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7.xml" ContentType="application/vnd.openxmlformats-officedocument.presentationml.tags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83" r:id="rId2"/>
    <p:sldId id="303" r:id="rId3"/>
    <p:sldId id="327" r:id="rId4"/>
    <p:sldId id="360" r:id="rId5"/>
    <p:sldId id="313" r:id="rId6"/>
    <p:sldId id="355" r:id="rId7"/>
    <p:sldId id="335" r:id="rId8"/>
    <p:sldId id="357" r:id="rId9"/>
    <p:sldId id="319" r:id="rId10"/>
    <p:sldId id="328" r:id="rId11"/>
    <p:sldId id="309" r:id="rId12"/>
    <p:sldId id="356" r:id="rId13"/>
    <p:sldId id="340" r:id="rId14"/>
    <p:sldId id="361" r:id="rId15"/>
    <p:sldId id="351" r:id="rId16"/>
    <p:sldId id="362" r:id="rId17"/>
    <p:sldId id="349" r:id="rId18"/>
    <p:sldId id="299" r:id="rId19"/>
    <p:sldId id="348" r:id="rId20"/>
    <p:sldId id="358" r:id="rId21"/>
    <p:sldId id="352" r:id="rId22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ORKEY Peter" initials="BP" lastIdx="1" clrIdx="0"/>
  <p:cmAuthor id="1" name="LAUBINGER Frithjof, ENV/EEI" initials="LFE" lastIdx="4" clrIdx="1">
    <p:extLst>
      <p:ext uri="{19B8F6BF-5375-455C-9EA6-DF929625EA0E}">
        <p15:presenceInfo xmlns:p15="http://schemas.microsoft.com/office/powerpoint/2012/main" userId="S-1-5-21-2146598497-832928401-1254845835-184925" providerId="AD"/>
      </p:ext>
    </p:extLst>
  </p:cmAuthor>
  <p:cmAuthor id="2" name="MAVROEIDI Eleonora, ENV/EEI" initials="MEE" lastIdx="12" clrIdx="2">
    <p:extLst>
      <p:ext uri="{19B8F6BF-5375-455C-9EA6-DF929625EA0E}">
        <p15:presenceInfo xmlns:p15="http://schemas.microsoft.com/office/powerpoint/2012/main" userId="S-1-5-21-2146598497-832928401-1254845835-179742" providerId="AD"/>
      </p:ext>
    </p:extLst>
  </p:cmAuthor>
  <p:cmAuthor id="3" name="NACHTIGALL Daniel, ENV/CBW" initials="NDE" lastIdx="10" clrIdx="3">
    <p:extLst>
      <p:ext uri="{19B8F6BF-5375-455C-9EA6-DF929625EA0E}">
        <p15:presenceInfo xmlns:p15="http://schemas.microsoft.com/office/powerpoint/2012/main" userId="S-1-5-21-2146598497-832928401-1254845835-1717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EDF0F7"/>
    <a:srgbClr val="A7B9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1" autoAdjust="0"/>
    <p:restoredTop sz="91165" autoAdjust="0"/>
  </p:normalViewPr>
  <p:slideViewPr>
    <p:cSldViewPr>
      <p:cViewPr varScale="1">
        <p:scale>
          <a:sx n="107" d="100"/>
          <a:sy n="107" d="100"/>
        </p:scale>
        <p:origin x="1856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NV\Applic\EEI\NEW%20STRUCTURE\SUBSTANCE%20WORK\CIRCULAR%20ECONOMY\Jobs%20Potential\Figures_partI_OECDGrap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NV\Applic\EEI\NEW%20STRUCTURE\SUBSTANCE%20WORK\CIRCULAR%20ECONOMY\1_PROJECTS\Modelling%20Team\Jobs%20Potential\XL_files\Final\16042020\Figure8_C1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NV\Applic\EEI\NEW%20STRUCTURE\SUBSTANCE%20WORK\CIRCULAR%20ECONOMY\1_PROJECTS\Modelling%20Team\Jobs%20Potential\XL_files\Final\16042020\Figure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NV\Applic\EEI\NEW%20STRUCTURE\SUBSTANCE%20WORK\CIRCULAR%20ECONOMY\1_PROJECTS\Modelling%20Team\Jobs%20Potential\XL_files\Final\16042020\Figure6_C7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NV\Applic\EEI\NEW%20STRUCTURE\SUBSTANCE%20WORK\CIRCULAR%20ECONOMY\1_PROJECTS\Modelling%20Team\Jobs%20Potential\XL_files\Final\16042020\Figure11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NV\Applic\EEI\NEW%20STRUCTURE\SUBSTANCE%20WORK\CIRCULAR%20ECONOMY\Jobs%20Potential\Figures_partI_OECDGraph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NV\Applic\EEI\NEW%20STRUCTURE\SUBSTANCE%20WORK\CIRCULAR%20ECONOMY\1_PROJECTS\Modelling%20Team\Jobs%20Potential\XL_files\Final\16042020\Figure6_C7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756043652438182"/>
          <c:y val="1.9597943422759254E-2"/>
          <c:w val="0.8229749735230466"/>
          <c:h val="0.528838415292805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Figure2A_presentation!$K$38</c:f>
              <c:strCache>
                <c:ptCount val="1"/>
                <c:pt idx="0">
                  <c:v>Employment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43000"/>
                    <a:satMod val="165000"/>
                  </a:schemeClr>
                </a:gs>
                <a:gs pos="55000">
                  <a:schemeClr val="accent1">
                    <a:tint val="83000"/>
                    <a:satMod val="155000"/>
                  </a:schemeClr>
                </a:gs>
                <a:gs pos="100000">
                  <a:schemeClr val="accent1">
                    <a:shade val="85000"/>
                  </a:schemeClr>
                </a:gs>
              </a:gsLst>
              <a:path path="circle">
                <a:fillToRect l="-40000" t="-90000" r="140000" b="190000"/>
              </a:path>
            </a:gradFill>
            <a:ln>
              <a:noFill/>
            </a:ln>
            <a:effectLst>
              <a:outerShdw blurRad="50800" dist="25400" dir="5400000" rotWithShape="0">
                <a:srgbClr val="000000">
                  <a:alpha val="45000"/>
                </a:srgbClr>
              </a:outerShdw>
            </a:effectLst>
          </c:spPr>
          <c:invertIfNegative val="0"/>
          <c:cat>
            <c:strRef>
              <c:f>Figure2A_presentation!$I$39:$I$64</c:f>
              <c:strCache>
                <c:ptCount val="26"/>
                <c:pt idx="0">
                  <c:v>Renewables power</c:v>
                </c:pt>
                <c:pt idx="1">
                  <c:v>Fossil extraction and transformation</c:v>
                </c:pt>
                <c:pt idx="2">
                  <c:v>Construction</c:v>
                </c:pt>
                <c:pt idx="3">
                  <c:v>Other Services and Dwellings</c:v>
                </c:pt>
                <c:pt idx="4">
                  <c:v>Other Services (Government)</c:v>
                </c:pt>
                <c:pt idx="5">
                  <c:v>Other manufacturing: excludes recycling</c:v>
                </c:pt>
                <c:pt idx="6">
                  <c:v>Other mining</c:v>
                </c:pt>
                <c:pt idx="7">
                  <c:v>Transportation Services</c:v>
                </c:pt>
                <c:pt idx="8">
                  <c:v>Motor vehicles</c:v>
                </c:pt>
                <c:pt idx="9">
                  <c:v>Lumber: Wood products</c:v>
                </c:pt>
                <c:pt idx="10">
                  <c:v>Pulp, paper and publishing products</c:v>
                </c:pt>
                <c:pt idx="11">
                  <c:v>Recycling</c:v>
                </c:pt>
                <c:pt idx="12">
                  <c:v>Textiles</c:v>
                </c:pt>
                <c:pt idx="13">
                  <c:v>Food Products</c:v>
                </c:pt>
                <c:pt idx="14">
                  <c:v>Agriculture</c:v>
                </c:pt>
                <c:pt idx="15">
                  <c:v>Utilities</c:v>
                </c:pt>
                <c:pt idx="16">
                  <c:v>Chemicals</c:v>
                </c:pt>
                <c:pt idx="17">
                  <c:v>Transport equipment n.e.s.</c:v>
                </c:pt>
                <c:pt idx="18">
                  <c:v>Primary based metals</c:v>
                </c:pt>
                <c:pt idx="19">
                  <c:v>Non-metallic minerals</c:v>
                </c:pt>
                <c:pt idx="20">
                  <c:v>Secondary based metals</c:v>
                </c:pt>
                <c:pt idx="21">
                  <c:v>Fabricated metal products</c:v>
                </c:pt>
                <c:pt idx="22">
                  <c:v>Machinery and equipment n.e.s.</c:v>
                </c:pt>
                <c:pt idx="23">
                  <c:v>Fossil Power</c:v>
                </c:pt>
                <c:pt idx="24">
                  <c:v>Electronic Equipment</c:v>
                </c:pt>
                <c:pt idx="25">
                  <c:v>Total</c:v>
                </c:pt>
              </c:strCache>
            </c:strRef>
          </c:cat>
          <c:val>
            <c:numRef>
              <c:f>Figure2A_presentation!$K$39:$K$64</c:f>
              <c:numCache>
                <c:formatCode>0%</c:formatCode>
                <c:ptCount val="26"/>
                <c:pt idx="0">
                  <c:v>0.3278147816470891</c:v>
                </c:pt>
                <c:pt idx="1">
                  <c:v>0.23183037236053261</c:v>
                </c:pt>
                <c:pt idx="2">
                  <c:v>0.13698012454628672</c:v>
                </c:pt>
                <c:pt idx="3">
                  <c:v>0.11798102070458949</c:v>
                </c:pt>
                <c:pt idx="4">
                  <c:v>0.11612664248852544</c:v>
                </c:pt>
                <c:pt idx="5">
                  <c:v>8.7745596664961845E-2</c:v>
                </c:pt>
                <c:pt idx="6">
                  <c:v>7.8893232346479047E-2</c:v>
                </c:pt>
                <c:pt idx="7">
                  <c:v>1.5990524176316301E-2</c:v>
                </c:pt>
                <c:pt idx="8">
                  <c:v>-3.8406703346470783E-3</c:v>
                </c:pt>
                <c:pt idx="9">
                  <c:v>-9.70082415695106E-3</c:v>
                </c:pt>
                <c:pt idx="10">
                  <c:v>-1.6687464223603121E-2</c:v>
                </c:pt>
                <c:pt idx="11">
                  <c:v>-2.6683702313162194E-2</c:v>
                </c:pt>
                <c:pt idx="12">
                  <c:v>-3.2389246364647795E-2</c:v>
                </c:pt>
                <c:pt idx="13">
                  <c:v>-3.3427256986150566E-2</c:v>
                </c:pt>
                <c:pt idx="14">
                  <c:v>-4.3774895198591013E-2</c:v>
                </c:pt>
                <c:pt idx="15">
                  <c:v>-6.075442910089679E-2</c:v>
                </c:pt>
                <c:pt idx="16">
                  <c:v>-7.6839333174991808E-2</c:v>
                </c:pt>
                <c:pt idx="17">
                  <c:v>-8.3949437270647964E-2</c:v>
                </c:pt>
                <c:pt idx="18">
                  <c:v>-9.1773952577546614E-2</c:v>
                </c:pt>
                <c:pt idx="19">
                  <c:v>-9.9075094039548284E-2</c:v>
                </c:pt>
                <c:pt idx="20">
                  <c:v>-0.12865303565921349</c:v>
                </c:pt>
                <c:pt idx="21">
                  <c:v>-0.14519505226291218</c:v>
                </c:pt>
                <c:pt idx="22">
                  <c:v>-0.16579270791500011</c:v>
                </c:pt>
                <c:pt idx="23">
                  <c:v>-0.32157407481240186</c:v>
                </c:pt>
                <c:pt idx="24">
                  <c:v>-0.3239487258885092</c:v>
                </c:pt>
                <c:pt idx="25">
                  <c:v>7.5385320281989188E-2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D5-4B78-9B36-0414FF964120}"/>
            </c:ext>
          </c:extLst>
        </c:ser>
        <c:ser>
          <c:idx val="1"/>
          <c:order val="1"/>
          <c:tx>
            <c:strRef>
              <c:f>Figure2A_presentation!$M$38</c:f>
              <c:strCache>
                <c:ptCount val="1"/>
                <c:pt idx="0">
                  <c:v>Gross Output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43000"/>
                    <a:satMod val="165000"/>
                  </a:schemeClr>
                </a:gs>
                <a:gs pos="55000">
                  <a:schemeClr val="accent2">
                    <a:tint val="83000"/>
                    <a:satMod val="155000"/>
                  </a:schemeClr>
                </a:gs>
                <a:gs pos="100000">
                  <a:schemeClr val="accent2">
                    <a:shade val="85000"/>
                  </a:schemeClr>
                </a:gs>
              </a:gsLst>
              <a:path path="circle">
                <a:fillToRect l="-40000" t="-90000" r="140000" b="190000"/>
              </a:path>
            </a:gradFill>
            <a:ln>
              <a:noFill/>
            </a:ln>
            <a:effectLst>
              <a:outerShdw blurRad="50800" dist="25400" dir="5400000" rotWithShape="0">
                <a:srgbClr val="000000">
                  <a:alpha val="45000"/>
                </a:srgbClr>
              </a:outerShdw>
            </a:effectLst>
          </c:spPr>
          <c:invertIfNegative val="0"/>
          <c:cat>
            <c:strRef>
              <c:f>Figure2A_presentation!$I$39:$I$64</c:f>
              <c:strCache>
                <c:ptCount val="26"/>
                <c:pt idx="0">
                  <c:v>Renewables power</c:v>
                </c:pt>
                <c:pt idx="1">
                  <c:v>Fossil extraction and transformation</c:v>
                </c:pt>
                <c:pt idx="2">
                  <c:v>Construction</c:v>
                </c:pt>
                <c:pt idx="3">
                  <c:v>Other Services and Dwellings</c:v>
                </c:pt>
                <c:pt idx="4">
                  <c:v>Other Services (Government)</c:v>
                </c:pt>
                <c:pt idx="5">
                  <c:v>Other manufacturing: excludes recycling</c:v>
                </c:pt>
                <c:pt idx="6">
                  <c:v>Other mining</c:v>
                </c:pt>
                <c:pt idx="7">
                  <c:v>Transportation Services</c:v>
                </c:pt>
                <c:pt idx="8">
                  <c:v>Motor vehicles</c:v>
                </c:pt>
                <c:pt idx="9">
                  <c:v>Lumber: Wood products</c:v>
                </c:pt>
                <c:pt idx="10">
                  <c:v>Pulp, paper and publishing products</c:v>
                </c:pt>
                <c:pt idx="11">
                  <c:v>Recycling</c:v>
                </c:pt>
                <c:pt idx="12">
                  <c:v>Textiles</c:v>
                </c:pt>
                <c:pt idx="13">
                  <c:v>Food Products</c:v>
                </c:pt>
                <c:pt idx="14">
                  <c:v>Agriculture</c:v>
                </c:pt>
                <c:pt idx="15">
                  <c:v>Utilities</c:v>
                </c:pt>
                <c:pt idx="16">
                  <c:v>Chemicals</c:v>
                </c:pt>
                <c:pt idx="17">
                  <c:v>Transport equipment n.e.s.</c:v>
                </c:pt>
                <c:pt idx="18">
                  <c:v>Primary based metals</c:v>
                </c:pt>
                <c:pt idx="19">
                  <c:v>Non-metallic minerals</c:v>
                </c:pt>
                <c:pt idx="20">
                  <c:v>Secondary based metals</c:v>
                </c:pt>
                <c:pt idx="21">
                  <c:v>Fabricated metal products</c:v>
                </c:pt>
                <c:pt idx="22">
                  <c:v>Machinery and equipment n.e.s.</c:v>
                </c:pt>
                <c:pt idx="23">
                  <c:v>Fossil Power</c:v>
                </c:pt>
                <c:pt idx="24">
                  <c:v>Electronic Equipment</c:v>
                </c:pt>
                <c:pt idx="25">
                  <c:v>Total</c:v>
                </c:pt>
              </c:strCache>
            </c:strRef>
          </c:cat>
          <c:val>
            <c:numRef>
              <c:f>Figure2A_presentation!$M$39:$M$64</c:f>
              <c:numCache>
                <c:formatCode>0%</c:formatCode>
                <c:ptCount val="26"/>
                <c:pt idx="0">
                  <c:v>1.0513390956335051</c:v>
                </c:pt>
                <c:pt idx="1">
                  <c:v>1.1953848850438042E-2</c:v>
                </c:pt>
                <c:pt idx="2">
                  <c:v>0.48768994071757255</c:v>
                </c:pt>
                <c:pt idx="3">
                  <c:v>0.58715436144498701</c:v>
                </c:pt>
                <c:pt idx="4">
                  <c:v>0.50002241817159798</c:v>
                </c:pt>
                <c:pt idx="5">
                  <c:v>0.67593256382967426</c:v>
                </c:pt>
                <c:pt idx="6">
                  <c:v>0.45394569154926612</c:v>
                </c:pt>
                <c:pt idx="7">
                  <c:v>0.5390330113310644</c:v>
                </c:pt>
                <c:pt idx="8">
                  <c:v>0.55559876288970922</c:v>
                </c:pt>
                <c:pt idx="9">
                  <c:v>0.45296478174230392</c:v>
                </c:pt>
                <c:pt idx="10">
                  <c:v>0.44787824979265967</c:v>
                </c:pt>
                <c:pt idx="11">
                  <c:v>0.51527369426124747</c:v>
                </c:pt>
                <c:pt idx="12">
                  <c:v>0.40495477673462643</c:v>
                </c:pt>
                <c:pt idx="13">
                  <c:v>0.27979021045042773</c:v>
                </c:pt>
                <c:pt idx="14">
                  <c:v>0.26368399108082441</c:v>
                </c:pt>
                <c:pt idx="15">
                  <c:v>0.34785830793962269</c:v>
                </c:pt>
                <c:pt idx="16">
                  <c:v>0.33666966836018175</c:v>
                </c:pt>
                <c:pt idx="17">
                  <c:v>0.35043090242700536</c:v>
                </c:pt>
                <c:pt idx="18">
                  <c:v>0.37966709354509853</c:v>
                </c:pt>
                <c:pt idx="19">
                  <c:v>0.38448137706988006</c:v>
                </c:pt>
                <c:pt idx="20">
                  <c:v>0.30413595779169711</c:v>
                </c:pt>
                <c:pt idx="21">
                  <c:v>0.27669472220242763</c:v>
                </c:pt>
                <c:pt idx="22">
                  <c:v>0.2192347186681658</c:v>
                </c:pt>
                <c:pt idx="23">
                  <c:v>-2.250683628807737E-2</c:v>
                </c:pt>
                <c:pt idx="24">
                  <c:v>9.6100580879381337E-2</c:v>
                </c:pt>
                <c:pt idx="25">
                  <c:v>0.46897217633602994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D5-4B78-9B36-0414FF9641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7173480"/>
        <c:axId val="497167904"/>
      </c:barChart>
      <c:lineChart>
        <c:grouping val="standard"/>
        <c:varyColors val="0"/>
        <c:ser>
          <c:idx val="2"/>
          <c:order val="2"/>
          <c:tx>
            <c:strRef>
              <c:f>Figure2A_presentation!$L$38</c:f>
              <c:strCache>
                <c:ptCount val="1"/>
                <c:pt idx="0">
                  <c:v>Gross wage</c:v>
                </c:pt>
              </c:strCache>
            </c:strRef>
          </c:tx>
          <c:spPr>
            <a:ln w="25400" cap="rnd">
              <a:noFill/>
              <a:round/>
            </a:ln>
            <a:effectLst>
              <a:outerShdw blurRad="50800" dist="25400" dir="5400000" rotWithShape="0">
                <a:srgbClr val="000000">
                  <a:alpha val="45000"/>
                </a:srgbClr>
              </a:outerShdw>
            </a:effectLst>
          </c:spPr>
          <c:marker>
            <c:symbol val="circle"/>
            <c:size val="6"/>
            <c:spPr>
              <a:solidFill>
                <a:srgbClr val="92D050"/>
              </a:solidFill>
              <a:ln w="12700">
                <a:noFill/>
                <a:round/>
              </a:ln>
              <a:effectLst>
                <a:outerShdw blurRad="50800" dist="25400" dir="5400000" rotWithShape="0">
                  <a:srgbClr val="000000">
                    <a:alpha val="45000"/>
                  </a:srgbClr>
                </a:outerShdw>
              </a:effectLst>
            </c:spPr>
          </c:marker>
          <c:cat>
            <c:strRef>
              <c:f>Figure2A_presentation!$I$39:$I$64</c:f>
              <c:strCache>
                <c:ptCount val="26"/>
                <c:pt idx="0">
                  <c:v>Renewables power</c:v>
                </c:pt>
                <c:pt idx="1">
                  <c:v>Fossil extraction and transformation</c:v>
                </c:pt>
                <c:pt idx="2">
                  <c:v>Construction</c:v>
                </c:pt>
                <c:pt idx="3">
                  <c:v>Other Services and Dwellings</c:v>
                </c:pt>
                <c:pt idx="4">
                  <c:v>Other Services (Government)</c:v>
                </c:pt>
                <c:pt idx="5">
                  <c:v>Other manufacturing: excludes recycling</c:v>
                </c:pt>
                <c:pt idx="6">
                  <c:v>Other mining</c:v>
                </c:pt>
                <c:pt idx="7">
                  <c:v>Transportation Services</c:v>
                </c:pt>
                <c:pt idx="8">
                  <c:v>Motor vehicles</c:v>
                </c:pt>
                <c:pt idx="9">
                  <c:v>Lumber: Wood products</c:v>
                </c:pt>
                <c:pt idx="10">
                  <c:v>Pulp, paper and publishing products</c:v>
                </c:pt>
                <c:pt idx="11">
                  <c:v>Recycling</c:v>
                </c:pt>
                <c:pt idx="12">
                  <c:v>Textiles</c:v>
                </c:pt>
                <c:pt idx="13">
                  <c:v>Food Products</c:v>
                </c:pt>
                <c:pt idx="14">
                  <c:v>Agriculture</c:v>
                </c:pt>
                <c:pt idx="15">
                  <c:v>Utilities</c:v>
                </c:pt>
                <c:pt idx="16">
                  <c:v>Chemicals</c:v>
                </c:pt>
                <c:pt idx="17">
                  <c:v>Transport equipment n.e.s.</c:v>
                </c:pt>
                <c:pt idx="18">
                  <c:v>Primary based metals</c:v>
                </c:pt>
                <c:pt idx="19">
                  <c:v>Non-metallic minerals</c:v>
                </c:pt>
                <c:pt idx="20">
                  <c:v>Secondary based metals</c:v>
                </c:pt>
                <c:pt idx="21">
                  <c:v>Fabricated metal products</c:v>
                </c:pt>
                <c:pt idx="22">
                  <c:v>Machinery and equipment n.e.s.</c:v>
                </c:pt>
                <c:pt idx="23">
                  <c:v>Fossil Power</c:v>
                </c:pt>
                <c:pt idx="24">
                  <c:v>Electronic Equipment</c:v>
                </c:pt>
                <c:pt idx="25">
                  <c:v>Total</c:v>
                </c:pt>
              </c:strCache>
            </c:strRef>
          </c:cat>
          <c:val>
            <c:numRef>
              <c:f>Figure2A_presentation!$L$39:$L$64</c:f>
              <c:numCache>
                <c:formatCode>0%</c:formatCode>
                <c:ptCount val="26"/>
                <c:pt idx="0">
                  <c:v>0.32037639842656462</c:v>
                </c:pt>
                <c:pt idx="1">
                  <c:v>0.16430520046918251</c:v>
                </c:pt>
                <c:pt idx="2">
                  <c:v>9.9931173214247826E-2</c:v>
                </c:pt>
                <c:pt idx="3">
                  <c:v>0.20631431133507538</c:v>
                </c:pt>
                <c:pt idx="4">
                  <c:v>0.19237319155881361</c:v>
                </c:pt>
                <c:pt idx="5">
                  <c:v>0.42356410658262278</c:v>
                </c:pt>
                <c:pt idx="6">
                  <c:v>0.20145437003176347</c:v>
                </c:pt>
                <c:pt idx="7">
                  <c:v>0.16311325018780098</c:v>
                </c:pt>
                <c:pt idx="8">
                  <c:v>0.38231408760002417</c:v>
                </c:pt>
                <c:pt idx="9">
                  <c:v>0.35269437172559281</c:v>
                </c:pt>
                <c:pt idx="10">
                  <c:v>0.34958390724665023</c:v>
                </c:pt>
                <c:pt idx="11">
                  <c:v>0.46285735243635129</c:v>
                </c:pt>
                <c:pt idx="12">
                  <c:v>0.15026773632402524</c:v>
                </c:pt>
                <c:pt idx="13">
                  <c:v>0.15130553977472627</c:v>
                </c:pt>
                <c:pt idx="14">
                  <c:v>0.22016284055702062</c:v>
                </c:pt>
                <c:pt idx="15">
                  <c:v>0.28366691143093048</c:v>
                </c:pt>
                <c:pt idx="16">
                  <c:v>0.35217097163805811</c:v>
                </c:pt>
                <c:pt idx="17">
                  <c:v>0.35042516410428504</c:v>
                </c:pt>
                <c:pt idx="18">
                  <c:v>0.36470127084183579</c:v>
                </c:pt>
                <c:pt idx="19">
                  <c:v>0.37546211003301666</c:v>
                </c:pt>
                <c:pt idx="20">
                  <c:v>0.38075822763398803</c:v>
                </c:pt>
                <c:pt idx="21">
                  <c:v>0.34067027871886268</c:v>
                </c:pt>
                <c:pt idx="22">
                  <c:v>0.32457773017840741</c:v>
                </c:pt>
                <c:pt idx="23">
                  <c:v>0.35566890609240387</c:v>
                </c:pt>
                <c:pt idx="24">
                  <c:v>0.40355325157943289</c:v>
                </c:pt>
                <c:pt idx="25">
                  <c:v>0.20940310671749462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7D5-4B78-9B36-0414FF964120}"/>
            </c:ext>
          </c:extLst>
        </c:ser>
        <c:ser>
          <c:idx val="3"/>
          <c:order val="3"/>
          <c:tx>
            <c:strRef>
              <c:f>Figure2A_presentation!$O$38</c:f>
              <c:strCache>
                <c:ptCount val="1"/>
                <c:pt idx="0">
                  <c:v>Average growth</c:v>
                </c:pt>
              </c:strCache>
            </c:strRef>
          </c:tx>
          <c:spPr>
            <a:ln w="31750" cap="rnd">
              <a:solidFill>
                <a:schemeClr val="bg2">
                  <a:lumMod val="10000"/>
                </a:schemeClr>
              </a:solidFill>
              <a:prstDash val="sysDash"/>
              <a:round/>
            </a:ln>
            <a:effectLst>
              <a:outerShdw blurRad="50800" dist="25400" dir="5400000" rotWithShape="0">
                <a:srgbClr val="000000">
                  <a:alpha val="45000"/>
                </a:srgbClr>
              </a:outerShdw>
            </a:effectLst>
          </c:spPr>
          <c:marker>
            <c:symbol val="none"/>
          </c:marker>
          <c:cat>
            <c:strRef>
              <c:f>Figure2A_presentation!$I$39:$I$64</c:f>
              <c:strCache>
                <c:ptCount val="26"/>
                <c:pt idx="0">
                  <c:v>Renewables power</c:v>
                </c:pt>
                <c:pt idx="1">
                  <c:v>Fossil extraction and transformation</c:v>
                </c:pt>
                <c:pt idx="2">
                  <c:v>Construction</c:v>
                </c:pt>
                <c:pt idx="3">
                  <c:v>Other Services and Dwellings</c:v>
                </c:pt>
                <c:pt idx="4">
                  <c:v>Other Services (Government)</c:v>
                </c:pt>
                <c:pt idx="5">
                  <c:v>Other manufacturing: excludes recycling</c:v>
                </c:pt>
                <c:pt idx="6">
                  <c:v>Other mining</c:v>
                </c:pt>
                <c:pt idx="7">
                  <c:v>Transportation Services</c:v>
                </c:pt>
                <c:pt idx="8">
                  <c:v>Motor vehicles</c:v>
                </c:pt>
                <c:pt idx="9">
                  <c:v>Lumber: Wood products</c:v>
                </c:pt>
                <c:pt idx="10">
                  <c:v>Pulp, paper and publishing products</c:v>
                </c:pt>
                <c:pt idx="11">
                  <c:v>Recycling</c:v>
                </c:pt>
                <c:pt idx="12">
                  <c:v>Textiles</c:v>
                </c:pt>
                <c:pt idx="13">
                  <c:v>Food Products</c:v>
                </c:pt>
                <c:pt idx="14">
                  <c:v>Agriculture</c:v>
                </c:pt>
                <c:pt idx="15">
                  <c:v>Utilities</c:v>
                </c:pt>
                <c:pt idx="16">
                  <c:v>Chemicals</c:v>
                </c:pt>
                <c:pt idx="17">
                  <c:v>Transport equipment n.e.s.</c:v>
                </c:pt>
                <c:pt idx="18">
                  <c:v>Primary based metals</c:v>
                </c:pt>
                <c:pt idx="19">
                  <c:v>Non-metallic minerals</c:v>
                </c:pt>
                <c:pt idx="20">
                  <c:v>Secondary based metals</c:v>
                </c:pt>
                <c:pt idx="21">
                  <c:v>Fabricated metal products</c:v>
                </c:pt>
                <c:pt idx="22">
                  <c:v>Machinery and equipment n.e.s.</c:v>
                </c:pt>
                <c:pt idx="23">
                  <c:v>Fossil Power</c:v>
                </c:pt>
                <c:pt idx="24">
                  <c:v>Electronic Equipment</c:v>
                </c:pt>
                <c:pt idx="25">
                  <c:v>Total</c:v>
                </c:pt>
              </c:strCache>
            </c:strRef>
          </c:cat>
          <c:val>
            <c:numRef>
              <c:f>Figure2A_presentation!$O$39:$O$64</c:f>
              <c:numCache>
                <c:formatCode>0%</c:formatCode>
                <c:ptCount val="26"/>
                <c:pt idx="0">
                  <c:v>0.46897217633602994</c:v>
                </c:pt>
                <c:pt idx="1">
                  <c:v>0.46897217633602994</c:v>
                </c:pt>
                <c:pt idx="2">
                  <c:v>0.46897217633602994</c:v>
                </c:pt>
                <c:pt idx="3">
                  <c:v>0.46897217633602994</c:v>
                </c:pt>
                <c:pt idx="4">
                  <c:v>0.46897217633602994</c:v>
                </c:pt>
                <c:pt idx="5">
                  <c:v>0.46897217633602994</c:v>
                </c:pt>
                <c:pt idx="6">
                  <c:v>0.46897217633602994</c:v>
                </c:pt>
                <c:pt idx="7">
                  <c:v>0.46897217633602994</c:v>
                </c:pt>
                <c:pt idx="8">
                  <c:v>0.46897217633602994</c:v>
                </c:pt>
                <c:pt idx="9">
                  <c:v>0.46897217633602994</c:v>
                </c:pt>
                <c:pt idx="10">
                  <c:v>0.46897217633602994</c:v>
                </c:pt>
                <c:pt idx="11">
                  <c:v>0.46897217633602994</c:v>
                </c:pt>
                <c:pt idx="12">
                  <c:v>0.46897217633602994</c:v>
                </c:pt>
                <c:pt idx="13">
                  <c:v>0.46897217633602994</c:v>
                </c:pt>
                <c:pt idx="14">
                  <c:v>0.46897217633602994</c:v>
                </c:pt>
                <c:pt idx="15">
                  <c:v>0.46897217633602994</c:v>
                </c:pt>
                <c:pt idx="16">
                  <c:v>0.46897217633602994</c:v>
                </c:pt>
                <c:pt idx="17">
                  <c:v>0.46897217633602994</c:v>
                </c:pt>
                <c:pt idx="18">
                  <c:v>0.46897217633602994</c:v>
                </c:pt>
                <c:pt idx="19">
                  <c:v>0.46897217633602994</c:v>
                </c:pt>
                <c:pt idx="20">
                  <c:v>0.46897217633602994</c:v>
                </c:pt>
                <c:pt idx="21">
                  <c:v>0.46897217633602994</c:v>
                </c:pt>
                <c:pt idx="22">
                  <c:v>0.46897217633602994</c:v>
                </c:pt>
                <c:pt idx="23">
                  <c:v>0.46897217633602994</c:v>
                </c:pt>
                <c:pt idx="24">
                  <c:v>0.46897217633602994</c:v>
                </c:pt>
                <c:pt idx="25">
                  <c:v>0.46897217633602994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7D5-4B78-9B36-0414FF9641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7173480"/>
        <c:axId val="497167904"/>
      </c:lineChart>
      <c:catAx>
        <c:axId val="497173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27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7167904"/>
        <c:crosses val="autoZero"/>
        <c:auto val="1"/>
        <c:lblAlgn val="ctr"/>
        <c:lblOffset val="0"/>
        <c:tickLblSkip val="1"/>
        <c:noMultiLvlLbl val="0"/>
      </c:catAx>
      <c:valAx>
        <c:axId val="497167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7173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1"/>
  </c:chart>
  <c:spPr>
    <a:noFill/>
    <a:ln>
      <a:noFill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377193333066872E-2"/>
          <c:y val="6.8828641356705453E-2"/>
          <c:w val="0.93684096086973878"/>
          <c:h val="0.61262641191536094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Figure8_v2!$O$50</c:f>
              <c:strCache>
                <c:ptCount val="1"/>
                <c:pt idx="0">
                  <c:v>Employment</c:v>
                </c:pt>
              </c:strCache>
            </c:strRef>
          </c:tx>
          <c:spPr>
            <a:solidFill>
              <a:schemeClr val="accent1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multiLvlStrRef>
              <c:f>Figure8_v2!$K$51:$L$76</c:f>
              <c:multiLvlStrCache>
                <c:ptCount val="26"/>
                <c:lvl>
                  <c:pt idx="0">
                    <c:v>Canada</c:v>
                  </c:pt>
                  <c:pt idx="1">
                    <c:v>Chile</c:v>
                  </c:pt>
                  <c:pt idx="2">
                    <c:v>Mexico</c:v>
                  </c:pt>
                  <c:pt idx="3">
                    <c:v>USA</c:v>
                  </c:pt>
                  <c:pt idx="4">
                    <c:v>OECD EU 17</c:v>
                  </c:pt>
                  <c:pt idx="5">
                    <c:v>OECD EU 4</c:v>
                  </c:pt>
                  <c:pt idx="6">
                    <c:v>Other OECD Eurasia</c:v>
                  </c:pt>
                  <c:pt idx="7">
                    <c:v>Australia and New Zealand</c:v>
                  </c:pt>
                  <c:pt idx="8">
                    <c:v>Japan</c:v>
                  </c:pt>
                  <c:pt idx="9">
                    <c:v>Korea</c:v>
                  </c:pt>
                  <c:pt idx="10">
                    <c:v>Brazil</c:v>
                  </c:pt>
                  <c:pt idx="11">
                    <c:v>Other Latin America</c:v>
                  </c:pt>
                  <c:pt idx="12">
                    <c:v>Caspian region</c:v>
                  </c:pt>
                  <c:pt idx="13">
                    <c:v>Other EU</c:v>
                  </c:pt>
                  <c:pt idx="14">
                    <c:v>Other Europe</c:v>
                  </c:pt>
                  <c:pt idx="15">
                    <c:v>Russia</c:v>
                  </c:pt>
                  <c:pt idx="16">
                    <c:v>Middle East</c:v>
                  </c:pt>
                  <c:pt idx="17">
                    <c:v>North Africa</c:v>
                  </c:pt>
                  <c:pt idx="18">
                    <c:v>Other Africa</c:v>
                  </c:pt>
                  <c:pt idx="19">
                    <c:v>South Africa</c:v>
                  </c:pt>
                  <c:pt idx="20">
                    <c:v>China</c:v>
                  </c:pt>
                  <c:pt idx="21">
                    <c:v>India</c:v>
                  </c:pt>
                  <c:pt idx="22">
                    <c:v>Indonesia</c:v>
                  </c:pt>
                  <c:pt idx="23">
                    <c:v>Other ASEAN</c:v>
                  </c:pt>
                  <c:pt idx="24">
                    <c:v>Other non-OECD Asia</c:v>
                  </c:pt>
                </c:lvl>
                <c:lvl>
                  <c:pt idx="0">
                    <c:v>OECD 
America</c:v>
                  </c:pt>
                  <c:pt idx="4">
                    <c:v>OECD 
Europe</c:v>
                  </c:pt>
                  <c:pt idx="7">
                    <c:v>OECD 
Pacific</c:v>
                  </c:pt>
                  <c:pt idx="10">
                    <c:v>Latin 
America</c:v>
                  </c:pt>
                  <c:pt idx="12">
                    <c:v>Rest of Europe 
and Asia</c:v>
                  </c:pt>
                  <c:pt idx="16">
                    <c:v>Middle East 
&amp; Africa</c:v>
                  </c:pt>
                  <c:pt idx="20">
                    <c:v>South and 
South-East Asia</c:v>
                  </c:pt>
                  <c:pt idx="25">
                    <c:v>World</c:v>
                  </c:pt>
                </c:lvl>
              </c:multiLvlStrCache>
            </c:multiLvlStrRef>
          </c:cat>
          <c:val>
            <c:numRef>
              <c:f>Figure8_v2!$O$51:$O$76</c:f>
              <c:numCache>
                <c:formatCode>General</c:formatCode>
                <c:ptCount val="26"/>
                <c:pt idx="0">
                  <c:v>6.0615457160650998E-4</c:v>
                </c:pt>
                <c:pt idx="1">
                  <c:v>6.9666931197476204E-5</c:v>
                </c:pt>
                <c:pt idx="2">
                  <c:v>4.17986567226247E-4</c:v>
                </c:pt>
                <c:pt idx="3">
                  <c:v>6.3104125368873597E-4</c:v>
                </c:pt>
                <c:pt idx="4">
                  <c:v>5.8787129208925904E-4</c:v>
                </c:pt>
                <c:pt idx="5">
                  <c:v>6.1510255961017002E-4</c:v>
                </c:pt>
                <c:pt idx="6">
                  <c:v>5.02623258378465E-4</c:v>
                </c:pt>
                <c:pt idx="7">
                  <c:v>-1.78977195559926E-4</c:v>
                </c:pt>
                <c:pt idx="8">
                  <c:v>-8.10020884616236E-5</c:v>
                </c:pt>
                <c:pt idx="9">
                  <c:v>5.09817436706861E-5</c:v>
                </c:pt>
                <c:pt idx="10">
                  <c:v>3.4450924010220901E-4</c:v>
                </c:pt>
                <c:pt idx="11">
                  <c:v>1.16486997341569E-4</c:v>
                </c:pt>
                <c:pt idx="12">
                  <c:v>6.6557426722679803E-4</c:v>
                </c:pt>
                <c:pt idx="13">
                  <c:v>1.34372434907437E-4</c:v>
                </c:pt>
                <c:pt idx="14">
                  <c:v>4.0439082399612602E-4</c:v>
                </c:pt>
                <c:pt idx="15">
                  <c:v>4.9882223099006996E-4</c:v>
                </c:pt>
                <c:pt idx="16">
                  <c:v>7.6606834562231696E-4</c:v>
                </c:pt>
                <c:pt idx="17">
                  <c:v>5.7561189214006003E-4</c:v>
                </c:pt>
                <c:pt idx="18">
                  <c:v>-1.24287331608297E-4</c:v>
                </c:pt>
                <c:pt idx="19">
                  <c:v>4.5747310831134602E-4</c:v>
                </c:pt>
                <c:pt idx="20">
                  <c:v>8.9616965266658998E-4</c:v>
                </c:pt>
                <c:pt idx="21">
                  <c:v>7.0315668339371296E-4</c:v>
                </c:pt>
                <c:pt idx="22">
                  <c:v>-1.3772889232074299E-3</c:v>
                </c:pt>
                <c:pt idx="23">
                  <c:v>-1.3429407306198001E-6</c:v>
                </c:pt>
                <c:pt idx="24">
                  <c:v>1.8608848976597899E-4</c:v>
                </c:pt>
                <c:pt idx="25">
                  <c:v>3.1654073664633099E-4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57-4DB4-9210-5EDCE487AF66}"/>
            </c:ext>
          </c:extLst>
        </c:ser>
        <c:ser>
          <c:idx val="0"/>
          <c:order val="2"/>
          <c:tx>
            <c:strRef>
              <c:f>Figure8_v2!$M$50</c:f>
              <c:strCache>
                <c:ptCount val="1"/>
                <c:pt idx="0">
                  <c:v>GDP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multiLvlStrRef>
              <c:f>Figure8_v2!$K$51:$L$76</c:f>
              <c:multiLvlStrCache>
                <c:ptCount val="26"/>
                <c:lvl>
                  <c:pt idx="0">
                    <c:v>Canada</c:v>
                  </c:pt>
                  <c:pt idx="1">
                    <c:v>Chile</c:v>
                  </c:pt>
                  <c:pt idx="2">
                    <c:v>Mexico</c:v>
                  </c:pt>
                  <c:pt idx="3">
                    <c:v>USA</c:v>
                  </c:pt>
                  <c:pt idx="4">
                    <c:v>OECD EU 17</c:v>
                  </c:pt>
                  <c:pt idx="5">
                    <c:v>OECD EU 4</c:v>
                  </c:pt>
                  <c:pt idx="6">
                    <c:v>Other OECD Eurasia</c:v>
                  </c:pt>
                  <c:pt idx="7">
                    <c:v>Australia and New Zealand</c:v>
                  </c:pt>
                  <c:pt idx="8">
                    <c:v>Japan</c:v>
                  </c:pt>
                  <c:pt idx="9">
                    <c:v>Korea</c:v>
                  </c:pt>
                  <c:pt idx="10">
                    <c:v>Brazil</c:v>
                  </c:pt>
                  <c:pt idx="11">
                    <c:v>Other Latin America</c:v>
                  </c:pt>
                  <c:pt idx="12">
                    <c:v>Caspian region</c:v>
                  </c:pt>
                  <c:pt idx="13">
                    <c:v>Other EU</c:v>
                  </c:pt>
                  <c:pt idx="14">
                    <c:v>Other Europe</c:v>
                  </c:pt>
                  <c:pt idx="15">
                    <c:v>Russia</c:v>
                  </c:pt>
                  <c:pt idx="16">
                    <c:v>Middle East</c:v>
                  </c:pt>
                  <c:pt idx="17">
                    <c:v>North Africa</c:v>
                  </c:pt>
                  <c:pt idx="18">
                    <c:v>Other Africa</c:v>
                  </c:pt>
                  <c:pt idx="19">
                    <c:v>South Africa</c:v>
                  </c:pt>
                  <c:pt idx="20">
                    <c:v>China</c:v>
                  </c:pt>
                  <c:pt idx="21">
                    <c:v>India</c:v>
                  </c:pt>
                  <c:pt idx="22">
                    <c:v>Indonesia</c:v>
                  </c:pt>
                  <c:pt idx="23">
                    <c:v>Other ASEAN</c:v>
                  </c:pt>
                  <c:pt idx="24">
                    <c:v>Other non-OECD Asia</c:v>
                  </c:pt>
                </c:lvl>
                <c:lvl>
                  <c:pt idx="0">
                    <c:v>OECD 
America</c:v>
                  </c:pt>
                  <c:pt idx="4">
                    <c:v>OECD 
Europe</c:v>
                  </c:pt>
                  <c:pt idx="7">
                    <c:v>OECD 
Pacific</c:v>
                  </c:pt>
                  <c:pt idx="10">
                    <c:v>Latin 
America</c:v>
                  </c:pt>
                  <c:pt idx="12">
                    <c:v>Rest of Europe 
and Asia</c:v>
                  </c:pt>
                  <c:pt idx="16">
                    <c:v>Middle East 
&amp; Africa</c:v>
                  </c:pt>
                  <c:pt idx="20">
                    <c:v>South and 
South-East Asia</c:v>
                  </c:pt>
                  <c:pt idx="25">
                    <c:v>World</c:v>
                  </c:pt>
                </c:lvl>
              </c:multiLvlStrCache>
            </c:multiLvlStrRef>
          </c:cat>
          <c:val>
            <c:numRef>
              <c:f>Figure8_v2!$M$51:$M$76</c:f>
              <c:numCache>
                <c:formatCode>General</c:formatCode>
                <c:ptCount val="26"/>
                <c:pt idx="0">
                  <c:v>1.0092354880009101E-4</c:v>
                </c:pt>
                <c:pt idx="1">
                  <c:v>-3.2881846350996103E-4</c:v>
                </c:pt>
                <c:pt idx="2">
                  <c:v>-5.1481901839756105E-4</c:v>
                </c:pt>
                <c:pt idx="3">
                  <c:v>-1.05020205313888E-4</c:v>
                </c:pt>
                <c:pt idx="4">
                  <c:v>-4.4814682713645299E-4</c:v>
                </c:pt>
                <c:pt idx="5">
                  <c:v>-1.8126510503413401E-4</c:v>
                </c:pt>
                <c:pt idx="6">
                  <c:v>-1.3325601644165201E-3</c:v>
                </c:pt>
                <c:pt idx="7">
                  <c:v>-1.12383745399036E-3</c:v>
                </c:pt>
                <c:pt idx="8">
                  <c:v>-6.76622284860096E-4</c:v>
                </c:pt>
                <c:pt idx="9">
                  <c:v>-1.9686312879659798E-3</c:v>
                </c:pt>
                <c:pt idx="10">
                  <c:v>-1.16330543992293E-4</c:v>
                </c:pt>
                <c:pt idx="11">
                  <c:v>-1.2770431552501199E-3</c:v>
                </c:pt>
                <c:pt idx="12">
                  <c:v>-1.65442611662281E-3</c:v>
                </c:pt>
                <c:pt idx="13">
                  <c:v>-2.2081165302559901E-3</c:v>
                </c:pt>
                <c:pt idx="14">
                  <c:v>-1.4309000511045799E-3</c:v>
                </c:pt>
                <c:pt idx="15">
                  <c:v>-2.6417322442973102E-4</c:v>
                </c:pt>
                <c:pt idx="16">
                  <c:v>-2.0025561621880299E-3</c:v>
                </c:pt>
                <c:pt idx="17">
                  <c:v>-3.7301076292822798E-3</c:v>
                </c:pt>
                <c:pt idx="18">
                  <c:v>-6.2959704438685397E-3</c:v>
                </c:pt>
                <c:pt idx="19">
                  <c:v>-4.5598772477943904E-3</c:v>
                </c:pt>
                <c:pt idx="20">
                  <c:v>-1.88524153488945E-3</c:v>
                </c:pt>
                <c:pt idx="21">
                  <c:v>-4.4303337505263701E-3</c:v>
                </c:pt>
                <c:pt idx="22">
                  <c:v>-5.1874129374338603E-3</c:v>
                </c:pt>
                <c:pt idx="23">
                  <c:v>-8.5281069103155804E-3</c:v>
                </c:pt>
                <c:pt idx="24">
                  <c:v>-2.0405426612249999E-3</c:v>
                </c:pt>
                <c:pt idx="25">
                  <c:v>-1.6083946566512999E-3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57-4DB4-9210-5EDCE487AF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3822992"/>
        <c:axId val="943823976"/>
        <c:extLst>
          <c:ext xmlns:c15="http://schemas.microsoft.com/office/drawing/2012/chart" uri="{02D57815-91ED-43cb-92C2-25804820EDAC}">
            <c15:filteredBarSeries>
              <c15:ser>
                <c:idx val="4"/>
                <c:order val="3"/>
                <c:tx>
                  <c:strRef>
                    <c:extLst>
                      <c:ext uri="{02D57815-91ED-43cb-92C2-25804820EDAC}">
                        <c15:formulaRef>
                          <c15:sqref>Figure8_v2!$P$50</c15:sqref>
                        </c15:formulaRef>
                      </c:ext>
                    </c:extLst>
                    <c:strCache>
                      <c:ptCount val="1"/>
                      <c:pt idx="0">
                        <c:v>Capital to efficient labour ratio</c:v>
                      </c:pt>
                    </c:strCache>
                  </c:strRef>
                </c:tx>
                <c:spPr>
                  <a:solidFill>
                    <a:schemeClr val="accent6">
                      <a:lumMod val="75000"/>
                    </a:schemeClr>
                  </a:solidFill>
                  <a:ln w="6350">
                    <a:solidFill>
                      <a:schemeClr val="tx1"/>
                    </a:solidFill>
                  </a:ln>
                  <a:effectLst/>
                </c:spPr>
                <c:invertIfNegative val="0"/>
                <c:cat>
                  <c:multiLvlStrRef>
                    <c:extLst>
                      <c:ext uri="{02D57815-91ED-43cb-92C2-25804820EDAC}">
                        <c15:formulaRef>
                          <c15:sqref>Figure8_v2!$K$51:$L$76</c15:sqref>
                        </c15:formulaRef>
                      </c:ext>
                    </c:extLst>
                    <c:multiLvlStrCache>
                      <c:ptCount val="26"/>
                      <c:lvl>
                        <c:pt idx="0">
                          <c:v>Canada</c:v>
                        </c:pt>
                        <c:pt idx="1">
                          <c:v>Chile</c:v>
                        </c:pt>
                        <c:pt idx="2">
                          <c:v>Mexico</c:v>
                        </c:pt>
                        <c:pt idx="3">
                          <c:v>USA</c:v>
                        </c:pt>
                        <c:pt idx="4">
                          <c:v>OECD EU 17</c:v>
                        </c:pt>
                        <c:pt idx="5">
                          <c:v>OECD EU 4</c:v>
                        </c:pt>
                        <c:pt idx="6">
                          <c:v>Other OECD Eurasia</c:v>
                        </c:pt>
                        <c:pt idx="7">
                          <c:v>Australia and New Zealand</c:v>
                        </c:pt>
                        <c:pt idx="8">
                          <c:v>Japan</c:v>
                        </c:pt>
                        <c:pt idx="9">
                          <c:v>Korea</c:v>
                        </c:pt>
                        <c:pt idx="10">
                          <c:v>Brazil</c:v>
                        </c:pt>
                        <c:pt idx="11">
                          <c:v>Other Latin America</c:v>
                        </c:pt>
                        <c:pt idx="12">
                          <c:v>Caspian region</c:v>
                        </c:pt>
                        <c:pt idx="13">
                          <c:v>Other EU</c:v>
                        </c:pt>
                        <c:pt idx="14">
                          <c:v>Other Europe</c:v>
                        </c:pt>
                        <c:pt idx="15">
                          <c:v>Russia</c:v>
                        </c:pt>
                        <c:pt idx="16">
                          <c:v>Middle East</c:v>
                        </c:pt>
                        <c:pt idx="17">
                          <c:v>North Africa</c:v>
                        </c:pt>
                        <c:pt idx="18">
                          <c:v>Other Africa</c:v>
                        </c:pt>
                        <c:pt idx="19">
                          <c:v>South Africa</c:v>
                        </c:pt>
                        <c:pt idx="20">
                          <c:v>China</c:v>
                        </c:pt>
                        <c:pt idx="21">
                          <c:v>India</c:v>
                        </c:pt>
                        <c:pt idx="22">
                          <c:v>Indonesia</c:v>
                        </c:pt>
                        <c:pt idx="23">
                          <c:v>Other ASEAN</c:v>
                        </c:pt>
                        <c:pt idx="24">
                          <c:v>Other non-OECD Asia</c:v>
                        </c:pt>
                      </c:lvl>
                      <c:lvl>
                        <c:pt idx="0">
                          <c:v>OECD 
America</c:v>
                        </c:pt>
                        <c:pt idx="4">
                          <c:v>OECD 
Europe</c:v>
                        </c:pt>
                        <c:pt idx="7">
                          <c:v>OECD 
Pacific</c:v>
                        </c:pt>
                        <c:pt idx="10">
                          <c:v>Latin 
America</c:v>
                        </c:pt>
                        <c:pt idx="12">
                          <c:v>Rest of Europe 
and Asia</c:v>
                        </c:pt>
                        <c:pt idx="16">
                          <c:v>Middle East 
&amp; Africa</c:v>
                        </c:pt>
                        <c:pt idx="20">
                          <c:v>South and 
South-East Asia</c:v>
                        </c:pt>
                        <c:pt idx="25">
                          <c:v>World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Figure8_v2!$P$51:$P$76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-7.4794095469532496E-4</c:v>
                      </c:pt>
                      <c:pt idx="1">
                        <c:v>3.8702191179806899E-4</c:v>
                      </c:pt>
                      <c:pt idx="2">
                        <c:v>-7.9045793197540803E-4</c:v>
                      </c:pt>
                      <c:pt idx="3">
                        <c:v>-1.3116872077298899E-3</c:v>
                      </c:pt>
                      <c:pt idx="4">
                        <c:v>-9.2349689717496897E-4</c:v>
                      </c:pt>
                      <c:pt idx="5">
                        <c:v>-9.1521765716962001E-4</c:v>
                      </c:pt>
                      <c:pt idx="6">
                        <c:v>-2.4226681919206098E-3</c:v>
                      </c:pt>
                      <c:pt idx="7">
                        <c:v>-1.9243140284819199E-4</c:v>
                      </c:pt>
                      <c:pt idx="8">
                        <c:v>-3.1110392412614401E-4</c:v>
                      </c:pt>
                      <c:pt idx="9">
                        <c:v>-9.8577004227684605E-4</c:v>
                      </c:pt>
                      <c:pt idx="10">
                        <c:v>-8.1920711968852501E-4</c:v>
                      </c:pt>
                      <c:pt idx="11">
                        <c:v>-8.8419422602414898E-4</c:v>
                      </c:pt>
                      <c:pt idx="12">
                        <c:v>-2.4618867917634E-3</c:v>
                      </c:pt>
                      <c:pt idx="13">
                        <c:v>-1.3327610113682601E-3</c:v>
                      </c:pt>
                      <c:pt idx="14">
                        <c:v>-2.1323303215646798E-3</c:v>
                      </c:pt>
                      <c:pt idx="15">
                        <c:v>-9.6790553766712395E-4</c:v>
                      </c:pt>
                      <c:pt idx="16">
                        <c:v>-2.7554533519409401E-3</c:v>
                      </c:pt>
                      <c:pt idx="17">
                        <c:v>-4.3800447411570503E-3</c:v>
                      </c:pt>
                      <c:pt idx="18">
                        <c:v>-2.8940916047292E-3</c:v>
                      </c:pt>
                      <c:pt idx="19">
                        <c:v>-2.7918508087799699E-3</c:v>
                      </c:pt>
                      <c:pt idx="20">
                        <c:v>-3.62717781585242E-3</c:v>
                      </c:pt>
                      <c:pt idx="21">
                        <c:v>-8.4523511723091395E-3</c:v>
                      </c:pt>
                      <c:pt idx="22">
                        <c:v>-7.6574028176890096E-4</c:v>
                      </c:pt>
                      <c:pt idx="23">
                        <c:v>-7.2975222802561497E-3</c:v>
                      </c:pt>
                      <c:pt idx="24">
                        <c:v>-2.1434627092922201E-3</c:v>
                      </c:pt>
                      <c:pt idx="25">
                        <c:v>-2.4898295450969101E-3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6157-4DB4-9210-5EDCE487AF66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3822992"/>
        <c:axId val="943823976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Figure8_v2!$R$50</c15:sqref>
                        </c15:formulaRef>
                      </c:ext>
                    </c:extLst>
                    <c:strCache>
                      <c:ptCount val="1"/>
                      <c:pt idx="0">
                        <c:v>Net of tax wage rate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diamond"/>
                  <c:size val="7"/>
                  <c:spPr>
                    <a:solidFill>
                      <a:schemeClr val="bg1"/>
                    </a:solidFill>
                    <a:ln w="9525">
                      <a:solidFill>
                        <a:schemeClr val="tx1"/>
                      </a:solidFill>
                    </a:ln>
                    <a:effectLst/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Figure8_v2!$A$51:$A$76</c15:sqref>
                        </c15:formulaRef>
                      </c:ext>
                    </c:extLst>
                    <c:strCache>
                      <c:ptCount val="26"/>
                      <c:pt idx="0">
                        <c:v>Canada</c:v>
                      </c:pt>
                      <c:pt idx="1">
                        <c:v>Chile</c:v>
                      </c:pt>
                      <c:pt idx="2">
                        <c:v>Mexico</c:v>
                      </c:pt>
                      <c:pt idx="3">
                        <c:v>USA</c:v>
                      </c:pt>
                      <c:pt idx="4">
                        <c:v>OECD EU 17</c:v>
                      </c:pt>
                      <c:pt idx="5">
                        <c:v>OECD EU 4</c:v>
                      </c:pt>
                      <c:pt idx="6">
                        <c:v>Other OECD Eurasia</c:v>
                      </c:pt>
                      <c:pt idx="7">
                        <c:v>Australia and New Zealand</c:v>
                      </c:pt>
                      <c:pt idx="8">
                        <c:v>Japan</c:v>
                      </c:pt>
                      <c:pt idx="9">
                        <c:v>Korea</c:v>
                      </c:pt>
                      <c:pt idx="10">
                        <c:v>Brazil</c:v>
                      </c:pt>
                      <c:pt idx="11">
                        <c:v>Other Latin America</c:v>
                      </c:pt>
                      <c:pt idx="12">
                        <c:v>Caspian region</c:v>
                      </c:pt>
                      <c:pt idx="13">
                        <c:v>Other EU</c:v>
                      </c:pt>
                      <c:pt idx="14">
                        <c:v>Other Europe</c:v>
                      </c:pt>
                      <c:pt idx="15">
                        <c:v>Russia</c:v>
                      </c:pt>
                      <c:pt idx="16">
                        <c:v>Middle East</c:v>
                      </c:pt>
                      <c:pt idx="17">
                        <c:v>North Africa</c:v>
                      </c:pt>
                      <c:pt idx="18">
                        <c:v>Other Africa</c:v>
                      </c:pt>
                      <c:pt idx="19">
                        <c:v>South Africa</c:v>
                      </c:pt>
                      <c:pt idx="20">
                        <c:v>China</c:v>
                      </c:pt>
                      <c:pt idx="21">
                        <c:v>India</c:v>
                      </c:pt>
                      <c:pt idx="22">
                        <c:v>Indonesia</c:v>
                      </c:pt>
                      <c:pt idx="23">
                        <c:v>Other ASEAN</c:v>
                      </c:pt>
                      <c:pt idx="24">
                        <c:v>Other non-OECD Asia</c:v>
                      </c:pt>
                      <c:pt idx="25">
                        <c:v>World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Figure8_v2!$R$51:$R$76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3.32228425948222E-3</c:v>
                      </c:pt>
                      <c:pt idx="1">
                        <c:v>2.7786679770289702E-3</c:v>
                      </c:pt>
                      <c:pt idx="2">
                        <c:v>2.5674006699338801E-3</c:v>
                      </c:pt>
                      <c:pt idx="3">
                        <c:v>2.5030224258613099E-3</c:v>
                      </c:pt>
                      <c:pt idx="4">
                        <c:v>3.0425227082346898E-3</c:v>
                      </c:pt>
                      <c:pt idx="5">
                        <c:v>2.99644915051611E-3</c:v>
                      </c:pt>
                      <c:pt idx="6">
                        <c:v>1.5198498727220201E-3</c:v>
                      </c:pt>
                      <c:pt idx="7">
                        <c:v>2.6630697762759499E-3</c:v>
                      </c:pt>
                      <c:pt idx="8">
                        <c:v>2.3859250041875502E-3</c:v>
                      </c:pt>
                      <c:pt idx="9">
                        <c:v>2.19387729724252E-3</c:v>
                      </c:pt>
                      <c:pt idx="10">
                        <c:v>2.0114639869510701E-3</c:v>
                      </c:pt>
                      <c:pt idx="11">
                        <c:v>2.1697635289590301E-3</c:v>
                      </c:pt>
                      <c:pt idx="12">
                        <c:v>2.3006418555291401E-3</c:v>
                      </c:pt>
                      <c:pt idx="13">
                        <c:v>1.9058889836576201E-3</c:v>
                      </c:pt>
                      <c:pt idx="14">
                        <c:v>1.4357970037413E-3</c:v>
                      </c:pt>
                      <c:pt idx="15">
                        <c:v>2.3213751091988302E-3</c:v>
                      </c:pt>
                      <c:pt idx="16">
                        <c:v>4.8946261951887703E-4</c:v>
                      </c:pt>
                      <c:pt idx="17">
                        <c:v>6.5430069081728903E-4</c:v>
                      </c:pt>
                      <c:pt idx="18">
                        <c:v>7.9506668472562004E-4</c:v>
                      </c:pt>
                      <c:pt idx="19">
                        <c:v>-1.7897761001378599E-3</c:v>
                      </c:pt>
                      <c:pt idx="20">
                        <c:v>1.63225122166666E-3</c:v>
                      </c:pt>
                      <c:pt idx="21">
                        <c:v>-2.2356249518480399E-3</c:v>
                      </c:pt>
                      <c:pt idx="22">
                        <c:v>-7.6063374156298802E-4</c:v>
                      </c:pt>
                      <c:pt idx="23">
                        <c:v>-2.6895078605175802E-3</c:v>
                      </c:pt>
                      <c:pt idx="24">
                        <c:v>1.28395266718484E-3</c:v>
                      </c:pt>
                      <c:pt idx="25">
                        <c:v>1.9331721148640999E-3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6157-4DB4-9210-5EDCE487AF66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3"/>
          <c:order val="4"/>
          <c:tx>
            <c:strRef>
              <c:f>Figure8_v2!$I$50</c:f>
              <c:strCache>
                <c:ptCount val="1"/>
                <c:pt idx="0">
                  <c:v>Material intensity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Figure8_v2!$A$51:$A$76</c:f>
              <c:strCache>
                <c:ptCount val="26"/>
                <c:pt idx="0">
                  <c:v>Canada</c:v>
                </c:pt>
                <c:pt idx="1">
                  <c:v>Chile</c:v>
                </c:pt>
                <c:pt idx="2">
                  <c:v>Mexico</c:v>
                </c:pt>
                <c:pt idx="3">
                  <c:v>USA</c:v>
                </c:pt>
                <c:pt idx="4">
                  <c:v>OECD EU 17</c:v>
                </c:pt>
                <c:pt idx="5">
                  <c:v>OECD EU 4</c:v>
                </c:pt>
                <c:pt idx="6">
                  <c:v>Other OECD Eurasia</c:v>
                </c:pt>
                <c:pt idx="7">
                  <c:v>Australia and New Zealand</c:v>
                </c:pt>
                <c:pt idx="8">
                  <c:v>Japan</c:v>
                </c:pt>
                <c:pt idx="9">
                  <c:v>Korea</c:v>
                </c:pt>
                <c:pt idx="10">
                  <c:v>Brazil</c:v>
                </c:pt>
                <c:pt idx="11">
                  <c:v>Other Latin America</c:v>
                </c:pt>
                <c:pt idx="12">
                  <c:v>Caspian region</c:v>
                </c:pt>
                <c:pt idx="13">
                  <c:v>Other EU</c:v>
                </c:pt>
                <c:pt idx="14">
                  <c:v>Other Europe</c:v>
                </c:pt>
                <c:pt idx="15">
                  <c:v>Russia</c:v>
                </c:pt>
                <c:pt idx="16">
                  <c:v>Middle East</c:v>
                </c:pt>
                <c:pt idx="17">
                  <c:v>North Africa</c:v>
                </c:pt>
                <c:pt idx="18">
                  <c:v>Other Africa</c:v>
                </c:pt>
                <c:pt idx="19">
                  <c:v>South Africa</c:v>
                </c:pt>
                <c:pt idx="20">
                  <c:v>China</c:v>
                </c:pt>
                <c:pt idx="21">
                  <c:v>India</c:v>
                </c:pt>
                <c:pt idx="22">
                  <c:v>Indonesia</c:v>
                </c:pt>
                <c:pt idx="23">
                  <c:v>Other ASEAN</c:v>
                </c:pt>
                <c:pt idx="24">
                  <c:v>Other non-OECD Asia</c:v>
                </c:pt>
                <c:pt idx="25">
                  <c:v>World</c:v>
                </c:pt>
              </c:strCache>
            </c:strRef>
          </c:cat>
          <c:val>
            <c:numRef>
              <c:f>Figure8_v2!$I$51:$I$76</c:f>
              <c:numCache>
                <c:formatCode>General</c:formatCode>
                <c:ptCount val="26"/>
                <c:pt idx="0">
                  <c:v>-2.1181357372400001E-2</c:v>
                </c:pt>
                <c:pt idx="1">
                  <c:v>-0.26904440762988302</c:v>
                </c:pt>
                <c:pt idx="2">
                  <c:v>-4.5129740810980597E-2</c:v>
                </c:pt>
                <c:pt idx="3">
                  <c:v>-4.13900714476323E-2</c:v>
                </c:pt>
                <c:pt idx="4">
                  <c:v>-1.8837049251703999E-2</c:v>
                </c:pt>
                <c:pt idx="5">
                  <c:v>-2.2085128184374699E-2</c:v>
                </c:pt>
                <c:pt idx="6">
                  <c:v>-5.5539555803638598E-2</c:v>
                </c:pt>
                <c:pt idx="7">
                  <c:v>-0.18020841203486901</c:v>
                </c:pt>
                <c:pt idx="8">
                  <c:v>-2.1421813348949E-2</c:v>
                </c:pt>
                <c:pt idx="9">
                  <c:v>-3.3971455135855103E-2</c:v>
                </c:pt>
                <c:pt idx="10">
                  <c:v>-3.10959887999296E-2</c:v>
                </c:pt>
                <c:pt idx="11">
                  <c:v>-7.1838806086243906E-2</c:v>
                </c:pt>
                <c:pt idx="12">
                  <c:v>-1.0104199372004199E-2</c:v>
                </c:pt>
                <c:pt idx="13">
                  <c:v>-2.20509051503542E-2</c:v>
                </c:pt>
                <c:pt idx="14">
                  <c:v>-1.86297696859711E-2</c:v>
                </c:pt>
                <c:pt idx="15">
                  <c:v>-4.0867787350664903E-2</c:v>
                </c:pt>
                <c:pt idx="16">
                  <c:v>-4.0668361112553897E-2</c:v>
                </c:pt>
                <c:pt idx="17">
                  <c:v>-2.3768380027991899E-2</c:v>
                </c:pt>
                <c:pt idx="18">
                  <c:v>-6.5005339346517296E-2</c:v>
                </c:pt>
                <c:pt idx="19">
                  <c:v>2.6728271917031399E-4</c:v>
                </c:pt>
                <c:pt idx="20">
                  <c:v>-5.8268039984739201E-2</c:v>
                </c:pt>
                <c:pt idx="21">
                  <c:v>-9.3326809687724596E-2</c:v>
                </c:pt>
                <c:pt idx="22">
                  <c:v>-0.38457384869432198</c:v>
                </c:pt>
                <c:pt idx="23">
                  <c:v>-4.71703428782742E-2</c:v>
                </c:pt>
                <c:pt idx="24">
                  <c:v>-2.98357313086305E-2</c:v>
                </c:pt>
                <c:pt idx="25">
                  <c:v>-7.0631853263418407E-2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157-4DB4-9210-5EDCE487AF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7049600"/>
        <c:axId val="757042056"/>
      </c:lineChart>
      <c:catAx>
        <c:axId val="943822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943823976"/>
        <c:crosses val="autoZero"/>
        <c:auto val="1"/>
        <c:lblAlgn val="ctr"/>
        <c:lblOffset val="0"/>
        <c:noMultiLvlLbl val="0"/>
      </c:catAx>
      <c:valAx>
        <c:axId val="943823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numFmt formatCode="0.0%" sourceLinked="0"/>
        <c:majorTickMark val="in"/>
        <c:minorTickMark val="none"/>
        <c:tickLblPos val="nextTo"/>
        <c:spPr>
          <a:noFill/>
          <a:ln w="9525">
            <a:solidFill>
              <a:srgbClr val="00000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943822992"/>
        <c:crosses val="autoZero"/>
        <c:crossBetween val="between"/>
      </c:valAx>
      <c:valAx>
        <c:axId val="757042056"/>
        <c:scaling>
          <c:orientation val="minMax"/>
          <c:max val="0.2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757049600"/>
        <c:crosses val="max"/>
        <c:crossBetween val="between"/>
      </c:valAx>
      <c:catAx>
        <c:axId val="7570496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57042056"/>
        <c:crosses val="autoZero"/>
        <c:auto val="1"/>
        <c:lblAlgn val="ctr"/>
        <c:lblOffset val="100"/>
        <c:noMultiLvlLbl val="0"/>
      </c:catAx>
      <c:spPr>
        <a:solidFill>
          <a:srgbClr val="F4FFFF"/>
        </a:solidFill>
        <a:ln w="9525">
          <a:solidFill>
            <a:srgbClr val="000000"/>
          </a:solidFill>
        </a:ln>
        <a:effectLst/>
      </c:spPr>
    </c:plotArea>
    <c:legend>
      <c:legendPos val="b"/>
      <c:layout>
        <c:manualLayout>
          <c:xMode val="edge"/>
          <c:yMode val="edge"/>
          <c:x val="4.1377150219127558E-2"/>
          <c:y val="8.265316664944726E-3"/>
          <c:w val="0.9146224444444444"/>
          <c:h val="4.5753148148148154E-2"/>
        </c:manualLayout>
      </c:layout>
      <c:overlay val="1"/>
      <c:spPr>
        <a:solidFill>
          <a:srgbClr val="EAEAEA"/>
        </a:solidFill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256325735178431E-2"/>
          <c:y val="2.1595090355434783E-2"/>
          <c:w val="0.95154157580813881"/>
          <c:h val="0.8211399394317229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Figure5_World!$A$159</c:f>
              <c:strCache>
                <c:ptCount val="1"/>
                <c:pt idx="0">
                  <c:v>Secondary based metals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Figure5_World!$B$159:$X$159</c:f>
              <c:numCache>
                <c:formatCode>0.0000%</c:formatCode>
                <c:ptCount val="23"/>
                <c:pt idx="0">
                  <c:v>4.5659758100720171E-5</c:v>
                </c:pt>
                <c:pt idx="1">
                  <c:v>9.0043184481286901E-5</c:v>
                </c:pt>
                <c:pt idx="2">
                  <c:v>1.3353524571960802E-4</c:v>
                </c:pt>
                <c:pt idx="3">
                  <c:v>1.7533222542464013E-4</c:v>
                </c:pt>
                <c:pt idx="4">
                  <c:v>2.1531279654505409E-4</c:v>
                </c:pt>
                <c:pt idx="5">
                  <c:v>2.552990573035456E-4</c:v>
                </c:pt>
                <c:pt idx="6">
                  <c:v>2.9404043463852843E-4</c:v>
                </c:pt>
                <c:pt idx="7">
                  <c:v>3.2989966540917343E-4</c:v>
                </c:pt>
                <c:pt idx="8">
                  <c:v>3.6341172449346967E-4</c:v>
                </c:pt>
                <c:pt idx="9">
                  <c:v>3.9483168407410639E-4</c:v>
                </c:pt>
                <c:pt idx="10">
                  <c:v>4.2462792895462878E-4</c:v>
                </c:pt>
                <c:pt idx="11">
                  <c:v>4.5233321382946278E-4</c:v>
                </c:pt>
                <c:pt idx="12">
                  <c:v>4.7848102556370415E-4</c:v>
                </c:pt>
                <c:pt idx="13">
                  <c:v>5.0314164219665254E-4</c:v>
                </c:pt>
                <c:pt idx="14">
                  <c:v>5.2648745544613064E-4</c:v>
                </c:pt>
                <c:pt idx="15">
                  <c:v>5.487595796067348E-4</c:v>
                </c:pt>
                <c:pt idx="16">
                  <c:v>5.6963880123547231E-4</c:v>
                </c:pt>
                <c:pt idx="17">
                  <c:v>5.893106332751591E-4</c:v>
                </c:pt>
                <c:pt idx="18">
                  <c:v>6.0806695673179957E-4</c:v>
                </c:pt>
                <c:pt idx="19">
                  <c:v>6.2522098802001618E-4</c:v>
                </c:pt>
                <c:pt idx="20">
                  <c:v>6.4077367382964028E-4</c:v>
                </c:pt>
                <c:pt idx="21">
                  <c:v>6.5449738507694579E-4</c:v>
                </c:pt>
                <c:pt idx="22">
                  <c:v>6.6640419781423309E-4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B5-4675-8CF4-926D8CC130AA}"/>
            </c:ext>
          </c:extLst>
        </c:ser>
        <c:ser>
          <c:idx val="1"/>
          <c:order val="1"/>
          <c:tx>
            <c:strRef>
              <c:f>Figure5_World!$A$160</c:f>
              <c:strCache>
                <c:ptCount val="1"/>
                <c:pt idx="0">
                  <c:v>Recycling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Figure5_World!$B$160:$X$160</c:f>
              <c:numCache>
                <c:formatCode>0.0000%</c:formatCode>
                <c:ptCount val="23"/>
                <c:pt idx="0">
                  <c:v>2.8058630547544583E-6</c:v>
                </c:pt>
                <c:pt idx="1">
                  <c:v>5.6754185924752325E-6</c:v>
                </c:pt>
                <c:pt idx="2">
                  <c:v>8.6140507827661733E-6</c:v>
                </c:pt>
                <c:pt idx="3">
                  <c:v>1.1621396486956251E-5</c:v>
                </c:pt>
                <c:pt idx="4">
                  <c:v>1.4698200783283976E-5</c:v>
                </c:pt>
                <c:pt idx="5">
                  <c:v>1.7844405257924041E-5</c:v>
                </c:pt>
                <c:pt idx="6">
                  <c:v>2.1083921635558742E-5</c:v>
                </c:pt>
                <c:pt idx="7">
                  <c:v>2.4431426483718408E-5</c:v>
                </c:pt>
                <c:pt idx="8">
                  <c:v>2.7905438454225341E-5</c:v>
                </c:pt>
                <c:pt idx="9">
                  <c:v>3.1539072821641049E-5</c:v>
                </c:pt>
                <c:pt idx="10">
                  <c:v>3.5353883166781283E-5</c:v>
                </c:pt>
                <c:pt idx="11">
                  <c:v>3.9378637261662359E-5</c:v>
                </c:pt>
                <c:pt idx="12">
                  <c:v>4.3656568486596343E-5</c:v>
                </c:pt>
                <c:pt idx="13">
                  <c:v>4.8227979035432055E-5</c:v>
                </c:pt>
                <c:pt idx="14">
                  <c:v>5.3123975081881299E-5</c:v>
                </c:pt>
                <c:pt idx="15">
                  <c:v>5.8406486571043571E-5</c:v>
                </c:pt>
                <c:pt idx="16">
                  <c:v>6.4153077348174897E-5</c:v>
                </c:pt>
                <c:pt idx="17">
                  <c:v>7.0463792879709174E-5</c:v>
                </c:pt>
                <c:pt idx="18">
                  <c:v>7.7476762302789768E-5</c:v>
                </c:pt>
                <c:pt idx="19">
                  <c:v>8.5333412380661944E-5</c:v>
                </c:pt>
                <c:pt idx="20">
                  <c:v>9.4271002133423598E-5</c:v>
                </c:pt>
                <c:pt idx="21">
                  <c:v>1.04620013712788E-4</c:v>
                </c:pt>
                <c:pt idx="22">
                  <c:v>1.1684205844772452E-4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B5-4675-8CF4-926D8CC130AA}"/>
            </c:ext>
          </c:extLst>
        </c:ser>
        <c:ser>
          <c:idx val="2"/>
          <c:order val="2"/>
          <c:tx>
            <c:strRef>
              <c:f>Figure5_World!$A$161</c:f>
              <c:strCache>
                <c:ptCount val="1"/>
                <c:pt idx="0">
                  <c:v>Other mining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Figure5_World!$B$161:$X$161</c:f>
              <c:numCache>
                <c:formatCode>0.0000%</c:formatCode>
                <c:ptCount val="23"/>
                <c:pt idx="0">
                  <c:v>-5.8915018245898544E-6</c:v>
                </c:pt>
                <c:pt idx="1">
                  <c:v>-1.1380997678271821E-5</c:v>
                </c:pt>
                <c:pt idx="2">
                  <c:v>-1.6568599658400807E-5</c:v>
                </c:pt>
                <c:pt idx="3">
                  <c:v>-2.1483516597250157E-5</c:v>
                </c:pt>
                <c:pt idx="4">
                  <c:v>-2.6122571713171161E-5</c:v>
                </c:pt>
                <c:pt idx="5">
                  <c:v>-3.0302477110090421E-5</c:v>
                </c:pt>
                <c:pt idx="6">
                  <c:v>-3.4510957905597121E-5</c:v>
                </c:pt>
                <c:pt idx="7">
                  <c:v>-3.8394160673605204E-5</c:v>
                </c:pt>
                <c:pt idx="8">
                  <c:v>-4.2079186968050615E-5</c:v>
                </c:pt>
                <c:pt idx="9">
                  <c:v>-4.566071433623399E-5</c:v>
                </c:pt>
                <c:pt idx="10">
                  <c:v>-4.9048059345246614E-5</c:v>
                </c:pt>
                <c:pt idx="11">
                  <c:v>-5.2377661311699043E-5</c:v>
                </c:pt>
                <c:pt idx="12">
                  <c:v>-5.5637157148742698E-5</c:v>
                </c:pt>
                <c:pt idx="13">
                  <c:v>-5.8772018833786424E-5</c:v>
                </c:pt>
                <c:pt idx="14">
                  <c:v>-6.1765431420464961E-5</c:v>
                </c:pt>
                <c:pt idx="15">
                  <c:v>-6.4671304154506571E-5</c:v>
                </c:pt>
                <c:pt idx="16">
                  <c:v>-6.7615624157623706E-5</c:v>
                </c:pt>
                <c:pt idx="17">
                  <c:v>-7.0590755862569597E-5</c:v>
                </c:pt>
                <c:pt idx="18">
                  <c:v>-7.3534169344971169E-5</c:v>
                </c:pt>
                <c:pt idx="19">
                  <c:v>-7.6318880113704284E-5</c:v>
                </c:pt>
                <c:pt idx="20">
                  <c:v>-7.9135610914838459E-5</c:v>
                </c:pt>
                <c:pt idx="21">
                  <c:v>-8.1950290553874959E-5</c:v>
                </c:pt>
                <c:pt idx="22">
                  <c:v>-8.4681594859027499E-5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B5-4675-8CF4-926D8CC130AA}"/>
            </c:ext>
          </c:extLst>
        </c:ser>
        <c:ser>
          <c:idx val="3"/>
          <c:order val="3"/>
          <c:tx>
            <c:strRef>
              <c:f>Figure5_World!$A$162</c:f>
              <c:strCache>
                <c:ptCount val="1"/>
                <c:pt idx="0">
                  <c:v>Fossil extraction and transformation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Figure5_World!$B$162:$X$162</c:f>
              <c:numCache>
                <c:formatCode>0.0000%</c:formatCode>
                <c:ptCount val="23"/>
                <c:pt idx="0">
                  <c:v>1.15443361408256E-8</c:v>
                </c:pt>
                <c:pt idx="1">
                  <c:v>2.0574573445034363E-7</c:v>
                </c:pt>
                <c:pt idx="2">
                  <c:v>3.6719498403426436E-7</c:v>
                </c:pt>
                <c:pt idx="3">
                  <c:v>5.8835370884810228E-7</c:v>
                </c:pt>
                <c:pt idx="4">
                  <c:v>6.8253923644355701E-7</c:v>
                </c:pt>
                <c:pt idx="5">
                  <c:v>9.0838651939613356E-7</c:v>
                </c:pt>
                <c:pt idx="6">
                  <c:v>9.2320510724296791E-7</c:v>
                </c:pt>
                <c:pt idx="7">
                  <c:v>1.0206816679193777E-6</c:v>
                </c:pt>
                <c:pt idx="8">
                  <c:v>1.1146050029289944E-6</c:v>
                </c:pt>
                <c:pt idx="9">
                  <c:v>1.1160773147824031E-6</c:v>
                </c:pt>
                <c:pt idx="10">
                  <c:v>1.1155150188397824E-6</c:v>
                </c:pt>
                <c:pt idx="11">
                  <c:v>1.0896841744227604E-6</c:v>
                </c:pt>
                <c:pt idx="12">
                  <c:v>9.2795822362030014E-7</c:v>
                </c:pt>
                <c:pt idx="13">
                  <c:v>4.8113028054908972E-7</c:v>
                </c:pt>
                <c:pt idx="14">
                  <c:v>8.1979277311468091E-8</c:v>
                </c:pt>
                <c:pt idx="15">
                  <c:v>-3.6604552033615792E-7</c:v>
                </c:pt>
                <c:pt idx="16">
                  <c:v>-9.3134028789657115E-7</c:v>
                </c:pt>
                <c:pt idx="17">
                  <c:v>-1.570942959558467E-6</c:v>
                </c:pt>
                <c:pt idx="18">
                  <c:v>-2.4305204282262851E-6</c:v>
                </c:pt>
                <c:pt idx="19">
                  <c:v>-3.1343046934265554E-6</c:v>
                </c:pt>
                <c:pt idx="20">
                  <c:v>-3.9325578722533686E-6</c:v>
                </c:pt>
                <c:pt idx="21">
                  <c:v>-4.9092703241163146E-6</c:v>
                </c:pt>
                <c:pt idx="22">
                  <c:v>-5.954233353473526E-6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DB5-4675-8CF4-926D8CC130AA}"/>
            </c:ext>
          </c:extLst>
        </c:ser>
        <c:ser>
          <c:idx val="4"/>
          <c:order val="4"/>
          <c:tx>
            <c:strRef>
              <c:f>Figure5_World!$A$163</c:f>
              <c:strCache>
                <c:ptCount val="1"/>
                <c:pt idx="0">
                  <c:v>Chemicals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Figure5_World!$B$163:$X$163</c:f>
              <c:numCache>
                <c:formatCode>0.0000%</c:formatCode>
                <c:ptCount val="23"/>
                <c:pt idx="0">
                  <c:v>9.297912628931426E-7</c:v>
                </c:pt>
                <c:pt idx="1">
                  <c:v>1.9405351778258244E-6</c:v>
                </c:pt>
                <c:pt idx="2">
                  <c:v>3.1063206671817211E-6</c:v>
                </c:pt>
                <c:pt idx="3">
                  <c:v>4.3029819649174395E-6</c:v>
                </c:pt>
                <c:pt idx="4">
                  <c:v>5.4390972226037782E-6</c:v>
                </c:pt>
                <c:pt idx="5">
                  <c:v>6.6627053287651228E-6</c:v>
                </c:pt>
                <c:pt idx="6">
                  <c:v>7.6002174693904951E-6</c:v>
                </c:pt>
                <c:pt idx="7">
                  <c:v>8.519848248428247E-6</c:v>
                </c:pt>
                <c:pt idx="8">
                  <c:v>9.3433324059775723E-6</c:v>
                </c:pt>
                <c:pt idx="9">
                  <c:v>1.0023401483189251E-5</c:v>
                </c:pt>
                <c:pt idx="10">
                  <c:v>1.0572518905077157E-5</c:v>
                </c:pt>
                <c:pt idx="11">
                  <c:v>1.0968453474485173E-5</c:v>
                </c:pt>
                <c:pt idx="12">
                  <c:v>1.1161253186701656E-5</c:v>
                </c:pt>
                <c:pt idx="13">
                  <c:v>1.1287826292731658E-5</c:v>
                </c:pt>
                <c:pt idx="14">
                  <c:v>1.129353449634875E-5</c:v>
                </c:pt>
                <c:pt idx="15">
                  <c:v>1.1164656817634117E-5</c:v>
                </c:pt>
                <c:pt idx="16">
                  <c:v>1.0827114523771065E-5</c:v>
                </c:pt>
                <c:pt idx="17">
                  <c:v>1.0381201870837391E-5</c:v>
                </c:pt>
                <c:pt idx="18">
                  <c:v>9.8175172826850068E-6</c:v>
                </c:pt>
                <c:pt idx="19">
                  <c:v>9.1714597932094801E-6</c:v>
                </c:pt>
                <c:pt idx="20">
                  <c:v>8.2478312081298516E-6</c:v>
                </c:pt>
                <c:pt idx="21">
                  <c:v>7.1377892864665322E-6</c:v>
                </c:pt>
                <c:pt idx="22">
                  <c:v>5.8726724430637881E-6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B5-4675-8CF4-926D8CC130AA}"/>
            </c:ext>
          </c:extLst>
        </c:ser>
        <c:ser>
          <c:idx val="5"/>
          <c:order val="5"/>
          <c:tx>
            <c:strRef>
              <c:f>Figure5_World!$A$164</c:f>
              <c:strCache>
                <c:ptCount val="1"/>
                <c:pt idx="0">
                  <c:v>Utilities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Figure5_World!$B$164:$X$164</c:f>
              <c:numCache>
                <c:formatCode>0.0000%</c:formatCode>
                <c:ptCount val="23"/>
                <c:pt idx="0">
                  <c:v>1.9952695158595138E-6</c:v>
                </c:pt>
                <c:pt idx="1">
                  <c:v>4.1063825164718675E-6</c:v>
                </c:pt>
                <c:pt idx="2">
                  <c:v>6.1771503119427034E-6</c:v>
                </c:pt>
                <c:pt idx="3">
                  <c:v>8.214880863244018E-6</c:v>
                </c:pt>
                <c:pt idx="4">
                  <c:v>1.0081402335105021E-5</c:v>
                </c:pt>
                <c:pt idx="5">
                  <c:v>1.1924071102627153E-5</c:v>
                </c:pt>
                <c:pt idx="6">
                  <c:v>1.3638655673459703E-5</c:v>
                </c:pt>
                <c:pt idx="7">
                  <c:v>1.527367437855457E-5</c:v>
                </c:pt>
                <c:pt idx="8">
                  <c:v>1.6787023308977555E-5</c:v>
                </c:pt>
                <c:pt idx="9">
                  <c:v>1.816907406750747E-5</c:v>
                </c:pt>
                <c:pt idx="10">
                  <c:v>1.9458232605781711E-5</c:v>
                </c:pt>
                <c:pt idx="11">
                  <c:v>2.0629504519970779E-5</c:v>
                </c:pt>
                <c:pt idx="12">
                  <c:v>2.1680361466394667E-5</c:v>
                </c:pt>
                <c:pt idx="13">
                  <c:v>2.2563507081265758E-5</c:v>
                </c:pt>
                <c:pt idx="14">
                  <c:v>2.3422266972153694E-5</c:v>
                </c:pt>
                <c:pt idx="15">
                  <c:v>2.4212062091753073E-5</c:v>
                </c:pt>
                <c:pt idx="16">
                  <c:v>2.4885542916896383E-5</c:v>
                </c:pt>
                <c:pt idx="17">
                  <c:v>2.5504212209996722E-5</c:v>
                </c:pt>
                <c:pt idx="18">
                  <c:v>2.6053306137180394E-5</c:v>
                </c:pt>
                <c:pt idx="19">
                  <c:v>2.6573699301610604E-5</c:v>
                </c:pt>
                <c:pt idx="20">
                  <c:v>2.6935404578153767E-5</c:v>
                </c:pt>
                <c:pt idx="21">
                  <c:v>2.7187637845269802E-5</c:v>
                </c:pt>
                <c:pt idx="22">
                  <c:v>2.7295581272793975E-5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DB5-4675-8CF4-926D8CC130AA}"/>
            </c:ext>
          </c:extLst>
        </c:ser>
        <c:ser>
          <c:idx val="6"/>
          <c:order val="6"/>
          <c:tx>
            <c:strRef>
              <c:f>Figure5_World!$A$165</c:f>
              <c:strCache>
                <c:ptCount val="1"/>
                <c:pt idx="0">
                  <c:v>Construction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Figure5_World!$B$165:$X$165</c:f>
              <c:numCache>
                <c:formatCode>0.0000%</c:formatCode>
                <c:ptCount val="23"/>
                <c:pt idx="0">
                  <c:v>-1.4381831447905357E-5</c:v>
                </c:pt>
                <c:pt idx="1">
                  <c:v>-2.9472916579786586E-5</c:v>
                </c:pt>
                <c:pt idx="2">
                  <c:v>-4.3380791732230152E-5</c:v>
                </c:pt>
                <c:pt idx="3">
                  <c:v>-5.7100495823789624E-5</c:v>
                </c:pt>
                <c:pt idx="4">
                  <c:v>-7.0822917915892988E-5</c:v>
                </c:pt>
                <c:pt idx="5">
                  <c:v>-8.3365300745782254E-5</c:v>
                </c:pt>
                <c:pt idx="6">
                  <c:v>-9.5645935357922352E-5</c:v>
                </c:pt>
                <c:pt idx="7">
                  <c:v>-1.0716348537760263E-4</c:v>
                </c:pt>
                <c:pt idx="8">
                  <c:v>-1.1820682518787762E-4</c:v>
                </c:pt>
                <c:pt idx="9">
                  <c:v>-1.2887141018431506E-4</c:v>
                </c:pt>
                <c:pt idx="10">
                  <c:v>-1.390083573112682E-4</c:v>
                </c:pt>
                <c:pt idx="11">
                  <c:v>-1.4877910073922675E-4</c:v>
                </c:pt>
                <c:pt idx="12">
                  <c:v>-1.5844227635566178E-4</c:v>
                </c:pt>
                <c:pt idx="13">
                  <c:v>-1.6754191172548485E-4</c:v>
                </c:pt>
                <c:pt idx="14">
                  <c:v>-1.7602436017374992E-4</c:v>
                </c:pt>
                <c:pt idx="15">
                  <c:v>-1.8403329312573856E-4</c:v>
                </c:pt>
                <c:pt idx="16">
                  <c:v>-1.9198758437379896E-4</c:v>
                </c:pt>
                <c:pt idx="17">
                  <c:v>-1.9960920553416448E-4</c:v>
                </c:pt>
                <c:pt idx="18">
                  <c:v>-2.0691211784085444E-4</c:v>
                </c:pt>
                <c:pt idx="19">
                  <c:v>-2.1359637620891987E-4</c:v>
                </c:pt>
                <c:pt idx="20">
                  <c:v>-2.2054163064258298E-4</c:v>
                </c:pt>
                <c:pt idx="21">
                  <c:v>-2.27655965602836E-4</c:v>
                </c:pt>
                <c:pt idx="22">
                  <c:v>-2.3492655629690643E-4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DB5-4675-8CF4-926D8CC130AA}"/>
            </c:ext>
          </c:extLst>
        </c:ser>
        <c:ser>
          <c:idx val="7"/>
          <c:order val="7"/>
          <c:tx>
            <c:strRef>
              <c:f>Figure5_World!$A$166</c:f>
              <c:strCache>
                <c:ptCount val="1"/>
                <c:pt idx="0">
                  <c:v>Agriculture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Figure5_World!$B$166:$X$166</c:f>
              <c:numCache>
                <c:formatCode>0.0000%</c:formatCode>
                <c:ptCount val="23"/>
                <c:pt idx="0">
                  <c:v>-4.106738019955901E-9</c:v>
                </c:pt>
                <c:pt idx="1">
                  <c:v>9.5882159594166169E-7</c:v>
                </c:pt>
                <c:pt idx="2">
                  <c:v>1.9383544977655E-6</c:v>
                </c:pt>
                <c:pt idx="3">
                  <c:v>2.9199176753752738E-6</c:v>
                </c:pt>
                <c:pt idx="4">
                  <c:v>3.7505876765829508E-6</c:v>
                </c:pt>
                <c:pt idx="5">
                  <c:v>4.60117477085093E-6</c:v>
                </c:pt>
                <c:pt idx="6">
                  <c:v>5.2495500213752749E-6</c:v>
                </c:pt>
                <c:pt idx="7">
                  <c:v>5.7186123660609262E-6</c:v>
                </c:pt>
                <c:pt idx="8">
                  <c:v>6.0808403813740041E-6</c:v>
                </c:pt>
                <c:pt idx="9">
                  <c:v>6.3382931841195271E-6</c:v>
                </c:pt>
                <c:pt idx="10">
                  <c:v>6.4657473572853598E-6</c:v>
                </c:pt>
                <c:pt idx="11">
                  <c:v>6.4479241000409772E-6</c:v>
                </c:pt>
                <c:pt idx="12">
                  <c:v>6.2052324568711288E-6</c:v>
                </c:pt>
                <c:pt idx="13">
                  <c:v>5.9107662604310705E-6</c:v>
                </c:pt>
                <c:pt idx="14">
                  <c:v>5.4651583691237565E-6</c:v>
                </c:pt>
                <c:pt idx="15">
                  <c:v>4.8660712518989958E-6</c:v>
                </c:pt>
                <c:pt idx="16">
                  <c:v>4.0224901332588902E-6</c:v>
                </c:pt>
                <c:pt idx="17">
                  <c:v>3.0768568559248338E-6</c:v>
                </c:pt>
                <c:pt idx="18">
                  <c:v>2.0163995090843061E-6</c:v>
                </c:pt>
                <c:pt idx="19">
                  <c:v>9.1528533456854238E-7</c:v>
                </c:pt>
                <c:pt idx="20">
                  <c:v>-4.7607754226246607E-7</c:v>
                </c:pt>
                <c:pt idx="21">
                  <c:v>-2.0189243037450218E-6</c:v>
                </c:pt>
                <c:pt idx="22">
                  <c:v>-3.7166099852015793E-6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DB5-4675-8CF4-926D8CC130AA}"/>
            </c:ext>
          </c:extLst>
        </c:ser>
        <c:ser>
          <c:idx val="8"/>
          <c:order val="8"/>
          <c:tx>
            <c:strRef>
              <c:f>Figure5_World!$A$167</c:f>
              <c:strCache>
                <c:ptCount val="1"/>
                <c:pt idx="0">
                  <c:v>Fabricated Metal products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Figure5_World!$B$167:$X$167</c:f>
              <c:numCache>
                <c:formatCode>0.0000%</c:formatCode>
                <c:ptCount val="23"/>
                <c:pt idx="0">
                  <c:v>9.6431404230156992E-7</c:v>
                </c:pt>
                <c:pt idx="1">
                  <c:v>1.9424045721995863E-6</c:v>
                </c:pt>
                <c:pt idx="2">
                  <c:v>2.4765926220025185E-6</c:v>
                </c:pt>
                <c:pt idx="3">
                  <c:v>2.6998520250017696E-6</c:v>
                </c:pt>
                <c:pt idx="4">
                  <c:v>2.7207764852057811E-6</c:v>
                </c:pt>
                <c:pt idx="5">
                  <c:v>2.1637578164785518E-6</c:v>
                </c:pt>
                <c:pt idx="6">
                  <c:v>1.7466783463789233E-6</c:v>
                </c:pt>
                <c:pt idx="7">
                  <c:v>1.0829313474313663E-6</c:v>
                </c:pt>
                <c:pt idx="8">
                  <c:v>2.0568145297477465E-7</c:v>
                </c:pt>
                <c:pt idx="9">
                  <c:v>-8.2543834083001989E-7</c:v>
                </c:pt>
                <c:pt idx="10">
                  <c:v>-1.9538890677681872E-6</c:v>
                </c:pt>
                <c:pt idx="11">
                  <c:v>-3.1695680593434028E-6</c:v>
                </c:pt>
                <c:pt idx="12">
                  <c:v>-4.501508477757351E-6</c:v>
                </c:pt>
                <c:pt idx="13">
                  <c:v>-5.9415108726007923E-6</c:v>
                </c:pt>
                <c:pt idx="14">
                  <c:v>-7.2828260223998619E-6</c:v>
                </c:pt>
                <c:pt idx="15">
                  <c:v>-8.6421928019197402E-6</c:v>
                </c:pt>
                <c:pt idx="16">
                  <c:v>-1.0070888725761427E-5</c:v>
                </c:pt>
                <c:pt idx="17">
                  <c:v>-1.1497764359338786E-5</c:v>
                </c:pt>
                <c:pt idx="18">
                  <c:v>-1.3003770002768836E-5</c:v>
                </c:pt>
                <c:pt idx="19">
                  <c:v>-1.435282661650934E-5</c:v>
                </c:pt>
                <c:pt idx="20">
                  <c:v>-1.5775431127545289E-5</c:v>
                </c:pt>
                <c:pt idx="21">
                  <c:v>-1.7242325378095366E-5</c:v>
                </c:pt>
                <c:pt idx="22">
                  <c:v>-1.8737821230570052E-5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DB5-4675-8CF4-926D8CC130AA}"/>
            </c:ext>
          </c:extLst>
        </c:ser>
        <c:ser>
          <c:idx val="9"/>
          <c:order val="9"/>
          <c:tx>
            <c:strRef>
              <c:f>Figure5_World!$A$168</c:f>
              <c:strCache>
                <c:ptCount val="1"/>
                <c:pt idx="0">
                  <c:v>Machinery and equipment n.e.s.</c:v>
                </c:pt>
              </c:strCache>
            </c:strRef>
          </c:tx>
          <c:spPr>
            <a:solidFill>
              <a:schemeClr val="accent6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Figure5_World!$B$168:$X$168</c:f>
              <c:numCache>
                <c:formatCode>0.0000%</c:formatCode>
                <c:ptCount val="23"/>
                <c:pt idx="0">
                  <c:v>2.1100090122835534E-6</c:v>
                </c:pt>
                <c:pt idx="1">
                  <c:v>4.4336330522770046E-6</c:v>
                </c:pt>
                <c:pt idx="2">
                  <c:v>5.7851779429555251E-6</c:v>
                </c:pt>
                <c:pt idx="3">
                  <c:v>6.4236876450723993E-6</c:v>
                </c:pt>
                <c:pt idx="4">
                  <c:v>6.5167129664331553E-6</c:v>
                </c:pt>
                <c:pt idx="5">
                  <c:v>5.3199428086192962E-6</c:v>
                </c:pt>
                <c:pt idx="6">
                  <c:v>4.7187226274725972E-6</c:v>
                </c:pt>
                <c:pt idx="7">
                  <c:v>3.554058331069636E-6</c:v>
                </c:pt>
                <c:pt idx="8">
                  <c:v>2.1639120387707246E-6</c:v>
                </c:pt>
                <c:pt idx="9">
                  <c:v>5.7898320983319651E-7</c:v>
                </c:pt>
                <c:pt idx="10">
                  <c:v>-1.1400520853032349E-6</c:v>
                </c:pt>
                <c:pt idx="11">
                  <c:v>-2.9288192217345419E-6</c:v>
                </c:pt>
                <c:pt idx="12">
                  <c:v>-4.7029278774011409E-6</c:v>
                </c:pt>
                <c:pt idx="13">
                  <c:v>-6.6626717458151482E-6</c:v>
                </c:pt>
                <c:pt idx="14">
                  <c:v>-8.5727272021685489E-6</c:v>
                </c:pt>
                <c:pt idx="15">
                  <c:v>-1.0501577941111506E-5</c:v>
                </c:pt>
                <c:pt idx="16">
                  <c:v>-1.2289922424238467E-5</c:v>
                </c:pt>
                <c:pt idx="17">
                  <c:v>-1.4071688754489836E-5</c:v>
                </c:pt>
                <c:pt idx="18">
                  <c:v>-1.5864050069084071E-5</c:v>
                </c:pt>
                <c:pt idx="19">
                  <c:v>-1.7621471394169548E-5</c:v>
                </c:pt>
                <c:pt idx="20">
                  <c:v>-1.9109259218319654E-5</c:v>
                </c:pt>
                <c:pt idx="21">
                  <c:v>-2.0472877575037257E-5</c:v>
                </c:pt>
                <c:pt idx="22">
                  <c:v>-2.174720999478525E-5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DB5-4675-8CF4-926D8CC130AA}"/>
            </c:ext>
          </c:extLst>
        </c:ser>
        <c:ser>
          <c:idx val="10"/>
          <c:order val="10"/>
          <c:tx>
            <c:strRef>
              <c:f>Figure5_World!$A$169</c:f>
              <c:strCache>
                <c:ptCount val="1"/>
                <c:pt idx="0">
                  <c:v>Non-metallic Minerals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Figure5_World!$B$169:$X$169</c:f>
              <c:numCache>
                <c:formatCode>0.0000%</c:formatCode>
                <c:ptCount val="23"/>
                <c:pt idx="0">
                  <c:v>-1.1895422521783412E-5</c:v>
                </c:pt>
                <c:pt idx="1">
                  <c:v>-2.5967137827424181E-5</c:v>
                </c:pt>
                <c:pt idx="2">
                  <c:v>-4.0008721237177627E-5</c:v>
                </c:pt>
                <c:pt idx="3">
                  <c:v>-5.3792072933381207E-5</c:v>
                </c:pt>
                <c:pt idx="4">
                  <c:v>-6.6858694864858865E-5</c:v>
                </c:pt>
                <c:pt idx="5">
                  <c:v>-8.0037355186090886E-5</c:v>
                </c:pt>
                <c:pt idx="6">
                  <c:v>-9.297380409730921E-5</c:v>
                </c:pt>
                <c:pt idx="7">
                  <c:v>-1.0527803566886722E-4</c:v>
                </c:pt>
                <c:pt idx="8">
                  <c:v>-1.1691325494875962E-4</c:v>
                </c:pt>
                <c:pt idx="9">
                  <c:v>-1.2805661924781094E-4</c:v>
                </c:pt>
                <c:pt idx="10">
                  <c:v>-1.3874169832026628E-4</c:v>
                </c:pt>
                <c:pt idx="11">
                  <c:v>-1.4895685263744578E-4</c:v>
                </c:pt>
                <c:pt idx="12">
                  <c:v>-1.5868747439805724E-4</c:v>
                </c:pt>
                <c:pt idx="13">
                  <c:v>-1.6802834027399203E-4</c:v>
                </c:pt>
                <c:pt idx="14">
                  <c:v>-1.7706306611578191E-4</c:v>
                </c:pt>
                <c:pt idx="15">
                  <c:v>-1.8582261160881173E-4</c:v>
                </c:pt>
                <c:pt idx="16">
                  <c:v>-1.9426482295117892E-4</c:v>
                </c:pt>
                <c:pt idx="17">
                  <c:v>-2.025255665794658E-4</c:v>
                </c:pt>
                <c:pt idx="18">
                  <c:v>-2.1068461527241195E-4</c:v>
                </c:pt>
                <c:pt idx="19">
                  <c:v>-2.1863409951409488E-4</c:v>
                </c:pt>
                <c:pt idx="20">
                  <c:v>-2.2635427531238225E-4</c:v>
                </c:pt>
                <c:pt idx="21">
                  <c:v>-2.3386618635655931E-4</c:v>
                </c:pt>
                <c:pt idx="22">
                  <c:v>-2.4127638841425864E-4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DB5-4675-8CF4-926D8CC130AA}"/>
            </c:ext>
          </c:extLst>
        </c:ser>
        <c:ser>
          <c:idx val="11"/>
          <c:order val="11"/>
          <c:tx>
            <c:strRef>
              <c:f>Figure5_World!$A$170</c:f>
              <c:strCache>
                <c:ptCount val="1"/>
                <c:pt idx="0">
                  <c:v>Primary based metals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Figure5_World!$B$170:$X$170</c:f>
              <c:numCache>
                <c:formatCode>0.0000%</c:formatCode>
                <c:ptCount val="23"/>
                <c:pt idx="0">
                  <c:v>-2.3341958023476815E-5</c:v>
                </c:pt>
                <c:pt idx="1">
                  <c:v>-4.9916109453940263E-5</c:v>
                </c:pt>
                <c:pt idx="2">
                  <c:v>-7.477077887196881E-5</c:v>
                </c:pt>
                <c:pt idx="3">
                  <c:v>-9.8185025287232495E-5</c:v>
                </c:pt>
                <c:pt idx="4">
                  <c:v>-1.2004248702051045E-4</c:v>
                </c:pt>
                <c:pt idx="5">
                  <c:v>-1.411702515170139E-4</c:v>
                </c:pt>
                <c:pt idx="6">
                  <c:v>-1.6096553095712752E-4</c:v>
                </c:pt>
                <c:pt idx="7">
                  <c:v>-1.7868285396436517E-4</c:v>
                </c:pt>
                <c:pt idx="8">
                  <c:v>-1.9483768898684767E-4</c:v>
                </c:pt>
                <c:pt idx="9">
                  <c:v>-2.0940877233492067E-4</c:v>
                </c:pt>
                <c:pt idx="10">
                  <c:v>-2.228475497063497E-4</c:v>
                </c:pt>
                <c:pt idx="11">
                  <c:v>-2.3487229536936068E-4</c:v>
                </c:pt>
                <c:pt idx="12">
                  <c:v>-2.4596171753389862E-4</c:v>
                </c:pt>
                <c:pt idx="13">
                  <c:v>-2.5638062240018983E-4</c:v>
                </c:pt>
                <c:pt idx="14">
                  <c:v>-2.6575478632540663E-4</c:v>
                </c:pt>
                <c:pt idx="15">
                  <c:v>-2.7453091583727661E-4</c:v>
                </c:pt>
                <c:pt idx="16">
                  <c:v>-2.8270416503209346E-4</c:v>
                </c:pt>
                <c:pt idx="17">
                  <c:v>-2.9014840227898546E-4</c:v>
                </c:pt>
                <c:pt idx="18">
                  <c:v>-2.9726506564973473E-4</c:v>
                </c:pt>
                <c:pt idx="19">
                  <c:v>-3.0307536395073238E-4</c:v>
                </c:pt>
                <c:pt idx="20">
                  <c:v>-3.080575406172441E-4</c:v>
                </c:pt>
                <c:pt idx="21">
                  <c:v>-3.1203102956783656E-4</c:v>
                </c:pt>
                <c:pt idx="22">
                  <c:v>-3.1486335917927554E-4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DB5-4675-8CF4-926D8CC130AA}"/>
            </c:ext>
          </c:extLst>
        </c:ser>
        <c:ser>
          <c:idx val="12"/>
          <c:order val="12"/>
          <c:tx>
            <c:strRef>
              <c:f>Figure5_World!$A$171</c:f>
              <c:strCache>
                <c:ptCount val="1"/>
                <c:pt idx="0">
                  <c:v>Power generation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Figure5_World!$B$171:$X$171</c:f>
              <c:numCache>
                <c:formatCode>0.0000%</c:formatCode>
                <c:ptCount val="23"/>
                <c:pt idx="0">
                  <c:v>1.8175900978080766E-6</c:v>
                </c:pt>
                <c:pt idx="1">
                  <c:v>3.7695205200480505E-6</c:v>
                </c:pt>
                <c:pt idx="2">
                  <c:v>5.723316225934195E-6</c:v>
                </c:pt>
                <c:pt idx="3">
                  <c:v>7.659518265579145E-6</c:v>
                </c:pt>
                <c:pt idx="4">
                  <c:v>9.5435687497563145E-6</c:v>
                </c:pt>
                <c:pt idx="5">
                  <c:v>1.1405587357122305E-5</c:v>
                </c:pt>
                <c:pt idx="6">
                  <c:v>1.3135352281524161E-5</c:v>
                </c:pt>
                <c:pt idx="7">
                  <c:v>1.4780354559919874E-5</c:v>
                </c:pt>
                <c:pt idx="8">
                  <c:v>1.6256485563020366E-5</c:v>
                </c:pt>
                <c:pt idx="9">
                  <c:v>1.7671331820680207E-5</c:v>
                </c:pt>
                <c:pt idx="10">
                  <c:v>1.8929245682526123E-5</c:v>
                </c:pt>
                <c:pt idx="11">
                  <c:v>2.0059858797095292E-5</c:v>
                </c:pt>
                <c:pt idx="12">
                  <c:v>2.1013430727936378E-5</c:v>
                </c:pt>
                <c:pt idx="13">
                  <c:v>2.1768650540898615E-5</c:v>
                </c:pt>
                <c:pt idx="14">
                  <c:v>2.2458489708831585E-5</c:v>
                </c:pt>
                <c:pt idx="15">
                  <c:v>2.3099037169284513E-5</c:v>
                </c:pt>
                <c:pt idx="16">
                  <c:v>2.3544620753314267E-5</c:v>
                </c:pt>
                <c:pt idx="17">
                  <c:v>2.3971812559727174E-5</c:v>
                </c:pt>
                <c:pt idx="18">
                  <c:v>2.4310701310065823E-5</c:v>
                </c:pt>
                <c:pt idx="19">
                  <c:v>2.4656859686993254E-5</c:v>
                </c:pt>
                <c:pt idx="20">
                  <c:v>2.4851562584397233E-5</c:v>
                </c:pt>
                <c:pt idx="21">
                  <c:v>2.4906155844680021E-5</c:v>
                </c:pt>
                <c:pt idx="22">
                  <c:v>2.4822721898175244E-5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DB5-4675-8CF4-926D8CC130AA}"/>
            </c:ext>
          </c:extLst>
        </c:ser>
        <c:ser>
          <c:idx val="13"/>
          <c:order val="13"/>
          <c:tx>
            <c:strRef>
              <c:f>Figure5_World!$A$172</c:f>
              <c:strCache>
                <c:ptCount val="1"/>
                <c:pt idx="0">
                  <c:v>Services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Figure5_World!$B$172:$X$172</c:f>
              <c:numCache>
                <c:formatCode>0.0000%</c:formatCode>
                <c:ptCount val="23"/>
                <c:pt idx="0">
                  <c:v>1.8761439499961492E-5</c:v>
                </c:pt>
                <c:pt idx="1">
                  <c:v>5.076002374505995E-5</c:v>
                </c:pt>
                <c:pt idx="2">
                  <c:v>8.3303011620417192E-5</c:v>
                </c:pt>
                <c:pt idx="3">
                  <c:v>1.1500295080217408E-4</c:v>
                </c:pt>
                <c:pt idx="4">
                  <c:v>1.4551582881903197E-4</c:v>
                </c:pt>
                <c:pt idx="5">
                  <c:v>1.7569837421032807E-4</c:v>
                </c:pt>
                <c:pt idx="6">
                  <c:v>2.020488456598438E-4</c:v>
                </c:pt>
                <c:pt idx="7">
                  <c:v>2.2749717734040674E-4</c:v>
                </c:pt>
                <c:pt idx="8">
                  <c:v>2.5113238014680059E-4</c:v>
                </c:pt>
                <c:pt idx="9">
                  <c:v>2.723992221473115E-4</c:v>
                </c:pt>
                <c:pt idx="10">
                  <c:v>2.9149115529354935E-4</c:v>
                </c:pt>
                <c:pt idx="11">
                  <c:v>3.0845039497031697E-4</c:v>
                </c:pt>
                <c:pt idx="12">
                  <c:v>3.2286726145623981E-4</c:v>
                </c:pt>
                <c:pt idx="13">
                  <c:v>3.3655794012017612E-4</c:v>
                </c:pt>
                <c:pt idx="14">
                  <c:v>3.4906029504014449E-4</c:v>
                </c:pt>
                <c:pt idx="15">
                  <c:v>3.6023613510635422E-4</c:v>
                </c:pt>
                <c:pt idx="16">
                  <c:v>3.6914049401671269E-4</c:v>
                </c:pt>
                <c:pt idx="17">
                  <c:v>3.7673324499839112E-4</c:v>
                </c:pt>
                <c:pt idx="18">
                  <c:v>3.8312375347753972E-4</c:v>
                </c:pt>
                <c:pt idx="19">
                  <c:v>3.8885174099064504E-4</c:v>
                </c:pt>
                <c:pt idx="20">
                  <c:v>3.9203271572610225E-4</c:v>
                </c:pt>
                <c:pt idx="21">
                  <c:v>3.9339285362740385E-4</c:v>
                </c:pt>
                <c:pt idx="22">
                  <c:v>3.9261781929334128E-4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DB5-4675-8CF4-926D8CC130AA}"/>
            </c:ext>
          </c:extLst>
        </c:ser>
        <c:ser>
          <c:idx val="14"/>
          <c:order val="14"/>
          <c:tx>
            <c:strRef>
              <c:f>Figure5_World!$A$173</c:f>
              <c:strCache>
                <c:ptCount val="1"/>
                <c:pt idx="0">
                  <c:v>Transport Equipment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Figure5_World!$B$173:$X$173</c:f>
              <c:numCache>
                <c:formatCode>0.0000%</c:formatCode>
                <c:ptCount val="23"/>
                <c:pt idx="0">
                  <c:v>1.5090056140395771E-6</c:v>
                </c:pt>
                <c:pt idx="1">
                  <c:v>3.2052005924277176E-6</c:v>
                </c:pt>
                <c:pt idx="2">
                  <c:v>4.5721285779947339E-6</c:v>
                </c:pt>
                <c:pt idx="3">
                  <c:v>5.5705634805178422E-6</c:v>
                </c:pt>
                <c:pt idx="4">
                  <c:v>6.336078479669121E-6</c:v>
                </c:pt>
                <c:pt idx="5">
                  <c:v>6.4307725318357427E-6</c:v>
                </c:pt>
                <c:pt idx="6">
                  <c:v>6.631409811209638E-6</c:v>
                </c:pt>
                <c:pt idx="7">
                  <c:v>6.5882055060372916E-6</c:v>
                </c:pt>
                <c:pt idx="8">
                  <c:v>6.3381058176011738E-6</c:v>
                </c:pt>
                <c:pt idx="9">
                  <c:v>5.9341811279060768E-6</c:v>
                </c:pt>
                <c:pt idx="10">
                  <c:v>5.3973249986835279E-6</c:v>
                </c:pt>
                <c:pt idx="11">
                  <c:v>4.7129737441522763E-6</c:v>
                </c:pt>
                <c:pt idx="12">
                  <c:v>3.930733038216024E-6</c:v>
                </c:pt>
                <c:pt idx="13">
                  <c:v>3.0785081258231729E-6</c:v>
                </c:pt>
                <c:pt idx="14">
                  <c:v>2.1190301952024675E-6</c:v>
                </c:pt>
                <c:pt idx="15">
                  <c:v>1.0916743936175512E-6</c:v>
                </c:pt>
                <c:pt idx="16">
                  <c:v>-4.0832144926102941E-8</c:v>
                </c:pt>
                <c:pt idx="17">
                  <c:v>-1.2360319920178748E-6</c:v>
                </c:pt>
                <c:pt idx="18">
                  <c:v>-2.5356047219049429E-6</c:v>
                </c:pt>
                <c:pt idx="19">
                  <c:v>-3.9654577803497968E-6</c:v>
                </c:pt>
                <c:pt idx="20">
                  <c:v>-5.5289726094187993E-6</c:v>
                </c:pt>
                <c:pt idx="21">
                  <c:v>-7.1530310269314979E-6</c:v>
                </c:pt>
                <c:pt idx="22">
                  <c:v>-8.9198818502370362E-6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DB5-4675-8CF4-926D8CC130AA}"/>
            </c:ext>
          </c:extLst>
        </c:ser>
        <c:ser>
          <c:idx val="15"/>
          <c:order val="15"/>
          <c:tx>
            <c:strRef>
              <c:f>Figure5_World!$A$174</c:f>
              <c:strCache>
                <c:ptCount val="1"/>
                <c:pt idx="0">
                  <c:v>Other Manufacturing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Figure5_World!$B$157:$X$157</c:f>
              <c:numCache>
                <c:formatCode>General</c:formatCode>
                <c:ptCount val="23"/>
                <c:pt idx="0">
                  <c:v>2018</c:v>
                </c:pt>
                <c:pt idx="2">
                  <c:v>2020</c:v>
                </c:pt>
                <c:pt idx="7">
                  <c:v>2025</c:v>
                </c:pt>
                <c:pt idx="12">
                  <c:v>2030</c:v>
                </c:pt>
                <c:pt idx="17">
                  <c:v>2035</c:v>
                </c:pt>
                <c:pt idx="22">
                  <c:v>2040</c:v>
                </c:pt>
              </c:numCache>
            </c:numRef>
          </c:cat>
          <c:val>
            <c:numRef>
              <c:f>Figure5_World!$B$174:$X$174</c:f>
              <c:numCache>
                <c:formatCode>0.0000%</c:formatCode>
                <c:ptCount val="23"/>
                <c:pt idx="0">
                  <c:v>2.8717236489222967E-6</c:v>
                </c:pt>
                <c:pt idx="1">
                  <c:v>6.9835374741305637E-6</c:v>
                </c:pt>
                <c:pt idx="2">
                  <c:v>1.0973216720171661E-5</c:v>
                </c:pt>
                <c:pt idx="3">
                  <c:v>1.4659197146849635E-5</c:v>
                </c:pt>
                <c:pt idx="4">
                  <c:v>1.8020806658384058E-5</c:v>
                </c:pt>
                <c:pt idx="5">
                  <c:v>2.1322888622380764E-5</c:v>
                </c:pt>
                <c:pt idx="6">
                  <c:v>2.3998084313010234E-5</c:v>
                </c:pt>
                <c:pt idx="7">
                  <c:v>2.6283695034555885E-5</c:v>
                </c:pt>
                <c:pt idx="8">
                  <c:v>2.8253557963510656E-5</c:v>
                </c:pt>
                <c:pt idx="9">
                  <c:v>2.9800616250790373E-5</c:v>
                </c:pt>
                <c:pt idx="10">
                  <c:v>3.0964662386588576E-5</c:v>
                </c:pt>
                <c:pt idx="11">
                  <c:v>3.1623487852471391E-5</c:v>
                </c:pt>
                <c:pt idx="12">
                  <c:v>3.1727087080178798E-5</c:v>
                </c:pt>
                <c:pt idx="13">
                  <c:v>3.1763958451751363E-5</c:v>
                </c:pt>
                <c:pt idx="14">
                  <c:v>3.1421485395107398E-5</c:v>
                </c:pt>
                <c:pt idx="15">
                  <c:v>3.0779801182576938E-5</c:v>
                </c:pt>
                <c:pt idx="16">
                  <c:v>2.968328376097766E-5</c:v>
                </c:pt>
                <c:pt idx="17">
                  <c:v>2.8347341583652729E-5</c:v>
                </c:pt>
                <c:pt idx="18">
                  <c:v>2.687461497032605E-5</c:v>
                </c:pt>
                <c:pt idx="19">
                  <c:v>2.5203421063076999E-5</c:v>
                </c:pt>
                <c:pt idx="20">
                  <c:v>2.2997746342781353E-5</c:v>
                </c:pt>
                <c:pt idx="21">
                  <c:v>2.0424778355483354E-5</c:v>
                </c:pt>
                <c:pt idx="22">
                  <c:v>1.7509340635757714E-5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DB5-4675-8CF4-926D8CC130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86733472"/>
        <c:axId val="1386734128"/>
      </c:barChart>
      <c:catAx>
        <c:axId val="1386733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1386734128"/>
        <c:crosses val="autoZero"/>
        <c:auto val="1"/>
        <c:lblAlgn val="ctr"/>
        <c:lblOffset val="100"/>
        <c:noMultiLvlLbl val="0"/>
      </c:catAx>
      <c:valAx>
        <c:axId val="138673412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1386733472"/>
        <c:crosses val="autoZero"/>
        <c:crossBetween val="between"/>
      </c:valAx>
      <c:spPr>
        <a:noFill/>
        <a:ln w="6350">
          <a:solidFill>
            <a:srgbClr val="000000"/>
          </a:solidFill>
        </a:ln>
        <a:effectLst/>
      </c:spPr>
    </c:plotArea>
    <c:legend>
      <c:legendPos val="b"/>
      <c:layout>
        <c:manualLayout>
          <c:xMode val="edge"/>
          <c:yMode val="edge"/>
          <c:x val="1.4840441949757619E-2"/>
          <c:y val="0.89614477398040493"/>
          <c:w val="0.96622468755141755"/>
          <c:h val="8.14001965972506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03961253882498E-2"/>
          <c:y val="6.3509699441535616E-2"/>
          <c:w val="0.79038903084842427"/>
          <c:h val="0.539177187061650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Figures6_C7_OECD_NetofTaxWR!$D$171</c:f>
              <c:strCache>
                <c:ptCount val="1"/>
                <c:pt idx="0">
                  <c:v>Employment</c:v>
                </c:pt>
              </c:strCache>
            </c:strRef>
          </c:tx>
          <c:spPr>
            <a:solidFill>
              <a:srgbClr val="4F81BD"/>
            </a:solidFill>
            <a:ln w="6350" cmpd="sng">
              <a:solidFill>
                <a:srgbClr val="000000"/>
              </a:solidFill>
            </a:ln>
            <a:effectLst/>
          </c:spPr>
          <c:invertIfNegative val="0"/>
          <c:cat>
            <c:strRef>
              <c:f>Figures6_C7_OECD_NetofTaxWR!$A$172:$A$197</c:f>
              <c:strCache>
                <c:ptCount val="26"/>
                <c:pt idx="0">
                  <c:v>Secondary based metals</c:v>
                </c:pt>
                <c:pt idx="1">
                  <c:v>Other Services and Dwellings</c:v>
                </c:pt>
                <c:pt idx="2">
                  <c:v>Recycling</c:v>
                </c:pt>
                <c:pt idx="3">
                  <c:v>Other Services (Government)</c:v>
                </c:pt>
                <c:pt idx="4">
                  <c:v>Chemicals</c:v>
                </c:pt>
                <c:pt idx="5">
                  <c:v>Transportation Services</c:v>
                </c:pt>
                <c:pt idx="6">
                  <c:v>Textiles</c:v>
                </c:pt>
                <c:pt idx="7">
                  <c:v>Electronic Equipment</c:v>
                </c:pt>
                <c:pt idx="8">
                  <c:v>Utilities</c:v>
                </c:pt>
                <c:pt idx="9">
                  <c:v>Lumber: Wood products</c:v>
                </c:pt>
                <c:pt idx="10">
                  <c:v>Renewables power</c:v>
                </c:pt>
                <c:pt idx="11">
                  <c:v>Fossil Power</c:v>
                </c:pt>
                <c:pt idx="12">
                  <c:v>Pulp, paper and publishing products</c:v>
                </c:pt>
                <c:pt idx="13">
                  <c:v>Food Products</c:v>
                </c:pt>
                <c:pt idx="14">
                  <c:v>Other manufacturing: excludes recycling</c:v>
                </c:pt>
                <c:pt idx="15">
                  <c:v>Fossil extraction and transformation</c:v>
                </c:pt>
                <c:pt idx="16">
                  <c:v>Motor vehicles</c:v>
                </c:pt>
                <c:pt idx="17">
                  <c:v>Agriculture</c:v>
                </c:pt>
                <c:pt idx="18">
                  <c:v>Transport equipment n.e.s.</c:v>
                </c:pt>
                <c:pt idx="19">
                  <c:v>Other mining</c:v>
                </c:pt>
                <c:pt idx="20">
                  <c:v>Machinery and equipment n.e.s.</c:v>
                </c:pt>
                <c:pt idx="21">
                  <c:v>Fabricated metal products</c:v>
                </c:pt>
                <c:pt idx="22">
                  <c:v>Construction</c:v>
                </c:pt>
                <c:pt idx="23">
                  <c:v>Non-metallic minerals</c:v>
                </c:pt>
                <c:pt idx="24">
                  <c:v>Primary based metals</c:v>
                </c:pt>
                <c:pt idx="25">
                  <c:v>Total</c:v>
                </c:pt>
              </c:strCache>
            </c:strRef>
          </c:cat>
          <c:val>
            <c:numRef>
              <c:f>Figures6_C7_OECD_NetofTaxWR!$D$172:$D$197</c:f>
              <c:numCache>
                <c:formatCode>General</c:formatCode>
                <c:ptCount val="26"/>
                <c:pt idx="0">
                  <c:v>0.2836825452635392</c:v>
                </c:pt>
                <c:pt idx="1">
                  <c:v>0.22146672982199789</c:v>
                </c:pt>
                <c:pt idx="2">
                  <c:v>6.8185106992005001E-2</c:v>
                </c:pt>
                <c:pt idx="3">
                  <c:v>5.3771595429992658E-2</c:v>
                </c:pt>
                <c:pt idx="4">
                  <c:v>1.2608370186100615E-2</c:v>
                </c:pt>
                <c:pt idx="5">
                  <c:v>1.2187034934481034E-2</c:v>
                </c:pt>
                <c:pt idx="6">
                  <c:v>1.134818039394947E-2</c:v>
                </c:pt>
                <c:pt idx="7">
                  <c:v>9.4363030621202881E-3</c:v>
                </c:pt>
                <c:pt idx="8">
                  <c:v>5.7314248757660557E-3</c:v>
                </c:pt>
                <c:pt idx="9">
                  <c:v>4.5273101426999141E-3</c:v>
                </c:pt>
                <c:pt idx="10">
                  <c:v>2.7613476404551029E-3</c:v>
                </c:pt>
                <c:pt idx="11">
                  <c:v>2.4636531841882858E-3</c:v>
                </c:pt>
                <c:pt idx="12">
                  <c:v>1.1333106076190091E-3</c:v>
                </c:pt>
                <c:pt idx="13">
                  <c:v>1.6799466760097914E-4</c:v>
                </c:pt>
                <c:pt idx="14">
                  <c:v>-5.7707112953986339E-4</c:v>
                </c:pt>
                <c:pt idx="15">
                  <c:v>-9.6209856922202519E-4</c:v>
                </c:pt>
                <c:pt idx="16">
                  <c:v>-1.81339480923004E-3</c:v>
                </c:pt>
                <c:pt idx="17">
                  <c:v>-1.8163091653011776E-3</c:v>
                </c:pt>
                <c:pt idx="18">
                  <c:v>-1.5974148732489812E-2</c:v>
                </c:pt>
                <c:pt idx="19">
                  <c:v>-2.4323644919180154E-2</c:v>
                </c:pt>
                <c:pt idx="20">
                  <c:v>-2.5589320329601151E-2</c:v>
                </c:pt>
                <c:pt idx="21">
                  <c:v>-2.777328436514015E-2</c:v>
                </c:pt>
                <c:pt idx="22">
                  <c:v>-6.707114645259793E-2</c:v>
                </c:pt>
                <c:pt idx="23">
                  <c:v>-8.524704124657001E-2</c:v>
                </c:pt>
                <c:pt idx="24">
                  <c:v>-0.13511979136786945</c:v>
                </c:pt>
                <c:pt idx="25">
                  <c:v>0.30320365611703437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C5-45EF-8680-4BA67F926A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axId val="497173480"/>
        <c:axId val="497167904"/>
        <c:extLst>
          <c:ext xmlns:c15="http://schemas.microsoft.com/office/drawing/2012/chart" uri="{02D57815-91ED-43cb-92C2-25804820EDAC}">
            <c15:filteredBar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Figures6_C7_OECD_NetofTaxWR!$N$140</c15:sqref>
                        </c15:formulaRef>
                      </c:ext>
                    </c:extLst>
                    <c:strCache>
                      <c:ptCount val="1"/>
                      <c:pt idx="0">
                        <c:v>pad empl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 w="25400"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Figures6_C7_OECD_NetofTaxWR!$A$172:$A$197</c15:sqref>
                        </c15:formulaRef>
                      </c:ext>
                    </c:extLst>
                    <c:strCache>
                      <c:ptCount val="26"/>
                      <c:pt idx="0">
                        <c:v>Secondary based metals</c:v>
                      </c:pt>
                      <c:pt idx="1">
                        <c:v>Other Services and Dwellings</c:v>
                      </c:pt>
                      <c:pt idx="2">
                        <c:v>Recycling</c:v>
                      </c:pt>
                      <c:pt idx="3">
                        <c:v>Other Services (Government)</c:v>
                      </c:pt>
                      <c:pt idx="4">
                        <c:v>Chemicals</c:v>
                      </c:pt>
                      <c:pt idx="5">
                        <c:v>Transportation Services</c:v>
                      </c:pt>
                      <c:pt idx="6">
                        <c:v>Textiles</c:v>
                      </c:pt>
                      <c:pt idx="7">
                        <c:v>Electronic Equipment</c:v>
                      </c:pt>
                      <c:pt idx="8">
                        <c:v>Utilities</c:v>
                      </c:pt>
                      <c:pt idx="9">
                        <c:v>Lumber: Wood products</c:v>
                      </c:pt>
                      <c:pt idx="10">
                        <c:v>Renewables power</c:v>
                      </c:pt>
                      <c:pt idx="11">
                        <c:v>Fossil Power</c:v>
                      </c:pt>
                      <c:pt idx="12">
                        <c:v>Pulp, paper and publishing products</c:v>
                      </c:pt>
                      <c:pt idx="13">
                        <c:v>Food Products</c:v>
                      </c:pt>
                      <c:pt idx="14">
                        <c:v>Other manufacturing: excludes recycling</c:v>
                      </c:pt>
                      <c:pt idx="15">
                        <c:v>Fossil extraction and transformation</c:v>
                      </c:pt>
                      <c:pt idx="16">
                        <c:v>Motor vehicles</c:v>
                      </c:pt>
                      <c:pt idx="17">
                        <c:v>Agriculture</c:v>
                      </c:pt>
                      <c:pt idx="18">
                        <c:v>Transport equipment n.e.s.</c:v>
                      </c:pt>
                      <c:pt idx="19">
                        <c:v>Other mining</c:v>
                      </c:pt>
                      <c:pt idx="20">
                        <c:v>Machinery and equipment n.e.s.</c:v>
                      </c:pt>
                      <c:pt idx="21">
                        <c:v>Fabricated metal products</c:v>
                      </c:pt>
                      <c:pt idx="22">
                        <c:v>Construction</c:v>
                      </c:pt>
                      <c:pt idx="23">
                        <c:v>Non-metallic minerals</c:v>
                      </c:pt>
                      <c:pt idx="24">
                        <c:v>Primary based metals</c:v>
                      </c:pt>
                      <c:pt idx="25">
                        <c:v>Total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Figures6_C7_OECD_NetofTaxWR!$N$141:$N$166</c15:sqref>
                        </c15:formulaRef>
                      </c:ext>
                    </c:extLst>
                    <c:numCache>
                      <c:formatCode>General</c:formatCode>
                      <c:ptCount val="2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29C5-45EF-8680-4BA67F926ADC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Figures6_C7_OECD_NetofTaxWR!$O$140</c15:sqref>
                        </c15:formulaRef>
                      </c:ext>
                    </c:extLst>
                    <c:strCache>
                      <c:ptCount val="1"/>
                      <c:pt idx="0">
                        <c:v>pad gross output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 w="25400"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Figures6_C7_OECD_NetofTaxWR!$A$172:$A$197</c15:sqref>
                        </c15:formulaRef>
                      </c:ext>
                    </c:extLst>
                    <c:strCache>
                      <c:ptCount val="26"/>
                      <c:pt idx="0">
                        <c:v>Secondary based metals</c:v>
                      </c:pt>
                      <c:pt idx="1">
                        <c:v>Other Services and Dwellings</c:v>
                      </c:pt>
                      <c:pt idx="2">
                        <c:v>Recycling</c:v>
                      </c:pt>
                      <c:pt idx="3">
                        <c:v>Other Services (Government)</c:v>
                      </c:pt>
                      <c:pt idx="4">
                        <c:v>Chemicals</c:v>
                      </c:pt>
                      <c:pt idx="5">
                        <c:v>Transportation Services</c:v>
                      </c:pt>
                      <c:pt idx="6">
                        <c:v>Textiles</c:v>
                      </c:pt>
                      <c:pt idx="7">
                        <c:v>Electronic Equipment</c:v>
                      </c:pt>
                      <c:pt idx="8">
                        <c:v>Utilities</c:v>
                      </c:pt>
                      <c:pt idx="9">
                        <c:v>Lumber: Wood products</c:v>
                      </c:pt>
                      <c:pt idx="10">
                        <c:v>Renewables power</c:v>
                      </c:pt>
                      <c:pt idx="11">
                        <c:v>Fossil Power</c:v>
                      </c:pt>
                      <c:pt idx="12">
                        <c:v>Pulp, paper and publishing products</c:v>
                      </c:pt>
                      <c:pt idx="13">
                        <c:v>Food Products</c:v>
                      </c:pt>
                      <c:pt idx="14">
                        <c:v>Other manufacturing: excludes recycling</c:v>
                      </c:pt>
                      <c:pt idx="15">
                        <c:v>Fossil extraction and transformation</c:v>
                      </c:pt>
                      <c:pt idx="16">
                        <c:v>Motor vehicles</c:v>
                      </c:pt>
                      <c:pt idx="17">
                        <c:v>Agriculture</c:v>
                      </c:pt>
                      <c:pt idx="18">
                        <c:v>Transport equipment n.e.s.</c:v>
                      </c:pt>
                      <c:pt idx="19">
                        <c:v>Other mining</c:v>
                      </c:pt>
                      <c:pt idx="20">
                        <c:v>Machinery and equipment n.e.s.</c:v>
                      </c:pt>
                      <c:pt idx="21">
                        <c:v>Fabricated metal products</c:v>
                      </c:pt>
                      <c:pt idx="22">
                        <c:v>Construction</c:v>
                      </c:pt>
                      <c:pt idx="23">
                        <c:v>Non-metallic minerals</c:v>
                      </c:pt>
                      <c:pt idx="24">
                        <c:v>Primary based metals</c:v>
                      </c:pt>
                      <c:pt idx="25">
                        <c:v>Total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Figures6_C7_OECD_NetofTaxWR!$O$141:$O$166</c15:sqref>
                        </c15:formulaRef>
                      </c:ext>
                    </c:extLst>
                    <c:numCache>
                      <c:formatCode>General</c:formatCode>
                      <c:ptCount val="26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29C5-45EF-8680-4BA67F926ADC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7173480"/>
        <c:axId val="497167904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Figures6_C7_OECD_NetofTaxWR!$M$171</c15:sqref>
                        </c15:formulaRef>
                      </c:ext>
                    </c:extLst>
                    <c:strCache>
                      <c:ptCount val="1"/>
                      <c:pt idx="0">
                        <c:v>Net of Tax Wage Rate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diamond"/>
                  <c:size val="5"/>
                  <c:spPr>
                    <a:solidFill>
                      <a:schemeClr val="bg1"/>
                    </a:solidFill>
                    <a:ln w="9525">
                      <a:solidFill>
                        <a:srgbClr val="000000"/>
                      </a:solidFill>
                    </a:ln>
                    <a:effectLst/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Figures6_C7_OECD_NetofTaxWR!$A$172:$A$197</c15:sqref>
                        </c15:formulaRef>
                      </c:ext>
                    </c:extLst>
                    <c:strCache>
                      <c:ptCount val="26"/>
                      <c:pt idx="0">
                        <c:v>Secondary based metals</c:v>
                      </c:pt>
                      <c:pt idx="1">
                        <c:v>Other Services and Dwellings</c:v>
                      </c:pt>
                      <c:pt idx="2">
                        <c:v>Recycling</c:v>
                      </c:pt>
                      <c:pt idx="3">
                        <c:v>Other Services (Government)</c:v>
                      </c:pt>
                      <c:pt idx="4">
                        <c:v>Chemicals</c:v>
                      </c:pt>
                      <c:pt idx="5">
                        <c:v>Transportation Services</c:v>
                      </c:pt>
                      <c:pt idx="6">
                        <c:v>Textiles</c:v>
                      </c:pt>
                      <c:pt idx="7">
                        <c:v>Electronic Equipment</c:v>
                      </c:pt>
                      <c:pt idx="8">
                        <c:v>Utilities</c:v>
                      </c:pt>
                      <c:pt idx="9">
                        <c:v>Lumber: Wood products</c:v>
                      </c:pt>
                      <c:pt idx="10">
                        <c:v>Renewables power</c:v>
                      </c:pt>
                      <c:pt idx="11">
                        <c:v>Fossil Power</c:v>
                      </c:pt>
                      <c:pt idx="12">
                        <c:v>Pulp, paper and publishing products</c:v>
                      </c:pt>
                      <c:pt idx="13">
                        <c:v>Food Products</c:v>
                      </c:pt>
                      <c:pt idx="14">
                        <c:v>Other manufacturing: excludes recycling</c:v>
                      </c:pt>
                      <c:pt idx="15">
                        <c:v>Fossil extraction and transformation</c:v>
                      </c:pt>
                      <c:pt idx="16">
                        <c:v>Motor vehicles</c:v>
                      </c:pt>
                      <c:pt idx="17">
                        <c:v>Agriculture</c:v>
                      </c:pt>
                      <c:pt idx="18">
                        <c:v>Transport equipment n.e.s.</c:v>
                      </c:pt>
                      <c:pt idx="19">
                        <c:v>Other mining</c:v>
                      </c:pt>
                      <c:pt idx="20">
                        <c:v>Machinery and equipment n.e.s.</c:v>
                      </c:pt>
                      <c:pt idx="21">
                        <c:v>Fabricated metal products</c:v>
                      </c:pt>
                      <c:pt idx="22">
                        <c:v>Construction</c:v>
                      </c:pt>
                      <c:pt idx="23">
                        <c:v>Non-metallic minerals</c:v>
                      </c:pt>
                      <c:pt idx="24">
                        <c:v>Primary based metals</c:v>
                      </c:pt>
                      <c:pt idx="25">
                        <c:v>Total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Figures6_C7_OECD_NetofTaxWR!$M$172:$M$197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2.3233770917279628E-2</c:v>
                      </c:pt>
                      <c:pt idx="1">
                        <c:v>3.940728723369924E-3</c:v>
                      </c:pt>
                      <c:pt idx="2">
                        <c:v>8.6477230035399977E-3</c:v>
                      </c:pt>
                      <c:pt idx="3">
                        <c:v>3.9528398642301177E-3</c:v>
                      </c:pt>
                      <c:pt idx="4">
                        <c:v>4.1129227295999549E-3</c:v>
                      </c:pt>
                      <c:pt idx="5">
                        <c:v>1.1459262158290073E-2</c:v>
                      </c:pt>
                      <c:pt idx="6">
                        <c:v>4.1855222759998867E-3</c:v>
                      </c:pt>
                      <c:pt idx="7">
                        <c:v>3.5885799993700118E-3</c:v>
                      </c:pt>
                      <c:pt idx="8">
                        <c:v>1.194749708659959E-2</c:v>
                      </c:pt>
                      <c:pt idx="9">
                        <c:v>4.20062089460016E-3</c:v>
                      </c:pt>
                      <c:pt idx="10">
                        <c:v>1.4767821799759773E-2</c:v>
                      </c:pt>
                      <c:pt idx="11">
                        <c:v>1.4144520349469225E-2</c:v>
                      </c:pt>
                      <c:pt idx="12">
                        <c:v>4.1160626564098468E-3</c:v>
                      </c:pt>
                      <c:pt idx="13">
                        <c:v>4.0549121750199646E-3</c:v>
                      </c:pt>
                      <c:pt idx="14">
                        <c:v>3.8899683922299921E-3</c:v>
                      </c:pt>
                      <c:pt idx="15">
                        <c:v>1.5694398594148673E-2</c:v>
                      </c:pt>
                      <c:pt idx="16">
                        <c:v>3.7533424887401523E-3</c:v>
                      </c:pt>
                      <c:pt idx="17">
                        <c:v>3.9616197560399247E-3</c:v>
                      </c:pt>
                      <c:pt idx="18">
                        <c:v>4.2572157084899143E-3</c:v>
                      </c:pt>
                      <c:pt idx="19">
                        <c:v>3.0555226094499677E-3</c:v>
                      </c:pt>
                      <c:pt idx="20">
                        <c:v>4.1164453871200823E-3</c:v>
                      </c:pt>
                      <c:pt idx="21">
                        <c:v>4.0718675156199424E-3</c:v>
                      </c:pt>
                      <c:pt idx="22">
                        <c:v>3.9321245076999745E-3</c:v>
                      </c:pt>
                      <c:pt idx="23">
                        <c:v>4.4985224723099737E-3</c:v>
                      </c:pt>
                      <c:pt idx="24">
                        <c:v>-3.5683015164797993E-3</c:v>
                      </c:pt>
                      <c:pt idx="25">
                        <c:v>3.9419730150400678E-3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29C5-45EF-8680-4BA67F926ADC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1"/>
          <c:order val="1"/>
          <c:tx>
            <c:strRef>
              <c:f>Figures6_C7_OECD_NetofTaxWR!$G$140</c:f>
              <c:strCache>
                <c:ptCount val="1"/>
                <c:pt idx="0">
                  <c:v>Gross output</c:v>
                </c:pt>
              </c:strCache>
            </c:strRef>
          </c:tx>
          <c:spPr>
            <a:ln w="6350" cap="rnd">
              <a:noFill/>
              <a:round/>
            </a:ln>
            <a:effectLst/>
          </c:spPr>
          <c:marker>
            <c:symbol val="diamond"/>
            <c:size val="8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Figures6_C7_OECD_NetofTaxWR!$A$172:$A$197</c:f>
              <c:strCache>
                <c:ptCount val="26"/>
                <c:pt idx="0">
                  <c:v>Secondary based metals</c:v>
                </c:pt>
                <c:pt idx="1">
                  <c:v>Other Services and Dwellings</c:v>
                </c:pt>
                <c:pt idx="2">
                  <c:v>Recycling</c:v>
                </c:pt>
                <c:pt idx="3">
                  <c:v>Other Services (Government)</c:v>
                </c:pt>
                <c:pt idx="4">
                  <c:v>Chemicals</c:v>
                </c:pt>
                <c:pt idx="5">
                  <c:v>Transportation Services</c:v>
                </c:pt>
                <c:pt idx="6">
                  <c:v>Textiles</c:v>
                </c:pt>
                <c:pt idx="7">
                  <c:v>Electronic Equipment</c:v>
                </c:pt>
                <c:pt idx="8">
                  <c:v>Utilities</c:v>
                </c:pt>
                <c:pt idx="9">
                  <c:v>Lumber: Wood products</c:v>
                </c:pt>
                <c:pt idx="10">
                  <c:v>Renewables power</c:v>
                </c:pt>
                <c:pt idx="11">
                  <c:v>Fossil Power</c:v>
                </c:pt>
                <c:pt idx="12">
                  <c:v>Pulp, paper and publishing products</c:v>
                </c:pt>
                <c:pt idx="13">
                  <c:v>Food Products</c:v>
                </c:pt>
                <c:pt idx="14">
                  <c:v>Other manufacturing: excludes recycling</c:v>
                </c:pt>
                <c:pt idx="15">
                  <c:v>Fossil extraction and transformation</c:v>
                </c:pt>
                <c:pt idx="16">
                  <c:v>Motor vehicles</c:v>
                </c:pt>
                <c:pt idx="17">
                  <c:v>Agriculture</c:v>
                </c:pt>
                <c:pt idx="18">
                  <c:v>Transport equipment n.e.s.</c:v>
                </c:pt>
                <c:pt idx="19">
                  <c:v>Other mining</c:v>
                </c:pt>
                <c:pt idx="20">
                  <c:v>Machinery and equipment n.e.s.</c:v>
                </c:pt>
                <c:pt idx="21">
                  <c:v>Fabricated metal products</c:v>
                </c:pt>
                <c:pt idx="22">
                  <c:v>Construction</c:v>
                </c:pt>
                <c:pt idx="23">
                  <c:v>Non-metallic minerals</c:v>
                </c:pt>
                <c:pt idx="24">
                  <c:v>Primary based metals</c:v>
                </c:pt>
                <c:pt idx="25">
                  <c:v>Total</c:v>
                </c:pt>
              </c:strCache>
            </c:strRef>
          </c:cat>
          <c:val>
            <c:numRef>
              <c:f>Figures6_C7_OECD_NetofTaxWR!$G$141:$G$166</c:f>
              <c:numCache>
                <c:formatCode>0.0000%</c:formatCode>
                <c:ptCount val="26"/>
                <c:pt idx="0">
                  <c:v>0.20508597465829648</c:v>
                </c:pt>
                <c:pt idx="1">
                  <c:v>2.8676145097294992E-4</c:v>
                </c:pt>
                <c:pt idx="2">
                  <c:v>0.56483819926594259</c:v>
                </c:pt>
                <c:pt idx="3">
                  <c:v>7.8695479040602478E-5</c:v>
                </c:pt>
                <c:pt idx="4">
                  <c:v>1.1025388996623864E-3</c:v>
                </c:pt>
                <c:pt idx="5">
                  <c:v>2.0182994775619356E-4</c:v>
                </c:pt>
                <c:pt idx="6">
                  <c:v>2.9322712098225345E-3</c:v>
                </c:pt>
                <c:pt idx="7">
                  <c:v>2.3812143346453318E-3</c:v>
                </c:pt>
                <c:pt idx="8">
                  <c:v>1.0634313539286122E-3</c:v>
                </c:pt>
                <c:pt idx="9">
                  <c:v>1.8964684243405472E-3</c:v>
                </c:pt>
                <c:pt idx="10">
                  <c:v>1.9692679462579576E-3</c:v>
                </c:pt>
                <c:pt idx="11">
                  <c:v>3.17554076043991E-3</c:v>
                </c:pt>
                <c:pt idx="12">
                  <c:v>2.2200936594352072E-4</c:v>
                </c:pt>
                <c:pt idx="13">
                  <c:v>-2.3581471063016668E-4</c:v>
                </c:pt>
                <c:pt idx="14">
                  <c:v>-1.072292046399026E-4</c:v>
                </c:pt>
                <c:pt idx="15">
                  <c:v>-1.6269237896149313E-4</c:v>
                </c:pt>
                <c:pt idx="16">
                  <c:v>4.7194950528850477E-4</c:v>
                </c:pt>
                <c:pt idx="17">
                  <c:v>-1.8228264722164322E-4</c:v>
                </c:pt>
                <c:pt idx="18">
                  <c:v>-2.8703499224758122E-3</c:v>
                </c:pt>
                <c:pt idx="19">
                  <c:v>-1.4171093361473153E-2</c:v>
                </c:pt>
                <c:pt idx="20">
                  <c:v>-1.8423382618818485E-3</c:v>
                </c:pt>
                <c:pt idx="21">
                  <c:v>-3.176003254796167E-3</c:v>
                </c:pt>
                <c:pt idx="22">
                  <c:v>-3.359578469840252E-3</c:v>
                </c:pt>
                <c:pt idx="23">
                  <c:v>-2.516209116844137E-2</c:v>
                </c:pt>
                <c:pt idx="24">
                  <c:v>-3.6617436498260547E-2</c:v>
                </c:pt>
                <c:pt idx="25">
                  <c:v>1.6834717025249191E-4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9C5-45EF-8680-4BA67F926A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9936856"/>
        <c:axId val="1739941776"/>
      </c:lineChart>
      <c:catAx>
        <c:axId val="4971734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497167904"/>
        <c:crosses val="autoZero"/>
        <c:auto val="1"/>
        <c:lblAlgn val="ctr"/>
        <c:lblOffset val="0"/>
        <c:tickLblSkip val="1"/>
        <c:noMultiLvlLbl val="0"/>
      </c:catAx>
      <c:valAx>
        <c:axId val="497167904"/>
        <c:scaling>
          <c:orientation val="minMax"/>
          <c:max val="0.60000000000000009"/>
          <c:min val="-0.2"/>
        </c:scaling>
        <c:delete val="0"/>
        <c:axPos val="l"/>
        <c:majorGridlines>
          <c:spPr>
            <a:ln w="952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ysClr val="windowText" lastClr="000000"/>
                    </a:solidFill>
                  </a:rPr>
                  <a:t>Million Jobs</a:t>
                </a:r>
              </a:p>
            </c:rich>
          </c:tx>
          <c:layout>
            <c:manualLayout>
              <c:xMode val="edge"/>
              <c:yMode val="edge"/>
              <c:x val="0"/>
              <c:y val="0.302224537037037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in"/>
        <c:minorTickMark val="none"/>
        <c:tickLblPos val="nextTo"/>
        <c:spPr>
          <a:noFill/>
          <a:ln w="9525">
            <a:solidFill>
              <a:srgbClr val="00000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497173480"/>
        <c:crosses val="autoZero"/>
        <c:crossBetween val="between"/>
      </c:valAx>
      <c:valAx>
        <c:axId val="1739941776"/>
        <c:scaling>
          <c:orientation val="minMax"/>
          <c:max val="0.60000000000000009"/>
          <c:min val="-0.2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ysClr val="windowText" lastClr="000000"/>
                    </a:solidFill>
                  </a:rPr>
                  <a:t>Output growth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in"/>
        <c:minorTickMark val="none"/>
        <c:tickLblPos val="nextTo"/>
        <c:spPr>
          <a:noFill/>
          <a:ln w="9525">
            <a:solidFill>
              <a:srgbClr val="00000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1739936856"/>
        <c:crosses val="max"/>
        <c:crossBetween val="between"/>
      </c:valAx>
      <c:catAx>
        <c:axId val="17399368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39941776"/>
        <c:crossesAt val="0"/>
        <c:auto val="1"/>
        <c:lblAlgn val="ctr"/>
        <c:lblOffset val="100"/>
        <c:noMultiLvlLbl val="1"/>
      </c:catAx>
      <c:spPr>
        <a:solidFill>
          <a:srgbClr val="F4FFFF"/>
        </a:solidFill>
        <a:ln w="9525">
          <a:solidFill>
            <a:srgbClr val="000000"/>
          </a:solidFill>
        </a:ln>
        <a:effectLst/>
      </c:spPr>
    </c:plotArea>
    <c:legend>
      <c:legendPos val="b"/>
      <c:layout>
        <c:manualLayout>
          <c:xMode val="edge"/>
          <c:yMode val="edge"/>
          <c:x val="7.9570424836601317E-2"/>
          <c:y val="8.3495370370370373E-3"/>
          <c:w val="0.88198308823529414"/>
          <c:h val="4.0370418240127742E-2"/>
        </c:manualLayout>
      </c:layout>
      <c:overlay val="1"/>
      <c:spPr>
        <a:solidFill>
          <a:srgbClr val="EAEAEA"/>
        </a:solidFill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474540682414701E-2"/>
          <c:y val="7.5172908122117105E-2"/>
          <c:w val="0.9079212567214856"/>
          <c:h val="0.49735616725632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Figure11!$L$50</c:f>
              <c:strCache>
                <c:ptCount val="1"/>
                <c:pt idx="0">
                  <c:v>Employment OECD-MFR</c:v>
                </c:pt>
              </c:strCache>
            </c:strRef>
          </c:tx>
          <c:spPr>
            <a:solidFill>
              <a:srgbClr val="4F81BD"/>
            </a:solidFill>
            <a:ln w="6350" cmpd="sng">
              <a:solidFill>
                <a:srgbClr val="000000"/>
              </a:solidFill>
            </a:ln>
            <a:effectLst/>
          </c:spPr>
          <c:invertIfNegative val="0"/>
          <c:cat>
            <c:multiLvlStrRef>
              <c:f>Figure11!$G$51:$H$76</c:f>
              <c:multiLvlStrCache>
                <c:ptCount val="26"/>
                <c:lvl>
                  <c:pt idx="0">
                    <c:v>Canada</c:v>
                  </c:pt>
                  <c:pt idx="1">
                    <c:v>Chile</c:v>
                  </c:pt>
                  <c:pt idx="2">
                    <c:v>Mexico</c:v>
                  </c:pt>
                  <c:pt idx="3">
                    <c:v>USA</c:v>
                  </c:pt>
                  <c:pt idx="4">
                    <c:v>OECD EU 17</c:v>
                  </c:pt>
                  <c:pt idx="5">
                    <c:v>OECD EU 4</c:v>
                  </c:pt>
                  <c:pt idx="6">
                    <c:v>Other OECD Eurasia</c:v>
                  </c:pt>
                  <c:pt idx="7">
                    <c:v>Australia and New Zealand</c:v>
                  </c:pt>
                  <c:pt idx="8">
                    <c:v>Japan</c:v>
                  </c:pt>
                  <c:pt idx="9">
                    <c:v>Korea</c:v>
                  </c:pt>
                  <c:pt idx="10">
                    <c:v>Brazil</c:v>
                  </c:pt>
                  <c:pt idx="11">
                    <c:v>Other Latin America</c:v>
                  </c:pt>
                  <c:pt idx="12">
                    <c:v>Caspian region</c:v>
                  </c:pt>
                  <c:pt idx="13">
                    <c:v>Other EU</c:v>
                  </c:pt>
                  <c:pt idx="14">
                    <c:v>Other Europe</c:v>
                  </c:pt>
                  <c:pt idx="15">
                    <c:v>Russia</c:v>
                  </c:pt>
                  <c:pt idx="16">
                    <c:v>Middle East</c:v>
                  </c:pt>
                  <c:pt idx="17">
                    <c:v>North Africa</c:v>
                  </c:pt>
                  <c:pt idx="18">
                    <c:v>Other Africa</c:v>
                  </c:pt>
                  <c:pt idx="19">
                    <c:v>South Africa</c:v>
                  </c:pt>
                  <c:pt idx="20">
                    <c:v>China</c:v>
                  </c:pt>
                  <c:pt idx="21">
                    <c:v>India</c:v>
                  </c:pt>
                  <c:pt idx="22">
                    <c:v>Indonesia</c:v>
                  </c:pt>
                  <c:pt idx="23">
                    <c:v>Other ASEAN</c:v>
                  </c:pt>
                  <c:pt idx="24">
                    <c:v>Other non-OECD Asia</c:v>
                  </c:pt>
                  <c:pt idx="25">
                    <c:v>World</c:v>
                  </c:pt>
                </c:lvl>
                <c:lvl>
                  <c:pt idx="0">
                    <c:v>OECD 
America</c:v>
                  </c:pt>
                  <c:pt idx="4">
                    <c:v>OECD 
Europe</c:v>
                  </c:pt>
                  <c:pt idx="7">
                    <c:v>OECD 
Pacific</c:v>
                  </c:pt>
                  <c:pt idx="10">
                    <c:v>Latin 
America</c:v>
                  </c:pt>
                  <c:pt idx="12">
                    <c:v>Rest of Europe 
and Asia</c:v>
                  </c:pt>
                  <c:pt idx="16">
                    <c:v>Middle East 
&amp; Africa</c:v>
                  </c:pt>
                  <c:pt idx="20">
                    <c:v>South and 
South-East Asia</c:v>
                  </c:pt>
                  <c:pt idx="25">
                    <c:v>World</c:v>
                  </c:pt>
                </c:lvl>
              </c:multiLvlStrCache>
            </c:multiLvlStrRef>
          </c:cat>
          <c:val>
            <c:numRef>
              <c:f>Figure11!$L$51:$L$76</c:f>
              <c:numCache>
                <c:formatCode>0.00%</c:formatCode>
                <c:ptCount val="26"/>
                <c:pt idx="0">
                  <c:v>7.1407240296617004E-4</c:v>
                </c:pt>
                <c:pt idx="1">
                  <c:v>-3.4015985578872399E-4</c:v>
                </c:pt>
                <c:pt idx="2">
                  <c:v>3.79425243187903E-4</c:v>
                </c:pt>
                <c:pt idx="3">
                  <c:v>6.3509297709796197E-4</c:v>
                </c:pt>
                <c:pt idx="4">
                  <c:v>5.5921765938471402E-4</c:v>
                </c:pt>
                <c:pt idx="5">
                  <c:v>5.8777365683004802E-4</c:v>
                </c:pt>
                <c:pt idx="6">
                  <c:v>6.5753403804591503E-4</c:v>
                </c:pt>
                <c:pt idx="7">
                  <c:v>-9.9341527840190999E-5</c:v>
                </c:pt>
                <c:pt idx="8">
                  <c:v>1.39677111701264E-5</c:v>
                </c:pt>
                <c:pt idx="9">
                  <c:v>1.407688780386E-5</c:v>
                </c:pt>
                <c:pt idx="10">
                  <c:v>-5.2338931263662403E-5</c:v>
                </c:pt>
                <c:pt idx="11">
                  <c:v>7.6030134595006502E-5</c:v>
                </c:pt>
                <c:pt idx="12">
                  <c:v>1.7585151893007001E-4</c:v>
                </c:pt>
                <c:pt idx="13">
                  <c:v>-6.1387591608896799E-6</c:v>
                </c:pt>
                <c:pt idx="14">
                  <c:v>-2.0433603122316201E-5</c:v>
                </c:pt>
                <c:pt idx="15">
                  <c:v>2.6269224955077802E-5</c:v>
                </c:pt>
                <c:pt idx="16">
                  <c:v>6.5931055162504694E-5</c:v>
                </c:pt>
                <c:pt idx="17">
                  <c:v>1.3448303666030399E-4</c:v>
                </c:pt>
                <c:pt idx="18">
                  <c:v>8.2843188960346495E-5</c:v>
                </c:pt>
                <c:pt idx="19">
                  <c:v>-9.9647836099503505E-5</c:v>
                </c:pt>
                <c:pt idx="20">
                  <c:v>-3.5295517651245897E-5</c:v>
                </c:pt>
                <c:pt idx="21">
                  <c:v>8.6469209210404699E-5</c:v>
                </c:pt>
                <c:pt idx="22">
                  <c:v>-3.6492489139061702E-5</c:v>
                </c:pt>
                <c:pt idx="23">
                  <c:v>-9.9614832103078795E-5</c:v>
                </c:pt>
                <c:pt idx="24">
                  <c:v>-1.73155800605396E-4</c:v>
                </c:pt>
                <c:pt idx="25">
                  <c:v>8.4356144571362494E-5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9A-4250-9BEC-6FA403726FAB}"/>
            </c:ext>
          </c:extLst>
        </c:ser>
        <c:ser>
          <c:idx val="3"/>
          <c:order val="1"/>
          <c:tx>
            <c:strRef>
              <c:f>Figure11!$I$50</c:f>
              <c:strCache>
                <c:ptCount val="1"/>
                <c:pt idx="0">
                  <c:v>GDP OECD-MFR</c:v>
                </c:pt>
              </c:strCache>
            </c:strRef>
          </c:tx>
          <c:spPr>
            <a:solidFill>
              <a:srgbClr val="CCCCCC"/>
            </a:solidFill>
            <a:ln w="6350" cmpd="sng">
              <a:solidFill>
                <a:srgbClr val="000000"/>
              </a:solidFill>
            </a:ln>
            <a:effectLst/>
          </c:spPr>
          <c:invertIfNegative val="0"/>
          <c:cat>
            <c:multiLvlStrRef>
              <c:f>Figure11!$G$51:$H$76</c:f>
              <c:multiLvlStrCache>
                <c:ptCount val="26"/>
                <c:lvl>
                  <c:pt idx="0">
                    <c:v>Canada</c:v>
                  </c:pt>
                  <c:pt idx="1">
                    <c:v>Chile</c:v>
                  </c:pt>
                  <c:pt idx="2">
                    <c:v>Mexico</c:v>
                  </c:pt>
                  <c:pt idx="3">
                    <c:v>USA</c:v>
                  </c:pt>
                  <c:pt idx="4">
                    <c:v>OECD EU 17</c:v>
                  </c:pt>
                  <c:pt idx="5">
                    <c:v>OECD EU 4</c:v>
                  </c:pt>
                  <c:pt idx="6">
                    <c:v>Other OECD Eurasia</c:v>
                  </c:pt>
                  <c:pt idx="7">
                    <c:v>Australia and New Zealand</c:v>
                  </c:pt>
                  <c:pt idx="8">
                    <c:v>Japan</c:v>
                  </c:pt>
                  <c:pt idx="9">
                    <c:v>Korea</c:v>
                  </c:pt>
                  <c:pt idx="10">
                    <c:v>Brazil</c:v>
                  </c:pt>
                  <c:pt idx="11">
                    <c:v>Other Latin America</c:v>
                  </c:pt>
                  <c:pt idx="12">
                    <c:v>Caspian region</c:v>
                  </c:pt>
                  <c:pt idx="13">
                    <c:v>Other EU</c:v>
                  </c:pt>
                  <c:pt idx="14">
                    <c:v>Other Europe</c:v>
                  </c:pt>
                  <c:pt idx="15">
                    <c:v>Russia</c:v>
                  </c:pt>
                  <c:pt idx="16">
                    <c:v>Middle East</c:v>
                  </c:pt>
                  <c:pt idx="17">
                    <c:v>North Africa</c:v>
                  </c:pt>
                  <c:pt idx="18">
                    <c:v>Other Africa</c:v>
                  </c:pt>
                  <c:pt idx="19">
                    <c:v>South Africa</c:v>
                  </c:pt>
                  <c:pt idx="20">
                    <c:v>China</c:v>
                  </c:pt>
                  <c:pt idx="21">
                    <c:v>India</c:v>
                  </c:pt>
                  <c:pt idx="22">
                    <c:v>Indonesia</c:v>
                  </c:pt>
                  <c:pt idx="23">
                    <c:v>Other ASEAN</c:v>
                  </c:pt>
                  <c:pt idx="24">
                    <c:v>Other non-OECD Asia</c:v>
                  </c:pt>
                  <c:pt idx="25">
                    <c:v>World</c:v>
                  </c:pt>
                </c:lvl>
                <c:lvl>
                  <c:pt idx="0">
                    <c:v>OECD 
America</c:v>
                  </c:pt>
                  <c:pt idx="4">
                    <c:v>OECD 
Europe</c:v>
                  </c:pt>
                  <c:pt idx="7">
                    <c:v>OECD 
Pacific</c:v>
                  </c:pt>
                  <c:pt idx="10">
                    <c:v>Latin 
America</c:v>
                  </c:pt>
                  <c:pt idx="12">
                    <c:v>Rest of Europe 
and Asia</c:v>
                  </c:pt>
                  <c:pt idx="16">
                    <c:v>Middle East 
&amp; Africa</c:v>
                  </c:pt>
                  <c:pt idx="20">
                    <c:v>South and 
South-East Asia</c:v>
                  </c:pt>
                  <c:pt idx="25">
                    <c:v>World</c:v>
                  </c:pt>
                </c:lvl>
              </c:multiLvlStrCache>
            </c:multiLvlStrRef>
          </c:cat>
          <c:val>
            <c:numRef>
              <c:f>Figure11!$I$51:$I$76</c:f>
              <c:numCache>
                <c:formatCode>0.00%</c:formatCode>
                <c:ptCount val="26"/>
                <c:pt idx="0">
                  <c:v>1.6018539032591799E-4</c:v>
                </c:pt>
                <c:pt idx="1">
                  <c:v>-9.1541127719263504E-4</c:v>
                </c:pt>
                <c:pt idx="2">
                  <c:v>-6.8393763799123896E-4</c:v>
                </c:pt>
                <c:pt idx="3">
                  <c:v>-7.1426557557874304E-5</c:v>
                </c:pt>
                <c:pt idx="4">
                  <c:v>-3.3443366617369501E-4</c:v>
                </c:pt>
                <c:pt idx="5">
                  <c:v>-4.7546979387469401E-5</c:v>
                </c:pt>
                <c:pt idx="6">
                  <c:v>-1.5070423928684701E-3</c:v>
                </c:pt>
                <c:pt idx="7">
                  <c:v>-1.03848047490507E-3</c:v>
                </c:pt>
                <c:pt idx="8">
                  <c:v>-6.0463918747322197E-4</c:v>
                </c:pt>
                <c:pt idx="9">
                  <c:v>-2.1282098093909898E-3</c:v>
                </c:pt>
                <c:pt idx="10">
                  <c:v>-4.57522684548239E-5</c:v>
                </c:pt>
                <c:pt idx="11">
                  <c:v>2.233473545179E-4</c:v>
                </c:pt>
                <c:pt idx="12">
                  <c:v>2.0039211610845E-4</c:v>
                </c:pt>
                <c:pt idx="13">
                  <c:v>1.1314025837516599E-4</c:v>
                </c:pt>
                <c:pt idx="14">
                  <c:v>1.2483295804832699E-5</c:v>
                </c:pt>
                <c:pt idx="15">
                  <c:v>6.2006201703157502E-5</c:v>
                </c:pt>
                <c:pt idx="16">
                  <c:v>1.07775037231583E-4</c:v>
                </c:pt>
                <c:pt idx="17">
                  <c:v>5.7369483231894903E-4</c:v>
                </c:pt>
                <c:pt idx="18">
                  <c:v>6.4998276443151105E-4</c:v>
                </c:pt>
                <c:pt idx="19">
                  <c:v>4.37974147775133E-4</c:v>
                </c:pt>
                <c:pt idx="20">
                  <c:v>-1.38115613927736E-4</c:v>
                </c:pt>
                <c:pt idx="21">
                  <c:v>2.7140510721523897E-4</c:v>
                </c:pt>
                <c:pt idx="22">
                  <c:v>-4.3854271846055497E-5</c:v>
                </c:pt>
                <c:pt idx="23">
                  <c:v>-2.7551473753850703E-4</c:v>
                </c:pt>
                <c:pt idx="24">
                  <c:v>-3.3702696299242602E-4</c:v>
                </c:pt>
                <c:pt idx="25">
                  <c:v>-1.7876121503712601E-4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9A-4250-9BEC-6FA403726F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3822992"/>
        <c:axId val="943823976"/>
      </c:barChar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3822992"/>
        <c:axId val="943823976"/>
        <c:extLst>
          <c:ext xmlns:c15="http://schemas.microsoft.com/office/drawing/2012/chart" uri="{02D57815-91ED-43cb-92C2-25804820EDAC}">
            <c15:filteredLineSeries>
              <c15:ser>
                <c:idx val="1"/>
                <c:order val="2"/>
                <c:tx>
                  <c:strRef>
                    <c:extLst>
                      <c:ext uri="{02D57815-91ED-43cb-92C2-25804820EDAC}">
                        <c15:formulaRef>
                          <c15:sqref>Figure11!$J$50</c15:sqref>
                        </c15:formulaRef>
                      </c:ext>
                    </c:extLst>
                    <c:strCache>
                      <c:ptCount val="1"/>
                      <c:pt idx="0">
                        <c:v>Net of tax wage rate OECD-MFR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diamond"/>
                  <c:size val="5"/>
                  <c:spPr>
                    <a:solidFill>
                      <a:schemeClr val="bg1"/>
                    </a:solidFill>
                    <a:ln w="3175">
                      <a:solidFill>
                        <a:srgbClr val="000000"/>
                      </a:solidFill>
                      <a:prstDash val="solid"/>
                    </a:ln>
                    <a:effectLst/>
                  </c:spPr>
                </c:marker>
                <c:cat>
                  <c:multiLvlStrRef>
                    <c:extLst>
                      <c:ext uri="{02D57815-91ED-43cb-92C2-25804820EDAC}">
                        <c15:formulaRef>
                          <c15:sqref>Figure11!$G$51:$H$76</c15:sqref>
                        </c15:formulaRef>
                      </c:ext>
                    </c:extLst>
                    <c:multiLvlStrCache>
                      <c:ptCount val="26"/>
                      <c:lvl>
                        <c:pt idx="0">
                          <c:v>Canada</c:v>
                        </c:pt>
                        <c:pt idx="1">
                          <c:v>Chile</c:v>
                        </c:pt>
                        <c:pt idx="2">
                          <c:v>Mexico</c:v>
                        </c:pt>
                        <c:pt idx="3">
                          <c:v>USA</c:v>
                        </c:pt>
                        <c:pt idx="4">
                          <c:v>OECD EU 17</c:v>
                        </c:pt>
                        <c:pt idx="5">
                          <c:v>OECD EU 4</c:v>
                        </c:pt>
                        <c:pt idx="6">
                          <c:v>Other OECD Eurasia</c:v>
                        </c:pt>
                        <c:pt idx="7">
                          <c:v>Australia and New Zealand</c:v>
                        </c:pt>
                        <c:pt idx="8">
                          <c:v>Japan</c:v>
                        </c:pt>
                        <c:pt idx="9">
                          <c:v>Korea</c:v>
                        </c:pt>
                        <c:pt idx="10">
                          <c:v>Brazil</c:v>
                        </c:pt>
                        <c:pt idx="11">
                          <c:v>Other Latin America</c:v>
                        </c:pt>
                        <c:pt idx="12">
                          <c:v>Caspian region</c:v>
                        </c:pt>
                        <c:pt idx="13">
                          <c:v>Other EU</c:v>
                        </c:pt>
                        <c:pt idx="14">
                          <c:v>Other Europe</c:v>
                        </c:pt>
                        <c:pt idx="15">
                          <c:v>Russia</c:v>
                        </c:pt>
                        <c:pt idx="16">
                          <c:v>Middle East</c:v>
                        </c:pt>
                        <c:pt idx="17">
                          <c:v>North Africa</c:v>
                        </c:pt>
                        <c:pt idx="18">
                          <c:v>Other Africa</c:v>
                        </c:pt>
                        <c:pt idx="19">
                          <c:v>South Africa</c:v>
                        </c:pt>
                        <c:pt idx="20">
                          <c:v>China</c:v>
                        </c:pt>
                        <c:pt idx="21">
                          <c:v>India</c:v>
                        </c:pt>
                        <c:pt idx="22">
                          <c:v>Indonesia</c:v>
                        </c:pt>
                        <c:pt idx="23">
                          <c:v>Other ASEAN</c:v>
                        </c:pt>
                        <c:pt idx="24">
                          <c:v>Other non-OECD Asia</c:v>
                        </c:pt>
                        <c:pt idx="25">
                          <c:v>World</c:v>
                        </c:pt>
                      </c:lvl>
                      <c:lvl>
                        <c:pt idx="0">
                          <c:v>OECD 
America</c:v>
                        </c:pt>
                        <c:pt idx="4">
                          <c:v>OECD 
Europe</c:v>
                        </c:pt>
                        <c:pt idx="7">
                          <c:v>OECD 
Pacific</c:v>
                        </c:pt>
                        <c:pt idx="10">
                          <c:v>Latin 
America</c:v>
                        </c:pt>
                        <c:pt idx="12">
                          <c:v>Rest of Europe 
and Asia</c:v>
                        </c:pt>
                        <c:pt idx="16">
                          <c:v>Middle East 
&amp; Africa</c:v>
                        </c:pt>
                        <c:pt idx="20">
                          <c:v>South and 
South-East Asia</c:v>
                        </c:pt>
                        <c:pt idx="25">
                          <c:v>World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Figure11!$J$51:$J$76</c15:sqref>
                        </c15:formulaRef>
                      </c:ext>
                    </c:extLst>
                    <c:numCache>
                      <c:formatCode>0.00%</c:formatCode>
                      <c:ptCount val="26"/>
                      <c:pt idx="0">
                        <c:v>3.3693095220004299E-3</c:v>
                      </c:pt>
                      <c:pt idx="1">
                        <c:v>1.76395838043408E-3</c:v>
                      </c:pt>
                      <c:pt idx="2">
                        <c:v>2.5861400400968302E-3</c:v>
                      </c:pt>
                      <c:pt idx="3">
                        <c:v>2.6361430838659499E-3</c:v>
                      </c:pt>
                      <c:pt idx="4">
                        <c:v>3.05623444383829E-3</c:v>
                      </c:pt>
                      <c:pt idx="5">
                        <c:v>3.0162079201707698E-3</c:v>
                      </c:pt>
                      <c:pt idx="6">
                        <c:v>1.7101638633778601E-3</c:v>
                      </c:pt>
                      <c:pt idx="7">
                        <c:v>2.6857703074734101E-3</c:v>
                      </c:pt>
                      <c:pt idx="8">
                        <c:v>2.5546453967761899E-3</c:v>
                      </c:pt>
                      <c:pt idx="9">
                        <c:v>2.0906193377812098E-3</c:v>
                      </c:pt>
                      <c:pt idx="10">
                        <c:v>-1.9873393712677201E-5</c:v>
                      </c:pt>
                      <c:pt idx="11">
                        <c:v>2.8923528011692802E-4</c:v>
                      </c:pt>
                      <c:pt idx="12">
                        <c:v>3.3234812310345402E-4</c:v>
                      </c:pt>
                      <c:pt idx="13">
                        <c:v>2.46820399834036E-5</c:v>
                      </c:pt>
                      <c:pt idx="14">
                        <c:v>-9.1080711686508705E-5</c:v>
                      </c:pt>
                      <c:pt idx="15">
                        <c:v>6.0845725460501003E-5</c:v>
                      </c:pt>
                      <c:pt idx="16">
                        <c:v>1.80561389514722E-4</c:v>
                      </c:pt>
                      <c:pt idx="17">
                        <c:v>6.0548113669067804E-4</c:v>
                      </c:pt>
                      <c:pt idx="18">
                        <c:v>4.6523092114503201E-4</c:v>
                      </c:pt>
                      <c:pt idx="19">
                        <c:v>-8.97765538969586E-4</c:v>
                      </c:pt>
                      <c:pt idx="20">
                        <c:v>-1.16855183586506E-4</c:v>
                      </c:pt>
                      <c:pt idx="21">
                        <c:v>4.1370589182521101E-4</c:v>
                      </c:pt>
                      <c:pt idx="22">
                        <c:v>5.1202693128082899E-5</c:v>
                      </c:pt>
                      <c:pt idx="23">
                        <c:v>6.0624235893591603E-6</c:v>
                      </c:pt>
                      <c:pt idx="24">
                        <c:v>-1.37034600516617E-4</c:v>
                      </c:pt>
                      <c:pt idx="25">
                        <c:v>1.46239980984753E-3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619A-4250-9BEC-6FA403726FAB}"/>
                  </c:ext>
                </c:extLst>
              </c15:ser>
            </c15:filteredLineSeries>
          </c:ext>
        </c:extLst>
      </c:lineChart>
      <c:catAx>
        <c:axId val="943822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943823976"/>
        <c:crosses val="autoZero"/>
        <c:auto val="1"/>
        <c:lblAlgn val="ctr"/>
        <c:lblOffset val="0"/>
        <c:tickLblSkip val="1"/>
        <c:noMultiLvlLbl val="0"/>
      </c:catAx>
      <c:valAx>
        <c:axId val="943823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numFmt formatCode="0.0%" sourceLinked="0"/>
        <c:majorTickMark val="in"/>
        <c:minorTickMark val="none"/>
        <c:tickLblPos val="nextTo"/>
        <c:spPr>
          <a:noFill/>
          <a:ln w="9525">
            <a:solidFill>
              <a:srgbClr val="00000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943822992"/>
        <c:crosses val="autoZero"/>
        <c:crossBetween val="between"/>
      </c:valAx>
      <c:spPr>
        <a:solidFill>
          <a:srgbClr val="F4FFFF"/>
        </a:solidFill>
        <a:ln w="9525">
          <a:solidFill>
            <a:srgbClr val="000000"/>
          </a:solidFill>
        </a:ln>
        <a:effectLst/>
      </c:spPr>
    </c:plotArea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121324728860394E-2"/>
          <c:y val="6.4662748142397697E-2"/>
          <c:w val="0.90995590975894303"/>
          <c:h val="0.594284446868937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Figure2B_presentation!$L$38</c:f>
              <c:strCache>
                <c:ptCount val="1"/>
                <c:pt idx="0">
                  <c:v>Employment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43000"/>
                    <a:satMod val="165000"/>
                  </a:schemeClr>
                </a:gs>
                <a:gs pos="55000">
                  <a:schemeClr val="accent1">
                    <a:tint val="83000"/>
                    <a:satMod val="155000"/>
                  </a:schemeClr>
                </a:gs>
                <a:gs pos="100000">
                  <a:schemeClr val="accent1">
                    <a:shade val="85000"/>
                  </a:schemeClr>
                </a:gs>
              </a:gsLst>
              <a:path path="circle">
                <a:fillToRect l="-40000" t="-90000" r="140000" b="190000"/>
              </a:path>
            </a:gradFill>
            <a:ln>
              <a:noFill/>
            </a:ln>
            <a:effectLst>
              <a:outerShdw blurRad="50800" dist="25400" dir="5400000" rotWithShape="0">
                <a:srgbClr val="000000">
                  <a:alpha val="45000"/>
                </a:srgbClr>
              </a:outerShdw>
            </a:effectLst>
          </c:spPr>
          <c:invertIfNegative val="0"/>
          <c:cat>
            <c:strRef>
              <c:f>Figure2B_presentation!$J$39:$J$64</c:f>
              <c:strCache>
                <c:ptCount val="26"/>
                <c:pt idx="0">
                  <c:v>Transport equipment n.e.s.</c:v>
                </c:pt>
                <c:pt idx="1">
                  <c:v>Renewables power</c:v>
                </c:pt>
                <c:pt idx="2">
                  <c:v>Fossil extraction and transformation</c:v>
                </c:pt>
                <c:pt idx="3">
                  <c:v>Other Services (Government)</c:v>
                </c:pt>
                <c:pt idx="4">
                  <c:v>Pulp, paper and publishing products</c:v>
                </c:pt>
                <c:pt idx="5">
                  <c:v>Motor vehicles</c:v>
                </c:pt>
                <c:pt idx="6">
                  <c:v>Electronic Equipment</c:v>
                </c:pt>
                <c:pt idx="7">
                  <c:v>Machinery and equipment n.e.s.</c:v>
                </c:pt>
                <c:pt idx="8">
                  <c:v>Textiles</c:v>
                </c:pt>
                <c:pt idx="9">
                  <c:v>Utilities</c:v>
                </c:pt>
                <c:pt idx="10">
                  <c:v>Other manufacturing: excludes recycling</c:v>
                </c:pt>
                <c:pt idx="11">
                  <c:v>Agriculture</c:v>
                </c:pt>
                <c:pt idx="12">
                  <c:v>Lumber: Wood products</c:v>
                </c:pt>
                <c:pt idx="13">
                  <c:v>Fossil Power</c:v>
                </c:pt>
                <c:pt idx="14">
                  <c:v>Other Services and Dwellings</c:v>
                </c:pt>
                <c:pt idx="15">
                  <c:v>Fabricated metal products</c:v>
                </c:pt>
                <c:pt idx="16">
                  <c:v>Recycling</c:v>
                </c:pt>
                <c:pt idx="17">
                  <c:v>Chemicals</c:v>
                </c:pt>
                <c:pt idx="18">
                  <c:v>Transportation Services</c:v>
                </c:pt>
                <c:pt idx="19">
                  <c:v>Other mining</c:v>
                </c:pt>
                <c:pt idx="20">
                  <c:v>Construction</c:v>
                </c:pt>
                <c:pt idx="21">
                  <c:v>Primary based metals</c:v>
                </c:pt>
                <c:pt idx="22">
                  <c:v>Secondary based metals</c:v>
                </c:pt>
                <c:pt idx="23">
                  <c:v>Non-metallic minerals</c:v>
                </c:pt>
                <c:pt idx="24">
                  <c:v>Food Products</c:v>
                </c:pt>
                <c:pt idx="25">
                  <c:v>Total</c:v>
                </c:pt>
              </c:strCache>
            </c:strRef>
          </c:cat>
          <c:val>
            <c:numRef>
              <c:f>Figure2B_presentation!$L$39:$L$64</c:f>
              <c:numCache>
                <c:formatCode>0%</c:formatCode>
                <c:ptCount val="26"/>
                <c:pt idx="0">
                  <c:v>0.62129556319029855</c:v>
                </c:pt>
                <c:pt idx="1">
                  <c:v>0.4353703951503376</c:v>
                </c:pt>
                <c:pt idx="2">
                  <c:v>0.40833474567099493</c:v>
                </c:pt>
                <c:pt idx="3">
                  <c:v>0.40832790360836757</c:v>
                </c:pt>
                <c:pt idx="4">
                  <c:v>0.36909347341110355</c:v>
                </c:pt>
                <c:pt idx="5">
                  <c:v>0.27605109587465959</c:v>
                </c:pt>
                <c:pt idx="6">
                  <c:v>0.27586821349929824</c:v>
                </c:pt>
                <c:pt idx="7">
                  <c:v>0.27535969739631772</c:v>
                </c:pt>
                <c:pt idx="8">
                  <c:v>0.23203455180915999</c:v>
                </c:pt>
                <c:pt idx="9">
                  <c:v>0.22505838883346874</c:v>
                </c:pt>
                <c:pt idx="10">
                  <c:v>0.22172374093989244</c:v>
                </c:pt>
                <c:pt idx="11">
                  <c:v>0.21368062884501193</c:v>
                </c:pt>
                <c:pt idx="12">
                  <c:v>0.20794114805816033</c:v>
                </c:pt>
                <c:pt idx="13">
                  <c:v>0.19715457981362472</c:v>
                </c:pt>
                <c:pt idx="14">
                  <c:v>0.19578985140005534</c:v>
                </c:pt>
                <c:pt idx="15">
                  <c:v>0.19035789405812364</c:v>
                </c:pt>
                <c:pt idx="16">
                  <c:v>0.15920333777327023</c:v>
                </c:pt>
                <c:pt idx="17">
                  <c:v>0.14966765419605554</c:v>
                </c:pt>
                <c:pt idx="18">
                  <c:v>0.14840455262558949</c:v>
                </c:pt>
                <c:pt idx="19">
                  <c:v>0.13109899928429836</c:v>
                </c:pt>
                <c:pt idx="20">
                  <c:v>9.3058947758954957E-2</c:v>
                </c:pt>
                <c:pt idx="21">
                  <c:v>5.9927156263103187E-2</c:v>
                </c:pt>
                <c:pt idx="22">
                  <c:v>-2.0376256478509158E-2</c:v>
                </c:pt>
                <c:pt idx="23">
                  <c:v>-3.6444995877658815E-2</c:v>
                </c:pt>
                <c:pt idx="24">
                  <c:v>-4.2322858404227337E-2</c:v>
                </c:pt>
                <c:pt idx="25">
                  <c:v>0.23702129449701936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24-42C2-B6DD-0B4A699D4B28}"/>
            </c:ext>
          </c:extLst>
        </c:ser>
        <c:ser>
          <c:idx val="1"/>
          <c:order val="1"/>
          <c:tx>
            <c:strRef>
              <c:f>Figure2B_presentation!$N$38</c:f>
              <c:strCache>
                <c:ptCount val="1"/>
                <c:pt idx="0">
                  <c:v>Gross Output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43000"/>
                    <a:satMod val="165000"/>
                  </a:schemeClr>
                </a:gs>
                <a:gs pos="55000">
                  <a:schemeClr val="accent2">
                    <a:tint val="83000"/>
                    <a:satMod val="155000"/>
                  </a:schemeClr>
                </a:gs>
                <a:gs pos="100000">
                  <a:schemeClr val="accent2">
                    <a:shade val="85000"/>
                  </a:schemeClr>
                </a:gs>
              </a:gsLst>
              <a:path path="circle">
                <a:fillToRect l="-40000" t="-90000" r="140000" b="190000"/>
              </a:path>
            </a:gradFill>
            <a:ln>
              <a:noFill/>
            </a:ln>
            <a:effectLst>
              <a:outerShdw blurRad="50800" dist="25400" dir="5400000" rotWithShape="0">
                <a:srgbClr val="000000">
                  <a:alpha val="45000"/>
                </a:srgbClr>
              </a:outerShdw>
            </a:effectLst>
          </c:spPr>
          <c:invertIfNegative val="0"/>
          <c:cat>
            <c:strRef>
              <c:f>Figure2B_presentation!$J$39:$J$64</c:f>
              <c:strCache>
                <c:ptCount val="26"/>
                <c:pt idx="0">
                  <c:v>Transport equipment n.e.s.</c:v>
                </c:pt>
                <c:pt idx="1">
                  <c:v>Renewables power</c:v>
                </c:pt>
                <c:pt idx="2">
                  <c:v>Fossil extraction and transformation</c:v>
                </c:pt>
                <c:pt idx="3">
                  <c:v>Other Services (Government)</c:v>
                </c:pt>
                <c:pt idx="4">
                  <c:v>Pulp, paper and publishing products</c:v>
                </c:pt>
                <c:pt idx="5">
                  <c:v>Motor vehicles</c:v>
                </c:pt>
                <c:pt idx="6">
                  <c:v>Electronic Equipment</c:v>
                </c:pt>
                <c:pt idx="7">
                  <c:v>Machinery and equipment n.e.s.</c:v>
                </c:pt>
                <c:pt idx="8">
                  <c:v>Textiles</c:v>
                </c:pt>
                <c:pt idx="9">
                  <c:v>Utilities</c:v>
                </c:pt>
                <c:pt idx="10">
                  <c:v>Other manufacturing: excludes recycling</c:v>
                </c:pt>
                <c:pt idx="11">
                  <c:v>Agriculture</c:v>
                </c:pt>
                <c:pt idx="12">
                  <c:v>Lumber: Wood products</c:v>
                </c:pt>
                <c:pt idx="13">
                  <c:v>Fossil Power</c:v>
                </c:pt>
                <c:pt idx="14">
                  <c:v>Other Services and Dwellings</c:v>
                </c:pt>
                <c:pt idx="15">
                  <c:v>Fabricated metal products</c:v>
                </c:pt>
                <c:pt idx="16">
                  <c:v>Recycling</c:v>
                </c:pt>
                <c:pt idx="17">
                  <c:v>Chemicals</c:v>
                </c:pt>
                <c:pt idx="18">
                  <c:v>Transportation Services</c:v>
                </c:pt>
                <c:pt idx="19">
                  <c:v>Other mining</c:v>
                </c:pt>
                <c:pt idx="20">
                  <c:v>Construction</c:v>
                </c:pt>
                <c:pt idx="21">
                  <c:v>Primary based metals</c:v>
                </c:pt>
                <c:pt idx="22">
                  <c:v>Secondary based metals</c:v>
                </c:pt>
                <c:pt idx="23">
                  <c:v>Non-metallic minerals</c:v>
                </c:pt>
                <c:pt idx="24">
                  <c:v>Food Products</c:v>
                </c:pt>
                <c:pt idx="25">
                  <c:v>Total</c:v>
                </c:pt>
              </c:strCache>
            </c:strRef>
          </c:cat>
          <c:val>
            <c:numRef>
              <c:f>Figure2B_presentation!$N$39:$N$64</c:f>
              <c:numCache>
                <c:formatCode>0%</c:formatCode>
                <c:ptCount val="26"/>
                <c:pt idx="0">
                  <c:v>2.3820252831178315</c:v>
                </c:pt>
                <c:pt idx="1">
                  <c:v>1.3025583982004676</c:v>
                </c:pt>
                <c:pt idx="2">
                  <c:v>0.29972180405049897</c:v>
                </c:pt>
                <c:pt idx="3">
                  <c:v>1.2726120361396633</c:v>
                </c:pt>
                <c:pt idx="4">
                  <c:v>1.2739875045409033</c:v>
                </c:pt>
                <c:pt idx="5">
                  <c:v>1.5807815363670681</c:v>
                </c:pt>
                <c:pt idx="6">
                  <c:v>1.7503193502097325</c:v>
                </c:pt>
                <c:pt idx="7">
                  <c:v>1.7156713759812923</c:v>
                </c:pt>
                <c:pt idx="8">
                  <c:v>1.3058126052479242</c:v>
                </c:pt>
                <c:pt idx="9">
                  <c:v>1.0987749227741817</c:v>
                </c:pt>
                <c:pt idx="10">
                  <c:v>1.3994034693640662</c:v>
                </c:pt>
                <c:pt idx="11">
                  <c:v>0.37438137344801059</c:v>
                </c:pt>
                <c:pt idx="12">
                  <c:v>0.93361044990175124</c:v>
                </c:pt>
                <c:pt idx="13">
                  <c:v>0.57842352194331714</c:v>
                </c:pt>
                <c:pt idx="14">
                  <c:v>1.407596640216771</c:v>
                </c:pt>
                <c:pt idx="15">
                  <c:v>1.3342582191833485</c:v>
                </c:pt>
                <c:pt idx="16">
                  <c:v>1.292383093901476</c:v>
                </c:pt>
                <c:pt idx="17">
                  <c:v>1.2147781975802787</c:v>
                </c:pt>
                <c:pt idx="18">
                  <c:v>1.3268790743330157</c:v>
                </c:pt>
                <c:pt idx="19">
                  <c:v>0.69216153573964068</c:v>
                </c:pt>
                <c:pt idx="20">
                  <c:v>1.0385168895076933</c:v>
                </c:pt>
                <c:pt idx="21">
                  <c:v>1.0466318564748804</c:v>
                </c:pt>
                <c:pt idx="22">
                  <c:v>1.0354941287034105</c:v>
                </c:pt>
                <c:pt idx="23">
                  <c:v>0.55361545060435025</c:v>
                </c:pt>
                <c:pt idx="24">
                  <c:v>0.48897571230966297</c:v>
                </c:pt>
                <c:pt idx="25">
                  <c:v>1.1337038366741643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24-42C2-B6DD-0B4A699D4B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7173480"/>
        <c:axId val="497167904"/>
      </c:barChart>
      <c:lineChart>
        <c:grouping val="standard"/>
        <c:varyColors val="0"/>
        <c:ser>
          <c:idx val="2"/>
          <c:order val="2"/>
          <c:tx>
            <c:strRef>
              <c:f>Figure2B_presentation!$M$38</c:f>
              <c:strCache>
                <c:ptCount val="1"/>
                <c:pt idx="0">
                  <c:v>Gross wage</c:v>
                </c:pt>
              </c:strCache>
            </c:strRef>
          </c:tx>
          <c:spPr>
            <a:ln w="25400" cap="rnd">
              <a:noFill/>
              <a:round/>
            </a:ln>
            <a:effectLst>
              <a:outerShdw blurRad="50800" dist="25400" dir="5400000" rotWithShape="0">
                <a:srgbClr val="000000">
                  <a:alpha val="4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3">
                      <a:tint val="43000"/>
                      <a:satMod val="165000"/>
                    </a:schemeClr>
                  </a:gs>
                  <a:gs pos="55000">
                    <a:schemeClr val="accent3">
                      <a:tint val="83000"/>
                      <a:satMod val="155000"/>
                    </a:schemeClr>
                  </a:gs>
                  <a:gs pos="100000">
                    <a:schemeClr val="accent3">
                      <a:shade val="85000"/>
                    </a:schemeClr>
                  </a:gs>
                </a:gsLst>
                <a:path path="circle">
                  <a:fillToRect l="-40000" t="-90000" r="140000" b="190000"/>
                </a:path>
              </a:gradFill>
              <a:ln w="12700">
                <a:solidFill>
                  <a:schemeClr val="lt2"/>
                </a:solidFill>
                <a:round/>
              </a:ln>
              <a:effectLst>
                <a:outerShdw blurRad="50800" dist="25400" dir="5400000" rotWithShape="0">
                  <a:srgbClr val="000000">
                    <a:alpha val="45000"/>
                  </a:srgbClr>
                </a:outerShdw>
              </a:effectLst>
            </c:spPr>
          </c:marker>
          <c:cat>
            <c:strRef>
              <c:f>Figure2B_presentation!$J$39:$J$64</c:f>
              <c:strCache>
                <c:ptCount val="26"/>
                <c:pt idx="0">
                  <c:v>Transport equipment n.e.s.</c:v>
                </c:pt>
                <c:pt idx="1">
                  <c:v>Renewables power</c:v>
                </c:pt>
                <c:pt idx="2">
                  <c:v>Fossil extraction and transformation</c:v>
                </c:pt>
                <c:pt idx="3">
                  <c:v>Other Services (Government)</c:v>
                </c:pt>
                <c:pt idx="4">
                  <c:v>Pulp, paper and publishing products</c:v>
                </c:pt>
                <c:pt idx="5">
                  <c:v>Motor vehicles</c:v>
                </c:pt>
                <c:pt idx="6">
                  <c:v>Electronic Equipment</c:v>
                </c:pt>
                <c:pt idx="7">
                  <c:v>Machinery and equipment n.e.s.</c:v>
                </c:pt>
                <c:pt idx="8">
                  <c:v>Textiles</c:v>
                </c:pt>
                <c:pt idx="9">
                  <c:v>Utilities</c:v>
                </c:pt>
                <c:pt idx="10">
                  <c:v>Other manufacturing: excludes recycling</c:v>
                </c:pt>
                <c:pt idx="11">
                  <c:v>Agriculture</c:v>
                </c:pt>
                <c:pt idx="12">
                  <c:v>Lumber: Wood products</c:v>
                </c:pt>
                <c:pt idx="13">
                  <c:v>Fossil Power</c:v>
                </c:pt>
                <c:pt idx="14">
                  <c:v>Other Services and Dwellings</c:v>
                </c:pt>
                <c:pt idx="15">
                  <c:v>Fabricated metal products</c:v>
                </c:pt>
                <c:pt idx="16">
                  <c:v>Recycling</c:v>
                </c:pt>
                <c:pt idx="17">
                  <c:v>Chemicals</c:v>
                </c:pt>
                <c:pt idx="18">
                  <c:v>Transportation Services</c:v>
                </c:pt>
                <c:pt idx="19">
                  <c:v>Other mining</c:v>
                </c:pt>
                <c:pt idx="20">
                  <c:v>Construction</c:v>
                </c:pt>
                <c:pt idx="21">
                  <c:v>Primary based metals</c:v>
                </c:pt>
                <c:pt idx="22">
                  <c:v>Secondary based metals</c:v>
                </c:pt>
                <c:pt idx="23">
                  <c:v>Non-metallic minerals</c:v>
                </c:pt>
                <c:pt idx="24">
                  <c:v>Food Products</c:v>
                </c:pt>
                <c:pt idx="25">
                  <c:v>Total</c:v>
                </c:pt>
              </c:strCache>
            </c:strRef>
          </c:cat>
          <c:val>
            <c:numRef>
              <c:f>Figure2B_presentation!$M$39:$M$64</c:f>
              <c:numCache>
                <c:formatCode>0%</c:formatCode>
                <c:ptCount val="26"/>
                <c:pt idx="0">
                  <c:v>0.21469517781992087</c:v>
                </c:pt>
                <c:pt idx="1">
                  <c:v>0.34317760057606383</c:v>
                </c:pt>
                <c:pt idx="2">
                  <c:v>-0.13564014835297866</c:v>
                </c:pt>
                <c:pt idx="3">
                  <c:v>0.11984790913702525</c:v>
                </c:pt>
                <c:pt idx="4">
                  <c:v>0.18280346416394844</c:v>
                </c:pt>
                <c:pt idx="5">
                  <c:v>0.16584067288561344</c:v>
                </c:pt>
                <c:pt idx="6">
                  <c:v>0.23885843647112437</c:v>
                </c:pt>
                <c:pt idx="7">
                  <c:v>0.26763656285182202</c:v>
                </c:pt>
                <c:pt idx="8">
                  <c:v>0.21176859995878017</c:v>
                </c:pt>
                <c:pt idx="9">
                  <c:v>0.13374441463424369</c:v>
                </c:pt>
                <c:pt idx="10">
                  <c:v>0.28115206356044098</c:v>
                </c:pt>
                <c:pt idx="11">
                  <c:v>-1.3598939223729123E-2</c:v>
                </c:pt>
                <c:pt idx="12">
                  <c:v>0.13491046532646322</c:v>
                </c:pt>
                <c:pt idx="13">
                  <c:v>0.28677674046366008</c:v>
                </c:pt>
                <c:pt idx="14">
                  <c:v>2.5025031459452007E-2</c:v>
                </c:pt>
                <c:pt idx="15">
                  <c:v>0.21483834915696631</c:v>
                </c:pt>
                <c:pt idx="16">
                  <c:v>0.26558114891143969</c:v>
                </c:pt>
                <c:pt idx="17">
                  <c:v>0.20652092641473518</c:v>
                </c:pt>
                <c:pt idx="18">
                  <c:v>0.2731041215018799</c:v>
                </c:pt>
                <c:pt idx="19">
                  <c:v>-1.6142872220480831E-2</c:v>
                </c:pt>
                <c:pt idx="20">
                  <c:v>2.3033487187299029E-2</c:v>
                </c:pt>
                <c:pt idx="21">
                  <c:v>0.12586282810094929</c:v>
                </c:pt>
                <c:pt idx="22">
                  <c:v>0.21255012462233669</c:v>
                </c:pt>
                <c:pt idx="23">
                  <c:v>9.1572582812727621E-2</c:v>
                </c:pt>
                <c:pt idx="24">
                  <c:v>6.9735313500323137E-2</c:v>
                </c:pt>
                <c:pt idx="25">
                  <c:v>9.829193859165164E-2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24-42C2-B6DD-0B4A699D4B28}"/>
            </c:ext>
          </c:extLst>
        </c:ser>
        <c:ser>
          <c:idx val="3"/>
          <c:order val="3"/>
          <c:tx>
            <c:strRef>
              <c:f>Figure2B_presentation!$P$38</c:f>
              <c:strCache>
                <c:ptCount val="1"/>
                <c:pt idx="0">
                  <c:v>Average growth</c:v>
                </c:pt>
              </c:strCache>
            </c:strRef>
          </c:tx>
          <c:spPr>
            <a:ln w="31750" cap="rnd">
              <a:solidFill>
                <a:srgbClr val="002060"/>
              </a:solidFill>
              <a:prstDash val="sysDash"/>
              <a:round/>
            </a:ln>
            <a:effectLst>
              <a:outerShdw blurRad="50800" dist="25400" dir="5400000" rotWithShape="0">
                <a:srgbClr val="000000">
                  <a:alpha val="45000"/>
                </a:srgbClr>
              </a:outerShdw>
            </a:effectLst>
          </c:spPr>
          <c:marker>
            <c:symbol val="none"/>
          </c:marker>
          <c:cat>
            <c:strRef>
              <c:f>Figure2B_presentation!$J$39:$J$64</c:f>
              <c:strCache>
                <c:ptCount val="26"/>
                <c:pt idx="0">
                  <c:v>Transport equipment n.e.s.</c:v>
                </c:pt>
                <c:pt idx="1">
                  <c:v>Renewables power</c:v>
                </c:pt>
                <c:pt idx="2">
                  <c:v>Fossil extraction and transformation</c:v>
                </c:pt>
                <c:pt idx="3">
                  <c:v>Other Services (Government)</c:v>
                </c:pt>
                <c:pt idx="4">
                  <c:v>Pulp, paper and publishing products</c:v>
                </c:pt>
                <c:pt idx="5">
                  <c:v>Motor vehicles</c:v>
                </c:pt>
                <c:pt idx="6">
                  <c:v>Electronic Equipment</c:v>
                </c:pt>
                <c:pt idx="7">
                  <c:v>Machinery and equipment n.e.s.</c:v>
                </c:pt>
                <c:pt idx="8">
                  <c:v>Textiles</c:v>
                </c:pt>
                <c:pt idx="9">
                  <c:v>Utilities</c:v>
                </c:pt>
                <c:pt idx="10">
                  <c:v>Other manufacturing: excludes recycling</c:v>
                </c:pt>
                <c:pt idx="11">
                  <c:v>Agriculture</c:v>
                </c:pt>
                <c:pt idx="12">
                  <c:v>Lumber: Wood products</c:v>
                </c:pt>
                <c:pt idx="13">
                  <c:v>Fossil Power</c:v>
                </c:pt>
                <c:pt idx="14">
                  <c:v>Other Services and Dwellings</c:v>
                </c:pt>
                <c:pt idx="15">
                  <c:v>Fabricated metal products</c:v>
                </c:pt>
                <c:pt idx="16">
                  <c:v>Recycling</c:v>
                </c:pt>
                <c:pt idx="17">
                  <c:v>Chemicals</c:v>
                </c:pt>
                <c:pt idx="18">
                  <c:v>Transportation Services</c:v>
                </c:pt>
                <c:pt idx="19">
                  <c:v>Other mining</c:v>
                </c:pt>
                <c:pt idx="20">
                  <c:v>Construction</c:v>
                </c:pt>
                <c:pt idx="21">
                  <c:v>Primary based metals</c:v>
                </c:pt>
                <c:pt idx="22">
                  <c:v>Secondary based metals</c:v>
                </c:pt>
                <c:pt idx="23">
                  <c:v>Non-metallic minerals</c:v>
                </c:pt>
                <c:pt idx="24">
                  <c:v>Food Products</c:v>
                </c:pt>
                <c:pt idx="25">
                  <c:v>Total</c:v>
                </c:pt>
              </c:strCache>
            </c:strRef>
          </c:cat>
          <c:val>
            <c:numRef>
              <c:f>Figure2B_presentation!$P$39:$P$64</c:f>
              <c:numCache>
                <c:formatCode>0%</c:formatCode>
                <c:ptCount val="26"/>
                <c:pt idx="0">
                  <c:v>1.1337038366741643</c:v>
                </c:pt>
                <c:pt idx="1">
                  <c:v>1.1337038366741643</c:v>
                </c:pt>
                <c:pt idx="2">
                  <c:v>1.1337038366741643</c:v>
                </c:pt>
                <c:pt idx="3">
                  <c:v>1.1337038366741643</c:v>
                </c:pt>
                <c:pt idx="4">
                  <c:v>1.1337038366741643</c:v>
                </c:pt>
                <c:pt idx="5">
                  <c:v>1.1337038366741643</c:v>
                </c:pt>
                <c:pt idx="6">
                  <c:v>1.1337038366741643</c:v>
                </c:pt>
                <c:pt idx="7">
                  <c:v>1.1337038366741643</c:v>
                </c:pt>
                <c:pt idx="8">
                  <c:v>1.1337038366741643</c:v>
                </c:pt>
                <c:pt idx="9">
                  <c:v>1.1337038366741643</c:v>
                </c:pt>
                <c:pt idx="10">
                  <c:v>1.1337038366741643</c:v>
                </c:pt>
                <c:pt idx="11">
                  <c:v>1.1337038366741643</c:v>
                </c:pt>
                <c:pt idx="12">
                  <c:v>1.1337038366741643</c:v>
                </c:pt>
                <c:pt idx="13">
                  <c:v>1.1337038366741643</c:v>
                </c:pt>
                <c:pt idx="14">
                  <c:v>1.1337038366741643</c:v>
                </c:pt>
                <c:pt idx="15">
                  <c:v>1.1337038366741643</c:v>
                </c:pt>
                <c:pt idx="16">
                  <c:v>1.1337038366741643</c:v>
                </c:pt>
                <c:pt idx="17">
                  <c:v>1.1337038366741643</c:v>
                </c:pt>
                <c:pt idx="18">
                  <c:v>1.1337038366741643</c:v>
                </c:pt>
                <c:pt idx="19">
                  <c:v>1.1337038366741643</c:v>
                </c:pt>
                <c:pt idx="20">
                  <c:v>1.1337038366741643</c:v>
                </c:pt>
                <c:pt idx="21">
                  <c:v>1.1337038366741643</c:v>
                </c:pt>
                <c:pt idx="22">
                  <c:v>1.1337038366741643</c:v>
                </c:pt>
                <c:pt idx="23">
                  <c:v>1.1337038366741643</c:v>
                </c:pt>
                <c:pt idx="24">
                  <c:v>1.1337038366741643</c:v>
                </c:pt>
                <c:pt idx="25">
                  <c:v>1.1337038366741643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F24-42C2-B6DD-0B4A699D4B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7173480"/>
        <c:axId val="497167904"/>
      </c:lineChart>
      <c:catAx>
        <c:axId val="497173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27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7167904"/>
        <c:crosses val="autoZero"/>
        <c:auto val="1"/>
        <c:lblAlgn val="ctr"/>
        <c:lblOffset val="0"/>
        <c:tickLblSkip val="1"/>
        <c:noMultiLvlLbl val="0"/>
      </c:catAx>
      <c:valAx>
        <c:axId val="497167904"/>
        <c:scaling>
          <c:orientation val="minMax"/>
          <c:max val="2.5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7173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1"/>
  </c:chart>
  <c:spPr>
    <a:noFill/>
    <a:ln>
      <a:noFill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03961253882498E-2"/>
          <c:y val="6.1827949568093288E-2"/>
          <c:w val="0.80145854343925316"/>
          <c:h val="0.500763749778881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Figures6_C7_NonOECD_NetofTaxWR!$D$171</c:f>
              <c:strCache>
                <c:ptCount val="1"/>
                <c:pt idx="0">
                  <c:v>Employment</c:v>
                </c:pt>
              </c:strCache>
            </c:strRef>
          </c:tx>
          <c:spPr>
            <a:solidFill>
              <a:srgbClr val="4F81BD"/>
            </a:solidFill>
            <a:ln w="6350" cmpd="sng">
              <a:solidFill>
                <a:srgbClr val="000000"/>
              </a:solidFill>
            </a:ln>
            <a:effectLst/>
          </c:spPr>
          <c:invertIfNegative val="0"/>
          <c:cat>
            <c:strRef>
              <c:f>Figures6_C7_NonOECD_NetofTaxWR!$A$172:$A$197</c:f>
              <c:strCache>
                <c:ptCount val="26"/>
                <c:pt idx="0">
                  <c:v>Secondary based metals</c:v>
                </c:pt>
                <c:pt idx="1">
                  <c:v>Other Services and Dwellings</c:v>
                </c:pt>
                <c:pt idx="2">
                  <c:v>Other Services (Government)</c:v>
                </c:pt>
                <c:pt idx="3">
                  <c:v>Recycling</c:v>
                </c:pt>
                <c:pt idx="4">
                  <c:v>Utilities</c:v>
                </c:pt>
                <c:pt idx="5">
                  <c:v>Fossil Power</c:v>
                </c:pt>
                <c:pt idx="6">
                  <c:v>Renewables power</c:v>
                </c:pt>
                <c:pt idx="7">
                  <c:v>Fabricated metal products</c:v>
                </c:pt>
                <c:pt idx="8">
                  <c:v>Food Products</c:v>
                </c:pt>
                <c:pt idx="9">
                  <c:v>Transport equipment n.e.s.</c:v>
                </c:pt>
                <c:pt idx="10">
                  <c:v>Machinery and equipment n.e.s.</c:v>
                </c:pt>
                <c:pt idx="11">
                  <c:v>Transportation Services</c:v>
                </c:pt>
                <c:pt idx="12">
                  <c:v>Motor vehicles</c:v>
                </c:pt>
                <c:pt idx="13">
                  <c:v>Lumber: Wood products</c:v>
                </c:pt>
                <c:pt idx="14">
                  <c:v>Agriculture</c:v>
                </c:pt>
                <c:pt idx="15">
                  <c:v>Other manufacturing: excludes recycling</c:v>
                </c:pt>
                <c:pt idx="16">
                  <c:v>Textiles</c:v>
                </c:pt>
                <c:pt idx="17">
                  <c:v>Pulp, paper and publishing products</c:v>
                </c:pt>
                <c:pt idx="18">
                  <c:v>Fossil extraction and transformation</c:v>
                </c:pt>
                <c:pt idx="19">
                  <c:v>Chemicals</c:v>
                </c:pt>
                <c:pt idx="20">
                  <c:v>Electronic Equipment</c:v>
                </c:pt>
                <c:pt idx="21">
                  <c:v>Other mining</c:v>
                </c:pt>
                <c:pt idx="22">
                  <c:v>Non-metallic minerals</c:v>
                </c:pt>
                <c:pt idx="23">
                  <c:v>Construction</c:v>
                </c:pt>
                <c:pt idx="24">
                  <c:v>Primary based metals</c:v>
                </c:pt>
                <c:pt idx="25">
                  <c:v>Total</c:v>
                </c:pt>
              </c:strCache>
            </c:strRef>
          </c:cat>
          <c:val>
            <c:numRef>
              <c:f>Figures6_C7_NonOECD_NetofTaxWR!$D$172:$D$197</c:f>
              <c:numCache>
                <c:formatCode>General</c:formatCode>
                <c:ptCount val="26"/>
                <c:pt idx="0">
                  <c:v>3.7627421147924878</c:v>
                </c:pt>
                <c:pt idx="1">
                  <c:v>0.93130062948102932</c:v>
                </c:pt>
                <c:pt idx="2">
                  <c:v>0.71264795436798067</c:v>
                </c:pt>
                <c:pt idx="3">
                  <c:v>0.48727038290485991</c:v>
                </c:pt>
                <c:pt idx="4">
                  <c:v>0.21415058056035718</c:v>
                </c:pt>
                <c:pt idx="5">
                  <c:v>0.10266960812168868</c:v>
                </c:pt>
                <c:pt idx="6">
                  <c:v>8.9837163515481322E-2</c:v>
                </c:pt>
                <c:pt idx="7">
                  <c:v>8.8832160003903482E-2</c:v>
                </c:pt>
                <c:pt idx="8">
                  <c:v>6.6193725902493838E-2</c:v>
                </c:pt>
                <c:pt idx="9">
                  <c:v>6.3133767539301999E-2</c:v>
                </c:pt>
                <c:pt idx="10">
                  <c:v>5.4817507619006278E-2</c:v>
                </c:pt>
                <c:pt idx="11">
                  <c:v>4.8777552384478895E-2</c:v>
                </c:pt>
                <c:pt idx="12">
                  <c:v>3.2169258021504277E-2</c:v>
                </c:pt>
                <c:pt idx="13">
                  <c:v>2.1151166658800236E-2</c:v>
                </c:pt>
                <c:pt idx="14">
                  <c:v>-2.3652560569757952E-3</c:v>
                </c:pt>
                <c:pt idx="15">
                  <c:v>-2.4006466490007483E-3</c:v>
                </c:pt>
                <c:pt idx="16">
                  <c:v>-8.2448095807023947E-3</c:v>
                </c:pt>
                <c:pt idx="17">
                  <c:v>-2.9261445258605079E-2</c:v>
                </c:pt>
                <c:pt idx="18">
                  <c:v>-4.2848271575977037E-2</c:v>
                </c:pt>
                <c:pt idx="19">
                  <c:v>-4.5153469281004277E-2</c:v>
                </c:pt>
                <c:pt idx="20">
                  <c:v>-7.5716768055798411E-2</c:v>
                </c:pt>
                <c:pt idx="21">
                  <c:v>-0.58506163121039734</c:v>
                </c:pt>
                <c:pt idx="22">
                  <c:v>-1.5208138165528027</c:v>
                </c:pt>
                <c:pt idx="23">
                  <c:v>-1.568260203617001</c:v>
                </c:pt>
                <c:pt idx="24">
                  <c:v>-1.7623044402614667</c:v>
                </c:pt>
                <c:pt idx="25">
                  <c:v>1.0332628137698521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A6-401B-935A-EA11C473B8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axId val="497173480"/>
        <c:axId val="497167904"/>
        <c:extLst>
          <c:ext xmlns:c15="http://schemas.microsoft.com/office/drawing/2012/chart" uri="{02D57815-91ED-43cb-92C2-25804820EDAC}">
            <c15:filteredBar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Figures6_C7_NonOECD_NetofTaxWR!$N$140</c15:sqref>
                        </c15:formulaRef>
                      </c:ext>
                    </c:extLst>
                    <c:strCache>
                      <c:ptCount val="1"/>
                      <c:pt idx="0">
                        <c:v>pad empl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 w="25400"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Figures6_C7_NonOECD_NetofTaxWR!$A$172:$A$197</c15:sqref>
                        </c15:formulaRef>
                      </c:ext>
                    </c:extLst>
                    <c:strCache>
                      <c:ptCount val="26"/>
                      <c:pt idx="0">
                        <c:v>Secondary based metals</c:v>
                      </c:pt>
                      <c:pt idx="1">
                        <c:v>Other Services and Dwellings</c:v>
                      </c:pt>
                      <c:pt idx="2">
                        <c:v>Other Services (Government)</c:v>
                      </c:pt>
                      <c:pt idx="3">
                        <c:v>Recycling</c:v>
                      </c:pt>
                      <c:pt idx="4">
                        <c:v>Utilities</c:v>
                      </c:pt>
                      <c:pt idx="5">
                        <c:v>Fossil Power</c:v>
                      </c:pt>
                      <c:pt idx="6">
                        <c:v>Renewables power</c:v>
                      </c:pt>
                      <c:pt idx="7">
                        <c:v>Fabricated metal products</c:v>
                      </c:pt>
                      <c:pt idx="8">
                        <c:v>Food Products</c:v>
                      </c:pt>
                      <c:pt idx="9">
                        <c:v>Transport equipment n.e.s.</c:v>
                      </c:pt>
                      <c:pt idx="10">
                        <c:v>Machinery and equipment n.e.s.</c:v>
                      </c:pt>
                      <c:pt idx="11">
                        <c:v>Transportation Services</c:v>
                      </c:pt>
                      <c:pt idx="12">
                        <c:v>Motor vehicles</c:v>
                      </c:pt>
                      <c:pt idx="13">
                        <c:v>Lumber: Wood products</c:v>
                      </c:pt>
                      <c:pt idx="14">
                        <c:v>Agriculture</c:v>
                      </c:pt>
                      <c:pt idx="15">
                        <c:v>Other manufacturing: excludes recycling</c:v>
                      </c:pt>
                      <c:pt idx="16">
                        <c:v>Textiles</c:v>
                      </c:pt>
                      <c:pt idx="17">
                        <c:v>Pulp, paper and publishing products</c:v>
                      </c:pt>
                      <c:pt idx="18">
                        <c:v>Fossil extraction and transformation</c:v>
                      </c:pt>
                      <c:pt idx="19">
                        <c:v>Chemicals</c:v>
                      </c:pt>
                      <c:pt idx="20">
                        <c:v>Electronic Equipment</c:v>
                      </c:pt>
                      <c:pt idx="21">
                        <c:v>Other mining</c:v>
                      </c:pt>
                      <c:pt idx="22">
                        <c:v>Non-metallic minerals</c:v>
                      </c:pt>
                      <c:pt idx="23">
                        <c:v>Construction</c:v>
                      </c:pt>
                      <c:pt idx="24">
                        <c:v>Primary based metals</c:v>
                      </c:pt>
                      <c:pt idx="25">
                        <c:v>Total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Figures6_C7_NonOECD_NetofTaxWR!$N$141:$N$166</c15:sqref>
                        </c15:formulaRef>
                      </c:ext>
                    </c:extLst>
                    <c:numCache>
                      <c:formatCode>General</c:formatCode>
                      <c:ptCount val="2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4CA6-401B-935A-EA11C473B8D1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Figures6_C7_NonOECD_NetofTaxWR!$O$140</c15:sqref>
                        </c15:formulaRef>
                      </c:ext>
                    </c:extLst>
                    <c:strCache>
                      <c:ptCount val="1"/>
                      <c:pt idx="0">
                        <c:v>pad gross output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 w="25400"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Figures6_C7_NonOECD_NetofTaxWR!$A$172:$A$197</c15:sqref>
                        </c15:formulaRef>
                      </c:ext>
                    </c:extLst>
                    <c:strCache>
                      <c:ptCount val="26"/>
                      <c:pt idx="0">
                        <c:v>Secondary based metals</c:v>
                      </c:pt>
                      <c:pt idx="1">
                        <c:v>Other Services and Dwellings</c:v>
                      </c:pt>
                      <c:pt idx="2">
                        <c:v>Other Services (Government)</c:v>
                      </c:pt>
                      <c:pt idx="3">
                        <c:v>Recycling</c:v>
                      </c:pt>
                      <c:pt idx="4">
                        <c:v>Utilities</c:v>
                      </c:pt>
                      <c:pt idx="5">
                        <c:v>Fossil Power</c:v>
                      </c:pt>
                      <c:pt idx="6">
                        <c:v>Renewables power</c:v>
                      </c:pt>
                      <c:pt idx="7">
                        <c:v>Fabricated metal products</c:v>
                      </c:pt>
                      <c:pt idx="8">
                        <c:v>Food Products</c:v>
                      </c:pt>
                      <c:pt idx="9">
                        <c:v>Transport equipment n.e.s.</c:v>
                      </c:pt>
                      <c:pt idx="10">
                        <c:v>Machinery and equipment n.e.s.</c:v>
                      </c:pt>
                      <c:pt idx="11">
                        <c:v>Transportation Services</c:v>
                      </c:pt>
                      <c:pt idx="12">
                        <c:v>Motor vehicles</c:v>
                      </c:pt>
                      <c:pt idx="13">
                        <c:v>Lumber: Wood products</c:v>
                      </c:pt>
                      <c:pt idx="14">
                        <c:v>Agriculture</c:v>
                      </c:pt>
                      <c:pt idx="15">
                        <c:v>Other manufacturing: excludes recycling</c:v>
                      </c:pt>
                      <c:pt idx="16">
                        <c:v>Textiles</c:v>
                      </c:pt>
                      <c:pt idx="17">
                        <c:v>Pulp, paper and publishing products</c:v>
                      </c:pt>
                      <c:pt idx="18">
                        <c:v>Fossil extraction and transformation</c:v>
                      </c:pt>
                      <c:pt idx="19">
                        <c:v>Chemicals</c:v>
                      </c:pt>
                      <c:pt idx="20">
                        <c:v>Electronic Equipment</c:v>
                      </c:pt>
                      <c:pt idx="21">
                        <c:v>Other mining</c:v>
                      </c:pt>
                      <c:pt idx="22">
                        <c:v>Non-metallic minerals</c:v>
                      </c:pt>
                      <c:pt idx="23">
                        <c:v>Construction</c:v>
                      </c:pt>
                      <c:pt idx="24">
                        <c:v>Primary based metals</c:v>
                      </c:pt>
                      <c:pt idx="25">
                        <c:v>Total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Figures6_C7_NonOECD_NetofTaxWR!$O$141:$O$166</c15:sqref>
                        </c15:formulaRef>
                      </c:ext>
                    </c:extLst>
                    <c:numCache>
                      <c:formatCode>General</c:formatCode>
                      <c:ptCount val="26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CA6-401B-935A-EA11C473B8D1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7173480"/>
        <c:axId val="497167904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Figures6_C7_NonOECD_NetofTaxWR!$M$171</c15:sqref>
                        </c15:formulaRef>
                      </c:ext>
                    </c:extLst>
                    <c:strCache>
                      <c:ptCount val="1"/>
                      <c:pt idx="0">
                        <c:v>Net of Tax Wage Rate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diamond"/>
                  <c:size val="5"/>
                  <c:spPr>
                    <a:solidFill>
                      <a:schemeClr val="bg1"/>
                    </a:solidFill>
                    <a:ln w="9525">
                      <a:solidFill>
                        <a:srgbClr val="000000"/>
                      </a:solidFill>
                    </a:ln>
                    <a:effectLst/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Figures6_C7_NonOECD_NetofTaxWR!$A$172:$A$197</c15:sqref>
                        </c15:formulaRef>
                      </c:ext>
                    </c:extLst>
                    <c:strCache>
                      <c:ptCount val="26"/>
                      <c:pt idx="0">
                        <c:v>Secondary based metals</c:v>
                      </c:pt>
                      <c:pt idx="1">
                        <c:v>Other Services and Dwellings</c:v>
                      </c:pt>
                      <c:pt idx="2">
                        <c:v>Other Services (Government)</c:v>
                      </c:pt>
                      <c:pt idx="3">
                        <c:v>Recycling</c:v>
                      </c:pt>
                      <c:pt idx="4">
                        <c:v>Utilities</c:v>
                      </c:pt>
                      <c:pt idx="5">
                        <c:v>Fossil Power</c:v>
                      </c:pt>
                      <c:pt idx="6">
                        <c:v>Renewables power</c:v>
                      </c:pt>
                      <c:pt idx="7">
                        <c:v>Fabricated metal products</c:v>
                      </c:pt>
                      <c:pt idx="8">
                        <c:v>Food Products</c:v>
                      </c:pt>
                      <c:pt idx="9">
                        <c:v>Transport equipment n.e.s.</c:v>
                      </c:pt>
                      <c:pt idx="10">
                        <c:v>Machinery and equipment n.e.s.</c:v>
                      </c:pt>
                      <c:pt idx="11">
                        <c:v>Transportation Services</c:v>
                      </c:pt>
                      <c:pt idx="12">
                        <c:v>Motor vehicles</c:v>
                      </c:pt>
                      <c:pt idx="13">
                        <c:v>Lumber: Wood products</c:v>
                      </c:pt>
                      <c:pt idx="14">
                        <c:v>Agriculture</c:v>
                      </c:pt>
                      <c:pt idx="15">
                        <c:v>Other manufacturing: excludes recycling</c:v>
                      </c:pt>
                      <c:pt idx="16">
                        <c:v>Textiles</c:v>
                      </c:pt>
                      <c:pt idx="17">
                        <c:v>Pulp, paper and publishing products</c:v>
                      </c:pt>
                      <c:pt idx="18">
                        <c:v>Fossil extraction and transformation</c:v>
                      </c:pt>
                      <c:pt idx="19">
                        <c:v>Chemicals</c:v>
                      </c:pt>
                      <c:pt idx="20">
                        <c:v>Electronic Equipment</c:v>
                      </c:pt>
                      <c:pt idx="21">
                        <c:v>Other mining</c:v>
                      </c:pt>
                      <c:pt idx="22">
                        <c:v>Non-metallic minerals</c:v>
                      </c:pt>
                      <c:pt idx="23">
                        <c:v>Construction</c:v>
                      </c:pt>
                      <c:pt idx="24">
                        <c:v>Primary based metals</c:v>
                      </c:pt>
                      <c:pt idx="25">
                        <c:v>Total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Figures6_C7_NonOECD_NetofTaxWR!$M$172:$M$197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-4.0174844148930688E-2</c:v>
                      </c:pt>
                      <c:pt idx="1">
                        <c:v>1.9732800263603245E-3</c:v>
                      </c:pt>
                      <c:pt idx="2">
                        <c:v>2.5566136165098285E-3</c:v>
                      </c:pt>
                      <c:pt idx="3">
                        <c:v>5.2454378691901837E-3</c:v>
                      </c:pt>
                      <c:pt idx="4">
                        <c:v>-5.5948436682040636E-4</c:v>
                      </c:pt>
                      <c:pt idx="5">
                        <c:v>1.8664575241498227E-3</c:v>
                      </c:pt>
                      <c:pt idx="6">
                        <c:v>7.3981820387007957E-3</c:v>
                      </c:pt>
                      <c:pt idx="7">
                        <c:v>3.6120083976900474E-3</c:v>
                      </c:pt>
                      <c:pt idx="8">
                        <c:v>3.2511279907998514E-4</c:v>
                      </c:pt>
                      <c:pt idx="9">
                        <c:v>1.155119051889919E-3</c:v>
                      </c:pt>
                      <c:pt idx="10">
                        <c:v>6.8112409372997895E-3</c:v>
                      </c:pt>
                      <c:pt idx="11">
                        <c:v>3.8095711077907879E-3</c:v>
                      </c:pt>
                      <c:pt idx="12">
                        <c:v>4.4067055989098769E-3</c:v>
                      </c:pt>
                      <c:pt idx="13">
                        <c:v>3.5585041642027804E-4</c:v>
                      </c:pt>
                      <c:pt idx="14">
                        <c:v>9.3194221447001624E-4</c:v>
                      </c:pt>
                      <c:pt idx="15">
                        <c:v>2.4195265007298516E-3</c:v>
                      </c:pt>
                      <c:pt idx="16">
                        <c:v>9.4918033239999033E-4</c:v>
                      </c:pt>
                      <c:pt idx="17">
                        <c:v>2.831035369000201E-3</c:v>
                      </c:pt>
                      <c:pt idx="18">
                        <c:v>6.5713344531790341E-3</c:v>
                      </c:pt>
                      <c:pt idx="19">
                        <c:v>7.9733819980987164E-4</c:v>
                      </c:pt>
                      <c:pt idx="20">
                        <c:v>2.5087776246999205E-3</c:v>
                      </c:pt>
                      <c:pt idx="21">
                        <c:v>1.032546194534989E-2</c:v>
                      </c:pt>
                      <c:pt idx="22">
                        <c:v>1.1354864289714328E-5</c:v>
                      </c:pt>
                      <c:pt idx="23">
                        <c:v>1.0421973137098028E-3</c:v>
                      </c:pt>
                      <c:pt idx="24">
                        <c:v>9.3869870145869783E-2</c:v>
                      </c:pt>
                      <c:pt idx="25">
                        <c:v>2.351646611120195E-3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4CA6-401B-935A-EA11C473B8D1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1"/>
          <c:order val="1"/>
          <c:tx>
            <c:strRef>
              <c:f>Figures6_C7_NonOECD_NetofTaxWR!$G$140</c:f>
              <c:strCache>
                <c:ptCount val="1"/>
                <c:pt idx="0">
                  <c:v>Gross output</c:v>
                </c:pt>
              </c:strCache>
            </c:strRef>
          </c:tx>
          <c:spPr>
            <a:ln w="6350" cap="rnd">
              <a:noFill/>
              <a:round/>
            </a:ln>
            <a:effectLst/>
          </c:spPr>
          <c:marker>
            <c:symbol val="diamond"/>
            <c:size val="7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Figures6_C7_NonOECD_NetofTaxWR!$A$172:$A$197</c:f>
              <c:strCache>
                <c:ptCount val="26"/>
                <c:pt idx="0">
                  <c:v>Secondary based metals</c:v>
                </c:pt>
                <c:pt idx="1">
                  <c:v>Other Services and Dwellings</c:v>
                </c:pt>
                <c:pt idx="2">
                  <c:v>Other Services (Government)</c:v>
                </c:pt>
                <c:pt idx="3">
                  <c:v>Recycling</c:v>
                </c:pt>
                <c:pt idx="4">
                  <c:v>Utilities</c:v>
                </c:pt>
                <c:pt idx="5">
                  <c:v>Fossil Power</c:v>
                </c:pt>
                <c:pt idx="6">
                  <c:v>Renewables power</c:v>
                </c:pt>
                <c:pt idx="7">
                  <c:v>Fabricated metal products</c:v>
                </c:pt>
                <c:pt idx="8">
                  <c:v>Food Products</c:v>
                </c:pt>
                <c:pt idx="9">
                  <c:v>Transport equipment n.e.s.</c:v>
                </c:pt>
                <c:pt idx="10">
                  <c:v>Machinery and equipment n.e.s.</c:v>
                </c:pt>
                <c:pt idx="11">
                  <c:v>Transportation Services</c:v>
                </c:pt>
                <c:pt idx="12">
                  <c:v>Motor vehicles</c:v>
                </c:pt>
                <c:pt idx="13">
                  <c:v>Lumber: Wood products</c:v>
                </c:pt>
                <c:pt idx="14">
                  <c:v>Agriculture</c:v>
                </c:pt>
                <c:pt idx="15">
                  <c:v>Other manufacturing: excludes recycling</c:v>
                </c:pt>
                <c:pt idx="16">
                  <c:v>Textiles</c:v>
                </c:pt>
                <c:pt idx="17">
                  <c:v>Pulp, paper and publishing products</c:v>
                </c:pt>
                <c:pt idx="18">
                  <c:v>Fossil extraction and transformation</c:v>
                </c:pt>
                <c:pt idx="19">
                  <c:v>Chemicals</c:v>
                </c:pt>
                <c:pt idx="20">
                  <c:v>Electronic Equipment</c:v>
                </c:pt>
                <c:pt idx="21">
                  <c:v>Other mining</c:v>
                </c:pt>
                <c:pt idx="22">
                  <c:v>Non-metallic minerals</c:v>
                </c:pt>
                <c:pt idx="23">
                  <c:v>Construction</c:v>
                </c:pt>
                <c:pt idx="24">
                  <c:v>Primary based metals</c:v>
                </c:pt>
                <c:pt idx="25">
                  <c:v>Total</c:v>
                </c:pt>
              </c:strCache>
            </c:strRef>
          </c:cat>
          <c:val>
            <c:numRef>
              <c:f>Figures6_C7_NonOECD_NetofTaxWR!$G$141:$G$166</c:f>
              <c:numCache>
                <c:formatCode>0.0000%</c:formatCode>
                <c:ptCount val="26"/>
                <c:pt idx="0">
                  <c:v>0.32286307260290226</c:v>
                </c:pt>
                <c:pt idx="1">
                  <c:v>-1.8315574251522859E-3</c:v>
                </c:pt>
                <c:pt idx="2">
                  <c:v>-8.0881654918374402E-5</c:v>
                </c:pt>
                <c:pt idx="3">
                  <c:v>0.71242973414594801</c:v>
                </c:pt>
                <c:pt idx="4">
                  <c:v>3.8206193168055513E-3</c:v>
                </c:pt>
                <c:pt idx="5">
                  <c:v>9.9286809254051089E-3</c:v>
                </c:pt>
                <c:pt idx="6">
                  <c:v>8.6417592363070561E-3</c:v>
                </c:pt>
                <c:pt idx="7">
                  <c:v>8.9039708064924117E-3</c:v>
                </c:pt>
                <c:pt idx="8">
                  <c:v>-4.8479129803769005E-4</c:v>
                </c:pt>
                <c:pt idx="9">
                  <c:v>4.3747774996922839E-3</c:v>
                </c:pt>
                <c:pt idx="10">
                  <c:v>5.0426552101614508E-3</c:v>
                </c:pt>
                <c:pt idx="11">
                  <c:v>-1.2812620821582854E-3</c:v>
                </c:pt>
                <c:pt idx="12">
                  <c:v>3.6889951478082939E-3</c:v>
                </c:pt>
                <c:pt idx="13">
                  <c:v>-3.4893907074273756E-4</c:v>
                </c:pt>
                <c:pt idx="14">
                  <c:v>-4.0511520755370789E-4</c:v>
                </c:pt>
                <c:pt idx="15">
                  <c:v>8.4773116568070961E-5</c:v>
                </c:pt>
                <c:pt idx="16">
                  <c:v>-2.2324024722946145E-3</c:v>
                </c:pt>
                <c:pt idx="17">
                  <c:v>-1.1456688939098791E-3</c:v>
                </c:pt>
                <c:pt idx="18">
                  <c:v>-1.622224688235252E-3</c:v>
                </c:pt>
                <c:pt idx="19">
                  <c:v>-3.0348867201427376E-3</c:v>
                </c:pt>
                <c:pt idx="20">
                  <c:v>-2.3925151843067205E-3</c:v>
                </c:pt>
                <c:pt idx="21">
                  <c:v>-1.7872262912347003E-2</c:v>
                </c:pt>
                <c:pt idx="22">
                  <c:v>-5.1053975882387692E-2</c:v>
                </c:pt>
                <c:pt idx="23">
                  <c:v>-1.3778569833682308E-2</c:v>
                </c:pt>
                <c:pt idx="24">
                  <c:v>-6.2343069518148275E-2</c:v>
                </c:pt>
                <c:pt idx="25">
                  <c:v>3.2693229787716938E-4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CA6-401B-935A-EA11C473B8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9936856"/>
        <c:axId val="1739941776"/>
      </c:lineChart>
      <c:catAx>
        <c:axId val="4971734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497167904"/>
        <c:crossesAt val="0"/>
        <c:auto val="1"/>
        <c:lblAlgn val="ctr"/>
        <c:lblOffset val="0"/>
        <c:tickLblSkip val="1"/>
        <c:noMultiLvlLbl val="0"/>
      </c:catAx>
      <c:valAx>
        <c:axId val="497167904"/>
        <c:scaling>
          <c:orientation val="minMax"/>
          <c:max val="8"/>
          <c:min val="-2"/>
        </c:scaling>
        <c:delete val="0"/>
        <c:axPos val="l"/>
        <c:majorGridlines>
          <c:spPr>
            <a:ln w="952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ysClr val="windowText" lastClr="000000"/>
                    </a:solidFill>
                  </a:rPr>
                  <a:t>Million jobs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in"/>
        <c:minorTickMark val="none"/>
        <c:tickLblPos val="nextTo"/>
        <c:spPr>
          <a:noFill/>
          <a:ln w="9525">
            <a:solidFill>
              <a:srgbClr val="00000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497173480"/>
        <c:crosses val="autoZero"/>
        <c:crossBetween val="between"/>
      </c:valAx>
      <c:valAx>
        <c:axId val="173994177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ysClr val="windowText" lastClr="000000"/>
                    </a:solidFill>
                  </a:rPr>
                  <a:t>Output growth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in"/>
        <c:minorTickMark val="none"/>
        <c:tickLblPos val="nextTo"/>
        <c:spPr>
          <a:noFill/>
          <a:ln w="9525">
            <a:solidFill>
              <a:srgbClr val="00000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1739936856"/>
        <c:crosses val="max"/>
        <c:crossBetween val="between"/>
      </c:valAx>
      <c:catAx>
        <c:axId val="17399368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39941776"/>
        <c:crossesAt val="0"/>
        <c:auto val="1"/>
        <c:lblAlgn val="ctr"/>
        <c:lblOffset val="100"/>
        <c:noMultiLvlLbl val="1"/>
      </c:catAx>
      <c:spPr>
        <a:solidFill>
          <a:srgbClr val="F4FFFF"/>
        </a:solidFill>
        <a:ln w="9525">
          <a:solidFill>
            <a:srgbClr val="000000"/>
          </a:solidFill>
        </a:ln>
        <a:effectLst/>
      </c:spPr>
    </c:plotArea>
    <c:legend>
      <c:legendPos val="b"/>
      <c:layout>
        <c:manualLayout>
          <c:xMode val="edge"/>
          <c:yMode val="edge"/>
          <c:x val="0.12115503344156094"/>
          <c:y val="6.3896604938271607E-3"/>
          <c:w val="0.7967618434251168"/>
          <c:h val="4.0370418240127742E-2"/>
        </c:manualLayout>
      </c:layout>
      <c:overlay val="1"/>
      <c:spPr>
        <a:solidFill>
          <a:srgbClr val="EAEAEA"/>
        </a:solidFill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613170-91C5-4B25-9545-F1DEB3CCE0E0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</dgm:pt>
    <dgm:pt modelId="{D2D046FA-640C-4B43-8C33-DDA14D707514}">
      <dgm:prSet phldrT="[Text]" custT="1"/>
      <dgm:spPr>
        <a:solidFill>
          <a:srgbClr val="EDF0F7"/>
        </a:solidFill>
        <a:ln>
          <a:solidFill>
            <a:srgbClr val="4F81BD"/>
          </a:solidFill>
        </a:ln>
      </dgm:spPr>
      <dgm:t>
        <a:bodyPr/>
        <a:lstStyle/>
        <a:p>
          <a:r>
            <a:rPr lang="en-US" sz="1600" dirty="0" smtClean="0">
              <a:solidFill>
                <a:schemeClr val="bg2">
                  <a:lumMod val="10000"/>
                </a:schemeClr>
              </a:solidFill>
              <a:latin typeface="+mj-lt"/>
            </a:rPr>
            <a:t>Changes in production modes</a:t>
          </a:r>
          <a:endParaRPr lang="en-US" sz="1600" dirty="0">
            <a:solidFill>
              <a:schemeClr val="bg2">
                <a:lumMod val="10000"/>
              </a:schemeClr>
            </a:solidFill>
            <a:latin typeface="+mj-lt"/>
          </a:endParaRPr>
        </a:p>
      </dgm:t>
    </dgm:pt>
    <dgm:pt modelId="{649AC478-8337-49F3-AA7D-DE9C9B42ED03}" type="parTrans" cxnId="{4E293E4A-1011-4791-8393-53E8D00E7745}">
      <dgm:prSet/>
      <dgm:spPr/>
      <dgm:t>
        <a:bodyPr/>
        <a:lstStyle/>
        <a:p>
          <a:endParaRPr lang="en-US"/>
        </a:p>
      </dgm:t>
    </dgm:pt>
    <dgm:pt modelId="{5976D361-E971-4F59-B486-105DC6720B03}" type="sibTrans" cxnId="{4E293E4A-1011-4791-8393-53E8D00E7745}">
      <dgm:prSet/>
      <dgm:spPr/>
      <dgm:t>
        <a:bodyPr/>
        <a:lstStyle/>
        <a:p>
          <a:endParaRPr lang="en-US"/>
        </a:p>
      </dgm:t>
    </dgm:pt>
    <dgm:pt modelId="{267FFFDB-8D85-46EB-AA7B-2B37F6902DA0}">
      <dgm:prSet phldrT="[Text]" custT="1"/>
      <dgm:spPr>
        <a:solidFill>
          <a:srgbClr val="EDF0F7"/>
        </a:solidFill>
        <a:ln>
          <a:solidFill>
            <a:srgbClr val="4F81BD"/>
          </a:solidFill>
        </a:ln>
      </dgm:spPr>
      <dgm:t>
        <a:bodyPr/>
        <a:lstStyle/>
        <a:p>
          <a:r>
            <a:rPr lang="en-US" sz="1600" dirty="0" smtClean="0">
              <a:solidFill>
                <a:schemeClr val="bg2">
                  <a:lumMod val="10000"/>
                </a:schemeClr>
              </a:solidFill>
              <a:latin typeface="+mj-lt"/>
            </a:rPr>
            <a:t>Changes in demand patterns</a:t>
          </a:r>
          <a:endParaRPr lang="en-US" sz="1600" dirty="0">
            <a:solidFill>
              <a:schemeClr val="bg2">
                <a:lumMod val="10000"/>
              </a:schemeClr>
            </a:solidFill>
            <a:latin typeface="+mj-lt"/>
          </a:endParaRPr>
        </a:p>
      </dgm:t>
    </dgm:pt>
    <dgm:pt modelId="{951D661C-617A-42DA-8B51-0415A71A765C}" type="parTrans" cxnId="{C7F37EE3-FA2B-415C-B42E-85E7DFD820AD}">
      <dgm:prSet/>
      <dgm:spPr/>
      <dgm:t>
        <a:bodyPr/>
        <a:lstStyle/>
        <a:p>
          <a:endParaRPr lang="en-US"/>
        </a:p>
      </dgm:t>
    </dgm:pt>
    <dgm:pt modelId="{E585B651-31C1-46D5-AF38-1F68A39BD2BF}" type="sibTrans" cxnId="{C7F37EE3-FA2B-415C-B42E-85E7DFD820AD}">
      <dgm:prSet/>
      <dgm:spPr/>
      <dgm:t>
        <a:bodyPr/>
        <a:lstStyle/>
        <a:p>
          <a:endParaRPr lang="en-US"/>
        </a:p>
      </dgm:t>
    </dgm:pt>
    <dgm:pt modelId="{204DDA57-2A94-4C42-BF3A-A2B3C7693BF4}">
      <dgm:prSet phldrT="[Text]" custT="1"/>
      <dgm:spPr>
        <a:solidFill>
          <a:srgbClr val="EDF0F7"/>
        </a:solidFill>
        <a:ln>
          <a:solidFill>
            <a:srgbClr val="4F81BD"/>
          </a:solidFill>
        </a:ln>
      </dgm:spPr>
      <dgm:t>
        <a:bodyPr/>
        <a:lstStyle/>
        <a:p>
          <a:r>
            <a:rPr lang="en-US" sz="1600" dirty="0" smtClean="0">
              <a:solidFill>
                <a:schemeClr val="bg2">
                  <a:lumMod val="10000"/>
                </a:schemeClr>
              </a:solidFill>
              <a:latin typeface="+mj-lt"/>
            </a:rPr>
            <a:t>Aggregate income and macroeconomic conditions</a:t>
          </a:r>
          <a:endParaRPr lang="en-US" sz="1600" dirty="0">
            <a:solidFill>
              <a:schemeClr val="bg2">
                <a:lumMod val="10000"/>
              </a:schemeClr>
            </a:solidFill>
            <a:latin typeface="+mj-lt"/>
          </a:endParaRPr>
        </a:p>
      </dgm:t>
    </dgm:pt>
    <dgm:pt modelId="{C4320F21-07FE-4604-8D9F-4E4E0055FDF3}" type="parTrans" cxnId="{FB78C52A-DAE9-438B-9CF5-8D693327A7D6}">
      <dgm:prSet/>
      <dgm:spPr/>
      <dgm:t>
        <a:bodyPr/>
        <a:lstStyle/>
        <a:p>
          <a:endParaRPr lang="en-US"/>
        </a:p>
      </dgm:t>
    </dgm:pt>
    <dgm:pt modelId="{AE512876-1237-4A08-9348-8D95635C8DB9}" type="sibTrans" cxnId="{FB78C52A-DAE9-438B-9CF5-8D693327A7D6}">
      <dgm:prSet/>
      <dgm:spPr/>
      <dgm:t>
        <a:bodyPr/>
        <a:lstStyle/>
        <a:p>
          <a:endParaRPr lang="en-US"/>
        </a:p>
      </dgm:t>
    </dgm:pt>
    <dgm:pt modelId="{46FE40ED-08DB-4C3C-ADFA-0F9BD55FDB02}">
      <dgm:prSet phldrT="[Text]"/>
      <dgm:spPr/>
      <dgm:t>
        <a:bodyPr/>
        <a:lstStyle/>
        <a:p>
          <a:endParaRPr lang="en-US" dirty="0"/>
        </a:p>
      </dgm:t>
    </dgm:pt>
    <dgm:pt modelId="{2A360F61-E46C-49A7-A35C-605AAC507F26}" type="parTrans" cxnId="{AEE17CC0-6AF6-4DAD-BA88-0381C693411C}">
      <dgm:prSet/>
      <dgm:spPr/>
      <dgm:t>
        <a:bodyPr/>
        <a:lstStyle/>
        <a:p>
          <a:endParaRPr lang="en-US"/>
        </a:p>
      </dgm:t>
    </dgm:pt>
    <dgm:pt modelId="{20D7AC54-A449-4413-87ED-112EED50CB5A}" type="sibTrans" cxnId="{AEE17CC0-6AF6-4DAD-BA88-0381C693411C}">
      <dgm:prSet/>
      <dgm:spPr/>
      <dgm:t>
        <a:bodyPr/>
        <a:lstStyle/>
        <a:p>
          <a:endParaRPr lang="en-US"/>
        </a:p>
      </dgm:t>
    </dgm:pt>
    <dgm:pt modelId="{9C7534A9-9514-4530-8433-429DF75BAE99}">
      <dgm:prSet phldrT="[Text]" custT="1"/>
      <dgm:spPr>
        <a:solidFill>
          <a:srgbClr val="EDF0F7"/>
        </a:solidFill>
        <a:ln>
          <a:solidFill>
            <a:srgbClr val="4F81BD"/>
          </a:solidFill>
        </a:ln>
      </dgm:spPr>
      <dgm:t>
        <a:bodyPr/>
        <a:lstStyle/>
        <a:p>
          <a:endParaRPr lang="en-US" sz="6000" dirty="0">
            <a:solidFill>
              <a:schemeClr val="bg2">
                <a:lumMod val="10000"/>
              </a:schemeClr>
            </a:solidFill>
          </a:endParaRPr>
        </a:p>
      </dgm:t>
    </dgm:pt>
    <dgm:pt modelId="{9412C04D-ACED-4D33-BC54-B64B1232B4CA}" type="parTrans" cxnId="{3D05A3E2-71B0-4A89-8FDD-E9C012EDD58B}">
      <dgm:prSet/>
      <dgm:spPr/>
      <dgm:t>
        <a:bodyPr/>
        <a:lstStyle/>
        <a:p>
          <a:endParaRPr lang="en-US"/>
        </a:p>
      </dgm:t>
    </dgm:pt>
    <dgm:pt modelId="{4EE67B17-DCBE-4344-9B92-4A17F6CB9A8A}" type="sibTrans" cxnId="{3D05A3E2-71B0-4A89-8FDD-E9C012EDD58B}">
      <dgm:prSet/>
      <dgm:spPr/>
      <dgm:t>
        <a:bodyPr/>
        <a:lstStyle/>
        <a:p>
          <a:endParaRPr lang="en-US"/>
        </a:p>
      </dgm:t>
    </dgm:pt>
    <dgm:pt modelId="{51721EA2-D3FC-4619-BA80-CDC515EB8BFD}">
      <dgm:prSet phldrT="[Text]" custT="1"/>
      <dgm:spPr>
        <a:solidFill>
          <a:srgbClr val="EDF0F7"/>
        </a:solidFill>
        <a:ln>
          <a:solidFill>
            <a:srgbClr val="4F81BD"/>
          </a:solidFill>
        </a:ln>
      </dgm:spPr>
      <dgm:t>
        <a:bodyPr/>
        <a:lstStyle/>
        <a:p>
          <a:r>
            <a:rPr lang="en-US" sz="1600" dirty="0" smtClean="0">
              <a:solidFill>
                <a:schemeClr val="bg2">
                  <a:lumMod val="10000"/>
                </a:schemeClr>
              </a:solidFill>
              <a:latin typeface="+mj-lt"/>
            </a:rPr>
            <a:t>Trade and competitiveness</a:t>
          </a:r>
          <a:endParaRPr lang="en-US" sz="1600" dirty="0">
            <a:solidFill>
              <a:schemeClr val="bg2">
                <a:lumMod val="10000"/>
              </a:schemeClr>
            </a:solidFill>
            <a:latin typeface="+mj-lt"/>
          </a:endParaRPr>
        </a:p>
      </dgm:t>
    </dgm:pt>
    <dgm:pt modelId="{94DF5A5E-BE3D-4C5A-80A4-D7C49AFE09B6}" type="parTrans" cxnId="{C8E32542-ADA1-43BF-BD24-9621D8423FD1}">
      <dgm:prSet/>
      <dgm:spPr/>
      <dgm:t>
        <a:bodyPr/>
        <a:lstStyle/>
        <a:p>
          <a:endParaRPr lang="en-US"/>
        </a:p>
      </dgm:t>
    </dgm:pt>
    <dgm:pt modelId="{8DA58918-3C12-49EA-801E-A42E5B06B75B}" type="sibTrans" cxnId="{C8E32542-ADA1-43BF-BD24-9621D8423FD1}">
      <dgm:prSet/>
      <dgm:spPr/>
      <dgm:t>
        <a:bodyPr/>
        <a:lstStyle/>
        <a:p>
          <a:endParaRPr lang="en-US"/>
        </a:p>
      </dgm:t>
    </dgm:pt>
    <dgm:pt modelId="{1D282FC3-4C01-4F03-9F93-04C1FFE99845}" type="pres">
      <dgm:prSet presAssocID="{05613170-91C5-4B25-9545-F1DEB3CCE0E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378F63E-4511-479C-B2B6-66532D3BB368}" type="pres">
      <dgm:prSet presAssocID="{9C7534A9-9514-4530-8433-429DF75BAE99}" presName="centerShape" presStyleLbl="node0" presStyleIdx="0" presStyleCnt="1" custLinFactNeighborX="-10" custLinFactNeighborY="1133"/>
      <dgm:spPr/>
      <dgm:t>
        <a:bodyPr/>
        <a:lstStyle/>
        <a:p>
          <a:endParaRPr lang="en-US"/>
        </a:p>
      </dgm:t>
    </dgm:pt>
    <dgm:pt modelId="{284243DE-886E-4BD3-9001-504376E90FEA}" type="pres">
      <dgm:prSet presAssocID="{649AC478-8337-49F3-AA7D-DE9C9B42ED03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772D0D07-EA4C-40F5-9F1A-1BF5F02EE8DE}" type="pres">
      <dgm:prSet presAssocID="{D2D046FA-640C-4B43-8C33-DDA14D70751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9ACEF1-4F22-48CD-AF2F-04CE955DF3CA}" type="pres">
      <dgm:prSet presAssocID="{951D661C-617A-42DA-8B51-0415A71A765C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BAC36590-3E0B-4D2B-BFDE-78AA3F0B3C11}" type="pres">
      <dgm:prSet presAssocID="{267FFFDB-8D85-46EB-AA7B-2B37F6902DA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225A57-1A90-44E8-BA57-402B0793C321}" type="pres">
      <dgm:prSet presAssocID="{C4320F21-07FE-4604-8D9F-4E4E0055FDF3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ED6F690B-395F-46D9-851E-D0960F9B108C}" type="pres">
      <dgm:prSet presAssocID="{204DDA57-2A94-4C42-BF3A-A2B3C7693BF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B8C299-C077-4432-854C-C0F837F4027A}" type="pres">
      <dgm:prSet presAssocID="{94DF5A5E-BE3D-4C5A-80A4-D7C49AFE09B6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B4E086C6-EDF4-4624-A56F-F89BC1274DF9}" type="pres">
      <dgm:prSet presAssocID="{51721EA2-D3FC-4619-BA80-CDC515EB8BF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F37EE3-FA2B-415C-B42E-85E7DFD820AD}" srcId="{9C7534A9-9514-4530-8433-429DF75BAE99}" destId="{267FFFDB-8D85-46EB-AA7B-2B37F6902DA0}" srcOrd="1" destOrd="0" parTransId="{951D661C-617A-42DA-8B51-0415A71A765C}" sibTransId="{E585B651-31C1-46D5-AF38-1F68A39BD2BF}"/>
    <dgm:cxn modelId="{3E26AD07-7D26-4A29-82AE-76E6E3FF7A2B}" type="presOf" srcId="{649AC478-8337-49F3-AA7D-DE9C9B42ED03}" destId="{284243DE-886E-4BD3-9001-504376E90FEA}" srcOrd="0" destOrd="0" presId="urn:microsoft.com/office/officeart/2005/8/layout/radial4"/>
    <dgm:cxn modelId="{4E293E4A-1011-4791-8393-53E8D00E7745}" srcId="{9C7534A9-9514-4530-8433-429DF75BAE99}" destId="{D2D046FA-640C-4B43-8C33-DDA14D707514}" srcOrd="0" destOrd="0" parTransId="{649AC478-8337-49F3-AA7D-DE9C9B42ED03}" sibTransId="{5976D361-E971-4F59-B486-105DC6720B03}"/>
    <dgm:cxn modelId="{523A82DD-707D-48E8-AF86-40DA51A34D3D}" type="presOf" srcId="{C4320F21-07FE-4604-8D9F-4E4E0055FDF3}" destId="{9B225A57-1A90-44E8-BA57-402B0793C321}" srcOrd="0" destOrd="0" presId="urn:microsoft.com/office/officeart/2005/8/layout/radial4"/>
    <dgm:cxn modelId="{AEE17CC0-6AF6-4DAD-BA88-0381C693411C}" srcId="{05613170-91C5-4B25-9545-F1DEB3CCE0E0}" destId="{46FE40ED-08DB-4C3C-ADFA-0F9BD55FDB02}" srcOrd="1" destOrd="0" parTransId="{2A360F61-E46C-49A7-A35C-605AAC507F26}" sibTransId="{20D7AC54-A449-4413-87ED-112EED50CB5A}"/>
    <dgm:cxn modelId="{9C1E0244-3C2C-4305-89CB-E1DE1AA962F3}" type="presOf" srcId="{204DDA57-2A94-4C42-BF3A-A2B3C7693BF4}" destId="{ED6F690B-395F-46D9-851E-D0960F9B108C}" srcOrd="0" destOrd="0" presId="urn:microsoft.com/office/officeart/2005/8/layout/radial4"/>
    <dgm:cxn modelId="{FB78C52A-DAE9-438B-9CF5-8D693327A7D6}" srcId="{9C7534A9-9514-4530-8433-429DF75BAE99}" destId="{204DDA57-2A94-4C42-BF3A-A2B3C7693BF4}" srcOrd="2" destOrd="0" parTransId="{C4320F21-07FE-4604-8D9F-4E4E0055FDF3}" sibTransId="{AE512876-1237-4A08-9348-8D95635C8DB9}"/>
    <dgm:cxn modelId="{E7D6F827-B815-4154-8439-E35973375F59}" type="presOf" srcId="{05613170-91C5-4B25-9545-F1DEB3CCE0E0}" destId="{1D282FC3-4C01-4F03-9F93-04C1FFE99845}" srcOrd="0" destOrd="0" presId="urn:microsoft.com/office/officeart/2005/8/layout/radial4"/>
    <dgm:cxn modelId="{651D8C7D-A78E-45F9-9B9C-9D13FC498E65}" type="presOf" srcId="{267FFFDB-8D85-46EB-AA7B-2B37F6902DA0}" destId="{BAC36590-3E0B-4D2B-BFDE-78AA3F0B3C11}" srcOrd="0" destOrd="0" presId="urn:microsoft.com/office/officeart/2005/8/layout/radial4"/>
    <dgm:cxn modelId="{C4BC950E-2D83-468B-8571-290B598F904D}" type="presOf" srcId="{951D661C-617A-42DA-8B51-0415A71A765C}" destId="{EC9ACEF1-4F22-48CD-AF2F-04CE955DF3CA}" srcOrd="0" destOrd="0" presId="urn:microsoft.com/office/officeart/2005/8/layout/radial4"/>
    <dgm:cxn modelId="{7B3B5853-695F-468D-B820-4B2254185616}" type="presOf" srcId="{94DF5A5E-BE3D-4C5A-80A4-D7C49AFE09B6}" destId="{9CB8C299-C077-4432-854C-C0F837F4027A}" srcOrd="0" destOrd="0" presId="urn:microsoft.com/office/officeart/2005/8/layout/radial4"/>
    <dgm:cxn modelId="{C8E32542-ADA1-43BF-BD24-9621D8423FD1}" srcId="{9C7534A9-9514-4530-8433-429DF75BAE99}" destId="{51721EA2-D3FC-4619-BA80-CDC515EB8BFD}" srcOrd="3" destOrd="0" parTransId="{94DF5A5E-BE3D-4C5A-80A4-D7C49AFE09B6}" sibTransId="{8DA58918-3C12-49EA-801E-A42E5B06B75B}"/>
    <dgm:cxn modelId="{D011D5F7-820C-4F89-964C-5C1402E8E758}" type="presOf" srcId="{D2D046FA-640C-4B43-8C33-DDA14D707514}" destId="{772D0D07-EA4C-40F5-9F1A-1BF5F02EE8DE}" srcOrd="0" destOrd="0" presId="urn:microsoft.com/office/officeart/2005/8/layout/radial4"/>
    <dgm:cxn modelId="{3D05A3E2-71B0-4A89-8FDD-E9C012EDD58B}" srcId="{05613170-91C5-4B25-9545-F1DEB3CCE0E0}" destId="{9C7534A9-9514-4530-8433-429DF75BAE99}" srcOrd="0" destOrd="0" parTransId="{9412C04D-ACED-4D33-BC54-B64B1232B4CA}" sibTransId="{4EE67B17-DCBE-4344-9B92-4A17F6CB9A8A}"/>
    <dgm:cxn modelId="{54CECC4B-4418-4075-865F-FDA1F9D22FB1}" type="presOf" srcId="{9C7534A9-9514-4530-8433-429DF75BAE99}" destId="{2378F63E-4511-479C-B2B6-66532D3BB368}" srcOrd="0" destOrd="0" presId="urn:microsoft.com/office/officeart/2005/8/layout/radial4"/>
    <dgm:cxn modelId="{B489FB0F-937D-4F26-BE4E-484898230FE7}" type="presOf" srcId="{51721EA2-D3FC-4619-BA80-CDC515EB8BFD}" destId="{B4E086C6-EDF4-4624-A56F-F89BC1274DF9}" srcOrd="0" destOrd="0" presId="urn:microsoft.com/office/officeart/2005/8/layout/radial4"/>
    <dgm:cxn modelId="{E36BD9ED-8F79-4301-B6D4-35E8EFB61395}" type="presParOf" srcId="{1D282FC3-4C01-4F03-9F93-04C1FFE99845}" destId="{2378F63E-4511-479C-B2B6-66532D3BB368}" srcOrd="0" destOrd="0" presId="urn:microsoft.com/office/officeart/2005/8/layout/radial4"/>
    <dgm:cxn modelId="{023F87D3-C0CD-4CA7-8F6A-9ED1580B59CA}" type="presParOf" srcId="{1D282FC3-4C01-4F03-9F93-04C1FFE99845}" destId="{284243DE-886E-4BD3-9001-504376E90FEA}" srcOrd="1" destOrd="0" presId="urn:microsoft.com/office/officeart/2005/8/layout/radial4"/>
    <dgm:cxn modelId="{0D202B2C-6610-4D52-8F9D-F6354E9E2D27}" type="presParOf" srcId="{1D282FC3-4C01-4F03-9F93-04C1FFE99845}" destId="{772D0D07-EA4C-40F5-9F1A-1BF5F02EE8DE}" srcOrd="2" destOrd="0" presId="urn:microsoft.com/office/officeart/2005/8/layout/radial4"/>
    <dgm:cxn modelId="{1D3B7A1E-F6DC-4B36-AF96-FA56436D8F26}" type="presParOf" srcId="{1D282FC3-4C01-4F03-9F93-04C1FFE99845}" destId="{EC9ACEF1-4F22-48CD-AF2F-04CE955DF3CA}" srcOrd="3" destOrd="0" presId="urn:microsoft.com/office/officeart/2005/8/layout/radial4"/>
    <dgm:cxn modelId="{3C7CBCC7-60A8-484F-941F-557357BDCF92}" type="presParOf" srcId="{1D282FC3-4C01-4F03-9F93-04C1FFE99845}" destId="{BAC36590-3E0B-4D2B-BFDE-78AA3F0B3C11}" srcOrd="4" destOrd="0" presId="urn:microsoft.com/office/officeart/2005/8/layout/radial4"/>
    <dgm:cxn modelId="{D709E127-2F3D-4FA4-8822-906CBAFE749F}" type="presParOf" srcId="{1D282FC3-4C01-4F03-9F93-04C1FFE99845}" destId="{9B225A57-1A90-44E8-BA57-402B0793C321}" srcOrd="5" destOrd="0" presId="urn:microsoft.com/office/officeart/2005/8/layout/radial4"/>
    <dgm:cxn modelId="{5939D29B-83CC-4624-8FC7-929D86A3AE80}" type="presParOf" srcId="{1D282FC3-4C01-4F03-9F93-04C1FFE99845}" destId="{ED6F690B-395F-46D9-851E-D0960F9B108C}" srcOrd="6" destOrd="0" presId="urn:microsoft.com/office/officeart/2005/8/layout/radial4"/>
    <dgm:cxn modelId="{975327F9-2602-43FB-A225-64C665A46997}" type="presParOf" srcId="{1D282FC3-4C01-4F03-9F93-04C1FFE99845}" destId="{9CB8C299-C077-4432-854C-C0F837F4027A}" srcOrd="7" destOrd="0" presId="urn:microsoft.com/office/officeart/2005/8/layout/radial4"/>
    <dgm:cxn modelId="{7A772007-6C31-4A69-9A40-48EF92C53876}" type="presParOf" srcId="{1D282FC3-4C01-4F03-9F93-04C1FFE99845}" destId="{B4E086C6-EDF4-4624-A56F-F89BC1274DF9}" srcOrd="8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78F63E-4511-479C-B2B6-66532D3BB368}">
      <dsp:nvSpPr>
        <dsp:cNvPr id="0" name=""/>
        <dsp:cNvSpPr/>
      </dsp:nvSpPr>
      <dsp:spPr>
        <a:xfrm>
          <a:off x="2864234" y="2954594"/>
          <a:ext cx="2119195" cy="2119195"/>
        </a:xfrm>
        <a:prstGeom prst="ellipse">
          <a:avLst/>
        </a:prstGeom>
        <a:solidFill>
          <a:srgbClr val="EDF0F7"/>
        </a:solidFill>
        <a:ln w="19050" cap="flat" cmpd="sng" algn="ctr">
          <a:solidFill>
            <a:srgbClr val="4F81B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3174583" y="3264943"/>
        <a:ext cx="1498497" cy="1498497"/>
      </dsp:txXfrm>
    </dsp:sp>
    <dsp:sp modelId="{284243DE-886E-4BD3-9001-504376E90FEA}">
      <dsp:nvSpPr>
        <dsp:cNvPr id="0" name=""/>
        <dsp:cNvSpPr/>
      </dsp:nvSpPr>
      <dsp:spPr>
        <a:xfrm rot="11774986">
          <a:off x="970606" y="3123791"/>
          <a:ext cx="1868862" cy="60397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2D0D07-EA4C-40F5-9F1A-1BF5F02EE8DE}">
      <dsp:nvSpPr>
        <dsp:cNvPr id="0" name=""/>
        <dsp:cNvSpPr/>
      </dsp:nvSpPr>
      <dsp:spPr>
        <a:xfrm>
          <a:off x="1318" y="2359005"/>
          <a:ext cx="2013235" cy="1610588"/>
        </a:xfrm>
        <a:prstGeom prst="roundRect">
          <a:avLst>
            <a:gd name="adj" fmla="val 10000"/>
          </a:avLst>
        </a:prstGeom>
        <a:solidFill>
          <a:srgbClr val="EDF0F7"/>
        </a:solidFill>
        <a:ln w="19050" cap="flat" cmpd="sng" algn="ctr">
          <a:solidFill>
            <a:srgbClr val="4F81B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2">
                  <a:lumMod val="10000"/>
                </a:schemeClr>
              </a:solidFill>
              <a:latin typeface="+mj-lt"/>
            </a:rPr>
            <a:t>Changes in production modes</a:t>
          </a:r>
          <a:endParaRPr lang="en-US" sz="1600" kern="1200" dirty="0">
            <a:solidFill>
              <a:schemeClr val="bg2">
                <a:lumMod val="10000"/>
              </a:schemeClr>
            </a:solidFill>
            <a:latin typeface="+mj-lt"/>
          </a:endParaRPr>
        </a:p>
      </dsp:txBody>
      <dsp:txXfrm>
        <a:off x="48491" y="2406178"/>
        <a:ext cx="1918889" cy="1516242"/>
      </dsp:txXfrm>
    </dsp:sp>
    <dsp:sp modelId="{EC9ACEF1-4F22-48CD-AF2F-04CE955DF3CA}">
      <dsp:nvSpPr>
        <dsp:cNvPr id="0" name=""/>
        <dsp:cNvSpPr/>
      </dsp:nvSpPr>
      <dsp:spPr>
        <a:xfrm rot="14732871">
          <a:off x="2088552" y="1776863"/>
          <a:ext cx="1910487" cy="60397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C36590-3E0B-4D2B-BFDE-78AA3F0B3C11}">
      <dsp:nvSpPr>
        <dsp:cNvPr id="0" name=""/>
        <dsp:cNvSpPr/>
      </dsp:nvSpPr>
      <dsp:spPr>
        <a:xfrm>
          <a:off x="1641771" y="403988"/>
          <a:ext cx="2013235" cy="1610588"/>
        </a:xfrm>
        <a:prstGeom prst="roundRect">
          <a:avLst>
            <a:gd name="adj" fmla="val 10000"/>
          </a:avLst>
        </a:prstGeom>
        <a:solidFill>
          <a:srgbClr val="EDF0F7"/>
        </a:solidFill>
        <a:ln w="19050" cap="flat" cmpd="sng" algn="ctr">
          <a:solidFill>
            <a:srgbClr val="4F81B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2">
                  <a:lumMod val="10000"/>
                </a:schemeClr>
              </a:solidFill>
              <a:latin typeface="+mj-lt"/>
            </a:rPr>
            <a:t>Changes in demand patterns</a:t>
          </a:r>
          <a:endParaRPr lang="en-US" sz="1600" kern="1200" dirty="0">
            <a:solidFill>
              <a:schemeClr val="bg2">
                <a:lumMod val="10000"/>
              </a:schemeClr>
            </a:solidFill>
            <a:latin typeface="+mj-lt"/>
          </a:endParaRPr>
        </a:p>
      </dsp:txBody>
      <dsp:txXfrm>
        <a:off x="1688944" y="451161"/>
        <a:ext cx="1918889" cy="1516242"/>
      </dsp:txXfrm>
    </dsp:sp>
    <dsp:sp modelId="{9B225A57-1A90-44E8-BA57-402B0793C321}">
      <dsp:nvSpPr>
        <dsp:cNvPr id="0" name=""/>
        <dsp:cNvSpPr/>
      </dsp:nvSpPr>
      <dsp:spPr>
        <a:xfrm rot="17668355">
          <a:off x="3849187" y="1776937"/>
          <a:ext cx="1910959" cy="60397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F690B-395F-46D9-851E-D0960F9B108C}">
      <dsp:nvSpPr>
        <dsp:cNvPr id="0" name=""/>
        <dsp:cNvSpPr/>
      </dsp:nvSpPr>
      <dsp:spPr>
        <a:xfrm>
          <a:off x="4193864" y="403988"/>
          <a:ext cx="2013235" cy="1610588"/>
        </a:xfrm>
        <a:prstGeom prst="roundRect">
          <a:avLst>
            <a:gd name="adj" fmla="val 10000"/>
          </a:avLst>
        </a:prstGeom>
        <a:solidFill>
          <a:srgbClr val="EDF0F7"/>
        </a:solidFill>
        <a:ln w="19050" cap="flat" cmpd="sng" algn="ctr">
          <a:solidFill>
            <a:srgbClr val="4F81B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2">
                  <a:lumMod val="10000"/>
                </a:schemeClr>
              </a:solidFill>
              <a:latin typeface="+mj-lt"/>
            </a:rPr>
            <a:t>Aggregate income and macroeconomic conditions</a:t>
          </a:r>
          <a:endParaRPr lang="en-US" sz="1600" kern="1200" dirty="0">
            <a:solidFill>
              <a:schemeClr val="bg2">
                <a:lumMod val="10000"/>
              </a:schemeClr>
            </a:solidFill>
            <a:latin typeface="+mj-lt"/>
          </a:endParaRPr>
        </a:p>
      </dsp:txBody>
      <dsp:txXfrm>
        <a:off x="4241037" y="451161"/>
        <a:ext cx="1918889" cy="1516242"/>
      </dsp:txXfrm>
    </dsp:sp>
    <dsp:sp modelId="{9CB8C299-C077-4432-854C-C0F837F4027A}">
      <dsp:nvSpPr>
        <dsp:cNvPr id="0" name=""/>
        <dsp:cNvSpPr/>
      </dsp:nvSpPr>
      <dsp:spPr>
        <a:xfrm rot="20625397">
          <a:off x="5008299" y="3123844"/>
          <a:ext cx="1869958" cy="60397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E086C6-EDF4-4624-A56F-F89BC1274DF9}">
      <dsp:nvSpPr>
        <dsp:cNvPr id="0" name=""/>
        <dsp:cNvSpPr/>
      </dsp:nvSpPr>
      <dsp:spPr>
        <a:xfrm>
          <a:off x="5834317" y="2359005"/>
          <a:ext cx="2013235" cy="1610588"/>
        </a:xfrm>
        <a:prstGeom prst="roundRect">
          <a:avLst>
            <a:gd name="adj" fmla="val 10000"/>
          </a:avLst>
        </a:prstGeom>
        <a:solidFill>
          <a:srgbClr val="EDF0F7"/>
        </a:solidFill>
        <a:ln w="19050" cap="flat" cmpd="sng" algn="ctr">
          <a:solidFill>
            <a:srgbClr val="4F81B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2">
                  <a:lumMod val="10000"/>
                </a:schemeClr>
              </a:solidFill>
              <a:latin typeface="+mj-lt"/>
            </a:rPr>
            <a:t>Trade and competitiveness</a:t>
          </a:r>
          <a:endParaRPr lang="en-US" sz="1600" kern="1200" dirty="0">
            <a:solidFill>
              <a:schemeClr val="bg2">
                <a:lumMod val="10000"/>
              </a:schemeClr>
            </a:solidFill>
            <a:latin typeface="+mj-lt"/>
          </a:endParaRPr>
        </a:p>
      </dsp:txBody>
      <dsp:txXfrm>
        <a:off x="5881490" y="2406178"/>
        <a:ext cx="1918889" cy="15162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0.32097</cdr:x>
      <cdr:y>0.00567</cdr:y>
    </cdr:from>
    <cdr:to>
      <cdr:x>0.73167</cdr:x>
      <cdr:y>0.05173</cdr:y>
    </cdr:to>
    <cdr:grpSp>
      <cdr:nvGrpSpPr>
        <cdr:cNvPr id="13" name="xlamLegendGroup0"/>
        <cdr:cNvGrpSpPr/>
      </cdr:nvGrpSpPr>
      <cdr:grpSpPr>
        <a:xfrm xmlns:a="http://schemas.openxmlformats.org/drawingml/2006/main">
          <a:off x="2746743" y="23678"/>
          <a:ext cx="3514620" cy="192346"/>
          <a:chOff x="0" y="0"/>
          <a:chExt cx="9760469" cy="264307"/>
        </a:xfrm>
      </cdr:grpSpPr>
      <cdr:sp macro="" textlink="">
        <cdr:nvSpPr>
          <cdr:cNvPr id="14" name="xlamLegend0"/>
          <cdr:cNvSpPr/>
        </cdr:nvSpPr>
        <cdr:spPr>
          <a:xfrm xmlns:a="http://schemas.openxmlformats.org/drawingml/2006/main">
            <a:off x="13055" y="6423"/>
            <a:ext cx="9747414" cy="2578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AEA"/>
          </a:solidFill>
          <a:ln xmlns:a="http://schemas.openxmlformats.org/drawingml/2006/main" w="0" cap="flat" cmpd="sng" algn="ctr">
            <a:noFill/>
            <a:prstDash val="solid"/>
            <a:miter lim="800000"/>
          </a:ln>
          <a:effectLst xmlns:a="http://schemas.openxmlformats.org/drawingml/2006/main"/>
          <a:extLst xmlns:a="http://schemas.openxmlformats.org/drawingml/2006/main">
            <a:ext uri="{91240B29-F687-4F45-9708-019B960494DF}">
              <a14:hiddenLine xmlns:a14="http://schemas.microsoft.com/office/drawing/2010/main" w="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l"/>
            <a:endParaRPr lang="en-GB" sz="1200"/>
          </a:p>
        </cdr:txBody>
      </cdr:sp>
      <cdr:grpSp>
        <cdr:nvGrpSpPr>
          <cdr:cNvPr id="15" name="xlamLegendEntry10"/>
          <cdr:cNvGrpSpPr/>
        </cdr:nvGrpSpPr>
        <cdr:grpSpPr>
          <a:xfrm xmlns:a="http://schemas.openxmlformats.org/drawingml/2006/main">
            <a:off x="1031256" y="43400"/>
            <a:ext cx="934951" cy="176587"/>
            <a:chOff x="1031255" y="43400"/>
            <a:chExt cx="934951" cy="176587"/>
          </a:xfrm>
        </cdr:grpSpPr>
        <cdr:sp macro="" textlink="">
          <cdr:nvSpPr>
            <cdr:cNvPr id="22" name="xlamLegendSymbol10"/>
            <cdr:cNvSpPr/>
          </cdr:nvSpPr>
          <cdr:spPr>
            <a:xfrm xmlns:a="http://schemas.openxmlformats.org/drawingml/2006/main">
              <a:off x="1031255" y="93506"/>
              <a:ext cx="144000" cy="72000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rgbClr val="4F81BD"/>
            </a:solidFill>
            <a:ln xmlns:a="http://schemas.openxmlformats.org/drawingml/2006/main" w="6350">
              <a:solidFill>
                <a:srgbClr val="000000"/>
              </a:solidFill>
            </a:ln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 xmlns:a="http://schemas.openxmlformats.org/drawingml/2006/main"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pPr algn="l"/>
              <a:endParaRPr lang="en-GB" sz="1200"/>
            </a:p>
          </cdr:txBody>
        </cdr:sp>
        <cdr:sp macro="" textlink="">
          <cdr:nvSpPr>
            <cdr:cNvPr id="23" name="xlamLegendText10"/>
            <cdr:cNvSpPr txBox="1"/>
          </cdr:nvSpPr>
          <cdr:spPr>
            <a:xfrm xmlns:a="http://schemas.openxmlformats.org/drawingml/2006/main">
              <a:off x="1234201" y="43400"/>
              <a:ext cx="732005" cy="176587"/>
            </a:xfrm>
            <a:prstGeom xmlns:a="http://schemas.openxmlformats.org/drawingml/2006/main" prst="rect">
              <a:avLst/>
            </a:prstGeom>
            <a:noFill xmlns:a="http://schemas.openxmlformats.org/drawingml/2006/main"/>
            <a:ln xmlns:a="http://schemas.openxmlformats.org/drawingml/2006/main" w="9525" cmpd="sng">
              <a:noFill/>
            </a:ln>
            <a:effectLst xmlns:a="http://schemas.openxmlformats.org/drawingml/2006/main"/>
            <a:extLst xmlns:a="http://schemas.openxmlformats.org/drawingml/2006/main"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chemeClr val="lt1">
                      <a:shade val="50000"/>
                    </a:schemeClr>
                  </a:solidFill>
                </a14:hiddenLine>
              </a:ext>
            </a:extLst>
          </cdr:spPr>
          <cdr:style>
            <a:lnRef xmlns:a="http://schemas.openxmlformats.org/drawingml/2006/main" idx="0">
              <a:scrgbClr r="0" g="0" b="0"/>
            </a:lnRef>
            <a:fillRef xmlns:a="http://schemas.openxmlformats.org/drawingml/2006/main" idx="0">
              <a:scrgbClr r="0" g="0" b="0"/>
            </a:fillRef>
            <a:effectRef xmlns:a="http://schemas.openxmlformats.org/drawingml/2006/main" idx="0">
              <a:scrgbClr r="0" g="0" b="0"/>
            </a:effectRef>
            <a:fontRef xmlns:a="http://schemas.openxmlformats.org/drawingml/2006/main" idx="minor">
              <a:schemeClr val="dk1"/>
            </a:fontRef>
          </cdr:style>
          <cdr:txBody>
            <a:bodyPr xmlns:a="http://schemas.openxmlformats.org/drawingml/2006/main" vert="horz" wrap="none" lIns="0" tIns="0" rIns="0" bIns="0" rtlCol="0" anchor="t">
              <a:spAutoFit/>
            </a:bodyPr>
            <a:lstStyle xmlns:a="http://schemas.openxmlformats.org/drawingml/2006/main"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pPr algn="l"/>
              <a:r>
                <a:rPr lang="en-GB" sz="1200" b="0" i="0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>Employment</a:t>
              </a:r>
            </a:p>
          </cdr:txBody>
        </cdr:sp>
      </cdr:grpSp>
      <cdr:grpSp>
        <cdr:nvGrpSpPr>
          <cdr:cNvPr id="16" name="xlamLegendEntry20"/>
          <cdr:cNvGrpSpPr/>
        </cdr:nvGrpSpPr>
        <cdr:grpSpPr>
          <a:xfrm xmlns:a="http://schemas.openxmlformats.org/drawingml/2006/main">
            <a:off x="4509919" y="43400"/>
            <a:ext cx="976751" cy="176588"/>
            <a:chOff x="4509917" y="43400"/>
            <a:chExt cx="976752" cy="176588"/>
          </a:xfrm>
        </cdr:grpSpPr>
        <cdr:sp macro="" textlink="">
          <cdr:nvSpPr>
            <cdr:cNvPr id="20" name="xlamLegendSymbol20"/>
            <cdr:cNvSpPr/>
          </cdr:nvSpPr>
          <cdr:spPr>
            <a:xfrm xmlns:a="http://schemas.openxmlformats.org/drawingml/2006/main">
              <a:off x="4509917" y="93506"/>
              <a:ext cx="144000" cy="72000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rgbClr val="CCCCCC"/>
            </a:solidFill>
            <a:ln xmlns:a="http://schemas.openxmlformats.org/drawingml/2006/main" w="6350">
              <a:solidFill>
                <a:srgbClr val="000000"/>
              </a:solidFill>
            </a:ln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 xmlns:a="http://schemas.openxmlformats.org/drawingml/2006/main"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pPr algn="l"/>
              <a:endParaRPr lang="en-GB" sz="1200"/>
            </a:p>
          </cdr:txBody>
        </cdr:sp>
        <cdr:sp macro="" textlink="">
          <cdr:nvSpPr>
            <cdr:cNvPr id="21" name="xlamLegendText20"/>
            <cdr:cNvSpPr txBox="1"/>
          </cdr:nvSpPr>
          <cdr:spPr>
            <a:xfrm xmlns:a="http://schemas.openxmlformats.org/drawingml/2006/main">
              <a:off x="4732446" y="43400"/>
              <a:ext cx="754223" cy="176588"/>
            </a:xfrm>
            <a:prstGeom xmlns:a="http://schemas.openxmlformats.org/drawingml/2006/main" prst="rect">
              <a:avLst/>
            </a:prstGeom>
            <a:noFill xmlns:a="http://schemas.openxmlformats.org/drawingml/2006/main"/>
            <a:ln xmlns:a="http://schemas.openxmlformats.org/drawingml/2006/main" w="9525" cmpd="sng">
              <a:noFill/>
            </a:ln>
            <a:effectLst xmlns:a="http://schemas.openxmlformats.org/drawingml/2006/main"/>
            <a:extLst xmlns:a="http://schemas.openxmlformats.org/drawingml/2006/main"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chemeClr val="lt1">
                      <a:shade val="50000"/>
                    </a:schemeClr>
                  </a:solidFill>
                </a14:hiddenLine>
              </a:ext>
            </a:extLst>
          </cdr:spPr>
          <cdr:style>
            <a:lnRef xmlns:a="http://schemas.openxmlformats.org/drawingml/2006/main" idx="0">
              <a:scrgbClr r="0" g="0" b="0"/>
            </a:lnRef>
            <a:fillRef xmlns:a="http://schemas.openxmlformats.org/drawingml/2006/main" idx="0">
              <a:scrgbClr r="0" g="0" b="0"/>
            </a:fillRef>
            <a:effectRef xmlns:a="http://schemas.openxmlformats.org/drawingml/2006/main" idx="0">
              <a:scrgbClr r="0" g="0" b="0"/>
            </a:effectRef>
            <a:fontRef xmlns:a="http://schemas.openxmlformats.org/drawingml/2006/main" idx="minor">
              <a:schemeClr val="dk1"/>
            </a:fontRef>
          </cdr:style>
          <cdr:txBody>
            <a:bodyPr xmlns:a="http://schemas.openxmlformats.org/drawingml/2006/main" vert="horz" wrap="none" lIns="0" tIns="0" rIns="0" bIns="0" rtlCol="0" anchor="t">
              <a:spAutoFit/>
            </a:bodyPr>
            <a:lstStyle xmlns:a="http://schemas.openxmlformats.org/drawingml/2006/main"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pPr algn="l"/>
              <a:r>
                <a:rPr lang="en-GB" sz="1200" b="0" i="0">
                  <a:solidFill>
                    <a:srgbClr val="000000"/>
                  </a:solidFill>
                  <a:latin typeface="Arial Narrow" panose="020B0606020202030204" pitchFamily="34" charset="0"/>
                </a:rPr>
                <a:t>Gross output</a:t>
              </a:r>
            </a:p>
          </cdr:txBody>
        </cdr:sp>
      </cdr:grpSp>
      <cdr:grpSp>
        <cdr:nvGrpSpPr>
          <cdr:cNvPr id="17" name="xlamLegendEntry30"/>
          <cdr:cNvGrpSpPr/>
        </cdr:nvGrpSpPr>
        <cdr:grpSpPr>
          <a:xfrm xmlns:a="http://schemas.openxmlformats.org/drawingml/2006/main">
            <a:off x="0" y="0"/>
            <a:ext cx="0" cy="0"/>
            <a:chOff x="0" y="0"/>
            <a:chExt cx="0" cy="0"/>
          </a:xfrm>
        </cdr:grpSpPr>
      </cdr:grpSp>
    </cdr:grp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8CA98-49B9-4C03-B854-14396A992521}" type="datetimeFigureOut">
              <a:rPr lang="en-GB" smtClean="0"/>
              <a:t>15/05/2020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C2EE3-FD6E-43B4-9E49-E124541696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1391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CF51D-748A-46C1-8DA8-82B5F28BEE92}" type="datetimeFigureOut">
              <a:rPr lang="en-GB" smtClean="0"/>
              <a:t>15/05/2020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A8902E-4F0C-4085-B9AC-D119AF146F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447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8902E-4F0C-4085-B9AC-D119AF146F6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546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8902E-4F0C-4085-B9AC-D119AF146F69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37899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7A3C-605A-405B-A654-5AB1CCE7F5D2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15550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8902E-4F0C-4085-B9AC-D119AF146F69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6875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7A3C-605A-405B-A654-5AB1CCE7F5D2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071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7A3C-605A-405B-A654-5AB1CCE7F5D2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10787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8902E-4F0C-4085-B9AC-D119AF146F69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17404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Different drivers</a:t>
            </a:r>
            <a:r>
              <a:rPr lang="en-GB" baseline="0" dirty="0" smtClean="0"/>
              <a:t> can contribute to these changes: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(i)  Firms changing their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production modes </a:t>
            </a:r>
            <a:r>
              <a:rPr lang="en-GB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require</a:t>
            </a:r>
            <a:r>
              <a:rPr lang="en-GB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fewer raw materials and more secondary materials and labour demand needs to adjust accordingly.</a:t>
            </a:r>
            <a:endParaRPr lang="en-GB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(ii) Changes in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demand patterns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lead to expansion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contraction of industries and their jobs. (e.g. from resource efficient to more circular/recyclable products)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(iii)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aggregate income and macroeconomic conditions </a:t>
            </a:r>
            <a:r>
              <a:rPr lang="en-GB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e.g.</a:t>
            </a:r>
            <a:r>
              <a:rPr lang="en-GB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aggregate demand and supply</a:t>
            </a:r>
            <a:endParaRPr lang="en-GB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(iv)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trade and competitiveness	 </a:t>
            </a:r>
            <a:r>
              <a:rPr lang="en-GB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e.g. different</a:t>
            </a:r>
            <a:r>
              <a:rPr lang="en-GB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policy environment can result in a shift in competitiveness and trade. </a:t>
            </a:r>
            <a:endParaRPr lang="en-GB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8902E-4F0C-4085-B9AC-D119AF146F69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65889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8902E-4F0C-4085-B9AC-D119AF146F69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25317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7A3C-605A-405B-A654-5AB1CCE7F5D2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7336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8902E-4F0C-4085-B9AC-D119AF146F6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3366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8902E-4F0C-4085-B9AC-D119AF146F6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9403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first</a:t>
            </a:r>
            <a:r>
              <a:rPr lang="en-US" baseline="0" dirty="0" smtClean="0"/>
              <a:t> section of the paper describes the underlying trends in the absence of  RE-CE policies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8902E-4F0C-4085-B9AC-D119AF146F6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074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8902E-4F0C-4085-B9AC-D119AF146F69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156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8902E-4F0C-4085-B9AC-D119AF146F69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0489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8902E-4F0C-4085-B9AC-D119AF146F69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5636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8902E-4F0C-4085-B9AC-D119AF146F69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5064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77A3C-605A-405B-A654-5AB1CCE7F5D2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9970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000" y="2628508"/>
            <a:ext cx="2628000" cy="4229631"/>
          </a:xfrm>
          <a:prstGeom prst="rect">
            <a:avLst/>
          </a:prstGeom>
        </p:spPr>
      </p:pic>
      <p:pic>
        <p:nvPicPr>
          <p:cNvPr id="36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08"/>
            <a:ext cx="2628000" cy="4229631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368000" y="2480400"/>
            <a:ext cx="6300000" cy="1267200"/>
          </a:xfrm>
          <a:prstGeom prst="rect">
            <a:avLst/>
          </a:prstGeom>
        </p:spPr>
        <p:txBody>
          <a:bodyPr lIns="90000" rIns="90000" anchor="b">
            <a:spAutoFit/>
          </a:bodyPr>
          <a:lstStyle>
            <a:lvl1pPr>
              <a:lnSpc>
                <a:spcPts val="4500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Presentation title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1368000" y="3805200"/>
            <a:ext cx="6300000" cy="352800"/>
          </a:xfrm>
        </p:spPr>
        <p:txBody>
          <a:bodyPr lIns="90000" rIns="90000"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dirty="0" smtClean="0"/>
              <a:t>Click to </a:t>
            </a:r>
            <a:r>
              <a:rPr kumimoji="0" lang="fr-FR" dirty="0" err="1" smtClean="0"/>
              <a:t>edit</a:t>
            </a:r>
            <a:r>
              <a:rPr kumimoji="0" lang="fr-FR" dirty="0" smtClean="0"/>
              <a:t> </a:t>
            </a:r>
            <a:r>
              <a:rPr kumimoji="0" lang="fr-FR" dirty="0" err="1" smtClean="0"/>
              <a:t>Subtitle</a:t>
            </a:r>
            <a:endParaRPr kumimoji="0" lang="en-US" dirty="0"/>
          </a:p>
        </p:txBody>
      </p:sp>
      <p:pic>
        <p:nvPicPr>
          <p:cNvPr id="37" name="Image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1200" y="432000"/>
            <a:ext cx="692307" cy="1440000"/>
          </a:xfrm>
          <a:prstGeom prst="rect">
            <a:avLst/>
          </a:prstGeom>
        </p:spPr>
      </p:pic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1C2451B8-F6FB-4156-B981-3D9B605661D8}" type="datetimeFigureOut">
              <a:rPr lang="en-GB" smtClean="0"/>
              <a:t>15/05/2020</a:t>
            </a:fld>
            <a:endParaRPr lang="en-GB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 dirty="0"/>
          </a:p>
        </p:txBody>
      </p:sp>
      <p:pic>
        <p:nvPicPr>
          <p:cNvPr id="10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6055200"/>
            <a:ext cx="1742400" cy="57882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1C2451B8-F6FB-4156-B981-3D9B605661D8}" type="datetimeFigureOut">
              <a:rPr lang="en-GB" smtClean="0"/>
              <a:t>15/05/2020</a:t>
            </a:fld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571C632B-4F1D-442E-A3E7-EE2C57BB25F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Click to edit Slide title</a:t>
            </a:r>
            <a:br>
              <a:rPr lang="en-US" dirty="0" smtClean="0"/>
            </a:br>
            <a:r>
              <a:rPr lang="en-US" dirty="0" smtClean="0"/>
              <a:t>Slide title can be extended to two lines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93600" y="5328000"/>
            <a:ext cx="950407" cy="153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00" y="468000"/>
            <a:ext cx="692308" cy="14400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260000" y="2928144"/>
            <a:ext cx="6624000" cy="1041311"/>
          </a:xfrm>
        </p:spPr>
        <p:txBody>
          <a:bodyPr anchor="ctr" anchorCtr="0">
            <a:spAutoFit/>
          </a:bodyPr>
          <a:lstStyle>
            <a:lvl1pPr algn="ctr">
              <a:lnSpc>
                <a:spcPts val="3700"/>
              </a:lnSpc>
              <a:defRPr sz="3700" b="0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1C2451B8-F6FB-4156-B981-3D9B605661D8}" type="datetimeFigureOut">
              <a:rPr lang="en-GB" smtClean="0"/>
              <a:t>15/05/2020</a:t>
            </a:fld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tx2"/>
                </a:solidFill>
                <a:latin typeface="Arial"/>
              </a:defRPr>
            </a:lvl1pPr>
          </a:lstStyle>
          <a:p>
            <a:fld id="{571C632B-4F1D-442E-A3E7-EE2C57BB25F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600" y="5328184"/>
            <a:ext cx="950407" cy="152963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 bwMode="auto">
          <a:xfrm>
            <a:off x="504000" y="1306800"/>
            <a:ext cx="8154000" cy="0"/>
          </a:xfrm>
          <a:prstGeom prst="rect">
            <a:avLst/>
          </a:prstGeom>
          <a:noFill/>
          <a:ln w="6350" cap="flat" cmpd="sng" algn="ctr">
            <a:solidFill>
              <a:srgbClr val="72727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elvetica 65 Medium" pitchFamily="34" charset="0"/>
            </a:endParaRPr>
          </a:p>
        </p:txBody>
      </p:sp>
      <p:pic>
        <p:nvPicPr>
          <p:cNvPr id="24" name="Imag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400" y="288000"/>
            <a:ext cx="458653" cy="95400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68000" y="1602000"/>
            <a:ext cx="8218800" cy="4525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Slide title</a:t>
            </a:r>
            <a:br>
              <a:rPr lang="en-US" dirty="0" smtClean="0"/>
            </a:br>
            <a:r>
              <a:rPr lang="en-US" dirty="0" smtClean="0"/>
              <a:t>Slide title can be extended to two lines</a:t>
            </a:r>
            <a:endParaRPr lang="en-US" dirty="0"/>
          </a:p>
        </p:txBody>
      </p:sp>
      <p:sp>
        <p:nvSpPr>
          <p:cNvPr id="26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1C2451B8-F6FB-4156-B981-3D9B605661D8}" type="datetimeFigureOut">
              <a:rPr lang="en-GB" smtClean="0"/>
              <a:t>15/05/2020</a:t>
            </a:fld>
            <a:endParaRPr lang="en-GB" dirty="0"/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 dirty="0"/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571C632B-4F1D-442E-A3E7-EE2C57BB25F4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000" indent="-342000" algn="l" rtl="0" eaLnBrk="1" latinLnBrk="0" hangingPunct="1">
        <a:spcBef>
          <a:spcPts val="768"/>
        </a:spcBef>
        <a:buClr>
          <a:schemeClr val="tx1"/>
        </a:buClr>
        <a:buFont typeface="Arial" pitchFamily="34" charset="0"/>
        <a:buChar char="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rtl="0" eaLnBrk="1" latinLnBrk="0" hangingPunct="1">
        <a:spcBef>
          <a:spcPts val="672"/>
        </a:spcBef>
        <a:buClr>
          <a:schemeClr val="tx1"/>
        </a:buClr>
        <a:buFont typeface="Arial" pitchFamily="34" charset="0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4800" indent="-230400" algn="l" rtl="0" eaLnBrk="1" latinLnBrk="0" hangingPunct="1">
        <a:spcBef>
          <a:spcPts val="576"/>
        </a:spcBef>
        <a:buClr>
          <a:schemeClr val="tx1"/>
        </a:buClr>
        <a:buFont typeface="Arial" pitchFamily="34" charset="0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20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–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92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»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7704" y="1941480"/>
            <a:ext cx="6300000" cy="1823576"/>
          </a:xfrm>
        </p:spPr>
        <p:txBody>
          <a:bodyPr/>
          <a:lstStyle/>
          <a:p>
            <a:r>
              <a:rPr lang="en-GB" sz="3600" dirty="0" smtClean="0"/>
              <a:t>JoBs potential of a transition to a Circular economy</a:t>
            </a:r>
            <a:endParaRPr lang="en-GB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946" y="6031336"/>
            <a:ext cx="1893155" cy="576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4202777"/>
            <a:ext cx="709396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  <a:latin typeface="Georgia  "/>
              </a:rPr>
              <a:t>Jean </a:t>
            </a:r>
            <a:r>
              <a:rPr lang="fr-FR" sz="1600" dirty="0" err="1" smtClean="0">
                <a:solidFill>
                  <a:schemeClr val="bg1"/>
                </a:solidFill>
                <a:latin typeface="Georgia  "/>
              </a:rPr>
              <a:t>Chateau</a:t>
            </a:r>
            <a:r>
              <a:rPr lang="fr-FR" sz="1600" dirty="0" smtClean="0">
                <a:solidFill>
                  <a:schemeClr val="bg1"/>
                </a:solidFill>
                <a:latin typeface="Georgia  "/>
              </a:rPr>
              <a:t>, </a:t>
            </a:r>
            <a:r>
              <a:rPr lang="fr-FR" sz="1600" dirty="0">
                <a:solidFill>
                  <a:schemeClr val="bg1"/>
                </a:solidFill>
                <a:latin typeface="Georgia  "/>
              </a:rPr>
              <a:t>Eleonora </a:t>
            </a:r>
            <a:r>
              <a:rPr lang="fr-FR" sz="1600" dirty="0" err="1" smtClean="0">
                <a:solidFill>
                  <a:schemeClr val="bg1"/>
                </a:solidFill>
                <a:latin typeface="Georgia  "/>
              </a:rPr>
              <a:t>Mavroeidi</a:t>
            </a:r>
            <a:endParaRPr lang="fr-FR" sz="1600" dirty="0" smtClean="0">
              <a:solidFill>
                <a:schemeClr val="bg1"/>
              </a:solidFill>
              <a:latin typeface="Georgia  "/>
            </a:endParaRPr>
          </a:p>
          <a:p>
            <a:endParaRPr lang="fr-FR" sz="300" dirty="0" smtClean="0">
              <a:solidFill>
                <a:schemeClr val="bg1"/>
              </a:solidFill>
              <a:latin typeface="Georgia  "/>
            </a:endParaRPr>
          </a:p>
          <a:p>
            <a:r>
              <a:rPr lang="en-US" sz="1600" dirty="0" smtClean="0">
                <a:solidFill>
                  <a:prstClr val="white"/>
                </a:solidFill>
                <a:latin typeface="Georgia  "/>
              </a:rPr>
              <a:t>Environment </a:t>
            </a:r>
            <a:r>
              <a:rPr lang="en-US" sz="1600" dirty="0">
                <a:solidFill>
                  <a:prstClr val="white"/>
                </a:solidFill>
                <a:latin typeface="Georgia  "/>
              </a:rPr>
              <a:t>and Economy Integration </a:t>
            </a:r>
            <a:r>
              <a:rPr lang="en-US" sz="1600" dirty="0" smtClean="0">
                <a:solidFill>
                  <a:prstClr val="white"/>
                </a:solidFill>
                <a:latin typeface="Georgia  "/>
              </a:rPr>
              <a:t>Division</a:t>
            </a:r>
          </a:p>
          <a:p>
            <a:endParaRPr lang="en-US" sz="300" dirty="0" smtClean="0">
              <a:solidFill>
                <a:prstClr val="white"/>
              </a:solidFill>
              <a:latin typeface="Georgia  "/>
            </a:endParaRPr>
          </a:p>
          <a:p>
            <a:r>
              <a:rPr lang="en-US" sz="1600" dirty="0" smtClean="0">
                <a:solidFill>
                  <a:prstClr val="white"/>
                </a:solidFill>
                <a:latin typeface="Georgia  "/>
              </a:rPr>
              <a:t>OECD Environment Directorate</a:t>
            </a:r>
          </a:p>
          <a:p>
            <a:endParaRPr lang="en-GB" sz="1600" dirty="0" smtClean="0">
              <a:solidFill>
                <a:schemeClr val="bg1"/>
              </a:solidFill>
              <a:latin typeface="Georgia  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Georgia  "/>
              </a:rPr>
              <a:t>GTAP, 17-19 June 2020</a:t>
            </a:r>
            <a:endParaRPr lang="en-GB" sz="1600" dirty="0">
              <a:solidFill>
                <a:schemeClr val="bg1"/>
              </a:solidFill>
              <a:latin typeface="Georgia  "/>
            </a:endParaRPr>
          </a:p>
        </p:txBody>
      </p:sp>
    </p:spTree>
    <p:extLst>
      <p:ext uri="{BB962C8B-B14F-4D97-AF65-F5344CB8AC3E}">
        <p14:creationId xmlns:p14="http://schemas.microsoft.com/office/powerpoint/2010/main" val="310129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8670075"/>
              </p:ext>
            </p:extLst>
          </p:nvPr>
        </p:nvGraphicFramePr>
        <p:xfrm>
          <a:off x="395536" y="1303671"/>
          <a:ext cx="8280000" cy="3937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1469753462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4034635612"/>
                    </a:ext>
                  </a:extLst>
                </a:gridCol>
                <a:gridCol w="4140000">
                  <a:extLst>
                    <a:ext uri="{9D8B030D-6E8A-4147-A177-3AD203B41FA5}">
                      <a16:colId xmlns:a16="http://schemas.microsoft.com/office/drawing/2014/main" val="34428420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Instrument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Description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Global Targets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(2040)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2550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Material tax scenario (MTS)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Tax on primary metals and non-metallic minerals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  <a:tabLst>
                          <a:tab pos="630238" algn="l"/>
                        </a:tabLst>
                      </a:pPr>
                      <a:r>
                        <a:rPr kumimoji="0" lang="en-GB" sz="1800" kern="1200" dirty="0" smtClean="0">
                          <a:effectLst/>
                        </a:rPr>
                        <a:t>10 	$/t of iron ores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  <a:tabLst>
                          <a:tab pos="630238" algn="l"/>
                        </a:tabLst>
                      </a:pPr>
                      <a:r>
                        <a:rPr kumimoji="0" lang="en-GB" sz="1800" kern="1200" dirty="0" smtClean="0">
                          <a:effectLst/>
                        </a:rPr>
                        <a:t>50 	$/t of aluminium ores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  <a:tabLst>
                          <a:tab pos="630238" algn="l"/>
                        </a:tabLst>
                      </a:pPr>
                      <a:r>
                        <a:rPr kumimoji="0" lang="en-GB" sz="1800" kern="1200" dirty="0" smtClean="0">
                          <a:effectLst/>
                        </a:rPr>
                        <a:t>20 	$/t of copper ores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  <a:tabLst>
                          <a:tab pos="630238" algn="l"/>
                        </a:tabLst>
                      </a:pPr>
                      <a:r>
                        <a:rPr kumimoji="0" lang="en-GB" sz="1800" kern="1200" dirty="0" smtClean="0">
                          <a:effectLst/>
                        </a:rPr>
                        <a:t>15 	$/t of other metals ores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  <a:tabLst>
                          <a:tab pos="630238" algn="l"/>
                        </a:tabLst>
                      </a:pPr>
                      <a:r>
                        <a:rPr kumimoji="0" lang="en-GB" sz="1800" kern="1200" dirty="0" smtClean="0">
                          <a:effectLst/>
                        </a:rPr>
                        <a:t>  5  	$/t of non-metallic minerals 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3303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Subsidy to secondary metal production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800" kern="1200" dirty="0" smtClean="0">
                          <a:effectLst/>
                        </a:rPr>
                        <a:t>Production subsidy to secondary metal production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800" kern="1200" dirty="0" smtClean="0">
                          <a:effectLst/>
                        </a:rPr>
                        <a:t>75% subsidy rate on the purchasing price of the recycling commodity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1635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Subsidy to recycling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800" kern="1200" dirty="0" smtClean="0">
                          <a:effectLst/>
                        </a:rPr>
                        <a:t>Subsidy for recycling input uses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800" kern="1200" dirty="0" smtClean="0">
                          <a:effectLst/>
                        </a:rPr>
                        <a:t>Subsidy on the producer (selling) price of secondary metal - </a:t>
                      </a:r>
                      <a:r>
                        <a:rPr kumimoji="0" lang="en-US" sz="1800" kern="1200" dirty="0" smtClean="0">
                          <a:effectLst/>
                        </a:rPr>
                        <a:t>at level that ensures the full package is revenue-neutral.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3985615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CE2A7B-145B-4ED9-8F46-D3C467570270}" type="slidenum">
              <a:rPr lang="en-GB" smtClean="0"/>
              <a:t>10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595536" cy="959152"/>
          </a:xfrm>
        </p:spPr>
        <p:txBody>
          <a:bodyPr/>
          <a:lstStyle/>
          <a:p>
            <a:r>
              <a:rPr lang="en-US" b="1" dirty="0" smtClean="0"/>
              <a:t>Material Fiscal Reform (MFR) </a:t>
            </a:r>
            <a:r>
              <a:rPr lang="en-US" b="1" dirty="0"/>
              <a:t>scenario</a:t>
            </a:r>
            <a:endParaRPr lang="en-GB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89544" y="5150809"/>
            <a:ext cx="79564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these fiscal instruments are implemented from 2018 to gradually reach their target in </a:t>
            </a:r>
            <a:r>
              <a:rPr lang="en-US" dirty="0" smtClean="0"/>
              <a:t>2040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Government revenues from the material taxes are used to finance subsides (MFR) or returned as lump sum transfers (MTS)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Material taxes are differentiated across countries to take into </a:t>
            </a:r>
            <a:r>
              <a:rPr lang="en-US" dirty="0" smtClean="0"/>
              <a:t>account existing royalties and taxes on mining sectors.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395536" y="1663267"/>
            <a:ext cx="8280000" cy="145375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95536" y="3121717"/>
            <a:ext cx="8280000" cy="91064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395536" y="4034707"/>
            <a:ext cx="8280000" cy="120831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527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7" grpId="0" animBg="1"/>
      <p:bldP spid="7" grpId="1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Results: boosting resource efficiency and boost employment seems possible</a:t>
            </a:r>
            <a:endParaRPr lang="en-GB" sz="2800" b="1" dirty="0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</p:spPr>
        <p:txBody>
          <a:bodyPr/>
          <a:lstStyle/>
          <a:p>
            <a:fld id="{9DCE2A7B-145B-4ED9-8F46-D3C467570270}" type="slidenum">
              <a:rPr lang="en-GB" smtClean="0"/>
              <a:t>11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772700" y="1270869"/>
            <a:ext cx="6383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/>
              <a:t>Percentage changes in 2040 compared to baseline </a:t>
            </a:r>
          </a:p>
          <a:p>
            <a:r>
              <a:rPr lang="en-GB" sz="1600" b="1" dirty="0" smtClean="0"/>
              <a:t>– range across aggregate country groups</a:t>
            </a:r>
            <a:endParaRPr lang="en-GB" sz="1600" b="1" dirty="0"/>
          </a:p>
        </p:txBody>
      </p:sp>
      <p:grpSp>
        <p:nvGrpSpPr>
          <p:cNvPr id="29" name="Group 28"/>
          <p:cNvGrpSpPr/>
          <p:nvPr/>
        </p:nvGrpSpPr>
        <p:grpSpPr>
          <a:xfrm>
            <a:off x="1547664" y="1921894"/>
            <a:ext cx="5699995" cy="3436660"/>
            <a:chOff x="1763688" y="1582356"/>
            <a:chExt cx="5699995" cy="343666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763688" y="2316051"/>
              <a:ext cx="500416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Up Arrow 6"/>
            <p:cNvSpPr/>
            <p:nvPr/>
          </p:nvSpPr>
          <p:spPr>
            <a:xfrm>
              <a:off x="2528784" y="2167131"/>
              <a:ext cx="720080" cy="148920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Up Arrow 8"/>
            <p:cNvSpPr/>
            <p:nvPr/>
          </p:nvSpPr>
          <p:spPr>
            <a:xfrm flipV="1">
              <a:off x="4931649" y="2937599"/>
              <a:ext cx="720080" cy="1597482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88724" y="1582356"/>
              <a:ext cx="1800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>
                  <a:cs typeface="Calibri" panose="020F0502020204030204" pitchFamily="34" charset="0"/>
                </a:rPr>
                <a:t>Employment</a:t>
              </a:r>
              <a:r>
                <a:rPr lang="en-GB" dirty="0" smtClean="0">
                  <a:cs typeface="Calibri" panose="020F0502020204030204" pitchFamily="34" charset="0"/>
                </a:rPr>
                <a:t> </a:t>
              </a:r>
            </a:p>
            <a:p>
              <a:pPr algn="ctr"/>
              <a:r>
                <a:rPr lang="en-GB" sz="1400" dirty="0" smtClean="0">
                  <a:solidFill>
                    <a:srgbClr val="FF0000"/>
                  </a:solidFill>
                  <a:cs typeface="Calibri" panose="020F0502020204030204" pitchFamily="34" charset="0"/>
                </a:rPr>
                <a:t>0 to +0.1%</a:t>
              </a:r>
              <a:endParaRPr lang="en-GB" sz="1400" dirty="0">
                <a:solidFill>
                  <a:srgbClr val="FF0000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387444" y="4434241"/>
              <a:ext cx="1800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>
                  <a:cs typeface="Calibri" panose="020F0502020204030204" pitchFamily="34" charset="0"/>
                </a:rPr>
                <a:t>Metal use</a:t>
              </a:r>
            </a:p>
            <a:p>
              <a:pPr algn="ctr"/>
              <a:r>
                <a:rPr lang="en-GB" sz="1400" dirty="0" smtClean="0">
                  <a:solidFill>
                    <a:srgbClr val="FF0000"/>
                  </a:solidFill>
                  <a:cs typeface="Calibri" panose="020F0502020204030204" pitchFamily="34" charset="0"/>
                </a:rPr>
                <a:t>-17 to -40%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957786" y="3042329"/>
              <a:ext cx="1800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>
                  <a:cs typeface="Calibri" panose="020F0502020204030204" pitchFamily="34" charset="0"/>
                </a:rPr>
                <a:t>GDP</a:t>
              </a:r>
            </a:p>
            <a:p>
              <a:pPr algn="ctr"/>
              <a:r>
                <a:rPr lang="en-GB" sz="1400" dirty="0" smtClean="0">
                  <a:solidFill>
                    <a:srgbClr val="FF0000"/>
                  </a:solidFill>
                  <a:cs typeface="Calibri" panose="020F0502020204030204" pitchFamily="34" charset="0"/>
                </a:rPr>
                <a:t>-0.1 to -0.4%</a:t>
              </a:r>
            </a:p>
          </p:txBody>
        </p:sp>
        <p:sp>
          <p:nvSpPr>
            <p:cNvPr id="11" name="Up Arrow 10"/>
            <p:cNvSpPr/>
            <p:nvPr/>
          </p:nvSpPr>
          <p:spPr>
            <a:xfrm flipV="1">
              <a:off x="3497846" y="2311559"/>
              <a:ext cx="720080" cy="712196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Up Arrow 15"/>
            <p:cNvSpPr/>
            <p:nvPr/>
          </p:nvSpPr>
          <p:spPr>
            <a:xfrm flipV="1">
              <a:off x="6015574" y="2314066"/>
              <a:ext cx="720080" cy="1597482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678325" y="3890676"/>
              <a:ext cx="17853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b="1" dirty="0" smtClean="0">
                  <a:cs typeface="Calibri" panose="020F0502020204030204" pitchFamily="34" charset="0"/>
                </a:rPr>
                <a:t>Minerals </a:t>
              </a:r>
              <a:r>
                <a:rPr lang="en-GB" b="1" dirty="0">
                  <a:cs typeface="Calibri" panose="020F0502020204030204" pitchFamily="34" charset="0"/>
                </a:rPr>
                <a:t>use</a:t>
              </a:r>
            </a:p>
            <a:p>
              <a:pPr algn="ctr"/>
              <a:r>
                <a:rPr lang="en-GB" sz="1400" dirty="0">
                  <a:solidFill>
                    <a:srgbClr val="FF0000"/>
                  </a:solidFill>
                  <a:cs typeface="Calibri" panose="020F0502020204030204" pitchFamily="34" charset="0"/>
                </a:rPr>
                <a:t>-4 to </a:t>
              </a:r>
              <a:r>
                <a:rPr lang="en-GB" sz="1400" dirty="0" smtClean="0">
                  <a:solidFill>
                    <a:srgbClr val="FF0000"/>
                  </a:solidFill>
                  <a:cs typeface="Calibri" panose="020F0502020204030204" pitchFamily="34" charset="0"/>
                </a:rPr>
                <a:t>-12% </a:t>
              </a:r>
              <a:endParaRPr lang="en-GB" sz="1400" dirty="0">
                <a:solidFill>
                  <a:srgbClr val="FF0000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110353" y="2310192"/>
              <a:ext cx="363454" cy="36097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115771" y="2568267"/>
              <a:ext cx="3435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…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41476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9999" y="237600"/>
            <a:ext cx="8064001" cy="887144"/>
          </a:xfrm>
        </p:spPr>
        <p:txBody>
          <a:bodyPr/>
          <a:lstStyle/>
          <a:p>
            <a:r>
              <a:rPr lang="en-US" sz="2800" b="1" dirty="0" smtClean="0"/>
              <a:t>MFR implies small aggregate employment impacts with larger job reallocation 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17031" y="4472608"/>
            <a:ext cx="88649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The impact of material tax policies on total employment is very limited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Labour markets dynamic is characterized by shifts of employment across sectors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MFR implies large labour shifts across sectors for limited impacts on GDP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The policy will result in: </a:t>
            </a:r>
            <a:r>
              <a:rPr lang="en-US" sz="2000" dirty="0" smtClean="0"/>
              <a:t>8 </a:t>
            </a:r>
            <a:r>
              <a:rPr lang="en-US" sz="2000" dirty="0" smtClean="0"/>
              <a:t>million jobs creations, and </a:t>
            </a:r>
            <a:r>
              <a:rPr lang="en-US" sz="2000" dirty="0" smtClean="0"/>
              <a:t>6 </a:t>
            </a:r>
            <a:r>
              <a:rPr lang="en-US" sz="2000" dirty="0" smtClean="0"/>
              <a:t>million jobs destructions globally by 2040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</p:spPr>
        <p:txBody>
          <a:bodyPr/>
          <a:lstStyle/>
          <a:p>
            <a:fld id="{9DCE2A7B-145B-4ED9-8F46-D3C467570270}" type="slidenum">
              <a:rPr lang="en-GB" smtClean="0"/>
              <a:t>12</a:t>
            </a:fld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339559" y="1439596"/>
            <a:ext cx="835292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Changes w.r.t baseline in </a:t>
            </a:r>
            <a:r>
              <a:rPr lang="en-US" b="1" dirty="0"/>
              <a:t>2040 </a:t>
            </a:r>
            <a:r>
              <a:rPr lang="en-US" b="1" dirty="0" smtClean="0"/>
              <a:t>as </a:t>
            </a:r>
            <a:r>
              <a:rPr lang="en-US" b="1" dirty="0"/>
              <a:t>% of total employment. </a:t>
            </a:r>
            <a:endParaRPr lang="en-US" b="1" i="1" dirty="0"/>
          </a:p>
          <a:p>
            <a:pPr algn="ctr"/>
            <a:endParaRPr lang="en-GB" sz="1600" dirty="0"/>
          </a:p>
        </p:txBody>
      </p:sp>
      <p:graphicFrame>
        <p:nvGraphicFramePr>
          <p:cNvPr id="10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8207390"/>
              </p:ext>
            </p:extLst>
          </p:nvPr>
        </p:nvGraphicFramePr>
        <p:xfrm>
          <a:off x="427599" y="1905030"/>
          <a:ext cx="8176849" cy="2068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1097">
                  <a:extLst>
                    <a:ext uri="{9D8B030D-6E8A-4147-A177-3AD203B41FA5}">
                      <a16:colId xmlns:a16="http://schemas.microsoft.com/office/drawing/2014/main" val="1573907875"/>
                    </a:ext>
                  </a:extLst>
                </a:gridCol>
                <a:gridCol w="1457261">
                  <a:extLst>
                    <a:ext uri="{9D8B030D-6E8A-4147-A177-3AD203B41FA5}">
                      <a16:colId xmlns:a16="http://schemas.microsoft.com/office/drawing/2014/main" val="2407852426"/>
                    </a:ext>
                  </a:extLst>
                </a:gridCol>
                <a:gridCol w="1312898">
                  <a:extLst>
                    <a:ext uri="{9D8B030D-6E8A-4147-A177-3AD203B41FA5}">
                      <a16:colId xmlns:a16="http://schemas.microsoft.com/office/drawing/2014/main" val="2847447187"/>
                    </a:ext>
                  </a:extLst>
                </a:gridCol>
                <a:gridCol w="1208531">
                  <a:extLst>
                    <a:ext uri="{9D8B030D-6E8A-4147-A177-3AD203B41FA5}">
                      <a16:colId xmlns:a16="http://schemas.microsoft.com/office/drawing/2014/main" val="3693312411"/>
                    </a:ext>
                  </a:extLst>
                </a:gridCol>
                <a:gridCol w="1208531">
                  <a:extLst>
                    <a:ext uri="{9D8B030D-6E8A-4147-A177-3AD203B41FA5}">
                      <a16:colId xmlns:a16="http://schemas.microsoft.com/office/drawing/2014/main" val="905268567"/>
                    </a:ext>
                  </a:extLst>
                </a:gridCol>
                <a:gridCol w="1208531">
                  <a:extLst>
                    <a:ext uri="{9D8B030D-6E8A-4147-A177-3AD203B41FA5}">
                      <a16:colId xmlns:a16="http://schemas.microsoft.com/office/drawing/2014/main" val="187818771"/>
                    </a:ext>
                  </a:extLst>
                </a:gridCol>
              </a:tblGrid>
              <a:tr h="6894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Net employment growth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Excess worker reallocation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Job creations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Job destructions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 job reallocation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9502335"/>
                  </a:ext>
                </a:extLst>
              </a:tr>
              <a:tr h="4596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OECD 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0.05%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5006128"/>
                  </a:ext>
                </a:extLst>
              </a:tr>
              <a:tr h="4596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BRIICS 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0.05%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6799972"/>
                  </a:ext>
                </a:extLst>
              </a:tr>
              <a:tr h="4596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Rest of the world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0.01%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0.4%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521250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314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Differences across countries depending on their economic structure</a:t>
            </a:r>
            <a:endParaRPr lang="en-GB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80000" y="1260000"/>
            <a:ext cx="720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Percentage changes </a:t>
            </a:r>
            <a:r>
              <a:rPr lang="en-US" sz="1600" b="1" dirty="0" smtClean="0">
                <a:latin typeface="+mj-lt"/>
              </a:rPr>
              <a:t>w.r.t </a:t>
            </a:r>
            <a:r>
              <a:rPr lang="en-US" sz="1600" b="1" dirty="0">
                <a:latin typeface="+mj-lt"/>
              </a:rPr>
              <a:t>baseline </a:t>
            </a:r>
            <a:r>
              <a:rPr lang="en-US" sz="1600" b="1" dirty="0" smtClean="0">
                <a:latin typeface="+mj-lt"/>
              </a:rPr>
              <a:t>in 2040</a:t>
            </a:r>
            <a:endParaRPr lang="en-GB" sz="1400" dirty="0">
              <a:latin typeface="+mj-lt"/>
            </a:endParaRPr>
          </a:p>
        </p:txBody>
      </p:sp>
      <p:sp>
        <p:nvSpPr>
          <p:cNvPr id="5" name="Slide Number Placeholder 2"/>
          <p:cNvSpPr>
            <a:spLocks noGrp="1"/>
          </p:cNvSpPr>
          <p:nvPr/>
        </p:nvSpPr>
        <p:spPr>
          <a:xfrm>
            <a:off x="8676456" y="6381328"/>
            <a:ext cx="337775" cy="237865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fld id="{9DCE2A7B-145B-4ED9-8F46-D3C467570270}" type="slidenum">
              <a:rPr lang="en-GB" smtClean="0">
                <a:solidFill>
                  <a:schemeClr val="bg1"/>
                </a:solidFill>
              </a:rPr>
              <a:pPr/>
              <a:t>13</a:t>
            </a:fld>
            <a:endParaRPr lang="en-GB" dirty="0">
              <a:solidFill>
                <a:schemeClr val="bg1"/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5024583"/>
              </p:ext>
            </p:extLst>
          </p:nvPr>
        </p:nvGraphicFramePr>
        <p:xfrm>
          <a:off x="299868" y="1598554"/>
          <a:ext cx="8448596" cy="5214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2506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600" y="260648"/>
            <a:ext cx="7920880" cy="999352"/>
          </a:xfrm>
        </p:spPr>
        <p:txBody>
          <a:bodyPr/>
          <a:lstStyle/>
          <a:p>
            <a:r>
              <a:rPr lang="en-US" sz="2800" b="1" dirty="0" smtClean="0"/>
              <a:t>Jobs shift towards </a:t>
            </a:r>
            <a:r>
              <a:rPr lang="en-US" sz="2800" b="1" dirty="0"/>
              <a:t>less material intensive sectors </a:t>
            </a:r>
            <a:r>
              <a:rPr lang="en-US" sz="2800" b="1" dirty="0" smtClean="0"/>
              <a:t>gradually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161528" y="1412776"/>
            <a:ext cx="8820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1800" marR="431800"/>
            <a:r>
              <a:rPr lang="en-US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Changes w.r.t baseline as a percentage of total baseline employment, </a:t>
            </a:r>
            <a:r>
              <a:rPr lang="en-US" b="1" dirty="0" smtClean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2018-2040</a:t>
            </a:r>
            <a:endParaRPr lang="en-GB" b="1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</p:spPr>
        <p:txBody>
          <a:bodyPr/>
          <a:lstStyle/>
          <a:p>
            <a:fld id="{9DCE2A7B-145B-4ED9-8F46-D3C467570270}" type="slidenum">
              <a:rPr lang="en-GB" smtClean="0"/>
              <a:t>14</a:t>
            </a:fld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4295223"/>
              </p:ext>
            </p:extLst>
          </p:nvPr>
        </p:nvGraphicFramePr>
        <p:xfrm>
          <a:off x="142918" y="1768867"/>
          <a:ext cx="8765107" cy="5030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98115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600" y="260648"/>
            <a:ext cx="8172400" cy="999352"/>
          </a:xfrm>
        </p:spPr>
        <p:txBody>
          <a:bodyPr/>
          <a:lstStyle/>
          <a:p>
            <a:r>
              <a:rPr lang="en-US" sz="2800" b="1" dirty="0" smtClean="0"/>
              <a:t>Within OECD additional employment gains captured in </a:t>
            </a:r>
            <a:r>
              <a:rPr lang="en-US" sz="2800" b="1" dirty="0" err="1" smtClean="0"/>
              <a:t>labour</a:t>
            </a:r>
            <a:r>
              <a:rPr lang="en-US" sz="2800" b="1" dirty="0" smtClean="0"/>
              <a:t> intensive sectors - services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1277860" y="1331476"/>
            <a:ext cx="7362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1800" marR="431800" algn="ctr"/>
            <a:r>
              <a:rPr lang="en-GB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OECD</a:t>
            </a:r>
            <a:r>
              <a:rPr lang="en-GB" b="1" dirty="0" smtClean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- Changes w.r.t</a:t>
            </a:r>
            <a:r>
              <a:rPr lang="en-GB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en-GB" b="1" dirty="0" smtClean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baseline in 2040</a:t>
            </a:r>
            <a:endParaRPr lang="en-GB" b="1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</p:spPr>
        <p:txBody>
          <a:bodyPr/>
          <a:lstStyle/>
          <a:p>
            <a:fld id="{9DCE2A7B-145B-4ED9-8F46-D3C467570270}" type="slidenum">
              <a:rPr lang="en-GB" smtClean="0"/>
              <a:t>15</a:t>
            </a:fld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0566442"/>
              </p:ext>
            </p:extLst>
          </p:nvPr>
        </p:nvGraphicFramePr>
        <p:xfrm>
          <a:off x="400631" y="1628800"/>
          <a:ext cx="8424936" cy="518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6966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6021288"/>
            <a:ext cx="8218800" cy="609968"/>
          </a:xfrm>
        </p:spPr>
        <p:txBody>
          <a:bodyPr>
            <a:normAutofit fontScale="40000" lnSpcReduction="20000"/>
          </a:bodyPr>
          <a:lstStyle/>
          <a:p>
            <a:r>
              <a:rPr lang="en-GB" dirty="0" smtClean="0"/>
              <a:t>Importers of raw materials benefit from lower input prices</a:t>
            </a:r>
          </a:p>
          <a:p>
            <a:r>
              <a:rPr lang="en-GB" dirty="0" smtClean="0"/>
              <a:t>However, drop in OECD demand for primary metals, negatively affect certain non-OECD economies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Partial implementation of MFR yields leakages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5740272"/>
              </p:ext>
            </p:extLst>
          </p:nvPr>
        </p:nvGraphicFramePr>
        <p:xfrm>
          <a:off x="467544" y="1772816"/>
          <a:ext cx="8557632" cy="4175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2543157" y="1260000"/>
            <a:ext cx="4068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31800" marR="431800" algn="ctr"/>
            <a:r>
              <a:rPr lang="en-GB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Changes w.r.t. baseline in 2040</a:t>
            </a:r>
            <a:endParaRPr lang="en-GB" b="1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959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3013" y="1479600"/>
            <a:ext cx="8352472" cy="50544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i="1" dirty="0" smtClean="0"/>
              <a:t>The paper shows that: 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The policy implies </a:t>
            </a:r>
            <a:r>
              <a:rPr lang="en-GB" b="1" dirty="0" smtClean="0"/>
              <a:t>8 </a:t>
            </a:r>
            <a:r>
              <a:rPr lang="en-GB" b="1" dirty="0" smtClean="0"/>
              <a:t>millions of job creations </a:t>
            </a:r>
            <a:r>
              <a:rPr lang="en-GB" dirty="0" smtClean="0"/>
              <a:t>but also </a:t>
            </a:r>
            <a:r>
              <a:rPr lang="en-GB" b="1" dirty="0" smtClean="0"/>
              <a:t>6 </a:t>
            </a:r>
            <a:r>
              <a:rPr lang="en-GB" b="1" dirty="0" smtClean="0"/>
              <a:t>millions of job destructions globally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Although, </a:t>
            </a:r>
            <a:r>
              <a:rPr lang="en-GB" b="1" dirty="0" smtClean="0"/>
              <a:t>the net impact on employment is small, some sectors are heavily affected </a:t>
            </a:r>
            <a:r>
              <a:rPr lang="en-GB" dirty="0" smtClean="0"/>
              <a:t>– both in terms of job creations (e.g. secondary materials, recycling, services, utilities) and job destructions (e.g. primary materials, non-metallic materials, construction) </a:t>
            </a:r>
          </a:p>
          <a:p>
            <a:pPr marL="0" indent="0">
              <a:buNone/>
            </a:pPr>
            <a:r>
              <a:rPr lang="en-GB" i="1" dirty="0" smtClean="0"/>
              <a:t>Policy messages: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To maintain </a:t>
            </a:r>
            <a:r>
              <a:rPr lang="en-US" dirty="0"/>
              <a:t>public support throughout the transition </a:t>
            </a:r>
            <a:r>
              <a:rPr lang="en-US" dirty="0" smtClean="0"/>
              <a:t>process towards RE-CE economies, </a:t>
            </a:r>
            <a:r>
              <a:rPr lang="en-US" dirty="0"/>
              <a:t>it is </a:t>
            </a:r>
            <a:r>
              <a:rPr lang="en-US" dirty="0" smtClean="0"/>
              <a:t>important:</a:t>
            </a:r>
            <a:endParaRPr lang="en-US" dirty="0"/>
          </a:p>
          <a:p>
            <a:pPr>
              <a:spcAft>
                <a:spcPts val="600"/>
              </a:spcAft>
              <a:buFontTx/>
              <a:buChar char="-"/>
            </a:pPr>
            <a:r>
              <a:rPr lang="en-US" dirty="0" smtClean="0"/>
              <a:t>To carefully </a:t>
            </a:r>
            <a:r>
              <a:rPr lang="en-US" dirty="0"/>
              <a:t>study </a:t>
            </a:r>
            <a:r>
              <a:rPr lang="en-US" dirty="0" smtClean="0"/>
              <a:t>the sectoral shifts in the </a:t>
            </a:r>
            <a:r>
              <a:rPr lang="en-US" dirty="0" err="1" smtClean="0"/>
              <a:t>labour</a:t>
            </a:r>
            <a:r>
              <a:rPr lang="en-US" dirty="0" smtClean="0"/>
              <a:t> market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en-US" dirty="0" smtClean="0"/>
              <a:t>To </a:t>
            </a:r>
            <a:r>
              <a:rPr lang="en-US" dirty="0"/>
              <a:t>acknowledge the positive and negative implications that may arise, </a:t>
            </a:r>
            <a:r>
              <a:rPr lang="en-US" dirty="0" smtClean="0"/>
              <a:t>and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en-US" dirty="0" smtClean="0"/>
              <a:t>To </a:t>
            </a:r>
            <a:r>
              <a:rPr lang="en-US" dirty="0"/>
              <a:t>highlight how additional policies and reforms may mitigate some of these side effects; for example implementing training policies to help workers in material intensive sectors to move to new </a:t>
            </a:r>
            <a:r>
              <a:rPr lang="en-US" dirty="0" smtClean="0"/>
              <a:t>jobs; investments in R&amp;D to mitigate the cost of substituting primary materials.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</p:spPr>
        <p:txBody>
          <a:bodyPr/>
          <a:lstStyle/>
          <a:p>
            <a:fld id="{9DCE2A7B-145B-4ED9-8F46-D3C467570270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689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7664" y="2564904"/>
            <a:ext cx="6300000" cy="669414"/>
          </a:xfrm>
        </p:spPr>
        <p:txBody>
          <a:bodyPr/>
          <a:lstStyle/>
          <a:p>
            <a:pPr algn="ctr"/>
            <a:r>
              <a:rPr lang="en-GB" dirty="0" smtClean="0">
                <a:latin typeface="+mn-lt"/>
              </a:rPr>
              <a:t>Thank you!</a:t>
            </a:r>
            <a:endParaRPr lang="en-GB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15816" y="2996952"/>
            <a:ext cx="3816596" cy="2144177"/>
          </a:xfrm>
        </p:spPr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pPr algn="ctr"/>
            <a:r>
              <a:rPr lang="en-US" u="sng" dirty="0">
                <a:latin typeface="+mn-lt"/>
              </a:rPr>
              <a:t>Jean.CHATEAU@oecd.org</a:t>
            </a:r>
            <a:r>
              <a:rPr lang="en-GB" u="sng" dirty="0">
                <a:latin typeface="+mn-lt"/>
              </a:rPr>
              <a:t> </a:t>
            </a:r>
          </a:p>
          <a:p>
            <a:pPr algn="ctr"/>
            <a:endParaRPr lang="en-GB" u="sng" dirty="0">
              <a:latin typeface="+mn-lt"/>
            </a:endParaRPr>
          </a:p>
          <a:p>
            <a:pPr algn="ctr"/>
            <a:r>
              <a:rPr lang="en-GB" u="sng" dirty="0" smtClean="0">
                <a:latin typeface="+mn-lt"/>
              </a:rPr>
              <a:t>Eleonora.MAVROEIDI@oecd.org</a:t>
            </a:r>
            <a:endParaRPr lang="en-GB" u="sng" dirty="0">
              <a:latin typeface="+mn-lt"/>
            </a:endParaRPr>
          </a:p>
          <a:p>
            <a:pPr algn="ctr"/>
            <a:endParaRPr lang="en-US" u="sng" dirty="0" smtClean="0">
              <a:latin typeface="+mn-lt"/>
            </a:endParaRPr>
          </a:p>
          <a:p>
            <a:endParaRPr lang="en-GB" dirty="0" smtClean="0"/>
          </a:p>
          <a:p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021288"/>
            <a:ext cx="1874324" cy="57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6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/>
              <a:t>Mechanisms and drivers of labour implications</a:t>
            </a:r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673809" y="1260000"/>
          <a:ext cx="7848872" cy="540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Up Arrow 10"/>
          <p:cNvSpPr/>
          <p:nvPr/>
        </p:nvSpPr>
        <p:spPr>
          <a:xfrm>
            <a:off x="4067944" y="5396773"/>
            <a:ext cx="335663" cy="479707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Up Arrow 11"/>
          <p:cNvSpPr/>
          <p:nvPr/>
        </p:nvSpPr>
        <p:spPr>
          <a:xfrm flipV="1">
            <a:off x="4924732" y="4744784"/>
            <a:ext cx="343012" cy="484416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Curved Up Arrow 12"/>
          <p:cNvSpPr/>
          <p:nvPr/>
        </p:nvSpPr>
        <p:spPr>
          <a:xfrm>
            <a:off x="4773636" y="5731709"/>
            <a:ext cx="494108" cy="220745"/>
          </a:xfrm>
          <a:prstGeom prst="curvedUpArrow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Curved Up Arrow 13"/>
          <p:cNvSpPr/>
          <p:nvPr/>
        </p:nvSpPr>
        <p:spPr>
          <a:xfrm flipH="1" flipV="1">
            <a:off x="4741781" y="5422842"/>
            <a:ext cx="525963" cy="247949"/>
          </a:xfrm>
          <a:prstGeom prst="curvedUpArrow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3883736" y="4789414"/>
            <a:ext cx="849708" cy="28803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4138831" y="4721711"/>
            <a:ext cx="244680" cy="414718"/>
          </a:xfrm>
          <a:prstGeom prst="rect">
            <a:avLst/>
          </a:prstGeom>
          <a:solidFill>
            <a:schemeClr val="bg1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solidFill>
                  <a:schemeClr val="accent6"/>
                </a:solidFill>
              </a:rPr>
              <a:t>≠</a:t>
            </a:r>
            <a:endParaRPr lang="en-GB" b="1" dirty="0">
              <a:solidFill>
                <a:schemeClr val="accent6"/>
              </a:solidFill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</p:spPr>
        <p:txBody>
          <a:bodyPr/>
          <a:lstStyle/>
          <a:p>
            <a:fld id="{9DCE2A7B-145B-4ED9-8F46-D3C467570270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32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84243DE-886E-4BD3-9001-504376E90F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72D0D07-EA4C-40F5-9F1A-1BF5F02EE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C9ACEF1-4F22-48CD-AF2F-04CE955DF3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C36590-3E0B-4D2B-BFDE-78AA3F0B3C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225A57-1A90-44E8-BA57-402B0793C3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6F690B-395F-46D9-851E-D0960F9B10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B8C299-C077-4432-854C-C0F837F402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4E086C6-EDF4-4624-A56F-F89BC1274D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602000"/>
            <a:ext cx="7200344" cy="3195152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Many circular </a:t>
            </a:r>
            <a:r>
              <a:rPr lang="en-US" sz="2800" dirty="0" smtClean="0"/>
              <a:t>economy (CE) </a:t>
            </a:r>
            <a:r>
              <a:rPr lang="en-US" sz="2800" dirty="0"/>
              <a:t>roadmaps emphasize the job potential:</a:t>
            </a:r>
            <a:endParaRPr lang="en-GB" sz="2800" dirty="0"/>
          </a:p>
          <a:p>
            <a:pPr lvl="1"/>
            <a:r>
              <a:rPr lang="en-GB" sz="2400" dirty="0"/>
              <a:t>EU CE Package: 170,000 direct jobs by 2035</a:t>
            </a:r>
          </a:p>
          <a:p>
            <a:pPr lvl="1"/>
            <a:r>
              <a:rPr lang="en-GB" sz="2400" dirty="0"/>
              <a:t>French ‘50 Measures for the CE’: 300,000 jobs</a:t>
            </a:r>
          </a:p>
          <a:p>
            <a:pPr lvl="1"/>
            <a:r>
              <a:rPr lang="en-GB" sz="2400" dirty="0"/>
              <a:t>Finland Roadmap to CE: 75,000 jobs</a:t>
            </a:r>
          </a:p>
          <a:p>
            <a:r>
              <a:rPr lang="en-GB" sz="2800" dirty="0" smtClean="0"/>
              <a:t>All previous modelling studies find (small) positive aggregate employment effects</a:t>
            </a:r>
          </a:p>
          <a:p>
            <a:r>
              <a:rPr lang="en-GB" sz="2800" dirty="0"/>
              <a:t>But miss the </a:t>
            </a:r>
            <a:r>
              <a:rPr lang="en-GB" sz="2800" dirty="0" smtClean="0"/>
              <a:t>sectoral and distributional </a:t>
            </a:r>
            <a:r>
              <a:rPr lang="en-GB" sz="2800" dirty="0"/>
              <a:t>aspects of CE transition </a:t>
            </a:r>
          </a:p>
          <a:p>
            <a:pPr marL="457200" lvl="1" indent="0">
              <a:buNone/>
            </a:pPr>
            <a:endParaRPr lang="en-GB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Circular economy transition &amp; jobs</a:t>
            </a:r>
            <a:endParaRPr lang="en-GB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7430879" y="1556792"/>
            <a:ext cx="1512624" cy="2808312"/>
          </a:xfrm>
          <a:prstGeom prst="roundRect">
            <a:avLst/>
          </a:prstGeom>
          <a:noFill/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23528" y="5013176"/>
            <a:ext cx="8363272" cy="1284464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42000" indent="-342000" algn="l" rtl="0" eaLnBrk="1" latinLnBrk="0" hangingPunct="1">
              <a:spcBef>
                <a:spcPts val="768"/>
              </a:spcBef>
              <a:buClr>
                <a:schemeClr val="tx1"/>
              </a:buClr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Char char="–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4800" indent="-230400" algn="l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20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92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This analysis focuses on the implied </a:t>
            </a:r>
            <a:r>
              <a:rPr lang="en-GB" sz="2800" b="1" dirty="0" smtClean="0"/>
              <a:t>structural changes</a:t>
            </a:r>
            <a:r>
              <a:rPr lang="en-GB" sz="2800" dirty="0" smtClean="0"/>
              <a:t> and the subsequent </a:t>
            </a:r>
            <a:r>
              <a:rPr lang="en-GB" sz="2800" b="1" dirty="0" smtClean="0"/>
              <a:t>shift of labour across sectors</a:t>
            </a:r>
          </a:p>
        </p:txBody>
      </p:sp>
      <p:pic>
        <p:nvPicPr>
          <p:cNvPr id="1026" name="Picture 2" descr="Image result for SDG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772622"/>
            <a:ext cx="1098334" cy="1098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SDG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018098"/>
            <a:ext cx="1097316" cy="109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</p:spPr>
        <p:txBody>
          <a:bodyPr/>
          <a:lstStyle/>
          <a:p>
            <a:fld id="{9DCE2A7B-145B-4ED9-8F46-D3C467570270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686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BASELINE -Job creations in most sectors across Non-OECD economies</a:t>
            </a:r>
            <a:endParaRPr lang="en-GB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80000" y="1260000"/>
            <a:ext cx="720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Percentage changes in 2040 baseline projection relative to 2017 </a:t>
            </a:r>
            <a:r>
              <a:rPr lang="en-US" sz="1600" b="1" dirty="0" smtClean="0">
                <a:latin typeface="+mj-lt"/>
              </a:rPr>
              <a:t>values.</a:t>
            </a:r>
            <a:endParaRPr lang="en-GB" sz="1400" dirty="0">
              <a:latin typeface="+mj-lt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</p:spPr>
        <p:txBody>
          <a:bodyPr/>
          <a:lstStyle/>
          <a:p>
            <a:fld id="{9DCE2A7B-145B-4ED9-8F46-D3C467570270}" type="slidenum">
              <a:rPr lang="en-GB" smtClean="0"/>
              <a:t>20</a:t>
            </a:fld>
            <a:endParaRPr lang="en-GB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179513" y="1601788"/>
          <a:ext cx="8640960" cy="5054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196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600" y="260648"/>
            <a:ext cx="7920880" cy="999352"/>
          </a:xfrm>
        </p:spPr>
        <p:txBody>
          <a:bodyPr/>
          <a:lstStyle/>
          <a:p>
            <a:r>
              <a:rPr lang="en-US" sz="2800" b="1" smtClean="0"/>
              <a:t>MFR - non-OECD </a:t>
            </a:r>
            <a:r>
              <a:rPr lang="en-US" sz="2800" b="1" dirty="0" smtClean="0"/>
              <a:t>benefit from lower material costs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395536" y="1331476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1800" marR="431800" algn="ctr"/>
            <a:r>
              <a:rPr lang="en-GB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Non –OECD </a:t>
            </a:r>
            <a:r>
              <a:rPr lang="en-GB" b="1" dirty="0" smtClean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- Global variation in </a:t>
            </a:r>
            <a:r>
              <a:rPr lang="en-GB" b="1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2040 w.r.t. central baseline </a:t>
            </a:r>
            <a:r>
              <a:rPr lang="en-GB" b="1" dirty="0" smtClean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scenario</a:t>
            </a:r>
            <a:endParaRPr lang="en-GB" b="1" dirty="0"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</p:spPr>
        <p:txBody>
          <a:bodyPr/>
          <a:lstStyle/>
          <a:p>
            <a:fld id="{9DCE2A7B-145B-4ED9-8F46-D3C467570270}" type="slidenum">
              <a:rPr lang="en-GB" smtClean="0"/>
              <a:t>21</a:t>
            </a:fld>
            <a:endParaRPr lang="en-GB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7005278"/>
              </p:ext>
            </p:extLst>
          </p:nvPr>
        </p:nvGraphicFramePr>
        <p:xfrm>
          <a:off x="35836" y="1700808"/>
          <a:ext cx="8856644" cy="4709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303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420990"/>
            <a:ext cx="7200344" cy="7610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Current paper builds on: </a:t>
            </a:r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Report builds on previous OECD reports</a:t>
            </a:r>
            <a:endParaRPr lang="en-GB" sz="2800" b="1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</p:spPr>
        <p:txBody>
          <a:bodyPr/>
          <a:lstStyle/>
          <a:p>
            <a:fld id="{9DCE2A7B-145B-4ED9-8F46-D3C467570270}" type="slidenum">
              <a:rPr lang="en-GB" smtClean="0"/>
              <a:t>3</a:t>
            </a:fld>
            <a:endParaRPr lang="en-GB" dirty="0"/>
          </a:p>
        </p:txBody>
      </p:sp>
      <p:grpSp>
        <p:nvGrpSpPr>
          <p:cNvPr id="17" name="Group 16"/>
          <p:cNvGrpSpPr/>
          <p:nvPr/>
        </p:nvGrpSpPr>
        <p:grpSpPr>
          <a:xfrm>
            <a:off x="5662069" y="2468812"/>
            <a:ext cx="3246417" cy="2604300"/>
            <a:chOff x="5662069" y="2468812"/>
            <a:chExt cx="3246417" cy="260430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62069" y="2468812"/>
              <a:ext cx="3246417" cy="205426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59764" y="4639763"/>
              <a:ext cx="2477446" cy="433349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222202" y="2554511"/>
            <a:ext cx="3037996" cy="2657193"/>
            <a:chOff x="222202" y="2554511"/>
            <a:chExt cx="3037996" cy="265719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2202" y="2554511"/>
              <a:ext cx="3037996" cy="2142721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3528" y="4856437"/>
              <a:ext cx="2731713" cy="355267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7488" y="2736046"/>
            <a:ext cx="1884986" cy="25228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716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Mechanisms and drivers of labour implications</a:t>
            </a:r>
            <a:endParaRPr lang="en-GB" sz="2800" b="1" dirty="0"/>
          </a:p>
        </p:txBody>
      </p:sp>
      <p:sp>
        <p:nvSpPr>
          <p:cNvPr id="4" name="Up Arrow 3"/>
          <p:cNvSpPr/>
          <p:nvPr/>
        </p:nvSpPr>
        <p:spPr>
          <a:xfrm>
            <a:off x="5859585" y="1515088"/>
            <a:ext cx="656631" cy="886311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Up Arrow 4"/>
          <p:cNvSpPr/>
          <p:nvPr/>
        </p:nvSpPr>
        <p:spPr>
          <a:xfrm flipV="1">
            <a:off x="5820788" y="3968530"/>
            <a:ext cx="656631" cy="870239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Curved Up Arrow 5"/>
          <p:cNvSpPr/>
          <p:nvPr/>
        </p:nvSpPr>
        <p:spPr>
          <a:xfrm>
            <a:off x="5580112" y="3227676"/>
            <a:ext cx="1074720" cy="360040"/>
          </a:xfrm>
          <a:prstGeom prst="curvedUpArrow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Curved Up Arrow 6"/>
          <p:cNvSpPr/>
          <p:nvPr/>
        </p:nvSpPr>
        <p:spPr>
          <a:xfrm flipH="1" flipV="1">
            <a:off x="5496386" y="2718190"/>
            <a:ext cx="1158446" cy="378004"/>
          </a:xfrm>
          <a:prstGeom prst="curvedUpArrow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5496386" y="5357107"/>
            <a:ext cx="1479221" cy="51073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5960460" y="5219583"/>
            <a:ext cx="498656" cy="750980"/>
          </a:xfrm>
          <a:prstGeom prst="rect">
            <a:avLst/>
          </a:prstGeom>
          <a:solidFill>
            <a:schemeClr val="bg1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chemeClr val="accent6"/>
                </a:solidFill>
              </a:rPr>
              <a:t>≠</a:t>
            </a:r>
            <a:endParaRPr lang="en-GB" b="1" dirty="0">
              <a:solidFill>
                <a:schemeClr val="accent6"/>
              </a:solidFill>
            </a:endParaRPr>
          </a:p>
        </p:txBody>
      </p:sp>
      <p:sp>
        <p:nvSpPr>
          <p:cNvPr id="21" name="Content Placeholder 1"/>
          <p:cNvSpPr txBox="1">
            <a:spLocks/>
          </p:cNvSpPr>
          <p:nvPr/>
        </p:nvSpPr>
        <p:spPr>
          <a:xfrm>
            <a:off x="755763" y="1633387"/>
            <a:ext cx="4602580" cy="452520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342000" indent="-342000" algn="l" rtl="0" eaLnBrk="1" latinLnBrk="0" hangingPunct="1">
              <a:spcBef>
                <a:spcPts val="768"/>
              </a:spcBef>
              <a:buClr>
                <a:schemeClr val="tx1"/>
              </a:buClr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Char char="–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4800" indent="-230400" algn="l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20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92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Job creation </a:t>
            </a:r>
            <a:br>
              <a:rPr lang="en-GB" dirty="0" smtClean="0"/>
            </a:br>
            <a:r>
              <a:rPr lang="en-US" sz="1900" dirty="0"/>
              <a:t>in sectors that reduce the use of primary materials or support the development of circular business </a:t>
            </a:r>
            <a:r>
              <a:rPr lang="en-US" sz="1900" dirty="0" smtClean="0"/>
              <a:t>models</a:t>
            </a:r>
            <a:endParaRPr lang="en-GB" sz="1900" dirty="0" smtClean="0"/>
          </a:p>
          <a:p>
            <a:r>
              <a:rPr lang="en-GB" dirty="0" smtClean="0"/>
              <a:t>Job substitution</a:t>
            </a:r>
            <a:br>
              <a:rPr lang="en-GB" dirty="0" smtClean="0"/>
            </a:br>
            <a:r>
              <a:rPr lang="en-US" sz="1900" dirty="0"/>
              <a:t>whereby one activity replaces </a:t>
            </a:r>
            <a:r>
              <a:rPr lang="en-US" sz="1900" dirty="0" smtClean="0"/>
              <a:t>another</a:t>
            </a:r>
            <a:endParaRPr lang="en-GB" dirty="0" smtClean="0"/>
          </a:p>
          <a:p>
            <a:r>
              <a:rPr lang="en-GB" dirty="0" smtClean="0"/>
              <a:t>Job destruction </a:t>
            </a:r>
            <a:br>
              <a:rPr lang="en-GB" dirty="0" smtClean="0"/>
            </a:br>
            <a:r>
              <a:rPr lang="en-US" sz="2100" dirty="0"/>
              <a:t>in sectors </a:t>
            </a:r>
            <a:r>
              <a:rPr lang="en-US" sz="2100" dirty="0" smtClean="0"/>
              <a:t>characterized </a:t>
            </a:r>
            <a:r>
              <a:rPr lang="en-US" sz="2100" dirty="0"/>
              <a:t>by large environmental and materials footprints without direct replacement </a:t>
            </a:r>
            <a:endParaRPr lang="en-GB" dirty="0" smtClean="0"/>
          </a:p>
          <a:p>
            <a:r>
              <a:rPr lang="en-GB" dirty="0" smtClean="0"/>
              <a:t>Job redefinition </a:t>
            </a:r>
            <a:r>
              <a:rPr lang="en-GB" dirty="0"/>
              <a:t/>
            </a:r>
            <a:br>
              <a:rPr lang="en-GB" dirty="0"/>
            </a:br>
            <a:r>
              <a:rPr lang="en-US" sz="1900" dirty="0"/>
              <a:t>evolution of existing jobs to incorporate resource efficiency and circularity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</p:spPr>
        <p:txBody>
          <a:bodyPr/>
          <a:lstStyle/>
          <a:p>
            <a:fld id="{9DCE2A7B-145B-4ED9-8F46-D3C467570270}" type="slidenum">
              <a:rPr lang="en-GB" smtClean="0"/>
              <a:t>4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370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9" grpId="0" animBg="1"/>
      <p:bldP spid="20" grpId="0" animBg="1"/>
      <p:bldP spid="21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000" y="1346943"/>
            <a:ext cx="6300000" cy="2400657"/>
          </a:xfrm>
        </p:spPr>
        <p:txBody>
          <a:bodyPr/>
          <a:lstStyle/>
          <a:p>
            <a:r>
              <a:rPr lang="en-US" sz="3600" cap="none" dirty="0" smtClean="0"/>
              <a:t/>
            </a:r>
            <a:br>
              <a:rPr lang="en-US" sz="3600" cap="none" dirty="0" smtClean="0"/>
            </a:br>
            <a:r>
              <a:rPr lang="en-US" sz="3600" cap="none" dirty="0" smtClean="0"/>
              <a:t/>
            </a:r>
            <a:br>
              <a:rPr lang="en-US" sz="3600" cap="none" dirty="0" smtClean="0"/>
            </a:br>
            <a:r>
              <a:rPr lang="en-US" sz="3600" cap="none" dirty="0"/>
              <a:t>PART I. Baseline Trends</a:t>
            </a:r>
            <a:r>
              <a:rPr lang="en-US" sz="3600" cap="none" dirty="0" smtClean="0"/>
              <a:t/>
            </a:r>
            <a:br>
              <a:rPr lang="en-US" sz="3600" cap="none" dirty="0" smtClean="0"/>
            </a:br>
            <a:endParaRPr lang="en-GB" sz="3600" cap="none" dirty="0"/>
          </a:p>
        </p:txBody>
      </p:sp>
    </p:spTree>
    <p:extLst>
      <p:ext uri="{BB962C8B-B14F-4D97-AF65-F5344CB8AC3E}">
        <p14:creationId xmlns:p14="http://schemas.microsoft.com/office/powerpoint/2010/main" val="144690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668464" cy="989621"/>
          </a:xfrm>
        </p:spPr>
        <p:txBody>
          <a:bodyPr/>
          <a:lstStyle/>
          <a:p>
            <a:pPr algn="ctr"/>
            <a:r>
              <a:rPr lang="en-GB" sz="2800" b="1" dirty="0" smtClean="0"/>
              <a:t>Projected socio-economic changes by 2040</a:t>
            </a:r>
            <a:endParaRPr lang="en-GB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526319" y="4300161"/>
            <a:ext cx="798316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31800" indent="-342900" algn="just">
              <a:buFont typeface="+mj-lt"/>
              <a:buAutoNum type="alphaLcPeriod"/>
            </a:pP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Average annual growth rate (over the period) (percentages)</a:t>
            </a:r>
          </a:p>
          <a:p>
            <a:pPr marL="342900" marR="431800" lvl="0" indent="-342900" algn="just">
              <a:buFont typeface="+mj-lt"/>
              <a:buAutoNum type="alphaLcPeriod"/>
            </a:pP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Gross </a:t>
            </a: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value added of services at basic prices in percentage of GDP.</a:t>
            </a:r>
          </a:p>
          <a:p>
            <a:pPr marL="342900" marR="431800" lvl="0" indent="-342900" algn="just">
              <a:buFont typeface="+mj-lt"/>
              <a:buAutoNum type="alphaLcPeriod"/>
            </a:pP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 uses per unit of real GDP at 2011 PPPs exchange rates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47216" y="5157192"/>
            <a:ext cx="8501248" cy="1080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Baseline projections suggest </a:t>
            </a:r>
            <a:r>
              <a:rPr lang="en-US" sz="2000" b="1" dirty="0"/>
              <a:t>economic growth </a:t>
            </a:r>
            <a:r>
              <a:rPr lang="en-US" sz="2000" dirty="0" smtClean="0"/>
              <a:t>accompanied </a:t>
            </a:r>
            <a:r>
              <a:rPr lang="en-US" sz="2000" dirty="0"/>
              <a:t>with mild </a:t>
            </a:r>
            <a:r>
              <a:rPr lang="en-US" sz="2000" b="1" dirty="0"/>
              <a:t>employment growth</a:t>
            </a:r>
            <a:r>
              <a:rPr lang="en-US" sz="2000" dirty="0"/>
              <a:t>, increases in </a:t>
            </a:r>
            <a:r>
              <a:rPr lang="en-US" sz="2000" b="1" dirty="0"/>
              <a:t>labour productivity</a:t>
            </a:r>
            <a:r>
              <a:rPr lang="en-US" sz="2000" dirty="0"/>
              <a:t>, and </a:t>
            </a:r>
            <a:r>
              <a:rPr lang="en-US" sz="2000" b="1" dirty="0"/>
              <a:t>expansion of service </a:t>
            </a:r>
            <a:r>
              <a:rPr lang="en-US" sz="2000" b="1" dirty="0" smtClean="0"/>
              <a:t>sectors</a:t>
            </a:r>
            <a:endParaRPr lang="en-US" sz="2000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</p:spPr>
        <p:txBody>
          <a:bodyPr/>
          <a:lstStyle/>
          <a:p>
            <a:fld id="{9DCE2A7B-145B-4ED9-8F46-D3C467570270}" type="slidenum">
              <a:rPr lang="en-GB" smtClean="0"/>
              <a:t>6</a:t>
            </a:fld>
            <a:endParaRPr lang="en-GB" dirty="0"/>
          </a:p>
        </p:txBody>
      </p:sp>
      <p:graphicFrame>
        <p:nvGraphicFramePr>
          <p:cNvPr id="11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6881480"/>
              </p:ext>
            </p:extLst>
          </p:nvPr>
        </p:nvGraphicFramePr>
        <p:xfrm>
          <a:off x="547936" y="1583722"/>
          <a:ext cx="7951473" cy="2576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6963">
                  <a:extLst>
                    <a:ext uri="{9D8B030D-6E8A-4147-A177-3AD203B41FA5}">
                      <a16:colId xmlns:a16="http://schemas.microsoft.com/office/drawing/2014/main" val="1573907875"/>
                    </a:ext>
                  </a:extLst>
                </a:gridCol>
                <a:gridCol w="654959">
                  <a:extLst>
                    <a:ext uri="{9D8B030D-6E8A-4147-A177-3AD203B41FA5}">
                      <a16:colId xmlns:a16="http://schemas.microsoft.com/office/drawing/2014/main" val="3448045756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2407852426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2847447187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369331241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905268567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8781877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84374744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504824400"/>
                    </a:ext>
                  </a:extLst>
                </a:gridCol>
              </a:tblGrid>
              <a:tr h="2412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OECD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BRIICS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Rest of the World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WORLD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502335"/>
                  </a:ext>
                </a:extLst>
              </a:tr>
              <a:tr h="2412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2855006128"/>
                  </a:ext>
                </a:extLst>
              </a:tr>
              <a:tr h="2910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GDP growth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1.9%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3.9%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3.7%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3.0%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3750816631"/>
                  </a:ext>
                </a:extLst>
              </a:tr>
              <a:tr h="409802">
                <a:tc>
                  <a:txBody>
                    <a:bodyPr/>
                    <a:lstStyle/>
                    <a:p>
                      <a:pPr algn="l" fontAlgn="ctr"/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656799972"/>
                  </a:ext>
                </a:extLst>
              </a:tr>
              <a:tr h="368182">
                <a:tc>
                  <a:txBody>
                    <a:bodyPr/>
                    <a:lstStyle/>
                    <a:p>
                      <a:pPr algn="l" fontAlgn="ctr"/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2753322346"/>
                  </a:ext>
                </a:extLst>
              </a:tr>
              <a:tr h="473668">
                <a:tc>
                  <a:txBody>
                    <a:bodyPr/>
                    <a:lstStyle/>
                    <a:p>
                      <a:pPr algn="l" fontAlgn="ctr"/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905212503"/>
                  </a:ext>
                </a:extLst>
              </a:tr>
              <a:tr h="310278">
                <a:tc>
                  <a:txBody>
                    <a:bodyPr/>
                    <a:lstStyle/>
                    <a:p>
                      <a:pPr algn="l" fontAlgn="ctr"/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3418136131"/>
                  </a:ext>
                </a:extLst>
              </a:tr>
              <a:tr h="241260">
                <a:tc>
                  <a:txBody>
                    <a:bodyPr/>
                    <a:lstStyle/>
                    <a:p>
                      <a:pPr algn="l" fontAlgn="ctr"/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349631019"/>
                  </a:ext>
                </a:extLst>
              </a:tr>
            </a:tbl>
          </a:graphicData>
        </a:graphic>
      </p:graphicFrame>
      <p:graphicFrame>
        <p:nvGraphicFramePr>
          <p:cNvPr id="12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2433314"/>
              </p:ext>
            </p:extLst>
          </p:nvPr>
        </p:nvGraphicFramePr>
        <p:xfrm>
          <a:off x="558011" y="1583722"/>
          <a:ext cx="7951473" cy="2576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6963">
                  <a:extLst>
                    <a:ext uri="{9D8B030D-6E8A-4147-A177-3AD203B41FA5}">
                      <a16:colId xmlns:a16="http://schemas.microsoft.com/office/drawing/2014/main" val="1573907875"/>
                    </a:ext>
                  </a:extLst>
                </a:gridCol>
                <a:gridCol w="654959">
                  <a:extLst>
                    <a:ext uri="{9D8B030D-6E8A-4147-A177-3AD203B41FA5}">
                      <a16:colId xmlns:a16="http://schemas.microsoft.com/office/drawing/2014/main" val="3448045756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2407852426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2847447187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369331241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905268567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8781877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84374744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504824400"/>
                    </a:ext>
                  </a:extLst>
                </a:gridCol>
              </a:tblGrid>
              <a:tr h="2412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OECD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BRIICS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Rest of the World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WORLD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502335"/>
                  </a:ext>
                </a:extLst>
              </a:tr>
              <a:tr h="2412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2855006128"/>
                  </a:ext>
                </a:extLst>
              </a:tr>
              <a:tr h="2910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GDP growth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1.9%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3.9%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3.7%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3.0%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3750816631"/>
                  </a:ext>
                </a:extLst>
              </a:tr>
              <a:tr h="40980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Employment growth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0.3%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0.2%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1.7%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0.8%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656799972"/>
                  </a:ext>
                </a:extLst>
              </a:tr>
              <a:tr h="368182">
                <a:tc>
                  <a:txBody>
                    <a:bodyPr/>
                    <a:lstStyle/>
                    <a:p>
                      <a:pPr algn="l" fontAlgn="ctr"/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2753322346"/>
                  </a:ext>
                </a:extLst>
              </a:tr>
              <a:tr h="473668">
                <a:tc>
                  <a:txBody>
                    <a:bodyPr/>
                    <a:lstStyle/>
                    <a:p>
                      <a:pPr algn="l" fontAlgn="ctr"/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905212503"/>
                  </a:ext>
                </a:extLst>
              </a:tr>
              <a:tr h="310278">
                <a:tc>
                  <a:txBody>
                    <a:bodyPr/>
                    <a:lstStyle/>
                    <a:p>
                      <a:pPr algn="l" fontAlgn="ctr"/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3418136131"/>
                  </a:ext>
                </a:extLst>
              </a:tr>
              <a:tr h="241260">
                <a:tc>
                  <a:txBody>
                    <a:bodyPr/>
                    <a:lstStyle/>
                    <a:p>
                      <a:pPr algn="l" fontAlgn="ctr"/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349631019"/>
                  </a:ext>
                </a:extLst>
              </a:tr>
            </a:tbl>
          </a:graphicData>
        </a:graphic>
      </p:graphicFrame>
      <p:graphicFrame>
        <p:nvGraphicFramePr>
          <p:cNvPr id="1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767878"/>
              </p:ext>
            </p:extLst>
          </p:nvPr>
        </p:nvGraphicFramePr>
        <p:xfrm>
          <a:off x="568086" y="1583722"/>
          <a:ext cx="7951473" cy="2576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6963">
                  <a:extLst>
                    <a:ext uri="{9D8B030D-6E8A-4147-A177-3AD203B41FA5}">
                      <a16:colId xmlns:a16="http://schemas.microsoft.com/office/drawing/2014/main" val="1573907875"/>
                    </a:ext>
                  </a:extLst>
                </a:gridCol>
                <a:gridCol w="654959">
                  <a:extLst>
                    <a:ext uri="{9D8B030D-6E8A-4147-A177-3AD203B41FA5}">
                      <a16:colId xmlns:a16="http://schemas.microsoft.com/office/drawing/2014/main" val="3448045756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2407852426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2847447187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369331241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905268567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8781877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84374744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504824400"/>
                    </a:ext>
                  </a:extLst>
                </a:gridCol>
              </a:tblGrid>
              <a:tr h="2412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OECD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BRIICS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Rest of the World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WORLD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502335"/>
                  </a:ext>
                </a:extLst>
              </a:tr>
              <a:tr h="2412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2855006128"/>
                  </a:ext>
                </a:extLst>
              </a:tr>
              <a:tr h="2910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GDP growth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1.9%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3.9%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3.7%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3.0%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3750816631"/>
                  </a:ext>
                </a:extLst>
              </a:tr>
              <a:tr h="40980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Employment growth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0.3%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0.2%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1.7%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0.8%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656799972"/>
                  </a:ext>
                </a:extLst>
              </a:tr>
              <a:tr h="36818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Population growth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0.4%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0.4%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1.6%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0.9%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2753322346"/>
                  </a:ext>
                </a:extLst>
              </a:tr>
              <a:tr h="473668">
                <a:tc>
                  <a:txBody>
                    <a:bodyPr/>
                    <a:lstStyle/>
                    <a:p>
                      <a:pPr algn="l" fontAlgn="ctr"/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905212503"/>
                  </a:ext>
                </a:extLst>
              </a:tr>
              <a:tr h="310278">
                <a:tc>
                  <a:txBody>
                    <a:bodyPr/>
                    <a:lstStyle/>
                    <a:p>
                      <a:pPr algn="l" fontAlgn="ctr"/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3418136131"/>
                  </a:ext>
                </a:extLst>
              </a:tr>
              <a:tr h="241260">
                <a:tc>
                  <a:txBody>
                    <a:bodyPr/>
                    <a:lstStyle/>
                    <a:p>
                      <a:pPr algn="l" fontAlgn="ctr"/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349631019"/>
                  </a:ext>
                </a:extLst>
              </a:tr>
            </a:tbl>
          </a:graphicData>
        </a:graphic>
      </p:graphicFrame>
      <p:graphicFrame>
        <p:nvGraphicFramePr>
          <p:cNvPr id="14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346680"/>
              </p:ext>
            </p:extLst>
          </p:nvPr>
        </p:nvGraphicFramePr>
        <p:xfrm>
          <a:off x="568086" y="1575867"/>
          <a:ext cx="7951473" cy="25727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6963">
                  <a:extLst>
                    <a:ext uri="{9D8B030D-6E8A-4147-A177-3AD203B41FA5}">
                      <a16:colId xmlns:a16="http://schemas.microsoft.com/office/drawing/2014/main" val="1573907875"/>
                    </a:ext>
                  </a:extLst>
                </a:gridCol>
                <a:gridCol w="654959">
                  <a:extLst>
                    <a:ext uri="{9D8B030D-6E8A-4147-A177-3AD203B41FA5}">
                      <a16:colId xmlns:a16="http://schemas.microsoft.com/office/drawing/2014/main" val="3448045756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2407852426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2847447187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369331241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905268567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8781877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84374744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504824400"/>
                    </a:ext>
                  </a:extLst>
                </a:gridCol>
              </a:tblGrid>
              <a:tr h="4385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OECD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BRIICS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Rest of the World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WORLD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502335"/>
                  </a:ext>
                </a:extLst>
              </a:tr>
              <a:tr h="2412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2855006128"/>
                  </a:ext>
                </a:extLst>
              </a:tr>
              <a:tr h="2910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GDP growth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1.9%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3.9%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3.7%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3.0%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3750816631"/>
                  </a:ext>
                </a:extLst>
              </a:tr>
              <a:tr h="40980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Employment growth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0.3%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0.2%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1.7%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0.8%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656799972"/>
                  </a:ext>
                </a:extLst>
              </a:tr>
              <a:tr h="36818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Population growth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0.4%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0.4%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1.6%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0.9%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2753322346"/>
                  </a:ext>
                </a:extLst>
              </a:tr>
              <a:tr h="47366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Labour productivity growth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1.7%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3.1%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1.9%</a:t>
                      </a:r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1.7%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905212503"/>
                  </a:ext>
                </a:extLst>
              </a:tr>
              <a:tr h="310278">
                <a:tc>
                  <a:txBody>
                    <a:bodyPr/>
                    <a:lstStyle/>
                    <a:p>
                      <a:pPr algn="l" fontAlgn="ctr"/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3418136131"/>
                  </a:ext>
                </a:extLst>
              </a:tr>
              <a:tr h="241260">
                <a:tc>
                  <a:txBody>
                    <a:bodyPr/>
                    <a:lstStyle/>
                    <a:p>
                      <a:pPr algn="l" fontAlgn="ctr"/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349631019"/>
                  </a:ext>
                </a:extLst>
              </a:tr>
            </a:tbl>
          </a:graphicData>
        </a:graphic>
      </p:graphicFrame>
      <p:graphicFrame>
        <p:nvGraphicFramePr>
          <p:cNvPr id="15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3057"/>
              </p:ext>
            </p:extLst>
          </p:nvPr>
        </p:nvGraphicFramePr>
        <p:xfrm>
          <a:off x="568086" y="1564740"/>
          <a:ext cx="7951473" cy="2576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6963">
                  <a:extLst>
                    <a:ext uri="{9D8B030D-6E8A-4147-A177-3AD203B41FA5}">
                      <a16:colId xmlns:a16="http://schemas.microsoft.com/office/drawing/2014/main" val="1573907875"/>
                    </a:ext>
                  </a:extLst>
                </a:gridCol>
                <a:gridCol w="654959">
                  <a:extLst>
                    <a:ext uri="{9D8B030D-6E8A-4147-A177-3AD203B41FA5}">
                      <a16:colId xmlns:a16="http://schemas.microsoft.com/office/drawing/2014/main" val="3448045756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2407852426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2847447187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369331241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905268567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8781877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843747441"/>
                    </a:ext>
                  </a:extLst>
                </a:gridCol>
                <a:gridCol w="802793">
                  <a:extLst>
                    <a:ext uri="{9D8B030D-6E8A-4147-A177-3AD203B41FA5}">
                      <a16:colId xmlns:a16="http://schemas.microsoft.com/office/drawing/2014/main" val="1504824400"/>
                    </a:ext>
                  </a:extLst>
                </a:gridCol>
              </a:tblGrid>
              <a:tr h="2412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OECD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BRIICS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Rest of the World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WORLD</a:t>
                      </a:r>
                    </a:p>
                  </a:txBody>
                  <a:tcPr marL="8706" marR="8706" marT="8706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502335"/>
                  </a:ext>
                </a:extLst>
              </a:tr>
              <a:tr h="2412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2040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2855006128"/>
                  </a:ext>
                </a:extLst>
              </a:tr>
              <a:tr h="2910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GDP growth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1.9%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3.9%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3.7%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3.0%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3750816631"/>
                  </a:ext>
                </a:extLst>
              </a:tr>
              <a:tr h="40980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Employment growth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0.3%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0.2%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1.7%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0.8%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656799972"/>
                  </a:ext>
                </a:extLst>
              </a:tr>
              <a:tr h="36818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Population growth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0.4%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0.4%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1.6%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0.9%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2753322346"/>
                  </a:ext>
                </a:extLst>
              </a:tr>
              <a:tr h="47366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Labour productivity growth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1.7%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3.1%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1.9%</a:t>
                      </a:r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1.7%</a:t>
                      </a: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905212503"/>
                  </a:ext>
                </a:extLst>
              </a:tr>
              <a:tr h="31027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Services share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b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72%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74%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54%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57%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49%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53%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64%</a:t>
                      </a:r>
                      <a:endParaRPr lang="en-GB" sz="1500" b="0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66%</a:t>
                      </a:r>
                      <a:endParaRPr lang="en-GB" sz="1500" b="0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3418136131"/>
                  </a:ext>
                </a:extLst>
              </a:tr>
              <a:tr h="24126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Material intensity </a:t>
                      </a:r>
                      <a:r>
                        <a:rPr lang="en-GB" sz="15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c</a:t>
                      </a:r>
                      <a:endParaRPr lang="en-GB" sz="15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0.47</a:t>
                      </a:r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0.41</a:t>
                      </a:r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1.21</a:t>
                      </a:r>
                      <a:endParaRPr lang="en-GB" sz="15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0.68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0.77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0.62</a:t>
                      </a: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0.79</a:t>
                      </a:r>
                      <a:endParaRPr lang="en-GB" sz="1500" b="0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5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0.57</a:t>
                      </a:r>
                      <a:endParaRPr lang="en-GB" sz="1500" b="0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706" marR="8706" marT="8706" marB="0" anchor="ctr"/>
                </a:tc>
                <a:extLst>
                  <a:ext uri="{0D108BD9-81ED-4DB2-BD59-A6C34878D82A}">
                    <a16:rowId xmlns:a16="http://schemas.microsoft.com/office/drawing/2014/main" val="134963101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97273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.. will be accompanied by job reallocations across sectors </a:t>
            </a:r>
            <a:endParaRPr lang="en-GB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7964" y="1459992"/>
            <a:ext cx="7812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Percentages of total employment – Average rates over the periods, 2017-2040.</a:t>
            </a:r>
            <a:endParaRPr lang="en-GB" sz="1400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2" y="4097413"/>
            <a:ext cx="7488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Because of structural change there are job reallocations across sectors that are higher than projected changes in total employment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Reallocation of jobs are higher in BRIICS and countries that are in phase of transition towards mature economies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other developing economies employment growth is the main driver of labour markets dynamics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</p:spPr>
        <p:txBody>
          <a:bodyPr/>
          <a:lstStyle/>
          <a:p>
            <a:fld id="{9DCE2A7B-145B-4ED9-8F46-D3C467570270}" type="slidenum">
              <a:rPr lang="en-GB" smtClean="0"/>
              <a:t>7</a:t>
            </a:fld>
            <a:endParaRPr lang="en-GB" dirty="0"/>
          </a:p>
        </p:txBody>
      </p:sp>
      <p:graphicFrame>
        <p:nvGraphicFramePr>
          <p:cNvPr id="10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3140622"/>
              </p:ext>
            </p:extLst>
          </p:nvPr>
        </p:nvGraphicFramePr>
        <p:xfrm>
          <a:off x="612000" y="1975975"/>
          <a:ext cx="8028000" cy="1944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5729">
                  <a:extLst>
                    <a:ext uri="{9D8B030D-6E8A-4147-A177-3AD203B41FA5}">
                      <a16:colId xmlns:a16="http://schemas.microsoft.com/office/drawing/2014/main" val="1573907875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44804575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407852426"/>
                    </a:ext>
                  </a:extLst>
                </a:gridCol>
                <a:gridCol w="1166599">
                  <a:extLst>
                    <a:ext uri="{9D8B030D-6E8A-4147-A177-3AD203B41FA5}">
                      <a16:colId xmlns:a16="http://schemas.microsoft.com/office/drawing/2014/main" val="2847447187"/>
                    </a:ext>
                  </a:extLst>
                </a:gridCol>
                <a:gridCol w="1162676">
                  <a:extLst>
                    <a:ext uri="{9D8B030D-6E8A-4147-A177-3AD203B41FA5}">
                      <a16:colId xmlns:a16="http://schemas.microsoft.com/office/drawing/2014/main" val="3693312411"/>
                    </a:ext>
                  </a:extLst>
                </a:gridCol>
                <a:gridCol w="1162676">
                  <a:extLst>
                    <a:ext uri="{9D8B030D-6E8A-4147-A177-3AD203B41FA5}">
                      <a16:colId xmlns:a16="http://schemas.microsoft.com/office/drawing/2014/main" val="905268567"/>
                    </a:ext>
                  </a:extLst>
                </a:gridCol>
              </a:tblGrid>
              <a:tr h="1087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 employment growth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Excess worker reallocation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Job creations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Job destructions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job reallocation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9502335"/>
                  </a:ext>
                </a:extLst>
              </a:tr>
              <a:tr h="271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OECD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GB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GB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GB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GB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5006128"/>
                  </a:ext>
                </a:extLst>
              </a:tr>
              <a:tr h="295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BRIICS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GB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GB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GB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GB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0816631"/>
                  </a:ext>
                </a:extLst>
              </a:tr>
              <a:tr h="280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Rest of the world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1.7%</a:t>
                      </a:r>
                      <a:endParaRPr lang="en-GB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GB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GB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GB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GB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6799972"/>
                  </a:ext>
                </a:extLst>
              </a:tr>
            </a:tbl>
          </a:graphicData>
        </a:graphic>
      </p:graphicFrame>
      <p:graphicFrame>
        <p:nvGraphicFramePr>
          <p:cNvPr id="14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8165307"/>
              </p:ext>
            </p:extLst>
          </p:nvPr>
        </p:nvGraphicFramePr>
        <p:xfrm>
          <a:off x="612000" y="1969978"/>
          <a:ext cx="8028000" cy="1944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5729">
                  <a:extLst>
                    <a:ext uri="{9D8B030D-6E8A-4147-A177-3AD203B41FA5}">
                      <a16:colId xmlns:a16="http://schemas.microsoft.com/office/drawing/2014/main" val="1573907875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44804575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407852426"/>
                    </a:ext>
                  </a:extLst>
                </a:gridCol>
                <a:gridCol w="1166599">
                  <a:extLst>
                    <a:ext uri="{9D8B030D-6E8A-4147-A177-3AD203B41FA5}">
                      <a16:colId xmlns:a16="http://schemas.microsoft.com/office/drawing/2014/main" val="2847447187"/>
                    </a:ext>
                  </a:extLst>
                </a:gridCol>
                <a:gridCol w="1162676">
                  <a:extLst>
                    <a:ext uri="{9D8B030D-6E8A-4147-A177-3AD203B41FA5}">
                      <a16:colId xmlns:a16="http://schemas.microsoft.com/office/drawing/2014/main" val="3693312411"/>
                    </a:ext>
                  </a:extLst>
                </a:gridCol>
                <a:gridCol w="1162676">
                  <a:extLst>
                    <a:ext uri="{9D8B030D-6E8A-4147-A177-3AD203B41FA5}">
                      <a16:colId xmlns:a16="http://schemas.microsoft.com/office/drawing/2014/main" val="905268567"/>
                    </a:ext>
                  </a:extLst>
                </a:gridCol>
              </a:tblGrid>
              <a:tr h="1087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 employment growth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Excess worker reallocation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Job creations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Job destructions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job reallocation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9502335"/>
                  </a:ext>
                </a:extLst>
              </a:tr>
              <a:tr h="271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OECD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5006128"/>
                  </a:ext>
                </a:extLst>
              </a:tr>
              <a:tr h="295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BRIICS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0816631"/>
                  </a:ext>
                </a:extLst>
              </a:tr>
              <a:tr h="280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Rest of the world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1.7%</a:t>
                      </a:r>
                      <a:endParaRPr lang="en-GB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1.8%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6799972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74228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740472" cy="1022400"/>
          </a:xfrm>
        </p:spPr>
        <p:txBody>
          <a:bodyPr/>
          <a:lstStyle/>
          <a:p>
            <a:r>
              <a:rPr lang="en-US" sz="2400" b="1" dirty="0"/>
              <a:t>J</a:t>
            </a:r>
            <a:r>
              <a:rPr lang="en-US" sz="2400" b="1" dirty="0" smtClean="0"/>
              <a:t>obs </a:t>
            </a:r>
            <a:r>
              <a:rPr lang="en-US" sz="2400" b="1" dirty="0"/>
              <a:t>destructions </a:t>
            </a:r>
            <a:r>
              <a:rPr lang="en-US" sz="2400" b="1" dirty="0" smtClean="0"/>
              <a:t>in </a:t>
            </a:r>
            <a:r>
              <a:rPr lang="en-US" sz="2400" b="1" dirty="0"/>
              <a:t>industrial sectors and job creations in services sectors across OECD economies</a:t>
            </a:r>
            <a:endParaRPr lang="en-GB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80000" y="1260000"/>
            <a:ext cx="720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Percentage changes in 2040 baseline projection relative to 2017 </a:t>
            </a:r>
            <a:r>
              <a:rPr lang="en-US" sz="1600" b="1" dirty="0" smtClean="0">
                <a:latin typeface="+mj-lt"/>
              </a:rPr>
              <a:t>values.</a:t>
            </a:r>
            <a:endParaRPr lang="en-GB" sz="1400" dirty="0">
              <a:latin typeface="+mj-lt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</p:spPr>
        <p:txBody>
          <a:bodyPr/>
          <a:lstStyle/>
          <a:p>
            <a:fld id="{9DCE2A7B-145B-4ED9-8F46-D3C467570270}" type="slidenum">
              <a:rPr lang="en-GB" smtClean="0"/>
              <a:t>8</a:t>
            </a:fld>
            <a:endParaRPr lang="en-GB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5942676"/>
              </p:ext>
            </p:extLst>
          </p:nvPr>
        </p:nvGraphicFramePr>
        <p:xfrm>
          <a:off x="1" y="1601788"/>
          <a:ext cx="8686800" cy="5054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0273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91680" y="1052736"/>
            <a:ext cx="6300000" cy="4708981"/>
          </a:xfrm>
        </p:spPr>
        <p:txBody>
          <a:bodyPr/>
          <a:lstStyle/>
          <a:p>
            <a:r>
              <a:rPr lang="en-US" sz="3600" b="1" cap="none" dirty="0" smtClean="0"/>
              <a:t/>
            </a:r>
            <a:br>
              <a:rPr lang="en-US" sz="3600" b="1" cap="none" dirty="0" smtClean="0"/>
            </a:br>
            <a:r>
              <a:rPr lang="en-US" sz="3600" b="1" cap="none" dirty="0" smtClean="0"/>
              <a:t>PART </a:t>
            </a:r>
            <a:r>
              <a:rPr lang="en-US" sz="3600" b="1" cap="none" dirty="0"/>
              <a:t>II.</a:t>
            </a:r>
            <a:br>
              <a:rPr lang="en-US" sz="3600" b="1" cap="none" dirty="0"/>
            </a:br>
            <a:r>
              <a:rPr lang="en-US" sz="3600" b="1" cap="none" dirty="0" smtClean="0"/>
              <a:t>Labour </a:t>
            </a:r>
            <a:r>
              <a:rPr lang="en-US" sz="3600" b="1" cap="none" dirty="0"/>
              <a:t>implications of </a:t>
            </a:r>
            <a:r>
              <a:rPr lang="en-US" sz="3600" b="1" cap="none" dirty="0" smtClean="0"/>
              <a:t>policies to promote Resource Efficiency and Circular Economy </a:t>
            </a:r>
            <a:r>
              <a:rPr lang="en-US" sz="3600" b="1" cap="none" dirty="0"/>
              <a:t>transition</a:t>
            </a:r>
            <a:br>
              <a:rPr lang="en-US" sz="3600" b="1" cap="none" dirty="0"/>
            </a:br>
            <a:endParaRPr lang="en-GB" sz="3600" b="1" cap="none" dirty="0"/>
          </a:p>
        </p:txBody>
      </p:sp>
    </p:spTree>
    <p:extLst>
      <p:ext uri="{BB962C8B-B14F-4D97-AF65-F5344CB8AC3E}">
        <p14:creationId xmlns:p14="http://schemas.microsoft.com/office/powerpoint/2010/main" val="251783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7.1|4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5|12.8|5.9|9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18.7|11.3|8.6|17.1|15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10.5|36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10.9|4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9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|1.1|10.9|8|2.4|0.3|0.3|0.4|0.4|1.1|0.7|0.5|0.5|0.4|0.1|0.2|0.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ECD_English_white">
  <a:themeElements>
    <a:clrScheme name="OECD white">
      <a:dk1>
        <a:srgbClr val="727272"/>
      </a:dk1>
      <a:lt1>
        <a:sysClr val="window" lastClr="FFFFFF"/>
      </a:lt1>
      <a:dk2>
        <a:srgbClr val="006299"/>
      </a:dk2>
      <a:lt2>
        <a:srgbClr val="E6E6E6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OECD_English_white</Template>
  <TotalTime>5649</TotalTime>
  <Words>1601</Words>
  <Application>Microsoft Office PowerPoint</Application>
  <PresentationFormat>On-screen Show (4:3)</PresentationFormat>
  <Paragraphs>432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SimSun</vt:lpstr>
      <vt:lpstr>Arial</vt:lpstr>
      <vt:lpstr>Arial Narrow</vt:lpstr>
      <vt:lpstr>Calibri</vt:lpstr>
      <vt:lpstr>Georgia</vt:lpstr>
      <vt:lpstr>Georgia  </vt:lpstr>
      <vt:lpstr>Helvetica 65 Medium</vt:lpstr>
      <vt:lpstr>Times New Roman</vt:lpstr>
      <vt:lpstr>Wingdings</vt:lpstr>
      <vt:lpstr>OECD_English_white</vt:lpstr>
      <vt:lpstr>JoBs potential of a transition to a Circular economy</vt:lpstr>
      <vt:lpstr>Circular economy transition &amp; jobs</vt:lpstr>
      <vt:lpstr>Report builds on previous OECD reports</vt:lpstr>
      <vt:lpstr>Mechanisms and drivers of labour implications</vt:lpstr>
      <vt:lpstr>  PART I. Baseline Trends </vt:lpstr>
      <vt:lpstr>Projected socio-economic changes by 2040</vt:lpstr>
      <vt:lpstr>.. will be accompanied by job reallocations across sectors </vt:lpstr>
      <vt:lpstr>Jobs destructions in industrial sectors and job creations in services sectors across OECD economies</vt:lpstr>
      <vt:lpstr> PART II. Labour implications of policies to promote Resource Efficiency and Circular Economy transition </vt:lpstr>
      <vt:lpstr>Material Fiscal Reform (MFR) scenario</vt:lpstr>
      <vt:lpstr>Results: boosting resource efficiency and boost employment seems possible</vt:lpstr>
      <vt:lpstr>MFR implies small aggregate employment impacts with larger job reallocation </vt:lpstr>
      <vt:lpstr>Differences across countries depending on their economic structure</vt:lpstr>
      <vt:lpstr>Jobs shift towards less material intensive sectors gradually</vt:lpstr>
      <vt:lpstr>Within OECD additional employment gains captured in labour intensive sectors - services</vt:lpstr>
      <vt:lpstr>Partial implementation of MFR yields leakages</vt:lpstr>
      <vt:lpstr>Summary</vt:lpstr>
      <vt:lpstr>Thank you!</vt:lpstr>
      <vt:lpstr>Mechanisms and drivers of labour implications</vt:lpstr>
      <vt:lpstr>BASELINE -Job creations in most sectors across Non-OECD economies</vt:lpstr>
      <vt:lpstr>MFR - non-OECD benefit from lower material costs</vt:lpstr>
    </vt:vector>
  </TitlesOfParts>
  <Company>OECD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BORKEY Peter</dc:creator>
  <cp:lastModifiedBy>MAVROEIDI Eleonora, ENV/EEI</cp:lastModifiedBy>
  <cp:revision>256</cp:revision>
  <cp:lastPrinted>2018-03-19T08:55:32Z</cp:lastPrinted>
  <dcterms:created xsi:type="dcterms:W3CDTF">2018-03-12T14:01:22Z</dcterms:created>
  <dcterms:modified xsi:type="dcterms:W3CDTF">2020-05-15T13:44:21Z</dcterms:modified>
</cp:coreProperties>
</file>