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98" r:id="rId5"/>
    <p:sldId id="539" r:id="rId6"/>
    <p:sldId id="540" r:id="rId7"/>
    <p:sldId id="541" r:id="rId8"/>
    <p:sldId id="542" r:id="rId9"/>
    <p:sldId id="543" r:id="rId10"/>
    <p:sldId id="544" r:id="rId11"/>
    <p:sldId id="545" r:id="rId12"/>
    <p:sldId id="546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6" autoAdjust="0"/>
    <p:restoredTop sz="86375" autoAdjust="0"/>
  </p:normalViewPr>
  <p:slideViewPr>
    <p:cSldViewPr snapToGrid="0">
      <p:cViewPr varScale="1">
        <p:scale>
          <a:sx n="61" d="100"/>
          <a:sy n="61" d="100"/>
        </p:scale>
        <p:origin x="28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09B5B-D9B9-46C7-B07E-8D80672D6A2F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F236F-2865-482A-BDAF-7B48158AEAE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39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0296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C91C7-FD4E-E9AC-11A1-2AEFCB59F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51D376-6D55-5F85-1642-DE34C72D9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BAD954-E342-CA8C-A730-0AEDF3C10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6FFA3-E3C4-D7D8-A0F7-CC5B3FAB9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47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16D07-C937-5235-9905-39426DA31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101C6-A209-2495-961F-29B6BD97E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41588A-3F95-C1B7-C476-CA8FCAA34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AB0FC-87C8-E826-3A2A-99A44197A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2490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Magnet based on </a:t>
            </a:r>
            <a:r>
              <a:rPr lang="en-GB" err="1"/>
              <a:t>Gtap</a:t>
            </a:r>
            <a:r>
              <a:rPr lang="en-GB"/>
              <a:t> -&gt; uses data -&gt; build lots of extensions more sectors and production factors then original data, modular setup can turn stuff on or off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45D2F-C69D-4D90-B22B-9B2DC58DBD5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6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DF762-EF26-AD95-2570-473D6A96C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E7F8BF-0B4A-9099-096D-FDF19B845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9DFAE-2ED8-3BB0-60E0-FAFFB388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9AB7-829E-CDCC-2E49-41C5A619D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095FA-DF5E-BF6E-0F32-E499C2C71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352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33140-1B91-8AC2-1637-9FB4D9B01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DBC9C3-3CAC-67BA-6329-86FCDF0A0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7F571-AE68-0F69-5B4C-147A87247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92E30-C157-D00D-3015-1E424C51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F9116-3761-85F4-3DA8-A78C6CCBC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05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2986D2-38F6-F486-B7CA-0D897C8F60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3DFC74-BEC9-231C-86FF-7D6CF9B5C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F2511-DD1D-1069-EEEA-81CE23E7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1F03-66E2-315E-F87B-09183B636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65222-B810-FE1C-AEE9-3A588C10E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103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</a:p>
        </p:txBody>
      </p:sp>
      <p:sp>
        <p:nvSpPr>
          <p:cNvPr id="14" name="Tijdelijke aanduiding voor afbeelding 2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23419" y="2827833"/>
            <a:ext cx="3120000" cy="31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067"/>
            </a:lvl1pPr>
          </a:lstStyle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10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Tijdelijke aanduiding voor afbeelding 24"/>
          <p:cNvSpPr>
            <a:spLocks noGrp="1" noChangeAspect="1"/>
          </p:cNvSpPr>
          <p:nvPr>
            <p:ph type="pic" sz="quarter" idx="19"/>
          </p:nvPr>
        </p:nvSpPr>
        <p:spPr bwMode="auto">
          <a:xfrm>
            <a:off x="8737567" y="2827833"/>
            <a:ext cx="3120000" cy="31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067"/>
            </a:lvl1pPr>
          </a:lstStyle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10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Tijdelijke aanduiding voor afbeelding 24"/>
          <p:cNvSpPr>
            <a:spLocks noGrp="1" noChangeAspect="1"/>
          </p:cNvSpPr>
          <p:nvPr>
            <p:ph type="pic" sz="quarter" idx="16"/>
          </p:nvPr>
        </p:nvSpPr>
        <p:spPr bwMode="auto">
          <a:xfrm>
            <a:off x="6612016" y="2827833"/>
            <a:ext cx="3120000" cy="31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067"/>
            </a:lvl1pPr>
          </a:lstStyle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10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ijdelijke aanduiding voor afbeelding 24"/>
          <p:cNvSpPr>
            <a:spLocks noGrp="1" noChangeAspect="1"/>
          </p:cNvSpPr>
          <p:nvPr>
            <p:ph type="pic" sz="quarter" idx="15"/>
          </p:nvPr>
        </p:nvSpPr>
        <p:spPr bwMode="auto">
          <a:xfrm>
            <a:off x="4486465" y="2827833"/>
            <a:ext cx="3120000" cy="31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067"/>
            </a:lvl1pPr>
          </a:lstStyle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Klik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op het pictogram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als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u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een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afbeelding</a:t>
            </a:r>
            <a:r>
              <a:rPr kumimoji="0" lang="en-GB" sz="106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wilt </a:t>
            </a:r>
            <a:r>
              <a:rPr kumimoji="0" lang="en-GB" sz="1067" b="0" i="0" u="none" strike="noStrike" kern="0" cap="none" spc="0" normalizeH="0" baseline="0" noProof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toevoegen</a:t>
            </a:r>
            <a:endParaRPr kumimoji="0" lang="en-GB" sz="106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ijdelijke aanduiding voor tekst 21"/>
          <p:cNvSpPr>
            <a:spLocks noGrp="1"/>
          </p:cNvSpPr>
          <p:nvPr>
            <p:ph type="body" sz="quarter" idx="20"/>
          </p:nvPr>
        </p:nvSpPr>
        <p:spPr>
          <a:xfrm>
            <a:off x="674475" y="1646495"/>
            <a:ext cx="11180975" cy="440827"/>
          </a:xfrm>
        </p:spPr>
        <p:txBody>
          <a:bodyPr/>
          <a:lstStyle>
            <a:lvl1pPr marL="0" indent="0">
              <a:lnSpc>
                <a:spcPts val="2667"/>
              </a:lnSpc>
              <a:buNone/>
              <a:defRPr sz="2133"/>
            </a:lvl1pPr>
            <a:lvl2pPr marL="929194" indent="0">
              <a:lnSpc>
                <a:spcPts val="2667"/>
              </a:lnSpc>
              <a:buNone/>
              <a:defRPr sz="2133"/>
            </a:lvl2pPr>
            <a:lvl3pPr marL="2080631" indent="0">
              <a:lnSpc>
                <a:spcPts val="2667"/>
              </a:lnSpc>
              <a:buNone/>
              <a:defRPr sz="2133"/>
            </a:lvl3pPr>
            <a:lvl4pPr marL="3109305" indent="0">
              <a:lnSpc>
                <a:spcPts val="2667"/>
              </a:lnSpc>
              <a:buNone/>
              <a:defRPr sz="2133"/>
            </a:lvl4pPr>
            <a:lvl5pPr marL="4070249" indent="0">
              <a:lnSpc>
                <a:spcPts val="2667"/>
              </a:lnSpc>
              <a:buNone/>
              <a:defRPr sz="2133"/>
            </a:lvl5pPr>
          </a:lstStyle>
          <a:p>
            <a:pPr lvl="0"/>
            <a:r>
              <a:rPr lang="en-GB" err="1"/>
              <a:t>Klik</a:t>
            </a:r>
            <a:r>
              <a:rPr lang="en-GB"/>
              <a:t> om de </a:t>
            </a:r>
            <a:r>
              <a:rPr lang="en-GB" err="1"/>
              <a:t>modelstijlen</a:t>
            </a:r>
            <a:r>
              <a:rPr lang="en-GB"/>
              <a:t>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bewerken</a:t>
            </a:r>
            <a:endParaRPr lang="en-GB"/>
          </a:p>
        </p:txBody>
      </p:sp>
      <p:sp>
        <p:nvSpPr>
          <p:cNvPr id="19" name="Tijdelijke aanduiding voor tekst 21"/>
          <p:cNvSpPr>
            <a:spLocks noGrp="1"/>
          </p:cNvSpPr>
          <p:nvPr>
            <p:ph type="body" sz="quarter" idx="21"/>
          </p:nvPr>
        </p:nvSpPr>
        <p:spPr>
          <a:xfrm>
            <a:off x="674475" y="2197581"/>
            <a:ext cx="11180975" cy="440827"/>
          </a:xfrm>
        </p:spPr>
        <p:txBody>
          <a:bodyPr/>
          <a:lstStyle>
            <a:lvl1pPr marL="0" indent="0">
              <a:lnSpc>
                <a:spcPts val="2667"/>
              </a:lnSpc>
              <a:buNone/>
              <a:defRPr sz="2133"/>
            </a:lvl1pPr>
            <a:lvl2pPr marL="929194" indent="0">
              <a:lnSpc>
                <a:spcPts val="2667"/>
              </a:lnSpc>
              <a:buNone/>
              <a:defRPr sz="2133"/>
            </a:lvl2pPr>
            <a:lvl3pPr marL="2080631" indent="0">
              <a:lnSpc>
                <a:spcPts val="2667"/>
              </a:lnSpc>
              <a:buNone/>
              <a:defRPr sz="2133"/>
            </a:lvl3pPr>
            <a:lvl4pPr marL="3109305" indent="0">
              <a:lnSpc>
                <a:spcPts val="2667"/>
              </a:lnSpc>
              <a:buNone/>
              <a:defRPr sz="2133"/>
            </a:lvl4pPr>
            <a:lvl5pPr marL="4070249" indent="0">
              <a:lnSpc>
                <a:spcPts val="2667"/>
              </a:lnSpc>
              <a:buNone/>
              <a:defRPr sz="2133"/>
            </a:lvl5pPr>
          </a:lstStyle>
          <a:p>
            <a:pPr lvl="0"/>
            <a:r>
              <a:rPr lang="en-GB" err="1"/>
              <a:t>Klik</a:t>
            </a:r>
            <a:r>
              <a:rPr lang="en-GB"/>
              <a:t> om de </a:t>
            </a:r>
            <a:r>
              <a:rPr lang="en-GB" err="1"/>
              <a:t>modelstijlen</a:t>
            </a:r>
            <a:r>
              <a:rPr lang="en-GB"/>
              <a:t>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999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6"/>
          <p:cNvSpPr>
            <a:spLocks noGrp="1"/>
          </p:cNvSpPr>
          <p:nvPr>
            <p:ph type="body" sz="quarter" idx="10"/>
          </p:nvPr>
        </p:nvSpPr>
        <p:spPr>
          <a:xfrm>
            <a:off x="657600" y="1824000"/>
            <a:ext cx="11198400" cy="4123200"/>
          </a:xfrm>
        </p:spPr>
        <p:txBody>
          <a:bodyPr/>
          <a:lstStyle>
            <a:lvl2pPr>
              <a:buClr>
                <a:schemeClr val="bg2"/>
              </a:buClr>
              <a:defRPr/>
            </a:lvl2pPr>
          </a:lstStyle>
          <a:p>
            <a:pPr lvl="0"/>
            <a:r>
              <a:rPr lang="en-GB" err="1"/>
              <a:t>Klik</a:t>
            </a:r>
            <a:r>
              <a:rPr lang="en-GB"/>
              <a:t> om de </a:t>
            </a:r>
            <a:r>
              <a:rPr lang="en-GB" err="1"/>
              <a:t>modelstijlen</a:t>
            </a:r>
            <a:r>
              <a:rPr lang="en-GB"/>
              <a:t>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bewerken</a:t>
            </a:r>
            <a:endParaRPr lang="en-GB"/>
          </a:p>
          <a:p>
            <a:pPr lvl="1"/>
            <a:r>
              <a:rPr lang="en-GB" err="1"/>
              <a:t>Tweede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2"/>
            <a:r>
              <a:rPr lang="en-GB" err="1"/>
              <a:t>Derde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3"/>
            <a:r>
              <a:rPr lang="en-GB" err="1"/>
              <a:t>Vierde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4"/>
            <a:r>
              <a:rPr lang="en-GB" err="1"/>
              <a:t>Vijfde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Klik om de stijl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25965E0-7062-474C-8671-DB3A3CE669B0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43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AE49A-5FAA-528F-BDB6-75B54C940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DF7E1-BEB1-2735-9471-BBF03E3B9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2C671-CCCC-B709-324D-125094BD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BA13A-A589-AD84-B26A-DBF386C8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88832-8715-4CC0-8C37-C540A67D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373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E3B32-ECD3-BEA4-92FF-C63DFF7C3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04AC6-631E-E7C7-B260-5EA0C2AAB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6150E-3BD1-873A-43C2-5FCC51E48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0D8A8-83D8-68A7-20E9-EF0469863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00E03-CB76-ADC6-DA97-CB4CA2BA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10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0C144-BA2D-0EF8-6580-0E7C271E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BA6A6-3910-6A60-DEE7-690122136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5A592-C472-D8FF-B38D-7D2C5D0F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433F6-E92E-686B-159D-85549D0B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1F0AE3-EE4D-A755-FDE9-8FD2DF40B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90142-C026-0DBD-75C9-4B9F2E836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490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8FFB3-671D-7B31-6D43-7D29C5A22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D7184-687A-74D7-3CBA-0C85CCE8F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938FE5-A2C9-67B0-630D-D15E47709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DAB785-97DA-C791-AF02-FB787F465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7B5C70-0498-815E-B8C4-8FA13848B2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93EE68-D960-A68F-B610-84254912D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9C8089-D882-7F67-F28E-EBE968BB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EBD978-3A5D-D4A5-7C81-98938855F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46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4433A-ACD3-4EB6-D427-325CF25AC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CA962-7D1A-AB15-0CF3-843D299D3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5D84E5-D34B-7989-8005-40D71328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8795A-AD70-69E6-9F07-C1E427FA1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802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E67349-2B91-153C-4323-01F13128B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B2C64F-E617-3215-E842-0F3B59744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C64D0-B663-08E8-17E0-EC1063BA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095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17691-9C00-F5C5-33DB-E3C6FBD59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BDC76-E3C8-ADAD-80F6-7B6C57EA5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5FDEB-6E08-59D1-6807-9087574D8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100B7-C0D9-0027-3F13-FD1347468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A3761-FA9A-92A3-E6A8-CEDED2DA6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0F3AA-3BFA-FB62-51D1-B9B41A1DB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01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2E8BA-7DA2-8527-9933-91B3A7F7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62DDDF-AEA1-2D48-BB89-88A5EFFE46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93E68E-067E-F4C2-0566-AE4030969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B96198-8A44-84D2-4D59-191B963AE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C59D8-2943-C268-687C-97932D76B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9B5A1-3474-0B1F-FA14-AA734A84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95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6AD681-6419-FF7D-BBDF-FD19EB119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F1ECD-62A6-F1ED-EF5D-C498DCCBD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5C106-B24D-475C-8431-CEBBDAD22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7EF2E3-E742-4A50-A9DB-1D7D4BA39B1A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311C1-0AE4-F57B-665D-DC7E0D298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C57BB-2813-91EA-C007-FBA18C677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C22C1-49E2-4AD1-AD18-2D6F8960BCC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53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logo of a globe&#10;&#10;AI-generated content may be incorrect.">
            <a:extLst>
              <a:ext uri="{FF2B5EF4-FFF2-40B4-BE49-F238E27FC236}">
                <a16:creationId xmlns:a16="http://schemas.microsoft.com/office/drawing/2014/main" id="{B09DFC22-E035-BB0A-EDE5-705F41BF6B4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r="25"/>
          <a:stretch>
            <a:fillRect/>
          </a:stretch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0166" y="656038"/>
            <a:ext cx="10599205" cy="1316267"/>
          </a:xfrm>
        </p:spPr>
        <p:txBody>
          <a:bodyPr>
            <a:noAutofit/>
          </a:bodyPr>
          <a:lstStyle/>
          <a:p>
            <a:r>
              <a:rPr lang="en-GB" sz="2800" b="1" dirty="0"/>
              <a:t>Improving Phosphorus and Nitrogen Tracking in a Computable General Equilibrium Model: An Assessment of the Implications of Additive (Quantity Preserving) Production Functions</a:t>
            </a:r>
            <a:endParaRPr lang="nl-NL" sz="2800" dirty="0"/>
          </a:p>
        </p:txBody>
      </p:sp>
      <p:pic>
        <p:nvPicPr>
          <p:cNvPr id="14" name="Tijdelijke aanduiding voor afbeelding 13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Tijdelijke aanduiding voor afbeelding 12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quarter" idx="20"/>
          </p:nvPr>
        </p:nvSpPr>
        <p:spPr>
          <a:xfrm>
            <a:off x="840166" y="1985035"/>
            <a:ext cx="8364794" cy="479683"/>
          </a:xfrm>
          <a:noFill/>
        </p:spPr>
        <p:txBody>
          <a:bodyPr>
            <a:normAutofit fontScale="47500" lnSpcReduction="20000"/>
          </a:bodyPr>
          <a:lstStyle/>
          <a:p>
            <a:r>
              <a:rPr lang="en-GB" sz="3400" dirty="0">
                <a:latin typeface="Verdana"/>
                <a:ea typeface="Verdana"/>
              </a:rPr>
              <a:t>Elisa Bardazzi, Heleen </a:t>
            </a:r>
            <a:r>
              <a:rPr lang="en-GB" sz="3400" dirty="0" err="1">
                <a:latin typeface="Verdana"/>
                <a:ea typeface="Verdana"/>
              </a:rPr>
              <a:t>Bartelings</a:t>
            </a:r>
            <a:r>
              <a:rPr lang="en-GB" sz="3400" dirty="0">
                <a:latin typeface="Verdana"/>
                <a:ea typeface="Verdana"/>
              </a:rPr>
              <a:t>; </a:t>
            </a:r>
            <a:r>
              <a:rPr lang="en-GB" sz="3400" b="1" dirty="0">
                <a:latin typeface="Verdana"/>
                <a:ea typeface="Verdana"/>
              </a:rPr>
              <a:t>Wageningen University and Research</a:t>
            </a:r>
          </a:p>
          <a:p>
            <a:endParaRPr lang="en-GB" sz="7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929E0E-0215-46FB-6688-D11B2EDB04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38" t="13160"/>
          <a:stretch>
            <a:fillRect/>
          </a:stretch>
        </p:blipFill>
        <p:spPr>
          <a:xfrm>
            <a:off x="334433" y="5822731"/>
            <a:ext cx="3485400" cy="840032"/>
          </a:xfrm>
          <a:prstGeom prst="rect">
            <a:avLst/>
          </a:prstGeom>
        </p:spPr>
      </p:pic>
      <p:sp>
        <p:nvSpPr>
          <p:cNvPr id="15" name="Tijdelijke aanduiding voor tekst 3">
            <a:extLst>
              <a:ext uri="{FF2B5EF4-FFF2-40B4-BE49-F238E27FC236}">
                <a16:creationId xmlns:a16="http://schemas.microsoft.com/office/drawing/2014/main" id="{0F72453A-1A19-6CA8-E74C-08D6FB0DF3A6}"/>
              </a:ext>
            </a:extLst>
          </p:cNvPr>
          <p:cNvSpPr txBox="1">
            <a:spLocks/>
          </p:cNvSpPr>
          <p:nvPr/>
        </p:nvSpPr>
        <p:spPr>
          <a:xfrm>
            <a:off x="840167" y="2464718"/>
            <a:ext cx="7714519" cy="44082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667"/>
              </a:lnSpc>
              <a:spcBef>
                <a:spcPts val="1000"/>
              </a:spcBef>
              <a:buFont typeface="Arial" panose="020B060402020202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29194" indent="0" algn="l" defTabSz="914400" rtl="0" eaLnBrk="1" latinLnBrk="0" hangingPunct="1">
              <a:lnSpc>
                <a:spcPts val="2667"/>
              </a:lnSpc>
              <a:spcBef>
                <a:spcPts val="500"/>
              </a:spcBef>
              <a:buFont typeface="Arial" panose="020B060402020202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80631" indent="0" algn="l" defTabSz="914400" rtl="0" eaLnBrk="1" latinLnBrk="0" hangingPunct="1">
              <a:lnSpc>
                <a:spcPts val="2667"/>
              </a:lnSpc>
              <a:spcBef>
                <a:spcPts val="500"/>
              </a:spcBef>
              <a:buFont typeface="Arial" panose="020B060402020202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09305" indent="0" algn="l" defTabSz="914400" rtl="0" eaLnBrk="1" latinLnBrk="0" hangingPunct="1">
              <a:lnSpc>
                <a:spcPts val="2667"/>
              </a:lnSpc>
              <a:spcBef>
                <a:spcPts val="500"/>
              </a:spcBef>
              <a:buFont typeface="Arial" panose="020B060402020202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70249" indent="0" algn="l" defTabSz="914400" rtl="0" eaLnBrk="1" latinLnBrk="0" hangingPunct="1">
              <a:lnSpc>
                <a:spcPts val="2667"/>
              </a:lnSpc>
              <a:spcBef>
                <a:spcPts val="500"/>
              </a:spcBef>
              <a:buFont typeface="Arial" panose="020B0604020202020204" pitchFamily="34" charset="0"/>
              <a:buNone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latin typeface="Verdana" panose="020B0604030504040204" pitchFamily="34" charset="0"/>
                <a:ea typeface="Verdana" panose="020B0604030504040204" pitchFamily="34" charset="0"/>
              </a:rPr>
              <a:t>Contact</a:t>
            </a:r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: elisa.bardazzi@wur.nl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700" dirty="0"/>
          </a:p>
        </p:txBody>
      </p:sp>
    </p:spTree>
    <p:extLst>
      <p:ext uri="{BB962C8B-B14F-4D97-AF65-F5344CB8AC3E}">
        <p14:creationId xmlns:p14="http://schemas.microsoft.com/office/powerpoint/2010/main" val="1983885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D56EF0-7317-27A8-0962-1A42B2FF8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6DB87CEB-BD0C-0969-896E-BB2D92E3C462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4. </a:t>
            </a:r>
            <a:r>
              <a:rPr lang="en-GB" sz="2800" b="1" dirty="0">
                <a:latin typeface="+mn-lt"/>
              </a:rPr>
              <a:t>Results (III) – Tax Introduction by commodity </a:t>
            </a:r>
            <a:endParaRPr lang="nl-NL" sz="2800" b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F64085B-8401-22E8-A537-2A86410ED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107" y="1059926"/>
            <a:ext cx="5553893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nl-NL" sz="2000" b="1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Domestic and Imported Eu footprint by scenario. </a:t>
            </a:r>
            <a:endParaRPr lang="en-GB" altLang="nl-NL" sz="32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424F7BC-EC12-032C-2257-A34542CBE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6508" y="8115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3073" name="Picture 1" descr="A graph of a number of colored bars&#10;&#10;AI-generated content may be incorrect.">
            <a:extLst>
              <a:ext uri="{FF2B5EF4-FFF2-40B4-BE49-F238E27FC236}">
                <a16:creationId xmlns:a16="http://schemas.microsoft.com/office/drawing/2014/main" id="{630C6DB0-125A-91AC-F863-6D4927CF7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37" y="1690268"/>
            <a:ext cx="9318450" cy="477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F2699D82-E47C-13EC-83AF-EE488D764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6930" y="44626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16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55F7D4-7E51-323F-F861-D01FB8CA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88360F10-3B43-6DC9-B9A3-DA278740A3F7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4. </a:t>
            </a:r>
            <a:r>
              <a:rPr lang="en-GB" sz="2800" b="1" dirty="0">
                <a:latin typeface="+mn-lt"/>
              </a:rPr>
              <a:t>Results (IV) – Organic vs chemical impacts</a:t>
            </a:r>
            <a:endParaRPr lang="nl-NL" sz="2800" b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4065D48-922D-96D1-A1EE-93C787F54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235" y="1082576"/>
            <a:ext cx="80142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/>
              <a:t>Total, inorganic and organic Nitrogen and Phosphorus use in EU by scenario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00356A7-5643-5BAB-4B17-7F86D038D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6508" y="8115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AC13C8E-D81D-67FB-5D3B-FE63CE389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6930" y="44626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3" name="Picture 2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F63D22F9-621D-8785-9DAC-F54A35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35" y="1684956"/>
            <a:ext cx="10467266" cy="38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37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6C2DE4-6E62-D7E5-A1E9-6F92B692E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44896F7A-8C55-29EC-2B11-B104BA24FEF2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5. </a:t>
            </a:r>
            <a:r>
              <a:rPr lang="en-GB" sz="2800" b="1" dirty="0">
                <a:latin typeface="+mn-lt"/>
              </a:rPr>
              <a:t>Conclusions </a:t>
            </a:r>
            <a:endParaRPr lang="nl-NL" sz="2800" b="1" dirty="0">
              <a:latin typeface="+mn-lt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BC4B96-E925-591E-3F8C-0CAB84A4D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6508" y="8115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DE41EED-DCD7-C2DE-5370-56106E2C9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6930" y="446267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99A62C-FA3F-BFC3-E6E6-C75E1F57E63F}"/>
              </a:ext>
            </a:extLst>
          </p:cNvPr>
          <p:cNvSpPr txBox="1"/>
          <p:nvPr/>
        </p:nvSpPr>
        <p:spPr>
          <a:xfrm>
            <a:off x="899607" y="1398480"/>
            <a:ext cx="9074710" cy="4150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1) Nitrogen and phosphorus footprints are fundamental to ensure the continuation of the current environmental system, as well as for food production and food security.</a:t>
            </a: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endParaRPr lang="en-GB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2) 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shows that the two different types of production structures lead to a significant difference in the results. </a:t>
            </a: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endParaRPr lang="en-GB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3) This choice have </a:t>
            </a:r>
            <a:r>
              <a:rPr lang="en-GB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significant for both the environment and their repercussions in the political arena. </a:t>
            </a:r>
            <a:endParaRPr lang="nl-NL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16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81EB0A-BFA7-E67B-2E84-D7AABB414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65AD233-83B0-B11D-F654-56F15F338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35" y="7291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1. </a:t>
            </a:r>
            <a:r>
              <a:rPr lang="en-GB" sz="2800" b="1" dirty="0">
                <a:latin typeface="+mn-lt"/>
              </a:rPr>
              <a:t>Introduction: Research Question Drivers </a:t>
            </a:r>
            <a:endParaRPr lang="nl-NL" sz="2800" b="1" dirty="0"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C7714B-0CEF-ABB2-5AC6-B7C82A117A69}"/>
              </a:ext>
            </a:extLst>
          </p:cNvPr>
          <p:cNvSpPr txBox="1"/>
          <p:nvPr/>
        </p:nvSpPr>
        <p:spPr>
          <a:xfrm>
            <a:off x="717350" y="5996565"/>
            <a:ext cx="5053841" cy="532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000000"/>
                </a:solidFill>
                <a:effectLst/>
                <a:latin typeface="lato" panose="020F0502020204030204" pitchFamily="34" charset="0"/>
              </a:rPr>
              <a:t>Azote for Stockholm Resilience Centre, based on analysis in </a:t>
            </a:r>
            <a:r>
              <a:rPr lang="en-US" sz="1400" b="0" i="0" dirty="0" err="1">
                <a:solidFill>
                  <a:srgbClr val="000000"/>
                </a:solidFill>
                <a:effectLst/>
                <a:latin typeface="lato" panose="020F0502020204030204" pitchFamily="34" charset="0"/>
              </a:rPr>
              <a:t>Sakschewski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lato" panose="020F0502020204030204" pitchFamily="34" charset="0"/>
              </a:rPr>
              <a:t> and Caesar et al. 2025</a:t>
            </a:r>
            <a:endParaRPr lang="nl-NL" sz="1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667ED5D-6D15-EC32-CCA2-0802D7DB9891}"/>
              </a:ext>
            </a:extLst>
          </p:cNvPr>
          <p:cNvSpPr/>
          <p:nvPr/>
        </p:nvSpPr>
        <p:spPr>
          <a:xfrm>
            <a:off x="6096000" y="1016054"/>
            <a:ext cx="2103120" cy="210573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Nitrogen and Phosphorus Boundary</a:t>
            </a:r>
            <a:endParaRPr lang="nl-NL" sz="1600" b="1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F13613B-07FD-202A-F0D0-086037E06679}"/>
              </a:ext>
            </a:extLst>
          </p:cNvPr>
          <p:cNvSpPr/>
          <p:nvPr/>
        </p:nvSpPr>
        <p:spPr>
          <a:xfrm>
            <a:off x="9426619" y="908914"/>
            <a:ext cx="2103120" cy="210573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Food Production and Food Security</a:t>
            </a:r>
            <a:endParaRPr lang="nl-NL" sz="1600" b="1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047DCFC-A1E3-D6A4-E87A-EF33F62BC01E}"/>
              </a:ext>
            </a:extLst>
          </p:cNvPr>
          <p:cNvSpPr/>
          <p:nvPr/>
        </p:nvSpPr>
        <p:spPr>
          <a:xfrm>
            <a:off x="6096000" y="4187146"/>
            <a:ext cx="2103120" cy="210573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Environmental Pressures</a:t>
            </a:r>
            <a:endParaRPr lang="nl-NL" sz="1600" b="1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09B2B3B-AFE7-1779-648E-DAB8FCC3BF0B}"/>
              </a:ext>
            </a:extLst>
          </p:cNvPr>
          <p:cNvSpPr/>
          <p:nvPr/>
        </p:nvSpPr>
        <p:spPr>
          <a:xfrm>
            <a:off x="9454328" y="4187146"/>
            <a:ext cx="2103120" cy="210573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Social Pressures</a:t>
            </a:r>
            <a:endParaRPr lang="nl-NL" sz="1600" b="1" dirty="0">
              <a:solidFill>
                <a:schemeClr val="tx1"/>
              </a:solidFill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46B38217-60DF-5957-BB72-DBC7FE9E89DC}"/>
              </a:ext>
            </a:extLst>
          </p:cNvPr>
          <p:cNvSpPr/>
          <p:nvPr/>
        </p:nvSpPr>
        <p:spPr>
          <a:xfrm rot="16200000">
            <a:off x="6689471" y="3405816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5CCADA24-6CC6-36CC-4F6B-A3D5ECCAA86E}"/>
              </a:ext>
            </a:extLst>
          </p:cNvPr>
          <p:cNvSpPr/>
          <p:nvPr/>
        </p:nvSpPr>
        <p:spPr>
          <a:xfrm rot="5400000">
            <a:off x="7041595" y="3453943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56755504-A647-4D96-0E00-F3C8DDFE3BB2}"/>
              </a:ext>
            </a:extLst>
          </p:cNvPr>
          <p:cNvSpPr/>
          <p:nvPr/>
        </p:nvSpPr>
        <p:spPr>
          <a:xfrm rot="16200000">
            <a:off x="10018207" y="3357689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DEB7831-228D-F720-1BFE-F80730C84CD0}"/>
              </a:ext>
            </a:extLst>
          </p:cNvPr>
          <p:cNvSpPr/>
          <p:nvPr/>
        </p:nvSpPr>
        <p:spPr>
          <a:xfrm rot="5400000">
            <a:off x="10370331" y="3405816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F0EB12F1-AC27-B8B8-35A5-A71562953768}"/>
              </a:ext>
            </a:extLst>
          </p:cNvPr>
          <p:cNvSpPr/>
          <p:nvPr/>
        </p:nvSpPr>
        <p:spPr>
          <a:xfrm>
            <a:off x="8523929" y="4860784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48" name="Arrow: Right 2047">
            <a:extLst>
              <a:ext uri="{FF2B5EF4-FFF2-40B4-BE49-F238E27FC236}">
                <a16:creationId xmlns:a16="http://schemas.microsoft.com/office/drawing/2014/main" id="{11CD08EB-EAE1-B482-F2C3-47DCE85102ED}"/>
              </a:ext>
            </a:extLst>
          </p:cNvPr>
          <p:cNvSpPr/>
          <p:nvPr/>
        </p:nvSpPr>
        <p:spPr>
          <a:xfrm rot="10800000">
            <a:off x="8458959" y="5261837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49" name="Arrow: Right 2048">
            <a:extLst>
              <a:ext uri="{FF2B5EF4-FFF2-40B4-BE49-F238E27FC236}">
                <a16:creationId xmlns:a16="http://schemas.microsoft.com/office/drawing/2014/main" id="{549836C2-5EB7-4F1F-CAB2-31A3268C6DD6}"/>
              </a:ext>
            </a:extLst>
          </p:cNvPr>
          <p:cNvSpPr/>
          <p:nvPr/>
        </p:nvSpPr>
        <p:spPr>
          <a:xfrm>
            <a:off x="8543134" y="1568768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51" name="Arrow: Right 2050">
            <a:extLst>
              <a:ext uri="{FF2B5EF4-FFF2-40B4-BE49-F238E27FC236}">
                <a16:creationId xmlns:a16="http://schemas.microsoft.com/office/drawing/2014/main" id="{9F0D09C4-97B6-F0E8-49D5-BC25E8041FEE}"/>
              </a:ext>
            </a:extLst>
          </p:cNvPr>
          <p:cNvSpPr/>
          <p:nvPr/>
        </p:nvSpPr>
        <p:spPr>
          <a:xfrm rot="10800000">
            <a:off x="8478164" y="1969821"/>
            <a:ext cx="670560" cy="401053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55" name="Arrow: Quad 2054">
            <a:extLst>
              <a:ext uri="{FF2B5EF4-FFF2-40B4-BE49-F238E27FC236}">
                <a16:creationId xmlns:a16="http://schemas.microsoft.com/office/drawing/2014/main" id="{F5029DE4-545E-5C45-7A43-5AAFA8F63F60}"/>
              </a:ext>
            </a:extLst>
          </p:cNvPr>
          <p:cNvSpPr/>
          <p:nvPr/>
        </p:nvSpPr>
        <p:spPr>
          <a:xfrm rot="2783560">
            <a:off x="8238061" y="3047647"/>
            <a:ext cx="1227499" cy="1264192"/>
          </a:xfrm>
          <a:prstGeom prst="quadArrow">
            <a:avLst>
              <a:gd name="adj1" fmla="val 13396"/>
              <a:gd name="adj2" fmla="val 22500"/>
              <a:gd name="adj3" fmla="val 22500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64" name="Oval 2063">
            <a:extLst>
              <a:ext uri="{FF2B5EF4-FFF2-40B4-BE49-F238E27FC236}">
                <a16:creationId xmlns:a16="http://schemas.microsoft.com/office/drawing/2014/main" id="{4799B355-F65B-0F04-11A2-65D1713F9122}"/>
              </a:ext>
            </a:extLst>
          </p:cNvPr>
          <p:cNvSpPr/>
          <p:nvPr/>
        </p:nvSpPr>
        <p:spPr>
          <a:xfrm>
            <a:off x="654157" y="1308629"/>
            <a:ext cx="4686472" cy="4499171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295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091FD-6996-7F1C-C142-13060C45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C1ADDF6-CF68-117B-61DD-CB3044817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35" y="7291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1. </a:t>
            </a:r>
            <a:r>
              <a:rPr lang="en-GB" sz="2800" b="1" dirty="0">
                <a:latin typeface="+mn-lt"/>
              </a:rPr>
              <a:t>Introduction: Objectives </a:t>
            </a:r>
            <a:endParaRPr lang="nl-NL" sz="2800" b="1" dirty="0">
              <a:latin typeface="+mn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FEF1EAB-2DC8-2FA2-E018-90FB740AEB2F}"/>
              </a:ext>
            </a:extLst>
          </p:cNvPr>
          <p:cNvSpPr/>
          <p:nvPr/>
        </p:nvSpPr>
        <p:spPr>
          <a:xfrm>
            <a:off x="2191512" y="1747574"/>
            <a:ext cx="3642360" cy="361081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A) The inclusion of both organic and non-organic sources of Nitrogen and Phosphorus 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691BC2-145F-2132-85DF-7931DF57DAD7}"/>
              </a:ext>
            </a:extLst>
          </p:cNvPr>
          <p:cNvSpPr/>
          <p:nvPr/>
        </p:nvSpPr>
        <p:spPr>
          <a:xfrm>
            <a:off x="6528816" y="1747574"/>
            <a:ext cx="3642360" cy="361081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GB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implementing a quantity preserving (QP) function for nutrient sources</a:t>
            </a:r>
            <a:endParaRPr lang="nl-N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81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B269ACF7-3427-2071-2273-CD662DB9DE96}"/>
              </a:ext>
            </a:extLst>
          </p:cNvPr>
          <p:cNvSpPr/>
          <p:nvPr/>
        </p:nvSpPr>
        <p:spPr>
          <a:xfrm>
            <a:off x="353235" y="1107626"/>
            <a:ext cx="4012926" cy="3698984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7576DCF-B8F4-41A7-A047-6112248C24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9511" y="1490947"/>
            <a:ext cx="6355885" cy="4865403"/>
          </a:xfrm>
        </p:spPr>
        <p:txBody>
          <a:bodyPr>
            <a:normAutofit/>
          </a:bodyPr>
          <a:lstStyle/>
          <a:p>
            <a:pPr marL="336118" indent="-336118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GTAP model (and data) at the core - shared international starting point for global CGE models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36118" indent="-336118">
              <a:lnSpc>
                <a:spcPct val="100000"/>
              </a:lnSpc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160 regions, &gt;100 sectors, 15 production factors (land, 5 labour types, capital, natural resources (forestry/mining), 3 fossil fuel resources, 4 wild fish stocks)</a:t>
            </a:r>
          </a:p>
          <a:p>
            <a:pPr marL="336118" indent="-336118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Extensions </a:t>
            </a:r>
          </a:p>
          <a:p>
            <a:pPr marL="534233" lvl="1" indent="-267540">
              <a:lnSpc>
                <a:spcPts val="21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added as </a:t>
            </a:r>
            <a:r>
              <a:rPr lang="en-GB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modules</a:t>
            </a:r>
          </a:p>
          <a:p>
            <a:pPr marL="534233" lvl="1" indent="-267540">
              <a:lnSpc>
                <a:spcPts val="21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creating </a:t>
            </a:r>
            <a:r>
              <a:rPr lang="en-GB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parallel universes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 of different equations</a:t>
            </a:r>
            <a:endParaRPr lang="en-GB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36118" indent="-336118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MAGNET is thus a </a:t>
            </a:r>
            <a:r>
              <a:rPr lang="en-GB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model platform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, not a single model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FE28F5-F23A-4718-8CD7-44B52DEC22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00" y="5029585"/>
            <a:ext cx="2310901" cy="1441578"/>
          </a:xfrm>
          <a:prstGeom prst="ellipse">
            <a:avLst/>
          </a:prstGeom>
        </p:spPr>
      </p:pic>
      <p:sp>
        <p:nvSpPr>
          <p:cNvPr id="9" name="Title 17">
            <a:extLst>
              <a:ext uri="{FF2B5EF4-FFF2-40B4-BE49-F238E27FC236}">
                <a16:creationId xmlns:a16="http://schemas.microsoft.com/office/drawing/2014/main" id="{EF5F4CC4-284D-D13A-DADE-65DCA89C6FF0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1. </a:t>
            </a:r>
            <a:r>
              <a:rPr lang="en-GB" sz="2800" b="1" dirty="0">
                <a:latin typeface="+mn-lt"/>
              </a:rPr>
              <a:t>Introduction: Methodology – Modular CGE</a:t>
            </a:r>
            <a:endParaRPr lang="nl-NL" sz="2800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C5A8FA-A951-4110-9387-BFABBA2D2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585" y="1678524"/>
            <a:ext cx="3205308" cy="24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5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7AD969-DD53-8C28-7B03-546894462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307054"/>
              </p:ext>
            </p:extLst>
          </p:nvPr>
        </p:nvGraphicFramePr>
        <p:xfrm>
          <a:off x="243085" y="2159272"/>
          <a:ext cx="3167663" cy="3228919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89975">
                  <a:extLst>
                    <a:ext uri="{9D8B030D-6E8A-4147-A177-3AD203B41FA5}">
                      <a16:colId xmlns:a16="http://schemas.microsoft.com/office/drawing/2014/main" val="517918853"/>
                    </a:ext>
                  </a:extLst>
                </a:gridCol>
                <a:gridCol w="1162878">
                  <a:extLst>
                    <a:ext uri="{9D8B030D-6E8A-4147-A177-3AD203B41FA5}">
                      <a16:colId xmlns:a16="http://schemas.microsoft.com/office/drawing/2014/main" val="2562310119"/>
                    </a:ext>
                  </a:extLst>
                </a:gridCol>
                <a:gridCol w="1114810">
                  <a:extLst>
                    <a:ext uri="{9D8B030D-6E8A-4147-A177-3AD203B41FA5}">
                      <a16:colId xmlns:a16="http://schemas.microsoft.com/office/drawing/2014/main" val="891114698"/>
                    </a:ext>
                  </a:extLst>
                </a:gridCol>
              </a:tblGrid>
              <a:tr h="733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MAGNET name</a:t>
                      </a:r>
                      <a:endParaRPr lang="en-GB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OECD Livestock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Brown (2021) Livestock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438077"/>
                  </a:ext>
                </a:extLst>
              </a:tr>
              <a:tr h="445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Dairy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Beef (splitted)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Dairy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179052937"/>
                  </a:ext>
                </a:extLst>
              </a:tr>
              <a:tr h="675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 cattle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Sheep</a:t>
                      </a:r>
                      <a:r>
                        <a:rPr lang="nl-N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nl-NL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goats</a:t>
                      </a:r>
                      <a:r>
                        <a:rPr lang="nl-NL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nl-NL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horses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Sheep, Horses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733836302"/>
                  </a:ext>
                </a:extLst>
              </a:tr>
              <a:tr h="510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Beef cattle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Beef (splitted)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Beef, veal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902225073"/>
                  </a:ext>
                </a:extLst>
              </a:tr>
              <a:tr h="357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Pigs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Hogs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459943967"/>
                  </a:ext>
                </a:extLst>
              </a:tr>
              <a:tr h="357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Poultry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400" noProof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Poultry</a:t>
                      </a:r>
                      <a:endParaRPr lang="en-US" sz="1400" noProof="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Chicken, Turkeys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orbel" panose="020B050302020402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2908344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3D37CD8-2C47-F8C5-0763-D6BE88B34D4A}"/>
              </a:ext>
            </a:extLst>
          </p:cNvPr>
          <p:cNvSpPr txBox="1"/>
          <p:nvPr/>
        </p:nvSpPr>
        <p:spPr>
          <a:xfrm>
            <a:off x="163573" y="1621485"/>
            <a:ext cx="3167662" cy="38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sz="1600" b="1" dirty="0" err="1">
                <a:cs typeface="Calibri" panose="020F0502020204030204" pitchFamily="34" charset="0"/>
              </a:rPr>
              <a:t>Mapping</a:t>
            </a:r>
            <a:r>
              <a:rPr lang="nl-NL" sz="1600" b="1" dirty="0">
                <a:cs typeface="Calibri" panose="020F0502020204030204" pitchFamily="34" charset="0"/>
              </a:rPr>
              <a:t> </a:t>
            </a:r>
            <a:r>
              <a:rPr lang="nl-NL" sz="1600" b="1" dirty="0" err="1">
                <a:cs typeface="Calibri" panose="020F0502020204030204" pitchFamily="34" charset="0"/>
              </a:rPr>
              <a:t>between</a:t>
            </a:r>
            <a:r>
              <a:rPr lang="nl-NL" sz="1600" b="1" dirty="0">
                <a:cs typeface="Calibri" panose="020F0502020204030204" pitchFamily="34" charset="0"/>
              </a:rPr>
              <a:t> Data Sources </a:t>
            </a:r>
            <a:endParaRPr lang="en-GB" sz="1600" b="1" dirty="0">
              <a:cs typeface="Calibri" panose="020F0502020204030204" pitchFamily="34" charset="0"/>
            </a:endParaRPr>
          </a:p>
        </p:txBody>
      </p:sp>
      <p:pic>
        <p:nvPicPr>
          <p:cNvPr id="6" name="Graphic 5" descr="Line arrow: Counter-clockwise curve outline">
            <a:extLst>
              <a:ext uri="{FF2B5EF4-FFF2-40B4-BE49-F238E27FC236}">
                <a16:creationId xmlns:a16="http://schemas.microsoft.com/office/drawing/2014/main" id="{451CCE41-0055-D9D5-3F9A-4518D2474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018558" flipH="1" flipV="1">
            <a:off x="1035887" y="5422750"/>
            <a:ext cx="569720" cy="5283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155FD3-D93B-4D2E-269C-F729C354B02E}"/>
              </a:ext>
            </a:extLst>
          </p:cNvPr>
          <p:cNvSpPr txBox="1"/>
          <p:nvPr/>
        </p:nvSpPr>
        <p:spPr>
          <a:xfrm>
            <a:off x="243086" y="5801216"/>
            <a:ext cx="3004328" cy="318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67">
                <a:latin typeface="Calibri" panose="020F0502020204030204" pitchFamily="34" charset="0"/>
                <a:ea typeface="Corbel" panose="020B0503020204020204" pitchFamily="34" charset="0"/>
                <a:cs typeface="Tahoma" panose="020B0604030504040204" pitchFamily="34" charset="0"/>
              </a:rPr>
              <a:t>from 1990 to 2021 for 52 countries</a:t>
            </a:r>
            <a:endParaRPr lang="en-GB" sz="1467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F401FD-F3C5-5A24-7C6D-2A30DD0999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5"/>
          <a:stretch/>
        </p:blipFill>
        <p:spPr bwMode="auto">
          <a:xfrm>
            <a:off x="7569316" y="4385823"/>
            <a:ext cx="4379598" cy="22890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17">
            <a:extLst>
              <a:ext uri="{FF2B5EF4-FFF2-40B4-BE49-F238E27FC236}">
                <a16:creationId xmlns:a16="http://schemas.microsoft.com/office/drawing/2014/main" id="{A85C7FAD-F914-6F38-1958-8CD32103DF29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2. </a:t>
            </a:r>
            <a:r>
              <a:rPr lang="en-GB" sz="2800" b="1" dirty="0">
                <a:latin typeface="+mn-lt"/>
              </a:rPr>
              <a:t>Methodology – Organic Fertilisers</a:t>
            </a:r>
            <a:endParaRPr lang="nl-NL" sz="2800" b="1" dirty="0">
              <a:latin typeface="+mn-lt"/>
            </a:endParaRPr>
          </a:p>
        </p:txBody>
      </p:sp>
      <p:pic>
        <p:nvPicPr>
          <p:cNvPr id="14" name="Picture 13" descr="A diagram of a network&#10;&#10;AI-generated content may be incorrect.">
            <a:extLst>
              <a:ext uri="{FF2B5EF4-FFF2-40B4-BE49-F238E27FC236}">
                <a16:creationId xmlns:a16="http://schemas.microsoft.com/office/drawing/2014/main" id="{FF8FC306-D18A-2C10-0C83-63C5F799F3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8897" y="1076638"/>
            <a:ext cx="4590399" cy="3167406"/>
          </a:xfrm>
          <a:prstGeom prst="rect">
            <a:avLst/>
          </a:prstGeom>
        </p:spPr>
      </p:pic>
      <p:pic>
        <p:nvPicPr>
          <p:cNvPr id="15" name="Graphic 14" descr="Line arrow: Counter-clockwise curve outline">
            <a:extLst>
              <a:ext uri="{FF2B5EF4-FFF2-40B4-BE49-F238E27FC236}">
                <a16:creationId xmlns:a16="http://schemas.microsoft.com/office/drawing/2014/main" id="{1C017758-9B41-A369-FAF9-38219B58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018558" flipH="1" flipV="1">
            <a:off x="4687520" y="4353711"/>
            <a:ext cx="569720" cy="52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57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7A1DF8-A811-6EBB-5037-FDCF556AB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8DD765AD-6D8E-5A19-4737-78F1DEF097CD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2. </a:t>
            </a:r>
            <a:r>
              <a:rPr lang="en-GB" sz="2800" b="1" dirty="0">
                <a:latin typeface="+mn-lt"/>
              </a:rPr>
              <a:t>Methodology – Quantity Preserving Production Function</a:t>
            </a:r>
            <a:endParaRPr lang="nl-NL" sz="28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5D1759-5466-2352-9D08-A84D5766E6FF}"/>
              </a:ext>
            </a:extLst>
          </p:cNvPr>
          <p:cNvSpPr txBox="1"/>
          <p:nvPr/>
        </p:nvSpPr>
        <p:spPr>
          <a:xfrm>
            <a:off x="521235" y="1398480"/>
            <a:ext cx="107795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To introduce preserving additivity of nutrient-based commodities, i.e. the sum of the volumes of the single components adds up to the total volume.</a:t>
            </a:r>
            <a:endParaRPr lang="nl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7657A-1F98-D27C-3BAB-1D12B800127A}"/>
              </a:ext>
            </a:extLst>
          </p:cNvPr>
          <p:cNvSpPr txBox="1"/>
          <p:nvPr/>
        </p:nvSpPr>
        <p:spPr>
          <a:xfrm>
            <a:off x="521235" y="2286765"/>
            <a:ext cx="10779556" cy="1959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standard linearised equation applied to each nest of the function is: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Eq. 1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pfa(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= ∑ NI(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)* [pfa(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 - 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)]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Where pfa is the price of the commodity 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produced by sector j in region r by the specific nest, NI is the nest inputs by input commodity k, sector j, and region r (e.g. primary inputs or other intermediates that would act as inputs in the specific nest) and 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afa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the technological productivity change by commodity 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sector j, region r. 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149195-D5DB-1B18-439D-FAC1078024B9}"/>
              </a:ext>
            </a:extLst>
          </p:cNvPr>
          <p:cNvSpPr txBox="1"/>
          <p:nvPr/>
        </p:nvSpPr>
        <p:spPr>
          <a:xfrm>
            <a:off x="521235" y="4488231"/>
            <a:ext cx="10779556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quantity preserving function is instead: 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Eq. 2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pfa(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= ∑ NI(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)* [pfa(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*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qfa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)] - 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qfa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k,j,r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Where 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qfa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is the intermediate quantities of commodities asked for production in the nest.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009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9BE30-E487-E2C2-1DF9-E38949F43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337EE5E3-A65C-0A16-C246-5F22FB6BE566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3. </a:t>
            </a:r>
            <a:r>
              <a:rPr lang="en-GB" sz="2800" b="1" dirty="0">
                <a:latin typeface="+mn-lt"/>
              </a:rPr>
              <a:t>Experiment Design – Objectives and Baseline</a:t>
            </a:r>
            <a:endParaRPr lang="nl-NL" sz="2800" b="1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C3F92F-64CE-A373-83BA-88CE6D060D98}"/>
              </a:ext>
            </a:extLst>
          </p:cNvPr>
          <p:cNvSpPr txBox="1"/>
          <p:nvPr/>
        </p:nvSpPr>
        <p:spPr>
          <a:xfrm>
            <a:off x="660383" y="1681113"/>
            <a:ext cx="4796200" cy="3815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Baseline Assumptions: </a:t>
            </a:r>
            <a:endParaRPr lang="nl-NL" sz="16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-GDP, population, factor productivity and globalisation from SSP2 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(Riahi et al., 2017)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Labour supply from the Wittgenstein Centre.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-Efficiency of feed use over time, based on IMAGE data 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Stehfest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al., 2014)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Nuclear energy,</a:t>
            </a:r>
            <a:r>
              <a:rPr lang="en-GB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Grassland use in SSA and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biofuels and are assumed to be fixed to 2017. </a:t>
            </a:r>
            <a:endParaRPr lang="nl-NL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AE76E1-4EF2-F689-5EC0-539B6DEE9E95}"/>
              </a:ext>
            </a:extLst>
          </p:cNvPr>
          <p:cNvSpPr/>
          <p:nvPr/>
        </p:nvSpPr>
        <p:spPr>
          <a:xfrm>
            <a:off x="5456583" y="1840138"/>
            <a:ext cx="3091069" cy="8050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Two models: Quantity Preserving and Original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6" name="Graphic 5" descr="Line arrow: Counter-clockwise curve outline">
            <a:extLst>
              <a:ext uri="{FF2B5EF4-FFF2-40B4-BE49-F238E27FC236}">
                <a16:creationId xmlns:a16="http://schemas.microsoft.com/office/drawing/2014/main" id="{B3929223-F282-6A7F-56CA-604F36F8E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507493" flipH="1" flipV="1">
            <a:off x="6717257" y="2624698"/>
            <a:ext cx="569720" cy="52839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665F7B-6DD1-9B26-713E-B7503A5DC1EC}"/>
              </a:ext>
            </a:extLst>
          </p:cNvPr>
          <p:cNvSpPr/>
          <p:nvPr/>
        </p:nvSpPr>
        <p:spPr>
          <a:xfrm>
            <a:off x="6422422" y="3276276"/>
            <a:ext cx="3091069" cy="8050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Baseline with two models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9" name="Graphic 8" descr="Line arrow: Counter-clockwise curve outline">
            <a:extLst>
              <a:ext uri="{FF2B5EF4-FFF2-40B4-BE49-F238E27FC236}">
                <a16:creationId xmlns:a16="http://schemas.microsoft.com/office/drawing/2014/main" id="{48D7BE7C-1766-D125-88D2-7CE737997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507493" flipH="1" flipV="1">
            <a:off x="7683095" y="4204525"/>
            <a:ext cx="569720" cy="52839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2E627BB-4528-5DCF-9B9E-F3D5E5E5093B}"/>
              </a:ext>
            </a:extLst>
          </p:cNvPr>
          <p:cNvSpPr/>
          <p:nvPr/>
        </p:nvSpPr>
        <p:spPr>
          <a:xfrm>
            <a:off x="7967955" y="4809139"/>
            <a:ext cx="3414005" cy="8050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Introduction of tax on chemical </a:t>
            </a:r>
            <a:r>
              <a:rPr lang="en-US" dirty="0" err="1">
                <a:solidFill>
                  <a:schemeClr val="tx1"/>
                </a:solidFill>
              </a:rPr>
              <a:t>fertilisers</a:t>
            </a:r>
            <a:r>
              <a:rPr lang="en-US" dirty="0">
                <a:solidFill>
                  <a:schemeClr val="tx1"/>
                </a:solidFill>
              </a:rPr>
              <a:t> with two models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1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EF7161-B040-6777-83C5-A007B566D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BE96AD27-3716-8280-6DAF-DDDA5C6340B8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4. </a:t>
            </a:r>
            <a:r>
              <a:rPr lang="en-GB" sz="2800" b="1" dirty="0">
                <a:latin typeface="+mn-lt"/>
              </a:rPr>
              <a:t>Results (I) - Baseline</a:t>
            </a:r>
            <a:endParaRPr lang="nl-NL" sz="2800" b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1053E9A-5F09-A4A7-110B-766638AA6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235" y="1147123"/>
            <a:ext cx="792659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nl-N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Verdana" panose="020B0604030504040204" pitchFamily="34" charset="0"/>
                <a:cs typeface="Calibri" panose="020F0502020204030204" pitchFamily="34" charset="0"/>
              </a:rPr>
              <a:t>Domestic and International Nutrient Footprint with and without QP</a:t>
            </a:r>
            <a:endParaRPr kumimoji="0" lang="nl-NL" altLang="nl-NL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A screenshot of a graph&#10;&#10;AI-generated content may be incorrect.">
            <a:extLst>
              <a:ext uri="{FF2B5EF4-FFF2-40B4-BE49-F238E27FC236}">
                <a16:creationId xmlns:a16="http://schemas.microsoft.com/office/drawing/2014/main" id="{C532F098-0588-4D70-B753-B7B29C346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5" y="1824231"/>
            <a:ext cx="10187954" cy="424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A22CF9-AF77-9F47-1D3C-BA020579E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811" y="556328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849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B4F1E6-A746-9CFA-93A9-2FC433FEB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7">
            <a:extLst>
              <a:ext uri="{FF2B5EF4-FFF2-40B4-BE49-F238E27FC236}">
                <a16:creationId xmlns:a16="http://schemas.microsoft.com/office/drawing/2014/main" id="{868606C2-2D39-13F4-CC0D-E1CBE9EBB923}"/>
              </a:ext>
            </a:extLst>
          </p:cNvPr>
          <p:cNvSpPr txBox="1">
            <a:spLocks/>
          </p:cNvSpPr>
          <p:nvPr/>
        </p:nvSpPr>
        <p:spPr>
          <a:xfrm>
            <a:off x="521235" y="729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+mn-lt"/>
              </a:rPr>
              <a:t>4. </a:t>
            </a:r>
            <a:r>
              <a:rPr lang="en-GB" sz="2800" b="1" dirty="0">
                <a:latin typeface="+mn-lt"/>
              </a:rPr>
              <a:t>Results (II) – Tax Introduction </a:t>
            </a:r>
            <a:endParaRPr lang="nl-NL" sz="2800" b="1" dirty="0">
              <a:latin typeface="+mn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29BFB05-4F95-1E66-33F9-C28CF75F9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235" y="1122130"/>
            <a:ext cx="966848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nl-NL" sz="2000" b="1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Domestic and International Nutrient Footprint with and without QP in different scenarios</a:t>
            </a:r>
            <a:endParaRPr lang="nl-NL" altLang="nl-NL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697B23-401F-A6AF-37AC-DEFAB041F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2811" y="556328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3F2FB70F-BADF-A6C0-CED3-4535C768A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5" y="1782502"/>
            <a:ext cx="9936558" cy="436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61A8963D-92EE-4EDE-99D6-6DDF328EC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6508" y="8115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2070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</TotalTime>
  <Words>767</Words>
  <Application>Microsoft Office PowerPoint</Application>
  <PresentationFormat>Widescreen</PresentationFormat>
  <Paragraphs>76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Lato</vt:lpstr>
      <vt:lpstr>Verdana</vt:lpstr>
      <vt:lpstr>Wingdings</vt:lpstr>
      <vt:lpstr>Office Theme</vt:lpstr>
      <vt:lpstr>Improving Phosphorus and Nitrogen Tracking in a Computable General Equilibrium Model: An Assessment of the Implications of Additive (Quantity Preserving) Production Functions</vt:lpstr>
      <vt:lpstr>1. Introduction: Research Question Drivers </vt:lpstr>
      <vt:lpstr>1. Introduction: Objectives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Wageningen University and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Bardazzi, Elisa</dc:creator>
  <cp:lastModifiedBy>Bardazzi, Elisa</cp:lastModifiedBy>
  <cp:revision>6</cp:revision>
  <dcterms:created xsi:type="dcterms:W3CDTF">2026-06-11T06:40:43Z</dcterms:created>
  <dcterms:modified xsi:type="dcterms:W3CDTF">2026-06-12T10:04:39Z</dcterms:modified>
</cp:coreProperties>
</file>