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1" r:id="rId2"/>
    <p:sldId id="303" r:id="rId3"/>
    <p:sldId id="472" r:id="rId4"/>
    <p:sldId id="497" r:id="rId5"/>
    <p:sldId id="527" r:id="rId6"/>
    <p:sldId id="419" r:id="rId7"/>
    <p:sldId id="434" r:id="rId8"/>
    <p:sldId id="525" r:id="rId9"/>
    <p:sldId id="506" r:id="rId10"/>
    <p:sldId id="511" r:id="rId11"/>
    <p:sldId id="513" r:id="rId12"/>
    <p:sldId id="512" r:id="rId13"/>
    <p:sldId id="507" r:id="rId14"/>
    <p:sldId id="515" r:id="rId15"/>
    <p:sldId id="508" r:id="rId16"/>
    <p:sldId id="516" r:id="rId17"/>
    <p:sldId id="526" r:id="rId18"/>
    <p:sldId id="509" r:id="rId19"/>
    <p:sldId id="528" r:id="rId20"/>
    <p:sldId id="521" r:id="rId21"/>
    <p:sldId id="529" r:id="rId22"/>
    <p:sldId id="530" r:id="rId23"/>
    <p:sldId id="531" r:id="rId24"/>
    <p:sldId id="532" r:id="rId25"/>
    <p:sldId id="533" r:id="rId26"/>
    <p:sldId id="429" r:id="rId27"/>
    <p:sldId id="535" r:id="rId28"/>
    <p:sldId id="536" r:id="rId29"/>
    <p:sldId id="537" r:id="rId30"/>
    <p:sldId id="258" r:id="rId31"/>
  </p:sldIdLst>
  <p:sldSz cx="9144000" cy="6858000" type="screen4x3"/>
  <p:notesSz cx="6735763" cy="9866313"/>
  <p:defaultTextStyle>
    <a:defPPr>
      <a:defRPr lang="it-IT"/>
    </a:defPPr>
    <a:lvl1pPr algn="l" rtl="0" eaLnBrk="0" fontAlgn="base" hangingPunct="0">
      <a:spcBef>
        <a:spcPct val="0"/>
      </a:spcBef>
      <a:spcAft>
        <a:spcPct val="0"/>
      </a:spcAft>
      <a:defRPr sz="4400"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sz="4400"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sz="4400"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sz="4400"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sz="4400"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sz="4400"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sz="4400"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sz="4400"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sz="4400"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F7"/>
    <a:srgbClr val="FFFFFF"/>
    <a:srgbClr val="0470F2"/>
    <a:srgbClr val="0065FA"/>
    <a:srgbClr val="4B94FF"/>
    <a:srgbClr val="FFEFEF"/>
    <a:srgbClr val="FFD5D5"/>
    <a:srgbClr val="FF8F8F"/>
    <a:srgbClr val="FE0000"/>
    <a:srgbClr val="D6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2895" autoAdjust="0"/>
  </p:normalViewPr>
  <p:slideViewPr>
    <p:cSldViewPr>
      <p:cViewPr varScale="1">
        <p:scale>
          <a:sx n="60" d="100"/>
          <a:sy n="60" d="100"/>
        </p:scale>
        <p:origin x="1476"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040" y="-84"/>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9088B32-2B59-489B-9C50-DD3327916AA8}"/>
              </a:ext>
            </a:extLst>
          </p:cNvPr>
          <p:cNvSpPr>
            <a:spLocks noGrp="1"/>
          </p:cNvSpPr>
          <p:nvPr>
            <p:ph type="hdr" sz="quarter"/>
          </p:nvPr>
        </p:nvSpPr>
        <p:spPr>
          <a:xfrm>
            <a:off x="0" y="0"/>
            <a:ext cx="2919413" cy="493713"/>
          </a:xfrm>
          <a:prstGeom prst="rect">
            <a:avLst/>
          </a:prstGeom>
        </p:spPr>
        <p:txBody>
          <a:bodyPr vert="horz" wrap="square" lIns="91440" tIns="45720" rIns="91440" bIns="45720" numCol="1" anchor="t" anchorCtr="0" compatLnSpc="1">
            <a:prstTxWarp prst="textNoShape">
              <a:avLst/>
            </a:prstTxWarp>
          </a:bodyPr>
          <a:lstStyle>
            <a:lvl1pPr eaLnBrk="1" hangingPunct="1">
              <a:defRPr sz="1200">
                <a:ea typeface="ＭＳ Ｐゴシック" charset="-128"/>
              </a:defRPr>
            </a:lvl1pPr>
          </a:lstStyle>
          <a:p>
            <a:pPr>
              <a:defRPr/>
            </a:pPr>
            <a:endParaRPr lang="it-IT"/>
          </a:p>
        </p:txBody>
      </p:sp>
      <p:sp>
        <p:nvSpPr>
          <p:cNvPr id="3" name="Segnaposto data 2">
            <a:extLst>
              <a:ext uri="{FF2B5EF4-FFF2-40B4-BE49-F238E27FC236}">
                <a16:creationId xmlns:a16="http://schemas.microsoft.com/office/drawing/2014/main" id="{5B68479E-9F0A-4FBF-9561-8F715EE62E1B}"/>
              </a:ext>
            </a:extLst>
          </p:cNvPr>
          <p:cNvSpPr>
            <a:spLocks noGrp="1"/>
          </p:cNvSpPr>
          <p:nvPr>
            <p:ph type="dt" idx="1"/>
          </p:nvPr>
        </p:nvSpPr>
        <p:spPr>
          <a:xfrm>
            <a:off x="3814763" y="0"/>
            <a:ext cx="2919412" cy="493713"/>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128"/>
              </a:defRPr>
            </a:lvl1pPr>
          </a:lstStyle>
          <a:p>
            <a:pPr>
              <a:defRPr/>
            </a:pPr>
            <a:fld id="{F7B46B0B-3762-463B-945D-49ACCCE13E24}" type="datetime1">
              <a:rPr lang="it-IT"/>
              <a:pPr>
                <a:defRPr/>
              </a:pPr>
              <a:t>14/06/2023</a:t>
            </a:fld>
            <a:endParaRPr lang="it-IT"/>
          </a:p>
        </p:txBody>
      </p:sp>
      <p:sp>
        <p:nvSpPr>
          <p:cNvPr id="4" name="Segnaposto immagine diapositiva 3">
            <a:extLst>
              <a:ext uri="{FF2B5EF4-FFF2-40B4-BE49-F238E27FC236}">
                <a16:creationId xmlns:a16="http://schemas.microsoft.com/office/drawing/2014/main" id="{26DF974C-2B3F-4002-83F8-7D8D7B98A6A0}"/>
              </a:ext>
            </a:extLst>
          </p:cNvPr>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it-IT" noProof="0"/>
          </a:p>
        </p:txBody>
      </p:sp>
      <p:sp>
        <p:nvSpPr>
          <p:cNvPr id="5" name="Segnaposto note 4">
            <a:extLst>
              <a:ext uri="{FF2B5EF4-FFF2-40B4-BE49-F238E27FC236}">
                <a16:creationId xmlns:a16="http://schemas.microsoft.com/office/drawing/2014/main" id="{C3DB7303-7B11-49B4-9151-4C331ECBB7D4}"/>
              </a:ext>
            </a:extLst>
          </p:cNvPr>
          <p:cNvSpPr>
            <a:spLocks noGrp="1"/>
          </p:cNvSpPr>
          <p:nvPr>
            <p:ph type="body" sz="quarter" idx="3"/>
          </p:nvPr>
        </p:nvSpPr>
        <p:spPr>
          <a:xfrm>
            <a:off x="673100" y="4686300"/>
            <a:ext cx="5389563" cy="4440238"/>
          </a:xfrm>
          <a:prstGeom prst="rect">
            <a:avLst/>
          </a:prstGeom>
        </p:spPr>
        <p:txBody>
          <a:bodyPr vert="horz" wrap="square" lIns="91440" tIns="45720" rIns="91440" bIns="45720" numCol="1" anchor="t" anchorCtr="0" compatLnSpc="1">
            <a:prstTxWarp prst="textNoShape">
              <a:avLst/>
            </a:prstTxWarp>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E9C9A2E9-AD8E-45FE-8B50-51C6A95BBD49}"/>
              </a:ext>
            </a:extLst>
          </p:cNvPr>
          <p:cNvSpPr>
            <a:spLocks noGrp="1"/>
          </p:cNvSpPr>
          <p:nvPr>
            <p:ph type="ftr" sz="quarter" idx="4"/>
          </p:nvPr>
        </p:nvSpPr>
        <p:spPr>
          <a:xfrm>
            <a:off x="0" y="9371013"/>
            <a:ext cx="2919413" cy="493712"/>
          </a:xfrm>
          <a:prstGeom prst="rect">
            <a:avLst/>
          </a:prstGeom>
        </p:spPr>
        <p:txBody>
          <a:bodyPr vert="horz" wrap="square" lIns="91440" tIns="45720" rIns="91440" bIns="45720" numCol="1" anchor="b" anchorCtr="0" compatLnSpc="1">
            <a:prstTxWarp prst="textNoShape">
              <a:avLst/>
            </a:prstTxWarp>
          </a:bodyPr>
          <a:lstStyle>
            <a:lvl1pPr eaLnBrk="1" hangingPunct="1">
              <a:defRPr sz="1200">
                <a:ea typeface="ＭＳ Ｐゴシック" charset="-128"/>
              </a:defRPr>
            </a:lvl1pPr>
          </a:lstStyle>
          <a:p>
            <a:pPr>
              <a:defRPr/>
            </a:pPr>
            <a:endParaRPr lang="it-IT"/>
          </a:p>
        </p:txBody>
      </p:sp>
      <p:sp>
        <p:nvSpPr>
          <p:cNvPr id="7" name="Segnaposto numero diapositiva 6">
            <a:extLst>
              <a:ext uri="{FF2B5EF4-FFF2-40B4-BE49-F238E27FC236}">
                <a16:creationId xmlns:a16="http://schemas.microsoft.com/office/drawing/2014/main" id="{A8B8DE37-0710-4D7A-9DE0-7538A636355B}"/>
              </a:ext>
            </a:extLst>
          </p:cNvPr>
          <p:cNvSpPr>
            <a:spLocks noGrp="1"/>
          </p:cNvSpPr>
          <p:nvPr>
            <p:ph type="sldNum" sz="quarter" idx="5"/>
          </p:nvPr>
        </p:nvSpPr>
        <p:spPr>
          <a:xfrm>
            <a:off x="3814763" y="9371013"/>
            <a:ext cx="2919412"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D0BE1EB-D241-4CB2-8B59-88976A0A02AD}"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immagine diapositiva 1">
            <a:extLst>
              <a:ext uri="{FF2B5EF4-FFF2-40B4-BE49-F238E27FC236}">
                <a16:creationId xmlns:a16="http://schemas.microsoft.com/office/drawing/2014/main" id="{FCAE0682-A762-46C8-90B5-431F51C0BD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Segnaposto note 2">
            <a:extLst>
              <a:ext uri="{FF2B5EF4-FFF2-40B4-BE49-F238E27FC236}">
                <a16:creationId xmlns:a16="http://schemas.microsoft.com/office/drawing/2014/main" id="{44F11776-FE85-4B0B-B48F-95139D48C2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4100" name="Segnaposto numero diapositiva 3">
            <a:extLst>
              <a:ext uri="{FF2B5EF4-FFF2-40B4-BE49-F238E27FC236}">
                <a16:creationId xmlns:a16="http://schemas.microsoft.com/office/drawing/2014/main" id="{611367DA-6EB9-4E3B-9254-EA4E27E77B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3CE7E48-E99C-4390-9C03-747AF64530F3}" type="slidenum">
              <a:rPr lang="it-IT" altLang="it-IT" smtClean="0"/>
              <a:pPr>
                <a:spcBef>
                  <a:spcPct val="0"/>
                </a:spcBef>
              </a:pPr>
              <a:t>1</a:t>
            </a:fld>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indent="-171450">
              <a:buFont typeface="Arial" panose="020B0604020202020204" pitchFamily="34" charset="0"/>
              <a:buChar char="•"/>
            </a:pPr>
            <a:r>
              <a:rPr lang="en-US" dirty="0"/>
              <a:t>Annual count of days with at least 6 consecutive days when daily maximum temperature is greater than 90</a:t>
            </a:r>
            <a:r>
              <a:rPr lang="en-US" baseline="30000" dirty="0"/>
              <a:t>th</a:t>
            </a:r>
            <a:r>
              <a:rPr lang="en-US" dirty="0"/>
              <a:t> percentile.</a:t>
            </a:r>
          </a:p>
        </p:txBody>
      </p:sp>
      <p:sp>
        <p:nvSpPr>
          <p:cNvPr id="4" name="Segnaposto numero diapositiva 3"/>
          <p:cNvSpPr>
            <a:spLocks noGrp="1"/>
          </p:cNvSpPr>
          <p:nvPr>
            <p:ph type="sldNum" sz="quarter" idx="10"/>
          </p:nvPr>
        </p:nvSpPr>
        <p:spPr/>
        <p:txBody>
          <a:bodyPr/>
          <a:lstStyle/>
          <a:p>
            <a:fld id="{55E65E50-7E5A-9A4D-A2B0-EC0B3CF59E13}" type="slidenum">
              <a:rPr lang="en-US" smtClean="0"/>
              <a:t>6</a:t>
            </a:fld>
            <a:endParaRPr lang="en-US" dirty="0"/>
          </a:p>
        </p:txBody>
      </p:sp>
    </p:spTree>
    <p:extLst>
      <p:ext uri="{BB962C8B-B14F-4D97-AF65-F5344CB8AC3E}">
        <p14:creationId xmlns:p14="http://schemas.microsoft.com/office/powerpoint/2010/main" val="961861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indent="-171450">
              <a:buFont typeface="Arial" panose="020B0604020202020204" pitchFamily="34" charset="0"/>
              <a:buChar char="•"/>
            </a:pPr>
            <a:r>
              <a:rPr lang="en-US" dirty="0"/>
              <a:t>Annual count of days with at least 6 consecutive days when daily maximum temperature is greater than 90</a:t>
            </a:r>
            <a:r>
              <a:rPr lang="en-US" baseline="30000" dirty="0"/>
              <a:t>th</a:t>
            </a:r>
            <a:r>
              <a:rPr lang="en-US" dirty="0"/>
              <a:t> percentile.</a:t>
            </a:r>
          </a:p>
        </p:txBody>
      </p:sp>
      <p:sp>
        <p:nvSpPr>
          <p:cNvPr id="4" name="Segnaposto numero diapositiva 3"/>
          <p:cNvSpPr>
            <a:spLocks noGrp="1"/>
          </p:cNvSpPr>
          <p:nvPr>
            <p:ph type="sldNum" sz="quarter" idx="10"/>
          </p:nvPr>
        </p:nvSpPr>
        <p:spPr/>
        <p:txBody>
          <a:bodyPr/>
          <a:lstStyle/>
          <a:p>
            <a:fld id="{55E65E50-7E5A-9A4D-A2B0-EC0B3CF59E13}" type="slidenum">
              <a:rPr lang="en-US" smtClean="0"/>
              <a:t>7</a:t>
            </a:fld>
            <a:endParaRPr lang="en-US" dirty="0"/>
          </a:p>
        </p:txBody>
      </p:sp>
    </p:spTree>
    <p:extLst>
      <p:ext uri="{BB962C8B-B14F-4D97-AF65-F5344CB8AC3E}">
        <p14:creationId xmlns:p14="http://schemas.microsoft.com/office/powerpoint/2010/main" val="4046993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8D0BE1EB-D241-4CB2-8B59-88976A0A02AD}" type="slidenum">
              <a:rPr lang="it-IT" altLang="it-IT" smtClean="0"/>
              <a:pPr>
                <a:defRPr/>
              </a:pPr>
              <a:t>20</a:t>
            </a:fld>
            <a:endParaRPr lang="it-IT" altLang="it-IT"/>
          </a:p>
        </p:txBody>
      </p:sp>
    </p:spTree>
    <p:extLst>
      <p:ext uri="{BB962C8B-B14F-4D97-AF65-F5344CB8AC3E}">
        <p14:creationId xmlns:p14="http://schemas.microsoft.com/office/powerpoint/2010/main" val="2672112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8D0BE1EB-D241-4CB2-8B59-88976A0A02AD}" type="slidenum">
              <a:rPr lang="it-IT" altLang="it-IT" smtClean="0"/>
              <a:pPr>
                <a:defRPr/>
              </a:pPr>
              <a:t>21</a:t>
            </a:fld>
            <a:endParaRPr lang="it-IT" altLang="it-IT"/>
          </a:p>
        </p:txBody>
      </p:sp>
    </p:spTree>
    <p:extLst>
      <p:ext uri="{BB962C8B-B14F-4D97-AF65-F5344CB8AC3E}">
        <p14:creationId xmlns:p14="http://schemas.microsoft.com/office/powerpoint/2010/main" val="2915407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8D0BE1EB-D241-4CB2-8B59-88976A0A02AD}" type="slidenum">
              <a:rPr lang="it-IT" altLang="it-IT" smtClean="0"/>
              <a:pPr>
                <a:defRPr/>
              </a:pPr>
              <a:t>22</a:t>
            </a:fld>
            <a:endParaRPr lang="it-IT" altLang="it-IT"/>
          </a:p>
        </p:txBody>
      </p:sp>
    </p:spTree>
    <p:extLst>
      <p:ext uri="{BB962C8B-B14F-4D97-AF65-F5344CB8AC3E}">
        <p14:creationId xmlns:p14="http://schemas.microsoft.com/office/powerpoint/2010/main" val="3956840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8D0BE1EB-D241-4CB2-8B59-88976A0A02AD}" type="slidenum">
              <a:rPr lang="it-IT" altLang="it-IT" smtClean="0"/>
              <a:pPr>
                <a:defRPr/>
              </a:pPr>
              <a:t>23</a:t>
            </a:fld>
            <a:endParaRPr lang="it-IT" altLang="it-IT"/>
          </a:p>
        </p:txBody>
      </p:sp>
    </p:spTree>
    <p:extLst>
      <p:ext uri="{BB962C8B-B14F-4D97-AF65-F5344CB8AC3E}">
        <p14:creationId xmlns:p14="http://schemas.microsoft.com/office/powerpoint/2010/main" val="3186534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8D0BE1EB-D241-4CB2-8B59-88976A0A02AD}" type="slidenum">
              <a:rPr lang="it-IT" altLang="it-IT" smtClean="0"/>
              <a:pPr>
                <a:defRPr/>
              </a:pPr>
              <a:t>24</a:t>
            </a:fld>
            <a:endParaRPr lang="it-IT" altLang="it-IT"/>
          </a:p>
        </p:txBody>
      </p:sp>
    </p:spTree>
    <p:extLst>
      <p:ext uri="{BB962C8B-B14F-4D97-AF65-F5344CB8AC3E}">
        <p14:creationId xmlns:p14="http://schemas.microsoft.com/office/powerpoint/2010/main" val="870930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8D0BE1EB-D241-4CB2-8B59-88976A0A02AD}" type="slidenum">
              <a:rPr lang="it-IT" altLang="it-IT" smtClean="0"/>
              <a:pPr>
                <a:defRPr/>
              </a:pPr>
              <a:t>25</a:t>
            </a:fld>
            <a:endParaRPr lang="it-IT" altLang="it-IT"/>
          </a:p>
        </p:txBody>
      </p:sp>
    </p:spTree>
    <p:extLst>
      <p:ext uri="{BB962C8B-B14F-4D97-AF65-F5344CB8AC3E}">
        <p14:creationId xmlns:p14="http://schemas.microsoft.com/office/powerpoint/2010/main" val="795940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9241390-36AB-474E-86B7-E245134EA103}"/>
              </a:ext>
            </a:extLst>
          </p:cNvPr>
          <p:cNvSpPr>
            <a:spLocks noGrp="1"/>
          </p:cNvSpPr>
          <p:nvPr>
            <p:ph type="dt" sz="half" idx="10"/>
          </p:nvPr>
        </p:nvSpPr>
        <p:spPr/>
        <p:txBody>
          <a:bodyPr/>
          <a:lstStyle>
            <a:lvl1pPr>
              <a:defRPr/>
            </a:lvl1pPr>
          </a:lstStyle>
          <a:p>
            <a:pPr>
              <a:defRPr/>
            </a:pPr>
            <a:fld id="{0B1B4912-C843-4448-8371-936599BF2D05}" type="datetime1">
              <a:rPr lang="it-IT"/>
              <a:pPr>
                <a:defRPr/>
              </a:pPr>
              <a:t>14/06/2023</a:t>
            </a:fld>
            <a:endParaRPr lang="it-IT"/>
          </a:p>
        </p:txBody>
      </p:sp>
      <p:sp>
        <p:nvSpPr>
          <p:cNvPr id="5" name="Segnaposto piè di pagina 4">
            <a:extLst>
              <a:ext uri="{FF2B5EF4-FFF2-40B4-BE49-F238E27FC236}">
                <a16:creationId xmlns:a16="http://schemas.microsoft.com/office/drawing/2014/main" id="{5F1DD80B-2E59-4659-ACB8-1C4EE0127D47}"/>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BDA2AF48-99A5-41FB-BB1A-009BA89CA3A9}"/>
              </a:ext>
            </a:extLst>
          </p:cNvPr>
          <p:cNvSpPr>
            <a:spLocks noGrp="1"/>
          </p:cNvSpPr>
          <p:nvPr>
            <p:ph type="sldNum" sz="quarter" idx="12"/>
          </p:nvPr>
        </p:nvSpPr>
        <p:spPr/>
        <p:txBody>
          <a:bodyPr/>
          <a:lstStyle>
            <a:lvl1pPr>
              <a:defRPr/>
            </a:lvl1pPr>
          </a:lstStyle>
          <a:p>
            <a:pPr>
              <a:defRPr/>
            </a:pPr>
            <a:fld id="{8003CBDA-CAEC-4E7B-BFDA-40FACE4F9730}" type="slidenum">
              <a:rPr lang="it-IT" altLang="it-IT"/>
              <a:pPr>
                <a:defRPr/>
              </a:pPr>
              <a:t>‹N›</a:t>
            </a:fld>
            <a:endParaRPr lang="it-IT" altLang="it-IT"/>
          </a:p>
        </p:txBody>
      </p:sp>
    </p:spTree>
    <p:extLst>
      <p:ext uri="{BB962C8B-B14F-4D97-AF65-F5344CB8AC3E}">
        <p14:creationId xmlns:p14="http://schemas.microsoft.com/office/powerpoint/2010/main" val="2608133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4D68BB4-A84A-4E99-B2D2-0D284A17C0EA}"/>
              </a:ext>
            </a:extLst>
          </p:cNvPr>
          <p:cNvSpPr>
            <a:spLocks noGrp="1"/>
          </p:cNvSpPr>
          <p:nvPr>
            <p:ph type="dt" sz="half" idx="10"/>
          </p:nvPr>
        </p:nvSpPr>
        <p:spPr/>
        <p:txBody>
          <a:bodyPr/>
          <a:lstStyle>
            <a:lvl1pPr>
              <a:defRPr/>
            </a:lvl1pPr>
          </a:lstStyle>
          <a:p>
            <a:pPr>
              <a:defRPr/>
            </a:pPr>
            <a:fld id="{E969718A-1D23-4302-BF85-0A013F84ABD5}" type="datetime1">
              <a:rPr lang="it-IT"/>
              <a:pPr>
                <a:defRPr/>
              </a:pPr>
              <a:t>14/06/2023</a:t>
            </a:fld>
            <a:endParaRPr lang="it-IT"/>
          </a:p>
        </p:txBody>
      </p:sp>
      <p:sp>
        <p:nvSpPr>
          <p:cNvPr id="5" name="Segnaposto piè di pagina 4">
            <a:extLst>
              <a:ext uri="{FF2B5EF4-FFF2-40B4-BE49-F238E27FC236}">
                <a16:creationId xmlns:a16="http://schemas.microsoft.com/office/drawing/2014/main" id="{3314AC15-229E-47E7-BACE-D383723FB15A}"/>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C62D306F-84E3-4B63-9486-4732F644EE9E}"/>
              </a:ext>
            </a:extLst>
          </p:cNvPr>
          <p:cNvSpPr>
            <a:spLocks noGrp="1"/>
          </p:cNvSpPr>
          <p:nvPr>
            <p:ph type="sldNum" sz="quarter" idx="12"/>
          </p:nvPr>
        </p:nvSpPr>
        <p:spPr/>
        <p:txBody>
          <a:bodyPr/>
          <a:lstStyle>
            <a:lvl1pPr>
              <a:defRPr/>
            </a:lvl1pPr>
          </a:lstStyle>
          <a:p>
            <a:pPr>
              <a:defRPr/>
            </a:pPr>
            <a:fld id="{F66F86BB-FDAC-436A-A04D-6B09E4B9783D}" type="slidenum">
              <a:rPr lang="it-IT" altLang="it-IT"/>
              <a:pPr>
                <a:defRPr/>
              </a:pPr>
              <a:t>‹N›</a:t>
            </a:fld>
            <a:endParaRPr lang="it-IT" altLang="it-IT"/>
          </a:p>
        </p:txBody>
      </p:sp>
    </p:spTree>
    <p:extLst>
      <p:ext uri="{BB962C8B-B14F-4D97-AF65-F5344CB8AC3E}">
        <p14:creationId xmlns:p14="http://schemas.microsoft.com/office/powerpoint/2010/main" val="908315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498F-8A7F-4870-9452-45D93AC57B7B}"/>
              </a:ext>
            </a:extLst>
          </p:cNvPr>
          <p:cNvSpPr>
            <a:spLocks noGrp="1"/>
          </p:cNvSpPr>
          <p:nvPr>
            <p:ph type="dt" sz="half" idx="10"/>
          </p:nvPr>
        </p:nvSpPr>
        <p:spPr/>
        <p:txBody>
          <a:bodyPr/>
          <a:lstStyle>
            <a:lvl1pPr>
              <a:defRPr/>
            </a:lvl1pPr>
          </a:lstStyle>
          <a:p>
            <a:pPr>
              <a:defRPr/>
            </a:pPr>
            <a:fld id="{21C3E966-00C0-4FE4-A85C-A71ACB429F3D}" type="datetime1">
              <a:rPr lang="it-IT"/>
              <a:pPr>
                <a:defRPr/>
              </a:pPr>
              <a:t>14/06/2023</a:t>
            </a:fld>
            <a:endParaRPr lang="it-IT"/>
          </a:p>
        </p:txBody>
      </p:sp>
      <p:sp>
        <p:nvSpPr>
          <p:cNvPr id="5" name="Segnaposto piè di pagina 4">
            <a:extLst>
              <a:ext uri="{FF2B5EF4-FFF2-40B4-BE49-F238E27FC236}">
                <a16:creationId xmlns:a16="http://schemas.microsoft.com/office/drawing/2014/main" id="{6BBB4153-0758-4851-A7D9-1607715F87C8}"/>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0E26F963-F543-453A-A348-658D53AAAD42}"/>
              </a:ext>
            </a:extLst>
          </p:cNvPr>
          <p:cNvSpPr>
            <a:spLocks noGrp="1"/>
          </p:cNvSpPr>
          <p:nvPr>
            <p:ph type="sldNum" sz="quarter" idx="12"/>
          </p:nvPr>
        </p:nvSpPr>
        <p:spPr/>
        <p:txBody>
          <a:bodyPr/>
          <a:lstStyle>
            <a:lvl1pPr>
              <a:defRPr/>
            </a:lvl1pPr>
          </a:lstStyle>
          <a:p>
            <a:pPr>
              <a:defRPr/>
            </a:pPr>
            <a:fld id="{3AF05187-40F6-436F-BAA4-3FB4CEC4D174}" type="slidenum">
              <a:rPr lang="it-IT" altLang="it-IT"/>
              <a:pPr>
                <a:defRPr/>
              </a:pPr>
              <a:t>‹N›</a:t>
            </a:fld>
            <a:endParaRPr lang="it-IT" altLang="it-IT"/>
          </a:p>
        </p:txBody>
      </p:sp>
    </p:spTree>
    <p:extLst>
      <p:ext uri="{BB962C8B-B14F-4D97-AF65-F5344CB8AC3E}">
        <p14:creationId xmlns:p14="http://schemas.microsoft.com/office/powerpoint/2010/main" val="1134478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olo testo">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0" y="197722"/>
            <a:ext cx="9144000" cy="710328"/>
          </a:xfrm>
        </p:spPr>
        <p:txBody>
          <a:bodyPr>
            <a:normAutofit/>
          </a:bodyPr>
          <a:lstStyle>
            <a:lvl1pPr marL="288000" algn="l">
              <a:defRPr sz="2600">
                <a:solidFill>
                  <a:srgbClr val="1A60A6"/>
                </a:solidFill>
                <a:latin typeface="Palatino Linotype" charset="0"/>
                <a:ea typeface="Palatino Linotype" charset="0"/>
                <a:cs typeface="Palatino Linotype" charset="0"/>
              </a:defRPr>
            </a:lvl1pPr>
          </a:lstStyle>
          <a:p>
            <a:r>
              <a:rPr lang="it-IT" dirty="0"/>
              <a:t>Slide </a:t>
            </a:r>
            <a:r>
              <a:rPr lang="it-IT" dirty="0" err="1"/>
              <a:t>title</a:t>
            </a:r>
            <a:endParaRPr lang="it-IT" dirty="0"/>
          </a:p>
        </p:txBody>
      </p:sp>
      <p:cxnSp>
        <p:nvCxnSpPr>
          <p:cNvPr id="3" name="Connettore 1 2"/>
          <p:cNvCxnSpPr/>
          <p:nvPr userDrawn="1"/>
        </p:nvCxnSpPr>
        <p:spPr>
          <a:xfrm flipV="1">
            <a:off x="0" y="90805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4" name="Rettangolo 3"/>
          <p:cNvSpPr/>
          <p:nvPr userDrawn="1"/>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Segnaposto testo 5"/>
          <p:cNvSpPr>
            <a:spLocks noGrp="1"/>
          </p:cNvSpPr>
          <p:nvPr>
            <p:ph type="body" sz="quarter" idx="10" hasCustomPrompt="1"/>
          </p:nvPr>
        </p:nvSpPr>
        <p:spPr>
          <a:xfrm>
            <a:off x="185194" y="1018572"/>
            <a:ext cx="8831483" cy="5154551"/>
          </a:xfrm>
        </p:spPr>
        <p:txBody>
          <a:bodyPr/>
          <a:lstStyle>
            <a:lvl1pPr marL="342900" indent="-342900">
              <a:spcBef>
                <a:spcPts val="0"/>
              </a:spcBef>
              <a:buFont typeface="Arial" panose="020B0604020202020204" pitchFamily="34" charset="0"/>
              <a:buChar char="•"/>
              <a:defRPr sz="2400" baseline="0">
                <a:solidFill>
                  <a:schemeClr val="tx2"/>
                </a:solidFill>
                <a:latin typeface="Palatino Linotype" panose="02040502050505030304" pitchFamily="18" charset="0"/>
                <a:ea typeface="Palatino Linotype" panose="02040502050505030304" pitchFamily="18" charset="0"/>
                <a:cs typeface="Palatino Linotype" panose="02040502050505030304" pitchFamily="18" charset="0"/>
              </a:defRPr>
            </a:lvl1pPr>
            <a:lvl2pPr>
              <a:spcBef>
                <a:spcPts val="0"/>
              </a:spcBef>
              <a:defRPr sz="2200">
                <a:solidFill>
                  <a:schemeClr val="tx2"/>
                </a:solidFill>
                <a:latin typeface="Palatino Linotype" charset="0"/>
                <a:ea typeface="Palatino Linotype" panose="02040502050505030304" pitchFamily="18" charset="0"/>
                <a:cs typeface="Palatino Linotype" panose="02040502050505030304" pitchFamily="18" charset="0"/>
              </a:defRPr>
            </a:lvl2pPr>
            <a:lvl3pPr>
              <a:spcBef>
                <a:spcPts val="0"/>
              </a:spcBef>
              <a:defRPr>
                <a:solidFill>
                  <a:schemeClr val="tx2"/>
                </a:solidFill>
              </a:defRPr>
            </a:lvl3pPr>
            <a:lvl4pPr>
              <a:spcBef>
                <a:spcPts val="0"/>
              </a:spcBef>
              <a:defRPr>
                <a:solidFill>
                  <a:schemeClr val="tx2"/>
                </a:solidFill>
              </a:defRPr>
            </a:lvl4pPr>
            <a:lvl5pPr>
              <a:spcBef>
                <a:spcPts val="0"/>
              </a:spcBef>
              <a:defRPr>
                <a:solidFill>
                  <a:schemeClr val="tx2"/>
                </a:solidFill>
              </a:defRPr>
            </a:lvl5pPr>
          </a:lstStyle>
          <a:p>
            <a:pPr lvl="0"/>
            <a:r>
              <a:rPr lang="en-US" noProof="0" dirty="0"/>
              <a:t>Fare </a:t>
            </a:r>
            <a:r>
              <a:rPr lang="en-US" noProof="0" dirty="0" err="1"/>
              <a:t>clic</a:t>
            </a:r>
            <a:r>
              <a:rPr lang="en-US" noProof="0" dirty="0"/>
              <a:t> per </a:t>
            </a:r>
            <a:r>
              <a:rPr lang="en-US" noProof="0" dirty="0" err="1"/>
              <a:t>modificare</a:t>
            </a:r>
            <a:r>
              <a:rPr lang="en-US" noProof="0" dirty="0"/>
              <a:t> </a:t>
            </a:r>
            <a:r>
              <a:rPr lang="en-US" noProof="0" dirty="0" err="1"/>
              <a:t>gli</a:t>
            </a:r>
            <a:r>
              <a:rPr lang="en-US" noProof="0" dirty="0"/>
              <a:t> </a:t>
            </a:r>
            <a:r>
              <a:rPr lang="en-US" noProof="0" dirty="0" err="1"/>
              <a:t>stili</a:t>
            </a:r>
            <a:r>
              <a:rPr lang="en-US" noProof="0" dirty="0"/>
              <a:t> del </a:t>
            </a:r>
            <a:r>
              <a:rPr lang="en-US" noProof="0" dirty="0" err="1"/>
              <a:t>testo</a:t>
            </a:r>
            <a:r>
              <a:rPr lang="en-US" noProof="0" dirty="0"/>
              <a:t> </a:t>
            </a:r>
            <a:r>
              <a:rPr lang="en-US" noProof="0" dirty="0" err="1"/>
              <a:t>dello</a:t>
            </a:r>
            <a:r>
              <a:rPr lang="en-US" noProof="0" dirty="0"/>
              <a:t> schema</a:t>
            </a:r>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a:p>
            <a:pPr lvl="3"/>
            <a:r>
              <a:rPr lang="en-US" noProof="0" dirty="0"/>
              <a:t>Quarto </a:t>
            </a:r>
            <a:r>
              <a:rPr lang="en-US" noProof="0" dirty="0" err="1"/>
              <a:t>livello</a:t>
            </a:r>
            <a:endParaRPr lang="en-US" noProof="0" dirty="0"/>
          </a:p>
          <a:p>
            <a:pPr lvl="4"/>
            <a:r>
              <a:rPr lang="en-US" noProof="0" dirty="0"/>
              <a:t>Quinto </a:t>
            </a:r>
            <a:r>
              <a:rPr lang="en-US" noProof="0" dirty="0" err="1"/>
              <a:t>livello</a:t>
            </a:r>
            <a:endParaRPr lang="en-US" noProof="0" dirty="0"/>
          </a:p>
        </p:txBody>
      </p:sp>
      <p:pic>
        <p:nvPicPr>
          <p:cNvPr id="7" name="Immagine 6" descr="logo cmcc.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8" name="Connettore 1 7"/>
          <p:cNvCxnSpPr/>
          <p:nvPr userDrawn="1"/>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86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1B289E9-F7BC-49A8-992C-49A9B4814013}"/>
              </a:ext>
            </a:extLst>
          </p:cNvPr>
          <p:cNvSpPr>
            <a:spLocks noGrp="1"/>
          </p:cNvSpPr>
          <p:nvPr>
            <p:ph type="dt" sz="half" idx="10"/>
          </p:nvPr>
        </p:nvSpPr>
        <p:spPr/>
        <p:txBody>
          <a:bodyPr/>
          <a:lstStyle>
            <a:lvl1pPr>
              <a:defRPr/>
            </a:lvl1pPr>
          </a:lstStyle>
          <a:p>
            <a:pPr>
              <a:defRPr/>
            </a:pPr>
            <a:fld id="{6F96BE93-A2F1-445A-9BE1-65E43343EB07}" type="datetime1">
              <a:rPr lang="it-IT"/>
              <a:pPr>
                <a:defRPr/>
              </a:pPr>
              <a:t>14/06/2023</a:t>
            </a:fld>
            <a:endParaRPr lang="it-IT"/>
          </a:p>
        </p:txBody>
      </p:sp>
      <p:sp>
        <p:nvSpPr>
          <p:cNvPr id="5" name="Segnaposto piè di pagina 4">
            <a:extLst>
              <a:ext uri="{FF2B5EF4-FFF2-40B4-BE49-F238E27FC236}">
                <a16:creationId xmlns:a16="http://schemas.microsoft.com/office/drawing/2014/main" id="{7DB18A84-D45E-45BF-BDAD-60C907C175C6}"/>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5310C110-EA1F-456D-B64D-F4F7556A96F4}"/>
              </a:ext>
            </a:extLst>
          </p:cNvPr>
          <p:cNvSpPr>
            <a:spLocks noGrp="1"/>
          </p:cNvSpPr>
          <p:nvPr>
            <p:ph type="sldNum" sz="quarter" idx="12"/>
          </p:nvPr>
        </p:nvSpPr>
        <p:spPr/>
        <p:txBody>
          <a:bodyPr/>
          <a:lstStyle>
            <a:lvl1pPr>
              <a:defRPr/>
            </a:lvl1pPr>
          </a:lstStyle>
          <a:p>
            <a:pPr>
              <a:defRPr/>
            </a:pPr>
            <a:fld id="{7448B161-2A45-4DCC-B49C-2BA5CECA2F03}" type="slidenum">
              <a:rPr lang="it-IT" altLang="it-IT"/>
              <a:pPr>
                <a:defRPr/>
              </a:pPr>
              <a:t>‹N›</a:t>
            </a:fld>
            <a:endParaRPr lang="it-IT" altLang="it-IT"/>
          </a:p>
        </p:txBody>
      </p:sp>
    </p:spTree>
    <p:extLst>
      <p:ext uri="{BB962C8B-B14F-4D97-AF65-F5344CB8AC3E}">
        <p14:creationId xmlns:p14="http://schemas.microsoft.com/office/powerpoint/2010/main" val="808040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5B5E388A-4D6F-4478-B0E6-51A4502BE428}"/>
              </a:ext>
            </a:extLst>
          </p:cNvPr>
          <p:cNvSpPr>
            <a:spLocks noGrp="1"/>
          </p:cNvSpPr>
          <p:nvPr>
            <p:ph type="dt" sz="half" idx="10"/>
          </p:nvPr>
        </p:nvSpPr>
        <p:spPr/>
        <p:txBody>
          <a:bodyPr/>
          <a:lstStyle>
            <a:lvl1pPr>
              <a:defRPr/>
            </a:lvl1pPr>
          </a:lstStyle>
          <a:p>
            <a:pPr>
              <a:defRPr/>
            </a:pPr>
            <a:fld id="{AD545F67-E297-449A-8BDD-5AA661F1302A}" type="datetime1">
              <a:rPr lang="it-IT"/>
              <a:pPr>
                <a:defRPr/>
              </a:pPr>
              <a:t>14/06/2023</a:t>
            </a:fld>
            <a:endParaRPr lang="it-IT"/>
          </a:p>
        </p:txBody>
      </p:sp>
      <p:sp>
        <p:nvSpPr>
          <p:cNvPr id="5" name="Segnaposto piè di pagina 4">
            <a:extLst>
              <a:ext uri="{FF2B5EF4-FFF2-40B4-BE49-F238E27FC236}">
                <a16:creationId xmlns:a16="http://schemas.microsoft.com/office/drawing/2014/main" id="{65906E09-7590-4E0B-B8E9-3C612D6E8F42}"/>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88204CB6-C76C-4FE7-93F4-5DA12EBDDE01}"/>
              </a:ext>
            </a:extLst>
          </p:cNvPr>
          <p:cNvSpPr>
            <a:spLocks noGrp="1"/>
          </p:cNvSpPr>
          <p:nvPr>
            <p:ph type="sldNum" sz="quarter" idx="12"/>
          </p:nvPr>
        </p:nvSpPr>
        <p:spPr/>
        <p:txBody>
          <a:bodyPr/>
          <a:lstStyle>
            <a:lvl1pPr>
              <a:defRPr/>
            </a:lvl1pPr>
          </a:lstStyle>
          <a:p>
            <a:pPr>
              <a:defRPr/>
            </a:pPr>
            <a:fld id="{36A7FDD7-A257-4192-B0A5-2D166157E795}" type="slidenum">
              <a:rPr lang="it-IT" altLang="it-IT"/>
              <a:pPr>
                <a:defRPr/>
              </a:pPr>
              <a:t>‹N›</a:t>
            </a:fld>
            <a:endParaRPr lang="it-IT" altLang="it-IT"/>
          </a:p>
        </p:txBody>
      </p:sp>
    </p:spTree>
    <p:extLst>
      <p:ext uri="{BB962C8B-B14F-4D97-AF65-F5344CB8AC3E}">
        <p14:creationId xmlns:p14="http://schemas.microsoft.com/office/powerpoint/2010/main" val="94629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058750D0-D392-4957-9F05-0989D8745759}"/>
              </a:ext>
            </a:extLst>
          </p:cNvPr>
          <p:cNvSpPr>
            <a:spLocks noGrp="1"/>
          </p:cNvSpPr>
          <p:nvPr>
            <p:ph type="dt" sz="half" idx="10"/>
          </p:nvPr>
        </p:nvSpPr>
        <p:spPr/>
        <p:txBody>
          <a:bodyPr/>
          <a:lstStyle>
            <a:lvl1pPr>
              <a:defRPr/>
            </a:lvl1pPr>
          </a:lstStyle>
          <a:p>
            <a:pPr>
              <a:defRPr/>
            </a:pPr>
            <a:fld id="{134D9270-1BAC-4F1E-A98A-2CD10D75082C}" type="datetime1">
              <a:rPr lang="it-IT"/>
              <a:pPr>
                <a:defRPr/>
              </a:pPr>
              <a:t>14/06/2023</a:t>
            </a:fld>
            <a:endParaRPr lang="it-IT"/>
          </a:p>
        </p:txBody>
      </p:sp>
      <p:sp>
        <p:nvSpPr>
          <p:cNvPr id="6" name="Segnaposto piè di pagina 4">
            <a:extLst>
              <a:ext uri="{FF2B5EF4-FFF2-40B4-BE49-F238E27FC236}">
                <a16:creationId xmlns:a16="http://schemas.microsoft.com/office/drawing/2014/main" id="{7ADB0502-5EA1-44CD-854A-340E24FA5E8D}"/>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41BEB2D5-B546-4B89-934C-21EA1AC9B577}"/>
              </a:ext>
            </a:extLst>
          </p:cNvPr>
          <p:cNvSpPr>
            <a:spLocks noGrp="1"/>
          </p:cNvSpPr>
          <p:nvPr>
            <p:ph type="sldNum" sz="quarter" idx="12"/>
          </p:nvPr>
        </p:nvSpPr>
        <p:spPr/>
        <p:txBody>
          <a:bodyPr/>
          <a:lstStyle>
            <a:lvl1pPr>
              <a:defRPr/>
            </a:lvl1pPr>
          </a:lstStyle>
          <a:p>
            <a:pPr>
              <a:defRPr/>
            </a:pPr>
            <a:fld id="{D6736045-2BD8-4294-8968-8EF3092A7040}" type="slidenum">
              <a:rPr lang="it-IT" altLang="it-IT"/>
              <a:pPr>
                <a:defRPr/>
              </a:pPr>
              <a:t>‹N›</a:t>
            </a:fld>
            <a:endParaRPr lang="it-IT" altLang="it-IT"/>
          </a:p>
        </p:txBody>
      </p:sp>
    </p:spTree>
    <p:extLst>
      <p:ext uri="{BB962C8B-B14F-4D97-AF65-F5344CB8AC3E}">
        <p14:creationId xmlns:p14="http://schemas.microsoft.com/office/powerpoint/2010/main" val="138584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286FEAE0-4303-4EA3-9926-C9F7482FA7F8}"/>
              </a:ext>
            </a:extLst>
          </p:cNvPr>
          <p:cNvSpPr>
            <a:spLocks noGrp="1"/>
          </p:cNvSpPr>
          <p:nvPr>
            <p:ph type="dt" sz="half" idx="10"/>
          </p:nvPr>
        </p:nvSpPr>
        <p:spPr/>
        <p:txBody>
          <a:bodyPr/>
          <a:lstStyle>
            <a:lvl1pPr>
              <a:defRPr/>
            </a:lvl1pPr>
          </a:lstStyle>
          <a:p>
            <a:pPr>
              <a:defRPr/>
            </a:pPr>
            <a:fld id="{92B81B2A-8BEC-49B7-9394-CAA2C77C4FD2}" type="datetime1">
              <a:rPr lang="it-IT"/>
              <a:pPr>
                <a:defRPr/>
              </a:pPr>
              <a:t>14/06/2023</a:t>
            </a:fld>
            <a:endParaRPr lang="it-IT"/>
          </a:p>
        </p:txBody>
      </p:sp>
      <p:sp>
        <p:nvSpPr>
          <p:cNvPr id="8" name="Segnaposto piè di pagina 4">
            <a:extLst>
              <a:ext uri="{FF2B5EF4-FFF2-40B4-BE49-F238E27FC236}">
                <a16:creationId xmlns:a16="http://schemas.microsoft.com/office/drawing/2014/main" id="{55C5A675-5EF1-408C-91BE-9E9F7F15EFDE}"/>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4C0C919A-B8AD-4062-824A-93D6F2BB24B3}"/>
              </a:ext>
            </a:extLst>
          </p:cNvPr>
          <p:cNvSpPr>
            <a:spLocks noGrp="1"/>
          </p:cNvSpPr>
          <p:nvPr>
            <p:ph type="sldNum" sz="quarter" idx="12"/>
          </p:nvPr>
        </p:nvSpPr>
        <p:spPr/>
        <p:txBody>
          <a:bodyPr/>
          <a:lstStyle>
            <a:lvl1pPr>
              <a:defRPr/>
            </a:lvl1pPr>
          </a:lstStyle>
          <a:p>
            <a:pPr>
              <a:defRPr/>
            </a:pPr>
            <a:fld id="{28C98AC2-EFEF-4AAC-9F7B-422BBE521773}" type="slidenum">
              <a:rPr lang="it-IT" altLang="it-IT"/>
              <a:pPr>
                <a:defRPr/>
              </a:pPr>
              <a:t>‹N›</a:t>
            </a:fld>
            <a:endParaRPr lang="it-IT" altLang="it-IT"/>
          </a:p>
        </p:txBody>
      </p:sp>
    </p:spTree>
    <p:extLst>
      <p:ext uri="{BB962C8B-B14F-4D97-AF65-F5344CB8AC3E}">
        <p14:creationId xmlns:p14="http://schemas.microsoft.com/office/powerpoint/2010/main" val="128411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4B309E49-E3CE-4958-A6FF-77E2DA040E1F}"/>
              </a:ext>
            </a:extLst>
          </p:cNvPr>
          <p:cNvSpPr>
            <a:spLocks noGrp="1"/>
          </p:cNvSpPr>
          <p:nvPr>
            <p:ph type="dt" sz="half" idx="10"/>
          </p:nvPr>
        </p:nvSpPr>
        <p:spPr/>
        <p:txBody>
          <a:bodyPr/>
          <a:lstStyle>
            <a:lvl1pPr>
              <a:defRPr/>
            </a:lvl1pPr>
          </a:lstStyle>
          <a:p>
            <a:pPr>
              <a:defRPr/>
            </a:pPr>
            <a:fld id="{65EAD73F-0986-45F2-BD5E-5891C71523FD}" type="datetime1">
              <a:rPr lang="it-IT"/>
              <a:pPr>
                <a:defRPr/>
              </a:pPr>
              <a:t>14/06/2023</a:t>
            </a:fld>
            <a:endParaRPr lang="it-IT"/>
          </a:p>
        </p:txBody>
      </p:sp>
      <p:sp>
        <p:nvSpPr>
          <p:cNvPr id="4" name="Segnaposto piè di pagina 4">
            <a:extLst>
              <a:ext uri="{FF2B5EF4-FFF2-40B4-BE49-F238E27FC236}">
                <a16:creationId xmlns:a16="http://schemas.microsoft.com/office/drawing/2014/main" id="{28FBF6B7-9577-4DF0-9B38-0383A8DA899F}"/>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867E9300-13C1-4DEE-965A-3663CCF3D33B}"/>
              </a:ext>
            </a:extLst>
          </p:cNvPr>
          <p:cNvSpPr>
            <a:spLocks noGrp="1"/>
          </p:cNvSpPr>
          <p:nvPr>
            <p:ph type="sldNum" sz="quarter" idx="12"/>
          </p:nvPr>
        </p:nvSpPr>
        <p:spPr/>
        <p:txBody>
          <a:bodyPr/>
          <a:lstStyle>
            <a:lvl1pPr>
              <a:defRPr/>
            </a:lvl1pPr>
          </a:lstStyle>
          <a:p>
            <a:pPr>
              <a:defRPr/>
            </a:pPr>
            <a:fld id="{401A88B7-0D84-48EF-AF89-FF0D8F66B525}" type="slidenum">
              <a:rPr lang="it-IT" altLang="it-IT"/>
              <a:pPr>
                <a:defRPr/>
              </a:pPr>
              <a:t>‹N›</a:t>
            </a:fld>
            <a:endParaRPr lang="it-IT" altLang="it-IT"/>
          </a:p>
        </p:txBody>
      </p:sp>
    </p:spTree>
    <p:extLst>
      <p:ext uri="{BB962C8B-B14F-4D97-AF65-F5344CB8AC3E}">
        <p14:creationId xmlns:p14="http://schemas.microsoft.com/office/powerpoint/2010/main" val="3687434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DB5B2CD6-DBD4-4361-9430-868D2254F0AA}"/>
              </a:ext>
            </a:extLst>
          </p:cNvPr>
          <p:cNvSpPr>
            <a:spLocks noGrp="1"/>
          </p:cNvSpPr>
          <p:nvPr>
            <p:ph type="dt" sz="half" idx="10"/>
          </p:nvPr>
        </p:nvSpPr>
        <p:spPr/>
        <p:txBody>
          <a:bodyPr/>
          <a:lstStyle>
            <a:lvl1pPr>
              <a:defRPr/>
            </a:lvl1pPr>
          </a:lstStyle>
          <a:p>
            <a:pPr>
              <a:defRPr/>
            </a:pPr>
            <a:fld id="{88B82643-2CF1-4CE6-9D48-326E20C7CA56}" type="datetime1">
              <a:rPr lang="it-IT"/>
              <a:pPr>
                <a:defRPr/>
              </a:pPr>
              <a:t>14/06/2023</a:t>
            </a:fld>
            <a:endParaRPr lang="it-IT"/>
          </a:p>
        </p:txBody>
      </p:sp>
      <p:sp>
        <p:nvSpPr>
          <p:cNvPr id="3" name="Segnaposto piè di pagina 4">
            <a:extLst>
              <a:ext uri="{FF2B5EF4-FFF2-40B4-BE49-F238E27FC236}">
                <a16:creationId xmlns:a16="http://schemas.microsoft.com/office/drawing/2014/main" id="{043C8E3D-AD78-405F-A0A0-4A45BEFEF783}"/>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78A6CFA9-504D-42D3-AD4C-C914A432AFF7}"/>
              </a:ext>
            </a:extLst>
          </p:cNvPr>
          <p:cNvSpPr>
            <a:spLocks noGrp="1"/>
          </p:cNvSpPr>
          <p:nvPr>
            <p:ph type="sldNum" sz="quarter" idx="12"/>
          </p:nvPr>
        </p:nvSpPr>
        <p:spPr/>
        <p:txBody>
          <a:bodyPr/>
          <a:lstStyle>
            <a:lvl1pPr>
              <a:defRPr/>
            </a:lvl1pPr>
          </a:lstStyle>
          <a:p>
            <a:pPr>
              <a:defRPr/>
            </a:pPr>
            <a:fld id="{E2DC2D07-426D-4994-A73C-66D15EAAA4F4}" type="slidenum">
              <a:rPr lang="it-IT" altLang="it-IT"/>
              <a:pPr>
                <a:defRPr/>
              </a:pPr>
              <a:t>‹N›</a:t>
            </a:fld>
            <a:endParaRPr lang="it-IT" altLang="it-IT"/>
          </a:p>
        </p:txBody>
      </p:sp>
    </p:spTree>
    <p:extLst>
      <p:ext uri="{BB962C8B-B14F-4D97-AF65-F5344CB8AC3E}">
        <p14:creationId xmlns:p14="http://schemas.microsoft.com/office/powerpoint/2010/main" val="2655672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E9759753-16AF-4E98-8519-BCE1E5B98B08}"/>
              </a:ext>
            </a:extLst>
          </p:cNvPr>
          <p:cNvSpPr>
            <a:spLocks noGrp="1"/>
          </p:cNvSpPr>
          <p:nvPr>
            <p:ph type="dt" sz="half" idx="10"/>
          </p:nvPr>
        </p:nvSpPr>
        <p:spPr/>
        <p:txBody>
          <a:bodyPr/>
          <a:lstStyle>
            <a:lvl1pPr>
              <a:defRPr/>
            </a:lvl1pPr>
          </a:lstStyle>
          <a:p>
            <a:pPr>
              <a:defRPr/>
            </a:pPr>
            <a:fld id="{F364567D-19F7-4BC0-9EB0-B352DE071AB5}" type="datetime1">
              <a:rPr lang="it-IT"/>
              <a:pPr>
                <a:defRPr/>
              </a:pPr>
              <a:t>14/06/2023</a:t>
            </a:fld>
            <a:endParaRPr lang="it-IT"/>
          </a:p>
        </p:txBody>
      </p:sp>
      <p:sp>
        <p:nvSpPr>
          <p:cNvPr id="6" name="Segnaposto piè di pagina 4">
            <a:extLst>
              <a:ext uri="{FF2B5EF4-FFF2-40B4-BE49-F238E27FC236}">
                <a16:creationId xmlns:a16="http://schemas.microsoft.com/office/drawing/2014/main" id="{7F99878E-B99B-4540-AC70-F9A6A3C47684}"/>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EE60E740-D60F-43FE-BE0D-A03C9D4B7859}"/>
              </a:ext>
            </a:extLst>
          </p:cNvPr>
          <p:cNvSpPr>
            <a:spLocks noGrp="1"/>
          </p:cNvSpPr>
          <p:nvPr>
            <p:ph type="sldNum" sz="quarter" idx="12"/>
          </p:nvPr>
        </p:nvSpPr>
        <p:spPr/>
        <p:txBody>
          <a:bodyPr/>
          <a:lstStyle>
            <a:lvl1pPr>
              <a:defRPr/>
            </a:lvl1pPr>
          </a:lstStyle>
          <a:p>
            <a:pPr>
              <a:defRPr/>
            </a:pPr>
            <a:fld id="{81804273-F91D-4078-9764-280C239AE71C}" type="slidenum">
              <a:rPr lang="it-IT" altLang="it-IT"/>
              <a:pPr>
                <a:defRPr/>
              </a:pPr>
              <a:t>‹N›</a:t>
            </a:fld>
            <a:endParaRPr lang="it-IT" altLang="it-IT"/>
          </a:p>
        </p:txBody>
      </p:sp>
    </p:spTree>
    <p:extLst>
      <p:ext uri="{BB962C8B-B14F-4D97-AF65-F5344CB8AC3E}">
        <p14:creationId xmlns:p14="http://schemas.microsoft.com/office/powerpoint/2010/main" val="416159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AC21A1EC-99B5-430F-91BC-8A482B0829B4}"/>
              </a:ext>
            </a:extLst>
          </p:cNvPr>
          <p:cNvSpPr>
            <a:spLocks noGrp="1"/>
          </p:cNvSpPr>
          <p:nvPr>
            <p:ph type="dt" sz="half" idx="10"/>
          </p:nvPr>
        </p:nvSpPr>
        <p:spPr/>
        <p:txBody>
          <a:bodyPr/>
          <a:lstStyle>
            <a:lvl1pPr>
              <a:defRPr/>
            </a:lvl1pPr>
          </a:lstStyle>
          <a:p>
            <a:pPr>
              <a:defRPr/>
            </a:pPr>
            <a:fld id="{9CFA0265-E712-4218-9189-E012157E7E44}" type="datetime1">
              <a:rPr lang="it-IT"/>
              <a:pPr>
                <a:defRPr/>
              </a:pPr>
              <a:t>14/06/2023</a:t>
            </a:fld>
            <a:endParaRPr lang="it-IT"/>
          </a:p>
        </p:txBody>
      </p:sp>
      <p:sp>
        <p:nvSpPr>
          <p:cNvPr id="6" name="Segnaposto piè di pagina 4">
            <a:extLst>
              <a:ext uri="{FF2B5EF4-FFF2-40B4-BE49-F238E27FC236}">
                <a16:creationId xmlns:a16="http://schemas.microsoft.com/office/drawing/2014/main" id="{0CEBCCFE-56E0-456B-AC58-B12317336F35}"/>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6EB4DB52-C428-478A-AC83-02B7510FD897}"/>
              </a:ext>
            </a:extLst>
          </p:cNvPr>
          <p:cNvSpPr>
            <a:spLocks noGrp="1"/>
          </p:cNvSpPr>
          <p:nvPr>
            <p:ph type="sldNum" sz="quarter" idx="12"/>
          </p:nvPr>
        </p:nvSpPr>
        <p:spPr/>
        <p:txBody>
          <a:bodyPr/>
          <a:lstStyle>
            <a:lvl1pPr>
              <a:defRPr/>
            </a:lvl1pPr>
          </a:lstStyle>
          <a:p>
            <a:pPr>
              <a:defRPr/>
            </a:pPr>
            <a:fld id="{2DFEC708-1E51-4B57-A965-E3FC1F58C256}" type="slidenum">
              <a:rPr lang="it-IT" altLang="it-IT"/>
              <a:pPr>
                <a:defRPr/>
              </a:pPr>
              <a:t>‹N›</a:t>
            </a:fld>
            <a:endParaRPr lang="it-IT" altLang="it-IT"/>
          </a:p>
        </p:txBody>
      </p:sp>
    </p:spTree>
    <p:extLst>
      <p:ext uri="{BB962C8B-B14F-4D97-AF65-F5344CB8AC3E}">
        <p14:creationId xmlns:p14="http://schemas.microsoft.com/office/powerpoint/2010/main" val="3966606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a:extLst>
              <a:ext uri="{FF2B5EF4-FFF2-40B4-BE49-F238E27FC236}">
                <a16:creationId xmlns:a16="http://schemas.microsoft.com/office/drawing/2014/main" id="{0AD69DC1-65B3-44F3-A141-2F4424C6598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Fare clic per modificare lo stile del titolo</a:t>
            </a:r>
          </a:p>
        </p:txBody>
      </p:sp>
      <p:sp>
        <p:nvSpPr>
          <p:cNvPr id="1027" name="Segnaposto testo 2">
            <a:extLst>
              <a:ext uri="{FF2B5EF4-FFF2-40B4-BE49-F238E27FC236}">
                <a16:creationId xmlns:a16="http://schemas.microsoft.com/office/drawing/2014/main" id="{E85ABD61-A655-4EA4-8304-E6CE35046A5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167026FC-46EF-4DCE-A256-8B024A55230E}"/>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ea typeface="ＭＳ Ｐゴシック" charset="-128"/>
              </a:defRPr>
            </a:lvl1pPr>
          </a:lstStyle>
          <a:p>
            <a:pPr>
              <a:defRPr/>
            </a:pPr>
            <a:fld id="{06E9289E-7B58-42FB-B89E-9E9CDCD43A78}" type="datetime1">
              <a:rPr lang="it-IT"/>
              <a:pPr>
                <a:defRPr/>
              </a:pPr>
              <a:t>14/06/2023</a:t>
            </a:fld>
            <a:endParaRPr lang="it-IT"/>
          </a:p>
        </p:txBody>
      </p:sp>
      <p:sp>
        <p:nvSpPr>
          <p:cNvPr id="5" name="Segnaposto piè di pagina 4">
            <a:extLst>
              <a:ext uri="{FF2B5EF4-FFF2-40B4-BE49-F238E27FC236}">
                <a16:creationId xmlns:a16="http://schemas.microsoft.com/office/drawing/2014/main" id="{4A299387-AE1E-42DD-9650-D2438B6022B6}"/>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ea typeface="ＭＳ Ｐゴシック" charset="-128"/>
              </a:defRPr>
            </a:lvl1pPr>
          </a:lstStyle>
          <a:p>
            <a:pPr>
              <a:defRPr/>
            </a:pPr>
            <a:endParaRPr lang="it-IT"/>
          </a:p>
        </p:txBody>
      </p:sp>
      <p:sp>
        <p:nvSpPr>
          <p:cNvPr id="6" name="Segnaposto numero diapositiva 5">
            <a:extLst>
              <a:ext uri="{FF2B5EF4-FFF2-40B4-BE49-F238E27FC236}">
                <a16:creationId xmlns:a16="http://schemas.microsoft.com/office/drawing/2014/main" id="{55EE2B33-C378-439A-9E17-31950FE0FE7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14D6E99-5F85-4978-AF9D-0C35054BF9D7}"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ea typeface="MS PGothic" pitchFamily="34" charset="-128"/>
        </a:defRPr>
      </a:lvl6pPr>
      <a:lvl7pPr marL="914400" algn="ctr" rtl="0" fontAlgn="base">
        <a:spcBef>
          <a:spcPct val="0"/>
        </a:spcBef>
        <a:spcAft>
          <a:spcPct val="0"/>
        </a:spcAft>
        <a:defRPr sz="4400">
          <a:solidFill>
            <a:schemeClr val="tx1"/>
          </a:solidFill>
          <a:latin typeface="Calibri" pitchFamily="34" charset="0"/>
          <a:ea typeface="MS PGothic" pitchFamily="34" charset="-128"/>
        </a:defRPr>
      </a:lvl7pPr>
      <a:lvl8pPr marL="1371600" algn="ctr" rtl="0" fontAlgn="base">
        <a:spcBef>
          <a:spcPct val="0"/>
        </a:spcBef>
        <a:spcAft>
          <a:spcPct val="0"/>
        </a:spcAft>
        <a:defRPr sz="4400">
          <a:solidFill>
            <a:schemeClr val="tx1"/>
          </a:solidFill>
          <a:latin typeface="Calibri" pitchFamily="34" charset="0"/>
          <a:ea typeface="MS PGothic" pitchFamily="34" charset="-128"/>
        </a:defRPr>
      </a:lvl8pPr>
      <a:lvl9pPr marL="1828800" algn="ctr"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B70EE5E-833E-4B82-8912-5BA98EB65A78}"/>
              </a:ext>
            </a:extLst>
          </p:cNvPr>
          <p:cNvSpPr/>
          <p:nvPr/>
        </p:nvSpPr>
        <p:spPr>
          <a:xfrm>
            <a:off x="0" y="-19050"/>
            <a:ext cx="9144000" cy="530066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3075" name="Rectangle 1">
            <a:extLst>
              <a:ext uri="{FF2B5EF4-FFF2-40B4-BE49-F238E27FC236}">
                <a16:creationId xmlns:a16="http://schemas.microsoft.com/office/drawing/2014/main" id="{56CE182A-476C-4BA8-9E40-FA42D8DCDB1E}"/>
              </a:ext>
            </a:extLst>
          </p:cNvPr>
          <p:cNvSpPr>
            <a:spLocks noChangeArrowheads="1"/>
          </p:cNvSpPr>
          <p:nvPr/>
        </p:nvSpPr>
        <p:spPr bwMode="auto">
          <a:xfrm>
            <a:off x="455550" y="645984"/>
            <a:ext cx="772953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600" b="1" dirty="0">
                <a:solidFill>
                  <a:schemeClr val="bg1"/>
                </a:solidFill>
                <a:latin typeface="+mj-lt"/>
              </a:rPr>
              <a:t>Assessing macro-economic effects of climate impacts on </a:t>
            </a:r>
            <a:r>
              <a:rPr lang="en-US" altLang="it-IT" sz="2600" b="1" dirty="0" err="1">
                <a:solidFill>
                  <a:schemeClr val="bg1"/>
                </a:solidFill>
                <a:latin typeface="+mj-lt"/>
              </a:rPr>
              <a:t>labour</a:t>
            </a:r>
            <a:r>
              <a:rPr lang="en-US" altLang="it-IT" sz="2600" b="1" dirty="0">
                <a:solidFill>
                  <a:schemeClr val="bg1"/>
                </a:solidFill>
                <a:latin typeface="+mj-lt"/>
              </a:rPr>
              <a:t> productivity in EU sub-national regions</a:t>
            </a:r>
            <a:endParaRPr lang="en-GB" altLang="it-IT" sz="2600" b="1" dirty="0">
              <a:solidFill>
                <a:schemeClr val="bg1"/>
              </a:solidFill>
              <a:latin typeface="+mj-lt"/>
            </a:endParaRPr>
          </a:p>
        </p:txBody>
      </p:sp>
      <p:sp>
        <p:nvSpPr>
          <p:cNvPr id="3076" name="Rectangle 1">
            <a:extLst>
              <a:ext uri="{FF2B5EF4-FFF2-40B4-BE49-F238E27FC236}">
                <a16:creationId xmlns:a16="http://schemas.microsoft.com/office/drawing/2014/main" id="{53536955-FA7B-43ED-B9E5-2740C91FDF9C}"/>
              </a:ext>
            </a:extLst>
          </p:cNvPr>
          <p:cNvSpPr>
            <a:spLocks noChangeArrowheads="1"/>
          </p:cNvSpPr>
          <p:nvPr/>
        </p:nvSpPr>
        <p:spPr bwMode="auto">
          <a:xfrm>
            <a:off x="468313" y="4379982"/>
            <a:ext cx="20583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000" i="1" dirty="0">
                <a:solidFill>
                  <a:schemeClr val="bg1"/>
                </a:solidFill>
                <a:latin typeface="+mj-lt"/>
              </a:rPr>
              <a:t>14-16 June 2023 </a:t>
            </a:r>
          </a:p>
          <a:p>
            <a:pPr eaLnBrk="1" hangingPunct="1">
              <a:spcBef>
                <a:spcPct val="0"/>
              </a:spcBef>
              <a:buFontTx/>
              <a:buNone/>
            </a:pPr>
            <a:r>
              <a:rPr lang="en-US" altLang="it-IT" sz="2000" i="1" dirty="0">
                <a:solidFill>
                  <a:schemeClr val="bg1"/>
                </a:solidFill>
                <a:latin typeface="+mj-lt"/>
              </a:rPr>
              <a:t>Bordeaux - France</a:t>
            </a:r>
            <a:endParaRPr lang="en-GB" altLang="it-IT" sz="2000" i="1" dirty="0">
              <a:solidFill>
                <a:schemeClr val="bg1"/>
              </a:solidFill>
              <a:latin typeface="+mj-lt"/>
            </a:endParaRPr>
          </a:p>
        </p:txBody>
      </p:sp>
      <p:pic>
        <p:nvPicPr>
          <p:cNvPr id="3077" name="Picture 8" descr="image_preview">
            <a:extLst>
              <a:ext uri="{FF2B5EF4-FFF2-40B4-BE49-F238E27FC236}">
                <a16:creationId xmlns:a16="http://schemas.microsoft.com/office/drawing/2014/main" id="{4E65C23E-32E5-422B-881B-0244675B3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5988" y="5732463"/>
            <a:ext cx="22320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1">
            <a:extLst>
              <a:ext uri="{FF2B5EF4-FFF2-40B4-BE49-F238E27FC236}">
                <a16:creationId xmlns:a16="http://schemas.microsoft.com/office/drawing/2014/main" id="{B87ADEE9-4038-475B-AC99-D780D66706AF}"/>
              </a:ext>
            </a:extLst>
          </p:cNvPr>
          <p:cNvSpPr>
            <a:spLocks noChangeArrowheads="1"/>
          </p:cNvSpPr>
          <p:nvPr/>
        </p:nvSpPr>
        <p:spPr bwMode="auto">
          <a:xfrm>
            <a:off x="468313" y="1783219"/>
            <a:ext cx="7729538" cy="1856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None/>
            </a:pPr>
            <a:r>
              <a:rPr lang="en-GB" altLang="it-IT" sz="2000" b="1" dirty="0">
                <a:solidFill>
                  <a:schemeClr val="bg1"/>
                </a:solidFill>
                <a:latin typeface="+mj-lt"/>
              </a:rPr>
              <a:t>Gabriele Standardi</a:t>
            </a:r>
            <a:r>
              <a:rPr lang="en-GB" altLang="it-IT" sz="2000" b="1" baseline="30000" dirty="0">
                <a:solidFill>
                  <a:schemeClr val="bg1"/>
                </a:solidFill>
                <a:latin typeface="+mj-lt"/>
              </a:rPr>
              <a:t>1</a:t>
            </a:r>
            <a:r>
              <a:rPr lang="en-GB" altLang="it-IT" sz="2000" b="1" i="1" baseline="30000" dirty="0">
                <a:solidFill>
                  <a:schemeClr val="bg1"/>
                </a:solidFill>
                <a:latin typeface="+mj-lt"/>
              </a:rPr>
              <a:t>,2,3</a:t>
            </a:r>
            <a:r>
              <a:rPr lang="en-GB" altLang="it-IT" sz="2000" b="1" dirty="0">
                <a:solidFill>
                  <a:schemeClr val="bg1"/>
                </a:solidFill>
              </a:rPr>
              <a:t>  </a:t>
            </a:r>
            <a:r>
              <a:rPr lang="en-GB" altLang="it-IT" sz="2000" b="1" dirty="0" err="1">
                <a:solidFill>
                  <a:schemeClr val="bg1"/>
                </a:solidFill>
              </a:rPr>
              <a:t>Shouro</a:t>
            </a:r>
            <a:r>
              <a:rPr lang="en-GB" altLang="it-IT" sz="2000" b="1" dirty="0">
                <a:solidFill>
                  <a:schemeClr val="bg1"/>
                </a:solidFill>
              </a:rPr>
              <a:t> Dasgupta</a:t>
            </a:r>
            <a:r>
              <a:rPr lang="en-GB" altLang="it-IT" sz="2000" b="1" baseline="30000" dirty="0">
                <a:solidFill>
                  <a:schemeClr val="bg1"/>
                </a:solidFill>
              </a:rPr>
              <a:t>1,2,3   </a:t>
            </a:r>
          </a:p>
          <a:p>
            <a:pPr eaLnBrk="1" hangingPunct="1">
              <a:spcBef>
                <a:spcPct val="0"/>
              </a:spcBef>
              <a:buNone/>
            </a:pPr>
            <a:r>
              <a:rPr lang="en-GB" altLang="it-IT" sz="2000" b="1" dirty="0">
                <a:solidFill>
                  <a:schemeClr val="bg1"/>
                </a:solidFill>
              </a:rPr>
              <a:t>Ramiro Parrado</a:t>
            </a:r>
            <a:r>
              <a:rPr lang="en-GB" altLang="it-IT" sz="2000" b="1" baseline="30000" dirty="0">
                <a:solidFill>
                  <a:schemeClr val="bg1"/>
                </a:solidFill>
              </a:rPr>
              <a:t>1,2,3</a:t>
            </a:r>
            <a:r>
              <a:rPr lang="en-GB" altLang="it-IT" sz="2000" b="1" dirty="0">
                <a:solidFill>
                  <a:schemeClr val="bg1"/>
                </a:solidFill>
                <a:latin typeface="+mj-lt"/>
              </a:rPr>
              <a:t>        Francesco Bosello</a:t>
            </a:r>
            <a:r>
              <a:rPr lang="en-GB" altLang="it-IT" sz="2000" b="1" baseline="30000" dirty="0">
                <a:solidFill>
                  <a:schemeClr val="bg1"/>
                </a:solidFill>
                <a:latin typeface="+mj-lt"/>
              </a:rPr>
              <a:t>1</a:t>
            </a:r>
            <a:r>
              <a:rPr lang="en-GB" altLang="it-IT" sz="2000" b="1" i="1" baseline="30000" dirty="0">
                <a:solidFill>
                  <a:schemeClr val="bg1"/>
                </a:solidFill>
                <a:latin typeface="+mj-lt"/>
              </a:rPr>
              <a:t>,2,3</a:t>
            </a:r>
            <a:r>
              <a:rPr lang="en-GB" altLang="it-IT" sz="2000" b="1" dirty="0">
                <a:solidFill>
                  <a:schemeClr val="bg1"/>
                </a:solidFill>
              </a:rPr>
              <a:t> </a:t>
            </a:r>
            <a:endParaRPr lang="en-GB" altLang="it-IT" sz="2000" b="1" dirty="0">
              <a:solidFill>
                <a:schemeClr val="bg1"/>
              </a:solidFill>
              <a:latin typeface="+mj-lt"/>
            </a:endParaRPr>
          </a:p>
          <a:p>
            <a:pPr eaLnBrk="1" hangingPunct="1">
              <a:spcBef>
                <a:spcPct val="0"/>
              </a:spcBef>
              <a:buFontTx/>
              <a:buNone/>
            </a:pPr>
            <a:endParaRPr lang="en-GB" altLang="it-IT" sz="1600" b="1" i="1" baseline="30000" dirty="0">
              <a:solidFill>
                <a:schemeClr val="bg1"/>
              </a:solidFill>
              <a:latin typeface="+mj-lt"/>
            </a:endParaRPr>
          </a:p>
          <a:p>
            <a:pPr eaLnBrk="1" hangingPunct="1">
              <a:spcBef>
                <a:spcPct val="0"/>
              </a:spcBef>
              <a:buFontTx/>
              <a:buNone/>
            </a:pPr>
            <a:r>
              <a:rPr lang="en-GB" altLang="it-IT" sz="1600" b="1" i="1" baseline="30000" dirty="0">
                <a:solidFill>
                  <a:schemeClr val="bg1"/>
                </a:solidFill>
                <a:latin typeface="+mj-lt"/>
              </a:rPr>
              <a:t>1</a:t>
            </a:r>
            <a:r>
              <a:rPr lang="en-GB" altLang="it-IT" sz="1600" b="1" i="1" dirty="0">
                <a:solidFill>
                  <a:schemeClr val="bg1"/>
                </a:solidFill>
                <a:latin typeface="+mj-lt"/>
              </a:rPr>
              <a:t>CMCC – Euro-Mediterranean </a:t>
            </a:r>
            <a:r>
              <a:rPr lang="en-GB" altLang="it-IT" sz="1600" b="1" i="1" dirty="0" err="1">
                <a:solidFill>
                  <a:schemeClr val="bg1"/>
                </a:solidFill>
                <a:latin typeface="+mj-lt"/>
              </a:rPr>
              <a:t>Center</a:t>
            </a:r>
            <a:r>
              <a:rPr lang="en-GB" altLang="it-IT" sz="1600" b="1" i="1" dirty="0">
                <a:solidFill>
                  <a:schemeClr val="bg1"/>
                </a:solidFill>
                <a:latin typeface="+mj-lt"/>
              </a:rPr>
              <a:t> on Climate Change</a:t>
            </a:r>
          </a:p>
          <a:p>
            <a:pPr eaLnBrk="1" hangingPunct="1">
              <a:spcBef>
                <a:spcPct val="0"/>
              </a:spcBef>
              <a:buFontTx/>
              <a:buNone/>
            </a:pPr>
            <a:r>
              <a:rPr lang="en-GB" altLang="it-IT" sz="1600" b="1" i="1" baseline="30000" dirty="0">
                <a:solidFill>
                  <a:schemeClr val="bg1"/>
                </a:solidFill>
              </a:rPr>
              <a:t>2</a:t>
            </a:r>
            <a:r>
              <a:rPr lang="en-GB" altLang="it-IT" sz="1600" b="1" i="1" dirty="0">
                <a:solidFill>
                  <a:schemeClr val="bg1"/>
                </a:solidFill>
              </a:rPr>
              <a:t>EIEE – European Institute on Economics and the Environment</a:t>
            </a:r>
          </a:p>
          <a:p>
            <a:pPr eaLnBrk="1" hangingPunct="1">
              <a:spcBef>
                <a:spcPct val="0"/>
              </a:spcBef>
              <a:buFontTx/>
              <a:buNone/>
            </a:pPr>
            <a:r>
              <a:rPr lang="en-GB" altLang="it-IT" sz="1600" b="1" i="1" baseline="30000" dirty="0">
                <a:solidFill>
                  <a:schemeClr val="bg1"/>
                </a:solidFill>
              </a:rPr>
              <a:t>3</a:t>
            </a:r>
            <a:r>
              <a:rPr lang="en-GB" altLang="it-IT" sz="1600" b="1" i="1" dirty="0">
                <a:solidFill>
                  <a:schemeClr val="bg1"/>
                </a:solidFill>
              </a:rPr>
              <a:t>Cà Foscari University</a:t>
            </a:r>
            <a:endParaRPr lang="en-GB" altLang="it-IT" sz="1600" b="1" i="1" dirty="0">
              <a:solidFill>
                <a:schemeClr val="bg1"/>
              </a:solidFill>
              <a:latin typeface="+mj-lt"/>
            </a:endParaRPr>
          </a:p>
          <a:p>
            <a:pPr eaLnBrk="1" hangingPunct="1">
              <a:spcBef>
                <a:spcPct val="0"/>
              </a:spcBef>
              <a:buFontTx/>
              <a:buNone/>
            </a:pPr>
            <a:endParaRPr lang="en-GB" altLang="it-IT" sz="1600" b="1" i="1" dirty="0">
              <a:solidFill>
                <a:schemeClr val="bg1"/>
              </a:solidFill>
              <a:latin typeface="+mj-lt"/>
            </a:endParaRPr>
          </a:p>
        </p:txBody>
      </p:sp>
      <p:sp>
        <p:nvSpPr>
          <p:cNvPr id="3079" name="Rectangle 1">
            <a:extLst>
              <a:ext uri="{FF2B5EF4-FFF2-40B4-BE49-F238E27FC236}">
                <a16:creationId xmlns:a16="http://schemas.microsoft.com/office/drawing/2014/main" id="{9E5F1435-E824-4600-A59C-9A1E7EF0D750}"/>
              </a:ext>
            </a:extLst>
          </p:cNvPr>
          <p:cNvSpPr>
            <a:spLocks noChangeArrowheads="1"/>
          </p:cNvSpPr>
          <p:nvPr/>
        </p:nvSpPr>
        <p:spPr bwMode="auto">
          <a:xfrm>
            <a:off x="479425" y="3865563"/>
            <a:ext cx="831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400" b="1" dirty="0">
                <a:solidFill>
                  <a:schemeClr val="bg1"/>
                </a:solidFill>
                <a:latin typeface="+mj-lt"/>
              </a:rPr>
              <a:t>26</a:t>
            </a:r>
            <a:r>
              <a:rPr lang="en-US" altLang="it-IT" sz="2400" b="1" baseline="30000" dirty="0">
                <a:solidFill>
                  <a:schemeClr val="bg1"/>
                </a:solidFill>
                <a:latin typeface="+mj-lt"/>
              </a:rPr>
              <a:t>th</a:t>
            </a:r>
            <a:r>
              <a:rPr lang="en-US" altLang="it-IT" sz="2400" b="1" dirty="0">
                <a:solidFill>
                  <a:schemeClr val="bg1"/>
                </a:solidFill>
                <a:latin typeface="+mj-lt"/>
              </a:rPr>
              <a:t>  GTAP Conference</a:t>
            </a:r>
            <a:endParaRPr lang="en-GB" altLang="it-IT" sz="2400" b="1" dirty="0">
              <a:solidFill>
                <a:schemeClr val="bg1"/>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4" y="301774"/>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Methodology: </a:t>
            </a:r>
            <a:r>
              <a:rPr lang="en-GB" altLang="it-IT" sz="2400" dirty="0">
                <a:solidFill>
                  <a:srgbClr val="1A60A6"/>
                </a:solidFill>
                <a:latin typeface="+mj-lt"/>
              </a:rPr>
              <a:t>final geographical aggregation (Eu28)</a:t>
            </a:r>
          </a:p>
        </p:txBody>
      </p:sp>
      <p:graphicFrame>
        <p:nvGraphicFramePr>
          <p:cNvPr id="2" name="Oggetto 1">
            <a:extLst>
              <a:ext uri="{FF2B5EF4-FFF2-40B4-BE49-F238E27FC236}">
                <a16:creationId xmlns:a16="http://schemas.microsoft.com/office/drawing/2014/main" id="{BD50BFB1-55A7-4CB2-853D-FDA490762B9D}"/>
              </a:ext>
            </a:extLst>
          </p:cNvPr>
          <p:cNvGraphicFramePr>
            <a:graphicFrameLocks noChangeAspect="1"/>
          </p:cNvGraphicFramePr>
          <p:nvPr>
            <p:extLst>
              <p:ext uri="{D42A27DB-BD31-4B8C-83A1-F6EECF244321}">
                <p14:modId xmlns:p14="http://schemas.microsoft.com/office/powerpoint/2010/main" val="3261511807"/>
              </p:ext>
            </p:extLst>
          </p:nvPr>
        </p:nvGraphicFramePr>
        <p:xfrm>
          <a:off x="971600" y="1036877"/>
          <a:ext cx="6930776" cy="5302004"/>
        </p:xfrm>
        <a:graphic>
          <a:graphicData uri="http://schemas.openxmlformats.org/presentationml/2006/ole">
            <mc:AlternateContent xmlns:mc="http://schemas.openxmlformats.org/markup-compatibility/2006">
              <mc:Choice xmlns:v="urn:schemas-microsoft-com:vml" Requires="v">
                <p:oleObj name="Document" r:id="rId3" imgW="6116755" imgH="5750847" progId="Word.Document.12">
                  <p:embed/>
                </p:oleObj>
              </mc:Choice>
              <mc:Fallback>
                <p:oleObj name="Document" r:id="rId3" imgW="6116755" imgH="5750847" progId="Word.Document.12">
                  <p:embed/>
                  <p:pic>
                    <p:nvPicPr>
                      <p:cNvPr id="0" name=""/>
                      <p:cNvPicPr/>
                      <p:nvPr/>
                    </p:nvPicPr>
                    <p:blipFill>
                      <a:blip r:embed="rId4"/>
                      <a:stretch>
                        <a:fillRect/>
                      </a:stretch>
                    </p:blipFill>
                    <p:spPr>
                      <a:xfrm>
                        <a:off x="971600" y="1036877"/>
                        <a:ext cx="6930776" cy="5302004"/>
                      </a:xfrm>
                      <a:prstGeom prst="rect">
                        <a:avLst/>
                      </a:prstGeom>
                    </p:spPr>
                  </p:pic>
                </p:oleObj>
              </mc:Fallback>
            </mc:AlternateContent>
          </a:graphicData>
        </a:graphic>
      </p:graphicFrame>
    </p:spTree>
    <p:extLst>
      <p:ext uri="{BB962C8B-B14F-4D97-AF65-F5344CB8AC3E}">
        <p14:creationId xmlns:p14="http://schemas.microsoft.com/office/powerpoint/2010/main" val="316694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4" y="301774"/>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Methodology: </a:t>
            </a:r>
            <a:r>
              <a:rPr lang="en-GB" altLang="it-IT" sz="2400" dirty="0">
                <a:solidFill>
                  <a:srgbClr val="1A60A6"/>
                </a:solidFill>
                <a:latin typeface="+mj-lt"/>
              </a:rPr>
              <a:t>final geographical aggregation (Rest of the World)</a:t>
            </a:r>
          </a:p>
        </p:txBody>
      </p:sp>
      <p:graphicFrame>
        <p:nvGraphicFramePr>
          <p:cNvPr id="3" name="Oggetto 2">
            <a:extLst>
              <a:ext uri="{FF2B5EF4-FFF2-40B4-BE49-F238E27FC236}">
                <a16:creationId xmlns:a16="http://schemas.microsoft.com/office/drawing/2014/main" id="{1BD8BBF2-1150-4518-92A1-BDC4CB45DB88}"/>
              </a:ext>
            </a:extLst>
          </p:cNvPr>
          <p:cNvGraphicFramePr>
            <a:graphicFrameLocks noChangeAspect="1"/>
          </p:cNvGraphicFramePr>
          <p:nvPr>
            <p:extLst>
              <p:ext uri="{D42A27DB-BD31-4B8C-83A1-F6EECF244321}">
                <p14:modId xmlns:p14="http://schemas.microsoft.com/office/powerpoint/2010/main" val="4037015413"/>
              </p:ext>
            </p:extLst>
          </p:nvPr>
        </p:nvGraphicFramePr>
        <p:xfrm>
          <a:off x="539552" y="1339701"/>
          <a:ext cx="8862276" cy="4464488"/>
        </p:xfrm>
        <a:graphic>
          <a:graphicData uri="http://schemas.openxmlformats.org/presentationml/2006/ole">
            <mc:AlternateContent xmlns:mc="http://schemas.openxmlformats.org/markup-compatibility/2006">
              <mc:Choice xmlns:v="urn:schemas-microsoft-com:vml" Requires="v">
                <p:oleObj name="Document" r:id="rId3" imgW="6116755" imgH="3081711" progId="Word.Document.12">
                  <p:embed/>
                </p:oleObj>
              </mc:Choice>
              <mc:Fallback>
                <p:oleObj name="Document" r:id="rId3" imgW="6116755" imgH="3081711" progId="Word.Document.12">
                  <p:embed/>
                  <p:pic>
                    <p:nvPicPr>
                      <p:cNvPr id="0" name=""/>
                      <p:cNvPicPr/>
                      <p:nvPr/>
                    </p:nvPicPr>
                    <p:blipFill>
                      <a:blip r:embed="rId4"/>
                      <a:stretch>
                        <a:fillRect/>
                      </a:stretch>
                    </p:blipFill>
                    <p:spPr>
                      <a:xfrm>
                        <a:off x="539552" y="1339701"/>
                        <a:ext cx="8862276" cy="4464488"/>
                      </a:xfrm>
                      <a:prstGeom prst="rect">
                        <a:avLst/>
                      </a:prstGeom>
                    </p:spPr>
                  </p:pic>
                </p:oleObj>
              </mc:Fallback>
            </mc:AlternateContent>
          </a:graphicData>
        </a:graphic>
      </p:graphicFrame>
    </p:spTree>
    <p:extLst>
      <p:ext uri="{BB962C8B-B14F-4D97-AF65-F5344CB8AC3E}">
        <p14:creationId xmlns:p14="http://schemas.microsoft.com/office/powerpoint/2010/main" val="2201985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4" y="301774"/>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Methodology: </a:t>
            </a:r>
            <a:r>
              <a:rPr lang="en-GB" altLang="it-IT" sz="2400" dirty="0">
                <a:solidFill>
                  <a:srgbClr val="1A60A6"/>
                </a:solidFill>
                <a:latin typeface="+mj-lt"/>
              </a:rPr>
              <a:t>final sectoral aggregation</a:t>
            </a:r>
          </a:p>
        </p:txBody>
      </p:sp>
      <p:graphicFrame>
        <p:nvGraphicFramePr>
          <p:cNvPr id="3" name="Tabella 2">
            <a:extLst>
              <a:ext uri="{FF2B5EF4-FFF2-40B4-BE49-F238E27FC236}">
                <a16:creationId xmlns:a16="http://schemas.microsoft.com/office/drawing/2014/main" id="{85C75321-79F3-A747-604E-2332FA8F8077}"/>
              </a:ext>
            </a:extLst>
          </p:cNvPr>
          <p:cNvGraphicFramePr>
            <a:graphicFrameLocks noGrp="1"/>
          </p:cNvGraphicFramePr>
          <p:nvPr>
            <p:extLst>
              <p:ext uri="{D42A27DB-BD31-4B8C-83A1-F6EECF244321}">
                <p14:modId xmlns:p14="http://schemas.microsoft.com/office/powerpoint/2010/main" val="676784667"/>
              </p:ext>
            </p:extLst>
          </p:nvPr>
        </p:nvGraphicFramePr>
        <p:xfrm>
          <a:off x="531950" y="1052736"/>
          <a:ext cx="3968042" cy="4895625"/>
        </p:xfrm>
        <a:graphic>
          <a:graphicData uri="http://schemas.openxmlformats.org/drawingml/2006/table">
            <a:tbl>
              <a:tblPr firstRow="1" firstCol="1" bandRow="1">
                <a:tableStyleId>{5C22544A-7EE6-4342-B048-85BDC9FD1C3A}</a:tableStyleId>
              </a:tblPr>
              <a:tblGrid>
                <a:gridCol w="564291">
                  <a:extLst>
                    <a:ext uri="{9D8B030D-6E8A-4147-A177-3AD203B41FA5}">
                      <a16:colId xmlns:a16="http://schemas.microsoft.com/office/drawing/2014/main" val="3837573330"/>
                    </a:ext>
                  </a:extLst>
                </a:gridCol>
                <a:gridCol w="2130430">
                  <a:extLst>
                    <a:ext uri="{9D8B030D-6E8A-4147-A177-3AD203B41FA5}">
                      <a16:colId xmlns:a16="http://schemas.microsoft.com/office/drawing/2014/main" val="3614923883"/>
                    </a:ext>
                  </a:extLst>
                </a:gridCol>
                <a:gridCol w="1273321">
                  <a:extLst>
                    <a:ext uri="{9D8B030D-6E8A-4147-A177-3AD203B41FA5}">
                      <a16:colId xmlns:a16="http://schemas.microsoft.com/office/drawing/2014/main" val="1952780314"/>
                    </a:ext>
                  </a:extLst>
                </a:gridCol>
              </a:tblGrid>
              <a:tr h="195825">
                <a:tc>
                  <a:txBody>
                    <a:bodyPr/>
                    <a:lstStyle/>
                    <a:p>
                      <a:endParaRPr lang="it-IT" sz="1000">
                        <a:effectLst/>
                        <a:latin typeface="Calibri" panose="020F0502020204030204" pitchFamily="34" charset="0"/>
                        <a:cs typeface="Times New Roman" panose="02020603050405020304" pitchFamily="18" charset="0"/>
                      </a:endParaRPr>
                    </a:p>
                  </a:txBody>
                  <a:tcPr marL="65174" marR="65174" marT="0" marB="0"/>
                </a:tc>
                <a:tc>
                  <a:txBody>
                    <a:bodyPr/>
                    <a:lstStyle/>
                    <a:p>
                      <a:pPr algn="just"/>
                      <a:r>
                        <a:rPr lang="it-IT" sz="1100">
                          <a:effectLst/>
                        </a:rPr>
                        <a:t>CGE sectors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Macro-sectors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extLst>
                  <a:ext uri="{0D108BD9-81ED-4DB2-BD59-A6C34878D82A}">
                    <a16:rowId xmlns:a16="http://schemas.microsoft.com/office/drawing/2014/main" val="1468239949"/>
                  </a:ext>
                </a:extLst>
              </a:tr>
              <a:tr h="195825">
                <a:tc>
                  <a:txBody>
                    <a:bodyPr/>
                    <a:lstStyle/>
                    <a:p>
                      <a:pPr algn="ctr"/>
                      <a:r>
                        <a:rPr lang="it-IT" sz="1100">
                          <a:effectLst/>
                        </a:rPr>
                        <a:t>1</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en-US" sz="1100">
                          <a:effectLst/>
                        </a:rPr>
                        <a:t>Vegetables and_Fruits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rowSpan="5">
                  <a:txBody>
                    <a:bodyPr/>
                    <a:lstStyle/>
                    <a:p>
                      <a:pPr algn="just"/>
                      <a:r>
                        <a:rPr lang="it-IT" sz="1100">
                          <a:effectLst/>
                        </a:rPr>
                        <a:t>Primary</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nchor="ctr"/>
                </a:tc>
                <a:extLst>
                  <a:ext uri="{0D108BD9-81ED-4DB2-BD59-A6C34878D82A}">
                    <a16:rowId xmlns:a16="http://schemas.microsoft.com/office/drawing/2014/main" val="1011415609"/>
                  </a:ext>
                </a:extLst>
              </a:tr>
              <a:tr h="195825">
                <a:tc>
                  <a:txBody>
                    <a:bodyPr/>
                    <a:lstStyle/>
                    <a:p>
                      <a:pPr algn="ctr"/>
                      <a:r>
                        <a:rPr lang="it-IT" sz="1100">
                          <a:effectLst/>
                        </a:rPr>
                        <a:t>2</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en-US" sz="1100">
                          <a:effectLst/>
                        </a:rPr>
                        <a:t>Other Crops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3741940315"/>
                  </a:ext>
                </a:extLst>
              </a:tr>
              <a:tr h="195825">
                <a:tc>
                  <a:txBody>
                    <a:bodyPr/>
                    <a:lstStyle/>
                    <a:p>
                      <a:pPr algn="ctr"/>
                      <a:r>
                        <a:rPr lang="it-IT" sz="1100">
                          <a:effectLst/>
                        </a:rPr>
                        <a:t>3</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Livestock</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275196891"/>
                  </a:ext>
                </a:extLst>
              </a:tr>
              <a:tr h="195825">
                <a:tc>
                  <a:txBody>
                    <a:bodyPr/>
                    <a:lstStyle/>
                    <a:p>
                      <a:pPr algn="ctr"/>
                      <a:r>
                        <a:rPr lang="it-IT" sz="1100">
                          <a:effectLst/>
                        </a:rPr>
                        <a:t>4</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Timber</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1258515073"/>
                  </a:ext>
                </a:extLst>
              </a:tr>
              <a:tr h="195825">
                <a:tc>
                  <a:txBody>
                    <a:bodyPr/>
                    <a:lstStyle/>
                    <a:p>
                      <a:pPr algn="ctr"/>
                      <a:r>
                        <a:rPr lang="it-IT" sz="1100">
                          <a:effectLst/>
                        </a:rPr>
                        <a:t>5</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Fishery</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615496948"/>
                  </a:ext>
                </a:extLst>
              </a:tr>
              <a:tr h="195825">
                <a:tc>
                  <a:txBody>
                    <a:bodyPr/>
                    <a:lstStyle/>
                    <a:p>
                      <a:pPr algn="ctr"/>
                      <a:r>
                        <a:rPr lang="it-IT" sz="1100">
                          <a:effectLst/>
                        </a:rPr>
                        <a:t>6</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Coal Extraction</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rowSpan="11">
                  <a:txBody>
                    <a:bodyPr/>
                    <a:lstStyle/>
                    <a:p>
                      <a:pPr algn="just"/>
                      <a:r>
                        <a:rPr lang="it-IT" sz="1100">
                          <a:effectLst/>
                        </a:rPr>
                        <a:t>Energy</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nchor="ctr"/>
                </a:tc>
                <a:extLst>
                  <a:ext uri="{0D108BD9-81ED-4DB2-BD59-A6C34878D82A}">
                    <a16:rowId xmlns:a16="http://schemas.microsoft.com/office/drawing/2014/main" val="689953962"/>
                  </a:ext>
                </a:extLst>
              </a:tr>
              <a:tr h="195825">
                <a:tc>
                  <a:txBody>
                    <a:bodyPr/>
                    <a:lstStyle/>
                    <a:p>
                      <a:pPr algn="ctr"/>
                      <a:r>
                        <a:rPr lang="it-IT" sz="1100">
                          <a:effectLst/>
                        </a:rPr>
                        <a:t>7</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Oil Extraction</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1891126002"/>
                  </a:ext>
                </a:extLst>
              </a:tr>
              <a:tr h="195825">
                <a:tc>
                  <a:txBody>
                    <a:bodyPr/>
                    <a:lstStyle/>
                    <a:p>
                      <a:pPr algn="ctr"/>
                      <a:r>
                        <a:rPr lang="it-IT" sz="1100">
                          <a:effectLst/>
                        </a:rPr>
                        <a:t>8</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Gas Extraction</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1923644706"/>
                  </a:ext>
                </a:extLst>
              </a:tr>
              <a:tr h="195825">
                <a:tc>
                  <a:txBody>
                    <a:bodyPr/>
                    <a:lstStyle/>
                    <a:p>
                      <a:pPr algn="ctr"/>
                      <a:r>
                        <a:rPr lang="it-IT" sz="1100">
                          <a:effectLst/>
                        </a:rPr>
                        <a:t>9</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Oil Products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3285167120"/>
                  </a:ext>
                </a:extLst>
              </a:tr>
              <a:tr h="195825">
                <a:tc>
                  <a:txBody>
                    <a:bodyPr/>
                    <a:lstStyle/>
                    <a:p>
                      <a:pPr algn="ctr"/>
                      <a:r>
                        <a:rPr lang="it-IT" sz="1100">
                          <a:effectLst/>
                        </a:rPr>
                        <a:t>10</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Transmission and Distribution</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3407725282"/>
                  </a:ext>
                </a:extLst>
              </a:tr>
              <a:tr h="195825">
                <a:tc>
                  <a:txBody>
                    <a:bodyPr/>
                    <a:lstStyle/>
                    <a:p>
                      <a:pPr algn="ctr"/>
                      <a:r>
                        <a:rPr lang="it-IT" sz="1100">
                          <a:effectLst/>
                        </a:rPr>
                        <a:t>11</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Nuclear</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2760682488"/>
                  </a:ext>
                </a:extLst>
              </a:tr>
              <a:tr h="195825">
                <a:tc>
                  <a:txBody>
                    <a:bodyPr/>
                    <a:lstStyle/>
                    <a:p>
                      <a:pPr algn="ctr"/>
                      <a:r>
                        <a:rPr lang="it-IT" sz="1100">
                          <a:effectLst/>
                        </a:rPr>
                        <a:t>12</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Electricity (Fossils)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4128364288"/>
                  </a:ext>
                </a:extLst>
              </a:tr>
              <a:tr h="195825">
                <a:tc>
                  <a:txBody>
                    <a:bodyPr/>
                    <a:lstStyle/>
                    <a:p>
                      <a:pPr algn="ctr"/>
                      <a:r>
                        <a:rPr lang="it-IT" sz="1100">
                          <a:effectLst/>
                        </a:rPr>
                        <a:t>13</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Wind</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852325000"/>
                  </a:ext>
                </a:extLst>
              </a:tr>
              <a:tr h="195825">
                <a:tc>
                  <a:txBody>
                    <a:bodyPr/>
                    <a:lstStyle/>
                    <a:p>
                      <a:pPr algn="ctr"/>
                      <a:r>
                        <a:rPr lang="it-IT" sz="1100">
                          <a:effectLst/>
                        </a:rPr>
                        <a:t>14</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Hydro</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4224179768"/>
                  </a:ext>
                </a:extLst>
              </a:tr>
              <a:tr h="195825">
                <a:tc>
                  <a:txBody>
                    <a:bodyPr/>
                    <a:lstStyle/>
                    <a:p>
                      <a:pPr algn="ctr"/>
                      <a:r>
                        <a:rPr lang="it-IT" sz="1100">
                          <a:effectLst/>
                        </a:rPr>
                        <a:t>15</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Solar</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664499963"/>
                  </a:ext>
                </a:extLst>
              </a:tr>
              <a:tr h="195825">
                <a:tc>
                  <a:txBody>
                    <a:bodyPr/>
                    <a:lstStyle/>
                    <a:p>
                      <a:pPr algn="ctr"/>
                      <a:r>
                        <a:rPr lang="it-IT" sz="1100">
                          <a:effectLst/>
                        </a:rPr>
                        <a:t>16</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Other Electricity</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3197527164"/>
                  </a:ext>
                </a:extLst>
              </a:tr>
              <a:tr h="195825">
                <a:tc>
                  <a:txBody>
                    <a:bodyPr/>
                    <a:lstStyle/>
                    <a:p>
                      <a:pPr algn="ctr"/>
                      <a:r>
                        <a:rPr lang="it-IT" sz="1100">
                          <a:effectLst/>
                        </a:rPr>
                        <a:t>17</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Light industry</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rowSpan="3">
                  <a:txBody>
                    <a:bodyPr/>
                    <a:lstStyle/>
                    <a:p>
                      <a:pPr algn="just"/>
                      <a:r>
                        <a:rPr lang="it-IT" sz="1100">
                          <a:effectLst/>
                        </a:rPr>
                        <a:t>Industry&amp;Const</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nchor="ctr"/>
                </a:tc>
                <a:extLst>
                  <a:ext uri="{0D108BD9-81ED-4DB2-BD59-A6C34878D82A}">
                    <a16:rowId xmlns:a16="http://schemas.microsoft.com/office/drawing/2014/main" val="2872628409"/>
                  </a:ext>
                </a:extLst>
              </a:tr>
              <a:tr h="195825">
                <a:tc>
                  <a:txBody>
                    <a:bodyPr/>
                    <a:lstStyle/>
                    <a:p>
                      <a:pPr algn="ctr"/>
                      <a:r>
                        <a:rPr lang="it-IT" sz="1100">
                          <a:effectLst/>
                        </a:rPr>
                        <a:t>18</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Heavy industry</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2908128125"/>
                  </a:ext>
                </a:extLst>
              </a:tr>
              <a:tr h="195825">
                <a:tc>
                  <a:txBody>
                    <a:bodyPr/>
                    <a:lstStyle/>
                    <a:p>
                      <a:pPr algn="ctr"/>
                      <a:r>
                        <a:rPr lang="it-IT" sz="1100">
                          <a:effectLst/>
                        </a:rPr>
                        <a:t>19</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Construction</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2573733846"/>
                  </a:ext>
                </a:extLst>
              </a:tr>
              <a:tr h="195825">
                <a:tc>
                  <a:txBody>
                    <a:bodyPr/>
                    <a:lstStyle/>
                    <a:p>
                      <a:pPr algn="ctr"/>
                      <a:r>
                        <a:rPr lang="it-IT" sz="1100">
                          <a:effectLst/>
                        </a:rPr>
                        <a:t>20</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Transport Road</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rowSpan="5">
                  <a:txBody>
                    <a:bodyPr/>
                    <a:lstStyle/>
                    <a:p>
                      <a:pPr algn="just"/>
                      <a:r>
                        <a:rPr lang="it-IT" sz="1100">
                          <a:effectLst/>
                        </a:rPr>
                        <a:t>Services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nchor="ctr"/>
                </a:tc>
                <a:extLst>
                  <a:ext uri="{0D108BD9-81ED-4DB2-BD59-A6C34878D82A}">
                    <a16:rowId xmlns:a16="http://schemas.microsoft.com/office/drawing/2014/main" val="1227195032"/>
                  </a:ext>
                </a:extLst>
              </a:tr>
              <a:tr h="195825">
                <a:tc>
                  <a:txBody>
                    <a:bodyPr/>
                    <a:lstStyle/>
                    <a:p>
                      <a:pPr algn="ctr"/>
                      <a:r>
                        <a:rPr lang="it-IT" sz="1100">
                          <a:effectLst/>
                        </a:rPr>
                        <a:t>21</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Transport_Water</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1011540495"/>
                  </a:ext>
                </a:extLst>
              </a:tr>
              <a:tr h="195825">
                <a:tc>
                  <a:txBody>
                    <a:bodyPr/>
                    <a:lstStyle/>
                    <a:p>
                      <a:pPr algn="ctr"/>
                      <a:r>
                        <a:rPr lang="it-IT" sz="1100">
                          <a:effectLst/>
                        </a:rPr>
                        <a:t>22</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Transport Air</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2241323462"/>
                  </a:ext>
                </a:extLst>
              </a:tr>
              <a:tr h="195825">
                <a:tc>
                  <a:txBody>
                    <a:bodyPr/>
                    <a:lstStyle/>
                    <a:p>
                      <a:pPr algn="ctr"/>
                      <a:r>
                        <a:rPr lang="it-IT" sz="1100">
                          <a:effectLst/>
                        </a:rPr>
                        <a:t>23</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a:effectLst/>
                        </a:rPr>
                        <a:t>Services</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200397998"/>
                  </a:ext>
                </a:extLst>
              </a:tr>
              <a:tr h="195825">
                <a:tc>
                  <a:txBody>
                    <a:bodyPr/>
                    <a:lstStyle/>
                    <a:p>
                      <a:pPr algn="ctr"/>
                      <a:r>
                        <a:rPr lang="it-IT" sz="1100">
                          <a:effectLst/>
                        </a:rPr>
                        <a:t>24</a:t>
                      </a:r>
                      <a:endParaRPr lang="it-IT"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a:txBody>
                    <a:bodyPr/>
                    <a:lstStyle/>
                    <a:p>
                      <a:pPr algn="just"/>
                      <a:r>
                        <a:rPr lang="it-IT" sz="1100" dirty="0">
                          <a:effectLst/>
                        </a:rPr>
                        <a:t>Public Services</a:t>
                      </a:r>
                      <a:endParaRPr lang="it-IT"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5174" marR="65174" marT="0" marB="0"/>
                </a:tc>
                <a:tc vMerge="1">
                  <a:txBody>
                    <a:bodyPr/>
                    <a:lstStyle/>
                    <a:p>
                      <a:endParaRPr lang="it-IT"/>
                    </a:p>
                  </a:txBody>
                  <a:tcPr/>
                </a:tc>
                <a:extLst>
                  <a:ext uri="{0D108BD9-81ED-4DB2-BD59-A6C34878D82A}">
                    <a16:rowId xmlns:a16="http://schemas.microsoft.com/office/drawing/2014/main" val="3110448839"/>
                  </a:ext>
                </a:extLst>
              </a:tr>
            </a:tbl>
          </a:graphicData>
        </a:graphic>
      </p:graphicFrame>
      <p:sp>
        <p:nvSpPr>
          <p:cNvPr id="2" name="Rettangolo 1">
            <a:extLst>
              <a:ext uri="{FF2B5EF4-FFF2-40B4-BE49-F238E27FC236}">
                <a16:creationId xmlns:a16="http://schemas.microsoft.com/office/drawing/2014/main" id="{2A22BBF3-87B9-98B2-F5F3-EC8D9C0A9F2B}"/>
              </a:ext>
            </a:extLst>
          </p:cNvPr>
          <p:cNvSpPr/>
          <p:nvPr/>
        </p:nvSpPr>
        <p:spPr>
          <a:xfrm>
            <a:off x="4800392" y="2011947"/>
            <a:ext cx="3968042" cy="1631216"/>
          </a:xfrm>
          <a:prstGeom prst="rect">
            <a:avLst/>
          </a:prstGeom>
        </p:spPr>
        <p:txBody>
          <a:bodyPr wrap="square">
            <a:spAutoFit/>
          </a:bodyPr>
          <a:lstStyle/>
          <a:p>
            <a:pPr>
              <a:spcAft>
                <a:spcPts val="0"/>
              </a:spcAft>
            </a:pPr>
            <a:r>
              <a:rPr lang="en-US" sz="2000" dirty="0">
                <a:latin typeface="+mj-lt"/>
              </a:rPr>
              <a:t>The sectoral aggregation is consistent with the different climate impacts developed in the context</a:t>
            </a:r>
          </a:p>
          <a:p>
            <a:pPr>
              <a:spcAft>
                <a:spcPts val="0"/>
              </a:spcAft>
            </a:pPr>
            <a:r>
              <a:rPr lang="en-US" sz="2000" dirty="0">
                <a:latin typeface="+mj-lt"/>
              </a:rPr>
              <a:t>of the </a:t>
            </a:r>
            <a:r>
              <a:rPr lang="en-US" sz="2000" dirty="0" err="1">
                <a:latin typeface="+mj-lt"/>
              </a:rPr>
              <a:t>Coacch</a:t>
            </a:r>
            <a:r>
              <a:rPr lang="en-US" sz="2000" dirty="0">
                <a:latin typeface="+mj-lt"/>
              </a:rPr>
              <a:t> EU project (https://www.coacch.eu/).</a:t>
            </a:r>
            <a:endParaRPr lang="it-IT"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028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4" y="301774"/>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Methodology: </a:t>
            </a:r>
            <a:r>
              <a:rPr lang="en-GB" altLang="it-IT" sz="2400" dirty="0">
                <a:solidFill>
                  <a:srgbClr val="1A60A6"/>
                </a:solidFill>
                <a:latin typeface="+mj-lt"/>
              </a:rPr>
              <a:t>CGE model description (supply side) </a:t>
            </a:r>
          </a:p>
        </p:txBody>
      </p:sp>
      <p:sp>
        <p:nvSpPr>
          <p:cNvPr id="11" name="Rettangolo 10">
            <a:extLst>
              <a:ext uri="{FF2B5EF4-FFF2-40B4-BE49-F238E27FC236}">
                <a16:creationId xmlns:a16="http://schemas.microsoft.com/office/drawing/2014/main" id="{F7BCEC92-4DC1-4A1E-B2B9-9FE0F5040F0C}"/>
              </a:ext>
            </a:extLst>
          </p:cNvPr>
          <p:cNvSpPr/>
          <p:nvPr/>
        </p:nvSpPr>
        <p:spPr>
          <a:xfrm>
            <a:off x="539552" y="1339701"/>
            <a:ext cx="7853561" cy="3785652"/>
          </a:xfrm>
          <a:prstGeom prst="rect">
            <a:avLst/>
          </a:prstGeom>
        </p:spPr>
        <p:txBody>
          <a:bodyPr wrap="square">
            <a:spAutoFit/>
          </a:bodyPr>
          <a:lstStyle/>
          <a:p>
            <a:pPr marL="342900" indent="-342900">
              <a:spcAft>
                <a:spcPts val="0"/>
              </a:spcAft>
              <a:buFont typeface="Wingdings" panose="05000000000000000000" pitchFamily="2" charset="2"/>
              <a:buChar char="Ø"/>
            </a:pPr>
            <a:r>
              <a:rPr lang="en-US" sz="2000" dirty="0">
                <a:latin typeface="+mj-lt"/>
              </a:rPr>
              <a:t>The supply side of the CGE model is based on GTAP-E model (</a:t>
            </a:r>
            <a:r>
              <a:rPr lang="en-US" sz="2000" dirty="0" err="1">
                <a:latin typeface="+mj-lt"/>
              </a:rPr>
              <a:t>Burniaux</a:t>
            </a:r>
            <a:r>
              <a:rPr lang="en-US" sz="2000" dirty="0">
                <a:latin typeface="+mj-lt"/>
              </a:rPr>
              <a:t> and Truong, 2002).</a:t>
            </a:r>
          </a:p>
          <a:p>
            <a:pPr marL="342900" indent="-342900">
              <a:spcAft>
                <a:spcPts val="0"/>
              </a:spcAft>
              <a:buFont typeface="Wingdings" panose="05000000000000000000" pitchFamily="2" charset="2"/>
              <a:buChar char="Ø"/>
            </a:pPr>
            <a:endParaRPr lang="en-US" sz="2000" dirty="0">
              <a:latin typeface="+mj-lt"/>
            </a:endParaRPr>
          </a:p>
          <a:p>
            <a:pPr marL="342900" indent="-342900">
              <a:spcAft>
                <a:spcPts val="0"/>
              </a:spcAft>
              <a:buFont typeface="Wingdings" panose="05000000000000000000" pitchFamily="2" charset="2"/>
              <a:buChar char="Ø"/>
            </a:pPr>
            <a:r>
              <a:rPr lang="en-US" sz="2000" dirty="0" err="1">
                <a:latin typeface="+mj-lt"/>
              </a:rPr>
              <a:t>Labour</a:t>
            </a:r>
            <a:r>
              <a:rPr lang="en-US" sz="2000" dirty="0">
                <a:latin typeface="+mj-lt"/>
              </a:rPr>
              <a:t> is fully employed</a:t>
            </a:r>
          </a:p>
          <a:p>
            <a:pPr marL="342900" indent="-342900">
              <a:spcAft>
                <a:spcPts val="0"/>
              </a:spcAft>
              <a:buFont typeface="Wingdings" panose="05000000000000000000" pitchFamily="2" charset="2"/>
              <a:buChar char="Ø"/>
            </a:pPr>
            <a:endParaRPr lang="en-US" sz="2000" dirty="0">
              <a:latin typeface="+mj-lt"/>
            </a:endParaRPr>
          </a:p>
          <a:p>
            <a:pPr marL="342900" indent="-342900">
              <a:spcAft>
                <a:spcPts val="0"/>
              </a:spcAft>
              <a:buFont typeface="Wingdings" panose="05000000000000000000" pitchFamily="2" charset="2"/>
              <a:buChar char="Ø"/>
            </a:pPr>
            <a:r>
              <a:rPr lang="en-US" sz="2000" dirty="0" err="1">
                <a:latin typeface="+mj-lt"/>
              </a:rPr>
              <a:t>Labour</a:t>
            </a:r>
            <a:r>
              <a:rPr lang="en-US" sz="2000" dirty="0">
                <a:latin typeface="+mj-lt"/>
              </a:rPr>
              <a:t> is perfectly mobile across different economic activities but it is immobile at the regional level</a:t>
            </a:r>
          </a:p>
          <a:p>
            <a:pPr marL="342900" indent="-342900">
              <a:spcAft>
                <a:spcPts val="0"/>
              </a:spcAft>
              <a:buFont typeface="Wingdings" panose="05000000000000000000" pitchFamily="2" charset="2"/>
              <a:buChar char="Ø"/>
            </a:pPr>
            <a:endParaRPr lang="en-US" sz="2000" dirty="0">
              <a:latin typeface="+mj-lt"/>
            </a:endParaRPr>
          </a:p>
          <a:p>
            <a:pPr marL="342900" indent="-342900">
              <a:spcAft>
                <a:spcPts val="0"/>
              </a:spcAft>
              <a:buFont typeface="Wingdings" panose="05000000000000000000" pitchFamily="2" charset="2"/>
              <a:buChar char="Ø"/>
            </a:pPr>
            <a:r>
              <a:rPr lang="en-US" sz="2000" dirty="0">
                <a:latin typeface="+mj-lt"/>
              </a:rPr>
              <a:t>In general, </a:t>
            </a:r>
            <a:r>
              <a:rPr lang="en-US" sz="2000" dirty="0" err="1">
                <a:latin typeface="+mj-lt"/>
              </a:rPr>
              <a:t>labour</a:t>
            </a:r>
            <a:r>
              <a:rPr lang="en-US" sz="2000" dirty="0">
                <a:latin typeface="+mj-lt"/>
              </a:rPr>
              <a:t> can be more easily substituted with capital in industry and services while in agriculture, fishery, forestry and mining sectors this possibility is limited by the presence of the other primary factors, land and natural resources</a:t>
            </a:r>
            <a:endParaRPr lang="it-IT"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501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A66287B-B297-BB1D-307E-4D0138139AE2}"/>
              </a:ext>
            </a:extLst>
          </p:cNvPr>
          <p:cNvPicPr>
            <a:picLocks noChangeAspect="1"/>
          </p:cNvPicPr>
          <p:nvPr/>
        </p:nvPicPr>
        <p:blipFill>
          <a:blip r:embed="rId2"/>
          <a:stretch>
            <a:fillRect/>
          </a:stretch>
        </p:blipFill>
        <p:spPr>
          <a:xfrm>
            <a:off x="1403648" y="1697293"/>
            <a:ext cx="6120914" cy="4858933"/>
          </a:xfrm>
          <a:prstGeom prst="rect">
            <a:avLst/>
          </a:prstGeom>
        </p:spPr>
      </p:pic>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323528" y="317163"/>
            <a:ext cx="87849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200" b="1" dirty="0">
                <a:solidFill>
                  <a:srgbClr val="1A60A6"/>
                </a:solidFill>
                <a:latin typeface="+mj-lt"/>
              </a:rPr>
              <a:t>Methodology: </a:t>
            </a:r>
            <a:r>
              <a:rPr lang="en-GB" altLang="it-IT" sz="2200" dirty="0">
                <a:solidFill>
                  <a:srgbClr val="1A60A6"/>
                </a:solidFill>
                <a:latin typeface="+mj-lt"/>
              </a:rPr>
              <a:t>CGE model description (inter- and intra-national trade) </a:t>
            </a:r>
          </a:p>
        </p:txBody>
      </p:sp>
      <p:sp>
        <p:nvSpPr>
          <p:cNvPr id="11" name="Rettangolo 10">
            <a:extLst>
              <a:ext uri="{FF2B5EF4-FFF2-40B4-BE49-F238E27FC236}">
                <a16:creationId xmlns:a16="http://schemas.microsoft.com/office/drawing/2014/main" id="{F7BCEC92-4DC1-4A1E-B2B9-9FE0F5040F0C}"/>
              </a:ext>
            </a:extLst>
          </p:cNvPr>
          <p:cNvSpPr/>
          <p:nvPr/>
        </p:nvSpPr>
        <p:spPr>
          <a:xfrm>
            <a:off x="151124" y="876300"/>
            <a:ext cx="8992876" cy="1200329"/>
          </a:xfrm>
          <a:prstGeom prst="rect">
            <a:avLst/>
          </a:prstGeom>
        </p:spPr>
        <p:txBody>
          <a:bodyPr wrap="square">
            <a:spAutoFit/>
          </a:bodyPr>
          <a:lstStyle/>
          <a:p>
            <a:pPr>
              <a:spcAft>
                <a:spcPts val="0"/>
              </a:spcAft>
            </a:pPr>
            <a:r>
              <a:rPr lang="en-US" sz="1800" dirty="0">
                <a:latin typeface="+mj-lt"/>
              </a:rPr>
              <a:t>We follow the GTAP double nest approach but we employ in the lower nest a CRESH function (</a:t>
            </a:r>
            <a:r>
              <a:rPr lang="en-US" sz="1800" dirty="0" err="1">
                <a:latin typeface="+mj-lt"/>
              </a:rPr>
              <a:t>Hanoch</a:t>
            </a:r>
            <a:r>
              <a:rPr lang="en-US" sz="1800" dirty="0">
                <a:latin typeface="+mj-lt"/>
              </a:rPr>
              <a:t>, 1971; Pant, 2007) which allows for more flexibility in the choice of the bi-lateral substitution for each couple of spatial units. For regions outside EU we keep the original values of the </a:t>
            </a:r>
            <a:r>
              <a:rPr lang="en-US" sz="1800" dirty="0" err="1">
                <a:latin typeface="+mj-lt"/>
              </a:rPr>
              <a:t>Armington</a:t>
            </a:r>
            <a:r>
              <a:rPr lang="en-US" sz="1800" dirty="0">
                <a:latin typeface="+mj-lt"/>
              </a:rPr>
              <a:t> elasticities. For sub-country regions we increase the elasticity value by 50%.</a:t>
            </a:r>
          </a:p>
        </p:txBody>
      </p:sp>
    </p:spTree>
    <p:extLst>
      <p:ext uri="{BB962C8B-B14F-4D97-AF65-F5344CB8AC3E}">
        <p14:creationId xmlns:p14="http://schemas.microsoft.com/office/powerpoint/2010/main" val="2628734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6" y="246211"/>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Experiment design: </a:t>
            </a:r>
            <a:r>
              <a:rPr lang="en-GB" altLang="it-IT" sz="2400" dirty="0">
                <a:solidFill>
                  <a:srgbClr val="1A60A6"/>
                </a:solidFill>
                <a:latin typeface="+mj-lt"/>
              </a:rPr>
              <a:t>reference scenarios </a:t>
            </a:r>
          </a:p>
        </p:txBody>
      </p:sp>
      <p:sp>
        <p:nvSpPr>
          <p:cNvPr id="11" name="Rettangolo 10">
            <a:extLst>
              <a:ext uri="{FF2B5EF4-FFF2-40B4-BE49-F238E27FC236}">
                <a16:creationId xmlns:a16="http://schemas.microsoft.com/office/drawing/2014/main" id="{F7BCEC92-4DC1-4A1E-B2B9-9FE0F5040F0C}"/>
              </a:ext>
            </a:extLst>
          </p:cNvPr>
          <p:cNvSpPr/>
          <p:nvPr/>
        </p:nvSpPr>
        <p:spPr>
          <a:xfrm>
            <a:off x="323528" y="876300"/>
            <a:ext cx="8307388" cy="1631216"/>
          </a:xfrm>
          <a:prstGeom prst="rect">
            <a:avLst/>
          </a:prstGeom>
        </p:spPr>
        <p:txBody>
          <a:bodyPr wrap="square">
            <a:spAutoFit/>
          </a:bodyPr>
          <a:lstStyle/>
          <a:p>
            <a:pPr>
              <a:spcAft>
                <a:spcPts val="0"/>
              </a:spcAft>
            </a:pPr>
            <a:r>
              <a:rPr lang="en-US" sz="2000" dirty="0">
                <a:latin typeface="+mj-lt"/>
              </a:rPr>
              <a:t>To examine a wide spectrum of socio-economic and climatic characteristics, the macroeconomic assessment has been performed using nine reference scenarios based on combinations of Representative Concentration Pathways (RCPs) and Shared Socioeconomic Pathways (SSPs). The impact assessment is run from 2015 to 2070.</a:t>
            </a:r>
            <a:endParaRPr lang="it-IT" sz="2000" dirty="0">
              <a:ea typeface="Calibri" panose="020F0502020204030204" pitchFamily="34" charset="0"/>
              <a:cs typeface="Times New Roman" panose="02020603050405020304" pitchFamily="18" charset="0"/>
            </a:endParaRPr>
          </a:p>
        </p:txBody>
      </p:sp>
      <p:graphicFrame>
        <p:nvGraphicFramePr>
          <p:cNvPr id="2" name="Tabella 1">
            <a:extLst>
              <a:ext uri="{FF2B5EF4-FFF2-40B4-BE49-F238E27FC236}">
                <a16:creationId xmlns:a16="http://schemas.microsoft.com/office/drawing/2014/main" id="{3C02A636-B29B-413C-A60B-496F09D5DF7A}"/>
              </a:ext>
            </a:extLst>
          </p:cNvPr>
          <p:cNvGraphicFramePr>
            <a:graphicFrameLocks noGrp="1"/>
          </p:cNvGraphicFramePr>
          <p:nvPr>
            <p:extLst>
              <p:ext uri="{D42A27DB-BD31-4B8C-83A1-F6EECF244321}">
                <p14:modId xmlns:p14="http://schemas.microsoft.com/office/powerpoint/2010/main" val="1374857386"/>
              </p:ext>
            </p:extLst>
          </p:nvPr>
        </p:nvGraphicFramePr>
        <p:xfrm>
          <a:off x="1835696" y="2829314"/>
          <a:ext cx="5112570" cy="2753415"/>
        </p:xfrm>
        <a:graphic>
          <a:graphicData uri="http://schemas.openxmlformats.org/drawingml/2006/table">
            <a:tbl>
              <a:tblPr firstRow="1" firstCol="1" bandRow="1">
                <a:tableStyleId>{5C22544A-7EE6-4342-B048-85BDC9FD1C3A}</a:tableStyleId>
              </a:tblPr>
              <a:tblGrid>
                <a:gridCol w="1022514">
                  <a:extLst>
                    <a:ext uri="{9D8B030D-6E8A-4147-A177-3AD203B41FA5}">
                      <a16:colId xmlns:a16="http://schemas.microsoft.com/office/drawing/2014/main" val="3372904975"/>
                    </a:ext>
                  </a:extLst>
                </a:gridCol>
                <a:gridCol w="1022514">
                  <a:extLst>
                    <a:ext uri="{9D8B030D-6E8A-4147-A177-3AD203B41FA5}">
                      <a16:colId xmlns:a16="http://schemas.microsoft.com/office/drawing/2014/main" val="368339331"/>
                    </a:ext>
                  </a:extLst>
                </a:gridCol>
                <a:gridCol w="1022514">
                  <a:extLst>
                    <a:ext uri="{9D8B030D-6E8A-4147-A177-3AD203B41FA5}">
                      <a16:colId xmlns:a16="http://schemas.microsoft.com/office/drawing/2014/main" val="2163896600"/>
                    </a:ext>
                  </a:extLst>
                </a:gridCol>
                <a:gridCol w="1022514">
                  <a:extLst>
                    <a:ext uri="{9D8B030D-6E8A-4147-A177-3AD203B41FA5}">
                      <a16:colId xmlns:a16="http://schemas.microsoft.com/office/drawing/2014/main" val="2388228968"/>
                    </a:ext>
                  </a:extLst>
                </a:gridCol>
                <a:gridCol w="1022514">
                  <a:extLst>
                    <a:ext uri="{9D8B030D-6E8A-4147-A177-3AD203B41FA5}">
                      <a16:colId xmlns:a16="http://schemas.microsoft.com/office/drawing/2014/main" val="1506061692"/>
                    </a:ext>
                  </a:extLst>
                </a:gridCol>
              </a:tblGrid>
              <a:tr h="550683">
                <a:tc>
                  <a:txBody>
                    <a:bodyPr/>
                    <a:lstStyle/>
                    <a:p>
                      <a:pPr algn="ctr"/>
                      <a:endParaRPr lang="it-IT" sz="20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RCP2.6</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RCP4.5</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RCP6.0</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RCP8.5</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2827959"/>
                  </a:ext>
                </a:extLst>
              </a:tr>
              <a:tr h="550683">
                <a:tc>
                  <a:txBody>
                    <a:bodyPr/>
                    <a:lstStyle/>
                    <a:p>
                      <a:pPr algn="ctr">
                        <a:lnSpc>
                          <a:spcPct val="107000"/>
                        </a:lnSpc>
                        <a:spcAft>
                          <a:spcPts val="800"/>
                        </a:spcAft>
                      </a:pPr>
                      <a:r>
                        <a:rPr lang="it-IT" sz="2000" dirty="0">
                          <a:effectLst/>
                        </a:rPr>
                        <a:t>SSP1</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it-IT" sz="200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it-IT" sz="20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8580308"/>
                  </a:ext>
                </a:extLst>
              </a:tr>
              <a:tr h="550683">
                <a:tc>
                  <a:txBody>
                    <a:bodyPr/>
                    <a:lstStyle/>
                    <a:p>
                      <a:pPr algn="ctr">
                        <a:lnSpc>
                          <a:spcPct val="107000"/>
                        </a:lnSpc>
                        <a:spcAft>
                          <a:spcPts val="800"/>
                        </a:spcAft>
                      </a:pPr>
                      <a:r>
                        <a:rPr lang="it-IT" sz="2000" dirty="0">
                          <a:effectLst/>
                        </a:rPr>
                        <a:t>SSP2</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a:effectLst/>
                        </a:rPr>
                        <a:t>●</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it-IT" sz="20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6852323"/>
                  </a:ext>
                </a:extLst>
              </a:tr>
              <a:tr h="550683">
                <a:tc>
                  <a:txBody>
                    <a:bodyPr/>
                    <a:lstStyle/>
                    <a:p>
                      <a:pPr algn="ctr">
                        <a:lnSpc>
                          <a:spcPct val="107000"/>
                        </a:lnSpc>
                        <a:spcAft>
                          <a:spcPts val="800"/>
                        </a:spcAft>
                      </a:pPr>
                      <a:r>
                        <a:rPr lang="it-IT" sz="2000" dirty="0">
                          <a:effectLst/>
                        </a:rPr>
                        <a:t>SSP3</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a:effectLst/>
                        </a:rPr>
                        <a:t>●</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it-IT" sz="20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it-IT" sz="20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4163548"/>
                  </a:ext>
                </a:extLst>
              </a:tr>
              <a:tr h="550683">
                <a:tc>
                  <a:txBody>
                    <a:bodyPr/>
                    <a:lstStyle/>
                    <a:p>
                      <a:pPr algn="ctr">
                        <a:lnSpc>
                          <a:spcPct val="107000"/>
                        </a:lnSpc>
                        <a:spcAft>
                          <a:spcPts val="800"/>
                        </a:spcAft>
                      </a:pPr>
                      <a:r>
                        <a:rPr lang="it-IT" sz="2000" dirty="0">
                          <a:effectLst/>
                        </a:rPr>
                        <a:t>SSP5</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it-IT" sz="20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effectLst/>
                        </a:rPr>
                        <a:t>●</a:t>
                      </a:r>
                      <a:endParaRPr lang="it-IT" sz="20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it-IT" sz="20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2000" dirty="0">
                          <a:effectLst/>
                        </a:rPr>
                        <a:t>●</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5749708"/>
                  </a:ext>
                </a:extLst>
              </a:tr>
            </a:tbl>
          </a:graphicData>
        </a:graphic>
      </p:graphicFrame>
    </p:spTree>
    <p:extLst>
      <p:ext uri="{BB962C8B-B14F-4D97-AF65-F5344CB8AC3E}">
        <p14:creationId xmlns:p14="http://schemas.microsoft.com/office/powerpoint/2010/main" val="2098288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12" name="Rettangolo 11">
            <a:extLst>
              <a:ext uri="{FF2B5EF4-FFF2-40B4-BE49-F238E27FC236}">
                <a16:creationId xmlns:a16="http://schemas.microsoft.com/office/drawing/2014/main" id="{46632979-266A-464F-9E7B-B40C85CB81CF}"/>
              </a:ext>
            </a:extLst>
          </p:cNvPr>
          <p:cNvSpPr/>
          <p:nvPr/>
        </p:nvSpPr>
        <p:spPr>
          <a:xfrm>
            <a:off x="365419" y="574810"/>
            <a:ext cx="8671077" cy="1138773"/>
          </a:xfrm>
          <a:prstGeom prst="rect">
            <a:avLst/>
          </a:prstGeom>
        </p:spPr>
        <p:txBody>
          <a:bodyPr wrap="square">
            <a:spAutoFit/>
          </a:bodyPr>
          <a:lstStyle/>
          <a:p>
            <a:pPr>
              <a:spcAft>
                <a:spcPts val="0"/>
              </a:spcAft>
            </a:pPr>
            <a:endParaRPr lang="en-US" sz="1800" dirty="0">
              <a:latin typeface="+mj-lt"/>
            </a:endParaRPr>
          </a:p>
          <a:p>
            <a:pPr marL="285750" indent="-285750">
              <a:spcAft>
                <a:spcPts val="0"/>
              </a:spcAft>
              <a:buFont typeface="Wingdings" panose="05000000000000000000" pitchFamily="2" charset="2"/>
              <a:buChar char="Ø"/>
            </a:pPr>
            <a:r>
              <a:rPr lang="en-US" sz="2000" dirty="0">
                <a:latin typeface="+mj-lt"/>
              </a:rPr>
              <a:t>We replicate GDP and population projections available at the country level in the SSP database assuming that sub-national regions follow the country trends.  </a:t>
            </a:r>
          </a:p>
          <a:p>
            <a:pPr marL="285750" indent="-285750">
              <a:spcAft>
                <a:spcPts val="0"/>
              </a:spcAft>
              <a:buFont typeface="Wingdings" panose="05000000000000000000" pitchFamily="2" charset="2"/>
              <a:buChar char="Ø"/>
            </a:pPr>
            <a:endParaRPr lang="it-IT" sz="1000" dirty="0">
              <a:ea typeface="Calibri" panose="020F0502020204030204" pitchFamily="34" charset="0"/>
              <a:cs typeface="Times New Roman" panose="02020603050405020304" pitchFamily="18" charset="0"/>
            </a:endParaRPr>
          </a:p>
        </p:txBody>
      </p:sp>
      <p:sp>
        <p:nvSpPr>
          <p:cNvPr id="11" name="Rectangle 1">
            <a:extLst>
              <a:ext uri="{FF2B5EF4-FFF2-40B4-BE49-F238E27FC236}">
                <a16:creationId xmlns:a16="http://schemas.microsoft.com/office/drawing/2014/main" id="{F5485448-8D05-4FA5-98F0-C84D1F12BB68}"/>
              </a:ext>
            </a:extLst>
          </p:cNvPr>
          <p:cNvSpPr>
            <a:spLocks noChangeArrowheads="1"/>
          </p:cNvSpPr>
          <p:nvPr/>
        </p:nvSpPr>
        <p:spPr bwMode="auto">
          <a:xfrm>
            <a:off x="441326" y="246211"/>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Experiment design: </a:t>
            </a:r>
            <a:r>
              <a:rPr lang="en-GB" altLang="it-IT" sz="2400" dirty="0">
                <a:solidFill>
                  <a:srgbClr val="1A60A6"/>
                </a:solidFill>
                <a:latin typeface="+mj-lt"/>
              </a:rPr>
              <a:t>reference scenarios </a:t>
            </a:r>
          </a:p>
        </p:txBody>
      </p:sp>
      <p:graphicFrame>
        <p:nvGraphicFramePr>
          <p:cNvPr id="5" name="Tabella 4">
            <a:extLst>
              <a:ext uri="{FF2B5EF4-FFF2-40B4-BE49-F238E27FC236}">
                <a16:creationId xmlns:a16="http://schemas.microsoft.com/office/drawing/2014/main" id="{67224E01-FF5C-83EA-5EA4-7D10BB89C8C3}"/>
              </a:ext>
            </a:extLst>
          </p:cNvPr>
          <p:cNvGraphicFramePr>
            <a:graphicFrameLocks noGrp="1"/>
          </p:cNvGraphicFramePr>
          <p:nvPr>
            <p:extLst>
              <p:ext uri="{D42A27DB-BD31-4B8C-83A1-F6EECF244321}">
                <p14:modId xmlns:p14="http://schemas.microsoft.com/office/powerpoint/2010/main" val="3690344696"/>
              </p:ext>
            </p:extLst>
          </p:nvPr>
        </p:nvGraphicFramePr>
        <p:xfrm>
          <a:off x="1331640" y="1810642"/>
          <a:ext cx="5848352" cy="3768598"/>
        </p:xfrm>
        <a:graphic>
          <a:graphicData uri="http://schemas.openxmlformats.org/drawingml/2006/table">
            <a:tbl>
              <a:tblPr bandRow="1"/>
              <a:tblGrid>
                <a:gridCol w="990113">
                  <a:extLst>
                    <a:ext uri="{9D8B030D-6E8A-4147-A177-3AD203B41FA5}">
                      <a16:colId xmlns:a16="http://schemas.microsoft.com/office/drawing/2014/main" val="3792086470"/>
                    </a:ext>
                  </a:extLst>
                </a:gridCol>
                <a:gridCol w="1079255">
                  <a:extLst>
                    <a:ext uri="{9D8B030D-6E8A-4147-A177-3AD203B41FA5}">
                      <a16:colId xmlns:a16="http://schemas.microsoft.com/office/drawing/2014/main" val="210019884"/>
                    </a:ext>
                  </a:extLst>
                </a:gridCol>
                <a:gridCol w="1079255">
                  <a:extLst>
                    <a:ext uri="{9D8B030D-6E8A-4147-A177-3AD203B41FA5}">
                      <a16:colId xmlns:a16="http://schemas.microsoft.com/office/drawing/2014/main" val="633743123"/>
                    </a:ext>
                  </a:extLst>
                </a:gridCol>
                <a:gridCol w="1079255">
                  <a:extLst>
                    <a:ext uri="{9D8B030D-6E8A-4147-A177-3AD203B41FA5}">
                      <a16:colId xmlns:a16="http://schemas.microsoft.com/office/drawing/2014/main" val="814580456"/>
                    </a:ext>
                  </a:extLst>
                </a:gridCol>
                <a:gridCol w="811829">
                  <a:extLst>
                    <a:ext uri="{9D8B030D-6E8A-4147-A177-3AD203B41FA5}">
                      <a16:colId xmlns:a16="http://schemas.microsoft.com/office/drawing/2014/main" val="3267324910"/>
                    </a:ext>
                  </a:extLst>
                </a:gridCol>
                <a:gridCol w="808645">
                  <a:extLst>
                    <a:ext uri="{9D8B030D-6E8A-4147-A177-3AD203B41FA5}">
                      <a16:colId xmlns:a16="http://schemas.microsoft.com/office/drawing/2014/main" val="189017432"/>
                    </a:ext>
                  </a:extLst>
                </a:gridCol>
              </a:tblGrid>
              <a:tr h="898525">
                <a:tc>
                  <a:txBody>
                    <a:bodyPr/>
                    <a:lstStyle/>
                    <a:p>
                      <a:pPr algn="just">
                        <a:lnSpc>
                          <a:spcPct val="107000"/>
                        </a:lnSpc>
                      </a:pPr>
                      <a:r>
                        <a:rPr lang="en-US" sz="10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b="1">
                          <a:effectLst/>
                          <a:latin typeface="Calibri" panose="020F0502020204030204" pitchFamily="34" charset="0"/>
                          <a:ea typeface="Calibri" panose="020F0502020204030204" pitchFamily="34" charset="0"/>
                          <a:cs typeface="Calibri" panose="020F0502020204030204" pitchFamily="34" charset="0"/>
                        </a:rPr>
                        <a:t>GDP calibration</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b="1">
                          <a:effectLst/>
                          <a:latin typeface="Calibri" panose="020F0502020204030204" pitchFamily="34" charset="0"/>
                          <a:ea typeface="Calibri" panose="020F0502020204030204" pitchFamily="34" charset="0"/>
                          <a:cs typeface="Calibri" panose="020F0502020204030204" pitchFamily="34" charset="0"/>
                        </a:rPr>
                        <a:t>Stock of labour</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b="1">
                          <a:effectLst/>
                          <a:latin typeface="Calibri" panose="020F0502020204030204" pitchFamily="34" charset="0"/>
                          <a:ea typeface="Calibri" panose="020F0502020204030204" pitchFamily="34" charset="0"/>
                          <a:cs typeface="Calibri" panose="020F0502020204030204" pitchFamily="34" charset="0"/>
                        </a:rPr>
                        <a:t>Trade openness (Armington)</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en-US" sz="1000" b="1">
                          <a:effectLst/>
                          <a:latin typeface="Calibri" panose="020F0502020204030204" pitchFamily="34" charset="0"/>
                          <a:ea typeface="Calibri" panose="020F0502020204030204" pitchFamily="34" charset="0"/>
                          <a:cs typeface="Calibri" panose="020F0502020204030204" pitchFamily="34" charset="0"/>
                        </a:rPr>
                        <a:t>Elast. Substitut. between Kap&amp;Energy</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b="1">
                          <a:effectLst/>
                          <a:latin typeface="Calibri" panose="020F0502020204030204" pitchFamily="34" charset="0"/>
                          <a:ea typeface="Calibri" panose="020F0502020204030204" pitchFamily="34" charset="0"/>
                          <a:cs typeface="Calibri" panose="020F0502020204030204" pitchFamily="34" charset="0"/>
                        </a:rPr>
                        <a:t>Climate policy (global carbon tax)</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8046643"/>
                  </a:ext>
                </a:extLst>
              </a:tr>
              <a:tr h="221615">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SSP1-RCP2.6</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1.5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Yes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908589"/>
                  </a:ext>
                </a:extLst>
              </a:tr>
              <a:tr h="229870">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SSP1-RCP4.5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0.75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No</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1858836"/>
                  </a:ext>
                </a:extLst>
              </a:tr>
              <a:tr h="221615">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SSP2-RCP2.6</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1.2</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Yes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4969680"/>
                  </a:ext>
                </a:extLst>
              </a:tr>
              <a:tr h="221615">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SSP2-RCP4.5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1</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No</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039934"/>
                  </a:ext>
                </a:extLst>
              </a:tr>
              <a:tr h="229870">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SSP2-RCP6.0</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0.75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No</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4538411"/>
                  </a:ext>
                </a:extLst>
              </a:tr>
              <a:tr h="221615">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SSP3-RCP2.6</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 reduced by 25% </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1</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Yes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3648436"/>
                  </a:ext>
                </a:extLst>
              </a:tr>
              <a:tr h="221615">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SSP3-RCP4.5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 reduced by 25% </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1</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No</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2250598"/>
                  </a:ext>
                </a:extLst>
              </a:tr>
              <a:tr h="229870">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SSP5-RCP4.5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1</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Yes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068586"/>
                  </a:ext>
                </a:extLst>
              </a:tr>
              <a:tr h="221615">
                <a:tc>
                  <a:txBody>
                    <a:bodyPr/>
                    <a:lstStyle/>
                    <a:p>
                      <a:pPr algn="just">
                        <a:lnSpc>
                          <a:spcPct val="107000"/>
                        </a:lnSpc>
                      </a:pPr>
                      <a:r>
                        <a:rPr lang="it-IT" sz="1000" b="1">
                          <a:solidFill>
                            <a:srgbClr val="000000"/>
                          </a:solidFill>
                          <a:effectLst/>
                          <a:latin typeface="Calibri" panose="020F0502020204030204" pitchFamily="34" charset="0"/>
                          <a:ea typeface="Calibri" panose="020F0502020204030204" pitchFamily="34" charset="0"/>
                          <a:cs typeface="Calibri" panose="020F0502020204030204" pitchFamily="34" charset="0"/>
                        </a:rPr>
                        <a:t>SSP5-RCP8.5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Total Factor Productivity (TFP)</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Follow SSP pop. projections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Default values</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a:effectLst/>
                          <a:latin typeface="Calibri" panose="020F0502020204030204" pitchFamily="34" charset="0"/>
                          <a:ea typeface="Calibri" panose="020F0502020204030204" pitchFamily="34" charset="0"/>
                          <a:cs typeface="Calibri" panose="020F0502020204030204" pitchFamily="34" charset="0"/>
                        </a:rPr>
                        <a:t>0.75</a:t>
                      </a:r>
                      <a:endParaRPr lang="it-IT"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pPr>
                      <a:r>
                        <a:rPr lang="it-IT" sz="1000" dirty="0">
                          <a:effectLst/>
                          <a:latin typeface="Calibri" panose="020F0502020204030204" pitchFamily="34" charset="0"/>
                          <a:ea typeface="Calibri" panose="020F0502020204030204" pitchFamily="34" charset="0"/>
                          <a:cs typeface="Calibri" panose="020F0502020204030204" pitchFamily="34" charset="0"/>
                        </a:rPr>
                        <a:t>No</a:t>
                      </a:r>
                      <a:endParaRPr lang="it-IT"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7746234"/>
                  </a:ext>
                </a:extLst>
              </a:tr>
            </a:tbl>
          </a:graphicData>
        </a:graphic>
      </p:graphicFrame>
    </p:spTree>
    <p:extLst>
      <p:ext uri="{BB962C8B-B14F-4D97-AF65-F5344CB8AC3E}">
        <p14:creationId xmlns:p14="http://schemas.microsoft.com/office/powerpoint/2010/main" val="2119204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4" y="301774"/>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Experiment design: </a:t>
            </a:r>
            <a:r>
              <a:rPr lang="en-GB" altLang="it-IT" sz="2400" dirty="0">
                <a:solidFill>
                  <a:srgbClr val="1A60A6"/>
                </a:solidFill>
                <a:latin typeface="+mj-lt"/>
              </a:rPr>
              <a:t>impact modelling</a:t>
            </a:r>
          </a:p>
        </p:txBody>
      </p:sp>
      <p:sp>
        <p:nvSpPr>
          <p:cNvPr id="11" name="Rettangolo 10">
            <a:extLst>
              <a:ext uri="{FF2B5EF4-FFF2-40B4-BE49-F238E27FC236}">
                <a16:creationId xmlns:a16="http://schemas.microsoft.com/office/drawing/2014/main" id="{F7BCEC92-4DC1-4A1E-B2B9-9FE0F5040F0C}"/>
              </a:ext>
            </a:extLst>
          </p:cNvPr>
          <p:cNvSpPr/>
          <p:nvPr/>
        </p:nvSpPr>
        <p:spPr>
          <a:xfrm>
            <a:off x="526689" y="973009"/>
            <a:ext cx="8044224" cy="923330"/>
          </a:xfrm>
          <a:prstGeom prst="rect">
            <a:avLst/>
          </a:prstGeom>
        </p:spPr>
        <p:txBody>
          <a:bodyPr wrap="square">
            <a:spAutoFit/>
          </a:bodyPr>
          <a:lstStyle/>
          <a:p>
            <a:pPr marL="342900" indent="-342900" algn="just">
              <a:buFont typeface="Wingdings" panose="05000000000000000000" pitchFamily="2" charset="2"/>
              <a:buChar char="Ø"/>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 the CGE, we use the Agricultural Value Added (VA) equation of region </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r</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and sector </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represented by a Constant Return to Scale (CRS) Constant Elasticity of Substitution (CES) function of land (Z), capital (K), and labor (L) as follows: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4831385D-03A3-3AD9-6B06-C8741CE3A4D3}"/>
                  </a:ext>
                </a:extLst>
              </p:cNvPr>
              <p:cNvSpPr txBox="1"/>
              <p:nvPr/>
            </p:nvSpPr>
            <p:spPr>
              <a:xfrm>
                <a:off x="898956" y="1836244"/>
                <a:ext cx="7920880" cy="854849"/>
              </a:xfrm>
              <a:prstGeom prst="rect">
                <a:avLst/>
              </a:prstGeom>
              <a:noFill/>
            </p:spPr>
            <p:txBody>
              <a:bodyPr wrap="square">
                <a:spAutoFit/>
              </a:bodyPr>
              <a:lstStyle/>
              <a:p>
                <a14:m>
                  <m:oMath xmlns:m="http://schemas.openxmlformats.org/officeDocument/2006/math">
                    <m:sSub>
                      <m:sSubPr>
                        <m:ctrlPr>
                          <a:rPr lang="it-IT" sz="1800" i="1" smtClean="0">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𝑉𝐴</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it-IT" sz="1800" i="1">
                            <a:effectLst/>
                            <a:latin typeface="Cambria Math" panose="02040503050406030204" pitchFamily="18" charset="0"/>
                          </a:rPr>
                        </m:ctrlPr>
                      </m:sSupPr>
                      <m:e>
                        <m:d>
                          <m:dPr>
                            <m:ctrlPr>
                              <a:rPr lang="it-IT" sz="1800" i="1">
                                <a:effectLst/>
                                <a:latin typeface="Cambria Math" panose="02040503050406030204" pitchFamily="18" charset="0"/>
                              </a:rPr>
                            </m:ctrlPr>
                          </m:dPr>
                          <m:e>
                            <m:sSubSup>
                              <m:sSubSupPr>
                                <m:ctrlPr>
                                  <a:rPr lang="it-IT" sz="1800" i="1">
                                    <a:effectLst/>
                                    <a:latin typeface="Cambria Math" panose="02040503050406030204" pitchFamily="18" charset="0"/>
                                  </a:rPr>
                                </m:ctrlPr>
                              </m:sSubSup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𝑍</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sub>
                              <m:sup>
                                <m:f>
                                  <m:fPr>
                                    <m:ctrlPr>
                                      <a:rPr lang="it-IT" sz="1800" i="1">
                                        <a:effectLst/>
                                        <a:latin typeface="Cambria Math" panose="02040503050406030204" pitchFamily="18" charset="0"/>
                                      </a:rPr>
                                    </m:ctrlPr>
                                  </m:fPr>
                                  <m:num>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num>
                                  <m:den>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den>
                                </m:f>
                              </m:sup>
                            </m:sSubSup>
                            <m:sSubSup>
                              <m:sSubSupPr>
                                <m:ctrlPr>
                                  <a:rPr lang="it-IT" sz="1800" i="1">
                                    <a:effectLst/>
                                    <a:latin typeface="Cambria Math" panose="02040503050406030204" pitchFamily="18" charset="0"/>
                                  </a:rPr>
                                </m:ctrlPr>
                              </m:sSubSup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𝐾</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sub>
                              <m:sup>
                                <m:f>
                                  <m:fPr>
                                    <m:ctrlPr>
                                      <a:rPr lang="it-IT" sz="1800" i="1">
                                        <a:effectLst/>
                                        <a:latin typeface="Cambria Math" panose="02040503050406030204" pitchFamily="18" charset="0"/>
                                      </a:rPr>
                                    </m:ctrlPr>
                                  </m:fPr>
                                  <m:num>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num>
                                  <m:den>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den>
                                </m:f>
                              </m:sup>
                            </m:sSub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𝜓</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r>
                              <a:rPr lang="it-IT" sz="1800" i="1" smtClean="0">
                                <a:effectLst/>
                                <a:latin typeface="Cambria Math" panose="02040503050406030204" pitchFamily="18" charset="0"/>
                                <a:ea typeface="Cambria Math" panose="02040503050406030204" pitchFamily="18" charset="0"/>
                                <a:cs typeface="Times New Roman" panose="02020603050405020304" pitchFamily="18" charset="0"/>
                              </a:rPr>
                              <m:t>∙</m:t>
                            </m:r>
                            <m:sSubSup>
                              <m:sSubSupPr>
                                <m:ctrlPr>
                                  <a:rPr lang="it-IT" sz="1800" i="1">
                                    <a:effectLst/>
                                    <a:latin typeface="Cambria Math" panose="02040503050406030204" pitchFamily="18" charset="0"/>
                                  </a:rPr>
                                </m:ctrlPr>
                              </m:sSubSup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𝐿</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sub>
                              <m:sup>
                                <m:f>
                                  <m:fPr>
                                    <m:ctrlPr>
                                      <a:rPr lang="it-IT" sz="1800" i="1">
                                        <a:effectLst/>
                                        <a:latin typeface="Cambria Math" panose="02040503050406030204" pitchFamily="18" charset="0"/>
                                      </a:rPr>
                                    </m:ctrlPr>
                                  </m:fPr>
                                  <m:num>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num>
                                  <m:den>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den>
                                </m:f>
                              </m:sup>
                            </m:sSubSup>
                          </m:e>
                        </m:d>
                      </m:e>
                      <m:sup>
                        <m:f>
                          <m:fPr>
                            <m:ctrlPr>
                              <a:rPr lang="it-IT" sz="1800" i="1">
                                <a:effectLst/>
                                <a:latin typeface="Cambria Math" panose="02040503050406030204" pitchFamily="18" charset="0"/>
                              </a:rPr>
                            </m:ctrlPr>
                          </m:fPr>
                          <m:num>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num>
                          <m:den>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den>
                        </m:f>
                      </m:sup>
                    </m:sSup>
                    <m:r>
                      <a:rPr lang="en-US" sz="1800">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it-IT" sz="1800" i="1">
                            <a:effectLst/>
                            <a:latin typeface="Cambria Math" panose="02040503050406030204" pitchFamily="18" charset="0"/>
                          </a:rPr>
                        </m:ctrlPr>
                      </m:sSubPr>
                      <m:e>
                        <m:r>
                          <m:rPr>
                            <m:sty m:val="p"/>
                          </m:rPr>
                          <a:rPr lang="en-US" sz="1800">
                            <a:effectLst/>
                            <a:latin typeface="Cambria Math" panose="02040503050406030204" pitchFamily="18" charset="0"/>
                            <a:ea typeface="Times New Roman" panose="02020603050405020304" pitchFamily="18" charset="0"/>
                            <a:cs typeface="Times New Roman" panose="02020603050405020304" pitchFamily="18" charset="0"/>
                          </a:rPr>
                          <m:t>σ</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𝑎𝑔𝑟</m:t>
                        </m:r>
                      </m:sub>
                    </m:sSub>
                    <m:r>
                      <a:rPr lang="en-US" sz="1800">
                        <a:effectLst/>
                        <a:latin typeface="Cambria Math" panose="02040503050406030204" pitchFamily="18" charset="0"/>
                        <a:ea typeface="Times New Roman" panose="02020603050405020304" pitchFamily="18" charset="0"/>
                        <a:cs typeface="Times New Roman" panose="02020603050405020304" pitchFamily="18" charset="0"/>
                      </a:rPr>
                      <m:t>&gt;0</m:t>
                    </m:r>
                  </m:oMath>
                </a14:m>
                <a:r>
                  <a:rPr lang="en-US" sz="1800" dirty="0">
                    <a:effectLst/>
                    <a:latin typeface="Cambria Math" panose="02040503050406030204" pitchFamily="18" charset="0"/>
                    <a:ea typeface="Cambria Math" panose="02040503050406030204" pitchFamily="18" charset="0"/>
                    <a:cs typeface="Cambria Math" panose="02040503050406030204" pitchFamily="18" charset="0"/>
                  </a:rPr>
                  <a:t> </a:t>
                </a:r>
                <a:endParaRPr lang="it-IT" sz="1800" dirty="0"/>
              </a:p>
            </p:txBody>
          </p:sp>
        </mc:Choice>
        <mc:Fallback xmlns="">
          <p:sp>
            <p:nvSpPr>
              <p:cNvPr id="3" name="CasellaDiTesto 2">
                <a:extLst>
                  <a:ext uri="{FF2B5EF4-FFF2-40B4-BE49-F238E27FC236}">
                    <a16:creationId xmlns:a16="http://schemas.microsoft.com/office/drawing/2014/main" id="{4831385D-03A3-3AD9-6B06-C8741CE3A4D3}"/>
                  </a:ext>
                </a:extLst>
              </p:cNvPr>
              <p:cNvSpPr txBox="1">
                <a:spLocks noRot="1" noChangeAspect="1" noMove="1" noResize="1" noEditPoints="1" noAdjustHandles="1" noChangeArrowheads="1" noChangeShapeType="1" noTextEdit="1"/>
              </p:cNvSpPr>
              <p:nvPr/>
            </p:nvSpPr>
            <p:spPr>
              <a:xfrm>
                <a:off x="898956" y="1836244"/>
                <a:ext cx="7920880" cy="854849"/>
              </a:xfrm>
              <a:prstGeom prst="rect">
                <a:avLst/>
              </a:prstGeom>
              <a:blipFill>
                <a:blip r:embed="rId3"/>
                <a:stretch>
                  <a:fillRect/>
                </a:stretch>
              </a:blipFill>
            </p:spPr>
            <p:txBody>
              <a:bodyPr/>
              <a:lstStyle/>
              <a:p>
                <a:r>
                  <a:rPr lang="it-IT">
                    <a:noFill/>
                  </a:rPr>
                  <a:t> </a:t>
                </a:r>
              </a:p>
            </p:txBody>
          </p:sp>
        </mc:Fallback>
      </mc:AlternateContent>
      <p:sp>
        <p:nvSpPr>
          <p:cNvPr id="6" name="Rettangolo 5">
            <a:extLst>
              <a:ext uri="{FF2B5EF4-FFF2-40B4-BE49-F238E27FC236}">
                <a16:creationId xmlns:a16="http://schemas.microsoft.com/office/drawing/2014/main" id="{F8D05A1D-5B2E-B488-EE05-32BA17998243}"/>
              </a:ext>
            </a:extLst>
          </p:cNvPr>
          <p:cNvSpPr/>
          <p:nvPr/>
        </p:nvSpPr>
        <p:spPr>
          <a:xfrm>
            <a:off x="546765" y="3058823"/>
            <a:ext cx="8044224" cy="646331"/>
          </a:xfrm>
          <a:prstGeom prst="rect">
            <a:avLst/>
          </a:prstGeom>
        </p:spPr>
        <p:txBody>
          <a:bodyPr wrap="square">
            <a:spAutoFit/>
          </a:bodyPr>
          <a:lstStyle/>
          <a:p>
            <a:pPr marL="342900" indent="-342900" algn="just">
              <a:buFont typeface="Wingdings" panose="05000000000000000000" pitchFamily="2" charset="2"/>
              <a:buChar char="Ø"/>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Then, we use the Industry Value Added (VA) equation represented by a CRS CES function of capital (K) and labor (L) as follows: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B5389904-1970-964C-4F37-9A706ACD0515}"/>
                  </a:ext>
                </a:extLst>
              </p:cNvPr>
              <p:cNvSpPr txBox="1"/>
              <p:nvPr/>
            </p:nvSpPr>
            <p:spPr>
              <a:xfrm>
                <a:off x="898956" y="3666934"/>
                <a:ext cx="7725536" cy="845360"/>
              </a:xfrm>
              <a:prstGeom prst="rect">
                <a:avLst/>
              </a:prstGeom>
              <a:noFill/>
            </p:spPr>
            <p:txBody>
              <a:bodyPr wrap="square">
                <a:spAutoFit/>
              </a:bodyPr>
              <a:lstStyle/>
              <a:p>
                <a14:m>
                  <m:oMath xmlns:m="http://schemas.openxmlformats.org/officeDocument/2006/math">
                    <m:sSub>
                      <m:sSubPr>
                        <m:ctrlPr>
                          <a:rPr lang="it-IT" sz="1800" i="1" smtClean="0">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𝑉𝐴</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it-IT" sz="1800" i="1">
                            <a:effectLst/>
                            <a:latin typeface="Cambria Math" panose="02040503050406030204" pitchFamily="18" charset="0"/>
                          </a:rPr>
                        </m:ctrlPr>
                      </m:sSupPr>
                      <m:e>
                        <m:d>
                          <m:dPr>
                            <m:ctrlPr>
                              <a:rPr lang="it-IT" sz="1800" i="1">
                                <a:effectLst/>
                                <a:latin typeface="Cambria Math" panose="02040503050406030204" pitchFamily="18" charset="0"/>
                              </a:rPr>
                            </m:ctrlPr>
                          </m:dPr>
                          <m:e>
                            <m:sSubSup>
                              <m:sSubSupPr>
                                <m:ctrlPr>
                                  <a:rPr lang="it-IT" sz="1800" i="1">
                                    <a:effectLst/>
                                    <a:latin typeface="Cambria Math" panose="02040503050406030204" pitchFamily="18" charset="0"/>
                                  </a:rPr>
                                </m:ctrlPr>
                              </m:sSubSup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𝐾</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sub>
                              <m:sup>
                                <m:f>
                                  <m:fPr>
                                    <m:ctrlPr>
                                      <a:rPr lang="it-IT" sz="1800" i="1">
                                        <a:effectLst/>
                                        <a:latin typeface="Cambria Math" panose="02040503050406030204" pitchFamily="18" charset="0"/>
                                      </a:rPr>
                                    </m:ctrlPr>
                                  </m:fPr>
                                  <m:num>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num>
                                  <m:den>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sub>
                                    </m:sSub>
                                  </m:den>
                                </m:f>
                              </m:sup>
                            </m:sSub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it-IT" sz="1800" i="1">
                                    <a:latin typeface="Cambria Math" panose="02040503050406030204" pitchFamily="18" charset="0"/>
                                  </a:rPr>
                                </m:ctrlPr>
                              </m:sSubPr>
                              <m:e>
                                <m:r>
                                  <a:rPr lang="it-IT" sz="1800" i="1">
                                    <a:latin typeface="Cambria Math" panose="02040503050406030204" pitchFamily="18" charset="0"/>
                                    <a:ea typeface="Times New Roman" panose="02020603050405020304" pitchFamily="18" charset="0"/>
                                    <a:cs typeface="Times New Roman" panose="02020603050405020304" pitchFamily="18" charset="0"/>
                                  </a:rPr>
                                  <m:t>𝜓</m:t>
                                </m:r>
                              </m:e>
                              <m:sub>
                                <m:r>
                                  <a:rPr lang="it-IT" sz="1800" i="1">
                                    <a:latin typeface="Cambria Math" panose="02040503050406030204" pitchFamily="18" charset="0"/>
                                    <a:ea typeface="Times New Roman" panose="02020603050405020304" pitchFamily="18" charset="0"/>
                                    <a:cs typeface="Times New Roman" panose="02020603050405020304" pitchFamily="18" charset="0"/>
                                  </a:rPr>
                                  <m:t>𝑖𝑛𝑑</m:t>
                                </m:r>
                                <m:r>
                                  <a:rPr lang="en-US" sz="1800" i="1">
                                    <a:latin typeface="Cambria Math" panose="02040503050406030204" pitchFamily="18" charset="0"/>
                                    <a:ea typeface="Times New Roman" panose="02020603050405020304" pitchFamily="18" charset="0"/>
                                    <a:cs typeface="Times New Roman" panose="02020603050405020304" pitchFamily="18" charset="0"/>
                                  </a:rPr>
                                  <m:t>,</m:t>
                                </m:r>
                                <m:r>
                                  <a:rPr lang="it-IT" sz="1800" i="1">
                                    <a:latin typeface="Cambria Math" panose="02040503050406030204" pitchFamily="18" charset="0"/>
                                    <a:ea typeface="Times New Roman" panose="02020603050405020304" pitchFamily="18" charset="0"/>
                                    <a:cs typeface="Times New Roman" panose="02020603050405020304" pitchFamily="18" charset="0"/>
                                  </a:rPr>
                                  <m:t>𝑖</m:t>
                                </m:r>
                              </m:sub>
                            </m:sSub>
                            <m:sSubSup>
                              <m:sSubSupPr>
                                <m:ctrlPr>
                                  <a:rPr lang="it-IT" sz="1800" i="1">
                                    <a:effectLst/>
                                    <a:latin typeface="Cambria Math" panose="02040503050406030204" pitchFamily="18" charset="0"/>
                                  </a:rPr>
                                </m:ctrlPr>
                              </m:sSubSupPr>
                              <m:e>
                                <m:r>
                                  <a:rPr lang="it-IT" sz="1800" i="1" smtClean="0">
                                    <a:effectLst/>
                                    <a:latin typeface="Cambria Math" panose="02040503050406030204" pitchFamily="18" charset="0"/>
                                    <a:ea typeface="Cambria Math" panose="02040503050406030204" pitchFamily="18" charset="0"/>
                                  </a:rPr>
                                  <m:t>∙</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𝐿</m:t>
                                </m:r>
                              </m:e>
                              <m:sub>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𝑖𝑛𝑑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sub>
                              <m:sup>
                                <m:f>
                                  <m:fPr>
                                    <m:ctrlPr>
                                      <a:rPr lang="it-IT" sz="1800" i="1">
                                        <a:effectLst/>
                                        <a:latin typeface="Cambria Math" panose="02040503050406030204" pitchFamily="18" charset="0"/>
                                      </a:rPr>
                                    </m:ctrlPr>
                                  </m:fPr>
                                  <m:num>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num>
                                  <m:den>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sub>
                                    </m:sSub>
                                  </m:den>
                                </m:f>
                              </m:sup>
                            </m:sSubSup>
                          </m:e>
                        </m:d>
                      </m:e>
                      <m:sup>
                        <m:f>
                          <m:fPr>
                            <m:ctrlPr>
                              <a:rPr lang="it-IT" sz="1800" i="1">
                                <a:effectLst/>
                                <a:latin typeface="Cambria Math" panose="02040503050406030204" pitchFamily="18" charset="0"/>
                              </a:rPr>
                            </m:ctrlPr>
                          </m:fPr>
                          <m:num>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sub>
                            </m:sSub>
                          </m:num>
                          <m:den>
                            <m:sSub>
                              <m:sSubPr>
                                <m:ctrlPr>
                                  <a:rPr lang="it-IT" sz="1800" i="1">
                                    <a:effectLst/>
                                    <a:latin typeface="Cambria Math" panose="02040503050406030204" pitchFamily="18" charset="0"/>
                                  </a:rPr>
                                </m:ctrlPr>
                              </m:sSubPr>
                              <m:e>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𝜎</m:t>
                                </m:r>
                              </m:e>
                              <m:sub>
                                <m:r>
                                  <a:rPr lang="it-IT"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den>
                        </m:f>
                      </m:sup>
                    </m:sSup>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it-IT" sz="1800" i="1">
                            <a:effectLst/>
                            <a:latin typeface="Cambria Math" panose="02040503050406030204" pitchFamily="18" charset="0"/>
                          </a:rPr>
                        </m:ctrlPr>
                      </m:sSubPr>
                      <m:e>
                        <m:r>
                          <m:rPr>
                            <m:sty m:val="p"/>
                          </m:rPr>
                          <a:rPr lang="en-US" sz="1800">
                            <a:effectLst/>
                            <a:latin typeface="Cambria Math" panose="02040503050406030204" pitchFamily="18" charset="0"/>
                            <a:ea typeface="Times New Roman" panose="02020603050405020304" pitchFamily="18" charset="0"/>
                            <a:cs typeface="Times New Roman" panose="02020603050405020304" pitchFamily="18" charset="0"/>
                          </a:rPr>
                          <m:t>σ</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𝑖𝑛𝑑</m:t>
                        </m:r>
                      </m:sub>
                    </m:sSub>
                    <m:r>
                      <a:rPr lang="en-US" sz="1800">
                        <a:effectLst/>
                        <a:latin typeface="Cambria Math" panose="02040503050406030204" pitchFamily="18" charset="0"/>
                        <a:ea typeface="Times New Roman" panose="02020603050405020304" pitchFamily="18" charset="0"/>
                        <a:cs typeface="Times New Roman" panose="02020603050405020304" pitchFamily="18" charset="0"/>
                      </a:rPr>
                      <m:t>&gt;0</m:t>
                    </m:r>
                  </m:oMath>
                </a14:m>
                <a:r>
                  <a:rPr lang="en-US" sz="1800" dirty="0">
                    <a:effectLst/>
                    <a:latin typeface="Cambria Math" panose="02040503050406030204" pitchFamily="18" charset="0"/>
                    <a:ea typeface="Cambria Math" panose="02040503050406030204" pitchFamily="18" charset="0"/>
                    <a:cs typeface="Cambria Math" panose="02040503050406030204" pitchFamily="18" charset="0"/>
                  </a:rPr>
                  <a:t> </a:t>
                </a:r>
                <a:endParaRPr lang="it-IT" sz="1800" dirty="0"/>
              </a:p>
            </p:txBody>
          </p:sp>
        </mc:Choice>
        <mc:Fallback xmlns="">
          <p:sp>
            <p:nvSpPr>
              <p:cNvPr id="12" name="CasellaDiTesto 11">
                <a:extLst>
                  <a:ext uri="{FF2B5EF4-FFF2-40B4-BE49-F238E27FC236}">
                    <a16:creationId xmlns:a16="http://schemas.microsoft.com/office/drawing/2014/main" id="{B5389904-1970-964C-4F37-9A706ACD0515}"/>
                  </a:ext>
                </a:extLst>
              </p:cNvPr>
              <p:cNvSpPr txBox="1">
                <a:spLocks noRot="1" noChangeAspect="1" noMove="1" noResize="1" noEditPoints="1" noAdjustHandles="1" noChangeArrowheads="1" noChangeShapeType="1" noTextEdit="1"/>
              </p:cNvSpPr>
              <p:nvPr/>
            </p:nvSpPr>
            <p:spPr>
              <a:xfrm>
                <a:off x="898956" y="3666934"/>
                <a:ext cx="7725536" cy="845360"/>
              </a:xfrm>
              <a:prstGeom prst="rect">
                <a:avLst/>
              </a:prstGeom>
              <a:blipFill>
                <a:blip r:embed="rId4"/>
                <a:stretch>
                  <a:fillRect/>
                </a:stretch>
              </a:blipFill>
            </p:spPr>
            <p:txBody>
              <a:bodyPr/>
              <a:lstStyle/>
              <a:p>
                <a:r>
                  <a:rPr lang="it-IT">
                    <a:noFill/>
                  </a:rPr>
                  <a:t> </a:t>
                </a:r>
              </a:p>
            </p:txBody>
          </p:sp>
        </mc:Fallback>
      </mc:AlternateContent>
      <p:sp>
        <p:nvSpPr>
          <p:cNvPr id="13" name="Rettangolo 12">
            <a:extLst>
              <a:ext uri="{FF2B5EF4-FFF2-40B4-BE49-F238E27FC236}">
                <a16:creationId xmlns:a16="http://schemas.microsoft.com/office/drawing/2014/main" id="{35A1BE57-DBE8-98F9-8E22-CAA972DB842C}"/>
              </a:ext>
            </a:extLst>
          </p:cNvPr>
          <p:cNvSpPr/>
          <p:nvPr/>
        </p:nvSpPr>
        <p:spPr>
          <a:xfrm>
            <a:off x="577961" y="4715810"/>
            <a:ext cx="8044224" cy="646331"/>
          </a:xfrm>
          <a:prstGeom prst="rect">
            <a:avLst/>
          </a:prstGeom>
        </p:spPr>
        <p:txBody>
          <a:bodyPr wrap="square">
            <a:spAutoFit/>
          </a:bodyPr>
          <a:lstStyle/>
          <a:p>
            <a:pPr marL="342900" indent="-342900" algn="just">
              <a:buFont typeface="Wingdings" panose="05000000000000000000" pitchFamily="2" charset="2"/>
              <a:buChar char="Ø"/>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We assume that % climate change impacts on worked hours coming from the econometric analysis (</a:t>
            </a:r>
            <a:r>
              <a:rPr lang="el-GR" sz="1800" dirty="0">
                <a:effectLst/>
                <a:latin typeface="Calibri" panose="020F0502020204030204" pitchFamily="34" charset="0"/>
                <a:ea typeface="Times New Roman" panose="02020603050405020304" pitchFamily="18" charset="0"/>
                <a:cs typeface="Times New Roman" panose="02020603050405020304" pitchFamily="18" charset="0"/>
              </a:rPr>
              <a:t>π</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are applied in the previous equations as follows: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CasellaDiTesto 14">
                <a:extLst>
                  <a:ext uri="{FF2B5EF4-FFF2-40B4-BE49-F238E27FC236}">
                    <a16:creationId xmlns:a16="http://schemas.microsoft.com/office/drawing/2014/main" id="{605CAC85-94E8-7BEF-40DF-4F7B4AAC0E65}"/>
                  </a:ext>
                </a:extLst>
              </p:cNvPr>
              <p:cNvSpPr txBox="1"/>
              <p:nvPr/>
            </p:nvSpPr>
            <p:spPr>
              <a:xfrm>
                <a:off x="441324" y="5510564"/>
                <a:ext cx="4581236" cy="41049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it-IT" sz="1800" i="1" smtClean="0">
                              <a:solidFill>
                                <a:srgbClr val="836967"/>
                              </a:solidFill>
                              <a:latin typeface="Cambria Math" panose="02040503050406030204" pitchFamily="18" charset="0"/>
                            </a:rPr>
                          </m:ctrlPr>
                        </m:sSubSupPr>
                        <m:e>
                          <m:r>
                            <a:rPr lang="it-IT" sz="1800" i="1">
                              <a:latin typeface="Cambria Math" panose="02040503050406030204" pitchFamily="18" charset="0"/>
                            </a:rPr>
                            <m:t>𝜓</m:t>
                          </m:r>
                        </m:e>
                        <m:sub>
                          <m:r>
                            <a:rPr lang="it-IT" sz="1800" b="0" i="1" smtClean="0">
                              <a:latin typeface="Cambria Math" panose="02040503050406030204" pitchFamily="18" charset="0"/>
                            </a:rPr>
                            <m:t>𝑠</m:t>
                          </m:r>
                          <m:r>
                            <a:rPr lang="it-IT" sz="1800" i="0">
                              <a:latin typeface="Cambria Math" panose="02040503050406030204" pitchFamily="18" charset="0"/>
                            </a:rPr>
                            <m:t>,</m:t>
                          </m:r>
                          <m:r>
                            <a:rPr lang="it-IT" sz="1800" i="1">
                              <a:latin typeface="Cambria Math" panose="02040503050406030204" pitchFamily="18" charset="0"/>
                            </a:rPr>
                            <m:t>𝑟</m:t>
                          </m:r>
                        </m:sub>
                        <m:sup>
                          <m:r>
                            <a:rPr lang="it-IT" sz="1800" i="0">
                              <a:latin typeface="Cambria Math" panose="02040503050406030204" pitchFamily="18" charset="0"/>
                            </a:rPr>
                            <m:t>∗</m:t>
                          </m:r>
                        </m:sup>
                      </m:sSubSup>
                      <m:r>
                        <a:rPr lang="it-IT" sz="1800" i="0">
                          <a:latin typeface="Cambria Math" panose="02040503050406030204" pitchFamily="18" charset="0"/>
                        </a:rPr>
                        <m:t>= </m:t>
                      </m:r>
                      <m:d>
                        <m:dPr>
                          <m:ctrlPr>
                            <a:rPr lang="it-IT" sz="1800" i="1">
                              <a:solidFill>
                                <a:srgbClr val="836967"/>
                              </a:solidFill>
                              <a:latin typeface="Cambria Math" panose="02040503050406030204" pitchFamily="18" charset="0"/>
                            </a:rPr>
                          </m:ctrlPr>
                        </m:dPr>
                        <m:e>
                          <m:r>
                            <a:rPr lang="it-IT" sz="1800" i="0">
                              <a:latin typeface="Cambria Math" panose="02040503050406030204" pitchFamily="18" charset="0"/>
                            </a:rPr>
                            <m:t>1+</m:t>
                          </m:r>
                          <m:sSub>
                            <m:sSubPr>
                              <m:ctrlPr>
                                <a:rPr lang="it-IT" sz="1800" i="1">
                                  <a:solidFill>
                                    <a:srgbClr val="836967"/>
                                  </a:solidFill>
                                  <a:latin typeface="Cambria Math" panose="02040503050406030204" pitchFamily="18" charset="0"/>
                                </a:rPr>
                              </m:ctrlPr>
                            </m:sSubPr>
                            <m:e>
                              <m:r>
                                <m:rPr>
                                  <m:sty m:val="p"/>
                                </m:rPr>
                                <a:rPr lang="el-GR" sz="1800" i="1" smtClean="0">
                                  <a:latin typeface="Cambria Math" panose="02040503050406030204" pitchFamily="18" charset="0"/>
                                </a:rPr>
                                <m:t>π</m:t>
                              </m:r>
                            </m:e>
                            <m:sub>
                              <m:r>
                                <a:rPr lang="it-IT" sz="1800" b="0" i="1" smtClean="0">
                                  <a:latin typeface="Cambria Math" panose="02040503050406030204" pitchFamily="18" charset="0"/>
                                </a:rPr>
                                <m:t>𝑠</m:t>
                              </m:r>
                              <m:r>
                                <a:rPr lang="it-IT" sz="1800" i="0">
                                  <a:latin typeface="Cambria Math" panose="02040503050406030204" pitchFamily="18" charset="0"/>
                                </a:rPr>
                                <m:t>,</m:t>
                              </m:r>
                              <m:r>
                                <a:rPr lang="it-IT" sz="1800" i="1">
                                  <a:latin typeface="Cambria Math" panose="02040503050406030204" pitchFamily="18" charset="0"/>
                                </a:rPr>
                                <m:t>𝑟</m:t>
                              </m:r>
                            </m:sub>
                          </m:sSub>
                          <m:r>
                            <a:rPr lang="it-IT" sz="1800" b="0" i="1" smtClean="0">
                              <a:latin typeface="Cambria Math" panose="02040503050406030204" pitchFamily="18" charset="0"/>
                            </a:rPr>
                            <m:t>/100</m:t>
                          </m:r>
                        </m:e>
                      </m:d>
                      <m:sSub>
                        <m:sSubPr>
                          <m:ctrlPr>
                            <a:rPr lang="it-IT" sz="1800" i="1">
                              <a:solidFill>
                                <a:srgbClr val="836967"/>
                              </a:solidFill>
                              <a:latin typeface="Cambria Math" panose="02040503050406030204" pitchFamily="18" charset="0"/>
                            </a:rPr>
                          </m:ctrlPr>
                        </m:sSubPr>
                        <m:e>
                          <m:r>
                            <a:rPr lang="it-IT" sz="1800" i="1">
                              <a:latin typeface="Cambria Math" panose="02040503050406030204" pitchFamily="18" charset="0"/>
                            </a:rPr>
                            <m:t>𝜓</m:t>
                          </m:r>
                        </m:e>
                        <m:sub>
                          <m:r>
                            <m:rPr>
                              <m:sty m:val="p"/>
                            </m:rPr>
                            <a:rPr lang="it-IT" sz="1800" b="0" i="0" smtClean="0">
                              <a:latin typeface="Cambria Math" panose="02040503050406030204" pitchFamily="18" charset="0"/>
                            </a:rPr>
                            <m:t>s</m:t>
                          </m:r>
                          <m:r>
                            <a:rPr lang="it-IT" sz="1800" i="0">
                              <a:latin typeface="Cambria Math" panose="02040503050406030204" pitchFamily="18" charset="0"/>
                            </a:rPr>
                            <m:t>,</m:t>
                          </m:r>
                          <m:r>
                            <a:rPr lang="it-IT" sz="1800" i="1">
                              <a:latin typeface="Cambria Math" panose="02040503050406030204" pitchFamily="18" charset="0"/>
                            </a:rPr>
                            <m:t>𝑟</m:t>
                          </m:r>
                        </m:sub>
                      </m:sSub>
                    </m:oMath>
                  </m:oMathPara>
                </a14:m>
                <a:endParaRPr lang="it-IT" sz="1800" dirty="0"/>
              </a:p>
            </p:txBody>
          </p:sp>
        </mc:Choice>
        <mc:Fallback xmlns="">
          <p:sp>
            <p:nvSpPr>
              <p:cNvPr id="15" name="CasellaDiTesto 14">
                <a:extLst>
                  <a:ext uri="{FF2B5EF4-FFF2-40B4-BE49-F238E27FC236}">
                    <a16:creationId xmlns:a16="http://schemas.microsoft.com/office/drawing/2014/main" id="{605CAC85-94E8-7BEF-40DF-4F7B4AAC0E65}"/>
                  </a:ext>
                </a:extLst>
              </p:cNvPr>
              <p:cNvSpPr txBox="1">
                <a:spLocks noRot="1" noChangeAspect="1" noMove="1" noResize="1" noEditPoints="1" noAdjustHandles="1" noChangeArrowheads="1" noChangeShapeType="1" noTextEdit="1"/>
              </p:cNvSpPr>
              <p:nvPr/>
            </p:nvSpPr>
            <p:spPr>
              <a:xfrm>
                <a:off x="441324" y="5510564"/>
                <a:ext cx="4581236" cy="410497"/>
              </a:xfrm>
              <a:prstGeom prst="rect">
                <a:avLst/>
              </a:prstGeom>
              <a:blipFill>
                <a:blip r:embed="rId5"/>
                <a:stretch>
                  <a:fillRect b="-7463"/>
                </a:stretch>
              </a:blipFill>
            </p:spPr>
            <p:txBody>
              <a:bodyPr/>
              <a:lstStyle/>
              <a:p>
                <a:r>
                  <a:rPr lang="it-IT">
                    <a:noFill/>
                  </a:rPr>
                  <a:t> </a:t>
                </a:r>
              </a:p>
            </p:txBody>
          </p:sp>
        </mc:Fallback>
      </mc:AlternateContent>
    </p:spTree>
    <p:extLst>
      <p:ext uri="{BB962C8B-B14F-4D97-AF65-F5344CB8AC3E}">
        <p14:creationId xmlns:p14="http://schemas.microsoft.com/office/powerpoint/2010/main" val="375334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179512" y="301774"/>
            <a:ext cx="88569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Statistical analysis results: </a:t>
            </a:r>
            <a:r>
              <a:rPr lang="en-GB" altLang="it-IT" sz="2400" dirty="0">
                <a:solidFill>
                  <a:srgbClr val="1A60A6"/>
                </a:solidFill>
                <a:latin typeface="+mj-lt"/>
              </a:rPr>
              <a:t>climate-induced impacts on agriculture </a:t>
            </a:r>
          </a:p>
        </p:txBody>
      </p:sp>
      <p:pic>
        <p:nvPicPr>
          <p:cNvPr id="2" name="Immagine 1" descr="Immagine che contiene mappa&#10;&#10;Descrizione generata automaticamente">
            <a:extLst>
              <a:ext uri="{FF2B5EF4-FFF2-40B4-BE49-F238E27FC236}">
                <a16:creationId xmlns:a16="http://schemas.microsoft.com/office/drawing/2014/main" id="{05FC4802-ECF0-2AEB-7661-04E8007A12E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780830"/>
            <a:ext cx="4353560" cy="5447665"/>
          </a:xfrm>
          <a:prstGeom prst="rect">
            <a:avLst/>
          </a:prstGeom>
          <a:noFill/>
          <a:ln>
            <a:noFill/>
          </a:ln>
        </p:spPr>
      </p:pic>
      <p:sp>
        <p:nvSpPr>
          <p:cNvPr id="3" name="Rettangolo 2">
            <a:extLst>
              <a:ext uri="{FF2B5EF4-FFF2-40B4-BE49-F238E27FC236}">
                <a16:creationId xmlns:a16="http://schemas.microsoft.com/office/drawing/2014/main" id="{8485059E-4886-A630-87DD-2286969216A7}"/>
              </a:ext>
            </a:extLst>
          </p:cNvPr>
          <p:cNvSpPr/>
          <p:nvPr/>
        </p:nvSpPr>
        <p:spPr>
          <a:xfrm>
            <a:off x="4896516" y="2782450"/>
            <a:ext cx="3852197" cy="1477328"/>
          </a:xfrm>
          <a:prstGeom prst="rect">
            <a:avLst/>
          </a:prstGeom>
        </p:spPr>
        <p:txBody>
          <a:bodyPr wrap="square">
            <a:spAutoFit/>
          </a:bodyPr>
          <a:lstStyle/>
          <a:p>
            <a:pPr marL="342900" indent="-342900">
              <a:buFont typeface="Wingdings" panose="05000000000000000000" pitchFamily="2" charset="2"/>
              <a:buChar char="Ø"/>
            </a:pPr>
            <a:r>
              <a:rPr lang="en-US" sz="1800" dirty="0">
                <a:ea typeface="Times New Roman" panose="02020603050405020304" pitchFamily="18" charset="0"/>
                <a:cs typeface="Times New Roman" panose="02020603050405020304" pitchFamily="18" charset="0"/>
              </a:rPr>
              <a:t>% changes in worked hours in the agricultural sector over the period 2015-2070. In the CGE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shocks are applied to vegetables and fruits, other crops, and livestock sectors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1156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179512" y="301774"/>
            <a:ext cx="88569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Statistical analysis results: </a:t>
            </a:r>
            <a:r>
              <a:rPr lang="en-GB" altLang="it-IT" sz="2400" dirty="0">
                <a:solidFill>
                  <a:srgbClr val="1A60A6"/>
                </a:solidFill>
                <a:latin typeface="+mj-lt"/>
              </a:rPr>
              <a:t>climate-induced impact on industry </a:t>
            </a:r>
          </a:p>
        </p:txBody>
      </p:sp>
      <p:pic>
        <p:nvPicPr>
          <p:cNvPr id="3" name="Immagine 2">
            <a:extLst>
              <a:ext uri="{FF2B5EF4-FFF2-40B4-BE49-F238E27FC236}">
                <a16:creationId xmlns:a16="http://schemas.microsoft.com/office/drawing/2014/main" id="{B7EDF0A6-B7F0-B85B-36EE-8D597C373A1A}"/>
              </a:ext>
            </a:extLst>
          </p:cNvPr>
          <p:cNvPicPr>
            <a:picLocks noChangeAspect="1"/>
          </p:cNvPicPr>
          <p:nvPr/>
        </p:nvPicPr>
        <p:blipFill>
          <a:blip r:embed="rId3"/>
          <a:stretch>
            <a:fillRect/>
          </a:stretch>
        </p:blipFill>
        <p:spPr>
          <a:xfrm>
            <a:off x="539552" y="816307"/>
            <a:ext cx="4488973" cy="5653713"/>
          </a:xfrm>
          <a:prstGeom prst="rect">
            <a:avLst/>
          </a:prstGeom>
        </p:spPr>
      </p:pic>
      <p:sp>
        <p:nvSpPr>
          <p:cNvPr id="4" name="Rettangolo 3">
            <a:extLst>
              <a:ext uri="{FF2B5EF4-FFF2-40B4-BE49-F238E27FC236}">
                <a16:creationId xmlns:a16="http://schemas.microsoft.com/office/drawing/2014/main" id="{8BE03A90-D0F3-C65A-4A79-AA0C2D259C55}"/>
              </a:ext>
            </a:extLst>
          </p:cNvPr>
          <p:cNvSpPr/>
          <p:nvPr/>
        </p:nvSpPr>
        <p:spPr>
          <a:xfrm>
            <a:off x="4608004" y="2776019"/>
            <a:ext cx="3852197" cy="1477328"/>
          </a:xfrm>
          <a:prstGeom prst="rect">
            <a:avLst/>
          </a:prstGeom>
        </p:spPr>
        <p:txBody>
          <a:bodyPr wrap="square">
            <a:spAutoFit/>
          </a:bodyPr>
          <a:lstStyle/>
          <a:p>
            <a:pPr marL="342900" indent="-342900">
              <a:buFont typeface="Wingdings" panose="05000000000000000000" pitchFamily="2" charset="2"/>
              <a:buChar char="Ø"/>
            </a:pPr>
            <a:r>
              <a:rPr lang="en-US" sz="1800" dirty="0">
                <a:ea typeface="Times New Roman" panose="02020603050405020304" pitchFamily="18" charset="0"/>
                <a:cs typeface="Times New Roman" panose="02020603050405020304" pitchFamily="18" charset="0"/>
              </a:rPr>
              <a:t>% changes in worked hours in the industrial sector over the period 2015-2070. In the CGE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shocks are applied to heavy and light industry sectors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4264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455E64D9-2B3A-46B1-ADC6-60F608CEEE37}"/>
              </a:ext>
            </a:extLst>
          </p:cNvPr>
          <p:cNvSpPr>
            <a:spLocks noChangeArrowheads="1"/>
          </p:cNvSpPr>
          <p:nvPr/>
        </p:nvSpPr>
        <p:spPr bwMode="auto">
          <a:xfrm>
            <a:off x="900113" y="331322"/>
            <a:ext cx="12939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800" b="1" dirty="0">
                <a:solidFill>
                  <a:srgbClr val="1A60A6"/>
                </a:solidFill>
                <a:latin typeface="+mj-lt"/>
              </a:rPr>
              <a:t>Outline</a:t>
            </a:r>
            <a:endParaRPr lang="en-GB" altLang="it-IT" sz="2400" b="1" dirty="0">
              <a:solidFill>
                <a:srgbClr val="1A60A6"/>
              </a:solidFill>
              <a:latin typeface="+mj-lt"/>
            </a:endParaRPr>
          </a:p>
        </p:txBody>
      </p:sp>
      <p:sp>
        <p:nvSpPr>
          <p:cNvPr id="3075" name="Segnaposto contenuto 12">
            <a:extLst>
              <a:ext uri="{FF2B5EF4-FFF2-40B4-BE49-F238E27FC236}">
                <a16:creationId xmlns:a16="http://schemas.microsoft.com/office/drawing/2014/main" id="{97A257DD-848B-4947-AD4F-601D8B94E9F1}"/>
              </a:ext>
            </a:extLst>
          </p:cNvPr>
          <p:cNvSpPr txBox="1">
            <a:spLocks/>
          </p:cNvSpPr>
          <p:nvPr/>
        </p:nvSpPr>
        <p:spPr bwMode="auto">
          <a:xfrm>
            <a:off x="190095" y="1196181"/>
            <a:ext cx="8243887"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23900" indent="-2730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45085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eaLnBrk="1" hangingPunct="1">
              <a:spcBef>
                <a:spcPct val="0"/>
              </a:spcBef>
              <a:buFontTx/>
              <a:buNone/>
              <a:defRPr/>
            </a:pPr>
            <a:endParaRPr lang="it-IT" altLang="it-IT" sz="2000" dirty="0">
              <a:latin typeface="+mj-lt"/>
            </a:endParaRPr>
          </a:p>
          <a:p>
            <a:pPr lvl="1" eaLnBrk="1" hangingPunct="1">
              <a:spcBef>
                <a:spcPct val="0"/>
              </a:spcBef>
              <a:buClr>
                <a:srgbClr val="1A60A6"/>
              </a:buClr>
              <a:buSzPct val="115000"/>
              <a:buFont typeface="Arial" pitchFamily="34" charset="0"/>
              <a:buChar char="•"/>
              <a:defRPr/>
            </a:pPr>
            <a:r>
              <a:rPr lang="en-US" altLang="it-IT" sz="2200" b="1" dirty="0">
                <a:latin typeface="+mj-lt"/>
              </a:rPr>
              <a:t>Motivations and objectives</a:t>
            </a:r>
          </a:p>
          <a:p>
            <a:pPr lvl="1" eaLnBrk="1" hangingPunct="1">
              <a:spcBef>
                <a:spcPct val="0"/>
              </a:spcBef>
              <a:buClr>
                <a:srgbClr val="1A60A6"/>
              </a:buClr>
              <a:buSzPct val="115000"/>
              <a:buFont typeface="Arial" pitchFamily="34" charset="0"/>
              <a:buChar char="•"/>
              <a:defRPr/>
            </a:pPr>
            <a:endParaRPr lang="en-US" altLang="it-IT" sz="2200" b="1" dirty="0">
              <a:latin typeface="+mj-lt"/>
            </a:endParaRPr>
          </a:p>
          <a:p>
            <a:pPr lvl="1" eaLnBrk="1" hangingPunct="1">
              <a:spcBef>
                <a:spcPct val="0"/>
              </a:spcBef>
              <a:buClr>
                <a:srgbClr val="1A60A6"/>
              </a:buClr>
              <a:buSzPct val="115000"/>
              <a:buFont typeface="Arial" pitchFamily="34" charset="0"/>
              <a:buChar char="•"/>
              <a:defRPr/>
            </a:pPr>
            <a:r>
              <a:rPr lang="en-US" altLang="it-IT" sz="2200" b="1" dirty="0">
                <a:latin typeface="+mj-lt"/>
              </a:rPr>
              <a:t>Methodology: empirical </a:t>
            </a:r>
            <a:r>
              <a:rPr lang="en-US" altLang="it-IT" sz="2200" b="1" dirty="0" err="1">
                <a:latin typeface="+mj-lt"/>
              </a:rPr>
              <a:t>stategy</a:t>
            </a:r>
            <a:r>
              <a:rPr lang="en-US" altLang="it-IT" sz="2200" b="1" dirty="0">
                <a:latin typeface="+mj-lt"/>
              </a:rPr>
              <a:t> and sub-national CGE model </a:t>
            </a:r>
          </a:p>
          <a:p>
            <a:pPr lvl="1" eaLnBrk="1" hangingPunct="1">
              <a:spcBef>
                <a:spcPct val="0"/>
              </a:spcBef>
              <a:buClr>
                <a:srgbClr val="1A60A6"/>
              </a:buClr>
              <a:buSzPct val="115000"/>
              <a:buFont typeface="Arial" pitchFamily="34" charset="0"/>
              <a:buChar char="•"/>
              <a:defRPr/>
            </a:pPr>
            <a:endParaRPr lang="en-US" altLang="it-IT" sz="2200" b="1" dirty="0">
              <a:latin typeface="+mj-lt"/>
            </a:endParaRPr>
          </a:p>
          <a:p>
            <a:pPr lvl="1" eaLnBrk="1" hangingPunct="1">
              <a:spcBef>
                <a:spcPct val="0"/>
              </a:spcBef>
              <a:buClr>
                <a:srgbClr val="1A60A6"/>
              </a:buClr>
              <a:buSzPct val="115000"/>
              <a:buFont typeface="Arial" pitchFamily="34" charset="0"/>
              <a:buChar char="•"/>
              <a:defRPr/>
            </a:pPr>
            <a:r>
              <a:rPr lang="en-US" altLang="it-IT" sz="2200" b="1" dirty="0">
                <a:latin typeface="+mj-lt"/>
              </a:rPr>
              <a:t>Experiment design: reference scenarios and impact modelling </a:t>
            </a:r>
          </a:p>
          <a:p>
            <a:pPr marL="450850" lvl="1" indent="0" eaLnBrk="1" hangingPunct="1">
              <a:spcBef>
                <a:spcPct val="0"/>
              </a:spcBef>
              <a:buClr>
                <a:srgbClr val="1A60A6"/>
              </a:buClr>
              <a:buSzPct val="115000"/>
              <a:buNone/>
              <a:defRPr/>
            </a:pPr>
            <a:endParaRPr lang="en-US" altLang="it-IT" sz="2200" b="1" dirty="0">
              <a:latin typeface="+mj-lt"/>
            </a:endParaRPr>
          </a:p>
          <a:p>
            <a:pPr lvl="1" eaLnBrk="1" hangingPunct="1">
              <a:spcBef>
                <a:spcPct val="0"/>
              </a:spcBef>
              <a:buClr>
                <a:srgbClr val="1A60A6"/>
              </a:buClr>
              <a:buSzPct val="115000"/>
              <a:buFont typeface="Arial" pitchFamily="34" charset="0"/>
              <a:buChar char="•"/>
              <a:defRPr/>
            </a:pPr>
            <a:r>
              <a:rPr lang="en-US" altLang="it-IT" sz="2200" b="1" dirty="0">
                <a:latin typeface="+mj-lt"/>
              </a:rPr>
              <a:t>Results </a:t>
            </a:r>
          </a:p>
          <a:p>
            <a:pPr marL="450850" lvl="1" indent="0" eaLnBrk="1" hangingPunct="1">
              <a:spcBef>
                <a:spcPct val="0"/>
              </a:spcBef>
              <a:buClr>
                <a:srgbClr val="1A60A6"/>
              </a:buClr>
              <a:buSzPct val="115000"/>
              <a:buNone/>
              <a:defRPr/>
            </a:pPr>
            <a:endParaRPr lang="en-US" altLang="it-IT" sz="2200" dirty="0">
              <a:latin typeface="+mj-lt"/>
            </a:endParaRPr>
          </a:p>
          <a:p>
            <a:pPr lvl="1" eaLnBrk="1" hangingPunct="1">
              <a:spcBef>
                <a:spcPct val="0"/>
              </a:spcBef>
              <a:buClr>
                <a:srgbClr val="1A60A6"/>
              </a:buClr>
              <a:buSzPct val="115000"/>
              <a:buFont typeface="Arial" pitchFamily="34" charset="0"/>
              <a:buChar char="•"/>
              <a:defRPr/>
            </a:pPr>
            <a:r>
              <a:rPr lang="en-US" altLang="it-IT" sz="2200" b="1" dirty="0">
                <a:latin typeface="+mj-lt"/>
              </a:rPr>
              <a:t>Conclusions</a:t>
            </a:r>
            <a:endParaRPr lang="en-US" altLang="it-IT" sz="2200" dirty="0">
              <a:latin typeface="+mj-lt"/>
            </a:endParaRPr>
          </a:p>
          <a:p>
            <a:pPr marL="450850" lvl="1" indent="0" eaLnBrk="1" hangingPunct="1">
              <a:spcBef>
                <a:spcPct val="0"/>
              </a:spcBef>
              <a:buClr>
                <a:srgbClr val="1A60A6"/>
              </a:buClr>
              <a:buSzPct val="115000"/>
              <a:buFont typeface="Arial" pitchFamily="34" charset="0"/>
              <a:buNone/>
              <a:defRPr/>
            </a:pPr>
            <a:endParaRPr lang="en-US" altLang="it-IT" sz="2200" dirty="0">
              <a:latin typeface="Helvetica" pitchFamily="34" charset="0"/>
            </a:endParaRPr>
          </a:p>
          <a:p>
            <a:pPr marL="450850" lvl="1" indent="0" eaLnBrk="1" hangingPunct="1">
              <a:spcBef>
                <a:spcPct val="0"/>
              </a:spcBef>
              <a:buClr>
                <a:srgbClr val="1A60A6"/>
              </a:buClr>
              <a:buSzPct val="115000"/>
              <a:buFont typeface="Arial" pitchFamily="34" charset="0"/>
              <a:buNone/>
              <a:defRPr/>
            </a:pPr>
            <a:endParaRPr lang="en-GB" altLang="it-IT" sz="2000" b="1" dirty="0">
              <a:latin typeface="Helvetica" pitchFamily="34" charset="0"/>
            </a:endParaRPr>
          </a:p>
        </p:txBody>
      </p:sp>
      <p:pic>
        <p:nvPicPr>
          <p:cNvPr id="5124" name="Immagine 6" descr="logo cmcc.png">
            <a:extLst>
              <a:ext uri="{FF2B5EF4-FFF2-40B4-BE49-F238E27FC236}">
                <a16:creationId xmlns:a16="http://schemas.microsoft.com/office/drawing/2014/main" id="{E59B43B4-0989-413C-AB76-79175EEB55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BC3D4B6-C7B6-40C1-BB4E-4449739646F0}"/>
              </a:ext>
            </a:extLst>
          </p:cNvPr>
          <p:cNvCxnSpPr/>
          <p:nvPr/>
        </p:nvCxnSpPr>
        <p:spPr>
          <a:xfrm flipV="1">
            <a:off x="0" y="90805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B81B29DF-C83E-49CD-B03C-933509BB4BE5}"/>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EB93A29B-E9D0-4DF1-A3FB-C9863AD1D812}"/>
              </a:ext>
            </a:extLst>
          </p:cNvPr>
          <p:cNvSpPr/>
          <p:nvPr/>
        </p:nvSpPr>
        <p:spPr>
          <a:xfrm>
            <a:off x="0" y="-55563"/>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1918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 name="Rectangle 1">
            <a:extLst>
              <a:ext uri="{FF2B5EF4-FFF2-40B4-BE49-F238E27FC236}">
                <a16:creationId xmlns:a16="http://schemas.microsoft.com/office/drawing/2014/main" id="{432F4D61-98FB-4C2F-BB8A-C05ACD5A7D40}"/>
              </a:ext>
            </a:extLst>
          </p:cNvPr>
          <p:cNvSpPr>
            <a:spLocks noChangeArrowheads="1"/>
          </p:cNvSpPr>
          <p:nvPr/>
        </p:nvSpPr>
        <p:spPr bwMode="auto">
          <a:xfrm>
            <a:off x="107504" y="288293"/>
            <a:ext cx="777065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solidFill>
                  <a:srgbClr val="1A60A6"/>
                </a:solidFill>
                <a:latin typeface="+mj-lt"/>
              </a:rPr>
              <a:t>Macro-economic results: </a:t>
            </a:r>
            <a:r>
              <a:rPr lang="en-US" altLang="it-IT" sz="2200" dirty="0">
                <a:solidFill>
                  <a:srgbClr val="1A60A6"/>
                </a:solidFill>
                <a:latin typeface="+mj-lt"/>
              </a:rPr>
              <a:t>GDP % Ch. compared to the ref. scenario</a:t>
            </a:r>
            <a:endParaRPr lang="en-GB" altLang="it-IT" sz="2200" dirty="0">
              <a:solidFill>
                <a:srgbClr val="1A60A6"/>
              </a:solidFill>
              <a:latin typeface="+mj-lt"/>
            </a:endParaRPr>
          </a:p>
        </p:txBody>
      </p:sp>
      <p:graphicFrame>
        <p:nvGraphicFramePr>
          <p:cNvPr id="2" name="Tabella 1">
            <a:extLst>
              <a:ext uri="{FF2B5EF4-FFF2-40B4-BE49-F238E27FC236}">
                <a16:creationId xmlns:a16="http://schemas.microsoft.com/office/drawing/2014/main" id="{32A1300B-AB1D-3B99-ABE2-C9862485735F}"/>
              </a:ext>
            </a:extLst>
          </p:cNvPr>
          <p:cNvGraphicFramePr>
            <a:graphicFrameLocks noGrp="1"/>
          </p:cNvGraphicFramePr>
          <p:nvPr>
            <p:extLst>
              <p:ext uri="{D42A27DB-BD31-4B8C-83A1-F6EECF244321}">
                <p14:modId xmlns:p14="http://schemas.microsoft.com/office/powerpoint/2010/main" val="191287378"/>
              </p:ext>
            </p:extLst>
          </p:nvPr>
        </p:nvGraphicFramePr>
        <p:xfrm>
          <a:off x="1691680" y="1674416"/>
          <a:ext cx="4824536" cy="3456380"/>
        </p:xfrm>
        <a:graphic>
          <a:graphicData uri="http://schemas.openxmlformats.org/drawingml/2006/table">
            <a:tbl>
              <a:tblPr firstRow="1" firstCol="1" bandRow="1">
                <a:tableStyleId>{5C22544A-7EE6-4342-B048-85BDC9FD1C3A}</a:tableStyleId>
              </a:tblPr>
              <a:tblGrid>
                <a:gridCol w="1636896">
                  <a:extLst>
                    <a:ext uri="{9D8B030D-6E8A-4147-A177-3AD203B41FA5}">
                      <a16:colId xmlns:a16="http://schemas.microsoft.com/office/drawing/2014/main" val="1660196848"/>
                    </a:ext>
                  </a:extLst>
                </a:gridCol>
                <a:gridCol w="1119982">
                  <a:extLst>
                    <a:ext uri="{9D8B030D-6E8A-4147-A177-3AD203B41FA5}">
                      <a16:colId xmlns:a16="http://schemas.microsoft.com/office/drawing/2014/main" val="2432075327"/>
                    </a:ext>
                  </a:extLst>
                </a:gridCol>
                <a:gridCol w="1033829">
                  <a:extLst>
                    <a:ext uri="{9D8B030D-6E8A-4147-A177-3AD203B41FA5}">
                      <a16:colId xmlns:a16="http://schemas.microsoft.com/office/drawing/2014/main" val="1901818155"/>
                    </a:ext>
                  </a:extLst>
                </a:gridCol>
                <a:gridCol w="1033829">
                  <a:extLst>
                    <a:ext uri="{9D8B030D-6E8A-4147-A177-3AD203B41FA5}">
                      <a16:colId xmlns:a16="http://schemas.microsoft.com/office/drawing/2014/main" val="1419977526"/>
                    </a:ext>
                  </a:extLst>
                </a:gridCol>
              </a:tblGrid>
              <a:tr h="345638">
                <a:tc>
                  <a:txBody>
                    <a:bodyPr/>
                    <a:lstStyle/>
                    <a:p>
                      <a:pPr>
                        <a:lnSpc>
                          <a:spcPct val="107000"/>
                        </a:lnSpc>
                      </a:pPr>
                      <a:endParaRPr lang="it-IT" sz="1600" dirty="0">
                        <a:effectLst/>
                        <a:latin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2030</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2050</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2070</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106774262"/>
                  </a:ext>
                </a:extLst>
              </a:tr>
              <a:tr h="345638">
                <a:tc>
                  <a:txBody>
                    <a:bodyPr/>
                    <a:lstStyle/>
                    <a:p>
                      <a:pPr algn="l">
                        <a:lnSpc>
                          <a:spcPct val="107000"/>
                        </a:lnSpc>
                      </a:pPr>
                      <a:r>
                        <a:rPr lang="it-IT" sz="1600" dirty="0">
                          <a:effectLst/>
                        </a:rPr>
                        <a:t>SSP1-RCP2.6</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-0.09</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-0.22</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-0.24</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574132495"/>
                  </a:ext>
                </a:extLst>
              </a:tr>
              <a:tr h="345638">
                <a:tc>
                  <a:txBody>
                    <a:bodyPr/>
                    <a:lstStyle/>
                    <a:p>
                      <a:pPr algn="l">
                        <a:lnSpc>
                          <a:spcPct val="107000"/>
                        </a:lnSpc>
                      </a:pPr>
                      <a:r>
                        <a:rPr lang="it-IT" sz="1600">
                          <a:effectLst/>
                        </a:rPr>
                        <a:t>SSP1-RCP4.5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-0.15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-0.36</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-0.51</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4145611799"/>
                  </a:ext>
                </a:extLst>
              </a:tr>
              <a:tr h="345638">
                <a:tc>
                  <a:txBody>
                    <a:bodyPr/>
                    <a:lstStyle/>
                    <a:p>
                      <a:pPr algn="l">
                        <a:lnSpc>
                          <a:spcPct val="107000"/>
                        </a:lnSpc>
                      </a:pPr>
                      <a:r>
                        <a:rPr lang="it-IT" sz="1600">
                          <a:effectLst/>
                        </a:rPr>
                        <a:t>SSP2-RCP2.6</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-0.09</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-0.22</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-0.25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201362922"/>
                  </a:ext>
                </a:extLst>
              </a:tr>
              <a:tr h="345638">
                <a:tc>
                  <a:txBody>
                    <a:bodyPr/>
                    <a:lstStyle/>
                    <a:p>
                      <a:pPr algn="l">
                        <a:lnSpc>
                          <a:spcPct val="107000"/>
                        </a:lnSpc>
                      </a:pPr>
                      <a:r>
                        <a:rPr lang="it-IT" sz="1600">
                          <a:effectLst/>
                        </a:rPr>
                        <a:t>SSP2-RCP4.5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dirty="0">
                          <a:effectLst/>
                        </a:rPr>
                        <a:t>-0.15</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-0.37</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-0.52</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106076158"/>
                  </a:ext>
                </a:extLst>
              </a:tr>
              <a:tr h="345638">
                <a:tc>
                  <a:txBody>
                    <a:bodyPr/>
                    <a:lstStyle/>
                    <a:p>
                      <a:pPr algn="l">
                        <a:lnSpc>
                          <a:spcPct val="107000"/>
                        </a:lnSpc>
                      </a:pPr>
                      <a:r>
                        <a:rPr lang="it-IT" sz="1600">
                          <a:effectLst/>
                        </a:rPr>
                        <a:t>SSP2-RCP6.0</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-0.16</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-0.40</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-0.64</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883171051"/>
                  </a:ext>
                </a:extLst>
              </a:tr>
              <a:tr h="345638">
                <a:tc>
                  <a:txBody>
                    <a:bodyPr/>
                    <a:lstStyle/>
                    <a:p>
                      <a:pPr algn="l">
                        <a:lnSpc>
                          <a:spcPct val="107000"/>
                        </a:lnSpc>
                      </a:pPr>
                      <a:r>
                        <a:rPr lang="it-IT" sz="1600">
                          <a:effectLst/>
                        </a:rPr>
                        <a:t>SSP3-RCP2.6</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-0.09</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-0.24</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dirty="0">
                          <a:effectLst/>
                        </a:rPr>
                        <a:t>-0.30</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4058620428"/>
                  </a:ext>
                </a:extLst>
              </a:tr>
              <a:tr h="345638">
                <a:tc>
                  <a:txBody>
                    <a:bodyPr/>
                    <a:lstStyle/>
                    <a:p>
                      <a:pPr algn="l">
                        <a:lnSpc>
                          <a:spcPct val="107000"/>
                        </a:lnSpc>
                      </a:pPr>
                      <a:r>
                        <a:rPr lang="it-IT" sz="1600">
                          <a:effectLst/>
                        </a:rPr>
                        <a:t>SSP3-RCP4.5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-0.15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-0.40</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-0.63</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530798713"/>
                  </a:ext>
                </a:extLst>
              </a:tr>
              <a:tr h="345638">
                <a:tc>
                  <a:txBody>
                    <a:bodyPr/>
                    <a:lstStyle/>
                    <a:p>
                      <a:pPr algn="l">
                        <a:lnSpc>
                          <a:spcPct val="107000"/>
                        </a:lnSpc>
                      </a:pPr>
                      <a:r>
                        <a:rPr lang="it-IT" sz="1600">
                          <a:effectLst/>
                        </a:rPr>
                        <a:t>SSP5-RCP4.5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-0.15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-0.37</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dirty="0">
                          <a:effectLst/>
                        </a:rPr>
                        <a:t>-0.49</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734830945"/>
                  </a:ext>
                </a:extLst>
              </a:tr>
              <a:tr h="345638">
                <a:tc>
                  <a:txBody>
                    <a:bodyPr/>
                    <a:lstStyle/>
                    <a:p>
                      <a:pPr algn="l">
                        <a:lnSpc>
                          <a:spcPct val="107000"/>
                        </a:lnSpc>
                      </a:pPr>
                      <a:r>
                        <a:rPr lang="it-IT" sz="1600">
                          <a:effectLst/>
                        </a:rPr>
                        <a:t>SSP5-RCP8.5</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-0.22</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a:effectLst/>
                        </a:rPr>
                        <a:t>-0.54</a:t>
                      </a:r>
                      <a:endParaRPr lang="it-IT"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r">
                        <a:lnSpc>
                          <a:spcPct val="107000"/>
                        </a:lnSpc>
                      </a:pPr>
                      <a:r>
                        <a:rPr lang="it-IT" sz="1600" dirty="0">
                          <a:effectLst/>
                        </a:rPr>
                        <a:t>-0.83</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179200348"/>
                  </a:ext>
                </a:extLst>
              </a:tr>
            </a:tbl>
          </a:graphicData>
        </a:graphic>
      </p:graphicFrame>
      <p:sp>
        <p:nvSpPr>
          <p:cNvPr id="3" name="Rectangle 1">
            <a:extLst>
              <a:ext uri="{FF2B5EF4-FFF2-40B4-BE49-F238E27FC236}">
                <a16:creationId xmlns:a16="http://schemas.microsoft.com/office/drawing/2014/main" id="{D4B33841-D9E2-9149-2AFE-6432CFC5D19A}"/>
              </a:ext>
            </a:extLst>
          </p:cNvPr>
          <p:cNvSpPr>
            <a:spLocks noChangeArrowheads="1"/>
          </p:cNvSpPr>
          <p:nvPr/>
        </p:nvSpPr>
        <p:spPr bwMode="auto">
          <a:xfrm>
            <a:off x="1763688" y="1034003"/>
            <a:ext cx="87876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EU-28</a:t>
            </a:r>
            <a:endParaRPr lang="en-GB" altLang="it-IT" sz="2200" dirty="0">
              <a:latin typeface="+mj-lt"/>
            </a:endParaRPr>
          </a:p>
        </p:txBody>
      </p:sp>
    </p:spTree>
    <p:extLst>
      <p:ext uri="{BB962C8B-B14F-4D97-AF65-F5344CB8AC3E}">
        <p14:creationId xmlns:p14="http://schemas.microsoft.com/office/powerpoint/2010/main" val="1310053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mappa&#10;&#10;Descrizione generata automaticamente">
            <a:extLst>
              <a:ext uri="{FF2B5EF4-FFF2-40B4-BE49-F238E27FC236}">
                <a16:creationId xmlns:a16="http://schemas.microsoft.com/office/drawing/2014/main" id="{E289E98B-CC63-6671-2CC3-849B65264AE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7523" y="634410"/>
            <a:ext cx="3835052" cy="5813859"/>
          </a:xfrm>
          <a:prstGeom prst="rect">
            <a:avLst/>
          </a:prstGeom>
          <a:noFill/>
          <a:ln>
            <a:noFill/>
          </a:ln>
        </p:spPr>
      </p:pic>
      <p:pic>
        <p:nvPicPr>
          <p:cNvPr id="3" name="Immagine 2">
            <a:extLst>
              <a:ext uri="{FF2B5EF4-FFF2-40B4-BE49-F238E27FC236}">
                <a16:creationId xmlns:a16="http://schemas.microsoft.com/office/drawing/2014/main" id="{61AD9CBD-742A-543D-BA55-8DF95EC7409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8687" y="704426"/>
            <a:ext cx="3834967" cy="5734156"/>
          </a:xfrm>
          <a:prstGeom prst="rect">
            <a:avLst/>
          </a:prstGeom>
          <a:noFill/>
          <a:ln>
            <a:noFill/>
          </a:ln>
        </p:spPr>
      </p:pic>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1918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 name="Rectangle 1">
            <a:extLst>
              <a:ext uri="{FF2B5EF4-FFF2-40B4-BE49-F238E27FC236}">
                <a16:creationId xmlns:a16="http://schemas.microsoft.com/office/drawing/2014/main" id="{432F4D61-98FB-4C2F-BB8A-C05ACD5A7D40}"/>
              </a:ext>
            </a:extLst>
          </p:cNvPr>
          <p:cNvSpPr>
            <a:spLocks noChangeArrowheads="1"/>
          </p:cNvSpPr>
          <p:nvPr/>
        </p:nvSpPr>
        <p:spPr bwMode="auto">
          <a:xfrm>
            <a:off x="107504" y="288293"/>
            <a:ext cx="626915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solidFill>
                  <a:srgbClr val="1A60A6"/>
                </a:solidFill>
                <a:latin typeface="+mj-lt"/>
              </a:rPr>
              <a:t>CGE results: </a:t>
            </a:r>
            <a:r>
              <a:rPr lang="en-US" altLang="it-IT" sz="2200" dirty="0">
                <a:solidFill>
                  <a:srgbClr val="1A60A6"/>
                </a:solidFill>
                <a:latin typeface="+mj-lt"/>
              </a:rPr>
              <a:t>GDP % Ch. compared to the ref. scenario</a:t>
            </a:r>
            <a:endParaRPr lang="en-GB" altLang="it-IT" sz="2200" dirty="0">
              <a:solidFill>
                <a:srgbClr val="1A60A6"/>
              </a:solidFill>
              <a:latin typeface="+mj-lt"/>
            </a:endParaRPr>
          </a:p>
        </p:txBody>
      </p:sp>
      <p:sp>
        <p:nvSpPr>
          <p:cNvPr id="5" name="Rectangle 1">
            <a:extLst>
              <a:ext uri="{FF2B5EF4-FFF2-40B4-BE49-F238E27FC236}">
                <a16:creationId xmlns:a16="http://schemas.microsoft.com/office/drawing/2014/main" id="{2ABFCE62-93BC-6799-DE6C-B224B36E667A}"/>
              </a:ext>
            </a:extLst>
          </p:cNvPr>
          <p:cNvSpPr>
            <a:spLocks noChangeArrowheads="1"/>
          </p:cNvSpPr>
          <p:nvPr/>
        </p:nvSpPr>
        <p:spPr bwMode="auto">
          <a:xfrm>
            <a:off x="219464" y="1034003"/>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2030</a:t>
            </a:r>
            <a:endParaRPr lang="en-GB" altLang="it-IT" sz="2200" dirty="0">
              <a:latin typeface="+mj-lt"/>
            </a:endParaRPr>
          </a:p>
        </p:txBody>
      </p:sp>
      <p:sp>
        <p:nvSpPr>
          <p:cNvPr id="6" name="Rectangle 1">
            <a:extLst>
              <a:ext uri="{FF2B5EF4-FFF2-40B4-BE49-F238E27FC236}">
                <a16:creationId xmlns:a16="http://schemas.microsoft.com/office/drawing/2014/main" id="{42C71E81-497A-A7E0-255D-305D77C2CCA4}"/>
              </a:ext>
            </a:extLst>
          </p:cNvPr>
          <p:cNvSpPr>
            <a:spLocks noChangeArrowheads="1"/>
          </p:cNvSpPr>
          <p:nvPr/>
        </p:nvSpPr>
        <p:spPr bwMode="auto">
          <a:xfrm>
            <a:off x="4583654" y="1034002"/>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2070</a:t>
            </a:r>
            <a:endParaRPr lang="en-GB" altLang="it-IT" sz="2200" dirty="0">
              <a:latin typeface="+mj-lt"/>
            </a:endParaRPr>
          </a:p>
        </p:txBody>
      </p:sp>
    </p:spTree>
    <p:extLst>
      <p:ext uri="{BB962C8B-B14F-4D97-AF65-F5344CB8AC3E}">
        <p14:creationId xmlns:p14="http://schemas.microsoft.com/office/powerpoint/2010/main" val="1035173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DB8C818-529E-0A43-A37C-2133472EBB44}"/>
              </a:ext>
            </a:extLst>
          </p:cNvPr>
          <p:cNvPicPr>
            <a:picLocks noChangeAspect="1"/>
          </p:cNvPicPr>
          <p:nvPr/>
        </p:nvPicPr>
        <p:blipFill>
          <a:blip r:embed="rId3"/>
          <a:stretch>
            <a:fillRect/>
          </a:stretch>
        </p:blipFill>
        <p:spPr>
          <a:xfrm>
            <a:off x="4739910" y="716553"/>
            <a:ext cx="4008803" cy="5751525"/>
          </a:xfrm>
          <a:prstGeom prst="rect">
            <a:avLst/>
          </a:prstGeom>
        </p:spPr>
      </p:pic>
      <p:pic>
        <p:nvPicPr>
          <p:cNvPr id="2" name="Immagine 1">
            <a:extLst>
              <a:ext uri="{FF2B5EF4-FFF2-40B4-BE49-F238E27FC236}">
                <a16:creationId xmlns:a16="http://schemas.microsoft.com/office/drawing/2014/main" id="{685A966F-AE21-60ED-7428-D0C3D5E80418}"/>
              </a:ext>
            </a:extLst>
          </p:cNvPr>
          <p:cNvPicPr>
            <a:picLocks noChangeAspect="1"/>
          </p:cNvPicPr>
          <p:nvPr/>
        </p:nvPicPr>
        <p:blipFill>
          <a:blip r:embed="rId4"/>
          <a:stretch>
            <a:fillRect/>
          </a:stretch>
        </p:blipFill>
        <p:spPr>
          <a:xfrm>
            <a:off x="565287" y="721808"/>
            <a:ext cx="4216323" cy="5751525"/>
          </a:xfrm>
          <a:prstGeom prst="rect">
            <a:avLst/>
          </a:prstGeom>
        </p:spPr>
      </p:pic>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1918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 name="Rectangle 1">
            <a:extLst>
              <a:ext uri="{FF2B5EF4-FFF2-40B4-BE49-F238E27FC236}">
                <a16:creationId xmlns:a16="http://schemas.microsoft.com/office/drawing/2014/main" id="{432F4D61-98FB-4C2F-BB8A-C05ACD5A7D40}"/>
              </a:ext>
            </a:extLst>
          </p:cNvPr>
          <p:cNvSpPr>
            <a:spLocks noChangeArrowheads="1"/>
          </p:cNvSpPr>
          <p:nvPr/>
        </p:nvSpPr>
        <p:spPr bwMode="auto">
          <a:xfrm>
            <a:off x="107504" y="272780"/>
            <a:ext cx="75073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000" b="1" dirty="0">
                <a:solidFill>
                  <a:srgbClr val="1A60A6"/>
                </a:solidFill>
                <a:latin typeface="+mj-lt"/>
              </a:rPr>
              <a:t>CGE results: </a:t>
            </a:r>
            <a:r>
              <a:rPr lang="en-US" altLang="it-IT" sz="2000" dirty="0">
                <a:solidFill>
                  <a:srgbClr val="1A60A6"/>
                </a:solidFill>
                <a:latin typeface="+mj-lt"/>
              </a:rPr>
              <a:t> % Ch. compared to the ref. scenario in the primary sector</a:t>
            </a:r>
            <a:endParaRPr lang="en-GB" altLang="it-IT" sz="2000" dirty="0">
              <a:solidFill>
                <a:srgbClr val="1A60A6"/>
              </a:solidFill>
              <a:latin typeface="+mj-lt"/>
            </a:endParaRPr>
          </a:p>
        </p:txBody>
      </p:sp>
      <p:sp>
        <p:nvSpPr>
          <p:cNvPr id="5" name="Rectangle 1">
            <a:extLst>
              <a:ext uri="{FF2B5EF4-FFF2-40B4-BE49-F238E27FC236}">
                <a16:creationId xmlns:a16="http://schemas.microsoft.com/office/drawing/2014/main" id="{B9025614-0D42-7C30-39AD-BB6F35841F81}"/>
              </a:ext>
            </a:extLst>
          </p:cNvPr>
          <p:cNvSpPr>
            <a:spLocks noChangeArrowheads="1"/>
          </p:cNvSpPr>
          <p:nvPr/>
        </p:nvSpPr>
        <p:spPr bwMode="auto">
          <a:xfrm>
            <a:off x="187619" y="1140621"/>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2030</a:t>
            </a:r>
            <a:endParaRPr lang="en-GB" altLang="it-IT" sz="2200" dirty="0">
              <a:latin typeface="+mj-lt"/>
            </a:endParaRPr>
          </a:p>
        </p:txBody>
      </p:sp>
      <p:sp>
        <p:nvSpPr>
          <p:cNvPr id="6" name="Rectangle 1">
            <a:extLst>
              <a:ext uri="{FF2B5EF4-FFF2-40B4-BE49-F238E27FC236}">
                <a16:creationId xmlns:a16="http://schemas.microsoft.com/office/drawing/2014/main" id="{773280A1-6F7E-C2F6-FAB1-5172C73901F6}"/>
              </a:ext>
            </a:extLst>
          </p:cNvPr>
          <p:cNvSpPr>
            <a:spLocks noChangeArrowheads="1"/>
          </p:cNvSpPr>
          <p:nvPr/>
        </p:nvSpPr>
        <p:spPr bwMode="auto">
          <a:xfrm>
            <a:off x="4409817" y="1132702"/>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2070</a:t>
            </a:r>
            <a:endParaRPr lang="en-GB" altLang="it-IT" sz="2200" dirty="0">
              <a:latin typeface="+mj-lt"/>
            </a:endParaRPr>
          </a:p>
        </p:txBody>
      </p:sp>
    </p:spTree>
    <p:extLst>
      <p:ext uri="{BB962C8B-B14F-4D97-AF65-F5344CB8AC3E}">
        <p14:creationId xmlns:p14="http://schemas.microsoft.com/office/powerpoint/2010/main" val="2547913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05F57832-8278-7C3B-545D-7E1B962D2F8A}"/>
              </a:ext>
            </a:extLst>
          </p:cNvPr>
          <p:cNvPicPr>
            <a:picLocks noChangeAspect="1"/>
          </p:cNvPicPr>
          <p:nvPr/>
        </p:nvPicPr>
        <p:blipFill>
          <a:blip r:embed="rId3"/>
          <a:stretch>
            <a:fillRect/>
          </a:stretch>
        </p:blipFill>
        <p:spPr>
          <a:xfrm>
            <a:off x="5004048" y="709200"/>
            <a:ext cx="3641127" cy="5755663"/>
          </a:xfrm>
          <a:prstGeom prst="rect">
            <a:avLst/>
          </a:prstGeom>
        </p:spPr>
      </p:pic>
      <p:pic>
        <p:nvPicPr>
          <p:cNvPr id="3" name="Immagine 2">
            <a:extLst>
              <a:ext uri="{FF2B5EF4-FFF2-40B4-BE49-F238E27FC236}">
                <a16:creationId xmlns:a16="http://schemas.microsoft.com/office/drawing/2014/main" id="{2F4F00CD-CBA9-B9DB-A87C-A2A7A690E9A3}"/>
              </a:ext>
            </a:extLst>
          </p:cNvPr>
          <p:cNvPicPr>
            <a:picLocks noChangeAspect="1"/>
          </p:cNvPicPr>
          <p:nvPr/>
        </p:nvPicPr>
        <p:blipFill>
          <a:blip r:embed="rId4"/>
          <a:stretch>
            <a:fillRect/>
          </a:stretch>
        </p:blipFill>
        <p:spPr>
          <a:xfrm>
            <a:off x="662592" y="730258"/>
            <a:ext cx="3816424" cy="5755663"/>
          </a:xfrm>
          <a:prstGeom prst="rect">
            <a:avLst/>
          </a:prstGeom>
        </p:spPr>
      </p:pic>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1918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 name="Rectangle 1">
            <a:extLst>
              <a:ext uri="{FF2B5EF4-FFF2-40B4-BE49-F238E27FC236}">
                <a16:creationId xmlns:a16="http://schemas.microsoft.com/office/drawing/2014/main" id="{432F4D61-98FB-4C2F-BB8A-C05ACD5A7D40}"/>
              </a:ext>
            </a:extLst>
          </p:cNvPr>
          <p:cNvSpPr>
            <a:spLocks noChangeArrowheads="1"/>
          </p:cNvSpPr>
          <p:nvPr/>
        </p:nvSpPr>
        <p:spPr bwMode="auto">
          <a:xfrm>
            <a:off x="42754" y="249328"/>
            <a:ext cx="82785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000" b="1" dirty="0">
                <a:solidFill>
                  <a:srgbClr val="1A60A6"/>
                </a:solidFill>
                <a:latin typeface="+mj-lt"/>
              </a:rPr>
              <a:t>CGE results: </a:t>
            </a:r>
            <a:r>
              <a:rPr lang="en-US" altLang="it-IT" sz="2000" dirty="0">
                <a:solidFill>
                  <a:srgbClr val="1A60A6"/>
                </a:solidFill>
                <a:latin typeface="+mj-lt"/>
              </a:rPr>
              <a:t> % Ch. compared to the ref. scenario in the </a:t>
            </a:r>
            <a:r>
              <a:rPr lang="en-US" altLang="it-IT" sz="2000" dirty="0" err="1">
                <a:solidFill>
                  <a:srgbClr val="1A60A6"/>
                </a:solidFill>
                <a:latin typeface="+mj-lt"/>
              </a:rPr>
              <a:t>industry&amp;const</a:t>
            </a:r>
            <a:r>
              <a:rPr lang="en-US" altLang="it-IT" sz="2000" dirty="0">
                <a:solidFill>
                  <a:srgbClr val="1A60A6"/>
                </a:solidFill>
                <a:latin typeface="+mj-lt"/>
              </a:rPr>
              <a:t> sector</a:t>
            </a:r>
            <a:endParaRPr lang="en-GB" altLang="it-IT" sz="2000" dirty="0">
              <a:solidFill>
                <a:srgbClr val="1A60A6"/>
              </a:solidFill>
              <a:latin typeface="+mj-lt"/>
            </a:endParaRPr>
          </a:p>
        </p:txBody>
      </p:sp>
      <p:sp>
        <p:nvSpPr>
          <p:cNvPr id="6" name="Rectangle 1">
            <a:extLst>
              <a:ext uri="{FF2B5EF4-FFF2-40B4-BE49-F238E27FC236}">
                <a16:creationId xmlns:a16="http://schemas.microsoft.com/office/drawing/2014/main" id="{DE81811C-9918-223B-9E31-D15A596B6B52}"/>
              </a:ext>
            </a:extLst>
          </p:cNvPr>
          <p:cNvSpPr>
            <a:spLocks noChangeArrowheads="1"/>
          </p:cNvSpPr>
          <p:nvPr/>
        </p:nvSpPr>
        <p:spPr bwMode="auto">
          <a:xfrm>
            <a:off x="187619" y="1140621"/>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2030</a:t>
            </a:r>
            <a:endParaRPr lang="en-GB" altLang="it-IT" sz="2200" dirty="0">
              <a:latin typeface="+mj-lt"/>
            </a:endParaRPr>
          </a:p>
        </p:txBody>
      </p:sp>
      <p:sp>
        <p:nvSpPr>
          <p:cNvPr id="11" name="Rectangle 1">
            <a:extLst>
              <a:ext uri="{FF2B5EF4-FFF2-40B4-BE49-F238E27FC236}">
                <a16:creationId xmlns:a16="http://schemas.microsoft.com/office/drawing/2014/main" id="{BB077030-9107-A063-FE6F-FC313E6CDE81}"/>
              </a:ext>
            </a:extLst>
          </p:cNvPr>
          <p:cNvSpPr>
            <a:spLocks noChangeArrowheads="1"/>
          </p:cNvSpPr>
          <p:nvPr/>
        </p:nvSpPr>
        <p:spPr bwMode="auto">
          <a:xfrm>
            <a:off x="4470035" y="1155737"/>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2070</a:t>
            </a:r>
            <a:endParaRPr lang="en-GB" altLang="it-IT" sz="2200" dirty="0">
              <a:latin typeface="+mj-lt"/>
            </a:endParaRPr>
          </a:p>
        </p:txBody>
      </p:sp>
    </p:spTree>
    <p:extLst>
      <p:ext uri="{BB962C8B-B14F-4D97-AF65-F5344CB8AC3E}">
        <p14:creationId xmlns:p14="http://schemas.microsoft.com/office/powerpoint/2010/main" val="2835463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43B6E60-D58E-FC4D-B3E5-677C78E61D15}"/>
              </a:ext>
            </a:extLst>
          </p:cNvPr>
          <p:cNvPicPr>
            <a:picLocks noChangeAspect="1"/>
          </p:cNvPicPr>
          <p:nvPr/>
        </p:nvPicPr>
        <p:blipFill>
          <a:blip r:embed="rId3"/>
          <a:stretch>
            <a:fillRect/>
          </a:stretch>
        </p:blipFill>
        <p:spPr>
          <a:xfrm>
            <a:off x="5047468" y="703714"/>
            <a:ext cx="3871372" cy="5687193"/>
          </a:xfrm>
          <a:prstGeom prst="rect">
            <a:avLst/>
          </a:prstGeom>
        </p:spPr>
      </p:pic>
      <p:pic>
        <p:nvPicPr>
          <p:cNvPr id="2" name="Immagine 1">
            <a:extLst>
              <a:ext uri="{FF2B5EF4-FFF2-40B4-BE49-F238E27FC236}">
                <a16:creationId xmlns:a16="http://schemas.microsoft.com/office/drawing/2014/main" id="{633CCF90-3B56-C595-F095-5BA61383CB5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551" y="694671"/>
            <a:ext cx="4063151" cy="5696236"/>
          </a:xfrm>
          <a:prstGeom prst="rect">
            <a:avLst/>
          </a:prstGeom>
          <a:noFill/>
          <a:ln>
            <a:noFill/>
          </a:ln>
        </p:spPr>
      </p:pic>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1918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 name="Rectangle 1">
            <a:extLst>
              <a:ext uri="{FF2B5EF4-FFF2-40B4-BE49-F238E27FC236}">
                <a16:creationId xmlns:a16="http://schemas.microsoft.com/office/drawing/2014/main" id="{432F4D61-98FB-4C2F-BB8A-C05ACD5A7D40}"/>
              </a:ext>
            </a:extLst>
          </p:cNvPr>
          <p:cNvSpPr>
            <a:spLocks noChangeArrowheads="1"/>
          </p:cNvSpPr>
          <p:nvPr/>
        </p:nvSpPr>
        <p:spPr bwMode="auto">
          <a:xfrm>
            <a:off x="107504" y="288293"/>
            <a:ext cx="830227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solidFill>
                  <a:srgbClr val="1A60A6"/>
                </a:solidFill>
                <a:latin typeface="+mj-lt"/>
              </a:rPr>
              <a:t>CGE Results: </a:t>
            </a:r>
            <a:r>
              <a:rPr lang="en-US" altLang="it-IT" sz="2200" dirty="0">
                <a:solidFill>
                  <a:srgbClr val="1A60A6"/>
                </a:solidFill>
                <a:latin typeface="+mj-lt"/>
              </a:rPr>
              <a:t> % Ch. compared to the ref. scenario in the services sector</a:t>
            </a:r>
            <a:endParaRPr lang="en-GB" altLang="it-IT" sz="2200" dirty="0">
              <a:solidFill>
                <a:srgbClr val="1A60A6"/>
              </a:solidFill>
              <a:latin typeface="+mj-lt"/>
            </a:endParaRPr>
          </a:p>
        </p:txBody>
      </p:sp>
      <p:sp>
        <p:nvSpPr>
          <p:cNvPr id="6" name="Rectangle 1">
            <a:extLst>
              <a:ext uri="{FF2B5EF4-FFF2-40B4-BE49-F238E27FC236}">
                <a16:creationId xmlns:a16="http://schemas.microsoft.com/office/drawing/2014/main" id="{DE81811C-9918-223B-9E31-D15A596B6B52}"/>
              </a:ext>
            </a:extLst>
          </p:cNvPr>
          <p:cNvSpPr>
            <a:spLocks noChangeArrowheads="1"/>
          </p:cNvSpPr>
          <p:nvPr/>
        </p:nvSpPr>
        <p:spPr bwMode="auto">
          <a:xfrm>
            <a:off x="187619" y="1140621"/>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2030</a:t>
            </a:r>
            <a:endParaRPr lang="en-GB" altLang="it-IT" sz="2200" dirty="0">
              <a:latin typeface="+mj-lt"/>
            </a:endParaRPr>
          </a:p>
        </p:txBody>
      </p:sp>
      <p:sp>
        <p:nvSpPr>
          <p:cNvPr id="11" name="Rectangle 1">
            <a:extLst>
              <a:ext uri="{FF2B5EF4-FFF2-40B4-BE49-F238E27FC236}">
                <a16:creationId xmlns:a16="http://schemas.microsoft.com/office/drawing/2014/main" id="{BB077030-9107-A063-FE6F-FC313E6CDE81}"/>
              </a:ext>
            </a:extLst>
          </p:cNvPr>
          <p:cNvSpPr>
            <a:spLocks noChangeArrowheads="1"/>
          </p:cNvSpPr>
          <p:nvPr/>
        </p:nvSpPr>
        <p:spPr bwMode="auto">
          <a:xfrm>
            <a:off x="4551525" y="1150067"/>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2070</a:t>
            </a:r>
            <a:endParaRPr lang="en-GB" altLang="it-IT" sz="2200" dirty="0">
              <a:latin typeface="+mj-lt"/>
            </a:endParaRPr>
          </a:p>
        </p:txBody>
      </p:sp>
    </p:spTree>
    <p:extLst>
      <p:ext uri="{BB962C8B-B14F-4D97-AF65-F5344CB8AC3E}">
        <p14:creationId xmlns:p14="http://schemas.microsoft.com/office/powerpoint/2010/main" val="146271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479B86B-FB2E-774E-573F-187E8F0EB49F}"/>
              </a:ext>
            </a:extLst>
          </p:cNvPr>
          <p:cNvPicPr>
            <a:picLocks noChangeAspect="1"/>
          </p:cNvPicPr>
          <p:nvPr/>
        </p:nvPicPr>
        <p:blipFill>
          <a:blip r:embed="rId3"/>
          <a:stretch>
            <a:fillRect/>
          </a:stretch>
        </p:blipFill>
        <p:spPr>
          <a:xfrm>
            <a:off x="5088238" y="719180"/>
            <a:ext cx="3889662" cy="5897567"/>
          </a:xfrm>
          <a:prstGeom prst="rect">
            <a:avLst/>
          </a:prstGeom>
        </p:spPr>
      </p:pic>
      <p:pic>
        <p:nvPicPr>
          <p:cNvPr id="3" name="Immagine 2" descr="Immagine che contiene mappa&#10;&#10;Descrizione generata automaticamente">
            <a:extLst>
              <a:ext uri="{FF2B5EF4-FFF2-40B4-BE49-F238E27FC236}">
                <a16:creationId xmlns:a16="http://schemas.microsoft.com/office/drawing/2014/main" id="{BC5CA8F0-5B36-6BC0-E0DC-45C763CC37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768" y="756124"/>
            <a:ext cx="3914943" cy="5674294"/>
          </a:xfrm>
          <a:prstGeom prst="rect">
            <a:avLst/>
          </a:prstGeom>
          <a:noFill/>
          <a:ln>
            <a:noFill/>
          </a:ln>
        </p:spPr>
      </p:pic>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19180"/>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 name="Rectangle 1">
            <a:extLst>
              <a:ext uri="{FF2B5EF4-FFF2-40B4-BE49-F238E27FC236}">
                <a16:creationId xmlns:a16="http://schemas.microsoft.com/office/drawing/2014/main" id="{432F4D61-98FB-4C2F-BB8A-C05ACD5A7D40}"/>
              </a:ext>
            </a:extLst>
          </p:cNvPr>
          <p:cNvSpPr>
            <a:spLocks noChangeArrowheads="1"/>
          </p:cNvSpPr>
          <p:nvPr/>
        </p:nvSpPr>
        <p:spPr bwMode="auto">
          <a:xfrm>
            <a:off x="107504" y="288293"/>
            <a:ext cx="810984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solidFill>
                  <a:srgbClr val="1A60A6"/>
                </a:solidFill>
                <a:latin typeface="+mj-lt"/>
              </a:rPr>
              <a:t>CGE Results: </a:t>
            </a:r>
            <a:r>
              <a:rPr lang="en-US" altLang="it-IT" sz="2200" dirty="0">
                <a:solidFill>
                  <a:srgbClr val="1A60A6"/>
                </a:solidFill>
                <a:latin typeface="+mj-lt"/>
              </a:rPr>
              <a:t> % Ch. compared to the ref. scenario in the energy sector</a:t>
            </a:r>
            <a:endParaRPr lang="en-GB" altLang="it-IT" sz="2200" dirty="0">
              <a:solidFill>
                <a:srgbClr val="1A60A6"/>
              </a:solidFill>
              <a:latin typeface="+mj-lt"/>
            </a:endParaRPr>
          </a:p>
        </p:txBody>
      </p:sp>
      <p:sp>
        <p:nvSpPr>
          <p:cNvPr id="6" name="Rectangle 1">
            <a:extLst>
              <a:ext uri="{FF2B5EF4-FFF2-40B4-BE49-F238E27FC236}">
                <a16:creationId xmlns:a16="http://schemas.microsoft.com/office/drawing/2014/main" id="{DE81811C-9918-223B-9E31-D15A596B6B52}"/>
              </a:ext>
            </a:extLst>
          </p:cNvPr>
          <p:cNvSpPr>
            <a:spLocks noChangeArrowheads="1"/>
          </p:cNvSpPr>
          <p:nvPr/>
        </p:nvSpPr>
        <p:spPr bwMode="auto">
          <a:xfrm>
            <a:off x="187619" y="1140621"/>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2030</a:t>
            </a:r>
            <a:endParaRPr lang="en-GB" altLang="it-IT" sz="2200" dirty="0">
              <a:latin typeface="+mj-lt"/>
            </a:endParaRPr>
          </a:p>
        </p:txBody>
      </p:sp>
      <p:sp>
        <p:nvSpPr>
          <p:cNvPr id="11" name="Rectangle 1">
            <a:extLst>
              <a:ext uri="{FF2B5EF4-FFF2-40B4-BE49-F238E27FC236}">
                <a16:creationId xmlns:a16="http://schemas.microsoft.com/office/drawing/2014/main" id="{BB077030-9107-A063-FE6F-FC313E6CDE81}"/>
              </a:ext>
            </a:extLst>
          </p:cNvPr>
          <p:cNvSpPr>
            <a:spLocks noChangeArrowheads="1"/>
          </p:cNvSpPr>
          <p:nvPr/>
        </p:nvSpPr>
        <p:spPr bwMode="auto">
          <a:xfrm>
            <a:off x="4551525" y="1150067"/>
            <a:ext cx="7553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200" b="1" dirty="0">
                <a:latin typeface="+mj-lt"/>
              </a:rPr>
              <a:t>2070</a:t>
            </a:r>
            <a:endParaRPr lang="en-GB" altLang="it-IT" sz="2200" dirty="0">
              <a:latin typeface="+mj-lt"/>
            </a:endParaRPr>
          </a:p>
        </p:txBody>
      </p:sp>
    </p:spTree>
    <p:extLst>
      <p:ext uri="{BB962C8B-B14F-4D97-AF65-F5344CB8AC3E}">
        <p14:creationId xmlns:p14="http://schemas.microsoft.com/office/powerpoint/2010/main" val="3596772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905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16390" name="Rettangolo 10">
            <a:extLst>
              <a:ext uri="{FF2B5EF4-FFF2-40B4-BE49-F238E27FC236}">
                <a16:creationId xmlns:a16="http://schemas.microsoft.com/office/drawing/2014/main" id="{D824A241-099C-40CB-A3FF-40E03EDE30BC}"/>
              </a:ext>
            </a:extLst>
          </p:cNvPr>
          <p:cNvSpPr>
            <a:spLocks noChangeArrowheads="1"/>
          </p:cNvSpPr>
          <p:nvPr/>
        </p:nvSpPr>
        <p:spPr bwMode="auto">
          <a:xfrm>
            <a:off x="507864" y="1309150"/>
            <a:ext cx="8128271"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ts val="300"/>
              </a:spcBef>
              <a:spcAft>
                <a:spcPts val="300"/>
              </a:spcAft>
              <a:buNone/>
            </a:pPr>
            <a:r>
              <a:rPr lang="en-US" altLang="en-US" sz="1800" dirty="0" err="1">
                <a:latin typeface="+mj-lt"/>
              </a:rPr>
              <a:t>Ciscar</a:t>
            </a:r>
            <a:r>
              <a:rPr lang="en-US" altLang="en-US" sz="1800" dirty="0">
                <a:latin typeface="+mj-lt"/>
              </a:rPr>
              <a:t> et al. (2014) find that macro-economic losses of climate change impacts on </a:t>
            </a:r>
            <a:r>
              <a:rPr lang="en-US" altLang="en-US" sz="1800" dirty="0" err="1">
                <a:latin typeface="+mj-lt"/>
              </a:rPr>
              <a:t>labour</a:t>
            </a:r>
            <a:r>
              <a:rPr lang="en-US" altLang="en-US" sz="1800" dirty="0">
                <a:latin typeface="+mj-lt"/>
              </a:rPr>
              <a:t> productivity could reach 2% of EU GDP by 2080s if current climate conditions persist, and no public adaptation occurs. </a:t>
            </a:r>
          </a:p>
          <a:p>
            <a:pPr eaLnBrk="1" hangingPunct="1">
              <a:spcBef>
                <a:spcPts val="300"/>
              </a:spcBef>
              <a:spcAft>
                <a:spcPts val="300"/>
              </a:spcAft>
              <a:buNone/>
            </a:pPr>
            <a:endParaRPr lang="en-US" altLang="en-US" sz="1800" dirty="0">
              <a:latin typeface="+mj-lt"/>
            </a:endParaRPr>
          </a:p>
          <a:p>
            <a:pPr eaLnBrk="1" hangingPunct="1">
              <a:spcBef>
                <a:spcPts val="300"/>
              </a:spcBef>
              <a:spcAft>
                <a:spcPts val="300"/>
              </a:spcAft>
              <a:buNone/>
            </a:pPr>
            <a:r>
              <a:rPr lang="en-US" altLang="en-US" sz="1800" dirty="0">
                <a:latin typeface="+mj-lt"/>
              </a:rPr>
              <a:t>García-León et al. (2021) find that in RCP 8.5 average GDP costs will pass from the current average of 0.21% over 1981–2010 to an expected annual average beyond 1.14% in the 2060s for Europe. </a:t>
            </a:r>
          </a:p>
          <a:p>
            <a:pPr eaLnBrk="1" hangingPunct="1">
              <a:spcBef>
                <a:spcPts val="300"/>
              </a:spcBef>
              <a:spcAft>
                <a:spcPts val="300"/>
              </a:spcAft>
              <a:buNone/>
            </a:pPr>
            <a:endParaRPr lang="en-US" altLang="en-US" sz="1800" dirty="0">
              <a:latin typeface="+mj-lt"/>
            </a:endParaRPr>
          </a:p>
          <a:p>
            <a:pPr eaLnBrk="1" hangingPunct="1">
              <a:spcBef>
                <a:spcPts val="300"/>
              </a:spcBef>
              <a:spcAft>
                <a:spcPts val="300"/>
              </a:spcAft>
              <a:buNone/>
            </a:pPr>
            <a:r>
              <a:rPr lang="en-US" altLang="en-US" sz="1800" dirty="0">
                <a:latin typeface="+mj-lt"/>
              </a:rPr>
              <a:t>Orlov et al. (2020) find that between 2050 and 2100 in RCP8.5 EU GDP will experience economic losses in the range of 0.5-1% compared to the reference scenario. </a:t>
            </a:r>
          </a:p>
          <a:p>
            <a:pPr eaLnBrk="1" hangingPunct="1">
              <a:spcBef>
                <a:spcPts val="300"/>
              </a:spcBef>
              <a:spcAft>
                <a:spcPts val="300"/>
              </a:spcAft>
              <a:buNone/>
            </a:pPr>
            <a:endParaRPr lang="en-US" altLang="en-US" sz="1800" dirty="0">
              <a:latin typeface="+mj-lt"/>
            </a:endParaRPr>
          </a:p>
          <a:p>
            <a:pPr eaLnBrk="1" hangingPunct="1">
              <a:spcBef>
                <a:spcPts val="300"/>
              </a:spcBef>
              <a:spcAft>
                <a:spcPts val="300"/>
              </a:spcAft>
              <a:buNone/>
            </a:pPr>
            <a:r>
              <a:rPr lang="en-US" altLang="en-US" sz="1800" dirty="0">
                <a:latin typeface="+mj-lt"/>
              </a:rPr>
              <a:t>We find that the GDP loss in SSP5-RCP8.5 could be around 0.85% by 2070 in EU-28.   </a:t>
            </a:r>
          </a:p>
        </p:txBody>
      </p:sp>
      <p:sp>
        <p:nvSpPr>
          <p:cNvPr id="16391" name="Rectangle 1">
            <a:extLst>
              <a:ext uri="{FF2B5EF4-FFF2-40B4-BE49-F238E27FC236}">
                <a16:creationId xmlns:a16="http://schemas.microsoft.com/office/drawing/2014/main" id="{20CA2793-F712-4A56-8041-9A24F0240CBA}"/>
              </a:ext>
            </a:extLst>
          </p:cNvPr>
          <p:cNvSpPr>
            <a:spLocks noChangeArrowheads="1"/>
          </p:cNvSpPr>
          <p:nvPr/>
        </p:nvSpPr>
        <p:spPr bwMode="auto">
          <a:xfrm>
            <a:off x="684213" y="246211"/>
            <a:ext cx="60205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400" b="1" dirty="0">
                <a:solidFill>
                  <a:srgbClr val="1A60A6"/>
                </a:solidFill>
                <a:latin typeface="+mj-lt"/>
              </a:rPr>
              <a:t>CGE Results: </a:t>
            </a:r>
            <a:r>
              <a:rPr lang="en-US" altLang="it-IT" sz="2400" dirty="0">
                <a:solidFill>
                  <a:srgbClr val="1A60A6"/>
                </a:solidFill>
                <a:latin typeface="+mj-lt"/>
              </a:rPr>
              <a:t>comparison with previous studies</a:t>
            </a:r>
            <a:endParaRPr lang="en-GB" altLang="it-IT" sz="2400" dirty="0">
              <a:solidFill>
                <a:srgbClr val="1A60A6"/>
              </a:solidFill>
              <a:latin typeface="+mj-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905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16390" name="Rettangolo 10">
            <a:extLst>
              <a:ext uri="{FF2B5EF4-FFF2-40B4-BE49-F238E27FC236}">
                <a16:creationId xmlns:a16="http://schemas.microsoft.com/office/drawing/2014/main" id="{D824A241-099C-40CB-A3FF-40E03EDE30BC}"/>
              </a:ext>
            </a:extLst>
          </p:cNvPr>
          <p:cNvSpPr>
            <a:spLocks noChangeArrowheads="1"/>
          </p:cNvSpPr>
          <p:nvPr/>
        </p:nvSpPr>
        <p:spPr bwMode="auto">
          <a:xfrm>
            <a:off x="423355" y="1020355"/>
            <a:ext cx="8128271"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GDP losses from climate-induce impacts on worked hours may be substantial for the European regions, especially in RCP8.5 and 6.0, and in SSP3.</a:t>
            </a:r>
          </a:p>
          <a:p>
            <a:pPr marL="285750" indent="-285750" eaLnBrk="1" hangingPunct="1">
              <a:spcBef>
                <a:spcPts val="300"/>
              </a:spcBef>
              <a:spcAft>
                <a:spcPts val="300"/>
              </a:spcAft>
              <a:buFont typeface="Wingdings" panose="05000000000000000000" pitchFamily="2" charset="2"/>
              <a:buChar char="Ø"/>
            </a:pPr>
            <a:endParaRPr lang="en-US" altLang="en-US" sz="1800" dirty="0">
              <a:latin typeface="+mj-lt"/>
            </a:endParaRPr>
          </a:p>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In general, we notice that Southern Mediterranean and Eastern regions are more subject to macro-economic losses while Scandinavian regions may experience some economic benefits.</a:t>
            </a:r>
          </a:p>
          <a:p>
            <a:pPr marL="285750" indent="-285750" eaLnBrk="1" hangingPunct="1">
              <a:spcBef>
                <a:spcPts val="300"/>
              </a:spcBef>
              <a:spcAft>
                <a:spcPts val="300"/>
              </a:spcAft>
              <a:buFont typeface="Wingdings" panose="05000000000000000000" pitchFamily="2" charset="2"/>
              <a:buChar char="Ø"/>
            </a:pPr>
            <a:endParaRPr lang="en-US" altLang="en-US" sz="1800" dirty="0">
              <a:latin typeface="+mj-lt"/>
            </a:endParaRPr>
          </a:p>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The macro-economic results have shown the importance of the sub-national detail because, for example Italian Alpine regions may experience economic benefits while the rest of the country is badly impacted by global warming.</a:t>
            </a:r>
          </a:p>
          <a:p>
            <a:pPr marL="285750" indent="-285750" eaLnBrk="1" hangingPunct="1">
              <a:spcBef>
                <a:spcPts val="300"/>
              </a:spcBef>
              <a:spcAft>
                <a:spcPts val="300"/>
              </a:spcAft>
              <a:buFont typeface="Wingdings" panose="05000000000000000000" pitchFamily="2" charset="2"/>
              <a:buChar char="Ø"/>
            </a:pPr>
            <a:endParaRPr lang="en-US" altLang="en-US" sz="1800" dirty="0">
              <a:latin typeface="+mj-lt"/>
            </a:endParaRPr>
          </a:p>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We observe a propagation of the macro-economic effects outside agriculture and industry through the economic channels of inter-sectoral connections and inter- and intra-national trade. We signal negative spillovers especially in the service sector. </a:t>
            </a:r>
          </a:p>
        </p:txBody>
      </p:sp>
      <p:sp>
        <p:nvSpPr>
          <p:cNvPr id="16391" name="Rectangle 1">
            <a:extLst>
              <a:ext uri="{FF2B5EF4-FFF2-40B4-BE49-F238E27FC236}">
                <a16:creationId xmlns:a16="http://schemas.microsoft.com/office/drawing/2014/main" id="{20CA2793-F712-4A56-8041-9A24F0240CBA}"/>
              </a:ext>
            </a:extLst>
          </p:cNvPr>
          <p:cNvSpPr>
            <a:spLocks noChangeArrowheads="1"/>
          </p:cNvSpPr>
          <p:nvPr/>
        </p:nvSpPr>
        <p:spPr bwMode="auto">
          <a:xfrm>
            <a:off x="684213" y="246211"/>
            <a:ext cx="33802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400" b="1" dirty="0">
                <a:solidFill>
                  <a:srgbClr val="1A60A6"/>
                </a:solidFill>
                <a:latin typeface="+mj-lt"/>
              </a:rPr>
              <a:t>Conclusions: </a:t>
            </a:r>
            <a:r>
              <a:rPr lang="en-US" altLang="it-IT" sz="2400" dirty="0">
                <a:solidFill>
                  <a:srgbClr val="1A60A6"/>
                </a:solidFill>
                <a:latin typeface="+mj-lt"/>
              </a:rPr>
              <a:t>main results</a:t>
            </a:r>
            <a:endParaRPr lang="en-GB" altLang="it-IT" sz="2400" dirty="0">
              <a:solidFill>
                <a:srgbClr val="1A60A6"/>
              </a:solidFill>
              <a:latin typeface="+mj-lt"/>
            </a:endParaRPr>
          </a:p>
        </p:txBody>
      </p:sp>
    </p:spTree>
    <p:extLst>
      <p:ext uri="{BB962C8B-B14F-4D97-AF65-F5344CB8AC3E}">
        <p14:creationId xmlns:p14="http://schemas.microsoft.com/office/powerpoint/2010/main" val="2663221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905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16390" name="Rettangolo 10">
            <a:extLst>
              <a:ext uri="{FF2B5EF4-FFF2-40B4-BE49-F238E27FC236}">
                <a16:creationId xmlns:a16="http://schemas.microsoft.com/office/drawing/2014/main" id="{D824A241-099C-40CB-A3FF-40E03EDE30BC}"/>
              </a:ext>
            </a:extLst>
          </p:cNvPr>
          <p:cNvSpPr>
            <a:spLocks noChangeArrowheads="1"/>
          </p:cNvSpPr>
          <p:nvPr/>
        </p:nvSpPr>
        <p:spPr bwMode="auto">
          <a:xfrm>
            <a:off x="323528" y="1628800"/>
            <a:ext cx="8128271"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Implementing appropriate mitigation policies is important to reduce the economic damages from a reduced </a:t>
            </a:r>
            <a:r>
              <a:rPr lang="en-US" altLang="en-US" sz="1800" dirty="0" err="1">
                <a:latin typeface="+mj-lt"/>
              </a:rPr>
              <a:t>labour</a:t>
            </a:r>
            <a:r>
              <a:rPr lang="en-US" altLang="en-US" sz="1800" dirty="0">
                <a:latin typeface="+mj-lt"/>
              </a:rPr>
              <a:t> productivity. Indeed, we have seen that higher RCPs are associated with bigger economic losses. </a:t>
            </a:r>
          </a:p>
          <a:p>
            <a:pPr marL="285750" indent="-285750" eaLnBrk="1" hangingPunct="1">
              <a:spcBef>
                <a:spcPts val="300"/>
              </a:spcBef>
              <a:spcAft>
                <a:spcPts val="300"/>
              </a:spcAft>
              <a:buFont typeface="Wingdings" panose="05000000000000000000" pitchFamily="2" charset="2"/>
              <a:buChar char="Ø"/>
            </a:pPr>
            <a:endParaRPr lang="en-US" altLang="en-US" sz="1800" dirty="0">
              <a:latin typeface="+mj-lt"/>
            </a:endParaRPr>
          </a:p>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Preserving the European economic integration is another relevant policy issue as we have noted that the trade frictions in SSP3 are </a:t>
            </a:r>
            <a:r>
              <a:rPr lang="en-US" altLang="en-US" sz="1800" i="1" dirty="0">
                <a:latin typeface="+mj-lt"/>
              </a:rPr>
              <a:t>ceteris paribus </a:t>
            </a:r>
            <a:r>
              <a:rPr lang="en-US" altLang="en-US" sz="1800" dirty="0">
                <a:latin typeface="+mj-lt"/>
              </a:rPr>
              <a:t>detrimental to the economic performance of the European regions.</a:t>
            </a:r>
          </a:p>
        </p:txBody>
      </p:sp>
      <p:sp>
        <p:nvSpPr>
          <p:cNvPr id="16391" name="Rectangle 1">
            <a:extLst>
              <a:ext uri="{FF2B5EF4-FFF2-40B4-BE49-F238E27FC236}">
                <a16:creationId xmlns:a16="http://schemas.microsoft.com/office/drawing/2014/main" id="{20CA2793-F712-4A56-8041-9A24F0240CBA}"/>
              </a:ext>
            </a:extLst>
          </p:cNvPr>
          <p:cNvSpPr>
            <a:spLocks noChangeArrowheads="1"/>
          </p:cNvSpPr>
          <p:nvPr/>
        </p:nvSpPr>
        <p:spPr bwMode="auto">
          <a:xfrm>
            <a:off x="684213" y="246211"/>
            <a:ext cx="42845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400" b="1" dirty="0">
                <a:solidFill>
                  <a:srgbClr val="1A60A6"/>
                </a:solidFill>
                <a:latin typeface="+mj-lt"/>
              </a:rPr>
              <a:t>Conclusions: </a:t>
            </a:r>
            <a:r>
              <a:rPr lang="en-US" altLang="it-IT" sz="2400" dirty="0">
                <a:solidFill>
                  <a:srgbClr val="1A60A6"/>
                </a:solidFill>
                <a:latin typeface="+mj-lt"/>
              </a:rPr>
              <a:t>policy implications</a:t>
            </a:r>
            <a:endParaRPr lang="en-GB" altLang="it-IT" sz="2400" dirty="0">
              <a:solidFill>
                <a:srgbClr val="1A60A6"/>
              </a:solidFill>
              <a:latin typeface="+mj-lt"/>
            </a:endParaRPr>
          </a:p>
        </p:txBody>
      </p:sp>
    </p:spTree>
    <p:extLst>
      <p:ext uri="{BB962C8B-B14F-4D97-AF65-F5344CB8AC3E}">
        <p14:creationId xmlns:p14="http://schemas.microsoft.com/office/powerpoint/2010/main" val="3396712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6" descr="logo cmcc.png">
            <a:extLst>
              <a:ext uri="{FF2B5EF4-FFF2-40B4-BE49-F238E27FC236}">
                <a16:creationId xmlns:a16="http://schemas.microsoft.com/office/drawing/2014/main" id="{AE2FF556-C062-4784-9B52-DED1DCFAF7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905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16390" name="Rettangolo 10">
            <a:extLst>
              <a:ext uri="{FF2B5EF4-FFF2-40B4-BE49-F238E27FC236}">
                <a16:creationId xmlns:a16="http://schemas.microsoft.com/office/drawing/2014/main" id="{D824A241-099C-40CB-A3FF-40E03EDE30BC}"/>
              </a:ext>
            </a:extLst>
          </p:cNvPr>
          <p:cNvSpPr>
            <a:spLocks noChangeArrowheads="1"/>
          </p:cNvSpPr>
          <p:nvPr/>
        </p:nvSpPr>
        <p:spPr bwMode="auto">
          <a:xfrm>
            <a:off x="423355" y="1020355"/>
            <a:ext cx="8128271" cy="423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Using WBGT and different types of exposure-response functions to compute inputs for the sub-national CGE and then comparing results</a:t>
            </a:r>
          </a:p>
          <a:p>
            <a:pPr eaLnBrk="1" hangingPunct="1">
              <a:spcBef>
                <a:spcPts val="300"/>
              </a:spcBef>
              <a:spcAft>
                <a:spcPts val="300"/>
              </a:spcAft>
              <a:buNone/>
            </a:pPr>
            <a:endParaRPr lang="en-US" altLang="en-US" sz="1800" dirty="0">
              <a:latin typeface="+mj-lt"/>
            </a:endParaRPr>
          </a:p>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Increasing the sectoral detail of the econometric analysis could be further developed.</a:t>
            </a:r>
          </a:p>
          <a:p>
            <a:pPr eaLnBrk="1" hangingPunct="1">
              <a:spcBef>
                <a:spcPts val="300"/>
              </a:spcBef>
              <a:spcAft>
                <a:spcPts val="300"/>
              </a:spcAft>
              <a:buNone/>
            </a:pPr>
            <a:endParaRPr lang="en-US" altLang="en-US" sz="1800" dirty="0">
              <a:latin typeface="+mj-lt"/>
            </a:endParaRPr>
          </a:p>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Better investigating the role of </a:t>
            </a:r>
            <a:r>
              <a:rPr lang="en-US" altLang="en-US" sz="1800" dirty="0" err="1">
                <a:latin typeface="+mj-lt"/>
              </a:rPr>
              <a:t>labour</a:t>
            </a:r>
            <a:r>
              <a:rPr lang="en-US" altLang="en-US" sz="1800" dirty="0">
                <a:latin typeface="+mj-lt"/>
              </a:rPr>
              <a:t> mobility across Europe in the CGE (single EU </a:t>
            </a:r>
            <a:r>
              <a:rPr lang="en-US" altLang="en-US" sz="1800" dirty="0" err="1">
                <a:latin typeface="+mj-lt"/>
              </a:rPr>
              <a:t>labour</a:t>
            </a:r>
            <a:r>
              <a:rPr lang="en-US" altLang="en-US" sz="1800" dirty="0">
                <a:latin typeface="+mj-lt"/>
              </a:rPr>
              <a:t> market). Here, we have assumed that </a:t>
            </a:r>
            <a:r>
              <a:rPr lang="en-US" altLang="en-US" sz="1800" dirty="0" err="1">
                <a:latin typeface="+mj-lt"/>
              </a:rPr>
              <a:t>labour</a:t>
            </a:r>
            <a:r>
              <a:rPr lang="en-US" altLang="en-US" sz="1800" dirty="0">
                <a:latin typeface="+mj-lt"/>
              </a:rPr>
              <a:t> cannot move outside the region where it is located. </a:t>
            </a:r>
          </a:p>
          <a:p>
            <a:pPr marL="285750" indent="-285750" eaLnBrk="1" hangingPunct="1">
              <a:spcBef>
                <a:spcPts val="300"/>
              </a:spcBef>
              <a:spcAft>
                <a:spcPts val="300"/>
              </a:spcAft>
              <a:buFont typeface="Wingdings" panose="05000000000000000000" pitchFamily="2" charset="2"/>
              <a:buChar char="Ø"/>
            </a:pPr>
            <a:endParaRPr lang="en-US" altLang="en-US" sz="1800" dirty="0">
              <a:latin typeface="+mj-lt"/>
            </a:endParaRPr>
          </a:p>
          <a:p>
            <a:pPr marL="285750" indent="-285750" eaLnBrk="1" hangingPunct="1">
              <a:spcBef>
                <a:spcPts val="300"/>
              </a:spcBef>
              <a:spcAft>
                <a:spcPts val="300"/>
              </a:spcAft>
              <a:buFont typeface="Wingdings" panose="05000000000000000000" pitchFamily="2" charset="2"/>
              <a:buChar char="Ø"/>
            </a:pPr>
            <a:r>
              <a:rPr lang="en-US" altLang="en-US" sz="1800" dirty="0">
                <a:latin typeface="+mj-lt"/>
              </a:rPr>
              <a:t>Relaxing the full employment assumption would provide additional insight to the overall macro-economic framework. </a:t>
            </a:r>
          </a:p>
          <a:p>
            <a:pPr marL="285750" indent="-285750" eaLnBrk="1" hangingPunct="1">
              <a:spcBef>
                <a:spcPts val="300"/>
              </a:spcBef>
              <a:spcAft>
                <a:spcPts val="300"/>
              </a:spcAft>
              <a:buFont typeface="Wingdings" panose="05000000000000000000" pitchFamily="2" charset="2"/>
              <a:buChar char="Ø"/>
            </a:pPr>
            <a:endParaRPr lang="en-US" altLang="en-US" sz="1800" dirty="0">
              <a:latin typeface="+mj-lt"/>
            </a:endParaRPr>
          </a:p>
        </p:txBody>
      </p:sp>
      <p:sp>
        <p:nvSpPr>
          <p:cNvPr id="16391" name="Rectangle 1">
            <a:extLst>
              <a:ext uri="{FF2B5EF4-FFF2-40B4-BE49-F238E27FC236}">
                <a16:creationId xmlns:a16="http://schemas.microsoft.com/office/drawing/2014/main" id="{20CA2793-F712-4A56-8041-9A24F0240CBA}"/>
              </a:ext>
            </a:extLst>
          </p:cNvPr>
          <p:cNvSpPr>
            <a:spLocks noChangeArrowheads="1"/>
          </p:cNvSpPr>
          <p:nvPr/>
        </p:nvSpPr>
        <p:spPr bwMode="auto">
          <a:xfrm>
            <a:off x="684213" y="246211"/>
            <a:ext cx="32407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it-IT" sz="2400" b="1" dirty="0">
                <a:solidFill>
                  <a:srgbClr val="1A60A6"/>
                </a:solidFill>
                <a:latin typeface="+mj-lt"/>
              </a:rPr>
              <a:t>Conclusions: </a:t>
            </a:r>
            <a:r>
              <a:rPr lang="en-US" altLang="it-IT" sz="2400" dirty="0">
                <a:solidFill>
                  <a:srgbClr val="1A60A6"/>
                </a:solidFill>
                <a:latin typeface="+mj-lt"/>
              </a:rPr>
              <a:t>next steps</a:t>
            </a:r>
            <a:endParaRPr lang="en-GB" altLang="it-IT" sz="2400" dirty="0">
              <a:solidFill>
                <a:srgbClr val="1A60A6"/>
              </a:solidFill>
              <a:latin typeface="+mj-lt"/>
            </a:endParaRPr>
          </a:p>
        </p:txBody>
      </p:sp>
    </p:spTree>
    <p:extLst>
      <p:ext uri="{BB962C8B-B14F-4D97-AF65-F5344CB8AC3E}">
        <p14:creationId xmlns:p14="http://schemas.microsoft.com/office/powerpoint/2010/main" val="171764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magine 6" descr="logo cmcc.png">
            <a:extLst>
              <a:ext uri="{FF2B5EF4-FFF2-40B4-BE49-F238E27FC236}">
                <a16:creationId xmlns:a16="http://schemas.microsoft.com/office/drawing/2014/main" id="{A0313BBD-3929-4431-870E-A7232E15F1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661483"/>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6150" name="Rettangolo 10">
            <a:extLst>
              <a:ext uri="{FF2B5EF4-FFF2-40B4-BE49-F238E27FC236}">
                <a16:creationId xmlns:a16="http://schemas.microsoft.com/office/drawing/2014/main" id="{323923DC-0D63-45CF-8369-4A130D33BA16}"/>
              </a:ext>
            </a:extLst>
          </p:cNvPr>
          <p:cNvSpPr>
            <a:spLocks noChangeArrowheads="1"/>
          </p:cNvSpPr>
          <p:nvPr/>
        </p:nvSpPr>
        <p:spPr bwMode="auto">
          <a:xfrm>
            <a:off x="266525" y="857054"/>
            <a:ext cx="8610949" cy="577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ts val="300"/>
              </a:spcBef>
              <a:spcAft>
                <a:spcPts val="300"/>
              </a:spcAft>
              <a:buFontTx/>
              <a:buNone/>
            </a:pPr>
            <a:r>
              <a:rPr lang="en-US" altLang="en-US" sz="1800" dirty="0">
                <a:latin typeface="+mj-lt"/>
              </a:rPr>
              <a:t>Research on occupational health risk from increasing temperatures points to the reduction in </a:t>
            </a:r>
            <a:r>
              <a:rPr lang="en-US" altLang="en-US" sz="1800" dirty="0" err="1">
                <a:latin typeface="+mj-lt"/>
              </a:rPr>
              <a:t>labour</a:t>
            </a:r>
            <a:r>
              <a:rPr lang="en-US" altLang="en-US" sz="1800" dirty="0">
                <a:latin typeface="+mj-lt"/>
              </a:rPr>
              <a:t> productivity as a result of natural human responses to avoid damages to health, e.g. workers slow down, take more breaks to re-hydrate, and cool down (</a:t>
            </a:r>
            <a:r>
              <a:rPr lang="en-US" altLang="en-US" sz="1800" dirty="0" err="1">
                <a:latin typeface="+mj-lt"/>
              </a:rPr>
              <a:t>Kjellstrom</a:t>
            </a:r>
            <a:r>
              <a:rPr lang="en-US" altLang="en-US" sz="1800" dirty="0">
                <a:latin typeface="+mj-lt"/>
              </a:rPr>
              <a:t> et al., 2009; Parsons, 2014; UNDP, 2016); or they make more mistakes and increase accidental injuries (</a:t>
            </a:r>
            <a:r>
              <a:rPr lang="en-US" altLang="en-US" sz="1800" dirty="0" err="1">
                <a:latin typeface="+mj-lt"/>
              </a:rPr>
              <a:t>Bouchama</a:t>
            </a:r>
            <a:r>
              <a:rPr lang="en-US" altLang="en-US" sz="1800" dirty="0">
                <a:latin typeface="+mj-lt"/>
              </a:rPr>
              <a:t> and </a:t>
            </a:r>
            <a:r>
              <a:rPr lang="en-US" altLang="en-US" sz="1800" dirty="0" err="1">
                <a:latin typeface="+mj-lt"/>
              </a:rPr>
              <a:t>Knochel</a:t>
            </a:r>
            <a:r>
              <a:rPr lang="en-US" altLang="en-US" sz="1800" dirty="0">
                <a:latin typeface="+mj-lt"/>
              </a:rPr>
              <a:t>, 2002; Schulte and Chun, 2009).</a:t>
            </a:r>
          </a:p>
          <a:p>
            <a:pPr eaLnBrk="1" hangingPunct="1">
              <a:spcBef>
                <a:spcPts val="300"/>
              </a:spcBef>
              <a:spcAft>
                <a:spcPts val="300"/>
              </a:spcAft>
              <a:buNone/>
            </a:pPr>
            <a:endParaRPr lang="en-US" altLang="en-US" sz="1800" dirty="0">
              <a:latin typeface="+mj-lt"/>
            </a:endParaRPr>
          </a:p>
          <a:p>
            <a:pPr eaLnBrk="1" hangingPunct="1">
              <a:spcBef>
                <a:spcPts val="300"/>
              </a:spcBef>
              <a:spcAft>
                <a:spcPts val="300"/>
              </a:spcAft>
              <a:buNone/>
            </a:pPr>
            <a:r>
              <a:rPr lang="en-US" altLang="en-US" sz="1800" dirty="0">
                <a:latin typeface="+mj-lt"/>
              </a:rPr>
              <a:t>The outputs of agriculture sector and to some extent industrial sector are the most affected by rising temperatures (Dell et al., 2012; Burke et al., 2015; IMF, 2017). There may still be positive impacts on some sectors and regions, e.g. some crops prosper in warmer conditions and summer tourism could benefit from increasing temperatures (</a:t>
            </a:r>
            <a:r>
              <a:rPr lang="en-US" altLang="en-US" sz="1800" dirty="0" err="1">
                <a:latin typeface="+mj-lt"/>
              </a:rPr>
              <a:t>Bosello</a:t>
            </a:r>
            <a:r>
              <a:rPr lang="en-US" altLang="en-US" sz="1800" dirty="0">
                <a:latin typeface="+mj-lt"/>
              </a:rPr>
              <a:t>, et al., 2012; </a:t>
            </a:r>
            <a:r>
              <a:rPr lang="en-US" altLang="en-US" sz="1800" dirty="0" err="1">
                <a:latin typeface="+mj-lt"/>
              </a:rPr>
              <a:t>Grillakis</a:t>
            </a:r>
            <a:r>
              <a:rPr lang="en-US" altLang="en-US" sz="1800" dirty="0">
                <a:latin typeface="+mj-lt"/>
              </a:rPr>
              <a:t>, et al., 2016), especially in Northern EU countries.</a:t>
            </a:r>
          </a:p>
          <a:p>
            <a:pPr eaLnBrk="1" hangingPunct="1">
              <a:spcBef>
                <a:spcPts val="300"/>
              </a:spcBef>
              <a:spcAft>
                <a:spcPts val="300"/>
              </a:spcAft>
              <a:buNone/>
            </a:pPr>
            <a:endParaRPr lang="en-US" altLang="en-US" sz="1800" dirty="0">
              <a:latin typeface="+mj-lt"/>
            </a:endParaRPr>
          </a:p>
          <a:p>
            <a:pPr eaLnBrk="1" hangingPunct="1">
              <a:spcBef>
                <a:spcPts val="300"/>
              </a:spcBef>
              <a:spcAft>
                <a:spcPts val="300"/>
              </a:spcAft>
              <a:buNone/>
            </a:pPr>
            <a:r>
              <a:rPr lang="en-US" altLang="en-US" sz="1800" dirty="0">
                <a:latin typeface="+mj-lt"/>
              </a:rPr>
              <a:t>Due to the EU’s strong economic integration, it is important to look into the indirect effects of the climate change impacts and acknowledge the possibility and role of spillovers across different sectors and regions within Europe. Computable General Equilibrium (CGE) models reveal very useful to capture these indirect macro-economic effects because they are able to take into account inter-sectoral and inter-regional interactions via trade, investments and </a:t>
            </a:r>
            <a:r>
              <a:rPr lang="en-US" altLang="en-US" sz="1800" dirty="0" err="1">
                <a:latin typeface="+mj-lt"/>
              </a:rPr>
              <a:t>labour</a:t>
            </a:r>
            <a:r>
              <a:rPr lang="en-US" altLang="en-US" sz="1800" dirty="0">
                <a:latin typeface="+mj-lt"/>
              </a:rPr>
              <a:t>/capital reallocation.  </a:t>
            </a:r>
          </a:p>
          <a:p>
            <a:pPr eaLnBrk="1" hangingPunct="1">
              <a:spcBef>
                <a:spcPts val="300"/>
              </a:spcBef>
              <a:spcAft>
                <a:spcPts val="300"/>
              </a:spcAft>
              <a:buNone/>
            </a:pPr>
            <a:endParaRPr lang="en-US" altLang="en-US" sz="2000" dirty="0">
              <a:latin typeface="+mj-lt"/>
            </a:endParaRPr>
          </a:p>
        </p:txBody>
      </p:sp>
      <p:sp>
        <p:nvSpPr>
          <p:cNvPr id="6151" name="Rectangle 1">
            <a:extLst>
              <a:ext uri="{FF2B5EF4-FFF2-40B4-BE49-F238E27FC236}">
                <a16:creationId xmlns:a16="http://schemas.microsoft.com/office/drawing/2014/main" id="{E9378832-AE44-4BA2-B6C1-404885872DF8}"/>
              </a:ext>
            </a:extLst>
          </p:cNvPr>
          <p:cNvSpPr>
            <a:spLocks noChangeArrowheads="1"/>
          </p:cNvSpPr>
          <p:nvPr/>
        </p:nvSpPr>
        <p:spPr bwMode="auto">
          <a:xfrm>
            <a:off x="827584" y="199818"/>
            <a:ext cx="17289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Motivations</a:t>
            </a:r>
            <a:endParaRPr lang="en-GB" altLang="it-IT" sz="2400" dirty="0">
              <a:solidFill>
                <a:srgbClr val="1A60A6"/>
              </a:solidFill>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CBE7CB5-A76F-46A7-907C-5FD2A8D0EF7D}"/>
              </a:ext>
            </a:extLst>
          </p:cNvPr>
          <p:cNvSpPr/>
          <p:nvPr/>
        </p:nvSpPr>
        <p:spPr>
          <a:xfrm>
            <a:off x="30163" y="0"/>
            <a:ext cx="9144000" cy="4855631"/>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pic>
        <p:nvPicPr>
          <p:cNvPr id="18435" name="Picture 6" descr="image_preview">
            <a:extLst>
              <a:ext uri="{FF2B5EF4-FFF2-40B4-BE49-F238E27FC236}">
                <a16:creationId xmlns:a16="http://schemas.microsoft.com/office/drawing/2014/main" id="{1A2D0C23-D965-467B-9E10-E50EBBA0E7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9145" y="5415165"/>
            <a:ext cx="22320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Segnaposto contenuto 12">
            <a:extLst>
              <a:ext uri="{FF2B5EF4-FFF2-40B4-BE49-F238E27FC236}">
                <a16:creationId xmlns:a16="http://schemas.microsoft.com/office/drawing/2014/main" id="{652CE4B1-F3C5-4404-A0EA-DAC9B9EF2452}"/>
              </a:ext>
            </a:extLst>
          </p:cNvPr>
          <p:cNvSpPr txBox="1">
            <a:spLocks/>
          </p:cNvSpPr>
          <p:nvPr/>
        </p:nvSpPr>
        <p:spPr bwMode="auto">
          <a:xfrm>
            <a:off x="1691680" y="1757414"/>
            <a:ext cx="5427662"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78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spcBef>
                <a:spcPct val="0"/>
              </a:spcBef>
              <a:buFontTx/>
              <a:buNone/>
            </a:pPr>
            <a:r>
              <a:rPr lang="en-GB" altLang="it-IT" sz="2000" dirty="0">
                <a:latin typeface="Helvetica" panose="020B0604020202020204" pitchFamily="34" charset="0"/>
              </a:rPr>
              <a:t> </a:t>
            </a:r>
          </a:p>
          <a:p>
            <a:pPr algn="ctr" eaLnBrk="1" hangingPunct="1">
              <a:spcBef>
                <a:spcPct val="0"/>
              </a:spcBef>
              <a:buFontTx/>
              <a:buNone/>
            </a:pPr>
            <a:r>
              <a:rPr lang="en-GB" altLang="it-IT" sz="4400" b="1" dirty="0">
                <a:solidFill>
                  <a:schemeClr val="bg1"/>
                </a:solidFill>
                <a:latin typeface="+mj-lt"/>
              </a:rPr>
              <a:t>Thanks</a:t>
            </a:r>
          </a:p>
          <a:p>
            <a:pPr algn="ctr" eaLnBrk="1" hangingPunct="1">
              <a:spcBef>
                <a:spcPct val="0"/>
              </a:spcBef>
              <a:buFontTx/>
              <a:buNone/>
            </a:pPr>
            <a:endParaRPr lang="en-GB" altLang="it-IT" sz="2000" b="1" dirty="0">
              <a:solidFill>
                <a:schemeClr val="bg1"/>
              </a:solidFill>
              <a:latin typeface="+mj-lt"/>
            </a:endParaRPr>
          </a:p>
          <a:p>
            <a:pPr algn="ctr" eaLnBrk="1" hangingPunct="1">
              <a:spcBef>
                <a:spcPct val="0"/>
              </a:spcBef>
              <a:buFontTx/>
              <a:buNone/>
            </a:pPr>
            <a:r>
              <a:rPr lang="en-GB" altLang="it-IT" sz="2500" b="1" dirty="0">
                <a:solidFill>
                  <a:schemeClr val="bg1"/>
                </a:solidFill>
                <a:latin typeface="+mj-lt"/>
              </a:rPr>
              <a:t>gabriele.standardi@cmcc.it</a:t>
            </a:r>
          </a:p>
        </p:txBody>
      </p:sp>
      <p:graphicFrame>
        <p:nvGraphicFramePr>
          <p:cNvPr id="3" name="Tabella 2">
            <a:extLst>
              <a:ext uri="{FF2B5EF4-FFF2-40B4-BE49-F238E27FC236}">
                <a16:creationId xmlns:a16="http://schemas.microsoft.com/office/drawing/2014/main" id="{BC5771CF-CD89-45E5-9F48-16CD0451EEC7}"/>
              </a:ext>
            </a:extLst>
          </p:cNvPr>
          <p:cNvGraphicFramePr>
            <a:graphicFrameLocks noGrp="1"/>
          </p:cNvGraphicFramePr>
          <p:nvPr>
            <p:extLst>
              <p:ext uri="{D42A27DB-BD31-4B8C-83A1-F6EECF244321}">
                <p14:modId xmlns:p14="http://schemas.microsoft.com/office/powerpoint/2010/main" val="2037571398"/>
              </p:ext>
            </p:extLst>
          </p:nvPr>
        </p:nvGraphicFramePr>
        <p:xfrm>
          <a:off x="2339752" y="5119543"/>
          <a:ext cx="4003947" cy="886869"/>
        </p:xfrm>
        <a:graphic>
          <a:graphicData uri="http://schemas.openxmlformats.org/drawingml/2006/table">
            <a:tbl>
              <a:tblPr firstRow="1" firstCol="1" bandRow="1"/>
              <a:tblGrid>
                <a:gridCol w="576556">
                  <a:extLst>
                    <a:ext uri="{9D8B030D-6E8A-4147-A177-3AD203B41FA5}">
                      <a16:colId xmlns:a16="http://schemas.microsoft.com/office/drawing/2014/main" val="2539782741"/>
                    </a:ext>
                  </a:extLst>
                </a:gridCol>
                <a:gridCol w="3427391">
                  <a:extLst>
                    <a:ext uri="{9D8B030D-6E8A-4147-A177-3AD203B41FA5}">
                      <a16:colId xmlns:a16="http://schemas.microsoft.com/office/drawing/2014/main" val="1167588234"/>
                    </a:ext>
                  </a:extLst>
                </a:gridCol>
              </a:tblGrid>
              <a:tr h="886869">
                <a:tc>
                  <a:txBody>
                    <a:bodyPr/>
                    <a:lstStyle/>
                    <a:p>
                      <a:pPr algn="l">
                        <a:lnSpc>
                          <a:spcPct val="115000"/>
                        </a:lnSpc>
                        <a:spcAft>
                          <a:spcPts val="1000"/>
                        </a:spcAft>
                      </a:pP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l">
                        <a:lnSpc>
                          <a:spcPct val="115000"/>
                        </a:lnSpc>
                        <a:spcAft>
                          <a:spcPts val="1000"/>
                        </a:spcAft>
                      </a:pPr>
                      <a:r>
                        <a:rPr lang="en-US" sz="11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This project has received funding from the </a:t>
                      </a:r>
                      <a:r>
                        <a:rPr lang="en-US"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European Union’s Horizon 2020 research and innovation </a:t>
                      </a:r>
                      <a:r>
                        <a:rPr lang="en-US" sz="11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programme</a:t>
                      </a:r>
                      <a:r>
                        <a:rPr lang="en-US"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11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under grant agreement No 776479.</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167527627"/>
                  </a:ext>
                </a:extLst>
              </a:tr>
            </a:tbl>
          </a:graphicData>
        </a:graphic>
      </p:graphicFrame>
      <p:sp>
        <p:nvSpPr>
          <p:cNvPr id="4" name="Rectangle 2">
            <a:extLst>
              <a:ext uri="{FF2B5EF4-FFF2-40B4-BE49-F238E27FC236}">
                <a16:creationId xmlns:a16="http://schemas.microsoft.com/office/drawing/2014/main" id="{258DC68F-6684-4FFA-86AD-26B117F1076A}"/>
              </a:ext>
            </a:extLst>
          </p:cNvPr>
          <p:cNvSpPr>
            <a:spLocks noChangeArrowheads="1"/>
          </p:cNvSpPr>
          <p:nvPr/>
        </p:nvSpPr>
        <p:spPr bwMode="auto">
          <a:xfrm>
            <a:off x="1187624" y="5877272"/>
            <a:ext cx="705678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pic>
        <p:nvPicPr>
          <p:cNvPr id="1025" name="Immagine 1">
            <a:extLst>
              <a:ext uri="{FF2B5EF4-FFF2-40B4-BE49-F238E27FC236}">
                <a16:creationId xmlns:a16="http://schemas.microsoft.com/office/drawing/2014/main" id="{1C633774-AD72-439F-BCC0-311DB8558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973463" y="6070947"/>
            <a:ext cx="864096" cy="527050"/>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29520F44-7FCC-4F9B-B50D-0E465CB86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461" y="5087240"/>
            <a:ext cx="1600910" cy="146643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magine 6" descr="logo cmcc.png">
            <a:extLst>
              <a:ext uri="{FF2B5EF4-FFF2-40B4-BE49-F238E27FC236}">
                <a16:creationId xmlns:a16="http://schemas.microsoft.com/office/drawing/2014/main" id="{A0313BBD-3929-4431-870E-A7232E15F1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37412C1-8141-4E99-8DC0-71BC97E25585}"/>
              </a:ext>
            </a:extLst>
          </p:cNvPr>
          <p:cNvCxnSpPr/>
          <p:nvPr/>
        </p:nvCxnSpPr>
        <p:spPr>
          <a:xfrm flipV="1">
            <a:off x="0" y="7905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766047D8-6101-40A6-8961-E7B9AEE0787B}"/>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36F41544-37BA-4C43-861E-35EF551AC8D4}"/>
              </a:ext>
            </a:extLst>
          </p:cNvPr>
          <p:cNvSpPr/>
          <p:nvPr/>
        </p:nvSpPr>
        <p:spPr>
          <a:xfrm>
            <a:off x="0" y="-1"/>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6150" name="Rettangolo 10">
            <a:extLst>
              <a:ext uri="{FF2B5EF4-FFF2-40B4-BE49-F238E27FC236}">
                <a16:creationId xmlns:a16="http://schemas.microsoft.com/office/drawing/2014/main" id="{323923DC-0D63-45CF-8369-4A130D33BA16}"/>
              </a:ext>
            </a:extLst>
          </p:cNvPr>
          <p:cNvSpPr>
            <a:spLocks noChangeArrowheads="1"/>
          </p:cNvSpPr>
          <p:nvPr/>
        </p:nvSpPr>
        <p:spPr bwMode="auto">
          <a:xfrm>
            <a:off x="812756" y="1177514"/>
            <a:ext cx="7719684"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ts val="300"/>
              </a:spcBef>
              <a:spcAft>
                <a:spcPts val="300"/>
              </a:spcAft>
              <a:buNone/>
            </a:pPr>
            <a:r>
              <a:rPr lang="en-US" altLang="en-US" sz="2000" dirty="0">
                <a:latin typeface="+mj-lt"/>
              </a:rPr>
              <a:t>Assessing indirect macro-economic effects of climate change impacts on </a:t>
            </a:r>
            <a:r>
              <a:rPr lang="en-US" altLang="en-US" sz="2000" dirty="0" err="1">
                <a:latin typeface="+mj-lt"/>
              </a:rPr>
              <a:t>labour</a:t>
            </a:r>
            <a:r>
              <a:rPr lang="en-US" altLang="en-US" sz="2000" dirty="0">
                <a:latin typeface="+mj-lt"/>
              </a:rPr>
              <a:t> and </a:t>
            </a:r>
            <a:r>
              <a:rPr lang="en-US" altLang="en-US" sz="2000" dirty="0" err="1">
                <a:latin typeface="+mj-lt"/>
              </a:rPr>
              <a:t>analysing</a:t>
            </a:r>
            <a:r>
              <a:rPr lang="en-US" altLang="en-US" sz="2000" dirty="0">
                <a:latin typeface="+mj-lt"/>
              </a:rPr>
              <a:t> potential spillovers across different sectors and sub-national regions within European countries taking into account inter- and intra-national trade. </a:t>
            </a:r>
          </a:p>
          <a:p>
            <a:pPr eaLnBrk="1" hangingPunct="1">
              <a:spcBef>
                <a:spcPts val="300"/>
              </a:spcBef>
              <a:spcAft>
                <a:spcPts val="300"/>
              </a:spcAft>
              <a:buFontTx/>
              <a:buNone/>
            </a:pPr>
            <a:endParaRPr lang="en-US" altLang="en-US" sz="2000" dirty="0">
              <a:latin typeface="+mj-lt"/>
            </a:endParaRPr>
          </a:p>
          <a:p>
            <a:pPr eaLnBrk="1" hangingPunct="1">
              <a:spcBef>
                <a:spcPts val="300"/>
              </a:spcBef>
              <a:spcAft>
                <a:spcPts val="300"/>
              </a:spcAft>
              <a:buFontTx/>
              <a:buNone/>
            </a:pPr>
            <a:r>
              <a:rPr lang="en-US" altLang="en-US" sz="2000" dirty="0">
                <a:latin typeface="+mj-lt"/>
              </a:rPr>
              <a:t>Comparing our results for Europe with recent CGE macro-economic assessments related to climate-induced impacts on </a:t>
            </a:r>
            <a:r>
              <a:rPr lang="en-US" altLang="en-US" sz="2000" dirty="0" err="1">
                <a:latin typeface="+mj-lt"/>
              </a:rPr>
              <a:t>labour</a:t>
            </a:r>
            <a:r>
              <a:rPr lang="en-US" altLang="en-US" sz="2000" dirty="0">
                <a:latin typeface="+mj-lt"/>
              </a:rPr>
              <a:t> productivity (</a:t>
            </a:r>
            <a:r>
              <a:rPr lang="en-US" altLang="en-US" sz="2000" dirty="0" err="1">
                <a:latin typeface="+mj-lt"/>
              </a:rPr>
              <a:t>Ciscar</a:t>
            </a:r>
            <a:r>
              <a:rPr lang="en-US" altLang="en-US" sz="2000" dirty="0">
                <a:latin typeface="+mj-lt"/>
              </a:rPr>
              <a:t> et al. 2014; Orlov et al. 2020; García-León et al. 2021). These studies use the Wet Bulb Globe Temperature (WBGT) approach to estimate the effects of climate on </a:t>
            </a:r>
            <a:r>
              <a:rPr lang="en-US" altLang="en-US" sz="2000" dirty="0" err="1">
                <a:latin typeface="+mj-lt"/>
              </a:rPr>
              <a:t>labour</a:t>
            </a:r>
            <a:r>
              <a:rPr lang="en-US" altLang="en-US" sz="2000" dirty="0">
                <a:latin typeface="+mj-lt"/>
              </a:rPr>
              <a:t> productivity. </a:t>
            </a:r>
          </a:p>
          <a:p>
            <a:pPr eaLnBrk="1" hangingPunct="1">
              <a:spcBef>
                <a:spcPts val="300"/>
              </a:spcBef>
              <a:spcAft>
                <a:spcPts val="300"/>
              </a:spcAft>
              <a:buFontTx/>
              <a:buNone/>
            </a:pPr>
            <a:endParaRPr lang="en-US" altLang="en-US" sz="2000" dirty="0">
              <a:latin typeface="+mj-lt"/>
            </a:endParaRPr>
          </a:p>
        </p:txBody>
      </p:sp>
      <p:sp>
        <p:nvSpPr>
          <p:cNvPr id="6151" name="Rectangle 1">
            <a:extLst>
              <a:ext uri="{FF2B5EF4-FFF2-40B4-BE49-F238E27FC236}">
                <a16:creationId xmlns:a16="http://schemas.microsoft.com/office/drawing/2014/main" id="{E9378832-AE44-4BA2-B6C1-404885872DF8}"/>
              </a:ext>
            </a:extLst>
          </p:cNvPr>
          <p:cNvSpPr>
            <a:spLocks noChangeArrowheads="1"/>
          </p:cNvSpPr>
          <p:nvPr/>
        </p:nvSpPr>
        <p:spPr bwMode="auto">
          <a:xfrm>
            <a:off x="835025" y="285899"/>
            <a:ext cx="1525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Objectives</a:t>
            </a:r>
            <a:endParaRPr lang="en-GB" altLang="it-IT" sz="2400" dirty="0">
              <a:solidFill>
                <a:srgbClr val="1A60A6"/>
              </a:solidFill>
              <a:latin typeface="+mj-lt"/>
            </a:endParaRPr>
          </a:p>
        </p:txBody>
      </p:sp>
    </p:spTree>
    <p:extLst>
      <p:ext uri="{BB962C8B-B14F-4D97-AF65-F5344CB8AC3E}">
        <p14:creationId xmlns:p14="http://schemas.microsoft.com/office/powerpoint/2010/main" val="4230968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4" y="301774"/>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Methodology</a:t>
            </a:r>
            <a:endParaRPr lang="en-GB" altLang="it-IT" sz="2400" dirty="0">
              <a:solidFill>
                <a:srgbClr val="1A60A6"/>
              </a:solidFill>
              <a:latin typeface="+mj-lt"/>
            </a:endParaRPr>
          </a:p>
        </p:txBody>
      </p:sp>
      <p:sp>
        <p:nvSpPr>
          <p:cNvPr id="11" name="Rettangolo 10">
            <a:extLst>
              <a:ext uri="{FF2B5EF4-FFF2-40B4-BE49-F238E27FC236}">
                <a16:creationId xmlns:a16="http://schemas.microsoft.com/office/drawing/2014/main" id="{F7BCEC92-4DC1-4A1E-B2B9-9FE0F5040F0C}"/>
              </a:ext>
            </a:extLst>
          </p:cNvPr>
          <p:cNvSpPr/>
          <p:nvPr/>
        </p:nvSpPr>
        <p:spPr>
          <a:xfrm>
            <a:off x="441324" y="1165562"/>
            <a:ext cx="8307388" cy="5016758"/>
          </a:xfrm>
          <a:prstGeom prst="rect">
            <a:avLst/>
          </a:prstGeom>
        </p:spPr>
        <p:txBody>
          <a:bodyPr wrap="square">
            <a:spAutoFit/>
          </a:bodyPr>
          <a:lstStyle/>
          <a:p>
            <a:pPr algn="just">
              <a:spcAft>
                <a:spcPts val="0"/>
              </a:spcAft>
            </a:pPr>
            <a:endParaRPr lang="en-US" sz="2000" dirty="0">
              <a:latin typeface="+mj-lt"/>
            </a:endParaRPr>
          </a:p>
          <a:p>
            <a:pPr marL="342900" indent="-342900" algn="just">
              <a:spcAft>
                <a:spcPts val="0"/>
              </a:spcAft>
              <a:buFont typeface="Wingdings" panose="05000000000000000000" pitchFamily="2" charset="2"/>
              <a:buChar char="Ø"/>
            </a:pPr>
            <a:r>
              <a:rPr lang="en-US" sz="2000" dirty="0">
                <a:latin typeface="+mj-lt"/>
              </a:rPr>
              <a:t>We econometrically estimate climate impacts on </a:t>
            </a:r>
            <a:r>
              <a:rPr lang="en-US" sz="2000" dirty="0" err="1">
                <a:latin typeface="+mj-lt"/>
              </a:rPr>
              <a:t>labour</a:t>
            </a:r>
            <a:r>
              <a:rPr lang="en-US" sz="2000" dirty="0">
                <a:latin typeface="+mj-lt"/>
              </a:rPr>
              <a:t> productivity in different RCPs and economic sectors and combine these estimates with high spatial resolution temperature projections from four </a:t>
            </a:r>
            <a:r>
              <a:rPr lang="en-US" sz="2000" b="1" dirty="0">
                <a:latin typeface="+mj-lt"/>
              </a:rPr>
              <a:t>Regional Climate Models </a:t>
            </a:r>
            <a:r>
              <a:rPr lang="en-US" sz="2000" dirty="0">
                <a:latin typeface="+mj-lt"/>
              </a:rPr>
              <a:t>(RCMs).</a:t>
            </a:r>
          </a:p>
          <a:p>
            <a:pPr marL="342900" indent="-342900" algn="just">
              <a:spcAft>
                <a:spcPts val="0"/>
              </a:spcAft>
              <a:buFont typeface="Wingdings" panose="05000000000000000000" pitchFamily="2" charset="2"/>
              <a:buChar char="Ø"/>
            </a:pPr>
            <a:endParaRPr lang="en-US" sz="2000" dirty="0">
              <a:latin typeface="+mj-lt"/>
            </a:endParaRPr>
          </a:p>
          <a:p>
            <a:pPr marL="342900" indent="-342900" algn="just">
              <a:spcAft>
                <a:spcPts val="0"/>
              </a:spcAft>
              <a:buFont typeface="Wingdings" panose="05000000000000000000" pitchFamily="2" charset="2"/>
              <a:buChar char="Ø"/>
            </a:pPr>
            <a:r>
              <a:rPr lang="en-US" sz="2000" dirty="0">
                <a:latin typeface="+mj-lt"/>
              </a:rPr>
              <a:t>We implement the climate impacts on </a:t>
            </a:r>
            <a:r>
              <a:rPr lang="en-US" sz="2000" dirty="0" err="1">
                <a:latin typeface="+mj-lt"/>
              </a:rPr>
              <a:t>labour</a:t>
            </a:r>
            <a:r>
              <a:rPr lang="en-US" sz="2000" dirty="0">
                <a:latin typeface="+mj-lt"/>
              </a:rPr>
              <a:t> productivity in a </a:t>
            </a:r>
            <a:r>
              <a:rPr lang="en-US" altLang="en-US" sz="2000" dirty="0">
                <a:latin typeface="+mj-lt"/>
              </a:rPr>
              <a:t>Computable General Equilibrium (</a:t>
            </a:r>
            <a:r>
              <a:rPr lang="en-US" altLang="en-US" sz="2000" b="1" dirty="0">
                <a:latin typeface="+mj-lt"/>
              </a:rPr>
              <a:t>CGE</a:t>
            </a:r>
            <a:r>
              <a:rPr lang="en-US" altLang="en-US" sz="2000" dirty="0">
                <a:latin typeface="+mj-lt"/>
              </a:rPr>
              <a:t>) model, whose regional coverage has been extended to the sub-county </a:t>
            </a:r>
            <a:r>
              <a:rPr lang="en-US" altLang="en-US" sz="2000" b="1" dirty="0">
                <a:latin typeface="+mj-lt"/>
              </a:rPr>
              <a:t>NUTS2</a:t>
            </a:r>
            <a:r>
              <a:rPr lang="en-US" altLang="en-US" sz="2000" dirty="0">
                <a:latin typeface="+mj-lt"/>
              </a:rPr>
              <a:t> and </a:t>
            </a:r>
            <a:r>
              <a:rPr lang="en-US" altLang="en-US" sz="2000" b="1" dirty="0">
                <a:latin typeface="+mj-lt"/>
              </a:rPr>
              <a:t>NUTS1 EU level </a:t>
            </a:r>
            <a:r>
              <a:rPr lang="en-US" altLang="en-US" sz="2000" dirty="0">
                <a:latin typeface="+mj-lt"/>
              </a:rPr>
              <a:t>(</a:t>
            </a:r>
            <a:r>
              <a:rPr lang="en-US" sz="2000" dirty="0">
                <a:latin typeface="+mj-lt"/>
              </a:rPr>
              <a:t>García-León et al., 2021).</a:t>
            </a:r>
          </a:p>
          <a:p>
            <a:pPr marL="342900" indent="-342900" algn="just">
              <a:spcAft>
                <a:spcPts val="0"/>
              </a:spcAft>
              <a:buFont typeface="Wingdings" panose="05000000000000000000" pitchFamily="2" charset="2"/>
              <a:buChar char="Ø"/>
            </a:pPr>
            <a:endParaRPr lang="en-US" altLang="en-US" sz="2000" dirty="0">
              <a:latin typeface="+mj-lt"/>
            </a:endParaRPr>
          </a:p>
          <a:p>
            <a:pPr marL="342900" indent="-342900" algn="just">
              <a:spcAft>
                <a:spcPts val="0"/>
              </a:spcAft>
              <a:buFont typeface="Wingdings" panose="05000000000000000000" pitchFamily="2" charset="2"/>
              <a:buChar char="Ø"/>
            </a:pPr>
            <a:endParaRPr lang="en-US" altLang="en-US" sz="2000" dirty="0">
              <a:latin typeface="Helvetica" panose="020B0604020202020204" pitchFamily="34" charset="0"/>
            </a:endParaRPr>
          </a:p>
          <a:p>
            <a:pPr algn="just">
              <a:spcAft>
                <a:spcPts val="0"/>
              </a:spcAft>
            </a:pPr>
            <a:endParaRPr lang="en-US" sz="2000" dirty="0">
              <a:latin typeface="+mj-lt"/>
            </a:endParaRPr>
          </a:p>
          <a:p>
            <a:pPr algn="just">
              <a:spcAft>
                <a:spcPts val="0"/>
              </a:spcAft>
            </a:pPr>
            <a:endParaRPr lang="en-US" sz="2000" dirty="0">
              <a:latin typeface="+mj-lt"/>
            </a:endParaRPr>
          </a:p>
          <a:p>
            <a:pPr algn="just">
              <a:spcAft>
                <a:spcPts val="0"/>
              </a:spcAft>
            </a:pPr>
            <a:endParaRPr lang="en-US" sz="2000" dirty="0">
              <a:latin typeface="+mj-lt"/>
            </a:endParaRPr>
          </a:p>
          <a:p>
            <a:pPr algn="just">
              <a:spcAft>
                <a:spcPts val="0"/>
              </a:spcAft>
            </a:pPr>
            <a:endParaRPr lang="en-US" sz="2000" dirty="0">
              <a:latin typeface="+mj-lt"/>
            </a:endParaRPr>
          </a:p>
        </p:txBody>
      </p:sp>
    </p:spTree>
    <p:extLst>
      <p:ext uri="{BB962C8B-B14F-4D97-AF65-F5344CB8AC3E}">
        <p14:creationId xmlns:p14="http://schemas.microsoft.com/office/powerpoint/2010/main" val="3289093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lvl="0"/>
            <a:r>
              <a:rPr lang="en-US" b="1" dirty="0">
                <a:latin typeface="+mj-lt"/>
              </a:rPr>
              <a:t>Methodology: </a:t>
            </a:r>
            <a:r>
              <a:rPr lang="en-US" dirty="0">
                <a:latin typeface="+mj-lt"/>
              </a:rPr>
              <a:t>data for the empirical estimation</a:t>
            </a:r>
            <a:endParaRPr lang="en-US" sz="1200" noProof="0" dirty="0">
              <a:latin typeface="+mj-lt"/>
            </a:endParaRPr>
          </a:p>
        </p:txBody>
      </p:sp>
      <p:sp>
        <p:nvSpPr>
          <p:cNvPr id="4" name="Segnaposto testo 2"/>
          <p:cNvSpPr txBox="1">
            <a:spLocks/>
          </p:cNvSpPr>
          <p:nvPr/>
        </p:nvSpPr>
        <p:spPr>
          <a:xfrm>
            <a:off x="193853" y="1772816"/>
            <a:ext cx="8122563" cy="3423642"/>
          </a:xfrm>
          <a:prstGeom prst="rect">
            <a:avLst/>
          </a:prstGeom>
        </p:spPr>
        <p:txBody>
          <a:bodyPr/>
          <a:lstStyle>
            <a:lvl1pPr marL="342900" indent="-342900" algn="l" defTabSz="457200" rtl="0" eaLnBrk="1" latinLnBrk="0" hangingPunct="1">
              <a:spcBef>
                <a:spcPts val="0"/>
              </a:spcBef>
              <a:buClr>
                <a:srgbClr val="1A60A6"/>
              </a:buClr>
              <a:buFont typeface="Arial"/>
              <a:buChar char="•"/>
              <a:defRPr sz="2200" kern="1200">
                <a:solidFill>
                  <a:schemeClr val="tx1"/>
                </a:solidFill>
                <a:latin typeface="Helvetica"/>
                <a:ea typeface="+mn-ea"/>
                <a:cs typeface="Helvetica"/>
              </a:defRPr>
            </a:lvl1pPr>
            <a:lvl2pPr marL="742950" indent="-285750" algn="l" defTabSz="457200" rtl="0" eaLnBrk="1" latinLnBrk="0" hangingPunct="1">
              <a:spcBef>
                <a:spcPts val="0"/>
              </a:spcBef>
              <a:buClr>
                <a:srgbClr val="1A60A6"/>
              </a:buClr>
              <a:buFont typeface="Arial"/>
              <a:buChar char="–"/>
              <a:defRPr sz="1800" kern="1200">
                <a:solidFill>
                  <a:schemeClr val="tx1"/>
                </a:solidFill>
                <a:latin typeface="Helvetica"/>
                <a:ea typeface="+mn-ea"/>
                <a:cs typeface="Helvetica"/>
              </a:defRPr>
            </a:lvl2pPr>
            <a:lvl3pPr marL="1143000" indent="-228600" algn="l" defTabSz="457200" rtl="0" eaLnBrk="1" latinLnBrk="0" hangingPunct="1">
              <a:spcBef>
                <a:spcPts val="0"/>
              </a:spcBef>
              <a:buClr>
                <a:srgbClr val="1A60A6"/>
              </a:buClr>
              <a:buFont typeface="Arial"/>
              <a:buChar char="•"/>
              <a:defRPr sz="1400" kern="1200">
                <a:solidFill>
                  <a:schemeClr val="tx1"/>
                </a:solidFill>
                <a:latin typeface="Helvetica"/>
                <a:ea typeface="+mn-ea"/>
                <a:cs typeface="Helvetica"/>
              </a:defRPr>
            </a:lvl3pPr>
            <a:lvl4pPr marL="1600200" indent="-228600" algn="l" defTabSz="457200" rtl="0" eaLnBrk="1" latinLnBrk="0" hangingPunct="1">
              <a:spcBef>
                <a:spcPts val="0"/>
              </a:spcBef>
              <a:buFont typeface="Arial"/>
              <a:buChar char="–"/>
              <a:defRPr sz="1200" kern="1200">
                <a:solidFill>
                  <a:schemeClr val="tx1"/>
                </a:solidFill>
                <a:latin typeface="Helvetica"/>
                <a:ea typeface="+mn-ea"/>
                <a:cs typeface="Helvetica"/>
              </a:defRPr>
            </a:lvl4pPr>
            <a:lvl5pPr marL="2057400" indent="-228600" algn="l" defTabSz="457200" rtl="0" eaLnBrk="1" latinLnBrk="0" hangingPunct="1">
              <a:spcBef>
                <a:spcPts val="0"/>
              </a:spcBef>
              <a:buFont typeface="Arial"/>
              <a:buChar char="»"/>
              <a:defRPr sz="1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ct val="110000"/>
              </a:lnSpc>
              <a:buNone/>
            </a:pPr>
            <a:r>
              <a:rPr lang="en-GB" sz="2000" dirty="0">
                <a:latin typeface="+mj-lt"/>
                <a:ea typeface="Palatino Linotype" charset="0"/>
                <a:cs typeface="Palatino Linotype" charset="0"/>
              </a:rPr>
              <a:t>- 300+ micro surveys from Integrated Public Use Microdata Series (IPUMS). It comprises data for 130+ countries, including number of hours an individual respondent worked per week at all jobs. We aggregated the data on worked hours to the regional and annual level for two main sectors (agriculture and industry)</a:t>
            </a:r>
          </a:p>
          <a:p>
            <a:pPr marL="0" indent="0" algn="just">
              <a:lnSpc>
                <a:spcPct val="110000"/>
              </a:lnSpc>
              <a:buNone/>
            </a:pPr>
            <a:endParaRPr lang="en-GB" sz="2000" dirty="0">
              <a:latin typeface="+mj-lt"/>
              <a:ea typeface="Palatino Linotype" charset="0"/>
              <a:cs typeface="Palatino Linotype" charset="0"/>
            </a:endParaRPr>
          </a:p>
          <a:p>
            <a:pPr marL="0" indent="0" algn="just">
              <a:lnSpc>
                <a:spcPct val="110000"/>
              </a:lnSpc>
              <a:buNone/>
            </a:pPr>
            <a:endParaRPr lang="en-GB" sz="2000" dirty="0">
              <a:latin typeface="+mj-lt"/>
              <a:ea typeface="Palatino Linotype" charset="0"/>
              <a:cs typeface="Palatino Linotype" charset="0"/>
            </a:endParaRPr>
          </a:p>
          <a:p>
            <a:pPr marL="0" indent="0" algn="just">
              <a:lnSpc>
                <a:spcPct val="110000"/>
              </a:lnSpc>
              <a:buNone/>
            </a:pPr>
            <a:r>
              <a:rPr lang="en-GB" sz="2000" dirty="0">
                <a:latin typeface="+mj-lt"/>
                <a:ea typeface="Palatino Linotype" charset="0"/>
                <a:cs typeface="Palatino Linotype" charset="0"/>
              </a:rPr>
              <a:t>-  </a:t>
            </a:r>
            <a:r>
              <a:rPr lang="en-US" sz="2000" dirty="0">
                <a:latin typeface="+mj-lt"/>
                <a:ea typeface="Palatino Linotype" charset="0"/>
                <a:cs typeface="Palatino Linotype" charset="0"/>
              </a:rPr>
              <a:t>We extracted mean temperature and maximum temperature from ERA5 at a spatial resolution of 0·25° × 0·25° and hourly temporal resolution, which was overlaid on the subregional shapefile from IPUMS</a:t>
            </a:r>
          </a:p>
        </p:txBody>
      </p:sp>
    </p:spTree>
    <p:extLst>
      <p:ext uri="{BB962C8B-B14F-4D97-AF65-F5344CB8AC3E}">
        <p14:creationId xmlns:p14="http://schemas.microsoft.com/office/powerpoint/2010/main" val="344345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lvl="0"/>
            <a:r>
              <a:rPr lang="en-US" b="1" dirty="0">
                <a:latin typeface="+mj-lt"/>
              </a:rPr>
              <a:t>Methodology: </a:t>
            </a:r>
            <a:r>
              <a:rPr lang="en-US" dirty="0">
                <a:latin typeface="+mj-lt"/>
              </a:rPr>
              <a:t>empirical framework</a:t>
            </a:r>
            <a:endParaRPr lang="en-US" sz="1200" noProof="0" dirty="0">
              <a:latin typeface="+mj-lt"/>
            </a:endParaRPr>
          </a:p>
        </p:txBody>
      </p:sp>
      <mc:AlternateContent xmlns:mc="http://schemas.openxmlformats.org/markup-compatibility/2006" xmlns:a14="http://schemas.microsoft.com/office/drawing/2010/main">
        <mc:Choice Requires="a14">
          <p:sp>
            <p:nvSpPr>
              <p:cNvPr id="4" name="Segnaposto testo 2"/>
              <p:cNvSpPr txBox="1">
                <a:spLocks/>
              </p:cNvSpPr>
              <p:nvPr/>
            </p:nvSpPr>
            <p:spPr>
              <a:xfrm>
                <a:off x="178713" y="980728"/>
                <a:ext cx="8965287" cy="5513125"/>
              </a:xfrm>
              <a:prstGeom prst="rect">
                <a:avLst/>
              </a:prstGeom>
            </p:spPr>
            <p:txBody>
              <a:bodyPr/>
              <a:lstStyle>
                <a:lvl1pPr marL="342900" indent="-342900" algn="l" defTabSz="457200" rtl="0" eaLnBrk="1" latinLnBrk="0" hangingPunct="1">
                  <a:spcBef>
                    <a:spcPts val="0"/>
                  </a:spcBef>
                  <a:buClr>
                    <a:srgbClr val="1A60A6"/>
                  </a:buClr>
                  <a:buFont typeface="Arial"/>
                  <a:buChar char="•"/>
                  <a:defRPr sz="2200" kern="1200">
                    <a:solidFill>
                      <a:schemeClr val="tx1"/>
                    </a:solidFill>
                    <a:latin typeface="Helvetica"/>
                    <a:ea typeface="+mn-ea"/>
                    <a:cs typeface="Helvetica"/>
                  </a:defRPr>
                </a:lvl1pPr>
                <a:lvl2pPr marL="742950" indent="-285750" algn="l" defTabSz="457200" rtl="0" eaLnBrk="1" latinLnBrk="0" hangingPunct="1">
                  <a:spcBef>
                    <a:spcPts val="0"/>
                  </a:spcBef>
                  <a:buClr>
                    <a:srgbClr val="1A60A6"/>
                  </a:buClr>
                  <a:buFont typeface="Arial"/>
                  <a:buChar char="–"/>
                  <a:defRPr sz="1800" kern="1200">
                    <a:solidFill>
                      <a:schemeClr val="tx1"/>
                    </a:solidFill>
                    <a:latin typeface="Helvetica"/>
                    <a:ea typeface="+mn-ea"/>
                    <a:cs typeface="Helvetica"/>
                  </a:defRPr>
                </a:lvl2pPr>
                <a:lvl3pPr marL="1143000" indent="-228600" algn="l" defTabSz="457200" rtl="0" eaLnBrk="1" latinLnBrk="0" hangingPunct="1">
                  <a:spcBef>
                    <a:spcPts val="0"/>
                  </a:spcBef>
                  <a:buClr>
                    <a:srgbClr val="1A60A6"/>
                  </a:buClr>
                  <a:buFont typeface="Arial"/>
                  <a:buChar char="•"/>
                  <a:defRPr sz="1400" kern="1200">
                    <a:solidFill>
                      <a:schemeClr val="tx1"/>
                    </a:solidFill>
                    <a:latin typeface="Helvetica"/>
                    <a:ea typeface="+mn-ea"/>
                    <a:cs typeface="Helvetica"/>
                  </a:defRPr>
                </a:lvl3pPr>
                <a:lvl4pPr marL="1600200" indent="-228600" algn="l" defTabSz="457200" rtl="0" eaLnBrk="1" latinLnBrk="0" hangingPunct="1">
                  <a:spcBef>
                    <a:spcPts val="0"/>
                  </a:spcBef>
                  <a:buFont typeface="Arial"/>
                  <a:buChar char="–"/>
                  <a:defRPr sz="1200" kern="1200">
                    <a:solidFill>
                      <a:schemeClr val="tx1"/>
                    </a:solidFill>
                    <a:latin typeface="Helvetica"/>
                    <a:ea typeface="+mn-ea"/>
                    <a:cs typeface="Helvetica"/>
                  </a:defRPr>
                </a:lvl4pPr>
                <a:lvl5pPr marL="2057400" indent="-228600" algn="l" defTabSz="457200" rtl="0" eaLnBrk="1" latinLnBrk="0" hangingPunct="1">
                  <a:spcBef>
                    <a:spcPts val="0"/>
                  </a:spcBef>
                  <a:buFont typeface="Arial"/>
                  <a:buChar char="»"/>
                  <a:defRPr sz="1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ct val="110000"/>
                  </a:lnSpc>
                  <a:buNone/>
                </a:pPr>
                <a:r>
                  <a:rPr lang="en-US" dirty="0">
                    <a:solidFill>
                      <a:schemeClr val="tx1"/>
                    </a:solidFill>
                    <a:latin typeface="+mj-lt"/>
                    <a:ea typeface="Palatino Linotype" charset="0"/>
                    <a:cs typeface="Palatino Linotype" charset="0"/>
                  </a:rPr>
                  <a:t>We use a panel regression controlling for both location (sub-	national geographic region) and survey year fixed-effects (Dasgupta et al., 2021):</a:t>
                </a:r>
              </a:p>
              <a:p>
                <a:pPr algn="just">
                  <a:lnSpc>
                    <a:spcPct val="110000"/>
                  </a:lnSpc>
                </a:pPr>
                <a:endParaRPr lang="en-US" dirty="0">
                  <a:solidFill>
                    <a:schemeClr val="tx1"/>
                  </a:solidFill>
                  <a:latin typeface="+mj-lt"/>
                  <a:ea typeface="Palatino Linotype" charset="0"/>
                  <a:cs typeface="Palatino Linotype" charset="0"/>
                </a:endParaRPr>
              </a:p>
              <a:p>
                <a:pPr algn="just">
                  <a:lnSpc>
                    <a:spcPct val="110000"/>
                  </a:lnSpc>
                </a:pPr>
                <a:endParaRPr lang="en-US" dirty="0">
                  <a:solidFill>
                    <a:schemeClr val="tx1"/>
                  </a:solidFill>
                  <a:latin typeface="+mj-lt"/>
                  <a:ea typeface="Palatino Linotype" charset="0"/>
                  <a:cs typeface="Palatino Linotype" charset="0"/>
                </a:endParaRPr>
              </a:p>
              <a:p>
                <a:pPr marL="457200" lvl="1" indent="0">
                  <a:spcBef>
                    <a:spcPts val="100"/>
                  </a:spcBef>
                  <a:spcAft>
                    <a:spcPts val="100"/>
                  </a:spcAft>
                  <a:buNone/>
                </a:pPr>
                <a:r>
                  <a:rPr lang="en-US" sz="2200" dirty="0">
                    <a:solidFill>
                      <a:schemeClr val="tx1"/>
                    </a:solidFill>
                    <a:ea typeface="Palatino Linotype" charset="0"/>
                    <a:cs typeface="Palatino Linotype" charset="0"/>
                    <a:sym typeface="Helvetica Neue"/>
                  </a:rPr>
                  <a:t>-  </a:t>
                </a:r>
                <a14:m>
                  <m:oMath xmlns:m="http://schemas.openxmlformats.org/officeDocument/2006/math">
                    <m:r>
                      <a:rPr lang="en-US" sz="2200">
                        <a:solidFill>
                          <a:schemeClr val="tx1"/>
                        </a:solidFill>
                        <a:latin typeface="Cambria Math" panose="02040503050406030204" pitchFamily="18" charset="0"/>
                        <a:ea typeface="Palatino Linotype" charset="0"/>
                        <a:cs typeface="Palatino Linotype" charset="0"/>
                        <a:sym typeface="Helvetica Neue"/>
                      </a:rPr>
                      <m:t>𝑙𝑛</m:t>
                    </m:r>
                    <m:sSub>
                      <m:sSubPr>
                        <m:ctrlPr>
                          <a:rPr lang="en-US" sz="2200" i="1">
                            <a:solidFill>
                              <a:schemeClr val="tx1"/>
                            </a:solidFill>
                            <a:latin typeface="Cambria Math" panose="02040503050406030204" pitchFamily="18" charset="0"/>
                            <a:ea typeface="Palatino Linotype" charset="0"/>
                            <a:cs typeface="Palatino Linotype" charset="0"/>
                            <a:sym typeface="Helvetica Neue"/>
                          </a:rPr>
                        </m:ctrlPr>
                      </m:sSubPr>
                      <m:e>
                        <m:r>
                          <a:rPr lang="en-US" sz="2200" i="1">
                            <a:solidFill>
                              <a:schemeClr val="tx1"/>
                            </a:solidFill>
                            <a:latin typeface="Cambria Math" panose="02040503050406030204" pitchFamily="18" charset="0"/>
                            <a:ea typeface="Palatino Linotype" charset="0"/>
                            <a:cs typeface="Palatino Linotype" charset="0"/>
                            <a:sym typeface="Helvetica Neue"/>
                          </a:rPr>
                          <m:t>(</m:t>
                        </m:r>
                        <m:r>
                          <a:rPr lang="en-US" sz="2200" i="1">
                            <a:solidFill>
                              <a:schemeClr val="tx1"/>
                            </a:solidFill>
                            <a:latin typeface="Cambria Math" panose="02040503050406030204" pitchFamily="18" charset="0"/>
                            <a:ea typeface="Palatino Linotype" charset="0"/>
                            <a:cs typeface="Palatino Linotype" charset="0"/>
                            <a:sym typeface="Helvetica Neue"/>
                          </a:rPr>
                          <m:t>𝑦</m:t>
                        </m:r>
                      </m:e>
                      <m:sub>
                        <m:r>
                          <a:rPr lang="it-IT" sz="2200" b="0" i="1" smtClean="0">
                            <a:solidFill>
                              <a:schemeClr val="tx1"/>
                            </a:solidFill>
                            <a:latin typeface="Cambria Math" panose="02040503050406030204" pitchFamily="18" charset="0"/>
                            <a:ea typeface="Palatino Linotype" charset="0"/>
                            <a:cs typeface="Palatino Linotype" charset="0"/>
                            <a:sym typeface="Helvetica Neue"/>
                          </a:rPr>
                          <m:t>𝑟</m:t>
                        </m:r>
                        <m:r>
                          <a:rPr lang="en-US" sz="2200" i="1">
                            <a:solidFill>
                              <a:schemeClr val="tx1"/>
                            </a:solidFill>
                            <a:latin typeface="Cambria Math" panose="02040503050406030204" pitchFamily="18" charset="0"/>
                            <a:ea typeface="Palatino Linotype" charset="0"/>
                            <a:cs typeface="Palatino Linotype" charset="0"/>
                            <a:sym typeface="Helvetica Neue"/>
                          </a:rPr>
                          <m:t>𝑡</m:t>
                        </m:r>
                      </m:sub>
                    </m:sSub>
                    <m:r>
                      <a:rPr lang="en-US" sz="2200">
                        <a:solidFill>
                          <a:schemeClr val="tx1"/>
                        </a:solidFill>
                        <a:latin typeface="Cambria Math" panose="02040503050406030204" pitchFamily="18" charset="0"/>
                        <a:ea typeface="Palatino Linotype" charset="0"/>
                        <a:cs typeface="Palatino Linotype" charset="0"/>
                        <a:sym typeface="Helvetica Neue"/>
                      </a:rPr>
                      <m:t>)</m:t>
                    </m:r>
                  </m:oMath>
                </a14:m>
                <a:r>
                  <a:rPr lang="en-GB" sz="2200" dirty="0">
                    <a:solidFill>
                      <a:schemeClr val="tx1"/>
                    </a:solidFill>
                    <a:latin typeface="+mj-lt"/>
                    <a:ea typeface="Palatino Linotype" charset="0"/>
                    <a:cs typeface="Palatino Linotype" charset="0"/>
                  </a:rPr>
                  <a:t>: </a:t>
                </a:r>
                <a:r>
                  <a:rPr lang="en-US" sz="2200" dirty="0">
                    <a:latin typeface="+mj-lt"/>
                    <a:ea typeface="Palatino Linotype" charset="0"/>
                    <a:cs typeface="Palatino Linotype" charset="0"/>
                  </a:rPr>
                  <a:t>log of total number of sectoral hours worked in </a:t>
                </a:r>
                <a:r>
                  <a:rPr lang="en-US" sz="2200" dirty="0">
                    <a:solidFill>
                      <a:schemeClr val="tx1"/>
                    </a:solidFill>
                    <a:latin typeface="+mj-lt"/>
                    <a:ea typeface="Palatino Linotype" charset="0"/>
                    <a:cs typeface="Palatino Linotype" charset="0"/>
                  </a:rPr>
                  <a:t>region </a:t>
                </a:r>
                <a:r>
                  <a:rPr lang="en-US" sz="2200" i="1" dirty="0">
                    <a:solidFill>
                      <a:schemeClr val="tx1"/>
                    </a:solidFill>
                    <a:latin typeface="+mj-lt"/>
                    <a:ea typeface="Palatino Linotype" charset="0"/>
                    <a:cs typeface="Palatino Linotype" charset="0"/>
                  </a:rPr>
                  <a:t>r</a:t>
                </a:r>
                <a:r>
                  <a:rPr lang="en-US" sz="2200" dirty="0">
                    <a:solidFill>
                      <a:schemeClr val="tx1"/>
                    </a:solidFill>
                    <a:latin typeface="+mj-lt"/>
                    <a:ea typeface="Palatino Linotype" charset="0"/>
                    <a:cs typeface="Palatino Linotype" charset="0"/>
                  </a:rPr>
                  <a:t> and year </a:t>
                </a:r>
                <a:r>
                  <a:rPr lang="en-US" sz="2200" i="1" dirty="0">
                    <a:solidFill>
                      <a:schemeClr val="tx1"/>
                    </a:solidFill>
                    <a:latin typeface="+mj-lt"/>
                    <a:ea typeface="Palatino Linotype" charset="0"/>
                    <a:cs typeface="Palatino Linotype" charset="0"/>
                  </a:rPr>
                  <a:t>t</a:t>
                </a:r>
              </a:p>
              <a:p>
                <a:pPr marL="457200" lvl="1" indent="0">
                  <a:spcBef>
                    <a:spcPts val="100"/>
                  </a:spcBef>
                  <a:spcAft>
                    <a:spcPts val="100"/>
                  </a:spcAft>
                  <a:buNone/>
                </a:pPr>
                <a:r>
                  <a:rPr lang="en-US" sz="2200" dirty="0">
                    <a:solidFill>
                      <a:schemeClr val="tx1"/>
                    </a:solidFill>
                    <a:ea typeface="Palatino Linotype" charset="0"/>
                    <a:cs typeface="Palatino Linotype" charset="0"/>
                    <a:sym typeface="Helvetica Neue"/>
                  </a:rPr>
                  <a:t>- </a:t>
                </a:r>
                <a14:m>
                  <m:oMath xmlns:m="http://schemas.openxmlformats.org/officeDocument/2006/math">
                    <m:r>
                      <a:rPr lang="en-US" sz="2200" smtClean="0">
                        <a:solidFill>
                          <a:schemeClr val="tx1"/>
                        </a:solidFill>
                        <a:latin typeface="Cambria Math" panose="02040503050406030204" pitchFamily="18" charset="0"/>
                        <a:ea typeface="Palatino Linotype" charset="0"/>
                        <a:cs typeface="Palatino Linotype" charset="0"/>
                        <a:sym typeface="Helvetica Neue"/>
                      </a:rPr>
                      <m:t>𝑓</m:t>
                    </m:r>
                    <m:d>
                      <m:dPr>
                        <m:ctrlPr>
                          <a:rPr lang="en-US" sz="2200" i="1">
                            <a:solidFill>
                              <a:schemeClr val="tx1"/>
                            </a:solidFill>
                            <a:latin typeface="Cambria Math" panose="02040503050406030204" pitchFamily="18" charset="0"/>
                            <a:ea typeface="Palatino Linotype" charset="0"/>
                            <a:cs typeface="Palatino Linotype" charset="0"/>
                            <a:sym typeface="Helvetica Neue"/>
                          </a:rPr>
                        </m:ctrlPr>
                      </m:dPr>
                      <m:e>
                        <m:sSub>
                          <m:sSubPr>
                            <m:ctrlPr>
                              <a:rPr lang="en-US" sz="2200" i="1">
                                <a:solidFill>
                                  <a:schemeClr val="tx1"/>
                                </a:solidFill>
                                <a:latin typeface="Cambria Math" panose="02040503050406030204" pitchFamily="18" charset="0"/>
                                <a:ea typeface="Palatino Linotype" charset="0"/>
                                <a:cs typeface="Palatino Linotype" charset="0"/>
                                <a:sym typeface="Helvetica Neue"/>
                              </a:rPr>
                            </m:ctrlPr>
                          </m:sSubPr>
                          <m:e>
                            <m:r>
                              <a:rPr lang="it-IT" sz="2200" b="0" i="1" smtClean="0">
                                <a:solidFill>
                                  <a:schemeClr val="tx1"/>
                                </a:solidFill>
                                <a:latin typeface="Cambria Math" panose="02040503050406030204" pitchFamily="18" charset="0"/>
                                <a:ea typeface="Palatino Linotype" charset="0"/>
                                <a:cs typeface="Palatino Linotype" charset="0"/>
                                <a:sym typeface="Helvetica Neue"/>
                              </a:rPr>
                              <m:t>𝑇</m:t>
                            </m:r>
                            <m:r>
                              <a:rPr lang="en-US" sz="2200" i="1">
                                <a:solidFill>
                                  <a:schemeClr val="tx1"/>
                                </a:solidFill>
                                <a:latin typeface="Cambria Math" panose="02040503050406030204" pitchFamily="18" charset="0"/>
                                <a:ea typeface="Palatino Linotype" charset="0"/>
                                <a:cs typeface="Palatino Linotype" charset="0"/>
                                <a:sym typeface="Helvetica Neue"/>
                              </a:rPr>
                              <m:t>𝑒𝑚𝑝</m:t>
                            </m:r>
                          </m:e>
                          <m:sub>
                            <m:r>
                              <a:rPr lang="it-IT" sz="2200" b="0" i="1" smtClean="0">
                                <a:solidFill>
                                  <a:schemeClr val="tx1"/>
                                </a:solidFill>
                                <a:latin typeface="Cambria Math" panose="02040503050406030204" pitchFamily="18" charset="0"/>
                                <a:ea typeface="Palatino Linotype" charset="0"/>
                                <a:cs typeface="Palatino Linotype" charset="0"/>
                                <a:sym typeface="Helvetica Neue"/>
                              </a:rPr>
                              <m:t>𝑟</m:t>
                            </m:r>
                            <m:r>
                              <a:rPr lang="en-US" sz="2200" i="1">
                                <a:solidFill>
                                  <a:schemeClr val="tx1"/>
                                </a:solidFill>
                                <a:latin typeface="Cambria Math" panose="02040503050406030204" pitchFamily="18" charset="0"/>
                                <a:ea typeface="Palatino Linotype" charset="0"/>
                                <a:cs typeface="Palatino Linotype" charset="0"/>
                                <a:sym typeface="Helvetica Neue"/>
                              </a:rPr>
                              <m:t>𝑡</m:t>
                            </m:r>
                          </m:sub>
                        </m:sSub>
                      </m:e>
                    </m:d>
                  </m:oMath>
                </a14:m>
                <a:r>
                  <a:rPr lang="en-GB" sz="2200" dirty="0">
                    <a:solidFill>
                      <a:schemeClr val="tx1"/>
                    </a:solidFill>
                    <a:latin typeface="+mj-lt"/>
                    <a:ea typeface="Palatino Linotype" charset="0"/>
                    <a:cs typeface="Palatino Linotype" charset="0"/>
                  </a:rPr>
                  <a:t>: non-linear impact of temperature (linear term (</a:t>
                </a:r>
                <a14:m>
                  <m:oMath xmlns:m="http://schemas.openxmlformats.org/officeDocument/2006/math">
                    <m:sSub>
                      <m:sSubPr>
                        <m:ctrlPr>
                          <a:rPr lang="it-IT" sz="2200" i="1">
                            <a:latin typeface="Cambria Math" panose="02040503050406030204" pitchFamily="18" charset="0"/>
                            <a:sym typeface="Helvetica Neue"/>
                          </a:rPr>
                        </m:ctrlPr>
                      </m:sSubPr>
                      <m:e>
                        <m:acc>
                          <m:accPr>
                            <m:chr m:val="̂"/>
                            <m:ctrlPr>
                              <a:rPr lang="it-IT" sz="2200" i="1">
                                <a:latin typeface="Cambria Math" panose="02040503050406030204" pitchFamily="18" charset="0"/>
                                <a:sym typeface="Helvetica Neue"/>
                              </a:rPr>
                            </m:ctrlPr>
                          </m:accPr>
                          <m:e>
                            <m:r>
                              <a:rPr lang="it-IT" sz="2200" i="1">
                                <a:latin typeface="Cambria Math" panose="02040503050406030204" pitchFamily="18" charset="0"/>
                                <a:ea typeface="Cambria Math" panose="02040503050406030204" pitchFamily="18" charset="0"/>
                                <a:sym typeface="Helvetica Neue"/>
                              </a:rPr>
                              <m:t>𝛽</m:t>
                            </m:r>
                          </m:e>
                        </m:acc>
                      </m:e>
                      <m:sub>
                        <m:r>
                          <a:rPr lang="it-IT" sz="2200" i="1">
                            <a:latin typeface="Cambria Math" panose="02040503050406030204" pitchFamily="18" charset="0"/>
                            <a:sym typeface="Helvetica Neue"/>
                          </a:rPr>
                          <m:t>1</m:t>
                        </m:r>
                      </m:sub>
                    </m:sSub>
                  </m:oMath>
                </a14:m>
                <a:r>
                  <a:rPr lang="en-GB" sz="2200" dirty="0">
                    <a:solidFill>
                      <a:schemeClr val="tx1"/>
                    </a:solidFill>
                    <a:latin typeface="+mj-lt"/>
                    <a:ea typeface="Palatino Linotype" charset="0"/>
                    <a:cs typeface="Palatino Linotype" charset="0"/>
                  </a:rPr>
                  <a:t>) and quadratic term (</a:t>
                </a:r>
                <a14:m>
                  <m:oMath xmlns:m="http://schemas.openxmlformats.org/officeDocument/2006/math">
                    <m:sSub>
                      <m:sSubPr>
                        <m:ctrlPr>
                          <a:rPr lang="it-IT" sz="2200" i="1">
                            <a:latin typeface="Cambria Math" panose="02040503050406030204" pitchFamily="18" charset="0"/>
                            <a:sym typeface="Helvetica Neue"/>
                          </a:rPr>
                        </m:ctrlPr>
                      </m:sSubPr>
                      <m:e>
                        <m:acc>
                          <m:accPr>
                            <m:chr m:val="̂"/>
                            <m:ctrlPr>
                              <a:rPr lang="it-IT" sz="2200" i="1">
                                <a:latin typeface="Cambria Math" panose="02040503050406030204" pitchFamily="18" charset="0"/>
                                <a:sym typeface="Helvetica Neue"/>
                              </a:rPr>
                            </m:ctrlPr>
                          </m:accPr>
                          <m:e>
                            <m:r>
                              <a:rPr lang="it-IT" sz="2200" i="1">
                                <a:latin typeface="Cambria Math" panose="02040503050406030204" pitchFamily="18" charset="0"/>
                                <a:ea typeface="Cambria Math" panose="02040503050406030204" pitchFamily="18" charset="0"/>
                                <a:sym typeface="Helvetica Neue"/>
                              </a:rPr>
                              <m:t>𝛽</m:t>
                            </m:r>
                          </m:e>
                        </m:acc>
                      </m:e>
                      <m:sub>
                        <m:r>
                          <a:rPr lang="it-IT" sz="2200" b="0" i="1" smtClean="0">
                            <a:latin typeface="Cambria Math" panose="02040503050406030204" pitchFamily="18" charset="0"/>
                            <a:sym typeface="Helvetica Neue"/>
                          </a:rPr>
                          <m:t>2</m:t>
                        </m:r>
                      </m:sub>
                    </m:sSub>
                  </m:oMath>
                </a14:m>
                <a:r>
                  <a:rPr lang="en-GB" sz="2200" dirty="0">
                    <a:solidFill>
                      <a:schemeClr val="tx1"/>
                    </a:solidFill>
                    <a:latin typeface="+mj-lt"/>
                    <a:ea typeface="Palatino Linotype" charset="0"/>
                    <a:cs typeface="Palatino Linotype" charset="0"/>
                  </a:rPr>
                  <a:t>) for temperature coefficients)</a:t>
                </a:r>
              </a:p>
              <a:p>
                <a:pPr marL="457200" lvl="1" indent="0">
                  <a:spcBef>
                    <a:spcPts val="100"/>
                  </a:spcBef>
                  <a:spcAft>
                    <a:spcPts val="100"/>
                  </a:spcAft>
                  <a:buNone/>
                </a:pPr>
                <a14:m>
                  <m:oMath xmlns:m="http://schemas.openxmlformats.org/officeDocument/2006/math">
                    <m:sSub>
                      <m:sSubPr>
                        <m:ctrlPr>
                          <a:rPr lang="en-US" sz="2200" i="1">
                            <a:solidFill>
                              <a:schemeClr val="tx1"/>
                            </a:solidFill>
                            <a:latin typeface="Cambria Math" panose="02040503050406030204" pitchFamily="18" charset="0"/>
                            <a:ea typeface="Palatino Linotype" charset="0"/>
                            <a:cs typeface="Palatino Linotype" charset="0"/>
                            <a:sym typeface="Helvetica Neue"/>
                          </a:rPr>
                        </m:ctrlPr>
                      </m:sSubPr>
                      <m:e>
                        <m:r>
                          <a:rPr lang="en-US" sz="2200" i="1">
                            <a:solidFill>
                              <a:schemeClr val="tx1"/>
                            </a:solidFill>
                            <a:latin typeface="Cambria Math" panose="02040503050406030204" pitchFamily="18" charset="0"/>
                            <a:ea typeface="Palatino Linotype" charset="0"/>
                            <a:cs typeface="Palatino Linotype" charset="0"/>
                            <a:sym typeface="Helvetica Neue"/>
                          </a:rPr>
                          <m:t>𝑋</m:t>
                        </m:r>
                      </m:e>
                      <m:sub>
                        <m:r>
                          <a:rPr lang="it-IT" sz="2200" b="0" i="1" smtClean="0">
                            <a:solidFill>
                              <a:schemeClr val="tx1"/>
                            </a:solidFill>
                            <a:latin typeface="Cambria Math" panose="02040503050406030204" pitchFamily="18" charset="0"/>
                            <a:ea typeface="Palatino Linotype" charset="0"/>
                            <a:cs typeface="Palatino Linotype" charset="0"/>
                            <a:sym typeface="Helvetica Neue"/>
                          </a:rPr>
                          <m:t>𝑟</m:t>
                        </m:r>
                        <m:r>
                          <a:rPr lang="en-US" sz="2200" i="1">
                            <a:solidFill>
                              <a:schemeClr val="tx1"/>
                            </a:solidFill>
                            <a:latin typeface="Cambria Math" panose="02040503050406030204" pitchFamily="18" charset="0"/>
                            <a:ea typeface="Palatino Linotype" charset="0"/>
                            <a:cs typeface="Palatino Linotype" charset="0"/>
                            <a:sym typeface="Helvetica Neue"/>
                          </a:rPr>
                          <m:t>𝑡</m:t>
                        </m:r>
                      </m:sub>
                    </m:sSub>
                  </m:oMath>
                </a14:m>
                <a:r>
                  <a:rPr lang="en-GB" sz="2200" i="1" dirty="0">
                    <a:solidFill>
                      <a:schemeClr val="tx1"/>
                    </a:solidFill>
                    <a:latin typeface="+mj-lt"/>
                    <a:ea typeface="Palatino Linotype" charset="0"/>
                    <a:cs typeface="Palatino Linotype" charset="0"/>
                  </a:rPr>
                  <a:t> </a:t>
                </a:r>
                <a:r>
                  <a:rPr lang="en-GB" sz="2200" dirty="0">
                    <a:solidFill>
                      <a:schemeClr val="tx1"/>
                    </a:solidFill>
                    <a:latin typeface="+mj-lt"/>
                    <a:ea typeface="Palatino Linotype" charset="0"/>
                    <a:cs typeface="Palatino Linotype" charset="0"/>
                  </a:rPr>
                  <a:t>is a vector of control variables. Among them: </a:t>
                </a:r>
              </a:p>
              <a:p>
                <a:pPr marL="914400" lvl="2" indent="0">
                  <a:spcBef>
                    <a:spcPts val="100"/>
                  </a:spcBef>
                  <a:spcAft>
                    <a:spcPts val="100"/>
                  </a:spcAft>
                  <a:buNone/>
                </a:pPr>
                <a:r>
                  <a:rPr lang="en-GB" sz="2200" dirty="0">
                    <a:solidFill>
                      <a:schemeClr val="tx1"/>
                    </a:solidFill>
                    <a:latin typeface="+mj-lt"/>
                    <a:ea typeface="Palatino Linotype" charset="0"/>
                    <a:cs typeface="Palatino Linotype" charset="0"/>
                  </a:rPr>
                  <a:t>- total precipitation and its second-degree polynomial</a:t>
                </a:r>
              </a:p>
              <a:p>
                <a:pPr marL="914400" lvl="2" indent="0">
                  <a:spcBef>
                    <a:spcPts val="100"/>
                  </a:spcBef>
                  <a:spcAft>
                    <a:spcPts val="100"/>
                  </a:spcAft>
                  <a:buNone/>
                </a:pPr>
                <a:r>
                  <a:rPr lang="en-GB" sz="2200" dirty="0">
                    <a:solidFill>
                      <a:schemeClr val="tx1"/>
                    </a:solidFill>
                    <a:latin typeface="+mj-lt"/>
                    <a:ea typeface="Palatino Linotype" charset="0"/>
                    <a:cs typeface="Palatino Linotype" charset="0"/>
                  </a:rPr>
                  <a:t>- deviation of annual temperature to a long-term mean</a:t>
                </a:r>
              </a:p>
              <a:p>
                <a:pPr marL="914400" lvl="2" indent="0">
                  <a:spcBef>
                    <a:spcPts val="100"/>
                  </a:spcBef>
                  <a:spcAft>
                    <a:spcPts val="100"/>
                  </a:spcAft>
                  <a:buNone/>
                </a:pPr>
                <a:r>
                  <a:rPr lang="en-GB" sz="2200" dirty="0">
                    <a:solidFill>
                      <a:schemeClr val="tx1"/>
                    </a:solidFill>
                    <a:latin typeface="+mj-lt"/>
                    <a:ea typeface="Palatino Linotype" charset="0"/>
                    <a:cs typeface="Palatino Linotype" charset="0"/>
                  </a:rPr>
                  <a:t>- Warm-spell duration index</a:t>
                </a:r>
              </a:p>
              <a:p>
                <a:pPr marL="457200" lvl="1" indent="0">
                  <a:spcBef>
                    <a:spcPts val="100"/>
                  </a:spcBef>
                  <a:spcAft>
                    <a:spcPts val="100"/>
                  </a:spcAft>
                  <a:buNone/>
                </a:pPr>
                <a:r>
                  <a:rPr lang="en-US" sz="2200" dirty="0">
                    <a:solidFill>
                      <a:schemeClr val="tx1"/>
                    </a:solidFill>
                    <a:ea typeface="Palatino Linotype" charset="0"/>
                    <a:cs typeface="Palatino Linotype" charset="0"/>
                    <a:sym typeface="Helvetica Neue"/>
                  </a:rPr>
                  <a:t>- </a:t>
                </a:r>
                <a14:m>
                  <m:oMath xmlns:m="http://schemas.openxmlformats.org/officeDocument/2006/math">
                    <m:sSub>
                      <m:sSubPr>
                        <m:ctrlPr>
                          <a:rPr lang="en-US" sz="2200" i="1">
                            <a:solidFill>
                              <a:schemeClr val="tx1"/>
                            </a:solidFill>
                            <a:latin typeface="Cambria Math" panose="02040503050406030204" pitchFamily="18" charset="0"/>
                            <a:ea typeface="Palatino Linotype" charset="0"/>
                            <a:cs typeface="Palatino Linotype" charset="0"/>
                            <a:sym typeface="Helvetica Neue"/>
                          </a:rPr>
                        </m:ctrlPr>
                      </m:sSubPr>
                      <m:e>
                        <m:r>
                          <a:rPr lang="en-US" sz="2200">
                            <a:solidFill>
                              <a:schemeClr val="tx1"/>
                            </a:solidFill>
                            <a:latin typeface="Cambria Math" panose="02040503050406030204" pitchFamily="18" charset="0"/>
                            <a:ea typeface="Palatino Linotype" charset="0"/>
                            <a:cs typeface="Palatino Linotype" charset="0"/>
                            <a:sym typeface="Helvetica Neue"/>
                          </a:rPr>
                          <m:t>𝛼</m:t>
                        </m:r>
                      </m:e>
                      <m:sub>
                        <m:r>
                          <a:rPr lang="it-IT" sz="2200" b="0" i="1" smtClean="0">
                            <a:solidFill>
                              <a:schemeClr val="tx1"/>
                            </a:solidFill>
                            <a:latin typeface="Cambria Math" panose="02040503050406030204" pitchFamily="18" charset="0"/>
                            <a:ea typeface="Palatino Linotype" charset="0"/>
                            <a:cs typeface="Palatino Linotype" charset="0"/>
                            <a:sym typeface="Helvetica Neue"/>
                          </a:rPr>
                          <m:t>𝑟</m:t>
                        </m:r>
                      </m:sub>
                    </m:sSub>
                  </m:oMath>
                </a14:m>
                <a:r>
                  <a:rPr lang="en-GB" sz="2200" dirty="0">
                    <a:solidFill>
                      <a:schemeClr val="tx1"/>
                    </a:solidFill>
                    <a:latin typeface="+mj-lt"/>
                    <a:ea typeface="Palatino Linotype" charset="0"/>
                    <a:cs typeface="Palatino Linotype" charset="0"/>
                  </a:rPr>
                  <a:t>: the time-invariant regional fixed-effects</a:t>
                </a:r>
              </a:p>
              <a:p>
                <a:pPr marL="457200" lvl="1" indent="0">
                  <a:spcBef>
                    <a:spcPts val="100"/>
                  </a:spcBef>
                  <a:spcAft>
                    <a:spcPts val="100"/>
                  </a:spcAft>
                  <a:buNone/>
                </a:pPr>
                <a:r>
                  <a:rPr lang="en-US" sz="2200" dirty="0">
                    <a:solidFill>
                      <a:schemeClr val="tx1"/>
                    </a:solidFill>
                    <a:ea typeface="Palatino Linotype" charset="0"/>
                    <a:cs typeface="Palatino Linotype" charset="0"/>
                    <a:sym typeface="Helvetica Neue"/>
                  </a:rPr>
                  <a:t>- </a:t>
                </a:r>
                <a14:m>
                  <m:oMath xmlns:m="http://schemas.openxmlformats.org/officeDocument/2006/math">
                    <m:sSub>
                      <m:sSubPr>
                        <m:ctrlPr>
                          <a:rPr lang="en-US" sz="2200" i="1">
                            <a:solidFill>
                              <a:schemeClr val="tx1"/>
                            </a:solidFill>
                            <a:latin typeface="Cambria Math" panose="02040503050406030204" pitchFamily="18" charset="0"/>
                            <a:ea typeface="Palatino Linotype" charset="0"/>
                            <a:cs typeface="Palatino Linotype" charset="0"/>
                            <a:sym typeface="Helvetica Neue"/>
                          </a:rPr>
                        </m:ctrlPr>
                      </m:sSubPr>
                      <m:e>
                        <m:r>
                          <a:rPr lang="en-US" sz="2200" i="1">
                            <a:solidFill>
                              <a:schemeClr val="tx1"/>
                            </a:solidFill>
                            <a:latin typeface="Cambria Math" panose="02040503050406030204" pitchFamily="18" charset="0"/>
                            <a:ea typeface="Palatino Linotype" charset="0"/>
                            <a:cs typeface="Palatino Linotype" charset="0"/>
                            <a:sym typeface="Helvetica Neue"/>
                          </a:rPr>
                          <m:t>𝛾</m:t>
                        </m:r>
                      </m:e>
                      <m:sub>
                        <m:r>
                          <a:rPr lang="en-US" sz="2200" i="1">
                            <a:solidFill>
                              <a:schemeClr val="tx1"/>
                            </a:solidFill>
                            <a:latin typeface="Cambria Math" panose="02040503050406030204" pitchFamily="18" charset="0"/>
                            <a:ea typeface="Palatino Linotype" charset="0"/>
                            <a:cs typeface="Palatino Linotype" charset="0"/>
                            <a:sym typeface="Helvetica Neue"/>
                          </a:rPr>
                          <m:t>𝑡</m:t>
                        </m:r>
                      </m:sub>
                    </m:sSub>
                  </m:oMath>
                </a14:m>
                <a:r>
                  <a:rPr lang="en-GB" sz="2200" dirty="0">
                    <a:solidFill>
                      <a:schemeClr val="tx1"/>
                    </a:solidFill>
                    <a:latin typeface="+mj-lt"/>
                    <a:ea typeface="Palatino Linotype" charset="0"/>
                    <a:cs typeface="Palatino Linotype" charset="0"/>
                  </a:rPr>
                  <a:t>: survey-year fixed-effects</a:t>
                </a:r>
                <a:endParaRPr lang="en-US" sz="2200" dirty="0">
                  <a:solidFill>
                    <a:srgbClr val="002060"/>
                  </a:solidFill>
                  <a:latin typeface="Palatino Linotype" charset="0"/>
                  <a:ea typeface="Palatino Linotype" charset="0"/>
                  <a:cs typeface="Palatino Linotype" charset="0"/>
                </a:endParaRPr>
              </a:p>
            </p:txBody>
          </p:sp>
        </mc:Choice>
        <mc:Fallback xmlns="">
          <p:sp>
            <p:nvSpPr>
              <p:cNvPr id="4" name="Segnaposto testo 2"/>
              <p:cNvSpPr txBox="1">
                <a:spLocks noRot="1" noChangeAspect="1" noMove="1" noResize="1" noEditPoints="1" noAdjustHandles="1" noChangeArrowheads="1" noChangeShapeType="1" noTextEdit="1"/>
              </p:cNvSpPr>
              <p:nvPr/>
            </p:nvSpPr>
            <p:spPr>
              <a:xfrm>
                <a:off x="178713" y="980728"/>
                <a:ext cx="8965287" cy="5513125"/>
              </a:xfrm>
              <a:prstGeom prst="rect">
                <a:avLst/>
              </a:prstGeom>
              <a:blipFill>
                <a:blip r:embed="rId3"/>
                <a:stretch>
                  <a:fillRect l="-884" t="-553"/>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0F25090-5C65-4FCB-B519-8BF30D16E52D}"/>
                  </a:ext>
                </a:extLst>
              </p:cNvPr>
              <p:cNvSpPr txBox="1"/>
              <p:nvPr/>
            </p:nvSpPr>
            <p:spPr>
              <a:xfrm>
                <a:off x="1818393" y="1988840"/>
                <a:ext cx="5507213"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ctr">
                <a:spAutoFit/>
              </a:bodyPr>
              <a:lstStyle/>
              <a:p>
                <a:pPr algn="ctr" defTabSz="584200" hangingPunct="0"/>
                <a14:m>
                  <m:oMathPara xmlns:m="http://schemas.openxmlformats.org/officeDocument/2006/math">
                    <m:oMathParaPr>
                      <m:jc m:val="centerGroup"/>
                    </m:oMathParaPr>
                    <m:oMath xmlns:m="http://schemas.openxmlformats.org/officeDocument/2006/math">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𝑙𝑛</m:t>
                      </m:r>
                      <m:sSub>
                        <m:sSubPr>
                          <m:ctrlPr>
                            <a:rPr kumimoji="0" lang="en-US" sz="220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ctrlPr>
                        </m:sSubPr>
                        <m:e>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m:t>
                          </m:r>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𝑦</m:t>
                          </m:r>
                        </m:e>
                        <m:sub>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𝑟</m:t>
                          </m:r>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𝑡</m:t>
                          </m:r>
                        </m:sub>
                      </m:sSub>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m:t>
                      </m:r>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𝑓</m:t>
                      </m:r>
                      <m:d>
                        <m:dPr>
                          <m:ctrlPr>
                            <a:rPr kumimoji="0" lang="en-US" sz="220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ctrlPr>
                        </m:dPr>
                        <m:e>
                          <m:sSub>
                            <m:sSubPr>
                              <m:ctrlPr>
                                <a:rPr kumimoji="0" lang="en-US" sz="220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ctrlPr>
                            </m:sSubPr>
                            <m:e>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𝑇</m:t>
                              </m:r>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𝑒𝑚𝑝</m:t>
                              </m:r>
                            </m:e>
                            <m:sub>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𝑟</m:t>
                              </m:r>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𝑡</m:t>
                              </m:r>
                            </m:sub>
                          </m:sSub>
                        </m:e>
                      </m:d>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 </m:t>
                      </m:r>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𝛿</m:t>
                      </m:r>
                      <m:sSub>
                        <m:sSubPr>
                          <m:ctrlPr>
                            <a:rPr kumimoji="0" lang="en-US" sz="220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ctrlPr>
                        </m:sSubPr>
                        <m:e>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𝑋</m:t>
                          </m:r>
                        </m:e>
                        <m:sub>
                          <m:r>
                            <a:rPr kumimoji="0" lang="it-IT"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𝑟</m:t>
                          </m:r>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𝑡</m:t>
                          </m:r>
                        </m:sub>
                      </m:sSub>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m:t>
                      </m:r>
                      <m:sSub>
                        <m:sSubPr>
                          <m:ctrlPr>
                            <a:rPr kumimoji="0" lang="en-US" sz="220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ctrlPr>
                        </m:sSubPr>
                        <m:e>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𝛼</m:t>
                          </m:r>
                        </m:e>
                        <m:sub>
                          <m:r>
                            <a:rPr kumimoji="0" lang="it-IT"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𝑟</m:t>
                          </m:r>
                        </m:sub>
                      </m:sSub>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m:t>
                      </m:r>
                      <m:sSub>
                        <m:sSubPr>
                          <m:ctrlPr>
                            <a:rPr kumimoji="0" lang="en-US" sz="220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ctrlPr>
                        </m:sSubPr>
                        <m:e>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𝛾</m:t>
                          </m:r>
                        </m:e>
                        <m:sub>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𝑡</m:t>
                          </m:r>
                        </m:sub>
                      </m:sSub>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 </m:t>
                      </m:r>
                      <m:sSub>
                        <m:sSubPr>
                          <m:ctrlPr>
                            <a:rPr kumimoji="0" lang="en-US" sz="220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ctrlPr>
                        </m:sSubPr>
                        <m:e>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𝜖</m:t>
                          </m:r>
                        </m:e>
                        <m:sub>
                          <m:r>
                            <a:rPr kumimoji="0" lang="it-IT"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𝑟</m:t>
                          </m:r>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𝑡</m:t>
                          </m:r>
                        </m:sub>
                      </m:sSub>
                    </m:oMath>
                  </m:oMathPara>
                </a14:m>
                <a:endParaRPr kumimoji="0" lang="de-DE" sz="2200" i="0" u="none" strike="noStrike" cap="none" spc="0" normalizeH="0" baseline="0" dirty="0">
                  <a:ln>
                    <a:noFill/>
                  </a:ln>
                  <a:solidFill>
                    <a:schemeClr val="tx2"/>
                  </a:solidFill>
                  <a:effectLst/>
                  <a:uFillTx/>
                  <a:latin typeface="+mj-lt"/>
                  <a:ea typeface="Helvetica Neue"/>
                  <a:cs typeface="Helvetica Neue"/>
                  <a:sym typeface="Helvetica Neue"/>
                </a:endParaRPr>
              </a:p>
            </p:txBody>
          </p:sp>
        </mc:Choice>
        <mc:Fallback xmlns="">
          <p:sp>
            <p:nvSpPr>
              <p:cNvPr id="5" name="TextBox 4">
                <a:extLst>
                  <a:ext uri="{FF2B5EF4-FFF2-40B4-BE49-F238E27FC236}">
                    <a16:creationId xmlns:a16="http://schemas.microsoft.com/office/drawing/2014/main" id="{10F25090-5C65-4FCB-B519-8BF30D16E52D}"/>
                  </a:ext>
                </a:extLst>
              </p:cNvPr>
              <p:cNvSpPr txBox="1">
                <a:spLocks noRot="1" noChangeAspect="1" noMove="1" noResize="1" noEditPoints="1" noAdjustHandles="1" noChangeArrowheads="1" noChangeShapeType="1" noTextEdit="1"/>
              </p:cNvSpPr>
              <p:nvPr/>
            </p:nvSpPr>
            <p:spPr>
              <a:xfrm>
                <a:off x="1818393" y="1988840"/>
                <a:ext cx="5507213" cy="338554"/>
              </a:xfrm>
              <a:prstGeom prst="rect">
                <a:avLst/>
              </a:prstGeom>
              <a:blipFill>
                <a:blip r:embed="rId4"/>
                <a:stretch>
                  <a:fillRect l="-1217" b="-33929"/>
                </a:stretch>
              </a:blipFill>
              <a:ln w="12700" cap="flat">
                <a:noFill/>
                <a:miter lim="400000"/>
              </a:ln>
              <a:effectLst/>
            </p:spPr>
            <p:txBody>
              <a:bodyPr/>
              <a:lstStyle/>
              <a:p>
                <a:r>
                  <a:rPr lang="it-IT">
                    <a:noFill/>
                  </a:rPr>
                  <a:t> </a:t>
                </a:r>
              </a:p>
            </p:txBody>
          </p:sp>
        </mc:Fallback>
      </mc:AlternateContent>
    </p:spTree>
    <p:extLst>
      <p:ext uri="{BB962C8B-B14F-4D97-AF65-F5344CB8AC3E}">
        <p14:creationId xmlns:p14="http://schemas.microsoft.com/office/powerpoint/2010/main" val="3620628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11" name="Rettangolo 10">
            <a:extLst>
              <a:ext uri="{FF2B5EF4-FFF2-40B4-BE49-F238E27FC236}">
                <a16:creationId xmlns:a16="http://schemas.microsoft.com/office/drawing/2014/main" id="{F7BCEC92-4DC1-4A1E-B2B9-9FE0F5040F0C}"/>
              </a:ext>
            </a:extLst>
          </p:cNvPr>
          <p:cNvSpPr/>
          <p:nvPr/>
        </p:nvSpPr>
        <p:spPr>
          <a:xfrm>
            <a:off x="492905" y="1027420"/>
            <a:ext cx="7900208" cy="3447098"/>
          </a:xfrm>
          <a:prstGeom prst="rect">
            <a:avLst/>
          </a:prstGeom>
        </p:spPr>
        <p:txBody>
          <a:bodyPr wrap="square">
            <a:spAutoFit/>
          </a:bodyPr>
          <a:lstStyle/>
          <a:p>
            <a:pPr marL="342900" indent="-342900" algn="just">
              <a:buFont typeface="Wingdings" panose="05000000000000000000" pitchFamily="2" charset="2"/>
              <a:buChar char="Ø"/>
            </a:pPr>
            <a:r>
              <a:rPr lang="en-GB" sz="2000" dirty="0">
                <a:effectLst/>
                <a:latin typeface="Calibri" panose="020F0502020204030204" pitchFamily="34" charset="0"/>
                <a:ea typeface="Times New Roman" panose="02020603050405020304" pitchFamily="18" charset="0"/>
                <a:cs typeface="Times New Roman" panose="02020603050405020304" pitchFamily="18" charset="0"/>
              </a:rPr>
              <a:t>Climate-induced trends in regional and sectoral worked hours are obtained combining the statistically estimated coefficients for temperature with high‐resolution ensemble-mean temperature projections from four Regional Climate Models (RCMs): KNMI RACMO22E, IPSL‐CM5A‐MR, MPI‐ESM‐LR, and CNRM‐CM5 using the delta method (Dasgupta, 2018)</a:t>
            </a:r>
          </a:p>
          <a:p>
            <a:pPr marL="342900" indent="-342900" algn="just">
              <a:buFont typeface="Wingdings" panose="05000000000000000000" pitchFamily="2" charset="2"/>
              <a:buChar char="Ø"/>
            </a:pPr>
            <a:endParaRPr lang="en-GB" sz="2000" dirty="0">
              <a:ea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GB" sz="2000" dirty="0">
              <a:ea typeface="Times New Roman" panose="02020603050405020304" pitchFamily="18" charset="0"/>
              <a:cs typeface="Times New Roman" panose="02020603050405020304" pitchFamily="18" charset="0"/>
            </a:endParaRPr>
          </a:p>
          <a:p>
            <a:pPr algn="just"/>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extBox 4">
                <a:extLst>
                  <a:ext uri="{FF2B5EF4-FFF2-40B4-BE49-F238E27FC236}">
                    <a16:creationId xmlns:a16="http://schemas.microsoft.com/office/drawing/2014/main" id="{9B99C545-758C-98B7-C0E3-0894C45D127A}"/>
                  </a:ext>
                </a:extLst>
              </p:cNvPr>
              <p:cNvSpPr txBox="1"/>
              <p:nvPr/>
            </p:nvSpPr>
            <p:spPr>
              <a:xfrm>
                <a:off x="830071" y="3267230"/>
                <a:ext cx="7709545" cy="22323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584200"/>
                <a14:m>
                  <m:oMath xmlns:m="http://schemas.openxmlformats.org/officeDocument/2006/math">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 </m:t>
                    </m:r>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𝑐h𝑎𝑛𝑔𝑒</m:t>
                    </m:r>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 </m:t>
                    </m:r>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𝑖𝑛</m:t>
                    </m:r>
                    <m:r>
                      <a:rPr kumimoji="0" lang="it-IT"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 </m:t>
                    </m:r>
                  </m:oMath>
                </a14:m>
                <a:r>
                  <a:rPr kumimoji="0" lang="it-IT" sz="2200" b="0" i="1" u="none" strike="noStrike" cap="none" spc="0" normalizeH="0" baseline="0" dirty="0" err="1">
                    <a:ln>
                      <a:noFill/>
                    </a:ln>
                    <a:solidFill>
                      <a:schemeClr val="tx1"/>
                    </a:solidFill>
                    <a:effectLst/>
                    <a:uFillTx/>
                    <a:latin typeface="Cambria Math" panose="02040503050406030204" pitchFamily="18" charset="0"/>
                    <a:ea typeface="Helvetica Neue"/>
                    <a:cs typeface="Helvetica Neue"/>
                    <a:sym typeface="Helvetica Neue"/>
                  </a:rPr>
                  <a:t>worked</a:t>
                </a:r>
                <a:r>
                  <a:rPr kumimoji="0" lang="it-IT" sz="2200" b="0" i="1" u="none" strike="noStrike" cap="none" spc="0" normalizeH="0" baseline="0" dirty="0">
                    <a:ln>
                      <a:noFill/>
                    </a:ln>
                    <a:solidFill>
                      <a:schemeClr val="tx1"/>
                    </a:solidFill>
                    <a:effectLst/>
                    <a:uFillTx/>
                    <a:latin typeface="Cambria Math" panose="02040503050406030204" pitchFamily="18" charset="0"/>
                    <a:ea typeface="Helvetica Neue"/>
                    <a:cs typeface="Helvetica Neue"/>
                    <a:sym typeface="Helvetica Neue"/>
                  </a:rPr>
                  <a:t> hours =</a:t>
                </a:r>
              </a:p>
              <a:p>
                <a:pPr algn="ctr" defTabSz="584200"/>
                <a:endParaRPr kumimoji="0" lang="it-IT" sz="2200" b="0" i="1" u="none" strike="noStrike" cap="none" spc="0" normalizeH="0" baseline="0" dirty="0">
                  <a:ln>
                    <a:noFill/>
                  </a:ln>
                  <a:solidFill>
                    <a:schemeClr val="tx1"/>
                  </a:solidFill>
                  <a:effectLst/>
                  <a:uFillTx/>
                  <a:latin typeface="Cambria Math" panose="02040503050406030204" pitchFamily="18" charset="0"/>
                  <a:ea typeface="Helvetica Neue"/>
                  <a:cs typeface="Helvetica Neue"/>
                  <a:sym typeface="Helvetica Neue"/>
                </a:endParaRPr>
              </a:p>
              <a:p>
                <a:pPr algn="ctr" defTabSz="584200"/>
                <a14:m>
                  <m:oMathPara xmlns:m="http://schemas.openxmlformats.org/officeDocument/2006/math">
                    <m:oMathParaPr>
                      <m:jc m:val="centerGroup"/>
                    </m:oMathParaPr>
                    <m:oMath xmlns:m="http://schemas.openxmlformats.org/officeDocument/2006/math">
                      <m:r>
                        <a:rPr kumimoji="0" lang="en-US" sz="2200" b="0" i="1" u="none" strike="noStrike" cap="none" spc="0" normalizeH="0" baseline="0" smtClean="0">
                          <a:ln>
                            <a:noFill/>
                          </a:ln>
                          <a:solidFill>
                            <a:schemeClr val="tx1"/>
                          </a:solidFill>
                          <a:effectLst/>
                          <a:uFillTx/>
                          <a:latin typeface="Cambria Math" panose="02040503050406030204" pitchFamily="18" charset="0"/>
                          <a:ea typeface="Helvetica Neue"/>
                          <a:cs typeface="Helvetica Neue"/>
                          <a:sym typeface="Helvetica Neue"/>
                        </a:rPr>
                        <m:t>=</m:t>
                      </m:r>
                      <m:d>
                        <m:dPr>
                          <m:begChr m:val="["/>
                          <m:endChr m:val="]"/>
                          <m:ctrlPr>
                            <a:rPr kumimoji="0" lang="en-US" sz="2200" b="0" i="1" u="none" strike="noStrike" cap="none" spc="0" normalizeH="0" baseline="0" smtClean="0">
                              <a:ln>
                                <a:noFill/>
                              </a:ln>
                              <a:solidFill>
                                <a:schemeClr val="tx1"/>
                              </a:solidFill>
                              <a:effectLst/>
                              <a:uFillTx/>
                              <a:latin typeface="Cambria Math" panose="02040503050406030204" pitchFamily="18" charset="0"/>
                              <a:sym typeface="Helvetica Neue"/>
                            </a:rPr>
                          </m:ctrlPr>
                        </m:dPr>
                        <m:e>
                          <m:d>
                            <m:dPr>
                              <m:ctrlPr>
                                <a:rPr kumimoji="0" lang="en-US" sz="2200" b="0" i="1" u="none" strike="noStrike" cap="none" spc="0" normalizeH="0" baseline="0" smtClean="0">
                                  <a:ln>
                                    <a:noFill/>
                                  </a:ln>
                                  <a:solidFill>
                                    <a:schemeClr val="tx1"/>
                                  </a:solidFill>
                                  <a:effectLst/>
                                  <a:uFillTx/>
                                  <a:latin typeface="Cambria Math" panose="02040503050406030204" pitchFamily="18" charset="0"/>
                                  <a:sym typeface="Helvetica Neue"/>
                                </a:rPr>
                              </m:ctrlPr>
                            </m:dPr>
                            <m:e>
                              <m:f>
                                <m:fPr>
                                  <m:ctrlPr>
                                    <a:rPr kumimoji="0" lang="en-US" sz="2200" b="0" i="1" u="none" strike="noStrike" cap="none" spc="0" normalizeH="0" baseline="0" smtClean="0">
                                      <a:ln>
                                        <a:noFill/>
                                      </a:ln>
                                      <a:solidFill>
                                        <a:schemeClr val="tx1"/>
                                      </a:solidFill>
                                      <a:effectLst/>
                                      <a:uFillTx/>
                                      <a:latin typeface="Cambria Math" panose="02040503050406030204" pitchFamily="18" charset="0"/>
                                      <a:sym typeface="Helvetica Neue"/>
                                    </a:rPr>
                                  </m:ctrlPr>
                                </m:fPr>
                                <m:num>
                                  <m:r>
                                    <m:rPr>
                                      <m:sty m:val="p"/>
                                    </m:rPr>
                                    <a:rPr kumimoji="0" lang="it-IT" sz="2200" b="0" i="0" u="none" strike="noStrike" cap="none" spc="0" normalizeH="0" baseline="0" smtClean="0">
                                      <a:ln>
                                        <a:noFill/>
                                      </a:ln>
                                      <a:solidFill>
                                        <a:schemeClr val="tx1"/>
                                      </a:solidFill>
                                      <a:effectLst/>
                                      <a:uFillTx/>
                                      <a:latin typeface="Cambria Math" panose="02040503050406030204" pitchFamily="18" charset="0"/>
                                      <a:sym typeface="Helvetica Neue"/>
                                    </a:rPr>
                                    <m:t>exp</m:t>
                                  </m:r>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m:t>
                                  </m:r>
                                  <m:sSub>
                                    <m:sSubPr>
                                      <m:ctrlP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ctrlPr>
                                    </m:sSubPr>
                                    <m:e>
                                      <m:acc>
                                        <m:accPr>
                                          <m:chr m:val="̂"/>
                                          <m:ctrlP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ctrlPr>
                                        </m:accPr>
                                        <m:e>
                                          <m:r>
                                            <a:rPr kumimoji="0" lang="it-IT"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𝛽</m:t>
                                          </m:r>
                                        </m:e>
                                      </m:acc>
                                    </m:e>
                                    <m:sub>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1</m:t>
                                      </m:r>
                                    </m:sub>
                                  </m:sSub>
                                  <m:r>
                                    <a:rPr kumimoji="0" lang="it-IT"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m:t>
                                  </m:r>
                                  <m:sSup>
                                    <m:sSupPr>
                                      <m:ctrlP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ctrlPr>
                                    </m:sSupPr>
                                    <m:e>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𝑇𝑒𝑚𝑝</m:t>
                                      </m:r>
                                    </m:e>
                                    <m:sup>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𝐹𝑢𝑡</m:t>
                                      </m:r>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m:t>
                                      </m:r>
                                    </m:sup>
                                  </m:sSup>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m:t>
                                  </m:r>
                                  <m:sSub>
                                    <m:sSubPr>
                                      <m:ctrlPr>
                                        <a:rPr lang="it-IT" sz="2200" i="1">
                                          <a:latin typeface="Cambria Math" panose="02040503050406030204" pitchFamily="18" charset="0"/>
                                          <a:sym typeface="Helvetica Neue"/>
                                        </a:rPr>
                                      </m:ctrlPr>
                                    </m:sSubPr>
                                    <m:e>
                                      <m:acc>
                                        <m:accPr>
                                          <m:chr m:val="̂"/>
                                          <m:ctrlPr>
                                            <a:rPr lang="it-IT" sz="2200" i="1">
                                              <a:latin typeface="Cambria Math" panose="02040503050406030204" pitchFamily="18" charset="0"/>
                                              <a:sym typeface="Helvetica Neue"/>
                                            </a:rPr>
                                          </m:ctrlPr>
                                        </m:accPr>
                                        <m:e>
                                          <m:r>
                                            <a:rPr lang="it-IT" sz="2200" i="1">
                                              <a:latin typeface="Cambria Math" panose="02040503050406030204" pitchFamily="18" charset="0"/>
                                              <a:ea typeface="Cambria Math" panose="02040503050406030204" pitchFamily="18" charset="0"/>
                                              <a:sym typeface="Helvetica Neue"/>
                                            </a:rPr>
                                            <m:t>𝛽</m:t>
                                          </m:r>
                                        </m:e>
                                      </m:acc>
                                    </m:e>
                                    <m:sub>
                                      <m:r>
                                        <a:rPr lang="it-IT" sz="2200" b="0" i="1" smtClean="0">
                                          <a:latin typeface="Cambria Math" panose="02040503050406030204" pitchFamily="18" charset="0"/>
                                          <a:sym typeface="Helvetica Neue"/>
                                        </a:rPr>
                                        <m:t>2</m:t>
                                      </m:r>
                                    </m:sub>
                                  </m:sSub>
                                  <m:r>
                                    <a:rPr lang="it-IT" sz="2200" i="1">
                                      <a:latin typeface="Cambria Math" panose="02040503050406030204" pitchFamily="18" charset="0"/>
                                      <a:ea typeface="Cambria Math" panose="02040503050406030204" pitchFamily="18" charset="0"/>
                                      <a:sym typeface="Helvetica Neue"/>
                                    </a:rPr>
                                    <m:t>∙</m:t>
                                  </m:r>
                                  <m:sSup>
                                    <m:sSupPr>
                                      <m:ctrlPr>
                                        <a:rPr lang="it-IT" sz="2200" i="1">
                                          <a:latin typeface="Cambria Math" panose="02040503050406030204" pitchFamily="18" charset="0"/>
                                          <a:sym typeface="Helvetica Neue"/>
                                        </a:rPr>
                                      </m:ctrlPr>
                                    </m:sSupPr>
                                    <m:e>
                                      <m:r>
                                        <a:rPr lang="it-IT" sz="2200" i="1">
                                          <a:latin typeface="Cambria Math" panose="02040503050406030204" pitchFamily="18" charset="0"/>
                                          <a:sym typeface="Helvetica Neue"/>
                                        </a:rPr>
                                        <m:t>𝑇𝑒𝑚𝑝</m:t>
                                      </m:r>
                                    </m:e>
                                    <m:sup>
                                      <m:sSup>
                                        <m:sSupPr>
                                          <m:ctrlPr>
                                            <a:rPr lang="it-IT" sz="2200" i="1" smtClean="0">
                                              <a:latin typeface="Cambria Math" panose="02040503050406030204" pitchFamily="18" charset="0"/>
                                              <a:sym typeface="Helvetica Neue"/>
                                            </a:rPr>
                                          </m:ctrlPr>
                                        </m:sSupPr>
                                        <m:e>
                                          <m:r>
                                            <a:rPr lang="it-IT" sz="2200" b="0" i="1" smtClean="0">
                                              <a:latin typeface="Cambria Math" panose="02040503050406030204" pitchFamily="18" charset="0"/>
                                              <a:sym typeface="Helvetica Neue"/>
                                            </a:rPr>
                                            <m:t>𝐹𝑢𝑡</m:t>
                                          </m:r>
                                          <m:r>
                                            <a:rPr lang="it-IT" sz="2200" b="0" i="1" smtClean="0">
                                              <a:latin typeface="Cambria Math" panose="02040503050406030204" pitchFamily="18" charset="0"/>
                                              <a:sym typeface="Helvetica Neue"/>
                                            </a:rPr>
                                            <m:t>.</m:t>
                                          </m:r>
                                        </m:e>
                                        <m:sup>
                                          <m:r>
                                            <a:rPr lang="it-IT" sz="2200" b="0" i="1" smtClean="0">
                                              <a:latin typeface="Cambria Math" panose="02040503050406030204" pitchFamily="18" charset="0"/>
                                              <a:sym typeface="Helvetica Neue"/>
                                            </a:rPr>
                                            <m:t>2</m:t>
                                          </m:r>
                                        </m:sup>
                                      </m:sSup>
                                    </m:sup>
                                  </m:sSup>
                                  <m:r>
                                    <a:rPr lang="it-IT" sz="2200" b="0" i="1" smtClean="0">
                                      <a:latin typeface="Cambria Math" panose="02040503050406030204" pitchFamily="18" charset="0"/>
                                      <a:sym typeface="Helvetica Neue"/>
                                    </a:rPr>
                                    <m:t>)</m:t>
                                  </m:r>
                                </m:num>
                                <m:den>
                                  <m:r>
                                    <m:rPr>
                                      <m:sty m:val="p"/>
                                    </m:rPr>
                                    <a:rPr lang="it-IT" sz="2200">
                                      <a:latin typeface="Cambria Math" panose="02040503050406030204" pitchFamily="18" charset="0"/>
                                      <a:sym typeface="Helvetica Neue"/>
                                    </a:rPr>
                                    <m:t>exp</m:t>
                                  </m:r>
                                  <m:r>
                                    <a:rPr lang="it-IT" sz="2200" i="1">
                                      <a:latin typeface="Cambria Math" panose="02040503050406030204" pitchFamily="18" charset="0"/>
                                      <a:sym typeface="Helvetica Neue"/>
                                    </a:rPr>
                                    <m:t>⁡(</m:t>
                                  </m:r>
                                  <m:sSub>
                                    <m:sSubPr>
                                      <m:ctrlPr>
                                        <a:rPr lang="it-IT" sz="2200" i="1">
                                          <a:latin typeface="Cambria Math" panose="02040503050406030204" pitchFamily="18" charset="0"/>
                                          <a:sym typeface="Helvetica Neue"/>
                                        </a:rPr>
                                      </m:ctrlPr>
                                    </m:sSubPr>
                                    <m:e>
                                      <m:acc>
                                        <m:accPr>
                                          <m:chr m:val="̂"/>
                                          <m:ctrlPr>
                                            <a:rPr lang="it-IT" sz="2200" i="1">
                                              <a:latin typeface="Cambria Math" panose="02040503050406030204" pitchFamily="18" charset="0"/>
                                              <a:sym typeface="Helvetica Neue"/>
                                            </a:rPr>
                                          </m:ctrlPr>
                                        </m:accPr>
                                        <m:e>
                                          <m:r>
                                            <a:rPr lang="it-IT" sz="2200" i="1">
                                              <a:latin typeface="Cambria Math" panose="02040503050406030204" pitchFamily="18" charset="0"/>
                                              <a:ea typeface="Cambria Math" panose="02040503050406030204" pitchFamily="18" charset="0"/>
                                              <a:sym typeface="Helvetica Neue"/>
                                            </a:rPr>
                                            <m:t>𝛽</m:t>
                                          </m:r>
                                        </m:e>
                                      </m:acc>
                                    </m:e>
                                    <m:sub>
                                      <m:r>
                                        <a:rPr lang="it-IT" sz="2200" i="1">
                                          <a:latin typeface="Cambria Math" panose="02040503050406030204" pitchFamily="18" charset="0"/>
                                          <a:sym typeface="Helvetica Neue"/>
                                        </a:rPr>
                                        <m:t>1</m:t>
                                      </m:r>
                                    </m:sub>
                                  </m:sSub>
                                  <m:r>
                                    <a:rPr lang="it-IT" sz="2200" i="1">
                                      <a:latin typeface="Cambria Math" panose="02040503050406030204" pitchFamily="18" charset="0"/>
                                      <a:ea typeface="Cambria Math" panose="02040503050406030204" pitchFamily="18" charset="0"/>
                                      <a:sym typeface="Helvetica Neue"/>
                                    </a:rPr>
                                    <m:t>∙</m:t>
                                  </m:r>
                                  <m:sSup>
                                    <m:sSupPr>
                                      <m:ctrlPr>
                                        <a:rPr lang="it-IT" sz="2200" i="1">
                                          <a:latin typeface="Cambria Math" panose="02040503050406030204" pitchFamily="18" charset="0"/>
                                          <a:sym typeface="Helvetica Neue"/>
                                        </a:rPr>
                                      </m:ctrlPr>
                                    </m:sSupPr>
                                    <m:e>
                                      <m:r>
                                        <a:rPr lang="it-IT" sz="2200" i="1">
                                          <a:latin typeface="Cambria Math" panose="02040503050406030204" pitchFamily="18" charset="0"/>
                                          <a:sym typeface="Helvetica Neue"/>
                                        </a:rPr>
                                        <m:t>𝑇𝑒𝑚𝑝</m:t>
                                      </m:r>
                                    </m:e>
                                    <m:sup>
                                      <m:r>
                                        <a:rPr lang="it-IT" sz="2200" b="0" i="1" smtClean="0">
                                          <a:latin typeface="Cambria Math" panose="02040503050406030204" pitchFamily="18" charset="0"/>
                                          <a:sym typeface="Helvetica Neue"/>
                                        </a:rPr>
                                        <m:t>𝐻𝑖𝑠𝑡</m:t>
                                      </m:r>
                                      <m:r>
                                        <a:rPr lang="it-IT" sz="2200" i="1">
                                          <a:latin typeface="Cambria Math" panose="02040503050406030204" pitchFamily="18" charset="0"/>
                                          <a:sym typeface="Helvetica Neue"/>
                                        </a:rPr>
                                        <m:t>.</m:t>
                                      </m:r>
                                    </m:sup>
                                  </m:sSup>
                                  <m:r>
                                    <a:rPr lang="it-IT" sz="2200" i="1">
                                      <a:latin typeface="Cambria Math" panose="02040503050406030204" pitchFamily="18" charset="0"/>
                                      <a:sym typeface="Helvetica Neue"/>
                                    </a:rPr>
                                    <m:t>+</m:t>
                                  </m:r>
                                  <m:sSub>
                                    <m:sSubPr>
                                      <m:ctrlPr>
                                        <a:rPr lang="it-IT" sz="2200" i="1">
                                          <a:latin typeface="Cambria Math" panose="02040503050406030204" pitchFamily="18" charset="0"/>
                                          <a:sym typeface="Helvetica Neue"/>
                                        </a:rPr>
                                      </m:ctrlPr>
                                    </m:sSubPr>
                                    <m:e>
                                      <m:acc>
                                        <m:accPr>
                                          <m:chr m:val="̂"/>
                                          <m:ctrlPr>
                                            <a:rPr lang="it-IT" sz="2200" i="1">
                                              <a:latin typeface="Cambria Math" panose="02040503050406030204" pitchFamily="18" charset="0"/>
                                              <a:sym typeface="Helvetica Neue"/>
                                            </a:rPr>
                                          </m:ctrlPr>
                                        </m:accPr>
                                        <m:e>
                                          <m:r>
                                            <a:rPr lang="it-IT" sz="2200" i="1">
                                              <a:latin typeface="Cambria Math" panose="02040503050406030204" pitchFamily="18" charset="0"/>
                                              <a:ea typeface="Cambria Math" panose="02040503050406030204" pitchFamily="18" charset="0"/>
                                              <a:sym typeface="Helvetica Neue"/>
                                            </a:rPr>
                                            <m:t>𝛽</m:t>
                                          </m:r>
                                        </m:e>
                                      </m:acc>
                                    </m:e>
                                    <m:sub>
                                      <m:r>
                                        <a:rPr lang="it-IT" sz="2200" i="1">
                                          <a:latin typeface="Cambria Math" panose="02040503050406030204" pitchFamily="18" charset="0"/>
                                          <a:sym typeface="Helvetica Neue"/>
                                        </a:rPr>
                                        <m:t>2</m:t>
                                      </m:r>
                                    </m:sub>
                                  </m:sSub>
                                  <m:r>
                                    <a:rPr lang="it-IT" sz="2200" i="1">
                                      <a:latin typeface="Cambria Math" panose="02040503050406030204" pitchFamily="18" charset="0"/>
                                      <a:ea typeface="Cambria Math" panose="02040503050406030204" pitchFamily="18" charset="0"/>
                                      <a:sym typeface="Helvetica Neue"/>
                                    </a:rPr>
                                    <m:t>∙</m:t>
                                  </m:r>
                                  <m:sSup>
                                    <m:sSupPr>
                                      <m:ctrlPr>
                                        <a:rPr lang="it-IT" sz="2200" i="1">
                                          <a:latin typeface="Cambria Math" panose="02040503050406030204" pitchFamily="18" charset="0"/>
                                          <a:sym typeface="Helvetica Neue"/>
                                        </a:rPr>
                                      </m:ctrlPr>
                                    </m:sSupPr>
                                    <m:e>
                                      <m:r>
                                        <a:rPr lang="it-IT" sz="2200" i="1">
                                          <a:latin typeface="Cambria Math" panose="02040503050406030204" pitchFamily="18" charset="0"/>
                                          <a:sym typeface="Helvetica Neue"/>
                                        </a:rPr>
                                        <m:t>𝑇𝑒𝑚𝑝</m:t>
                                      </m:r>
                                    </m:e>
                                    <m:sup>
                                      <m:sSup>
                                        <m:sSupPr>
                                          <m:ctrlPr>
                                            <a:rPr lang="it-IT" sz="2200" i="1">
                                              <a:latin typeface="Cambria Math" panose="02040503050406030204" pitchFamily="18" charset="0"/>
                                              <a:sym typeface="Helvetica Neue"/>
                                            </a:rPr>
                                          </m:ctrlPr>
                                        </m:sSupPr>
                                        <m:e>
                                          <m:r>
                                            <a:rPr lang="it-IT" sz="2200" b="0" i="1" smtClean="0">
                                              <a:latin typeface="Cambria Math" panose="02040503050406030204" pitchFamily="18" charset="0"/>
                                              <a:sym typeface="Helvetica Neue"/>
                                            </a:rPr>
                                            <m:t>𝐻𝑖𝑠𝑡</m:t>
                                          </m:r>
                                          <m:r>
                                            <a:rPr lang="it-IT" sz="2200" b="0" i="1" smtClean="0">
                                              <a:latin typeface="Cambria Math" panose="02040503050406030204" pitchFamily="18" charset="0"/>
                                              <a:sym typeface="Helvetica Neue"/>
                                            </a:rPr>
                                            <m:t>.</m:t>
                                          </m:r>
                                        </m:e>
                                        <m:sup>
                                          <m:r>
                                            <a:rPr lang="it-IT" sz="2200" i="1">
                                              <a:latin typeface="Cambria Math" panose="02040503050406030204" pitchFamily="18" charset="0"/>
                                              <a:sym typeface="Helvetica Neue"/>
                                            </a:rPr>
                                            <m:t>2</m:t>
                                          </m:r>
                                        </m:sup>
                                      </m:sSup>
                                    </m:sup>
                                  </m:sSup>
                                  <m:r>
                                    <a:rPr lang="it-IT" sz="2200" i="1">
                                      <a:latin typeface="Cambria Math" panose="02040503050406030204" pitchFamily="18" charset="0"/>
                                      <a:sym typeface="Helvetica Neue"/>
                                    </a:rPr>
                                    <m:t>)</m:t>
                                  </m:r>
                                </m:den>
                              </m:f>
                            </m:e>
                          </m:d>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−1</m:t>
                          </m:r>
                        </m:e>
                      </m:d>
                      <m:r>
                        <a:rPr kumimoji="0" lang="en-US"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m:t>
                      </m:r>
                      <m:r>
                        <a:rPr kumimoji="0" lang="it-IT"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100</m:t>
                      </m:r>
                    </m:oMath>
                  </m:oMathPara>
                </a14:m>
                <a:endParaRPr kumimoji="0" lang="de-DE" sz="2200" i="0" u="none" strike="noStrike" cap="none" spc="0" normalizeH="0" baseline="0" dirty="0">
                  <a:ln>
                    <a:noFill/>
                  </a:ln>
                  <a:solidFill>
                    <a:schemeClr val="tx2"/>
                  </a:solidFill>
                  <a:effectLst/>
                  <a:uFillTx/>
                  <a:latin typeface="+mj-lt"/>
                  <a:ea typeface="Helvetica Neue"/>
                  <a:cs typeface="Helvetica Neue"/>
                  <a:sym typeface="Helvetica Neue"/>
                </a:endParaRPr>
              </a:p>
              <a:p>
                <a:pPr algn="ctr" defTabSz="584200"/>
                <a:endParaRPr lang="de-DE" sz="2200" dirty="0">
                  <a:solidFill>
                    <a:schemeClr val="tx2"/>
                  </a:solidFill>
                  <a:latin typeface="+mj-lt"/>
                  <a:ea typeface="Helvetica Neue"/>
                  <a:cs typeface="Helvetica Neue"/>
                  <a:sym typeface="Helvetica Neue"/>
                </a:endParaRPr>
              </a:p>
              <a:p>
                <a:pPr algn="ctr" defTabSz="584200"/>
                <a14:m>
                  <m:oMathPara xmlns:m="http://schemas.openxmlformats.org/officeDocument/2006/math">
                    <m:oMathParaPr>
                      <m:jc m:val="centerGroup"/>
                    </m:oMathParaPr>
                    <m:oMath xmlns:m="http://schemas.openxmlformats.org/officeDocument/2006/math">
                      <m:sSub>
                        <m:sSubPr>
                          <m:ctrlP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ctrlPr>
                        </m:sSubPr>
                        <m:e>
                          <m:acc>
                            <m:accPr>
                              <m:chr m:val="̂"/>
                              <m:ctrlP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ctrlPr>
                            </m:accPr>
                            <m:e>
                              <m:r>
                                <a:rPr kumimoji="0" lang="it-IT" sz="2200" b="0" i="1" u="none" strike="noStrike" cap="none" spc="0" normalizeH="0" baseline="0" smtClean="0">
                                  <a:ln>
                                    <a:noFill/>
                                  </a:ln>
                                  <a:solidFill>
                                    <a:schemeClr val="tx1"/>
                                  </a:solidFill>
                                  <a:effectLst/>
                                  <a:uFillTx/>
                                  <a:latin typeface="Cambria Math" panose="02040503050406030204" pitchFamily="18" charset="0"/>
                                  <a:ea typeface="Cambria Math" panose="02040503050406030204" pitchFamily="18" charset="0"/>
                                  <a:sym typeface="Helvetica Neue"/>
                                </a:rPr>
                                <m:t>𝛽</m:t>
                              </m:r>
                            </m:e>
                          </m:acc>
                        </m:e>
                        <m:sub>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1 </m:t>
                          </m:r>
                        </m:sub>
                      </m:sSub>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𝑙𝑖𝑛𝑒𝑎𝑟</m:t>
                      </m:r>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 </m:t>
                      </m:r>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𝑡𝑒𝑟𝑚</m:t>
                      </m:r>
                      <m:r>
                        <a:rPr kumimoji="0" lang="it-IT" sz="2200" b="0" i="1" u="none" strike="noStrike" cap="none" spc="0" normalizeH="0" baseline="0" smtClean="0">
                          <a:ln>
                            <a:noFill/>
                          </a:ln>
                          <a:solidFill>
                            <a:schemeClr val="tx1"/>
                          </a:solidFill>
                          <a:effectLst/>
                          <a:uFillTx/>
                          <a:latin typeface="Cambria Math" panose="02040503050406030204" pitchFamily="18" charset="0"/>
                          <a:sym typeface="Helvetica Neue"/>
                        </a:rPr>
                        <m:t> , </m:t>
                      </m:r>
                      <m:sSub>
                        <m:sSubPr>
                          <m:ctrlPr>
                            <a:rPr lang="it-IT" sz="2200" i="1">
                              <a:latin typeface="Cambria Math" panose="02040503050406030204" pitchFamily="18" charset="0"/>
                              <a:sym typeface="Helvetica Neue"/>
                            </a:rPr>
                          </m:ctrlPr>
                        </m:sSubPr>
                        <m:e>
                          <m:acc>
                            <m:accPr>
                              <m:chr m:val="̂"/>
                              <m:ctrlPr>
                                <a:rPr lang="it-IT" sz="2200" i="1">
                                  <a:latin typeface="Cambria Math" panose="02040503050406030204" pitchFamily="18" charset="0"/>
                                  <a:sym typeface="Helvetica Neue"/>
                                </a:rPr>
                              </m:ctrlPr>
                            </m:accPr>
                            <m:e>
                              <m:r>
                                <a:rPr lang="it-IT" sz="2200" i="1">
                                  <a:latin typeface="Cambria Math" panose="02040503050406030204" pitchFamily="18" charset="0"/>
                                  <a:ea typeface="Cambria Math" panose="02040503050406030204" pitchFamily="18" charset="0"/>
                                  <a:sym typeface="Helvetica Neue"/>
                                </a:rPr>
                                <m:t>𝛽</m:t>
                              </m:r>
                            </m:e>
                          </m:acc>
                        </m:e>
                        <m:sub>
                          <m:r>
                            <a:rPr lang="it-IT" sz="2200" b="0" i="1" smtClean="0">
                              <a:latin typeface="Cambria Math" panose="02040503050406030204" pitchFamily="18" charset="0"/>
                              <a:sym typeface="Helvetica Neue"/>
                            </a:rPr>
                            <m:t>2</m:t>
                          </m:r>
                          <m:r>
                            <a:rPr lang="it-IT" sz="2200" i="1">
                              <a:latin typeface="Cambria Math" panose="02040503050406030204" pitchFamily="18" charset="0"/>
                              <a:sym typeface="Helvetica Neue"/>
                            </a:rPr>
                            <m:t> </m:t>
                          </m:r>
                        </m:sub>
                      </m:sSub>
                      <m:r>
                        <a:rPr lang="it-IT" sz="2200" b="0" i="1" smtClean="0">
                          <a:latin typeface="Cambria Math" panose="02040503050406030204" pitchFamily="18" charset="0"/>
                          <a:sym typeface="Helvetica Neue"/>
                        </a:rPr>
                        <m:t>𝑞𝑢𝑎𝑑𝑟𝑎𝑡𝑖𝑐</m:t>
                      </m:r>
                      <m:r>
                        <a:rPr lang="it-IT" sz="2200" i="1">
                          <a:latin typeface="Cambria Math" panose="02040503050406030204" pitchFamily="18" charset="0"/>
                          <a:sym typeface="Helvetica Neue"/>
                        </a:rPr>
                        <m:t> </m:t>
                      </m:r>
                      <m:r>
                        <a:rPr lang="it-IT" sz="2200" i="1">
                          <a:latin typeface="Cambria Math" panose="02040503050406030204" pitchFamily="18" charset="0"/>
                          <a:sym typeface="Helvetica Neue"/>
                        </a:rPr>
                        <m:t>𝑡𝑒𝑟𝑚</m:t>
                      </m:r>
                      <m:r>
                        <a:rPr lang="it-IT" sz="2200" i="1">
                          <a:latin typeface="Cambria Math" panose="02040503050406030204" pitchFamily="18" charset="0"/>
                          <a:sym typeface="Helvetica Neue"/>
                        </a:rPr>
                        <m:t> </m:t>
                      </m:r>
                    </m:oMath>
                  </m:oMathPara>
                </a14:m>
                <a:endParaRPr kumimoji="0" lang="de-DE" sz="2200" i="0" u="none" strike="noStrike" cap="none" spc="0" normalizeH="0" baseline="0" dirty="0">
                  <a:ln>
                    <a:noFill/>
                  </a:ln>
                  <a:solidFill>
                    <a:schemeClr val="tx2"/>
                  </a:solidFill>
                  <a:effectLst/>
                  <a:uFillTx/>
                  <a:latin typeface="+mj-lt"/>
                  <a:ea typeface="Helvetica Neue"/>
                  <a:cs typeface="Helvetica Neue"/>
                  <a:sym typeface="Helvetica Neue"/>
                </a:endParaRPr>
              </a:p>
            </p:txBody>
          </p:sp>
        </mc:Choice>
        <mc:Fallback xmlns="">
          <p:sp>
            <p:nvSpPr>
              <p:cNvPr id="3" name="TextBox 4">
                <a:extLst>
                  <a:ext uri="{FF2B5EF4-FFF2-40B4-BE49-F238E27FC236}">
                    <a16:creationId xmlns:a16="http://schemas.microsoft.com/office/drawing/2014/main" id="{9B99C545-758C-98B7-C0E3-0894C45D127A}"/>
                  </a:ext>
                </a:extLst>
              </p:cNvPr>
              <p:cNvSpPr txBox="1">
                <a:spLocks noRot="1" noChangeAspect="1" noMove="1" noResize="1" noEditPoints="1" noAdjustHandles="1" noChangeArrowheads="1" noChangeShapeType="1" noTextEdit="1"/>
              </p:cNvSpPr>
              <p:nvPr/>
            </p:nvSpPr>
            <p:spPr>
              <a:xfrm>
                <a:off x="830071" y="3267230"/>
                <a:ext cx="7709545" cy="2232342"/>
              </a:xfrm>
              <a:prstGeom prst="rect">
                <a:avLst/>
              </a:prstGeom>
              <a:blipFill>
                <a:blip r:embed="rId3"/>
                <a:stretch>
                  <a:fillRect t="-3825" b="-5464"/>
                </a:stretch>
              </a:blipFill>
              <a:ln w="12700" cap="flat">
                <a:noFill/>
                <a:miter lim="400000"/>
              </a:ln>
              <a:effectLst/>
            </p:spPr>
            <p:txBody>
              <a:bodyPr/>
              <a:lstStyle/>
              <a:p>
                <a:r>
                  <a:rPr lang="it-IT">
                    <a:noFill/>
                  </a:rPr>
                  <a:t> </a:t>
                </a:r>
              </a:p>
            </p:txBody>
          </p:sp>
        </mc:Fallback>
      </mc:AlternateContent>
      <p:sp>
        <p:nvSpPr>
          <p:cNvPr id="5" name="Titolo 1">
            <a:extLst>
              <a:ext uri="{FF2B5EF4-FFF2-40B4-BE49-F238E27FC236}">
                <a16:creationId xmlns:a16="http://schemas.microsoft.com/office/drawing/2014/main" id="{57C5072B-0C7B-EF37-E58A-A564C7AF209D}"/>
              </a:ext>
            </a:extLst>
          </p:cNvPr>
          <p:cNvSpPr txBox="1">
            <a:spLocks/>
          </p:cNvSpPr>
          <p:nvPr/>
        </p:nvSpPr>
        <p:spPr>
          <a:xfrm>
            <a:off x="0" y="197722"/>
            <a:ext cx="9144000" cy="710328"/>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MS PGothic" pitchFamily="34"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ea typeface="MS PGothic" pitchFamily="34" charset="-128"/>
              </a:defRPr>
            </a:lvl6pPr>
            <a:lvl7pPr marL="914400" algn="ctr" rtl="0" fontAlgn="base">
              <a:spcBef>
                <a:spcPct val="0"/>
              </a:spcBef>
              <a:spcAft>
                <a:spcPct val="0"/>
              </a:spcAft>
              <a:defRPr sz="4400">
                <a:solidFill>
                  <a:schemeClr val="tx1"/>
                </a:solidFill>
                <a:latin typeface="Calibri" pitchFamily="34" charset="0"/>
                <a:ea typeface="MS PGothic" pitchFamily="34" charset="-128"/>
              </a:defRPr>
            </a:lvl7pPr>
            <a:lvl8pPr marL="1371600" algn="ctr" rtl="0" fontAlgn="base">
              <a:spcBef>
                <a:spcPct val="0"/>
              </a:spcBef>
              <a:spcAft>
                <a:spcPct val="0"/>
              </a:spcAft>
              <a:defRPr sz="4400">
                <a:solidFill>
                  <a:schemeClr val="tx1"/>
                </a:solidFill>
                <a:latin typeface="Calibri" pitchFamily="34" charset="0"/>
                <a:ea typeface="MS PGothic" pitchFamily="34" charset="-128"/>
              </a:defRPr>
            </a:lvl8pPr>
            <a:lvl9pPr marL="1828800" algn="ctr" rtl="0" fontAlgn="base">
              <a:spcBef>
                <a:spcPct val="0"/>
              </a:spcBef>
              <a:spcAft>
                <a:spcPct val="0"/>
              </a:spcAft>
              <a:defRPr sz="4400">
                <a:solidFill>
                  <a:schemeClr val="tx1"/>
                </a:solidFill>
                <a:latin typeface="Calibri" pitchFamily="34" charset="0"/>
                <a:ea typeface="MS PGothic" pitchFamily="34" charset="-128"/>
              </a:defRPr>
            </a:lvl9pPr>
          </a:lstStyle>
          <a:p>
            <a:pPr marL="288000" algn="l"/>
            <a:r>
              <a:rPr lang="en-US" sz="2600" b="1" dirty="0">
                <a:solidFill>
                  <a:srgbClr val="1A60A6"/>
                </a:solidFill>
              </a:rPr>
              <a:t>Methodology: </a:t>
            </a:r>
            <a:r>
              <a:rPr lang="en-US" sz="2600" dirty="0">
                <a:solidFill>
                  <a:srgbClr val="1A60A6"/>
                </a:solidFill>
              </a:rPr>
              <a:t>climate-induced projections of worked hours </a:t>
            </a:r>
          </a:p>
        </p:txBody>
      </p:sp>
    </p:spTree>
    <p:extLst>
      <p:ext uri="{BB962C8B-B14F-4D97-AF65-F5344CB8AC3E}">
        <p14:creationId xmlns:p14="http://schemas.microsoft.com/office/powerpoint/2010/main" val="2884724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magine 6" descr="logo cmcc.png">
            <a:extLst>
              <a:ext uri="{FF2B5EF4-FFF2-40B4-BE49-F238E27FC236}">
                <a16:creationId xmlns:a16="http://schemas.microsoft.com/office/drawing/2014/main" id="{359C9E2A-2800-47CC-BAC1-D61045BDF1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3113" y="6308725"/>
            <a:ext cx="3556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DDBCFC8-793E-4C77-B1EE-D94F7635F4F6}"/>
              </a:ext>
            </a:extLst>
          </p:cNvPr>
          <p:cNvCxnSpPr/>
          <p:nvPr/>
        </p:nvCxnSpPr>
        <p:spPr>
          <a:xfrm flipV="1">
            <a:off x="0" y="765175"/>
            <a:ext cx="9144000"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cxnSp>
        <p:nvCxnSpPr>
          <p:cNvPr id="9" name="Connettore 1 8">
            <a:extLst>
              <a:ext uri="{FF2B5EF4-FFF2-40B4-BE49-F238E27FC236}">
                <a16:creationId xmlns:a16="http://schemas.microsoft.com/office/drawing/2014/main" id="{5D051C44-EE15-4B2D-8B50-ECCB55E7D299}"/>
              </a:ext>
            </a:extLst>
          </p:cNvPr>
          <p:cNvCxnSpPr/>
          <p:nvPr/>
        </p:nvCxnSpPr>
        <p:spPr>
          <a:xfrm>
            <a:off x="0" y="6524625"/>
            <a:ext cx="8243888" cy="0"/>
          </a:xfrm>
          <a:prstGeom prst="line">
            <a:avLst/>
          </a:prstGeom>
          <a:ln w="25400" cmpd="sng">
            <a:solidFill>
              <a:srgbClr val="1A60A6"/>
            </a:solidFill>
            <a:round/>
          </a:ln>
          <a:effectLst/>
        </p:spPr>
        <p:style>
          <a:lnRef idx="2">
            <a:schemeClr val="accent1"/>
          </a:lnRef>
          <a:fillRef idx="0">
            <a:schemeClr val="accent1"/>
          </a:fillRef>
          <a:effectRef idx="1">
            <a:schemeClr val="accent1"/>
          </a:effectRef>
          <a:fontRef idx="minor">
            <a:schemeClr val="tx1"/>
          </a:fontRef>
        </p:style>
      </p:cxnSp>
      <p:sp>
        <p:nvSpPr>
          <p:cNvPr id="10" name="Rettangolo 9">
            <a:extLst>
              <a:ext uri="{FF2B5EF4-FFF2-40B4-BE49-F238E27FC236}">
                <a16:creationId xmlns:a16="http://schemas.microsoft.com/office/drawing/2014/main" id="{C66BBB79-18B8-4089-8421-B9A3199F5CF9}"/>
              </a:ext>
            </a:extLst>
          </p:cNvPr>
          <p:cNvSpPr/>
          <p:nvPr/>
        </p:nvSpPr>
        <p:spPr>
          <a:xfrm>
            <a:off x="0" y="0"/>
            <a:ext cx="9144000" cy="188913"/>
          </a:xfrm>
          <a:prstGeom prst="rect">
            <a:avLst/>
          </a:prstGeom>
          <a:solidFill>
            <a:srgbClr val="1A60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solidFill>
                <a:srgbClr val="FFFFFF"/>
              </a:solidFill>
              <a:ea typeface="ＭＳ Ｐゴシック" charset="-128"/>
            </a:endParaRPr>
          </a:p>
        </p:txBody>
      </p:sp>
      <p:sp>
        <p:nvSpPr>
          <p:cNvPr id="8198" name="Rectangle 1">
            <a:extLst>
              <a:ext uri="{FF2B5EF4-FFF2-40B4-BE49-F238E27FC236}">
                <a16:creationId xmlns:a16="http://schemas.microsoft.com/office/drawing/2014/main" id="{4705DF98-4D66-4A84-836D-49FFFE5676B6}"/>
              </a:ext>
            </a:extLst>
          </p:cNvPr>
          <p:cNvSpPr>
            <a:spLocks noChangeArrowheads="1"/>
          </p:cNvSpPr>
          <p:nvPr/>
        </p:nvSpPr>
        <p:spPr bwMode="auto">
          <a:xfrm>
            <a:off x="441324" y="301774"/>
            <a:ext cx="83073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906463"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906463"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906463"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906463" algn="l"/>
              </a:tabLst>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it-IT" sz="2400" b="1" dirty="0">
                <a:solidFill>
                  <a:srgbClr val="1A60A6"/>
                </a:solidFill>
                <a:latin typeface="+mj-lt"/>
              </a:rPr>
              <a:t>Methodology: </a:t>
            </a:r>
            <a:r>
              <a:rPr lang="en-GB" altLang="it-IT" sz="2400" dirty="0">
                <a:solidFill>
                  <a:srgbClr val="1A60A6"/>
                </a:solidFill>
                <a:latin typeface="+mj-lt"/>
              </a:rPr>
              <a:t>data sources for the sub-national CGE </a:t>
            </a:r>
          </a:p>
        </p:txBody>
      </p:sp>
      <p:sp>
        <p:nvSpPr>
          <p:cNvPr id="11" name="Rettangolo 10">
            <a:extLst>
              <a:ext uri="{FF2B5EF4-FFF2-40B4-BE49-F238E27FC236}">
                <a16:creationId xmlns:a16="http://schemas.microsoft.com/office/drawing/2014/main" id="{F7BCEC92-4DC1-4A1E-B2B9-9FE0F5040F0C}"/>
              </a:ext>
            </a:extLst>
          </p:cNvPr>
          <p:cNvSpPr/>
          <p:nvPr/>
        </p:nvSpPr>
        <p:spPr>
          <a:xfrm>
            <a:off x="441324" y="1165562"/>
            <a:ext cx="8307388" cy="3939540"/>
          </a:xfrm>
          <a:prstGeom prst="rect">
            <a:avLst/>
          </a:prstGeom>
        </p:spPr>
        <p:txBody>
          <a:bodyPr wrap="square">
            <a:spAutoFit/>
          </a:bodyPr>
          <a:lstStyle/>
          <a:p>
            <a:pPr>
              <a:spcAft>
                <a:spcPts val="0"/>
              </a:spcAft>
            </a:pPr>
            <a:r>
              <a:rPr lang="en-US" sz="2000" dirty="0">
                <a:latin typeface="+mj-lt"/>
              </a:rPr>
              <a:t>We start from the Global Trade Analysis Project (GTAP) 8 database (Narayanan et al., 2012)</a:t>
            </a:r>
          </a:p>
          <a:p>
            <a:pPr>
              <a:spcAft>
                <a:spcPts val="0"/>
              </a:spcAft>
            </a:pPr>
            <a:endParaRPr lang="en-US" sz="2000" dirty="0">
              <a:latin typeface="+mj-lt"/>
              <a:ea typeface="Calibri" panose="020F0502020204030204" pitchFamily="34" charset="0"/>
              <a:cs typeface="Times New Roman" panose="02020603050405020304" pitchFamily="18" charset="0"/>
            </a:endParaRPr>
          </a:p>
          <a:p>
            <a:pPr>
              <a:spcAft>
                <a:spcPts val="0"/>
              </a:spcAft>
            </a:pPr>
            <a:r>
              <a:rPr lang="en-US" sz="2000" dirty="0">
                <a:latin typeface="+mj-lt"/>
                <a:ea typeface="Calibri" panose="020F0502020204030204" pitchFamily="34" charset="0"/>
                <a:cs typeface="Times New Roman" panose="02020603050405020304" pitchFamily="18" charset="0"/>
              </a:rPr>
              <a:t>We use sub-national information from Eurostat (Economic Accounts for Agriculture, 2018; Structural Business Statistics, 2018; Gross value added at basic prices by NUTS 3 regions, 2018) </a:t>
            </a:r>
          </a:p>
          <a:p>
            <a:pPr>
              <a:spcAft>
                <a:spcPts val="0"/>
              </a:spcAft>
            </a:pPr>
            <a:endParaRPr lang="en-US" sz="2000" dirty="0">
              <a:latin typeface="+mj-lt"/>
              <a:ea typeface="Calibri" panose="020F0502020204030204" pitchFamily="34" charset="0"/>
              <a:cs typeface="Times New Roman" panose="02020603050405020304" pitchFamily="18" charset="0"/>
            </a:endParaRPr>
          </a:p>
          <a:p>
            <a:pPr>
              <a:spcAft>
                <a:spcPts val="0"/>
              </a:spcAft>
            </a:pPr>
            <a:r>
              <a:rPr lang="en-US" sz="2000" dirty="0">
                <a:latin typeface="+mj-lt"/>
                <a:ea typeface="Calibri" panose="020F0502020204030204" pitchFamily="34" charset="0"/>
                <a:cs typeface="Times New Roman" panose="02020603050405020304" pitchFamily="18" charset="0"/>
              </a:rPr>
              <a:t>To regionalize the national </a:t>
            </a:r>
            <a:r>
              <a:rPr lang="en-US" sz="2000" i="1" dirty="0">
                <a:latin typeface="+mj-lt"/>
                <a:ea typeface="Calibri" panose="020F0502020204030204" pitchFamily="34" charset="0"/>
                <a:cs typeface="Times New Roman" panose="02020603050405020304" pitchFamily="18" charset="0"/>
              </a:rPr>
              <a:t>Social Accounting Matrices </a:t>
            </a:r>
            <a:r>
              <a:rPr lang="en-US" sz="2000" dirty="0">
                <a:latin typeface="+mj-lt"/>
                <a:ea typeface="Calibri" panose="020F0502020204030204" pitchFamily="34" charset="0"/>
                <a:cs typeface="Times New Roman" panose="02020603050405020304" pitchFamily="18" charset="0"/>
              </a:rPr>
              <a:t>(SAMs) of the European Union available in the GTAP database at the NUTS2-1 level, we use the methodology in </a:t>
            </a:r>
            <a:r>
              <a:rPr lang="en-US" sz="2000" dirty="0" err="1">
                <a:latin typeface="+mj-lt"/>
                <a:ea typeface="Calibri" panose="020F0502020204030204" pitchFamily="34" charset="0"/>
                <a:cs typeface="Times New Roman" panose="02020603050405020304" pitchFamily="18" charset="0"/>
              </a:rPr>
              <a:t>Bosello</a:t>
            </a:r>
            <a:r>
              <a:rPr lang="en-US" sz="2000" dirty="0">
                <a:latin typeface="+mj-lt"/>
                <a:ea typeface="Calibri" panose="020F0502020204030204" pitchFamily="34" charset="0"/>
                <a:cs typeface="Times New Roman" panose="02020603050405020304" pitchFamily="18" charset="0"/>
              </a:rPr>
              <a:t> and Standardi (2018).</a:t>
            </a:r>
          </a:p>
          <a:p>
            <a:pPr>
              <a:spcAft>
                <a:spcPts val="0"/>
              </a:spcAft>
            </a:pPr>
            <a:endParaRPr lang="en-US" sz="2000" dirty="0">
              <a:latin typeface="+mj-lt"/>
              <a:ea typeface="Calibri" panose="020F0502020204030204" pitchFamily="34" charset="0"/>
              <a:cs typeface="Times New Roman" panose="02020603050405020304" pitchFamily="18" charset="0"/>
            </a:endParaRPr>
          </a:p>
          <a:p>
            <a:pPr>
              <a:spcAft>
                <a:spcPts val="0"/>
              </a:spcAft>
            </a:pPr>
            <a:endParaRPr lang="en-US" sz="2000" dirty="0">
              <a:latin typeface="+mj-lt"/>
              <a:ea typeface="Calibri" panose="020F0502020204030204" pitchFamily="34" charset="0"/>
              <a:cs typeface="Times New Roman" panose="02020603050405020304" pitchFamily="18" charset="0"/>
            </a:endParaRPr>
          </a:p>
          <a:p>
            <a:pPr>
              <a:spcAft>
                <a:spcPts val="0"/>
              </a:spcAft>
            </a:pPr>
            <a:endParaRPr lang="it-IT" sz="1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7753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27377</TotalTime>
  <Words>2341</Words>
  <Application>Microsoft Office PowerPoint</Application>
  <PresentationFormat>Presentazione su schermo (4:3)</PresentationFormat>
  <Paragraphs>337</Paragraphs>
  <Slides>30</Slides>
  <Notes>9</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1</vt:i4>
      </vt:variant>
      <vt:variant>
        <vt:lpstr>Titoli diapositive</vt:lpstr>
      </vt:variant>
      <vt:variant>
        <vt:i4>30</vt:i4>
      </vt:variant>
    </vt:vector>
  </HeadingPairs>
  <TitlesOfParts>
    <vt:vector size="38" baseType="lpstr">
      <vt:lpstr>Arial</vt:lpstr>
      <vt:lpstr>Calibri</vt:lpstr>
      <vt:lpstr>Cambria Math</vt:lpstr>
      <vt:lpstr>Helvetica</vt:lpstr>
      <vt:lpstr>Palatino Linotype</vt:lpstr>
      <vt:lpstr>Wingdings</vt:lpstr>
      <vt:lpstr>Tema di Office</vt:lpstr>
      <vt:lpstr>Document</vt:lpstr>
      <vt:lpstr>Presentazione standard di PowerPoint</vt:lpstr>
      <vt:lpstr>Presentazione standard di PowerPoint</vt:lpstr>
      <vt:lpstr>Presentazione standard di PowerPoint</vt:lpstr>
      <vt:lpstr>Presentazione standard di PowerPoint</vt:lpstr>
      <vt:lpstr>Presentazione standard di PowerPoint</vt:lpstr>
      <vt:lpstr>Methodology: data for the empirical estimation</vt:lpstr>
      <vt:lpstr>Methodology: empirical framework</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Maurino</dc:creator>
  <cp:lastModifiedBy>Gabriele Standardi</cp:lastModifiedBy>
  <cp:revision>3262</cp:revision>
  <cp:lastPrinted>2019-06-13T12:28:26Z</cp:lastPrinted>
  <dcterms:created xsi:type="dcterms:W3CDTF">2014-02-10T20:33:23Z</dcterms:created>
  <dcterms:modified xsi:type="dcterms:W3CDTF">2023-06-14T13:45:59Z</dcterms:modified>
</cp:coreProperties>
</file>