
<file path=[Content_Types].xml><?xml version="1.0" encoding="utf-8"?>
<Types xmlns="http://schemas.openxmlformats.org/package/2006/content-types">
  <Default Extension="bin" ContentType="application/vnd.openxmlformats-officedocument.oleObject"/>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12" r:id="rId4"/>
  </p:sldMasterIdLst>
  <p:notesMasterIdLst>
    <p:notesMasterId r:id="rId25"/>
  </p:notesMasterIdLst>
  <p:sldIdLst>
    <p:sldId id="257" r:id="rId5"/>
    <p:sldId id="332" r:id="rId6"/>
    <p:sldId id="260" r:id="rId7"/>
    <p:sldId id="287" r:id="rId8"/>
    <p:sldId id="283" r:id="rId9"/>
    <p:sldId id="284" r:id="rId10"/>
    <p:sldId id="329" r:id="rId11"/>
    <p:sldId id="286" r:id="rId12"/>
    <p:sldId id="331" r:id="rId13"/>
    <p:sldId id="275" r:id="rId14"/>
    <p:sldId id="277" r:id="rId15"/>
    <p:sldId id="279" r:id="rId16"/>
    <p:sldId id="270" r:id="rId17"/>
    <p:sldId id="272" r:id="rId18"/>
    <p:sldId id="271" r:id="rId19"/>
    <p:sldId id="273" r:id="rId20"/>
    <p:sldId id="274" r:id="rId21"/>
    <p:sldId id="278" r:id="rId22"/>
    <p:sldId id="282" r:id="rId23"/>
    <p:sldId id="25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B863"/>
    <a:srgbClr val="FF0000"/>
    <a:srgbClr val="FEA31B"/>
    <a:srgbClr val="FF00FF"/>
    <a:srgbClr val="825D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3AAFAD-9BBA-49CE-AEB0-E3E020EFEE15}" v="911" dt="2020-06-17T14:21:56.0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34" autoAdjust="0"/>
    <p:restoredTop sz="94619" autoAdjust="0"/>
  </p:normalViewPr>
  <p:slideViewPr>
    <p:cSldViewPr snapToGrid="0">
      <p:cViewPr varScale="1">
        <p:scale>
          <a:sx n="123" d="100"/>
          <a:sy n="123" d="100"/>
        </p:scale>
        <p:origin x="126" y="2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2550aaa7ad2fa500/PhD%20Thesis/3.Chapter%20Three%20(Kazakhstan)/Kazkahstan%20economic%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2550aaa7ad2fa500/PhD%20Thesis/3.Chapter%20Three%20(Kazakhstan)/Kazkahstan%20economic%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2550aaa7ad2fa500/PhD%20Thesis/3.Chapter%20Three%20(Kazakhstan)/Kazkahstan%20economic%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cap="none" spc="100" normalizeH="0" baseline="0">
                <a:solidFill>
                  <a:schemeClr val="lt1"/>
                </a:solidFill>
                <a:latin typeface="+mn-lt"/>
                <a:ea typeface="+mn-ea"/>
                <a:cs typeface="+mn-cs"/>
              </a:defRPr>
            </a:pPr>
            <a:r>
              <a:rPr lang="en-US" sz="1400" b="0" cap="none"/>
              <a:t>Figure</a:t>
            </a:r>
            <a:r>
              <a:rPr lang="en-US" sz="1400" b="0" cap="none" baseline="0"/>
              <a:t> 1: Kazakhstan's annual </a:t>
            </a:r>
            <a:r>
              <a:rPr lang="en-US" sz="1400" b="0" cap="none"/>
              <a:t>GDP growth (%)</a:t>
            </a:r>
          </a:p>
        </c:rich>
      </c:tx>
      <c:overlay val="0"/>
      <c:spPr>
        <a:noFill/>
        <a:ln>
          <a:noFill/>
        </a:ln>
        <a:effectLst/>
      </c:spPr>
      <c:txPr>
        <a:bodyPr rot="0" spcFirstLastPara="1" vertOverflow="ellipsis" vert="horz" wrap="square" anchor="ctr" anchorCtr="1"/>
        <a:lstStyle/>
        <a:p>
          <a:pPr>
            <a:defRPr sz="1400" b="0" i="0" u="none" strike="noStrike" kern="1200" cap="none" spc="100" normalizeH="0" baseline="0">
              <a:solidFill>
                <a:schemeClr val="lt1"/>
              </a:solidFill>
              <a:latin typeface="+mn-lt"/>
              <a:ea typeface="+mn-ea"/>
              <a:cs typeface="+mn-cs"/>
            </a:defRPr>
          </a:pPr>
          <a:endParaRPr lang="en-US"/>
        </a:p>
      </c:txPr>
    </c:title>
    <c:autoTitleDeleted val="0"/>
    <c:plotArea>
      <c:layout/>
      <c:lineChart>
        <c:grouping val="standard"/>
        <c:varyColors val="0"/>
        <c:ser>
          <c:idx val="0"/>
          <c:order val="0"/>
          <c:tx>
            <c:strRef>
              <c:f>'[Kazkahstan economic data.xlsx]GDP'!$B$2</c:f>
              <c:strCache>
                <c:ptCount val="1"/>
                <c:pt idx="0">
                  <c:v>GDP Growth (%)</c:v>
                </c:pt>
              </c:strCache>
            </c:strRef>
          </c:tx>
          <c:spPr>
            <a:ln w="28575" cap="rnd">
              <a:gradFill>
                <a:gsLst>
                  <a:gs pos="0">
                    <a:srgbClr val="00B050"/>
                  </a:gs>
                  <a:gs pos="39000">
                    <a:schemeClr val="bg1"/>
                  </a:gs>
                  <a:gs pos="81000">
                    <a:srgbClr val="FF6600"/>
                  </a:gs>
                  <a:gs pos="100000">
                    <a:srgbClr val="FF0000"/>
                  </a:gs>
                </a:gsLst>
                <a:lin ang="5400000" scaled="1"/>
              </a:gradFill>
              <a:round/>
            </a:ln>
            <a:effectLst>
              <a:outerShdw dist="25400" dir="2700000" algn="tl" rotWithShape="0">
                <a:schemeClr val="accent1"/>
              </a:outerShdw>
            </a:effectLst>
          </c:spPr>
          <c:marker>
            <c:symbol val="none"/>
          </c:marker>
          <c:dPt>
            <c:idx val="24"/>
            <c:marker>
              <c:symbol val="circle"/>
              <c:size val="7"/>
              <c:spPr>
                <a:solidFill>
                  <a:srgbClr val="FF0000">
                    <a:alpha val="50000"/>
                  </a:srgbClr>
                </a:solidFill>
                <a:ln w="22225">
                  <a:noFill/>
                  <a:round/>
                </a:ln>
                <a:effectLst/>
              </c:spPr>
            </c:marker>
            <c:bubble3D val="0"/>
            <c:extLst>
              <c:ext xmlns:c16="http://schemas.microsoft.com/office/drawing/2014/chart" uri="{C3380CC4-5D6E-409C-BE32-E72D297353CC}">
                <c16:uniqueId val="{00000000-6EE6-43E7-BEE0-445515A57E80}"/>
              </c:ext>
            </c:extLst>
          </c:dPt>
          <c:cat>
            <c:numRef>
              <c:f>'[Kazkahstan economic data.xlsx]GDP'!$A$3:$A$32</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numRef>
          </c:cat>
          <c:val>
            <c:numRef>
              <c:f>'[Kazkahstan economic data.xlsx]GDP'!$B$3:$B$32</c:f>
              <c:numCache>
                <c:formatCode>0.00%</c:formatCode>
                <c:ptCount val="30"/>
                <c:pt idx="0">
                  <c:v>-0.11</c:v>
                </c:pt>
                <c:pt idx="1">
                  <c:v>-5.2999999999999999E-2</c:v>
                </c:pt>
                <c:pt idx="2">
                  <c:v>-9.1999999999999998E-2</c:v>
                </c:pt>
                <c:pt idx="3">
                  <c:v>-0.126</c:v>
                </c:pt>
                <c:pt idx="4">
                  <c:v>-8.2000000000000003E-2</c:v>
                </c:pt>
                <c:pt idx="5">
                  <c:v>5.0000000000000001E-3</c:v>
                </c:pt>
                <c:pt idx="6">
                  <c:v>1.7000000000000001E-2</c:v>
                </c:pt>
                <c:pt idx="7">
                  <c:v>-1.9E-2</c:v>
                </c:pt>
                <c:pt idx="8">
                  <c:v>2.7E-2</c:v>
                </c:pt>
                <c:pt idx="9">
                  <c:v>9.8000000000000004E-2</c:v>
                </c:pt>
                <c:pt idx="10">
                  <c:v>0.13500000000000001</c:v>
                </c:pt>
                <c:pt idx="11">
                  <c:v>9.8000000000000004E-2</c:v>
                </c:pt>
                <c:pt idx="12">
                  <c:v>9.2999999999999999E-2</c:v>
                </c:pt>
                <c:pt idx="13">
                  <c:v>9.6000000000000002E-2</c:v>
                </c:pt>
                <c:pt idx="14">
                  <c:v>9.7000000000000003E-2</c:v>
                </c:pt>
                <c:pt idx="15">
                  <c:v>0.107</c:v>
                </c:pt>
                <c:pt idx="16">
                  <c:v>8.8999999999999996E-2</c:v>
                </c:pt>
                <c:pt idx="17">
                  <c:v>3.3000000000000002E-2</c:v>
                </c:pt>
                <c:pt idx="18">
                  <c:v>1.2E-2</c:v>
                </c:pt>
                <c:pt idx="19">
                  <c:v>7.2999999999999995E-2</c:v>
                </c:pt>
                <c:pt idx="20">
                  <c:v>7.3999999999999996E-2</c:v>
                </c:pt>
                <c:pt idx="21">
                  <c:v>4.8000000000000001E-2</c:v>
                </c:pt>
                <c:pt idx="22">
                  <c:v>0.06</c:v>
                </c:pt>
                <c:pt idx="23">
                  <c:v>4.2000000000000003E-2</c:v>
                </c:pt>
                <c:pt idx="24">
                  <c:v>1.2E-2</c:v>
                </c:pt>
                <c:pt idx="25">
                  <c:v>1.0999999999999999E-2</c:v>
                </c:pt>
                <c:pt idx="26">
                  <c:v>4.1000000000000002E-2</c:v>
                </c:pt>
                <c:pt idx="27">
                  <c:v>4.1000000000000002E-2</c:v>
                </c:pt>
                <c:pt idx="28">
                  <c:v>4.4999999999999998E-2</c:v>
                </c:pt>
                <c:pt idx="29">
                  <c:v>2.7000000000000003E-2</c:v>
                </c:pt>
              </c:numCache>
            </c:numRef>
          </c:val>
          <c:smooth val="1"/>
          <c:extLst>
            <c:ext xmlns:c16="http://schemas.microsoft.com/office/drawing/2014/chart" uri="{C3380CC4-5D6E-409C-BE32-E72D297353CC}">
              <c16:uniqueId val="{00000001-6EE6-43E7-BEE0-445515A57E80}"/>
            </c:ext>
          </c:extLst>
        </c:ser>
        <c:dLbls>
          <c:showLegendKey val="0"/>
          <c:showVal val="0"/>
          <c:showCatName val="0"/>
          <c:showSerName val="0"/>
          <c:showPercent val="0"/>
          <c:showBubbleSize val="0"/>
        </c:dLbls>
        <c:dropLines>
          <c:spPr>
            <a:ln w="9525" cap="flat" cmpd="sng" algn="ctr">
              <a:gradFill>
                <a:gsLst>
                  <a:gs pos="0">
                    <a:schemeClr val="lt1"/>
                  </a:gs>
                  <a:gs pos="100000">
                    <a:schemeClr val="lt1">
                      <a:alpha val="0"/>
                    </a:schemeClr>
                  </a:gs>
                </a:gsLst>
                <a:lin ang="5400000" scaled="0"/>
              </a:gradFill>
              <a:round/>
            </a:ln>
            <a:effectLst>
              <a:softEdge rad="0"/>
            </a:effectLst>
          </c:spPr>
        </c:dropLines>
        <c:smooth val="0"/>
        <c:axId val="383481199"/>
        <c:axId val="552201359"/>
      </c:lineChart>
      <c:catAx>
        <c:axId val="383481199"/>
        <c:scaling>
          <c:orientation val="minMax"/>
        </c:scaling>
        <c:delete val="0"/>
        <c:axPos val="b"/>
        <c:numFmt formatCode="General" sourceLinked="1"/>
        <c:majorTickMark val="none"/>
        <c:minorTickMark val="none"/>
        <c:tickLblPos val="nextTo"/>
        <c:spPr>
          <a:noFill/>
          <a:ln w="12700" cap="flat" cmpd="sng" algn="ctr">
            <a:solidFill>
              <a:schemeClr val="lt1"/>
            </a:solidFill>
            <a:round/>
          </a:ln>
          <a:effectLst/>
        </c:spPr>
        <c:txPr>
          <a:bodyPr rot="0" spcFirstLastPara="1" vertOverflow="ellipsis" vert="eaVert" wrap="square" anchor="ctr" anchorCtr="1"/>
          <a:lstStyle/>
          <a:p>
            <a:pPr>
              <a:defRPr sz="900" b="0" i="0" u="none" strike="noStrike" kern="1200" spc="100" baseline="0">
                <a:ln>
                  <a:noFill/>
                </a:ln>
                <a:solidFill>
                  <a:schemeClr val="accent1">
                    <a:lumMod val="40000"/>
                    <a:lumOff val="60000"/>
                  </a:schemeClr>
                </a:solidFill>
                <a:latin typeface="+mn-lt"/>
                <a:ea typeface="+mn-ea"/>
                <a:cs typeface="+mn-cs"/>
              </a:defRPr>
            </a:pPr>
            <a:endParaRPr lang="en-US"/>
          </a:p>
        </c:txPr>
        <c:crossAx val="552201359"/>
        <c:crosses val="autoZero"/>
        <c:auto val="1"/>
        <c:lblAlgn val="ctr"/>
        <c:lblOffset val="100"/>
        <c:noMultiLvlLbl val="0"/>
      </c:catAx>
      <c:valAx>
        <c:axId val="552201359"/>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solidFill>
                <a:latin typeface="+mn-lt"/>
                <a:ea typeface="+mn-ea"/>
                <a:cs typeface="+mn-cs"/>
              </a:defRPr>
            </a:pPr>
            <a:endParaRPr lang="en-US"/>
          </a:p>
        </c:txPr>
        <c:crossAx val="383481199"/>
        <c:crosses val="autoZero"/>
        <c:crossBetween val="between"/>
      </c:valAx>
      <c:spPr>
        <a:noFill/>
        <a:ln>
          <a:noFill/>
        </a:ln>
        <a:effectLst/>
      </c:spPr>
    </c:plotArea>
    <c:plotVisOnly val="1"/>
    <c:dispBlanksAs val="gap"/>
    <c:showDLblsOverMax val="0"/>
  </c:chart>
  <c:spPr>
    <a:solidFill>
      <a:schemeClr val="accent2"/>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cap="none" spc="20" baseline="0">
                <a:solidFill>
                  <a:schemeClr val="tx1">
                    <a:lumMod val="50000"/>
                    <a:lumOff val="50000"/>
                  </a:schemeClr>
                </a:solidFill>
                <a:latin typeface="+mn-lt"/>
                <a:ea typeface="+mn-ea"/>
                <a:cs typeface="+mn-cs"/>
              </a:defRPr>
            </a:pPr>
            <a:r>
              <a:rPr lang="en-US" sz="1600" dirty="0"/>
              <a:t>Figure 8: Correlation between the change</a:t>
            </a:r>
            <a:r>
              <a:rPr lang="en-US" sz="1600" baseline="0" dirty="0"/>
              <a:t> rate in the</a:t>
            </a:r>
            <a:r>
              <a:rPr lang="en-US" sz="1600" dirty="0"/>
              <a:t> oil price and the TOT and GDP growth.</a:t>
            </a:r>
          </a:p>
        </c:rich>
      </c:tx>
      <c:overlay val="0"/>
      <c:spPr>
        <a:noFill/>
        <a:ln>
          <a:noFill/>
        </a:ln>
        <a:effectLst/>
      </c:spPr>
      <c:txPr>
        <a:bodyPr rot="0" spcFirstLastPara="1" vertOverflow="ellipsis" vert="horz" wrap="square" anchor="ctr" anchorCtr="1"/>
        <a:lstStyle/>
        <a:p>
          <a:pPr>
            <a:defRPr sz="1600" b="0" i="0" u="none" strike="noStrike" kern="1200" cap="none" spc="20" baseline="0">
              <a:solidFill>
                <a:schemeClr val="tx1">
                  <a:lumMod val="50000"/>
                  <a:lumOff val="50000"/>
                </a:schemeClr>
              </a:solidFill>
              <a:latin typeface="+mn-lt"/>
              <a:ea typeface="+mn-ea"/>
              <a:cs typeface="+mn-cs"/>
            </a:defRPr>
          </a:pPr>
          <a:endParaRPr lang="en-US"/>
        </a:p>
      </c:txPr>
    </c:title>
    <c:autoTitleDeleted val="0"/>
    <c:plotArea>
      <c:layout/>
      <c:areaChart>
        <c:grouping val="stacked"/>
        <c:varyColors val="0"/>
        <c:ser>
          <c:idx val="1"/>
          <c:order val="1"/>
          <c:tx>
            <c:strRef>
              <c:f>'[Kazkahstan economic data.xlsx]GDP'!$C$2</c:f>
              <c:strCache>
                <c:ptCount val="1"/>
                <c:pt idx="0">
                  <c:v>Oil price $</c:v>
                </c:pt>
              </c:strCache>
            </c:strRef>
          </c:tx>
          <c:spPr>
            <a:gradFill rotWithShape="1">
              <a:gsLst>
                <a:gs pos="0">
                  <a:schemeClr val="accent5">
                    <a:tint val="90000"/>
                  </a:schemeClr>
                </a:gs>
                <a:gs pos="48000">
                  <a:schemeClr val="accent5">
                    <a:tint val="54000"/>
                    <a:satMod val="140000"/>
                  </a:schemeClr>
                </a:gs>
                <a:gs pos="100000">
                  <a:schemeClr val="accent5">
                    <a:tint val="24000"/>
                    <a:satMod val="260000"/>
                  </a:schemeClr>
                </a:gs>
              </a:gsLst>
              <a:lin ang="16200000" scaled="1"/>
            </a:gradFill>
            <a:ln w="9525" cap="flat" cmpd="sng" algn="ctr">
              <a:solidFill>
                <a:schemeClr val="accent5">
                  <a:shade val="95000"/>
                </a:schemeClr>
              </a:solidFill>
              <a:round/>
            </a:ln>
            <a:effectLst>
              <a:outerShdw blurRad="63500" dist="12700" dir="5400000" sx="102000" sy="102000" rotWithShape="0">
                <a:srgbClr val="000000">
                  <a:alpha val="32000"/>
                </a:srgbClr>
              </a:outerShdw>
            </a:effectLst>
          </c:spPr>
          <c:cat>
            <c:numRef>
              <c:f>'[Kazkahstan economic data.xlsx]GDP'!$A$3:$A$32</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extLst/>
            </c:numRef>
          </c:cat>
          <c:val>
            <c:numRef>
              <c:f>'[Kazkahstan economic data.xlsx]GDP'!$C$3:$C$32</c:f>
              <c:extLst/>
            </c:numRef>
          </c:val>
          <c:extLst>
            <c:ext xmlns:c16="http://schemas.microsoft.com/office/drawing/2014/chart" uri="{C3380CC4-5D6E-409C-BE32-E72D297353CC}">
              <c16:uniqueId val="{00000000-AC95-468F-88FE-97E8B80B2CDC}"/>
            </c:ext>
          </c:extLst>
        </c:ser>
        <c:ser>
          <c:idx val="3"/>
          <c:order val="3"/>
          <c:tx>
            <c:strRef>
              <c:f>'[Kazkahstan economic data.xlsx]GDP'!$E$2</c:f>
              <c:strCache>
                <c:ptCount val="1"/>
                <c:pt idx="0">
                  <c:v>TOT (million)</c:v>
                </c:pt>
              </c:strCache>
            </c:strRef>
          </c:tx>
          <c:spPr>
            <a:gradFill rotWithShape="1">
              <a:gsLst>
                <a:gs pos="0">
                  <a:schemeClr val="accent6">
                    <a:lumMod val="60000"/>
                    <a:tint val="90000"/>
                  </a:schemeClr>
                </a:gs>
                <a:gs pos="48000">
                  <a:schemeClr val="accent6">
                    <a:lumMod val="60000"/>
                    <a:tint val="54000"/>
                    <a:satMod val="140000"/>
                  </a:schemeClr>
                </a:gs>
                <a:gs pos="100000">
                  <a:schemeClr val="accent6">
                    <a:lumMod val="60000"/>
                    <a:tint val="24000"/>
                    <a:satMod val="260000"/>
                  </a:schemeClr>
                </a:gs>
              </a:gsLst>
              <a:lin ang="16200000" scaled="1"/>
            </a:gradFill>
            <a:ln w="9525" cap="flat" cmpd="sng" algn="ctr">
              <a:solidFill>
                <a:schemeClr val="accent6">
                  <a:lumMod val="60000"/>
                  <a:shade val="95000"/>
                </a:schemeClr>
              </a:solidFill>
              <a:round/>
            </a:ln>
            <a:effectLst>
              <a:outerShdw blurRad="63500" dist="12700" dir="5400000" sx="102000" sy="102000" rotWithShape="0">
                <a:srgbClr val="000000">
                  <a:alpha val="32000"/>
                </a:srgbClr>
              </a:outerShdw>
            </a:effectLst>
          </c:spPr>
          <c:cat>
            <c:numRef>
              <c:f>'[Kazkahstan economic data.xlsx]GDP'!$A$3:$A$32</c:f>
              <c:numCache>
                <c:formatCode>General</c:formatCode>
                <c:ptCount val="30"/>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numCache>
              <c:extLst/>
            </c:numRef>
          </c:cat>
          <c:val>
            <c:numRef>
              <c:f>'[Kazkahstan economic data.xlsx]GDP'!$E$3:$E$32</c:f>
              <c:extLst/>
            </c:numRef>
          </c:val>
          <c:extLst>
            <c:ext xmlns:c16="http://schemas.microsoft.com/office/drawing/2014/chart" uri="{C3380CC4-5D6E-409C-BE32-E72D297353CC}">
              <c16:uniqueId val="{00000001-AC95-468F-88FE-97E8B80B2CDC}"/>
            </c:ext>
          </c:extLst>
        </c:ser>
        <c:dLbls>
          <c:showLegendKey val="0"/>
          <c:showVal val="0"/>
          <c:showCatName val="0"/>
          <c:showSerName val="0"/>
          <c:showPercent val="0"/>
          <c:showBubbleSize val="0"/>
        </c:dLbls>
        <c:axId val="1895392591"/>
        <c:axId val="1358673775"/>
      </c:areaChart>
      <c:barChart>
        <c:barDir val="col"/>
        <c:grouping val="clustered"/>
        <c:varyColors val="0"/>
        <c:ser>
          <c:idx val="2"/>
          <c:order val="2"/>
          <c:tx>
            <c:strRef>
              <c:f>'[Kazkahstan economic data.xlsx]GDP'!$D$2</c:f>
              <c:strCache>
                <c:ptCount val="1"/>
                <c:pt idx="0">
                  <c:v>Oil price change (%)</c:v>
                </c:pt>
              </c:strCache>
            </c:strRef>
          </c:tx>
          <c:spPr>
            <a:gradFill rotWithShape="1">
              <a:gsLst>
                <a:gs pos="0">
                  <a:schemeClr val="accent4">
                    <a:tint val="90000"/>
                  </a:schemeClr>
                </a:gs>
                <a:gs pos="48000">
                  <a:schemeClr val="accent4">
                    <a:tint val="54000"/>
                    <a:satMod val="140000"/>
                  </a:schemeClr>
                </a:gs>
                <a:gs pos="100000">
                  <a:schemeClr val="accent4">
                    <a:tint val="24000"/>
                    <a:satMod val="260000"/>
                  </a:schemeClr>
                </a:gs>
              </a:gsLst>
              <a:lin ang="16200000" scaled="1"/>
            </a:gradFill>
            <a:ln w="9525" cap="flat" cmpd="sng" algn="ctr">
              <a:solidFill>
                <a:schemeClr val="accent4">
                  <a:shade val="95000"/>
                </a:schemeClr>
              </a:solidFill>
              <a:round/>
            </a:ln>
            <a:effectLst>
              <a:outerShdw blurRad="63500" dist="12700" dir="5400000" sx="102000" sy="102000" rotWithShape="0">
                <a:srgbClr val="000000">
                  <a:alpha val="32000"/>
                </a:srgbClr>
              </a:outerShdw>
            </a:effectLst>
          </c:spPr>
          <c:invertIfNegative val="0"/>
          <c:cat>
            <c:numRef>
              <c:f>'[Kazkahstan economic data.xlsx]GDP'!$A$3:$A$32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extLst/>
            </c:numRef>
          </c:cat>
          <c:val>
            <c:numRef>
              <c:f>'[Kazkahstan economic data.xlsx]GDP'!$D$3:$D$32</c:f>
              <c:numCache>
                <c:formatCode>0.00</c:formatCode>
                <c:ptCount val="20"/>
                <c:pt idx="0">
                  <c:v>65.398550724637687</c:v>
                </c:pt>
                <c:pt idx="1">
                  <c:v>-16.027747353048554</c:v>
                </c:pt>
                <c:pt idx="2">
                  <c:v>-0.82608695652173481</c:v>
                </c:pt>
                <c:pt idx="3">
                  <c:v>21.394125383603694</c:v>
                </c:pt>
                <c:pt idx="4">
                  <c:v>36.005778259299376</c:v>
                </c:pt>
                <c:pt idx="5">
                  <c:v>32.873074880509847</c:v>
                </c:pt>
                <c:pt idx="6">
                  <c:v>16.506794564348525</c:v>
                </c:pt>
                <c:pt idx="7">
                  <c:v>10.120068610634647</c:v>
                </c:pt>
                <c:pt idx="8">
                  <c:v>42.492211838006227</c:v>
                </c:pt>
                <c:pt idx="9">
                  <c:v>-41.539134236991693</c:v>
                </c:pt>
                <c:pt idx="10">
                  <c:v>33.152580403889289</c:v>
                </c:pt>
                <c:pt idx="11">
                  <c:v>22.23002387305155</c:v>
                </c:pt>
                <c:pt idx="12">
                  <c:v>-0.66636029411765207</c:v>
                </c:pt>
                <c:pt idx="13">
                  <c:v>5.447605829285223</c:v>
                </c:pt>
                <c:pt idx="14">
                  <c:v>-6.1094658330591187</c:v>
                </c:pt>
                <c:pt idx="15">
                  <c:v>-51.109813084112147</c:v>
                </c:pt>
                <c:pt idx="16">
                  <c:v>-13.166069295101551</c:v>
                </c:pt>
                <c:pt idx="17">
                  <c:v>27.325261419922938</c:v>
                </c:pt>
                <c:pt idx="18">
                  <c:v>28.24724443483899</c:v>
                </c:pt>
                <c:pt idx="19">
                  <c:v>-14.964610717896875</c:v>
                </c:pt>
              </c:numCache>
              <c:extLst/>
            </c:numRef>
          </c:val>
          <c:extLst>
            <c:ext xmlns:c16="http://schemas.microsoft.com/office/drawing/2014/chart" uri="{C3380CC4-5D6E-409C-BE32-E72D297353CC}">
              <c16:uniqueId val="{00000002-AC95-468F-88FE-97E8B80B2CDC}"/>
            </c:ext>
          </c:extLst>
        </c:ser>
        <c:dLbls>
          <c:showLegendKey val="0"/>
          <c:showVal val="0"/>
          <c:showCatName val="0"/>
          <c:showSerName val="0"/>
          <c:showPercent val="0"/>
          <c:showBubbleSize val="0"/>
        </c:dLbls>
        <c:gapWidth val="150"/>
        <c:axId val="1895392591"/>
        <c:axId val="1358673775"/>
      </c:barChart>
      <c:lineChart>
        <c:grouping val="standard"/>
        <c:varyColors val="0"/>
        <c:ser>
          <c:idx val="4"/>
          <c:order val="4"/>
          <c:tx>
            <c:strRef>
              <c:f>'[Kazkahstan economic data.xlsx]GDP'!$F$2</c:f>
              <c:strCache>
                <c:ptCount val="1"/>
                <c:pt idx="0">
                  <c:v>TOT change (%)</c:v>
                </c:pt>
              </c:strCache>
            </c:strRef>
          </c:tx>
          <c:spPr>
            <a:ln w="15875" cap="rnd">
              <a:solidFill>
                <a:schemeClr val="accent1"/>
              </a:solidFill>
              <a:round/>
            </a:ln>
            <a:effectLst>
              <a:outerShdw blurRad="63500" dist="12700" dir="5400000" sx="102000" sy="102000" rotWithShape="0">
                <a:srgbClr val="000000">
                  <a:alpha val="32000"/>
                </a:srgbClr>
              </a:outerShdw>
            </a:effectLst>
          </c:spPr>
          <c:marker>
            <c:symbol val="none"/>
          </c:marker>
          <c:cat>
            <c:numRef>
              <c:f>'[Kazkahstan economic data.xlsx]GDP'!$A$3:$A$32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extLst/>
            </c:numRef>
          </c:cat>
          <c:val>
            <c:numRef>
              <c:f>'[Kazkahstan economic data.xlsx]GDP'!$F$3:$F$32</c:f>
              <c:numCache>
                <c:formatCode>General</c:formatCode>
                <c:ptCount val="20"/>
                <c:pt idx="0">
                  <c:v>70.139828597203433</c:v>
                </c:pt>
                <c:pt idx="1">
                  <c:v>-41.861081654294807</c:v>
                </c:pt>
                <c:pt idx="2">
                  <c:v>40.734154126766981</c:v>
                </c:pt>
                <c:pt idx="3">
                  <c:v>46.388879888539662</c:v>
                </c:pt>
                <c:pt idx="4">
                  <c:v>61.839309428950855</c:v>
                </c:pt>
                <c:pt idx="5">
                  <c:v>43.5468209357349</c:v>
                </c:pt>
                <c:pt idx="6">
                  <c:v>38.843368902439011</c:v>
                </c:pt>
                <c:pt idx="7">
                  <c:v>2.9232141631784856</c:v>
                </c:pt>
                <c:pt idx="8">
                  <c:v>121.90146009733982</c:v>
                </c:pt>
                <c:pt idx="9">
                  <c:v>-55.571613135835108</c:v>
                </c:pt>
                <c:pt idx="10">
                  <c:v>95.197841361727455</c:v>
                </c:pt>
                <c:pt idx="11">
                  <c:v>64.322116400649946</c:v>
                </c:pt>
                <c:pt idx="12">
                  <c:v>-15.4747723492044</c:v>
                </c:pt>
                <c:pt idx="13">
                  <c:v>-10.465348312813035</c:v>
                </c:pt>
                <c:pt idx="14">
                  <c:v>6.3226428340595362</c:v>
                </c:pt>
                <c:pt idx="15">
                  <c:v>-59.679071802705671</c:v>
                </c:pt>
                <c:pt idx="16">
                  <c:v>-24.03010098647016</c:v>
                </c:pt>
                <c:pt idx="17">
                  <c:v>62.848148908506118</c:v>
                </c:pt>
                <c:pt idx="18">
                  <c:v>49.297705593142013</c:v>
                </c:pt>
                <c:pt idx="19">
                  <c:v>-31.2102650346378</c:v>
                </c:pt>
              </c:numCache>
              <c:extLst/>
            </c:numRef>
          </c:val>
          <c:smooth val="1"/>
          <c:extLst>
            <c:ext xmlns:c16="http://schemas.microsoft.com/office/drawing/2014/chart" uri="{C3380CC4-5D6E-409C-BE32-E72D297353CC}">
              <c16:uniqueId val="{00000003-AC95-468F-88FE-97E8B80B2CDC}"/>
            </c:ext>
          </c:extLst>
        </c:ser>
        <c:dLbls>
          <c:showLegendKey val="0"/>
          <c:showVal val="0"/>
          <c:showCatName val="0"/>
          <c:showSerName val="0"/>
          <c:showPercent val="0"/>
          <c:showBubbleSize val="0"/>
        </c:dLbls>
        <c:marker val="1"/>
        <c:smooth val="0"/>
        <c:axId val="1895392591"/>
        <c:axId val="1358673775"/>
      </c:lineChart>
      <c:lineChart>
        <c:grouping val="standard"/>
        <c:varyColors val="0"/>
        <c:ser>
          <c:idx val="0"/>
          <c:order val="0"/>
          <c:tx>
            <c:strRef>
              <c:f>'[Kazkahstan economic data.xlsx]GDP'!$B$2</c:f>
              <c:strCache>
                <c:ptCount val="1"/>
                <c:pt idx="0">
                  <c:v>GDP growth (%)</c:v>
                </c:pt>
              </c:strCache>
            </c:strRef>
          </c:tx>
          <c:spPr>
            <a:ln w="15875" cap="rnd">
              <a:solidFill>
                <a:srgbClr val="FF0000"/>
              </a:solidFill>
              <a:round/>
            </a:ln>
            <a:effectLst>
              <a:outerShdw blurRad="63500" dist="12700" dir="5400000" sx="102000" sy="102000" rotWithShape="0">
                <a:srgbClr val="000000">
                  <a:alpha val="32000"/>
                </a:srgbClr>
              </a:outerShdw>
            </a:effectLst>
          </c:spPr>
          <c:marker>
            <c:symbol val="none"/>
          </c:marker>
          <c:cat>
            <c:numRef>
              <c:f>'[Kazkahstan economic data.xlsx]GDP'!$A$3:$A$32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extLst/>
            </c:numRef>
          </c:cat>
          <c:val>
            <c:numRef>
              <c:f>'[Kazkahstan economic data.xlsx]GDP'!$B$3:$B$32</c:f>
              <c:numCache>
                <c:formatCode>0.0%</c:formatCode>
                <c:ptCount val="20"/>
                <c:pt idx="0">
                  <c:v>9.8000000000000004E-2</c:v>
                </c:pt>
                <c:pt idx="1">
                  <c:v>0.13500000000000001</c:v>
                </c:pt>
                <c:pt idx="2">
                  <c:v>9.8000000000000004E-2</c:v>
                </c:pt>
                <c:pt idx="3">
                  <c:v>9.2999999999999999E-2</c:v>
                </c:pt>
                <c:pt idx="4">
                  <c:v>9.6000000000000002E-2</c:v>
                </c:pt>
                <c:pt idx="5">
                  <c:v>9.7000000000000003E-2</c:v>
                </c:pt>
                <c:pt idx="6">
                  <c:v>0.107</c:v>
                </c:pt>
                <c:pt idx="7">
                  <c:v>8.8999999999999996E-2</c:v>
                </c:pt>
                <c:pt idx="8">
                  <c:v>3.3000000000000002E-2</c:v>
                </c:pt>
                <c:pt idx="9">
                  <c:v>1.2E-2</c:v>
                </c:pt>
                <c:pt idx="10">
                  <c:v>7.2999999999999995E-2</c:v>
                </c:pt>
                <c:pt idx="11">
                  <c:v>7.3999999999999996E-2</c:v>
                </c:pt>
                <c:pt idx="12">
                  <c:v>4.8000000000000001E-2</c:v>
                </c:pt>
                <c:pt idx="13">
                  <c:v>0.06</c:v>
                </c:pt>
                <c:pt idx="14">
                  <c:v>4.2000000000000003E-2</c:v>
                </c:pt>
                <c:pt idx="15">
                  <c:v>1.2E-2</c:v>
                </c:pt>
                <c:pt idx="16">
                  <c:v>1.0999999999999999E-2</c:v>
                </c:pt>
                <c:pt idx="17">
                  <c:v>4.1000000000000002E-2</c:v>
                </c:pt>
                <c:pt idx="18">
                  <c:v>4.1000000000000002E-2</c:v>
                </c:pt>
                <c:pt idx="19">
                  <c:v>4.4999999999999998E-2</c:v>
                </c:pt>
              </c:numCache>
              <c:extLst/>
            </c:numRef>
          </c:val>
          <c:smooth val="1"/>
          <c:extLst>
            <c:ext xmlns:c16="http://schemas.microsoft.com/office/drawing/2014/chart" uri="{C3380CC4-5D6E-409C-BE32-E72D297353CC}">
              <c16:uniqueId val="{00000004-AC95-468F-88FE-97E8B80B2CDC}"/>
            </c:ext>
          </c:extLst>
        </c:ser>
        <c:dLbls>
          <c:showLegendKey val="0"/>
          <c:showVal val="0"/>
          <c:showCatName val="0"/>
          <c:showSerName val="0"/>
          <c:showPercent val="0"/>
          <c:showBubbleSize val="0"/>
        </c:dLbls>
        <c:marker val="1"/>
        <c:smooth val="0"/>
        <c:axId val="1895366191"/>
        <c:axId val="1358674191"/>
      </c:lineChart>
      <c:catAx>
        <c:axId val="1895392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358673775"/>
        <c:crosses val="autoZero"/>
        <c:auto val="1"/>
        <c:lblAlgn val="ctr"/>
        <c:lblOffset val="100"/>
        <c:noMultiLvlLbl val="0"/>
      </c:catAx>
      <c:valAx>
        <c:axId val="1358673775"/>
        <c:scaling>
          <c:orientation val="minMax"/>
        </c:scaling>
        <c:delete val="0"/>
        <c:axPos val="l"/>
        <c:minorGridlines>
          <c:spPr>
            <a:ln>
              <a:solidFill>
                <a:schemeClr val="tx1">
                  <a:lumMod val="5000"/>
                  <a:lumOff val="95000"/>
                </a:schemeClr>
              </a:solidFill>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95392591"/>
        <c:crosses val="autoZero"/>
        <c:crossBetween val="between"/>
      </c:valAx>
      <c:valAx>
        <c:axId val="1358674191"/>
        <c:scaling>
          <c:orientation val="minMax"/>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crossAx val="1895366191"/>
        <c:crosses val="max"/>
        <c:crossBetween val="between"/>
      </c:valAx>
      <c:catAx>
        <c:axId val="1895366191"/>
        <c:scaling>
          <c:orientation val="minMax"/>
        </c:scaling>
        <c:delete val="1"/>
        <c:axPos val="b"/>
        <c:numFmt formatCode="General" sourceLinked="1"/>
        <c:majorTickMark val="none"/>
        <c:minorTickMark val="none"/>
        <c:tickLblPos val="nextTo"/>
        <c:crossAx val="1358674191"/>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n-US"/>
        </a:p>
      </c:txPr>
    </c:legend>
    <c:plotVisOnly val="1"/>
    <c:dispBlanksAs val="zero"/>
    <c:showDLblsOverMax val="0"/>
  </c:chart>
  <c:spPr>
    <a:solidFill>
      <a:schemeClr val="bg1"/>
    </a:solidFill>
    <a:ln w="6350" cap="flat" cmpd="sng" algn="ctr">
      <a:solidFill>
        <a:schemeClr val="accent1"/>
      </a:solidFill>
      <a:round/>
    </a:ln>
    <a:effectLst/>
  </c:spPr>
  <c:txPr>
    <a:bodyPr/>
    <a:lstStyle/>
    <a:p>
      <a:pPr>
        <a:defRPr sz="9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a:solidFill>
                  <a:schemeClr val="tx1">
                    <a:lumMod val="65000"/>
                    <a:lumOff val="35000"/>
                  </a:schemeClr>
                </a:solidFill>
              </a:rPr>
              <a:t>Figure 9: </a:t>
            </a:r>
            <a:r>
              <a:rPr lang="en-US" sz="1600" b="0">
                <a:solidFill>
                  <a:schemeClr val="tx1">
                    <a:lumMod val="65000"/>
                    <a:lumOff val="35000"/>
                  </a:schemeClr>
                </a:solidFill>
              </a:rPr>
              <a:t>Kazakhstan export-import and trade balance with EAEU states (1,000 USD) </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'[Kazkahstan economic data.xlsx]ExIm'!$J$12</c:f>
              <c:strCache>
                <c:ptCount val="1"/>
                <c:pt idx="0">
                  <c:v>Export</c:v>
                </c:pt>
              </c:strCache>
            </c:strRef>
          </c:tx>
          <c:spPr>
            <a:solidFill>
              <a:schemeClr val="accent1"/>
            </a:solidFill>
            <a:ln>
              <a:noFill/>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c:spPr>
          <c:invertIfNegative val="0"/>
          <c:cat>
            <c:numRef>
              <c:f>'[Kazkahstan economic data.xlsx]ExIm'!$K$11:$T$11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'[Kazkahstan economic data.xlsx]ExIm'!$K$12:$T$12</c:f>
              <c:numCache>
                <c:formatCode>#,##0</c:formatCode>
                <c:ptCount val="10"/>
                <c:pt idx="0">
                  <c:v>3479877.24</c:v>
                </c:pt>
                <c:pt idx="1">
                  <c:v>8128141.2529999996</c:v>
                </c:pt>
                <c:pt idx="2">
                  <c:v>7562072.7300000004</c:v>
                </c:pt>
                <c:pt idx="3">
                  <c:v>6609526.7810000004</c:v>
                </c:pt>
                <c:pt idx="4">
                  <c:v>7154069.0209999997</c:v>
                </c:pt>
                <c:pt idx="5">
                  <c:v>5119374.5250000004</c:v>
                </c:pt>
                <c:pt idx="6">
                  <c:v>3917441.969</c:v>
                </c:pt>
                <c:pt idx="7">
                  <c:v>5262545.0159999998</c:v>
                </c:pt>
                <c:pt idx="8">
                  <c:v>6046774.8169999998</c:v>
                </c:pt>
                <c:pt idx="9">
                  <c:v>6317218.3870000001</c:v>
                </c:pt>
              </c:numCache>
            </c:numRef>
          </c:val>
          <c:extLst>
            <c:ext xmlns:c16="http://schemas.microsoft.com/office/drawing/2014/chart" uri="{C3380CC4-5D6E-409C-BE32-E72D297353CC}">
              <c16:uniqueId val="{00000000-5950-4399-9C33-1D07A9FCBFEA}"/>
            </c:ext>
          </c:extLst>
        </c:ser>
        <c:ser>
          <c:idx val="1"/>
          <c:order val="1"/>
          <c:tx>
            <c:strRef>
              <c:f>'[Kazkahstan economic data.xlsx]ExIm'!$J$13</c:f>
              <c:strCache>
                <c:ptCount val="1"/>
                <c:pt idx="0">
                  <c:v>Import</c:v>
                </c:pt>
              </c:strCache>
            </c:strRef>
          </c:tx>
          <c:spPr>
            <a:gradFill rotWithShape="1">
              <a:gsLst>
                <a:gs pos="0">
                  <a:schemeClr val="accent2"/>
                </a:gs>
                <a:gs pos="100000">
                  <a:schemeClr val="accent2">
                    <a:shade val="48000"/>
                    <a:satMod val="180000"/>
                    <a:lumMod val="94000"/>
                  </a:schemeClr>
                </a:gs>
                <a:gs pos="100000">
                  <a:schemeClr val="accent2">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c:spPr>
          <c:invertIfNegative val="0"/>
          <c:cat>
            <c:numRef>
              <c:f>'[Kazkahstan economic data.xlsx]ExIm'!$K$11:$T$11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'[Kazkahstan economic data.xlsx]ExIm'!$K$13:$T$13</c:f>
              <c:numCache>
                <c:formatCode>#,##0</c:formatCode>
                <c:ptCount val="10"/>
                <c:pt idx="0">
                  <c:v>5895801.2189999996</c:v>
                </c:pt>
                <c:pt idx="1">
                  <c:v>17137796.059999999</c:v>
                </c:pt>
                <c:pt idx="2">
                  <c:v>18122204.82</c:v>
                </c:pt>
                <c:pt idx="3">
                  <c:v>19028386.140000001</c:v>
                </c:pt>
                <c:pt idx="4">
                  <c:v>14940484.289999999</c:v>
                </c:pt>
                <c:pt idx="5">
                  <c:v>11203583.27</c:v>
                </c:pt>
                <c:pt idx="6">
                  <c:v>9665954.2180000003</c:v>
                </c:pt>
                <c:pt idx="7">
                  <c:v>12518168.359999999</c:v>
                </c:pt>
                <c:pt idx="8">
                  <c:v>14097412.779999999</c:v>
                </c:pt>
                <c:pt idx="9">
                  <c:v>14978796.210000001</c:v>
                </c:pt>
              </c:numCache>
            </c:numRef>
          </c:val>
          <c:extLst>
            <c:ext xmlns:c16="http://schemas.microsoft.com/office/drawing/2014/chart" uri="{C3380CC4-5D6E-409C-BE32-E72D297353CC}">
              <c16:uniqueId val="{00000001-5950-4399-9C33-1D07A9FCBFEA}"/>
            </c:ext>
          </c:extLst>
        </c:ser>
        <c:ser>
          <c:idx val="2"/>
          <c:order val="2"/>
          <c:tx>
            <c:strRef>
              <c:f>'[Kazkahstan economic data.xlsx]ExIm'!$J$14</c:f>
              <c:strCache>
                <c:ptCount val="1"/>
                <c:pt idx="0">
                  <c:v>Balance</c:v>
                </c:pt>
              </c:strCache>
            </c:strRef>
          </c:tx>
          <c:spPr>
            <a:gradFill rotWithShape="1">
              <a:gsLst>
                <a:gs pos="0">
                  <a:schemeClr val="accent3"/>
                </a:gs>
                <a:gs pos="100000">
                  <a:schemeClr val="accent3">
                    <a:shade val="48000"/>
                    <a:satMod val="180000"/>
                    <a:lumMod val="94000"/>
                  </a:schemeClr>
                </a:gs>
                <a:gs pos="100000">
                  <a:schemeClr val="accent3">
                    <a:shade val="48000"/>
                    <a:satMod val="180000"/>
                    <a:lumMod val="94000"/>
                  </a:schemeClr>
                </a:gs>
              </a:gsLst>
              <a:lin ang="4140000" scaled="1"/>
            </a:gradFill>
            <a:ln>
              <a:noFill/>
            </a:ln>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c:spPr>
          <c:invertIfNegative val="0"/>
          <c:cat>
            <c:numRef>
              <c:f>'[Kazkahstan economic data.xlsx]ExIm'!$K$11:$T$11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'[Kazkahstan economic data.xlsx]ExIm'!$K$14:$T$14</c:f>
              <c:numCache>
                <c:formatCode>#,##0</c:formatCode>
                <c:ptCount val="10"/>
                <c:pt idx="0">
                  <c:v>-2415923.9789999994</c:v>
                </c:pt>
                <c:pt idx="1">
                  <c:v>-9009654.807</c:v>
                </c:pt>
                <c:pt idx="2">
                  <c:v>-10560132.09</c:v>
                </c:pt>
                <c:pt idx="3">
                  <c:v>-12418859.359000001</c:v>
                </c:pt>
                <c:pt idx="4">
                  <c:v>-7786415.2689999994</c:v>
                </c:pt>
                <c:pt idx="5">
                  <c:v>-6084208.7449999992</c:v>
                </c:pt>
                <c:pt idx="6">
                  <c:v>-5748512.2489999998</c:v>
                </c:pt>
                <c:pt idx="7">
                  <c:v>-7255623.3439999996</c:v>
                </c:pt>
                <c:pt idx="8">
                  <c:v>-8050637.9629999995</c:v>
                </c:pt>
                <c:pt idx="9">
                  <c:v>-8661577.8230000008</c:v>
                </c:pt>
              </c:numCache>
            </c:numRef>
          </c:val>
          <c:extLst>
            <c:ext xmlns:c16="http://schemas.microsoft.com/office/drawing/2014/chart" uri="{C3380CC4-5D6E-409C-BE32-E72D297353CC}">
              <c16:uniqueId val="{00000002-5950-4399-9C33-1D07A9FCBFEA}"/>
            </c:ext>
          </c:extLst>
        </c:ser>
        <c:dLbls>
          <c:showLegendKey val="0"/>
          <c:showVal val="0"/>
          <c:showCatName val="0"/>
          <c:showSerName val="0"/>
          <c:showPercent val="0"/>
          <c:showBubbleSize val="0"/>
        </c:dLbls>
        <c:gapWidth val="100"/>
        <c:overlap val="-24"/>
        <c:axId val="2103655423"/>
        <c:axId val="2066144175"/>
      </c:barChart>
      <c:catAx>
        <c:axId val="2103655423"/>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0" spcFirstLastPara="1" vertOverflow="ellipsis" vert="eaVert" wrap="square" anchor="ctr" anchorCtr="1"/>
          <a:lstStyle/>
          <a:p>
            <a:pPr>
              <a:defRPr sz="900" b="0" i="0" u="none" strike="noStrike" kern="1200" baseline="0">
                <a:solidFill>
                  <a:schemeClr val="tx2"/>
                </a:solidFill>
                <a:latin typeface="+mn-lt"/>
                <a:ea typeface="+mn-ea"/>
                <a:cs typeface="+mn-cs"/>
              </a:defRPr>
            </a:pPr>
            <a:endParaRPr lang="en-US"/>
          </a:p>
        </c:txPr>
        <c:crossAx val="2066144175"/>
        <c:crosses val="autoZero"/>
        <c:auto val="1"/>
        <c:lblAlgn val="ctr"/>
        <c:lblOffset val="100"/>
        <c:noMultiLvlLbl val="0"/>
      </c:catAx>
      <c:valAx>
        <c:axId val="2066144175"/>
        <c:scaling>
          <c:orientation val="minMax"/>
        </c:scaling>
        <c:delete val="0"/>
        <c:axPos val="l"/>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1036554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accent1"/>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'Kaz8-7'!$C$3</c:f>
              <c:strCache>
                <c:ptCount val="1"/>
                <c:pt idx="0">
                  <c:v>1Agri</c:v>
                </c:pt>
              </c:strCache>
            </c:strRef>
          </c:tx>
          <c:spPr>
            <a:ln w="22225" cap="rnd" cmpd="sng" algn="ctr">
              <a:solidFill>
                <a:schemeClr val="accent1"/>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'Kaz8-7'!$D$3:$G$3</c:f>
              <c:numCache>
                <c:formatCode>0.00</c:formatCode>
                <c:ptCount val="4"/>
                <c:pt idx="0">
                  <c:v>8.657178217821782</c:v>
                </c:pt>
                <c:pt idx="1">
                  <c:v>11.335758468704013</c:v>
                </c:pt>
                <c:pt idx="2">
                  <c:v>9.4199127769919837</c:v>
                </c:pt>
                <c:pt idx="3">
                  <c:v>7.8134032688983179</c:v>
                </c:pt>
              </c:numCache>
            </c:numRef>
          </c:val>
          <c:smooth val="0"/>
          <c:extLst>
            <c:ext xmlns:c16="http://schemas.microsoft.com/office/drawing/2014/chart" uri="{C3380CC4-5D6E-409C-BE32-E72D297353CC}">
              <c16:uniqueId val="{00000000-2C22-48A1-94A9-F7C82A9F9DA0}"/>
            </c:ext>
          </c:extLst>
        </c:ser>
        <c:ser>
          <c:idx val="1"/>
          <c:order val="1"/>
          <c:tx>
            <c:strRef>
              <c:f>'Kaz8-7'!$C$4</c:f>
              <c:strCache>
                <c:ptCount val="1"/>
                <c:pt idx="0">
                  <c:v>2Minerals</c:v>
                </c:pt>
              </c:strCache>
            </c:strRef>
          </c:tx>
          <c:spPr>
            <a:ln w="22225" cap="rnd" cmpd="sng" algn="ctr">
              <a:solidFill>
                <a:schemeClr val="accent2"/>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'Kaz8-7'!$D$4:$G$4</c:f>
              <c:numCache>
                <c:formatCode>0.00</c:formatCode>
                <c:ptCount val="4"/>
                <c:pt idx="0">
                  <c:v>6.4519230769230766</c:v>
                </c:pt>
                <c:pt idx="1">
                  <c:v>10.3211161387632</c:v>
                </c:pt>
                <c:pt idx="2">
                  <c:v>8.9177019230769261</c:v>
                </c:pt>
                <c:pt idx="3">
                  <c:v>7.5131410256410271</c:v>
                </c:pt>
              </c:numCache>
            </c:numRef>
          </c:val>
          <c:smooth val="0"/>
          <c:extLst>
            <c:ext xmlns:c16="http://schemas.microsoft.com/office/drawing/2014/chart" uri="{C3380CC4-5D6E-409C-BE32-E72D297353CC}">
              <c16:uniqueId val="{00000001-2C22-48A1-94A9-F7C82A9F9DA0}"/>
            </c:ext>
          </c:extLst>
        </c:ser>
        <c:ser>
          <c:idx val="2"/>
          <c:order val="2"/>
          <c:tx>
            <c:strRef>
              <c:f>'Kaz8-7'!$C$5</c:f>
              <c:strCache>
                <c:ptCount val="1"/>
                <c:pt idx="0">
                  <c:v>3Oil_Gas</c:v>
                </c:pt>
              </c:strCache>
            </c:strRef>
          </c:tx>
          <c:spPr>
            <a:ln w="22225" cap="rnd" cmpd="sng" algn="ctr">
              <a:solidFill>
                <a:schemeClr val="accent3"/>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'Kaz8-7'!$D$5:$G$5</c:f>
              <c:numCache>
                <c:formatCode>0.00</c:formatCode>
                <c:ptCount val="4"/>
                <c:pt idx="0">
                  <c:v>3.75</c:v>
                </c:pt>
                <c:pt idx="1">
                  <c:v>3.75</c:v>
                </c:pt>
                <c:pt idx="2">
                  <c:v>5</c:v>
                </c:pt>
                <c:pt idx="3">
                  <c:v>5</c:v>
                </c:pt>
              </c:numCache>
            </c:numRef>
          </c:val>
          <c:smooth val="0"/>
          <c:extLst>
            <c:ext xmlns:c16="http://schemas.microsoft.com/office/drawing/2014/chart" uri="{C3380CC4-5D6E-409C-BE32-E72D297353CC}">
              <c16:uniqueId val="{00000002-2C22-48A1-94A9-F7C82A9F9DA0}"/>
            </c:ext>
          </c:extLst>
        </c:ser>
        <c:ser>
          <c:idx val="3"/>
          <c:order val="3"/>
          <c:tx>
            <c:strRef>
              <c:f>'Kaz8-7'!$C$6</c:f>
              <c:strCache>
                <c:ptCount val="1"/>
                <c:pt idx="0">
                  <c:v>4Foods</c:v>
                </c:pt>
              </c:strCache>
            </c:strRef>
          </c:tx>
          <c:spPr>
            <a:ln w="22225" cap="rnd" cmpd="sng" algn="ctr">
              <a:solidFill>
                <a:schemeClr val="accent4"/>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'Kaz8-7'!$D$6:$G$6</c:f>
              <c:numCache>
                <c:formatCode>0.00</c:formatCode>
                <c:ptCount val="4"/>
                <c:pt idx="0">
                  <c:v>10.482260160777491</c:v>
                </c:pt>
                <c:pt idx="1">
                  <c:v>11.48611040228737</c:v>
                </c:pt>
                <c:pt idx="2">
                  <c:v>8.960955482777468</c:v>
                </c:pt>
                <c:pt idx="3">
                  <c:v>7.0253943570407662</c:v>
                </c:pt>
              </c:numCache>
            </c:numRef>
          </c:val>
          <c:smooth val="0"/>
          <c:extLst>
            <c:ext xmlns:c16="http://schemas.microsoft.com/office/drawing/2014/chart" uri="{C3380CC4-5D6E-409C-BE32-E72D297353CC}">
              <c16:uniqueId val="{00000003-2C22-48A1-94A9-F7C82A9F9DA0}"/>
            </c:ext>
          </c:extLst>
        </c:ser>
        <c:ser>
          <c:idx val="4"/>
          <c:order val="4"/>
          <c:tx>
            <c:strRef>
              <c:f>'Kaz8-7'!$C$7</c:f>
              <c:strCache>
                <c:ptCount val="1"/>
                <c:pt idx="0">
                  <c:v>5Manufact</c:v>
                </c:pt>
              </c:strCache>
            </c:strRef>
          </c:tx>
          <c:spPr>
            <a:ln w="22225" cap="rnd" cmpd="sng" algn="ctr">
              <a:solidFill>
                <a:schemeClr val="accent5"/>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'Kaz8-7'!$D$7:$G$7</c:f>
              <c:numCache>
                <c:formatCode>0.00</c:formatCode>
                <c:ptCount val="4"/>
                <c:pt idx="0">
                  <c:v>4.3540855545572521</c:v>
                </c:pt>
                <c:pt idx="1">
                  <c:v>8.2036037020950658</c:v>
                </c:pt>
                <c:pt idx="2">
                  <c:v>7.3321367620992044</c:v>
                </c:pt>
                <c:pt idx="3">
                  <c:v>5.6764469789641305</c:v>
                </c:pt>
              </c:numCache>
            </c:numRef>
          </c:val>
          <c:smooth val="0"/>
          <c:extLst>
            <c:ext xmlns:c16="http://schemas.microsoft.com/office/drawing/2014/chart" uri="{C3380CC4-5D6E-409C-BE32-E72D297353CC}">
              <c16:uniqueId val="{00000004-2C22-48A1-94A9-F7C82A9F9DA0}"/>
            </c:ext>
          </c:extLst>
        </c:ser>
        <c:ser>
          <c:idx val="5"/>
          <c:order val="5"/>
          <c:tx>
            <c:strRef>
              <c:f>'Kaz8-7'!$C$8</c:f>
              <c:strCache>
                <c:ptCount val="1"/>
                <c:pt idx="0">
                  <c:v>6Chemical</c:v>
                </c:pt>
              </c:strCache>
            </c:strRef>
          </c:tx>
          <c:spPr>
            <a:ln w="22225" cap="rnd" cmpd="sng" algn="ctr">
              <a:solidFill>
                <a:schemeClr val="accent6"/>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'Kaz8-7'!$D$8:$G$8</c:f>
              <c:numCache>
                <c:formatCode>0.00</c:formatCode>
                <c:ptCount val="4"/>
                <c:pt idx="0">
                  <c:v>5.1269662141314409</c:v>
                </c:pt>
                <c:pt idx="1">
                  <c:v>6.3765238881729802</c:v>
                </c:pt>
                <c:pt idx="2">
                  <c:v>5.6721033460180239</c:v>
                </c:pt>
                <c:pt idx="3">
                  <c:v>5.2598111865336499</c:v>
                </c:pt>
              </c:numCache>
            </c:numRef>
          </c:val>
          <c:smooth val="0"/>
          <c:extLst>
            <c:ext xmlns:c16="http://schemas.microsoft.com/office/drawing/2014/chart" uri="{C3380CC4-5D6E-409C-BE32-E72D297353CC}">
              <c16:uniqueId val="{00000005-2C22-48A1-94A9-F7C82A9F9DA0}"/>
            </c:ext>
          </c:extLst>
        </c:ser>
        <c:ser>
          <c:idx val="6"/>
          <c:order val="6"/>
          <c:tx>
            <c:strRef>
              <c:f>'Kaz8-7'!$C$9</c:f>
              <c:strCache>
                <c:ptCount val="1"/>
                <c:pt idx="0">
                  <c:v>7Metals</c:v>
                </c:pt>
              </c:strCache>
            </c:strRef>
          </c:tx>
          <c:spPr>
            <a:ln w="22225" cap="rnd" cmpd="sng" algn="ctr">
              <a:solidFill>
                <a:schemeClr val="accent1">
                  <a:lumMod val="60000"/>
                </a:schemeClr>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'Kaz8-7'!$D$9:$G$9</c:f>
              <c:numCache>
                <c:formatCode>0.00</c:formatCode>
                <c:ptCount val="4"/>
                <c:pt idx="0">
                  <c:v>5.5972004868718477</c:v>
                </c:pt>
                <c:pt idx="1">
                  <c:v>9.3417995345812255</c:v>
                </c:pt>
                <c:pt idx="2">
                  <c:v>8.1443799757884321</c:v>
                </c:pt>
                <c:pt idx="3">
                  <c:v>6.9282050630642198</c:v>
                </c:pt>
              </c:numCache>
            </c:numRef>
          </c:val>
          <c:smooth val="0"/>
          <c:extLst>
            <c:ext xmlns:c16="http://schemas.microsoft.com/office/drawing/2014/chart" uri="{C3380CC4-5D6E-409C-BE32-E72D297353CC}">
              <c16:uniqueId val="{00000006-2C22-48A1-94A9-F7C82A9F9DA0}"/>
            </c:ext>
          </c:extLst>
        </c:ser>
        <c:ser>
          <c:idx val="7"/>
          <c:order val="7"/>
          <c:tx>
            <c:strRef>
              <c:f>'Kaz8-7'!$C$10</c:f>
              <c:strCache>
                <c:ptCount val="1"/>
                <c:pt idx="0">
                  <c:v>8Pas_Vehicles</c:v>
                </c:pt>
              </c:strCache>
            </c:strRef>
          </c:tx>
          <c:spPr>
            <a:ln w="22225" cap="rnd" cmpd="sng" algn="ctr">
              <a:solidFill>
                <a:schemeClr val="accent2">
                  <a:lumMod val="60000"/>
                </a:schemeClr>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'Kaz8-7'!$D$10:$G$10</c:f>
              <c:numCache>
                <c:formatCode>0.00</c:formatCode>
                <c:ptCount val="4"/>
                <c:pt idx="0">
                  <c:v>1.6612903225806455</c:v>
                </c:pt>
                <c:pt idx="1">
                  <c:v>8.4731185033604408</c:v>
                </c:pt>
                <c:pt idx="2">
                  <c:v>9.33157010232798</c:v>
                </c:pt>
                <c:pt idx="3">
                  <c:v>7.4752514495125446</c:v>
                </c:pt>
              </c:numCache>
            </c:numRef>
          </c:val>
          <c:smooth val="0"/>
          <c:extLst>
            <c:ext xmlns:c16="http://schemas.microsoft.com/office/drawing/2014/chart" uri="{C3380CC4-5D6E-409C-BE32-E72D297353CC}">
              <c16:uniqueId val="{00000007-2C22-48A1-94A9-F7C82A9F9DA0}"/>
            </c:ext>
          </c:extLst>
        </c:ser>
        <c:ser>
          <c:idx val="8"/>
          <c:order val="8"/>
          <c:tx>
            <c:strRef>
              <c:f>'Kaz8-7'!$C$11</c:f>
              <c:strCache>
                <c:ptCount val="1"/>
                <c:pt idx="0">
                  <c:v>9Com_Vehicles</c:v>
                </c:pt>
              </c:strCache>
            </c:strRef>
          </c:tx>
          <c:spPr>
            <a:ln w="22225" cap="rnd" cmpd="sng" algn="ctr">
              <a:solidFill>
                <a:schemeClr val="accent3">
                  <a:lumMod val="60000"/>
                </a:schemeClr>
              </a:solidFill>
              <a:round/>
            </a:ln>
            <a:effectLst/>
          </c:spPr>
          <c:marker>
            <c:symbol val="none"/>
          </c:marker>
          <c:cat>
            <c:strRef>
              <c:f>'Kaz8-7'!$D$2:$G$2</c:f>
              <c:strCache>
                <c:ptCount val="4"/>
                <c:pt idx="0">
                  <c:v>[2008]MFN Applied</c:v>
                </c:pt>
                <c:pt idx="1">
                  <c:v> [2010]MFN Applied</c:v>
                </c:pt>
                <c:pt idx="2">
                  <c:v> [2015]IBR Bound</c:v>
                </c:pt>
                <c:pt idx="3">
                  <c:v> [2020]FBR Bound</c:v>
                </c:pt>
              </c:strCache>
            </c:strRef>
          </c:cat>
          <c:val>
            <c:numRef>
              <c:f>'Kaz8-7'!$D$11:$G$11</c:f>
              <c:numCache>
                <c:formatCode>0.00</c:formatCode>
                <c:ptCount val="4"/>
                <c:pt idx="0">
                  <c:v>2.2151898734177213</c:v>
                </c:pt>
                <c:pt idx="1">
                  <c:v>8.7130938681571592</c:v>
                </c:pt>
                <c:pt idx="2">
                  <c:v>9.1274864376130189</c:v>
                </c:pt>
                <c:pt idx="3">
                  <c:v>6.7911392405063289</c:v>
                </c:pt>
              </c:numCache>
            </c:numRef>
          </c:val>
          <c:smooth val="0"/>
          <c:extLst>
            <c:ext xmlns:c16="http://schemas.microsoft.com/office/drawing/2014/chart" uri="{C3380CC4-5D6E-409C-BE32-E72D297353CC}">
              <c16:uniqueId val="{00000008-2C22-48A1-94A9-F7C82A9F9DA0}"/>
            </c:ext>
          </c:extLst>
        </c:ser>
        <c:dLbls>
          <c:showLegendKey val="0"/>
          <c:showVal val="0"/>
          <c:showCatName val="0"/>
          <c:showSerName val="0"/>
          <c:showPercent val="0"/>
          <c:showBubbleSize val="0"/>
        </c:dLbls>
        <c:dropLines>
          <c:spPr>
            <a:ln w="9525" cap="flat" cmpd="sng" algn="ctr">
              <a:solidFill>
                <a:schemeClr val="dk1">
                  <a:lumMod val="35000"/>
                  <a:lumOff val="65000"/>
                  <a:alpha val="33000"/>
                </a:schemeClr>
              </a:solidFill>
              <a:round/>
            </a:ln>
            <a:effectLst/>
          </c:spPr>
        </c:dropLines>
        <c:smooth val="0"/>
        <c:axId val="2037842751"/>
        <c:axId val="1997436655"/>
      </c:lineChart>
      <c:catAx>
        <c:axId val="2037842751"/>
        <c:scaling>
          <c:orientation val="minMax"/>
        </c:scaling>
        <c:delete val="0"/>
        <c:axPos val="b"/>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1997436655"/>
        <c:crosses val="autoZero"/>
        <c:auto val="1"/>
        <c:lblAlgn val="ctr"/>
        <c:lblOffset val="100"/>
        <c:noMultiLvlLbl val="0"/>
      </c:catAx>
      <c:valAx>
        <c:axId val="1997436655"/>
        <c:scaling>
          <c:orientation val="minMax"/>
          <c:max val="13"/>
          <c:min val="0"/>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spc="20" baseline="0">
                <a:solidFill>
                  <a:schemeClr val="dk1">
                    <a:lumMod val="65000"/>
                    <a:lumOff val="35000"/>
                  </a:schemeClr>
                </a:solidFill>
                <a:latin typeface="+mn-lt"/>
                <a:ea typeface="+mn-ea"/>
                <a:cs typeface="+mn-cs"/>
              </a:defRPr>
            </a:pPr>
            <a:endParaRPr lang="en-US"/>
          </a:p>
        </c:txPr>
        <c:crossAx val="2037842751"/>
        <c:crosses val="autoZero"/>
        <c:crossBetween val="between"/>
      </c:valAx>
      <c:spPr>
        <a:gradFill>
          <a:gsLst>
            <a:gs pos="100000">
              <a:schemeClr val="lt1">
                <a:lumMod val="95000"/>
              </a:schemeClr>
            </a:gs>
            <a:gs pos="0">
              <a:schemeClr val="lt1"/>
            </a:gs>
          </a:gsLst>
          <a:lin ang="5400000" scaled="0"/>
        </a:gra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en-US"/>
        </a:p>
      </c:txPr>
    </c:legend>
    <c:plotVisOnly val="1"/>
    <c:dispBlanksAs val="gap"/>
    <c:showDLblsOverMax val="0"/>
  </c:chart>
  <c:spPr>
    <a:solidFill>
      <a:schemeClr val="lt1"/>
    </a:solidFill>
    <a:ln w="9525" cap="flat" cmpd="sng" algn="ctr">
      <a:solidFill>
        <a:srgbClr val="1CADE4"/>
      </a:solid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9">
  <cs:axisTitle>
    <cs:lnRef idx="0"/>
    <cs:fillRef idx="0"/>
    <cs:effectRef idx="0"/>
    <cs:fontRef idx="minor">
      <a:schemeClr val="lt1"/>
    </cs:fontRef>
    <cs:defRPr sz="900" b="1" kern="1200"/>
  </cs:axisTitle>
  <cs:categoryAxis>
    <cs:lnRef idx="0">
      <cs:styleClr val="0"/>
    </cs:lnRef>
    <cs:fillRef idx="0"/>
    <cs:effectRef idx="0"/>
    <cs:fontRef idx="minor">
      <a:schemeClr val="lt1"/>
    </cs:fontRef>
    <cs:spPr>
      <a:ln w="12700" cap="flat" cmpd="sng" algn="ctr">
        <a:solidFill>
          <a:schemeClr val="lt1"/>
        </a:solidFill>
        <a:round/>
      </a:ln>
    </cs:spPr>
    <cs:defRPr sz="900" kern="1200" spc="10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000" kern="1200"/>
  </cs:chartArea>
  <cs:dataLabel>
    <cs:lnRef idx="0"/>
    <cs:fillRef idx="0"/>
    <cs:effectRef idx="0"/>
    <cs:fontRef idx="minor">
      <a:schemeClr val="lt1"/>
    </cs:fontRef>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4.xml><?xml version="1.0" encoding="utf-8"?>
<cs:chartStyle xmlns:cs="http://schemas.microsoft.com/office/drawing/2012/chartStyle" xmlns:a="http://schemas.openxmlformats.org/drawingml/2006/main" id="230">
  <cs:axisTitle>
    <cs:lnRef idx="0"/>
    <cs:fillRef idx="0"/>
    <cs:effectRef idx="0"/>
    <cs:fontRef idx="minor">
      <a:schemeClr val="dk1">
        <a:lumMod val="65000"/>
        <a:lumOff val="35000"/>
      </a:schemeClr>
    </cs:fontRef>
    <cs:defRPr sz="900" kern="1200" cap="all"/>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b="0" kern="1200" spc="20" baseline="0"/>
  </cs:categoryAxis>
  <cs:chartArea mods="allowNoLineOverride">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0"/>
    <cs:effectRef idx="0"/>
    <cs:fontRef idx="minor">
      <a:schemeClr val="dk1"/>
    </cs:fontRef>
    <cs:spPr>
      <a:ln w="22225" cap="rnd" cmpd="sng" algn="ctr">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cap="flat" cmpd="sng" algn="ctr">
        <a:solidFill>
          <a:schemeClr val="phClr"/>
        </a:solidFill>
        <a:round/>
      </a:ln>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dk1">
            <a:lumMod val="65000"/>
            <a:lumOff val="35000"/>
          </a:schemeClr>
        </a:solidFill>
      </a:ln>
    </cs:spPr>
  </cs:downBar>
  <cs:dropLine>
    <cs:lnRef idx="0"/>
    <cs:fillRef idx="0"/>
    <cs:effectRef idx="0"/>
    <cs:fontRef idx="minor">
      <a:schemeClr val="dk1"/>
    </cs:fontRef>
    <cs:spPr>
      <a:ln w="9525" cap="flat" cmpd="sng" algn="ctr">
        <a:solidFill>
          <a:schemeClr val="dk1">
            <a:lumMod val="35000"/>
            <a:lumOff val="65000"/>
            <a:alpha val="33000"/>
          </a:schemeClr>
        </a:solidFill>
        <a:round/>
      </a:ln>
    </cs:spPr>
  </cs:dropLine>
  <cs:errorBar>
    <cs:lnRef idx="0"/>
    <cs:fillRef idx="0"/>
    <cs:effectRef idx="0"/>
    <cs:fontRef idx="minor">
      <a:schemeClr val="dk1"/>
    </cs:fontRef>
    <cs:spPr>
      <a:ln w="9525">
        <a:solidFill>
          <a:schemeClr val="dk1">
            <a:lumMod val="65000"/>
            <a:lumOff val="35000"/>
          </a:schemeClr>
        </a:solidFill>
      </a:ln>
    </cs:spPr>
  </cs:errorBar>
  <cs:floor>
    <cs:lnRef idx="0"/>
    <cs:fillRef idx="0"/>
    <cs:effectRef idx="0"/>
    <cs:fontRef idx="minor">
      <a:schemeClr val="dk1"/>
    </cs:fontRef>
  </cs:floor>
  <cs:gridlineMajor>
    <cs:lnRef idx="0"/>
    <cs:fillRef idx="0"/>
    <cs:effectRef idx="0"/>
    <cs:fontRef idx="minor">
      <a:schemeClr val="dk1"/>
    </cs:fontRef>
    <cs:spPr>
      <a:ln>
        <a:solidFill>
          <a:schemeClr val="dk1">
            <a:lumMod val="15000"/>
            <a:lumOff val="85000"/>
          </a:schemeClr>
        </a:solidFill>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35000"/>
            <a:lumOff val="65000"/>
          </a:schemeClr>
        </a:solidFill>
      </a:ln>
    </cs:spPr>
  </cs:hiLoLine>
  <cs:leaderLine>
    <cs:lnRef idx="0"/>
    <cs:fillRef idx="0"/>
    <cs:effectRef idx="0"/>
    <cs:fontRef idx="minor">
      <a:schemeClr val="dk1"/>
    </cs:fontRef>
    <cs:spPr>
      <a:ln w="9525">
        <a:solidFill>
          <a:schemeClr val="dk1">
            <a:lumMod val="35000"/>
            <a:lumOff val="65000"/>
          </a:schemeClr>
        </a:solidFill>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gradFill>
        <a:gsLst>
          <a:gs pos="100000">
            <a:schemeClr val="lt1">
              <a:lumMod val="95000"/>
            </a:schemeClr>
          </a:gs>
          <a:gs pos="0">
            <a:schemeClr val="lt1"/>
          </a:gs>
        </a:gsLst>
        <a:lin ang="5400000" scaled="0"/>
      </a:gradFill>
    </cs:spPr>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s:seriesAxis>
  <cs:seriesLine>
    <cs:lnRef idx="0"/>
    <cs:fillRef idx="0"/>
    <cs:effectRef idx="0"/>
    <cs:fontRef idx="minor">
      <a:schemeClr val="dk1"/>
    </cs:fontRef>
    <cs:spPr>
      <a:ln w="9525">
        <a:solidFill>
          <a:schemeClr val="dk1">
            <a:lumMod val="35000"/>
            <a:lumOff val="65000"/>
          </a:schemeClr>
        </a:solidFill>
        <a:prstDash val="dash"/>
      </a:ln>
    </cs:spPr>
  </cs:seriesLine>
  <cs:title>
    <cs:lnRef idx="0"/>
    <cs:fillRef idx="0"/>
    <cs:effectRef idx="0"/>
    <cs:fontRef idx="minor">
      <a:schemeClr val="dk1">
        <a:lumMod val="50000"/>
        <a:lumOff val="50000"/>
      </a:schemeClr>
    </cs:fontRef>
    <cs:defRPr sz="1400" kern="1200" cap="none" spc="2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65000"/>
        <a:lumOff val="35000"/>
      </a:schemeClr>
    </cs:fontRef>
    <cs:defRPr sz="900" kern="1200" spc="20" baseline="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48A2A31-0366-4A50-ABAB-10F1A9109173}" type="doc">
      <dgm:prSet loTypeId="urn:microsoft.com/office/officeart/2018/2/layout/IconCircleList" loCatId="icon" qsTypeId="urn:microsoft.com/office/officeart/2005/8/quickstyle/simple4" qsCatId="simple" csTypeId="urn:microsoft.com/office/officeart/2005/8/colors/accent1_5" csCatId="accent1" phldr="1"/>
      <dgm:spPr/>
      <dgm:t>
        <a:bodyPr/>
        <a:lstStyle/>
        <a:p>
          <a:endParaRPr lang="en-US"/>
        </a:p>
      </dgm:t>
    </dgm:pt>
    <dgm:pt modelId="{2261C439-B1D8-4BC1-B778-CF700E6E80CA}">
      <dgm:prSet custT="1"/>
      <dgm:spPr/>
      <dgm:t>
        <a:bodyPr/>
        <a:lstStyle/>
        <a:p>
          <a:pPr algn="just">
            <a:lnSpc>
              <a:spcPct val="100000"/>
            </a:lnSpc>
          </a:pPr>
          <a:r>
            <a:rPr lang="en-US" sz="1600" u="sng" dirty="0"/>
            <a:t>Economic slowdown post-WTO membership is a continuation of the recession </a:t>
          </a:r>
          <a:r>
            <a:rPr lang="en-US" sz="1600" dirty="0"/>
            <a:t>that originated in 2012-13 because of the oil price plunge. </a:t>
          </a:r>
        </a:p>
      </dgm:t>
    </dgm:pt>
    <dgm:pt modelId="{94E8AD8C-340C-4B43-8822-F7F2717EC9B6}" type="parTrans" cxnId="{5200A5A3-A41B-411A-ACDC-64D611A8EC54}">
      <dgm:prSet/>
      <dgm:spPr/>
      <dgm:t>
        <a:bodyPr/>
        <a:lstStyle/>
        <a:p>
          <a:endParaRPr lang="en-US" sz="1800"/>
        </a:p>
      </dgm:t>
    </dgm:pt>
    <dgm:pt modelId="{7407F5F6-81E0-40E2-A80A-AA297BF363EF}" type="sibTrans" cxnId="{5200A5A3-A41B-411A-ACDC-64D611A8EC54}">
      <dgm:prSet/>
      <dgm:spPr/>
      <dgm:t>
        <a:bodyPr/>
        <a:lstStyle/>
        <a:p>
          <a:pPr>
            <a:lnSpc>
              <a:spcPct val="100000"/>
            </a:lnSpc>
          </a:pPr>
          <a:endParaRPr lang="en-US" sz="1800"/>
        </a:p>
      </dgm:t>
    </dgm:pt>
    <dgm:pt modelId="{80A4AF74-425D-4212-B3AB-63241E4656E0}">
      <dgm:prSet custT="1"/>
      <dgm:spPr/>
      <dgm:t>
        <a:bodyPr/>
        <a:lstStyle/>
        <a:p>
          <a:pPr algn="just">
            <a:lnSpc>
              <a:spcPct val="100000"/>
            </a:lnSpc>
          </a:pPr>
          <a:r>
            <a:rPr lang="en-US" sz="1600" dirty="0"/>
            <a:t>Drop in the world oil price (as well as Kazakhstan’s involvement in EAEU) is one of the main contributors to weakening the terms of trade.</a:t>
          </a:r>
        </a:p>
        <a:p>
          <a:pPr algn="just">
            <a:lnSpc>
              <a:spcPct val="100000"/>
            </a:lnSpc>
          </a:pPr>
          <a:endParaRPr lang="en-US" sz="1600" dirty="0"/>
        </a:p>
      </dgm:t>
    </dgm:pt>
    <dgm:pt modelId="{8F3C93ED-5027-4A75-B52C-3023B5D1325F}" type="parTrans" cxnId="{7F044D2A-60EE-4701-8178-EB959435F0D7}">
      <dgm:prSet/>
      <dgm:spPr/>
      <dgm:t>
        <a:bodyPr/>
        <a:lstStyle/>
        <a:p>
          <a:endParaRPr lang="en-US" sz="1800"/>
        </a:p>
      </dgm:t>
    </dgm:pt>
    <dgm:pt modelId="{EFAAC58B-CF7C-4959-A625-8ABE0A682603}" type="sibTrans" cxnId="{7F044D2A-60EE-4701-8178-EB959435F0D7}">
      <dgm:prSet/>
      <dgm:spPr/>
      <dgm:t>
        <a:bodyPr/>
        <a:lstStyle/>
        <a:p>
          <a:pPr>
            <a:lnSpc>
              <a:spcPct val="100000"/>
            </a:lnSpc>
          </a:pPr>
          <a:endParaRPr lang="en-US" sz="1800"/>
        </a:p>
      </dgm:t>
    </dgm:pt>
    <dgm:pt modelId="{443E9465-C3D0-458E-87F4-68C404F33B18}">
      <dgm:prSet custT="1"/>
      <dgm:spPr/>
      <dgm:t>
        <a:bodyPr/>
        <a:lstStyle/>
        <a:p>
          <a:pPr algn="just">
            <a:lnSpc>
              <a:spcPct val="100000"/>
            </a:lnSpc>
          </a:pPr>
          <a:r>
            <a:rPr lang="en-US" sz="1600" dirty="0"/>
            <a:t>The economic growth declined.</a:t>
          </a:r>
        </a:p>
      </dgm:t>
    </dgm:pt>
    <dgm:pt modelId="{41C52A48-CD10-4348-B356-AC455BE9684C}" type="parTrans" cxnId="{57933D15-6AD6-4844-B226-423FAE44BE59}">
      <dgm:prSet/>
      <dgm:spPr/>
      <dgm:t>
        <a:bodyPr/>
        <a:lstStyle/>
        <a:p>
          <a:endParaRPr lang="en-US" sz="1400"/>
        </a:p>
      </dgm:t>
    </dgm:pt>
    <dgm:pt modelId="{5A091D9B-E8AF-44F8-A9A1-A26DBF682D3C}" type="sibTrans" cxnId="{57933D15-6AD6-4844-B226-423FAE44BE59}">
      <dgm:prSet/>
      <dgm:spPr/>
      <dgm:t>
        <a:bodyPr/>
        <a:lstStyle/>
        <a:p>
          <a:endParaRPr lang="en-US" sz="1400"/>
        </a:p>
      </dgm:t>
    </dgm:pt>
    <dgm:pt modelId="{6E66BA19-BB74-41F6-BD27-4A238688FB07}" type="pres">
      <dgm:prSet presAssocID="{C48A2A31-0366-4A50-ABAB-10F1A9109173}" presName="root" presStyleCnt="0">
        <dgm:presLayoutVars>
          <dgm:dir/>
          <dgm:resizeHandles val="exact"/>
        </dgm:presLayoutVars>
      </dgm:prSet>
      <dgm:spPr/>
    </dgm:pt>
    <dgm:pt modelId="{E7B8A47F-5B79-466F-BFFC-B0336FC63655}" type="pres">
      <dgm:prSet presAssocID="{C48A2A31-0366-4A50-ABAB-10F1A9109173}" presName="container" presStyleCnt="0">
        <dgm:presLayoutVars>
          <dgm:dir/>
          <dgm:resizeHandles val="exact"/>
        </dgm:presLayoutVars>
      </dgm:prSet>
      <dgm:spPr/>
    </dgm:pt>
    <dgm:pt modelId="{CE819491-52F0-4435-9885-B4D4711F0F70}" type="pres">
      <dgm:prSet presAssocID="{2261C439-B1D8-4BC1-B778-CF700E6E80CA}" presName="compNode" presStyleCnt="0"/>
      <dgm:spPr/>
    </dgm:pt>
    <dgm:pt modelId="{A849852F-95BA-4C8F-8300-ADC665D3005D}" type="pres">
      <dgm:prSet presAssocID="{2261C439-B1D8-4BC1-B778-CF700E6E80CA}" presName="iconBgRect" presStyleLbl="bgShp" presStyleIdx="0" presStyleCnt="3"/>
      <dgm:spPr/>
    </dgm:pt>
    <dgm:pt modelId="{E501B6BC-E018-4A33-A98C-096CC390C211}" type="pres">
      <dgm:prSet presAssocID="{2261C439-B1D8-4BC1-B778-CF700E6E80C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r Graph with Downward Trend"/>
        </a:ext>
      </dgm:extLst>
    </dgm:pt>
    <dgm:pt modelId="{BC60A825-0DB5-461B-92D2-517F4FBD3866}" type="pres">
      <dgm:prSet presAssocID="{2261C439-B1D8-4BC1-B778-CF700E6E80CA}" presName="spaceRect" presStyleCnt="0"/>
      <dgm:spPr/>
    </dgm:pt>
    <dgm:pt modelId="{55E1933B-54DA-47B1-B26D-6A41E420D553}" type="pres">
      <dgm:prSet presAssocID="{2261C439-B1D8-4BC1-B778-CF700E6E80CA}" presName="textRect" presStyleLbl="revTx" presStyleIdx="0" presStyleCnt="3">
        <dgm:presLayoutVars>
          <dgm:chMax val="1"/>
          <dgm:chPref val="1"/>
        </dgm:presLayoutVars>
      </dgm:prSet>
      <dgm:spPr/>
    </dgm:pt>
    <dgm:pt modelId="{F5F0D655-A9FF-4497-A0FB-06564C606022}" type="pres">
      <dgm:prSet presAssocID="{7407F5F6-81E0-40E2-A80A-AA297BF363EF}" presName="sibTrans" presStyleLbl="sibTrans2D1" presStyleIdx="0" presStyleCnt="0"/>
      <dgm:spPr/>
    </dgm:pt>
    <dgm:pt modelId="{E1E320C3-A678-4604-971F-E192E7CEE28E}" type="pres">
      <dgm:prSet presAssocID="{80A4AF74-425D-4212-B3AB-63241E4656E0}" presName="compNode" presStyleCnt="0"/>
      <dgm:spPr/>
    </dgm:pt>
    <dgm:pt modelId="{EA4E6EDD-43FC-46F8-B1E2-9F430B008F15}" type="pres">
      <dgm:prSet presAssocID="{80A4AF74-425D-4212-B3AB-63241E4656E0}" presName="iconBgRect" presStyleLbl="bgShp" presStyleIdx="1" presStyleCnt="3"/>
      <dgm:spPr/>
    </dgm:pt>
    <dgm:pt modelId="{1F78E8FB-C968-4A98-9315-D13FAAD59D49}" type="pres">
      <dgm:prSet presAssocID="{80A4AF74-425D-4212-B3AB-63241E4656E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arth Globe - Asia"/>
        </a:ext>
      </dgm:extLst>
    </dgm:pt>
    <dgm:pt modelId="{C1159BCE-4E06-402F-BD82-D1722F040C1B}" type="pres">
      <dgm:prSet presAssocID="{80A4AF74-425D-4212-B3AB-63241E4656E0}" presName="spaceRect" presStyleCnt="0"/>
      <dgm:spPr/>
    </dgm:pt>
    <dgm:pt modelId="{62F562CA-B208-4655-8169-E37B678B3091}" type="pres">
      <dgm:prSet presAssocID="{80A4AF74-425D-4212-B3AB-63241E4656E0}" presName="textRect" presStyleLbl="revTx" presStyleIdx="1" presStyleCnt="3">
        <dgm:presLayoutVars>
          <dgm:chMax val="1"/>
          <dgm:chPref val="1"/>
        </dgm:presLayoutVars>
      </dgm:prSet>
      <dgm:spPr/>
    </dgm:pt>
    <dgm:pt modelId="{7088CCA2-6852-4808-8227-19BA2F8297CA}" type="pres">
      <dgm:prSet presAssocID="{EFAAC58B-CF7C-4959-A625-8ABE0A682603}" presName="sibTrans" presStyleLbl="sibTrans2D1" presStyleIdx="0" presStyleCnt="0"/>
      <dgm:spPr/>
    </dgm:pt>
    <dgm:pt modelId="{D3B4646E-DD2D-4554-98D0-D33BB53E279C}" type="pres">
      <dgm:prSet presAssocID="{443E9465-C3D0-458E-87F4-68C404F33B18}" presName="compNode" presStyleCnt="0"/>
      <dgm:spPr/>
    </dgm:pt>
    <dgm:pt modelId="{27D4575B-CD1F-46B9-AD8B-2E81DF4FD66D}" type="pres">
      <dgm:prSet presAssocID="{443E9465-C3D0-458E-87F4-68C404F33B18}" presName="iconBgRect" presStyleLbl="bgShp" presStyleIdx="2" presStyleCnt="3"/>
      <dgm:spPr/>
    </dgm:pt>
    <dgm:pt modelId="{CE2A2A44-0B30-4EBC-9908-A05B2D6DD08E}" type="pres">
      <dgm:prSet presAssocID="{443E9465-C3D0-458E-87F4-68C404F33B18}"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Downward trend"/>
        </a:ext>
      </dgm:extLst>
    </dgm:pt>
    <dgm:pt modelId="{E2148D25-1EF0-4EA9-8ED8-A1B26F1A7F24}" type="pres">
      <dgm:prSet presAssocID="{443E9465-C3D0-458E-87F4-68C404F33B18}" presName="spaceRect" presStyleCnt="0"/>
      <dgm:spPr/>
    </dgm:pt>
    <dgm:pt modelId="{9B48A711-2AF0-4D10-A98C-FAABBBA6F60C}" type="pres">
      <dgm:prSet presAssocID="{443E9465-C3D0-458E-87F4-68C404F33B18}" presName="textRect" presStyleLbl="revTx" presStyleIdx="2" presStyleCnt="3">
        <dgm:presLayoutVars>
          <dgm:chMax val="1"/>
          <dgm:chPref val="1"/>
        </dgm:presLayoutVars>
      </dgm:prSet>
      <dgm:spPr/>
    </dgm:pt>
  </dgm:ptLst>
  <dgm:cxnLst>
    <dgm:cxn modelId="{D2766E00-C1BE-4A89-B494-97102F403A02}" type="presOf" srcId="{80A4AF74-425D-4212-B3AB-63241E4656E0}" destId="{62F562CA-B208-4655-8169-E37B678B3091}" srcOrd="0" destOrd="0" presId="urn:microsoft.com/office/officeart/2018/2/layout/IconCircleList"/>
    <dgm:cxn modelId="{57933D15-6AD6-4844-B226-423FAE44BE59}" srcId="{C48A2A31-0366-4A50-ABAB-10F1A9109173}" destId="{443E9465-C3D0-458E-87F4-68C404F33B18}" srcOrd="2" destOrd="0" parTransId="{41C52A48-CD10-4348-B356-AC455BE9684C}" sibTransId="{5A091D9B-E8AF-44F8-A9A1-A26DBF682D3C}"/>
    <dgm:cxn modelId="{01AA8118-E7DC-4B01-BFA4-C2B33ED979DB}" type="presOf" srcId="{2261C439-B1D8-4BC1-B778-CF700E6E80CA}" destId="{55E1933B-54DA-47B1-B26D-6A41E420D553}" srcOrd="0" destOrd="0" presId="urn:microsoft.com/office/officeart/2018/2/layout/IconCircleList"/>
    <dgm:cxn modelId="{7F044D2A-60EE-4701-8178-EB959435F0D7}" srcId="{C48A2A31-0366-4A50-ABAB-10F1A9109173}" destId="{80A4AF74-425D-4212-B3AB-63241E4656E0}" srcOrd="1" destOrd="0" parTransId="{8F3C93ED-5027-4A75-B52C-3023B5D1325F}" sibTransId="{EFAAC58B-CF7C-4959-A625-8ABE0A682603}"/>
    <dgm:cxn modelId="{67EEC02F-E917-45EF-8F0E-054A4A590873}" type="presOf" srcId="{C48A2A31-0366-4A50-ABAB-10F1A9109173}" destId="{6E66BA19-BB74-41F6-BD27-4A238688FB07}" srcOrd="0" destOrd="0" presId="urn:microsoft.com/office/officeart/2018/2/layout/IconCircleList"/>
    <dgm:cxn modelId="{F745E03D-EC44-4495-9757-7CFD94D20D42}" type="presOf" srcId="{7407F5F6-81E0-40E2-A80A-AA297BF363EF}" destId="{F5F0D655-A9FF-4497-A0FB-06564C606022}" srcOrd="0" destOrd="0" presId="urn:microsoft.com/office/officeart/2018/2/layout/IconCircleList"/>
    <dgm:cxn modelId="{782A0468-5421-497E-8ED3-27EB18A1A57C}" type="presOf" srcId="{EFAAC58B-CF7C-4959-A625-8ABE0A682603}" destId="{7088CCA2-6852-4808-8227-19BA2F8297CA}" srcOrd="0" destOrd="0" presId="urn:microsoft.com/office/officeart/2018/2/layout/IconCircleList"/>
    <dgm:cxn modelId="{1D7CB04D-DB53-45F4-BA69-8FD320E684AD}" type="presOf" srcId="{443E9465-C3D0-458E-87F4-68C404F33B18}" destId="{9B48A711-2AF0-4D10-A98C-FAABBBA6F60C}" srcOrd="0" destOrd="0" presId="urn:microsoft.com/office/officeart/2018/2/layout/IconCircleList"/>
    <dgm:cxn modelId="{5200A5A3-A41B-411A-ACDC-64D611A8EC54}" srcId="{C48A2A31-0366-4A50-ABAB-10F1A9109173}" destId="{2261C439-B1D8-4BC1-B778-CF700E6E80CA}" srcOrd="0" destOrd="0" parTransId="{94E8AD8C-340C-4B43-8822-F7F2717EC9B6}" sibTransId="{7407F5F6-81E0-40E2-A80A-AA297BF363EF}"/>
    <dgm:cxn modelId="{F3C996E3-F635-49C0-A909-DF5521B24AA1}" type="presParOf" srcId="{6E66BA19-BB74-41F6-BD27-4A238688FB07}" destId="{E7B8A47F-5B79-466F-BFFC-B0336FC63655}" srcOrd="0" destOrd="0" presId="urn:microsoft.com/office/officeart/2018/2/layout/IconCircleList"/>
    <dgm:cxn modelId="{C7BC08E0-42BE-464B-BDAE-A5B8AC372727}" type="presParOf" srcId="{E7B8A47F-5B79-466F-BFFC-B0336FC63655}" destId="{CE819491-52F0-4435-9885-B4D4711F0F70}" srcOrd="0" destOrd="0" presId="urn:microsoft.com/office/officeart/2018/2/layout/IconCircleList"/>
    <dgm:cxn modelId="{6C8EE114-2AFB-49B9-ADCE-AE4B1D765E15}" type="presParOf" srcId="{CE819491-52F0-4435-9885-B4D4711F0F70}" destId="{A849852F-95BA-4C8F-8300-ADC665D3005D}" srcOrd="0" destOrd="0" presId="urn:microsoft.com/office/officeart/2018/2/layout/IconCircleList"/>
    <dgm:cxn modelId="{A4DD2BBF-019B-417C-8ABA-9397AFAB1002}" type="presParOf" srcId="{CE819491-52F0-4435-9885-B4D4711F0F70}" destId="{E501B6BC-E018-4A33-A98C-096CC390C211}" srcOrd="1" destOrd="0" presId="urn:microsoft.com/office/officeart/2018/2/layout/IconCircleList"/>
    <dgm:cxn modelId="{D77C77AA-A2E4-4751-B7B1-18E051D93EAB}" type="presParOf" srcId="{CE819491-52F0-4435-9885-B4D4711F0F70}" destId="{BC60A825-0DB5-461B-92D2-517F4FBD3866}" srcOrd="2" destOrd="0" presId="urn:microsoft.com/office/officeart/2018/2/layout/IconCircleList"/>
    <dgm:cxn modelId="{007843C2-2A00-4D12-A8BB-36DA4A1E8122}" type="presParOf" srcId="{CE819491-52F0-4435-9885-B4D4711F0F70}" destId="{55E1933B-54DA-47B1-B26D-6A41E420D553}" srcOrd="3" destOrd="0" presId="urn:microsoft.com/office/officeart/2018/2/layout/IconCircleList"/>
    <dgm:cxn modelId="{200518BA-2A09-45BC-B1B8-AD5DDC4747BE}" type="presParOf" srcId="{E7B8A47F-5B79-466F-BFFC-B0336FC63655}" destId="{F5F0D655-A9FF-4497-A0FB-06564C606022}" srcOrd="1" destOrd="0" presId="urn:microsoft.com/office/officeart/2018/2/layout/IconCircleList"/>
    <dgm:cxn modelId="{CCC58189-207C-4129-89E9-BE9E15EB54BA}" type="presParOf" srcId="{E7B8A47F-5B79-466F-BFFC-B0336FC63655}" destId="{E1E320C3-A678-4604-971F-E192E7CEE28E}" srcOrd="2" destOrd="0" presId="urn:microsoft.com/office/officeart/2018/2/layout/IconCircleList"/>
    <dgm:cxn modelId="{FC0E14BF-94AF-4FE4-840A-CE5F2C9C78FA}" type="presParOf" srcId="{E1E320C3-A678-4604-971F-E192E7CEE28E}" destId="{EA4E6EDD-43FC-46F8-B1E2-9F430B008F15}" srcOrd="0" destOrd="0" presId="urn:microsoft.com/office/officeart/2018/2/layout/IconCircleList"/>
    <dgm:cxn modelId="{E9F836B9-B6C0-40B3-BC81-273A9FB7A907}" type="presParOf" srcId="{E1E320C3-A678-4604-971F-E192E7CEE28E}" destId="{1F78E8FB-C968-4A98-9315-D13FAAD59D49}" srcOrd="1" destOrd="0" presId="urn:microsoft.com/office/officeart/2018/2/layout/IconCircleList"/>
    <dgm:cxn modelId="{D24E7F92-0245-4859-B3D6-0845C926137D}" type="presParOf" srcId="{E1E320C3-A678-4604-971F-E192E7CEE28E}" destId="{C1159BCE-4E06-402F-BD82-D1722F040C1B}" srcOrd="2" destOrd="0" presId="urn:microsoft.com/office/officeart/2018/2/layout/IconCircleList"/>
    <dgm:cxn modelId="{222539E2-E4BE-429E-8235-243772F808E6}" type="presParOf" srcId="{E1E320C3-A678-4604-971F-E192E7CEE28E}" destId="{62F562CA-B208-4655-8169-E37B678B3091}" srcOrd="3" destOrd="0" presId="urn:microsoft.com/office/officeart/2018/2/layout/IconCircleList"/>
    <dgm:cxn modelId="{8D5A1DB1-187E-4F7C-B9BA-458E5BC1375F}" type="presParOf" srcId="{E7B8A47F-5B79-466F-BFFC-B0336FC63655}" destId="{7088CCA2-6852-4808-8227-19BA2F8297CA}" srcOrd="3" destOrd="0" presId="urn:microsoft.com/office/officeart/2018/2/layout/IconCircleList"/>
    <dgm:cxn modelId="{214CD71B-1295-4104-8418-EB3E14F65D7D}" type="presParOf" srcId="{E7B8A47F-5B79-466F-BFFC-B0336FC63655}" destId="{D3B4646E-DD2D-4554-98D0-D33BB53E279C}" srcOrd="4" destOrd="0" presId="urn:microsoft.com/office/officeart/2018/2/layout/IconCircleList"/>
    <dgm:cxn modelId="{BB157F34-646C-4537-9593-3F3087B78482}" type="presParOf" srcId="{D3B4646E-DD2D-4554-98D0-D33BB53E279C}" destId="{27D4575B-CD1F-46B9-AD8B-2E81DF4FD66D}" srcOrd="0" destOrd="0" presId="urn:microsoft.com/office/officeart/2018/2/layout/IconCircleList"/>
    <dgm:cxn modelId="{C5135084-68E1-49E5-906B-9783FAAD1B90}" type="presParOf" srcId="{D3B4646E-DD2D-4554-98D0-D33BB53E279C}" destId="{CE2A2A44-0B30-4EBC-9908-A05B2D6DD08E}" srcOrd="1" destOrd="0" presId="urn:microsoft.com/office/officeart/2018/2/layout/IconCircleList"/>
    <dgm:cxn modelId="{9E910113-3F9C-4801-A3D9-BC7EE6CB76C1}" type="presParOf" srcId="{D3B4646E-DD2D-4554-98D0-D33BB53E279C}" destId="{E2148D25-1EF0-4EA9-8ED8-A1B26F1A7F24}" srcOrd="2" destOrd="0" presId="urn:microsoft.com/office/officeart/2018/2/layout/IconCircleList"/>
    <dgm:cxn modelId="{8A5F385D-A32D-4B9F-9585-A7627D66D79D}" type="presParOf" srcId="{D3B4646E-DD2D-4554-98D0-D33BB53E279C}" destId="{9B48A711-2AF0-4D10-A98C-FAABBBA6F60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E684B5-53E1-4B8B-825C-C36E121E83B3}" type="doc">
      <dgm:prSet loTypeId="urn:microsoft.com/office/officeart/2018/2/layout/IconVerticalSolidList" loCatId="icon" qsTypeId="urn:microsoft.com/office/officeart/2005/8/quickstyle/3d1" qsCatId="3D" csTypeId="urn:microsoft.com/office/officeart/2018/5/colors/Iconchunking_neutralicontext_colorful1" csCatId="colorful" phldr="1"/>
      <dgm:spPr/>
      <dgm:t>
        <a:bodyPr/>
        <a:lstStyle/>
        <a:p>
          <a:endParaRPr lang="en-US"/>
        </a:p>
      </dgm:t>
    </dgm:pt>
    <dgm:pt modelId="{9BDE5383-88B0-4F78-89EC-E3F97CEDA7A3}">
      <dgm:prSet/>
      <dgm:spPr/>
      <dgm:t>
        <a:bodyPr/>
        <a:lstStyle/>
        <a:p>
          <a:pPr>
            <a:lnSpc>
              <a:spcPct val="100000"/>
            </a:lnSpc>
          </a:pPr>
          <a:r>
            <a:rPr lang="en-US" dirty="0"/>
            <a:t>The trade liberalization scenario found out that the </a:t>
          </a:r>
          <a:r>
            <a:rPr lang="en-US" u="sng" dirty="0"/>
            <a:t>lower tariffs improve consumer's welfare and the GDP</a:t>
          </a:r>
          <a:r>
            <a:rPr lang="en-US" dirty="0"/>
            <a:t>.</a:t>
          </a:r>
        </a:p>
      </dgm:t>
    </dgm:pt>
    <dgm:pt modelId="{7EF93317-0651-48D6-AEB2-23B98E41A022}" type="parTrans" cxnId="{C5408887-DD65-45EE-B68F-55F08C66D8A6}">
      <dgm:prSet/>
      <dgm:spPr/>
      <dgm:t>
        <a:bodyPr/>
        <a:lstStyle/>
        <a:p>
          <a:endParaRPr lang="en-US"/>
        </a:p>
      </dgm:t>
    </dgm:pt>
    <dgm:pt modelId="{6ECBDB94-EB32-474E-970A-CA44C38249C6}" type="sibTrans" cxnId="{C5408887-DD65-45EE-B68F-55F08C66D8A6}">
      <dgm:prSet/>
      <dgm:spPr/>
      <dgm:t>
        <a:bodyPr/>
        <a:lstStyle/>
        <a:p>
          <a:endParaRPr lang="en-US"/>
        </a:p>
      </dgm:t>
    </dgm:pt>
    <dgm:pt modelId="{61C6DDCE-11D1-41FE-A569-880279F163A8}">
      <dgm:prSet/>
      <dgm:spPr/>
      <dgm:t>
        <a:bodyPr/>
        <a:lstStyle/>
        <a:p>
          <a:pPr>
            <a:lnSpc>
              <a:spcPct val="100000"/>
            </a:lnSpc>
          </a:pPr>
          <a:r>
            <a:rPr lang="en-US" dirty="0"/>
            <a:t>The number of </a:t>
          </a:r>
          <a:r>
            <a:rPr lang="en-US" u="sng" dirty="0"/>
            <a:t>imported and exported goods increases</a:t>
          </a:r>
          <a:r>
            <a:rPr lang="en-US" dirty="0"/>
            <a:t>. </a:t>
          </a:r>
        </a:p>
      </dgm:t>
    </dgm:pt>
    <dgm:pt modelId="{5641F60C-A7FD-453F-858D-C72D39C67A64}" type="parTrans" cxnId="{C8C514F0-B5A7-4509-89F6-614504AAA8DB}">
      <dgm:prSet/>
      <dgm:spPr/>
      <dgm:t>
        <a:bodyPr/>
        <a:lstStyle/>
        <a:p>
          <a:endParaRPr lang="en-US"/>
        </a:p>
      </dgm:t>
    </dgm:pt>
    <dgm:pt modelId="{38A7ED38-6BE3-4CEA-A225-41DBF599F179}" type="sibTrans" cxnId="{C8C514F0-B5A7-4509-89F6-614504AAA8DB}">
      <dgm:prSet/>
      <dgm:spPr/>
      <dgm:t>
        <a:bodyPr/>
        <a:lstStyle/>
        <a:p>
          <a:endParaRPr lang="en-US"/>
        </a:p>
      </dgm:t>
    </dgm:pt>
    <dgm:pt modelId="{1E49E894-BFDF-432F-8C35-943B8AEAAED6}">
      <dgm:prSet/>
      <dgm:spPr/>
      <dgm:t>
        <a:bodyPr/>
        <a:lstStyle/>
        <a:p>
          <a:pPr>
            <a:lnSpc>
              <a:spcPct val="100000"/>
            </a:lnSpc>
          </a:pPr>
          <a:r>
            <a:rPr lang="en-US" i="1" dirty="0"/>
            <a:t>Kazakh consumers enjoy the </a:t>
          </a:r>
          <a:r>
            <a:rPr lang="en-US" i="1" u="sng" dirty="0"/>
            <a:t>cheaper imported goods</a:t>
          </a:r>
          <a:r>
            <a:rPr lang="en-US" i="1" dirty="0"/>
            <a:t> in their local market.</a:t>
          </a:r>
        </a:p>
      </dgm:t>
    </dgm:pt>
    <dgm:pt modelId="{5286C6CF-9CFD-446D-B18D-77C2BBEC6070}" type="parTrans" cxnId="{DEA5E7B3-E83E-487B-98E6-352FEDC657FE}">
      <dgm:prSet/>
      <dgm:spPr/>
      <dgm:t>
        <a:bodyPr/>
        <a:lstStyle/>
        <a:p>
          <a:endParaRPr lang="en-US"/>
        </a:p>
      </dgm:t>
    </dgm:pt>
    <dgm:pt modelId="{1409570E-B598-42E2-BD34-C28AE542E619}" type="sibTrans" cxnId="{DEA5E7B3-E83E-487B-98E6-352FEDC657FE}">
      <dgm:prSet/>
      <dgm:spPr/>
      <dgm:t>
        <a:bodyPr/>
        <a:lstStyle/>
        <a:p>
          <a:endParaRPr lang="en-US"/>
        </a:p>
      </dgm:t>
    </dgm:pt>
    <dgm:pt modelId="{93EED08E-6A25-4687-8197-FC98EDAD0CEF}" type="pres">
      <dgm:prSet presAssocID="{DBE684B5-53E1-4B8B-825C-C36E121E83B3}" presName="root" presStyleCnt="0">
        <dgm:presLayoutVars>
          <dgm:dir/>
          <dgm:resizeHandles val="exact"/>
        </dgm:presLayoutVars>
      </dgm:prSet>
      <dgm:spPr/>
    </dgm:pt>
    <dgm:pt modelId="{1DCF9A31-2FEE-4609-A7ED-E0F61639B374}" type="pres">
      <dgm:prSet presAssocID="{9BDE5383-88B0-4F78-89EC-E3F97CEDA7A3}" presName="compNode" presStyleCnt="0"/>
      <dgm:spPr/>
    </dgm:pt>
    <dgm:pt modelId="{36E8CB24-2ACD-48EE-8041-4CAE93A97193}" type="pres">
      <dgm:prSet presAssocID="{9BDE5383-88B0-4F78-89EC-E3F97CEDA7A3}" presName="bgRect" presStyleLbl="bgShp" presStyleIdx="0" presStyleCnt="2" custScaleY="96501"/>
      <dgm:spPr/>
    </dgm:pt>
    <dgm:pt modelId="{0D828CD6-40AD-49EC-A8A3-9EE057F1C340}" type="pres">
      <dgm:prSet presAssocID="{9BDE5383-88B0-4F78-89EC-E3F97CEDA7A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Upward trend"/>
        </a:ext>
      </dgm:extLst>
    </dgm:pt>
    <dgm:pt modelId="{7ACBDC74-4D98-4754-9E65-E444CD570A9F}" type="pres">
      <dgm:prSet presAssocID="{9BDE5383-88B0-4F78-89EC-E3F97CEDA7A3}" presName="spaceRect" presStyleCnt="0"/>
      <dgm:spPr/>
    </dgm:pt>
    <dgm:pt modelId="{C48A9E31-0F74-4761-91B0-7C2E974EA831}" type="pres">
      <dgm:prSet presAssocID="{9BDE5383-88B0-4F78-89EC-E3F97CEDA7A3}" presName="parTx" presStyleLbl="revTx" presStyleIdx="0" presStyleCnt="3">
        <dgm:presLayoutVars>
          <dgm:chMax val="0"/>
          <dgm:chPref val="0"/>
        </dgm:presLayoutVars>
      </dgm:prSet>
      <dgm:spPr/>
    </dgm:pt>
    <dgm:pt modelId="{24755578-5253-4AF3-9833-2075690E0799}" type="pres">
      <dgm:prSet presAssocID="{6ECBDB94-EB32-474E-970A-CA44C38249C6}" presName="sibTrans" presStyleCnt="0"/>
      <dgm:spPr/>
    </dgm:pt>
    <dgm:pt modelId="{9C74F19D-8EDD-4D1D-980F-9EBE5CAB83F5}" type="pres">
      <dgm:prSet presAssocID="{61C6DDCE-11D1-41FE-A569-880279F163A8}" presName="compNode" presStyleCnt="0"/>
      <dgm:spPr/>
    </dgm:pt>
    <dgm:pt modelId="{33BD56CE-3E6D-4D86-A5FA-A52A417A3657}" type="pres">
      <dgm:prSet presAssocID="{61C6DDCE-11D1-41FE-A569-880279F163A8}" presName="bgRect" presStyleLbl="bgShp" presStyleIdx="1" presStyleCnt="2"/>
      <dgm:spPr/>
    </dgm:pt>
    <dgm:pt modelId="{82A71320-10D9-4DD4-962D-209758789AB2}" type="pres">
      <dgm:prSet presAssocID="{61C6DDCE-11D1-41FE-A569-880279F163A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earchInventory"/>
        </a:ext>
      </dgm:extLst>
    </dgm:pt>
    <dgm:pt modelId="{99597615-6286-445F-AFB0-4DA5EA437F43}" type="pres">
      <dgm:prSet presAssocID="{61C6DDCE-11D1-41FE-A569-880279F163A8}" presName="spaceRect" presStyleCnt="0"/>
      <dgm:spPr/>
    </dgm:pt>
    <dgm:pt modelId="{5E09FE81-99FA-43A1-A343-5CCF8D97EA42}" type="pres">
      <dgm:prSet presAssocID="{61C6DDCE-11D1-41FE-A569-880279F163A8}" presName="parTx" presStyleLbl="revTx" presStyleIdx="1" presStyleCnt="3">
        <dgm:presLayoutVars>
          <dgm:chMax val="0"/>
          <dgm:chPref val="0"/>
        </dgm:presLayoutVars>
      </dgm:prSet>
      <dgm:spPr/>
    </dgm:pt>
    <dgm:pt modelId="{1A2C274A-3CF9-4958-8183-51672D268D9E}" type="pres">
      <dgm:prSet presAssocID="{61C6DDCE-11D1-41FE-A569-880279F163A8}" presName="desTx" presStyleLbl="revTx" presStyleIdx="2" presStyleCnt="3">
        <dgm:presLayoutVars/>
      </dgm:prSet>
      <dgm:spPr/>
    </dgm:pt>
  </dgm:ptLst>
  <dgm:cxnLst>
    <dgm:cxn modelId="{82A79504-4C2C-4A83-A8DB-44548EBB2DE9}" type="presOf" srcId="{9BDE5383-88B0-4F78-89EC-E3F97CEDA7A3}" destId="{C48A9E31-0F74-4761-91B0-7C2E974EA831}" srcOrd="0" destOrd="0" presId="urn:microsoft.com/office/officeart/2018/2/layout/IconVerticalSolidList"/>
    <dgm:cxn modelId="{FC902410-9739-4D34-8ADB-17D804BAC7BC}" type="presOf" srcId="{1E49E894-BFDF-432F-8C35-943B8AEAAED6}" destId="{1A2C274A-3CF9-4958-8183-51672D268D9E}" srcOrd="0" destOrd="0" presId="urn:microsoft.com/office/officeart/2018/2/layout/IconVerticalSolidList"/>
    <dgm:cxn modelId="{FD2EF62E-08C6-4A24-BE29-81295400705A}" type="presOf" srcId="{61C6DDCE-11D1-41FE-A569-880279F163A8}" destId="{5E09FE81-99FA-43A1-A343-5CCF8D97EA42}" srcOrd="0" destOrd="0" presId="urn:microsoft.com/office/officeart/2018/2/layout/IconVerticalSolidList"/>
    <dgm:cxn modelId="{C5408887-DD65-45EE-B68F-55F08C66D8A6}" srcId="{DBE684B5-53E1-4B8B-825C-C36E121E83B3}" destId="{9BDE5383-88B0-4F78-89EC-E3F97CEDA7A3}" srcOrd="0" destOrd="0" parTransId="{7EF93317-0651-48D6-AEB2-23B98E41A022}" sibTransId="{6ECBDB94-EB32-474E-970A-CA44C38249C6}"/>
    <dgm:cxn modelId="{DEA5E7B3-E83E-487B-98E6-352FEDC657FE}" srcId="{61C6DDCE-11D1-41FE-A569-880279F163A8}" destId="{1E49E894-BFDF-432F-8C35-943B8AEAAED6}" srcOrd="0" destOrd="0" parTransId="{5286C6CF-9CFD-446D-B18D-77C2BBEC6070}" sibTransId="{1409570E-B598-42E2-BD34-C28AE542E619}"/>
    <dgm:cxn modelId="{5A568FBB-4665-4AD8-B331-84C29F1F1B44}" type="presOf" srcId="{DBE684B5-53E1-4B8B-825C-C36E121E83B3}" destId="{93EED08E-6A25-4687-8197-FC98EDAD0CEF}" srcOrd="0" destOrd="0" presId="urn:microsoft.com/office/officeart/2018/2/layout/IconVerticalSolidList"/>
    <dgm:cxn modelId="{C8C514F0-B5A7-4509-89F6-614504AAA8DB}" srcId="{DBE684B5-53E1-4B8B-825C-C36E121E83B3}" destId="{61C6DDCE-11D1-41FE-A569-880279F163A8}" srcOrd="1" destOrd="0" parTransId="{5641F60C-A7FD-453F-858D-C72D39C67A64}" sibTransId="{38A7ED38-6BE3-4CEA-A225-41DBF599F179}"/>
    <dgm:cxn modelId="{64C416EF-D2E8-4093-A9AA-5370AFC308FD}" type="presParOf" srcId="{93EED08E-6A25-4687-8197-FC98EDAD0CEF}" destId="{1DCF9A31-2FEE-4609-A7ED-E0F61639B374}" srcOrd="0" destOrd="0" presId="urn:microsoft.com/office/officeart/2018/2/layout/IconVerticalSolidList"/>
    <dgm:cxn modelId="{D484640D-AC29-4677-A9EB-67849ECC75CC}" type="presParOf" srcId="{1DCF9A31-2FEE-4609-A7ED-E0F61639B374}" destId="{36E8CB24-2ACD-48EE-8041-4CAE93A97193}" srcOrd="0" destOrd="0" presId="urn:microsoft.com/office/officeart/2018/2/layout/IconVerticalSolidList"/>
    <dgm:cxn modelId="{AF848188-F935-4F16-BAEA-DC49DE689D75}" type="presParOf" srcId="{1DCF9A31-2FEE-4609-A7ED-E0F61639B374}" destId="{0D828CD6-40AD-49EC-A8A3-9EE057F1C340}" srcOrd="1" destOrd="0" presId="urn:microsoft.com/office/officeart/2018/2/layout/IconVerticalSolidList"/>
    <dgm:cxn modelId="{A1E2E9D5-345E-41A1-8C1E-B5A7DE8E013A}" type="presParOf" srcId="{1DCF9A31-2FEE-4609-A7ED-E0F61639B374}" destId="{7ACBDC74-4D98-4754-9E65-E444CD570A9F}" srcOrd="2" destOrd="0" presId="urn:microsoft.com/office/officeart/2018/2/layout/IconVerticalSolidList"/>
    <dgm:cxn modelId="{B9BB511F-9C91-4FBD-A452-3B62053C26B0}" type="presParOf" srcId="{1DCF9A31-2FEE-4609-A7ED-E0F61639B374}" destId="{C48A9E31-0F74-4761-91B0-7C2E974EA831}" srcOrd="3" destOrd="0" presId="urn:microsoft.com/office/officeart/2018/2/layout/IconVerticalSolidList"/>
    <dgm:cxn modelId="{7B39DF47-8127-4AF4-ABD0-481AA7867C1F}" type="presParOf" srcId="{93EED08E-6A25-4687-8197-FC98EDAD0CEF}" destId="{24755578-5253-4AF3-9833-2075690E0799}" srcOrd="1" destOrd="0" presId="urn:microsoft.com/office/officeart/2018/2/layout/IconVerticalSolidList"/>
    <dgm:cxn modelId="{733143EA-E74F-46C5-807F-2E9F5A984530}" type="presParOf" srcId="{93EED08E-6A25-4687-8197-FC98EDAD0CEF}" destId="{9C74F19D-8EDD-4D1D-980F-9EBE5CAB83F5}" srcOrd="2" destOrd="0" presId="urn:microsoft.com/office/officeart/2018/2/layout/IconVerticalSolidList"/>
    <dgm:cxn modelId="{02E91A19-DD81-405B-AD98-3A2C9D8B7BAF}" type="presParOf" srcId="{9C74F19D-8EDD-4D1D-980F-9EBE5CAB83F5}" destId="{33BD56CE-3E6D-4D86-A5FA-A52A417A3657}" srcOrd="0" destOrd="0" presId="urn:microsoft.com/office/officeart/2018/2/layout/IconVerticalSolidList"/>
    <dgm:cxn modelId="{6D45A112-83BC-43DE-8251-5C91382F91CA}" type="presParOf" srcId="{9C74F19D-8EDD-4D1D-980F-9EBE5CAB83F5}" destId="{82A71320-10D9-4DD4-962D-209758789AB2}" srcOrd="1" destOrd="0" presId="urn:microsoft.com/office/officeart/2018/2/layout/IconVerticalSolidList"/>
    <dgm:cxn modelId="{1B87C886-8039-4086-B535-0C8F95CD8E2F}" type="presParOf" srcId="{9C74F19D-8EDD-4D1D-980F-9EBE5CAB83F5}" destId="{99597615-6286-445F-AFB0-4DA5EA437F43}" srcOrd="2" destOrd="0" presId="urn:microsoft.com/office/officeart/2018/2/layout/IconVerticalSolidList"/>
    <dgm:cxn modelId="{4DD44F18-15BA-44A5-9239-9EF695BD3E25}" type="presParOf" srcId="{9C74F19D-8EDD-4D1D-980F-9EBE5CAB83F5}" destId="{5E09FE81-99FA-43A1-A343-5CCF8D97EA42}" srcOrd="3" destOrd="0" presId="urn:microsoft.com/office/officeart/2018/2/layout/IconVerticalSolidList"/>
    <dgm:cxn modelId="{A1F95C3D-119F-4C6C-A2A5-EF2143C63CF6}" type="presParOf" srcId="{9C74F19D-8EDD-4D1D-980F-9EBE5CAB83F5}" destId="{1A2C274A-3CF9-4958-8183-51672D268D9E}"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9852F-95BA-4C8F-8300-ADC665D3005D}">
      <dsp:nvSpPr>
        <dsp:cNvPr id="0" name=""/>
        <dsp:cNvSpPr/>
      </dsp:nvSpPr>
      <dsp:spPr>
        <a:xfrm>
          <a:off x="235953" y="1717164"/>
          <a:ext cx="915248" cy="915248"/>
        </a:xfrm>
        <a:prstGeom prst="ellipse">
          <a:avLst/>
        </a:prstGeom>
        <a:solidFill>
          <a:schemeClr val="accent1">
            <a:tint val="4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E501B6BC-E018-4A33-A98C-096CC390C211}">
      <dsp:nvSpPr>
        <dsp:cNvPr id="0" name=""/>
        <dsp:cNvSpPr/>
      </dsp:nvSpPr>
      <dsp:spPr>
        <a:xfrm>
          <a:off x="428155" y="1909367"/>
          <a:ext cx="530843" cy="5308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sp>
    <dsp:sp modelId="{55E1933B-54DA-47B1-B26D-6A41E420D553}">
      <dsp:nvSpPr>
        <dsp:cNvPr id="0" name=""/>
        <dsp:cNvSpPr/>
      </dsp:nvSpPr>
      <dsp:spPr>
        <a:xfrm>
          <a:off x="1347326" y="1717164"/>
          <a:ext cx="2157370" cy="915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a:lnSpc>
              <a:spcPct val="100000"/>
            </a:lnSpc>
            <a:spcBef>
              <a:spcPct val="0"/>
            </a:spcBef>
            <a:spcAft>
              <a:spcPct val="35000"/>
            </a:spcAft>
            <a:buNone/>
          </a:pPr>
          <a:r>
            <a:rPr lang="en-US" sz="1600" u="sng" kern="1200" dirty="0"/>
            <a:t>Economic slowdown post-WTO membership is a continuation of the recession </a:t>
          </a:r>
          <a:r>
            <a:rPr lang="en-US" sz="1600" kern="1200" dirty="0"/>
            <a:t>that originated in 2012-13 because of the oil price plunge. </a:t>
          </a:r>
        </a:p>
      </dsp:txBody>
      <dsp:txXfrm>
        <a:off x="1347326" y="1717164"/>
        <a:ext cx="2157370" cy="915248"/>
      </dsp:txXfrm>
    </dsp:sp>
    <dsp:sp modelId="{EA4E6EDD-43FC-46F8-B1E2-9F430B008F15}">
      <dsp:nvSpPr>
        <dsp:cNvPr id="0" name=""/>
        <dsp:cNvSpPr/>
      </dsp:nvSpPr>
      <dsp:spPr>
        <a:xfrm>
          <a:off x="3880603" y="1717164"/>
          <a:ext cx="915248" cy="915248"/>
        </a:xfrm>
        <a:prstGeom prst="ellipse">
          <a:avLst/>
        </a:prstGeom>
        <a:solidFill>
          <a:schemeClr val="accent1">
            <a:tint val="4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1F78E8FB-C968-4A98-9315-D13FAAD59D49}">
      <dsp:nvSpPr>
        <dsp:cNvPr id="0" name=""/>
        <dsp:cNvSpPr/>
      </dsp:nvSpPr>
      <dsp:spPr>
        <a:xfrm>
          <a:off x="4072805" y="1909367"/>
          <a:ext cx="530843" cy="5308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sp>
    <dsp:sp modelId="{62F562CA-B208-4655-8169-E37B678B3091}">
      <dsp:nvSpPr>
        <dsp:cNvPr id="0" name=""/>
        <dsp:cNvSpPr/>
      </dsp:nvSpPr>
      <dsp:spPr>
        <a:xfrm>
          <a:off x="4991975" y="1717164"/>
          <a:ext cx="2157370" cy="915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a:lnSpc>
              <a:spcPct val="100000"/>
            </a:lnSpc>
            <a:spcBef>
              <a:spcPct val="0"/>
            </a:spcBef>
            <a:spcAft>
              <a:spcPct val="35000"/>
            </a:spcAft>
            <a:buNone/>
          </a:pPr>
          <a:r>
            <a:rPr lang="en-US" sz="1600" kern="1200" dirty="0"/>
            <a:t>Drop in the world oil price (as well as Kazakhstan’s involvement in EAEU) is one of the main contributors to weakening the terms of trade.</a:t>
          </a:r>
        </a:p>
        <a:p>
          <a:pPr marL="0" lvl="0" indent="0" algn="just" defTabSz="711200">
            <a:lnSpc>
              <a:spcPct val="100000"/>
            </a:lnSpc>
            <a:spcBef>
              <a:spcPct val="0"/>
            </a:spcBef>
            <a:spcAft>
              <a:spcPct val="35000"/>
            </a:spcAft>
            <a:buNone/>
          </a:pPr>
          <a:endParaRPr lang="en-US" sz="1600" kern="1200" dirty="0"/>
        </a:p>
      </dsp:txBody>
      <dsp:txXfrm>
        <a:off x="4991975" y="1717164"/>
        <a:ext cx="2157370" cy="915248"/>
      </dsp:txXfrm>
    </dsp:sp>
    <dsp:sp modelId="{27D4575B-CD1F-46B9-AD8B-2E81DF4FD66D}">
      <dsp:nvSpPr>
        <dsp:cNvPr id="0" name=""/>
        <dsp:cNvSpPr/>
      </dsp:nvSpPr>
      <dsp:spPr>
        <a:xfrm>
          <a:off x="7525252" y="1717164"/>
          <a:ext cx="915248" cy="915248"/>
        </a:xfrm>
        <a:prstGeom prst="ellipse">
          <a:avLst/>
        </a:prstGeom>
        <a:solidFill>
          <a:schemeClr val="accent1">
            <a:tint val="40000"/>
            <a:hueOff val="0"/>
            <a:satOff val="0"/>
            <a:lumOff val="0"/>
            <a:alphaOff val="0"/>
          </a:schemeClr>
        </a:solidFill>
        <a:ln>
          <a:noFill/>
        </a:ln>
        <a:effectLst>
          <a:outerShdw blurRad="38100" dist="25400" dir="5400000" rotWithShape="0">
            <a:srgbClr val="000000">
              <a:alpha val="55000"/>
            </a:srgbClr>
          </a:outerShdw>
        </a:effectLst>
      </dsp:spPr>
      <dsp:style>
        <a:lnRef idx="0">
          <a:scrgbClr r="0" g="0" b="0"/>
        </a:lnRef>
        <a:fillRef idx="1">
          <a:scrgbClr r="0" g="0" b="0"/>
        </a:fillRef>
        <a:effectRef idx="2">
          <a:scrgbClr r="0" g="0" b="0"/>
        </a:effectRef>
        <a:fontRef idx="minor"/>
      </dsp:style>
    </dsp:sp>
    <dsp:sp modelId="{CE2A2A44-0B30-4EBC-9908-A05B2D6DD08E}">
      <dsp:nvSpPr>
        <dsp:cNvPr id="0" name=""/>
        <dsp:cNvSpPr/>
      </dsp:nvSpPr>
      <dsp:spPr>
        <a:xfrm>
          <a:off x="7717454" y="1909367"/>
          <a:ext cx="530843" cy="5308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sp>
    <dsp:sp modelId="{9B48A711-2AF0-4D10-A98C-FAABBBA6F60C}">
      <dsp:nvSpPr>
        <dsp:cNvPr id="0" name=""/>
        <dsp:cNvSpPr/>
      </dsp:nvSpPr>
      <dsp:spPr>
        <a:xfrm>
          <a:off x="8636625" y="1717164"/>
          <a:ext cx="2157370" cy="915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just" defTabSz="711200">
            <a:lnSpc>
              <a:spcPct val="100000"/>
            </a:lnSpc>
            <a:spcBef>
              <a:spcPct val="0"/>
            </a:spcBef>
            <a:spcAft>
              <a:spcPct val="35000"/>
            </a:spcAft>
            <a:buNone/>
          </a:pPr>
          <a:r>
            <a:rPr lang="en-US" sz="1600" kern="1200" dirty="0"/>
            <a:t>The economic growth declined.</a:t>
          </a:r>
        </a:p>
      </dsp:txBody>
      <dsp:txXfrm>
        <a:off x="8636625" y="1717164"/>
        <a:ext cx="2157370" cy="915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E8CB24-2ACD-48EE-8041-4CAE93A97193}">
      <dsp:nvSpPr>
        <dsp:cNvPr id="0" name=""/>
        <dsp:cNvSpPr/>
      </dsp:nvSpPr>
      <dsp:spPr>
        <a:xfrm>
          <a:off x="0" y="952118"/>
          <a:ext cx="7368978" cy="1643181"/>
        </a:xfrm>
        <a:prstGeom prst="roundRect">
          <a:avLst>
            <a:gd name="adj" fmla="val 10000"/>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D828CD6-40AD-49EC-A8A3-9EE057F1C340}">
      <dsp:nvSpPr>
        <dsp:cNvPr id="0" name=""/>
        <dsp:cNvSpPr/>
      </dsp:nvSpPr>
      <dsp:spPr>
        <a:xfrm>
          <a:off x="515085" y="1305449"/>
          <a:ext cx="936518" cy="93651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48A9E31-0F74-4761-91B0-7C2E974EA831}">
      <dsp:nvSpPr>
        <dsp:cNvPr id="0" name=""/>
        <dsp:cNvSpPr/>
      </dsp:nvSpPr>
      <dsp:spPr>
        <a:xfrm>
          <a:off x="1966688" y="922328"/>
          <a:ext cx="5402289" cy="1702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209" tIns="180209" rIns="180209" bIns="180209" numCol="1" spcCol="1270" anchor="ctr" anchorCtr="0">
          <a:noAutofit/>
        </a:bodyPr>
        <a:lstStyle/>
        <a:p>
          <a:pPr marL="0" lvl="0" indent="0" algn="l" defTabSz="1066800">
            <a:lnSpc>
              <a:spcPct val="100000"/>
            </a:lnSpc>
            <a:spcBef>
              <a:spcPct val="0"/>
            </a:spcBef>
            <a:spcAft>
              <a:spcPct val="35000"/>
            </a:spcAft>
            <a:buNone/>
          </a:pPr>
          <a:r>
            <a:rPr lang="en-US" sz="2400" kern="1200" dirty="0"/>
            <a:t>The trade liberalization scenario found out that the </a:t>
          </a:r>
          <a:r>
            <a:rPr lang="en-US" sz="2400" u="sng" kern="1200" dirty="0"/>
            <a:t>lower tariffs improve consumer's welfare and the GDP</a:t>
          </a:r>
          <a:r>
            <a:rPr lang="en-US" sz="2400" kern="1200" dirty="0"/>
            <a:t>.</a:t>
          </a:r>
        </a:p>
      </dsp:txBody>
      <dsp:txXfrm>
        <a:off x="1966688" y="922328"/>
        <a:ext cx="5402289" cy="1702760"/>
      </dsp:txXfrm>
    </dsp:sp>
    <dsp:sp modelId="{33BD56CE-3E6D-4D86-A5FA-A52A417A3657}">
      <dsp:nvSpPr>
        <dsp:cNvPr id="0" name=""/>
        <dsp:cNvSpPr/>
      </dsp:nvSpPr>
      <dsp:spPr>
        <a:xfrm>
          <a:off x="0" y="3050779"/>
          <a:ext cx="7368978" cy="1702760"/>
        </a:xfrm>
        <a:prstGeom prst="roundRect">
          <a:avLst>
            <a:gd name="adj" fmla="val 10000"/>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2A71320-10D9-4DD4-962D-209758789AB2}">
      <dsp:nvSpPr>
        <dsp:cNvPr id="0" name=""/>
        <dsp:cNvSpPr/>
      </dsp:nvSpPr>
      <dsp:spPr>
        <a:xfrm>
          <a:off x="515085" y="3433900"/>
          <a:ext cx="936518" cy="93651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38100" dist="25400" dir="5400000" rotWithShape="0">
            <a:srgbClr val="000000">
              <a:alpha val="5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E09FE81-99FA-43A1-A343-5CCF8D97EA42}">
      <dsp:nvSpPr>
        <dsp:cNvPr id="0" name=""/>
        <dsp:cNvSpPr/>
      </dsp:nvSpPr>
      <dsp:spPr>
        <a:xfrm>
          <a:off x="1966688" y="3050779"/>
          <a:ext cx="3316040" cy="1702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209" tIns="180209" rIns="180209" bIns="180209" numCol="1" spcCol="1270" anchor="ctr" anchorCtr="0">
          <a:noAutofit/>
        </a:bodyPr>
        <a:lstStyle/>
        <a:p>
          <a:pPr marL="0" lvl="0" indent="0" algn="l" defTabSz="1066800">
            <a:lnSpc>
              <a:spcPct val="100000"/>
            </a:lnSpc>
            <a:spcBef>
              <a:spcPct val="0"/>
            </a:spcBef>
            <a:spcAft>
              <a:spcPct val="35000"/>
            </a:spcAft>
            <a:buNone/>
          </a:pPr>
          <a:r>
            <a:rPr lang="en-US" sz="2400" kern="1200" dirty="0"/>
            <a:t>The number of </a:t>
          </a:r>
          <a:r>
            <a:rPr lang="en-US" sz="2400" u="sng" kern="1200" dirty="0"/>
            <a:t>imported and exported goods increases</a:t>
          </a:r>
          <a:r>
            <a:rPr lang="en-US" sz="2400" kern="1200" dirty="0"/>
            <a:t>. </a:t>
          </a:r>
        </a:p>
      </dsp:txBody>
      <dsp:txXfrm>
        <a:off x="1966688" y="3050779"/>
        <a:ext cx="3316040" cy="1702760"/>
      </dsp:txXfrm>
    </dsp:sp>
    <dsp:sp modelId="{1A2C274A-3CF9-4958-8183-51672D268D9E}">
      <dsp:nvSpPr>
        <dsp:cNvPr id="0" name=""/>
        <dsp:cNvSpPr/>
      </dsp:nvSpPr>
      <dsp:spPr>
        <a:xfrm>
          <a:off x="5282728" y="3050779"/>
          <a:ext cx="2086249" cy="1702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0209" tIns="180209" rIns="180209" bIns="180209" numCol="1" spcCol="1270" anchor="ctr" anchorCtr="0">
          <a:noAutofit/>
        </a:bodyPr>
        <a:lstStyle/>
        <a:p>
          <a:pPr marL="0" lvl="0" indent="0" algn="l" defTabSz="755650">
            <a:lnSpc>
              <a:spcPct val="100000"/>
            </a:lnSpc>
            <a:spcBef>
              <a:spcPct val="0"/>
            </a:spcBef>
            <a:spcAft>
              <a:spcPct val="35000"/>
            </a:spcAft>
            <a:buNone/>
          </a:pPr>
          <a:r>
            <a:rPr lang="en-US" sz="1700" i="1" kern="1200" dirty="0"/>
            <a:t>Kazakh consumers enjoy the </a:t>
          </a:r>
          <a:r>
            <a:rPr lang="en-US" sz="1700" i="1" u="sng" kern="1200" dirty="0"/>
            <a:t>cheaper imported goods</a:t>
          </a:r>
          <a:r>
            <a:rPr lang="en-US" sz="1700" i="1" kern="1200" dirty="0"/>
            <a:t> in their local market.</a:t>
          </a:r>
        </a:p>
      </dsp:txBody>
      <dsp:txXfrm>
        <a:off x="5282728" y="3050779"/>
        <a:ext cx="2086249" cy="170276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D69776-897E-4071-B719-0501456F864B}" type="datetimeFigureOut">
              <a:rPr lang="en-US" smtClean="0"/>
              <a:t>6/17/2020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7A387-27D6-415A-9BBD-34491C2543E0}" type="slidenum">
              <a:rPr lang="en-US" smtClean="0"/>
              <a:t>‹#›</a:t>
            </a:fld>
            <a:endParaRPr lang="en-US"/>
          </a:p>
        </p:txBody>
      </p:sp>
    </p:spTree>
    <p:extLst>
      <p:ext uri="{BB962C8B-B14F-4D97-AF65-F5344CB8AC3E}">
        <p14:creationId xmlns:p14="http://schemas.microsoft.com/office/powerpoint/2010/main" val="2767040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a:p>
        </p:txBody>
      </p:sp>
    </p:spTree>
    <p:extLst>
      <p:ext uri="{BB962C8B-B14F-4D97-AF65-F5344CB8AC3E}">
        <p14:creationId xmlns:p14="http://schemas.microsoft.com/office/powerpoint/2010/main" val="2077177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a:p>
        </p:txBody>
      </p:sp>
    </p:spTree>
    <p:extLst>
      <p:ext uri="{BB962C8B-B14F-4D97-AF65-F5344CB8AC3E}">
        <p14:creationId xmlns:p14="http://schemas.microsoft.com/office/powerpoint/2010/main" val="2499047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a:p>
        </p:txBody>
      </p:sp>
    </p:spTree>
    <p:extLst>
      <p:ext uri="{BB962C8B-B14F-4D97-AF65-F5344CB8AC3E}">
        <p14:creationId xmlns:p14="http://schemas.microsoft.com/office/powerpoint/2010/main" val="961726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KR"/>
          </a:p>
        </p:txBody>
      </p:sp>
    </p:spTree>
    <p:extLst>
      <p:ext uri="{BB962C8B-B14F-4D97-AF65-F5344CB8AC3E}">
        <p14:creationId xmlns:p14="http://schemas.microsoft.com/office/powerpoint/2010/main" val="325823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6/17/2020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9001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6/17/2020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83591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6/17/2020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8884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lvl1pPr>
              <a:defRPr b="0" cap="none" spc="0">
                <a:ln w="0"/>
                <a:solidFill>
                  <a:schemeClr val="tx1"/>
                </a:solidFill>
                <a:effectLst>
                  <a:outerShdw blurRad="38100" dist="19050" dir="2700000" algn="tl" rotWithShape="0">
                    <a:schemeClr val="dk1">
                      <a:alpha val="40000"/>
                    </a:schemeClr>
                  </a:outerShdw>
                </a:effectLst>
              </a:defRPr>
            </a:lvl1pPr>
          </a:lstStyle>
          <a:p>
            <a:r>
              <a:rPr lang="en-US" dirty="0"/>
              <a:t>Click to edit Master title style</a:t>
            </a:r>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6/17/2020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52443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6/17/2020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6680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6/17/2020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83323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6/17/2020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48046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6/17/2020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36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6/17/2020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2949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6/17/2020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61766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6/17/2020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73289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6/17/2020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008978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11" r:id="rId5"/>
    <p:sldLayoutId id="2147483760" r:id="rId6"/>
    <p:sldLayoutId id="2147483762" r:id="rId7"/>
    <p:sldLayoutId id="2147483706" r:id="rId8"/>
    <p:sldLayoutId id="2147483709" r:id="rId9"/>
    <p:sldLayoutId id="2147483707" r:id="rId10"/>
    <p:sldLayoutId id="2147483708" r:id="rId11"/>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worldometers.info/oil/oil-reserves-by-country/#kazakhstan" TargetMode="External"/><Relationship Id="rId2" Type="http://schemas.openxmlformats.org/officeDocument/2006/relationships/hyperlink" Target="https://www.worldometers.info/oil/kazakhstan-oil/#oil-reserves" TargetMode="Externa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hyperlink" Target="mailto:valiy.uz@gmail.com" TargetMode="External"/><Relationship Id="rId2" Type="http://schemas.openxmlformats.org/officeDocument/2006/relationships/hyperlink" Target="mailto:inkyoc@gmail.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86191B5-2583-4B3E-B008-3E5A376147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295C4DB5-1B45-490F-A51B-23C9B9A433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63C20DDE-67DF-47CA-B658-875EA5D81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76">
            <a:extLst>
              <a:ext uri="{FF2B5EF4-FFF2-40B4-BE49-F238E27FC236}">
                <a16:creationId xmlns:a16="http://schemas.microsoft.com/office/drawing/2014/main" id="{72B4ED93-D6A4-4A1D-9CA7-A0549AB6D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a:extLst>
              <a:ext uri="{FF2B5EF4-FFF2-40B4-BE49-F238E27FC236}">
                <a16:creationId xmlns:a16="http://schemas.microsoft.com/office/drawing/2014/main" id="{F1A8C364-94D4-4630-BAD0-78722F347055}"/>
              </a:ext>
            </a:extLst>
          </p:cNvPr>
          <p:cNvPicPr>
            <a:picLocks noChangeAspect="1"/>
          </p:cNvPicPr>
          <p:nvPr/>
        </p:nvPicPr>
        <p:blipFill rotWithShape="1">
          <a:blip r:embed="rId2"/>
          <a:srcRect l="2969" r="-1" b="-1"/>
          <a:stretch/>
        </p:blipFill>
        <p:spPr>
          <a:xfrm>
            <a:off x="446534" y="604757"/>
            <a:ext cx="7498616" cy="5796043"/>
          </a:xfrm>
          <a:prstGeom prst="rect">
            <a:avLst/>
          </a:prstGeom>
        </p:spPr>
      </p:pic>
      <p:sp>
        <p:nvSpPr>
          <p:cNvPr id="83" name="Rectangle 78">
            <a:extLst>
              <a:ext uri="{FF2B5EF4-FFF2-40B4-BE49-F238E27FC236}">
                <a16:creationId xmlns:a16="http://schemas.microsoft.com/office/drawing/2014/main" id="{A9C7CFDB-8577-4539-8795-F8B34A3075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601200"/>
            <a:ext cx="3703320" cy="578936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8296275" y="1419225"/>
            <a:ext cx="3081576" cy="2085869"/>
          </a:xfrm>
        </p:spPr>
        <p:txBody>
          <a:bodyPr>
            <a:normAutofit/>
          </a:bodyPr>
          <a:lstStyle/>
          <a:p>
            <a:pPr>
              <a:lnSpc>
                <a:spcPct val="90000"/>
              </a:lnSpc>
            </a:pPr>
            <a:r>
              <a:rPr lang="en-US" sz="2200" cap="none" dirty="0">
                <a:ln w="0">
                  <a:solidFill>
                    <a:schemeClr val="bg1"/>
                  </a:solidFill>
                </a:ln>
                <a:solidFill>
                  <a:schemeClr val="bg1"/>
                </a:solidFill>
                <a:effectLst>
                  <a:outerShdw blurRad="38100" dist="19050" dir="2700000" algn="tl" rotWithShape="0">
                    <a:schemeClr val="dk1">
                      <a:alpha val="40000"/>
                    </a:schemeClr>
                  </a:outerShdw>
                </a:effectLst>
              </a:rPr>
              <a:t>Trade Policy Issues of Oil-rich but Land-locked Country Case: Focusing on Kazakhstan post-WTO entry</a:t>
            </a:r>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8296275" y="3505095"/>
            <a:ext cx="3081576" cy="1733655"/>
          </a:xfrm>
        </p:spPr>
        <p:txBody>
          <a:bodyPr>
            <a:normAutofit/>
          </a:bodyPr>
          <a:lstStyle/>
          <a:p>
            <a:r>
              <a:rPr lang="en-US" dirty="0">
                <a:solidFill>
                  <a:srgbClr val="FFFFFF">
                    <a:alpha val="75000"/>
                  </a:srgbClr>
                </a:solidFill>
              </a:rPr>
              <a:t>Inkyo Cheong</a:t>
            </a:r>
          </a:p>
          <a:p>
            <a:r>
              <a:rPr lang="en-US" dirty="0">
                <a:solidFill>
                  <a:srgbClr val="FFFFFF">
                    <a:alpha val="75000"/>
                  </a:srgbClr>
                </a:solidFill>
              </a:rPr>
              <a:t>Valijon Turakulov</a:t>
            </a:r>
          </a:p>
        </p:txBody>
      </p:sp>
    </p:spTree>
    <p:extLst>
      <p:ext uri="{BB962C8B-B14F-4D97-AF65-F5344CB8AC3E}">
        <p14:creationId xmlns:p14="http://schemas.microsoft.com/office/powerpoint/2010/main" val="24758055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9" name="Rectangle 18">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4">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6" name="Chart 5">
            <a:extLst>
              <a:ext uri="{FF2B5EF4-FFF2-40B4-BE49-F238E27FC236}">
                <a16:creationId xmlns:a16="http://schemas.microsoft.com/office/drawing/2014/main" id="{7986237A-1DC1-4FBB-8B6D-FAC6438F0748}"/>
              </a:ext>
            </a:extLst>
          </p:cNvPr>
          <p:cNvGraphicFramePr/>
          <p:nvPr>
            <p:extLst>
              <p:ext uri="{D42A27DB-BD31-4B8C-83A1-F6EECF244321}">
                <p14:modId xmlns:p14="http://schemas.microsoft.com/office/powerpoint/2010/main" val="1954224556"/>
              </p:ext>
            </p:extLst>
          </p:nvPr>
        </p:nvGraphicFramePr>
        <p:xfrm>
          <a:off x="446534" y="965741"/>
          <a:ext cx="11298932" cy="3602736"/>
        </p:xfrm>
        <a:graphic>
          <a:graphicData uri="http://schemas.openxmlformats.org/drawingml/2006/chart">
            <c:chart xmlns:c="http://schemas.openxmlformats.org/drawingml/2006/chart" xmlns:r="http://schemas.openxmlformats.org/officeDocument/2006/relationships" r:id="rId2"/>
          </a:graphicData>
        </a:graphic>
      </p:graphicFrame>
      <p:cxnSp>
        <p:nvCxnSpPr>
          <p:cNvPr id="14" name="Straight Connector 13">
            <a:extLst>
              <a:ext uri="{FF2B5EF4-FFF2-40B4-BE49-F238E27FC236}">
                <a16:creationId xmlns:a16="http://schemas.microsoft.com/office/drawing/2014/main" id="{7165685D-BDA6-47BD-B151-93C18CFF9790}"/>
              </a:ext>
            </a:extLst>
          </p:cNvPr>
          <p:cNvCxnSpPr>
            <a:cxnSpLocks/>
          </p:cNvCxnSpPr>
          <p:nvPr/>
        </p:nvCxnSpPr>
        <p:spPr>
          <a:xfrm>
            <a:off x="4796725" y="1289459"/>
            <a:ext cx="5261675" cy="0"/>
          </a:xfrm>
          <a:prstGeom prst="line">
            <a:avLst/>
          </a:prstGeom>
          <a:ln>
            <a:solidFill>
              <a:srgbClr val="FF0000"/>
            </a:solidFill>
            <a:prstDash val="sysDash"/>
          </a:ln>
        </p:spPr>
        <p:style>
          <a:lnRef idx="3">
            <a:schemeClr val="dk1"/>
          </a:lnRef>
          <a:fillRef idx="0">
            <a:schemeClr val="dk1"/>
          </a:fillRef>
          <a:effectRef idx="2">
            <a:schemeClr val="dk1"/>
          </a:effectRef>
          <a:fontRef idx="minor">
            <a:schemeClr val="tx1"/>
          </a:fontRef>
        </p:style>
      </p:cxnSp>
      <p:sp>
        <p:nvSpPr>
          <p:cNvPr id="16" name="Speech Bubble: Rectangle with Corners Rounded 15">
            <a:extLst>
              <a:ext uri="{FF2B5EF4-FFF2-40B4-BE49-F238E27FC236}">
                <a16:creationId xmlns:a16="http://schemas.microsoft.com/office/drawing/2014/main" id="{1C6C4AB1-2501-43A2-B91B-80826E78B42A}"/>
              </a:ext>
            </a:extLst>
          </p:cNvPr>
          <p:cNvSpPr/>
          <p:nvPr/>
        </p:nvSpPr>
        <p:spPr>
          <a:xfrm>
            <a:off x="8728184" y="1613178"/>
            <a:ext cx="1713717" cy="865633"/>
          </a:xfrm>
          <a:prstGeom prst="wedgeRoundRectCallout">
            <a:avLst>
              <a:gd name="adj1" fmla="val -34675"/>
              <a:gd name="adj2" fmla="val 124760"/>
              <a:gd name="adj3" fmla="val 16667"/>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b="1" dirty="0">
                <a:ln>
                  <a:noFill/>
                </a:ln>
                <a:solidFill>
                  <a:srgbClr val="FFFFFF"/>
                </a:solidFill>
                <a:effectLst/>
                <a:latin typeface="Times New Roman" panose="02020603050405020304" pitchFamily="18" charset="0"/>
                <a:ea typeface="Malgun Gothic" panose="020B0503020000020004" pitchFamily="34" charset="-127"/>
                <a:cs typeface="Times New Roman" panose="02020603050405020304" pitchFamily="18" charset="0"/>
              </a:rPr>
              <a:t>Kazakhstan WTO accession</a:t>
            </a:r>
            <a:endParaRPr lang="en-US" sz="3600" b="1" dirty="0">
              <a:effectLst/>
              <a:latin typeface="Times New Roman" panose="02020603050405020304" pitchFamily="18" charset="0"/>
              <a:ea typeface="Malgun Gothic" panose="020B0503020000020004" pitchFamily="34" charset="-127"/>
              <a:cs typeface="Times New Roman" panose="02020603050405020304" pitchFamily="18" charset="0"/>
            </a:endParaRPr>
          </a:p>
        </p:txBody>
      </p:sp>
      <p:sp>
        <p:nvSpPr>
          <p:cNvPr id="7" name="TextBox 6">
            <a:extLst>
              <a:ext uri="{FF2B5EF4-FFF2-40B4-BE49-F238E27FC236}">
                <a16:creationId xmlns:a16="http://schemas.microsoft.com/office/drawing/2014/main" id="{D9745467-C876-45A0-9A7E-342CF51DC769}"/>
              </a:ext>
            </a:extLst>
          </p:cNvPr>
          <p:cNvSpPr txBox="1"/>
          <p:nvPr/>
        </p:nvSpPr>
        <p:spPr>
          <a:xfrm>
            <a:off x="446534" y="4754838"/>
            <a:ext cx="11298932" cy="1754326"/>
          </a:xfrm>
          <a:prstGeom prst="rect">
            <a:avLst/>
          </a:prstGeom>
          <a:ln w="9525"/>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just">
              <a:buFont typeface="Arial" panose="020B0604020202020204" pitchFamily="34" charset="0"/>
              <a:buChar char="•"/>
            </a:pPr>
            <a:r>
              <a:rPr lang="en-US" dirty="0"/>
              <a:t>The </a:t>
            </a:r>
            <a:r>
              <a:rPr lang="en-US" b="1" dirty="0"/>
              <a:t>world oil price dramatically decreased in 2013-2015</a:t>
            </a:r>
            <a:r>
              <a:rPr lang="en-US" dirty="0"/>
              <a:t>, it led to significant </a:t>
            </a:r>
            <a:r>
              <a:rPr lang="en-US" b="1" dirty="0"/>
              <a:t>terms of trade shock </a:t>
            </a:r>
            <a:r>
              <a:rPr lang="en-US" dirty="0"/>
              <a:t>for the Kazakhstan economy (</a:t>
            </a:r>
            <a:r>
              <a:rPr lang="en-US" i="1" dirty="0">
                <a:solidFill>
                  <a:schemeClr val="accent1"/>
                </a:solidFill>
              </a:rPr>
              <a:t>Madani, 2016</a:t>
            </a:r>
            <a:r>
              <a:rPr lang="en-US" dirty="0"/>
              <a:t>). </a:t>
            </a:r>
          </a:p>
          <a:p>
            <a:pPr marL="285750" indent="-285750" algn="just">
              <a:buFont typeface="Arial" panose="020B0604020202020204" pitchFamily="34" charset="0"/>
              <a:buChar char="•"/>
            </a:pPr>
            <a:r>
              <a:rPr lang="en-US" i="1" dirty="0">
                <a:solidFill>
                  <a:schemeClr val="accent1"/>
                </a:solidFill>
              </a:rPr>
              <a:t>Kose (2002) </a:t>
            </a:r>
            <a:r>
              <a:rPr lang="en-US" dirty="0"/>
              <a:t>mentions the impact of changes in world prices has a significant effect on the economic cycle, especially in </a:t>
            </a:r>
            <a:r>
              <a:rPr lang="en-US" u="sng" dirty="0"/>
              <a:t>developing countries</a:t>
            </a:r>
            <a:r>
              <a:rPr lang="en-US" dirty="0"/>
              <a:t>. </a:t>
            </a:r>
          </a:p>
          <a:p>
            <a:pPr marL="285750" indent="-285750" algn="just">
              <a:buFont typeface="Arial" panose="020B0604020202020204" pitchFamily="34" charset="0"/>
              <a:buChar char="•"/>
            </a:pPr>
            <a:r>
              <a:rPr lang="en-US" dirty="0"/>
              <a:t>The terms of trade of Kazakhstan are usually defined by the change in the oil price and its production (</a:t>
            </a:r>
            <a:r>
              <a:rPr lang="en-US" i="1" dirty="0">
                <a:solidFill>
                  <a:schemeClr val="accent1"/>
                </a:solidFill>
              </a:rPr>
              <a:t>World Bank, 2018</a:t>
            </a:r>
            <a:r>
              <a:rPr lang="en-US" dirty="0"/>
              <a:t>). </a:t>
            </a:r>
          </a:p>
        </p:txBody>
      </p:sp>
    </p:spTree>
    <p:extLst>
      <p:ext uri="{BB962C8B-B14F-4D97-AF65-F5344CB8AC3E}">
        <p14:creationId xmlns:p14="http://schemas.microsoft.com/office/powerpoint/2010/main" val="358400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500"/>
                                        <p:tgtEl>
                                          <p:spTgt spid="14"/>
                                        </p:tgtEl>
                                      </p:cBhvr>
                                    </p:animEffect>
                                  </p:childTnLst>
                                </p:cTn>
                              </p:par>
                            </p:childTnLst>
                          </p:cTn>
                        </p:par>
                        <p:par>
                          <p:cTn id="8" fill="hold">
                            <p:stCondLst>
                              <p:cond delay="2000"/>
                            </p:stCondLst>
                            <p:childTnLst>
                              <p:par>
                                <p:cTn id="9" presetID="6" presetClass="entr" presetSubtype="32" fill="hold" grpId="1" nodeType="afterEffect">
                                  <p:stCondLst>
                                    <p:cond delay="25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animEffect transition="in" filter="circle(out)">
                                      <p:cBhvr>
                                        <p:cTn id="11" dur="2000"/>
                                        <p:tgtEl>
                                          <p:spTgt spid="6">
                                            <p:graphicEl>
                                              <a:chart seriesIdx="0" categoryIdx="-4" bldStep="series"/>
                                            </p:graphic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graphicEl>
                                              <a:chart seriesIdx="1" categoryIdx="-4" bldStep="series"/>
                                            </p:graphicEl>
                                          </p:spTgt>
                                        </p:tgtEl>
                                        <p:attrNameLst>
                                          <p:attrName>style.visibility</p:attrName>
                                        </p:attrNameLst>
                                      </p:cBhvr>
                                      <p:to>
                                        <p:strVal val="visible"/>
                                      </p:to>
                                    </p:set>
                                    <p:animEffect transition="in" filter="wipe(left)">
                                      <p:cBhvr>
                                        <p:cTn id="16" dur="4000"/>
                                        <p:tgtEl>
                                          <p:spTgt spid="6">
                                            <p:graphicEl>
                                              <a:chart seriesIdx="1" categoryIdx="-4" bldStep="series"/>
                                            </p:graphicEl>
                                          </p:spTgt>
                                        </p:tgtEl>
                                      </p:cBhvr>
                                    </p:animEffect>
                                  </p:childTnLst>
                                </p:cTn>
                              </p:par>
                            </p:childTnLst>
                          </p:cTn>
                        </p:par>
                        <p:par>
                          <p:cTn id="17" fill="hold">
                            <p:stCondLst>
                              <p:cond delay="4000"/>
                            </p:stCondLst>
                            <p:childTnLst>
                              <p:par>
                                <p:cTn id="18" presetID="10" presetClass="entr" presetSubtype="0" fill="hold" grpId="0" nodeType="afterEffect">
                                  <p:stCondLst>
                                    <p:cond delay="0"/>
                                  </p:stCondLst>
                                  <p:childTnLst>
                                    <p:set>
                                      <p:cBhvr>
                                        <p:cTn id="19" dur="1" fill="hold">
                                          <p:stCondLst>
                                            <p:cond delay="0"/>
                                          </p:stCondLst>
                                        </p:cTn>
                                        <p:tgtEl>
                                          <p:spTgt spid="7">
                                            <p:bg/>
                                          </p:spTgt>
                                        </p:tgtEl>
                                        <p:attrNameLst>
                                          <p:attrName>style.visibility</p:attrName>
                                        </p:attrNameLst>
                                      </p:cBhvr>
                                      <p:to>
                                        <p:strVal val="visible"/>
                                      </p:to>
                                    </p:set>
                                    <p:animEffect transition="in" filter="fade">
                                      <p:cBhvr>
                                        <p:cTn id="20" dur="500"/>
                                        <p:tgtEl>
                                          <p:spTgt spid="7">
                                            <p:bg/>
                                          </p:spTgt>
                                        </p:tgtEl>
                                      </p:cBhvr>
                                    </p:animEffect>
                                  </p:childTnLst>
                                </p:cTn>
                              </p:par>
                            </p:childTnLst>
                          </p:cTn>
                        </p:par>
                        <p:par>
                          <p:cTn id="21" fill="hold">
                            <p:stCondLst>
                              <p:cond delay="4500"/>
                            </p:stCondLst>
                            <p:childTnLst>
                              <p:par>
                                <p:cTn id="22" presetID="10" presetClass="entr" presetSubtype="0" fill="hold" grpId="0" nodeType="after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500"/>
                                        <p:tgtEl>
                                          <p:spTgt spid="7">
                                            <p:txEl>
                                              <p:pRg st="0" end="0"/>
                                            </p:txEl>
                                          </p:spTgt>
                                        </p:tgtEl>
                                      </p:cBhvr>
                                    </p:animEffect>
                                  </p:childTnLst>
                                </p:cTn>
                              </p:par>
                            </p:childTnLst>
                          </p:cTn>
                        </p:par>
                        <p:par>
                          <p:cTn id="25" fill="hold">
                            <p:stCondLst>
                              <p:cond delay="5000"/>
                            </p:stCondLst>
                            <p:childTnLst>
                              <p:par>
                                <p:cTn id="26" presetID="10" presetClass="entr" presetSubtype="0" fill="hold" grpId="0" nodeType="afterEffect">
                                  <p:stCondLst>
                                    <p:cond delay="0"/>
                                  </p:stCondLst>
                                  <p:childTnLst>
                                    <p:set>
                                      <p:cBhvr>
                                        <p:cTn id="27" dur="1" fill="hold">
                                          <p:stCondLst>
                                            <p:cond delay="0"/>
                                          </p:stCondLst>
                                        </p:cTn>
                                        <p:tgtEl>
                                          <p:spTgt spid="7">
                                            <p:txEl>
                                              <p:pRg st="1" end="1"/>
                                            </p:txEl>
                                          </p:spTgt>
                                        </p:tgtEl>
                                        <p:attrNameLst>
                                          <p:attrName>style.visibility</p:attrName>
                                        </p:attrNameLst>
                                      </p:cBhvr>
                                      <p:to>
                                        <p:strVal val="visible"/>
                                      </p:to>
                                    </p:set>
                                    <p:animEffect transition="in" filter="fade">
                                      <p:cBhvr>
                                        <p:cTn id="28" dur="500"/>
                                        <p:tgtEl>
                                          <p:spTgt spid="7">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xEl>
                                              <p:pRg st="2" end="2"/>
                                            </p:txEl>
                                          </p:spTgt>
                                        </p:tgtEl>
                                        <p:attrNameLst>
                                          <p:attrName>style.visibility</p:attrName>
                                        </p:attrNameLst>
                                      </p:cBhvr>
                                      <p:to>
                                        <p:strVal val="visible"/>
                                      </p:to>
                                    </p:set>
                                    <p:animEffect transition="in" filter="fade">
                                      <p:cBhvr>
                                        <p:cTn id="31" dur="500"/>
                                        <p:tgtEl>
                                          <p:spTgt spid="7">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6">
                                            <p:graphicEl>
                                              <a:chart seriesIdx="2" categoryIdx="-4" bldStep="series"/>
                                            </p:graphicEl>
                                          </p:spTgt>
                                        </p:tgtEl>
                                        <p:attrNameLst>
                                          <p:attrName>style.visibility</p:attrName>
                                        </p:attrNameLst>
                                      </p:cBhvr>
                                      <p:to>
                                        <p:strVal val="visible"/>
                                      </p:to>
                                    </p:set>
                                    <p:animEffect transition="in" filter="wipe(left)">
                                      <p:cBhvr>
                                        <p:cTn id="36" dur="4000"/>
                                        <p:tgtEl>
                                          <p:spTgt spid="6">
                                            <p:graphicEl>
                                              <a:chart seriesIdx="2" categoryIdx="-4" bldStep="series"/>
                                            </p:graphicEl>
                                          </p:spTgt>
                                        </p:tgtEl>
                                      </p:cBhvr>
                                    </p:animEffect>
                                  </p:childTnLst>
                                </p:cTn>
                              </p:par>
                            </p:childTnLst>
                          </p:cTn>
                        </p:par>
                        <p:par>
                          <p:cTn id="37" fill="hold">
                            <p:stCondLst>
                              <p:cond delay="4000"/>
                            </p:stCondLst>
                            <p:childTnLst>
                              <p:par>
                                <p:cTn id="38" presetID="22" presetClass="entr" presetSubtype="4" fill="hold" grpId="0" nodeType="afterEffect">
                                  <p:stCondLst>
                                    <p:cond delay="500"/>
                                  </p:stCondLst>
                                  <p:childTnLst>
                                    <p:set>
                                      <p:cBhvr>
                                        <p:cTn id="39" dur="1" fill="hold">
                                          <p:stCondLst>
                                            <p:cond delay="0"/>
                                          </p:stCondLst>
                                        </p:cTn>
                                        <p:tgtEl>
                                          <p:spTgt spid="16"/>
                                        </p:tgtEl>
                                        <p:attrNameLst>
                                          <p:attrName>style.visibility</p:attrName>
                                        </p:attrNameLst>
                                      </p:cBhvr>
                                      <p:to>
                                        <p:strVal val="visible"/>
                                      </p:to>
                                    </p:set>
                                    <p:animEffect transition="in" filter="wipe(down)">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Graphic spid="6" grpId="1" uiExpand="1">
        <p:bldSub>
          <a:bldChart bld="series"/>
        </p:bldSub>
      </p:bldGraphic>
      <p:bldP spid="16" grpId="0" animBg="1"/>
      <p:bldP spid="7"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8" name="Rectangle 17">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hart 4">
            <a:extLst>
              <a:ext uri="{FF2B5EF4-FFF2-40B4-BE49-F238E27FC236}">
                <a16:creationId xmlns:a16="http://schemas.microsoft.com/office/drawing/2014/main" id="{D3A975B5-B31D-48FB-9D95-ED43630E1931}"/>
              </a:ext>
            </a:extLst>
          </p:cNvPr>
          <p:cNvGraphicFramePr/>
          <p:nvPr>
            <p:extLst>
              <p:ext uri="{D42A27DB-BD31-4B8C-83A1-F6EECF244321}">
                <p14:modId xmlns:p14="http://schemas.microsoft.com/office/powerpoint/2010/main" val="22896619"/>
              </p:ext>
            </p:extLst>
          </p:nvPr>
        </p:nvGraphicFramePr>
        <p:xfrm>
          <a:off x="446533" y="850309"/>
          <a:ext cx="11298932" cy="3602736"/>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a:extLst>
              <a:ext uri="{FF2B5EF4-FFF2-40B4-BE49-F238E27FC236}">
                <a16:creationId xmlns:a16="http://schemas.microsoft.com/office/drawing/2014/main" id="{A311FE46-D529-487E-9EF7-0660E24C8C25}"/>
              </a:ext>
            </a:extLst>
          </p:cNvPr>
          <p:cNvSpPr/>
          <p:nvPr/>
        </p:nvSpPr>
        <p:spPr>
          <a:xfrm>
            <a:off x="446534" y="4703189"/>
            <a:ext cx="11298931" cy="1200329"/>
          </a:xfrm>
          <a:prstGeom prst="rect">
            <a:avLst/>
          </a:prstGeom>
          <a:ln w="9525"/>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Arial" panose="020B0604020202020204" pitchFamily="34" charset="0"/>
              <a:buChar char="•"/>
            </a:pPr>
            <a:r>
              <a:rPr lang="en-US" dirty="0">
                <a:latin typeface="Times New Roman" panose="02020603050405020304" pitchFamily="18" charset="0"/>
                <a:ea typeface="Malgun Gothic" panose="020B0503020000020004" pitchFamily="34" charset="-127"/>
              </a:rPr>
              <a:t>Many studies such as </a:t>
            </a:r>
            <a:r>
              <a:rPr lang="en-US" i="1" dirty="0">
                <a:solidFill>
                  <a:schemeClr val="accent1"/>
                </a:solidFill>
                <a:latin typeface="Times New Roman" panose="02020603050405020304" pitchFamily="18" charset="0"/>
                <a:ea typeface="Malgun Gothic" panose="020B0503020000020004" pitchFamily="34" charset="-127"/>
              </a:rPr>
              <a:t>Kose (2002), Mendoza (1995), Cakir (2009) </a:t>
            </a:r>
            <a:r>
              <a:rPr lang="en-US" dirty="0">
                <a:latin typeface="Times New Roman" panose="02020603050405020304" pitchFamily="18" charset="0"/>
                <a:ea typeface="Malgun Gothic" panose="020B0503020000020004" pitchFamily="34" charset="-127"/>
              </a:rPr>
              <a:t>have already proved that there is </a:t>
            </a:r>
            <a:r>
              <a:rPr lang="en-US" b="1" dirty="0">
                <a:latin typeface="Times New Roman" panose="02020603050405020304" pitchFamily="18" charset="0"/>
                <a:ea typeface="Malgun Gothic" panose="020B0503020000020004" pitchFamily="34" charset="-127"/>
              </a:rPr>
              <a:t>a relationship between the terms-of-trade and economic growth</a:t>
            </a:r>
            <a:r>
              <a:rPr lang="en-US" dirty="0">
                <a:latin typeface="Times New Roman" panose="02020603050405020304" pitchFamily="18" charset="0"/>
                <a:ea typeface="Malgun Gothic" panose="020B0503020000020004" pitchFamily="34" charset="-127"/>
              </a:rPr>
              <a:t>. </a:t>
            </a:r>
          </a:p>
          <a:p>
            <a:pPr marL="285750" indent="-285750">
              <a:buFont typeface="Arial" panose="020B0604020202020204" pitchFamily="34" charset="0"/>
              <a:buChar char="•"/>
            </a:pPr>
            <a:r>
              <a:rPr lang="en-US" i="1" dirty="0">
                <a:solidFill>
                  <a:schemeClr val="accent1"/>
                </a:solidFill>
                <a:latin typeface="Times New Roman" panose="02020603050405020304" pitchFamily="18" charset="0"/>
                <a:ea typeface="Malgun Gothic" panose="020B0503020000020004" pitchFamily="34" charset="-127"/>
              </a:rPr>
              <a:t>Mendoza (1997)</a:t>
            </a:r>
            <a:r>
              <a:rPr lang="en-US" dirty="0">
                <a:latin typeface="Times New Roman" panose="02020603050405020304" pitchFamily="18" charset="0"/>
                <a:ea typeface="Malgun Gothic" panose="020B0503020000020004" pitchFamily="34" charset="-127"/>
              </a:rPr>
              <a:t> explains that instability in terms of trade reduces savings activities, which negatively affects capital accumulation and economic growth. </a:t>
            </a:r>
            <a:endParaRPr lang="en-US" dirty="0"/>
          </a:p>
        </p:txBody>
      </p:sp>
    </p:spTree>
    <p:extLst>
      <p:ext uri="{BB962C8B-B14F-4D97-AF65-F5344CB8AC3E}">
        <p14:creationId xmlns:p14="http://schemas.microsoft.com/office/powerpoint/2010/main" val="379462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4" fill="hold" grpId="0" nodeType="withEffect">
                                  <p:stCondLst>
                                    <p:cond delay="0"/>
                                  </p:stCondLst>
                                  <p:childTnLst>
                                    <p:set>
                                      <p:cBhvr>
                                        <p:cTn id="6" dur="1" fill="hold">
                                          <p:stCondLst>
                                            <p:cond delay="0"/>
                                          </p:stCondLst>
                                        </p:cTn>
                                        <p:tgtEl>
                                          <p:spTgt spid="5">
                                            <p:graphicEl>
                                              <a:chart seriesIdx="-4" categoryIdx="0" bldStep="category"/>
                                            </p:graphicEl>
                                          </p:spTgt>
                                        </p:tgtEl>
                                        <p:attrNameLst>
                                          <p:attrName>style.visibility</p:attrName>
                                        </p:attrNameLst>
                                      </p:cBhvr>
                                      <p:to>
                                        <p:strVal val="visible"/>
                                      </p:to>
                                    </p:set>
                                    <p:anim calcmode="lin" valueType="num">
                                      <p:cBhvr>
                                        <p:cTn id="7" dur="500" fill="hold"/>
                                        <p:tgtEl>
                                          <p:spTgt spid="5">
                                            <p:graphicEl>
                                              <a:chart seriesIdx="-4" categoryIdx="0" bldStep="category"/>
                                            </p:graphicEl>
                                          </p:spTgt>
                                        </p:tgtEl>
                                        <p:attrNameLst>
                                          <p:attrName>ppt_x</p:attrName>
                                        </p:attrNameLst>
                                      </p:cBhvr>
                                      <p:tavLst>
                                        <p:tav tm="0">
                                          <p:val>
                                            <p:strVal val="#ppt_x"/>
                                          </p:val>
                                        </p:tav>
                                        <p:tav tm="100000">
                                          <p:val>
                                            <p:strVal val="#ppt_x"/>
                                          </p:val>
                                        </p:tav>
                                      </p:tavLst>
                                    </p:anim>
                                    <p:anim calcmode="lin" valueType="num">
                                      <p:cBhvr>
                                        <p:cTn id="8" dur="500" fill="hold"/>
                                        <p:tgtEl>
                                          <p:spTgt spid="5">
                                            <p:graphicEl>
                                              <a:chart seriesIdx="-4" categoryIdx="0" bldStep="category"/>
                                            </p:graphicEl>
                                          </p:spTgt>
                                        </p:tgtEl>
                                        <p:attrNameLst>
                                          <p:attrName>ppt_y</p:attrName>
                                        </p:attrNameLst>
                                      </p:cBhvr>
                                      <p:tavLst>
                                        <p:tav tm="0">
                                          <p:val>
                                            <p:strVal val="#ppt_y+#ppt_h/2"/>
                                          </p:val>
                                        </p:tav>
                                        <p:tav tm="100000">
                                          <p:val>
                                            <p:strVal val="#ppt_y"/>
                                          </p:val>
                                        </p:tav>
                                      </p:tavLst>
                                    </p:anim>
                                    <p:anim calcmode="lin" valueType="num">
                                      <p:cBhvr>
                                        <p:cTn id="9" dur="500" fill="hold"/>
                                        <p:tgtEl>
                                          <p:spTgt spid="5">
                                            <p:graphicEl>
                                              <a:chart seriesIdx="-4" categoryIdx="0" bldStep="category"/>
                                            </p:graphicEl>
                                          </p:spTgt>
                                        </p:tgtEl>
                                        <p:attrNameLst>
                                          <p:attrName>ppt_w</p:attrName>
                                        </p:attrNameLst>
                                      </p:cBhvr>
                                      <p:tavLst>
                                        <p:tav tm="0">
                                          <p:val>
                                            <p:strVal val="#ppt_w"/>
                                          </p:val>
                                        </p:tav>
                                        <p:tav tm="100000">
                                          <p:val>
                                            <p:strVal val="#ppt_w"/>
                                          </p:val>
                                        </p:tav>
                                      </p:tavLst>
                                    </p:anim>
                                    <p:anim calcmode="lin" valueType="num">
                                      <p:cBhvr>
                                        <p:cTn id="10" dur="500" fill="hold"/>
                                        <p:tgtEl>
                                          <p:spTgt spid="5">
                                            <p:graphicEl>
                                              <a:chart seriesIdx="-4" categoryIdx="0" bldStep="category"/>
                                            </p:graphicEl>
                                          </p:spTgt>
                                        </p:tgtEl>
                                        <p:attrNameLst>
                                          <p:attrName>ppt_h</p:attrName>
                                        </p:attrNameLst>
                                      </p:cBhvr>
                                      <p:tavLst>
                                        <p:tav tm="0">
                                          <p:val>
                                            <p:fltVal val="0"/>
                                          </p:val>
                                        </p:tav>
                                        <p:tav tm="100000">
                                          <p:val>
                                            <p:strVal val="#ppt_h"/>
                                          </p:val>
                                        </p:tav>
                                      </p:tavLst>
                                    </p:anim>
                                  </p:childTnLst>
                                </p:cTn>
                              </p:par>
                              <p:par>
                                <p:cTn id="11" presetID="17" presetClass="entr" presetSubtype="4" fill="hold" grpId="0" nodeType="withEffect">
                                  <p:stCondLst>
                                    <p:cond delay="0"/>
                                  </p:stCondLst>
                                  <p:childTnLst>
                                    <p:set>
                                      <p:cBhvr>
                                        <p:cTn id="12" dur="1" fill="hold">
                                          <p:stCondLst>
                                            <p:cond delay="0"/>
                                          </p:stCondLst>
                                        </p:cTn>
                                        <p:tgtEl>
                                          <p:spTgt spid="5">
                                            <p:graphicEl>
                                              <a:chart seriesIdx="-4" categoryIdx="1" bldStep="category"/>
                                            </p:graphicEl>
                                          </p:spTgt>
                                        </p:tgtEl>
                                        <p:attrNameLst>
                                          <p:attrName>style.visibility</p:attrName>
                                        </p:attrNameLst>
                                      </p:cBhvr>
                                      <p:to>
                                        <p:strVal val="visible"/>
                                      </p:to>
                                    </p:set>
                                    <p:anim calcmode="lin" valueType="num">
                                      <p:cBhvr>
                                        <p:cTn id="13" dur="500" fill="hold"/>
                                        <p:tgtEl>
                                          <p:spTgt spid="5">
                                            <p:graphicEl>
                                              <a:chart seriesIdx="-4" categoryIdx="1" bldStep="category"/>
                                            </p:graphicEl>
                                          </p:spTgt>
                                        </p:tgtEl>
                                        <p:attrNameLst>
                                          <p:attrName>ppt_x</p:attrName>
                                        </p:attrNameLst>
                                      </p:cBhvr>
                                      <p:tavLst>
                                        <p:tav tm="0">
                                          <p:val>
                                            <p:strVal val="#ppt_x"/>
                                          </p:val>
                                        </p:tav>
                                        <p:tav tm="100000">
                                          <p:val>
                                            <p:strVal val="#ppt_x"/>
                                          </p:val>
                                        </p:tav>
                                      </p:tavLst>
                                    </p:anim>
                                    <p:anim calcmode="lin" valueType="num">
                                      <p:cBhvr>
                                        <p:cTn id="14" dur="500" fill="hold"/>
                                        <p:tgtEl>
                                          <p:spTgt spid="5">
                                            <p:graphicEl>
                                              <a:chart seriesIdx="-4" categoryIdx="1" bldStep="category"/>
                                            </p:graphicEl>
                                          </p:spTgt>
                                        </p:tgtEl>
                                        <p:attrNameLst>
                                          <p:attrName>ppt_y</p:attrName>
                                        </p:attrNameLst>
                                      </p:cBhvr>
                                      <p:tavLst>
                                        <p:tav tm="0">
                                          <p:val>
                                            <p:strVal val="#ppt_y+#ppt_h/2"/>
                                          </p:val>
                                        </p:tav>
                                        <p:tav tm="100000">
                                          <p:val>
                                            <p:strVal val="#ppt_y"/>
                                          </p:val>
                                        </p:tav>
                                      </p:tavLst>
                                    </p:anim>
                                    <p:anim calcmode="lin" valueType="num">
                                      <p:cBhvr>
                                        <p:cTn id="15" dur="500" fill="hold"/>
                                        <p:tgtEl>
                                          <p:spTgt spid="5">
                                            <p:graphicEl>
                                              <a:chart seriesIdx="-4" categoryIdx="1" bldStep="category"/>
                                            </p:graphicEl>
                                          </p:spTgt>
                                        </p:tgtEl>
                                        <p:attrNameLst>
                                          <p:attrName>ppt_w</p:attrName>
                                        </p:attrNameLst>
                                      </p:cBhvr>
                                      <p:tavLst>
                                        <p:tav tm="0">
                                          <p:val>
                                            <p:strVal val="#ppt_w"/>
                                          </p:val>
                                        </p:tav>
                                        <p:tav tm="100000">
                                          <p:val>
                                            <p:strVal val="#ppt_w"/>
                                          </p:val>
                                        </p:tav>
                                      </p:tavLst>
                                    </p:anim>
                                    <p:anim calcmode="lin" valueType="num">
                                      <p:cBhvr>
                                        <p:cTn id="16" dur="500" fill="hold"/>
                                        <p:tgtEl>
                                          <p:spTgt spid="5">
                                            <p:graphicEl>
                                              <a:chart seriesIdx="-4" categoryIdx="1" bldStep="category"/>
                                            </p:graphicEl>
                                          </p:spTgt>
                                        </p:tgtEl>
                                        <p:attrNameLst>
                                          <p:attrName>ppt_h</p:attrName>
                                        </p:attrNameLst>
                                      </p:cBhvr>
                                      <p:tavLst>
                                        <p:tav tm="0">
                                          <p:val>
                                            <p:fltVal val="0"/>
                                          </p:val>
                                        </p:tav>
                                        <p:tav tm="100000">
                                          <p:val>
                                            <p:strVal val="#ppt_h"/>
                                          </p:val>
                                        </p:tav>
                                      </p:tavLst>
                                    </p:anim>
                                  </p:childTnLst>
                                </p:cTn>
                              </p:par>
                              <p:par>
                                <p:cTn id="17" presetID="17" presetClass="entr" presetSubtype="4" fill="hold" grpId="0" nodeType="withEffect">
                                  <p:stCondLst>
                                    <p:cond delay="0"/>
                                  </p:stCondLst>
                                  <p:childTnLst>
                                    <p:set>
                                      <p:cBhvr>
                                        <p:cTn id="18" dur="1" fill="hold">
                                          <p:stCondLst>
                                            <p:cond delay="0"/>
                                          </p:stCondLst>
                                        </p:cTn>
                                        <p:tgtEl>
                                          <p:spTgt spid="5">
                                            <p:graphicEl>
                                              <a:chart seriesIdx="-4" categoryIdx="2" bldStep="category"/>
                                            </p:graphicEl>
                                          </p:spTgt>
                                        </p:tgtEl>
                                        <p:attrNameLst>
                                          <p:attrName>style.visibility</p:attrName>
                                        </p:attrNameLst>
                                      </p:cBhvr>
                                      <p:to>
                                        <p:strVal val="visible"/>
                                      </p:to>
                                    </p:set>
                                    <p:anim calcmode="lin" valueType="num">
                                      <p:cBhvr>
                                        <p:cTn id="19" dur="500" fill="hold"/>
                                        <p:tgtEl>
                                          <p:spTgt spid="5">
                                            <p:graphicEl>
                                              <a:chart seriesIdx="-4" categoryIdx="2" bldStep="category"/>
                                            </p:graphicEl>
                                          </p:spTgt>
                                        </p:tgtEl>
                                        <p:attrNameLst>
                                          <p:attrName>ppt_x</p:attrName>
                                        </p:attrNameLst>
                                      </p:cBhvr>
                                      <p:tavLst>
                                        <p:tav tm="0">
                                          <p:val>
                                            <p:strVal val="#ppt_x"/>
                                          </p:val>
                                        </p:tav>
                                        <p:tav tm="100000">
                                          <p:val>
                                            <p:strVal val="#ppt_x"/>
                                          </p:val>
                                        </p:tav>
                                      </p:tavLst>
                                    </p:anim>
                                    <p:anim calcmode="lin" valueType="num">
                                      <p:cBhvr>
                                        <p:cTn id="20" dur="500" fill="hold"/>
                                        <p:tgtEl>
                                          <p:spTgt spid="5">
                                            <p:graphicEl>
                                              <a:chart seriesIdx="-4" categoryIdx="2" bldStep="category"/>
                                            </p:graphicEl>
                                          </p:spTgt>
                                        </p:tgtEl>
                                        <p:attrNameLst>
                                          <p:attrName>ppt_y</p:attrName>
                                        </p:attrNameLst>
                                      </p:cBhvr>
                                      <p:tavLst>
                                        <p:tav tm="0">
                                          <p:val>
                                            <p:strVal val="#ppt_y+#ppt_h/2"/>
                                          </p:val>
                                        </p:tav>
                                        <p:tav tm="100000">
                                          <p:val>
                                            <p:strVal val="#ppt_y"/>
                                          </p:val>
                                        </p:tav>
                                      </p:tavLst>
                                    </p:anim>
                                    <p:anim calcmode="lin" valueType="num">
                                      <p:cBhvr>
                                        <p:cTn id="21" dur="500" fill="hold"/>
                                        <p:tgtEl>
                                          <p:spTgt spid="5">
                                            <p:graphicEl>
                                              <a:chart seriesIdx="-4" categoryIdx="2" bldStep="category"/>
                                            </p:graphicEl>
                                          </p:spTgt>
                                        </p:tgtEl>
                                        <p:attrNameLst>
                                          <p:attrName>ppt_w</p:attrName>
                                        </p:attrNameLst>
                                      </p:cBhvr>
                                      <p:tavLst>
                                        <p:tav tm="0">
                                          <p:val>
                                            <p:strVal val="#ppt_w"/>
                                          </p:val>
                                        </p:tav>
                                        <p:tav tm="100000">
                                          <p:val>
                                            <p:strVal val="#ppt_w"/>
                                          </p:val>
                                        </p:tav>
                                      </p:tavLst>
                                    </p:anim>
                                    <p:anim calcmode="lin" valueType="num">
                                      <p:cBhvr>
                                        <p:cTn id="22" dur="500" fill="hold"/>
                                        <p:tgtEl>
                                          <p:spTgt spid="5">
                                            <p:graphicEl>
                                              <a:chart seriesIdx="-4" categoryIdx="2" bldStep="category"/>
                                            </p:graphicEl>
                                          </p:spTgt>
                                        </p:tgtEl>
                                        <p:attrNameLst>
                                          <p:attrName>ppt_h</p:attrName>
                                        </p:attrNameLst>
                                      </p:cBhvr>
                                      <p:tavLst>
                                        <p:tav tm="0">
                                          <p:val>
                                            <p:fltVal val="0"/>
                                          </p:val>
                                        </p:tav>
                                        <p:tav tm="100000">
                                          <p:val>
                                            <p:strVal val="#ppt_h"/>
                                          </p:val>
                                        </p:tav>
                                      </p:tavLst>
                                    </p:anim>
                                  </p:childTnLst>
                                </p:cTn>
                              </p:par>
                              <p:par>
                                <p:cTn id="23" presetID="17" presetClass="entr" presetSubtype="4" fill="hold" grpId="0" nodeType="withEffect">
                                  <p:stCondLst>
                                    <p:cond delay="0"/>
                                  </p:stCondLst>
                                  <p:childTnLst>
                                    <p:set>
                                      <p:cBhvr>
                                        <p:cTn id="24" dur="1" fill="hold">
                                          <p:stCondLst>
                                            <p:cond delay="0"/>
                                          </p:stCondLst>
                                        </p:cTn>
                                        <p:tgtEl>
                                          <p:spTgt spid="5">
                                            <p:graphicEl>
                                              <a:chart seriesIdx="-4" categoryIdx="3" bldStep="category"/>
                                            </p:graphicEl>
                                          </p:spTgt>
                                        </p:tgtEl>
                                        <p:attrNameLst>
                                          <p:attrName>style.visibility</p:attrName>
                                        </p:attrNameLst>
                                      </p:cBhvr>
                                      <p:to>
                                        <p:strVal val="visible"/>
                                      </p:to>
                                    </p:set>
                                    <p:anim calcmode="lin" valueType="num">
                                      <p:cBhvr>
                                        <p:cTn id="25" dur="500" fill="hold"/>
                                        <p:tgtEl>
                                          <p:spTgt spid="5">
                                            <p:graphicEl>
                                              <a:chart seriesIdx="-4" categoryIdx="3" bldStep="category"/>
                                            </p:graphicEl>
                                          </p:spTgt>
                                        </p:tgtEl>
                                        <p:attrNameLst>
                                          <p:attrName>ppt_x</p:attrName>
                                        </p:attrNameLst>
                                      </p:cBhvr>
                                      <p:tavLst>
                                        <p:tav tm="0">
                                          <p:val>
                                            <p:strVal val="#ppt_x"/>
                                          </p:val>
                                        </p:tav>
                                        <p:tav tm="100000">
                                          <p:val>
                                            <p:strVal val="#ppt_x"/>
                                          </p:val>
                                        </p:tav>
                                      </p:tavLst>
                                    </p:anim>
                                    <p:anim calcmode="lin" valueType="num">
                                      <p:cBhvr>
                                        <p:cTn id="26" dur="500" fill="hold"/>
                                        <p:tgtEl>
                                          <p:spTgt spid="5">
                                            <p:graphicEl>
                                              <a:chart seriesIdx="-4" categoryIdx="3" bldStep="category"/>
                                            </p:graphicEl>
                                          </p:spTgt>
                                        </p:tgtEl>
                                        <p:attrNameLst>
                                          <p:attrName>ppt_y</p:attrName>
                                        </p:attrNameLst>
                                      </p:cBhvr>
                                      <p:tavLst>
                                        <p:tav tm="0">
                                          <p:val>
                                            <p:strVal val="#ppt_y+#ppt_h/2"/>
                                          </p:val>
                                        </p:tav>
                                        <p:tav tm="100000">
                                          <p:val>
                                            <p:strVal val="#ppt_y"/>
                                          </p:val>
                                        </p:tav>
                                      </p:tavLst>
                                    </p:anim>
                                    <p:anim calcmode="lin" valueType="num">
                                      <p:cBhvr>
                                        <p:cTn id="27" dur="500" fill="hold"/>
                                        <p:tgtEl>
                                          <p:spTgt spid="5">
                                            <p:graphicEl>
                                              <a:chart seriesIdx="-4" categoryIdx="3" bldStep="category"/>
                                            </p:graphicEl>
                                          </p:spTgt>
                                        </p:tgtEl>
                                        <p:attrNameLst>
                                          <p:attrName>ppt_w</p:attrName>
                                        </p:attrNameLst>
                                      </p:cBhvr>
                                      <p:tavLst>
                                        <p:tav tm="0">
                                          <p:val>
                                            <p:strVal val="#ppt_w"/>
                                          </p:val>
                                        </p:tav>
                                        <p:tav tm="100000">
                                          <p:val>
                                            <p:strVal val="#ppt_w"/>
                                          </p:val>
                                        </p:tav>
                                      </p:tavLst>
                                    </p:anim>
                                    <p:anim calcmode="lin" valueType="num">
                                      <p:cBhvr>
                                        <p:cTn id="28" dur="500" fill="hold"/>
                                        <p:tgtEl>
                                          <p:spTgt spid="5">
                                            <p:graphicEl>
                                              <a:chart seriesIdx="-4" categoryIdx="3" bldStep="category"/>
                                            </p:graphicEl>
                                          </p:spTgt>
                                        </p:tgtEl>
                                        <p:attrNameLst>
                                          <p:attrName>ppt_h</p:attrName>
                                        </p:attrNameLst>
                                      </p:cBhvr>
                                      <p:tavLst>
                                        <p:tav tm="0">
                                          <p:val>
                                            <p:fltVal val="0"/>
                                          </p:val>
                                        </p:tav>
                                        <p:tav tm="100000">
                                          <p:val>
                                            <p:strVal val="#ppt_h"/>
                                          </p:val>
                                        </p:tav>
                                      </p:tavLst>
                                    </p:anim>
                                  </p:childTnLst>
                                </p:cTn>
                              </p:par>
                              <p:par>
                                <p:cTn id="29" presetID="17" presetClass="entr" presetSubtype="4" fill="hold" grpId="0" nodeType="withEffect">
                                  <p:stCondLst>
                                    <p:cond delay="0"/>
                                  </p:stCondLst>
                                  <p:childTnLst>
                                    <p:set>
                                      <p:cBhvr>
                                        <p:cTn id="30" dur="1" fill="hold">
                                          <p:stCondLst>
                                            <p:cond delay="0"/>
                                          </p:stCondLst>
                                        </p:cTn>
                                        <p:tgtEl>
                                          <p:spTgt spid="5">
                                            <p:graphicEl>
                                              <a:chart seriesIdx="-4" categoryIdx="4" bldStep="category"/>
                                            </p:graphicEl>
                                          </p:spTgt>
                                        </p:tgtEl>
                                        <p:attrNameLst>
                                          <p:attrName>style.visibility</p:attrName>
                                        </p:attrNameLst>
                                      </p:cBhvr>
                                      <p:to>
                                        <p:strVal val="visible"/>
                                      </p:to>
                                    </p:set>
                                    <p:anim calcmode="lin" valueType="num">
                                      <p:cBhvr>
                                        <p:cTn id="31" dur="500" fill="hold"/>
                                        <p:tgtEl>
                                          <p:spTgt spid="5">
                                            <p:graphicEl>
                                              <a:chart seriesIdx="-4" categoryIdx="4" bldStep="category"/>
                                            </p:graphicEl>
                                          </p:spTgt>
                                        </p:tgtEl>
                                        <p:attrNameLst>
                                          <p:attrName>ppt_x</p:attrName>
                                        </p:attrNameLst>
                                      </p:cBhvr>
                                      <p:tavLst>
                                        <p:tav tm="0">
                                          <p:val>
                                            <p:strVal val="#ppt_x"/>
                                          </p:val>
                                        </p:tav>
                                        <p:tav tm="100000">
                                          <p:val>
                                            <p:strVal val="#ppt_x"/>
                                          </p:val>
                                        </p:tav>
                                      </p:tavLst>
                                    </p:anim>
                                    <p:anim calcmode="lin" valueType="num">
                                      <p:cBhvr>
                                        <p:cTn id="32" dur="500" fill="hold"/>
                                        <p:tgtEl>
                                          <p:spTgt spid="5">
                                            <p:graphicEl>
                                              <a:chart seriesIdx="-4" categoryIdx="4" bldStep="category"/>
                                            </p:graphicEl>
                                          </p:spTgt>
                                        </p:tgtEl>
                                        <p:attrNameLst>
                                          <p:attrName>ppt_y</p:attrName>
                                        </p:attrNameLst>
                                      </p:cBhvr>
                                      <p:tavLst>
                                        <p:tav tm="0">
                                          <p:val>
                                            <p:strVal val="#ppt_y+#ppt_h/2"/>
                                          </p:val>
                                        </p:tav>
                                        <p:tav tm="100000">
                                          <p:val>
                                            <p:strVal val="#ppt_y"/>
                                          </p:val>
                                        </p:tav>
                                      </p:tavLst>
                                    </p:anim>
                                    <p:anim calcmode="lin" valueType="num">
                                      <p:cBhvr>
                                        <p:cTn id="33" dur="500" fill="hold"/>
                                        <p:tgtEl>
                                          <p:spTgt spid="5">
                                            <p:graphicEl>
                                              <a:chart seriesIdx="-4" categoryIdx="4" bldStep="category"/>
                                            </p:graphicEl>
                                          </p:spTgt>
                                        </p:tgtEl>
                                        <p:attrNameLst>
                                          <p:attrName>ppt_w</p:attrName>
                                        </p:attrNameLst>
                                      </p:cBhvr>
                                      <p:tavLst>
                                        <p:tav tm="0">
                                          <p:val>
                                            <p:strVal val="#ppt_w"/>
                                          </p:val>
                                        </p:tav>
                                        <p:tav tm="100000">
                                          <p:val>
                                            <p:strVal val="#ppt_w"/>
                                          </p:val>
                                        </p:tav>
                                      </p:tavLst>
                                    </p:anim>
                                    <p:anim calcmode="lin" valueType="num">
                                      <p:cBhvr>
                                        <p:cTn id="34" dur="500" fill="hold"/>
                                        <p:tgtEl>
                                          <p:spTgt spid="5">
                                            <p:graphicEl>
                                              <a:chart seriesIdx="-4" categoryIdx="4" bldStep="category"/>
                                            </p:graphicEl>
                                          </p:spTgt>
                                        </p:tgtEl>
                                        <p:attrNameLst>
                                          <p:attrName>ppt_h</p:attrName>
                                        </p:attrNameLst>
                                      </p:cBhvr>
                                      <p:tavLst>
                                        <p:tav tm="0">
                                          <p:val>
                                            <p:fltVal val="0"/>
                                          </p:val>
                                        </p:tav>
                                        <p:tav tm="100000">
                                          <p:val>
                                            <p:strVal val="#ppt_h"/>
                                          </p:val>
                                        </p:tav>
                                      </p:tavLst>
                                    </p:anim>
                                  </p:childTnLst>
                                </p:cTn>
                              </p:par>
                              <p:par>
                                <p:cTn id="35" presetID="17" presetClass="entr" presetSubtype="4" fill="hold" grpId="0" nodeType="withEffect">
                                  <p:stCondLst>
                                    <p:cond delay="0"/>
                                  </p:stCondLst>
                                  <p:childTnLst>
                                    <p:set>
                                      <p:cBhvr>
                                        <p:cTn id="36" dur="1" fill="hold">
                                          <p:stCondLst>
                                            <p:cond delay="0"/>
                                          </p:stCondLst>
                                        </p:cTn>
                                        <p:tgtEl>
                                          <p:spTgt spid="5">
                                            <p:graphicEl>
                                              <a:chart seriesIdx="-4" categoryIdx="5" bldStep="category"/>
                                            </p:graphicEl>
                                          </p:spTgt>
                                        </p:tgtEl>
                                        <p:attrNameLst>
                                          <p:attrName>style.visibility</p:attrName>
                                        </p:attrNameLst>
                                      </p:cBhvr>
                                      <p:to>
                                        <p:strVal val="visible"/>
                                      </p:to>
                                    </p:set>
                                    <p:anim calcmode="lin" valueType="num">
                                      <p:cBhvr>
                                        <p:cTn id="37" dur="500" fill="hold"/>
                                        <p:tgtEl>
                                          <p:spTgt spid="5">
                                            <p:graphicEl>
                                              <a:chart seriesIdx="-4" categoryIdx="5" bldStep="category"/>
                                            </p:graphicEl>
                                          </p:spTgt>
                                        </p:tgtEl>
                                        <p:attrNameLst>
                                          <p:attrName>ppt_x</p:attrName>
                                        </p:attrNameLst>
                                      </p:cBhvr>
                                      <p:tavLst>
                                        <p:tav tm="0">
                                          <p:val>
                                            <p:strVal val="#ppt_x"/>
                                          </p:val>
                                        </p:tav>
                                        <p:tav tm="100000">
                                          <p:val>
                                            <p:strVal val="#ppt_x"/>
                                          </p:val>
                                        </p:tav>
                                      </p:tavLst>
                                    </p:anim>
                                    <p:anim calcmode="lin" valueType="num">
                                      <p:cBhvr>
                                        <p:cTn id="38" dur="500" fill="hold"/>
                                        <p:tgtEl>
                                          <p:spTgt spid="5">
                                            <p:graphicEl>
                                              <a:chart seriesIdx="-4" categoryIdx="5" bldStep="category"/>
                                            </p:graphicEl>
                                          </p:spTgt>
                                        </p:tgtEl>
                                        <p:attrNameLst>
                                          <p:attrName>ppt_y</p:attrName>
                                        </p:attrNameLst>
                                      </p:cBhvr>
                                      <p:tavLst>
                                        <p:tav tm="0">
                                          <p:val>
                                            <p:strVal val="#ppt_y+#ppt_h/2"/>
                                          </p:val>
                                        </p:tav>
                                        <p:tav tm="100000">
                                          <p:val>
                                            <p:strVal val="#ppt_y"/>
                                          </p:val>
                                        </p:tav>
                                      </p:tavLst>
                                    </p:anim>
                                    <p:anim calcmode="lin" valueType="num">
                                      <p:cBhvr>
                                        <p:cTn id="39" dur="500" fill="hold"/>
                                        <p:tgtEl>
                                          <p:spTgt spid="5">
                                            <p:graphicEl>
                                              <a:chart seriesIdx="-4" categoryIdx="5" bldStep="category"/>
                                            </p:graphicEl>
                                          </p:spTgt>
                                        </p:tgtEl>
                                        <p:attrNameLst>
                                          <p:attrName>ppt_w</p:attrName>
                                        </p:attrNameLst>
                                      </p:cBhvr>
                                      <p:tavLst>
                                        <p:tav tm="0">
                                          <p:val>
                                            <p:strVal val="#ppt_w"/>
                                          </p:val>
                                        </p:tav>
                                        <p:tav tm="100000">
                                          <p:val>
                                            <p:strVal val="#ppt_w"/>
                                          </p:val>
                                        </p:tav>
                                      </p:tavLst>
                                    </p:anim>
                                    <p:anim calcmode="lin" valueType="num">
                                      <p:cBhvr>
                                        <p:cTn id="40" dur="500" fill="hold"/>
                                        <p:tgtEl>
                                          <p:spTgt spid="5">
                                            <p:graphicEl>
                                              <a:chart seriesIdx="-4" categoryIdx="5" bldStep="category"/>
                                            </p:graphicEl>
                                          </p:spTgt>
                                        </p:tgtEl>
                                        <p:attrNameLst>
                                          <p:attrName>ppt_h</p:attrName>
                                        </p:attrNameLst>
                                      </p:cBhvr>
                                      <p:tavLst>
                                        <p:tav tm="0">
                                          <p:val>
                                            <p:fltVal val="0"/>
                                          </p:val>
                                        </p:tav>
                                        <p:tav tm="100000">
                                          <p:val>
                                            <p:strVal val="#ppt_h"/>
                                          </p:val>
                                        </p:tav>
                                      </p:tavLst>
                                    </p:anim>
                                  </p:childTnLst>
                                </p:cTn>
                              </p:par>
                              <p:par>
                                <p:cTn id="41" presetID="17" presetClass="entr" presetSubtype="4" fill="hold" grpId="0" nodeType="withEffect">
                                  <p:stCondLst>
                                    <p:cond delay="0"/>
                                  </p:stCondLst>
                                  <p:childTnLst>
                                    <p:set>
                                      <p:cBhvr>
                                        <p:cTn id="42" dur="1" fill="hold">
                                          <p:stCondLst>
                                            <p:cond delay="0"/>
                                          </p:stCondLst>
                                        </p:cTn>
                                        <p:tgtEl>
                                          <p:spTgt spid="5">
                                            <p:graphicEl>
                                              <a:chart seriesIdx="-4" categoryIdx="6" bldStep="category"/>
                                            </p:graphicEl>
                                          </p:spTgt>
                                        </p:tgtEl>
                                        <p:attrNameLst>
                                          <p:attrName>style.visibility</p:attrName>
                                        </p:attrNameLst>
                                      </p:cBhvr>
                                      <p:to>
                                        <p:strVal val="visible"/>
                                      </p:to>
                                    </p:set>
                                    <p:anim calcmode="lin" valueType="num">
                                      <p:cBhvr>
                                        <p:cTn id="43" dur="500" fill="hold"/>
                                        <p:tgtEl>
                                          <p:spTgt spid="5">
                                            <p:graphicEl>
                                              <a:chart seriesIdx="-4" categoryIdx="6" bldStep="category"/>
                                            </p:graphicEl>
                                          </p:spTgt>
                                        </p:tgtEl>
                                        <p:attrNameLst>
                                          <p:attrName>ppt_x</p:attrName>
                                        </p:attrNameLst>
                                      </p:cBhvr>
                                      <p:tavLst>
                                        <p:tav tm="0">
                                          <p:val>
                                            <p:strVal val="#ppt_x"/>
                                          </p:val>
                                        </p:tav>
                                        <p:tav tm="100000">
                                          <p:val>
                                            <p:strVal val="#ppt_x"/>
                                          </p:val>
                                        </p:tav>
                                      </p:tavLst>
                                    </p:anim>
                                    <p:anim calcmode="lin" valueType="num">
                                      <p:cBhvr>
                                        <p:cTn id="44" dur="500" fill="hold"/>
                                        <p:tgtEl>
                                          <p:spTgt spid="5">
                                            <p:graphicEl>
                                              <a:chart seriesIdx="-4" categoryIdx="6" bldStep="category"/>
                                            </p:graphicEl>
                                          </p:spTgt>
                                        </p:tgtEl>
                                        <p:attrNameLst>
                                          <p:attrName>ppt_y</p:attrName>
                                        </p:attrNameLst>
                                      </p:cBhvr>
                                      <p:tavLst>
                                        <p:tav tm="0">
                                          <p:val>
                                            <p:strVal val="#ppt_y+#ppt_h/2"/>
                                          </p:val>
                                        </p:tav>
                                        <p:tav tm="100000">
                                          <p:val>
                                            <p:strVal val="#ppt_y"/>
                                          </p:val>
                                        </p:tav>
                                      </p:tavLst>
                                    </p:anim>
                                    <p:anim calcmode="lin" valueType="num">
                                      <p:cBhvr>
                                        <p:cTn id="45" dur="500" fill="hold"/>
                                        <p:tgtEl>
                                          <p:spTgt spid="5">
                                            <p:graphicEl>
                                              <a:chart seriesIdx="-4" categoryIdx="6" bldStep="category"/>
                                            </p:graphicEl>
                                          </p:spTgt>
                                        </p:tgtEl>
                                        <p:attrNameLst>
                                          <p:attrName>ppt_w</p:attrName>
                                        </p:attrNameLst>
                                      </p:cBhvr>
                                      <p:tavLst>
                                        <p:tav tm="0">
                                          <p:val>
                                            <p:strVal val="#ppt_w"/>
                                          </p:val>
                                        </p:tav>
                                        <p:tav tm="100000">
                                          <p:val>
                                            <p:strVal val="#ppt_w"/>
                                          </p:val>
                                        </p:tav>
                                      </p:tavLst>
                                    </p:anim>
                                    <p:anim calcmode="lin" valueType="num">
                                      <p:cBhvr>
                                        <p:cTn id="46" dur="500" fill="hold"/>
                                        <p:tgtEl>
                                          <p:spTgt spid="5">
                                            <p:graphicEl>
                                              <a:chart seriesIdx="-4" categoryIdx="6" bldStep="category"/>
                                            </p:graphicEl>
                                          </p:spTgt>
                                        </p:tgtEl>
                                        <p:attrNameLst>
                                          <p:attrName>ppt_h</p:attrName>
                                        </p:attrNameLst>
                                      </p:cBhvr>
                                      <p:tavLst>
                                        <p:tav tm="0">
                                          <p:val>
                                            <p:fltVal val="0"/>
                                          </p:val>
                                        </p:tav>
                                        <p:tav tm="100000">
                                          <p:val>
                                            <p:strVal val="#ppt_h"/>
                                          </p:val>
                                        </p:tav>
                                      </p:tavLst>
                                    </p:anim>
                                  </p:childTnLst>
                                </p:cTn>
                              </p:par>
                              <p:par>
                                <p:cTn id="47" presetID="17" presetClass="entr" presetSubtype="4" fill="hold" grpId="0" nodeType="withEffect">
                                  <p:stCondLst>
                                    <p:cond delay="0"/>
                                  </p:stCondLst>
                                  <p:childTnLst>
                                    <p:set>
                                      <p:cBhvr>
                                        <p:cTn id="48" dur="1" fill="hold">
                                          <p:stCondLst>
                                            <p:cond delay="0"/>
                                          </p:stCondLst>
                                        </p:cTn>
                                        <p:tgtEl>
                                          <p:spTgt spid="5">
                                            <p:graphicEl>
                                              <a:chart seriesIdx="-4" categoryIdx="7" bldStep="category"/>
                                            </p:graphicEl>
                                          </p:spTgt>
                                        </p:tgtEl>
                                        <p:attrNameLst>
                                          <p:attrName>style.visibility</p:attrName>
                                        </p:attrNameLst>
                                      </p:cBhvr>
                                      <p:to>
                                        <p:strVal val="visible"/>
                                      </p:to>
                                    </p:set>
                                    <p:anim calcmode="lin" valueType="num">
                                      <p:cBhvr>
                                        <p:cTn id="49" dur="500" fill="hold"/>
                                        <p:tgtEl>
                                          <p:spTgt spid="5">
                                            <p:graphicEl>
                                              <a:chart seriesIdx="-4" categoryIdx="7" bldStep="category"/>
                                            </p:graphicEl>
                                          </p:spTgt>
                                        </p:tgtEl>
                                        <p:attrNameLst>
                                          <p:attrName>ppt_x</p:attrName>
                                        </p:attrNameLst>
                                      </p:cBhvr>
                                      <p:tavLst>
                                        <p:tav tm="0">
                                          <p:val>
                                            <p:strVal val="#ppt_x"/>
                                          </p:val>
                                        </p:tav>
                                        <p:tav tm="100000">
                                          <p:val>
                                            <p:strVal val="#ppt_x"/>
                                          </p:val>
                                        </p:tav>
                                      </p:tavLst>
                                    </p:anim>
                                    <p:anim calcmode="lin" valueType="num">
                                      <p:cBhvr>
                                        <p:cTn id="50" dur="500" fill="hold"/>
                                        <p:tgtEl>
                                          <p:spTgt spid="5">
                                            <p:graphicEl>
                                              <a:chart seriesIdx="-4" categoryIdx="7" bldStep="category"/>
                                            </p:graphicEl>
                                          </p:spTgt>
                                        </p:tgtEl>
                                        <p:attrNameLst>
                                          <p:attrName>ppt_y</p:attrName>
                                        </p:attrNameLst>
                                      </p:cBhvr>
                                      <p:tavLst>
                                        <p:tav tm="0">
                                          <p:val>
                                            <p:strVal val="#ppt_y+#ppt_h/2"/>
                                          </p:val>
                                        </p:tav>
                                        <p:tav tm="100000">
                                          <p:val>
                                            <p:strVal val="#ppt_y"/>
                                          </p:val>
                                        </p:tav>
                                      </p:tavLst>
                                    </p:anim>
                                    <p:anim calcmode="lin" valueType="num">
                                      <p:cBhvr>
                                        <p:cTn id="51" dur="500" fill="hold"/>
                                        <p:tgtEl>
                                          <p:spTgt spid="5">
                                            <p:graphicEl>
                                              <a:chart seriesIdx="-4" categoryIdx="7" bldStep="category"/>
                                            </p:graphicEl>
                                          </p:spTgt>
                                        </p:tgtEl>
                                        <p:attrNameLst>
                                          <p:attrName>ppt_w</p:attrName>
                                        </p:attrNameLst>
                                      </p:cBhvr>
                                      <p:tavLst>
                                        <p:tav tm="0">
                                          <p:val>
                                            <p:strVal val="#ppt_w"/>
                                          </p:val>
                                        </p:tav>
                                        <p:tav tm="100000">
                                          <p:val>
                                            <p:strVal val="#ppt_w"/>
                                          </p:val>
                                        </p:tav>
                                      </p:tavLst>
                                    </p:anim>
                                    <p:anim calcmode="lin" valueType="num">
                                      <p:cBhvr>
                                        <p:cTn id="52" dur="500" fill="hold"/>
                                        <p:tgtEl>
                                          <p:spTgt spid="5">
                                            <p:graphicEl>
                                              <a:chart seriesIdx="-4" categoryIdx="7" bldStep="category"/>
                                            </p:graphicEl>
                                          </p:spTgt>
                                        </p:tgtEl>
                                        <p:attrNameLst>
                                          <p:attrName>ppt_h</p:attrName>
                                        </p:attrNameLst>
                                      </p:cBhvr>
                                      <p:tavLst>
                                        <p:tav tm="0">
                                          <p:val>
                                            <p:fltVal val="0"/>
                                          </p:val>
                                        </p:tav>
                                        <p:tav tm="100000">
                                          <p:val>
                                            <p:strVal val="#ppt_h"/>
                                          </p:val>
                                        </p:tav>
                                      </p:tavLst>
                                    </p:anim>
                                  </p:childTnLst>
                                </p:cTn>
                              </p:par>
                              <p:par>
                                <p:cTn id="53" presetID="17" presetClass="entr" presetSubtype="4" fill="hold" grpId="0" nodeType="withEffect">
                                  <p:stCondLst>
                                    <p:cond delay="0"/>
                                  </p:stCondLst>
                                  <p:childTnLst>
                                    <p:set>
                                      <p:cBhvr>
                                        <p:cTn id="54" dur="1" fill="hold">
                                          <p:stCondLst>
                                            <p:cond delay="0"/>
                                          </p:stCondLst>
                                        </p:cTn>
                                        <p:tgtEl>
                                          <p:spTgt spid="5">
                                            <p:graphicEl>
                                              <a:chart seriesIdx="-4" categoryIdx="8" bldStep="category"/>
                                            </p:graphicEl>
                                          </p:spTgt>
                                        </p:tgtEl>
                                        <p:attrNameLst>
                                          <p:attrName>style.visibility</p:attrName>
                                        </p:attrNameLst>
                                      </p:cBhvr>
                                      <p:to>
                                        <p:strVal val="visible"/>
                                      </p:to>
                                    </p:set>
                                    <p:anim calcmode="lin" valueType="num">
                                      <p:cBhvr>
                                        <p:cTn id="55" dur="500" fill="hold"/>
                                        <p:tgtEl>
                                          <p:spTgt spid="5">
                                            <p:graphicEl>
                                              <a:chart seriesIdx="-4" categoryIdx="8" bldStep="category"/>
                                            </p:graphicEl>
                                          </p:spTgt>
                                        </p:tgtEl>
                                        <p:attrNameLst>
                                          <p:attrName>ppt_x</p:attrName>
                                        </p:attrNameLst>
                                      </p:cBhvr>
                                      <p:tavLst>
                                        <p:tav tm="0">
                                          <p:val>
                                            <p:strVal val="#ppt_x"/>
                                          </p:val>
                                        </p:tav>
                                        <p:tav tm="100000">
                                          <p:val>
                                            <p:strVal val="#ppt_x"/>
                                          </p:val>
                                        </p:tav>
                                      </p:tavLst>
                                    </p:anim>
                                    <p:anim calcmode="lin" valueType="num">
                                      <p:cBhvr>
                                        <p:cTn id="56" dur="500" fill="hold"/>
                                        <p:tgtEl>
                                          <p:spTgt spid="5">
                                            <p:graphicEl>
                                              <a:chart seriesIdx="-4" categoryIdx="8" bldStep="category"/>
                                            </p:graphicEl>
                                          </p:spTgt>
                                        </p:tgtEl>
                                        <p:attrNameLst>
                                          <p:attrName>ppt_y</p:attrName>
                                        </p:attrNameLst>
                                      </p:cBhvr>
                                      <p:tavLst>
                                        <p:tav tm="0">
                                          <p:val>
                                            <p:strVal val="#ppt_y+#ppt_h/2"/>
                                          </p:val>
                                        </p:tav>
                                        <p:tav tm="100000">
                                          <p:val>
                                            <p:strVal val="#ppt_y"/>
                                          </p:val>
                                        </p:tav>
                                      </p:tavLst>
                                    </p:anim>
                                    <p:anim calcmode="lin" valueType="num">
                                      <p:cBhvr>
                                        <p:cTn id="57" dur="500" fill="hold"/>
                                        <p:tgtEl>
                                          <p:spTgt spid="5">
                                            <p:graphicEl>
                                              <a:chart seriesIdx="-4" categoryIdx="8" bldStep="category"/>
                                            </p:graphicEl>
                                          </p:spTgt>
                                        </p:tgtEl>
                                        <p:attrNameLst>
                                          <p:attrName>ppt_w</p:attrName>
                                        </p:attrNameLst>
                                      </p:cBhvr>
                                      <p:tavLst>
                                        <p:tav tm="0">
                                          <p:val>
                                            <p:strVal val="#ppt_w"/>
                                          </p:val>
                                        </p:tav>
                                        <p:tav tm="100000">
                                          <p:val>
                                            <p:strVal val="#ppt_w"/>
                                          </p:val>
                                        </p:tav>
                                      </p:tavLst>
                                    </p:anim>
                                    <p:anim calcmode="lin" valueType="num">
                                      <p:cBhvr>
                                        <p:cTn id="58" dur="500" fill="hold"/>
                                        <p:tgtEl>
                                          <p:spTgt spid="5">
                                            <p:graphicEl>
                                              <a:chart seriesIdx="-4" categoryIdx="8" bldStep="category"/>
                                            </p:graphicEl>
                                          </p:spTgt>
                                        </p:tgtEl>
                                        <p:attrNameLst>
                                          <p:attrName>ppt_h</p:attrName>
                                        </p:attrNameLst>
                                      </p:cBhvr>
                                      <p:tavLst>
                                        <p:tav tm="0">
                                          <p:val>
                                            <p:fltVal val="0"/>
                                          </p:val>
                                        </p:tav>
                                        <p:tav tm="100000">
                                          <p:val>
                                            <p:strVal val="#ppt_h"/>
                                          </p:val>
                                        </p:tav>
                                      </p:tavLst>
                                    </p:anim>
                                  </p:childTnLst>
                                </p:cTn>
                              </p:par>
                              <p:par>
                                <p:cTn id="59" presetID="17" presetClass="entr" presetSubtype="4" fill="hold" grpId="0" nodeType="withEffect">
                                  <p:stCondLst>
                                    <p:cond delay="0"/>
                                  </p:stCondLst>
                                  <p:childTnLst>
                                    <p:set>
                                      <p:cBhvr>
                                        <p:cTn id="60" dur="1" fill="hold">
                                          <p:stCondLst>
                                            <p:cond delay="0"/>
                                          </p:stCondLst>
                                        </p:cTn>
                                        <p:tgtEl>
                                          <p:spTgt spid="5">
                                            <p:graphicEl>
                                              <a:chart seriesIdx="-4" categoryIdx="9" bldStep="category"/>
                                            </p:graphicEl>
                                          </p:spTgt>
                                        </p:tgtEl>
                                        <p:attrNameLst>
                                          <p:attrName>style.visibility</p:attrName>
                                        </p:attrNameLst>
                                      </p:cBhvr>
                                      <p:to>
                                        <p:strVal val="visible"/>
                                      </p:to>
                                    </p:set>
                                    <p:anim calcmode="lin" valueType="num">
                                      <p:cBhvr>
                                        <p:cTn id="61" dur="500" fill="hold"/>
                                        <p:tgtEl>
                                          <p:spTgt spid="5">
                                            <p:graphicEl>
                                              <a:chart seriesIdx="-4" categoryIdx="9" bldStep="category"/>
                                            </p:graphicEl>
                                          </p:spTgt>
                                        </p:tgtEl>
                                        <p:attrNameLst>
                                          <p:attrName>ppt_x</p:attrName>
                                        </p:attrNameLst>
                                      </p:cBhvr>
                                      <p:tavLst>
                                        <p:tav tm="0">
                                          <p:val>
                                            <p:strVal val="#ppt_x"/>
                                          </p:val>
                                        </p:tav>
                                        <p:tav tm="100000">
                                          <p:val>
                                            <p:strVal val="#ppt_x"/>
                                          </p:val>
                                        </p:tav>
                                      </p:tavLst>
                                    </p:anim>
                                    <p:anim calcmode="lin" valueType="num">
                                      <p:cBhvr>
                                        <p:cTn id="62" dur="500" fill="hold"/>
                                        <p:tgtEl>
                                          <p:spTgt spid="5">
                                            <p:graphicEl>
                                              <a:chart seriesIdx="-4" categoryIdx="9" bldStep="category"/>
                                            </p:graphicEl>
                                          </p:spTgt>
                                        </p:tgtEl>
                                        <p:attrNameLst>
                                          <p:attrName>ppt_y</p:attrName>
                                        </p:attrNameLst>
                                      </p:cBhvr>
                                      <p:tavLst>
                                        <p:tav tm="0">
                                          <p:val>
                                            <p:strVal val="#ppt_y+#ppt_h/2"/>
                                          </p:val>
                                        </p:tav>
                                        <p:tav tm="100000">
                                          <p:val>
                                            <p:strVal val="#ppt_y"/>
                                          </p:val>
                                        </p:tav>
                                      </p:tavLst>
                                    </p:anim>
                                    <p:anim calcmode="lin" valueType="num">
                                      <p:cBhvr>
                                        <p:cTn id="63" dur="500" fill="hold"/>
                                        <p:tgtEl>
                                          <p:spTgt spid="5">
                                            <p:graphicEl>
                                              <a:chart seriesIdx="-4" categoryIdx="9" bldStep="category"/>
                                            </p:graphicEl>
                                          </p:spTgt>
                                        </p:tgtEl>
                                        <p:attrNameLst>
                                          <p:attrName>ppt_w</p:attrName>
                                        </p:attrNameLst>
                                      </p:cBhvr>
                                      <p:tavLst>
                                        <p:tav tm="0">
                                          <p:val>
                                            <p:strVal val="#ppt_w"/>
                                          </p:val>
                                        </p:tav>
                                        <p:tav tm="100000">
                                          <p:val>
                                            <p:strVal val="#ppt_w"/>
                                          </p:val>
                                        </p:tav>
                                      </p:tavLst>
                                    </p:anim>
                                    <p:anim calcmode="lin" valueType="num">
                                      <p:cBhvr>
                                        <p:cTn id="64" dur="500" fill="hold"/>
                                        <p:tgtEl>
                                          <p:spTgt spid="5">
                                            <p:graphicEl>
                                              <a:chart seriesIdx="-4" categoryIdx="9" bldStep="category"/>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C403C-4832-4E7E-B09D-CBABA966C853}"/>
              </a:ext>
            </a:extLst>
          </p:cNvPr>
          <p:cNvSpPr>
            <a:spLocks noGrp="1"/>
          </p:cNvSpPr>
          <p:nvPr>
            <p:ph type="title"/>
          </p:nvPr>
        </p:nvSpPr>
        <p:spPr>
          <a:xfrm>
            <a:off x="581192" y="702156"/>
            <a:ext cx="11029616" cy="1188720"/>
          </a:xfrm>
        </p:spPr>
        <p:txBody>
          <a:bodyPr>
            <a:normAutofit/>
          </a:bodyPr>
          <a:lstStyle/>
          <a:p>
            <a:r>
              <a:rPr lang="en-US" dirty="0"/>
              <a:t>Brief Conclusion</a:t>
            </a:r>
          </a:p>
        </p:txBody>
      </p:sp>
      <p:graphicFrame>
        <p:nvGraphicFramePr>
          <p:cNvPr id="5" name="Content Placeholder 2">
            <a:extLst>
              <a:ext uri="{FF2B5EF4-FFF2-40B4-BE49-F238E27FC236}">
                <a16:creationId xmlns:a16="http://schemas.microsoft.com/office/drawing/2014/main" id="{1F57945B-E416-47A3-8D39-AA6B34A69D2E}"/>
              </a:ext>
            </a:extLst>
          </p:cNvPr>
          <p:cNvGraphicFramePr>
            <a:graphicFrameLocks noGrp="1"/>
          </p:cNvGraphicFramePr>
          <p:nvPr>
            <p:ph idx="1"/>
            <p:extLst>
              <p:ext uri="{D42A27DB-BD31-4B8C-83A1-F6EECF244321}">
                <p14:modId xmlns:p14="http://schemas.microsoft.com/office/powerpoint/2010/main" val="2893451015"/>
              </p:ext>
            </p:extLst>
          </p:nvPr>
        </p:nvGraphicFramePr>
        <p:xfrm>
          <a:off x="581025" y="1993557"/>
          <a:ext cx="11029950" cy="4349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Arrow: Right 2">
            <a:extLst>
              <a:ext uri="{FF2B5EF4-FFF2-40B4-BE49-F238E27FC236}">
                <a16:creationId xmlns:a16="http://schemas.microsoft.com/office/drawing/2014/main" id="{01E3135F-31EF-4C82-90AD-74F2A60A217D}"/>
              </a:ext>
            </a:extLst>
          </p:cNvPr>
          <p:cNvSpPr/>
          <p:nvPr/>
        </p:nvSpPr>
        <p:spPr>
          <a:xfrm>
            <a:off x="485613" y="1678704"/>
            <a:ext cx="11220773" cy="4664431"/>
          </a:xfrm>
          <a:prstGeom prst="rightArrow">
            <a:avLst/>
          </a:prstGeom>
          <a:solidFill>
            <a:schemeClr val="accent1">
              <a:alpha val="5000"/>
            </a:schemeClr>
          </a:solidFill>
          <a:ln>
            <a:noFill/>
          </a:ln>
          <a:effectLst>
            <a:softEdge rad="3175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18013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DF20D-FE9B-452B-A215-EBA3AF437769}"/>
              </a:ext>
            </a:extLst>
          </p:cNvPr>
          <p:cNvSpPr>
            <a:spLocks noGrp="1"/>
          </p:cNvSpPr>
          <p:nvPr>
            <p:ph type="title"/>
          </p:nvPr>
        </p:nvSpPr>
        <p:spPr/>
        <p:txBody>
          <a:bodyPr/>
          <a:lstStyle/>
          <a:p>
            <a:pPr lvl="0"/>
            <a:r>
              <a:rPr lang="en-US" b="1" dirty="0"/>
              <a:t>Simulation model and database [GTAP v10, static CGE]</a:t>
            </a:r>
          </a:p>
        </p:txBody>
      </p:sp>
      <p:graphicFrame>
        <p:nvGraphicFramePr>
          <p:cNvPr id="5" name="Content Placeholder 4">
            <a:extLst>
              <a:ext uri="{FF2B5EF4-FFF2-40B4-BE49-F238E27FC236}">
                <a16:creationId xmlns:a16="http://schemas.microsoft.com/office/drawing/2014/main" id="{7126074A-16AD-4AE5-955F-CD25F605AE80}"/>
              </a:ext>
            </a:extLst>
          </p:cNvPr>
          <p:cNvGraphicFramePr>
            <a:graphicFrameLocks noGrp="1"/>
          </p:cNvGraphicFramePr>
          <p:nvPr>
            <p:ph idx="1"/>
            <p:extLst>
              <p:ext uri="{D42A27DB-BD31-4B8C-83A1-F6EECF244321}">
                <p14:modId xmlns:p14="http://schemas.microsoft.com/office/powerpoint/2010/main" val="37352402"/>
              </p:ext>
            </p:extLst>
          </p:nvPr>
        </p:nvGraphicFramePr>
        <p:xfrm>
          <a:off x="1981200" y="2152257"/>
          <a:ext cx="8229599" cy="4376738"/>
        </p:xfrm>
        <a:graphic>
          <a:graphicData uri="http://schemas.openxmlformats.org/drawingml/2006/table">
            <a:tbl>
              <a:tblPr firstRow="1" firstCol="1" bandRow="1"/>
              <a:tblGrid>
                <a:gridCol w="4006515">
                  <a:extLst>
                    <a:ext uri="{9D8B030D-6E8A-4147-A177-3AD203B41FA5}">
                      <a16:colId xmlns:a16="http://schemas.microsoft.com/office/drawing/2014/main" val="3268080984"/>
                    </a:ext>
                  </a:extLst>
                </a:gridCol>
                <a:gridCol w="4223084">
                  <a:extLst>
                    <a:ext uri="{9D8B030D-6E8A-4147-A177-3AD203B41FA5}">
                      <a16:colId xmlns:a16="http://schemas.microsoft.com/office/drawing/2014/main" val="1017907087"/>
                    </a:ext>
                  </a:extLst>
                </a:gridCol>
              </a:tblGrid>
              <a:tr h="254979">
                <a:tc gridSpan="2">
                  <a:txBody>
                    <a:bodyPr/>
                    <a:lstStyle/>
                    <a:p>
                      <a:pPr marL="0" marR="0" algn="ctr">
                        <a:lnSpc>
                          <a:spcPct val="107000"/>
                        </a:lnSpc>
                        <a:spcBef>
                          <a:spcPts val="0"/>
                        </a:spcBef>
                        <a:spcAft>
                          <a:spcPts val="0"/>
                        </a:spcAft>
                      </a:pPr>
                      <a:r>
                        <a:rPr lang="en-US" sz="2000" b="1">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Figure 3:</a:t>
                      </a:r>
                      <a:r>
                        <a:rPr lang="en-US" sz="2000">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 Regional and sectoral aggregation</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w="19050" cap="flat" cmpd="sng" algn="ctr">
                      <a:solidFill>
                        <a:srgbClr val="4472C4"/>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3549548721"/>
                  </a:ext>
                </a:extLst>
              </a:tr>
              <a:tr h="254979">
                <a:tc>
                  <a:txBody>
                    <a:bodyPr/>
                    <a:lstStyle/>
                    <a:p>
                      <a:pPr marL="0" marR="0" algn="l">
                        <a:lnSpc>
                          <a:spcPct val="107000"/>
                        </a:lnSpc>
                        <a:spcBef>
                          <a:spcPts val="0"/>
                        </a:spcBef>
                        <a:spcAft>
                          <a:spcPts val="0"/>
                        </a:spcAft>
                      </a:pPr>
                      <a:r>
                        <a:rPr lang="en-US" sz="2000" b="1">
                          <a:effectLst/>
                          <a:latin typeface="Calibri" panose="020F0502020204030204" pitchFamily="34" charset="0"/>
                          <a:ea typeface="Times New Roman" panose="02020603050405020304" pitchFamily="18" charset="0"/>
                          <a:cs typeface="Times New Roman" panose="02020603050405020304" pitchFamily="18" charset="0"/>
                        </a:rPr>
                        <a:t>8 Regions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000" b="1">
                          <a:effectLst/>
                          <a:latin typeface="Calibri" panose="020F0502020204030204" pitchFamily="34" charset="0"/>
                          <a:ea typeface="Times New Roman" panose="02020603050405020304" pitchFamily="18" charset="0"/>
                          <a:cs typeface="Times New Roman" panose="02020603050405020304" pitchFamily="18" charset="0"/>
                        </a:rPr>
                        <a:t>10 Sectors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834150735"/>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 Kazakhstan</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 Agri</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w="12700" cap="flat" cmpd="sng" algn="ctr">
                      <a:solidFill>
                        <a:srgbClr val="4472C4"/>
                      </a:solidFill>
                      <a:prstDash val="solid"/>
                      <a:round/>
                      <a:headEnd type="none" w="med" len="med"/>
                      <a:tailEnd type="none" w="med" len="med"/>
                    </a:lnT>
                    <a:lnB>
                      <a:noFill/>
                    </a:lnB>
                  </a:tcPr>
                </a:tc>
                <a:extLst>
                  <a:ext uri="{0D108BD9-81ED-4DB2-BD59-A6C34878D82A}">
                    <a16:rowId xmlns:a16="http://schemas.microsoft.com/office/drawing/2014/main" val="2005573597"/>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 China</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 Minerals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260756461"/>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Japan</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Oil_Gas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909879570"/>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 Korea</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 Foods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608333033"/>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US_Canada</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Manufact</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730798553"/>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EU_28</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Chemical</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917987192"/>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EAEU_CIS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Metals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698432123"/>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RestofWorld</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Pas_Vehicles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2004838960"/>
                  </a:ext>
                </a:extLst>
              </a:tr>
              <a:tr h="254979">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 Com_Vehicles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3180079656"/>
                  </a:ext>
                </a:extLst>
              </a:tr>
              <a:tr h="285577">
                <a:tc>
                  <a:txBody>
                    <a:bodyPr/>
                    <a:lstStyle/>
                    <a:p>
                      <a:pPr algn="just"/>
                      <a:endParaRPr lang="en-US" sz="2800">
                        <a:effectLst/>
                        <a:latin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w="19050" cap="flat" cmpd="sng" algn="ctr">
                      <a:solidFill>
                        <a:srgbClr val="4472C4"/>
                      </a:solidFill>
                      <a:prstDash val="solid"/>
                      <a:round/>
                      <a:headEnd type="none" w="med" len="med"/>
                      <a:tailEnd type="none" w="med" len="med"/>
                    </a:lnB>
                  </a:tcPr>
                </a:tc>
                <a:tc>
                  <a:txBody>
                    <a:bodyPr/>
                    <a:lstStyle/>
                    <a:p>
                      <a:pPr marL="0" marR="0" algn="l">
                        <a:lnSpc>
                          <a:spcPct val="107000"/>
                        </a:lnSpc>
                        <a:spcBef>
                          <a:spcPts val="0"/>
                        </a:spcBef>
                        <a:spcAft>
                          <a:spcPts val="0"/>
                        </a:spcAft>
                      </a:pPr>
                      <a:r>
                        <a:rPr lang="en-US" sz="2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Services</a:t>
                      </a:r>
                      <a:endParaRPr lang="en-US" sz="2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a:noFill/>
                    </a:lnT>
                    <a:lnB w="1905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213348449"/>
                  </a:ext>
                </a:extLst>
              </a:tr>
              <a:tr h="468398">
                <a:tc gridSpan="2">
                  <a:txBody>
                    <a:bodyPr/>
                    <a:lstStyle/>
                    <a:p>
                      <a:pPr marL="0" marR="0" algn="ctr">
                        <a:lnSpc>
                          <a:spcPct val="107000"/>
                        </a:lnSpc>
                        <a:spcBef>
                          <a:spcPts val="0"/>
                        </a:spcBef>
                        <a:spcAft>
                          <a:spcPts val="0"/>
                        </a:spcAft>
                      </a:pPr>
                      <a:r>
                        <a:rPr lang="en-US" sz="1600" dirty="0">
                          <a:solidFill>
                            <a:srgbClr val="808080"/>
                          </a:solidFill>
                          <a:effectLst/>
                          <a:latin typeface="Calibri" panose="020F0502020204030204" pitchFamily="34" charset="0"/>
                          <a:ea typeface="Times New Roman" panose="02020603050405020304" pitchFamily="18" charset="0"/>
                          <a:cs typeface="Times New Roman" panose="02020603050405020304" pitchFamily="18" charset="0"/>
                        </a:rPr>
                        <a:t>Source: Aggregated by the authors in GTAPAgg2</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ctr">
                        <a:lnSpc>
                          <a:spcPct val="107000"/>
                        </a:lnSpc>
                        <a:spcBef>
                          <a:spcPts val="0"/>
                        </a:spcBef>
                        <a:spcAft>
                          <a:spcPts val="0"/>
                        </a:spcAft>
                      </a:pPr>
                      <a:r>
                        <a:rPr lang="en-US"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68580" marR="68580" marT="0" marB="0" anchor="ctr">
                    <a:lnL>
                      <a:noFill/>
                    </a:lnL>
                    <a:lnR>
                      <a:noFill/>
                    </a:lnR>
                    <a:lnT w="19050" cap="flat" cmpd="sng" algn="ctr">
                      <a:solidFill>
                        <a:srgbClr val="4472C4"/>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2073713723"/>
                  </a:ext>
                </a:extLst>
              </a:tr>
            </a:tbl>
          </a:graphicData>
        </a:graphic>
      </p:graphicFrame>
    </p:spTree>
    <p:extLst>
      <p:ext uri="{BB962C8B-B14F-4D97-AF65-F5344CB8AC3E}">
        <p14:creationId xmlns:p14="http://schemas.microsoft.com/office/powerpoint/2010/main" val="4264521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4BDF20D-FE9B-452B-A215-EBA3AF437769}"/>
              </a:ext>
            </a:extLst>
          </p:cNvPr>
          <p:cNvSpPr>
            <a:spLocks noGrp="1"/>
          </p:cNvSpPr>
          <p:nvPr>
            <p:ph type="title"/>
          </p:nvPr>
        </p:nvSpPr>
        <p:spPr>
          <a:xfrm>
            <a:off x="581191" y="723901"/>
            <a:ext cx="10993549" cy="1428750"/>
          </a:xfrm>
        </p:spPr>
        <p:txBody>
          <a:bodyPr vert="horz" lIns="91440" tIns="45720" rIns="91440" bIns="45720" rtlCol="0" anchor="b">
            <a:normAutofit/>
          </a:bodyPr>
          <a:lstStyle/>
          <a:p>
            <a:pPr lvl="0"/>
            <a:r>
              <a:rPr lang="en-US" sz="3600"/>
              <a:t>Simulation model and database</a:t>
            </a:r>
          </a:p>
        </p:txBody>
      </p:sp>
      <p:sp>
        <p:nvSpPr>
          <p:cNvPr id="18" name="Rectangle 17">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3" name="Table 2">
            <a:extLst>
              <a:ext uri="{FF2B5EF4-FFF2-40B4-BE49-F238E27FC236}">
                <a16:creationId xmlns:a16="http://schemas.microsoft.com/office/drawing/2014/main" id="{2326FF0F-8336-4AD3-A7DD-F59B95877970}"/>
              </a:ext>
            </a:extLst>
          </p:cNvPr>
          <p:cNvGraphicFramePr>
            <a:graphicFrameLocks noGrp="1"/>
          </p:cNvGraphicFramePr>
          <p:nvPr>
            <p:extLst>
              <p:ext uri="{D42A27DB-BD31-4B8C-83A1-F6EECF244321}">
                <p14:modId xmlns:p14="http://schemas.microsoft.com/office/powerpoint/2010/main" val="4267247539"/>
              </p:ext>
            </p:extLst>
          </p:nvPr>
        </p:nvGraphicFramePr>
        <p:xfrm>
          <a:off x="955737" y="2790605"/>
          <a:ext cx="10275904" cy="3602739"/>
        </p:xfrm>
        <a:graphic>
          <a:graphicData uri="http://schemas.openxmlformats.org/drawingml/2006/table">
            <a:tbl>
              <a:tblPr firstRow="1" firstCol="1" bandRow="1">
                <a:tableStyleId>{3B4B98B0-60AC-42C2-AFA5-B58CD77FA1E5}</a:tableStyleId>
              </a:tblPr>
              <a:tblGrid>
                <a:gridCol w="1592016">
                  <a:extLst>
                    <a:ext uri="{9D8B030D-6E8A-4147-A177-3AD203B41FA5}">
                      <a16:colId xmlns:a16="http://schemas.microsoft.com/office/drawing/2014/main" val="2092560302"/>
                    </a:ext>
                  </a:extLst>
                </a:gridCol>
                <a:gridCol w="2332141">
                  <a:extLst>
                    <a:ext uri="{9D8B030D-6E8A-4147-A177-3AD203B41FA5}">
                      <a16:colId xmlns:a16="http://schemas.microsoft.com/office/drawing/2014/main" val="3228886631"/>
                    </a:ext>
                  </a:extLst>
                </a:gridCol>
                <a:gridCol w="3263117">
                  <a:extLst>
                    <a:ext uri="{9D8B030D-6E8A-4147-A177-3AD203B41FA5}">
                      <a16:colId xmlns:a16="http://schemas.microsoft.com/office/drawing/2014/main" val="3159111241"/>
                    </a:ext>
                  </a:extLst>
                </a:gridCol>
                <a:gridCol w="3088630">
                  <a:extLst>
                    <a:ext uri="{9D8B030D-6E8A-4147-A177-3AD203B41FA5}">
                      <a16:colId xmlns:a16="http://schemas.microsoft.com/office/drawing/2014/main" val="3522245429"/>
                    </a:ext>
                  </a:extLst>
                </a:gridCol>
              </a:tblGrid>
              <a:tr h="378907">
                <a:tc gridSpan="4">
                  <a:txBody>
                    <a:bodyPr/>
                    <a:lstStyle/>
                    <a:p>
                      <a:pPr marL="0" marR="0" algn="ctr">
                        <a:lnSpc>
                          <a:spcPct val="107000"/>
                        </a:lnSpc>
                        <a:spcBef>
                          <a:spcPts val="0"/>
                        </a:spcBef>
                        <a:spcAft>
                          <a:spcPts val="0"/>
                        </a:spcAft>
                      </a:pPr>
                      <a:r>
                        <a:rPr lang="en-US" sz="2200">
                          <a:effectLst/>
                        </a:rPr>
                        <a:t>Figure 5: RunGTAP scenarios' description</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nchor="ct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71943989"/>
                  </a:ext>
                </a:extLst>
              </a:tr>
              <a:tr h="962590">
                <a:tc>
                  <a:txBody>
                    <a:bodyPr/>
                    <a:lstStyle/>
                    <a:p>
                      <a:pPr marL="0" marR="0" algn="l">
                        <a:lnSpc>
                          <a:spcPct val="150000"/>
                        </a:lnSpc>
                        <a:spcBef>
                          <a:spcPts val="0"/>
                        </a:spcBef>
                        <a:spcAft>
                          <a:spcPts val="0"/>
                        </a:spcAft>
                      </a:pPr>
                      <a:r>
                        <a:rPr lang="en-US" sz="1900">
                          <a:effectLst/>
                        </a:rPr>
                        <a:t>Scenario</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nchor="ctr"/>
                </a:tc>
                <a:tc>
                  <a:txBody>
                    <a:bodyPr/>
                    <a:lstStyle/>
                    <a:p>
                      <a:pPr marL="0" marR="0" algn="ctr">
                        <a:lnSpc>
                          <a:spcPct val="107000"/>
                        </a:lnSpc>
                        <a:spcBef>
                          <a:spcPts val="0"/>
                        </a:spcBef>
                        <a:spcAft>
                          <a:spcPts val="0"/>
                        </a:spcAft>
                      </a:pPr>
                      <a:r>
                        <a:rPr lang="en-US" sz="1900" i="1" dirty="0">
                          <a:effectLst/>
                        </a:rPr>
                        <a:t>Scenario 1: </a:t>
                      </a:r>
                      <a:r>
                        <a:rPr lang="en-US" sz="1900" dirty="0">
                          <a:effectLst/>
                        </a:rPr>
                        <a:t>Implementing the final bound rate</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i="1" dirty="0">
                          <a:effectLst/>
                        </a:rPr>
                        <a:t>Scenario 2: </a:t>
                      </a:r>
                      <a:endParaRPr lang="en-US" sz="2400" i="1" dirty="0">
                        <a:effectLst/>
                      </a:endParaRPr>
                    </a:p>
                    <a:p>
                      <a:pPr marL="0" marR="0" algn="ctr">
                        <a:lnSpc>
                          <a:spcPct val="107000"/>
                        </a:lnSpc>
                        <a:spcBef>
                          <a:spcPts val="0"/>
                        </a:spcBef>
                        <a:spcAft>
                          <a:spcPts val="0"/>
                        </a:spcAft>
                      </a:pPr>
                      <a:r>
                        <a:rPr lang="en-US" sz="1900" dirty="0">
                          <a:effectLst/>
                        </a:rPr>
                        <a:t>10% drop in the oil price</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i="1" dirty="0">
                          <a:effectLst/>
                        </a:rPr>
                        <a:t>Scenario 3:</a:t>
                      </a:r>
                      <a:endParaRPr lang="en-US" sz="2400" i="1" dirty="0">
                        <a:effectLst/>
                      </a:endParaRPr>
                    </a:p>
                    <a:p>
                      <a:pPr marL="0" marR="0" algn="ctr">
                        <a:lnSpc>
                          <a:spcPct val="107000"/>
                        </a:lnSpc>
                        <a:spcBef>
                          <a:spcPts val="0"/>
                        </a:spcBef>
                        <a:spcAft>
                          <a:spcPts val="0"/>
                        </a:spcAft>
                      </a:pPr>
                      <a:r>
                        <a:rPr lang="en-US" sz="1900" dirty="0">
                          <a:effectLst/>
                        </a:rPr>
                        <a:t> 20% drop in the oil price</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extLst>
                  <a:ext uri="{0D108BD9-81ED-4DB2-BD59-A6C34878D82A}">
                    <a16:rowId xmlns:a16="http://schemas.microsoft.com/office/drawing/2014/main" val="284484008"/>
                  </a:ext>
                </a:extLst>
              </a:tr>
              <a:tr h="962590">
                <a:tc>
                  <a:txBody>
                    <a:bodyPr/>
                    <a:lstStyle/>
                    <a:p>
                      <a:pPr marL="0" marR="0" algn="l">
                        <a:lnSpc>
                          <a:spcPct val="150000"/>
                        </a:lnSpc>
                        <a:spcBef>
                          <a:spcPts val="0"/>
                        </a:spcBef>
                        <a:spcAft>
                          <a:spcPts val="0"/>
                        </a:spcAft>
                      </a:pPr>
                      <a:r>
                        <a:rPr lang="en-US" sz="1900">
                          <a:effectLst/>
                        </a:rPr>
                        <a:t>Description</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nchor="ctr"/>
                </a:tc>
                <a:tc>
                  <a:txBody>
                    <a:bodyPr/>
                    <a:lstStyle/>
                    <a:p>
                      <a:pPr marL="0" marR="0" algn="ctr">
                        <a:lnSpc>
                          <a:spcPct val="107000"/>
                        </a:lnSpc>
                        <a:spcBef>
                          <a:spcPts val="0"/>
                        </a:spcBef>
                        <a:spcAft>
                          <a:spcPts val="0"/>
                        </a:spcAft>
                      </a:pPr>
                      <a:r>
                        <a:rPr lang="en-US" sz="1900">
                          <a:effectLst/>
                        </a:rPr>
                        <a:t>Import tariff reduction because of the WTO accession</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a:effectLst/>
                        </a:rPr>
                        <a:t>Along with FBR implementation, a 10% reduction in the oil price</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a:effectLst/>
                        </a:rPr>
                        <a:t>Along with FBR implementation, a 20% reduction in the oil price</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extLst>
                  <a:ext uri="{0D108BD9-81ED-4DB2-BD59-A6C34878D82A}">
                    <a16:rowId xmlns:a16="http://schemas.microsoft.com/office/drawing/2014/main" val="1066660109"/>
                  </a:ext>
                </a:extLst>
              </a:tr>
              <a:tr h="649326">
                <a:tc>
                  <a:txBody>
                    <a:bodyPr/>
                    <a:lstStyle/>
                    <a:p>
                      <a:pPr marL="0" marR="0" algn="l">
                        <a:lnSpc>
                          <a:spcPct val="150000"/>
                        </a:lnSpc>
                        <a:spcBef>
                          <a:spcPts val="0"/>
                        </a:spcBef>
                        <a:spcAft>
                          <a:spcPts val="0"/>
                        </a:spcAft>
                      </a:pPr>
                      <a:r>
                        <a:rPr lang="en-US" sz="1900">
                          <a:effectLst/>
                        </a:rPr>
                        <a:t>Aggregation</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nchor="ctr"/>
                </a:tc>
                <a:tc>
                  <a:txBody>
                    <a:bodyPr/>
                    <a:lstStyle/>
                    <a:p>
                      <a:pPr marL="0" marR="0" algn="ctr">
                        <a:lnSpc>
                          <a:spcPct val="107000"/>
                        </a:lnSpc>
                        <a:spcBef>
                          <a:spcPts val="0"/>
                        </a:spcBef>
                        <a:spcAft>
                          <a:spcPts val="0"/>
                        </a:spcAft>
                      </a:pPr>
                      <a:r>
                        <a:rPr lang="en-US" sz="1900">
                          <a:effectLst/>
                        </a:rPr>
                        <a:t>8 regions and 10 sectors</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a:effectLst/>
                        </a:rPr>
                        <a:t>8 regions and 10 sectors</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a:effectLst/>
                        </a:rPr>
                        <a:t>8 regions and 10 sectors</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extLst>
                  <a:ext uri="{0D108BD9-81ED-4DB2-BD59-A6C34878D82A}">
                    <a16:rowId xmlns:a16="http://schemas.microsoft.com/office/drawing/2014/main" val="3160003848"/>
                  </a:ext>
                </a:extLst>
              </a:tr>
              <a:tr h="649326">
                <a:tc>
                  <a:txBody>
                    <a:bodyPr/>
                    <a:lstStyle/>
                    <a:p>
                      <a:pPr marL="0" marR="0" algn="l">
                        <a:lnSpc>
                          <a:spcPct val="107000"/>
                        </a:lnSpc>
                        <a:spcBef>
                          <a:spcPts val="0"/>
                        </a:spcBef>
                        <a:spcAft>
                          <a:spcPts val="0"/>
                        </a:spcAft>
                      </a:pPr>
                      <a:r>
                        <a:rPr lang="en-US" sz="1900" dirty="0">
                          <a:effectLst/>
                        </a:rPr>
                        <a:t>Reference year</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nchor="ctr"/>
                </a:tc>
                <a:tc>
                  <a:txBody>
                    <a:bodyPr/>
                    <a:lstStyle/>
                    <a:p>
                      <a:pPr marL="0" marR="0" algn="ctr">
                        <a:lnSpc>
                          <a:spcPct val="107000"/>
                        </a:lnSpc>
                        <a:spcBef>
                          <a:spcPts val="0"/>
                        </a:spcBef>
                        <a:spcAft>
                          <a:spcPts val="0"/>
                        </a:spcAft>
                      </a:pPr>
                      <a:r>
                        <a:rPr lang="en-US" sz="1900">
                          <a:effectLst/>
                        </a:rPr>
                        <a:t>2014 (GTAP v10's benchmark year)</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a:effectLst/>
                        </a:rPr>
                        <a:t>A new baseline based on Scenario 1</a:t>
                      </a:r>
                      <a:endParaRPr lang="en-US" sz="24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tc>
                  <a:txBody>
                    <a:bodyPr/>
                    <a:lstStyle/>
                    <a:p>
                      <a:pPr marL="0" marR="0" algn="ctr">
                        <a:lnSpc>
                          <a:spcPct val="107000"/>
                        </a:lnSpc>
                        <a:spcBef>
                          <a:spcPts val="0"/>
                        </a:spcBef>
                        <a:spcAft>
                          <a:spcPts val="0"/>
                        </a:spcAft>
                      </a:pPr>
                      <a:r>
                        <a:rPr lang="en-US" sz="1900" dirty="0">
                          <a:effectLst/>
                        </a:rPr>
                        <a:t>A new baseline based on Scenario 1</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82338" marR="82338" marT="0" marB="0"/>
                </a:tc>
                <a:extLst>
                  <a:ext uri="{0D108BD9-81ED-4DB2-BD59-A6C34878D82A}">
                    <a16:rowId xmlns:a16="http://schemas.microsoft.com/office/drawing/2014/main" val="297559242"/>
                  </a:ext>
                </a:extLst>
              </a:tr>
            </a:tbl>
          </a:graphicData>
        </a:graphic>
      </p:graphicFrame>
    </p:spTree>
    <p:extLst>
      <p:ext uri="{BB962C8B-B14F-4D97-AF65-F5344CB8AC3E}">
        <p14:creationId xmlns:p14="http://schemas.microsoft.com/office/powerpoint/2010/main" val="22839339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DF20D-FE9B-452B-A215-EBA3AF437769}"/>
              </a:ext>
            </a:extLst>
          </p:cNvPr>
          <p:cNvSpPr>
            <a:spLocks noGrp="1"/>
          </p:cNvSpPr>
          <p:nvPr>
            <p:ph type="title"/>
          </p:nvPr>
        </p:nvSpPr>
        <p:spPr/>
        <p:txBody>
          <a:bodyPr/>
          <a:lstStyle/>
          <a:p>
            <a:pPr lvl="0"/>
            <a:r>
              <a:rPr lang="en-US" b="1"/>
              <a:t>Simulation model and database</a:t>
            </a:r>
            <a:endParaRPr lang="en-US" b="1" dirty="0"/>
          </a:p>
        </p:txBody>
      </p:sp>
      <p:graphicFrame>
        <p:nvGraphicFramePr>
          <p:cNvPr id="7" name="Chart 6">
            <a:extLst>
              <a:ext uri="{FF2B5EF4-FFF2-40B4-BE49-F238E27FC236}">
                <a16:creationId xmlns:a16="http://schemas.microsoft.com/office/drawing/2014/main" id="{9CCF5C25-6D85-4926-8323-825AD1BEDF8E}"/>
              </a:ext>
            </a:extLst>
          </p:cNvPr>
          <p:cNvGraphicFramePr/>
          <p:nvPr>
            <p:extLst>
              <p:ext uri="{D42A27DB-BD31-4B8C-83A1-F6EECF244321}">
                <p14:modId xmlns:p14="http://schemas.microsoft.com/office/powerpoint/2010/main" val="3489885053"/>
              </p:ext>
            </p:extLst>
          </p:nvPr>
        </p:nvGraphicFramePr>
        <p:xfrm>
          <a:off x="1960605" y="2093440"/>
          <a:ext cx="8270789" cy="3589706"/>
        </p:xfrm>
        <a:graphic>
          <a:graphicData uri="http://schemas.openxmlformats.org/drawingml/2006/chart">
            <c:chart xmlns:c="http://schemas.openxmlformats.org/drawingml/2006/chart" xmlns:r="http://schemas.openxmlformats.org/officeDocument/2006/relationships" r:id="rId2"/>
          </a:graphicData>
        </a:graphic>
      </p:graphicFrame>
      <p:grpSp>
        <p:nvGrpSpPr>
          <p:cNvPr id="8" name="Group 7">
            <a:extLst>
              <a:ext uri="{FF2B5EF4-FFF2-40B4-BE49-F238E27FC236}">
                <a16:creationId xmlns:a16="http://schemas.microsoft.com/office/drawing/2014/main" id="{88EB2759-8167-41DF-A777-15EF0FD580FC}"/>
              </a:ext>
            </a:extLst>
          </p:cNvPr>
          <p:cNvGrpSpPr/>
          <p:nvPr/>
        </p:nvGrpSpPr>
        <p:grpSpPr>
          <a:xfrm>
            <a:off x="8971007" y="2394068"/>
            <a:ext cx="1047732" cy="1688757"/>
            <a:chOff x="0" y="0"/>
            <a:chExt cx="869618" cy="1078376"/>
          </a:xfrm>
        </p:grpSpPr>
        <p:sp>
          <p:nvSpPr>
            <p:cNvPr id="9" name="Rectangle 8">
              <a:extLst>
                <a:ext uri="{FF2B5EF4-FFF2-40B4-BE49-F238E27FC236}">
                  <a16:creationId xmlns:a16="http://schemas.microsoft.com/office/drawing/2014/main" id="{88FE0FC9-B6FC-46F8-8F54-429E831B0B6D}"/>
                </a:ext>
              </a:extLst>
            </p:cNvPr>
            <p:cNvSpPr/>
            <p:nvPr/>
          </p:nvSpPr>
          <p:spPr>
            <a:xfrm>
              <a:off x="0" y="566496"/>
              <a:ext cx="217644" cy="511880"/>
            </a:xfrm>
            <a:custGeom>
              <a:avLst/>
              <a:gdLst>
                <a:gd name="connsiteX0" fmla="*/ 0 w 217644"/>
                <a:gd name="connsiteY0" fmla="*/ 0 h 511880"/>
                <a:gd name="connsiteX1" fmla="*/ 217644 w 217644"/>
                <a:gd name="connsiteY1" fmla="*/ 0 h 511880"/>
                <a:gd name="connsiteX2" fmla="*/ 217644 w 217644"/>
                <a:gd name="connsiteY2" fmla="*/ 511880 h 511880"/>
                <a:gd name="connsiteX3" fmla="*/ 0 w 217644"/>
                <a:gd name="connsiteY3" fmla="*/ 511880 h 511880"/>
                <a:gd name="connsiteX4" fmla="*/ 0 w 217644"/>
                <a:gd name="connsiteY4" fmla="*/ 0 h 511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644" h="511880" extrusionOk="0">
                  <a:moveTo>
                    <a:pt x="0" y="0"/>
                  </a:moveTo>
                  <a:cubicBezTo>
                    <a:pt x="47781" y="10189"/>
                    <a:pt x="125333" y="1977"/>
                    <a:pt x="217644" y="0"/>
                  </a:cubicBezTo>
                  <a:cubicBezTo>
                    <a:pt x="233891" y="129591"/>
                    <a:pt x="198173" y="372952"/>
                    <a:pt x="217644" y="511880"/>
                  </a:cubicBezTo>
                  <a:cubicBezTo>
                    <a:pt x="155728" y="514686"/>
                    <a:pt x="103342" y="506766"/>
                    <a:pt x="0" y="511880"/>
                  </a:cubicBezTo>
                  <a:cubicBezTo>
                    <a:pt x="-6705" y="272416"/>
                    <a:pt x="2884" y="248195"/>
                    <a:pt x="0" y="0"/>
                  </a:cubicBezTo>
                  <a:close/>
                </a:path>
              </a:pathLst>
            </a:custGeom>
            <a:noFill/>
            <a:ln w="12700" cap="flat" cmpd="sng" algn="ctr">
              <a:solidFill>
                <a:srgbClr val="FF0000"/>
              </a:solidFill>
              <a:prstDash val="solid"/>
              <a:round/>
              <a:headEnd type="none" w="med" len="med"/>
              <a:tailEnd type="none" w="med" len="med"/>
              <a:extLst>
                <a:ext uri="{C807C97D-BFC1-408E-A445-0C87EB9F89A2}">
                  <ask:lineSketchStyleProps xmlns:ask="http://schemas.microsoft.com/office/drawing/2018/sketchyshapes" sd="3421862628">
                    <a:prstGeom prst="rect">
                      <a:avLst/>
                    </a:prstGeom>
                    <ask:type>
                      <ask:lineSketchFreehand/>
                    </ask:type>
                  </ask:lineSketchStyleProps>
                </a:ext>
              </a:extLst>
            </a:ln>
          </p:spPr>
          <p:style>
            <a:lnRef idx="0">
              <a:scrgbClr r="0" g="0" b="0"/>
            </a:lnRef>
            <a:fillRef idx="0">
              <a:scrgbClr r="0" g="0" b="0"/>
            </a:fillRef>
            <a:effectRef idx="0">
              <a:scrgbClr r="0" g="0" b="0"/>
            </a:effectRef>
            <a:fontRef idx="minor">
              <a:schemeClr val="accen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Callout: Bent Line with No Border 9">
              <a:extLst>
                <a:ext uri="{FF2B5EF4-FFF2-40B4-BE49-F238E27FC236}">
                  <a16:creationId xmlns:a16="http://schemas.microsoft.com/office/drawing/2014/main" id="{E084624B-5FA7-4323-AC87-8A382217A0F4}"/>
                </a:ext>
              </a:extLst>
            </p:cNvPr>
            <p:cNvSpPr/>
            <p:nvPr/>
          </p:nvSpPr>
          <p:spPr>
            <a:xfrm>
              <a:off x="155243" y="0"/>
              <a:ext cx="714375" cy="388620"/>
            </a:xfrm>
            <a:prstGeom prst="callout2">
              <a:avLst>
                <a:gd name="adj1" fmla="val 46845"/>
                <a:gd name="adj2" fmla="val -1647"/>
                <a:gd name="adj3" fmla="val 18750"/>
                <a:gd name="adj4" fmla="val -16667"/>
                <a:gd name="adj5" fmla="val 161666"/>
                <a:gd name="adj6" fmla="val -4637"/>
              </a:avLst>
            </a:prstGeom>
            <a:noFill/>
            <a:ln w="9525"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dirty="0">
                  <a:solidFill>
                    <a:srgbClr val="FF0000"/>
                  </a:solidFill>
                  <a:effectLst/>
                  <a:latin typeface="Times New Roman" panose="02020603050405020304" pitchFamily="18" charset="0"/>
                  <a:ea typeface="Malgun Gothic" panose="020B0503020000020004" pitchFamily="34" charset="-127"/>
                  <a:cs typeface="Times New Roman" panose="02020603050405020304" pitchFamily="18" charset="0"/>
                </a:rPr>
                <a:t>Shock year tariff rate</a:t>
              </a:r>
              <a:endParaRPr lang="en-US" sz="2400" dirty="0">
                <a:effectLst/>
                <a:latin typeface="Times New Roman" panose="02020603050405020304" pitchFamily="18" charset="0"/>
                <a:ea typeface="Malgun Gothic" panose="020B0503020000020004" pitchFamily="34" charset="-127"/>
                <a:cs typeface="Times New Roman" panose="02020603050405020304" pitchFamily="18" charset="0"/>
              </a:endParaRPr>
            </a:p>
          </p:txBody>
        </p:sp>
      </p:grpSp>
      <p:sp>
        <p:nvSpPr>
          <p:cNvPr id="11" name="Speech Bubble: Rectangle with Corners Rounded 10">
            <a:extLst>
              <a:ext uri="{FF2B5EF4-FFF2-40B4-BE49-F238E27FC236}">
                <a16:creationId xmlns:a16="http://schemas.microsoft.com/office/drawing/2014/main" id="{F5AFD3D1-1D78-4F1D-95F4-2768F931ECD8}"/>
              </a:ext>
            </a:extLst>
          </p:cNvPr>
          <p:cNvSpPr/>
          <p:nvPr/>
        </p:nvSpPr>
        <p:spPr>
          <a:xfrm>
            <a:off x="7023370" y="2262753"/>
            <a:ext cx="1020249" cy="348962"/>
          </a:xfrm>
          <a:prstGeom prst="wedgeRoundRectCallout">
            <a:avLst>
              <a:gd name="adj1" fmla="val -31637"/>
              <a:gd name="adj2" fmla="val 172163"/>
              <a:gd name="adj3" fmla="val 16667"/>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900" b="1" dirty="0">
                <a:ln>
                  <a:noFill/>
                </a:ln>
                <a:solidFill>
                  <a:srgbClr val="FFFFFF"/>
                </a:solidFill>
                <a:effectLst/>
                <a:latin typeface="Times New Roman" panose="02020603050405020304" pitchFamily="18" charset="0"/>
                <a:ea typeface="Malgun Gothic" panose="020B0503020000020004" pitchFamily="34" charset="-127"/>
                <a:cs typeface="Times New Roman" panose="02020603050405020304" pitchFamily="18" charset="0"/>
              </a:rPr>
              <a:t>Kazakhstan WTO accession</a:t>
            </a:r>
            <a:endParaRPr lang="en-US" sz="1600" b="1" dirty="0">
              <a:effectLst/>
              <a:latin typeface="Times New Roman" panose="02020603050405020304" pitchFamily="18" charset="0"/>
              <a:ea typeface="Malgun Gothic" panose="020B0503020000020004" pitchFamily="34" charset="-127"/>
              <a:cs typeface="Times New Roman" panose="02020603050405020304" pitchFamily="18" charset="0"/>
            </a:endParaRPr>
          </a:p>
        </p:txBody>
      </p:sp>
      <p:sp>
        <p:nvSpPr>
          <p:cNvPr id="4" name="Rectangle 3">
            <a:extLst>
              <a:ext uri="{FF2B5EF4-FFF2-40B4-BE49-F238E27FC236}">
                <a16:creationId xmlns:a16="http://schemas.microsoft.com/office/drawing/2014/main" id="{C713B4DA-C7AB-4077-9E24-02343D3DD6C3}"/>
              </a:ext>
            </a:extLst>
          </p:cNvPr>
          <p:cNvSpPr/>
          <p:nvPr/>
        </p:nvSpPr>
        <p:spPr>
          <a:xfrm>
            <a:off x="1960604" y="5832678"/>
            <a:ext cx="8270789" cy="646331"/>
          </a:xfrm>
          <a:prstGeom prst="rect">
            <a:avLst/>
          </a:prstGeom>
          <a:ln w="6350"/>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en-US" dirty="0">
                <a:latin typeface="Times New Roman" panose="02020603050405020304" pitchFamily="18" charset="0"/>
                <a:ea typeface="Malgun Gothic" panose="020B0503020000020004" pitchFamily="34" charset="-127"/>
              </a:rPr>
              <a:t>By the end of 2020, Kazakhstan will have lowered 3,512 import tariff lines to an average of 6.1%.</a:t>
            </a:r>
            <a:endParaRPr lang="en-US" dirty="0"/>
          </a:p>
        </p:txBody>
      </p:sp>
    </p:spTree>
    <p:extLst>
      <p:ext uri="{BB962C8B-B14F-4D97-AF65-F5344CB8AC3E}">
        <p14:creationId xmlns:p14="http://schemas.microsoft.com/office/powerpoint/2010/main" val="563690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1500"/>
                            </p:stCondLst>
                            <p:childTnLst>
                              <p:par>
                                <p:cTn id="9" presetID="22" presetClass="entr" presetSubtype="4" fill="hold" nodeType="afterEffect">
                                  <p:stCondLst>
                                    <p:cond delay="75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1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29" name="Rectangle 17">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B5257C-25F8-4356-A0F0-C13A47C4DA0C}"/>
              </a:ext>
            </a:extLst>
          </p:cNvPr>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t>Results</a:t>
            </a:r>
          </a:p>
        </p:txBody>
      </p:sp>
      <p:sp>
        <p:nvSpPr>
          <p:cNvPr id="30" name="Rectangle 19">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1">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Table 4">
            <a:extLst>
              <a:ext uri="{FF2B5EF4-FFF2-40B4-BE49-F238E27FC236}">
                <a16:creationId xmlns:a16="http://schemas.microsoft.com/office/drawing/2014/main" id="{71FA2916-60D1-4E9B-AA83-D5F2EA5B41BD}"/>
              </a:ext>
            </a:extLst>
          </p:cNvPr>
          <p:cNvGraphicFramePr>
            <a:graphicFrameLocks noGrp="1"/>
          </p:cNvGraphicFramePr>
          <p:nvPr>
            <p:extLst>
              <p:ext uri="{D42A27DB-BD31-4B8C-83A1-F6EECF244321}">
                <p14:modId xmlns:p14="http://schemas.microsoft.com/office/powerpoint/2010/main" val="3497825590"/>
              </p:ext>
            </p:extLst>
          </p:nvPr>
        </p:nvGraphicFramePr>
        <p:xfrm>
          <a:off x="635457" y="2324355"/>
          <a:ext cx="10916467" cy="4088902"/>
        </p:xfrm>
        <a:graphic>
          <a:graphicData uri="http://schemas.openxmlformats.org/drawingml/2006/table">
            <a:tbl>
              <a:tblPr firstRow="1" firstCol="1" bandRow="1"/>
              <a:tblGrid>
                <a:gridCol w="1917759">
                  <a:extLst>
                    <a:ext uri="{9D8B030D-6E8A-4147-A177-3AD203B41FA5}">
                      <a16:colId xmlns:a16="http://schemas.microsoft.com/office/drawing/2014/main" val="1762267511"/>
                    </a:ext>
                  </a:extLst>
                </a:gridCol>
                <a:gridCol w="921120">
                  <a:extLst>
                    <a:ext uri="{9D8B030D-6E8A-4147-A177-3AD203B41FA5}">
                      <a16:colId xmlns:a16="http://schemas.microsoft.com/office/drawing/2014/main" val="1135823207"/>
                    </a:ext>
                  </a:extLst>
                </a:gridCol>
                <a:gridCol w="1212396">
                  <a:extLst>
                    <a:ext uri="{9D8B030D-6E8A-4147-A177-3AD203B41FA5}">
                      <a16:colId xmlns:a16="http://schemas.microsoft.com/office/drawing/2014/main" val="3722127057"/>
                    </a:ext>
                  </a:extLst>
                </a:gridCol>
                <a:gridCol w="1231959">
                  <a:extLst>
                    <a:ext uri="{9D8B030D-6E8A-4147-A177-3AD203B41FA5}">
                      <a16:colId xmlns:a16="http://schemas.microsoft.com/office/drawing/2014/main" val="411009882"/>
                    </a:ext>
                  </a:extLst>
                </a:gridCol>
                <a:gridCol w="920034">
                  <a:extLst>
                    <a:ext uri="{9D8B030D-6E8A-4147-A177-3AD203B41FA5}">
                      <a16:colId xmlns:a16="http://schemas.microsoft.com/office/drawing/2014/main" val="3842984709"/>
                    </a:ext>
                  </a:extLst>
                </a:gridCol>
                <a:gridCol w="921120">
                  <a:extLst>
                    <a:ext uri="{9D8B030D-6E8A-4147-A177-3AD203B41FA5}">
                      <a16:colId xmlns:a16="http://schemas.microsoft.com/office/drawing/2014/main" val="639006665"/>
                    </a:ext>
                  </a:extLst>
                </a:gridCol>
                <a:gridCol w="921120">
                  <a:extLst>
                    <a:ext uri="{9D8B030D-6E8A-4147-A177-3AD203B41FA5}">
                      <a16:colId xmlns:a16="http://schemas.microsoft.com/office/drawing/2014/main" val="54281950"/>
                    </a:ext>
                  </a:extLst>
                </a:gridCol>
                <a:gridCol w="921120">
                  <a:extLst>
                    <a:ext uri="{9D8B030D-6E8A-4147-A177-3AD203B41FA5}">
                      <a16:colId xmlns:a16="http://schemas.microsoft.com/office/drawing/2014/main" val="4096401279"/>
                    </a:ext>
                  </a:extLst>
                </a:gridCol>
                <a:gridCol w="926556">
                  <a:extLst>
                    <a:ext uri="{9D8B030D-6E8A-4147-A177-3AD203B41FA5}">
                      <a16:colId xmlns:a16="http://schemas.microsoft.com/office/drawing/2014/main" val="2007285046"/>
                    </a:ext>
                  </a:extLst>
                </a:gridCol>
                <a:gridCol w="1023283">
                  <a:extLst>
                    <a:ext uri="{9D8B030D-6E8A-4147-A177-3AD203B41FA5}">
                      <a16:colId xmlns:a16="http://schemas.microsoft.com/office/drawing/2014/main" val="1746493994"/>
                    </a:ext>
                  </a:extLst>
                </a:gridCol>
              </a:tblGrid>
              <a:tr h="515458">
                <a:tc gridSpan="10">
                  <a:txBody>
                    <a:bodyPr/>
                    <a:lstStyle/>
                    <a:p>
                      <a:pPr marL="0" marR="0" algn="ctr">
                        <a:lnSpc>
                          <a:spcPct val="107000"/>
                        </a:lnSpc>
                        <a:spcBef>
                          <a:spcPts val="0"/>
                        </a:spcBef>
                        <a:spcAft>
                          <a:spcPts val="0"/>
                        </a:spcAft>
                      </a:pPr>
                      <a:r>
                        <a:rPr lang="en-US" sz="16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ctr">
                        <a:lnSpc>
                          <a:spcPct val="107000"/>
                        </a:lnSpc>
                        <a:spcBef>
                          <a:spcPts val="0"/>
                        </a:spcBef>
                        <a:spcAft>
                          <a:spcPts val="0"/>
                        </a:spcAft>
                      </a:pPr>
                      <a:r>
                        <a:rPr lang="en-US" sz="1800" b="1" dirty="0">
                          <a:solidFill>
                            <a:srgbClr val="404040"/>
                          </a:solidFill>
                          <a:effectLst/>
                          <a:latin typeface="Calibri Light" panose="020F0302020204030204" pitchFamily="34" charset="0"/>
                          <a:ea typeface="Malgun Gothic" panose="020B0503020000020004" pitchFamily="34" charset="-127"/>
                          <a:cs typeface="Times New Roman" panose="02020603050405020304" pitchFamily="18" charset="0"/>
                        </a:rPr>
                        <a:t>Figure 6:</a:t>
                      </a:r>
                      <a:r>
                        <a:rPr lang="en-US" sz="1800" dirty="0">
                          <a:solidFill>
                            <a:srgbClr val="404040"/>
                          </a:solidFill>
                          <a:effectLst/>
                          <a:latin typeface="Calibri Light" panose="020F0302020204030204" pitchFamily="34" charset="0"/>
                          <a:ea typeface="Malgun Gothic" panose="020B0503020000020004" pitchFamily="34" charset="-127"/>
                          <a:cs typeface="Times New Roman" panose="02020603050405020304" pitchFamily="18" charset="0"/>
                        </a:rPr>
                        <a:t> Macroeconomic changes in the region's economy</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lnL>
                      <a:noFill/>
                    </a:lnL>
                    <a:lnR>
                      <a:noFill/>
                    </a:lnR>
                    <a:lnT>
                      <a:noFill/>
                    </a:lnT>
                    <a:lnB w="1905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03364307"/>
                  </a:ext>
                </a:extLst>
              </a:tr>
              <a:tr h="484315">
                <a:tc rowSpan="2">
                  <a:txBody>
                    <a:bodyPr/>
                    <a:lstStyle/>
                    <a:p>
                      <a:pPr algn="l"/>
                      <a:endParaRPr lang="en-US" sz="2000">
                        <a:effectLst/>
                        <a:latin typeface="Times New Roman" panose="02020603050405020304" pitchFamily="18" charset="0"/>
                        <a:cs typeface="Times New Roman" panose="02020603050405020304" pitchFamily="18" charset="0"/>
                      </a:endParaRPr>
                    </a:p>
                  </a:txBody>
                  <a:tcPr marL="59514" marR="59514" marT="0" marB="0">
                    <a:lnL>
                      <a:noFill/>
                    </a:lnL>
                    <a:lnR>
                      <a:noFill/>
                    </a:lnR>
                    <a:lnT w="19050" cap="flat" cmpd="sng" algn="ctr">
                      <a:solidFill>
                        <a:srgbClr val="4472C4"/>
                      </a:solidFill>
                      <a:prstDash val="solid"/>
                      <a:round/>
                      <a:headEnd type="none" w="med" len="med"/>
                      <a:tailEnd type="none" w="med" len="med"/>
                    </a:lnT>
                    <a:lnB>
                      <a:noFill/>
                    </a:lnB>
                  </a:tcPr>
                </a:tc>
                <a:tc rowSpan="2" gridSpan="3">
                  <a:txBody>
                    <a:bodyPr/>
                    <a:lstStyle/>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ctr">
                        <a:lnSpc>
                          <a:spcPct val="107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Welfare change, </a:t>
                      </a:r>
                      <a:b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600" i="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million</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lnL>
                      <a:noFill/>
                    </a:lnL>
                    <a:lnR>
                      <a:noFill/>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gridSpan="6">
                  <a:txBody>
                    <a:bodyPr/>
                    <a:lstStyle/>
                    <a:p>
                      <a:pPr marL="0" marR="0" algn="ctr">
                        <a:lnSpc>
                          <a:spcPct val="107000"/>
                        </a:lnSpc>
                        <a:spcBef>
                          <a:spcPts val="0"/>
                        </a:spcBef>
                        <a:spcAft>
                          <a:spcPts val="0"/>
                        </a:spcAft>
                      </a:pPr>
                      <a:r>
                        <a:rPr lang="en-US" sz="16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ctr">
                        <a:lnSpc>
                          <a:spcPct val="107000"/>
                        </a:lnSpc>
                        <a:spcBef>
                          <a:spcPts val="0"/>
                        </a:spcBef>
                        <a:spcAft>
                          <a:spcPts val="0"/>
                        </a:spcAft>
                      </a:pPr>
                      <a:r>
                        <a:rPr lang="en-US" sz="16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change (%), in</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lnL>
                      <a:noFill/>
                    </a:lnL>
                    <a:lnR>
                      <a:noFill/>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7142494"/>
                  </a:ext>
                </a:extLst>
              </a:tr>
              <a:tr h="254889">
                <a:tc v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c gridSpan="3">
                  <a:txBody>
                    <a:bodyPr/>
                    <a:lstStyle/>
                    <a:p>
                      <a:pPr marL="0" marR="0" algn="ctr">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real GDP</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TOT</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02932042"/>
                  </a:ext>
                </a:extLst>
              </a:tr>
              <a:tr h="282394">
                <a:tc>
                  <a:txBody>
                    <a:bodyPr/>
                    <a:lstStyle/>
                    <a:p>
                      <a:pPr algn="l"/>
                      <a:endParaRPr lang="en-US" sz="2000">
                        <a:effectLst/>
                        <a:latin typeface="Times New Roman" panose="02020603050405020304" pitchFamily="18" charset="0"/>
                        <a:cs typeface="Times New Roman" panose="02020603050405020304" pitchFamily="18" charset="0"/>
                      </a:endParaRPr>
                    </a:p>
                  </a:txBody>
                  <a:tcPr marL="59514" marR="59514" marT="0" marB="0">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S3</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S3</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S3</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996148830"/>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 Kazakhstan</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631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-4612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-9686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-0.04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-0.17</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-0.04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-3.86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-7.84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w="12700" cap="flat" cmpd="sng" algn="ctr">
                      <a:solidFill>
                        <a:srgbClr val="4472C4"/>
                      </a:solidFill>
                      <a:prstDash val="solid"/>
                      <a:round/>
                      <a:headEnd type="none" w="med" len="med"/>
                      <a:tailEnd type="none" w="med" len="med"/>
                    </a:lnT>
                    <a:lnB>
                      <a:noFill/>
                    </a:lnB>
                  </a:tcPr>
                </a:tc>
                <a:extLst>
                  <a:ext uri="{0D108BD9-81ED-4DB2-BD59-A6C34878D82A}">
                    <a16:rowId xmlns:a16="http://schemas.microsoft.com/office/drawing/2014/main" val="2733307327"/>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 China</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221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27802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53007</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0.47</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0.89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extLst>
                  <a:ext uri="{0D108BD9-81ED-4DB2-BD59-A6C34878D82A}">
                    <a16:rowId xmlns:a16="http://schemas.microsoft.com/office/drawing/2014/main" val="1470978364"/>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Japan</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21309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42668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0.05</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0.10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1.62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3.30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extLst>
                  <a:ext uri="{0D108BD9-81ED-4DB2-BD59-A6C34878D82A}">
                    <a16:rowId xmlns:a16="http://schemas.microsoft.com/office/drawing/2014/main" val="1704451581"/>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 Korea</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188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12740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25706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0.12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0.24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0.03</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1.28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2.61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extLst>
                  <a:ext uri="{0D108BD9-81ED-4DB2-BD59-A6C34878D82A}">
                    <a16:rowId xmlns:a16="http://schemas.microsoft.com/office/drawing/2014/main" val="1113529210"/>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US_Canada</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-56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9109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5316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-0.01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-0.09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0.28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0.56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extLst>
                  <a:ext uri="{0D108BD9-81ED-4DB2-BD59-A6C34878D82A}">
                    <a16:rowId xmlns:a16="http://schemas.microsoft.com/office/drawing/2014/main" val="3782682336"/>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EU_28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109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53290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105735</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0.05</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0.53</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1.09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extLst>
                  <a:ext uri="{0D108BD9-81ED-4DB2-BD59-A6C34878D82A}">
                    <a16:rowId xmlns:a16="http://schemas.microsoft.com/office/drawing/2014/main" val="3872674983"/>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EAEU_CIS</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-214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-15000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-27016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0.52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1.28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-0.04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-2.66</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-5.42</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a:noFill/>
                    </a:lnB>
                  </a:tcPr>
                </a:tc>
                <a:extLst>
                  <a:ext uri="{0D108BD9-81ED-4DB2-BD59-A6C34878D82A}">
                    <a16:rowId xmlns:a16="http://schemas.microsoft.com/office/drawing/2014/main" val="113060849"/>
                  </a:ext>
                </a:extLst>
              </a:tr>
              <a:tr h="254889">
                <a:tc>
                  <a:txBody>
                    <a:bodyPr/>
                    <a:lstStyle/>
                    <a:p>
                      <a:pPr marL="0" marR="0" algn="l">
                        <a:lnSpc>
                          <a:spcPct val="107000"/>
                        </a:lnSpc>
                        <a:spcBef>
                          <a:spcPts val="0"/>
                        </a:spcBef>
                        <a:spcAft>
                          <a:spcPts val="0"/>
                        </a:spcAft>
                      </a:pPr>
                      <a:r>
                        <a:rPr lang="en-US" sz="16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RestofWorld</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-354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-88999</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-199338</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-0.04</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-0.20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effectLst/>
                          <a:latin typeface="Calibri" panose="020F0502020204030204" pitchFamily="34" charset="0"/>
                          <a:ea typeface="Malgun Gothic" panose="020B0503020000020004" pitchFamily="34" charset="-127"/>
                          <a:cs typeface="Times New Roman" panose="02020603050405020304" pitchFamily="18" charset="0"/>
                        </a:rPr>
                        <a:t>0.00</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-0.81</a:t>
                      </a:r>
                      <a:endParaRPr lang="en-US" sz="20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600" dirty="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-1.58</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b">
                    <a:lnL>
                      <a:noFill/>
                    </a:lnL>
                    <a:lnR>
                      <a:noFill/>
                    </a:lnR>
                    <a:lnT>
                      <a:noFill/>
                    </a:lnT>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4143393782"/>
                  </a:ext>
                </a:extLst>
              </a:tr>
              <a:tr h="435175">
                <a:tc gridSpan="10">
                  <a:txBody>
                    <a:bodyPr/>
                    <a:lstStyle/>
                    <a:p>
                      <a:pPr marL="0" marR="0" algn="ctr">
                        <a:lnSpc>
                          <a:spcPct val="107000"/>
                        </a:lnSpc>
                        <a:spcBef>
                          <a:spcPts val="0"/>
                        </a:spcBef>
                        <a:spcAft>
                          <a:spcPts val="0"/>
                        </a:spcAft>
                      </a:pPr>
                      <a:r>
                        <a:rPr lang="en-US" sz="1100" i="1" dirty="0">
                          <a:solidFill>
                            <a:srgbClr val="808080"/>
                          </a:solidFill>
                          <a:effectLst/>
                          <a:latin typeface="Calibri" panose="020F0502020204030204" pitchFamily="34" charset="0"/>
                          <a:ea typeface="Times New Roman" panose="02020603050405020304" pitchFamily="18" charset="0"/>
                          <a:cs typeface="Times New Roman" panose="02020603050405020304" pitchFamily="18" charset="0"/>
                        </a:rPr>
                        <a:t>Source: Authors' calculation in static CGE model</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r">
                        <a:lnSpc>
                          <a:spcPct val="107000"/>
                        </a:lnSpc>
                        <a:spcBef>
                          <a:spcPts val="0"/>
                        </a:spcBef>
                        <a:spcAft>
                          <a:spcPts val="0"/>
                        </a:spcAft>
                      </a:pPr>
                      <a:r>
                        <a:rPr lang="en-US" sz="1600" i="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20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9514" marR="59514" marT="0" marB="0" anchor="ctr">
                    <a:lnL>
                      <a:noFill/>
                    </a:lnL>
                    <a:lnR>
                      <a:noFill/>
                    </a:lnR>
                    <a:lnT w="12700" cap="flat" cmpd="sng" algn="ctr">
                      <a:solidFill>
                        <a:srgbClr val="4472C4"/>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2569404"/>
                  </a:ext>
                </a:extLst>
              </a:tr>
            </a:tbl>
          </a:graphicData>
        </a:graphic>
      </p:graphicFrame>
      <p:sp>
        <p:nvSpPr>
          <p:cNvPr id="3" name="Rectangle 2">
            <a:extLst>
              <a:ext uri="{FF2B5EF4-FFF2-40B4-BE49-F238E27FC236}">
                <a16:creationId xmlns:a16="http://schemas.microsoft.com/office/drawing/2014/main" id="{C09B7993-92FB-45AB-BE75-A352F7E3E96C}"/>
              </a:ext>
            </a:extLst>
          </p:cNvPr>
          <p:cNvSpPr/>
          <p:nvPr/>
        </p:nvSpPr>
        <p:spPr>
          <a:xfrm>
            <a:off x="635457" y="3921071"/>
            <a:ext cx="10939283" cy="294468"/>
          </a:xfrm>
          <a:prstGeom prst="rect">
            <a:avLst/>
          </a:prstGeom>
          <a:solidFill>
            <a:schemeClr val="accent1">
              <a:alpha val="20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6922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B5257C-25F8-4356-A0F0-C13A47C4DA0C}"/>
              </a:ext>
            </a:extLst>
          </p:cNvPr>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t>Results</a:t>
            </a:r>
          </a:p>
        </p:txBody>
      </p:sp>
      <p:sp>
        <p:nvSpPr>
          <p:cNvPr id="18" name="Rectangle 17">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3" name="Table 2">
            <a:extLst>
              <a:ext uri="{FF2B5EF4-FFF2-40B4-BE49-F238E27FC236}">
                <a16:creationId xmlns:a16="http://schemas.microsoft.com/office/drawing/2014/main" id="{4359BEF0-CE2B-46DB-AB57-C9678E2BBDCB}"/>
              </a:ext>
            </a:extLst>
          </p:cNvPr>
          <p:cNvGraphicFramePr>
            <a:graphicFrameLocks noGrp="1"/>
          </p:cNvGraphicFramePr>
          <p:nvPr>
            <p:extLst>
              <p:ext uri="{D42A27DB-BD31-4B8C-83A1-F6EECF244321}">
                <p14:modId xmlns:p14="http://schemas.microsoft.com/office/powerpoint/2010/main" val="2587242616"/>
              </p:ext>
            </p:extLst>
          </p:nvPr>
        </p:nvGraphicFramePr>
        <p:xfrm>
          <a:off x="722751" y="2324355"/>
          <a:ext cx="10741881" cy="4121881"/>
        </p:xfrm>
        <a:graphic>
          <a:graphicData uri="http://schemas.openxmlformats.org/drawingml/2006/table">
            <a:tbl>
              <a:tblPr firstRow="1" firstCol="1" bandRow="1"/>
              <a:tblGrid>
                <a:gridCol w="2382861">
                  <a:extLst>
                    <a:ext uri="{9D8B030D-6E8A-4147-A177-3AD203B41FA5}">
                      <a16:colId xmlns:a16="http://schemas.microsoft.com/office/drawing/2014/main" val="612034872"/>
                    </a:ext>
                  </a:extLst>
                </a:gridCol>
                <a:gridCol w="902516">
                  <a:extLst>
                    <a:ext uri="{9D8B030D-6E8A-4147-A177-3AD203B41FA5}">
                      <a16:colId xmlns:a16="http://schemas.microsoft.com/office/drawing/2014/main" val="1760464530"/>
                    </a:ext>
                  </a:extLst>
                </a:gridCol>
                <a:gridCol w="902657">
                  <a:extLst>
                    <a:ext uri="{9D8B030D-6E8A-4147-A177-3AD203B41FA5}">
                      <a16:colId xmlns:a16="http://schemas.microsoft.com/office/drawing/2014/main" val="3417028159"/>
                    </a:ext>
                  </a:extLst>
                </a:gridCol>
                <a:gridCol w="1013297">
                  <a:extLst>
                    <a:ext uri="{9D8B030D-6E8A-4147-A177-3AD203B41FA5}">
                      <a16:colId xmlns:a16="http://schemas.microsoft.com/office/drawing/2014/main" val="3864133331"/>
                    </a:ext>
                  </a:extLst>
                </a:gridCol>
                <a:gridCol w="904806">
                  <a:extLst>
                    <a:ext uri="{9D8B030D-6E8A-4147-A177-3AD203B41FA5}">
                      <a16:colId xmlns:a16="http://schemas.microsoft.com/office/drawing/2014/main" val="3956567352"/>
                    </a:ext>
                  </a:extLst>
                </a:gridCol>
                <a:gridCol w="902657">
                  <a:extLst>
                    <a:ext uri="{9D8B030D-6E8A-4147-A177-3AD203B41FA5}">
                      <a16:colId xmlns:a16="http://schemas.microsoft.com/office/drawing/2014/main" val="3004160395"/>
                    </a:ext>
                  </a:extLst>
                </a:gridCol>
                <a:gridCol w="880102">
                  <a:extLst>
                    <a:ext uri="{9D8B030D-6E8A-4147-A177-3AD203B41FA5}">
                      <a16:colId xmlns:a16="http://schemas.microsoft.com/office/drawing/2014/main" val="413296762"/>
                    </a:ext>
                  </a:extLst>
                </a:gridCol>
                <a:gridCol w="1045522">
                  <a:extLst>
                    <a:ext uri="{9D8B030D-6E8A-4147-A177-3AD203B41FA5}">
                      <a16:colId xmlns:a16="http://schemas.microsoft.com/office/drawing/2014/main" val="4168193285"/>
                    </a:ext>
                  </a:extLst>
                </a:gridCol>
                <a:gridCol w="902657">
                  <a:extLst>
                    <a:ext uri="{9D8B030D-6E8A-4147-A177-3AD203B41FA5}">
                      <a16:colId xmlns:a16="http://schemas.microsoft.com/office/drawing/2014/main" val="3918481349"/>
                    </a:ext>
                  </a:extLst>
                </a:gridCol>
                <a:gridCol w="904806">
                  <a:extLst>
                    <a:ext uri="{9D8B030D-6E8A-4147-A177-3AD203B41FA5}">
                      <a16:colId xmlns:a16="http://schemas.microsoft.com/office/drawing/2014/main" val="3948429699"/>
                    </a:ext>
                  </a:extLst>
                </a:gridCol>
              </a:tblGrid>
              <a:tr h="247536">
                <a:tc gridSpan="10">
                  <a:txBody>
                    <a:bodyPr/>
                    <a:lstStyle/>
                    <a:p>
                      <a:pPr marL="0" marR="0" algn="ctr">
                        <a:lnSpc>
                          <a:spcPct val="107000"/>
                        </a:lnSpc>
                        <a:spcBef>
                          <a:spcPts val="0"/>
                        </a:spcBef>
                        <a:spcAft>
                          <a:spcPts val="0"/>
                        </a:spcAft>
                      </a:pPr>
                      <a:r>
                        <a:rPr lang="en-US" sz="1600" b="1" dirty="0">
                          <a:solidFill>
                            <a:srgbClr val="404040"/>
                          </a:solidFill>
                          <a:effectLst/>
                          <a:latin typeface="Calibri Light" panose="020F0302020204030204" pitchFamily="34" charset="0"/>
                          <a:ea typeface="Malgun Gothic" panose="020B0503020000020004" pitchFamily="34" charset="-127"/>
                          <a:cs typeface="Times New Roman" panose="02020603050405020304" pitchFamily="18" charset="0"/>
                        </a:rPr>
                        <a:t>Figure 7: </a:t>
                      </a:r>
                      <a:r>
                        <a:rPr lang="en-US" sz="1600" dirty="0">
                          <a:solidFill>
                            <a:srgbClr val="404040"/>
                          </a:solidFill>
                          <a:effectLst/>
                          <a:latin typeface="Calibri Light" panose="020F0302020204030204" pitchFamily="34" charset="0"/>
                          <a:ea typeface="Malgun Gothic" panose="020B0503020000020004" pitchFamily="34" charset="-127"/>
                          <a:cs typeface="Times New Roman" panose="02020603050405020304" pitchFamily="18" charset="0"/>
                        </a:rPr>
                        <a:t>Changes in Kazakhstan's economic sectors</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w="1905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81352101"/>
                  </a:ext>
                </a:extLst>
              </a:tr>
              <a:tr h="419133">
                <a:tc rowSpan="2">
                  <a:txBody>
                    <a:bodyPr/>
                    <a:lstStyle/>
                    <a:p>
                      <a:pPr marL="0" marR="0" algn="r">
                        <a:lnSpc>
                          <a:spcPct val="107000"/>
                        </a:lnSpc>
                        <a:spcBef>
                          <a:spcPts val="0"/>
                        </a:spcBef>
                        <a:spcAft>
                          <a:spcPts val="0"/>
                        </a:spcAft>
                      </a:pPr>
                      <a:r>
                        <a:rPr lang="en-US" sz="10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w="19050" cap="flat" cmpd="sng" algn="ctr">
                      <a:solidFill>
                        <a:srgbClr val="4472C4"/>
                      </a:solidFill>
                      <a:prstDash val="solid"/>
                      <a:round/>
                      <a:headEnd type="none" w="med" len="med"/>
                      <a:tailEnd type="none" w="med" len="med"/>
                    </a:lnT>
                    <a:lnB>
                      <a:noFill/>
                    </a:lnB>
                  </a:tcPr>
                </a:tc>
                <a:tc gridSpan="9">
                  <a:txBody>
                    <a:bodyPr/>
                    <a:lstStyle/>
                    <a:p>
                      <a:pPr marL="0" marR="0" algn="ctr">
                        <a:lnSpc>
                          <a:spcPct val="107000"/>
                        </a:lnSpc>
                        <a:spcBef>
                          <a:spcPts val="0"/>
                        </a:spcBef>
                        <a:spcAft>
                          <a:spcPts val="0"/>
                        </a:spcAft>
                      </a:pPr>
                      <a:r>
                        <a:rPr lang="en-US" sz="14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ctr">
                        <a:lnSpc>
                          <a:spcPct val="107000"/>
                        </a:lnSpc>
                        <a:spcBef>
                          <a:spcPts val="0"/>
                        </a:spcBef>
                        <a:spcAft>
                          <a:spcPts val="0"/>
                        </a:spcAft>
                      </a:pPr>
                      <a:r>
                        <a:rPr lang="en-US" sz="1400" i="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change (%) in</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w="1905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99311771"/>
                  </a:ext>
                </a:extLst>
              </a:tr>
              <a:tr h="220585">
                <a:tc vMerge="1">
                  <a:txBody>
                    <a:bodyPr/>
                    <a:lstStyle/>
                    <a:p>
                      <a:endParaRPr lang="en-US"/>
                    </a:p>
                  </a:txBody>
                  <a:tcPr/>
                </a:tc>
                <a:tc gridSpan="3">
                  <a:txBody>
                    <a:bodyPr/>
                    <a:lstStyle/>
                    <a:p>
                      <a:pPr marL="0" marR="0" algn="ct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Export</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 price</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97005949"/>
                  </a:ext>
                </a:extLst>
              </a:tr>
              <a:tr h="220585">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ctr">
                    <a:lnL>
                      <a:noFill/>
                    </a:lnL>
                    <a:lnR>
                      <a:noFill/>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tcPr>
                </a:tc>
                <a:extLst>
                  <a:ext uri="{0D108BD9-81ED-4DB2-BD59-A6C34878D82A}">
                    <a16:rowId xmlns:a16="http://schemas.microsoft.com/office/drawing/2014/main" val="1137405575"/>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 Agri</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6.2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13.1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3.0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-5.0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w="12700" cap="flat" cmpd="sng" algn="ctr">
                      <a:solidFill>
                        <a:srgbClr val="4472C4"/>
                      </a:solidFill>
                      <a:prstDash val="solid"/>
                      <a:round/>
                      <a:headEnd type="none" w="med" len="med"/>
                      <a:tailEnd type="none" w="med" len="med"/>
                    </a:lnT>
                    <a:lnB>
                      <a:noFill/>
                    </a:lnB>
                  </a:tcPr>
                </a:tc>
                <a:extLst>
                  <a:ext uri="{0D108BD9-81ED-4DB2-BD59-A6C34878D82A}">
                    <a16:rowId xmlns:a16="http://schemas.microsoft.com/office/drawing/2014/main" val="3940249464"/>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 Minerals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5.8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-0.5</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2435458389"/>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3 Oil_Gas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3.1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8.2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39.5</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124.3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-8.7</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-17.8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1536490894"/>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 Foods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0.5</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5.3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11.1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3.9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-3.0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-6.3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-2.5</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-0.7</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927467331"/>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Manufact</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10.7</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22.6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dirty="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-3.8</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1380186912"/>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6 Chemical</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-9.7</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-23.8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1.5</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4.1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-1.5</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-3.0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273974224"/>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Metals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9.8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19.9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1.7</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-4.3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505504822"/>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Pas_Vehicles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7.8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16.1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6.2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-4.0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-12.1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3898318301"/>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 Com_Vehicles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6.3</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12.1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-4.0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effectLst/>
                          <a:latin typeface="Calibri" panose="020F0502020204030204" pitchFamily="34" charset="0"/>
                          <a:ea typeface="Malgun Gothic" panose="020B0503020000020004" pitchFamily="34" charset="-127"/>
                          <a:cs typeface="Times New Roman" panose="02020603050405020304" pitchFamily="18" charset="0"/>
                        </a:rPr>
                        <a:t>0.9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-0.6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2437391139"/>
                  </a:ext>
                </a:extLst>
              </a:tr>
              <a:tr h="220585">
                <a:tc>
                  <a:txBody>
                    <a:bodyPr/>
                    <a:lstStyle/>
                    <a:p>
                      <a:pPr marL="0" marR="0" algn="l">
                        <a:lnSpc>
                          <a:spcPct val="107000"/>
                        </a:lnSpc>
                        <a:spcBef>
                          <a:spcPts val="0"/>
                        </a:spcBef>
                        <a:spcAft>
                          <a:spcPts val="0"/>
                        </a:spcAft>
                      </a:pPr>
                      <a:r>
                        <a:rPr lang="en-US" sz="1400" b="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Services</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7.0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14.6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-3.7</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-7.4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0.2</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tc>
                  <a:txBody>
                    <a:bodyPr/>
                    <a:lstStyle/>
                    <a:p>
                      <a:pPr marL="0" marR="0" algn="r">
                        <a:lnSpc>
                          <a:spcPct val="107000"/>
                        </a:lnSpc>
                        <a:spcBef>
                          <a:spcPts val="0"/>
                        </a:spcBef>
                        <a:spcAft>
                          <a:spcPts val="0"/>
                        </a:spcAft>
                      </a:pPr>
                      <a:r>
                        <a:rPr lang="en-US" sz="140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0.4</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a:noFill/>
                    </a:lnB>
                  </a:tcPr>
                </a:tc>
                <a:extLst>
                  <a:ext uri="{0D108BD9-81ED-4DB2-BD59-A6C34878D82A}">
                    <a16:rowId xmlns:a16="http://schemas.microsoft.com/office/drawing/2014/main" val="296611688"/>
                  </a:ext>
                </a:extLst>
              </a:tr>
              <a:tr h="419133">
                <a:tc>
                  <a:txBody>
                    <a:bodyPr/>
                    <a:lstStyle/>
                    <a:p>
                      <a:pPr marL="0" marR="0" algn="r">
                        <a:lnSpc>
                          <a:spcPct val="107000"/>
                        </a:lnSpc>
                        <a:spcBef>
                          <a:spcPts val="0"/>
                        </a:spcBef>
                        <a:spcAft>
                          <a:spcPts val="0"/>
                        </a:spcAft>
                      </a:pPr>
                      <a:r>
                        <a:rPr lang="en-US" sz="1400" b="1">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r">
                        <a:lnSpc>
                          <a:spcPct val="107000"/>
                        </a:lnSpc>
                        <a:spcBef>
                          <a:spcPts val="0"/>
                        </a:spcBef>
                        <a:spcAft>
                          <a:spcPts val="0"/>
                        </a:spcAft>
                      </a:pPr>
                      <a:r>
                        <a:rPr lang="en-US" sz="1400" b="1">
                          <a:effectLst/>
                          <a:latin typeface="Calibri" panose="020F0502020204030204" pitchFamily="34" charset="0"/>
                          <a:ea typeface="Times New Roman" panose="02020603050405020304" pitchFamily="18" charset="0"/>
                          <a:cs typeface="Times New Roman" panose="02020603050405020304" pitchFamily="18" charset="0"/>
                        </a:rPr>
                        <a:t>Total</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7.6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49</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100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17.1</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23.0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91.8</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-19.0</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-12.6</a:t>
                      </a:r>
                      <a:endParaRPr lang="en-US" sz="18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rgbClr val="4472C4"/>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400" b="1" dirty="0">
                          <a:solidFill>
                            <a:srgbClr val="FF0000"/>
                          </a:solidFill>
                          <a:effectLst/>
                          <a:latin typeface="Calibri" panose="020F0502020204030204" pitchFamily="34" charset="0"/>
                          <a:ea typeface="Malgun Gothic" panose="020B0503020000020004" pitchFamily="34" charset="-127"/>
                          <a:cs typeface="Times New Roman" panose="02020603050405020304" pitchFamily="18" charset="0"/>
                        </a:rPr>
                        <a:t>-24.9</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nchor="b">
                    <a:lnL>
                      <a:noFill/>
                    </a:lnL>
                    <a:lnR>
                      <a:noFill/>
                    </a:lnR>
                    <a:lnT>
                      <a:noFill/>
                    </a:lnT>
                    <a:lnB w="12700" cap="flat" cmpd="sng" algn="ctr">
                      <a:solidFill>
                        <a:schemeClr val="accent2">
                          <a:lumMod val="60000"/>
                          <a:lumOff val="40000"/>
                        </a:schemeClr>
                      </a:solidFill>
                      <a:prstDash val="solid"/>
                      <a:round/>
                      <a:headEnd type="none" w="med" len="med"/>
                      <a:tailEnd type="none" w="med" len="med"/>
                    </a:lnB>
                  </a:tcPr>
                </a:tc>
                <a:extLst>
                  <a:ext uri="{0D108BD9-81ED-4DB2-BD59-A6C34878D82A}">
                    <a16:rowId xmlns:a16="http://schemas.microsoft.com/office/drawing/2014/main" val="2593899142"/>
                  </a:ext>
                </a:extLst>
              </a:tr>
              <a:tr h="336178">
                <a:tc gridSpan="10">
                  <a:txBody>
                    <a:bodyPr/>
                    <a:lstStyle/>
                    <a:p>
                      <a:pPr marL="0" marR="0" algn="ctr">
                        <a:lnSpc>
                          <a:spcPct val="107000"/>
                        </a:lnSpc>
                        <a:spcBef>
                          <a:spcPts val="0"/>
                        </a:spcBef>
                        <a:spcAft>
                          <a:spcPts val="0"/>
                        </a:spcAft>
                      </a:pPr>
                      <a:r>
                        <a:rPr lang="en-US" sz="1000" i="1" dirty="0">
                          <a:solidFill>
                            <a:srgbClr val="808080"/>
                          </a:solidFill>
                          <a:effectLst/>
                          <a:latin typeface="Calibri" panose="020F0502020204030204" pitchFamily="34" charset="0"/>
                          <a:ea typeface="Times New Roman" panose="02020603050405020304" pitchFamily="18" charset="0"/>
                          <a:cs typeface="Times New Roman" panose="02020603050405020304" pitchFamily="18" charset="0"/>
                        </a:rPr>
                        <a:t>Source: Authors' calculation in static CGE model</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p>
                      <a:pPr marL="0" marR="0" algn="ctr">
                        <a:lnSpc>
                          <a:spcPct val="107000"/>
                        </a:lnSpc>
                        <a:spcBef>
                          <a:spcPts val="0"/>
                        </a:spcBef>
                        <a:spcAft>
                          <a:spcPts val="0"/>
                        </a:spcAft>
                      </a:pPr>
                      <a:r>
                        <a:rPr lang="en-US" sz="1000" i="1" dirty="0">
                          <a:solidFill>
                            <a:srgbClr val="80808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52812" marR="52812" marT="0" marB="0">
                    <a:lnL>
                      <a:noFill/>
                    </a:lnL>
                    <a:lnR>
                      <a:noFill/>
                    </a:lnR>
                    <a:lnT w="12700" cap="flat" cmpd="sng" algn="ctr">
                      <a:solidFill>
                        <a:srgbClr val="4472C4"/>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4044631"/>
                  </a:ext>
                </a:extLst>
              </a:tr>
            </a:tbl>
          </a:graphicData>
        </a:graphic>
      </p:graphicFrame>
      <p:sp>
        <p:nvSpPr>
          <p:cNvPr id="13" name="Rectangle 12">
            <a:extLst>
              <a:ext uri="{FF2B5EF4-FFF2-40B4-BE49-F238E27FC236}">
                <a16:creationId xmlns:a16="http://schemas.microsoft.com/office/drawing/2014/main" id="{30177B71-50EF-4250-B6CD-56E71378460E}"/>
              </a:ext>
            </a:extLst>
          </p:cNvPr>
          <p:cNvSpPr/>
          <p:nvPr/>
        </p:nvSpPr>
        <p:spPr>
          <a:xfrm>
            <a:off x="2650210" y="5839631"/>
            <a:ext cx="8814422" cy="294468"/>
          </a:xfrm>
          <a:prstGeom prst="rect">
            <a:avLst/>
          </a:prstGeom>
          <a:solidFill>
            <a:schemeClr val="accent1">
              <a:alpha val="20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C8C050F-AA3E-4536-A13D-2F2E943FB55B}"/>
              </a:ext>
            </a:extLst>
          </p:cNvPr>
          <p:cNvSpPr/>
          <p:nvPr/>
        </p:nvSpPr>
        <p:spPr>
          <a:xfrm>
            <a:off x="722751" y="3858353"/>
            <a:ext cx="10741880" cy="294468"/>
          </a:xfrm>
          <a:prstGeom prst="rect">
            <a:avLst/>
          </a:prstGeom>
          <a:solidFill>
            <a:schemeClr val="accent1">
              <a:alpha val="20000"/>
            </a:schemeClr>
          </a:solidFill>
          <a:ln>
            <a:noFill/>
          </a:ln>
          <a:effectLst>
            <a:softEdge rad="63500"/>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pic>
        <p:nvPicPr>
          <p:cNvPr id="19" name="Picture 4" descr="Download Image Result For Hand Drawing A Circle - Hand Drawn ...">
            <a:extLst>
              <a:ext uri="{FF2B5EF4-FFF2-40B4-BE49-F238E27FC236}">
                <a16:creationId xmlns:a16="http://schemas.microsoft.com/office/drawing/2014/main" id="{DB851B1E-9E66-40AC-8D03-D562D6DAC1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9752" y="3834006"/>
            <a:ext cx="684737" cy="31881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Download Image Result For Hand Drawing A Circle - Hand Drawn ...">
            <a:extLst>
              <a:ext uri="{FF2B5EF4-FFF2-40B4-BE49-F238E27FC236}">
                <a16:creationId xmlns:a16="http://schemas.microsoft.com/office/drawing/2014/main" id="{F22B6527-2DBE-43ED-B876-B7D38C0DDE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42147" y="3867484"/>
            <a:ext cx="684737" cy="318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0946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175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1750"/>
                                        <p:tgtEl>
                                          <p:spTgt spid="15"/>
                                        </p:tgtEl>
                                      </p:cBhvr>
                                    </p:animEffect>
                                  </p:childTnLst>
                                </p:cTn>
                              </p:par>
                            </p:childTnLst>
                          </p:cTn>
                        </p:par>
                        <p:par>
                          <p:cTn id="13" fill="hold">
                            <p:stCondLst>
                              <p:cond delay="1750"/>
                            </p:stCondLst>
                            <p:childTnLst>
                              <p:par>
                                <p:cTn id="14" presetID="6" presetClass="entr" presetSubtype="16"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circle(in)">
                                      <p:cBhvr>
                                        <p:cTn id="16" dur="2000"/>
                                        <p:tgtEl>
                                          <p:spTgt spid="19"/>
                                        </p:tgtEl>
                                      </p:cBhvr>
                                    </p:animEffect>
                                  </p:childTnLst>
                                </p:cTn>
                              </p:par>
                            </p:childTnLst>
                          </p:cTn>
                        </p:par>
                        <p:par>
                          <p:cTn id="17" fill="hold">
                            <p:stCondLst>
                              <p:cond delay="3750"/>
                            </p:stCondLst>
                            <p:childTnLst>
                              <p:par>
                                <p:cTn id="18" presetID="6" presetClass="entr" presetSubtype="16"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circle(in)">
                                      <p:cBhvr>
                                        <p:cTn id="2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92989FB-1024-49B7-BDF1-B3CE27D486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C403C-4832-4E7E-B09D-CBABA966C853}"/>
              </a:ext>
            </a:extLst>
          </p:cNvPr>
          <p:cNvSpPr>
            <a:spLocks noGrp="1"/>
          </p:cNvSpPr>
          <p:nvPr>
            <p:ph type="title"/>
          </p:nvPr>
        </p:nvSpPr>
        <p:spPr>
          <a:xfrm>
            <a:off x="746228" y="1037967"/>
            <a:ext cx="3054091" cy="4709131"/>
          </a:xfrm>
        </p:spPr>
        <p:txBody>
          <a:bodyPr anchor="ctr">
            <a:normAutofit/>
          </a:bodyPr>
          <a:lstStyle/>
          <a:p>
            <a:r>
              <a:rPr lang="en-US" dirty="0"/>
              <a:t>Conclusion Remarks</a:t>
            </a:r>
          </a:p>
        </p:txBody>
      </p:sp>
      <p:sp>
        <p:nvSpPr>
          <p:cNvPr id="11" name="Rectangle 10">
            <a:extLst>
              <a:ext uri="{FF2B5EF4-FFF2-40B4-BE49-F238E27FC236}">
                <a16:creationId xmlns:a16="http://schemas.microsoft.com/office/drawing/2014/main" id="{2987D6F4-EC95-4EF1-A8AD-4B70386CEE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F5F792DF-9D0A-4DB6-9A9E-7312F5A7E8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74980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C2890DAD-71E0-4873-AB0A-7FE17BB767B2}"/>
              </a:ext>
            </a:extLst>
          </p:cNvPr>
          <p:cNvGraphicFramePr>
            <a:graphicFrameLocks noGrp="1"/>
          </p:cNvGraphicFramePr>
          <p:nvPr>
            <p:ph idx="1"/>
            <p:extLst>
              <p:ext uri="{D42A27DB-BD31-4B8C-83A1-F6EECF244321}">
                <p14:modId xmlns:p14="http://schemas.microsoft.com/office/powerpoint/2010/main" val="1960738897"/>
              </p:ext>
            </p:extLst>
          </p:nvPr>
        </p:nvGraphicFramePr>
        <p:xfrm>
          <a:off x="4241830" y="807308"/>
          <a:ext cx="7368978" cy="56758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7716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43B05A4-157F-403C-939A-ED1B6A0A02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C403C-4832-4E7E-B09D-CBABA966C853}"/>
              </a:ext>
            </a:extLst>
          </p:cNvPr>
          <p:cNvSpPr>
            <a:spLocks noGrp="1"/>
          </p:cNvSpPr>
          <p:nvPr>
            <p:ph type="title"/>
          </p:nvPr>
        </p:nvSpPr>
        <p:spPr>
          <a:xfrm>
            <a:off x="581192" y="1507414"/>
            <a:ext cx="5120255" cy="3903332"/>
          </a:xfrm>
        </p:spPr>
        <p:txBody>
          <a:bodyPr anchor="t">
            <a:normAutofit/>
          </a:bodyPr>
          <a:lstStyle/>
          <a:p>
            <a:r>
              <a:rPr lang="en-US" sz="4000" dirty="0">
                <a:solidFill>
                  <a:schemeClr val="tx1">
                    <a:lumMod val="85000"/>
                    <a:lumOff val="15000"/>
                  </a:schemeClr>
                </a:solidFill>
              </a:rPr>
              <a:t>Conclusion Remarks</a:t>
            </a:r>
          </a:p>
        </p:txBody>
      </p:sp>
      <p:sp>
        <p:nvSpPr>
          <p:cNvPr id="10" name="Rectangle 9">
            <a:extLst>
              <a:ext uri="{FF2B5EF4-FFF2-40B4-BE49-F238E27FC236}">
                <a16:creationId xmlns:a16="http://schemas.microsoft.com/office/drawing/2014/main" id="{E8CCE107-A70B-4916-9A0B-751C70B9B5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rgbClr val="969FA7">
              <a:alpha val="70000"/>
            </a:srgb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A925BC7-7CC5-4A0C-9B3D-8829EBF28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V="1">
            <a:off x="4244340" y="3329711"/>
            <a:ext cx="3703320" cy="5872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11C6729B-D18E-4D44-8160-397313D5BB7E}"/>
              </a:ext>
            </a:extLst>
          </p:cNvPr>
          <p:cNvSpPr>
            <a:spLocks noGrp="1"/>
          </p:cNvSpPr>
          <p:nvPr>
            <p:ph idx="1"/>
          </p:nvPr>
        </p:nvSpPr>
        <p:spPr>
          <a:xfrm>
            <a:off x="6441743" y="1507415"/>
            <a:ext cx="4819091" cy="3903331"/>
          </a:xfrm>
          <a:ln w="57150">
            <a:noFill/>
          </a:ln>
        </p:spPr>
        <p:txBody>
          <a:bodyPr anchor="t">
            <a:normAutofit/>
          </a:bodyPr>
          <a:lstStyle/>
          <a:p>
            <a:r>
              <a:rPr lang="en-US" sz="2000" b="1" dirty="0"/>
              <a:t>However,</a:t>
            </a:r>
            <a:r>
              <a:rPr lang="en-US" sz="2000" dirty="0"/>
              <a:t> a potential drop in </a:t>
            </a:r>
            <a:r>
              <a:rPr lang="en-US" sz="2000" u="sng" dirty="0"/>
              <a:t>the energy price could worsen off the country's welfare and the terms of trade</a:t>
            </a:r>
            <a:r>
              <a:rPr lang="en-US" sz="2000" dirty="0"/>
              <a:t> as well as could </a:t>
            </a:r>
            <a:r>
              <a:rPr lang="en-US" sz="2000" b="1" dirty="0"/>
              <a:t>decrease the GDP growth</a:t>
            </a:r>
            <a:r>
              <a:rPr lang="en-US" sz="2000" dirty="0"/>
              <a:t>. </a:t>
            </a:r>
          </a:p>
          <a:p>
            <a:pPr lvl="1"/>
            <a:r>
              <a:rPr lang="en-US" sz="2000" dirty="0"/>
              <a:t>This potentiality should be a signal for the Kazakh policymakers to foster </a:t>
            </a:r>
            <a:r>
              <a:rPr lang="en-US" sz="2000" u="sng" dirty="0"/>
              <a:t>diversifying the economy</a:t>
            </a:r>
            <a:r>
              <a:rPr lang="en-US" sz="2000" dirty="0"/>
              <a:t>.</a:t>
            </a:r>
          </a:p>
          <a:p>
            <a:endParaRPr lang="en-US" sz="2000" dirty="0"/>
          </a:p>
        </p:txBody>
      </p:sp>
      <p:sp>
        <p:nvSpPr>
          <p:cNvPr id="14" name="Rectangle 13">
            <a:extLst>
              <a:ext uri="{FF2B5EF4-FFF2-40B4-BE49-F238E27FC236}">
                <a16:creationId xmlns:a16="http://schemas.microsoft.com/office/drawing/2014/main" id="{6E67D916-28C7-4965-BA3C-287FB8579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rgbClr val="969FA7">
              <a:alpha val="70000"/>
            </a:srgb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939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9" name="Rectangle 72">
            <a:extLst>
              <a:ext uri="{FF2B5EF4-FFF2-40B4-BE49-F238E27FC236}">
                <a16:creationId xmlns:a16="http://schemas.microsoft.com/office/drawing/2014/main" id="{3CED7894-4F62-4A6C-8DB5-DB5BE08E9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90" name="Rectangle 74">
            <a:extLst>
              <a:ext uri="{FF2B5EF4-FFF2-40B4-BE49-F238E27FC236}">
                <a16:creationId xmlns:a16="http://schemas.microsoft.com/office/drawing/2014/main" id="{E536F3B4-50F6-4C52-8F76-4EB1214719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 name="Content Placeholder 1">
            <a:extLst>
              <a:ext uri="{FF2B5EF4-FFF2-40B4-BE49-F238E27FC236}">
                <a16:creationId xmlns:a16="http://schemas.microsoft.com/office/drawing/2014/main" id="{CA230E9C-5AD7-4CB0-9DF2-9752600D1A49}"/>
              </a:ext>
            </a:extLst>
          </p:cNvPr>
          <p:cNvGraphicFramePr>
            <a:graphicFrameLocks noGrp="1"/>
          </p:cNvGraphicFramePr>
          <p:nvPr>
            <p:ph idx="1"/>
            <p:extLst>
              <p:ext uri="{D42A27DB-BD31-4B8C-83A1-F6EECF244321}">
                <p14:modId xmlns:p14="http://schemas.microsoft.com/office/powerpoint/2010/main" val="2949985024"/>
              </p:ext>
            </p:extLst>
          </p:nvPr>
        </p:nvGraphicFramePr>
        <p:xfrm>
          <a:off x="638620" y="3058957"/>
          <a:ext cx="3511234" cy="1086746"/>
        </p:xfrm>
        <a:graphic>
          <a:graphicData uri="http://schemas.openxmlformats.org/drawingml/2006/table">
            <a:tbl>
              <a:tblPr>
                <a:tableStyleId>{3B4B98B0-60AC-42C2-AFA5-B58CD77FA1E5}</a:tableStyleId>
              </a:tblPr>
              <a:tblGrid>
                <a:gridCol w="903461">
                  <a:extLst>
                    <a:ext uri="{9D8B030D-6E8A-4147-A177-3AD203B41FA5}">
                      <a16:colId xmlns:a16="http://schemas.microsoft.com/office/drawing/2014/main" val="3581447035"/>
                    </a:ext>
                  </a:extLst>
                </a:gridCol>
                <a:gridCol w="1208868">
                  <a:extLst>
                    <a:ext uri="{9D8B030D-6E8A-4147-A177-3AD203B41FA5}">
                      <a16:colId xmlns:a16="http://schemas.microsoft.com/office/drawing/2014/main" val="897776647"/>
                    </a:ext>
                  </a:extLst>
                </a:gridCol>
                <a:gridCol w="1398905">
                  <a:extLst>
                    <a:ext uri="{9D8B030D-6E8A-4147-A177-3AD203B41FA5}">
                      <a16:colId xmlns:a16="http://schemas.microsoft.com/office/drawing/2014/main" val="3558703463"/>
                    </a:ext>
                  </a:extLst>
                </a:gridCol>
              </a:tblGrid>
              <a:tr h="526726">
                <a:tc>
                  <a:txBody>
                    <a:bodyPr/>
                    <a:lstStyle/>
                    <a:p>
                      <a:pPr algn="r" fontAlgn="t"/>
                      <a:br>
                        <a:rPr lang="en-US" sz="1100" dirty="0">
                          <a:effectLst/>
                        </a:rPr>
                      </a:br>
                      <a:endParaRPr lang="en-US" sz="1100" dirty="0">
                        <a:effectLst/>
                      </a:endParaRPr>
                    </a:p>
                  </a:txBody>
                  <a:tcPr marL="29739" marR="29739" marT="29739" marB="29739" anchor="ctr"/>
                </a:tc>
                <a:tc>
                  <a:txBody>
                    <a:bodyPr/>
                    <a:lstStyle/>
                    <a:p>
                      <a:pPr algn="ctr" fontAlgn="t"/>
                      <a:r>
                        <a:rPr lang="en-US" sz="1100" b="1" dirty="0">
                          <a:effectLst/>
                        </a:rPr>
                        <a:t>Barrels</a:t>
                      </a:r>
                    </a:p>
                  </a:txBody>
                  <a:tcPr marL="29739" marR="29739" marT="29739" marB="29739"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100" b="1" dirty="0">
                        <a:effectLst/>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100" b="1" dirty="0">
                          <a:effectLst/>
                        </a:rPr>
                        <a:t>Global Rank</a:t>
                      </a:r>
                    </a:p>
                    <a:p>
                      <a:pPr algn="ctr"/>
                      <a:endParaRPr lang="en-US" sz="1100" b="1" dirty="0"/>
                    </a:p>
                  </a:txBody>
                  <a:tcPr marL="57099" marR="57099" marT="28550" marB="28550" anchor="ctr"/>
                </a:tc>
                <a:extLst>
                  <a:ext uri="{0D108BD9-81ED-4DB2-BD59-A6C34878D82A}">
                    <a16:rowId xmlns:a16="http://schemas.microsoft.com/office/drawing/2014/main" val="1108359383"/>
                  </a:ext>
                </a:extLst>
              </a:tr>
              <a:tr h="526726">
                <a:tc>
                  <a:txBody>
                    <a:bodyPr/>
                    <a:lstStyle/>
                    <a:p>
                      <a:pPr algn="l" fontAlgn="t"/>
                      <a:r>
                        <a:rPr lang="en-US" sz="1100" u="sng" dirty="0">
                          <a:solidFill>
                            <a:schemeClr val="accent1"/>
                          </a:solidFill>
                          <a:effectLst/>
                          <a:hlinkClick r:id="rId2">
                            <a:extLst>
                              <a:ext uri="{A12FA001-AC4F-418D-AE19-62706E023703}">
                                <ahyp:hlinkClr xmlns:ahyp="http://schemas.microsoft.com/office/drawing/2018/hyperlinkcolor" val="tx"/>
                              </a:ext>
                            </a:extLst>
                          </a:hlinkClick>
                        </a:rPr>
                        <a:t>Oil Reserves</a:t>
                      </a:r>
                      <a:endParaRPr lang="en-US" sz="1100" dirty="0">
                        <a:solidFill>
                          <a:schemeClr val="accent1"/>
                        </a:solidFill>
                        <a:effectLst/>
                      </a:endParaRPr>
                    </a:p>
                  </a:txBody>
                  <a:tcPr marL="29739" marR="29739" marT="29739" marB="29739" anchor="ctr"/>
                </a:tc>
                <a:tc>
                  <a:txBody>
                    <a:bodyPr/>
                    <a:lstStyle/>
                    <a:p>
                      <a:pPr algn="ctr" fontAlgn="t"/>
                      <a:r>
                        <a:rPr lang="en-US" sz="1100" dirty="0">
                          <a:effectLst/>
                        </a:rPr>
                        <a:t>30,000,000,000</a:t>
                      </a:r>
                    </a:p>
                  </a:txBody>
                  <a:tcPr marL="29739" marR="29739" marT="29739" marB="29739" anchor="ctr"/>
                </a:tc>
                <a:tc>
                  <a:txBody>
                    <a:bodyPr/>
                    <a:lstStyle/>
                    <a:p>
                      <a:pPr algn="ctr" fontAlgn="t"/>
                      <a:r>
                        <a:rPr lang="en-US" sz="1100" b="1" u="sng" dirty="0">
                          <a:solidFill>
                            <a:schemeClr val="accent1"/>
                          </a:solidFill>
                          <a:effectLst/>
                          <a:hlinkClick r:id="rId3">
                            <a:extLst>
                              <a:ext uri="{A12FA001-AC4F-418D-AE19-62706E023703}">
                                <ahyp:hlinkClr xmlns:ahyp="http://schemas.microsoft.com/office/drawing/2018/hyperlinkcolor" val="tx"/>
                              </a:ext>
                            </a:extLst>
                          </a:hlinkClick>
                        </a:rPr>
                        <a:t>12th in the world</a:t>
                      </a:r>
                      <a:endParaRPr lang="en-US" sz="1100" b="1" dirty="0">
                        <a:solidFill>
                          <a:schemeClr val="accent1"/>
                        </a:solidFill>
                        <a:effectLst/>
                      </a:endParaRPr>
                    </a:p>
                  </a:txBody>
                  <a:tcPr marL="29739" marR="29739" marT="29739" marB="29739" anchor="ctr"/>
                </a:tc>
                <a:extLst>
                  <a:ext uri="{0D108BD9-81ED-4DB2-BD59-A6C34878D82A}">
                    <a16:rowId xmlns:a16="http://schemas.microsoft.com/office/drawing/2014/main" val="3391695615"/>
                  </a:ext>
                </a:extLst>
              </a:tr>
            </a:tbl>
          </a:graphicData>
        </a:graphic>
      </p:graphicFrame>
      <p:pic>
        <p:nvPicPr>
          <p:cNvPr id="3074" name="Picture 2">
            <a:extLst>
              <a:ext uri="{FF2B5EF4-FFF2-40B4-BE49-F238E27FC236}">
                <a16:creationId xmlns:a16="http://schemas.microsoft.com/office/drawing/2014/main" id="{21209DD3-DB6D-4611-9C91-E8D0ADFE8B8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r="-1" b="9016"/>
          <a:stretch/>
        </p:blipFill>
        <p:spPr bwMode="auto">
          <a:xfrm>
            <a:off x="4654295" y="10"/>
            <a:ext cx="7537705"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456752D3-09EA-479B-8AC4-BF80AE101197}"/>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4388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CF4EB5C-ED25-4675-8255-2F5B12CFFC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514EC6E-A557-42A2-BCDC-3ABFFC5E5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05482C9-EB42-4BFE-95BF-7FD661F07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7539E646-A625-4A26-86ED-BD90EDD329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8" name="Rectangle 17">
            <a:extLst>
              <a:ext uri="{FF2B5EF4-FFF2-40B4-BE49-F238E27FC236}">
                <a16:creationId xmlns:a16="http://schemas.microsoft.com/office/drawing/2014/main" id="{9FE6175D-CE1B-4C8E-8FF8-7309F21F31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562972-3449-42D1-8185-B4BEFD52AB44}"/>
              </a:ext>
            </a:extLst>
          </p:cNvPr>
          <p:cNvSpPr>
            <a:spLocks noGrp="1"/>
          </p:cNvSpPr>
          <p:nvPr>
            <p:ph type="title"/>
          </p:nvPr>
        </p:nvSpPr>
        <p:spPr>
          <a:xfrm>
            <a:off x="4389121" y="863695"/>
            <a:ext cx="7204036" cy="4947169"/>
          </a:xfrm>
        </p:spPr>
        <p:txBody>
          <a:bodyPr vert="horz" lIns="91440" tIns="45720" rIns="91440" bIns="45720" rtlCol="0" anchor="ctr">
            <a:normAutofit/>
          </a:bodyPr>
          <a:lstStyle/>
          <a:p>
            <a:r>
              <a:rPr lang="en-US" sz="4400" b="0" kern="1200" cap="all" dirty="0">
                <a:solidFill>
                  <a:schemeClr val="tx1">
                    <a:lumMod val="85000"/>
                    <a:lumOff val="15000"/>
                  </a:schemeClr>
                </a:solidFill>
                <a:latin typeface="+mj-lt"/>
                <a:ea typeface="+mj-ea"/>
                <a:cs typeface="+mj-cs"/>
              </a:rPr>
              <a:t>Thanks for your attention!</a:t>
            </a:r>
          </a:p>
        </p:txBody>
      </p:sp>
      <p:sp>
        <p:nvSpPr>
          <p:cNvPr id="20" name="Rectangle 19">
            <a:extLst>
              <a:ext uri="{FF2B5EF4-FFF2-40B4-BE49-F238E27FC236}">
                <a16:creationId xmlns:a16="http://schemas.microsoft.com/office/drawing/2014/main" id="{0DF8C05A-3103-44B5-AFBC-A8FC5AF00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0794EE00-AFAB-44F8-902F-E944458066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3643"/>
            <a:ext cx="7503637"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3">
            <a:extLst>
              <a:ext uri="{FF2B5EF4-FFF2-40B4-BE49-F238E27FC236}">
                <a16:creationId xmlns:a16="http://schemas.microsoft.com/office/drawing/2014/main" id="{95F12ABC-29DF-4D0F-9FE7-873B7F8E32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14044"/>
            <a:ext cx="3703320" cy="574583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extBox 4">
            <a:extLst>
              <a:ext uri="{FF2B5EF4-FFF2-40B4-BE49-F238E27FC236}">
                <a16:creationId xmlns:a16="http://schemas.microsoft.com/office/drawing/2014/main" id="{A06D5D5D-AFE1-4512-9BBF-07786EE713BB}"/>
              </a:ext>
            </a:extLst>
          </p:cNvPr>
          <p:cNvSpPr txBox="1"/>
          <p:nvPr/>
        </p:nvSpPr>
        <p:spPr>
          <a:xfrm>
            <a:off x="768268" y="863695"/>
            <a:ext cx="3059854" cy="4947170"/>
          </a:xfrm>
          <a:prstGeom prst="rect">
            <a:avLst/>
          </a:prstGeom>
        </p:spPr>
        <p:style>
          <a:lnRef idx="2">
            <a:schemeClr val="accent3"/>
          </a:lnRef>
          <a:fillRef idx="1">
            <a:schemeClr val="lt1"/>
          </a:fillRef>
          <a:effectRef idx="0">
            <a:schemeClr val="accent3"/>
          </a:effectRef>
          <a:fontRef idx="minor">
            <a:schemeClr val="dk1"/>
          </a:fontRef>
        </p:style>
        <p:txBody>
          <a:bodyPr vert="horz" lIns="91440" tIns="45720" rIns="91440" bIns="45720" rtlCol="0" anchor="ctr">
            <a:normAutofit/>
          </a:bodyPr>
          <a:lstStyle/>
          <a:p>
            <a:pPr algn="ctr" defTabSz="457200">
              <a:lnSpc>
                <a:spcPct val="90000"/>
              </a:lnSpc>
              <a:spcBef>
                <a:spcPct val="20000"/>
              </a:spcBef>
              <a:spcAft>
                <a:spcPts val="600"/>
              </a:spcAft>
              <a:buClr>
                <a:schemeClr val="accent1"/>
              </a:buClr>
              <a:buSzPct val="92000"/>
            </a:pPr>
            <a:endParaRPr lang="en-US" sz="2200" dirty="0">
              <a:solidFill>
                <a:schemeClr val="bg1">
                  <a:lumMod val="50000"/>
                </a:schemeClr>
              </a:solidFill>
            </a:endParaRPr>
          </a:p>
          <a:p>
            <a:pPr algn="ctr" defTabSz="457200">
              <a:lnSpc>
                <a:spcPct val="90000"/>
              </a:lnSpc>
              <a:spcBef>
                <a:spcPct val="20000"/>
              </a:spcBef>
              <a:spcAft>
                <a:spcPts val="600"/>
              </a:spcAft>
              <a:buClr>
                <a:schemeClr val="accent1"/>
              </a:buClr>
              <a:buSzPct val="92000"/>
            </a:pPr>
            <a:r>
              <a:rPr lang="en-US" sz="2200" dirty="0">
                <a:solidFill>
                  <a:schemeClr val="bg1">
                    <a:lumMod val="50000"/>
                  </a:schemeClr>
                </a:solidFill>
              </a:rPr>
              <a:t>Inkyo Cheong: Ph.D., Prof. Of international trade, Inha University, Incheon, Korea, </a:t>
            </a:r>
            <a:r>
              <a:rPr lang="en-US" sz="2200" u="sng" dirty="0">
                <a:solidFill>
                  <a:schemeClr val="bg1">
                    <a:lumMod val="50000"/>
                  </a:schemeClr>
                </a:solidFill>
                <a:hlinkClick r:id="rId2">
                  <a:extLst>
                    <a:ext uri="{A12FA001-AC4F-418D-AE19-62706E023703}">
                      <ahyp:hlinkClr xmlns:ahyp="http://schemas.microsoft.com/office/drawing/2018/hyperlinkcolor" val="tx"/>
                    </a:ext>
                  </a:extLst>
                </a:hlinkClick>
              </a:rPr>
              <a:t>inkyoc@gmail.com</a:t>
            </a:r>
            <a:endParaRPr lang="en-US" sz="2200" dirty="0">
              <a:solidFill>
                <a:schemeClr val="bg1">
                  <a:lumMod val="50000"/>
                </a:schemeClr>
              </a:solidFill>
            </a:endParaRPr>
          </a:p>
          <a:p>
            <a:pPr algn="ctr" defTabSz="457200">
              <a:lnSpc>
                <a:spcPct val="90000"/>
              </a:lnSpc>
              <a:spcBef>
                <a:spcPct val="20000"/>
              </a:spcBef>
              <a:spcAft>
                <a:spcPts val="600"/>
              </a:spcAft>
              <a:buClr>
                <a:schemeClr val="accent1"/>
              </a:buClr>
              <a:buSzPct val="92000"/>
            </a:pPr>
            <a:r>
              <a:rPr lang="en-US" sz="2200" dirty="0">
                <a:solidFill>
                  <a:schemeClr val="bg1">
                    <a:lumMod val="50000"/>
                  </a:schemeClr>
                </a:solidFill>
              </a:rPr>
              <a:t>Turakulov Valijon: Ph.D. Student of international trade, Inha University, Incheon, Korea, </a:t>
            </a:r>
            <a:r>
              <a:rPr lang="en-US" sz="2200" u="sng" dirty="0">
                <a:solidFill>
                  <a:schemeClr val="bg1">
                    <a:lumMod val="50000"/>
                  </a:schemeClr>
                </a:solidFill>
                <a:hlinkClick r:id="rId3">
                  <a:extLst>
                    <a:ext uri="{A12FA001-AC4F-418D-AE19-62706E023703}">
                      <ahyp:hlinkClr xmlns:ahyp="http://schemas.microsoft.com/office/drawing/2018/hyperlinkcolor" val="tx"/>
                    </a:ext>
                  </a:extLst>
                </a:hlinkClick>
              </a:rPr>
              <a:t>valiy.uz@gmail.com</a:t>
            </a:r>
            <a:r>
              <a:rPr lang="en-US" sz="2200" dirty="0">
                <a:solidFill>
                  <a:schemeClr val="bg1">
                    <a:lumMod val="50000"/>
                  </a:schemeClr>
                </a:solidFill>
              </a:rPr>
              <a:t> </a:t>
            </a:r>
          </a:p>
          <a:p>
            <a:pPr algn="ctr" defTabSz="457200">
              <a:lnSpc>
                <a:spcPct val="90000"/>
              </a:lnSpc>
              <a:spcBef>
                <a:spcPct val="20000"/>
              </a:spcBef>
              <a:spcAft>
                <a:spcPts val="600"/>
              </a:spcAft>
              <a:buClr>
                <a:schemeClr val="accent1"/>
              </a:buClr>
              <a:buSzPct val="92000"/>
            </a:pPr>
            <a:endParaRPr lang="en-US" sz="2200" cap="all" dirty="0">
              <a:solidFill>
                <a:srgbClr val="FFFFFF"/>
              </a:solidFill>
            </a:endParaRPr>
          </a:p>
        </p:txBody>
      </p:sp>
    </p:spTree>
    <p:extLst>
      <p:ext uri="{BB962C8B-B14F-4D97-AF65-F5344CB8AC3E}">
        <p14:creationId xmlns:p14="http://schemas.microsoft.com/office/powerpoint/2010/main" val="263784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963FC0CD-F19B-4D9C-9C47-EB7E9D16E4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22B7BE-D171-4DB7-A2B3-4717500DA6B5}"/>
              </a:ext>
            </a:extLst>
          </p:cNvPr>
          <p:cNvSpPr>
            <a:spLocks noGrp="1"/>
          </p:cNvSpPr>
          <p:nvPr>
            <p:ph type="title"/>
          </p:nvPr>
        </p:nvSpPr>
        <p:spPr>
          <a:xfrm>
            <a:off x="581191" y="723901"/>
            <a:ext cx="10993549" cy="1428750"/>
          </a:xfrm>
        </p:spPr>
        <p:txBody>
          <a:bodyPr vert="horz" lIns="91440" tIns="45720" rIns="91440" bIns="45720" rtlCol="0" anchor="b">
            <a:normAutofit/>
          </a:bodyPr>
          <a:lstStyle/>
          <a:p>
            <a:r>
              <a:rPr lang="en-US" sz="3600" dirty="0"/>
              <a:t>Story of Kazakhstan</a:t>
            </a:r>
          </a:p>
        </p:txBody>
      </p:sp>
      <p:sp>
        <p:nvSpPr>
          <p:cNvPr id="19" name="Rectangle 18">
            <a:extLst>
              <a:ext uri="{FF2B5EF4-FFF2-40B4-BE49-F238E27FC236}">
                <a16:creationId xmlns:a16="http://schemas.microsoft.com/office/drawing/2014/main" id="{2E70159E-5269-4C18-AA0B-D50513DB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BBBE9C8C-98B2-41C2-B47B-9A396CBA23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B2ECCA3D-5ECA-4A8B-B9D7-CE6DEB72B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4" name="Chart 3">
            <a:extLst>
              <a:ext uri="{FF2B5EF4-FFF2-40B4-BE49-F238E27FC236}">
                <a16:creationId xmlns:a16="http://schemas.microsoft.com/office/drawing/2014/main" id="{8BC827EE-1A43-4C9B-AF14-C1641C94B1D1}"/>
              </a:ext>
            </a:extLst>
          </p:cNvPr>
          <p:cNvGraphicFramePr/>
          <p:nvPr>
            <p:extLst>
              <p:ext uri="{D42A27DB-BD31-4B8C-83A1-F6EECF244321}">
                <p14:modId xmlns:p14="http://schemas.microsoft.com/office/powerpoint/2010/main" val="1779263374"/>
              </p:ext>
            </p:extLst>
          </p:nvPr>
        </p:nvGraphicFramePr>
        <p:xfrm>
          <a:off x="635457" y="2790605"/>
          <a:ext cx="10916463" cy="3602736"/>
        </p:xfrm>
        <a:graphic>
          <a:graphicData uri="http://schemas.openxmlformats.org/drawingml/2006/chart">
            <c:chart xmlns:c="http://schemas.openxmlformats.org/drawingml/2006/chart" xmlns:r="http://schemas.openxmlformats.org/officeDocument/2006/relationships" r:id="rId2"/>
          </a:graphicData>
        </a:graphic>
      </p:graphicFrame>
      <p:sp>
        <p:nvSpPr>
          <p:cNvPr id="14" name="Speech Bubble: Rectangle with Corners Rounded 13">
            <a:extLst>
              <a:ext uri="{FF2B5EF4-FFF2-40B4-BE49-F238E27FC236}">
                <a16:creationId xmlns:a16="http://schemas.microsoft.com/office/drawing/2014/main" id="{599D58AE-EA45-4ACB-98D2-346D54F444BB}"/>
              </a:ext>
            </a:extLst>
          </p:cNvPr>
          <p:cNvSpPr/>
          <p:nvPr/>
        </p:nvSpPr>
        <p:spPr>
          <a:xfrm>
            <a:off x="9239628" y="3156625"/>
            <a:ext cx="1713717" cy="865633"/>
          </a:xfrm>
          <a:prstGeom prst="wedgeRoundRectCallout">
            <a:avLst>
              <a:gd name="adj1" fmla="val -36484"/>
              <a:gd name="adj2" fmla="val 110437"/>
              <a:gd name="adj3" fmla="val 16667"/>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b="1" dirty="0">
                <a:ln>
                  <a:noFill/>
                </a:ln>
                <a:solidFill>
                  <a:srgbClr val="FFFFFF"/>
                </a:solidFill>
                <a:effectLst/>
                <a:latin typeface="Times New Roman" panose="02020603050405020304" pitchFamily="18" charset="0"/>
                <a:ea typeface="Malgun Gothic" panose="020B0503020000020004" pitchFamily="34" charset="-127"/>
                <a:cs typeface="Times New Roman" panose="02020603050405020304" pitchFamily="18" charset="0"/>
              </a:rPr>
              <a:t>Kazakhstan WTO accession</a:t>
            </a:r>
            <a:endParaRPr lang="en-US" sz="3600" b="1" dirty="0">
              <a:effectLst/>
              <a:latin typeface="Times New Roman" panose="02020603050405020304" pitchFamily="18" charset="0"/>
              <a:ea typeface="Malgun Gothic" panose="020B0503020000020004" pitchFamily="34" charset="-127"/>
              <a:cs typeface="Times New Roman" panose="02020603050405020304" pitchFamily="18" charset="0"/>
            </a:endParaRPr>
          </a:p>
        </p:txBody>
      </p:sp>
      <p:sp>
        <p:nvSpPr>
          <p:cNvPr id="7" name="Freeform: Shape 6">
            <a:extLst>
              <a:ext uri="{FF2B5EF4-FFF2-40B4-BE49-F238E27FC236}">
                <a16:creationId xmlns:a16="http://schemas.microsoft.com/office/drawing/2014/main" id="{06341204-A3ED-4A97-A52A-D6DCF76C95B1}"/>
              </a:ext>
            </a:extLst>
          </p:cNvPr>
          <p:cNvSpPr/>
          <p:nvPr/>
        </p:nvSpPr>
        <p:spPr>
          <a:xfrm>
            <a:off x="9434513" y="4293835"/>
            <a:ext cx="1354931" cy="376041"/>
          </a:xfrm>
          <a:custGeom>
            <a:avLst/>
            <a:gdLst>
              <a:gd name="connsiteX0" fmla="*/ 0 w 1354931"/>
              <a:gd name="connsiteY0" fmla="*/ 351984 h 376041"/>
              <a:gd name="connsiteX1" fmla="*/ 119062 w 1354931"/>
              <a:gd name="connsiteY1" fmla="*/ 375796 h 376041"/>
              <a:gd name="connsiteX2" fmla="*/ 280987 w 1354931"/>
              <a:gd name="connsiteY2" fmla="*/ 359128 h 376041"/>
              <a:gd name="connsiteX3" fmla="*/ 411956 w 1354931"/>
              <a:gd name="connsiteY3" fmla="*/ 285309 h 376041"/>
              <a:gd name="connsiteX4" fmla="*/ 557212 w 1354931"/>
              <a:gd name="connsiteY4" fmla="*/ 123384 h 376041"/>
              <a:gd name="connsiteX5" fmla="*/ 676275 w 1354931"/>
              <a:gd name="connsiteY5" fmla="*/ 37659 h 376041"/>
              <a:gd name="connsiteX6" fmla="*/ 757237 w 1354931"/>
              <a:gd name="connsiteY6" fmla="*/ 23371 h 376041"/>
              <a:gd name="connsiteX7" fmla="*/ 876300 w 1354931"/>
              <a:gd name="connsiteY7" fmla="*/ 35278 h 376041"/>
              <a:gd name="connsiteX8" fmla="*/ 954881 w 1354931"/>
              <a:gd name="connsiteY8" fmla="*/ 47184 h 376041"/>
              <a:gd name="connsiteX9" fmla="*/ 1000125 w 1354931"/>
              <a:gd name="connsiteY9" fmla="*/ 47184 h 376041"/>
              <a:gd name="connsiteX10" fmla="*/ 1104900 w 1354931"/>
              <a:gd name="connsiteY10" fmla="*/ 28134 h 376041"/>
              <a:gd name="connsiteX11" fmla="*/ 1233487 w 1354931"/>
              <a:gd name="connsiteY11" fmla="*/ 1940 h 376041"/>
              <a:gd name="connsiteX12" fmla="*/ 1319212 w 1354931"/>
              <a:gd name="connsiteY12" fmla="*/ 1940 h 376041"/>
              <a:gd name="connsiteX13" fmla="*/ 1354931 w 1354931"/>
              <a:gd name="connsiteY13" fmla="*/ 1940 h 37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4931" h="376041" extrusionOk="0">
                <a:moveTo>
                  <a:pt x="0" y="351984"/>
                </a:moveTo>
                <a:cubicBezTo>
                  <a:pt x="32191" y="357033"/>
                  <a:pt x="72816" y="375375"/>
                  <a:pt x="119062" y="375796"/>
                </a:cubicBezTo>
                <a:cubicBezTo>
                  <a:pt x="165636" y="375050"/>
                  <a:pt x="241883" y="374130"/>
                  <a:pt x="280987" y="359128"/>
                </a:cubicBezTo>
                <a:cubicBezTo>
                  <a:pt x="328807" y="343975"/>
                  <a:pt x="365391" y="324298"/>
                  <a:pt x="411956" y="285309"/>
                </a:cubicBezTo>
                <a:cubicBezTo>
                  <a:pt x="454064" y="244803"/>
                  <a:pt x="512892" y="163980"/>
                  <a:pt x="557212" y="123384"/>
                </a:cubicBezTo>
                <a:cubicBezTo>
                  <a:pt x="594964" y="82900"/>
                  <a:pt x="645965" y="59911"/>
                  <a:pt x="676275" y="37659"/>
                </a:cubicBezTo>
                <a:cubicBezTo>
                  <a:pt x="708312" y="18636"/>
                  <a:pt x="724753" y="24098"/>
                  <a:pt x="757237" y="23371"/>
                </a:cubicBezTo>
                <a:cubicBezTo>
                  <a:pt x="792607" y="24864"/>
                  <a:pt x="843103" y="32442"/>
                  <a:pt x="876300" y="35278"/>
                </a:cubicBezTo>
                <a:cubicBezTo>
                  <a:pt x="911025" y="36443"/>
                  <a:pt x="932085" y="43696"/>
                  <a:pt x="954881" y="47184"/>
                </a:cubicBezTo>
                <a:cubicBezTo>
                  <a:pt x="975396" y="49183"/>
                  <a:pt x="975017" y="50472"/>
                  <a:pt x="1000125" y="47184"/>
                </a:cubicBezTo>
                <a:cubicBezTo>
                  <a:pt x="1025127" y="44009"/>
                  <a:pt x="1104901" y="28134"/>
                  <a:pt x="1104900" y="28134"/>
                </a:cubicBezTo>
                <a:cubicBezTo>
                  <a:pt x="1140675" y="23111"/>
                  <a:pt x="1194364" y="2036"/>
                  <a:pt x="1233487" y="1940"/>
                </a:cubicBezTo>
                <a:cubicBezTo>
                  <a:pt x="1269207" y="-2426"/>
                  <a:pt x="1319212" y="1939"/>
                  <a:pt x="1319212" y="1940"/>
                </a:cubicBezTo>
                <a:cubicBezTo>
                  <a:pt x="1336318" y="5137"/>
                  <a:pt x="1348450" y="4848"/>
                  <a:pt x="1354931" y="1940"/>
                </a:cubicBezTo>
              </a:path>
            </a:pathLst>
          </a:custGeom>
          <a:noFill/>
          <a:ln>
            <a:solidFill>
              <a:srgbClr val="FF0000"/>
            </a:solidFill>
            <a:extLst>
              <a:ext uri="{C807C97D-BFC1-408E-A445-0C87EB9F89A2}">
                <ask:lineSketchStyleProps xmlns:ask="http://schemas.microsoft.com/office/drawing/2018/sketchyshapes" sd="3198532917">
                  <a:custGeom>
                    <a:avLst/>
                    <a:gdLst>
                      <a:gd name="connsiteX0" fmla="*/ 0 w 1354931"/>
                      <a:gd name="connsiteY0" fmla="*/ 351984 h 376041"/>
                      <a:gd name="connsiteX1" fmla="*/ 119062 w 1354931"/>
                      <a:gd name="connsiteY1" fmla="*/ 375796 h 376041"/>
                      <a:gd name="connsiteX2" fmla="*/ 280987 w 1354931"/>
                      <a:gd name="connsiteY2" fmla="*/ 359128 h 376041"/>
                      <a:gd name="connsiteX3" fmla="*/ 411956 w 1354931"/>
                      <a:gd name="connsiteY3" fmla="*/ 285309 h 376041"/>
                      <a:gd name="connsiteX4" fmla="*/ 557212 w 1354931"/>
                      <a:gd name="connsiteY4" fmla="*/ 123384 h 376041"/>
                      <a:gd name="connsiteX5" fmla="*/ 676275 w 1354931"/>
                      <a:gd name="connsiteY5" fmla="*/ 37659 h 376041"/>
                      <a:gd name="connsiteX6" fmla="*/ 757237 w 1354931"/>
                      <a:gd name="connsiteY6" fmla="*/ 23371 h 376041"/>
                      <a:gd name="connsiteX7" fmla="*/ 876300 w 1354931"/>
                      <a:gd name="connsiteY7" fmla="*/ 35278 h 376041"/>
                      <a:gd name="connsiteX8" fmla="*/ 954881 w 1354931"/>
                      <a:gd name="connsiteY8" fmla="*/ 47184 h 376041"/>
                      <a:gd name="connsiteX9" fmla="*/ 1000125 w 1354931"/>
                      <a:gd name="connsiteY9" fmla="*/ 47184 h 376041"/>
                      <a:gd name="connsiteX10" fmla="*/ 1104900 w 1354931"/>
                      <a:gd name="connsiteY10" fmla="*/ 28134 h 376041"/>
                      <a:gd name="connsiteX11" fmla="*/ 1233487 w 1354931"/>
                      <a:gd name="connsiteY11" fmla="*/ 1940 h 376041"/>
                      <a:gd name="connsiteX12" fmla="*/ 1319212 w 1354931"/>
                      <a:gd name="connsiteY12" fmla="*/ 1940 h 376041"/>
                      <a:gd name="connsiteX13" fmla="*/ 1354931 w 1354931"/>
                      <a:gd name="connsiteY13" fmla="*/ 1940 h 376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4931" h="376041">
                        <a:moveTo>
                          <a:pt x="0" y="351984"/>
                        </a:moveTo>
                        <a:cubicBezTo>
                          <a:pt x="36115" y="363294"/>
                          <a:pt x="72231" y="374605"/>
                          <a:pt x="119062" y="375796"/>
                        </a:cubicBezTo>
                        <a:cubicBezTo>
                          <a:pt x="165893" y="376987"/>
                          <a:pt x="232171" y="374209"/>
                          <a:pt x="280987" y="359128"/>
                        </a:cubicBezTo>
                        <a:cubicBezTo>
                          <a:pt x="329803" y="344047"/>
                          <a:pt x="365918" y="324600"/>
                          <a:pt x="411956" y="285309"/>
                        </a:cubicBezTo>
                        <a:cubicBezTo>
                          <a:pt x="457994" y="246018"/>
                          <a:pt x="513159" y="164659"/>
                          <a:pt x="557212" y="123384"/>
                        </a:cubicBezTo>
                        <a:cubicBezTo>
                          <a:pt x="601265" y="82109"/>
                          <a:pt x="642938" y="54328"/>
                          <a:pt x="676275" y="37659"/>
                        </a:cubicBezTo>
                        <a:cubicBezTo>
                          <a:pt x="709612" y="20990"/>
                          <a:pt x="723900" y="23768"/>
                          <a:pt x="757237" y="23371"/>
                        </a:cubicBezTo>
                        <a:cubicBezTo>
                          <a:pt x="790574" y="22974"/>
                          <a:pt x="843359" y="31309"/>
                          <a:pt x="876300" y="35278"/>
                        </a:cubicBezTo>
                        <a:cubicBezTo>
                          <a:pt x="909241" y="39247"/>
                          <a:pt x="934243" y="45200"/>
                          <a:pt x="954881" y="47184"/>
                        </a:cubicBezTo>
                        <a:cubicBezTo>
                          <a:pt x="975519" y="49168"/>
                          <a:pt x="975122" y="50359"/>
                          <a:pt x="1000125" y="47184"/>
                        </a:cubicBezTo>
                        <a:cubicBezTo>
                          <a:pt x="1025128" y="44009"/>
                          <a:pt x="1104900" y="28134"/>
                          <a:pt x="1104900" y="28134"/>
                        </a:cubicBezTo>
                        <a:cubicBezTo>
                          <a:pt x="1143794" y="20593"/>
                          <a:pt x="1197768" y="6306"/>
                          <a:pt x="1233487" y="1940"/>
                        </a:cubicBezTo>
                        <a:cubicBezTo>
                          <a:pt x="1269206" y="-2426"/>
                          <a:pt x="1319212" y="1940"/>
                          <a:pt x="1319212" y="1940"/>
                        </a:cubicBezTo>
                        <a:lnTo>
                          <a:pt x="1354931" y="1940"/>
                        </a:lnTo>
                      </a:path>
                    </a:pathLst>
                  </a:custGeom>
                  <ask:type>
                    <ask:lineSketchCurved/>
                  </ask:type>
                </ask:lineSketchStyleProps>
              </a:ext>
            </a:extLst>
          </a:ln>
          <a:effectLst>
            <a:glow rad="101600">
              <a:srgbClr val="FF0000">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FA9DD2E0-ED3C-4BC5-9EAB-D5062CA6AA27}"/>
              </a:ext>
            </a:extLst>
          </p:cNvPr>
          <p:cNvSpPr/>
          <p:nvPr/>
        </p:nvSpPr>
        <p:spPr>
          <a:xfrm>
            <a:off x="10798969" y="4295775"/>
            <a:ext cx="435769" cy="264319"/>
          </a:xfrm>
          <a:custGeom>
            <a:avLst/>
            <a:gdLst>
              <a:gd name="connsiteX0" fmla="*/ 0 w 435769"/>
              <a:gd name="connsiteY0" fmla="*/ 0 h 264319"/>
              <a:gd name="connsiteX1" fmla="*/ 130969 w 435769"/>
              <a:gd name="connsiteY1" fmla="*/ 66675 h 264319"/>
              <a:gd name="connsiteX2" fmla="*/ 316706 w 435769"/>
              <a:gd name="connsiteY2" fmla="*/ 176213 h 264319"/>
              <a:gd name="connsiteX3" fmla="*/ 435769 w 435769"/>
              <a:gd name="connsiteY3" fmla="*/ 264319 h 264319"/>
              <a:gd name="connsiteX4" fmla="*/ 435769 w 435769"/>
              <a:gd name="connsiteY4" fmla="*/ 264319 h 264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69" h="264319" extrusionOk="0">
                <a:moveTo>
                  <a:pt x="0" y="0"/>
                </a:moveTo>
                <a:cubicBezTo>
                  <a:pt x="44683" y="24439"/>
                  <a:pt x="75502" y="32264"/>
                  <a:pt x="130969" y="66675"/>
                </a:cubicBezTo>
                <a:cubicBezTo>
                  <a:pt x="176384" y="96459"/>
                  <a:pt x="262749" y="152591"/>
                  <a:pt x="316706" y="176213"/>
                </a:cubicBezTo>
                <a:cubicBezTo>
                  <a:pt x="367507" y="209154"/>
                  <a:pt x="435768" y="264319"/>
                  <a:pt x="435769" y="264319"/>
                </a:cubicBezTo>
                <a:lnTo>
                  <a:pt x="435769" y="264319"/>
                </a:lnTo>
              </a:path>
            </a:pathLst>
          </a:custGeom>
          <a:noFill/>
          <a:ln>
            <a:solidFill>
              <a:srgbClr val="FF00FF"/>
            </a:solidFill>
            <a:prstDash val="sysDot"/>
            <a:extLst>
              <a:ext uri="{C807C97D-BFC1-408E-A445-0C87EB9F89A2}">
                <ask:lineSketchStyleProps xmlns:ask="http://schemas.microsoft.com/office/drawing/2018/sketchyshapes" sd="207477060">
                  <a:custGeom>
                    <a:avLst/>
                    <a:gdLst>
                      <a:gd name="connsiteX0" fmla="*/ 0 w 435769"/>
                      <a:gd name="connsiteY0" fmla="*/ 0 h 264319"/>
                      <a:gd name="connsiteX1" fmla="*/ 130969 w 435769"/>
                      <a:gd name="connsiteY1" fmla="*/ 66675 h 264319"/>
                      <a:gd name="connsiteX2" fmla="*/ 316706 w 435769"/>
                      <a:gd name="connsiteY2" fmla="*/ 176213 h 264319"/>
                      <a:gd name="connsiteX3" fmla="*/ 435769 w 435769"/>
                      <a:gd name="connsiteY3" fmla="*/ 264319 h 264319"/>
                      <a:gd name="connsiteX4" fmla="*/ 435769 w 435769"/>
                      <a:gd name="connsiteY4" fmla="*/ 264319 h 2643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5769" h="264319">
                        <a:moveTo>
                          <a:pt x="0" y="0"/>
                        </a:moveTo>
                        <a:cubicBezTo>
                          <a:pt x="39092" y="18653"/>
                          <a:pt x="78185" y="37306"/>
                          <a:pt x="130969" y="66675"/>
                        </a:cubicBezTo>
                        <a:cubicBezTo>
                          <a:pt x="183753" y="96044"/>
                          <a:pt x="265906" y="143272"/>
                          <a:pt x="316706" y="176213"/>
                        </a:cubicBezTo>
                        <a:cubicBezTo>
                          <a:pt x="367506" y="209154"/>
                          <a:pt x="435769" y="264319"/>
                          <a:pt x="435769" y="264319"/>
                        </a:cubicBezTo>
                        <a:lnTo>
                          <a:pt x="435769" y="264319"/>
                        </a:lnTo>
                      </a:path>
                    </a:pathLst>
                  </a:custGeom>
                  <ask:type>
                    <ask:lineSketchCurved/>
                  </ask:type>
                </ask:lineSketchStyleProps>
              </a:ext>
            </a:extLst>
          </a:ln>
          <a:effectLst>
            <a:glow rad="101600">
              <a:srgbClr val="FF00FF">
                <a:alpha val="6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C5777C9-B1D9-40CC-804F-071C02F56835}"/>
              </a:ext>
            </a:extLst>
          </p:cNvPr>
          <p:cNvCxnSpPr/>
          <p:nvPr/>
        </p:nvCxnSpPr>
        <p:spPr>
          <a:xfrm>
            <a:off x="3325725" y="4270975"/>
            <a:ext cx="7627620" cy="0"/>
          </a:xfrm>
          <a:prstGeom prst="line">
            <a:avLst/>
          </a:prstGeom>
          <a:ln w="12700">
            <a:prstDash val="dash"/>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93860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2000"/>
                                        <p:tgtEl>
                                          <p:spTgt spid="7"/>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right)">
                                      <p:cBhvr>
                                        <p:cTn id="16"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3" name="Group 92">
            <a:extLst>
              <a:ext uri="{FF2B5EF4-FFF2-40B4-BE49-F238E27FC236}">
                <a16:creationId xmlns:a16="http://schemas.microsoft.com/office/drawing/2014/main" id="{6F0CB5AC-00A3-43C7-8820-77ED2AF97A5E}"/>
              </a:ext>
            </a:extLst>
          </p:cNvPr>
          <p:cNvGrpSpPr/>
          <p:nvPr/>
        </p:nvGrpSpPr>
        <p:grpSpPr>
          <a:xfrm>
            <a:off x="1674994" y="366714"/>
            <a:ext cx="4380411" cy="6228674"/>
            <a:chOff x="6096000" y="362443"/>
            <a:chExt cx="4380411" cy="6228674"/>
          </a:xfrm>
          <a:effectLst>
            <a:outerShdw blurRad="152400" dist="76200" dir="8100000" algn="tr" rotWithShape="0">
              <a:prstClr val="black">
                <a:alpha val="40000"/>
              </a:prstClr>
            </a:outerShdw>
          </a:effectLst>
        </p:grpSpPr>
        <p:sp>
          <p:nvSpPr>
            <p:cNvPr id="94" name="Rectangle: Rounded Corners 93">
              <a:extLst>
                <a:ext uri="{FF2B5EF4-FFF2-40B4-BE49-F238E27FC236}">
                  <a16:creationId xmlns:a16="http://schemas.microsoft.com/office/drawing/2014/main" id="{577F5363-29F4-40B8-A44C-5A2427C7A8E7}"/>
                </a:ext>
              </a:extLst>
            </p:cNvPr>
            <p:cNvSpPr/>
            <p:nvPr/>
          </p:nvSpPr>
          <p:spPr>
            <a:xfrm>
              <a:off x="6096000" y="362443"/>
              <a:ext cx="4380411" cy="6228674"/>
            </a:xfrm>
            <a:prstGeom prst="roundRect">
              <a:avLst>
                <a:gd name="adj" fmla="val 2335"/>
              </a:avLst>
            </a:prstGeom>
            <a:solidFill>
              <a:srgbClr val="B58135"/>
            </a:solidFill>
            <a:ln>
              <a:noFill/>
            </a:ln>
            <a:effectLst/>
            <a:scene3d>
              <a:camera prst="orthographicFront"/>
              <a:lightRig rig="threePt" dir="t"/>
            </a:scene3d>
            <a:sp3d extrusionH="260350">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170A1FC7-11F5-4A29-8F0A-A459AD841200}"/>
                </a:ext>
              </a:extLst>
            </p:cNvPr>
            <p:cNvSpPr/>
            <p:nvPr/>
          </p:nvSpPr>
          <p:spPr>
            <a:xfrm>
              <a:off x="6166456" y="435975"/>
              <a:ext cx="4192389" cy="6059581"/>
            </a:xfrm>
            <a:prstGeom prst="rect">
              <a:avLst/>
            </a:prstGeom>
            <a:noFill/>
            <a:ln>
              <a:solidFill>
                <a:schemeClr val="bg1">
                  <a:alpha val="56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AE7116C1-5F93-440B-8E1B-BC3DE78F8F39}"/>
              </a:ext>
            </a:extLst>
          </p:cNvPr>
          <p:cNvGrpSpPr/>
          <p:nvPr/>
        </p:nvGrpSpPr>
        <p:grpSpPr>
          <a:xfrm>
            <a:off x="6096000" y="362443"/>
            <a:ext cx="4380411" cy="6228674"/>
            <a:chOff x="6096000" y="362443"/>
            <a:chExt cx="4380411" cy="6228674"/>
          </a:xfrm>
        </p:grpSpPr>
        <p:sp>
          <p:nvSpPr>
            <p:cNvPr id="4" name="Rectangle: Rounded Corners 3">
              <a:extLst>
                <a:ext uri="{FF2B5EF4-FFF2-40B4-BE49-F238E27FC236}">
                  <a16:creationId xmlns:a16="http://schemas.microsoft.com/office/drawing/2014/main" id="{EE4C5FAD-9C59-4E3E-8A1B-75B332259E90}"/>
                </a:ext>
              </a:extLst>
            </p:cNvPr>
            <p:cNvSpPr/>
            <p:nvPr/>
          </p:nvSpPr>
          <p:spPr>
            <a:xfrm>
              <a:off x="6096000" y="362443"/>
              <a:ext cx="4380411" cy="6228674"/>
            </a:xfrm>
            <a:prstGeom prst="roundRect">
              <a:avLst>
                <a:gd name="adj" fmla="val 2335"/>
              </a:avLst>
            </a:prstGeom>
            <a:solidFill>
              <a:srgbClr val="B58135"/>
            </a:solidFill>
            <a:ln>
              <a:noFill/>
            </a:ln>
            <a:effectLst>
              <a:outerShdw blurRad="342900" dist="101600" dir="2700000" algn="tl" rotWithShape="0">
                <a:prstClr val="black">
                  <a:alpha val="40000"/>
                </a:prstClr>
              </a:outerShdw>
            </a:effectLst>
            <a:scene3d>
              <a:camera prst="orthographicFront"/>
              <a:lightRig rig="threePt" dir="t"/>
            </a:scene3d>
            <a:sp3d extrusionH="260350">
              <a:bevelT w="114300" prst="artDeco"/>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62FDB83D-ACD3-473C-A816-8FDC851704EA}"/>
                </a:ext>
              </a:extLst>
            </p:cNvPr>
            <p:cNvSpPr/>
            <p:nvPr/>
          </p:nvSpPr>
          <p:spPr>
            <a:xfrm>
              <a:off x="6166456" y="435975"/>
              <a:ext cx="4192389" cy="6059581"/>
            </a:xfrm>
            <a:prstGeom prst="rect">
              <a:avLst/>
            </a:prstGeom>
            <a:noFill/>
            <a:ln>
              <a:solidFill>
                <a:schemeClr val="bg1">
                  <a:alpha val="56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a:extLst>
              <a:ext uri="{FF2B5EF4-FFF2-40B4-BE49-F238E27FC236}">
                <a16:creationId xmlns:a16="http://schemas.microsoft.com/office/drawing/2014/main" id="{82B64CED-F869-4C6A-A717-E3EEAC5E36B8}"/>
              </a:ext>
            </a:extLst>
          </p:cNvPr>
          <p:cNvGrpSpPr/>
          <p:nvPr/>
        </p:nvGrpSpPr>
        <p:grpSpPr>
          <a:xfrm>
            <a:off x="2472189" y="1300808"/>
            <a:ext cx="3571877" cy="657228"/>
            <a:chOff x="2472189" y="1300808"/>
            <a:chExt cx="3571877" cy="657228"/>
          </a:xfrm>
        </p:grpSpPr>
        <p:grpSp>
          <p:nvGrpSpPr>
            <p:cNvPr id="18" name="Group 17">
              <a:extLst>
                <a:ext uri="{FF2B5EF4-FFF2-40B4-BE49-F238E27FC236}">
                  <a16:creationId xmlns:a16="http://schemas.microsoft.com/office/drawing/2014/main" id="{FAB9D937-6839-484A-A18A-FD4C80FAE582}"/>
                </a:ext>
              </a:extLst>
            </p:cNvPr>
            <p:cNvGrpSpPr/>
            <p:nvPr/>
          </p:nvGrpSpPr>
          <p:grpSpPr>
            <a:xfrm>
              <a:off x="2472190" y="1300811"/>
              <a:ext cx="3571876" cy="657225"/>
              <a:chOff x="2472190" y="1124349"/>
              <a:chExt cx="3571876" cy="657225"/>
            </a:xfrm>
          </p:grpSpPr>
          <p:sp>
            <p:nvSpPr>
              <p:cNvPr id="8" name="Arrow: Pentagon 7">
                <a:extLst>
                  <a:ext uri="{FF2B5EF4-FFF2-40B4-BE49-F238E27FC236}">
                    <a16:creationId xmlns:a16="http://schemas.microsoft.com/office/drawing/2014/main" id="{CCD0A970-68B3-4F1B-9348-2EA7C51252CB}"/>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2D237E3-2B3B-4148-AAC7-BD2E9F7E6E42}"/>
                  </a:ext>
                </a:extLst>
              </p:cNvPr>
              <p:cNvSpPr txBox="1"/>
              <p:nvPr/>
            </p:nvSpPr>
            <p:spPr>
              <a:xfrm>
                <a:off x="3278351" y="1203941"/>
                <a:ext cx="2409113" cy="523220"/>
              </a:xfrm>
              <a:prstGeom prst="rect">
                <a:avLst/>
              </a:prstGeom>
              <a:noFill/>
            </p:spPr>
            <p:txBody>
              <a:bodyPr wrap="square" rtlCol="0" anchor="ctr">
                <a:spAutoFit/>
              </a:bodyPr>
              <a:lstStyle/>
              <a:p>
                <a:pPr algn="ctr"/>
                <a:r>
                  <a:rPr lang="en-US" sz="1400" b="1" i="1" dirty="0">
                    <a:latin typeface="Pyunji R" panose="02030504000101010101" pitchFamily="18" charset="-127"/>
                    <a:ea typeface="Pyunji R" panose="02030504000101010101" pitchFamily="18" charset="-127"/>
                  </a:rPr>
                  <a:t>Kazakhstan does/did not gain from the accession</a:t>
                </a:r>
              </a:p>
            </p:txBody>
          </p:sp>
        </p:grpSp>
        <p:sp>
          <p:nvSpPr>
            <p:cNvPr id="80" name="Freeform: Shape 79">
              <a:extLst>
                <a:ext uri="{FF2B5EF4-FFF2-40B4-BE49-F238E27FC236}">
                  <a16:creationId xmlns:a16="http://schemas.microsoft.com/office/drawing/2014/main" id="{005FCADD-F34B-4B69-A610-B10C23A19246}"/>
                </a:ext>
              </a:extLst>
            </p:cNvPr>
            <p:cNvSpPr/>
            <p:nvPr/>
          </p:nvSpPr>
          <p:spPr>
            <a:xfrm flipH="1">
              <a:off x="2472189" y="1300808"/>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a:extLst>
              <a:ext uri="{FF2B5EF4-FFF2-40B4-BE49-F238E27FC236}">
                <a16:creationId xmlns:a16="http://schemas.microsoft.com/office/drawing/2014/main" id="{40165413-D1F6-4046-8F08-3C26FACAC007}"/>
              </a:ext>
            </a:extLst>
          </p:cNvPr>
          <p:cNvGrpSpPr/>
          <p:nvPr/>
        </p:nvGrpSpPr>
        <p:grpSpPr>
          <a:xfrm>
            <a:off x="2466527" y="2149488"/>
            <a:ext cx="3577539" cy="657955"/>
            <a:chOff x="2466527" y="2149488"/>
            <a:chExt cx="3577539" cy="657955"/>
          </a:xfrm>
        </p:grpSpPr>
        <p:grpSp>
          <p:nvGrpSpPr>
            <p:cNvPr id="20" name="Group 19">
              <a:extLst>
                <a:ext uri="{FF2B5EF4-FFF2-40B4-BE49-F238E27FC236}">
                  <a16:creationId xmlns:a16="http://schemas.microsoft.com/office/drawing/2014/main" id="{78922C1E-4A65-40F1-B2E6-51ACEF7D0218}"/>
                </a:ext>
              </a:extLst>
            </p:cNvPr>
            <p:cNvGrpSpPr/>
            <p:nvPr/>
          </p:nvGrpSpPr>
          <p:grpSpPr>
            <a:xfrm>
              <a:off x="2472190" y="2149488"/>
              <a:ext cx="3571876" cy="657225"/>
              <a:chOff x="2472190" y="1124349"/>
              <a:chExt cx="3571876" cy="657225"/>
            </a:xfrm>
          </p:grpSpPr>
          <p:sp>
            <p:nvSpPr>
              <p:cNvPr id="21" name="Arrow: Pentagon 20">
                <a:extLst>
                  <a:ext uri="{FF2B5EF4-FFF2-40B4-BE49-F238E27FC236}">
                    <a16:creationId xmlns:a16="http://schemas.microsoft.com/office/drawing/2014/main" id="{6D585EAD-8652-44F6-9169-E975A4CEB52C}"/>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2C2298C7-0C86-4310-B078-BF035E744FE2}"/>
                  </a:ext>
                </a:extLst>
              </p:cNvPr>
              <p:cNvSpPr txBox="1"/>
              <p:nvPr/>
            </p:nvSpPr>
            <p:spPr>
              <a:xfrm>
                <a:off x="3154619" y="1335453"/>
                <a:ext cx="2522755" cy="261610"/>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Abrash, 2013</a:t>
                </a:r>
              </a:p>
            </p:txBody>
          </p:sp>
        </p:grpSp>
        <p:sp>
          <p:nvSpPr>
            <p:cNvPr id="81" name="Freeform: Shape 80">
              <a:extLst>
                <a:ext uri="{FF2B5EF4-FFF2-40B4-BE49-F238E27FC236}">
                  <a16:creationId xmlns:a16="http://schemas.microsoft.com/office/drawing/2014/main" id="{C31ED498-002C-49F7-97FB-BE4E94294913}"/>
                </a:ext>
              </a:extLst>
            </p:cNvPr>
            <p:cNvSpPr/>
            <p:nvPr/>
          </p:nvSpPr>
          <p:spPr>
            <a:xfrm flipH="1">
              <a:off x="2466527" y="2150218"/>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0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8" name="Group 87">
            <a:extLst>
              <a:ext uri="{FF2B5EF4-FFF2-40B4-BE49-F238E27FC236}">
                <a16:creationId xmlns:a16="http://schemas.microsoft.com/office/drawing/2014/main" id="{5EF93439-3074-490C-8C16-9414097EDDD1}"/>
              </a:ext>
            </a:extLst>
          </p:cNvPr>
          <p:cNvGrpSpPr/>
          <p:nvPr/>
        </p:nvGrpSpPr>
        <p:grpSpPr>
          <a:xfrm>
            <a:off x="2471879" y="2998164"/>
            <a:ext cx="3572187" cy="657373"/>
            <a:chOff x="2471879" y="2998164"/>
            <a:chExt cx="3572187" cy="657373"/>
          </a:xfrm>
        </p:grpSpPr>
        <p:grpSp>
          <p:nvGrpSpPr>
            <p:cNvPr id="31" name="Group 30">
              <a:extLst>
                <a:ext uri="{FF2B5EF4-FFF2-40B4-BE49-F238E27FC236}">
                  <a16:creationId xmlns:a16="http://schemas.microsoft.com/office/drawing/2014/main" id="{27627455-EFD4-4448-970D-E31FE0EE9A76}"/>
                </a:ext>
              </a:extLst>
            </p:cNvPr>
            <p:cNvGrpSpPr/>
            <p:nvPr/>
          </p:nvGrpSpPr>
          <p:grpSpPr>
            <a:xfrm>
              <a:off x="2472190" y="2998164"/>
              <a:ext cx="3571876" cy="657225"/>
              <a:chOff x="2472190" y="1124349"/>
              <a:chExt cx="3571876" cy="657225"/>
            </a:xfrm>
          </p:grpSpPr>
          <p:sp>
            <p:nvSpPr>
              <p:cNvPr id="32" name="Arrow: Pentagon 31">
                <a:extLst>
                  <a:ext uri="{FF2B5EF4-FFF2-40B4-BE49-F238E27FC236}">
                    <a16:creationId xmlns:a16="http://schemas.microsoft.com/office/drawing/2014/main" id="{96B7986F-E85C-4FE3-9FAA-E71A61975199}"/>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B6E2285-EEE7-445A-AF9A-FD368E3977B3}"/>
                  </a:ext>
                </a:extLst>
              </p:cNvPr>
              <p:cNvSpPr txBox="1"/>
              <p:nvPr/>
            </p:nvSpPr>
            <p:spPr>
              <a:xfrm>
                <a:off x="3226233" y="1256412"/>
                <a:ext cx="2628813" cy="261610"/>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Balzhigit and Jun, 2018 </a:t>
                </a:r>
              </a:p>
            </p:txBody>
          </p:sp>
        </p:grpSp>
        <p:sp>
          <p:nvSpPr>
            <p:cNvPr id="82" name="Freeform: Shape 81">
              <a:extLst>
                <a:ext uri="{FF2B5EF4-FFF2-40B4-BE49-F238E27FC236}">
                  <a16:creationId xmlns:a16="http://schemas.microsoft.com/office/drawing/2014/main" id="{55BC73FA-2ED5-46CC-8E77-807B3E4A6E62}"/>
                </a:ext>
              </a:extLst>
            </p:cNvPr>
            <p:cNvSpPr/>
            <p:nvPr/>
          </p:nvSpPr>
          <p:spPr>
            <a:xfrm flipH="1">
              <a:off x="2471879" y="2998312"/>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99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9" name="Group 88">
            <a:extLst>
              <a:ext uri="{FF2B5EF4-FFF2-40B4-BE49-F238E27FC236}">
                <a16:creationId xmlns:a16="http://schemas.microsoft.com/office/drawing/2014/main" id="{72841F44-6341-4282-8B25-FBCD60CA7D00}"/>
              </a:ext>
            </a:extLst>
          </p:cNvPr>
          <p:cNvGrpSpPr/>
          <p:nvPr/>
        </p:nvGrpSpPr>
        <p:grpSpPr>
          <a:xfrm>
            <a:off x="2471515" y="3842906"/>
            <a:ext cx="3572551" cy="657775"/>
            <a:chOff x="2471515" y="3842906"/>
            <a:chExt cx="3572551" cy="657775"/>
          </a:xfrm>
        </p:grpSpPr>
        <p:grpSp>
          <p:nvGrpSpPr>
            <p:cNvPr id="42" name="Group 41">
              <a:extLst>
                <a:ext uri="{FF2B5EF4-FFF2-40B4-BE49-F238E27FC236}">
                  <a16:creationId xmlns:a16="http://schemas.microsoft.com/office/drawing/2014/main" id="{C00196F8-EC71-41F1-8018-094797D84A8E}"/>
                </a:ext>
              </a:extLst>
            </p:cNvPr>
            <p:cNvGrpSpPr/>
            <p:nvPr/>
          </p:nvGrpSpPr>
          <p:grpSpPr>
            <a:xfrm>
              <a:off x="2472190" y="3843456"/>
              <a:ext cx="3571876" cy="657225"/>
              <a:chOff x="2472190" y="1124349"/>
              <a:chExt cx="3571876" cy="657225"/>
            </a:xfrm>
          </p:grpSpPr>
          <p:sp>
            <p:nvSpPr>
              <p:cNvPr id="43" name="Arrow: Pentagon 42">
                <a:extLst>
                  <a:ext uri="{FF2B5EF4-FFF2-40B4-BE49-F238E27FC236}">
                    <a16:creationId xmlns:a16="http://schemas.microsoft.com/office/drawing/2014/main" id="{D0C00956-35DF-458C-A421-82E678D49C70}"/>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F81F6F38-8029-4847-83C1-5C2B5208F2F9}"/>
                  </a:ext>
                </a:extLst>
              </p:cNvPr>
              <p:cNvSpPr txBox="1"/>
              <p:nvPr/>
            </p:nvSpPr>
            <p:spPr>
              <a:xfrm>
                <a:off x="3323785" y="1243302"/>
                <a:ext cx="2511858" cy="430887"/>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Director Center for Analysis of Public Issues – Kanat Berentaev</a:t>
                </a:r>
              </a:p>
            </p:txBody>
          </p:sp>
        </p:grpSp>
        <p:sp>
          <p:nvSpPr>
            <p:cNvPr id="83" name="Freeform: Shape 82">
              <a:extLst>
                <a:ext uri="{FF2B5EF4-FFF2-40B4-BE49-F238E27FC236}">
                  <a16:creationId xmlns:a16="http://schemas.microsoft.com/office/drawing/2014/main" id="{0A6A9CE8-66EC-4F59-9D9F-B0D7A03CF8B2}"/>
                </a:ext>
              </a:extLst>
            </p:cNvPr>
            <p:cNvSpPr/>
            <p:nvPr/>
          </p:nvSpPr>
          <p:spPr>
            <a:xfrm flipH="1">
              <a:off x="2471515" y="3842906"/>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00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0" name="Group 89">
            <a:extLst>
              <a:ext uri="{FF2B5EF4-FFF2-40B4-BE49-F238E27FC236}">
                <a16:creationId xmlns:a16="http://schemas.microsoft.com/office/drawing/2014/main" id="{6E18EFC8-CFF0-429C-BFD6-0CCB244CB003}"/>
              </a:ext>
            </a:extLst>
          </p:cNvPr>
          <p:cNvGrpSpPr/>
          <p:nvPr/>
        </p:nvGrpSpPr>
        <p:grpSpPr>
          <a:xfrm>
            <a:off x="2466783" y="4690978"/>
            <a:ext cx="3577283" cy="657279"/>
            <a:chOff x="2466783" y="4690978"/>
            <a:chExt cx="3577283" cy="657279"/>
          </a:xfrm>
        </p:grpSpPr>
        <p:grpSp>
          <p:nvGrpSpPr>
            <p:cNvPr id="53" name="Group 52">
              <a:extLst>
                <a:ext uri="{FF2B5EF4-FFF2-40B4-BE49-F238E27FC236}">
                  <a16:creationId xmlns:a16="http://schemas.microsoft.com/office/drawing/2014/main" id="{EBD3C7E3-55A5-4239-ADBF-B4167C163E69}"/>
                </a:ext>
              </a:extLst>
            </p:cNvPr>
            <p:cNvGrpSpPr/>
            <p:nvPr/>
          </p:nvGrpSpPr>
          <p:grpSpPr>
            <a:xfrm>
              <a:off x="2472190" y="4690978"/>
              <a:ext cx="3571876" cy="657225"/>
              <a:chOff x="2472190" y="1124349"/>
              <a:chExt cx="3571876" cy="657225"/>
            </a:xfrm>
          </p:grpSpPr>
          <p:sp>
            <p:nvSpPr>
              <p:cNvPr id="54" name="Arrow: Pentagon 53">
                <a:extLst>
                  <a:ext uri="{FF2B5EF4-FFF2-40B4-BE49-F238E27FC236}">
                    <a16:creationId xmlns:a16="http://schemas.microsoft.com/office/drawing/2014/main" id="{6ADA6BE9-A489-4C66-92B1-09F3BEAC027F}"/>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3CBE48A8-FD44-437A-9ABB-311FDD895C61}"/>
                  </a:ext>
                </a:extLst>
              </p:cNvPr>
              <p:cNvSpPr txBox="1"/>
              <p:nvPr/>
            </p:nvSpPr>
            <p:spPr>
              <a:xfrm>
                <a:off x="3310973" y="1275920"/>
                <a:ext cx="2372269" cy="430887"/>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Leader of the People's Communist Group –  Vladislav Kosarev</a:t>
                </a:r>
              </a:p>
            </p:txBody>
          </p:sp>
        </p:grpSp>
        <p:sp>
          <p:nvSpPr>
            <p:cNvPr id="84" name="Freeform: Shape 83">
              <a:extLst>
                <a:ext uri="{FF2B5EF4-FFF2-40B4-BE49-F238E27FC236}">
                  <a16:creationId xmlns:a16="http://schemas.microsoft.com/office/drawing/2014/main" id="{FB2612A6-6644-410E-89C3-4BAB6459A008}"/>
                </a:ext>
              </a:extLst>
            </p:cNvPr>
            <p:cNvSpPr/>
            <p:nvPr/>
          </p:nvSpPr>
          <p:spPr>
            <a:xfrm flipH="1">
              <a:off x="2466783" y="4691032"/>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66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1" name="Group 90">
            <a:extLst>
              <a:ext uri="{FF2B5EF4-FFF2-40B4-BE49-F238E27FC236}">
                <a16:creationId xmlns:a16="http://schemas.microsoft.com/office/drawing/2014/main" id="{C9DACCBF-5640-43D5-8CAA-21C5380DA0BD}"/>
              </a:ext>
            </a:extLst>
          </p:cNvPr>
          <p:cNvGrpSpPr/>
          <p:nvPr/>
        </p:nvGrpSpPr>
        <p:grpSpPr>
          <a:xfrm>
            <a:off x="2464909" y="5538500"/>
            <a:ext cx="3579157" cy="657883"/>
            <a:chOff x="2464909" y="5538500"/>
            <a:chExt cx="3579157" cy="657883"/>
          </a:xfrm>
        </p:grpSpPr>
        <p:grpSp>
          <p:nvGrpSpPr>
            <p:cNvPr id="64" name="Group 63">
              <a:extLst>
                <a:ext uri="{FF2B5EF4-FFF2-40B4-BE49-F238E27FC236}">
                  <a16:creationId xmlns:a16="http://schemas.microsoft.com/office/drawing/2014/main" id="{18A55AB1-4BF0-4871-B251-3E130BA889D3}"/>
                </a:ext>
              </a:extLst>
            </p:cNvPr>
            <p:cNvGrpSpPr/>
            <p:nvPr/>
          </p:nvGrpSpPr>
          <p:grpSpPr>
            <a:xfrm>
              <a:off x="2472190" y="5538500"/>
              <a:ext cx="3571876" cy="657225"/>
              <a:chOff x="2472190" y="1124349"/>
              <a:chExt cx="3571876" cy="657225"/>
            </a:xfrm>
          </p:grpSpPr>
          <p:sp>
            <p:nvSpPr>
              <p:cNvPr id="65" name="Arrow: Pentagon 64">
                <a:extLst>
                  <a:ext uri="{FF2B5EF4-FFF2-40B4-BE49-F238E27FC236}">
                    <a16:creationId xmlns:a16="http://schemas.microsoft.com/office/drawing/2014/main" id="{99CFB043-CB41-4E4C-A85D-187169AD873D}"/>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C838950C-CDC9-4196-8474-F377D3244903}"/>
                  </a:ext>
                </a:extLst>
              </p:cNvPr>
              <p:cNvSpPr txBox="1"/>
              <p:nvPr/>
            </p:nvSpPr>
            <p:spPr>
              <a:xfrm>
                <a:off x="3237276" y="1337254"/>
                <a:ext cx="2371163" cy="261610"/>
              </a:xfrm>
              <a:prstGeom prst="rect">
                <a:avLst/>
              </a:prstGeom>
              <a:noFill/>
            </p:spPr>
            <p:txBody>
              <a:bodyPr wrap="none" rtlCol="0">
                <a:spAutoFit/>
              </a:bodyPr>
              <a:lstStyle/>
              <a:p>
                <a:pPr algn="ctr"/>
                <a:r>
                  <a:rPr lang="en-US" sz="1100" b="1" i="1" dirty="0">
                    <a:solidFill>
                      <a:srgbClr val="B58135"/>
                    </a:solidFill>
                    <a:latin typeface="Oswald" panose="02000503000000000000" pitchFamily="2" charset="0"/>
                  </a:rPr>
                  <a:t>Currency Strategist – Alexander Egorov</a:t>
                </a:r>
              </a:p>
            </p:txBody>
          </p:sp>
        </p:grpSp>
        <p:sp>
          <p:nvSpPr>
            <p:cNvPr id="85" name="Freeform: Shape 84">
              <a:extLst>
                <a:ext uri="{FF2B5EF4-FFF2-40B4-BE49-F238E27FC236}">
                  <a16:creationId xmlns:a16="http://schemas.microsoft.com/office/drawing/2014/main" id="{0C7A1B85-F058-4A63-A2E8-A20C686DB1DF}"/>
                </a:ext>
              </a:extLst>
            </p:cNvPr>
            <p:cNvSpPr/>
            <p:nvPr/>
          </p:nvSpPr>
          <p:spPr>
            <a:xfrm flipH="1">
              <a:off x="2464909" y="5539158"/>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3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a:extLst>
              <a:ext uri="{FF2B5EF4-FFF2-40B4-BE49-F238E27FC236}">
                <a16:creationId xmlns:a16="http://schemas.microsoft.com/office/drawing/2014/main" id="{D68F36B0-E2C4-46F7-9200-9FF38CD46CEB}"/>
              </a:ext>
            </a:extLst>
          </p:cNvPr>
          <p:cNvSpPr/>
          <p:nvPr/>
        </p:nvSpPr>
        <p:spPr>
          <a:xfrm>
            <a:off x="6257924" y="1143648"/>
            <a:ext cx="3757613" cy="5149216"/>
          </a:xfrm>
          <a:prstGeom prst="rect">
            <a:avLst/>
          </a:prstGeom>
          <a:pattFill prst="dotGrid">
            <a:fgClr>
              <a:schemeClr val="bg1">
                <a:lumMod val="95000"/>
              </a:schemeClr>
            </a:fgClr>
            <a:bgClr>
              <a:schemeClr val="bg1"/>
            </a:bgClr>
          </a:patt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9719335-B9C0-4058-8B73-9F607C5AD7EF}"/>
              </a:ext>
            </a:extLst>
          </p:cNvPr>
          <p:cNvSpPr/>
          <p:nvPr/>
        </p:nvSpPr>
        <p:spPr>
          <a:xfrm>
            <a:off x="5701314" y="1492263"/>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AEE10CB-B21D-4779-A52E-1C4C8C79D204}"/>
              </a:ext>
            </a:extLst>
          </p:cNvPr>
          <p:cNvGrpSpPr/>
          <p:nvPr/>
        </p:nvGrpSpPr>
        <p:grpSpPr>
          <a:xfrm>
            <a:off x="6328018" y="1300987"/>
            <a:ext cx="3571876" cy="657225"/>
            <a:chOff x="6315076" y="1124349"/>
            <a:chExt cx="3571876" cy="657225"/>
          </a:xfrm>
        </p:grpSpPr>
        <p:sp>
          <p:nvSpPr>
            <p:cNvPr id="7" name="Arrow: Pentagon 6">
              <a:extLst>
                <a:ext uri="{FF2B5EF4-FFF2-40B4-BE49-F238E27FC236}">
                  <a16:creationId xmlns:a16="http://schemas.microsoft.com/office/drawing/2014/main" id="{936BCA46-C37A-4B42-B10A-25416765508A}"/>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FC31EF2-986F-4F04-AD89-9639358A0520}"/>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66B6173-DB95-41B0-852B-09CCA7070EAE}"/>
                </a:ext>
              </a:extLst>
            </p:cNvPr>
            <p:cNvSpPr txBox="1"/>
            <p:nvPr/>
          </p:nvSpPr>
          <p:spPr>
            <a:xfrm>
              <a:off x="6664390" y="1292616"/>
              <a:ext cx="2342308" cy="338554"/>
            </a:xfrm>
            <a:prstGeom prst="rect">
              <a:avLst/>
            </a:prstGeom>
            <a:noFill/>
          </p:spPr>
          <p:txBody>
            <a:bodyPr wrap="square" rtlCol="0">
              <a:spAutoFit/>
            </a:bodyPr>
            <a:lstStyle/>
            <a:p>
              <a:pPr algn="ctr"/>
              <a:r>
                <a:rPr lang="en-US" sz="1600" b="1" i="1" dirty="0">
                  <a:latin typeface="Pyunji R" panose="02030504000101010101" pitchFamily="18" charset="-127"/>
                  <a:ea typeface="Pyunji R" panose="02030504000101010101" pitchFamily="18" charset="-127"/>
                </a:rPr>
                <a:t>…neutral opinions</a:t>
              </a:r>
            </a:p>
          </p:txBody>
        </p:sp>
      </p:grpSp>
      <p:sp>
        <p:nvSpPr>
          <p:cNvPr id="9" name="Oval 8">
            <a:extLst>
              <a:ext uri="{FF2B5EF4-FFF2-40B4-BE49-F238E27FC236}">
                <a16:creationId xmlns:a16="http://schemas.microsoft.com/office/drawing/2014/main" id="{F6A0139F-D47B-4D2E-B6DD-1CF3E225FE2E}"/>
              </a:ext>
            </a:extLst>
          </p:cNvPr>
          <p:cNvSpPr/>
          <p:nvPr/>
        </p:nvSpPr>
        <p:spPr>
          <a:xfrm>
            <a:off x="6300356" y="1494441"/>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Terminator 9">
            <a:extLst>
              <a:ext uri="{FF2B5EF4-FFF2-40B4-BE49-F238E27FC236}">
                <a16:creationId xmlns:a16="http://schemas.microsoft.com/office/drawing/2014/main" id="{BC5D7E92-B133-44C6-97F0-32132D556239}"/>
              </a:ext>
            </a:extLst>
          </p:cNvPr>
          <p:cNvSpPr/>
          <p:nvPr/>
        </p:nvSpPr>
        <p:spPr>
          <a:xfrm>
            <a:off x="5824841" y="1537983"/>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05A950B-21FC-4E5D-A16E-17592DDF6805}"/>
              </a:ext>
            </a:extLst>
          </p:cNvPr>
          <p:cNvSpPr/>
          <p:nvPr/>
        </p:nvSpPr>
        <p:spPr>
          <a:xfrm>
            <a:off x="5715169" y="2340940"/>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5DD84771-2FD1-4F92-8510-A5DC0190CDC7}"/>
              </a:ext>
            </a:extLst>
          </p:cNvPr>
          <p:cNvGrpSpPr/>
          <p:nvPr/>
        </p:nvGrpSpPr>
        <p:grpSpPr>
          <a:xfrm>
            <a:off x="6340090" y="2150641"/>
            <a:ext cx="3571876" cy="657225"/>
            <a:chOff x="6315076" y="1124349"/>
            <a:chExt cx="3571876" cy="657225"/>
          </a:xfrm>
        </p:grpSpPr>
        <p:sp>
          <p:nvSpPr>
            <p:cNvPr id="26" name="Arrow: Pentagon 25">
              <a:extLst>
                <a:ext uri="{FF2B5EF4-FFF2-40B4-BE49-F238E27FC236}">
                  <a16:creationId xmlns:a16="http://schemas.microsoft.com/office/drawing/2014/main" id="{47F70075-48C3-4CC8-9203-CCEC64067F7E}"/>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0D079C6-79A6-4A12-81A1-F6AAFAE190EB}"/>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0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E454B1B3-9151-448A-885F-BAB4D664A2E1}"/>
                </a:ext>
              </a:extLst>
            </p:cNvPr>
            <p:cNvSpPr txBox="1"/>
            <p:nvPr/>
          </p:nvSpPr>
          <p:spPr>
            <a:xfrm>
              <a:off x="6724560" y="1346077"/>
              <a:ext cx="2287807" cy="261610"/>
            </a:xfrm>
            <a:prstGeom prst="rect">
              <a:avLst/>
            </a:prstGeom>
            <a:noFill/>
          </p:spPr>
          <p:txBody>
            <a:bodyPr wrap="none" rtlCol="0">
              <a:spAutoFit/>
            </a:bodyPr>
            <a:lstStyle/>
            <a:p>
              <a:pPr algn="ctr"/>
              <a:r>
                <a:rPr lang="en-US" altLang="ko-KR" sz="1100" b="1" i="1" dirty="0">
                  <a:solidFill>
                    <a:srgbClr val="B58135"/>
                  </a:solidFill>
                  <a:latin typeface="Oswald" panose="02000503000000000000" pitchFamily="2" charset="0"/>
                </a:rPr>
                <a:t>Economists Olzhas Khudaibergenov…</a:t>
              </a:r>
              <a:endParaRPr lang="en-US" sz="1100" b="1" i="1" dirty="0">
                <a:solidFill>
                  <a:srgbClr val="B58135"/>
                </a:solidFill>
                <a:latin typeface="Oswald" panose="02000503000000000000" pitchFamily="2" charset="0"/>
              </a:endParaRPr>
            </a:p>
          </p:txBody>
        </p:sp>
      </p:grpSp>
      <p:sp>
        <p:nvSpPr>
          <p:cNvPr id="29" name="Oval 28">
            <a:extLst>
              <a:ext uri="{FF2B5EF4-FFF2-40B4-BE49-F238E27FC236}">
                <a16:creationId xmlns:a16="http://schemas.microsoft.com/office/drawing/2014/main" id="{10A4DB8F-E755-494E-9C88-2B877ABB6148}"/>
              </a:ext>
            </a:extLst>
          </p:cNvPr>
          <p:cNvSpPr/>
          <p:nvPr/>
        </p:nvSpPr>
        <p:spPr>
          <a:xfrm>
            <a:off x="6314211" y="2343118"/>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Flowchart: Terminator 29">
            <a:extLst>
              <a:ext uri="{FF2B5EF4-FFF2-40B4-BE49-F238E27FC236}">
                <a16:creationId xmlns:a16="http://schemas.microsoft.com/office/drawing/2014/main" id="{B64A36CF-2EFB-4DB8-B621-9C5DC970C5F3}"/>
              </a:ext>
            </a:extLst>
          </p:cNvPr>
          <p:cNvSpPr/>
          <p:nvPr/>
        </p:nvSpPr>
        <p:spPr>
          <a:xfrm>
            <a:off x="5838696" y="2386660"/>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Oval 33">
            <a:extLst>
              <a:ext uri="{FF2B5EF4-FFF2-40B4-BE49-F238E27FC236}">
                <a16:creationId xmlns:a16="http://schemas.microsoft.com/office/drawing/2014/main" id="{91677AB7-93E2-4815-B5B6-7D6BB8BA4892}"/>
              </a:ext>
            </a:extLst>
          </p:cNvPr>
          <p:cNvSpPr/>
          <p:nvPr/>
        </p:nvSpPr>
        <p:spPr>
          <a:xfrm>
            <a:off x="5715169" y="3189616"/>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9EDDC91B-20BD-46A3-A853-85C7EF367634}"/>
              </a:ext>
            </a:extLst>
          </p:cNvPr>
          <p:cNvGrpSpPr/>
          <p:nvPr/>
        </p:nvGrpSpPr>
        <p:grpSpPr>
          <a:xfrm>
            <a:off x="6346933" y="3019797"/>
            <a:ext cx="3571876" cy="657225"/>
            <a:chOff x="6315076" y="1124349"/>
            <a:chExt cx="3571876" cy="657225"/>
          </a:xfrm>
        </p:grpSpPr>
        <p:sp>
          <p:nvSpPr>
            <p:cNvPr id="37" name="Arrow: Pentagon 36">
              <a:extLst>
                <a:ext uri="{FF2B5EF4-FFF2-40B4-BE49-F238E27FC236}">
                  <a16:creationId xmlns:a16="http://schemas.microsoft.com/office/drawing/2014/main" id="{1102CB27-9051-43F1-A6BB-3CD006F6B977}"/>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23F0DAC-7C63-4FA3-BA7A-01C373B76485}"/>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99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108E6E44-0B73-4D75-B9D0-774AB4A91C38}"/>
                </a:ext>
              </a:extLst>
            </p:cNvPr>
            <p:cNvSpPr txBox="1"/>
            <p:nvPr/>
          </p:nvSpPr>
          <p:spPr>
            <a:xfrm>
              <a:off x="6850503" y="1328624"/>
              <a:ext cx="1826141" cy="261610"/>
            </a:xfrm>
            <a:prstGeom prst="rect">
              <a:avLst/>
            </a:prstGeom>
            <a:noFill/>
          </p:spPr>
          <p:txBody>
            <a:bodyPr wrap="none" rtlCol="0">
              <a:spAutoFit/>
            </a:bodyPr>
            <a:lstStyle/>
            <a:p>
              <a:r>
                <a:rPr lang="en-US" altLang="ko-KR" sz="1100" b="1" i="1" dirty="0">
                  <a:solidFill>
                    <a:srgbClr val="B58135"/>
                  </a:solidFill>
                  <a:latin typeface="Oswald" panose="02000503000000000000" pitchFamily="2" charset="0"/>
                </a:rPr>
                <a:t>…and Zharas Akhmetov, 2015</a:t>
              </a:r>
              <a:endParaRPr lang="en-US" sz="1100" i="1" spc="600" dirty="0">
                <a:solidFill>
                  <a:srgbClr val="B58135"/>
                </a:solidFill>
                <a:latin typeface="Oswald" panose="02000503000000000000" pitchFamily="2" charset="0"/>
              </a:endParaRPr>
            </a:p>
          </p:txBody>
        </p:sp>
      </p:grpSp>
      <p:sp>
        <p:nvSpPr>
          <p:cNvPr id="40" name="Oval 39">
            <a:extLst>
              <a:ext uri="{FF2B5EF4-FFF2-40B4-BE49-F238E27FC236}">
                <a16:creationId xmlns:a16="http://schemas.microsoft.com/office/drawing/2014/main" id="{98BE764D-33E4-4223-A896-D4A5D89D7A59}"/>
              </a:ext>
            </a:extLst>
          </p:cNvPr>
          <p:cNvSpPr/>
          <p:nvPr/>
        </p:nvSpPr>
        <p:spPr>
          <a:xfrm>
            <a:off x="6314211" y="3191794"/>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Flowchart: Terminator 40">
            <a:extLst>
              <a:ext uri="{FF2B5EF4-FFF2-40B4-BE49-F238E27FC236}">
                <a16:creationId xmlns:a16="http://schemas.microsoft.com/office/drawing/2014/main" id="{F4FDD7F7-B82D-44AC-A5EB-A096C3CCA79C}"/>
              </a:ext>
            </a:extLst>
          </p:cNvPr>
          <p:cNvSpPr/>
          <p:nvPr/>
        </p:nvSpPr>
        <p:spPr>
          <a:xfrm>
            <a:off x="5838696" y="3235336"/>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Oval 44">
            <a:extLst>
              <a:ext uri="{FF2B5EF4-FFF2-40B4-BE49-F238E27FC236}">
                <a16:creationId xmlns:a16="http://schemas.microsoft.com/office/drawing/2014/main" id="{346CC4B1-07A9-4C66-985C-884BA48655C7}"/>
              </a:ext>
            </a:extLst>
          </p:cNvPr>
          <p:cNvSpPr/>
          <p:nvPr/>
        </p:nvSpPr>
        <p:spPr>
          <a:xfrm>
            <a:off x="5715169" y="4034908"/>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B91657C3-7182-449E-A3E3-207CA99267BD}"/>
              </a:ext>
            </a:extLst>
          </p:cNvPr>
          <p:cNvGrpSpPr/>
          <p:nvPr/>
        </p:nvGrpSpPr>
        <p:grpSpPr>
          <a:xfrm>
            <a:off x="6323133" y="3855387"/>
            <a:ext cx="3571876" cy="657225"/>
            <a:chOff x="6315076" y="1124349"/>
            <a:chExt cx="3571876" cy="657225"/>
          </a:xfrm>
        </p:grpSpPr>
        <p:sp>
          <p:nvSpPr>
            <p:cNvPr id="48" name="Arrow: Pentagon 47">
              <a:extLst>
                <a:ext uri="{FF2B5EF4-FFF2-40B4-BE49-F238E27FC236}">
                  <a16:creationId xmlns:a16="http://schemas.microsoft.com/office/drawing/2014/main" id="{D6F26BC0-02D9-4577-9DBD-D308664429C7}"/>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6EBE3699-085D-44AF-A07B-E381F158548B}"/>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00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4C17A652-D4E2-4AEA-8534-2E0EC36ECE11}"/>
                </a:ext>
              </a:extLst>
            </p:cNvPr>
            <p:cNvSpPr txBox="1"/>
            <p:nvPr/>
          </p:nvSpPr>
          <p:spPr>
            <a:xfrm>
              <a:off x="6863287" y="1318758"/>
              <a:ext cx="2069797" cy="261610"/>
            </a:xfrm>
            <a:prstGeom prst="rect">
              <a:avLst/>
            </a:prstGeom>
            <a:noFill/>
          </p:spPr>
          <p:txBody>
            <a:bodyPr wrap="none" rtlCol="0">
              <a:spAutoFit/>
            </a:bodyPr>
            <a:lstStyle/>
            <a:p>
              <a:r>
                <a:rPr lang="en-US" sz="1100" b="1" i="1" dirty="0">
                  <a:solidFill>
                    <a:srgbClr val="B58135"/>
                  </a:solidFill>
                  <a:latin typeface="Oswald" panose="02000503000000000000" pitchFamily="2" charset="0"/>
                </a:rPr>
                <a:t>Blyalov, B.E. and Zenich, VA, 2016</a:t>
              </a:r>
            </a:p>
          </p:txBody>
        </p:sp>
      </p:grpSp>
      <p:sp>
        <p:nvSpPr>
          <p:cNvPr id="51" name="Oval 50">
            <a:extLst>
              <a:ext uri="{FF2B5EF4-FFF2-40B4-BE49-F238E27FC236}">
                <a16:creationId xmlns:a16="http://schemas.microsoft.com/office/drawing/2014/main" id="{8ADD7C28-6986-4C89-ADCF-552E16C2DD73}"/>
              </a:ext>
            </a:extLst>
          </p:cNvPr>
          <p:cNvSpPr/>
          <p:nvPr/>
        </p:nvSpPr>
        <p:spPr>
          <a:xfrm>
            <a:off x="6314211" y="4037086"/>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Flowchart: Terminator 51">
            <a:extLst>
              <a:ext uri="{FF2B5EF4-FFF2-40B4-BE49-F238E27FC236}">
                <a16:creationId xmlns:a16="http://schemas.microsoft.com/office/drawing/2014/main" id="{149F1C39-7330-457D-A476-8A9C82B40A48}"/>
              </a:ext>
            </a:extLst>
          </p:cNvPr>
          <p:cNvSpPr/>
          <p:nvPr/>
        </p:nvSpPr>
        <p:spPr>
          <a:xfrm>
            <a:off x="5838696" y="4080628"/>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Oval 55">
            <a:extLst>
              <a:ext uri="{FF2B5EF4-FFF2-40B4-BE49-F238E27FC236}">
                <a16:creationId xmlns:a16="http://schemas.microsoft.com/office/drawing/2014/main" id="{1E3DA0D3-3A48-441F-B137-6B27AE178042}"/>
              </a:ext>
            </a:extLst>
          </p:cNvPr>
          <p:cNvSpPr/>
          <p:nvPr/>
        </p:nvSpPr>
        <p:spPr>
          <a:xfrm>
            <a:off x="5728976" y="4882430"/>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89D87524-C26C-4116-A606-546BDE31FF83}"/>
              </a:ext>
            </a:extLst>
          </p:cNvPr>
          <p:cNvGrpSpPr/>
          <p:nvPr/>
        </p:nvGrpSpPr>
        <p:grpSpPr>
          <a:xfrm>
            <a:off x="6334762" y="4732629"/>
            <a:ext cx="3571876" cy="657225"/>
            <a:chOff x="6315076" y="1124349"/>
            <a:chExt cx="3571876" cy="657225"/>
          </a:xfrm>
        </p:grpSpPr>
        <p:sp>
          <p:nvSpPr>
            <p:cNvPr id="59" name="Arrow: Pentagon 58">
              <a:extLst>
                <a:ext uri="{FF2B5EF4-FFF2-40B4-BE49-F238E27FC236}">
                  <a16:creationId xmlns:a16="http://schemas.microsoft.com/office/drawing/2014/main" id="{C1C1C31F-184B-49B6-B04B-B3CBFFE7AA30}"/>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Freeform: Shape 59">
              <a:extLst>
                <a:ext uri="{FF2B5EF4-FFF2-40B4-BE49-F238E27FC236}">
                  <a16:creationId xmlns:a16="http://schemas.microsoft.com/office/drawing/2014/main" id="{F949AF23-6791-4D95-A7B0-FFD3DFB6EF1E}"/>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66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Oval 61">
            <a:extLst>
              <a:ext uri="{FF2B5EF4-FFF2-40B4-BE49-F238E27FC236}">
                <a16:creationId xmlns:a16="http://schemas.microsoft.com/office/drawing/2014/main" id="{92DFF134-A959-4E3E-9D28-9B3B071D789B}"/>
              </a:ext>
            </a:extLst>
          </p:cNvPr>
          <p:cNvSpPr/>
          <p:nvPr/>
        </p:nvSpPr>
        <p:spPr>
          <a:xfrm>
            <a:off x="6328018" y="4884608"/>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 name="Flowchart: Terminator 62">
            <a:extLst>
              <a:ext uri="{FF2B5EF4-FFF2-40B4-BE49-F238E27FC236}">
                <a16:creationId xmlns:a16="http://schemas.microsoft.com/office/drawing/2014/main" id="{A9D26C6C-1E4F-45AC-9B7D-49C17C7AC085}"/>
              </a:ext>
            </a:extLst>
          </p:cNvPr>
          <p:cNvSpPr/>
          <p:nvPr/>
        </p:nvSpPr>
        <p:spPr>
          <a:xfrm>
            <a:off x="5852503" y="4928150"/>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Oval 66">
            <a:extLst>
              <a:ext uri="{FF2B5EF4-FFF2-40B4-BE49-F238E27FC236}">
                <a16:creationId xmlns:a16="http://schemas.microsoft.com/office/drawing/2014/main" id="{F2E4E4EA-8F0C-40B8-806C-551DAF6A13AB}"/>
              </a:ext>
            </a:extLst>
          </p:cNvPr>
          <p:cNvSpPr/>
          <p:nvPr/>
        </p:nvSpPr>
        <p:spPr>
          <a:xfrm>
            <a:off x="5742783" y="5729952"/>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40E1C596-C986-482C-A446-7614A8262974}"/>
              </a:ext>
            </a:extLst>
          </p:cNvPr>
          <p:cNvGrpSpPr/>
          <p:nvPr/>
        </p:nvGrpSpPr>
        <p:grpSpPr>
          <a:xfrm>
            <a:off x="6373523" y="5538500"/>
            <a:ext cx="3571876" cy="657225"/>
            <a:chOff x="6315076" y="1124349"/>
            <a:chExt cx="3571876" cy="657225"/>
          </a:xfrm>
        </p:grpSpPr>
        <p:sp>
          <p:nvSpPr>
            <p:cNvPr id="70" name="Arrow: Pentagon 69">
              <a:extLst>
                <a:ext uri="{FF2B5EF4-FFF2-40B4-BE49-F238E27FC236}">
                  <a16:creationId xmlns:a16="http://schemas.microsoft.com/office/drawing/2014/main" id="{36FD4973-7100-44D1-BA3B-FDE5265EBA60}"/>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i="1" dirty="0">
                <a:solidFill>
                  <a:schemeClr val="tx1"/>
                </a:solidFill>
                <a:latin typeface="Pyunji R" panose="02030504000101010101" pitchFamily="18" charset="-127"/>
                <a:ea typeface="Pyunji R" panose="02030504000101010101" pitchFamily="18" charset="-127"/>
              </a:endParaRPr>
            </a:p>
          </p:txBody>
        </p:sp>
        <p:sp>
          <p:nvSpPr>
            <p:cNvPr id="71" name="Freeform: Shape 70">
              <a:extLst>
                <a:ext uri="{FF2B5EF4-FFF2-40B4-BE49-F238E27FC236}">
                  <a16:creationId xmlns:a16="http://schemas.microsoft.com/office/drawing/2014/main" id="{A1154D86-A344-4CCC-9ADB-AAE0F41BFC55}"/>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3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Oval 72">
            <a:extLst>
              <a:ext uri="{FF2B5EF4-FFF2-40B4-BE49-F238E27FC236}">
                <a16:creationId xmlns:a16="http://schemas.microsoft.com/office/drawing/2014/main" id="{032831FC-BA66-45E7-8913-3FA7B5FFF678}"/>
              </a:ext>
            </a:extLst>
          </p:cNvPr>
          <p:cNvSpPr/>
          <p:nvPr/>
        </p:nvSpPr>
        <p:spPr>
          <a:xfrm>
            <a:off x="6341825" y="5732130"/>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Flowchart: Terminator 73">
            <a:extLst>
              <a:ext uri="{FF2B5EF4-FFF2-40B4-BE49-F238E27FC236}">
                <a16:creationId xmlns:a16="http://schemas.microsoft.com/office/drawing/2014/main" id="{73A83164-99B1-4CAC-9B4B-752B46C21713}"/>
              </a:ext>
            </a:extLst>
          </p:cNvPr>
          <p:cNvSpPr/>
          <p:nvPr/>
        </p:nvSpPr>
        <p:spPr>
          <a:xfrm>
            <a:off x="5866310" y="5775672"/>
            <a:ext cx="656869" cy="182880"/>
          </a:xfrm>
          <a:prstGeom prst="flowChartTerminator">
            <a:avLst/>
          </a:prstGeom>
          <a:gradFill flip="none" rotWithShape="1">
            <a:gsLst>
              <a:gs pos="68134">
                <a:schemeClr val="bg1"/>
              </a:gs>
              <a:gs pos="47773">
                <a:schemeClr val="bg1"/>
              </a:gs>
              <a:gs pos="27454">
                <a:srgbClr val="B58135"/>
              </a:gs>
              <a:gs pos="7000">
                <a:srgbClr val="524116"/>
              </a:gs>
              <a:gs pos="83000">
                <a:srgbClr val="B58135"/>
              </a:gs>
              <a:gs pos="88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79" name="Group 78">
            <a:extLst>
              <a:ext uri="{FF2B5EF4-FFF2-40B4-BE49-F238E27FC236}">
                <a16:creationId xmlns:a16="http://schemas.microsoft.com/office/drawing/2014/main" id="{E3802CB0-066F-4C18-8015-0BC9A7C70A20}"/>
              </a:ext>
            </a:extLst>
          </p:cNvPr>
          <p:cNvGrpSpPr/>
          <p:nvPr/>
        </p:nvGrpSpPr>
        <p:grpSpPr>
          <a:xfrm>
            <a:off x="9832404" y="221763"/>
            <a:ext cx="494764" cy="4722825"/>
            <a:chOff x="9832404" y="221763"/>
            <a:chExt cx="494764" cy="4722825"/>
          </a:xfrm>
        </p:grpSpPr>
        <p:sp>
          <p:nvSpPr>
            <p:cNvPr id="14" name="Rectangle: Top Corners Rounded 13">
              <a:extLst>
                <a:ext uri="{FF2B5EF4-FFF2-40B4-BE49-F238E27FC236}">
                  <a16:creationId xmlns:a16="http://schemas.microsoft.com/office/drawing/2014/main" id="{5C7A82AC-1D6C-46AB-AED9-7A245BE6A49D}"/>
                </a:ext>
              </a:extLst>
            </p:cNvPr>
            <p:cNvSpPr/>
            <p:nvPr/>
          </p:nvSpPr>
          <p:spPr>
            <a:xfrm>
              <a:off x="9832404" y="221764"/>
              <a:ext cx="203167" cy="140680"/>
            </a:xfrm>
            <a:prstGeom prst="round2Same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16D696B4-0F61-4000-9FC7-3EC471F45ED4}"/>
                </a:ext>
              </a:extLst>
            </p:cNvPr>
            <p:cNvSpPr/>
            <p:nvPr/>
          </p:nvSpPr>
          <p:spPr>
            <a:xfrm>
              <a:off x="9890123" y="221763"/>
              <a:ext cx="437045" cy="4722825"/>
            </a:xfrm>
            <a:custGeom>
              <a:avLst/>
              <a:gdLst>
                <a:gd name="connsiteX0" fmla="*/ 0 w 770632"/>
                <a:gd name="connsiteY0" fmla="*/ 0 h 4722825"/>
                <a:gd name="connsiteX1" fmla="*/ 349024 w 770632"/>
                <a:gd name="connsiteY1" fmla="*/ 0 h 4722825"/>
                <a:gd name="connsiteX2" fmla="*/ 770632 w 770632"/>
                <a:gd name="connsiteY2" fmla="*/ 421608 h 4722825"/>
                <a:gd name="connsiteX3" fmla="*/ 770632 w 770632"/>
                <a:gd name="connsiteY3" fmla="*/ 4642025 h 4722825"/>
                <a:gd name="connsiteX4" fmla="*/ 766897 w 770632"/>
                <a:gd name="connsiteY4" fmla="*/ 4684356 h 4722825"/>
                <a:gd name="connsiteX5" fmla="*/ 613487 w 770632"/>
                <a:gd name="connsiteY5" fmla="*/ 4530946 h 4722825"/>
                <a:gd name="connsiteX6" fmla="*/ 421608 w 770632"/>
                <a:gd name="connsiteY6" fmla="*/ 4722825 h 4722825"/>
                <a:gd name="connsiteX7" fmla="*/ 421608 w 770632"/>
                <a:gd name="connsiteY7" fmla="*/ 421608 h 4722825"/>
                <a:gd name="connsiteX8" fmla="*/ 0 w 770632"/>
                <a:gd name="connsiteY8" fmla="*/ 0 h 472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32" h="4722825">
                  <a:moveTo>
                    <a:pt x="0" y="0"/>
                  </a:moveTo>
                  <a:lnTo>
                    <a:pt x="349024" y="0"/>
                  </a:lnTo>
                  <a:cubicBezTo>
                    <a:pt x="581872" y="0"/>
                    <a:pt x="770632" y="188760"/>
                    <a:pt x="770632" y="421608"/>
                  </a:cubicBezTo>
                  <a:lnTo>
                    <a:pt x="770632" y="4642025"/>
                  </a:lnTo>
                  <a:lnTo>
                    <a:pt x="766897" y="4684356"/>
                  </a:lnTo>
                  <a:lnTo>
                    <a:pt x="613487" y="4530946"/>
                  </a:lnTo>
                  <a:lnTo>
                    <a:pt x="421608" y="4722825"/>
                  </a:lnTo>
                  <a:lnTo>
                    <a:pt x="421608" y="421608"/>
                  </a:lnTo>
                  <a:cubicBezTo>
                    <a:pt x="421608" y="188760"/>
                    <a:pt x="232848" y="0"/>
                    <a:pt x="0" y="0"/>
                  </a:cubicBezTo>
                  <a:close/>
                </a:path>
              </a:pathLst>
            </a:custGeom>
            <a:solidFill>
              <a:schemeClr val="accent1">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Rectangle 91">
            <a:extLst>
              <a:ext uri="{FF2B5EF4-FFF2-40B4-BE49-F238E27FC236}">
                <a16:creationId xmlns:a16="http://schemas.microsoft.com/office/drawing/2014/main" id="{855B19D8-B8CC-405C-B09B-08C46CFD6B1C}"/>
              </a:ext>
            </a:extLst>
          </p:cNvPr>
          <p:cNvSpPr/>
          <p:nvPr/>
        </p:nvSpPr>
        <p:spPr>
          <a:xfrm>
            <a:off x="10373895" y="2924182"/>
            <a:ext cx="117566" cy="988067"/>
          </a:xfrm>
          <a:prstGeom prst="rect">
            <a:avLst/>
          </a:prstGeom>
          <a:gradFill flip="none" rotWithShape="1">
            <a:gsLst>
              <a:gs pos="72000">
                <a:schemeClr val="bg1"/>
              </a:gs>
              <a:gs pos="47773">
                <a:schemeClr val="bg1"/>
              </a:gs>
              <a:gs pos="27454">
                <a:schemeClr val="bg1"/>
              </a:gs>
              <a:gs pos="1000">
                <a:schemeClr val="tx1"/>
              </a:gs>
              <a:gs pos="100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ACACF91F-0A4B-44C9-9086-C9D7A95BEAAA}"/>
              </a:ext>
            </a:extLst>
          </p:cNvPr>
          <p:cNvSpPr/>
          <p:nvPr/>
        </p:nvSpPr>
        <p:spPr>
          <a:xfrm>
            <a:off x="1694682" y="3049128"/>
            <a:ext cx="90072" cy="756998"/>
          </a:xfrm>
          <a:prstGeom prst="rect">
            <a:avLst/>
          </a:prstGeom>
          <a:gradFill flip="none" rotWithShape="1">
            <a:gsLst>
              <a:gs pos="72000">
                <a:schemeClr val="bg1"/>
              </a:gs>
              <a:gs pos="47773">
                <a:schemeClr val="bg1"/>
              </a:gs>
              <a:gs pos="27454">
                <a:schemeClr val="bg1"/>
              </a:gs>
              <a:gs pos="1000">
                <a:schemeClr val="tx1"/>
              </a:gs>
              <a:gs pos="100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69E26F13-A8F9-4EB9-BEFA-50D192FCA0E3}"/>
              </a:ext>
            </a:extLst>
          </p:cNvPr>
          <p:cNvSpPr/>
          <p:nvPr/>
        </p:nvSpPr>
        <p:spPr>
          <a:xfrm>
            <a:off x="1751820" y="3402683"/>
            <a:ext cx="188354" cy="70352"/>
          </a:xfrm>
          <a:prstGeom prst="rect">
            <a:avLst/>
          </a:prstGeom>
          <a:gradFill flip="none" rotWithShape="1">
            <a:gsLst>
              <a:gs pos="72000">
                <a:schemeClr val="bg1"/>
              </a:gs>
              <a:gs pos="47773">
                <a:schemeClr val="bg1"/>
              </a:gs>
              <a:gs pos="27454">
                <a:schemeClr val="bg1"/>
              </a:gs>
              <a:gs pos="1000">
                <a:schemeClr val="tx1"/>
              </a:gs>
              <a:gs pos="100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A96D25C-D2C3-41E8-9E8B-A5124F0C8C60}"/>
              </a:ext>
            </a:extLst>
          </p:cNvPr>
          <p:cNvPicPr>
            <a:picLocks noChangeAspect="1"/>
          </p:cNvPicPr>
          <p:nvPr/>
        </p:nvPicPr>
        <p:blipFill rotWithShape="1">
          <a:blip r:embed="rId3">
            <a:extLst>
              <a:ext uri="{28A0092B-C50C-407E-A947-70E740481C1C}">
                <a14:useLocalDpi xmlns:a14="http://schemas.microsoft.com/office/drawing/2010/main" val="0"/>
              </a:ext>
            </a:extLst>
          </a:blip>
          <a:srcRect t="34352" b="31031"/>
          <a:stretch/>
        </p:blipFill>
        <p:spPr>
          <a:xfrm rot="16200000">
            <a:off x="-15788" y="3148973"/>
            <a:ext cx="4364745" cy="609861"/>
          </a:xfrm>
          <a:prstGeom prst="rect">
            <a:avLst/>
          </a:prstGeom>
          <a:effectLst>
            <a:outerShdw blurRad="50800" dist="38100" dir="10800000" algn="r" rotWithShape="0">
              <a:prstClr val="black">
                <a:alpha val="40000"/>
              </a:prstClr>
            </a:outerShdw>
          </a:effectLst>
        </p:spPr>
      </p:pic>
      <p:grpSp>
        <p:nvGrpSpPr>
          <p:cNvPr id="77" name="Group 76">
            <a:extLst>
              <a:ext uri="{FF2B5EF4-FFF2-40B4-BE49-F238E27FC236}">
                <a16:creationId xmlns:a16="http://schemas.microsoft.com/office/drawing/2014/main" id="{B815F1D9-7005-45F1-95C6-B53AC5B025DB}"/>
              </a:ext>
            </a:extLst>
          </p:cNvPr>
          <p:cNvGrpSpPr/>
          <p:nvPr/>
        </p:nvGrpSpPr>
        <p:grpSpPr>
          <a:xfrm>
            <a:off x="1842892" y="2673422"/>
            <a:ext cx="583040" cy="338307"/>
            <a:chOff x="1861653" y="2615259"/>
            <a:chExt cx="583040" cy="338307"/>
          </a:xfrm>
        </p:grpSpPr>
        <p:sp>
          <p:nvSpPr>
            <p:cNvPr id="75" name="Rectangle 74">
              <a:extLst>
                <a:ext uri="{FF2B5EF4-FFF2-40B4-BE49-F238E27FC236}">
                  <a16:creationId xmlns:a16="http://schemas.microsoft.com/office/drawing/2014/main" id="{EF446A5C-60A4-4CD6-B68D-2FF89E64272E}"/>
                </a:ext>
              </a:extLst>
            </p:cNvPr>
            <p:cNvSpPr/>
            <p:nvPr/>
          </p:nvSpPr>
          <p:spPr>
            <a:xfrm>
              <a:off x="1861653" y="2615259"/>
              <a:ext cx="583040" cy="338307"/>
            </a:xfrm>
            <a:custGeom>
              <a:avLst/>
              <a:gdLst>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63707"/>
                <a:gd name="connsiteX1" fmla="*/ 798789 w 798789"/>
                <a:gd name="connsiteY1" fmla="*/ 0 h 363707"/>
                <a:gd name="connsiteX2" fmla="*/ 798789 w 798789"/>
                <a:gd name="connsiteY2" fmla="*/ 338307 h 363707"/>
                <a:gd name="connsiteX3" fmla="*/ 0 w 798789"/>
                <a:gd name="connsiteY3" fmla="*/ 338307 h 363707"/>
                <a:gd name="connsiteX4" fmla="*/ 0 w 798789"/>
                <a:gd name="connsiteY4" fmla="*/ 0 h 363707"/>
                <a:gd name="connsiteX0" fmla="*/ 0 w 798789"/>
                <a:gd name="connsiteY0" fmla="*/ 0 h 384071"/>
                <a:gd name="connsiteX1" fmla="*/ 798789 w 798789"/>
                <a:gd name="connsiteY1" fmla="*/ 0 h 384071"/>
                <a:gd name="connsiteX2" fmla="*/ 798789 w 798789"/>
                <a:gd name="connsiteY2" fmla="*/ 338307 h 384071"/>
                <a:gd name="connsiteX3" fmla="*/ 0 w 798789"/>
                <a:gd name="connsiteY3" fmla="*/ 338307 h 384071"/>
                <a:gd name="connsiteX4" fmla="*/ 0 w 798789"/>
                <a:gd name="connsiteY4" fmla="*/ 0 h 384071"/>
                <a:gd name="connsiteX0" fmla="*/ 0 w 798789"/>
                <a:gd name="connsiteY0" fmla="*/ 0 h 360642"/>
                <a:gd name="connsiteX1" fmla="*/ 798789 w 798789"/>
                <a:gd name="connsiteY1" fmla="*/ 0 h 360642"/>
                <a:gd name="connsiteX2" fmla="*/ 798789 w 798789"/>
                <a:gd name="connsiteY2" fmla="*/ 338307 h 360642"/>
                <a:gd name="connsiteX3" fmla="*/ 0 w 798789"/>
                <a:gd name="connsiteY3" fmla="*/ 338307 h 360642"/>
                <a:gd name="connsiteX4" fmla="*/ 0 w 798789"/>
                <a:gd name="connsiteY4" fmla="*/ 0 h 360642"/>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89" h="338307">
                  <a:moveTo>
                    <a:pt x="0" y="0"/>
                  </a:moveTo>
                  <a:cubicBezTo>
                    <a:pt x="338653" y="99060"/>
                    <a:pt x="532526" y="83820"/>
                    <a:pt x="798789" y="0"/>
                  </a:cubicBezTo>
                  <a:lnTo>
                    <a:pt x="798789" y="338307"/>
                  </a:lnTo>
                  <a:cubicBezTo>
                    <a:pt x="517286" y="262107"/>
                    <a:pt x="281503" y="296397"/>
                    <a:pt x="0" y="338307"/>
                  </a:cubicBezTo>
                  <a:lnTo>
                    <a:pt x="0" y="0"/>
                  </a:lnTo>
                  <a:close/>
                </a:path>
              </a:pathLst>
            </a:custGeom>
            <a:gradFill flip="none" rotWithShape="1">
              <a:gsLst>
                <a:gs pos="45100">
                  <a:srgbClr val="C99953"/>
                </a:gs>
                <a:gs pos="0">
                  <a:srgbClr val="A67834"/>
                </a:gs>
                <a:gs pos="100000">
                  <a:srgbClr val="A67834"/>
                </a:gs>
              </a:gsLst>
              <a:lin ang="108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74">
              <a:extLst>
                <a:ext uri="{FF2B5EF4-FFF2-40B4-BE49-F238E27FC236}">
                  <a16:creationId xmlns:a16="http://schemas.microsoft.com/office/drawing/2014/main" id="{4B41009C-C6CB-416A-BD79-2E60D37FA99A}"/>
                </a:ext>
              </a:extLst>
            </p:cNvPr>
            <p:cNvSpPr/>
            <p:nvPr/>
          </p:nvSpPr>
          <p:spPr>
            <a:xfrm>
              <a:off x="1898614" y="2640646"/>
              <a:ext cx="523889" cy="288887"/>
            </a:xfrm>
            <a:custGeom>
              <a:avLst/>
              <a:gdLst>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63707"/>
                <a:gd name="connsiteX1" fmla="*/ 798789 w 798789"/>
                <a:gd name="connsiteY1" fmla="*/ 0 h 363707"/>
                <a:gd name="connsiteX2" fmla="*/ 798789 w 798789"/>
                <a:gd name="connsiteY2" fmla="*/ 338307 h 363707"/>
                <a:gd name="connsiteX3" fmla="*/ 0 w 798789"/>
                <a:gd name="connsiteY3" fmla="*/ 338307 h 363707"/>
                <a:gd name="connsiteX4" fmla="*/ 0 w 798789"/>
                <a:gd name="connsiteY4" fmla="*/ 0 h 363707"/>
                <a:gd name="connsiteX0" fmla="*/ 0 w 798789"/>
                <a:gd name="connsiteY0" fmla="*/ 0 h 384071"/>
                <a:gd name="connsiteX1" fmla="*/ 798789 w 798789"/>
                <a:gd name="connsiteY1" fmla="*/ 0 h 384071"/>
                <a:gd name="connsiteX2" fmla="*/ 798789 w 798789"/>
                <a:gd name="connsiteY2" fmla="*/ 338307 h 384071"/>
                <a:gd name="connsiteX3" fmla="*/ 0 w 798789"/>
                <a:gd name="connsiteY3" fmla="*/ 338307 h 384071"/>
                <a:gd name="connsiteX4" fmla="*/ 0 w 798789"/>
                <a:gd name="connsiteY4" fmla="*/ 0 h 384071"/>
                <a:gd name="connsiteX0" fmla="*/ 0 w 798789"/>
                <a:gd name="connsiteY0" fmla="*/ 0 h 360642"/>
                <a:gd name="connsiteX1" fmla="*/ 798789 w 798789"/>
                <a:gd name="connsiteY1" fmla="*/ 0 h 360642"/>
                <a:gd name="connsiteX2" fmla="*/ 798789 w 798789"/>
                <a:gd name="connsiteY2" fmla="*/ 338307 h 360642"/>
                <a:gd name="connsiteX3" fmla="*/ 0 w 798789"/>
                <a:gd name="connsiteY3" fmla="*/ 338307 h 360642"/>
                <a:gd name="connsiteX4" fmla="*/ 0 w 798789"/>
                <a:gd name="connsiteY4" fmla="*/ 0 h 360642"/>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89" h="338307">
                  <a:moveTo>
                    <a:pt x="0" y="0"/>
                  </a:moveTo>
                  <a:cubicBezTo>
                    <a:pt x="338653" y="99060"/>
                    <a:pt x="532526" y="83820"/>
                    <a:pt x="798789" y="0"/>
                  </a:cubicBezTo>
                  <a:lnTo>
                    <a:pt x="798789" y="338307"/>
                  </a:lnTo>
                  <a:cubicBezTo>
                    <a:pt x="517286" y="262107"/>
                    <a:pt x="281503" y="296397"/>
                    <a:pt x="0" y="338307"/>
                  </a:cubicBezTo>
                  <a:lnTo>
                    <a:pt x="0" y="0"/>
                  </a:lnTo>
                  <a:close/>
                </a:path>
              </a:pathLst>
            </a:custGeom>
            <a:noFill/>
            <a:ln>
              <a:solidFill>
                <a:schemeClr val="bg1">
                  <a:alpha val="64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 name="TextBox 101">
            <a:extLst>
              <a:ext uri="{FF2B5EF4-FFF2-40B4-BE49-F238E27FC236}">
                <a16:creationId xmlns:a16="http://schemas.microsoft.com/office/drawing/2014/main" id="{4A457774-9253-412E-AC8F-AA766214A6CC}"/>
              </a:ext>
            </a:extLst>
          </p:cNvPr>
          <p:cNvSpPr txBox="1"/>
          <p:nvPr/>
        </p:nvSpPr>
        <p:spPr>
          <a:xfrm>
            <a:off x="6730677" y="4789691"/>
            <a:ext cx="2342308" cy="600164"/>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Chairman of the Almaty Public Antimonopoly Commission – Petr Svoik </a:t>
            </a:r>
          </a:p>
        </p:txBody>
      </p:sp>
      <p:sp>
        <p:nvSpPr>
          <p:cNvPr id="103" name="TextBox 102">
            <a:extLst>
              <a:ext uri="{FF2B5EF4-FFF2-40B4-BE49-F238E27FC236}">
                <a16:creationId xmlns:a16="http://schemas.microsoft.com/office/drawing/2014/main" id="{AB2059B7-433B-469E-8DA5-458ACA9C7584}"/>
              </a:ext>
            </a:extLst>
          </p:cNvPr>
          <p:cNvSpPr txBox="1"/>
          <p:nvPr/>
        </p:nvSpPr>
        <p:spPr>
          <a:xfrm>
            <a:off x="6722323" y="5703615"/>
            <a:ext cx="2342308" cy="430887"/>
          </a:xfrm>
          <a:prstGeom prst="rect">
            <a:avLst/>
          </a:prstGeom>
          <a:noFill/>
        </p:spPr>
        <p:txBody>
          <a:bodyPr wrap="square" rtlCol="0">
            <a:spAutoFit/>
          </a:bodyPr>
          <a:lstStyle/>
          <a:p>
            <a:pPr algn="r"/>
            <a:r>
              <a:rPr lang="en-US" sz="1100" i="1" dirty="0">
                <a:solidFill>
                  <a:schemeClr val="bg1">
                    <a:lumMod val="50000"/>
                  </a:schemeClr>
                </a:solidFill>
                <a:latin typeface="Pyunji R" panose="02030504000101010101" pitchFamily="18" charset="-127"/>
                <a:ea typeface="Pyunji R" panose="02030504000101010101" pitchFamily="18" charset="-127"/>
              </a:rPr>
              <a:t>Sources are mostly in Kazakh or Russian languages…</a:t>
            </a:r>
          </a:p>
        </p:txBody>
      </p:sp>
    </p:spTree>
    <p:extLst>
      <p:ext uri="{BB962C8B-B14F-4D97-AF65-F5344CB8AC3E}">
        <p14:creationId xmlns:p14="http://schemas.microsoft.com/office/powerpoint/2010/main" val="122024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18" name="Rectangle 17">
            <a:extLst>
              <a:ext uri="{FF2B5EF4-FFF2-40B4-BE49-F238E27FC236}">
                <a16:creationId xmlns:a16="http://schemas.microsoft.com/office/drawing/2014/main" id="{26B4480E-B7FF-4481-890E-043A69AE6F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79394E1F-0B5F-497D-B2A6-8383A2A548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3"/>
            <a:chOff x="438068" y="457200"/>
            <a:chExt cx="3703320" cy="5935133"/>
          </a:xfrm>
        </p:grpSpPr>
        <p:sp>
          <p:nvSpPr>
            <p:cNvPr id="21" name="Rectangle 20">
              <a:extLst>
                <a:ext uri="{FF2B5EF4-FFF2-40B4-BE49-F238E27FC236}">
                  <a16:creationId xmlns:a16="http://schemas.microsoft.com/office/drawing/2014/main" id="{1F1FF39A-AC3C-4066-9D4C-519AA22812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01201"/>
              <a:ext cx="3702134" cy="5791132"/>
            </a:xfrm>
            <a:prstGeom prst="rect">
              <a:avLst/>
            </a:prstGeom>
            <a:solidFill>
              <a:srgbClr val="465359">
                <a:alpha val="97000"/>
              </a:srgb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64C13BAB-7C00-4D21-A857-E3D41C0A2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a:extLst>
              <a:ext uri="{FF2B5EF4-FFF2-40B4-BE49-F238E27FC236}">
                <a16:creationId xmlns:a16="http://schemas.microsoft.com/office/drawing/2014/main" id="{42B3BC5C-6664-4420-B723-984C2F0E83EE}"/>
              </a:ext>
            </a:extLst>
          </p:cNvPr>
          <p:cNvSpPr>
            <a:spLocks noGrp="1"/>
          </p:cNvSpPr>
          <p:nvPr>
            <p:ph type="title"/>
          </p:nvPr>
        </p:nvSpPr>
        <p:spPr>
          <a:xfrm>
            <a:off x="584200" y="1524001"/>
            <a:ext cx="3412067" cy="2396149"/>
          </a:xfrm>
        </p:spPr>
        <p:txBody>
          <a:bodyPr vert="horz" lIns="91440" tIns="45720" rIns="91440" bIns="45720" rtlCol="0" anchor="b">
            <a:normAutofit/>
          </a:bodyPr>
          <a:lstStyle/>
          <a:p>
            <a:r>
              <a:rPr lang="en-US" sz="3600" dirty="0">
                <a:solidFill>
                  <a:srgbClr val="FFFFFF"/>
                </a:solidFill>
              </a:rPr>
              <a:t>What experts say?</a:t>
            </a:r>
          </a:p>
        </p:txBody>
      </p:sp>
      <p:graphicFrame>
        <p:nvGraphicFramePr>
          <p:cNvPr id="5" name="Table 4">
            <a:extLst>
              <a:ext uri="{FF2B5EF4-FFF2-40B4-BE49-F238E27FC236}">
                <a16:creationId xmlns:a16="http://schemas.microsoft.com/office/drawing/2014/main" id="{406F1F7C-CEC4-4772-9323-650DF982EE27}"/>
              </a:ext>
            </a:extLst>
          </p:cNvPr>
          <p:cNvGraphicFramePr>
            <a:graphicFrameLocks noGrp="1"/>
          </p:cNvGraphicFramePr>
          <p:nvPr>
            <p:extLst>
              <p:ext uri="{D42A27DB-BD31-4B8C-83A1-F6EECF244321}">
                <p14:modId xmlns:p14="http://schemas.microsoft.com/office/powerpoint/2010/main" val="1620708443"/>
              </p:ext>
            </p:extLst>
          </p:nvPr>
        </p:nvGraphicFramePr>
        <p:xfrm>
          <a:off x="4765053" y="434087"/>
          <a:ext cx="6764864" cy="5995882"/>
        </p:xfrm>
        <a:graphic>
          <a:graphicData uri="http://schemas.openxmlformats.org/drawingml/2006/table">
            <a:tbl>
              <a:tblPr firstRow="1" firstCol="1" bandRow="1">
                <a:tableStyleId>{69012ECD-51FC-41F1-AA8D-1B2483CD663E}</a:tableStyleId>
              </a:tblPr>
              <a:tblGrid>
                <a:gridCol w="1788393">
                  <a:extLst>
                    <a:ext uri="{9D8B030D-6E8A-4147-A177-3AD203B41FA5}">
                      <a16:colId xmlns:a16="http://schemas.microsoft.com/office/drawing/2014/main" val="1756048587"/>
                    </a:ext>
                  </a:extLst>
                </a:gridCol>
                <a:gridCol w="4976471">
                  <a:extLst>
                    <a:ext uri="{9D8B030D-6E8A-4147-A177-3AD203B41FA5}">
                      <a16:colId xmlns:a16="http://schemas.microsoft.com/office/drawing/2014/main" val="3992174810"/>
                    </a:ext>
                  </a:extLst>
                </a:gridCol>
              </a:tblGrid>
              <a:tr h="357671">
                <a:tc gridSpan="2">
                  <a:txBody>
                    <a:bodyPr/>
                    <a:lstStyle/>
                    <a:p>
                      <a:pPr marL="0" marR="0" algn="ctr">
                        <a:lnSpc>
                          <a:spcPct val="107000"/>
                        </a:lnSpc>
                        <a:spcBef>
                          <a:spcPts val="0"/>
                        </a:spcBef>
                        <a:spcAft>
                          <a:spcPts val="0"/>
                        </a:spcAft>
                      </a:pPr>
                      <a:r>
                        <a:rPr lang="en-US" sz="1200" dirty="0">
                          <a:effectLst/>
                        </a:rPr>
                        <a:t>Table 1: A literature review whether WTO membership benefits developing countries </a:t>
                      </a:r>
                      <a:endParaRPr lang="en-US" sz="18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tc hMerge="1">
                  <a:txBody>
                    <a:bodyPr/>
                    <a:lstStyle/>
                    <a:p>
                      <a:endParaRPr lang="en-US"/>
                    </a:p>
                  </a:txBody>
                  <a:tcPr/>
                </a:tc>
                <a:extLst>
                  <a:ext uri="{0D108BD9-81ED-4DB2-BD59-A6C34878D82A}">
                    <a16:rowId xmlns:a16="http://schemas.microsoft.com/office/drawing/2014/main" val="749532741"/>
                  </a:ext>
                </a:extLst>
              </a:tr>
              <a:tr h="198323">
                <a:tc>
                  <a:txBody>
                    <a:bodyPr/>
                    <a:lstStyle/>
                    <a:p>
                      <a:pPr marL="0" marR="0" algn="ctr">
                        <a:lnSpc>
                          <a:spcPct val="107000"/>
                        </a:lnSpc>
                        <a:spcBef>
                          <a:spcPts val="0"/>
                        </a:spcBef>
                        <a:spcAft>
                          <a:spcPts val="0"/>
                        </a:spcAft>
                      </a:pP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bg1"/>
                    </a:solidFill>
                  </a:tcPr>
                </a:tc>
                <a:tc>
                  <a:txBody>
                    <a:bodyPr/>
                    <a:lstStyle/>
                    <a:p>
                      <a:pPr marL="0" marR="0" algn="ctr">
                        <a:lnSpc>
                          <a:spcPct val="107000"/>
                        </a:lnSpc>
                        <a:spcBef>
                          <a:spcPts val="0"/>
                        </a:spcBef>
                        <a:spcAft>
                          <a:spcPts val="0"/>
                        </a:spcAft>
                      </a:pPr>
                      <a:endParaRPr lang="en-US" sz="13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54767089"/>
                  </a:ext>
                </a:extLst>
              </a:tr>
              <a:tr h="195372">
                <a:tc>
                  <a:txBody>
                    <a:bodyPr/>
                    <a:lstStyle/>
                    <a:p>
                      <a:pPr marL="0" marR="0" algn="l">
                        <a:lnSpc>
                          <a:spcPct val="107000"/>
                        </a:lnSpc>
                        <a:spcBef>
                          <a:spcPts val="0"/>
                        </a:spcBef>
                        <a:spcAft>
                          <a:spcPts val="0"/>
                        </a:spcAft>
                      </a:pPr>
                      <a:r>
                        <a:rPr lang="en-US" sz="1000" dirty="0">
                          <a:effectLst/>
                        </a:rPr>
                        <a:t>Author(s)</a:t>
                      </a: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000" b="1" dirty="0">
                          <a:effectLst/>
                        </a:rPr>
                        <a:t>It does</a:t>
                      </a:r>
                      <a:endParaRPr lang="en-US" sz="13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086003608"/>
                  </a:ext>
                </a:extLst>
              </a:tr>
              <a:tr h="364415">
                <a:tc>
                  <a:txBody>
                    <a:bodyPr/>
                    <a:lstStyle/>
                    <a:p>
                      <a:pPr marL="0" marR="0" algn="l">
                        <a:lnSpc>
                          <a:spcPct val="107000"/>
                        </a:lnSpc>
                        <a:spcBef>
                          <a:spcPts val="0"/>
                        </a:spcBef>
                        <a:spcAft>
                          <a:spcPts val="0"/>
                        </a:spcAft>
                      </a:pPr>
                      <a:r>
                        <a:rPr lang="en-US" sz="1000">
                          <a:effectLst/>
                        </a:rPr>
                        <a:t>Drabek and Bacchetta, 2004</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dirty="0">
                          <a:effectLst/>
                        </a:rPr>
                        <a:t>The WTO membership brings several vital benefits to the Members, but there are limits on how far and how much the Agreements can help. </a:t>
                      </a: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57878902"/>
                  </a:ext>
                </a:extLst>
              </a:tr>
              <a:tr h="533456">
                <a:tc>
                  <a:txBody>
                    <a:bodyPr/>
                    <a:lstStyle/>
                    <a:p>
                      <a:pPr marL="0" marR="0" algn="l">
                        <a:lnSpc>
                          <a:spcPct val="107000"/>
                        </a:lnSpc>
                        <a:spcBef>
                          <a:spcPts val="0"/>
                        </a:spcBef>
                        <a:spcAft>
                          <a:spcPts val="0"/>
                        </a:spcAft>
                      </a:pPr>
                      <a:r>
                        <a:rPr lang="en-US" sz="1000">
                          <a:effectLst/>
                        </a:rPr>
                        <a:t>Tomz, M. et al., 2007</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Trade is higher when both countries had GATT rights and obligations, either as formal members or as nonmember participants, compared with dyads in which neither country belonged to the agreement.</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840728658"/>
                  </a:ext>
                </a:extLst>
              </a:tr>
              <a:tr h="364415">
                <a:tc>
                  <a:txBody>
                    <a:bodyPr/>
                    <a:lstStyle/>
                    <a:p>
                      <a:pPr marL="0" marR="0" algn="l">
                        <a:lnSpc>
                          <a:spcPct val="107000"/>
                        </a:lnSpc>
                        <a:spcBef>
                          <a:spcPts val="0"/>
                        </a:spcBef>
                        <a:spcAft>
                          <a:spcPts val="0"/>
                        </a:spcAft>
                      </a:pPr>
                      <a:r>
                        <a:rPr lang="en-US" sz="1000">
                          <a:effectLst/>
                        </a:rPr>
                        <a:t>Tang and Wei, 2009</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On average, economic growth rises by 2.5% for at least five years after a country's GATT/WTO accession, leading to a permanently higher output of about 20%.</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82575491"/>
                  </a:ext>
                </a:extLst>
              </a:tr>
              <a:tr h="364415">
                <a:tc>
                  <a:txBody>
                    <a:bodyPr/>
                    <a:lstStyle/>
                    <a:p>
                      <a:pPr marL="0" marR="0" algn="l">
                        <a:lnSpc>
                          <a:spcPct val="107000"/>
                        </a:lnSpc>
                        <a:spcBef>
                          <a:spcPts val="0"/>
                        </a:spcBef>
                        <a:spcAft>
                          <a:spcPts val="0"/>
                        </a:spcAft>
                      </a:pPr>
                      <a:r>
                        <a:rPr lang="en-US" sz="1000" dirty="0">
                          <a:effectLst/>
                        </a:rPr>
                        <a:t>Felbermayr and Kohler, 2010</a:t>
                      </a: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WTO membership results in higher trade for developing countries than for industrial ones. WTO membership results in higher bilateral trade of about 40%, on average. </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66552733"/>
                  </a:ext>
                </a:extLst>
              </a:tr>
              <a:tr h="702497">
                <a:tc>
                  <a:txBody>
                    <a:bodyPr/>
                    <a:lstStyle/>
                    <a:p>
                      <a:pPr marL="0" marR="0" algn="l">
                        <a:lnSpc>
                          <a:spcPct val="107000"/>
                        </a:lnSpc>
                        <a:spcBef>
                          <a:spcPts val="0"/>
                        </a:spcBef>
                        <a:spcAft>
                          <a:spcPts val="0"/>
                        </a:spcAft>
                      </a:pPr>
                      <a:r>
                        <a:rPr lang="en-US" sz="1000">
                          <a:effectLst/>
                        </a:rPr>
                        <a:t>Chang and Lee, 2011</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The GATT/WTO membership has a significant trade-promoting effect for dyads that have both chosen to be members. (The effect is more substantial than bilateral trade preference arrangements, GSP, and larger than when only one country in a dyad has chosen to be a member.)</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2376096"/>
                  </a:ext>
                </a:extLst>
              </a:tr>
              <a:tr h="364415">
                <a:tc>
                  <a:txBody>
                    <a:bodyPr/>
                    <a:lstStyle/>
                    <a:p>
                      <a:pPr marL="0" marR="0" algn="l">
                        <a:lnSpc>
                          <a:spcPct val="107000"/>
                        </a:lnSpc>
                        <a:spcBef>
                          <a:spcPts val="0"/>
                        </a:spcBef>
                        <a:spcAft>
                          <a:spcPts val="0"/>
                        </a:spcAft>
                      </a:pPr>
                      <a:r>
                        <a:rPr lang="en-US" sz="1000">
                          <a:effectLst/>
                        </a:rPr>
                        <a:t>Eicher and Henn, 2011</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WTO membership fosters regional trade integration among developing country members at the expense of more distant trade.</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16417693"/>
                  </a:ext>
                </a:extLst>
              </a:tr>
              <a:tr h="533456">
                <a:tc>
                  <a:txBody>
                    <a:bodyPr/>
                    <a:lstStyle/>
                    <a:p>
                      <a:pPr marL="0" marR="0" algn="l">
                        <a:lnSpc>
                          <a:spcPct val="107000"/>
                        </a:lnSpc>
                        <a:spcBef>
                          <a:spcPts val="0"/>
                        </a:spcBef>
                        <a:spcAft>
                          <a:spcPts val="0"/>
                        </a:spcAft>
                      </a:pPr>
                      <a:r>
                        <a:rPr lang="en-US" sz="1000">
                          <a:effectLst/>
                        </a:rPr>
                        <a:t>Allee and Scalera, 2012</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The more rigorous a state's accession to WTO, and thus the more significant the policy change required, the higher the benefits it will receive from membership in the organization.</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731611677"/>
                  </a:ext>
                </a:extLst>
              </a:tr>
              <a:tr h="364415">
                <a:tc>
                  <a:txBody>
                    <a:bodyPr/>
                    <a:lstStyle/>
                    <a:p>
                      <a:pPr marL="0" marR="0" algn="l">
                        <a:lnSpc>
                          <a:spcPct val="107000"/>
                        </a:lnSpc>
                        <a:spcBef>
                          <a:spcPts val="0"/>
                        </a:spcBef>
                        <a:spcAft>
                          <a:spcPts val="0"/>
                        </a:spcAft>
                      </a:pPr>
                      <a:r>
                        <a:rPr lang="en-US" sz="1000">
                          <a:effectLst/>
                        </a:rPr>
                        <a:t>Larch, M. et al., 2019</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GATT/WTO promoted trade between all countries (increased by 171%), the impact was much more vital for developing economies.</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203876829"/>
                  </a:ext>
                </a:extLst>
              </a:tr>
              <a:tr h="195372">
                <a:tc>
                  <a:txBody>
                    <a:bodyPr/>
                    <a:lstStyle/>
                    <a:p>
                      <a:pPr marL="0" marR="0" algn="l">
                        <a:lnSpc>
                          <a:spcPct val="107000"/>
                        </a:lnSpc>
                        <a:spcBef>
                          <a:spcPts val="0"/>
                        </a:spcBef>
                        <a:spcAft>
                          <a:spcPts val="0"/>
                        </a:spcAft>
                      </a:pPr>
                      <a:r>
                        <a:rPr lang="en-US" sz="1000" dirty="0">
                          <a:effectLst/>
                        </a:rPr>
                        <a:t>Author(s)</a:t>
                      </a: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algn="ctr">
                        <a:lnSpc>
                          <a:spcPct val="107000"/>
                        </a:lnSpc>
                        <a:spcBef>
                          <a:spcPts val="0"/>
                        </a:spcBef>
                        <a:spcAft>
                          <a:spcPts val="0"/>
                        </a:spcAft>
                      </a:pPr>
                      <a:r>
                        <a:rPr lang="en-US" sz="1000" b="1" dirty="0">
                          <a:effectLst/>
                        </a:rPr>
                        <a:t>It does not</a:t>
                      </a:r>
                      <a:endParaRPr lang="en-US" sz="13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30154821"/>
                  </a:ext>
                </a:extLst>
              </a:tr>
              <a:tr h="364415">
                <a:tc>
                  <a:txBody>
                    <a:bodyPr/>
                    <a:lstStyle/>
                    <a:p>
                      <a:pPr marL="0" marR="0" algn="l">
                        <a:lnSpc>
                          <a:spcPct val="107000"/>
                        </a:lnSpc>
                        <a:spcBef>
                          <a:spcPts val="0"/>
                        </a:spcBef>
                        <a:spcAft>
                          <a:spcPts val="0"/>
                        </a:spcAft>
                      </a:pPr>
                      <a:r>
                        <a:rPr lang="en-US" sz="1000">
                          <a:effectLst/>
                        </a:rPr>
                        <a:t>Campos, 2004</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WTO membership had a minor impact on trade openness, FDI, and growth, but a positive effect on domestic reform.</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821032735"/>
                  </a:ext>
                </a:extLst>
              </a:tr>
              <a:tr h="364415">
                <a:tc>
                  <a:txBody>
                    <a:bodyPr/>
                    <a:lstStyle/>
                    <a:p>
                      <a:pPr marL="0" marR="0" algn="l">
                        <a:lnSpc>
                          <a:spcPct val="107000"/>
                        </a:lnSpc>
                        <a:spcBef>
                          <a:spcPts val="0"/>
                        </a:spcBef>
                        <a:spcAft>
                          <a:spcPts val="0"/>
                        </a:spcAft>
                      </a:pPr>
                      <a:r>
                        <a:rPr lang="en-US" sz="1000">
                          <a:effectLst/>
                        </a:rPr>
                        <a:t>Subramanian and Wei, 2007</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dirty="0">
                          <a:effectLst/>
                        </a:rPr>
                        <a:t>WTO membership appears to be more effective in terms of trade-creation for industrial countries than for developing countries.</a:t>
                      </a: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756766687"/>
                  </a:ext>
                </a:extLst>
              </a:tr>
              <a:tr h="364415">
                <a:tc>
                  <a:txBody>
                    <a:bodyPr/>
                    <a:lstStyle/>
                    <a:p>
                      <a:pPr marL="0" marR="0" algn="l">
                        <a:lnSpc>
                          <a:spcPct val="107000"/>
                        </a:lnSpc>
                        <a:spcBef>
                          <a:spcPts val="0"/>
                        </a:spcBef>
                        <a:spcAft>
                          <a:spcPts val="0"/>
                        </a:spcAft>
                      </a:pPr>
                      <a:r>
                        <a:rPr lang="en-US" sz="1000">
                          <a:effectLst/>
                        </a:rPr>
                        <a:t>Drabek and Woo, 2010</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a:effectLst/>
                        </a:rPr>
                        <a:t>Disappointment and lesser benefits from the WTO membership usually happen when benefits are overestimated while implementation costs are underestimated.</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407891970"/>
                  </a:ext>
                </a:extLst>
              </a:tr>
              <a:tr h="364415">
                <a:tc>
                  <a:txBody>
                    <a:bodyPr/>
                    <a:lstStyle/>
                    <a:p>
                      <a:pPr marL="0" marR="0" algn="l">
                        <a:lnSpc>
                          <a:spcPct val="107000"/>
                        </a:lnSpc>
                        <a:spcBef>
                          <a:spcPts val="0"/>
                        </a:spcBef>
                        <a:spcAft>
                          <a:spcPts val="0"/>
                        </a:spcAft>
                      </a:pPr>
                      <a:r>
                        <a:rPr lang="en-US" sz="1000">
                          <a:effectLst/>
                        </a:rPr>
                        <a:t>Rose, 2004, 2005, 2007</a:t>
                      </a:r>
                      <a:endParaRPr lang="en-US" sz="130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w="12700" cap="rnd" cmpd="sng" algn="ctr">
                      <a:noFill/>
                      <a:prstDash val="solid"/>
                    </a:lnL>
                    <a:lnR>
                      <a:noFill/>
                    </a:lnR>
                    <a:lnT w="12700" cap="rnd" cmpd="sng" algn="ctr">
                      <a:noFill/>
                      <a:prstDash val="solid"/>
                    </a:lnT>
                    <a:lnB w="12700" cap="rnd" cmpd="sng" algn="ctr">
                      <a:noFill/>
                      <a:prstDash val="solid"/>
                    </a:lnB>
                    <a:lnTlToBr w="12700" cmpd="sng">
                      <a:noFill/>
                      <a:prstDash val="solid"/>
                    </a:lnTlToBr>
                    <a:lnBlToTr w="12700" cmpd="sng">
                      <a:noFill/>
                      <a:prstDash val="solid"/>
                    </a:lnBlToTr>
                  </a:tcPr>
                </a:tc>
                <a:tc>
                  <a:txBody>
                    <a:bodyPr/>
                    <a:lstStyle/>
                    <a:p>
                      <a:pPr marL="0" marR="0" algn="just">
                        <a:lnSpc>
                          <a:spcPct val="107000"/>
                        </a:lnSpc>
                        <a:spcBef>
                          <a:spcPts val="0"/>
                        </a:spcBef>
                        <a:spcAft>
                          <a:spcPts val="0"/>
                        </a:spcAft>
                      </a:pPr>
                      <a:r>
                        <a:rPr lang="en-US" sz="1000" dirty="0">
                          <a:effectLst/>
                        </a:rPr>
                        <a:t>Gravity model shows that belonging to WTO matters very little and hard to demonstrate GATT/WTO has encouraged trade.</a:t>
                      </a:r>
                      <a:endParaRPr lang="en-US" sz="13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38274" marR="38274" marT="0" marB="0" anchor="ctr">
                    <a:lnL>
                      <a:noFill/>
                    </a:lnL>
                    <a:lnR w="12700" cap="rnd" cmpd="sng" algn="ctr">
                      <a:noFill/>
                      <a:prstDash val="solid"/>
                    </a:lnR>
                    <a:lnT w="12700" cap="rnd" cmpd="sng" algn="ctr">
                      <a:noFill/>
                      <a:prstDash val="solid"/>
                    </a:lnT>
                    <a:lnB w="12700" cap="rnd" cmpd="sng" algn="ctr">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22996482"/>
                  </a:ext>
                </a:extLst>
              </a:tr>
            </a:tbl>
          </a:graphicData>
        </a:graphic>
      </p:graphicFrame>
      <p:cxnSp>
        <p:nvCxnSpPr>
          <p:cNvPr id="8" name="Straight Connector 7">
            <a:extLst>
              <a:ext uri="{FF2B5EF4-FFF2-40B4-BE49-F238E27FC236}">
                <a16:creationId xmlns:a16="http://schemas.microsoft.com/office/drawing/2014/main" id="{BB63B98B-0728-4C7A-9241-084E84B2407D}"/>
              </a:ext>
            </a:extLst>
          </p:cNvPr>
          <p:cNvCxnSpPr/>
          <p:nvPr/>
        </p:nvCxnSpPr>
        <p:spPr>
          <a:xfrm>
            <a:off x="7239000" y="731520"/>
            <a:ext cx="3581400" cy="0"/>
          </a:xfrm>
          <a:prstGeom prst="line">
            <a:avLst/>
          </a:prstGeom>
          <a:ln>
            <a:solidFill>
              <a:srgbClr val="FF0000"/>
            </a:solidFill>
            <a:prstDash val="sysDash"/>
          </a:ln>
        </p:spPr>
        <p:style>
          <a:lnRef idx="3">
            <a:schemeClr val="dk1"/>
          </a:lnRef>
          <a:fillRef idx="0">
            <a:schemeClr val="dk1"/>
          </a:fillRef>
          <a:effectRef idx="2">
            <a:schemeClr val="dk1"/>
          </a:effectRef>
          <a:fontRef idx="minor">
            <a:schemeClr val="tx1"/>
          </a:fontRef>
        </p:style>
      </p:cxnSp>
      <p:pic>
        <p:nvPicPr>
          <p:cNvPr id="1028" name="Picture 4" descr="Download Image Result For Hand Drawing A Circle - Hand Drawn ...">
            <a:extLst>
              <a:ext uri="{FF2B5EF4-FFF2-40B4-BE49-F238E27FC236}">
                <a16:creationId xmlns:a16="http://schemas.microsoft.com/office/drawing/2014/main" id="{FF8AA902-0EBB-43B1-BFAB-DD1C2178A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7331" y="954210"/>
            <a:ext cx="684737" cy="31881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Download Image Result For Hand Drawing A Circle - Hand Drawn ...">
            <a:extLst>
              <a:ext uri="{FF2B5EF4-FFF2-40B4-BE49-F238E27FC236}">
                <a16:creationId xmlns:a16="http://schemas.microsoft.com/office/drawing/2014/main" id="{DE982F85-E66F-405B-BF33-9C8CE7019D7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22294" y="4754838"/>
            <a:ext cx="814809" cy="251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362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circle(in)">
                                      <p:cBhvr>
                                        <p:cTn id="11"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 name="Rectangle 26">
            <a:extLst>
              <a:ext uri="{FF2B5EF4-FFF2-40B4-BE49-F238E27FC236}">
                <a16:creationId xmlns:a16="http://schemas.microsoft.com/office/drawing/2014/main" id="{DD651B61-325E-4E73-8445-38B0DE8AAA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8">
            <a:extLst>
              <a:ext uri="{FF2B5EF4-FFF2-40B4-BE49-F238E27FC236}">
                <a16:creationId xmlns:a16="http://schemas.microsoft.com/office/drawing/2014/main" id="{B42E5253-D3AC-4AC2-B766-8B34F13C2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30">
            <a:extLst>
              <a:ext uri="{FF2B5EF4-FFF2-40B4-BE49-F238E27FC236}">
                <a16:creationId xmlns:a16="http://schemas.microsoft.com/office/drawing/2014/main" id="{10AE8D57-436A-4073-9A75-15BB5949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32">
            <a:extLst>
              <a:ext uri="{FF2B5EF4-FFF2-40B4-BE49-F238E27FC236}">
                <a16:creationId xmlns:a16="http://schemas.microsoft.com/office/drawing/2014/main" id="{E2852671-8EB6-4EAF-8AF8-65CF3FD66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49" name="Rectangle 34">
            <a:extLst>
              <a:ext uri="{FF2B5EF4-FFF2-40B4-BE49-F238E27FC236}">
                <a16:creationId xmlns:a16="http://schemas.microsoft.com/office/drawing/2014/main" id="{C1FA8F66-3B85-411D-A2A6-A50DF3026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6">
            <a:extLst>
              <a:ext uri="{FF2B5EF4-FFF2-40B4-BE49-F238E27FC236}">
                <a16:creationId xmlns:a16="http://schemas.microsoft.com/office/drawing/2014/main" id="{4179E790-E691-4202-B7FA-62924FC8D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219240"/>
            <a:ext cx="11301984"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38">
            <a:extLst>
              <a:ext uri="{FF2B5EF4-FFF2-40B4-BE49-F238E27FC236}">
                <a16:creationId xmlns:a16="http://schemas.microsoft.com/office/drawing/2014/main" id="{065EE0A0-4DA6-4AA2-A475-14DB03C55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365523"/>
            <a:ext cx="11303626" cy="2045243"/>
          </a:xfrm>
          <a:prstGeom prst="rect">
            <a:avLst/>
          </a:prstGeom>
          <a:solidFill>
            <a:srgbClr val="465359"/>
          </a:solidFill>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42B3BC5C-6664-4420-B723-984C2F0E83EE}"/>
              </a:ext>
            </a:extLst>
          </p:cNvPr>
          <p:cNvSpPr>
            <a:spLocks noGrp="1"/>
          </p:cNvSpPr>
          <p:nvPr>
            <p:ph type="title"/>
          </p:nvPr>
        </p:nvSpPr>
        <p:spPr>
          <a:xfrm>
            <a:off x="609599" y="4572000"/>
            <a:ext cx="10965141" cy="895244"/>
          </a:xfrm>
        </p:spPr>
        <p:txBody>
          <a:bodyPr vert="horz" lIns="91440" tIns="45720" rIns="91440" bIns="45720" rtlCol="0" anchor="b">
            <a:normAutofit/>
          </a:bodyPr>
          <a:lstStyle/>
          <a:p>
            <a:r>
              <a:rPr lang="en-US" sz="4000" dirty="0">
                <a:solidFill>
                  <a:srgbClr val="FFFFFF"/>
                </a:solidFill>
              </a:rPr>
              <a:t>What </a:t>
            </a:r>
            <a:r>
              <a:rPr lang="en-US" sz="4000" u="sng" dirty="0">
                <a:solidFill>
                  <a:srgbClr val="FFFFFF"/>
                </a:solidFill>
              </a:rPr>
              <a:t>domestic experts</a:t>
            </a:r>
            <a:r>
              <a:rPr lang="en-US" sz="4000" dirty="0">
                <a:solidFill>
                  <a:srgbClr val="FFFFFF"/>
                </a:solidFill>
              </a:rPr>
              <a:t> say?</a:t>
            </a:r>
          </a:p>
        </p:txBody>
      </p:sp>
      <p:graphicFrame>
        <p:nvGraphicFramePr>
          <p:cNvPr id="4" name="Table 3">
            <a:extLst>
              <a:ext uri="{FF2B5EF4-FFF2-40B4-BE49-F238E27FC236}">
                <a16:creationId xmlns:a16="http://schemas.microsoft.com/office/drawing/2014/main" id="{69E7DC75-5C9C-4F77-B1C6-CA6D4E833040}"/>
              </a:ext>
            </a:extLst>
          </p:cNvPr>
          <p:cNvGraphicFramePr>
            <a:graphicFrameLocks noGrp="1"/>
          </p:cNvGraphicFramePr>
          <p:nvPr>
            <p:extLst>
              <p:ext uri="{D42A27DB-BD31-4B8C-83A1-F6EECF244321}">
                <p14:modId xmlns:p14="http://schemas.microsoft.com/office/powerpoint/2010/main" val="2555566856"/>
              </p:ext>
            </p:extLst>
          </p:nvPr>
        </p:nvGraphicFramePr>
        <p:xfrm>
          <a:off x="447234" y="608007"/>
          <a:ext cx="11301985" cy="3674329"/>
        </p:xfrm>
        <a:graphic>
          <a:graphicData uri="http://schemas.openxmlformats.org/drawingml/2006/table">
            <a:tbl>
              <a:tblPr firstRow="1" firstCol="1" bandRow="1">
                <a:tableStyleId>{5C22544A-7EE6-4342-B048-85BDC9FD1C3A}</a:tableStyleId>
              </a:tblPr>
              <a:tblGrid>
                <a:gridCol w="2140983">
                  <a:extLst>
                    <a:ext uri="{9D8B030D-6E8A-4147-A177-3AD203B41FA5}">
                      <a16:colId xmlns:a16="http://schemas.microsoft.com/office/drawing/2014/main" val="673972129"/>
                    </a:ext>
                  </a:extLst>
                </a:gridCol>
                <a:gridCol w="9161002">
                  <a:extLst>
                    <a:ext uri="{9D8B030D-6E8A-4147-A177-3AD203B41FA5}">
                      <a16:colId xmlns:a16="http://schemas.microsoft.com/office/drawing/2014/main" val="2618410956"/>
                    </a:ext>
                  </a:extLst>
                </a:gridCol>
              </a:tblGrid>
              <a:tr h="458793">
                <a:tc gridSpan="2">
                  <a:txBody>
                    <a:bodyPr/>
                    <a:lstStyle/>
                    <a:p>
                      <a:pPr marL="0" marR="0" algn="ctr">
                        <a:lnSpc>
                          <a:spcPct val="107000"/>
                        </a:lnSpc>
                        <a:spcBef>
                          <a:spcPts val="0"/>
                        </a:spcBef>
                        <a:spcAft>
                          <a:spcPts val="0"/>
                        </a:spcAft>
                      </a:pPr>
                      <a:r>
                        <a:rPr lang="en-US" sz="1200" dirty="0">
                          <a:effectLst/>
                        </a:rPr>
                        <a:t>Table 2: Literature review regarding the opinions of Kazakh experts on the accession</a:t>
                      </a:r>
                      <a:endParaRPr lang="en-US" sz="16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tc>
                <a:tc hMerge="1">
                  <a:txBody>
                    <a:bodyPr/>
                    <a:lstStyle/>
                    <a:p>
                      <a:endParaRPr lang="en-US"/>
                    </a:p>
                  </a:txBody>
                  <a:tcPr/>
                </a:tc>
                <a:extLst>
                  <a:ext uri="{0D108BD9-81ED-4DB2-BD59-A6C34878D82A}">
                    <a16:rowId xmlns:a16="http://schemas.microsoft.com/office/drawing/2014/main" val="1382840426"/>
                  </a:ext>
                </a:extLst>
              </a:tr>
              <a:tr h="243761">
                <a:tc>
                  <a:txBody>
                    <a:bodyPr/>
                    <a:lstStyle/>
                    <a:p>
                      <a:pPr marL="0" marR="0" algn="l">
                        <a:lnSpc>
                          <a:spcPct val="107000"/>
                        </a:lnSpc>
                        <a:spcBef>
                          <a:spcPts val="0"/>
                        </a:spcBef>
                        <a:spcAft>
                          <a:spcPts val="0"/>
                        </a:spcAft>
                      </a:pPr>
                      <a:r>
                        <a:rPr lang="en-US" sz="1100" b="1">
                          <a:solidFill>
                            <a:schemeClr val="tx1"/>
                          </a:solidFill>
                          <a:effectLst/>
                        </a:rPr>
                        <a:t>Author(s)</a:t>
                      </a:r>
                      <a:endParaRPr lang="en-US" sz="1600" b="1">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accent1">
                        <a:lumMod val="20000"/>
                        <a:lumOff val="80000"/>
                      </a:schemeClr>
                    </a:solidFill>
                  </a:tcPr>
                </a:tc>
                <a:tc>
                  <a:txBody>
                    <a:bodyPr/>
                    <a:lstStyle/>
                    <a:p>
                      <a:pPr marL="0" marR="0" algn="l">
                        <a:lnSpc>
                          <a:spcPct val="107000"/>
                        </a:lnSpc>
                        <a:spcBef>
                          <a:spcPts val="0"/>
                        </a:spcBef>
                        <a:spcAft>
                          <a:spcPts val="0"/>
                        </a:spcAft>
                      </a:pPr>
                      <a:r>
                        <a:rPr lang="en-US" sz="1100" b="1" dirty="0">
                          <a:effectLst/>
                        </a:rPr>
                        <a:t>Main conclusion</a:t>
                      </a:r>
                      <a:endParaRPr lang="en-US" sz="16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accent1">
                        <a:lumMod val="20000"/>
                        <a:lumOff val="80000"/>
                      </a:schemeClr>
                    </a:solidFill>
                  </a:tcPr>
                </a:tc>
                <a:extLst>
                  <a:ext uri="{0D108BD9-81ED-4DB2-BD59-A6C34878D82A}">
                    <a16:rowId xmlns:a16="http://schemas.microsoft.com/office/drawing/2014/main" val="3088257966"/>
                  </a:ext>
                </a:extLst>
              </a:tr>
              <a:tr h="454669">
                <a:tc>
                  <a:txBody>
                    <a:bodyPr/>
                    <a:lstStyle/>
                    <a:p>
                      <a:pPr marL="0" marR="0" algn="l">
                        <a:lnSpc>
                          <a:spcPct val="107000"/>
                        </a:lnSpc>
                        <a:spcBef>
                          <a:spcPts val="0"/>
                        </a:spcBef>
                        <a:spcAft>
                          <a:spcPts val="0"/>
                        </a:spcAft>
                      </a:pPr>
                      <a:r>
                        <a:rPr lang="en-US" sz="1100">
                          <a:solidFill>
                            <a:schemeClr val="tx1"/>
                          </a:solidFill>
                          <a:effectLst/>
                        </a:rPr>
                        <a:t>Sagadiyev, 2003</a:t>
                      </a:r>
                      <a:endParaRPr lang="en-US" sz="160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b="1" dirty="0">
                          <a:effectLst/>
                        </a:rPr>
                        <a:t>The advantages of Kazakhstan's membership </a:t>
                      </a:r>
                      <a:r>
                        <a:rPr lang="en-US" sz="1100" dirty="0">
                          <a:effectLst/>
                        </a:rPr>
                        <a:t>in WTO are of a more distant, long-term nature and therefore are not very obvious, </a:t>
                      </a:r>
                      <a:r>
                        <a:rPr lang="en-US" sz="1100" b="1" dirty="0">
                          <a:effectLst/>
                        </a:rPr>
                        <a:t>while the downsides </a:t>
                      </a:r>
                      <a:r>
                        <a:rPr lang="en-US" sz="1100" dirty="0">
                          <a:effectLst/>
                        </a:rPr>
                        <a:t>will quickly and painfully affect the entire domestic economy.</a:t>
                      </a:r>
                      <a:endParaRPr lang="en-US" sz="16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65836224"/>
                  </a:ext>
                </a:extLst>
              </a:tr>
              <a:tr h="454669">
                <a:tc>
                  <a:txBody>
                    <a:bodyPr/>
                    <a:lstStyle/>
                    <a:p>
                      <a:pPr marL="0" marR="0" algn="l">
                        <a:lnSpc>
                          <a:spcPct val="107000"/>
                        </a:lnSpc>
                        <a:spcBef>
                          <a:spcPts val="0"/>
                        </a:spcBef>
                        <a:spcAft>
                          <a:spcPts val="0"/>
                        </a:spcAft>
                      </a:pPr>
                      <a:r>
                        <a:rPr lang="en-US" sz="1100">
                          <a:solidFill>
                            <a:schemeClr val="tx1"/>
                          </a:solidFill>
                          <a:effectLst/>
                        </a:rPr>
                        <a:t>Abdrash, 2012</a:t>
                      </a:r>
                      <a:endParaRPr lang="en-US" sz="160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dirty="0">
                          <a:effectLst/>
                        </a:rPr>
                        <a:t>Tremendous natural resources, scientific potential, skilled labor - all this can </a:t>
                      </a:r>
                      <a:r>
                        <a:rPr lang="en-US" sz="1100" b="1" dirty="0">
                          <a:effectLst/>
                        </a:rPr>
                        <a:t>make Kazakhstan competitive in the global economy after the WTO entry.</a:t>
                      </a:r>
                      <a:endParaRPr lang="en-US" sz="16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1331188706"/>
                  </a:ext>
                </a:extLst>
              </a:tr>
              <a:tr h="454669">
                <a:tc>
                  <a:txBody>
                    <a:bodyPr/>
                    <a:lstStyle/>
                    <a:p>
                      <a:pPr marL="0" marR="0" algn="l">
                        <a:lnSpc>
                          <a:spcPct val="107000"/>
                        </a:lnSpc>
                        <a:spcBef>
                          <a:spcPts val="0"/>
                        </a:spcBef>
                        <a:spcAft>
                          <a:spcPts val="0"/>
                        </a:spcAft>
                      </a:pPr>
                      <a:r>
                        <a:rPr lang="en-US" sz="1100">
                          <a:solidFill>
                            <a:schemeClr val="tx1"/>
                          </a:solidFill>
                          <a:effectLst/>
                        </a:rPr>
                        <a:t>Abdrash, 2013</a:t>
                      </a:r>
                      <a:endParaRPr lang="en-US" sz="160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dirty="0">
                          <a:effectLst/>
                        </a:rPr>
                        <a:t>WTO was created by developed countries, which now dictate the rules for entry and the entire legal framework of the process. So, what Kazakhstan sells today to the world market, it can sell </a:t>
                      </a:r>
                      <a:r>
                        <a:rPr lang="en-US" sz="1100" b="1" dirty="0">
                          <a:effectLst/>
                        </a:rPr>
                        <a:t>without entering the WTO.</a:t>
                      </a:r>
                      <a:endParaRPr lang="en-US" sz="16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1579867037"/>
                  </a:ext>
                </a:extLst>
              </a:tr>
              <a:tr h="454669">
                <a:tc>
                  <a:txBody>
                    <a:bodyPr/>
                    <a:lstStyle/>
                    <a:p>
                      <a:pPr marL="0" marR="0" algn="l">
                        <a:lnSpc>
                          <a:spcPct val="107000"/>
                        </a:lnSpc>
                        <a:spcBef>
                          <a:spcPts val="0"/>
                        </a:spcBef>
                        <a:spcAft>
                          <a:spcPts val="0"/>
                        </a:spcAft>
                      </a:pPr>
                      <a:r>
                        <a:rPr lang="en-US" sz="1100">
                          <a:solidFill>
                            <a:schemeClr val="tx1"/>
                          </a:solidFill>
                          <a:effectLst/>
                        </a:rPr>
                        <a:t>Onyusheva and Nizamova, 2015</a:t>
                      </a:r>
                      <a:endParaRPr lang="en-US" sz="160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dirty="0">
                          <a:effectLst/>
                        </a:rPr>
                        <a:t>Kazakhstan's </a:t>
                      </a:r>
                      <a:r>
                        <a:rPr lang="en-US" sz="1100" b="1" dirty="0">
                          <a:effectLst/>
                        </a:rPr>
                        <a:t>auto industry is significantly affected </a:t>
                      </a:r>
                      <a:r>
                        <a:rPr lang="en-US" sz="1100" dirty="0">
                          <a:effectLst/>
                        </a:rPr>
                        <a:t>as the tariff for importing cars will be declined significantly – from 27.9% to 13.3%.</a:t>
                      </a:r>
                      <a:endParaRPr lang="en-US" sz="16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847394982"/>
                  </a:ext>
                </a:extLst>
              </a:tr>
              <a:tr h="454669">
                <a:tc>
                  <a:txBody>
                    <a:bodyPr/>
                    <a:lstStyle/>
                    <a:p>
                      <a:pPr marL="0" marR="0" algn="l">
                        <a:lnSpc>
                          <a:spcPct val="107000"/>
                        </a:lnSpc>
                        <a:spcBef>
                          <a:spcPts val="0"/>
                        </a:spcBef>
                        <a:spcAft>
                          <a:spcPts val="0"/>
                        </a:spcAft>
                      </a:pPr>
                      <a:r>
                        <a:rPr lang="en-US" sz="1100">
                          <a:solidFill>
                            <a:schemeClr val="tx1"/>
                          </a:solidFill>
                          <a:effectLst/>
                        </a:rPr>
                        <a:t>Blyalov and Zenich, 2016</a:t>
                      </a:r>
                      <a:endParaRPr lang="en-US" sz="160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dirty="0">
                          <a:effectLst/>
                        </a:rPr>
                        <a:t>The WTO membership </a:t>
                      </a:r>
                      <a:r>
                        <a:rPr lang="en-US" sz="1100" b="1" dirty="0">
                          <a:effectLst/>
                        </a:rPr>
                        <a:t>increases the competitiveness</a:t>
                      </a:r>
                      <a:r>
                        <a:rPr lang="en-US" sz="1100" dirty="0">
                          <a:effectLst/>
                        </a:rPr>
                        <a:t>, industrial production, and quality </a:t>
                      </a:r>
                      <a:r>
                        <a:rPr lang="en-US" sz="1100" b="1" dirty="0">
                          <a:effectLst/>
                        </a:rPr>
                        <a:t>while weakens the positions of domestic producers</a:t>
                      </a:r>
                      <a:r>
                        <a:rPr lang="en-US" sz="1100" dirty="0">
                          <a:effectLst/>
                        </a:rPr>
                        <a:t> due to lower price and reduces the state support.</a:t>
                      </a:r>
                      <a:endParaRPr lang="en-US" sz="16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1733525226"/>
                  </a:ext>
                </a:extLst>
              </a:tr>
              <a:tr h="454669">
                <a:tc>
                  <a:txBody>
                    <a:bodyPr/>
                    <a:lstStyle/>
                    <a:p>
                      <a:pPr marL="0" marR="0" algn="l">
                        <a:lnSpc>
                          <a:spcPct val="107000"/>
                        </a:lnSpc>
                        <a:spcBef>
                          <a:spcPts val="0"/>
                        </a:spcBef>
                        <a:spcAft>
                          <a:spcPts val="0"/>
                        </a:spcAft>
                      </a:pPr>
                      <a:r>
                        <a:rPr lang="en-US" sz="1100">
                          <a:solidFill>
                            <a:schemeClr val="tx1"/>
                          </a:solidFill>
                          <a:effectLst/>
                        </a:rPr>
                        <a:t>Amirbekova et al., 2017</a:t>
                      </a:r>
                      <a:endParaRPr lang="en-US" sz="160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dirty="0">
                          <a:effectLst/>
                        </a:rPr>
                        <a:t>From WTO accession, Kazakhstan's </a:t>
                      </a:r>
                      <a:r>
                        <a:rPr lang="en-US" sz="1100" b="1" dirty="0">
                          <a:effectLst/>
                        </a:rPr>
                        <a:t>metallurgy industry, and chemical industry benefit </a:t>
                      </a:r>
                      <a:r>
                        <a:rPr lang="en-US" sz="1100" dirty="0">
                          <a:effectLst/>
                        </a:rPr>
                        <a:t>while </a:t>
                      </a:r>
                      <a:r>
                        <a:rPr lang="en-US" sz="1100" b="1" dirty="0">
                          <a:effectLst/>
                        </a:rPr>
                        <a:t>agriculture faces some challenges </a:t>
                      </a:r>
                      <a:r>
                        <a:rPr lang="en-US" sz="1100" dirty="0">
                          <a:effectLst/>
                        </a:rPr>
                        <a:t>due to the reduction in state subsidy.</a:t>
                      </a:r>
                      <a:endParaRPr lang="en-US" sz="1600"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681305565"/>
                  </a:ext>
                </a:extLst>
              </a:tr>
              <a:tr h="243761">
                <a:tc>
                  <a:txBody>
                    <a:bodyPr/>
                    <a:lstStyle/>
                    <a:p>
                      <a:pPr marL="0" marR="0" algn="l">
                        <a:lnSpc>
                          <a:spcPct val="107000"/>
                        </a:lnSpc>
                        <a:spcBef>
                          <a:spcPts val="0"/>
                        </a:spcBef>
                        <a:spcAft>
                          <a:spcPts val="0"/>
                        </a:spcAft>
                      </a:pPr>
                      <a:r>
                        <a:rPr lang="en-US" sz="1100" dirty="0">
                          <a:solidFill>
                            <a:schemeClr val="tx1"/>
                          </a:solidFill>
                          <a:effectLst/>
                        </a:rPr>
                        <a:t>Balzhigit and Jun, 2018</a:t>
                      </a:r>
                      <a:endParaRPr lang="en-US" sz="1600" dirty="0">
                        <a:solidFill>
                          <a:schemeClr val="tx1"/>
                        </a:solidFill>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tc>
                  <a:txBody>
                    <a:bodyPr/>
                    <a:lstStyle/>
                    <a:p>
                      <a:pPr marL="0" marR="0" algn="just">
                        <a:lnSpc>
                          <a:spcPct val="107000"/>
                        </a:lnSpc>
                        <a:spcBef>
                          <a:spcPts val="0"/>
                        </a:spcBef>
                        <a:spcAft>
                          <a:spcPts val="0"/>
                        </a:spcAft>
                      </a:pPr>
                      <a:r>
                        <a:rPr lang="en-US" sz="1100" b="1" dirty="0">
                          <a:effectLst/>
                        </a:rPr>
                        <a:t>Low- and middle-income countries do not gain much from the WTO </a:t>
                      </a:r>
                      <a:r>
                        <a:rPr lang="en-US" sz="1100" dirty="0">
                          <a:effectLst/>
                        </a:rPr>
                        <a:t>membership, and </a:t>
                      </a:r>
                      <a:r>
                        <a:rPr lang="en-US" sz="1100" b="1" dirty="0">
                          <a:effectLst/>
                        </a:rPr>
                        <a:t>neither does Kazakhstan. </a:t>
                      </a:r>
                      <a:endParaRPr lang="en-US" sz="1600" b="1" dirty="0">
                        <a:effectLst/>
                        <a:latin typeface="Times New Roman" panose="02020603050405020304" pitchFamily="18" charset="0"/>
                        <a:ea typeface="Malgun Gothic" panose="020B0503020000020004" pitchFamily="34" charset="-127"/>
                        <a:cs typeface="Times New Roman" panose="02020603050405020304" pitchFamily="18" charset="0"/>
                      </a:endParaRPr>
                    </a:p>
                  </a:txBody>
                  <a:tcPr marL="70059" marR="70059" marT="0" marB="0" anchor="ctr">
                    <a:solidFill>
                      <a:schemeClr val="bg1"/>
                    </a:solidFill>
                  </a:tcPr>
                </a:tc>
                <a:extLst>
                  <a:ext uri="{0D108BD9-81ED-4DB2-BD59-A6C34878D82A}">
                    <a16:rowId xmlns:a16="http://schemas.microsoft.com/office/drawing/2014/main" val="961841422"/>
                  </a:ext>
                </a:extLst>
              </a:tr>
            </a:tbl>
          </a:graphicData>
        </a:graphic>
      </p:graphicFrame>
      <p:cxnSp>
        <p:nvCxnSpPr>
          <p:cNvPr id="34" name="Straight Connector 33">
            <a:extLst>
              <a:ext uri="{FF2B5EF4-FFF2-40B4-BE49-F238E27FC236}">
                <a16:creationId xmlns:a16="http://schemas.microsoft.com/office/drawing/2014/main" id="{E97BC770-2CE8-4A91-AE1C-A09EF37BA425}"/>
              </a:ext>
            </a:extLst>
          </p:cNvPr>
          <p:cNvCxnSpPr>
            <a:cxnSpLocks/>
          </p:cNvCxnSpPr>
          <p:nvPr/>
        </p:nvCxnSpPr>
        <p:spPr>
          <a:xfrm>
            <a:off x="5920740" y="937260"/>
            <a:ext cx="2903220" cy="0"/>
          </a:xfrm>
          <a:prstGeom prst="line">
            <a:avLst/>
          </a:prstGeom>
          <a:ln>
            <a:solidFill>
              <a:srgbClr val="FF0000"/>
            </a:solidFill>
            <a:prstDash val="sysDash"/>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655563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08AF3033-C352-4860-A75B-FB2CD72BF30B}"/>
              </a:ext>
            </a:extLst>
          </p:cNvPr>
          <p:cNvCxnSpPr>
            <a:cxnSpLocks/>
            <a:stCxn id="21" idx="2"/>
          </p:cNvCxnSpPr>
          <p:nvPr/>
        </p:nvCxnSpPr>
        <p:spPr>
          <a:xfrm flipH="1">
            <a:off x="588880" y="1754795"/>
            <a:ext cx="5735" cy="345595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367BEADA-2315-49FA-988D-F17C4E691517}"/>
              </a:ext>
            </a:extLst>
          </p:cNvPr>
          <p:cNvSpPr/>
          <p:nvPr/>
        </p:nvSpPr>
        <p:spPr>
          <a:xfrm>
            <a:off x="588880" y="1386228"/>
            <a:ext cx="369278" cy="381241"/>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8B30D744-4424-4D09-B316-05B34DDF8C04}"/>
              </a:ext>
            </a:extLst>
          </p:cNvPr>
          <p:cNvSpPr/>
          <p:nvPr/>
        </p:nvSpPr>
        <p:spPr>
          <a:xfrm>
            <a:off x="1" y="1293625"/>
            <a:ext cx="12191999" cy="932742"/>
          </a:xfrm>
          <a:custGeom>
            <a:avLst/>
            <a:gdLst>
              <a:gd name="connsiteX0" fmla="*/ 0 w 12191999"/>
              <a:gd name="connsiteY0" fmla="*/ 0 h 932742"/>
              <a:gd name="connsiteX1" fmla="*/ 234580 w 12191999"/>
              <a:gd name="connsiteY1" fmla="*/ 97027 h 932742"/>
              <a:gd name="connsiteX2" fmla="*/ 6096000 w 12191999"/>
              <a:gd name="connsiteY2" fmla="*/ 859854 h 932742"/>
              <a:gd name="connsiteX3" fmla="*/ 11957421 w 12191999"/>
              <a:gd name="connsiteY3" fmla="*/ 97027 h 932742"/>
              <a:gd name="connsiteX4" fmla="*/ 12191999 w 12191999"/>
              <a:gd name="connsiteY4" fmla="*/ 1 h 932742"/>
              <a:gd name="connsiteX5" fmla="*/ 12191999 w 12191999"/>
              <a:gd name="connsiteY5" fmla="*/ 75420 h 932742"/>
              <a:gd name="connsiteX6" fmla="*/ 12190366 w 12191999"/>
              <a:gd name="connsiteY6" fmla="*/ 76220 h 932742"/>
              <a:gd name="connsiteX7" fmla="*/ 6096000 w 12191999"/>
              <a:gd name="connsiteY7" fmla="*/ 932742 h 932742"/>
              <a:gd name="connsiteX8" fmla="*/ 1634 w 12191999"/>
              <a:gd name="connsiteY8" fmla="*/ 76220 h 932742"/>
              <a:gd name="connsiteX9" fmla="*/ 0 w 12191999"/>
              <a:gd name="connsiteY9" fmla="*/ 75419 h 932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1999" h="932742">
                <a:moveTo>
                  <a:pt x="0" y="0"/>
                </a:moveTo>
                <a:lnTo>
                  <a:pt x="234580" y="97027"/>
                </a:lnTo>
                <a:cubicBezTo>
                  <a:pt x="1462777" y="555455"/>
                  <a:pt x="3628849" y="859854"/>
                  <a:pt x="6096000" y="859854"/>
                </a:cubicBezTo>
                <a:cubicBezTo>
                  <a:pt x="8563152" y="859854"/>
                  <a:pt x="10729223" y="555455"/>
                  <a:pt x="11957421" y="97027"/>
                </a:cubicBezTo>
                <a:lnTo>
                  <a:pt x="12191999" y="1"/>
                </a:lnTo>
                <a:lnTo>
                  <a:pt x="12191999" y="75420"/>
                </a:lnTo>
                <a:lnTo>
                  <a:pt x="12190366" y="76220"/>
                </a:lnTo>
                <a:cubicBezTo>
                  <a:pt x="11016695" y="586403"/>
                  <a:pt x="8727628" y="932742"/>
                  <a:pt x="6096000" y="932742"/>
                </a:cubicBezTo>
                <a:cubicBezTo>
                  <a:pt x="3464372" y="932742"/>
                  <a:pt x="1175306" y="586403"/>
                  <a:pt x="1634" y="76220"/>
                </a:cubicBezTo>
                <a:lnTo>
                  <a:pt x="0" y="75419"/>
                </a:lnTo>
                <a:close/>
              </a:path>
            </a:pathLst>
          </a:custGeom>
          <a:gradFill>
            <a:gsLst>
              <a:gs pos="0">
                <a:schemeClr val="accent1">
                  <a:lumMod val="5000"/>
                  <a:lumOff val="95000"/>
                </a:schemeClr>
              </a:gs>
              <a:gs pos="100000">
                <a:srgbClr val="9A9A9A"/>
              </a:gs>
            </a:gsLst>
            <a:path path="circle">
              <a:fillToRect l="50000" t="50000" r="50000" b="50000"/>
            </a:path>
          </a:gradFill>
          <a:ln>
            <a:no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52ADA01F-D54B-433F-B7FC-C3B439DA4879}"/>
              </a:ext>
            </a:extLst>
          </p:cNvPr>
          <p:cNvSpPr/>
          <p:nvPr/>
        </p:nvSpPr>
        <p:spPr>
          <a:xfrm>
            <a:off x="415710" y="1396986"/>
            <a:ext cx="357809" cy="357809"/>
          </a:xfrm>
          <a:prstGeom prst="diamond">
            <a:avLst/>
          </a:prstGeom>
          <a:gradFill flip="none" rotWithShape="1">
            <a:gsLst>
              <a:gs pos="0">
                <a:srgbClr val="FFFF00"/>
              </a:gs>
              <a:gs pos="96000">
                <a:srgbClr val="FF9900"/>
              </a:gs>
            </a:gsLst>
            <a:lin ang="27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4CDE21F-580A-4657-A8AE-FD0940EF1655}"/>
              </a:ext>
            </a:extLst>
          </p:cNvPr>
          <p:cNvSpPr/>
          <p:nvPr/>
        </p:nvSpPr>
        <p:spPr>
          <a:xfrm>
            <a:off x="584180" y="5187066"/>
            <a:ext cx="902678" cy="931920"/>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BF4EA8B-42ED-49C1-B692-DA1DFC9FF06E}"/>
              </a:ext>
            </a:extLst>
          </p:cNvPr>
          <p:cNvSpPr txBox="1"/>
          <p:nvPr/>
        </p:nvSpPr>
        <p:spPr>
          <a:xfrm>
            <a:off x="0" y="932362"/>
            <a:ext cx="1601714" cy="461665"/>
          </a:xfrm>
          <a:prstGeom prst="rect">
            <a:avLst/>
          </a:prstGeom>
          <a:noFill/>
        </p:spPr>
        <p:txBody>
          <a:bodyPr wrap="square" rtlCol="0">
            <a:spAutoFit/>
          </a:bodyPr>
          <a:lstStyle/>
          <a:p>
            <a:pPr algn="ctr"/>
            <a:r>
              <a:rPr lang="en-US" sz="1200" b="1" dirty="0"/>
              <a:t>Kazybayeva and Tanyeri-Abur (2003)</a:t>
            </a:r>
            <a:endParaRPr lang="en-US" sz="1000" b="1" dirty="0">
              <a:latin typeface="Century Gothic" panose="020B0502020202020204" pitchFamily="34" charset="0"/>
            </a:endParaRPr>
          </a:p>
        </p:txBody>
      </p:sp>
      <p:sp>
        <p:nvSpPr>
          <p:cNvPr id="4" name="TextBox 3">
            <a:extLst>
              <a:ext uri="{FF2B5EF4-FFF2-40B4-BE49-F238E27FC236}">
                <a16:creationId xmlns:a16="http://schemas.microsoft.com/office/drawing/2014/main" id="{F5AD7F21-A13E-461C-86F2-CF0429CFE4C8}"/>
              </a:ext>
            </a:extLst>
          </p:cNvPr>
          <p:cNvSpPr txBox="1"/>
          <p:nvPr/>
        </p:nvSpPr>
        <p:spPr>
          <a:xfrm>
            <a:off x="594614" y="2315898"/>
            <a:ext cx="1745354" cy="2677656"/>
          </a:xfrm>
          <a:prstGeom prst="rect">
            <a:avLst/>
          </a:prstGeom>
          <a:noFill/>
        </p:spPr>
        <p:txBody>
          <a:bodyPr wrap="square" rtlCol="0">
            <a:spAutoFit/>
          </a:bodyPr>
          <a:lstStyle>
            <a:defPPr>
              <a:defRPr lang="en-US"/>
            </a:defPPr>
            <a:lvl1pPr>
              <a:defRPr sz="1000">
                <a:latin typeface="Century Gothic" panose="020B0502020202020204" pitchFamily="34" charset="0"/>
              </a:defRPr>
            </a:lvl1pPr>
          </a:lstStyle>
          <a:p>
            <a:r>
              <a:rPr lang="en-US" sz="1050" b="1" dirty="0"/>
              <a:t>50% reduction of tariffs in individual sectors and all sectors:</a:t>
            </a:r>
          </a:p>
          <a:p>
            <a:pPr marL="171450" indent="-171450">
              <a:buFont typeface="Arial" panose="020B0604020202020204" pitchFamily="34" charset="0"/>
              <a:buChar char="•"/>
            </a:pPr>
            <a:r>
              <a:rPr lang="en-US" sz="1050" dirty="0"/>
              <a:t>GDP and welfare increased, </a:t>
            </a:r>
          </a:p>
          <a:p>
            <a:pPr marL="171450" indent="-171450">
              <a:buFont typeface="Arial" panose="020B0604020202020204" pitchFamily="34" charset="0"/>
              <a:buChar char="•"/>
            </a:pPr>
            <a:r>
              <a:rPr lang="en-US" sz="1050" dirty="0"/>
              <a:t>Unemployment decreased</a:t>
            </a:r>
          </a:p>
          <a:p>
            <a:pPr marL="171450" indent="-171450">
              <a:buFont typeface="Arial" panose="020B0604020202020204" pitchFamily="34" charset="0"/>
              <a:buChar char="•"/>
            </a:pPr>
            <a:endParaRPr lang="en-US" sz="1050" dirty="0"/>
          </a:p>
          <a:p>
            <a:r>
              <a:rPr lang="en-US" sz="1050" b="1" dirty="0"/>
              <a:t>100% tariff in individual sectors, and all sectors protection under import substitution policy: </a:t>
            </a:r>
          </a:p>
          <a:p>
            <a:pPr marL="171450" indent="-171450">
              <a:buFont typeface="Arial" panose="020B0604020202020204" pitchFamily="34" charset="0"/>
              <a:buChar char="•"/>
            </a:pPr>
            <a:r>
              <a:rPr lang="en-US" sz="1050" dirty="0"/>
              <a:t>GDP and household welfare decreased,</a:t>
            </a:r>
          </a:p>
          <a:p>
            <a:pPr marL="171450" indent="-171450">
              <a:buFont typeface="Arial" panose="020B0604020202020204" pitchFamily="34" charset="0"/>
              <a:buChar char="•"/>
            </a:pPr>
            <a:r>
              <a:rPr lang="en-US" sz="1050" dirty="0"/>
              <a:t>Unemployment rate increased</a:t>
            </a:r>
          </a:p>
        </p:txBody>
      </p:sp>
      <p:cxnSp>
        <p:nvCxnSpPr>
          <p:cNvPr id="12" name="Straight Connector 11">
            <a:extLst>
              <a:ext uri="{FF2B5EF4-FFF2-40B4-BE49-F238E27FC236}">
                <a16:creationId xmlns:a16="http://schemas.microsoft.com/office/drawing/2014/main" id="{8045F0BD-BD64-45B9-94E6-4916B4F504F9}"/>
              </a:ext>
            </a:extLst>
          </p:cNvPr>
          <p:cNvCxnSpPr>
            <a:cxnSpLocks/>
            <a:stCxn id="14" idx="2"/>
          </p:cNvCxnSpPr>
          <p:nvPr/>
        </p:nvCxnSpPr>
        <p:spPr>
          <a:xfrm>
            <a:off x="4202286" y="2315898"/>
            <a:ext cx="0" cy="224676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805B9024-7BB0-4170-9F47-C608FE3872A5}"/>
              </a:ext>
            </a:extLst>
          </p:cNvPr>
          <p:cNvSpPr/>
          <p:nvPr/>
        </p:nvSpPr>
        <p:spPr>
          <a:xfrm>
            <a:off x="4196551" y="1947331"/>
            <a:ext cx="369278" cy="381241"/>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a:extLst>
              <a:ext uri="{FF2B5EF4-FFF2-40B4-BE49-F238E27FC236}">
                <a16:creationId xmlns:a16="http://schemas.microsoft.com/office/drawing/2014/main" id="{81047BA1-ECEC-4D21-BBAC-AC39BE21F42A}"/>
              </a:ext>
            </a:extLst>
          </p:cNvPr>
          <p:cNvSpPr/>
          <p:nvPr/>
        </p:nvSpPr>
        <p:spPr>
          <a:xfrm>
            <a:off x="4023381" y="1958089"/>
            <a:ext cx="357809" cy="357809"/>
          </a:xfrm>
          <a:prstGeom prst="diamond">
            <a:avLst/>
          </a:prstGeom>
          <a:gradFill flip="none" rotWithShape="1">
            <a:gsLst>
              <a:gs pos="0">
                <a:srgbClr val="FF0066"/>
              </a:gs>
              <a:gs pos="96000">
                <a:srgbClr val="660066"/>
              </a:gs>
            </a:gsLst>
            <a:lin ang="27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98DE00-D041-4F5A-ACC1-B7CF48BAD680}"/>
              </a:ext>
            </a:extLst>
          </p:cNvPr>
          <p:cNvSpPr/>
          <p:nvPr/>
        </p:nvSpPr>
        <p:spPr>
          <a:xfrm>
            <a:off x="4234879" y="4475992"/>
            <a:ext cx="902678" cy="896900"/>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EFC29C9-F48D-466F-A801-50E09398B5FB}"/>
              </a:ext>
            </a:extLst>
          </p:cNvPr>
          <p:cNvSpPr txBox="1"/>
          <p:nvPr/>
        </p:nvSpPr>
        <p:spPr>
          <a:xfrm>
            <a:off x="3755189" y="1471436"/>
            <a:ext cx="1109873" cy="461665"/>
          </a:xfrm>
          <a:prstGeom prst="rect">
            <a:avLst/>
          </a:prstGeom>
          <a:noFill/>
        </p:spPr>
        <p:txBody>
          <a:bodyPr wrap="square" rtlCol="0">
            <a:spAutoFit/>
          </a:bodyPr>
          <a:lstStyle/>
          <a:p>
            <a:pPr algn="ctr"/>
            <a:r>
              <a:rPr lang="en-US" sz="1200" b="1" dirty="0">
                <a:latin typeface="Century Gothic" panose="020B0502020202020204" pitchFamily="34" charset="0"/>
              </a:rPr>
              <a:t>Jensen and Tarr (2007)</a:t>
            </a:r>
          </a:p>
        </p:txBody>
      </p:sp>
      <p:sp>
        <p:nvSpPr>
          <p:cNvPr id="19" name="TextBox 18">
            <a:extLst>
              <a:ext uri="{FF2B5EF4-FFF2-40B4-BE49-F238E27FC236}">
                <a16:creationId xmlns:a16="http://schemas.microsoft.com/office/drawing/2014/main" id="{0FEB813F-E269-489A-B2C4-D639168D9A45}"/>
              </a:ext>
            </a:extLst>
          </p:cNvPr>
          <p:cNvSpPr txBox="1"/>
          <p:nvPr/>
        </p:nvSpPr>
        <p:spPr>
          <a:xfrm>
            <a:off x="4180507" y="2653573"/>
            <a:ext cx="1838441" cy="1785104"/>
          </a:xfrm>
          <a:prstGeom prst="rect">
            <a:avLst/>
          </a:prstGeom>
          <a:noFill/>
        </p:spPr>
        <p:txBody>
          <a:bodyPr wrap="square" rtlCol="0">
            <a:spAutoFit/>
          </a:bodyPr>
          <a:lstStyle>
            <a:defPPr>
              <a:defRPr lang="en-US"/>
            </a:defPPr>
            <a:lvl1pPr>
              <a:defRPr sz="1000">
                <a:latin typeface="Century Gothic" panose="020B0502020202020204" pitchFamily="34" charset="0"/>
              </a:defRPr>
            </a:lvl1pPr>
          </a:lstStyle>
          <a:p>
            <a:pPr marL="171450" indent="-171450">
              <a:buFont typeface="Arial" panose="020B0604020202020204" pitchFamily="34" charset="0"/>
              <a:buChar char="•"/>
            </a:pPr>
            <a:r>
              <a:rPr lang="en-US" sz="1100" dirty="0"/>
              <a:t>Kazakhstan would </a:t>
            </a:r>
            <a:r>
              <a:rPr lang="en-US" sz="1100" b="1" dirty="0"/>
              <a:t>gain 6.7% of the value of consumption </a:t>
            </a:r>
            <a:r>
              <a:rPr lang="en-US" sz="1100" dirty="0"/>
              <a:t>in the medium run </a:t>
            </a:r>
          </a:p>
          <a:p>
            <a:pPr marL="171450" indent="-171450">
              <a:buFont typeface="Arial" panose="020B0604020202020204" pitchFamily="34" charset="0"/>
              <a:buChar char="•"/>
            </a:pPr>
            <a:r>
              <a:rPr lang="en-US" sz="1100" b="1" dirty="0"/>
              <a:t>17.5% in the long run…</a:t>
            </a:r>
          </a:p>
          <a:p>
            <a:pPr marL="171450" indent="-171450">
              <a:buFont typeface="Arial" panose="020B0604020202020204" pitchFamily="34" charset="0"/>
              <a:buChar char="•"/>
            </a:pPr>
            <a:r>
              <a:rPr lang="en-US" sz="1100" dirty="0"/>
              <a:t>FDI liberalization in services could account for </a:t>
            </a:r>
            <a:r>
              <a:rPr lang="en-US" sz="1100" b="1" dirty="0"/>
              <a:t>70% of the total gains. </a:t>
            </a:r>
          </a:p>
        </p:txBody>
      </p:sp>
      <p:cxnSp>
        <p:nvCxnSpPr>
          <p:cNvPr id="26" name="Straight Connector 25">
            <a:extLst>
              <a:ext uri="{FF2B5EF4-FFF2-40B4-BE49-F238E27FC236}">
                <a16:creationId xmlns:a16="http://schemas.microsoft.com/office/drawing/2014/main" id="{9CCCC07C-35EF-4F6F-8C60-7F871754B9EB}"/>
              </a:ext>
            </a:extLst>
          </p:cNvPr>
          <p:cNvCxnSpPr>
            <a:cxnSpLocks/>
            <a:stCxn id="29" idx="2"/>
            <a:endCxn id="31" idx="0"/>
          </p:cNvCxnSpPr>
          <p:nvPr/>
        </p:nvCxnSpPr>
        <p:spPr>
          <a:xfrm>
            <a:off x="7459500" y="2392063"/>
            <a:ext cx="24805" cy="279500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AB9E5EBA-48CE-4DFA-868E-D6E2053AECCF}"/>
              </a:ext>
            </a:extLst>
          </p:cNvPr>
          <p:cNvSpPr/>
          <p:nvPr/>
        </p:nvSpPr>
        <p:spPr>
          <a:xfrm>
            <a:off x="7453765" y="2023496"/>
            <a:ext cx="369278" cy="381241"/>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iamond 28">
            <a:extLst>
              <a:ext uri="{FF2B5EF4-FFF2-40B4-BE49-F238E27FC236}">
                <a16:creationId xmlns:a16="http://schemas.microsoft.com/office/drawing/2014/main" id="{F56F6180-66A5-4B92-AF2A-B0DAF9EB99A0}"/>
              </a:ext>
            </a:extLst>
          </p:cNvPr>
          <p:cNvSpPr/>
          <p:nvPr/>
        </p:nvSpPr>
        <p:spPr>
          <a:xfrm>
            <a:off x="7280595" y="2034254"/>
            <a:ext cx="357809" cy="357809"/>
          </a:xfrm>
          <a:prstGeom prst="diamond">
            <a:avLst/>
          </a:prstGeom>
          <a:gradFill flip="none" rotWithShape="1">
            <a:gsLst>
              <a:gs pos="0">
                <a:srgbClr val="00CC99"/>
              </a:gs>
              <a:gs pos="96000">
                <a:srgbClr val="000099"/>
              </a:gs>
            </a:gsLst>
            <a:lin ang="27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5A24988-02B6-4273-99AA-C810D54110BB}"/>
              </a:ext>
            </a:extLst>
          </p:cNvPr>
          <p:cNvSpPr/>
          <p:nvPr/>
        </p:nvSpPr>
        <p:spPr>
          <a:xfrm>
            <a:off x="7484305" y="5178315"/>
            <a:ext cx="902678" cy="885282"/>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4C12E880-6A50-4E60-89E2-3AD41B9000C7}"/>
              </a:ext>
            </a:extLst>
          </p:cNvPr>
          <p:cNvSpPr txBox="1"/>
          <p:nvPr/>
        </p:nvSpPr>
        <p:spPr>
          <a:xfrm>
            <a:off x="6886428" y="1677280"/>
            <a:ext cx="1134673" cy="276999"/>
          </a:xfrm>
          <a:prstGeom prst="rect">
            <a:avLst/>
          </a:prstGeom>
          <a:noFill/>
        </p:spPr>
        <p:txBody>
          <a:bodyPr wrap="square" rtlCol="0">
            <a:spAutoFit/>
          </a:bodyPr>
          <a:lstStyle/>
          <a:p>
            <a:pPr algn="ctr"/>
            <a:r>
              <a:rPr lang="en-US" sz="1200" b="1" dirty="0">
                <a:latin typeface="Century Gothic" panose="020B0502020202020204" pitchFamily="34" charset="0"/>
              </a:rPr>
              <a:t>Song (2010)</a:t>
            </a:r>
          </a:p>
        </p:txBody>
      </p:sp>
      <p:sp>
        <p:nvSpPr>
          <p:cNvPr id="34" name="TextBox 33">
            <a:extLst>
              <a:ext uri="{FF2B5EF4-FFF2-40B4-BE49-F238E27FC236}">
                <a16:creationId xmlns:a16="http://schemas.microsoft.com/office/drawing/2014/main" id="{89576820-4497-4744-B7FA-7FA5DC331186}"/>
              </a:ext>
            </a:extLst>
          </p:cNvPr>
          <p:cNvSpPr txBox="1"/>
          <p:nvPr/>
        </p:nvSpPr>
        <p:spPr>
          <a:xfrm>
            <a:off x="7508913" y="2748571"/>
            <a:ext cx="1695940" cy="2354491"/>
          </a:xfrm>
          <a:prstGeom prst="rect">
            <a:avLst/>
          </a:prstGeom>
          <a:noFill/>
        </p:spPr>
        <p:txBody>
          <a:bodyPr wrap="square" rtlCol="0">
            <a:spAutoFit/>
          </a:bodyPr>
          <a:lstStyle>
            <a:defPPr>
              <a:defRPr lang="en-US"/>
            </a:defPPr>
            <a:lvl1pPr>
              <a:defRPr sz="1000">
                <a:latin typeface="Century Gothic" panose="020B0502020202020204" pitchFamily="34" charset="0"/>
              </a:defRPr>
            </a:lvl1pPr>
          </a:lstStyle>
          <a:p>
            <a:pPr marL="171450" indent="-171450">
              <a:buFont typeface="Arial" panose="020B0604020202020204" pitchFamily="34" charset="0"/>
              <a:buChar char="•"/>
            </a:pPr>
            <a:r>
              <a:rPr lang="en-US" sz="1050" dirty="0"/>
              <a:t>Kazakhstan's </a:t>
            </a:r>
            <a:r>
              <a:rPr lang="en-US" sz="1050" b="1" dirty="0"/>
              <a:t>GDP would increase by 0.02%</a:t>
            </a:r>
            <a:r>
              <a:rPr lang="en-US" sz="1050" dirty="0"/>
              <a:t> following WTO membership.</a:t>
            </a:r>
          </a:p>
          <a:p>
            <a:pPr marL="171450" indent="-171450">
              <a:buFont typeface="Arial" panose="020B0604020202020204" pitchFamily="34" charset="0"/>
              <a:buChar char="•"/>
            </a:pPr>
            <a:r>
              <a:rPr lang="en-US" sz="1050" dirty="0"/>
              <a:t>FTAs with Korea, Japan, and China appears to improve Kazakhstan's terms of trade…</a:t>
            </a:r>
          </a:p>
          <a:p>
            <a:pPr marL="171450" indent="-171450">
              <a:buFont typeface="Arial" panose="020B0604020202020204" pitchFamily="34" charset="0"/>
              <a:buChar char="•"/>
            </a:pPr>
            <a:r>
              <a:rPr lang="en-US" sz="1050" dirty="0"/>
              <a:t>…although joining the WTO has an insignificant effect on Kazakhstan's terms of trade</a:t>
            </a:r>
          </a:p>
        </p:txBody>
      </p:sp>
      <p:cxnSp>
        <p:nvCxnSpPr>
          <p:cNvPr id="35" name="Straight Connector 34">
            <a:extLst>
              <a:ext uri="{FF2B5EF4-FFF2-40B4-BE49-F238E27FC236}">
                <a16:creationId xmlns:a16="http://schemas.microsoft.com/office/drawing/2014/main" id="{CCF74841-F6DF-4563-8A26-AF5554C8645D}"/>
              </a:ext>
            </a:extLst>
          </p:cNvPr>
          <p:cNvCxnSpPr>
            <a:cxnSpLocks/>
            <a:stCxn id="37" idx="2"/>
            <a:endCxn id="39" idx="0"/>
          </p:cNvCxnSpPr>
          <p:nvPr/>
        </p:nvCxnSpPr>
        <p:spPr>
          <a:xfrm flipH="1">
            <a:off x="9921556" y="2125278"/>
            <a:ext cx="13722" cy="234493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AD7C484D-C035-4794-83E0-869DCDA48AB6}"/>
              </a:ext>
            </a:extLst>
          </p:cNvPr>
          <p:cNvSpPr/>
          <p:nvPr/>
        </p:nvSpPr>
        <p:spPr>
          <a:xfrm>
            <a:off x="9929543" y="1756711"/>
            <a:ext cx="369278" cy="381241"/>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iamond 36">
            <a:extLst>
              <a:ext uri="{FF2B5EF4-FFF2-40B4-BE49-F238E27FC236}">
                <a16:creationId xmlns:a16="http://schemas.microsoft.com/office/drawing/2014/main" id="{6C964224-EF99-412C-BD7E-2DB5DA7078C9}"/>
              </a:ext>
            </a:extLst>
          </p:cNvPr>
          <p:cNvSpPr/>
          <p:nvPr/>
        </p:nvSpPr>
        <p:spPr>
          <a:xfrm>
            <a:off x="9756373" y="1767469"/>
            <a:ext cx="357809" cy="357809"/>
          </a:xfrm>
          <a:prstGeom prst="diamond">
            <a:avLst/>
          </a:prstGeom>
          <a:gradFill flip="none" rotWithShape="1">
            <a:gsLst>
              <a:gs pos="0">
                <a:srgbClr val="FF66CC"/>
              </a:gs>
              <a:gs pos="96000">
                <a:srgbClr val="6600CC"/>
              </a:gs>
            </a:gsLst>
            <a:lin ang="27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F0F4404A-6B81-428D-818D-447F2F0A9904}"/>
              </a:ext>
            </a:extLst>
          </p:cNvPr>
          <p:cNvSpPr/>
          <p:nvPr/>
        </p:nvSpPr>
        <p:spPr>
          <a:xfrm>
            <a:off x="9958601" y="4475992"/>
            <a:ext cx="902678" cy="896900"/>
          </a:xfrm>
          <a:prstGeom prst="rect">
            <a:avLst/>
          </a:prstGeom>
          <a:gradFill flip="none" rotWithShape="1">
            <a:gsLst>
              <a:gs pos="0">
                <a:schemeClr val="accent1">
                  <a:lumMod val="5000"/>
                  <a:lumOff val="95000"/>
                  <a:alpha val="0"/>
                </a:schemeClr>
              </a:gs>
              <a:gs pos="67000">
                <a:schemeClr val="tx1">
                  <a:lumMod val="50000"/>
                  <a:lumOff val="50000"/>
                  <a:alpha val="42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6EC62BB3-08C9-4B38-A9C4-8BD6AD15080E}"/>
              </a:ext>
            </a:extLst>
          </p:cNvPr>
          <p:cNvSpPr txBox="1"/>
          <p:nvPr/>
        </p:nvSpPr>
        <p:spPr>
          <a:xfrm>
            <a:off x="9268521" y="1455395"/>
            <a:ext cx="1412922" cy="276999"/>
          </a:xfrm>
          <a:prstGeom prst="rect">
            <a:avLst/>
          </a:prstGeom>
          <a:noFill/>
        </p:spPr>
        <p:txBody>
          <a:bodyPr wrap="square" rtlCol="0">
            <a:spAutoFit/>
          </a:bodyPr>
          <a:lstStyle/>
          <a:p>
            <a:pPr algn="ctr"/>
            <a:r>
              <a:rPr lang="en-US" sz="1200" b="1" dirty="0">
                <a:latin typeface="Century Gothic" panose="020B0502020202020204" pitchFamily="34" charset="0"/>
              </a:rPr>
              <a:t>Hindley (2008)</a:t>
            </a:r>
          </a:p>
        </p:txBody>
      </p:sp>
      <p:sp>
        <p:nvSpPr>
          <p:cNvPr id="42" name="TextBox 41">
            <a:extLst>
              <a:ext uri="{FF2B5EF4-FFF2-40B4-BE49-F238E27FC236}">
                <a16:creationId xmlns:a16="http://schemas.microsoft.com/office/drawing/2014/main" id="{1D76D72F-E6EB-434E-BE58-83E9EC92EA09}"/>
              </a:ext>
            </a:extLst>
          </p:cNvPr>
          <p:cNvSpPr txBox="1"/>
          <p:nvPr/>
        </p:nvSpPr>
        <p:spPr>
          <a:xfrm>
            <a:off x="9993393" y="2361446"/>
            <a:ext cx="1857075" cy="1869743"/>
          </a:xfrm>
          <a:prstGeom prst="rect">
            <a:avLst/>
          </a:prstGeom>
          <a:noFill/>
        </p:spPr>
        <p:txBody>
          <a:bodyPr wrap="square" rtlCol="0">
            <a:spAutoFit/>
          </a:bodyPr>
          <a:lstStyle>
            <a:defPPr>
              <a:defRPr lang="en-US"/>
            </a:defPPr>
            <a:lvl1pPr>
              <a:defRPr sz="1000">
                <a:latin typeface="Century Gothic" panose="020B0502020202020204" pitchFamily="34" charset="0"/>
              </a:defRPr>
            </a:lvl1pPr>
          </a:lstStyle>
          <a:p>
            <a:pPr marL="171450" indent="-171450">
              <a:buFont typeface="Arial" panose="020B0604020202020204" pitchFamily="34" charset="0"/>
              <a:buChar char="•"/>
            </a:pPr>
            <a:r>
              <a:rPr lang="en-US" sz="1050" dirty="0"/>
              <a:t>The membership in the WTO would have more impact on imports than exports.</a:t>
            </a:r>
          </a:p>
          <a:p>
            <a:pPr marL="171450" indent="-171450">
              <a:buFont typeface="Arial" panose="020B0604020202020204" pitchFamily="34" charset="0"/>
              <a:buChar char="•"/>
            </a:pPr>
            <a:r>
              <a:rPr lang="en-US" sz="1050" dirty="0"/>
              <a:t>The largest source of gains would come from </a:t>
            </a:r>
            <a:r>
              <a:rPr lang="en-US" sz="1050" b="1" dirty="0"/>
              <a:t>a better institutional framework, liberalization of foreign investments, and a reduction in corruption</a:t>
            </a:r>
          </a:p>
        </p:txBody>
      </p:sp>
      <p:grpSp>
        <p:nvGrpSpPr>
          <p:cNvPr id="66" name="Group 65">
            <a:extLst>
              <a:ext uri="{FF2B5EF4-FFF2-40B4-BE49-F238E27FC236}">
                <a16:creationId xmlns:a16="http://schemas.microsoft.com/office/drawing/2014/main" id="{857DA8DD-AD57-428D-BA63-DF22A15127E1}"/>
              </a:ext>
            </a:extLst>
          </p:cNvPr>
          <p:cNvGrpSpPr/>
          <p:nvPr/>
        </p:nvGrpSpPr>
        <p:grpSpPr>
          <a:xfrm>
            <a:off x="9470217" y="4470214"/>
            <a:ext cx="902678" cy="902678"/>
            <a:chOff x="5762304" y="5842036"/>
            <a:chExt cx="902678" cy="902678"/>
          </a:xfrm>
        </p:grpSpPr>
        <p:sp>
          <p:nvSpPr>
            <p:cNvPr id="39" name="Diamond 38">
              <a:extLst>
                <a:ext uri="{FF2B5EF4-FFF2-40B4-BE49-F238E27FC236}">
                  <a16:creationId xmlns:a16="http://schemas.microsoft.com/office/drawing/2014/main" id="{BED46A01-6F6B-44F9-937B-2906FC973F55}"/>
                </a:ext>
              </a:extLst>
            </p:cNvPr>
            <p:cNvSpPr/>
            <p:nvPr/>
          </p:nvSpPr>
          <p:spPr>
            <a:xfrm>
              <a:off x="5762304" y="5842036"/>
              <a:ext cx="902678" cy="902678"/>
            </a:xfrm>
            <a:prstGeom prst="diamond">
              <a:avLst/>
            </a:prstGeom>
            <a:gradFill flip="none" rotWithShape="1">
              <a:gsLst>
                <a:gs pos="0">
                  <a:srgbClr val="FF66CC"/>
                </a:gs>
                <a:gs pos="96000">
                  <a:srgbClr val="6600CC"/>
                </a:gs>
              </a:gsLst>
              <a:lin ang="108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Picture 58">
              <a:extLst>
                <a:ext uri="{FF2B5EF4-FFF2-40B4-BE49-F238E27FC236}">
                  <a16:creationId xmlns:a16="http://schemas.microsoft.com/office/drawing/2014/main" id="{4E4FD077-6DFC-4617-98FE-094AAB540CA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050868" y="6081061"/>
              <a:ext cx="416428" cy="416428"/>
            </a:xfrm>
            <a:prstGeom prst="rect">
              <a:avLst/>
            </a:prstGeom>
          </p:spPr>
        </p:pic>
      </p:grpSp>
      <p:grpSp>
        <p:nvGrpSpPr>
          <p:cNvPr id="60" name="Group 59">
            <a:extLst>
              <a:ext uri="{FF2B5EF4-FFF2-40B4-BE49-F238E27FC236}">
                <a16:creationId xmlns:a16="http://schemas.microsoft.com/office/drawing/2014/main" id="{181173B3-191D-4533-83E5-EE9457E32842}"/>
              </a:ext>
            </a:extLst>
          </p:cNvPr>
          <p:cNvGrpSpPr/>
          <p:nvPr/>
        </p:nvGrpSpPr>
        <p:grpSpPr>
          <a:xfrm>
            <a:off x="7032966" y="5187066"/>
            <a:ext cx="902678" cy="902678"/>
            <a:chOff x="4010426" y="3728956"/>
            <a:chExt cx="902678" cy="902678"/>
          </a:xfrm>
        </p:grpSpPr>
        <p:sp>
          <p:nvSpPr>
            <p:cNvPr id="31" name="Diamond 30">
              <a:extLst>
                <a:ext uri="{FF2B5EF4-FFF2-40B4-BE49-F238E27FC236}">
                  <a16:creationId xmlns:a16="http://schemas.microsoft.com/office/drawing/2014/main" id="{207CF2DE-069D-4C85-BEAD-2E28CCA1C94C}"/>
                </a:ext>
              </a:extLst>
            </p:cNvPr>
            <p:cNvSpPr/>
            <p:nvPr/>
          </p:nvSpPr>
          <p:spPr>
            <a:xfrm>
              <a:off x="4010426" y="3728956"/>
              <a:ext cx="902678" cy="902678"/>
            </a:xfrm>
            <a:prstGeom prst="diamond">
              <a:avLst/>
            </a:prstGeom>
            <a:gradFill flip="none" rotWithShape="1">
              <a:gsLst>
                <a:gs pos="0">
                  <a:srgbClr val="00CC99"/>
                </a:gs>
                <a:gs pos="96000">
                  <a:srgbClr val="000099"/>
                </a:gs>
              </a:gsLst>
              <a:lin ang="108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 name="Picture 60">
              <a:extLst>
                <a:ext uri="{FF2B5EF4-FFF2-40B4-BE49-F238E27FC236}">
                  <a16:creationId xmlns:a16="http://schemas.microsoft.com/office/drawing/2014/main" id="{A3E18344-D0B2-4670-9090-2280A3879513}"/>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277749" y="3989967"/>
              <a:ext cx="377919" cy="377919"/>
            </a:xfrm>
            <a:prstGeom prst="rect">
              <a:avLst/>
            </a:prstGeom>
          </p:spPr>
        </p:pic>
      </p:grpSp>
      <p:grpSp>
        <p:nvGrpSpPr>
          <p:cNvPr id="7" name="Group 6">
            <a:extLst>
              <a:ext uri="{FF2B5EF4-FFF2-40B4-BE49-F238E27FC236}">
                <a16:creationId xmlns:a16="http://schemas.microsoft.com/office/drawing/2014/main" id="{5071BD7E-6F15-404C-8D09-2430085966C4}"/>
              </a:ext>
            </a:extLst>
          </p:cNvPr>
          <p:cNvGrpSpPr/>
          <p:nvPr/>
        </p:nvGrpSpPr>
        <p:grpSpPr>
          <a:xfrm>
            <a:off x="3754482" y="4470214"/>
            <a:ext cx="902678" cy="902678"/>
            <a:chOff x="1995385" y="4922849"/>
            <a:chExt cx="902678" cy="902678"/>
          </a:xfrm>
        </p:grpSpPr>
        <p:sp>
          <p:nvSpPr>
            <p:cNvPr id="16" name="Diamond 15">
              <a:extLst>
                <a:ext uri="{FF2B5EF4-FFF2-40B4-BE49-F238E27FC236}">
                  <a16:creationId xmlns:a16="http://schemas.microsoft.com/office/drawing/2014/main" id="{6655D464-E84B-4B17-AF9E-F68B6B5506EB}"/>
                </a:ext>
              </a:extLst>
            </p:cNvPr>
            <p:cNvSpPr/>
            <p:nvPr/>
          </p:nvSpPr>
          <p:spPr>
            <a:xfrm>
              <a:off x="1995385" y="4922849"/>
              <a:ext cx="902678" cy="902678"/>
            </a:xfrm>
            <a:prstGeom prst="diamond">
              <a:avLst/>
            </a:prstGeom>
            <a:gradFill flip="none" rotWithShape="1">
              <a:gsLst>
                <a:gs pos="0">
                  <a:srgbClr val="FF0066"/>
                </a:gs>
                <a:gs pos="96000">
                  <a:srgbClr val="660066"/>
                </a:gs>
              </a:gsLst>
              <a:lin ang="108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D11E73B2-272D-48D9-92EC-074BF29DB63E}"/>
                </a:ext>
              </a:extLst>
            </p:cNvPr>
            <p:cNvPicPr>
              <a:picLocks noChangeAspect="1"/>
            </p:cNvPicPr>
            <p:nvPr/>
          </p:nvPicPr>
          <p:blipFill>
            <a:blip r:embed="rId7">
              <a:lum bright="70000" contrast="-70000"/>
            </a:blip>
            <a:srcRect/>
            <a:stretch/>
          </p:blipFill>
          <p:spPr>
            <a:xfrm>
              <a:off x="2303072" y="5237947"/>
              <a:ext cx="313279" cy="313279"/>
            </a:xfrm>
            <a:prstGeom prst="rect">
              <a:avLst/>
            </a:prstGeom>
          </p:spPr>
        </p:pic>
      </p:grpSp>
      <p:grpSp>
        <p:nvGrpSpPr>
          <p:cNvPr id="5" name="Group 4">
            <a:extLst>
              <a:ext uri="{FF2B5EF4-FFF2-40B4-BE49-F238E27FC236}">
                <a16:creationId xmlns:a16="http://schemas.microsoft.com/office/drawing/2014/main" id="{16EBB04F-D369-4330-9231-1F4B7E197D98}"/>
              </a:ext>
            </a:extLst>
          </p:cNvPr>
          <p:cNvGrpSpPr/>
          <p:nvPr/>
        </p:nvGrpSpPr>
        <p:grpSpPr>
          <a:xfrm>
            <a:off x="127106" y="5187066"/>
            <a:ext cx="902678" cy="902678"/>
            <a:chOff x="138331" y="3122206"/>
            <a:chExt cx="902678" cy="902678"/>
          </a:xfrm>
        </p:grpSpPr>
        <p:sp>
          <p:nvSpPr>
            <p:cNvPr id="23" name="Diamond 22">
              <a:extLst>
                <a:ext uri="{FF2B5EF4-FFF2-40B4-BE49-F238E27FC236}">
                  <a16:creationId xmlns:a16="http://schemas.microsoft.com/office/drawing/2014/main" id="{BF275860-46AC-4971-9B22-240722D3DE8A}"/>
                </a:ext>
              </a:extLst>
            </p:cNvPr>
            <p:cNvSpPr/>
            <p:nvPr/>
          </p:nvSpPr>
          <p:spPr>
            <a:xfrm>
              <a:off x="138331" y="3122206"/>
              <a:ext cx="902678" cy="902678"/>
            </a:xfrm>
            <a:prstGeom prst="diamond">
              <a:avLst/>
            </a:prstGeom>
            <a:gradFill flip="none" rotWithShape="1">
              <a:gsLst>
                <a:gs pos="0">
                  <a:srgbClr val="FFFF00"/>
                </a:gs>
                <a:gs pos="96000">
                  <a:srgbClr val="FF9900"/>
                </a:gs>
              </a:gsLst>
              <a:lin ang="10800000" scaled="1"/>
              <a:tileRect/>
            </a:gra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5" name="Picture 64">
              <a:extLst>
                <a:ext uri="{FF2B5EF4-FFF2-40B4-BE49-F238E27FC236}">
                  <a16:creationId xmlns:a16="http://schemas.microsoft.com/office/drawing/2014/main" id="{F6EBDC55-06BA-4869-BAD1-959D4CD10A92}"/>
                </a:ext>
              </a:extLst>
            </p:cNvPr>
            <p:cNvPicPr>
              <a:picLocks noChangeAspect="1"/>
            </p:cNvPicPr>
            <p:nvPr/>
          </p:nvPicPr>
          <p:blipFill>
            <a:blip r:embed="rId8"/>
            <a:srcRect/>
            <a:stretch/>
          </p:blipFill>
          <p:spPr>
            <a:xfrm>
              <a:off x="408691" y="3392266"/>
              <a:ext cx="361169" cy="361169"/>
            </a:xfrm>
            <a:prstGeom prst="rect">
              <a:avLst/>
            </a:prstGeom>
          </p:spPr>
        </p:pic>
      </p:grpSp>
      <p:sp>
        <p:nvSpPr>
          <p:cNvPr id="11" name="TextBox 10">
            <a:extLst>
              <a:ext uri="{FF2B5EF4-FFF2-40B4-BE49-F238E27FC236}">
                <a16:creationId xmlns:a16="http://schemas.microsoft.com/office/drawing/2014/main" id="{8584F51B-B552-4226-867A-D312288AD391}"/>
              </a:ext>
            </a:extLst>
          </p:cNvPr>
          <p:cNvSpPr txBox="1"/>
          <p:nvPr/>
        </p:nvSpPr>
        <p:spPr>
          <a:xfrm>
            <a:off x="0" y="470697"/>
            <a:ext cx="12192000" cy="461665"/>
          </a:xfrm>
          <a:prstGeom prst="rect">
            <a:avLst/>
          </a:prstGeom>
          <a:noFill/>
        </p:spPr>
        <p:txBody>
          <a:bodyPr wrap="square" rtlCol="0">
            <a:spAutoFit/>
          </a:bodyPr>
          <a:lstStyle/>
          <a:p>
            <a:pPr algn="ctr" defTabSz="457200">
              <a:spcBef>
                <a:spcPct val="0"/>
              </a:spcBef>
            </a:pPr>
            <a:r>
              <a:rPr lang="en-US" sz="2400" cap="all" dirty="0">
                <a:solidFill>
                  <a:schemeClr val="tx1">
                    <a:lumMod val="75000"/>
                    <a:lumOff val="25000"/>
                  </a:schemeClr>
                </a:solidFill>
                <a:latin typeface="+mj-lt"/>
                <a:ea typeface="+mj-ea"/>
                <a:cs typeface="+mj-cs"/>
              </a:rPr>
              <a:t>Economic modelling of Kazakhstan’s accession</a:t>
            </a:r>
          </a:p>
        </p:txBody>
      </p:sp>
    </p:spTree>
    <p:extLst>
      <p:ext uri="{BB962C8B-B14F-4D97-AF65-F5344CB8AC3E}">
        <p14:creationId xmlns:p14="http://schemas.microsoft.com/office/powerpoint/2010/main" val="273727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childTnLst>
                                </p:cTn>
                              </p:par>
                              <p:par>
                                <p:cTn id="9" presetID="6" presetClass="emph" presetSubtype="0" autoRev="1" fill="hold" grpId="1" nodeType="withEffect">
                                  <p:stCondLst>
                                    <p:cond delay="150"/>
                                  </p:stCondLst>
                                  <p:childTnLst>
                                    <p:animScale>
                                      <p:cBhvr>
                                        <p:cTn id="10" dur="200" fill="hold"/>
                                        <p:tgtEl>
                                          <p:spTgt spid="21"/>
                                        </p:tgtEl>
                                      </p:cBhvr>
                                      <p:by x="200000" y="200000"/>
                                    </p:animScale>
                                  </p:childTnLst>
                                </p:cTn>
                              </p:par>
                              <p:par>
                                <p:cTn id="11" presetID="22" presetClass="entr" presetSubtype="8" fill="hold" grpId="0" nodeType="withEffect">
                                  <p:stCondLst>
                                    <p:cond delay="150"/>
                                  </p:stCondLst>
                                  <p:childTnLst>
                                    <p:set>
                                      <p:cBhvr>
                                        <p:cTn id="12" dur="1" fill="hold">
                                          <p:stCondLst>
                                            <p:cond delay="0"/>
                                          </p:stCondLst>
                                        </p:cTn>
                                        <p:tgtEl>
                                          <p:spTgt spid="25"/>
                                        </p:tgtEl>
                                        <p:attrNameLst>
                                          <p:attrName>style.visibility</p:attrName>
                                        </p:attrNameLst>
                                      </p:cBhvr>
                                      <p:to>
                                        <p:strVal val="visible"/>
                                      </p:to>
                                    </p:set>
                                    <p:animEffect transition="in" filter="wipe(left)">
                                      <p:cBhvr>
                                        <p:cTn id="13" dur="500"/>
                                        <p:tgtEl>
                                          <p:spTgt spid="25"/>
                                        </p:tgtEl>
                                      </p:cBhvr>
                                    </p:animEffect>
                                  </p:childTnLst>
                                </p:cTn>
                              </p:par>
                              <p:par>
                                <p:cTn id="14" presetID="17" presetClass="entr" presetSubtype="4" fill="hold" grpId="0" nodeType="withEffect">
                                  <p:stCondLst>
                                    <p:cond delay="15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ppt_x</p:attrName>
                                        </p:attrNameLst>
                                      </p:cBhvr>
                                      <p:tavLst>
                                        <p:tav tm="0">
                                          <p:val>
                                            <p:strVal val="#ppt_x"/>
                                          </p:val>
                                        </p:tav>
                                        <p:tav tm="100000">
                                          <p:val>
                                            <p:strVal val="#ppt_x"/>
                                          </p:val>
                                        </p:tav>
                                      </p:tavLst>
                                    </p:anim>
                                    <p:anim calcmode="lin" valueType="num">
                                      <p:cBhvr>
                                        <p:cTn id="17" dur="500" fill="hold"/>
                                        <p:tgtEl>
                                          <p:spTgt spid="2"/>
                                        </p:tgtEl>
                                        <p:attrNameLst>
                                          <p:attrName>ppt_y</p:attrName>
                                        </p:attrNameLst>
                                      </p:cBhvr>
                                      <p:tavLst>
                                        <p:tav tm="0">
                                          <p:val>
                                            <p:strVal val="#ppt_y+#ppt_h/2"/>
                                          </p:val>
                                        </p:tav>
                                        <p:tav tm="100000">
                                          <p:val>
                                            <p:strVal val="#ppt_y"/>
                                          </p:val>
                                        </p:tav>
                                      </p:tavLst>
                                    </p:anim>
                                    <p:anim calcmode="lin" valueType="num">
                                      <p:cBhvr>
                                        <p:cTn id="18" dur="500" fill="hold"/>
                                        <p:tgtEl>
                                          <p:spTgt spid="2"/>
                                        </p:tgtEl>
                                        <p:attrNameLst>
                                          <p:attrName>ppt_w</p:attrName>
                                        </p:attrNameLst>
                                      </p:cBhvr>
                                      <p:tavLst>
                                        <p:tav tm="0">
                                          <p:val>
                                            <p:strVal val="#ppt_w"/>
                                          </p:val>
                                        </p:tav>
                                        <p:tav tm="100000">
                                          <p:val>
                                            <p:strVal val="#ppt_w"/>
                                          </p:val>
                                        </p:tav>
                                      </p:tavLst>
                                    </p:anim>
                                    <p:anim calcmode="lin" valueType="num">
                                      <p:cBhvr>
                                        <p:cTn id="19" dur="500" fill="hold"/>
                                        <p:tgtEl>
                                          <p:spTgt spid="2"/>
                                        </p:tgtEl>
                                        <p:attrNameLst>
                                          <p:attrName>ppt_h</p:attrName>
                                        </p:attrNameLst>
                                      </p:cBhvr>
                                      <p:tavLst>
                                        <p:tav tm="0">
                                          <p:val>
                                            <p:fltVal val="0"/>
                                          </p:val>
                                        </p:tav>
                                        <p:tav tm="100000">
                                          <p:val>
                                            <p:strVal val="#ppt_h"/>
                                          </p:val>
                                        </p:tav>
                                      </p:tavLst>
                                    </p:anim>
                                  </p:childTnLst>
                                </p:cTn>
                              </p:par>
                            </p:childTnLst>
                          </p:cTn>
                        </p:par>
                        <p:par>
                          <p:cTn id="20" fill="hold">
                            <p:stCondLst>
                              <p:cond delay="650"/>
                            </p:stCondLst>
                            <p:childTnLst>
                              <p:par>
                                <p:cTn id="21" presetID="17" presetClass="entr" presetSubtype="1" fill="hold" nodeType="afterEffect">
                                  <p:stCondLst>
                                    <p:cond delay="0"/>
                                  </p:stCondLst>
                                  <p:childTnLst>
                                    <p:set>
                                      <p:cBhvr>
                                        <p:cTn id="22" dur="1" fill="hold">
                                          <p:stCondLst>
                                            <p:cond delay="0"/>
                                          </p:stCondLst>
                                        </p:cTn>
                                        <p:tgtEl>
                                          <p:spTgt spid="27"/>
                                        </p:tgtEl>
                                        <p:attrNameLst>
                                          <p:attrName>style.visibility</p:attrName>
                                        </p:attrNameLst>
                                      </p:cBhvr>
                                      <p:to>
                                        <p:strVal val="visible"/>
                                      </p:to>
                                    </p:set>
                                    <p:anim calcmode="lin" valueType="num">
                                      <p:cBhvr>
                                        <p:cTn id="23" dur="200" fill="hold"/>
                                        <p:tgtEl>
                                          <p:spTgt spid="27"/>
                                        </p:tgtEl>
                                        <p:attrNameLst>
                                          <p:attrName>ppt_x</p:attrName>
                                        </p:attrNameLst>
                                      </p:cBhvr>
                                      <p:tavLst>
                                        <p:tav tm="0">
                                          <p:val>
                                            <p:strVal val="#ppt_x"/>
                                          </p:val>
                                        </p:tav>
                                        <p:tav tm="100000">
                                          <p:val>
                                            <p:strVal val="#ppt_x"/>
                                          </p:val>
                                        </p:tav>
                                      </p:tavLst>
                                    </p:anim>
                                    <p:anim calcmode="lin" valueType="num">
                                      <p:cBhvr>
                                        <p:cTn id="24" dur="200" fill="hold"/>
                                        <p:tgtEl>
                                          <p:spTgt spid="27"/>
                                        </p:tgtEl>
                                        <p:attrNameLst>
                                          <p:attrName>ppt_y</p:attrName>
                                        </p:attrNameLst>
                                      </p:cBhvr>
                                      <p:tavLst>
                                        <p:tav tm="0">
                                          <p:val>
                                            <p:strVal val="#ppt_y-#ppt_h/2"/>
                                          </p:val>
                                        </p:tav>
                                        <p:tav tm="100000">
                                          <p:val>
                                            <p:strVal val="#ppt_y"/>
                                          </p:val>
                                        </p:tav>
                                      </p:tavLst>
                                    </p:anim>
                                    <p:anim calcmode="lin" valueType="num">
                                      <p:cBhvr>
                                        <p:cTn id="25" dur="200" fill="hold"/>
                                        <p:tgtEl>
                                          <p:spTgt spid="27"/>
                                        </p:tgtEl>
                                        <p:attrNameLst>
                                          <p:attrName>ppt_w</p:attrName>
                                        </p:attrNameLst>
                                      </p:cBhvr>
                                      <p:tavLst>
                                        <p:tav tm="0">
                                          <p:val>
                                            <p:strVal val="#ppt_w"/>
                                          </p:val>
                                        </p:tav>
                                        <p:tav tm="100000">
                                          <p:val>
                                            <p:strVal val="#ppt_w"/>
                                          </p:val>
                                        </p:tav>
                                      </p:tavLst>
                                    </p:anim>
                                    <p:anim calcmode="lin" valueType="num">
                                      <p:cBhvr>
                                        <p:cTn id="26" dur="200" fill="hold"/>
                                        <p:tgtEl>
                                          <p:spTgt spid="27"/>
                                        </p:tgtEl>
                                        <p:attrNameLst>
                                          <p:attrName>ppt_h</p:attrName>
                                        </p:attrNameLst>
                                      </p:cBhvr>
                                      <p:tavLst>
                                        <p:tav tm="0">
                                          <p:val>
                                            <p:fltVal val="0"/>
                                          </p:val>
                                        </p:tav>
                                        <p:tav tm="100000">
                                          <p:val>
                                            <p:strVal val="#ppt_h"/>
                                          </p:val>
                                        </p:tav>
                                      </p:tavLst>
                                    </p:anim>
                                  </p:childTnLst>
                                </p:cTn>
                              </p:par>
                            </p:childTnLst>
                          </p:cTn>
                        </p:par>
                        <p:par>
                          <p:cTn id="27" fill="hold">
                            <p:stCondLst>
                              <p:cond delay="850"/>
                            </p:stCondLst>
                            <p:childTnLst>
                              <p:par>
                                <p:cTn id="28" presetID="17" presetClass="entr" presetSubtype="1"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p:cTn id="30" dur="200" fill="hold"/>
                                        <p:tgtEl>
                                          <p:spTgt spid="5"/>
                                        </p:tgtEl>
                                        <p:attrNameLst>
                                          <p:attrName>ppt_x</p:attrName>
                                        </p:attrNameLst>
                                      </p:cBhvr>
                                      <p:tavLst>
                                        <p:tav tm="0">
                                          <p:val>
                                            <p:strVal val="#ppt_x"/>
                                          </p:val>
                                        </p:tav>
                                        <p:tav tm="100000">
                                          <p:val>
                                            <p:strVal val="#ppt_x"/>
                                          </p:val>
                                        </p:tav>
                                      </p:tavLst>
                                    </p:anim>
                                    <p:anim calcmode="lin" valueType="num">
                                      <p:cBhvr>
                                        <p:cTn id="31" dur="200" fill="hold"/>
                                        <p:tgtEl>
                                          <p:spTgt spid="5"/>
                                        </p:tgtEl>
                                        <p:attrNameLst>
                                          <p:attrName>ppt_y</p:attrName>
                                        </p:attrNameLst>
                                      </p:cBhvr>
                                      <p:tavLst>
                                        <p:tav tm="0">
                                          <p:val>
                                            <p:strVal val="#ppt_y-#ppt_h/2"/>
                                          </p:val>
                                        </p:tav>
                                        <p:tav tm="100000">
                                          <p:val>
                                            <p:strVal val="#ppt_y"/>
                                          </p:val>
                                        </p:tav>
                                      </p:tavLst>
                                    </p:anim>
                                    <p:anim calcmode="lin" valueType="num">
                                      <p:cBhvr>
                                        <p:cTn id="32" dur="200" fill="hold"/>
                                        <p:tgtEl>
                                          <p:spTgt spid="5"/>
                                        </p:tgtEl>
                                        <p:attrNameLst>
                                          <p:attrName>ppt_w</p:attrName>
                                        </p:attrNameLst>
                                      </p:cBhvr>
                                      <p:tavLst>
                                        <p:tav tm="0">
                                          <p:val>
                                            <p:strVal val="#ppt_w"/>
                                          </p:val>
                                        </p:tav>
                                        <p:tav tm="100000">
                                          <p:val>
                                            <p:strVal val="#ppt_w"/>
                                          </p:val>
                                        </p:tav>
                                      </p:tavLst>
                                    </p:anim>
                                    <p:anim calcmode="lin" valueType="num">
                                      <p:cBhvr>
                                        <p:cTn id="33" dur="200" fill="hold"/>
                                        <p:tgtEl>
                                          <p:spTgt spid="5"/>
                                        </p:tgtEl>
                                        <p:attrNameLst>
                                          <p:attrName>ppt_h</p:attrName>
                                        </p:attrNameLst>
                                      </p:cBhvr>
                                      <p:tavLst>
                                        <p:tav tm="0">
                                          <p:val>
                                            <p:fltVal val="0"/>
                                          </p:val>
                                        </p:tav>
                                        <p:tav tm="100000">
                                          <p:val>
                                            <p:strVal val="#ppt_h"/>
                                          </p:val>
                                        </p:tav>
                                      </p:tavLst>
                                    </p:anim>
                                  </p:childTnLst>
                                </p:cTn>
                              </p:par>
                              <p:par>
                                <p:cTn id="34" presetID="22" presetClass="entr" presetSubtype="8" fill="hold" grpId="0" nodeType="withEffect">
                                  <p:stCondLst>
                                    <p:cond delay="250"/>
                                  </p:stCondLst>
                                  <p:childTnLst>
                                    <p:set>
                                      <p:cBhvr>
                                        <p:cTn id="35" dur="1" fill="hold">
                                          <p:stCondLst>
                                            <p:cond delay="0"/>
                                          </p:stCondLst>
                                        </p:cTn>
                                        <p:tgtEl>
                                          <p:spTgt spid="24"/>
                                        </p:tgtEl>
                                        <p:attrNameLst>
                                          <p:attrName>style.visibility</p:attrName>
                                        </p:attrNameLst>
                                      </p:cBhvr>
                                      <p:to>
                                        <p:strVal val="visible"/>
                                      </p:to>
                                    </p:set>
                                    <p:animEffect transition="in" filter="wipe(left)">
                                      <p:cBhvr>
                                        <p:cTn id="36" dur="500"/>
                                        <p:tgtEl>
                                          <p:spTgt spid="24"/>
                                        </p:tgtEl>
                                      </p:cBhvr>
                                    </p:animEffect>
                                  </p:childTnLst>
                                </p:cTn>
                              </p:par>
                              <p:par>
                                <p:cTn id="37" presetID="17" presetClass="entr" presetSubtype="1" fill="hold" grpId="0" nodeType="withEffect">
                                  <p:stCondLst>
                                    <p:cond delay="250"/>
                                  </p:stCondLst>
                                  <p:childTnLst>
                                    <p:set>
                                      <p:cBhvr>
                                        <p:cTn id="38" dur="1" fill="hold">
                                          <p:stCondLst>
                                            <p:cond delay="0"/>
                                          </p:stCondLst>
                                        </p:cTn>
                                        <p:tgtEl>
                                          <p:spTgt spid="4"/>
                                        </p:tgtEl>
                                        <p:attrNameLst>
                                          <p:attrName>style.visibility</p:attrName>
                                        </p:attrNameLst>
                                      </p:cBhvr>
                                      <p:to>
                                        <p:strVal val="visible"/>
                                      </p:to>
                                    </p:set>
                                    <p:anim calcmode="lin" valueType="num">
                                      <p:cBhvr>
                                        <p:cTn id="39" dur="500" fill="hold"/>
                                        <p:tgtEl>
                                          <p:spTgt spid="4"/>
                                        </p:tgtEl>
                                        <p:attrNameLst>
                                          <p:attrName>ppt_x</p:attrName>
                                        </p:attrNameLst>
                                      </p:cBhvr>
                                      <p:tavLst>
                                        <p:tav tm="0">
                                          <p:val>
                                            <p:strVal val="#ppt_x"/>
                                          </p:val>
                                        </p:tav>
                                        <p:tav tm="100000">
                                          <p:val>
                                            <p:strVal val="#ppt_x"/>
                                          </p:val>
                                        </p:tav>
                                      </p:tavLst>
                                    </p:anim>
                                    <p:anim calcmode="lin" valueType="num">
                                      <p:cBhvr>
                                        <p:cTn id="40" dur="500" fill="hold"/>
                                        <p:tgtEl>
                                          <p:spTgt spid="4"/>
                                        </p:tgtEl>
                                        <p:attrNameLst>
                                          <p:attrName>ppt_y</p:attrName>
                                        </p:attrNameLst>
                                      </p:cBhvr>
                                      <p:tavLst>
                                        <p:tav tm="0">
                                          <p:val>
                                            <p:strVal val="#ppt_y-#ppt_h/2"/>
                                          </p:val>
                                        </p:tav>
                                        <p:tav tm="100000">
                                          <p:val>
                                            <p:strVal val="#ppt_y"/>
                                          </p:val>
                                        </p:tav>
                                      </p:tavLst>
                                    </p:anim>
                                    <p:anim calcmode="lin" valueType="num">
                                      <p:cBhvr>
                                        <p:cTn id="41" dur="500" fill="hold"/>
                                        <p:tgtEl>
                                          <p:spTgt spid="4"/>
                                        </p:tgtEl>
                                        <p:attrNameLst>
                                          <p:attrName>ppt_w</p:attrName>
                                        </p:attrNameLst>
                                      </p:cBhvr>
                                      <p:tavLst>
                                        <p:tav tm="0">
                                          <p:val>
                                            <p:strVal val="#ppt_w"/>
                                          </p:val>
                                        </p:tav>
                                        <p:tav tm="100000">
                                          <p:val>
                                            <p:strVal val="#ppt_w"/>
                                          </p:val>
                                        </p:tav>
                                      </p:tavLst>
                                    </p:anim>
                                    <p:anim calcmode="lin" valueType="num">
                                      <p:cBhvr>
                                        <p:cTn id="42" dur="500" fill="hold"/>
                                        <p:tgtEl>
                                          <p:spTgt spid="4"/>
                                        </p:tgtEl>
                                        <p:attrNameLst>
                                          <p:attrName>ppt_h</p:attrName>
                                        </p:attrNameLst>
                                      </p:cBhvr>
                                      <p:tavLst>
                                        <p:tav tm="0">
                                          <p:val>
                                            <p:fltVal val="0"/>
                                          </p:val>
                                        </p:tav>
                                        <p:tav tm="100000">
                                          <p:val>
                                            <p:strVal val="#ppt_h"/>
                                          </p:val>
                                        </p:tav>
                                      </p:tavLst>
                                    </p:anim>
                                  </p:childTnLst>
                                </p:cTn>
                              </p:par>
                            </p:childTnLst>
                          </p:cTn>
                        </p:par>
                        <p:par>
                          <p:cTn id="43" fill="hold">
                            <p:stCondLst>
                              <p:cond delay="1600"/>
                            </p:stCondLst>
                            <p:childTnLst>
                              <p:par>
                                <p:cTn id="44" presetID="23" presetClass="entr" presetSubtype="16" fill="hold" grpId="0" nodeType="afterEffect">
                                  <p:stCondLst>
                                    <p:cond delay="500"/>
                                  </p:stCondLst>
                                  <p:childTnLst>
                                    <p:set>
                                      <p:cBhvr>
                                        <p:cTn id="45" dur="1" fill="hold">
                                          <p:stCondLst>
                                            <p:cond delay="0"/>
                                          </p:stCondLst>
                                        </p:cTn>
                                        <p:tgtEl>
                                          <p:spTgt spid="14"/>
                                        </p:tgtEl>
                                        <p:attrNameLst>
                                          <p:attrName>style.visibility</p:attrName>
                                        </p:attrNameLst>
                                      </p:cBhvr>
                                      <p:to>
                                        <p:strVal val="visible"/>
                                      </p:to>
                                    </p:set>
                                    <p:anim calcmode="lin" valueType="num">
                                      <p:cBhvr>
                                        <p:cTn id="46" dur="500" fill="hold"/>
                                        <p:tgtEl>
                                          <p:spTgt spid="14"/>
                                        </p:tgtEl>
                                        <p:attrNameLst>
                                          <p:attrName>ppt_w</p:attrName>
                                        </p:attrNameLst>
                                      </p:cBhvr>
                                      <p:tavLst>
                                        <p:tav tm="0">
                                          <p:val>
                                            <p:fltVal val="0"/>
                                          </p:val>
                                        </p:tav>
                                        <p:tav tm="100000">
                                          <p:val>
                                            <p:strVal val="#ppt_w"/>
                                          </p:val>
                                        </p:tav>
                                      </p:tavLst>
                                    </p:anim>
                                    <p:anim calcmode="lin" valueType="num">
                                      <p:cBhvr>
                                        <p:cTn id="47" dur="500" fill="hold"/>
                                        <p:tgtEl>
                                          <p:spTgt spid="14"/>
                                        </p:tgtEl>
                                        <p:attrNameLst>
                                          <p:attrName>ppt_h</p:attrName>
                                        </p:attrNameLst>
                                      </p:cBhvr>
                                      <p:tavLst>
                                        <p:tav tm="0">
                                          <p:val>
                                            <p:fltVal val="0"/>
                                          </p:val>
                                        </p:tav>
                                        <p:tav tm="100000">
                                          <p:val>
                                            <p:strVal val="#ppt_h"/>
                                          </p:val>
                                        </p:tav>
                                      </p:tavLst>
                                    </p:anim>
                                  </p:childTnLst>
                                </p:cTn>
                              </p:par>
                              <p:par>
                                <p:cTn id="48" presetID="6" presetClass="emph" presetSubtype="0" autoRev="1" fill="hold" grpId="1" nodeType="withEffect">
                                  <p:stCondLst>
                                    <p:cond delay="150"/>
                                  </p:stCondLst>
                                  <p:childTnLst>
                                    <p:animScale>
                                      <p:cBhvr>
                                        <p:cTn id="49" dur="200" fill="hold"/>
                                        <p:tgtEl>
                                          <p:spTgt spid="14"/>
                                        </p:tgtEl>
                                      </p:cBhvr>
                                      <p:by x="200000" y="200000"/>
                                    </p:animScale>
                                  </p:childTnLst>
                                </p:cTn>
                              </p:par>
                              <p:par>
                                <p:cTn id="50" presetID="22" presetClass="entr" presetSubtype="8" fill="hold" grpId="0" nodeType="withEffect">
                                  <p:stCondLst>
                                    <p:cond delay="15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par>
                                <p:cTn id="53" presetID="17" presetClass="entr" presetSubtype="4" fill="hold" grpId="0" nodeType="withEffect">
                                  <p:stCondLst>
                                    <p:cond delay="150"/>
                                  </p:stCondLst>
                                  <p:childTnLst>
                                    <p:set>
                                      <p:cBhvr>
                                        <p:cTn id="54" dur="1" fill="hold">
                                          <p:stCondLst>
                                            <p:cond delay="0"/>
                                          </p:stCondLst>
                                        </p:cTn>
                                        <p:tgtEl>
                                          <p:spTgt spid="17"/>
                                        </p:tgtEl>
                                        <p:attrNameLst>
                                          <p:attrName>style.visibility</p:attrName>
                                        </p:attrNameLst>
                                      </p:cBhvr>
                                      <p:to>
                                        <p:strVal val="visible"/>
                                      </p:to>
                                    </p:set>
                                    <p:anim calcmode="lin" valueType="num">
                                      <p:cBhvr>
                                        <p:cTn id="55" dur="500" fill="hold"/>
                                        <p:tgtEl>
                                          <p:spTgt spid="17"/>
                                        </p:tgtEl>
                                        <p:attrNameLst>
                                          <p:attrName>ppt_x</p:attrName>
                                        </p:attrNameLst>
                                      </p:cBhvr>
                                      <p:tavLst>
                                        <p:tav tm="0">
                                          <p:val>
                                            <p:strVal val="#ppt_x"/>
                                          </p:val>
                                        </p:tav>
                                        <p:tav tm="100000">
                                          <p:val>
                                            <p:strVal val="#ppt_x"/>
                                          </p:val>
                                        </p:tav>
                                      </p:tavLst>
                                    </p:anim>
                                    <p:anim calcmode="lin" valueType="num">
                                      <p:cBhvr>
                                        <p:cTn id="56" dur="500" fill="hold"/>
                                        <p:tgtEl>
                                          <p:spTgt spid="17"/>
                                        </p:tgtEl>
                                        <p:attrNameLst>
                                          <p:attrName>ppt_y</p:attrName>
                                        </p:attrNameLst>
                                      </p:cBhvr>
                                      <p:tavLst>
                                        <p:tav tm="0">
                                          <p:val>
                                            <p:strVal val="#ppt_y+#ppt_h/2"/>
                                          </p:val>
                                        </p:tav>
                                        <p:tav tm="100000">
                                          <p:val>
                                            <p:strVal val="#ppt_y"/>
                                          </p:val>
                                        </p:tav>
                                      </p:tavLst>
                                    </p:anim>
                                    <p:anim calcmode="lin" valueType="num">
                                      <p:cBhvr>
                                        <p:cTn id="57" dur="500" fill="hold"/>
                                        <p:tgtEl>
                                          <p:spTgt spid="17"/>
                                        </p:tgtEl>
                                        <p:attrNameLst>
                                          <p:attrName>ppt_w</p:attrName>
                                        </p:attrNameLst>
                                      </p:cBhvr>
                                      <p:tavLst>
                                        <p:tav tm="0">
                                          <p:val>
                                            <p:strVal val="#ppt_w"/>
                                          </p:val>
                                        </p:tav>
                                        <p:tav tm="100000">
                                          <p:val>
                                            <p:strVal val="#ppt_w"/>
                                          </p:val>
                                        </p:tav>
                                      </p:tavLst>
                                    </p:anim>
                                    <p:anim calcmode="lin" valueType="num">
                                      <p:cBhvr>
                                        <p:cTn id="58" dur="500" fill="hold"/>
                                        <p:tgtEl>
                                          <p:spTgt spid="17"/>
                                        </p:tgtEl>
                                        <p:attrNameLst>
                                          <p:attrName>ppt_h</p:attrName>
                                        </p:attrNameLst>
                                      </p:cBhvr>
                                      <p:tavLst>
                                        <p:tav tm="0">
                                          <p:val>
                                            <p:fltVal val="0"/>
                                          </p:val>
                                        </p:tav>
                                        <p:tav tm="100000">
                                          <p:val>
                                            <p:strVal val="#ppt_h"/>
                                          </p:val>
                                        </p:tav>
                                      </p:tavLst>
                                    </p:anim>
                                  </p:childTnLst>
                                </p:cTn>
                              </p:par>
                            </p:childTnLst>
                          </p:cTn>
                        </p:par>
                        <p:par>
                          <p:cTn id="59" fill="hold">
                            <p:stCondLst>
                              <p:cond delay="2600"/>
                            </p:stCondLst>
                            <p:childTnLst>
                              <p:par>
                                <p:cTn id="60" presetID="17" presetClass="entr" presetSubtype="1" fill="hold" nodeType="afterEffect">
                                  <p:stCondLst>
                                    <p:cond delay="0"/>
                                  </p:stCondLst>
                                  <p:childTnLst>
                                    <p:set>
                                      <p:cBhvr>
                                        <p:cTn id="61" dur="1" fill="hold">
                                          <p:stCondLst>
                                            <p:cond delay="0"/>
                                          </p:stCondLst>
                                        </p:cTn>
                                        <p:tgtEl>
                                          <p:spTgt spid="12"/>
                                        </p:tgtEl>
                                        <p:attrNameLst>
                                          <p:attrName>style.visibility</p:attrName>
                                        </p:attrNameLst>
                                      </p:cBhvr>
                                      <p:to>
                                        <p:strVal val="visible"/>
                                      </p:to>
                                    </p:set>
                                    <p:anim calcmode="lin" valueType="num">
                                      <p:cBhvr>
                                        <p:cTn id="62" dur="200" fill="hold"/>
                                        <p:tgtEl>
                                          <p:spTgt spid="12"/>
                                        </p:tgtEl>
                                        <p:attrNameLst>
                                          <p:attrName>ppt_x</p:attrName>
                                        </p:attrNameLst>
                                      </p:cBhvr>
                                      <p:tavLst>
                                        <p:tav tm="0">
                                          <p:val>
                                            <p:strVal val="#ppt_x"/>
                                          </p:val>
                                        </p:tav>
                                        <p:tav tm="100000">
                                          <p:val>
                                            <p:strVal val="#ppt_x"/>
                                          </p:val>
                                        </p:tav>
                                      </p:tavLst>
                                    </p:anim>
                                    <p:anim calcmode="lin" valueType="num">
                                      <p:cBhvr>
                                        <p:cTn id="63" dur="200" fill="hold"/>
                                        <p:tgtEl>
                                          <p:spTgt spid="12"/>
                                        </p:tgtEl>
                                        <p:attrNameLst>
                                          <p:attrName>ppt_y</p:attrName>
                                        </p:attrNameLst>
                                      </p:cBhvr>
                                      <p:tavLst>
                                        <p:tav tm="0">
                                          <p:val>
                                            <p:strVal val="#ppt_y-#ppt_h/2"/>
                                          </p:val>
                                        </p:tav>
                                        <p:tav tm="100000">
                                          <p:val>
                                            <p:strVal val="#ppt_y"/>
                                          </p:val>
                                        </p:tav>
                                      </p:tavLst>
                                    </p:anim>
                                    <p:anim calcmode="lin" valueType="num">
                                      <p:cBhvr>
                                        <p:cTn id="64" dur="200" fill="hold"/>
                                        <p:tgtEl>
                                          <p:spTgt spid="12"/>
                                        </p:tgtEl>
                                        <p:attrNameLst>
                                          <p:attrName>ppt_w</p:attrName>
                                        </p:attrNameLst>
                                      </p:cBhvr>
                                      <p:tavLst>
                                        <p:tav tm="0">
                                          <p:val>
                                            <p:strVal val="#ppt_w"/>
                                          </p:val>
                                        </p:tav>
                                        <p:tav tm="100000">
                                          <p:val>
                                            <p:strVal val="#ppt_w"/>
                                          </p:val>
                                        </p:tav>
                                      </p:tavLst>
                                    </p:anim>
                                    <p:anim calcmode="lin" valueType="num">
                                      <p:cBhvr>
                                        <p:cTn id="65" dur="200" fill="hold"/>
                                        <p:tgtEl>
                                          <p:spTgt spid="12"/>
                                        </p:tgtEl>
                                        <p:attrNameLst>
                                          <p:attrName>ppt_h</p:attrName>
                                        </p:attrNameLst>
                                      </p:cBhvr>
                                      <p:tavLst>
                                        <p:tav tm="0">
                                          <p:val>
                                            <p:fltVal val="0"/>
                                          </p:val>
                                        </p:tav>
                                        <p:tav tm="100000">
                                          <p:val>
                                            <p:strVal val="#ppt_h"/>
                                          </p:val>
                                        </p:tav>
                                      </p:tavLst>
                                    </p:anim>
                                  </p:childTnLst>
                                </p:cTn>
                              </p:par>
                            </p:childTnLst>
                          </p:cTn>
                        </p:par>
                        <p:par>
                          <p:cTn id="66" fill="hold">
                            <p:stCondLst>
                              <p:cond delay="2800"/>
                            </p:stCondLst>
                            <p:childTnLst>
                              <p:par>
                                <p:cTn id="67" presetID="17" presetClass="entr" presetSubtype="1" fill="hold" nodeType="afterEffect">
                                  <p:stCondLst>
                                    <p:cond delay="0"/>
                                  </p:stCondLst>
                                  <p:childTnLst>
                                    <p:set>
                                      <p:cBhvr>
                                        <p:cTn id="68" dur="1" fill="hold">
                                          <p:stCondLst>
                                            <p:cond delay="0"/>
                                          </p:stCondLst>
                                        </p:cTn>
                                        <p:tgtEl>
                                          <p:spTgt spid="7"/>
                                        </p:tgtEl>
                                        <p:attrNameLst>
                                          <p:attrName>style.visibility</p:attrName>
                                        </p:attrNameLst>
                                      </p:cBhvr>
                                      <p:to>
                                        <p:strVal val="visible"/>
                                      </p:to>
                                    </p:set>
                                    <p:anim calcmode="lin" valueType="num">
                                      <p:cBhvr>
                                        <p:cTn id="69" dur="200" fill="hold"/>
                                        <p:tgtEl>
                                          <p:spTgt spid="7"/>
                                        </p:tgtEl>
                                        <p:attrNameLst>
                                          <p:attrName>ppt_x</p:attrName>
                                        </p:attrNameLst>
                                      </p:cBhvr>
                                      <p:tavLst>
                                        <p:tav tm="0">
                                          <p:val>
                                            <p:strVal val="#ppt_x"/>
                                          </p:val>
                                        </p:tav>
                                        <p:tav tm="100000">
                                          <p:val>
                                            <p:strVal val="#ppt_x"/>
                                          </p:val>
                                        </p:tav>
                                      </p:tavLst>
                                    </p:anim>
                                    <p:anim calcmode="lin" valueType="num">
                                      <p:cBhvr>
                                        <p:cTn id="70" dur="200" fill="hold"/>
                                        <p:tgtEl>
                                          <p:spTgt spid="7"/>
                                        </p:tgtEl>
                                        <p:attrNameLst>
                                          <p:attrName>ppt_y</p:attrName>
                                        </p:attrNameLst>
                                      </p:cBhvr>
                                      <p:tavLst>
                                        <p:tav tm="0">
                                          <p:val>
                                            <p:strVal val="#ppt_y-#ppt_h/2"/>
                                          </p:val>
                                        </p:tav>
                                        <p:tav tm="100000">
                                          <p:val>
                                            <p:strVal val="#ppt_y"/>
                                          </p:val>
                                        </p:tav>
                                      </p:tavLst>
                                    </p:anim>
                                    <p:anim calcmode="lin" valueType="num">
                                      <p:cBhvr>
                                        <p:cTn id="71" dur="200" fill="hold"/>
                                        <p:tgtEl>
                                          <p:spTgt spid="7"/>
                                        </p:tgtEl>
                                        <p:attrNameLst>
                                          <p:attrName>ppt_w</p:attrName>
                                        </p:attrNameLst>
                                      </p:cBhvr>
                                      <p:tavLst>
                                        <p:tav tm="0">
                                          <p:val>
                                            <p:strVal val="#ppt_w"/>
                                          </p:val>
                                        </p:tav>
                                        <p:tav tm="100000">
                                          <p:val>
                                            <p:strVal val="#ppt_w"/>
                                          </p:val>
                                        </p:tav>
                                      </p:tavLst>
                                    </p:anim>
                                    <p:anim calcmode="lin" valueType="num">
                                      <p:cBhvr>
                                        <p:cTn id="72" dur="200" fill="hold"/>
                                        <p:tgtEl>
                                          <p:spTgt spid="7"/>
                                        </p:tgtEl>
                                        <p:attrNameLst>
                                          <p:attrName>ppt_h</p:attrName>
                                        </p:attrNameLst>
                                      </p:cBhvr>
                                      <p:tavLst>
                                        <p:tav tm="0">
                                          <p:val>
                                            <p:fltVal val="0"/>
                                          </p:val>
                                        </p:tav>
                                        <p:tav tm="100000">
                                          <p:val>
                                            <p:strVal val="#ppt_h"/>
                                          </p:val>
                                        </p:tav>
                                      </p:tavLst>
                                    </p:anim>
                                  </p:childTnLst>
                                </p:cTn>
                              </p:par>
                              <p:par>
                                <p:cTn id="73" presetID="22" presetClass="entr" presetSubtype="8" fill="hold" grpId="0" nodeType="withEffect">
                                  <p:stCondLst>
                                    <p:cond delay="250"/>
                                  </p:stCondLst>
                                  <p:childTnLst>
                                    <p:set>
                                      <p:cBhvr>
                                        <p:cTn id="74" dur="1" fill="hold">
                                          <p:stCondLst>
                                            <p:cond delay="0"/>
                                          </p:stCondLst>
                                        </p:cTn>
                                        <p:tgtEl>
                                          <p:spTgt spid="15"/>
                                        </p:tgtEl>
                                        <p:attrNameLst>
                                          <p:attrName>style.visibility</p:attrName>
                                        </p:attrNameLst>
                                      </p:cBhvr>
                                      <p:to>
                                        <p:strVal val="visible"/>
                                      </p:to>
                                    </p:set>
                                    <p:animEffect transition="in" filter="wipe(left)">
                                      <p:cBhvr>
                                        <p:cTn id="75" dur="500"/>
                                        <p:tgtEl>
                                          <p:spTgt spid="15"/>
                                        </p:tgtEl>
                                      </p:cBhvr>
                                    </p:animEffect>
                                  </p:childTnLst>
                                </p:cTn>
                              </p:par>
                              <p:par>
                                <p:cTn id="76" presetID="17" presetClass="entr" presetSubtype="1" fill="hold" grpId="0" nodeType="withEffect">
                                  <p:stCondLst>
                                    <p:cond delay="250"/>
                                  </p:stCondLst>
                                  <p:childTnLst>
                                    <p:set>
                                      <p:cBhvr>
                                        <p:cTn id="77" dur="1" fill="hold">
                                          <p:stCondLst>
                                            <p:cond delay="0"/>
                                          </p:stCondLst>
                                        </p:cTn>
                                        <p:tgtEl>
                                          <p:spTgt spid="19"/>
                                        </p:tgtEl>
                                        <p:attrNameLst>
                                          <p:attrName>style.visibility</p:attrName>
                                        </p:attrNameLst>
                                      </p:cBhvr>
                                      <p:to>
                                        <p:strVal val="visible"/>
                                      </p:to>
                                    </p:set>
                                    <p:anim calcmode="lin" valueType="num">
                                      <p:cBhvr>
                                        <p:cTn id="78" dur="500" fill="hold"/>
                                        <p:tgtEl>
                                          <p:spTgt spid="19"/>
                                        </p:tgtEl>
                                        <p:attrNameLst>
                                          <p:attrName>ppt_x</p:attrName>
                                        </p:attrNameLst>
                                      </p:cBhvr>
                                      <p:tavLst>
                                        <p:tav tm="0">
                                          <p:val>
                                            <p:strVal val="#ppt_x"/>
                                          </p:val>
                                        </p:tav>
                                        <p:tav tm="100000">
                                          <p:val>
                                            <p:strVal val="#ppt_x"/>
                                          </p:val>
                                        </p:tav>
                                      </p:tavLst>
                                    </p:anim>
                                    <p:anim calcmode="lin" valueType="num">
                                      <p:cBhvr>
                                        <p:cTn id="79" dur="500" fill="hold"/>
                                        <p:tgtEl>
                                          <p:spTgt spid="19"/>
                                        </p:tgtEl>
                                        <p:attrNameLst>
                                          <p:attrName>ppt_y</p:attrName>
                                        </p:attrNameLst>
                                      </p:cBhvr>
                                      <p:tavLst>
                                        <p:tav tm="0">
                                          <p:val>
                                            <p:strVal val="#ppt_y-#ppt_h/2"/>
                                          </p:val>
                                        </p:tav>
                                        <p:tav tm="100000">
                                          <p:val>
                                            <p:strVal val="#ppt_y"/>
                                          </p:val>
                                        </p:tav>
                                      </p:tavLst>
                                    </p:anim>
                                    <p:anim calcmode="lin" valueType="num">
                                      <p:cBhvr>
                                        <p:cTn id="80" dur="500" fill="hold"/>
                                        <p:tgtEl>
                                          <p:spTgt spid="19"/>
                                        </p:tgtEl>
                                        <p:attrNameLst>
                                          <p:attrName>ppt_w</p:attrName>
                                        </p:attrNameLst>
                                      </p:cBhvr>
                                      <p:tavLst>
                                        <p:tav tm="0">
                                          <p:val>
                                            <p:strVal val="#ppt_w"/>
                                          </p:val>
                                        </p:tav>
                                        <p:tav tm="100000">
                                          <p:val>
                                            <p:strVal val="#ppt_w"/>
                                          </p:val>
                                        </p:tav>
                                      </p:tavLst>
                                    </p:anim>
                                    <p:anim calcmode="lin" valueType="num">
                                      <p:cBhvr>
                                        <p:cTn id="81" dur="500" fill="hold"/>
                                        <p:tgtEl>
                                          <p:spTgt spid="19"/>
                                        </p:tgtEl>
                                        <p:attrNameLst>
                                          <p:attrName>ppt_h</p:attrName>
                                        </p:attrNameLst>
                                      </p:cBhvr>
                                      <p:tavLst>
                                        <p:tav tm="0">
                                          <p:val>
                                            <p:fltVal val="0"/>
                                          </p:val>
                                        </p:tav>
                                        <p:tav tm="100000">
                                          <p:val>
                                            <p:strVal val="#ppt_h"/>
                                          </p:val>
                                        </p:tav>
                                      </p:tavLst>
                                    </p:anim>
                                  </p:childTnLst>
                                </p:cTn>
                              </p:par>
                            </p:childTnLst>
                          </p:cTn>
                        </p:par>
                        <p:par>
                          <p:cTn id="82" fill="hold">
                            <p:stCondLst>
                              <p:cond delay="3550"/>
                            </p:stCondLst>
                            <p:childTnLst>
                              <p:par>
                                <p:cTn id="83" presetID="23" presetClass="entr" presetSubtype="16" fill="hold" grpId="0" nodeType="afterEffect">
                                  <p:stCondLst>
                                    <p:cond delay="500"/>
                                  </p:stCondLst>
                                  <p:childTnLst>
                                    <p:set>
                                      <p:cBhvr>
                                        <p:cTn id="84" dur="1" fill="hold">
                                          <p:stCondLst>
                                            <p:cond delay="0"/>
                                          </p:stCondLst>
                                        </p:cTn>
                                        <p:tgtEl>
                                          <p:spTgt spid="29"/>
                                        </p:tgtEl>
                                        <p:attrNameLst>
                                          <p:attrName>style.visibility</p:attrName>
                                        </p:attrNameLst>
                                      </p:cBhvr>
                                      <p:to>
                                        <p:strVal val="visible"/>
                                      </p:to>
                                    </p:set>
                                    <p:anim calcmode="lin" valueType="num">
                                      <p:cBhvr>
                                        <p:cTn id="85" dur="500" fill="hold"/>
                                        <p:tgtEl>
                                          <p:spTgt spid="29"/>
                                        </p:tgtEl>
                                        <p:attrNameLst>
                                          <p:attrName>ppt_w</p:attrName>
                                        </p:attrNameLst>
                                      </p:cBhvr>
                                      <p:tavLst>
                                        <p:tav tm="0">
                                          <p:val>
                                            <p:fltVal val="0"/>
                                          </p:val>
                                        </p:tav>
                                        <p:tav tm="100000">
                                          <p:val>
                                            <p:strVal val="#ppt_w"/>
                                          </p:val>
                                        </p:tav>
                                      </p:tavLst>
                                    </p:anim>
                                    <p:anim calcmode="lin" valueType="num">
                                      <p:cBhvr>
                                        <p:cTn id="86" dur="500" fill="hold"/>
                                        <p:tgtEl>
                                          <p:spTgt spid="29"/>
                                        </p:tgtEl>
                                        <p:attrNameLst>
                                          <p:attrName>ppt_h</p:attrName>
                                        </p:attrNameLst>
                                      </p:cBhvr>
                                      <p:tavLst>
                                        <p:tav tm="0">
                                          <p:val>
                                            <p:fltVal val="0"/>
                                          </p:val>
                                        </p:tav>
                                        <p:tav tm="100000">
                                          <p:val>
                                            <p:strVal val="#ppt_h"/>
                                          </p:val>
                                        </p:tav>
                                      </p:tavLst>
                                    </p:anim>
                                  </p:childTnLst>
                                </p:cTn>
                              </p:par>
                              <p:par>
                                <p:cTn id="87" presetID="6" presetClass="emph" presetSubtype="0" autoRev="1" fill="hold" grpId="1" nodeType="withEffect">
                                  <p:stCondLst>
                                    <p:cond delay="150"/>
                                  </p:stCondLst>
                                  <p:childTnLst>
                                    <p:animScale>
                                      <p:cBhvr>
                                        <p:cTn id="88" dur="200" fill="hold"/>
                                        <p:tgtEl>
                                          <p:spTgt spid="29"/>
                                        </p:tgtEl>
                                      </p:cBhvr>
                                      <p:by x="200000" y="200000"/>
                                    </p:animScale>
                                  </p:childTnLst>
                                </p:cTn>
                              </p:par>
                              <p:par>
                                <p:cTn id="89" presetID="22" presetClass="entr" presetSubtype="8" fill="hold" grpId="0" nodeType="withEffect">
                                  <p:stCondLst>
                                    <p:cond delay="150"/>
                                  </p:stCondLst>
                                  <p:childTnLst>
                                    <p:set>
                                      <p:cBhvr>
                                        <p:cTn id="90" dur="1" fill="hold">
                                          <p:stCondLst>
                                            <p:cond delay="0"/>
                                          </p:stCondLst>
                                        </p:cTn>
                                        <p:tgtEl>
                                          <p:spTgt spid="28"/>
                                        </p:tgtEl>
                                        <p:attrNameLst>
                                          <p:attrName>style.visibility</p:attrName>
                                        </p:attrNameLst>
                                      </p:cBhvr>
                                      <p:to>
                                        <p:strVal val="visible"/>
                                      </p:to>
                                    </p:set>
                                    <p:animEffect transition="in" filter="wipe(left)">
                                      <p:cBhvr>
                                        <p:cTn id="91" dur="500"/>
                                        <p:tgtEl>
                                          <p:spTgt spid="28"/>
                                        </p:tgtEl>
                                      </p:cBhvr>
                                    </p:animEffect>
                                  </p:childTnLst>
                                </p:cTn>
                              </p:par>
                              <p:par>
                                <p:cTn id="92" presetID="17" presetClass="entr" presetSubtype="4" fill="hold" grpId="0" nodeType="withEffect">
                                  <p:stCondLst>
                                    <p:cond delay="150"/>
                                  </p:stCondLst>
                                  <p:childTnLst>
                                    <p:set>
                                      <p:cBhvr>
                                        <p:cTn id="93" dur="1" fill="hold">
                                          <p:stCondLst>
                                            <p:cond delay="0"/>
                                          </p:stCondLst>
                                        </p:cTn>
                                        <p:tgtEl>
                                          <p:spTgt spid="32"/>
                                        </p:tgtEl>
                                        <p:attrNameLst>
                                          <p:attrName>style.visibility</p:attrName>
                                        </p:attrNameLst>
                                      </p:cBhvr>
                                      <p:to>
                                        <p:strVal val="visible"/>
                                      </p:to>
                                    </p:set>
                                    <p:anim calcmode="lin" valueType="num">
                                      <p:cBhvr>
                                        <p:cTn id="94" dur="500" fill="hold"/>
                                        <p:tgtEl>
                                          <p:spTgt spid="32"/>
                                        </p:tgtEl>
                                        <p:attrNameLst>
                                          <p:attrName>ppt_x</p:attrName>
                                        </p:attrNameLst>
                                      </p:cBhvr>
                                      <p:tavLst>
                                        <p:tav tm="0">
                                          <p:val>
                                            <p:strVal val="#ppt_x"/>
                                          </p:val>
                                        </p:tav>
                                        <p:tav tm="100000">
                                          <p:val>
                                            <p:strVal val="#ppt_x"/>
                                          </p:val>
                                        </p:tav>
                                      </p:tavLst>
                                    </p:anim>
                                    <p:anim calcmode="lin" valueType="num">
                                      <p:cBhvr>
                                        <p:cTn id="95" dur="500" fill="hold"/>
                                        <p:tgtEl>
                                          <p:spTgt spid="32"/>
                                        </p:tgtEl>
                                        <p:attrNameLst>
                                          <p:attrName>ppt_y</p:attrName>
                                        </p:attrNameLst>
                                      </p:cBhvr>
                                      <p:tavLst>
                                        <p:tav tm="0">
                                          <p:val>
                                            <p:strVal val="#ppt_y+#ppt_h/2"/>
                                          </p:val>
                                        </p:tav>
                                        <p:tav tm="100000">
                                          <p:val>
                                            <p:strVal val="#ppt_y"/>
                                          </p:val>
                                        </p:tav>
                                      </p:tavLst>
                                    </p:anim>
                                    <p:anim calcmode="lin" valueType="num">
                                      <p:cBhvr>
                                        <p:cTn id="96" dur="500" fill="hold"/>
                                        <p:tgtEl>
                                          <p:spTgt spid="32"/>
                                        </p:tgtEl>
                                        <p:attrNameLst>
                                          <p:attrName>ppt_w</p:attrName>
                                        </p:attrNameLst>
                                      </p:cBhvr>
                                      <p:tavLst>
                                        <p:tav tm="0">
                                          <p:val>
                                            <p:strVal val="#ppt_w"/>
                                          </p:val>
                                        </p:tav>
                                        <p:tav tm="100000">
                                          <p:val>
                                            <p:strVal val="#ppt_w"/>
                                          </p:val>
                                        </p:tav>
                                      </p:tavLst>
                                    </p:anim>
                                    <p:anim calcmode="lin" valueType="num">
                                      <p:cBhvr>
                                        <p:cTn id="97" dur="500" fill="hold"/>
                                        <p:tgtEl>
                                          <p:spTgt spid="32"/>
                                        </p:tgtEl>
                                        <p:attrNameLst>
                                          <p:attrName>ppt_h</p:attrName>
                                        </p:attrNameLst>
                                      </p:cBhvr>
                                      <p:tavLst>
                                        <p:tav tm="0">
                                          <p:val>
                                            <p:fltVal val="0"/>
                                          </p:val>
                                        </p:tav>
                                        <p:tav tm="100000">
                                          <p:val>
                                            <p:strVal val="#ppt_h"/>
                                          </p:val>
                                        </p:tav>
                                      </p:tavLst>
                                    </p:anim>
                                  </p:childTnLst>
                                </p:cTn>
                              </p:par>
                            </p:childTnLst>
                          </p:cTn>
                        </p:par>
                        <p:par>
                          <p:cTn id="98" fill="hold">
                            <p:stCondLst>
                              <p:cond delay="4550"/>
                            </p:stCondLst>
                            <p:childTnLst>
                              <p:par>
                                <p:cTn id="99" presetID="17" presetClass="entr" presetSubtype="1" fill="hold" nodeType="afterEffect">
                                  <p:stCondLst>
                                    <p:cond delay="0"/>
                                  </p:stCondLst>
                                  <p:childTnLst>
                                    <p:set>
                                      <p:cBhvr>
                                        <p:cTn id="100" dur="1" fill="hold">
                                          <p:stCondLst>
                                            <p:cond delay="0"/>
                                          </p:stCondLst>
                                        </p:cTn>
                                        <p:tgtEl>
                                          <p:spTgt spid="26"/>
                                        </p:tgtEl>
                                        <p:attrNameLst>
                                          <p:attrName>style.visibility</p:attrName>
                                        </p:attrNameLst>
                                      </p:cBhvr>
                                      <p:to>
                                        <p:strVal val="visible"/>
                                      </p:to>
                                    </p:set>
                                    <p:anim calcmode="lin" valueType="num">
                                      <p:cBhvr>
                                        <p:cTn id="101" dur="200" fill="hold"/>
                                        <p:tgtEl>
                                          <p:spTgt spid="26"/>
                                        </p:tgtEl>
                                        <p:attrNameLst>
                                          <p:attrName>ppt_x</p:attrName>
                                        </p:attrNameLst>
                                      </p:cBhvr>
                                      <p:tavLst>
                                        <p:tav tm="0">
                                          <p:val>
                                            <p:strVal val="#ppt_x"/>
                                          </p:val>
                                        </p:tav>
                                        <p:tav tm="100000">
                                          <p:val>
                                            <p:strVal val="#ppt_x"/>
                                          </p:val>
                                        </p:tav>
                                      </p:tavLst>
                                    </p:anim>
                                    <p:anim calcmode="lin" valueType="num">
                                      <p:cBhvr>
                                        <p:cTn id="102" dur="200" fill="hold"/>
                                        <p:tgtEl>
                                          <p:spTgt spid="26"/>
                                        </p:tgtEl>
                                        <p:attrNameLst>
                                          <p:attrName>ppt_y</p:attrName>
                                        </p:attrNameLst>
                                      </p:cBhvr>
                                      <p:tavLst>
                                        <p:tav tm="0">
                                          <p:val>
                                            <p:strVal val="#ppt_y-#ppt_h/2"/>
                                          </p:val>
                                        </p:tav>
                                        <p:tav tm="100000">
                                          <p:val>
                                            <p:strVal val="#ppt_y"/>
                                          </p:val>
                                        </p:tav>
                                      </p:tavLst>
                                    </p:anim>
                                    <p:anim calcmode="lin" valueType="num">
                                      <p:cBhvr>
                                        <p:cTn id="103" dur="200" fill="hold"/>
                                        <p:tgtEl>
                                          <p:spTgt spid="26"/>
                                        </p:tgtEl>
                                        <p:attrNameLst>
                                          <p:attrName>ppt_w</p:attrName>
                                        </p:attrNameLst>
                                      </p:cBhvr>
                                      <p:tavLst>
                                        <p:tav tm="0">
                                          <p:val>
                                            <p:strVal val="#ppt_w"/>
                                          </p:val>
                                        </p:tav>
                                        <p:tav tm="100000">
                                          <p:val>
                                            <p:strVal val="#ppt_w"/>
                                          </p:val>
                                        </p:tav>
                                      </p:tavLst>
                                    </p:anim>
                                    <p:anim calcmode="lin" valueType="num">
                                      <p:cBhvr>
                                        <p:cTn id="104" dur="200" fill="hold"/>
                                        <p:tgtEl>
                                          <p:spTgt spid="26"/>
                                        </p:tgtEl>
                                        <p:attrNameLst>
                                          <p:attrName>ppt_h</p:attrName>
                                        </p:attrNameLst>
                                      </p:cBhvr>
                                      <p:tavLst>
                                        <p:tav tm="0">
                                          <p:val>
                                            <p:fltVal val="0"/>
                                          </p:val>
                                        </p:tav>
                                        <p:tav tm="100000">
                                          <p:val>
                                            <p:strVal val="#ppt_h"/>
                                          </p:val>
                                        </p:tav>
                                      </p:tavLst>
                                    </p:anim>
                                  </p:childTnLst>
                                </p:cTn>
                              </p:par>
                            </p:childTnLst>
                          </p:cTn>
                        </p:par>
                        <p:par>
                          <p:cTn id="105" fill="hold">
                            <p:stCondLst>
                              <p:cond delay="4750"/>
                            </p:stCondLst>
                            <p:childTnLst>
                              <p:par>
                                <p:cTn id="106" presetID="17" presetClass="entr" presetSubtype="1" fill="hold" nodeType="afterEffect">
                                  <p:stCondLst>
                                    <p:cond delay="0"/>
                                  </p:stCondLst>
                                  <p:childTnLst>
                                    <p:set>
                                      <p:cBhvr>
                                        <p:cTn id="107" dur="1" fill="hold">
                                          <p:stCondLst>
                                            <p:cond delay="0"/>
                                          </p:stCondLst>
                                        </p:cTn>
                                        <p:tgtEl>
                                          <p:spTgt spid="60"/>
                                        </p:tgtEl>
                                        <p:attrNameLst>
                                          <p:attrName>style.visibility</p:attrName>
                                        </p:attrNameLst>
                                      </p:cBhvr>
                                      <p:to>
                                        <p:strVal val="visible"/>
                                      </p:to>
                                    </p:set>
                                    <p:anim calcmode="lin" valueType="num">
                                      <p:cBhvr>
                                        <p:cTn id="108" dur="200" fill="hold"/>
                                        <p:tgtEl>
                                          <p:spTgt spid="60"/>
                                        </p:tgtEl>
                                        <p:attrNameLst>
                                          <p:attrName>ppt_x</p:attrName>
                                        </p:attrNameLst>
                                      </p:cBhvr>
                                      <p:tavLst>
                                        <p:tav tm="0">
                                          <p:val>
                                            <p:strVal val="#ppt_x"/>
                                          </p:val>
                                        </p:tav>
                                        <p:tav tm="100000">
                                          <p:val>
                                            <p:strVal val="#ppt_x"/>
                                          </p:val>
                                        </p:tav>
                                      </p:tavLst>
                                    </p:anim>
                                    <p:anim calcmode="lin" valueType="num">
                                      <p:cBhvr>
                                        <p:cTn id="109" dur="200" fill="hold"/>
                                        <p:tgtEl>
                                          <p:spTgt spid="60"/>
                                        </p:tgtEl>
                                        <p:attrNameLst>
                                          <p:attrName>ppt_y</p:attrName>
                                        </p:attrNameLst>
                                      </p:cBhvr>
                                      <p:tavLst>
                                        <p:tav tm="0">
                                          <p:val>
                                            <p:strVal val="#ppt_y-#ppt_h/2"/>
                                          </p:val>
                                        </p:tav>
                                        <p:tav tm="100000">
                                          <p:val>
                                            <p:strVal val="#ppt_y"/>
                                          </p:val>
                                        </p:tav>
                                      </p:tavLst>
                                    </p:anim>
                                    <p:anim calcmode="lin" valueType="num">
                                      <p:cBhvr>
                                        <p:cTn id="110" dur="200" fill="hold"/>
                                        <p:tgtEl>
                                          <p:spTgt spid="60"/>
                                        </p:tgtEl>
                                        <p:attrNameLst>
                                          <p:attrName>ppt_w</p:attrName>
                                        </p:attrNameLst>
                                      </p:cBhvr>
                                      <p:tavLst>
                                        <p:tav tm="0">
                                          <p:val>
                                            <p:strVal val="#ppt_w"/>
                                          </p:val>
                                        </p:tav>
                                        <p:tav tm="100000">
                                          <p:val>
                                            <p:strVal val="#ppt_w"/>
                                          </p:val>
                                        </p:tav>
                                      </p:tavLst>
                                    </p:anim>
                                    <p:anim calcmode="lin" valueType="num">
                                      <p:cBhvr>
                                        <p:cTn id="111" dur="200" fill="hold"/>
                                        <p:tgtEl>
                                          <p:spTgt spid="60"/>
                                        </p:tgtEl>
                                        <p:attrNameLst>
                                          <p:attrName>ppt_h</p:attrName>
                                        </p:attrNameLst>
                                      </p:cBhvr>
                                      <p:tavLst>
                                        <p:tav tm="0">
                                          <p:val>
                                            <p:fltVal val="0"/>
                                          </p:val>
                                        </p:tav>
                                        <p:tav tm="100000">
                                          <p:val>
                                            <p:strVal val="#ppt_h"/>
                                          </p:val>
                                        </p:tav>
                                      </p:tavLst>
                                    </p:anim>
                                  </p:childTnLst>
                                </p:cTn>
                              </p:par>
                              <p:par>
                                <p:cTn id="112" presetID="22" presetClass="entr" presetSubtype="8" fill="hold" grpId="0" nodeType="withEffect">
                                  <p:stCondLst>
                                    <p:cond delay="250"/>
                                  </p:stCondLst>
                                  <p:childTnLst>
                                    <p:set>
                                      <p:cBhvr>
                                        <p:cTn id="113" dur="1" fill="hold">
                                          <p:stCondLst>
                                            <p:cond delay="0"/>
                                          </p:stCondLst>
                                        </p:cTn>
                                        <p:tgtEl>
                                          <p:spTgt spid="30"/>
                                        </p:tgtEl>
                                        <p:attrNameLst>
                                          <p:attrName>style.visibility</p:attrName>
                                        </p:attrNameLst>
                                      </p:cBhvr>
                                      <p:to>
                                        <p:strVal val="visible"/>
                                      </p:to>
                                    </p:set>
                                    <p:animEffect transition="in" filter="wipe(left)">
                                      <p:cBhvr>
                                        <p:cTn id="114" dur="500"/>
                                        <p:tgtEl>
                                          <p:spTgt spid="30"/>
                                        </p:tgtEl>
                                      </p:cBhvr>
                                    </p:animEffect>
                                  </p:childTnLst>
                                </p:cTn>
                              </p:par>
                              <p:par>
                                <p:cTn id="115" presetID="17" presetClass="entr" presetSubtype="1" fill="hold" grpId="0" nodeType="withEffect">
                                  <p:stCondLst>
                                    <p:cond delay="250"/>
                                  </p:stCondLst>
                                  <p:childTnLst>
                                    <p:set>
                                      <p:cBhvr>
                                        <p:cTn id="116" dur="1" fill="hold">
                                          <p:stCondLst>
                                            <p:cond delay="0"/>
                                          </p:stCondLst>
                                        </p:cTn>
                                        <p:tgtEl>
                                          <p:spTgt spid="34"/>
                                        </p:tgtEl>
                                        <p:attrNameLst>
                                          <p:attrName>style.visibility</p:attrName>
                                        </p:attrNameLst>
                                      </p:cBhvr>
                                      <p:to>
                                        <p:strVal val="visible"/>
                                      </p:to>
                                    </p:set>
                                    <p:anim calcmode="lin" valueType="num">
                                      <p:cBhvr>
                                        <p:cTn id="117" dur="500" fill="hold"/>
                                        <p:tgtEl>
                                          <p:spTgt spid="34"/>
                                        </p:tgtEl>
                                        <p:attrNameLst>
                                          <p:attrName>ppt_x</p:attrName>
                                        </p:attrNameLst>
                                      </p:cBhvr>
                                      <p:tavLst>
                                        <p:tav tm="0">
                                          <p:val>
                                            <p:strVal val="#ppt_x"/>
                                          </p:val>
                                        </p:tav>
                                        <p:tav tm="100000">
                                          <p:val>
                                            <p:strVal val="#ppt_x"/>
                                          </p:val>
                                        </p:tav>
                                      </p:tavLst>
                                    </p:anim>
                                    <p:anim calcmode="lin" valueType="num">
                                      <p:cBhvr>
                                        <p:cTn id="118" dur="500" fill="hold"/>
                                        <p:tgtEl>
                                          <p:spTgt spid="34"/>
                                        </p:tgtEl>
                                        <p:attrNameLst>
                                          <p:attrName>ppt_y</p:attrName>
                                        </p:attrNameLst>
                                      </p:cBhvr>
                                      <p:tavLst>
                                        <p:tav tm="0">
                                          <p:val>
                                            <p:strVal val="#ppt_y-#ppt_h/2"/>
                                          </p:val>
                                        </p:tav>
                                        <p:tav tm="100000">
                                          <p:val>
                                            <p:strVal val="#ppt_y"/>
                                          </p:val>
                                        </p:tav>
                                      </p:tavLst>
                                    </p:anim>
                                    <p:anim calcmode="lin" valueType="num">
                                      <p:cBhvr>
                                        <p:cTn id="119" dur="500" fill="hold"/>
                                        <p:tgtEl>
                                          <p:spTgt spid="34"/>
                                        </p:tgtEl>
                                        <p:attrNameLst>
                                          <p:attrName>ppt_w</p:attrName>
                                        </p:attrNameLst>
                                      </p:cBhvr>
                                      <p:tavLst>
                                        <p:tav tm="0">
                                          <p:val>
                                            <p:strVal val="#ppt_w"/>
                                          </p:val>
                                        </p:tav>
                                        <p:tav tm="100000">
                                          <p:val>
                                            <p:strVal val="#ppt_w"/>
                                          </p:val>
                                        </p:tav>
                                      </p:tavLst>
                                    </p:anim>
                                    <p:anim calcmode="lin" valueType="num">
                                      <p:cBhvr>
                                        <p:cTn id="120" dur="500" fill="hold"/>
                                        <p:tgtEl>
                                          <p:spTgt spid="34"/>
                                        </p:tgtEl>
                                        <p:attrNameLst>
                                          <p:attrName>ppt_h</p:attrName>
                                        </p:attrNameLst>
                                      </p:cBhvr>
                                      <p:tavLst>
                                        <p:tav tm="0">
                                          <p:val>
                                            <p:fltVal val="0"/>
                                          </p:val>
                                        </p:tav>
                                        <p:tav tm="100000">
                                          <p:val>
                                            <p:strVal val="#ppt_h"/>
                                          </p:val>
                                        </p:tav>
                                      </p:tavLst>
                                    </p:anim>
                                  </p:childTnLst>
                                </p:cTn>
                              </p:par>
                            </p:childTnLst>
                          </p:cTn>
                        </p:par>
                        <p:par>
                          <p:cTn id="121" fill="hold">
                            <p:stCondLst>
                              <p:cond delay="5500"/>
                            </p:stCondLst>
                            <p:childTnLst>
                              <p:par>
                                <p:cTn id="122" presetID="23" presetClass="entr" presetSubtype="16" fill="hold" grpId="0" nodeType="afterEffect">
                                  <p:stCondLst>
                                    <p:cond delay="500"/>
                                  </p:stCondLst>
                                  <p:childTnLst>
                                    <p:set>
                                      <p:cBhvr>
                                        <p:cTn id="123" dur="1" fill="hold">
                                          <p:stCondLst>
                                            <p:cond delay="0"/>
                                          </p:stCondLst>
                                        </p:cTn>
                                        <p:tgtEl>
                                          <p:spTgt spid="37"/>
                                        </p:tgtEl>
                                        <p:attrNameLst>
                                          <p:attrName>style.visibility</p:attrName>
                                        </p:attrNameLst>
                                      </p:cBhvr>
                                      <p:to>
                                        <p:strVal val="visible"/>
                                      </p:to>
                                    </p:set>
                                    <p:anim calcmode="lin" valueType="num">
                                      <p:cBhvr>
                                        <p:cTn id="124" dur="500" fill="hold"/>
                                        <p:tgtEl>
                                          <p:spTgt spid="37"/>
                                        </p:tgtEl>
                                        <p:attrNameLst>
                                          <p:attrName>ppt_w</p:attrName>
                                        </p:attrNameLst>
                                      </p:cBhvr>
                                      <p:tavLst>
                                        <p:tav tm="0">
                                          <p:val>
                                            <p:fltVal val="0"/>
                                          </p:val>
                                        </p:tav>
                                        <p:tav tm="100000">
                                          <p:val>
                                            <p:strVal val="#ppt_w"/>
                                          </p:val>
                                        </p:tav>
                                      </p:tavLst>
                                    </p:anim>
                                    <p:anim calcmode="lin" valueType="num">
                                      <p:cBhvr>
                                        <p:cTn id="125" dur="500" fill="hold"/>
                                        <p:tgtEl>
                                          <p:spTgt spid="37"/>
                                        </p:tgtEl>
                                        <p:attrNameLst>
                                          <p:attrName>ppt_h</p:attrName>
                                        </p:attrNameLst>
                                      </p:cBhvr>
                                      <p:tavLst>
                                        <p:tav tm="0">
                                          <p:val>
                                            <p:fltVal val="0"/>
                                          </p:val>
                                        </p:tav>
                                        <p:tav tm="100000">
                                          <p:val>
                                            <p:strVal val="#ppt_h"/>
                                          </p:val>
                                        </p:tav>
                                      </p:tavLst>
                                    </p:anim>
                                  </p:childTnLst>
                                </p:cTn>
                              </p:par>
                              <p:par>
                                <p:cTn id="126" presetID="6" presetClass="emph" presetSubtype="0" autoRev="1" fill="hold" grpId="1" nodeType="withEffect">
                                  <p:stCondLst>
                                    <p:cond delay="150"/>
                                  </p:stCondLst>
                                  <p:childTnLst>
                                    <p:animScale>
                                      <p:cBhvr>
                                        <p:cTn id="127" dur="200" fill="hold"/>
                                        <p:tgtEl>
                                          <p:spTgt spid="37"/>
                                        </p:tgtEl>
                                      </p:cBhvr>
                                      <p:by x="200000" y="200000"/>
                                    </p:animScale>
                                  </p:childTnLst>
                                </p:cTn>
                              </p:par>
                              <p:par>
                                <p:cTn id="128" presetID="22" presetClass="entr" presetSubtype="8" fill="hold" grpId="0" nodeType="withEffect">
                                  <p:stCondLst>
                                    <p:cond delay="150"/>
                                  </p:stCondLst>
                                  <p:childTnLst>
                                    <p:set>
                                      <p:cBhvr>
                                        <p:cTn id="129" dur="1" fill="hold">
                                          <p:stCondLst>
                                            <p:cond delay="0"/>
                                          </p:stCondLst>
                                        </p:cTn>
                                        <p:tgtEl>
                                          <p:spTgt spid="36"/>
                                        </p:tgtEl>
                                        <p:attrNameLst>
                                          <p:attrName>style.visibility</p:attrName>
                                        </p:attrNameLst>
                                      </p:cBhvr>
                                      <p:to>
                                        <p:strVal val="visible"/>
                                      </p:to>
                                    </p:set>
                                    <p:animEffect transition="in" filter="wipe(left)">
                                      <p:cBhvr>
                                        <p:cTn id="130" dur="500"/>
                                        <p:tgtEl>
                                          <p:spTgt spid="36"/>
                                        </p:tgtEl>
                                      </p:cBhvr>
                                    </p:animEffect>
                                  </p:childTnLst>
                                </p:cTn>
                              </p:par>
                              <p:par>
                                <p:cTn id="131" presetID="17" presetClass="entr" presetSubtype="4" fill="hold" grpId="0" nodeType="withEffect">
                                  <p:stCondLst>
                                    <p:cond delay="150"/>
                                  </p:stCondLst>
                                  <p:childTnLst>
                                    <p:set>
                                      <p:cBhvr>
                                        <p:cTn id="132" dur="1" fill="hold">
                                          <p:stCondLst>
                                            <p:cond delay="0"/>
                                          </p:stCondLst>
                                        </p:cTn>
                                        <p:tgtEl>
                                          <p:spTgt spid="40"/>
                                        </p:tgtEl>
                                        <p:attrNameLst>
                                          <p:attrName>style.visibility</p:attrName>
                                        </p:attrNameLst>
                                      </p:cBhvr>
                                      <p:to>
                                        <p:strVal val="visible"/>
                                      </p:to>
                                    </p:set>
                                    <p:anim calcmode="lin" valueType="num">
                                      <p:cBhvr>
                                        <p:cTn id="133" dur="500" fill="hold"/>
                                        <p:tgtEl>
                                          <p:spTgt spid="40"/>
                                        </p:tgtEl>
                                        <p:attrNameLst>
                                          <p:attrName>ppt_x</p:attrName>
                                        </p:attrNameLst>
                                      </p:cBhvr>
                                      <p:tavLst>
                                        <p:tav tm="0">
                                          <p:val>
                                            <p:strVal val="#ppt_x"/>
                                          </p:val>
                                        </p:tav>
                                        <p:tav tm="100000">
                                          <p:val>
                                            <p:strVal val="#ppt_x"/>
                                          </p:val>
                                        </p:tav>
                                      </p:tavLst>
                                    </p:anim>
                                    <p:anim calcmode="lin" valueType="num">
                                      <p:cBhvr>
                                        <p:cTn id="134" dur="500" fill="hold"/>
                                        <p:tgtEl>
                                          <p:spTgt spid="40"/>
                                        </p:tgtEl>
                                        <p:attrNameLst>
                                          <p:attrName>ppt_y</p:attrName>
                                        </p:attrNameLst>
                                      </p:cBhvr>
                                      <p:tavLst>
                                        <p:tav tm="0">
                                          <p:val>
                                            <p:strVal val="#ppt_y+#ppt_h/2"/>
                                          </p:val>
                                        </p:tav>
                                        <p:tav tm="100000">
                                          <p:val>
                                            <p:strVal val="#ppt_y"/>
                                          </p:val>
                                        </p:tav>
                                      </p:tavLst>
                                    </p:anim>
                                    <p:anim calcmode="lin" valueType="num">
                                      <p:cBhvr>
                                        <p:cTn id="135" dur="500" fill="hold"/>
                                        <p:tgtEl>
                                          <p:spTgt spid="40"/>
                                        </p:tgtEl>
                                        <p:attrNameLst>
                                          <p:attrName>ppt_w</p:attrName>
                                        </p:attrNameLst>
                                      </p:cBhvr>
                                      <p:tavLst>
                                        <p:tav tm="0">
                                          <p:val>
                                            <p:strVal val="#ppt_w"/>
                                          </p:val>
                                        </p:tav>
                                        <p:tav tm="100000">
                                          <p:val>
                                            <p:strVal val="#ppt_w"/>
                                          </p:val>
                                        </p:tav>
                                      </p:tavLst>
                                    </p:anim>
                                    <p:anim calcmode="lin" valueType="num">
                                      <p:cBhvr>
                                        <p:cTn id="136" dur="500" fill="hold"/>
                                        <p:tgtEl>
                                          <p:spTgt spid="40"/>
                                        </p:tgtEl>
                                        <p:attrNameLst>
                                          <p:attrName>ppt_h</p:attrName>
                                        </p:attrNameLst>
                                      </p:cBhvr>
                                      <p:tavLst>
                                        <p:tav tm="0">
                                          <p:val>
                                            <p:fltVal val="0"/>
                                          </p:val>
                                        </p:tav>
                                        <p:tav tm="100000">
                                          <p:val>
                                            <p:strVal val="#ppt_h"/>
                                          </p:val>
                                        </p:tav>
                                      </p:tavLst>
                                    </p:anim>
                                  </p:childTnLst>
                                </p:cTn>
                              </p:par>
                            </p:childTnLst>
                          </p:cTn>
                        </p:par>
                        <p:par>
                          <p:cTn id="137" fill="hold">
                            <p:stCondLst>
                              <p:cond delay="6500"/>
                            </p:stCondLst>
                            <p:childTnLst>
                              <p:par>
                                <p:cTn id="138" presetID="17" presetClass="entr" presetSubtype="1" fill="hold" nodeType="afterEffect">
                                  <p:stCondLst>
                                    <p:cond delay="0"/>
                                  </p:stCondLst>
                                  <p:childTnLst>
                                    <p:set>
                                      <p:cBhvr>
                                        <p:cTn id="139" dur="1" fill="hold">
                                          <p:stCondLst>
                                            <p:cond delay="0"/>
                                          </p:stCondLst>
                                        </p:cTn>
                                        <p:tgtEl>
                                          <p:spTgt spid="35"/>
                                        </p:tgtEl>
                                        <p:attrNameLst>
                                          <p:attrName>style.visibility</p:attrName>
                                        </p:attrNameLst>
                                      </p:cBhvr>
                                      <p:to>
                                        <p:strVal val="visible"/>
                                      </p:to>
                                    </p:set>
                                    <p:anim calcmode="lin" valueType="num">
                                      <p:cBhvr>
                                        <p:cTn id="140" dur="200" fill="hold"/>
                                        <p:tgtEl>
                                          <p:spTgt spid="35"/>
                                        </p:tgtEl>
                                        <p:attrNameLst>
                                          <p:attrName>ppt_x</p:attrName>
                                        </p:attrNameLst>
                                      </p:cBhvr>
                                      <p:tavLst>
                                        <p:tav tm="0">
                                          <p:val>
                                            <p:strVal val="#ppt_x"/>
                                          </p:val>
                                        </p:tav>
                                        <p:tav tm="100000">
                                          <p:val>
                                            <p:strVal val="#ppt_x"/>
                                          </p:val>
                                        </p:tav>
                                      </p:tavLst>
                                    </p:anim>
                                    <p:anim calcmode="lin" valueType="num">
                                      <p:cBhvr>
                                        <p:cTn id="141" dur="200" fill="hold"/>
                                        <p:tgtEl>
                                          <p:spTgt spid="35"/>
                                        </p:tgtEl>
                                        <p:attrNameLst>
                                          <p:attrName>ppt_y</p:attrName>
                                        </p:attrNameLst>
                                      </p:cBhvr>
                                      <p:tavLst>
                                        <p:tav tm="0">
                                          <p:val>
                                            <p:strVal val="#ppt_y-#ppt_h/2"/>
                                          </p:val>
                                        </p:tav>
                                        <p:tav tm="100000">
                                          <p:val>
                                            <p:strVal val="#ppt_y"/>
                                          </p:val>
                                        </p:tav>
                                      </p:tavLst>
                                    </p:anim>
                                    <p:anim calcmode="lin" valueType="num">
                                      <p:cBhvr>
                                        <p:cTn id="142" dur="200" fill="hold"/>
                                        <p:tgtEl>
                                          <p:spTgt spid="35"/>
                                        </p:tgtEl>
                                        <p:attrNameLst>
                                          <p:attrName>ppt_w</p:attrName>
                                        </p:attrNameLst>
                                      </p:cBhvr>
                                      <p:tavLst>
                                        <p:tav tm="0">
                                          <p:val>
                                            <p:strVal val="#ppt_w"/>
                                          </p:val>
                                        </p:tav>
                                        <p:tav tm="100000">
                                          <p:val>
                                            <p:strVal val="#ppt_w"/>
                                          </p:val>
                                        </p:tav>
                                      </p:tavLst>
                                    </p:anim>
                                    <p:anim calcmode="lin" valueType="num">
                                      <p:cBhvr>
                                        <p:cTn id="143" dur="200" fill="hold"/>
                                        <p:tgtEl>
                                          <p:spTgt spid="35"/>
                                        </p:tgtEl>
                                        <p:attrNameLst>
                                          <p:attrName>ppt_h</p:attrName>
                                        </p:attrNameLst>
                                      </p:cBhvr>
                                      <p:tavLst>
                                        <p:tav tm="0">
                                          <p:val>
                                            <p:fltVal val="0"/>
                                          </p:val>
                                        </p:tav>
                                        <p:tav tm="100000">
                                          <p:val>
                                            <p:strVal val="#ppt_h"/>
                                          </p:val>
                                        </p:tav>
                                      </p:tavLst>
                                    </p:anim>
                                  </p:childTnLst>
                                </p:cTn>
                              </p:par>
                            </p:childTnLst>
                          </p:cTn>
                        </p:par>
                        <p:par>
                          <p:cTn id="144" fill="hold">
                            <p:stCondLst>
                              <p:cond delay="6700"/>
                            </p:stCondLst>
                            <p:childTnLst>
                              <p:par>
                                <p:cTn id="145" presetID="17" presetClass="entr" presetSubtype="1" fill="hold" nodeType="afterEffect">
                                  <p:stCondLst>
                                    <p:cond delay="0"/>
                                  </p:stCondLst>
                                  <p:childTnLst>
                                    <p:set>
                                      <p:cBhvr>
                                        <p:cTn id="146" dur="1" fill="hold">
                                          <p:stCondLst>
                                            <p:cond delay="0"/>
                                          </p:stCondLst>
                                        </p:cTn>
                                        <p:tgtEl>
                                          <p:spTgt spid="66"/>
                                        </p:tgtEl>
                                        <p:attrNameLst>
                                          <p:attrName>style.visibility</p:attrName>
                                        </p:attrNameLst>
                                      </p:cBhvr>
                                      <p:to>
                                        <p:strVal val="visible"/>
                                      </p:to>
                                    </p:set>
                                    <p:anim calcmode="lin" valueType="num">
                                      <p:cBhvr>
                                        <p:cTn id="147" dur="200" fill="hold"/>
                                        <p:tgtEl>
                                          <p:spTgt spid="66"/>
                                        </p:tgtEl>
                                        <p:attrNameLst>
                                          <p:attrName>ppt_x</p:attrName>
                                        </p:attrNameLst>
                                      </p:cBhvr>
                                      <p:tavLst>
                                        <p:tav tm="0">
                                          <p:val>
                                            <p:strVal val="#ppt_x"/>
                                          </p:val>
                                        </p:tav>
                                        <p:tav tm="100000">
                                          <p:val>
                                            <p:strVal val="#ppt_x"/>
                                          </p:val>
                                        </p:tav>
                                      </p:tavLst>
                                    </p:anim>
                                    <p:anim calcmode="lin" valueType="num">
                                      <p:cBhvr>
                                        <p:cTn id="148" dur="200" fill="hold"/>
                                        <p:tgtEl>
                                          <p:spTgt spid="66"/>
                                        </p:tgtEl>
                                        <p:attrNameLst>
                                          <p:attrName>ppt_y</p:attrName>
                                        </p:attrNameLst>
                                      </p:cBhvr>
                                      <p:tavLst>
                                        <p:tav tm="0">
                                          <p:val>
                                            <p:strVal val="#ppt_y-#ppt_h/2"/>
                                          </p:val>
                                        </p:tav>
                                        <p:tav tm="100000">
                                          <p:val>
                                            <p:strVal val="#ppt_y"/>
                                          </p:val>
                                        </p:tav>
                                      </p:tavLst>
                                    </p:anim>
                                    <p:anim calcmode="lin" valueType="num">
                                      <p:cBhvr>
                                        <p:cTn id="149" dur="200" fill="hold"/>
                                        <p:tgtEl>
                                          <p:spTgt spid="66"/>
                                        </p:tgtEl>
                                        <p:attrNameLst>
                                          <p:attrName>ppt_w</p:attrName>
                                        </p:attrNameLst>
                                      </p:cBhvr>
                                      <p:tavLst>
                                        <p:tav tm="0">
                                          <p:val>
                                            <p:strVal val="#ppt_w"/>
                                          </p:val>
                                        </p:tav>
                                        <p:tav tm="100000">
                                          <p:val>
                                            <p:strVal val="#ppt_w"/>
                                          </p:val>
                                        </p:tav>
                                      </p:tavLst>
                                    </p:anim>
                                    <p:anim calcmode="lin" valueType="num">
                                      <p:cBhvr>
                                        <p:cTn id="150" dur="200" fill="hold"/>
                                        <p:tgtEl>
                                          <p:spTgt spid="66"/>
                                        </p:tgtEl>
                                        <p:attrNameLst>
                                          <p:attrName>ppt_h</p:attrName>
                                        </p:attrNameLst>
                                      </p:cBhvr>
                                      <p:tavLst>
                                        <p:tav tm="0">
                                          <p:val>
                                            <p:fltVal val="0"/>
                                          </p:val>
                                        </p:tav>
                                        <p:tav tm="100000">
                                          <p:val>
                                            <p:strVal val="#ppt_h"/>
                                          </p:val>
                                        </p:tav>
                                      </p:tavLst>
                                    </p:anim>
                                  </p:childTnLst>
                                </p:cTn>
                              </p:par>
                              <p:par>
                                <p:cTn id="151" presetID="22" presetClass="entr" presetSubtype="8" fill="hold" grpId="0" nodeType="withEffect">
                                  <p:stCondLst>
                                    <p:cond delay="250"/>
                                  </p:stCondLst>
                                  <p:childTnLst>
                                    <p:set>
                                      <p:cBhvr>
                                        <p:cTn id="152" dur="1" fill="hold">
                                          <p:stCondLst>
                                            <p:cond delay="0"/>
                                          </p:stCondLst>
                                        </p:cTn>
                                        <p:tgtEl>
                                          <p:spTgt spid="38"/>
                                        </p:tgtEl>
                                        <p:attrNameLst>
                                          <p:attrName>style.visibility</p:attrName>
                                        </p:attrNameLst>
                                      </p:cBhvr>
                                      <p:to>
                                        <p:strVal val="visible"/>
                                      </p:to>
                                    </p:set>
                                    <p:animEffect transition="in" filter="wipe(left)">
                                      <p:cBhvr>
                                        <p:cTn id="153" dur="500"/>
                                        <p:tgtEl>
                                          <p:spTgt spid="38"/>
                                        </p:tgtEl>
                                      </p:cBhvr>
                                    </p:animEffect>
                                  </p:childTnLst>
                                </p:cTn>
                              </p:par>
                              <p:par>
                                <p:cTn id="154" presetID="17" presetClass="entr" presetSubtype="1" fill="hold" grpId="0" nodeType="withEffect">
                                  <p:stCondLst>
                                    <p:cond delay="150"/>
                                  </p:stCondLst>
                                  <p:childTnLst>
                                    <p:set>
                                      <p:cBhvr>
                                        <p:cTn id="155" dur="1" fill="hold">
                                          <p:stCondLst>
                                            <p:cond delay="0"/>
                                          </p:stCondLst>
                                        </p:cTn>
                                        <p:tgtEl>
                                          <p:spTgt spid="42"/>
                                        </p:tgtEl>
                                        <p:attrNameLst>
                                          <p:attrName>style.visibility</p:attrName>
                                        </p:attrNameLst>
                                      </p:cBhvr>
                                      <p:to>
                                        <p:strVal val="visible"/>
                                      </p:to>
                                    </p:set>
                                    <p:anim calcmode="lin" valueType="num">
                                      <p:cBhvr>
                                        <p:cTn id="156" dur="500" fill="hold"/>
                                        <p:tgtEl>
                                          <p:spTgt spid="42"/>
                                        </p:tgtEl>
                                        <p:attrNameLst>
                                          <p:attrName>ppt_x</p:attrName>
                                        </p:attrNameLst>
                                      </p:cBhvr>
                                      <p:tavLst>
                                        <p:tav tm="0">
                                          <p:val>
                                            <p:strVal val="#ppt_x"/>
                                          </p:val>
                                        </p:tav>
                                        <p:tav tm="100000">
                                          <p:val>
                                            <p:strVal val="#ppt_x"/>
                                          </p:val>
                                        </p:tav>
                                      </p:tavLst>
                                    </p:anim>
                                    <p:anim calcmode="lin" valueType="num">
                                      <p:cBhvr>
                                        <p:cTn id="157" dur="500" fill="hold"/>
                                        <p:tgtEl>
                                          <p:spTgt spid="42"/>
                                        </p:tgtEl>
                                        <p:attrNameLst>
                                          <p:attrName>ppt_y</p:attrName>
                                        </p:attrNameLst>
                                      </p:cBhvr>
                                      <p:tavLst>
                                        <p:tav tm="0">
                                          <p:val>
                                            <p:strVal val="#ppt_y-#ppt_h/2"/>
                                          </p:val>
                                        </p:tav>
                                        <p:tav tm="100000">
                                          <p:val>
                                            <p:strVal val="#ppt_y"/>
                                          </p:val>
                                        </p:tav>
                                      </p:tavLst>
                                    </p:anim>
                                    <p:anim calcmode="lin" valueType="num">
                                      <p:cBhvr>
                                        <p:cTn id="158" dur="500" fill="hold"/>
                                        <p:tgtEl>
                                          <p:spTgt spid="42"/>
                                        </p:tgtEl>
                                        <p:attrNameLst>
                                          <p:attrName>ppt_w</p:attrName>
                                        </p:attrNameLst>
                                      </p:cBhvr>
                                      <p:tavLst>
                                        <p:tav tm="0">
                                          <p:val>
                                            <p:strVal val="#ppt_w"/>
                                          </p:val>
                                        </p:tav>
                                        <p:tav tm="100000">
                                          <p:val>
                                            <p:strVal val="#ppt_w"/>
                                          </p:val>
                                        </p:tav>
                                      </p:tavLst>
                                    </p:anim>
                                    <p:anim calcmode="lin" valueType="num">
                                      <p:cBhvr>
                                        <p:cTn id="159" dur="500" fill="hold"/>
                                        <p:tgtEl>
                                          <p:spTgt spid="4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1" grpId="0" animBg="1"/>
      <p:bldP spid="21" grpId="1" animBg="1"/>
      <p:bldP spid="24" grpId="0" animBg="1"/>
      <p:bldP spid="2" grpId="0"/>
      <p:bldP spid="4" grpId="0"/>
      <p:bldP spid="13" grpId="0" animBg="1"/>
      <p:bldP spid="14" grpId="0" animBg="1"/>
      <p:bldP spid="14" grpId="1" animBg="1"/>
      <p:bldP spid="15" grpId="0" animBg="1"/>
      <p:bldP spid="17" grpId="0"/>
      <p:bldP spid="19" grpId="0"/>
      <p:bldP spid="28" grpId="0" animBg="1"/>
      <p:bldP spid="29" grpId="0" animBg="1"/>
      <p:bldP spid="29" grpId="1" animBg="1"/>
      <p:bldP spid="30" grpId="0" animBg="1"/>
      <p:bldP spid="32" grpId="0"/>
      <p:bldP spid="34" grpId="0"/>
      <p:bldP spid="36" grpId="0" animBg="1"/>
      <p:bldP spid="37" grpId="0" animBg="1"/>
      <p:bldP spid="37" grpId="1" animBg="1"/>
      <p:bldP spid="38" grpId="0" animBg="1"/>
      <p:bldP spid="40"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93" name="Group 92">
            <a:extLst>
              <a:ext uri="{FF2B5EF4-FFF2-40B4-BE49-F238E27FC236}">
                <a16:creationId xmlns:a16="http://schemas.microsoft.com/office/drawing/2014/main" id="{6F0CB5AC-00A3-43C7-8820-77ED2AF97A5E}"/>
              </a:ext>
            </a:extLst>
          </p:cNvPr>
          <p:cNvGrpSpPr/>
          <p:nvPr/>
        </p:nvGrpSpPr>
        <p:grpSpPr>
          <a:xfrm>
            <a:off x="1674994" y="366714"/>
            <a:ext cx="4380411" cy="6228674"/>
            <a:chOff x="6096000" y="362443"/>
            <a:chExt cx="4380411" cy="6228674"/>
          </a:xfrm>
          <a:effectLst>
            <a:outerShdw blurRad="152400" dist="76200" dir="8100000" algn="tr" rotWithShape="0">
              <a:prstClr val="black">
                <a:alpha val="40000"/>
              </a:prstClr>
            </a:outerShdw>
          </a:effectLst>
        </p:grpSpPr>
        <p:sp>
          <p:nvSpPr>
            <p:cNvPr id="94" name="Rectangle: Rounded Corners 93">
              <a:extLst>
                <a:ext uri="{FF2B5EF4-FFF2-40B4-BE49-F238E27FC236}">
                  <a16:creationId xmlns:a16="http://schemas.microsoft.com/office/drawing/2014/main" id="{577F5363-29F4-40B8-A44C-5A2427C7A8E7}"/>
                </a:ext>
              </a:extLst>
            </p:cNvPr>
            <p:cNvSpPr/>
            <p:nvPr/>
          </p:nvSpPr>
          <p:spPr>
            <a:xfrm>
              <a:off x="6096000" y="362443"/>
              <a:ext cx="4380411" cy="6228674"/>
            </a:xfrm>
            <a:prstGeom prst="roundRect">
              <a:avLst>
                <a:gd name="adj" fmla="val 2335"/>
              </a:avLst>
            </a:prstGeom>
            <a:solidFill>
              <a:srgbClr val="B58135"/>
            </a:solidFill>
            <a:ln>
              <a:noFill/>
            </a:ln>
            <a:effectLst/>
            <a:scene3d>
              <a:camera prst="orthographicFront"/>
              <a:lightRig rig="threePt" dir="t"/>
            </a:scene3d>
            <a:sp3d extrusionH="260350">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170A1FC7-11F5-4A29-8F0A-A459AD841200}"/>
                </a:ext>
              </a:extLst>
            </p:cNvPr>
            <p:cNvSpPr/>
            <p:nvPr/>
          </p:nvSpPr>
          <p:spPr>
            <a:xfrm>
              <a:off x="6166456" y="435975"/>
              <a:ext cx="4192389" cy="6059581"/>
            </a:xfrm>
            <a:prstGeom prst="rect">
              <a:avLst/>
            </a:prstGeom>
            <a:noFill/>
            <a:ln>
              <a:solidFill>
                <a:schemeClr val="bg1">
                  <a:alpha val="56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AE7116C1-5F93-440B-8E1B-BC3DE78F8F39}"/>
              </a:ext>
            </a:extLst>
          </p:cNvPr>
          <p:cNvGrpSpPr/>
          <p:nvPr/>
        </p:nvGrpSpPr>
        <p:grpSpPr>
          <a:xfrm>
            <a:off x="6096000" y="362443"/>
            <a:ext cx="4380411" cy="6228674"/>
            <a:chOff x="6096000" y="362443"/>
            <a:chExt cx="4380411" cy="6228674"/>
          </a:xfrm>
        </p:grpSpPr>
        <p:sp>
          <p:nvSpPr>
            <p:cNvPr id="4" name="Rectangle: Rounded Corners 3">
              <a:extLst>
                <a:ext uri="{FF2B5EF4-FFF2-40B4-BE49-F238E27FC236}">
                  <a16:creationId xmlns:a16="http://schemas.microsoft.com/office/drawing/2014/main" id="{EE4C5FAD-9C59-4E3E-8A1B-75B332259E90}"/>
                </a:ext>
              </a:extLst>
            </p:cNvPr>
            <p:cNvSpPr/>
            <p:nvPr/>
          </p:nvSpPr>
          <p:spPr>
            <a:xfrm>
              <a:off x="6096000" y="362443"/>
              <a:ext cx="4380411" cy="6228674"/>
            </a:xfrm>
            <a:prstGeom prst="roundRect">
              <a:avLst>
                <a:gd name="adj" fmla="val 2335"/>
              </a:avLst>
            </a:prstGeom>
            <a:solidFill>
              <a:srgbClr val="B58135"/>
            </a:solidFill>
            <a:ln>
              <a:noFill/>
            </a:ln>
            <a:effectLst>
              <a:outerShdw blurRad="342900" dist="101600" dir="2700000" algn="tl" rotWithShape="0">
                <a:prstClr val="black">
                  <a:alpha val="40000"/>
                </a:prstClr>
              </a:outerShdw>
            </a:effectLst>
            <a:scene3d>
              <a:camera prst="orthographicFront"/>
              <a:lightRig rig="threePt" dir="t"/>
            </a:scene3d>
            <a:sp3d extrusionH="260350">
              <a:bevelT w="114300" prst="artDeco"/>
              <a:bevelB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62FDB83D-ACD3-473C-A816-8FDC851704EA}"/>
                </a:ext>
              </a:extLst>
            </p:cNvPr>
            <p:cNvSpPr/>
            <p:nvPr/>
          </p:nvSpPr>
          <p:spPr>
            <a:xfrm>
              <a:off x="6166456" y="435975"/>
              <a:ext cx="4192389" cy="6059581"/>
            </a:xfrm>
            <a:prstGeom prst="rect">
              <a:avLst/>
            </a:prstGeom>
            <a:noFill/>
            <a:ln>
              <a:solidFill>
                <a:schemeClr val="bg1">
                  <a:alpha val="56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6" name="Group 85">
            <a:extLst>
              <a:ext uri="{FF2B5EF4-FFF2-40B4-BE49-F238E27FC236}">
                <a16:creationId xmlns:a16="http://schemas.microsoft.com/office/drawing/2014/main" id="{82B64CED-F869-4C6A-A717-E3EEAC5E36B8}"/>
              </a:ext>
            </a:extLst>
          </p:cNvPr>
          <p:cNvGrpSpPr/>
          <p:nvPr/>
        </p:nvGrpSpPr>
        <p:grpSpPr>
          <a:xfrm>
            <a:off x="2472189" y="1300808"/>
            <a:ext cx="3571877" cy="657228"/>
            <a:chOff x="2472189" y="1300808"/>
            <a:chExt cx="3571877" cy="657228"/>
          </a:xfrm>
        </p:grpSpPr>
        <p:grpSp>
          <p:nvGrpSpPr>
            <p:cNvPr id="18" name="Group 17">
              <a:extLst>
                <a:ext uri="{FF2B5EF4-FFF2-40B4-BE49-F238E27FC236}">
                  <a16:creationId xmlns:a16="http://schemas.microsoft.com/office/drawing/2014/main" id="{FAB9D937-6839-484A-A18A-FD4C80FAE582}"/>
                </a:ext>
              </a:extLst>
            </p:cNvPr>
            <p:cNvGrpSpPr/>
            <p:nvPr/>
          </p:nvGrpSpPr>
          <p:grpSpPr>
            <a:xfrm>
              <a:off x="2472190" y="1300811"/>
              <a:ext cx="3571876" cy="657225"/>
              <a:chOff x="2472190" y="1124349"/>
              <a:chExt cx="3571876" cy="657225"/>
            </a:xfrm>
          </p:grpSpPr>
          <p:sp>
            <p:nvSpPr>
              <p:cNvPr id="8" name="Arrow: Pentagon 7">
                <a:extLst>
                  <a:ext uri="{FF2B5EF4-FFF2-40B4-BE49-F238E27FC236}">
                    <a16:creationId xmlns:a16="http://schemas.microsoft.com/office/drawing/2014/main" id="{CCD0A970-68B3-4F1B-9348-2EA7C51252CB}"/>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2D237E3-2B3B-4148-AAC7-BD2E9F7E6E42}"/>
                  </a:ext>
                </a:extLst>
              </p:cNvPr>
              <p:cNvSpPr txBox="1"/>
              <p:nvPr/>
            </p:nvSpPr>
            <p:spPr>
              <a:xfrm>
                <a:off x="3278351" y="1203941"/>
                <a:ext cx="2409113" cy="523220"/>
              </a:xfrm>
              <a:prstGeom prst="rect">
                <a:avLst/>
              </a:prstGeom>
              <a:noFill/>
            </p:spPr>
            <p:txBody>
              <a:bodyPr wrap="square" rtlCol="0" anchor="ctr">
                <a:spAutoFit/>
              </a:bodyPr>
              <a:lstStyle/>
              <a:p>
                <a:pPr algn="ctr"/>
                <a:r>
                  <a:rPr lang="en-US" sz="1400" b="1" i="1" dirty="0">
                    <a:latin typeface="Pyunji R" panose="02030504000101010101" pitchFamily="18" charset="-127"/>
                    <a:ea typeface="Pyunji R" panose="02030504000101010101" pitchFamily="18" charset="-127"/>
                  </a:rPr>
                  <a:t>Kazakhstan does/did not gain from the accession</a:t>
                </a:r>
              </a:p>
            </p:txBody>
          </p:sp>
        </p:grpSp>
        <p:sp>
          <p:nvSpPr>
            <p:cNvPr id="80" name="Freeform: Shape 79">
              <a:extLst>
                <a:ext uri="{FF2B5EF4-FFF2-40B4-BE49-F238E27FC236}">
                  <a16:creationId xmlns:a16="http://schemas.microsoft.com/office/drawing/2014/main" id="{005FCADD-F34B-4B69-A610-B10C23A19246}"/>
                </a:ext>
              </a:extLst>
            </p:cNvPr>
            <p:cNvSpPr/>
            <p:nvPr/>
          </p:nvSpPr>
          <p:spPr>
            <a:xfrm flipH="1">
              <a:off x="2472189" y="1300808"/>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a:extLst>
              <a:ext uri="{FF2B5EF4-FFF2-40B4-BE49-F238E27FC236}">
                <a16:creationId xmlns:a16="http://schemas.microsoft.com/office/drawing/2014/main" id="{40165413-D1F6-4046-8F08-3C26FACAC007}"/>
              </a:ext>
            </a:extLst>
          </p:cNvPr>
          <p:cNvGrpSpPr/>
          <p:nvPr/>
        </p:nvGrpSpPr>
        <p:grpSpPr>
          <a:xfrm>
            <a:off x="2466527" y="2149488"/>
            <a:ext cx="3577539" cy="657955"/>
            <a:chOff x="2466527" y="2149488"/>
            <a:chExt cx="3577539" cy="657955"/>
          </a:xfrm>
        </p:grpSpPr>
        <p:grpSp>
          <p:nvGrpSpPr>
            <p:cNvPr id="20" name="Group 19">
              <a:extLst>
                <a:ext uri="{FF2B5EF4-FFF2-40B4-BE49-F238E27FC236}">
                  <a16:creationId xmlns:a16="http://schemas.microsoft.com/office/drawing/2014/main" id="{78922C1E-4A65-40F1-B2E6-51ACEF7D0218}"/>
                </a:ext>
              </a:extLst>
            </p:cNvPr>
            <p:cNvGrpSpPr/>
            <p:nvPr/>
          </p:nvGrpSpPr>
          <p:grpSpPr>
            <a:xfrm>
              <a:off x="2472190" y="2149488"/>
              <a:ext cx="3571876" cy="657225"/>
              <a:chOff x="2472190" y="1124349"/>
              <a:chExt cx="3571876" cy="657225"/>
            </a:xfrm>
          </p:grpSpPr>
          <p:sp>
            <p:nvSpPr>
              <p:cNvPr id="21" name="Arrow: Pentagon 20">
                <a:extLst>
                  <a:ext uri="{FF2B5EF4-FFF2-40B4-BE49-F238E27FC236}">
                    <a16:creationId xmlns:a16="http://schemas.microsoft.com/office/drawing/2014/main" id="{6D585EAD-8652-44F6-9169-E975A4CEB52C}"/>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2C2298C7-0C86-4310-B078-BF035E744FE2}"/>
                  </a:ext>
                </a:extLst>
              </p:cNvPr>
              <p:cNvSpPr txBox="1"/>
              <p:nvPr/>
            </p:nvSpPr>
            <p:spPr>
              <a:xfrm>
                <a:off x="3154619" y="1335453"/>
                <a:ext cx="2522755" cy="261610"/>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Abrash, 2013</a:t>
                </a:r>
              </a:p>
            </p:txBody>
          </p:sp>
        </p:grpSp>
        <p:sp>
          <p:nvSpPr>
            <p:cNvPr id="81" name="Freeform: Shape 80">
              <a:extLst>
                <a:ext uri="{FF2B5EF4-FFF2-40B4-BE49-F238E27FC236}">
                  <a16:creationId xmlns:a16="http://schemas.microsoft.com/office/drawing/2014/main" id="{C31ED498-002C-49F7-97FB-BE4E94294913}"/>
                </a:ext>
              </a:extLst>
            </p:cNvPr>
            <p:cNvSpPr/>
            <p:nvPr/>
          </p:nvSpPr>
          <p:spPr>
            <a:xfrm flipH="1">
              <a:off x="2466527" y="2150218"/>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0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8" name="Group 87">
            <a:extLst>
              <a:ext uri="{FF2B5EF4-FFF2-40B4-BE49-F238E27FC236}">
                <a16:creationId xmlns:a16="http://schemas.microsoft.com/office/drawing/2014/main" id="{5EF93439-3074-490C-8C16-9414097EDDD1}"/>
              </a:ext>
            </a:extLst>
          </p:cNvPr>
          <p:cNvGrpSpPr/>
          <p:nvPr/>
        </p:nvGrpSpPr>
        <p:grpSpPr>
          <a:xfrm>
            <a:off x="2471879" y="2998164"/>
            <a:ext cx="3572187" cy="657373"/>
            <a:chOff x="2471879" y="2998164"/>
            <a:chExt cx="3572187" cy="657373"/>
          </a:xfrm>
        </p:grpSpPr>
        <p:grpSp>
          <p:nvGrpSpPr>
            <p:cNvPr id="31" name="Group 30">
              <a:extLst>
                <a:ext uri="{FF2B5EF4-FFF2-40B4-BE49-F238E27FC236}">
                  <a16:creationId xmlns:a16="http://schemas.microsoft.com/office/drawing/2014/main" id="{27627455-EFD4-4448-970D-E31FE0EE9A76}"/>
                </a:ext>
              </a:extLst>
            </p:cNvPr>
            <p:cNvGrpSpPr/>
            <p:nvPr/>
          </p:nvGrpSpPr>
          <p:grpSpPr>
            <a:xfrm>
              <a:off x="2472190" y="2998164"/>
              <a:ext cx="3571876" cy="657225"/>
              <a:chOff x="2472190" y="1124349"/>
              <a:chExt cx="3571876" cy="657225"/>
            </a:xfrm>
          </p:grpSpPr>
          <p:sp>
            <p:nvSpPr>
              <p:cNvPr id="32" name="Arrow: Pentagon 31">
                <a:extLst>
                  <a:ext uri="{FF2B5EF4-FFF2-40B4-BE49-F238E27FC236}">
                    <a16:creationId xmlns:a16="http://schemas.microsoft.com/office/drawing/2014/main" id="{96B7986F-E85C-4FE3-9FAA-E71A61975199}"/>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B6E2285-EEE7-445A-AF9A-FD368E3977B3}"/>
                  </a:ext>
                </a:extLst>
              </p:cNvPr>
              <p:cNvSpPr txBox="1"/>
              <p:nvPr/>
            </p:nvSpPr>
            <p:spPr>
              <a:xfrm>
                <a:off x="3226233" y="1256412"/>
                <a:ext cx="2628813" cy="261610"/>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Balzhigit and Jun, 2018 </a:t>
                </a:r>
              </a:p>
            </p:txBody>
          </p:sp>
        </p:grpSp>
        <p:sp>
          <p:nvSpPr>
            <p:cNvPr id="82" name="Freeform: Shape 81">
              <a:extLst>
                <a:ext uri="{FF2B5EF4-FFF2-40B4-BE49-F238E27FC236}">
                  <a16:creationId xmlns:a16="http://schemas.microsoft.com/office/drawing/2014/main" id="{55BC73FA-2ED5-46CC-8E77-807B3E4A6E62}"/>
                </a:ext>
              </a:extLst>
            </p:cNvPr>
            <p:cNvSpPr/>
            <p:nvPr/>
          </p:nvSpPr>
          <p:spPr>
            <a:xfrm flipH="1">
              <a:off x="2471879" y="2998312"/>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99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9" name="Group 88">
            <a:extLst>
              <a:ext uri="{FF2B5EF4-FFF2-40B4-BE49-F238E27FC236}">
                <a16:creationId xmlns:a16="http://schemas.microsoft.com/office/drawing/2014/main" id="{72841F44-6341-4282-8B25-FBCD60CA7D00}"/>
              </a:ext>
            </a:extLst>
          </p:cNvPr>
          <p:cNvGrpSpPr/>
          <p:nvPr/>
        </p:nvGrpSpPr>
        <p:grpSpPr>
          <a:xfrm>
            <a:off x="2471515" y="3842906"/>
            <a:ext cx="3572551" cy="657775"/>
            <a:chOff x="2471515" y="3842906"/>
            <a:chExt cx="3572551" cy="657775"/>
          </a:xfrm>
        </p:grpSpPr>
        <p:grpSp>
          <p:nvGrpSpPr>
            <p:cNvPr id="42" name="Group 41">
              <a:extLst>
                <a:ext uri="{FF2B5EF4-FFF2-40B4-BE49-F238E27FC236}">
                  <a16:creationId xmlns:a16="http://schemas.microsoft.com/office/drawing/2014/main" id="{C00196F8-EC71-41F1-8018-094797D84A8E}"/>
                </a:ext>
              </a:extLst>
            </p:cNvPr>
            <p:cNvGrpSpPr/>
            <p:nvPr/>
          </p:nvGrpSpPr>
          <p:grpSpPr>
            <a:xfrm>
              <a:off x="2472190" y="3843456"/>
              <a:ext cx="3571876" cy="657225"/>
              <a:chOff x="2472190" y="1124349"/>
              <a:chExt cx="3571876" cy="657225"/>
            </a:xfrm>
          </p:grpSpPr>
          <p:sp>
            <p:nvSpPr>
              <p:cNvPr id="43" name="Arrow: Pentagon 42">
                <a:extLst>
                  <a:ext uri="{FF2B5EF4-FFF2-40B4-BE49-F238E27FC236}">
                    <a16:creationId xmlns:a16="http://schemas.microsoft.com/office/drawing/2014/main" id="{D0C00956-35DF-458C-A421-82E678D49C70}"/>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F81F6F38-8029-4847-83C1-5C2B5208F2F9}"/>
                  </a:ext>
                </a:extLst>
              </p:cNvPr>
              <p:cNvSpPr txBox="1"/>
              <p:nvPr/>
            </p:nvSpPr>
            <p:spPr>
              <a:xfrm>
                <a:off x="3323785" y="1243302"/>
                <a:ext cx="2511858" cy="430887"/>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Director Center for Analysis of Public Issues – Kanat Berentaev</a:t>
                </a:r>
              </a:p>
            </p:txBody>
          </p:sp>
        </p:grpSp>
        <p:sp>
          <p:nvSpPr>
            <p:cNvPr id="83" name="Freeform: Shape 82">
              <a:extLst>
                <a:ext uri="{FF2B5EF4-FFF2-40B4-BE49-F238E27FC236}">
                  <a16:creationId xmlns:a16="http://schemas.microsoft.com/office/drawing/2014/main" id="{0A6A9CE8-66EC-4F59-9D9F-B0D7A03CF8B2}"/>
                </a:ext>
              </a:extLst>
            </p:cNvPr>
            <p:cNvSpPr/>
            <p:nvPr/>
          </p:nvSpPr>
          <p:spPr>
            <a:xfrm flipH="1">
              <a:off x="2471515" y="3842906"/>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00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0" name="Group 89">
            <a:extLst>
              <a:ext uri="{FF2B5EF4-FFF2-40B4-BE49-F238E27FC236}">
                <a16:creationId xmlns:a16="http://schemas.microsoft.com/office/drawing/2014/main" id="{6E18EFC8-CFF0-429C-BFD6-0CCB244CB003}"/>
              </a:ext>
            </a:extLst>
          </p:cNvPr>
          <p:cNvGrpSpPr/>
          <p:nvPr/>
        </p:nvGrpSpPr>
        <p:grpSpPr>
          <a:xfrm>
            <a:off x="2466783" y="4690978"/>
            <a:ext cx="3577283" cy="657279"/>
            <a:chOff x="2466783" y="4690978"/>
            <a:chExt cx="3577283" cy="657279"/>
          </a:xfrm>
        </p:grpSpPr>
        <p:grpSp>
          <p:nvGrpSpPr>
            <p:cNvPr id="53" name="Group 52">
              <a:extLst>
                <a:ext uri="{FF2B5EF4-FFF2-40B4-BE49-F238E27FC236}">
                  <a16:creationId xmlns:a16="http://schemas.microsoft.com/office/drawing/2014/main" id="{EBD3C7E3-55A5-4239-ADBF-B4167C163E69}"/>
                </a:ext>
              </a:extLst>
            </p:cNvPr>
            <p:cNvGrpSpPr/>
            <p:nvPr/>
          </p:nvGrpSpPr>
          <p:grpSpPr>
            <a:xfrm>
              <a:off x="2472190" y="4690978"/>
              <a:ext cx="3571876" cy="657225"/>
              <a:chOff x="2472190" y="1124349"/>
              <a:chExt cx="3571876" cy="657225"/>
            </a:xfrm>
          </p:grpSpPr>
          <p:sp>
            <p:nvSpPr>
              <p:cNvPr id="54" name="Arrow: Pentagon 53">
                <a:extLst>
                  <a:ext uri="{FF2B5EF4-FFF2-40B4-BE49-F238E27FC236}">
                    <a16:creationId xmlns:a16="http://schemas.microsoft.com/office/drawing/2014/main" id="{6ADA6BE9-A489-4C66-92B1-09F3BEAC027F}"/>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3CBE48A8-FD44-437A-9ABB-311FDD895C61}"/>
                  </a:ext>
                </a:extLst>
              </p:cNvPr>
              <p:cNvSpPr txBox="1"/>
              <p:nvPr/>
            </p:nvSpPr>
            <p:spPr>
              <a:xfrm>
                <a:off x="3310973" y="1275920"/>
                <a:ext cx="2372269" cy="430887"/>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Leader of the People's Communist Group –  Vladislav Kosarev</a:t>
                </a:r>
              </a:p>
            </p:txBody>
          </p:sp>
        </p:grpSp>
        <p:sp>
          <p:nvSpPr>
            <p:cNvPr id="84" name="Freeform: Shape 83">
              <a:extLst>
                <a:ext uri="{FF2B5EF4-FFF2-40B4-BE49-F238E27FC236}">
                  <a16:creationId xmlns:a16="http://schemas.microsoft.com/office/drawing/2014/main" id="{FB2612A6-6644-410E-89C3-4BAB6459A008}"/>
                </a:ext>
              </a:extLst>
            </p:cNvPr>
            <p:cNvSpPr/>
            <p:nvPr/>
          </p:nvSpPr>
          <p:spPr>
            <a:xfrm flipH="1">
              <a:off x="2466783" y="4691032"/>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66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1" name="Group 90">
            <a:extLst>
              <a:ext uri="{FF2B5EF4-FFF2-40B4-BE49-F238E27FC236}">
                <a16:creationId xmlns:a16="http://schemas.microsoft.com/office/drawing/2014/main" id="{C9DACCBF-5640-43D5-8CAA-21C5380DA0BD}"/>
              </a:ext>
            </a:extLst>
          </p:cNvPr>
          <p:cNvGrpSpPr/>
          <p:nvPr/>
        </p:nvGrpSpPr>
        <p:grpSpPr>
          <a:xfrm>
            <a:off x="2464909" y="5538500"/>
            <a:ext cx="3579157" cy="657883"/>
            <a:chOff x="2464909" y="5538500"/>
            <a:chExt cx="3579157" cy="657883"/>
          </a:xfrm>
        </p:grpSpPr>
        <p:grpSp>
          <p:nvGrpSpPr>
            <p:cNvPr id="64" name="Group 63">
              <a:extLst>
                <a:ext uri="{FF2B5EF4-FFF2-40B4-BE49-F238E27FC236}">
                  <a16:creationId xmlns:a16="http://schemas.microsoft.com/office/drawing/2014/main" id="{18A55AB1-4BF0-4871-B251-3E130BA889D3}"/>
                </a:ext>
              </a:extLst>
            </p:cNvPr>
            <p:cNvGrpSpPr/>
            <p:nvPr/>
          </p:nvGrpSpPr>
          <p:grpSpPr>
            <a:xfrm>
              <a:off x="2472190" y="5538500"/>
              <a:ext cx="3571876" cy="657225"/>
              <a:chOff x="2472190" y="1124349"/>
              <a:chExt cx="3571876" cy="657225"/>
            </a:xfrm>
          </p:grpSpPr>
          <p:sp>
            <p:nvSpPr>
              <p:cNvPr id="65" name="Arrow: Pentagon 64">
                <a:extLst>
                  <a:ext uri="{FF2B5EF4-FFF2-40B4-BE49-F238E27FC236}">
                    <a16:creationId xmlns:a16="http://schemas.microsoft.com/office/drawing/2014/main" id="{99CFB043-CB41-4E4C-A85D-187169AD873D}"/>
                  </a:ext>
                </a:extLst>
              </p:cNvPr>
              <p:cNvSpPr/>
              <p:nvPr/>
            </p:nvSpPr>
            <p:spPr>
              <a:xfrm flipH="1">
                <a:off x="2472190" y="1124349"/>
                <a:ext cx="3571876" cy="657225"/>
              </a:xfrm>
              <a:prstGeom prst="homePlate">
                <a:avLst/>
              </a:prstGeom>
              <a:solidFill>
                <a:srgbClr val="ECEDDB"/>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a:extLst>
                  <a:ext uri="{FF2B5EF4-FFF2-40B4-BE49-F238E27FC236}">
                    <a16:creationId xmlns:a16="http://schemas.microsoft.com/office/drawing/2014/main" id="{C838950C-CDC9-4196-8474-F377D3244903}"/>
                  </a:ext>
                </a:extLst>
              </p:cNvPr>
              <p:cNvSpPr txBox="1"/>
              <p:nvPr/>
            </p:nvSpPr>
            <p:spPr>
              <a:xfrm>
                <a:off x="3237276" y="1337254"/>
                <a:ext cx="2371163" cy="261610"/>
              </a:xfrm>
              <a:prstGeom prst="rect">
                <a:avLst/>
              </a:prstGeom>
              <a:noFill/>
            </p:spPr>
            <p:txBody>
              <a:bodyPr wrap="none" rtlCol="0">
                <a:spAutoFit/>
              </a:bodyPr>
              <a:lstStyle/>
              <a:p>
                <a:pPr algn="ctr"/>
                <a:r>
                  <a:rPr lang="en-US" sz="1100" b="1" i="1" dirty="0">
                    <a:solidFill>
                      <a:srgbClr val="B58135"/>
                    </a:solidFill>
                    <a:latin typeface="Oswald" panose="02000503000000000000" pitchFamily="2" charset="0"/>
                  </a:rPr>
                  <a:t>Currency Strategist – Alexander Egorov</a:t>
                </a:r>
              </a:p>
            </p:txBody>
          </p:sp>
        </p:grpSp>
        <p:sp>
          <p:nvSpPr>
            <p:cNvPr id="85" name="Freeform: Shape 84">
              <a:extLst>
                <a:ext uri="{FF2B5EF4-FFF2-40B4-BE49-F238E27FC236}">
                  <a16:creationId xmlns:a16="http://schemas.microsoft.com/office/drawing/2014/main" id="{0C7A1B85-F058-4A63-A2E8-A20C686DB1DF}"/>
                </a:ext>
              </a:extLst>
            </p:cNvPr>
            <p:cNvSpPr/>
            <p:nvPr/>
          </p:nvSpPr>
          <p:spPr>
            <a:xfrm flipH="1">
              <a:off x="2464909" y="5539158"/>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3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5">
            <a:extLst>
              <a:ext uri="{FF2B5EF4-FFF2-40B4-BE49-F238E27FC236}">
                <a16:creationId xmlns:a16="http://schemas.microsoft.com/office/drawing/2014/main" id="{D68F36B0-E2C4-46F7-9200-9FF38CD46CEB}"/>
              </a:ext>
            </a:extLst>
          </p:cNvPr>
          <p:cNvSpPr/>
          <p:nvPr/>
        </p:nvSpPr>
        <p:spPr>
          <a:xfrm>
            <a:off x="6257924" y="1143648"/>
            <a:ext cx="3757613" cy="5149216"/>
          </a:xfrm>
          <a:prstGeom prst="rect">
            <a:avLst/>
          </a:prstGeom>
          <a:pattFill prst="dotGrid">
            <a:fgClr>
              <a:schemeClr val="bg1">
                <a:lumMod val="95000"/>
              </a:schemeClr>
            </a:fgClr>
            <a:bgClr>
              <a:schemeClr val="bg1"/>
            </a:bgClr>
          </a:patt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9719335-B9C0-4058-8B73-9F607C5AD7EF}"/>
              </a:ext>
            </a:extLst>
          </p:cNvPr>
          <p:cNvSpPr/>
          <p:nvPr/>
        </p:nvSpPr>
        <p:spPr>
          <a:xfrm>
            <a:off x="5701314" y="1492263"/>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1AEE10CB-B21D-4779-A52E-1C4C8C79D204}"/>
              </a:ext>
            </a:extLst>
          </p:cNvPr>
          <p:cNvGrpSpPr/>
          <p:nvPr/>
        </p:nvGrpSpPr>
        <p:grpSpPr>
          <a:xfrm>
            <a:off x="6328018" y="1300987"/>
            <a:ext cx="3571876" cy="657225"/>
            <a:chOff x="6315076" y="1124349"/>
            <a:chExt cx="3571876" cy="657225"/>
          </a:xfrm>
        </p:grpSpPr>
        <p:sp>
          <p:nvSpPr>
            <p:cNvPr id="7" name="Arrow: Pentagon 6">
              <a:extLst>
                <a:ext uri="{FF2B5EF4-FFF2-40B4-BE49-F238E27FC236}">
                  <a16:creationId xmlns:a16="http://schemas.microsoft.com/office/drawing/2014/main" id="{936BCA46-C37A-4B42-B10A-25416765508A}"/>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Shape 12">
              <a:extLst>
                <a:ext uri="{FF2B5EF4-FFF2-40B4-BE49-F238E27FC236}">
                  <a16:creationId xmlns:a16="http://schemas.microsoft.com/office/drawing/2014/main" id="{8FC31EF2-986F-4F04-AD89-9639358A0520}"/>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866B6173-DB95-41B0-852B-09CCA7070EAE}"/>
                </a:ext>
              </a:extLst>
            </p:cNvPr>
            <p:cNvSpPr txBox="1"/>
            <p:nvPr/>
          </p:nvSpPr>
          <p:spPr>
            <a:xfrm>
              <a:off x="6664390" y="1292616"/>
              <a:ext cx="2342308" cy="338554"/>
            </a:xfrm>
            <a:prstGeom prst="rect">
              <a:avLst/>
            </a:prstGeom>
            <a:noFill/>
          </p:spPr>
          <p:txBody>
            <a:bodyPr wrap="square" rtlCol="0">
              <a:spAutoFit/>
            </a:bodyPr>
            <a:lstStyle/>
            <a:p>
              <a:pPr algn="ctr"/>
              <a:r>
                <a:rPr lang="en-US" sz="1600" b="1" i="1" dirty="0">
                  <a:latin typeface="Pyunji R" panose="02030504000101010101" pitchFamily="18" charset="-127"/>
                  <a:ea typeface="Pyunji R" panose="02030504000101010101" pitchFamily="18" charset="-127"/>
                </a:rPr>
                <a:t>…neutral opinions</a:t>
              </a:r>
            </a:p>
          </p:txBody>
        </p:sp>
      </p:grpSp>
      <p:sp>
        <p:nvSpPr>
          <p:cNvPr id="9" name="Oval 8">
            <a:extLst>
              <a:ext uri="{FF2B5EF4-FFF2-40B4-BE49-F238E27FC236}">
                <a16:creationId xmlns:a16="http://schemas.microsoft.com/office/drawing/2014/main" id="{F6A0139F-D47B-4D2E-B6DD-1CF3E225FE2E}"/>
              </a:ext>
            </a:extLst>
          </p:cNvPr>
          <p:cNvSpPr/>
          <p:nvPr/>
        </p:nvSpPr>
        <p:spPr>
          <a:xfrm>
            <a:off x="6300356" y="1494441"/>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Terminator 9">
            <a:extLst>
              <a:ext uri="{FF2B5EF4-FFF2-40B4-BE49-F238E27FC236}">
                <a16:creationId xmlns:a16="http://schemas.microsoft.com/office/drawing/2014/main" id="{BC5D7E92-B133-44C6-97F0-32132D556239}"/>
              </a:ext>
            </a:extLst>
          </p:cNvPr>
          <p:cNvSpPr/>
          <p:nvPr/>
        </p:nvSpPr>
        <p:spPr>
          <a:xfrm>
            <a:off x="5824841" y="1537983"/>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F05A950B-21FC-4E5D-A16E-17592DDF6805}"/>
              </a:ext>
            </a:extLst>
          </p:cNvPr>
          <p:cNvSpPr/>
          <p:nvPr/>
        </p:nvSpPr>
        <p:spPr>
          <a:xfrm>
            <a:off x="5715169" y="2340940"/>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5" name="Group 24">
            <a:extLst>
              <a:ext uri="{FF2B5EF4-FFF2-40B4-BE49-F238E27FC236}">
                <a16:creationId xmlns:a16="http://schemas.microsoft.com/office/drawing/2014/main" id="{5DD84771-2FD1-4F92-8510-A5DC0190CDC7}"/>
              </a:ext>
            </a:extLst>
          </p:cNvPr>
          <p:cNvGrpSpPr/>
          <p:nvPr/>
        </p:nvGrpSpPr>
        <p:grpSpPr>
          <a:xfrm>
            <a:off x="6340090" y="2150641"/>
            <a:ext cx="3571876" cy="657225"/>
            <a:chOff x="6315076" y="1124349"/>
            <a:chExt cx="3571876" cy="657225"/>
          </a:xfrm>
        </p:grpSpPr>
        <p:sp>
          <p:nvSpPr>
            <p:cNvPr id="26" name="Arrow: Pentagon 25">
              <a:extLst>
                <a:ext uri="{FF2B5EF4-FFF2-40B4-BE49-F238E27FC236}">
                  <a16:creationId xmlns:a16="http://schemas.microsoft.com/office/drawing/2014/main" id="{47F70075-48C3-4CC8-9203-CCEC64067F7E}"/>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0D079C6-79A6-4A12-81A1-F6AAFAE190EB}"/>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00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a:extLst>
                <a:ext uri="{FF2B5EF4-FFF2-40B4-BE49-F238E27FC236}">
                  <a16:creationId xmlns:a16="http://schemas.microsoft.com/office/drawing/2014/main" id="{E454B1B3-9151-448A-885F-BAB4D664A2E1}"/>
                </a:ext>
              </a:extLst>
            </p:cNvPr>
            <p:cNvSpPr txBox="1"/>
            <p:nvPr/>
          </p:nvSpPr>
          <p:spPr>
            <a:xfrm>
              <a:off x="6724560" y="1346077"/>
              <a:ext cx="2287807" cy="261610"/>
            </a:xfrm>
            <a:prstGeom prst="rect">
              <a:avLst/>
            </a:prstGeom>
            <a:noFill/>
          </p:spPr>
          <p:txBody>
            <a:bodyPr wrap="none" rtlCol="0">
              <a:spAutoFit/>
            </a:bodyPr>
            <a:lstStyle/>
            <a:p>
              <a:pPr algn="ctr"/>
              <a:r>
                <a:rPr lang="en-US" altLang="ko-KR" sz="1100" b="1" i="1" dirty="0">
                  <a:solidFill>
                    <a:srgbClr val="B58135"/>
                  </a:solidFill>
                  <a:latin typeface="Oswald" panose="02000503000000000000" pitchFamily="2" charset="0"/>
                </a:rPr>
                <a:t>Economists Olzhas Khudaibergenov…</a:t>
              </a:r>
              <a:endParaRPr lang="en-US" sz="1100" b="1" i="1" dirty="0">
                <a:solidFill>
                  <a:srgbClr val="B58135"/>
                </a:solidFill>
                <a:latin typeface="Oswald" panose="02000503000000000000" pitchFamily="2" charset="0"/>
              </a:endParaRPr>
            </a:p>
          </p:txBody>
        </p:sp>
      </p:grpSp>
      <p:sp>
        <p:nvSpPr>
          <p:cNvPr id="29" name="Oval 28">
            <a:extLst>
              <a:ext uri="{FF2B5EF4-FFF2-40B4-BE49-F238E27FC236}">
                <a16:creationId xmlns:a16="http://schemas.microsoft.com/office/drawing/2014/main" id="{10A4DB8F-E755-494E-9C88-2B877ABB6148}"/>
              </a:ext>
            </a:extLst>
          </p:cNvPr>
          <p:cNvSpPr/>
          <p:nvPr/>
        </p:nvSpPr>
        <p:spPr>
          <a:xfrm>
            <a:off x="6314211" y="2343118"/>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0" name="Flowchart: Terminator 29">
            <a:extLst>
              <a:ext uri="{FF2B5EF4-FFF2-40B4-BE49-F238E27FC236}">
                <a16:creationId xmlns:a16="http://schemas.microsoft.com/office/drawing/2014/main" id="{B64A36CF-2EFB-4DB8-B621-9C5DC970C5F3}"/>
              </a:ext>
            </a:extLst>
          </p:cNvPr>
          <p:cNvSpPr/>
          <p:nvPr/>
        </p:nvSpPr>
        <p:spPr>
          <a:xfrm>
            <a:off x="5838696" y="2386660"/>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4" name="Oval 33">
            <a:extLst>
              <a:ext uri="{FF2B5EF4-FFF2-40B4-BE49-F238E27FC236}">
                <a16:creationId xmlns:a16="http://schemas.microsoft.com/office/drawing/2014/main" id="{91677AB7-93E2-4815-B5B6-7D6BB8BA4892}"/>
              </a:ext>
            </a:extLst>
          </p:cNvPr>
          <p:cNvSpPr/>
          <p:nvPr/>
        </p:nvSpPr>
        <p:spPr>
          <a:xfrm>
            <a:off x="5715169" y="3189616"/>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9EDDC91B-20BD-46A3-A853-85C7EF367634}"/>
              </a:ext>
            </a:extLst>
          </p:cNvPr>
          <p:cNvGrpSpPr/>
          <p:nvPr/>
        </p:nvGrpSpPr>
        <p:grpSpPr>
          <a:xfrm>
            <a:off x="6346933" y="3019797"/>
            <a:ext cx="3571876" cy="657225"/>
            <a:chOff x="6315076" y="1124349"/>
            <a:chExt cx="3571876" cy="657225"/>
          </a:xfrm>
        </p:grpSpPr>
        <p:sp>
          <p:nvSpPr>
            <p:cNvPr id="37" name="Arrow: Pentagon 36">
              <a:extLst>
                <a:ext uri="{FF2B5EF4-FFF2-40B4-BE49-F238E27FC236}">
                  <a16:creationId xmlns:a16="http://schemas.microsoft.com/office/drawing/2014/main" id="{1102CB27-9051-43F1-A6BB-3CD006F6B977}"/>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823F0DAC-7C63-4FA3-BA7A-01C373B76485}"/>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999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Box 38">
              <a:extLst>
                <a:ext uri="{FF2B5EF4-FFF2-40B4-BE49-F238E27FC236}">
                  <a16:creationId xmlns:a16="http://schemas.microsoft.com/office/drawing/2014/main" id="{108E6E44-0B73-4D75-B9D0-774AB4A91C38}"/>
                </a:ext>
              </a:extLst>
            </p:cNvPr>
            <p:cNvSpPr txBox="1"/>
            <p:nvPr/>
          </p:nvSpPr>
          <p:spPr>
            <a:xfrm>
              <a:off x="6850503" y="1328624"/>
              <a:ext cx="1826141" cy="261610"/>
            </a:xfrm>
            <a:prstGeom prst="rect">
              <a:avLst/>
            </a:prstGeom>
            <a:noFill/>
          </p:spPr>
          <p:txBody>
            <a:bodyPr wrap="none" rtlCol="0">
              <a:spAutoFit/>
            </a:bodyPr>
            <a:lstStyle/>
            <a:p>
              <a:r>
                <a:rPr lang="en-US" altLang="ko-KR" sz="1100" b="1" i="1" dirty="0">
                  <a:solidFill>
                    <a:srgbClr val="B58135"/>
                  </a:solidFill>
                  <a:latin typeface="Oswald" panose="02000503000000000000" pitchFamily="2" charset="0"/>
                </a:rPr>
                <a:t>…and Zharas Akhmetov, 2015</a:t>
              </a:r>
              <a:endParaRPr lang="en-US" sz="1100" i="1" spc="600" dirty="0">
                <a:solidFill>
                  <a:srgbClr val="B58135"/>
                </a:solidFill>
                <a:latin typeface="Oswald" panose="02000503000000000000" pitchFamily="2" charset="0"/>
              </a:endParaRPr>
            </a:p>
          </p:txBody>
        </p:sp>
      </p:grpSp>
      <p:sp>
        <p:nvSpPr>
          <p:cNvPr id="40" name="Oval 39">
            <a:extLst>
              <a:ext uri="{FF2B5EF4-FFF2-40B4-BE49-F238E27FC236}">
                <a16:creationId xmlns:a16="http://schemas.microsoft.com/office/drawing/2014/main" id="{98BE764D-33E4-4223-A896-D4A5D89D7A59}"/>
              </a:ext>
            </a:extLst>
          </p:cNvPr>
          <p:cNvSpPr/>
          <p:nvPr/>
        </p:nvSpPr>
        <p:spPr>
          <a:xfrm>
            <a:off x="6314211" y="3191794"/>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1" name="Flowchart: Terminator 40">
            <a:extLst>
              <a:ext uri="{FF2B5EF4-FFF2-40B4-BE49-F238E27FC236}">
                <a16:creationId xmlns:a16="http://schemas.microsoft.com/office/drawing/2014/main" id="{F4FDD7F7-B82D-44AC-A5EB-A096C3CCA79C}"/>
              </a:ext>
            </a:extLst>
          </p:cNvPr>
          <p:cNvSpPr/>
          <p:nvPr/>
        </p:nvSpPr>
        <p:spPr>
          <a:xfrm>
            <a:off x="5838696" y="3235336"/>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5" name="Oval 44">
            <a:extLst>
              <a:ext uri="{FF2B5EF4-FFF2-40B4-BE49-F238E27FC236}">
                <a16:creationId xmlns:a16="http://schemas.microsoft.com/office/drawing/2014/main" id="{346CC4B1-07A9-4C66-985C-884BA48655C7}"/>
              </a:ext>
            </a:extLst>
          </p:cNvPr>
          <p:cNvSpPr/>
          <p:nvPr/>
        </p:nvSpPr>
        <p:spPr>
          <a:xfrm>
            <a:off x="5715169" y="4034908"/>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46">
            <a:extLst>
              <a:ext uri="{FF2B5EF4-FFF2-40B4-BE49-F238E27FC236}">
                <a16:creationId xmlns:a16="http://schemas.microsoft.com/office/drawing/2014/main" id="{B91657C3-7182-449E-A3E3-207CA99267BD}"/>
              </a:ext>
            </a:extLst>
          </p:cNvPr>
          <p:cNvGrpSpPr/>
          <p:nvPr/>
        </p:nvGrpSpPr>
        <p:grpSpPr>
          <a:xfrm>
            <a:off x="6323133" y="3855387"/>
            <a:ext cx="3571876" cy="657225"/>
            <a:chOff x="6315076" y="1124349"/>
            <a:chExt cx="3571876" cy="657225"/>
          </a:xfrm>
        </p:grpSpPr>
        <p:sp>
          <p:nvSpPr>
            <p:cNvPr id="48" name="Arrow: Pentagon 47">
              <a:extLst>
                <a:ext uri="{FF2B5EF4-FFF2-40B4-BE49-F238E27FC236}">
                  <a16:creationId xmlns:a16="http://schemas.microsoft.com/office/drawing/2014/main" id="{D6F26BC0-02D9-4577-9DBD-D308664429C7}"/>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6EBE3699-085D-44AF-A07B-E381F158548B}"/>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FF006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4C17A652-D4E2-4AEA-8534-2E0EC36ECE11}"/>
                </a:ext>
              </a:extLst>
            </p:cNvPr>
            <p:cNvSpPr txBox="1"/>
            <p:nvPr/>
          </p:nvSpPr>
          <p:spPr>
            <a:xfrm>
              <a:off x="6863287" y="1318758"/>
              <a:ext cx="2069797" cy="261610"/>
            </a:xfrm>
            <a:prstGeom prst="rect">
              <a:avLst/>
            </a:prstGeom>
            <a:noFill/>
          </p:spPr>
          <p:txBody>
            <a:bodyPr wrap="none" rtlCol="0">
              <a:spAutoFit/>
            </a:bodyPr>
            <a:lstStyle/>
            <a:p>
              <a:r>
                <a:rPr lang="en-US" sz="1100" b="1" i="1" dirty="0">
                  <a:solidFill>
                    <a:srgbClr val="B58135"/>
                  </a:solidFill>
                  <a:latin typeface="Oswald" panose="02000503000000000000" pitchFamily="2" charset="0"/>
                </a:rPr>
                <a:t>Blyalov, B.E. and Zenich, VA, 2016</a:t>
              </a:r>
            </a:p>
          </p:txBody>
        </p:sp>
      </p:grpSp>
      <p:sp>
        <p:nvSpPr>
          <p:cNvPr id="51" name="Oval 50">
            <a:extLst>
              <a:ext uri="{FF2B5EF4-FFF2-40B4-BE49-F238E27FC236}">
                <a16:creationId xmlns:a16="http://schemas.microsoft.com/office/drawing/2014/main" id="{8ADD7C28-6986-4C89-ADCF-552E16C2DD73}"/>
              </a:ext>
            </a:extLst>
          </p:cNvPr>
          <p:cNvSpPr/>
          <p:nvPr/>
        </p:nvSpPr>
        <p:spPr>
          <a:xfrm>
            <a:off x="6314211" y="4037086"/>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2" name="Flowchart: Terminator 51">
            <a:extLst>
              <a:ext uri="{FF2B5EF4-FFF2-40B4-BE49-F238E27FC236}">
                <a16:creationId xmlns:a16="http://schemas.microsoft.com/office/drawing/2014/main" id="{149F1C39-7330-457D-A476-8A9C82B40A48}"/>
              </a:ext>
            </a:extLst>
          </p:cNvPr>
          <p:cNvSpPr/>
          <p:nvPr/>
        </p:nvSpPr>
        <p:spPr>
          <a:xfrm>
            <a:off x="5838696" y="4080628"/>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56" name="Oval 55">
            <a:extLst>
              <a:ext uri="{FF2B5EF4-FFF2-40B4-BE49-F238E27FC236}">
                <a16:creationId xmlns:a16="http://schemas.microsoft.com/office/drawing/2014/main" id="{1E3DA0D3-3A48-441F-B137-6B27AE178042}"/>
              </a:ext>
            </a:extLst>
          </p:cNvPr>
          <p:cNvSpPr/>
          <p:nvPr/>
        </p:nvSpPr>
        <p:spPr>
          <a:xfrm>
            <a:off x="5728976" y="4882430"/>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a:extLst>
              <a:ext uri="{FF2B5EF4-FFF2-40B4-BE49-F238E27FC236}">
                <a16:creationId xmlns:a16="http://schemas.microsoft.com/office/drawing/2014/main" id="{89D87524-C26C-4116-A606-546BDE31FF83}"/>
              </a:ext>
            </a:extLst>
          </p:cNvPr>
          <p:cNvGrpSpPr/>
          <p:nvPr/>
        </p:nvGrpSpPr>
        <p:grpSpPr>
          <a:xfrm>
            <a:off x="6334762" y="4732629"/>
            <a:ext cx="3571876" cy="657225"/>
            <a:chOff x="6315076" y="1124349"/>
            <a:chExt cx="3571876" cy="657225"/>
          </a:xfrm>
        </p:grpSpPr>
        <p:sp>
          <p:nvSpPr>
            <p:cNvPr id="59" name="Arrow: Pentagon 58">
              <a:extLst>
                <a:ext uri="{FF2B5EF4-FFF2-40B4-BE49-F238E27FC236}">
                  <a16:creationId xmlns:a16="http://schemas.microsoft.com/office/drawing/2014/main" id="{C1C1C31F-184B-49B6-B04B-B3CBFFE7AA30}"/>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Freeform: Shape 59">
              <a:extLst>
                <a:ext uri="{FF2B5EF4-FFF2-40B4-BE49-F238E27FC236}">
                  <a16:creationId xmlns:a16="http://schemas.microsoft.com/office/drawing/2014/main" id="{F949AF23-6791-4D95-A7B0-FFD3DFB6EF1E}"/>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0066C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Oval 61">
            <a:extLst>
              <a:ext uri="{FF2B5EF4-FFF2-40B4-BE49-F238E27FC236}">
                <a16:creationId xmlns:a16="http://schemas.microsoft.com/office/drawing/2014/main" id="{92DFF134-A959-4E3E-9D28-9B3B071D789B}"/>
              </a:ext>
            </a:extLst>
          </p:cNvPr>
          <p:cNvSpPr/>
          <p:nvPr/>
        </p:nvSpPr>
        <p:spPr>
          <a:xfrm>
            <a:off x="6328018" y="4884608"/>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3" name="Flowchart: Terminator 62">
            <a:extLst>
              <a:ext uri="{FF2B5EF4-FFF2-40B4-BE49-F238E27FC236}">
                <a16:creationId xmlns:a16="http://schemas.microsoft.com/office/drawing/2014/main" id="{A9D26C6C-1E4F-45AC-9B7D-49C17C7AC085}"/>
              </a:ext>
            </a:extLst>
          </p:cNvPr>
          <p:cNvSpPr/>
          <p:nvPr/>
        </p:nvSpPr>
        <p:spPr>
          <a:xfrm>
            <a:off x="5852503" y="4928150"/>
            <a:ext cx="656869" cy="182880"/>
          </a:xfrm>
          <a:prstGeom prst="flowChartTerminator">
            <a:avLst/>
          </a:prstGeom>
          <a:gradFill flip="none" rotWithShape="1">
            <a:gsLst>
              <a:gs pos="68134">
                <a:schemeClr val="bg1"/>
              </a:gs>
              <a:gs pos="47773">
                <a:schemeClr val="bg1"/>
              </a:gs>
              <a:gs pos="27454">
                <a:srgbClr val="B58135"/>
              </a:gs>
              <a:gs pos="0">
                <a:srgbClr val="524116"/>
              </a:gs>
              <a:gs pos="83000">
                <a:srgbClr val="B58135"/>
              </a:gs>
              <a:gs pos="92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67" name="Oval 66">
            <a:extLst>
              <a:ext uri="{FF2B5EF4-FFF2-40B4-BE49-F238E27FC236}">
                <a16:creationId xmlns:a16="http://schemas.microsoft.com/office/drawing/2014/main" id="{F2E4E4EA-8F0C-40B8-806C-551DAF6A13AB}"/>
              </a:ext>
            </a:extLst>
          </p:cNvPr>
          <p:cNvSpPr/>
          <p:nvPr/>
        </p:nvSpPr>
        <p:spPr>
          <a:xfrm>
            <a:off x="5742783" y="5729952"/>
            <a:ext cx="274320" cy="274320"/>
          </a:xfrm>
          <a:prstGeom prst="ellipse">
            <a:avLst/>
          </a:prstGeom>
          <a:solidFill>
            <a:srgbClr val="B58135"/>
          </a:solidFill>
          <a:ln>
            <a:noFill/>
          </a:ln>
          <a:effectLst>
            <a:innerShdw blurRad="254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a:extLst>
              <a:ext uri="{FF2B5EF4-FFF2-40B4-BE49-F238E27FC236}">
                <a16:creationId xmlns:a16="http://schemas.microsoft.com/office/drawing/2014/main" id="{40E1C596-C986-482C-A446-7614A8262974}"/>
              </a:ext>
            </a:extLst>
          </p:cNvPr>
          <p:cNvGrpSpPr/>
          <p:nvPr/>
        </p:nvGrpSpPr>
        <p:grpSpPr>
          <a:xfrm>
            <a:off x="6373523" y="5538500"/>
            <a:ext cx="3571876" cy="657225"/>
            <a:chOff x="6315076" y="1124349"/>
            <a:chExt cx="3571876" cy="657225"/>
          </a:xfrm>
        </p:grpSpPr>
        <p:sp>
          <p:nvSpPr>
            <p:cNvPr id="70" name="Arrow: Pentagon 69">
              <a:extLst>
                <a:ext uri="{FF2B5EF4-FFF2-40B4-BE49-F238E27FC236}">
                  <a16:creationId xmlns:a16="http://schemas.microsoft.com/office/drawing/2014/main" id="{36FD4973-7100-44D1-BA3B-FDE5265EBA60}"/>
                </a:ext>
              </a:extLst>
            </p:cNvPr>
            <p:cNvSpPr/>
            <p:nvPr/>
          </p:nvSpPr>
          <p:spPr>
            <a:xfrm>
              <a:off x="6315076" y="1124349"/>
              <a:ext cx="3571876" cy="657225"/>
            </a:xfrm>
            <a:prstGeom prst="homePlate">
              <a:avLst/>
            </a:prstGeom>
            <a:solidFill>
              <a:srgbClr val="ECEDDB"/>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b="1" i="1" dirty="0">
                <a:solidFill>
                  <a:schemeClr val="tx1"/>
                </a:solidFill>
                <a:latin typeface="Pyunji R" panose="02030504000101010101" pitchFamily="18" charset="-127"/>
                <a:ea typeface="Pyunji R" panose="02030504000101010101" pitchFamily="18" charset="-127"/>
              </a:endParaRPr>
            </a:p>
          </p:txBody>
        </p:sp>
        <p:sp>
          <p:nvSpPr>
            <p:cNvPr id="71" name="Freeform: Shape 70">
              <a:extLst>
                <a:ext uri="{FF2B5EF4-FFF2-40B4-BE49-F238E27FC236}">
                  <a16:creationId xmlns:a16="http://schemas.microsoft.com/office/drawing/2014/main" id="{A1154D86-A344-4CCC-9ADB-AAE0F41BFC55}"/>
                </a:ext>
              </a:extLst>
            </p:cNvPr>
            <p:cNvSpPr/>
            <p:nvPr/>
          </p:nvSpPr>
          <p:spPr>
            <a:xfrm>
              <a:off x="8937545" y="1124349"/>
              <a:ext cx="949406" cy="657225"/>
            </a:xfrm>
            <a:custGeom>
              <a:avLst/>
              <a:gdLst>
                <a:gd name="connsiteX0" fmla="*/ 0 w 949406"/>
                <a:gd name="connsiteY0" fmla="*/ 0 h 657225"/>
                <a:gd name="connsiteX1" fmla="*/ 620794 w 949406"/>
                <a:gd name="connsiteY1" fmla="*/ 0 h 657225"/>
                <a:gd name="connsiteX2" fmla="*/ 949406 w 949406"/>
                <a:gd name="connsiteY2" fmla="*/ 328613 h 657225"/>
                <a:gd name="connsiteX3" fmla="*/ 620794 w 949406"/>
                <a:gd name="connsiteY3" fmla="*/ 657225 h 657225"/>
                <a:gd name="connsiteX4" fmla="*/ 364646 w 949406"/>
                <a:gd name="connsiteY4" fmla="*/ 657225 h 657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9406" h="657225">
                  <a:moveTo>
                    <a:pt x="0" y="0"/>
                  </a:moveTo>
                  <a:lnTo>
                    <a:pt x="620794" y="0"/>
                  </a:lnTo>
                  <a:lnTo>
                    <a:pt x="949406" y="328613"/>
                  </a:lnTo>
                  <a:lnTo>
                    <a:pt x="620794" y="657225"/>
                  </a:lnTo>
                  <a:lnTo>
                    <a:pt x="364646" y="657225"/>
                  </a:lnTo>
                  <a:close/>
                </a:path>
              </a:pathLst>
            </a:custGeom>
            <a:solidFill>
              <a:srgbClr val="CC33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Oval 72">
            <a:extLst>
              <a:ext uri="{FF2B5EF4-FFF2-40B4-BE49-F238E27FC236}">
                <a16:creationId xmlns:a16="http://schemas.microsoft.com/office/drawing/2014/main" id="{032831FC-BA66-45E7-8913-3FA7B5FFF678}"/>
              </a:ext>
            </a:extLst>
          </p:cNvPr>
          <p:cNvSpPr/>
          <p:nvPr/>
        </p:nvSpPr>
        <p:spPr>
          <a:xfrm>
            <a:off x="6341825" y="5732130"/>
            <a:ext cx="274320" cy="274320"/>
          </a:xfrm>
          <a:prstGeom prst="ellipse">
            <a:avLst/>
          </a:prstGeom>
          <a:solidFill>
            <a:srgbClr val="BB873A"/>
          </a:solidFill>
          <a:ln>
            <a:noFill/>
          </a:ln>
          <a:effectLst>
            <a:innerShdw blurRad="12700" dist="50800" dir="27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74" name="Flowchart: Terminator 73">
            <a:extLst>
              <a:ext uri="{FF2B5EF4-FFF2-40B4-BE49-F238E27FC236}">
                <a16:creationId xmlns:a16="http://schemas.microsoft.com/office/drawing/2014/main" id="{73A83164-99B1-4CAC-9B4B-752B46C21713}"/>
              </a:ext>
            </a:extLst>
          </p:cNvPr>
          <p:cNvSpPr/>
          <p:nvPr/>
        </p:nvSpPr>
        <p:spPr>
          <a:xfrm>
            <a:off x="5866310" y="5775672"/>
            <a:ext cx="656869" cy="182880"/>
          </a:xfrm>
          <a:prstGeom prst="flowChartTerminator">
            <a:avLst/>
          </a:prstGeom>
          <a:gradFill flip="none" rotWithShape="1">
            <a:gsLst>
              <a:gs pos="68134">
                <a:schemeClr val="bg1"/>
              </a:gs>
              <a:gs pos="47773">
                <a:schemeClr val="bg1"/>
              </a:gs>
              <a:gs pos="27454">
                <a:srgbClr val="B58135"/>
              </a:gs>
              <a:gs pos="7000">
                <a:srgbClr val="524116"/>
              </a:gs>
              <a:gs pos="83000">
                <a:srgbClr val="B58135"/>
              </a:gs>
              <a:gs pos="88000">
                <a:srgbClr val="52411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79" name="Group 78">
            <a:extLst>
              <a:ext uri="{FF2B5EF4-FFF2-40B4-BE49-F238E27FC236}">
                <a16:creationId xmlns:a16="http://schemas.microsoft.com/office/drawing/2014/main" id="{E3802CB0-066F-4C18-8015-0BC9A7C70A20}"/>
              </a:ext>
            </a:extLst>
          </p:cNvPr>
          <p:cNvGrpSpPr/>
          <p:nvPr/>
        </p:nvGrpSpPr>
        <p:grpSpPr>
          <a:xfrm>
            <a:off x="9832404" y="221763"/>
            <a:ext cx="494764" cy="4722825"/>
            <a:chOff x="9832404" y="221763"/>
            <a:chExt cx="494764" cy="4722825"/>
          </a:xfrm>
        </p:grpSpPr>
        <p:sp>
          <p:nvSpPr>
            <p:cNvPr id="14" name="Rectangle: Top Corners Rounded 13">
              <a:extLst>
                <a:ext uri="{FF2B5EF4-FFF2-40B4-BE49-F238E27FC236}">
                  <a16:creationId xmlns:a16="http://schemas.microsoft.com/office/drawing/2014/main" id="{5C7A82AC-1D6C-46AB-AED9-7A245BE6A49D}"/>
                </a:ext>
              </a:extLst>
            </p:cNvPr>
            <p:cNvSpPr/>
            <p:nvPr/>
          </p:nvSpPr>
          <p:spPr>
            <a:xfrm>
              <a:off x="9832404" y="221764"/>
              <a:ext cx="203167" cy="140680"/>
            </a:xfrm>
            <a:prstGeom prst="round2SameRect">
              <a:avLst>
                <a:gd name="adj1" fmla="val 50000"/>
                <a:gd name="adj2" fmla="val 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16D696B4-0F61-4000-9FC7-3EC471F45ED4}"/>
                </a:ext>
              </a:extLst>
            </p:cNvPr>
            <p:cNvSpPr/>
            <p:nvPr/>
          </p:nvSpPr>
          <p:spPr>
            <a:xfrm>
              <a:off x="9890123" y="221763"/>
              <a:ext cx="437045" cy="4722825"/>
            </a:xfrm>
            <a:custGeom>
              <a:avLst/>
              <a:gdLst>
                <a:gd name="connsiteX0" fmla="*/ 0 w 770632"/>
                <a:gd name="connsiteY0" fmla="*/ 0 h 4722825"/>
                <a:gd name="connsiteX1" fmla="*/ 349024 w 770632"/>
                <a:gd name="connsiteY1" fmla="*/ 0 h 4722825"/>
                <a:gd name="connsiteX2" fmla="*/ 770632 w 770632"/>
                <a:gd name="connsiteY2" fmla="*/ 421608 h 4722825"/>
                <a:gd name="connsiteX3" fmla="*/ 770632 w 770632"/>
                <a:gd name="connsiteY3" fmla="*/ 4642025 h 4722825"/>
                <a:gd name="connsiteX4" fmla="*/ 766897 w 770632"/>
                <a:gd name="connsiteY4" fmla="*/ 4684356 h 4722825"/>
                <a:gd name="connsiteX5" fmla="*/ 613487 w 770632"/>
                <a:gd name="connsiteY5" fmla="*/ 4530946 h 4722825"/>
                <a:gd name="connsiteX6" fmla="*/ 421608 w 770632"/>
                <a:gd name="connsiteY6" fmla="*/ 4722825 h 4722825"/>
                <a:gd name="connsiteX7" fmla="*/ 421608 w 770632"/>
                <a:gd name="connsiteY7" fmla="*/ 421608 h 4722825"/>
                <a:gd name="connsiteX8" fmla="*/ 0 w 770632"/>
                <a:gd name="connsiteY8" fmla="*/ 0 h 4722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0632" h="4722825">
                  <a:moveTo>
                    <a:pt x="0" y="0"/>
                  </a:moveTo>
                  <a:lnTo>
                    <a:pt x="349024" y="0"/>
                  </a:lnTo>
                  <a:cubicBezTo>
                    <a:pt x="581872" y="0"/>
                    <a:pt x="770632" y="188760"/>
                    <a:pt x="770632" y="421608"/>
                  </a:cubicBezTo>
                  <a:lnTo>
                    <a:pt x="770632" y="4642025"/>
                  </a:lnTo>
                  <a:lnTo>
                    <a:pt x="766897" y="4684356"/>
                  </a:lnTo>
                  <a:lnTo>
                    <a:pt x="613487" y="4530946"/>
                  </a:lnTo>
                  <a:lnTo>
                    <a:pt x="421608" y="4722825"/>
                  </a:lnTo>
                  <a:lnTo>
                    <a:pt x="421608" y="421608"/>
                  </a:lnTo>
                  <a:cubicBezTo>
                    <a:pt x="421608" y="188760"/>
                    <a:pt x="232848" y="0"/>
                    <a:pt x="0" y="0"/>
                  </a:cubicBezTo>
                  <a:close/>
                </a:path>
              </a:pathLst>
            </a:custGeom>
            <a:solidFill>
              <a:schemeClr val="accent1">
                <a:lumMod val="50000"/>
              </a:scheme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2" name="Rectangle 91">
            <a:extLst>
              <a:ext uri="{FF2B5EF4-FFF2-40B4-BE49-F238E27FC236}">
                <a16:creationId xmlns:a16="http://schemas.microsoft.com/office/drawing/2014/main" id="{855B19D8-B8CC-405C-B09B-08C46CFD6B1C}"/>
              </a:ext>
            </a:extLst>
          </p:cNvPr>
          <p:cNvSpPr/>
          <p:nvPr/>
        </p:nvSpPr>
        <p:spPr>
          <a:xfrm>
            <a:off x="10373895" y="2924182"/>
            <a:ext cx="117566" cy="988067"/>
          </a:xfrm>
          <a:prstGeom prst="rect">
            <a:avLst/>
          </a:prstGeom>
          <a:gradFill flip="none" rotWithShape="1">
            <a:gsLst>
              <a:gs pos="72000">
                <a:schemeClr val="bg1"/>
              </a:gs>
              <a:gs pos="47773">
                <a:schemeClr val="bg1"/>
              </a:gs>
              <a:gs pos="27454">
                <a:schemeClr val="bg1"/>
              </a:gs>
              <a:gs pos="1000">
                <a:schemeClr val="tx1"/>
              </a:gs>
              <a:gs pos="100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Rectangle 95">
            <a:extLst>
              <a:ext uri="{FF2B5EF4-FFF2-40B4-BE49-F238E27FC236}">
                <a16:creationId xmlns:a16="http://schemas.microsoft.com/office/drawing/2014/main" id="{ACACF91F-0A4B-44C9-9086-C9D7A95BEAAA}"/>
              </a:ext>
            </a:extLst>
          </p:cNvPr>
          <p:cNvSpPr/>
          <p:nvPr/>
        </p:nvSpPr>
        <p:spPr>
          <a:xfrm>
            <a:off x="1694682" y="3049128"/>
            <a:ext cx="90072" cy="756998"/>
          </a:xfrm>
          <a:prstGeom prst="rect">
            <a:avLst/>
          </a:prstGeom>
          <a:gradFill flip="none" rotWithShape="1">
            <a:gsLst>
              <a:gs pos="72000">
                <a:schemeClr val="bg1"/>
              </a:gs>
              <a:gs pos="47773">
                <a:schemeClr val="bg1"/>
              </a:gs>
              <a:gs pos="27454">
                <a:schemeClr val="bg1"/>
              </a:gs>
              <a:gs pos="1000">
                <a:schemeClr val="tx1"/>
              </a:gs>
              <a:gs pos="100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Rectangle 96">
            <a:extLst>
              <a:ext uri="{FF2B5EF4-FFF2-40B4-BE49-F238E27FC236}">
                <a16:creationId xmlns:a16="http://schemas.microsoft.com/office/drawing/2014/main" id="{69E26F13-A8F9-4EB9-BEFA-50D192FCA0E3}"/>
              </a:ext>
            </a:extLst>
          </p:cNvPr>
          <p:cNvSpPr/>
          <p:nvPr/>
        </p:nvSpPr>
        <p:spPr>
          <a:xfrm>
            <a:off x="1751820" y="3402683"/>
            <a:ext cx="188354" cy="70352"/>
          </a:xfrm>
          <a:prstGeom prst="rect">
            <a:avLst/>
          </a:prstGeom>
          <a:gradFill flip="none" rotWithShape="1">
            <a:gsLst>
              <a:gs pos="72000">
                <a:schemeClr val="bg1"/>
              </a:gs>
              <a:gs pos="47773">
                <a:schemeClr val="bg1"/>
              </a:gs>
              <a:gs pos="27454">
                <a:schemeClr val="bg1"/>
              </a:gs>
              <a:gs pos="1000">
                <a:schemeClr val="tx1"/>
              </a:gs>
              <a:gs pos="100000">
                <a:schemeClr val="tx1"/>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1A96D25C-D2C3-41E8-9E8B-A5124F0C8C60}"/>
              </a:ext>
            </a:extLst>
          </p:cNvPr>
          <p:cNvPicPr>
            <a:picLocks noChangeAspect="1"/>
          </p:cNvPicPr>
          <p:nvPr/>
        </p:nvPicPr>
        <p:blipFill rotWithShape="1">
          <a:blip r:embed="rId3">
            <a:extLst>
              <a:ext uri="{28A0092B-C50C-407E-A947-70E740481C1C}">
                <a14:useLocalDpi xmlns:a14="http://schemas.microsoft.com/office/drawing/2010/main" val="0"/>
              </a:ext>
            </a:extLst>
          </a:blip>
          <a:srcRect t="34352" b="31031"/>
          <a:stretch/>
        </p:blipFill>
        <p:spPr>
          <a:xfrm rot="16200000">
            <a:off x="-15788" y="3148973"/>
            <a:ext cx="4364745" cy="609861"/>
          </a:xfrm>
          <a:prstGeom prst="rect">
            <a:avLst/>
          </a:prstGeom>
          <a:effectLst>
            <a:outerShdw blurRad="50800" dist="38100" dir="10800000" algn="r" rotWithShape="0">
              <a:prstClr val="black">
                <a:alpha val="40000"/>
              </a:prstClr>
            </a:outerShdw>
          </a:effectLst>
        </p:spPr>
      </p:pic>
      <p:grpSp>
        <p:nvGrpSpPr>
          <p:cNvPr id="77" name="Group 76">
            <a:extLst>
              <a:ext uri="{FF2B5EF4-FFF2-40B4-BE49-F238E27FC236}">
                <a16:creationId xmlns:a16="http://schemas.microsoft.com/office/drawing/2014/main" id="{B815F1D9-7005-45F1-95C6-B53AC5B025DB}"/>
              </a:ext>
            </a:extLst>
          </p:cNvPr>
          <p:cNvGrpSpPr/>
          <p:nvPr/>
        </p:nvGrpSpPr>
        <p:grpSpPr>
          <a:xfrm>
            <a:off x="1842892" y="2673422"/>
            <a:ext cx="583040" cy="338307"/>
            <a:chOff x="1861653" y="2615259"/>
            <a:chExt cx="583040" cy="338307"/>
          </a:xfrm>
        </p:grpSpPr>
        <p:sp>
          <p:nvSpPr>
            <p:cNvPr id="75" name="Rectangle 74">
              <a:extLst>
                <a:ext uri="{FF2B5EF4-FFF2-40B4-BE49-F238E27FC236}">
                  <a16:creationId xmlns:a16="http://schemas.microsoft.com/office/drawing/2014/main" id="{EF446A5C-60A4-4CD6-B68D-2FF89E64272E}"/>
                </a:ext>
              </a:extLst>
            </p:cNvPr>
            <p:cNvSpPr/>
            <p:nvPr/>
          </p:nvSpPr>
          <p:spPr>
            <a:xfrm>
              <a:off x="1861653" y="2615259"/>
              <a:ext cx="583040" cy="338307"/>
            </a:xfrm>
            <a:custGeom>
              <a:avLst/>
              <a:gdLst>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63707"/>
                <a:gd name="connsiteX1" fmla="*/ 798789 w 798789"/>
                <a:gd name="connsiteY1" fmla="*/ 0 h 363707"/>
                <a:gd name="connsiteX2" fmla="*/ 798789 w 798789"/>
                <a:gd name="connsiteY2" fmla="*/ 338307 h 363707"/>
                <a:gd name="connsiteX3" fmla="*/ 0 w 798789"/>
                <a:gd name="connsiteY3" fmla="*/ 338307 h 363707"/>
                <a:gd name="connsiteX4" fmla="*/ 0 w 798789"/>
                <a:gd name="connsiteY4" fmla="*/ 0 h 363707"/>
                <a:gd name="connsiteX0" fmla="*/ 0 w 798789"/>
                <a:gd name="connsiteY0" fmla="*/ 0 h 384071"/>
                <a:gd name="connsiteX1" fmla="*/ 798789 w 798789"/>
                <a:gd name="connsiteY1" fmla="*/ 0 h 384071"/>
                <a:gd name="connsiteX2" fmla="*/ 798789 w 798789"/>
                <a:gd name="connsiteY2" fmla="*/ 338307 h 384071"/>
                <a:gd name="connsiteX3" fmla="*/ 0 w 798789"/>
                <a:gd name="connsiteY3" fmla="*/ 338307 h 384071"/>
                <a:gd name="connsiteX4" fmla="*/ 0 w 798789"/>
                <a:gd name="connsiteY4" fmla="*/ 0 h 384071"/>
                <a:gd name="connsiteX0" fmla="*/ 0 w 798789"/>
                <a:gd name="connsiteY0" fmla="*/ 0 h 360642"/>
                <a:gd name="connsiteX1" fmla="*/ 798789 w 798789"/>
                <a:gd name="connsiteY1" fmla="*/ 0 h 360642"/>
                <a:gd name="connsiteX2" fmla="*/ 798789 w 798789"/>
                <a:gd name="connsiteY2" fmla="*/ 338307 h 360642"/>
                <a:gd name="connsiteX3" fmla="*/ 0 w 798789"/>
                <a:gd name="connsiteY3" fmla="*/ 338307 h 360642"/>
                <a:gd name="connsiteX4" fmla="*/ 0 w 798789"/>
                <a:gd name="connsiteY4" fmla="*/ 0 h 360642"/>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89" h="338307">
                  <a:moveTo>
                    <a:pt x="0" y="0"/>
                  </a:moveTo>
                  <a:cubicBezTo>
                    <a:pt x="338653" y="99060"/>
                    <a:pt x="532526" y="83820"/>
                    <a:pt x="798789" y="0"/>
                  </a:cubicBezTo>
                  <a:lnTo>
                    <a:pt x="798789" y="338307"/>
                  </a:lnTo>
                  <a:cubicBezTo>
                    <a:pt x="517286" y="262107"/>
                    <a:pt x="281503" y="296397"/>
                    <a:pt x="0" y="338307"/>
                  </a:cubicBezTo>
                  <a:lnTo>
                    <a:pt x="0" y="0"/>
                  </a:lnTo>
                  <a:close/>
                </a:path>
              </a:pathLst>
            </a:custGeom>
            <a:gradFill flip="none" rotWithShape="1">
              <a:gsLst>
                <a:gs pos="45100">
                  <a:srgbClr val="C99953"/>
                </a:gs>
                <a:gs pos="0">
                  <a:srgbClr val="A67834"/>
                </a:gs>
                <a:gs pos="100000">
                  <a:srgbClr val="A67834"/>
                </a:gs>
              </a:gsLst>
              <a:lin ang="108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74">
              <a:extLst>
                <a:ext uri="{FF2B5EF4-FFF2-40B4-BE49-F238E27FC236}">
                  <a16:creationId xmlns:a16="http://schemas.microsoft.com/office/drawing/2014/main" id="{4B41009C-C6CB-416A-BD79-2E60D37FA99A}"/>
                </a:ext>
              </a:extLst>
            </p:cNvPr>
            <p:cNvSpPr/>
            <p:nvPr/>
          </p:nvSpPr>
          <p:spPr>
            <a:xfrm>
              <a:off x="1898614" y="2640646"/>
              <a:ext cx="523889" cy="288887"/>
            </a:xfrm>
            <a:custGeom>
              <a:avLst/>
              <a:gdLst>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63707"/>
                <a:gd name="connsiteX1" fmla="*/ 798789 w 798789"/>
                <a:gd name="connsiteY1" fmla="*/ 0 h 363707"/>
                <a:gd name="connsiteX2" fmla="*/ 798789 w 798789"/>
                <a:gd name="connsiteY2" fmla="*/ 338307 h 363707"/>
                <a:gd name="connsiteX3" fmla="*/ 0 w 798789"/>
                <a:gd name="connsiteY3" fmla="*/ 338307 h 363707"/>
                <a:gd name="connsiteX4" fmla="*/ 0 w 798789"/>
                <a:gd name="connsiteY4" fmla="*/ 0 h 363707"/>
                <a:gd name="connsiteX0" fmla="*/ 0 w 798789"/>
                <a:gd name="connsiteY0" fmla="*/ 0 h 384071"/>
                <a:gd name="connsiteX1" fmla="*/ 798789 w 798789"/>
                <a:gd name="connsiteY1" fmla="*/ 0 h 384071"/>
                <a:gd name="connsiteX2" fmla="*/ 798789 w 798789"/>
                <a:gd name="connsiteY2" fmla="*/ 338307 h 384071"/>
                <a:gd name="connsiteX3" fmla="*/ 0 w 798789"/>
                <a:gd name="connsiteY3" fmla="*/ 338307 h 384071"/>
                <a:gd name="connsiteX4" fmla="*/ 0 w 798789"/>
                <a:gd name="connsiteY4" fmla="*/ 0 h 384071"/>
                <a:gd name="connsiteX0" fmla="*/ 0 w 798789"/>
                <a:gd name="connsiteY0" fmla="*/ 0 h 360642"/>
                <a:gd name="connsiteX1" fmla="*/ 798789 w 798789"/>
                <a:gd name="connsiteY1" fmla="*/ 0 h 360642"/>
                <a:gd name="connsiteX2" fmla="*/ 798789 w 798789"/>
                <a:gd name="connsiteY2" fmla="*/ 338307 h 360642"/>
                <a:gd name="connsiteX3" fmla="*/ 0 w 798789"/>
                <a:gd name="connsiteY3" fmla="*/ 338307 h 360642"/>
                <a:gd name="connsiteX4" fmla="*/ 0 w 798789"/>
                <a:gd name="connsiteY4" fmla="*/ 0 h 360642"/>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 name="connsiteX0" fmla="*/ 0 w 798789"/>
                <a:gd name="connsiteY0" fmla="*/ 0 h 338307"/>
                <a:gd name="connsiteX1" fmla="*/ 798789 w 798789"/>
                <a:gd name="connsiteY1" fmla="*/ 0 h 338307"/>
                <a:gd name="connsiteX2" fmla="*/ 798789 w 798789"/>
                <a:gd name="connsiteY2" fmla="*/ 338307 h 338307"/>
                <a:gd name="connsiteX3" fmla="*/ 0 w 798789"/>
                <a:gd name="connsiteY3" fmla="*/ 338307 h 338307"/>
                <a:gd name="connsiteX4" fmla="*/ 0 w 798789"/>
                <a:gd name="connsiteY4" fmla="*/ 0 h 338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89" h="338307">
                  <a:moveTo>
                    <a:pt x="0" y="0"/>
                  </a:moveTo>
                  <a:cubicBezTo>
                    <a:pt x="338653" y="99060"/>
                    <a:pt x="532526" y="83820"/>
                    <a:pt x="798789" y="0"/>
                  </a:cubicBezTo>
                  <a:lnTo>
                    <a:pt x="798789" y="338307"/>
                  </a:lnTo>
                  <a:cubicBezTo>
                    <a:pt x="517286" y="262107"/>
                    <a:pt x="281503" y="296397"/>
                    <a:pt x="0" y="338307"/>
                  </a:cubicBezTo>
                  <a:lnTo>
                    <a:pt x="0" y="0"/>
                  </a:lnTo>
                  <a:close/>
                </a:path>
              </a:pathLst>
            </a:custGeom>
            <a:noFill/>
            <a:ln>
              <a:solidFill>
                <a:schemeClr val="bg1">
                  <a:alpha val="64000"/>
                </a:schemeClr>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2" name="TextBox 101">
            <a:extLst>
              <a:ext uri="{FF2B5EF4-FFF2-40B4-BE49-F238E27FC236}">
                <a16:creationId xmlns:a16="http://schemas.microsoft.com/office/drawing/2014/main" id="{4A457774-9253-412E-AC8F-AA766214A6CC}"/>
              </a:ext>
            </a:extLst>
          </p:cNvPr>
          <p:cNvSpPr txBox="1"/>
          <p:nvPr/>
        </p:nvSpPr>
        <p:spPr>
          <a:xfrm>
            <a:off x="6730677" y="4789691"/>
            <a:ext cx="2342308" cy="600164"/>
          </a:xfrm>
          <a:prstGeom prst="rect">
            <a:avLst/>
          </a:prstGeom>
          <a:noFill/>
        </p:spPr>
        <p:txBody>
          <a:bodyPr wrap="square" rtlCol="0">
            <a:spAutoFit/>
          </a:bodyPr>
          <a:lstStyle/>
          <a:p>
            <a:pPr algn="ctr"/>
            <a:r>
              <a:rPr lang="en-US" sz="1100" b="1" i="1" dirty="0">
                <a:solidFill>
                  <a:srgbClr val="B58135"/>
                </a:solidFill>
                <a:latin typeface="Oswald" panose="02000503000000000000" pitchFamily="2" charset="0"/>
              </a:rPr>
              <a:t>Chairman of the Almaty Public Antimonopoly Commission – Petr Svoik </a:t>
            </a:r>
          </a:p>
        </p:txBody>
      </p:sp>
      <p:sp>
        <p:nvSpPr>
          <p:cNvPr id="103" name="TextBox 102">
            <a:extLst>
              <a:ext uri="{FF2B5EF4-FFF2-40B4-BE49-F238E27FC236}">
                <a16:creationId xmlns:a16="http://schemas.microsoft.com/office/drawing/2014/main" id="{AB2059B7-433B-469E-8DA5-458ACA9C7584}"/>
              </a:ext>
            </a:extLst>
          </p:cNvPr>
          <p:cNvSpPr txBox="1"/>
          <p:nvPr/>
        </p:nvSpPr>
        <p:spPr>
          <a:xfrm>
            <a:off x="6722323" y="5703615"/>
            <a:ext cx="2342308" cy="430887"/>
          </a:xfrm>
          <a:prstGeom prst="rect">
            <a:avLst/>
          </a:prstGeom>
          <a:noFill/>
        </p:spPr>
        <p:txBody>
          <a:bodyPr wrap="square" rtlCol="0">
            <a:spAutoFit/>
          </a:bodyPr>
          <a:lstStyle/>
          <a:p>
            <a:pPr algn="r"/>
            <a:r>
              <a:rPr lang="en-US" sz="1100" i="1" dirty="0">
                <a:solidFill>
                  <a:schemeClr val="bg1">
                    <a:lumMod val="50000"/>
                  </a:schemeClr>
                </a:solidFill>
                <a:latin typeface="Pyunji R" panose="02030504000101010101" pitchFamily="18" charset="-127"/>
                <a:ea typeface="Pyunji R" panose="02030504000101010101" pitchFamily="18" charset="-127"/>
              </a:rPr>
              <a:t>Sources are mostly in Kazakh or Russian languages…</a:t>
            </a:r>
          </a:p>
        </p:txBody>
      </p:sp>
    </p:spTree>
    <p:extLst>
      <p:ext uri="{BB962C8B-B14F-4D97-AF65-F5344CB8AC3E}">
        <p14:creationId xmlns:p14="http://schemas.microsoft.com/office/powerpoint/2010/main" val="611908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8D59903-BAAD-447A-BB8D-E554B3C727E5}"/>
              </a:ext>
            </a:extLst>
          </p:cNvPr>
          <p:cNvSpPr/>
          <p:nvPr/>
        </p:nvSpPr>
        <p:spPr>
          <a:xfrm>
            <a:off x="7895770" y="0"/>
            <a:ext cx="4311015" cy="6872514"/>
          </a:xfrm>
          <a:custGeom>
            <a:avLst/>
            <a:gdLst>
              <a:gd name="connsiteX0" fmla="*/ 0 w 3632905"/>
              <a:gd name="connsiteY0" fmla="*/ 0 h 6858000"/>
              <a:gd name="connsiteX1" fmla="*/ 3632905 w 3632905"/>
              <a:gd name="connsiteY1" fmla="*/ 0 h 6858000"/>
              <a:gd name="connsiteX2" fmla="*/ 3632905 w 3632905"/>
              <a:gd name="connsiteY2" fmla="*/ 6858000 h 6858000"/>
              <a:gd name="connsiteX3" fmla="*/ 0 w 3632905"/>
              <a:gd name="connsiteY3" fmla="*/ 6858000 h 6858000"/>
              <a:gd name="connsiteX4" fmla="*/ 0 w 3632905"/>
              <a:gd name="connsiteY4" fmla="*/ 0 h 6858000"/>
              <a:gd name="connsiteX0" fmla="*/ 478971 w 4111876"/>
              <a:gd name="connsiteY0" fmla="*/ 0 h 6872514"/>
              <a:gd name="connsiteX1" fmla="*/ 4111876 w 4111876"/>
              <a:gd name="connsiteY1" fmla="*/ 0 h 6872514"/>
              <a:gd name="connsiteX2" fmla="*/ 4111876 w 4111876"/>
              <a:gd name="connsiteY2" fmla="*/ 6858000 h 6872514"/>
              <a:gd name="connsiteX3" fmla="*/ 0 w 4111876"/>
              <a:gd name="connsiteY3" fmla="*/ 6872514 h 6872514"/>
              <a:gd name="connsiteX4" fmla="*/ 478971 w 4111876"/>
              <a:gd name="connsiteY4" fmla="*/ 0 h 6872514"/>
              <a:gd name="connsiteX0" fmla="*/ 1770743 w 4111876"/>
              <a:gd name="connsiteY0" fmla="*/ 0 h 6872514"/>
              <a:gd name="connsiteX1" fmla="*/ 4111876 w 4111876"/>
              <a:gd name="connsiteY1" fmla="*/ 0 h 6872514"/>
              <a:gd name="connsiteX2" fmla="*/ 4111876 w 4111876"/>
              <a:gd name="connsiteY2" fmla="*/ 6858000 h 6872514"/>
              <a:gd name="connsiteX3" fmla="*/ 0 w 4111876"/>
              <a:gd name="connsiteY3" fmla="*/ 6872514 h 6872514"/>
              <a:gd name="connsiteX4" fmla="*/ 1770743 w 4111876"/>
              <a:gd name="connsiteY4" fmla="*/ 0 h 68725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11876" h="6872514">
                <a:moveTo>
                  <a:pt x="1770743" y="0"/>
                </a:moveTo>
                <a:lnTo>
                  <a:pt x="4111876" y="0"/>
                </a:lnTo>
                <a:lnTo>
                  <a:pt x="4111876" y="6858000"/>
                </a:lnTo>
                <a:lnTo>
                  <a:pt x="0" y="6872514"/>
                </a:lnTo>
                <a:lnTo>
                  <a:pt x="1770743"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90C658B-C2D4-4CAD-86DF-7DC0FC955BCF}"/>
              </a:ext>
            </a:extLst>
          </p:cNvPr>
          <p:cNvSpPr/>
          <p:nvPr/>
        </p:nvSpPr>
        <p:spPr>
          <a:xfrm rot="644617">
            <a:off x="6496218" y="-40733"/>
            <a:ext cx="4610973" cy="6953979"/>
          </a:xfrm>
          <a:prstGeom prst="ellipse">
            <a:avLst/>
          </a:prstGeom>
          <a:solidFill>
            <a:schemeClr val="bg1"/>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14612A0-0A5D-429C-80AE-81CC5D9BCD8F}"/>
              </a:ext>
            </a:extLst>
          </p:cNvPr>
          <p:cNvSpPr/>
          <p:nvPr/>
        </p:nvSpPr>
        <p:spPr>
          <a:xfrm rot="644617">
            <a:off x="6575588" y="79176"/>
            <a:ext cx="4442334" cy="6699648"/>
          </a:xfrm>
          <a:prstGeom prst="ellipse">
            <a:avLst/>
          </a:prstGeom>
          <a:solidFill>
            <a:schemeClr val="accent1"/>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A749C16-7812-454C-B378-0EEC67B6748C}"/>
              </a:ext>
            </a:extLst>
          </p:cNvPr>
          <p:cNvSpPr/>
          <p:nvPr/>
        </p:nvSpPr>
        <p:spPr>
          <a:xfrm rot="644617">
            <a:off x="7283819" y="896800"/>
            <a:ext cx="3025869" cy="5064400"/>
          </a:xfrm>
          <a:prstGeom prst="ellipse">
            <a:avLst/>
          </a:prstGeom>
          <a:solidFill>
            <a:schemeClr val="bg1"/>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95CBA07-79C8-4414-A68F-EB23EAB6CA6B}"/>
              </a:ext>
            </a:extLst>
          </p:cNvPr>
          <p:cNvSpPr/>
          <p:nvPr/>
        </p:nvSpPr>
        <p:spPr>
          <a:xfrm rot="644617">
            <a:off x="7749909" y="1676895"/>
            <a:ext cx="2093688" cy="3504208"/>
          </a:xfrm>
          <a:prstGeom prst="ellipse">
            <a:avLst/>
          </a:prstGeom>
          <a:solidFill>
            <a:schemeClr val="accent1"/>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BA42B091-2796-4862-B9B4-9FBF216AE6A1}"/>
              </a:ext>
            </a:extLst>
          </p:cNvPr>
          <p:cNvSpPr/>
          <p:nvPr/>
        </p:nvSpPr>
        <p:spPr>
          <a:xfrm rot="19183009">
            <a:off x="7346246" y="3836942"/>
            <a:ext cx="1666640" cy="114875"/>
          </a:xfrm>
          <a:prstGeom prst="ellipse">
            <a:avLst/>
          </a:prstGeom>
          <a:gradFill flip="none" rotWithShape="1">
            <a:gsLst>
              <a:gs pos="100000">
                <a:schemeClr val="accent1">
                  <a:lumMod val="5000"/>
                  <a:lumOff val="95000"/>
                  <a:alpha val="0"/>
                </a:schemeClr>
              </a:gs>
              <a:gs pos="0">
                <a:schemeClr val="tx1">
                  <a:alpha val="3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14FE6C0-014E-49F7-BF4B-2E84829B889E}"/>
              </a:ext>
            </a:extLst>
          </p:cNvPr>
          <p:cNvSpPr/>
          <p:nvPr/>
        </p:nvSpPr>
        <p:spPr>
          <a:xfrm rot="644617">
            <a:off x="8365569" y="2707325"/>
            <a:ext cx="862369" cy="1443349"/>
          </a:xfrm>
          <a:prstGeom prst="ellipse">
            <a:avLst/>
          </a:prstGeom>
          <a:solidFill>
            <a:schemeClr val="bg1"/>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8349930F-7F80-421D-B3F4-215F411FDE8A}"/>
              </a:ext>
            </a:extLst>
          </p:cNvPr>
          <p:cNvSpPr/>
          <p:nvPr/>
        </p:nvSpPr>
        <p:spPr>
          <a:xfrm rot="644617">
            <a:off x="8584363" y="3073521"/>
            <a:ext cx="424780" cy="710956"/>
          </a:xfrm>
          <a:prstGeom prst="ellipse">
            <a:avLst/>
          </a:prstGeom>
          <a:solidFill>
            <a:schemeClr val="accent1"/>
          </a:solidFill>
          <a:ln>
            <a:noFill/>
          </a:ln>
          <a:scene3d>
            <a:camera prst="isometricOffAxis2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B2ECC67B-9E35-4613-8F19-2A478388698B}"/>
              </a:ext>
            </a:extLst>
          </p:cNvPr>
          <p:cNvGrpSpPr/>
          <p:nvPr/>
        </p:nvGrpSpPr>
        <p:grpSpPr>
          <a:xfrm>
            <a:off x="226894" y="2691441"/>
            <a:ext cx="1282468" cy="1443794"/>
            <a:chOff x="226894" y="2691441"/>
            <a:chExt cx="1282468" cy="1443794"/>
          </a:xfrm>
          <a:solidFill>
            <a:schemeClr val="tx2">
              <a:lumMod val="40000"/>
              <a:lumOff val="60000"/>
            </a:schemeClr>
          </a:solidFill>
        </p:grpSpPr>
        <p:sp>
          <p:nvSpPr>
            <p:cNvPr id="18" name="Rectangle: Rounded Corners 17">
              <a:extLst>
                <a:ext uri="{FF2B5EF4-FFF2-40B4-BE49-F238E27FC236}">
                  <a16:creationId xmlns:a16="http://schemas.microsoft.com/office/drawing/2014/main" id="{EAD7189D-2A6F-48B6-A678-34DB2C18D2F9}"/>
                </a:ext>
              </a:extLst>
            </p:cNvPr>
            <p:cNvSpPr/>
            <p:nvPr/>
          </p:nvSpPr>
          <p:spPr>
            <a:xfrm>
              <a:off x="347133" y="3310591"/>
              <a:ext cx="1162229" cy="20549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3CF9A068-0FCE-43A1-95E3-2212A9C3E5EC}"/>
                </a:ext>
              </a:extLst>
            </p:cNvPr>
            <p:cNvGrpSpPr/>
            <p:nvPr/>
          </p:nvGrpSpPr>
          <p:grpSpPr>
            <a:xfrm>
              <a:off x="226894" y="2691441"/>
              <a:ext cx="1200107" cy="1443794"/>
              <a:chOff x="226894" y="2691441"/>
              <a:chExt cx="1200107" cy="1443794"/>
            </a:xfrm>
            <a:grpFill/>
          </p:grpSpPr>
          <p:sp>
            <p:nvSpPr>
              <p:cNvPr id="19" name="Arrow: Chevron 18">
                <a:extLst>
                  <a:ext uri="{FF2B5EF4-FFF2-40B4-BE49-F238E27FC236}">
                    <a16:creationId xmlns:a16="http://schemas.microsoft.com/office/drawing/2014/main" id="{55F8C4B9-F8C6-48CD-8FF0-CE035E72A158}"/>
                  </a:ext>
                </a:extLst>
              </p:cNvPr>
              <p:cNvSpPr/>
              <p:nvPr/>
            </p:nvSpPr>
            <p:spPr>
              <a:xfrm>
                <a:off x="226894" y="2691441"/>
                <a:ext cx="613131" cy="1443794"/>
              </a:xfrm>
              <a:prstGeom prst="chevron">
                <a:avLst>
                  <a:gd name="adj" fmla="val 6657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Arrow: Chevron 19">
                <a:extLst>
                  <a:ext uri="{FF2B5EF4-FFF2-40B4-BE49-F238E27FC236}">
                    <a16:creationId xmlns:a16="http://schemas.microsoft.com/office/drawing/2014/main" id="{58541C26-B9CD-4B38-A84B-35128C30D304}"/>
                  </a:ext>
                </a:extLst>
              </p:cNvPr>
              <p:cNvSpPr/>
              <p:nvPr/>
            </p:nvSpPr>
            <p:spPr>
              <a:xfrm>
                <a:off x="625370" y="2774002"/>
                <a:ext cx="518408" cy="1278672"/>
              </a:xfrm>
              <a:prstGeom prst="chevron">
                <a:avLst>
                  <a:gd name="adj" fmla="val 6657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Arrow: Chevron 20">
                <a:extLst>
                  <a:ext uri="{FF2B5EF4-FFF2-40B4-BE49-F238E27FC236}">
                    <a16:creationId xmlns:a16="http://schemas.microsoft.com/office/drawing/2014/main" id="{1EF8E5D1-36E8-4F87-9CD4-3E6677FCA0BF}"/>
                  </a:ext>
                </a:extLst>
              </p:cNvPr>
              <p:cNvSpPr/>
              <p:nvPr/>
            </p:nvSpPr>
            <p:spPr>
              <a:xfrm>
                <a:off x="966386" y="2846510"/>
                <a:ext cx="460615" cy="1095076"/>
              </a:xfrm>
              <a:prstGeom prst="chevron">
                <a:avLst>
                  <a:gd name="adj" fmla="val 6657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nvGrpSpPr>
          <p:cNvPr id="42" name="Group 41">
            <a:extLst>
              <a:ext uri="{FF2B5EF4-FFF2-40B4-BE49-F238E27FC236}">
                <a16:creationId xmlns:a16="http://schemas.microsoft.com/office/drawing/2014/main" id="{CD4C6A10-4AA4-40EA-885A-6BD421B50CB6}"/>
              </a:ext>
            </a:extLst>
          </p:cNvPr>
          <p:cNvGrpSpPr/>
          <p:nvPr/>
        </p:nvGrpSpPr>
        <p:grpSpPr>
          <a:xfrm>
            <a:off x="7399342" y="2879481"/>
            <a:ext cx="1343240" cy="1029135"/>
            <a:chOff x="7399342" y="2879481"/>
            <a:chExt cx="1343240" cy="1029135"/>
          </a:xfrm>
          <a:solidFill>
            <a:schemeClr val="tx2">
              <a:lumMod val="40000"/>
              <a:lumOff val="60000"/>
            </a:schemeClr>
          </a:solidFill>
        </p:grpSpPr>
        <p:sp>
          <p:nvSpPr>
            <p:cNvPr id="17" name="Isosceles Triangle 16">
              <a:extLst>
                <a:ext uri="{FF2B5EF4-FFF2-40B4-BE49-F238E27FC236}">
                  <a16:creationId xmlns:a16="http://schemas.microsoft.com/office/drawing/2014/main" id="{6951B2BD-E466-4B97-A73D-569775A42CC6}"/>
                </a:ext>
              </a:extLst>
            </p:cNvPr>
            <p:cNvSpPr/>
            <p:nvPr/>
          </p:nvSpPr>
          <p:spPr>
            <a:xfrm rot="5400000">
              <a:off x="8007251" y="3173285"/>
              <a:ext cx="1029135" cy="441527"/>
            </a:xfrm>
            <a:prstGeom prst="triangl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8A5F8E14-8D2B-4895-BF93-A4C496BCFA17}"/>
                </a:ext>
              </a:extLst>
            </p:cNvPr>
            <p:cNvSpPr/>
            <p:nvPr/>
          </p:nvSpPr>
          <p:spPr>
            <a:xfrm>
              <a:off x="7399342" y="3328734"/>
              <a:ext cx="955999" cy="205495"/>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Freeform: Shape 22">
            <a:extLst>
              <a:ext uri="{FF2B5EF4-FFF2-40B4-BE49-F238E27FC236}">
                <a16:creationId xmlns:a16="http://schemas.microsoft.com/office/drawing/2014/main" id="{D7B76544-01AD-451C-8330-9A29A923E22C}"/>
              </a:ext>
            </a:extLst>
          </p:cNvPr>
          <p:cNvSpPr/>
          <p:nvPr/>
        </p:nvSpPr>
        <p:spPr>
          <a:xfrm>
            <a:off x="1453743" y="2413878"/>
            <a:ext cx="2044666" cy="1021491"/>
          </a:xfrm>
          <a:custGeom>
            <a:avLst/>
            <a:gdLst>
              <a:gd name="connsiteX0" fmla="*/ 1022333 w 2044666"/>
              <a:gd name="connsiteY0" fmla="*/ 0 h 1021491"/>
              <a:gd name="connsiteX1" fmla="*/ 2039433 w 2044666"/>
              <a:gd name="connsiteY1" fmla="*/ 917846 h 1021491"/>
              <a:gd name="connsiteX2" fmla="*/ 2044666 w 2044666"/>
              <a:gd name="connsiteY2" fmla="*/ 1021491 h 1021491"/>
              <a:gd name="connsiteX3" fmla="*/ 1986288 w 2044666"/>
              <a:gd name="connsiteY3" fmla="*/ 1021491 h 1021491"/>
              <a:gd name="connsiteX4" fmla="*/ 1981356 w 2044666"/>
              <a:gd name="connsiteY4" fmla="*/ 923815 h 1021491"/>
              <a:gd name="connsiteX5" fmla="*/ 1022333 w 2044666"/>
              <a:gd name="connsiteY5" fmla="*/ 58378 h 1021491"/>
              <a:gd name="connsiteX6" fmla="*/ 63310 w 2044666"/>
              <a:gd name="connsiteY6" fmla="*/ 923815 h 1021491"/>
              <a:gd name="connsiteX7" fmla="*/ 58378 w 2044666"/>
              <a:gd name="connsiteY7" fmla="*/ 1021491 h 1021491"/>
              <a:gd name="connsiteX8" fmla="*/ 0 w 2044666"/>
              <a:gd name="connsiteY8" fmla="*/ 1021491 h 1021491"/>
              <a:gd name="connsiteX9" fmla="*/ 5233 w 2044666"/>
              <a:gd name="connsiteY9" fmla="*/ 917846 h 1021491"/>
              <a:gd name="connsiteX10" fmla="*/ 1022333 w 2044666"/>
              <a:gd name="connsiteY10" fmla="*/ 0 h 102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4666" h="1021491">
                <a:moveTo>
                  <a:pt x="1022333" y="0"/>
                </a:moveTo>
                <a:cubicBezTo>
                  <a:pt x="1551687" y="0"/>
                  <a:pt x="1987077" y="402305"/>
                  <a:pt x="2039433" y="917846"/>
                </a:cubicBezTo>
                <a:lnTo>
                  <a:pt x="2044666" y="1021491"/>
                </a:lnTo>
                <a:lnTo>
                  <a:pt x="1986288" y="1021491"/>
                </a:lnTo>
                <a:lnTo>
                  <a:pt x="1981356" y="923815"/>
                </a:lnTo>
                <a:cubicBezTo>
                  <a:pt x="1931990" y="437712"/>
                  <a:pt x="1521460" y="58378"/>
                  <a:pt x="1022333" y="58378"/>
                </a:cubicBezTo>
                <a:cubicBezTo>
                  <a:pt x="523206" y="58378"/>
                  <a:pt x="112677" y="437712"/>
                  <a:pt x="63310" y="923815"/>
                </a:cubicBezTo>
                <a:lnTo>
                  <a:pt x="58378" y="1021491"/>
                </a:lnTo>
                <a:lnTo>
                  <a:pt x="0" y="1021491"/>
                </a:lnTo>
                <a:lnTo>
                  <a:pt x="5233" y="917846"/>
                </a:lnTo>
                <a:cubicBezTo>
                  <a:pt x="57589" y="402305"/>
                  <a:pt x="492979" y="0"/>
                  <a:pt x="1022333" y="0"/>
                </a:cubicBezTo>
                <a:close/>
              </a:path>
            </a:pathLst>
          </a:cu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Freeform: Shape 25">
            <a:extLst>
              <a:ext uri="{FF2B5EF4-FFF2-40B4-BE49-F238E27FC236}">
                <a16:creationId xmlns:a16="http://schemas.microsoft.com/office/drawing/2014/main" id="{35EEB475-98C7-4210-87A9-B6FEE5BDF85F}"/>
              </a:ext>
            </a:extLst>
          </p:cNvPr>
          <p:cNvSpPr/>
          <p:nvPr/>
        </p:nvSpPr>
        <p:spPr>
          <a:xfrm flipV="1">
            <a:off x="3439611" y="3418561"/>
            <a:ext cx="2044666" cy="1021491"/>
          </a:xfrm>
          <a:custGeom>
            <a:avLst/>
            <a:gdLst>
              <a:gd name="connsiteX0" fmla="*/ 1022333 w 2044666"/>
              <a:gd name="connsiteY0" fmla="*/ 0 h 1021491"/>
              <a:gd name="connsiteX1" fmla="*/ 2039433 w 2044666"/>
              <a:gd name="connsiteY1" fmla="*/ 917846 h 1021491"/>
              <a:gd name="connsiteX2" fmla="*/ 2044666 w 2044666"/>
              <a:gd name="connsiteY2" fmla="*/ 1021491 h 1021491"/>
              <a:gd name="connsiteX3" fmla="*/ 1986288 w 2044666"/>
              <a:gd name="connsiteY3" fmla="*/ 1021491 h 1021491"/>
              <a:gd name="connsiteX4" fmla="*/ 1981356 w 2044666"/>
              <a:gd name="connsiteY4" fmla="*/ 923815 h 1021491"/>
              <a:gd name="connsiteX5" fmla="*/ 1022333 w 2044666"/>
              <a:gd name="connsiteY5" fmla="*/ 58378 h 1021491"/>
              <a:gd name="connsiteX6" fmla="*/ 63310 w 2044666"/>
              <a:gd name="connsiteY6" fmla="*/ 923815 h 1021491"/>
              <a:gd name="connsiteX7" fmla="*/ 58378 w 2044666"/>
              <a:gd name="connsiteY7" fmla="*/ 1021491 h 1021491"/>
              <a:gd name="connsiteX8" fmla="*/ 0 w 2044666"/>
              <a:gd name="connsiteY8" fmla="*/ 1021491 h 1021491"/>
              <a:gd name="connsiteX9" fmla="*/ 5233 w 2044666"/>
              <a:gd name="connsiteY9" fmla="*/ 917846 h 1021491"/>
              <a:gd name="connsiteX10" fmla="*/ 1022333 w 2044666"/>
              <a:gd name="connsiteY10" fmla="*/ 0 h 102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4666" h="1021491">
                <a:moveTo>
                  <a:pt x="1022333" y="0"/>
                </a:moveTo>
                <a:cubicBezTo>
                  <a:pt x="1551687" y="0"/>
                  <a:pt x="1987077" y="402305"/>
                  <a:pt x="2039433" y="917846"/>
                </a:cubicBezTo>
                <a:lnTo>
                  <a:pt x="2044666" y="1021491"/>
                </a:lnTo>
                <a:lnTo>
                  <a:pt x="1986288" y="1021491"/>
                </a:lnTo>
                <a:lnTo>
                  <a:pt x="1981356" y="923815"/>
                </a:lnTo>
                <a:cubicBezTo>
                  <a:pt x="1931990" y="437712"/>
                  <a:pt x="1521460" y="58378"/>
                  <a:pt x="1022333" y="58378"/>
                </a:cubicBezTo>
                <a:cubicBezTo>
                  <a:pt x="523206" y="58378"/>
                  <a:pt x="112677" y="437712"/>
                  <a:pt x="63310" y="923815"/>
                </a:cubicBezTo>
                <a:lnTo>
                  <a:pt x="58378" y="1021491"/>
                </a:lnTo>
                <a:lnTo>
                  <a:pt x="0" y="1021491"/>
                </a:lnTo>
                <a:lnTo>
                  <a:pt x="5233" y="917846"/>
                </a:lnTo>
                <a:cubicBezTo>
                  <a:pt x="57589" y="402305"/>
                  <a:pt x="492979" y="0"/>
                  <a:pt x="1022333" y="0"/>
                </a:cubicBezTo>
                <a:close/>
              </a:path>
            </a:pathLst>
          </a:cu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Freeform: Shape 26">
            <a:extLst>
              <a:ext uri="{FF2B5EF4-FFF2-40B4-BE49-F238E27FC236}">
                <a16:creationId xmlns:a16="http://schemas.microsoft.com/office/drawing/2014/main" id="{34F62AF4-E528-4739-BB23-697908E5AA74}"/>
              </a:ext>
            </a:extLst>
          </p:cNvPr>
          <p:cNvSpPr/>
          <p:nvPr/>
        </p:nvSpPr>
        <p:spPr>
          <a:xfrm>
            <a:off x="5425555" y="2405474"/>
            <a:ext cx="2044666" cy="1021491"/>
          </a:xfrm>
          <a:custGeom>
            <a:avLst/>
            <a:gdLst>
              <a:gd name="connsiteX0" fmla="*/ 1022333 w 2044666"/>
              <a:gd name="connsiteY0" fmla="*/ 0 h 1021491"/>
              <a:gd name="connsiteX1" fmla="*/ 2039433 w 2044666"/>
              <a:gd name="connsiteY1" fmla="*/ 917846 h 1021491"/>
              <a:gd name="connsiteX2" fmla="*/ 2044666 w 2044666"/>
              <a:gd name="connsiteY2" fmla="*/ 1021491 h 1021491"/>
              <a:gd name="connsiteX3" fmla="*/ 1986288 w 2044666"/>
              <a:gd name="connsiteY3" fmla="*/ 1021491 h 1021491"/>
              <a:gd name="connsiteX4" fmla="*/ 1981356 w 2044666"/>
              <a:gd name="connsiteY4" fmla="*/ 923815 h 1021491"/>
              <a:gd name="connsiteX5" fmla="*/ 1022333 w 2044666"/>
              <a:gd name="connsiteY5" fmla="*/ 58378 h 1021491"/>
              <a:gd name="connsiteX6" fmla="*/ 63310 w 2044666"/>
              <a:gd name="connsiteY6" fmla="*/ 923815 h 1021491"/>
              <a:gd name="connsiteX7" fmla="*/ 58378 w 2044666"/>
              <a:gd name="connsiteY7" fmla="*/ 1021491 h 1021491"/>
              <a:gd name="connsiteX8" fmla="*/ 0 w 2044666"/>
              <a:gd name="connsiteY8" fmla="*/ 1021491 h 1021491"/>
              <a:gd name="connsiteX9" fmla="*/ 5233 w 2044666"/>
              <a:gd name="connsiteY9" fmla="*/ 917846 h 1021491"/>
              <a:gd name="connsiteX10" fmla="*/ 1022333 w 2044666"/>
              <a:gd name="connsiteY10" fmla="*/ 0 h 1021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44666" h="1021491">
                <a:moveTo>
                  <a:pt x="1022333" y="0"/>
                </a:moveTo>
                <a:cubicBezTo>
                  <a:pt x="1551687" y="0"/>
                  <a:pt x="1987077" y="402305"/>
                  <a:pt x="2039433" y="917846"/>
                </a:cubicBezTo>
                <a:lnTo>
                  <a:pt x="2044666" y="1021491"/>
                </a:lnTo>
                <a:lnTo>
                  <a:pt x="1986288" y="1021491"/>
                </a:lnTo>
                <a:lnTo>
                  <a:pt x="1981356" y="923815"/>
                </a:lnTo>
                <a:cubicBezTo>
                  <a:pt x="1931990" y="437712"/>
                  <a:pt x="1521460" y="58378"/>
                  <a:pt x="1022333" y="58378"/>
                </a:cubicBezTo>
                <a:cubicBezTo>
                  <a:pt x="523206" y="58378"/>
                  <a:pt x="112677" y="437712"/>
                  <a:pt x="63310" y="923815"/>
                </a:cubicBezTo>
                <a:lnTo>
                  <a:pt x="58378" y="1021491"/>
                </a:lnTo>
                <a:lnTo>
                  <a:pt x="0" y="1021491"/>
                </a:lnTo>
                <a:lnTo>
                  <a:pt x="5233" y="917846"/>
                </a:lnTo>
                <a:cubicBezTo>
                  <a:pt x="57589" y="402305"/>
                  <a:pt x="492979" y="0"/>
                  <a:pt x="1022333" y="0"/>
                </a:cubicBezTo>
                <a:close/>
              </a:path>
            </a:pathLst>
          </a:cu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Oval 3">
            <a:extLst>
              <a:ext uri="{FF2B5EF4-FFF2-40B4-BE49-F238E27FC236}">
                <a16:creationId xmlns:a16="http://schemas.microsoft.com/office/drawing/2014/main" id="{044E5CB2-E875-47A2-8ED5-73B657D3E5B9}"/>
              </a:ext>
            </a:extLst>
          </p:cNvPr>
          <p:cNvSpPr/>
          <p:nvPr/>
        </p:nvSpPr>
        <p:spPr>
          <a:xfrm>
            <a:off x="1395151" y="3311691"/>
            <a:ext cx="204395" cy="204395"/>
          </a:xfrm>
          <a:prstGeom prst="ellipse">
            <a:avLst/>
          </a:prstGeom>
          <a:solidFill>
            <a:schemeClr val="tx2">
              <a:lumMod val="40000"/>
              <a:lumOff val="60000"/>
            </a:schemeClr>
          </a:solid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4FC1BA90-C533-4548-8C82-9A017DEA8B87}"/>
              </a:ext>
            </a:extLst>
          </p:cNvPr>
          <p:cNvSpPr/>
          <p:nvPr/>
        </p:nvSpPr>
        <p:spPr>
          <a:xfrm>
            <a:off x="1420289" y="3336829"/>
            <a:ext cx="154119" cy="15411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3934FD70-0978-4D7B-B903-95FAE27DA119}"/>
              </a:ext>
            </a:extLst>
          </p:cNvPr>
          <p:cNvSpPr/>
          <p:nvPr/>
        </p:nvSpPr>
        <p:spPr>
          <a:xfrm>
            <a:off x="3368949" y="3311691"/>
            <a:ext cx="204395" cy="204395"/>
          </a:xfrm>
          <a:prstGeom prst="ellipse">
            <a:avLst/>
          </a:prstGeom>
          <a:solidFill>
            <a:schemeClr val="tx2">
              <a:lumMod val="40000"/>
              <a:lumOff val="60000"/>
            </a:schemeClr>
          </a:solid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EFBE1503-E4E2-4581-92D0-29C25BE7B1F5}"/>
              </a:ext>
            </a:extLst>
          </p:cNvPr>
          <p:cNvSpPr/>
          <p:nvPr/>
        </p:nvSpPr>
        <p:spPr>
          <a:xfrm>
            <a:off x="3394087" y="3336829"/>
            <a:ext cx="146621" cy="154119"/>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EF52CD97-5248-40D7-B5EB-5BFAC9D6AADD}"/>
              </a:ext>
            </a:extLst>
          </p:cNvPr>
          <p:cNvSpPr/>
          <p:nvPr/>
        </p:nvSpPr>
        <p:spPr>
          <a:xfrm>
            <a:off x="5351260" y="3311817"/>
            <a:ext cx="204395" cy="204395"/>
          </a:xfrm>
          <a:prstGeom prst="ellipse">
            <a:avLst/>
          </a:prstGeom>
          <a:solidFill>
            <a:schemeClr val="tx2">
              <a:lumMod val="40000"/>
              <a:lumOff val="60000"/>
            </a:schemeClr>
          </a:solid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8A0115F4-C05F-4344-9DF8-A3086444C0D5}"/>
              </a:ext>
            </a:extLst>
          </p:cNvPr>
          <p:cNvSpPr/>
          <p:nvPr/>
        </p:nvSpPr>
        <p:spPr>
          <a:xfrm>
            <a:off x="5376398" y="3329206"/>
            <a:ext cx="154119" cy="154119"/>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13F1C8E2-BB00-4B66-BA43-028992B78C66}"/>
              </a:ext>
            </a:extLst>
          </p:cNvPr>
          <p:cNvSpPr/>
          <p:nvPr/>
        </p:nvSpPr>
        <p:spPr>
          <a:xfrm>
            <a:off x="7335143" y="3313613"/>
            <a:ext cx="204395" cy="204395"/>
          </a:xfrm>
          <a:prstGeom prst="ellipse">
            <a:avLst/>
          </a:prstGeom>
          <a:solidFill>
            <a:schemeClr val="tx2">
              <a:lumMod val="40000"/>
              <a:lumOff val="60000"/>
            </a:schemeClr>
          </a:solidFill>
          <a:ln w="285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7DECA14F-C629-42ED-8749-2FA66DB78287}"/>
              </a:ext>
            </a:extLst>
          </p:cNvPr>
          <p:cNvSpPr/>
          <p:nvPr/>
        </p:nvSpPr>
        <p:spPr>
          <a:xfrm>
            <a:off x="7360281" y="3338751"/>
            <a:ext cx="154119" cy="154119"/>
          </a:xfrm>
          <a:prstGeom prst="ellipse">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A0A2D989-7999-42DA-846C-212DE204DD26}"/>
              </a:ext>
            </a:extLst>
          </p:cNvPr>
          <p:cNvGrpSpPr/>
          <p:nvPr/>
        </p:nvGrpSpPr>
        <p:grpSpPr>
          <a:xfrm>
            <a:off x="1680125" y="2601684"/>
            <a:ext cx="1654629" cy="1654629"/>
            <a:chOff x="1680125" y="2601684"/>
            <a:chExt cx="1654629" cy="1654629"/>
          </a:xfrm>
        </p:grpSpPr>
        <p:sp>
          <p:nvSpPr>
            <p:cNvPr id="14" name="Oval 13">
              <a:extLst>
                <a:ext uri="{FF2B5EF4-FFF2-40B4-BE49-F238E27FC236}">
                  <a16:creationId xmlns:a16="http://schemas.microsoft.com/office/drawing/2014/main" id="{75203DF7-65A9-4A0D-B3E2-BC7111148A60}"/>
                </a:ext>
              </a:extLst>
            </p:cNvPr>
            <p:cNvSpPr/>
            <p:nvPr/>
          </p:nvSpPr>
          <p:spPr>
            <a:xfrm>
              <a:off x="1680125" y="2601684"/>
              <a:ext cx="1654629" cy="1654629"/>
            </a:xfrm>
            <a:prstGeom prst="ellipse">
              <a:avLst/>
            </a:prstGeom>
            <a:solidFill>
              <a:schemeClr val="bg1">
                <a:lumMod val="95000"/>
              </a:schemeClr>
            </a:solidFill>
            <a:ln>
              <a:noFill/>
            </a:ln>
            <a:effectLst>
              <a:outerShdw blurRad="2540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152544A-833D-46A7-AEB9-7A377415A2A0}"/>
                </a:ext>
              </a:extLst>
            </p:cNvPr>
            <p:cNvSpPr txBox="1"/>
            <p:nvPr/>
          </p:nvSpPr>
          <p:spPr>
            <a:xfrm rot="19545673">
              <a:off x="1925953" y="2773535"/>
              <a:ext cx="1130944" cy="602803"/>
            </a:xfrm>
            <a:prstGeom prst="rect">
              <a:avLst/>
            </a:prstGeom>
            <a:noFill/>
          </p:spPr>
          <p:txBody>
            <a:bodyPr wrap="none" rtlCol="0">
              <a:prstTxWarp prst="textArchUp">
                <a:avLst>
                  <a:gd name="adj" fmla="val 11630793"/>
                </a:avLst>
              </a:prstTxWarp>
              <a:spAutoFit/>
            </a:bodyPr>
            <a:lstStyle/>
            <a:p>
              <a:r>
                <a:rPr lang="en-US" dirty="0">
                  <a:solidFill>
                    <a:srgbClr val="00B050"/>
                  </a:solidFill>
                  <a:latin typeface="Oswald" panose="02000503000000000000" pitchFamily="2" charset="0"/>
                </a:rPr>
                <a:t>STEP 01</a:t>
              </a:r>
            </a:p>
          </p:txBody>
        </p:sp>
      </p:grpSp>
      <p:grpSp>
        <p:nvGrpSpPr>
          <p:cNvPr id="25" name="Group 24">
            <a:extLst>
              <a:ext uri="{FF2B5EF4-FFF2-40B4-BE49-F238E27FC236}">
                <a16:creationId xmlns:a16="http://schemas.microsoft.com/office/drawing/2014/main" id="{92B8DE57-91B3-42A1-B27E-5A314A0151D8}"/>
              </a:ext>
            </a:extLst>
          </p:cNvPr>
          <p:cNvGrpSpPr/>
          <p:nvPr/>
        </p:nvGrpSpPr>
        <p:grpSpPr>
          <a:xfrm>
            <a:off x="3657217" y="2551244"/>
            <a:ext cx="1654629" cy="1654629"/>
            <a:chOff x="3657217" y="2551244"/>
            <a:chExt cx="1654629" cy="1654629"/>
          </a:xfrm>
        </p:grpSpPr>
        <p:sp>
          <p:nvSpPr>
            <p:cNvPr id="15" name="Oval 14">
              <a:extLst>
                <a:ext uri="{FF2B5EF4-FFF2-40B4-BE49-F238E27FC236}">
                  <a16:creationId xmlns:a16="http://schemas.microsoft.com/office/drawing/2014/main" id="{F819ABE5-CD40-419C-B22C-6A6E0FB9E5EB}"/>
                </a:ext>
              </a:extLst>
            </p:cNvPr>
            <p:cNvSpPr/>
            <p:nvPr/>
          </p:nvSpPr>
          <p:spPr>
            <a:xfrm>
              <a:off x="3657217" y="2551244"/>
              <a:ext cx="1654629" cy="1654629"/>
            </a:xfrm>
            <a:prstGeom prst="ellipse">
              <a:avLst/>
            </a:prstGeom>
            <a:solidFill>
              <a:schemeClr val="bg1">
                <a:lumMod val="95000"/>
              </a:schemeClr>
            </a:solidFill>
            <a:ln>
              <a:noFill/>
            </a:ln>
            <a:effectLst>
              <a:outerShdw blurRad="2540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243A64D-4C72-4F3F-9B19-718899676696}"/>
                </a:ext>
              </a:extLst>
            </p:cNvPr>
            <p:cNvSpPr txBox="1"/>
            <p:nvPr/>
          </p:nvSpPr>
          <p:spPr>
            <a:xfrm rot="19545673">
              <a:off x="3907232" y="2775444"/>
              <a:ext cx="1130944" cy="602803"/>
            </a:xfrm>
            <a:prstGeom prst="rect">
              <a:avLst/>
            </a:prstGeom>
            <a:noFill/>
          </p:spPr>
          <p:txBody>
            <a:bodyPr wrap="none" rtlCol="0">
              <a:prstTxWarp prst="textArchUp">
                <a:avLst>
                  <a:gd name="adj" fmla="val 11630793"/>
                </a:avLst>
              </a:prstTxWarp>
              <a:spAutoFit/>
            </a:bodyPr>
            <a:lstStyle/>
            <a:p>
              <a:r>
                <a:rPr lang="en-US" dirty="0">
                  <a:solidFill>
                    <a:srgbClr val="FF0000"/>
                  </a:solidFill>
                  <a:latin typeface="Oswald" panose="02000503000000000000" pitchFamily="2" charset="0"/>
                </a:rPr>
                <a:t>STEP 02</a:t>
              </a:r>
            </a:p>
          </p:txBody>
        </p:sp>
      </p:grpSp>
      <p:grpSp>
        <p:nvGrpSpPr>
          <p:cNvPr id="40" name="Group 39">
            <a:extLst>
              <a:ext uri="{FF2B5EF4-FFF2-40B4-BE49-F238E27FC236}">
                <a16:creationId xmlns:a16="http://schemas.microsoft.com/office/drawing/2014/main" id="{6952E207-7362-4BD8-A69C-0ED543B62C7F}"/>
              </a:ext>
            </a:extLst>
          </p:cNvPr>
          <p:cNvGrpSpPr/>
          <p:nvPr/>
        </p:nvGrpSpPr>
        <p:grpSpPr>
          <a:xfrm>
            <a:off x="5624972" y="2634913"/>
            <a:ext cx="1654629" cy="1654629"/>
            <a:chOff x="5624972" y="2634913"/>
            <a:chExt cx="1654629" cy="1654629"/>
          </a:xfrm>
        </p:grpSpPr>
        <p:sp>
          <p:nvSpPr>
            <p:cNvPr id="16" name="Oval 15">
              <a:extLst>
                <a:ext uri="{FF2B5EF4-FFF2-40B4-BE49-F238E27FC236}">
                  <a16:creationId xmlns:a16="http://schemas.microsoft.com/office/drawing/2014/main" id="{8C41A0A7-6222-40F4-9C77-4C2304069083}"/>
                </a:ext>
              </a:extLst>
            </p:cNvPr>
            <p:cNvSpPr/>
            <p:nvPr/>
          </p:nvSpPr>
          <p:spPr>
            <a:xfrm>
              <a:off x="5624972" y="2634913"/>
              <a:ext cx="1654629" cy="1654629"/>
            </a:xfrm>
            <a:prstGeom prst="ellipse">
              <a:avLst/>
            </a:prstGeom>
            <a:solidFill>
              <a:schemeClr val="bg1">
                <a:lumMod val="95000"/>
              </a:schemeClr>
            </a:solidFill>
            <a:ln>
              <a:noFill/>
            </a:ln>
            <a:effectLst>
              <a:outerShdw blurRad="254000" dist="1016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0355DAF6-E325-49B2-AC99-CFBCAFDD9C95}"/>
                </a:ext>
              </a:extLst>
            </p:cNvPr>
            <p:cNvSpPr txBox="1"/>
            <p:nvPr/>
          </p:nvSpPr>
          <p:spPr>
            <a:xfrm rot="19545673">
              <a:off x="5888511" y="2777353"/>
              <a:ext cx="1130944" cy="602803"/>
            </a:xfrm>
            <a:prstGeom prst="rect">
              <a:avLst/>
            </a:prstGeom>
            <a:noFill/>
          </p:spPr>
          <p:txBody>
            <a:bodyPr wrap="none" rtlCol="0">
              <a:prstTxWarp prst="textArchUp">
                <a:avLst>
                  <a:gd name="adj" fmla="val 11630793"/>
                </a:avLst>
              </a:prstTxWarp>
              <a:spAutoFit/>
            </a:bodyPr>
            <a:lstStyle/>
            <a:p>
              <a:r>
                <a:rPr lang="en-US" dirty="0">
                  <a:solidFill>
                    <a:srgbClr val="FF9900"/>
                  </a:solidFill>
                  <a:latin typeface="Oswald" panose="02000503000000000000" pitchFamily="2" charset="0"/>
                </a:rPr>
                <a:t>STEP 03</a:t>
              </a:r>
            </a:p>
          </p:txBody>
        </p:sp>
      </p:grpSp>
      <p:grpSp>
        <p:nvGrpSpPr>
          <p:cNvPr id="48" name="Group 47">
            <a:extLst>
              <a:ext uri="{FF2B5EF4-FFF2-40B4-BE49-F238E27FC236}">
                <a16:creationId xmlns:a16="http://schemas.microsoft.com/office/drawing/2014/main" id="{15707A21-6501-45C7-A2E0-BEB1F87BD176}"/>
              </a:ext>
            </a:extLst>
          </p:cNvPr>
          <p:cNvGrpSpPr/>
          <p:nvPr/>
        </p:nvGrpSpPr>
        <p:grpSpPr>
          <a:xfrm>
            <a:off x="5547786" y="4464141"/>
            <a:ext cx="2006390" cy="1299423"/>
            <a:chOff x="1509362" y="4576497"/>
            <a:chExt cx="2006390" cy="1299423"/>
          </a:xfrm>
        </p:grpSpPr>
        <p:sp>
          <p:nvSpPr>
            <p:cNvPr id="46" name="TextBox 45">
              <a:extLst>
                <a:ext uri="{FF2B5EF4-FFF2-40B4-BE49-F238E27FC236}">
                  <a16:creationId xmlns:a16="http://schemas.microsoft.com/office/drawing/2014/main" id="{61B1F77D-F3BB-4245-8F82-E183A3D15DA4}"/>
                </a:ext>
              </a:extLst>
            </p:cNvPr>
            <p:cNvSpPr txBox="1"/>
            <p:nvPr/>
          </p:nvSpPr>
          <p:spPr>
            <a:xfrm>
              <a:off x="1509362" y="4576497"/>
              <a:ext cx="1818284" cy="646331"/>
            </a:xfrm>
            <a:prstGeom prst="rect">
              <a:avLst/>
            </a:prstGeom>
            <a:noFill/>
          </p:spPr>
          <p:txBody>
            <a:bodyPr wrap="square" rtlCol="0">
              <a:spAutoFit/>
            </a:bodyPr>
            <a:lstStyle/>
            <a:p>
              <a:pPr algn="ctr"/>
              <a:r>
                <a:rPr lang="en-US" b="1" dirty="0">
                  <a:solidFill>
                    <a:srgbClr val="FF9900"/>
                  </a:solidFill>
                </a:rPr>
                <a:t>CGE SIMULATION</a:t>
              </a:r>
            </a:p>
          </p:txBody>
        </p:sp>
        <p:sp>
          <p:nvSpPr>
            <p:cNvPr id="47" name="TextBox 46">
              <a:extLst>
                <a:ext uri="{FF2B5EF4-FFF2-40B4-BE49-F238E27FC236}">
                  <a16:creationId xmlns:a16="http://schemas.microsoft.com/office/drawing/2014/main" id="{7522B0D5-0448-4C0D-B4BE-D0A11715E586}"/>
                </a:ext>
              </a:extLst>
            </p:cNvPr>
            <p:cNvSpPr txBox="1"/>
            <p:nvPr/>
          </p:nvSpPr>
          <p:spPr>
            <a:xfrm>
              <a:off x="1594210" y="5229589"/>
              <a:ext cx="1921542" cy="646331"/>
            </a:xfrm>
            <a:prstGeom prst="rect">
              <a:avLst/>
            </a:prstGeom>
            <a:noFill/>
          </p:spPr>
          <p:txBody>
            <a:bodyPr wrap="square" rtlCol="0">
              <a:spAutoFit/>
            </a:bodyPr>
            <a:lstStyle/>
            <a:p>
              <a:pPr marL="171450" indent="-171450" algn="just">
                <a:buFontTx/>
                <a:buChar char="-"/>
              </a:pPr>
              <a:r>
                <a:rPr lang="en-US" sz="1200" dirty="0"/>
                <a:t>Trade liberalization scenario</a:t>
              </a:r>
            </a:p>
            <a:p>
              <a:pPr marL="171450" indent="-171450" algn="just">
                <a:buFontTx/>
                <a:buChar char="-"/>
              </a:pPr>
              <a:r>
                <a:rPr lang="en-US" sz="1200" dirty="0"/>
                <a:t>Oil price shock scenario</a:t>
              </a:r>
            </a:p>
          </p:txBody>
        </p:sp>
      </p:grpSp>
      <p:grpSp>
        <p:nvGrpSpPr>
          <p:cNvPr id="55" name="Group 54">
            <a:extLst>
              <a:ext uri="{FF2B5EF4-FFF2-40B4-BE49-F238E27FC236}">
                <a16:creationId xmlns:a16="http://schemas.microsoft.com/office/drawing/2014/main" id="{2896E956-5AF4-4370-9C8B-DBBDD94E4FF9}"/>
              </a:ext>
            </a:extLst>
          </p:cNvPr>
          <p:cNvGrpSpPr/>
          <p:nvPr/>
        </p:nvGrpSpPr>
        <p:grpSpPr>
          <a:xfrm>
            <a:off x="3527369" y="4464494"/>
            <a:ext cx="1973309" cy="1661641"/>
            <a:chOff x="1509362" y="4576497"/>
            <a:chExt cx="1973309" cy="1661641"/>
          </a:xfrm>
        </p:grpSpPr>
        <p:sp>
          <p:nvSpPr>
            <p:cNvPr id="56" name="TextBox 55">
              <a:extLst>
                <a:ext uri="{FF2B5EF4-FFF2-40B4-BE49-F238E27FC236}">
                  <a16:creationId xmlns:a16="http://schemas.microsoft.com/office/drawing/2014/main" id="{B7CC5AB2-42A6-4486-9705-61E63158C4E8}"/>
                </a:ext>
              </a:extLst>
            </p:cNvPr>
            <p:cNvSpPr txBox="1"/>
            <p:nvPr/>
          </p:nvSpPr>
          <p:spPr>
            <a:xfrm>
              <a:off x="1509362" y="4576497"/>
              <a:ext cx="1818284" cy="646331"/>
            </a:xfrm>
            <a:prstGeom prst="rect">
              <a:avLst/>
            </a:prstGeom>
            <a:noFill/>
          </p:spPr>
          <p:txBody>
            <a:bodyPr wrap="square" rtlCol="0">
              <a:spAutoFit/>
            </a:bodyPr>
            <a:lstStyle/>
            <a:p>
              <a:pPr algn="ctr"/>
              <a:r>
                <a:rPr lang="en-US" b="1" dirty="0">
                  <a:solidFill>
                    <a:srgbClr val="FF0000"/>
                  </a:solidFill>
                </a:rPr>
                <a:t>TERMS OF TRADE</a:t>
              </a:r>
            </a:p>
          </p:txBody>
        </p:sp>
        <p:sp>
          <p:nvSpPr>
            <p:cNvPr id="57" name="TextBox 56">
              <a:extLst>
                <a:ext uri="{FF2B5EF4-FFF2-40B4-BE49-F238E27FC236}">
                  <a16:creationId xmlns:a16="http://schemas.microsoft.com/office/drawing/2014/main" id="{ECBC94CC-B99A-4CA0-82A7-6A792DED7D50}"/>
                </a:ext>
              </a:extLst>
            </p:cNvPr>
            <p:cNvSpPr txBox="1"/>
            <p:nvPr/>
          </p:nvSpPr>
          <p:spPr>
            <a:xfrm>
              <a:off x="1561129" y="5222475"/>
              <a:ext cx="1921542" cy="1015663"/>
            </a:xfrm>
            <a:prstGeom prst="rect">
              <a:avLst/>
            </a:prstGeom>
            <a:noFill/>
          </p:spPr>
          <p:txBody>
            <a:bodyPr wrap="square" rtlCol="0">
              <a:spAutoFit/>
            </a:bodyPr>
            <a:lstStyle/>
            <a:p>
              <a:pPr algn="just"/>
              <a:r>
                <a:rPr lang="en-US" sz="1200" dirty="0"/>
                <a:t>- Relationship between economic growth and terms of trade </a:t>
              </a:r>
              <a:r>
                <a:rPr lang="en-US" sz="1200" i="1" dirty="0">
                  <a:solidFill>
                    <a:schemeClr val="bg1">
                      <a:lumMod val="50000"/>
                    </a:schemeClr>
                  </a:solidFill>
                </a:rPr>
                <a:t>(</a:t>
              </a:r>
              <a:r>
                <a:rPr lang="en-US" sz="1200" i="1" dirty="0">
                  <a:solidFill>
                    <a:schemeClr val="accent2">
                      <a:lumMod val="60000"/>
                      <a:lumOff val="40000"/>
                    </a:schemeClr>
                  </a:solidFill>
                </a:rPr>
                <a:t>Kose, 2002; Mendoza, 1995; Cakir, 2009</a:t>
              </a:r>
              <a:r>
                <a:rPr lang="en-US" sz="1200" i="1" dirty="0">
                  <a:solidFill>
                    <a:schemeClr val="bg1">
                      <a:lumMod val="50000"/>
                    </a:schemeClr>
                  </a:solidFill>
                </a:rPr>
                <a:t>). </a:t>
              </a:r>
            </a:p>
          </p:txBody>
        </p:sp>
      </p:grpSp>
      <p:grpSp>
        <p:nvGrpSpPr>
          <p:cNvPr id="58" name="Group 57">
            <a:extLst>
              <a:ext uri="{FF2B5EF4-FFF2-40B4-BE49-F238E27FC236}">
                <a16:creationId xmlns:a16="http://schemas.microsoft.com/office/drawing/2014/main" id="{7F860795-8F99-4F7B-8936-BC82D1FDE0F2}"/>
              </a:ext>
            </a:extLst>
          </p:cNvPr>
          <p:cNvGrpSpPr/>
          <p:nvPr/>
        </p:nvGrpSpPr>
        <p:grpSpPr>
          <a:xfrm>
            <a:off x="1506952" y="4464847"/>
            <a:ext cx="1967730" cy="1658775"/>
            <a:chOff x="1509362" y="4576497"/>
            <a:chExt cx="1967730" cy="1658775"/>
          </a:xfrm>
        </p:grpSpPr>
        <p:sp>
          <p:nvSpPr>
            <p:cNvPr id="59" name="TextBox 58">
              <a:extLst>
                <a:ext uri="{FF2B5EF4-FFF2-40B4-BE49-F238E27FC236}">
                  <a16:creationId xmlns:a16="http://schemas.microsoft.com/office/drawing/2014/main" id="{7A4C6273-690A-42D9-8124-912449C35868}"/>
                </a:ext>
              </a:extLst>
            </p:cNvPr>
            <p:cNvSpPr txBox="1"/>
            <p:nvPr/>
          </p:nvSpPr>
          <p:spPr>
            <a:xfrm>
              <a:off x="1509362" y="4576497"/>
              <a:ext cx="1818284" cy="646331"/>
            </a:xfrm>
            <a:prstGeom prst="rect">
              <a:avLst/>
            </a:prstGeom>
            <a:noFill/>
          </p:spPr>
          <p:txBody>
            <a:bodyPr wrap="square" rtlCol="0">
              <a:spAutoFit/>
            </a:bodyPr>
            <a:lstStyle/>
            <a:p>
              <a:pPr algn="ctr"/>
              <a:r>
                <a:rPr lang="en-US" b="1" dirty="0">
                  <a:solidFill>
                    <a:srgbClr val="00B050"/>
                  </a:solidFill>
                </a:rPr>
                <a:t>RELIANCE ON RAW MATERIAL</a:t>
              </a:r>
            </a:p>
          </p:txBody>
        </p:sp>
        <p:sp>
          <p:nvSpPr>
            <p:cNvPr id="60" name="TextBox 59">
              <a:extLst>
                <a:ext uri="{FF2B5EF4-FFF2-40B4-BE49-F238E27FC236}">
                  <a16:creationId xmlns:a16="http://schemas.microsoft.com/office/drawing/2014/main" id="{DFF7BBD4-A771-4F1E-95FA-AD29A015668C}"/>
                </a:ext>
              </a:extLst>
            </p:cNvPr>
            <p:cNvSpPr txBox="1"/>
            <p:nvPr/>
          </p:nvSpPr>
          <p:spPr>
            <a:xfrm>
              <a:off x="1555550" y="5265776"/>
              <a:ext cx="1921542" cy="969496"/>
            </a:xfrm>
            <a:prstGeom prst="rect">
              <a:avLst/>
            </a:prstGeom>
            <a:noFill/>
          </p:spPr>
          <p:txBody>
            <a:bodyPr wrap="square" rtlCol="0">
              <a:spAutoFit/>
            </a:bodyPr>
            <a:lstStyle/>
            <a:p>
              <a:pPr algn="just"/>
              <a:r>
                <a:rPr lang="en-US" sz="1200" dirty="0"/>
                <a:t>- 35% of the country’s GDP comes from oil and gas.</a:t>
              </a:r>
            </a:p>
            <a:p>
              <a:pPr algn="just"/>
              <a:r>
                <a:rPr lang="en-US" sz="1200" dirty="0"/>
                <a:t>- 75% of total exports.</a:t>
              </a:r>
            </a:p>
            <a:p>
              <a:pPr algn="just"/>
              <a:endParaRPr lang="en-US" sz="1050" dirty="0"/>
            </a:p>
            <a:p>
              <a:pPr algn="just"/>
              <a:endParaRPr lang="en-US" sz="1050" dirty="0"/>
            </a:p>
          </p:txBody>
        </p:sp>
      </p:grpSp>
      <p:sp>
        <p:nvSpPr>
          <p:cNvPr id="61" name="TextBox 60">
            <a:extLst>
              <a:ext uri="{FF2B5EF4-FFF2-40B4-BE49-F238E27FC236}">
                <a16:creationId xmlns:a16="http://schemas.microsoft.com/office/drawing/2014/main" id="{45428B8D-2FD9-4603-840C-40837D7A3252}"/>
              </a:ext>
            </a:extLst>
          </p:cNvPr>
          <p:cNvSpPr txBox="1"/>
          <p:nvPr/>
        </p:nvSpPr>
        <p:spPr>
          <a:xfrm>
            <a:off x="226893" y="339930"/>
            <a:ext cx="6864148" cy="646331"/>
          </a:xfrm>
          <a:prstGeom prst="rect">
            <a:avLst/>
          </a:prstGeom>
          <a:noFill/>
        </p:spPr>
        <p:txBody>
          <a:bodyPr wrap="square" rtlCol="0">
            <a:spAutoFit/>
          </a:bodyPr>
          <a:lstStyle/>
          <a:p>
            <a:r>
              <a:rPr lang="en-US" dirty="0">
                <a:latin typeface="Arial Rounded MT Bold" panose="020F0704030504030204" pitchFamily="34" charset="0"/>
              </a:rPr>
              <a:t>However, our findings highlight that the economic recession of Kazakhstan is NOT due to the WTO membership…</a:t>
            </a:r>
          </a:p>
        </p:txBody>
      </p:sp>
      <p:grpSp>
        <p:nvGrpSpPr>
          <p:cNvPr id="95" name="Group 94">
            <a:extLst>
              <a:ext uri="{FF2B5EF4-FFF2-40B4-BE49-F238E27FC236}">
                <a16:creationId xmlns:a16="http://schemas.microsoft.com/office/drawing/2014/main" id="{5FE47DA0-A6C8-44D3-B544-8D175C0CD528}"/>
              </a:ext>
            </a:extLst>
          </p:cNvPr>
          <p:cNvGrpSpPr/>
          <p:nvPr/>
        </p:nvGrpSpPr>
        <p:grpSpPr>
          <a:xfrm>
            <a:off x="347133" y="1051378"/>
            <a:ext cx="2609265" cy="67618"/>
            <a:chOff x="226895" y="1051377"/>
            <a:chExt cx="2729503" cy="359237"/>
          </a:xfrm>
        </p:grpSpPr>
        <p:sp>
          <p:nvSpPr>
            <p:cNvPr id="82" name="Freeform: Shape 81">
              <a:extLst>
                <a:ext uri="{FF2B5EF4-FFF2-40B4-BE49-F238E27FC236}">
                  <a16:creationId xmlns:a16="http://schemas.microsoft.com/office/drawing/2014/main" id="{2C36CA58-177E-40AA-AC18-2DEFCBA7F634}"/>
                </a:ext>
              </a:extLst>
            </p:cNvPr>
            <p:cNvSpPr/>
            <p:nvPr/>
          </p:nvSpPr>
          <p:spPr>
            <a:xfrm>
              <a:off x="226895" y="1051377"/>
              <a:ext cx="339705" cy="359237"/>
            </a:xfrm>
            <a:custGeom>
              <a:avLst/>
              <a:gdLst>
                <a:gd name="connsiteX0" fmla="*/ 0 w 339705"/>
                <a:gd name="connsiteY0" fmla="*/ 0 h 359237"/>
                <a:gd name="connsiteX1" fmla="*/ 339705 w 339705"/>
                <a:gd name="connsiteY1" fmla="*/ 0 h 359237"/>
                <a:gd name="connsiteX2" fmla="*/ 339705 w 339705"/>
                <a:gd name="connsiteY2" fmla="*/ 359237 h 359237"/>
                <a:gd name="connsiteX3" fmla="*/ 0 w 339705"/>
                <a:gd name="connsiteY3" fmla="*/ 359237 h 359237"/>
                <a:gd name="connsiteX4" fmla="*/ 0 w 339705"/>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705" h="359237">
                  <a:moveTo>
                    <a:pt x="0" y="0"/>
                  </a:moveTo>
                  <a:lnTo>
                    <a:pt x="339705" y="0"/>
                  </a:lnTo>
                  <a:lnTo>
                    <a:pt x="339705" y="359237"/>
                  </a:lnTo>
                  <a:lnTo>
                    <a:pt x="0" y="359237"/>
                  </a:lnTo>
                  <a:lnTo>
                    <a:pt x="0" y="0"/>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Shape 80">
              <a:extLst>
                <a:ext uri="{FF2B5EF4-FFF2-40B4-BE49-F238E27FC236}">
                  <a16:creationId xmlns:a16="http://schemas.microsoft.com/office/drawing/2014/main" id="{2E8DF823-A374-427B-9E3F-98BD80D8D683}"/>
                </a:ext>
              </a:extLst>
            </p:cNvPr>
            <p:cNvSpPr/>
            <p:nvPr/>
          </p:nvSpPr>
          <p:spPr>
            <a:xfrm>
              <a:off x="612319" y="1051377"/>
              <a:ext cx="361229" cy="359237"/>
            </a:xfrm>
            <a:custGeom>
              <a:avLst/>
              <a:gdLst>
                <a:gd name="connsiteX0" fmla="*/ 0 w 361229"/>
                <a:gd name="connsiteY0" fmla="*/ 0 h 359237"/>
                <a:gd name="connsiteX1" fmla="*/ 361229 w 361229"/>
                <a:gd name="connsiteY1" fmla="*/ 0 h 359237"/>
                <a:gd name="connsiteX2" fmla="*/ 361229 w 361229"/>
                <a:gd name="connsiteY2" fmla="*/ 359237 h 359237"/>
                <a:gd name="connsiteX3" fmla="*/ 0 w 361229"/>
                <a:gd name="connsiteY3" fmla="*/ 359237 h 359237"/>
                <a:gd name="connsiteX4" fmla="*/ 0 w 361229"/>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29" h="359237">
                  <a:moveTo>
                    <a:pt x="0" y="0"/>
                  </a:moveTo>
                  <a:lnTo>
                    <a:pt x="361229" y="0"/>
                  </a:lnTo>
                  <a:lnTo>
                    <a:pt x="361229" y="359237"/>
                  </a:lnTo>
                  <a:lnTo>
                    <a:pt x="0" y="359237"/>
                  </a:lnTo>
                  <a:lnTo>
                    <a:pt x="0" y="0"/>
                  </a:ln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Shape 79">
              <a:extLst>
                <a:ext uri="{FF2B5EF4-FFF2-40B4-BE49-F238E27FC236}">
                  <a16:creationId xmlns:a16="http://schemas.microsoft.com/office/drawing/2014/main" id="{CF12CDDE-BA9F-424A-8E22-2F732AC9F502}"/>
                </a:ext>
              </a:extLst>
            </p:cNvPr>
            <p:cNvSpPr/>
            <p:nvPr/>
          </p:nvSpPr>
          <p:spPr>
            <a:xfrm>
              <a:off x="1019267" y="1051377"/>
              <a:ext cx="361229" cy="359237"/>
            </a:xfrm>
            <a:custGeom>
              <a:avLst/>
              <a:gdLst>
                <a:gd name="connsiteX0" fmla="*/ 0 w 361229"/>
                <a:gd name="connsiteY0" fmla="*/ 0 h 359237"/>
                <a:gd name="connsiteX1" fmla="*/ 361229 w 361229"/>
                <a:gd name="connsiteY1" fmla="*/ 0 h 359237"/>
                <a:gd name="connsiteX2" fmla="*/ 361229 w 361229"/>
                <a:gd name="connsiteY2" fmla="*/ 359237 h 359237"/>
                <a:gd name="connsiteX3" fmla="*/ 0 w 361229"/>
                <a:gd name="connsiteY3" fmla="*/ 359237 h 359237"/>
                <a:gd name="connsiteX4" fmla="*/ 0 w 361229"/>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29" h="359237">
                  <a:moveTo>
                    <a:pt x="0" y="0"/>
                  </a:moveTo>
                  <a:lnTo>
                    <a:pt x="361229" y="0"/>
                  </a:lnTo>
                  <a:lnTo>
                    <a:pt x="361229" y="359237"/>
                  </a:lnTo>
                  <a:lnTo>
                    <a:pt x="0" y="359237"/>
                  </a:lnTo>
                  <a:lnTo>
                    <a:pt x="0" y="0"/>
                  </a:lnTo>
                  <a:close/>
                </a:path>
              </a:pathLst>
            </a:cu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Shape 78">
              <a:extLst>
                <a:ext uri="{FF2B5EF4-FFF2-40B4-BE49-F238E27FC236}">
                  <a16:creationId xmlns:a16="http://schemas.microsoft.com/office/drawing/2014/main" id="{572B772F-8C7F-42EE-A840-A0A5A982D96F}"/>
                </a:ext>
              </a:extLst>
            </p:cNvPr>
            <p:cNvSpPr/>
            <p:nvPr/>
          </p:nvSpPr>
          <p:spPr>
            <a:xfrm>
              <a:off x="1426215" y="1051377"/>
              <a:ext cx="361229" cy="359237"/>
            </a:xfrm>
            <a:custGeom>
              <a:avLst/>
              <a:gdLst>
                <a:gd name="connsiteX0" fmla="*/ 0 w 361229"/>
                <a:gd name="connsiteY0" fmla="*/ 0 h 359237"/>
                <a:gd name="connsiteX1" fmla="*/ 361229 w 361229"/>
                <a:gd name="connsiteY1" fmla="*/ 0 h 359237"/>
                <a:gd name="connsiteX2" fmla="*/ 361229 w 361229"/>
                <a:gd name="connsiteY2" fmla="*/ 359237 h 359237"/>
                <a:gd name="connsiteX3" fmla="*/ 0 w 361229"/>
                <a:gd name="connsiteY3" fmla="*/ 359237 h 359237"/>
                <a:gd name="connsiteX4" fmla="*/ 0 w 361229"/>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29" h="359237">
                  <a:moveTo>
                    <a:pt x="0" y="0"/>
                  </a:moveTo>
                  <a:lnTo>
                    <a:pt x="361229" y="0"/>
                  </a:lnTo>
                  <a:lnTo>
                    <a:pt x="361229" y="359237"/>
                  </a:lnTo>
                  <a:lnTo>
                    <a:pt x="0" y="359237"/>
                  </a:lnTo>
                  <a:lnTo>
                    <a:pt x="0"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Shape 77">
              <a:extLst>
                <a:ext uri="{FF2B5EF4-FFF2-40B4-BE49-F238E27FC236}">
                  <a16:creationId xmlns:a16="http://schemas.microsoft.com/office/drawing/2014/main" id="{AE22D0E3-53D7-4218-9398-74CAC51FF2D6}"/>
                </a:ext>
              </a:extLst>
            </p:cNvPr>
            <p:cNvSpPr/>
            <p:nvPr/>
          </p:nvSpPr>
          <p:spPr>
            <a:xfrm>
              <a:off x="1833163" y="1051377"/>
              <a:ext cx="361229" cy="359237"/>
            </a:xfrm>
            <a:custGeom>
              <a:avLst/>
              <a:gdLst>
                <a:gd name="connsiteX0" fmla="*/ 0 w 361229"/>
                <a:gd name="connsiteY0" fmla="*/ 0 h 359237"/>
                <a:gd name="connsiteX1" fmla="*/ 361229 w 361229"/>
                <a:gd name="connsiteY1" fmla="*/ 0 h 359237"/>
                <a:gd name="connsiteX2" fmla="*/ 361229 w 361229"/>
                <a:gd name="connsiteY2" fmla="*/ 359237 h 359237"/>
                <a:gd name="connsiteX3" fmla="*/ 0 w 361229"/>
                <a:gd name="connsiteY3" fmla="*/ 359237 h 359237"/>
                <a:gd name="connsiteX4" fmla="*/ 0 w 361229"/>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29" h="359237">
                  <a:moveTo>
                    <a:pt x="0" y="0"/>
                  </a:moveTo>
                  <a:lnTo>
                    <a:pt x="361229" y="0"/>
                  </a:lnTo>
                  <a:lnTo>
                    <a:pt x="361229" y="359237"/>
                  </a:lnTo>
                  <a:lnTo>
                    <a:pt x="0" y="359237"/>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Shape 76">
              <a:extLst>
                <a:ext uri="{FF2B5EF4-FFF2-40B4-BE49-F238E27FC236}">
                  <a16:creationId xmlns:a16="http://schemas.microsoft.com/office/drawing/2014/main" id="{A613C6B3-198D-4ED3-89C6-7227CB76F3DD}"/>
                </a:ext>
              </a:extLst>
            </p:cNvPr>
            <p:cNvSpPr/>
            <p:nvPr/>
          </p:nvSpPr>
          <p:spPr>
            <a:xfrm>
              <a:off x="2240111" y="1051377"/>
              <a:ext cx="361227" cy="359237"/>
            </a:xfrm>
            <a:custGeom>
              <a:avLst/>
              <a:gdLst>
                <a:gd name="connsiteX0" fmla="*/ 0 w 361227"/>
                <a:gd name="connsiteY0" fmla="*/ 0 h 359237"/>
                <a:gd name="connsiteX1" fmla="*/ 361227 w 361227"/>
                <a:gd name="connsiteY1" fmla="*/ 0 h 359237"/>
                <a:gd name="connsiteX2" fmla="*/ 361227 w 361227"/>
                <a:gd name="connsiteY2" fmla="*/ 359237 h 359237"/>
                <a:gd name="connsiteX3" fmla="*/ 0 w 361227"/>
                <a:gd name="connsiteY3" fmla="*/ 359237 h 359237"/>
                <a:gd name="connsiteX4" fmla="*/ 0 w 361227"/>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1227" h="359237">
                  <a:moveTo>
                    <a:pt x="0" y="0"/>
                  </a:moveTo>
                  <a:lnTo>
                    <a:pt x="361227" y="0"/>
                  </a:lnTo>
                  <a:lnTo>
                    <a:pt x="361227" y="359237"/>
                  </a:lnTo>
                  <a:lnTo>
                    <a:pt x="0" y="359237"/>
                  </a:lnTo>
                  <a:lnTo>
                    <a:pt x="0" y="0"/>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Shape 75">
              <a:extLst>
                <a:ext uri="{FF2B5EF4-FFF2-40B4-BE49-F238E27FC236}">
                  <a16:creationId xmlns:a16="http://schemas.microsoft.com/office/drawing/2014/main" id="{39B4F5C5-C57E-4989-80D0-82FE9FABAC6D}"/>
                </a:ext>
              </a:extLst>
            </p:cNvPr>
            <p:cNvSpPr/>
            <p:nvPr/>
          </p:nvSpPr>
          <p:spPr>
            <a:xfrm>
              <a:off x="2647056" y="1051377"/>
              <a:ext cx="309342" cy="359237"/>
            </a:xfrm>
            <a:custGeom>
              <a:avLst/>
              <a:gdLst>
                <a:gd name="connsiteX0" fmla="*/ 0 w 309342"/>
                <a:gd name="connsiteY0" fmla="*/ 0 h 359237"/>
                <a:gd name="connsiteX1" fmla="*/ 309342 w 309342"/>
                <a:gd name="connsiteY1" fmla="*/ 0 h 359237"/>
                <a:gd name="connsiteX2" fmla="*/ 309342 w 309342"/>
                <a:gd name="connsiteY2" fmla="*/ 359237 h 359237"/>
                <a:gd name="connsiteX3" fmla="*/ 0 w 309342"/>
                <a:gd name="connsiteY3" fmla="*/ 359237 h 359237"/>
                <a:gd name="connsiteX4" fmla="*/ 0 w 309342"/>
                <a:gd name="connsiteY4" fmla="*/ 0 h 359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342" h="359237">
                  <a:moveTo>
                    <a:pt x="0" y="0"/>
                  </a:moveTo>
                  <a:lnTo>
                    <a:pt x="309342" y="0"/>
                  </a:lnTo>
                  <a:lnTo>
                    <a:pt x="309342" y="359237"/>
                  </a:lnTo>
                  <a:lnTo>
                    <a:pt x="0" y="359237"/>
                  </a:lnTo>
                  <a:lnTo>
                    <a:pt x="0" y="0"/>
                  </a:ln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1" name="Graphic 50" descr="Database">
            <a:extLst>
              <a:ext uri="{FF2B5EF4-FFF2-40B4-BE49-F238E27FC236}">
                <a16:creationId xmlns:a16="http://schemas.microsoft.com/office/drawing/2014/main" id="{640EFFC9-EABB-422A-A0D6-1897520F0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0672" y="3018528"/>
            <a:ext cx="914400" cy="914400"/>
          </a:xfrm>
          <a:prstGeom prst="rect">
            <a:avLst/>
          </a:prstGeom>
        </p:spPr>
      </p:pic>
      <p:pic>
        <p:nvPicPr>
          <p:cNvPr id="53" name="Graphic 52" descr="Downward trend">
            <a:extLst>
              <a:ext uri="{FF2B5EF4-FFF2-40B4-BE49-F238E27FC236}">
                <a16:creationId xmlns:a16="http://schemas.microsoft.com/office/drawing/2014/main" id="{3F16C6BD-AD2E-4381-B6F3-A5B7DB2E73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80628" y="2991984"/>
            <a:ext cx="914400" cy="914400"/>
          </a:xfrm>
          <a:prstGeom prst="rect">
            <a:avLst/>
          </a:prstGeom>
        </p:spPr>
      </p:pic>
      <p:pic>
        <p:nvPicPr>
          <p:cNvPr id="62" name="Graphic 61" descr="Checklist">
            <a:extLst>
              <a:ext uri="{FF2B5EF4-FFF2-40B4-BE49-F238E27FC236}">
                <a16:creationId xmlns:a16="http://schemas.microsoft.com/office/drawing/2014/main" id="{540C60A7-9549-4693-9355-2DC4536C818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063588" y="3013692"/>
            <a:ext cx="914400" cy="914400"/>
          </a:xfrm>
          <a:prstGeom prst="rect">
            <a:avLst/>
          </a:prstGeom>
        </p:spPr>
      </p:pic>
    </p:spTree>
    <p:extLst>
      <p:ext uri="{BB962C8B-B14F-4D97-AF65-F5344CB8AC3E}">
        <p14:creationId xmlns:p14="http://schemas.microsoft.com/office/powerpoint/2010/main" val="3280536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500"/>
                                        <p:tgtEl>
                                          <p:spTgt spid="23"/>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animEffect transition="in" filter="fade">
                                      <p:cBhvr>
                                        <p:cTn id="17" dur="500"/>
                                        <p:tgtEl>
                                          <p:spTgt spid="24"/>
                                        </p:tgtEl>
                                      </p:cBhvr>
                                    </p:animEffect>
                                  </p:childTnLst>
                                </p:cTn>
                              </p:par>
                              <p:par>
                                <p:cTn id="18" presetID="53" presetClass="entr" presetSubtype="16" fill="hold" nodeType="withEffect">
                                  <p:stCondLst>
                                    <p:cond delay="0"/>
                                  </p:stCondLst>
                                  <p:childTnLst>
                                    <p:set>
                                      <p:cBhvr>
                                        <p:cTn id="19" dur="1" fill="hold">
                                          <p:stCondLst>
                                            <p:cond delay="0"/>
                                          </p:stCondLst>
                                        </p:cTn>
                                        <p:tgtEl>
                                          <p:spTgt spid="51"/>
                                        </p:tgtEl>
                                        <p:attrNameLst>
                                          <p:attrName>style.visibility</p:attrName>
                                        </p:attrNameLst>
                                      </p:cBhvr>
                                      <p:to>
                                        <p:strVal val="visible"/>
                                      </p:to>
                                    </p:set>
                                    <p:anim calcmode="lin" valueType="num">
                                      <p:cBhvr>
                                        <p:cTn id="20" dur="500" fill="hold"/>
                                        <p:tgtEl>
                                          <p:spTgt spid="51"/>
                                        </p:tgtEl>
                                        <p:attrNameLst>
                                          <p:attrName>ppt_w</p:attrName>
                                        </p:attrNameLst>
                                      </p:cBhvr>
                                      <p:tavLst>
                                        <p:tav tm="0">
                                          <p:val>
                                            <p:fltVal val="0"/>
                                          </p:val>
                                        </p:tav>
                                        <p:tav tm="100000">
                                          <p:val>
                                            <p:strVal val="#ppt_w"/>
                                          </p:val>
                                        </p:tav>
                                      </p:tavLst>
                                    </p:anim>
                                    <p:anim calcmode="lin" valueType="num">
                                      <p:cBhvr>
                                        <p:cTn id="21" dur="500" fill="hold"/>
                                        <p:tgtEl>
                                          <p:spTgt spid="51"/>
                                        </p:tgtEl>
                                        <p:attrNameLst>
                                          <p:attrName>ppt_h</p:attrName>
                                        </p:attrNameLst>
                                      </p:cBhvr>
                                      <p:tavLst>
                                        <p:tav tm="0">
                                          <p:val>
                                            <p:fltVal val="0"/>
                                          </p:val>
                                        </p:tav>
                                        <p:tav tm="100000">
                                          <p:val>
                                            <p:strVal val="#ppt_h"/>
                                          </p:val>
                                        </p:tav>
                                      </p:tavLst>
                                    </p:anim>
                                    <p:animEffect transition="in" filter="fade">
                                      <p:cBhvr>
                                        <p:cTn id="22" dur="500"/>
                                        <p:tgtEl>
                                          <p:spTgt spid="51"/>
                                        </p:tgtEl>
                                      </p:cBhvr>
                                    </p:animEffect>
                                  </p:childTnLst>
                                </p:cTn>
                              </p:par>
                            </p:childTnLst>
                          </p:cTn>
                        </p:par>
                        <p:par>
                          <p:cTn id="23" fill="hold">
                            <p:stCondLst>
                              <p:cond delay="1500"/>
                            </p:stCondLst>
                            <p:childTnLst>
                              <p:par>
                                <p:cTn id="24" presetID="22" presetClass="entr" presetSubtype="1" fill="hold" nodeType="afterEffect">
                                  <p:stCondLst>
                                    <p:cond delay="0"/>
                                  </p:stCondLst>
                                  <p:childTnLst>
                                    <p:set>
                                      <p:cBhvr>
                                        <p:cTn id="25" dur="1" fill="hold">
                                          <p:stCondLst>
                                            <p:cond delay="0"/>
                                          </p:stCondLst>
                                        </p:cTn>
                                        <p:tgtEl>
                                          <p:spTgt spid="58"/>
                                        </p:tgtEl>
                                        <p:attrNameLst>
                                          <p:attrName>style.visibility</p:attrName>
                                        </p:attrNameLst>
                                      </p:cBhvr>
                                      <p:to>
                                        <p:strVal val="visible"/>
                                      </p:to>
                                    </p:set>
                                    <p:animEffect transition="in" filter="wipe(up)">
                                      <p:cBhvr>
                                        <p:cTn id="26" dur="500"/>
                                        <p:tgtEl>
                                          <p:spTgt spid="58"/>
                                        </p:tgtEl>
                                      </p:cBhvr>
                                    </p:animEffect>
                                  </p:childTnLst>
                                </p:cTn>
                              </p:par>
                            </p:childTnLst>
                          </p:cTn>
                        </p:par>
                        <p:par>
                          <p:cTn id="27" fill="hold">
                            <p:stCondLst>
                              <p:cond delay="2000"/>
                            </p:stCondLst>
                            <p:childTnLst>
                              <p:par>
                                <p:cTn id="28" presetID="22" presetClass="entr" presetSubtype="8"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left)">
                                      <p:cBhvr>
                                        <p:cTn id="30" dur="500"/>
                                        <p:tgtEl>
                                          <p:spTgt spid="26"/>
                                        </p:tgtEl>
                                      </p:cBhvr>
                                    </p:animEffect>
                                  </p:childTnLst>
                                </p:cTn>
                              </p:par>
                            </p:childTnLst>
                          </p:cTn>
                        </p:par>
                        <p:par>
                          <p:cTn id="31" fill="hold">
                            <p:stCondLst>
                              <p:cond delay="2500"/>
                            </p:stCondLst>
                            <p:childTnLst>
                              <p:par>
                                <p:cTn id="32" presetID="53" presetClass="entr" presetSubtype="16" fill="hold" nodeType="afterEffect">
                                  <p:stCondLst>
                                    <p:cond delay="0"/>
                                  </p:stCondLst>
                                  <p:childTnLst>
                                    <p:set>
                                      <p:cBhvr>
                                        <p:cTn id="33" dur="1" fill="hold">
                                          <p:stCondLst>
                                            <p:cond delay="0"/>
                                          </p:stCondLst>
                                        </p:cTn>
                                        <p:tgtEl>
                                          <p:spTgt spid="25"/>
                                        </p:tgtEl>
                                        <p:attrNameLst>
                                          <p:attrName>style.visibility</p:attrName>
                                        </p:attrNameLst>
                                      </p:cBhvr>
                                      <p:to>
                                        <p:strVal val="visible"/>
                                      </p:to>
                                    </p:set>
                                    <p:anim calcmode="lin" valueType="num">
                                      <p:cBhvr>
                                        <p:cTn id="34" dur="500" fill="hold"/>
                                        <p:tgtEl>
                                          <p:spTgt spid="25"/>
                                        </p:tgtEl>
                                        <p:attrNameLst>
                                          <p:attrName>ppt_w</p:attrName>
                                        </p:attrNameLst>
                                      </p:cBhvr>
                                      <p:tavLst>
                                        <p:tav tm="0">
                                          <p:val>
                                            <p:fltVal val="0"/>
                                          </p:val>
                                        </p:tav>
                                        <p:tav tm="100000">
                                          <p:val>
                                            <p:strVal val="#ppt_w"/>
                                          </p:val>
                                        </p:tav>
                                      </p:tavLst>
                                    </p:anim>
                                    <p:anim calcmode="lin" valueType="num">
                                      <p:cBhvr>
                                        <p:cTn id="35" dur="500" fill="hold"/>
                                        <p:tgtEl>
                                          <p:spTgt spid="25"/>
                                        </p:tgtEl>
                                        <p:attrNameLst>
                                          <p:attrName>ppt_h</p:attrName>
                                        </p:attrNameLst>
                                      </p:cBhvr>
                                      <p:tavLst>
                                        <p:tav tm="0">
                                          <p:val>
                                            <p:fltVal val="0"/>
                                          </p:val>
                                        </p:tav>
                                        <p:tav tm="100000">
                                          <p:val>
                                            <p:strVal val="#ppt_h"/>
                                          </p:val>
                                        </p:tav>
                                      </p:tavLst>
                                    </p:anim>
                                    <p:animEffect transition="in" filter="fade">
                                      <p:cBhvr>
                                        <p:cTn id="36" dur="500"/>
                                        <p:tgtEl>
                                          <p:spTgt spid="25"/>
                                        </p:tgtEl>
                                      </p:cBhvr>
                                    </p:animEffect>
                                  </p:childTnLst>
                                </p:cTn>
                              </p:par>
                              <p:par>
                                <p:cTn id="37" presetID="53" presetClass="entr" presetSubtype="16" fill="hold" nodeType="withEffect">
                                  <p:stCondLst>
                                    <p:cond delay="0"/>
                                  </p:stCondLst>
                                  <p:childTnLst>
                                    <p:set>
                                      <p:cBhvr>
                                        <p:cTn id="38" dur="1" fill="hold">
                                          <p:stCondLst>
                                            <p:cond delay="0"/>
                                          </p:stCondLst>
                                        </p:cTn>
                                        <p:tgtEl>
                                          <p:spTgt spid="53"/>
                                        </p:tgtEl>
                                        <p:attrNameLst>
                                          <p:attrName>style.visibility</p:attrName>
                                        </p:attrNameLst>
                                      </p:cBhvr>
                                      <p:to>
                                        <p:strVal val="visible"/>
                                      </p:to>
                                    </p:set>
                                    <p:anim calcmode="lin" valueType="num">
                                      <p:cBhvr>
                                        <p:cTn id="39" dur="500" fill="hold"/>
                                        <p:tgtEl>
                                          <p:spTgt spid="53"/>
                                        </p:tgtEl>
                                        <p:attrNameLst>
                                          <p:attrName>ppt_w</p:attrName>
                                        </p:attrNameLst>
                                      </p:cBhvr>
                                      <p:tavLst>
                                        <p:tav tm="0">
                                          <p:val>
                                            <p:fltVal val="0"/>
                                          </p:val>
                                        </p:tav>
                                        <p:tav tm="100000">
                                          <p:val>
                                            <p:strVal val="#ppt_w"/>
                                          </p:val>
                                        </p:tav>
                                      </p:tavLst>
                                    </p:anim>
                                    <p:anim calcmode="lin" valueType="num">
                                      <p:cBhvr>
                                        <p:cTn id="40" dur="500" fill="hold"/>
                                        <p:tgtEl>
                                          <p:spTgt spid="53"/>
                                        </p:tgtEl>
                                        <p:attrNameLst>
                                          <p:attrName>ppt_h</p:attrName>
                                        </p:attrNameLst>
                                      </p:cBhvr>
                                      <p:tavLst>
                                        <p:tav tm="0">
                                          <p:val>
                                            <p:fltVal val="0"/>
                                          </p:val>
                                        </p:tav>
                                        <p:tav tm="100000">
                                          <p:val>
                                            <p:strVal val="#ppt_h"/>
                                          </p:val>
                                        </p:tav>
                                      </p:tavLst>
                                    </p:anim>
                                    <p:animEffect transition="in" filter="fade">
                                      <p:cBhvr>
                                        <p:cTn id="41" dur="500"/>
                                        <p:tgtEl>
                                          <p:spTgt spid="53"/>
                                        </p:tgtEl>
                                      </p:cBhvr>
                                    </p:animEffect>
                                  </p:childTnLst>
                                </p:cTn>
                              </p:par>
                            </p:childTnLst>
                          </p:cTn>
                        </p:par>
                        <p:par>
                          <p:cTn id="42" fill="hold">
                            <p:stCondLst>
                              <p:cond delay="3000"/>
                            </p:stCondLst>
                            <p:childTnLst>
                              <p:par>
                                <p:cTn id="43" presetID="22" presetClass="entr" presetSubtype="1" fill="hold" nodeType="afterEffect">
                                  <p:stCondLst>
                                    <p:cond delay="0"/>
                                  </p:stCondLst>
                                  <p:childTnLst>
                                    <p:set>
                                      <p:cBhvr>
                                        <p:cTn id="44" dur="1" fill="hold">
                                          <p:stCondLst>
                                            <p:cond delay="0"/>
                                          </p:stCondLst>
                                        </p:cTn>
                                        <p:tgtEl>
                                          <p:spTgt spid="55"/>
                                        </p:tgtEl>
                                        <p:attrNameLst>
                                          <p:attrName>style.visibility</p:attrName>
                                        </p:attrNameLst>
                                      </p:cBhvr>
                                      <p:to>
                                        <p:strVal val="visible"/>
                                      </p:to>
                                    </p:set>
                                    <p:animEffect transition="in" filter="wipe(up)">
                                      <p:cBhvr>
                                        <p:cTn id="45" dur="500"/>
                                        <p:tgtEl>
                                          <p:spTgt spid="55"/>
                                        </p:tgtEl>
                                      </p:cBhvr>
                                    </p:animEffect>
                                  </p:childTnLst>
                                </p:cTn>
                              </p:par>
                            </p:childTnLst>
                          </p:cTn>
                        </p:par>
                        <p:par>
                          <p:cTn id="46" fill="hold">
                            <p:stCondLst>
                              <p:cond delay="3500"/>
                            </p:stCondLst>
                            <p:childTnLst>
                              <p:par>
                                <p:cTn id="47" presetID="22" presetClass="entr" presetSubtype="8"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500"/>
                                        <p:tgtEl>
                                          <p:spTgt spid="27"/>
                                        </p:tgtEl>
                                      </p:cBhvr>
                                    </p:animEffect>
                                  </p:childTnLst>
                                </p:cTn>
                              </p:par>
                            </p:childTnLst>
                          </p:cTn>
                        </p:par>
                        <p:par>
                          <p:cTn id="50" fill="hold">
                            <p:stCondLst>
                              <p:cond delay="4000"/>
                            </p:stCondLst>
                            <p:childTnLst>
                              <p:par>
                                <p:cTn id="51" presetID="53" presetClass="entr" presetSubtype="16" fill="hold" nodeType="afterEffect">
                                  <p:stCondLst>
                                    <p:cond delay="0"/>
                                  </p:stCondLst>
                                  <p:childTnLst>
                                    <p:set>
                                      <p:cBhvr>
                                        <p:cTn id="52" dur="1" fill="hold">
                                          <p:stCondLst>
                                            <p:cond delay="0"/>
                                          </p:stCondLst>
                                        </p:cTn>
                                        <p:tgtEl>
                                          <p:spTgt spid="40"/>
                                        </p:tgtEl>
                                        <p:attrNameLst>
                                          <p:attrName>style.visibility</p:attrName>
                                        </p:attrNameLst>
                                      </p:cBhvr>
                                      <p:to>
                                        <p:strVal val="visible"/>
                                      </p:to>
                                    </p:set>
                                    <p:anim calcmode="lin" valueType="num">
                                      <p:cBhvr>
                                        <p:cTn id="53" dur="500" fill="hold"/>
                                        <p:tgtEl>
                                          <p:spTgt spid="40"/>
                                        </p:tgtEl>
                                        <p:attrNameLst>
                                          <p:attrName>ppt_w</p:attrName>
                                        </p:attrNameLst>
                                      </p:cBhvr>
                                      <p:tavLst>
                                        <p:tav tm="0">
                                          <p:val>
                                            <p:fltVal val="0"/>
                                          </p:val>
                                        </p:tav>
                                        <p:tav tm="100000">
                                          <p:val>
                                            <p:strVal val="#ppt_w"/>
                                          </p:val>
                                        </p:tav>
                                      </p:tavLst>
                                    </p:anim>
                                    <p:anim calcmode="lin" valueType="num">
                                      <p:cBhvr>
                                        <p:cTn id="54" dur="500" fill="hold"/>
                                        <p:tgtEl>
                                          <p:spTgt spid="40"/>
                                        </p:tgtEl>
                                        <p:attrNameLst>
                                          <p:attrName>ppt_h</p:attrName>
                                        </p:attrNameLst>
                                      </p:cBhvr>
                                      <p:tavLst>
                                        <p:tav tm="0">
                                          <p:val>
                                            <p:fltVal val="0"/>
                                          </p:val>
                                        </p:tav>
                                        <p:tav tm="100000">
                                          <p:val>
                                            <p:strVal val="#ppt_h"/>
                                          </p:val>
                                        </p:tav>
                                      </p:tavLst>
                                    </p:anim>
                                    <p:animEffect transition="in" filter="fade">
                                      <p:cBhvr>
                                        <p:cTn id="55" dur="500"/>
                                        <p:tgtEl>
                                          <p:spTgt spid="40"/>
                                        </p:tgtEl>
                                      </p:cBhvr>
                                    </p:animEffect>
                                  </p:childTnLst>
                                </p:cTn>
                              </p:par>
                              <p:par>
                                <p:cTn id="56" presetID="53" presetClass="entr" presetSubtype="16" fill="hold" nodeType="withEffect">
                                  <p:stCondLst>
                                    <p:cond delay="0"/>
                                  </p:stCondLst>
                                  <p:childTnLst>
                                    <p:set>
                                      <p:cBhvr>
                                        <p:cTn id="57" dur="1" fill="hold">
                                          <p:stCondLst>
                                            <p:cond delay="0"/>
                                          </p:stCondLst>
                                        </p:cTn>
                                        <p:tgtEl>
                                          <p:spTgt spid="62"/>
                                        </p:tgtEl>
                                        <p:attrNameLst>
                                          <p:attrName>style.visibility</p:attrName>
                                        </p:attrNameLst>
                                      </p:cBhvr>
                                      <p:to>
                                        <p:strVal val="visible"/>
                                      </p:to>
                                    </p:set>
                                    <p:anim calcmode="lin" valueType="num">
                                      <p:cBhvr>
                                        <p:cTn id="58" dur="500" fill="hold"/>
                                        <p:tgtEl>
                                          <p:spTgt spid="62"/>
                                        </p:tgtEl>
                                        <p:attrNameLst>
                                          <p:attrName>ppt_w</p:attrName>
                                        </p:attrNameLst>
                                      </p:cBhvr>
                                      <p:tavLst>
                                        <p:tav tm="0">
                                          <p:val>
                                            <p:fltVal val="0"/>
                                          </p:val>
                                        </p:tav>
                                        <p:tav tm="100000">
                                          <p:val>
                                            <p:strVal val="#ppt_w"/>
                                          </p:val>
                                        </p:tav>
                                      </p:tavLst>
                                    </p:anim>
                                    <p:anim calcmode="lin" valueType="num">
                                      <p:cBhvr>
                                        <p:cTn id="59" dur="500" fill="hold"/>
                                        <p:tgtEl>
                                          <p:spTgt spid="62"/>
                                        </p:tgtEl>
                                        <p:attrNameLst>
                                          <p:attrName>ppt_h</p:attrName>
                                        </p:attrNameLst>
                                      </p:cBhvr>
                                      <p:tavLst>
                                        <p:tav tm="0">
                                          <p:val>
                                            <p:fltVal val="0"/>
                                          </p:val>
                                        </p:tav>
                                        <p:tav tm="100000">
                                          <p:val>
                                            <p:strVal val="#ppt_h"/>
                                          </p:val>
                                        </p:tav>
                                      </p:tavLst>
                                    </p:anim>
                                    <p:animEffect transition="in" filter="fade">
                                      <p:cBhvr>
                                        <p:cTn id="60" dur="500"/>
                                        <p:tgtEl>
                                          <p:spTgt spid="62"/>
                                        </p:tgtEl>
                                      </p:cBhvr>
                                    </p:animEffect>
                                  </p:childTnLst>
                                </p:cTn>
                              </p:par>
                            </p:childTnLst>
                          </p:cTn>
                        </p:par>
                        <p:par>
                          <p:cTn id="61" fill="hold">
                            <p:stCondLst>
                              <p:cond delay="4500"/>
                            </p:stCondLst>
                            <p:childTnLst>
                              <p:par>
                                <p:cTn id="62" presetID="22" presetClass="entr" presetSubtype="1" fill="hold" nodeType="after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ipe(up)">
                                      <p:cBhvr>
                                        <p:cTn id="64" dur="500"/>
                                        <p:tgtEl>
                                          <p:spTgt spid="48"/>
                                        </p:tgtEl>
                                      </p:cBhvr>
                                    </p:animEffect>
                                  </p:childTnLst>
                                </p:cTn>
                              </p:par>
                            </p:childTnLst>
                          </p:cTn>
                        </p:par>
                        <p:par>
                          <p:cTn id="65" fill="hold">
                            <p:stCondLst>
                              <p:cond delay="5000"/>
                            </p:stCondLst>
                            <p:childTnLst>
                              <p:par>
                                <p:cTn id="66" presetID="22" presetClass="entr" presetSubtype="8" fill="hold" nodeType="afterEffect">
                                  <p:stCondLst>
                                    <p:cond delay="0"/>
                                  </p:stCondLst>
                                  <p:childTnLst>
                                    <p:set>
                                      <p:cBhvr>
                                        <p:cTn id="67" dur="1" fill="hold">
                                          <p:stCondLst>
                                            <p:cond delay="0"/>
                                          </p:stCondLst>
                                        </p:cTn>
                                        <p:tgtEl>
                                          <p:spTgt spid="42"/>
                                        </p:tgtEl>
                                        <p:attrNameLst>
                                          <p:attrName>style.visibility</p:attrName>
                                        </p:attrNameLst>
                                      </p:cBhvr>
                                      <p:to>
                                        <p:strVal val="visible"/>
                                      </p:to>
                                    </p:set>
                                    <p:animEffect transition="in" filter="wipe(left)">
                                      <p:cBhvr>
                                        <p:cTn id="68" dur="500"/>
                                        <p:tgtEl>
                                          <p:spTgt spid="42"/>
                                        </p:tgtEl>
                                      </p:cBhvr>
                                    </p:animEffect>
                                  </p:childTnLst>
                                </p:cTn>
                              </p:par>
                              <p:par>
                                <p:cTn id="69" presetID="22" presetClass="entr" presetSubtype="2" fill="hold" grpId="0" nodeType="with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ipe(right)">
                                      <p:cBhvr>
                                        <p:cTn id="71"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23" grpId="0" animBg="1"/>
      <p:bldP spid="26" grpId="0" animBg="1"/>
      <p:bldP spid="27" grpId="0" animBg="1"/>
    </p:bldLst>
  </p:timing>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Extreme Shadow">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3389C86-458E-4529-B687-16E04783D5D1}">
  <we:reference id="wa104380645" version="1.0.0.0" store="en-US" storeType="OMEX"/>
  <we:alternateReferences>
    <we:reference id="wa104380645" version="1.0.0.0" store="WA104380645"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289AE2-D2AE-49D1-AFAC-3A79F6794255}">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41E7CA09-9778-4414-AE97-8064B12DA3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27BD4C1-B6B1-4715-ABF9-E660A51A4E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2119</Words>
  <Application>Microsoft Office PowerPoint</Application>
  <PresentationFormat>Widescreen</PresentationFormat>
  <Paragraphs>421</Paragraphs>
  <Slides>20</Slides>
  <Notes>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Oswald</vt:lpstr>
      <vt:lpstr>Pyunji R</vt:lpstr>
      <vt:lpstr>Arial</vt:lpstr>
      <vt:lpstr>Arial Rounded MT Bold</vt:lpstr>
      <vt:lpstr>Calibri</vt:lpstr>
      <vt:lpstr>Calibri Light</vt:lpstr>
      <vt:lpstr>Century Gothic</vt:lpstr>
      <vt:lpstr>Franklin Gothic Book</vt:lpstr>
      <vt:lpstr>Franklin Gothic Demi</vt:lpstr>
      <vt:lpstr>Times New Roman</vt:lpstr>
      <vt:lpstr>Wingdings 2</vt:lpstr>
      <vt:lpstr>DividendVTI</vt:lpstr>
      <vt:lpstr>Trade Policy Issues of Oil-rich but Land-locked Country Case: Focusing on Kazakhstan post-WTO entry</vt:lpstr>
      <vt:lpstr>PowerPoint Presentation</vt:lpstr>
      <vt:lpstr>Story of Kazakhstan</vt:lpstr>
      <vt:lpstr>PowerPoint Presentation</vt:lpstr>
      <vt:lpstr>What experts say?</vt:lpstr>
      <vt:lpstr>What domestic experts say?</vt:lpstr>
      <vt:lpstr>PowerPoint Presentation</vt:lpstr>
      <vt:lpstr>PowerPoint Presentation</vt:lpstr>
      <vt:lpstr>PowerPoint Presentation</vt:lpstr>
      <vt:lpstr>PowerPoint Presentation</vt:lpstr>
      <vt:lpstr>PowerPoint Presentation</vt:lpstr>
      <vt:lpstr>Brief Conclusion</vt:lpstr>
      <vt:lpstr>Simulation model and database [GTAP v10, static CGE]</vt:lpstr>
      <vt:lpstr>Simulation model and database</vt:lpstr>
      <vt:lpstr>Simulation model and database</vt:lpstr>
      <vt:lpstr>Results</vt:lpstr>
      <vt:lpstr>Results</vt:lpstr>
      <vt:lpstr>Conclusion Remarks</vt:lpstr>
      <vt:lpstr>Conclusion Remarks</vt:lpstr>
      <vt:lpstr>Thanks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2020-06-17T12:54:37Z</dcterms:created>
  <dcterms:modified xsi:type="dcterms:W3CDTF">2020-06-17T14:23:40Z</dcterms:modified>
</cp:coreProperties>
</file>