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306" r:id="rId4"/>
    <p:sldId id="307" r:id="rId5"/>
    <p:sldId id="309" r:id="rId6"/>
    <p:sldId id="308" r:id="rId7"/>
    <p:sldId id="313" r:id="rId8"/>
    <p:sldId id="310" r:id="rId9"/>
    <p:sldId id="314" r:id="rId10"/>
    <p:sldId id="311" r:id="rId11"/>
    <p:sldId id="315" r:id="rId12"/>
    <p:sldId id="312" r:id="rId13"/>
    <p:sldId id="316" r:id="rId14"/>
    <p:sldId id="317" r:id="rId15"/>
    <p:sldId id="318" r:id="rId16"/>
    <p:sldId id="319" r:id="rId17"/>
    <p:sldId id="320" r:id="rId18"/>
    <p:sldId id="321" r:id="rId19"/>
    <p:sldId id="322" r:id="rId20"/>
    <p:sldId id="323" r:id="rId21"/>
    <p:sldId id="305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9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86" autoAdjust="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153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20_USDoT_Phase_5\Phase%205%20shocks\shocks_for_driverless_truck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20_USDoT_Phase_5\d_trucks_result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20_USDoT_Phase_5\d_trucks_results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20_USDoT_Phase_5\d_trucks_results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20_USDoT_Phase_5\Phase%205%20shocks\shocks_for_driverless_truck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20_USDoT_Phase_5\Phase%205%20shocks\shocks_for_driverless_truck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20_USDoT_Phase_5\Phase%205%20shocks\shocks_for_driverless_truck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20_USDoT_Phase_5\Phase%205%20shocks\shocks_for_driverless_truck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20_USDoT_Phase_5\Phase%205%20shocks\shocks_for_driverless_truck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20_USDoT_Phase_5\Phase%205%20shocks\shocks_for_driverless_truck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20_USDoT_Phase_5\Phase%205%20shocks\shocks_for_driverless_truck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20_USDoT_Phase_5\d_trucks_result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AU"/>
              <a:t>Chart 2.1a:  Share of industry fleet with driverless tech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fast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shocks!$L$1:$AP$1</c:f>
              <c:numCache>
                <c:formatCode>General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shocks!$L$41:$AP$41</c:f>
              <c:numCache>
                <c:formatCode>0.00%</c:formatCode>
                <c:ptCount val="31"/>
                <c:pt idx="0">
                  <c:v>0</c:v>
                </c:pt>
                <c:pt idx="1">
                  <c:v>3.3355742811283073E-3</c:v>
                </c:pt>
                <c:pt idx="2">
                  <c:v>1.6088998369499681E-2</c:v>
                </c:pt>
                <c:pt idx="3">
                  <c:v>4.2745797489316478E-2</c:v>
                </c:pt>
                <c:pt idx="4">
                  <c:v>8.5629204445448637E-2</c:v>
                </c:pt>
                <c:pt idx="5">
                  <c:v>0.14488120123817086</c:v>
                </c:pt>
                <c:pt idx="6">
                  <c:v>0.21890589840265523</c:v>
                </c:pt>
                <c:pt idx="7">
                  <c:v>0.30506359413778694</c:v>
                </c:pt>
                <c:pt idx="8">
                  <c:v>0.40037785290183558</c:v>
                </c:pt>
                <c:pt idx="9">
                  <c:v>0.5020801143334932</c:v>
                </c:pt>
                <c:pt idx="10">
                  <c:v>0.60458301371670398</c:v>
                </c:pt>
                <c:pt idx="11">
                  <c:v>0.70016070136788111</c:v>
                </c:pt>
                <c:pt idx="12">
                  <c:v>0.78323594150749432</c:v>
                </c:pt>
                <c:pt idx="13">
                  <c:v>0.85081998865918695</c:v>
                </c:pt>
                <c:pt idx="14">
                  <c:v>0.90239645393928902</c:v>
                </c:pt>
                <c:pt idx="15">
                  <c:v>0.93936608856816894</c:v>
                </c:pt>
                <c:pt idx="16">
                  <c:v>0.96427410876194142</c:v>
                </c:pt>
                <c:pt idx="17">
                  <c:v>0.98005435839824717</c:v>
                </c:pt>
                <c:pt idx="18">
                  <c:v>0.98945749495372204</c:v>
                </c:pt>
                <c:pt idx="19">
                  <c:v>0.99472828273283254</c:v>
                </c:pt>
                <c:pt idx="20">
                  <c:v>0.9975077186754332</c:v>
                </c:pt>
                <c:pt idx="21">
                  <c:v>0.99888662905034953</c:v>
                </c:pt>
                <c:pt idx="22">
                  <c:v>0.99953024251184186</c:v>
                </c:pt>
                <c:pt idx="23">
                  <c:v>0.99981288050354455</c:v>
                </c:pt>
                <c:pt idx="24">
                  <c:v>0.99992965718450399</c:v>
                </c:pt>
                <c:pt idx="25">
                  <c:v>0.99997505177453938</c:v>
                </c:pt>
                <c:pt idx="26">
                  <c:v>0.99999165436017057</c:v>
                </c:pt>
                <c:pt idx="27">
                  <c:v>0.99999736745927392</c:v>
                </c:pt>
                <c:pt idx="28">
                  <c:v>0.99999921712228268</c:v>
                </c:pt>
                <c:pt idx="29">
                  <c:v>0.9999997805504256</c:v>
                </c:pt>
                <c:pt idx="30">
                  <c:v>0.99999994202705478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129-4781-A735-0C651101064B}"/>
            </c:ext>
          </c:extLst>
        </c:ser>
        <c:ser>
          <c:idx val="1"/>
          <c:order val="1"/>
          <c:tx>
            <c:v>medium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shocks!$L$1:$AP$1</c:f>
              <c:numCache>
                <c:formatCode>General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shocks!$L$42:$AP$42</c:f>
              <c:numCache>
                <c:formatCode>0.00%</c:formatCode>
                <c:ptCount val="31"/>
                <c:pt idx="0">
                  <c:v>0</c:v>
                </c:pt>
                <c:pt idx="1">
                  <c:v>1.9450278529434693E-3</c:v>
                </c:pt>
                <c:pt idx="2">
                  <c:v>9.3955508554240449E-3</c:v>
                </c:pt>
                <c:pt idx="3">
                  <c:v>2.5022064351243437E-2</c:v>
                </c:pt>
                <c:pt idx="4">
                  <c:v>5.030009302542493E-2</c:v>
                </c:pt>
                <c:pt idx="5">
                  <c:v>8.5515637730142605E-2</c:v>
                </c:pt>
                <c:pt idx="6">
                  <c:v>0.13002497235871027</c:v>
                </c:pt>
                <c:pt idx="7">
                  <c:v>0.18264169799504051</c:v>
                </c:pt>
                <c:pt idx="8">
                  <c:v>0.24201535112467987</c:v>
                </c:pt>
                <c:pt idx="9">
                  <c:v>0.30690807153130772</c:v>
                </c:pt>
                <c:pt idx="10">
                  <c:v>0.37439239713893363</c:v>
                </c:pt>
                <c:pt idx="11">
                  <c:v>0.44020862526476501</c:v>
                </c:pt>
                <c:pt idx="12">
                  <c:v>0.50122646852435626</c:v>
                </c:pt>
                <c:pt idx="13">
                  <c:v>0.55567855414461398</c:v>
                </c:pt>
                <c:pt idx="14">
                  <c:v>0.60308604197426197</c:v>
                </c:pt>
                <c:pt idx="15">
                  <c:v>0.64394674952394493</c:v>
                </c:pt>
                <c:pt idx="16">
                  <c:v>0.67931529921134792</c:v>
                </c:pt>
                <c:pt idx="17">
                  <c:v>0.71040735956953238</c:v>
                </c:pt>
                <c:pt idx="18">
                  <c:v>0.73831626167477216</c:v>
                </c:pt>
                <c:pt idx="19">
                  <c:v>0.7638694309551608</c:v>
                </c:pt>
                <c:pt idx="20">
                  <c:v>0.7876028004043113</c:v>
                </c:pt>
                <c:pt idx="21">
                  <c:v>0.80980790306004147</c:v>
                </c:pt>
                <c:pt idx="22">
                  <c:v>0.83060692510555612</c:v>
                </c:pt>
                <c:pt idx="23">
                  <c:v>0.85002496182028087</c:v>
                </c:pt>
                <c:pt idx="24">
                  <c:v>0.86804498366323091</c:v>
                </c:pt>
                <c:pt idx="25">
                  <c:v>0.88464301254662592</c:v>
                </c:pt>
                <c:pt idx="26">
                  <c:v>0.89980712318359846</c:v>
                </c:pt>
                <c:pt idx="27">
                  <c:v>0.91354549923168127</c:v>
                </c:pt>
                <c:pt idx="28">
                  <c:v>0.92588804569636984</c:v>
                </c:pt>
                <c:pt idx="29">
                  <c:v>0.93688464587279141</c:v>
                </c:pt>
                <c:pt idx="30">
                  <c:v>0.94660190099429142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129-4781-A735-0C651101064B}"/>
            </c:ext>
          </c:extLst>
        </c:ser>
        <c:ser>
          <c:idx val="2"/>
          <c:order val="2"/>
          <c:tx>
            <c:v>slow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shocks!$L$1:$AP$1</c:f>
              <c:numCache>
                <c:formatCode>General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shocks!$L$43:$AP$43</c:f>
              <c:numCache>
                <c:formatCode>0.00%</c:formatCode>
                <c:ptCount val="31"/>
                <c:pt idx="0">
                  <c:v>0</c:v>
                </c:pt>
                <c:pt idx="1">
                  <c:v>3.7368132887750769E-4</c:v>
                </c:pt>
                <c:pt idx="2">
                  <c:v>1.8608830987779286E-3</c:v>
                </c:pt>
                <c:pt idx="3">
                  <c:v>5.1791256801526631E-3</c:v>
                </c:pt>
                <c:pt idx="4">
                  <c:v>1.1009559410309714E-2</c:v>
                </c:pt>
                <c:pt idx="5">
                  <c:v>1.9984114580599874E-2</c:v>
                </c:pt>
                <c:pt idx="6">
                  <c:v>3.2674254654720992E-2</c:v>
                </c:pt>
                <c:pt idx="7">
                  <c:v>4.9581661743020228E-2</c:v>
                </c:pt>
                <c:pt idx="8">
                  <c:v>7.1131097178435548E-2</c:v>
                </c:pt>
                <c:pt idx="9">
                  <c:v>9.7665585535217592E-2</c:v>
                </c:pt>
                <c:pt idx="10">
                  <c:v>0.12907029152813368</c:v>
                </c:pt>
                <c:pt idx="11">
                  <c:v>0.16477993134603272</c:v>
                </c:pt>
                <c:pt idx="12">
                  <c:v>0.20416933347994548</c:v>
                </c:pt>
                <c:pt idx="13">
                  <c:v>0.24657156061215163</c:v>
                </c:pt>
                <c:pt idx="14">
                  <c:v>0.29129654364288138</c:v>
                </c:pt>
                <c:pt idx="15">
                  <c:v>0.33764950712783937</c:v>
                </c:pt>
                <c:pt idx="16">
                  <c:v>0.38494851030659755</c:v>
                </c:pt>
                <c:pt idx="17">
                  <c:v>0.43254050393320043</c:v>
                </c:pt>
                <c:pt idx="18">
                  <c:v>0.47981540432040837</c:v>
                </c:pt>
                <c:pt idx="19">
                  <c:v>0.52621780522100869</c:v>
                </c:pt>
                <c:pt idx="20">
                  <c:v>0.57125607759238872</c:v>
                </c:pt>
                <c:pt idx="21">
                  <c:v>0.61450873904706216</c:v>
                </c:pt>
                <c:pt idx="22">
                  <c:v>0.65562810146332873</c:v>
                </c:pt>
                <c:pt idx="23">
                  <c:v>0.69434132031639262</c:v>
                </c:pt>
                <c:pt idx="24">
                  <c:v>0.73044906756469863</c:v>
                </c:pt>
                <c:pt idx="25">
                  <c:v>0.76382212766873947</c:v>
                </c:pt>
                <c:pt idx="26">
                  <c:v>0.79439627141730251</c:v>
                </c:pt>
                <c:pt idx="27">
                  <c:v>0.8221657941592867</c:v>
                </c:pt>
                <c:pt idx="28">
                  <c:v>0.84717611470511234</c:v>
                </c:pt>
                <c:pt idx="29">
                  <c:v>0.86951582071039901</c:v>
                </c:pt>
                <c:pt idx="30">
                  <c:v>0.88930851886274032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129-4781-A735-0C65110106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72066384"/>
        <c:axId val="472066712"/>
      </c:lineChart>
      <c:catAx>
        <c:axId val="472066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2066712"/>
        <c:crosses val="autoZero"/>
        <c:auto val="1"/>
        <c:lblAlgn val="ctr"/>
        <c:lblOffset val="100"/>
        <c:tickLblSkip val="2"/>
        <c:noMultiLvlLbl val="0"/>
      </c:catAx>
      <c:valAx>
        <c:axId val="472066712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2066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AU"/>
              <a:t>Chart 3.2:  Real GDP and Welfare</a:t>
            </a:r>
            <a:r>
              <a:rPr lang="en-AU" baseline="0"/>
              <a:t>                                                </a:t>
            </a:r>
            <a:r>
              <a:rPr lang="en-US" sz="1400" b="0" i="0" u="none" strike="noStrike" baseline="0">
                <a:effectLst/>
              </a:rPr>
              <a:t>(% deviations from baseline)</a:t>
            </a:r>
            <a:endParaRPr lang="en-AU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GDP - fast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'macro results'!$P$2:$AT$2</c:f>
              <c:numCache>
                <c:formatCode>General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'macro results'!$P$3:$AT$3</c:f>
              <c:numCache>
                <c:formatCode>0.0000</c:formatCode>
                <c:ptCount val="31"/>
                <c:pt idx="0">
                  <c:v>0</c:v>
                </c:pt>
                <c:pt idx="1">
                  <c:v>9.3760429999999997E-4</c:v>
                </c:pt>
                <c:pt idx="2">
                  <c:v>4.7372509999999996E-3</c:v>
                </c:pt>
                <c:pt idx="3">
                  <c:v>1.29324E-2</c:v>
                </c:pt>
                <c:pt idx="4">
                  <c:v>2.6226599999999999E-2</c:v>
                </c:pt>
                <c:pt idx="5">
                  <c:v>4.4494180000000001E-2</c:v>
                </c:pt>
                <c:pt idx="6">
                  <c:v>6.698453E-2</c:v>
                </c:pt>
                <c:pt idx="7">
                  <c:v>9.2644950000000004E-2</c:v>
                </c:pt>
                <c:pt idx="8">
                  <c:v>0.12037299999999999</c:v>
                </c:pt>
                <c:pt idx="9">
                  <c:v>0.14929000000000001</c:v>
                </c:pt>
                <c:pt idx="10">
                  <c:v>0.17791100000000001</c:v>
                </c:pt>
                <c:pt idx="11">
                  <c:v>0.20477799999999999</c:v>
                </c:pt>
                <c:pt idx="12">
                  <c:v>0.22872600000000001</c:v>
                </c:pt>
                <c:pt idx="13">
                  <c:v>0.24895100000000001</c:v>
                </c:pt>
                <c:pt idx="14">
                  <c:v>0.26536199999999999</c:v>
                </c:pt>
                <c:pt idx="15">
                  <c:v>0.27828999999999998</c:v>
                </c:pt>
                <c:pt idx="16">
                  <c:v>0.28830299999999998</c:v>
                </c:pt>
                <c:pt idx="17">
                  <c:v>0.29613299999999998</c:v>
                </c:pt>
                <c:pt idx="18">
                  <c:v>0.30229</c:v>
                </c:pt>
                <c:pt idx="19">
                  <c:v>0.30730200000000002</c:v>
                </c:pt>
                <c:pt idx="20">
                  <c:v>0.31151099999999998</c:v>
                </c:pt>
                <c:pt idx="21">
                  <c:v>0.31522099999999997</c:v>
                </c:pt>
                <c:pt idx="22">
                  <c:v>0.31870500000000002</c:v>
                </c:pt>
                <c:pt idx="23">
                  <c:v>0.32191500000000001</c:v>
                </c:pt>
                <c:pt idx="24">
                  <c:v>0.32486100000000001</c:v>
                </c:pt>
                <c:pt idx="25">
                  <c:v>0.32758199999999998</c:v>
                </c:pt>
                <c:pt idx="26">
                  <c:v>0.33006799999999997</c:v>
                </c:pt>
                <c:pt idx="27">
                  <c:v>0.332397</c:v>
                </c:pt>
                <c:pt idx="28">
                  <c:v>0.33459800000000001</c:v>
                </c:pt>
                <c:pt idx="29">
                  <c:v>0.33668300000000001</c:v>
                </c:pt>
                <c:pt idx="30">
                  <c:v>0.33877699999999999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238-4B59-8650-440E85250F41}"/>
            </c:ext>
          </c:extLst>
        </c:ser>
        <c:ser>
          <c:idx val="1"/>
          <c:order val="1"/>
          <c:tx>
            <c:v>GDP - medium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'macro results'!$P$2:$AT$2</c:f>
              <c:numCache>
                <c:formatCode>General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'macro results'!$P$17:$AT$17</c:f>
              <c:numCache>
                <c:formatCode>0.0000</c:formatCode>
                <c:ptCount val="31"/>
                <c:pt idx="0">
                  <c:v>0</c:v>
                </c:pt>
                <c:pt idx="1">
                  <c:v>5.4681939999999996E-4</c:v>
                </c:pt>
                <c:pt idx="2">
                  <c:v>2.7640469999999999E-3</c:v>
                </c:pt>
                <c:pt idx="3">
                  <c:v>7.5793689999999999E-3</c:v>
                </c:pt>
                <c:pt idx="4">
                  <c:v>1.5481170000000001E-2</c:v>
                </c:pt>
                <c:pt idx="5">
                  <c:v>2.6499140000000001E-2</c:v>
                </c:pt>
                <c:pt idx="6">
                  <c:v>4.0360239999999999E-2</c:v>
                </c:pt>
                <c:pt idx="7">
                  <c:v>5.6586650000000002E-2</c:v>
                </c:pt>
                <c:pt idx="8">
                  <c:v>7.4661630000000007E-2</c:v>
                </c:pt>
                <c:pt idx="9">
                  <c:v>9.416542E-2</c:v>
                </c:pt>
                <c:pt idx="10">
                  <c:v>0.114258</c:v>
                </c:pt>
                <c:pt idx="11">
                  <c:v>0.133827</c:v>
                </c:pt>
                <c:pt idx="12">
                  <c:v>0.15218499999999999</c:v>
                </c:pt>
                <c:pt idx="13">
                  <c:v>0.16881599999999999</c:v>
                </c:pt>
                <c:pt idx="14">
                  <c:v>0.183757</c:v>
                </c:pt>
                <c:pt idx="15">
                  <c:v>0.19711500000000001</c:v>
                </c:pt>
                <c:pt idx="16">
                  <c:v>0.20913399999999999</c:v>
                </c:pt>
                <c:pt idx="17">
                  <c:v>0.220167</c:v>
                </c:pt>
                <c:pt idx="18">
                  <c:v>0.23041700000000001</c:v>
                </c:pt>
                <c:pt idx="19">
                  <c:v>0.24008099999999999</c:v>
                </c:pt>
                <c:pt idx="20">
                  <c:v>0.24926599999999999</c:v>
                </c:pt>
                <c:pt idx="21">
                  <c:v>0.25806000000000001</c:v>
                </c:pt>
                <c:pt idx="22">
                  <c:v>0.26657999999999998</c:v>
                </c:pt>
                <c:pt idx="23">
                  <c:v>0.2747</c:v>
                </c:pt>
                <c:pt idx="24">
                  <c:v>0.28236899999999998</c:v>
                </c:pt>
                <c:pt idx="25">
                  <c:v>0.28958899999999999</c:v>
                </c:pt>
                <c:pt idx="26">
                  <c:v>0.29629</c:v>
                </c:pt>
                <c:pt idx="27">
                  <c:v>0.302541</c:v>
                </c:pt>
                <c:pt idx="28">
                  <c:v>0.30836200000000002</c:v>
                </c:pt>
                <c:pt idx="29">
                  <c:v>0.31379099999999999</c:v>
                </c:pt>
                <c:pt idx="30">
                  <c:v>0.31895600000000002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238-4B59-8650-440E85250F41}"/>
            </c:ext>
          </c:extLst>
        </c:ser>
        <c:ser>
          <c:idx val="2"/>
          <c:order val="2"/>
          <c:tx>
            <c:v>GDP - slow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'macro results'!$P$2:$AT$2</c:f>
              <c:numCache>
                <c:formatCode>General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'macro results'!$P$31:$AT$31</c:f>
              <c:numCache>
                <c:formatCode>0.0000</c:formatCode>
                <c:ptCount val="31"/>
                <c:pt idx="0">
                  <c:v>0</c:v>
                </c:pt>
                <c:pt idx="1">
                  <c:v>9.7579789999999996E-5</c:v>
                </c:pt>
                <c:pt idx="2">
                  <c:v>5.4679870000000005E-4</c:v>
                </c:pt>
                <c:pt idx="3">
                  <c:v>1.5723429999999999E-3</c:v>
                </c:pt>
                <c:pt idx="4">
                  <c:v>3.398879E-3</c:v>
                </c:pt>
                <c:pt idx="5">
                  <c:v>6.231276E-3</c:v>
                </c:pt>
                <c:pt idx="6">
                  <c:v>1.0254849999999999E-2</c:v>
                </c:pt>
                <c:pt idx="7">
                  <c:v>1.563587E-2</c:v>
                </c:pt>
                <c:pt idx="8">
                  <c:v>2.2482209999999999E-2</c:v>
                </c:pt>
                <c:pt idx="9">
                  <c:v>3.0900850000000001E-2</c:v>
                </c:pt>
                <c:pt idx="10">
                  <c:v>4.083357E-2</c:v>
                </c:pt>
                <c:pt idx="11">
                  <c:v>5.2124370000000003E-2</c:v>
                </c:pt>
                <c:pt idx="12">
                  <c:v>6.462706E-2</c:v>
                </c:pt>
                <c:pt idx="13">
                  <c:v>7.8078069999999999E-2</c:v>
                </c:pt>
                <c:pt idx="14">
                  <c:v>9.2292260000000001E-2</c:v>
                </c:pt>
                <c:pt idx="15">
                  <c:v>0.10706400000000001</c:v>
                </c:pt>
                <c:pt idx="16">
                  <c:v>0.12218</c:v>
                </c:pt>
                <c:pt idx="17">
                  <c:v>0.13750200000000001</c:v>
                </c:pt>
                <c:pt idx="18">
                  <c:v>0.152807</c:v>
                </c:pt>
                <c:pt idx="19">
                  <c:v>0.16794600000000001</c:v>
                </c:pt>
                <c:pt idx="20">
                  <c:v>0.182784</c:v>
                </c:pt>
                <c:pt idx="21">
                  <c:v>0.197242</c:v>
                </c:pt>
                <c:pt idx="22">
                  <c:v>0.21131</c:v>
                </c:pt>
                <c:pt idx="23">
                  <c:v>0.22479299999999999</c:v>
                </c:pt>
                <c:pt idx="24">
                  <c:v>0.23758199999999999</c:v>
                </c:pt>
                <c:pt idx="25">
                  <c:v>0.249638</c:v>
                </c:pt>
                <c:pt idx="26">
                  <c:v>0.260884</c:v>
                </c:pt>
                <c:pt idx="27">
                  <c:v>0.27135700000000001</c:v>
                </c:pt>
                <c:pt idx="28">
                  <c:v>0.28107799999999999</c:v>
                </c:pt>
                <c:pt idx="29">
                  <c:v>0.29005599999999998</c:v>
                </c:pt>
                <c:pt idx="30">
                  <c:v>0.29847699999999999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238-4B59-8650-440E85250F41}"/>
            </c:ext>
          </c:extLst>
        </c:ser>
        <c:ser>
          <c:idx val="3"/>
          <c:order val="3"/>
          <c:tx>
            <c:v>Welfare - fast</c:v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'macro results'!$P$2:$AT$2</c:f>
              <c:numCache>
                <c:formatCode>General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'macro results'!$P$14:$AT$14</c:f>
              <c:numCache>
                <c:formatCode>0.0000</c:formatCode>
                <c:ptCount val="31"/>
                <c:pt idx="0">
                  <c:v>0</c:v>
                </c:pt>
                <c:pt idx="1">
                  <c:v>-1.198679E-3</c:v>
                </c:pt>
                <c:pt idx="2">
                  <c:v>-3.4613930000000001E-3</c:v>
                </c:pt>
                <c:pt idx="3">
                  <c:v>-4.0123219999999996E-3</c:v>
                </c:pt>
                <c:pt idx="4">
                  <c:v>-2.1996399999999958E-4</c:v>
                </c:pt>
                <c:pt idx="5">
                  <c:v>9.8233139000000001E-3</c:v>
                </c:pt>
                <c:pt idx="6">
                  <c:v>2.6851274100000003E-2</c:v>
                </c:pt>
                <c:pt idx="7">
                  <c:v>5.047030999999999E-2</c:v>
                </c:pt>
                <c:pt idx="8">
                  <c:v>7.9535460000000016E-2</c:v>
                </c:pt>
                <c:pt idx="9">
                  <c:v>0.11248</c:v>
                </c:pt>
                <c:pt idx="10">
                  <c:v>0.14192399999999999</c:v>
                </c:pt>
                <c:pt idx="11">
                  <c:v>0.17237499999999994</c:v>
                </c:pt>
                <c:pt idx="12">
                  <c:v>0.2019160000000001</c:v>
                </c:pt>
                <c:pt idx="13">
                  <c:v>0.22885699999999987</c:v>
                </c:pt>
                <c:pt idx="14">
                  <c:v>0.25222000000000011</c:v>
                </c:pt>
                <c:pt idx="15">
                  <c:v>0.27160000000000006</c:v>
                </c:pt>
                <c:pt idx="16">
                  <c:v>0.28711999999999982</c:v>
                </c:pt>
                <c:pt idx="17">
                  <c:v>0.29928000000000021</c:v>
                </c:pt>
                <c:pt idx="18">
                  <c:v>0.30864000000000003</c:v>
                </c:pt>
                <c:pt idx="19">
                  <c:v>0.31590000000000007</c:v>
                </c:pt>
                <c:pt idx="20">
                  <c:v>0.32180999999999971</c:v>
                </c:pt>
                <c:pt idx="21">
                  <c:v>0.32696000000000014</c:v>
                </c:pt>
                <c:pt idx="22">
                  <c:v>0.33177000000000012</c:v>
                </c:pt>
                <c:pt idx="23">
                  <c:v>0.33638000000000012</c:v>
                </c:pt>
                <c:pt idx="24">
                  <c:v>0.34082999999999952</c:v>
                </c:pt>
                <c:pt idx="25">
                  <c:v>0.34515999999999991</c:v>
                </c:pt>
                <c:pt idx="26">
                  <c:v>0.34928000000000026</c:v>
                </c:pt>
                <c:pt idx="27">
                  <c:v>0.35324000000000044</c:v>
                </c:pt>
                <c:pt idx="28">
                  <c:v>0.35696999999999957</c:v>
                </c:pt>
                <c:pt idx="29">
                  <c:v>0.36047999999999991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238-4B59-8650-440E85250F41}"/>
            </c:ext>
          </c:extLst>
        </c:ser>
        <c:ser>
          <c:idx val="4"/>
          <c:order val="4"/>
          <c:tx>
            <c:v>Welfare - medium</c:v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'macro results'!$P$2:$AT$2</c:f>
              <c:numCache>
                <c:formatCode>General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'macro results'!$P$28:$AT$28</c:f>
              <c:numCache>
                <c:formatCode>0.0000</c:formatCode>
                <c:ptCount val="31"/>
                <c:pt idx="0">
                  <c:v>0</c:v>
                </c:pt>
                <c:pt idx="1">
                  <c:v>-6.9083619999999997E-4</c:v>
                </c:pt>
                <c:pt idx="2">
                  <c:v>-2.0429188000000002E-3</c:v>
                </c:pt>
                <c:pt idx="3">
                  <c:v>-2.4982010000000002E-3</c:v>
                </c:pt>
                <c:pt idx="4">
                  <c:v>-6.029729999999997E-4</c:v>
                </c:pt>
                <c:pt idx="5">
                  <c:v>4.6858300000000002E-3</c:v>
                </c:pt>
                <c:pt idx="6">
                  <c:v>1.3892929E-2</c:v>
                </c:pt>
                <c:pt idx="7">
                  <c:v>2.6952710000000005E-2</c:v>
                </c:pt>
                <c:pt idx="8">
                  <c:v>4.3466359999999996E-2</c:v>
                </c:pt>
                <c:pt idx="9">
                  <c:v>6.2901100000000001E-2</c:v>
                </c:pt>
                <c:pt idx="10">
                  <c:v>8.4815000000000002E-2</c:v>
                </c:pt>
                <c:pt idx="11">
                  <c:v>0.10802699999999998</c:v>
                </c:pt>
                <c:pt idx="12">
                  <c:v>0.13086100000000001</c:v>
                </c:pt>
                <c:pt idx="13">
                  <c:v>0.15043999999999996</c:v>
                </c:pt>
                <c:pt idx="14">
                  <c:v>0.16850600000000004</c:v>
                </c:pt>
                <c:pt idx="15">
                  <c:v>0.18481199999999998</c:v>
                </c:pt>
                <c:pt idx="16">
                  <c:v>0.19937500000000008</c:v>
                </c:pt>
                <c:pt idx="17">
                  <c:v>0.21243999999999996</c:v>
                </c:pt>
                <c:pt idx="18">
                  <c:v>0.22422999999999993</c:v>
                </c:pt>
                <c:pt idx="19">
                  <c:v>0.23503000000000007</c:v>
                </c:pt>
                <c:pt idx="20">
                  <c:v>0.24519999999999986</c:v>
                </c:pt>
                <c:pt idx="21">
                  <c:v>0.25493000000000032</c:v>
                </c:pt>
                <c:pt idx="22">
                  <c:v>0.26442999999999994</c:v>
                </c:pt>
                <c:pt idx="23">
                  <c:v>0.27366000000000001</c:v>
                </c:pt>
                <c:pt idx="24">
                  <c:v>0.2825599999999997</c:v>
                </c:pt>
                <c:pt idx="25">
                  <c:v>0.29113000000000033</c:v>
                </c:pt>
                <c:pt idx="26">
                  <c:v>0.29924999999999979</c:v>
                </c:pt>
                <c:pt idx="27">
                  <c:v>0.30694000000000043</c:v>
                </c:pt>
                <c:pt idx="28">
                  <c:v>0.3141399999999992</c:v>
                </c:pt>
                <c:pt idx="29">
                  <c:v>0.32089000000000034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238-4B59-8650-440E85250F41}"/>
            </c:ext>
          </c:extLst>
        </c:ser>
        <c:ser>
          <c:idx val="5"/>
          <c:order val="5"/>
          <c:tx>
            <c:v>Welfare - slow</c:v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'macro results'!$P$2:$AT$2</c:f>
              <c:numCache>
                <c:formatCode>General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'macro results'!$P$42:$AT$42</c:f>
              <c:numCache>
                <c:formatCode>0.0000</c:formatCode>
                <c:ptCount val="31"/>
                <c:pt idx="0">
                  <c:v>0</c:v>
                </c:pt>
                <c:pt idx="1">
                  <c:v>-1.2376640000000001E-4</c:v>
                </c:pt>
                <c:pt idx="2">
                  <c:v>-4.0999159999999995E-4</c:v>
                </c:pt>
                <c:pt idx="3">
                  <c:v>-5.9561300000000015E-4</c:v>
                </c:pt>
                <c:pt idx="4">
                  <c:v>-4.2107799999999986E-4</c:v>
                </c:pt>
                <c:pt idx="5">
                  <c:v>3.7988600000000007E-4</c:v>
                </c:pt>
                <c:pt idx="6">
                  <c:v>2.0541878999999997E-3</c:v>
                </c:pt>
                <c:pt idx="7">
                  <c:v>4.8460941E-3</c:v>
                </c:pt>
                <c:pt idx="8">
                  <c:v>8.986661E-3</c:v>
                </c:pt>
                <c:pt idx="9">
                  <c:v>1.4701810000000001E-2</c:v>
                </c:pt>
                <c:pt idx="10">
                  <c:v>2.2224749999999998E-2</c:v>
                </c:pt>
                <c:pt idx="11">
                  <c:v>3.1633750000000002E-2</c:v>
                </c:pt>
                <c:pt idx="12">
                  <c:v>4.2777309999999999E-2</c:v>
                </c:pt>
                <c:pt idx="13">
                  <c:v>5.5418999999999996E-2</c:v>
                </c:pt>
                <c:pt idx="14">
                  <c:v>6.9331000000000031E-2</c:v>
                </c:pt>
                <c:pt idx="15">
                  <c:v>8.4262999999999977E-2</c:v>
                </c:pt>
                <c:pt idx="16">
                  <c:v>9.9988000000000021E-2</c:v>
                </c:pt>
                <c:pt idx="17">
                  <c:v>0.11626799999999998</c:v>
                </c:pt>
                <c:pt idx="18">
                  <c:v>0.13287099999999996</c:v>
                </c:pt>
                <c:pt idx="19">
                  <c:v>0.148756</c:v>
                </c:pt>
                <c:pt idx="20">
                  <c:v>0.16393100000000005</c:v>
                </c:pt>
                <c:pt idx="21">
                  <c:v>0.17889900000000003</c:v>
                </c:pt>
                <c:pt idx="22">
                  <c:v>0.1936199999999999</c:v>
                </c:pt>
                <c:pt idx="23">
                  <c:v>0.20787</c:v>
                </c:pt>
                <c:pt idx="24">
                  <c:v>0.22158000000000011</c:v>
                </c:pt>
                <c:pt idx="25">
                  <c:v>0.23467999999999978</c:v>
                </c:pt>
                <c:pt idx="26">
                  <c:v>0.24706000000000028</c:v>
                </c:pt>
                <c:pt idx="27">
                  <c:v>0.2587299999999999</c:v>
                </c:pt>
                <c:pt idx="28">
                  <c:v>0.26963999999999988</c:v>
                </c:pt>
                <c:pt idx="29">
                  <c:v>0.27981999999999996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238-4B59-8650-440E85250F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38461888"/>
        <c:axId val="538467792"/>
      </c:lineChart>
      <c:catAx>
        <c:axId val="538461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8467792"/>
        <c:crosses val="autoZero"/>
        <c:auto val="1"/>
        <c:lblAlgn val="ctr"/>
        <c:lblOffset val="100"/>
        <c:noMultiLvlLbl val="0"/>
      </c:catAx>
      <c:valAx>
        <c:axId val="538467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8461888"/>
        <c:crosses val="autoZero"/>
        <c:crossBetween val="between"/>
        <c:majorUnit val="5.000000000000001E-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AU"/>
              <a:t>Chart 3.3a:</a:t>
            </a:r>
            <a:r>
              <a:rPr lang="en-AU" baseline="0"/>
              <a:t>  </a:t>
            </a:r>
            <a:r>
              <a:rPr lang="en-AU"/>
              <a:t>Trucking Services  </a:t>
            </a:r>
            <a:r>
              <a:rPr lang="en-US" sz="1400" b="0" i="0" u="none" strike="noStrike" baseline="0">
                <a:effectLst/>
              </a:rPr>
              <a:t>(% deviations from baseline)</a:t>
            </a:r>
            <a:endParaRPr lang="en-AU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output - fast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'industry results'!$P$2:$AT$2</c:f>
              <c:numCache>
                <c:formatCode>General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'industry results'!$P$63:$AT$63</c:f>
              <c:numCache>
                <c:formatCode>0.0000</c:formatCode>
                <c:ptCount val="31"/>
                <c:pt idx="0">
                  <c:v>0</c:v>
                </c:pt>
                <c:pt idx="1">
                  <c:v>1.281959E-2</c:v>
                </c:pt>
                <c:pt idx="2">
                  <c:v>6.2535259999999995E-2</c:v>
                </c:pt>
                <c:pt idx="3">
                  <c:v>0.16642199999999999</c:v>
                </c:pt>
                <c:pt idx="4">
                  <c:v>0.33091599999999999</c:v>
                </c:pt>
                <c:pt idx="5">
                  <c:v>0.55233299999999996</c:v>
                </c:pt>
                <c:pt idx="6">
                  <c:v>0.81985699999999995</c:v>
                </c:pt>
                <c:pt idx="7">
                  <c:v>1.1197999999999999</c:v>
                </c:pt>
                <c:pt idx="8">
                  <c:v>1.4387099999999999</c:v>
                </c:pt>
                <c:pt idx="9">
                  <c:v>1.7660800000000001</c:v>
                </c:pt>
                <c:pt idx="10">
                  <c:v>2.0880999999999998</c:v>
                </c:pt>
                <c:pt idx="11">
                  <c:v>2.3844400000000001</c:v>
                </c:pt>
                <c:pt idx="12">
                  <c:v>2.6413000000000002</c:v>
                </c:pt>
                <c:pt idx="13">
                  <c:v>2.85202</c:v>
                </c:pt>
                <c:pt idx="14">
                  <c:v>3.0180699999999998</c:v>
                </c:pt>
                <c:pt idx="15">
                  <c:v>3.1457899999999999</c:v>
                </c:pt>
                <c:pt idx="16">
                  <c:v>3.2439399999999998</c:v>
                </c:pt>
                <c:pt idx="17">
                  <c:v>3.32199</c:v>
                </c:pt>
                <c:pt idx="18">
                  <c:v>3.3874</c:v>
                </c:pt>
                <c:pt idx="19">
                  <c:v>3.4462999999999999</c:v>
                </c:pt>
                <c:pt idx="20">
                  <c:v>3.5028299999999999</c:v>
                </c:pt>
                <c:pt idx="21">
                  <c:v>3.5595400000000001</c:v>
                </c:pt>
                <c:pt idx="22">
                  <c:v>3.6184699999999999</c:v>
                </c:pt>
                <c:pt idx="23">
                  <c:v>3.67903</c:v>
                </c:pt>
                <c:pt idx="24">
                  <c:v>3.7410399999999999</c:v>
                </c:pt>
                <c:pt idx="25">
                  <c:v>3.8042600000000002</c:v>
                </c:pt>
                <c:pt idx="26">
                  <c:v>3.8680400000000001</c:v>
                </c:pt>
                <c:pt idx="27">
                  <c:v>3.9322900000000001</c:v>
                </c:pt>
                <c:pt idx="28">
                  <c:v>3.9964900000000001</c:v>
                </c:pt>
                <c:pt idx="29">
                  <c:v>4.0601000000000003</c:v>
                </c:pt>
                <c:pt idx="30">
                  <c:v>4.1225899999999998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FBC-4656-B7BF-058EC55CA581}"/>
            </c:ext>
          </c:extLst>
        </c:ser>
        <c:ser>
          <c:idx val="1"/>
          <c:order val="1"/>
          <c:tx>
            <c:v>output - medium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'industry results'!$P$2:$AT$2</c:f>
              <c:numCache>
                <c:formatCode>General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'industry results'!$P$135:$AT$135</c:f>
              <c:numCache>
                <c:formatCode>0.0000</c:formatCode>
                <c:ptCount val="31"/>
                <c:pt idx="0">
                  <c:v>0</c:v>
                </c:pt>
                <c:pt idx="1">
                  <c:v>7.4764180000000003E-3</c:v>
                </c:pt>
                <c:pt idx="2">
                  <c:v>3.653054E-2</c:v>
                </c:pt>
                <c:pt idx="3">
                  <c:v>9.7572859999999997E-2</c:v>
                </c:pt>
                <c:pt idx="4">
                  <c:v>0.195162</c:v>
                </c:pt>
                <c:pt idx="5">
                  <c:v>0.328432</c:v>
                </c:pt>
                <c:pt idx="6">
                  <c:v>0.49274899999999999</c:v>
                </c:pt>
                <c:pt idx="7">
                  <c:v>0.68178300000000003</c:v>
                </c:pt>
                <c:pt idx="8">
                  <c:v>0.88910500000000003</c:v>
                </c:pt>
                <c:pt idx="9">
                  <c:v>1.1094999999999999</c:v>
                </c:pt>
                <c:pt idx="10">
                  <c:v>1.3329800000000001</c:v>
                </c:pt>
                <c:pt idx="11">
                  <c:v>1.5464</c:v>
                </c:pt>
                <c:pt idx="12">
                  <c:v>1.7420599999999999</c:v>
                </c:pt>
                <c:pt idx="13">
                  <c:v>1.91726</c:v>
                </c:pt>
                <c:pt idx="14">
                  <c:v>2.0728</c:v>
                </c:pt>
                <c:pt idx="15">
                  <c:v>2.21129</c:v>
                </c:pt>
                <c:pt idx="16">
                  <c:v>2.3367499999999999</c:v>
                </c:pt>
                <c:pt idx="17">
                  <c:v>2.4536899999999999</c:v>
                </c:pt>
                <c:pt idx="18">
                  <c:v>2.5653899999999998</c:v>
                </c:pt>
                <c:pt idx="19">
                  <c:v>2.6744400000000002</c:v>
                </c:pt>
                <c:pt idx="20">
                  <c:v>2.78234</c:v>
                </c:pt>
                <c:pt idx="21">
                  <c:v>2.8898899999999998</c:v>
                </c:pt>
                <c:pt idx="22">
                  <c:v>2.9979100000000001</c:v>
                </c:pt>
                <c:pt idx="23">
                  <c:v>3.1054400000000002</c:v>
                </c:pt>
                <c:pt idx="24">
                  <c:v>3.21204</c:v>
                </c:pt>
                <c:pt idx="25">
                  <c:v>3.3173400000000002</c:v>
                </c:pt>
                <c:pt idx="26">
                  <c:v>3.4207000000000001</c:v>
                </c:pt>
                <c:pt idx="27">
                  <c:v>3.5220500000000001</c:v>
                </c:pt>
                <c:pt idx="28">
                  <c:v>3.6209799999999999</c:v>
                </c:pt>
                <c:pt idx="29">
                  <c:v>3.71705</c:v>
                </c:pt>
                <c:pt idx="30">
                  <c:v>3.8097500000000002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FBC-4656-B7BF-058EC55CA581}"/>
            </c:ext>
          </c:extLst>
        </c:ser>
        <c:ser>
          <c:idx val="2"/>
          <c:order val="2"/>
          <c:tx>
            <c:v>output - slow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'industry results'!$P$2:$AT$2</c:f>
              <c:numCache>
                <c:formatCode>General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'industry results'!$P$207:$AT$207</c:f>
              <c:numCache>
                <c:formatCode>0.0000</c:formatCode>
                <c:ptCount val="31"/>
                <c:pt idx="0">
                  <c:v>0</c:v>
                </c:pt>
                <c:pt idx="1">
                  <c:v>1.435034E-3</c:v>
                </c:pt>
                <c:pt idx="2">
                  <c:v>7.2319619999999998E-3</c:v>
                </c:pt>
                <c:pt idx="3">
                  <c:v>2.0198399999999998E-2</c:v>
                </c:pt>
                <c:pt idx="4">
                  <c:v>4.2803609999999999E-2</c:v>
                </c:pt>
                <c:pt idx="5">
                  <c:v>7.7170210000000003E-2</c:v>
                </c:pt>
                <c:pt idx="6">
                  <c:v>0.12507699999999999</c:v>
                </c:pt>
                <c:pt idx="7">
                  <c:v>0.188004</c:v>
                </c:pt>
                <c:pt idx="8">
                  <c:v>0.26702500000000001</c:v>
                </c:pt>
                <c:pt idx="9">
                  <c:v>0.362929</c:v>
                </c:pt>
                <c:pt idx="10">
                  <c:v>0.47487099999999999</c:v>
                </c:pt>
                <c:pt idx="11">
                  <c:v>0.60051699999999997</c:v>
                </c:pt>
                <c:pt idx="12">
                  <c:v>0.73774300000000004</c:v>
                </c:pt>
                <c:pt idx="13">
                  <c:v>0.88412800000000002</c:v>
                </c:pt>
                <c:pt idx="14">
                  <c:v>1.03755</c:v>
                </c:pt>
                <c:pt idx="15">
                  <c:v>1.1960900000000001</c:v>
                </c:pt>
                <c:pt idx="16">
                  <c:v>1.3579699999999999</c:v>
                </c:pt>
                <c:pt idx="17">
                  <c:v>1.52183</c:v>
                </c:pt>
                <c:pt idx="18">
                  <c:v>1.6861200000000001</c:v>
                </c:pt>
                <c:pt idx="19">
                  <c:v>1.85019</c:v>
                </c:pt>
                <c:pt idx="20">
                  <c:v>2.01363</c:v>
                </c:pt>
                <c:pt idx="21">
                  <c:v>2.17577</c:v>
                </c:pt>
                <c:pt idx="22">
                  <c:v>2.3363100000000001</c:v>
                </c:pt>
                <c:pt idx="23">
                  <c:v>2.4940199999999999</c:v>
                </c:pt>
                <c:pt idx="24">
                  <c:v>2.6482600000000001</c:v>
                </c:pt>
                <c:pt idx="25">
                  <c:v>2.7985899999999999</c:v>
                </c:pt>
                <c:pt idx="26">
                  <c:v>2.9444400000000002</c:v>
                </c:pt>
                <c:pt idx="27">
                  <c:v>3.08568</c:v>
                </c:pt>
                <c:pt idx="28">
                  <c:v>3.222</c:v>
                </c:pt>
                <c:pt idx="29">
                  <c:v>3.35303</c:v>
                </c:pt>
                <c:pt idx="30">
                  <c:v>3.4783300000000001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FBC-4656-B7BF-058EC55CA581}"/>
            </c:ext>
          </c:extLst>
        </c:ser>
        <c:ser>
          <c:idx val="3"/>
          <c:order val="3"/>
          <c:tx>
            <c:v>employment - fast</c:v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'industry results'!$P$2:$AT$2</c:f>
              <c:numCache>
                <c:formatCode>General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'employment results'!$P$60:$AT$60</c:f>
              <c:numCache>
                <c:formatCode>0.0000</c:formatCode>
                <c:ptCount val="31"/>
                <c:pt idx="0">
                  <c:v>0</c:v>
                </c:pt>
                <c:pt idx="1">
                  <c:v>-7.7869240000000006E-2</c:v>
                </c:pt>
                <c:pt idx="2">
                  <c:v>-0.38483499999999998</c:v>
                </c:pt>
                <c:pt idx="3">
                  <c:v>-1.03864</c:v>
                </c:pt>
                <c:pt idx="4">
                  <c:v>-2.0945299999999998</c:v>
                </c:pt>
                <c:pt idx="5">
                  <c:v>-3.5439099999999999</c:v>
                </c:pt>
                <c:pt idx="6">
                  <c:v>-5.3281200000000002</c:v>
                </c:pt>
                <c:pt idx="7">
                  <c:v>-7.3605600000000004</c:v>
                </c:pt>
                <c:pt idx="8">
                  <c:v>-9.5515799999999995</c:v>
                </c:pt>
                <c:pt idx="9">
                  <c:v>-11.8231</c:v>
                </c:pt>
                <c:pt idx="10">
                  <c:v>-14.0428</c:v>
                </c:pt>
                <c:pt idx="11">
                  <c:v>-16.069299999999998</c:v>
                </c:pt>
                <c:pt idx="12">
                  <c:v>-17.789300000000001</c:v>
                </c:pt>
                <c:pt idx="13">
                  <c:v>-19.1586</c:v>
                </c:pt>
                <c:pt idx="14">
                  <c:v>-20.182700000000001</c:v>
                </c:pt>
                <c:pt idx="15">
                  <c:v>-20.903199999999998</c:v>
                </c:pt>
                <c:pt idx="16">
                  <c:v>-21.3809</c:v>
                </c:pt>
                <c:pt idx="17">
                  <c:v>-21.678999999999998</c:v>
                </c:pt>
                <c:pt idx="18">
                  <c:v>-21.857199999999999</c:v>
                </c:pt>
                <c:pt idx="19">
                  <c:v>-21.962</c:v>
                </c:pt>
                <c:pt idx="20">
                  <c:v>-22.026599999999998</c:v>
                </c:pt>
                <c:pt idx="21">
                  <c:v>-22.0715</c:v>
                </c:pt>
                <c:pt idx="22">
                  <c:v>-22.106300000000001</c:v>
                </c:pt>
                <c:pt idx="23">
                  <c:v>-22.139299999999999</c:v>
                </c:pt>
                <c:pt idx="24">
                  <c:v>-22.172899999999998</c:v>
                </c:pt>
                <c:pt idx="25">
                  <c:v>-22.2073</c:v>
                </c:pt>
                <c:pt idx="26">
                  <c:v>-22.242999999999999</c:v>
                </c:pt>
                <c:pt idx="27">
                  <c:v>-22.278600000000001</c:v>
                </c:pt>
                <c:pt idx="28">
                  <c:v>-22.314399999999999</c:v>
                </c:pt>
                <c:pt idx="29">
                  <c:v>-22.3507</c:v>
                </c:pt>
                <c:pt idx="30">
                  <c:v>-22.388000000000002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FBC-4656-B7BF-058EC55CA581}"/>
            </c:ext>
          </c:extLst>
        </c:ser>
        <c:ser>
          <c:idx val="4"/>
          <c:order val="4"/>
          <c:tx>
            <c:v>employment - medium</c:v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'industry results'!$P$2:$AT$2</c:f>
              <c:numCache>
                <c:formatCode>General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'employment results'!$P$129:$AT$129</c:f>
              <c:numCache>
                <c:formatCode>0.0000</c:formatCode>
                <c:ptCount val="31"/>
                <c:pt idx="0">
                  <c:v>0</c:v>
                </c:pt>
                <c:pt idx="1">
                  <c:v>-4.5400000000000003E-2</c:v>
                </c:pt>
                <c:pt idx="2">
                  <c:v>-0.22475300000000001</c:v>
                </c:pt>
                <c:pt idx="3">
                  <c:v>-0.60850199999999999</c:v>
                </c:pt>
                <c:pt idx="4">
                  <c:v>-1.2334799999999999</c:v>
                </c:pt>
                <c:pt idx="5">
                  <c:v>-2.1027100000000001</c:v>
                </c:pt>
                <c:pt idx="6">
                  <c:v>-3.19279</c:v>
                </c:pt>
                <c:pt idx="7">
                  <c:v>-4.4649599999999996</c:v>
                </c:pt>
                <c:pt idx="8">
                  <c:v>-5.8776400000000004</c:v>
                </c:pt>
                <c:pt idx="9">
                  <c:v>-7.3934800000000003</c:v>
                </c:pt>
                <c:pt idx="10">
                  <c:v>-8.9403299999999994</c:v>
                </c:pt>
                <c:pt idx="11">
                  <c:v>-10.4192</c:v>
                </c:pt>
                <c:pt idx="12">
                  <c:v>-11.759600000000001</c:v>
                </c:pt>
                <c:pt idx="13">
                  <c:v>-12.9305</c:v>
                </c:pt>
                <c:pt idx="14">
                  <c:v>-13.936999999999999</c:v>
                </c:pt>
                <c:pt idx="15">
                  <c:v>-14.795400000000001</c:v>
                </c:pt>
                <c:pt idx="16">
                  <c:v>-15.533099999999999</c:v>
                </c:pt>
                <c:pt idx="17">
                  <c:v>-16.178799999999999</c:v>
                </c:pt>
                <c:pt idx="18">
                  <c:v>-16.7593</c:v>
                </c:pt>
                <c:pt idx="19">
                  <c:v>-17.294</c:v>
                </c:pt>
                <c:pt idx="20">
                  <c:v>-17.794799999999999</c:v>
                </c:pt>
                <c:pt idx="21">
                  <c:v>-18.267499999999998</c:v>
                </c:pt>
                <c:pt idx="22">
                  <c:v>-18.712199999999999</c:v>
                </c:pt>
                <c:pt idx="23">
                  <c:v>-19.130800000000001</c:v>
                </c:pt>
                <c:pt idx="24">
                  <c:v>-19.522600000000001</c:v>
                </c:pt>
                <c:pt idx="25">
                  <c:v>-19.886399999999998</c:v>
                </c:pt>
                <c:pt idx="26">
                  <c:v>-20.222100000000001</c:v>
                </c:pt>
                <c:pt idx="27">
                  <c:v>-20.5291</c:v>
                </c:pt>
                <c:pt idx="28">
                  <c:v>-20.808199999999999</c:v>
                </c:pt>
                <c:pt idx="29">
                  <c:v>-21.0609</c:v>
                </c:pt>
                <c:pt idx="30">
                  <c:v>-21.289100000000001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FBC-4656-B7BF-058EC55CA581}"/>
            </c:ext>
          </c:extLst>
        </c:ser>
        <c:ser>
          <c:idx val="5"/>
          <c:order val="5"/>
          <c:tx>
            <c:v>employment - slow</c:v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'industry results'!$P$2:$AT$2</c:f>
              <c:numCache>
                <c:formatCode>General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'employment results'!$P$198:$AT$198</c:f>
              <c:numCache>
                <c:formatCode>0.0000</c:formatCode>
                <c:ptCount val="31"/>
                <c:pt idx="0">
                  <c:v>0</c:v>
                </c:pt>
                <c:pt idx="1">
                  <c:v>-8.7187099999999993E-3</c:v>
                </c:pt>
                <c:pt idx="2">
                  <c:v>-4.4476799999999997E-2</c:v>
                </c:pt>
                <c:pt idx="3">
                  <c:v>-0.12584500000000001</c:v>
                </c:pt>
                <c:pt idx="4">
                  <c:v>-0.27006999999999998</c:v>
                </c:pt>
                <c:pt idx="5">
                  <c:v>-0.49280400000000002</c:v>
                </c:pt>
                <c:pt idx="6">
                  <c:v>-0.80780600000000002</c:v>
                </c:pt>
                <c:pt idx="7">
                  <c:v>-1.2264900000000001</c:v>
                </c:pt>
                <c:pt idx="8">
                  <c:v>-1.75807</c:v>
                </c:pt>
                <c:pt idx="9">
                  <c:v>-2.4090600000000002</c:v>
                </c:pt>
                <c:pt idx="10">
                  <c:v>-3.1746699999999999</c:v>
                </c:pt>
                <c:pt idx="11">
                  <c:v>-4.0384500000000001</c:v>
                </c:pt>
                <c:pt idx="12">
                  <c:v>-4.9811300000000003</c:v>
                </c:pt>
                <c:pt idx="13">
                  <c:v>-5.9848800000000004</c:v>
                </c:pt>
                <c:pt idx="14">
                  <c:v>-7.0314100000000002</c:v>
                </c:pt>
                <c:pt idx="15">
                  <c:v>-8.1031499999999994</c:v>
                </c:pt>
                <c:pt idx="16">
                  <c:v>-9.1837</c:v>
                </c:pt>
                <c:pt idx="17">
                  <c:v>-10.257400000000001</c:v>
                </c:pt>
                <c:pt idx="18">
                  <c:v>-11.3118</c:v>
                </c:pt>
                <c:pt idx="19">
                  <c:v>-12.3347</c:v>
                </c:pt>
                <c:pt idx="20">
                  <c:v>-13.319699999999999</c:v>
                </c:pt>
                <c:pt idx="21">
                  <c:v>-14.260899999999999</c:v>
                </c:pt>
                <c:pt idx="22">
                  <c:v>-15.149800000000001</c:v>
                </c:pt>
                <c:pt idx="23">
                  <c:v>-15.9834</c:v>
                </c:pt>
                <c:pt idx="24">
                  <c:v>-16.758600000000001</c:v>
                </c:pt>
                <c:pt idx="25">
                  <c:v>-17.473500000000001</c:v>
                </c:pt>
                <c:pt idx="26">
                  <c:v>-18.128499999999999</c:v>
                </c:pt>
                <c:pt idx="27">
                  <c:v>-18.723600000000001</c:v>
                </c:pt>
                <c:pt idx="28">
                  <c:v>-19.2608</c:v>
                </c:pt>
                <c:pt idx="29">
                  <c:v>-19.743099999999998</c:v>
                </c:pt>
                <c:pt idx="30">
                  <c:v>-20.173999999999999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FBC-4656-B7BF-058EC55CA5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61817240"/>
        <c:axId val="461817568"/>
      </c:lineChart>
      <c:catAx>
        <c:axId val="461817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1817568"/>
        <c:crosses val="autoZero"/>
        <c:auto val="1"/>
        <c:lblAlgn val="ctr"/>
        <c:lblOffset val="100"/>
        <c:noMultiLvlLbl val="0"/>
      </c:catAx>
      <c:valAx>
        <c:axId val="461817568"/>
        <c:scaling>
          <c:orientation val="minMax"/>
          <c:max val="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1817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AU"/>
              <a:t>Chart 3.4:  New hiring </a:t>
            </a:r>
            <a:r>
              <a:rPr lang="en-AU" baseline="0"/>
              <a:t>of Long-haul Truckers (#)</a:t>
            </a:r>
            <a:endParaRPr lang="en-AU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base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'macro results'!$P$2:$AT$2</c:f>
              <c:numCache>
                <c:formatCode>General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'macro results'!$P$56:$AT$56</c:f>
              <c:numCache>
                <c:formatCode>#,##0</c:formatCode>
                <c:ptCount val="31"/>
                <c:pt idx="0">
                  <c:v>67882.901022504142</c:v>
                </c:pt>
                <c:pt idx="1">
                  <c:v>69040.727489675861</c:v>
                </c:pt>
                <c:pt idx="2">
                  <c:v>70432.098454071616</c:v>
                </c:pt>
                <c:pt idx="3">
                  <c:v>71633.365611508838</c:v>
                </c:pt>
                <c:pt idx="4">
                  <c:v>72840.673380258726</c:v>
                </c:pt>
                <c:pt idx="5">
                  <c:v>74053.564260635292</c:v>
                </c:pt>
                <c:pt idx="6">
                  <c:v>75271.715986560332</c:v>
                </c:pt>
                <c:pt idx="7">
                  <c:v>76806.364025579998</c:v>
                </c:pt>
                <c:pt idx="8">
                  <c:v>78077.541240384337</c:v>
                </c:pt>
                <c:pt idx="9">
                  <c:v>79354.012120258179</c:v>
                </c:pt>
                <c:pt idx="10">
                  <c:v>80635.247684667353</c:v>
                </c:pt>
                <c:pt idx="11">
                  <c:v>81920.824368513655</c:v>
                </c:pt>
                <c:pt idx="12">
                  <c:v>83891.280632069334</c:v>
                </c:pt>
                <c:pt idx="13">
                  <c:v>85279.726401838241</c:v>
                </c:pt>
                <c:pt idx="14">
                  <c:v>86673.944497110555</c:v>
                </c:pt>
                <c:pt idx="15">
                  <c:v>88073.376485977205</c:v>
                </c:pt>
                <c:pt idx="16">
                  <c:v>89477.592220875551</c:v>
                </c:pt>
                <c:pt idx="17">
                  <c:v>91109.138466831879</c:v>
                </c:pt>
                <c:pt idx="18">
                  <c:v>92476.922185770934</c:v>
                </c:pt>
                <c:pt idx="19">
                  <c:v>93836.956347639207</c:v>
                </c:pt>
                <c:pt idx="20">
                  <c:v>95188.223616024363</c:v>
                </c:pt>
                <c:pt idx="21">
                  <c:v>96609.578121467261</c:v>
                </c:pt>
                <c:pt idx="22">
                  <c:v>98517.789633932291</c:v>
                </c:pt>
                <c:pt idx="23">
                  <c:v>99926.522577951197</c:v>
                </c:pt>
                <c:pt idx="24">
                  <c:v>101324.81903092866</c:v>
                </c:pt>
                <c:pt idx="25">
                  <c:v>102796.7527021654</c:v>
                </c:pt>
                <c:pt idx="26">
                  <c:v>104182.96639837394</c:v>
                </c:pt>
                <c:pt idx="27">
                  <c:v>105818.88598070864</c:v>
                </c:pt>
                <c:pt idx="28">
                  <c:v>107480.58889179339</c:v>
                </c:pt>
                <c:pt idx="29">
                  <c:v>109168.35549471201</c:v>
                </c:pt>
                <c:pt idx="30">
                  <c:v>110885.08356893447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992-45BF-9B62-BBF50D41B78B}"/>
            </c:ext>
          </c:extLst>
        </c:ser>
        <c:ser>
          <c:idx val="1"/>
          <c:order val="1"/>
          <c:tx>
            <c:v>fast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'macro results'!$P$2:$AT$2</c:f>
              <c:numCache>
                <c:formatCode>General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'macro results'!$P$57:$AT$57</c:f>
              <c:numCache>
                <c:formatCode>#,##0</c:formatCode>
                <c:ptCount val="31"/>
                <c:pt idx="0">
                  <c:v>67882.901022504026</c:v>
                </c:pt>
                <c:pt idx="1">
                  <c:v>67494.79762773565</c:v>
                </c:pt>
                <c:pt idx="2">
                  <c:v>64219.525947683142</c:v>
                </c:pt>
                <c:pt idx="3">
                  <c:v>57876.757233788085</c:v>
                </c:pt>
                <c:pt idx="4">
                  <c:v>49307.401609410241</c:v>
                </c:pt>
                <c:pt idx="5">
                  <c:v>39352.64974465617</c:v>
                </c:pt>
                <c:pt idx="6">
                  <c:v>28830.072270129574</c:v>
                </c:pt>
                <c:pt idx="7">
                  <c:v>18602.823757999693</c:v>
                </c:pt>
                <c:pt idx="8">
                  <c:v>8553.9529161289101</c:v>
                </c:pt>
                <c:pt idx="9">
                  <c:v>-955.74590658117086</c:v>
                </c:pt>
                <c:pt idx="10">
                  <c:v>-8162.1266641243128</c:v>
                </c:pt>
                <c:pt idx="11">
                  <c:v>-11370.604394491529</c:v>
                </c:pt>
                <c:pt idx="12">
                  <c:v>-10805.093840018118</c:v>
                </c:pt>
                <c:pt idx="13">
                  <c:v>-7918.9479216057516</c:v>
                </c:pt>
                <c:pt idx="14">
                  <c:v>-3512.7434248468489</c:v>
                </c:pt>
                <c:pt idx="15">
                  <c:v>1380.6247485688655</c:v>
                </c:pt>
                <c:pt idx="16">
                  <c:v>5979.8964868903859</c:v>
                </c:pt>
                <c:pt idx="17">
                  <c:v>9875.335106778628</c:v>
                </c:pt>
                <c:pt idx="18">
                  <c:v>12810.242480594316</c:v>
                </c:pt>
                <c:pt idx="19">
                  <c:v>14900.504409398302</c:v>
                </c:pt>
                <c:pt idx="20">
                  <c:v>16313.073644341348</c:v>
                </c:pt>
                <c:pt idx="21">
                  <c:v>17257.521404913045</c:v>
                </c:pt>
                <c:pt idx="22">
                  <c:v>17982.72830367327</c:v>
                </c:pt>
                <c:pt idx="23">
                  <c:v>18432.209330736863</c:v>
                </c:pt>
                <c:pt idx="24">
                  <c:v>18781.095971948089</c:v>
                </c:pt>
                <c:pt idx="25">
                  <c:v>19094.188304802723</c:v>
                </c:pt>
                <c:pt idx="26">
                  <c:v>19368.299509968638</c:v>
                </c:pt>
                <c:pt idx="27">
                  <c:v>19678.890640789556</c:v>
                </c:pt>
                <c:pt idx="28">
                  <c:v>19990.258111221105</c:v>
                </c:pt>
                <c:pt idx="29">
                  <c:v>20304.962375382544</c:v>
                </c:pt>
                <c:pt idx="30">
                  <c:v>20624.522707359982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992-45BF-9B62-BBF50D41B78B}"/>
            </c:ext>
          </c:extLst>
        </c:ser>
        <c:ser>
          <c:idx val="2"/>
          <c:order val="2"/>
          <c:tx>
            <c:v>medium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'macro results'!$P$2:$AT$2</c:f>
              <c:numCache>
                <c:formatCode>General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'macro results'!$P$58:$AT$58</c:f>
              <c:numCache>
                <c:formatCode>#,##0</c:formatCode>
                <c:ptCount val="31"/>
                <c:pt idx="0">
                  <c:v>67882.901022504026</c:v>
                </c:pt>
                <c:pt idx="1">
                  <c:v>68139.270533018513</c:v>
                </c:pt>
                <c:pt idx="2">
                  <c:v>66802.933742384717</c:v>
                </c:pt>
                <c:pt idx="3">
                  <c:v>63571.187200150336</c:v>
                </c:pt>
                <c:pt idx="4">
                  <c:v>58979.131595085433</c:v>
                </c:pt>
                <c:pt idx="5">
                  <c:v>53465.297680798103</c:v>
                </c:pt>
                <c:pt idx="6">
                  <c:v>47445.347721791477</c:v>
                </c:pt>
                <c:pt idx="7">
                  <c:v>41490.226217802556</c:v>
                </c:pt>
                <c:pt idx="8">
                  <c:v>35239.225214619422</c:v>
                </c:pt>
                <c:pt idx="9">
                  <c:v>28980.034670032386</c:v>
                </c:pt>
                <c:pt idx="10">
                  <c:v>23726.079026885098</c:v>
                </c:pt>
                <c:pt idx="11">
                  <c:v>20475.158174928278</c:v>
                </c:pt>
                <c:pt idx="12">
                  <c:v>19394.645276103285</c:v>
                </c:pt>
                <c:pt idx="13">
                  <c:v>19202.046100385778</c:v>
                </c:pt>
                <c:pt idx="14">
                  <c:v>19748.042458949785</c:v>
                </c:pt>
                <c:pt idx="15">
                  <c:v>20523.363727847347</c:v>
                </c:pt>
                <c:pt idx="16">
                  <c:v>21163.940420526429</c:v>
                </c:pt>
                <c:pt idx="17">
                  <c:v>21576.745526702784</c:v>
                </c:pt>
                <c:pt idx="18">
                  <c:v>21512.747546137078</c:v>
                </c:pt>
                <c:pt idx="19">
                  <c:v>21159.96811331209</c:v>
                </c:pt>
                <c:pt idx="20">
                  <c:v>20627.65367574757</c:v>
                </c:pt>
                <c:pt idx="21">
                  <c:v>20052.837190916936</c:v>
                </c:pt>
                <c:pt idx="22">
                  <c:v>19652.614159305667</c:v>
                </c:pt>
                <c:pt idx="23">
                  <c:v>19150.901059637137</c:v>
                </c:pt>
                <c:pt idx="24">
                  <c:v>18754.870058503351</c:v>
                </c:pt>
                <c:pt idx="25">
                  <c:v>18500.143880584365</c:v>
                </c:pt>
                <c:pt idx="26">
                  <c:v>18339.428383449558</c:v>
                </c:pt>
                <c:pt idx="27">
                  <c:v>18354.618835251225</c:v>
                </c:pt>
                <c:pt idx="28">
                  <c:v>18468.510919296561</c:v>
                </c:pt>
                <c:pt idx="29">
                  <c:v>18668.183159509616</c:v>
                </c:pt>
                <c:pt idx="30">
                  <c:v>18941.035727305134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992-45BF-9B62-BBF50D41B78B}"/>
            </c:ext>
          </c:extLst>
        </c:ser>
        <c:ser>
          <c:idx val="3"/>
          <c:order val="3"/>
          <c:tx>
            <c:v>slow</c:v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'macro results'!$P$2:$AT$2</c:f>
              <c:numCache>
                <c:formatCode>General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'macro results'!$P$59:$AT$59</c:f>
              <c:numCache>
                <c:formatCode>#,##0</c:formatCode>
                <c:ptCount val="31"/>
                <c:pt idx="0">
                  <c:v>67882.901022504026</c:v>
                </c:pt>
                <c:pt idx="1">
                  <c:v>68867.538384450716</c:v>
                </c:pt>
                <c:pt idx="2">
                  <c:v>69708.514605005214</c:v>
                </c:pt>
                <c:pt idx="3">
                  <c:v>69929.213661197631</c:v>
                </c:pt>
                <c:pt idx="4">
                  <c:v>69678.59484508296</c:v>
                </c:pt>
                <c:pt idx="5">
                  <c:v>68915.778610336012</c:v>
                </c:pt>
                <c:pt idx="6">
                  <c:v>67607.522281626821</c:v>
                </c:pt>
                <c:pt idx="7">
                  <c:v>66027.543351624277</c:v>
                </c:pt>
                <c:pt idx="8">
                  <c:v>63591.384434317471</c:v>
                </c:pt>
                <c:pt idx="9">
                  <c:v>60553.760121249012</c:v>
                </c:pt>
                <c:pt idx="10">
                  <c:v>57115.872171999072</c:v>
                </c:pt>
                <c:pt idx="11">
                  <c:v>53521.236123798299</c:v>
                </c:pt>
                <c:pt idx="12">
                  <c:v>50409.15949938132</c:v>
                </c:pt>
                <c:pt idx="13">
                  <c:v>46745.926700520213</c:v>
                </c:pt>
                <c:pt idx="14">
                  <c:v>43124.925729547045</c:v>
                </c:pt>
                <c:pt idx="15">
                  <c:v>39607.982955187326</c:v>
                </c:pt>
                <c:pt idx="16">
                  <c:v>36250.389127064962</c:v>
                </c:pt>
                <c:pt idx="17">
                  <c:v>33244.005124336283</c:v>
                </c:pt>
                <c:pt idx="18">
                  <c:v>30295.000360198028</c:v>
                </c:pt>
                <c:pt idx="19">
                  <c:v>27620.398497128801</c:v>
                </c:pt>
                <c:pt idx="20">
                  <c:v>25241.21595421317</c:v>
                </c:pt>
                <c:pt idx="21">
                  <c:v>23208.993403635337</c:v>
                </c:pt>
                <c:pt idx="22">
                  <c:v>21710.925358731649</c:v>
                </c:pt>
                <c:pt idx="23">
                  <c:v>20253.416832468705</c:v>
                </c:pt>
                <c:pt idx="24">
                  <c:v>19087.341734368063</c:v>
                </c:pt>
                <c:pt idx="25">
                  <c:v>18227.742921386554</c:v>
                </c:pt>
                <c:pt idx="26">
                  <c:v>17588.694757148856</c:v>
                </c:pt>
                <c:pt idx="27">
                  <c:v>17264.174882730062</c:v>
                </c:pt>
                <c:pt idx="28">
                  <c:v>17137.098463905742</c:v>
                </c:pt>
                <c:pt idx="29">
                  <c:v>17180.713051140308</c:v>
                </c:pt>
                <c:pt idx="30">
                  <c:v>17369.316712087282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992-45BF-9B62-BBF50D41B7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48696456"/>
        <c:axId val="748701704"/>
      </c:lineChart>
      <c:catAx>
        <c:axId val="748696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8701704"/>
        <c:crosses val="autoZero"/>
        <c:auto val="1"/>
        <c:lblAlgn val="ctr"/>
        <c:lblOffset val="100"/>
        <c:noMultiLvlLbl val="0"/>
      </c:catAx>
      <c:valAx>
        <c:axId val="748701704"/>
        <c:scaling>
          <c:orientation val="minMax"/>
          <c:max val="120000"/>
          <c:min val="-2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8696456"/>
        <c:crosses val="autoZero"/>
        <c:crossBetween val="between"/>
        <c:majorUnit val="2000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AU"/>
              <a:t>Chart 2.2a:  Labor saving technical change in TruckingServ              (% relative to baseline)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lab save - fast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charts!$Q$173:$AU$173</c:f>
              <c:numCache>
                <c:formatCode>0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charts!$Q$204:$AU$204</c:f>
              <c:numCache>
                <c:formatCode>0.0000</c:formatCode>
                <c:ptCount val="31"/>
                <c:pt idx="0">
                  <c:v>0</c:v>
                </c:pt>
                <c:pt idx="1">
                  <c:v>-8.3220415774876433E-2</c:v>
                </c:pt>
                <c:pt idx="2">
                  <c:v>-0.4014100784042976</c:v>
                </c:pt>
                <c:pt idx="3">
                  <c:v>-1.066479934149831</c:v>
                </c:pt>
                <c:pt idx="4">
                  <c:v>-2.1363931352809287</c:v>
                </c:pt>
                <c:pt idx="5">
                  <c:v>-3.614692040653833</c:v>
                </c:pt>
                <c:pt idx="6">
                  <c:v>-5.4615602427775984</c:v>
                </c:pt>
                <c:pt idx="7">
                  <c:v>-7.6111388931015167</c:v>
                </c:pt>
                <c:pt idx="8">
                  <c:v>-9.9891678545597351</c:v>
                </c:pt>
                <c:pt idx="9">
                  <c:v>-12.526573341067071</c:v>
                </c:pt>
                <c:pt idx="10">
                  <c:v>-15.083954225391318</c:v>
                </c:pt>
                <c:pt idx="11">
                  <c:v>-17.468555566795615</c:v>
                </c:pt>
                <c:pt idx="12">
                  <c:v>-19.541228948447216</c:v>
                </c:pt>
                <c:pt idx="13">
                  <c:v>-21.227407108392192</c:v>
                </c:pt>
                <c:pt idx="14">
                  <c:v>-22.514206478771278</c:v>
                </c:pt>
                <c:pt idx="15">
                  <c:v>-23.436574894389334</c:v>
                </c:pt>
                <c:pt idx="16">
                  <c:v>-24.058013849708772</c:v>
                </c:pt>
                <c:pt idx="17">
                  <c:v>-24.451720847389687</c:v>
                </c:pt>
                <c:pt idx="18">
                  <c:v>-24.686323008151597</c:v>
                </c:pt>
                <c:pt idx="19">
                  <c:v>-24.817825746052051</c:v>
                </c:pt>
                <c:pt idx="20">
                  <c:v>-24.887170870839565</c:v>
                </c:pt>
                <c:pt idx="21">
                  <c:v>-24.921573790710386</c:v>
                </c:pt>
                <c:pt idx="22">
                  <c:v>-24.937631529303328</c:v>
                </c:pt>
                <c:pt idx="23">
                  <c:v>-24.944683163954775</c:v>
                </c:pt>
                <c:pt idx="24">
                  <c:v>-24.947596666435363</c:v>
                </c:pt>
                <c:pt idx="25">
                  <c:v>-24.948729232026256</c:v>
                </c:pt>
                <c:pt idx="26">
                  <c:v>-24.949143455773868</c:v>
                </c:pt>
                <c:pt idx="27">
                  <c:v>-24.949285993892545</c:v>
                </c:pt>
                <c:pt idx="28">
                  <c:v>-24.94933214178543</c:v>
                </c:pt>
                <c:pt idx="29">
                  <c:v>-24.949346198952309</c:v>
                </c:pt>
                <c:pt idx="30">
                  <c:v>-24.949350227689518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670-4164-8192-24F52AA695C4}"/>
            </c:ext>
          </c:extLst>
        </c:ser>
        <c:ser>
          <c:idx val="1"/>
          <c:order val="1"/>
          <c:tx>
            <c:v>lab save - med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charts!$Q$173:$AU$173</c:f>
              <c:numCache>
                <c:formatCode>0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charts!$Q$205:$AU$205</c:f>
              <c:numCache>
                <c:formatCode>0.0000</c:formatCode>
                <c:ptCount val="31"/>
                <c:pt idx="0">
                  <c:v>0</c:v>
                </c:pt>
                <c:pt idx="1">
                  <c:v>-4.8527183918961374E-2</c:v>
                </c:pt>
                <c:pt idx="2">
                  <c:v>-0.23441290246364865</c:v>
                </c:pt>
                <c:pt idx="3">
                  <c:v>-0.62428428311055584</c:v>
                </c:pt>
                <c:pt idx="4">
                  <c:v>-1.2549547101301102</c:v>
                </c:pt>
                <c:pt idx="5">
                  <c:v>-2.1335597193622884</c:v>
                </c:pt>
                <c:pt idx="6">
                  <c:v>-3.2440387617895929</c:v>
                </c:pt>
                <c:pt idx="7">
                  <c:v>-4.5567919536288146</c:v>
                </c:pt>
                <c:pt idx="8">
                  <c:v>-6.038126105734845</c:v>
                </c:pt>
                <c:pt idx="9">
                  <c:v>-7.6571574082473504</c:v>
                </c:pt>
                <c:pt idx="10">
                  <c:v>-9.3408475803199238</c:v>
                </c:pt>
                <c:pt idx="11">
                  <c:v>-10.982919801692564</c:v>
                </c:pt>
                <c:pt idx="12">
                  <c:v>-12.50527543156981</c:v>
                </c:pt>
                <c:pt idx="13">
                  <c:v>-13.863819665096567</c:v>
                </c:pt>
                <c:pt idx="14">
                  <c:v>-15.046605750942977</c:v>
                </c:pt>
                <c:pt idx="15">
                  <c:v>-16.066053913251626</c:v>
                </c:pt>
                <c:pt idx="16">
                  <c:v>-16.948476297604707</c:v>
                </c:pt>
                <c:pt idx="17">
                  <c:v>-17.724203045752677</c:v>
                </c:pt>
                <c:pt idx="18">
                  <c:v>-18.420512059213689</c:v>
                </c:pt>
                <c:pt idx="19">
                  <c:v>-19.058047065977323</c:v>
                </c:pt>
                <c:pt idx="20">
                  <c:v>-19.650179246774972</c:v>
                </c:pt>
                <c:pt idx="21">
                  <c:v>-20.204182161891762</c:v>
                </c:pt>
                <c:pt idx="22">
                  <c:v>-20.723104277382184</c:v>
                </c:pt>
                <c:pt idx="23">
                  <c:v>-21.207571704197989</c:v>
                </c:pt>
                <c:pt idx="24">
                  <c:v>-21.657159566332297</c:v>
                </c:pt>
                <c:pt idx="25">
                  <c:v>-22.071269626040603</c:v>
                </c:pt>
                <c:pt idx="26">
                  <c:v>-22.449604355147041</c:v>
                </c:pt>
                <c:pt idx="27">
                  <c:v>-22.792367930601376</c:v>
                </c:pt>
                <c:pt idx="28">
                  <c:v>-23.100306462902527</c:v>
                </c:pt>
                <c:pt idx="29">
                  <c:v>-23.374664507923285</c:v>
                </c:pt>
                <c:pt idx="30">
                  <c:v>-23.617103723256314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670-4164-8192-24F52AA695C4}"/>
            </c:ext>
          </c:extLst>
        </c:ser>
        <c:ser>
          <c:idx val="2"/>
          <c:order val="2"/>
          <c:tx>
            <c:v>lab save - slow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charts!$Q$173:$AU$173</c:f>
              <c:numCache>
                <c:formatCode>0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charts!$Q$206:$AU$206</c:f>
              <c:numCache>
                <c:formatCode>0.0000</c:formatCode>
                <c:ptCount val="31"/>
                <c:pt idx="0">
                  <c:v>0</c:v>
                </c:pt>
                <c:pt idx="1">
                  <c:v>-9.3231068882013331E-3</c:v>
                </c:pt>
                <c:pt idx="2">
                  <c:v>-4.642782685575654E-2</c:v>
                </c:pt>
                <c:pt idx="3">
                  <c:v>-0.12921582795837161</c:v>
                </c:pt>
                <c:pt idx="4">
                  <c:v>-0.27468136950445993</c:v>
                </c:pt>
                <c:pt idx="5">
                  <c:v>-0.4985907025664344</c:v>
                </c:pt>
                <c:pt idx="6">
                  <c:v>-0.8152014700689787</c:v>
                </c:pt>
                <c:pt idx="7">
                  <c:v>-1.2370303154117372</c:v>
                </c:pt>
                <c:pt idx="8">
                  <c:v>-1.7746747584677289</c:v>
                </c:pt>
                <c:pt idx="9">
                  <c:v>-2.4366930399727833</c:v>
                </c:pt>
                <c:pt idx="10">
                  <c:v>-3.2202200940110375</c:v>
                </c:pt>
                <c:pt idx="11">
                  <c:v>-4.1111524559824204</c:v>
                </c:pt>
                <c:pt idx="12">
                  <c:v>-5.0938925020530457</c:v>
                </c:pt>
                <c:pt idx="13">
                  <c:v>-6.151800578538543</c:v>
                </c:pt>
                <c:pt idx="14">
                  <c:v>-7.2676599087893416</c:v>
                </c:pt>
                <c:pt idx="15">
                  <c:v>-8.4241362959112038</c:v>
                </c:pt>
                <c:pt idx="16">
                  <c:v>-9.6042157600513232</c:v>
                </c:pt>
                <c:pt idx="17">
                  <c:v>-10.791605145911866</c:v>
                </c:pt>
                <c:pt idx="18">
                  <c:v>-11.971083261029271</c:v>
                </c:pt>
                <c:pt idx="19">
                  <c:v>-13.128793079619852</c:v>
                </c:pt>
                <c:pt idx="20">
                  <c:v>-14.252468775806275</c:v>
                </c:pt>
                <c:pt idx="21">
                  <c:v>-15.331594637278714</c:v>
                </c:pt>
                <c:pt idx="22">
                  <c:v>-16.357496070815969</c:v>
                </c:pt>
                <c:pt idx="23">
                  <c:v>-17.323365782416566</c:v>
                </c:pt>
                <c:pt idx="24">
                  <c:v>-18.224230666673236</c:v>
                </c:pt>
                <c:pt idx="25">
                  <c:v>-19.056866879649057</c:v>
                </c:pt>
                <c:pt idx="26">
                  <c:v>-19.819671944165737</c:v>
                </c:pt>
                <c:pt idx="27">
                  <c:v>-20.512503532876778</c:v>
                </c:pt>
                <c:pt idx="28">
                  <c:v>-21.136494815655972</c:v>
                </c:pt>
                <c:pt idx="29">
                  <c:v>-21.693855997077357</c:v>
                </c:pt>
                <c:pt idx="30">
                  <c:v>-22.187670983858972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670-4164-8192-24F52AA695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01432200"/>
        <c:axId val="501434824"/>
      </c:lineChart>
      <c:catAx>
        <c:axId val="501432200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1434824"/>
        <c:crosses val="autoZero"/>
        <c:auto val="1"/>
        <c:lblAlgn val="ctr"/>
        <c:lblOffset val="100"/>
        <c:noMultiLvlLbl val="0"/>
      </c:catAx>
      <c:valAx>
        <c:axId val="501434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1432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AU"/>
              <a:t>Chart </a:t>
            </a:r>
            <a:r>
              <a:rPr lang="en-AU" sz="1400" b="0" i="0" u="none" strike="noStrike" baseline="0">
                <a:effectLst/>
              </a:rPr>
              <a:t>2.2b:  Labor saving technical change in InHTruck            (% relative to baseline)</a:t>
            </a:r>
            <a:endParaRPr lang="en-AU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lab save - fast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charts!$Q$173:$AU$173</c:f>
              <c:numCache>
                <c:formatCode>0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charts!$Q$210:$AU$210</c:f>
              <c:numCache>
                <c:formatCode>0.0000</c:formatCode>
                <c:ptCount val="31"/>
                <c:pt idx="0">
                  <c:v>0</c:v>
                </c:pt>
                <c:pt idx="1">
                  <c:v>-1.3123434517187336E-2</c:v>
                </c:pt>
                <c:pt idx="2">
                  <c:v>-6.3300319151591691E-2</c:v>
                </c:pt>
                <c:pt idx="3">
                  <c:v>-0.16817843854049586</c:v>
                </c:pt>
                <c:pt idx="4">
                  <c:v>-0.33689828574843406</c:v>
                </c:pt>
                <c:pt idx="5">
                  <c:v>-0.57001847267434258</c:v>
                </c:pt>
                <c:pt idx="6">
                  <c:v>-0.861260155220271</c:v>
                </c:pt>
                <c:pt idx="7">
                  <c:v>-1.2002377293456119</c:v>
                </c:pt>
                <c:pt idx="8">
                  <c:v>-1.5752407507207267</c:v>
                </c:pt>
                <c:pt idx="9">
                  <c:v>-1.9753766360762013</c:v>
                </c:pt>
                <c:pt idx="10">
                  <c:v>-2.3786625396425216</c:v>
                </c:pt>
                <c:pt idx="11">
                  <c:v>-2.7547019917665256</c:v>
                </c:pt>
                <c:pt idx="12">
                  <c:v>-3.0815519978179693</c:v>
                </c:pt>
                <c:pt idx="13">
                  <c:v>-3.3474536814410127</c:v>
                </c:pt>
                <c:pt idx="14">
                  <c:v>-3.5503753697874187</c:v>
                </c:pt>
                <c:pt idx="15">
                  <c:v>-3.6958281579089087</c:v>
                </c:pt>
                <c:pt idx="16">
                  <c:v>-3.7938259071466147</c:v>
                </c:pt>
                <c:pt idx="17">
                  <c:v>-3.8559114898118212</c:v>
                </c:pt>
                <c:pt idx="18">
                  <c:v>-3.8929070523271321</c:v>
                </c:pt>
                <c:pt idx="19">
                  <c:v>-3.913644362440265</c:v>
                </c:pt>
                <c:pt idx="20">
                  <c:v>-3.9245797344371671</c:v>
                </c:pt>
                <c:pt idx="21">
                  <c:v>-3.9300048991869576</c:v>
                </c:pt>
                <c:pt idx="22">
                  <c:v>-3.9325371225477332</c:v>
                </c:pt>
                <c:pt idx="23">
                  <c:v>-3.9336491293158526</c:v>
                </c:pt>
                <c:pt idx="24">
                  <c:v>-3.9341085737762493</c:v>
                </c:pt>
                <c:pt idx="25">
                  <c:v>-3.9342871735853242</c:v>
                </c:pt>
                <c:pt idx="26">
                  <c:v>-3.9343524945546635</c:v>
                </c:pt>
                <c:pt idx="27">
                  <c:v>-3.9343749720879617</c:v>
                </c:pt>
                <c:pt idx="28">
                  <c:v>-3.9343822493749681</c:v>
                </c:pt>
                <c:pt idx="29">
                  <c:v>-3.934384466118388</c:v>
                </c:pt>
                <c:pt idx="30">
                  <c:v>-3.9343851014296689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3DA-431B-8D2A-4D8835C4EC52}"/>
            </c:ext>
          </c:extLst>
        </c:ser>
        <c:ser>
          <c:idx val="1"/>
          <c:order val="1"/>
          <c:tx>
            <c:v>lab save - med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charts!$Q$173:$AU$173</c:f>
              <c:numCache>
                <c:formatCode>0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charts!$Q$211:$AU$211</c:f>
              <c:numCache>
                <c:formatCode>0.0000</c:formatCode>
                <c:ptCount val="31"/>
                <c:pt idx="0">
                  <c:v>0</c:v>
                </c:pt>
                <c:pt idx="1">
                  <c:v>-7.6524890501238488E-3</c:v>
                </c:pt>
                <c:pt idx="2">
                  <c:v>-3.6965717448316643E-2</c:v>
                </c:pt>
                <c:pt idx="3">
                  <c:v>-9.8446442897776848E-2</c:v>
                </c:pt>
                <c:pt idx="4">
                  <c:v>-0.19789994807260106</c:v>
                </c:pt>
                <c:pt idx="5">
                  <c:v>-0.3364514705298125</c:v>
                </c:pt>
                <c:pt idx="6">
                  <c:v>-0.51156834371903759</c:v>
                </c:pt>
                <c:pt idx="7">
                  <c:v>-0.71858281714986649</c:v>
                </c:pt>
                <c:pt idx="8">
                  <c:v>-0.95218164698298469</c:v>
                </c:pt>
                <c:pt idx="9">
                  <c:v>-1.2074946141433069</c:v>
                </c:pt>
                <c:pt idx="10">
                  <c:v>-1.4730039547863374</c:v>
                </c:pt>
                <c:pt idx="11">
                  <c:v>-1.7319503571687902</c:v>
                </c:pt>
                <c:pt idx="12">
                  <c:v>-1.9720180645281287</c:v>
                </c:pt>
                <c:pt idx="13">
                  <c:v>-2.1862535513541053</c:v>
                </c:pt>
                <c:pt idx="14">
                  <c:v>-2.3727728759803552</c:v>
                </c:pt>
                <c:pt idx="15">
                  <c:v>-2.5335346443175357</c:v>
                </c:pt>
                <c:pt idx="16">
                  <c:v>-2.6726881473339672</c:v>
                </c:pt>
                <c:pt idx="17">
                  <c:v>-2.7950162934716829</c:v>
                </c:pt>
                <c:pt idx="18">
                  <c:v>-2.9048206684774804</c:v>
                </c:pt>
                <c:pt idx="19">
                  <c:v>-3.0053566828169207</c:v>
                </c:pt>
                <c:pt idx="20">
                  <c:v>-3.0987329033976789</c:v>
                </c:pt>
                <c:pt idx="21">
                  <c:v>-3.1860963335268155</c:v>
                </c:pt>
                <c:pt idx="22">
                  <c:v>-3.267927700731001</c:v>
                </c:pt>
                <c:pt idx="23">
                  <c:v>-3.3443257395094479</c:v>
                </c:pt>
                <c:pt idx="24">
                  <c:v>-3.4152234490859366</c:v>
                </c:pt>
                <c:pt idx="25">
                  <c:v>-3.4805264904236748</c:v>
                </c:pt>
                <c:pt idx="26">
                  <c:v>-3.5401879448489608</c:v>
                </c:pt>
                <c:pt idx="27">
                  <c:v>-3.5942400100239333</c:v>
                </c:pt>
                <c:pt idx="28">
                  <c:v>-3.642800343763493</c:v>
                </c:pt>
                <c:pt idx="29">
                  <c:v>-3.6860652061721764</c:v>
                </c:pt>
                <c:pt idx="30">
                  <c:v>-3.7242966321653856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3DA-431B-8D2A-4D8835C4EC52}"/>
            </c:ext>
          </c:extLst>
        </c:ser>
        <c:ser>
          <c:idx val="2"/>
          <c:order val="2"/>
          <c:tx>
            <c:v>lab save - slow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charts!$Q$173:$AU$173</c:f>
              <c:numCache>
                <c:formatCode>0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charts!$Q$212:$AU$212</c:f>
              <c:numCache>
                <c:formatCode>0.0000</c:formatCode>
                <c:ptCount val="31"/>
                <c:pt idx="0">
                  <c:v>0</c:v>
                </c:pt>
                <c:pt idx="1">
                  <c:v>-1.4702063382502977E-3</c:v>
                </c:pt>
                <c:pt idx="2">
                  <c:v>-7.3214311637790821E-3</c:v>
                </c:pt>
                <c:pt idx="3">
                  <c:v>-2.0376676095720362E-2</c:v>
                </c:pt>
                <c:pt idx="4">
                  <c:v>-4.3315849028374681E-2</c:v>
                </c:pt>
                <c:pt idx="5">
                  <c:v>-7.8625207229310365E-2</c:v>
                </c:pt>
                <c:pt idx="6">
                  <c:v>-0.12855310816645554</c:v>
                </c:pt>
                <c:pt idx="7">
                  <c:v>-0.19507336257484148</c:v>
                </c:pt>
                <c:pt idx="8">
                  <c:v>-0.27985714521132565</c:v>
                </c:pt>
                <c:pt idx="9">
                  <c:v>-0.38425404692850379</c:v>
                </c:pt>
                <c:pt idx="10">
                  <c:v>-0.50781226146484548</c:v>
                </c:pt>
                <c:pt idx="11">
                  <c:v>-0.648307744486744</c:v>
                </c:pt>
                <c:pt idx="12">
                  <c:v>-0.8032808303808785</c:v>
                </c:pt>
                <c:pt idx="13">
                  <c:v>-0.97010753074870237</c:v>
                </c:pt>
                <c:pt idx="14">
                  <c:v>-1.1460728478477278</c:v>
                </c:pt>
                <c:pt idx="15">
                  <c:v>-1.3284432673626103</c:v>
                </c:pt>
                <c:pt idx="16">
                  <c:v>-1.5145357715699215</c:v>
                </c:pt>
                <c:pt idx="17">
                  <c:v>-1.7017810130969218</c:v>
                </c:pt>
                <c:pt idx="18">
                  <c:v>-1.8877786876347573</c:v>
                </c:pt>
                <c:pt idx="19">
                  <c:v>-2.0703436129924722</c:v>
                </c:pt>
                <c:pt idx="20">
                  <c:v>-2.2475415310772462</c:v>
                </c:pt>
                <c:pt idx="21">
                  <c:v>-2.4177141677671035</c:v>
                </c:pt>
                <c:pt idx="22">
                  <c:v>-2.5794935840167788</c:v>
                </c:pt>
                <c:pt idx="23">
                  <c:v>-2.7318063043306764</c:v>
                </c:pt>
                <c:pt idx="24">
                  <c:v>-2.87386809538634</c:v>
                </c:pt>
                <c:pt idx="25">
                  <c:v>-3.0051705734607865</c:v>
                </c:pt>
                <c:pt idx="26">
                  <c:v>-3.1254610360876942</c:v>
                </c:pt>
                <c:pt idx="27">
                  <c:v>-3.2347170389714615</c:v>
                </c:pt>
                <c:pt idx="28">
                  <c:v>-3.3331172772134896</c:v>
                </c:pt>
                <c:pt idx="29">
                  <c:v>-3.4210102887864249</c:v>
                </c:pt>
                <c:pt idx="30">
                  <c:v>-3.4988823900285659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3DA-431B-8D2A-4D8835C4EC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9178440"/>
        <c:axId val="529176800"/>
      </c:lineChart>
      <c:catAx>
        <c:axId val="529178440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9176800"/>
        <c:crosses val="autoZero"/>
        <c:auto val="1"/>
        <c:lblAlgn val="ctr"/>
        <c:lblOffset val="100"/>
        <c:noMultiLvlLbl val="0"/>
      </c:catAx>
      <c:valAx>
        <c:axId val="529176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9178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AU"/>
              <a:t>Chart </a:t>
            </a:r>
            <a:r>
              <a:rPr lang="en-AU" sz="1400" b="0" i="0" u="none" strike="noStrike" baseline="0">
                <a:effectLst/>
              </a:rPr>
              <a:t>2.3a:  Cost of adopting automation in TruckingServ (% relative to baseline)</a:t>
            </a:r>
            <a:endParaRPr lang="en-AU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investment - fast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charts!$Q$1:$AU$1</c:f>
              <c:numCache>
                <c:formatCode>0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charts!$Q$32:$AU$32</c:f>
              <c:numCache>
                <c:formatCode>0.0000</c:formatCode>
                <c:ptCount val="31"/>
                <c:pt idx="0" formatCode="General">
                  <c:v>0</c:v>
                </c:pt>
                <c:pt idx="1">
                  <c:v>0.18628622322118235</c:v>
                </c:pt>
                <c:pt idx="2">
                  <c:v>0.69542762137371605</c:v>
                </c:pt>
                <c:pt idx="3">
                  <c:v>1.3992293718567124</c:v>
                </c:pt>
                <c:pt idx="4">
                  <c:v>2.1282962164279136</c:v>
                </c:pt>
                <c:pt idx="5">
                  <c:v>2.7232772077128895</c:v>
                </c:pt>
                <c:pt idx="6">
                  <c:v>3.0785357074613651</c:v>
                </c:pt>
                <c:pt idx="7">
                  <c:v>3.1604529784507105</c:v>
                </c:pt>
                <c:pt idx="8">
                  <c:v>2.9915812147849619</c:v>
                </c:pt>
                <c:pt idx="9">
                  <c:v>2.6400487082689881</c:v>
                </c:pt>
                <c:pt idx="10">
                  <c:v>2.6491449201477715</c:v>
                </c:pt>
                <c:pt idx="11">
                  <c:v>2.4876435736314648</c:v>
                </c:pt>
                <c:pt idx="12">
                  <c:v>2.2284253621716403</c:v>
                </c:pt>
                <c:pt idx="13">
                  <c:v>1.9428795822708929</c:v>
                </c:pt>
                <c:pt idx="14">
                  <c:v>1.6937868406655623</c:v>
                </c:pt>
                <c:pt idx="15">
                  <c:v>1.5236471341294238</c:v>
                </c:pt>
                <c:pt idx="16">
                  <c:v>1.4518767378421322</c:v>
                </c:pt>
                <c:pt idx="17">
                  <c:v>1.4782953048840979</c:v>
                </c:pt>
                <c:pt idx="18">
                  <c:v>1.5884690153085139</c:v>
                </c:pt>
                <c:pt idx="19">
                  <c:v>1.7534286004209541</c:v>
                </c:pt>
                <c:pt idx="20">
                  <c:v>1.9368625063488067</c:v>
                </c:pt>
                <c:pt idx="21">
                  <c:v>2.1103611013289383</c:v>
                </c:pt>
                <c:pt idx="22">
                  <c:v>2.2573127353511411</c:v>
                </c:pt>
                <c:pt idx="23">
                  <c:v>2.368922538158583</c:v>
                </c:pt>
                <c:pt idx="24">
                  <c:v>2.4453082896708169</c:v>
                </c:pt>
                <c:pt idx="25">
                  <c:v>2.4913551756383012</c:v>
                </c:pt>
                <c:pt idx="26">
                  <c:v>2.5140557792551617</c:v>
                </c:pt>
                <c:pt idx="27">
                  <c:v>2.5208058295697668</c:v>
                </c:pt>
                <c:pt idx="28">
                  <c:v>2.517368724517643</c:v>
                </c:pt>
                <c:pt idx="29">
                  <c:v>2.5079824714025198</c:v>
                </c:pt>
                <c:pt idx="30">
                  <c:v>2.4954865733047789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402-4070-B954-2618515AF009}"/>
            </c:ext>
          </c:extLst>
        </c:ser>
        <c:ser>
          <c:idx val="1"/>
          <c:order val="1"/>
          <c:tx>
            <c:v>investment - med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charts!$Q$1:$AU$1</c:f>
              <c:numCache>
                <c:formatCode>0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charts!$Q$33:$AU$33</c:f>
              <c:numCache>
                <c:formatCode>0.0000</c:formatCode>
                <c:ptCount val="31"/>
                <c:pt idx="0" formatCode="General">
                  <c:v>0</c:v>
                </c:pt>
                <c:pt idx="1">
                  <c:v>0.10877809568654523</c:v>
                </c:pt>
                <c:pt idx="2">
                  <c:v>0.4090311207713212</c:v>
                </c:pt>
                <c:pt idx="3">
                  <c:v>0.83543085486325785</c:v>
                </c:pt>
                <c:pt idx="4">
                  <c:v>1.3030168824257515</c:v>
                </c:pt>
                <c:pt idx="5">
                  <c:v>1.7309044736210561</c:v>
                </c:pt>
                <c:pt idx="6">
                  <c:v>2.0616839319981048</c:v>
                </c:pt>
                <c:pt idx="7">
                  <c:v>2.2701078500253242</c:v>
                </c:pt>
                <c:pt idx="8">
                  <c:v>2.3556970525477805</c:v>
                </c:pt>
                <c:pt idx="9">
                  <c:v>2.3350605540051865</c:v>
                </c:pt>
                <c:pt idx="10">
                  <c:v>2.1813513629426677</c:v>
                </c:pt>
                <c:pt idx="11">
                  <c:v>1.9125263863816619</c:v>
                </c:pt>
                <c:pt idx="12">
                  <c:v>1.6187829235459019</c:v>
                </c:pt>
                <c:pt idx="13">
                  <c:v>1.5130326791720532</c:v>
                </c:pt>
                <c:pt idx="14">
                  <c:v>1.424351460085306</c:v>
                </c:pt>
                <c:pt idx="15">
                  <c:v>1.3748786099189254</c:v>
                </c:pt>
                <c:pt idx="16">
                  <c:v>1.3743027903742844</c:v>
                </c:pt>
                <c:pt idx="17">
                  <c:v>1.4222699800863481</c:v>
                </c:pt>
                <c:pt idx="18">
                  <c:v>1.5109820892419692</c:v>
                </c:pt>
                <c:pt idx="19">
                  <c:v>1.6252892380036092</c:v>
                </c:pt>
                <c:pt idx="20">
                  <c:v>1.7462501479208157</c:v>
                </c:pt>
                <c:pt idx="21">
                  <c:v>1.8595149794967565</c:v>
                </c:pt>
                <c:pt idx="22">
                  <c:v>1.9575821435466376</c:v>
                </c:pt>
                <c:pt idx="23">
                  <c:v>2.0362257628570202</c:v>
                </c:pt>
                <c:pt idx="24">
                  <c:v>2.0961219744995185</c:v>
                </c:pt>
                <c:pt idx="25">
                  <c:v>2.1401648837579255</c:v>
                </c:pt>
                <c:pt idx="26">
                  <c:v>2.1721141538378785</c:v>
                </c:pt>
                <c:pt idx="27">
                  <c:v>2.1958750589973826</c:v>
                </c:pt>
                <c:pt idx="28">
                  <c:v>2.2142135269049192</c:v>
                </c:pt>
                <c:pt idx="29">
                  <c:v>2.2290516628658401</c:v>
                </c:pt>
                <c:pt idx="30">
                  <c:v>2.2416007416594477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402-4070-B954-2618515AF009}"/>
            </c:ext>
          </c:extLst>
        </c:ser>
        <c:ser>
          <c:idx val="2"/>
          <c:order val="2"/>
          <c:tx>
            <c:v>investment - slow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charts!$Q$1:$AU$1</c:f>
              <c:numCache>
                <c:formatCode>0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charts!$Q$34:$AU$34</c:f>
              <c:numCache>
                <c:formatCode>0.0000</c:formatCode>
                <c:ptCount val="31"/>
                <c:pt idx="0" formatCode="General">
                  <c:v>0</c:v>
                </c:pt>
                <c:pt idx="1">
                  <c:v>2.0931494835146929E-2</c:v>
                </c:pt>
                <c:pt idx="2">
                  <c:v>8.2267876520680072E-2</c:v>
                </c:pt>
                <c:pt idx="3">
                  <c:v>0.18101170275460424</c:v>
                </c:pt>
                <c:pt idx="4">
                  <c:v>0.31297770545955389</c:v>
                </c:pt>
                <c:pt idx="5">
                  <c:v>0.47272487285594172</c:v>
                </c:pt>
                <c:pt idx="6">
                  <c:v>0.65358693196995465</c:v>
                </c:pt>
                <c:pt idx="7">
                  <c:v>0.84820731004839112</c:v>
                </c:pt>
                <c:pt idx="8">
                  <c:v>1.0477449536890719</c:v>
                </c:pt>
                <c:pt idx="9">
                  <c:v>1.2430527669646609</c:v>
                </c:pt>
                <c:pt idx="10">
                  <c:v>1.4105346394659135</c:v>
                </c:pt>
                <c:pt idx="11">
                  <c:v>1.5328776057464402</c:v>
                </c:pt>
                <c:pt idx="12">
                  <c:v>1.6140241307647345</c:v>
                </c:pt>
                <c:pt idx="13">
                  <c:v>1.656582381077828</c:v>
                </c:pt>
                <c:pt idx="14">
                  <c:v>1.6654149286405924</c:v>
                </c:pt>
                <c:pt idx="15">
                  <c:v>1.6459663246747382</c:v>
                </c:pt>
                <c:pt idx="16">
                  <c:v>1.6038541895852574</c:v>
                </c:pt>
                <c:pt idx="17">
                  <c:v>1.5449206514796345</c:v>
                </c:pt>
                <c:pt idx="18">
                  <c:v>1.4735390057839042</c:v>
                </c:pt>
                <c:pt idx="19">
                  <c:v>1.4701773870990429</c:v>
                </c:pt>
                <c:pt idx="20">
                  <c:v>1.5227380829450441</c:v>
                </c:pt>
                <c:pt idx="21">
                  <c:v>1.5740409874705272</c:v>
                </c:pt>
                <c:pt idx="22">
                  <c:v>1.6249616390910782</c:v>
                </c:pt>
                <c:pt idx="23">
                  <c:v>1.6746261293726847</c:v>
                </c:pt>
                <c:pt idx="24">
                  <c:v>1.7229677538788724</c:v>
                </c:pt>
                <c:pt idx="25">
                  <c:v>1.7698470681877074</c:v>
                </c:pt>
                <c:pt idx="26">
                  <c:v>1.8151499841466896</c:v>
                </c:pt>
                <c:pt idx="27">
                  <c:v>1.8590389816190309</c:v>
                </c:pt>
                <c:pt idx="28">
                  <c:v>1.9013175913429894</c:v>
                </c:pt>
                <c:pt idx="29">
                  <c:v>1.941778159954112</c:v>
                </c:pt>
                <c:pt idx="30">
                  <c:v>1.9802318746604779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402-4070-B954-2618515AF0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18996920"/>
        <c:axId val="518990032"/>
      </c:lineChart>
      <c:catAx>
        <c:axId val="518996920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8990032"/>
        <c:crosses val="autoZero"/>
        <c:auto val="1"/>
        <c:lblAlgn val="ctr"/>
        <c:lblOffset val="100"/>
        <c:noMultiLvlLbl val="0"/>
      </c:catAx>
      <c:valAx>
        <c:axId val="518990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8996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AU"/>
              <a:t>Chart 2.3b:  Cost of adopting automation in InHTruck</a:t>
            </a:r>
            <a:r>
              <a:rPr lang="en-AU" sz="1400" b="0" i="0" u="none" strike="noStrike" baseline="0">
                <a:effectLst/>
              </a:rPr>
              <a:t> (% relative to baseline)</a:t>
            </a:r>
            <a:endParaRPr lang="en-AU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investment - fast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charts!$Q$1:$AU$1</c:f>
              <c:numCache>
                <c:formatCode>0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charts!$Q$38:$AU$38</c:f>
              <c:numCache>
                <c:formatCode>0.0000</c:formatCode>
                <c:ptCount val="31"/>
                <c:pt idx="0" formatCode="General">
                  <c:v>0</c:v>
                </c:pt>
                <c:pt idx="1">
                  <c:v>3.00617334146955E-2</c:v>
                </c:pt>
                <c:pt idx="2">
                  <c:v>0.11229870980204035</c:v>
                </c:pt>
                <c:pt idx="3">
                  <c:v>0.2260316551602477</c:v>
                </c:pt>
                <c:pt idx="4">
                  <c:v>0.34383763434690851</c:v>
                </c:pt>
                <c:pt idx="5">
                  <c:v>0.43990118310292942</c:v>
                </c:pt>
                <c:pt idx="6">
                  <c:v>0.49712881715165236</c:v>
                </c:pt>
                <c:pt idx="7">
                  <c:v>0.51010544565279725</c:v>
                </c:pt>
                <c:pt idx="8">
                  <c:v>0.48255883502481906</c:v>
                </c:pt>
                <c:pt idx="9">
                  <c:v>0.4255659897695957</c:v>
                </c:pt>
                <c:pt idx="10">
                  <c:v>0.42672089837642535</c:v>
                </c:pt>
                <c:pt idx="11">
                  <c:v>0.40040146339921295</c:v>
                </c:pt>
                <c:pt idx="12">
                  <c:v>0.35837863472743992</c:v>
                </c:pt>
                <c:pt idx="13">
                  <c:v>0.31219173367639014</c:v>
                </c:pt>
                <c:pt idx="14">
                  <c:v>0.27193354330871677</c:v>
                </c:pt>
                <c:pt idx="15">
                  <c:v>0.24440747368060795</c:v>
                </c:pt>
                <c:pt idx="16">
                  <c:v>0.23269265271272488</c:v>
                </c:pt>
                <c:pt idx="17">
                  <c:v>0.23671423517550749</c:v>
                </c:pt>
                <c:pt idx="18">
                  <c:v>0.25412465530769685</c:v>
                </c:pt>
                <c:pt idx="19">
                  <c:v>0.28025442335905187</c:v>
                </c:pt>
                <c:pt idx="20">
                  <c:v>0.30927665828609124</c:v>
                </c:pt>
                <c:pt idx="21">
                  <c:v>0.33664346463179534</c:v>
                </c:pt>
                <c:pt idx="22">
                  <c:v>0.35969137060880402</c:v>
                </c:pt>
                <c:pt idx="23">
                  <c:v>0.37703985615680519</c:v>
                </c:pt>
                <c:pt idx="24">
                  <c:v>0.38871989793560041</c:v>
                </c:pt>
                <c:pt idx="25">
                  <c:v>0.3955183250302135</c:v>
                </c:pt>
                <c:pt idx="26">
                  <c:v>0.3985593506616617</c:v>
                </c:pt>
                <c:pt idx="27">
                  <c:v>0.39901617656911442</c:v>
                </c:pt>
                <c:pt idx="28">
                  <c:v>0.39780671811380852</c:v>
                </c:pt>
                <c:pt idx="29">
                  <c:v>0.39560408819621923</c:v>
                </c:pt>
                <c:pt idx="30">
                  <c:v>0.39286061747180545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3DF-4B18-B7FC-5805BFFADE6A}"/>
            </c:ext>
          </c:extLst>
        </c:ser>
        <c:ser>
          <c:idx val="1"/>
          <c:order val="1"/>
          <c:tx>
            <c:v>investment - med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charts!$Q$1:$AU$1</c:f>
              <c:numCache>
                <c:formatCode>0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charts!$Q$39:$AU$39</c:f>
              <c:numCache>
                <c:formatCode>0.0000</c:formatCode>
                <c:ptCount val="31"/>
                <c:pt idx="0" formatCode="General">
                  <c:v>0</c:v>
                </c:pt>
                <c:pt idx="1">
                  <c:v>1.755394498499515E-2</c:v>
                </c:pt>
                <c:pt idx="2">
                  <c:v>6.6050967375679795E-2</c:v>
                </c:pt>
                <c:pt idx="3">
                  <c:v>0.13495558533488269</c:v>
                </c:pt>
                <c:pt idx="4">
                  <c:v>0.21050934494415061</c:v>
                </c:pt>
                <c:pt idx="5">
                  <c:v>0.27959949270956919</c:v>
                </c:pt>
                <c:pt idx="6">
                  <c:v>0.33292532289643678</c:v>
                </c:pt>
                <c:pt idx="7">
                  <c:v>0.36640139385485909</c:v>
                </c:pt>
                <c:pt idx="8">
                  <c:v>0.3799871518549327</c:v>
                </c:pt>
                <c:pt idx="9">
                  <c:v>0.37640303859723706</c:v>
                </c:pt>
                <c:pt idx="10">
                  <c:v>0.35136930644685643</c:v>
                </c:pt>
                <c:pt idx="11">
                  <c:v>0.30783283104297043</c:v>
                </c:pt>
                <c:pt idx="12">
                  <c:v>0.26033504370777755</c:v>
                </c:pt>
                <c:pt idx="13">
                  <c:v>0.2431217557331336</c:v>
                </c:pt>
                <c:pt idx="14">
                  <c:v>0.22867631874253033</c:v>
                </c:pt>
                <c:pt idx="15">
                  <c:v>0.22054358922139189</c:v>
                </c:pt>
                <c:pt idx="16">
                  <c:v>0.22025985649304064</c:v>
                </c:pt>
                <c:pt idx="17">
                  <c:v>0.22774309668501591</c:v>
                </c:pt>
                <c:pt idx="18">
                  <c:v>0.24172822944874534</c:v>
                </c:pt>
                <c:pt idx="19">
                  <c:v>0.25977362185093911</c:v>
                </c:pt>
                <c:pt idx="20">
                  <c:v>0.27883982911034844</c:v>
                </c:pt>
                <c:pt idx="21">
                  <c:v>0.29662865034723618</c:v>
                </c:pt>
                <c:pt idx="22">
                  <c:v>0.31193081634835101</c:v>
                </c:pt>
                <c:pt idx="23">
                  <c:v>0.32408753615353419</c:v>
                </c:pt>
                <c:pt idx="24">
                  <c:v>0.33321128604921618</c:v>
                </c:pt>
                <c:pt idx="25">
                  <c:v>0.33976465434943215</c:v>
                </c:pt>
                <c:pt idx="26">
                  <c:v>0.34435051674673472</c:v>
                </c:pt>
                <c:pt idx="27">
                  <c:v>0.34758316566340053</c:v>
                </c:pt>
                <c:pt idx="28">
                  <c:v>0.34990067516232604</c:v>
                </c:pt>
                <c:pt idx="29">
                  <c:v>0.35160610597775527</c:v>
                </c:pt>
                <c:pt idx="30">
                  <c:v>0.35289176103534731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3DF-4B18-B7FC-5805BFFADE6A}"/>
            </c:ext>
          </c:extLst>
        </c:ser>
        <c:ser>
          <c:idx val="2"/>
          <c:order val="2"/>
          <c:tx>
            <c:v>investment - slow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charts!$Q$1:$AU$1</c:f>
              <c:numCache>
                <c:formatCode>0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charts!$Q$40:$AU$40</c:f>
              <c:numCache>
                <c:formatCode>0.0000</c:formatCode>
                <c:ptCount val="31"/>
                <c:pt idx="0" formatCode="General">
                  <c:v>0</c:v>
                </c:pt>
                <c:pt idx="1">
                  <c:v>3.3777968484451667E-3</c:v>
                </c:pt>
                <c:pt idx="2">
                  <c:v>1.3284741801276858E-2</c:v>
                </c:pt>
                <c:pt idx="3">
                  <c:v>2.9240648888542484E-2</c:v>
                </c:pt>
                <c:pt idx="4">
                  <c:v>5.0563221894531551E-2</c:v>
                </c:pt>
                <c:pt idx="5">
                  <c:v>7.6361022029834705E-2</c:v>
                </c:pt>
                <c:pt idx="6">
                  <c:v>0.10554267654213288</c:v>
                </c:pt>
                <c:pt idx="7">
                  <c:v>0.13690289678357975</c:v>
                </c:pt>
                <c:pt idx="8">
                  <c:v>0.16900713968805781</c:v>
                </c:pt>
                <c:pt idx="9">
                  <c:v>0.20037546256334141</c:v>
                </c:pt>
                <c:pt idx="10">
                  <c:v>0.2272071278419858</c:v>
                </c:pt>
                <c:pt idx="11">
                  <c:v>0.24672603545723371</c:v>
                </c:pt>
                <c:pt idx="12">
                  <c:v>0.25956972767394659</c:v>
                </c:pt>
                <c:pt idx="13">
                  <c:v>0.26618804904108623</c:v>
                </c:pt>
                <c:pt idx="14">
                  <c:v>0.26737849872922198</c:v>
                </c:pt>
                <c:pt idx="15">
                  <c:v>0.26402863377350499</c:v>
                </c:pt>
                <c:pt idx="16">
                  <c:v>0.2570501174181572</c:v>
                </c:pt>
                <c:pt idx="17">
                  <c:v>0.24738271792760691</c:v>
                </c:pt>
                <c:pt idx="18">
                  <c:v>0.23573805237526302</c:v>
                </c:pt>
                <c:pt idx="19">
                  <c:v>0.23498174705148722</c:v>
                </c:pt>
                <c:pt idx="20">
                  <c:v>0.24314960106590028</c:v>
                </c:pt>
                <c:pt idx="21">
                  <c:v>0.25109002016804016</c:v>
                </c:pt>
                <c:pt idx="22">
                  <c:v>0.25892942080995168</c:v>
                </c:pt>
                <c:pt idx="23">
                  <c:v>0.26653501107128075</c:v>
                </c:pt>
                <c:pt idx="24">
                  <c:v>0.27389260170720103</c:v>
                </c:pt>
                <c:pt idx="25">
                  <c:v>0.28097436881511278</c:v>
                </c:pt>
                <c:pt idx="26">
                  <c:v>0.2877601225098374</c:v>
                </c:pt>
                <c:pt idx="27">
                  <c:v>0.29426567403058124</c:v>
                </c:pt>
                <c:pt idx="28">
                  <c:v>0.30045535393275874</c:v>
                </c:pt>
                <c:pt idx="29">
                  <c:v>0.30629216400320292</c:v>
                </c:pt>
                <c:pt idx="30">
                  <c:v>0.3117448618391957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3DF-4B18-B7FC-5805BFFADE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44804128"/>
        <c:axId val="644813640"/>
      </c:lineChart>
      <c:catAx>
        <c:axId val="644804128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4813640"/>
        <c:crosses val="autoZero"/>
        <c:auto val="1"/>
        <c:lblAlgn val="ctr"/>
        <c:lblOffset val="100"/>
        <c:noMultiLvlLbl val="0"/>
      </c:catAx>
      <c:valAx>
        <c:axId val="644813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4804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AU"/>
              <a:t>Chart 2.4a:  Fuel saving in TruckingServ</a:t>
            </a:r>
            <a:r>
              <a:rPr lang="en-AU" sz="1400" b="0" i="0" u="none" strike="noStrike" baseline="0">
                <a:effectLst/>
              </a:rPr>
              <a:t> (% relative to baseline)</a:t>
            </a:r>
            <a:endParaRPr lang="en-AU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fuel costs - fast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charts!$Q$130:$AU$130</c:f>
              <c:numCache>
                <c:formatCode>0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charts!$Q$161:$AU$161</c:f>
              <c:numCache>
                <c:formatCode>0.0000</c:formatCode>
                <c:ptCount val="31"/>
                <c:pt idx="0">
                  <c:v>0</c:v>
                </c:pt>
                <c:pt idx="1">
                  <c:v>-7.2989164665349356E-3</c:v>
                </c:pt>
                <c:pt idx="2">
                  <c:v>-3.5206008090898147E-2</c:v>
                </c:pt>
                <c:pt idx="3">
                  <c:v>-9.3536518414574721E-2</c:v>
                </c:pt>
                <c:pt idx="4">
                  <c:v>-0.18737415439351449</c:v>
                </c:pt>
                <c:pt idx="5">
                  <c:v>-0.31702960158660898</c:v>
                </c:pt>
                <c:pt idx="6">
                  <c:v>-0.47901072853106796</c:v>
                </c:pt>
                <c:pt idx="7">
                  <c:v>-0.66754132959660295</c:v>
                </c:pt>
                <c:pt idx="8">
                  <c:v>-0.87610835708704116</c:v>
                </c:pt>
                <c:pt idx="9">
                  <c:v>-1.098653636575246</c:v>
                </c:pt>
                <c:pt idx="10">
                  <c:v>-1.3229508751073211</c:v>
                </c:pt>
                <c:pt idx="11">
                  <c:v>-1.5320943387014017</c:v>
                </c:pt>
                <c:pt idx="12">
                  <c:v>-1.7138798985814403</c:v>
                </c:pt>
                <c:pt idx="13">
                  <c:v>-1.8617675704049861</c:v>
                </c:pt>
                <c:pt idx="14">
                  <c:v>-1.9746273900313875</c:v>
                </c:pt>
                <c:pt idx="15">
                  <c:v>-2.0555244866666436</c:v>
                </c:pt>
                <c:pt idx="16">
                  <c:v>-2.1100283122206687</c:v>
                </c:pt>
                <c:pt idx="17">
                  <c:v>-2.1445587151465189</c:v>
                </c:pt>
                <c:pt idx="18">
                  <c:v>-2.1651346947102588</c:v>
                </c:pt>
                <c:pt idx="19">
                  <c:v>-2.1766682527935606</c:v>
                </c:pt>
                <c:pt idx="20">
                  <c:v>-2.1827502252094964</c:v>
                </c:pt>
                <c:pt idx="21">
                  <c:v>-2.185767562193504</c:v>
                </c:pt>
                <c:pt idx="22">
                  <c:v>-2.1871759196444978</c:v>
                </c:pt>
                <c:pt idx="23">
                  <c:v>-2.1877943891846243</c:v>
                </c:pt>
                <c:pt idx="24">
                  <c:v>-2.1880499203668813</c:v>
                </c:pt>
                <c:pt idx="25">
                  <c:v>-2.1881492529833291</c:v>
                </c:pt>
                <c:pt idx="26">
                  <c:v>-2.1881855828250405</c:v>
                </c:pt>
                <c:pt idx="27">
                  <c:v>-2.1881980842504642</c:v>
                </c:pt>
                <c:pt idx="28">
                  <c:v>-2.1882021316901716</c:v>
                </c:pt>
                <c:pt idx="29">
                  <c:v>-2.1882033645858003</c:v>
                </c:pt>
                <c:pt idx="30">
                  <c:v>-2.1882037179295812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BD2-47E3-8959-D711D14607EE}"/>
            </c:ext>
          </c:extLst>
        </c:ser>
        <c:ser>
          <c:idx val="1"/>
          <c:order val="1"/>
          <c:tx>
            <c:v>fuel costs - med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charts!$Q$130:$AU$130</c:f>
              <c:numCache>
                <c:formatCode>0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charts!$Q$162:$AU$162</c:f>
              <c:numCache>
                <c:formatCode>0.0000</c:formatCode>
                <c:ptCount val="31"/>
                <c:pt idx="0">
                  <c:v>0</c:v>
                </c:pt>
                <c:pt idx="1">
                  <c:v>-4.2561174260271522E-3</c:v>
                </c:pt>
                <c:pt idx="2">
                  <c:v>-2.0559380505723188E-2</c:v>
                </c:pt>
                <c:pt idx="3">
                  <c:v>-5.4753377417878668E-2</c:v>
                </c:pt>
                <c:pt idx="4">
                  <c:v>-0.11006685695133848</c:v>
                </c:pt>
                <c:pt idx="5">
                  <c:v>-0.18712564727044209</c:v>
                </c:pt>
                <c:pt idx="6">
                  <c:v>-0.28452114443354953</c:v>
                </c:pt>
                <c:pt idx="7">
                  <c:v>-0.39965726577102811</c:v>
                </c:pt>
                <c:pt idx="8">
                  <c:v>-0.52957892182830735</c:v>
                </c:pt>
                <c:pt idx="9">
                  <c:v>-0.67157742212072646</c:v>
                </c:pt>
                <c:pt idx="10">
                  <c:v>-0.81924688287813741</c:v>
                </c:pt>
                <c:pt idx="11">
                  <c:v>-0.96326620631240745</c:v>
                </c:pt>
                <c:pt idx="12">
                  <c:v>-1.0967856855336069</c:v>
                </c:pt>
                <c:pt idx="13">
                  <c:v>-1.2159379486444823</c:v>
                </c:pt>
                <c:pt idx="14">
                  <c:v>-1.3196751957849733</c:v>
                </c:pt>
                <c:pt idx="15">
                  <c:v>-1.4090867531458742</c:v>
                </c:pt>
                <c:pt idx="16">
                  <c:v>-1.4864803495563612</c:v>
                </c:pt>
                <c:pt idx="17">
                  <c:v>-1.5545161155744651</c:v>
                </c:pt>
                <c:pt idx="18">
                  <c:v>-1.6155864824649124</c:v>
                </c:pt>
                <c:pt idx="19">
                  <c:v>-1.6715020257307316</c:v>
                </c:pt>
                <c:pt idx="20">
                  <c:v>-1.7234354760090942</c:v>
                </c:pt>
                <c:pt idx="21">
                  <c:v>-1.7720247670142353</c:v>
                </c:pt>
                <c:pt idx="22">
                  <c:v>-1.8175372670220233</c:v>
                </c:pt>
                <c:pt idx="23">
                  <c:v>-1.8600278896193836</c:v>
                </c:pt>
                <c:pt idx="24">
                  <c:v>-1.8994593706992582</c:v>
                </c:pt>
                <c:pt idx="25">
                  <c:v>-1.9357792413177757</c:v>
                </c:pt>
                <c:pt idx="26">
                  <c:v>-1.9689614065163623</c:v>
                </c:pt>
                <c:pt idx="27">
                  <c:v>-1.9990237738058958</c:v>
                </c:pt>
                <c:pt idx="28">
                  <c:v>-2.0260317814343796</c:v>
                </c:pt>
                <c:pt idx="29">
                  <c:v>-2.0500945842200018</c:v>
                </c:pt>
                <c:pt idx="30">
                  <c:v>-2.0713579192376366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BD2-47E3-8959-D711D14607EE}"/>
            </c:ext>
          </c:extLst>
        </c:ser>
        <c:ser>
          <c:idx val="2"/>
          <c:order val="2"/>
          <c:tx>
            <c:v>fuel costs - slow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charts!$Q$130:$AU$130</c:f>
              <c:numCache>
                <c:formatCode>0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charts!$Q$163:$AU$163</c:f>
              <c:numCache>
                <c:formatCode>0.0000</c:formatCode>
                <c:ptCount val="31"/>
                <c:pt idx="0">
                  <c:v>0</c:v>
                </c:pt>
                <c:pt idx="1">
                  <c:v>-8.1769092057457971E-4</c:v>
                </c:pt>
                <c:pt idx="2">
                  <c:v>-4.0719915514435259E-3</c:v>
                </c:pt>
                <c:pt idx="3">
                  <c:v>-1.1332982725941014E-2</c:v>
                </c:pt>
                <c:pt idx="4">
                  <c:v>-2.4091160231041832E-2</c:v>
                </c:pt>
                <c:pt idx="5">
                  <c:v>-4.3729316359916656E-2</c:v>
                </c:pt>
                <c:pt idx="6">
                  <c:v>-7.149792966098395E-2</c:v>
                </c:pt>
                <c:pt idx="7">
                  <c:v>-0.10849478285696583</c:v>
                </c:pt>
                <c:pt idx="8">
                  <c:v>-0.15564934032971367</c:v>
                </c:pt>
                <c:pt idx="9">
                  <c:v>-0.21371220977145886</c:v>
                </c:pt>
                <c:pt idx="10">
                  <c:v>-0.28243210816953812</c:v>
                </c:pt>
                <c:pt idx="11">
                  <c:v>-0.36057207931499524</c:v>
                </c:pt>
                <c:pt idx="12">
                  <c:v>-0.44676412050825298</c:v>
                </c:pt>
                <c:pt idx="13">
                  <c:v>-0.53954883694644429</c:v>
                </c:pt>
                <c:pt idx="14">
                  <c:v>-0.63741621677228477</c:v>
                </c:pt>
                <c:pt idx="15">
                  <c:v>-0.73884594968730433</c:v>
                </c:pt>
                <c:pt idx="16">
                  <c:v>-0.84234581029761779</c:v>
                </c:pt>
                <c:pt idx="17">
                  <c:v>-0.94648679373239064</c:v>
                </c:pt>
                <c:pt idx="18">
                  <c:v>-1.0499339125215639</c:v>
                </c:pt>
                <c:pt idx="19">
                  <c:v>-1.1514718245795683</c:v>
                </c:pt>
                <c:pt idx="20">
                  <c:v>-1.2500247453451503</c:v>
                </c:pt>
                <c:pt idx="21">
                  <c:v>-1.3446703854375026</c:v>
                </c:pt>
                <c:pt idx="22">
                  <c:v>-1.4346479323719343</c:v>
                </c:pt>
                <c:pt idx="23">
                  <c:v>-1.5193603467102585</c:v>
                </c:pt>
                <c:pt idx="24">
                  <c:v>-1.5983714580655701</c:v>
                </c:pt>
                <c:pt idx="25">
                  <c:v>-1.6713985164975134</c:v>
                </c:pt>
                <c:pt idx="26">
                  <c:v>-1.7383009753991649</c:v>
                </c:pt>
                <c:pt idx="27">
                  <c:v>-1.7990663518310526</c:v>
                </c:pt>
                <c:pt idx="28">
                  <c:v>-1.8537940314087635</c:v>
                </c:pt>
                <c:pt idx="29">
                  <c:v>-1.9026778619809253</c:v>
                </c:pt>
                <c:pt idx="30">
                  <c:v>-1.9459883201765713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BD2-47E3-8959-D711D14607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3644384"/>
        <c:axId val="523635200"/>
      </c:lineChart>
      <c:catAx>
        <c:axId val="523644384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3635200"/>
        <c:crosses val="autoZero"/>
        <c:auto val="1"/>
        <c:lblAlgn val="ctr"/>
        <c:lblOffset val="100"/>
        <c:noMultiLvlLbl val="0"/>
      </c:catAx>
      <c:valAx>
        <c:axId val="523635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3644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AU"/>
              <a:t>Chart 2.6a:  Change in fatalities</a:t>
            </a:r>
            <a:r>
              <a:rPr lang="en-AU" sz="1400" b="0" i="0" u="none" strike="noStrike" baseline="0">
                <a:effectLst/>
              </a:rPr>
              <a:t> (# relative to baseline)</a:t>
            </a:r>
            <a:endParaRPr lang="en-AU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fatalities - fast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charts!$Q$44:$AU$44</c:f>
              <c:numCache>
                <c:formatCode>0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charts!$Q$81:$AU$81</c:f>
              <c:numCache>
                <c:formatCode>0.0000</c:formatCode>
                <c:ptCount val="31"/>
                <c:pt idx="0">
                  <c:v>0</c:v>
                </c:pt>
                <c:pt idx="1">
                  <c:v>-0.55782737034871399</c:v>
                </c:pt>
                <c:pt idx="2">
                  <c:v>-2.7305679250363468</c:v>
                </c:pt>
                <c:pt idx="3">
                  <c:v>-7.3559380249283075</c:v>
                </c:pt>
                <c:pt idx="4">
                  <c:v>-14.93286666929029</c:v>
                </c:pt>
                <c:pt idx="5">
                  <c:v>-25.591037903116348</c:v>
                </c:pt>
                <c:pt idx="6">
                  <c:v>-39.144328501109911</c:v>
                </c:pt>
                <c:pt idx="7">
                  <c:v>-55.20641131505252</c:v>
                </c:pt>
                <c:pt idx="8">
                  <c:v>-73.29534411275533</c:v>
                </c:pt>
                <c:pt idx="9">
                  <c:v>-92.939935060749093</c:v>
                </c:pt>
                <c:pt idx="10">
                  <c:v>-113.08729667881084</c:v>
                </c:pt>
                <c:pt idx="11">
                  <c:v>-132.20002864223579</c:v>
                </c:pt>
                <c:pt idx="12">
                  <c:v>-149.11512292860499</c:v>
                </c:pt>
                <c:pt idx="13">
                  <c:v>-163.12363514115486</c:v>
                </c:pt>
                <c:pt idx="14">
                  <c:v>-174.00429409604561</c:v>
                </c:pt>
                <c:pt idx="15">
                  <c:v>-181.94058664248982</c:v>
                </c:pt>
                <c:pt idx="16">
                  <c:v>-187.38054876852695</c:v>
                </c:pt>
                <c:pt idx="17">
                  <c:v>-190.88733239197953</c:v>
                </c:pt>
                <c:pt idx="18">
                  <c:v>-193.01291337214627</c:v>
                </c:pt>
                <c:pt idx="19">
                  <c:v>-194.22453201754013</c:v>
                </c:pt>
                <c:pt idx="20">
                  <c:v>-194.87408172014085</c:v>
                </c:pt>
                <c:pt idx="21">
                  <c:v>-195.20160393132491</c:v>
                </c:pt>
                <c:pt idx="22">
                  <c:v>-195.35703830968188</c:v>
                </c:pt>
                <c:pt idx="23">
                  <c:v>-195.42642110025449</c:v>
                </c:pt>
                <c:pt idx="24">
                  <c:v>-195.45555257226121</c:v>
                </c:pt>
                <c:pt idx="25">
                  <c:v>-195.46705752684113</c:v>
                </c:pt>
                <c:pt idx="26">
                  <c:v>-195.47133142257346</c:v>
                </c:pt>
                <c:pt idx="27">
                  <c:v>-195.47282520496321</c:v>
                </c:pt>
                <c:pt idx="28">
                  <c:v>-195.47331642443348</c:v>
                </c:pt>
                <c:pt idx="29">
                  <c:v>-195.47346840528758</c:v>
                </c:pt>
                <c:pt idx="30">
                  <c:v>-195.47351264653904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69C-4A0A-8F40-D7FA2F714BD1}"/>
            </c:ext>
          </c:extLst>
        </c:ser>
        <c:ser>
          <c:idx val="1"/>
          <c:order val="1"/>
          <c:tx>
            <c:v>fatalities - med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charts!$Q$44:$AU$44</c:f>
              <c:numCache>
                <c:formatCode>0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charts!$Q$82:$AU$82</c:f>
              <c:numCache>
                <c:formatCode>0.0000</c:formatCode>
                <c:ptCount val="31"/>
                <c:pt idx="0">
                  <c:v>0</c:v>
                </c:pt>
                <c:pt idx="1">
                  <c:v>-0.32527825226408896</c:v>
                </c:pt>
                <c:pt idx="2">
                  <c:v>-1.594588624831637</c:v>
                </c:pt>
                <c:pt idx="3">
                  <c:v>-4.3060322593147093</c:v>
                </c:pt>
                <c:pt idx="4">
                  <c:v>-8.7723243085993161</c:v>
                </c:pt>
                <c:pt idx="5">
                  <c:v>-15.106850162105045</c:v>
                </c:pt>
                <c:pt idx="6">
                  <c:v>-23.256129654649087</c:v>
                </c:pt>
                <c:pt idx="7">
                  <c:v>-33.065284801594608</c:v>
                </c:pt>
                <c:pt idx="8">
                  <c:v>-44.333336773491865</c:v>
                </c:pt>
                <c:pt idx="9">
                  <c:v>-56.867875631778439</c:v>
                </c:pt>
                <c:pt idx="10">
                  <c:v>-70.132194199830195</c:v>
                </c:pt>
                <c:pt idx="11">
                  <c:v>-83.293507869644145</c:v>
                </c:pt>
                <c:pt idx="12">
                  <c:v>-95.717457173339625</c:v>
                </c:pt>
                <c:pt idx="13">
                  <c:v>-107.00403645584545</c:v>
                </c:pt>
                <c:pt idx="14">
                  <c:v>-117.00520082764152</c:v>
                </c:pt>
                <c:pt idx="15">
                  <c:v>-125.77679221674501</c:v>
                </c:pt>
                <c:pt idx="16">
                  <c:v>-133.50135519909074</c:v>
                </c:pt>
                <c:pt idx="17">
                  <c:v>-140.41082308435327</c:v>
                </c:pt>
                <c:pt idx="18">
                  <c:v>-146.71963622795195</c:v>
                </c:pt>
                <c:pt idx="19">
                  <c:v>-152.5936531010519</c:v>
                </c:pt>
                <c:pt idx="20">
                  <c:v>-158.14010331101235</c:v>
                </c:pt>
                <c:pt idx="21">
                  <c:v>-163.41431435015616</c:v>
                </c:pt>
                <c:pt idx="22">
                  <c:v>-168.43733399704374</c:v>
                </c:pt>
                <c:pt idx="23">
                  <c:v>-173.20412973668462</c:v>
                </c:pt>
                <c:pt idx="24">
                  <c:v>-177.69946011913268</c:v>
                </c:pt>
                <c:pt idx="25">
                  <c:v>-181.9061192886646</c:v>
                </c:pt>
                <c:pt idx="26">
                  <c:v>-185.80971775069796</c:v>
                </c:pt>
                <c:pt idx="27">
                  <c:v>-189.40183891525001</c:v>
                </c:pt>
                <c:pt idx="28">
                  <c:v>-192.67967877435578</c:v>
                </c:pt>
                <c:pt idx="29">
                  <c:v>-195.64593579927489</c:v>
                </c:pt>
                <c:pt idx="30">
                  <c:v>-198.30826241304987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69C-4A0A-8F40-D7FA2F714BD1}"/>
            </c:ext>
          </c:extLst>
        </c:ser>
        <c:ser>
          <c:idx val="2"/>
          <c:order val="2"/>
          <c:tx>
            <c:v>fatalities - slow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charts!$Q$44:$AU$44</c:f>
              <c:numCache>
                <c:formatCode>0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charts!$Q$83:$AU$83</c:f>
              <c:numCache>
                <c:formatCode>0.0000</c:formatCode>
                <c:ptCount val="31"/>
                <c:pt idx="0">
                  <c:v>0</c:v>
                </c:pt>
                <c:pt idx="1">
                  <c:v>-6.2492888920357634E-2</c:v>
                </c:pt>
                <c:pt idx="2">
                  <c:v>-0.31586042191192387</c:v>
                </c:pt>
                <c:pt idx="3">
                  <c:v>-0.89162722538643258</c:v>
                </c:pt>
                <c:pt idx="4">
                  <c:v>-1.9217874545928513</c:v>
                </c:pt>
                <c:pt idx="5">
                  <c:v>-3.5361186321055094</c:v>
                </c:pt>
                <c:pt idx="6">
                  <c:v>-5.8595750289839028</c:v>
                </c:pt>
                <c:pt idx="7">
                  <c:v>-9.0115647671515156</c:v>
                </c:pt>
                <c:pt idx="8">
                  <c:v>-13.101260206997852</c:v>
                </c:pt>
                <c:pt idx="9">
                  <c:v>-18.226605134883894</c:v>
                </c:pt>
                <c:pt idx="10">
                  <c:v>-24.39932777936966</c:v>
                </c:pt>
                <c:pt idx="11">
                  <c:v>-31.54020752989107</c:v>
                </c:pt>
                <c:pt idx="12">
                  <c:v>-39.560352278905675</c:v>
                </c:pt>
                <c:pt idx="13">
                  <c:v>-48.349292001435252</c:v>
                </c:pt>
                <c:pt idx="14">
                  <c:v>-57.784550592302445</c:v>
                </c:pt>
                <c:pt idx="15">
                  <c:v>-67.735167694801461</c:v>
                </c:pt>
                <c:pt idx="16">
                  <c:v>-78.06536591569764</c:v>
                </c:pt>
                <c:pt idx="17">
                  <c:v>-88.64154992442549</c:v>
                </c:pt>
                <c:pt idx="18">
                  <c:v>-99.328051020043347</c:v>
                </c:pt>
                <c:pt idx="19">
                  <c:v>-109.99477039452277</c:v>
                </c:pt>
                <c:pt idx="20">
                  <c:v>-120.52014209893696</c:v>
                </c:pt>
                <c:pt idx="21">
                  <c:v>-130.79362149029296</c:v>
                </c:pt>
                <c:pt idx="22">
                  <c:v>-140.72405787486994</c:v>
                </c:pt>
                <c:pt idx="23">
                  <c:v>-150.22749065788835</c:v>
                </c:pt>
                <c:pt idx="24">
                  <c:v>-159.2350409628603</c:v>
                </c:pt>
                <c:pt idx="25">
                  <c:v>-167.69321935791365</c:v>
                </c:pt>
                <c:pt idx="26">
                  <c:v>-175.56372250657077</c:v>
                </c:pt>
                <c:pt idx="27">
                  <c:v>-182.82451446785291</c:v>
                </c:pt>
                <c:pt idx="28">
                  <c:v>-189.46656566925282</c:v>
                </c:pt>
                <c:pt idx="29">
                  <c:v>-195.49254722807063</c:v>
                </c:pt>
                <c:pt idx="30">
                  <c:v>-200.91533652304378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69C-4A0A-8F40-D7FA2F714B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44837256"/>
        <c:axId val="644837584"/>
      </c:lineChart>
      <c:catAx>
        <c:axId val="644837256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4837584"/>
        <c:crosses val="autoZero"/>
        <c:auto val="1"/>
        <c:lblAlgn val="ctr"/>
        <c:lblOffset val="100"/>
        <c:noMultiLvlLbl val="0"/>
      </c:catAx>
      <c:valAx>
        <c:axId val="644837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4837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AU"/>
              <a:t>Chart 2.6b:  Reduction in safety costs</a:t>
            </a:r>
            <a:r>
              <a:rPr lang="en-AU" sz="1400" b="0" i="0" u="none" strike="noStrike" baseline="0">
                <a:effectLst/>
              </a:rPr>
              <a:t> ($m relative to baseline)</a:t>
            </a:r>
            <a:endParaRPr lang="en-AU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safety costs - fast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charts!$Q$44:$AU$44</c:f>
              <c:numCache>
                <c:formatCode>0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charts!$Q$62:$AU$62</c:f>
              <c:numCache>
                <c:formatCode>0.0000</c:formatCode>
                <c:ptCount val="31"/>
                <c:pt idx="0">
                  <c:v>0</c:v>
                </c:pt>
                <c:pt idx="1">
                  <c:v>-0.36617899427171935</c:v>
                </c:pt>
                <c:pt idx="2">
                  <c:v>-1.8071973289214271</c:v>
                </c:pt>
                <c:pt idx="3">
                  <c:v>-4.9065867934910914</c:v>
                </c:pt>
                <c:pt idx="4">
                  <c:v>-10.036274060902638</c:v>
                </c:pt>
                <c:pt idx="5">
                  <c:v>-17.326624636186516</c:v>
                </c:pt>
                <c:pt idx="6">
                  <c:v>-26.693149661135479</c:v>
                </c:pt>
                <c:pt idx="7">
                  <c:v>-37.908262208894442</c:v>
                </c:pt>
                <c:pt idx="8">
                  <c:v>-50.66920461981519</c:v>
                </c:pt>
                <c:pt idx="9">
                  <c:v>-64.670906334871489</c:v>
                </c:pt>
                <c:pt idx="10">
                  <c:v>-79.179457337636407</c:v>
                </c:pt>
                <c:pt idx="11">
                  <c:v>-93.085279034792379</c:v>
                </c:pt>
                <c:pt idx="12">
                  <c:v>-105.51943578679607</c:v>
                </c:pt>
                <c:pt idx="13">
                  <c:v>-115.92347441766927</c:v>
                </c:pt>
                <c:pt idx="14">
                  <c:v>-124.08804163503756</c:v>
                </c:pt>
                <c:pt idx="15">
                  <c:v>-130.10481519470781</c:v>
                </c:pt>
                <c:pt idx="16">
                  <c:v>-134.27168472942728</c:v>
                </c:pt>
                <c:pt idx="17">
                  <c:v>-136.9855671287057</c:v>
                </c:pt>
                <c:pt idx="18">
                  <c:v>-138.64755457074392</c:v>
                </c:pt>
                <c:pt idx="19">
                  <c:v>-139.60471350734201</c:v>
                </c:pt>
                <c:pt idx="20">
                  <c:v>-140.12315353690576</c:v>
                </c:pt>
                <c:pt idx="21">
                  <c:v>-140.38726966607896</c:v>
                </c:pt>
                <c:pt idx="22">
                  <c:v>-140.51390919166059</c:v>
                </c:pt>
                <c:pt idx="23">
                  <c:v>-140.57102311382803</c:v>
                </c:pt>
                <c:pt idx="24">
                  <c:v>-140.59525128761172</c:v>
                </c:pt>
                <c:pt idx="25">
                  <c:v>-140.60491872095955</c:v>
                </c:pt>
                <c:pt idx="26">
                  <c:v>-140.6085471466121</c:v>
                </c:pt>
                <c:pt idx="27">
                  <c:v>-140.60982844319847</c:v>
                </c:pt>
                <c:pt idx="28">
                  <c:v>-140.61025414543732</c:v>
                </c:pt>
                <c:pt idx="29">
                  <c:v>-140.61038721761699</c:v>
                </c:pt>
                <c:pt idx="30">
                  <c:v>-140.61042635518371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5F4-47D6-B891-F8C19D54102B}"/>
            </c:ext>
          </c:extLst>
        </c:ser>
        <c:ser>
          <c:idx val="1"/>
          <c:order val="1"/>
          <c:tx>
            <c:v>safety costs - med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charts!$Q$44:$AU$44</c:f>
              <c:numCache>
                <c:formatCode>0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charts!$Q$63:$AU$63</c:f>
              <c:numCache>
                <c:formatCode>0.0000</c:formatCode>
                <c:ptCount val="31"/>
                <c:pt idx="0">
                  <c:v>0</c:v>
                </c:pt>
                <c:pt idx="1">
                  <c:v>-0.21352495342433192</c:v>
                </c:pt>
                <c:pt idx="2">
                  <c:v>-1.0553647742371082</c:v>
                </c:pt>
                <c:pt idx="3">
                  <c:v>-2.872261509632966</c:v>
                </c:pt>
                <c:pt idx="4">
                  <c:v>-5.8960040487427392</c:v>
                </c:pt>
                <c:pt idx="5">
                  <c:v>-10.228915688751933</c:v>
                </c:pt>
                <c:pt idx="6">
                  <c:v>-15.860790084886933</c:v>
                </c:pt>
                <c:pt idx="7">
                  <c:v>-22.709888065874107</c:v>
                </c:pt>
                <c:pt idx="8">
                  <c:v>-30.659000592562435</c:v>
                </c:pt>
                <c:pt idx="9">
                  <c:v>-39.593005616853091</c:v>
                </c:pt>
                <c:pt idx="10">
                  <c:v>-49.144928400081255</c:v>
                </c:pt>
                <c:pt idx="11">
                  <c:v>-58.720685625317721</c:v>
                </c:pt>
                <c:pt idx="12">
                  <c:v>-67.853435966862293</c:v>
                </c:pt>
                <c:pt idx="13">
                  <c:v>-76.235911213620099</c:v>
                </c:pt>
                <c:pt idx="14">
                  <c:v>-83.740528268892717</c:v>
                </c:pt>
                <c:pt idx="15">
                  <c:v>-90.390570317788118</c:v>
                </c:pt>
                <c:pt idx="16">
                  <c:v>-96.307384702598114</c:v>
                </c:pt>
                <c:pt idx="17">
                  <c:v>-101.65458752309375</c:v>
                </c:pt>
                <c:pt idx="18">
                  <c:v>-106.58743567927375</c:v>
                </c:pt>
                <c:pt idx="19">
                  <c:v>-111.22781304981841</c:v>
                </c:pt>
                <c:pt idx="20">
                  <c:v>-115.6547288028586</c:v>
                </c:pt>
                <c:pt idx="21">
                  <c:v>-119.90788830329465</c:v>
                </c:pt>
                <c:pt idx="22">
                  <c:v>-124.00037306627404</c:v>
                </c:pt>
                <c:pt idx="23">
                  <c:v>-127.92426252957006</c:v>
                </c:pt>
                <c:pt idx="24">
                  <c:v>-131.66295605305262</c:v>
                </c:pt>
                <c:pt idx="25">
                  <c:v>-135.19774594344804</c:v>
                </c:pt>
                <c:pt idx="26">
                  <c:v>-138.51179890215604</c:v>
                </c:pt>
                <c:pt idx="27">
                  <c:v>-141.5929522331478</c:v>
                </c:pt>
                <c:pt idx="28">
                  <c:v>-144.43360463210377</c:v>
                </c:pt>
                <c:pt idx="29">
                  <c:v>-147.03081524873701</c:v>
                </c:pt>
                <c:pt idx="30">
                  <c:v>-149.38601502399212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5F4-47D6-B891-F8C19D54102B}"/>
            </c:ext>
          </c:extLst>
        </c:ser>
        <c:ser>
          <c:idx val="2"/>
          <c:order val="2"/>
          <c:tx>
            <c:v>safety costs - slow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charts!$Q$44:$AU$44</c:f>
              <c:numCache>
                <c:formatCode>0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charts!$Q$64:$AU$64</c:f>
              <c:numCache>
                <c:formatCode>0.0000</c:formatCode>
                <c:ptCount val="31"/>
                <c:pt idx="0">
                  <c:v>0</c:v>
                </c:pt>
                <c:pt idx="1">
                  <c:v>-4.1022697039203443E-2</c:v>
                </c:pt>
                <c:pt idx="2">
                  <c:v>-0.20906266833632955</c:v>
                </c:pt>
                <c:pt idx="3">
                  <c:v>-0.59487516035281229</c:v>
                </c:pt>
                <c:pt idx="4">
                  <c:v>-1.2923081255010411</c:v>
                </c:pt>
                <c:pt idx="5">
                  <c:v>-2.3965351050157313</c:v>
                </c:pt>
                <c:pt idx="6">
                  <c:v>-4.0022494021002331</c:v>
                </c:pt>
                <c:pt idx="7">
                  <c:v>-6.2030797721345445</c:v>
                </c:pt>
                <c:pt idx="8">
                  <c:v>-9.0881791071661766</c:v>
                </c:pt>
                <c:pt idx="9">
                  <c:v>-12.74127379654</c:v>
                </c:pt>
                <c:pt idx="10">
                  <c:v>-17.186384923803296</c:v>
                </c:pt>
                <c:pt idx="11">
                  <c:v>-22.381864081969031</c:v>
                </c:pt>
                <c:pt idx="12">
                  <c:v>-28.277411295286544</c:v>
                </c:pt>
                <c:pt idx="13">
                  <c:v>-34.804904508712482</c:v>
                </c:pt>
                <c:pt idx="14">
                  <c:v>-41.884880390482067</c:v>
                </c:pt>
                <c:pt idx="15">
                  <c:v>-49.428781971018331</c:v>
                </c:pt>
                <c:pt idx="16">
                  <c:v>-57.341445194948207</c:v>
                </c:pt>
                <c:pt idx="17">
                  <c:v>-65.526301380787714</c:v>
                </c:pt>
                <c:pt idx="18">
                  <c:v>-73.882054836415392</c:v>
                </c:pt>
                <c:pt idx="19">
                  <c:v>-82.308588888429938</c:v>
                </c:pt>
                <c:pt idx="20">
                  <c:v>-90.709445660063494</c:v>
                </c:pt>
                <c:pt idx="21">
                  <c:v>-98.994049016203192</c:v>
                </c:pt>
                <c:pt idx="22">
                  <c:v>-107.08483154356189</c:v>
                </c:pt>
                <c:pt idx="23">
                  <c:v>-114.90778469683403</c:v>
                </c:pt>
                <c:pt idx="24">
                  <c:v>-122.39921850092797</c:v>
                </c:pt>
                <c:pt idx="25">
                  <c:v>-129.50649348496768</c:v>
                </c:pt>
                <c:pt idx="26">
                  <c:v>-136.18834473068759</c:v>
                </c:pt>
                <c:pt idx="27">
                  <c:v>-142.41631208265534</c:v>
                </c:pt>
                <c:pt idx="28">
                  <c:v>-148.1724684204431</c:v>
                </c:pt>
                <c:pt idx="29">
                  <c:v>-153.4487284170375</c:v>
                </c:pt>
                <c:pt idx="30">
                  <c:v>-158.24594302725663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5F4-47D6-B891-F8C19D5410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44837256"/>
        <c:axId val="644837584"/>
      </c:lineChart>
      <c:catAx>
        <c:axId val="644837256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4837584"/>
        <c:crosses val="autoZero"/>
        <c:auto val="1"/>
        <c:lblAlgn val="ctr"/>
        <c:lblOffset val="100"/>
        <c:noMultiLvlLbl val="0"/>
      </c:catAx>
      <c:valAx>
        <c:axId val="644837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4837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Chart 3.1:  Aggregate capital and labour</a:t>
            </a:r>
            <a:r>
              <a:rPr lang="en-US" baseline="0"/>
              <a:t>                                       </a:t>
            </a:r>
            <a:r>
              <a:rPr lang="en-US"/>
              <a:t>(% deviations from baseline)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Capital - fast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'macro results'!$P$2:$AT$2</c:f>
              <c:numCache>
                <c:formatCode>General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'macro results'!$P$7:$AT$7</c:f>
              <c:numCache>
                <c:formatCode>0.0000</c:formatCode>
                <c:ptCount val="31"/>
                <c:pt idx="0">
                  <c:v>0</c:v>
                </c:pt>
                <c:pt idx="1">
                  <c:v>-3.5692390000000003E-5</c:v>
                </c:pt>
                <c:pt idx="2">
                  <c:v>3.34827E-4</c:v>
                </c:pt>
                <c:pt idx="3">
                  <c:v>2.0518099999999998E-3</c:v>
                </c:pt>
                <c:pt idx="4">
                  <c:v>5.9412960000000004E-3</c:v>
                </c:pt>
                <c:pt idx="5">
                  <c:v>1.2558990000000001E-2</c:v>
                </c:pt>
                <c:pt idx="6">
                  <c:v>2.2130380000000002E-2</c:v>
                </c:pt>
                <c:pt idx="7">
                  <c:v>3.4604389999999999E-2</c:v>
                </c:pt>
                <c:pt idx="8">
                  <c:v>4.9782510000000002E-2</c:v>
                </c:pt>
                <c:pt idx="9">
                  <c:v>6.7387669999999997E-2</c:v>
                </c:pt>
                <c:pt idx="10">
                  <c:v>8.7172949999999999E-2</c:v>
                </c:pt>
                <c:pt idx="11">
                  <c:v>0.109366</c:v>
                </c:pt>
                <c:pt idx="12">
                  <c:v>0.13309799999999999</c:v>
                </c:pt>
                <c:pt idx="13">
                  <c:v>0.15748999999999999</c:v>
                </c:pt>
                <c:pt idx="14">
                  <c:v>0.18170500000000001</c:v>
                </c:pt>
                <c:pt idx="15">
                  <c:v>0.20505899999999999</c:v>
                </c:pt>
                <c:pt idx="16">
                  <c:v>0.227052</c:v>
                </c:pt>
                <c:pt idx="17">
                  <c:v>0.24742400000000001</c:v>
                </c:pt>
                <c:pt idx="18">
                  <c:v>0.26606800000000003</c:v>
                </c:pt>
                <c:pt idx="19">
                  <c:v>0.28300399999999998</c:v>
                </c:pt>
                <c:pt idx="20">
                  <c:v>0.29830000000000001</c:v>
                </c:pt>
                <c:pt idx="21">
                  <c:v>0.312085</c:v>
                </c:pt>
                <c:pt idx="22">
                  <c:v>0.32446799999999998</c:v>
                </c:pt>
                <c:pt idx="23">
                  <c:v>0.33557700000000001</c:v>
                </c:pt>
                <c:pt idx="24">
                  <c:v>0.34549999999999997</c:v>
                </c:pt>
                <c:pt idx="25">
                  <c:v>0.35431699999999999</c:v>
                </c:pt>
                <c:pt idx="26">
                  <c:v>0.36210799999999999</c:v>
                </c:pt>
                <c:pt idx="27">
                  <c:v>0.36897000000000002</c:v>
                </c:pt>
                <c:pt idx="28">
                  <c:v>0.37498300000000001</c:v>
                </c:pt>
                <c:pt idx="29">
                  <c:v>0.380245</c:v>
                </c:pt>
                <c:pt idx="30">
                  <c:v>0.384855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55D-40A9-8A87-98D7EE21C5DD}"/>
            </c:ext>
          </c:extLst>
        </c:ser>
        <c:ser>
          <c:idx val="1"/>
          <c:order val="1"/>
          <c:tx>
            <c:v>Capital - medium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'macro results'!$P$2:$AT$2</c:f>
              <c:numCache>
                <c:formatCode>General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'macro results'!$P$21:$AT$21</c:f>
              <c:numCache>
                <c:formatCode>0.0000</c:formatCode>
                <c:ptCount val="31"/>
                <c:pt idx="0">
                  <c:v>0</c:v>
                </c:pt>
                <c:pt idx="1">
                  <c:v>-2.080086E-5</c:v>
                </c:pt>
                <c:pt idx="2">
                  <c:v>1.932193E-4</c:v>
                </c:pt>
                <c:pt idx="3">
                  <c:v>1.2002359999999999E-3</c:v>
                </c:pt>
                <c:pt idx="4">
                  <c:v>3.516117E-3</c:v>
                </c:pt>
                <c:pt idx="5">
                  <c:v>7.5222470000000001E-3</c:v>
                </c:pt>
                <c:pt idx="6">
                  <c:v>1.344475E-2</c:v>
                </c:pt>
                <c:pt idx="7">
                  <c:v>2.135155E-2</c:v>
                </c:pt>
                <c:pt idx="8">
                  <c:v>3.1192370000000001E-2</c:v>
                </c:pt>
                <c:pt idx="9">
                  <c:v>4.2887429999999997E-2</c:v>
                </c:pt>
                <c:pt idx="10">
                  <c:v>5.6327849999999999E-2</c:v>
                </c:pt>
                <c:pt idx="11">
                  <c:v>7.1266540000000003E-2</c:v>
                </c:pt>
                <c:pt idx="12">
                  <c:v>8.7269269999999996E-2</c:v>
                </c:pt>
                <c:pt idx="13">
                  <c:v>0.103961</c:v>
                </c:pt>
                <c:pt idx="14">
                  <c:v>0.121184</c:v>
                </c:pt>
                <c:pt idx="15">
                  <c:v>0.138544</c:v>
                </c:pt>
                <c:pt idx="16">
                  <c:v>0.155746</c:v>
                </c:pt>
                <c:pt idx="17">
                  <c:v>0.17262</c:v>
                </c:pt>
                <c:pt idx="18">
                  <c:v>0.18906000000000001</c:v>
                </c:pt>
                <c:pt idx="19">
                  <c:v>0.20502500000000001</c:v>
                </c:pt>
                <c:pt idx="20">
                  <c:v>0.22047700000000001</c:v>
                </c:pt>
                <c:pt idx="21">
                  <c:v>0.235406</c:v>
                </c:pt>
                <c:pt idx="22">
                  <c:v>0.249773</c:v>
                </c:pt>
                <c:pt idx="23">
                  <c:v>0.263567</c:v>
                </c:pt>
                <c:pt idx="24">
                  <c:v>0.27673900000000001</c:v>
                </c:pt>
                <c:pt idx="25">
                  <c:v>0.28925000000000001</c:v>
                </c:pt>
                <c:pt idx="26">
                  <c:v>0.301062</c:v>
                </c:pt>
                <c:pt idx="27">
                  <c:v>0.31215300000000001</c:v>
                </c:pt>
                <c:pt idx="28">
                  <c:v>0.32251400000000002</c:v>
                </c:pt>
                <c:pt idx="29">
                  <c:v>0.33216499999999999</c:v>
                </c:pt>
                <c:pt idx="30">
                  <c:v>0.341115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55D-40A9-8A87-98D7EE21C5DD}"/>
            </c:ext>
          </c:extLst>
        </c:ser>
        <c:ser>
          <c:idx val="2"/>
          <c:order val="2"/>
          <c:tx>
            <c:v>Capital - slow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'macro results'!$P$2:$AT$2</c:f>
              <c:numCache>
                <c:formatCode>General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'macro results'!$P$35:$AT$35</c:f>
              <c:numCache>
                <c:formatCode>0.0000</c:formatCode>
                <c:ptCount val="31"/>
                <c:pt idx="0">
                  <c:v>0</c:v>
                </c:pt>
                <c:pt idx="1">
                  <c:v>-3.959256E-6</c:v>
                </c:pt>
                <c:pt idx="2">
                  <c:v>3.2655679999999998E-5</c:v>
                </c:pt>
                <c:pt idx="3">
                  <c:v>2.326776E-4</c:v>
                </c:pt>
                <c:pt idx="4">
                  <c:v>7.2758480000000003E-4</c:v>
                </c:pt>
                <c:pt idx="5">
                  <c:v>1.6573390000000001E-3</c:v>
                </c:pt>
                <c:pt idx="6">
                  <c:v>3.1897340000000001E-3</c:v>
                </c:pt>
                <c:pt idx="7">
                  <c:v>5.4825189999999999E-3</c:v>
                </c:pt>
                <c:pt idx="8">
                  <c:v>8.6832109999999997E-3</c:v>
                </c:pt>
                <c:pt idx="9">
                  <c:v>1.2929619999999999E-2</c:v>
                </c:pt>
                <c:pt idx="10">
                  <c:v>1.836931E-2</c:v>
                </c:pt>
                <c:pt idx="11">
                  <c:v>2.5090629999999999E-2</c:v>
                </c:pt>
                <c:pt idx="12">
                  <c:v>3.3103069999999998E-2</c:v>
                </c:pt>
                <c:pt idx="13">
                  <c:v>4.241632E-2</c:v>
                </c:pt>
                <c:pt idx="14">
                  <c:v>5.2980649999999997E-2</c:v>
                </c:pt>
                <c:pt idx="15">
                  <c:v>6.4736810000000006E-2</c:v>
                </c:pt>
                <c:pt idx="16">
                  <c:v>7.7566410000000002E-2</c:v>
                </c:pt>
                <c:pt idx="17">
                  <c:v>9.1371010000000003E-2</c:v>
                </c:pt>
                <c:pt idx="18">
                  <c:v>0.10602300000000001</c:v>
                </c:pt>
                <c:pt idx="19">
                  <c:v>0.121364</c:v>
                </c:pt>
                <c:pt idx="20">
                  <c:v>0.13731499999999999</c:v>
                </c:pt>
                <c:pt idx="21">
                  <c:v>0.15379000000000001</c:v>
                </c:pt>
                <c:pt idx="22">
                  <c:v>0.17057900000000001</c:v>
                </c:pt>
                <c:pt idx="23">
                  <c:v>0.18751699999999999</c:v>
                </c:pt>
                <c:pt idx="24">
                  <c:v>0.20440700000000001</c:v>
                </c:pt>
                <c:pt idx="25">
                  <c:v>0.22108</c:v>
                </c:pt>
                <c:pt idx="26">
                  <c:v>0.23737900000000001</c:v>
                </c:pt>
                <c:pt idx="27">
                  <c:v>0.25315700000000002</c:v>
                </c:pt>
                <c:pt idx="28">
                  <c:v>0.26829500000000001</c:v>
                </c:pt>
                <c:pt idx="29">
                  <c:v>0.28272399999999998</c:v>
                </c:pt>
                <c:pt idx="30">
                  <c:v>0.29639500000000002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55D-40A9-8A87-98D7EE21C5DD}"/>
            </c:ext>
          </c:extLst>
        </c:ser>
        <c:ser>
          <c:idx val="3"/>
          <c:order val="3"/>
          <c:tx>
            <c:v>Labour - fast</c:v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'macro results'!$P$2:$AT$2</c:f>
              <c:numCache>
                <c:formatCode>General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'macro results'!$P$6:$AT$6</c:f>
              <c:numCache>
                <c:formatCode>0.0000</c:formatCode>
                <c:ptCount val="31"/>
                <c:pt idx="0">
                  <c:v>0</c:v>
                </c:pt>
                <c:pt idx="1">
                  <c:v>4.7478480000000002E-4</c:v>
                </c:pt>
                <c:pt idx="2">
                  <c:v>2.1863059999999998E-3</c:v>
                </c:pt>
                <c:pt idx="3">
                  <c:v>5.4905300000000004E-3</c:v>
                </c:pt>
                <c:pt idx="4">
                  <c:v>1.0278850000000001E-2</c:v>
                </c:pt>
                <c:pt idx="5">
                  <c:v>1.6086420000000001E-2</c:v>
                </c:pt>
                <c:pt idx="6">
                  <c:v>2.2299949999999999E-2</c:v>
                </c:pt>
                <c:pt idx="7">
                  <c:v>2.833575E-2</c:v>
                </c:pt>
                <c:pt idx="8">
                  <c:v>3.3778210000000003E-2</c:v>
                </c:pt>
                <c:pt idx="9">
                  <c:v>3.8468910000000002E-2</c:v>
                </c:pt>
                <c:pt idx="10">
                  <c:v>4.2348280000000002E-2</c:v>
                </c:pt>
                <c:pt idx="11">
                  <c:v>4.49115E-2</c:v>
                </c:pt>
                <c:pt idx="12">
                  <c:v>4.6029849999999997E-2</c:v>
                </c:pt>
                <c:pt idx="13">
                  <c:v>4.5733000000000003E-2</c:v>
                </c:pt>
                <c:pt idx="14">
                  <c:v>4.4278150000000002E-2</c:v>
                </c:pt>
                <c:pt idx="15">
                  <c:v>4.1982110000000003E-2</c:v>
                </c:pt>
                <c:pt idx="16">
                  <c:v>3.918141E-2</c:v>
                </c:pt>
                <c:pt idx="17">
                  <c:v>3.6192729999999999E-2</c:v>
                </c:pt>
                <c:pt idx="18">
                  <c:v>3.3223839999999998E-2</c:v>
                </c:pt>
                <c:pt idx="19">
                  <c:v>3.0413470000000001E-2</c:v>
                </c:pt>
                <c:pt idx="20">
                  <c:v>2.7840650000000002E-2</c:v>
                </c:pt>
                <c:pt idx="21">
                  <c:v>2.555489E-2</c:v>
                </c:pt>
                <c:pt idx="22">
                  <c:v>2.3585789999999999E-2</c:v>
                </c:pt>
                <c:pt idx="23">
                  <c:v>2.1864080000000001E-2</c:v>
                </c:pt>
                <c:pt idx="24">
                  <c:v>2.0340339999999998E-2</c:v>
                </c:pt>
                <c:pt idx="25">
                  <c:v>1.8994730000000001E-2</c:v>
                </c:pt>
                <c:pt idx="26">
                  <c:v>1.7797509999999999E-2</c:v>
                </c:pt>
                <c:pt idx="27">
                  <c:v>1.673879E-2</c:v>
                </c:pt>
                <c:pt idx="28">
                  <c:v>1.581867E-2</c:v>
                </c:pt>
                <c:pt idx="29">
                  <c:v>1.5017330000000001E-2</c:v>
                </c:pt>
                <c:pt idx="30">
                  <c:v>1.4354459999999999E-2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55D-40A9-8A87-98D7EE21C5DD}"/>
            </c:ext>
          </c:extLst>
        </c:ser>
        <c:ser>
          <c:idx val="4"/>
          <c:order val="4"/>
          <c:tx>
            <c:v>Labour - medium</c:v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'macro results'!$P$2:$AT$2</c:f>
              <c:numCache>
                <c:formatCode>General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'macro results'!$P$20:$AT$20</c:f>
              <c:numCache>
                <c:formatCode>0.0000</c:formatCode>
                <c:ptCount val="31"/>
                <c:pt idx="0">
                  <c:v>0</c:v>
                </c:pt>
                <c:pt idx="1">
                  <c:v>2.7689879999999998E-4</c:v>
                </c:pt>
                <c:pt idx="2">
                  <c:v>1.266213E-3</c:v>
                </c:pt>
                <c:pt idx="3">
                  <c:v>3.2250489999999998E-3</c:v>
                </c:pt>
                <c:pt idx="4">
                  <c:v>6.1237339999999996E-3</c:v>
                </c:pt>
                <c:pt idx="5">
                  <c:v>9.7249350000000005E-3</c:v>
                </c:pt>
                <c:pt idx="6">
                  <c:v>1.373186E-2</c:v>
                </c:pt>
                <c:pt idx="7">
                  <c:v>1.7828E-2</c:v>
                </c:pt>
                <c:pt idx="8">
                  <c:v>2.1765900000000001E-2</c:v>
                </c:pt>
                <c:pt idx="9">
                  <c:v>2.5436779999999999E-2</c:v>
                </c:pt>
                <c:pt idx="10">
                  <c:v>2.8563660000000001E-2</c:v>
                </c:pt>
                <c:pt idx="11">
                  <c:v>3.0879150000000001E-2</c:v>
                </c:pt>
                <c:pt idx="12">
                  <c:v>3.2353609999999998E-2</c:v>
                </c:pt>
                <c:pt idx="13">
                  <c:v>3.3076040000000001E-2</c:v>
                </c:pt>
                <c:pt idx="14">
                  <c:v>3.3155200000000003E-2</c:v>
                </c:pt>
                <c:pt idx="15">
                  <c:v>3.2759419999999997E-2</c:v>
                </c:pt>
                <c:pt idx="16">
                  <c:v>3.2037099999999999E-2</c:v>
                </c:pt>
                <c:pt idx="17">
                  <c:v>3.1166260000000001E-2</c:v>
                </c:pt>
                <c:pt idx="18">
                  <c:v>3.0255919999999999E-2</c:v>
                </c:pt>
                <c:pt idx="19">
                  <c:v>2.9365280000000001E-2</c:v>
                </c:pt>
                <c:pt idx="20">
                  <c:v>2.85242E-2</c:v>
                </c:pt>
                <c:pt idx="21">
                  <c:v>2.7732550000000002E-2</c:v>
                </c:pt>
                <c:pt idx="22">
                  <c:v>2.7020059999999999E-2</c:v>
                </c:pt>
                <c:pt idx="23">
                  <c:v>2.6327389999999999E-2</c:v>
                </c:pt>
                <c:pt idx="24">
                  <c:v>2.563472E-2</c:v>
                </c:pt>
                <c:pt idx="25">
                  <c:v>2.4922239999999998E-2</c:v>
                </c:pt>
                <c:pt idx="26">
                  <c:v>2.4150439999999999E-2</c:v>
                </c:pt>
                <c:pt idx="27">
                  <c:v>2.3358819999999999E-2</c:v>
                </c:pt>
                <c:pt idx="28">
                  <c:v>2.2587030000000001E-2</c:v>
                </c:pt>
                <c:pt idx="29">
                  <c:v>2.183506E-2</c:v>
                </c:pt>
                <c:pt idx="30">
                  <c:v>2.112261E-2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55D-40A9-8A87-98D7EE21C5DD}"/>
            </c:ext>
          </c:extLst>
        </c:ser>
        <c:ser>
          <c:idx val="5"/>
          <c:order val="5"/>
          <c:tx>
            <c:v>Labour - slow</c:v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'macro results'!$P$2:$AT$2</c:f>
              <c:numCache>
                <c:formatCode>General</c:formatCode>
                <c:ptCount val="3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  <c:pt idx="21">
                  <c:v>2041</c:v>
                </c:pt>
                <c:pt idx="22">
                  <c:v>2042</c:v>
                </c:pt>
                <c:pt idx="23">
                  <c:v>2043</c:v>
                </c:pt>
                <c:pt idx="24">
                  <c:v>2044</c:v>
                </c:pt>
                <c:pt idx="25">
                  <c:v>2045</c:v>
                </c:pt>
                <c:pt idx="26">
                  <c:v>2046</c:v>
                </c:pt>
                <c:pt idx="27">
                  <c:v>2047</c:v>
                </c:pt>
                <c:pt idx="28">
                  <c:v>2048</c:v>
                </c:pt>
                <c:pt idx="29">
                  <c:v>2049</c:v>
                </c:pt>
                <c:pt idx="30">
                  <c:v>2050</c:v>
                </c:pt>
              </c:numCache>
            </c:numRef>
          </c:cat>
          <c:val>
            <c:numRef>
              <c:f>'macro results'!$P$34:$AT$34</c:f>
              <c:numCache>
                <c:formatCode>0.0000</c:formatCode>
                <c:ptCount val="31"/>
                <c:pt idx="0">
                  <c:v>0</c:v>
                </c:pt>
                <c:pt idx="1">
                  <c:v>4.9412520000000003E-5</c:v>
                </c:pt>
                <c:pt idx="2">
                  <c:v>2.4729850000000002E-4</c:v>
                </c:pt>
                <c:pt idx="3">
                  <c:v>6.7267170000000003E-4</c:v>
                </c:pt>
                <c:pt idx="4">
                  <c:v>1.375065E-3</c:v>
                </c:pt>
                <c:pt idx="5">
                  <c:v>2.3742960000000001E-3</c:v>
                </c:pt>
                <c:pt idx="6">
                  <c:v>3.6900679999999999E-3</c:v>
                </c:pt>
                <c:pt idx="7">
                  <c:v>5.3223910000000001E-3</c:v>
                </c:pt>
                <c:pt idx="8">
                  <c:v>7.231772E-3</c:v>
                </c:pt>
                <c:pt idx="9">
                  <c:v>9.4181089999999992E-3</c:v>
                </c:pt>
                <c:pt idx="10">
                  <c:v>1.1782580000000001E-2</c:v>
                </c:pt>
                <c:pt idx="11">
                  <c:v>1.4226249999999999E-2</c:v>
                </c:pt>
                <c:pt idx="12">
                  <c:v>1.6679889999999999E-2</c:v>
                </c:pt>
                <c:pt idx="13">
                  <c:v>1.904465E-2</c:v>
                </c:pt>
                <c:pt idx="14">
                  <c:v>2.1271000000000002E-2</c:v>
                </c:pt>
                <c:pt idx="15">
                  <c:v>2.333909E-2</c:v>
                </c:pt>
                <c:pt idx="16">
                  <c:v>2.5199389999999999E-2</c:v>
                </c:pt>
                <c:pt idx="17">
                  <c:v>2.683207E-2</c:v>
                </c:pt>
                <c:pt idx="18">
                  <c:v>2.82174E-2</c:v>
                </c:pt>
                <c:pt idx="19">
                  <c:v>2.9385120000000001E-2</c:v>
                </c:pt>
                <c:pt idx="20">
                  <c:v>3.0344989999999999E-2</c:v>
                </c:pt>
                <c:pt idx="21">
                  <c:v>3.1077319999999999E-2</c:v>
                </c:pt>
                <c:pt idx="22">
                  <c:v>3.1621620000000003E-2</c:v>
                </c:pt>
                <c:pt idx="23">
                  <c:v>3.1938359999999999E-2</c:v>
                </c:pt>
                <c:pt idx="24">
                  <c:v>3.2027420000000001E-2</c:v>
                </c:pt>
                <c:pt idx="25">
                  <c:v>3.190875E-2</c:v>
                </c:pt>
                <c:pt idx="26">
                  <c:v>3.1562399999999997E-2</c:v>
                </c:pt>
                <c:pt idx="27">
                  <c:v>3.1028010000000002E-2</c:v>
                </c:pt>
                <c:pt idx="28">
                  <c:v>3.0365039999999999E-2</c:v>
                </c:pt>
                <c:pt idx="29">
                  <c:v>2.958328E-2</c:v>
                </c:pt>
                <c:pt idx="30">
                  <c:v>2.875198E-2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D55D-40A9-8A87-98D7EE21C5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20565944"/>
        <c:axId val="720557416"/>
      </c:lineChart>
      <c:catAx>
        <c:axId val="720565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0557416"/>
        <c:crosses val="autoZero"/>
        <c:auto val="1"/>
        <c:lblAlgn val="ctr"/>
        <c:lblOffset val="100"/>
        <c:noMultiLvlLbl val="0"/>
      </c:catAx>
      <c:valAx>
        <c:axId val="720557416"/>
        <c:scaling>
          <c:orientation val="minMax"/>
          <c:max val="0.4"/>
          <c:min val="-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0565944"/>
        <c:crosses val="autoZero"/>
        <c:crossBetween val="between"/>
        <c:majorUnit val="5.000000000000001E-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2F139-9F82-EE4C-89B1-8BE7D608099B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807D5-8A30-6F45-838E-B1F22818A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48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2F139-9F82-EE4C-89B1-8BE7D608099B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807D5-8A30-6F45-838E-B1F22818A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48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2F139-9F82-EE4C-89B1-8BE7D608099B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807D5-8A30-6F45-838E-B1F22818A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815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2F139-9F82-EE4C-89B1-8BE7D608099B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807D5-8A30-6F45-838E-B1F22818A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821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2F139-9F82-EE4C-89B1-8BE7D608099B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807D5-8A30-6F45-838E-B1F22818A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08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2F139-9F82-EE4C-89B1-8BE7D608099B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807D5-8A30-6F45-838E-B1F22818A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355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2F139-9F82-EE4C-89B1-8BE7D608099B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807D5-8A30-6F45-838E-B1F22818A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485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2F139-9F82-EE4C-89B1-8BE7D608099B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807D5-8A30-6F45-838E-B1F22818A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478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2F139-9F82-EE4C-89B1-8BE7D608099B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807D5-8A30-6F45-838E-B1F22818A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450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2F139-9F82-EE4C-89B1-8BE7D608099B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807D5-8A30-6F45-838E-B1F22818A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587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2F139-9F82-EE4C-89B1-8BE7D608099B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807D5-8A30-6F45-838E-B1F22818A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743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2F139-9F82-EE4C-89B1-8BE7D608099B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8807D5-8A30-6F45-838E-B1F22818A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787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mercedes-benz.com/en/innovation/autonomous/the-long-haul-truck-of-the-future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azmirror.com/2019/08/16/autonomous-semi-trucks-arizona-ups-tusimple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368553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bstract July-3.jpg"/>
          <p:cNvPicPr>
            <a:picLocks noChangeAspect="1"/>
          </p:cNvPicPr>
          <p:nvPr/>
        </p:nvPicPr>
        <p:blipFill>
          <a:blip r:embed="rId2">
            <a:alphaModFix amt="2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3844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304" y="102413"/>
            <a:ext cx="8909913" cy="2940710"/>
          </a:xfrm>
        </p:spPr>
        <p:txBody>
          <a:bodyPr>
            <a:normAutofit/>
          </a:bodyPr>
          <a:lstStyle/>
          <a:p>
            <a:pPr algn="l"/>
            <a:r>
              <a:rPr lang="en-AU" b="1" dirty="0">
                <a:solidFill>
                  <a:schemeClr val="bg1"/>
                </a:solidFill>
                <a:latin typeface="Arial"/>
                <a:cs typeface="Arial"/>
              </a:rPr>
              <a:t>Evaluating the impact of automation in long-haul trucking </a:t>
            </a:r>
            <a:br>
              <a:rPr lang="en-AU" b="1" dirty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AU" b="1" dirty="0">
                <a:solidFill>
                  <a:schemeClr val="bg1"/>
                </a:solidFill>
                <a:latin typeface="Arial"/>
                <a:cs typeface="Arial"/>
              </a:rPr>
              <a:t>using USAGE-Hwy</a:t>
            </a:r>
            <a:endParaRPr lang="en-US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5" name="Picture 4" descr="COP12001_Logo_RG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269" y="5664481"/>
            <a:ext cx="1858731" cy="109193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384404"/>
            <a:ext cx="9144000" cy="61534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468276"/>
            <a:ext cx="7086600" cy="427770"/>
          </a:xfrm>
        </p:spPr>
        <p:txBody>
          <a:bodyPr>
            <a:normAutofit/>
          </a:bodyPr>
          <a:lstStyle/>
          <a:p>
            <a:pPr algn="l"/>
            <a:r>
              <a:rPr lang="en-US" sz="2000" dirty="0">
                <a:solidFill>
                  <a:schemeClr val="bg1"/>
                </a:solidFill>
                <a:latin typeface="Arial"/>
                <a:cs typeface="Arial"/>
              </a:rPr>
              <a:t>June 2020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85800" y="4338926"/>
            <a:ext cx="1991770" cy="2272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 err="1">
                <a:solidFill>
                  <a:srgbClr val="17375E"/>
                </a:solidFill>
                <a:latin typeface="Arial"/>
                <a:cs typeface="Arial"/>
              </a:rPr>
              <a:t>Prof.</a:t>
            </a:r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 Peter Dixon</a:t>
            </a:r>
            <a:endParaRPr lang="en-AU" sz="800" dirty="0">
              <a:solidFill>
                <a:srgbClr val="17375E"/>
              </a:solidFill>
              <a:latin typeface="Arial"/>
              <a:cs typeface="Arial"/>
            </a:endParaRPr>
          </a:p>
          <a:p>
            <a:pPr algn="l"/>
            <a:r>
              <a:rPr lang="en-AU" sz="800" dirty="0" err="1">
                <a:solidFill>
                  <a:srgbClr val="17375E"/>
                </a:solidFill>
                <a:latin typeface="Arial"/>
                <a:cs typeface="Arial"/>
              </a:rPr>
              <a:t>Ph</a:t>
            </a:r>
            <a:r>
              <a:rPr lang="en-AU" sz="800" dirty="0">
                <a:solidFill>
                  <a:srgbClr val="17375E"/>
                </a:solidFill>
                <a:latin typeface="Arial"/>
                <a:cs typeface="Arial"/>
              </a:rPr>
              <a:t>: +61 3 9919 1464</a:t>
            </a:r>
          </a:p>
          <a:p>
            <a:pPr algn="l"/>
            <a:r>
              <a:rPr lang="en-AU" sz="800" dirty="0">
                <a:solidFill>
                  <a:srgbClr val="17375E"/>
                </a:solidFill>
                <a:latin typeface="Arial"/>
                <a:cs typeface="Arial"/>
              </a:rPr>
              <a:t>E-mail:  Peter.Dixon@vu.edu.au</a:t>
            </a:r>
          </a:p>
          <a:p>
            <a:pPr algn="l"/>
            <a:endParaRPr lang="en-AU" sz="800" dirty="0">
              <a:solidFill>
                <a:srgbClr val="17375E"/>
              </a:solidFill>
              <a:latin typeface="Arial"/>
              <a:cs typeface="Arial"/>
            </a:endParaRPr>
          </a:p>
          <a:p>
            <a:pPr algn="l"/>
            <a:r>
              <a:rPr lang="en-AU" sz="800" b="1" dirty="0" err="1">
                <a:solidFill>
                  <a:srgbClr val="17375E"/>
                </a:solidFill>
                <a:latin typeface="Arial"/>
                <a:cs typeface="Arial"/>
              </a:rPr>
              <a:t>Prof.</a:t>
            </a:r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 Maureen </a:t>
            </a:r>
            <a:r>
              <a:rPr lang="en-AU" sz="800" b="1" dirty="0" err="1">
                <a:solidFill>
                  <a:srgbClr val="17375E"/>
                </a:solidFill>
                <a:latin typeface="Arial"/>
                <a:cs typeface="Arial"/>
              </a:rPr>
              <a:t>Rimmer</a:t>
            </a:r>
            <a:endParaRPr lang="en-AU" sz="800" dirty="0">
              <a:solidFill>
                <a:srgbClr val="17375E"/>
              </a:solidFill>
              <a:latin typeface="Arial"/>
              <a:cs typeface="Arial"/>
            </a:endParaRPr>
          </a:p>
          <a:p>
            <a:pPr algn="l"/>
            <a:r>
              <a:rPr lang="en-AU" sz="800" dirty="0" err="1">
                <a:solidFill>
                  <a:srgbClr val="17375E"/>
                </a:solidFill>
                <a:latin typeface="Arial"/>
                <a:cs typeface="Arial"/>
              </a:rPr>
              <a:t>Ph</a:t>
            </a:r>
            <a:r>
              <a:rPr lang="en-AU" sz="800" dirty="0">
                <a:solidFill>
                  <a:srgbClr val="17375E"/>
                </a:solidFill>
                <a:latin typeface="Arial"/>
                <a:cs typeface="Arial"/>
              </a:rPr>
              <a:t>: +61 3 9919 1464</a:t>
            </a:r>
          </a:p>
          <a:p>
            <a:pPr algn="l"/>
            <a:r>
              <a:rPr lang="en-AU" sz="800" dirty="0">
                <a:solidFill>
                  <a:srgbClr val="17375E"/>
                </a:solidFill>
                <a:latin typeface="Arial"/>
                <a:cs typeface="Arial"/>
              </a:rPr>
              <a:t>E-mail:  Maureen.Bleazby@vu.edu.au</a:t>
            </a:r>
          </a:p>
          <a:p>
            <a:pPr algn="l"/>
            <a:endParaRPr lang="en-AU" sz="800" dirty="0">
              <a:solidFill>
                <a:srgbClr val="17375E"/>
              </a:solidFill>
              <a:latin typeface="Arial"/>
              <a:cs typeface="Arial"/>
            </a:endParaRPr>
          </a:p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Dr Jason </a:t>
            </a:r>
            <a:r>
              <a:rPr lang="en-AU" sz="800" b="1" dirty="0" err="1">
                <a:solidFill>
                  <a:srgbClr val="17375E"/>
                </a:solidFill>
                <a:latin typeface="Arial"/>
                <a:cs typeface="Arial"/>
              </a:rPr>
              <a:t>Nassios</a:t>
            </a:r>
            <a:endParaRPr lang="en-AU" sz="800" dirty="0">
              <a:solidFill>
                <a:srgbClr val="17375E"/>
              </a:solidFill>
              <a:latin typeface="Arial"/>
              <a:cs typeface="Arial"/>
            </a:endParaRPr>
          </a:p>
          <a:p>
            <a:pPr algn="l"/>
            <a:r>
              <a:rPr lang="en-AU" sz="800" dirty="0">
                <a:solidFill>
                  <a:srgbClr val="17375E"/>
                </a:solidFill>
                <a:latin typeface="Arial"/>
                <a:cs typeface="Arial"/>
              </a:rPr>
              <a:t>Ph: +61 3 9919 1480</a:t>
            </a:r>
          </a:p>
          <a:p>
            <a:pPr algn="l"/>
            <a:r>
              <a:rPr lang="en-AU" sz="800" dirty="0">
                <a:solidFill>
                  <a:srgbClr val="17375E"/>
                </a:solidFill>
                <a:latin typeface="Arial"/>
                <a:cs typeface="Arial"/>
              </a:rPr>
              <a:t>E-mail:  Jason.Nassios@vu.edu.au</a:t>
            </a:r>
          </a:p>
          <a:p>
            <a:pPr algn="l"/>
            <a:endParaRPr lang="en-AU" sz="800" dirty="0">
              <a:solidFill>
                <a:srgbClr val="17375E"/>
              </a:solidFill>
              <a:latin typeface="Arial"/>
              <a:cs typeface="Arial"/>
            </a:endParaRPr>
          </a:p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Dr Robert </a:t>
            </a:r>
            <a:r>
              <a:rPr lang="en-AU" sz="800" b="1" dirty="0" err="1">
                <a:solidFill>
                  <a:srgbClr val="17375E"/>
                </a:solidFill>
                <a:latin typeface="Arial"/>
                <a:cs typeface="Arial"/>
              </a:rPr>
              <a:t>Waschik</a:t>
            </a:r>
            <a:endParaRPr lang="en-AU" sz="800" dirty="0">
              <a:solidFill>
                <a:srgbClr val="17375E"/>
              </a:solidFill>
              <a:latin typeface="Arial"/>
              <a:cs typeface="Arial"/>
            </a:endParaRPr>
          </a:p>
          <a:p>
            <a:pPr algn="l"/>
            <a:r>
              <a:rPr lang="en-AU" sz="800" dirty="0">
                <a:solidFill>
                  <a:srgbClr val="17375E"/>
                </a:solidFill>
                <a:latin typeface="Arial"/>
                <a:cs typeface="Arial"/>
              </a:rPr>
              <a:t>Ph: +61 3 9919 1062</a:t>
            </a:r>
          </a:p>
          <a:p>
            <a:pPr algn="l"/>
            <a:r>
              <a:rPr lang="en-AU" sz="800" dirty="0">
                <a:solidFill>
                  <a:srgbClr val="17375E"/>
                </a:solidFill>
                <a:latin typeface="Arial"/>
                <a:cs typeface="Arial"/>
              </a:rPr>
              <a:t>E-mail:  Robert.Waschik@vu.edu.au</a:t>
            </a:r>
          </a:p>
          <a:p>
            <a:pPr algn="l"/>
            <a:endParaRPr lang="en-AU" sz="800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977119" y="5484518"/>
            <a:ext cx="1991770" cy="10682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Centre of Policy Studies</a:t>
            </a:r>
            <a:endParaRPr lang="en-AU" sz="800" dirty="0">
              <a:solidFill>
                <a:srgbClr val="17375E"/>
              </a:solidFill>
              <a:latin typeface="Arial"/>
              <a:cs typeface="Arial"/>
            </a:endParaRPr>
          </a:p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Victoria University</a:t>
            </a:r>
            <a:endParaRPr lang="en-AU" sz="800" dirty="0">
              <a:solidFill>
                <a:srgbClr val="17375E"/>
              </a:solidFill>
              <a:latin typeface="Arial"/>
              <a:cs typeface="Arial"/>
            </a:endParaRPr>
          </a:p>
          <a:p>
            <a:pPr algn="l"/>
            <a:r>
              <a:rPr lang="en-AU" sz="800" dirty="0">
                <a:solidFill>
                  <a:srgbClr val="17375E"/>
                </a:solidFill>
                <a:latin typeface="Arial"/>
                <a:cs typeface="Arial"/>
              </a:rPr>
              <a:t>Level 14, 300 Flinders St</a:t>
            </a:r>
          </a:p>
          <a:p>
            <a:pPr algn="l"/>
            <a:r>
              <a:rPr lang="en-AU" sz="800" dirty="0">
                <a:solidFill>
                  <a:srgbClr val="17375E"/>
                </a:solidFill>
                <a:latin typeface="Arial"/>
                <a:cs typeface="Arial"/>
              </a:rPr>
              <a:t>Melbourne Victoria 3000</a:t>
            </a:r>
          </a:p>
          <a:p>
            <a:pPr algn="l"/>
            <a:r>
              <a:rPr lang="en-AU" sz="800" dirty="0">
                <a:solidFill>
                  <a:srgbClr val="17375E"/>
                </a:solidFill>
                <a:latin typeface="Arial"/>
                <a:cs typeface="Arial"/>
              </a:rPr>
              <a:t> </a:t>
            </a:r>
          </a:p>
          <a:p>
            <a:pPr algn="l"/>
            <a:r>
              <a:rPr lang="en-AU" sz="800" dirty="0">
                <a:solidFill>
                  <a:srgbClr val="17375E"/>
                </a:solidFill>
                <a:latin typeface="Arial"/>
                <a:cs typeface="Arial"/>
              </a:rPr>
              <a:t>Telephone: +61 3 9919 1487</a:t>
            </a:r>
          </a:p>
          <a:p>
            <a:pPr algn="l"/>
            <a:r>
              <a:rPr lang="en-AU" sz="800" dirty="0">
                <a:solidFill>
                  <a:srgbClr val="17375E"/>
                </a:solidFill>
                <a:latin typeface="Arial"/>
                <a:cs typeface="Arial"/>
              </a:rPr>
              <a:t>E-mail: </a:t>
            </a:r>
            <a:r>
              <a:rPr lang="en-AU" sz="800" dirty="0" err="1">
                <a:solidFill>
                  <a:srgbClr val="17375E"/>
                </a:solidFill>
                <a:latin typeface="Arial"/>
                <a:cs typeface="Arial"/>
              </a:rPr>
              <a:t>James.Giesecke@vu.edu.au</a:t>
            </a:r>
            <a:endParaRPr lang="en-AU" sz="800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2558135" y="4338926"/>
            <a:ext cx="1991770" cy="19323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AU" sz="800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pic>
        <p:nvPicPr>
          <p:cNvPr id="11" name="Picture 4" descr="logo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1014" y="5934632"/>
            <a:ext cx="1812661" cy="746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41959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P12001_Logo_RG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669" y="6258854"/>
            <a:ext cx="1019917" cy="599161"/>
          </a:xfrm>
          <a:prstGeom prst="rect">
            <a:avLst/>
          </a:prstGeom>
        </p:spPr>
      </p:pic>
      <p:pic>
        <p:nvPicPr>
          <p:cNvPr id="11" name="Picture 4" descr="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618" y="6381365"/>
            <a:ext cx="994637" cy="409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0" y="1"/>
            <a:ext cx="9144000" cy="8127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538691" y="83681"/>
            <a:ext cx="8108950" cy="644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3000" b="1" dirty="0" err="1">
                <a:solidFill>
                  <a:schemeClr val="bg1"/>
                </a:solidFill>
                <a:latin typeface="Arial"/>
                <a:ea typeface="MS PGothic" charset="0"/>
                <a:cs typeface="Arial"/>
              </a:rPr>
              <a:t>Labor</a:t>
            </a:r>
            <a:r>
              <a:rPr lang="en-AU" sz="3000" b="1" dirty="0">
                <a:solidFill>
                  <a:schemeClr val="bg1"/>
                </a:solidFill>
                <a:latin typeface="Arial"/>
                <a:ea typeface="MS PGothic" charset="0"/>
                <a:cs typeface="Arial"/>
              </a:rPr>
              <a:t> saving technical change: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337300"/>
            <a:ext cx="6985000" cy="520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605103" y="6483585"/>
            <a:ext cx="2373972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© copyright Centre of Policy Studies 2020</a:t>
            </a:r>
            <a:endParaRPr lang="en-AU" sz="800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6477003" y="6498637"/>
            <a:ext cx="426638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P.</a:t>
            </a:r>
            <a:fld id="{B42225B0-2C5A-C84B-8476-DE4173D1F2D3}" type="slidenum">
              <a:rPr lang="en-AU" sz="800" b="1" smtClean="0">
                <a:solidFill>
                  <a:srgbClr val="17375E"/>
                </a:solidFill>
                <a:latin typeface="Arial"/>
                <a:cs typeface="Arial"/>
              </a:rPr>
              <a:t>10</a:t>
            </a:fld>
            <a:endParaRPr lang="en-AU" sz="800" b="1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6400" y="785237"/>
            <a:ext cx="83718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Fewer drivers will be needed, so automation in long-haul trucking will have a positive impact on </a:t>
            </a:r>
            <a:r>
              <a:rPr lang="en-AU" sz="2400" dirty="0" err="1"/>
              <a:t>labor</a:t>
            </a:r>
            <a:r>
              <a:rPr lang="en-AU" sz="2400" dirty="0"/>
              <a:t> productivity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A </a:t>
            </a:r>
            <a:r>
              <a:rPr lang="en-AU" sz="2400" dirty="0" err="1"/>
              <a:t>labor</a:t>
            </a:r>
            <a:r>
              <a:rPr lang="en-AU" sz="2400" dirty="0"/>
              <a:t> productivity </a:t>
            </a:r>
            <a:r>
              <a:rPr lang="en-AU" sz="2400" b="1" dirty="0"/>
              <a:t>improvement</a:t>
            </a:r>
            <a:r>
              <a:rPr lang="en-AU" sz="2400" dirty="0"/>
              <a:t> is represented by a </a:t>
            </a:r>
            <a:r>
              <a:rPr lang="en-AU" sz="2400" b="1" dirty="0"/>
              <a:t>negative</a:t>
            </a:r>
            <a:r>
              <a:rPr lang="en-AU" sz="2400" dirty="0"/>
              <a:t> value for </a:t>
            </a:r>
            <a:r>
              <a:rPr lang="en-AU" sz="2400" dirty="0" err="1"/>
              <a:t>labor-saving</a:t>
            </a:r>
            <a:r>
              <a:rPr lang="en-AU" sz="2400" dirty="0"/>
              <a:t> technical change:  Less </a:t>
            </a:r>
            <a:r>
              <a:rPr lang="en-AU" sz="2400" dirty="0" err="1"/>
              <a:t>labor</a:t>
            </a:r>
            <a:r>
              <a:rPr lang="en-AU" sz="2400" dirty="0"/>
              <a:t> is required to produce the same level of output given use of other inputs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err="1"/>
              <a:t>labor-saving</a:t>
            </a:r>
            <a:r>
              <a:rPr lang="en-AU" sz="2400" dirty="0"/>
              <a:t> technical change shock is derived by multiplying the adoption rates by the share of employment accounted for by long-haul truck drivers </a:t>
            </a:r>
            <a:endParaRPr lang="en-US" sz="2400" dirty="0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C6024495-F00C-4542-A1DC-880ABB2DD8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0712122"/>
              </p:ext>
            </p:extLst>
          </p:nvPr>
        </p:nvGraphicFramePr>
        <p:xfrm>
          <a:off x="1706245" y="3812841"/>
          <a:ext cx="5731510" cy="246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46776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P12001_Logo_RG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669" y="6258854"/>
            <a:ext cx="1019917" cy="599161"/>
          </a:xfrm>
          <a:prstGeom prst="rect">
            <a:avLst/>
          </a:prstGeom>
        </p:spPr>
      </p:pic>
      <p:pic>
        <p:nvPicPr>
          <p:cNvPr id="11" name="Picture 4" descr="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618" y="6381365"/>
            <a:ext cx="994637" cy="409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0" y="1"/>
            <a:ext cx="9144000" cy="8127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538691" y="83681"/>
            <a:ext cx="8108950" cy="644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3000" b="1" dirty="0" err="1">
                <a:solidFill>
                  <a:schemeClr val="bg1"/>
                </a:solidFill>
                <a:latin typeface="Arial"/>
                <a:ea typeface="MS PGothic" charset="0"/>
                <a:cs typeface="Arial"/>
              </a:rPr>
              <a:t>Labor</a:t>
            </a:r>
            <a:r>
              <a:rPr lang="en-AU" sz="3000" b="1" dirty="0">
                <a:solidFill>
                  <a:schemeClr val="bg1"/>
                </a:solidFill>
                <a:latin typeface="Arial"/>
                <a:ea typeface="MS PGothic" charset="0"/>
                <a:cs typeface="Arial"/>
              </a:rPr>
              <a:t> saving technical change: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337300"/>
            <a:ext cx="6985000" cy="520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605103" y="6483585"/>
            <a:ext cx="2373972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© copyright Centre of Policy Studies 2020</a:t>
            </a:r>
            <a:endParaRPr lang="en-AU" sz="800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6477003" y="6498637"/>
            <a:ext cx="426638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P.</a:t>
            </a:r>
            <a:fld id="{B42225B0-2C5A-C84B-8476-DE4173D1F2D3}" type="slidenum">
              <a:rPr lang="en-AU" sz="800" b="1" smtClean="0">
                <a:solidFill>
                  <a:srgbClr val="17375E"/>
                </a:solidFill>
                <a:latin typeface="Arial"/>
                <a:cs typeface="Arial"/>
              </a:rPr>
              <a:t>11</a:t>
            </a:fld>
            <a:endParaRPr lang="en-AU" sz="800" b="1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6400" y="856261"/>
            <a:ext cx="83718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Where does -25% come from?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AU" sz="2400" dirty="0"/>
              <a:t>59.5% of “compensation to employees” to Truck drivers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AU" sz="2400" dirty="0"/>
              <a:t>51.52% of “Heavy and Tractor Trailer Drivers” were long-haul truck drivers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AU" sz="2400" dirty="0"/>
              <a:t>McKinsey (2015) estimates maximum automation potential in Heavy Truck and Tractor-Trailer Operators is 81.4%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AU" sz="2400" dirty="0"/>
              <a:t>59.5% ∙ 51.52% ∙ 81.4% = 25%.  In In-house trucking,      59.5% ∙   8.13% ∙ 81.4% = 3.9%</a:t>
            </a:r>
            <a:endParaRPr lang="en-US" sz="2400" dirty="0"/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DE5784FC-1010-4C52-86DA-7723D2592D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5881040"/>
              </p:ext>
            </p:extLst>
          </p:nvPr>
        </p:nvGraphicFramePr>
        <p:xfrm>
          <a:off x="1706245" y="3915880"/>
          <a:ext cx="5731510" cy="2470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407465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P12001_Logo_RG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669" y="6258854"/>
            <a:ext cx="1019917" cy="599161"/>
          </a:xfrm>
          <a:prstGeom prst="rect">
            <a:avLst/>
          </a:prstGeom>
        </p:spPr>
      </p:pic>
      <p:pic>
        <p:nvPicPr>
          <p:cNvPr id="11" name="Picture 4" descr="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618" y="6381365"/>
            <a:ext cx="994637" cy="409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0" y="1"/>
            <a:ext cx="9144000" cy="8127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538691" y="83681"/>
            <a:ext cx="8108950" cy="644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3000" b="1" dirty="0">
                <a:solidFill>
                  <a:schemeClr val="bg1"/>
                </a:solidFill>
                <a:latin typeface="Arial"/>
                <a:ea typeface="MS PGothic" charset="0"/>
                <a:cs typeface="Arial"/>
              </a:rPr>
              <a:t>Cost of adopting automation: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337300"/>
            <a:ext cx="6985000" cy="520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605103" y="6483585"/>
            <a:ext cx="2373972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© copyright Centre of Policy Studies 2020</a:t>
            </a:r>
            <a:endParaRPr lang="en-AU" sz="800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6477003" y="6498637"/>
            <a:ext cx="426638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P.</a:t>
            </a:r>
            <a:fld id="{B42225B0-2C5A-C84B-8476-DE4173D1F2D3}" type="slidenum">
              <a:rPr lang="en-AU" sz="800" b="1" smtClean="0">
                <a:solidFill>
                  <a:srgbClr val="17375E"/>
                </a:solidFill>
                <a:latin typeface="Arial"/>
                <a:cs typeface="Arial"/>
              </a:rPr>
              <a:t>12</a:t>
            </a:fld>
            <a:endParaRPr lang="en-AU" sz="800" b="1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6400" y="962784"/>
            <a:ext cx="837184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Estimate the cost of replacing the current fleet of two million tractor-trailers in the United States (McKinsey Global Institute 2017:79) with one where all trucks are fitted with the technology to allow for autonomous operation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“… new trucks would be outfitted with lidars, sensors, and other technology to allow the vehicle to operate without human intervention ... high-end packages might cost $100,000”  (</a:t>
            </a:r>
            <a:r>
              <a:rPr lang="en-AU" sz="2400" dirty="0" err="1"/>
              <a:t>Chottani</a:t>
            </a:r>
            <a:r>
              <a:rPr lang="en-AU" sz="2400" dirty="0"/>
              <a:t> </a:t>
            </a:r>
            <a:r>
              <a:rPr lang="en-AU" sz="2400" i="1" dirty="0"/>
              <a:t>et al</a:t>
            </a:r>
            <a:r>
              <a:rPr lang="en-AU" sz="2400" dirty="0"/>
              <a:t>. 2018:4)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To reflect the idea that early adopters of new technology face higher adoption costs than late adopters, assume that this per-truck cost falls over time to a minimum of $50,000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Over 2020-50, we assume that the size of the fleet of long-haul trucks follows the US DoT increase in Truck vehicle-miles-travelled - assuming that the existing fleet is fully utilized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463894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P12001_Logo_RG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669" y="6258854"/>
            <a:ext cx="1019917" cy="599161"/>
          </a:xfrm>
          <a:prstGeom prst="rect">
            <a:avLst/>
          </a:prstGeom>
        </p:spPr>
      </p:pic>
      <p:pic>
        <p:nvPicPr>
          <p:cNvPr id="11" name="Picture 4" descr="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618" y="6381365"/>
            <a:ext cx="994637" cy="409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0" y="1"/>
            <a:ext cx="9144000" cy="8127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538691" y="83681"/>
            <a:ext cx="8108950" cy="644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3000" b="1" dirty="0">
                <a:solidFill>
                  <a:schemeClr val="bg1"/>
                </a:solidFill>
                <a:latin typeface="Arial"/>
                <a:ea typeface="MS PGothic" charset="0"/>
                <a:cs typeface="Arial"/>
              </a:rPr>
              <a:t>Cost of adopting automation: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337300"/>
            <a:ext cx="6985000" cy="520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605103" y="6483585"/>
            <a:ext cx="2373972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© copyright Centre of Policy Studies 2020</a:t>
            </a:r>
            <a:endParaRPr lang="en-AU" sz="800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6477003" y="6498637"/>
            <a:ext cx="426638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P.</a:t>
            </a:r>
            <a:fld id="{B42225B0-2C5A-C84B-8476-DE4173D1F2D3}" type="slidenum">
              <a:rPr lang="en-AU" sz="800" b="1" smtClean="0">
                <a:solidFill>
                  <a:srgbClr val="17375E"/>
                </a:solidFill>
                <a:latin typeface="Arial"/>
                <a:cs typeface="Arial"/>
              </a:rPr>
              <a:t>13</a:t>
            </a:fld>
            <a:endParaRPr lang="en-AU" sz="800" b="1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4214" y="3164452"/>
            <a:ext cx="84979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By 2050 shock is </a:t>
            </a:r>
            <a:r>
              <a:rPr lang="en-AU" sz="2400" dirty="0"/>
              <a:t>2.5%:  1/9 ∙ # of trucks (1,056,242) ∙ [</a:t>
            </a:r>
            <a:r>
              <a:rPr lang="en-AU" sz="2400" dirty="0" err="1"/>
              <a:t>TruckServ</a:t>
            </a:r>
            <a:r>
              <a:rPr lang="en-AU" sz="2400" dirty="0"/>
              <a:t> share (0.86)] ∙ [$50k per truck] / [</a:t>
            </a:r>
            <a:r>
              <a:rPr lang="en-AU" sz="2400" dirty="0" err="1"/>
              <a:t>Investmt</a:t>
            </a:r>
            <a:r>
              <a:rPr lang="en-AU" sz="2400" dirty="0"/>
              <a:t> in </a:t>
            </a:r>
            <a:r>
              <a:rPr lang="en-AU" sz="2400" dirty="0" err="1"/>
              <a:t>TruckServ</a:t>
            </a:r>
            <a:r>
              <a:rPr lang="en-AU" sz="2400" dirty="0"/>
              <a:t> ($203b)]</a:t>
            </a:r>
            <a:endParaRPr lang="en-US" sz="2400" dirty="0"/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00000000-0008-0000-0100-000004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7972828"/>
              </p:ext>
            </p:extLst>
          </p:nvPr>
        </p:nvGraphicFramePr>
        <p:xfrm>
          <a:off x="1706245" y="769701"/>
          <a:ext cx="5731510" cy="2459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00000000-0008-0000-0100-000008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2278083"/>
              </p:ext>
            </p:extLst>
          </p:nvPr>
        </p:nvGraphicFramePr>
        <p:xfrm>
          <a:off x="1706245" y="3956787"/>
          <a:ext cx="5731510" cy="2459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0492143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P12001_Logo_RG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669" y="6258854"/>
            <a:ext cx="1019917" cy="599161"/>
          </a:xfrm>
          <a:prstGeom prst="rect">
            <a:avLst/>
          </a:prstGeom>
        </p:spPr>
      </p:pic>
      <p:pic>
        <p:nvPicPr>
          <p:cNvPr id="11" name="Picture 4" descr="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618" y="6381365"/>
            <a:ext cx="994637" cy="409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0" y="1"/>
            <a:ext cx="9144000" cy="8127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538691" y="83681"/>
            <a:ext cx="8108950" cy="644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3000" b="1" dirty="0">
                <a:solidFill>
                  <a:schemeClr val="bg1"/>
                </a:solidFill>
                <a:latin typeface="Arial"/>
                <a:ea typeface="MS PGothic" charset="0"/>
                <a:cs typeface="Arial"/>
              </a:rPr>
              <a:t>Fuel cost savings: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337300"/>
            <a:ext cx="6985000" cy="520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605103" y="6483585"/>
            <a:ext cx="2373972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© copyright Centre of Policy Studies 2020</a:t>
            </a:r>
            <a:endParaRPr lang="en-AU" sz="800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6477003" y="6498637"/>
            <a:ext cx="426638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P.</a:t>
            </a:r>
            <a:fld id="{B42225B0-2C5A-C84B-8476-DE4173D1F2D3}" type="slidenum">
              <a:rPr lang="en-AU" sz="800" b="1" smtClean="0">
                <a:solidFill>
                  <a:srgbClr val="17375E"/>
                </a:solidFill>
                <a:latin typeface="Arial"/>
                <a:cs typeface="Arial"/>
              </a:rPr>
              <a:t>14</a:t>
            </a:fld>
            <a:endParaRPr lang="en-AU" sz="800" b="1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6400" y="847378"/>
            <a:ext cx="83718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Driving automation could decrease fuel costs by optimizing throttle and brake controls to minimize fuel burn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Estimated fuel savings using a speed limiting device or truck platooning (</a:t>
            </a:r>
            <a:r>
              <a:rPr lang="en-AU" sz="2400" dirty="0" err="1"/>
              <a:t>USDoT</a:t>
            </a:r>
            <a:r>
              <a:rPr lang="en-AU" sz="2400" dirty="0"/>
              <a:t> (2016) and </a:t>
            </a:r>
            <a:r>
              <a:rPr lang="en-AU" sz="2400" dirty="0" err="1"/>
              <a:t>Shladover</a:t>
            </a:r>
            <a:r>
              <a:rPr lang="en-AU" sz="2400" dirty="0"/>
              <a:t> </a:t>
            </a:r>
            <a:r>
              <a:rPr lang="en-AU" sz="2400" i="1" dirty="0"/>
              <a:t>et al</a:t>
            </a:r>
            <a:r>
              <a:rPr lang="en-AU" sz="2400" dirty="0"/>
              <a:t>. (2018)) suggest 5.22% fuel savings 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When converting whole fleet, the fuel-saving shock is                  -2.19% [= -100 ∙ 0.0522 ∙ 0.5152 ∙ 0.814] in </a:t>
            </a:r>
            <a:r>
              <a:rPr lang="en-AU" sz="2400" dirty="0" err="1"/>
              <a:t>TruckingServ</a:t>
            </a:r>
            <a:r>
              <a:rPr lang="en-AU" sz="2400" dirty="0"/>
              <a:t> and                   -0.35% [= -100 ∙ 0.0522 ∙ 0.0813 ∙ 0.814] in </a:t>
            </a:r>
            <a:r>
              <a:rPr lang="en-AU" sz="2400" dirty="0" err="1"/>
              <a:t>InHTruck</a:t>
            </a:r>
            <a:endParaRPr lang="en-US" sz="2400" dirty="0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D15C1D9E-5EAA-4354-8320-F2083A9C5F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5140206"/>
              </p:ext>
            </p:extLst>
          </p:nvPr>
        </p:nvGraphicFramePr>
        <p:xfrm>
          <a:off x="1706245" y="3885838"/>
          <a:ext cx="5731510" cy="2459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707504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P12001_Logo_RG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669" y="6258854"/>
            <a:ext cx="1019917" cy="599161"/>
          </a:xfrm>
          <a:prstGeom prst="rect">
            <a:avLst/>
          </a:prstGeom>
        </p:spPr>
      </p:pic>
      <p:pic>
        <p:nvPicPr>
          <p:cNvPr id="11" name="Picture 4" descr="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618" y="6381365"/>
            <a:ext cx="994637" cy="409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0" y="1"/>
            <a:ext cx="9144000" cy="8127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538691" y="83681"/>
            <a:ext cx="8108950" cy="644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3000" b="1" dirty="0">
                <a:solidFill>
                  <a:schemeClr val="bg1"/>
                </a:solidFill>
                <a:latin typeface="Arial"/>
                <a:ea typeface="MS PGothic" charset="0"/>
                <a:cs typeface="Arial"/>
              </a:rPr>
              <a:t>Capital-saving technological change: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337300"/>
            <a:ext cx="6985000" cy="520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605103" y="6483585"/>
            <a:ext cx="2373972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© copyright Centre of Policy Studies 2020</a:t>
            </a:r>
            <a:endParaRPr lang="en-AU" sz="800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6477003" y="6498637"/>
            <a:ext cx="426638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P.</a:t>
            </a:r>
            <a:fld id="{B42225B0-2C5A-C84B-8476-DE4173D1F2D3}" type="slidenum">
              <a:rPr lang="en-AU" sz="800" b="1" smtClean="0">
                <a:solidFill>
                  <a:srgbClr val="17375E"/>
                </a:solidFill>
                <a:latin typeface="Arial"/>
                <a:cs typeface="Arial"/>
              </a:rPr>
              <a:t>15</a:t>
            </a:fld>
            <a:endParaRPr lang="en-AU" sz="800" b="1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6400" y="882890"/>
            <a:ext cx="83718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Driverless trucks can be operated for longer hours than trucks with drivers who need mandated rest periods and can only work for a mandated number of hours without interruption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Following McKinsey (2018:19), we assume capital-saving technological change of 45%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6C5CABA-11FA-462D-86AA-C060F26C413C}"/>
              </a:ext>
            </a:extLst>
          </p:cNvPr>
          <p:cNvSpPr/>
          <p:nvPr/>
        </p:nvSpPr>
        <p:spPr>
          <a:xfrm>
            <a:off x="1477" y="2815699"/>
            <a:ext cx="9144000" cy="8127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6FE721E9-8CE2-456D-A7AB-FBFD51717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168" y="2899379"/>
            <a:ext cx="8108950" cy="644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3000" b="1" dirty="0">
                <a:solidFill>
                  <a:schemeClr val="bg1"/>
                </a:solidFill>
                <a:latin typeface="Arial"/>
                <a:ea typeface="MS PGothic" charset="0"/>
                <a:cs typeface="Arial"/>
              </a:rPr>
              <a:t>Fatalities and safety costs: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8417367-3F08-4E36-98A2-30F99A9CBFC0}"/>
              </a:ext>
            </a:extLst>
          </p:cNvPr>
          <p:cNvSpPr/>
          <p:nvPr/>
        </p:nvSpPr>
        <p:spPr>
          <a:xfrm>
            <a:off x="407877" y="3698588"/>
            <a:ext cx="83718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By eliminating driver-related factors, automation could reduce crashes, eliminating an estimated 155 fatalities and $97.8m in safety costs in 2017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Each fatality is valued at $9.6m, following US DoT guidance on Value of Statistical Life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Introduced safety cost savings as reduced purchases of medical services by the household sector</a:t>
            </a:r>
          </a:p>
        </p:txBody>
      </p:sp>
    </p:spTree>
    <p:extLst>
      <p:ext uri="{BB962C8B-B14F-4D97-AF65-F5344CB8AC3E}">
        <p14:creationId xmlns:p14="http://schemas.microsoft.com/office/powerpoint/2010/main" val="23431168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P12001_Logo_RG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669" y="6258854"/>
            <a:ext cx="1019917" cy="599161"/>
          </a:xfrm>
          <a:prstGeom prst="rect">
            <a:avLst/>
          </a:prstGeom>
        </p:spPr>
      </p:pic>
      <p:pic>
        <p:nvPicPr>
          <p:cNvPr id="11" name="Picture 4" descr="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618" y="6381365"/>
            <a:ext cx="994637" cy="409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0" y="1"/>
            <a:ext cx="9144000" cy="8127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538691" y="83681"/>
            <a:ext cx="8108950" cy="644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3000" b="1" dirty="0">
                <a:solidFill>
                  <a:schemeClr val="bg1"/>
                </a:solidFill>
                <a:latin typeface="Arial"/>
                <a:ea typeface="MS PGothic" charset="0"/>
                <a:cs typeface="Arial"/>
              </a:rPr>
              <a:t>Fatalities and safety costs: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337300"/>
            <a:ext cx="6985000" cy="520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605103" y="6483585"/>
            <a:ext cx="2373972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© copyright Centre of Policy Studies 2020</a:t>
            </a:r>
            <a:endParaRPr lang="en-AU" sz="800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6477003" y="6498637"/>
            <a:ext cx="426638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P.</a:t>
            </a:r>
            <a:fld id="{B42225B0-2C5A-C84B-8476-DE4173D1F2D3}" type="slidenum">
              <a:rPr lang="en-AU" sz="800" b="1" smtClean="0">
                <a:solidFill>
                  <a:srgbClr val="17375E"/>
                </a:solidFill>
                <a:latin typeface="Arial"/>
                <a:cs typeface="Arial"/>
              </a:rPr>
              <a:t>16</a:t>
            </a:fld>
            <a:endParaRPr lang="en-AU" sz="800" b="1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92DA226E-74AE-4CEE-B9B6-07520707E0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8776096"/>
              </p:ext>
            </p:extLst>
          </p:nvPr>
        </p:nvGraphicFramePr>
        <p:xfrm>
          <a:off x="1706245" y="853088"/>
          <a:ext cx="5731510" cy="2453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E5726E9E-D150-452D-BE55-1400C915BC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7584141"/>
              </p:ext>
            </p:extLst>
          </p:nvPr>
        </p:nvGraphicFramePr>
        <p:xfrm>
          <a:off x="1706245" y="3720579"/>
          <a:ext cx="5731510" cy="2453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2027163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P12001_Logo_RG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669" y="6258854"/>
            <a:ext cx="1019917" cy="599161"/>
          </a:xfrm>
          <a:prstGeom prst="rect">
            <a:avLst/>
          </a:prstGeom>
        </p:spPr>
      </p:pic>
      <p:pic>
        <p:nvPicPr>
          <p:cNvPr id="11" name="Picture 4" descr="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618" y="6381365"/>
            <a:ext cx="994637" cy="409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0" y="1"/>
            <a:ext cx="9144000" cy="8127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538691" y="83681"/>
            <a:ext cx="8108950" cy="644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3000" b="1" dirty="0">
                <a:solidFill>
                  <a:schemeClr val="bg1"/>
                </a:solidFill>
                <a:latin typeface="Arial"/>
                <a:ea typeface="MS PGothic" charset="0"/>
                <a:cs typeface="Arial"/>
              </a:rPr>
              <a:t>Results – primary factors: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337300"/>
            <a:ext cx="6985000" cy="520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605103" y="6483585"/>
            <a:ext cx="2373972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© copyright Centre of Policy Studies 2020</a:t>
            </a:r>
            <a:endParaRPr lang="en-AU" sz="800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6477003" y="6498637"/>
            <a:ext cx="426638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P.</a:t>
            </a:r>
            <a:fld id="{B42225B0-2C5A-C84B-8476-DE4173D1F2D3}" type="slidenum">
              <a:rPr lang="en-AU" sz="800" b="1" smtClean="0">
                <a:solidFill>
                  <a:srgbClr val="17375E"/>
                </a:solidFill>
                <a:latin typeface="Arial"/>
                <a:cs typeface="Arial"/>
              </a:rPr>
              <a:t>17</a:t>
            </a:fld>
            <a:endParaRPr lang="en-AU" sz="800" b="1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6399" y="3741508"/>
            <a:ext cx="845351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Investment in automation stimulates capital, which rises almost 0.4 per cent above baseline by 2050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More capital means increase in </a:t>
            </a:r>
            <a:r>
              <a:rPr lang="en-US" sz="2400" dirty="0" err="1"/>
              <a:t>labour</a:t>
            </a:r>
            <a:r>
              <a:rPr lang="en-US" sz="2400" dirty="0"/>
              <a:t> demand which reaches 0.05 per cent above baseline around 2032 under “fast” scenario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Slower adoption rates implies slower and steadier growth in capital and </a:t>
            </a:r>
            <a:r>
              <a:rPr lang="en-US" sz="2400" dirty="0" err="1"/>
              <a:t>labour</a:t>
            </a:r>
            <a:endParaRPr lang="en-US" sz="2400" dirty="0"/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00000000-0008-0000-0400-000003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8983882"/>
              </p:ext>
            </p:extLst>
          </p:nvPr>
        </p:nvGraphicFramePr>
        <p:xfrm>
          <a:off x="1713230" y="879832"/>
          <a:ext cx="5717540" cy="2754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990046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P12001_Logo_RG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669" y="6258854"/>
            <a:ext cx="1019917" cy="599161"/>
          </a:xfrm>
          <a:prstGeom prst="rect">
            <a:avLst/>
          </a:prstGeom>
        </p:spPr>
      </p:pic>
      <p:pic>
        <p:nvPicPr>
          <p:cNvPr id="11" name="Picture 4" descr="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618" y="6381365"/>
            <a:ext cx="994637" cy="409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0" y="1"/>
            <a:ext cx="9144000" cy="8127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538691" y="83681"/>
            <a:ext cx="8108950" cy="644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3000" b="1" dirty="0">
                <a:solidFill>
                  <a:schemeClr val="bg1"/>
                </a:solidFill>
                <a:latin typeface="Arial"/>
                <a:ea typeface="MS PGothic" charset="0"/>
                <a:cs typeface="Arial"/>
              </a:rPr>
              <a:t>Results – real GDP and welfare: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337300"/>
            <a:ext cx="6985000" cy="520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605103" y="6483585"/>
            <a:ext cx="2373972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© copyright Centre of Policy Studies 2020</a:t>
            </a:r>
            <a:endParaRPr lang="en-AU" sz="800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6477003" y="6498637"/>
            <a:ext cx="426638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P.</a:t>
            </a:r>
            <a:fld id="{B42225B0-2C5A-C84B-8476-DE4173D1F2D3}" type="slidenum">
              <a:rPr lang="en-AU" sz="800" b="1" smtClean="0">
                <a:solidFill>
                  <a:srgbClr val="17375E"/>
                </a:solidFill>
                <a:latin typeface="Arial"/>
                <a:cs typeface="Arial"/>
              </a:rPr>
              <a:t>18</a:t>
            </a:fld>
            <a:endParaRPr lang="en-AU" sz="800" b="1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6400" y="3768134"/>
            <a:ext cx="83718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Real GDP and welfare increase by around 0.35 per cent relative to baseline, about $68b of 2019 GDP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Capital contributes about 0.12 per cent of this increase in real GDP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Most (0.2 per cent) comes from </a:t>
            </a:r>
            <a:r>
              <a:rPr lang="en-US" sz="2400" dirty="0" err="1"/>
              <a:t>labour</a:t>
            </a:r>
            <a:r>
              <a:rPr lang="en-US" sz="2400" dirty="0"/>
              <a:t>-, capital- and fuel-saving technical change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9566708"/>
              </p:ext>
            </p:extLst>
          </p:nvPr>
        </p:nvGraphicFramePr>
        <p:xfrm>
          <a:off x="1746885" y="865213"/>
          <a:ext cx="5650230" cy="28016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46724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P12001_Logo_RG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669" y="6258854"/>
            <a:ext cx="1019917" cy="599161"/>
          </a:xfrm>
          <a:prstGeom prst="rect">
            <a:avLst/>
          </a:prstGeom>
        </p:spPr>
      </p:pic>
      <p:pic>
        <p:nvPicPr>
          <p:cNvPr id="11" name="Picture 4" descr="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618" y="6381365"/>
            <a:ext cx="994637" cy="409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0" y="1"/>
            <a:ext cx="9144000" cy="8127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538691" y="83681"/>
            <a:ext cx="8108950" cy="644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3000" b="1" dirty="0">
                <a:solidFill>
                  <a:schemeClr val="bg1"/>
                </a:solidFill>
                <a:latin typeface="Arial"/>
                <a:ea typeface="MS PGothic" charset="0"/>
                <a:cs typeface="Arial"/>
              </a:rPr>
              <a:t>Results – industries: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337300"/>
            <a:ext cx="6985000" cy="520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605103" y="6483585"/>
            <a:ext cx="2373972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© copyright Centre of Policy Studies 2020</a:t>
            </a:r>
            <a:endParaRPr lang="en-AU" sz="800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6477003" y="6498637"/>
            <a:ext cx="426638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P.</a:t>
            </a:r>
            <a:fld id="{B42225B0-2C5A-C84B-8476-DE4173D1F2D3}" type="slidenum">
              <a:rPr lang="en-AU" sz="800" b="1" smtClean="0">
                <a:solidFill>
                  <a:srgbClr val="17375E"/>
                </a:solidFill>
                <a:latin typeface="Arial"/>
                <a:cs typeface="Arial"/>
              </a:rPr>
              <a:t>19</a:t>
            </a:fld>
            <a:endParaRPr lang="en-AU" sz="800" b="1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6399" y="3741499"/>
            <a:ext cx="843575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Output of for-hire trucking increases by about 4 per cent relative to baseline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Automation reduces employment in Trucking Services industry by over 20 per cent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In-house trucking increases by about 0.5 per cent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Substitution away from other transport, mostly rail (-6 per cent) water (-2.7 per cent) and air (-0.6 per cent)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7963887"/>
              </p:ext>
            </p:extLst>
          </p:nvPr>
        </p:nvGraphicFramePr>
        <p:xfrm>
          <a:off x="1701482" y="894716"/>
          <a:ext cx="5741035" cy="2778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50212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P12001_Logo_RG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669" y="6258854"/>
            <a:ext cx="1019917" cy="599161"/>
          </a:xfrm>
          <a:prstGeom prst="rect">
            <a:avLst/>
          </a:prstGeom>
        </p:spPr>
      </p:pic>
      <p:pic>
        <p:nvPicPr>
          <p:cNvPr id="11" name="Picture 4" descr="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618" y="6381365"/>
            <a:ext cx="994637" cy="409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0" y="1"/>
            <a:ext cx="9144000" cy="8127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538691" y="83681"/>
            <a:ext cx="8108950" cy="644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3000" b="1" dirty="0">
                <a:solidFill>
                  <a:schemeClr val="bg1"/>
                </a:solidFill>
                <a:latin typeface="Arial"/>
                <a:ea typeface="MS PGothic" charset="0"/>
                <a:cs typeface="Arial"/>
              </a:rPr>
              <a:t>Introduction: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337300"/>
            <a:ext cx="6985000" cy="520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605103" y="6483585"/>
            <a:ext cx="2373972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© copyright Centre of Policy Studies 2020</a:t>
            </a:r>
            <a:endParaRPr lang="en-AU" sz="800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6477003" y="6498637"/>
            <a:ext cx="426638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P.</a:t>
            </a:r>
            <a:fld id="{B42225B0-2C5A-C84B-8476-DE4173D1F2D3}" type="slidenum">
              <a:rPr lang="en-AU" sz="800" b="1" smtClean="0">
                <a:solidFill>
                  <a:srgbClr val="17375E"/>
                </a:solidFill>
                <a:latin typeface="Arial"/>
                <a:cs typeface="Arial"/>
              </a:rPr>
              <a:t>2</a:t>
            </a:fld>
            <a:endParaRPr lang="en-AU" sz="800" b="1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6400" y="1119467"/>
            <a:ext cx="83718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hlinkClick r:id="rId4"/>
              </a:rPr>
              <a:t>https://www.mercedes-benz.com/en/innovation/autonomous/the-long-haul-truck-of-the-future/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“Already, companies have made fully autonomous beer deliveries and struck alliances to operate ATs jointly. The rigs these companies are using are typically new medium- and heavy-duty trucks, outfitted with </a:t>
            </a:r>
            <a:r>
              <a:rPr lang="en-US" sz="2400" dirty="0" err="1"/>
              <a:t>lidars</a:t>
            </a:r>
            <a:r>
              <a:rPr lang="en-US" sz="2400" dirty="0"/>
              <a:t>, sensors, and other technology to allow the vehicle to operate without human intervention. Basic versions of the kit cost as little as $30,000; high-end packages might cost $100,000.” (</a:t>
            </a:r>
            <a:r>
              <a:rPr lang="en-US" sz="2400" dirty="0" err="1"/>
              <a:t>Chottani</a:t>
            </a:r>
            <a:r>
              <a:rPr lang="en-US" sz="2400" dirty="0"/>
              <a:t> et al. 2018:4)</a:t>
            </a:r>
          </a:p>
        </p:txBody>
      </p:sp>
    </p:spTree>
    <p:extLst>
      <p:ext uri="{BB962C8B-B14F-4D97-AF65-F5344CB8AC3E}">
        <p14:creationId xmlns:p14="http://schemas.microsoft.com/office/powerpoint/2010/main" val="26361718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P12001_Logo_RG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669" y="6258854"/>
            <a:ext cx="1019917" cy="599161"/>
          </a:xfrm>
          <a:prstGeom prst="rect">
            <a:avLst/>
          </a:prstGeom>
        </p:spPr>
      </p:pic>
      <p:pic>
        <p:nvPicPr>
          <p:cNvPr id="11" name="Picture 4" descr="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618" y="6381365"/>
            <a:ext cx="994637" cy="409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0" y="1"/>
            <a:ext cx="9144000" cy="8127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538691" y="83681"/>
            <a:ext cx="8108950" cy="644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3000" b="1" dirty="0">
                <a:solidFill>
                  <a:schemeClr val="bg1"/>
                </a:solidFill>
                <a:latin typeface="Arial"/>
                <a:ea typeface="MS PGothic" charset="0"/>
                <a:cs typeface="Arial"/>
              </a:rPr>
              <a:t>Results – number of long-haul truckers: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337300"/>
            <a:ext cx="6985000" cy="520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605103" y="6483585"/>
            <a:ext cx="2373972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© copyright Centre of Policy Studies 2020</a:t>
            </a:r>
            <a:endParaRPr lang="en-AU" sz="800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6477003" y="6498637"/>
            <a:ext cx="426638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P.</a:t>
            </a:r>
            <a:fld id="{B42225B0-2C5A-C84B-8476-DE4173D1F2D3}" type="slidenum">
              <a:rPr lang="en-AU" sz="800" b="1" smtClean="0">
                <a:solidFill>
                  <a:srgbClr val="17375E"/>
                </a:solidFill>
                <a:latin typeface="Arial"/>
                <a:cs typeface="Arial"/>
              </a:rPr>
              <a:t>20</a:t>
            </a:fld>
            <a:endParaRPr lang="en-AU" sz="800" b="1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2538" y="3705985"/>
            <a:ext cx="86087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Turnover rate is 10.5 per cent, employment is about 560k in 2020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Baseline hiring rises from 69k in 2020 to over 110k by 2050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Maximum automation potential is 81.4 per cent, so by 2050, there is still demand for about 20k long-haul truck drivers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But under “fast” adoption scenario, new hiring is negative over 5-year period 2029-2034, reaching minimum of 11k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Annual turnover of short-haul drivers is about 135k in 2020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A30C25-B1B2-49EA-AD70-F5400B6AADC7}"/>
              </a:ext>
            </a:extLst>
          </p:cNvPr>
          <p:cNvSpPr txBox="1"/>
          <p:nvPr/>
        </p:nvSpPr>
        <p:spPr>
          <a:xfrm>
            <a:off x="221938" y="3142697"/>
            <a:ext cx="8872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/>
              <a:t>New hiring(t) = employment(t) – employment(t-1) ∙ (1 - turnover rate)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00000000-0008-0000-04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3115491"/>
              </p:ext>
            </p:extLst>
          </p:nvPr>
        </p:nvGraphicFramePr>
        <p:xfrm>
          <a:off x="2286000" y="800836"/>
          <a:ext cx="4572000" cy="236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7502915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P12001_Logo_RG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669" y="6258854"/>
            <a:ext cx="1019917" cy="599161"/>
          </a:xfrm>
          <a:prstGeom prst="rect">
            <a:avLst/>
          </a:prstGeom>
        </p:spPr>
      </p:pic>
      <p:pic>
        <p:nvPicPr>
          <p:cNvPr id="11" name="Picture 4" descr="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618" y="6381365"/>
            <a:ext cx="994637" cy="409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0" y="1"/>
            <a:ext cx="9144000" cy="8127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538691" y="83681"/>
            <a:ext cx="8108950" cy="644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3000" b="1" dirty="0">
                <a:solidFill>
                  <a:schemeClr val="bg1"/>
                </a:solidFill>
                <a:latin typeface="Arial"/>
                <a:ea typeface="MS PGothic" charset="0"/>
                <a:cs typeface="Arial"/>
              </a:rPr>
              <a:t>Conclusions: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337300"/>
            <a:ext cx="6985000" cy="520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605103" y="6483585"/>
            <a:ext cx="2373972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© copyright Centre of Policy Studies 2020</a:t>
            </a:r>
            <a:endParaRPr lang="en-AU" sz="800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6477003" y="6498637"/>
            <a:ext cx="426638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P.</a:t>
            </a:r>
            <a:fld id="{B42225B0-2C5A-C84B-8476-DE4173D1F2D3}" type="slidenum">
              <a:rPr lang="en-AU" sz="800" b="1" smtClean="0">
                <a:solidFill>
                  <a:srgbClr val="17375E"/>
                </a:solidFill>
                <a:latin typeface="Arial"/>
                <a:cs typeface="Arial"/>
              </a:rPr>
              <a:t>21</a:t>
            </a:fld>
            <a:endParaRPr lang="en-AU" sz="800" b="1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6400" y="1057073"/>
            <a:ext cx="83718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Automation in long-haul trucking offers the opportunity for: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Increases in Welfare and real GDP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More efficient </a:t>
            </a:r>
            <a:r>
              <a:rPr lang="en-US" sz="2400"/>
              <a:t>and safer trucking </a:t>
            </a:r>
            <a:r>
              <a:rPr lang="en-US" sz="2400" dirty="0"/>
              <a:t>services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Without loss of employment</a:t>
            </a:r>
            <a:endParaRPr lang="en-AU" sz="2000" dirty="0"/>
          </a:p>
        </p:txBody>
      </p:sp>
    </p:spTree>
    <p:extLst>
      <p:ext uri="{BB962C8B-B14F-4D97-AF65-F5344CB8AC3E}">
        <p14:creationId xmlns:p14="http://schemas.microsoft.com/office/powerpoint/2010/main" val="3583603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P12001_Logo_RG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669" y="6258854"/>
            <a:ext cx="1019917" cy="599161"/>
          </a:xfrm>
          <a:prstGeom prst="rect">
            <a:avLst/>
          </a:prstGeom>
        </p:spPr>
      </p:pic>
      <p:pic>
        <p:nvPicPr>
          <p:cNvPr id="11" name="Picture 4" descr="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618" y="6381365"/>
            <a:ext cx="994637" cy="409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0" y="1"/>
            <a:ext cx="9144000" cy="8127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538691" y="83681"/>
            <a:ext cx="8108950" cy="644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3000" b="1" dirty="0">
                <a:solidFill>
                  <a:schemeClr val="bg1"/>
                </a:solidFill>
                <a:latin typeface="Arial"/>
                <a:ea typeface="MS PGothic" charset="0"/>
                <a:cs typeface="Arial"/>
              </a:rPr>
              <a:t>Introduction: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337300"/>
            <a:ext cx="6985000" cy="520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605103" y="6483585"/>
            <a:ext cx="2373972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© copyright Centre of Policy Studies 2020</a:t>
            </a:r>
            <a:endParaRPr lang="en-AU" sz="800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6477003" y="6498637"/>
            <a:ext cx="426638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P.</a:t>
            </a:r>
            <a:fld id="{B42225B0-2C5A-C84B-8476-DE4173D1F2D3}" type="slidenum">
              <a:rPr lang="en-AU" sz="800" b="1" smtClean="0">
                <a:solidFill>
                  <a:srgbClr val="17375E"/>
                </a:solidFill>
                <a:latin typeface="Arial"/>
                <a:cs typeface="Arial"/>
              </a:rPr>
              <a:t>3</a:t>
            </a:fld>
            <a:endParaRPr lang="en-AU" sz="800" b="1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6400" y="1149222"/>
            <a:ext cx="837184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“Tech startup </a:t>
            </a:r>
            <a:r>
              <a:rPr lang="en-US" sz="2400" dirty="0" err="1"/>
              <a:t>TuSimple</a:t>
            </a:r>
            <a:r>
              <a:rPr lang="en-US" sz="2400" dirty="0"/>
              <a:t> has been carrying mail in autonomous semi-trucks between Phoenix and Tucson for “several weeks” with little fanfare.</a:t>
            </a:r>
          </a:p>
          <a:p>
            <a:r>
              <a:rPr lang="en-US" sz="2400" dirty="0"/>
              <a:t>Since May the autonomous trucks have been making the 115 mile journey on Interstate 10 …</a:t>
            </a:r>
          </a:p>
          <a:p>
            <a:r>
              <a:rPr lang="en-US" sz="2400" dirty="0" err="1"/>
              <a:t>TuSimple</a:t>
            </a:r>
            <a:r>
              <a:rPr lang="en-US" sz="2400" dirty="0"/>
              <a:t> and UPS are testing what is called </a:t>
            </a:r>
            <a:r>
              <a:rPr lang="en-US" sz="2400" b="1" dirty="0"/>
              <a:t>“Level 4” autonomous technology, meaning that the truck’s on-board computer is in control during the entire drive</a:t>
            </a:r>
            <a:r>
              <a:rPr lang="en-US" sz="2400" dirty="0"/>
              <a:t>. </a:t>
            </a:r>
          </a:p>
          <a:p>
            <a:r>
              <a:rPr lang="en-US" sz="2400" dirty="0"/>
              <a:t>However, current federal laws require that people are in the truck at all times, so the trucks have a driver and an engineer in them while on Arizona roads.”</a:t>
            </a:r>
          </a:p>
          <a:p>
            <a:r>
              <a:rPr lang="en-US" sz="2400" dirty="0">
                <a:hlinkClick r:id="rId4"/>
              </a:rPr>
              <a:t>https://www.azmirror.com/2019/08/16/autonomous-semi-trucks-arizona-ups-tusimple/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03906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P12001_Logo_RG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669" y="6258854"/>
            <a:ext cx="1019917" cy="599161"/>
          </a:xfrm>
          <a:prstGeom prst="rect">
            <a:avLst/>
          </a:prstGeom>
        </p:spPr>
      </p:pic>
      <p:pic>
        <p:nvPicPr>
          <p:cNvPr id="11" name="Picture 4" descr="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618" y="6381365"/>
            <a:ext cx="994637" cy="409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0" y="1"/>
            <a:ext cx="9144000" cy="8127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538691" y="83681"/>
            <a:ext cx="8108950" cy="644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3000" b="1" dirty="0">
                <a:solidFill>
                  <a:schemeClr val="bg1"/>
                </a:solidFill>
                <a:latin typeface="Arial"/>
                <a:ea typeface="MS PGothic" charset="0"/>
                <a:cs typeface="Arial"/>
              </a:rPr>
              <a:t>Introduction: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337300"/>
            <a:ext cx="6985000" cy="520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605103" y="6483585"/>
            <a:ext cx="2373972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© copyright Centre of Policy Studies 2020</a:t>
            </a:r>
            <a:endParaRPr lang="en-AU" sz="800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6477003" y="6498637"/>
            <a:ext cx="426638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P.</a:t>
            </a:r>
            <a:fld id="{B42225B0-2C5A-C84B-8476-DE4173D1F2D3}" type="slidenum">
              <a:rPr lang="en-AU" sz="800" b="1" smtClean="0">
                <a:solidFill>
                  <a:srgbClr val="17375E"/>
                </a:solidFill>
                <a:latin typeface="Arial"/>
                <a:cs typeface="Arial"/>
              </a:rPr>
              <a:t>4</a:t>
            </a:fld>
            <a:endParaRPr lang="en-AU" sz="800" b="1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6400" y="1149222"/>
            <a:ext cx="837184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We focus on automation in the long-haul trucking industry, assuming it will be among the first to be impacted because: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AU" sz="2400" dirty="0"/>
              <a:t>Current driving automation system development focuses on limited access highways because they are a less-complex environment than surface streets;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AU" sz="2400" dirty="0"/>
              <a:t>Unlike the short-haul segment, the long-haul segment involves long periods of uninterrupted highway driving;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AU" sz="2400" dirty="0"/>
              <a:t>Long-haul drivers have fewer non-driving responsibilities than short-haul drivers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We will use the dynamic USAGE-Hwy CGE model to simulate the impact of the adoption of automation in long-haul trucking over the period 2020-2050</a:t>
            </a:r>
          </a:p>
        </p:txBody>
      </p:sp>
    </p:spTree>
    <p:extLst>
      <p:ext uri="{BB962C8B-B14F-4D97-AF65-F5344CB8AC3E}">
        <p14:creationId xmlns:p14="http://schemas.microsoft.com/office/powerpoint/2010/main" val="681061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P12001_Logo_RG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669" y="6258854"/>
            <a:ext cx="1019917" cy="599161"/>
          </a:xfrm>
          <a:prstGeom prst="rect">
            <a:avLst/>
          </a:prstGeom>
        </p:spPr>
      </p:pic>
      <p:pic>
        <p:nvPicPr>
          <p:cNvPr id="11" name="Picture 4" descr="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618" y="6381365"/>
            <a:ext cx="994637" cy="409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0" y="1"/>
            <a:ext cx="9144000" cy="8127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538691" y="83681"/>
            <a:ext cx="8108950" cy="644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3000" b="1" dirty="0">
                <a:solidFill>
                  <a:schemeClr val="bg1"/>
                </a:solidFill>
                <a:latin typeface="Arial"/>
                <a:ea typeface="MS PGothic" charset="0"/>
                <a:cs typeface="Arial"/>
              </a:rPr>
              <a:t>Introduction: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337300"/>
            <a:ext cx="6985000" cy="520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605103" y="6483585"/>
            <a:ext cx="2373972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© copyright Centre of Policy Studies 2020</a:t>
            </a:r>
            <a:endParaRPr lang="en-AU" sz="800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6477003" y="6498637"/>
            <a:ext cx="426638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P.</a:t>
            </a:r>
            <a:fld id="{B42225B0-2C5A-C84B-8476-DE4173D1F2D3}" type="slidenum">
              <a:rPr lang="en-AU" sz="800" b="1" smtClean="0">
                <a:solidFill>
                  <a:srgbClr val="17375E"/>
                </a:solidFill>
                <a:latin typeface="Arial"/>
                <a:cs typeface="Arial"/>
              </a:rPr>
              <a:t>5</a:t>
            </a:fld>
            <a:endParaRPr lang="en-AU" sz="800" b="1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6080" y="938632"/>
            <a:ext cx="837184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Adoption of automation in long-haul trucking will be modelled as a series of shocks to: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AU" sz="2400" dirty="0" err="1"/>
              <a:t>Labor</a:t>
            </a:r>
            <a:r>
              <a:rPr lang="en-AU" sz="2400" dirty="0"/>
              <a:t> saving technical change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AU" sz="2400" dirty="0"/>
              <a:t>Cost of adopting automation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AU" sz="2400" dirty="0"/>
              <a:t>Fuel cost savings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AU" sz="2400" dirty="0"/>
              <a:t>Capital-saving technological change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AU" sz="2400" dirty="0"/>
              <a:t>Fatalities and safety costs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We are interested in the impact on real output and welfare, and any notable industry-level impacts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800" b="1" dirty="0"/>
              <a:t>What is the impact of automation on employment</a:t>
            </a:r>
            <a:r>
              <a:rPr lang="en-AU" sz="2800" dirty="0"/>
              <a:t>?              </a:t>
            </a:r>
            <a:r>
              <a:rPr lang="en-AU" sz="2400" dirty="0"/>
              <a:t>Will there be job losses due to </a:t>
            </a:r>
            <a:r>
              <a:rPr lang="en-US" sz="2400" dirty="0"/>
              <a:t>the replacement of truck drivers with technology?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2714965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P12001_Logo_RG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669" y="6258854"/>
            <a:ext cx="1019917" cy="599161"/>
          </a:xfrm>
          <a:prstGeom prst="rect">
            <a:avLst/>
          </a:prstGeom>
        </p:spPr>
      </p:pic>
      <p:pic>
        <p:nvPicPr>
          <p:cNvPr id="11" name="Picture 4" descr="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618" y="6381365"/>
            <a:ext cx="994637" cy="409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0" y="1"/>
            <a:ext cx="9144000" cy="8127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538691" y="83681"/>
            <a:ext cx="8108950" cy="644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3000" b="1" dirty="0">
                <a:solidFill>
                  <a:schemeClr val="bg1"/>
                </a:solidFill>
                <a:latin typeface="Arial"/>
                <a:ea typeface="MS PGothic" charset="0"/>
                <a:cs typeface="Arial"/>
              </a:rPr>
              <a:t>Truck transport in USAGE-Hwy: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337300"/>
            <a:ext cx="6985000" cy="520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605103" y="6483585"/>
            <a:ext cx="2373972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© copyright Centre of Policy Studies 2020</a:t>
            </a:r>
            <a:endParaRPr lang="en-AU" sz="800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6477003" y="6498637"/>
            <a:ext cx="426638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P.</a:t>
            </a:r>
            <a:fld id="{B42225B0-2C5A-C84B-8476-DE4173D1F2D3}" type="slidenum">
              <a:rPr lang="en-AU" sz="800" b="1" smtClean="0">
                <a:solidFill>
                  <a:srgbClr val="17375E"/>
                </a:solidFill>
                <a:latin typeface="Arial"/>
                <a:cs typeface="Arial"/>
              </a:rPr>
              <a:t>6</a:t>
            </a:fld>
            <a:endParaRPr lang="en-AU" sz="800" b="1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10C83C9-D823-4D2B-887E-5EAB30855B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6323"/>
              </p:ext>
            </p:extLst>
          </p:nvPr>
        </p:nvGraphicFramePr>
        <p:xfrm>
          <a:off x="230816" y="1065308"/>
          <a:ext cx="8717872" cy="35244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87621">
                  <a:extLst>
                    <a:ext uri="{9D8B030D-6E8A-4147-A177-3AD203B41FA5}">
                      <a16:colId xmlns:a16="http://schemas.microsoft.com/office/drawing/2014/main" val="1607114033"/>
                    </a:ext>
                  </a:extLst>
                </a:gridCol>
                <a:gridCol w="1462004">
                  <a:extLst>
                    <a:ext uri="{9D8B030D-6E8A-4147-A177-3AD203B41FA5}">
                      <a16:colId xmlns:a16="http://schemas.microsoft.com/office/drawing/2014/main" val="832839981"/>
                    </a:ext>
                  </a:extLst>
                </a:gridCol>
                <a:gridCol w="1516152">
                  <a:extLst>
                    <a:ext uri="{9D8B030D-6E8A-4147-A177-3AD203B41FA5}">
                      <a16:colId xmlns:a16="http://schemas.microsoft.com/office/drawing/2014/main" val="3749557106"/>
                    </a:ext>
                  </a:extLst>
                </a:gridCol>
                <a:gridCol w="1091991">
                  <a:extLst>
                    <a:ext uri="{9D8B030D-6E8A-4147-A177-3AD203B41FA5}">
                      <a16:colId xmlns:a16="http://schemas.microsoft.com/office/drawing/2014/main" val="1216540525"/>
                    </a:ext>
                  </a:extLst>
                </a:gridCol>
                <a:gridCol w="740025">
                  <a:extLst>
                    <a:ext uri="{9D8B030D-6E8A-4147-A177-3AD203B41FA5}">
                      <a16:colId xmlns:a16="http://schemas.microsoft.com/office/drawing/2014/main" val="4007175088"/>
                    </a:ext>
                  </a:extLst>
                </a:gridCol>
                <a:gridCol w="950572">
                  <a:extLst>
                    <a:ext uri="{9D8B030D-6E8A-4147-A177-3AD203B41FA5}">
                      <a16:colId xmlns:a16="http://schemas.microsoft.com/office/drawing/2014/main" val="4178378449"/>
                    </a:ext>
                  </a:extLst>
                </a:gridCol>
                <a:gridCol w="1269507">
                  <a:extLst>
                    <a:ext uri="{9D8B030D-6E8A-4147-A177-3AD203B41FA5}">
                      <a16:colId xmlns:a16="http://schemas.microsoft.com/office/drawing/2014/main" val="2520948286"/>
                    </a:ext>
                  </a:extLst>
                </a:gridCol>
              </a:tblGrid>
              <a:tr h="284348">
                <a:tc gridSpan="7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800" kern="0" dirty="0">
                          <a:effectLst/>
                        </a:rPr>
                        <a:t>Table 1.1:  Truck Transport industries in USAGE-Hwy v1.1 ($m)</a:t>
                      </a:r>
                      <a:endParaRPr lang="en-AU" sz="1800" kern="1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3179742"/>
                  </a:ext>
                </a:extLst>
              </a:tr>
              <a:tr h="949662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800" kern="0" dirty="0">
                          <a:effectLst/>
                        </a:rPr>
                        <a:t>NAICS industry</a:t>
                      </a:r>
                      <a:endParaRPr lang="en-AU" sz="1800" kern="1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800" kern="0" dirty="0">
                          <a:effectLst/>
                        </a:rPr>
                        <a:t>Intermediate inputs</a:t>
                      </a:r>
                      <a:endParaRPr lang="en-AU" sz="1800" kern="1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800" kern="0" dirty="0">
                          <a:effectLst/>
                        </a:rPr>
                        <a:t>Compensation of employees</a:t>
                      </a:r>
                      <a:endParaRPr lang="en-AU" sz="1800" kern="1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800" kern="0" dirty="0">
                          <a:effectLst/>
                        </a:rPr>
                        <a:t>Gross operating surplus</a:t>
                      </a:r>
                      <a:endParaRPr lang="en-AU" sz="1800" kern="1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800" kern="0">
                          <a:effectLst/>
                        </a:rPr>
                        <a:t>Taxes</a:t>
                      </a:r>
                      <a:endParaRPr lang="en-AU" sz="1800" kern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800" kern="0">
                          <a:effectLst/>
                        </a:rPr>
                        <a:t>Value of industry output</a:t>
                      </a:r>
                      <a:endParaRPr lang="en-AU" sz="1800" kern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800" kern="0" dirty="0">
                          <a:effectLst/>
                        </a:rPr>
                        <a:t>Value of commodity sales</a:t>
                      </a:r>
                      <a:endParaRPr lang="en-AU" sz="1800" kern="1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37486825"/>
                  </a:ext>
                </a:extLst>
              </a:tr>
              <a:tr h="1136342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800" kern="0" dirty="0">
                          <a:effectLst/>
                        </a:rPr>
                        <a:t>484                 For-hire truck transportation</a:t>
                      </a:r>
                      <a:endParaRPr lang="en-AU" sz="1800" kern="1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800" kern="0" dirty="0">
                          <a:effectLst/>
                        </a:rPr>
                        <a:t>156,224</a:t>
                      </a:r>
                      <a:endParaRPr lang="en-AU" sz="1800" kern="1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800" kern="0" dirty="0">
                          <a:effectLst/>
                        </a:rPr>
                        <a:t>90,051</a:t>
                      </a:r>
                      <a:endParaRPr lang="en-AU" sz="1800" kern="1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800" kern="0" dirty="0">
                          <a:effectLst/>
                        </a:rPr>
                        <a:t>52,920</a:t>
                      </a:r>
                      <a:endParaRPr lang="en-AU" sz="1800" kern="1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800" kern="0" dirty="0">
                          <a:effectLst/>
                        </a:rPr>
                        <a:t>8,040</a:t>
                      </a:r>
                      <a:endParaRPr lang="en-AU" sz="1800" kern="1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800" kern="0" dirty="0">
                          <a:effectLst/>
                        </a:rPr>
                        <a:t>307,235</a:t>
                      </a:r>
                      <a:endParaRPr lang="en-AU" sz="1800" kern="1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800" kern="0" dirty="0">
                          <a:effectLst/>
                        </a:rPr>
                        <a:t>320,016</a:t>
                      </a:r>
                      <a:endParaRPr lang="en-AU" sz="1800" kern="1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98706577"/>
                  </a:ext>
                </a:extLst>
              </a:tr>
              <a:tr h="1154097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800" kern="0" dirty="0">
                          <a:effectLst/>
                        </a:rPr>
                        <a:t>47OT.484        In-house truck transportation</a:t>
                      </a:r>
                      <a:endParaRPr lang="en-AU" sz="1800" kern="1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800" kern="0" dirty="0">
                          <a:effectLst/>
                        </a:rPr>
                        <a:t>175,978</a:t>
                      </a:r>
                      <a:endParaRPr lang="en-AU" sz="1800" kern="1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800" kern="0" dirty="0">
                          <a:effectLst/>
                        </a:rPr>
                        <a:t>86,338</a:t>
                      </a:r>
                      <a:endParaRPr lang="en-AU" sz="1800" kern="1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800" kern="0">
                          <a:effectLst/>
                        </a:rPr>
                        <a:t>50,738</a:t>
                      </a:r>
                      <a:endParaRPr lang="en-AU" sz="1800" kern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800" kern="0" dirty="0">
                          <a:effectLst/>
                        </a:rPr>
                        <a:t>0</a:t>
                      </a:r>
                      <a:endParaRPr lang="en-AU" sz="1800" kern="1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800" kern="0" dirty="0">
                          <a:effectLst/>
                        </a:rPr>
                        <a:t>313,054</a:t>
                      </a:r>
                      <a:endParaRPr lang="en-AU" sz="1800" kern="1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AU" sz="1800" kern="0" dirty="0">
                          <a:effectLst/>
                        </a:rPr>
                        <a:t>313,054</a:t>
                      </a:r>
                      <a:endParaRPr lang="en-AU" sz="1800" kern="1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3041252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7908ED86-14A9-4AE3-86FA-14BD77007A0E}"/>
              </a:ext>
            </a:extLst>
          </p:cNvPr>
          <p:cNvSpPr/>
          <p:nvPr/>
        </p:nvSpPr>
        <p:spPr>
          <a:xfrm>
            <a:off x="403832" y="4799973"/>
            <a:ext cx="8371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Not all employees are long-haul truck drivers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What component of “Compensation of employees” will be impacted by the introduction of driverless trucks?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09056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P12001_Logo_RG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669" y="6258854"/>
            <a:ext cx="1019917" cy="599161"/>
          </a:xfrm>
          <a:prstGeom prst="rect">
            <a:avLst/>
          </a:prstGeom>
        </p:spPr>
      </p:pic>
      <p:pic>
        <p:nvPicPr>
          <p:cNvPr id="11" name="Picture 4" descr="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618" y="6381365"/>
            <a:ext cx="994637" cy="409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0" y="1"/>
            <a:ext cx="9144000" cy="8127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538691" y="83681"/>
            <a:ext cx="8108950" cy="644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3000" b="1" dirty="0">
                <a:solidFill>
                  <a:schemeClr val="bg1"/>
                </a:solidFill>
                <a:latin typeface="Arial"/>
                <a:ea typeface="MS PGothic" charset="0"/>
                <a:cs typeface="Arial"/>
              </a:rPr>
              <a:t>Number of long-haul truck drivers: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337300"/>
            <a:ext cx="6985000" cy="520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605103" y="6483585"/>
            <a:ext cx="2373972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© copyright Centre of Policy Studies 2020</a:t>
            </a:r>
            <a:endParaRPr lang="en-AU" sz="800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6477003" y="6498637"/>
            <a:ext cx="426638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P.</a:t>
            </a:r>
            <a:fld id="{B42225B0-2C5A-C84B-8476-DE4173D1F2D3}" type="slidenum">
              <a:rPr lang="en-AU" sz="800" b="1" smtClean="0">
                <a:solidFill>
                  <a:srgbClr val="17375E"/>
                </a:solidFill>
                <a:latin typeface="Arial"/>
                <a:cs typeface="Arial"/>
              </a:rPr>
              <a:t>7</a:t>
            </a:fld>
            <a:endParaRPr lang="en-AU" sz="800" b="1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7246" y="4441829"/>
            <a:ext cx="83718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err="1"/>
              <a:t>Gittleman</a:t>
            </a:r>
            <a:r>
              <a:rPr lang="en-AU" sz="2400" dirty="0"/>
              <a:t> and Monaco (2020:16-18) use data from the 2002 Vehicle Inventory and Use Survey to conclude that 51.52% and 8.13% of all “Heavy and Tractor Trailer Drivers” employed in the for-hire trucking and private trucking sectors were long-haul truck drivers</a:t>
            </a:r>
            <a:endParaRPr lang="en-US" sz="2400" dirty="0"/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49E3026C-95B1-43E8-861A-D71262F0A7AD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412750" y="915367"/>
            <a:ext cx="8318500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3002166-2194-4CC2-80CE-8CE367FE9B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275" y="962992"/>
            <a:ext cx="3848100" cy="935038"/>
          </a:xfrm>
          <a:prstGeom prst="rect">
            <a:avLst/>
          </a:prstGeom>
          <a:solidFill>
            <a:srgbClr val="4F81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F371758-8B39-40BE-83E6-78C1FA920D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0375" y="962992"/>
            <a:ext cx="1571625" cy="935038"/>
          </a:xfrm>
          <a:prstGeom prst="rect">
            <a:avLst/>
          </a:prstGeom>
          <a:solidFill>
            <a:srgbClr val="4F81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5CF3C4AE-468F-47E7-B3A4-BC5F769017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2000" y="962992"/>
            <a:ext cx="1533525" cy="935038"/>
          </a:xfrm>
          <a:prstGeom prst="rect">
            <a:avLst/>
          </a:prstGeom>
          <a:solidFill>
            <a:srgbClr val="4F81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5A74D280-1BFD-4FC0-96BE-CD55202CB8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5525" y="962992"/>
            <a:ext cx="1328738" cy="935038"/>
          </a:xfrm>
          <a:prstGeom prst="rect">
            <a:avLst/>
          </a:prstGeom>
          <a:solidFill>
            <a:srgbClr val="4F81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1B19CAD3-4F73-4407-B73A-04110D9603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275" y="1898030"/>
            <a:ext cx="3848100" cy="428625"/>
          </a:xfrm>
          <a:prstGeom prst="rect">
            <a:avLst/>
          </a:prstGeom>
          <a:solidFill>
            <a:srgbClr val="4F81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7" name="Rectangle 10">
            <a:extLst>
              <a:ext uri="{FF2B5EF4-FFF2-40B4-BE49-F238E27FC236}">
                <a16:creationId xmlns:a16="http://schemas.microsoft.com/office/drawing/2014/main" id="{8CF1B5F1-B1F3-4928-9618-7A2A73709B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0375" y="1898030"/>
            <a:ext cx="1571625" cy="428625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10D36737-8DA4-405D-981C-0E1FAC027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2000" y="1898030"/>
            <a:ext cx="1533525" cy="428625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9" name="Rectangle 12">
            <a:extLst>
              <a:ext uri="{FF2B5EF4-FFF2-40B4-BE49-F238E27FC236}">
                <a16:creationId xmlns:a16="http://schemas.microsoft.com/office/drawing/2014/main" id="{45807E84-1BCB-4E5C-A053-3BC2E0818B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5525" y="1898030"/>
            <a:ext cx="1328738" cy="428625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22" name="Rectangle 13">
            <a:extLst>
              <a:ext uri="{FF2B5EF4-FFF2-40B4-BE49-F238E27FC236}">
                <a16:creationId xmlns:a16="http://schemas.microsoft.com/office/drawing/2014/main" id="{B9FD80BA-4B7C-4762-9F0C-248FFA3BC3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275" y="2326655"/>
            <a:ext cx="3848100" cy="358775"/>
          </a:xfrm>
          <a:prstGeom prst="rect">
            <a:avLst/>
          </a:prstGeom>
          <a:solidFill>
            <a:srgbClr val="4F81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23" name="Rectangle 14">
            <a:extLst>
              <a:ext uri="{FF2B5EF4-FFF2-40B4-BE49-F238E27FC236}">
                <a16:creationId xmlns:a16="http://schemas.microsoft.com/office/drawing/2014/main" id="{92AA51FF-F3A4-43EB-B554-75B81D0B86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0375" y="2326655"/>
            <a:ext cx="1571625" cy="358775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24" name="Rectangle 15">
            <a:extLst>
              <a:ext uri="{FF2B5EF4-FFF2-40B4-BE49-F238E27FC236}">
                <a16:creationId xmlns:a16="http://schemas.microsoft.com/office/drawing/2014/main" id="{7EB80E67-4CE9-42C0-AC00-AF3930513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2000" y="2326655"/>
            <a:ext cx="1533525" cy="358775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DDD2164B-6F6F-41F0-B35E-145D448A5F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5525" y="2326655"/>
            <a:ext cx="1328738" cy="358775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26" name="Rectangle 17">
            <a:extLst>
              <a:ext uri="{FF2B5EF4-FFF2-40B4-BE49-F238E27FC236}">
                <a16:creationId xmlns:a16="http://schemas.microsoft.com/office/drawing/2014/main" id="{100E134B-AA70-4F56-A6C3-1F5084B287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275" y="2685430"/>
            <a:ext cx="3848100" cy="347663"/>
          </a:xfrm>
          <a:prstGeom prst="rect">
            <a:avLst/>
          </a:prstGeom>
          <a:solidFill>
            <a:srgbClr val="4F81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28" name="Rectangle 18">
            <a:extLst>
              <a:ext uri="{FF2B5EF4-FFF2-40B4-BE49-F238E27FC236}">
                <a16:creationId xmlns:a16="http://schemas.microsoft.com/office/drawing/2014/main" id="{BBF7B7BC-F9F2-4DAE-BEC3-FE6780BB1A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0375" y="2685430"/>
            <a:ext cx="1571625" cy="347663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29" name="Rectangle 19">
            <a:extLst>
              <a:ext uri="{FF2B5EF4-FFF2-40B4-BE49-F238E27FC236}">
                <a16:creationId xmlns:a16="http://schemas.microsoft.com/office/drawing/2014/main" id="{011B17B3-B625-49C4-AAF8-2AA2E4132F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2000" y="2685430"/>
            <a:ext cx="1533525" cy="347663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30" name="Rectangle 20">
            <a:extLst>
              <a:ext uri="{FF2B5EF4-FFF2-40B4-BE49-F238E27FC236}">
                <a16:creationId xmlns:a16="http://schemas.microsoft.com/office/drawing/2014/main" id="{CEF6FDEC-5893-4E0B-AB60-6718BAA037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5525" y="2685430"/>
            <a:ext cx="1328738" cy="347663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31" name="Line 21">
            <a:extLst>
              <a:ext uri="{FF2B5EF4-FFF2-40B4-BE49-F238E27FC236}">
                <a16:creationId xmlns:a16="http://schemas.microsoft.com/office/drawing/2014/main" id="{AFBCD7FB-124B-4B62-BE01-231A19C30413}"/>
              </a:ext>
            </a:extLst>
          </p:cNvPr>
          <p:cNvSpPr>
            <a:spLocks noChangeShapeType="1"/>
          </p:cNvSpPr>
          <p:nvPr/>
        </p:nvSpPr>
        <p:spPr bwMode="auto">
          <a:xfrm>
            <a:off x="4270375" y="956642"/>
            <a:ext cx="0" cy="208280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32" name="Line 22">
            <a:extLst>
              <a:ext uri="{FF2B5EF4-FFF2-40B4-BE49-F238E27FC236}">
                <a16:creationId xmlns:a16="http://schemas.microsoft.com/office/drawing/2014/main" id="{B96C38DC-4694-4D33-AB93-C9B6F2FBDF04}"/>
              </a:ext>
            </a:extLst>
          </p:cNvPr>
          <p:cNvSpPr>
            <a:spLocks noChangeShapeType="1"/>
          </p:cNvSpPr>
          <p:nvPr/>
        </p:nvSpPr>
        <p:spPr bwMode="auto">
          <a:xfrm>
            <a:off x="5842000" y="956642"/>
            <a:ext cx="0" cy="208280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33" name="Line 23">
            <a:extLst>
              <a:ext uri="{FF2B5EF4-FFF2-40B4-BE49-F238E27FC236}">
                <a16:creationId xmlns:a16="http://schemas.microsoft.com/office/drawing/2014/main" id="{8B630B9F-64A1-4642-A44F-973CD41D83FF}"/>
              </a:ext>
            </a:extLst>
          </p:cNvPr>
          <p:cNvSpPr>
            <a:spLocks noChangeShapeType="1"/>
          </p:cNvSpPr>
          <p:nvPr/>
        </p:nvSpPr>
        <p:spPr bwMode="auto">
          <a:xfrm>
            <a:off x="7375525" y="956642"/>
            <a:ext cx="0" cy="208280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34" name="Line 24">
            <a:extLst>
              <a:ext uri="{FF2B5EF4-FFF2-40B4-BE49-F238E27FC236}">
                <a16:creationId xmlns:a16="http://schemas.microsoft.com/office/drawing/2014/main" id="{82F1C3CC-5418-4E91-8685-9B5D3670087F}"/>
              </a:ext>
            </a:extLst>
          </p:cNvPr>
          <p:cNvSpPr>
            <a:spLocks noChangeShapeType="1"/>
          </p:cNvSpPr>
          <p:nvPr/>
        </p:nvSpPr>
        <p:spPr bwMode="auto">
          <a:xfrm>
            <a:off x="417513" y="1898030"/>
            <a:ext cx="8293100" cy="0"/>
          </a:xfrm>
          <a:prstGeom prst="line">
            <a:avLst/>
          </a:prstGeom>
          <a:noFill/>
          <a:ln w="381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35" name="Line 25">
            <a:extLst>
              <a:ext uri="{FF2B5EF4-FFF2-40B4-BE49-F238E27FC236}">
                <a16:creationId xmlns:a16="http://schemas.microsoft.com/office/drawing/2014/main" id="{D32829DE-D1F3-42AC-9E42-545757EB5F06}"/>
              </a:ext>
            </a:extLst>
          </p:cNvPr>
          <p:cNvSpPr>
            <a:spLocks noChangeShapeType="1"/>
          </p:cNvSpPr>
          <p:nvPr/>
        </p:nvSpPr>
        <p:spPr bwMode="auto">
          <a:xfrm>
            <a:off x="417513" y="2326655"/>
            <a:ext cx="8293100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36" name="Line 26">
            <a:extLst>
              <a:ext uri="{FF2B5EF4-FFF2-40B4-BE49-F238E27FC236}">
                <a16:creationId xmlns:a16="http://schemas.microsoft.com/office/drawing/2014/main" id="{32A45207-BC21-478D-9C71-924D192F5788}"/>
              </a:ext>
            </a:extLst>
          </p:cNvPr>
          <p:cNvSpPr>
            <a:spLocks noChangeShapeType="1"/>
          </p:cNvSpPr>
          <p:nvPr/>
        </p:nvSpPr>
        <p:spPr bwMode="auto">
          <a:xfrm>
            <a:off x="417513" y="2685430"/>
            <a:ext cx="8293100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37" name="Line 27">
            <a:extLst>
              <a:ext uri="{FF2B5EF4-FFF2-40B4-BE49-F238E27FC236}">
                <a16:creationId xmlns:a16="http://schemas.microsoft.com/office/drawing/2014/main" id="{6220E9BF-3C45-470C-AF79-8B4F5511B5D5}"/>
              </a:ext>
            </a:extLst>
          </p:cNvPr>
          <p:cNvSpPr>
            <a:spLocks noChangeShapeType="1"/>
          </p:cNvSpPr>
          <p:nvPr/>
        </p:nvSpPr>
        <p:spPr bwMode="auto">
          <a:xfrm>
            <a:off x="422275" y="956642"/>
            <a:ext cx="0" cy="208280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38" name="Line 28">
            <a:extLst>
              <a:ext uri="{FF2B5EF4-FFF2-40B4-BE49-F238E27FC236}">
                <a16:creationId xmlns:a16="http://schemas.microsoft.com/office/drawing/2014/main" id="{EEB1054E-31C5-4902-B0A2-2E8082AED799}"/>
              </a:ext>
            </a:extLst>
          </p:cNvPr>
          <p:cNvSpPr>
            <a:spLocks noChangeShapeType="1"/>
          </p:cNvSpPr>
          <p:nvPr/>
        </p:nvSpPr>
        <p:spPr bwMode="auto">
          <a:xfrm>
            <a:off x="8704263" y="956642"/>
            <a:ext cx="0" cy="208280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39" name="Line 29">
            <a:extLst>
              <a:ext uri="{FF2B5EF4-FFF2-40B4-BE49-F238E27FC236}">
                <a16:creationId xmlns:a16="http://schemas.microsoft.com/office/drawing/2014/main" id="{ED702893-F5D1-4FD0-97FE-DC52BA19F649}"/>
              </a:ext>
            </a:extLst>
          </p:cNvPr>
          <p:cNvSpPr>
            <a:spLocks noChangeShapeType="1"/>
          </p:cNvSpPr>
          <p:nvPr/>
        </p:nvSpPr>
        <p:spPr bwMode="auto">
          <a:xfrm>
            <a:off x="417513" y="962992"/>
            <a:ext cx="8293100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40" name="Line 30">
            <a:extLst>
              <a:ext uri="{FF2B5EF4-FFF2-40B4-BE49-F238E27FC236}">
                <a16:creationId xmlns:a16="http://schemas.microsoft.com/office/drawing/2014/main" id="{97C91F27-8E22-45DB-85D7-3F2E23565EFA}"/>
              </a:ext>
            </a:extLst>
          </p:cNvPr>
          <p:cNvSpPr>
            <a:spLocks noChangeShapeType="1"/>
          </p:cNvSpPr>
          <p:nvPr/>
        </p:nvSpPr>
        <p:spPr bwMode="auto">
          <a:xfrm>
            <a:off x="417513" y="3033092"/>
            <a:ext cx="8293100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41" name="Rectangle 31">
            <a:extLst>
              <a:ext uri="{FF2B5EF4-FFF2-40B4-BE49-F238E27FC236}">
                <a16:creationId xmlns:a16="http://schemas.microsoft.com/office/drawing/2014/main" id="{1F5272A1-4CE4-44EF-BFDC-2E6EEFE139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9925" y="986805"/>
            <a:ext cx="8604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484 For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Rectangle 32">
            <a:extLst>
              <a:ext uri="{FF2B5EF4-FFF2-40B4-BE49-F238E27FC236}">
                <a16:creationId xmlns:a16="http://schemas.microsoft.com/office/drawing/2014/main" id="{681895F9-C2F4-4754-9CD4-5A31A7D46C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7475" y="986805"/>
            <a:ext cx="2016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3" name="Rectangle 33">
            <a:extLst>
              <a:ext uri="{FF2B5EF4-FFF2-40B4-BE49-F238E27FC236}">
                <a16:creationId xmlns:a16="http://schemas.microsoft.com/office/drawing/2014/main" id="{2469231E-757A-4773-B0F1-D97A969B37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4150" y="986805"/>
            <a:ext cx="5746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hire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4" name="Rectangle 34">
            <a:extLst>
              <a:ext uri="{FF2B5EF4-FFF2-40B4-BE49-F238E27FC236}">
                <a16:creationId xmlns:a16="http://schemas.microsoft.com/office/drawing/2014/main" id="{EFEB651E-A1B6-4657-BF4F-1850D59220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4888" y="1304305"/>
            <a:ext cx="6889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truck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" name="Rectangle 35">
            <a:extLst>
              <a:ext uri="{FF2B5EF4-FFF2-40B4-BE49-F238E27FC236}">
                <a16:creationId xmlns:a16="http://schemas.microsoft.com/office/drawing/2014/main" id="{A45917C2-3D3A-4370-B02C-E3B843D433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4038" y="1621805"/>
            <a:ext cx="1579563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transportation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" name="Rectangle 36">
            <a:extLst>
              <a:ext uri="{FF2B5EF4-FFF2-40B4-BE49-F238E27FC236}">
                <a16:creationId xmlns:a16="http://schemas.microsoft.com/office/drawing/2014/main" id="{189EC366-FD65-4CEC-B8D5-966A6326B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1388" y="986805"/>
            <a:ext cx="1320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47OT.484 In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7" name="Rectangle 37">
            <a:extLst>
              <a:ext uri="{FF2B5EF4-FFF2-40B4-BE49-F238E27FC236}">
                <a16:creationId xmlns:a16="http://schemas.microsoft.com/office/drawing/2014/main" id="{B032B9F2-3311-4B77-9421-66174F7B4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0575" y="986805"/>
            <a:ext cx="2016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8" name="Rectangle 38">
            <a:extLst>
              <a:ext uri="{FF2B5EF4-FFF2-40B4-BE49-F238E27FC236}">
                <a16:creationId xmlns:a16="http://schemas.microsoft.com/office/drawing/2014/main" id="{7BCADC51-12B1-4801-BC91-9CC7844566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9963" y="1304305"/>
            <a:ext cx="13493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house truck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9" name="Rectangle 39">
            <a:extLst>
              <a:ext uri="{FF2B5EF4-FFF2-40B4-BE49-F238E27FC236}">
                <a16:creationId xmlns:a16="http://schemas.microsoft.com/office/drawing/2014/main" id="{B4F3E5EE-3862-42E9-B170-EE4625ED29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5025" y="1621805"/>
            <a:ext cx="1579563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transportation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0" name="Rectangle 40">
            <a:extLst>
              <a:ext uri="{FF2B5EF4-FFF2-40B4-BE49-F238E27FC236}">
                <a16:creationId xmlns:a16="http://schemas.microsoft.com/office/drawing/2014/main" id="{AFA8F8D4-1051-4CD0-BAE5-8A7EA59F4F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0675" y="2052017"/>
            <a:ext cx="1522413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All employees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" name="Rectangle 41">
            <a:extLst>
              <a:ext uri="{FF2B5EF4-FFF2-40B4-BE49-F238E27FC236}">
                <a16:creationId xmlns:a16="http://schemas.microsoft.com/office/drawing/2014/main" id="{8EB7ED7D-A2F5-4448-B28E-E0FF67533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0925" y="2052017"/>
            <a:ext cx="1092200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1,476,970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" name="Rectangle 42">
            <a:extLst>
              <a:ext uri="{FF2B5EF4-FFF2-40B4-BE49-F238E27FC236}">
                <a16:creationId xmlns:a16="http://schemas.microsoft.com/office/drawing/2014/main" id="{36197E4D-5482-4982-ABA8-CC108A225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938" y="2410792"/>
            <a:ext cx="1943100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Heavy and Tractor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3" name="Rectangle 43">
            <a:extLst>
              <a:ext uri="{FF2B5EF4-FFF2-40B4-BE49-F238E27FC236}">
                <a16:creationId xmlns:a16="http://schemas.microsoft.com/office/drawing/2014/main" id="{25E1E829-3534-4CC4-AE16-12ABA15C13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7900" y="2410792"/>
            <a:ext cx="201613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" name="Rectangle 44">
            <a:extLst>
              <a:ext uri="{FF2B5EF4-FFF2-40B4-BE49-F238E27FC236}">
                <a16:creationId xmlns:a16="http://schemas.microsoft.com/office/drawing/2014/main" id="{4EADA3E8-E851-44BE-BC6B-0A4A23DE87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6163" y="2410792"/>
            <a:ext cx="2133600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Trailer Truck Drivers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" name="Rectangle 45">
            <a:extLst>
              <a:ext uri="{FF2B5EF4-FFF2-40B4-BE49-F238E27FC236}">
                <a16:creationId xmlns:a16="http://schemas.microsoft.com/office/drawing/2014/main" id="{D8A3347C-9202-4967-9C9D-E389C95C8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3963" y="2410792"/>
            <a:ext cx="909638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880,710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46">
            <a:extLst>
              <a:ext uri="{FF2B5EF4-FFF2-40B4-BE49-F238E27FC236}">
                <a16:creationId xmlns:a16="http://schemas.microsoft.com/office/drawing/2014/main" id="{5CBBE96D-08EC-4DF4-B9CB-5EA15CBE4E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5900" y="2410792"/>
            <a:ext cx="909638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919,600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7" name="Rectangle 47">
            <a:extLst>
              <a:ext uri="{FF2B5EF4-FFF2-40B4-BE49-F238E27FC236}">
                <a16:creationId xmlns:a16="http://schemas.microsoft.com/office/drawing/2014/main" id="{71DF302B-8B66-4756-A5CE-7076CA920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8425" y="2410792"/>
            <a:ext cx="1090613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1,800,310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" name="Rectangle 48">
            <a:extLst>
              <a:ext uri="{FF2B5EF4-FFF2-40B4-BE49-F238E27FC236}">
                <a16:creationId xmlns:a16="http://schemas.microsoft.com/office/drawing/2014/main" id="{4D885428-16E2-4A35-84F4-EEA26E2FE8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9775" y="2756867"/>
            <a:ext cx="5921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Long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9" name="Rectangle 49">
            <a:extLst>
              <a:ext uri="{FF2B5EF4-FFF2-40B4-BE49-F238E27FC236}">
                <a16:creationId xmlns:a16="http://schemas.microsoft.com/office/drawing/2014/main" id="{6233D233-AA9F-4B50-9807-B75E1A2295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9038" y="2756867"/>
            <a:ext cx="2016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" name="Rectangle 50">
            <a:extLst>
              <a:ext uri="{FF2B5EF4-FFF2-40B4-BE49-F238E27FC236}">
                <a16:creationId xmlns:a16="http://schemas.microsoft.com/office/drawing/2014/main" id="{224B7B1C-5738-40A8-AFD7-DB4B41E2B1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5713" y="2756867"/>
            <a:ext cx="18669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haul truck drivers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1" name="Rectangle 51">
            <a:extLst>
              <a:ext uri="{FF2B5EF4-FFF2-40B4-BE49-F238E27FC236}">
                <a16:creationId xmlns:a16="http://schemas.microsoft.com/office/drawing/2014/main" id="{B167CFCC-8B41-4A15-B0C2-07689575A1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3963" y="2756867"/>
            <a:ext cx="9096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453,742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2" name="Rectangle 52">
            <a:extLst>
              <a:ext uri="{FF2B5EF4-FFF2-40B4-BE49-F238E27FC236}">
                <a16:creationId xmlns:a16="http://schemas.microsoft.com/office/drawing/2014/main" id="{0D79B8DE-758D-4AE0-A82D-8888CE2914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0200" y="2756867"/>
            <a:ext cx="7858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74,763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7E186ADE-824C-4F0F-BEE8-84B2711CE974}"/>
              </a:ext>
            </a:extLst>
          </p:cNvPr>
          <p:cNvSpPr/>
          <p:nvPr/>
        </p:nvSpPr>
        <p:spPr>
          <a:xfrm>
            <a:off x="417513" y="3171847"/>
            <a:ext cx="8371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Mean annual wage in Industry 484 is $46,340, and of Truck drivers is $46,230, so 59.5% [= 46230∙880710 / 46340∙1476970] of “compensation to employees” goes to Truck drivers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78652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6" grpId="0"/>
      <p:bldP spid="61" grpId="0"/>
      <p:bldP spid="6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P12001_Logo_RG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669" y="6258854"/>
            <a:ext cx="1019917" cy="599161"/>
          </a:xfrm>
          <a:prstGeom prst="rect">
            <a:avLst/>
          </a:prstGeom>
        </p:spPr>
      </p:pic>
      <p:pic>
        <p:nvPicPr>
          <p:cNvPr id="11" name="Picture 4" descr="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618" y="6381365"/>
            <a:ext cx="994637" cy="409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0" y="1"/>
            <a:ext cx="9144000" cy="8127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538691" y="83681"/>
            <a:ext cx="8108950" cy="644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3000" b="1" dirty="0">
                <a:solidFill>
                  <a:schemeClr val="bg1"/>
                </a:solidFill>
                <a:latin typeface="Arial"/>
                <a:ea typeface="MS PGothic" charset="0"/>
                <a:cs typeface="Arial"/>
              </a:rPr>
              <a:t>Adoption of automation technology: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337300"/>
            <a:ext cx="6985000" cy="520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605103" y="6483585"/>
            <a:ext cx="2373972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© copyright Centre of Policy Studies 2020</a:t>
            </a:r>
            <a:endParaRPr lang="en-AU" sz="800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6477003" y="6498637"/>
            <a:ext cx="426638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P.</a:t>
            </a:r>
            <a:fld id="{B42225B0-2C5A-C84B-8476-DE4173D1F2D3}" type="slidenum">
              <a:rPr lang="en-AU" sz="800" b="1" smtClean="0">
                <a:solidFill>
                  <a:srgbClr val="17375E"/>
                </a:solidFill>
                <a:latin typeface="Arial"/>
                <a:cs typeface="Arial"/>
              </a:rPr>
              <a:t>8</a:t>
            </a:fld>
            <a:endParaRPr lang="en-AU" sz="800" b="1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6400" y="1095952"/>
            <a:ext cx="837184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We suppose that the first firms in the trucking industry begin adopting automation in long-haul trucking starting in 2021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The rate at which firms adopt automation will be affected by a number of factors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To reflect the uncertainty around these factors, we consider three separate time paths that dictate the share of the trucking industry that begins to adopt automation in long-haul trucking over a period of 30 years:  2020-2050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After 10 years from when the technology becomes available and is taken up by the first adopters, about 95%, 60% and 30% of trucking firms will have begun adopting automation in long-haul trucking under the “fast”, “medium” and “slow” scenarios, respectively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5540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P12001_Logo_RG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669" y="6258854"/>
            <a:ext cx="1019917" cy="599161"/>
          </a:xfrm>
          <a:prstGeom prst="rect">
            <a:avLst/>
          </a:prstGeom>
        </p:spPr>
      </p:pic>
      <p:pic>
        <p:nvPicPr>
          <p:cNvPr id="11" name="Picture 4" descr="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618" y="6381365"/>
            <a:ext cx="994637" cy="409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0" y="1"/>
            <a:ext cx="9144000" cy="81279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538691" y="48169"/>
            <a:ext cx="8108950" cy="644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3000" b="1" dirty="0">
                <a:solidFill>
                  <a:schemeClr val="bg1"/>
                </a:solidFill>
                <a:latin typeface="Arial"/>
                <a:ea typeface="MS PGothic" charset="0"/>
                <a:cs typeface="Arial"/>
              </a:rPr>
              <a:t>Adoption of automation technology: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337300"/>
            <a:ext cx="6985000" cy="520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605103" y="6483585"/>
            <a:ext cx="2373972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© copyright Centre of Policy Studies 2020</a:t>
            </a:r>
            <a:endParaRPr lang="en-AU" sz="800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6477003" y="6498637"/>
            <a:ext cx="426638" cy="272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800" b="1" dirty="0">
                <a:solidFill>
                  <a:srgbClr val="17375E"/>
                </a:solidFill>
                <a:latin typeface="Arial"/>
                <a:cs typeface="Arial"/>
              </a:rPr>
              <a:t>P.</a:t>
            </a:r>
            <a:fld id="{B42225B0-2C5A-C84B-8476-DE4173D1F2D3}" type="slidenum">
              <a:rPr lang="en-AU" sz="800" b="1" smtClean="0">
                <a:solidFill>
                  <a:srgbClr val="17375E"/>
                </a:solidFill>
                <a:latin typeface="Arial"/>
                <a:cs typeface="Arial"/>
              </a:rPr>
              <a:t>9</a:t>
            </a:fld>
            <a:endParaRPr lang="en-AU" sz="800" b="1" dirty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6400" y="838498"/>
            <a:ext cx="83718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The typical useful life of tractors in the long-haul segment is approximately nine years.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On average, in any given year, any firm that has begun adopting automation technology will convert 1/9th of its fleet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Share of the fleet of long-haul trucks in the trucking industry that will have been converted to accommodate automation is plotted in Chart 2.1a</a:t>
            </a:r>
            <a:endParaRPr lang="en-US" sz="2400" dirty="0"/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E2E5A656-2215-4B9A-8DB9-99EA75EA6F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1800303"/>
              </p:ext>
            </p:extLst>
          </p:nvPr>
        </p:nvGraphicFramePr>
        <p:xfrm>
          <a:off x="1693545" y="3525032"/>
          <a:ext cx="575691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9BF49E0-B617-4082-9628-33902A4D399E}"/>
              </a:ext>
            </a:extLst>
          </p:cNvPr>
          <p:cNvCxnSpPr/>
          <p:nvPr/>
        </p:nvCxnSpPr>
        <p:spPr>
          <a:xfrm flipV="1">
            <a:off x="4722920" y="3923930"/>
            <a:ext cx="0" cy="1997476"/>
          </a:xfrm>
          <a:prstGeom prst="line">
            <a:avLst/>
          </a:prstGeom>
          <a:ln w="12700"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8971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4999</TotalTime>
  <Words>2041</Words>
  <Application>Microsoft Office PowerPoint</Application>
  <PresentationFormat>On-screen Show (4:3)</PresentationFormat>
  <Paragraphs>220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Office Theme</vt:lpstr>
      <vt:lpstr>Evaluating the impact of automation in long-haul trucking  using USAGE-Hwy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Productivity key to raising living standards</dc:title>
  <dc:creator>C</dc:creator>
  <cp:lastModifiedBy>Robert</cp:lastModifiedBy>
  <cp:revision>209</cp:revision>
  <dcterms:created xsi:type="dcterms:W3CDTF">2016-01-25T05:29:58Z</dcterms:created>
  <dcterms:modified xsi:type="dcterms:W3CDTF">2020-06-05T04:32:12Z</dcterms:modified>
</cp:coreProperties>
</file>