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8" r:id="rId3"/>
    <p:sldId id="259" r:id="rId4"/>
    <p:sldId id="260" r:id="rId5"/>
    <p:sldId id="261" r:id="rId6"/>
    <p:sldId id="262" r:id="rId7"/>
    <p:sldId id="263" r:id="rId8"/>
    <p:sldId id="264" r:id="rId9"/>
    <p:sldId id="265" r:id="rId10"/>
    <p:sldId id="266" r:id="rId11"/>
    <p:sldId id="268" r:id="rId12"/>
    <p:sldId id="267" r:id="rId13"/>
    <p:sldId id="269"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75938D-EEA1-498D-81A7-A2288C9C9971}" v="3" dt="2022-05-23T13:23:54.3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94660"/>
  </p:normalViewPr>
  <p:slideViewPr>
    <p:cSldViewPr snapToGrid="0">
      <p:cViewPr varScale="1">
        <p:scale>
          <a:sx n="68" d="100"/>
          <a:sy n="68" d="100"/>
        </p:scale>
        <p:origin x="7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lent Nesongano" userId="c4dbf756ab530917" providerId="LiveId" clId="{E175938D-EEA1-498D-81A7-A2288C9C9971}"/>
    <pc:docChg chg="undo custSel addSld delSld modSld sldOrd">
      <pc:chgData name="Talent Nesongano" userId="c4dbf756ab530917" providerId="LiveId" clId="{E175938D-EEA1-498D-81A7-A2288C9C9971}" dt="2022-05-23T13:23:54.638" v="1148" actId="27636"/>
      <pc:docMkLst>
        <pc:docMk/>
      </pc:docMkLst>
      <pc:sldChg chg="modSp mod">
        <pc:chgData name="Talent Nesongano" userId="c4dbf756ab530917" providerId="LiveId" clId="{E175938D-EEA1-498D-81A7-A2288C9C9971}" dt="2022-05-23T13:23:54.586" v="1143" actId="27636"/>
        <pc:sldMkLst>
          <pc:docMk/>
          <pc:sldMk cId="2269868095" sldId="258"/>
        </pc:sldMkLst>
        <pc:spChg chg="mod">
          <ac:chgData name="Talent Nesongano" userId="c4dbf756ab530917" providerId="LiveId" clId="{E175938D-EEA1-498D-81A7-A2288C9C9971}" dt="2022-05-23T13:23:54.382" v="1141"/>
          <ac:spMkLst>
            <pc:docMk/>
            <pc:sldMk cId="2269868095" sldId="258"/>
            <ac:spMk id="2" creationId="{386C8114-90C6-4553-B4D8-F77CA0C34DAC}"/>
          </ac:spMkLst>
        </pc:spChg>
        <pc:spChg chg="mod">
          <ac:chgData name="Talent Nesongano" userId="c4dbf756ab530917" providerId="LiveId" clId="{E175938D-EEA1-498D-81A7-A2288C9C9971}" dt="2022-05-23T13:23:54.586" v="1143" actId="27636"/>
          <ac:spMkLst>
            <pc:docMk/>
            <pc:sldMk cId="2269868095" sldId="258"/>
            <ac:spMk id="3" creationId="{96A971BD-3425-4EBE-880C-205B2EDAF1E4}"/>
          </ac:spMkLst>
        </pc:spChg>
      </pc:sldChg>
      <pc:sldChg chg="modSp mod">
        <pc:chgData name="Talent Nesongano" userId="c4dbf756ab530917" providerId="LiveId" clId="{E175938D-EEA1-498D-81A7-A2288C9C9971}" dt="2022-05-23T13:23:54.599" v="1144" actId="27636"/>
        <pc:sldMkLst>
          <pc:docMk/>
          <pc:sldMk cId="2959834544" sldId="259"/>
        </pc:sldMkLst>
        <pc:spChg chg="mod">
          <ac:chgData name="Talent Nesongano" userId="c4dbf756ab530917" providerId="LiveId" clId="{E175938D-EEA1-498D-81A7-A2288C9C9971}" dt="2022-05-23T13:23:54.382" v="1141"/>
          <ac:spMkLst>
            <pc:docMk/>
            <pc:sldMk cId="2959834544" sldId="259"/>
            <ac:spMk id="2" creationId="{48816C89-C7B3-485A-B992-C8D4ABEADF89}"/>
          </ac:spMkLst>
        </pc:spChg>
        <pc:spChg chg="mod">
          <ac:chgData name="Talent Nesongano" userId="c4dbf756ab530917" providerId="LiveId" clId="{E175938D-EEA1-498D-81A7-A2288C9C9971}" dt="2022-05-23T13:23:54.599" v="1144" actId="27636"/>
          <ac:spMkLst>
            <pc:docMk/>
            <pc:sldMk cId="2959834544" sldId="259"/>
            <ac:spMk id="3" creationId="{3B1A2B76-29CF-4C1F-B761-D0F3ED7330F3}"/>
          </ac:spMkLst>
        </pc:spChg>
      </pc:sldChg>
      <pc:sldChg chg="modSp mod">
        <pc:chgData name="Talent Nesongano" userId="c4dbf756ab530917" providerId="LiveId" clId="{E175938D-EEA1-498D-81A7-A2288C9C9971}" dt="2022-05-23T13:23:54.613" v="1145" actId="27636"/>
        <pc:sldMkLst>
          <pc:docMk/>
          <pc:sldMk cId="1774270902" sldId="261"/>
        </pc:sldMkLst>
        <pc:spChg chg="mod">
          <ac:chgData name="Talent Nesongano" userId="c4dbf756ab530917" providerId="LiveId" clId="{E175938D-EEA1-498D-81A7-A2288C9C9971}" dt="2022-05-23T13:23:54.613" v="1145" actId="27636"/>
          <ac:spMkLst>
            <pc:docMk/>
            <pc:sldMk cId="1774270902" sldId="261"/>
            <ac:spMk id="2" creationId="{51F954E7-CBE7-4887-B8C7-206BC926E4DA}"/>
          </ac:spMkLst>
        </pc:spChg>
      </pc:sldChg>
      <pc:sldChg chg="modSp mod">
        <pc:chgData name="Talent Nesongano" userId="c4dbf756ab530917" providerId="LiveId" clId="{E175938D-EEA1-498D-81A7-A2288C9C9971}" dt="2022-05-23T13:23:54.614" v="1146" actId="27636"/>
        <pc:sldMkLst>
          <pc:docMk/>
          <pc:sldMk cId="2807931097" sldId="262"/>
        </pc:sldMkLst>
        <pc:spChg chg="mod">
          <ac:chgData name="Talent Nesongano" userId="c4dbf756ab530917" providerId="LiveId" clId="{E175938D-EEA1-498D-81A7-A2288C9C9971}" dt="2022-05-23T13:23:54.382" v="1141"/>
          <ac:spMkLst>
            <pc:docMk/>
            <pc:sldMk cId="2807931097" sldId="262"/>
            <ac:spMk id="2" creationId="{A8ACF33B-C8BD-4420-B12F-EA210CBA4F87}"/>
          </ac:spMkLst>
        </pc:spChg>
        <pc:spChg chg="mod">
          <ac:chgData name="Talent Nesongano" userId="c4dbf756ab530917" providerId="LiveId" clId="{E175938D-EEA1-498D-81A7-A2288C9C9971}" dt="2022-05-23T13:23:54.614" v="1146" actId="27636"/>
          <ac:spMkLst>
            <pc:docMk/>
            <pc:sldMk cId="2807931097" sldId="262"/>
            <ac:spMk id="3" creationId="{726710E4-C8C8-4E3A-9B65-53150047EEBB}"/>
          </ac:spMkLst>
        </pc:spChg>
      </pc:sldChg>
      <pc:sldChg chg="modSp mod">
        <pc:chgData name="Talent Nesongano" userId="c4dbf756ab530917" providerId="LiveId" clId="{E175938D-EEA1-498D-81A7-A2288C9C9971}" dt="2022-05-23T13:23:54.635" v="1147" actId="27636"/>
        <pc:sldMkLst>
          <pc:docMk/>
          <pc:sldMk cId="1953814584" sldId="263"/>
        </pc:sldMkLst>
        <pc:spChg chg="mod">
          <ac:chgData name="Talent Nesongano" userId="c4dbf756ab530917" providerId="LiveId" clId="{E175938D-EEA1-498D-81A7-A2288C9C9971}" dt="2022-05-23T13:23:54.382" v="1141"/>
          <ac:spMkLst>
            <pc:docMk/>
            <pc:sldMk cId="1953814584" sldId="263"/>
            <ac:spMk id="2" creationId="{BDB3466A-E949-4CE2-AC52-55A30161081D}"/>
          </ac:spMkLst>
        </pc:spChg>
        <pc:spChg chg="mod">
          <ac:chgData name="Talent Nesongano" userId="c4dbf756ab530917" providerId="LiveId" clId="{E175938D-EEA1-498D-81A7-A2288C9C9971}" dt="2022-05-23T13:23:54.635" v="1147" actId="27636"/>
          <ac:spMkLst>
            <pc:docMk/>
            <pc:sldMk cId="1953814584" sldId="263"/>
            <ac:spMk id="3" creationId="{274CB4F5-6756-4C9F-AFD3-C5EBF38F4143}"/>
          </ac:spMkLst>
        </pc:spChg>
      </pc:sldChg>
      <pc:sldChg chg="modSp new mod">
        <pc:chgData name="Talent Nesongano" userId="c4dbf756ab530917" providerId="LiveId" clId="{E175938D-EEA1-498D-81A7-A2288C9C9971}" dt="2022-05-23T13:23:54.638" v="1148" actId="27636"/>
        <pc:sldMkLst>
          <pc:docMk/>
          <pc:sldMk cId="282500136" sldId="264"/>
        </pc:sldMkLst>
        <pc:spChg chg="mod">
          <ac:chgData name="Talent Nesongano" userId="c4dbf756ab530917" providerId="LiveId" clId="{E175938D-EEA1-498D-81A7-A2288C9C9971}" dt="2022-05-23T13:23:54.382" v="1141"/>
          <ac:spMkLst>
            <pc:docMk/>
            <pc:sldMk cId="282500136" sldId="264"/>
            <ac:spMk id="2" creationId="{51C98AE6-D64D-487B-AEB5-B985DFE4230C}"/>
          </ac:spMkLst>
        </pc:spChg>
        <pc:spChg chg="mod">
          <ac:chgData name="Talent Nesongano" userId="c4dbf756ab530917" providerId="LiveId" clId="{E175938D-EEA1-498D-81A7-A2288C9C9971}" dt="2022-05-23T13:23:54.638" v="1148" actId="27636"/>
          <ac:spMkLst>
            <pc:docMk/>
            <pc:sldMk cId="282500136" sldId="264"/>
            <ac:spMk id="3" creationId="{00913B00-CF44-4059-8824-45C80B436083}"/>
          </ac:spMkLst>
        </pc:spChg>
      </pc:sldChg>
      <pc:sldChg chg="modSp new mod">
        <pc:chgData name="Talent Nesongano" userId="c4dbf756ab530917" providerId="LiveId" clId="{E175938D-EEA1-498D-81A7-A2288C9C9971}" dt="2022-05-23T13:23:54.382" v="1141"/>
        <pc:sldMkLst>
          <pc:docMk/>
          <pc:sldMk cId="2462158410" sldId="265"/>
        </pc:sldMkLst>
        <pc:spChg chg="mod">
          <ac:chgData name="Talent Nesongano" userId="c4dbf756ab530917" providerId="LiveId" clId="{E175938D-EEA1-498D-81A7-A2288C9C9971}" dt="2022-05-23T13:23:54.382" v="1141"/>
          <ac:spMkLst>
            <pc:docMk/>
            <pc:sldMk cId="2462158410" sldId="265"/>
            <ac:spMk id="2" creationId="{415A6290-F6BD-4F62-B245-692522D69701}"/>
          </ac:spMkLst>
        </pc:spChg>
        <pc:spChg chg="mod">
          <ac:chgData name="Talent Nesongano" userId="c4dbf756ab530917" providerId="LiveId" clId="{E175938D-EEA1-498D-81A7-A2288C9C9971}" dt="2022-05-23T12:41:29.621" v="568" actId="120"/>
          <ac:spMkLst>
            <pc:docMk/>
            <pc:sldMk cId="2462158410" sldId="265"/>
            <ac:spMk id="3" creationId="{EA8C663E-6062-45C5-AB47-AFA0D01D796A}"/>
          </ac:spMkLst>
        </pc:spChg>
      </pc:sldChg>
      <pc:sldChg chg="modSp add mod">
        <pc:chgData name="Talent Nesongano" userId="c4dbf756ab530917" providerId="LiveId" clId="{E175938D-EEA1-498D-81A7-A2288C9C9971}" dt="2022-05-23T13:23:54.382" v="1141"/>
        <pc:sldMkLst>
          <pc:docMk/>
          <pc:sldMk cId="89479942" sldId="266"/>
        </pc:sldMkLst>
        <pc:spChg chg="mod">
          <ac:chgData name="Talent Nesongano" userId="c4dbf756ab530917" providerId="LiveId" clId="{E175938D-EEA1-498D-81A7-A2288C9C9971}" dt="2022-05-23T13:23:54.382" v="1141"/>
          <ac:spMkLst>
            <pc:docMk/>
            <pc:sldMk cId="89479942" sldId="266"/>
            <ac:spMk id="2" creationId="{415A6290-F6BD-4F62-B245-692522D69701}"/>
          </ac:spMkLst>
        </pc:spChg>
        <pc:spChg chg="mod">
          <ac:chgData name="Talent Nesongano" userId="c4dbf756ab530917" providerId="LiveId" clId="{E175938D-EEA1-498D-81A7-A2288C9C9971}" dt="2022-05-23T12:48:57.995" v="683" actId="20577"/>
          <ac:spMkLst>
            <pc:docMk/>
            <pc:sldMk cId="89479942" sldId="266"/>
            <ac:spMk id="3" creationId="{EA8C663E-6062-45C5-AB47-AFA0D01D796A}"/>
          </ac:spMkLst>
        </pc:spChg>
      </pc:sldChg>
      <pc:sldChg chg="new del">
        <pc:chgData name="Talent Nesongano" userId="c4dbf756ab530917" providerId="LiveId" clId="{E175938D-EEA1-498D-81A7-A2288C9C9971}" dt="2022-05-23T12:41:47.606" v="570" actId="680"/>
        <pc:sldMkLst>
          <pc:docMk/>
          <pc:sldMk cId="4203528147" sldId="266"/>
        </pc:sldMkLst>
      </pc:sldChg>
      <pc:sldChg chg="modSp new mod ord">
        <pc:chgData name="Talent Nesongano" userId="c4dbf756ab530917" providerId="LiveId" clId="{E175938D-EEA1-498D-81A7-A2288C9C9971}" dt="2022-05-23T13:23:54.382" v="1141"/>
        <pc:sldMkLst>
          <pc:docMk/>
          <pc:sldMk cId="4165866738" sldId="267"/>
        </pc:sldMkLst>
        <pc:spChg chg="mod">
          <ac:chgData name="Talent Nesongano" userId="c4dbf756ab530917" providerId="LiveId" clId="{E175938D-EEA1-498D-81A7-A2288C9C9971}" dt="2022-05-23T13:23:54.382" v="1141"/>
          <ac:spMkLst>
            <pc:docMk/>
            <pc:sldMk cId="4165866738" sldId="267"/>
            <ac:spMk id="2" creationId="{F3677A76-FF8E-4538-B146-F58CAC2117E8}"/>
          </ac:spMkLst>
        </pc:spChg>
        <pc:spChg chg="mod">
          <ac:chgData name="Talent Nesongano" userId="c4dbf756ab530917" providerId="LiveId" clId="{E175938D-EEA1-498D-81A7-A2288C9C9971}" dt="2022-05-23T13:23:54.382" v="1141"/>
          <ac:spMkLst>
            <pc:docMk/>
            <pc:sldMk cId="4165866738" sldId="267"/>
            <ac:spMk id="3" creationId="{C3D1E5FF-F5BA-4511-8EDF-0831B1678249}"/>
          </ac:spMkLst>
        </pc:spChg>
      </pc:sldChg>
      <pc:sldChg chg="modSp add mod">
        <pc:chgData name="Talent Nesongano" userId="c4dbf756ab530917" providerId="LiveId" clId="{E175938D-EEA1-498D-81A7-A2288C9C9971}" dt="2022-05-23T13:23:54.552" v="1142" actId="27636"/>
        <pc:sldMkLst>
          <pc:docMk/>
          <pc:sldMk cId="3558015999" sldId="268"/>
        </pc:sldMkLst>
        <pc:spChg chg="mod">
          <ac:chgData name="Talent Nesongano" userId="c4dbf756ab530917" providerId="LiveId" clId="{E175938D-EEA1-498D-81A7-A2288C9C9971}" dt="2022-05-23T12:54:38.563" v="741" actId="14100"/>
          <ac:spMkLst>
            <pc:docMk/>
            <pc:sldMk cId="3558015999" sldId="268"/>
            <ac:spMk id="2" creationId="{F3677A76-FF8E-4538-B146-F58CAC2117E8}"/>
          </ac:spMkLst>
        </pc:spChg>
        <pc:spChg chg="mod">
          <ac:chgData name="Talent Nesongano" userId="c4dbf756ab530917" providerId="LiveId" clId="{E175938D-EEA1-498D-81A7-A2288C9C9971}" dt="2022-05-23T13:23:54.552" v="1142" actId="27636"/>
          <ac:spMkLst>
            <pc:docMk/>
            <pc:sldMk cId="3558015999" sldId="268"/>
            <ac:spMk id="3" creationId="{C3D1E5FF-F5BA-4511-8EDF-0831B1678249}"/>
          </ac:spMkLst>
        </pc:spChg>
      </pc:sldChg>
      <pc:sldChg chg="modSp new">
        <pc:chgData name="Talent Nesongano" userId="c4dbf756ab530917" providerId="LiveId" clId="{E175938D-EEA1-498D-81A7-A2288C9C9971}" dt="2022-05-23T13:23:54.382" v="1141"/>
        <pc:sldMkLst>
          <pc:docMk/>
          <pc:sldMk cId="3517227944" sldId="269"/>
        </pc:sldMkLst>
        <pc:spChg chg="mod">
          <ac:chgData name="Talent Nesongano" userId="c4dbf756ab530917" providerId="LiveId" clId="{E175938D-EEA1-498D-81A7-A2288C9C9971}" dt="2022-05-23T13:23:54.382" v="1141"/>
          <ac:spMkLst>
            <pc:docMk/>
            <pc:sldMk cId="3517227944" sldId="269"/>
            <ac:spMk id="2" creationId="{E8FF4771-4F69-40BA-84F2-086ACBE85F96}"/>
          </ac:spMkLst>
        </pc:spChg>
        <pc:spChg chg="mod">
          <ac:chgData name="Talent Nesongano" userId="c4dbf756ab530917" providerId="LiveId" clId="{E175938D-EEA1-498D-81A7-A2288C9C9971}" dt="2022-05-23T13:23:54.382" v="1141"/>
          <ac:spMkLst>
            <pc:docMk/>
            <pc:sldMk cId="3517227944" sldId="269"/>
            <ac:spMk id="3" creationId="{249EB379-7F56-45C6-8C72-30A6BC6CB9F9}"/>
          </ac:spMkLst>
        </pc:spChg>
      </pc:sldChg>
      <pc:sldChg chg="modSp new mod">
        <pc:chgData name="Talent Nesongano" userId="c4dbf756ab530917" providerId="LiveId" clId="{E175938D-EEA1-498D-81A7-A2288C9C9971}" dt="2022-05-23T13:14:20.611" v="1132" actId="14100"/>
        <pc:sldMkLst>
          <pc:docMk/>
          <pc:sldMk cId="51136102" sldId="270"/>
        </pc:sldMkLst>
        <pc:spChg chg="mod">
          <ac:chgData name="Talent Nesongano" userId="c4dbf756ab530917" providerId="LiveId" clId="{E175938D-EEA1-498D-81A7-A2288C9C9971}" dt="2022-05-23T13:14:20.611" v="1132" actId="14100"/>
          <ac:spMkLst>
            <pc:docMk/>
            <pc:sldMk cId="51136102" sldId="270"/>
            <ac:spMk id="2" creationId="{E65F63D3-61CF-476E-AD76-37D74D2A2E7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32991-9D52-49E8-8FE4-0F712C4582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W"/>
          </a:p>
        </p:txBody>
      </p:sp>
      <p:sp>
        <p:nvSpPr>
          <p:cNvPr id="3" name="Subtitle 2">
            <a:extLst>
              <a:ext uri="{FF2B5EF4-FFF2-40B4-BE49-F238E27FC236}">
                <a16:creationId xmlns:a16="http://schemas.microsoft.com/office/drawing/2014/main" id="{09B03E42-CC2B-4CE8-B3E9-50CD58A191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W"/>
          </a:p>
        </p:txBody>
      </p:sp>
      <p:sp>
        <p:nvSpPr>
          <p:cNvPr id="4" name="Date Placeholder 3">
            <a:extLst>
              <a:ext uri="{FF2B5EF4-FFF2-40B4-BE49-F238E27FC236}">
                <a16:creationId xmlns:a16="http://schemas.microsoft.com/office/drawing/2014/main" id="{F3DABE41-0D30-434B-877D-706B5A277AAA}"/>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5" name="Footer Placeholder 4">
            <a:extLst>
              <a:ext uri="{FF2B5EF4-FFF2-40B4-BE49-F238E27FC236}">
                <a16:creationId xmlns:a16="http://schemas.microsoft.com/office/drawing/2014/main" id="{8AFBC199-5AD6-41D9-9A53-774ED2BC168B}"/>
              </a:ext>
            </a:extLst>
          </p:cNvPr>
          <p:cNvSpPr>
            <a:spLocks noGrp="1"/>
          </p:cNvSpPr>
          <p:nvPr>
            <p:ph type="ftr" sz="quarter" idx="11"/>
          </p:nvPr>
        </p:nvSpPr>
        <p:spPr/>
        <p:txBody>
          <a:bodyPr/>
          <a:lstStyle/>
          <a:p>
            <a:endParaRPr lang="en-ZW"/>
          </a:p>
        </p:txBody>
      </p:sp>
      <p:sp>
        <p:nvSpPr>
          <p:cNvPr id="6" name="Slide Number Placeholder 5">
            <a:extLst>
              <a:ext uri="{FF2B5EF4-FFF2-40B4-BE49-F238E27FC236}">
                <a16:creationId xmlns:a16="http://schemas.microsoft.com/office/drawing/2014/main" id="{ABBD574A-004D-41F9-AADE-79E17A5D5B29}"/>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1019603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E38CA-CFE8-41EC-B5E8-9D86F597FD1D}"/>
              </a:ext>
            </a:extLst>
          </p:cNvPr>
          <p:cNvSpPr>
            <a:spLocks noGrp="1"/>
          </p:cNvSpPr>
          <p:nvPr>
            <p:ph type="title"/>
          </p:nvPr>
        </p:nvSpPr>
        <p:spPr/>
        <p:txBody>
          <a:bodyPr/>
          <a:lstStyle/>
          <a:p>
            <a:r>
              <a:rPr lang="en-US"/>
              <a:t>Click to edit Master title style</a:t>
            </a:r>
            <a:endParaRPr lang="en-ZW"/>
          </a:p>
        </p:txBody>
      </p:sp>
      <p:sp>
        <p:nvSpPr>
          <p:cNvPr id="3" name="Vertical Text Placeholder 2">
            <a:extLst>
              <a:ext uri="{FF2B5EF4-FFF2-40B4-BE49-F238E27FC236}">
                <a16:creationId xmlns:a16="http://schemas.microsoft.com/office/drawing/2014/main" id="{9951FBE0-59D6-48DA-AF1D-8792658AFD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a:extLst>
              <a:ext uri="{FF2B5EF4-FFF2-40B4-BE49-F238E27FC236}">
                <a16:creationId xmlns:a16="http://schemas.microsoft.com/office/drawing/2014/main" id="{847AEF30-32EC-4FC5-9179-E338B1A7FDC5}"/>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5" name="Footer Placeholder 4">
            <a:extLst>
              <a:ext uri="{FF2B5EF4-FFF2-40B4-BE49-F238E27FC236}">
                <a16:creationId xmlns:a16="http://schemas.microsoft.com/office/drawing/2014/main" id="{19050BF4-A082-488F-BE46-6B6AD31F1021}"/>
              </a:ext>
            </a:extLst>
          </p:cNvPr>
          <p:cNvSpPr>
            <a:spLocks noGrp="1"/>
          </p:cNvSpPr>
          <p:nvPr>
            <p:ph type="ftr" sz="quarter" idx="11"/>
          </p:nvPr>
        </p:nvSpPr>
        <p:spPr/>
        <p:txBody>
          <a:bodyPr/>
          <a:lstStyle/>
          <a:p>
            <a:endParaRPr lang="en-ZW"/>
          </a:p>
        </p:txBody>
      </p:sp>
      <p:sp>
        <p:nvSpPr>
          <p:cNvPr id="6" name="Slide Number Placeholder 5">
            <a:extLst>
              <a:ext uri="{FF2B5EF4-FFF2-40B4-BE49-F238E27FC236}">
                <a16:creationId xmlns:a16="http://schemas.microsoft.com/office/drawing/2014/main" id="{DC01487D-B644-4B26-B78E-8218CF81D5C0}"/>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1595283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525129-5D82-44CE-8FDB-01882C85F4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W"/>
          </a:p>
        </p:txBody>
      </p:sp>
      <p:sp>
        <p:nvSpPr>
          <p:cNvPr id="3" name="Vertical Text Placeholder 2">
            <a:extLst>
              <a:ext uri="{FF2B5EF4-FFF2-40B4-BE49-F238E27FC236}">
                <a16:creationId xmlns:a16="http://schemas.microsoft.com/office/drawing/2014/main" id="{752CEA02-2284-40B6-B332-6F9D94526C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a:extLst>
              <a:ext uri="{FF2B5EF4-FFF2-40B4-BE49-F238E27FC236}">
                <a16:creationId xmlns:a16="http://schemas.microsoft.com/office/drawing/2014/main" id="{EB03D46A-52AB-45B4-97E9-E7655E43E7A3}"/>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5" name="Footer Placeholder 4">
            <a:extLst>
              <a:ext uri="{FF2B5EF4-FFF2-40B4-BE49-F238E27FC236}">
                <a16:creationId xmlns:a16="http://schemas.microsoft.com/office/drawing/2014/main" id="{07473077-625D-41A1-B0DD-9E12960E5F7C}"/>
              </a:ext>
            </a:extLst>
          </p:cNvPr>
          <p:cNvSpPr>
            <a:spLocks noGrp="1"/>
          </p:cNvSpPr>
          <p:nvPr>
            <p:ph type="ftr" sz="quarter" idx="11"/>
          </p:nvPr>
        </p:nvSpPr>
        <p:spPr/>
        <p:txBody>
          <a:bodyPr/>
          <a:lstStyle/>
          <a:p>
            <a:endParaRPr lang="en-ZW"/>
          </a:p>
        </p:txBody>
      </p:sp>
      <p:sp>
        <p:nvSpPr>
          <p:cNvPr id="6" name="Slide Number Placeholder 5">
            <a:extLst>
              <a:ext uri="{FF2B5EF4-FFF2-40B4-BE49-F238E27FC236}">
                <a16:creationId xmlns:a16="http://schemas.microsoft.com/office/drawing/2014/main" id="{E14CFD02-FC14-4142-930E-EFAD3619AEC9}"/>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240892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62CC7-07B9-4D6E-85E5-A96A09C58608}"/>
              </a:ext>
            </a:extLst>
          </p:cNvPr>
          <p:cNvSpPr>
            <a:spLocks noGrp="1"/>
          </p:cNvSpPr>
          <p:nvPr>
            <p:ph type="title"/>
          </p:nvPr>
        </p:nvSpPr>
        <p:spPr/>
        <p:txBody>
          <a:bodyPr/>
          <a:lstStyle/>
          <a:p>
            <a:r>
              <a:rPr lang="en-US"/>
              <a:t>Click to edit Master title style</a:t>
            </a:r>
            <a:endParaRPr lang="en-ZW"/>
          </a:p>
        </p:txBody>
      </p:sp>
      <p:sp>
        <p:nvSpPr>
          <p:cNvPr id="3" name="Content Placeholder 2">
            <a:extLst>
              <a:ext uri="{FF2B5EF4-FFF2-40B4-BE49-F238E27FC236}">
                <a16:creationId xmlns:a16="http://schemas.microsoft.com/office/drawing/2014/main" id="{42428F46-477B-436B-9794-24293A1DB2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a:extLst>
              <a:ext uri="{FF2B5EF4-FFF2-40B4-BE49-F238E27FC236}">
                <a16:creationId xmlns:a16="http://schemas.microsoft.com/office/drawing/2014/main" id="{5AE96013-6AA9-4E8E-827C-F2105616B08D}"/>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5" name="Footer Placeholder 4">
            <a:extLst>
              <a:ext uri="{FF2B5EF4-FFF2-40B4-BE49-F238E27FC236}">
                <a16:creationId xmlns:a16="http://schemas.microsoft.com/office/drawing/2014/main" id="{B8E48559-98E5-4A12-B25C-253BAD2DD814}"/>
              </a:ext>
            </a:extLst>
          </p:cNvPr>
          <p:cNvSpPr>
            <a:spLocks noGrp="1"/>
          </p:cNvSpPr>
          <p:nvPr>
            <p:ph type="ftr" sz="quarter" idx="11"/>
          </p:nvPr>
        </p:nvSpPr>
        <p:spPr/>
        <p:txBody>
          <a:bodyPr/>
          <a:lstStyle/>
          <a:p>
            <a:endParaRPr lang="en-ZW"/>
          </a:p>
        </p:txBody>
      </p:sp>
      <p:sp>
        <p:nvSpPr>
          <p:cNvPr id="6" name="Slide Number Placeholder 5">
            <a:extLst>
              <a:ext uri="{FF2B5EF4-FFF2-40B4-BE49-F238E27FC236}">
                <a16:creationId xmlns:a16="http://schemas.microsoft.com/office/drawing/2014/main" id="{069D76D3-8150-4802-B656-A7606B94B5A2}"/>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1626435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9173A-0DFF-4183-857C-F6B4C8768E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W"/>
          </a:p>
        </p:txBody>
      </p:sp>
      <p:sp>
        <p:nvSpPr>
          <p:cNvPr id="3" name="Text Placeholder 2">
            <a:extLst>
              <a:ext uri="{FF2B5EF4-FFF2-40B4-BE49-F238E27FC236}">
                <a16:creationId xmlns:a16="http://schemas.microsoft.com/office/drawing/2014/main" id="{61525DF1-28A3-4558-B373-F8E8331523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37EE14-329A-405D-BB20-6236D6AD108D}"/>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5" name="Footer Placeholder 4">
            <a:extLst>
              <a:ext uri="{FF2B5EF4-FFF2-40B4-BE49-F238E27FC236}">
                <a16:creationId xmlns:a16="http://schemas.microsoft.com/office/drawing/2014/main" id="{B5DF1EC8-BCF4-4A26-8708-A5FE5976A159}"/>
              </a:ext>
            </a:extLst>
          </p:cNvPr>
          <p:cNvSpPr>
            <a:spLocks noGrp="1"/>
          </p:cNvSpPr>
          <p:nvPr>
            <p:ph type="ftr" sz="quarter" idx="11"/>
          </p:nvPr>
        </p:nvSpPr>
        <p:spPr/>
        <p:txBody>
          <a:bodyPr/>
          <a:lstStyle/>
          <a:p>
            <a:endParaRPr lang="en-ZW"/>
          </a:p>
        </p:txBody>
      </p:sp>
      <p:sp>
        <p:nvSpPr>
          <p:cNvPr id="6" name="Slide Number Placeholder 5">
            <a:extLst>
              <a:ext uri="{FF2B5EF4-FFF2-40B4-BE49-F238E27FC236}">
                <a16:creationId xmlns:a16="http://schemas.microsoft.com/office/drawing/2014/main" id="{6A2ACA55-B367-4BD8-9FF1-135B28AB5447}"/>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3817540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0A55D-62F9-41E3-BF04-39C852EDB6BC}"/>
              </a:ext>
            </a:extLst>
          </p:cNvPr>
          <p:cNvSpPr>
            <a:spLocks noGrp="1"/>
          </p:cNvSpPr>
          <p:nvPr>
            <p:ph type="title"/>
          </p:nvPr>
        </p:nvSpPr>
        <p:spPr/>
        <p:txBody>
          <a:bodyPr/>
          <a:lstStyle/>
          <a:p>
            <a:r>
              <a:rPr lang="en-US"/>
              <a:t>Click to edit Master title style</a:t>
            </a:r>
            <a:endParaRPr lang="en-ZW"/>
          </a:p>
        </p:txBody>
      </p:sp>
      <p:sp>
        <p:nvSpPr>
          <p:cNvPr id="3" name="Content Placeholder 2">
            <a:extLst>
              <a:ext uri="{FF2B5EF4-FFF2-40B4-BE49-F238E27FC236}">
                <a16:creationId xmlns:a16="http://schemas.microsoft.com/office/drawing/2014/main" id="{623A9307-521B-47CA-B06B-35221EC8D5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Content Placeholder 3">
            <a:extLst>
              <a:ext uri="{FF2B5EF4-FFF2-40B4-BE49-F238E27FC236}">
                <a16:creationId xmlns:a16="http://schemas.microsoft.com/office/drawing/2014/main" id="{95462EE3-4F2F-499F-95F7-5296E6E116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5" name="Date Placeholder 4">
            <a:extLst>
              <a:ext uri="{FF2B5EF4-FFF2-40B4-BE49-F238E27FC236}">
                <a16:creationId xmlns:a16="http://schemas.microsoft.com/office/drawing/2014/main" id="{426AF643-3309-489B-9239-B60A1DB1F657}"/>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6" name="Footer Placeholder 5">
            <a:extLst>
              <a:ext uri="{FF2B5EF4-FFF2-40B4-BE49-F238E27FC236}">
                <a16:creationId xmlns:a16="http://schemas.microsoft.com/office/drawing/2014/main" id="{AB0955D2-B9E9-475D-B28C-9E996E9BA00D}"/>
              </a:ext>
            </a:extLst>
          </p:cNvPr>
          <p:cNvSpPr>
            <a:spLocks noGrp="1"/>
          </p:cNvSpPr>
          <p:nvPr>
            <p:ph type="ftr" sz="quarter" idx="11"/>
          </p:nvPr>
        </p:nvSpPr>
        <p:spPr/>
        <p:txBody>
          <a:bodyPr/>
          <a:lstStyle/>
          <a:p>
            <a:endParaRPr lang="en-ZW"/>
          </a:p>
        </p:txBody>
      </p:sp>
      <p:sp>
        <p:nvSpPr>
          <p:cNvPr id="7" name="Slide Number Placeholder 6">
            <a:extLst>
              <a:ext uri="{FF2B5EF4-FFF2-40B4-BE49-F238E27FC236}">
                <a16:creationId xmlns:a16="http://schemas.microsoft.com/office/drawing/2014/main" id="{A09413D3-E295-4BB9-A935-34506451B52C}"/>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36022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4D468-B0F1-49B8-9353-68DAB7EC92B4}"/>
              </a:ext>
            </a:extLst>
          </p:cNvPr>
          <p:cNvSpPr>
            <a:spLocks noGrp="1"/>
          </p:cNvSpPr>
          <p:nvPr>
            <p:ph type="title"/>
          </p:nvPr>
        </p:nvSpPr>
        <p:spPr>
          <a:xfrm>
            <a:off x="839788" y="365125"/>
            <a:ext cx="10515600" cy="1325563"/>
          </a:xfrm>
        </p:spPr>
        <p:txBody>
          <a:bodyPr/>
          <a:lstStyle/>
          <a:p>
            <a:r>
              <a:rPr lang="en-US"/>
              <a:t>Click to edit Master title style</a:t>
            </a:r>
            <a:endParaRPr lang="en-ZW"/>
          </a:p>
        </p:txBody>
      </p:sp>
      <p:sp>
        <p:nvSpPr>
          <p:cNvPr id="3" name="Text Placeholder 2">
            <a:extLst>
              <a:ext uri="{FF2B5EF4-FFF2-40B4-BE49-F238E27FC236}">
                <a16:creationId xmlns:a16="http://schemas.microsoft.com/office/drawing/2014/main" id="{B9043BA4-CDC4-4BDA-B8E1-69EB5DFC62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28DF3A-B170-4757-AEB2-7EF0C13CBB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5" name="Text Placeholder 4">
            <a:extLst>
              <a:ext uri="{FF2B5EF4-FFF2-40B4-BE49-F238E27FC236}">
                <a16:creationId xmlns:a16="http://schemas.microsoft.com/office/drawing/2014/main" id="{7AC923EF-33B1-4A6D-9C44-5B54EB14F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58A59D-228D-46ED-981D-1587BDC7BE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7" name="Date Placeholder 6">
            <a:extLst>
              <a:ext uri="{FF2B5EF4-FFF2-40B4-BE49-F238E27FC236}">
                <a16:creationId xmlns:a16="http://schemas.microsoft.com/office/drawing/2014/main" id="{BE933D94-72E0-47A6-8679-3F6D200DC3BA}"/>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8" name="Footer Placeholder 7">
            <a:extLst>
              <a:ext uri="{FF2B5EF4-FFF2-40B4-BE49-F238E27FC236}">
                <a16:creationId xmlns:a16="http://schemas.microsoft.com/office/drawing/2014/main" id="{D83E0F57-C16C-4BE1-8E24-78FA3E557A4B}"/>
              </a:ext>
            </a:extLst>
          </p:cNvPr>
          <p:cNvSpPr>
            <a:spLocks noGrp="1"/>
          </p:cNvSpPr>
          <p:nvPr>
            <p:ph type="ftr" sz="quarter" idx="11"/>
          </p:nvPr>
        </p:nvSpPr>
        <p:spPr/>
        <p:txBody>
          <a:bodyPr/>
          <a:lstStyle/>
          <a:p>
            <a:endParaRPr lang="en-ZW"/>
          </a:p>
        </p:txBody>
      </p:sp>
      <p:sp>
        <p:nvSpPr>
          <p:cNvPr id="9" name="Slide Number Placeholder 8">
            <a:extLst>
              <a:ext uri="{FF2B5EF4-FFF2-40B4-BE49-F238E27FC236}">
                <a16:creationId xmlns:a16="http://schemas.microsoft.com/office/drawing/2014/main" id="{50B59EFC-FE98-40E0-9E8A-0A38947F3C44}"/>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884379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66A4A-0695-4BD0-A77C-62BEF9CC553D}"/>
              </a:ext>
            </a:extLst>
          </p:cNvPr>
          <p:cNvSpPr>
            <a:spLocks noGrp="1"/>
          </p:cNvSpPr>
          <p:nvPr>
            <p:ph type="title"/>
          </p:nvPr>
        </p:nvSpPr>
        <p:spPr/>
        <p:txBody>
          <a:bodyPr/>
          <a:lstStyle/>
          <a:p>
            <a:r>
              <a:rPr lang="en-US"/>
              <a:t>Click to edit Master title style</a:t>
            </a:r>
            <a:endParaRPr lang="en-ZW"/>
          </a:p>
        </p:txBody>
      </p:sp>
      <p:sp>
        <p:nvSpPr>
          <p:cNvPr id="3" name="Date Placeholder 2">
            <a:extLst>
              <a:ext uri="{FF2B5EF4-FFF2-40B4-BE49-F238E27FC236}">
                <a16:creationId xmlns:a16="http://schemas.microsoft.com/office/drawing/2014/main" id="{F38ABEB9-4881-4A96-9757-FBD659AB9D5D}"/>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4" name="Footer Placeholder 3">
            <a:extLst>
              <a:ext uri="{FF2B5EF4-FFF2-40B4-BE49-F238E27FC236}">
                <a16:creationId xmlns:a16="http://schemas.microsoft.com/office/drawing/2014/main" id="{2ECA2649-9BCE-4EB2-8B0C-55A096133A34}"/>
              </a:ext>
            </a:extLst>
          </p:cNvPr>
          <p:cNvSpPr>
            <a:spLocks noGrp="1"/>
          </p:cNvSpPr>
          <p:nvPr>
            <p:ph type="ftr" sz="quarter" idx="11"/>
          </p:nvPr>
        </p:nvSpPr>
        <p:spPr/>
        <p:txBody>
          <a:bodyPr/>
          <a:lstStyle/>
          <a:p>
            <a:endParaRPr lang="en-ZW"/>
          </a:p>
        </p:txBody>
      </p:sp>
      <p:sp>
        <p:nvSpPr>
          <p:cNvPr id="5" name="Slide Number Placeholder 4">
            <a:extLst>
              <a:ext uri="{FF2B5EF4-FFF2-40B4-BE49-F238E27FC236}">
                <a16:creationId xmlns:a16="http://schemas.microsoft.com/office/drawing/2014/main" id="{AA2BDC9D-7F13-485F-9F56-C25DCBFC5D73}"/>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2767320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B5F54A-ED1F-46CC-ADC0-D714AA9931EC}"/>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3" name="Footer Placeholder 2">
            <a:extLst>
              <a:ext uri="{FF2B5EF4-FFF2-40B4-BE49-F238E27FC236}">
                <a16:creationId xmlns:a16="http://schemas.microsoft.com/office/drawing/2014/main" id="{8D81A57B-52E4-47D0-888F-11F79BFAD6DE}"/>
              </a:ext>
            </a:extLst>
          </p:cNvPr>
          <p:cNvSpPr>
            <a:spLocks noGrp="1"/>
          </p:cNvSpPr>
          <p:nvPr>
            <p:ph type="ftr" sz="quarter" idx="11"/>
          </p:nvPr>
        </p:nvSpPr>
        <p:spPr/>
        <p:txBody>
          <a:bodyPr/>
          <a:lstStyle/>
          <a:p>
            <a:endParaRPr lang="en-ZW"/>
          </a:p>
        </p:txBody>
      </p:sp>
      <p:sp>
        <p:nvSpPr>
          <p:cNvPr id="4" name="Slide Number Placeholder 3">
            <a:extLst>
              <a:ext uri="{FF2B5EF4-FFF2-40B4-BE49-F238E27FC236}">
                <a16:creationId xmlns:a16="http://schemas.microsoft.com/office/drawing/2014/main" id="{BE88D2CC-3356-4C8D-B2F0-5178C485D788}"/>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2833055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C3A90-70D3-46AC-B967-6C592B8BB6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W"/>
          </a:p>
        </p:txBody>
      </p:sp>
      <p:sp>
        <p:nvSpPr>
          <p:cNvPr id="3" name="Content Placeholder 2">
            <a:extLst>
              <a:ext uri="{FF2B5EF4-FFF2-40B4-BE49-F238E27FC236}">
                <a16:creationId xmlns:a16="http://schemas.microsoft.com/office/drawing/2014/main" id="{3B26EA03-703B-42BE-9C95-621C898117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Text Placeholder 3">
            <a:extLst>
              <a:ext uri="{FF2B5EF4-FFF2-40B4-BE49-F238E27FC236}">
                <a16:creationId xmlns:a16="http://schemas.microsoft.com/office/drawing/2014/main" id="{65E493A0-F8E2-455A-88AE-5A003E0EF3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59A37F-6A93-43B6-84D7-27EDE711D8F6}"/>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6" name="Footer Placeholder 5">
            <a:extLst>
              <a:ext uri="{FF2B5EF4-FFF2-40B4-BE49-F238E27FC236}">
                <a16:creationId xmlns:a16="http://schemas.microsoft.com/office/drawing/2014/main" id="{15F061BC-CD14-4058-893E-025CE6FA7A4E}"/>
              </a:ext>
            </a:extLst>
          </p:cNvPr>
          <p:cNvSpPr>
            <a:spLocks noGrp="1"/>
          </p:cNvSpPr>
          <p:nvPr>
            <p:ph type="ftr" sz="quarter" idx="11"/>
          </p:nvPr>
        </p:nvSpPr>
        <p:spPr/>
        <p:txBody>
          <a:bodyPr/>
          <a:lstStyle/>
          <a:p>
            <a:endParaRPr lang="en-ZW"/>
          </a:p>
        </p:txBody>
      </p:sp>
      <p:sp>
        <p:nvSpPr>
          <p:cNvPr id="7" name="Slide Number Placeholder 6">
            <a:extLst>
              <a:ext uri="{FF2B5EF4-FFF2-40B4-BE49-F238E27FC236}">
                <a16:creationId xmlns:a16="http://schemas.microsoft.com/office/drawing/2014/main" id="{F47F68B9-382E-4A1D-8168-A2129AE40E99}"/>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493461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1352A-D497-4D69-A3DD-A56C1B5586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W"/>
          </a:p>
        </p:txBody>
      </p:sp>
      <p:sp>
        <p:nvSpPr>
          <p:cNvPr id="3" name="Picture Placeholder 2">
            <a:extLst>
              <a:ext uri="{FF2B5EF4-FFF2-40B4-BE49-F238E27FC236}">
                <a16:creationId xmlns:a16="http://schemas.microsoft.com/office/drawing/2014/main" id="{2A63187D-4B7A-46B3-9BBC-1B1F16A466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W"/>
          </a:p>
        </p:txBody>
      </p:sp>
      <p:sp>
        <p:nvSpPr>
          <p:cNvPr id="4" name="Text Placeholder 3">
            <a:extLst>
              <a:ext uri="{FF2B5EF4-FFF2-40B4-BE49-F238E27FC236}">
                <a16:creationId xmlns:a16="http://schemas.microsoft.com/office/drawing/2014/main" id="{AF448972-D04C-4DBF-B594-292FCFEF19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1BBB4A-7081-4E26-9850-E6781CB639F0}"/>
              </a:ext>
            </a:extLst>
          </p:cNvPr>
          <p:cNvSpPr>
            <a:spLocks noGrp="1"/>
          </p:cNvSpPr>
          <p:nvPr>
            <p:ph type="dt" sz="half" idx="10"/>
          </p:nvPr>
        </p:nvSpPr>
        <p:spPr/>
        <p:txBody>
          <a:bodyPr/>
          <a:lstStyle/>
          <a:p>
            <a:fld id="{D09D4A87-522A-416F-82DF-251094E57C72}" type="datetimeFigureOut">
              <a:rPr lang="en-ZW" smtClean="0"/>
              <a:t>23/5/2022</a:t>
            </a:fld>
            <a:endParaRPr lang="en-ZW"/>
          </a:p>
        </p:txBody>
      </p:sp>
      <p:sp>
        <p:nvSpPr>
          <p:cNvPr id="6" name="Footer Placeholder 5">
            <a:extLst>
              <a:ext uri="{FF2B5EF4-FFF2-40B4-BE49-F238E27FC236}">
                <a16:creationId xmlns:a16="http://schemas.microsoft.com/office/drawing/2014/main" id="{15FF0218-5A19-47F6-B867-95B0C0F05B9F}"/>
              </a:ext>
            </a:extLst>
          </p:cNvPr>
          <p:cNvSpPr>
            <a:spLocks noGrp="1"/>
          </p:cNvSpPr>
          <p:nvPr>
            <p:ph type="ftr" sz="quarter" idx="11"/>
          </p:nvPr>
        </p:nvSpPr>
        <p:spPr/>
        <p:txBody>
          <a:bodyPr/>
          <a:lstStyle/>
          <a:p>
            <a:endParaRPr lang="en-ZW"/>
          </a:p>
        </p:txBody>
      </p:sp>
      <p:sp>
        <p:nvSpPr>
          <p:cNvPr id="7" name="Slide Number Placeholder 6">
            <a:extLst>
              <a:ext uri="{FF2B5EF4-FFF2-40B4-BE49-F238E27FC236}">
                <a16:creationId xmlns:a16="http://schemas.microsoft.com/office/drawing/2014/main" id="{423F7231-2438-40D0-AD9F-0A6E5BACE48F}"/>
              </a:ext>
            </a:extLst>
          </p:cNvPr>
          <p:cNvSpPr>
            <a:spLocks noGrp="1"/>
          </p:cNvSpPr>
          <p:nvPr>
            <p:ph type="sldNum" sz="quarter" idx="12"/>
          </p:nvPr>
        </p:nvSpPr>
        <p:spPr/>
        <p:txBody>
          <a:bodyPr/>
          <a:lstStyle/>
          <a:p>
            <a:fld id="{B7F4EE01-BCBA-4094-BFA7-718FA7CCFDED}" type="slidenum">
              <a:rPr lang="en-ZW" smtClean="0"/>
              <a:t>‹#›</a:t>
            </a:fld>
            <a:endParaRPr lang="en-ZW"/>
          </a:p>
        </p:txBody>
      </p:sp>
    </p:spTree>
    <p:extLst>
      <p:ext uri="{BB962C8B-B14F-4D97-AF65-F5344CB8AC3E}">
        <p14:creationId xmlns:p14="http://schemas.microsoft.com/office/powerpoint/2010/main" val="2480512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82C36-8B18-4377-92C1-69EC66A59D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W"/>
          </a:p>
        </p:txBody>
      </p:sp>
      <p:sp>
        <p:nvSpPr>
          <p:cNvPr id="3" name="Text Placeholder 2">
            <a:extLst>
              <a:ext uri="{FF2B5EF4-FFF2-40B4-BE49-F238E27FC236}">
                <a16:creationId xmlns:a16="http://schemas.microsoft.com/office/drawing/2014/main" id="{3C2E26FE-7A2A-4220-8A1D-012C8D1F71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a:extLst>
              <a:ext uri="{FF2B5EF4-FFF2-40B4-BE49-F238E27FC236}">
                <a16:creationId xmlns:a16="http://schemas.microsoft.com/office/drawing/2014/main" id="{1FEFE706-D4DB-42D0-8C0E-E10BA49BED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D4A87-522A-416F-82DF-251094E57C72}" type="datetimeFigureOut">
              <a:rPr lang="en-ZW" smtClean="0"/>
              <a:t>23/5/2022</a:t>
            </a:fld>
            <a:endParaRPr lang="en-ZW"/>
          </a:p>
        </p:txBody>
      </p:sp>
      <p:sp>
        <p:nvSpPr>
          <p:cNvPr id="5" name="Footer Placeholder 4">
            <a:extLst>
              <a:ext uri="{FF2B5EF4-FFF2-40B4-BE49-F238E27FC236}">
                <a16:creationId xmlns:a16="http://schemas.microsoft.com/office/drawing/2014/main" id="{66E9466F-EE75-4F8F-8496-CE78AEBBB8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W"/>
          </a:p>
        </p:txBody>
      </p:sp>
      <p:sp>
        <p:nvSpPr>
          <p:cNvPr id="6" name="Slide Number Placeholder 5">
            <a:extLst>
              <a:ext uri="{FF2B5EF4-FFF2-40B4-BE49-F238E27FC236}">
                <a16:creationId xmlns:a16="http://schemas.microsoft.com/office/drawing/2014/main" id="{880C1F5F-F50C-4BE1-931A-99743F2694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F4EE01-BCBA-4094-BFA7-718FA7CCFDED}" type="slidenum">
              <a:rPr lang="en-ZW" smtClean="0"/>
              <a:t>‹#›</a:t>
            </a:fld>
            <a:endParaRPr lang="en-ZW"/>
          </a:p>
        </p:txBody>
      </p:sp>
    </p:spTree>
    <p:extLst>
      <p:ext uri="{BB962C8B-B14F-4D97-AF65-F5344CB8AC3E}">
        <p14:creationId xmlns:p14="http://schemas.microsoft.com/office/powerpoint/2010/main" val="228466873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7E948-EBFB-4076-8211-F04DD5B5C40F}"/>
              </a:ext>
            </a:extLst>
          </p:cNvPr>
          <p:cNvSpPr>
            <a:spLocks noGrp="1"/>
          </p:cNvSpPr>
          <p:nvPr>
            <p:ph type="ctrTitle"/>
          </p:nvPr>
        </p:nvSpPr>
        <p:spPr>
          <a:xfrm>
            <a:off x="1524000" y="1122363"/>
            <a:ext cx="9144000" cy="2602472"/>
          </a:xfrm>
        </p:spPr>
        <p:txBody>
          <a:bodyPr>
            <a:noAutofit/>
          </a:bodyPr>
          <a:lstStyle/>
          <a:p>
            <a:pPr algn="just">
              <a:lnSpc>
                <a:spcPct val="100000"/>
              </a:lnSpc>
            </a:pPr>
            <a:r>
              <a:rPr lang="en-GB" sz="3600" b="1" dirty="0">
                <a:latin typeface="Century Gothic" panose="020B0502020202020204" pitchFamily="34" charset="0"/>
              </a:rPr>
              <a:t>Analysis of the Impact of Trade Liberalisation on the Zimbabwean Economy: A case of the African Continental Free Trade Area (AfCFTA)</a:t>
            </a:r>
            <a:endParaRPr lang="en-ZW" sz="3600" b="1" dirty="0">
              <a:latin typeface="Century Gothic" panose="020B0502020202020204" pitchFamily="34" charset="0"/>
            </a:endParaRPr>
          </a:p>
        </p:txBody>
      </p:sp>
      <p:sp>
        <p:nvSpPr>
          <p:cNvPr id="3" name="Subtitle 2">
            <a:extLst>
              <a:ext uri="{FF2B5EF4-FFF2-40B4-BE49-F238E27FC236}">
                <a16:creationId xmlns:a16="http://schemas.microsoft.com/office/drawing/2014/main" id="{D89D61BA-54C7-428B-BFD8-743A20FAF675}"/>
              </a:ext>
            </a:extLst>
          </p:cNvPr>
          <p:cNvSpPr>
            <a:spLocks noGrp="1"/>
          </p:cNvSpPr>
          <p:nvPr>
            <p:ph type="subTitle" idx="1"/>
          </p:nvPr>
        </p:nvSpPr>
        <p:spPr>
          <a:xfrm>
            <a:off x="1524000" y="4249271"/>
            <a:ext cx="9144000" cy="1788458"/>
          </a:xfrm>
        </p:spPr>
        <p:txBody>
          <a:bodyPr>
            <a:normAutofit/>
          </a:bodyPr>
          <a:lstStyle/>
          <a:p>
            <a:r>
              <a:rPr lang="en-ZW" dirty="0">
                <a:latin typeface="Century Gothic" panose="020B0502020202020204" pitchFamily="34" charset="0"/>
                <a:ea typeface="+mj-ea"/>
                <a:cs typeface="+mj-cs"/>
              </a:rPr>
              <a:t>GTAP VIRTUAL CONFERENCE, June 2022</a:t>
            </a:r>
          </a:p>
          <a:p>
            <a:r>
              <a:rPr lang="en-ZW" dirty="0">
                <a:latin typeface="Century Gothic" panose="020B0502020202020204" pitchFamily="34" charset="0"/>
                <a:ea typeface="+mj-ea"/>
                <a:cs typeface="+mj-cs"/>
              </a:rPr>
              <a:t>Presented by</a:t>
            </a:r>
          </a:p>
          <a:p>
            <a:r>
              <a:rPr lang="en-ZW" dirty="0">
                <a:latin typeface="Century Gothic" panose="020B0502020202020204" pitchFamily="34" charset="0"/>
                <a:ea typeface="+mj-ea"/>
                <a:cs typeface="+mj-cs"/>
              </a:rPr>
              <a:t>Talent Nesongano </a:t>
            </a:r>
          </a:p>
          <a:p>
            <a:endParaRPr lang="en-ZW" dirty="0"/>
          </a:p>
        </p:txBody>
      </p:sp>
    </p:spTree>
    <p:extLst>
      <p:ext uri="{BB962C8B-B14F-4D97-AF65-F5344CB8AC3E}">
        <p14:creationId xmlns:p14="http://schemas.microsoft.com/office/powerpoint/2010/main" val="2104662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A6290-F6BD-4F62-B245-692522D69701}"/>
              </a:ext>
            </a:extLst>
          </p:cNvPr>
          <p:cNvSpPr>
            <a:spLocks noGrp="1"/>
          </p:cNvSpPr>
          <p:nvPr>
            <p:ph type="title"/>
          </p:nvPr>
        </p:nvSpPr>
        <p:spPr/>
        <p:txBody>
          <a:bodyPr/>
          <a:lstStyle/>
          <a:p>
            <a:r>
              <a:rPr lang="en-ZW" sz="4000" b="1" dirty="0">
                <a:latin typeface="Century Gothic" panose="020B0502020202020204" pitchFamily="34" charset="0"/>
              </a:rPr>
              <a:t>Simulation Results</a:t>
            </a:r>
          </a:p>
        </p:txBody>
      </p:sp>
      <p:sp>
        <p:nvSpPr>
          <p:cNvPr id="3" name="Content Placeholder 2">
            <a:extLst>
              <a:ext uri="{FF2B5EF4-FFF2-40B4-BE49-F238E27FC236}">
                <a16:creationId xmlns:a16="http://schemas.microsoft.com/office/drawing/2014/main" id="{EA8C663E-6062-45C5-AB47-AFA0D01D796A}"/>
              </a:ext>
            </a:extLst>
          </p:cNvPr>
          <p:cNvSpPr>
            <a:spLocks noGrp="1"/>
          </p:cNvSpPr>
          <p:nvPr>
            <p:ph idx="1"/>
          </p:nvPr>
        </p:nvSpPr>
        <p:spPr>
          <a:xfrm>
            <a:off x="838200" y="1922929"/>
            <a:ext cx="10515600" cy="4569946"/>
          </a:xfrm>
        </p:spPr>
        <p:txBody>
          <a:bodyPr>
            <a:normAutofit/>
          </a:bodyPr>
          <a:lstStyle/>
          <a:p>
            <a:pPr>
              <a:lnSpc>
                <a:spcPct val="100000"/>
              </a:lnSpc>
            </a:pPr>
            <a:r>
              <a:rPr lang="en-GB" sz="2200" dirty="0">
                <a:latin typeface="Century Gothic" panose="020B0502020202020204" pitchFamily="34" charset="0"/>
                <a:ea typeface="+mj-ea"/>
                <a:cs typeface="+mj-cs"/>
              </a:rPr>
              <a:t>Wage rates of the unskilled labour force will decrease by 1.7% while the skilled labour force is going to increase by 0.3%</a:t>
            </a:r>
          </a:p>
          <a:p>
            <a:pPr>
              <a:lnSpc>
                <a:spcPct val="100000"/>
              </a:lnSpc>
            </a:pPr>
            <a:r>
              <a:rPr lang="en-GB" sz="2200" dirty="0">
                <a:latin typeface="Century Gothic" panose="020B0502020202020204" pitchFamily="34" charset="0"/>
                <a:ea typeface="+mj-ea"/>
                <a:cs typeface="+mj-cs"/>
              </a:rPr>
              <a:t>Households’ income and savings are decreasing at the same rate of 0.1%, which could be resulting from the decreasing wage rates</a:t>
            </a:r>
          </a:p>
          <a:p>
            <a:pPr>
              <a:lnSpc>
                <a:spcPct val="100000"/>
              </a:lnSpc>
            </a:pPr>
            <a:r>
              <a:rPr lang="en-GB" sz="2200" dirty="0">
                <a:latin typeface="Century Gothic" panose="020B0502020202020204" pitchFamily="34" charset="0"/>
                <a:ea typeface="+mj-ea"/>
                <a:cs typeface="+mj-cs"/>
              </a:rPr>
              <a:t>Total government revenue from import duties is decreasing by 91.2% after simulation</a:t>
            </a:r>
          </a:p>
          <a:p>
            <a:pPr>
              <a:lnSpc>
                <a:spcPct val="100000"/>
              </a:lnSpc>
            </a:pPr>
            <a:r>
              <a:rPr lang="en-GB" sz="2200" dirty="0">
                <a:latin typeface="Century Gothic" panose="020B0502020202020204" pitchFamily="34" charset="0"/>
                <a:ea typeface="+mj-ea"/>
                <a:cs typeface="+mj-cs"/>
              </a:rPr>
              <a:t>Total government income is reduced by 10.6% due to loss in revenue coming from import duties and other taxes</a:t>
            </a:r>
          </a:p>
          <a:p>
            <a:pPr>
              <a:lnSpc>
                <a:spcPct val="100000"/>
              </a:lnSpc>
            </a:pPr>
            <a:r>
              <a:rPr lang="en-GB" sz="2200" dirty="0">
                <a:latin typeface="Century Gothic" panose="020B0502020202020204" pitchFamily="34" charset="0"/>
                <a:ea typeface="+mj-ea"/>
                <a:cs typeface="+mj-cs"/>
              </a:rPr>
              <a:t>the total investment will decrease by 26.8%</a:t>
            </a:r>
          </a:p>
        </p:txBody>
      </p:sp>
    </p:spTree>
    <p:extLst>
      <p:ext uri="{BB962C8B-B14F-4D97-AF65-F5344CB8AC3E}">
        <p14:creationId xmlns:p14="http://schemas.microsoft.com/office/powerpoint/2010/main" val="89479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77A76-FF8E-4538-B146-F58CAC2117E8}"/>
              </a:ext>
            </a:extLst>
          </p:cNvPr>
          <p:cNvSpPr>
            <a:spLocks noGrp="1"/>
          </p:cNvSpPr>
          <p:nvPr>
            <p:ph type="title"/>
          </p:nvPr>
        </p:nvSpPr>
        <p:spPr>
          <a:xfrm>
            <a:off x="838200" y="365125"/>
            <a:ext cx="10515600" cy="858557"/>
          </a:xfrm>
        </p:spPr>
        <p:txBody>
          <a:bodyPr>
            <a:normAutofit/>
          </a:bodyPr>
          <a:lstStyle/>
          <a:p>
            <a:r>
              <a:rPr lang="en-ZW" sz="4000" b="1" dirty="0">
                <a:latin typeface="Century Gothic" panose="020B0502020202020204" pitchFamily="34" charset="0"/>
              </a:rPr>
              <a:t>Conclusions</a:t>
            </a:r>
          </a:p>
        </p:txBody>
      </p:sp>
      <p:sp>
        <p:nvSpPr>
          <p:cNvPr id="3" name="Content Placeholder 2">
            <a:extLst>
              <a:ext uri="{FF2B5EF4-FFF2-40B4-BE49-F238E27FC236}">
                <a16:creationId xmlns:a16="http://schemas.microsoft.com/office/drawing/2014/main" id="{C3D1E5FF-F5BA-4511-8EDF-0831B1678249}"/>
              </a:ext>
            </a:extLst>
          </p:cNvPr>
          <p:cNvSpPr>
            <a:spLocks noGrp="1"/>
          </p:cNvSpPr>
          <p:nvPr>
            <p:ph idx="1"/>
          </p:nvPr>
        </p:nvSpPr>
        <p:spPr>
          <a:xfrm>
            <a:off x="838200" y="1479176"/>
            <a:ext cx="10515600" cy="4697787"/>
          </a:xfrm>
        </p:spPr>
        <p:txBody>
          <a:bodyPr>
            <a:normAutofit fontScale="77500" lnSpcReduction="20000"/>
          </a:bodyPr>
          <a:lstStyle/>
          <a:p>
            <a:r>
              <a:rPr lang="en-GB" dirty="0">
                <a:latin typeface="Century Gothic" panose="020B0502020202020204" pitchFamily="34" charset="0"/>
              </a:rPr>
              <a:t>The paper show that trade liberalisation favours export-oriented sectors that use imported commodities intensively in their production </a:t>
            </a:r>
          </a:p>
          <a:p>
            <a:r>
              <a:rPr lang="en-GB" dirty="0">
                <a:latin typeface="Century Gothic" panose="020B0502020202020204" pitchFamily="34" charset="0"/>
              </a:rPr>
              <a:t>Complete removal of tariffs causes import prices to decrease, and due to the interlinkages in the economy, all other prices will fall</a:t>
            </a:r>
          </a:p>
          <a:p>
            <a:r>
              <a:rPr lang="en-GB" dirty="0">
                <a:latin typeface="Century Gothic" panose="020B0502020202020204" pitchFamily="34" charset="0"/>
              </a:rPr>
              <a:t> The fall in prices affects domestic production and will cause wage rates to decrease </a:t>
            </a:r>
          </a:p>
          <a:p>
            <a:r>
              <a:rPr lang="en-GB" dirty="0">
                <a:latin typeface="Century Gothic" panose="020B0502020202020204" pitchFamily="34" charset="0"/>
              </a:rPr>
              <a:t>Though trade liberalisation is causing households’ nominal income and savings to fall, households are made better off by the decrease in the prices, which is more than that of incomes and savings, making real consumption to increase </a:t>
            </a:r>
          </a:p>
          <a:p>
            <a:r>
              <a:rPr lang="en-GB" dirty="0">
                <a:latin typeface="Century Gothic" panose="020B0502020202020204" pitchFamily="34" charset="0"/>
              </a:rPr>
              <a:t>Most unskilled labour intensive sectors are negatively affected by the policy reform, which is likely to be the reason for the decreasing corresponding wage rate and the opposite is true for skilled-labour intensive sectors</a:t>
            </a:r>
          </a:p>
          <a:p>
            <a:r>
              <a:rPr lang="en-GB" dirty="0">
                <a:latin typeface="Century Gothic" panose="020B0502020202020204" pitchFamily="34" charset="0"/>
              </a:rPr>
              <a:t>The revenue collected by the government from imports is falling which also causes income to fall as well</a:t>
            </a:r>
            <a:endParaRPr lang="en-ZW" dirty="0">
              <a:latin typeface="Century Gothic" panose="020B0502020202020204" pitchFamily="34" charset="0"/>
            </a:endParaRPr>
          </a:p>
        </p:txBody>
      </p:sp>
    </p:spTree>
    <p:extLst>
      <p:ext uri="{BB962C8B-B14F-4D97-AF65-F5344CB8AC3E}">
        <p14:creationId xmlns:p14="http://schemas.microsoft.com/office/powerpoint/2010/main" val="3558015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77A76-FF8E-4538-B146-F58CAC2117E8}"/>
              </a:ext>
            </a:extLst>
          </p:cNvPr>
          <p:cNvSpPr>
            <a:spLocks noGrp="1"/>
          </p:cNvSpPr>
          <p:nvPr>
            <p:ph type="title"/>
          </p:nvPr>
        </p:nvSpPr>
        <p:spPr/>
        <p:txBody>
          <a:bodyPr>
            <a:normAutofit/>
          </a:bodyPr>
          <a:lstStyle/>
          <a:p>
            <a:r>
              <a:rPr lang="en-ZW" sz="4000" b="1" dirty="0">
                <a:latin typeface="Century Gothic" panose="020B0502020202020204" pitchFamily="34" charset="0"/>
              </a:rPr>
              <a:t>Recommendations</a:t>
            </a:r>
          </a:p>
        </p:txBody>
      </p:sp>
      <p:sp>
        <p:nvSpPr>
          <p:cNvPr id="3" name="Content Placeholder 2">
            <a:extLst>
              <a:ext uri="{FF2B5EF4-FFF2-40B4-BE49-F238E27FC236}">
                <a16:creationId xmlns:a16="http://schemas.microsoft.com/office/drawing/2014/main" id="{C3D1E5FF-F5BA-4511-8EDF-0831B1678249}"/>
              </a:ext>
            </a:extLst>
          </p:cNvPr>
          <p:cNvSpPr>
            <a:spLocks noGrp="1"/>
          </p:cNvSpPr>
          <p:nvPr>
            <p:ph idx="1"/>
          </p:nvPr>
        </p:nvSpPr>
        <p:spPr/>
        <p:txBody>
          <a:bodyPr/>
          <a:lstStyle/>
          <a:p>
            <a:r>
              <a:rPr lang="en-GB" sz="2000" dirty="0">
                <a:latin typeface="Century Gothic" panose="020B0502020202020204" pitchFamily="34" charset="0"/>
              </a:rPr>
              <a:t>export-oriented sectors should be promoted to compensate for the revenue losses through an increase in production which will cause a rise in labour demand and ultimately wage rate increases as sectors compete for the available workforce</a:t>
            </a:r>
          </a:p>
          <a:p>
            <a:endParaRPr lang="en-GB" sz="2000" dirty="0">
              <a:latin typeface="Century Gothic" panose="020B0502020202020204" pitchFamily="34" charset="0"/>
            </a:endParaRPr>
          </a:p>
          <a:p>
            <a:pPr marL="0" indent="0">
              <a:buNone/>
            </a:pPr>
            <a:endParaRPr lang="en-GB" sz="2000" dirty="0">
              <a:latin typeface="Century Gothic" panose="020B0502020202020204" pitchFamily="34" charset="0"/>
            </a:endParaRPr>
          </a:p>
          <a:p>
            <a:r>
              <a:rPr lang="en-GB" sz="2000" dirty="0">
                <a:latin typeface="Century Gothic" panose="020B0502020202020204" pitchFamily="34" charset="0"/>
              </a:rPr>
              <a:t>Improve the competitiveness of the domestic industry through reducing the cost of production (Utilities and other administrative costs)</a:t>
            </a:r>
            <a:endParaRPr lang="en-ZW" dirty="0"/>
          </a:p>
        </p:txBody>
      </p:sp>
    </p:spTree>
    <p:extLst>
      <p:ext uri="{BB962C8B-B14F-4D97-AF65-F5344CB8AC3E}">
        <p14:creationId xmlns:p14="http://schemas.microsoft.com/office/powerpoint/2010/main" val="4165866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F4771-4F69-40BA-84F2-086ACBE85F96}"/>
              </a:ext>
            </a:extLst>
          </p:cNvPr>
          <p:cNvSpPr>
            <a:spLocks noGrp="1"/>
          </p:cNvSpPr>
          <p:nvPr>
            <p:ph type="title"/>
          </p:nvPr>
        </p:nvSpPr>
        <p:spPr/>
        <p:txBody>
          <a:bodyPr/>
          <a:lstStyle/>
          <a:p>
            <a:endParaRPr lang="en-ZW"/>
          </a:p>
        </p:txBody>
      </p:sp>
      <p:sp>
        <p:nvSpPr>
          <p:cNvPr id="3" name="Content Placeholder 2">
            <a:extLst>
              <a:ext uri="{FF2B5EF4-FFF2-40B4-BE49-F238E27FC236}">
                <a16:creationId xmlns:a16="http://schemas.microsoft.com/office/drawing/2014/main" id="{249EB379-7F56-45C6-8C72-30A6BC6CB9F9}"/>
              </a:ext>
            </a:extLst>
          </p:cNvPr>
          <p:cNvSpPr>
            <a:spLocks noGrp="1"/>
          </p:cNvSpPr>
          <p:nvPr>
            <p:ph idx="1"/>
          </p:nvPr>
        </p:nvSpPr>
        <p:spPr/>
        <p:txBody>
          <a:bodyPr/>
          <a:lstStyle/>
          <a:p>
            <a:endParaRPr lang="en-ZW"/>
          </a:p>
        </p:txBody>
      </p:sp>
    </p:spTree>
    <p:extLst>
      <p:ext uri="{BB962C8B-B14F-4D97-AF65-F5344CB8AC3E}">
        <p14:creationId xmlns:p14="http://schemas.microsoft.com/office/powerpoint/2010/main" val="3517227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F63D3-61CF-476E-AD76-37D74D2A2E76}"/>
              </a:ext>
            </a:extLst>
          </p:cNvPr>
          <p:cNvSpPr>
            <a:spLocks noGrp="1"/>
          </p:cNvSpPr>
          <p:nvPr>
            <p:ph type="title"/>
          </p:nvPr>
        </p:nvSpPr>
        <p:spPr>
          <a:xfrm>
            <a:off x="838200" y="365125"/>
            <a:ext cx="10515600" cy="4946463"/>
          </a:xfrm>
        </p:spPr>
        <p:txBody>
          <a:bodyPr>
            <a:normAutofit/>
          </a:bodyPr>
          <a:lstStyle/>
          <a:p>
            <a:pPr algn="ctr"/>
            <a:r>
              <a:rPr lang="en-ZW" sz="6000" b="1" dirty="0">
                <a:latin typeface="Century Gothic" panose="020B0502020202020204" pitchFamily="34" charset="0"/>
              </a:rPr>
              <a:t>Thank you</a:t>
            </a:r>
          </a:p>
        </p:txBody>
      </p:sp>
    </p:spTree>
    <p:extLst>
      <p:ext uri="{BB962C8B-B14F-4D97-AF65-F5344CB8AC3E}">
        <p14:creationId xmlns:p14="http://schemas.microsoft.com/office/powerpoint/2010/main" val="51136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C8114-90C6-4553-B4D8-F77CA0C34DAC}"/>
              </a:ext>
            </a:extLst>
          </p:cNvPr>
          <p:cNvSpPr>
            <a:spLocks noGrp="1"/>
          </p:cNvSpPr>
          <p:nvPr>
            <p:ph type="title"/>
          </p:nvPr>
        </p:nvSpPr>
        <p:spPr/>
        <p:txBody>
          <a:bodyPr/>
          <a:lstStyle/>
          <a:p>
            <a:r>
              <a:rPr lang="en-ZW" b="1" dirty="0">
                <a:latin typeface="Century Gothic" panose="020B0502020202020204" pitchFamily="34" charset="0"/>
              </a:rPr>
              <a:t>Outline</a:t>
            </a:r>
          </a:p>
        </p:txBody>
      </p:sp>
      <p:sp>
        <p:nvSpPr>
          <p:cNvPr id="3" name="Content Placeholder 2">
            <a:extLst>
              <a:ext uri="{FF2B5EF4-FFF2-40B4-BE49-F238E27FC236}">
                <a16:creationId xmlns:a16="http://schemas.microsoft.com/office/drawing/2014/main" id="{96A971BD-3425-4EBE-880C-205B2EDAF1E4}"/>
              </a:ext>
            </a:extLst>
          </p:cNvPr>
          <p:cNvSpPr>
            <a:spLocks noGrp="1"/>
          </p:cNvSpPr>
          <p:nvPr>
            <p:ph idx="1"/>
          </p:nvPr>
        </p:nvSpPr>
        <p:spPr/>
        <p:txBody>
          <a:bodyPr>
            <a:normAutofit/>
          </a:bodyPr>
          <a:lstStyle/>
          <a:p>
            <a:r>
              <a:rPr lang="en-ZW" sz="3200" dirty="0"/>
              <a:t>Introduction and Background</a:t>
            </a:r>
          </a:p>
          <a:p>
            <a:r>
              <a:rPr lang="en-ZW" sz="3200" dirty="0"/>
              <a:t>Objectives</a:t>
            </a:r>
          </a:p>
          <a:p>
            <a:r>
              <a:rPr lang="en-ZW" sz="3200" dirty="0"/>
              <a:t>Methodology</a:t>
            </a:r>
          </a:p>
          <a:p>
            <a:r>
              <a:rPr lang="en-ZW" sz="3200" dirty="0"/>
              <a:t>Simulations</a:t>
            </a:r>
          </a:p>
          <a:p>
            <a:r>
              <a:rPr lang="en-ZW" sz="3200" dirty="0"/>
              <a:t>Results</a:t>
            </a:r>
          </a:p>
          <a:p>
            <a:r>
              <a:rPr lang="en-ZW" sz="3200" dirty="0"/>
              <a:t>Key Findings and Recommendations</a:t>
            </a:r>
          </a:p>
        </p:txBody>
      </p:sp>
    </p:spTree>
    <p:extLst>
      <p:ext uri="{BB962C8B-B14F-4D97-AF65-F5344CB8AC3E}">
        <p14:creationId xmlns:p14="http://schemas.microsoft.com/office/powerpoint/2010/main" val="2269868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16C89-C7B3-485A-B992-C8D4ABEADF89}"/>
              </a:ext>
            </a:extLst>
          </p:cNvPr>
          <p:cNvSpPr>
            <a:spLocks noGrp="1"/>
          </p:cNvSpPr>
          <p:nvPr>
            <p:ph type="title"/>
          </p:nvPr>
        </p:nvSpPr>
        <p:spPr/>
        <p:txBody>
          <a:bodyPr/>
          <a:lstStyle/>
          <a:p>
            <a:r>
              <a:rPr lang="en-ZW" b="1" dirty="0"/>
              <a:t>Introduction and Background</a:t>
            </a:r>
          </a:p>
        </p:txBody>
      </p:sp>
      <p:sp>
        <p:nvSpPr>
          <p:cNvPr id="3" name="Content Placeholder 2">
            <a:extLst>
              <a:ext uri="{FF2B5EF4-FFF2-40B4-BE49-F238E27FC236}">
                <a16:creationId xmlns:a16="http://schemas.microsoft.com/office/drawing/2014/main" id="{3B1A2B76-29CF-4C1F-B761-D0F3ED7330F3}"/>
              </a:ext>
            </a:extLst>
          </p:cNvPr>
          <p:cNvSpPr>
            <a:spLocks noGrp="1"/>
          </p:cNvSpPr>
          <p:nvPr>
            <p:ph idx="1"/>
          </p:nvPr>
        </p:nvSpPr>
        <p:spPr/>
        <p:txBody>
          <a:bodyPr>
            <a:normAutofit/>
          </a:bodyPr>
          <a:lstStyle/>
          <a:p>
            <a:pPr algn="just"/>
            <a:r>
              <a:rPr lang="en-ZW" sz="2200" dirty="0">
                <a:effectLst/>
                <a:latin typeface="Century Gothic" panose="020B0502020202020204" pitchFamily="34" charset="0"/>
                <a:ea typeface="Times New Roman" panose="02020603050405020304" pitchFamily="18" charset="0"/>
              </a:rPr>
              <a:t>Zimbabwe considers trade liberalisation as a means of achieving rapid and sustainable socio-economic development</a:t>
            </a:r>
          </a:p>
          <a:p>
            <a:r>
              <a:rPr lang="en-GB" sz="2200" dirty="0">
                <a:latin typeface="Century Gothic" panose="020B0502020202020204" pitchFamily="34" charset="0"/>
              </a:rPr>
              <a:t>Zimbabwe is a member of SADC, COMESA, TFTA and AfCFTA</a:t>
            </a:r>
          </a:p>
          <a:p>
            <a:pPr algn="just"/>
            <a:r>
              <a:rPr lang="en-ZW" sz="2200" dirty="0">
                <a:latin typeface="Century Gothic" panose="020B0502020202020204" pitchFamily="34" charset="0"/>
              </a:rPr>
              <a:t>The AfCFTA is built </a:t>
            </a:r>
            <a:r>
              <a:rPr lang="en-GB" sz="2200" dirty="0">
                <a:latin typeface="Century Gothic" panose="020B0502020202020204" pitchFamily="34" charset="0"/>
              </a:rPr>
              <a:t>on the acquis of the progress achieved in the RECs, for Zimbabwe, it has proven to be difficult due to mismatch in SADC and COMESA offers</a:t>
            </a:r>
          </a:p>
          <a:p>
            <a:pPr algn="just"/>
            <a:r>
              <a:rPr lang="en-GB" sz="2200" dirty="0">
                <a:latin typeface="Century Gothic" panose="020B0502020202020204" pitchFamily="34" charset="0"/>
              </a:rPr>
              <a:t>Zimbabwe has a strong trade relationship with African countries, particularly those in the southern part of the continent (SADC members)</a:t>
            </a:r>
          </a:p>
          <a:p>
            <a:pPr algn="just"/>
            <a:r>
              <a:rPr lang="en-GB" sz="2200" dirty="0">
                <a:latin typeface="Century Gothic" panose="020B0502020202020204" pitchFamily="34" charset="0"/>
              </a:rPr>
              <a:t> From 2015-2019, Zimbabwe imported 48%-52% from African countries</a:t>
            </a:r>
          </a:p>
          <a:p>
            <a:pPr algn="just"/>
            <a:r>
              <a:rPr lang="en-GB" sz="2200" dirty="0">
                <a:latin typeface="Century Gothic" panose="020B0502020202020204" pitchFamily="34" charset="0"/>
              </a:rPr>
              <a:t>Zimbabwe exported over 60% of its products to African countries</a:t>
            </a:r>
          </a:p>
          <a:p>
            <a:pPr algn="just"/>
            <a:endParaRPr lang="en-ZW" sz="2200" dirty="0">
              <a:latin typeface="Century Gothic" panose="020B0502020202020204" pitchFamily="34" charset="0"/>
            </a:endParaRPr>
          </a:p>
        </p:txBody>
      </p:sp>
    </p:spTree>
    <p:extLst>
      <p:ext uri="{BB962C8B-B14F-4D97-AF65-F5344CB8AC3E}">
        <p14:creationId xmlns:p14="http://schemas.microsoft.com/office/powerpoint/2010/main" val="2959834544"/>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0D900-41B3-4432-8F60-AF41BD2D7C0D}"/>
              </a:ext>
            </a:extLst>
          </p:cNvPr>
          <p:cNvSpPr>
            <a:spLocks noGrp="1"/>
          </p:cNvSpPr>
          <p:nvPr>
            <p:ph type="title"/>
          </p:nvPr>
        </p:nvSpPr>
        <p:spPr>
          <a:xfrm>
            <a:off x="838200" y="365125"/>
            <a:ext cx="10515600" cy="1342651"/>
          </a:xfrm>
        </p:spPr>
        <p:txBody>
          <a:bodyPr>
            <a:normAutofit/>
          </a:bodyPr>
          <a:lstStyle/>
          <a:p>
            <a:pPr algn="ctr"/>
            <a:r>
              <a:rPr lang="en-ZW" sz="4000" b="1" dirty="0">
                <a:latin typeface="Century Gothic" panose="020B0502020202020204" pitchFamily="34" charset="0"/>
              </a:rPr>
              <a:t>Zimbabwe’s Intra-Africa Trade (Imports)</a:t>
            </a:r>
          </a:p>
        </p:txBody>
      </p:sp>
      <p:graphicFrame>
        <p:nvGraphicFramePr>
          <p:cNvPr id="4" name="Content Placeholder 3">
            <a:extLst>
              <a:ext uri="{FF2B5EF4-FFF2-40B4-BE49-F238E27FC236}">
                <a16:creationId xmlns:a16="http://schemas.microsoft.com/office/drawing/2014/main" id="{B25336ED-9139-465E-AEA0-73956775A125}"/>
              </a:ext>
            </a:extLst>
          </p:cNvPr>
          <p:cNvGraphicFramePr>
            <a:graphicFrameLocks noGrp="1"/>
          </p:cNvGraphicFramePr>
          <p:nvPr>
            <p:ph idx="1"/>
            <p:extLst>
              <p:ext uri="{D42A27DB-BD31-4B8C-83A1-F6EECF244321}">
                <p14:modId xmlns:p14="http://schemas.microsoft.com/office/powerpoint/2010/main" val="2500592470"/>
              </p:ext>
            </p:extLst>
          </p:nvPr>
        </p:nvGraphicFramePr>
        <p:xfrm>
          <a:off x="1156447" y="1963272"/>
          <a:ext cx="9601200" cy="3845859"/>
        </p:xfrm>
        <a:graphic>
          <a:graphicData uri="http://schemas.openxmlformats.org/drawingml/2006/table">
            <a:tbl>
              <a:tblPr firstRow="1" firstCol="1" bandRow="1"/>
              <a:tblGrid>
                <a:gridCol w="1600200">
                  <a:extLst>
                    <a:ext uri="{9D8B030D-6E8A-4147-A177-3AD203B41FA5}">
                      <a16:colId xmlns:a16="http://schemas.microsoft.com/office/drawing/2014/main" val="3834937058"/>
                    </a:ext>
                  </a:extLst>
                </a:gridCol>
                <a:gridCol w="1600200">
                  <a:extLst>
                    <a:ext uri="{9D8B030D-6E8A-4147-A177-3AD203B41FA5}">
                      <a16:colId xmlns:a16="http://schemas.microsoft.com/office/drawing/2014/main" val="1862699055"/>
                    </a:ext>
                  </a:extLst>
                </a:gridCol>
                <a:gridCol w="1600200">
                  <a:extLst>
                    <a:ext uri="{9D8B030D-6E8A-4147-A177-3AD203B41FA5}">
                      <a16:colId xmlns:a16="http://schemas.microsoft.com/office/drawing/2014/main" val="1397697658"/>
                    </a:ext>
                  </a:extLst>
                </a:gridCol>
                <a:gridCol w="1600200">
                  <a:extLst>
                    <a:ext uri="{9D8B030D-6E8A-4147-A177-3AD203B41FA5}">
                      <a16:colId xmlns:a16="http://schemas.microsoft.com/office/drawing/2014/main" val="3794792122"/>
                    </a:ext>
                  </a:extLst>
                </a:gridCol>
                <a:gridCol w="1600200">
                  <a:extLst>
                    <a:ext uri="{9D8B030D-6E8A-4147-A177-3AD203B41FA5}">
                      <a16:colId xmlns:a16="http://schemas.microsoft.com/office/drawing/2014/main" val="1692331063"/>
                    </a:ext>
                  </a:extLst>
                </a:gridCol>
                <a:gridCol w="1600200">
                  <a:extLst>
                    <a:ext uri="{9D8B030D-6E8A-4147-A177-3AD203B41FA5}">
                      <a16:colId xmlns:a16="http://schemas.microsoft.com/office/drawing/2014/main" val="2586610007"/>
                    </a:ext>
                  </a:extLst>
                </a:gridCol>
              </a:tblGrid>
              <a:tr h="1188419">
                <a:tc>
                  <a:txBody>
                    <a:bodyPr/>
                    <a:lstStyle/>
                    <a:p>
                      <a:pPr algn="ctr"/>
                      <a:endPar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Exporters</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tc>
                  <a:txBody>
                    <a:bodyPr/>
                    <a:lstStyle/>
                    <a:p>
                      <a:pPr algn="ct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Share in value in Zimbabwe's imports, % in 2015</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tc>
                  <a:txBody>
                    <a:bodyPr/>
                    <a:lstStyle/>
                    <a:p>
                      <a:pPr algn="ct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Share in value in Zimbabwe's imports, % in 2016</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tc>
                  <a:txBody>
                    <a:bodyPr/>
                    <a:lstStyle/>
                    <a:p>
                      <a:pPr algn="ct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Share in value in Zimbabwe's imports, % in 2017</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tc>
                  <a:txBody>
                    <a:bodyPr/>
                    <a:lstStyle/>
                    <a:p>
                      <a:pPr algn="ctr"/>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Share in value in Zimbabwe's imports, % in 2018</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tc>
                  <a:txBody>
                    <a:bodyPr/>
                    <a:lstStyle/>
                    <a:p>
                      <a:pPr algn="ctr"/>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Share in value in Zimbabwe's imports, % in 2019</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extLst>
                  <a:ext uri="{0D108BD9-81ED-4DB2-BD59-A6C34878D82A}">
                    <a16:rowId xmlns:a16="http://schemas.microsoft.com/office/drawing/2014/main" val="2841067657"/>
                  </a:ext>
                </a:extLst>
              </a:tr>
              <a:tr h="594210">
                <a:tc>
                  <a:txBody>
                    <a:bodyPr/>
                    <a:lstStyle/>
                    <a:p>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Africa Aggregation</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50</a:t>
                      </a:r>
                      <a:endParaRPr lang="en-ZW"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52.2</a:t>
                      </a:r>
                      <a:endParaRPr lang="en-ZW"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50.5</a:t>
                      </a:r>
                      <a:endParaRPr lang="en-ZW"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50.6</a:t>
                      </a:r>
                      <a:endParaRPr lang="en-ZW"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48.1</a:t>
                      </a:r>
                      <a:endParaRPr lang="en-ZW"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val="1757851817"/>
                  </a:ext>
                </a:extLst>
              </a:tr>
              <a:tr h="412646">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South Africa</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38.4</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40.8</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40.6</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39.9</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38.7</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extLst>
                  <a:ext uri="{0D108BD9-81ED-4DB2-BD59-A6C34878D82A}">
                    <a16:rowId xmlns:a16="http://schemas.microsoft.com/office/drawing/2014/main" val="3316746772"/>
                  </a:ext>
                </a:extLst>
              </a:tr>
              <a:tr h="412646">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Mauritius</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0.8</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1.5</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2.1</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2.8</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val="446327177"/>
                  </a:ext>
                </a:extLst>
              </a:tr>
              <a:tr h="412646">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Zambia</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4.6</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3.4</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2.5</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2.7</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extLst>
                  <a:ext uri="{0D108BD9-81ED-4DB2-BD59-A6C34878D82A}">
                    <a16:rowId xmlns:a16="http://schemas.microsoft.com/office/drawing/2014/main" val="3490610546"/>
                  </a:ext>
                </a:extLst>
              </a:tr>
              <a:tr h="412646">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Mozambique</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2.8</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3.1</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2.3</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2.2</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1.9</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val="3415526728"/>
                  </a:ext>
                </a:extLst>
              </a:tr>
              <a:tr h="412646">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Botswana</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0.9</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0.7</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0.6</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0.8</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0.7</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extLst>
                  <a:ext uri="{0D108BD9-81ED-4DB2-BD59-A6C34878D82A}">
                    <a16:rowId xmlns:a16="http://schemas.microsoft.com/office/drawing/2014/main" val="3159648211"/>
                  </a:ext>
                </a:extLst>
              </a:tr>
            </a:tbl>
          </a:graphicData>
        </a:graphic>
      </p:graphicFrame>
    </p:spTree>
    <p:extLst>
      <p:ext uri="{BB962C8B-B14F-4D97-AF65-F5344CB8AC3E}">
        <p14:creationId xmlns:p14="http://schemas.microsoft.com/office/powerpoint/2010/main" val="1199647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954E7-CBE7-4887-B8C7-206BC926E4DA}"/>
              </a:ext>
            </a:extLst>
          </p:cNvPr>
          <p:cNvSpPr>
            <a:spLocks noGrp="1"/>
          </p:cNvSpPr>
          <p:nvPr>
            <p:ph type="title"/>
          </p:nvPr>
        </p:nvSpPr>
        <p:spPr/>
        <p:txBody>
          <a:bodyPr>
            <a:normAutofit/>
          </a:bodyPr>
          <a:lstStyle/>
          <a:p>
            <a:pPr algn="ctr"/>
            <a:r>
              <a:rPr lang="en-ZW" sz="4000" b="1" dirty="0">
                <a:latin typeface="Century Gothic" panose="020B0502020202020204" pitchFamily="34" charset="0"/>
              </a:rPr>
              <a:t>Zimbabwe’s Intra-Africa Trade (Exports)</a:t>
            </a:r>
          </a:p>
        </p:txBody>
      </p:sp>
      <p:graphicFrame>
        <p:nvGraphicFramePr>
          <p:cNvPr id="4" name="Content Placeholder 3">
            <a:extLst>
              <a:ext uri="{FF2B5EF4-FFF2-40B4-BE49-F238E27FC236}">
                <a16:creationId xmlns:a16="http://schemas.microsoft.com/office/drawing/2014/main" id="{11672B9A-4BAB-48E3-9D79-F14DD762F23B}"/>
              </a:ext>
            </a:extLst>
          </p:cNvPr>
          <p:cNvGraphicFramePr>
            <a:graphicFrameLocks noGrp="1"/>
          </p:cNvGraphicFramePr>
          <p:nvPr>
            <p:ph idx="1"/>
            <p:extLst>
              <p:ext uri="{D42A27DB-BD31-4B8C-83A1-F6EECF244321}">
                <p14:modId xmlns:p14="http://schemas.microsoft.com/office/powerpoint/2010/main" val="2503634147"/>
              </p:ext>
            </p:extLst>
          </p:nvPr>
        </p:nvGraphicFramePr>
        <p:xfrm>
          <a:off x="981634" y="2097740"/>
          <a:ext cx="9991164" cy="3792069"/>
        </p:xfrm>
        <a:graphic>
          <a:graphicData uri="http://schemas.openxmlformats.org/drawingml/2006/table">
            <a:tbl>
              <a:tblPr firstRow="1" firstCol="1" bandRow="1"/>
              <a:tblGrid>
                <a:gridCol w="1665194">
                  <a:extLst>
                    <a:ext uri="{9D8B030D-6E8A-4147-A177-3AD203B41FA5}">
                      <a16:colId xmlns:a16="http://schemas.microsoft.com/office/drawing/2014/main" val="3314464476"/>
                    </a:ext>
                  </a:extLst>
                </a:gridCol>
                <a:gridCol w="1665194">
                  <a:extLst>
                    <a:ext uri="{9D8B030D-6E8A-4147-A177-3AD203B41FA5}">
                      <a16:colId xmlns:a16="http://schemas.microsoft.com/office/drawing/2014/main" val="3104118687"/>
                    </a:ext>
                  </a:extLst>
                </a:gridCol>
                <a:gridCol w="1665194">
                  <a:extLst>
                    <a:ext uri="{9D8B030D-6E8A-4147-A177-3AD203B41FA5}">
                      <a16:colId xmlns:a16="http://schemas.microsoft.com/office/drawing/2014/main" val="2557527169"/>
                    </a:ext>
                  </a:extLst>
                </a:gridCol>
                <a:gridCol w="1665194">
                  <a:extLst>
                    <a:ext uri="{9D8B030D-6E8A-4147-A177-3AD203B41FA5}">
                      <a16:colId xmlns:a16="http://schemas.microsoft.com/office/drawing/2014/main" val="3520112211"/>
                    </a:ext>
                  </a:extLst>
                </a:gridCol>
                <a:gridCol w="1665194">
                  <a:extLst>
                    <a:ext uri="{9D8B030D-6E8A-4147-A177-3AD203B41FA5}">
                      <a16:colId xmlns:a16="http://schemas.microsoft.com/office/drawing/2014/main" val="3702025116"/>
                    </a:ext>
                  </a:extLst>
                </a:gridCol>
                <a:gridCol w="1665194">
                  <a:extLst>
                    <a:ext uri="{9D8B030D-6E8A-4147-A177-3AD203B41FA5}">
                      <a16:colId xmlns:a16="http://schemas.microsoft.com/office/drawing/2014/main" val="3797719630"/>
                    </a:ext>
                  </a:extLst>
                </a:gridCol>
              </a:tblGrid>
              <a:tr h="1388882">
                <a:tc>
                  <a:txBody>
                    <a:bodyPr/>
                    <a:lstStyle/>
                    <a:p>
                      <a:pPr algn="ct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Importers</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tc>
                  <a:txBody>
                    <a:bodyPr/>
                    <a:lstStyle/>
                    <a:p>
                      <a:pPr algn="ct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Share in value in Zimbabwe's exports, % in 2015</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tc>
                  <a:txBody>
                    <a:bodyPr/>
                    <a:lstStyle/>
                    <a:p>
                      <a:pPr algn="ct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Share in value in Zimbabwe's exports, % in 2016</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tc>
                  <a:txBody>
                    <a:bodyPr/>
                    <a:lstStyle/>
                    <a:p>
                      <a:pPr algn="ctr"/>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Share in value in Zimbabwe's exports, % in 2017</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tc>
                  <a:txBody>
                    <a:bodyPr/>
                    <a:lstStyle/>
                    <a:p>
                      <a:pPr algn="ctr"/>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Share in value in Zimbabwe's exports, % in 2018</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tc>
                  <a:txBody>
                    <a:bodyPr/>
                    <a:lstStyle/>
                    <a:p>
                      <a:pPr algn="ctr"/>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Share in value in Zimbabwe's exports, % in 2019</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extLst>
                  <a:ext uri="{0D108BD9-81ED-4DB2-BD59-A6C34878D82A}">
                    <a16:rowId xmlns:a16="http://schemas.microsoft.com/office/drawing/2014/main" val="339164977"/>
                  </a:ext>
                </a:extLst>
              </a:tr>
              <a:tr h="556067">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Africa Aggregation</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91.7</a:t>
                      </a:r>
                      <a:endParaRPr lang="en-ZW"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79.8</a:t>
                      </a:r>
                      <a:endParaRPr lang="en-ZW"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76.5</a:t>
                      </a:r>
                      <a:endParaRPr lang="en-ZW"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64.6</a:t>
                      </a:r>
                      <a:endParaRPr lang="en-ZW"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61.8</a:t>
                      </a:r>
                      <a:endParaRPr lang="en-ZW"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val="2966608911"/>
                  </a:ext>
                </a:extLst>
              </a:tr>
              <a:tr h="369424">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South Africa</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71.1</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68</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62.7</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51.5</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49.2</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extLst>
                  <a:ext uri="{0D108BD9-81ED-4DB2-BD59-A6C34878D82A}">
                    <a16:rowId xmlns:a16="http://schemas.microsoft.com/office/drawing/2014/main" val="2063198748"/>
                  </a:ext>
                </a:extLst>
              </a:tr>
              <a:tr h="369424">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Mozambique</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15.1</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10.5</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9.7</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8.3</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val="286292309"/>
                  </a:ext>
                </a:extLst>
              </a:tr>
              <a:tr h="369424">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Zambia</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3.4</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2.2</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1.7</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1.6</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1.4</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extLst>
                  <a:ext uri="{0D108BD9-81ED-4DB2-BD59-A6C34878D82A}">
                    <a16:rowId xmlns:a16="http://schemas.microsoft.com/office/drawing/2014/main" val="4188581514"/>
                  </a:ext>
                </a:extLst>
              </a:tr>
              <a:tr h="369424">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Botswana</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0.9</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0.6</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0.8</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val="1915864299"/>
                  </a:ext>
                </a:extLst>
              </a:tr>
              <a:tr h="369424">
                <a:tc>
                  <a:txBody>
                    <a:bodyPr/>
                    <a:lstStyle/>
                    <a:p>
                      <a:r>
                        <a:rPr lang="en-ZW" sz="14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Kenya</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0.3</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0.5</a:t>
                      </a:r>
                      <a:endParaRPr lang="en-ZW"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0.5</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gn="r"/>
                      <a:r>
                        <a:rPr lang="en-ZW"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0.8</a:t>
                      </a:r>
                      <a:endParaRPr lang="en-ZW"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extLst>
                  <a:ext uri="{0D108BD9-81ED-4DB2-BD59-A6C34878D82A}">
                    <a16:rowId xmlns:a16="http://schemas.microsoft.com/office/drawing/2014/main" val="139291679"/>
                  </a:ext>
                </a:extLst>
              </a:tr>
            </a:tbl>
          </a:graphicData>
        </a:graphic>
      </p:graphicFrame>
    </p:spTree>
    <p:extLst>
      <p:ext uri="{BB962C8B-B14F-4D97-AF65-F5344CB8AC3E}">
        <p14:creationId xmlns:p14="http://schemas.microsoft.com/office/powerpoint/2010/main" val="177427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CF33B-C8BD-4420-B12F-EA210CBA4F87}"/>
              </a:ext>
            </a:extLst>
          </p:cNvPr>
          <p:cNvSpPr>
            <a:spLocks noGrp="1"/>
          </p:cNvSpPr>
          <p:nvPr>
            <p:ph type="title"/>
          </p:nvPr>
        </p:nvSpPr>
        <p:spPr/>
        <p:txBody>
          <a:bodyPr>
            <a:normAutofit/>
          </a:bodyPr>
          <a:lstStyle/>
          <a:p>
            <a:r>
              <a:rPr lang="en-ZW" sz="4000" b="1" dirty="0">
                <a:latin typeface="Century Gothic" panose="020B0502020202020204" pitchFamily="34" charset="0"/>
              </a:rPr>
              <a:t>Objectives</a:t>
            </a:r>
          </a:p>
        </p:txBody>
      </p:sp>
      <p:sp>
        <p:nvSpPr>
          <p:cNvPr id="3" name="Content Placeholder 2">
            <a:extLst>
              <a:ext uri="{FF2B5EF4-FFF2-40B4-BE49-F238E27FC236}">
                <a16:creationId xmlns:a16="http://schemas.microsoft.com/office/drawing/2014/main" id="{726710E4-C8C8-4E3A-9B65-53150047EEBB}"/>
              </a:ext>
            </a:extLst>
          </p:cNvPr>
          <p:cNvSpPr>
            <a:spLocks noGrp="1"/>
          </p:cNvSpPr>
          <p:nvPr>
            <p:ph idx="1"/>
          </p:nvPr>
        </p:nvSpPr>
        <p:spPr/>
        <p:txBody>
          <a:bodyPr>
            <a:normAutofit/>
          </a:bodyPr>
          <a:lstStyle/>
          <a:p>
            <a:r>
              <a:rPr lang="en-GB" sz="2200" dirty="0">
                <a:latin typeface="Century Gothic" panose="020B0502020202020204" pitchFamily="34" charset="0"/>
              </a:rPr>
              <a:t>To examine the impact of trade liberalisation on the Zimbabwean economy under the AfCFTA</a:t>
            </a:r>
          </a:p>
          <a:p>
            <a:pPr marL="0" indent="0">
              <a:buNone/>
            </a:pPr>
            <a:endParaRPr lang="en-GB" sz="2200" dirty="0">
              <a:latin typeface="Century Gothic" panose="020B0502020202020204" pitchFamily="34" charset="0"/>
            </a:endParaRPr>
          </a:p>
          <a:p>
            <a:pPr lvl="1"/>
            <a:r>
              <a:rPr lang="en-GB" sz="2000" dirty="0">
                <a:latin typeface="Century Gothic" panose="020B0502020202020204" pitchFamily="34" charset="0"/>
              </a:rPr>
              <a:t>Assess the impact of trade liberalisation on import prices and consumer prices</a:t>
            </a:r>
          </a:p>
          <a:p>
            <a:pPr marL="457200" lvl="1" indent="0">
              <a:buNone/>
            </a:pPr>
            <a:endParaRPr lang="en-GB" sz="2000" dirty="0">
              <a:latin typeface="Century Gothic" panose="020B0502020202020204" pitchFamily="34" charset="0"/>
            </a:endParaRPr>
          </a:p>
          <a:p>
            <a:pPr lvl="1"/>
            <a:r>
              <a:rPr lang="en-GB" sz="2000" dirty="0">
                <a:latin typeface="Century Gothic" panose="020B0502020202020204" pitchFamily="34" charset="0"/>
              </a:rPr>
              <a:t>Assess the impact of trade liberalisation on quantities of imports, quantities demanded, domestic production and total aggregate output of each industry</a:t>
            </a:r>
          </a:p>
          <a:p>
            <a:pPr marL="457200" lvl="1" indent="0">
              <a:buNone/>
            </a:pPr>
            <a:endParaRPr lang="en-GB" sz="2000" dirty="0">
              <a:latin typeface="Century Gothic" panose="020B0502020202020204" pitchFamily="34" charset="0"/>
            </a:endParaRPr>
          </a:p>
          <a:p>
            <a:pPr lvl="1"/>
            <a:r>
              <a:rPr lang="en-GB" sz="2000" dirty="0">
                <a:latin typeface="Century Gothic" panose="020B0502020202020204" pitchFamily="34" charset="0"/>
              </a:rPr>
              <a:t>Investigate the  impact trade liberalisation on households’ and government's income, savings and total investment</a:t>
            </a:r>
          </a:p>
          <a:p>
            <a:pPr lvl="1"/>
            <a:endParaRPr lang="en-ZW" dirty="0"/>
          </a:p>
        </p:txBody>
      </p:sp>
    </p:spTree>
    <p:extLst>
      <p:ext uri="{BB962C8B-B14F-4D97-AF65-F5344CB8AC3E}">
        <p14:creationId xmlns:p14="http://schemas.microsoft.com/office/powerpoint/2010/main" val="2807931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3466A-E949-4CE2-AC52-55A30161081D}"/>
              </a:ext>
            </a:extLst>
          </p:cNvPr>
          <p:cNvSpPr>
            <a:spLocks noGrp="1"/>
          </p:cNvSpPr>
          <p:nvPr>
            <p:ph type="title"/>
          </p:nvPr>
        </p:nvSpPr>
        <p:spPr/>
        <p:txBody>
          <a:bodyPr>
            <a:normAutofit/>
          </a:bodyPr>
          <a:lstStyle/>
          <a:p>
            <a:r>
              <a:rPr lang="en-ZW" sz="4000" b="1" dirty="0">
                <a:latin typeface="Century Gothic" panose="020B0502020202020204" pitchFamily="34" charset="0"/>
              </a:rPr>
              <a:t>Methodology</a:t>
            </a:r>
          </a:p>
        </p:txBody>
      </p:sp>
      <p:sp>
        <p:nvSpPr>
          <p:cNvPr id="3" name="Content Placeholder 2">
            <a:extLst>
              <a:ext uri="{FF2B5EF4-FFF2-40B4-BE49-F238E27FC236}">
                <a16:creationId xmlns:a16="http://schemas.microsoft.com/office/drawing/2014/main" id="{274CB4F5-6756-4C9F-AFD3-C5EBF38F4143}"/>
              </a:ext>
            </a:extLst>
          </p:cNvPr>
          <p:cNvSpPr>
            <a:spLocks noGrp="1"/>
          </p:cNvSpPr>
          <p:nvPr>
            <p:ph idx="1"/>
          </p:nvPr>
        </p:nvSpPr>
        <p:spPr/>
        <p:txBody>
          <a:bodyPr>
            <a:normAutofit/>
          </a:bodyPr>
          <a:lstStyle/>
          <a:p>
            <a:pPr>
              <a:lnSpc>
                <a:spcPct val="150000"/>
              </a:lnSpc>
            </a:pPr>
            <a:r>
              <a:rPr lang="en-ZW" sz="2000" dirty="0">
                <a:latin typeface="Century Gothic" panose="020B0502020202020204" pitchFamily="34" charset="0"/>
              </a:rPr>
              <a:t>The 2013 social accounting matrix (SAM) for Zimbabwe (</a:t>
            </a:r>
            <a:r>
              <a:rPr lang="en-ZW" sz="2000" dirty="0">
                <a:effectLst/>
                <a:latin typeface="Century Gothic" panose="020B0502020202020204" pitchFamily="34" charset="0"/>
                <a:ea typeface="Times New Roman" panose="02020603050405020304" pitchFamily="18" charset="0"/>
              </a:rPr>
              <a:t>Davies, </a:t>
            </a:r>
            <a:r>
              <a:rPr lang="en-ZW" sz="2000" dirty="0" err="1">
                <a:effectLst/>
                <a:latin typeface="Century Gothic" panose="020B0502020202020204" pitchFamily="34" charset="0"/>
                <a:ea typeface="Times New Roman" panose="02020603050405020304" pitchFamily="18" charset="0"/>
              </a:rPr>
              <a:t>Kwaramba</a:t>
            </a:r>
            <a:r>
              <a:rPr lang="en-ZW" sz="2000" dirty="0">
                <a:effectLst/>
                <a:latin typeface="Century Gothic" panose="020B0502020202020204" pitchFamily="34" charset="0"/>
                <a:ea typeface="Times New Roman" panose="02020603050405020304" pitchFamily="18" charset="0"/>
              </a:rPr>
              <a:t> and </a:t>
            </a:r>
            <a:r>
              <a:rPr lang="en-ZW" sz="2000" dirty="0" err="1">
                <a:effectLst/>
                <a:latin typeface="Century Gothic" panose="020B0502020202020204" pitchFamily="34" charset="0"/>
                <a:ea typeface="Times New Roman" panose="02020603050405020304" pitchFamily="18" charset="0"/>
              </a:rPr>
              <a:t>Seventer</a:t>
            </a:r>
            <a:r>
              <a:rPr lang="en-ZW" sz="2000" dirty="0">
                <a:effectLst/>
                <a:latin typeface="Century Gothic" panose="020B0502020202020204" pitchFamily="34" charset="0"/>
                <a:ea typeface="Times New Roman" panose="02020603050405020304" pitchFamily="18" charset="0"/>
              </a:rPr>
              <a:t> (2018)</a:t>
            </a:r>
          </a:p>
          <a:p>
            <a:pPr lvl="1">
              <a:lnSpc>
                <a:spcPct val="150000"/>
              </a:lnSpc>
            </a:pPr>
            <a:r>
              <a:rPr lang="en-GB" sz="1600" dirty="0">
                <a:latin typeface="Century Gothic" panose="020B0502020202020204" pitchFamily="34" charset="0"/>
              </a:rPr>
              <a:t>The SAM has 36 sectors/activities and 48 commodities, which were was aggregated into 30 sectors and 46 commodities for this study.</a:t>
            </a:r>
          </a:p>
          <a:p>
            <a:pPr lvl="1">
              <a:lnSpc>
                <a:spcPct val="150000"/>
              </a:lnSpc>
            </a:pPr>
            <a:r>
              <a:rPr lang="en-GB" sz="1600" dirty="0">
                <a:latin typeface="Century Gothic" panose="020B0502020202020204" pitchFamily="34" charset="0"/>
              </a:rPr>
              <a:t>The SAM has four factors of production: skilled labour, unskilled labour, capital, and mixed-income and two types of households which are grouped into urban and rural. </a:t>
            </a:r>
            <a:endParaRPr lang="en-ZW" sz="1600" dirty="0">
              <a:latin typeface="Century Gothic" panose="020B0502020202020204" pitchFamily="34" charset="0"/>
            </a:endParaRPr>
          </a:p>
          <a:p>
            <a:pPr>
              <a:lnSpc>
                <a:spcPct val="150000"/>
              </a:lnSpc>
            </a:pPr>
            <a:r>
              <a:rPr lang="en-ZW" sz="2000" dirty="0">
                <a:latin typeface="Century Gothic" panose="020B0502020202020204" pitchFamily="34" charset="0"/>
              </a:rPr>
              <a:t>PEP 1-1 CGE model </a:t>
            </a:r>
            <a:r>
              <a:rPr lang="en-GB" sz="2000" dirty="0">
                <a:latin typeface="Century Gothic" panose="020B0502020202020204" pitchFamily="34" charset="0"/>
              </a:rPr>
              <a:t>(</a:t>
            </a:r>
            <a:r>
              <a:rPr lang="en-ZW" sz="2000" dirty="0" err="1">
                <a:latin typeface="Century Gothic" panose="020B0502020202020204" pitchFamily="34" charset="0"/>
              </a:rPr>
              <a:t>Decaluwé</a:t>
            </a:r>
            <a:r>
              <a:rPr lang="en-ZW" sz="2000" dirty="0">
                <a:latin typeface="Century Gothic" panose="020B0502020202020204" pitchFamily="34" charset="0"/>
              </a:rPr>
              <a:t> et al., 2013 ) for running the model simulations</a:t>
            </a:r>
          </a:p>
          <a:p>
            <a:pPr>
              <a:lnSpc>
                <a:spcPct val="150000"/>
              </a:lnSpc>
            </a:pPr>
            <a:r>
              <a:rPr lang="en-ZW" sz="2000" dirty="0">
                <a:latin typeface="Century Gothic" panose="020B0502020202020204" pitchFamily="34" charset="0"/>
              </a:rPr>
              <a:t>The model was coded and implemented using the GAMS (v 35) software</a:t>
            </a:r>
          </a:p>
          <a:p>
            <a:endParaRPr lang="en-ZW" dirty="0"/>
          </a:p>
        </p:txBody>
      </p:sp>
    </p:spTree>
    <p:extLst>
      <p:ext uri="{BB962C8B-B14F-4D97-AF65-F5344CB8AC3E}">
        <p14:creationId xmlns:p14="http://schemas.microsoft.com/office/powerpoint/2010/main" val="1953814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98AE6-D64D-487B-AEB5-B985DFE4230C}"/>
              </a:ext>
            </a:extLst>
          </p:cNvPr>
          <p:cNvSpPr>
            <a:spLocks noGrp="1"/>
          </p:cNvSpPr>
          <p:nvPr>
            <p:ph type="title"/>
          </p:nvPr>
        </p:nvSpPr>
        <p:spPr/>
        <p:txBody>
          <a:bodyPr>
            <a:normAutofit/>
          </a:bodyPr>
          <a:lstStyle/>
          <a:p>
            <a:r>
              <a:rPr lang="en-ZW" sz="4000" b="1" dirty="0">
                <a:latin typeface="Century Gothic" panose="020B0502020202020204" pitchFamily="34" charset="0"/>
              </a:rPr>
              <a:t>Simulation Scenarios</a:t>
            </a:r>
          </a:p>
        </p:txBody>
      </p:sp>
      <p:sp>
        <p:nvSpPr>
          <p:cNvPr id="3" name="Content Placeholder 2">
            <a:extLst>
              <a:ext uri="{FF2B5EF4-FFF2-40B4-BE49-F238E27FC236}">
                <a16:creationId xmlns:a16="http://schemas.microsoft.com/office/drawing/2014/main" id="{00913B00-CF44-4059-8824-45C80B436083}"/>
              </a:ext>
            </a:extLst>
          </p:cNvPr>
          <p:cNvSpPr>
            <a:spLocks noGrp="1"/>
          </p:cNvSpPr>
          <p:nvPr>
            <p:ph idx="1"/>
          </p:nvPr>
        </p:nvSpPr>
        <p:spPr/>
        <p:txBody>
          <a:bodyPr>
            <a:normAutofit/>
          </a:bodyPr>
          <a:lstStyle/>
          <a:p>
            <a:r>
              <a:rPr lang="en-GB" sz="2200" dirty="0">
                <a:latin typeface="Century Gothic" panose="020B0502020202020204" pitchFamily="34" charset="0"/>
              </a:rPr>
              <a:t>The study used a provisional market access to select commodities to liberalise</a:t>
            </a:r>
          </a:p>
          <a:p>
            <a:r>
              <a:rPr lang="en-GB" sz="2200" dirty="0">
                <a:latin typeface="Century Gothic" panose="020B0502020202020204" pitchFamily="34" charset="0"/>
              </a:rPr>
              <a:t>The 97% level of ambition was used to select commodities to be subjected to the tariff removal shocks in the model</a:t>
            </a:r>
            <a:r>
              <a:rPr lang="en-GB" sz="2400" dirty="0">
                <a:latin typeface="Century Gothic" panose="020B0502020202020204" pitchFamily="34" charset="0"/>
              </a:rPr>
              <a:t>.</a:t>
            </a:r>
          </a:p>
          <a:p>
            <a:pPr lvl="1"/>
            <a:r>
              <a:rPr lang="en-GB" dirty="0">
                <a:latin typeface="Century Gothic" panose="020B0502020202020204" pitchFamily="34" charset="0"/>
              </a:rPr>
              <a:t> </a:t>
            </a:r>
            <a:r>
              <a:rPr lang="en-GB" sz="2000" dirty="0">
                <a:latin typeface="Century Gothic" panose="020B0502020202020204" pitchFamily="34" charset="0"/>
              </a:rPr>
              <a:t>90% of non-sensitive products are going to be liberalised first (after 5-10 years) and then another 7% are categorised as sensitive products that will be opened up at a later stage (after 10-15 years)</a:t>
            </a:r>
          </a:p>
          <a:p>
            <a:r>
              <a:rPr lang="en-GB" sz="2200" dirty="0">
                <a:latin typeface="Century Gothic" panose="020B0502020202020204" pitchFamily="34" charset="0"/>
              </a:rPr>
              <a:t>The number of commodities that were subject to the trade liberalisation shock is 31 out of 46</a:t>
            </a:r>
            <a:endParaRPr lang="en-ZW" sz="2200" dirty="0">
              <a:latin typeface="Century Gothic" panose="020B0502020202020204" pitchFamily="34" charset="0"/>
            </a:endParaRPr>
          </a:p>
        </p:txBody>
      </p:sp>
    </p:spTree>
    <p:extLst>
      <p:ext uri="{BB962C8B-B14F-4D97-AF65-F5344CB8AC3E}">
        <p14:creationId xmlns:p14="http://schemas.microsoft.com/office/powerpoint/2010/main" val="282500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A6290-F6BD-4F62-B245-692522D69701}"/>
              </a:ext>
            </a:extLst>
          </p:cNvPr>
          <p:cNvSpPr>
            <a:spLocks noGrp="1"/>
          </p:cNvSpPr>
          <p:nvPr>
            <p:ph type="title"/>
          </p:nvPr>
        </p:nvSpPr>
        <p:spPr/>
        <p:txBody>
          <a:bodyPr/>
          <a:lstStyle/>
          <a:p>
            <a:r>
              <a:rPr lang="en-ZW" sz="4000" b="1" dirty="0">
                <a:latin typeface="Century Gothic" panose="020B0502020202020204" pitchFamily="34" charset="0"/>
              </a:rPr>
              <a:t>Simulation Results</a:t>
            </a:r>
          </a:p>
        </p:txBody>
      </p:sp>
      <p:sp>
        <p:nvSpPr>
          <p:cNvPr id="3" name="Content Placeholder 2">
            <a:extLst>
              <a:ext uri="{FF2B5EF4-FFF2-40B4-BE49-F238E27FC236}">
                <a16:creationId xmlns:a16="http://schemas.microsoft.com/office/drawing/2014/main" id="{EA8C663E-6062-45C5-AB47-AFA0D01D796A}"/>
              </a:ext>
            </a:extLst>
          </p:cNvPr>
          <p:cNvSpPr>
            <a:spLocks noGrp="1"/>
          </p:cNvSpPr>
          <p:nvPr>
            <p:ph idx="1"/>
          </p:nvPr>
        </p:nvSpPr>
        <p:spPr>
          <a:xfrm>
            <a:off x="838200" y="1532965"/>
            <a:ext cx="10515600" cy="4959910"/>
          </a:xfrm>
        </p:spPr>
        <p:txBody>
          <a:bodyPr>
            <a:normAutofit/>
          </a:bodyPr>
          <a:lstStyle/>
          <a:p>
            <a:pPr>
              <a:lnSpc>
                <a:spcPct val="100000"/>
              </a:lnSpc>
            </a:pPr>
            <a:r>
              <a:rPr lang="en-GB" sz="2200" dirty="0">
                <a:latin typeface="Century Gothic" panose="020B0502020202020204" pitchFamily="34" charset="0"/>
                <a:ea typeface="+mj-ea"/>
                <a:cs typeface="+mj-cs"/>
              </a:rPr>
              <a:t>Import prices will fall, with paper &amp; paper products (-75.8%), rubber &amp; plastic products (-14.5%), glass and glass products (-12.7%), machinery (-10.7%) and other grains (-10.6%) having notable decreases</a:t>
            </a:r>
          </a:p>
          <a:p>
            <a:pPr>
              <a:lnSpc>
                <a:spcPct val="100000"/>
              </a:lnSpc>
            </a:pPr>
            <a:r>
              <a:rPr lang="en-GB" sz="2200" dirty="0">
                <a:latin typeface="Century Gothic" panose="020B0502020202020204" pitchFamily="34" charset="0"/>
                <a:ea typeface="+mj-ea"/>
                <a:cs typeface="+mj-cs"/>
              </a:rPr>
              <a:t>consumer price decreases; paper &amp; paper products (-44.1%), machinery (-10.5%), other livestock (-9.4%) and the rest fall in the range of 0.1% to 8%. </a:t>
            </a:r>
          </a:p>
          <a:p>
            <a:pPr>
              <a:lnSpc>
                <a:spcPct val="100000"/>
              </a:lnSpc>
            </a:pPr>
            <a:r>
              <a:rPr lang="en-GB" sz="2200" dirty="0">
                <a:latin typeface="Century Gothic" panose="020B0502020202020204" pitchFamily="34" charset="0"/>
                <a:ea typeface="+mj-ea"/>
                <a:cs typeface="+mj-cs"/>
              </a:rPr>
              <a:t>quantities for almost all commodities imported are increasing at an average of 15.3%.</a:t>
            </a:r>
          </a:p>
          <a:p>
            <a:pPr>
              <a:lnSpc>
                <a:spcPct val="100000"/>
              </a:lnSpc>
            </a:pPr>
            <a:r>
              <a:rPr lang="en-ZW" sz="2200" dirty="0">
                <a:latin typeface="Century Gothic" panose="020B0502020202020204" pitchFamily="34" charset="0"/>
                <a:ea typeface="+mj-ea"/>
                <a:cs typeface="+mj-cs"/>
              </a:rPr>
              <a:t>overall demand for the commodities is increasing, particularly for agricultural commodities though other sectors have decreasing demand</a:t>
            </a:r>
          </a:p>
          <a:p>
            <a:pPr>
              <a:lnSpc>
                <a:spcPct val="100000"/>
              </a:lnSpc>
            </a:pPr>
            <a:r>
              <a:rPr lang="en-ZW" sz="2200" dirty="0">
                <a:latin typeface="Century Gothic" panose="020B0502020202020204" pitchFamily="34" charset="0"/>
                <a:ea typeface="+mj-ea"/>
                <a:cs typeface="+mj-cs"/>
              </a:rPr>
              <a:t>trade liberalisation under agriculture benefits the largescale farmers, whose output will increase by 5.3% while smallholder farmers’ output will decrease by 2%</a:t>
            </a:r>
            <a:endParaRPr lang="en-GB" sz="2200" dirty="0">
              <a:latin typeface="Century Gothic" panose="020B0502020202020204" pitchFamily="34" charset="0"/>
              <a:ea typeface="+mj-ea"/>
              <a:cs typeface="+mj-cs"/>
            </a:endParaRPr>
          </a:p>
        </p:txBody>
      </p:sp>
    </p:spTree>
    <p:extLst>
      <p:ext uri="{BB962C8B-B14F-4D97-AF65-F5344CB8AC3E}">
        <p14:creationId xmlns:p14="http://schemas.microsoft.com/office/powerpoint/2010/main" val="24621584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293</TotalTime>
  <Words>1044</Words>
  <Application>Microsoft Office PowerPoint</Application>
  <PresentationFormat>Widescreen</PresentationFormat>
  <Paragraphs>149</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Century Gothic</vt:lpstr>
      <vt:lpstr>Times New Roman</vt:lpstr>
      <vt:lpstr>Office Theme</vt:lpstr>
      <vt:lpstr>Analysis of the Impact of Trade Liberalisation on the Zimbabwean Economy: A case of the African Continental Free Trade Area (AfCFTA)</vt:lpstr>
      <vt:lpstr>Outline</vt:lpstr>
      <vt:lpstr>Introduction and Background</vt:lpstr>
      <vt:lpstr>Zimbabwe’s Intra-Africa Trade (Imports)</vt:lpstr>
      <vt:lpstr>Zimbabwe’s Intra-Africa Trade (Exports)</vt:lpstr>
      <vt:lpstr>Objectives</vt:lpstr>
      <vt:lpstr>Methodology</vt:lpstr>
      <vt:lpstr>Simulation Scenarios</vt:lpstr>
      <vt:lpstr>Simulation Results</vt:lpstr>
      <vt:lpstr>Simulation Results</vt:lpstr>
      <vt:lpstr>Conclusions</vt:lpstr>
      <vt:lpstr>Recommendations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the Impact of Trade Liberalisation on the Zimbabwean Economy: A case of the African Continental Free Trade Area (AfCFTA)</dc:title>
  <dc:creator>Talent  Nesongano</dc:creator>
  <cp:lastModifiedBy>Talent  Nesongano</cp:lastModifiedBy>
  <cp:revision>1</cp:revision>
  <dcterms:created xsi:type="dcterms:W3CDTF">2022-05-23T08:30:58Z</dcterms:created>
  <dcterms:modified xsi:type="dcterms:W3CDTF">2022-05-23T13:24:05Z</dcterms:modified>
</cp:coreProperties>
</file>