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1_E18ABA21.xml" ContentType="application/vnd.ms-powerpoint.comments+xml"/>
  <Override PartName="/ppt/comments/modernComment_116_5B9A367A.xml" ContentType="application/vnd.ms-powerpoint.comments+xml"/>
  <Override PartName="/ppt/comments/modernComment_106_84267E6D.xml" ContentType="application/vnd.ms-powerpoint.comments+xml"/>
  <Override PartName="/ppt/comments/modernComment_115_7340C407.xml" ContentType="application/vnd.ms-powerpoint.comments+xml"/>
  <Override PartName="/ppt/comments/modernComment_109_4A950183.xml" ContentType="application/vnd.ms-powerpoint.comments+xml"/>
  <Override PartName="/ppt/comments/modernComment_10C_A450CCC3.xml" ContentType="application/vnd.ms-powerpoint.comments+xml"/>
  <Override PartName="/ppt/comments/modernComment_117_59096D1E.xml" ContentType="application/vnd.ms-powerpoint.comments+xml"/>
  <Override PartName="/ppt/comments/modernComment_111_87B2CFB6.xml" ContentType="application/vnd.ms-powerpoint.comments+xml"/>
  <Override PartName="/ppt/comments/modernComment_112_46032B1B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57" r:id="rId4"/>
    <p:sldId id="258" r:id="rId5"/>
    <p:sldId id="278" r:id="rId6"/>
    <p:sldId id="262" r:id="rId7"/>
    <p:sldId id="277" r:id="rId8"/>
    <p:sldId id="265" r:id="rId9"/>
    <p:sldId id="266" r:id="rId10"/>
    <p:sldId id="268" r:id="rId11"/>
    <p:sldId id="269" r:id="rId12"/>
    <p:sldId id="279" r:id="rId13"/>
    <p:sldId id="270" r:id="rId14"/>
    <p:sldId id="272" r:id="rId15"/>
    <p:sldId id="273" r:id="rId16"/>
    <p:sldId id="274" r:id="rId17"/>
    <p:sldId id="271" r:id="rId18"/>
    <p:sldId id="275" r:id="rId19"/>
    <p:sldId id="263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5EC438-5E70-F096-91E5-7FE85D39F1D0}" name="nhosoe" initials="nh" userId="nhoso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modernComment_101_E18ABA2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C430807-D3E1-4DE3-8FD3-A80314FEDB55}" authorId="{365EC438-5E70-F096-91E5-7FE85D39F1D0}" created="2022-05-27T12:14:19.14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83965217" sldId="257"/>
      <ac:spMk id="2" creationId="{00000000-0000-0000-0000-000000000000}"/>
    </ac:deMkLst>
    <p188:txBody>
      <a:bodyPr/>
      <a:lstStyle/>
      <a:p>
        <a:r>
          <a:rPr lang="ja-JP" altLang="en-US"/>
          <a:t>When slides with the same title continues, I would like to add a subtitle for each of them.</a:t>
        </a:r>
      </a:p>
    </p188:txBody>
  </p188:cm>
</p188:cmLst>
</file>

<file path=ppt/comments/modernComment_106_84267E6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577E05-C017-42A7-8200-F103E3AB056F}" authorId="{365EC438-5E70-F096-91E5-7FE85D39F1D0}" created="2022-05-27T12:15:20.75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17115245" sldId="262"/>
      <ac:spMk id="2" creationId="{00000000-0000-0000-0000-000000000000}"/>
      <ac:txMk cp="0" len="28">
        <ac:context len="29" hash="612443734"/>
      </ac:txMk>
    </ac:txMkLst>
    <p188:pos x="7041444" y="617008"/>
    <p188:txBody>
      <a:bodyPr/>
      <a:lstStyle/>
      <a:p>
        <a:r>
          <a:rPr lang="ja-JP" altLang="en-US"/>
          <a:t>How about "Literature---Minimum Wage"? </a:t>
        </a:r>
      </a:p>
    </p188:txBody>
  </p188:cm>
</p188:cmLst>
</file>

<file path=ppt/comments/modernComment_109_4A95018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E535B5B-86C0-4BA2-9F54-EF6E98299968}" authorId="{365EC438-5E70-F096-91E5-7FE85D39F1D0}" created="2022-05-27T12:15:59.64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51279235" sldId="265"/>
      <ac:spMk id="2" creationId="{00000000-0000-0000-0000-000000000000}"/>
      <ac:txMk cp="0" len="28">
        <ac:context len="29" hash="612443734"/>
      </ac:txMk>
    </ac:txMkLst>
    <p188:pos x="7041444" y="617008"/>
    <p188:txBody>
      <a:bodyPr/>
      <a:lstStyle/>
      <a:p>
        <a:r>
          <a:rPr lang="ja-JP" altLang="en-US"/>
          <a:t>Ditto "---Remittance"</a:t>
        </a:r>
      </a:p>
    </p188:txBody>
  </p188:cm>
</p188:cmLst>
</file>

<file path=ppt/comments/modernComment_10C_A450CC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16DE7C-592B-4D5B-8E42-EC510B1B0FF1}" authorId="{365EC438-5E70-F096-91E5-7FE85D39F1D0}" created="2022-05-27T12:17:31.31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56758723" sldId="268"/>
      <ac:spMk id="3" creationId="{00000000-0000-0000-0000-000000000000}"/>
      <ac:txMk cp="0" len="122">
        <ac:context len="140" hash="256557345"/>
      </ac:txMk>
    </ac:txMkLst>
    <p188:pos x="3666067" y="319264"/>
    <p188:txBody>
      <a:bodyPr/>
      <a:lstStyle/>
      <a:p>
        <a:r>
          <a:rPr lang="ja-JP" altLang="en-US"/>
          <a:t>How about this?</a:t>
        </a:r>
      </a:p>
    </p188:txBody>
  </p188:cm>
</p188:cmLst>
</file>

<file path=ppt/comments/modernComment_111_87B2CFB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75B124D-3498-4CFC-8115-B9603EE9432F}" authorId="{365EC438-5E70-F096-91E5-7FE85D39F1D0}" created="2022-05-27T12:24:42.379">
    <pc:sldMkLst xmlns:pc="http://schemas.microsoft.com/office/powerpoint/2013/main/command">
      <pc:docMk/>
      <pc:sldMk cId="2276642742" sldId="273"/>
    </pc:sldMkLst>
    <p188:txBody>
      <a:bodyPr/>
      <a:lstStyle/>
      <a:p>
        <a:r>
          <a:rPr lang="ja-JP" altLang="en-US"/>
          <a:t>Remove the first row "Simulation results" as it appears in the title.</a:t>
        </a:r>
      </a:p>
    </p188:txBody>
  </p188:cm>
</p188:cmLst>
</file>

<file path=ppt/comments/modernComment_112_46032B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0DA2D-400F-456C-90C0-CA552B6F20D6}" authorId="{365EC438-5E70-F096-91E5-7FE85D39F1D0}" created="2022-05-27T12:25:06.19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74612763" sldId="274"/>
      <ac:graphicFrameMk id="7" creationId="{00000000-0000-0000-0000-000000000000}"/>
      <ac:tblMk/>
      <ac:tcMk rowId="3467080563" colId="1422554992"/>
      <ac:txMk cp="0" len="18">
        <ac:context len="19" hash="3106624452"/>
      </ac:txMk>
    </ac:txMkLst>
    <p188:pos x="7763933" y="276271"/>
    <p188:txBody>
      <a:bodyPr/>
      <a:lstStyle/>
      <a:p>
        <a:r>
          <a:rPr lang="ja-JP" altLang="en-US"/>
          <a:t>ditto</a:t>
        </a:r>
      </a:p>
    </p188:txBody>
  </p188:cm>
</p188:cmLst>
</file>

<file path=ppt/comments/modernComment_115_7340C40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22C18CF-CFF8-4561-AE0E-56A7894A64E0}" authorId="{365EC438-5E70-F096-91E5-7FE85D39F1D0}" created="2022-05-27T12:15:39.06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3624327" sldId="277"/>
      <ac:spMk id="2" creationId="{00000000-0000-0000-0000-000000000000}"/>
      <ac:txMk cp="0" len="28">
        <ac:context len="29" hash="612443734"/>
      </ac:txMk>
    </ac:txMkLst>
    <p188:pos x="7041444" y="617008"/>
    <p188:txBody>
      <a:bodyPr/>
      <a:lstStyle/>
      <a:p>
        <a:r>
          <a:rPr lang="ja-JP" altLang="en-US"/>
          <a:t>Ditto"---Migration"?</a:t>
        </a:r>
      </a:p>
    </p188:txBody>
  </p188:cm>
</p188:cmLst>
</file>

<file path=ppt/comments/modernComment_116_5B9A367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11161CF-2FF3-4FC1-B78C-86CC6B096ED3}" authorId="{365EC438-5E70-F096-91E5-7FE85D39F1D0}" created="2022-05-27T12:14:38.52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36833146" sldId="278"/>
      <ac:spMk id="7" creationId="{00000000-0000-0000-0000-000000000000}"/>
      <ac:txMk cp="0" len="17">
        <ac:context len="48" hash="3444774321"/>
      </ac:txMk>
    </ac:txMkLst>
    <p188:pos x="1543757" y="314148"/>
    <p188:txBody>
      <a:bodyPr/>
      <a:lstStyle/>
      <a:p>
        <a:r>
          <a:rPr lang="ja-JP" altLang="en-US"/>
          <a:t>Year?</a:t>
        </a:r>
      </a:p>
    </p188:txBody>
  </p188:cm>
</p188:cmLst>
</file>

<file path=ppt/comments/modernComment_117_59096D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D3272A2-1BCA-47E2-AEB2-D60EAF516B55}" authorId="{365EC438-5E70-F096-91E5-7FE85D39F1D0}" created="2022-05-27T12:22:23.64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93789982" sldId="279"/>
      <ac:spMk id="2" creationId="{00000000-0000-0000-0000-000000000000}"/>
      <ac:txMk cp="0" len="19">
        <ac:context len="20" hash="868409446"/>
      </ac:txMk>
    </ac:txMkLst>
    <p188:pos x="5043311" y="617008"/>
    <p188:txBody>
      <a:bodyPr/>
      <a:lstStyle/>
      <a:p>
        <a:r>
          <a:rPr lang="ja-JP" altLang="en-US"/>
          <a:t>Here, mention a 2% rise against the numeraire price, CPI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B5E6E-FB21-4B4D-8BD1-BB3B324D2A82}" type="datetimeFigureOut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C9573-75E6-445B-95F0-7D63756009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99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ja-JP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3A77-3119-4D02-A57B-F366E91B1D72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1F5E-6842-4FA5-B19A-1BEAD53B538E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54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62816-91D5-4668-8534-152359342307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61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0817A-76AB-455E-88DA-6D5C937BCA6E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38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1CE9-575D-48F0-ACAD-991BBA3EEF61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31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A5C53-8DD3-4856-9CCF-37272987410F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421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EECB-3E5A-4A94-9F86-F8A51F321FCC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169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5C759-EAF4-472A-856E-9DCE9289D240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718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ABF28-5798-4C15-A176-1EA6047CA1A9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18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FA06-6F5C-4419-A2BE-93E0703BD3FD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550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AE0-B16B-4251-A5A5-4219A61E23AF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37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C3FA-5122-419F-9E37-818F459E58E5}" type="datetime1">
              <a:rPr kumimoji="1" lang="ja-JP" altLang="en-US" smtClean="0"/>
              <a:t>2022/6/8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4AEF-51B1-4E67-A66B-B8EE0C252C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C_A450CCC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7_59096D1E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1_87B2CFB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2_46032B1B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E18ABA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6_5B9A367A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84267E6D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5_7340C40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9_4A95018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ja-JP" sz="4000" dirty="0"/>
              <a:t>Intended and Unintended Impacts of Minimum Wage Change in the Philippines</a:t>
            </a:r>
            <a:br>
              <a:rPr lang="en-US" altLang="ja-JP" sz="4000" dirty="0"/>
            </a:br>
            <a:endParaRPr kumimoji="1" lang="ja-JP" alt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/>
              <a:t>Deborah Kim </a:t>
            </a:r>
            <a:r>
              <a:rPr kumimoji="1" lang="en-US" altLang="ja-JP" dirty="0" err="1"/>
              <a:t>Sy</a:t>
            </a:r>
            <a:endParaRPr kumimoji="1" lang="en-US" altLang="ja-JP" dirty="0"/>
          </a:p>
          <a:p>
            <a:r>
              <a:rPr lang="en-US" altLang="ja-JP" dirty="0" err="1"/>
              <a:t>Nobuhiro</a:t>
            </a:r>
            <a:r>
              <a:rPr lang="en-US" altLang="ja-JP" dirty="0"/>
              <a:t> </a:t>
            </a:r>
            <a:r>
              <a:rPr lang="en-US" altLang="ja-JP" dirty="0" err="1"/>
              <a:t>Hosoe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en-US" altLang="ja-JP" dirty="0"/>
              <a:t>June 8, 2022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2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310" y="6156"/>
            <a:ext cx="698002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CGE Model</a:t>
            </a:r>
            <a:br>
              <a:rPr kumimoji="1" lang="en-US" altLang="ja-JP" dirty="0"/>
            </a:br>
            <a:r>
              <a:rPr kumimoji="1" lang="en-US" altLang="ja-JP" sz="3200" dirty="0"/>
              <a:t>---Standard Features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Standard CGE</a:t>
            </a:r>
          </a:p>
          <a:p>
            <a:pPr lvl="1"/>
            <a:r>
              <a:rPr lang="en-US" altLang="ja-JP" dirty="0"/>
              <a:t>Nested CES/CET</a:t>
            </a:r>
          </a:p>
          <a:p>
            <a:pPr lvl="1"/>
            <a:r>
              <a:rPr lang="en-US" altLang="ja-JP" dirty="0"/>
              <a:t>Small-open</a:t>
            </a:r>
          </a:p>
          <a:p>
            <a:pPr lvl="1"/>
            <a:r>
              <a:rPr lang="en-US" altLang="ja-JP" dirty="0"/>
              <a:t>Perfect competition</a:t>
            </a:r>
          </a:p>
          <a:p>
            <a:pPr lvl="1"/>
            <a:r>
              <a:rPr lang="en-US" altLang="ja-JP" dirty="0"/>
              <a:t>Constant Current Account Deficits</a:t>
            </a:r>
          </a:p>
          <a:p>
            <a:endParaRPr lang="en-US" altLang="ja-JP" dirty="0"/>
          </a:p>
          <a:p>
            <a:r>
              <a:rPr lang="en-US" altLang="ja-JP" dirty="0"/>
              <a:t>Extensions</a:t>
            </a:r>
          </a:p>
          <a:p>
            <a:pPr lvl="1"/>
            <a:r>
              <a:rPr lang="en-US" altLang="ja-JP" dirty="0"/>
              <a:t>Leisure</a:t>
            </a:r>
          </a:p>
          <a:p>
            <a:pPr lvl="1"/>
            <a:r>
              <a:rPr lang="en-US" altLang="ja-JP" dirty="0"/>
              <a:t>Migration and Remittances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10" name="Freeform 9"/>
          <p:cNvSpPr/>
          <p:nvPr/>
        </p:nvSpPr>
        <p:spPr>
          <a:xfrm>
            <a:off x="5103845" y="0"/>
            <a:ext cx="3629899" cy="3209731"/>
          </a:xfrm>
          <a:custGeom>
            <a:avLst/>
            <a:gdLst>
              <a:gd name="connsiteX0" fmla="*/ 0 w 3629899"/>
              <a:gd name="connsiteY0" fmla="*/ 27991 h 3247053"/>
              <a:gd name="connsiteX1" fmla="*/ 0 w 3629899"/>
              <a:gd name="connsiteY1" fmla="*/ 27991 h 3247053"/>
              <a:gd name="connsiteX2" fmla="*/ 55984 w 3629899"/>
              <a:gd name="connsiteY2" fmla="*/ 774440 h 3247053"/>
              <a:gd name="connsiteX3" fmla="*/ 65314 w 3629899"/>
              <a:gd name="connsiteY3" fmla="*/ 1203649 h 3247053"/>
              <a:gd name="connsiteX4" fmla="*/ 121298 w 3629899"/>
              <a:gd name="connsiteY4" fmla="*/ 1278293 h 3247053"/>
              <a:gd name="connsiteX5" fmla="*/ 149290 w 3629899"/>
              <a:gd name="connsiteY5" fmla="*/ 1334277 h 3247053"/>
              <a:gd name="connsiteX6" fmla="*/ 158620 w 3629899"/>
              <a:gd name="connsiteY6" fmla="*/ 1390261 h 3247053"/>
              <a:gd name="connsiteX7" fmla="*/ 186612 w 3629899"/>
              <a:gd name="connsiteY7" fmla="*/ 1483567 h 3247053"/>
              <a:gd name="connsiteX8" fmla="*/ 195943 w 3629899"/>
              <a:gd name="connsiteY8" fmla="*/ 1511559 h 3247053"/>
              <a:gd name="connsiteX9" fmla="*/ 205273 w 3629899"/>
              <a:gd name="connsiteY9" fmla="*/ 1539551 h 3247053"/>
              <a:gd name="connsiteX10" fmla="*/ 242596 w 3629899"/>
              <a:gd name="connsiteY10" fmla="*/ 1595534 h 3247053"/>
              <a:gd name="connsiteX11" fmla="*/ 317241 w 3629899"/>
              <a:gd name="connsiteY11" fmla="*/ 1679510 h 3247053"/>
              <a:gd name="connsiteX12" fmla="*/ 345233 w 3629899"/>
              <a:gd name="connsiteY12" fmla="*/ 1744824 h 3247053"/>
              <a:gd name="connsiteX13" fmla="*/ 363894 w 3629899"/>
              <a:gd name="connsiteY13" fmla="*/ 1810138 h 3247053"/>
              <a:gd name="connsiteX14" fmla="*/ 382555 w 3629899"/>
              <a:gd name="connsiteY14" fmla="*/ 1828800 h 3247053"/>
              <a:gd name="connsiteX15" fmla="*/ 391886 w 3629899"/>
              <a:gd name="connsiteY15" fmla="*/ 1875453 h 3247053"/>
              <a:gd name="connsiteX16" fmla="*/ 457200 w 3629899"/>
              <a:gd name="connsiteY16" fmla="*/ 1950098 h 3247053"/>
              <a:gd name="connsiteX17" fmla="*/ 503853 w 3629899"/>
              <a:gd name="connsiteY17" fmla="*/ 1996751 h 3247053"/>
              <a:gd name="connsiteX18" fmla="*/ 541175 w 3629899"/>
              <a:gd name="connsiteY18" fmla="*/ 2062065 h 3247053"/>
              <a:gd name="connsiteX19" fmla="*/ 559837 w 3629899"/>
              <a:gd name="connsiteY19" fmla="*/ 2080726 h 3247053"/>
              <a:gd name="connsiteX20" fmla="*/ 597159 w 3629899"/>
              <a:gd name="connsiteY20" fmla="*/ 2136710 h 3247053"/>
              <a:gd name="connsiteX21" fmla="*/ 643812 w 3629899"/>
              <a:gd name="connsiteY21" fmla="*/ 2230016 h 3247053"/>
              <a:gd name="connsiteX22" fmla="*/ 662473 w 3629899"/>
              <a:gd name="connsiteY22" fmla="*/ 2258008 h 3247053"/>
              <a:gd name="connsiteX23" fmla="*/ 718457 w 3629899"/>
              <a:gd name="connsiteY23" fmla="*/ 2304661 h 3247053"/>
              <a:gd name="connsiteX24" fmla="*/ 737118 w 3629899"/>
              <a:gd name="connsiteY24" fmla="*/ 2332653 h 3247053"/>
              <a:gd name="connsiteX25" fmla="*/ 765110 w 3629899"/>
              <a:gd name="connsiteY25" fmla="*/ 2369975 h 3247053"/>
              <a:gd name="connsiteX26" fmla="*/ 793102 w 3629899"/>
              <a:gd name="connsiteY26" fmla="*/ 2397967 h 3247053"/>
              <a:gd name="connsiteX27" fmla="*/ 839755 w 3629899"/>
              <a:gd name="connsiteY27" fmla="*/ 2435289 h 3247053"/>
              <a:gd name="connsiteX28" fmla="*/ 877077 w 3629899"/>
              <a:gd name="connsiteY28" fmla="*/ 2481942 h 3247053"/>
              <a:gd name="connsiteX29" fmla="*/ 886408 w 3629899"/>
              <a:gd name="connsiteY29" fmla="*/ 2519265 h 3247053"/>
              <a:gd name="connsiteX30" fmla="*/ 905069 w 3629899"/>
              <a:gd name="connsiteY30" fmla="*/ 2547257 h 3247053"/>
              <a:gd name="connsiteX31" fmla="*/ 923731 w 3629899"/>
              <a:gd name="connsiteY31" fmla="*/ 2612571 h 3247053"/>
              <a:gd name="connsiteX32" fmla="*/ 933061 w 3629899"/>
              <a:gd name="connsiteY32" fmla="*/ 2640563 h 3247053"/>
              <a:gd name="connsiteX33" fmla="*/ 942392 w 3629899"/>
              <a:gd name="connsiteY33" fmla="*/ 2677885 h 3247053"/>
              <a:gd name="connsiteX34" fmla="*/ 961053 w 3629899"/>
              <a:gd name="connsiteY34" fmla="*/ 2733869 h 3247053"/>
              <a:gd name="connsiteX35" fmla="*/ 970384 w 3629899"/>
              <a:gd name="connsiteY35" fmla="*/ 2911151 h 3247053"/>
              <a:gd name="connsiteX36" fmla="*/ 1026367 w 3629899"/>
              <a:gd name="connsiteY36" fmla="*/ 3023118 h 3247053"/>
              <a:gd name="connsiteX37" fmla="*/ 1045028 w 3629899"/>
              <a:gd name="connsiteY37" fmla="*/ 3051110 h 3247053"/>
              <a:gd name="connsiteX38" fmla="*/ 1091682 w 3629899"/>
              <a:gd name="connsiteY38" fmla="*/ 3097763 h 3247053"/>
              <a:gd name="connsiteX39" fmla="*/ 1110343 w 3629899"/>
              <a:gd name="connsiteY39" fmla="*/ 3125755 h 3247053"/>
              <a:gd name="connsiteX40" fmla="*/ 1138335 w 3629899"/>
              <a:gd name="connsiteY40" fmla="*/ 3144416 h 3247053"/>
              <a:gd name="connsiteX41" fmla="*/ 1166326 w 3629899"/>
              <a:gd name="connsiteY41" fmla="*/ 3172408 h 3247053"/>
              <a:gd name="connsiteX42" fmla="*/ 1231641 w 3629899"/>
              <a:gd name="connsiteY42" fmla="*/ 3191069 h 3247053"/>
              <a:gd name="connsiteX43" fmla="*/ 1324947 w 3629899"/>
              <a:gd name="connsiteY43" fmla="*/ 3209730 h 3247053"/>
              <a:gd name="connsiteX44" fmla="*/ 1362269 w 3629899"/>
              <a:gd name="connsiteY44" fmla="*/ 3228391 h 3247053"/>
              <a:gd name="connsiteX45" fmla="*/ 1455575 w 3629899"/>
              <a:gd name="connsiteY45" fmla="*/ 3247053 h 3247053"/>
              <a:gd name="connsiteX46" fmla="*/ 2090057 w 3629899"/>
              <a:gd name="connsiteY46" fmla="*/ 3228391 h 3247053"/>
              <a:gd name="connsiteX47" fmla="*/ 2146041 w 3629899"/>
              <a:gd name="connsiteY47" fmla="*/ 3219061 h 3247053"/>
              <a:gd name="connsiteX48" fmla="*/ 2202024 w 3629899"/>
              <a:gd name="connsiteY48" fmla="*/ 3200400 h 3247053"/>
              <a:gd name="connsiteX49" fmla="*/ 2230016 w 3629899"/>
              <a:gd name="connsiteY49" fmla="*/ 3181738 h 3247053"/>
              <a:gd name="connsiteX50" fmla="*/ 2313992 w 3629899"/>
              <a:gd name="connsiteY50" fmla="*/ 3144416 h 3247053"/>
              <a:gd name="connsiteX51" fmla="*/ 2332653 w 3629899"/>
              <a:gd name="connsiteY51" fmla="*/ 3116424 h 3247053"/>
              <a:gd name="connsiteX52" fmla="*/ 2388637 w 3629899"/>
              <a:gd name="connsiteY52" fmla="*/ 3088432 h 3247053"/>
              <a:gd name="connsiteX53" fmla="*/ 2435290 w 3629899"/>
              <a:gd name="connsiteY53" fmla="*/ 3041779 h 3247053"/>
              <a:gd name="connsiteX54" fmla="*/ 2453951 w 3629899"/>
              <a:gd name="connsiteY54" fmla="*/ 3013787 h 3247053"/>
              <a:gd name="connsiteX55" fmla="*/ 2528596 w 3629899"/>
              <a:gd name="connsiteY55" fmla="*/ 2929812 h 3247053"/>
              <a:gd name="connsiteX56" fmla="*/ 2537926 w 3629899"/>
              <a:gd name="connsiteY56" fmla="*/ 2901820 h 3247053"/>
              <a:gd name="connsiteX57" fmla="*/ 2556588 w 3629899"/>
              <a:gd name="connsiteY57" fmla="*/ 2873828 h 3247053"/>
              <a:gd name="connsiteX58" fmla="*/ 2565918 w 3629899"/>
              <a:gd name="connsiteY58" fmla="*/ 2836506 h 3247053"/>
              <a:gd name="connsiteX59" fmla="*/ 2575249 w 3629899"/>
              <a:gd name="connsiteY59" fmla="*/ 2808514 h 3247053"/>
              <a:gd name="connsiteX60" fmla="*/ 2584579 w 3629899"/>
              <a:gd name="connsiteY60" fmla="*/ 2603240 h 3247053"/>
              <a:gd name="connsiteX61" fmla="*/ 2593910 w 3629899"/>
              <a:gd name="connsiteY61" fmla="*/ 2565918 h 3247053"/>
              <a:gd name="connsiteX62" fmla="*/ 2603241 w 3629899"/>
              <a:gd name="connsiteY62" fmla="*/ 2519265 h 3247053"/>
              <a:gd name="connsiteX63" fmla="*/ 2621902 w 3629899"/>
              <a:gd name="connsiteY63" fmla="*/ 2463281 h 3247053"/>
              <a:gd name="connsiteX64" fmla="*/ 2640563 w 3629899"/>
              <a:gd name="connsiteY64" fmla="*/ 2397967 h 3247053"/>
              <a:gd name="connsiteX65" fmla="*/ 2649894 w 3629899"/>
              <a:gd name="connsiteY65" fmla="*/ 2360644 h 3247053"/>
              <a:gd name="connsiteX66" fmla="*/ 2687216 w 3629899"/>
              <a:gd name="connsiteY66" fmla="*/ 2304661 h 3247053"/>
              <a:gd name="connsiteX67" fmla="*/ 2724539 w 3629899"/>
              <a:gd name="connsiteY67" fmla="*/ 2248677 h 3247053"/>
              <a:gd name="connsiteX68" fmla="*/ 2743200 w 3629899"/>
              <a:gd name="connsiteY68" fmla="*/ 2220685 h 3247053"/>
              <a:gd name="connsiteX69" fmla="*/ 2780522 w 3629899"/>
              <a:gd name="connsiteY69" fmla="*/ 2211355 h 3247053"/>
              <a:gd name="connsiteX70" fmla="*/ 2939143 w 3629899"/>
              <a:gd name="connsiteY70" fmla="*/ 2192693 h 3247053"/>
              <a:gd name="connsiteX71" fmla="*/ 2995126 w 3629899"/>
              <a:gd name="connsiteY71" fmla="*/ 2183363 h 3247053"/>
              <a:gd name="connsiteX72" fmla="*/ 3032449 w 3629899"/>
              <a:gd name="connsiteY72" fmla="*/ 2174032 h 3247053"/>
              <a:gd name="connsiteX73" fmla="*/ 3153747 w 3629899"/>
              <a:gd name="connsiteY73" fmla="*/ 2164702 h 3247053"/>
              <a:gd name="connsiteX74" fmla="*/ 3181739 w 3629899"/>
              <a:gd name="connsiteY74" fmla="*/ 2155371 h 3247053"/>
              <a:gd name="connsiteX75" fmla="*/ 3237722 w 3629899"/>
              <a:gd name="connsiteY75" fmla="*/ 2118049 h 3247053"/>
              <a:gd name="connsiteX76" fmla="*/ 3293706 w 3629899"/>
              <a:gd name="connsiteY76" fmla="*/ 2099387 h 3247053"/>
              <a:gd name="connsiteX77" fmla="*/ 3321698 w 3629899"/>
              <a:gd name="connsiteY77" fmla="*/ 2090057 h 3247053"/>
              <a:gd name="connsiteX78" fmla="*/ 3349690 w 3629899"/>
              <a:gd name="connsiteY78" fmla="*/ 2071395 h 3247053"/>
              <a:gd name="connsiteX79" fmla="*/ 3387012 w 3629899"/>
              <a:gd name="connsiteY79" fmla="*/ 2062065 h 3247053"/>
              <a:gd name="connsiteX80" fmla="*/ 3415004 w 3629899"/>
              <a:gd name="connsiteY80" fmla="*/ 2052734 h 3247053"/>
              <a:gd name="connsiteX81" fmla="*/ 3592286 w 3629899"/>
              <a:gd name="connsiteY81" fmla="*/ 2024742 h 3247053"/>
              <a:gd name="connsiteX82" fmla="*/ 3620277 w 3629899"/>
              <a:gd name="connsiteY82" fmla="*/ 2015412 h 3247053"/>
              <a:gd name="connsiteX83" fmla="*/ 3620277 w 3629899"/>
              <a:gd name="connsiteY83" fmla="*/ 1912775 h 3247053"/>
              <a:gd name="connsiteX84" fmla="*/ 3592286 w 3629899"/>
              <a:gd name="connsiteY84" fmla="*/ 1894114 h 3247053"/>
              <a:gd name="connsiteX85" fmla="*/ 3573624 w 3629899"/>
              <a:gd name="connsiteY85" fmla="*/ 1875453 h 3247053"/>
              <a:gd name="connsiteX86" fmla="*/ 3545633 w 3629899"/>
              <a:gd name="connsiteY86" fmla="*/ 1866122 h 3247053"/>
              <a:gd name="connsiteX87" fmla="*/ 3517641 w 3629899"/>
              <a:gd name="connsiteY87" fmla="*/ 1847461 h 3247053"/>
              <a:gd name="connsiteX88" fmla="*/ 3452326 w 3629899"/>
              <a:gd name="connsiteY88" fmla="*/ 1819469 h 3247053"/>
              <a:gd name="connsiteX89" fmla="*/ 3340359 w 3629899"/>
              <a:gd name="connsiteY89" fmla="*/ 1810138 h 3247053"/>
              <a:gd name="connsiteX90" fmla="*/ 3228392 w 3629899"/>
              <a:gd name="connsiteY90" fmla="*/ 1791477 h 3247053"/>
              <a:gd name="connsiteX91" fmla="*/ 3219061 w 3629899"/>
              <a:gd name="connsiteY91" fmla="*/ 1763485 h 3247053"/>
              <a:gd name="connsiteX92" fmla="*/ 3144416 w 3629899"/>
              <a:gd name="connsiteY92" fmla="*/ 1735493 h 3247053"/>
              <a:gd name="connsiteX93" fmla="*/ 3116424 w 3629899"/>
              <a:gd name="connsiteY93" fmla="*/ 1716832 h 3247053"/>
              <a:gd name="connsiteX94" fmla="*/ 3051110 w 3629899"/>
              <a:gd name="connsiteY94" fmla="*/ 1679510 h 3247053"/>
              <a:gd name="connsiteX95" fmla="*/ 3023118 w 3629899"/>
              <a:gd name="connsiteY95" fmla="*/ 1651518 h 3247053"/>
              <a:gd name="connsiteX96" fmla="*/ 2995126 w 3629899"/>
              <a:gd name="connsiteY96" fmla="*/ 1632857 h 3247053"/>
              <a:gd name="connsiteX97" fmla="*/ 2976465 w 3629899"/>
              <a:gd name="connsiteY97" fmla="*/ 1614195 h 3247053"/>
              <a:gd name="connsiteX98" fmla="*/ 2948473 w 3629899"/>
              <a:gd name="connsiteY98" fmla="*/ 1604865 h 3247053"/>
              <a:gd name="connsiteX99" fmla="*/ 2929812 w 3629899"/>
              <a:gd name="connsiteY99" fmla="*/ 1576873 h 3247053"/>
              <a:gd name="connsiteX100" fmla="*/ 2892490 w 3629899"/>
              <a:gd name="connsiteY100" fmla="*/ 1548881 h 3247053"/>
              <a:gd name="connsiteX101" fmla="*/ 2873828 w 3629899"/>
              <a:gd name="connsiteY101" fmla="*/ 1530220 h 3247053"/>
              <a:gd name="connsiteX102" fmla="*/ 2845837 w 3629899"/>
              <a:gd name="connsiteY102" fmla="*/ 1511559 h 3247053"/>
              <a:gd name="connsiteX103" fmla="*/ 2808514 w 3629899"/>
              <a:gd name="connsiteY103" fmla="*/ 1474236 h 3247053"/>
              <a:gd name="connsiteX104" fmla="*/ 2780522 w 3629899"/>
              <a:gd name="connsiteY104" fmla="*/ 1446244 h 3247053"/>
              <a:gd name="connsiteX105" fmla="*/ 2743200 w 3629899"/>
              <a:gd name="connsiteY105" fmla="*/ 1399591 h 3247053"/>
              <a:gd name="connsiteX106" fmla="*/ 2724539 w 3629899"/>
              <a:gd name="connsiteY106" fmla="*/ 1371600 h 3247053"/>
              <a:gd name="connsiteX107" fmla="*/ 2696547 w 3629899"/>
              <a:gd name="connsiteY107" fmla="*/ 1352938 h 3247053"/>
              <a:gd name="connsiteX108" fmla="*/ 2659224 w 3629899"/>
              <a:gd name="connsiteY108" fmla="*/ 1268963 h 3247053"/>
              <a:gd name="connsiteX109" fmla="*/ 2649894 w 3629899"/>
              <a:gd name="connsiteY109" fmla="*/ 1240971 h 3247053"/>
              <a:gd name="connsiteX110" fmla="*/ 2659224 w 3629899"/>
              <a:gd name="connsiteY110" fmla="*/ 905069 h 3247053"/>
              <a:gd name="connsiteX111" fmla="*/ 2640563 w 3629899"/>
              <a:gd name="connsiteY111" fmla="*/ 466530 h 3247053"/>
              <a:gd name="connsiteX112" fmla="*/ 2631233 w 3629899"/>
              <a:gd name="connsiteY112" fmla="*/ 345232 h 3247053"/>
              <a:gd name="connsiteX113" fmla="*/ 2621902 w 3629899"/>
              <a:gd name="connsiteY113" fmla="*/ 317240 h 3247053"/>
              <a:gd name="connsiteX114" fmla="*/ 2603241 w 3629899"/>
              <a:gd name="connsiteY114" fmla="*/ 65314 h 3247053"/>
              <a:gd name="connsiteX115" fmla="*/ 2537926 w 3629899"/>
              <a:gd name="connsiteY115" fmla="*/ 9330 h 3247053"/>
              <a:gd name="connsiteX116" fmla="*/ 2509935 w 3629899"/>
              <a:gd name="connsiteY116" fmla="*/ 0 h 3247053"/>
              <a:gd name="connsiteX117" fmla="*/ 2258008 w 3629899"/>
              <a:gd name="connsiteY117" fmla="*/ 18661 h 3247053"/>
              <a:gd name="connsiteX118" fmla="*/ 2099388 w 3629899"/>
              <a:gd name="connsiteY118" fmla="*/ 37322 h 3247053"/>
              <a:gd name="connsiteX119" fmla="*/ 1576873 w 3629899"/>
              <a:gd name="connsiteY119" fmla="*/ 27991 h 3247053"/>
              <a:gd name="connsiteX120" fmla="*/ 1548882 w 3629899"/>
              <a:gd name="connsiteY120" fmla="*/ 18661 h 3247053"/>
              <a:gd name="connsiteX121" fmla="*/ 1474237 w 3629899"/>
              <a:gd name="connsiteY121" fmla="*/ 9330 h 3247053"/>
              <a:gd name="connsiteX122" fmla="*/ 531845 w 3629899"/>
              <a:gd name="connsiteY122" fmla="*/ 37322 h 3247053"/>
              <a:gd name="connsiteX123" fmla="*/ 0 w 3629899"/>
              <a:gd name="connsiteY123" fmla="*/ 27991 h 324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3629899" h="3247053">
                <a:moveTo>
                  <a:pt x="0" y="27991"/>
                </a:moveTo>
                <a:lnTo>
                  <a:pt x="0" y="27991"/>
                </a:lnTo>
                <a:cubicBezTo>
                  <a:pt x="18661" y="276807"/>
                  <a:pt x="42143" y="525309"/>
                  <a:pt x="55984" y="774440"/>
                </a:cubicBezTo>
                <a:cubicBezTo>
                  <a:pt x="63922" y="917323"/>
                  <a:pt x="59478" y="1060665"/>
                  <a:pt x="65314" y="1203649"/>
                </a:cubicBezTo>
                <a:cubicBezTo>
                  <a:pt x="66897" y="1242436"/>
                  <a:pt x="100568" y="1247197"/>
                  <a:pt x="121298" y="1278293"/>
                </a:cubicBezTo>
                <a:cubicBezTo>
                  <a:pt x="145415" y="1314469"/>
                  <a:pt x="136413" y="1295646"/>
                  <a:pt x="149290" y="1334277"/>
                </a:cubicBezTo>
                <a:cubicBezTo>
                  <a:pt x="152400" y="1352938"/>
                  <a:pt x="154910" y="1371710"/>
                  <a:pt x="158620" y="1390261"/>
                </a:cubicBezTo>
                <a:cubicBezTo>
                  <a:pt x="165669" y="1425506"/>
                  <a:pt x="174715" y="1447876"/>
                  <a:pt x="186612" y="1483567"/>
                </a:cubicBezTo>
                <a:lnTo>
                  <a:pt x="195943" y="1511559"/>
                </a:lnTo>
                <a:cubicBezTo>
                  <a:pt x="199053" y="1520890"/>
                  <a:pt x="199817" y="1531368"/>
                  <a:pt x="205273" y="1539551"/>
                </a:cubicBezTo>
                <a:cubicBezTo>
                  <a:pt x="217714" y="1558212"/>
                  <a:pt x="226737" y="1579675"/>
                  <a:pt x="242596" y="1595534"/>
                </a:cubicBezTo>
                <a:cubicBezTo>
                  <a:pt x="306509" y="1659448"/>
                  <a:pt x="283940" y="1629560"/>
                  <a:pt x="317241" y="1679510"/>
                </a:cubicBezTo>
                <a:cubicBezTo>
                  <a:pt x="344026" y="1786657"/>
                  <a:pt x="306571" y="1654614"/>
                  <a:pt x="345233" y="1744824"/>
                </a:cubicBezTo>
                <a:cubicBezTo>
                  <a:pt x="351338" y="1759068"/>
                  <a:pt x="354811" y="1795000"/>
                  <a:pt x="363894" y="1810138"/>
                </a:cubicBezTo>
                <a:cubicBezTo>
                  <a:pt x="368420" y="1817681"/>
                  <a:pt x="376335" y="1822579"/>
                  <a:pt x="382555" y="1828800"/>
                </a:cubicBezTo>
                <a:cubicBezTo>
                  <a:pt x="385665" y="1844351"/>
                  <a:pt x="385445" y="1860961"/>
                  <a:pt x="391886" y="1875453"/>
                </a:cubicBezTo>
                <a:cubicBezTo>
                  <a:pt x="411791" y="1920240"/>
                  <a:pt x="429973" y="1909258"/>
                  <a:pt x="457200" y="1950098"/>
                </a:cubicBezTo>
                <a:cubicBezTo>
                  <a:pt x="482082" y="1987420"/>
                  <a:pt x="466531" y="1971869"/>
                  <a:pt x="503853" y="1996751"/>
                </a:cubicBezTo>
                <a:cubicBezTo>
                  <a:pt x="516622" y="2022289"/>
                  <a:pt x="523592" y="2040087"/>
                  <a:pt x="541175" y="2062065"/>
                </a:cubicBezTo>
                <a:cubicBezTo>
                  <a:pt x="546671" y="2068934"/>
                  <a:pt x="554559" y="2073688"/>
                  <a:pt x="559837" y="2080726"/>
                </a:cubicBezTo>
                <a:cubicBezTo>
                  <a:pt x="573294" y="2098668"/>
                  <a:pt x="597159" y="2136710"/>
                  <a:pt x="597159" y="2136710"/>
                </a:cubicBezTo>
                <a:cubicBezTo>
                  <a:pt x="611930" y="2195790"/>
                  <a:pt x="599377" y="2163362"/>
                  <a:pt x="643812" y="2230016"/>
                </a:cubicBezTo>
                <a:cubicBezTo>
                  <a:pt x="650032" y="2239347"/>
                  <a:pt x="653142" y="2251788"/>
                  <a:pt x="662473" y="2258008"/>
                </a:cubicBezTo>
                <a:cubicBezTo>
                  <a:pt x="689997" y="2276357"/>
                  <a:pt x="696006" y="2277720"/>
                  <a:pt x="718457" y="2304661"/>
                </a:cubicBezTo>
                <a:cubicBezTo>
                  <a:pt x="725636" y="2313276"/>
                  <a:pt x="730600" y="2323528"/>
                  <a:pt x="737118" y="2332653"/>
                </a:cubicBezTo>
                <a:cubicBezTo>
                  <a:pt x="746157" y="2345307"/>
                  <a:pt x="754990" y="2358168"/>
                  <a:pt x="765110" y="2369975"/>
                </a:cubicBezTo>
                <a:cubicBezTo>
                  <a:pt x="773698" y="2379994"/>
                  <a:pt x="784654" y="2387830"/>
                  <a:pt x="793102" y="2397967"/>
                </a:cubicBezTo>
                <a:cubicBezTo>
                  <a:pt x="825567" y="2436925"/>
                  <a:pt x="793803" y="2419973"/>
                  <a:pt x="839755" y="2435289"/>
                </a:cubicBezTo>
                <a:cubicBezTo>
                  <a:pt x="854802" y="2450337"/>
                  <a:pt x="868250" y="2461346"/>
                  <a:pt x="877077" y="2481942"/>
                </a:cubicBezTo>
                <a:cubicBezTo>
                  <a:pt x="882129" y="2493729"/>
                  <a:pt x="881356" y="2507478"/>
                  <a:pt x="886408" y="2519265"/>
                </a:cubicBezTo>
                <a:cubicBezTo>
                  <a:pt x="890825" y="2529572"/>
                  <a:pt x="900054" y="2537227"/>
                  <a:pt x="905069" y="2547257"/>
                </a:cubicBezTo>
                <a:cubicBezTo>
                  <a:pt x="912526" y="2562171"/>
                  <a:pt x="919745" y="2598620"/>
                  <a:pt x="923731" y="2612571"/>
                </a:cubicBezTo>
                <a:cubicBezTo>
                  <a:pt x="926433" y="2622028"/>
                  <a:pt x="930359" y="2631106"/>
                  <a:pt x="933061" y="2640563"/>
                </a:cubicBezTo>
                <a:cubicBezTo>
                  <a:pt x="936584" y="2652893"/>
                  <a:pt x="938707" y="2665602"/>
                  <a:pt x="942392" y="2677885"/>
                </a:cubicBezTo>
                <a:cubicBezTo>
                  <a:pt x="948044" y="2696726"/>
                  <a:pt x="961053" y="2733869"/>
                  <a:pt x="961053" y="2733869"/>
                </a:cubicBezTo>
                <a:cubicBezTo>
                  <a:pt x="964163" y="2792963"/>
                  <a:pt x="963333" y="2852397"/>
                  <a:pt x="970384" y="2911151"/>
                </a:cubicBezTo>
                <a:cubicBezTo>
                  <a:pt x="976037" y="2958260"/>
                  <a:pt x="1001052" y="2985145"/>
                  <a:pt x="1026367" y="3023118"/>
                </a:cubicBezTo>
                <a:cubicBezTo>
                  <a:pt x="1032587" y="3032449"/>
                  <a:pt x="1037098" y="3043181"/>
                  <a:pt x="1045028" y="3051110"/>
                </a:cubicBezTo>
                <a:cubicBezTo>
                  <a:pt x="1060579" y="3066661"/>
                  <a:pt x="1079483" y="3079464"/>
                  <a:pt x="1091682" y="3097763"/>
                </a:cubicBezTo>
                <a:cubicBezTo>
                  <a:pt x="1097902" y="3107094"/>
                  <a:pt x="1102414" y="3117826"/>
                  <a:pt x="1110343" y="3125755"/>
                </a:cubicBezTo>
                <a:cubicBezTo>
                  <a:pt x="1118272" y="3133684"/>
                  <a:pt x="1129720" y="3137237"/>
                  <a:pt x="1138335" y="3144416"/>
                </a:cubicBezTo>
                <a:cubicBezTo>
                  <a:pt x="1148472" y="3152863"/>
                  <a:pt x="1155347" y="3165089"/>
                  <a:pt x="1166326" y="3172408"/>
                </a:cubicBezTo>
                <a:cubicBezTo>
                  <a:pt x="1174054" y="3177560"/>
                  <a:pt x="1227061" y="3190088"/>
                  <a:pt x="1231641" y="3191069"/>
                </a:cubicBezTo>
                <a:cubicBezTo>
                  <a:pt x="1262655" y="3197715"/>
                  <a:pt x="1324947" y="3209730"/>
                  <a:pt x="1324947" y="3209730"/>
                </a:cubicBezTo>
                <a:cubicBezTo>
                  <a:pt x="1337388" y="3215950"/>
                  <a:pt x="1349246" y="3223507"/>
                  <a:pt x="1362269" y="3228391"/>
                </a:cubicBezTo>
                <a:cubicBezTo>
                  <a:pt x="1384540" y="3236743"/>
                  <a:pt x="1436224" y="3243828"/>
                  <a:pt x="1455575" y="3247053"/>
                </a:cubicBezTo>
                <a:lnTo>
                  <a:pt x="2090057" y="3228391"/>
                </a:lnTo>
                <a:cubicBezTo>
                  <a:pt x="2108960" y="3227625"/>
                  <a:pt x="2127687" y="3223649"/>
                  <a:pt x="2146041" y="3219061"/>
                </a:cubicBezTo>
                <a:cubicBezTo>
                  <a:pt x="2165124" y="3214290"/>
                  <a:pt x="2202024" y="3200400"/>
                  <a:pt x="2202024" y="3200400"/>
                </a:cubicBezTo>
                <a:cubicBezTo>
                  <a:pt x="2211355" y="3194179"/>
                  <a:pt x="2219768" y="3186293"/>
                  <a:pt x="2230016" y="3181738"/>
                </a:cubicBezTo>
                <a:cubicBezTo>
                  <a:pt x="2329955" y="3137320"/>
                  <a:pt x="2250640" y="3186650"/>
                  <a:pt x="2313992" y="3144416"/>
                </a:cubicBezTo>
                <a:cubicBezTo>
                  <a:pt x="2320212" y="3135085"/>
                  <a:pt x="2324724" y="3124353"/>
                  <a:pt x="2332653" y="3116424"/>
                </a:cubicBezTo>
                <a:cubicBezTo>
                  <a:pt x="2350740" y="3098337"/>
                  <a:pt x="2365872" y="3096021"/>
                  <a:pt x="2388637" y="3088432"/>
                </a:cubicBezTo>
                <a:cubicBezTo>
                  <a:pt x="2438400" y="3013787"/>
                  <a:pt x="2373086" y="3103983"/>
                  <a:pt x="2435290" y="3041779"/>
                </a:cubicBezTo>
                <a:cubicBezTo>
                  <a:pt x="2443219" y="3033850"/>
                  <a:pt x="2446501" y="3022168"/>
                  <a:pt x="2453951" y="3013787"/>
                </a:cubicBezTo>
                <a:cubicBezTo>
                  <a:pt x="2539169" y="2917918"/>
                  <a:pt x="2486244" y="2993342"/>
                  <a:pt x="2528596" y="2929812"/>
                </a:cubicBezTo>
                <a:cubicBezTo>
                  <a:pt x="2531706" y="2920481"/>
                  <a:pt x="2533528" y="2910617"/>
                  <a:pt x="2537926" y="2901820"/>
                </a:cubicBezTo>
                <a:cubicBezTo>
                  <a:pt x="2542941" y="2891790"/>
                  <a:pt x="2552170" y="2884135"/>
                  <a:pt x="2556588" y="2873828"/>
                </a:cubicBezTo>
                <a:cubicBezTo>
                  <a:pt x="2561639" y="2862041"/>
                  <a:pt x="2562395" y="2848836"/>
                  <a:pt x="2565918" y="2836506"/>
                </a:cubicBezTo>
                <a:cubicBezTo>
                  <a:pt x="2568620" y="2827049"/>
                  <a:pt x="2572139" y="2817845"/>
                  <a:pt x="2575249" y="2808514"/>
                </a:cubicBezTo>
                <a:cubicBezTo>
                  <a:pt x="2578359" y="2740089"/>
                  <a:pt x="2579326" y="2671534"/>
                  <a:pt x="2584579" y="2603240"/>
                </a:cubicBezTo>
                <a:cubicBezTo>
                  <a:pt x="2585563" y="2590454"/>
                  <a:pt x="2591128" y="2578436"/>
                  <a:pt x="2593910" y="2565918"/>
                </a:cubicBezTo>
                <a:cubicBezTo>
                  <a:pt x="2597350" y="2550437"/>
                  <a:pt x="2599068" y="2534565"/>
                  <a:pt x="2603241" y="2519265"/>
                </a:cubicBezTo>
                <a:cubicBezTo>
                  <a:pt x="2608417" y="2500287"/>
                  <a:pt x="2617131" y="2482364"/>
                  <a:pt x="2621902" y="2463281"/>
                </a:cubicBezTo>
                <a:cubicBezTo>
                  <a:pt x="2651076" y="2346592"/>
                  <a:pt x="2613789" y="2491679"/>
                  <a:pt x="2640563" y="2397967"/>
                </a:cubicBezTo>
                <a:cubicBezTo>
                  <a:pt x="2644086" y="2385636"/>
                  <a:pt x="2644159" y="2372114"/>
                  <a:pt x="2649894" y="2360644"/>
                </a:cubicBezTo>
                <a:cubicBezTo>
                  <a:pt x="2659924" y="2340584"/>
                  <a:pt x="2680124" y="2325938"/>
                  <a:pt x="2687216" y="2304661"/>
                </a:cubicBezTo>
                <a:cubicBezTo>
                  <a:pt x="2703614" y="2255467"/>
                  <a:pt x="2685709" y="2295273"/>
                  <a:pt x="2724539" y="2248677"/>
                </a:cubicBezTo>
                <a:cubicBezTo>
                  <a:pt x="2731718" y="2240062"/>
                  <a:pt x="2733869" y="2226905"/>
                  <a:pt x="2743200" y="2220685"/>
                </a:cubicBezTo>
                <a:cubicBezTo>
                  <a:pt x="2753870" y="2213572"/>
                  <a:pt x="2768192" y="2214878"/>
                  <a:pt x="2780522" y="2211355"/>
                </a:cubicBezTo>
                <a:cubicBezTo>
                  <a:pt x="2865356" y="2187117"/>
                  <a:pt x="2730226" y="2207616"/>
                  <a:pt x="2939143" y="2192693"/>
                </a:cubicBezTo>
                <a:cubicBezTo>
                  <a:pt x="2957804" y="2189583"/>
                  <a:pt x="2976575" y="2187073"/>
                  <a:pt x="2995126" y="2183363"/>
                </a:cubicBezTo>
                <a:cubicBezTo>
                  <a:pt x="3007701" y="2180848"/>
                  <a:pt x="3019713" y="2175530"/>
                  <a:pt x="3032449" y="2174032"/>
                </a:cubicBezTo>
                <a:cubicBezTo>
                  <a:pt x="3072723" y="2169294"/>
                  <a:pt x="3113314" y="2167812"/>
                  <a:pt x="3153747" y="2164702"/>
                </a:cubicBezTo>
                <a:cubicBezTo>
                  <a:pt x="3163078" y="2161592"/>
                  <a:pt x="3173141" y="2160148"/>
                  <a:pt x="3181739" y="2155371"/>
                </a:cubicBezTo>
                <a:cubicBezTo>
                  <a:pt x="3201344" y="2144479"/>
                  <a:pt x="3216445" y="2125141"/>
                  <a:pt x="3237722" y="2118049"/>
                </a:cubicBezTo>
                <a:lnTo>
                  <a:pt x="3293706" y="2099387"/>
                </a:lnTo>
                <a:lnTo>
                  <a:pt x="3321698" y="2090057"/>
                </a:lnTo>
                <a:cubicBezTo>
                  <a:pt x="3331029" y="2083836"/>
                  <a:pt x="3339383" y="2075813"/>
                  <a:pt x="3349690" y="2071395"/>
                </a:cubicBezTo>
                <a:cubicBezTo>
                  <a:pt x="3361477" y="2066344"/>
                  <a:pt x="3374682" y="2065588"/>
                  <a:pt x="3387012" y="2062065"/>
                </a:cubicBezTo>
                <a:cubicBezTo>
                  <a:pt x="3396469" y="2059363"/>
                  <a:pt x="3405462" y="2055119"/>
                  <a:pt x="3415004" y="2052734"/>
                </a:cubicBezTo>
                <a:cubicBezTo>
                  <a:pt x="3462877" y="2040766"/>
                  <a:pt x="3562198" y="2029041"/>
                  <a:pt x="3592286" y="2024742"/>
                </a:cubicBezTo>
                <a:cubicBezTo>
                  <a:pt x="3601616" y="2021632"/>
                  <a:pt x="3613323" y="2022366"/>
                  <a:pt x="3620277" y="2015412"/>
                </a:cubicBezTo>
                <a:cubicBezTo>
                  <a:pt x="3640898" y="1994791"/>
                  <a:pt x="3622262" y="1917738"/>
                  <a:pt x="3620277" y="1912775"/>
                </a:cubicBezTo>
                <a:cubicBezTo>
                  <a:pt x="3616112" y="1902363"/>
                  <a:pt x="3601042" y="1901119"/>
                  <a:pt x="3592286" y="1894114"/>
                </a:cubicBezTo>
                <a:cubicBezTo>
                  <a:pt x="3585417" y="1888619"/>
                  <a:pt x="3581167" y="1879979"/>
                  <a:pt x="3573624" y="1875453"/>
                </a:cubicBezTo>
                <a:cubicBezTo>
                  <a:pt x="3565190" y="1870393"/>
                  <a:pt x="3554430" y="1870520"/>
                  <a:pt x="3545633" y="1866122"/>
                </a:cubicBezTo>
                <a:cubicBezTo>
                  <a:pt x="3535603" y="1861107"/>
                  <a:pt x="3527378" y="1853025"/>
                  <a:pt x="3517641" y="1847461"/>
                </a:cubicBezTo>
                <a:cubicBezTo>
                  <a:pt x="3505634" y="1840600"/>
                  <a:pt x="3469392" y="1821745"/>
                  <a:pt x="3452326" y="1819469"/>
                </a:cubicBezTo>
                <a:cubicBezTo>
                  <a:pt x="3415203" y="1814519"/>
                  <a:pt x="3377522" y="1814783"/>
                  <a:pt x="3340359" y="1810138"/>
                </a:cubicBezTo>
                <a:cubicBezTo>
                  <a:pt x="3302814" y="1805445"/>
                  <a:pt x="3228392" y="1791477"/>
                  <a:pt x="3228392" y="1791477"/>
                </a:cubicBezTo>
                <a:cubicBezTo>
                  <a:pt x="3225282" y="1782146"/>
                  <a:pt x="3225205" y="1771165"/>
                  <a:pt x="3219061" y="1763485"/>
                </a:cubicBezTo>
                <a:cubicBezTo>
                  <a:pt x="3200756" y="1740604"/>
                  <a:pt x="3169705" y="1740551"/>
                  <a:pt x="3144416" y="1735493"/>
                </a:cubicBezTo>
                <a:cubicBezTo>
                  <a:pt x="3135085" y="1729273"/>
                  <a:pt x="3126161" y="1722396"/>
                  <a:pt x="3116424" y="1716832"/>
                </a:cubicBezTo>
                <a:cubicBezTo>
                  <a:pt x="3087389" y="1700240"/>
                  <a:pt x="3075908" y="1700175"/>
                  <a:pt x="3051110" y="1679510"/>
                </a:cubicBezTo>
                <a:cubicBezTo>
                  <a:pt x="3040973" y="1671062"/>
                  <a:pt x="3033255" y="1659966"/>
                  <a:pt x="3023118" y="1651518"/>
                </a:cubicBezTo>
                <a:cubicBezTo>
                  <a:pt x="3014503" y="1644339"/>
                  <a:pt x="3003883" y="1639862"/>
                  <a:pt x="2995126" y="1632857"/>
                </a:cubicBezTo>
                <a:cubicBezTo>
                  <a:pt x="2988257" y="1627361"/>
                  <a:pt x="2984008" y="1618721"/>
                  <a:pt x="2976465" y="1614195"/>
                </a:cubicBezTo>
                <a:cubicBezTo>
                  <a:pt x="2968031" y="1609135"/>
                  <a:pt x="2957804" y="1607975"/>
                  <a:pt x="2948473" y="1604865"/>
                </a:cubicBezTo>
                <a:cubicBezTo>
                  <a:pt x="2942253" y="1595534"/>
                  <a:pt x="2937741" y="1584803"/>
                  <a:pt x="2929812" y="1576873"/>
                </a:cubicBezTo>
                <a:cubicBezTo>
                  <a:pt x="2918816" y="1565877"/>
                  <a:pt x="2904437" y="1558836"/>
                  <a:pt x="2892490" y="1548881"/>
                </a:cubicBezTo>
                <a:cubicBezTo>
                  <a:pt x="2885732" y="1543249"/>
                  <a:pt x="2880697" y="1535715"/>
                  <a:pt x="2873828" y="1530220"/>
                </a:cubicBezTo>
                <a:cubicBezTo>
                  <a:pt x="2865072" y="1523215"/>
                  <a:pt x="2854351" y="1518857"/>
                  <a:pt x="2845837" y="1511559"/>
                </a:cubicBezTo>
                <a:cubicBezTo>
                  <a:pt x="2832479" y="1500109"/>
                  <a:pt x="2820955" y="1486677"/>
                  <a:pt x="2808514" y="1474236"/>
                </a:cubicBezTo>
                <a:cubicBezTo>
                  <a:pt x="2799183" y="1464905"/>
                  <a:pt x="2787842" y="1457223"/>
                  <a:pt x="2780522" y="1446244"/>
                </a:cubicBezTo>
                <a:cubicBezTo>
                  <a:pt x="2723087" y="1360093"/>
                  <a:pt x="2796380" y="1466067"/>
                  <a:pt x="2743200" y="1399591"/>
                </a:cubicBezTo>
                <a:cubicBezTo>
                  <a:pt x="2736195" y="1390835"/>
                  <a:pt x="2732468" y="1379529"/>
                  <a:pt x="2724539" y="1371600"/>
                </a:cubicBezTo>
                <a:cubicBezTo>
                  <a:pt x="2716609" y="1363670"/>
                  <a:pt x="2705878" y="1359159"/>
                  <a:pt x="2696547" y="1352938"/>
                </a:cubicBezTo>
                <a:cubicBezTo>
                  <a:pt x="2666976" y="1308581"/>
                  <a:pt x="2681430" y="1335582"/>
                  <a:pt x="2659224" y="1268963"/>
                </a:cubicBezTo>
                <a:lnTo>
                  <a:pt x="2649894" y="1240971"/>
                </a:lnTo>
                <a:cubicBezTo>
                  <a:pt x="2653004" y="1129004"/>
                  <a:pt x="2659224" y="1017080"/>
                  <a:pt x="2659224" y="905069"/>
                </a:cubicBezTo>
                <a:cubicBezTo>
                  <a:pt x="2659224" y="545864"/>
                  <a:pt x="2674343" y="635420"/>
                  <a:pt x="2640563" y="466530"/>
                </a:cubicBezTo>
                <a:cubicBezTo>
                  <a:pt x="2637453" y="426097"/>
                  <a:pt x="2636263" y="385471"/>
                  <a:pt x="2631233" y="345232"/>
                </a:cubicBezTo>
                <a:cubicBezTo>
                  <a:pt x="2630013" y="335473"/>
                  <a:pt x="2622881" y="327027"/>
                  <a:pt x="2621902" y="317240"/>
                </a:cubicBezTo>
                <a:cubicBezTo>
                  <a:pt x="2613523" y="233453"/>
                  <a:pt x="2611352" y="149128"/>
                  <a:pt x="2603241" y="65314"/>
                </a:cubicBezTo>
                <a:cubicBezTo>
                  <a:pt x="2598070" y="11885"/>
                  <a:pt x="2592376" y="27480"/>
                  <a:pt x="2537926" y="9330"/>
                </a:cubicBezTo>
                <a:lnTo>
                  <a:pt x="2509935" y="0"/>
                </a:lnTo>
                <a:lnTo>
                  <a:pt x="2258008" y="18661"/>
                </a:lnTo>
                <a:cubicBezTo>
                  <a:pt x="2221685" y="21688"/>
                  <a:pt x="2137364" y="32575"/>
                  <a:pt x="2099388" y="37322"/>
                </a:cubicBezTo>
                <a:lnTo>
                  <a:pt x="1576873" y="27991"/>
                </a:lnTo>
                <a:cubicBezTo>
                  <a:pt x="1567044" y="27658"/>
                  <a:pt x="1558558" y="20420"/>
                  <a:pt x="1548882" y="18661"/>
                </a:cubicBezTo>
                <a:cubicBezTo>
                  <a:pt x="1524211" y="14175"/>
                  <a:pt x="1499119" y="12440"/>
                  <a:pt x="1474237" y="9330"/>
                </a:cubicBezTo>
                <a:lnTo>
                  <a:pt x="531845" y="37322"/>
                </a:lnTo>
                <a:lnTo>
                  <a:pt x="0" y="27991"/>
                </a:lnTo>
                <a:close/>
              </a:path>
            </a:pathLst>
          </a:cu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4" name="Rectangle 3"/>
          <p:cNvSpPr/>
          <p:nvPr/>
        </p:nvSpPr>
        <p:spPr>
          <a:xfrm>
            <a:off x="838201" y="4305993"/>
            <a:ext cx="4989022" cy="1521229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75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 mod="1">
    <p:ext uri="{6950BFC3-D8DA-4A85-94F7-54DA5524770B}">
      <p188:commentRel xmlns:p188="http://schemas.microsoft.com/office/powerpoint/2018/8/main" xmlns="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972" y="9330"/>
            <a:ext cx="698002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7530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CGE Model</a:t>
            </a:r>
            <a:br>
              <a:rPr kumimoji="1" lang="en-US" altLang="ja-JP" dirty="0"/>
            </a:br>
            <a:r>
              <a:rPr kumimoji="1" lang="en-US" altLang="ja-JP" sz="3200" dirty="0"/>
              <a:t>---Labor Market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5317"/>
            <a:ext cx="10515600" cy="3971645"/>
          </a:xfrm>
        </p:spPr>
        <p:txBody>
          <a:bodyPr/>
          <a:lstStyle/>
          <a:p>
            <a:r>
              <a:rPr lang="en-US" altLang="ja-JP" dirty="0"/>
              <a:t>1</a:t>
            </a:r>
            <a:r>
              <a:rPr lang="en-US" altLang="ja-JP" baseline="30000" dirty="0"/>
              <a:t>st</a:t>
            </a:r>
            <a:r>
              <a:rPr lang="en-US" altLang="ja-JP" dirty="0"/>
              <a:t> Stage</a:t>
            </a:r>
          </a:p>
          <a:p>
            <a:pPr lvl="1"/>
            <a:r>
              <a:rPr lang="en-US" altLang="ja-JP" dirty="0"/>
              <a:t>Leisure vs. Employment</a:t>
            </a:r>
          </a:p>
          <a:p>
            <a:r>
              <a:rPr lang="en-US" altLang="ja-JP" dirty="0"/>
              <a:t>2</a:t>
            </a:r>
            <a:r>
              <a:rPr lang="en-US" altLang="ja-JP" baseline="30000" dirty="0"/>
              <a:t>nd</a:t>
            </a:r>
            <a:r>
              <a:rPr lang="en-US" altLang="ja-JP" dirty="0"/>
              <a:t> Stage</a:t>
            </a:r>
          </a:p>
          <a:p>
            <a:pPr lvl="1"/>
            <a:r>
              <a:rPr lang="en-US" altLang="ja-JP" dirty="0"/>
              <a:t>Domestic employment</a:t>
            </a:r>
            <a:br>
              <a:rPr lang="en-US" altLang="ja-JP" dirty="0"/>
            </a:br>
            <a:r>
              <a:rPr lang="en-US" altLang="ja-JP" dirty="0"/>
              <a:t> vs. Foreign employment (Migration)</a:t>
            </a:r>
          </a:p>
          <a:p>
            <a:pPr lvl="2"/>
            <a:r>
              <a:rPr lang="en-US" altLang="ja-JP" sz="1600" dirty="0"/>
              <a:t>Migrants remit earnings to home</a:t>
            </a:r>
          </a:p>
          <a:p>
            <a:endParaRPr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Freeform 3"/>
          <p:cNvSpPr/>
          <p:nvPr/>
        </p:nvSpPr>
        <p:spPr>
          <a:xfrm>
            <a:off x="7763069" y="0"/>
            <a:ext cx="4428931" cy="6867330"/>
          </a:xfrm>
          <a:custGeom>
            <a:avLst/>
            <a:gdLst>
              <a:gd name="connsiteX0" fmla="*/ 0 w 4152122"/>
              <a:gd name="connsiteY0" fmla="*/ 37322 h 6867330"/>
              <a:gd name="connsiteX1" fmla="*/ 37322 w 4152122"/>
              <a:gd name="connsiteY1" fmla="*/ 1259632 h 6867330"/>
              <a:gd name="connsiteX2" fmla="*/ 830424 w 4152122"/>
              <a:gd name="connsiteY2" fmla="*/ 1922106 h 6867330"/>
              <a:gd name="connsiteX3" fmla="*/ 830424 w 4152122"/>
              <a:gd name="connsiteY3" fmla="*/ 2146041 h 6867330"/>
              <a:gd name="connsiteX4" fmla="*/ 223934 w 4152122"/>
              <a:gd name="connsiteY4" fmla="*/ 3349690 h 6867330"/>
              <a:gd name="connsiteX5" fmla="*/ 1268963 w 4152122"/>
              <a:gd name="connsiteY5" fmla="*/ 6858000 h 6867330"/>
              <a:gd name="connsiteX6" fmla="*/ 4152122 w 4152122"/>
              <a:gd name="connsiteY6" fmla="*/ 6867330 h 6867330"/>
              <a:gd name="connsiteX7" fmla="*/ 4152122 w 4152122"/>
              <a:gd name="connsiteY7" fmla="*/ 0 h 6867330"/>
              <a:gd name="connsiteX8" fmla="*/ 0 w 4152122"/>
              <a:gd name="connsiteY8" fmla="*/ 37322 h 6867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52122" h="6867330">
                <a:moveTo>
                  <a:pt x="0" y="37322"/>
                </a:moveTo>
                <a:lnTo>
                  <a:pt x="37322" y="1259632"/>
                </a:lnTo>
                <a:lnTo>
                  <a:pt x="830424" y="1922106"/>
                </a:lnTo>
                <a:lnTo>
                  <a:pt x="830424" y="2146041"/>
                </a:lnTo>
                <a:lnTo>
                  <a:pt x="223934" y="3349690"/>
                </a:lnTo>
                <a:lnTo>
                  <a:pt x="1268963" y="6858000"/>
                </a:lnTo>
                <a:lnTo>
                  <a:pt x="4152122" y="6867330"/>
                </a:lnTo>
                <a:lnTo>
                  <a:pt x="4152122" y="0"/>
                </a:lnTo>
                <a:lnTo>
                  <a:pt x="0" y="37322"/>
                </a:lnTo>
                <a:close/>
              </a:path>
            </a:pathLst>
          </a:cu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5" name="Rectangle 4"/>
          <p:cNvSpPr/>
          <p:nvPr/>
        </p:nvSpPr>
        <p:spPr>
          <a:xfrm>
            <a:off x="5727469" y="1772413"/>
            <a:ext cx="2975956" cy="57989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Oval 5"/>
          <p:cNvSpPr/>
          <p:nvPr/>
        </p:nvSpPr>
        <p:spPr>
          <a:xfrm>
            <a:off x="5211972" y="921667"/>
            <a:ext cx="2369235" cy="593282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821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29953" y="5602941"/>
            <a:ext cx="779929" cy="39177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Oval 8"/>
          <p:cNvSpPr/>
          <p:nvPr/>
        </p:nvSpPr>
        <p:spPr>
          <a:xfrm>
            <a:off x="6284422" y="569264"/>
            <a:ext cx="906087" cy="87283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Simulation </a:t>
            </a:r>
            <a:r>
              <a:rPr kumimoji="1" lang="en-US" altLang="ja-JP" dirty="0" smtClean="0"/>
              <a:t>Scenario---2%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3121"/>
              </p:ext>
            </p:extLst>
          </p:nvPr>
        </p:nvGraphicFramePr>
        <p:xfrm>
          <a:off x="838200" y="1646238"/>
          <a:ext cx="6494090" cy="43484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98818">
                  <a:extLst>
                    <a:ext uri="{9D8B030D-6E8A-4147-A177-3AD203B41FA5}">
                      <a16:colId xmlns:a16="http://schemas.microsoft.com/office/drawing/2014/main" val="3960820588"/>
                    </a:ext>
                  </a:extLst>
                </a:gridCol>
                <a:gridCol w="1298818">
                  <a:extLst>
                    <a:ext uri="{9D8B030D-6E8A-4147-A177-3AD203B41FA5}">
                      <a16:colId xmlns:a16="http://schemas.microsoft.com/office/drawing/2014/main" val="1423886266"/>
                    </a:ext>
                  </a:extLst>
                </a:gridCol>
                <a:gridCol w="1298818">
                  <a:extLst>
                    <a:ext uri="{9D8B030D-6E8A-4147-A177-3AD203B41FA5}">
                      <a16:colId xmlns:a16="http://schemas.microsoft.com/office/drawing/2014/main" val="3716083914"/>
                    </a:ext>
                  </a:extLst>
                </a:gridCol>
                <a:gridCol w="1298818">
                  <a:extLst>
                    <a:ext uri="{9D8B030D-6E8A-4147-A177-3AD203B41FA5}">
                      <a16:colId xmlns:a16="http://schemas.microsoft.com/office/drawing/2014/main" val="2647679529"/>
                    </a:ext>
                  </a:extLst>
                </a:gridCol>
                <a:gridCol w="1298818">
                  <a:extLst>
                    <a:ext uri="{9D8B030D-6E8A-4147-A177-3AD203B41FA5}">
                      <a16:colId xmlns:a16="http://schemas.microsoft.com/office/drawing/2014/main" val="1929100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Real Minimum Wage Change</a:t>
                      </a:r>
                    </a:p>
                    <a:p>
                      <a:pPr algn="ctr"/>
                      <a:r>
                        <a:rPr kumimoji="1" lang="en-US" altLang="ja-JP" b="0" dirty="0" smtClean="0"/>
                        <a:t>(in percent)</a:t>
                      </a:r>
                      <a:endParaRPr kumimoji="1" lang="ja-JP" altLang="en-US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632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Year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NCR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Luzon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Visayas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Mindanao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19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0.0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21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-1.2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-2.3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487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-3.6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-1.3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-0.0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716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-1.3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-1.0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-0.4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3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-0.0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33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4.1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-1.6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3.4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2.0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2.9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3.5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-0.8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57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2018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3.1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2.3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659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Average</a:t>
                      </a:r>
                      <a:endParaRPr kumimoji="1" lang="ja-JP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 smtClean="0">
                          <a:solidFill>
                            <a:srgbClr val="FF0000"/>
                          </a:solidFill>
                        </a:rPr>
                        <a:t>0.56</a:t>
                      </a:r>
                      <a:endParaRPr kumimoji="1" lang="ja-JP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06478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84655" y="1646238"/>
            <a:ext cx="35541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dirty="0" smtClean="0"/>
              <a:t>The nominal minimum wage is deflated by the Core CPI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dirty="0"/>
              <a:t>Rather than 0.56%,</a:t>
            </a:r>
          </a:p>
          <a:p>
            <a:r>
              <a:rPr lang="en-US" altLang="ja-JP" sz="2800" dirty="0"/>
              <a:t>   a more aggressive    </a:t>
            </a:r>
          </a:p>
          <a:p>
            <a:r>
              <a:rPr lang="en-US" altLang="ja-JP" sz="2800" dirty="0"/>
              <a:t>   2% is assumed for</a:t>
            </a:r>
            <a:r>
              <a:rPr lang="ja-JP" altLang="en-US" sz="2800" dirty="0"/>
              <a:t> </a:t>
            </a:r>
            <a:r>
              <a:rPr lang="ja-JP" altLang="en-US" sz="2800" dirty="0" smtClean="0"/>
              <a:t>  </a:t>
            </a:r>
            <a:endParaRPr lang="en-US" altLang="ja-JP" sz="2800" dirty="0" smtClean="0"/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</a:t>
            </a:r>
            <a:r>
              <a:rPr lang="en-US" altLang="ja-JP" sz="2800" dirty="0" smtClean="0">
                <a:solidFill>
                  <a:srgbClr val="FF0000"/>
                </a:solidFill>
              </a:rPr>
              <a:t>non-professional 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 </a:t>
            </a:r>
            <a:r>
              <a:rPr lang="en-US" altLang="ja-JP" sz="2800" dirty="0" smtClean="0">
                <a:solidFill>
                  <a:srgbClr val="FF0000"/>
                </a:solidFill>
              </a:rPr>
              <a:t>  labor </a:t>
            </a:r>
            <a:endParaRPr lang="en-US" altLang="ja-JP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6023074"/>
            <a:ext cx="3653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/>
              <a:t>Source: Authors’ calculations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937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460376" y="3505200"/>
            <a:ext cx="1801906" cy="73510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Rounded Rectangle 4"/>
          <p:cNvSpPr/>
          <p:nvPr/>
        </p:nvSpPr>
        <p:spPr>
          <a:xfrm>
            <a:off x="5961529" y="4338918"/>
            <a:ext cx="537882" cy="23308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ounded Rectangle 8"/>
          <p:cNvSpPr/>
          <p:nvPr/>
        </p:nvSpPr>
        <p:spPr>
          <a:xfrm>
            <a:off x="838198" y="4338918"/>
            <a:ext cx="1492625" cy="23308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Oval 9"/>
          <p:cNvSpPr/>
          <p:nvPr/>
        </p:nvSpPr>
        <p:spPr>
          <a:xfrm>
            <a:off x="6006352" y="5757575"/>
            <a:ext cx="448236" cy="24204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Oval 10"/>
          <p:cNvSpPr/>
          <p:nvPr/>
        </p:nvSpPr>
        <p:spPr>
          <a:xfrm>
            <a:off x="838197" y="5755901"/>
            <a:ext cx="946711" cy="24204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/>
              <a:t>Simulation Results---Output</a:t>
            </a:r>
            <a:br>
              <a:rPr kumimoji="1" lang="en-US" altLang="ja-JP" sz="4000" dirty="0"/>
            </a:br>
            <a:r>
              <a:rPr lang="en-US" altLang="ja-JP" sz="2400" dirty="0"/>
              <a:t>2% increase in non-professional wage</a:t>
            </a:r>
            <a:endParaRPr kumimoji="1" lang="ja-JP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1724"/>
            <a:ext cx="10515600" cy="4351338"/>
          </a:xfrm>
        </p:spPr>
        <p:txBody>
          <a:bodyPr/>
          <a:lstStyle/>
          <a:p>
            <a:r>
              <a:rPr lang="en-US" altLang="ja-JP" sz="2300" dirty="0"/>
              <a:t>Sectors with non-professional labor-intensive technology will be more affected</a:t>
            </a:r>
          </a:p>
          <a:p>
            <a:r>
              <a:rPr lang="en-US" altLang="ja-JP" sz="2300" dirty="0"/>
              <a:t>Manufacturing and other primary sector would experience lower output</a:t>
            </a:r>
          </a:p>
          <a:p>
            <a:r>
              <a:rPr lang="en-US" altLang="ja-JP" sz="2300" dirty="0"/>
              <a:t>Service sector only suffered a small decrease in output </a:t>
            </a:r>
          </a:p>
          <a:p>
            <a:pPr lvl="1"/>
            <a:endParaRPr lang="en-US" altLang="ja-JP" sz="2000" dirty="0"/>
          </a:p>
          <a:p>
            <a:pPr lvl="1"/>
            <a:endParaRPr lang="en-US" altLang="ja-JP" dirty="0"/>
          </a:p>
          <a:p>
            <a:endParaRPr lang="ja-JP" altLang="en-US" dirty="0"/>
          </a:p>
          <a:p>
            <a:endParaRPr kumimoji="1" lang="ja-JP" alt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321196"/>
              </p:ext>
            </p:extLst>
          </p:nvPr>
        </p:nvGraphicFramePr>
        <p:xfrm>
          <a:off x="838200" y="3341722"/>
          <a:ext cx="9837831" cy="316171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521265">
                  <a:extLst>
                    <a:ext uri="{9D8B030D-6E8A-4147-A177-3AD203B41FA5}">
                      <a16:colId xmlns:a16="http://schemas.microsoft.com/office/drawing/2014/main" val="3746472292"/>
                    </a:ext>
                  </a:extLst>
                </a:gridCol>
                <a:gridCol w="2004539">
                  <a:extLst>
                    <a:ext uri="{9D8B030D-6E8A-4147-A177-3AD203B41FA5}">
                      <a16:colId xmlns:a16="http://schemas.microsoft.com/office/drawing/2014/main" val="681168357"/>
                    </a:ext>
                  </a:extLst>
                </a:gridCol>
                <a:gridCol w="1703859">
                  <a:extLst>
                    <a:ext uri="{9D8B030D-6E8A-4147-A177-3AD203B41FA5}">
                      <a16:colId xmlns:a16="http://schemas.microsoft.com/office/drawing/2014/main" val="2168343780"/>
                    </a:ext>
                  </a:extLst>
                </a:gridCol>
                <a:gridCol w="1804084">
                  <a:extLst>
                    <a:ext uri="{9D8B030D-6E8A-4147-A177-3AD203B41FA5}">
                      <a16:colId xmlns:a16="http://schemas.microsoft.com/office/drawing/2014/main" val="3139490456"/>
                    </a:ext>
                  </a:extLst>
                </a:gridCol>
                <a:gridCol w="1804084">
                  <a:extLst>
                    <a:ext uri="{9D8B030D-6E8A-4147-A177-3AD203B41FA5}">
                      <a16:colId xmlns:a16="http://schemas.microsoft.com/office/drawing/2014/main" val="2475498187"/>
                    </a:ext>
                  </a:extLst>
                </a:gridCol>
              </a:tblGrid>
              <a:tr h="23905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Sector description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Labor input share of non-professional workers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Simulation Results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784955"/>
                  </a:ext>
                </a:extLst>
              </a:tr>
              <a:tr h="750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Change in output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(in percent)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Change in exports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(in percent)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Change in imports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(in percent)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659997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Manufacturing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23%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-2.2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-3.1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851275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 primary sector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17%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-1.1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-1.9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6564130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Agriculture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45%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-2.5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566928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Wholesale and retail trade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-1.0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1086805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Food and beverages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-1.2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8665880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Petroleum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5783803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Services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-0.3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9872683"/>
                  </a:ext>
                </a:extLst>
              </a:tr>
              <a:tr h="2390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Transportation and storage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-0.3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5206602"/>
                  </a:ext>
                </a:extLst>
              </a:tr>
              <a:tr h="25995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Finance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-0.2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868192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6503434"/>
            <a:ext cx="3066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Source: Column 2 is based on FIES data.</a:t>
            </a:r>
            <a:endParaRPr kumimoji="1" lang="ja-JP" alt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5346442" y="3341722"/>
            <a:ext cx="5329590" cy="3161712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7794144" y="4326611"/>
            <a:ext cx="434186" cy="25769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79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437529" y="4805082"/>
            <a:ext cx="587189" cy="181693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ounded Rectangle 10"/>
          <p:cNvSpPr/>
          <p:nvPr/>
        </p:nvSpPr>
        <p:spPr>
          <a:xfrm>
            <a:off x="6755921" y="4805081"/>
            <a:ext cx="587189" cy="181693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9110452" y="4813425"/>
            <a:ext cx="587189" cy="181693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2146883" y="4792168"/>
            <a:ext cx="587189" cy="181693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Oval 13"/>
          <p:cNvSpPr/>
          <p:nvPr/>
        </p:nvSpPr>
        <p:spPr>
          <a:xfrm>
            <a:off x="5951970" y="5181600"/>
            <a:ext cx="651814" cy="92713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Oval 14"/>
          <p:cNvSpPr/>
          <p:nvPr/>
        </p:nvSpPr>
        <p:spPr>
          <a:xfrm>
            <a:off x="8275963" y="5181599"/>
            <a:ext cx="651814" cy="92713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Oval 15"/>
          <p:cNvSpPr/>
          <p:nvPr/>
        </p:nvSpPr>
        <p:spPr>
          <a:xfrm>
            <a:off x="10605559" y="5217560"/>
            <a:ext cx="651814" cy="92713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/>
              <a:t>Simulation Results---</a:t>
            </a:r>
            <a:r>
              <a:rPr lang="en-US" altLang="ja-JP" sz="4000" dirty="0"/>
              <a:t>Employment</a:t>
            </a:r>
            <a:r>
              <a:rPr kumimoji="1" lang="en-US" altLang="ja-JP" sz="4000" dirty="0"/>
              <a:t/>
            </a:r>
            <a:br>
              <a:rPr kumimoji="1" lang="en-US" altLang="ja-JP" sz="4000" dirty="0"/>
            </a:br>
            <a:r>
              <a:rPr lang="en-US" altLang="ja-JP" sz="2400" dirty="0"/>
              <a:t>2% increase in non-professional wage</a:t>
            </a:r>
            <a:endParaRPr kumimoji="1" lang="ja-JP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altLang="ja-JP" sz="2400" dirty="0"/>
              <a:t>Non-professional workers lose jobs in a similar scale</a:t>
            </a:r>
          </a:p>
          <a:p>
            <a:r>
              <a:rPr lang="en-US" altLang="ja-JP" sz="2400" dirty="0"/>
              <a:t>Professional labor suffers slight collateral damage</a:t>
            </a:r>
          </a:p>
          <a:p>
            <a:r>
              <a:rPr lang="en-US" altLang="ja-JP" sz="2400" dirty="0"/>
              <a:t>Workers in Luzon and Visayas would be more inclined to migrate</a:t>
            </a:r>
          </a:p>
          <a:p>
            <a:pPr lvl="1"/>
            <a:endParaRPr lang="en-US" altLang="ja-JP" sz="2000" dirty="0"/>
          </a:p>
          <a:p>
            <a:pPr lvl="1"/>
            <a:endParaRPr lang="en-US" altLang="ja-JP" sz="2000" dirty="0"/>
          </a:p>
          <a:p>
            <a:pPr lvl="1"/>
            <a:endParaRPr lang="en-US" altLang="ja-JP" dirty="0"/>
          </a:p>
          <a:p>
            <a:endParaRPr lang="ja-JP" altLang="en-US" dirty="0"/>
          </a:p>
          <a:p>
            <a:endParaRPr kumimoji="1" lang="ja-JP" alt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279116"/>
              </p:ext>
            </p:extLst>
          </p:nvPr>
        </p:nvGraphicFramePr>
        <p:xfrm>
          <a:off x="838200" y="3442753"/>
          <a:ext cx="10490665" cy="3195955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155833">
                  <a:extLst>
                    <a:ext uri="{9D8B030D-6E8A-4147-A177-3AD203B41FA5}">
                      <a16:colId xmlns:a16="http://schemas.microsoft.com/office/drawing/2014/main" val="3610678900"/>
                    </a:ext>
                  </a:extLst>
                </a:gridCol>
                <a:gridCol w="848920">
                  <a:extLst>
                    <a:ext uri="{9D8B030D-6E8A-4147-A177-3AD203B41FA5}">
                      <a16:colId xmlns:a16="http://schemas.microsoft.com/office/drawing/2014/main" val="388300040"/>
                    </a:ext>
                  </a:extLst>
                </a:gridCol>
                <a:gridCol w="764771">
                  <a:extLst>
                    <a:ext uri="{9D8B030D-6E8A-4147-A177-3AD203B41FA5}">
                      <a16:colId xmlns:a16="http://schemas.microsoft.com/office/drawing/2014/main" val="3609447700"/>
                    </a:ext>
                  </a:extLst>
                </a:gridCol>
                <a:gridCol w="708728">
                  <a:extLst>
                    <a:ext uri="{9D8B030D-6E8A-4147-A177-3AD203B41FA5}">
                      <a16:colId xmlns:a16="http://schemas.microsoft.com/office/drawing/2014/main" val="3201119574"/>
                    </a:ext>
                  </a:extLst>
                </a:gridCol>
                <a:gridCol w="754312">
                  <a:extLst>
                    <a:ext uri="{9D8B030D-6E8A-4147-A177-3AD203B41FA5}">
                      <a16:colId xmlns:a16="http://schemas.microsoft.com/office/drawing/2014/main" val="3073541232"/>
                    </a:ext>
                  </a:extLst>
                </a:gridCol>
                <a:gridCol w="831272">
                  <a:extLst>
                    <a:ext uri="{9D8B030D-6E8A-4147-A177-3AD203B41FA5}">
                      <a16:colId xmlns:a16="http://schemas.microsoft.com/office/drawing/2014/main" val="1772210293"/>
                    </a:ext>
                  </a:extLst>
                </a:gridCol>
                <a:gridCol w="736835">
                  <a:extLst>
                    <a:ext uri="{9D8B030D-6E8A-4147-A177-3AD203B41FA5}">
                      <a16:colId xmlns:a16="http://schemas.microsoft.com/office/drawing/2014/main" val="2383352815"/>
                    </a:ext>
                  </a:extLst>
                </a:gridCol>
                <a:gridCol w="776082">
                  <a:extLst>
                    <a:ext uri="{9D8B030D-6E8A-4147-A177-3AD203B41FA5}">
                      <a16:colId xmlns:a16="http://schemas.microsoft.com/office/drawing/2014/main" val="283777932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81823612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727549117"/>
                    </a:ext>
                  </a:extLst>
                </a:gridCol>
                <a:gridCol w="797852">
                  <a:extLst>
                    <a:ext uri="{9D8B030D-6E8A-4147-A177-3AD203B41FA5}">
                      <a16:colId xmlns:a16="http://schemas.microsoft.com/office/drawing/2014/main" val="2745271134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1033033013"/>
                    </a:ext>
                  </a:extLst>
                </a:gridCol>
                <a:gridCol w="738450">
                  <a:extLst>
                    <a:ext uri="{9D8B030D-6E8A-4147-A177-3AD203B41FA5}">
                      <a16:colId xmlns:a16="http://schemas.microsoft.com/office/drawing/2014/main" val="3904048892"/>
                    </a:ext>
                  </a:extLst>
                </a:gridCol>
              </a:tblGrid>
              <a:tr h="448223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Household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Change in Domestic </a:t>
                      </a:r>
                      <a:r>
                        <a:rPr lang="en-US" sz="1400" dirty="0" smtClean="0">
                          <a:effectLst/>
                        </a:rPr>
                        <a:t>Labor</a:t>
                      </a:r>
                      <a:br>
                        <a:rPr lang="en-US" sz="1400" dirty="0" smtClean="0">
                          <a:effectLst/>
                        </a:rPr>
                      </a:br>
                      <a:r>
                        <a:rPr lang="en-US" sz="1400" b="0" dirty="0" smtClean="0">
                          <a:effectLst/>
                        </a:rPr>
                        <a:t>(in percent)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615120"/>
                  </a:ext>
                </a:extLst>
              </a:tr>
              <a:tr h="4482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Professional labor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 labor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Clerical Labor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Unskilled labor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419932"/>
                  </a:ext>
                </a:extLst>
              </a:tr>
              <a:tr h="3985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Unemp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err="1">
                          <a:effectLst/>
                        </a:rPr>
                        <a:t>Mig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Unemp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err="1">
                          <a:effectLst/>
                        </a:rPr>
                        <a:t>Mig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Unemp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 err="1">
                          <a:effectLst/>
                        </a:rPr>
                        <a:t>Mig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Unemp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 err="1">
                          <a:effectLst/>
                        </a:rPr>
                        <a:t>Mig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0288164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NCR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-0.02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0.02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0.34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-0.42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0.40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882692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Luzon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-0.03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0.03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0.45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-0.56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0.55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-0.57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0.55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801011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Visayas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-0.03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0.03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-0.49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0.48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-0.42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0.41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0.37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5988896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Mindanao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-0.02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0.02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0.35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0.38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-0.38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0.36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313714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5" name="Rectangle 4"/>
          <p:cNvSpPr/>
          <p:nvPr/>
        </p:nvSpPr>
        <p:spPr>
          <a:xfrm>
            <a:off x="1996751" y="3909527"/>
            <a:ext cx="2304661" cy="2712497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6662808" y="3909526"/>
            <a:ext cx="2304661" cy="2712497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4333212" y="3909525"/>
            <a:ext cx="2304661" cy="2712497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Rectangle 9"/>
          <p:cNvSpPr/>
          <p:nvPr/>
        </p:nvSpPr>
        <p:spPr>
          <a:xfrm>
            <a:off x="8992404" y="3909524"/>
            <a:ext cx="2304661" cy="2712497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Oval 16"/>
          <p:cNvSpPr/>
          <p:nvPr/>
        </p:nvSpPr>
        <p:spPr>
          <a:xfrm>
            <a:off x="9885822" y="4731427"/>
            <a:ext cx="589712" cy="18041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Oval 17"/>
          <p:cNvSpPr/>
          <p:nvPr/>
        </p:nvSpPr>
        <p:spPr>
          <a:xfrm>
            <a:off x="7514680" y="4706471"/>
            <a:ext cx="589712" cy="18041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Oval 18"/>
          <p:cNvSpPr/>
          <p:nvPr/>
        </p:nvSpPr>
        <p:spPr>
          <a:xfrm>
            <a:off x="5203155" y="4731427"/>
            <a:ext cx="589712" cy="18041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95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108605" y="4989309"/>
            <a:ext cx="598736" cy="394447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/>
              <a:t>Simulation Results---</a:t>
            </a:r>
            <a:r>
              <a:rPr lang="en-US" altLang="ja-JP" sz="4000" dirty="0"/>
              <a:t>Welfare (EVs)</a:t>
            </a:r>
            <a:r>
              <a:rPr kumimoji="1" lang="en-US" altLang="ja-JP" sz="4000" dirty="0"/>
              <a:t/>
            </a:r>
            <a:br>
              <a:rPr kumimoji="1" lang="en-US" altLang="ja-JP" sz="4000" dirty="0"/>
            </a:br>
            <a:r>
              <a:rPr lang="en-US" altLang="ja-JP" sz="2400" dirty="0"/>
              <a:t>2% increase in non-professional wage</a:t>
            </a:r>
            <a:endParaRPr kumimoji="1" lang="ja-JP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224247" cy="4486275"/>
          </a:xfrm>
        </p:spPr>
        <p:txBody>
          <a:bodyPr/>
          <a:lstStyle/>
          <a:p>
            <a:r>
              <a:rPr lang="en-US" altLang="ja-JP" sz="2400" dirty="0"/>
              <a:t>NCR gains the most, followed by Mindanao, Luzon and </a:t>
            </a:r>
            <a:r>
              <a:rPr lang="en-US" altLang="ja-JP" sz="2400" dirty="0" smtClean="0"/>
              <a:t>Visayas</a:t>
            </a:r>
          </a:p>
          <a:p>
            <a:r>
              <a:rPr lang="en-US" altLang="ja-JP" sz="2400" dirty="0" smtClean="0"/>
              <a:t>Gini </a:t>
            </a:r>
            <a:r>
              <a:rPr lang="en-US" altLang="ja-JP" sz="2400" dirty="0"/>
              <a:t>coefficient would worsen to 0.7023 from 0.7021</a:t>
            </a:r>
          </a:p>
          <a:p>
            <a:pPr lvl="1"/>
            <a:endParaRPr lang="en-US" altLang="ja-JP" sz="2000" dirty="0"/>
          </a:p>
          <a:p>
            <a:pPr lvl="1"/>
            <a:endParaRPr lang="en-US" altLang="ja-JP" dirty="0"/>
          </a:p>
          <a:p>
            <a:endParaRPr lang="ja-JP" altLang="en-US" dirty="0"/>
          </a:p>
          <a:p>
            <a:endParaRPr kumimoji="1" lang="ja-JP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147334"/>
              </p:ext>
            </p:extLst>
          </p:nvPr>
        </p:nvGraphicFramePr>
        <p:xfrm>
          <a:off x="838200" y="3374967"/>
          <a:ext cx="10482348" cy="3228684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096434">
                  <a:extLst>
                    <a:ext uri="{9D8B030D-6E8A-4147-A177-3AD203B41FA5}">
                      <a16:colId xmlns:a16="http://schemas.microsoft.com/office/drawing/2014/main" val="4077522293"/>
                    </a:ext>
                  </a:extLst>
                </a:gridCol>
                <a:gridCol w="926421">
                  <a:extLst>
                    <a:ext uri="{9D8B030D-6E8A-4147-A177-3AD203B41FA5}">
                      <a16:colId xmlns:a16="http://schemas.microsoft.com/office/drawing/2014/main" val="2521283636"/>
                    </a:ext>
                  </a:extLst>
                </a:gridCol>
                <a:gridCol w="1151108">
                  <a:extLst>
                    <a:ext uri="{9D8B030D-6E8A-4147-A177-3AD203B41FA5}">
                      <a16:colId xmlns:a16="http://schemas.microsoft.com/office/drawing/2014/main" val="3817317726"/>
                    </a:ext>
                  </a:extLst>
                </a:gridCol>
                <a:gridCol w="1232402">
                  <a:extLst>
                    <a:ext uri="{9D8B030D-6E8A-4147-A177-3AD203B41FA5}">
                      <a16:colId xmlns:a16="http://schemas.microsoft.com/office/drawing/2014/main" val="1422554992"/>
                    </a:ext>
                  </a:extLst>
                </a:gridCol>
                <a:gridCol w="953403">
                  <a:extLst>
                    <a:ext uri="{9D8B030D-6E8A-4147-A177-3AD203B41FA5}">
                      <a16:colId xmlns:a16="http://schemas.microsoft.com/office/drawing/2014/main" val="3891777445"/>
                    </a:ext>
                  </a:extLst>
                </a:gridCol>
                <a:gridCol w="953404">
                  <a:extLst>
                    <a:ext uri="{9D8B030D-6E8A-4147-A177-3AD203B41FA5}">
                      <a16:colId xmlns:a16="http://schemas.microsoft.com/office/drawing/2014/main" val="2769750456"/>
                    </a:ext>
                  </a:extLst>
                </a:gridCol>
                <a:gridCol w="935416">
                  <a:extLst>
                    <a:ext uri="{9D8B030D-6E8A-4147-A177-3AD203B41FA5}">
                      <a16:colId xmlns:a16="http://schemas.microsoft.com/office/drawing/2014/main" val="2756056233"/>
                    </a:ext>
                  </a:extLst>
                </a:gridCol>
                <a:gridCol w="971393">
                  <a:extLst>
                    <a:ext uri="{9D8B030D-6E8A-4147-A177-3AD203B41FA5}">
                      <a16:colId xmlns:a16="http://schemas.microsoft.com/office/drawing/2014/main" val="205497130"/>
                    </a:ext>
                  </a:extLst>
                </a:gridCol>
                <a:gridCol w="1079325">
                  <a:extLst>
                    <a:ext uri="{9D8B030D-6E8A-4147-A177-3AD203B41FA5}">
                      <a16:colId xmlns:a16="http://schemas.microsoft.com/office/drawing/2014/main" val="892305338"/>
                    </a:ext>
                  </a:extLst>
                </a:gridCol>
                <a:gridCol w="1183042">
                  <a:extLst>
                    <a:ext uri="{9D8B030D-6E8A-4147-A177-3AD203B41FA5}">
                      <a16:colId xmlns:a16="http://schemas.microsoft.com/office/drawing/2014/main" val="7348543"/>
                    </a:ext>
                  </a:extLst>
                </a:gridCol>
              </a:tblGrid>
              <a:tr h="403949">
                <a:tc gridSpan="3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smtClean="0">
                          <a:effectLst/>
                        </a:rPr>
                        <a:t>Simulation </a:t>
                      </a:r>
                      <a:r>
                        <a:rPr lang="en-US" altLang="ja-JP" sz="1400" dirty="0">
                          <a:effectLst/>
                        </a:rPr>
                        <a:t>Results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080563"/>
                  </a:ext>
                </a:extLst>
              </a:tr>
              <a:tr h="4039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EV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 Capita Income change (PHP)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2721524"/>
                  </a:ext>
                </a:extLst>
              </a:tr>
              <a:tr h="85532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Household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 capita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(PHP)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 of initial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income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Professional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Clerical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Unskilled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Capital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Remittance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Total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064508"/>
                  </a:ext>
                </a:extLst>
              </a:tr>
              <a:tr h="403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217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-146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-21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-423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685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b="0" dirty="0">
                          <a:solidFill>
                            <a:schemeClr val="tx1"/>
                          </a:solidFill>
                          <a:effectLst/>
                        </a:rPr>
                        <a:t>118</a:t>
                      </a:r>
                      <a:endParaRPr lang="en-US" altLang="ja-JP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193551"/>
                  </a:ext>
                </a:extLst>
              </a:tr>
              <a:tr h="403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Luzon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-67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-73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-79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-100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-328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altLang="ja-JP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5463391"/>
                  </a:ext>
                </a:extLst>
              </a:tr>
              <a:tr h="4039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Visayas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0.05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-52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-99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-317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effectLst/>
                        </a:rPr>
                        <a:t>-0</a:t>
                      </a:r>
                      <a:endParaRPr lang="en-US" altLang="ja-JP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6984710"/>
                  </a:ext>
                </a:extLst>
              </a:tr>
              <a:tr h="3010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Mindanao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-50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-252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en-US" altLang="ja-JP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33072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6" name="Rectangle 5"/>
          <p:cNvSpPr/>
          <p:nvPr/>
        </p:nvSpPr>
        <p:spPr>
          <a:xfrm>
            <a:off x="4030824" y="3374967"/>
            <a:ext cx="7289724" cy="322868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3890682" y="3250275"/>
            <a:ext cx="7530353" cy="3471199"/>
          </a:xfrm>
          <a:prstGeom prst="rect">
            <a:avLst/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Rectangle 9"/>
          <p:cNvSpPr/>
          <p:nvPr/>
        </p:nvSpPr>
        <p:spPr>
          <a:xfrm>
            <a:off x="5710844" y="2083940"/>
            <a:ext cx="1064029" cy="44888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64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372899" y="5009522"/>
            <a:ext cx="665018" cy="152939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Oval 4"/>
          <p:cNvSpPr/>
          <p:nvPr/>
        </p:nvSpPr>
        <p:spPr>
          <a:xfrm>
            <a:off x="9343506" y="5004565"/>
            <a:ext cx="540327" cy="348832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Oval 5"/>
          <p:cNvSpPr/>
          <p:nvPr/>
        </p:nvSpPr>
        <p:spPr>
          <a:xfrm>
            <a:off x="4447307" y="5004565"/>
            <a:ext cx="507077" cy="34883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Oval 9"/>
          <p:cNvSpPr/>
          <p:nvPr/>
        </p:nvSpPr>
        <p:spPr>
          <a:xfrm>
            <a:off x="8357061" y="5026717"/>
            <a:ext cx="507077" cy="34883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ectangle 10"/>
          <p:cNvSpPr/>
          <p:nvPr/>
        </p:nvSpPr>
        <p:spPr>
          <a:xfrm>
            <a:off x="5536276" y="6307903"/>
            <a:ext cx="2269375" cy="23100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Rectangle 11"/>
          <p:cNvSpPr/>
          <p:nvPr/>
        </p:nvSpPr>
        <p:spPr>
          <a:xfrm>
            <a:off x="9343506" y="5521715"/>
            <a:ext cx="465513" cy="65524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/>
              <a:t>Simulation Results---by Income Source</a:t>
            </a:r>
            <a:br>
              <a:rPr kumimoji="1" lang="en-US" altLang="ja-JP" sz="4000" dirty="0"/>
            </a:br>
            <a:r>
              <a:rPr lang="en-US" altLang="ja-JP" sz="2400" dirty="0"/>
              <a:t>2% increase in non-professional wage</a:t>
            </a:r>
            <a:endParaRPr kumimoji="1" lang="ja-JP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altLang="ja-JP" sz="2100" dirty="0"/>
              <a:t>NCR had largest losses in professional labor and domestic capital income</a:t>
            </a:r>
          </a:p>
          <a:p>
            <a:r>
              <a:rPr lang="en-US" altLang="ja-JP" sz="2100" dirty="0"/>
              <a:t>Mindanao had moderate gains in technical, clerical and unskilled labor</a:t>
            </a:r>
          </a:p>
          <a:p>
            <a:r>
              <a:rPr lang="en-US" altLang="ja-JP" sz="2100" dirty="0"/>
              <a:t>Luzon and Visayas received moderate remittance income gains at the expense of domestic labor incomes</a:t>
            </a:r>
          </a:p>
          <a:p>
            <a:pPr lvl="1"/>
            <a:endParaRPr lang="en-US" altLang="ja-JP" sz="2100" dirty="0"/>
          </a:p>
          <a:p>
            <a:pPr lvl="1"/>
            <a:endParaRPr lang="en-US" altLang="ja-JP" sz="2100" dirty="0"/>
          </a:p>
          <a:p>
            <a:pPr lvl="1"/>
            <a:endParaRPr lang="en-US" altLang="ja-JP" sz="2100" dirty="0"/>
          </a:p>
          <a:p>
            <a:endParaRPr lang="ja-JP" altLang="en-US" sz="2100" dirty="0"/>
          </a:p>
          <a:p>
            <a:endParaRPr kumimoji="1" lang="ja-JP" altLang="en-US" sz="21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670904"/>
              </p:ext>
            </p:extLst>
          </p:nvPr>
        </p:nvGraphicFramePr>
        <p:xfrm>
          <a:off x="838200" y="3383279"/>
          <a:ext cx="10482348" cy="3242571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096434">
                  <a:extLst>
                    <a:ext uri="{9D8B030D-6E8A-4147-A177-3AD203B41FA5}">
                      <a16:colId xmlns:a16="http://schemas.microsoft.com/office/drawing/2014/main" val="4077522293"/>
                    </a:ext>
                  </a:extLst>
                </a:gridCol>
                <a:gridCol w="926421">
                  <a:extLst>
                    <a:ext uri="{9D8B030D-6E8A-4147-A177-3AD203B41FA5}">
                      <a16:colId xmlns:a16="http://schemas.microsoft.com/office/drawing/2014/main" val="2521283636"/>
                    </a:ext>
                  </a:extLst>
                </a:gridCol>
                <a:gridCol w="1223235">
                  <a:extLst>
                    <a:ext uri="{9D8B030D-6E8A-4147-A177-3AD203B41FA5}">
                      <a16:colId xmlns:a16="http://schemas.microsoft.com/office/drawing/2014/main" val="3817317726"/>
                    </a:ext>
                  </a:extLst>
                </a:gridCol>
                <a:gridCol w="1160275">
                  <a:extLst>
                    <a:ext uri="{9D8B030D-6E8A-4147-A177-3AD203B41FA5}">
                      <a16:colId xmlns:a16="http://schemas.microsoft.com/office/drawing/2014/main" val="1422554992"/>
                    </a:ext>
                  </a:extLst>
                </a:gridCol>
                <a:gridCol w="953404">
                  <a:extLst>
                    <a:ext uri="{9D8B030D-6E8A-4147-A177-3AD203B41FA5}">
                      <a16:colId xmlns:a16="http://schemas.microsoft.com/office/drawing/2014/main" val="3891777445"/>
                    </a:ext>
                  </a:extLst>
                </a:gridCol>
                <a:gridCol w="953403">
                  <a:extLst>
                    <a:ext uri="{9D8B030D-6E8A-4147-A177-3AD203B41FA5}">
                      <a16:colId xmlns:a16="http://schemas.microsoft.com/office/drawing/2014/main" val="2769750456"/>
                    </a:ext>
                  </a:extLst>
                </a:gridCol>
                <a:gridCol w="935416">
                  <a:extLst>
                    <a:ext uri="{9D8B030D-6E8A-4147-A177-3AD203B41FA5}">
                      <a16:colId xmlns:a16="http://schemas.microsoft.com/office/drawing/2014/main" val="2756056233"/>
                    </a:ext>
                  </a:extLst>
                </a:gridCol>
                <a:gridCol w="971393">
                  <a:extLst>
                    <a:ext uri="{9D8B030D-6E8A-4147-A177-3AD203B41FA5}">
                      <a16:colId xmlns:a16="http://schemas.microsoft.com/office/drawing/2014/main" val="205497130"/>
                    </a:ext>
                  </a:extLst>
                </a:gridCol>
                <a:gridCol w="1079325">
                  <a:extLst>
                    <a:ext uri="{9D8B030D-6E8A-4147-A177-3AD203B41FA5}">
                      <a16:colId xmlns:a16="http://schemas.microsoft.com/office/drawing/2014/main" val="892305338"/>
                    </a:ext>
                  </a:extLst>
                </a:gridCol>
                <a:gridCol w="1183042">
                  <a:extLst>
                    <a:ext uri="{9D8B030D-6E8A-4147-A177-3AD203B41FA5}">
                      <a16:colId xmlns:a16="http://schemas.microsoft.com/office/drawing/2014/main" val="7348543"/>
                    </a:ext>
                  </a:extLst>
                </a:gridCol>
              </a:tblGrid>
              <a:tr h="412408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effectLst/>
                        </a:rPr>
                        <a:t>Simulation Results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080563"/>
                  </a:ext>
                </a:extLst>
              </a:tr>
              <a:tr h="4124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EV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 Capita Income change (PHP)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2721524"/>
                  </a:ext>
                </a:extLst>
              </a:tr>
              <a:tr h="8732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Household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 capita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(PHP)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 of initial income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Professional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Clerical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Unskilled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labor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Capital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Remittance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Total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064508"/>
                  </a:ext>
                </a:extLst>
              </a:tr>
              <a:tr h="412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-146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-21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-423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685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</a:rPr>
                        <a:t>118</a:t>
                      </a:r>
                      <a:endParaRPr lang="en-US" altLang="ja-JP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193551"/>
                  </a:ext>
                </a:extLst>
              </a:tr>
              <a:tr h="412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Luzon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-67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-73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-79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-100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-328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665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en-US" altLang="ja-JP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5463391"/>
                  </a:ext>
                </a:extLst>
              </a:tr>
              <a:tr h="4124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Visayas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0.05 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-52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-99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-317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468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</a:rPr>
                        <a:t>-0</a:t>
                      </a:r>
                      <a:endParaRPr lang="en-US" altLang="ja-JP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6984710"/>
                  </a:ext>
                </a:extLst>
              </a:tr>
              <a:tr h="3073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Mindanao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0.16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-50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-252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b="1" dirty="0">
                          <a:solidFill>
                            <a:srgbClr val="FF0000"/>
                          </a:solidFill>
                          <a:effectLst/>
                        </a:rPr>
                        <a:t>98</a:t>
                      </a:r>
                      <a:endParaRPr lang="en-US" altLang="ja-JP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33072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4089862" y="3383279"/>
            <a:ext cx="7230686" cy="3220372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1878676" y="3252339"/>
            <a:ext cx="2211186" cy="3504450"/>
          </a:xfrm>
          <a:prstGeom prst="rect">
            <a:avLst/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6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6" grpId="0" animBg="1"/>
      <p:bldP spid="10" grpId="0" animBg="1"/>
      <p:bldP spid="11" grpId="0" animBg="1"/>
      <p:bldP spid="12" grpId="0" animBg="1"/>
      <p:bldP spid="9" grpId="0" animBg="1"/>
    </p:bld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4000" dirty="0"/>
              <a:t>Simulation Results---Tax Revenues</a:t>
            </a:r>
            <a:br>
              <a:rPr kumimoji="1" lang="en-US" altLang="ja-JP" sz="4000" dirty="0"/>
            </a:br>
            <a:r>
              <a:rPr lang="en-US" altLang="ja-JP" sz="2400" dirty="0"/>
              <a:t>2% increase in non-professional wage</a:t>
            </a:r>
            <a:endParaRPr kumimoji="1" lang="ja-JP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Effect on Government Budget</a:t>
            </a:r>
          </a:p>
          <a:p>
            <a:pPr lvl="1"/>
            <a:r>
              <a:rPr lang="en-US" altLang="ja-JP" dirty="0"/>
              <a:t>Shift to migrant remittance income would erode one of the major tax base</a:t>
            </a:r>
          </a:p>
          <a:p>
            <a:pPr lvl="1"/>
            <a:r>
              <a:rPr lang="en-US" altLang="ja-JP" dirty="0"/>
              <a:t>Migration reduces domestic labor resources leading to losses in indirect taxes</a:t>
            </a:r>
          </a:p>
          <a:p>
            <a:pPr lvl="1"/>
            <a:r>
              <a:rPr lang="en-US" altLang="ja-JP" dirty="0"/>
              <a:t>Unintended tax revenue losses should be considered part of its policy costs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2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Conclusion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ja-JP" sz="4000" dirty="0"/>
              <a:t>The consequences of a higher minimum wage:</a:t>
            </a:r>
          </a:p>
          <a:p>
            <a:r>
              <a:rPr lang="en-US" altLang="ja-JP" sz="3300" dirty="0"/>
              <a:t>Manufacturing and other primary sector would suffer the most in terms of output</a:t>
            </a:r>
          </a:p>
          <a:p>
            <a:r>
              <a:rPr lang="en-US" altLang="ja-JP" sz="3300" dirty="0"/>
              <a:t>Domestic employment would decrease as expected</a:t>
            </a:r>
          </a:p>
          <a:p>
            <a:pPr marL="0" indent="0">
              <a:buNone/>
            </a:pPr>
            <a:endParaRPr lang="en-US" altLang="ja-JP" sz="3300" dirty="0"/>
          </a:p>
          <a:p>
            <a:pPr marL="0" indent="0">
              <a:buNone/>
            </a:pPr>
            <a:r>
              <a:rPr lang="en-US" altLang="ja-JP" sz="4000" dirty="0"/>
              <a:t>The unintended effects:</a:t>
            </a:r>
          </a:p>
          <a:p>
            <a:r>
              <a:rPr kumimoji="1" lang="en-US" altLang="ja-JP" sz="3300" dirty="0"/>
              <a:t>Currency appreciation would harm domestic industries</a:t>
            </a:r>
          </a:p>
          <a:p>
            <a:r>
              <a:rPr lang="en-US" altLang="ja-JP" sz="3300" dirty="0"/>
              <a:t>Welfare of all household groups would improve due to remittances</a:t>
            </a:r>
            <a:endParaRPr kumimoji="1" lang="en-US" altLang="ja-JP" sz="3300" dirty="0"/>
          </a:p>
          <a:p>
            <a:r>
              <a:rPr lang="en-US" altLang="ja-JP" sz="3300" dirty="0"/>
              <a:t>Higher remittances would exacerbate household income disparity</a:t>
            </a:r>
          </a:p>
          <a:p>
            <a:r>
              <a:rPr lang="en-US" altLang="ja-JP" sz="3300" dirty="0"/>
              <a:t>Migration and remittances would also erode major tax base</a:t>
            </a:r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73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431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ja-JP" sz="3600" dirty="0"/>
              <a:t>References</a:t>
            </a:r>
            <a:endParaRPr kumimoji="1" lang="ja-JP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407"/>
            <a:ext cx="10515600" cy="5702530"/>
          </a:xfrm>
        </p:spPr>
        <p:txBody>
          <a:bodyPr>
            <a:normAutofit fontScale="55000" lnSpcReduction="20000"/>
          </a:bodyPr>
          <a:lstStyle/>
          <a:p>
            <a:r>
              <a:rPr lang="en-US" altLang="ja-JP" dirty="0" err="1" smtClean="0"/>
              <a:t>Bayangos</a:t>
            </a:r>
            <a:r>
              <a:rPr lang="en-US" altLang="ja-JP" dirty="0" smtClean="0"/>
              <a:t>, V. &amp; Jansen, K. (2011). Remittances and competitiveness: The case of the Philippines. World Development, 39(10), 1834-1846.</a:t>
            </a:r>
          </a:p>
          <a:p>
            <a:r>
              <a:rPr lang="en-US" altLang="ja-JP" dirty="0" err="1" smtClean="0"/>
              <a:t>Bertoli</a:t>
            </a:r>
            <a:r>
              <a:rPr lang="en-US" altLang="ja-JP" dirty="0"/>
              <a:t>, S., Moraga, J., &amp; Keita, S. (2016). The elasticity of the migrant labor supply: evidence from temporary Filipino migrants. IZA Discussion Paper Series No. 10031. </a:t>
            </a:r>
          </a:p>
          <a:p>
            <a:r>
              <a:rPr lang="en-US" altLang="ja-JP" dirty="0"/>
              <a:t>Canales, K. (2014). The effects of a minimum wage on employment outcomes: An application of regression discontinuity design. Philippine Review of Economics, 51(2), 97-120.</a:t>
            </a:r>
          </a:p>
          <a:p>
            <a:r>
              <a:rPr lang="en-US" altLang="ja-JP" dirty="0"/>
              <a:t>Card, D. (1992). Using regional variation in wages to measure the effects of the federal minimum wage. Industrial and Labor Relations Review, 46(1), 22-37.</a:t>
            </a:r>
          </a:p>
          <a:p>
            <a:r>
              <a:rPr lang="en-US" altLang="ja-JP" dirty="0" err="1" smtClean="0"/>
              <a:t>Gorodzeisky</a:t>
            </a:r>
            <a:r>
              <a:rPr lang="en-US" altLang="ja-JP" dirty="0"/>
              <a:t>, A. &amp; Semyonov, M. (2017). Making a living in two labor markets: earnings of Filipinos in the global and the domestic economy. Research in Social Stratification and Mobility, 37, 77-89</a:t>
            </a:r>
            <a:r>
              <a:rPr lang="en-US" altLang="ja-JP" dirty="0" smtClean="0"/>
              <a:t>.</a:t>
            </a:r>
          </a:p>
          <a:p>
            <a:r>
              <a:rPr lang="en-US" altLang="ja-JP" dirty="0" err="1" smtClean="0"/>
              <a:t>Hosoe</a:t>
            </a:r>
            <a:r>
              <a:rPr lang="en-US" altLang="ja-JP" dirty="0" smtClean="0"/>
              <a:t>, N., </a:t>
            </a:r>
            <a:r>
              <a:rPr lang="en-US" altLang="ja-JP" dirty="0" err="1" smtClean="0"/>
              <a:t>Gasawa</a:t>
            </a:r>
            <a:r>
              <a:rPr lang="en-US" altLang="ja-JP" dirty="0" smtClean="0"/>
              <a:t>, K. &amp; Hashimoto, H. (2010). Textbook of Computable General Equilibrium Modelling: Programming and Simulations. Palgrave McMillan.</a:t>
            </a:r>
            <a:endParaRPr lang="en-US" altLang="ja-JP" dirty="0"/>
          </a:p>
          <a:p>
            <a:r>
              <a:rPr lang="en-US" altLang="ja-JP" dirty="0" err="1"/>
              <a:t>Kleven</a:t>
            </a:r>
            <a:r>
              <a:rPr lang="en-US" altLang="ja-JP" dirty="0"/>
              <a:t>, H., </a:t>
            </a:r>
            <a:r>
              <a:rPr lang="en-US" altLang="ja-JP" dirty="0" err="1"/>
              <a:t>Landais</a:t>
            </a:r>
            <a:r>
              <a:rPr lang="en-US" altLang="ja-JP" dirty="0"/>
              <a:t>, C., Munoz, M. &amp; </a:t>
            </a:r>
            <a:r>
              <a:rPr lang="en-US" altLang="ja-JP" dirty="0" err="1"/>
              <a:t>Stantcheva</a:t>
            </a:r>
            <a:r>
              <a:rPr lang="en-US" altLang="ja-JP" dirty="0"/>
              <a:t>, S. (2020). Taxation and migration: Evidence and policy implications. Journal of Economic Perspectives, 34(2), 119-142.</a:t>
            </a:r>
          </a:p>
          <a:p>
            <a:r>
              <a:rPr lang="en-US" altLang="ja-JP" dirty="0" smtClean="0"/>
              <a:t>McNelis</a:t>
            </a:r>
            <a:r>
              <a:rPr lang="en-US" altLang="ja-JP" dirty="0"/>
              <a:t>, P. D., </a:t>
            </a:r>
            <a:r>
              <a:rPr lang="en-US" altLang="ja-JP" dirty="0" err="1"/>
              <a:t>Glindro</a:t>
            </a:r>
            <a:r>
              <a:rPr lang="en-US" altLang="ja-JP" dirty="0"/>
              <a:t>, E. T., Co, F. S. &amp; </a:t>
            </a:r>
            <a:r>
              <a:rPr lang="en-US" altLang="ja-JP" dirty="0" err="1"/>
              <a:t>Dakila</a:t>
            </a:r>
            <a:r>
              <a:rPr lang="en-US" altLang="ja-JP" dirty="0"/>
              <a:t>, F. G. J. (2009). Macroeconomic model for policy analysis and insight (a Dynamic Stochastic General Equilibrium model for the </a:t>
            </a:r>
            <a:r>
              <a:rPr lang="en-US" altLang="ja-JP" dirty="0" err="1"/>
              <a:t>Bangko</a:t>
            </a:r>
            <a:r>
              <a:rPr lang="en-US" altLang="ja-JP" dirty="0"/>
              <a:t> </a:t>
            </a:r>
            <a:r>
              <a:rPr lang="en-US" altLang="ja-JP" dirty="0" err="1"/>
              <a:t>Sentral</a:t>
            </a:r>
            <a:r>
              <a:rPr lang="en-US" altLang="ja-JP" dirty="0"/>
              <a:t> ng </a:t>
            </a:r>
            <a:r>
              <a:rPr lang="en-US" altLang="ja-JP" dirty="0" err="1"/>
              <a:t>Pilipinas</a:t>
            </a:r>
            <a:r>
              <a:rPr lang="en-US" altLang="ja-JP" dirty="0"/>
              <a:t>). In BSP Working Paper Series (No. 2009-01; </a:t>
            </a:r>
            <a:r>
              <a:rPr lang="en-US" altLang="ja-JP" dirty="0" err="1"/>
              <a:t>Bangko</a:t>
            </a:r>
            <a:r>
              <a:rPr lang="en-US" altLang="ja-JP" dirty="0"/>
              <a:t> </a:t>
            </a:r>
            <a:r>
              <a:rPr lang="en-US" altLang="ja-JP" dirty="0" err="1"/>
              <a:t>Sentral</a:t>
            </a:r>
            <a:r>
              <a:rPr lang="en-US" altLang="ja-JP" dirty="0"/>
              <a:t> ng </a:t>
            </a:r>
            <a:r>
              <a:rPr lang="en-US" altLang="ja-JP" dirty="0" err="1"/>
              <a:t>Pilipinas</a:t>
            </a:r>
            <a:r>
              <a:rPr lang="en-US" altLang="ja-JP" dirty="0"/>
              <a:t> Working Paper Series, Issues 2009-01).</a:t>
            </a:r>
          </a:p>
          <a:p>
            <a:r>
              <a:rPr lang="en-US" altLang="ja-JP" dirty="0"/>
              <a:t>Organization of Economic Co-operation and Development/ </a:t>
            </a:r>
            <a:r>
              <a:rPr lang="en-US" altLang="ja-JP" dirty="0" err="1"/>
              <a:t>Scalabrini</a:t>
            </a:r>
            <a:r>
              <a:rPr lang="en-US" altLang="ja-JP" dirty="0"/>
              <a:t> Migration Center. (2017). Interrelations between public policies, migration and development in the Philippines. OECD Publishing. https://doi.org/10.1787/9789264272286-en</a:t>
            </a:r>
          </a:p>
          <a:p>
            <a:r>
              <a:rPr lang="en-US" altLang="ja-JP" dirty="0" err="1"/>
              <a:t>Pholphirul</a:t>
            </a:r>
            <a:r>
              <a:rPr lang="en-US" altLang="ja-JP" dirty="0"/>
              <a:t>, P. (2019). South-south </a:t>
            </a:r>
            <a:r>
              <a:rPr lang="en-US" altLang="ja-JP" dirty="0" err="1"/>
              <a:t>labour</a:t>
            </a:r>
            <a:r>
              <a:rPr lang="en-US" altLang="ja-JP" dirty="0"/>
              <a:t> migration and sustainable development: Implications for Southeast Asian countries. Sustainable Development, 27(1), 1-12</a:t>
            </a:r>
            <a:r>
              <a:rPr lang="en-US" altLang="ja-JP" dirty="0" smtClean="0"/>
              <a:t>.</a:t>
            </a:r>
          </a:p>
          <a:p>
            <a:r>
              <a:rPr lang="en-US" altLang="ja-JP" dirty="0" err="1" smtClean="0"/>
              <a:t>Tabuga</a:t>
            </a:r>
            <a:r>
              <a:rPr lang="en-US" altLang="ja-JP" dirty="0" smtClean="0"/>
              <a:t>, A. D. (2018). A probe into the Filipino migration culture: What is there to learn for policy intervention? (No. 2018-02; Philippine Institute for Development Studies Discussion Paper Series).</a:t>
            </a:r>
            <a:endParaRPr lang="en-US" altLang="ja-JP" dirty="0"/>
          </a:p>
          <a:p>
            <a:r>
              <a:rPr lang="en-US" altLang="ja-JP" dirty="0" err="1"/>
              <a:t>Tuano</a:t>
            </a:r>
            <a:r>
              <a:rPr lang="en-US" altLang="ja-JP" dirty="0"/>
              <a:t>-Amador, M. C. N., </a:t>
            </a:r>
            <a:r>
              <a:rPr lang="en-US" altLang="ja-JP" dirty="0" err="1"/>
              <a:t>Claveria</a:t>
            </a:r>
            <a:r>
              <a:rPr lang="en-US" altLang="ja-JP" dirty="0"/>
              <a:t>, R. A., Co, F. S. &amp; </a:t>
            </a:r>
            <a:r>
              <a:rPr lang="en-US" altLang="ja-JP" dirty="0" err="1"/>
              <a:t>Delloro</a:t>
            </a:r>
            <a:r>
              <a:rPr lang="en-US" altLang="ja-JP" dirty="0"/>
              <a:t>, V. K. (2007). Philippine overseas workers and migrants’ remittances: The Dutch disease question and cyclicality issue. </a:t>
            </a:r>
            <a:r>
              <a:rPr lang="en-US" altLang="ja-JP" dirty="0" err="1"/>
              <a:t>Bangko</a:t>
            </a:r>
            <a:r>
              <a:rPr lang="en-US" altLang="ja-JP" dirty="0"/>
              <a:t> </a:t>
            </a:r>
            <a:r>
              <a:rPr lang="en-US" altLang="ja-JP" dirty="0" err="1"/>
              <a:t>Sentral</a:t>
            </a:r>
            <a:r>
              <a:rPr lang="en-US" altLang="ja-JP" dirty="0"/>
              <a:t> Review, 1(1), 23.</a:t>
            </a:r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68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Research Question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2400" dirty="0"/>
              <a:t>Does </a:t>
            </a:r>
            <a:r>
              <a:rPr lang="en-US" altLang="ja-JP" sz="2400" dirty="0" smtClean="0"/>
              <a:t>a rise in minimum </a:t>
            </a:r>
            <a:r>
              <a:rPr lang="en-US" altLang="ja-JP" sz="2400" dirty="0"/>
              <a:t>wage</a:t>
            </a:r>
          </a:p>
          <a:p>
            <a:r>
              <a:rPr lang="en-US" altLang="ja-JP" sz="2400" dirty="0"/>
              <a:t>affect the economy negatively?</a:t>
            </a:r>
          </a:p>
          <a:p>
            <a:r>
              <a:rPr lang="en-US" altLang="ja-JP" sz="2400" dirty="0"/>
              <a:t>decrease international migration?</a:t>
            </a:r>
          </a:p>
          <a:p>
            <a:r>
              <a:rPr lang="en-US" altLang="ja-JP" sz="2400" dirty="0" smtClean="0"/>
              <a:t>improve </a:t>
            </a:r>
            <a:r>
              <a:rPr lang="en-US" altLang="ja-JP" sz="2400" dirty="0"/>
              <a:t>income inequality?</a:t>
            </a:r>
          </a:p>
          <a:p>
            <a:endParaRPr lang="en-US" altLang="ja-JP" sz="2400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1" y="4148051"/>
            <a:ext cx="4831082" cy="2580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Policy</a:t>
            </a:r>
          </a:p>
          <a:p>
            <a:r>
              <a:rPr lang="en-US" sz="2800" dirty="0"/>
              <a:t>2% minimum wage rise</a:t>
            </a:r>
          </a:p>
          <a:p>
            <a:pPr lvl="2"/>
            <a:endParaRPr lang="en-US" sz="1600" dirty="0"/>
          </a:p>
          <a:p>
            <a:pPr marL="914400" lvl="2" indent="0">
              <a:buFont typeface="Arial" panose="020B0604020202020204" pitchFamily="34" charset="0"/>
              <a:buNone/>
            </a:pPr>
            <a:endParaRPr lang="en-US" sz="16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768608" y="4148051"/>
            <a:ext cx="5485867" cy="29056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Outcome variables</a:t>
            </a:r>
          </a:p>
          <a:p>
            <a:pPr lvl="1"/>
            <a:r>
              <a:rPr lang="en-US" sz="2800" dirty="0"/>
              <a:t>Welfare level and inequality</a:t>
            </a:r>
          </a:p>
          <a:p>
            <a:pPr lvl="1"/>
            <a:r>
              <a:rPr lang="en-US" sz="2800" dirty="0"/>
              <a:t>Sectoral output</a:t>
            </a:r>
          </a:p>
          <a:p>
            <a:pPr lvl="1"/>
            <a:r>
              <a:rPr lang="en-US" altLang="ja-JP" sz="2800" dirty="0"/>
              <a:t>Migration and remittances</a:t>
            </a:r>
          </a:p>
          <a:p>
            <a:pPr lvl="1"/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838306" y="2248425"/>
            <a:ext cx="13799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300" dirty="0"/>
              <a:t>NO</a:t>
            </a:r>
            <a:endParaRPr kumimoji="1" lang="ja-JP" altLang="en-US" sz="2300" dirty="0"/>
          </a:p>
        </p:txBody>
      </p:sp>
      <p:sp>
        <p:nvSpPr>
          <p:cNvPr id="7" name="TextBox 6"/>
          <p:cNvSpPr txBox="1"/>
          <p:nvPr/>
        </p:nvSpPr>
        <p:spPr>
          <a:xfrm>
            <a:off x="5838306" y="2679873"/>
            <a:ext cx="13799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300" dirty="0"/>
              <a:t>NO</a:t>
            </a:r>
            <a:endParaRPr kumimoji="1" lang="ja-JP" altLang="en-US" sz="2300" dirty="0"/>
          </a:p>
        </p:txBody>
      </p:sp>
      <p:sp>
        <p:nvSpPr>
          <p:cNvPr id="8" name="TextBox 7"/>
          <p:cNvSpPr txBox="1"/>
          <p:nvPr/>
        </p:nvSpPr>
        <p:spPr>
          <a:xfrm>
            <a:off x="5868364" y="3145301"/>
            <a:ext cx="13799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300" dirty="0" smtClean="0"/>
              <a:t>NO</a:t>
            </a:r>
            <a:endParaRPr kumimoji="1" lang="ja-JP" altLang="en-US" sz="23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3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  <p:bldP spid="7" grpId="0" build="allAtOnce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2400" dirty="0"/>
              <a:t>Developing countries have</a:t>
            </a:r>
          </a:p>
          <a:p>
            <a:pPr marL="0" indent="0">
              <a:buNone/>
            </a:pPr>
            <a:r>
              <a:rPr lang="en-US" altLang="ja-JP" sz="2400" dirty="0"/>
              <a:t>   </a:t>
            </a:r>
            <a:r>
              <a:rPr kumimoji="1" lang="en-US" altLang="ja-JP" sz="2400" dirty="0"/>
              <a:t>abundant labor</a:t>
            </a:r>
            <a:r>
              <a:rPr lang="ja-JP" altLang="en-US" sz="2400" dirty="0"/>
              <a:t> </a:t>
            </a:r>
            <a:r>
              <a:rPr lang="en-US" altLang="ja-JP" sz="2400" dirty="0"/>
              <a:t>but limited</a:t>
            </a:r>
          </a:p>
          <a:p>
            <a:pPr marL="0" indent="0">
              <a:buNone/>
            </a:pPr>
            <a:r>
              <a:rPr lang="en-US" altLang="ja-JP" sz="2400" dirty="0"/>
              <a:t>   capital</a:t>
            </a:r>
          </a:p>
          <a:p>
            <a:r>
              <a:rPr lang="en-US" altLang="ja-JP" sz="2400" dirty="0"/>
              <a:t>Limited endowments make</a:t>
            </a:r>
          </a:p>
          <a:p>
            <a:pPr marL="0" indent="0">
              <a:buNone/>
            </a:pPr>
            <a:r>
              <a:rPr lang="en-US" altLang="ja-JP" sz="2400" dirty="0"/>
              <a:t>   allocation crucial</a:t>
            </a:r>
          </a:p>
          <a:p>
            <a:r>
              <a:rPr kumimoji="1" lang="en-US" altLang="ja-JP" sz="2400" dirty="0"/>
              <a:t>Minimum wage as a tool</a:t>
            </a:r>
            <a:endParaRPr kumimoji="1" lang="en-US" altLang="ja-JP" sz="2000" dirty="0"/>
          </a:p>
          <a:p>
            <a:pPr lvl="1"/>
            <a:r>
              <a:rPr lang="en-US" altLang="ja-JP" sz="1800" dirty="0"/>
              <a:t>Mandatory minimum wage setting</a:t>
            </a:r>
          </a:p>
          <a:p>
            <a:pPr lvl="1"/>
            <a:r>
              <a:rPr kumimoji="1" lang="en-US" altLang="ja-JP" sz="1800" dirty="0"/>
              <a:t>Voluntary productivity-based wage</a:t>
            </a:r>
          </a:p>
          <a:p>
            <a:pPr marL="457200" lvl="1" indent="0">
              <a:buNone/>
            </a:pPr>
            <a:r>
              <a:rPr lang="en-US" altLang="ja-JP" sz="1800" dirty="0"/>
              <a:t>  </a:t>
            </a:r>
            <a:r>
              <a:rPr kumimoji="1" lang="en-US" altLang="ja-JP" sz="1800" dirty="0"/>
              <a:t> setting</a:t>
            </a:r>
            <a:endParaRPr lang="en-US" altLang="ja-JP" sz="1800" dirty="0"/>
          </a:p>
          <a:p>
            <a:r>
              <a:rPr lang="en-US" altLang="ja-JP" sz="2400" dirty="0"/>
              <a:t>Theoretically, a rise in minimum wage dampens domestic employment</a:t>
            </a:r>
            <a:endParaRPr kumimoji="1" lang="en-US" altLang="ja-JP" sz="2400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76" y="771350"/>
            <a:ext cx="6640830" cy="4274819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96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6950BFC3-D8DA-4A85-94F7-54DA5524770B}">
      <p188:commentRel xmlns:p188="http://schemas.microsoft.com/office/powerpoint/2018/8/main" xmlns="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The Philippines is one of the top labor-exporting countries</a:t>
            </a:r>
          </a:p>
          <a:p>
            <a:r>
              <a:rPr lang="en-US" altLang="ja-JP" dirty="0"/>
              <a:t>Migrants brought remittances as large as 8.9% of GDP in 2021</a:t>
            </a:r>
          </a:p>
          <a:p>
            <a:r>
              <a:rPr lang="en-US" altLang="ja-JP" dirty="0"/>
              <a:t>Migration is driven by</a:t>
            </a:r>
          </a:p>
          <a:p>
            <a:pPr lvl="1"/>
            <a:r>
              <a:rPr lang="en-US" altLang="ja-JP" dirty="0"/>
              <a:t>a lack of domestic employment opportunities (OECD, 2017)</a:t>
            </a:r>
          </a:p>
          <a:p>
            <a:pPr lvl="1"/>
            <a:r>
              <a:rPr lang="en-US" altLang="ja-JP" dirty="0"/>
              <a:t>the level of domestic and foreign wages (</a:t>
            </a:r>
            <a:r>
              <a:rPr lang="en-US" altLang="ja-JP" dirty="0" err="1"/>
              <a:t>Pholphirul</a:t>
            </a:r>
            <a:r>
              <a:rPr lang="en-US" altLang="ja-JP" dirty="0"/>
              <a:t>, 2019; </a:t>
            </a:r>
            <a:r>
              <a:rPr lang="en-US" altLang="ja-JP" dirty="0" err="1"/>
              <a:t>Tabuga</a:t>
            </a:r>
            <a:r>
              <a:rPr lang="en-US" altLang="ja-JP" dirty="0"/>
              <a:t>, 2018)</a:t>
            </a:r>
          </a:p>
          <a:p>
            <a:r>
              <a:rPr lang="en-US" altLang="ja-JP" dirty="0"/>
              <a:t>Migration may cause brain drain but may also boost remittances, which can cause Dutch Disease</a:t>
            </a:r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11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36124" y="3873731"/>
            <a:ext cx="673331" cy="36576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ounded Rectangle 10"/>
          <p:cNvSpPr/>
          <p:nvPr/>
        </p:nvSpPr>
        <p:spPr>
          <a:xfrm>
            <a:off x="5522422" y="5231476"/>
            <a:ext cx="673331" cy="36576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Oval 11"/>
          <p:cNvSpPr/>
          <p:nvPr/>
        </p:nvSpPr>
        <p:spPr>
          <a:xfrm>
            <a:off x="10149840" y="3891309"/>
            <a:ext cx="1039091" cy="330604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Oval 12"/>
          <p:cNvSpPr/>
          <p:nvPr/>
        </p:nvSpPr>
        <p:spPr>
          <a:xfrm>
            <a:off x="10149841" y="5266632"/>
            <a:ext cx="1039091" cy="330604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Oval 14"/>
          <p:cNvSpPr/>
          <p:nvPr/>
        </p:nvSpPr>
        <p:spPr>
          <a:xfrm>
            <a:off x="7747844" y="3790602"/>
            <a:ext cx="862756" cy="190361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68" y="0"/>
            <a:ext cx="3431132" cy="3707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Introduction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There is income inequality among households</a:t>
            </a:r>
          </a:p>
          <a:p>
            <a:r>
              <a:rPr lang="en-US" altLang="ja-JP" sz="2000" dirty="0"/>
              <a:t>Remittances are comparable to non-professional labor income</a:t>
            </a:r>
          </a:p>
          <a:p>
            <a:r>
              <a:rPr lang="en-US" altLang="ja-JP" sz="2000" dirty="0"/>
              <a:t>Migration and remittances can influence households unevenly</a:t>
            </a:r>
          </a:p>
          <a:p>
            <a:endParaRPr kumimoji="1" lang="en-US" altLang="ja-JP" sz="2000" dirty="0"/>
          </a:p>
          <a:p>
            <a:endParaRPr lang="en-US" altLang="ja-JP" sz="2000" dirty="0"/>
          </a:p>
          <a:p>
            <a:endParaRPr kumimoji="1" lang="en-US" altLang="ja-JP" sz="2400" dirty="0"/>
          </a:p>
          <a:p>
            <a:endParaRPr lang="en-US" altLang="ja-JP" sz="2400" dirty="0"/>
          </a:p>
          <a:p>
            <a:endParaRPr kumimoji="1" lang="en-US" altLang="ja-JP" sz="2400" dirty="0"/>
          </a:p>
          <a:p>
            <a:endParaRPr lang="en-US" altLang="ja-JP" sz="2400" dirty="0"/>
          </a:p>
          <a:p>
            <a:endParaRPr kumimoji="1" lang="en-US" altLang="ja-JP" sz="2400" dirty="0"/>
          </a:p>
          <a:p>
            <a:endParaRPr lang="en-US" altLang="ja-JP" sz="2400" dirty="0"/>
          </a:p>
          <a:p>
            <a:pPr marL="0" indent="0">
              <a:buNone/>
            </a:pPr>
            <a:endParaRPr kumimoji="1" lang="en-US" altLang="ja-JP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193079"/>
              </p:ext>
            </p:extLst>
          </p:nvPr>
        </p:nvGraphicFramePr>
        <p:xfrm>
          <a:off x="838200" y="3042946"/>
          <a:ext cx="10515599" cy="3134017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147714">
                  <a:extLst>
                    <a:ext uri="{9D8B030D-6E8A-4147-A177-3AD203B41FA5}">
                      <a16:colId xmlns:a16="http://schemas.microsoft.com/office/drawing/2014/main" val="3610678900"/>
                    </a:ext>
                  </a:extLst>
                </a:gridCol>
                <a:gridCol w="1177259">
                  <a:extLst>
                    <a:ext uri="{9D8B030D-6E8A-4147-A177-3AD203B41FA5}">
                      <a16:colId xmlns:a16="http://schemas.microsoft.com/office/drawing/2014/main" val="388300040"/>
                    </a:ext>
                  </a:extLst>
                </a:gridCol>
                <a:gridCol w="1056557">
                  <a:extLst>
                    <a:ext uri="{9D8B030D-6E8A-4147-A177-3AD203B41FA5}">
                      <a16:colId xmlns:a16="http://schemas.microsoft.com/office/drawing/2014/main" val="3073541232"/>
                    </a:ext>
                  </a:extLst>
                </a:gridCol>
                <a:gridCol w="1008975">
                  <a:extLst>
                    <a:ext uri="{9D8B030D-6E8A-4147-A177-3AD203B41FA5}">
                      <a16:colId xmlns:a16="http://schemas.microsoft.com/office/drawing/2014/main" val="2837779322"/>
                    </a:ext>
                  </a:extLst>
                </a:gridCol>
                <a:gridCol w="1205346">
                  <a:extLst>
                    <a:ext uri="{9D8B030D-6E8A-4147-A177-3AD203B41FA5}">
                      <a16:colId xmlns:a16="http://schemas.microsoft.com/office/drawing/2014/main" val="2745271134"/>
                    </a:ext>
                  </a:extLst>
                </a:gridCol>
                <a:gridCol w="1138844">
                  <a:extLst>
                    <a:ext uri="{9D8B030D-6E8A-4147-A177-3AD203B41FA5}">
                      <a16:colId xmlns:a16="http://schemas.microsoft.com/office/drawing/2014/main" val="1570124963"/>
                    </a:ext>
                  </a:extLst>
                </a:gridCol>
                <a:gridCol w="1172094">
                  <a:extLst>
                    <a:ext uri="{9D8B030D-6E8A-4147-A177-3AD203B41FA5}">
                      <a16:colId xmlns:a16="http://schemas.microsoft.com/office/drawing/2014/main" val="2539131509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3399836471"/>
                    </a:ext>
                  </a:extLst>
                </a:gridCol>
                <a:gridCol w="1445028">
                  <a:extLst>
                    <a:ext uri="{9D8B030D-6E8A-4147-A177-3AD203B41FA5}">
                      <a16:colId xmlns:a16="http://schemas.microsoft.com/office/drawing/2014/main" val="3150132961"/>
                    </a:ext>
                  </a:extLst>
                </a:gridCol>
              </a:tblGrid>
              <a:tr h="448223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Household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Labor Income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Capital Income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Remittance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Total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Total </a:t>
                      </a:r>
                    </a:p>
                    <a:p>
                      <a:pPr algn="ctr"/>
                      <a:r>
                        <a:rPr lang="en-US" sz="1400" dirty="0"/>
                        <a:t>Per Capita Income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2615120"/>
                  </a:ext>
                </a:extLst>
              </a:tr>
              <a:tr h="4363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Professional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Clerical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Unskilled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2419932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rgbClr val="FF0000"/>
                          </a:solidFill>
                        </a:rPr>
                        <a:t>373</a:t>
                      </a:r>
                      <a:endParaRPr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187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204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92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904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149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1,909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rgbClr val="FF0000"/>
                          </a:solidFill>
                        </a:rPr>
                        <a:t>148,227</a:t>
                      </a:r>
                      <a:endParaRPr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882692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Luzon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539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341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254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426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2,427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500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4,488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100,641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801011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Visayas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185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120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89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180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1,018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167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1,759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90,790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5988896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Mindanao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253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137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117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rgbClr val="FF0000"/>
                          </a:solidFill>
                        </a:rPr>
                        <a:t>262</a:t>
                      </a:r>
                      <a:endParaRPr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1,009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119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1,896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rgbClr val="FF0000"/>
                          </a:solidFill>
                        </a:rPr>
                        <a:t>78,559</a:t>
                      </a:r>
                      <a:endParaRPr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3137149"/>
                  </a:ext>
                </a:extLst>
              </a:tr>
              <a:tr h="448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400" dirty="0">
                          <a:effectLst/>
                        </a:rPr>
                        <a:t>Total</a:t>
                      </a:r>
                      <a:endParaRPr lang="en-US" altLang="ja-JP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1,350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786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63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959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5,358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935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10,052</a:t>
                      </a:r>
                      <a:endParaRPr lang="ja-JP" alt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ja-JP" alt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951052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199" y="6176963"/>
            <a:ext cx="2598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Unit: Billion PHP</a:t>
            </a:r>
          </a:p>
          <a:p>
            <a:r>
              <a:rPr kumimoji="1" lang="en-US" altLang="ja-JP" sz="1400" dirty="0"/>
              <a:t>Source: Authors’ calculations</a:t>
            </a:r>
            <a:endParaRPr kumimoji="1" lang="ja-JP" alt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1987420" y="3504374"/>
            <a:ext cx="4450703" cy="2672589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4" name="Oval 3"/>
          <p:cNvSpPr/>
          <p:nvPr/>
        </p:nvSpPr>
        <p:spPr>
          <a:xfrm>
            <a:off x="10282844" y="1205345"/>
            <a:ext cx="166254" cy="1911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ight Arrow 13"/>
          <p:cNvSpPr/>
          <p:nvPr/>
        </p:nvSpPr>
        <p:spPr>
          <a:xfrm>
            <a:off x="8104909" y="1047402"/>
            <a:ext cx="1787236" cy="5070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83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5" grpId="0" animBg="1"/>
      <p:bldP spid="4" grpId="0" animBg="1"/>
      <p:bldP spid="14" grpId="0" animBg="1"/>
    </p:bldLst>
  </p:timing>
  <p:extLst mod="1">
    <p:ext uri="{6950BFC3-D8DA-4A85-94F7-54DA5524770B}">
      <p188:commentRel xmlns:p188="http://schemas.microsoft.com/office/powerpoint/2018/8/main" xmlns="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Review of Related Literature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Many empirical studies examine the case of marginal workers whose earnings are likely to be as low as the minimum wage </a:t>
            </a:r>
            <a:r>
              <a:rPr kumimoji="1" lang="en-US" altLang="ja-JP" sz="2400" dirty="0"/>
              <a:t>(e.g., Card, 1992)</a:t>
            </a:r>
          </a:p>
          <a:p>
            <a:endParaRPr lang="en-US" altLang="ja-JP" dirty="0"/>
          </a:p>
          <a:p>
            <a:r>
              <a:rPr kumimoji="1" lang="en-US" altLang="ja-JP" dirty="0"/>
              <a:t>The adjustment of the minimum wage can impact a wider range of workers in the Philippines </a:t>
            </a:r>
            <a:r>
              <a:rPr kumimoji="1" lang="en-US" altLang="ja-JP" sz="2400" dirty="0"/>
              <a:t>(Canales, 2014)</a:t>
            </a:r>
          </a:p>
          <a:p>
            <a:endParaRPr lang="en-US" altLang="ja-JP" sz="2400" dirty="0"/>
          </a:p>
          <a:p>
            <a:r>
              <a:rPr lang="en-US" altLang="ja-JP" dirty="0"/>
              <a:t>Rate of minimum wage compliance was 88% in 2020 according to the Department of Labor and Employment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sz="2400" dirty="0"/>
          </a:p>
          <a:p>
            <a:endParaRPr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1152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Review of Related Literature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Migration studies driven by differences in personal income tax rates focus on high-income earners in developed countries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Kleven</a:t>
            </a:r>
            <a:r>
              <a:rPr lang="en-US" altLang="ja-JP" sz="2400" dirty="0"/>
              <a:t> et al., 2020)</a:t>
            </a:r>
          </a:p>
          <a:p>
            <a:endParaRPr kumimoji="1" lang="en-US" altLang="ja-JP" sz="2400" dirty="0"/>
          </a:p>
          <a:p>
            <a:r>
              <a:rPr lang="en-US" altLang="ja-JP" dirty="0"/>
              <a:t>There is two-fold per capita income differential between Filipino households with migrants </a:t>
            </a:r>
            <a:r>
              <a:rPr lang="en-US" altLang="ja-JP" dirty="0" smtClean="0"/>
              <a:t>and </a:t>
            </a:r>
            <a:r>
              <a:rPr lang="en-US" altLang="ja-JP" dirty="0"/>
              <a:t>those without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Gorodzeisky</a:t>
            </a:r>
            <a:r>
              <a:rPr lang="en-US" altLang="ja-JP" sz="2400" dirty="0"/>
              <a:t> &amp; Semyonov, 2014)</a:t>
            </a:r>
          </a:p>
          <a:p>
            <a:endParaRPr lang="en-US" altLang="ja-JP" sz="2400" dirty="0"/>
          </a:p>
          <a:p>
            <a:r>
              <a:rPr lang="en-US" altLang="ja-JP" dirty="0"/>
              <a:t>Migration is driven by foreign minimum wages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Bertoli</a:t>
            </a:r>
            <a:r>
              <a:rPr lang="en-US" altLang="ja-JP" sz="2400" dirty="0"/>
              <a:t> et al., 2016)</a:t>
            </a:r>
          </a:p>
          <a:p>
            <a:endParaRPr lang="en-US" altLang="ja-JP" sz="2400" dirty="0"/>
          </a:p>
          <a:p>
            <a:endParaRPr lang="en-US" altLang="ja-JP" sz="2400" dirty="0"/>
          </a:p>
          <a:p>
            <a:endParaRPr kumimoji="1" lang="en-US" altLang="ja-JP" dirty="0"/>
          </a:p>
          <a:p>
            <a:endParaRPr kumimoji="1" lang="en-US" altLang="ja-JP" sz="2400" dirty="0"/>
          </a:p>
          <a:p>
            <a:endParaRPr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62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6950BFC3-D8DA-4A85-94F7-54DA5524770B}">
      <p188:commentRel xmlns:p188="http://schemas.microsoft.com/office/powerpoint/2018/8/main" xmlns="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Review of Related Literature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Higher remittances would trigger a currency appreciation (aka Dutch Disease)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Tuano</a:t>
            </a:r>
            <a:r>
              <a:rPr lang="en-US" altLang="ja-JP" sz="2400" dirty="0"/>
              <a:t>-Amador et al., 2007)</a:t>
            </a:r>
          </a:p>
          <a:p>
            <a:endParaRPr lang="en-US" altLang="ja-JP" dirty="0"/>
          </a:p>
          <a:p>
            <a:r>
              <a:rPr lang="en-US" altLang="ja-JP" dirty="0"/>
              <a:t>Tradable sectors face cheaper imports and more expensive exports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Tuano</a:t>
            </a:r>
            <a:r>
              <a:rPr lang="en-US" altLang="ja-JP" sz="2400" dirty="0"/>
              <a:t>-Amador et al., 2007)</a:t>
            </a:r>
          </a:p>
          <a:p>
            <a:pPr marL="0" indent="0">
              <a:buNone/>
            </a:pPr>
            <a:endParaRPr lang="en-US" altLang="ja-JP" dirty="0"/>
          </a:p>
          <a:p>
            <a:r>
              <a:rPr lang="en-US" altLang="ja-JP" dirty="0"/>
              <a:t>Remittances would also initiate labor supply reduction and migration </a:t>
            </a:r>
            <a:r>
              <a:rPr lang="en-US" altLang="ja-JP" sz="2400" dirty="0"/>
              <a:t>(</a:t>
            </a:r>
            <a:r>
              <a:rPr lang="en-US" altLang="ja-JP" sz="2400" dirty="0" err="1"/>
              <a:t>Bayangos</a:t>
            </a:r>
            <a:r>
              <a:rPr lang="en-US" altLang="ja-JP" sz="2400" dirty="0"/>
              <a:t> &amp; Jansen, 2011)</a:t>
            </a:r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27923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6950BFC3-D8DA-4A85-94F7-54DA5524770B}">
      <p188:commentRel xmlns:p188="http://schemas.microsoft.com/office/powerpoint/2018/8/main" xmlns="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15" y="1"/>
            <a:ext cx="57163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5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dirty="0"/>
              <a:t>A static Computable General Equilibrium (CGE) Model with:</a:t>
            </a:r>
          </a:p>
          <a:p>
            <a:r>
              <a:rPr lang="en-US" altLang="ja-JP" dirty="0"/>
              <a:t>9 Sectors</a:t>
            </a:r>
          </a:p>
          <a:p>
            <a:r>
              <a:rPr kumimoji="1" lang="en-US" altLang="ja-JP" dirty="0"/>
              <a:t>4 Households</a:t>
            </a:r>
          </a:p>
          <a:p>
            <a:pPr lvl="1"/>
            <a:r>
              <a:rPr lang="en-US" altLang="ja-JP" dirty="0"/>
              <a:t>National Capital Region (NCR), Luzon, Visayas, Mindanao</a:t>
            </a:r>
            <a:endParaRPr kumimoji="1" lang="en-US" altLang="ja-JP" dirty="0"/>
          </a:p>
          <a:p>
            <a:r>
              <a:rPr lang="en-US" altLang="ja-JP" dirty="0"/>
              <a:t>6 Factors</a:t>
            </a:r>
          </a:p>
          <a:p>
            <a:pPr lvl="1"/>
            <a:r>
              <a:rPr lang="en-US" altLang="ja-JP" dirty="0"/>
              <a:t>4 labor : Professional, Technical, Clerical</a:t>
            </a:r>
          </a:p>
          <a:p>
            <a:pPr marL="457200" lvl="1" indent="0">
              <a:buNone/>
            </a:pPr>
            <a:r>
              <a:rPr lang="en-US" altLang="ja-JP" dirty="0"/>
              <a:t>                 and Unskilled Labor</a:t>
            </a:r>
          </a:p>
          <a:p>
            <a:pPr lvl="1"/>
            <a:r>
              <a:rPr lang="en-US" altLang="ja-JP" dirty="0"/>
              <a:t>2 capital : Domestic Capital, Foreign Capital</a:t>
            </a:r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4AEF-51B1-4E67-A66B-B8EE0C252C1B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6" name="Oval 5"/>
          <p:cNvSpPr/>
          <p:nvPr/>
        </p:nvSpPr>
        <p:spPr>
          <a:xfrm>
            <a:off x="9094123" y="2194559"/>
            <a:ext cx="216131" cy="282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66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6591</TotalTime>
  <Words>1833</Words>
  <Application>Microsoft Office PowerPoint</Application>
  <PresentationFormat>Widescreen</PresentationFormat>
  <Paragraphs>546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游ゴシック</vt:lpstr>
      <vt:lpstr>游ゴシック Light</vt:lpstr>
      <vt:lpstr>Arial</vt:lpstr>
      <vt:lpstr>Calibri</vt:lpstr>
      <vt:lpstr>Times New Roman</vt:lpstr>
      <vt:lpstr>Office Theme</vt:lpstr>
      <vt:lpstr>Intended and Unintended Impacts of Minimum Wage Change in the Philippines </vt:lpstr>
      <vt:lpstr>Research Question</vt:lpstr>
      <vt:lpstr>Introduction</vt:lpstr>
      <vt:lpstr>Introduction</vt:lpstr>
      <vt:lpstr>Introduction</vt:lpstr>
      <vt:lpstr>Review of Related Literature</vt:lpstr>
      <vt:lpstr>Review of Related Literature</vt:lpstr>
      <vt:lpstr>Review of Related Literature</vt:lpstr>
      <vt:lpstr>Methodology</vt:lpstr>
      <vt:lpstr>CGE Model ---Standard Features</vt:lpstr>
      <vt:lpstr>CGE Model ---Labor Market</vt:lpstr>
      <vt:lpstr>Simulation Scenario---2%</vt:lpstr>
      <vt:lpstr>Simulation Results---Output 2% increase in non-professional wage</vt:lpstr>
      <vt:lpstr>Simulation Results---Employment 2% increase in non-professional wage</vt:lpstr>
      <vt:lpstr>Simulation Results---Welfare (EVs) 2% increase in non-professional wage</vt:lpstr>
      <vt:lpstr>Simulation Results---by Income Source 2% increase in non-professional wage</vt:lpstr>
      <vt:lpstr>Simulation Results---Tax Revenues 2% increase in non-professional wage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119</cp:revision>
  <dcterms:created xsi:type="dcterms:W3CDTF">2022-05-13T12:38:18Z</dcterms:created>
  <dcterms:modified xsi:type="dcterms:W3CDTF">2022-06-07T16:53:26Z</dcterms:modified>
</cp:coreProperties>
</file>