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319" r:id="rId4"/>
    <p:sldId id="320" r:id="rId5"/>
    <p:sldId id="327" r:id="rId6"/>
    <p:sldId id="426" r:id="rId7"/>
    <p:sldId id="326" r:id="rId8"/>
    <p:sldId id="323" r:id="rId9"/>
    <p:sldId id="324" r:id="rId10"/>
    <p:sldId id="321" r:id="rId11"/>
    <p:sldId id="322" r:id="rId12"/>
    <p:sldId id="341" r:id="rId13"/>
    <p:sldId id="333" r:id="rId14"/>
    <p:sldId id="342" r:id="rId15"/>
    <p:sldId id="345" r:id="rId16"/>
    <p:sldId id="283" r:id="rId17"/>
    <p:sldId id="418" r:id="rId18"/>
    <p:sldId id="343" r:id="rId19"/>
    <p:sldId id="425" r:id="rId20"/>
    <p:sldId id="420" r:id="rId21"/>
    <p:sldId id="328" r:id="rId22"/>
    <p:sldId id="394" r:id="rId23"/>
    <p:sldId id="419" r:id="rId24"/>
    <p:sldId id="331" r:id="rId25"/>
    <p:sldId id="415" r:id="rId26"/>
    <p:sldId id="406" r:id="rId27"/>
    <p:sldId id="408" r:id="rId28"/>
    <p:sldId id="423" r:id="rId29"/>
    <p:sldId id="422" r:id="rId30"/>
    <p:sldId id="42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AEE93E-F7A9-4FE7-A0F1-38B95AD782E2}" v="4" dt="2024-06-04T20:15:33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son, Sherman (IFPRI–Emeritus Fellow)" userId="fc9cfd2a-bb41-40cc-a398-2598f9d29f21" providerId="ADAL" clId="{98AEE93E-F7A9-4FE7-A0F1-38B95AD782E2}"/>
    <pc:docChg chg="custSel modSld">
      <pc:chgData name="Robinson, Sherman (IFPRI–Emeritus Fellow)" userId="fc9cfd2a-bb41-40cc-a398-2598f9d29f21" providerId="ADAL" clId="{98AEE93E-F7A9-4FE7-A0F1-38B95AD782E2}" dt="2024-06-04T20:15:33.953" v="705" actId="20577"/>
      <pc:docMkLst>
        <pc:docMk/>
      </pc:docMkLst>
      <pc:sldChg chg="modSp mod">
        <pc:chgData name="Robinson, Sherman (IFPRI–Emeritus Fellow)" userId="fc9cfd2a-bb41-40cc-a398-2598f9d29f21" providerId="ADAL" clId="{98AEE93E-F7A9-4FE7-A0F1-38B95AD782E2}" dt="2024-06-04T18:21:46.550" v="213" actId="20577"/>
        <pc:sldMkLst>
          <pc:docMk/>
          <pc:sldMk cId="0" sldId="283"/>
        </pc:sldMkLst>
        <pc:spChg chg="mod">
          <ac:chgData name="Robinson, Sherman (IFPRI–Emeritus Fellow)" userId="fc9cfd2a-bb41-40cc-a398-2598f9d29f21" providerId="ADAL" clId="{98AEE93E-F7A9-4FE7-A0F1-38B95AD782E2}" dt="2024-06-04T18:21:46.550" v="213" actId="20577"/>
          <ac:spMkLst>
            <pc:docMk/>
            <pc:sldMk cId="0" sldId="283"/>
            <ac:spMk id="74756" creationId="{00000000-0000-0000-0000-000000000000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20:11:14.988" v="641" actId="20577"/>
        <pc:sldMkLst>
          <pc:docMk/>
          <pc:sldMk cId="0" sldId="318"/>
        </pc:sldMkLst>
        <pc:spChg chg="mod">
          <ac:chgData name="Robinson, Sherman (IFPRI–Emeritus Fellow)" userId="fc9cfd2a-bb41-40cc-a398-2598f9d29f21" providerId="ADAL" clId="{98AEE93E-F7A9-4FE7-A0F1-38B95AD782E2}" dt="2024-06-04T20:11:14.988" v="641" actId="20577"/>
          <ac:spMkLst>
            <pc:docMk/>
            <pc:sldMk cId="0" sldId="318"/>
            <ac:spMk id="92163" creationId="{00000000-0000-0000-0000-000000000000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20:12:04.787" v="649" actId="20577"/>
        <pc:sldMkLst>
          <pc:docMk/>
          <pc:sldMk cId="0" sldId="320"/>
        </pc:sldMkLst>
        <pc:spChg chg="mod">
          <ac:chgData name="Robinson, Sherman (IFPRI–Emeritus Fellow)" userId="fc9cfd2a-bb41-40cc-a398-2598f9d29f21" providerId="ADAL" clId="{98AEE93E-F7A9-4FE7-A0F1-38B95AD782E2}" dt="2024-06-04T20:12:04.787" v="649" actId="20577"/>
          <ac:spMkLst>
            <pc:docMk/>
            <pc:sldMk cId="0" sldId="320"/>
            <ac:spMk id="94212" creationId="{00000000-0000-0000-0000-000000000000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20:14:06.914" v="701" actId="20577"/>
        <pc:sldMkLst>
          <pc:docMk/>
          <pc:sldMk cId="0" sldId="323"/>
        </pc:sldMkLst>
        <pc:spChg chg="mod">
          <ac:chgData name="Robinson, Sherman (IFPRI–Emeritus Fellow)" userId="fc9cfd2a-bb41-40cc-a398-2598f9d29f21" providerId="ADAL" clId="{98AEE93E-F7A9-4FE7-A0F1-38B95AD782E2}" dt="2024-06-04T20:14:06.914" v="701" actId="20577"/>
          <ac:spMkLst>
            <pc:docMk/>
            <pc:sldMk cId="0" sldId="323"/>
            <ac:spMk id="97284" creationId="{00000000-0000-0000-0000-000000000000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18:25:38.578" v="296" actId="20577"/>
        <pc:sldMkLst>
          <pc:docMk/>
          <pc:sldMk cId="83305762" sldId="328"/>
        </pc:sldMkLst>
        <pc:spChg chg="mod">
          <ac:chgData name="Robinson, Sherman (IFPRI–Emeritus Fellow)" userId="fc9cfd2a-bb41-40cc-a398-2598f9d29f21" providerId="ADAL" clId="{98AEE93E-F7A9-4FE7-A0F1-38B95AD782E2}" dt="2024-06-04T18:25:38.578" v="296" actId="20577"/>
          <ac:spMkLst>
            <pc:docMk/>
            <pc:sldMk cId="83305762" sldId="328"/>
            <ac:spMk id="102404" creationId="{00000000-0000-0000-0000-000000000000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18:26:19.278" v="298" actId="14100"/>
        <pc:sldMkLst>
          <pc:docMk/>
          <pc:sldMk cId="2987743358" sldId="331"/>
        </pc:sldMkLst>
        <pc:spChg chg="mod">
          <ac:chgData name="Robinson, Sherman (IFPRI–Emeritus Fellow)" userId="fc9cfd2a-bb41-40cc-a398-2598f9d29f21" providerId="ADAL" clId="{98AEE93E-F7A9-4FE7-A0F1-38B95AD782E2}" dt="2024-06-04T18:26:19.278" v="298" actId="14100"/>
          <ac:spMkLst>
            <pc:docMk/>
            <pc:sldMk cId="2987743358" sldId="331"/>
            <ac:spMk id="105476" creationId="{00000000-0000-0000-0000-000000000000}"/>
          </ac:spMkLst>
        </pc:spChg>
      </pc:sldChg>
      <pc:sldChg chg="modSp">
        <pc:chgData name="Robinson, Sherman (IFPRI–Emeritus Fellow)" userId="fc9cfd2a-bb41-40cc-a398-2598f9d29f21" providerId="ADAL" clId="{98AEE93E-F7A9-4FE7-A0F1-38B95AD782E2}" dt="2024-06-04T20:15:33.953" v="705" actId="20577"/>
        <pc:sldMkLst>
          <pc:docMk/>
          <pc:sldMk cId="0" sldId="342"/>
        </pc:sldMkLst>
        <pc:spChg chg="mod">
          <ac:chgData name="Robinson, Sherman (IFPRI–Emeritus Fellow)" userId="fc9cfd2a-bb41-40cc-a398-2598f9d29f21" providerId="ADAL" clId="{98AEE93E-F7A9-4FE7-A0F1-38B95AD782E2}" dt="2024-06-04T20:15:33.953" v="705" actId="20577"/>
          <ac:spMkLst>
            <pc:docMk/>
            <pc:sldMk cId="0" sldId="342"/>
            <ac:spMk id="109572" creationId="{00000000-0000-0000-0000-000000000000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18:31:31.022" v="633" actId="20577"/>
        <pc:sldMkLst>
          <pc:docMk/>
          <pc:sldMk cId="2028972375" sldId="420"/>
        </pc:sldMkLst>
        <pc:spChg chg="mod">
          <ac:chgData name="Robinson, Sherman (IFPRI–Emeritus Fellow)" userId="fc9cfd2a-bb41-40cc-a398-2598f9d29f21" providerId="ADAL" clId="{98AEE93E-F7A9-4FE7-A0F1-38B95AD782E2}" dt="2024-06-04T18:31:31.022" v="633" actId="20577"/>
          <ac:spMkLst>
            <pc:docMk/>
            <pc:sldMk cId="2028972375" sldId="420"/>
            <ac:spMk id="3" creationId="{4C0628E2-2691-C446-6471-5F8F1869B884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18:27:12.218" v="303" actId="20577"/>
        <pc:sldMkLst>
          <pc:docMk/>
          <pc:sldMk cId="4084615898" sldId="424"/>
        </pc:sldMkLst>
        <pc:spChg chg="mod">
          <ac:chgData name="Robinson, Sherman (IFPRI–Emeritus Fellow)" userId="fc9cfd2a-bb41-40cc-a398-2598f9d29f21" providerId="ADAL" clId="{98AEE93E-F7A9-4FE7-A0F1-38B95AD782E2}" dt="2024-06-04T18:27:12.218" v="303" actId="20577"/>
          <ac:spMkLst>
            <pc:docMk/>
            <pc:sldMk cId="4084615898" sldId="424"/>
            <ac:spMk id="3" creationId="{1F1BA96D-6396-767F-025B-7F895DC65D73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18:23:15.126" v="237" actId="20577"/>
        <pc:sldMkLst>
          <pc:docMk/>
          <pc:sldMk cId="3722597847" sldId="425"/>
        </pc:sldMkLst>
        <pc:spChg chg="mod">
          <ac:chgData name="Robinson, Sherman (IFPRI–Emeritus Fellow)" userId="fc9cfd2a-bb41-40cc-a398-2598f9d29f21" providerId="ADAL" clId="{98AEE93E-F7A9-4FE7-A0F1-38B95AD782E2}" dt="2024-06-04T18:23:15.126" v="237" actId="20577"/>
          <ac:spMkLst>
            <pc:docMk/>
            <pc:sldMk cId="3722597847" sldId="425"/>
            <ac:spMk id="3" creationId="{1996D889-3E97-63EA-898C-D9C965DF5C2D}"/>
          </ac:spMkLst>
        </pc:spChg>
      </pc:sldChg>
      <pc:sldChg chg="modSp mod">
        <pc:chgData name="Robinson, Sherman (IFPRI–Emeritus Fellow)" userId="fc9cfd2a-bb41-40cc-a398-2598f9d29f21" providerId="ADAL" clId="{98AEE93E-F7A9-4FE7-A0F1-38B95AD782E2}" dt="2024-06-04T18:15:05.981" v="62" actId="20577"/>
        <pc:sldMkLst>
          <pc:docMk/>
          <pc:sldMk cId="3716824902" sldId="426"/>
        </pc:sldMkLst>
        <pc:spChg chg="mod">
          <ac:chgData name="Robinson, Sherman (IFPRI–Emeritus Fellow)" userId="fc9cfd2a-bb41-40cc-a398-2598f9d29f21" providerId="ADAL" clId="{98AEE93E-F7A9-4FE7-A0F1-38B95AD782E2}" dt="2024-06-04T18:15:05.981" v="62" actId="20577"/>
          <ac:spMkLst>
            <pc:docMk/>
            <pc:sldMk cId="3716824902" sldId="426"/>
            <ac:spMk id="3" creationId="{B749DC59-A282-02F6-F90D-2ADB9A31D6A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2B1B-6903-5866-462A-91435ABDA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7391F-ED0C-88C8-4B33-10DEB3D4D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A4B6D-9FDC-69FD-3700-8D64121A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4A7B0-5579-C4AB-9EA1-7C6923B39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3D439-938B-64F9-DF07-2BA3E96AA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9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82DB1-1271-EAFD-D7FB-A96153B9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DA979-CBD2-0E2E-2E67-84B9FFE78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1032E-2E8A-C2C4-8F06-694974BA2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34763-D7FD-20A1-49A7-D22A0AE46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40885-F85D-22D4-8D0F-A197837B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1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97B2D0-7293-75B2-A1FB-E2A0748C3C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2DE679-F4BD-EBCF-0107-ABEFE882D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C7004-4459-03B0-90B1-23A958F9E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FECC3-7268-0376-5E12-09270126C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36247-1E7B-CC03-7A49-51B3C24A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02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1158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00200"/>
            <a:ext cx="115824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38591"/>
            <a:ext cx="115824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37915-D324-430D-A353-4BFC9BD229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3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CCEAD-DBEF-124C-8883-72BB5202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3" y="365125"/>
            <a:ext cx="1138766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BEAEA-647A-4F42-29A4-10B3F3CAE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933" y="1825625"/>
            <a:ext cx="1138766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F2856-21BE-236F-6767-568869844E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6400" y="6356350"/>
            <a:ext cx="2743200" cy="365125"/>
          </a:xfrm>
        </p:spPr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449E8-211F-C2DB-EB1C-5882A0AF0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224E3-A658-E444-1EA1-088762A0C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356350"/>
            <a:ext cx="2743200" cy="365125"/>
          </a:xfrm>
        </p:spPr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01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94E85-FA24-6363-5133-197B64B56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F3367-66B5-93ED-E973-76744060F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CDC64-9173-CEC3-BB2F-CDE46877D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2A933-97AE-AC15-BFFD-F447C5C35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2E4F8-C71B-51CC-BCE7-CF80E42F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2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866A-52E8-2BC8-FF0D-963FC9131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365125"/>
            <a:ext cx="11480798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1EC12-F939-B969-95AA-246EFDEB7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600" y="1825625"/>
            <a:ext cx="5664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6F92C7-5344-1229-3566-CFCDD769A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6419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7A6062-6DDB-39F0-9698-23D61D5D7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600" y="6356350"/>
            <a:ext cx="2743200" cy="365125"/>
          </a:xfrm>
        </p:spPr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74EA3-2BE6-3BF9-3008-AB64630F5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1458A-3F03-567C-97AB-9DFB83D4F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3198" y="6356350"/>
            <a:ext cx="2743200" cy="365125"/>
          </a:xfrm>
        </p:spPr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14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552E6-E8A2-38DD-407D-B502245D3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6D148-67C9-76E4-B36E-7E6BDB8F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151F8-2BF6-737A-EF8C-6EE462105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A9BCB-4376-A342-A7A4-071C3DD45D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F0D7D4-12DE-F47D-F748-F35F6B726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F55E9-98E4-1D55-BD07-EEC61129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30C81B-A837-824D-C6BE-3108E7B1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532BC-97E9-BECF-9928-5E57270B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2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201C6-E9D0-CD58-9AE8-B28C046BA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365125"/>
            <a:ext cx="11379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DEBA90-D53D-C458-12C6-AFC403B792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600" y="6310312"/>
            <a:ext cx="2743200" cy="365125"/>
          </a:xfrm>
        </p:spPr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39291-7901-9A6D-49BC-81316D459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D6836F-DBAE-C6FC-7835-29FCE668B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1600" y="6356349"/>
            <a:ext cx="2743200" cy="365125"/>
          </a:xfrm>
        </p:spPr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0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EF4B3-8AFC-B64E-D707-F75EC2D9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A0590-459B-30FE-ACF8-E87816EF0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4CCF8-4773-12D1-448D-931F0FED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0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2B8EE-2163-B4D8-2E26-E4C48D87A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C30FA-9E66-ADEF-6B2B-0B390DEB5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1C40F-0F8C-7BDF-A376-7D658318A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B853CB-1BED-566A-E553-09FC40757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9984-5CB1-CA77-1F5D-B69135E8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9FEA2-9065-D3A5-545B-E7EC43F0F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2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E48DC-43B6-8A5B-4FF5-1E3B415F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1C461-F6CD-16A8-1436-F3BD97E5F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824CC-2620-1AFF-0108-38E108395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B8C0F-AAED-0AF9-388A-3430A7E7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90404-1CC1-BAFA-847A-8B9BA908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10334A-B06A-219E-30B0-30E5DD63C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F507C3-DBF1-805E-8DE5-F3B057E43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ED8D7-7DC0-1E15-5512-57308B8EF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43D1F-D35D-4711-67FA-16D87BA96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81658-1F70-409B-809C-C9CA847498A3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CF4D9-93CA-4AC0-E374-A19855E2C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629D7-68C4-2AB7-B01D-8970AB1E6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BB7D0-61A9-49F6-951D-87FC454D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9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BDFE5-42CC-A583-58C9-B7F28D044E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 Information Theoretic Approach to Estimating Matrices of Economic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67A44B-ADAD-BDBA-D2D7-8EA0C9D0E0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Scott McDonald</a:t>
            </a:r>
          </a:p>
          <a:p>
            <a:r>
              <a:rPr lang="en-US" dirty="0"/>
              <a:t>Sherman Robinson</a:t>
            </a:r>
          </a:p>
          <a:p>
            <a:r>
              <a:rPr lang="en-US" dirty="0"/>
              <a:t>GTAP Conference June 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683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SAM: Values and Coefficients</a:t>
            </a: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/>
              <a:t>Define a SAM transactions matrix, </a:t>
            </a:r>
            <a:r>
              <a:rPr lang="en-US" altLang="en-US" i="1"/>
              <a:t>T</a:t>
            </a:r>
            <a:r>
              <a:rPr lang="en-US" altLang="en-US"/>
              <a:t>, which is a square matrix specifying payments from columns to rows. Corresponding row and column sums (y) are equal. Define:</a:t>
            </a:r>
            <a:endParaRPr lang="en-US" alt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237" name="Object 5"/>
              <p:cNvSpPr txBox="1">
                <a:spLocks noGrp="1"/>
              </p:cNvSpPr>
              <p:nvPr>
                <p:ph sz="half" idx="2"/>
              </p:nvPr>
            </p:nvSpPr>
            <p:spPr bwMode="auto">
              <a:xfrm>
                <a:off x="2438400" y="3352800"/>
                <a:ext cx="7772400" cy="337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where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0≤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≤1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terms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matrices</m:t>
                      </m:r>
                      <m:r>
                        <m:rPr>
                          <m:nor/>
                        </m:rP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𝐲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𝐀𝐲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237" name="Object 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 bwMode="auto">
              <a:xfrm>
                <a:off x="2438400" y="3352800"/>
                <a:ext cx="7772400" cy="33718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2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54E8BB-EE6C-4D84-AE78-8C721E5234FF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Accounting Constraints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676400"/>
            <a:ext cx="7772400" cy="3429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en-US"/>
              <a:t>Row and column sums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/>
          </a:p>
          <a:p>
            <a:pPr>
              <a:spcBef>
                <a:spcPct val="50000"/>
              </a:spcBef>
            </a:pPr>
            <a:endParaRPr lang="en-US" altLang="en-US">
              <a:solidFill>
                <a:srgbClr val="0000CC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en-US"/>
              <a:t>Other aggregates (e.g., individual flows and/or national accounts).  Define </a:t>
            </a:r>
            <a:r>
              <a:rPr lang="en-US" altLang="en-US" i="1"/>
              <a:t>k</a:t>
            </a:r>
            <a:r>
              <a:rPr lang="en-US" altLang="en-US"/>
              <a:t> aggregator matrices </a:t>
            </a:r>
            <a:r>
              <a:rPr lang="en-US" altLang="en-US" i="1"/>
              <a:t>G</a:t>
            </a:r>
            <a:r>
              <a:rPr lang="en-US" altLang="en-US" i="1" baseline="30000"/>
              <a:t>(k)</a:t>
            </a:r>
            <a:r>
              <a:rPr lang="en-US" altLang="en-US"/>
              <a:t> where  </a:t>
            </a:r>
            <a:r>
              <a:rPr lang="en-US" altLang="en-US" i="1"/>
              <a:t>G</a:t>
            </a:r>
            <a:r>
              <a:rPr lang="en-US" altLang="en-US" i="1" baseline="-25000"/>
              <a:t>i,j</a:t>
            </a:r>
            <a:r>
              <a:rPr lang="en-US" altLang="en-US"/>
              <a:t> </a:t>
            </a:r>
            <a:r>
              <a:rPr lang="en-US" altLang="en-US" i="1"/>
              <a:t>= 0 or 1</a:t>
            </a:r>
            <a:r>
              <a:rPr lang="en-US" altLang="en-US"/>
              <a:t>	</a:t>
            </a:r>
          </a:p>
        </p:txBody>
      </p:sp>
      <p:sp>
        <p:nvSpPr>
          <p:cNvPr id="962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B0F26F-C8D1-4FDF-9175-F87D460DAD02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  <p:graphicFrame>
        <p:nvGraphicFramePr>
          <p:cNvPr id="96261" name="Object 5"/>
          <p:cNvGraphicFramePr>
            <a:graphicFrameLocks/>
          </p:cNvGraphicFramePr>
          <p:nvPr/>
        </p:nvGraphicFramePr>
        <p:xfrm>
          <a:off x="4876800" y="2209803"/>
          <a:ext cx="2057400" cy="135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54100" imgH="762000" progId="Equation.DSMT4">
                  <p:embed/>
                </p:oleObj>
              </mc:Choice>
              <mc:Fallback>
                <p:oleObj name="Equation" r:id="rId2" imgW="1054100" imgH="762000" progId="Equation.DSMT4">
                  <p:embed/>
                  <p:pic>
                    <p:nvPicPr>
                      <p:cNvPr id="96261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209803"/>
                        <a:ext cx="2057400" cy="135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2" name="Object 9"/>
          <p:cNvGraphicFramePr>
            <a:graphicFrameLocks noChangeAspect="1"/>
          </p:cNvGraphicFramePr>
          <p:nvPr/>
        </p:nvGraphicFramePr>
        <p:xfrm>
          <a:off x="4387850" y="5175253"/>
          <a:ext cx="27305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68400" imgH="381000" progId="Equation.DSMT4">
                  <p:embed/>
                </p:oleObj>
              </mc:Choice>
              <mc:Fallback>
                <p:oleObj name="Equation" r:id="rId4" imgW="1168400" imgH="381000" progId="Equation.DSMT4">
                  <p:embed/>
                  <p:pic>
                    <p:nvPicPr>
                      <p:cNvPr id="9626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850" y="5175253"/>
                        <a:ext cx="273050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Measurement Errors: Aggregates</a:t>
            </a:r>
            <a:endParaRPr lang="en-GB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548" name="Object 5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2212976" y="2362200"/>
                <a:ext cx="7356475" cy="25908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̄"/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Column</m:t>
                      </m:r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sums</m:t>
                      </m:r>
                    </m:oMath>
                  </m:oMathPara>
                </a14:m>
                <a:br>
                  <a:rPr lang="en-US" sz="3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en-US" sz="320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Aggregates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8548" name="Object 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2212976" y="2362200"/>
                <a:ext cx="7356475" cy="25908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5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DFDF95-7F13-4A7F-B6E7-1D1F0606400B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Measurement Error: SAM cells</a:t>
            </a:r>
            <a:endParaRPr lang="en-GB" altLang="en-US" dirty="0"/>
          </a:p>
        </p:txBody>
      </p:sp>
      <p:sp>
        <p:nvSpPr>
          <p:cNvPr id="10752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Error specification for all SAM cells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Error on coefficients or values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Additive or multiplicative errors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Informative/uninformative prior error distributions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Multiplicative errors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Logarithmic distribution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Errors cannot be negative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Additive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Possibility of entries changing sign</a:t>
            </a:r>
          </a:p>
        </p:txBody>
      </p:sp>
      <p:sp>
        <p:nvSpPr>
          <p:cNvPr id="1075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6A7F28-9999-4CE4-9096-5CE72E46C5B9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Error in Cells</a:t>
            </a:r>
            <a:endParaRPr lang="en-GB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9572" name="Object 3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3810000" y="2063751"/>
                <a:ext cx="4572000" cy="38020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̄"/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​</m:t>
                      </m:r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̄"/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̄"/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func>
                        <m:func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b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​</m:t>
                      </m:r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func>
                        <m:func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b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09572" name="Object 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3810000" y="2063751"/>
                <a:ext cx="4572000" cy="38020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5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B2F71C-1E2B-4C04-8A7F-7A5A209757C4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Error Specification: </a:t>
            </a:r>
            <a:br>
              <a:rPr lang="en-US" altLang="en-US" dirty="0"/>
            </a:br>
            <a:r>
              <a:rPr lang="en-US" altLang="en-US" dirty="0"/>
              <a:t>Discrete Probability Distributions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596" name="Object 3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3281364" y="1828800"/>
                <a:ext cx="6015037" cy="42370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Typical</m:t>
                    </m:r>
                    <m:r>
                      <a:rPr lang="en-US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error</m:t>
                    </m:r>
                    <m:r>
                      <a:rPr lang="en-US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specification</m:t>
                    </m:r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3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the dot · is an index placeholder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⋅,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̄"/>
                                  <m:ctrlP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⋅,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e>
                      </m:nary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where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0≤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≤1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and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⋅,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nary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0596" name="Object 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3281364" y="1828800"/>
                <a:ext cx="6015037" cy="4237038"/>
              </a:xfrm>
              <a:prstGeom prst="rect">
                <a:avLst/>
              </a:prstGeom>
              <a:blipFill>
                <a:blip r:embed="rId2"/>
                <a:stretch>
                  <a:fillRect l="-2533" t="-30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5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6E484D-CA0C-44ED-A413-74675E26E861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ACE72F-F94F-4FB9-9A2E-B07B6E9EFCCF}" type="slidenum">
              <a:rPr lang="en-GB" altLang="en-US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GB" altLang="en-US" sz="1400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Error Specification</a:t>
            </a:r>
            <a:endParaRPr lang="en-GB" altLang="en-US" dirty="0"/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Errors are probability weighted averages of w prior support set values</a:t>
            </a:r>
          </a:p>
          <a:p>
            <a:pPr lvl="1" eaLnBrk="1" hangingPunct="1"/>
            <a:r>
              <a:rPr lang="en-US" altLang="en-US" i="1" dirty="0"/>
              <a:t>V</a:t>
            </a:r>
            <a:r>
              <a:rPr lang="en-US" altLang="en-US" dirty="0"/>
              <a:t> parameters define the domain of the error</a:t>
            </a:r>
          </a:p>
          <a:p>
            <a:pPr lvl="2" eaLnBrk="1" hangingPunct="1"/>
            <a:r>
              <a:rPr lang="en-US" altLang="en-US" dirty="0"/>
              <a:t>Additive: units of the item being estimated</a:t>
            </a:r>
          </a:p>
          <a:p>
            <a:pPr lvl="2" eaLnBrk="1" hangingPunct="1"/>
            <a:r>
              <a:rPr lang="en-US" altLang="en-US" dirty="0"/>
              <a:t>Multiplicative: unitless, centered on zero, so exp(0)=1 </a:t>
            </a:r>
          </a:p>
          <a:p>
            <a:pPr lvl="1" eaLnBrk="1" hangingPunct="1"/>
            <a:r>
              <a:rPr lang="en-US" altLang="en-US" i="1" dirty="0"/>
              <a:t>W</a:t>
            </a:r>
            <a:r>
              <a:rPr lang="en-US" altLang="en-US" dirty="0"/>
              <a:t> variables are probabilities to be estimated. </a:t>
            </a:r>
          </a:p>
          <a:p>
            <a:pPr eaLnBrk="1" hangingPunct="1"/>
            <a:r>
              <a:rPr lang="en-US" altLang="en-US" dirty="0"/>
              <a:t>Convert problem of estimating errors to one of estimating probabilities </a:t>
            </a:r>
          </a:p>
          <a:p>
            <a:pPr eaLnBrk="1" hangingPunct="1"/>
            <a:r>
              <a:rPr lang="en-US" altLang="en-US" dirty="0"/>
              <a:t>Cross-entropy (CE) estimation of probabilities W</a:t>
            </a:r>
          </a:p>
          <a:p>
            <a:pPr lvl="1"/>
            <a:r>
              <a:rPr lang="en-GB" altLang="en-US" dirty="0"/>
              <a:t>Shannon entropy, Jaynes on use of CE in estimation, Golan-Judge-Miller specification of discrete probability distributions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775E9C1-49F6-2D3A-3148-5354915E10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Prior Distributions: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775E9C1-49F6-2D3A-3148-5354915E10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60170-B92A-0B9E-6693-F71E18E50F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Uninformative prior: Discrete uniform distribution with 7-element support set</a:t>
                </a:r>
              </a:p>
              <a:p>
                <a:r>
                  <a:rPr lang="en-US" altLang="en-US" dirty="0"/>
                  <a:t>Informative prior: mean and standard deviation of the measurement error distribution</a:t>
                </a:r>
              </a:p>
              <a:p>
                <a:pPr lvl="1"/>
                <a:r>
                  <a:rPr lang="en-US" dirty="0"/>
                  <a:t>Three element support set: two parameters</a:t>
                </a:r>
              </a:p>
              <a:p>
                <a:r>
                  <a:rPr lang="en-US" dirty="0"/>
                  <a:t>Informative prior: normal distribution parameters (mean, standard deviation, skewness, kurtosis)</a:t>
                </a:r>
              </a:p>
              <a:p>
                <a:pPr lvl="1"/>
                <a:r>
                  <a:rPr lang="en-US" dirty="0"/>
                  <a:t>Five element support set: four parameters</a:t>
                </a:r>
              </a:p>
              <a:p>
                <a:r>
                  <a:rPr lang="en-US" dirty="0"/>
                  <a:t>Determines prior on W probability weights,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60170-B92A-0B9E-6693-F71E18E50F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91" t="-2381" r="-2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2639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Minimize CE Objective Function </a:t>
            </a:r>
            <a:br>
              <a:rPr lang="en-US" altLang="en-US" dirty="0"/>
            </a:br>
            <a:r>
              <a:rPr lang="en-US" altLang="en-US" dirty="0"/>
              <a:t>Subject to All Constraints</a:t>
            </a:r>
            <a:endParaRPr lang="en-GB" altLang="en-US" dirty="0"/>
          </a:p>
        </p:txBody>
      </p:sp>
      <p:graphicFrame>
        <p:nvGraphicFramePr>
          <p:cNvPr id="111620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2578100" y="2041526"/>
          <a:ext cx="6705600" cy="381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06600" imgH="1143000" progId="Equation.DSMT4">
                  <p:embed/>
                </p:oleObj>
              </mc:Choice>
              <mc:Fallback>
                <p:oleObj name="Equation" r:id="rId2" imgW="2006600" imgH="1143000" progId="Equation.DSMT4">
                  <p:embed/>
                  <p:pic>
                    <p:nvPicPr>
                      <p:cNvPr id="11162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2041526"/>
                        <a:ext cx="6705600" cy="381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B4CB40-001E-45CE-BA08-5F2A9F6040A9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15B34-5109-C004-5BDB-AD55119EF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6D889-3E97-63EA-898C-D9C965DF5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SAM estimation requires prior information about:</a:t>
            </a:r>
          </a:p>
          <a:p>
            <a:pPr lvl="1"/>
            <a:r>
              <a:rPr lang="en-US" dirty="0"/>
              <a:t> SAM values</a:t>
            </a:r>
          </a:p>
          <a:p>
            <a:pPr lvl="1"/>
            <a:r>
              <a:rPr lang="en-US" dirty="0"/>
              <a:t>Characteristics of measurement error</a:t>
            </a:r>
          </a:p>
          <a:p>
            <a:r>
              <a:rPr lang="en-US" dirty="0"/>
              <a:t>Shannon information theory provides the best framework for handling prior information on SAM values combined with minimal knowledge about the characteristics of measurement error</a:t>
            </a:r>
          </a:p>
          <a:p>
            <a:pPr lvl="1"/>
            <a:r>
              <a:rPr lang="en-US" dirty="0"/>
              <a:t>Estimation in a Bayesian framework: a cross entropy estimation procedure that is an efficient optimal information processing rule for moving from a prior to a posterior estimate</a:t>
            </a:r>
          </a:p>
          <a:p>
            <a:r>
              <a:rPr lang="en-US" dirty="0"/>
              <a:t>Any other estimation procedure will introduce unwarranted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72259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SAM Estimation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676400"/>
            <a:ext cx="8610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Matrices of data are common in economics</a:t>
            </a:r>
          </a:p>
          <a:p>
            <a:pPr lvl="1"/>
            <a:r>
              <a:rPr lang="en-US" altLang="en-US" dirty="0"/>
              <a:t>Multilateral, multisectoral international trade flows</a:t>
            </a:r>
          </a:p>
          <a:p>
            <a:pPr lvl="1"/>
            <a:r>
              <a:rPr lang="en-US" altLang="en-US" dirty="0"/>
              <a:t>National accounts data tables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A Social Accounting Matrix (SAM) provides the underlying data framework for the national accounts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Fundamental data for economywide models</a:t>
            </a:r>
          </a:p>
          <a:p>
            <a:pPr lvl="1"/>
            <a:r>
              <a:rPr lang="en-US" altLang="en-US" dirty="0"/>
              <a:t>Estimating a recent SAM requires an efficient way to incorporate and reconcile information from a variety of sources</a:t>
            </a:r>
          </a:p>
          <a:p>
            <a:pPr lvl="1"/>
            <a:r>
              <a:rPr lang="en-US" altLang="en-US" dirty="0"/>
              <a:t>Need to use recent and consistent multi-sectoral economic data to support policy models and analysis</a:t>
            </a:r>
          </a:p>
        </p:txBody>
      </p:sp>
      <p:sp>
        <p:nvSpPr>
          <p:cNvPr id="921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98BF27A-9D0B-4317-BB44-4672ECA75694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1C90-DF4E-20A2-D8B3-2DAB77B5AA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SAM Estimation: RAS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0628E2-2691-C446-6471-5F8F1869B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50615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Comparison of RAS and </a:t>
            </a:r>
            <a:r>
              <a:rPr lang="en-US"/>
              <a:t>Cross-Entropy estimation of SAMs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RAS-CE descriptive entropy estimation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Least squares (LS) approaches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LS approximation to CE metric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Any other LS method introduces unwarranted information into the estimation</a:t>
            </a:r>
          </a:p>
        </p:txBody>
      </p:sp>
    </p:spTree>
    <p:extLst>
      <p:ext uri="{BB962C8B-B14F-4D97-AF65-F5344CB8AC3E}">
        <p14:creationId xmlns:p14="http://schemas.microsoft.com/office/powerpoint/2010/main" val="2028972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SAM Estimation: RAS</a:t>
            </a:r>
          </a:p>
        </p:txBody>
      </p:sp>
      <p:sp>
        <p:nvSpPr>
          <p:cNvPr id="1024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Estimate </a:t>
            </a:r>
            <a:r>
              <a:rPr lang="en-US" altLang="en-US" i="1" dirty="0"/>
              <a:t>A</a:t>
            </a:r>
            <a:r>
              <a:rPr lang="en-US" altLang="en-US" dirty="0"/>
              <a:t> coefficients. Find new set of coefficients “close” to old values and satisfy all new data information and constraints. </a:t>
            </a:r>
          </a:p>
          <a:p>
            <a:pPr lvl="1"/>
            <a:r>
              <a:rPr lang="en-US" altLang="en-US" dirty="0"/>
              <a:t>Stone RAS method: start from old balanced SAM and update to new SAM</a:t>
            </a:r>
          </a:p>
          <a:p>
            <a:pPr lvl="2"/>
            <a:r>
              <a:rPr lang="en-US" altLang="en-US" dirty="0"/>
              <a:t>Information only on new column/row sums</a:t>
            </a:r>
          </a:p>
          <a:p>
            <a:pPr lvl="2"/>
            <a:r>
              <a:rPr lang="en-US" altLang="en-US" dirty="0"/>
              <a:t>Balance by iterative row/column adjustments</a:t>
            </a:r>
          </a:p>
          <a:p>
            <a:pPr lvl="1"/>
            <a:r>
              <a:rPr lang="en-US" altLang="en-US" dirty="0"/>
              <a:t>Problem is viewed as mathematical:</a:t>
            </a:r>
          </a:p>
          <a:p>
            <a:pPr lvl="2"/>
            <a:r>
              <a:rPr lang="en-US" altLang="en-US" dirty="0"/>
              <a:t>Matrix balancing and SAM updating</a:t>
            </a:r>
          </a:p>
          <a:p>
            <a:r>
              <a:rPr lang="en-US" altLang="en-US" dirty="0"/>
              <a:t>Philosophy: “computation” versus “estimation” </a:t>
            </a:r>
          </a:p>
          <a:p>
            <a:pPr lvl="1"/>
            <a:r>
              <a:rPr lang="en-US" altLang="en-US" dirty="0"/>
              <a:t>Debate over mathematical methods</a:t>
            </a:r>
          </a:p>
        </p:txBody>
      </p:sp>
      <p:sp>
        <p:nvSpPr>
          <p:cNvPr id="1024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790940-3C2C-4831-AAE2-586B409E2F13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05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08DA-4B10-3EF4-4210-8C427C09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 Estimation: RAS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3AD12-F1E9-01E2-4788-EBF737728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Richard Stone: problem was to start from a balanced SAM for some year and then update it to a later year</a:t>
            </a:r>
          </a:p>
          <a:p>
            <a:pPr lvl="1"/>
            <a:r>
              <a:rPr lang="en-US" dirty="0"/>
              <a:t>Available information on column/row sums for the later year; no new information on cells</a:t>
            </a:r>
          </a:p>
          <a:p>
            <a:r>
              <a:rPr lang="en-US" dirty="0"/>
              <a:t>RAS method: Iteratively scale rows and columns of T to match new row/column sums</a:t>
            </a:r>
          </a:p>
          <a:p>
            <a:pPr lvl="1"/>
            <a:r>
              <a:rPr lang="en-US" altLang="en-US" dirty="0"/>
              <a:t>Problem is viewed as mathematical</a:t>
            </a:r>
          </a:p>
          <a:p>
            <a:pPr lvl="2"/>
            <a:r>
              <a:rPr lang="en-US" altLang="en-US" dirty="0"/>
              <a:t>Matrix balancing and SAM “updating”: hybrid methods</a:t>
            </a:r>
          </a:p>
          <a:p>
            <a:pPr lvl="2"/>
            <a:r>
              <a:rPr lang="en-US" dirty="0"/>
              <a:t>Debate over mathematical methods: computation, not estimation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99EEA-9432-4CE3-D446-4EF91C489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C4C741-5B1E-4E5E-8D74-21B4BF8CB2EF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758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E6CFE-B674-082E-736A-715245218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 Estimation: CE-RAS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6332CF-8A5E-C814-983C-E92899F062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RAS method: biproportional matrix balancing </a:t>
                </a:r>
              </a:p>
              <a:p>
                <a:r>
                  <a:rPr lang="en-US" dirty="0"/>
                  <a:t>Equivalent to solving a CE problem treating the A coefficients as embodying information</a:t>
                </a:r>
              </a:p>
              <a:p>
                <a:pPr lvl="1"/>
                <a:r>
                  <a:rPr lang="en-US" dirty="0"/>
                  <a:t>Bacharach, Stone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𝑀𝑖𝑛𝑖𝑚𝑖𝑧𝑒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where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𝑓𝑜𝑟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𝑎𝑙𝑙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nary>
                  </m:oMath>
                </a14:m>
                <a:endParaRPr lang="en-US" dirty="0"/>
              </a:p>
              <a:p>
                <a:r>
                  <a:rPr lang="en-US" i="1" dirty="0"/>
                  <a:t>A</a:t>
                </a:r>
                <a:r>
                  <a:rPr lang="en-US" dirty="0"/>
                  <a:t> coefficients contain information</a:t>
                </a:r>
              </a:p>
              <a:p>
                <a:pPr lvl="1"/>
                <a:r>
                  <a:rPr lang="en-US" dirty="0"/>
                  <a:t>Theil: information content of a SAM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6332CF-8A5E-C814-983C-E92899F062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46" t="-2381" r="-1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388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CE-RAS Estimates</a:t>
            </a:r>
          </a:p>
        </p:txBody>
      </p:sp>
      <p:sp>
        <p:nvSpPr>
          <p:cNvPr id="105476" name="Rectangle 3"/>
          <p:cNvSpPr>
            <a:spLocks noGrp="1" noChangeArrowheads="1"/>
          </p:cNvSpPr>
          <p:nvPr>
            <p:ph idx="1"/>
          </p:nvPr>
        </p:nvSpPr>
        <p:spPr>
          <a:xfrm>
            <a:off x="397933" y="1981200"/>
            <a:ext cx="11387667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Descriptive Entropy: Bayesian estimator</a:t>
            </a:r>
          </a:p>
          <a:p>
            <a:pPr lvl="1">
              <a:lnSpc>
                <a:spcPct val="90000"/>
              </a:lnSpc>
            </a:pPr>
            <a:r>
              <a:rPr lang="en-US" altLang="en-US" i="1" dirty="0"/>
              <a:t>A</a:t>
            </a:r>
            <a:r>
              <a:rPr lang="en-US" altLang="en-US" dirty="0"/>
              <a:t> coefficients are analogous to probabilities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0 &lt; </a:t>
            </a:r>
            <a:r>
              <a:rPr lang="en-US" altLang="en-US" dirty="0" err="1"/>
              <a:t>a</a:t>
            </a:r>
            <a:r>
              <a:rPr lang="en-US" altLang="en-US" baseline="-25000" dirty="0" err="1"/>
              <a:t>i,j</a:t>
            </a:r>
            <a:r>
              <a:rPr lang="en-US" altLang="en-US" dirty="0"/>
              <a:t> &lt; 1, and columns sum to 1. 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Problems with probability analogy: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Negative entries (“switch” procedure)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Analogy is strained for a SAM: coefficients are technical and behavioral parameters</a:t>
            </a:r>
          </a:p>
          <a:p>
            <a:r>
              <a:rPr lang="en-US" altLang="en-US" dirty="0"/>
              <a:t>CE estimator: transform prior and sample information into posterior parameter estimates</a:t>
            </a:r>
          </a:p>
          <a:p>
            <a:pPr lvl="1"/>
            <a:r>
              <a:rPr lang="en-US" altLang="en-US" dirty="0"/>
              <a:t>Descriptive of how the SAM moves from one equilibrium to another: many examples in other fields</a:t>
            </a:r>
          </a:p>
          <a:p>
            <a:r>
              <a:rPr lang="en-US" altLang="en-US" dirty="0"/>
              <a:t>CE-RAS can be solved by NLP solvers </a:t>
            </a:r>
          </a:p>
          <a:p>
            <a:pPr lvl="2"/>
            <a:r>
              <a:rPr lang="en-US" altLang="en-US" dirty="0"/>
              <a:t>No need to use a RAS iterative procedure</a:t>
            </a:r>
          </a:p>
        </p:txBody>
      </p:sp>
      <p:sp>
        <p:nvSpPr>
          <p:cNvPr id="1054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5413DA-D706-48DD-9C69-600E8BFA31E2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743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35036-DCC9-FCBD-7F61-871F78E98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CE-RAS and CE-Shannon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7CCA6-6F8A-70AC-3F5E-8CB1390D6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CE-RAS method is not based on Shannon information theory since the A coefficients are not probabilities</a:t>
            </a:r>
          </a:p>
          <a:p>
            <a:pPr lvl="1"/>
            <a:r>
              <a:rPr lang="en-US" dirty="0"/>
              <a:t>Different kinds of “information”</a:t>
            </a:r>
          </a:p>
          <a:p>
            <a:r>
              <a:rPr lang="en-US" dirty="0"/>
              <a:t>There is a literature on the use of CE to describe adjustment processes of structural change in behavioral models</a:t>
            </a:r>
          </a:p>
          <a:p>
            <a:pPr lvl="1"/>
            <a:r>
              <a:rPr lang="en-US" dirty="0"/>
              <a:t>Golan (Info-Metrics) and examples in Chen et al.</a:t>
            </a:r>
          </a:p>
          <a:p>
            <a:pPr lvl="1"/>
            <a:r>
              <a:rPr lang="en-US" dirty="0"/>
              <a:t>CE describes movement from a system equilibrium to another equilibrium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D456F-DC08-1B81-6D2F-A0AFF15A2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C4C741-5B1E-4E5E-8D74-21B4BF8CB2EF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607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BC1DA-827A-1F14-762A-F7411C00A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CE-RAS: Hybrid Methods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B3A205-8E33-6398-AFBB-40CE585D23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52600" y="1600200"/>
                <a:ext cx="8686800" cy="4648200"/>
              </a:xfrm>
            </p:spPr>
            <p:txBody>
              <a:bodyPr/>
              <a:lstStyle/>
              <a:p>
                <a:r>
                  <a:rPr lang="en-US" dirty="0"/>
                  <a:t>Golan, Judge, Robinson (1994); Robinson et al. (2001)</a:t>
                </a:r>
              </a:p>
              <a:p>
                <a:r>
                  <a:rPr lang="en-US" dirty="0"/>
                  <a:t>Used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𝐶𝐸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dirty="0"/>
                  <a:t> objective function and add  measurement errors for aggregates of SAM transactions, T, specified with CE estimated probability weights</a:t>
                </a:r>
              </a:p>
              <a:p>
                <a:pPr lvl="1"/>
                <a:r>
                  <a:rPr lang="en-US" dirty="0"/>
                  <a:t>Macro aggregates, row/column sums</a:t>
                </a:r>
              </a:p>
              <a:p>
                <a:r>
                  <a:rPr lang="en-US" dirty="0"/>
                  <a:t>Smaller CE NLP problem: no need to specify measurement error for individual SAM cells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B3A205-8E33-6398-AFBB-40CE585D23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52600" y="1600200"/>
                <a:ext cx="8686800" cy="4648200"/>
              </a:xfrm>
              <a:blipFill>
                <a:blip r:embed="rId2"/>
                <a:stretch>
                  <a:fillRect l="-1263" t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BCC02-5430-45DC-DF83-1A881C372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C4C741-5B1E-4E5E-8D74-21B4BF8CB2EF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461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20CC3-8737-B60F-8F88-EBEF39C58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 Approximation of 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2CDE-C4B7-38C5-F331-CD51198557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Some like least squares (LS) estimators </a:t>
                </a:r>
              </a:p>
              <a:p>
                <a:r>
                  <a:rPr lang="en-US" dirty="0"/>
                  <a:t>There is a weighted LS function that approximates the CE function: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See GJM, p. 31. Links to classical statistics, but weights matter. Unweighted LS </a:t>
                </a:r>
                <a:r>
                  <a:rPr lang="en-US"/>
                  <a:t>does very badly.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2CDE-C4B7-38C5-F331-CD51198557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14" t="-1752" b="-1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D303F-78C8-293F-955A-272638CED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C4C741-5B1E-4E5E-8D74-21B4BF8CB2EF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724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 Coefficients and Values: A, 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644" name="Object 8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3167064" y="1984376"/>
                <a:ext cx="5157787" cy="355441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>
                  <a:buNone/>
                </a:pPr>
                <a:br>
                  <a:rPr lang="en-US" sz="32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and</a:t>
                </a:r>
                <a:r>
                  <a:rPr lang="en-US" sz="32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</m:oMath>
                </a14:m>
                <a:br>
                  <a:rPr lang="en-US" sz="32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=1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for</m:t>
                          </m:r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all</m:t>
                          </m:r>
                          <m:r>
                            <a:rPr lang="en-US" sz="32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nary>
                    </m:oMath>
                  </m:oMathPara>
                </a14:m>
                <a:endParaRPr lang="en-US" sz="3200" dirty="0"/>
              </a:p>
              <a:p>
                <a:pPr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112644" name="Object 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3167064" y="1984376"/>
                <a:ext cx="5157787" cy="35544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6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67FF42-6E51-4A07-B405-DB1E3F3E5F92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218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FC2F2-68ED-7E25-A457-4F339BE1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CE-RAS: Least Squares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CC0446-5ACD-A8AA-98DC-8AE9F5776C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After some algebra, the least squares version can be written in terms of transactions rather than coefficients.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CC0446-5ACD-A8AA-98DC-8AE9F5776C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4444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16BE2F-9EEA-4B61-8DC7-1D30AE04DD57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93215" name="Rectangle 30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57200"/>
            <a:ext cx="6908800" cy="1143000"/>
          </a:xfrm>
        </p:spPr>
        <p:txBody>
          <a:bodyPr/>
          <a:lstStyle/>
          <a:p>
            <a:r>
              <a:rPr lang="en-US" altLang="en-US" dirty="0"/>
              <a:t>A National SAM</a:t>
            </a:r>
          </a:p>
        </p:txBody>
      </p:sp>
      <p:sp>
        <p:nvSpPr>
          <p:cNvPr id="93187" name="Rectangle 2"/>
          <p:cNvSpPr>
            <a:spLocks noChangeArrowheads="1"/>
          </p:cNvSpPr>
          <p:nvPr/>
        </p:nvSpPr>
        <p:spPr bwMode="auto">
          <a:xfrm>
            <a:off x="5519741" y="1676400"/>
            <a:ext cx="1484381" cy="3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9900"/>
                </a:solidFill>
              </a:rPr>
              <a:t>Expenditures</a:t>
            </a:r>
          </a:p>
        </p:txBody>
      </p:sp>
      <p:sp>
        <p:nvSpPr>
          <p:cNvPr id="93188" name="Rectangle 3"/>
          <p:cNvSpPr>
            <a:spLocks noChangeArrowheads="1"/>
          </p:cNvSpPr>
          <p:nvPr/>
        </p:nvSpPr>
        <p:spPr bwMode="auto">
          <a:xfrm>
            <a:off x="1828800" y="2057400"/>
            <a:ext cx="1030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9900"/>
                </a:solidFill>
              </a:rPr>
              <a:t>Receipts</a:t>
            </a:r>
          </a:p>
        </p:txBody>
      </p:sp>
      <p:sp>
        <p:nvSpPr>
          <p:cNvPr id="93189" name="Rectangle 4"/>
          <p:cNvSpPr>
            <a:spLocks noChangeArrowheads="1"/>
          </p:cNvSpPr>
          <p:nvPr/>
        </p:nvSpPr>
        <p:spPr bwMode="auto">
          <a:xfrm>
            <a:off x="3581403" y="2057403"/>
            <a:ext cx="831959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Activity</a:t>
            </a:r>
          </a:p>
        </p:txBody>
      </p:sp>
      <p:sp>
        <p:nvSpPr>
          <p:cNvPr id="93190" name="Rectangle 5"/>
          <p:cNvSpPr>
            <a:spLocks noChangeArrowheads="1"/>
          </p:cNvSpPr>
          <p:nvPr/>
        </p:nvSpPr>
        <p:spPr bwMode="auto">
          <a:xfrm>
            <a:off x="6019803" y="2057403"/>
            <a:ext cx="831959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Factors</a:t>
            </a:r>
          </a:p>
        </p:txBody>
      </p:sp>
      <p:sp>
        <p:nvSpPr>
          <p:cNvPr id="93191" name="Rectangle 6"/>
          <p:cNvSpPr>
            <a:spLocks noChangeArrowheads="1"/>
          </p:cNvSpPr>
          <p:nvPr/>
        </p:nvSpPr>
        <p:spPr bwMode="auto">
          <a:xfrm>
            <a:off x="7010400" y="2057403"/>
            <a:ext cx="1147750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Institutions</a:t>
            </a:r>
          </a:p>
        </p:txBody>
      </p:sp>
      <p:sp>
        <p:nvSpPr>
          <p:cNvPr id="93192" name="Rectangle 7"/>
          <p:cNvSpPr>
            <a:spLocks noChangeArrowheads="1"/>
          </p:cNvSpPr>
          <p:nvPr/>
        </p:nvSpPr>
        <p:spPr bwMode="auto">
          <a:xfrm>
            <a:off x="9296400" y="2057403"/>
            <a:ext cx="690830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World</a:t>
            </a:r>
          </a:p>
        </p:txBody>
      </p:sp>
      <p:sp>
        <p:nvSpPr>
          <p:cNvPr id="93193" name="Rectangle 8"/>
          <p:cNvSpPr>
            <a:spLocks noChangeArrowheads="1"/>
          </p:cNvSpPr>
          <p:nvPr/>
        </p:nvSpPr>
        <p:spPr bwMode="auto">
          <a:xfrm>
            <a:off x="1862141" y="2514603"/>
            <a:ext cx="831959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Activity</a:t>
            </a:r>
          </a:p>
        </p:txBody>
      </p:sp>
      <p:sp>
        <p:nvSpPr>
          <p:cNvPr id="93194" name="Rectangle 9"/>
          <p:cNvSpPr>
            <a:spLocks noChangeArrowheads="1"/>
          </p:cNvSpPr>
          <p:nvPr/>
        </p:nvSpPr>
        <p:spPr bwMode="auto">
          <a:xfrm>
            <a:off x="4800603" y="2590803"/>
            <a:ext cx="103169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Total sales</a:t>
            </a:r>
          </a:p>
        </p:txBody>
      </p:sp>
      <p:sp>
        <p:nvSpPr>
          <p:cNvPr id="93195" name="Rectangle 10"/>
          <p:cNvSpPr>
            <a:spLocks noChangeArrowheads="1"/>
          </p:cNvSpPr>
          <p:nvPr/>
        </p:nvSpPr>
        <p:spPr bwMode="auto">
          <a:xfrm>
            <a:off x="9220203" y="2895603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Exports</a:t>
            </a:r>
          </a:p>
        </p:txBody>
      </p:sp>
      <p:sp>
        <p:nvSpPr>
          <p:cNvPr id="93196" name="Rectangle 11"/>
          <p:cNvSpPr>
            <a:spLocks noChangeArrowheads="1"/>
          </p:cNvSpPr>
          <p:nvPr/>
        </p:nvSpPr>
        <p:spPr bwMode="auto">
          <a:xfrm>
            <a:off x="1862138" y="2895603"/>
            <a:ext cx="1171796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Commodity</a:t>
            </a:r>
          </a:p>
        </p:txBody>
      </p:sp>
      <p:sp>
        <p:nvSpPr>
          <p:cNvPr id="93197" name="Rectangle 12"/>
          <p:cNvSpPr>
            <a:spLocks noChangeArrowheads="1"/>
          </p:cNvSpPr>
          <p:nvPr/>
        </p:nvSpPr>
        <p:spPr bwMode="auto">
          <a:xfrm>
            <a:off x="3421063" y="2819400"/>
            <a:ext cx="1179810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Intermediate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inputs</a:t>
            </a:r>
          </a:p>
        </p:txBody>
      </p:sp>
      <p:sp>
        <p:nvSpPr>
          <p:cNvPr id="93198" name="Rectangle 13"/>
          <p:cNvSpPr>
            <a:spLocks noChangeArrowheads="1"/>
          </p:cNvSpPr>
          <p:nvPr/>
        </p:nvSpPr>
        <p:spPr bwMode="auto">
          <a:xfrm>
            <a:off x="7162803" y="2819400"/>
            <a:ext cx="83195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Final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demand</a:t>
            </a:r>
          </a:p>
        </p:txBody>
      </p:sp>
      <p:sp>
        <p:nvSpPr>
          <p:cNvPr id="93199" name="Rectangle 14"/>
          <p:cNvSpPr>
            <a:spLocks noChangeArrowheads="1"/>
          </p:cNvSpPr>
          <p:nvPr/>
        </p:nvSpPr>
        <p:spPr bwMode="auto">
          <a:xfrm>
            <a:off x="1862141" y="3352803"/>
            <a:ext cx="831959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Factors</a:t>
            </a:r>
          </a:p>
        </p:txBody>
      </p:sp>
      <p:sp>
        <p:nvSpPr>
          <p:cNvPr id="93200" name="Rectangle 15"/>
          <p:cNvSpPr>
            <a:spLocks noChangeArrowheads="1"/>
          </p:cNvSpPr>
          <p:nvPr/>
        </p:nvSpPr>
        <p:spPr bwMode="auto">
          <a:xfrm>
            <a:off x="3352803" y="3352803"/>
            <a:ext cx="12273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 Value added</a:t>
            </a:r>
          </a:p>
        </p:txBody>
      </p:sp>
      <p:sp>
        <p:nvSpPr>
          <p:cNvPr id="93201" name="Rectangle 16"/>
          <p:cNvSpPr>
            <a:spLocks noChangeArrowheads="1"/>
          </p:cNvSpPr>
          <p:nvPr/>
        </p:nvSpPr>
        <p:spPr bwMode="auto">
          <a:xfrm>
            <a:off x="1862138" y="3733803"/>
            <a:ext cx="1147750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Institutions</a:t>
            </a:r>
          </a:p>
        </p:txBody>
      </p:sp>
      <p:sp>
        <p:nvSpPr>
          <p:cNvPr id="93202" name="Rectangle 17"/>
          <p:cNvSpPr>
            <a:spLocks noChangeArrowheads="1"/>
          </p:cNvSpPr>
          <p:nvPr/>
        </p:nvSpPr>
        <p:spPr bwMode="auto">
          <a:xfrm>
            <a:off x="6172203" y="3657600"/>
            <a:ext cx="76302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Factor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income</a:t>
            </a:r>
          </a:p>
        </p:txBody>
      </p:sp>
      <p:sp>
        <p:nvSpPr>
          <p:cNvPr id="93203" name="Rectangle 18"/>
          <p:cNvSpPr>
            <a:spLocks noChangeArrowheads="1"/>
          </p:cNvSpPr>
          <p:nvPr/>
        </p:nvSpPr>
        <p:spPr bwMode="auto">
          <a:xfrm>
            <a:off x="9313866" y="3733803"/>
            <a:ext cx="74379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Inflows</a:t>
            </a:r>
          </a:p>
        </p:txBody>
      </p:sp>
      <p:sp>
        <p:nvSpPr>
          <p:cNvPr id="93204" name="Rectangle 19"/>
          <p:cNvSpPr>
            <a:spLocks noChangeArrowheads="1"/>
          </p:cNvSpPr>
          <p:nvPr/>
        </p:nvSpPr>
        <p:spPr bwMode="auto">
          <a:xfrm>
            <a:off x="1905000" y="4800603"/>
            <a:ext cx="690830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World</a:t>
            </a:r>
          </a:p>
        </p:txBody>
      </p:sp>
      <p:sp>
        <p:nvSpPr>
          <p:cNvPr id="93205" name="Rectangle 20"/>
          <p:cNvSpPr>
            <a:spLocks noChangeArrowheads="1"/>
          </p:cNvSpPr>
          <p:nvPr/>
        </p:nvSpPr>
        <p:spPr bwMode="auto">
          <a:xfrm>
            <a:off x="4800603" y="4800603"/>
            <a:ext cx="78226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Imports</a:t>
            </a:r>
          </a:p>
        </p:txBody>
      </p:sp>
      <p:sp>
        <p:nvSpPr>
          <p:cNvPr id="93206" name="Rectangle 21"/>
          <p:cNvSpPr>
            <a:spLocks noChangeArrowheads="1"/>
          </p:cNvSpPr>
          <p:nvPr/>
        </p:nvSpPr>
        <p:spPr bwMode="auto">
          <a:xfrm>
            <a:off x="1905000" y="5562603"/>
            <a:ext cx="698396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Totals</a:t>
            </a:r>
          </a:p>
        </p:txBody>
      </p:sp>
      <p:sp>
        <p:nvSpPr>
          <p:cNvPr id="93207" name="Rectangle 22"/>
          <p:cNvSpPr>
            <a:spLocks noChangeArrowheads="1"/>
          </p:cNvSpPr>
          <p:nvPr/>
        </p:nvSpPr>
        <p:spPr bwMode="auto">
          <a:xfrm>
            <a:off x="3429003" y="5562603"/>
            <a:ext cx="103169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Total costs</a:t>
            </a:r>
          </a:p>
        </p:txBody>
      </p:sp>
      <p:sp>
        <p:nvSpPr>
          <p:cNvPr id="93208" name="Rectangle 23"/>
          <p:cNvSpPr>
            <a:spLocks noChangeArrowheads="1"/>
          </p:cNvSpPr>
          <p:nvPr/>
        </p:nvSpPr>
        <p:spPr bwMode="auto">
          <a:xfrm>
            <a:off x="4800603" y="5562603"/>
            <a:ext cx="1131079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Total supply</a:t>
            </a:r>
          </a:p>
        </p:txBody>
      </p:sp>
      <p:sp>
        <p:nvSpPr>
          <p:cNvPr id="93209" name="Rectangle 24"/>
          <p:cNvSpPr>
            <a:spLocks noChangeArrowheads="1"/>
          </p:cNvSpPr>
          <p:nvPr/>
        </p:nvSpPr>
        <p:spPr bwMode="auto">
          <a:xfrm>
            <a:off x="6172203" y="5410200"/>
            <a:ext cx="76302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Factor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income</a:t>
            </a:r>
          </a:p>
        </p:txBody>
      </p:sp>
      <p:sp>
        <p:nvSpPr>
          <p:cNvPr id="93210" name="Rectangle 25"/>
          <p:cNvSpPr>
            <a:spLocks noChangeArrowheads="1"/>
          </p:cNvSpPr>
          <p:nvPr/>
        </p:nvSpPr>
        <p:spPr bwMode="auto">
          <a:xfrm>
            <a:off x="7239000" y="5410200"/>
            <a:ext cx="952184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Institution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income</a:t>
            </a:r>
          </a:p>
        </p:txBody>
      </p:sp>
      <p:sp>
        <p:nvSpPr>
          <p:cNvPr id="93211" name="Rectangle 26"/>
          <p:cNvSpPr>
            <a:spLocks noChangeArrowheads="1"/>
          </p:cNvSpPr>
          <p:nvPr/>
        </p:nvSpPr>
        <p:spPr bwMode="auto">
          <a:xfrm>
            <a:off x="9296403" y="5334000"/>
            <a:ext cx="982641" cy="7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Foreign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Exchange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inflow</a:t>
            </a:r>
          </a:p>
        </p:txBody>
      </p:sp>
      <p:sp>
        <p:nvSpPr>
          <p:cNvPr id="93212" name="Line 27"/>
          <p:cNvSpPr>
            <a:spLocks noChangeShapeType="1"/>
          </p:cNvSpPr>
          <p:nvPr/>
        </p:nvSpPr>
        <p:spPr bwMode="auto">
          <a:xfrm>
            <a:off x="1930400" y="1676400"/>
            <a:ext cx="84328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213" name="Line 28"/>
          <p:cNvSpPr>
            <a:spLocks noChangeShapeType="1"/>
          </p:cNvSpPr>
          <p:nvPr/>
        </p:nvSpPr>
        <p:spPr bwMode="auto">
          <a:xfrm>
            <a:off x="1930400" y="2457450"/>
            <a:ext cx="84328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214" name="Line 29"/>
          <p:cNvSpPr>
            <a:spLocks noChangeShapeType="1"/>
          </p:cNvSpPr>
          <p:nvPr/>
        </p:nvSpPr>
        <p:spPr bwMode="auto">
          <a:xfrm>
            <a:off x="1905000" y="6019800"/>
            <a:ext cx="84328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216" name="Rectangle 31"/>
          <p:cNvSpPr>
            <a:spLocks noChangeArrowheads="1"/>
          </p:cNvSpPr>
          <p:nvPr/>
        </p:nvSpPr>
        <p:spPr bwMode="auto">
          <a:xfrm>
            <a:off x="4800600" y="3657600"/>
            <a:ext cx="1250342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Indirect taxes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and tariffs</a:t>
            </a:r>
          </a:p>
        </p:txBody>
      </p:sp>
      <p:sp>
        <p:nvSpPr>
          <p:cNvPr id="93217" name="Rectangle 32"/>
          <p:cNvSpPr>
            <a:spLocks noChangeArrowheads="1"/>
          </p:cNvSpPr>
          <p:nvPr/>
        </p:nvSpPr>
        <p:spPr bwMode="auto">
          <a:xfrm>
            <a:off x="7086603" y="4267200"/>
            <a:ext cx="982641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Payments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to hshlds</a:t>
            </a:r>
          </a:p>
        </p:txBody>
      </p:sp>
      <p:sp>
        <p:nvSpPr>
          <p:cNvPr id="93218" name="Rectangle 33"/>
          <p:cNvSpPr>
            <a:spLocks noChangeArrowheads="1"/>
          </p:cNvSpPr>
          <p:nvPr/>
        </p:nvSpPr>
        <p:spPr bwMode="auto">
          <a:xfrm>
            <a:off x="3421063" y="3733803"/>
            <a:ext cx="1250342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Indirect taxes</a:t>
            </a:r>
          </a:p>
        </p:txBody>
      </p:sp>
      <p:sp>
        <p:nvSpPr>
          <p:cNvPr id="93219" name="Line 34"/>
          <p:cNvSpPr>
            <a:spLocks noChangeShapeType="1"/>
          </p:cNvSpPr>
          <p:nvPr/>
        </p:nvSpPr>
        <p:spPr bwMode="auto">
          <a:xfrm>
            <a:off x="1828800" y="5334000"/>
            <a:ext cx="84328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220" name="Rectangle 35"/>
          <p:cNvSpPr>
            <a:spLocks noChangeArrowheads="1"/>
          </p:cNvSpPr>
          <p:nvPr/>
        </p:nvSpPr>
        <p:spPr bwMode="auto">
          <a:xfrm>
            <a:off x="1905003" y="4343403"/>
            <a:ext cx="78226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Hshlds</a:t>
            </a:r>
          </a:p>
        </p:txBody>
      </p:sp>
      <p:sp>
        <p:nvSpPr>
          <p:cNvPr id="93221" name="Rectangle 36"/>
          <p:cNvSpPr>
            <a:spLocks noChangeArrowheads="1"/>
          </p:cNvSpPr>
          <p:nvPr/>
        </p:nvSpPr>
        <p:spPr bwMode="auto">
          <a:xfrm>
            <a:off x="6172203" y="4267200"/>
            <a:ext cx="76302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Factor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income</a:t>
            </a:r>
          </a:p>
        </p:txBody>
      </p:sp>
      <p:sp>
        <p:nvSpPr>
          <p:cNvPr id="93222" name="Rectangle 37"/>
          <p:cNvSpPr>
            <a:spLocks noChangeArrowheads="1"/>
          </p:cNvSpPr>
          <p:nvPr/>
        </p:nvSpPr>
        <p:spPr bwMode="auto">
          <a:xfrm>
            <a:off x="8305803" y="2057403"/>
            <a:ext cx="78226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Hshlds</a:t>
            </a:r>
          </a:p>
        </p:txBody>
      </p:sp>
      <p:sp>
        <p:nvSpPr>
          <p:cNvPr id="93223" name="Rectangle 38"/>
          <p:cNvSpPr>
            <a:spLocks noChangeArrowheads="1"/>
          </p:cNvSpPr>
          <p:nvPr/>
        </p:nvSpPr>
        <p:spPr bwMode="auto">
          <a:xfrm>
            <a:off x="8077200" y="2895603"/>
            <a:ext cx="1240724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Consumption</a:t>
            </a:r>
          </a:p>
        </p:txBody>
      </p:sp>
      <p:sp>
        <p:nvSpPr>
          <p:cNvPr id="93224" name="Rectangle 39"/>
          <p:cNvSpPr>
            <a:spLocks noChangeArrowheads="1"/>
          </p:cNvSpPr>
          <p:nvPr/>
        </p:nvSpPr>
        <p:spPr bwMode="auto">
          <a:xfrm>
            <a:off x="7162803" y="3657600"/>
            <a:ext cx="734175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Saving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taxes</a:t>
            </a:r>
          </a:p>
        </p:txBody>
      </p:sp>
      <p:sp>
        <p:nvSpPr>
          <p:cNvPr id="93225" name="Rectangle 40"/>
          <p:cNvSpPr>
            <a:spLocks noChangeArrowheads="1"/>
          </p:cNvSpPr>
          <p:nvPr/>
        </p:nvSpPr>
        <p:spPr bwMode="auto">
          <a:xfrm>
            <a:off x="8305803" y="5410200"/>
            <a:ext cx="76302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Hshld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income</a:t>
            </a:r>
          </a:p>
        </p:txBody>
      </p:sp>
      <p:sp>
        <p:nvSpPr>
          <p:cNvPr id="93226" name="Rectangle 41"/>
          <p:cNvSpPr>
            <a:spLocks noChangeArrowheads="1"/>
          </p:cNvSpPr>
          <p:nvPr/>
        </p:nvSpPr>
        <p:spPr bwMode="auto">
          <a:xfrm>
            <a:off x="9220200" y="4343403"/>
            <a:ext cx="1110882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remittances</a:t>
            </a:r>
          </a:p>
        </p:txBody>
      </p:sp>
      <p:sp>
        <p:nvSpPr>
          <p:cNvPr id="93227" name="Rectangle 42"/>
          <p:cNvSpPr>
            <a:spLocks noChangeArrowheads="1"/>
          </p:cNvSpPr>
          <p:nvPr/>
        </p:nvSpPr>
        <p:spPr bwMode="auto">
          <a:xfrm>
            <a:off x="8305803" y="3657600"/>
            <a:ext cx="734175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Saving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taxes</a:t>
            </a:r>
          </a:p>
        </p:txBody>
      </p:sp>
      <p:sp>
        <p:nvSpPr>
          <p:cNvPr id="93228" name="Rectangle 43"/>
          <p:cNvSpPr>
            <a:spLocks noChangeArrowheads="1"/>
          </p:cNvSpPr>
          <p:nvPr/>
        </p:nvSpPr>
        <p:spPr bwMode="auto">
          <a:xfrm>
            <a:off x="8229600" y="4343403"/>
            <a:ext cx="881652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99"/>
                </a:solidFill>
              </a:rPr>
              <a:t>transfers</a:t>
            </a:r>
          </a:p>
        </p:txBody>
      </p:sp>
      <p:sp>
        <p:nvSpPr>
          <p:cNvPr id="93229" name="Rectangle 44"/>
          <p:cNvSpPr>
            <a:spLocks noChangeArrowheads="1"/>
          </p:cNvSpPr>
          <p:nvPr/>
        </p:nvSpPr>
        <p:spPr bwMode="auto">
          <a:xfrm>
            <a:off x="4724400" y="2057403"/>
            <a:ext cx="1171796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6633"/>
                </a:solidFill>
              </a:rPr>
              <a:t>Commodity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4BE68-F8C7-37EA-2C47-67C275909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CE-LS in Transactions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1BA96D-6396-767F-025B-7F895DC65D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bSup>
                            </m:num>
                            <m:den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the superscript 0 indicates base values and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𝑎𝑛𝑑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e>
                    </m:nary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CE function can be approximated as a weighted least squares function of T values. </a:t>
                </a:r>
              </a:p>
              <a:p>
                <a:pPr marL="0" indent="0">
                  <a:buNone/>
                </a:pPr>
                <a:r>
                  <a:rPr lang="en-US" dirty="0"/>
                  <a:t>Any other LS method will introduce unwarranted information in estimates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1BA96D-6396-767F-025B-7F895DC65D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71" r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61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SAM Estimation Problem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idx="1"/>
          </p:nvPr>
        </p:nvSpPr>
        <p:spPr>
          <a:xfrm>
            <a:off x="397933" y="1981200"/>
            <a:ext cx="11387667" cy="4114800"/>
          </a:xfrm>
        </p:spPr>
        <p:txBody>
          <a:bodyPr/>
          <a:lstStyle/>
          <a:p>
            <a:r>
              <a:rPr lang="en-US" altLang="en-US" dirty="0"/>
              <a:t>Estimating cells of a SAM generally leads to an “ill posed” estimation problem:</a:t>
            </a:r>
          </a:p>
          <a:p>
            <a:pPr lvl="1"/>
            <a:r>
              <a:rPr lang="en-US" altLang="en-US" dirty="0"/>
              <a:t>More cells to be estimated than available data: no estimation degrees of freedom</a:t>
            </a:r>
          </a:p>
          <a:p>
            <a:r>
              <a:rPr lang="en-US" altLang="en-US" dirty="0"/>
              <a:t>Data from a variety of sources in a variety of forms, measured with error</a:t>
            </a:r>
          </a:p>
          <a:p>
            <a:r>
              <a:rPr lang="en-US" altLang="en-US" dirty="0"/>
              <a:t>“Adding up” constraints of national accounts: row sums equal column sums and various aggregates</a:t>
            </a:r>
          </a:p>
          <a:p>
            <a:r>
              <a:rPr lang="en-US" altLang="en-US" dirty="0"/>
              <a:t>Theoretical constraints: inequalities, bounds, signs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942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9B80C3-E79B-4CD9-A644-65F8445E34ED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SAM Estimation</a:t>
            </a:r>
            <a:endParaRPr lang="en-GB" altLang="en-US" dirty="0"/>
          </a:p>
        </p:txBody>
      </p:sp>
      <p:sp>
        <p:nvSpPr>
          <p:cNvPr id="101380" name="Rectangle 3"/>
          <p:cNvSpPr>
            <a:spLocks noGrp="1" noChangeArrowheads="1"/>
          </p:cNvSpPr>
          <p:nvPr>
            <p:ph idx="1"/>
          </p:nvPr>
        </p:nvSpPr>
        <p:spPr>
          <a:xfrm>
            <a:off x="397933" y="1825624"/>
            <a:ext cx="11387667" cy="4530725"/>
          </a:xfrm>
        </p:spPr>
        <p:txBody>
          <a:bodyPr>
            <a:normAutofit/>
          </a:bodyPr>
          <a:lstStyle/>
          <a:p>
            <a:r>
              <a:rPr lang="en-US" altLang="en-US" dirty="0"/>
              <a:t>SAM estimation requires a framework that supports reconciliation of a variety of incomplete, often incompatible, prior estimates of SAM elements measured with error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Two types of prior information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SAM elements and various aggregates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Measurement error: characteristics of error probability distributions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Information-theoretic Bayesian estimation procedure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Start with prior estimates of values and information about error generation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Produce posterior estimates of all SAM elements using an efficient information processing rule</a:t>
            </a:r>
            <a:endParaRPr lang="en-GB" altLang="en-US" dirty="0"/>
          </a:p>
        </p:txBody>
      </p:sp>
      <p:sp>
        <p:nvSpPr>
          <p:cNvPr id="1013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4C6117-594F-4200-8B6C-8CCCD1CB31EE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D4D89-3D7B-C800-3144-C0197BD54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Shannon Information Theory and Entropy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9DC59-A282-02F6-F90D-2ADB9A31D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Dealing with measurement error requires estimating probability distributions of error terms, with a minimum of information about the error generating process</a:t>
            </a:r>
          </a:p>
          <a:p>
            <a:r>
              <a:rPr lang="en-US" dirty="0"/>
              <a:t>Shannon/Jaynes/Laplace/Golan: Entropy is the unique measure of “information” about probabilities that should be used in estimation</a:t>
            </a:r>
          </a:p>
          <a:p>
            <a:pPr eaLnBrk="1" hangingPunct="1"/>
            <a:r>
              <a:rPr lang="en-US" altLang="en-US" dirty="0"/>
              <a:t>Zellner: Efficient or Optimal Information Processing Rule (IPR)</a:t>
            </a:r>
          </a:p>
          <a:p>
            <a:pPr lvl="1" eaLnBrk="1" hangingPunct="1"/>
            <a:r>
              <a:rPr lang="en-US" altLang="en-US" dirty="0"/>
              <a:t>Use all the information you have</a:t>
            </a:r>
          </a:p>
          <a:p>
            <a:pPr lvl="1" eaLnBrk="1" hangingPunct="1"/>
            <a:r>
              <a:rPr lang="en-US" altLang="en-US" dirty="0"/>
              <a:t>Do not use or assume any information you do not have</a:t>
            </a:r>
          </a:p>
          <a:p>
            <a:pPr lvl="1" eaLnBrk="1" hangingPunct="1"/>
            <a:r>
              <a:rPr lang="en-US" altLang="en-US" dirty="0"/>
              <a:t>Close links to Bayesian estimation: Cross entropy is the appropriate measure to use in moving from prior to posterior estimates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824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Types of Information: SAM Values</a:t>
            </a:r>
            <a:endParaRPr lang="en-GB" altLang="en-US" dirty="0"/>
          </a:p>
        </p:txBody>
      </p:sp>
      <p:sp>
        <p:nvSpPr>
          <p:cNvPr id="1003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SAM from and earlier year</a:t>
            </a:r>
          </a:p>
          <a:p>
            <a:pPr lvl="1"/>
            <a:r>
              <a:rPr lang="en-US" altLang="en-US" dirty="0"/>
              <a:t>Input-output data: make/use tables</a:t>
            </a:r>
          </a:p>
          <a:p>
            <a:r>
              <a:rPr lang="en-US" altLang="en-US" dirty="0"/>
              <a:t>National accounts data</a:t>
            </a:r>
          </a:p>
          <a:p>
            <a:r>
              <a:rPr lang="en-US" altLang="en-US" dirty="0"/>
              <a:t>International trade data</a:t>
            </a:r>
          </a:p>
          <a:p>
            <a:r>
              <a:rPr lang="en-US" altLang="en-US" dirty="0"/>
              <a:t>Government and financial flows data</a:t>
            </a:r>
          </a:p>
          <a:p>
            <a:r>
              <a:rPr lang="en-US" altLang="en-US" dirty="0"/>
              <a:t>Household surveys</a:t>
            </a:r>
          </a:p>
          <a:p>
            <a:r>
              <a:rPr lang="en-US" altLang="en-US" dirty="0"/>
              <a:t>Farm and manufacturing enterprise surveys</a:t>
            </a:r>
          </a:p>
          <a:p>
            <a:r>
              <a:rPr lang="en-US" altLang="en-US" dirty="0"/>
              <a:t>Studies of technology and behavior</a:t>
            </a:r>
            <a:endParaRPr lang="en-GB" altLang="en-US" dirty="0"/>
          </a:p>
        </p:txBody>
      </p:sp>
      <p:sp>
        <p:nvSpPr>
          <p:cNvPr id="1003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B48298-6FC8-45D3-9D04-85629166868B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Types of Information: Technology/Behavior</a:t>
            </a:r>
            <a:endParaRPr lang="en-GB" altLang="en-US" dirty="0"/>
          </a:p>
        </p:txBody>
      </p:sp>
      <p:sp>
        <p:nvSpPr>
          <p:cNvPr id="972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Coefficients: technology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Input-output coefficients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Value added coefficients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Coefficients: behavior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Household expenditure shares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Government expenditure shares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Composition of trade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Tax rates</a:t>
            </a:r>
          </a:p>
          <a:p>
            <a:r>
              <a:rPr lang="en-US" altLang="en-US" dirty="0"/>
              <a:t>Theoretical constraints: inequalities, bounds, and signs</a:t>
            </a:r>
          </a:p>
        </p:txBody>
      </p:sp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1C8C5D-2A12-4A83-9B8F-D8CE2A3BAA1A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Types of Information: Accounting Identities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000" dirty="0"/>
              <a:t>Accounting identities for SAM from System of National Accounts</a:t>
            </a:r>
          </a:p>
          <a:p>
            <a:pPr lvl="1"/>
            <a:r>
              <a:rPr lang="en-US" altLang="en-US" sz="2600" dirty="0"/>
              <a:t>Row and column sums must be equal</a:t>
            </a:r>
          </a:p>
          <a:p>
            <a:pPr lvl="2"/>
            <a:r>
              <a:rPr lang="en-US" altLang="en-US" sz="2200" dirty="0"/>
              <a:t>National accounts identities</a:t>
            </a:r>
          </a:p>
          <a:p>
            <a:pPr lvl="1"/>
            <a:r>
              <a:rPr lang="en-US" altLang="en-US" sz="2600" dirty="0"/>
              <a:t>Various macro aggregates</a:t>
            </a:r>
          </a:p>
        </p:txBody>
      </p:sp>
      <p:sp>
        <p:nvSpPr>
          <p:cNvPr id="983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C9C430-A439-41CF-8C99-4AF53E2606F5}" type="slidenum">
              <a:rPr lang="en-US" alt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1619</Words>
  <Application>Microsoft Office PowerPoint</Application>
  <PresentationFormat>Widescreen</PresentationFormat>
  <Paragraphs>254</Paragraphs>
  <Slides>30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Aptos</vt:lpstr>
      <vt:lpstr>Aptos Display</vt:lpstr>
      <vt:lpstr>Arial</vt:lpstr>
      <vt:lpstr>Cambria Math</vt:lpstr>
      <vt:lpstr>Times New Roman</vt:lpstr>
      <vt:lpstr>Office Theme</vt:lpstr>
      <vt:lpstr>Equation</vt:lpstr>
      <vt:lpstr>An Information Theoretic Approach to Estimating Matrices of Economic Data</vt:lpstr>
      <vt:lpstr>SAM Estimation</vt:lpstr>
      <vt:lpstr>A National SAM</vt:lpstr>
      <vt:lpstr>SAM Estimation Problem</vt:lpstr>
      <vt:lpstr>SAM Estimation</vt:lpstr>
      <vt:lpstr>Shannon Information Theory and Entropy</vt:lpstr>
      <vt:lpstr>Types of Information: SAM Values</vt:lpstr>
      <vt:lpstr>Types of Information: Technology/Behavior</vt:lpstr>
      <vt:lpstr>Types of Information: Accounting Identities</vt:lpstr>
      <vt:lpstr>SAM: Values and Coefficients</vt:lpstr>
      <vt:lpstr>Accounting Constraints</vt:lpstr>
      <vt:lpstr>Measurement Errors: Aggregates</vt:lpstr>
      <vt:lpstr>Measurement Error: SAM cells</vt:lpstr>
      <vt:lpstr>Error in Cells</vt:lpstr>
      <vt:lpstr>Error Specification:  Discrete Probability Distributions</vt:lpstr>
      <vt:lpstr>Error Specification</vt:lpstr>
      <vt:lpstr>Prior Distributions: (V,) ̅W ̅</vt:lpstr>
      <vt:lpstr>Minimize CE Objective Function  Subject to All Constraints</vt:lpstr>
      <vt:lpstr>Conclusion</vt:lpstr>
      <vt:lpstr>SAM Estimation: RAS </vt:lpstr>
      <vt:lpstr>SAM Estimation: RAS</vt:lpstr>
      <vt:lpstr>SAM Estimation: RAS</vt:lpstr>
      <vt:lpstr>SAM Estimation: CE-RAS</vt:lpstr>
      <vt:lpstr>CE-RAS Estimates</vt:lpstr>
      <vt:lpstr>CE-RAS and CE-Shannon</vt:lpstr>
      <vt:lpstr>CE-RAS: Hybrid Methods</vt:lpstr>
      <vt:lpstr>LS Approximation of CE</vt:lpstr>
      <vt:lpstr> Coefficients and Values: A, T</vt:lpstr>
      <vt:lpstr>CE-RAS: Least Squares </vt:lpstr>
      <vt:lpstr>CE-LS in Transactions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Robinson, Sherman (IFPRI–Emeritus Fellow)</dc:creator>
  <cp:lastModifiedBy>Robinson, Sherman (IFPRI–Emeritus Fellow)</cp:lastModifiedBy>
  <cp:revision>8</cp:revision>
  <dcterms:created xsi:type="dcterms:W3CDTF">2024-05-30T13:25:59Z</dcterms:created>
  <dcterms:modified xsi:type="dcterms:W3CDTF">2024-06-04T20:15:40Z</dcterms:modified>
</cp:coreProperties>
</file>