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06" r:id="rId3"/>
    <p:sldId id="313" r:id="rId4"/>
    <p:sldId id="265" r:id="rId5"/>
    <p:sldId id="269" r:id="rId6"/>
    <p:sldId id="270" r:id="rId7"/>
    <p:sldId id="274" r:id="rId8"/>
    <p:sldId id="257" r:id="rId9"/>
    <p:sldId id="315" r:id="rId10"/>
    <p:sldId id="260" r:id="rId11"/>
    <p:sldId id="302" r:id="rId12"/>
    <p:sldId id="276" r:id="rId13"/>
    <p:sldId id="317" r:id="rId14"/>
    <p:sldId id="318" r:id="rId15"/>
    <p:sldId id="299" r:id="rId16"/>
    <p:sldId id="304" r:id="rId17"/>
    <p:sldId id="305" r:id="rId18"/>
    <p:sldId id="300" r:id="rId19"/>
    <p:sldId id="314" r:id="rId20"/>
    <p:sldId id="316" r:id="rId21"/>
    <p:sldId id="29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3361078940728136E-2"/>
          <c:y val="3.2664489034064395E-2"/>
          <c:w val="0.93458468934193417"/>
          <c:h val="0.85125936486124021"/>
        </c:manualLayout>
      </c:layout>
      <c:bar3DChart>
        <c:barDir val="col"/>
        <c:grouping val="stacked"/>
        <c:varyColors val="0"/>
        <c:ser>
          <c:idx val="0"/>
          <c:order val="0"/>
          <c:tx>
            <c:strRef>
              <c:f>jeuusa!$M$28</c:f>
              <c:strCache>
                <c:ptCount val="1"/>
                <c:pt idx="0">
                  <c:v>us-chft</c:v>
                </c:pt>
              </c:strCache>
            </c:strRef>
          </c:tx>
          <c:spPr>
            <a:solidFill>
              <a:sysClr val="windowText" lastClr="000000"/>
            </a:solidFill>
            <a:ln>
              <a:noFill/>
            </a:ln>
            <a:effectLst/>
            <a:sp3d/>
          </c:spPr>
          <c:invertIfNegative val="0"/>
          <c:cat>
            <c:strRef>
              <c:f>jeuusa!$L$29:$L$45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jeuusa!$M$29:$M$45</c:f>
              <c:numCache>
                <c:formatCode>General</c:formatCode>
                <c:ptCount val="17"/>
                <c:pt idx="0">
                  <c:v>184.15</c:v>
                </c:pt>
                <c:pt idx="1">
                  <c:v>-1195.3200000000002</c:v>
                </c:pt>
                <c:pt idx="2">
                  <c:v>-2405.6099999999997</c:v>
                </c:pt>
                <c:pt idx="3">
                  <c:v>245.64</c:v>
                </c:pt>
                <c:pt idx="4">
                  <c:v>19.84</c:v>
                </c:pt>
                <c:pt idx="5">
                  <c:v>186.31</c:v>
                </c:pt>
                <c:pt idx="6">
                  <c:v>99.49</c:v>
                </c:pt>
                <c:pt idx="7">
                  <c:v>38.94</c:v>
                </c:pt>
                <c:pt idx="8">
                  <c:v>607.39</c:v>
                </c:pt>
                <c:pt idx="9">
                  <c:v>51.65</c:v>
                </c:pt>
                <c:pt idx="10">
                  <c:v>127.47</c:v>
                </c:pt>
                <c:pt idx="11">
                  <c:v>244.99</c:v>
                </c:pt>
                <c:pt idx="12">
                  <c:v>95.56</c:v>
                </c:pt>
                <c:pt idx="13">
                  <c:v>223.97000000000003</c:v>
                </c:pt>
                <c:pt idx="14">
                  <c:v>113.25999999999999</c:v>
                </c:pt>
                <c:pt idx="15">
                  <c:v>62.44</c:v>
                </c:pt>
                <c:pt idx="16">
                  <c:v>32.799999999999997</c:v>
                </c:pt>
              </c:numCache>
            </c:numRef>
          </c:val>
          <c:extLst>
            <c:ext xmlns:c16="http://schemas.microsoft.com/office/drawing/2014/chart" uri="{C3380CC4-5D6E-409C-BE32-E72D297353CC}">
              <c16:uniqueId val="{00000000-BCE3-449C-9C0B-0B232171DB78}"/>
            </c:ext>
          </c:extLst>
        </c:ser>
        <c:ser>
          <c:idx val="1"/>
          <c:order val="1"/>
          <c:tx>
            <c:strRef>
              <c:f>jeuusa!$N$28</c:f>
              <c:strCache>
                <c:ptCount val="1"/>
                <c:pt idx="0">
                  <c:v>or</c:v>
                </c:pt>
              </c:strCache>
            </c:strRef>
          </c:tx>
          <c:spPr>
            <a:solidFill>
              <a:srgbClr val="0070C0"/>
            </a:solidFill>
            <a:ln>
              <a:noFill/>
            </a:ln>
            <a:effectLst/>
            <a:sp3d/>
          </c:spPr>
          <c:invertIfNegative val="0"/>
          <c:cat>
            <c:strRef>
              <c:f>jeuusa!$L$29:$L$45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jeuusa!$N$29:$N$45</c:f>
              <c:numCache>
                <c:formatCode>General</c:formatCode>
                <c:ptCount val="17"/>
                <c:pt idx="0">
                  <c:v>149.19</c:v>
                </c:pt>
                <c:pt idx="1">
                  <c:v>360.91</c:v>
                </c:pt>
                <c:pt idx="2">
                  <c:v>380.27</c:v>
                </c:pt>
                <c:pt idx="3">
                  <c:v>-742.69</c:v>
                </c:pt>
                <c:pt idx="4">
                  <c:v>-554.29</c:v>
                </c:pt>
                <c:pt idx="5">
                  <c:v>-357.58</c:v>
                </c:pt>
                <c:pt idx="6">
                  <c:v>-43.12</c:v>
                </c:pt>
                <c:pt idx="7">
                  <c:v>-60.4</c:v>
                </c:pt>
                <c:pt idx="8">
                  <c:v>147.41</c:v>
                </c:pt>
                <c:pt idx="9">
                  <c:v>4.4000000000000004</c:v>
                </c:pt>
                <c:pt idx="10">
                  <c:v>129.1</c:v>
                </c:pt>
                <c:pt idx="11">
                  <c:v>10.97</c:v>
                </c:pt>
                <c:pt idx="12">
                  <c:v>-2.91</c:v>
                </c:pt>
                <c:pt idx="13">
                  <c:v>195.21</c:v>
                </c:pt>
                <c:pt idx="14">
                  <c:v>-6.64</c:v>
                </c:pt>
                <c:pt idx="15">
                  <c:v>14.98</c:v>
                </c:pt>
                <c:pt idx="16">
                  <c:v>32.9</c:v>
                </c:pt>
              </c:numCache>
            </c:numRef>
          </c:val>
          <c:extLst>
            <c:ext xmlns:c16="http://schemas.microsoft.com/office/drawing/2014/chart" uri="{C3380CC4-5D6E-409C-BE32-E72D297353CC}">
              <c16:uniqueId val="{00000001-BCE3-449C-9C0B-0B232171DB78}"/>
            </c:ext>
          </c:extLst>
        </c:ser>
        <c:ser>
          <c:idx val="2"/>
          <c:order val="2"/>
          <c:tx>
            <c:strRef>
              <c:f>jeuusa!$U$28</c:f>
              <c:strCache>
                <c:ptCount val="1"/>
                <c:pt idx="0">
                  <c:v>eu-jfta</c:v>
                </c:pt>
              </c:strCache>
            </c:strRef>
          </c:tx>
          <c:spPr>
            <a:solidFill>
              <a:srgbClr val="ED7D31">
                <a:lumMod val="75000"/>
              </a:srgbClr>
            </a:solidFill>
            <a:ln>
              <a:noFill/>
            </a:ln>
            <a:effectLst/>
            <a:sp3d/>
          </c:spPr>
          <c:invertIfNegative val="0"/>
          <c:cat>
            <c:strRef>
              <c:f>jeuusa!$L$29:$L$45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jeuusa!$U$29:$U$45</c:f>
              <c:numCache>
                <c:formatCode>General</c:formatCode>
                <c:ptCount val="17"/>
                <c:pt idx="0">
                  <c:v>4107.66</c:v>
                </c:pt>
                <c:pt idx="1">
                  <c:v>-1634.51</c:v>
                </c:pt>
                <c:pt idx="2">
                  <c:v>-931.86</c:v>
                </c:pt>
                <c:pt idx="3">
                  <c:v>-127.6</c:v>
                </c:pt>
                <c:pt idx="4">
                  <c:v>-59.84</c:v>
                </c:pt>
                <c:pt idx="5">
                  <c:v>-15.53</c:v>
                </c:pt>
                <c:pt idx="6">
                  <c:v>-34.229999999999997</c:v>
                </c:pt>
                <c:pt idx="7">
                  <c:v>-122.18</c:v>
                </c:pt>
                <c:pt idx="8">
                  <c:v>768.32</c:v>
                </c:pt>
                <c:pt idx="9">
                  <c:v>-248.96</c:v>
                </c:pt>
                <c:pt idx="10">
                  <c:v>-112.67</c:v>
                </c:pt>
                <c:pt idx="11">
                  <c:v>-409.77</c:v>
                </c:pt>
                <c:pt idx="12">
                  <c:v>-28.01</c:v>
                </c:pt>
                <c:pt idx="13">
                  <c:v>-195</c:v>
                </c:pt>
                <c:pt idx="14">
                  <c:v>-173.17</c:v>
                </c:pt>
                <c:pt idx="15">
                  <c:v>-50.77</c:v>
                </c:pt>
                <c:pt idx="16">
                  <c:v>-183.32</c:v>
                </c:pt>
              </c:numCache>
            </c:numRef>
          </c:val>
          <c:extLst>
            <c:ext xmlns:c16="http://schemas.microsoft.com/office/drawing/2014/chart" uri="{C3380CC4-5D6E-409C-BE32-E72D297353CC}">
              <c16:uniqueId val="{00000002-BCE3-449C-9C0B-0B232171DB78}"/>
            </c:ext>
          </c:extLst>
        </c:ser>
        <c:ser>
          <c:idx val="3"/>
          <c:order val="3"/>
          <c:tx>
            <c:strRef>
              <c:f>jeuusa!$V$28</c:f>
              <c:strCache>
                <c:ptCount val="1"/>
                <c:pt idx="0">
                  <c:v>usa-jfta</c:v>
                </c:pt>
              </c:strCache>
            </c:strRef>
          </c:tx>
          <c:spPr>
            <a:solidFill>
              <a:srgbClr val="FFFF00"/>
            </a:solidFill>
            <a:ln>
              <a:noFill/>
            </a:ln>
            <a:effectLst/>
            <a:sp3d/>
          </c:spPr>
          <c:invertIfNegative val="0"/>
          <c:cat>
            <c:strRef>
              <c:f>jeuusa!$L$29:$L$45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jeuusa!$V$29:$V$45</c:f>
              <c:numCache>
                <c:formatCode>General</c:formatCode>
                <c:ptCount val="17"/>
                <c:pt idx="0">
                  <c:v>398.07</c:v>
                </c:pt>
                <c:pt idx="1">
                  <c:v>4090.88</c:v>
                </c:pt>
                <c:pt idx="2">
                  <c:v>-507.21</c:v>
                </c:pt>
                <c:pt idx="3">
                  <c:v>-661.57</c:v>
                </c:pt>
                <c:pt idx="4">
                  <c:v>-37.14</c:v>
                </c:pt>
                <c:pt idx="5">
                  <c:v>-231.97</c:v>
                </c:pt>
                <c:pt idx="6">
                  <c:v>-51.1</c:v>
                </c:pt>
                <c:pt idx="7">
                  <c:v>-6.49</c:v>
                </c:pt>
                <c:pt idx="8">
                  <c:v>-751.57</c:v>
                </c:pt>
                <c:pt idx="9">
                  <c:v>-267.68</c:v>
                </c:pt>
                <c:pt idx="10">
                  <c:v>-132.19999999999999</c:v>
                </c:pt>
                <c:pt idx="11">
                  <c:v>-256.92</c:v>
                </c:pt>
                <c:pt idx="12">
                  <c:v>1.73</c:v>
                </c:pt>
                <c:pt idx="13">
                  <c:v>-440.22</c:v>
                </c:pt>
                <c:pt idx="14">
                  <c:v>-86.59</c:v>
                </c:pt>
                <c:pt idx="15">
                  <c:v>-55.21</c:v>
                </c:pt>
                <c:pt idx="16">
                  <c:v>-42.09</c:v>
                </c:pt>
              </c:numCache>
            </c:numRef>
          </c:val>
          <c:extLst>
            <c:ext xmlns:c16="http://schemas.microsoft.com/office/drawing/2014/chart" uri="{C3380CC4-5D6E-409C-BE32-E72D297353CC}">
              <c16:uniqueId val="{00000003-BCE3-449C-9C0B-0B232171DB78}"/>
            </c:ext>
          </c:extLst>
        </c:ser>
        <c:dLbls>
          <c:showLegendKey val="0"/>
          <c:showVal val="0"/>
          <c:showCatName val="0"/>
          <c:showSerName val="0"/>
          <c:showPercent val="0"/>
          <c:showBubbleSize val="0"/>
        </c:dLbls>
        <c:gapWidth val="150"/>
        <c:shape val="box"/>
        <c:axId val="583678176"/>
        <c:axId val="556216104"/>
        <c:axId val="0"/>
      </c:bar3DChart>
      <c:catAx>
        <c:axId val="5836781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6216104"/>
        <c:crosses val="autoZero"/>
        <c:auto val="1"/>
        <c:lblAlgn val="ctr"/>
        <c:lblOffset val="100"/>
        <c:noMultiLvlLbl val="0"/>
      </c:catAx>
      <c:valAx>
        <c:axId val="556216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3678176"/>
        <c:crosses val="autoZero"/>
        <c:crossBetween val="between"/>
      </c:valAx>
      <c:spPr>
        <a:noFill/>
        <a:ln>
          <a:noFill/>
        </a:ln>
        <a:effectLst/>
      </c:spPr>
    </c:plotArea>
    <c:legend>
      <c:legendPos val="b"/>
      <c:legendEntry>
        <c:idx val="1"/>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31033921031610179"/>
          <c:y val="1.1875887370735191E-2"/>
          <c:w val="0.42679447677735938"/>
          <c:h val="0.3956396860000303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0519704058731795E-2"/>
          <c:y val="1.6030701361282439E-2"/>
          <c:w val="0.89258073719045994"/>
          <c:h val="0.96793859727743514"/>
        </c:manualLayout>
      </c:layout>
      <c:barChart>
        <c:barDir val="col"/>
        <c:grouping val="percentStacked"/>
        <c:varyColors val="0"/>
        <c:ser>
          <c:idx val="0"/>
          <c:order val="0"/>
          <c:tx>
            <c:strRef>
              <c:f>jeuusa!$B$28</c:f>
              <c:strCache>
                <c:ptCount val="1"/>
                <c:pt idx="0">
                  <c:v>usatc</c:v>
                </c:pt>
              </c:strCache>
            </c:strRef>
          </c:tx>
          <c:spPr>
            <a:solidFill>
              <a:sysClr val="windowText" lastClr="000000"/>
            </a:solidFill>
            <a:ln>
              <a:noFill/>
            </a:ln>
            <a:effectLst/>
          </c:spPr>
          <c:invertIfNegative val="0"/>
          <c:cat>
            <c:strRef>
              <c:f>jeuusa!$A$29:$A$45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jeuusa!$B$29:$B$45</c:f>
              <c:numCache>
                <c:formatCode>General</c:formatCode>
                <c:ptCount val="17"/>
                <c:pt idx="0">
                  <c:v>32.880000000000003</c:v>
                </c:pt>
                <c:pt idx="1">
                  <c:v>301.88</c:v>
                </c:pt>
                <c:pt idx="2">
                  <c:v>-2122.4699999999998</c:v>
                </c:pt>
                <c:pt idx="3">
                  <c:v>137.37</c:v>
                </c:pt>
                <c:pt idx="4">
                  <c:v>7.18</c:v>
                </c:pt>
                <c:pt idx="5">
                  <c:v>148.41999999999999</c:v>
                </c:pt>
                <c:pt idx="6">
                  <c:v>74.849999999999994</c:v>
                </c:pt>
                <c:pt idx="7">
                  <c:v>24.26</c:v>
                </c:pt>
                <c:pt idx="8">
                  <c:v>160.04</c:v>
                </c:pt>
                <c:pt idx="9">
                  <c:v>12.43</c:v>
                </c:pt>
                <c:pt idx="10">
                  <c:v>15.92</c:v>
                </c:pt>
                <c:pt idx="11">
                  <c:v>182.46</c:v>
                </c:pt>
                <c:pt idx="12">
                  <c:v>94.67</c:v>
                </c:pt>
                <c:pt idx="13">
                  <c:v>117.43</c:v>
                </c:pt>
                <c:pt idx="14">
                  <c:v>61.32</c:v>
                </c:pt>
                <c:pt idx="15">
                  <c:v>46.58</c:v>
                </c:pt>
                <c:pt idx="16">
                  <c:v>1.1599999999999999</c:v>
                </c:pt>
              </c:numCache>
            </c:numRef>
          </c:val>
          <c:extLst>
            <c:ext xmlns:c16="http://schemas.microsoft.com/office/drawing/2014/chart" uri="{C3380CC4-5D6E-409C-BE32-E72D297353CC}">
              <c16:uniqueId val="{00000000-4FDB-453E-A373-277F660CF0E3}"/>
            </c:ext>
          </c:extLst>
        </c:ser>
        <c:ser>
          <c:idx val="1"/>
          <c:order val="1"/>
          <c:tx>
            <c:strRef>
              <c:f>jeuusa!$C$28</c:f>
              <c:strCache>
                <c:ptCount val="1"/>
                <c:pt idx="0">
                  <c:v>chinatc</c:v>
                </c:pt>
              </c:strCache>
            </c:strRef>
          </c:tx>
          <c:spPr>
            <a:solidFill>
              <a:srgbClr val="FF0000"/>
            </a:solidFill>
            <a:ln>
              <a:noFill/>
            </a:ln>
            <a:effectLst/>
          </c:spPr>
          <c:invertIfNegative val="0"/>
          <c:cat>
            <c:strRef>
              <c:f>jeuusa!$A$29:$A$45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jeuusa!$C$29:$C$45</c:f>
              <c:numCache>
                <c:formatCode>General</c:formatCode>
                <c:ptCount val="17"/>
                <c:pt idx="0">
                  <c:v>151.27000000000001</c:v>
                </c:pt>
                <c:pt idx="1">
                  <c:v>-1497.2</c:v>
                </c:pt>
                <c:pt idx="2">
                  <c:v>-283.14</c:v>
                </c:pt>
                <c:pt idx="3">
                  <c:v>108.27</c:v>
                </c:pt>
                <c:pt idx="4">
                  <c:v>12.66</c:v>
                </c:pt>
                <c:pt idx="5">
                  <c:v>37.89</c:v>
                </c:pt>
                <c:pt idx="6">
                  <c:v>24.64</c:v>
                </c:pt>
                <c:pt idx="7">
                  <c:v>14.68</c:v>
                </c:pt>
                <c:pt idx="8">
                  <c:v>447.35</c:v>
                </c:pt>
                <c:pt idx="9">
                  <c:v>39.22</c:v>
                </c:pt>
                <c:pt idx="10">
                  <c:v>111.55</c:v>
                </c:pt>
                <c:pt idx="11">
                  <c:v>62.53</c:v>
                </c:pt>
                <c:pt idx="12">
                  <c:v>0.89</c:v>
                </c:pt>
                <c:pt idx="13">
                  <c:v>106.54</c:v>
                </c:pt>
                <c:pt idx="14">
                  <c:v>51.94</c:v>
                </c:pt>
                <c:pt idx="15">
                  <c:v>15.86</c:v>
                </c:pt>
                <c:pt idx="16">
                  <c:v>31.64</c:v>
                </c:pt>
              </c:numCache>
            </c:numRef>
          </c:val>
          <c:extLst>
            <c:ext xmlns:c16="http://schemas.microsoft.com/office/drawing/2014/chart" uri="{C3380CC4-5D6E-409C-BE32-E72D297353CC}">
              <c16:uniqueId val="{00000001-4FDB-453E-A373-277F660CF0E3}"/>
            </c:ext>
          </c:extLst>
        </c:ser>
        <c:ser>
          <c:idx val="2"/>
          <c:order val="2"/>
          <c:tx>
            <c:strRef>
              <c:f>jeuusa!$D$28</c:f>
              <c:strCache>
                <c:ptCount val="1"/>
                <c:pt idx="0">
                  <c:v>or</c:v>
                </c:pt>
              </c:strCache>
            </c:strRef>
          </c:tx>
          <c:spPr>
            <a:solidFill>
              <a:schemeClr val="accent3">
                <a:shade val="76000"/>
              </a:schemeClr>
            </a:solidFill>
            <a:ln>
              <a:noFill/>
            </a:ln>
            <a:effectLst/>
          </c:spPr>
          <c:invertIfNegative val="0"/>
          <c:cat>
            <c:strRef>
              <c:f>jeuusa!$A$29:$A$45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jeuusa!$D$29:$D$45</c:f>
              <c:numCache>
                <c:formatCode>General</c:formatCode>
                <c:ptCount val="17"/>
                <c:pt idx="0">
                  <c:v>149.19</c:v>
                </c:pt>
                <c:pt idx="1">
                  <c:v>360.91</c:v>
                </c:pt>
                <c:pt idx="2">
                  <c:v>380.27</c:v>
                </c:pt>
                <c:pt idx="3">
                  <c:v>-742.69</c:v>
                </c:pt>
                <c:pt idx="4">
                  <c:v>-554.29</c:v>
                </c:pt>
                <c:pt idx="5">
                  <c:v>-357.58</c:v>
                </c:pt>
                <c:pt idx="6">
                  <c:v>-43.12</c:v>
                </c:pt>
                <c:pt idx="7">
                  <c:v>-60.4</c:v>
                </c:pt>
                <c:pt idx="8">
                  <c:v>147.41</c:v>
                </c:pt>
                <c:pt idx="9">
                  <c:v>4.4000000000000004</c:v>
                </c:pt>
                <c:pt idx="10">
                  <c:v>129.1</c:v>
                </c:pt>
                <c:pt idx="11">
                  <c:v>10.97</c:v>
                </c:pt>
                <c:pt idx="12">
                  <c:v>-2.91</c:v>
                </c:pt>
                <c:pt idx="13">
                  <c:v>195.21</c:v>
                </c:pt>
                <c:pt idx="14">
                  <c:v>-6.64</c:v>
                </c:pt>
                <c:pt idx="15">
                  <c:v>14.98</c:v>
                </c:pt>
                <c:pt idx="16">
                  <c:v>32.9</c:v>
                </c:pt>
              </c:numCache>
            </c:numRef>
          </c:val>
          <c:extLst>
            <c:ext xmlns:c16="http://schemas.microsoft.com/office/drawing/2014/chart" uri="{C3380CC4-5D6E-409C-BE32-E72D297353CC}">
              <c16:uniqueId val="{00000002-4FDB-453E-A373-277F660CF0E3}"/>
            </c:ext>
          </c:extLst>
        </c:ser>
        <c:ser>
          <c:idx val="3"/>
          <c:order val="3"/>
          <c:tx>
            <c:strRef>
              <c:f>jeuusa!$E$28</c:f>
              <c:strCache>
                <c:ptCount val="1"/>
                <c:pt idx="0">
                  <c:v>j-eu</c:v>
                </c:pt>
              </c:strCache>
            </c:strRef>
          </c:tx>
          <c:spPr>
            <a:solidFill>
              <a:schemeClr val="accent4">
                <a:shade val="76000"/>
              </a:schemeClr>
            </a:solidFill>
            <a:ln>
              <a:noFill/>
            </a:ln>
            <a:effectLst/>
          </c:spPr>
          <c:invertIfNegative val="0"/>
          <c:cat>
            <c:strRef>
              <c:f>jeuusa!$A$29:$A$45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jeuusa!$E$29:$E$45</c:f>
              <c:numCache>
                <c:formatCode>General</c:formatCode>
                <c:ptCount val="17"/>
                <c:pt idx="0">
                  <c:v>591.97</c:v>
                </c:pt>
                <c:pt idx="1">
                  <c:v>-1142.94</c:v>
                </c:pt>
                <c:pt idx="2">
                  <c:v>-71.83</c:v>
                </c:pt>
                <c:pt idx="3">
                  <c:v>-71.7</c:v>
                </c:pt>
                <c:pt idx="4">
                  <c:v>20.74</c:v>
                </c:pt>
                <c:pt idx="5">
                  <c:v>23.3</c:v>
                </c:pt>
                <c:pt idx="6">
                  <c:v>21.78</c:v>
                </c:pt>
                <c:pt idx="7">
                  <c:v>-99.88</c:v>
                </c:pt>
                <c:pt idx="8">
                  <c:v>2094.4899999999998</c:v>
                </c:pt>
                <c:pt idx="9">
                  <c:v>-150.79</c:v>
                </c:pt>
                <c:pt idx="10">
                  <c:v>-7.02</c:v>
                </c:pt>
                <c:pt idx="11">
                  <c:v>-177.56</c:v>
                </c:pt>
                <c:pt idx="12">
                  <c:v>21</c:v>
                </c:pt>
                <c:pt idx="13">
                  <c:v>-96.12</c:v>
                </c:pt>
                <c:pt idx="14">
                  <c:v>-80.459999999999994</c:v>
                </c:pt>
                <c:pt idx="15">
                  <c:v>-7.23</c:v>
                </c:pt>
                <c:pt idx="16">
                  <c:v>-183.71</c:v>
                </c:pt>
              </c:numCache>
            </c:numRef>
          </c:val>
          <c:extLst>
            <c:ext xmlns:c16="http://schemas.microsoft.com/office/drawing/2014/chart" uri="{C3380CC4-5D6E-409C-BE32-E72D297353CC}">
              <c16:uniqueId val="{00000003-4FDB-453E-A373-277F660CF0E3}"/>
            </c:ext>
          </c:extLst>
        </c:ser>
        <c:ser>
          <c:idx val="4"/>
          <c:order val="4"/>
          <c:tx>
            <c:strRef>
              <c:f>jeuusa!$F$28</c:f>
              <c:strCache>
                <c:ptCount val="1"/>
                <c:pt idx="0">
                  <c:v>eu-j</c:v>
                </c:pt>
              </c:strCache>
            </c:strRef>
          </c:tx>
          <c:spPr>
            <a:solidFill>
              <a:schemeClr val="accent5">
                <a:shade val="76000"/>
              </a:schemeClr>
            </a:solidFill>
            <a:ln>
              <a:noFill/>
            </a:ln>
            <a:effectLst/>
          </c:spPr>
          <c:invertIfNegative val="0"/>
          <c:cat>
            <c:strRef>
              <c:f>jeuusa!$A$29:$A$45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jeuusa!$F$29:$F$45</c:f>
              <c:numCache>
                <c:formatCode>General</c:formatCode>
                <c:ptCount val="17"/>
                <c:pt idx="0">
                  <c:v>3560.57</c:v>
                </c:pt>
                <c:pt idx="1">
                  <c:v>-487.72</c:v>
                </c:pt>
                <c:pt idx="2">
                  <c:v>-842.53</c:v>
                </c:pt>
                <c:pt idx="3">
                  <c:v>-55.1</c:v>
                </c:pt>
                <c:pt idx="4">
                  <c:v>-80.86</c:v>
                </c:pt>
                <c:pt idx="5">
                  <c:v>-38.630000000000003</c:v>
                </c:pt>
                <c:pt idx="6">
                  <c:v>-55.53</c:v>
                </c:pt>
                <c:pt idx="7">
                  <c:v>-20.65</c:v>
                </c:pt>
                <c:pt idx="8">
                  <c:v>-1312.96</c:v>
                </c:pt>
                <c:pt idx="9">
                  <c:v>-97.05</c:v>
                </c:pt>
                <c:pt idx="10">
                  <c:v>-103</c:v>
                </c:pt>
                <c:pt idx="11">
                  <c:v>-226.94</c:v>
                </c:pt>
                <c:pt idx="12">
                  <c:v>-49.21</c:v>
                </c:pt>
                <c:pt idx="13">
                  <c:v>-97.2</c:v>
                </c:pt>
                <c:pt idx="14">
                  <c:v>-88.11</c:v>
                </c:pt>
                <c:pt idx="15">
                  <c:v>-42.69</c:v>
                </c:pt>
                <c:pt idx="16">
                  <c:v>2.85</c:v>
                </c:pt>
              </c:numCache>
            </c:numRef>
          </c:val>
          <c:extLst>
            <c:ext xmlns:c16="http://schemas.microsoft.com/office/drawing/2014/chart" uri="{C3380CC4-5D6E-409C-BE32-E72D297353CC}">
              <c16:uniqueId val="{00000004-4FDB-453E-A373-277F660CF0E3}"/>
            </c:ext>
          </c:extLst>
        </c:ser>
        <c:ser>
          <c:idx val="5"/>
          <c:order val="5"/>
          <c:tx>
            <c:strRef>
              <c:f>jeuusa!$G$28</c:f>
              <c:strCache>
                <c:ptCount val="1"/>
                <c:pt idx="0">
                  <c:v>japane</c:v>
                </c:pt>
              </c:strCache>
            </c:strRef>
          </c:tx>
          <c:spPr>
            <a:solidFill>
              <a:schemeClr val="accent6">
                <a:shade val="76000"/>
              </a:schemeClr>
            </a:solidFill>
            <a:ln>
              <a:noFill/>
            </a:ln>
            <a:effectLst/>
          </c:spPr>
          <c:invertIfNegative val="0"/>
          <c:cat>
            <c:strRef>
              <c:f>jeuusa!$A$29:$A$45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jeuusa!$G$29:$G$45</c:f>
              <c:numCache>
                <c:formatCode>General</c:formatCode>
                <c:ptCount val="17"/>
                <c:pt idx="0">
                  <c:v>117.97</c:v>
                </c:pt>
                <c:pt idx="1">
                  <c:v>4184.9399999999996</c:v>
                </c:pt>
                <c:pt idx="2">
                  <c:v>-410.71</c:v>
                </c:pt>
                <c:pt idx="3">
                  <c:v>-643.69000000000005</c:v>
                </c:pt>
                <c:pt idx="4">
                  <c:v>-35.25</c:v>
                </c:pt>
                <c:pt idx="5">
                  <c:v>-212.17</c:v>
                </c:pt>
                <c:pt idx="6">
                  <c:v>-47.1</c:v>
                </c:pt>
                <c:pt idx="7">
                  <c:v>1.35</c:v>
                </c:pt>
                <c:pt idx="8">
                  <c:v>-698.38</c:v>
                </c:pt>
                <c:pt idx="9">
                  <c:v>-255.37</c:v>
                </c:pt>
                <c:pt idx="10">
                  <c:v>-119.93</c:v>
                </c:pt>
                <c:pt idx="11">
                  <c:v>-235.38</c:v>
                </c:pt>
                <c:pt idx="12">
                  <c:v>4.63</c:v>
                </c:pt>
                <c:pt idx="13">
                  <c:v>-429.23</c:v>
                </c:pt>
                <c:pt idx="14">
                  <c:v>-73.41</c:v>
                </c:pt>
                <c:pt idx="15">
                  <c:v>-51.02</c:v>
                </c:pt>
                <c:pt idx="16">
                  <c:v>-41.72</c:v>
                </c:pt>
              </c:numCache>
            </c:numRef>
          </c:val>
          <c:extLst>
            <c:ext xmlns:c16="http://schemas.microsoft.com/office/drawing/2014/chart" uri="{C3380CC4-5D6E-409C-BE32-E72D297353CC}">
              <c16:uniqueId val="{00000005-4FDB-453E-A373-277F660CF0E3}"/>
            </c:ext>
          </c:extLst>
        </c:ser>
        <c:ser>
          <c:idx val="6"/>
          <c:order val="6"/>
          <c:tx>
            <c:strRef>
              <c:f>jeuusa!$H$28</c:f>
              <c:strCache>
                <c:ptCount val="1"/>
                <c:pt idx="0">
                  <c:v>usae</c:v>
                </c:pt>
              </c:strCache>
            </c:strRef>
          </c:tx>
          <c:spPr>
            <a:solidFill>
              <a:srgbClr val="7030A0"/>
            </a:solidFill>
            <a:ln>
              <a:noFill/>
            </a:ln>
            <a:effectLst/>
          </c:spPr>
          <c:invertIfNegative val="0"/>
          <c:cat>
            <c:strRef>
              <c:f>jeuusa!$A$29:$A$45</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jeuusa!$H$29:$H$45</c:f>
              <c:numCache>
                <c:formatCode>General</c:formatCode>
                <c:ptCount val="17"/>
                <c:pt idx="0">
                  <c:v>280.10000000000002</c:v>
                </c:pt>
                <c:pt idx="1">
                  <c:v>-94.06</c:v>
                </c:pt>
                <c:pt idx="2">
                  <c:v>-96.5</c:v>
                </c:pt>
                <c:pt idx="3">
                  <c:v>-17.88</c:v>
                </c:pt>
                <c:pt idx="4">
                  <c:v>-1.88</c:v>
                </c:pt>
                <c:pt idx="5">
                  <c:v>-19.8</c:v>
                </c:pt>
                <c:pt idx="6">
                  <c:v>-4</c:v>
                </c:pt>
                <c:pt idx="7">
                  <c:v>-7.85</c:v>
                </c:pt>
                <c:pt idx="8">
                  <c:v>-53.19</c:v>
                </c:pt>
                <c:pt idx="9">
                  <c:v>-12.31</c:v>
                </c:pt>
                <c:pt idx="10">
                  <c:v>-12.27</c:v>
                </c:pt>
                <c:pt idx="11">
                  <c:v>-21.54</c:v>
                </c:pt>
                <c:pt idx="12">
                  <c:v>-2.89</c:v>
                </c:pt>
                <c:pt idx="13">
                  <c:v>-10.99</c:v>
                </c:pt>
                <c:pt idx="14">
                  <c:v>-13.18</c:v>
                </c:pt>
                <c:pt idx="15">
                  <c:v>-4.1900000000000004</c:v>
                </c:pt>
                <c:pt idx="16">
                  <c:v>-0.37</c:v>
                </c:pt>
              </c:numCache>
            </c:numRef>
          </c:val>
          <c:extLst>
            <c:ext xmlns:c16="http://schemas.microsoft.com/office/drawing/2014/chart" uri="{C3380CC4-5D6E-409C-BE32-E72D297353CC}">
              <c16:uniqueId val="{00000006-4FDB-453E-A373-277F660CF0E3}"/>
            </c:ext>
          </c:extLst>
        </c:ser>
        <c:dLbls>
          <c:showLegendKey val="0"/>
          <c:showVal val="0"/>
          <c:showCatName val="0"/>
          <c:showSerName val="0"/>
          <c:showPercent val="0"/>
          <c:showBubbleSize val="0"/>
        </c:dLbls>
        <c:gapWidth val="150"/>
        <c:overlap val="100"/>
        <c:axId val="556215448"/>
        <c:axId val="556221352"/>
      </c:barChart>
      <c:catAx>
        <c:axId val="556215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6221352"/>
        <c:crosses val="autoZero"/>
        <c:auto val="1"/>
        <c:lblAlgn val="ctr"/>
        <c:lblOffset val="100"/>
        <c:noMultiLvlLbl val="0"/>
      </c:catAx>
      <c:valAx>
        <c:axId val="5562213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6215448"/>
        <c:crosses val="autoZero"/>
        <c:crossBetween val="between"/>
      </c:valAx>
      <c:spPr>
        <a:noFill/>
        <a:ln>
          <a:noFill/>
        </a:ln>
        <a:effectLst/>
      </c:spPr>
    </c:plotArea>
    <c:legend>
      <c:legendPos val="b"/>
      <c:layout>
        <c:manualLayout>
          <c:xMode val="edge"/>
          <c:yMode val="edge"/>
          <c:x val="0.26720320286051202"/>
          <c:y val="2.188752057413145E-3"/>
          <c:w val="0.33153552816767468"/>
          <c:h val="0.3965708938262207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3.5017159467435735E-2"/>
          <c:y val="1.6030750767243591E-2"/>
          <c:w val="0.95790435162995935"/>
          <c:h val="0.96793859727743514"/>
        </c:manualLayout>
      </c:layout>
      <c:barChart>
        <c:barDir val="col"/>
        <c:grouping val="stacked"/>
        <c:varyColors val="0"/>
        <c:ser>
          <c:idx val="0"/>
          <c:order val="0"/>
          <c:tx>
            <c:strRef>
              <c:f>Sheet1!$B$63</c:f>
              <c:strCache>
                <c:ptCount val="1"/>
                <c:pt idx="0">
                  <c:v>us-chnft</c:v>
                </c:pt>
              </c:strCache>
            </c:strRef>
          </c:tx>
          <c:spPr>
            <a:solidFill>
              <a:schemeClr val="tx1"/>
            </a:solidFill>
            <a:ln>
              <a:noFill/>
            </a:ln>
            <a:effectLst/>
          </c:spPr>
          <c:invertIfNegative val="0"/>
          <c:cat>
            <c:strRef>
              <c:f>Sheet1!$A$64:$A$80</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Sheet1!$B$64:$B$80</c:f>
              <c:numCache>
                <c:formatCode>General</c:formatCode>
                <c:ptCount val="17"/>
                <c:pt idx="0">
                  <c:v>2.2499999999999999E-2</c:v>
                </c:pt>
                <c:pt idx="1">
                  <c:v>-1.5100000000000002E-2</c:v>
                </c:pt>
                <c:pt idx="2">
                  <c:v>-4.7899999999999998E-2</c:v>
                </c:pt>
                <c:pt idx="3">
                  <c:v>5.6400000000000006E-2</c:v>
                </c:pt>
                <c:pt idx="4">
                  <c:v>1.84E-2</c:v>
                </c:pt>
                <c:pt idx="5">
                  <c:v>5.57E-2</c:v>
                </c:pt>
                <c:pt idx="6">
                  <c:v>3.1600000000000003E-2</c:v>
                </c:pt>
                <c:pt idx="7">
                  <c:v>1.46E-2</c:v>
                </c:pt>
                <c:pt idx="8">
                  <c:v>1.9099999999999999E-2</c:v>
                </c:pt>
                <c:pt idx="9">
                  <c:v>1.9300000000000001E-2</c:v>
                </c:pt>
                <c:pt idx="10">
                  <c:v>2.1299999999999999E-2</c:v>
                </c:pt>
                <c:pt idx="11">
                  <c:v>2.9499999999999998E-2</c:v>
                </c:pt>
                <c:pt idx="12">
                  <c:v>7.4200000000000002E-2</c:v>
                </c:pt>
                <c:pt idx="13">
                  <c:v>3.04E-2</c:v>
                </c:pt>
                <c:pt idx="14">
                  <c:v>1.66E-2</c:v>
                </c:pt>
                <c:pt idx="15">
                  <c:v>1.6400000000000001E-2</c:v>
                </c:pt>
                <c:pt idx="16">
                  <c:v>1.41E-2</c:v>
                </c:pt>
              </c:numCache>
            </c:numRef>
          </c:val>
          <c:extLst>
            <c:ext xmlns:c16="http://schemas.microsoft.com/office/drawing/2014/chart" uri="{C3380CC4-5D6E-409C-BE32-E72D297353CC}">
              <c16:uniqueId val="{00000000-8BCF-4CFA-9B5C-93EFE8AE806C}"/>
            </c:ext>
          </c:extLst>
        </c:ser>
        <c:ser>
          <c:idx val="1"/>
          <c:order val="1"/>
          <c:tx>
            <c:strRef>
              <c:f>Sheet1!$C$63</c:f>
              <c:strCache>
                <c:ptCount val="1"/>
                <c:pt idx="0">
                  <c:v>or</c:v>
                </c:pt>
              </c:strCache>
            </c:strRef>
          </c:tx>
          <c:spPr>
            <a:solidFill>
              <a:srgbClr val="FF0000"/>
            </a:solidFill>
            <a:ln>
              <a:noFill/>
            </a:ln>
            <a:effectLst/>
          </c:spPr>
          <c:invertIfNegative val="0"/>
          <c:cat>
            <c:strRef>
              <c:f>Sheet1!$A$64:$A$80</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Sheet1!$C$64:$C$80</c:f>
              <c:numCache>
                <c:formatCode>General</c:formatCode>
                <c:ptCount val="17"/>
                <c:pt idx="0">
                  <c:v>2.3599999999999999E-2</c:v>
                </c:pt>
                <c:pt idx="1">
                  <c:v>7.4000000000000003E-3</c:v>
                </c:pt>
                <c:pt idx="2">
                  <c:v>1.83E-2</c:v>
                </c:pt>
                <c:pt idx="3">
                  <c:v>-0.1749</c:v>
                </c:pt>
                <c:pt idx="4">
                  <c:v>-0.20369999999999999</c:v>
                </c:pt>
                <c:pt idx="5">
                  <c:v>-0.1137</c:v>
                </c:pt>
                <c:pt idx="6">
                  <c:v>-3.8999999999999998E-3</c:v>
                </c:pt>
                <c:pt idx="7">
                  <c:v>-1.66E-2</c:v>
                </c:pt>
                <c:pt idx="8">
                  <c:v>5.4999999999999997E-3</c:v>
                </c:pt>
                <c:pt idx="9">
                  <c:v>1.2800000000000001E-2</c:v>
                </c:pt>
                <c:pt idx="10">
                  <c:v>2.63E-2</c:v>
                </c:pt>
                <c:pt idx="11">
                  <c:v>9.2999999999999992E-3</c:v>
                </c:pt>
                <c:pt idx="12">
                  <c:v>3.5999999999999999E-3</c:v>
                </c:pt>
                <c:pt idx="13">
                  <c:v>3.09E-2</c:v>
                </c:pt>
                <c:pt idx="14">
                  <c:v>4.0000000000000001E-3</c:v>
                </c:pt>
                <c:pt idx="15">
                  <c:v>1.35E-2</c:v>
                </c:pt>
                <c:pt idx="16">
                  <c:v>8.0999999999999996E-3</c:v>
                </c:pt>
              </c:numCache>
            </c:numRef>
          </c:val>
          <c:extLst>
            <c:ext xmlns:c16="http://schemas.microsoft.com/office/drawing/2014/chart" uri="{C3380CC4-5D6E-409C-BE32-E72D297353CC}">
              <c16:uniqueId val="{00000001-8BCF-4CFA-9B5C-93EFE8AE806C}"/>
            </c:ext>
          </c:extLst>
        </c:ser>
        <c:ser>
          <c:idx val="2"/>
          <c:order val="2"/>
          <c:tx>
            <c:strRef>
              <c:f>Sheet1!$D$63</c:f>
              <c:strCache>
                <c:ptCount val="1"/>
                <c:pt idx="0">
                  <c:v>eu-jfta</c:v>
                </c:pt>
              </c:strCache>
            </c:strRef>
          </c:tx>
          <c:spPr>
            <a:solidFill>
              <a:schemeClr val="accent6"/>
            </a:solidFill>
            <a:ln>
              <a:noFill/>
            </a:ln>
            <a:effectLst/>
          </c:spPr>
          <c:invertIfNegative val="0"/>
          <c:cat>
            <c:strRef>
              <c:f>Sheet1!$A$64:$A$80</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Sheet1!$D$64:$D$80</c:f>
              <c:numCache>
                <c:formatCode>General</c:formatCode>
                <c:ptCount val="17"/>
                <c:pt idx="0">
                  <c:v>0.2427</c:v>
                </c:pt>
                <c:pt idx="1">
                  <c:v>-7.5200000000000003E-2</c:v>
                </c:pt>
                <c:pt idx="2">
                  <c:v>-3.04E-2</c:v>
                </c:pt>
                <c:pt idx="3">
                  <c:v>-5.8700000000000002E-2</c:v>
                </c:pt>
                <c:pt idx="4">
                  <c:v>-2.9600000000000001E-2</c:v>
                </c:pt>
                <c:pt idx="5">
                  <c:v>-3.9399999999999998E-2</c:v>
                </c:pt>
                <c:pt idx="6">
                  <c:v>-2.0799999999999999E-2</c:v>
                </c:pt>
                <c:pt idx="7">
                  <c:v>-1.6E-2</c:v>
                </c:pt>
                <c:pt idx="8">
                  <c:v>3.9600000000000003E-2</c:v>
                </c:pt>
                <c:pt idx="9">
                  <c:v>-8.0100000000000005E-2</c:v>
                </c:pt>
                <c:pt idx="10">
                  <c:v>-8.2000000000000007E-3</c:v>
                </c:pt>
                <c:pt idx="11">
                  <c:v>-4.0599999999999997E-2</c:v>
                </c:pt>
                <c:pt idx="12">
                  <c:v>-2.92E-2</c:v>
                </c:pt>
                <c:pt idx="13">
                  <c:v>-3.6900000000000002E-2</c:v>
                </c:pt>
                <c:pt idx="14">
                  <c:v>-1.38E-2</c:v>
                </c:pt>
                <c:pt idx="15">
                  <c:v>-1.0699999999999999E-2</c:v>
                </c:pt>
                <c:pt idx="16">
                  <c:v>-1.7100000000000001E-2</c:v>
                </c:pt>
              </c:numCache>
            </c:numRef>
          </c:val>
          <c:extLst>
            <c:ext xmlns:c16="http://schemas.microsoft.com/office/drawing/2014/chart" uri="{C3380CC4-5D6E-409C-BE32-E72D297353CC}">
              <c16:uniqueId val="{00000002-8BCF-4CFA-9B5C-93EFE8AE806C}"/>
            </c:ext>
          </c:extLst>
        </c:ser>
        <c:ser>
          <c:idx val="3"/>
          <c:order val="3"/>
          <c:tx>
            <c:strRef>
              <c:f>Sheet1!$E$63</c:f>
              <c:strCache>
                <c:ptCount val="1"/>
                <c:pt idx="0">
                  <c:v>usa-jfta</c:v>
                </c:pt>
              </c:strCache>
            </c:strRef>
          </c:tx>
          <c:spPr>
            <a:solidFill>
              <a:schemeClr val="accent1"/>
            </a:solidFill>
            <a:ln>
              <a:noFill/>
            </a:ln>
            <a:effectLst/>
          </c:spPr>
          <c:invertIfNegative val="0"/>
          <c:cat>
            <c:strRef>
              <c:f>Sheet1!$A$64:$A$80</c:f>
              <c:strCache>
                <c:ptCount val="17"/>
                <c:pt idx="0">
                  <c:v>Japan</c:v>
                </c:pt>
                <c:pt idx="1">
                  <c:v>USA</c:v>
                </c:pt>
                <c:pt idx="2">
                  <c:v>China</c:v>
                </c:pt>
                <c:pt idx="3">
                  <c:v>Canada</c:v>
                </c:pt>
                <c:pt idx="4">
                  <c:v>Turkey</c:v>
                </c:pt>
                <c:pt idx="5">
                  <c:v>Mexico</c:v>
                </c:pt>
                <c:pt idx="6">
                  <c:v>India</c:v>
                </c:pt>
                <c:pt idx="7">
                  <c:v>Russia</c:v>
                </c:pt>
                <c:pt idx="8">
                  <c:v>EU_28</c:v>
                </c:pt>
                <c:pt idx="9">
                  <c:v>Oceania</c:v>
                </c:pt>
                <c:pt idx="10">
                  <c:v>EastAsia</c:v>
                </c:pt>
                <c:pt idx="11">
                  <c:v>SEAsia</c:v>
                </c:pt>
                <c:pt idx="12">
                  <c:v>SouthAsia</c:v>
                </c:pt>
                <c:pt idx="13">
                  <c:v>LatinAmer</c:v>
                </c:pt>
                <c:pt idx="14">
                  <c:v>MENA</c:v>
                </c:pt>
                <c:pt idx="15">
                  <c:v>SSA</c:v>
                </c:pt>
                <c:pt idx="16">
                  <c:v>RestofWorld</c:v>
                </c:pt>
              </c:strCache>
            </c:strRef>
          </c:cat>
          <c:val>
            <c:numRef>
              <c:f>Sheet1!$E$64:$E$80</c:f>
              <c:numCache>
                <c:formatCode>General</c:formatCode>
                <c:ptCount val="17"/>
                <c:pt idx="0">
                  <c:v>-0.19440000000000002</c:v>
                </c:pt>
                <c:pt idx="1">
                  <c:v>0.1515</c:v>
                </c:pt>
                <c:pt idx="2">
                  <c:v>-3.2999999999999995E-2</c:v>
                </c:pt>
                <c:pt idx="3">
                  <c:v>-9.4500000000000001E-2</c:v>
                </c:pt>
                <c:pt idx="4">
                  <c:v>-3.5000000000000003E-2</c:v>
                </c:pt>
                <c:pt idx="5">
                  <c:v>-2.1600000000000001E-2</c:v>
                </c:pt>
                <c:pt idx="6">
                  <c:v>-3.0600000000000002E-2</c:v>
                </c:pt>
                <c:pt idx="7">
                  <c:v>-2.8899999999999999E-2</c:v>
                </c:pt>
                <c:pt idx="8">
                  <c:v>-4.3800000000000006E-2</c:v>
                </c:pt>
                <c:pt idx="9">
                  <c:v>-0.107</c:v>
                </c:pt>
                <c:pt idx="10">
                  <c:v>-2.7199999999999998E-2</c:v>
                </c:pt>
                <c:pt idx="11">
                  <c:v>-5.2600000000000001E-2</c:v>
                </c:pt>
                <c:pt idx="12">
                  <c:v>-2.9699999999999997E-2</c:v>
                </c:pt>
                <c:pt idx="13">
                  <c:v>-4.8999999999999995E-2</c:v>
                </c:pt>
                <c:pt idx="14">
                  <c:v>-2.64E-2</c:v>
                </c:pt>
                <c:pt idx="15">
                  <c:v>-4.0800000000000003E-2</c:v>
                </c:pt>
                <c:pt idx="16">
                  <c:v>-3.0200000000000001E-2</c:v>
                </c:pt>
              </c:numCache>
            </c:numRef>
          </c:val>
          <c:extLst>
            <c:ext xmlns:c16="http://schemas.microsoft.com/office/drawing/2014/chart" uri="{C3380CC4-5D6E-409C-BE32-E72D297353CC}">
              <c16:uniqueId val="{00000003-8BCF-4CFA-9B5C-93EFE8AE806C}"/>
            </c:ext>
          </c:extLst>
        </c:ser>
        <c:dLbls>
          <c:showLegendKey val="0"/>
          <c:showVal val="0"/>
          <c:showCatName val="0"/>
          <c:showSerName val="0"/>
          <c:showPercent val="0"/>
          <c:showBubbleSize val="0"/>
        </c:dLbls>
        <c:gapWidth val="150"/>
        <c:overlap val="100"/>
        <c:axId val="601740048"/>
        <c:axId val="601739392"/>
      </c:barChart>
      <c:catAx>
        <c:axId val="60174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739392"/>
        <c:crosses val="autoZero"/>
        <c:auto val="1"/>
        <c:lblAlgn val="ctr"/>
        <c:lblOffset val="100"/>
        <c:noMultiLvlLbl val="0"/>
      </c:catAx>
      <c:valAx>
        <c:axId val="601739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74004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30976454030202749"/>
          <c:y val="2.1887520574131549E-3"/>
          <c:w val="0.26935980828483397"/>
          <c:h val="0.415448738974448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758663319259003E-2"/>
          <c:y val="2.5428270568730812E-2"/>
          <c:w val="0.95724133668074096"/>
          <c:h val="0.95146297529633417"/>
        </c:manualLayout>
      </c:layout>
      <c:barChart>
        <c:barDir val="col"/>
        <c:grouping val="stacked"/>
        <c:varyColors val="0"/>
        <c:ser>
          <c:idx val="0"/>
          <c:order val="0"/>
          <c:tx>
            <c:strRef>
              <c:f>jeuusa!$B$55</c:f>
              <c:strCache>
                <c:ptCount val="1"/>
                <c:pt idx="0">
                  <c:v>1 Japan</c:v>
                </c:pt>
              </c:strCache>
            </c:strRef>
          </c:tx>
          <c:spPr>
            <a:solidFill>
              <a:srgbClr val="FF0000"/>
            </a:solidFill>
            <a:ln>
              <a:noFill/>
            </a:ln>
            <a:effectLst/>
          </c:spPr>
          <c:invertIfNegative val="0"/>
          <c:cat>
            <c:strRef>
              <c:f>jeuusa!$A$56:$A$72</c:f>
              <c:strCache>
                <c:ptCount val="17"/>
                <c:pt idx="0">
                  <c:v>1 Rice</c:v>
                </c:pt>
                <c:pt idx="1">
                  <c:v>2 GrainsCrops</c:v>
                </c:pt>
                <c:pt idx="2">
                  <c:v>3 MeatLstk</c:v>
                </c:pt>
                <c:pt idx="3">
                  <c:v>4 Extraction</c:v>
                </c:pt>
                <c:pt idx="4">
                  <c:v>5 ProcFood</c:v>
                </c:pt>
                <c:pt idx="5">
                  <c:v>6 TextWapp</c:v>
                </c:pt>
                <c:pt idx="6">
                  <c:v>7 CmElOpMnfc</c:v>
                </c:pt>
                <c:pt idx="7">
                  <c:v>8 EEMnfc</c:v>
                </c:pt>
                <c:pt idx="8">
                  <c:v>9 MEMnfc</c:v>
                </c:pt>
                <c:pt idx="9">
                  <c:v>10 AutoMnfc</c:v>
                </c:pt>
                <c:pt idx="10">
                  <c:v>11 StlAlmMnfc</c:v>
                </c:pt>
                <c:pt idx="11">
                  <c:v>12 LightMnfc</c:v>
                </c:pt>
                <c:pt idx="12">
                  <c:v>13 HeavyMnfc</c:v>
                </c:pt>
                <c:pt idx="13">
                  <c:v>14 TradeTransp</c:v>
                </c:pt>
                <c:pt idx="14">
                  <c:v>15 Util_Cons</c:v>
                </c:pt>
                <c:pt idx="15">
                  <c:v>16 TransComm</c:v>
                </c:pt>
                <c:pt idx="16">
                  <c:v>17 OthServices</c:v>
                </c:pt>
              </c:strCache>
            </c:strRef>
          </c:cat>
          <c:val>
            <c:numRef>
              <c:f>jeuusa!$B$56:$B$72</c:f>
              <c:numCache>
                <c:formatCode>General</c:formatCode>
                <c:ptCount val="17"/>
                <c:pt idx="0">
                  <c:v>-157.30000000000001</c:v>
                </c:pt>
                <c:pt idx="1">
                  <c:v>-1577.54</c:v>
                </c:pt>
                <c:pt idx="2">
                  <c:v>-9574.75</c:v>
                </c:pt>
                <c:pt idx="3">
                  <c:v>-48.37</c:v>
                </c:pt>
                <c:pt idx="4">
                  <c:v>-2069.87</c:v>
                </c:pt>
                <c:pt idx="5">
                  <c:v>195.37</c:v>
                </c:pt>
                <c:pt idx="6">
                  <c:v>-64.790000000000006</c:v>
                </c:pt>
                <c:pt idx="7">
                  <c:v>732.62</c:v>
                </c:pt>
                <c:pt idx="8">
                  <c:v>2009.99</c:v>
                </c:pt>
                <c:pt idx="9">
                  <c:v>9251.3799999999992</c:v>
                </c:pt>
                <c:pt idx="10">
                  <c:v>987.53</c:v>
                </c:pt>
                <c:pt idx="11">
                  <c:v>-1338.67</c:v>
                </c:pt>
                <c:pt idx="12">
                  <c:v>2391.2600000000002</c:v>
                </c:pt>
                <c:pt idx="13">
                  <c:v>-410.65</c:v>
                </c:pt>
                <c:pt idx="14">
                  <c:v>2206.98</c:v>
                </c:pt>
                <c:pt idx="15">
                  <c:v>1562.29</c:v>
                </c:pt>
                <c:pt idx="16">
                  <c:v>-742.04</c:v>
                </c:pt>
              </c:numCache>
            </c:numRef>
          </c:val>
          <c:extLst>
            <c:ext xmlns:c16="http://schemas.microsoft.com/office/drawing/2014/chart" uri="{C3380CC4-5D6E-409C-BE32-E72D297353CC}">
              <c16:uniqueId val="{00000000-9C4C-40CB-9620-24B89E368BD3}"/>
            </c:ext>
          </c:extLst>
        </c:ser>
        <c:ser>
          <c:idx val="1"/>
          <c:order val="1"/>
          <c:tx>
            <c:strRef>
              <c:f>jeuusa!$C$55</c:f>
              <c:strCache>
                <c:ptCount val="1"/>
                <c:pt idx="0">
                  <c:v>2 USA</c:v>
                </c:pt>
              </c:strCache>
            </c:strRef>
          </c:tx>
          <c:spPr>
            <a:solidFill>
              <a:srgbClr val="00B0F0"/>
            </a:solidFill>
            <a:ln>
              <a:noFill/>
            </a:ln>
            <a:effectLst/>
          </c:spPr>
          <c:invertIfNegative val="0"/>
          <c:cat>
            <c:strRef>
              <c:f>jeuusa!$A$56:$A$72</c:f>
              <c:strCache>
                <c:ptCount val="17"/>
                <c:pt idx="0">
                  <c:v>1 Rice</c:v>
                </c:pt>
                <c:pt idx="1">
                  <c:v>2 GrainsCrops</c:v>
                </c:pt>
                <c:pt idx="2">
                  <c:v>3 MeatLstk</c:v>
                </c:pt>
                <c:pt idx="3">
                  <c:v>4 Extraction</c:v>
                </c:pt>
                <c:pt idx="4">
                  <c:v>5 ProcFood</c:v>
                </c:pt>
                <c:pt idx="5">
                  <c:v>6 TextWapp</c:v>
                </c:pt>
                <c:pt idx="6">
                  <c:v>7 CmElOpMnfc</c:v>
                </c:pt>
                <c:pt idx="7">
                  <c:v>8 EEMnfc</c:v>
                </c:pt>
                <c:pt idx="8">
                  <c:v>9 MEMnfc</c:v>
                </c:pt>
                <c:pt idx="9">
                  <c:v>10 AutoMnfc</c:v>
                </c:pt>
                <c:pt idx="10">
                  <c:v>11 StlAlmMnfc</c:v>
                </c:pt>
                <c:pt idx="11">
                  <c:v>12 LightMnfc</c:v>
                </c:pt>
                <c:pt idx="12">
                  <c:v>13 HeavyMnfc</c:v>
                </c:pt>
                <c:pt idx="13">
                  <c:v>14 TradeTransp</c:v>
                </c:pt>
                <c:pt idx="14">
                  <c:v>15 Util_Cons</c:v>
                </c:pt>
                <c:pt idx="15">
                  <c:v>16 TransComm</c:v>
                </c:pt>
                <c:pt idx="16">
                  <c:v>17 OthServices</c:v>
                </c:pt>
              </c:strCache>
            </c:strRef>
          </c:cat>
          <c:val>
            <c:numRef>
              <c:f>jeuusa!$C$56:$C$72</c:f>
              <c:numCache>
                <c:formatCode>General</c:formatCode>
                <c:ptCount val="17"/>
                <c:pt idx="0">
                  <c:v>-35.49</c:v>
                </c:pt>
                <c:pt idx="1">
                  <c:v>1681.32</c:v>
                </c:pt>
                <c:pt idx="2">
                  <c:v>7587.06</c:v>
                </c:pt>
                <c:pt idx="3">
                  <c:v>-304.36</c:v>
                </c:pt>
                <c:pt idx="4">
                  <c:v>1546.53</c:v>
                </c:pt>
                <c:pt idx="5">
                  <c:v>1052.1600000000001</c:v>
                </c:pt>
                <c:pt idx="6">
                  <c:v>-2701.54</c:v>
                </c:pt>
                <c:pt idx="7">
                  <c:v>-923.18</c:v>
                </c:pt>
                <c:pt idx="8">
                  <c:v>-2625.9</c:v>
                </c:pt>
                <c:pt idx="9">
                  <c:v>-5399.07</c:v>
                </c:pt>
                <c:pt idx="10">
                  <c:v>1464.94</c:v>
                </c:pt>
                <c:pt idx="11">
                  <c:v>-267.29000000000002</c:v>
                </c:pt>
                <c:pt idx="12">
                  <c:v>-1954.91</c:v>
                </c:pt>
                <c:pt idx="13">
                  <c:v>-536.82000000000005</c:v>
                </c:pt>
                <c:pt idx="14">
                  <c:v>-329.5</c:v>
                </c:pt>
                <c:pt idx="15">
                  <c:v>-5.49</c:v>
                </c:pt>
                <c:pt idx="16">
                  <c:v>960.45</c:v>
                </c:pt>
              </c:numCache>
            </c:numRef>
          </c:val>
          <c:extLst>
            <c:ext xmlns:c16="http://schemas.microsoft.com/office/drawing/2014/chart" uri="{C3380CC4-5D6E-409C-BE32-E72D297353CC}">
              <c16:uniqueId val="{00000001-9C4C-40CB-9620-24B89E368BD3}"/>
            </c:ext>
          </c:extLst>
        </c:ser>
        <c:ser>
          <c:idx val="2"/>
          <c:order val="2"/>
          <c:tx>
            <c:strRef>
              <c:f>jeuusa!$D$55</c:f>
              <c:strCache>
                <c:ptCount val="1"/>
                <c:pt idx="0">
                  <c:v>3 EU_28</c:v>
                </c:pt>
              </c:strCache>
            </c:strRef>
          </c:tx>
          <c:spPr>
            <a:solidFill>
              <a:sysClr val="windowText" lastClr="000000"/>
            </a:solidFill>
            <a:ln>
              <a:noFill/>
            </a:ln>
            <a:effectLst/>
          </c:spPr>
          <c:invertIfNegative val="0"/>
          <c:cat>
            <c:strRef>
              <c:f>jeuusa!$A$56:$A$72</c:f>
              <c:strCache>
                <c:ptCount val="17"/>
                <c:pt idx="0">
                  <c:v>1 Rice</c:v>
                </c:pt>
                <c:pt idx="1">
                  <c:v>2 GrainsCrops</c:v>
                </c:pt>
                <c:pt idx="2">
                  <c:v>3 MeatLstk</c:v>
                </c:pt>
                <c:pt idx="3">
                  <c:v>4 Extraction</c:v>
                </c:pt>
                <c:pt idx="4">
                  <c:v>5 ProcFood</c:v>
                </c:pt>
                <c:pt idx="5">
                  <c:v>6 TextWapp</c:v>
                </c:pt>
                <c:pt idx="6">
                  <c:v>7 CmElOpMnfc</c:v>
                </c:pt>
                <c:pt idx="7">
                  <c:v>8 EEMnfc</c:v>
                </c:pt>
                <c:pt idx="8">
                  <c:v>9 MEMnfc</c:v>
                </c:pt>
                <c:pt idx="9">
                  <c:v>10 AutoMnfc</c:v>
                </c:pt>
                <c:pt idx="10">
                  <c:v>11 StlAlmMnfc</c:v>
                </c:pt>
                <c:pt idx="11">
                  <c:v>12 LightMnfc</c:v>
                </c:pt>
                <c:pt idx="12">
                  <c:v>13 HeavyMnfc</c:v>
                </c:pt>
                <c:pt idx="13">
                  <c:v>14 TradeTransp</c:v>
                </c:pt>
                <c:pt idx="14">
                  <c:v>15 Util_Cons</c:v>
                </c:pt>
                <c:pt idx="15">
                  <c:v>16 TransComm</c:v>
                </c:pt>
                <c:pt idx="16">
                  <c:v>17 OthServices</c:v>
                </c:pt>
              </c:strCache>
            </c:strRef>
          </c:cat>
          <c:val>
            <c:numRef>
              <c:f>jeuusa!$D$56:$D$72</c:f>
              <c:numCache>
                <c:formatCode>General</c:formatCode>
                <c:ptCount val="17"/>
                <c:pt idx="0">
                  <c:v>-5.36</c:v>
                </c:pt>
                <c:pt idx="1">
                  <c:v>-9.7200000000000006</c:v>
                </c:pt>
                <c:pt idx="2">
                  <c:v>7578.88</c:v>
                </c:pt>
                <c:pt idx="3">
                  <c:v>-121.78</c:v>
                </c:pt>
                <c:pt idx="4">
                  <c:v>3164</c:v>
                </c:pt>
                <c:pt idx="5">
                  <c:v>1430.44</c:v>
                </c:pt>
                <c:pt idx="6">
                  <c:v>-2067.37</c:v>
                </c:pt>
                <c:pt idx="7">
                  <c:v>-1517.52</c:v>
                </c:pt>
                <c:pt idx="8">
                  <c:v>-1968.87</c:v>
                </c:pt>
                <c:pt idx="9">
                  <c:v>-4843.09</c:v>
                </c:pt>
                <c:pt idx="10">
                  <c:v>-3077.47</c:v>
                </c:pt>
                <c:pt idx="11">
                  <c:v>2192.1799999999998</c:v>
                </c:pt>
                <c:pt idx="12">
                  <c:v>-1745.61</c:v>
                </c:pt>
                <c:pt idx="13">
                  <c:v>-439.41</c:v>
                </c:pt>
                <c:pt idx="14">
                  <c:v>885.68</c:v>
                </c:pt>
                <c:pt idx="15">
                  <c:v>-457.63</c:v>
                </c:pt>
                <c:pt idx="16">
                  <c:v>-1575.49</c:v>
                </c:pt>
              </c:numCache>
            </c:numRef>
          </c:val>
          <c:extLst>
            <c:ext xmlns:c16="http://schemas.microsoft.com/office/drawing/2014/chart" uri="{C3380CC4-5D6E-409C-BE32-E72D297353CC}">
              <c16:uniqueId val="{00000002-9C4C-40CB-9620-24B89E368BD3}"/>
            </c:ext>
          </c:extLst>
        </c:ser>
        <c:dLbls>
          <c:showLegendKey val="0"/>
          <c:showVal val="0"/>
          <c:showCatName val="0"/>
          <c:showSerName val="0"/>
          <c:showPercent val="0"/>
          <c:showBubbleSize val="0"/>
        </c:dLbls>
        <c:gapWidth val="150"/>
        <c:overlap val="100"/>
        <c:axId val="469747120"/>
        <c:axId val="469748104"/>
      </c:barChart>
      <c:catAx>
        <c:axId val="46974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9748104"/>
        <c:crosses val="autoZero"/>
        <c:auto val="1"/>
        <c:lblAlgn val="ctr"/>
        <c:lblOffset val="100"/>
        <c:noMultiLvlLbl val="0"/>
      </c:catAx>
      <c:valAx>
        <c:axId val="469748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9747120"/>
        <c:crosses val="autoZero"/>
        <c:crossBetween val="between"/>
      </c:valAx>
      <c:spPr>
        <a:noFill/>
        <a:ln>
          <a:noFill/>
        </a:ln>
        <a:effectLst/>
      </c:spPr>
    </c:plotArea>
    <c:legend>
      <c:legendPos val="b"/>
      <c:layout>
        <c:manualLayout>
          <c:xMode val="edge"/>
          <c:yMode val="edge"/>
          <c:x val="0.29473363383924833"/>
          <c:y val="0.14310035212157735"/>
          <c:w val="0.33712779109133095"/>
          <c:h val="0.1397303542036955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3.xml><?xml version="1.0" encoding="utf-8"?>
<cs:colorStyle xmlns:cs="http://schemas.microsoft.com/office/drawing/2012/chartStyle" xmlns:a="http://schemas.openxmlformats.org/drawingml/2006/main" meth="acrossLinear" id="1">
  <a:schemeClr val="dk1">
    <a:tint val="88000"/>
  </a:schemeClr>
  <a:schemeClr val="dk1">
    <a:tint val="55000"/>
  </a:schemeClr>
  <a:schemeClr val="dk1">
    <a:tint val="78000"/>
  </a:schemeClr>
  <a:schemeClr val="dk1">
    <a:tint val="92000"/>
  </a:schemeClr>
  <a:schemeClr val="dk1">
    <a:tint val="70000"/>
  </a:schemeClr>
  <a:schemeClr val="dk1">
    <a:tint val="30000"/>
  </a:schemeClr>
</cs:colorStyle>
</file>

<file path=ppt/charts/colors4.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diagrams/_rels/data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049738-BA04-49B4-A08F-C11C437AD8C4}"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2EDE071-9C9C-438B-9ECF-E190D8BA1E0E}">
      <dgm:prSet/>
      <dgm:spPr/>
      <dgm:t>
        <a:bodyPr/>
        <a:lstStyle/>
        <a:p>
          <a:r>
            <a:rPr lang="en-US"/>
            <a:t>Introduction</a:t>
          </a:r>
        </a:p>
      </dgm:t>
    </dgm:pt>
    <dgm:pt modelId="{6A03AD28-D399-4FDC-9481-6FE7C1A5E13F}" type="parTrans" cxnId="{4624B193-D040-4F56-AA61-A9C4F3A35442}">
      <dgm:prSet/>
      <dgm:spPr/>
      <dgm:t>
        <a:bodyPr/>
        <a:lstStyle/>
        <a:p>
          <a:endParaRPr lang="en-US"/>
        </a:p>
      </dgm:t>
    </dgm:pt>
    <dgm:pt modelId="{DDC50F01-4C69-460F-B21D-1D5C8F2EE9B0}" type="sibTrans" cxnId="{4624B193-D040-4F56-AA61-A9C4F3A35442}">
      <dgm:prSet/>
      <dgm:spPr/>
      <dgm:t>
        <a:bodyPr/>
        <a:lstStyle/>
        <a:p>
          <a:endParaRPr lang="en-US"/>
        </a:p>
      </dgm:t>
    </dgm:pt>
    <dgm:pt modelId="{F6134472-BE6C-4C82-A848-9F8BE2D440A1}">
      <dgm:prSet/>
      <dgm:spPr/>
      <dgm:t>
        <a:bodyPr/>
        <a:lstStyle/>
        <a:p>
          <a:r>
            <a:rPr lang="en-US"/>
            <a:t>GVC, FTAs, and Trade War</a:t>
          </a:r>
        </a:p>
      </dgm:t>
    </dgm:pt>
    <dgm:pt modelId="{8BB59780-A7F5-420C-A1CC-623D91C2CE94}" type="parTrans" cxnId="{50737DB4-B61C-4D7D-8D2F-CFE19EE50E40}">
      <dgm:prSet/>
      <dgm:spPr/>
      <dgm:t>
        <a:bodyPr/>
        <a:lstStyle/>
        <a:p>
          <a:endParaRPr lang="en-US"/>
        </a:p>
      </dgm:t>
    </dgm:pt>
    <dgm:pt modelId="{767FB266-7DF6-441D-B795-0CFE7075AE76}" type="sibTrans" cxnId="{50737DB4-B61C-4D7D-8D2F-CFE19EE50E40}">
      <dgm:prSet/>
      <dgm:spPr/>
      <dgm:t>
        <a:bodyPr/>
        <a:lstStyle/>
        <a:p>
          <a:endParaRPr lang="en-US"/>
        </a:p>
      </dgm:t>
    </dgm:pt>
    <dgm:pt modelId="{77529E0C-9B76-45AE-AEC9-5C767260910D}">
      <dgm:prSet/>
      <dgm:spPr/>
      <dgm:t>
        <a:bodyPr/>
        <a:lstStyle/>
        <a:p>
          <a:r>
            <a:rPr lang="en-US"/>
            <a:t>Methodology</a:t>
          </a:r>
        </a:p>
      </dgm:t>
    </dgm:pt>
    <dgm:pt modelId="{72182C25-4267-4907-9F85-B694B7061827}" type="parTrans" cxnId="{78654041-5015-4795-B9E8-32BCC945A7EE}">
      <dgm:prSet/>
      <dgm:spPr/>
      <dgm:t>
        <a:bodyPr/>
        <a:lstStyle/>
        <a:p>
          <a:endParaRPr lang="en-US"/>
        </a:p>
      </dgm:t>
    </dgm:pt>
    <dgm:pt modelId="{4C4DCD72-74EB-44B4-962D-7C9FC18389FC}" type="sibTrans" cxnId="{78654041-5015-4795-B9E8-32BCC945A7EE}">
      <dgm:prSet/>
      <dgm:spPr/>
      <dgm:t>
        <a:bodyPr/>
        <a:lstStyle/>
        <a:p>
          <a:endParaRPr lang="en-US"/>
        </a:p>
      </dgm:t>
    </dgm:pt>
    <dgm:pt modelId="{153D5A3F-9053-4D49-90F5-7E8B6435C479}">
      <dgm:prSet/>
      <dgm:spPr/>
      <dgm:t>
        <a:bodyPr/>
        <a:lstStyle/>
        <a:p>
          <a:r>
            <a:rPr lang="en-US"/>
            <a:t>Literature and Questions</a:t>
          </a:r>
        </a:p>
      </dgm:t>
    </dgm:pt>
    <dgm:pt modelId="{3CFC0F11-B886-408F-8AC7-225956D1A229}" type="parTrans" cxnId="{8C27EAD9-3300-427D-838E-8640F243ACE4}">
      <dgm:prSet/>
      <dgm:spPr/>
      <dgm:t>
        <a:bodyPr/>
        <a:lstStyle/>
        <a:p>
          <a:endParaRPr lang="en-US"/>
        </a:p>
      </dgm:t>
    </dgm:pt>
    <dgm:pt modelId="{950B75F4-8B5C-4E40-BFD5-67733CDD3471}" type="sibTrans" cxnId="{8C27EAD9-3300-427D-838E-8640F243ACE4}">
      <dgm:prSet/>
      <dgm:spPr/>
      <dgm:t>
        <a:bodyPr/>
        <a:lstStyle/>
        <a:p>
          <a:endParaRPr lang="en-US"/>
        </a:p>
      </dgm:t>
    </dgm:pt>
    <dgm:pt modelId="{3F21276D-DEEC-4ABE-8D56-B5A37C736FDC}">
      <dgm:prSet/>
      <dgm:spPr/>
      <dgm:t>
        <a:bodyPr/>
        <a:lstStyle/>
        <a:p>
          <a:r>
            <a:rPr lang="en-US"/>
            <a:t>Result of the Analysis</a:t>
          </a:r>
        </a:p>
      </dgm:t>
    </dgm:pt>
    <dgm:pt modelId="{592148E2-658A-4EE8-8FC6-B8414425ABB6}" type="parTrans" cxnId="{BD60FCD5-4CE4-4E5E-9DAE-94B83B6D67DA}">
      <dgm:prSet/>
      <dgm:spPr/>
      <dgm:t>
        <a:bodyPr/>
        <a:lstStyle/>
        <a:p>
          <a:endParaRPr lang="en-US"/>
        </a:p>
      </dgm:t>
    </dgm:pt>
    <dgm:pt modelId="{CDE105CF-DE26-4D3D-8F7C-CFAC4ECEAA13}" type="sibTrans" cxnId="{BD60FCD5-4CE4-4E5E-9DAE-94B83B6D67DA}">
      <dgm:prSet/>
      <dgm:spPr/>
      <dgm:t>
        <a:bodyPr/>
        <a:lstStyle/>
        <a:p>
          <a:endParaRPr lang="en-US"/>
        </a:p>
      </dgm:t>
    </dgm:pt>
    <dgm:pt modelId="{E510390B-715E-4BEF-A897-9A5FD2D59DCD}">
      <dgm:prSet/>
      <dgm:spPr/>
      <dgm:t>
        <a:bodyPr/>
        <a:lstStyle/>
        <a:p>
          <a:r>
            <a:rPr lang="en-US"/>
            <a:t>Conclusion</a:t>
          </a:r>
        </a:p>
      </dgm:t>
    </dgm:pt>
    <dgm:pt modelId="{6D23AFC7-D5FE-4647-87C6-2E724DD5A2C5}" type="parTrans" cxnId="{85F0EFD3-7E90-441E-A34F-B75274674C6D}">
      <dgm:prSet/>
      <dgm:spPr/>
      <dgm:t>
        <a:bodyPr/>
        <a:lstStyle/>
        <a:p>
          <a:endParaRPr lang="en-US"/>
        </a:p>
      </dgm:t>
    </dgm:pt>
    <dgm:pt modelId="{C2CA5065-9225-4C99-A684-BFFF1B582FD1}" type="sibTrans" cxnId="{85F0EFD3-7E90-441E-A34F-B75274674C6D}">
      <dgm:prSet/>
      <dgm:spPr/>
      <dgm:t>
        <a:bodyPr/>
        <a:lstStyle/>
        <a:p>
          <a:endParaRPr lang="en-US"/>
        </a:p>
      </dgm:t>
    </dgm:pt>
    <dgm:pt modelId="{3D526D13-6525-4DE8-8684-BC61F67642A5}">
      <dgm:prSet/>
      <dgm:spPr/>
      <dgm:t>
        <a:bodyPr/>
        <a:lstStyle/>
        <a:p>
          <a:r>
            <a:rPr lang="en-US"/>
            <a:t>Limitation</a:t>
          </a:r>
        </a:p>
      </dgm:t>
    </dgm:pt>
    <dgm:pt modelId="{A0FCDB93-8FDD-4AD4-965C-8D2C7AD3C78E}" type="parTrans" cxnId="{2CB43865-D1DC-4495-816C-87296CB2FEA1}">
      <dgm:prSet/>
      <dgm:spPr/>
      <dgm:t>
        <a:bodyPr/>
        <a:lstStyle/>
        <a:p>
          <a:endParaRPr lang="en-US"/>
        </a:p>
      </dgm:t>
    </dgm:pt>
    <dgm:pt modelId="{23D15BCB-651E-43A0-B4B9-8D29F1C63189}" type="sibTrans" cxnId="{2CB43865-D1DC-4495-816C-87296CB2FEA1}">
      <dgm:prSet/>
      <dgm:spPr/>
      <dgm:t>
        <a:bodyPr/>
        <a:lstStyle/>
        <a:p>
          <a:endParaRPr lang="en-US"/>
        </a:p>
      </dgm:t>
    </dgm:pt>
    <dgm:pt modelId="{44CBB84E-C249-4000-B601-035A00FF36C2}" type="pres">
      <dgm:prSet presAssocID="{0F049738-BA04-49B4-A08F-C11C437AD8C4}" presName="root" presStyleCnt="0">
        <dgm:presLayoutVars>
          <dgm:dir/>
          <dgm:resizeHandles val="exact"/>
        </dgm:presLayoutVars>
      </dgm:prSet>
      <dgm:spPr/>
    </dgm:pt>
    <dgm:pt modelId="{CE1C4DBE-C7DE-4C35-975E-D6B59BA8841D}" type="pres">
      <dgm:prSet presAssocID="{62EDE071-9C9C-438B-9ECF-E190D8BA1E0E}" presName="compNode" presStyleCnt="0"/>
      <dgm:spPr/>
    </dgm:pt>
    <dgm:pt modelId="{D55DCE3A-C704-4452-81E9-A7501942E996}" type="pres">
      <dgm:prSet presAssocID="{62EDE071-9C9C-438B-9ECF-E190D8BA1E0E}"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4429A208-429F-4D90-952B-874AE7E4708D}" type="pres">
      <dgm:prSet presAssocID="{62EDE071-9C9C-438B-9ECF-E190D8BA1E0E}" presName="spaceRect" presStyleCnt="0"/>
      <dgm:spPr/>
    </dgm:pt>
    <dgm:pt modelId="{98C0CFE5-7176-499D-86AE-7B35C17D1FF3}" type="pres">
      <dgm:prSet presAssocID="{62EDE071-9C9C-438B-9ECF-E190D8BA1E0E}" presName="textRect" presStyleLbl="revTx" presStyleIdx="0" presStyleCnt="7">
        <dgm:presLayoutVars>
          <dgm:chMax val="1"/>
          <dgm:chPref val="1"/>
        </dgm:presLayoutVars>
      </dgm:prSet>
      <dgm:spPr/>
    </dgm:pt>
    <dgm:pt modelId="{2366BBC9-A856-42F5-8B5C-E830DAFA4A26}" type="pres">
      <dgm:prSet presAssocID="{DDC50F01-4C69-460F-B21D-1D5C8F2EE9B0}" presName="sibTrans" presStyleCnt="0"/>
      <dgm:spPr/>
    </dgm:pt>
    <dgm:pt modelId="{56AC22E4-7D13-4239-9317-785B8F03F96F}" type="pres">
      <dgm:prSet presAssocID="{F6134472-BE6C-4C82-A848-9F8BE2D440A1}" presName="compNode" presStyleCnt="0"/>
      <dgm:spPr/>
    </dgm:pt>
    <dgm:pt modelId="{825B4867-797C-4533-AECE-B8B5B09F31D9}" type="pres">
      <dgm:prSet presAssocID="{F6134472-BE6C-4C82-A848-9F8BE2D440A1}"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itcoin"/>
        </a:ext>
      </dgm:extLst>
    </dgm:pt>
    <dgm:pt modelId="{E551A822-181C-4669-BEB1-575BB5BAA64B}" type="pres">
      <dgm:prSet presAssocID="{F6134472-BE6C-4C82-A848-9F8BE2D440A1}" presName="spaceRect" presStyleCnt="0"/>
      <dgm:spPr/>
    </dgm:pt>
    <dgm:pt modelId="{FA6DD16A-57D9-44F4-BBA2-B5ECDDD8EB1E}" type="pres">
      <dgm:prSet presAssocID="{F6134472-BE6C-4C82-A848-9F8BE2D440A1}" presName="textRect" presStyleLbl="revTx" presStyleIdx="1" presStyleCnt="7">
        <dgm:presLayoutVars>
          <dgm:chMax val="1"/>
          <dgm:chPref val="1"/>
        </dgm:presLayoutVars>
      </dgm:prSet>
      <dgm:spPr/>
    </dgm:pt>
    <dgm:pt modelId="{16020B0F-AB5E-43A9-9431-1972FD5B63FB}" type="pres">
      <dgm:prSet presAssocID="{767FB266-7DF6-441D-B795-0CFE7075AE76}" presName="sibTrans" presStyleCnt="0"/>
      <dgm:spPr/>
    </dgm:pt>
    <dgm:pt modelId="{3E3BC041-02F0-43F4-B7D0-EAC8E1D10144}" type="pres">
      <dgm:prSet presAssocID="{77529E0C-9B76-45AE-AEC9-5C767260910D}" presName="compNode" presStyleCnt="0"/>
      <dgm:spPr/>
    </dgm:pt>
    <dgm:pt modelId="{5DEA77E7-9A82-447D-B6DB-A2AFA02C0B3B}" type="pres">
      <dgm:prSet presAssocID="{77529E0C-9B76-45AE-AEC9-5C767260910D}"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ars"/>
        </a:ext>
      </dgm:extLst>
    </dgm:pt>
    <dgm:pt modelId="{4E33C027-0C23-40CE-8B00-9F3ED38A4DB9}" type="pres">
      <dgm:prSet presAssocID="{77529E0C-9B76-45AE-AEC9-5C767260910D}" presName="spaceRect" presStyleCnt="0"/>
      <dgm:spPr/>
    </dgm:pt>
    <dgm:pt modelId="{36E93C1A-6249-437A-9524-29FEC71C9D36}" type="pres">
      <dgm:prSet presAssocID="{77529E0C-9B76-45AE-AEC9-5C767260910D}" presName="textRect" presStyleLbl="revTx" presStyleIdx="2" presStyleCnt="7">
        <dgm:presLayoutVars>
          <dgm:chMax val="1"/>
          <dgm:chPref val="1"/>
        </dgm:presLayoutVars>
      </dgm:prSet>
      <dgm:spPr/>
    </dgm:pt>
    <dgm:pt modelId="{5F4FD499-1270-4D06-BF93-FB1E3E5668EA}" type="pres">
      <dgm:prSet presAssocID="{4C4DCD72-74EB-44B4-962D-7C9FC18389FC}" presName="sibTrans" presStyleCnt="0"/>
      <dgm:spPr/>
    </dgm:pt>
    <dgm:pt modelId="{7A8822CC-98A3-4717-8DB1-D94E0E3B7047}" type="pres">
      <dgm:prSet presAssocID="{153D5A3F-9053-4D49-90F5-7E8B6435C479}" presName="compNode" presStyleCnt="0"/>
      <dgm:spPr/>
    </dgm:pt>
    <dgm:pt modelId="{88BF360A-82AF-47A1-9E05-21FE57B3A4E7}" type="pres">
      <dgm:prSet presAssocID="{153D5A3F-9053-4D49-90F5-7E8B6435C479}"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94DFF96E-511B-4D09-AE28-439D645176E8}" type="pres">
      <dgm:prSet presAssocID="{153D5A3F-9053-4D49-90F5-7E8B6435C479}" presName="spaceRect" presStyleCnt="0"/>
      <dgm:spPr/>
    </dgm:pt>
    <dgm:pt modelId="{7D3483C2-C2BD-4056-A334-9F79FC482551}" type="pres">
      <dgm:prSet presAssocID="{153D5A3F-9053-4D49-90F5-7E8B6435C479}" presName="textRect" presStyleLbl="revTx" presStyleIdx="3" presStyleCnt="7">
        <dgm:presLayoutVars>
          <dgm:chMax val="1"/>
          <dgm:chPref val="1"/>
        </dgm:presLayoutVars>
      </dgm:prSet>
      <dgm:spPr/>
    </dgm:pt>
    <dgm:pt modelId="{249B5EBE-279C-42CB-852E-A25E274EC1A0}" type="pres">
      <dgm:prSet presAssocID="{950B75F4-8B5C-4E40-BFD5-67733CDD3471}" presName="sibTrans" presStyleCnt="0"/>
      <dgm:spPr/>
    </dgm:pt>
    <dgm:pt modelId="{7906E778-655F-440D-9628-89FF4C27F593}" type="pres">
      <dgm:prSet presAssocID="{3F21276D-DEEC-4ABE-8D56-B5A37C736FDC}" presName="compNode" presStyleCnt="0"/>
      <dgm:spPr/>
    </dgm:pt>
    <dgm:pt modelId="{E5B38256-E2C9-45B9-ABB7-757F9A066C25}" type="pres">
      <dgm:prSet presAssocID="{3F21276D-DEEC-4ABE-8D56-B5A37C736FDC}"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tatistics"/>
        </a:ext>
      </dgm:extLst>
    </dgm:pt>
    <dgm:pt modelId="{236B3147-FEA3-4013-A464-34E57E9017FA}" type="pres">
      <dgm:prSet presAssocID="{3F21276D-DEEC-4ABE-8D56-B5A37C736FDC}" presName="spaceRect" presStyleCnt="0"/>
      <dgm:spPr/>
    </dgm:pt>
    <dgm:pt modelId="{DFAA7F48-004D-4D85-911D-7A1DC9EC0B5D}" type="pres">
      <dgm:prSet presAssocID="{3F21276D-DEEC-4ABE-8D56-B5A37C736FDC}" presName="textRect" presStyleLbl="revTx" presStyleIdx="4" presStyleCnt="7">
        <dgm:presLayoutVars>
          <dgm:chMax val="1"/>
          <dgm:chPref val="1"/>
        </dgm:presLayoutVars>
      </dgm:prSet>
      <dgm:spPr/>
    </dgm:pt>
    <dgm:pt modelId="{8CB74837-E83E-4263-AA43-5DF08E6C8A4C}" type="pres">
      <dgm:prSet presAssocID="{CDE105CF-DE26-4D3D-8F7C-CFAC4ECEAA13}" presName="sibTrans" presStyleCnt="0"/>
      <dgm:spPr/>
    </dgm:pt>
    <dgm:pt modelId="{7C8CD281-9AA6-430B-9752-543C46B1FD90}" type="pres">
      <dgm:prSet presAssocID="{E510390B-715E-4BEF-A897-9A5FD2D59DCD}" presName="compNode" presStyleCnt="0"/>
      <dgm:spPr/>
    </dgm:pt>
    <dgm:pt modelId="{E4D13442-28B3-4E39-9BE0-A606FA53AFB6}" type="pres">
      <dgm:prSet presAssocID="{E510390B-715E-4BEF-A897-9A5FD2D59DCD}"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Gavel"/>
        </a:ext>
      </dgm:extLst>
    </dgm:pt>
    <dgm:pt modelId="{CA2F86D4-DD04-4240-BA4C-18614A30A6D5}" type="pres">
      <dgm:prSet presAssocID="{E510390B-715E-4BEF-A897-9A5FD2D59DCD}" presName="spaceRect" presStyleCnt="0"/>
      <dgm:spPr/>
    </dgm:pt>
    <dgm:pt modelId="{3AA11543-5BB6-46F5-AE9F-6CECAD88A84F}" type="pres">
      <dgm:prSet presAssocID="{E510390B-715E-4BEF-A897-9A5FD2D59DCD}" presName="textRect" presStyleLbl="revTx" presStyleIdx="5" presStyleCnt="7">
        <dgm:presLayoutVars>
          <dgm:chMax val="1"/>
          <dgm:chPref val="1"/>
        </dgm:presLayoutVars>
      </dgm:prSet>
      <dgm:spPr/>
    </dgm:pt>
    <dgm:pt modelId="{9AF70F7C-8628-4FA7-B7D8-DFCF4FDF7033}" type="pres">
      <dgm:prSet presAssocID="{C2CA5065-9225-4C99-A684-BFFF1B582FD1}" presName="sibTrans" presStyleCnt="0"/>
      <dgm:spPr/>
    </dgm:pt>
    <dgm:pt modelId="{4277D4DB-6E67-4013-8579-12906E3DBFF4}" type="pres">
      <dgm:prSet presAssocID="{3D526D13-6525-4DE8-8684-BC61F67642A5}" presName="compNode" presStyleCnt="0"/>
      <dgm:spPr/>
    </dgm:pt>
    <dgm:pt modelId="{AAE59D29-469B-4665-BFD7-F94B68D73FC1}" type="pres">
      <dgm:prSet presAssocID="{3D526D13-6525-4DE8-8684-BC61F67642A5}"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Warning"/>
        </a:ext>
      </dgm:extLst>
    </dgm:pt>
    <dgm:pt modelId="{EDD30214-1894-4498-901D-75194C693607}" type="pres">
      <dgm:prSet presAssocID="{3D526D13-6525-4DE8-8684-BC61F67642A5}" presName="spaceRect" presStyleCnt="0"/>
      <dgm:spPr/>
    </dgm:pt>
    <dgm:pt modelId="{2BE75FEA-C83A-4BF9-B8E3-AD424A417451}" type="pres">
      <dgm:prSet presAssocID="{3D526D13-6525-4DE8-8684-BC61F67642A5}" presName="textRect" presStyleLbl="revTx" presStyleIdx="6" presStyleCnt="7">
        <dgm:presLayoutVars>
          <dgm:chMax val="1"/>
          <dgm:chPref val="1"/>
        </dgm:presLayoutVars>
      </dgm:prSet>
      <dgm:spPr/>
    </dgm:pt>
  </dgm:ptLst>
  <dgm:cxnLst>
    <dgm:cxn modelId="{6669461F-6D2D-4093-84DF-A450C10FAB3C}" type="presOf" srcId="{153D5A3F-9053-4D49-90F5-7E8B6435C479}" destId="{7D3483C2-C2BD-4056-A334-9F79FC482551}" srcOrd="0" destOrd="0" presId="urn:microsoft.com/office/officeart/2018/2/layout/IconLabelList"/>
    <dgm:cxn modelId="{78654041-5015-4795-B9E8-32BCC945A7EE}" srcId="{0F049738-BA04-49B4-A08F-C11C437AD8C4}" destId="{77529E0C-9B76-45AE-AEC9-5C767260910D}" srcOrd="2" destOrd="0" parTransId="{72182C25-4267-4907-9F85-B694B7061827}" sibTransId="{4C4DCD72-74EB-44B4-962D-7C9FC18389FC}"/>
    <dgm:cxn modelId="{EA38E762-B498-44DC-BFA5-ACF877079C43}" type="presOf" srcId="{F6134472-BE6C-4C82-A848-9F8BE2D440A1}" destId="{FA6DD16A-57D9-44F4-BBA2-B5ECDDD8EB1E}" srcOrd="0" destOrd="0" presId="urn:microsoft.com/office/officeart/2018/2/layout/IconLabelList"/>
    <dgm:cxn modelId="{2CB43865-D1DC-4495-816C-87296CB2FEA1}" srcId="{0F049738-BA04-49B4-A08F-C11C437AD8C4}" destId="{3D526D13-6525-4DE8-8684-BC61F67642A5}" srcOrd="6" destOrd="0" parTransId="{A0FCDB93-8FDD-4AD4-965C-8D2C7AD3C78E}" sibTransId="{23D15BCB-651E-43A0-B4B9-8D29F1C63189}"/>
    <dgm:cxn modelId="{8C0A9466-64CD-455E-94CE-6935AA70DE3B}" type="presOf" srcId="{3F21276D-DEEC-4ABE-8D56-B5A37C736FDC}" destId="{DFAA7F48-004D-4D85-911D-7A1DC9EC0B5D}" srcOrd="0" destOrd="0" presId="urn:microsoft.com/office/officeart/2018/2/layout/IconLabelList"/>
    <dgm:cxn modelId="{2B56B17A-15DF-4067-A4E6-AED79CFF4D08}" type="presOf" srcId="{0F049738-BA04-49B4-A08F-C11C437AD8C4}" destId="{44CBB84E-C249-4000-B601-035A00FF36C2}" srcOrd="0" destOrd="0" presId="urn:microsoft.com/office/officeart/2018/2/layout/IconLabelList"/>
    <dgm:cxn modelId="{9070EE87-DB31-4A65-9CEB-DFD2A1FB33C2}" type="presOf" srcId="{3D526D13-6525-4DE8-8684-BC61F67642A5}" destId="{2BE75FEA-C83A-4BF9-B8E3-AD424A417451}" srcOrd="0" destOrd="0" presId="urn:microsoft.com/office/officeart/2018/2/layout/IconLabelList"/>
    <dgm:cxn modelId="{4624B193-D040-4F56-AA61-A9C4F3A35442}" srcId="{0F049738-BA04-49B4-A08F-C11C437AD8C4}" destId="{62EDE071-9C9C-438B-9ECF-E190D8BA1E0E}" srcOrd="0" destOrd="0" parTransId="{6A03AD28-D399-4FDC-9481-6FE7C1A5E13F}" sibTransId="{DDC50F01-4C69-460F-B21D-1D5C8F2EE9B0}"/>
    <dgm:cxn modelId="{EDE5E497-A86C-4495-9020-386A5B34578F}" type="presOf" srcId="{77529E0C-9B76-45AE-AEC9-5C767260910D}" destId="{36E93C1A-6249-437A-9524-29FEC71C9D36}" srcOrd="0" destOrd="0" presId="urn:microsoft.com/office/officeart/2018/2/layout/IconLabelList"/>
    <dgm:cxn modelId="{5DCA2FA9-444A-45CF-B385-D3BAE3F300F2}" type="presOf" srcId="{E510390B-715E-4BEF-A897-9A5FD2D59DCD}" destId="{3AA11543-5BB6-46F5-AE9F-6CECAD88A84F}" srcOrd="0" destOrd="0" presId="urn:microsoft.com/office/officeart/2018/2/layout/IconLabelList"/>
    <dgm:cxn modelId="{50737DB4-B61C-4D7D-8D2F-CFE19EE50E40}" srcId="{0F049738-BA04-49B4-A08F-C11C437AD8C4}" destId="{F6134472-BE6C-4C82-A848-9F8BE2D440A1}" srcOrd="1" destOrd="0" parTransId="{8BB59780-A7F5-420C-A1CC-623D91C2CE94}" sibTransId="{767FB266-7DF6-441D-B795-0CFE7075AE76}"/>
    <dgm:cxn modelId="{4F9638CB-7323-477C-B778-D42CA276C7E3}" type="presOf" srcId="{62EDE071-9C9C-438B-9ECF-E190D8BA1E0E}" destId="{98C0CFE5-7176-499D-86AE-7B35C17D1FF3}" srcOrd="0" destOrd="0" presId="urn:microsoft.com/office/officeart/2018/2/layout/IconLabelList"/>
    <dgm:cxn modelId="{85F0EFD3-7E90-441E-A34F-B75274674C6D}" srcId="{0F049738-BA04-49B4-A08F-C11C437AD8C4}" destId="{E510390B-715E-4BEF-A897-9A5FD2D59DCD}" srcOrd="5" destOrd="0" parTransId="{6D23AFC7-D5FE-4647-87C6-2E724DD5A2C5}" sibTransId="{C2CA5065-9225-4C99-A684-BFFF1B582FD1}"/>
    <dgm:cxn modelId="{BD60FCD5-4CE4-4E5E-9DAE-94B83B6D67DA}" srcId="{0F049738-BA04-49B4-A08F-C11C437AD8C4}" destId="{3F21276D-DEEC-4ABE-8D56-B5A37C736FDC}" srcOrd="4" destOrd="0" parTransId="{592148E2-658A-4EE8-8FC6-B8414425ABB6}" sibTransId="{CDE105CF-DE26-4D3D-8F7C-CFAC4ECEAA13}"/>
    <dgm:cxn modelId="{8C27EAD9-3300-427D-838E-8640F243ACE4}" srcId="{0F049738-BA04-49B4-A08F-C11C437AD8C4}" destId="{153D5A3F-9053-4D49-90F5-7E8B6435C479}" srcOrd="3" destOrd="0" parTransId="{3CFC0F11-B886-408F-8AC7-225956D1A229}" sibTransId="{950B75F4-8B5C-4E40-BFD5-67733CDD3471}"/>
    <dgm:cxn modelId="{870DD372-E161-47C9-B60E-75B2536F8C71}" type="presParOf" srcId="{44CBB84E-C249-4000-B601-035A00FF36C2}" destId="{CE1C4DBE-C7DE-4C35-975E-D6B59BA8841D}" srcOrd="0" destOrd="0" presId="urn:microsoft.com/office/officeart/2018/2/layout/IconLabelList"/>
    <dgm:cxn modelId="{C6CD1766-6934-4894-ADDD-0251767D2DE0}" type="presParOf" srcId="{CE1C4DBE-C7DE-4C35-975E-D6B59BA8841D}" destId="{D55DCE3A-C704-4452-81E9-A7501942E996}" srcOrd="0" destOrd="0" presId="urn:microsoft.com/office/officeart/2018/2/layout/IconLabelList"/>
    <dgm:cxn modelId="{C89348B3-3D19-44C2-9147-AD23E59DEE72}" type="presParOf" srcId="{CE1C4DBE-C7DE-4C35-975E-D6B59BA8841D}" destId="{4429A208-429F-4D90-952B-874AE7E4708D}" srcOrd="1" destOrd="0" presId="urn:microsoft.com/office/officeart/2018/2/layout/IconLabelList"/>
    <dgm:cxn modelId="{5F6C4EEC-6891-4B2D-9B8F-E3F9C8D719E2}" type="presParOf" srcId="{CE1C4DBE-C7DE-4C35-975E-D6B59BA8841D}" destId="{98C0CFE5-7176-499D-86AE-7B35C17D1FF3}" srcOrd="2" destOrd="0" presId="urn:microsoft.com/office/officeart/2018/2/layout/IconLabelList"/>
    <dgm:cxn modelId="{4354546D-6DFA-4C09-B147-6FCFAF39A62F}" type="presParOf" srcId="{44CBB84E-C249-4000-B601-035A00FF36C2}" destId="{2366BBC9-A856-42F5-8B5C-E830DAFA4A26}" srcOrd="1" destOrd="0" presId="urn:microsoft.com/office/officeart/2018/2/layout/IconLabelList"/>
    <dgm:cxn modelId="{63750A3D-2827-4F76-8E7A-600E5518C39C}" type="presParOf" srcId="{44CBB84E-C249-4000-B601-035A00FF36C2}" destId="{56AC22E4-7D13-4239-9317-785B8F03F96F}" srcOrd="2" destOrd="0" presId="urn:microsoft.com/office/officeart/2018/2/layout/IconLabelList"/>
    <dgm:cxn modelId="{10C34493-61B6-4986-BCE8-C900E6D671DF}" type="presParOf" srcId="{56AC22E4-7D13-4239-9317-785B8F03F96F}" destId="{825B4867-797C-4533-AECE-B8B5B09F31D9}" srcOrd="0" destOrd="0" presId="urn:microsoft.com/office/officeart/2018/2/layout/IconLabelList"/>
    <dgm:cxn modelId="{6D408B76-35A5-4687-94D9-12E2BAFA0FF8}" type="presParOf" srcId="{56AC22E4-7D13-4239-9317-785B8F03F96F}" destId="{E551A822-181C-4669-BEB1-575BB5BAA64B}" srcOrd="1" destOrd="0" presId="urn:microsoft.com/office/officeart/2018/2/layout/IconLabelList"/>
    <dgm:cxn modelId="{ACAEC353-9FA5-4F6F-8990-6DD5D46B61DA}" type="presParOf" srcId="{56AC22E4-7D13-4239-9317-785B8F03F96F}" destId="{FA6DD16A-57D9-44F4-BBA2-B5ECDDD8EB1E}" srcOrd="2" destOrd="0" presId="urn:microsoft.com/office/officeart/2018/2/layout/IconLabelList"/>
    <dgm:cxn modelId="{3754B38E-186B-403A-9A88-0624D0F46D8D}" type="presParOf" srcId="{44CBB84E-C249-4000-B601-035A00FF36C2}" destId="{16020B0F-AB5E-43A9-9431-1972FD5B63FB}" srcOrd="3" destOrd="0" presId="urn:microsoft.com/office/officeart/2018/2/layout/IconLabelList"/>
    <dgm:cxn modelId="{1C2F1B0B-EA4F-45DA-B89C-71AF53CD1138}" type="presParOf" srcId="{44CBB84E-C249-4000-B601-035A00FF36C2}" destId="{3E3BC041-02F0-43F4-B7D0-EAC8E1D10144}" srcOrd="4" destOrd="0" presId="urn:microsoft.com/office/officeart/2018/2/layout/IconLabelList"/>
    <dgm:cxn modelId="{1D07C18F-6AF3-4BF7-9A1F-DA50B03F8D5C}" type="presParOf" srcId="{3E3BC041-02F0-43F4-B7D0-EAC8E1D10144}" destId="{5DEA77E7-9A82-447D-B6DB-A2AFA02C0B3B}" srcOrd="0" destOrd="0" presId="urn:microsoft.com/office/officeart/2018/2/layout/IconLabelList"/>
    <dgm:cxn modelId="{F79CF6FC-74F0-478A-932D-1846DBF00FBA}" type="presParOf" srcId="{3E3BC041-02F0-43F4-B7D0-EAC8E1D10144}" destId="{4E33C027-0C23-40CE-8B00-9F3ED38A4DB9}" srcOrd="1" destOrd="0" presId="urn:microsoft.com/office/officeart/2018/2/layout/IconLabelList"/>
    <dgm:cxn modelId="{EFEE4D67-05CC-48AD-A89B-C39E1335017C}" type="presParOf" srcId="{3E3BC041-02F0-43F4-B7D0-EAC8E1D10144}" destId="{36E93C1A-6249-437A-9524-29FEC71C9D36}" srcOrd="2" destOrd="0" presId="urn:microsoft.com/office/officeart/2018/2/layout/IconLabelList"/>
    <dgm:cxn modelId="{AA0D81B2-DCBE-4220-945F-9FF9B8712CF2}" type="presParOf" srcId="{44CBB84E-C249-4000-B601-035A00FF36C2}" destId="{5F4FD499-1270-4D06-BF93-FB1E3E5668EA}" srcOrd="5" destOrd="0" presId="urn:microsoft.com/office/officeart/2018/2/layout/IconLabelList"/>
    <dgm:cxn modelId="{9B6CAB37-9769-4666-88AC-E46794AD1967}" type="presParOf" srcId="{44CBB84E-C249-4000-B601-035A00FF36C2}" destId="{7A8822CC-98A3-4717-8DB1-D94E0E3B7047}" srcOrd="6" destOrd="0" presId="urn:microsoft.com/office/officeart/2018/2/layout/IconLabelList"/>
    <dgm:cxn modelId="{1863FAC3-6DD6-4D95-A2F6-C9DB5DBAA02E}" type="presParOf" srcId="{7A8822CC-98A3-4717-8DB1-D94E0E3B7047}" destId="{88BF360A-82AF-47A1-9E05-21FE57B3A4E7}" srcOrd="0" destOrd="0" presId="urn:microsoft.com/office/officeart/2018/2/layout/IconLabelList"/>
    <dgm:cxn modelId="{F6BAF425-98DC-428E-A24E-EBC16EA62C3C}" type="presParOf" srcId="{7A8822CC-98A3-4717-8DB1-D94E0E3B7047}" destId="{94DFF96E-511B-4D09-AE28-439D645176E8}" srcOrd="1" destOrd="0" presId="urn:microsoft.com/office/officeart/2018/2/layout/IconLabelList"/>
    <dgm:cxn modelId="{8B20F2ED-8632-443E-A318-993710F4A658}" type="presParOf" srcId="{7A8822CC-98A3-4717-8DB1-D94E0E3B7047}" destId="{7D3483C2-C2BD-4056-A334-9F79FC482551}" srcOrd="2" destOrd="0" presId="urn:microsoft.com/office/officeart/2018/2/layout/IconLabelList"/>
    <dgm:cxn modelId="{F5429D84-2D7B-4381-9079-B854A5BC18BD}" type="presParOf" srcId="{44CBB84E-C249-4000-B601-035A00FF36C2}" destId="{249B5EBE-279C-42CB-852E-A25E274EC1A0}" srcOrd="7" destOrd="0" presId="urn:microsoft.com/office/officeart/2018/2/layout/IconLabelList"/>
    <dgm:cxn modelId="{4251B2AC-C58B-49BD-8090-C65813D2EF96}" type="presParOf" srcId="{44CBB84E-C249-4000-B601-035A00FF36C2}" destId="{7906E778-655F-440D-9628-89FF4C27F593}" srcOrd="8" destOrd="0" presId="urn:microsoft.com/office/officeart/2018/2/layout/IconLabelList"/>
    <dgm:cxn modelId="{678FB4E5-6A75-40F9-ADBF-63AFFC269189}" type="presParOf" srcId="{7906E778-655F-440D-9628-89FF4C27F593}" destId="{E5B38256-E2C9-45B9-ABB7-757F9A066C25}" srcOrd="0" destOrd="0" presId="urn:microsoft.com/office/officeart/2018/2/layout/IconLabelList"/>
    <dgm:cxn modelId="{C2D51656-E42C-4CFB-902C-A52FCDB278E0}" type="presParOf" srcId="{7906E778-655F-440D-9628-89FF4C27F593}" destId="{236B3147-FEA3-4013-A464-34E57E9017FA}" srcOrd="1" destOrd="0" presId="urn:microsoft.com/office/officeart/2018/2/layout/IconLabelList"/>
    <dgm:cxn modelId="{DC51E1E5-BAB9-4074-9381-CCBAE6DCCE83}" type="presParOf" srcId="{7906E778-655F-440D-9628-89FF4C27F593}" destId="{DFAA7F48-004D-4D85-911D-7A1DC9EC0B5D}" srcOrd="2" destOrd="0" presId="urn:microsoft.com/office/officeart/2018/2/layout/IconLabelList"/>
    <dgm:cxn modelId="{E249A261-171B-45CE-B245-FE1AD5FDBD8F}" type="presParOf" srcId="{44CBB84E-C249-4000-B601-035A00FF36C2}" destId="{8CB74837-E83E-4263-AA43-5DF08E6C8A4C}" srcOrd="9" destOrd="0" presId="urn:microsoft.com/office/officeart/2018/2/layout/IconLabelList"/>
    <dgm:cxn modelId="{DED5C9C1-3958-4636-B62D-0FA50B5B88D6}" type="presParOf" srcId="{44CBB84E-C249-4000-B601-035A00FF36C2}" destId="{7C8CD281-9AA6-430B-9752-543C46B1FD90}" srcOrd="10" destOrd="0" presId="urn:microsoft.com/office/officeart/2018/2/layout/IconLabelList"/>
    <dgm:cxn modelId="{EA4719A8-C0EB-45A4-A5DA-027ACFD18975}" type="presParOf" srcId="{7C8CD281-9AA6-430B-9752-543C46B1FD90}" destId="{E4D13442-28B3-4E39-9BE0-A606FA53AFB6}" srcOrd="0" destOrd="0" presId="urn:microsoft.com/office/officeart/2018/2/layout/IconLabelList"/>
    <dgm:cxn modelId="{81BFD3DE-311C-45DE-B9AB-D668C2B7C4A0}" type="presParOf" srcId="{7C8CD281-9AA6-430B-9752-543C46B1FD90}" destId="{CA2F86D4-DD04-4240-BA4C-18614A30A6D5}" srcOrd="1" destOrd="0" presId="urn:microsoft.com/office/officeart/2018/2/layout/IconLabelList"/>
    <dgm:cxn modelId="{5322156F-C5DA-43E8-8162-20E436B07F92}" type="presParOf" srcId="{7C8CD281-9AA6-430B-9752-543C46B1FD90}" destId="{3AA11543-5BB6-46F5-AE9F-6CECAD88A84F}" srcOrd="2" destOrd="0" presId="urn:microsoft.com/office/officeart/2018/2/layout/IconLabelList"/>
    <dgm:cxn modelId="{7F96FB92-5D06-4AF0-AA0B-ED8788BCEC74}" type="presParOf" srcId="{44CBB84E-C249-4000-B601-035A00FF36C2}" destId="{9AF70F7C-8628-4FA7-B7D8-DFCF4FDF7033}" srcOrd="11" destOrd="0" presId="urn:microsoft.com/office/officeart/2018/2/layout/IconLabelList"/>
    <dgm:cxn modelId="{F34D9287-5D75-42B4-B18D-330EBAFA53F3}" type="presParOf" srcId="{44CBB84E-C249-4000-B601-035A00FF36C2}" destId="{4277D4DB-6E67-4013-8579-12906E3DBFF4}" srcOrd="12" destOrd="0" presId="urn:microsoft.com/office/officeart/2018/2/layout/IconLabelList"/>
    <dgm:cxn modelId="{6BDBA6BA-B56E-451D-B514-4B80287D78E5}" type="presParOf" srcId="{4277D4DB-6E67-4013-8579-12906E3DBFF4}" destId="{AAE59D29-469B-4665-BFD7-F94B68D73FC1}" srcOrd="0" destOrd="0" presId="urn:microsoft.com/office/officeart/2018/2/layout/IconLabelList"/>
    <dgm:cxn modelId="{4034C0EC-5A36-46C9-848A-EDF807F15B8F}" type="presParOf" srcId="{4277D4DB-6E67-4013-8579-12906E3DBFF4}" destId="{EDD30214-1894-4498-901D-75194C693607}" srcOrd="1" destOrd="0" presId="urn:microsoft.com/office/officeart/2018/2/layout/IconLabelList"/>
    <dgm:cxn modelId="{B84B1EEB-C648-4B77-9A7B-D4FBDA54CA74}" type="presParOf" srcId="{4277D4DB-6E67-4013-8579-12906E3DBFF4}" destId="{2BE75FEA-C83A-4BF9-B8E3-AD424A41745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24972F-FC4C-4BCD-A4AE-9F4C632B6682}"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29183F45-3FC1-480F-865D-273917F63CD7}">
      <dgm:prSet/>
      <dgm:spPr/>
      <dgm:t>
        <a:bodyPr/>
        <a:lstStyle/>
        <a:p>
          <a:pPr>
            <a:lnSpc>
              <a:spcPct val="100000"/>
            </a:lnSpc>
          </a:pPr>
          <a:r>
            <a:rPr lang="en-US"/>
            <a:t>The Trade War Impact on the Japanese Market</a:t>
          </a:r>
        </a:p>
      </dgm:t>
    </dgm:pt>
    <dgm:pt modelId="{F09AC73A-AB72-40B3-940C-B371738CAD25}" type="parTrans" cxnId="{89DF6C8D-6EAF-427A-A5A0-BB270C9355EE}">
      <dgm:prSet/>
      <dgm:spPr/>
      <dgm:t>
        <a:bodyPr/>
        <a:lstStyle/>
        <a:p>
          <a:endParaRPr lang="en-US"/>
        </a:p>
      </dgm:t>
    </dgm:pt>
    <dgm:pt modelId="{9EAE7AAC-78FA-415D-8F7A-9CA198B9E0D4}" type="sibTrans" cxnId="{89DF6C8D-6EAF-427A-A5A0-BB270C9355EE}">
      <dgm:prSet/>
      <dgm:spPr/>
      <dgm:t>
        <a:bodyPr/>
        <a:lstStyle/>
        <a:p>
          <a:endParaRPr lang="en-US"/>
        </a:p>
      </dgm:t>
    </dgm:pt>
    <dgm:pt modelId="{93E42515-DD3E-4C22-A18E-703231F07E15}">
      <dgm:prSet/>
      <dgm:spPr/>
      <dgm:t>
        <a:bodyPr/>
        <a:lstStyle/>
        <a:p>
          <a:pPr>
            <a:lnSpc>
              <a:spcPct val="100000"/>
            </a:lnSpc>
          </a:pPr>
          <a:r>
            <a:rPr lang="en-US"/>
            <a:t>Winners and Losers Through the FTAs</a:t>
          </a:r>
        </a:p>
      </dgm:t>
    </dgm:pt>
    <dgm:pt modelId="{E5F30B9D-DF25-43B3-BB42-EB203122FA0E}" type="parTrans" cxnId="{9A9EF8D7-0D45-4F5E-B45D-63C38473BCB9}">
      <dgm:prSet/>
      <dgm:spPr/>
      <dgm:t>
        <a:bodyPr/>
        <a:lstStyle/>
        <a:p>
          <a:endParaRPr lang="en-US"/>
        </a:p>
      </dgm:t>
    </dgm:pt>
    <dgm:pt modelId="{EC174ED7-3427-497F-A9CA-3A212E00355A}" type="sibTrans" cxnId="{9A9EF8D7-0D45-4F5E-B45D-63C38473BCB9}">
      <dgm:prSet/>
      <dgm:spPr/>
      <dgm:t>
        <a:bodyPr/>
        <a:lstStyle/>
        <a:p>
          <a:endParaRPr lang="en-US"/>
        </a:p>
      </dgm:t>
    </dgm:pt>
    <dgm:pt modelId="{B764179B-7E77-41D9-9844-BDB1A4236908}">
      <dgm:prSet/>
      <dgm:spPr/>
      <dgm:t>
        <a:bodyPr/>
        <a:lstStyle/>
        <a:p>
          <a:pPr>
            <a:lnSpc>
              <a:spcPct val="100000"/>
            </a:lnSpc>
          </a:pPr>
          <a:r>
            <a:rPr lang="en-US"/>
            <a:t>Sectoral Profit</a:t>
          </a:r>
        </a:p>
      </dgm:t>
    </dgm:pt>
    <dgm:pt modelId="{BF3FB5EE-F2EF-45E3-A3AA-5FD33AFC4540}" type="parTrans" cxnId="{58FA32AA-11A9-43EF-A67D-E0348EE125B1}">
      <dgm:prSet/>
      <dgm:spPr/>
      <dgm:t>
        <a:bodyPr/>
        <a:lstStyle/>
        <a:p>
          <a:endParaRPr lang="en-US"/>
        </a:p>
      </dgm:t>
    </dgm:pt>
    <dgm:pt modelId="{92723DFA-BE15-4086-B15B-DE2751F07BA2}" type="sibTrans" cxnId="{58FA32AA-11A9-43EF-A67D-E0348EE125B1}">
      <dgm:prSet/>
      <dgm:spPr/>
      <dgm:t>
        <a:bodyPr/>
        <a:lstStyle/>
        <a:p>
          <a:endParaRPr lang="en-US"/>
        </a:p>
      </dgm:t>
    </dgm:pt>
    <dgm:pt modelId="{235F346D-4557-4FE8-953E-5883684E073D}" type="pres">
      <dgm:prSet presAssocID="{2624972F-FC4C-4BCD-A4AE-9F4C632B6682}" presName="root" presStyleCnt="0">
        <dgm:presLayoutVars>
          <dgm:dir/>
          <dgm:resizeHandles val="exact"/>
        </dgm:presLayoutVars>
      </dgm:prSet>
      <dgm:spPr/>
    </dgm:pt>
    <dgm:pt modelId="{A208664F-969D-4CBC-94CC-CD5D5107BB85}" type="pres">
      <dgm:prSet presAssocID="{29183F45-3FC1-480F-865D-273917F63CD7}" presName="compNode" presStyleCnt="0"/>
      <dgm:spPr/>
    </dgm:pt>
    <dgm:pt modelId="{FBABA236-DB9E-4388-9420-A26FB79DEAED}" type="pres">
      <dgm:prSet presAssocID="{29183F45-3FC1-480F-865D-273917F63CD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79BD6011-5288-4F8F-B481-C17E0CC0B8F8}" type="pres">
      <dgm:prSet presAssocID="{29183F45-3FC1-480F-865D-273917F63CD7}" presName="spaceRect" presStyleCnt="0"/>
      <dgm:spPr/>
    </dgm:pt>
    <dgm:pt modelId="{E446A247-DD18-4EA7-80E9-9C9CE12B34FE}" type="pres">
      <dgm:prSet presAssocID="{29183F45-3FC1-480F-865D-273917F63CD7}" presName="textRect" presStyleLbl="revTx" presStyleIdx="0" presStyleCnt="3">
        <dgm:presLayoutVars>
          <dgm:chMax val="1"/>
          <dgm:chPref val="1"/>
        </dgm:presLayoutVars>
      </dgm:prSet>
      <dgm:spPr/>
    </dgm:pt>
    <dgm:pt modelId="{6FEC93C8-FEF4-483B-9EF6-293629B30556}" type="pres">
      <dgm:prSet presAssocID="{9EAE7AAC-78FA-415D-8F7A-9CA198B9E0D4}" presName="sibTrans" presStyleCnt="0"/>
      <dgm:spPr/>
    </dgm:pt>
    <dgm:pt modelId="{3370ED1B-09EE-437F-9EC0-6C96F736272D}" type="pres">
      <dgm:prSet presAssocID="{93E42515-DD3E-4C22-A18E-703231F07E15}" presName="compNode" presStyleCnt="0"/>
      <dgm:spPr/>
    </dgm:pt>
    <dgm:pt modelId="{2AD99633-3C46-4AB4-A39B-0E696226E47D}" type="pres">
      <dgm:prSet presAssocID="{93E42515-DD3E-4C22-A18E-703231F07E1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Success"/>
        </a:ext>
      </dgm:extLst>
    </dgm:pt>
    <dgm:pt modelId="{5627A70A-A322-4287-A1DA-41D3D4C62AE1}" type="pres">
      <dgm:prSet presAssocID="{93E42515-DD3E-4C22-A18E-703231F07E15}" presName="spaceRect" presStyleCnt="0"/>
      <dgm:spPr/>
    </dgm:pt>
    <dgm:pt modelId="{5A0E813C-9664-4DB0-8347-F692CAD54C63}" type="pres">
      <dgm:prSet presAssocID="{93E42515-DD3E-4C22-A18E-703231F07E15}" presName="textRect" presStyleLbl="revTx" presStyleIdx="1" presStyleCnt="3">
        <dgm:presLayoutVars>
          <dgm:chMax val="1"/>
          <dgm:chPref val="1"/>
        </dgm:presLayoutVars>
      </dgm:prSet>
      <dgm:spPr/>
    </dgm:pt>
    <dgm:pt modelId="{86C05CE9-5207-4AF7-BB92-E7792C877D24}" type="pres">
      <dgm:prSet presAssocID="{EC174ED7-3427-497F-A9CA-3A212E00355A}" presName="sibTrans" presStyleCnt="0"/>
      <dgm:spPr/>
    </dgm:pt>
    <dgm:pt modelId="{4766AC26-A051-4A6B-B2BB-1FF34F864140}" type="pres">
      <dgm:prSet presAssocID="{B764179B-7E77-41D9-9844-BDB1A4236908}" presName="compNode" presStyleCnt="0"/>
      <dgm:spPr/>
    </dgm:pt>
    <dgm:pt modelId="{F3157F00-ECAC-4BCD-8109-84B392D84A54}" type="pres">
      <dgm:prSet presAssocID="{B764179B-7E77-41D9-9844-BDB1A423690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C5782B2C-F044-47C1-831D-2367D01568A6}" type="pres">
      <dgm:prSet presAssocID="{B764179B-7E77-41D9-9844-BDB1A4236908}" presName="spaceRect" presStyleCnt="0"/>
      <dgm:spPr/>
    </dgm:pt>
    <dgm:pt modelId="{A4FF44A3-A46D-4F3F-B358-B75AAB1933EC}" type="pres">
      <dgm:prSet presAssocID="{B764179B-7E77-41D9-9844-BDB1A4236908}" presName="textRect" presStyleLbl="revTx" presStyleIdx="2" presStyleCnt="3">
        <dgm:presLayoutVars>
          <dgm:chMax val="1"/>
          <dgm:chPref val="1"/>
        </dgm:presLayoutVars>
      </dgm:prSet>
      <dgm:spPr/>
    </dgm:pt>
  </dgm:ptLst>
  <dgm:cxnLst>
    <dgm:cxn modelId="{E7695818-9A67-4719-87E9-F599A7B2F8B1}" type="presOf" srcId="{2624972F-FC4C-4BCD-A4AE-9F4C632B6682}" destId="{235F346D-4557-4FE8-953E-5883684E073D}" srcOrd="0" destOrd="0" presId="urn:microsoft.com/office/officeart/2018/2/layout/IconLabelList"/>
    <dgm:cxn modelId="{EB1D6948-F49F-4D8A-BC93-9513E1BBC5F4}" type="presOf" srcId="{B764179B-7E77-41D9-9844-BDB1A4236908}" destId="{A4FF44A3-A46D-4F3F-B358-B75AAB1933EC}" srcOrd="0" destOrd="0" presId="urn:microsoft.com/office/officeart/2018/2/layout/IconLabelList"/>
    <dgm:cxn modelId="{89DF6C8D-6EAF-427A-A5A0-BB270C9355EE}" srcId="{2624972F-FC4C-4BCD-A4AE-9F4C632B6682}" destId="{29183F45-3FC1-480F-865D-273917F63CD7}" srcOrd="0" destOrd="0" parTransId="{F09AC73A-AB72-40B3-940C-B371738CAD25}" sibTransId="{9EAE7AAC-78FA-415D-8F7A-9CA198B9E0D4}"/>
    <dgm:cxn modelId="{58FA32AA-11A9-43EF-A67D-E0348EE125B1}" srcId="{2624972F-FC4C-4BCD-A4AE-9F4C632B6682}" destId="{B764179B-7E77-41D9-9844-BDB1A4236908}" srcOrd="2" destOrd="0" parTransId="{BF3FB5EE-F2EF-45E3-A3AA-5FD33AFC4540}" sibTransId="{92723DFA-BE15-4086-B15B-DE2751F07BA2}"/>
    <dgm:cxn modelId="{9A9EF8D7-0D45-4F5E-B45D-63C38473BCB9}" srcId="{2624972F-FC4C-4BCD-A4AE-9F4C632B6682}" destId="{93E42515-DD3E-4C22-A18E-703231F07E15}" srcOrd="1" destOrd="0" parTransId="{E5F30B9D-DF25-43B3-BB42-EB203122FA0E}" sibTransId="{EC174ED7-3427-497F-A9CA-3A212E00355A}"/>
    <dgm:cxn modelId="{CFFA4DF0-1845-46C9-B6A8-5B5CD9B60A56}" type="presOf" srcId="{29183F45-3FC1-480F-865D-273917F63CD7}" destId="{E446A247-DD18-4EA7-80E9-9C9CE12B34FE}" srcOrd="0" destOrd="0" presId="urn:microsoft.com/office/officeart/2018/2/layout/IconLabelList"/>
    <dgm:cxn modelId="{2B836EFD-647A-44A7-8FD3-867F3C4437D9}" type="presOf" srcId="{93E42515-DD3E-4C22-A18E-703231F07E15}" destId="{5A0E813C-9664-4DB0-8347-F692CAD54C63}" srcOrd="0" destOrd="0" presId="urn:microsoft.com/office/officeart/2018/2/layout/IconLabelList"/>
    <dgm:cxn modelId="{3722323C-FE34-481D-970A-88A5A8883DB1}" type="presParOf" srcId="{235F346D-4557-4FE8-953E-5883684E073D}" destId="{A208664F-969D-4CBC-94CC-CD5D5107BB85}" srcOrd="0" destOrd="0" presId="urn:microsoft.com/office/officeart/2018/2/layout/IconLabelList"/>
    <dgm:cxn modelId="{BB6B18C2-7C2D-4BB3-88AC-7A88501CE58B}" type="presParOf" srcId="{A208664F-969D-4CBC-94CC-CD5D5107BB85}" destId="{FBABA236-DB9E-4388-9420-A26FB79DEAED}" srcOrd="0" destOrd="0" presId="urn:microsoft.com/office/officeart/2018/2/layout/IconLabelList"/>
    <dgm:cxn modelId="{1B1EBD2F-934B-4726-838A-B86FA9427DA3}" type="presParOf" srcId="{A208664F-969D-4CBC-94CC-CD5D5107BB85}" destId="{79BD6011-5288-4F8F-B481-C17E0CC0B8F8}" srcOrd="1" destOrd="0" presId="urn:microsoft.com/office/officeart/2018/2/layout/IconLabelList"/>
    <dgm:cxn modelId="{6AD0CCE2-C25C-472E-A6B9-57287E8DDC60}" type="presParOf" srcId="{A208664F-969D-4CBC-94CC-CD5D5107BB85}" destId="{E446A247-DD18-4EA7-80E9-9C9CE12B34FE}" srcOrd="2" destOrd="0" presId="urn:microsoft.com/office/officeart/2018/2/layout/IconLabelList"/>
    <dgm:cxn modelId="{6A0D037A-52EF-498C-B5A0-A514152591BF}" type="presParOf" srcId="{235F346D-4557-4FE8-953E-5883684E073D}" destId="{6FEC93C8-FEF4-483B-9EF6-293629B30556}" srcOrd="1" destOrd="0" presId="urn:microsoft.com/office/officeart/2018/2/layout/IconLabelList"/>
    <dgm:cxn modelId="{D4BD3AC6-CE03-4951-8F0A-E910D65109E2}" type="presParOf" srcId="{235F346D-4557-4FE8-953E-5883684E073D}" destId="{3370ED1B-09EE-437F-9EC0-6C96F736272D}" srcOrd="2" destOrd="0" presId="urn:microsoft.com/office/officeart/2018/2/layout/IconLabelList"/>
    <dgm:cxn modelId="{214C414E-834D-40C7-A281-F0013789C7F9}" type="presParOf" srcId="{3370ED1B-09EE-437F-9EC0-6C96F736272D}" destId="{2AD99633-3C46-4AB4-A39B-0E696226E47D}" srcOrd="0" destOrd="0" presId="urn:microsoft.com/office/officeart/2018/2/layout/IconLabelList"/>
    <dgm:cxn modelId="{3B9F5085-CA99-4324-BD92-3DB7CF5DB99B}" type="presParOf" srcId="{3370ED1B-09EE-437F-9EC0-6C96F736272D}" destId="{5627A70A-A322-4287-A1DA-41D3D4C62AE1}" srcOrd="1" destOrd="0" presId="urn:microsoft.com/office/officeart/2018/2/layout/IconLabelList"/>
    <dgm:cxn modelId="{77758AB1-80C2-42E5-BD39-F02A18A5791F}" type="presParOf" srcId="{3370ED1B-09EE-437F-9EC0-6C96F736272D}" destId="{5A0E813C-9664-4DB0-8347-F692CAD54C63}" srcOrd="2" destOrd="0" presId="urn:microsoft.com/office/officeart/2018/2/layout/IconLabelList"/>
    <dgm:cxn modelId="{50656216-543A-404D-AFDD-DB704BCAA6CA}" type="presParOf" srcId="{235F346D-4557-4FE8-953E-5883684E073D}" destId="{86C05CE9-5207-4AF7-BB92-E7792C877D24}" srcOrd="3" destOrd="0" presId="urn:microsoft.com/office/officeart/2018/2/layout/IconLabelList"/>
    <dgm:cxn modelId="{923D69B2-E2B3-4873-981F-0B6C48C1425B}" type="presParOf" srcId="{235F346D-4557-4FE8-953E-5883684E073D}" destId="{4766AC26-A051-4A6B-B2BB-1FF34F864140}" srcOrd="4" destOrd="0" presId="urn:microsoft.com/office/officeart/2018/2/layout/IconLabelList"/>
    <dgm:cxn modelId="{9162CAFF-D461-4D65-A610-9C1D13DFE599}" type="presParOf" srcId="{4766AC26-A051-4A6B-B2BB-1FF34F864140}" destId="{F3157F00-ECAC-4BCD-8109-84B392D84A54}" srcOrd="0" destOrd="0" presId="urn:microsoft.com/office/officeart/2018/2/layout/IconLabelList"/>
    <dgm:cxn modelId="{C93CE282-6B76-464E-904F-D343A53A2904}" type="presParOf" srcId="{4766AC26-A051-4A6B-B2BB-1FF34F864140}" destId="{C5782B2C-F044-47C1-831D-2367D01568A6}" srcOrd="1" destOrd="0" presId="urn:microsoft.com/office/officeart/2018/2/layout/IconLabelList"/>
    <dgm:cxn modelId="{7AFAFE6D-20EE-4491-A704-5F9CA6524EBC}" type="presParOf" srcId="{4766AC26-A051-4A6B-B2BB-1FF34F864140}" destId="{A4FF44A3-A46D-4F3F-B358-B75AAB1933E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DCE3A-C704-4452-81E9-A7501942E996}">
      <dsp:nvSpPr>
        <dsp:cNvPr id="0" name=""/>
        <dsp:cNvSpPr/>
      </dsp:nvSpPr>
      <dsp:spPr>
        <a:xfrm>
          <a:off x="346545" y="1141939"/>
          <a:ext cx="565576" cy="56557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C0CFE5-7176-499D-86AE-7B35C17D1FF3}">
      <dsp:nvSpPr>
        <dsp:cNvPr id="0" name=""/>
        <dsp:cNvSpPr/>
      </dsp:nvSpPr>
      <dsp:spPr>
        <a:xfrm>
          <a:off x="915" y="1921485"/>
          <a:ext cx="1256835" cy="50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Introduction</a:t>
          </a:r>
        </a:p>
      </dsp:txBody>
      <dsp:txXfrm>
        <a:off x="915" y="1921485"/>
        <a:ext cx="1256835" cy="502734"/>
      </dsp:txXfrm>
    </dsp:sp>
    <dsp:sp modelId="{825B4867-797C-4533-AECE-B8B5B09F31D9}">
      <dsp:nvSpPr>
        <dsp:cNvPr id="0" name=""/>
        <dsp:cNvSpPr/>
      </dsp:nvSpPr>
      <dsp:spPr>
        <a:xfrm>
          <a:off x="1823327" y="1141939"/>
          <a:ext cx="565576" cy="5655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6DD16A-57D9-44F4-BBA2-B5ECDDD8EB1E}">
      <dsp:nvSpPr>
        <dsp:cNvPr id="0" name=""/>
        <dsp:cNvSpPr/>
      </dsp:nvSpPr>
      <dsp:spPr>
        <a:xfrm>
          <a:off x="1477697" y="1921485"/>
          <a:ext cx="1256835" cy="50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GVC, FTAs, and Trade War</a:t>
          </a:r>
        </a:p>
      </dsp:txBody>
      <dsp:txXfrm>
        <a:off x="1477697" y="1921485"/>
        <a:ext cx="1256835" cy="502734"/>
      </dsp:txXfrm>
    </dsp:sp>
    <dsp:sp modelId="{5DEA77E7-9A82-447D-B6DB-A2AFA02C0B3B}">
      <dsp:nvSpPr>
        <dsp:cNvPr id="0" name=""/>
        <dsp:cNvSpPr/>
      </dsp:nvSpPr>
      <dsp:spPr>
        <a:xfrm>
          <a:off x="3300109" y="1141939"/>
          <a:ext cx="565576" cy="56557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E93C1A-6249-437A-9524-29FEC71C9D36}">
      <dsp:nvSpPr>
        <dsp:cNvPr id="0" name=""/>
        <dsp:cNvSpPr/>
      </dsp:nvSpPr>
      <dsp:spPr>
        <a:xfrm>
          <a:off x="2954479" y="1921485"/>
          <a:ext cx="1256835" cy="50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Methodology</a:t>
          </a:r>
        </a:p>
      </dsp:txBody>
      <dsp:txXfrm>
        <a:off x="2954479" y="1921485"/>
        <a:ext cx="1256835" cy="502734"/>
      </dsp:txXfrm>
    </dsp:sp>
    <dsp:sp modelId="{88BF360A-82AF-47A1-9E05-21FE57B3A4E7}">
      <dsp:nvSpPr>
        <dsp:cNvPr id="0" name=""/>
        <dsp:cNvSpPr/>
      </dsp:nvSpPr>
      <dsp:spPr>
        <a:xfrm>
          <a:off x="4776891" y="1141939"/>
          <a:ext cx="565576" cy="56557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3483C2-C2BD-4056-A334-9F79FC482551}">
      <dsp:nvSpPr>
        <dsp:cNvPr id="0" name=""/>
        <dsp:cNvSpPr/>
      </dsp:nvSpPr>
      <dsp:spPr>
        <a:xfrm>
          <a:off x="4431262" y="1921485"/>
          <a:ext cx="1256835" cy="50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Literature and Questions</a:t>
          </a:r>
        </a:p>
      </dsp:txBody>
      <dsp:txXfrm>
        <a:off x="4431262" y="1921485"/>
        <a:ext cx="1256835" cy="502734"/>
      </dsp:txXfrm>
    </dsp:sp>
    <dsp:sp modelId="{E5B38256-E2C9-45B9-ABB7-757F9A066C25}">
      <dsp:nvSpPr>
        <dsp:cNvPr id="0" name=""/>
        <dsp:cNvSpPr/>
      </dsp:nvSpPr>
      <dsp:spPr>
        <a:xfrm>
          <a:off x="6253674" y="1141939"/>
          <a:ext cx="565576" cy="56557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AA7F48-004D-4D85-911D-7A1DC9EC0B5D}">
      <dsp:nvSpPr>
        <dsp:cNvPr id="0" name=""/>
        <dsp:cNvSpPr/>
      </dsp:nvSpPr>
      <dsp:spPr>
        <a:xfrm>
          <a:off x="5908044" y="1921485"/>
          <a:ext cx="1256835" cy="50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Result of the Analysis</a:t>
          </a:r>
        </a:p>
      </dsp:txBody>
      <dsp:txXfrm>
        <a:off x="5908044" y="1921485"/>
        <a:ext cx="1256835" cy="502734"/>
      </dsp:txXfrm>
    </dsp:sp>
    <dsp:sp modelId="{E4D13442-28B3-4E39-9BE0-A606FA53AFB6}">
      <dsp:nvSpPr>
        <dsp:cNvPr id="0" name=""/>
        <dsp:cNvSpPr/>
      </dsp:nvSpPr>
      <dsp:spPr>
        <a:xfrm>
          <a:off x="7730456" y="1141939"/>
          <a:ext cx="565576" cy="56557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A11543-5BB6-46F5-AE9F-6CECAD88A84F}">
      <dsp:nvSpPr>
        <dsp:cNvPr id="0" name=""/>
        <dsp:cNvSpPr/>
      </dsp:nvSpPr>
      <dsp:spPr>
        <a:xfrm>
          <a:off x="7384826" y="1921485"/>
          <a:ext cx="1256835" cy="50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Conclusion</a:t>
          </a:r>
        </a:p>
      </dsp:txBody>
      <dsp:txXfrm>
        <a:off x="7384826" y="1921485"/>
        <a:ext cx="1256835" cy="502734"/>
      </dsp:txXfrm>
    </dsp:sp>
    <dsp:sp modelId="{AAE59D29-469B-4665-BFD7-F94B68D73FC1}">
      <dsp:nvSpPr>
        <dsp:cNvPr id="0" name=""/>
        <dsp:cNvSpPr/>
      </dsp:nvSpPr>
      <dsp:spPr>
        <a:xfrm>
          <a:off x="9207238" y="1141939"/>
          <a:ext cx="565576" cy="56557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E75FEA-C83A-4BF9-B8E3-AD424A417451}">
      <dsp:nvSpPr>
        <dsp:cNvPr id="0" name=""/>
        <dsp:cNvSpPr/>
      </dsp:nvSpPr>
      <dsp:spPr>
        <a:xfrm>
          <a:off x="8861608" y="1921485"/>
          <a:ext cx="1256835" cy="50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Limitation</a:t>
          </a:r>
        </a:p>
      </dsp:txBody>
      <dsp:txXfrm>
        <a:off x="8861608" y="1921485"/>
        <a:ext cx="1256835" cy="5027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BA236-DB9E-4388-9420-A26FB79DEAED}">
      <dsp:nvSpPr>
        <dsp:cNvPr id="0" name=""/>
        <dsp:cNvSpPr/>
      </dsp:nvSpPr>
      <dsp:spPr>
        <a:xfrm>
          <a:off x="563835" y="953099"/>
          <a:ext cx="877310" cy="8773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46A247-DD18-4EA7-80E9-9C9CE12B34FE}">
      <dsp:nvSpPr>
        <dsp:cNvPr id="0" name=""/>
        <dsp:cNvSpPr/>
      </dsp:nvSpPr>
      <dsp:spPr>
        <a:xfrm>
          <a:off x="27701" y="2112319"/>
          <a:ext cx="194957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The Trade War Impact on the Japanese Market</a:t>
          </a:r>
        </a:p>
      </dsp:txBody>
      <dsp:txXfrm>
        <a:off x="27701" y="2112319"/>
        <a:ext cx="1949577" cy="720000"/>
      </dsp:txXfrm>
    </dsp:sp>
    <dsp:sp modelId="{2AD99633-3C46-4AB4-A39B-0E696226E47D}">
      <dsp:nvSpPr>
        <dsp:cNvPr id="0" name=""/>
        <dsp:cNvSpPr/>
      </dsp:nvSpPr>
      <dsp:spPr>
        <a:xfrm>
          <a:off x="2854589" y="953099"/>
          <a:ext cx="877310" cy="8773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0E813C-9664-4DB0-8347-F692CAD54C63}">
      <dsp:nvSpPr>
        <dsp:cNvPr id="0" name=""/>
        <dsp:cNvSpPr/>
      </dsp:nvSpPr>
      <dsp:spPr>
        <a:xfrm>
          <a:off x="2318455" y="2112319"/>
          <a:ext cx="194957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Winners and Losers Through the FTAs</a:t>
          </a:r>
        </a:p>
      </dsp:txBody>
      <dsp:txXfrm>
        <a:off x="2318455" y="2112319"/>
        <a:ext cx="1949577" cy="720000"/>
      </dsp:txXfrm>
    </dsp:sp>
    <dsp:sp modelId="{F3157F00-ECAC-4BCD-8109-84B392D84A54}">
      <dsp:nvSpPr>
        <dsp:cNvPr id="0" name=""/>
        <dsp:cNvSpPr/>
      </dsp:nvSpPr>
      <dsp:spPr>
        <a:xfrm>
          <a:off x="5145343" y="953099"/>
          <a:ext cx="877310" cy="8773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FF44A3-A46D-4F3F-B358-B75AAB1933EC}">
      <dsp:nvSpPr>
        <dsp:cNvPr id="0" name=""/>
        <dsp:cNvSpPr/>
      </dsp:nvSpPr>
      <dsp:spPr>
        <a:xfrm>
          <a:off x="4609209" y="2112319"/>
          <a:ext cx="194957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Sectoral Profit</a:t>
          </a:r>
        </a:p>
      </dsp:txBody>
      <dsp:txXfrm>
        <a:off x="4609209" y="2112319"/>
        <a:ext cx="1949577"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09981F-573F-4C20-B011-87A281F1F5E6}" type="datetimeFigureOut">
              <a:rPr lang="en-US" smtClean="0"/>
              <a:t>6/16/2020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23191B-67A2-4C1F-AC90-11E98496EFFC}" type="slidenum">
              <a:rPr lang="en-US" smtClean="0"/>
              <a:t>‹#›</a:t>
            </a:fld>
            <a:endParaRPr lang="en-US"/>
          </a:p>
        </p:txBody>
      </p:sp>
    </p:spTree>
    <p:extLst>
      <p:ext uri="{BB962C8B-B14F-4D97-AF65-F5344CB8AC3E}">
        <p14:creationId xmlns:p14="http://schemas.microsoft.com/office/powerpoint/2010/main" val="3001383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77809ba25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77809ba25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77809ba254_0_5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77809ba254_0_5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77809ba254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77809ba254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77809ba254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77809ba254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3191B-67A2-4C1F-AC90-11E98496EFFC}" type="slidenum">
              <a:rPr lang="en-US" smtClean="0"/>
              <a:t>16</a:t>
            </a:fld>
            <a:endParaRPr lang="en-US"/>
          </a:p>
        </p:txBody>
      </p:sp>
    </p:spTree>
    <p:extLst>
      <p:ext uri="{BB962C8B-B14F-4D97-AF65-F5344CB8AC3E}">
        <p14:creationId xmlns:p14="http://schemas.microsoft.com/office/powerpoint/2010/main" val="3303719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23191B-67A2-4C1F-AC90-11E98496EFFC}" type="slidenum">
              <a:rPr lang="en-US" smtClean="0"/>
              <a:t>18</a:t>
            </a:fld>
            <a:endParaRPr lang="en-US"/>
          </a:p>
        </p:txBody>
      </p:sp>
    </p:spTree>
    <p:extLst>
      <p:ext uri="{BB962C8B-B14F-4D97-AF65-F5344CB8AC3E}">
        <p14:creationId xmlns:p14="http://schemas.microsoft.com/office/powerpoint/2010/main" val="3854819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8957D-A0EB-45F3-8E69-B3820CC7F3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784C41-2993-454B-A735-1132F56AF8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A0703D-6059-474D-A6BD-6CA9FD7A818B}"/>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5" name="Footer Placeholder 4">
            <a:extLst>
              <a:ext uri="{FF2B5EF4-FFF2-40B4-BE49-F238E27FC236}">
                <a16:creationId xmlns:a16="http://schemas.microsoft.com/office/drawing/2014/main" id="{9B9662D3-F040-4A7A-95D8-B0D3632208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5271DE-10D8-43CB-A6F8-48704E5F3CED}"/>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1193658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B84B4-A658-4A76-BC52-0ED96B9A64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E9A377-7A8B-43D9-B9CA-44B858AF4B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71D93-AC7B-4B48-B422-6E4E39E6FA66}"/>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5" name="Footer Placeholder 4">
            <a:extLst>
              <a:ext uri="{FF2B5EF4-FFF2-40B4-BE49-F238E27FC236}">
                <a16:creationId xmlns:a16="http://schemas.microsoft.com/office/drawing/2014/main" id="{7FD1B853-EC17-4A66-B580-7E8626DF2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D3CE05-26B8-4C46-93B7-BAEBD831D5D7}"/>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625849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32437C-A8D4-498C-8CA0-F23A294907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133D5-3CB9-445D-A76D-0EE83BC0FB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11116-BCA0-4498-AC35-F2E05BA64BA3}"/>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5" name="Footer Placeholder 4">
            <a:extLst>
              <a:ext uri="{FF2B5EF4-FFF2-40B4-BE49-F238E27FC236}">
                <a16:creationId xmlns:a16="http://schemas.microsoft.com/office/drawing/2014/main" id="{D098B87A-0B13-4101-B12D-1C79CD0892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FE8879-5137-4B4E-93A6-8EFBE4BCA045}"/>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1330270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1_Picture with Caption">
    <p:spTree>
      <p:nvGrpSpPr>
        <p:cNvPr id="1" name="Shape 61"/>
        <p:cNvGrpSpPr/>
        <p:nvPr/>
      </p:nvGrpSpPr>
      <p:grpSpPr>
        <a:xfrm>
          <a:off x="0" y="0"/>
          <a:ext cx="0" cy="0"/>
          <a:chOff x="0" y="0"/>
          <a:chExt cx="0" cy="0"/>
        </a:xfrm>
      </p:grpSpPr>
      <p:sp>
        <p:nvSpPr>
          <p:cNvPr id="62" name="Google Shape;62;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74779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F1E1B-DCF0-4FF8-80BE-C7C6F08182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89C8F6-FA1C-4E5A-8208-AE7E43AD5B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431112-5102-45F0-9CD2-84F82A1DF3A6}"/>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5" name="Footer Placeholder 4">
            <a:extLst>
              <a:ext uri="{FF2B5EF4-FFF2-40B4-BE49-F238E27FC236}">
                <a16:creationId xmlns:a16="http://schemas.microsoft.com/office/drawing/2014/main" id="{CF432EAD-BF07-4C0A-9935-7AA1AD8E1C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F6C330-1B4A-4C98-B710-8DB4F79ED956}"/>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2562699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CB540-F9EC-4CBF-ACF6-10998CB35F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EE9F79-CA04-4B9C-A2A0-8134909BE7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F45826-07E2-40D6-8770-59947E4F4D97}"/>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5" name="Footer Placeholder 4">
            <a:extLst>
              <a:ext uri="{FF2B5EF4-FFF2-40B4-BE49-F238E27FC236}">
                <a16:creationId xmlns:a16="http://schemas.microsoft.com/office/drawing/2014/main" id="{448D8CEA-9F5B-4BBD-8DCD-9AC3107026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925DD9-EBC1-444D-9F53-4556A16630F3}"/>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2026769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39A76-7E26-43B2-B4E2-768F20BB5F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FE4770-1AD4-4D0D-9E26-84961DC685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240CEC-FD6D-4C8A-8CF9-6754050F1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9B2A34-2A7F-407E-9552-F2B351D87C4E}"/>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6" name="Footer Placeholder 5">
            <a:extLst>
              <a:ext uri="{FF2B5EF4-FFF2-40B4-BE49-F238E27FC236}">
                <a16:creationId xmlns:a16="http://schemas.microsoft.com/office/drawing/2014/main" id="{9989D413-6E23-4D20-B3C3-D5F32D8E86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B7FA4B-B4BB-4DBB-84DA-CD2FA4C441B3}"/>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316795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ABD68-9BEB-483E-BAB0-9DA3275C28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4E1D49-F94F-48FE-A7DF-4936E0F78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96ABC2-EC04-4154-AC11-9CB04661D4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B09F69-BEBD-4338-AB1D-1612F45224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5073A2-768F-4E2D-BEEE-5D18B362AE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D00A61-1255-442A-BF87-A373F8A3542E}"/>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8" name="Footer Placeholder 7">
            <a:extLst>
              <a:ext uri="{FF2B5EF4-FFF2-40B4-BE49-F238E27FC236}">
                <a16:creationId xmlns:a16="http://schemas.microsoft.com/office/drawing/2014/main" id="{3AE10245-2266-4AEA-ADE0-5D52948E14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DCADC-907B-4A70-ADF5-9D1513F599E0}"/>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3439515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83074-3546-4F4A-8BFA-92489A6372D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4CCBFE-C4D3-44C5-84DD-2B3291FBC719}"/>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4" name="Footer Placeholder 3">
            <a:extLst>
              <a:ext uri="{FF2B5EF4-FFF2-40B4-BE49-F238E27FC236}">
                <a16:creationId xmlns:a16="http://schemas.microsoft.com/office/drawing/2014/main" id="{1BE6627B-8120-426E-9A79-9A126E9D51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2269C3-24DA-443B-AD05-306571D7B5DA}"/>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1681323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76A552-C53A-4FC4-B797-C9C902B8F7C6}"/>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3" name="Footer Placeholder 2">
            <a:extLst>
              <a:ext uri="{FF2B5EF4-FFF2-40B4-BE49-F238E27FC236}">
                <a16:creationId xmlns:a16="http://schemas.microsoft.com/office/drawing/2014/main" id="{9EB3614B-5529-4D5A-B466-2729A425B2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5CE684-F2C1-44DD-804A-167C6DB64E83}"/>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1971262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D084F-4D46-4008-A6C6-6E8C93B62F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B311AA-B5C1-4864-9F32-1854C74A7C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F45EB8-6F36-4310-A61E-23427E2462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821F8D-EA71-48B6-BD48-C69A20EA140A}"/>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6" name="Footer Placeholder 5">
            <a:extLst>
              <a:ext uri="{FF2B5EF4-FFF2-40B4-BE49-F238E27FC236}">
                <a16:creationId xmlns:a16="http://schemas.microsoft.com/office/drawing/2014/main" id="{4553771D-3928-41ED-B35B-3EBE5F82B3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55A81B-44EA-4904-A0B0-05226316E70E}"/>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3333630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10C30-F405-4D77-98EA-7E035965F0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D835EE-751E-4079-AC39-ED3010171C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8CAB9B-7755-4ED8-8747-252AAB9CC1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CF2B7-08D4-4C69-9AFF-341E2429FEE3}"/>
              </a:ext>
            </a:extLst>
          </p:cNvPr>
          <p:cNvSpPr>
            <a:spLocks noGrp="1"/>
          </p:cNvSpPr>
          <p:nvPr>
            <p:ph type="dt" sz="half" idx="10"/>
          </p:nvPr>
        </p:nvSpPr>
        <p:spPr/>
        <p:txBody>
          <a:bodyPr/>
          <a:lstStyle/>
          <a:p>
            <a:fld id="{C18016F6-5BC1-42F9-8EDC-DD6D5C0CEF11}" type="datetimeFigureOut">
              <a:rPr lang="en-US" smtClean="0"/>
              <a:t>6/16/2020</a:t>
            </a:fld>
            <a:endParaRPr lang="en-US"/>
          </a:p>
        </p:txBody>
      </p:sp>
      <p:sp>
        <p:nvSpPr>
          <p:cNvPr id="6" name="Footer Placeholder 5">
            <a:extLst>
              <a:ext uri="{FF2B5EF4-FFF2-40B4-BE49-F238E27FC236}">
                <a16:creationId xmlns:a16="http://schemas.microsoft.com/office/drawing/2014/main" id="{889CB5B7-939C-46DC-93D0-43A045B554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E1BF23-79F2-461B-AC0F-6E0B7D1FC44A}"/>
              </a:ext>
            </a:extLst>
          </p:cNvPr>
          <p:cNvSpPr>
            <a:spLocks noGrp="1"/>
          </p:cNvSpPr>
          <p:nvPr>
            <p:ph type="sldNum" sz="quarter" idx="12"/>
          </p:nvPr>
        </p:nvSpPr>
        <p:spPr/>
        <p:txBody>
          <a:bodyPr/>
          <a:lstStyle/>
          <a:p>
            <a:fld id="{DAB8B18A-3AE9-437E-88A1-FDFF3C619046}" type="slidenum">
              <a:rPr lang="en-US" smtClean="0"/>
              <a:t>‹#›</a:t>
            </a:fld>
            <a:endParaRPr lang="en-US"/>
          </a:p>
        </p:txBody>
      </p:sp>
    </p:spTree>
    <p:extLst>
      <p:ext uri="{BB962C8B-B14F-4D97-AF65-F5344CB8AC3E}">
        <p14:creationId xmlns:p14="http://schemas.microsoft.com/office/powerpoint/2010/main" val="3850488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5C77DD-F075-4934-AB5D-1FA6E4A514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573964-A7D8-4566-89E5-B73522C375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917575-969A-446E-A999-209E99D9FF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8016F6-5BC1-42F9-8EDC-DD6D5C0CEF11}" type="datetimeFigureOut">
              <a:rPr lang="en-US" smtClean="0"/>
              <a:t>6/16/2020</a:t>
            </a:fld>
            <a:endParaRPr lang="en-US"/>
          </a:p>
        </p:txBody>
      </p:sp>
      <p:sp>
        <p:nvSpPr>
          <p:cNvPr id="5" name="Footer Placeholder 4">
            <a:extLst>
              <a:ext uri="{FF2B5EF4-FFF2-40B4-BE49-F238E27FC236}">
                <a16:creationId xmlns:a16="http://schemas.microsoft.com/office/drawing/2014/main" id="{3DC303A9-22BF-4891-A064-AF639520BF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C1A965-AE88-4CF3-BC5C-7754509687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B8B18A-3AE9-437E-88A1-FDFF3C619046}" type="slidenum">
              <a:rPr lang="en-US" smtClean="0"/>
              <a:t>‹#›</a:t>
            </a:fld>
            <a:endParaRPr lang="en-US"/>
          </a:p>
        </p:txBody>
      </p:sp>
    </p:spTree>
    <p:extLst>
      <p:ext uri="{BB962C8B-B14F-4D97-AF65-F5344CB8AC3E}">
        <p14:creationId xmlns:p14="http://schemas.microsoft.com/office/powerpoint/2010/main" val="2635181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D409184-2578-4C22-8B2E-AFD2774E8D4F}"/>
              </a:ext>
            </a:extLst>
          </p:cNvPr>
          <p:cNvPicPr>
            <a:picLocks noChangeAspect="1"/>
          </p:cNvPicPr>
          <p:nvPr/>
        </p:nvPicPr>
        <p:blipFill rotWithShape="1">
          <a:blip r:embed="rId2"/>
          <a:srcRect r="68889"/>
          <a:stretch/>
        </p:blipFill>
        <p:spPr>
          <a:xfrm>
            <a:off x="20" y="10"/>
            <a:ext cx="12191980" cy="6857990"/>
          </a:xfrm>
          <a:prstGeom prst="rect">
            <a:avLst/>
          </a:prstGeom>
        </p:spPr>
      </p:pic>
      <p:sp>
        <p:nvSpPr>
          <p:cNvPr id="48" name="Rectangle 47">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rgbClr val="000000">
                  <a:alpha val="30000"/>
                </a:srgbClr>
              </a:gs>
              <a:gs pos="33000">
                <a:srgbClr val="000000">
                  <a:alpha val="20000"/>
                </a:srgbClr>
              </a:gs>
              <a:gs pos="0">
                <a:srgbClr val="000000">
                  <a:alpha val="0"/>
                </a:srgbClr>
              </a:gs>
              <a:gs pos="100000">
                <a:srgbClr val="000000">
                  <a:alpha val="3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619550-2805-494B-97B3-65C52E1F4B47}"/>
              </a:ext>
            </a:extLst>
          </p:cNvPr>
          <p:cNvSpPr>
            <a:spLocks noGrp="1"/>
          </p:cNvSpPr>
          <p:nvPr>
            <p:ph type="ctrTitle"/>
          </p:nvPr>
        </p:nvSpPr>
        <p:spPr>
          <a:xfrm>
            <a:off x="477981" y="1122362"/>
            <a:ext cx="4023360" cy="2802219"/>
          </a:xfrm>
        </p:spPr>
        <p:txBody>
          <a:bodyPr anchor="b">
            <a:normAutofit/>
          </a:bodyPr>
          <a:lstStyle/>
          <a:p>
            <a:pPr algn="l"/>
            <a:r>
              <a:rPr lang="en-US" sz="3200">
                <a:solidFill>
                  <a:srgbClr val="FFFFFF"/>
                </a:solidFill>
              </a:rPr>
              <a:t>Winner and Loser (the new FTAs and the Trade War): Case Study of the Japanese Market</a:t>
            </a:r>
          </a:p>
        </p:txBody>
      </p:sp>
      <p:sp>
        <p:nvSpPr>
          <p:cNvPr id="3" name="Subtitle 2">
            <a:extLst>
              <a:ext uri="{FF2B5EF4-FFF2-40B4-BE49-F238E27FC236}">
                <a16:creationId xmlns:a16="http://schemas.microsoft.com/office/drawing/2014/main" id="{61299A81-8564-4DA5-A844-B70211C0A3BE}"/>
              </a:ext>
            </a:extLst>
          </p:cNvPr>
          <p:cNvSpPr>
            <a:spLocks noGrp="1"/>
          </p:cNvSpPr>
          <p:nvPr>
            <p:ph type="subTitle" idx="1"/>
          </p:nvPr>
        </p:nvSpPr>
        <p:spPr>
          <a:xfrm>
            <a:off x="477980" y="3969352"/>
            <a:ext cx="4023359" cy="1208141"/>
          </a:xfrm>
        </p:spPr>
        <p:txBody>
          <a:bodyPr>
            <a:normAutofit/>
          </a:bodyPr>
          <a:lstStyle/>
          <a:p>
            <a:pPr algn="l"/>
            <a:endParaRPr lang="en-US" sz="1600">
              <a:solidFill>
                <a:srgbClr val="FFFFFF"/>
              </a:solidFill>
            </a:endParaRPr>
          </a:p>
          <a:p>
            <a:pPr algn="l"/>
            <a:r>
              <a:rPr lang="en-US" sz="1600">
                <a:solidFill>
                  <a:srgbClr val="FFFFFF"/>
                </a:solidFill>
              </a:rPr>
              <a:t>Onur BIYIK</a:t>
            </a:r>
          </a:p>
        </p:txBody>
      </p:sp>
    </p:spTree>
    <p:extLst>
      <p:ext uri="{BB962C8B-B14F-4D97-AF65-F5344CB8AC3E}">
        <p14:creationId xmlns:p14="http://schemas.microsoft.com/office/powerpoint/2010/main" val="10464651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77809ba254_0_538"/>
          <p:cNvSpPr txBox="1">
            <a:spLocks noGrp="1"/>
          </p:cNvSpPr>
          <p:nvPr>
            <p:ph type="title"/>
          </p:nvPr>
        </p:nvSpPr>
        <p:spPr>
          <a:xfrm>
            <a:off x="838200" y="365125"/>
            <a:ext cx="10515600" cy="1016805"/>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Questions</a:t>
            </a:r>
            <a:endParaRPr dirty="0"/>
          </a:p>
        </p:txBody>
      </p:sp>
      <p:grpSp>
        <p:nvGrpSpPr>
          <p:cNvPr id="119" name="Google Shape;119;g77809ba254_0_538"/>
          <p:cNvGrpSpPr/>
          <p:nvPr/>
        </p:nvGrpSpPr>
        <p:grpSpPr>
          <a:xfrm>
            <a:off x="444099" y="3316414"/>
            <a:ext cx="4152090" cy="2066013"/>
            <a:chOff x="333083" y="2484330"/>
            <a:chExt cx="3114146" cy="1549549"/>
          </a:xfrm>
        </p:grpSpPr>
        <p:sp>
          <p:nvSpPr>
            <p:cNvPr id="120" name="Google Shape;120;g77809ba254_0_538"/>
            <p:cNvSpPr txBox="1"/>
            <p:nvPr/>
          </p:nvSpPr>
          <p:spPr>
            <a:xfrm>
              <a:off x="333083" y="2484330"/>
              <a:ext cx="2208980" cy="1549549"/>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600" b="1" dirty="0">
                  <a:latin typeface="Roboto"/>
                  <a:ea typeface="Roboto"/>
                  <a:cs typeface="Roboto"/>
                  <a:sym typeface="Roboto"/>
                </a:rPr>
                <a:t>Q1</a:t>
              </a:r>
            </a:p>
            <a:p>
              <a:pPr lvl="0"/>
              <a:r>
                <a:rPr lang="en-US" dirty="0"/>
                <a:t>Does the FTAs help reduce the negative effect of the trade war?</a:t>
              </a:r>
              <a:endParaRPr lang="en-US" sz="1600" b="1" dirty="0">
                <a:latin typeface="Roboto"/>
                <a:ea typeface="Roboto"/>
                <a:cs typeface="Roboto"/>
                <a:sym typeface="Roboto"/>
              </a:endParaRPr>
            </a:p>
          </p:txBody>
        </p:sp>
        <p:cxnSp>
          <p:nvCxnSpPr>
            <p:cNvPr id="121" name="Google Shape;121;g77809ba254_0_538"/>
            <p:cNvCxnSpPr/>
            <p:nvPr/>
          </p:nvCxnSpPr>
          <p:spPr>
            <a:xfrm rot="10800000">
              <a:off x="2813629" y="3616549"/>
              <a:ext cx="633600" cy="0"/>
            </a:xfrm>
            <a:prstGeom prst="straightConnector1">
              <a:avLst/>
            </a:prstGeom>
            <a:noFill/>
            <a:ln w="9525" cap="flat" cmpd="sng">
              <a:solidFill>
                <a:srgbClr val="249C90"/>
              </a:solidFill>
              <a:prstDash val="solid"/>
              <a:round/>
              <a:headEnd type="none" w="sm" len="sm"/>
              <a:tailEnd type="oval" w="med" len="med"/>
            </a:ln>
          </p:spPr>
        </p:cxnSp>
      </p:grpSp>
      <p:grpSp>
        <p:nvGrpSpPr>
          <p:cNvPr id="122" name="Google Shape;122;g77809ba254_0_538"/>
          <p:cNvGrpSpPr/>
          <p:nvPr/>
        </p:nvGrpSpPr>
        <p:grpSpPr>
          <a:xfrm>
            <a:off x="7059577" y="2452577"/>
            <a:ext cx="4688324" cy="1719557"/>
            <a:chOff x="5209838" y="1478328"/>
            <a:chExt cx="3516331" cy="1289700"/>
          </a:xfrm>
        </p:grpSpPr>
        <p:sp>
          <p:nvSpPr>
            <p:cNvPr id="123" name="Google Shape;123;g77809ba254_0_538"/>
            <p:cNvSpPr txBox="1"/>
            <p:nvPr/>
          </p:nvSpPr>
          <p:spPr>
            <a:xfrm>
              <a:off x="6602169" y="1478328"/>
              <a:ext cx="2124000" cy="12897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600" b="1" dirty="0">
                  <a:latin typeface="Roboto"/>
                  <a:ea typeface="Roboto"/>
                  <a:cs typeface="Roboto"/>
                  <a:sym typeface="Roboto"/>
                </a:rPr>
                <a:t>Q3</a:t>
              </a:r>
            </a:p>
            <a:p>
              <a:pPr lvl="0"/>
              <a:r>
                <a:rPr lang="en-US" dirty="0"/>
                <a:t>Which tariff reduction under the FTAs would give the most benefit to which countries?</a:t>
              </a:r>
              <a:endParaRPr sz="1100" b="1" dirty="0">
                <a:latin typeface="Roboto"/>
                <a:ea typeface="Roboto"/>
                <a:cs typeface="Roboto"/>
                <a:sym typeface="Roboto"/>
              </a:endParaRPr>
            </a:p>
          </p:txBody>
        </p:sp>
        <p:cxnSp>
          <p:nvCxnSpPr>
            <p:cNvPr id="124" name="Google Shape;124;g77809ba254_0_538"/>
            <p:cNvCxnSpPr/>
            <p:nvPr/>
          </p:nvCxnSpPr>
          <p:spPr>
            <a:xfrm>
              <a:off x="5209838" y="1705200"/>
              <a:ext cx="1286700" cy="0"/>
            </a:xfrm>
            <a:prstGeom prst="straightConnector1">
              <a:avLst/>
            </a:prstGeom>
            <a:noFill/>
            <a:ln w="9525" cap="flat" cmpd="sng">
              <a:solidFill>
                <a:srgbClr val="155B54"/>
              </a:solidFill>
              <a:prstDash val="solid"/>
              <a:round/>
              <a:headEnd type="none" w="sm" len="sm"/>
              <a:tailEnd type="oval" w="med" len="med"/>
            </a:ln>
          </p:spPr>
        </p:cxnSp>
      </p:grpSp>
      <p:grpSp>
        <p:nvGrpSpPr>
          <p:cNvPr id="125" name="Google Shape;125;g77809ba254_0_538"/>
          <p:cNvGrpSpPr/>
          <p:nvPr/>
        </p:nvGrpSpPr>
        <p:grpSpPr>
          <a:xfrm>
            <a:off x="7059577" y="4857959"/>
            <a:ext cx="4814080" cy="882445"/>
            <a:chOff x="5209838" y="3648300"/>
            <a:chExt cx="3610650" cy="661850"/>
          </a:xfrm>
        </p:grpSpPr>
        <p:sp>
          <p:nvSpPr>
            <p:cNvPr id="126" name="Google Shape;126;g77809ba254_0_538"/>
            <p:cNvSpPr txBox="1"/>
            <p:nvPr/>
          </p:nvSpPr>
          <p:spPr>
            <a:xfrm>
              <a:off x="6858172" y="3648300"/>
              <a:ext cx="1962316" cy="66185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600" b="1" dirty="0">
                  <a:latin typeface="Roboto"/>
                  <a:ea typeface="Roboto"/>
                  <a:cs typeface="Roboto"/>
                  <a:sym typeface="Roboto"/>
                </a:rPr>
                <a:t>Q2</a:t>
              </a:r>
              <a:endParaRPr sz="1100" b="1" dirty="0">
                <a:latin typeface="Roboto"/>
                <a:ea typeface="Roboto"/>
                <a:cs typeface="Roboto"/>
                <a:sym typeface="Roboto"/>
              </a:endParaRPr>
            </a:p>
            <a:p>
              <a:pPr lvl="0">
                <a:lnSpc>
                  <a:spcPct val="90000"/>
                </a:lnSpc>
                <a:spcBef>
                  <a:spcPts val="1000"/>
                </a:spcBef>
              </a:pPr>
              <a:r>
                <a:rPr lang="en-US" sz="2000" dirty="0">
                  <a:solidFill>
                    <a:schemeClr val="dk1"/>
                  </a:solidFill>
                  <a:latin typeface="Times New Roman"/>
                  <a:ea typeface="Times New Roman"/>
                  <a:cs typeface="Times New Roman"/>
                  <a:sym typeface="Times New Roman"/>
                </a:rPr>
                <a:t>Who is winner and loser?</a:t>
              </a:r>
              <a:endParaRPr sz="700" b="1" dirty="0">
                <a:latin typeface="Roboto"/>
                <a:ea typeface="Roboto"/>
                <a:cs typeface="Roboto"/>
                <a:sym typeface="Roboto"/>
              </a:endParaRPr>
            </a:p>
          </p:txBody>
        </p:sp>
        <p:cxnSp>
          <p:nvCxnSpPr>
            <p:cNvPr id="127" name="Google Shape;127;g77809ba254_0_538"/>
            <p:cNvCxnSpPr/>
            <p:nvPr/>
          </p:nvCxnSpPr>
          <p:spPr>
            <a:xfrm>
              <a:off x="5209838" y="3648300"/>
              <a:ext cx="1286700" cy="0"/>
            </a:xfrm>
            <a:prstGeom prst="straightConnector1">
              <a:avLst/>
            </a:prstGeom>
            <a:noFill/>
            <a:ln w="9525" cap="flat" cmpd="sng">
              <a:solidFill>
                <a:srgbClr val="1D7E74"/>
              </a:solidFill>
              <a:prstDash val="solid"/>
              <a:round/>
              <a:headEnd type="none" w="sm" len="sm"/>
              <a:tailEnd type="oval" w="med" len="med"/>
            </a:ln>
          </p:spPr>
        </p:cxnSp>
      </p:grpSp>
      <p:grpSp>
        <p:nvGrpSpPr>
          <p:cNvPr id="128" name="Google Shape;128;g77809ba254_0_538"/>
          <p:cNvGrpSpPr/>
          <p:nvPr/>
        </p:nvGrpSpPr>
        <p:grpSpPr>
          <a:xfrm>
            <a:off x="3530169" y="2050941"/>
            <a:ext cx="4037744" cy="4103988"/>
            <a:chOff x="2662213" y="676344"/>
            <a:chExt cx="3814835" cy="3790597"/>
          </a:xfrm>
        </p:grpSpPr>
        <p:sp>
          <p:nvSpPr>
            <p:cNvPr id="129" name="Google Shape;129;g77809ba254_0_538"/>
            <p:cNvSpPr/>
            <p:nvPr/>
          </p:nvSpPr>
          <p:spPr>
            <a:xfrm rot="3600185">
              <a:off x="3169983" y="1184511"/>
              <a:ext cx="2774659" cy="2774659"/>
            </a:xfrm>
            <a:prstGeom prst="blockArc">
              <a:avLst>
                <a:gd name="adj1" fmla="val 12622480"/>
                <a:gd name="adj2" fmla="val 19781569"/>
                <a:gd name="adj3" fmla="val 20773"/>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 name="Google Shape;130;g77809ba254_0_538"/>
            <p:cNvSpPr/>
            <p:nvPr/>
          </p:nvSpPr>
          <p:spPr>
            <a:xfrm rot="10800000">
              <a:off x="3183490" y="1163229"/>
              <a:ext cx="2774700" cy="2774700"/>
            </a:xfrm>
            <a:prstGeom prst="blockArc">
              <a:avLst>
                <a:gd name="adj1" fmla="val 12622480"/>
                <a:gd name="adj2" fmla="val 19662822"/>
                <a:gd name="adj3" fmla="val 20729"/>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 name="Google Shape;131;g77809ba254_0_538"/>
            <p:cNvSpPr/>
            <p:nvPr/>
          </p:nvSpPr>
          <p:spPr>
            <a:xfrm rot="-3600185">
              <a:off x="3194618" y="1184114"/>
              <a:ext cx="2774659" cy="2774659"/>
            </a:xfrm>
            <a:prstGeom prst="blockArc">
              <a:avLst>
                <a:gd name="adj1" fmla="val 12622480"/>
                <a:gd name="adj2" fmla="val 19703271"/>
                <a:gd name="adj3" fmla="val 20851"/>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32" name="Google Shape;132;g77809ba254_0_538"/>
            <p:cNvGrpSpPr/>
            <p:nvPr/>
          </p:nvGrpSpPr>
          <p:grpSpPr>
            <a:xfrm rot="-7200165">
              <a:off x="3337679" y="2826785"/>
              <a:ext cx="585011" cy="585536"/>
              <a:chOff x="1967628" y="812211"/>
              <a:chExt cx="588000" cy="588000"/>
            </a:xfrm>
          </p:grpSpPr>
          <p:sp>
            <p:nvSpPr>
              <p:cNvPr id="133" name="Google Shape;133;g77809ba254_0_538"/>
              <p:cNvSpPr/>
              <p:nvPr/>
            </p:nvSpPr>
            <p:spPr>
              <a:xfrm rot="39023">
                <a:off x="1970909" y="815492"/>
                <a:ext cx="581437" cy="581437"/>
              </a:xfrm>
              <a:prstGeom prst="pie">
                <a:avLst>
                  <a:gd name="adj1" fmla="val 6190354"/>
                  <a:gd name="adj2" fmla="val 14996165"/>
                </a:avLst>
              </a:prstGeom>
              <a:solidFill>
                <a:srgbClr val="249C90"/>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 name="Google Shape;134;g77809ba254_0_538"/>
              <p:cNvSpPr/>
              <p:nvPr/>
            </p:nvSpPr>
            <p:spPr>
              <a:xfrm rot="10800000">
                <a:off x="1970875" y="815525"/>
                <a:ext cx="581400" cy="581400"/>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5" name="Google Shape;135;g77809ba254_0_538"/>
            <p:cNvGrpSpPr/>
            <p:nvPr/>
          </p:nvGrpSpPr>
          <p:grpSpPr>
            <a:xfrm>
              <a:off x="4264097" y="1180331"/>
              <a:ext cx="585001" cy="585530"/>
              <a:chOff x="1970048" y="811613"/>
              <a:chExt cx="588000" cy="588000"/>
            </a:xfrm>
          </p:grpSpPr>
          <p:sp>
            <p:nvSpPr>
              <p:cNvPr id="136" name="Google Shape;136;g77809ba254_0_538"/>
              <p:cNvSpPr/>
              <p:nvPr/>
            </p:nvSpPr>
            <p:spPr>
              <a:xfrm rot="39023">
                <a:off x="1973329" y="814894"/>
                <a:ext cx="581437" cy="581437"/>
              </a:xfrm>
              <a:prstGeom prst="pie">
                <a:avLst>
                  <a:gd name="adj1" fmla="val 6190354"/>
                  <a:gd name="adj2" fmla="val 14996165"/>
                </a:avLst>
              </a:prstGeom>
              <a:solidFill>
                <a:srgbClr val="155B5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 name="Google Shape;137;g77809ba254_0_538"/>
              <p:cNvSpPr/>
              <p:nvPr/>
            </p:nvSpPr>
            <p:spPr>
              <a:xfrm rot="10800000">
                <a:off x="1973295" y="814927"/>
                <a:ext cx="581400" cy="581400"/>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8" name="Google Shape;138;g77809ba254_0_538"/>
            <p:cNvGrpSpPr/>
            <p:nvPr/>
          </p:nvGrpSpPr>
          <p:grpSpPr>
            <a:xfrm rot="7200165">
              <a:off x="5229930" y="2804716"/>
              <a:ext cx="585011" cy="585536"/>
              <a:chOff x="1977085" y="811649"/>
              <a:chExt cx="588000" cy="588000"/>
            </a:xfrm>
          </p:grpSpPr>
          <p:sp>
            <p:nvSpPr>
              <p:cNvPr id="139" name="Google Shape;139;g77809ba254_0_538"/>
              <p:cNvSpPr/>
              <p:nvPr/>
            </p:nvSpPr>
            <p:spPr>
              <a:xfrm rot="39023">
                <a:off x="1980366" y="814930"/>
                <a:ext cx="581437" cy="581437"/>
              </a:xfrm>
              <a:prstGeom prst="pie">
                <a:avLst>
                  <a:gd name="adj1" fmla="val 6190354"/>
                  <a:gd name="adj2" fmla="val 14996165"/>
                </a:avLst>
              </a:prstGeom>
              <a:solidFill>
                <a:srgbClr val="1D7E7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 name="Google Shape;140;g77809ba254_0_538"/>
              <p:cNvSpPr/>
              <p:nvPr/>
            </p:nvSpPr>
            <p:spPr>
              <a:xfrm rot="10800000">
                <a:off x="1980332" y="814963"/>
                <a:ext cx="581400" cy="581400"/>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1" name="Google Shape;141;g77809ba254_0_538"/>
            <p:cNvSpPr txBox="1"/>
            <p:nvPr/>
          </p:nvSpPr>
          <p:spPr>
            <a:xfrm>
              <a:off x="4334550" y="1255312"/>
              <a:ext cx="509100" cy="267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2100" b="1" dirty="0">
                  <a:solidFill>
                    <a:srgbClr val="FFFFFF"/>
                  </a:solidFill>
                  <a:latin typeface="Roboto"/>
                  <a:ea typeface="Roboto"/>
                  <a:cs typeface="Roboto"/>
                  <a:sym typeface="Roboto"/>
                </a:rPr>
                <a:t>3 </a:t>
              </a:r>
              <a:endParaRPr sz="2100" b="1" dirty="0">
                <a:solidFill>
                  <a:srgbClr val="FFFFFF"/>
                </a:solidFill>
                <a:latin typeface="Roboto"/>
                <a:ea typeface="Roboto"/>
                <a:cs typeface="Roboto"/>
                <a:sym typeface="Roboto"/>
              </a:endParaRPr>
            </a:p>
          </p:txBody>
        </p:sp>
        <p:sp>
          <p:nvSpPr>
            <p:cNvPr id="142" name="Google Shape;142;g77809ba254_0_538"/>
            <p:cNvSpPr txBox="1"/>
            <p:nvPr/>
          </p:nvSpPr>
          <p:spPr>
            <a:xfrm>
              <a:off x="3375648" y="2887440"/>
              <a:ext cx="509100" cy="267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2100" b="1" dirty="0">
                  <a:solidFill>
                    <a:srgbClr val="FFFFFF"/>
                  </a:solidFill>
                  <a:latin typeface="Roboto"/>
                  <a:ea typeface="Roboto"/>
                  <a:cs typeface="Roboto"/>
                  <a:sym typeface="Roboto"/>
                </a:rPr>
                <a:t>1 </a:t>
              </a:r>
              <a:endParaRPr sz="2100" b="1" dirty="0">
                <a:solidFill>
                  <a:srgbClr val="FFFFFF"/>
                </a:solidFill>
                <a:latin typeface="Roboto"/>
                <a:ea typeface="Roboto"/>
                <a:cs typeface="Roboto"/>
                <a:sym typeface="Roboto"/>
              </a:endParaRPr>
            </a:p>
          </p:txBody>
        </p:sp>
        <p:sp>
          <p:nvSpPr>
            <p:cNvPr id="143" name="Google Shape;143;g77809ba254_0_538"/>
            <p:cNvSpPr txBox="1"/>
            <p:nvPr/>
          </p:nvSpPr>
          <p:spPr>
            <a:xfrm>
              <a:off x="5281877" y="2857865"/>
              <a:ext cx="509100" cy="267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2100" b="1" dirty="0">
                  <a:solidFill>
                    <a:srgbClr val="FFFFFF"/>
                  </a:solidFill>
                  <a:latin typeface="Roboto"/>
                  <a:ea typeface="Roboto"/>
                  <a:cs typeface="Roboto"/>
                  <a:sym typeface="Roboto"/>
                </a:rPr>
                <a:t>2 </a:t>
              </a:r>
              <a:endParaRPr sz="2100" b="1" dirty="0">
                <a:solidFill>
                  <a:srgbClr val="FFFFFF"/>
                </a:solidFill>
                <a:latin typeface="Roboto"/>
                <a:ea typeface="Roboto"/>
                <a:cs typeface="Roboto"/>
                <a:sym typeface="Roboto"/>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500"/>
                                        <p:tgtEl>
                                          <p:spTgt spid="1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5"/>
                                        </p:tgtEl>
                                        <p:attrNameLst>
                                          <p:attrName>style.visibility</p:attrName>
                                        </p:attrNameLst>
                                      </p:cBhvr>
                                      <p:to>
                                        <p:strVal val="visible"/>
                                      </p:to>
                                    </p:set>
                                    <p:animEffect transition="in" filter="fade">
                                      <p:cBhvr>
                                        <p:cTn id="12" dur="500"/>
                                        <p:tgtEl>
                                          <p:spTgt spid="1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2"/>
                                        </p:tgtEl>
                                        <p:attrNameLst>
                                          <p:attrName>style.visibility</p:attrName>
                                        </p:attrNameLst>
                                      </p:cBhvr>
                                      <p:to>
                                        <p:strVal val="visible"/>
                                      </p:to>
                                    </p:set>
                                    <p:animEffect transition="in" filter="fade">
                                      <p:cBhvr>
                                        <p:cTn id="17"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328265-16BA-4478-AD91-1C42CA6D4F76}"/>
              </a:ext>
            </a:extLst>
          </p:cNvPr>
          <p:cNvSpPr>
            <a:spLocks noGrp="1"/>
          </p:cNvSpPr>
          <p:nvPr>
            <p:ph type="title"/>
          </p:nvPr>
        </p:nvSpPr>
        <p:spPr>
          <a:xfrm>
            <a:off x="643467" y="321734"/>
            <a:ext cx="10905066" cy="1135737"/>
          </a:xfrm>
        </p:spPr>
        <p:txBody>
          <a:bodyPr>
            <a:normAutofit/>
          </a:bodyPr>
          <a:lstStyle/>
          <a:p>
            <a:r>
              <a:rPr lang="en-US" sz="3600"/>
              <a:t>GTAP Result</a:t>
            </a:r>
          </a:p>
        </p:txBody>
      </p:sp>
      <p:sp>
        <p:nvSpPr>
          <p:cNvPr id="3" name="Content Placeholder 2">
            <a:extLst>
              <a:ext uri="{FF2B5EF4-FFF2-40B4-BE49-F238E27FC236}">
                <a16:creationId xmlns:a16="http://schemas.microsoft.com/office/drawing/2014/main" id="{12C054F5-633D-41C4-9654-C260B8C17113}"/>
              </a:ext>
            </a:extLst>
          </p:cNvPr>
          <p:cNvSpPr>
            <a:spLocks noGrp="1"/>
          </p:cNvSpPr>
          <p:nvPr>
            <p:ph idx="1"/>
          </p:nvPr>
        </p:nvSpPr>
        <p:spPr>
          <a:xfrm>
            <a:off x="643467" y="1782981"/>
            <a:ext cx="10905066" cy="4393982"/>
          </a:xfrm>
        </p:spPr>
        <p:txBody>
          <a:bodyPr>
            <a:normAutofit/>
          </a:bodyPr>
          <a:lstStyle/>
          <a:p>
            <a:pPr marL="0" indent="0">
              <a:buNone/>
            </a:pPr>
            <a:r>
              <a:rPr lang="en-US" sz="1900" dirty="0"/>
              <a:t>     </a:t>
            </a:r>
            <a:r>
              <a:rPr lang="en-US" sz="1900" b="1" dirty="0"/>
              <a:t>Main Goal</a:t>
            </a:r>
          </a:p>
          <a:p>
            <a:r>
              <a:rPr lang="en-US" sz="1900" dirty="0"/>
              <a:t>Examine Japan-EU EPA and limited Japan-US FTA under the trade war.</a:t>
            </a:r>
          </a:p>
          <a:p>
            <a:r>
              <a:rPr lang="en-US" sz="1900" dirty="0"/>
              <a:t>The FTAs and the trade war impact on welfare and other variables</a:t>
            </a:r>
          </a:p>
          <a:p>
            <a:pPr marL="0" indent="0">
              <a:buNone/>
            </a:pPr>
            <a:endParaRPr lang="en-US" sz="1900" dirty="0"/>
          </a:p>
          <a:p>
            <a:pPr marL="0" indent="0">
              <a:buNone/>
            </a:pPr>
            <a:r>
              <a:rPr lang="en-US" sz="1900" dirty="0"/>
              <a:t>     </a:t>
            </a:r>
            <a:r>
              <a:rPr lang="en-US" sz="1900" b="1" dirty="0"/>
              <a:t>Structure</a:t>
            </a:r>
          </a:p>
          <a:p>
            <a:r>
              <a:rPr lang="en-US" sz="1900" b="1" i="1" dirty="0"/>
              <a:t>The free trade agreement concept</a:t>
            </a:r>
          </a:p>
          <a:p>
            <a:pPr marL="0" indent="0">
              <a:buNone/>
            </a:pPr>
            <a:r>
              <a:rPr lang="en-US" sz="1900" dirty="0"/>
              <a:t>     Japan-EU EPA (</a:t>
            </a:r>
            <a:r>
              <a:rPr lang="en-US" sz="1900" dirty="0" err="1"/>
              <a:t>Felbermayr</a:t>
            </a:r>
            <a:r>
              <a:rPr lang="en-US" sz="1900" dirty="0"/>
              <a:t>, et al., 2019; Anderson and Martin, 2005) </a:t>
            </a:r>
          </a:p>
          <a:p>
            <a:pPr marL="0" indent="0">
              <a:buNone/>
            </a:pPr>
            <a:r>
              <a:rPr lang="en-US" sz="1900" dirty="0"/>
              <a:t>     Limited Japan-USA FTA (Francois et al., 2013)</a:t>
            </a:r>
          </a:p>
          <a:p>
            <a:r>
              <a:rPr lang="en-US" sz="1900" b="1" i="1" dirty="0"/>
              <a:t>The imposing tax concept</a:t>
            </a:r>
          </a:p>
          <a:p>
            <a:pPr marL="0" indent="0">
              <a:buNone/>
            </a:pPr>
            <a:r>
              <a:rPr lang="en-US" sz="1900" dirty="0"/>
              <a:t>    China-USA friction -the trade war and global value chains (</a:t>
            </a:r>
            <a:r>
              <a:rPr lang="en-US" sz="1900" dirty="0" err="1"/>
              <a:t>Bellora</a:t>
            </a:r>
            <a:r>
              <a:rPr lang="en-US" sz="1900" dirty="0"/>
              <a:t>, C., &amp; </a:t>
            </a:r>
            <a:r>
              <a:rPr lang="en-US" sz="1900" dirty="0" err="1"/>
              <a:t>Fontagné</a:t>
            </a:r>
            <a:r>
              <a:rPr lang="en-US" sz="1900" dirty="0"/>
              <a:t>, L., 2019).</a:t>
            </a:r>
          </a:p>
        </p:txBody>
      </p:sp>
      <p:sp>
        <p:nvSpPr>
          <p:cNvPr id="32" name="Rectangle 3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Rectangle 3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970880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500"/>
                                        <p:tgtEl>
                                          <p:spTgt spid="3">
                                            <p:txEl>
                                              <p:pRg st="8" end="8"/>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6BF841-A739-45BF-8E9A-2EE5464F9BFA}"/>
              </a:ext>
            </a:extLst>
          </p:cNvPr>
          <p:cNvSpPr>
            <a:spLocks noGrp="1"/>
          </p:cNvSpPr>
          <p:nvPr>
            <p:ph type="title"/>
          </p:nvPr>
        </p:nvSpPr>
        <p:spPr>
          <a:xfrm>
            <a:off x="643467" y="321734"/>
            <a:ext cx="10905066" cy="1135737"/>
          </a:xfrm>
        </p:spPr>
        <p:txBody>
          <a:bodyPr>
            <a:normAutofit/>
          </a:bodyPr>
          <a:lstStyle/>
          <a:p>
            <a:r>
              <a:rPr lang="en-US" sz="3600" dirty="0"/>
              <a:t>Scenarios</a:t>
            </a:r>
          </a:p>
        </p:txBody>
      </p:sp>
      <p:sp>
        <p:nvSpPr>
          <p:cNvPr id="3" name="Content Placeholder 2">
            <a:extLst>
              <a:ext uri="{FF2B5EF4-FFF2-40B4-BE49-F238E27FC236}">
                <a16:creationId xmlns:a16="http://schemas.microsoft.com/office/drawing/2014/main" id="{0B13805B-6D6B-4E9E-8ECE-989F9125350E}"/>
              </a:ext>
            </a:extLst>
          </p:cNvPr>
          <p:cNvSpPr>
            <a:spLocks noGrp="1"/>
          </p:cNvSpPr>
          <p:nvPr>
            <p:ph idx="1"/>
          </p:nvPr>
        </p:nvSpPr>
        <p:spPr>
          <a:xfrm>
            <a:off x="643467" y="1927776"/>
            <a:ext cx="10905066" cy="4393982"/>
          </a:xfrm>
        </p:spPr>
        <p:txBody>
          <a:bodyPr>
            <a:normAutofit/>
          </a:bodyPr>
          <a:lstStyle/>
          <a:p>
            <a:r>
              <a:rPr lang="en-US" sz="2000" dirty="0"/>
              <a:t>(I) USA-China Friction total (US-CHFT) which provides USA’s tariff change for China (USATC) and Chinese tariff change for the USA (CTC), </a:t>
            </a:r>
          </a:p>
          <a:p>
            <a:r>
              <a:rPr lang="en-US" sz="2000" dirty="0"/>
              <a:t>(II) USA tariff change for the five regions (OR),</a:t>
            </a:r>
          </a:p>
          <a:p>
            <a:r>
              <a:rPr lang="en-US" sz="2000" dirty="0"/>
              <a:t>(III) Japan-EU FTA (EU-JFTA) which provides Japanese tariff elimination for the EU (J-EU) and the EU’s tariff elimination for Japan (EU-J)</a:t>
            </a:r>
          </a:p>
          <a:p>
            <a:r>
              <a:rPr lang="en-US" sz="2000" dirty="0"/>
              <a:t>(IV) limited USA-Japan FTA (USA-JFTA) which accounts for Japan tariff elimination for USA’s import goods (</a:t>
            </a:r>
            <a:r>
              <a:rPr lang="en-US" sz="2000" dirty="0" err="1"/>
              <a:t>JapanE</a:t>
            </a:r>
            <a:r>
              <a:rPr lang="en-US" sz="2000" dirty="0"/>
              <a:t>) and USA tariff elimination for Japan’s goods (USAE).</a:t>
            </a:r>
          </a:p>
        </p:txBody>
      </p:sp>
      <p:sp>
        <p:nvSpPr>
          <p:cNvPr id="68" name="Rectangle 6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9">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Isosceles Triangle 7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Rectangle 7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848861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ECFAFF-61F3-4217-AF15-D75665DFBE84}"/>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kern="1200" dirty="0">
                <a:solidFill>
                  <a:schemeClr val="bg1"/>
                </a:solidFill>
                <a:latin typeface="+mj-lt"/>
                <a:ea typeface="+mj-ea"/>
                <a:cs typeface="+mj-cs"/>
              </a:rPr>
              <a:t>Average Tariff of Goods</a:t>
            </a:r>
          </a:p>
        </p:txBody>
      </p:sp>
      <p:cxnSp>
        <p:nvCxnSpPr>
          <p:cNvPr id="13" name="Straight Connector 12">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a:extLst>
              <a:ext uri="{FF2B5EF4-FFF2-40B4-BE49-F238E27FC236}">
                <a16:creationId xmlns:a16="http://schemas.microsoft.com/office/drawing/2014/main" id="{86B80A4D-9A8C-440D-9BFF-9C91AC4F8355}"/>
              </a:ext>
            </a:extLst>
          </p:cNvPr>
          <p:cNvGraphicFramePr>
            <a:graphicFrameLocks noGrp="1"/>
          </p:cNvGraphicFramePr>
          <p:nvPr>
            <p:ph idx="1"/>
            <p:extLst>
              <p:ext uri="{D42A27DB-BD31-4B8C-83A1-F6EECF244321}">
                <p14:modId xmlns:p14="http://schemas.microsoft.com/office/powerpoint/2010/main" val="3944964125"/>
              </p:ext>
            </p:extLst>
          </p:nvPr>
        </p:nvGraphicFramePr>
        <p:xfrm>
          <a:off x="338895" y="2427541"/>
          <a:ext cx="11459114" cy="3997638"/>
        </p:xfrm>
        <a:graphic>
          <a:graphicData uri="http://schemas.openxmlformats.org/drawingml/2006/table">
            <a:tbl>
              <a:tblPr firstRow="1" firstCol="1" bandRow="1">
                <a:tableStyleId>{5C22544A-7EE6-4342-B048-85BDC9FD1C3A}</a:tableStyleId>
              </a:tblPr>
              <a:tblGrid>
                <a:gridCol w="2113880">
                  <a:extLst>
                    <a:ext uri="{9D8B030D-6E8A-4147-A177-3AD203B41FA5}">
                      <a16:colId xmlns:a16="http://schemas.microsoft.com/office/drawing/2014/main" val="4018888898"/>
                    </a:ext>
                  </a:extLst>
                </a:gridCol>
                <a:gridCol w="863422">
                  <a:extLst>
                    <a:ext uri="{9D8B030D-6E8A-4147-A177-3AD203B41FA5}">
                      <a16:colId xmlns:a16="http://schemas.microsoft.com/office/drawing/2014/main" val="1218705876"/>
                    </a:ext>
                  </a:extLst>
                </a:gridCol>
                <a:gridCol w="1058493">
                  <a:extLst>
                    <a:ext uri="{9D8B030D-6E8A-4147-A177-3AD203B41FA5}">
                      <a16:colId xmlns:a16="http://schemas.microsoft.com/office/drawing/2014/main" val="2143877795"/>
                    </a:ext>
                  </a:extLst>
                </a:gridCol>
                <a:gridCol w="863422">
                  <a:extLst>
                    <a:ext uri="{9D8B030D-6E8A-4147-A177-3AD203B41FA5}">
                      <a16:colId xmlns:a16="http://schemas.microsoft.com/office/drawing/2014/main" val="1229005923"/>
                    </a:ext>
                  </a:extLst>
                </a:gridCol>
                <a:gridCol w="1058493">
                  <a:extLst>
                    <a:ext uri="{9D8B030D-6E8A-4147-A177-3AD203B41FA5}">
                      <a16:colId xmlns:a16="http://schemas.microsoft.com/office/drawing/2014/main" val="2891672866"/>
                    </a:ext>
                  </a:extLst>
                </a:gridCol>
                <a:gridCol w="1143123">
                  <a:extLst>
                    <a:ext uri="{9D8B030D-6E8A-4147-A177-3AD203B41FA5}">
                      <a16:colId xmlns:a16="http://schemas.microsoft.com/office/drawing/2014/main" val="2097838100"/>
                    </a:ext>
                  </a:extLst>
                </a:gridCol>
                <a:gridCol w="1536169">
                  <a:extLst>
                    <a:ext uri="{9D8B030D-6E8A-4147-A177-3AD203B41FA5}">
                      <a16:colId xmlns:a16="http://schemas.microsoft.com/office/drawing/2014/main" val="2502596768"/>
                    </a:ext>
                  </a:extLst>
                </a:gridCol>
                <a:gridCol w="1285943">
                  <a:extLst>
                    <a:ext uri="{9D8B030D-6E8A-4147-A177-3AD203B41FA5}">
                      <a16:colId xmlns:a16="http://schemas.microsoft.com/office/drawing/2014/main" val="280497793"/>
                    </a:ext>
                  </a:extLst>
                </a:gridCol>
                <a:gridCol w="1536169">
                  <a:extLst>
                    <a:ext uri="{9D8B030D-6E8A-4147-A177-3AD203B41FA5}">
                      <a16:colId xmlns:a16="http://schemas.microsoft.com/office/drawing/2014/main" val="1923753532"/>
                    </a:ext>
                  </a:extLst>
                </a:gridCol>
              </a:tblGrid>
              <a:tr h="222091">
                <a:tc rowSpan="2">
                  <a:txBody>
                    <a:bodyPr/>
                    <a:lstStyle/>
                    <a:p>
                      <a:pPr marL="0" marR="0" algn="ctr">
                        <a:lnSpc>
                          <a:spcPct val="107000"/>
                        </a:lnSpc>
                        <a:spcBef>
                          <a:spcPts val="0"/>
                        </a:spcBef>
                        <a:spcAft>
                          <a:spcPts val="0"/>
                        </a:spcAft>
                      </a:pPr>
                      <a:r>
                        <a:rPr lang="en-US" sz="1200">
                          <a:effectLst/>
                        </a:rPr>
                        <a:t>Sectoral Tariff Rate</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gridSpan="4">
                  <a:txBody>
                    <a:bodyPr/>
                    <a:lstStyle/>
                    <a:p>
                      <a:pPr marL="0" marR="0" algn="ctr">
                        <a:lnSpc>
                          <a:spcPct val="107000"/>
                        </a:lnSpc>
                        <a:spcBef>
                          <a:spcPts val="0"/>
                        </a:spcBef>
                        <a:spcAft>
                          <a:spcPts val="0"/>
                        </a:spcAft>
                      </a:pPr>
                      <a:r>
                        <a:rPr lang="en-US" sz="1200">
                          <a:effectLst/>
                        </a:rPr>
                        <a:t>Japan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lgn="ctr">
                        <a:lnSpc>
                          <a:spcPct val="107000"/>
                        </a:lnSpc>
                        <a:spcBef>
                          <a:spcPts val="0"/>
                        </a:spcBef>
                        <a:spcAft>
                          <a:spcPts val="0"/>
                        </a:spcAft>
                      </a:pPr>
                      <a:r>
                        <a:rPr lang="en-US" sz="1200">
                          <a:effectLst/>
                        </a:rPr>
                        <a:t>EU_28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1200">
                          <a:effectLst/>
                        </a:rPr>
                        <a:t>USA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hMerge="1">
                  <a:txBody>
                    <a:bodyPr/>
                    <a:lstStyle/>
                    <a:p>
                      <a:endParaRPr lang="en-US"/>
                    </a:p>
                  </a:txBody>
                  <a:tcPr/>
                </a:tc>
                <a:extLst>
                  <a:ext uri="{0D108BD9-81ED-4DB2-BD59-A6C34878D82A}">
                    <a16:rowId xmlns:a16="http://schemas.microsoft.com/office/drawing/2014/main" val="1217251204"/>
                  </a:ext>
                </a:extLst>
              </a:tr>
              <a:tr h="222091">
                <a:tc vMerge="1">
                  <a:txBody>
                    <a:bodyPr/>
                    <a:lstStyle/>
                    <a:p>
                      <a:endParaRPr lang="en-US"/>
                    </a:p>
                  </a:txBody>
                  <a:tcPr/>
                </a:tc>
                <a:tc gridSpan="2">
                  <a:txBody>
                    <a:bodyPr/>
                    <a:lstStyle/>
                    <a:p>
                      <a:pPr marL="0" marR="0" algn="ctr">
                        <a:lnSpc>
                          <a:spcPct val="107000"/>
                        </a:lnSpc>
                        <a:spcBef>
                          <a:spcPts val="0"/>
                        </a:spcBef>
                        <a:spcAft>
                          <a:spcPts val="0"/>
                        </a:spcAft>
                      </a:pPr>
                      <a:r>
                        <a:rPr lang="en-US" sz="1200">
                          <a:effectLst/>
                        </a:rPr>
                        <a:t>Import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1200">
                          <a:effectLst/>
                        </a:rPr>
                        <a:t>Export Subs.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hMerge="1">
                  <a:txBody>
                    <a:bodyPr/>
                    <a:lstStyle/>
                    <a:p>
                      <a:endParaRPr lang="en-US"/>
                    </a:p>
                  </a:txBody>
                  <a:tcPr/>
                </a:tc>
                <a:tc>
                  <a:txBody>
                    <a:bodyPr/>
                    <a:lstStyle/>
                    <a:p>
                      <a:pPr marL="0" marR="0">
                        <a:lnSpc>
                          <a:spcPct val="107000"/>
                        </a:lnSpc>
                        <a:spcBef>
                          <a:spcPts val="0"/>
                        </a:spcBef>
                        <a:spcAft>
                          <a:spcPts val="0"/>
                        </a:spcAft>
                      </a:pPr>
                      <a:r>
                        <a:rPr lang="en-US" sz="1200">
                          <a:effectLst/>
                        </a:rPr>
                        <a:t>Import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Export Subs.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Import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Export Subs.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393759495"/>
                  </a:ext>
                </a:extLst>
              </a:tr>
              <a:tr h="222091">
                <a:tc>
                  <a:txBody>
                    <a:bodyPr/>
                    <a:lstStyle/>
                    <a:p>
                      <a:pPr>
                        <a:lnSpc>
                          <a:spcPct val="107000"/>
                        </a:lnSpc>
                      </a:pPr>
                      <a:endParaRPr lang="en-US" sz="1400">
                        <a:effectLst/>
                        <a:latin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USA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EU_28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USA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EU_28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Japan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Japan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Japan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nSpc>
                          <a:spcPct val="107000"/>
                        </a:lnSpc>
                        <a:spcBef>
                          <a:spcPts val="0"/>
                        </a:spcBef>
                        <a:spcAft>
                          <a:spcPts val="0"/>
                        </a:spcAft>
                      </a:pPr>
                      <a:r>
                        <a:rPr lang="en-US" sz="1200">
                          <a:effectLst/>
                        </a:rPr>
                        <a:t>Japan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2806223833"/>
                  </a:ext>
                </a:extLst>
              </a:tr>
              <a:tr h="222091">
                <a:tc>
                  <a:txBody>
                    <a:bodyPr/>
                    <a:lstStyle/>
                    <a:p>
                      <a:pPr marL="0" marR="0">
                        <a:lnSpc>
                          <a:spcPct val="107000"/>
                        </a:lnSpc>
                        <a:spcBef>
                          <a:spcPts val="0"/>
                        </a:spcBef>
                        <a:spcAft>
                          <a:spcPts val="0"/>
                        </a:spcAft>
                      </a:pPr>
                      <a:r>
                        <a:rPr lang="en-US" sz="1200">
                          <a:effectLst/>
                        </a:rPr>
                        <a:t>1 GrainsCrops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22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3187570501"/>
                  </a:ext>
                </a:extLst>
              </a:tr>
              <a:tr h="222091">
                <a:tc>
                  <a:txBody>
                    <a:bodyPr/>
                    <a:lstStyle/>
                    <a:p>
                      <a:pPr marL="0" marR="0">
                        <a:lnSpc>
                          <a:spcPct val="107000"/>
                        </a:lnSpc>
                        <a:spcBef>
                          <a:spcPts val="0"/>
                        </a:spcBef>
                        <a:spcAft>
                          <a:spcPts val="0"/>
                        </a:spcAft>
                      </a:pPr>
                      <a:r>
                        <a:rPr lang="en-US" sz="1200">
                          <a:effectLst/>
                        </a:rPr>
                        <a:t>2 MeatLstk</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35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46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985117016"/>
                  </a:ext>
                </a:extLst>
              </a:tr>
              <a:tr h="222091">
                <a:tc>
                  <a:txBody>
                    <a:bodyPr/>
                    <a:lstStyle/>
                    <a:p>
                      <a:pPr marL="0" marR="0">
                        <a:lnSpc>
                          <a:spcPct val="107000"/>
                        </a:lnSpc>
                        <a:spcBef>
                          <a:spcPts val="0"/>
                        </a:spcBef>
                        <a:spcAft>
                          <a:spcPts val="0"/>
                        </a:spcAft>
                      </a:pPr>
                      <a:r>
                        <a:rPr lang="en-US" sz="1200">
                          <a:effectLst/>
                        </a:rPr>
                        <a:t>3 Extraction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3003053878"/>
                  </a:ext>
                </a:extLst>
              </a:tr>
              <a:tr h="222091">
                <a:tc>
                  <a:txBody>
                    <a:bodyPr/>
                    <a:lstStyle/>
                    <a:p>
                      <a:pPr marL="0" marR="0">
                        <a:lnSpc>
                          <a:spcPct val="107000"/>
                        </a:lnSpc>
                        <a:spcBef>
                          <a:spcPts val="0"/>
                        </a:spcBef>
                        <a:spcAft>
                          <a:spcPts val="0"/>
                        </a:spcAft>
                      </a:pPr>
                      <a:r>
                        <a:rPr lang="en-US" sz="1200">
                          <a:effectLst/>
                        </a:rPr>
                        <a:t>4 ProcFood</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3666521480"/>
                  </a:ext>
                </a:extLst>
              </a:tr>
              <a:tr h="222091">
                <a:tc>
                  <a:txBody>
                    <a:bodyPr/>
                    <a:lstStyle/>
                    <a:p>
                      <a:pPr marL="0" marR="0">
                        <a:lnSpc>
                          <a:spcPct val="107000"/>
                        </a:lnSpc>
                        <a:spcBef>
                          <a:spcPts val="0"/>
                        </a:spcBef>
                        <a:spcAft>
                          <a:spcPts val="0"/>
                        </a:spcAft>
                      </a:pPr>
                      <a:r>
                        <a:rPr lang="en-US" sz="1200">
                          <a:effectLst/>
                        </a:rPr>
                        <a:t>5 TextWapp</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1912871962"/>
                  </a:ext>
                </a:extLst>
              </a:tr>
              <a:tr h="222091">
                <a:tc>
                  <a:txBody>
                    <a:bodyPr/>
                    <a:lstStyle/>
                    <a:p>
                      <a:pPr marL="0" marR="0">
                        <a:lnSpc>
                          <a:spcPct val="107000"/>
                        </a:lnSpc>
                        <a:spcBef>
                          <a:spcPts val="0"/>
                        </a:spcBef>
                        <a:spcAft>
                          <a:spcPts val="0"/>
                        </a:spcAft>
                      </a:pPr>
                      <a:r>
                        <a:rPr lang="en-US" sz="1200">
                          <a:effectLst/>
                        </a:rPr>
                        <a:t>6 CmElOpMnfc</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458074662"/>
                  </a:ext>
                </a:extLst>
              </a:tr>
              <a:tr h="222091">
                <a:tc>
                  <a:txBody>
                    <a:bodyPr/>
                    <a:lstStyle/>
                    <a:p>
                      <a:pPr marL="0" marR="0">
                        <a:lnSpc>
                          <a:spcPct val="107000"/>
                        </a:lnSpc>
                        <a:spcBef>
                          <a:spcPts val="0"/>
                        </a:spcBef>
                        <a:spcAft>
                          <a:spcPts val="0"/>
                        </a:spcAft>
                      </a:pPr>
                      <a:r>
                        <a:rPr lang="en-US" sz="1200">
                          <a:effectLst/>
                        </a:rPr>
                        <a:t>7 EEMnfc</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807607124"/>
                  </a:ext>
                </a:extLst>
              </a:tr>
              <a:tr h="222091">
                <a:tc>
                  <a:txBody>
                    <a:bodyPr/>
                    <a:lstStyle/>
                    <a:p>
                      <a:pPr marL="0" marR="0">
                        <a:lnSpc>
                          <a:spcPct val="107000"/>
                        </a:lnSpc>
                        <a:spcBef>
                          <a:spcPts val="0"/>
                        </a:spcBef>
                        <a:spcAft>
                          <a:spcPts val="0"/>
                        </a:spcAft>
                      </a:pPr>
                      <a:r>
                        <a:rPr lang="en-US" sz="1200">
                          <a:effectLst/>
                        </a:rPr>
                        <a:t>8 MEMnfc</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2786519244"/>
                  </a:ext>
                </a:extLst>
              </a:tr>
              <a:tr h="222091">
                <a:tc>
                  <a:txBody>
                    <a:bodyPr/>
                    <a:lstStyle/>
                    <a:p>
                      <a:pPr marL="0" marR="0">
                        <a:lnSpc>
                          <a:spcPct val="107000"/>
                        </a:lnSpc>
                        <a:spcBef>
                          <a:spcPts val="0"/>
                        </a:spcBef>
                        <a:spcAft>
                          <a:spcPts val="0"/>
                        </a:spcAft>
                      </a:pPr>
                      <a:r>
                        <a:rPr lang="en-US" sz="1200">
                          <a:effectLst/>
                        </a:rPr>
                        <a:t>9 AutoMnfc</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2713140793"/>
                  </a:ext>
                </a:extLst>
              </a:tr>
              <a:tr h="222091">
                <a:tc>
                  <a:txBody>
                    <a:bodyPr/>
                    <a:lstStyle/>
                    <a:p>
                      <a:pPr marL="0" marR="0">
                        <a:lnSpc>
                          <a:spcPct val="107000"/>
                        </a:lnSpc>
                        <a:spcBef>
                          <a:spcPts val="0"/>
                        </a:spcBef>
                        <a:spcAft>
                          <a:spcPts val="0"/>
                        </a:spcAft>
                      </a:pPr>
                      <a:r>
                        <a:rPr lang="en-US" sz="1200">
                          <a:effectLst/>
                        </a:rPr>
                        <a:t>10 StlAlmMnfc</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1158063981"/>
                  </a:ext>
                </a:extLst>
              </a:tr>
              <a:tr h="222091">
                <a:tc>
                  <a:txBody>
                    <a:bodyPr/>
                    <a:lstStyle/>
                    <a:p>
                      <a:pPr marL="0" marR="0">
                        <a:lnSpc>
                          <a:spcPct val="107000"/>
                        </a:lnSpc>
                        <a:spcBef>
                          <a:spcPts val="0"/>
                        </a:spcBef>
                        <a:spcAft>
                          <a:spcPts val="0"/>
                        </a:spcAft>
                      </a:pPr>
                      <a:r>
                        <a:rPr lang="en-US" sz="1200">
                          <a:effectLst/>
                        </a:rPr>
                        <a:t>11 LightMnfc</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1181976002"/>
                  </a:ext>
                </a:extLst>
              </a:tr>
              <a:tr h="222091">
                <a:tc>
                  <a:txBody>
                    <a:bodyPr/>
                    <a:lstStyle/>
                    <a:p>
                      <a:pPr marL="0" marR="0">
                        <a:lnSpc>
                          <a:spcPct val="107000"/>
                        </a:lnSpc>
                        <a:spcBef>
                          <a:spcPts val="0"/>
                        </a:spcBef>
                        <a:spcAft>
                          <a:spcPts val="0"/>
                        </a:spcAft>
                      </a:pPr>
                      <a:r>
                        <a:rPr lang="en-US" sz="1200">
                          <a:effectLst/>
                        </a:rPr>
                        <a:t>12 HeavyMnfc</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2712043511"/>
                  </a:ext>
                </a:extLst>
              </a:tr>
              <a:tr h="222091">
                <a:tc>
                  <a:txBody>
                    <a:bodyPr/>
                    <a:lstStyle/>
                    <a:p>
                      <a:pPr marL="0" marR="0">
                        <a:lnSpc>
                          <a:spcPct val="107000"/>
                        </a:lnSpc>
                        <a:spcBef>
                          <a:spcPts val="0"/>
                        </a:spcBef>
                        <a:spcAft>
                          <a:spcPts val="0"/>
                        </a:spcAft>
                      </a:pPr>
                      <a:r>
                        <a:rPr lang="en-US" sz="1200">
                          <a:effectLst/>
                        </a:rPr>
                        <a:t>13 Util_Cons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3748351034"/>
                  </a:ext>
                </a:extLst>
              </a:tr>
              <a:tr h="222091">
                <a:tc>
                  <a:txBody>
                    <a:bodyPr/>
                    <a:lstStyle/>
                    <a:p>
                      <a:pPr marL="0" marR="0">
                        <a:lnSpc>
                          <a:spcPct val="107000"/>
                        </a:lnSpc>
                        <a:spcBef>
                          <a:spcPts val="0"/>
                        </a:spcBef>
                        <a:spcAft>
                          <a:spcPts val="0"/>
                        </a:spcAft>
                      </a:pPr>
                      <a:r>
                        <a:rPr lang="en-US" sz="1200">
                          <a:effectLst/>
                        </a:rPr>
                        <a:t>14 TransComm</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3353105402"/>
                  </a:ext>
                </a:extLst>
              </a:tr>
              <a:tr h="222091">
                <a:tc>
                  <a:txBody>
                    <a:bodyPr/>
                    <a:lstStyle/>
                    <a:p>
                      <a:pPr marL="0" marR="0">
                        <a:lnSpc>
                          <a:spcPct val="107000"/>
                        </a:lnSpc>
                        <a:spcBef>
                          <a:spcPts val="0"/>
                        </a:spcBef>
                        <a:spcAft>
                          <a:spcPts val="0"/>
                        </a:spcAft>
                      </a:pPr>
                      <a:r>
                        <a:rPr lang="en-US" sz="1200">
                          <a:effectLst/>
                        </a:rPr>
                        <a:t>15 OthServices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a:effectLst/>
                        </a:rPr>
                        <a:t>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tc>
                  <a:txBody>
                    <a:bodyPr/>
                    <a:lstStyle/>
                    <a:p>
                      <a:pPr marL="0" marR="0" algn="r">
                        <a:lnSpc>
                          <a:spcPct val="107000"/>
                        </a:lnSpc>
                        <a:spcBef>
                          <a:spcPts val="0"/>
                        </a:spcBef>
                        <a:spcAft>
                          <a:spcPts val="0"/>
                        </a:spcAft>
                      </a:pPr>
                      <a:r>
                        <a:rPr lang="en-US" sz="1200" dirty="0">
                          <a:effectLst/>
                        </a:rPr>
                        <a:t>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79581" marR="79581" marT="0" marB="0" anchor="b"/>
                </a:tc>
                <a:extLst>
                  <a:ext uri="{0D108BD9-81ED-4DB2-BD59-A6C34878D82A}">
                    <a16:rowId xmlns:a16="http://schemas.microsoft.com/office/drawing/2014/main" val="3640338815"/>
                  </a:ext>
                </a:extLst>
              </a:tr>
            </a:tbl>
          </a:graphicData>
        </a:graphic>
      </p:graphicFrame>
    </p:spTree>
    <p:extLst>
      <p:ext uri="{BB962C8B-B14F-4D97-AF65-F5344CB8AC3E}">
        <p14:creationId xmlns:p14="http://schemas.microsoft.com/office/powerpoint/2010/main" val="1095830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23E7BE-DD13-41F0-96F1-890DC54AF4BC}"/>
              </a:ext>
            </a:extLst>
          </p:cNvPr>
          <p:cNvSpPr>
            <a:spLocks noGrp="1"/>
          </p:cNvSpPr>
          <p:nvPr>
            <p:ph type="title"/>
          </p:nvPr>
        </p:nvSpPr>
        <p:spPr>
          <a:xfrm>
            <a:off x="643467" y="321734"/>
            <a:ext cx="10905066" cy="1135737"/>
          </a:xfrm>
        </p:spPr>
        <p:txBody>
          <a:bodyPr>
            <a:normAutofit/>
          </a:bodyPr>
          <a:lstStyle/>
          <a:p>
            <a:r>
              <a:rPr lang="en-US" sz="3600"/>
              <a:t>Welfare Effects of Trade Liberalization by Region and by Policy, $U.S. Millions</a:t>
            </a:r>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9ACA0263-F968-41F7-8FFB-AA0D18A2FFD3}"/>
              </a:ext>
            </a:extLst>
          </p:cNvPr>
          <p:cNvGraphicFramePr>
            <a:graphicFrameLocks noGrp="1"/>
          </p:cNvGraphicFramePr>
          <p:nvPr>
            <p:ph idx="1"/>
            <p:extLst>
              <p:ext uri="{D42A27DB-BD31-4B8C-83A1-F6EECF244321}">
                <p14:modId xmlns:p14="http://schemas.microsoft.com/office/powerpoint/2010/main" val="47174874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6687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c 21">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75271D-FFB2-4E88-BD0E-DA2453F1B124}"/>
              </a:ext>
            </a:extLst>
          </p:cNvPr>
          <p:cNvSpPr>
            <a:spLocks noGrp="1"/>
          </p:cNvSpPr>
          <p:nvPr>
            <p:ph type="title"/>
          </p:nvPr>
        </p:nvSpPr>
        <p:spPr>
          <a:xfrm>
            <a:off x="838200" y="365125"/>
            <a:ext cx="10515600" cy="1325563"/>
          </a:xfrm>
        </p:spPr>
        <p:txBody>
          <a:bodyPr>
            <a:normAutofit/>
          </a:bodyPr>
          <a:lstStyle/>
          <a:p>
            <a:pPr algn="ctr"/>
            <a:r>
              <a:rPr lang="en-US"/>
              <a:t>Contribution to Welfare, Percentage in Total </a:t>
            </a:r>
          </a:p>
        </p:txBody>
      </p:sp>
      <p:graphicFrame>
        <p:nvGraphicFramePr>
          <p:cNvPr id="4" name="Content Placeholder 3">
            <a:extLst>
              <a:ext uri="{FF2B5EF4-FFF2-40B4-BE49-F238E27FC236}">
                <a16:creationId xmlns:a16="http://schemas.microsoft.com/office/drawing/2014/main" id="{F8298B81-66D6-452B-AB07-7D5930F93E30}"/>
              </a:ext>
            </a:extLst>
          </p:cNvPr>
          <p:cNvGraphicFramePr>
            <a:graphicFrameLocks noGrp="1"/>
          </p:cNvGraphicFramePr>
          <p:nvPr>
            <p:ph idx="1"/>
            <p:extLst>
              <p:ext uri="{D42A27DB-BD31-4B8C-83A1-F6EECF244321}">
                <p14:modId xmlns:p14="http://schemas.microsoft.com/office/powerpoint/2010/main" val="10150860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65327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551BDF-209E-4C88-9F23-C1BCEACEB0BE}"/>
              </a:ext>
            </a:extLst>
          </p:cNvPr>
          <p:cNvSpPr>
            <a:spLocks noGrp="1"/>
          </p:cNvSpPr>
          <p:nvPr>
            <p:ph type="title"/>
          </p:nvPr>
        </p:nvSpPr>
        <p:spPr>
          <a:xfrm>
            <a:off x="643467" y="321734"/>
            <a:ext cx="10905066" cy="1135737"/>
          </a:xfrm>
        </p:spPr>
        <p:txBody>
          <a:bodyPr vert="horz" lIns="91440" tIns="45720" rIns="91440" bIns="45720" rtlCol="0">
            <a:normAutofit/>
          </a:bodyPr>
          <a:lstStyle/>
          <a:p>
            <a:pPr algn="ctr"/>
            <a:r>
              <a:rPr lang="en-US" sz="3600" dirty="0"/>
              <a:t>Changes in GDP (in Percent) Due to the FTAs and the Trade War</a:t>
            </a:r>
          </a:p>
        </p:txBody>
      </p:sp>
      <p:sp>
        <p:nvSpPr>
          <p:cNvPr id="17" name="Rectangle 1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ontent Placeholder 6">
            <a:extLst>
              <a:ext uri="{FF2B5EF4-FFF2-40B4-BE49-F238E27FC236}">
                <a16:creationId xmlns:a16="http://schemas.microsoft.com/office/drawing/2014/main" id="{9F08DE2E-8A64-4076-9FCB-D7F8C2468335}"/>
              </a:ext>
            </a:extLst>
          </p:cNvPr>
          <p:cNvGraphicFramePr>
            <a:graphicFrameLocks noGrp="1"/>
          </p:cNvGraphicFramePr>
          <p:nvPr>
            <p:ph idx="1"/>
            <p:extLst>
              <p:ext uri="{D42A27DB-BD31-4B8C-83A1-F6EECF244321}">
                <p14:modId xmlns:p14="http://schemas.microsoft.com/office/powerpoint/2010/main" val="1602260037"/>
              </p:ext>
            </p:extLst>
          </p:nvPr>
        </p:nvGraphicFramePr>
        <p:xfrm>
          <a:off x="838200" y="1457471"/>
          <a:ext cx="10535292" cy="47194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92928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9CCA8-1DE6-451F-A844-A05397E38BEC}"/>
              </a:ext>
            </a:extLst>
          </p:cNvPr>
          <p:cNvSpPr>
            <a:spLocks noGrp="1"/>
          </p:cNvSpPr>
          <p:nvPr>
            <p:ph type="title"/>
          </p:nvPr>
        </p:nvSpPr>
        <p:spPr>
          <a:xfrm>
            <a:off x="838200" y="313754"/>
            <a:ext cx="10515600" cy="1325563"/>
          </a:xfrm>
        </p:spPr>
        <p:txBody>
          <a:bodyPr>
            <a:normAutofit/>
          </a:bodyPr>
          <a:lstStyle/>
          <a:p>
            <a:r>
              <a:rPr lang="en-US" dirty="0"/>
              <a:t>The Value-Added and the Substitution of the Demand (%)</a:t>
            </a:r>
          </a:p>
        </p:txBody>
      </p:sp>
      <p:graphicFrame>
        <p:nvGraphicFramePr>
          <p:cNvPr id="4" name="Content Placeholder 3">
            <a:extLst>
              <a:ext uri="{FF2B5EF4-FFF2-40B4-BE49-F238E27FC236}">
                <a16:creationId xmlns:a16="http://schemas.microsoft.com/office/drawing/2014/main" id="{2B89F1CA-BABF-4FE3-8587-B23964C06067}"/>
              </a:ext>
            </a:extLst>
          </p:cNvPr>
          <p:cNvGraphicFramePr>
            <a:graphicFrameLocks noGrp="1"/>
          </p:cNvGraphicFramePr>
          <p:nvPr>
            <p:ph idx="1"/>
            <p:extLst>
              <p:ext uri="{D42A27DB-BD31-4B8C-83A1-F6EECF244321}">
                <p14:modId xmlns:p14="http://schemas.microsoft.com/office/powerpoint/2010/main" val="1708169046"/>
              </p:ext>
            </p:extLst>
          </p:nvPr>
        </p:nvGraphicFramePr>
        <p:xfrm>
          <a:off x="838200" y="1960803"/>
          <a:ext cx="10515605" cy="4080991"/>
        </p:xfrm>
        <a:graphic>
          <a:graphicData uri="http://schemas.openxmlformats.org/drawingml/2006/table">
            <a:tbl>
              <a:tblPr firstRow="1" firstCol="1" bandRow="1">
                <a:tableStyleId>{5C22544A-7EE6-4342-B048-85BDC9FD1C3A}</a:tableStyleId>
              </a:tblPr>
              <a:tblGrid>
                <a:gridCol w="1528979">
                  <a:extLst>
                    <a:ext uri="{9D8B030D-6E8A-4147-A177-3AD203B41FA5}">
                      <a16:colId xmlns:a16="http://schemas.microsoft.com/office/drawing/2014/main" val="561540574"/>
                    </a:ext>
                  </a:extLst>
                </a:gridCol>
                <a:gridCol w="1167225">
                  <a:extLst>
                    <a:ext uri="{9D8B030D-6E8A-4147-A177-3AD203B41FA5}">
                      <a16:colId xmlns:a16="http://schemas.microsoft.com/office/drawing/2014/main" val="1194319291"/>
                    </a:ext>
                  </a:extLst>
                </a:gridCol>
                <a:gridCol w="1105321">
                  <a:extLst>
                    <a:ext uri="{9D8B030D-6E8A-4147-A177-3AD203B41FA5}">
                      <a16:colId xmlns:a16="http://schemas.microsoft.com/office/drawing/2014/main" val="1145617383"/>
                    </a:ext>
                  </a:extLst>
                </a:gridCol>
                <a:gridCol w="1072287">
                  <a:extLst>
                    <a:ext uri="{9D8B030D-6E8A-4147-A177-3AD203B41FA5}">
                      <a16:colId xmlns:a16="http://schemas.microsoft.com/office/drawing/2014/main" val="648557024"/>
                    </a:ext>
                  </a:extLst>
                </a:gridCol>
                <a:gridCol w="977348">
                  <a:extLst>
                    <a:ext uri="{9D8B030D-6E8A-4147-A177-3AD203B41FA5}">
                      <a16:colId xmlns:a16="http://schemas.microsoft.com/office/drawing/2014/main" val="1782005585"/>
                    </a:ext>
                  </a:extLst>
                </a:gridCol>
                <a:gridCol w="882410">
                  <a:extLst>
                    <a:ext uri="{9D8B030D-6E8A-4147-A177-3AD203B41FA5}">
                      <a16:colId xmlns:a16="http://schemas.microsoft.com/office/drawing/2014/main" val="1582922151"/>
                    </a:ext>
                  </a:extLst>
                </a:gridCol>
                <a:gridCol w="986610">
                  <a:extLst>
                    <a:ext uri="{9D8B030D-6E8A-4147-A177-3AD203B41FA5}">
                      <a16:colId xmlns:a16="http://schemas.microsoft.com/office/drawing/2014/main" val="1355158420"/>
                    </a:ext>
                  </a:extLst>
                </a:gridCol>
                <a:gridCol w="926405">
                  <a:extLst>
                    <a:ext uri="{9D8B030D-6E8A-4147-A177-3AD203B41FA5}">
                      <a16:colId xmlns:a16="http://schemas.microsoft.com/office/drawing/2014/main" val="1966526121"/>
                    </a:ext>
                  </a:extLst>
                </a:gridCol>
                <a:gridCol w="882410">
                  <a:extLst>
                    <a:ext uri="{9D8B030D-6E8A-4147-A177-3AD203B41FA5}">
                      <a16:colId xmlns:a16="http://schemas.microsoft.com/office/drawing/2014/main" val="1679623664"/>
                    </a:ext>
                  </a:extLst>
                </a:gridCol>
                <a:gridCol w="986610">
                  <a:extLst>
                    <a:ext uri="{9D8B030D-6E8A-4147-A177-3AD203B41FA5}">
                      <a16:colId xmlns:a16="http://schemas.microsoft.com/office/drawing/2014/main" val="2201163359"/>
                    </a:ext>
                  </a:extLst>
                </a:gridCol>
              </a:tblGrid>
              <a:tr h="214789">
                <a:tc rowSpan="2">
                  <a:txBody>
                    <a:bodyPr/>
                    <a:lstStyle/>
                    <a:p>
                      <a:pPr marL="0" marR="0" algn="ctr">
                        <a:lnSpc>
                          <a:spcPct val="107000"/>
                        </a:lnSpc>
                        <a:spcBef>
                          <a:spcPts val="0"/>
                        </a:spcBef>
                        <a:spcAft>
                          <a:spcPts val="0"/>
                        </a:spcAft>
                      </a:pPr>
                      <a:r>
                        <a:rPr lang="en-US" sz="11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gridSpan="3">
                  <a:txBody>
                    <a:bodyPr/>
                    <a:lstStyle/>
                    <a:p>
                      <a:pPr marL="0" marR="0" algn="ctr">
                        <a:lnSpc>
                          <a:spcPct val="107000"/>
                        </a:lnSpc>
                        <a:spcBef>
                          <a:spcPts val="0"/>
                        </a:spcBef>
                        <a:spcAft>
                          <a:spcPts val="0"/>
                        </a:spcAft>
                      </a:pPr>
                      <a:r>
                        <a:rPr lang="en-US" sz="1100">
                          <a:effectLst/>
                        </a:rPr>
                        <a:t>Value Added</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100" dirty="0">
                          <a:effectLst/>
                        </a:rPr>
                        <a:t>Domestic Substitution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100" dirty="0">
                          <a:effectLst/>
                        </a:rPr>
                        <a:t>Import Substitution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06017092"/>
                  </a:ext>
                </a:extLst>
              </a:tr>
              <a:tr h="214789">
                <a:tc vMerge="1">
                  <a:txBody>
                    <a:bodyPr/>
                    <a:lstStyle/>
                    <a:p>
                      <a:endParaRPr lang="en-US"/>
                    </a:p>
                  </a:txBody>
                  <a:tcPr/>
                </a:tc>
                <a:tc>
                  <a:txBody>
                    <a:bodyPr/>
                    <a:lstStyle/>
                    <a:p>
                      <a:pPr marL="0" marR="0">
                        <a:lnSpc>
                          <a:spcPct val="107000"/>
                        </a:lnSpc>
                        <a:spcBef>
                          <a:spcPts val="0"/>
                        </a:spcBef>
                        <a:spcAft>
                          <a:spcPts val="0"/>
                        </a:spcAft>
                      </a:pPr>
                      <a:r>
                        <a:rPr lang="en-US" sz="1100">
                          <a:effectLst/>
                        </a:rPr>
                        <a:t>Japan</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nSpc>
                          <a:spcPct val="107000"/>
                        </a:lnSpc>
                        <a:spcBef>
                          <a:spcPts val="0"/>
                        </a:spcBef>
                        <a:spcAft>
                          <a:spcPts val="0"/>
                        </a:spcAft>
                      </a:pPr>
                      <a:r>
                        <a:rPr lang="en-US" sz="1100">
                          <a:effectLst/>
                        </a:rPr>
                        <a:t>USA</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nSpc>
                          <a:spcPct val="107000"/>
                        </a:lnSpc>
                        <a:spcBef>
                          <a:spcPts val="0"/>
                        </a:spcBef>
                        <a:spcAft>
                          <a:spcPts val="0"/>
                        </a:spcAft>
                      </a:pPr>
                      <a:r>
                        <a:rPr lang="en-US" sz="1100">
                          <a:effectLst/>
                        </a:rPr>
                        <a:t>EU_28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nSpc>
                          <a:spcPct val="107000"/>
                        </a:lnSpc>
                        <a:spcBef>
                          <a:spcPts val="0"/>
                        </a:spcBef>
                        <a:spcAft>
                          <a:spcPts val="0"/>
                        </a:spcAft>
                      </a:pPr>
                      <a:r>
                        <a:rPr lang="en-US" sz="1100">
                          <a:effectLst/>
                        </a:rPr>
                        <a:t>Japan</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nSpc>
                          <a:spcPct val="107000"/>
                        </a:lnSpc>
                        <a:spcBef>
                          <a:spcPts val="0"/>
                        </a:spcBef>
                        <a:spcAft>
                          <a:spcPts val="0"/>
                        </a:spcAft>
                      </a:pPr>
                      <a:r>
                        <a:rPr lang="en-US" sz="1100">
                          <a:effectLst/>
                        </a:rPr>
                        <a:t>USA</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nSpc>
                          <a:spcPct val="107000"/>
                        </a:lnSpc>
                        <a:spcBef>
                          <a:spcPts val="0"/>
                        </a:spcBef>
                        <a:spcAft>
                          <a:spcPts val="0"/>
                        </a:spcAft>
                      </a:pPr>
                      <a:r>
                        <a:rPr lang="en-US" sz="1100">
                          <a:effectLst/>
                        </a:rPr>
                        <a:t>EU_28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nSpc>
                          <a:spcPct val="107000"/>
                        </a:lnSpc>
                        <a:spcBef>
                          <a:spcPts val="0"/>
                        </a:spcBef>
                        <a:spcAft>
                          <a:spcPts val="0"/>
                        </a:spcAft>
                      </a:pPr>
                      <a:r>
                        <a:rPr lang="en-US" sz="1100">
                          <a:effectLst/>
                        </a:rPr>
                        <a:t>Japan</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nSpc>
                          <a:spcPct val="107000"/>
                        </a:lnSpc>
                        <a:spcBef>
                          <a:spcPts val="0"/>
                        </a:spcBef>
                        <a:spcAft>
                          <a:spcPts val="0"/>
                        </a:spcAft>
                      </a:pPr>
                      <a:r>
                        <a:rPr lang="en-US" sz="1100">
                          <a:effectLst/>
                        </a:rPr>
                        <a:t>USA</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nSpc>
                          <a:spcPct val="107000"/>
                        </a:lnSpc>
                        <a:spcBef>
                          <a:spcPts val="0"/>
                        </a:spcBef>
                        <a:spcAft>
                          <a:spcPts val="0"/>
                        </a:spcAft>
                      </a:pPr>
                      <a:r>
                        <a:rPr lang="en-US" sz="1100">
                          <a:effectLst/>
                        </a:rPr>
                        <a:t>EU_28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2178286454"/>
                  </a:ext>
                </a:extLst>
              </a:tr>
              <a:tr h="214789">
                <a:tc>
                  <a:txBody>
                    <a:bodyPr/>
                    <a:lstStyle/>
                    <a:p>
                      <a:pPr marL="0" marR="0">
                        <a:lnSpc>
                          <a:spcPct val="107000"/>
                        </a:lnSpc>
                        <a:spcBef>
                          <a:spcPts val="0"/>
                        </a:spcBef>
                        <a:spcAft>
                          <a:spcPts val="0"/>
                        </a:spcAft>
                      </a:pPr>
                      <a:r>
                        <a:rPr lang="en-US" sz="1100">
                          <a:effectLst/>
                        </a:rPr>
                        <a:t>Rice</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-0.4174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-0.5911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-0.1231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-0.44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-2.53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0.94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2664020598"/>
                  </a:ext>
                </a:extLst>
              </a:tr>
              <a:tr h="214789">
                <a:tc>
                  <a:txBody>
                    <a:bodyPr/>
                    <a:lstStyle/>
                    <a:p>
                      <a:pPr marL="0" marR="0">
                        <a:lnSpc>
                          <a:spcPct val="107000"/>
                        </a:lnSpc>
                        <a:spcBef>
                          <a:spcPts val="0"/>
                        </a:spcBef>
                        <a:spcAft>
                          <a:spcPts val="0"/>
                        </a:spcAft>
                      </a:pPr>
                      <a:r>
                        <a:rPr lang="en-US" sz="1100">
                          <a:effectLst/>
                        </a:rPr>
                        <a:t>GrainsCrops</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-5.2309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0.8759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-0.0038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-5.45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5.64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1.49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646661988"/>
                  </a:ext>
                </a:extLst>
              </a:tr>
              <a:tr h="214789">
                <a:tc>
                  <a:txBody>
                    <a:bodyPr/>
                    <a:lstStyle/>
                    <a:p>
                      <a:pPr marL="0" marR="0">
                        <a:lnSpc>
                          <a:spcPct val="107000"/>
                        </a:lnSpc>
                        <a:spcBef>
                          <a:spcPts val="0"/>
                        </a:spcBef>
                        <a:spcAft>
                          <a:spcPts val="0"/>
                        </a:spcAft>
                      </a:pPr>
                      <a:r>
                        <a:rPr lang="en-US" sz="1100">
                          <a:effectLst/>
                        </a:rPr>
                        <a:t>MeatLstk</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-20.2439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1.7488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1.5202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-20.61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0.53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45.22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2.06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1907591594"/>
                  </a:ext>
                </a:extLst>
              </a:tr>
              <a:tr h="214789">
                <a:tc>
                  <a:txBody>
                    <a:bodyPr/>
                    <a:lstStyle/>
                    <a:p>
                      <a:pPr marL="0" marR="0">
                        <a:lnSpc>
                          <a:spcPct val="107000"/>
                        </a:lnSpc>
                        <a:spcBef>
                          <a:spcPts val="0"/>
                        </a:spcBef>
                        <a:spcAft>
                          <a:spcPts val="0"/>
                        </a:spcAft>
                      </a:pPr>
                      <a:r>
                        <a:rPr lang="en-US" sz="1100">
                          <a:effectLst/>
                        </a:rPr>
                        <a:t>Extraction</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-0.1764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-0.0599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-0.0434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1783176508"/>
                  </a:ext>
                </a:extLst>
              </a:tr>
              <a:tr h="214789">
                <a:tc>
                  <a:txBody>
                    <a:bodyPr/>
                    <a:lstStyle/>
                    <a:p>
                      <a:pPr marL="0" marR="0">
                        <a:lnSpc>
                          <a:spcPct val="107000"/>
                        </a:lnSpc>
                        <a:spcBef>
                          <a:spcPts val="0"/>
                        </a:spcBef>
                        <a:spcAft>
                          <a:spcPts val="0"/>
                        </a:spcAft>
                      </a:pPr>
                      <a:r>
                        <a:rPr lang="en-US" sz="1100">
                          <a:effectLst/>
                        </a:rPr>
                        <a:t>ProcFood</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-0.7164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0.2016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0.2557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-0.82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4.1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1568745155"/>
                  </a:ext>
                </a:extLst>
              </a:tr>
              <a:tr h="214789">
                <a:tc>
                  <a:txBody>
                    <a:bodyPr/>
                    <a:lstStyle/>
                    <a:p>
                      <a:pPr marL="0" marR="0">
                        <a:lnSpc>
                          <a:spcPct val="107000"/>
                        </a:lnSpc>
                        <a:spcBef>
                          <a:spcPts val="0"/>
                        </a:spcBef>
                        <a:spcAft>
                          <a:spcPts val="0"/>
                        </a:spcAft>
                      </a:pPr>
                      <a:r>
                        <a:rPr lang="en-US" sz="1100">
                          <a:effectLst/>
                        </a:rPr>
                        <a:t>TextWapp</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0.5172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0.3585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0.416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-1.07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0.49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1.28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-0.99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3512810727"/>
                  </a:ext>
                </a:extLst>
              </a:tr>
              <a:tr h="214789">
                <a:tc>
                  <a:txBody>
                    <a:bodyPr/>
                    <a:lstStyle/>
                    <a:p>
                      <a:pPr marL="0" marR="0">
                        <a:lnSpc>
                          <a:spcPct val="107000"/>
                        </a:lnSpc>
                        <a:spcBef>
                          <a:spcPts val="0"/>
                        </a:spcBef>
                        <a:spcAft>
                          <a:spcPts val="0"/>
                        </a:spcAft>
                      </a:pPr>
                      <a:r>
                        <a:rPr lang="en-US" sz="1100">
                          <a:effectLst/>
                        </a:rPr>
                        <a:t>CmElOpMnfc</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-0.0216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-0.3778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-0.3166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511289112"/>
                  </a:ext>
                </a:extLst>
              </a:tr>
              <a:tr h="214789">
                <a:tc>
                  <a:txBody>
                    <a:bodyPr/>
                    <a:lstStyle/>
                    <a:p>
                      <a:pPr marL="0" marR="0">
                        <a:lnSpc>
                          <a:spcPct val="107000"/>
                        </a:lnSpc>
                        <a:spcBef>
                          <a:spcPts val="0"/>
                        </a:spcBef>
                        <a:spcAft>
                          <a:spcPts val="0"/>
                        </a:spcAft>
                      </a:pPr>
                      <a:r>
                        <a:rPr lang="en-US" sz="1100">
                          <a:effectLst/>
                        </a:rPr>
                        <a:t>EEMnfc</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0.5275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-0.3086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-0.2999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1.37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392261983"/>
                  </a:ext>
                </a:extLst>
              </a:tr>
              <a:tr h="214789">
                <a:tc>
                  <a:txBody>
                    <a:bodyPr/>
                    <a:lstStyle/>
                    <a:p>
                      <a:pPr marL="0" marR="0">
                        <a:lnSpc>
                          <a:spcPct val="107000"/>
                        </a:lnSpc>
                        <a:spcBef>
                          <a:spcPts val="0"/>
                        </a:spcBef>
                        <a:spcAft>
                          <a:spcPts val="0"/>
                        </a:spcAft>
                      </a:pPr>
                      <a:r>
                        <a:rPr lang="en-US" sz="1100">
                          <a:effectLst/>
                        </a:rPr>
                        <a:t>MEMnfc</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dirty="0">
                          <a:effectLst/>
                        </a:rPr>
                        <a:t>0.6073</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-0.374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-0.206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1.35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0.52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3307849668"/>
                  </a:ext>
                </a:extLst>
              </a:tr>
              <a:tr h="214789">
                <a:tc>
                  <a:txBody>
                    <a:bodyPr/>
                    <a:lstStyle/>
                    <a:p>
                      <a:pPr marL="0" marR="0">
                        <a:lnSpc>
                          <a:spcPct val="107000"/>
                        </a:lnSpc>
                        <a:spcBef>
                          <a:spcPts val="0"/>
                        </a:spcBef>
                        <a:spcAft>
                          <a:spcPts val="0"/>
                        </a:spcAft>
                      </a:pPr>
                      <a:r>
                        <a:rPr lang="en-US" sz="1100">
                          <a:effectLst/>
                        </a:rPr>
                        <a:t>AutoMnfc</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1.7927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-0.5176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-0.3573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1.14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-0.41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1.81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1748315500"/>
                  </a:ext>
                </a:extLst>
              </a:tr>
              <a:tr h="214789">
                <a:tc>
                  <a:txBody>
                    <a:bodyPr/>
                    <a:lstStyle/>
                    <a:p>
                      <a:pPr marL="0" marR="0">
                        <a:lnSpc>
                          <a:spcPct val="107000"/>
                        </a:lnSpc>
                        <a:spcBef>
                          <a:spcPts val="0"/>
                        </a:spcBef>
                        <a:spcAft>
                          <a:spcPts val="0"/>
                        </a:spcAft>
                      </a:pPr>
                      <a:r>
                        <a:rPr lang="en-US" sz="1100">
                          <a:effectLst/>
                        </a:rPr>
                        <a:t>StlAlmMnfc</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0.1737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0.1715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-0.2251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1.23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-2.29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3115223885"/>
                  </a:ext>
                </a:extLst>
              </a:tr>
              <a:tr h="214789">
                <a:tc>
                  <a:txBody>
                    <a:bodyPr/>
                    <a:lstStyle/>
                    <a:p>
                      <a:pPr marL="0" marR="0">
                        <a:lnSpc>
                          <a:spcPct val="107000"/>
                        </a:lnSpc>
                        <a:spcBef>
                          <a:spcPts val="0"/>
                        </a:spcBef>
                        <a:spcAft>
                          <a:spcPts val="0"/>
                        </a:spcAft>
                      </a:pPr>
                      <a:r>
                        <a:rPr lang="en-US" sz="1100">
                          <a:effectLst/>
                        </a:rPr>
                        <a:t>LightMnfc</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-0.622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-0.0243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0.177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2.55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-0.43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4075355337"/>
                  </a:ext>
                </a:extLst>
              </a:tr>
              <a:tr h="214789">
                <a:tc>
                  <a:txBody>
                    <a:bodyPr/>
                    <a:lstStyle/>
                    <a:p>
                      <a:pPr marL="0" marR="0">
                        <a:lnSpc>
                          <a:spcPct val="107000"/>
                        </a:lnSpc>
                        <a:spcBef>
                          <a:spcPts val="0"/>
                        </a:spcBef>
                        <a:spcAft>
                          <a:spcPts val="0"/>
                        </a:spcAft>
                      </a:pPr>
                      <a:r>
                        <a:rPr lang="en-US" sz="1100">
                          <a:effectLst/>
                        </a:rPr>
                        <a:t>HeavyMnfc</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0.3153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-0.0977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-0.0673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0.96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3430233568"/>
                  </a:ext>
                </a:extLst>
              </a:tr>
              <a:tr h="214789">
                <a:tc>
                  <a:txBody>
                    <a:bodyPr/>
                    <a:lstStyle/>
                    <a:p>
                      <a:pPr marL="0" marR="0">
                        <a:lnSpc>
                          <a:spcPct val="107000"/>
                        </a:lnSpc>
                        <a:spcBef>
                          <a:spcPts val="0"/>
                        </a:spcBef>
                        <a:spcAft>
                          <a:spcPts val="0"/>
                        </a:spcAft>
                      </a:pPr>
                      <a:r>
                        <a:rPr lang="en-US" sz="1100">
                          <a:effectLst/>
                        </a:rPr>
                        <a:t>TradeTransp</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-0.0357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-0.0151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-0.0099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0.53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1852573902"/>
                  </a:ext>
                </a:extLst>
              </a:tr>
              <a:tr h="214789">
                <a:tc>
                  <a:txBody>
                    <a:bodyPr/>
                    <a:lstStyle/>
                    <a:p>
                      <a:pPr marL="0" marR="0">
                        <a:lnSpc>
                          <a:spcPct val="107000"/>
                        </a:lnSpc>
                        <a:spcBef>
                          <a:spcPts val="0"/>
                        </a:spcBef>
                        <a:spcAft>
                          <a:spcPts val="0"/>
                        </a:spcAft>
                      </a:pPr>
                      <a:r>
                        <a:rPr lang="en-US" sz="1100">
                          <a:effectLst/>
                        </a:rPr>
                        <a:t>Util_Cons</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0.2564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-0.0109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0.026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0.91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0.27</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113470696"/>
                  </a:ext>
                </a:extLst>
              </a:tr>
              <a:tr h="214789">
                <a:tc>
                  <a:txBody>
                    <a:bodyPr/>
                    <a:lstStyle/>
                    <a:p>
                      <a:pPr marL="0" marR="0">
                        <a:lnSpc>
                          <a:spcPct val="107000"/>
                        </a:lnSpc>
                        <a:spcBef>
                          <a:spcPts val="0"/>
                        </a:spcBef>
                        <a:spcAft>
                          <a:spcPts val="0"/>
                        </a:spcAft>
                      </a:pPr>
                      <a:r>
                        <a:rPr lang="en-US" sz="1100">
                          <a:effectLst/>
                        </a:rPr>
                        <a:t>TransComm</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0.1855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-0.0002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-0.0115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0.13</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4157926477"/>
                  </a:ext>
                </a:extLst>
              </a:tr>
              <a:tr h="214789">
                <a:tc>
                  <a:txBody>
                    <a:bodyPr/>
                    <a:lstStyle/>
                    <a:p>
                      <a:pPr marL="0" marR="0">
                        <a:lnSpc>
                          <a:spcPct val="107000"/>
                        </a:lnSpc>
                        <a:spcBef>
                          <a:spcPts val="0"/>
                        </a:spcBef>
                        <a:spcAft>
                          <a:spcPts val="0"/>
                        </a:spcAft>
                      </a:pPr>
                      <a:r>
                        <a:rPr lang="en-US" sz="1100">
                          <a:effectLst/>
                        </a:rPr>
                        <a:t>OthServices</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-0.0238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0.0071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-0.0125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0.55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a:effectLst/>
                        </a:rPr>
                        <a:t>0.09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tc>
                  <a:txBody>
                    <a:bodyPr/>
                    <a:lstStyle/>
                    <a:p>
                      <a:pPr marL="0" marR="0" algn="r">
                        <a:lnSpc>
                          <a:spcPct val="107000"/>
                        </a:lnSpc>
                        <a:spcBef>
                          <a:spcPts val="0"/>
                        </a:spcBef>
                        <a:spcAft>
                          <a:spcPts val="0"/>
                        </a:spcAft>
                      </a:pPr>
                      <a:r>
                        <a:rPr lang="en-US" sz="1100" dirty="0">
                          <a:effectLst/>
                        </a:rPr>
                        <a:t>0.01</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76965" marR="76965" marT="0" marB="0" anchor="b"/>
                </a:tc>
                <a:extLst>
                  <a:ext uri="{0D108BD9-81ED-4DB2-BD59-A6C34878D82A}">
                    <a16:rowId xmlns:a16="http://schemas.microsoft.com/office/drawing/2014/main" val="3312517471"/>
                  </a:ext>
                </a:extLst>
              </a:tr>
            </a:tbl>
          </a:graphicData>
        </a:graphic>
      </p:graphicFrame>
    </p:spTree>
    <p:extLst>
      <p:ext uri="{BB962C8B-B14F-4D97-AF65-F5344CB8AC3E}">
        <p14:creationId xmlns:p14="http://schemas.microsoft.com/office/powerpoint/2010/main" val="7842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EBB197-15C7-4863-B602-48C8E90D1F10}"/>
              </a:ext>
            </a:extLst>
          </p:cNvPr>
          <p:cNvSpPr>
            <a:spLocks noGrp="1"/>
          </p:cNvSpPr>
          <p:nvPr>
            <p:ph type="title"/>
          </p:nvPr>
        </p:nvSpPr>
        <p:spPr>
          <a:xfrm>
            <a:off x="643467" y="321734"/>
            <a:ext cx="10905066" cy="1135737"/>
          </a:xfrm>
        </p:spPr>
        <p:txBody>
          <a:bodyPr>
            <a:normAutofit/>
          </a:bodyPr>
          <a:lstStyle/>
          <a:p>
            <a:r>
              <a:rPr lang="en-US" sz="3600" dirty="0"/>
              <a:t>Sectoral Gain by GVC </a:t>
            </a:r>
          </a:p>
        </p:txBody>
      </p:sp>
      <p:sp>
        <p:nvSpPr>
          <p:cNvPr id="20" name="Rectangle 1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76DE27F1-8D81-430E-A064-9930BB53FFE3}"/>
              </a:ext>
            </a:extLst>
          </p:cNvPr>
          <p:cNvGraphicFramePr>
            <a:graphicFrameLocks noGrp="1"/>
          </p:cNvGraphicFramePr>
          <p:nvPr>
            <p:ph idx="1"/>
            <p:extLst>
              <p:ext uri="{D42A27DB-BD31-4B8C-83A1-F6EECF244321}">
                <p14:modId xmlns:p14="http://schemas.microsoft.com/office/powerpoint/2010/main" val="403438365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4189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42332-6CE1-4FFD-B537-A592EA15D60A}"/>
              </a:ext>
            </a:extLst>
          </p:cNvPr>
          <p:cNvSpPr>
            <a:spLocks noGrp="1"/>
          </p:cNvSpPr>
          <p:nvPr>
            <p:ph type="title"/>
          </p:nvPr>
        </p:nvSpPr>
        <p:spPr>
          <a:xfrm>
            <a:off x="4965430" y="629268"/>
            <a:ext cx="6586491" cy="1286160"/>
          </a:xfrm>
        </p:spPr>
        <p:txBody>
          <a:bodyPr anchor="b">
            <a:normAutofit/>
          </a:bodyPr>
          <a:lstStyle/>
          <a:p>
            <a:r>
              <a:rPr lang="en-US"/>
              <a:t>Conclusion</a:t>
            </a:r>
          </a:p>
        </p:txBody>
      </p:sp>
      <p:pic>
        <p:nvPicPr>
          <p:cNvPr id="4" name="Picture 3">
            <a:extLst>
              <a:ext uri="{FF2B5EF4-FFF2-40B4-BE49-F238E27FC236}">
                <a16:creationId xmlns:a16="http://schemas.microsoft.com/office/drawing/2014/main" id="{5466AEE2-CDDA-4039-87AF-90F1E2ABB3F9}"/>
              </a:ext>
            </a:extLst>
          </p:cNvPr>
          <p:cNvPicPr>
            <a:picLocks noChangeAspect="1"/>
          </p:cNvPicPr>
          <p:nvPr/>
        </p:nvPicPr>
        <p:blipFill rotWithShape="1">
          <a:blip r:embed="rId2"/>
          <a:srcRect r="1" b="140"/>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54A1FA"/>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73E2F3AD-C1A9-4164-A7E8-D81AD5198D05}"/>
              </a:ext>
            </a:extLst>
          </p:cNvPr>
          <p:cNvGraphicFramePr>
            <a:graphicFrameLocks noGrp="1"/>
          </p:cNvGraphicFramePr>
          <p:nvPr>
            <p:ph idx="1"/>
            <p:extLst>
              <p:ext uri="{D42A27DB-BD31-4B8C-83A1-F6EECF244321}">
                <p14:modId xmlns:p14="http://schemas.microsoft.com/office/powerpoint/2010/main" val="1528511054"/>
              </p:ext>
            </p:extLst>
          </p:nvPr>
        </p:nvGraphicFramePr>
        <p:xfrm>
          <a:off x="4965431" y="2438400"/>
          <a:ext cx="6586489" cy="3785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9176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FBABA236-DB9E-4388-9420-A26FB79DEAED}"/>
                                            </p:graphicEl>
                                          </p:spTgt>
                                        </p:tgtEl>
                                        <p:attrNameLst>
                                          <p:attrName>style.visibility</p:attrName>
                                        </p:attrNameLst>
                                      </p:cBhvr>
                                      <p:to>
                                        <p:strVal val="visible"/>
                                      </p:to>
                                    </p:set>
                                    <p:animEffect transition="in" filter="fade">
                                      <p:cBhvr>
                                        <p:cTn id="7" dur="500"/>
                                        <p:tgtEl>
                                          <p:spTgt spid="5">
                                            <p:graphicEl>
                                              <a:dgm id="{FBABA236-DB9E-4388-9420-A26FB79DEAE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E446A247-DD18-4EA7-80E9-9C9CE12B34FE}"/>
                                            </p:graphicEl>
                                          </p:spTgt>
                                        </p:tgtEl>
                                        <p:attrNameLst>
                                          <p:attrName>style.visibility</p:attrName>
                                        </p:attrNameLst>
                                      </p:cBhvr>
                                      <p:to>
                                        <p:strVal val="visible"/>
                                      </p:to>
                                    </p:set>
                                    <p:animEffect transition="in" filter="fade">
                                      <p:cBhvr>
                                        <p:cTn id="10" dur="500"/>
                                        <p:tgtEl>
                                          <p:spTgt spid="5">
                                            <p:graphicEl>
                                              <a:dgm id="{E446A247-DD18-4EA7-80E9-9C9CE12B34FE}"/>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graphicEl>
                                              <a:dgm id="{2AD99633-3C46-4AB4-A39B-0E696226E47D}"/>
                                            </p:graphicEl>
                                          </p:spTgt>
                                        </p:tgtEl>
                                        <p:attrNameLst>
                                          <p:attrName>style.visibility</p:attrName>
                                        </p:attrNameLst>
                                      </p:cBhvr>
                                      <p:to>
                                        <p:strVal val="visible"/>
                                      </p:to>
                                    </p:set>
                                    <p:animEffect transition="in" filter="fade">
                                      <p:cBhvr>
                                        <p:cTn id="15" dur="500"/>
                                        <p:tgtEl>
                                          <p:spTgt spid="5">
                                            <p:graphicEl>
                                              <a:dgm id="{2AD99633-3C46-4AB4-A39B-0E696226E47D}"/>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graphicEl>
                                              <a:dgm id="{5A0E813C-9664-4DB0-8347-F692CAD54C63}"/>
                                            </p:graphicEl>
                                          </p:spTgt>
                                        </p:tgtEl>
                                        <p:attrNameLst>
                                          <p:attrName>style.visibility</p:attrName>
                                        </p:attrNameLst>
                                      </p:cBhvr>
                                      <p:to>
                                        <p:strVal val="visible"/>
                                      </p:to>
                                    </p:set>
                                    <p:animEffect transition="in" filter="fade">
                                      <p:cBhvr>
                                        <p:cTn id="18" dur="500"/>
                                        <p:tgtEl>
                                          <p:spTgt spid="5">
                                            <p:graphicEl>
                                              <a:dgm id="{5A0E813C-9664-4DB0-8347-F692CAD54C63}"/>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graphicEl>
                                              <a:dgm id="{F3157F00-ECAC-4BCD-8109-84B392D84A54}"/>
                                            </p:graphicEl>
                                          </p:spTgt>
                                        </p:tgtEl>
                                        <p:attrNameLst>
                                          <p:attrName>style.visibility</p:attrName>
                                        </p:attrNameLst>
                                      </p:cBhvr>
                                      <p:to>
                                        <p:strVal val="visible"/>
                                      </p:to>
                                    </p:set>
                                    <p:animEffect transition="in" filter="fade">
                                      <p:cBhvr>
                                        <p:cTn id="23" dur="500"/>
                                        <p:tgtEl>
                                          <p:spTgt spid="5">
                                            <p:graphicEl>
                                              <a:dgm id="{F3157F00-ECAC-4BCD-8109-84B392D84A54}"/>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graphicEl>
                                              <a:dgm id="{A4FF44A3-A46D-4F3F-B358-B75AAB1933EC}"/>
                                            </p:graphicEl>
                                          </p:spTgt>
                                        </p:tgtEl>
                                        <p:attrNameLst>
                                          <p:attrName>style.visibility</p:attrName>
                                        </p:attrNameLst>
                                      </p:cBhvr>
                                      <p:to>
                                        <p:strVal val="visible"/>
                                      </p:to>
                                    </p:set>
                                    <p:animEffect transition="in" filter="fade">
                                      <p:cBhvr>
                                        <p:cTn id="26" dur="500"/>
                                        <p:tgtEl>
                                          <p:spTgt spid="5">
                                            <p:graphicEl>
                                              <a:dgm id="{A4FF44A3-A46D-4F3F-B358-B75AAB1933E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C5E409A5-CF1D-458A-9663-2151ED82F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282549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0">
            <a:extLst>
              <a:ext uri="{FF2B5EF4-FFF2-40B4-BE49-F238E27FC236}">
                <a16:creationId xmlns:a16="http://schemas.microsoft.com/office/drawing/2014/main" id="{919F297E-B60D-4F97-8148-C5F192A541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2" name="Title 1">
            <a:extLst>
              <a:ext uri="{FF2B5EF4-FFF2-40B4-BE49-F238E27FC236}">
                <a16:creationId xmlns:a16="http://schemas.microsoft.com/office/drawing/2014/main" id="{725C182A-B29F-464A-9A34-135E59FC0263}"/>
              </a:ext>
            </a:extLst>
          </p:cNvPr>
          <p:cNvSpPr>
            <a:spLocks noGrp="1"/>
          </p:cNvSpPr>
          <p:nvPr>
            <p:ph type="title"/>
          </p:nvPr>
        </p:nvSpPr>
        <p:spPr>
          <a:xfrm>
            <a:off x="804672" y="457200"/>
            <a:ext cx="10579608" cy="1188720"/>
          </a:xfrm>
        </p:spPr>
        <p:txBody>
          <a:bodyPr>
            <a:normAutofit/>
          </a:bodyPr>
          <a:lstStyle/>
          <a:p>
            <a:r>
              <a:rPr lang="en-US" sz="4000">
                <a:solidFill>
                  <a:srgbClr val="FFFFFF"/>
                </a:solidFill>
              </a:rPr>
              <a:t>Contents</a:t>
            </a:r>
          </a:p>
        </p:txBody>
      </p:sp>
      <p:sp>
        <p:nvSpPr>
          <p:cNvPr id="38" name="Rectangle 32">
            <a:extLst>
              <a:ext uri="{FF2B5EF4-FFF2-40B4-BE49-F238E27FC236}">
                <a16:creationId xmlns:a16="http://schemas.microsoft.com/office/drawing/2014/main" id="{70143844-CA1B-4124-9147-25EAB6ABC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Content Placeholder 2">
            <a:extLst>
              <a:ext uri="{FF2B5EF4-FFF2-40B4-BE49-F238E27FC236}">
                <a16:creationId xmlns:a16="http://schemas.microsoft.com/office/drawing/2014/main" id="{B3747F53-20FF-427E-B68F-955A78731635}"/>
              </a:ext>
            </a:extLst>
          </p:cNvPr>
          <p:cNvGraphicFramePr>
            <a:graphicFrameLocks noGrp="1"/>
          </p:cNvGraphicFramePr>
          <p:nvPr>
            <p:ph idx="1"/>
            <p:extLst>
              <p:ext uri="{D42A27DB-BD31-4B8C-83A1-F6EECF244321}">
                <p14:modId xmlns:p14="http://schemas.microsoft.com/office/powerpoint/2010/main" val="2999484210"/>
              </p:ext>
            </p:extLst>
          </p:nvPr>
        </p:nvGraphicFramePr>
        <p:xfrm>
          <a:off x="1036320" y="2560320"/>
          <a:ext cx="10119360" cy="3566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676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graphicEl>
                                              <a:dgm id="{D55DCE3A-C704-4452-81E9-A7501942E996}"/>
                                            </p:graphicEl>
                                          </p:spTgt>
                                        </p:tgtEl>
                                        <p:attrNameLst>
                                          <p:attrName>style.visibility</p:attrName>
                                        </p:attrNameLst>
                                      </p:cBhvr>
                                      <p:to>
                                        <p:strVal val="visible"/>
                                      </p:to>
                                    </p:set>
                                    <p:animEffect transition="in" filter="fade">
                                      <p:cBhvr>
                                        <p:cTn id="7" dur="500"/>
                                        <p:tgtEl>
                                          <p:spTgt spid="24">
                                            <p:graphicEl>
                                              <a:dgm id="{D55DCE3A-C704-4452-81E9-A7501942E99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graphicEl>
                                              <a:dgm id="{98C0CFE5-7176-499D-86AE-7B35C17D1FF3}"/>
                                            </p:graphicEl>
                                          </p:spTgt>
                                        </p:tgtEl>
                                        <p:attrNameLst>
                                          <p:attrName>style.visibility</p:attrName>
                                        </p:attrNameLst>
                                      </p:cBhvr>
                                      <p:to>
                                        <p:strVal val="visible"/>
                                      </p:to>
                                    </p:set>
                                    <p:animEffect transition="in" filter="fade">
                                      <p:cBhvr>
                                        <p:cTn id="10" dur="500"/>
                                        <p:tgtEl>
                                          <p:spTgt spid="24">
                                            <p:graphicEl>
                                              <a:dgm id="{98C0CFE5-7176-499D-86AE-7B35C17D1FF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graphicEl>
                                              <a:dgm id="{825B4867-797C-4533-AECE-B8B5B09F31D9}"/>
                                            </p:graphicEl>
                                          </p:spTgt>
                                        </p:tgtEl>
                                        <p:attrNameLst>
                                          <p:attrName>style.visibility</p:attrName>
                                        </p:attrNameLst>
                                      </p:cBhvr>
                                      <p:to>
                                        <p:strVal val="visible"/>
                                      </p:to>
                                    </p:set>
                                    <p:animEffect transition="in" filter="fade">
                                      <p:cBhvr>
                                        <p:cTn id="15" dur="500"/>
                                        <p:tgtEl>
                                          <p:spTgt spid="24">
                                            <p:graphicEl>
                                              <a:dgm id="{825B4867-797C-4533-AECE-B8B5B09F31D9}"/>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graphicEl>
                                              <a:dgm id="{FA6DD16A-57D9-44F4-BBA2-B5ECDDD8EB1E}"/>
                                            </p:graphicEl>
                                          </p:spTgt>
                                        </p:tgtEl>
                                        <p:attrNameLst>
                                          <p:attrName>style.visibility</p:attrName>
                                        </p:attrNameLst>
                                      </p:cBhvr>
                                      <p:to>
                                        <p:strVal val="visible"/>
                                      </p:to>
                                    </p:set>
                                    <p:animEffect transition="in" filter="fade">
                                      <p:cBhvr>
                                        <p:cTn id="18" dur="500"/>
                                        <p:tgtEl>
                                          <p:spTgt spid="24">
                                            <p:graphicEl>
                                              <a:dgm id="{FA6DD16A-57D9-44F4-BBA2-B5ECDDD8EB1E}"/>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4">
                                            <p:graphicEl>
                                              <a:dgm id="{5DEA77E7-9A82-447D-B6DB-A2AFA02C0B3B}"/>
                                            </p:graphicEl>
                                          </p:spTgt>
                                        </p:tgtEl>
                                        <p:attrNameLst>
                                          <p:attrName>style.visibility</p:attrName>
                                        </p:attrNameLst>
                                      </p:cBhvr>
                                      <p:to>
                                        <p:strVal val="visible"/>
                                      </p:to>
                                    </p:set>
                                    <p:animEffect transition="in" filter="fade">
                                      <p:cBhvr>
                                        <p:cTn id="23" dur="500"/>
                                        <p:tgtEl>
                                          <p:spTgt spid="24">
                                            <p:graphicEl>
                                              <a:dgm id="{5DEA77E7-9A82-447D-B6DB-A2AFA02C0B3B}"/>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graphicEl>
                                              <a:dgm id="{36E93C1A-6249-437A-9524-29FEC71C9D36}"/>
                                            </p:graphicEl>
                                          </p:spTgt>
                                        </p:tgtEl>
                                        <p:attrNameLst>
                                          <p:attrName>style.visibility</p:attrName>
                                        </p:attrNameLst>
                                      </p:cBhvr>
                                      <p:to>
                                        <p:strVal val="visible"/>
                                      </p:to>
                                    </p:set>
                                    <p:animEffect transition="in" filter="fade">
                                      <p:cBhvr>
                                        <p:cTn id="26" dur="500"/>
                                        <p:tgtEl>
                                          <p:spTgt spid="24">
                                            <p:graphicEl>
                                              <a:dgm id="{36E93C1A-6249-437A-9524-29FEC71C9D36}"/>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4">
                                            <p:graphicEl>
                                              <a:dgm id="{88BF360A-82AF-47A1-9E05-21FE57B3A4E7}"/>
                                            </p:graphicEl>
                                          </p:spTgt>
                                        </p:tgtEl>
                                        <p:attrNameLst>
                                          <p:attrName>style.visibility</p:attrName>
                                        </p:attrNameLst>
                                      </p:cBhvr>
                                      <p:to>
                                        <p:strVal val="visible"/>
                                      </p:to>
                                    </p:set>
                                    <p:animEffect transition="in" filter="fade">
                                      <p:cBhvr>
                                        <p:cTn id="31" dur="500"/>
                                        <p:tgtEl>
                                          <p:spTgt spid="24">
                                            <p:graphicEl>
                                              <a:dgm id="{88BF360A-82AF-47A1-9E05-21FE57B3A4E7}"/>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graphicEl>
                                              <a:dgm id="{7D3483C2-C2BD-4056-A334-9F79FC482551}"/>
                                            </p:graphicEl>
                                          </p:spTgt>
                                        </p:tgtEl>
                                        <p:attrNameLst>
                                          <p:attrName>style.visibility</p:attrName>
                                        </p:attrNameLst>
                                      </p:cBhvr>
                                      <p:to>
                                        <p:strVal val="visible"/>
                                      </p:to>
                                    </p:set>
                                    <p:animEffect transition="in" filter="fade">
                                      <p:cBhvr>
                                        <p:cTn id="34" dur="500"/>
                                        <p:tgtEl>
                                          <p:spTgt spid="24">
                                            <p:graphicEl>
                                              <a:dgm id="{7D3483C2-C2BD-4056-A334-9F79FC482551}"/>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graphicEl>
                                              <a:dgm id="{E5B38256-E2C9-45B9-ABB7-757F9A066C25}"/>
                                            </p:graphicEl>
                                          </p:spTgt>
                                        </p:tgtEl>
                                        <p:attrNameLst>
                                          <p:attrName>style.visibility</p:attrName>
                                        </p:attrNameLst>
                                      </p:cBhvr>
                                      <p:to>
                                        <p:strVal val="visible"/>
                                      </p:to>
                                    </p:set>
                                    <p:animEffect transition="in" filter="fade">
                                      <p:cBhvr>
                                        <p:cTn id="39" dur="500"/>
                                        <p:tgtEl>
                                          <p:spTgt spid="24">
                                            <p:graphicEl>
                                              <a:dgm id="{E5B38256-E2C9-45B9-ABB7-757F9A066C25}"/>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4">
                                            <p:graphicEl>
                                              <a:dgm id="{DFAA7F48-004D-4D85-911D-7A1DC9EC0B5D}"/>
                                            </p:graphicEl>
                                          </p:spTgt>
                                        </p:tgtEl>
                                        <p:attrNameLst>
                                          <p:attrName>style.visibility</p:attrName>
                                        </p:attrNameLst>
                                      </p:cBhvr>
                                      <p:to>
                                        <p:strVal val="visible"/>
                                      </p:to>
                                    </p:set>
                                    <p:animEffect transition="in" filter="fade">
                                      <p:cBhvr>
                                        <p:cTn id="42" dur="500"/>
                                        <p:tgtEl>
                                          <p:spTgt spid="24">
                                            <p:graphicEl>
                                              <a:dgm id="{DFAA7F48-004D-4D85-911D-7A1DC9EC0B5D}"/>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4">
                                            <p:graphicEl>
                                              <a:dgm id="{E4D13442-28B3-4E39-9BE0-A606FA53AFB6}"/>
                                            </p:graphicEl>
                                          </p:spTgt>
                                        </p:tgtEl>
                                        <p:attrNameLst>
                                          <p:attrName>style.visibility</p:attrName>
                                        </p:attrNameLst>
                                      </p:cBhvr>
                                      <p:to>
                                        <p:strVal val="visible"/>
                                      </p:to>
                                    </p:set>
                                    <p:animEffect transition="in" filter="fade">
                                      <p:cBhvr>
                                        <p:cTn id="47" dur="500"/>
                                        <p:tgtEl>
                                          <p:spTgt spid="24">
                                            <p:graphicEl>
                                              <a:dgm id="{E4D13442-28B3-4E39-9BE0-A606FA53AFB6}"/>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4">
                                            <p:graphicEl>
                                              <a:dgm id="{3AA11543-5BB6-46F5-AE9F-6CECAD88A84F}"/>
                                            </p:graphicEl>
                                          </p:spTgt>
                                        </p:tgtEl>
                                        <p:attrNameLst>
                                          <p:attrName>style.visibility</p:attrName>
                                        </p:attrNameLst>
                                      </p:cBhvr>
                                      <p:to>
                                        <p:strVal val="visible"/>
                                      </p:to>
                                    </p:set>
                                    <p:animEffect transition="in" filter="fade">
                                      <p:cBhvr>
                                        <p:cTn id="50" dur="500"/>
                                        <p:tgtEl>
                                          <p:spTgt spid="24">
                                            <p:graphicEl>
                                              <a:dgm id="{3AA11543-5BB6-46F5-AE9F-6CECAD88A84F}"/>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4">
                                            <p:graphicEl>
                                              <a:dgm id="{AAE59D29-469B-4665-BFD7-F94B68D73FC1}"/>
                                            </p:graphicEl>
                                          </p:spTgt>
                                        </p:tgtEl>
                                        <p:attrNameLst>
                                          <p:attrName>style.visibility</p:attrName>
                                        </p:attrNameLst>
                                      </p:cBhvr>
                                      <p:to>
                                        <p:strVal val="visible"/>
                                      </p:to>
                                    </p:set>
                                    <p:animEffect transition="in" filter="fade">
                                      <p:cBhvr>
                                        <p:cTn id="55" dur="500"/>
                                        <p:tgtEl>
                                          <p:spTgt spid="24">
                                            <p:graphicEl>
                                              <a:dgm id="{AAE59D29-469B-4665-BFD7-F94B68D73FC1}"/>
                                            </p:graphic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4">
                                            <p:graphicEl>
                                              <a:dgm id="{2BE75FEA-C83A-4BF9-B8E3-AD424A417451}"/>
                                            </p:graphicEl>
                                          </p:spTgt>
                                        </p:tgtEl>
                                        <p:attrNameLst>
                                          <p:attrName>style.visibility</p:attrName>
                                        </p:attrNameLst>
                                      </p:cBhvr>
                                      <p:to>
                                        <p:strVal val="visible"/>
                                      </p:to>
                                    </p:set>
                                    <p:animEffect transition="in" filter="fade">
                                      <p:cBhvr>
                                        <p:cTn id="58" dur="500"/>
                                        <p:tgtEl>
                                          <p:spTgt spid="24">
                                            <p:graphicEl>
                                              <a:dgm id="{2BE75FEA-C83A-4BF9-B8E3-AD424A41745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7FFD5C4-97F3-40D4-BE2E-6003E1D293FA}"/>
              </a:ext>
            </a:extLst>
          </p:cNvPr>
          <p:cNvPicPr>
            <a:picLocks noChangeAspect="1"/>
          </p:cNvPicPr>
          <p:nvPr/>
        </p:nvPicPr>
        <p:blipFill rotWithShape="1">
          <a:blip r:embed="rId2"/>
          <a:srcRect r="15627" b="-1"/>
          <a:stretch/>
        </p:blipFill>
        <p:spPr>
          <a:xfrm>
            <a:off x="3523488" y="-10264"/>
            <a:ext cx="8668512" cy="6857990"/>
          </a:xfrm>
          <a:prstGeom prst="rect">
            <a:avLst/>
          </a:prstGeom>
        </p:spPr>
      </p:pic>
      <p:sp>
        <p:nvSpPr>
          <p:cNvPr id="25" name="Rectangle 24">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30B1603-FC99-4F25-915E-DC4E58892AA1}"/>
              </a:ext>
            </a:extLst>
          </p:cNvPr>
          <p:cNvSpPr>
            <a:spLocks noGrp="1"/>
          </p:cNvSpPr>
          <p:nvPr>
            <p:ph type="title"/>
          </p:nvPr>
        </p:nvSpPr>
        <p:spPr>
          <a:xfrm>
            <a:off x="371094" y="1161288"/>
            <a:ext cx="3438144" cy="1124712"/>
          </a:xfrm>
        </p:spPr>
        <p:txBody>
          <a:bodyPr anchor="b">
            <a:normAutofit/>
          </a:bodyPr>
          <a:lstStyle/>
          <a:p>
            <a:r>
              <a:rPr lang="en-US" sz="2800"/>
              <a:t>Limitation</a:t>
            </a:r>
          </a:p>
        </p:txBody>
      </p:sp>
      <p:sp>
        <p:nvSpPr>
          <p:cNvPr id="27" name="Rectangle 2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9" name="Rectangle 2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7B81BF5-0AB0-4B54-8699-8356C3EE778D}"/>
              </a:ext>
            </a:extLst>
          </p:cNvPr>
          <p:cNvSpPr>
            <a:spLocks noGrp="1"/>
          </p:cNvSpPr>
          <p:nvPr>
            <p:ph idx="1"/>
          </p:nvPr>
        </p:nvSpPr>
        <p:spPr>
          <a:xfrm>
            <a:off x="371094" y="2718054"/>
            <a:ext cx="3438906" cy="3207258"/>
          </a:xfrm>
        </p:spPr>
        <p:txBody>
          <a:bodyPr anchor="t">
            <a:normAutofit/>
          </a:bodyPr>
          <a:lstStyle/>
          <a:p>
            <a:r>
              <a:rPr lang="en-US" sz="1700" dirty="0"/>
              <a:t>Domestic I/O, not an international I/O </a:t>
            </a:r>
          </a:p>
          <a:p>
            <a:r>
              <a:rPr lang="en-US" sz="1700" dirty="0"/>
              <a:t>Elimination of the Other FTAs (dynamic one)</a:t>
            </a:r>
          </a:p>
          <a:p>
            <a:r>
              <a:rPr lang="en-US" sz="1700" dirty="0"/>
              <a:t>Consider CPTPP and ASEAN</a:t>
            </a:r>
          </a:p>
          <a:p>
            <a:r>
              <a:rPr lang="en-US" sz="1700" dirty="0"/>
              <a:t>Role model of WTO which reduce the harm from FTA for other countries (question is how)</a:t>
            </a:r>
          </a:p>
        </p:txBody>
      </p:sp>
    </p:spTree>
    <p:extLst>
      <p:ext uri="{BB962C8B-B14F-4D97-AF65-F5344CB8AC3E}">
        <p14:creationId xmlns:p14="http://schemas.microsoft.com/office/powerpoint/2010/main" val="1714150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4" name="Freeform: Shape 33">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6" name="Freeform: Shape 35">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8EA3F90-E764-43A9-BC36-22B0BDD8912A}"/>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a:solidFill>
                  <a:schemeClr val="tx1"/>
                </a:solidFill>
                <a:latin typeface="+mj-lt"/>
                <a:ea typeface="+mj-ea"/>
                <a:cs typeface="+mj-cs"/>
              </a:rPr>
              <a:t>Thank You For Your Attention </a:t>
            </a:r>
          </a:p>
        </p:txBody>
      </p:sp>
      <p:sp>
        <p:nvSpPr>
          <p:cNvPr id="38" name="Rectangle 37">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887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80E37-4CFA-4B4B-9ACC-04020717DF12}"/>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600" dirty="0"/>
              <a:t>Introduction</a:t>
            </a:r>
          </a:p>
        </p:txBody>
      </p:sp>
      <p:pic>
        <p:nvPicPr>
          <p:cNvPr id="8" name="Picture 7">
            <a:extLst>
              <a:ext uri="{FF2B5EF4-FFF2-40B4-BE49-F238E27FC236}">
                <a16:creationId xmlns:a16="http://schemas.microsoft.com/office/drawing/2014/main" id="{34DE04C9-A10A-4818-AD08-669221811624}"/>
              </a:ext>
            </a:extLst>
          </p:cNvPr>
          <p:cNvPicPr>
            <a:picLocks noChangeAspect="1"/>
          </p:cNvPicPr>
          <p:nvPr/>
        </p:nvPicPr>
        <p:blipFill rotWithShape="1">
          <a:blip r:embed="rId2"/>
          <a:srcRect t="34336" b="20069"/>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6" name="Content Placeholder 5">
            <a:extLst>
              <a:ext uri="{FF2B5EF4-FFF2-40B4-BE49-F238E27FC236}">
                <a16:creationId xmlns:a16="http://schemas.microsoft.com/office/drawing/2014/main" id="{582F56BA-7CAA-4CE3-945E-C63444911EA3}"/>
              </a:ext>
            </a:extLst>
          </p:cNvPr>
          <p:cNvSpPr>
            <a:spLocks noGrp="1"/>
          </p:cNvSpPr>
          <p:nvPr>
            <p:ph idx="1"/>
          </p:nvPr>
        </p:nvSpPr>
        <p:spPr>
          <a:xfrm>
            <a:off x="4223982" y="3752850"/>
            <a:ext cx="7485413" cy="2452687"/>
          </a:xfrm>
        </p:spPr>
        <p:txBody>
          <a:bodyPr anchor="ctr">
            <a:normAutofit/>
          </a:bodyPr>
          <a:lstStyle/>
          <a:p>
            <a:pPr marL="0" indent="0">
              <a:buNone/>
            </a:pPr>
            <a:r>
              <a:rPr lang="en-US" sz="1800" dirty="0"/>
              <a:t>     </a:t>
            </a:r>
            <a:r>
              <a:rPr lang="en-US" sz="1800" b="1" dirty="0"/>
              <a:t>Main Idea</a:t>
            </a:r>
          </a:p>
          <a:p>
            <a:r>
              <a:rPr lang="en-US" sz="1800" dirty="0"/>
              <a:t>Study the new Japanese FTAs under the trade war</a:t>
            </a:r>
          </a:p>
          <a:p>
            <a:pPr lvl="0"/>
            <a:r>
              <a:rPr lang="en-US" sz="1800" dirty="0"/>
              <a:t>Focus on the FTAs and the trade war impact on welfare, GDP, and GVC</a:t>
            </a:r>
          </a:p>
          <a:p>
            <a:pPr lvl="0"/>
            <a:r>
              <a:rPr lang="en-US" sz="1800" dirty="0"/>
              <a:t>Compare each cases for selected countries</a:t>
            </a:r>
          </a:p>
          <a:p>
            <a:pPr lvl="0"/>
            <a:r>
              <a:rPr lang="en-US" sz="1800" dirty="0"/>
              <a:t>Code (subtotal) based on time schedule of the trade war and the FTAs</a:t>
            </a:r>
          </a:p>
        </p:txBody>
      </p:sp>
    </p:spTree>
    <p:extLst>
      <p:ext uri="{BB962C8B-B14F-4D97-AF65-F5344CB8AC3E}">
        <p14:creationId xmlns:p14="http://schemas.microsoft.com/office/powerpoint/2010/main" val="3063657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77809ba254_0_5"/>
          <p:cNvSpPr txBox="1">
            <a:spLocks noGrp="1"/>
          </p:cNvSpPr>
          <p:nvPr>
            <p:ph type="title"/>
          </p:nvPr>
        </p:nvSpPr>
        <p:spPr>
          <a:xfrm>
            <a:off x="839802" y="457200"/>
            <a:ext cx="4649400" cy="16002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7500" dirty="0"/>
              <a:t>GVCs</a:t>
            </a:r>
            <a:endParaRPr sz="6300" dirty="0"/>
          </a:p>
        </p:txBody>
      </p:sp>
      <p:sp>
        <p:nvSpPr>
          <p:cNvPr id="176" name="Google Shape;176;g77809ba254_0_5"/>
          <p:cNvSpPr>
            <a:spLocks noGrp="1"/>
          </p:cNvSpPr>
          <p:nvPr>
            <p:ph type="pic" idx="2"/>
          </p:nvPr>
        </p:nvSpPr>
        <p:spPr>
          <a:xfrm>
            <a:off x="5183188" y="987425"/>
            <a:ext cx="6172200" cy="4873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3000" dirty="0"/>
          </a:p>
          <a:p>
            <a:pPr marL="0" lvl="0" indent="0" algn="l" rtl="0">
              <a:spcBef>
                <a:spcPts val="0"/>
              </a:spcBef>
              <a:spcAft>
                <a:spcPts val="0"/>
              </a:spcAft>
              <a:buNone/>
            </a:pPr>
            <a:endParaRPr sz="3000" dirty="0"/>
          </a:p>
          <a:p>
            <a:pPr marL="0" lvl="0" indent="0" algn="l" rtl="0">
              <a:spcBef>
                <a:spcPts val="0"/>
              </a:spcBef>
              <a:spcAft>
                <a:spcPts val="0"/>
              </a:spcAft>
              <a:buNone/>
            </a:pPr>
            <a:endParaRPr sz="3000" dirty="0"/>
          </a:p>
          <a:p>
            <a:pPr marL="0" lvl="0" indent="0" algn="l" rtl="0">
              <a:spcBef>
                <a:spcPts val="0"/>
              </a:spcBef>
              <a:spcAft>
                <a:spcPts val="0"/>
              </a:spcAft>
              <a:buClr>
                <a:schemeClr val="dk1"/>
              </a:buClr>
              <a:buSzPts val="4400"/>
              <a:buFont typeface="Calibri"/>
              <a:buNone/>
            </a:pPr>
            <a:r>
              <a:rPr lang="en-US" sz="3000" dirty="0"/>
              <a:t>Framework for GVC-led Development</a:t>
            </a:r>
            <a:endParaRPr sz="1800" dirty="0"/>
          </a:p>
        </p:txBody>
      </p:sp>
      <p:sp>
        <p:nvSpPr>
          <p:cNvPr id="177" name="Google Shape;177;g77809ba254_0_5"/>
          <p:cNvSpPr txBox="1">
            <a:spLocks noGrp="1"/>
          </p:cNvSpPr>
          <p:nvPr>
            <p:ph type="body" idx="1"/>
          </p:nvPr>
        </p:nvSpPr>
        <p:spPr>
          <a:xfrm>
            <a:off x="839788" y="2057400"/>
            <a:ext cx="3932100" cy="3811500"/>
          </a:xfrm>
          <a:prstGeom prst="rect">
            <a:avLst/>
          </a:prstGeom>
        </p:spPr>
        <p:txBody>
          <a:bodyPr spcFirstLastPara="1" wrap="square" lIns="91425" tIns="45700" rIns="91425" bIns="45700" anchor="t" anchorCtr="0">
            <a:noAutofit/>
          </a:bodyPr>
          <a:lstStyle/>
          <a:p>
            <a:pPr marL="228600" lvl="0" indent="-165100" algn="l" rtl="0">
              <a:spcBef>
                <a:spcPts val="0"/>
              </a:spcBef>
              <a:spcAft>
                <a:spcPts val="0"/>
              </a:spcAft>
              <a:buSzPts val="1800"/>
              <a:buChar char="•"/>
            </a:pPr>
            <a:r>
              <a:rPr lang="en-US" sz="2000" dirty="0"/>
              <a:t>Primarily, GVCs are a specific form of trade where a country uses import products to domestically consume or to use these products for its export products. That is, she imports and assembles parts and components to finalize its final goods which are domestically consumed or are exported to other countries.</a:t>
            </a:r>
            <a:endParaRPr sz="2000" dirty="0"/>
          </a:p>
        </p:txBody>
      </p:sp>
      <p:pic>
        <p:nvPicPr>
          <p:cNvPr id="178" name="Google Shape;178;g77809ba254_0_5"/>
          <p:cNvPicPr preferRelativeResize="0">
            <a:picLocks noGrp="1"/>
          </p:cNvPicPr>
          <p:nvPr>
            <p:ph type="body" idx="1"/>
          </p:nvPr>
        </p:nvPicPr>
        <p:blipFill rotWithShape="1">
          <a:blip r:embed="rId3">
            <a:alphaModFix/>
          </a:blip>
          <a:srcRect/>
          <a:stretch/>
        </p:blipFill>
        <p:spPr>
          <a:xfrm>
            <a:off x="5813803" y="2733082"/>
            <a:ext cx="5541600" cy="2328900"/>
          </a:xfrm>
          <a:prstGeom prst="rect">
            <a:avLst/>
          </a:prstGeom>
          <a:noFill/>
          <a:ln>
            <a:noFill/>
          </a:ln>
        </p:spPr>
      </p:pic>
      <p:sp>
        <p:nvSpPr>
          <p:cNvPr id="179" name="Google Shape;179;g77809ba254_0_5"/>
          <p:cNvSpPr/>
          <p:nvPr/>
        </p:nvSpPr>
        <p:spPr>
          <a:xfrm>
            <a:off x="8269288" y="5276803"/>
            <a:ext cx="32124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Source: World Bank (WB) (2020)</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7">
                                            <p:txEl>
                                              <p:pRg st="0" end="0"/>
                                            </p:txEl>
                                          </p:spTgt>
                                        </p:tgtEl>
                                        <p:attrNameLst>
                                          <p:attrName>style.visibility</p:attrName>
                                        </p:attrNameLst>
                                      </p:cBhvr>
                                      <p:to>
                                        <p:strVal val="visible"/>
                                      </p:to>
                                    </p:set>
                                    <p:animEffect transition="in" filter="fade">
                                      <p:cBhvr>
                                        <p:cTn id="7" dur="500"/>
                                        <p:tgtEl>
                                          <p:spTgt spid="1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77809ba254_0_568"/>
          <p:cNvSpPr txBox="1">
            <a:spLocks noGrp="1"/>
          </p:cNvSpPr>
          <p:nvPr>
            <p:ph type="title"/>
          </p:nvPr>
        </p:nvSpPr>
        <p:spPr>
          <a:xfrm>
            <a:off x="6554090" y="787583"/>
            <a:ext cx="5131660" cy="1047426"/>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000" dirty="0"/>
              <a:t>Limited Japan-USA FTA</a:t>
            </a:r>
            <a:endParaRPr sz="4000" dirty="0"/>
          </a:p>
        </p:txBody>
      </p:sp>
      <p:grpSp>
        <p:nvGrpSpPr>
          <p:cNvPr id="205" name="Google Shape;205;g77809ba254_0_568"/>
          <p:cNvGrpSpPr/>
          <p:nvPr/>
        </p:nvGrpSpPr>
        <p:grpSpPr>
          <a:xfrm>
            <a:off x="10037851" y="4483845"/>
            <a:ext cx="1811247" cy="1338264"/>
            <a:chOff x="3071457" y="2013875"/>
            <a:chExt cx="1944600" cy="1569600"/>
          </a:xfrm>
        </p:grpSpPr>
        <p:sp>
          <p:nvSpPr>
            <p:cNvPr id="206" name="Google Shape;206;g77809ba254_0_568"/>
            <p:cNvSpPr/>
            <p:nvPr/>
          </p:nvSpPr>
          <p:spPr>
            <a:xfrm rot="10800000" flipH="1">
              <a:off x="3071457" y="2013875"/>
              <a:ext cx="1944600" cy="1569600"/>
            </a:xfrm>
            <a:prstGeom prst="round2DiagRect">
              <a:avLst>
                <a:gd name="adj1" fmla="val 0"/>
                <a:gd name="adj2" fmla="val 17764"/>
              </a:avLst>
            </a:prstGeom>
            <a:solidFill>
              <a:srgbClr val="0D5DD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 name="Google Shape;207;g77809ba254_0_568"/>
            <p:cNvSpPr txBox="1"/>
            <p:nvPr/>
          </p:nvSpPr>
          <p:spPr>
            <a:xfrm>
              <a:off x="3317912" y="2378216"/>
              <a:ext cx="1451700" cy="459900"/>
            </a:xfrm>
            <a:prstGeom prst="rect">
              <a:avLst/>
            </a:prstGeom>
            <a:noFill/>
            <a:ln>
              <a:noFill/>
            </a:ln>
          </p:spPr>
          <p:txBody>
            <a:bodyPr spcFirstLastPara="1" wrap="square" lIns="121900" tIns="121900" rIns="121900" bIns="121900" anchor="t" anchorCtr="0">
              <a:noAutofit/>
            </a:bodyPr>
            <a:lstStyle/>
            <a:p>
              <a:pPr marL="228600" lvl="0" indent="0" algn="l" rtl="0">
                <a:lnSpc>
                  <a:spcPct val="90000"/>
                </a:lnSpc>
                <a:spcBef>
                  <a:spcPts val="0"/>
                </a:spcBef>
                <a:spcAft>
                  <a:spcPts val="0"/>
                </a:spcAft>
                <a:buNone/>
              </a:pPr>
              <a:r>
                <a:rPr lang="en-US" dirty="0">
                  <a:solidFill>
                    <a:schemeClr val="dk1"/>
                  </a:solidFill>
                  <a:latin typeface="Calibri"/>
                  <a:ea typeface="Calibri"/>
                  <a:cs typeface="Calibri"/>
                  <a:sym typeface="Calibri"/>
                </a:rPr>
                <a:t>industrial products</a:t>
              </a:r>
              <a:endParaRPr sz="1100" dirty="0">
                <a:solidFill>
                  <a:srgbClr val="FFFFFF"/>
                </a:solidFill>
                <a:latin typeface="Roboto"/>
                <a:ea typeface="Roboto"/>
                <a:cs typeface="Roboto"/>
                <a:sym typeface="Roboto"/>
              </a:endParaRPr>
            </a:p>
          </p:txBody>
        </p:sp>
      </p:grpSp>
      <p:grpSp>
        <p:nvGrpSpPr>
          <p:cNvPr id="208" name="Google Shape;208;g77809ba254_0_568"/>
          <p:cNvGrpSpPr/>
          <p:nvPr/>
        </p:nvGrpSpPr>
        <p:grpSpPr>
          <a:xfrm>
            <a:off x="7081624" y="4563931"/>
            <a:ext cx="2154576" cy="1245346"/>
            <a:chOff x="769085" y="2820708"/>
            <a:chExt cx="1944600" cy="1569600"/>
          </a:xfrm>
        </p:grpSpPr>
        <p:sp>
          <p:nvSpPr>
            <p:cNvPr id="209" name="Google Shape;209;g77809ba254_0_568"/>
            <p:cNvSpPr/>
            <p:nvPr/>
          </p:nvSpPr>
          <p:spPr>
            <a:xfrm>
              <a:off x="769085" y="2820708"/>
              <a:ext cx="1944600" cy="1569600"/>
            </a:xfrm>
            <a:prstGeom prst="round2DiagRect">
              <a:avLst>
                <a:gd name="adj1" fmla="val 0"/>
                <a:gd name="adj2" fmla="val 17764"/>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g77809ba254_0_568"/>
            <p:cNvSpPr txBox="1"/>
            <p:nvPr/>
          </p:nvSpPr>
          <p:spPr>
            <a:xfrm>
              <a:off x="1105181" y="3052042"/>
              <a:ext cx="1451700" cy="459900"/>
            </a:xfrm>
            <a:prstGeom prst="rect">
              <a:avLst/>
            </a:prstGeom>
            <a:noFill/>
            <a:ln>
              <a:noFill/>
            </a:ln>
          </p:spPr>
          <p:txBody>
            <a:bodyPr spcFirstLastPara="1" wrap="square" lIns="121900" tIns="121900" rIns="121900" bIns="121900" anchor="t" anchorCtr="0">
              <a:noAutofit/>
            </a:bodyPr>
            <a:lstStyle/>
            <a:p>
              <a:pPr marL="228600" lvl="0" indent="0" algn="l" rtl="0">
                <a:lnSpc>
                  <a:spcPct val="90000"/>
                </a:lnSpc>
                <a:spcBef>
                  <a:spcPts val="0"/>
                </a:spcBef>
                <a:spcAft>
                  <a:spcPts val="0"/>
                </a:spcAft>
                <a:buNone/>
              </a:pPr>
              <a:r>
                <a:rPr lang="en-US" dirty="0">
                  <a:solidFill>
                    <a:schemeClr val="dk1"/>
                  </a:solidFill>
                  <a:latin typeface="Calibri"/>
                  <a:ea typeface="Calibri"/>
                  <a:cs typeface="Calibri"/>
                  <a:sym typeface="Calibri"/>
                </a:rPr>
                <a:t>agricultural products</a:t>
              </a:r>
              <a:endParaRPr sz="1000" dirty="0">
                <a:solidFill>
                  <a:srgbClr val="FFFFFF"/>
                </a:solidFill>
                <a:latin typeface="Roboto"/>
                <a:ea typeface="Roboto"/>
                <a:cs typeface="Roboto"/>
                <a:sym typeface="Roboto"/>
              </a:endParaRPr>
            </a:p>
          </p:txBody>
        </p:sp>
      </p:grpSp>
      <p:grpSp>
        <p:nvGrpSpPr>
          <p:cNvPr id="211" name="Google Shape;211;g77809ba254_0_568"/>
          <p:cNvGrpSpPr/>
          <p:nvPr/>
        </p:nvGrpSpPr>
        <p:grpSpPr>
          <a:xfrm>
            <a:off x="7215272" y="2376314"/>
            <a:ext cx="3681157" cy="1814533"/>
            <a:chOff x="5015938" y="2013875"/>
            <a:chExt cx="3001200" cy="1569600"/>
          </a:xfrm>
        </p:grpSpPr>
        <p:sp>
          <p:nvSpPr>
            <p:cNvPr id="212" name="Google Shape;212;g77809ba254_0_568"/>
            <p:cNvSpPr/>
            <p:nvPr/>
          </p:nvSpPr>
          <p:spPr>
            <a:xfrm>
              <a:off x="5015938" y="2013875"/>
              <a:ext cx="3001200" cy="1569600"/>
            </a:xfrm>
            <a:prstGeom prst="round2DiagRect">
              <a:avLst>
                <a:gd name="adj1" fmla="val 0"/>
                <a:gd name="adj2" fmla="val 17764"/>
              </a:avLst>
            </a:prstGeom>
            <a:solidFill>
              <a:srgbClr val="0944A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p:txBody>
        </p:sp>
        <p:sp>
          <p:nvSpPr>
            <p:cNvPr id="213" name="Google Shape;213;g77809ba254_0_568"/>
            <p:cNvSpPr txBox="1"/>
            <p:nvPr/>
          </p:nvSpPr>
          <p:spPr>
            <a:xfrm rot="-580014">
              <a:off x="5360162" y="2256375"/>
              <a:ext cx="2417223" cy="459810"/>
            </a:xfrm>
            <a:prstGeom prst="rect">
              <a:avLst/>
            </a:prstGeom>
            <a:noFill/>
            <a:ln>
              <a:noFill/>
            </a:ln>
          </p:spPr>
          <p:txBody>
            <a:bodyPr spcFirstLastPara="1" wrap="square" lIns="121900" tIns="121900" rIns="121900" bIns="121900" anchor="t" anchorCtr="0">
              <a:noAutofit/>
            </a:bodyPr>
            <a:lstStyle/>
            <a:p>
              <a:pPr marL="228600" lvl="0" indent="0" algn="l" rtl="0">
                <a:lnSpc>
                  <a:spcPct val="90000"/>
                </a:lnSpc>
                <a:spcBef>
                  <a:spcPts val="0"/>
                </a:spcBef>
                <a:spcAft>
                  <a:spcPts val="0"/>
                </a:spcAft>
                <a:buNone/>
              </a:pPr>
              <a:r>
                <a:rPr lang="en-US" sz="2800" dirty="0">
                  <a:solidFill>
                    <a:schemeClr val="dk1"/>
                  </a:solidFill>
                  <a:latin typeface="Calibri"/>
                  <a:ea typeface="Calibri"/>
                  <a:cs typeface="Calibri"/>
                  <a:sym typeface="Calibri"/>
                </a:rPr>
                <a:t>30 % of global gross domestic product</a:t>
              </a:r>
              <a:endParaRPr sz="2800" dirty="0">
                <a:solidFill>
                  <a:schemeClr val="dk1"/>
                </a:solidFill>
                <a:latin typeface="Calibri"/>
                <a:ea typeface="Calibri"/>
                <a:cs typeface="Calibri"/>
                <a:sym typeface="Calibri"/>
              </a:endParaRPr>
            </a:p>
            <a:p>
              <a:pPr marL="0" lvl="0" indent="0" algn="l" rtl="0">
                <a:spcBef>
                  <a:spcPts val="0"/>
                </a:spcBef>
                <a:spcAft>
                  <a:spcPts val="0"/>
                </a:spcAft>
                <a:buNone/>
              </a:pPr>
              <a:endParaRPr sz="1500" b="1" dirty="0">
                <a:solidFill>
                  <a:srgbClr val="FFFFFF"/>
                </a:solidFill>
                <a:latin typeface="Roboto"/>
                <a:ea typeface="Roboto"/>
                <a:cs typeface="Roboto"/>
                <a:sym typeface="Roboto"/>
              </a:endParaRPr>
            </a:p>
          </p:txBody>
        </p:sp>
      </p:grpSp>
      <p:grpSp>
        <p:nvGrpSpPr>
          <p:cNvPr id="214" name="Google Shape;214;g77809ba254_0_568"/>
          <p:cNvGrpSpPr/>
          <p:nvPr/>
        </p:nvGrpSpPr>
        <p:grpSpPr>
          <a:xfrm>
            <a:off x="9391504" y="4898346"/>
            <a:ext cx="646347" cy="576516"/>
            <a:chOff x="3157188" y="909150"/>
            <a:chExt cx="470400" cy="470400"/>
          </a:xfrm>
        </p:grpSpPr>
        <p:sp>
          <p:nvSpPr>
            <p:cNvPr id="215" name="Google Shape;215;g77809ba254_0_568"/>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6" name="Google Shape;216;g77809ba254_0_568"/>
            <p:cNvSpPr/>
            <p:nvPr/>
          </p:nvSpPr>
          <p:spPr>
            <a:xfrm>
              <a:off x="3243138" y="995100"/>
              <a:ext cx="298500" cy="298500"/>
            </a:xfrm>
            <a:prstGeom prst="mathPlus">
              <a:avLst>
                <a:gd name="adj1" fmla="val 99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D084CCEE-71A1-490E-8975-291FCC15C95B}"/>
              </a:ext>
            </a:extLst>
          </p:cNvPr>
          <p:cNvSpPr/>
          <p:nvPr/>
        </p:nvSpPr>
        <p:spPr>
          <a:xfrm>
            <a:off x="1315092" y="1035890"/>
            <a:ext cx="4335695" cy="584775"/>
          </a:xfrm>
          <a:prstGeom prst="rect">
            <a:avLst/>
          </a:prstGeom>
        </p:spPr>
        <p:txBody>
          <a:bodyPr wrap="square">
            <a:spAutoFit/>
          </a:bodyPr>
          <a:lstStyle/>
          <a:p>
            <a:r>
              <a:rPr lang="en-US" sz="3200" dirty="0"/>
              <a:t>Japan-EU EPA</a:t>
            </a:r>
          </a:p>
        </p:txBody>
      </p:sp>
      <p:sp>
        <p:nvSpPr>
          <p:cNvPr id="17" name="Google Shape;212;g77809ba254_0_568">
            <a:extLst>
              <a:ext uri="{FF2B5EF4-FFF2-40B4-BE49-F238E27FC236}">
                <a16:creationId xmlns:a16="http://schemas.microsoft.com/office/drawing/2014/main" id="{A99C0C5E-453E-4C5D-8769-235D8CF4E4AB}"/>
              </a:ext>
            </a:extLst>
          </p:cNvPr>
          <p:cNvSpPr/>
          <p:nvPr/>
        </p:nvSpPr>
        <p:spPr>
          <a:xfrm>
            <a:off x="984134" y="2405362"/>
            <a:ext cx="3681157" cy="1814533"/>
          </a:xfrm>
          <a:prstGeom prst="round2DiagRect">
            <a:avLst>
              <a:gd name="adj1" fmla="val 0"/>
              <a:gd name="adj2" fmla="val 17764"/>
            </a:avLst>
          </a:prstGeom>
          <a:solidFill>
            <a:srgbClr val="0944A1"/>
          </a:solidFill>
          <a:ln>
            <a:noFill/>
          </a:ln>
        </p:spPr>
        <p:txBody>
          <a:bodyPr spcFirstLastPara="1" wrap="square" lIns="121900" tIns="121900" rIns="121900" bIns="121900" anchor="ctr" anchorCtr="0">
            <a:noAutofit/>
          </a:bodyPr>
          <a:lstStyle/>
          <a:p>
            <a:pPr lvl="0"/>
            <a:r>
              <a:rPr lang="en-US" sz="1900" dirty="0"/>
              <a:t>Agricultural and Industrial products</a:t>
            </a:r>
            <a:endParaRPr sz="1900" dirty="0"/>
          </a:p>
        </p:txBody>
      </p:sp>
      <p:grpSp>
        <p:nvGrpSpPr>
          <p:cNvPr id="18" name="Google Shape;208;g77809ba254_0_568">
            <a:extLst>
              <a:ext uri="{FF2B5EF4-FFF2-40B4-BE49-F238E27FC236}">
                <a16:creationId xmlns:a16="http://schemas.microsoft.com/office/drawing/2014/main" id="{AD7B599B-DBCE-4D1D-99D0-587313DC8D0D}"/>
              </a:ext>
            </a:extLst>
          </p:cNvPr>
          <p:cNvGrpSpPr/>
          <p:nvPr/>
        </p:nvGrpSpPr>
        <p:grpSpPr>
          <a:xfrm>
            <a:off x="801224" y="4722694"/>
            <a:ext cx="2154576" cy="1245346"/>
            <a:chOff x="769085" y="2820708"/>
            <a:chExt cx="1944600" cy="1569600"/>
          </a:xfrm>
        </p:grpSpPr>
        <p:sp>
          <p:nvSpPr>
            <p:cNvPr id="19" name="Google Shape;209;g77809ba254_0_568">
              <a:extLst>
                <a:ext uri="{FF2B5EF4-FFF2-40B4-BE49-F238E27FC236}">
                  <a16:creationId xmlns:a16="http://schemas.microsoft.com/office/drawing/2014/main" id="{6C1E82D4-878C-449F-9947-6328884A8CF7}"/>
                </a:ext>
              </a:extLst>
            </p:cNvPr>
            <p:cNvSpPr/>
            <p:nvPr/>
          </p:nvSpPr>
          <p:spPr>
            <a:xfrm>
              <a:off x="769085" y="2820708"/>
              <a:ext cx="1944600" cy="1569600"/>
            </a:xfrm>
            <a:prstGeom prst="round2DiagRect">
              <a:avLst>
                <a:gd name="adj1" fmla="val 0"/>
                <a:gd name="adj2" fmla="val 17764"/>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 name="Google Shape;210;g77809ba254_0_568">
              <a:extLst>
                <a:ext uri="{FF2B5EF4-FFF2-40B4-BE49-F238E27FC236}">
                  <a16:creationId xmlns:a16="http://schemas.microsoft.com/office/drawing/2014/main" id="{9000817B-4515-41D4-8769-06968BB3755C}"/>
                </a:ext>
              </a:extLst>
            </p:cNvPr>
            <p:cNvSpPr txBox="1"/>
            <p:nvPr/>
          </p:nvSpPr>
          <p:spPr>
            <a:xfrm>
              <a:off x="1105181" y="3052042"/>
              <a:ext cx="1451700" cy="459900"/>
            </a:xfrm>
            <a:prstGeom prst="rect">
              <a:avLst/>
            </a:prstGeom>
            <a:noFill/>
            <a:ln>
              <a:noFill/>
            </a:ln>
          </p:spPr>
          <p:txBody>
            <a:bodyPr spcFirstLastPara="1" wrap="square" lIns="121900" tIns="121900" rIns="121900" bIns="121900" anchor="t" anchorCtr="0">
              <a:noAutofit/>
            </a:bodyPr>
            <a:lstStyle/>
            <a:p>
              <a:pPr marL="228600" lvl="0" indent="0" algn="l" rtl="0">
                <a:lnSpc>
                  <a:spcPct val="90000"/>
                </a:lnSpc>
                <a:spcBef>
                  <a:spcPts val="0"/>
                </a:spcBef>
                <a:spcAft>
                  <a:spcPts val="0"/>
                </a:spcAft>
                <a:buNone/>
              </a:pPr>
              <a:endParaRPr sz="1000" dirty="0">
                <a:solidFill>
                  <a:srgbClr val="FFFFFF"/>
                </a:solidFill>
                <a:latin typeface="Roboto"/>
                <a:ea typeface="Roboto"/>
                <a:cs typeface="Roboto"/>
                <a:sym typeface="Roboto"/>
              </a:endParaRPr>
            </a:p>
          </p:txBody>
        </p:sp>
      </p:grpSp>
      <p:grpSp>
        <p:nvGrpSpPr>
          <p:cNvPr id="21" name="Google Shape;205;g77809ba254_0_568">
            <a:extLst>
              <a:ext uri="{FF2B5EF4-FFF2-40B4-BE49-F238E27FC236}">
                <a16:creationId xmlns:a16="http://schemas.microsoft.com/office/drawing/2014/main" id="{2892B8DD-19EF-4ACB-93FE-1A3FC2C3EAA8}"/>
              </a:ext>
            </a:extLst>
          </p:cNvPr>
          <p:cNvGrpSpPr/>
          <p:nvPr/>
        </p:nvGrpSpPr>
        <p:grpSpPr>
          <a:xfrm>
            <a:off x="3428411" y="4651139"/>
            <a:ext cx="1811247" cy="1338264"/>
            <a:chOff x="3071457" y="2013875"/>
            <a:chExt cx="1944600" cy="1569600"/>
          </a:xfrm>
        </p:grpSpPr>
        <p:sp>
          <p:nvSpPr>
            <p:cNvPr id="22" name="Google Shape;206;g77809ba254_0_568">
              <a:extLst>
                <a:ext uri="{FF2B5EF4-FFF2-40B4-BE49-F238E27FC236}">
                  <a16:creationId xmlns:a16="http://schemas.microsoft.com/office/drawing/2014/main" id="{8D032C4C-3A13-45FC-BD36-B309735ACF10}"/>
                </a:ext>
              </a:extLst>
            </p:cNvPr>
            <p:cNvSpPr/>
            <p:nvPr/>
          </p:nvSpPr>
          <p:spPr>
            <a:xfrm rot="10800000" flipH="1">
              <a:off x="3071457" y="2013875"/>
              <a:ext cx="1944600" cy="1569600"/>
            </a:xfrm>
            <a:prstGeom prst="round2DiagRect">
              <a:avLst>
                <a:gd name="adj1" fmla="val 0"/>
                <a:gd name="adj2" fmla="val 17764"/>
              </a:avLst>
            </a:prstGeom>
            <a:solidFill>
              <a:srgbClr val="0D5DD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 name="Google Shape;207;g77809ba254_0_568">
              <a:extLst>
                <a:ext uri="{FF2B5EF4-FFF2-40B4-BE49-F238E27FC236}">
                  <a16:creationId xmlns:a16="http://schemas.microsoft.com/office/drawing/2014/main" id="{80AD9FB4-4EEE-44C3-BB79-73C625000B86}"/>
                </a:ext>
              </a:extLst>
            </p:cNvPr>
            <p:cNvSpPr txBox="1"/>
            <p:nvPr/>
          </p:nvSpPr>
          <p:spPr>
            <a:xfrm>
              <a:off x="3317912" y="2378216"/>
              <a:ext cx="1451700" cy="459900"/>
            </a:xfrm>
            <a:prstGeom prst="rect">
              <a:avLst/>
            </a:prstGeom>
            <a:noFill/>
            <a:ln>
              <a:noFill/>
            </a:ln>
          </p:spPr>
          <p:txBody>
            <a:bodyPr spcFirstLastPara="1" wrap="square" lIns="121900" tIns="121900" rIns="121900" bIns="121900" anchor="t" anchorCtr="0">
              <a:noAutofit/>
            </a:bodyPr>
            <a:lstStyle/>
            <a:p>
              <a:pPr marL="228600" lvl="0" indent="0" algn="l" rtl="0">
                <a:lnSpc>
                  <a:spcPct val="90000"/>
                </a:lnSpc>
                <a:spcBef>
                  <a:spcPts val="0"/>
                </a:spcBef>
                <a:spcAft>
                  <a:spcPts val="0"/>
                </a:spcAft>
                <a:buNone/>
              </a:pPr>
              <a:endParaRPr sz="1100" dirty="0">
                <a:solidFill>
                  <a:srgbClr val="FFFFFF"/>
                </a:solidFill>
                <a:latin typeface="Roboto"/>
                <a:ea typeface="Roboto"/>
                <a:cs typeface="Roboto"/>
                <a:sym typeface="Roboto"/>
              </a:endParaRPr>
            </a:p>
          </p:txBody>
        </p:sp>
      </p:grpSp>
      <p:sp>
        <p:nvSpPr>
          <p:cNvPr id="3" name="Rectangle 2">
            <a:extLst>
              <a:ext uri="{FF2B5EF4-FFF2-40B4-BE49-F238E27FC236}">
                <a16:creationId xmlns:a16="http://schemas.microsoft.com/office/drawing/2014/main" id="{380ADE08-F398-40DD-BEE3-EEAC8B83E7A5}"/>
              </a:ext>
            </a:extLst>
          </p:cNvPr>
          <p:cNvSpPr/>
          <p:nvPr/>
        </p:nvSpPr>
        <p:spPr>
          <a:xfrm>
            <a:off x="1215566" y="5160701"/>
            <a:ext cx="1594154" cy="369332"/>
          </a:xfrm>
          <a:prstGeom prst="rect">
            <a:avLst/>
          </a:prstGeom>
        </p:spPr>
        <p:txBody>
          <a:bodyPr wrap="none">
            <a:spAutoFit/>
          </a:bodyPr>
          <a:lstStyle/>
          <a:p>
            <a:r>
              <a:rPr lang="en-US" dirty="0"/>
              <a:t>99% by the EU </a:t>
            </a:r>
          </a:p>
        </p:txBody>
      </p:sp>
      <p:sp>
        <p:nvSpPr>
          <p:cNvPr id="4" name="Rectangle 3">
            <a:extLst>
              <a:ext uri="{FF2B5EF4-FFF2-40B4-BE49-F238E27FC236}">
                <a16:creationId xmlns:a16="http://schemas.microsoft.com/office/drawing/2014/main" id="{2F22F5C4-A2E1-4203-9A73-623F5BEF6767}"/>
              </a:ext>
            </a:extLst>
          </p:cNvPr>
          <p:cNvSpPr/>
          <p:nvPr/>
        </p:nvSpPr>
        <p:spPr>
          <a:xfrm>
            <a:off x="3685621" y="5135605"/>
            <a:ext cx="1903732" cy="369332"/>
          </a:xfrm>
          <a:prstGeom prst="rect">
            <a:avLst/>
          </a:prstGeom>
        </p:spPr>
        <p:txBody>
          <a:bodyPr wrap="square">
            <a:spAutoFit/>
          </a:bodyPr>
          <a:lstStyle/>
          <a:p>
            <a:r>
              <a:rPr lang="en-US" dirty="0"/>
              <a:t>97% by Japan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grpSp>
        <p:nvGrpSpPr>
          <p:cNvPr id="221" name="Google Shape;221;g77809ba254_0_18"/>
          <p:cNvGrpSpPr/>
          <p:nvPr/>
        </p:nvGrpSpPr>
        <p:grpSpPr>
          <a:xfrm>
            <a:off x="1337407" y="4623098"/>
            <a:ext cx="9772271" cy="1413190"/>
            <a:chOff x="1593000" y="2322568"/>
            <a:chExt cx="5957975" cy="643500"/>
          </a:xfrm>
        </p:grpSpPr>
        <p:sp>
          <p:nvSpPr>
            <p:cNvPr id="222" name="Google Shape;222;g77809ba254_0_18"/>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 name="Google Shape;223;g77809ba254_0_18"/>
            <p:cNvSpPr/>
            <p:nvPr/>
          </p:nvSpPr>
          <p:spPr>
            <a:xfrm flipH="1">
              <a:off x="2283025" y="2322575"/>
              <a:ext cx="1844400" cy="642600"/>
            </a:xfrm>
            <a:prstGeom prst="rect">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4" name="Google Shape;224;g77809ba254_0_18"/>
            <p:cNvSpPr/>
            <p:nvPr/>
          </p:nvSpPr>
          <p:spPr>
            <a:xfrm rot="-5400000">
              <a:off x="3501574" y="1934671"/>
              <a:ext cx="643356" cy="1419149"/>
            </a:xfrm>
            <a:prstGeom prst="flowChartOffpageConnector">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 name="Google Shape;225;g77809ba254_0_18"/>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Lorem ipsum dolor sit amet at nec at adipiscing</a:t>
              </a:r>
              <a:endParaRPr sz="1300">
                <a:solidFill>
                  <a:srgbClr val="FFFFFF"/>
                </a:solidFill>
                <a:latin typeface="Roboto"/>
                <a:ea typeface="Roboto"/>
                <a:cs typeface="Roboto"/>
                <a:sym typeface="Roboto"/>
              </a:endParaRPr>
            </a:p>
          </p:txBody>
        </p:sp>
        <p:sp>
          <p:nvSpPr>
            <p:cNvPr id="226" name="Google Shape;226;g77809ba254_0_18"/>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7" name="Google Shape;227;g77809ba254_0_18"/>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03</a:t>
              </a:r>
              <a:endParaRPr sz="3500">
                <a:solidFill>
                  <a:srgbClr val="FFFFFF"/>
                </a:solidFill>
                <a:latin typeface="Roboto Thin"/>
                <a:ea typeface="Roboto Thin"/>
                <a:cs typeface="Roboto Thin"/>
                <a:sym typeface="Roboto Thin"/>
              </a:endParaRPr>
            </a:p>
          </p:txBody>
        </p:sp>
        <p:sp>
          <p:nvSpPr>
            <p:cNvPr id="228" name="Google Shape;228;g77809ba254_0_18"/>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A1E"/>
                </a:buClr>
                <a:buSzPts val="1100"/>
                <a:buFont typeface="Roboto"/>
                <a:buChar char="●"/>
              </a:pPr>
              <a:r>
                <a:rPr lang="en-US" sz="1100">
                  <a:solidFill>
                    <a:srgbClr val="A72A1E"/>
                  </a:solidFill>
                  <a:latin typeface="Roboto"/>
                  <a:ea typeface="Roboto"/>
                  <a:cs typeface="Roboto"/>
                  <a:sym typeface="Roboto"/>
                </a:rPr>
                <a:t>Donec risus dolor porta venenatis </a:t>
              </a:r>
              <a:endParaRPr sz="1100">
                <a:solidFill>
                  <a:srgbClr val="A72A1E"/>
                </a:solidFill>
                <a:latin typeface="Roboto"/>
                <a:ea typeface="Roboto"/>
                <a:cs typeface="Roboto"/>
                <a:sym typeface="Roboto"/>
              </a:endParaRPr>
            </a:p>
            <a:p>
              <a:pPr marL="609600" lvl="0" indent="-374650" algn="l" rtl="0">
                <a:lnSpc>
                  <a:spcPct val="115000"/>
                </a:lnSpc>
                <a:spcBef>
                  <a:spcPts val="0"/>
                </a:spcBef>
                <a:spcAft>
                  <a:spcPts val="0"/>
                </a:spcAft>
                <a:buClr>
                  <a:srgbClr val="A72A1E"/>
                </a:buClr>
                <a:buSzPts val="1100"/>
                <a:buFont typeface="Roboto"/>
                <a:buChar char="●"/>
              </a:pPr>
              <a:r>
                <a:rPr lang="en-US" sz="1100">
                  <a:solidFill>
                    <a:srgbClr val="A72A1E"/>
                  </a:solidFill>
                  <a:latin typeface="Roboto"/>
                  <a:ea typeface="Roboto"/>
                  <a:cs typeface="Roboto"/>
                  <a:sym typeface="Roboto"/>
                </a:rPr>
                <a:t>Pharetra luctus felis</a:t>
              </a:r>
              <a:endParaRPr sz="1100">
                <a:solidFill>
                  <a:srgbClr val="A72A1E"/>
                </a:solidFill>
                <a:latin typeface="Roboto"/>
                <a:ea typeface="Roboto"/>
                <a:cs typeface="Roboto"/>
                <a:sym typeface="Roboto"/>
              </a:endParaRPr>
            </a:p>
            <a:p>
              <a:pPr marL="609600" lvl="0" indent="-374650" algn="l" rtl="0">
                <a:lnSpc>
                  <a:spcPct val="115000"/>
                </a:lnSpc>
                <a:spcBef>
                  <a:spcPts val="0"/>
                </a:spcBef>
                <a:spcAft>
                  <a:spcPts val="0"/>
                </a:spcAft>
                <a:buClr>
                  <a:srgbClr val="A72A1E"/>
                </a:buClr>
                <a:buSzPts val="1100"/>
                <a:buFont typeface="Roboto"/>
                <a:buChar char="●"/>
              </a:pPr>
              <a:r>
                <a:rPr lang="en-US" sz="1100">
                  <a:solidFill>
                    <a:srgbClr val="A72A1E"/>
                  </a:solidFill>
                  <a:latin typeface="Roboto"/>
                  <a:ea typeface="Roboto"/>
                  <a:cs typeface="Roboto"/>
                  <a:sym typeface="Roboto"/>
                </a:rPr>
                <a:t>Proin in tellus felis volutpat </a:t>
              </a:r>
              <a:endParaRPr sz="1100">
                <a:solidFill>
                  <a:srgbClr val="A72A1E"/>
                </a:solidFill>
                <a:latin typeface="Roboto"/>
                <a:ea typeface="Roboto"/>
                <a:cs typeface="Roboto"/>
                <a:sym typeface="Roboto"/>
              </a:endParaRPr>
            </a:p>
          </p:txBody>
        </p:sp>
      </p:grpSp>
      <p:grpSp>
        <p:nvGrpSpPr>
          <p:cNvPr id="229" name="Google Shape;229;g77809ba254_0_18"/>
          <p:cNvGrpSpPr/>
          <p:nvPr/>
        </p:nvGrpSpPr>
        <p:grpSpPr>
          <a:xfrm>
            <a:off x="1337407" y="3184350"/>
            <a:ext cx="9772271" cy="1413190"/>
            <a:chOff x="1593000" y="2322568"/>
            <a:chExt cx="5957975" cy="643500"/>
          </a:xfrm>
        </p:grpSpPr>
        <p:sp>
          <p:nvSpPr>
            <p:cNvPr id="230" name="Google Shape;230;g77809ba254_0_18"/>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1" name="Google Shape;231;g77809ba254_0_18"/>
            <p:cNvSpPr/>
            <p:nvPr/>
          </p:nvSpPr>
          <p:spPr>
            <a:xfrm flipH="1">
              <a:off x="2283025" y="2322575"/>
              <a:ext cx="1844400" cy="642600"/>
            </a:xfrm>
            <a:prstGeom prst="rect">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2" name="Google Shape;232;g77809ba254_0_18"/>
            <p:cNvSpPr/>
            <p:nvPr/>
          </p:nvSpPr>
          <p:spPr>
            <a:xfrm rot="-5400000">
              <a:off x="3501574" y="1934671"/>
              <a:ext cx="643356" cy="1419149"/>
            </a:xfrm>
            <a:prstGeom prst="flowChartOffpageConnector">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3" name="Google Shape;233;g77809ba254_0_18"/>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Lorem ipsum dolor sit amet at nec at adipiscing</a:t>
              </a:r>
              <a:endParaRPr sz="1300">
                <a:solidFill>
                  <a:srgbClr val="FFFFFF"/>
                </a:solidFill>
                <a:latin typeface="Roboto"/>
                <a:ea typeface="Roboto"/>
                <a:cs typeface="Roboto"/>
                <a:sym typeface="Roboto"/>
              </a:endParaRPr>
            </a:p>
          </p:txBody>
        </p:sp>
        <p:sp>
          <p:nvSpPr>
            <p:cNvPr id="234" name="Google Shape;234;g77809ba254_0_18"/>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5" name="Google Shape;235;g77809ba254_0_18"/>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02</a:t>
              </a:r>
              <a:endParaRPr sz="3500">
                <a:solidFill>
                  <a:srgbClr val="FFFFFF"/>
                </a:solidFill>
                <a:latin typeface="Roboto Thin"/>
                <a:ea typeface="Roboto Thin"/>
                <a:cs typeface="Roboto Thin"/>
                <a:sym typeface="Roboto Thin"/>
              </a:endParaRPr>
            </a:p>
          </p:txBody>
        </p:sp>
        <p:sp>
          <p:nvSpPr>
            <p:cNvPr id="236" name="Google Shape;236;g77809ba254_0_18"/>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A1E"/>
                </a:buClr>
                <a:buSzPts val="1100"/>
                <a:buFont typeface="Roboto"/>
                <a:buChar char="●"/>
              </a:pPr>
              <a:r>
                <a:rPr lang="en-US" sz="1100">
                  <a:solidFill>
                    <a:srgbClr val="A72A1E"/>
                  </a:solidFill>
                  <a:latin typeface="Roboto"/>
                  <a:ea typeface="Roboto"/>
                  <a:cs typeface="Roboto"/>
                  <a:sym typeface="Roboto"/>
                </a:rPr>
                <a:t>Donec risus dolor porta venenatis </a:t>
              </a:r>
              <a:endParaRPr sz="1100">
                <a:solidFill>
                  <a:srgbClr val="A72A1E"/>
                </a:solidFill>
                <a:latin typeface="Roboto"/>
                <a:ea typeface="Roboto"/>
                <a:cs typeface="Roboto"/>
                <a:sym typeface="Roboto"/>
              </a:endParaRPr>
            </a:p>
            <a:p>
              <a:pPr marL="609600" lvl="0" indent="-374650" algn="l" rtl="0">
                <a:lnSpc>
                  <a:spcPct val="115000"/>
                </a:lnSpc>
                <a:spcBef>
                  <a:spcPts val="0"/>
                </a:spcBef>
                <a:spcAft>
                  <a:spcPts val="0"/>
                </a:spcAft>
                <a:buClr>
                  <a:srgbClr val="A72A1E"/>
                </a:buClr>
                <a:buSzPts val="1100"/>
                <a:buFont typeface="Roboto"/>
                <a:buChar char="●"/>
              </a:pPr>
              <a:r>
                <a:rPr lang="en-US" sz="1100">
                  <a:solidFill>
                    <a:srgbClr val="A72A1E"/>
                  </a:solidFill>
                  <a:latin typeface="Roboto"/>
                  <a:ea typeface="Roboto"/>
                  <a:cs typeface="Roboto"/>
                  <a:sym typeface="Roboto"/>
                </a:rPr>
                <a:t>Pharetra luctus felis</a:t>
              </a:r>
              <a:endParaRPr sz="1100">
                <a:solidFill>
                  <a:srgbClr val="A72A1E"/>
                </a:solidFill>
                <a:latin typeface="Roboto"/>
                <a:ea typeface="Roboto"/>
                <a:cs typeface="Roboto"/>
                <a:sym typeface="Roboto"/>
              </a:endParaRPr>
            </a:p>
            <a:p>
              <a:pPr marL="609600" lvl="0" indent="-374650" algn="l" rtl="0">
                <a:lnSpc>
                  <a:spcPct val="115000"/>
                </a:lnSpc>
                <a:spcBef>
                  <a:spcPts val="0"/>
                </a:spcBef>
                <a:spcAft>
                  <a:spcPts val="0"/>
                </a:spcAft>
                <a:buClr>
                  <a:srgbClr val="A72A1E"/>
                </a:buClr>
                <a:buSzPts val="1100"/>
                <a:buFont typeface="Roboto"/>
                <a:buChar char="●"/>
              </a:pPr>
              <a:r>
                <a:rPr lang="en-US" sz="1100">
                  <a:solidFill>
                    <a:srgbClr val="A72A1E"/>
                  </a:solidFill>
                  <a:latin typeface="Roboto"/>
                  <a:ea typeface="Roboto"/>
                  <a:cs typeface="Roboto"/>
                  <a:sym typeface="Roboto"/>
                </a:rPr>
                <a:t>Proin in tellus felis volutpat </a:t>
              </a:r>
              <a:endParaRPr sz="1100">
                <a:solidFill>
                  <a:srgbClr val="A72A1E"/>
                </a:solidFill>
                <a:latin typeface="Roboto"/>
                <a:ea typeface="Roboto"/>
                <a:cs typeface="Roboto"/>
                <a:sym typeface="Roboto"/>
              </a:endParaRPr>
            </a:p>
          </p:txBody>
        </p:sp>
      </p:grpSp>
      <p:grpSp>
        <p:nvGrpSpPr>
          <p:cNvPr id="237" name="Google Shape;237;g77809ba254_0_18"/>
          <p:cNvGrpSpPr/>
          <p:nvPr/>
        </p:nvGrpSpPr>
        <p:grpSpPr>
          <a:xfrm>
            <a:off x="1337407" y="1745582"/>
            <a:ext cx="9772271" cy="1413190"/>
            <a:chOff x="1593000" y="2322568"/>
            <a:chExt cx="5957975" cy="643500"/>
          </a:xfrm>
        </p:grpSpPr>
        <p:sp>
          <p:nvSpPr>
            <p:cNvPr id="238" name="Google Shape;238;g77809ba254_0_18"/>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9" name="Google Shape;239;g77809ba254_0_18"/>
            <p:cNvSpPr/>
            <p:nvPr/>
          </p:nvSpPr>
          <p:spPr>
            <a:xfrm flipH="1">
              <a:off x="2283025" y="2322575"/>
              <a:ext cx="1844400" cy="642600"/>
            </a:xfrm>
            <a:prstGeom prst="rect">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0" name="Google Shape;240;g77809ba254_0_18"/>
            <p:cNvSpPr/>
            <p:nvPr/>
          </p:nvSpPr>
          <p:spPr>
            <a:xfrm rot="-5400000">
              <a:off x="3501574" y="1934671"/>
              <a:ext cx="643356" cy="1419149"/>
            </a:xfrm>
            <a:prstGeom prst="flowChartOffpageConnector">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1" name="Google Shape;241;g77809ba254_0_18"/>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Lorem ipsum dolor sit amet at nec at adipiscing</a:t>
              </a:r>
              <a:endParaRPr sz="1300">
                <a:solidFill>
                  <a:srgbClr val="FFFFFF"/>
                </a:solidFill>
                <a:latin typeface="Roboto"/>
                <a:ea typeface="Roboto"/>
                <a:cs typeface="Roboto"/>
                <a:sym typeface="Roboto"/>
              </a:endParaRPr>
            </a:p>
          </p:txBody>
        </p:sp>
        <p:sp>
          <p:nvSpPr>
            <p:cNvPr id="242" name="Google Shape;242;g77809ba254_0_18"/>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3" name="Google Shape;243;g77809ba254_0_18"/>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01</a:t>
              </a:r>
              <a:endParaRPr sz="3500">
                <a:solidFill>
                  <a:srgbClr val="FFFFFF"/>
                </a:solidFill>
                <a:latin typeface="Roboto Thin"/>
                <a:ea typeface="Roboto Thin"/>
                <a:cs typeface="Roboto Thin"/>
                <a:sym typeface="Roboto Thin"/>
              </a:endParaRPr>
            </a:p>
          </p:txBody>
        </p:sp>
        <p:sp>
          <p:nvSpPr>
            <p:cNvPr id="244" name="Google Shape;244;g77809ba254_0_18"/>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A1E"/>
                </a:buClr>
                <a:buSzPts val="1100"/>
                <a:buFont typeface="Roboto"/>
                <a:buChar char="●"/>
              </a:pPr>
              <a:r>
                <a:rPr lang="en-US" sz="1100">
                  <a:solidFill>
                    <a:srgbClr val="A72A1E"/>
                  </a:solidFill>
                  <a:latin typeface="Roboto"/>
                  <a:ea typeface="Roboto"/>
                  <a:cs typeface="Roboto"/>
                  <a:sym typeface="Roboto"/>
                </a:rPr>
                <a:t>Donec risus dolor porta venenatis </a:t>
              </a:r>
              <a:endParaRPr sz="1100">
                <a:solidFill>
                  <a:srgbClr val="A72A1E"/>
                </a:solidFill>
                <a:latin typeface="Roboto"/>
                <a:ea typeface="Roboto"/>
                <a:cs typeface="Roboto"/>
                <a:sym typeface="Roboto"/>
              </a:endParaRPr>
            </a:p>
            <a:p>
              <a:pPr marL="609600" lvl="0" indent="-374650" algn="l" rtl="0">
                <a:lnSpc>
                  <a:spcPct val="115000"/>
                </a:lnSpc>
                <a:spcBef>
                  <a:spcPts val="0"/>
                </a:spcBef>
                <a:spcAft>
                  <a:spcPts val="0"/>
                </a:spcAft>
                <a:buClr>
                  <a:srgbClr val="A72A1E"/>
                </a:buClr>
                <a:buSzPts val="1100"/>
                <a:buFont typeface="Roboto"/>
                <a:buChar char="●"/>
              </a:pPr>
              <a:r>
                <a:rPr lang="en-US" sz="1100">
                  <a:solidFill>
                    <a:srgbClr val="A72A1E"/>
                  </a:solidFill>
                  <a:latin typeface="Roboto"/>
                  <a:ea typeface="Roboto"/>
                  <a:cs typeface="Roboto"/>
                  <a:sym typeface="Roboto"/>
                </a:rPr>
                <a:t>Pharetra luctus felis</a:t>
              </a:r>
              <a:endParaRPr sz="1100">
                <a:solidFill>
                  <a:srgbClr val="A72A1E"/>
                </a:solidFill>
                <a:latin typeface="Roboto"/>
                <a:ea typeface="Roboto"/>
                <a:cs typeface="Roboto"/>
                <a:sym typeface="Roboto"/>
              </a:endParaRPr>
            </a:p>
            <a:p>
              <a:pPr marL="609600" lvl="0" indent="-374650" algn="l" rtl="0">
                <a:lnSpc>
                  <a:spcPct val="115000"/>
                </a:lnSpc>
                <a:spcBef>
                  <a:spcPts val="0"/>
                </a:spcBef>
                <a:spcAft>
                  <a:spcPts val="0"/>
                </a:spcAft>
                <a:buClr>
                  <a:srgbClr val="A72A1E"/>
                </a:buClr>
                <a:buSzPts val="1100"/>
                <a:buFont typeface="Roboto"/>
                <a:buChar char="●"/>
              </a:pPr>
              <a:r>
                <a:rPr lang="en-US" sz="1100">
                  <a:solidFill>
                    <a:srgbClr val="A72A1E"/>
                  </a:solidFill>
                  <a:latin typeface="Roboto"/>
                  <a:ea typeface="Roboto"/>
                  <a:cs typeface="Roboto"/>
                  <a:sym typeface="Roboto"/>
                </a:rPr>
                <a:t>Proin in tellus felis volutpat </a:t>
              </a:r>
              <a:endParaRPr sz="1100">
                <a:solidFill>
                  <a:srgbClr val="A72A1E"/>
                </a:solidFill>
                <a:latin typeface="Roboto"/>
                <a:ea typeface="Roboto"/>
                <a:cs typeface="Roboto"/>
                <a:sym typeface="Roboto"/>
              </a:endParaRPr>
            </a:p>
          </p:txBody>
        </p:sp>
      </p:grpSp>
      <p:grpSp>
        <p:nvGrpSpPr>
          <p:cNvPr id="245" name="Google Shape;245;g77809ba254_0_18"/>
          <p:cNvGrpSpPr/>
          <p:nvPr/>
        </p:nvGrpSpPr>
        <p:grpSpPr>
          <a:xfrm>
            <a:off x="838178" y="4683290"/>
            <a:ext cx="10770701" cy="1472485"/>
            <a:chOff x="1431325" y="2473842"/>
            <a:chExt cx="6566700" cy="670500"/>
          </a:xfrm>
        </p:grpSpPr>
        <p:sp>
          <p:nvSpPr>
            <p:cNvPr id="246" name="Google Shape;246;g77809ba254_0_18"/>
            <p:cNvSpPr/>
            <p:nvPr/>
          </p:nvSpPr>
          <p:spPr>
            <a:xfrm rot="-5400000">
              <a:off x="4644475" y="-209208"/>
              <a:ext cx="670500" cy="6036600"/>
            </a:xfrm>
            <a:prstGeom prst="roundRect">
              <a:avLst>
                <a:gd name="adj" fmla="val 50000"/>
              </a:avLst>
            </a:prstGeom>
            <a:solidFill>
              <a:srgbClr val="0B71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7" name="Google Shape;247;g77809ba254_0_18"/>
            <p:cNvSpPr txBox="1"/>
            <p:nvPr/>
          </p:nvSpPr>
          <p:spPr>
            <a:xfrm>
              <a:off x="5350131" y="2473842"/>
              <a:ext cx="2337900" cy="6570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Donec risus dolor porta venenatis </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Pharetra luctus felis</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Proin vel tellus in felis volutpat </a:t>
              </a:r>
              <a:endParaRPr sz="1100">
                <a:solidFill>
                  <a:srgbClr val="FFFFFF"/>
                </a:solidFill>
                <a:latin typeface="Roboto"/>
                <a:ea typeface="Roboto"/>
                <a:cs typeface="Roboto"/>
                <a:sym typeface="Roboto"/>
              </a:endParaRPr>
            </a:p>
          </p:txBody>
        </p:sp>
        <p:sp>
          <p:nvSpPr>
            <p:cNvPr id="248" name="Google Shape;248;g77809ba254_0_18"/>
            <p:cNvSpPr txBox="1"/>
            <p:nvPr/>
          </p:nvSpPr>
          <p:spPr>
            <a:xfrm>
              <a:off x="2744681" y="2473842"/>
              <a:ext cx="2337900" cy="6570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Donec risus dolor porta venenatis </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Pharetra luctus felis</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Proin vel tellus in felis volutpat </a:t>
              </a:r>
              <a:endParaRPr sz="1100">
                <a:solidFill>
                  <a:srgbClr val="FFFFFF"/>
                </a:solidFill>
                <a:latin typeface="Roboto"/>
                <a:ea typeface="Roboto"/>
                <a:cs typeface="Roboto"/>
                <a:sym typeface="Roboto"/>
              </a:endParaRPr>
            </a:p>
          </p:txBody>
        </p:sp>
        <p:sp>
          <p:nvSpPr>
            <p:cNvPr id="249" name="Google Shape;249;g77809ba254_0_18"/>
            <p:cNvSpPr/>
            <p:nvPr/>
          </p:nvSpPr>
          <p:spPr>
            <a:xfrm rot="-5400000">
              <a:off x="1751875" y="2153292"/>
              <a:ext cx="670500" cy="1311600"/>
            </a:xfrm>
            <a:prstGeom prst="roundRect">
              <a:avLst>
                <a:gd name="adj" fmla="val 50000"/>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0" name="Google Shape;250;g77809ba254_0_18"/>
            <p:cNvSpPr/>
            <p:nvPr/>
          </p:nvSpPr>
          <p:spPr>
            <a:xfrm>
              <a:off x="1499580" y="25478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1" name="Google Shape;251;g77809ba254_0_18"/>
            <p:cNvSpPr/>
            <p:nvPr/>
          </p:nvSpPr>
          <p:spPr>
            <a:xfrm>
              <a:off x="1545080" y="2593344"/>
              <a:ext cx="431400" cy="431400"/>
            </a:xfrm>
            <a:prstGeom prst="pie">
              <a:avLst>
                <a:gd name="adj1" fmla="val 16226349"/>
                <a:gd name="adj2" fmla="val 10795968"/>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2" name="Google Shape;252;g77809ba254_0_18"/>
            <p:cNvSpPr/>
            <p:nvPr/>
          </p:nvSpPr>
          <p:spPr>
            <a:xfrm>
              <a:off x="2025174" y="2616792"/>
              <a:ext cx="608400" cy="3951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2400">
                  <a:solidFill>
                    <a:srgbClr val="FFFFFF"/>
                  </a:solidFill>
                  <a:latin typeface="Roboto Light"/>
                  <a:ea typeface="Roboto Light"/>
                  <a:cs typeface="Roboto Light"/>
                  <a:sym typeface="Roboto Light"/>
                </a:rPr>
                <a:t>75%</a:t>
              </a:r>
              <a:endParaRPr sz="2400">
                <a:solidFill>
                  <a:srgbClr val="FFFFFF"/>
                </a:solidFill>
                <a:latin typeface="Roboto Light"/>
                <a:ea typeface="Roboto Light"/>
                <a:cs typeface="Roboto Light"/>
                <a:sym typeface="Roboto Light"/>
              </a:endParaRPr>
            </a:p>
          </p:txBody>
        </p:sp>
        <p:cxnSp>
          <p:nvCxnSpPr>
            <p:cNvPr id="253" name="Google Shape;253;g77809ba254_0_18"/>
            <p:cNvCxnSpPr/>
            <p:nvPr/>
          </p:nvCxnSpPr>
          <p:spPr>
            <a:xfrm>
              <a:off x="5209891" y="2585784"/>
              <a:ext cx="0" cy="444600"/>
            </a:xfrm>
            <a:prstGeom prst="straightConnector1">
              <a:avLst/>
            </a:prstGeom>
            <a:noFill/>
            <a:ln w="9525" cap="flat" cmpd="sng">
              <a:solidFill>
                <a:srgbClr val="FFFFFF"/>
              </a:solidFill>
              <a:prstDash val="dot"/>
              <a:round/>
              <a:headEnd type="none" w="sm" len="sm"/>
              <a:tailEnd type="none" w="sm" len="sm"/>
            </a:ln>
          </p:spPr>
        </p:cxnSp>
      </p:grpSp>
      <p:grpSp>
        <p:nvGrpSpPr>
          <p:cNvPr id="254" name="Google Shape;254;g77809ba254_0_18"/>
          <p:cNvGrpSpPr/>
          <p:nvPr/>
        </p:nvGrpSpPr>
        <p:grpSpPr>
          <a:xfrm>
            <a:off x="838178" y="3187097"/>
            <a:ext cx="10770701" cy="1472485"/>
            <a:chOff x="1431325" y="2473842"/>
            <a:chExt cx="6566700" cy="670500"/>
          </a:xfrm>
        </p:grpSpPr>
        <p:sp>
          <p:nvSpPr>
            <p:cNvPr id="255" name="Google Shape;255;g77809ba254_0_18"/>
            <p:cNvSpPr/>
            <p:nvPr/>
          </p:nvSpPr>
          <p:spPr>
            <a:xfrm rot="-5400000">
              <a:off x="4644475" y="-209208"/>
              <a:ext cx="670500" cy="6036600"/>
            </a:xfrm>
            <a:prstGeom prst="roundRect">
              <a:avLst>
                <a:gd name="adj" fmla="val 50000"/>
              </a:avLst>
            </a:prstGeom>
            <a:solidFill>
              <a:srgbClr val="0B71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6" name="Google Shape;256;g77809ba254_0_18"/>
            <p:cNvSpPr txBox="1"/>
            <p:nvPr/>
          </p:nvSpPr>
          <p:spPr>
            <a:xfrm>
              <a:off x="5350131" y="2473842"/>
              <a:ext cx="2337900" cy="6570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Donec risus dolor porta venenatis </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Pharetra luctus felis</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Proin vel tellus in felis volutpat </a:t>
              </a:r>
              <a:endParaRPr sz="1100">
                <a:solidFill>
                  <a:srgbClr val="FFFFFF"/>
                </a:solidFill>
                <a:latin typeface="Roboto"/>
                <a:ea typeface="Roboto"/>
                <a:cs typeface="Roboto"/>
                <a:sym typeface="Roboto"/>
              </a:endParaRPr>
            </a:p>
          </p:txBody>
        </p:sp>
        <p:sp>
          <p:nvSpPr>
            <p:cNvPr id="257" name="Google Shape;257;g77809ba254_0_18"/>
            <p:cNvSpPr txBox="1"/>
            <p:nvPr/>
          </p:nvSpPr>
          <p:spPr>
            <a:xfrm>
              <a:off x="2744681" y="2473842"/>
              <a:ext cx="2337900" cy="6570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Donec risus dolor porta venenatis </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Pharetra luctus felis</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Proin vel tellus in felis volutpat </a:t>
              </a:r>
              <a:endParaRPr sz="1100">
                <a:solidFill>
                  <a:srgbClr val="FFFFFF"/>
                </a:solidFill>
                <a:latin typeface="Roboto"/>
                <a:ea typeface="Roboto"/>
                <a:cs typeface="Roboto"/>
                <a:sym typeface="Roboto"/>
              </a:endParaRPr>
            </a:p>
          </p:txBody>
        </p:sp>
        <p:sp>
          <p:nvSpPr>
            <p:cNvPr id="258" name="Google Shape;258;g77809ba254_0_18"/>
            <p:cNvSpPr/>
            <p:nvPr/>
          </p:nvSpPr>
          <p:spPr>
            <a:xfrm rot="-5400000">
              <a:off x="1751875" y="2153292"/>
              <a:ext cx="670500" cy="1311600"/>
            </a:xfrm>
            <a:prstGeom prst="roundRect">
              <a:avLst>
                <a:gd name="adj" fmla="val 50000"/>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9" name="Google Shape;259;g77809ba254_0_18"/>
            <p:cNvSpPr/>
            <p:nvPr/>
          </p:nvSpPr>
          <p:spPr>
            <a:xfrm>
              <a:off x="1499580" y="25478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0" name="Google Shape;260;g77809ba254_0_18"/>
            <p:cNvSpPr/>
            <p:nvPr/>
          </p:nvSpPr>
          <p:spPr>
            <a:xfrm>
              <a:off x="1545080" y="2593344"/>
              <a:ext cx="431400" cy="431400"/>
            </a:xfrm>
            <a:prstGeom prst="pie">
              <a:avLst>
                <a:gd name="adj1" fmla="val 16226349"/>
                <a:gd name="adj2" fmla="val 10795968"/>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1" name="Google Shape;261;g77809ba254_0_18"/>
            <p:cNvSpPr/>
            <p:nvPr/>
          </p:nvSpPr>
          <p:spPr>
            <a:xfrm>
              <a:off x="2025174" y="2616792"/>
              <a:ext cx="608400" cy="3951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2400">
                  <a:solidFill>
                    <a:srgbClr val="FFFFFF"/>
                  </a:solidFill>
                  <a:latin typeface="Roboto Light"/>
                  <a:ea typeface="Roboto Light"/>
                  <a:cs typeface="Roboto Light"/>
                  <a:sym typeface="Roboto Light"/>
                </a:rPr>
                <a:t>75%</a:t>
              </a:r>
              <a:endParaRPr sz="2400">
                <a:solidFill>
                  <a:srgbClr val="FFFFFF"/>
                </a:solidFill>
                <a:latin typeface="Roboto Light"/>
                <a:ea typeface="Roboto Light"/>
                <a:cs typeface="Roboto Light"/>
                <a:sym typeface="Roboto Light"/>
              </a:endParaRPr>
            </a:p>
          </p:txBody>
        </p:sp>
        <p:cxnSp>
          <p:nvCxnSpPr>
            <p:cNvPr id="262" name="Google Shape;262;g77809ba254_0_18"/>
            <p:cNvCxnSpPr/>
            <p:nvPr/>
          </p:nvCxnSpPr>
          <p:spPr>
            <a:xfrm>
              <a:off x="5209891" y="2585784"/>
              <a:ext cx="0" cy="444600"/>
            </a:xfrm>
            <a:prstGeom prst="straightConnector1">
              <a:avLst/>
            </a:prstGeom>
            <a:noFill/>
            <a:ln w="9525" cap="flat" cmpd="sng">
              <a:solidFill>
                <a:srgbClr val="FFFFFF"/>
              </a:solidFill>
              <a:prstDash val="dot"/>
              <a:round/>
              <a:headEnd type="none" w="sm" len="sm"/>
              <a:tailEnd type="none" w="sm" len="sm"/>
            </a:ln>
          </p:spPr>
        </p:cxnSp>
      </p:grpSp>
      <p:grpSp>
        <p:nvGrpSpPr>
          <p:cNvPr id="263" name="Google Shape;263;g77809ba254_0_18"/>
          <p:cNvGrpSpPr/>
          <p:nvPr/>
        </p:nvGrpSpPr>
        <p:grpSpPr>
          <a:xfrm>
            <a:off x="838178" y="1690904"/>
            <a:ext cx="10770701" cy="1472485"/>
            <a:chOff x="1431325" y="2473842"/>
            <a:chExt cx="6566700" cy="670500"/>
          </a:xfrm>
        </p:grpSpPr>
        <p:sp>
          <p:nvSpPr>
            <p:cNvPr id="264" name="Google Shape;264;g77809ba254_0_18"/>
            <p:cNvSpPr/>
            <p:nvPr/>
          </p:nvSpPr>
          <p:spPr>
            <a:xfrm rot="-5400000">
              <a:off x="4644475" y="-209208"/>
              <a:ext cx="670500" cy="6036600"/>
            </a:xfrm>
            <a:prstGeom prst="roundRect">
              <a:avLst>
                <a:gd name="adj" fmla="val 50000"/>
              </a:avLst>
            </a:prstGeom>
            <a:solidFill>
              <a:srgbClr val="0B71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5" name="Google Shape;265;g77809ba254_0_18"/>
            <p:cNvSpPr txBox="1"/>
            <p:nvPr/>
          </p:nvSpPr>
          <p:spPr>
            <a:xfrm>
              <a:off x="5350131" y="2473842"/>
              <a:ext cx="2337900" cy="6570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Donec risus dolor porta venenatis </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Pharetra luctus felis</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Proin vel tellus in felis volutpat </a:t>
              </a:r>
              <a:endParaRPr sz="1100">
                <a:solidFill>
                  <a:srgbClr val="FFFFFF"/>
                </a:solidFill>
                <a:latin typeface="Roboto"/>
                <a:ea typeface="Roboto"/>
                <a:cs typeface="Roboto"/>
                <a:sym typeface="Roboto"/>
              </a:endParaRPr>
            </a:p>
          </p:txBody>
        </p:sp>
        <p:sp>
          <p:nvSpPr>
            <p:cNvPr id="266" name="Google Shape;266;g77809ba254_0_18"/>
            <p:cNvSpPr txBox="1"/>
            <p:nvPr/>
          </p:nvSpPr>
          <p:spPr>
            <a:xfrm>
              <a:off x="2744681" y="2473842"/>
              <a:ext cx="2337900" cy="6570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Donec risus dolor porta venenatis </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Pharetra luctus felis</a:t>
              </a:r>
              <a:endParaRPr sz="1100">
                <a:solidFill>
                  <a:srgbClr val="FFFFFF"/>
                </a:solidFill>
                <a:latin typeface="Roboto"/>
                <a:ea typeface="Roboto"/>
                <a:cs typeface="Roboto"/>
                <a:sym typeface="Roboto"/>
              </a:endParaRPr>
            </a:p>
            <a:p>
              <a:pPr marL="609600" lvl="0" indent="-374650" algn="l" rtl="0">
                <a:lnSpc>
                  <a:spcPct val="115000"/>
                </a:lnSpc>
                <a:spcBef>
                  <a:spcPts val="0"/>
                </a:spcBef>
                <a:spcAft>
                  <a:spcPts val="0"/>
                </a:spcAft>
                <a:buClr>
                  <a:srgbClr val="FFFFFF"/>
                </a:buClr>
                <a:buSzPts val="1100"/>
                <a:buFont typeface="Roboto"/>
                <a:buChar char="●"/>
              </a:pPr>
              <a:r>
                <a:rPr lang="en-US" sz="1100">
                  <a:solidFill>
                    <a:srgbClr val="FFFFFF"/>
                  </a:solidFill>
                  <a:latin typeface="Roboto"/>
                  <a:ea typeface="Roboto"/>
                  <a:cs typeface="Roboto"/>
                  <a:sym typeface="Roboto"/>
                </a:rPr>
                <a:t>Proin vel tellus in felis volutpat </a:t>
              </a:r>
              <a:endParaRPr sz="1100">
                <a:solidFill>
                  <a:srgbClr val="FFFFFF"/>
                </a:solidFill>
                <a:latin typeface="Roboto"/>
                <a:ea typeface="Roboto"/>
                <a:cs typeface="Roboto"/>
                <a:sym typeface="Roboto"/>
              </a:endParaRPr>
            </a:p>
          </p:txBody>
        </p:sp>
        <p:sp>
          <p:nvSpPr>
            <p:cNvPr id="267" name="Google Shape;267;g77809ba254_0_18"/>
            <p:cNvSpPr/>
            <p:nvPr/>
          </p:nvSpPr>
          <p:spPr>
            <a:xfrm rot="-5400000">
              <a:off x="1751875" y="2153292"/>
              <a:ext cx="670500" cy="1311600"/>
            </a:xfrm>
            <a:prstGeom prst="roundRect">
              <a:avLst>
                <a:gd name="adj" fmla="val 50000"/>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8" name="Google Shape;268;g77809ba254_0_18"/>
            <p:cNvSpPr/>
            <p:nvPr/>
          </p:nvSpPr>
          <p:spPr>
            <a:xfrm>
              <a:off x="1499580" y="25478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9" name="Google Shape;269;g77809ba254_0_18"/>
            <p:cNvSpPr/>
            <p:nvPr/>
          </p:nvSpPr>
          <p:spPr>
            <a:xfrm>
              <a:off x="1545080" y="2593344"/>
              <a:ext cx="431400" cy="431400"/>
            </a:xfrm>
            <a:prstGeom prst="pie">
              <a:avLst>
                <a:gd name="adj1" fmla="val 16226349"/>
                <a:gd name="adj2" fmla="val 10795968"/>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0" name="Google Shape;270;g77809ba254_0_18"/>
            <p:cNvSpPr/>
            <p:nvPr/>
          </p:nvSpPr>
          <p:spPr>
            <a:xfrm>
              <a:off x="2025174" y="2616792"/>
              <a:ext cx="608400" cy="3951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2400">
                  <a:solidFill>
                    <a:srgbClr val="FFFFFF"/>
                  </a:solidFill>
                  <a:latin typeface="Roboto Light"/>
                  <a:ea typeface="Roboto Light"/>
                  <a:cs typeface="Roboto Light"/>
                  <a:sym typeface="Roboto Light"/>
                </a:rPr>
                <a:t>75%</a:t>
              </a:r>
              <a:endParaRPr sz="2400">
                <a:solidFill>
                  <a:srgbClr val="FFFFFF"/>
                </a:solidFill>
                <a:latin typeface="Roboto Light"/>
                <a:ea typeface="Roboto Light"/>
                <a:cs typeface="Roboto Light"/>
                <a:sym typeface="Roboto Light"/>
              </a:endParaRPr>
            </a:p>
          </p:txBody>
        </p:sp>
        <p:cxnSp>
          <p:nvCxnSpPr>
            <p:cNvPr id="271" name="Google Shape;271;g77809ba254_0_18"/>
            <p:cNvCxnSpPr/>
            <p:nvPr/>
          </p:nvCxnSpPr>
          <p:spPr>
            <a:xfrm>
              <a:off x="5209891" y="2585784"/>
              <a:ext cx="0" cy="444600"/>
            </a:xfrm>
            <a:prstGeom prst="straightConnector1">
              <a:avLst/>
            </a:prstGeom>
            <a:noFill/>
            <a:ln w="9525" cap="flat" cmpd="sng">
              <a:solidFill>
                <a:srgbClr val="FFFFFF"/>
              </a:solidFill>
              <a:prstDash val="dot"/>
              <a:round/>
              <a:headEnd type="none" w="sm" len="sm"/>
              <a:tailEnd type="none" w="sm" len="sm"/>
            </a:ln>
          </p:spPr>
        </p:cxnSp>
      </p:grpSp>
      <p:grpSp>
        <p:nvGrpSpPr>
          <p:cNvPr id="272" name="Google Shape;272;g77809ba254_0_18"/>
          <p:cNvGrpSpPr/>
          <p:nvPr/>
        </p:nvGrpSpPr>
        <p:grpSpPr>
          <a:xfrm>
            <a:off x="1337407" y="4618494"/>
            <a:ext cx="9772275" cy="1417794"/>
            <a:chOff x="1593000" y="2320471"/>
            <a:chExt cx="5957978" cy="645596"/>
          </a:xfrm>
        </p:grpSpPr>
        <p:sp>
          <p:nvSpPr>
            <p:cNvPr id="273" name="Google Shape;273;g77809ba254_0_18"/>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4" name="Google Shape;274;g77809ba254_0_18"/>
            <p:cNvSpPr/>
            <p:nvPr/>
          </p:nvSpPr>
          <p:spPr>
            <a:xfrm flipH="1">
              <a:off x="2283025" y="2322575"/>
              <a:ext cx="1844400" cy="642600"/>
            </a:xfrm>
            <a:prstGeom prst="rect">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5" name="Google Shape;275;g77809ba254_0_18"/>
            <p:cNvSpPr/>
            <p:nvPr/>
          </p:nvSpPr>
          <p:spPr>
            <a:xfrm rot="-5400000">
              <a:off x="3501574" y="1934671"/>
              <a:ext cx="643356" cy="1419149"/>
            </a:xfrm>
            <a:prstGeom prst="flowChartOffpageConnector">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6" name="Google Shape;276;g77809ba254_0_18"/>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90000"/>
                </a:lnSpc>
                <a:spcBef>
                  <a:spcPts val="1000"/>
                </a:spcBef>
                <a:spcAft>
                  <a:spcPts val="0"/>
                </a:spcAft>
                <a:buNone/>
              </a:pPr>
              <a:r>
                <a:rPr lang="en-US" sz="2200">
                  <a:solidFill>
                    <a:schemeClr val="dk1"/>
                  </a:solidFill>
                  <a:latin typeface="Calibri"/>
                  <a:ea typeface="Calibri"/>
                  <a:cs typeface="Calibri"/>
                  <a:sym typeface="Calibri"/>
                </a:rPr>
                <a:t>Section 301 of the Trade Act of 1974</a:t>
              </a:r>
              <a:endParaRPr sz="1300">
                <a:solidFill>
                  <a:srgbClr val="FFFFFF"/>
                </a:solidFill>
                <a:latin typeface="Roboto"/>
                <a:ea typeface="Roboto"/>
                <a:cs typeface="Roboto"/>
                <a:sym typeface="Roboto"/>
              </a:endParaRPr>
            </a:p>
          </p:txBody>
        </p:sp>
        <p:sp>
          <p:nvSpPr>
            <p:cNvPr id="277" name="Google Shape;277;g77809ba254_0_18"/>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8" name="Google Shape;278;g77809ba254_0_18"/>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03</a:t>
              </a:r>
              <a:endParaRPr sz="3500">
                <a:solidFill>
                  <a:srgbClr val="FFFFFF"/>
                </a:solidFill>
                <a:latin typeface="Roboto Thin"/>
                <a:ea typeface="Roboto Thin"/>
                <a:cs typeface="Roboto Thin"/>
                <a:sym typeface="Roboto Thin"/>
              </a:endParaRPr>
            </a:p>
          </p:txBody>
        </p:sp>
        <p:sp>
          <p:nvSpPr>
            <p:cNvPr id="279" name="Google Shape;279;g77809ba254_0_18"/>
            <p:cNvSpPr/>
            <p:nvPr/>
          </p:nvSpPr>
          <p:spPr>
            <a:xfrm>
              <a:off x="4579778" y="2320471"/>
              <a:ext cx="2971200" cy="642300"/>
            </a:xfrm>
            <a:prstGeom prst="rect">
              <a:avLst/>
            </a:prstGeom>
            <a:noFill/>
            <a:ln>
              <a:noFill/>
            </a:ln>
          </p:spPr>
          <p:txBody>
            <a:bodyPr spcFirstLastPara="1" wrap="square" lIns="121900" tIns="121900" rIns="121900" bIns="121900" anchor="ctr" anchorCtr="0">
              <a:noAutofit/>
            </a:bodyPr>
            <a:lstStyle/>
            <a:p>
              <a:pPr marL="0" lvl="0" indent="0" algn="l" rtl="0">
                <a:lnSpc>
                  <a:spcPct val="90000"/>
                </a:lnSpc>
                <a:spcBef>
                  <a:spcPts val="1000"/>
                </a:spcBef>
                <a:spcAft>
                  <a:spcPts val="0"/>
                </a:spcAft>
                <a:buNone/>
              </a:pPr>
              <a:r>
                <a:rPr lang="en-US" sz="2200">
                  <a:solidFill>
                    <a:schemeClr val="dk1"/>
                  </a:solidFill>
                  <a:latin typeface="Calibri"/>
                  <a:ea typeface="Calibri"/>
                  <a:cs typeface="Calibri"/>
                  <a:sym typeface="Calibri"/>
                </a:rPr>
                <a:t>U.S. imports from China</a:t>
              </a:r>
              <a:endParaRPr sz="1100">
                <a:solidFill>
                  <a:srgbClr val="A72A1E"/>
                </a:solidFill>
                <a:latin typeface="Roboto"/>
                <a:ea typeface="Roboto"/>
                <a:cs typeface="Roboto"/>
                <a:sym typeface="Roboto"/>
              </a:endParaRPr>
            </a:p>
          </p:txBody>
        </p:sp>
      </p:grpSp>
      <p:grpSp>
        <p:nvGrpSpPr>
          <p:cNvPr id="280" name="Google Shape;280;g77809ba254_0_18"/>
          <p:cNvGrpSpPr/>
          <p:nvPr/>
        </p:nvGrpSpPr>
        <p:grpSpPr>
          <a:xfrm>
            <a:off x="1337407" y="3184346"/>
            <a:ext cx="9772275" cy="1413194"/>
            <a:chOff x="1593000" y="2322566"/>
            <a:chExt cx="5957978" cy="643502"/>
          </a:xfrm>
        </p:grpSpPr>
        <p:sp>
          <p:nvSpPr>
            <p:cNvPr id="281" name="Google Shape;281;g77809ba254_0_18"/>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2" name="Google Shape;282;g77809ba254_0_18"/>
            <p:cNvSpPr/>
            <p:nvPr/>
          </p:nvSpPr>
          <p:spPr>
            <a:xfrm flipH="1">
              <a:off x="2283025" y="2322575"/>
              <a:ext cx="1844400" cy="642600"/>
            </a:xfrm>
            <a:prstGeom prst="rect">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3" name="Google Shape;283;g77809ba254_0_18"/>
            <p:cNvSpPr/>
            <p:nvPr/>
          </p:nvSpPr>
          <p:spPr>
            <a:xfrm rot="-5400000">
              <a:off x="3501574" y="1934671"/>
              <a:ext cx="643356" cy="1419149"/>
            </a:xfrm>
            <a:prstGeom prst="flowChartOffpageConnector">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4" name="Google Shape;284;g77809ba254_0_18"/>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90000"/>
                </a:lnSpc>
                <a:spcBef>
                  <a:spcPts val="1000"/>
                </a:spcBef>
                <a:spcAft>
                  <a:spcPts val="0"/>
                </a:spcAft>
                <a:buNone/>
              </a:pPr>
              <a:r>
                <a:rPr lang="en-US" sz="2200">
                  <a:solidFill>
                    <a:schemeClr val="dk1"/>
                  </a:solidFill>
                  <a:latin typeface="Calibri"/>
                  <a:ea typeface="Calibri"/>
                  <a:cs typeface="Calibri"/>
                  <a:sym typeface="Calibri"/>
                </a:rPr>
                <a:t>Section 232 of the Trade Expansion Act of 1962</a:t>
              </a:r>
              <a:endParaRPr sz="1300">
                <a:solidFill>
                  <a:srgbClr val="FFFFFF"/>
                </a:solidFill>
                <a:latin typeface="Roboto"/>
                <a:ea typeface="Roboto"/>
                <a:cs typeface="Roboto"/>
                <a:sym typeface="Roboto"/>
              </a:endParaRPr>
            </a:p>
          </p:txBody>
        </p:sp>
        <p:sp>
          <p:nvSpPr>
            <p:cNvPr id="285" name="Google Shape;285;g77809ba254_0_18"/>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6" name="Google Shape;286;g77809ba254_0_18"/>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dirty="0">
                  <a:solidFill>
                    <a:srgbClr val="FFFFFF"/>
                  </a:solidFill>
                  <a:latin typeface="Roboto Thin"/>
                  <a:ea typeface="Roboto Thin"/>
                  <a:cs typeface="Roboto Thin"/>
                  <a:sym typeface="Roboto Thin"/>
                </a:rPr>
                <a:t>02</a:t>
              </a:r>
              <a:endParaRPr sz="3500" dirty="0">
                <a:solidFill>
                  <a:srgbClr val="FFFFFF"/>
                </a:solidFill>
                <a:latin typeface="Roboto Thin"/>
                <a:ea typeface="Roboto Thin"/>
                <a:cs typeface="Roboto Thin"/>
                <a:sym typeface="Roboto Thin"/>
              </a:endParaRPr>
            </a:p>
          </p:txBody>
        </p:sp>
        <p:sp>
          <p:nvSpPr>
            <p:cNvPr id="287" name="Google Shape;287;g77809ba254_0_18"/>
            <p:cNvSpPr/>
            <p:nvPr/>
          </p:nvSpPr>
          <p:spPr>
            <a:xfrm>
              <a:off x="4579778" y="2322566"/>
              <a:ext cx="2971200" cy="642300"/>
            </a:xfrm>
            <a:prstGeom prst="rect">
              <a:avLst/>
            </a:prstGeom>
            <a:noFill/>
            <a:ln>
              <a:noFill/>
            </a:ln>
          </p:spPr>
          <p:txBody>
            <a:bodyPr spcFirstLastPara="1" wrap="square" lIns="121900" tIns="121900" rIns="121900" bIns="121900" anchor="ctr" anchorCtr="0">
              <a:noAutofit/>
            </a:bodyPr>
            <a:lstStyle/>
            <a:p>
              <a:pPr marL="0" lvl="0" indent="0" algn="l" rtl="0">
                <a:lnSpc>
                  <a:spcPct val="90000"/>
                </a:lnSpc>
                <a:spcBef>
                  <a:spcPts val="1000"/>
                </a:spcBef>
                <a:spcAft>
                  <a:spcPts val="0"/>
                </a:spcAft>
                <a:buNone/>
              </a:pPr>
              <a:r>
                <a:rPr lang="en-US" sz="1800">
                  <a:solidFill>
                    <a:schemeClr val="dk1"/>
                  </a:solidFill>
                  <a:latin typeface="Calibri"/>
                  <a:ea typeface="Calibri"/>
                  <a:cs typeface="Calibri"/>
                  <a:sym typeface="Calibri"/>
                </a:rPr>
                <a:t>U.S. imports of steel and aluminum, and potentially motor vehicles/parts and titanium sponge (the President decided not to impose tariffs on uranium imports, after an investigation)</a:t>
              </a:r>
              <a:endParaRPr sz="1800">
                <a:solidFill>
                  <a:srgbClr val="A72A1E"/>
                </a:solidFill>
                <a:latin typeface="Roboto"/>
                <a:ea typeface="Roboto"/>
                <a:cs typeface="Roboto"/>
                <a:sym typeface="Roboto"/>
              </a:endParaRPr>
            </a:p>
          </p:txBody>
        </p:sp>
      </p:grpSp>
      <p:grpSp>
        <p:nvGrpSpPr>
          <p:cNvPr id="288" name="Google Shape;288;g77809ba254_0_18"/>
          <p:cNvGrpSpPr/>
          <p:nvPr/>
        </p:nvGrpSpPr>
        <p:grpSpPr>
          <a:xfrm>
            <a:off x="1337407" y="1745582"/>
            <a:ext cx="9772271" cy="1413190"/>
            <a:chOff x="1593000" y="2322568"/>
            <a:chExt cx="5957975" cy="643500"/>
          </a:xfrm>
        </p:grpSpPr>
        <p:sp>
          <p:nvSpPr>
            <p:cNvPr id="289" name="Google Shape;289;g77809ba254_0_18"/>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0" name="Google Shape;290;g77809ba254_0_18"/>
            <p:cNvSpPr/>
            <p:nvPr/>
          </p:nvSpPr>
          <p:spPr>
            <a:xfrm flipH="1">
              <a:off x="2283025" y="2322575"/>
              <a:ext cx="1844400" cy="642600"/>
            </a:xfrm>
            <a:prstGeom prst="rect">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1" name="Google Shape;291;g77809ba254_0_18"/>
            <p:cNvSpPr/>
            <p:nvPr/>
          </p:nvSpPr>
          <p:spPr>
            <a:xfrm rot="-5400000">
              <a:off x="3501574" y="1934671"/>
              <a:ext cx="643356" cy="1419149"/>
            </a:xfrm>
            <a:prstGeom prst="flowChartOffpageConnector">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2" name="Google Shape;292;g77809ba254_0_18"/>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90000"/>
                </a:lnSpc>
                <a:spcBef>
                  <a:spcPts val="1000"/>
                </a:spcBef>
                <a:spcAft>
                  <a:spcPts val="0"/>
                </a:spcAft>
                <a:buNone/>
              </a:pPr>
              <a:r>
                <a:rPr lang="en-US" sz="2200" dirty="0">
                  <a:solidFill>
                    <a:schemeClr val="dk1"/>
                  </a:solidFill>
                  <a:latin typeface="Calibri"/>
                  <a:ea typeface="Calibri"/>
                  <a:cs typeface="Calibri"/>
                  <a:sym typeface="Calibri"/>
                </a:rPr>
                <a:t>Section 201 of the Trade Act of 1974</a:t>
              </a:r>
              <a:endParaRPr sz="1300" dirty="0">
                <a:solidFill>
                  <a:srgbClr val="FFFFFF"/>
                </a:solidFill>
                <a:latin typeface="Roboto"/>
                <a:ea typeface="Roboto"/>
                <a:cs typeface="Roboto"/>
                <a:sym typeface="Roboto"/>
              </a:endParaRPr>
            </a:p>
          </p:txBody>
        </p:sp>
        <p:sp>
          <p:nvSpPr>
            <p:cNvPr id="293" name="Google Shape;293;g77809ba254_0_18"/>
            <p:cNvSpPr/>
            <p:nvPr/>
          </p:nvSpPr>
          <p:spPr>
            <a:xfrm>
              <a:off x="1593000" y="2322568"/>
              <a:ext cx="690000" cy="642300"/>
            </a:xfrm>
            <a:prstGeom prst="rect">
              <a:avLst/>
            </a:prstGeom>
            <a:solidFill>
              <a:srgbClr val="B02C20"/>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4" name="Google Shape;294;g77809ba254_0_18"/>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01</a:t>
              </a:r>
              <a:endParaRPr sz="3500">
                <a:solidFill>
                  <a:srgbClr val="FFFFFF"/>
                </a:solidFill>
                <a:latin typeface="Roboto Thin"/>
                <a:ea typeface="Roboto Thin"/>
                <a:cs typeface="Roboto Thin"/>
                <a:sym typeface="Roboto Thin"/>
              </a:endParaRPr>
            </a:p>
          </p:txBody>
        </p:sp>
        <p:sp>
          <p:nvSpPr>
            <p:cNvPr id="295" name="Google Shape;295;g77809ba254_0_18"/>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228600" lvl="0" indent="0" algn="l" rtl="0">
                <a:lnSpc>
                  <a:spcPct val="90000"/>
                </a:lnSpc>
                <a:spcBef>
                  <a:spcPts val="1000"/>
                </a:spcBef>
                <a:spcAft>
                  <a:spcPts val="0"/>
                </a:spcAft>
                <a:buNone/>
              </a:pPr>
              <a:r>
                <a:rPr lang="en-US" sz="2200">
                  <a:solidFill>
                    <a:schemeClr val="dk1"/>
                  </a:solidFill>
                  <a:latin typeface="Calibri"/>
                  <a:ea typeface="Calibri"/>
                  <a:cs typeface="Calibri"/>
                  <a:sym typeface="Calibri"/>
                </a:rPr>
                <a:t>U.S. imports of washing machines and solar products</a:t>
              </a:r>
              <a:endParaRPr sz="1100">
                <a:solidFill>
                  <a:srgbClr val="A72A1E"/>
                </a:solidFill>
                <a:latin typeface="Roboto"/>
                <a:ea typeface="Roboto"/>
                <a:cs typeface="Roboto"/>
                <a:sym typeface="Roboto"/>
              </a:endParaRPr>
            </a:p>
          </p:txBody>
        </p:sp>
      </p:grpSp>
      <p:sp>
        <p:nvSpPr>
          <p:cNvPr id="296" name="Google Shape;296;g77809ba254_0_18"/>
          <p:cNvSpPr txBox="1">
            <a:spLocks noGrp="1"/>
          </p:cNvSpPr>
          <p:nvPr>
            <p:ph type="title"/>
          </p:nvPr>
        </p:nvSpPr>
        <p:spPr>
          <a:xfrm>
            <a:off x="838200" y="313754"/>
            <a:ext cx="10515600" cy="765032"/>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000" dirty="0"/>
              <a:t>The Trade War</a:t>
            </a:r>
            <a:endParaRPr sz="4000" dirty="0"/>
          </a:p>
          <a:p>
            <a:pPr marL="0" lvl="0" indent="0" algn="l" rtl="0">
              <a:spcBef>
                <a:spcPts val="0"/>
              </a:spcBef>
              <a:spcAft>
                <a:spcPts val="0"/>
              </a:spcAft>
              <a:buNone/>
            </a:pPr>
            <a:r>
              <a:rPr lang="en-US" sz="2200" dirty="0"/>
              <a:t>Under three U.S. laws</a:t>
            </a:r>
            <a:endParaRPr sz="4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F17A1-F2C2-4724-AB48-437A1D558D80}"/>
              </a:ext>
            </a:extLst>
          </p:cNvPr>
          <p:cNvSpPr>
            <a:spLocks noGrp="1"/>
          </p:cNvSpPr>
          <p:nvPr>
            <p:ph type="title"/>
          </p:nvPr>
        </p:nvSpPr>
        <p:spPr>
          <a:xfrm>
            <a:off x="838200" y="5534025"/>
            <a:ext cx="10515600" cy="822326"/>
          </a:xfrm>
        </p:spPr>
        <p:txBody>
          <a:bodyPr vert="horz" lIns="91440" tIns="45720" rIns="91440" bIns="45720" rtlCol="0" anchor="ctr">
            <a:normAutofit/>
          </a:bodyPr>
          <a:lstStyle/>
          <a:p>
            <a:pPr algn="ctr"/>
            <a:r>
              <a:rPr lang="en-US" sz="2400"/>
              <a:t>USA Tariff policy</a:t>
            </a:r>
            <a:br>
              <a:rPr lang="en-US" sz="2400"/>
            </a:br>
            <a:endParaRPr lang="en-US" sz="2400" dirty="0"/>
          </a:p>
        </p:txBody>
      </p:sp>
      <p:pic>
        <p:nvPicPr>
          <p:cNvPr id="4" name="Content Placeholder 3">
            <a:extLst>
              <a:ext uri="{FF2B5EF4-FFF2-40B4-BE49-F238E27FC236}">
                <a16:creationId xmlns:a16="http://schemas.microsoft.com/office/drawing/2014/main" id="{A6B22782-4BC8-4000-8014-E57EDFA744A6}"/>
              </a:ext>
            </a:extLst>
          </p:cNvPr>
          <p:cNvPicPr>
            <a:picLocks noChangeAspect="1"/>
          </p:cNvPicPr>
          <p:nvPr/>
        </p:nvPicPr>
        <p:blipFill>
          <a:blip r:embed="rId2"/>
          <a:stretch>
            <a:fillRect/>
          </a:stretch>
        </p:blipFill>
        <p:spPr>
          <a:xfrm>
            <a:off x="136525" y="70867"/>
            <a:ext cx="5151438" cy="5230813"/>
          </a:xfrm>
          <a:prstGeom prst="rect">
            <a:avLst/>
          </a:prstGeom>
        </p:spPr>
      </p:pic>
      <p:pic>
        <p:nvPicPr>
          <p:cNvPr id="5" name="Content Placeholder 4">
            <a:extLst>
              <a:ext uri="{FF2B5EF4-FFF2-40B4-BE49-F238E27FC236}">
                <a16:creationId xmlns:a16="http://schemas.microsoft.com/office/drawing/2014/main" id="{23D491F9-114A-4CE1-AC54-5525BD04AC28}"/>
              </a:ext>
            </a:extLst>
          </p:cNvPr>
          <p:cNvPicPr>
            <a:picLocks noGrp="1" noChangeAspect="1"/>
          </p:cNvPicPr>
          <p:nvPr>
            <p:ph idx="1"/>
          </p:nvPr>
        </p:nvPicPr>
        <p:blipFill>
          <a:blip r:embed="rId3"/>
          <a:stretch>
            <a:fillRect/>
          </a:stretch>
        </p:blipFill>
        <p:spPr>
          <a:xfrm>
            <a:off x="5370513" y="122238"/>
            <a:ext cx="6681788" cy="5230813"/>
          </a:xfrm>
          <a:prstGeom prst="rect">
            <a:avLst/>
          </a:prstGeom>
        </p:spPr>
      </p:pic>
    </p:spTree>
    <p:extLst>
      <p:ext uri="{BB962C8B-B14F-4D97-AF65-F5344CB8AC3E}">
        <p14:creationId xmlns:p14="http://schemas.microsoft.com/office/powerpoint/2010/main" val="73449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16">
            <a:extLst>
              <a:ext uri="{FF2B5EF4-FFF2-40B4-BE49-F238E27FC236}">
                <a16:creationId xmlns:a16="http://schemas.microsoft.com/office/drawing/2014/main" id="{B4D3D850-2041-4B7C-AED9-54DA385B1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 name="Group 18">
            <a:extLst>
              <a:ext uri="{FF2B5EF4-FFF2-40B4-BE49-F238E27FC236}">
                <a16:creationId xmlns:a16="http://schemas.microsoft.com/office/drawing/2014/main" id="{8F428E7C-CF72-4177-B907-662EDCB35B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884544" y="2265762"/>
            <a:ext cx="6329167" cy="2547872"/>
            <a:chOff x="-2412483" y="5117355"/>
            <a:chExt cx="4342728" cy="1748210"/>
          </a:xfrm>
        </p:grpSpPr>
        <p:sp>
          <p:nvSpPr>
            <p:cNvPr id="20" name="Isosceles Triangle 19">
              <a:extLst>
                <a:ext uri="{FF2B5EF4-FFF2-40B4-BE49-F238E27FC236}">
                  <a16:creationId xmlns:a16="http://schemas.microsoft.com/office/drawing/2014/main" id="{E2C38613-1CC6-42DF-9D5B-1C3CFF915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6174" y="5117355"/>
              <a:ext cx="3496419" cy="1748210"/>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Isosceles Triangle 20">
              <a:extLst>
                <a:ext uri="{FF2B5EF4-FFF2-40B4-BE49-F238E27FC236}">
                  <a16:creationId xmlns:a16="http://schemas.microsoft.com/office/drawing/2014/main" id="{FA88567F-0B25-4895-A6DF-304638BE5B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12483" y="6202815"/>
              <a:ext cx="1325500" cy="662750"/>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Freeform: Shape 22">
            <a:extLst>
              <a:ext uri="{FF2B5EF4-FFF2-40B4-BE49-F238E27FC236}">
                <a16:creationId xmlns:a16="http://schemas.microsoft.com/office/drawing/2014/main" id="{4B7A2B20-C280-41CF-965D-FA68DA2BD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7883073" y="-1094168"/>
            <a:ext cx="4864676" cy="3807333"/>
          </a:xfrm>
          <a:custGeom>
            <a:avLst/>
            <a:gdLst>
              <a:gd name="connsiteX0" fmla="*/ 0 w 4864676"/>
              <a:gd name="connsiteY0" fmla="*/ 3191201 h 3807333"/>
              <a:gd name="connsiteX1" fmla="*/ 3191202 w 4864676"/>
              <a:gd name="connsiteY1" fmla="*/ 0 h 3807333"/>
              <a:gd name="connsiteX2" fmla="*/ 4864676 w 4864676"/>
              <a:gd name="connsiteY2" fmla="*/ 1673474 h 3807333"/>
              <a:gd name="connsiteX3" fmla="*/ 4864676 w 4864676"/>
              <a:gd name="connsiteY3" fmla="*/ 3807333 h 3807333"/>
              <a:gd name="connsiteX4" fmla="*/ 0 w 4864676"/>
              <a:gd name="connsiteY4" fmla="*/ 3807333 h 3807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4676" h="3807333">
                <a:moveTo>
                  <a:pt x="0" y="3191201"/>
                </a:moveTo>
                <a:lnTo>
                  <a:pt x="3191202" y="0"/>
                </a:lnTo>
                <a:lnTo>
                  <a:pt x="4864676" y="1673474"/>
                </a:lnTo>
                <a:lnTo>
                  <a:pt x="4864676" y="3807333"/>
                </a:lnTo>
                <a:lnTo>
                  <a:pt x="0" y="380733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24">
            <a:extLst>
              <a:ext uri="{FF2B5EF4-FFF2-40B4-BE49-F238E27FC236}">
                <a16:creationId xmlns:a16="http://schemas.microsoft.com/office/drawing/2014/main" id="{5CF218E6-E246-4EBB-BA8D-DB65AB59A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283537" y="3632636"/>
            <a:ext cx="1185708" cy="1185708"/>
          </a:xfrm>
          <a:custGeom>
            <a:avLst/>
            <a:gdLst>
              <a:gd name="connsiteX0" fmla="*/ 0 w 1185708"/>
              <a:gd name="connsiteY0" fmla="*/ 0 h 1185708"/>
              <a:gd name="connsiteX1" fmla="*/ 454971 w 1185708"/>
              <a:gd name="connsiteY1" fmla="*/ 0 h 1185708"/>
              <a:gd name="connsiteX2" fmla="*/ 1185708 w 1185708"/>
              <a:gd name="connsiteY2" fmla="*/ 730737 h 1185708"/>
              <a:gd name="connsiteX3" fmla="*/ 1185708 w 1185708"/>
              <a:gd name="connsiteY3" fmla="*/ 1185708 h 1185708"/>
              <a:gd name="connsiteX4" fmla="*/ 0 w 1185708"/>
              <a:gd name="connsiteY4" fmla="*/ 1185708 h 1185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5708" h="1185708">
                <a:moveTo>
                  <a:pt x="0" y="0"/>
                </a:moveTo>
                <a:lnTo>
                  <a:pt x="454971" y="0"/>
                </a:lnTo>
                <a:lnTo>
                  <a:pt x="1185708" y="730737"/>
                </a:lnTo>
                <a:lnTo>
                  <a:pt x="1185708" y="1185708"/>
                </a:lnTo>
                <a:lnTo>
                  <a:pt x="0" y="1185708"/>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Rectangle 26">
            <a:extLst>
              <a:ext uri="{FF2B5EF4-FFF2-40B4-BE49-F238E27FC236}">
                <a16:creationId xmlns:a16="http://schemas.microsoft.com/office/drawing/2014/main" id="{13B9D26D-939B-4838-886B-07E227F3A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303927" y="5624986"/>
            <a:ext cx="989294" cy="98929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Freeform: Shape 28">
            <a:extLst>
              <a:ext uri="{FF2B5EF4-FFF2-40B4-BE49-F238E27FC236}">
                <a16:creationId xmlns:a16="http://schemas.microsoft.com/office/drawing/2014/main" id="{60A80B01-7FDA-4264-BAC7-CA797D4964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2" y="-723949"/>
            <a:ext cx="5389379" cy="5389379"/>
          </a:xfrm>
          <a:custGeom>
            <a:avLst/>
            <a:gdLst>
              <a:gd name="connsiteX0" fmla="*/ 0 w 5389379"/>
              <a:gd name="connsiteY0" fmla="*/ 2602331 h 5389379"/>
              <a:gd name="connsiteX1" fmla="*/ 2602331 w 5389379"/>
              <a:gd name="connsiteY1" fmla="*/ 0 h 5389379"/>
              <a:gd name="connsiteX2" fmla="*/ 5389379 w 5389379"/>
              <a:gd name="connsiteY2" fmla="*/ 0 h 5389379"/>
              <a:gd name="connsiteX3" fmla="*/ 5389379 w 5389379"/>
              <a:gd name="connsiteY3" fmla="*/ 5389379 h 5389379"/>
              <a:gd name="connsiteX4" fmla="*/ 0 w 5389379"/>
              <a:gd name="connsiteY4" fmla="*/ 5389379 h 5389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9379" h="5389379">
                <a:moveTo>
                  <a:pt x="0" y="2602331"/>
                </a:moveTo>
                <a:lnTo>
                  <a:pt x="2602331" y="0"/>
                </a:lnTo>
                <a:lnTo>
                  <a:pt x="5389379" y="0"/>
                </a:lnTo>
                <a:lnTo>
                  <a:pt x="5389379"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30">
            <a:extLst>
              <a:ext uri="{FF2B5EF4-FFF2-40B4-BE49-F238E27FC236}">
                <a16:creationId xmlns:a16="http://schemas.microsoft.com/office/drawing/2014/main" id="{449E75B4-6C35-495B-850B-28CDE6E39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4" y="-1424977"/>
            <a:ext cx="6791435" cy="6791435"/>
          </a:xfrm>
          <a:custGeom>
            <a:avLst/>
            <a:gdLst>
              <a:gd name="connsiteX0" fmla="*/ 0 w 6791435"/>
              <a:gd name="connsiteY0" fmla="*/ 4004387 h 6791435"/>
              <a:gd name="connsiteX1" fmla="*/ 81158 w 6791435"/>
              <a:gd name="connsiteY1" fmla="*/ 3923229 h 6791435"/>
              <a:gd name="connsiteX2" fmla="*/ 81158 w 6791435"/>
              <a:gd name="connsiteY2" fmla="*/ 6710277 h 6791435"/>
              <a:gd name="connsiteX3" fmla="*/ 6710277 w 6791435"/>
              <a:gd name="connsiteY3" fmla="*/ 6710277 h 6791435"/>
              <a:gd name="connsiteX4" fmla="*/ 6710277 w 6791435"/>
              <a:gd name="connsiteY4" fmla="*/ 81158 h 6791435"/>
              <a:gd name="connsiteX5" fmla="*/ 3923229 w 6791435"/>
              <a:gd name="connsiteY5" fmla="*/ 81158 h 6791435"/>
              <a:gd name="connsiteX6" fmla="*/ 4004387 w 6791435"/>
              <a:gd name="connsiteY6" fmla="*/ 0 h 6791435"/>
              <a:gd name="connsiteX7" fmla="*/ 6791435 w 6791435"/>
              <a:gd name="connsiteY7" fmla="*/ 0 h 6791435"/>
              <a:gd name="connsiteX8" fmla="*/ 6791435 w 6791435"/>
              <a:gd name="connsiteY8" fmla="*/ 6791435 h 6791435"/>
              <a:gd name="connsiteX9" fmla="*/ 0 w 6791435"/>
              <a:gd name="connsiteY9"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91435" h="6791435">
                <a:moveTo>
                  <a:pt x="0" y="4004387"/>
                </a:moveTo>
                <a:lnTo>
                  <a:pt x="81158" y="3923229"/>
                </a:lnTo>
                <a:lnTo>
                  <a:pt x="81158" y="6710277"/>
                </a:lnTo>
                <a:lnTo>
                  <a:pt x="6710277" y="6710277"/>
                </a:lnTo>
                <a:lnTo>
                  <a:pt x="6710277" y="81158"/>
                </a:lnTo>
                <a:lnTo>
                  <a:pt x="3923229" y="81158"/>
                </a:lnTo>
                <a:lnTo>
                  <a:pt x="4004387" y="0"/>
                </a:lnTo>
                <a:lnTo>
                  <a:pt x="6791435" y="0"/>
                </a:lnTo>
                <a:lnTo>
                  <a:pt x="679143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Content Placeholder 2">
            <a:extLst>
              <a:ext uri="{FF2B5EF4-FFF2-40B4-BE49-F238E27FC236}">
                <a16:creationId xmlns:a16="http://schemas.microsoft.com/office/drawing/2014/main" id="{787F11AD-06F3-4B99-AEA9-AD3525A50DB5}"/>
              </a:ext>
            </a:extLst>
          </p:cNvPr>
          <p:cNvSpPr>
            <a:spLocks noGrp="1"/>
          </p:cNvSpPr>
          <p:nvPr>
            <p:ph idx="1"/>
          </p:nvPr>
        </p:nvSpPr>
        <p:spPr>
          <a:xfrm>
            <a:off x="4020065" y="3052157"/>
            <a:ext cx="4316627" cy="1039441"/>
          </a:xfrm>
          <a:noFill/>
        </p:spPr>
        <p:txBody>
          <a:bodyPr vert="horz" lIns="91440" tIns="45720" rIns="91440" bIns="45720" rtlCol="0">
            <a:normAutofit/>
          </a:bodyPr>
          <a:lstStyle/>
          <a:p>
            <a:pPr marL="0" indent="0" algn="ctr">
              <a:buNone/>
            </a:pPr>
            <a:r>
              <a:rPr lang="en-US" sz="2000" kern="1200">
                <a:solidFill>
                  <a:srgbClr val="080808"/>
                </a:solidFill>
                <a:latin typeface="+mn-lt"/>
                <a:ea typeface="+mn-ea"/>
                <a:cs typeface="+mn-cs"/>
              </a:rPr>
              <a:t>Computable General Equilibrium (CGE), the GTAP10 database</a:t>
            </a:r>
          </a:p>
        </p:txBody>
      </p:sp>
      <p:sp>
        <p:nvSpPr>
          <p:cNvPr id="2" name="Title 1">
            <a:extLst>
              <a:ext uri="{FF2B5EF4-FFF2-40B4-BE49-F238E27FC236}">
                <a16:creationId xmlns:a16="http://schemas.microsoft.com/office/drawing/2014/main" id="{E618C5CE-2225-4948-8F32-E99A38C715B8}"/>
              </a:ext>
            </a:extLst>
          </p:cNvPr>
          <p:cNvSpPr>
            <a:spLocks noGrp="1"/>
          </p:cNvSpPr>
          <p:nvPr>
            <p:ph type="title"/>
          </p:nvPr>
        </p:nvSpPr>
        <p:spPr>
          <a:xfrm>
            <a:off x="3287021" y="895381"/>
            <a:ext cx="5782716" cy="2150719"/>
          </a:xfrm>
          <a:noFill/>
        </p:spPr>
        <p:txBody>
          <a:bodyPr vert="horz" lIns="91440" tIns="45720" rIns="91440" bIns="45720" rtlCol="0" anchor="ctr">
            <a:normAutofit/>
          </a:bodyPr>
          <a:lstStyle/>
          <a:p>
            <a:pPr algn="ctr"/>
            <a:r>
              <a:rPr lang="en-US" sz="3600" kern="1200">
                <a:solidFill>
                  <a:srgbClr val="080808"/>
                </a:solidFill>
                <a:latin typeface="+mj-lt"/>
                <a:ea typeface="+mj-ea"/>
                <a:cs typeface="+mj-cs"/>
              </a:rPr>
              <a:t>Methodology</a:t>
            </a:r>
          </a:p>
        </p:txBody>
      </p:sp>
      <p:sp>
        <p:nvSpPr>
          <p:cNvPr id="47" name="Isosceles Triangle 32">
            <a:extLst>
              <a:ext uri="{FF2B5EF4-FFF2-40B4-BE49-F238E27FC236}">
                <a16:creationId xmlns:a16="http://schemas.microsoft.com/office/drawing/2014/main" id="{0EB2D58A-B2F2-4B07-9595-4FED1037FF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67461" y="5398157"/>
            <a:ext cx="2934814" cy="146740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Isosceles Triangle 34">
            <a:extLst>
              <a:ext uri="{FF2B5EF4-FFF2-40B4-BE49-F238E27FC236}">
                <a16:creationId xmlns:a16="http://schemas.microsoft.com/office/drawing/2014/main" id="{DEB95C3F-0968-4E23-80BD-35CE22E833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5580" y="5117355"/>
            <a:ext cx="3496419" cy="1748210"/>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36">
            <a:extLst>
              <a:ext uri="{FF2B5EF4-FFF2-40B4-BE49-F238E27FC236}">
                <a16:creationId xmlns:a16="http://schemas.microsoft.com/office/drawing/2014/main" id="{16E9C92B-1893-4BFE-B7CF-905EB3F87D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9271" y="5949259"/>
            <a:ext cx="1832612" cy="916306"/>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5638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2B7B8C3-2817-4612-8CF7-1CC3CA2824EF}"/>
              </a:ext>
            </a:extLst>
          </p:cNvPr>
          <p:cNvPicPr>
            <a:picLocks noChangeAspect="1"/>
          </p:cNvPicPr>
          <p:nvPr/>
        </p:nvPicPr>
        <p:blipFill rotWithShape="1">
          <a:blip r:embed="rId2">
            <a:alphaModFix amt="35000"/>
          </a:blip>
          <a:srcRect r="1" b="36"/>
          <a:stretch/>
        </p:blipFill>
        <p:spPr>
          <a:xfrm>
            <a:off x="-4243" y="10"/>
            <a:ext cx="12196243" cy="6857990"/>
          </a:xfrm>
          <a:prstGeom prst="rect">
            <a:avLst/>
          </a:prstGeom>
        </p:spPr>
      </p:pic>
      <p:sp>
        <p:nvSpPr>
          <p:cNvPr id="2" name="Title 1">
            <a:extLst>
              <a:ext uri="{FF2B5EF4-FFF2-40B4-BE49-F238E27FC236}">
                <a16:creationId xmlns:a16="http://schemas.microsoft.com/office/drawing/2014/main" id="{D2EE2678-99A4-4D9B-BAEA-DF82BF8B2597}"/>
              </a:ext>
            </a:extLst>
          </p:cNvPr>
          <p:cNvSpPr>
            <a:spLocks noGrp="1"/>
          </p:cNvSpPr>
          <p:nvPr>
            <p:ph type="title"/>
          </p:nvPr>
        </p:nvSpPr>
        <p:spPr>
          <a:xfrm>
            <a:off x="643467" y="321734"/>
            <a:ext cx="10905066" cy="1135737"/>
          </a:xfrm>
        </p:spPr>
        <p:txBody>
          <a:bodyPr vert="horz" lIns="91440" tIns="45720" rIns="91440" bIns="45720" rtlCol="0" anchor="ctr">
            <a:normAutofit/>
          </a:bodyPr>
          <a:lstStyle/>
          <a:p>
            <a:r>
              <a:rPr lang="en-US" sz="3600"/>
              <a:t>Literature</a:t>
            </a:r>
          </a:p>
        </p:txBody>
      </p:sp>
      <p:sp>
        <p:nvSpPr>
          <p:cNvPr id="3" name="Rectangle 2">
            <a:extLst>
              <a:ext uri="{FF2B5EF4-FFF2-40B4-BE49-F238E27FC236}">
                <a16:creationId xmlns:a16="http://schemas.microsoft.com/office/drawing/2014/main" id="{566BC142-F2F9-46D6-B4C5-E24C04969D7E}"/>
              </a:ext>
            </a:extLst>
          </p:cNvPr>
          <p:cNvSpPr/>
          <p:nvPr/>
        </p:nvSpPr>
        <p:spPr>
          <a:xfrm>
            <a:off x="643467" y="1782981"/>
            <a:ext cx="10905066" cy="439398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The Trade War and Related Study </a:t>
            </a:r>
          </a:p>
          <a:p>
            <a:pPr indent="-228600">
              <a:lnSpc>
                <a:spcPct val="90000"/>
              </a:lnSpc>
              <a:spcAft>
                <a:spcPts val="600"/>
              </a:spcAft>
              <a:buFont typeface="Arial" panose="020B0604020202020204" pitchFamily="34" charset="0"/>
              <a:buChar char="•"/>
            </a:pPr>
            <a:r>
              <a:rPr lang="en-US" sz="2000"/>
              <a:t>The Japanese Export and Import Study (Urata, Kuwayama)</a:t>
            </a:r>
          </a:p>
          <a:p>
            <a:pPr indent="-228600">
              <a:lnSpc>
                <a:spcPct val="90000"/>
              </a:lnSpc>
              <a:spcAft>
                <a:spcPts val="600"/>
              </a:spcAft>
              <a:buFont typeface="Arial" panose="020B0604020202020204" pitchFamily="34" charset="0"/>
              <a:buChar char="•"/>
            </a:pPr>
            <a:r>
              <a:rPr lang="en-US" sz="2000"/>
              <a:t>The EU-Japan EPA Study (Grübler et al., 2019; Felbermayr et, al., 2019)</a:t>
            </a:r>
          </a:p>
          <a:p>
            <a:pPr indent="-228600">
              <a:lnSpc>
                <a:spcPct val="90000"/>
              </a:lnSpc>
              <a:spcAft>
                <a:spcPts val="600"/>
              </a:spcAft>
              <a:buFont typeface="Arial" panose="020B0604020202020204" pitchFamily="34" charset="0"/>
              <a:buChar char="•"/>
            </a:pPr>
            <a:r>
              <a:rPr lang="en-US" sz="2000"/>
              <a:t>The limited US-Japan  Study</a:t>
            </a:r>
          </a:p>
        </p:txBody>
      </p:sp>
      <p:sp>
        <p:nvSpPr>
          <p:cNvPr id="18" name="Rectangle 1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997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99</TotalTime>
  <Words>1301</Words>
  <Application>Microsoft Office PowerPoint</Application>
  <PresentationFormat>Widescreen</PresentationFormat>
  <Paragraphs>469</Paragraphs>
  <Slides>21</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Roboto</vt:lpstr>
      <vt:lpstr>Roboto Light</vt:lpstr>
      <vt:lpstr>Roboto Medium</vt:lpstr>
      <vt:lpstr>Roboto Thin</vt:lpstr>
      <vt:lpstr>Arial</vt:lpstr>
      <vt:lpstr>Calibri</vt:lpstr>
      <vt:lpstr>Calibri Light</vt:lpstr>
      <vt:lpstr>Times New Roman</vt:lpstr>
      <vt:lpstr>Office Theme</vt:lpstr>
      <vt:lpstr>Winner and Loser (the new FTAs and the Trade War): Case Study of the Japanese Market</vt:lpstr>
      <vt:lpstr>Contents</vt:lpstr>
      <vt:lpstr>Introduction</vt:lpstr>
      <vt:lpstr>GVCs</vt:lpstr>
      <vt:lpstr>Limited Japan-USA FTA</vt:lpstr>
      <vt:lpstr>The Trade War Under three U.S. laws</vt:lpstr>
      <vt:lpstr>USA Tariff policy </vt:lpstr>
      <vt:lpstr>Methodology</vt:lpstr>
      <vt:lpstr>Literature</vt:lpstr>
      <vt:lpstr>Questions</vt:lpstr>
      <vt:lpstr>GTAP Result</vt:lpstr>
      <vt:lpstr>Scenarios</vt:lpstr>
      <vt:lpstr>Average Tariff of Goods</vt:lpstr>
      <vt:lpstr>Welfare Effects of Trade Liberalization by Region and by Policy, $U.S. Millions</vt:lpstr>
      <vt:lpstr>Contribution to Welfare, Percentage in Total </vt:lpstr>
      <vt:lpstr>Changes in GDP (in Percent) Due to the FTAs and the Trade War</vt:lpstr>
      <vt:lpstr>The Value-Added and the Substitution of the Demand (%)</vt:lpstr>
      <vt:lpstr>Sectoral Gain by GVC </vt:lpstr>
      <vt:lpstr>Conclusion</vt:lpstr>
      <vt:lpstr>Limitation</vt:lpstr>
      <vt:lpstr>Thank You For Your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Winner and Loser (the new FTAs and the Trade War): Case Study of the Japanese Market</dc:title>
  <dc:creator>onur bıyık</dc:creator>
  <cp:lastModifiedBy>onur bıyık</cp:lastModifiedBy>
  <cp:revision>2</cp:revision>
  <dcterms:created xsi:type="dcterms:W3CDTF">2020-06-16T07:41:33Z</dcterms:created>
  <dcterms:modified xsi:type="dcterms:W3CDTF">2020-06-16T09:20:55Z</dcterms:modified>
</cp:coreProperties>
</file>