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4"/>
  </p:notesMasterIdLst>
  <p:sldIdLst>
    <p:sldId id="275" r:id="rId5"/>
    <p:sldId id="689" r:id="rId6"/>
    <p:sldId id="685" r:id="rId7"/>
    <p:sldId id="680" r:id="rId8"/>
    <p:sldId id="683" r:id="rId9"/>
    <p:sldId id="684" r:id="rId10"/>
    <p:sldId id="699" r:id="rId11"/>
    <p:sldId id="686" r:id="rId12"/>
    <p:sldId id="687" r:id="rId13"/>
    <p:sldId id="692" r:id="rId14"/>
    <p:sldId id="696" r:id="rId15"/>
    <p:sldId id="697" r:id="rId16"/>
    <p:sldId id="698" r:id="rId17"/>
    <p:sldId id="682" r:id="rId18"/>
    <p:sldId id="688" r:id="rId19"/>
    <p:sldId id="690" r:id="rId20"/>
    <p:sldId id="691" r:id="rId21"/>
    <p:sldId id="693" r:id="rId22"/>
    <p:sldId id="694" r:id="rId23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19" userDrawn="1">
          <p15:clr>
            <a:srgbClr val="A4A3A4"/>
          </p15:clr>
        </p15:guide>
        <p15:guide id="2" orient="horz" pos="147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4" orient="horz" pos="3756" userDrawn="1">
          <p15:clr>
            <a:srgbClr val="A4A3A4"/>
          </p15:clr>
        </p15:guide>
        <p15:guide id="5" orient="horz" pos="4085" userDrawn="1">
          <p15:clr>
            <a:srgbClr val="A4A3A4"/>
          </p15:clr>
        </p15:guide>
        <p15:guide id="6" pos="452" userDrawn="1">
          <p15:clr>
            <a:srgbClr val="A4A3A4"/>
          </p15:clr>
        </p15:guide>
        <p15:guide id="7" pos="751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42F6B6-C67C-D86D-FDBE-0C36D6D4111C}" name="Kristkova, Zuzana" initials="KZ" userId="Kristkova, Zuzana" providerId="None"/>
  <p188:author id="{C65E1BF5-9544-5495-6EDB-AC8468F588EB}" name="Michael Haverty" initials="MH" userId="S::mhaverty@theandersonscentre.co.uk::52dea95c-8963-4f3f-b15f-128064254d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1F3"/>
    <a:srgbClr val="3F9C35"/>
    <a:srgbClr val="FFCCFF"/>
    <a:srgbClr val="34B233"/>
    <a:srgbClr val="FB8DEE"/>
    <a:srgbClr val="F719DD"/>
    <a:srgbClr val="FFFFFF"/>
    <a:srgbClr val="D5D2CA"/>
    <a:srgbClr val="000000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034E78-7F5D-4C2E-B375-FC64B27BC917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ijl, gemiddeld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3907" autoAdjust="0"/>
  </p:normalViewPr>
  <p:slideViewPr>
    <p:cSldViewPr snapToGrid="0" showGuides="1">
      <p:cViewPr varScale="1">
        <p:scale>
          <a:sx n="86" d="100"/>
          <a:sy n="86" d="100"/>
        </p:scale>
        <p:origin x="763" y="58"/>
      </p:cViewPr>
      <p:guideLst>
        <p:guide orient="horz" pos="1219"/>
        <p:guide orient="horz" pos="147"/>
        <p:guide orient="horz"/>
        <p:guide orient="horz" pos="3756"/>
        <p:guide orient="horz" pos="4085"/>
        <p:guide pos="452"/>
        <p:guide pos="75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FC83C-B988-4A9E-9713-F559C31F4362}" type="datetimeFigureOut">
              <a:rPr lang="nl-NL" smtClean="0"/>
              <a:t>5-6-2024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45D2F-C69D-4D90-B22B-9B2DC58DBD5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1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401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4" y="230189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35344" y="3307559"/>
            <a:ext cx="353060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8411757" y="3307559"/>
            <a:ext cx="353060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6286207" y="3307559"/>
            <a:ext cx="353060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4160656" y="3307559"/>
            <a:ext cx="353060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47700" y="1616401"/>
            <a:ext cx="11262784" cy="371475"/>
          </a:xfrm>
          <a:prstGeom prst="rect">
            <a:avLst/>
          </a:prstGeom>
          <a:noFill/>
          <a:ln>
            <a:noFill/>
          </a:ln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38178" y="2262387"/>
            <a:ext cx="11262783" cy="371475"/>
          </a:xfrm>
          <a:prstGeom prst="rect">
            <a:avLst/>
          </a:prstGeom>
          <a:noFill/>
          <a:ln>
            <a:noFill/>
          </a:ln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3983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rectangul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17" y="230188"/>
            <a:ext cx="4368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200008" y="226800"/>
            <a:ext cx="6720000" cy="57358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660403" y="1840012"/>
            <a:ext cx="4368800" cy="4122638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23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3" y="230187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716825" y="1933314"/>
            <a:ext cx="3519547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557616" y="1933314"/>
            <a:ext cx="3519547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8"/>
          </p:nvPr>
        </p:nvSpPr>
        <p:spPr>
          <a:xfrm>
            <a:off x="8398407" y="1933314"/>
            <a:ext cx="3519547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9"/>
          </p:nvPr>
        </p:nvSpPr>
        <p:spPr>
          <a:xfrm>
            <a:off x="654051" y="4610101"/>
            <a:ext cx="3670300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20"/>
          </p:nvPr>
        </p:nvSpPr>
        <p:spPr>
          <a:xfrm>
            <a:off x="4488227" y="4610101"/>
            <a:ext cx="3670300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21"/>
          </p:nvPr>
        </p:nvSpPr>
        <p:spPr>
          <a:xfrm>
            <a:off x="8322403" y="4610101"/>
            <a:ext cx="3670300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22"/>
          </p:nvPr>
        </p:nvSpPr>
        <p:spPr>
          <a:xfrm>
            <a:off x="654051" y="4985219"/>
            <a:ext cx="3670300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23"/>
          </p:nvPr>
        </p:nvSpPr>
        <p:spPr>
          <a:xfrm>
            <a:off x="4487567" y="4985219"/>
            <a:ext cx="3670300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24"/>
          </p:nvPr>
        </p:nvSpPr>
        <p:spPr>
          <a:xfrm>
            <a:off x="8322403" y="4985219"/>
            <a:ext cx="3670300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031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 with 2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3" y="230187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715199" y="1929601"/>
            <a:ext cx="5472000" cy="4027383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6434881" y="1929600"/>
            <a:ext cx="5472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627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715200" y="1402557"/>
            <a:ext cx="11203200" cy="45529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3" y="230187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01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ectangula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/>
          </p:cNvSpPr>
          <p:nvPr>
            <p:ph type="pic" sz="quarter" idx="16"/>
          </p:nvPr>
        </p:nvSpPr>
        <p:spPr>
          <a:xfrm>
            <a:off x="715200" y="233362"/>
            <a:ext cx="5348469" cy="57204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afbeelding 24"/>
          <p:cNvSpPr>
            <a:spLocks noGrp="1"/>
          </p:cNvSpPr>
          <p:nvPr>
            <p:ph type="pic" sz="quarter" idx="17"/>
          </p:nvPr>
        </p:nvSpPr>
        <p:spPr>
          <a:xfrm>
            <a:off x="6436353" y="233363"/>
            <a:ext cx="5472000" cy="571955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470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1" y="0"/>
            <a:ext cx="12191999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white">
          <a:xfrm>
            <a:off x="655523" y="230189"/>
            <a:ext cx="11257061" cy="791650"/>
          </a:xfrm>
          <a:noFill/>
          <a:ln>
            <a:gradFill>
              <a:gsLst>
                <a:gs pos="0">
                  <a:schemeClr val="bg1"/>
                </a:gs>
                <a:gs pos="1000">
                  <a:schemeClr val="bg1">
                    <a:alpha val="0"/>
                  </a:schemeClr>
                </a:gs>
                <a:gs pos="99000">
                  <a:srgbClr val="FFFFFF">
                    <a:alpha val="0"/>
                  </a:srgbClr>
                </a:gs>
                <a:gs pos="100000">
                  <a:schemeClr val="bg1"/>
                </a:gs>
              </a:gsLst>
              <a:lin ang="5400000" scaled="0"/>
            </a:gra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62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582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3" y="230189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583095" y="1752601"/>
            <a:ext cx="11469204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377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7600" y="230187"/>
            <a:ext cx="11257061" cy="79165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717551" y="1933575"/>
            <a:ext cx="11197452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337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7600" y="230188"/>
            <a:ext cx="4368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183599" y="224477"/>
            <a:ext cx="672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660401" y="1835250"/>
            <a:ext cx="4368800" cy="41274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45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3" y="230189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61600" y="1835249"/>
            <a:ext cx="11361584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301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7600" y="230188"/>
            <a:ext cx="4368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660401" y="1835250"/>
            <a:ext cx="4368800" cy="36576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2" name="Tijdelijke aanduiding voor afbeelding 24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4058818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3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6121485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4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184151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5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0246817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183599" y="224477"/>
            <a:ext cx="672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1126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61600" y="1835249"/>
            <a:ext cx="552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391143" y="1835249"/>
            <a:ext cx="552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49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61600" y="1835249"/>
            <a:ext cx="552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6434881" y="1929600"/>
            <a:ext cx="5472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0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523" y="230189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61600" y="1835249"/>
            <a:ext cx="552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6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6388100" y="1752601"/>
            <a:ext cx="5520000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40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61600" y="1835249"/>
            <a:ext cx="552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388100" y="1933575"/>
            <a:ext cx="5520000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39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8" name="Tijdelijke aanduiding voor SmartArt 7"/>
          <p:cNvSpPr>
            <a:spLocks noGrp="1"/>
          </p:cNvSpPr>
          <p:nvPr>
            <p:ph type="dgm" sz="quarter" idx="10"/>
          </p:nvPr>
        </p:nvSpPr>
        <p:spPr>
          <a:xfrm>
            <a:off x="717552" y="1828800"/>
            <a:ext cx="11205633" cy="413385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75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058818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35344" y="3307559"/>
            <a:ext cx="353060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20"/>
          </p:nvPr>
        </p:nvSpPr>
        <p:spPr bwMode="auto">
          <a:xfrm>
            <a:off x="8411757" y="3307559"/>
            <a:ext cx="353060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ijdelijke aanduiding voor afbeelding 24"/>
          <p:cNvSpPr>
            <a:spLocks noGrp="1" noChangeAspect="1"/>
          </p:cNvSpPr>
          <p:nvPr>
            <p:ph type="pic" sz="quarter" idx="21"/>
          </p:nvPr>
        </p:nvSpPr>
        <p:spPr bwMode="auto">
          <a:xfrm>
            <a:off x="6286207" y="3307559"/>
            <a:ext cx="353060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4160656" y="3307559"/>
            <a:ext cx="353060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55523" y="230187"/>
            <a:ext cx="11257061" cy="79165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647700" y="1616401"/>
            <a:ext cx="11262784" cy="371475"/>
          </a:xfrm>
          <a:prstGeom prst="rect">
            <a:avLst/>
          </a:prstGeom>
          <a:noFill/>
          <a:ln>
            <a:noFill/>
          </a:ln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635002" y="2262387"/>
            <a:ext cx="11262783" cy="371475"/>
          </a:xfrm>
          <a:prstGeom prst="rect">
            <a:avLst/>
          </a:prstGeom>
          <a:noFill/>
          <a:ln>
            <a:noFill/>
          </a:ln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6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6121485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184151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8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0246817" y="6126566"/>
            <a:ext cx="1664143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6451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55523" y="230189"/>
            <a:ext cx="11257061" cy="791650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028" name="Tijdelijke aanduiding voor tekst 23"/>
          <p:cNvSpPr>
            <a:spLocks noGrp="1"/>
          </p:cNvSpPr>
          <p:nvPr>
            <p:ph type="body" idx="1"/>
          </p:nvPr>
        </p:nvSpPr>
        <p:spPr bwMode="auto">
          <a:xfrm>
            <a:off x="561600" y="1843200"/>
            <a:ext cx="11361584" cy="40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4" name="Tijdelijke aanduiding voor dianummer 1"/>
          <p:cNvSpPr>
            <a:spLocks noGrp="1"/>
          </p:cNvSpPr>
          <p:nvPr>
            <p:ph type="sldNum" sz="quarter" idx="4"/>
          </p:nvPr>
        </p:nvSpPr>
        <p:spPr>
          <a:xfrm>
            <a:off x="11360576" y="6370465"/>
            <a:ext cx="624000" cy="164250"/>
          </a:xfrm>
          <a:prstGeom prst="rect">
            <a:avLst/>
          </a:prstGeom>
          <a:noFill/>
        </p:spPr>
        <p:txBody>
          <a:bodyPr wrap="square" tIns="0" rIns="36000" bIns="0" rtlCol="0">
            <a:noAutofit/>
          </a:bodyPr>
          <a:lstStyle>
            <a:lvl1pPr>
              <a:defRPr lang="nl-NL" sz="900" smtClean="0">
                <a:latin typeface="Verdana" pitchFamily="34" charset="0"/>
              </a:defRPr>
            </a:lvl1pPr>
          </a:lstStyle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  <p:pic>
        <p:nvPicPr>
          <p:cNvPr id="2" name="Afbeelding 1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68" r:id="rId8"/>
    <p:sldLayoutId id="2147483664" r:id="rId9"/>
    <p:sldLayoutId id="2147483653" r:id="rId10"/>
    <p:sldLayoutId id="2147483655" r:id="rId11"/>
    <p:sldLayoutId id="2147483656" r:id="rId12"/>
    <p:sldLayoutId id="2147483657" r:id="rId13"/>
    <p:sldLayoutId id="2147483659" r:id="rId14"/>
    <p:sldLayoutId id="2147483660" r:id="rId15"/>
    <p:sldLayoutId id="2147483661" r:id="rId16"/>
    <p:sldLayoutId id="2147483663" r:id="rId17"/>
    <p:sldLayoutId id="2147483665" r:id="rId18"/>
    <p:sldLayoutId id="2147483654" r:id="rId19"/>
    <p:sldLayoutId id="2147483666" r:id="rId20"/>
  </p:sldLayoutIdLst>
  <p:hf hdr="0" ftr="0" dt="0"/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3000" kern="1200">
          <a:solidFill>
            <a:schemeClr val="bg2"/>
          </a:solidFill>
          <a:latin typeface="Verdana" pitchFamily="34" charset="0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252413" indent="-252413" algn="l" rtl="0" fontAlgn="base">
        <a:lnSpc>
          <a:spcPts val="2500"/>
        </a:lnSpc>
        <a:spcBef>
          <a:spcPts val="1200"/>
        </a:spcBef>
        <a:spcAft>
          <a:spcPct val="0"/>
        </a:spcAft>
        <a:buClr>
          <a:schemeClr val="bg2"/>
        </a:buClr>
        <a:buSzPct val="140000"/>
        <a:buFont typeface="Wingdings" pitchFamily="2" charset="2"/>
        <a:buChar char="§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1pPr>
      <a:lvl2pPr marL="982663" indent="-285750" algn="l" rtl="0" fontAlgn="base">
        <a:lnSpc>
          <a:spcPts val="2500"/>
        </a:lnSpc>
        <a:spcBef>
          <a:spcPts val="1000"/>
        </a:spcBef>
        <a:spcAft>
          <a:spcPct val="0"/>
        </a:spcAft>
        <a:buClr>
          <a:schemeClr val="bg2"/>
        </a:buClr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2pPr>
      <a:lvl3pPr marL="1879600" indent="-319088" algn="l" rtl="0" fontAlgn="base">
        <a:lnSpc>
          <a:spcPts val="2500"/>
        </a:lnSpc>
        <a:spcBef>
          <a:spcPts val="1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3pPr>
      <a:lvl4pPr marL="2692400" indent="-360363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 baseline="0">
          <a:solidFill>
            <a:schemeClr val="bg2"/>
          </a:solidFill>
          <a:latin typeface="Verdana" pitchFamily="34" charset="0"/>
          <a:ea typeface="+mn-ea"/>
          <a:cs typeface="+mn-cs"/>
        </a:defRPr>
      </a:lvl4pPr>
      <a:lvl5pPr marL="3405188" indent="-352425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669" y="484703"/>
            <a:ext cx="11292840" cy="841985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000" b="1" dirty="0"/>
              <a:t>An investment determination mechanism with segmented capital markets</a:t>
            </a:r>
          </a:p>
        </p:txBody>
      </p:sp>
      <p:sp>
        <p:nvSpPr>
          <p:cNvPr id="3" name="Rectangle 2"/>
          <p:cNvSpPr/>
          <p:nvPr/>
        </p:nvSpPr>
        <p:spPr>
          <a:xfrm>
            <a:off x="406669" y="1622873"/>
            <a:ext cx="10305796" cy="1110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Hao David Cui and Zuzana Smeets </a:t>
            </a:r>
            <a:r>
              <a:rPr lang="en-US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Křístková</a:t>
            </a:r>
            <a:endParaRPr lang="en-US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400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Wageningen Economic Research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Jun. 6, 2024</a:t>
            </a: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B721BD0E-9285-4D9F-A11E-4C25E09741B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9" r="16379"/>
          <a:stretch>
            <a:fillRect/>
          </a:stretch>
        </p:blipFill>
        <p:spPr>
          <a:xfrm>
            <a:off x="8412163" y="3308350"/>
            <a:ext cx="2679700" cy="2647950"/>
          </a:xfr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97D9B001-76E0-40EF-A407-6A7030F2491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r="14456"/>
          <a:stretch>
            <a:fillRect/>
          </a:stretch>
        </p:blipFill>
        <p:spPr>
          <a:xfrm>
            <a:off x="6323878" y="3307559"/>
            <a:ext cx="2647950" cy="2647950"/>
          </a:xfrm>
        </p:spPr>
      </p:pic>
      <p:pic>
        <p:nvPicPr>
          <p:cNvPr id="28" name="Tijdelijke aanduiding voor afbeelding 16">
            <a:extLst>
              <a:ext uri="{FF2B5EF4-FFF2-40B4-BE49-F238E27FC236}">
                <a16:creationId xmlns:a16="http://schemas.microsoft.com/office/drawing/2014/main" id="{068CAAFC-BDF1-40FA-9FCA-E55B01BBB4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592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584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investment growth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10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A5D871-5AAF-9DB1-982E-040A4D8DE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017" y="1386575"/>
            <a:ext cx="10735187" cy="49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63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change in trade balance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11</a:t>
            </a:fld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5A83F2-291A-7151-00D3-63F15D036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732483"/>
              </p:ext>
            </p:extLst>
          </p:nvPr>
        </p:nvGraphicFramePr>
        <p:xfrm>
          <a:off x="1083077" y="1491449"/>
          <a:ext cx="9215017" cy="4571997"/>
        </p:xfrm>
        <a:graphic>
          <a:graphicData uri="http://schemas.openxmlformats.org/drawingml/2006/table">
            <a:tbl>
              <a:tblPr firstRow="1" firstCol="1" bandRow="1"/>
              <a:tblGrid>
                <a:gridCol w="969003">
                  <a:extLst>
                    <a:ext uri="{9D8B030D-6E8A-4147-A177-3AD203B41FA5}">
                      <a16:colId xmlns:a16="http://schemas.microsoft.com/office/drawing/2014/main" val="1930895569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893153213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2265596435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692375192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1677560580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41181476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736471244"/>
                    </a:ext>
                  </a:extLst>
                </a:gridCol>
                <a:gridCol w="1178002">
                  <a:extLst>
                    <a:ext uri="{9D8B030D-6E8A-4147-A177-3AD203B41FA5}">
                      <a16:colId xmlns:a16="http://schemas.microsoft.com/office/drawing/2014/main" val="2438776161"/>
                    </a:ext>
                  </a:extLst>
                </a:gridCol>
              </a:tblGrid>
              <a:tr h="957345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(million USD)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2017-2023 (%)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2023-2030 (%)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2030-2040 (%)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2040-2050 (%)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2017-2050 (%)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996672"/>
                  </a:ext>
                </a:extLst>
              </a:tr>
              <a:tr h="301221">
                <a:tc rowSpan="4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R10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440901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47.3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52.5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294.8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096845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R100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440901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-10.9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-21.5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-41.5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724209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NINV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440901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-2.1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-7.2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16919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SCM</a:t>
                      </a:r>
                      <a:endParaRPr lang="en-AU" sz="1400" dirty="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440901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475095"/>
                  </a:ext>
                </a:extLst>
              </a:tr>
              <a:tr h="301221">
                <a:tc rowSpan="4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North America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R10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-632470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-47.7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-221.2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223.8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-395.6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459863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R100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-632470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25024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NINV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-632470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65.5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34.7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442.8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970252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SCM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-632470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27.3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937900"/>
                  </a:ext>
                </a:extLst>
              </a:tr>
              <a:tr h="301221">
                <a:tc rowSpan="4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R10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194128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-761.9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167.3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-4338.3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169291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R100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194128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76.7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77.8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675.4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769026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NINV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194128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297.1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88.5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75.2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1382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601986"/>
                  </a:ext>
                </a:extLst>
              </a:tr>
              <a:tr h="30122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SCM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194128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8.9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17.6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23.4</a:t>
                      </a:r>
                      <a:endParaRPr lang="en-AU" sz="140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58.2</a:t>
                      </a:r>
                      <a:endParaRPr lang="en-AU" sz="1400" dirty="0">
                        <a:effectLst/>
                        <a:latin typeface="Verdana" panose="020B060403050404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626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831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175152"/>
            <a:ext cx="11361584" cy="4968195"/>
          </a:xfrm>
        </p:spPr>
        <p:txBody>
          <a:bodyPr/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Difficult to calibrate the response parameter to get desirable baseline projections on investment growth and trade balance developments.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The default RORFLEX=10 leads to muted investment growth and aggressive trade balance growth in the EU; too muted investment growth in North America and too aggressive investment growth in China such that the trade balance flips over in the two economies.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RORFLEX=100 leads to </a:t>
            </a:r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aggressive investment growth and </a:t>
            </a:r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 shrinking trade balance in the EU, an aggressive expansion in China’s trade balance,</a:t>
            </a:r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as well as inconsistent rates of return globally.</a:t>
            </a:r>
            <a:endParaRPr lang="nl-NL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Net investment growth rates equalization homogenizes investment growth modes across regions, leading to aggressive investment growth and muted trade balance developments in the EU, aggressive investment growth and a rapid deterioration in trade balance in North America, muted investment growth and an aggressive trade balance expansion in China.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Segmented capital </a:t>
            </a:r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markets overall projects expected </a:t>
            </a:r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investment growth and stable trade balance developments, consistent with the assumed SSP2 trajectories for these economies.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AU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401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288711"/>
            <a:ext cx="11361584" cy="4968195"/>
          </a:xfrm>
        </p:spPr>
        <p:txBody>
          <a:bodyPr/>
          <a:lstStyle/>
          <a:p>
            <a:endParaRPr lang="en-AU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nl-NL" sz="28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nl-NL" sz="28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nl-NL" sz="2800" dirty="0">
                <a:ea typeface="DengXian" panose="02010600030101010101" pitchFamily="2" charset="-122"/>
                <a:cs typeface="Times New Roman" panose="02020603050405020304" pitchFamily="18" charset="0"/>
              </a:rPr>
              <a:t>Comments and questions ?</a:t>
            </a:r>
          </a:p>
          <a:p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8955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A comparison with ORANI-G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175152"/>
            <a:ext cx="11361584" cy="4968195"/>
          </a:xfrm>
        </p:spPr>
        <p:txBody>
          <a:bodyPr/>
          <a:lstStyle/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Sectoral investment growth:</a:t>
            </a:r>
          </a:p>
          <a:p>
            <a:pPr marL="0" indent="0">
              <a:buNone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x2tot(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– x1cap(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= 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finv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– 0.33*(omega – r1cap(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 where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x2tot: investment growth in sector </a:t>
            </a:r>
            <a:r>
              <a:rPr lang="en-AU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x1cap: capital stock growth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finv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exogenous shifter    	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omega: economy-wide rate of return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r1cap: capital rents growth</a:t>
            </a:r>
          </a:p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Export demand:</a:t>
            </a:r>
          </a:p>
          <a:p>
            <a:pPr marL="0" indent="0"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x4(c) </a:t>
            </a:r>
            <a:r>
              <a:rPr lang="en-AU" sz="1800" b="1" dirty="0">
                <a:effectLst/>
                <a:latin typeface="Cambria Math" panose="02040503050406030204" pitchFamily="18" charset="0"/>
                <a:ea typeface="DengXian" panose="02010600030101010101" pitchFamily="2" charset="-122"/>
                <a:cs typeface="Cambria Math" panose="02040503050406030204" pitchFamily="18" charset="0"/>
              </a:rPr>
              <a:t>‐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Verdana" panose="020B0604030504040204" pitchFamily="34" charset="0"/>
              </a:rPr>
              <a:t> 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f4q(c) =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Verdana" panose="020B0604030504040204" pitchFamily="34" charset="0"/>
              </a:rPr>
              <a:t> </a:t>
            </a:r>
            <a:r>
              <a:rPr lang="en-AU" sz="1800" b="1" dirty="0">
                <a:effectLst/>
                <a:latin typeface="Cambria Math" panose="02040503050406030204" pitchFamily="18" charset="0"/>
                <a:ea typeface="DengXian" panose="02010600030101010101" pitchFamily="2" charset="-122"/>
                <a:cs typeface="Cambria Math" panose="02040503050406030204" pitchFamily="18" charset="0"/>
              </a:rPr>
              <a:t>‐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ABS[EXP_ELAST(c)]*[p4(c)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Verdana" panose="020B0604030504040204" pitchFamily="34" charset="0"/>
              </a:rPr>
              <a:t> </a:t>
            </a:r>
            <a:r>
              <a:rPr lang="en-AU" sz="1800" b="1" dirty="0">
                <a:effectLst/>
                <a:latin typeface="Cambria Math" panose="02040503050406030204" pitchFamily="18" charset="0"/>
                <a:ea typeface="DengXian" panose="02010600030101010101" pitchFamily="2" charset="-122"/>
                <a:cs typeface="Cambria Math" panose="02040503050406030204" pitchFamily="18" charset="0"/>
              </a:rPr>
              <a:t>‐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Verdana" panose="020B0604030504040204" pitchFamily="34" charset="0"/>
              </a:rPr>
              <a:t> 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phi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Verdana" panose="020B0604030504040204" pitchFamily="34" charset="0"/>
              </a:rPr>
              <a:t> </a:t>
            </a:r>
            <a:r>
              <a:rPr lang="en-AU" sz="1800" b="1" dirty="0">
                <a:effectLst/>
                <a:latin typeface="Cambria Math" panose="02040503050406030204" pitchFamily="18" charset="0"/>
                <a:ea typeface="DengXian" panose="02010600030101010101" pitchFamily="2" charset="-122"/>
                <a:cs typeface="Cambria Math" panose="02040503050406030204" pitchFamily="18" charset="0"/>
              </a:rPr>
              <a:t>‐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Verdana" panose="020B0604030504040204" pitchFamily="34" charset="0"/>
              </a:rPr>
              <a:t> 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f4p(c)]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 where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x4: export demand for commodity c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p4: export price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phi: exchange rate		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f4q: horizontal (quantity) shifter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f4p: vertical (price) shifter	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Cambria Math" panose="02040503050406030204" pitchFamily="18" charset="0"/>
                <a:ea typeface="DengXian" panose="02010600030101010101" pitchFamily="2" charset="-122"/>
                <a:cs typeface="Cambria Math" panose="02040503050406030204" pitchFamily="18" charset="0"/>
              </a:rPr>
              <a:t>‐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ABS[EXP_ELAST(c)]: elasticity parameter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Why the mechanism works in ORANI-G: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 simple and stable trade/export response without the highly elastic Armington trade system on source region choices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This stability in trade, in conjuction with stable growth in private and government consumptions, ensures a stable investment response as the model’s residual</a:t>
            </a:r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160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private consumption growth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15</a:t>
            </a:fld>
            <a:endParaRPr lang="en-GB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1C85E96-5EF5-052E-4F24-3EA352A560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5381" y="1472392"/>
          <a:ext cx="10288527" cy="4773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75241" imgH="2680148" progId="Word.Document.12">
                  <p:embed/>
                </p:oleObj>
              </mc:Choice>
              <mc:Fallback>
                <p:oleObj name="Document" r:id="rId2" imgW="5775241" imgH="2680148" progId="Word.Documen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1C85E96-5EF5-052E-4F24-3EA352A560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5381" y="1472392"/>
                        <a:ext cx="10288527" cy="47737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4025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government consumption growth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16</a:t>
            </a:fld>
            <a:endParaRPr lang="en-GB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C757DCB-F1A6-0E41-F969-303DE18341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7318" y="1610957"/>
          <a:ext cx="10257754" cy="475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75241" imgH="2680148" progId="Word.Document.12">
                  <p:embed/>
                </p:oleObj>
              </mc:Choice>
              <mc:Fallback>
                <p:oleObj name="Document" r:id="rId2" imgW="5775241" imgH="2680148" progId="Word.Documen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C757DCB-F1A6-0E41-F969-303DE18341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7318" y="1610957"/>
                        <a:ext cx="10257754" cy="4759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8679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savings growth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17</a:t>
            </a:fld>
            <a:endParaRPr lang="en-GB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3B4691B-5664-B8FB-F015-6E7810AFA5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9608" y="1493676"/>
          <a:ext cx="10864513" cy="504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75241" imgH="2680148" progId="Word.Document.12">
                  <p:embed/>
                </p:oleObj>
              </mc:Choice>
              <mc:Fallback>
                <p:oleObj name="Document" r:id="rId2" imgW="5775241" imgH="2680148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3B4691B-5664-B8FB-F015-6E7810AFA5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89608" y="1493676"/>
                        <a:ext cx="10864513" cy="5041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4612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change in expected rate of return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18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C2AC3-A172-6C6A-55A6-58839236B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330" y="1526230"/>
            <a:ext cx="10270246" cy="476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37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Projected change in current rate of return (%)</a:t>
            </a: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19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E59BCE-FAA8-B678-04C0-83889104A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996" y="1427005"/>
            <a:ext cx="10648097" cy="494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79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408176"/>
            <a:ext cx="11361584" cy="4375522"/>
          </a:xfrm>
        </p:spPr>
        <p:txBody>
          <a:bodyPr/>
          <a:lstStyle/>
          <a:p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The global bank approach: expected rates of return equalization and net investment growth rates equalization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Investment determination under segmented capital markets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Model settings for MAGNET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Comparing projections across four different model versions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Summary</a:t>
            </a:r>
            <a:endParaRPr lang="pt-BR" sz="1800" dirty="0"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841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Introduction – why investment matters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408176"/>
            <a:ext cx="11361584" cy="4375522"/>
          </a:xfrm>
        </p:spPr>
        <p:txBody>
          <a:bodyPr/>
          <a:lstStyle/>
          <a:p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One of the four pillars on the expenditure side of GDP, shaping the macroeconomic structure of the model</a:t>
            </a:r>
          </a:p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Given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the stability in consumption (private and government) changes, investment growth has an immediate impact on trade balance developments, and vice versa. </a:t>
            </a:r>
            <a:r>
              <a:rPr lang="en-AU" sz="1800">
                <a:ea typeface="DengXian" panose="02010600030101010101" pitchFamily="2" charset="-122"/>
                <a:cs typeface="Times New Roman" panose="02020603050405020304" pitchFamily="18" charset="0"/>
              </a:rPr>
              <a:t>So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the stability in one determines the stability in the other.</a:t>
            </a:r>
          </a:p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mpact on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capital stock accumulation and the resulting impact on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total factor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productivity in baseline calibrations, and a flow-on effect on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the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labour-capital substitution and other related indicators - but not the focus of this study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So, it’s important to get investment projections right</a:t>
            </a:r>
            <a:endParaRPr lang="pt-BR" sz="1800" dirty="0"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2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The global bank approach: expected rates of return equalization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175152"/>
            <a:ext cx="11361584" cy="4608546"/>
          </a:xfrm>
        </p:spPr>
        <p:txBody>
          <a:bodyPr/>
          <a:lstStyle/>
          <a:p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xpected rate of return by region</a:t>
            </a:r>
          </a:p>
          <a:p>
            <a:pPr marL="0" indent="0">
              <a:buNone/>
            </a:pPr>
            <a:r>
              <a:rPr lang="en-AU" sz="1800" b="1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rore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= 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rorc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- RORFLEX(r) * [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- kb(r)]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 where	</a:t>
            </a:r>
            <a:r>
              <a:rPr lang="en-AU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rore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expected rate of return         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rorc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current rate of return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kb: start of year capital stock growth    </a:t>
            </a:r>
            <a:r>
              <a:rPr lang="en-AU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: end of year 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capital stock growth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RORFLEX: response parameter</a:t>
            </a:r>
          </a:p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Expected rate of return equalization</a:t>
            </a:r>
          </a:p>
          <a:p>
            <a:pPr marL="0" indent="0">
              <a:buNone/>
            </a:pP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rore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= 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rorg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 where </a:t>
            </a:r>
            <a:r>
              <a:rPr lang="en-AU" sz="18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rorg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: global expected rate of return</a:t>
            </a:r>
            <a:endParaRPr lang="en-AU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pt-BR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End of year capital stock, start of year capital stock, and investment</a:t>
            </a:r>
          </a:p>
          <a:p>
            <a:pPr marL="0" indent="0">
              <a:buNone/>
            </a:pPr>
            <a:r>
              <a:rPr lang="pt-BR" sz="1800" b="1" dirty="0">
                <a:ea typeface="DengXian" panose="02010600030101010101" pitchFamily="2" charset="-122"/>
                <a:cs typeface="Times New Roman" panose="02020603050405020304" pitchFamily="18" charset="0"/>
              </a:rPr>
              <a:t>	ke(r) = INVKERATIO(r) * qinv(r) + [1.0 - INVKERATIO(r)] * kb(r)</a:t>
            </a:r>
            <a:r>
              <a:rPr lang="pt-BR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 where </a:t>
            </a:r>
            <a:r>
              <a:rPr lang="en-US" sz="18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qinv</a:t>
            </a: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: gross regional investment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INVKERATIO: ratio of investment to end of year capital stock</a:t>
            </a:r>
            <a:endParaRPr lang="pt-BR" sz="1800" dirty="0"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460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The global bank approach: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D0F4A06-C0D4-2242-D31F-FE734B0F7F7A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51000" y="1175152"/>
                <a:ext cx="11361584" cy="4608546"/>
              </a:xfrm>
            </p:spPr>
            <p:txBody>
              <a:bodyPr/>
              <a:lstStyle/>
              <a:p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A combined investment determination equation</a:t>
                </a:r>
              </a:p>
              <a:p>
                <a:pPr marL="0" indent="0">
                  <a:buNone/>
                </a:pPr>
                <a:r>
                  <a:rPr lang="en-AU" sz="1800" b="1" dirty="0"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AU" sz="1800" b="1" i="0" smtClean="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𝐪𝐢𝐧𝐯</m:t>
                    </m:r>
                    <m:d>
                      <m:dPr>
                        <m:ctrlPr>
                          <a:rPr lang="en-AU" sz="1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𝐫</m:t>
                        </m:r>
                      </m:e>
                    </m:d>
                    <m:r>
                      <a:rPr lang="pt-BR" sz="1800" b="1" i="0" smtClean="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AU" sz="1800" b="1" i="0" smtClean="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𝐤𝐛</m:t>
                    </m:r>
                    <m:d>
                      <m:dPr>
                        <m:ctrlPr>
                          <a:rPr lang="en-AU" sz="1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𝐫</m:t>
                        </m:r>
                      </m:e>
                    </m:d>
                    <m:r>
                      <a:rPr lang="en-AU" sz="1800" b="1" i="0" smtClean="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AU" sz="1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𝐑𝐎𝐑𝐅𝐋𝐄𝐗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𝐫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)∗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𝐈𝐍𝐕𝐊𝐄𝐑𝐀𝐓𝐈𝐎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𝐫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AU" sz="1800" b="1" i="0" smtClean="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∗</m:t>
                    </m:r>
                    <m:d>
                      <m:dPr>
                        <m:ctrlPr>
                          <a:rPr lang="en-AU" sz="1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𝐫𝐨𝐫𝐠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AU" sz="1800" b="1" i="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𝐫𝐨𝐫𝐜</m:t>
                        </m:r>
                        <m:d>
                          <m:dPr>
                            <m:ctrlPr>
                              <a:rPr lang="en-AU" sz="14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1800" b="1" i="0" smtClean="0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𝐫</m:t>
                            </m:r>
                          </m:e>
                        </m:d>
                      </m:e>
                    </m:d>
                  </m:oMath>
                </a14:m>
                <a:endParaRPr lang="pt-BR" sz="1800" b="1" dirty="0">
                  <a:effectLst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pt-BR" sz="1800" b="1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    </a:t>
                </a:r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where RORFLEX=10;</a:t>
                </a:r>
                <a:r>
                  <a:rPr lang="en-US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 INVKERATIO=0.04~0.08; </a:t>
                </a:r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1/(𝑹𝑶𝑹𝑭𝑳𝑬𝑿(𝒓)∗𝑰𝑵𝑽𝑲𝑬𝑹𝑨𝑻𝑰𝑶(𝒓))=1.25~2.5</a:t>
                </a:r>
                <a:endParaRPr lang="pt-BR" sz="1800" dirty="0">
                  <a:effectLst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lvl="1"/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No explicit connection with savings so no gaurantee for the stability in investment growth as it depends on the stability in current account/trade balance developments.</a:t>
                </a:r>
              </a:p>
              <a:p>
                <a:pPr lvl="1"/>
                <a:r>
                  <a:rPr lang="pt-BR" sz="1800" dirty="0"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Calibration of the region-specific response parame</a:t>
                </a:r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ter can be a headache</a:t>
                </a:r>
              </a:p>
              <a:p>
                <a:r>
                  <a:rPr lang="pt-BR" sz="1800" dirty="0"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Equalization of the net investment growth rates</a:t>
                </a:r>
              </a:p>
              <a:p>
                <a:pPr marL="0" indent="0">
                  <a:buNone/>
                </a:pPr>
                <a:r>
                  <a:rPr lang="pt-BR" sz="1800" b="1" dirty="0">
                    <a:effectLst/>
                    <a:ea typeface="DengXian" panose="02010600030101010101" pitchFamily="2" charset="-122"/>
                    <a:cs typeface="Times New Roman" panose="02020603050405020304" pitchFamily="18" charset="0"/>
                  </a:rPr>
                  <a:t>	REGINV(r) * qinv(r) - VDEP(r) * kb(r) = NETINV(r) * globalcgds(w)</a:t>
                </a:r>
              </a:p>
              <a:p>
                <a:pPr lvl="1"/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Disregards the heterogeneity in investment growth modes across regions</a:t>
                </a:r>
              </a:p>
              <a:p>
                <a:pPr lvl="1"/>
                <a:r>
                  <a:rPr lang="pt-BR" sz="1800" dirty="0">
                    <a:ea typeface="DengXian" panose="02010600030101010101" pitchFamily="2" charset="-122"/>
                    <a:cs typeface="Times New Roman" panose="02020603050405020304" pitchFamily="18" charset="0"/>
                  </a:rPr>
                  <a:t>Also no guarantee for stable capital account and trade balance developments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pt-BR" sz="1800" dirty="0"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t-BR" sz="1800" b="1" dirty="0">
                  <a:effectLst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D0F4A06-C0D4-2242-D31F-FE734B0F7F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51000" y="1175152"/>
                <a:ext cx="11361584" cy="4608546"/>
              </a:xfrm>
              <a:blipFill>
                <a:blip r:embed="rId2"/>
                <a:stretch>
                  <a:fillRect l="-805" t="-22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61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Segmented capital markets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175152"/>
            <a:ext cx="11361584" cy="4968195"/>
          </a:xfrm>
        </p:spPr>
        <p:txBody>
          <a:bodyPr/>
          <a:lstStyle/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Market clearing for savings:</a:t>
            </a:r>
            <a:endParaRPr lang="en-AU" sz="1800" b="1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qsave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= NETINVDOM(r)/SAVE(r)*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qnetinv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+ (1-NETINVDOM(r)/SAVE(r)) 		    *sum(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g,REG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NETINVMSHR(g)*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qnetinv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(g))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 where</a:t>
            </a: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qsave</a:t>
            </a: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(r): percentage change in real savings in region r;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qnetinv</a:t>
            </a: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percentage change in real net investment in region r;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NETINVDOM(r)/SAVE(r): share of savings </a:t>
            </a: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allocated </a:t>
            </a: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to domestic investment;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NETINVMSHR: share of foreign net investment in region r in the world’s net investment</a:t>
            </a:r>
          </a:p>
          <a:p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existing savings-investment price link:</a:t>
            </a:r>
            <a:endParaRPr lang="en-AU" sz="1800" b="1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psave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= 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pinv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(r) + sum{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s,REG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[[NETINV(s)-SAVE(s)]/GLOBINV] * </a:t>
            </a:r>
            <a:r>
              <a:rPr lang="en-AU" sz="1800" b="1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pinv</a:t>
            </a:r>
            <a:r>
              <a:rPr lang="en-AU" sz="1800" b="1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(s)}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  where </a:t>
            </a:r>
            <a:r>
              <a:rPr lang="en-US" sz="18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pinv</a:t>
            </a: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: percentage change in regional prices for investment goods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1800" dirty="0" err="1">
                <a:ea typeface="DengXian" panose="02010600030101010101" pitchFamily="2" charset="-122"/>
                <a:cs typeface="Times New Roman" panose="02020603050405020304" pitchFamily="18" charset="0"/>
              </a:rPr>
              <a:t>psave</a:t>
            </a:r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: percentage change in regional savings price</a:t>
            </a:r>
          </a:p>
          <a:p>
            <a:r>
              <a:rPr lang="en-AU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The investment allocation condition – equalization of risk premium adjustments:</a:t>
            </a:r>
          </a:p>
          <a:p>
            <a:pPr marL="0" indent="0">
              <a:buFont typeface="Wingdings" pitchFamily="2" charset="2"/>
              <a:buNone/>
            </a:pPr>
            <a:r>
              <a:rPr lang="en-US" sz="1800" b="1" dirty="0">
                <a:ea typeface="DengXia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1800" b="1" dirty="0" err="1">
                <a:ea typeface="DengXian" panose="02010600030101010101" pitchFamily="2" charset="-122"/>
                <a:cs typeface="Times New Roman" panose="02020603050405020304" pitchFamily="18" charset="0"/>
              </a:rPr>
              <a:t>pinv</a:t>
            </a:r>
            <a:r>
              <a:rPr lang="en-US" sz="1800" b="1" dirty="0">
                <a:ea typeface="DengXian" panose="02010600030101010101" pitchFamily="2" charset="-122"/>
                <a:cs typeface="Times New Roman" panose="02020603050405020304" pitchFamily="18" charset="0"/>
              </a:rPr>
              <a:t>(r) = </a:t>
            </a:r>
            <a:r>
              <a:rPr lang="en-US" sz="1800" b="1" dirty="0" err="1">
                <a:ea typeface="DengXian" panose="02010600030101010101" pitchFamily="2" charset="-122"/>
                <a:cs typeface="Times New Roman" panose="02020603050405020304" pitchFamily="18" charset="0"/>
              </a:rPr>
              <a:t>psave</a:t>
            </a:r>
            <a:r>
              <a:rPr lang="en-US" sz="1800" b="1" dirty="0">
                <a:ea typeface="DengXian" panose="02010600030101010101" pitchFamily="2" charset="-122"/>
                <a:cs typeface="Times New Roman" panose="02020603050405020304" pitchFamily="18" charset="0"/>
              </a:rPr>
              <a:t>(r) + </a:t>
            </a:r>
            <a:r>
              <a:rPr lang="en-US" sz="1800" b="1" dirty="0" err="1">
                <a:ea typeface="DengXian" panose="02010600030101010101" pitchFamily="2" charset="-122"/>
                <a:cs typeface="Times New Roman" panose="02020603050405020304" pitchFamily="18" charset="0"/>
              </a:rPr>
              <a:t>walrasshift</a:t>
            </a:r>
            <a:r>
              <a:rPr lang="en-US" sz="1800" b="1" dirty="0"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 where </a:t>
            </a:r>
            <a:r>
              <a:rPr lang="en-US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walrasshift</a:t>
            </a:r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a scalar variable determined by the “Walras Law”, replacing </a:t>
            </a:r>
            <a:r>
              <a:rPr lang="en-US" sz="1800" dirty="0" err="1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rorg</a:t>
            </a:r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95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Advantages with segmented capital markets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6746" y="1509204"/>
            <a:ext cx="11095838" cy="4634143"/>
          </a:xfrm>
        </p:spPr>
        <p:txBody>
          <a:bodyPr/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Explicit connections between regional investment and savings, enabling tapping into the stability offered on the savings side, which is bound by a utility-elasticity weighted Cobb-Douglas income allocation.</a:t>
            </a:r>
          </a:p>
          <a:p>
            <a:r>
              <a:rPr lang="nl-NL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Stable relative price (risk premium) movements between investment and savings, guided by a price wedge determined by the “Walras Law”.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Free modellers from calibrating the region-specific response parameter RORFLEX.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Free modellers from making additional assumptions to exogenize trade balance developments, which may cause unecessary inconsistencies.</a:t>
            </a:r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8099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/>
              <a:t>Model settings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1288711"/>
            <a:ext cx="11361584" cy="4968195"/>
          </a:xfrm>
        </p:spPr>
        <p:txBody>
          <a:bodyPr/>
          <a:lstStyle/>
          <a:p>
            <a:r>
              <a:rPr lang="pt-BR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MAGNET (2024) based on GTAP model v7, database v11 (2017)</a:t>
            </a:r>
          </a:p>
          <a:p>
            <a:r>
              <a:rPr lang="pt-BR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8 aggregate regions with a focus on major economies: EU, North America, and China</a:t>
            </a:r>
          </a:p>
          <a:p>
            <a:r>
              <a:rPr lang="en-US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96 commodities aggregated from 131 standard MAGNET commodities</a:t>
            </a:r>
          </a:p>
          <a:p>
            <a:r>
              <a:rPr lang="en-US" sz="1800" dirty="0">
                <a:ea typeface="DengXian" panose="02010600030101010101" pitchFamily="2" charset="-122"/>
                <a:cs typeface="Times New Roman" panose="02020603050405020304" pitchFamily="18" charset="0"/>
              </a:rPr>
              <a:t>SSP2 baseline 2017-2050 with four model versions:</a:t>
            </a:r>
          </a:p>
          <a:p>
            <a:pPr marL="1073150" lvl="1" indent="-342900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-"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R10: with the default response parameter RORFLEX = 10, so the combined response coefficient value shown in equation (4) ranges 1.2~2.5 approximately.</a:t>
            </a:r>
          </a:p>
          <a:p>
            <a:pPr marL="1073150" lvl="1" indent="-342900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-"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R100: with the default response parameter RORFLEX = 100, so the combined response coefficient value shown in equation (4) ranges 0.12~0.25 approximately.</a:t>
            </a:r>
          </a:p>
          <a:p>
            <a:pPr marL="1073150" lvl="1" indent="-342900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-"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NINV: equalization of net investment growth rates across regions, which replaces the equalization of expected rates of return across regions.</a:t>
            </a:r>
          </a:p>
          <a:p>
            <a:pPr marL="1073150" lvl="1" indent="-342900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en-AU" sz="1800" dirty="0">
                <a:effectLst/>
                <a:latin typeface="Verdana" panose="020B060403050404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SCM: segmented capital markets</a:t>
            </a:r>
          </a:p>
          <a:p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2664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BCA7B-76D5-DA57-4CA4-ECED29BC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23" y="230190"/>
            <a:ext cx="11257061" cy="944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Assumed GDP growth rates in the baseline (%)</a:t>
            </a: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F4A06-C0D4-2242-D31F-FE734B0F7F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00" y="5464205"/>
            <a:ext cx="11361584" cy="792701"/>
          </a:xfrm>
        </p:spPr>
        <p:txBody>
          <a:bodyPr/>
          <a:lstStyle/>
          <a:p>
            <a:endParaRPr lang="pt-BR" sz="1800" dirty="0">
              <a:effectLst/>
              <a:latin typeface="Verdana" panose="020B060403050404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A9256-995A-78AD-7775-3E8C9D4983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9</a:t>
            </a:fld>
            <a:endParaRPr lang="en-GB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79589CB-3460-8972-045D-C14D9450D7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428173"/>
              </p:ext>
            </p:extLst>
          </p:nvPr>
        </p:nvGraphicFramePr>
        <p:xfrm>
          <a:off x="533366" y="1393795"/>
          <a:ext cx="11728895" cy="4287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75241" imgH="2111522" progId="Word.Document.12">
                  <p:embed/>
                </p:oleObj>
              </mc:Choice>
              <mc:Fallback>
                <p:oleObj name="Document" r:id="rId2" imgW="5775241" imgH="211152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3366" y="1393795"/>
                        <a:ext cx="11728895" cy="4287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6808971"/>
      </p:ext>
    </p:extLst>
  </p:cSld>
  <p:clrMapOvr>
    <a:masterClrMapping/>
  </p:clrMapOvr>
</p:sld>
</file>

<file path=ppt/theme/theme1.xml><?xml version="1.0" encoding="utf-8"?>
<a:theme xmlns:a="http://schemas.openxmlformats.org/drawingml/2006/main" name="Wageningen UR">
  <a:themeElements>
    <a:clrScheme name="Wageningen UR witte achtergrond">
      <a:dk1>
        <a:srgbClr val="005172"/>
      </a:dk1>
      <a:lt1>
        <a:srgbClr val="FFFFFF"/>
      </a:lt1>
      <a:dk2>
        <a:srgbClr val="34B233"/>
      </a:dk2>
      <a:lt2>
        <a:srgbClr val="005172"/>
      </a:lt2>
      <a:accent1>
        <a:srgbClr val="519FD7"/>
      </a:accent1>
      <a:accent2>
        <a:srgbClr val="A59D95"/>
      </a:accent2>
      <a:accent3>
        <a:srgbClr val="D5D2CA"/>
      </a:accent3>
      <a:accent4>
        <a:srgbClr val="FF7900"/>
      </a:accent4>
      <a:accent5>
        <a:srgbClr val="00549F"/>
      </a:accent5>
      <a:accent6>
        <a:srgbClr val="000000"/>
      </a:accent6>
      <a:hlink>
        <a:srgbClr val="00549F"/>
      </a:hlink>
      <a:folHlink>
        <a:srgbClr val="000000"/>
      </a:folHlink>
    </a:clrScheme>
    <a:fontScheme name="Wageningen U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ctr"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ts val="1800"/>
          </a:lnSpc>
          <a:defRPr sz="1400" dirty="0" err="1" smtClean="0">
            <a:latin typeface="Verdan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47596ABEACE947A8614B6843B44F33" ma:contentTypeVersion="12" ma:contentTypeDescription="Create a new document." ma:contentTypeScope="" ma:versionID="019a9f50635303951655be78c26acea1">
  <xsd:schema xmlns:xsd="http://www.w3.org/2001/XMLSchema" xmlns:xs="http://www.w3.org/2001/XMLSchema" xmlns:p="http://schemas.microsoft.com/office/2006/metadata/properties" xmlns:ns2="9f3bc424-beb5-4ef2-8768-903a7e359e2b" xmlns:ns3="dfaa09a9-7e41-4782-b13b-63901795d403" targetNamespace="http://schemas.microsoft.com/office/2006/metadata/properties" ma:root="true" ma:fieldsID="61c0dfdd223bc8c1cc695337940512e9" ns2:_="" ns3:_="">
    <xsd:import namespace="9f3bc424-beb5-4ef2-8768-903a7e359e2b"/>
    <xsd:import namespace="dfaa09a9-7e41-4782-b13b-63901795d4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bc424-beb5-4ef2-8768-903a7e359e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aa09a9-7e41-4782-b13b-63901795d40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61E6B7-3D36-4935-A755-7736CE0A0A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0A5715-B783-46C3-BE94-614C6CA91F19}">
  <ds:schemaRefs>
    <ds:schemaRef ds:uri="http://schemas.openxmlformats.org/package/2006/metadata/core-properties"/>
    <ds:schemaRef ds:uri="http://purl.org/dc/elements/1.1/"/>
    <ds:schemaRef ds:uri="9f3bc424-beb5-4ef2-8768-903a7e359e2b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dfaa09a9-7e41-4782-b13b-63901795d40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40AC840-121B-46C2-95AE-945DFDB911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3bc424-beb5-4ef2-8768-903a7e359e2b"/>
    <ds:schemaRef ds:uri="dfaa09a9-7e41-4782-b13b-63901795d4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25781</TotalTime>
  <Words>1470</Words>
  <Application>Microsoft Office PowerPoint</Application>
  <PresentationFormat>Widescreen</PresentationFormat>
  <Paragraphs>213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Verdana</vt:lpstr>
      <vt:lpstr>Wingdings</vt:lpstr>
      <vt:lpstr>Wageningen UR</vt:lpstr>
      <vt:lpstr>Document</vt:lpstr>
      <vt:lpstr>An investment determination mechanism with segmented capital markets</vt:lpstr>
      <vt:lpstr>Overview</vt:lpstr>
      <vt:lpstr>Introduction – why investment matters</vt:lpstr>
      <vt:lpstr>The global bank approach: expected rates of return equalization</vt:lpstr>
      <vt:lpstr>The global bank approach: summary</vt:lpstr>
      <vt:lpstr>Segmented capital markets</vt:lpstr>
      <vt:lpstr>Advantages with segmented capital markets</vt:lpstr>
      <vt:lpstr>Model settings</vt:lpstr>
      <vt:lpstr>Assumed GDP growth rates in the baseline (%)</vt:lpstr>
      <vt:lpstr>Projected investment growth (%)</vt:lpstr>
      <vt:lpstr>Projected change in trade balance (%)</vt:lpstr>
      <vt:lpstr>Summary</vt:lpstr>
      <vt:lpstr>PowerPoint Presentation</vt:lpstr>
      <vt:lpstr>A comparison with ORANI-G</vt:lpstr>
      <vt:lpstr>Projected private consumption growth (%)</vt:lpstr>
      <vt:lpstr>Projected government consumption growth (%)</vt:lpstr>
      <vt:lpstr>Projected savings growth (%)</vt:lpstr>
      <vt:lpstr>Projected change in expected rate of return (%)</vt:lpstr>
      <vt:lpstr>Projected change in current rate of return (%)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 Brinkman</dc:creator>
  <cp:lastModifiedBy>Cui, David</cp:lastModifiedBy>
  <cp:revision>1211</cp:revision>
  <dcterms:created xsi:type="dcterms:W3CDTF">2011-09-29T08:30:03Z</dcterms:created>
  <dcterms:modified xsi:type="dcterms:W3CDTF">2024-06-06T04:07:58Z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_Template">
    <vt:lpwstr>WHUK.pptx</vt:lpwstr>
  </property>
  <property fmtid="{D5CDD505-2E9C-101B-9397-08002B2CF9AE}" pid="3" name="ContentTypeId">
    <vt:lpwstr>0x010100A947596ABEACE947A8614B6843B44F33</vt:lpwstr>
  </property>
</Properties>
</file>