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9" r:id="rId2"/>
    <p:sldId id="270" r:id="rId3"/>
    <p:sldId id="291" r:id="rId4"/>
    <p:sldId id="293" r:id="rId5"/>
    <p:sldId id="301" r:id="rId6"/>
    <p:sldId id="302" r:id="rId7"/>
    <p:sldId id="303" r:id="rId8"/>
    <p:sldId id="312" r:id="rId9"/>
    <p:sldId id="313" r:id="rId10"/>
    <p:sldId id="315" r:id="rId11"/>
    <p:sldId id="305" r:id="rId12"/>
    <p:sldId id="306" r:id="rId13"/>
    <p:sldId id="316" r:id="rId14"/>
    <p:sldId id="258" r:id="rId1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660"/>
  </p:normalViewPr>
  <p:slideViewPr>
    <p:cSldViewPr snapToGrid="0">
      <p:cViewPr>
        <p:scale>
          <a:sx n="87" d="100"/>
          <a:sy n="87" d="100"/>
        </p:scale>
        <p:origin x="-67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ownloads\2021_ECA-CEPII_AfCFTA%20results_2045_Africa%20global_workfile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Graph_GDP_ECOWAS!$B$4</c:f>
              <c:strCache>
                <c:ptCount val="1"/>
                <c:pt idx="0">
                  <c:v>$bn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AD8-4C24-8223-6B8F9B3B4BAF}"/>
              </c:ext>
            </c:extLst>
          </c:dPt>
          <c:dLbls>
            <c:dLbl>
              <c:idx val="7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AD8-4C24-8223-6B8F9B3B4B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Graph_GDP_ECOWAS!$C$3:$I$3</c:f>
              <c:strCache>
                <c:ptCount val="7"/>
                <c:pt idx="0">
                  <c:v>Ethiopia</c:v>
                </c:pt>
                <c:pt idx="1">
                  <c:v>Côte d'Ivoire</c:v>
                </c:pt>
                <c:pt idx="2">
                  <c:v>Morocco</c:v>
                </c:pt>
                <c:pt idx="3">
                  <c:v>Nigeria</c:v>
                </c:pt>
                <c:pt idx="4">
                  <c:v>Cameroon</c:v>
                </c:pt>
                <c:pt idx="5">
                  <c:v>Rwanda</c:v>
                </c:pt>
                <c:pt idx="6">
                  <c:v>Kenya</c:v>
                </c:pt>
              </c:strCache>
            </c:strRef>
          </c:cat>
          <c:val>
            <c:numRef>
              <c:f>Graph_GDP_ECOWAS!$C$4:$I$4</c:f>
              <c:numCache>
                <c:formatCode>0.0</c:formatCode>
                <c:ptCount val="7"/>
                <c:pt idx="0">
                  <c:v>0.18160881362970116</c:v>
                </c:pt>
                <c:pt idx="1">
                  <c:v>4.9160319378310078</c:v>
                </c:pt>
                <c:pt idx="2">
                  <c:v>0.5588373188739979</c:v>
                </c:pt>
                <c:pt idx="3">
                  <c:v>9.6030612385302447</c:v>
                </c:pt>
                <c:pt idx="4">
                  <c:v>1.8483591262709922</c:v>
                </c:pt>
                <c:pt idx="5">
                  <c:v>0.10768347937649736</c:v>
                </c:pt>
                <c:pt idx="6">
                  <c:v>17.596955822305063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AD8-4C24-8223-6B8F9B3B4B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44928128"/>
        <c:axId val="162057600"/>
      </c:barChart>
      <c:lineChart>
        <c:grouping val="stacked"/>
        <c:varyColors val="0"/>
        <c:ser>
          <c:idx val="1"/>
          <c:order val="1"/>
          <c:tx>
            <c:strRef>
              <c:f>Graph_GDP_ECOWAS!$B$5</c:f>
              <c:strCache>
                <c:ptCount val="1"/>
                <c:pt idx="0">
                  <c:v>%</c:v>
                </c:pt>
              </c:strCache>
            </c:strRef>
          </c:tx>
          <c:spPr>
            <a:ln w="12700" cap="rnd">
              <a:solidFill>
                <a:schemeClr val="accent2"/>
              </a:solidFill>
              <a:prstDash val="dash"/>
              <a:round/>
            </a:ln>
            <a:effectLst/>
          </c:spPr>
          <c:marker>
            <c:symbol val="circle"/>
            <c:size val="6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44450">
                <a:solidFill>
                  <a:srgbClr val="C00000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Graph_GDP_ECOWAS!$C$3:$I$3</c:f>
              <c:strCache>
                <c:ptCount val="7"/>
                <c:pt idx="0">
                  <c:v>Ethiopia</c:v>
                </c:pt>
                <c:pt idx="1">
                  <c:v>Côte d'Ivoire</c:v>
                </c:pt>
                <c:pt idx="2">
                  <c:v>Morocco</c:v>
                </c:pt>
                <c:pt idx="3">
                  <c:v>Nigeria</c:v>
                </c:pt>
                <c:pt idx="4">
                  <c:v>Cameroon</c:v>
                </c:pt>
                <c:pt idx="5">
                  <c:v>Rwanda</c:v>
                </c:pt>
                <c:pt idx="6">
                  <c:v>Kenya</c:v>
                </c:pt>
              </c:strCache>
            </c:strRef>
          </c:cat>
          <c:val>
            <c:numRef>
              <c:f>Graph_GDP_ECOWAS!$C$5:$I$5</c:f>
              <c:numCache>
                <c:formatCode>0.0%</c:formatCode>
                <c:ptCount val="7"/>
                <c:pt idx="0">
                  <c:v>4.4761214493444796E-3</c:v>
                </c:pt>
                <c:pt idx="1">
                  <c:v>1.2775966854857001E-2</c:v>
                </c:pt>
                <c:pt idx="2">
                  <c:v>2.9065801850852008E-3</c:v>
                </c:pt>
                <c:pt idx="3">
                  <c:v>2.2752372583452469E-3</c:v>
                </c:pt>
                <c:pt idx="4">
                  <c:v>1.23268808003693E-2</c:v>
                </c:pt>
                <c:pt idx="5">
                  <c:v>2.4469856525263E-3</c:v>
                </c:pt>
                <c:pt idx="6">
                  <c:v>3.3772606648645757E-3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6AD8-4C24-8223-6B8F9B3B4B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6575104"/>
        <c:axId val="166573184"/>
      </c:lineChart>
      <c:catAx>
        <c:axId val="14492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2057600"/>
        <c:crosses val="autoZero"/>
        <c:auto val="1"/>
        <c:lblAlgn val="ctr"/>
        <c:lblOffset val="100"/>
        <c:noMultiLvlLbl val="0"/>
      </c:catAx>
      <c:valAx>
        <c:axId val="162057600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200" b="1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>
                    <a:solidFill>
                      <a:schemeClr val="accent5"/>
                    </a:solidFill>
                  </a:rPr>
                  <a:t>US$ bn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4928128"/>
        <c:crosses val="autoZero"/>
        <c:crossBetween val="between"/>
        <c:majorUnit val="2"/>
      </c:valAx>
      <c:valAx>
        <c:axId val="166573184"/>
        <c:scaling>
          <c:orientation val="minMax"/>
          <c:max val="1.4000000000000002E-2"/>
          <c:min val="0"/>
        </c:scaling>
        <c:delete val="0"/>
        <c:axPos val="r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1" i="0" u="none" strike="noStrike" kern="1200" baseline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6575104"/>
        <c:crosses val="max"/>
        <c:crossBetween val="between"/>
        <c:majorUnit val="2.0000000000000009E-3"/>
      </c:valAx>
      <c:catAx>
        <c:axId val="1665751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65731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C50D9C34-8442-4544-8DCA-A61A50C6AE3D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038478" cy="4667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E798D39-77D3-437D-9189-F54BBB8771B5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970333" y="0"/>
            <a:ext cx="3038478" cy="4667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D1E568C-7491-42FE-9C66-84FE1B5A93DC}" type="datetime1"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5/30/2022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101D887-9E2D-40AA-BB2A-7D427E9E5B3F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829675"/>
            <a:ext cx="3038478" cy="4667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23E3BD6-730C-47B6-8FC2-3821AA67CA7D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970333" y="8829675"/>
            <a:ext cx="3038478" cy="4667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6C23517-3C2E-4AD8-AFC0-B106C8EFA7D5}" type="slidenum">
              <a:t>‹N°›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0121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E66ED3-F307-48B4-B5F8-C6400EA054E8}" type="datetimeFigureOut">
              <a:rPr lang="en-US" smtClean="0"/>
              <a:t>5/30/2022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E009F-3A9A-4C72-BB4D-193F080302E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050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entationFr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xmlns="" id="{45280D8F-6530-439D-B45E-7C8CC5F5CB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2832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5B057EE8-9915-4414-9E1C-5C8F6E8124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2722" y="2334216"/>
            <a:ext cx="8378546" cy="1366579"/>
          </a:xfrm>
        </p:spPr>
        <p:txBody>
          <a:bodyPr anchorCtr="1"/>
          <a:lstStyle>
            <a:lvl1pPr algn="ctr">
              <a:defRPr sz="3200" b="1">
                <a:latin typeface="Lucida Sans" pitchFamily="34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xmlns="" id="{4A91E1A6-B83D-48D0-B2CE-5D8CF04378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520"/>
          <a:stretch>
            <a:fillRect/>
          </a:stretch>
        </p:blipFill>
        <p:spPr>
          <a:xfrm>
            <a:off x="533927" y="5222367"/>
            <a:ext cx="1979209" cy="125043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xmlns="" id="{739A304E-E5EA-4AB8-B62C-F3055AE07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123" y="433946"/>
            <a:ext cx="3282074" cy="37869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9499019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xmlns="" id="{B380E99E-EAB3-441E-802E-A65016F184D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38401" y="1825627"/>
            <a:ext cx="8467197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xmlns="" id="{75B20518-8021-4F36-BD2D-AD4BFC9501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4676"/>
          <a:stretch>
            <a:fillRect/>
          </a:stretch>
        </p:blipFill>
        <p:spPr>
          <a:xfrm>
            <a:off x="0" y="6492870"/>
            <a:ext cx="9144000" cy="36512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06841248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A picture containing outdoor object, solar cell&#10;&#10;Description automatically generated">
            <a:extLst>
              <a:ext uri="{FF2B5EF4-FFF2-40B4-BE49-F238E27FC236}">
                <a16:creationId xmlns:a16="http://schemas.microsoft.com/office/drawing/2014/main" xmlns="" id="{2DE1FD5A-E4D9-4450-A079-87DD4C0D0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87898"/>
            <a:ext cx="9144000" cy="20701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xmlns="" id="{6E3A7526-5C94-48CB-92F3-69E46CB132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520"/>
          <a:stretch>
            <a:fillRect/>
          </a:stretch>
        </p:blipFill>
        <p:spPr>
          <a:xfrm>
            <a:off x="3150848" y="277227"/>
            <a:ext cx="2842302" cy="17957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59423697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FDFAD60-C5C3-4366-A4B8-D68E02F90B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365129"/>
            <a:ext cx="78867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8F87C2C-7E5E-4CE0-BFDE-3C4FA0FABB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825627"/>
            <a:ext cx="78867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eca.org/atpc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6EB5F9-A870-4B65-8DDF-A987485533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8792" y="2790163"/>
            <a:ext cx="9144000" cy="1642848"/>
          </a:xfrm>
        </p:spPr>
        <p:txBody>
          <a:bodyPr anchor="t">
            <a:normAutofit/>
          </a:bodyPr>
          <a:lstStyle/>
          <a:p>
            <a:r>
              <a:rPr lang="en-US" sz="2800" dirty="0"/>
              <a:t>Poverty and Inequality impact of the </a:t>
            </a:r>
            <a:r>
              <a:rPr lang="en-US" sz="2800" dirty="0" err="1"/>
              <a:t>AfCFTA</a:t>
            </a:r>
            <a:r>
              <a:rPr lang="en-US" sz="2800" dirty="0"/>
              <a:t>: Focus on a selected African Countries</a:t>
            </a:r>
            <a:r>
              <a:rPr lang="en-US" sz="2800" cap="small" dirty="0" smtClean="0"/>
              <a:t/>
            </a:r>
            <a:br>
              <a:rPr lang="en-US" sz="2800" cap="small" dirty="0" smtClean="0"/>
            </a:br>
            <a:r>
              <a:rPr lang="en-US" sz="2800" cap="small" dirty="0"/>
              <a:t/>
            </a:r>
            <a:br>
              <a:rPr lang="en-US" sz="2800" cap="small" dirty="0"/>
            </a:br>
            <a:r>
              <a:rPr lang="en-US" sz="1800" dirty="0"/>
              <a:t>Souleymane Sadio </a:t>
            </a:r>
            <a:r>
              <a:rPr lang="en-US" sz="1800" dirty="0" smtClean="0"/>
              <a:t>Diallo</a:t>
            </a:r>
            <a:endParaRPr lang="en-US" sz="1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E41C3CAC-E570-4F30-902B-094C3B49E254}"/>
              </a:ext>
            </a:extLst>
          </p:cNvPr>
          <p:cNvSpPr txBox="1"/>
          <p:nvPr/>
        </p:nvSpPr>
        <p:spPr>
          <a:xfrm>
            <a:off x="4835347" y="5106219"/>
            <a:ext cx="3925930" cy="136657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marL="0" marR="0" lvl="0" indent="0" algn="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 dirty="0" smtClean="0">
                <a:solidFill>
                  <a:srgbClr val="203864"/>
                </a:solidFill>
                <a:uFillTx/>
                <a:latin typeface="Lucida Sans" pitchFamily="34"/>
              </a:rPr>
              <a:t>GTAP Conference, June </a:t>
            </a:r>
            <a:r>
              <a:rPr lang="en-US" sz="1600" b="1" i="0" u="none" strike="noStrike" kern="1200" cap="none" spc="0" dirty="0" smtClean="0">
                <a:solidFill>
                  <a:srgbClr val="203864"/>
                </a:solidFill>
                <a:uFillTx/>
                <a:latin typeface="Lucida Sans" pitchFamily="34"/>
              </a:rPr>
              <a:t>2022</a:t>
            </a:r>
            <a:endParaRPr lang="en-US" sz="1600" b="1" i="0" u="none" strike="noStrike" kern="1200" cap="none" spc="0" baseline="0" dirty="0">
              <a:solidFill>
                <a:srgbClr val="203864"/>
              </a:solidFill>
              <a:uFillTx/>
              <a:latin typeface="Lucida Sans" pitchFamily="34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1491595F-040A-4E20-8D06-1170C5F51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7274" y="352437"/>
            <a:ext cx="1592747" cy="63384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arredondado 8">
            <a:extLst>
              <a:ext uri="{FF2B5EF4-FFF2-40B4-BE49-F238E27FC236}">
                <a16:creationId xmlns:a16="http://schemas.microsoft.com/office/drawing/2014/main" xmlns="" id="{4FEEC636-2F39-4EEF-97EC-DF618F5BB3EB}"/>
              </a:ext>
            </a:extLst>
          </p:cNvPr>
          <p:cNvSpPr/>
          <p:nvPr/>
        </p:nvSpPr>
        <p:spPr>
          <a:xfrm>
            <a:off x="0" y="-4007"/>
            <a:ext cx="9144000" cy="71508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203864"/>
          </a:solidFill>
          <a:ln cap="flat">
            <a:noFill/>
            <a:prstDash val="solid"/>
          </a:ln>
        </p:spPr>
        <p:txBody>
          <a:bodyPr vert="horz" wrap="square" lIns="91440" tIns="91440" rIns="91440" bIns="91440" anchor="ctr" anchorCtr="0" compatLnSpc="1">
            <a:spAutoFit/>
          </a:bodyPr>
          <a:lstStyle/>
          <a:p>
            <a:pPr marL="357192" lvl="0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kern="0" dirty="0" smtClean="0">
                <a:solidFill>
                  <a:srgbClr val="FFFFFF"/>
                </a:solidFill>
                <a:latin typeface="Century Gothic" pitchFamily="34"/>
              </a:rPr>
              <a:t>METHODOGICAL ASPECTS</a:t>
            </a:r>
            <a:endParaRPr lang="en-GB" sz="3000" b="1" i="1" strike="noStrike" kern="1200" cap="none" spc="0" baseline="0" dirty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53542" y="1228954"/>
            <a:ext cx="780531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Considering the limitations of the solver, </a:t>
            </a:r>
            <a:r>
              <a:rPr lang="en-US" sz="2400" dirty="0" smtClean="0"/>
              <a:t>the regions and activities are aggregated to facilitate the convergence of the CGE model.</a:t>
            </a:r>
            <a:endParaRPr lang="en-US" sz="2400" dirty="0" smtClean="0"/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The geographical and sectoral aggregation will take into account the quality of the data and the priority sectors in the economic and social development of the African continent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Among the 30 regions, 18 are African countries, members of the </a:t>
            </a:r>
            <a:r>
              <a:rPr lang="en-US" sz="2400" dirty="0" err="1"/>
              <a:t>AfCFTA</a:t>
            </a:r>
            <a:r>
              <a:rPr lang="en-US" sz="2400" dirty="0"/>
              <a:t>, which were modeled </a:t>
            </a:r>
            <a:r>
              <a:rPr lang="en-US" sz="2400" dirty="0" smtClean="0"/>
              <a:t>individually</a:t>
            </a:r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The microsimulation </a:t>
            </a:r>
            <a:r>
              <a:rPr lang="en-US" sz="2400" dirty="0"/>
              <a:t>model </a:t>
            </a:r>
            <a:r>
              <a:rPr lang="en-US" sz="2400" dirty="0" smtClean="0"/>
              <a:t>use household </a:t>
            </a:r>
            <a:r>
              <a:rPr lang="en-US" sz="2400" dirty="0"/>
              <a:t>survey data collected from </a:t>
            </a:r>
            <a:r>
              <a:rPr lang="en-US" sz="2400" dirty="0" err="1"/>
              <a:t>AfCFTA</a:t>
            </a:r>
            <a:r>
              <a:rPr lang="en-US" sz="2400" dirty="0"/>
              <a:t> member countries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6766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arredondado 8">
            <a:extLst>
              <a:ext uri="{FF2B5EF4-FFF2-40B4-BE49-F238E27FC236}">
                <a16:creationId xmlns:a16="http://schemas.microsoft.com/office/drawing/2014/main" xmlns="" id="{4FEEC636-2F39-4EEF-97EC-DF618F5BB3EB}"/>
              </a:ext>
            </a:extLst>
          </p:cNvPr>
          <p:cNvSpPr/>
          <p:nvPr/>
        </p:nvSpPr>
        <p:spPr>
          <a:xfrm>
            <a:off x="0" y="-4007"/>
            <a:ext cx="9144000" cy="71508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203864"/>
          </a:solidFill>
          <a:ln cap="flat">
            <a:noFill/>
            <a:prstDash val="solid"/>
          </a:ln>
        </p:spPr>
        <p:txBody>
          <a:bodyPr vert="horz" wrap="square" lIns="91440" tIns="91440" rIns="91440" bIns="91440" anchor="ctr" anchorCtr="0" compatLnSpc="1">
            <a:spAutoFit/>
          </a:bodyPr>
          <a:lstStyle/>
          <a:p>
            <a:pPr marL="357192" lvl="0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dirty="0" smtClean="0">
                <a:solidFill>
                  <a:srgbClr val="FFFFFF"/>
                </a:solidFill>
                <a:latin typeface="Century Gothic" pitchFamily="34"/>
              </a:rPr>
              <a:t>GEOGRAPHIC COVERAGE</a:t>
            </a:r>
            <a:endParaRPr lang="en-GB" sz="3000" b="1" i="1" strike="noStrike" kern="1200" cap="none" spc="0" baseline="0" dirty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71499" y="1027652"/>
            <a:ext cx="821201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</a:t>
            </a:r>
            <a:r>
              <a:rPr lang="en-US" sz="2800" dirty="0" err="1"/>
              <a:t>AfCFTA</a:t>
            </a:r>
            <a:r>
              <a:rPr lang="en-US" sz="2800" dirty="0"/>
              <a:t> scenario considers liberalization of trade in goods, coupled with a 50% reduction in existing actionable restrictions on trade in the five </a:t>
            </a:r>
            <a:r>
              <a:rPr lang="en-US" sz="2800" dirty="0" err="1"/>
              <a:t>AfCFTA</a:t>
            </a:r>
            <a:r>
              <a:rPr lang="en-US" sz="2800" dirty="0"/>
              <a:t> priority services sectors and in health and education services, and a 50% reduction in actionable non-tariff measures (Tariffs + 50%Services + 50%NTMs).</a:t>
            </a:r>
            <a:endParaRPr lang="en-US" sz="2800" dirty="0" smtClean="0"/>
          </a:p>
          <a:p>
            <a:endParaRPr lang="en-US" sz="2800" dirty="0"/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69087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07248" y="738843"/>
            <a:ext cx="6642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RESULTS</a:t>
            </a:r>
            <a:endParaRPr lang="fr-FR" sz="2400" dirty="0"/>
          </a:p>
        </p:txBody>
      </p:sp>
      <p:sp>
        <p:nvSpPr>
          <p:cNvPr id="6" name="Rectângulo arredondado 8">
            <a:extLst>
              <a:ext uri="{FF2B5EF4-FFF2-40B4-BE49-F238E27FC236}">
                <a16:creationId xmlns:a16="http://schemas.microsoft.com/office/drawing/2014/main" xmlns="" id="{4FEEC636-2F39-4EEF-97EC-DF618F5BB3EB}"/>
              </a:ext>
            </a:extLst>
          </p:cNvPr>
          <p:cNvSpPr/>
          <p:nvPr/>
        </p:nvSpPr>
        <p:spPr>
          <a:xfrm>
            <a:off x="0" y="-4007"/>
            <a:ext cx="9144000" cy="71508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203864"/>
          </a:solidFill>
          <a:ln cap="flat">
            <a:noFill/>
            <a:prstDash val="solid"/>
          </a:ln>
        </p:spPr>
        <p:txBody>
          <a:bodyPr vert="horz" wrap="square" lIns="91440" tIns="91440" rIns="91440" bIns="91440" anchor="ctr" anchorCtr="0" compatLnSpc="1">
            <a:spAutoFit/>
          </a:bodyPr>
          <a:lstStyle/>
          <a:p>
            <a:pPr marL="357192" lvl="0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dirty="0" smtClean="0">
                <a:solidFill>
                  <a:srgbClr val="FFFFFF"/>
                </a:solidFill>
                <a:latin typeface="Century Gothic" pitchFamily="34"/>
              </a:rPr>
              <a:t>GEOGRAPHIC COVERAGE</a:t>
            </a:r>
            <a:endParaRPr lang="en-GB" sz="3000" b="1" i="1" strike="noStrike" kern="1200" cap="none" spc="0" baseline="0" dirty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68173" y="1843430"/>
            <a:ext cx="7498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Macroeconomic</a:t>
            </a:r>
            <a:r>
              <a:rPr lang="fr-FR" dirty="0" smtClean="0"/>
              <a:t> Impact</a:t>
            </a:r>
            <a:endParaRPr lang="fr-FR" dirty="0"/>
          </a:p>
        </p:txBody>
      </p:sp>
      <p:graphicFrame>
        <p:nvGraphicFramePr>
          <p:cNvPr id="7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0179501"/>
              </p:ext>
            </p:extLst>
          </p:nvPr>
        </p:nvGraphicFramePr>
        <p:xfrm>
          <a:off x="641350" y="2396666"/>
          <a:ext cx="6198362" cy="3433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384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To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completed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2152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C55CCF43-5A9B-416C-86E4-6C5C8A41C5C9}"/>
              </a:ext>
            </a:extLst>
          </p:cNvPr>
          <p:cNvSpPr/>
          <p:nvPr/>
        </p:nvSpPr>
        <p:spPr>
          <a:xfrm>
            <a:off x="2360615" y="3082634"/>
            <a:ext cx="4422779" cy="158504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12701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500" b="1" i="0" u="none" strike="noStrike" kern="1200" cap="none" spc="0" baseline="0" dirty="0">
                <a:solidFill>
                  <a:srgbClr val="000000"/>
                </a:solidFill>
                <a:uFillTx/>
                <a:latin typeface="Lato" pitchFamily="34"/>
                <a:ea typeface="MS PGothic" pitchFamily="34"/>
                <a:cs typeface="Calibri" pitchFamily="34"/>
              </a:rPr>
              <a:t>THANK YOU!</a:t>
            </a:r>
          </a:p>
          <a:p>
            <a:pPr marL="0" marR="0" lvl="0" indent="12701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1200" cap="none" spc="0" baseline="0" dirty="0">
                <a:solidFill>
                  <a:srgbClr val="000000"/>
                </a:solidFill>
                <a:uFillTx/>
                <a:latin typeface="Lato" pitchFamily="34"/>
                <a:ea typeface="MS PGothic" pitchFamily="34"/>
                <a:cs typeface="Calibri" pitchFamily="34"/>
                <a:hlinkClick r:id="rId2"/>
              </a:rPr>
              <a:t>www.uneca.org/atpc</a:t>
            </a:r>
            <a:endParaRPr lang="en-US" sz="1200" b="1" i="0" u="none" strike="noStrike" kern="1200" cap="none" spc="0" baseline="0" dirty="0">
              <a:solidFill>
                <a:srgbClr val="000000"/>
              </a:solidFill>
              <a:uFillTx/>
              <a:latin typeface="Lato" pitchFamily="34"/>
              <a:ea typeface="MS PGothic" pitchFamily="34"/>
              <a:cs typeface="Calibri" pitchFamily="34"/>
            </a:endParaRPr>
          </a:p>
          <a:p>
            <a:pPr marL="0" marR="0" lvl="0" indent="12701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1200" cap="none" spc="0" baseline="0" dirty="0">
                <a:solidFill>
                  <a:srgbClr val="000000"/>
                </a:solidFill>
                <a:uFillTx/>
                <a:latin typeface="Lato" pitchFamily="34"/>
                <a:ea typeface="MS PGothic" pitchFamily="34"/>
                <a:cs typeface="Calibri" pitchFamily="34"/>
              </a:rPr>
              <a:t>Twitter: @atpc2</a:t>
            </a:r>
          </a:p>
          <a:p>
            <a:pPr marL="0" marR="0" lvl="0" indent="12701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1200" cap="none" spc="0" baseline="0" dirty="0">
                <a:solidFill>
                  <a:srgbClr val="000000"/>
                </a:solidFill>
                <a:uFillTx/>
                <a:latin typeface="Lato" pitchFamily="34"/>
                <a:ea typeface="MS PGothic" pitchFamily="34"/>
                <a:cs typeface="Calibri" pitchFamily="34"/>
              </a:rPr>
              <a:t>Facebook: @</a:t>
            </a:r>
            <a:r>
              <a:rPr lang="en-US" sz="1200" b="1" i="0" u="none" strike="noStrike" kern="1200" cap="none" spc="0" baseline="0" dirty="0" err="1">
                <a:solidFill>
                  <a:srgbClr val="000000"/>
                </a:solidFill>
                <a:uFillTx/>
                <a:latin typeface="Lato" pitchFamily="34"/>
                <a:ea typeface="MS PGothic" pitchFamily="34"/>
                <a:cs typeface="Calibri" pitchFamily="34"/>
              </a:rPr>
              <a:t>africantradepolicycentre</a:t>
            </a:r>
            <a:endParaRPr lang="en-US" sz="1200" b="1" i="0" u="none" strike="noStrike" kern="1200" cap="none" spc="0" baseline="0" dirty="0">
              <a:solidFill>
                <a:srgbClr val="000000"/>
              </a:solidFill>
              <a:uFillTx/>
              <a:latin typeface="Lato" pitchFamily="34"/>
              <a:ea typeface="MS PGothic" pitchFamily="34"/>
              <a:cs typeface="Calibri" pitchFamily="34"/>
            </a:endParaRPr>
          </a:p>
          <a:p>
            <a:pPr marL="0" marR="0" lvl="0" indent="12701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1200" cap="none" spc="0" baseline="0" dirty="0">
                <a:solidFill>
                  <a:srgbClr val="000000"/>
                </a:solidFill>
                <a:uFillTx/>
                <a:latin typeface="Lato" pitchFamily="34"/>
                <a:ea typeface="MS PGothic" pitchFamily="34"/>
                <a:cs typeface="Calibri" pitchFamily="34"/>
              </a:rPr>
              <a:t>Email: eca-atpc@un.org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arredondado 8">
            <a:extLst>
              <a:ext uri="{FF2B5EF4-FFF2-40B4-BE49-F238E27FC236}">
                <a16:creationId xmlns:a16="http://schemas.microsoft.com/office/drawing/2014/main" xmlns="" id="{4FEEC636-2F39-4EEF-97EC-DF618F5BB3EB}"/>
              </a:ext>
            </a:extLst>
          </p:cNvPr>
          <p:cNvSpPr/>
          <p:nvPr/>
        </p:nvSpPr>
        <p:spPr>
          <a:xfrm>
            <a:off x="0" y="-17025"/>
            <a:ext cx="9144000" cy="74914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203864"/>
          </a:solidFill>
          <a:ln cap="flat">
            <a:noFill/>
            <a:prstDash val="solid"/>
          </a:ln>
        </p:spPr>
        <p:txBody>
          <a:bodyPr vert="horz" wrap="square" lIns="91440" tIns="91440" rIns="91440" bIns="91440" anchor="ctr" anchorCtr="0" compatLnSpc="1">
            <a:spAutoFit/>
          </a:bodyPr>
          <a:lstStyle/>
          <a:p>
            <a:pPr marL="357192" lvl="0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cap="small" dirty="0">
                <a:solidFill>
                  <a:schemeClr val="bg1"/>
                </a:solidFill>
              </a:rPr>
              <a:t>Poverty Impact Assessment of the </a:t>
            </a:r>
            <a:r>
              <a:rPr lang="en-US" sz="3200" dirty="0" err="1">
                <a:solidFill>
                  <a:schemeClr val="bg1"/>
                </a:solidFill>
              </a:rPr>
              <a:t>AfCFTA</a:t>
            </a:r>
            <a:endParaRPr lang="en-GB" sz="3000" b="1" i="1" strike="noStrike" kern="1200" cap="none" spc="0" baseline="0" dirty="0">
              <a:solidFill>
                <a:schemeClr val="bg1"/>
              </a:solidFill>
              <a:uFillTx/>
              <a:latin typeface="Century Gothic" pitchFamily="34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72562" y="1019908"/>
            <a:ext cx="852853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I- INTRODUCTION</a:t>
            </a:r>
          </a:p>
          <a:p>
            <a:endParaRPr lang="fr-FR" sz="3200" dirty="0"/>
          </a:p>
          <a:p>
            <a:r>
              <a:rPr lang="fr-FR" sz="3200" dirty="0" smtClean="0"/>
              <a:t>II- OBJECTIVE</a:t>
            </a:r>
          </a:p>
          <a:p>
            <a:endParaRPr lang="fr-FR" sz="3200" dirty="0"/>
          </a:p>
          <a:p>
            <a:r>
              <a:rPr lang="fr-FR" sz="3200" dirty="0" smtClean="0"/>
              <a:t>III- METHODOLOGICAL ASPECTS</a:t>
            </a:r>
          </a:p>
          <a:p>
            <a:endParaRPr lang="fr-FR" sz="3200" dirty="0"/>
          </a:p>
          <a:p>
            <a:r>
              <a:rPr lang="fr-FR" sz="3200" dirty="0" smtClean="0"/>
              <a:t>IV- </a:t>
            </a:r>
            <a:r>
              <a:rPr lang="fr-FR" sz="3200" dirty="0" smtClean="0"/>
              <a:t>RESULTS</a:t>
            </a:r>
          </a:p>
          <a:p>
            <a:endParaRPr lang="fr-FR" sz="3200" dirty="0"/>
          </a:p>
          <a:p>
            <a:r>
              <a:rPr lang="fr-FR" sz="3200" dirty="0" smtClean="0"/>
              <a:t>V- CONCLUDING REMARKS</a:t>
            </a:r>
            <a:endParaRPr lang="fr-FR" sz="3200" dirty="0" smtClean="0"/>
          </a:p>
          <a:p>
            <a:endParaRPr lang="fr-FR" sz="3200" dirty="0"/>
          </a:p>
          <a:p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76523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arredondado 8">
            <a:extLst>
              <a:ext uri="{FF2B5EF4-FFF2-40B4-BE49-F238E27FC236}">
                <a16:creationId xmlns:a16="http://schemas.microsoft.com/office/drawing/2014/main" xmlns="" id="{4FEEC636-2F39-4EEF-97EC-DF618F5BB3EB}"/>
              </a:ext>
            </a:extLst>
          </p:cNvPr>
          <p:cNvSpPr/>
          <p:nvPr/>
        </p:nvSpPr>
        <p:spPr>
          <a:xfrm>
            <a:off x="0" y="-4007"/>
            <a:ext cx="9144000" cy="71508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203864"/>
          </a:solidFill>
          <a:ln cap="flat">
            <a:noFill/>
            <a:prstDash val="solid"/>
          </a:ln>
        </p:spPr>
        <p:txBody>
          <a:bodyPr vert="horz" wrap="square" lIns="91440" tIns="91440" rIns="91440" bIns="91440" anchor="ctr" anchorCtr="0" compatLnSpc="1">
            <a:spAutoFit/>
          </a:bodyPr>
          <a:lstStyle/>
          <a:p>
            <a:pPr marL="357192" lvl="0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kern="0" dirty="0" smtClean="0">
                <a:solidFill>
                  <a:srgbClr val="FFFFFF"/>
                </a:solidFill>
                <a:latin typeface="Century Gothic" pitchFamily="34"/>
              </a:rPr>
              <a:t>INTRODUCTION</a:t>
            </a:r>
            <a:endParaRPr lang="en-GB" sz="3000" b="1" i="1" strike="noStrike" kern="1200" cap="none" spc="0" baseline="0" dirty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97510" y="920667"/>
            <a:ext cx="87416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/>
              <a:t>launched officially </a:t>
            </a:r>
            <a:r>
              <a:rPr lang="en-US" sz="2400" dirty="0" smtClean="0"/>
              <a:t>on </a:t>
            </a:r>
            <a:r>
              <a:rPr lang="en-US" sz="2400" dirty="0"/>
              <a:t>January 1, </a:t>
            </a:r>
            <a:r>
              <a:rPr lang="en-US" sz="2400" dirty="0" smtClean="0"/>
              <a:t>2021, the </a:t>
            </a:r>
            <a:r>
              <a:rPr lang="en-US" sz="2400" dirty="0"/>
              <a:t>African Continental Free Trade Area (</a:t>
            </a:r>
            <a:r>
              <a:rPr lang="en-US" sz="2400" dirty="0" err="1"/>
              <a:t>AfCFTA</a:t>
            </a:r>
            <a:r>
              <a:rPr lang="en-US" sz="2400" dirty="0"/>
              <a:t>) </a:t>
            </a:r>
            <a:r>
              <a:rPr lang="en-US" sz="2400" dirty="0" smtClean="0"/>
              <a:t>is </a:t>
            </a:r>
            <a:r>
              <a:rPr lang="en-US" sz="2400" dirty="0"/>
              <a:t>the largest free trade area in the world in terms of the number of members</a:t>
            </a:r>
            <a:r>
              <a:rPr lang="en-US" sz="2400" dirty="0" smtClean="0"/>
              <a:t>.</a:t>
            </a:r>
          </a:p>
          <a:p>
            <a:endParaRPr lang="en-US" sz="1600" dirty="0" smtClean="0"/>
          </a:p>
          <a:p>
            <a:endParaRPr lang="en-US" sz="16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/>
              <a:t>It aims</a:t>
            </a:r>
            <a:r>
              <a:rPr lang="en-US" sz="2400" dirty="0"/>
              <a:t>, among others, </a:t>
            </a:r>
            <a:r>
              <a:rPr lang="en-US" sz="2400" dirty="0" smtClean="0"/>
              <a:t>to </a:t>
            </a:r>
            <a:r>
              <a:rPr lang="en-US" sz="2400" dirty="0"/>
              <a:t>expand intra-African trade through better harmonization and coordination of trade liberalization and facilitation</a:t>
            </a:r>
            <a:r>
              <a:rPr lang="en-US" sz="2400" dirty="0" smtClean="0"/>
              <a:t>.</a:t>
            </a:r>
          </a:p>
          <a:p>
            <a:endParaRPr lang="en-US" sz="1600" dirty="0" smtClean="0"/>
          </a:p>
          <a:p>
            <a:endParaRPr lang="en-US" sz="16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/>
              <a:t>It should boost </a:t>
            </a:r>
            <a:r>
              <a:rPr lang="en-US" sz="2400" dirty="0"/>
              <a:t>economic growth </a:t>
            </a:r>
            <a:r>
              <a:rPr lang="en-US" sz="2400" dirty="0" smtClean="0"/>
              <a:t>in Africa and contribute to </a:t>
            </a:r>
            <a:r>
              <a:rPr lang="en-US" sz="2400" dirty="0"/>
              <a:t>achieve the targets of the SDGs and those of the 2063 African Union's Agenda, including </a:t>
            </a:r>
            <a:r>
              <a:rPr lang="en-US" sz="2400" dirty="0" smtClean="0"/>
              <a:t>poverty </a:t>
            </a:r>
            <a:r>
              <a:rPr lang="en-US" sz="2400" dirty="0"/>
              <a:t>and inequality </a:t>
            </a:r>
            <a:r>
              <a:rPr lang="en-US" sz="2400" dirty="0" smtClean="0"/>
              <a:t>reductions.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7358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arredondado 8">
            <a:extLst>
              <a:ext uri="{FF2B5EF4-FFF2-40B4-BE49-F238E27FC236}">
                <a16:creationId xmlns:a16="http://schemas.microsoft.com/office/drawing/2014/main" xmlns="" id="{4FEEC636-2F39-4EEF-97EC-DF618F5BB3EB}"/>
              </a:ext>
            </a:extLst>
          </p:cNvPr>
          <p:cNvSpPr/>
          <p:nvPr/>
        </p:nvSpPr>
        <p:spPr>
          <a:xfrm>
            <a:off x="0" y="-4007"/>
            <a:ext cx="9144000" cy="71508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203864"/>
          </a:solidFill>
          <a:ln cap="flat">
            <a:noFill/>
            <a:prstDash val="solid"/>
          </a:ln>
        </p:spPr>
        <p:txBody>
          <a:bodyPr vert="horz" wrap="square" lIns="91440" tIns="91440" rIns="91440" bIns="91440" anchor="ctr" anchorCtr="0" compatLnSpc="1">
            <a:spAutoFit/>
          </a:bodyPr>
          <a:lstStyle/>
          <a:p>
            <a:pPr marL="357192" lvl="0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kern="0" dirty="0" smtClean="0">
                <a:solidFill>
                  <a:srgbClr val="FFFFFF"/>
                </a:solidFill>
                <a:latin typeface="Century Gothic" pitchFamily="34"/>
              </a:rPr>
              <a:t>INTRODUCTION</a:t>
            </a:r>
            <a:endParaRPr lang="en-GB" sz="3000" b="1" i="1" strike="noStrike" kern="1200" cap="none" spc="0" baseline="0" dirty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56032" y="972922"/>
            <a:ext cx="851489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dirty="0" err="1" smtClean="0"/>
              <a:t>Poverty</a:t>
            </a:r>
            <a:r>
              <a:rPr lang="fr-FR" sz="2400" dirty="0" smtClean="0"/>
              <a:t> </a:t>
            </a:r>
            <a:r>
              <a:rPr lang="fr-FR" sz="2400" dirty="0" err="1" smtClean="0"/>
              <a:t>reduction</a:t>
            </a:r>
            <a:r>
              <a:rPr lang="fr-FR" sz="2400" dirty="0" smtClean="0"/>
              <a:t>  a major objective in </a:t>
            </a:r>
            <a:r>
              <a:rPr lang="fr-FR" sz="2400" dirty="0" err="1" smtClean="0"/>
              <a:t>Africa</a:t>
            </a:r>
            <a:r>
              <a:rPr lang="fr-FR" sz="2400" dirty="0" smtClean="0"/>
              <a:t>:</a:t>
            </a:r>
          </a:p>
          <a:p>
            <a:endParaRPr lang="fr-FR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Africa </a:t>
            </a:r>
            <a:r>
              <a:rPr lang="en-US" sz="2400" dirty="0"/>
              <a:t>has made significant progress in recent </a:t>
            </a:r>
            <a:r>
              <a:rPr lang="en-US" sz="2400" dirty="0" smtClean="0"/>
              <a:t>decades</a:t>
            </a:r>
            <a:r>
              <a:rPr lang="en-US" sz="2400" dirty="0"/>
              <a:t>. Economic growth in recent years has contributed to reducing extreme poverty </a:t>
            </a:r>
            <a:r>
              <a:rPr lang="en-US" sz="2400" dirty="0" smtClean="0"/>
              <a:t>rate by </a:t>
            </a:r>
            <a:r>
              <a:rPr lang="en-US" sz="2400" dirty="0"/>
              <a:t>13 percentage points between 1990 and 2015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However, </a:t>
            </a:r>
            <a:r>
              <a:rPr lang="en-US" sz="2400" dirty="0" smtClean="0"/>
              <a:t>at </a:t>
            </a:r>
            <a:r>
              <a:rPr lang="en-US" sz="2400" dirty="0"/>
              <a:t>the same time, </a:t>
            </a:r>
            <a:r>
              <a:rPr lang="en-US" sz="2400" dirty="0" smtClean="0"/>
              <a:t>the number of poor has increased from </a:t>
            </a:r>
            <a:r>
              <a:rPr lang="en-US" sz="2400" dirty="0"/>
              <a:t>about 278 million in 1990 to 413 million in 2015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Thus, Africa's contribution to world poverty tends to increase so that, in 2015, 3 in 5 poor persons in the world lived in the African continent (</a:t>
            </a:r>
            <a:r>
              <a:rPr lang="en-US" sz="2400" dirty="0" err="1"/>
              <a:t>Christiaensen</a:t>
            </a:r>
            <a:r>
              <a:rPr lang="en-US" sz="2400" dirty="0"/>
              <a:t> and Hill, 2019</a:t>
            </a:r>
            <a:r>
              <a:rPr lang="en-US" sz="2400" dirty="0" smtClean="0"/>
              <a:t>).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21611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68250" y="943685"/>
            <a:ext cx="869045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An evaluation </a:t>
            </a:r>
            <a:r>
              <a:rPr lang="en-US" sz="2400" dirty="0" smtClean="0"/>
              <a:t> from World </a:t>
            </a:r>
            <a:r>
              <a:rPr lang="en-US" sz="2400" dirty="0"/>
              <a:t>Bank </a:t>
            </a:r>
            <a:r>
              <a:rPr lang="en-US" sz="2400" dirty="0" smtClean="0"/>
              <a:t>(2020) showed </a:t>
            </a:r>
            <a:r>
              <a:rPr lang="en-US" sz="2400" dirty="0"/>
              <a:t>that the </a:t>
            </a:r>
            <a:r>
              <a:rPr lang="en-US" sz="2400" dirty="0" err="1"/>
              <a:t>AfCFTA</a:t>
            </a:r>
            <a:r>
              <a:rPr lang="en-US" sz="2400" dirty="0"/>
              <a:t> could have positive effects in terms of poverty reduction</a:t>
            </a:r>
            <a:r>
              <a:rPr lang="en-US" sz="2400" dirty="0" smtClean="0"/>
              <a:t>.</a:t>
            </a:r>
          </a:p>
          <a:p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Its results indicate that </a:t>
            </a:r>
            <a:r>
              <a:rPr lang="en-US" sz="2400" dirty="0"/>
              <a:t>as much as 67.9 million people could be lifted out of poverty in </a:t>
            </a:r>
            <a:r>
              <a:rPr lang="en-US" sz="2400" dirty="0" smtClean="0"/>
              <a:t>2035.</a:t>
            </a:r>
          </a:p>
          <a:p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However, those results are assessed from the implementation of a reform that goes beyond strictly the </a:t>
            </a:r>
            <a:r>
              <a:rPr lang="en-US" sz="2400" dirty="0" err="1"/>
              <a:t>AfCFTA</a:t>
            </a:r>
            <a:r>
              <a:rPr lang="en-US" sz="2400" dirty="0"/>
              <a:t> </a:t>
            </a:r>
            <a:r>
              <a:rPr lang="en-US" sz="2400" dirty="0" smtClean="0"/>
              <a:t>Agreement.</a:t>
            </a:r>
          </a:p>
          <a:p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It includes measures </a:t>
            </a:r>
            <a:r>
              <a:rPr lang="en-US" sz="2400" dirty="0"/>
              <a:t>to facilitate trade across borders within the multilateral framework of the WTO </a:t>
            </a:r>
            <a:r>
              <a:rPr lang="en-US" sz="2400" dirty="0" smtClean="0"/>
              <a:t>TFA.</a:t>
            </a:r>
          </a:p>
          <a:p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As such, </a:t>
            </a:r>
            <a:r>
              <a:rPr lang="en-US" sz="2400" dirty="0" smtClean="0"/>
              <a:t>we suspect that the </a:t>
            </a:r>
            <a:r>
              <a:rPr lang="en-US" sz="2400" dirty="0"/>
              <a:t>effects of the sole </a:t>
            </a:r>
            <a:r>
              <a:rPr lang="en-US" sz="2400" dirty="0" err="1"/>
              <a:t>AfCFTA</a:t>
            </a:r>
            <a:r>
              <a:rPr lang="en-US" sz="2400" dirty="0"/>
              <a:t> reform on poverty reduction </a:t>
            </a:r>
            <a:r>
              <a:rPr lang="en-US" sz="2400" dirty="0" smtClean="0"/>
              <a:t>would be positive but significantly </a:t>
            </a:r>
            <a:r>
              <a:rPr lang="en-US" sz="2400" dirty="0"/>
              <a:t>lower in reality. </a:t>
            </a:r>
            <a:endParaRPr lang="fr-FR" sz="2400" dirty="0"/>
          </a:p>
        </p:txBody>
      </p:sp>
      <p:sp>
        <p:nvSpPr>
          <p:cNvPr id="5" name="Rectângulo arredondado 8">
            <a:extLst>
              <a:ext uri="{FF2B5EF4-FFF2-40B4-BE49-F238E27FC236}">
                <a16:creationId xmlns:a16="http://schemas.microsoft.com/office/drawing/2014/main" xmlns="" id="{4FEEC636-2F39-4EEF-97EC-DF618F5BB3EB}"/>
              </a:ext>
            </a:extLst>
          </p:cNvPr>
          <p:cNvSpPr/>
          <p:nvPr/>
        </p:nvSpPr>
        <p:spPr>
          <a:xfrm>
            <a:off x="0" y="-4007"/>
            <a:ext cx="9144000" cy="71508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203864"/>
          </a:solidFill>
          <a:ln cap="flat">
            <a:noFill/>
            <a:prstDash val="solid"/>
          </a:ln>
        </p:spPr>
        <p:txBody>
          <a:bodyPr vert="horz" wrap="square" lIns="91440" tIns="91440" rIns="91440" bIns="91440" anchor="ctr" anchorCtr="0" compatLnSpc="1">
            <a:spAutoFit/>
          </a:bodyPr>
          <a:lstStyle/>
          <a:p>
            <a:pPr marL="357192" lvl="0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kern="0" dirty="0" smtClean="0">
                <a:solidFill>
                  <a:srgbClr val="FFFFFF"/>
                </a:solidFill>
                <a:latin typeface="Century Gothic" pitchFamily="34"/>
              </a:rPr>
              <a:t>INTRODUCTION</a:t>
            </a:r>
            <a:endParaRPr lang="en-GB" sz="3000" b="1" i="1" strike="noStrike" kern="1200" cap="none" spc="0" baseline="0" dirty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10469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arredondado 8">
            <a:extLst>
              <a:ext uri="{FF2B5EF4-FFF2-40B4-BE49-F238E27FC236}">
                <a16:creationId xmlns:a16="http://schemas.microsoft.com/office/drawing/2014/main" xmlns="" id="{4FEEC636-2F39-4EEF-97EC-DF618F5BB3EB}"/>
              </a:ext>
            </a:extLst>
          </p:cNvPr>
          <p:cNvSpPr/>
          <p:nvPr/>
        </p:nvSpPr>
        <p:spPr>
          <a:xfrm>
            <a:off x="0" y="-4007"/>
            <a:ext cx="9144000" cy="71508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203864"/>
          </a:solidFill>
          <a:ln cap="flat">
            <a:noFill/>
            <a:prstDash val="solid"/>
          </a:ln>
        </p:spPr>
        <p:txBody>
          <a:bodyPr vert="horz" wrap="square" lIns="91440" tIns="91440" rIns="91440" bIns="91440" anchor="ctr" anchorCtr="0" compatLnSpc="1">
            <a:spAutoFit/>
          </a:bodyPr>
          <a:lstStyle/>
          <a:p>
            <a:pPr marL="357192" lvl="0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kern="0" dirty="0" smtClean="0">
                <a:solidFill>
                  <a:srgbClr val="FFFFFF"/>
                </a:solidFill>
                <a:latin typeface="Century Gothic" pitchFamily="34"/>
              </a:rPr>
              <a:t>OBJECTIVES</a:t>
            </a:r>
            <a:endParaRPr lang="en-GB" sz="3000" b="1" i="1" strike="noStrike" kern="1200" cap="none" spc="0" baseline="0" dirty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19456" y="1053389"/>
            <a:ext cx="87489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The objective of this study is to assess the impact of </a:t>
            </a:r>
            <a:r>
              <a:rPr lang="en-US" sz="2400" dirty="0" err="1"/>
              <a:t>AfCFTA</a:t>
            </a:r>
            <a:r>
              <a:rPr lang="en-US" sz="2400" dirty="0"/>
              <a:t> implementation on poverty and income distribution in Africa strictly in line with the content of the Agreement as it emerged from the negotiations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By focusing strictly on the content of the agreement, it aims to contribute to the debates on the next phases of the </a:t>
            </a:r>
            <a:r>
              <a:rPr lang="en-US" sz="2400" dirty="0" smtClean="0"/>
              <a:t>negotiations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This study is part of </a:t>
            </a:r>
            <a:r>
              <a:rPr lang="en-US" sz="2400" dirty="0" smtClean="0"/>
              <a:t>ATPC/ECA's </a:t>
            </a:r>
            <a:r>
              <a:rPr lang="en-US" sz="2400" dirty="0"/>
              <a:t>activities to inform discussions on the potential impact of the </a:t>
            </a:r>
            <a:r>
              <a:rPr lang="en-US" sz="2400" dirty="0" err="1" smtClean="0"/>
              <a:t>AfCFTA</a:t>
            </a:r>
            <a:r>
              <a:rPr lang="en-US" sz="2400" dirty="0" smtClean="0"/>
              <a:t>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87591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arredondado 8">
            <a:extLst>
              <a:ext uri="{FF2B5EF4-FFF2-40B4-BE49-F238E27FC236}">
                <a16:creationId xmlns:a16="http://schemas.microsoft.com/office/drawing/2014/main" xmlns="" id="{4FEEC636-2F39-4EEF-97EC-DF618F5BB3EB}"/>
              </a:ext>
            </a:extLst>
          </p:cNvPr>
          <p:cNvSpPr/>
          <p:nvPr/>
        </p:nvSpPr>
        <p:spPr>
          <a:xfrm>
            <a:off x="0" y="-4007"/>
            <a:ext cx="9144000" cy="71508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203864"/>
          </a:solidFill>
          <a:ln cap="flat">
            <a:noFill/>
            <a:prstDash val="solid"/>
          </a:ln>
        </p:spPr>
        <p:txBody>
          <a:bodyPr vert="horz" wrap="square" lIns="91440" tIns="91440" rIns="91440" bIns="91440" anchor="ctr" anchorCtr="0" compatLnSpc="1">
            <a:spAutoFit/>
          </a:bodyPr>
          <a:lstStyle/>
          <a:p>
            <a:pPr marL="357192" lvl="0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kern="0" dirty="0" smtClean="0">
                <a:solidFill>
                  <a:srgbClr val="FFFFFF"/>
                </a:solidFill>
                <a:latin typeface="Century Gothic" pitchFamily="34"/>
              </a:rPr>
              <a:t>METHODOGICAL ASPECTS</a:t>
            </a:r>
            <a:endParaRPr lang="en-GB" sz="3000" b="1" i="1" strike="noStrike" kern="1200" cap="none" spc="0" baseline="0" dirty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24358" y="980237"/>
            <a:ext cx="88660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methodological approach used is a sequential combination of a macro model with a microeconomic model</a:t>
            </a:r>
            <a:r>
              <a:rPr lang="en-US" sz="2400" dirty="0" smtClean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2044335"/>
            <a:ext cx="4457700" cy="40491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00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arredondado 8">
            <a:extLst>
              <a:ext uri="{FF2B5EF4-FFF2-40B4-BE49-F238E27FC236}">
                <a16:creationId xmlns:a16="http://schemas.microsoft.com/office/drawing/2014/main" xmlns="" id="{4FEEC636-2F39-4EEF-97EC-DF618F5BB3EB}"/>
              </a:ext>
            </a:extLst>
          </p:cNvPr>
          <p:cNvSpPr/>
          <p:nvPr/>
        </p:nvSpPr>
        <p:spPr>
          <a:xfrm>
            <a:off x="0" y="-4007"/>
            <a:ext cx="9144000" cy="71508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203864"/>
          </a:solidFill>
          <a:ln cap="flat">
            <a:noFill/>
            <a:prstDash val="solid"/>
          </a:ln>
        </p:spPr>
        <p:txBody>
          <a:bodyPr vert="horz" wrap="square" lIns="91440" tIns="91440" rIns="91440" bIns="91440" anchor="ctr" anchorCtr="0" compatLnSpc="1">
            <a:spAutoFit/>
          </a:bodyPr>
          <a:lstStyle/>
          <a:p>
            <a:pPr marL="357192" lvl="0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kern="0" dirty="0" smtClean="0">
                <a:solidFill>
                  <a:srgbClr val="FFFFFF"/>
                </a:solidFill>
                <a:latin typeface="Century Gothic" pitchFamily="34"/>
              </a:rPr>
              <a:t>METHODOGICAL ASPECTS</a:t>
            </a:r>
            <a:endParaRPr lang="en-GB" sz="3000" b="1" i="1" strike="noStrike" kern="1200" cap="none" spc="0" baseline="0" dirty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58445" y="914412"/>
            <a:ext cx="83393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We use the reweighting approach, pioneered by Meagher (1993)</a:t>
            </a:r>
            <a:endParaRPr lang="en-US" sz="2400" dirty="0" smtClean="0"/>
          </a:p>
          <a:p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The CGE model is the </a:t>
            </a:r>
            <a:r>
              <a:rPr lang="en-US" sz="2400" dirty="0"/>
              <a:t>MIRAGE-e 1.1 model (</a:t>
            </a:r>
            <a:r>
              <a:rPr lang="en-US" sz="2400" dirty="0" err="1"/>
              <a:t>Fontagne</a:t>
            </a:r>
            <a:r>
              <a:rPr lang="en-US" sz="2400" dirty="0"/>
              <a:t>, </a:t>
            </a:r>
            <a:r>
              <a:rPr lang="en-US" sz="2400" dirty="0" err="1"/>
              <a:t>Foure</a:t>
            </a:r>
            <a:r>
              <a:rPr lang="en-US" sz="2400" dirty="0"/>
              <a:t>, and Ramos, 2013</a:t>
            </a:r>
            <a:r>
              <a:rPr lang="en-US" sz="2400" dirty="0" smtClean="0"/>
              <a:t>). </a:t>
            </a:r>
            <a:r>
              <a:rPr lang="en-US" sz="2400" dirty="0"/>
              <a:t>This is a multi-sectoral and multi-regional </a:t>
            </a:r>
            <a:r>
              <a:rPr lang="en-US" sz="2400" dirty="0" smtClean="0"/>
              <a:t>CGE model.</a:t>
            </a:r>
          </a:p>
          <a:p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It is able </a:t>
            </a:r>
            <a:r>
              <a:rPr lang="en-US" sz="2400" dirty="0"/>
              <a:t>to capture the complex economic interactions taking place between economic agents and within and between countries and sectors</a:t>
            </a:r>
            <a:r>
              <a:rPr lang="en-US" sz="2400" dirty="0" smtClean="0"/>
              <a:t>.</a:t>
            </a:r>
          </a:p>
          <a:p>
            <a:endParaRPr lang="en-US" sz="16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/>
              <a:t>The MIRAGE model is calibrated with the GTAP 10 database: it gives us the ability to explicitly model 26 African countries with the rest of Africa being aggregated into six blocks of countries</a:t>
            </a:r>
            <a:r>
              <a:rPr lang="en-U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276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73075" y="1046076"/>
            <a:ext cx="84636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The </a:t>
            </a:r>
            <a:r>
              <a:rPr lang="en-US" sz="2400" dirty="0"/>
              <a:t>microsimulation model </a:t>
            </a:r>
            <a:r>
              <a:rPr lang="en-US" sz="2400" dirty="0" smtClean="0"/>
              <a:t>captures </a:t>
            </a:r>
            <a:r>
              <a:rPr lang="en-US" sz="2400" dirty="0"/>
              <a:t>income distribution and consumption behavior changes across the population based on the estimation of the income probability distribution as proposed by Lee and Judge (1996).</a:t>
            </a:r>
            <a:r>
              <a:rPr lang="en-US" sz="2400" dirty="0" smtClean="0"/>
              <a:t>. </a:t>
            </a:r>
            <a:endParaRPr lang="en-US" sz="2400" dirty="0"/>
          </a:p>
          <a:p>
            <a:endParaRPr lang="en-US" sz="1600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smtClean="0"/>
              <a:t>It is </a:t>
            </a:r>
            <a:r>
              <a:rPr lang="en-US" sz="2400" dirty="0"/>
              <a:t>built to capture the changes in the probabilities associated with individual income levels induced by changes in mean (per capita) income through a “generalized entropy” measure.</a:t>
            </a:r>
            <a:endParaRPr lang="en-US" sz="2400" dirty="0" smtClean="0"/>
          </a:p>
          <a:p>
            <a:endParaRPr lang="en-US" sz="1600" dirty="0" smtClean="0"/>
          </a:p>
          <a:p>
            <a:endParaRPr lang="en-US" sz="1600" dirty="0"/>
          </a:p>
        </p:txBody>
      </p:sp>
      <p:sp>
        <p:nvSpPr>
          <p:cNvPr id="5" name="Rectângulo arredondado 8">
            <a:extLst>
              <a:ext uri="{FF2B5EF4-FFF2-40B4-BE49-F238E27FC236}">
                <a16:creationId xmlns:a16="http://schemas.microsoft.com/office/drawing/2014/main" xmlns="" id="{4FEEC636-2F39-4EEF-97EC-DF618F5BB3EB}"/>
              </a:ext>
            </a:extLst>
          </p:cNvPr>
          <p:cNvSpPr/>
          <p:nvPr/>
        </p:nvSpPr>
        <p:spPr>
          <a:xfrm>
            <a:off x="0" y="-4007"/>
            <a:ext cx="9144000" cy="71508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203864"/>
          </a:solidFill>
          <a:ln cap="flat">
            <a:noFill/>
            <a:prstDash val="solid"/>
          </a:ln>
        </p:spPr>
        <p:txBody>
          <a:bodyPr vert="horz" wrap="square" lIns="91440" tIns="91440" rIns="91440" bIns="91440" anchor="ctr" anchorCtr="0" compatLnSpc="1">
            <a:spAutoFit/>
          </a:bodyPr>
          <a:lstStyle/>
          <a:p>
            <a:pPr marL="357192" lvl="0" defTabSz="457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kern="0" dirty="0" smtClean="0">
                <a:solidFill>
                  <a:srgbClr val="FFFFFF"/>
                </a:solidFill>
                <a:latin typeface="Century Gothic" pitchFamily="34"/>
              </a:rPr>
              <a:t>METHODOGICAL ASPECTS</a:t>
            </a:r>
            <a:endParaRPr lang="en-GB" sz="3000" b="1" i="1" strike="noStrike" kern="1200" cap="none" spc="0" baseline="0" dirty="0">
              <a:solidFill>
                <a:srgbClr val="FFFFFF"/>
              </a:solidFill>
              <a:uFillTx/>
              <a:latin typeface="Century Gothic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04431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ECA%20PPT%20template_2019</Template>
  <TotalTime>13064</TotalTime>
  <Words>755</Words>
  <Application>Microsoft Office PowerPoint</Application>
  <PresentationFormat>Affichage à l'écran (4:3)</PresentationFormat>
  <Paragraphs>78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Office Theme</vt:lpstr>
      <vt:lpstr>Poverty and Inequality impact of the AfCFTA: Focus on a selected African Countries  Souleymane Sadio Diallo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To be completed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  Name of presenter Title, Division Economic Commission for Africa</dc:title>
  <dc:creator>Senait Afework Bekele</dc:creator>
  <cp:lastModifiedBy>DELL</cp:lastModifiedBy>
  <cp:revision>425</cp:revision>
  <cp:lastPrinted>2019-09-16T07:34:27Z</cp:lastPrinted>
  <dcterms:created xsi:type="dcterms:W3CDTF">2020-12-17T11:00:49Z</dcterms:created>
  <dcterms:modified xsi:type="dcterms:W3CDTF">2022-05-30T22:54:48Z</dcterms:modified>
</cp:coreProperties>
</file>