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 id="2147483666" r:id="rId5"/>
    <p:sldMasterId id="2147483674" r:id="rId6"/>
  </p:sldMasterIdLst>
  <p:notesMasterIdLst>
    <p:notesMasterId r:id="rId20"/>
  </p:notesMasterIdLst>
  <p:sldIdLst>
    <p:sldId id="258" r:id="rId7"/>
    <p:sldId id="263" r:id="rId8"/>
    <p:sldId id="459" r:id="rId9"/>
    <p:sldId id="464" r:id="rId10"/>
    <p:sldId id="465" r:id="rId11"/>
    <p:sldId id="265" r:id="rId12"/>
    <p:sldId id="466" r:id="rId13"/>
    <p:sldId id="321" r:id="rId14"/>
    <p:sldId id="467" r:id="rId15"/>
    <p:sldId id="333" r:id="rId16"/>
    <p:sldId id="285" r:id="rId17"/>
    <p:sldId id="334" r:id="rId18"/>
    <p:sldId id="458"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hael-Midkiff, Jacqueline - REE-ERS, Kansas City, MO" initials="MMJREKCM" lastIdx="1" clrIdx="0">
    <p:extLst>
      <p:ext uri="{19B8F6BF-5375-455C-9EA6-DF929625EA0E}">
        <p15:presenceInfo xmlns:p15="http://schemas.microsoft.com/office/powerpoint/2012/main" userId="S::Jacqueline.Michael-Midkiff@usda.gov::60c8abdd-d739-4435-bd71-396ac771bc8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7447335-432D-40F1-AFC0-917B2E1E7B88}" v="9" dt="2024-05-29T00:17:47.47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525" autoAdjust="0"/>
    <p:restoredTop sz="69694" autoAdjust="0"/>
  </p:normalViewPr>
  <p:slideViewPr>
    <p:cSldViewPr>
      <p:cViewPr varScale="1">
        <p:scale>
          <a:sx n="79" d="100"/>
          <a:sy n="79" d="100"/>
        </p:scale>
        <p:origin x="132" y="762"/>
      </p:cViewPr>
      <p:guideLst>
        <p:guide orient="horz" pos="2160"/>
        <p:guide pos="3840"/>
      </p:guideLst>
    </p:cSldViewPr>
  </p:slideViewPr>
  <p:notesTextViewPr>
    <p:cViewPr>
      <p:scale>
        <a:sx n="1" d="1"/>
        <a:sy n="1" d="1"/>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commentAuthors" Target="commentAuthor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30E274A-31FB-4EFE-B77D-DFEB496C4D94}" type="datetimeFigureOut">
              <a:rPr lang="en-US" smtClean="0"/>
              <a:t>5/28/2024</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D62FD9E-0548-417A-B2C8-9EC4D87D517F}" type="slidenum">
              <a:rPr lang="en-US" smtClean="0"/>
              <a:t>‹#›</a:t>
            </a:fld>
            <a:endParaRPr lang="en-US"/>
          </a:p>
        </p:txBody>
      </p:sp>
    </p:spTree>
    <p:extLst>
      <p:ext uri="{BB962C8B-B14F-4D97-AF65-F5344CB8AC3E}">
        <p14:creationId xmlns:p14="http://schemas.microsoft.com/office/powerpoint/2010/main" val="19767554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Introduce myself</a:t>
            </a:r>
          </a:p>
          <a:p>
            <a:endParaRPr lang="en-US" dirty="0"/>
          </a:p>
          <a:p>
            <a:endParaRPr lang="en-US" dirty="0"/>
          </a:p>
          <a:p>
            <a:endParaRPr lang="en-US" dirty="0"/>
          </a:p>
          <a:p>
            <a:r>
              <a:rPr lang="en-US" dirty="0"/>
              <a:t>Introduce project</a:t>
            </a:r>
          </a:p>
          <a:p>
            <a:endParaRPr lang="en-US" dirty="0"/>
          </a:p>
          <a:p>
            <a:endParaRPr lang="en-US" dirty="0"/>
          </a:p>
        </p:txBody>
      </p:sp>
      <p:sp>
        <p:nvSpPr>
          <p:cNvPr id="4" name="Slide Number Placeholder 3"/>
          <p:cNvSpPr>
            <a:spLocks noGrp="1"/>
          </p:cNvSpPr>
          <p:nvPr>
            <p:ph type="sldNum" sz="quarter" idx="5"/>
          </p:nvPr>
        </p:nvSpPr>
        <p:spPr/>
        <p:txBody>
          <a:bodyPr/>
          <a:lstStyle/>
          <a:p>
            <a:fld id="{5D62FD9E-0548-417A-B2C8-9EC4D87D517F}" type="slidenum">
              <a:rPr lang="en-US" smtClean="0"/>
              <a:t>1</a:t>
            </a:fld>
            <a:endParaRPr lang="en-US"/>
          </a:p>
        </p:txBody>
      </p:sp>
    </p:spTree>
    <p:extLst>
      <p:ext uri="{BB962C8B-B14F-4D97-AF65-F5344CB8AC3E}">
        <p14:creationId xmlns:p14="http://schemas.microsoft.com/office/powerpoint/2010/main" val="26178299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Subnational U.S. model is nested within global GTAP model.  Both are solved simultaneously as a single model.</a:t>
            </a:r>
          </a:p>
          <a:p>
            <a:endParaRPr lang="en-US" dirty="0"/>
          </a:p>
          <a:p>
            <a:r>
              <a:rPr lang="en-US" dirty="0"/>
              <a:t>Tom Rutherford (University of Wisconsin) and Ed Balistreri (University of Nebraska) are working on a version with bilateral trade between U.S. States</a:t>
            </a:r>
          </a:p>
          <a:p>
            <a:endParaRPr lang="en-US" dirty="0"/>
          </a:p>
        </p:txBody>
      </p:sp>
      <p:sp>
        <p:nvSpPr>
          <p:cNvPr id="4" name="Slide Number Placeholder 3"/>
          <p:cNvSpPr>
            <a:spLocks noGrp="1"/>
          </p:cNvSpPr>
          <p:nvPr>
            <p:ph type="sldNum" sz="quarter" idx="5"/>
          </p:nvPr>
        </p:nvSpPr>
        <p:spPr/>
        <p:txBody>
          <a:bodyPr/>
          <a:lstStyle/>
          <a:p>
            <a:fld id="{5D62FD9E-0548-417A-B2C8-9EC4D87D517F}" type="slidenum">
              <a:rPr lang="en-US" smtClean="0"/>
              <a:t>12</a:t>
            </a:fld>
            <a:endParaRPr lang="en-US"/>
          </a:p>
        </p:txBody>
      </p:sp>
    </p:spTree>
    <p:extLst>
      <p:ext uri="{BB962C8B-B14F-4D97-AF65-F5344CB8AC3E}">
        <p14:creationId xmlns:p14="http://schemas.microsoft.com/office/powerpoint/2010/main" val="39518626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D62FD9E-0548-417A-B2C8-9EC4D87D517F}" type="slidenum">
              <a:rPr lang="en-US" smtClean="0"/>
              <a:t>13</a:t>
            </a:fld>
            <a:endParaRPr lang="en-US"/>
          </a:p>
        </p:txBody>
      </p:sp>
    </p:spTree>
    <p:extLst>
      <p:ext uri="{BB962C8B-B14F-4D97-AF65-F5344CB8AC3E}">
        <p14:creationId xmlns:p14="http://schemas.microsoft.com/office/powerpoint/2010/main" val="34588490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Introduce co-authors</a:t>
            </a:r>
          </a:p>
          <a:p>
            <a:endParaRPr lang="en-US" dirty="0"/>
          </a:p>
          <a:p>
            <a:r>
              <a:rPr lang="en-US" dirty="0"/>
              <a:t>Birgit Meade</a:t>
            </a:r>
          </a:p>
          <a:p>
            <a:r>
              <a:rPr lang="en-US" dirty="0"/>
              <a:t>Jim Seale</a:t>
            </a:r>
          </a:p>
          <a:p>
            <a:r>
              <a:rPr lang="en-US" dirty="0"/>
              <a:t>Sherman Robinson</a:t>
            </a:r>
          </a:p>
          <a:p>
            <a:r>
              <a:rPr lang="en-US" dirty="0"/>
              <a:t>Riley Seeger</a:t>
            </a:r>
          </a:p>
          <a:p>
            <a:endParaRPr lang="en-US" dirty="0"/>
          </a:p>
          <a:p>
            <a:endParaRPr lang="en-US" dirty="0"/>
          </a:p>
          <a:p>
            <a:r>
              <a:rPr lang="en-US" dirty="0"/>
              <a:t>Research Questions</a:t>
            </a:r>
          </a:p>
          <a:p>
            <a:endParaRPr lang="en-US" dirty="0"/>
          </a:p>
          <a:p>
            <a:pPr marL="0" indent="0">
              <a:buFont typeface="Arial" panose="020B0604020202020204" pitchFamily="34" charset="0"/>
              <a:buNone/>
            </a:pPr>
            <a:r>
              <a:rPr lang="en-US" dirty="0"/>
              <a:t>1. How do increasing population and income affect global demand for crops and food products through 2050?</a:t>
            </a:r>
          </a:p>
          <a:p>
            <a:pPr marL="0" indent="0">
              <a:buFont typeface="Arial" panose="020B0604020202020204" pitchFamily="34" charset="0"/>
              <a:buNone/>
            </a:pPr>
            <a:r>
              <a:rPr lang="en-US" dirty="0"/>
              <a:t>2. What is the effect of agricultural productivity growth on food prices and cropland area expansion?</a:t>
            </a:r>
          </a:p>
          <a:p>
            <a:pPr marL="0" indent="0">
              <a:buFont typeface="Arial" panose="020B0604020202020204" pitchFamily="34" charset="0"/>
              <a:buNone/>
            </a:pPr>
            <a:r>
              <a:rPr lang="en-US" dirty="0"/>
              <a:t>3. How do alternative assumptions about population growth affect the size of the world agricultural system in 2050?</a:t>
            </a:r>
          </a:p>
          <a:p>
            <a:endParaRPr lang="en-US" dirty="0"/>
          </a:p>
        </p:txBody>
      </p:sp>
      <p:sp>
        <p:nvSpPr>
          <p:cNvPr id="4" name="Slide Number Placeholder 3"/>
          <p:cNvSpPr>
            <a:spLocks noGrp="1"/>
          </p:cNvSpPr>
          <p:nvPr>
            <p:ph type="sldNum" sz="quarter" idx="5"/>
          </p:nvPr>
        </p:nvSpPr>
        <p:spPr/>
        <p:txBody>
          <a:bodyPr/>
          <a:lstStyle/>
          <a:p>
            <a:fld id="{5D62FD9E-0548-417A-B2C8-9EC4D87D517F}" type="slidenum">
              <a:rPr lang="en-US" smtClean="0"/>
              <a:t>2</a:t>
            </a:fld>
            <a:endParaRPr lang="en-US"/>
          </a:p>
        </p:txBody>
      </p:sp>
    </p:spTree>
    <p:extLst>
      <p:ext uri="{BB962C8B-B14F-4D97-AF65-F5344CB8AC3E}">
        <p14:creationId xmlns:p14="http://schemas.microsoft.com/office/powerpoint/2010/main" val="25201525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Arial" panose="020B0604020202020204" pitchFamily="34" charset="0"/>
              <a:buChar char="•"/>
            </a:pPr>
            <a:r>
              <a:rPr lang="en-US" dirty="0"/>
              <a:t>Food Balance Sheets (accounting system)</a:t>
            </a:r>
          </a:p>
          <a:p>
            <a:pPr marL="685800" lvl="1" indent="-228600">
              <a:buFont typeface="Arial" panose="020B0604020202020204" pitchFamily="34" charset="0"/>
              <a:buChar char="•"/>
            </a:pPr>
            <a:r>
              <a:rPr lang="en-US" dirty="0"/>
              <a:t>Food and Agriculture Organization (FAO) of the United Nations</a:t>
            </a:r>
          </a:p>
          <a:p>
            <a:pPr marL="685800" lvl="1" indent="-228600">
              <a:buFont typeface="Arial" panose="020B0604020202020204" pitchFamily="34" charset="0"/>
              <a:buChar char="•"/>
            </a:pPr>
            <a:r>
              <a:rPr lang="en-US" dirty="0"/>
              <a:t>Annual balances for 98 food commodities for nearly all countries</a:t>
            </a:r>
          </a:p>
          <a:p>
            <a:pPr marL="685800" lvl="1" indent="-228600">
              <a:buFont typeface="Arial" panose="020B0604020202020204" pitchFamily="34" charset="0"/>
              <a:buChar char="•"/>
            </a:pPr>
            <a:r>
              <a:rPr lang="en-US" dirty="0"/>
              <a:t>Domestic supply is the quantity of food produced, plus imports, less exports, adjusted for change in storage</a:t>
            </a:r>
          </a:p>
          <a:p>
            <a:pPr marL="685800" lvl="1" indent="-228600">
              <a:buFont typeface="Arial" panose="020B0604020202020204" pitchFamily="34" charset="0"/>
              <a:buChar char="•"/>
            </a:pPr>
            <a:r>
              <a:rPr lang="en-US" dirty="0"/>
              <a:t>Domestic use includes crops used for seed, animal feed, processed food, non-food uses, and waste during storage and transportation</a:t>
            </a:r>
          </a:p>
          <a:p>
            <a:pPr marL="685800" lvl="1" indent="-228600">
              <a:buFont typeface="Arial" panose="020B0604020202020204" pitchFamily="34" charset="0"/>
              <a:buChar char="•"/>
            </a:pPr>
            <a:r>
              <a:rPr lang="en-US" dirty="0"/>
              <a:t>Remainder is food available for consumption</a:t>
            </a:r>
          </a:p>
          <a:p>
            <a:pPr marL="171450" indent="-171450">
              <a:buFont typeface="Arial" panose="020B0604020202020204" pitchFamily="34" charset="0"/>
              <a:buChar char="•"/>
            </a:pPr>
            <a:r>
              <a:rPr lang="en-US" dirty="0"/>
              <a:t>International Comparison Program (ICP)</a:t>
            </a:r>
          </a:p>
          <a:p>
            <a:pPr marL="628650" lvl="1" indent="-171450">
              <a:buFont typeface="Arial" panose="020B0604020202020204" pitchFamily="34" charset="0"/>
              <a:buChar char="•"/>
            </a:pPr>
            <a:r>
              <a:rPr lang="en-US" dirty="0"/>
              <a:t>Coordinated by the World Bank</a:t>
            </a:r>
          </a:p>
          <a:p>
            <a:pPr marL="628650" lvl="1" indent="-171450">
              <a:buFont typeface="Arial" panose="020B0604020202020204" pitchFamily="34" charset="0"/>
              <a:buChar char="•"/>
            </a:pPr>
            <a:r>
              <a:rPr lang="en-US" dirty="0"/>
              <a:t>Measure the size of world economies based on surveys of the quantities of goods or services that can be purchased within each country</a:t>
            </a:r>
          </a:p>
          <a:p>
            <a:pPr marL="628650" lvl="1" indent="-171450">
              <a:buFont typeface="Arial" panose="020B0604020202020204" pitchFamily="34" charset="0"/>
              <a:buChar char="•"/>
            </a:pPr>
            <a:r>
              <a:rPr lang="en-US" dirty="0"/>
              <a:t>ICP data are useful for statistical analysis and modeling of food demand</a:t>
            </a:r>
          </a:p>
          <a:p>
            <a:pPr marL="171450" indent="-171450">
              <a:buFont typeface="Arial" panose="020B0604020202020204" pitchFamily="34" charset="0"/>
              <a:buChar char="•"/>
            </a:pPr>
            <a:r>
              <a:rPr lang="en-US" dirty="0"/>
              <a:t>Future Agricultural Resources Model (FARM) developed at ERS</a:t>
            </a:r>
          </a:p>
          <a:p>
            <a:pPr marL="628650" lvl="1" indent="-171450">
              <a:buFont typeface="Arial" panose="020B0604020202020204" pitchFamily="34" charset="0"/>
              <a:buChar char="•"/>
            </a:pPr>
            <a:r>
              <a:rPr lang="en-US" dirty="0"/>
              <a:t>Global economic model</a:t>
            </a:r>
          </a:p>
          <a:p>
            <a:pPr marL="628650" lvl="1" indent="-171450">
              <a:buFont typeface="Arial" panose="020B0604020202020204" pitchFamily="34" charset="0"/>
              <a:buChar char="•"/>
            </a:pPr>
            <a:r>
              <a:rPr lang="en-US" dirty="0"/>
              <a:t>13 world regions</a:t>
            </a:r>
          </a:p>
          <a:p>
            <a:pPr marL="628650" lvl="1" indent="-171450">
              <a:buFont typeface="Arial" panose="020B0604020202020204" pitchFamily="34" charset="0"/>
              <a:buChar char="•"/>
            </a:pPr>
            <a:r>
              <a:rPr lang="en-US" dirty="0"/>
              <a:t>14 production sectors for primary agriculture</a:t>
            </a:r>
          </a:p>
          <a:p>
            <a:pPr marL="628650" lvl="1" indent="-171450">
              <a:buFont typeface="Arial" panose="020B0604020202020204" pitchFamily="34" charset="0"/>
              <a:buChar char="•"/>
            </a:pPr>
            <a:r>
              <a:rPr lang="en-US" dirty="0"/>
              <a:t>8 production sectors for processed food</a:t>
            </a:r>
          </a:p>
          <a:p>
            <a:pPr marL="628650" lvl="1" indent="-171450">
              <a:buFont typeface="Arial" panose="020B0604020202020204" pitchFamily="34" charset="0"/>
              <a:buChar char="•"/>
            </a:pPr>
            <a:r>
              <a:rPr lang="en-US" dirty="0"/>
              <a:t>Five-year time steps starting in 2011</a:t>
            </a:r>
          </a:p>
          <a:p>
            <a:pPr marL="171450" indent="-171450">
              <a:buFont typeface="Arial" panose="020B0604020202020204" pitchFamily="34" charset="0"/>
              <a:buChar char="•"/>
            </a:pPr>
            <a:r>
              <a:rPr lang="en-US" dirty="0"/>
              <a:t>Simulate drivers of global change into the future</a:t>
            </a:r>
          </a:p>
          <a:p>
            <a:pPr marL="628650" lvl="1" indent="-171450">
              <a:buFont typeface="Arial" panose="020B0604020202020204" pitchFamily="34" charset="0"/>
              <a:buChar char="•"/>
            </a:pPr>
            <a:r>
              <a:rPr lang="en-US" dirty="0">
                <a:solidFill>
                  <a:srgbClr val="00B050"/>
                </a:solidFill>
              </a:rPr>
              <a:t>population</a:t>
            </a:r>
          </a:p>
          <a:p>
            <a:pPr marL="628650" lvl="1" indent="-171450">
              <a:buFont typeface="Arial" panose="020B0604020202020204" pitchFamily="34" charset="0"/>
              <a:buChar char="•"/>
            </a:pPr>
            <a:r>
              <a:rPr lang="en-US" dirty="0">
                <a:solidFill>
                  <a:srgbClr val="00B050"/>
                </a:solidFill>
              </a:rPr>
              <a:t>per capita income growth</a:t>
            </a:r>
          </a:p>
          <a:p>
            <a:pPr marL="628650" lvl="1" indent="-171450">
              <a:buFont typeface="Arial" panose="020B0604020202020204" pitchFamily="34" charset="0"/>
              <a:buChar char="•"/>
            </a:pPr>
            <a:r>
              <a:rPr lang="en-US" dirty="0">
                <a:solidFill>
                  <a:srgbClr val="00B050"/>
                </a:solidFill>
              </a:rPr>
              <a:t>dietary preference</a:t>
            </a:r>
          </a:p>
          <a:p>
            <a:pPr marL="628650" lvl="1" indent="-171450">
              <a:buFont typeface="Arial" panose="020B0604020202020204" pitchFamily="34" charset="0"/>
              <a:buChar char="•"/>
            </a:pPr>
            <a:r>
              <a:rPr lang="en-US" dirty="0">
                <a:solidFill>
                  <a:srgbClr val="00B050"/>
                </a:solidFill>
              </a:rPr>
              <a:t>agricultural productivity</a:t>
            </a:r>
          </a:p>
          <a:p>
            <a:pPr marL="628650" lvl="1" indent="-171450">
              <a:buFont typeface="Arial" panose="020B0604020202020204" pitchFamily="34" charset="0"/>
              <a:buChar char="•"/>
            </a:pPr>
            <a:r>
              <a:rPr lang="en-US" dirty="0">
                <a:solidFill>
                  <a:schemeClr val="bg1">
                    <a:lumMod val="65000"/>
                  </a:schemeClr>
                </a:solidFill>
              </a:rPr>
              <a:t>climate change effects on agriculture </a:t>
            </a:r>
          </a:p>
          <a:p>
            <a:pPr marL="628650" lvl="1" indent="-171450">
              <a:buFont typeface="Arial" panose="020B0604020202020204" pitchFamily="34" charset="0"/>
              <a:buChar char="•"/>
            </a:pPr>
            <a:r>
              <a:rPr lang="en-US" dirty="0">
                <a:solidFill>
                  <a:schemeClr val="bg1">
                    <a:lumMod val="65000"/>
                  </a:schemeClr>
                </a:solidFill>
              </a:rPr>
              <a:t>large-scale demand for bioenergy as part of a climate change mitigation strategy</a:t>
            </a:r>
          </a:p>
          <a:p>
            <a:endParaRPr lang="en-US" dirty="0"/>
          </a:p>
        </p:txBody>
      </p:sp>
      <p:sp>
        <p:nvSpPr>
          <p:cNvPr id="4" name="Slide Number Placeholder 3"/>
          <p:cNvSpPr>
            <a:spLocks noGrp="1"/>
          </p:cNvSpPr>
          <p:nvPr>
            <p:ph type="sldNum" sz="quarter" idx="5"/>
          </p:nvPr>
        </p:nvSpPr>
        <p:spPr/>
        <p:txBody>
          <a:bodyPr/>
          <a:lstStyle/>
          <a:p>
            <a:fld id="{5D62FD9E-0548-417A-B2C8-9EC4D87D517F}" type="slidenum">
              <a:rPr lang="en-US" smtClean="0"/>
              <a:t>3</a:t>
            </a:fld>
            <a:endParaRPr lang="en-US"/>
          </a:p>
        </p:txBody>
      </p:sp>
    </p:spTree>
    <p:extLst>
      <p:ext uri="{BB962C8B-B14F-4D97-AF65-F5344CB8AC3E}">
        <p14:creationId xmlns:p14="http://schemas.microsoft.com/office/powerpoint/2010/main" val="18183980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From 1990 through 2019, world population grew by 45 percent to 7.7 billion people, while calories available for food consumption increased by 61 percent</a:t>
            </a:r>
          </a:p>
          <a:p>
            <a:pPr marL="171450" indent="-171450">
              <a:buFont typeface="Arial" panose="020B0604020202020204" pitchFamily="34" charset="0"/>
              <a:buChar char="•"/>
            </a:pPr>
            <a:r>
              <a:rPr lang="en-US" dirty="0"/>
              <a:t>The world average masks large differences across countries in total calories available per person per day and in calories available in each of the four food commodity groups</a:t>
            </a:r>
          </a:p>
          <a:p>
            <a:endParaRPr lang="en-US" dirty="0"/>
          </a:p>
        </p:txBody>
      </p:sp>
      <p:sp>
        <p:nvSpPr>
          <p:cNvPr id="4" name="Slide Number Placeholder 3"/>
          <p:cNvSpPr>
            <a:spLocks noGrp="1"/>
          </p:cNvSpPr>
          <p:nvPr>
            <p:ph type="sldNum" sz="quarter" idx="10"/>
          </p:nvPr>
        </p:nvSpPr>
        <p:spPr/>
        <p:txBody>
          <a:bodyPr/>
          <a:lstStyle/>
          <a:p>
            <a:fld id="{58905D16-7C1D-4269-AA4C-4F193B8997C3}" type="slidenum">
              <a:rPr lang="en-US" smtClean="0"/>
              <a:pPr/>
              <a:t>4</a:t>
            </a:fld>
            <a:endParaRPr lang="en-US"/>
          </a:p>
        </p:txBody>
      </p:sp>
    </p:spTree>
    <p:extLst>
      <p:ext uri="{BB962C8B-B14F-4D97-AF65-F5344CB8AC3E}">
        <p14:creationId xmlns:p14="http://schemas.microsoft.com/office/powerpoint/2010/main" val="29963291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Food at home is by far the most important expenditure category for low- and middle-income economies</a:t>
            </a:r>
          </a:p>
          <a:p>
            <a:pPr marL="628650" lvl="1" indent="-171450">
              <a:buFont typeface="Arial" panose="020B0604020202020204" pitchFamily="34" charset="0"/>
              <a:buChar char="•"/>
            </a:pPr>
            <a:r>
              <a:rPr lang="en-US" dirty="0"/>
              <a:t>Average budget share of 48 percent in low-income economies</a:t>
            </a:r>
          </a:p>
          <a:p>
            <a:pPr marL="628650" lvl="1" indent="-171450">
              <a:buFont typeface="Arial" panose="020B0604020202020204" pitchFamily="34" charset="0"/>
              <a:buChar char="•"/>
            </a:pPr>
            <a:r>
              <a:rPr lang="en-US" dirty="0"/>
              <a:t>Average budget share of 30 percent in middle-income economies</a:t>
            </a:r>
          </a:p>
          <a:p>
            <a:pPr marL="171450" indent="-171450">
              <a:buFont typeface="Arial" panose="020B0604020202020204" pitchFamily="34" charset="0"/>
              <a:buChar char="•"/>
            </a:pPr>
            <a:r>
              <a:rPr lang="en-US" dirty="0"/>
              <a:t>Food away from home, which increases with income, is included in restaurants</a:t>
            </a:r>
          </a:p>
          <a:p>
            <a:pPr marL="171450" indent="-171450">
              <a:buFont typeface="Arial" panose="020B0604020202020204" pitchFamily="34" charset="0"/>
              <a:buChar char="•"/>
            </a:pPr>
            <a:endParaRPr lang="en-US" dirty="0"/>
          </a:p>
          <a:p>
            <a:pPr marL="0" indent="0">
              <a:buFont typeface="Arial" panose="020B0604020202020204" pitchFamily="34" charset="0"/>
              <a:buNone/>
            </a:pPr>
            <a:r>
              <a:rPr lang="en-US" dirty="0"/>
              <a:t>Income classes</a:t>
            </a:r>
          </a:p>
          <a:p>
            <a:pPr marL="171450" indent="-171450">
              <a:buFont typeface="Arial" panose="020B0604020202020204" pitchFamily="34" charset="0"/>
              <a:buChar char="•"/>
            </a:pPr>
            <a:r>
              <a:rPr lang="en-US" dirty="0"/>
              <a:t>Low - </a:t>
            </a:r>
          </a:p>
          <a:p>
            <a:pPr marL="171450" indent="-171450">
              <a:buFont typeface="Arial" panose="020B0604020202020204" pitchFamily="34" charset="0"/>
              <a:buChar char="•"/>
            </a:pPr>
            <a:r>
              <a:rPr lang="en-US" dirty="0"/>
              <a:t>Middle - </a:t>
            </a:r>
          </a:p>
          <a:p>
            <a:pPr marL="171450" indent="-171450">
              <a:buFont typeface="Arial" panose="020B0604020202020204" pitchFamily="34" charset="0"/>
              <a:buChar char="•"/>
            </a:pPr>
            <a:r>
              <a:rPr lang="en-US" dirty="0"/>
              <a:t>High - </a:t>
            </a:r>
          </a:p>
          <a:p>
            <a:pPr marL="171450" indent="-171450">
              <a:buFont typeface="Arial" panose="020B0604020202020204" pitchFamily="34" charset="0"/>
              <a:buChar char="•"/>
            </a:pPr>
            <a:endParaRPr lang="en-US" dirty="0"/>
          </a:p>
          <a:p>
            <a:pPr marL="0" indent="0">
              <a:buFont typeface="Arial" panose="020B0604020202020204" pitchFamily="34" charset="0"/>
              <a:buNone/>
            </a:pPr>
            <a:endParaRPr lang="en-US" dirty="0"/>
          </a:p>
          <a:p>
            <a:endParaRPr lang="en-US" dirty="0"/>
          </a:p>
        </p:txBody>
      </p:sp>
      <p:sp>
        <p:nvSpPr>
          <p:cNvPr id="4" name="Slide Number Placeholder 3"/>
          <p:cNvSpPr>
            <a:spLocks noGrp="1"/>
          </p:cNvSpPr>
          <p:nvPr>
            <p:ph type="sldNum" sz="quarter" idx="10"/>
          </p:nvPr>
        </p:nvSpPr>
        <p:spPr/>
        <p:txBody>
          <a:bodyPr/>
          <a:lstStyle/>
          <a:p>
            <a:fld id="{58905D16-7C1D-4269-AA4C-4F193B8997C3}" type="slidenum">
              <a:rPr lang="en-US" smtClean="0"/>
              <a:pPr/>
              <a:t>5</a:t>
            </a:fld>
            <a:endParaRPr lang="en-US"/>
          </a:p>
        </p:txBody>
      </p:sp>
    </p:spTree>
    <p:extLst>
      <p:ext uri="{BB962C8B-B14F-4D97-AF65-F5344CB8AC3E}">
        <p14:creationId xmlns:p14="http://schemas.microsoft.com/office/powerpoint/2010/main" val="10467699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A useful measure of the size of the world agricultural system is total calories from crops</a:t>
            </a:r>
          </a:p>
          <a:p>
            <a:pPr marL="628650" lvl="1" indent="-171450">
              <a:buFont typeface="Arial" panose="020B0604020202020204" pitchFamily="34" charset="0"/>
              <a:buChar char="•"/>
            </a:pPr>
            <a:r>
              <a:rPr lang="en-US" dirty="0"/>
              <a:t>Crop calories are greater than calories available for food, primarily due to losses as feed is converted to meat, dairy products, and eggs</a:t>
            </a:r>
          </a:p>
          <a:p>
            <a:pPr marL="171450" indent="-171450">
              <a:buFont typeface="Arial" panose="020B0604020202020204" pitchFamily="34" charset="0"/>
              <a:buChar char="•"/>
            </a:pPr>
            <a:r>
              <a:rPr lang="en-US" dirty="0"/>
              <a:t>Rising per capita incomes have historically implied increasing consumption of animal products, with large increases in feed calories relative to increases in calories consumed as food</a:t>
            </a:r>
          </a:p>
          <a:p>
            <a:pPr marL="171450" indent="-171450">
              <a:buFont typeface="Arial" panose="020B0604020202020204" pitchFamily="34" charset="0"/>
              <a:buChar char="•"/>
            </a:pPr>
            <a:r>
              <a:rPr lang="en-US" dirty="0"/>
              <a:t>Uncertainty is handled through scenarios</a:t>
            </a:r>
          </a:p>
          <a:p>
            <a:pPr marL="628650" lvl="1" indent="-171450">
              <a:buFont typeface="Arial" panose="020B0604020202020204" pitchFamily="34" charset="0"/>
              <a:buChar char="•"/>
            </a:pPr>
            <a:r>
              <a:rPr lang="en-US" dirty="0"/>
              <a:t>Per capita food consumption remains constant over time in the static diet scenario</a:t>
            </a:r>
          </a:p>
          <a:p>
            <a:pPr marL="628650" lvl="1" indent="-171450">
              <a:buFont typeface="Arial" panose="020B0604020202020204" pitchFamily="34" charset="0"/>
              <a:buChar char="•"/>
            </a:pPr>
            <a:r>
              <a:rPr lang="en-US" dirty="0"/>
              <a:t>Uncertainty in population growth is represented by alternative projections from the United Nations.</a:t>
            </a:r>
          </a:p>
          <a:p>
            <a:endParaRPr lang="en-US" dirty="0"/>
          </a:p>
        </p:txBody>
      </p:sp>
      <p:sp>
        <p:nvSpPr>
          <p:cNvPr id="4" name="Slide Number Placeholder 3"/>
          <p:cNvSpPr>
            <a:spLocks noGrp="1"/>
          </p:cNvSpPr>
          <p:nvPr>
            <p:ph type="sldNum" sz="quarter" idx="10"/>
          </p:nvPr>
        </p:nvSpPr>
        <p:spPr/>
        <p:txBody>
          <a:bodyPr/>
          <a:lstStyle/>
          <a:p>
            <a:fld id="{58905D16-7C1D-4269-AA4C-4F193B8997C3}" type="slidenum">
              <a:rPr lang="en-US" smtClean="0"/>
              <a:pPr/>
              <a:t>6</a:t>
            </a:fld>
            <a:endParaRPr lang="en-US"/>
          </a:p>
        </p:txBody>
      </p:sp>
    </p:spTree>
    <p:extLst>
      <p:ext uri="{BB962C8B-B14F-4D97-AF65-F5344CB8AC3E}">
        <p14:creationId xmlns:p14="http://schemas.microsoft.com/office/powerpoint/2010/main" val="2441906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Productivity growth rates affect food prices and the amount of land used to grow crops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Food prices are lower in high productivity scenarios than in other scenarios, which allows greater consumption of food</a:t>
            </a:r>
          </a:p>
          <a:p>
            <a:pPr marL="171450" indent="-171450">
              <a:buFont typeface="Arial" panose="020B0604020202020204" pitchFamily="34" charset="0"/>
              <a:buChar char="•"/>
            </a:pPr>
            <a:r>
              <a:rPr lang="en-US" dirty="0"/>
              <a:t>Low productivity growth means more land and non-land resources are brought into agricultural production, increasing the price of agricultural products</a:t>
            </a:r>
          </a:p>
          <a:p>
            <a:pPr marL="171450" indent="-171450">
              <a:buFont typeface="Arial" panose="020B0604020202020204" pitchFamily="34" charset="0"/>
              <a:buChar char="•"/>
            </a:pPr>
            <a:r>
              <a:rPr lang="en-US" dirty="0"/>
              <a:t>If productivity growth were high enough, cropland area could decline</a:t>
            </a:r>
          </a:p>
          <a:p>
            <a:endParaRPr lang="en-US" dirty="0"/>
          </a:p>
        </p:txBody>
      </p:sp>
      <p:sp>
        <p:nvSpPr>
          <p:cNvPr id="4" name="Slide Number Placeholder 3"/>
          <p:cNvSpPr>
            <a:spLocks noGrp="1"/>
          </p:cNvSpPr>
          <p:nvPr>
            <p:ph type="sldNum" sz="quarter" idx="10"/>
          </p:nvPr>
        </p:nvSpPr>
        <p:spPr/>
        <p:txBody>
          <a:bodyPr/>
          <a:lstStyle/>
          <a:p>
            <a:fld id="{58905D16-7C1D-4269-AA4C-4F193B8997C3}" type="slidenum">
              <a:rPr lang="en-US" smtClean="0"/>
              <a:pPr/>
              <a:t>7</a:t>
            </a:fld>
            <a:endParaRPr lang="en-US"/>
          </a:p>
        </p:txBody>
      </p:sp>
    </p:spTree>
    <p:extLst>
      <p:ext uri="{BB962C8B-B14F-4D97-AF65-F5344CB8AC3E}">
        <p14:creationId xmlns:p14="http://schemas.microsoft.com/office/powerpoint/2010/main" val="4134032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Retrospective</a:t>
            </a:r>
          </a:p>
          <a:p>
            <a:endParaRPr lang="en-US" dirty="0"/>
          </a:p>
          <a:p>
            <a:pPr marL="171450" indent="-171450">
              <a:buFont typeface="Arial" panose="020B0604020202020204" pitchFamily="34" charset="0"/>
              <a:buChar char="•"/>
            </a:pPr>
            <a:r>
              <a:rPr lang="en-US" dirty="0"/>
              <a:t>Strong trend of food consumption increasing with per capita income</a:t>
            </a:r>
          </a:p>
          <a:p>
            <a:pPr marL="628650" lvl="1" indent="-171450">
              <a:buFont typeface="Arial" panose="020B0604020202020204" pitchFamily="34" charset="0"/>
              <a:buChar char="•"/>
            </a:pPr>
            <a:r>
              <a:rPr lang="en-US" dirty="0"/>
              <a:t>Total calories per person</a:t>
            </a:r>
          </a:p>
          <a:p>
            <a:pPr marL="628650" lvl="1" indent="-171450">
              <a:buFont typeface="Arial" panose="020B0604020202020204" pitchFamily="34" charset="0"/>
              <a:buChar char="•"/>
            </a:pPr>
            <a:r>
              <a:rPr lang="en-US" dirty="0"/>
              <a:t>Calories of animal products per person</a:t>
            </a:r>
          </a:p>
          <a:p>
            <a:pPr marL="171450" indent="-171450">
              <a:buFont typeface="Arial" panose="020B0604020202020204" pitchFamily="34" charset="0"/>
              <a:buChar char="•"/>
            </a:pPr>
            <a:r>
              <a:rPr lang="en-US" dirty="0"/>
              <a:t>Food (at home) is the largest expenditure category for low- and middle-income economies</a:t>
            </a:r>
          </a:p>
          <a:p>
            <a:pPr marL="171450" indent="-171450">
              <a:buFont typeface="Arial" panose="020B0604020202020204" pitchFamily="34" charset="0"/>
              <a:buChar char="•"/>
            </a:pPr>
            <a:r>
              <a:rPr lang="en-US" dirty="0"/>
              <a:t>Share of income spent on food away from home increases along with per capita income</a:t>
            </a:r>
          </a:p>
          <a:p>
            <a:pPr marL="171450" indent="-171450">
              <a:buFont typeface="Arial" panose="020B0604020202020204" pitchFamily="34" charset="0"/>
              <a:buChar char="•"/>
            </a:pPr>
            <a:endParaRPr lang="en-US" dirty="0"/>
          </a:p>
          <a:p>
            <a:endParaRPr lang="en-US" dirty="0"/>
          </a:p>
          <a:p>
            <a:r>
              <a:rPr lang="en-US" dirty="0"/>
              <a:t>Prospective</a:t>
            </a:r>
          </a:p>
          <a:p>
            <a:endParaRPr lang="en-US" dirty="0"/>
          </a:p>
          <a:p>
            <a:pPr marL="171450" indent="-171450">
              <a:buFont typeface="Arial" panose="020B0604020202020204" pitchFamily="34" charset="0"/>
              <a:buChar char="•"/>
            </a:pPr>
            <a:r>
              <a:rPr lang="en-US" dirty="0"/>
              <a:t>Calories are a convenient unit for representing the size of the world agricultural system</a:t>
            </a:r>
          </a:p>
          <a:p>
            <a:pPr marL="628650" lvl="1" indent="-171450">
              <a:buFont typeface="Arial" panose="020B0604020202020204" pitchFamily="34" charset="0"/>
              <a:buChar char="•"/>
            </a:pPr>
            <a:r>
              <a:rPr lang="en-US" dirty="0"/>
              <a:t>Total crop calories represent pressure on land base</a:t>
            </a:r>
          </a:p>
          <a:p>
            <a:pPr marL="628650" lvl="1" indent="-171450">
              <a:buFont typeface="Arial" panose="020B0604020202020204" pitchFamily="34" charset="0"/>
              <a:buChar char="•"/>
            </a:pPr>
            <a:r>
              <a:rPr lang="en-US" dirty="0"/>
              <a:t>Calories available for food consumption are driven by consumer demand</a:t>
            </a:r>
          </a:p>
          <a:p>
            <a:pPr marL="628650" lvl="1" indent="-171450">
              <a:buFont typeface="Arial" panose="020B0604020202020204" pitchFamily="34" charset="0"/>
              <a:buChar char="•"/>
            </a:pPr>
            <a:r>
              <a:rPr lang="en-US" dirty="0"/>
              <a:t>Conversion efficiency from crop calories to food calories</a:t>
            </a:r>
          </a:p>
          <a:p>
            <a:pPr marL="171450" indent="-171450">
              <a:buFont typeface="Arial" panose="020B0604020202020204" pitchFamily="34" charset="0"/>
              <a:buChar char="•"/>
            </a:pPr>
            <a:r>
              <a:rPr lang="en-US" dirty="0"/>
              <a:t>The rate of future agricultural productivity growth affects</a:t>
            </a:r>
          </a:p>
          <a:p>
            <a:pPr marL="628650" lvl="1" indent="-171450">
              <a:buFont typeface="Arial" panose="020B0604020202020204" pitchFamily="34" charset="0"/>
              <a:buChar char="•"/>
            </a:pPr>
            <a:r>
              <a:rPr lang="en-US" dirty="0"/>
              <a:t>Crop yield</a:t>
            </a:r>
          </a:p>
          <a:p>
            <a:pPr marL="628650" lvl="1" indent="-171450">
              <a:buFont typeface="Arial" panose="020B0604020202020204" pitchFamily="34" charset="0"/>
              <a:buChar char="•"/>
            </a:pPr>
            <a:r>
              <a:rPr lang="en-US" dirty="0"/>
              <a:t>Demand for agricultural land</a:t>
            </a:r>
          </a:p>
          <a:p>
            <a:pPr marL="628650" lvl="1" indent="-171450">
              <a:buFont typeface="Arial" panose="020B0604020202020204" pitchFamily="34" charset="0"/>
              <a:buChar char="•"/>
            </a:pPr>
            <a:r>
              <a:rPr lang="en-US" dirty="0"/>
              <a:t>Food prices and demand for food</a:t>
            </a:r>
          </a:p>
          <a:p>
            <a:endParaRPr lang="en-US" dirty="0"/>
          </a:p>
        </p:txBody>
      </p:sp>
      <p:sp>
        <p:nvSpPr>
          <p:cNvPr id="4" name="Slide Number Placeholder 3"/>
          <p:cNvSpPr>
            <a:spLocks noGrp="1"/>
          </p:cNvSpPr>
          <p:nvPr>
            <p:ph type="sldNum" sz="quarter" idx="5"/>
          </p:nvPr>
        </p:nvSpPr>
        <p:spPr/>
        <p:txBody>
          <a:bodyPr/>
          <a:lstStyle/>
          <a:p>
            <a:fld id="{5D62FD9E-0548-417A-B2C8-9EC4D87D517F}" type="slidenum">
              <a:rPr lang="en-US" smtClean="0"/>
              <a:t>8</a:t>
            </a:fld>
            <a:endParaRPr lang="en-US"/>
          </a:p>
        </p:txBody>
      </p:sp>
    </p:spTree>
    <p:extLst>
      <p:ext uri="{BB962C8B-B14F-4D97-AF65-F5344CB8AC3E}">
        <p14:creationId xmlns:p14="http://schemas.microsoft.com/office/powerpoint/2010/main" val="3267463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Retrospective</a:t>
            </a:r>
          </a:p>
          <a:p>
            <a:endParaRPr lang="en-US" dirty="0"/>
          </a:p>
          <a:p>
            <a:pPr marL="171450" indent="-171450">
              <a:buFont typeface="Arial" panose="020B0604020202020204" pitchFamily="34" charset="0"/>
              <a:buChar char="•"/>
            </a:pPr>
            <a:r>
              <a:rPr lang="en-US" dirty="0"/>
              <a:t>Strong trend of food consumption increasing with per capita income</a:t>
            </a:r>
          </a:p>
          <a:p>
            <a:pPr marL="628650" lvl="1" indent="-171450">
              <a:buFont typeface="Arial" panose="020B0604020202020204" pitchFamily="34" charset="0"/>
              <a:buChar char="•"/>
            </a:pPr>
            <a:r>
              <a:rPr lang="en-US" dirty="0"/>
              <a:t>Total calories per person</a:t>
            </a:r>
          </a:p>
          <a:p>
            <a:pPr marL="628650" lvl="1" indent="-171450">
              <a:buFont typeface="Arial" panose="020B0604020202020204" pitchFamily="34" charset="0"/>
              <a:buChar char="•"/>
            </a:pPr>
            <a:r>
              <a:rPr lang="en-US" dirty="0"/>
              <a:t>Calories of animal products per person</a:t>
            </a:r>
          </a:p>
          <a:p>
            <a:pPr marL="171450" indent="-171450">
              <a:buFont typeface="Arial" panose="020B0604020202020204" pitchFamily="34" charset="0"/>
              <a:buChar char="•"/>
            </a:pPr>
            <a:r>
              <a:rPr lang="en-US" dirty="0"/>
              <a:t>Food (at home) is the largest expenditure category for low- and middle-income economies</a:t>
            </a:r>
          </a:p>
          <a:p>
            <a:pPr marL="171450" indent="-171450">
              <a:buFont typeface="Arial" panose="020B0604020202020204" pitchFamily="34" charset="0"/>
              <a:buChar char="•"/>
            </a:pPr>
            <a:r>
              <a:rPr lang="en-US" dirty="0"/>
              <a:t>Share of income spent on food away from home increases along with per capita income</a:t>
            </a:r>
          </a:p>
          <a:p>
            <a:pPr marL="171450" indent="-171450">
              <a:buFont typeface="Arial" panose="020B0604020202020204" pitchFamily="34" charset="0"/>
              <a:buChar char="•"/>
            </a:pPr>
            <a:endParaRPr lang="en-US" dirty="0"/>
          </a:p>
          <a:p>
            <a:endParaRPr lang="en-US" dirty="0"/>
          </a:p>
          <a:p>
            <a:r>
              <a:rPr lang="en-US" dirty="0"/>
              <a:t>Prospective</a:t>
            </a:r>
          </a:p>
          <a:p>
            <a:endParaRPr lang="en-US" dirty="0"/>
          </a:p>
          <a:p>
            <a:pPr marL="171450" indent="-171450">
              <a:buFont typeface="Arial" panose="020B0604020202020204" pitchFamily="34" charset="0"/>
              <a:buChar char="•"/>
            </a:pPr>
            <a:r>
              <a:rPr lang="en-US" dirty="0"/>
              <a:t>Calories are a convenient unit for representing the size of the world agricultural system</a:t>
            </a:r>
          </a:p>
          <a:p>
            <a:pPr marL="628650" lvl="1" indent="-171450">
              <a:buFont typeface="Arial" panose="020B0604020202020204" pitchFamily="34" charset="0"/>
              <a:buChar char="•"/>
            </a:pPr>
            <a:r>
              <a:rPr lang="en-US" dirty="0"/>
              <a:t>Total crop calories represent pressure on land base</a:t>
            </a:r>
          </a:p>
          <a:p>
            <a:pPr marL="628650" lvl="1" indent="-171450">
              <a:buFont typeface="Arial" panose="020B0604020202020204" pitchFamily="34" charset="0"/>
              <a:buChar char="•"/>
            </a:pPr>
            <a:r>
              <a:rPr lang="en-US" dirty="0"/>
              <a:t>Calories available for food consumption are driven by consumer demand</a:t>
            </a:r>
          </a:p>
          <a:p>
            <a:pPr marL="628650" lvl="1" indent="-171450">
              <a:buFont typeface="Arial" panose="020B0604020202020204" pitchFamily="34" charset="0"/>
              <a:buChar char="•"/>
            </a:pPr>
            <a:r>
              <a:rPr lang="en-US" dirty="0"/>
              <a:t>Conversion efficiency from crop calories to food calories</a:t>
            </a:r>
          </a:p>
          <a:p>
            <a:pPr marL="171450" indent="-171450">
              <a:buFont typeface="Arial" panose="020B0604020202020204" pitchFamily="34" charset="0"/>
              <a:buChar char="•"/>
            </a:pPr>
            <a:r>
              <a:rPr lang="en-US" dirty="0"/>
              <a:t>The rate of future agricultural productivity growth affects</a:t>
            </a:r>
          </a:p>
          <a:p>
            <a:pPr marL="628650" lvl="1" indent="-171450">
              <a:buFont typeface="Arial" panose="020B0604020202020204" pitchFamily="34" charset="0"/>
              <a:buChar char="•"/>
            </a:pPr>
            <a:r>
              <a:rPr lang="en-US" dirty="0"/>
              <a:t>Crop yield</a:t>
            </a:r>
          </a:p>
          <a:p>
            <a:pPr marL="628650" lvl="1" indent="-171450">
              <a:buFont typeface="Arial" panose="020B0604020202020204" pitchFamily="34" charset="0"/>
              <a:buChar char="•"/>
            </a:pPr>
            <a:r>
              <a:rPr lang="en-US" dirty="0"/>
              <a:t>Demand for agricultural land</a:t>
            </a:r>
          </a:p>
          <a:p>
            <a:pPr marL="628650" lvl="1" indent="-171450">
              <a:buFont typeface="Arial" panose="020B0604020202020204" pitchFamily="34" charset="0"/>
              <a:buChar char="•"/>
            </a:pPr>
            <a:r>
              <a:rPr lang="en-US" dirty="0"/>
              <a:t>Food prices and demand for food</a:t>
            </a:r>
          </a:p>
          <a:p>
            <a:endParaRPr lang="en-US" dirty="0"/>
          </a:p>
        </p:txBody>
      </p:sp>
      <p:sp>
        <p:nvSpPr>
          <p:cNvPr id="4" name="Slide Number Placeholder 3"/>
          <p:cNvSpPr>
            <a:spLocks noGrp="1"/>
          </p:cNvSpPr>
          <p:nvPr>
            <p:ph type="sldNum" sz="quarter" idx="5"/>
          </p:nvPr>
        </p:nvSpPr>
        <p:spPr/>
        <p:txBody>
          <a:bodyPr/>
          <a:lstStyle/>
          <a:p>
            <a:fld id="{5D62FD9E-0548-417A-B2C8-9EC4D87D517F}" type="slidenum">
              <a:rPr lang="en-US" smtClean="0"/>
              <a:t>9</a:t>
            </a:fld>
            <a:endParaRPr lang="en-US"/>
          </a:p>
        </p:txBody>
      </p:sp>
    </p:spTree>
    <p:extLst>
      <p:ext uri="{BB962C8B-B14F-4D97-AF65-F5344CB8AC3E}">
        <p14:creationId xmlns:p14="http://schemas.microsoft.com/office/powerpoint/2010/main" val="246051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054228"/>
            <a:ext cx="103632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828800" y="3810000"/>
            <a:ext cx="85344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18778383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209800"/>
            <a:ext cx="10972800" cy="2895600"/>
          </a:xfrm>
          <a:prstGeom prst="rect">
            <a:avLst/>
          </a:prstGeom>
        </p:spPr>
        <p:txBody>
          <a:bodyPr/>
          <a:lstStyle/>
          <a:p>
            <a:r>
              <a:rPr lang="en-US" dirty="0"/>
              <a:t>Click to edit Master title style</a:t>
            </a:r>
          </a:p>
        </p:txBody>
      </p:sp>
    </p:spTree>
    <p:extLst>
      <p:ext uri="{BB962C8B-B14F-4D97-AF65-F5344CB8AC3E}">
        <p14:creationId xmlns:p14="http://schemas.microsoft.com/office/powerpoint/2010/main" val="4510058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609600" y="1600203"/>
            <a:ext cx="10972800" cy="419099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541112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609600" y="1600203"/>
            <a:ext cx="5384800" cy="4038597"/>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3"/>
            <a:ext cx="5384800" cy="4038597"/>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0070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616325"/>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616325"/>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787512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2051943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5610793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3.png"/><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theme" Target="../theme/theme2.xml"/><Relationship Id="rId5" Type="http://schemas.openxmlformats.org/officeDocument/2006/relationships/slideLayout" Target="../slideLayouts/slideLayout7.xml"/><Relationship Id="rId4" Type="http://schemas.openxmlformats.org/officeDocument/2006/relationships/slideLayout" Target="../slideLayouts/slideLayout6.xml"/></Relationships>
</file>

<file path=ppt/slideMasters/_rels/slideMaster3.xml.rels><?xml version="1.0" encoding="UTF-8" standalone="yes"?>
<Relationships xmlns="http://schemas.openxmlformats.org/package/2006/relationships"><Relationship Id="rId1"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5638800"/>
            <a:ext cx="12192000" cy="1232796"/>
          </a:xfrm>
          <a:prstGeom prst="rect">
            <a:avLst/>
          </a:prstGeom>
        </p:spPr>
      </p:pic>
      <p:pic>
        <p:nvPicPr>
          <p:cNvPr id="5" name="Picture 4">
            <a:extLst>
              <a:ext uri="{FF2B5EF4-FFF2-40B4-BE49-F238E27FC236}">
                <a16:creationId xmlns:a16="http://schemas.microsoft.com/office/drawing/2014/main" id="{05022782-5B0B-4DF8-9A5C-84CACF1F689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81000" y="304800"/>
            <a:ext cx="2944392" cy="381000"/>
          </a:xfrm>
          <a:prstGeom prst="rect">
            <a:avLst/>
          </a:prstGeom>
        </p:spPr>
      </p:pic>
    </p:spTree>
    <p:extLst>
      <p:ext uri="{BB962C8B-B14F-4D97-AF65-F5344CB8AC3E}">
        <p14:creationId xmlns:p14="http://schemas.microsoft.com/office/powerpoint/2010/main" val="320841970"/>
      </p:ext>
    </p:extLst>
  </p:cSld>
  <p:clrMap bg1="lt1" tx1="dk1" bg2="lt2" tx2="dk2" accent1="accent1" accent2="accent2" accent3="accent3" accent4="accent4" accent5="accent5" accent6="accent6" hlink="hlink" folHlink="folHlink"/>
  <p:sldLayoutIdLst>
    <p:sldLayoutId id="2147483667" r:id="rId1"/>
    <p:sldLayoutId id="2147483650" r:id="rId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0" y="5641789"/>
            <a:ext cx="12192000" cy="1216211"/>
          </a:xfrm>
          <a:prstGeom prst="rect">
            <a:avLst/>
          </a:prstGeom>
        </p:spPr>
      </p:pic>
      <p:sp>
        <p:nvSpPr>
          <p:cNvPr id="5" name="Title Placeholder 4"/>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6" name="Text Placeholder 5"/>
          <p:cNvSpPr>
            <a:spLocks noGrp="1"/>
          </p:cNvSpPr>
          <p:nvPr>
            <p:ph type="body" idx="1"/>
          </p:nvPr>
        </p:nvSpPr>
        <p:spPr>
          <a:xfrm>
            <a:off x="609600" y="1600203"/>
            <a:ext cx="10972800" cy="4114797"/>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Slide Number Placeholder 5"/>
          <p:cNvSpPr txBox="1">
            <a:spLocks/>
          </p:cNvSpPr>
          <p:nvPr userDrawn="1"/>
        </p:nvSpPr>
        <p:spPr>
          <a:xfrm>
            <a:off x="11582400" y="6400801"/>
            <a:ext cx="609600" cy="457200"/>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0BA3FA7-BEB2-4323-A93B-546EB2C33319}" type="slidenum">
              <a:rPr lang="en-US" sz="1400" b="1" smtClean="0">
                <a:solidFill>
                  <a:schemeClr val="bg1"/>
                </a:solidFill>
              </a:rPr>
              <a:pPr algn="ctr"/>
              <a:t>‹#›</a:t>
            </a:fld>
            <a:endParaRPr lang="en-US" sz="1400" b="1" dirty="0">
              <a:solidFill>
                <a:schemeClr val="bg1"/>
              </a:solidFill>
            </a:endParaRPr>
          </a:p>
        </p:txBody>
      </p:sp>
    </p:spTree>
    <p:extLst>
      <p:ext uri="{BB962C8B-B14F-4D97-AF65-F5344CB8AC3E}">
        <p14:creationId xmlns:p14="http://schemas.microsoft.com/office/powerpoint/2010/main" val="3365754007"/>
      </p:ext>
    </p:extLst>
  </p:cSld>
  <p:clrMap bg1="lt1" tx1="dk1" bg2="lt2" tx2="dk2" accent1="accent1" accent2="accent2" accent3="accent3" accent4="accent4" accent5="accent5" accent6="accent6" hlink="hlink" folHlink="folHlink"/>
  <p:sldLayoutIdLst>
    <p:sldLayoutId id="2147483668" r:id="rId1"/>
    <p:sldLayoutId id="2147483670" r:id="rId2"/>
    <p:sldLayoutId id="2147483671" r:id="rId3"/>
    <p:sldLayoutId id="2147483672" r:id="rId4"/>
    <p:sldLayoutId id="2147483673" r:id="rId5"/>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79A0B8A-635D-47DE-9239-9ADEE0E493E2}"/>
              </a:ext>
            </a:extLst>
          </p:cNvPr>
          <p:cNvSpPr>
            <a:spLocks noGrp="1"/>
          </p:cNvSpPr>
          <p:nvPr>
            <p:ph type="title"/>
          </p:nvPr>
        </p:nvSpPr>
        <p:spPr>
          <a:xfrm>
            <a:off x="457200" y="365125"/>
            <a:ext cx="11125200" cy="1325563"/>
          </a:xfrm>
          <a:prstGeom prst="rect">
            <a:avLst/>
          </a:prstGeom>
        </p:spPr>
        <p:txBody>
          <a:bodyPr vert="horz" lIns="91440" tIns="45720" rIns="91440" bIns="45720" rtlCol="0" anchor="ctr">
            <a:normAutofit/>
          </a:bodyPr>
          <a:lstStyle/>
          <a:p>
            <a:r>
              <a:rPr lang="en-US" dirty="0"/>
              <a:t>Tips on converting from standard to widescreen</a:t>
            </a:r>
          </a:p>
        </p:txBody>
      </p:sp>
      <p:sp>
        <p:nvSpPr>
          <p:cNvPr id="3" name="Text Placeholder 2">
            <a:extLst>
              <a:ext uri="{FF2B5EF4-FFF2-40B4-BE49-F238E27FC236}">
                <a16:creationId xmlns:a16="http://schemas.microsoft.com/office/drawing/2014/main" id="{40B05F6F-CD95-4CE1-AF76-C31B21821A13}"/>
              </a:ext>
            </a:extLst>
          </p:cNvPr>
          <p:cNvSpPr>
            <a:spLocks noGrp="1"/>
          </p:cNvSpPr>
          <p:nvPr>
            <p:ph type="body" idx="1"/>
          </p:nvPr>
        </p:nvSpPr>
        <p:spPr>
          <a:xfrm>
            <a:off x="838200" y="1825624"/>
            <a:ext cx="10515600" cy="4956175"/>
          </a:xfrm>
          <a:prstGeom prst="rect">
            <a:avLst/>
          </a:prstGeom>
        </p:spPr>
        <p:txBody>
          <a:bodyPr vert="horz" lIns="91440" tIns="45720" rIns="91440" bIns="45720" rtlCol="0">
            <a:normAutofit/>
          </a:bodyPr>
          <a:lstStyle/>
          <a:p>
            <a:r>
              <a:rPr lang="en-US" dirty="0"/>
              <a:t>Click “Design” Tab</a:t>
            </a:r>
          </a:p>
          <a:p>
            <a:pPr lvl="1"/>
            <a:r>
              <a:rPr lang="en-US" dirty="0"/>
              <a:t>Click “Slide Size”</a:t>
            </a:r>
          </a:p>
          <a:p>
            <a:pPr lvl="1"/>
            <a:r>
              <a:rPr lang="en-US" dirty="0"/>
              <a:t>Click “Widescreen (16:9)”</a:t>
            </a:r>
          </a:p>
          <a:p>
            <a:pPr lvl="1"/>
            <a:endParaRPr lang="en-US" dirty="0"/>
          </a:p>
          <a:p>
            <a:r>
              <a:rPr lang="en-US" dirty="0"/>
              <a:t>Resize Images for Widescreen</a:t>
            </a:r>
          </a:p>
          <a:p>
            <a:pPr lvl="1"/>
            <a:r>
              <a:rPr lang="en-US" dirty="0"/>
              <a:t>Click on “View” tab</a:t>
            </a:r>
          </a:p>
          <a:p>
            <a:pPr lvl="2"/>
            <a:r>
              <a:rPr lang="en-US" dirty="0"/>
              <a:t>Click “Slide Master”</a:t>
            </a:r>
          </a:p>
          <a:p>
            <a:pPr lvl="2"/>
            <a:r>
              <a:rPr lang="en-US" dirty="0"/>
              <a:t>Right-click on the image on the master slides (slides 1 and 2)</a:t>
            </a:r>
          </a:p>
          <a:p>
            <a:pPr lvl="2"/>
            <a:r>
              <a:rPr lang="en-US" dirty="0"/>
              <a:t>Click “Size and Position” </a:t>
            </a:r>
          </a:p>
          <a:p>
            <a:pPr lvl="2"/>
            <a:r>
              <a:rPr lang="en-US" dirty="0"/>
              <a:t>Check “Lock aspect ratio” </a:t>
            </a:r>
          </a:p>
          <a:p>
            <a:pPr lvl="2"/>
            <a:r>
              <a:rPr lang="en-US" dirty="0"/>
              <a:t>Use arrow key on “Scale Height” box and image will automatically resize to correct proportion. Increase percentage until the image fits the screen.</a:t>
            </a:r>
          </a:p>
          <a:p>
            <a:pPr lvl="3"/>
            <a:r>
              <a:rPr lang="en-US" dirty="0"/>
              <a:t>To resize the footer, increase percentage to 133%.</a:t>
            </a:r>
          </a:p>
          <a:p>
            <a:endParaRPr lang="en-US" dirty="0"/>
          </a:p>
        </p:txBody>
      </p:sp>
    </p:spTree>
    <p:extLst>
      <p:ext uri="{BB962C8B-B14F-4D97-AF65-F5344CB8AC3E}">
        <p14:creationId xmlns:p14="http://schemas.microsoft.com/office/powerpoint/2010/main" val="3995768077"/>
      </p:ext>
    </p:extLst>
  </p:cSld>
  <p:clrMap bg1="lt1" tx1="dk1" bg2="lt2" tx2="dk2" accent1="accent1" accent2="accent2" accent3="accent3" accent4="accent4" accent5="accent5" accent6="accent6" hlink="hlink" folHlink="folHlink"/>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9.emf"/></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914400"/>
            <a:ext cx="10972800" cy="3886200"/>
          </a:xfrm>
        </p:spPr>
        <p:txBody>
          <a:bodyPr/>
          <a:lstStyle/>
          <a:p>
            <a:r>
              <a:rPr lang="en-US" sz="4000" b="1" dirty="0"/>
              <a:t>Scenarios of Global Food Consumption: Implications for Agriculture</a:t>
            </a:r>
            <a:br>
              <a:rPr lang="en-US" sz="1800" dirty="0"/>
            </a:br>
            <a:br>
              <a:rPr lang="en-US" sz="1800" dirty="0"/>
            </a:br>
            <a:r>
              <a:rPr lang="en-US" sz="1800" dirty="0"/>
              <a:t>Ron Sands</a:t>
            </a:r>
            <a:br>
              <a:rPr lang="en-US" sz="1800" dirty="0"/>
            </a:br>
            <a:r>
              <a:rPr lang="en-US" sz="1800" dirty="0"/>
              <a:t>USDA Economic Research Service</a:t>
            </a:r>
            <a:br>
              <a:rPr lang="en-US" sz="1800" dirty="0"/>
            </a:br>
            <a:br>
              <a:rPr lang="en-US" sz="1800" dirty="0"/>
            </a:br>
            <a:r>
              <a:rPr lang="en-US" sz="1800" dirty="0"/>
              <a:t>27</a:t>
            </a:r>
            <a:r>
              <a:rPr lang="en-US" sz="1800" baseline="30000" dirty="0"/>
              <a:t>th</a:t>
            </a:r>
            <a:r>
              <a:rPr lang="en-US" sz="1800" dirty="0"/>
              <a:t> Annual Conference on Global Economic Analysis</a:t>
            </a:r>
            <a:br>
              <a:rPr lang="en-US" sz="1800" dirty="0"/>
            </a:br>
            <a:br>
              <a:rPr lang="en-US" sz="1800" dirty="0"/>
            </a:br>
            <a:r>
              <a:rPr lang="en-US" sz="1800" dirty="0"/>
              <a:t>June 5-7, 2024</a:t>
            </a:r>
            <a:br>
              <a:rPr lang="en-US" sz="1800" dirty="0"/>
            </a:br>
            <a:r>
              <a:rPr lang="en-US" sz="1800" dirty="0"/>
              <a:t>Colorado State University</a:t>
            </a:r>
            <a:br>
              <a:rPr lang="en-US" sz="1800" dirty="0"/>
            </a:br>
            <a:r>
              <a:rPr lang="en-US" sz="1800" dirty="0"/>
              <a:t>Fort Collins, Colorado</a:t>
            </a:r>
          </a:p>
        </p:txBody>
      </p:sp>
      <p:sp>
        <p:nvSpPr>
          <p:cNvPr id="3" name="TextBox 2">
            <a:extLst>
              <a:ext uri="{FF2B5EF4-FFF2-40B4-BE49-F238E27FC236}">
                <a16:creationId xmlns:a16="http://schemas.microsoft.com/office/drawing/2014/main" id="{D39D1A72-02D1-0C8E-C1BD-C8148510EC2C}"/>
              </a:ext>
            </a:extLst>
          </p:cNvPr>
          <p:cNvSpPr txBox="1"/>
          <p:nvPr/>
        </p:nvSpPr>
        <p:spPr>
          <a:xfrm>
            <a:off x="609600" y="4924335"/>
            <a:ext cx="11201400" cy="120032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The findings and conclusions in this presentation are those of the author and should not be construed to represent any official USDA or U.S. Government determination or policy.  This presentation was supported by the U.S. Department of Agriculture, Economic Research Service.</a:t>
            </a:r>
          </a:p>
          <a:p>
            <a:endParaRPr lang="en-US" dirty="0"/>
          </a:p>
        </p:txBody>
      </p:sp>
    </p:spTree>
    <p:extLst>
      <p:ext uri="{BB962C8B-B14F-4D97-AF65-F5344CB8AC3E}">
        <p14:creationId xmlns:p14="http://schemas.microsoft.com/office/powerpoint/2010/main" val="33387609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47EA46-3C2B-4C0D-89C8-3BF4BD7BE6EA}"/>
              </a:ext>
            </a:extLst>
          </p:cNvPr>
          <p:cNvSpPr>
            <a:spLocks noGrp="1"/>
          </p:cNvSpPr>
          <p:nvPr>
            <p:ph type="title"/>
          </p:nvPr>
        </p:nvSpPr>
        <p:spPr>
          <a:xfrm>
            <a:off x="838202" y="289737"/>
            <a:ext cx="10515600" cy="700864"/>
          </a:xfrm>
        </p:spPr>
        <p:txBody>
          <a:bodyPr>
            <a:normAutofit/>
          </a:bodyPr>
          <a:lstStyle/>
          <a:p>
            <a:r>
              <a:rPr lang="en-US" sz="3600" dirty="0"/>
              <a:t>Future Agricultural Resources Model (FARM)</a:t>
            </a:r>
          </a:p>
        </p:txBody>
      </p:sp>
      <p:sp>
        <p:nvSpPr>
          <p:cNvPr id="3" name="Content Placeholder 2">
            <a:extLst>
              <a:ext uri="{FF2B5EF4-FFF2-40B4-BE49-F238E27FC236}">
                <a16:creationId xmlns:a16="http://schemas.microsoft.com/office/drawing/2014/main" id="{63E90BC1-FCE1-4A2A-8566-613FCBAA0060}"/>
              </a:ext>
            </a:extLst>
          </p:cNvPr>
          <p:cNvSpPr>
            <a:spLocks noGrp="1"/>
          </p:cNvSpPr>
          <p:nvPr>
            <p:ph sz="half" idx="1"/>
          </p:nvPr>
        </p:nvSpPr>
        <p:spPr>
          <a:xfrm>
            <a:off x="533400" y="1165033"/>
            <a:ext cx="5181600" cy="4626168"/>
          </a:xfrm>
        </p:spPr>
        <p:txBody>
          <a:bodyPr>
            <a:normAutofit fontScale="92500" lnSpcReduction="10000"/>
          </a:bodyPr>
          <a:lstStyle/>
          <a:p>
            <a:r>
              <a:rPr lang="en-US" dirty="0"/>
              <a:t>FARM now (version 4)</a:t>
            </a:r>
          </a:p>
          <a:p>
            <a:r>
              <a:rPr lang="en-US" dirty="0"/>
              <a:t>Capabilities</a:t>
            </a:r>
          </a:p>
          <a:p>
            <a:pPr lvl="1"/>
            <a:r>
              <a:rPr lang="en-US" dirty="0"/>
              <a:t>Global CGE</a:t>
            </a:r>
          </a:p>
          <a:p>
            <a:pPr lvl="1"/>
            <a:r>
              <a:rPr lang="en-US" dirty="0"/>
              <a:t>Global food demand</a:t>
            </a:r>
          </a:p>
          <a:p>
            <a:pPr lvl="1"/>
            <a:r>
              <a:rPr lang="en-US" dirty="0"/>
              <a:t>Climate change impacts, adaptation, mitigation</a:t>
            </a:r>
          </a:p>
          <a:p>
            <a:r>
              <a:rPr lang="en-US" dirty="0"/>
              <a:t>Activities</a:t>
            </a:r>
          </a:p>
          <a:p>
            <a:pPr lvl="1"/>
            <a:r>
              <a:rPr lang="en-US" dirty="0" err="1"/>
              <a:t>AgMIP</a:t>
            </a:r>
            <a:r>
              <a:rPr lang="en-US" dirty="0"/>
              <a:t> global economics</a:t>
            </a:r>
          </a:p>
          <a:p>
            <a:pPr lvl="1"/>
            <a:r>
              <a:rPr lang="en-US" dirty="0"/>
              <a:t>Stanford Energy Modeling Forum (bioenergy studies)</a:t>
            </a:r>
          </a:p>
          <a:p>
            <a:pPr lvl="1"/>
            <a:r>
              <a:rPr lang="en-US" dirty="0"/>
              <a:t>ERR-323 Scenarios of Global Food Consumption (September 2023)</a:t>
            </a:r>
          </a:p>
          <a:p>
            <a:endParaRPr lang="en-US" dirty="0"/>
          </a:p>
        </p:txBody>
      </p:sp>
      <p:sp>
        <p:nvSpPr>
          <p:cNvPr id="9" name="Content Placeholder 8">
            <a:extLst>
              <a:ext uri="{FF2B5EF4-FFF2-40B4-BE49-F238E27FC236}">
                <a16:creationId xmlns:a16="http://schemas.microsoft.com/office/drawing/2014/main" id="{85234BAD-9612-42AB-8D9E-162C4BF6539D}"/>
              </a:ext>
            </a:extLst>
          </p:cNvPr>
          <p:cNvSpPr>
            <a:spLocks noGrp="1"/>
          </p:cNvSpPr>
          <p:nvPr>
            <p:ph sz="half" idx="2"/>
          </p:nvPr>
        </p:nvSpPr>
        <p:spPr>
          <a:xfrm>
            <a:off x="6177437" y="1165033"/>
            <a:ext cx="5181600" cy="4473767"/>
          </a:xfrm>
        </p:spPr>
        <p:txBody>
          <a:bodyPr>
            <a:normAutofit fontScale="92500" lnSpcReduction="10000"/>
          </a:bodyPr>
          <a:lstStyle/>
          <a:p>
            <a:r>
              <a:rPr lang="en-US" dirty="0"/>
              <a:t>FARM development (version 5)</a:t>
            </a:r>
          </a:p>
          <a:p>
            <a:r>
              <a:rPr lang="en-US" dirty="0"/>
              <a:t>New capabilities coming soon</a:t>
            </a:r>
          </a:p>
          <a:p>
            <a:pPr lvl="1"/>
            <a:r>
              <a:rPr lang="en-US" dirty="0"/>
              <a:t>U.S. CGE (state level) nested within global CGE</a:t>
            </a:r>
          </a:p>
          <a:p>
            <a:r>
              <a:rPr lang="en-US" dirty="0"/>
              <a:t>GTAP-</a:t>
            </a:r>
            <a:r>
              <a:rPr lang="en-US" dirty="0" err="1"/>
              <a:t>WiNDC</a:t>
            </a:r>
            <a:endParaRPr lang="en-US" dirty="0"/>
          </a:p>
          <a:p>
            <a:pPr lvl="1"/>
            <a:r>
              <a:rPr lang="en-US" dirty="0"/>
              <a:t>Database</a:t>
            </a:r>
          </a:p>
          <a:p>
            <a:pPr lvl="1"/>
            <a:r>
              <a:rPr lang="en-US" dirty="0"/>
              <a:t>Canonical Model</a:t>
            </a:r>
          </a:p>
          <a:p>
            <a:r>
              <a:rPr lang="en-US" dirty="0"/>
              <a:t>Technical bulletin and/or ERR</a:t>
            </a:r>
          </a:p>
          <a:p>
            <a:pPr lvl="1"/>
            <a:r>
              <a:rPr lang="en-US" dirty="0"/>
              <a:t>Multi-breadbasket food shocks</a:t>
            </a:r>
          </a:p>
          <a:p>
            <a:pPr lvl="1"/>
            <a:r>
              <a:rPr lang="en-US" dirty="0"/>
              <a:t>Application to winter oil crops</a:t>
            </a:r>
          </a:p>
          <a:p>
            <a:pPr lvl="1"/>
            <a:endParaRPr lang="en-US" dirty="0"/>
          </a:p>
        </p:txBody>
      </p:sp>
    </p:spTree>
    <p:extLst>
      <p:ext uri="{BB962C8B-B14F-4D97-AF65-F5344CB8AC3E}">
        <p14:creationId xmlns:p14="http://schemas.microsoft.com/office/powerpoint/2010/main" val="24876342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6" name="Table 6">
            <a:extLst>
              <a:ext uri="{FF2B5EF4-FFF2-40B4-BE49-F238E27FC236}">
                <a16:creationId xmlns:a16="http://schemas.microsoft.com/office/drawing/2014/main" id="{33E8C489-6E68-4693-9800-F72060C4D9C7}"/>
              </a:ext>
            </a:extLst>
          </p:cNvPr>
          <p:cNvGraphicFramePr>
            <a:graphicFrameLocks noGrp="1"/>
          </p:cNvGraphicFramePr>
          <p:nvPr/>
        </p:nvGraphicFramePr>
        <p:xfrm>
          <a:off x="762000" y="320040"/>
          <a:ext cx="10515600" cy="6217920"/>
        </p:xfrm>
        <a:graphic>
          <a:graphicData uri="http://schemas.openxmlformats.org/drawingml/2006/table">
            <a:tbl>
              <a:tblPr firstRow="1" bandRow="1">
                <a:tableStyleId>{2A488322-F2BA-4B5B-9748-0D474271808F}</a:tableStyleId>
              </a:tblPr>
              <a:tblGrid>
                <a:gridCol w="1524000">
                  <a:extLst>
                    <a:ext uri="{9D8B030D-6E8A-4147-A177-3AD203B41FA5}">
                      <a16:colId xmlns:a16="http://schemas.microsoft.com/office/drawing/2014/main" val="3131253569"/>
                    </a:ext>
                  </a:extLst>
                </a:gridCol>
                <a:gridCol w="2628900">
                  <a:extLst>
                    <a:ext uri="{9D8B030D-6E8A-4147-A177-3AD203B41FA5}">
                      <a16:colId xmlns:a16="http://schemas.microsoft.com/office/drawing/2014/main" val="2197871595"/>
                    </a:ext>
                  </a:extLst>
                </a:gridCol>
                <a:gridCol w="2628900">
                  <a:extLst>
                    <a:ext uri="{9D8B030D-6E8A-4147-A177-3AD203B41FA5}">
                      <a16:colId xmlns:a16="http://schemas.microsoft.com/office/drawing/2014/main" val="2864251652"/>
                    </a:ext>
                  </a:extLst>
                </a:gridCol>
                <a:gridCol w="1866900">
                  <a:extLst>
                    <a:ext uri="{9D8B030D-6E8A-4147-A177-3AD203B41FA5}">
                      <a16:colId xmlns:a16="http://schemas.microsoft.com/office/drawing/2014/main" val="1578461201"/>
                    </a:ext>
                  </a:extLst>
                </a:gridCol>
                <a:gridCol w="1866900">
                  <a:extLst>
                    <a:ext uri="{9D8B030D-6E8A-4147-A177-3AD203B41FA5}">
                      <a16:colId xmlns:a16="http://schemas.microsoft.com/office/drawing/2014/main" val="2995209514"/>
                    </a:ext>
                  </a:extLst>
                </a:gridCol>
              </a:tblGrid>
              <a:tr h="446060">
                <a:tc>
                  <a:txBody>
                    <a:bodyPr/>
                    <a:lstStyle/>
                    <a:p>
                      <a:endParaRPr lang="en-US" dirty="0"/>
                    </a:p>
                  </a:txBody>
                  <a:tcPr/>
                </a:tc>
                <a:tc>
                  <a:txBody>
                    <a:bodyPr/>
                    <a:lstStyle/>
                    <a:p>
                      <a:r>
                        <a:rPr lang="en-US" dirty="0"/>
                        <a:t>GTAP 11 data base</a:t>
                      </a:r>
                    </a:p>
                  </a:txBody>
                  <a:tcPr/>
                </a:tc>
                <a:tc>
                  <a:txBody>
                    <a:bodyPr/>
                    <a:lstStyle/>
                    <a:p>
                      <a:r>
                        <a:rPr lang="en-US" dirty="0" err="1"/>
                        <a:t>WiNDC</a:t>
                      </a:r>
                      <a:r>
                        <a:rPr lang="en-US" dirty="0"/>
                        <a:t> data base</a:t>
                      </a:r>
                    </a:p>
                  </a:txBody>
                  <a:tcPr/>
                </a:tc>
                <a:tc>
                  <a:txBody>
                    <a:bodyPr/>
                    <a:lstStyle/>
                    <a:p>
                      <a:r>
                        <a:rPr lang="en-US" dirty="0"/>
                        <a:t>GTAP-</a:t>
                      </a:r>
                      <a:r>
                        <a:rPr lang="en-US" dirty="0" err="1"/>
                        <a:t>WiNDC</a:t>
                      </a:r>
                      <a:endParaRPr lang="en-US" dirty="0"/>
                    </a:p>
                  </a:txBody>
                  <a:tcPr/>
                </a:tc>
                <a:tc>
                  <a:txBody>
                    <a:bodyPr/>
                    <a:lstStyle/>
                    <a:p>
                      <a:r>
                        <a:rPr lang="en-US" dirty="0"/>
                        <a:t>FARM 5 (in development)</a:t>
                      </a:r>
                    </a:p>
                  </a:txBody>
                  <a:tcPr/>
                </a:tc>
                <a:extLst>
                  <a:ext uri="{0D108BD9-81ED-4DB2-BD59-A6C34878D82A}">
                    <a16:rowId xmlns:a16="http://schemas.microsoft.com/office/drawing/2014/main" val="708648267"/>
                  </a:ext>
                </a:extLst>
              </a:tr>
              <a:tr h="403578">
                <a:tc>
                  <a:txBody>
                    <a:bodyPr/>
                    <a:lstStyle/>
                    <a:p>
                      <a:r>
                        <a:rPr lang="en-US" sz="1600" dirty="0"/>
                        <a:t>Geographical coverage</a:t>
                      </a:r>
                    </a:p>
                  </a:txBody>
                  <a:tcPr/>
                </a:tc>
                <a:tc>
                  <a:txBody>
                    <a:bodyPr/>
                    <a:lstStyle/>
                    <a:p>
                      <a:r>
                        <a:rPr lang="en-US" sz="1600" dirty="0"/>
                        <a:t>160 world regions</a:t>
                      </a:r>
                    </a:p>
                  </a:txBody>
                  <a:tcPr/>
                </a:tc>
                <a:tc>
                  <a:txBody>
                    <a:bodyPr/>
                    <a:lstStyle/>
                    <a:p>
                      <a:r>
                        <a:rPr lang="en-US" sz="1600" dirty="0"/>
                        <a:t>50 U.S. states</a:t>
                      </a:r>
                    </a:p>
                  </a:txBody>
                  <a:tcPr/>
                </a:tc>
                <a:tc>
                  <a:txBody>
                    <a:bodyPr/>
                    <a:lstStyle/>
                    <a:p>
                      <a:r>
                        <a:rPr lang="en-US" sz="1600" dirty="0"/>
                        <a:t>10 world regions</a:t>
                      </a:r>
                    </a:p>
                    <a:p>
                      <a:r>
                        <a:rPr lang="en-US" sz="1600" dirty="0"/>
                        <a:t>50 U.S. states</a:t>
                      </a:r>
                    </a:p>
                  </a:txBody>
                  <a:tcPr/>
                </a:tc>
                <a:tc>
                  <a:txBody>
                    <a:bodyPr/>
                    <a:lstStyle/>
                    <a:p>
                      <a:r>
                        <a:rPr lang="en-US" sz="1600" dirty="0"/>
                        <a:t>13 world regions</a:t>
                      </a:r>
                    </a:p>
                    <a:p>
                      <a:r>
                        <a:rPr lang="en-US" sz="1600" dirty="0"/>
                        <a:t>9 U.S. census divisions</a:t>
                      </a:r>
                    </a:p>
                  </a:txBody>
                  <a:tcPr/>
                </a:tc>
                <a:extLst>
                  <a:ext uri="{0D108BD9-81ED-4DB2-BD59-A6C34878D82A}">
                    <a16:rowId xmlns:a16="http://schemas.microsoft.com/office/drawing/2014/main" val="58534543"/>
                  </a:ext>
                </a:extLst>
              </a:tr>
              <a:tr h="233650">
                <a:tc>
                  <a:txBody>
                    <a:bodyPr/>
                    <a:lstStyle/>
                    <a:p>
                      <a:r>
                        <a:rPr lang="en-US" sz="1600" dirty="0"/>
                        <a:t>Benchmark year</a:t>
                      </a:r>
                    </a:p>
                  </a:txBody>
                  <a:tcPr/>
                </a:tc>
                <a:tc>
                  <a:txBody>
                    <a:bodyPr/>
                    <a:lstStyle/>
                    <a:p>
                      <a:r>
                        <a:rPr lang="en-US" sz="1600" dirty="0"/>
                        <a:t>2017</a:t>
                      </a:r>
                    </a:p>
                  </a:txBody>
                  <a:tcPr/>
                </a:tc>
                <a:tc>
                  <a:txBody>
                    <a:bodyPr/>
                    <a:lstStyle/>
                    <a:p>
                      <a:r>
                        <a:rPr lang="en-US" sz="1600" dirty="0">
                          <a:solidFill>
                            <a:schemeClr val="tx1"/>
                          </a:solidFill>
                        </a:rPr>
                        <a:t>2017</a:t>
                      </a:r>
                    </a:p>
                  </a:txBody>
                  <a:tcPr/>
                </a:tc>
                <a:tc>
                  <a:txBody>
                    <a:bodyPr/>
                    <a:lstStyle/>
                    <a:p>
                      <a:r>
                        <a:rPr lang="en-US" sz="1600" dirty="0">
                          <a:solidFill>
                            <a:schemeClr val="tx1"/>
                          </a:solidFill>
                        </a:rPr>
                        <a:t>2017</a:t>
                      </a:r>
                    </a:p>
                  </a:txBody>
                  <a:tcPr/>
                </a:tc>
                <a:tc>
                  <a:txBody>
                    <a:bodyPr/>
                    <a:lstStyle/>
                    <a:p>
                      <a:r>
                        <a:rPr lang="en-US" sz="1600" dirty="0">
                          <a:solidFill>
                            <a:schemeClr val="tx1"/>
                          </a:solidFill>
                        </a:rPr>
                        <a:t>2017</a:t>
                      </a:r>
                    </a:p>
                  </a:txBody>
                  <a:tcPr/>
                </a:tc>
                <a:extLst>
                  <a:ext uri="{0D108BD9-81ED-4DB2-BD59-A6C34878D82A}">
                    <a16:rowId xmlns:a16="http://schemas.microsoft.com/office/drawing/2014/main" val="2921309580"/>
                  </a:ext>
                </a:extLst>
              </a:tr>
              <a:tr h="403578">
                <a:tc>
                  <a:txBody>
                    <a:bodyPr/>
                    <a:lstStyle/>
                    <a:p>
                      <a:r>
                        <a:rPr lang="en-US" sz="1600" dirty="0"/>
                        <a:t>Household types</a:t>
                      </a:r>
                    </a:p>
                  </a:txBody>
                  <a:tcPr/>
                </a:tc>
                <a:tc>
                  <a:txBody>
                    <a:bodyPr/>
                    <a:lstStyle/>
                    <a:p>
                      <a:r>
                        <a:rPr lang="en-US" sz="1600" dirty="0"/>
                        <a:t>1</a:t>
                      </a:r>
                    </a:p>
                  </a:txBody>
                  <a:tcPr/>
                </a:tc>
                <a:tc>
                  <a:txBody>
                    <a:bodyPr/>
                    <a:lstStyle/>
                    <a:p>
                      <a:r>
                        <a:rPr lang="en-US" sz="1600" dirty="0"/>
                        <a:t>5</a:t>
                      </a:r>
                    </a:p>
                  </a:txBody>
                  <a:tcPr/>
                </a:tc>
                <a:tc>
                  <a:txBody>
                    <a:bodyPr/>
                    <a:lstStyle/>
                    <a:p>
                      <a:r>
                        <a:rPr lang="en-US" sz="1600" dirty="0"/>
                        <a:t>5</a:t>
                      </a:r>
                    </a:p>
                  </a:txBody>
                  <a:tcPr/>
                </a:tc>
                <a:tc>
                  <a:txBody>
                    <a:bodyPr/>
                    <a:lstStyle/>
                    <a:p>
                      <a:r>
                        <a:rPr lang="en-US" sz="1600" dirty="0"/>
                        <a:t>1</a:t>
                      </a:r>
                    </a:p>
                  </a:txBody>
                  <a:tcPr/>
                </a:tc>
                <a:extLst>
                  <a:ext uri="{0D108BD9-81ED-4DB2-BD59-A6C34878D82A}">
                    <a16:rowId xmlns:a16="http://schemas.microsoft.com/office/drawing/2014/main" val="1583983896"/>
                  </a:ext>
                </a:extLst>
              </a:tr>
              <a:tr h="403578">
                <a:tc>
                  <a:txBody>
                    <a:bodyPr/>
                    <a:lstStyle/>
                    <a:p>
                      <a:r>
                        <a:rPr lang="en-US" sz="1600" dirty="0"/>
                        <a:t>Production sectors</a:t>
                      </a:r>
                    </a:p>
                  </a:txBody>
                  <a:tcPr/>
                </a:tc>
                <a:tc>
                  <a:txBody>
                    <a:bodyPr/>
                    <a:lstStyle/>
                    <a:p>
                      <a:r>
                        <a:rPr lang="en-US" sz="1600" dirty="0"/>
                        <a:t>65</a:t>
                      </a:r>
                    </a:p>
                  </a:txBody>
                  <a:tcPr/>
                </a:tc>
                <a:tc>
                  <a:txBody>
                    <a:bodyPr/>
                    <a:lstStyle/>
                    <a:p>
                      <a:r>
                        <a:rPr lang="en-US" sz="1600" dirty="0">
                          <a:solidFill>
                            <a:schemeClr val="tx1"/>
                          </a:solidFill>
                        </a:rPr>
                        <a:t>43</a:t>
                      </a:r>
                    </a:p>
                  </a:txBody>
                  <a:tcPr/>
                </a:tc>
                <a:tc>
                  <a:txBody>
                    <a:bodyPr/>
                    <a:lstStyle/>
                    <a:p>
                      <a:r>
                        <a:rPr lang="en-US" sz="1600" dirty="0">
                          <a:solidFill>
                            <a:schemeClr val="tx1"/>
                          </a:solidFill>
                        </a:rPr>
                        <a:t>43</a:t>
                      </a:r>
                    </a:p>
                  </a:txBody>
                  <a:tcPr/>
                </a:tc>
                <a:tc>
                  <a:txBody>
                    <a:bodyPr/>
                    <a:lstStyle/>
                    <a:p>
                      <a:r>
                        <a:rPr lang="en-US" sz="1600" dirty="0">
                          <a:solidFill>
                            <a:schemeClr val="tx1"/>
                          </a:solidFill>
                        </a:rPr>
                        <a:t>41</a:t>
                      </a:r>
                    </a:p>
                  </a:txBody>
                  <a:tcPr/>
                </a:tc>
                <a:extLst>
                  <a:ext uri="{0D108BD9-81ED-4DB2-BD59-A6C34878D82A}">
                    <a16:rowId xmlns:a16="http://schemas.microsoft.com/office/drawing/2014/main" val="1879307383"/>
                  </a:ext>
                </a:extLst>
              </a:tr>
              <a:tr h="2952490">
                <a:tc>
                  <a:txBody>
                    <a:bodyPr/>
                    <a:lstStyle/>
                    <a:p>
                      <a:r>
                        <a:rPr lang="en-US" sz="1600" dirty="0"/>
                        <a:t>Agricultural sectors</a:t>
                      </a:r>
                    </a:p>
                  </a:txBody>
                  <a:tcPr/>
                </a:tc>
                <a:tc>
                  <a:txBody>
                    <a:bodyPr/>
                    <a:lstStyle/>
                    <a:p>
                      <a:r>
                        <a:rPr lang="en-US" sz="1600" dirty="0">
                          <a:solidFill>
                            <a:schemeClr val="tx1"/>
                          </a:solidFill>
                        </a:rPr>
                        <a:t>Rice</a:t>
                      </a:r>
                    </a:p>
                    <a:p>
                      <a:r>
                        <a:rPr lang="en-US" sz="1600" dirty="0">
                          <a:solidFill>
                            <a:schemeClr val="tx1"/>
                          </a:solidFill>
                        </a:rPr>
                        <a:t>Wheat</a:t>
                      </a:r>
                    </a:p>
                    <a:p>
                      <a:r>
                        <a:rPr lang="en-US" sz="1600" dirty="0">
                          <a:solidFill>
                            <a:schemeClr val="tx1"/>
                          </a:solidFill>
                        </a:rPr>
                        <a:t>Coarse grains</a:t>
                      </a:r>
                    </a:p>
                    <a:p>
                      <a:r>
                        <a:rPr lang="en-US" sz="1600" dirty="0">
                          <a:solidFill>
                            <a:schemeClr val="tx1"/>
                          </a:solidFill>
                        </a:rPr>
                        <a:t>Oil crops</a:t>
                      </a:r>
                    </a:p>
                    <a:p>
                      <a:r>
                        <a:rPr lang="en-US" sz="1600" dirty="0">
                          <a:solidFill>
                            <a:schemeClr val="tx1"/>
                          </a:solidFill>
                        </a:rPr>
                        <a:t>Vegetables, fruits, tree nuts</a:t>
                      </a:r>
                    </a:p>
                    <a:p>
                      <a:r>
                        <a:rPr lang="en-US" sz="1600" dirty="0">
                          <a:solidFill>
                            <a:schemeClr val="tx1"/>
                          </a:solidFill>
                        </a:rPr>
                        <a:t>Sugar crops</a:t>
                      </a:r>
                    </a:p>
                    <a:p>
                      <a:r>
                        <a:rPr lang="en-US" sz="1600" dirty="0">
                          <a:solidFill>
                            <a:schemeClr val="tx1"/>
                          </a:solidFill>
                        </a:rPr>
                        <a:t>Plant-based fibers (cotton)</a:t>
                      </a:r>
                    </a:p>
                    <a:p>
                      <a:r>
                        <a:rPr lang="en-US" sz="1600" dirty="0">
                          <a:solidFill>
                            <a:schemeClr val="tx1"/>
                          </a:solidFill>
                        </a:rPr>
                        <a:t>Other crops (hay)</a:t>
                      </a:r>
                    </a:p>
                    <a:p>
                      <a:r>
                        <a:rPr lang="en-US" sz="1600" dirty="0">
                          <a:solidFill>
                            <a:schemeClr val="tx1"/>
                          </a:solidFill>
                        </a:rPr>
                        <a:t>Ruminant meat (beef, lamb)</a:t>
                      </a:r>
                    </a:p>
                    <a:p>
                      <a:r>
                        <a:rPr lang="en-US" sz="1600" dirty="0">
                          <a:solidFill>
                            <a:schemeClr val="tx1"/>
                          </a:solidFill>
                        </a:rPr>
                        <a:t>Other animal products (pork, poultry, eggs)</a:t>
                      </a:r>
                    </a:p>
                    <a:p>
                      <a:r>
                        <a:rPr lang="en-US" sz="1600" dirty="0">
                          <a:solidFill>
                            <a:schemeClr val="tx1"/>
                          </a:solidFill>
                        </a:rPr>
                        <a:t>Milk production</a:t>
                      </a:r>
                    </a:p>
                    <a:p>
                      <a:r>
                        <a:rPr lang="en-US" sz="1600" dirty="0">
                          <a:solidFill>
                            <a:srgbClr val="0070C0"/>
                          </a:solidFill>
                        </a:rPr>
                        <a:t>+ 8 Food processing sectors</a:t>
                      </a:r>
                    </a:p>
                  </a:txBody>
                  <a:tcPr/>
                </a:tc>
                <a:tc>
                  <a:txBody>
                    <a:bodyPr/>
                    <a:lstStyle/>
                    <a:p>
                      <a:r>
                        <a:rPr lang="en-US" sz="1600" dirty="0">
                          <a:solidFill>
                            <a:schemeClr val="tx1"/>
                          </a:solidFill>
                        </a:rPr>
                        <a:t>Rice</a:t>
                      </a:r>
                    </a:p>
                    <a:p>
                      <a:r>
                        <a:rPr lang="en-US" sz="1600" dirty="0">
                          <a:solidFill>
                            <a:schemeClr val="tx1"/>
                          </a:solidFill>
                        </a:rPr>
                        <a:t>Wheat</a:t>
                      </a:r>
                    </a:p>
                    <a:p>
                      <a:r>
                        <a:rPr lang="en-US" sz="1600" dirty="0">
                          <a:solidFill>
                            <a:schemeClr val="tx1"/>
                          </a:solidFill>
                        </a:rPr>
                        <a:t>Coarse grains</a:t>
                      </a:r>
                    </a:p>
                    <a:p>
                      <a:r>
                        <a:rPr lang="en-US" sz="1600" dirty="0">
                          <a:solidFill>
                            <a:schemeClr val="tx1"/>
                          </a:solidFill>
                        </a:rPr>
                        <a:t>Oil crops</a:t>
                      </a:r>
                    </a:p>
                    <a:p>
                      <a:r>
                        <a:rPr lang="en-US" sz="1600" dirty="0">
                          <a:solidFill>
                            <a:schemeClr val="tx1"/>
                          </a:solidFill>
                        </a:rPr>
                        <a:t>Vegetables, fruits, tree nuts</a:t>
                      </a:r>
                    </a:p>
                    <a:p>
                      <a:r>
                        <a:rPr lang="en-US" sz="1600" dirty="0">
                          <a:solidFill>
                            <a:schemeClr val="tx1"/>
                          </a:solidFill>
                        </a:rPr>
                        <a:t>Sugar crops</a:t>
                      </a:r>
                    </a:p>
                    <a:p>
                      <a:r>
                        <a:rPr lang="en-US" sz="1600" dirty="0">
                          <a:solidFill>
                            <a:schemeClr val="tx1"/>
                          </a:solidFill>
                        </a:rPr>
                        <a:t>Plant-based fibers (cotton)</a:t>
                      </a:r>
                    </a:p>
                    <a:p>
                      <a:r>
                        <a:rPr lang="en-US" sz="1600" dirty="0">
                          <a:solidFill>
                            <a:schemeClr val="tx1"/>
                          </a:solidFill>
                        </a:rPr>
                        <a:t>Other crops (hay)</a:t>
                      </a:r>
                    </a:p>
                    <a:p>
                      <a:r>
                        <a:rPr lang="en-US" sz="1600" dirty="0">
                          <a:solidFill>
                            <a:schemeClr val="tx1"/>
                          </a:solidFill>
                        </a:rPr>
                        <a:t>Ruminant meat (beef, lamb)</a:t>
                      </a:r>
                    </a:p>
                    <a:p>
                      <a:r>
                        <a:rPr lang="en-US" sz="1600" dirty="0">
                          <a:solidFill>
                            <a:schemeClr val="tx1"/>
                          </a:solidFill>
                        </a:rPr>
                        <a:t>Other animal products (pork, poultry, eggs)</a:t>
                      </a:r>
                    </a:p>
                    <a:p>
                      <a:r>
                        <a:rPr lang="en-US" sz="1600" dirty="0">
                          <a:solidFill>
                            <a:schemeClr val="tx1"/>
                          </a:solidFill>
                        </a:rPr>
                        <a:t>Milk production</a:t>
                      </a:r>
                    </a:p>
                  </a:txBody>
                  <a:tcPr/>
                </a:tc>
                <a:tc>
                  <a:txBody>
                    <a:bodyPr/>
                    <a:lstStyle/>
                    <a:p>
                      <a:r>
                        <a:rPr lang="en-US" sz="1600" dirty="0">
                          <a:solidFill>
                            <a:schemeClr val="tx1"/>
                          </a:solidFill>
                        </a:rPr>
                        <a:t>Same as </a:t>
                      </a:r>
                      <a:r>
                        <a:rPr lang="en-US" sz="1600" dirty="0" err="1">
                          <a:solidFill>
                            <a:schemeClr val="tx1"/>
                          </a:solidFill>
                        </a:rPr>
                        <a:t>WiNDC</a:t>
                      </a:r>
                      <a:endParaRPr lang="en-US" sz="1600" dirty="0">
                        <a:solidFill>
                          <a:schemeClr val="tx1"/>
                        </a:solidFill>
                      </a:endParaRPr>
                    </a:p>
                  </a:txBody>
                  <a:tcPr/>
                </a:tc>
                <a:tc>
                  <a:txBody>
                    <a:bodyPr/>
                    <a:lstStyle/>
                    <a:p>
                      <a:r>
                        <a:rPr lang="en-US" sz="1600" dirty="0">
                          <a:solidFill>
                            <a:schemeClr val="tx1"/>
                          </a:solidFill>
                        </a:rPr>
                        <a:t>Same as GTAP 11</a:t>
                      </a:r>
                    </a:p>
                  </a:txBody>
                  <a:tcPr/>
                </a:tc>
                <a:extLst>
                  <a:ext uri="{0D108BD9-81ED-4DB2-BD59-A6C34878D82A}">
                    <a16:rowId xmlns:a16="http://schemas.microsoft.com/office/drawing/2014/main" val="2804830400"/>
                  </a:ext>
                </a:extLst>
              </a:tr>
            </a:tbl>
          </a:graphicData>
        </a:graphic>
      </p:graphicFrame>
    </p:spTree>
    <p:extLst>
      <p:ext uri="{BB962C8B-B14F-4D97-AF65-F5344CB8AC3E}">
        <p14:creationId xmlns:p14="http://schemas.microsoft.com/office/powerpoint/2010/main" val="6370151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F3E5E2E5-D241-4564-874E-2FA5E50BB731}"/>
              </a:ext>
            </a:extLst>
          </p:cNvPr>
          <p:cNvSpPr txBox="1"/>
          <p:nvPr/>
        </p:nvSpPr>
        <p:spPr>
          <a:xfrm>
            <a:off x="838200" y="326571"/>
            <a:ext cx="7772400" cy="369332"/>
          </a:xfrm>
          <a:prstGeom prst="rect">
            <a:avLst/>
          </a:prstGeom>
          <a:noFill/>
        </p:spPr>
        <p:txBody>
          <a:bodyPr wrap="square" rtlCol="0">
            <a:spAutoFit/>
          </a:bodyPr>
          <a:lstStyle/>
          <a:p>
            <a:r>
              <a:rPr lang="en-US" dirty="0"/>
              <a:t>GTAP-</a:t>
            </a:r>
            <a:r>
              <a:rPr lang="en-US" dirty="0" err="1"/>
              <a:t>WiNDC</a:t>
            </a:r>
            <a:r>
              <a:rPr lang="en-US" dirty="0"/>
              <a:t> version 4.0</a:t>
            </a:r>
          </a:p>
        </p:txBody>
      </p:sp>
      <p:graphicFrame>
        <p:nvGraphicFramePr>
          <p:cNvPr id="9" name="Object 8">
            <a:extLst>
              <a:ext uri="{FF2B5EF4-FFF2-40B4-BE49-F238E27FC236}">
                <a16:creationId xmlns:a16="http://schemas.microsoft.com/office/drawing/2014/main" id="{C2E98F47-354B-4A25-9A4D-4F8BC9EBA39F}"/>
              </a:ext>
            </a:extLst>
          </p:cNvPr>
          <p:cNvGraphicFramePr>
            <a:graphicFrameLocks noChangeAspect="1"/>
          </p:cNvGraphicFramePr>
          <p:nvPr/>
        </p:nvGraphicFramePr>
        <p:xfrm>
          <a:off x="838200" y="851912"/>
          <a:ext cx="10516816" cy="5151596"/>
        </p:xfrm>
        <a:graphic>
          <a:graphicData uri="http://schemas.openxmlformats.org/presentationml/2006/ole">
            <mc:AlternateContent xmlns:mc="http://schemas.openxmlformats.org/markup-compatibility/2006">
              <mc:Choice xmlns:v="urn:schemas-microsoft-com:vml" Requires="v">
                <p:oleObj name="Worksheet" r:id="rId3" imgW="13630125" imgH="6677161" progId="Excel.Sheet.12">
                  <p:embed/>
                </p:oleObj>
              </mc:Choice>
              <mc:Fallback>
                <p:oleObj name="Worksheet" r:id="rId3" imgW="13630125" imgH="6677161" progId="Excel.Sheet.12">
                  <p:embed/>
                  <p:pic>
                    <p:nvPicPr>
                      <p:cNvPr id="9" name="Object 8">
                        <a:extLst>
                          <a:ext uri="{FF2B5EF4-FFF2-40B4-BE49-F238E27FC236}">
                            <a16:creationId xmlns:a16="http://schemas.microsoft.com/office/drawing/2014/main" id="{C2E98F47-354B-4A25-9A4D-4F8BC9EBA39F}"/>
                          </a:ext>
                        </a:extLst>
                      </p:cNvPr>
                      <p:cNvPicPr/>
                      <p:nvPr/>
                    </p:nvPicPr>
                    <p:blipFill>
                      <a:blip r:embed="rId4"/>
                      <a:stretch>
                        <a:fillRect/>
                      </a:stretch>
                    </p:blipFill>
                    <p:spPr>
                      <a:xfrm>
                        <a:off x="838200" y="851912"/>
                        <a:ext cx="10516816" cy="5151596"/>
                      </a:xfrm>
                      <a:prstGeom prst="rect">
                        <a:avLst/>
                      </a:prstGeom>
                    </p:spPr>
                  </p:pic>
                </p:oleObj>
              </mc:Fallback>
            </mc:AlternateContent>
          </a:graphicData>
        </a:graphic>
      </p:graphicFrame>
    </p:spTree>
    <p:extLst>
      <p:ext uri="{BB962C8B-B14F-4D97-AF65-F5344CB8AC3E}">
        <p14:creationId xmlns:p14="http://schemas.microsoft.com/office/powerpoint/2010/main" val="17677313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D696C6-8F1A-1E20-20ED-8FE325D50572}"/>
              </a:ext>
            </a:extLst>
          </p:cNvPr>
          <p:cNvSpPr>
            <a:spLocks noGrp="1"/>
          </p:cNvSpPr>
          <p:nvPr>
            <p:ph type="title"/>
          </p:nvPr>
        </p:nvSpPr>
        <p:spPr>
          <a:xfrm>
            <a:off x="609600" y="274638"/>
            <a:ext cx="5715000" cy="411162"/>
          </a:xfrm>
        </p:spPr>
        <p:txBody>
          <a:bodyPr>
            <a:noAutofit/>
          </a:bodyPr>
          <a:lstStyle/>
          <a:p>
            <a:r>
              <a:rPr lang="en-US" sz="2400" dirty="0"/>
              <a:t>Future Agricultural Resources Model (FARM)</a:t>
            </a:r>
          </a:p>
        </p:txBody>
      </p:sp>
      <p:graphicFrame>
        <p:nvGraphicFramePr>
          <p:cNvPr id="5" name="Content Placeholder 4">
            <a:extLst>
              <a:ext uri="{FF2B5EF4-FFF2-40B4-BE49-F238E27FC236}">
                <a16:creationId xmlns:a16="http://schemas.microsoft.com/office/drawing/2014/main" id="{AFC3DC6D-BE28-4D63-34EA-A081E2751E5F}"/>
              </a:ext>
            </a:extLst>
          </p:cNvPr>
          <p:cNvGraphicFramePr>
            <a:graphicFrameLocks noGrp="1"/>
          </p:cNvGraphicFramePr>
          <p:nvPr>
            <p:ph sz="half" idx="2"/>
          </p:nvPr>
        </p:nvGraphicFramePr>
        <p:xfrm>
          <a:off x="838200" y="2343329"/>
          <a:ext cx="5257800" cy="3439541"/>
        </p:xfrm>
        <a:graphic>
          <a:graphicData uri="http://schemas.openxmlformats.org/drawingml/2006/table">
            <a:tbl>
              <a:tblPr firstRow="1" firstCol="1">
                <a:tableStyleId>{5C22544A-7EE6-4342-B048-85BDC9FD1C3A}</a:tableStyleId>
              </a:tblPr>
              <a:tblGrid>
                <a:gridCol w="2628900">
                  <a:extLst>
                    <a:ext uri="{9D8B030D-6E8A-4147-A177-3AD203B41FA5}">
                      <a16:colId xmlns:a16="http://schemas.microsoft.com/office/drawing/2014/main" val="150072370"/>
                    </a:ext>
                  </a:extLst>
                </a:gridCol>
                <a:gridCol w="2628900">
                  <a:extLst>
                    <a:ext uri="{9D8B030D-6E8A-4147-A177-3AD203B41FA5}">
                      <a16:colId xmlns:a16="http://schemas.microsoft.com/office/drawing/2014/main" val="3114141912"/>
                    </a:ext>
                  </a:extLst>
                </a:gridCol>
              </a:tblGrid>
              <a:tr h="190500">
                <a:tc>
                  <a:txBody>
                    <a:bodyPr/>
                    <a:lstStyle/>
                    <a:p>
                      <a:pPr marL="0" marR="0">
                        <a:lnSpc>
                          <a:spcPct val="107000"/>
                        </a:lnSpc>
                        <a:spcBef>
                          <a:spcPts val="0"/>
                        </a:spcBef>
                        <a:spcAft>
                          <a:spcPts val="0"/>
                        </a:spcAft>
                      </a:pPr>
                      <a:r>
                        <a:rPr lang="en-US" sz="1200" dirty="0">
                          <a:effectLst/>
                        </a:rPr>
                        <a:t>Region name</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en-US" sz="1200">
                          <a:effectLst/>
                        </a:rPr>
                        <a:t>Notes</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885935076"/>
                  </a:ext>
                </a:extLst>
              </a:tr>
              <a:tr h="190500">
                <a:tc>
                  <a:txBody>
                    <a:bodyPr/>
                    <a:lstStyle/>
                    <a:p>
                      <a:pPr marL="0" marR="0">
                        <a:lnSpc>
                          <a:spcPct val="107000"/>
                        </a:lnSpc>
                        <a:spcBef>
                          <a:spcPts val="0"/>
                        </a:spcBef>
                        <a:spcAft>
                          <a:spcPts val="0"/>
                        </a:spcAft>
                      </a:pPr>
                      <a:r>
                        <a:rPr lang="en-US" sz="1200" dirty="0">
                          <a:effectLst/>
                        </a:rPr>
                        <a:t>Sub-Saharan Africa</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593752835"/>
                  </a:ext>
                </a:extLst>
              </a:tr>
              <a:tr h="190500">
                <a:tc>
                  <a:txBody>
                    <a:bodyPr/>
                    <a:lstStyle/>
                    <a:p>
                      <a:pPr marL="0" marR="0">
                        <a:lnSpc>
                          <a:spcPct val="107000"/>
                        </a:lnSpc>
                        <a:spcBef>
                          <a:spcPts val="0"/>
                        </a:spcBef>
                        <a:spcAft>
                          <a:spcPts val="0"/>
                        </a:spcAft>
                      </a:pPr>
                      <a:r>
                        <a:rPr lang="en-US" sz="1200" dirty="0">
                          <a:effectLst/>
                        </a:rPr>
                        <a:t>India</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716363363"/>
                  </a:ext>
                </a:extLst>
              </a:tr>
              <a:tr h="190500">
                <a:tc>
                  <a:txBody>
                    <a:bodyPr/>
                    <a:lstStyle/>
                    <a:p>
                      <a:pPr marL="0" marR="0">
                        <a:lnSpc>
                          <a:spcPct val="107000"/>
                        </a:lnSpc>
                        <a:spcBef>
                          <a:spcPts val="0"/>
                        </a:spcBef>
                        <a:spcAft>
                          <a:spcPts val="0"/>
                        </a:spcAft>
                      </a:pPr>
                      <a:r>
                        <a:rPr lang="en-US" sz="1200">
                          <a:effectLst/>
                        </a:rPr>
                        <a:t>Other Asia (south)</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endParaRPr lang="en-US" sz="1100">
                        <a:effectLst/>
                        <a:latin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341403585"/>
                  </a:ext>
                </a:extLst>
              </a:tr>
              <a:tr h="190500">
                <a:tc>
                  <a:txBody>
                    <a:bodyPr/>
                    <a:lstStyle/>
                    <a:p>
                      <a:pPr marL="0" marR="0">
                        <a:lnSpc>
                          <a:spcPct val="107000"/>
                        </a:lnSpc>
                        <a:spcBef>
                          <a:spcPts val="0"/>
                        </a:spcBef>
                        <a:spcAft>
                          <a:spcPts val="0"/>
                        </a:spcAft>
                      </a:pPr>
                      <a:r>
                        <a:rPr lang="en-US" sz="1200">
                          <a:effectLst/>
                        </a:rPr>
                        <a:t>Brazil</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653752115"/>
                  </a:ext>
                </a:extLst>
              </a:tr>
              <a:tr h="190500">
                <a:tc>
                  <a:txBody>
                    <a:bodyPr/>
                    <a:lstStyle/>
                    <a:p>
                      <a:pPr marL="0" marR="0">
                        <a:lnSpc>
                          <a:spcPct val="107000"/>
                        </a:lnSpc>
                        <a:spcBef>
                          <a:spcPts val="0"/>
                        </a:spcBef>
                        <a:spcAft>
                          <a:spcPts val="0"/>
                        </a:spcAft>
                      </a:pPr>
                      <a:r>
                        <a:rPr lang="en-US" sz="1200" dirty="0">
                          <a:effectLst/>
                        </a:rPr>
                        <a:t>Other South America</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en-US" sz="1200" dirty="0">
                          <a:effectLst/>
                        </a:rPr>
                        <a:t>Including Central America, Caribbean, and Mexico</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466599128"/>
                  </a:ext>
                </a:extLst>
              </a:tr>
              <a:tr h="190500">
                <a:tc>
                  <a:txBody>
                    <a:bodyPr/>
                    <a:lstStyle/>
                    <a:p>
                      <a:pPr marL="0" marR="0">
                        <a:lnSpc>
                          <a:spcPct val="107000"/>
                        </a:lnSpc>
                        <a:spcBef>
                          <a:spcPts val="0"/>
                        </a:spcBef>
                        <a:spcAft>
                          <a:spcPts val="0"/>
                        </a:spcAft>
                      </a:pPr>
                      <a:r>
                        <a:rPr lang="en-US" sz="1200">
                          <a:effectLst/>
                        </a:rPr>
                        <a:t>Middle East and North Africa</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en-US" sz="1200">
                          <a:effectLst/>
                        </a:rPr>
                        <a:t>Including Turkey</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4121799580"/>
                  </a:ext>
                </a:extLst>
              </a:tr>
              <a:tr h="190500">
                <a:tc>
                  <a:txBody>
                    <a:bodyPr/>
                    <a:lstStyle/>
                    <a:p>
                      <a:pPr marL="0" marR="0">
                        <a:lnSpc>
                          <a:spcPct val="107000"/>
                        </a:lnSpc>
                        <a:spcBef>
                          <a:spcPts val="0"/>
                        </a:spcBef>
                        <a:spcAft>
                          <a:spcPts val="0"/>
                        </a:spcAft>
                      </a:pPr>
                      <a:r>
                        <a:rPr lang="en-US" sz="1200">
                          <a:effectLst/>
                        </a:rPr>
                        <a:t>Economies in Transition</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en-US" sz="1200">
                          <a:effectLst/>
                        </a:rPr>
                        <a:t>Russia, Belarus, Ukraine, Kazakhstan, Kyrgyzstan, Armenia, Azerbaijan, Georgia, Tajikistan, Turkmenistan, and Uzbekistan</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705730212"/>
                  </a:ext>
                </a:extLst>
              </a:tr>
              <a:tr h="190500">
                <a:tc>
                  <a:txBody>
                    <a:bodyPr/>
                    <a:lstStyle/>
                    <a:p>
                      <a:pPr marL="0" marR="0">
                        <a:lnSpc>
                          <a:spcPct val="107000"/>
                        </a:lnSpc>
                        <a:spcBef>
                          <a:spcPts val="0"/>
                        </a:spcBef>
                        <a:spcAft>
                          <a:spcPts val="0"/>
                        </a:spcAft>
                      </a:pPr>
                      <a:r>
                        <a:rPr lang="en-US" sz="1200">
                          <a:effectLst/>
                        </a:rPr>
                        <a:t>China</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endParaRPr lang="en-US" sz="1100">
                        <a:effectLst/>
                        <a:latin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031969655"/>
                  </a:ext>
                </a:extLst>
              </a:tr>
              <a:tr h="190500">
                <a:tc>
                  <a:txBody>
                    <a:bodyPr/>
                    <a:lstStyle/>
                    <a:p>
                      <a:pPr marL="0" marR="0">
                        <a:lnSpc>
                          <a:spcPct val="107000"/>
                        </a:lnSpc>
                        <a:spcBef>
                          <a:spcPts val="0"/>
                        </a:spcBef>
                        <a:spcAft>
                          <a:spcPts val="0"/>
                        </a:spcAft>
                      </a:pPr>
                      <a:r>
                        <a:rPr lang="en-US" sz="1200" dirty="0">
                          <a:effectLst/>
                        </a:rPr>
                        <a:t>Southeast and East Asia</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en-US" sz="1200">
                          <a:effectLst/>
                        </a:rPr>
                        <a:t> Including Japan</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474309550"/>
                  </a:ext>
                </a:extLst>
              </a:tr>
              <a:tr h="190500">
                <a:tc>
                  <a:txBody>
                    <a:bodyPr/>
                    <a:lstStyle/>
                    <a:p>
                      <a:pPr marL="0" marR="0">
                        <a:lnSpc>
                          <a:spcPct val="107000"/>
                        </a:lnSpc>
                        <a:spcBef>
                          <a:spcPts val="0"/>
                        </a:spcBef>
                        <a:spcAft>
                          <a:spcPts val="0"/>
                        </a:spcAft>
                      </a:pPr>
                      <a:r>
                        <a:rPr lang="en-US" sz="1200">
                          <a:effectLst/>
                        </a:rPr>
                        <a:t>United States</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498788589"/>
                  </a:ext>
                </a:extLst>
              </a:tr>
              <a:tr h="190500">
                <a:tc>
                  <a:txBody>
                    <a:bodyPr/>
                    <a:lstStyle/>
                    <a:p>
                      <a:pPr marL="0" marR="0">
                        <a:lnSpc>
                          <a:spcPct val="107000"/>
                        </a:lnSpc>
                        <a:spcBef>
                          <a:spcPts val="0"/>
                        </a:spcBef>
                        <a:spcAft>
                          <a:spcPts val="0"/>
                        </a:spcAft>
                      </a:pPr>
                      <a:r>
                        <a:rPr lang="en-US" sz="1200">
                          <a:effectLst/>
                        </a:rPr>
                        <a:t>Canada</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endParaRPr lang="en-US" sz="1100">
                        <a:effectLst/>
                        <a:latin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737091115"/>
                  </a:ext>
                </a:extLst>
              </a:tr>
              <a:tr h="190500">
                <a:tc>
                  <a:txBody>
                    <a:bodyPr/>
                    <a:lstStyle/>
                    <a:p>
                      <a:pPr marL="0" marR="0">
                        <a:lnSpc>
                          <a:spcPct val="107000"/>
                        </a:lnSpc>
                        <a:spcBef>
                          <a:spcPts val="0"/>
                        </a:spcBef>
                        <a:spcAft>
                          <a:spcPts val="0"/>
                        </a:spcAft>
                      </a:pPr>
                      <a:r>
                        <a:rPr lang="en-US" sz="1200">
                          <a:effectLst/>
                        </a:rPr>
                        <a:t>Europe</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en-US" sz="1200">
                          <a:effectLst/>
                        </a:rPr>
                        <a:t>Including Estonia, Latvia, and Lithuania</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309623022"/>
                  </a:ext>
                </a:extLst>
              </a:tr>
              <a:tr h="92075">
                <a:tc>
                  <a:txBody>
                    <a:bodyPr/>
                    <a:lstStyle/>
                    <a:p>
                      <a:pPr marL="0" marR="0">
                        <a:lnSpc>
                          <a:spcPct val="107000"/>
                        </a:lnSpc>
                        <a:spcBef>
                          <a:spcPts val="0"/>
                        </a:spcBef>
                        <a:spcAft>
                          <a:spcPts val="0"/>
                        </a:spcAft>
                      </a:pPr>
                      <a:r>
                        <a:rPr lang="en-US" sz="1200">
                          <a:effectLst/>
                        </a:rPr>
                        <a:t>Australia and New Zealand</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en-US" sz="1200" dirty="0">
                          <a:effectLst/>
                        </a:rPr>
                        <a:t>Including Oceania</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932451252"/>
                  </a:ext>
                </a:extLst>
              </a:tr>
            </a:tbl>
          </a:graphicData>
        </a:graphic>
      </p:graphicFrame>
      <p:graphicFrame>
        <p:nvGraphicFramePr>
          <p:cNvPr id="7" name="Table 6">
            <a:extLst>
              <a:ext uri="{FF2B5EF4-FFF2-40B4-BE49-F238E27FC236}">
                <a16:creationId xmlns:a16="http://schemas.microsoft.com/office/drawing/2014/main" id="{62A08914-1713-6810-5EE1-91C59B56FCF6}"/>
              </a:ext>
            </a:extLst>
          </p:cNvPr>
          <p:cNvGraphicFramePr>
            <a:graphicFrameLocks noGrp="1"/>
          </p:cNvGraphicFramePr>
          <p:nvPr/>
        </p:nvGraphicFramePr>
        <p:xfrm>
          <a:off x="7315200" y="76200"/>
          <a:ext cx="4419600" cy="6172186"/>
        </p:xfrm>
        <a:graphic>
          <a:graphicData uri="http://schemas.openxmlformats.org/drawingml/2006/table">
            <a:tbl>
              <a:tblPr firstRow="1">
                <a:tableStyleId>{5C22544A-7EE6-4342-B048-85BDC9FD1C3A}</a:tableStyleId>
              </a:tblPr>
              <a:tblGrid>
                <a:gridCol w="1473200">
                  <a:extLst>
                    <a:ext uri="{9D8B030D-6E8A-4147-A177-3AD203B41FA5}">
                      <a16:colId xmlns:a16="http://schemas.microsoft.com/office/drawing/2014/main" val="3271979456"/>
                    </a:ext>
                  </a:extLst>
                </a:gridCol>
                <a:gridCol w="1065719">
                  <a:extLst>
                    <a:ext uri="{9D8B030D-6E8A-4147-A177-3AD203B41FA5}">
                      <a16:colId xmlns:a16="http://schemas.microsoft.com/office/drawing/2014/main" val="4127907600"/>
                    </a:ext>
                  </a:extLst>
                </a:gridCol>
                <a:gridCol w="1880681">
                  <a:extLst>
                    <a:ext uri="{9D8B030D-6E8A-4147-A177-3AD203B41FA5}">
                      <a16:colId xmlns:a16="http://schemas.microsoft.com/office/drawing/2014/main" val="4222049147"/>
                    </a:ext>
                  </a:extLst>
                </a:gridCol>
              </a:tblGrid>
              <a:tr h="143066">
                <a:tc>
                  <a:txBody>
                    <a:bodyPr/>
                    <a:lstStyle/>
                    <a:p>
                      <a:pPr marL="0" marR="0">
                        <a:lnSpc>
                          <a:spcPct val="107000"/>
                        </a:lnSpc>
                        <a:spcBef>
                          <a:spcPts val="0"/>
                        </a:spcBef>
                        <a:spcAft>
                          <a:spcPts val="0"/>
                        </a:spcAft>
                      </a:pPr>
                      <a:r>
                        <a:rPr lang="en-US" sz="900" dirty="0">
                          <a:effectLst/>
                          <a:latin typeface="+mn-lt"/>
                        </a:rPr>
                        <a:t>Group</a:t>
                      </a:r>
                      <a:endParaRPr lang="en-US" sz="900" dirty="0">
                        <a:effectLst/>
                        <a:latin typeface="+mn-lt"/>
                        <a:ea typeface="Calibri" panose="020F0502020204030204" pitchFamily="34" charset="0"/>
                        <a:cs typeface="Arial" panose="020B0604020202020204" pitchFamily="34" charset="0"/>
                      </a:endParaRPr>
                    </a:p>
                  </a:txBody>
                  <a:tcPr marL="37759" marR="37759" marT="0" marB="0"/>
                </a:tc>
                <a:tc>
                  <a:txBody>
                    <a:bodyPr/>
                    <a:lstStyle/>
                    <a:p>
                      <a:pPr marL="0" marR="0">
                        <a:lnSpc>
                          <a:spcPct val="107000"/>
                        </a:lnSpc>
                        <a:spcBef>
                          <a:spcPts val="0"/>
                        </a:spcBef>
                        <a:spcAft>
                          <a:spcPts val="0"/>
                        </a:spcAft>
                      </a:pPr>
                      <a:r>
                        <a:rPr lang="en-US" sz="900">
                          <a:effectLst/>
                          <a:latin typeface="+mn-lt"/>
                        </a:rPr>
                        <a:t>Subgroup</a:t>
                      </a:r>
                      <a:endParaRPr lang="en-US" sz="900">
                        <a:effectLst/>
                        <a:latin typeface="+mn-lt"/>
                        <a:ea typeface="Calibri" panose="020F0502020204030204" pitchFamily="34" charset="0"/>
                        <a:cs typeface="Arial" panose="020B0604020202020204" pitchFamily="34" charset="0"/>
                      </a:endParaRPr>
                    </a:p>
                  </a:txBody>
                  <a:tcPr marL="37759" marR="37759" marT="0" marB="0"/>
                </a:tc>
                <a:tc>
                  <a:txBody>
                    <a:bodyPr/>
                    <a:lstStyle/>
                    <a:p>
                      <a:pPr marL="0" marR="0">
                        <a:lnSpc>
                          <a:spcPct val="107000"/>
                        </a:lnSpc>
                        <a:spcBef>
                          <a:spcPts val="0"/>
                        </a:spcBef>
                        <a:spcAft>
                          <a:spcPts val="0"/>
                        </a:spcAft>
                      </a:pPr>
                      <a:r>
                        <a:rPr lang="en-US" sz="900" dirty="0">
                          <a:effectLst/>
                          <a:latin typeface="+mn-lt"/>
                          <a:ea typeface="Calibri" panose="020F0502020204030204" pitchFamily="34" charset="0"/>
                          <a:cs typeface="Arial" panose="020B0604020202020204" pitchFamily="34" charset="0"/>
                        </a:rPr>
                        <a:t>Production Sector</a:t>
                      </a:r>
                    </a:p>
                  </a:txBody>
                  <a:tcPr marL="37759" marR="37759" marT="0" marB="0"/>
                </a:tc>
                <a:extLst>
                  <a:ext uri="{0D108BD9-81ED-4DB2-BD59-A6C34878D82A}">
                    <a16:rowId xmlns:a16="http://schemas.microsoft.com/office/drawing/2014/main" val="1339605406"/>
                  </a:ext>
                </a:extLst>
              </a:tr>
              <a:tr h="143066">
                <a:tc rowSpan="14">
                  <a:txBody>
                    <a:bodyPr/>
                    <a:lstStyle/>
                    <a:p>
                      <a:pPr marL="0" marR="0">
                        <a:lnSpc>
                          <a:spcPct val="107000"/>
                        </a:lnSpc>
                        <a:spcBef>
                          <a:spcPts val="0"/>
                        </a:spcBef>
                        <a:spcAft>
                          <a:spcPts val="0"/>
                        </a:spcAft>
                      </a:pPr>
                      <a:r>
                        <a:rPr lang="en-US" sz="900" dirty="0">
                          <a:effectLst/>
                          <a:latin typeface="+mn-lt"/>
                        </a:rPr>
                        <a:t>Primary agriculture</a:t>
                      </a:r>
                      <a:endParaRPr lang="en-US" sz="900" dirty="0">
                        <a:effectLst/>
                        <a:latin typeface="+mn-lt"/>
                        <a:ea typeface="Calibri" panose="020F0502020204030204" pitchFamily="34" charset="0"/>
                        <a:cs typeface="Arial" panose="020B0604020202020204" pitchFamily="34" charset="0"/>
                      </a:endParaRPr>
                    </a:p>
                  </a:txBody>
                  <a:tcPr marL="37759" marR="37759" marT="0" marB="0"/>
                </a:tc>
                <a:tc rowSpan="8">
                  <a:txBody>
                    <a:bodyPr/>
                    <a:lstStyle/>
                    <a:p>
                      <a:pPr marL="0" marR="0">
                        <a:lnSpc>
                          <a:spcPct val="107000"/>
                        </a:lnSpc>
                        <a:spcBef>
                          <a:spcPts val="0"/>
                        </a:spcBef>
                        <a:spcAft>
                          <a:spcPts val="0"/>
                        </a:spcAft>
                      </a:pPr>
                      <a:r>
                        <a:rPr lang="en-US" sz="900">
                          <a:effectLst/>
                          <a:latin typeface="+mn-lt"/>
                        </a:rPr>
                        <a:t>Crops</a:t>
                      </a:r>
                      <a:endParaRPr lang="en-US" sz="900">
                        <a:effectLst/>
                        <a:latin typeface="+mn-lt"/>
                        <a:ea typeface="Calibri" panose="020F0502020204030204" pitchFamily="34" charset="0"/>
                        <a:cs typeface="Arial" panose="020B0604020202020204" pitchFamily="34" charset="0"/>
                      </a:endParaRPr>
                    </a:p>
                  </a:txBody>
                  <a:tcPr marL="37759" marR="37759" marT="0" marB="0"/>
                </a:tc>
                <a:tc>
                  <a:txBody>
                    <a:bodyPr/>
                    <a:lstStyle/>
                    <a:p>
                      <a:pPr marL="0" marR="0">
                        <a:lnSpc>
                          <a:spcPct val="107000"/>
                        </a:lnSpc>
                        <a:spcBef>
                          <a:spcPts val="0"/>
                        </a:spcBef>
                        <a:spcAft>
                          <a:spcPts val="0"/>
                        </a:spcAft>
                      </a:pPr>
                      <a:r>
                        <a:rPr lang="en-US" sz="900">
                          <a:effectLst/>
                          <a:latin typeface="+mn-lt"/>
                        </a:rPr>
                        <a:t>Wheat</a:t>
                      </a:r>
                      <a:endParaRPr lang="en-US" sz="900">
                        <a:effectLst/>
                        <a:latin typeface="+mn-lt"/>
                        <a:ea typeface="Calibri" panose="020F0502020204030204" pitchFamily="34" charset="0"/>
                        <a:cs typeface="Arial" panose="020B0604020202020204" pitchFamily="34" charset="0"/>
                      </a:endParaRPr>
                    </a:p>
                  </a:txBody>
                  <a:tcPr marL="37759" marR="37759" marT="0" marB="0"/>
                </a:tc>
                <a:extLst>
                  <a:ext uri="{0D108BD9-81ED-4DB2-BD59-A6C34878D82A}">
                    <a16:rowId xmlns:a16="http://schemas.microsoft.com/office/drawing/2014/main" val="3571223109"/>
                  </a:ext>
                </a:extLst>
              </a:tr>
              <a:tr h="143066">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900">
                          <a:effectLst/>
                          <a:latin typeface="+mn-lt"/>
                        </a:rPr>
                        <a:t>Paddy rice</a:t>
                      </a:r>
                      <a:endParaRPr lang="en-US" sz="900">
                        <a:effectLst/>
                        <a:latin typeface="+mn-lt"/>
                        <a:ea typeface="Calibri" panose="020F0502020204030204" pitchFamily="34" charset="0"/>
                        <a:cs typeface="Arial" panose="020B0604020202020204" pitchFamily="34" charset="0"/>
                      </a:endParaRPr>
                    </a:p>
                  </a:txBody>
                  <a:tcPr marL="37759" marR="37759" marT="0" marB="0"/>
                </a:tc>
                <a:extLst>
                  <a:ext uri="{0D108BD9-81ED-4DB2-BD59-A6C34878D82A}">
                    <a16:rowId xmlns:a16="http://schemas.microsoft.com/office/drawing/2014/main" val="3520455537"/>
                  </a:ext>
                </a:extLst>
              </a:tr>
              <a:tr h="143066">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900">
                          <a:effectLst/>
                          <a:latin typeface="+mn-lt"/>
                        </a:rPr>
                        <a:t>Other grains</a:t>
                      </a:r>
                      <a:endParaRPr lang="en-US" sz="900">
                        <a:effectLst/>
                        <a:latin typeface="+mn-lt"/>
                        <a:ea typeface="Calibri" panose="020F0502020204030204" pitchFamily="34" charset="0"/>
                        <a:cs typeface="Arial" panose="020B0604020202020204" pitchFamily="34" charset="0"/>
                      </a:endParaRPr>
                    </a:p>
                  </a:txBody>
                  <a:tcPr marL="37759" marR="37759" marT="0" marB="0"/>
                </a:tc>
                <a:extLst>
                  <a:ext uri="{0D108BD9-81ED-4DB2-BD59-A6C34878D82A}">
                    <a16:rowId xmlns:a16="http://schemas.microsoft.com/office/drawing/2014/main" val="3918822286"/>
                  </a:ext>
                </a:extLst>
              </a:tr>
              <a:tr h="143066">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900">
                          <a:effectLst/>
                          <a:latin typeface="+mn-lt"/>
                        </a:rPr>
                        <a:t>Oilseeds</a:t>
                      </a:r>
                      <a:endParaRPr lang="en-US" sz="900">
                        <a:effectLst/>
                        <a:latin typeface="+mn-lt"/>
                        <a:ea typeface="Calibri" panose="020F0502020204030204" pitchFamily="34" charset="0"/>
                        <a:cs typeface="Arial" panose="020B0604020202020204" pitchFamily="34" charset="0"/>
                      </a:endParaRPr>
                    </a:p>
                  </a:txBody>
                  <a:tcPr marL="37759" marR="37759" marT="0" marB="0"/>
                </a:tc>
                <a:extLst>
                  <a:ext uri="{0D108BD9-81ED-4DB2-BD59-A6C34878D82A}">
                    <a16:rowId xmlns:a16="http://schemas.microsoft.com/office/drawing/2014/main" val="4250750059"/>
                  </a:ext>
                </a:extLst>
              </a:tr>
              <a:tr h="143066">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900">
                          <a:effectLst/>
                          <a:latin typeface="+mn-lt"/>
                        </a:rPr>
                        <a:t>Sugar (cane and beet)</a:t>
                      </a:r>
                      <a:endParaRPr lang="en-US" sz="900">
                        <a:effectLst/>
                        <a:latin typeface="+mn-lt"/>
                        <a:ea typeface="Calibri" panose="020F0502020204030204" pitchFamily="34" charset="0"/>
                        <a:cs typeface="Arial" panose="020B0604020202020204" pitchFamily="34" charset="0"/>
                      </a:endParaRPr>
                    </a:p>
                  </a:txBody>
                  <a:tcPr marL="37759" marR="37759" marT="0" marB="0"/>
                </a:tc>
                <a:extLst>
                  <a:ext uri="{0D108BD9-81ED-4DB2-BD59-A6C34878D82A}">
                    <a16:rowId xmlns:a16="http://schemas.microsoft.com/office/drawing/2014/main" val="977812714"/>
                  </a:ext>
                </a:extLst>
              </a:tr>
              <a:tr h="143066">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900">
                          <a:effectLst/>
                          <a:latin typeface="+mn-lt"/>
                        </a:rPr>
                        <a:t>Vegetables and fruits</a:t>
                      </a:r>
                      <a:endParaRPr lang="en-US" sz="900">
                        <a:effectLst/>
                        <a:latin typeface="+mn-lt"/>
                        <a:ea typeface="Calibri" panose="020F0502020204030204" pitchFamily="34" charset="0"/>
                        <a:cs typeface="Arial" panose="020B0604020202020204" pitchFamily="34" charset="0"/>
                      </a:endParaRPr>
                    </a:p>
                  </a:txBody>
                  <a:tcPr marL="37759" marR="37759" marT="0" marB="0"/>
                </a:tc>
                <a:extLst>
                  <a:ext uri="{0D108BD9-81ED-4DB2-BD59-A6C34878D82A}">
                    <a16:rowId xmlns:a16="http://schemas.microsoft.com/office/drawing/2014/main" val="165624619"/>
                  </a:ext>
                </a:extLst>
              </a:tr>
              <a:tr h="143066">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900">
                          <a:effectLst/>
                          <a:latin typeface="+mn-lt"/>
                        </a:rPr>
                        <a:t>Plant fibers</a:t>
                      </a:r>
                      <a:endParaRPr lang="en-US" sz="900">
                        <a:effectLst/>
                        <a:latin typeface="+mn-lt"/>
                        <a:ea typeface="Calibri" panose="020F0502020204030204" pitchFamily="34" charset="0"/>
                        <a:cs typeface="Arial" panose="020B0604020202020204" pitchFamily="34" charset="0"/>
                      </a:endParaRPr>
                    </a:p>
                  </a:txBody>
                  <a:tcPr marL="37759" marR="37759" marT="0" marB="0"/>
                </a:tc>
                <a:extLst>
                  <a:ext uri="{0D108BD9-81ED-4DB2-BD59-A6C34878D82A}">
                    <a16:rowId xmlns:a16="http://schemas.microsoft.com/office/drawing/2014/main" val="3980557252"/>
                  </a:ext>
                </a:extLst>
              </a:tr>
              <a:tr h="143066">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900">
                          <a:effectLst/>
                          <a:latin typeface="+mn-lt"/>
                        </a:rPr>
                        <a:t>Other crops</a:t>
                      </a:r>
                      <a:endParaRPr lang="en-US" sz="900">
                        <a:effectLst/>
                        <a:latin typeface="+mn-lt"/>
                        <a:ea typeface="Calibri" panose="020F0502020204030204" pitchFamily="34" charset="0"/>
                        <a:cs typeface="Arial" panose="020B0604020202020204" pitchFamily="34" charset="0"/>
                      </a:endParaRPr>
                    </a:p>
                  </a:txBody>
                  <a:tcPr marL="37759" marR="37759" marT="0" marB="0"/>
                </a:tc>
                <a:extLst>
                  <a:ext uri="{0D108BD9-81ED-4DB2-BD59-A6C34878D82A}">
                    <a16:rowId xmlns:a16="http://schemas.microsoft.com/office/drawing/2014/main" val="1461435226"/>
                  </a:ext>
                </a:extLst>
              </a:tr>
              <a:tr h="143066">
                <a:tc vMerge="1">
                  <a:txBody>
                    <a:bodyPr/>
                    <a:lstStyle/>
                    <a:p>
                      <a:endParaRPr lang="en-US"/>
                    </a:p>
                  </a:txBody>
                  <a:tcPr/>
                </a:tc>
                <a:tc rowSpan="4">
                  <a:txBody>
                    <a:bodyPr/>
                    <a:lstStyle/>
                    <a:p>
                      <a:pPr marL="0" marR="0">
                        <a:lnSpc>
                          <a:spcPct val="107000"/>
                        </a:lnSpc>
                        <a:spcBef>
                          <a:spcPts val="0"/>
                        </a:spcBef>
                        <a:spcAft>
                          <a:spcPts val="0"/>
                        </a:spcAft>
                      </a:pPr>
                      <a:r>
                        <a:rPr lang="en-US" sz="900">
                          <a:effectLst/>
                          <a:latin typeface="+mn-lt"/>
                        </a:rPr>
                        <a:t>Animal products</a:t>
                      </a:r>
                      <a:endParaRPr lang="en-US" sz="900">
                        <a:effectLst/>
                        <a:latin typeface="+mn-lt"/>
                        <a:ea typeface="Calibri" panose="020F0502020204030204" pitchFamily="34" charset="0"/>
                        <a:cs typeface="Arial" panose="020B0604020202020204" pitchFamily="34" charset="0"/>
                      </a:endParaRPr>
                    </a:p>
                  </a:txBody>
                  <a:tcPr marL="37759" marR="37759" marT="0" marB="0"/>
                </a:tc>
                <a:tc>
                  <a:txBody>
                    <a:bodyPr/>
                    <a:lstStyle/>
                    <a:p>
                      <a:pPr marL="0" marR="0">
                        <a:lnSpc>
                          <a:spcPct val="107000"/>
                        </a:lnSpc>
                        <a:spcBef>
                          <a:spcPts val="0"/>
                        </a:spcBef>
                        <a:spcAft>
                          <a:spcPts val="0"/>
                        </a:spcAft>
                      </a:pPr>
                      <a:r>
                        <a:rPr lang="en-US" sz="900">
                          <a:effectLst/>
                          <a:latin typeface="+mn-lt"/>
                        </a:rPr>
                        <a:t>Cattle and other ruminants</a:t>
                      </a:r>
                      <a:endParaRPr lang="en-US" sz="900">
                        <a:effectLst/>
                        <a:latin typeface="+mn-lt"/>
                        <a:ea typeface="Calibri" panose="020F0502020204030204" pitchFamily="34" charset="0"/>
                        <a:cs typeface="Arial" panose="020B0604020202020204" pitchFamily="34" charset="0"/>
                      </a:endParaRPr>
                    </a:p>
                  </a:txBody>
                  <a:tcPr marL="37759" marR="37759" marT="0" marB="0"/>
                </a:tc>
                <a:extLst>
                  <a:ext uri="{0D108BD9-81ED-4DB2-BD59-A6C34878D82A}">
                    <a16:rowId xmlns:a16="http://schemas.microsoft.com/office/drawing/2014/main" val="1129115620"/>
                  </a:ext>
                </a:extLst>
              </a:tr>
              <a:tr h="143066">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900">
                          <a:effectLst/>
                          <a:latin typeface="+mn-lt"/>
                        </a:rPr>
                        <a:t>Raw milk</a:t>
                      </a:r>
                      <a:endParaRPr lang="en-US" sz="900">
                        <a:effectLst/>
                        <a:latin typeface="+mn-lt"/>
                        <a:ea typeface="Calibri" panose="020F0502020204030204" pitchFamily="34" charset="0"/>
                        <a:cs typeface="Arial" panose="020B0604020202020204" pitchFamily="34" charset="0"/>
                      </a:endParaRPr>
                    </a:p>
                  </a:txBody>
                  <a:tcPr marL="37759" marR="37759" marT="0" marB="0"/>
                </a:tc>
                <a:extLst>
                  <a:ext uri="{0D108BD9-81ED-4DB2-BD59-A6C34878D82A}">
                    <a16:rowId xmlns:a16="http://schemas.microsoft.com/office/drawing/2014/main" val="39140496"/>
                  </a:ext>
                </a:extLst>
              </a:tr>
              <a:tr h="143066">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900">
                          <a:effectLst/>
                          <a:latin typeface="+mn-lt"/>
                        </a:rPr>
                        <a:t>Wool</a:t>
                      </a:r>
                      <a:endParaRPr lang="en-US" sz="900">
                        <a:effectLst/>
                        <a:latin typeface="+mn-lt"/>
                        <a:ea typeface="Calibri" panose="020F0502020204030204" pitchFamily="34" charset="0"/>
                        <a:cs typeface="Arial" panose="020B0604020202020204" pitchFamily="34" charset="0"/>
                      </a:endParaRPr>
                    </a:p>
                  </a:txBody>
                  <a:tcPr marL="37759" marR="37759" marT="0" marB="0"/>
                </a:tc>
                <a:extLst>
                  <a:ext uri="{0D108BD9-81ED-4DB2-BD59-A6C34878D82A}">
                    <a16:rowId xmlns:a16="http://schemas.microsoft.com/office/drawing/2014/main" val="2732323989"/>
                  </a:ext>
                </a:extLst>
              </a:tr>
              <a:tr h="143066">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900">
                          <a:effectLst/>
                          <a:latin typeface="+mn-lt"/>
                        </a:rPr>
                        <a:t>Other animal products</a:t>
                      </a:r>
                      <a:endParaRPr lang="en-US" sz="900">
                        <a:effectLst/>
                        <a:latin typeface="+mn-lt"/>
                        <a:ea typeface="Calibri" panose="020F0502020204030204" pitchFamily="34" charset="0"/>
                        <a:cs typeface="Arial" panose="020B0604020202020204" pitchFamily="34" charset="0"/>
                      </a:endParaRPr>
                    </a:p>
                  </a:txBody>
                  <a:tcPr marL="37759" marR="37759" marT="0" marB="0"/>
                </a:tc>
                <a:extLst>
                  <a:ext uri="{0D108BD9-81ED-4DB2-BD59-A6C34878D82A}">
                    <a16:rowId xmlns:a16="http://schemas.microsoft.com/office/drawing/2014/main" val="3677642217"/>
                  </a:ext>
                </a:extLst>
              </a:tr>
              <a:tr h="143066">
                <a:tc vMerge="1">
                  <a:txBody>
                    <a:bodyPr/>
                    <a:lstStyle/>
                    <a:p>
                      <a:endParaRPr lang="en-US"/>
                    </a:p>
                  </a:txBody>
                  <a:tcPr/>
                </a:tc>
                <a:tc>
                  <a:txBody>
                    <a:bodyPr/>
                    <a:lstStyle/>
                    <a:p>
                      <a:pPr marL="0" marR="0">
                        <a:lnSpc>
                          <a:spcPct val="107000"/>
                        </a:lnSpc>
                        <a:spcBef>
                          <a:spcPts val="0"/>
                        </a:spcBef>
                        <a:spcAft>
                          <a:spcPts val="0"/>
                        </a:spcAft>
                      </a:pPr>
                      <a:r>
                        <a:rPr lang="en-US" sz="900">
                          <a:effectLst/>
                          <a:latin typeface="+mn-lt"/>
                        </a:rPr>
                        <a:t>Fisheries</a:t>
                      </a:r>
                      <a:endParaRPr lang="en-US" sz="900">
                        <a:effectLst/>
                        <a:latin typeface="+mn-lt"/>
                        <a:ea typeface="Calibri" panose="020F0502020204030204" pitchFamily="34" charset="0"/>
                        <a:cs typeface="Arial" panose="020B0604020202020204" pitchFamily="34" charset="0"/>
                      </a:endParaRPr>
                    </a:p>
                  </a:txBody>
                  <a:tcPr marL="37759" marR="37759" marT="0" marB="0"/>
                </a:tc>
                <a:tc>
                  <a:txBody>
                    <a:bodyPr/>
                    <a:lstStyle/>
                    <a:p>
                      <a:pPr marL="0" marR="0">
                        <a:lnSpc>
                          <a:spcPct val="107000"/>
                        </a:lnSpc>
                        <a:spcBef>
                          <a:spcPts val="0"/>
                        </a:spcBef>
                        <a:spcAft>
                          <a:spcPts val="0"/>
                        </a:spcAft>
                      </a:pPr>
                      <a:r>
                        <a:rPr lang="en-US" sz="900">
                          <a:effectLst/>
                          <a:latin typeface="+mn-lt"/>
                        </a:rPr>
                        <a:t>Fish</a:t>
                      </a:r>
                      <a:endParaRPr lang="en-US" sz="900">
                        <a:effectLst/>
                        <a:latin typeface="+mn-lt"/>
                        <a:ea typeface="Calibri" panose="020F0502020204030204" pitchFamily="34" charset="0"/>
                        <a:cs typeface="Arial" panose="020B0604020202020204" pitchFamily="34" charset="0"/>
                      </a:endParaRPr>
                    </a:p>
                  </a:txBody>
                  <a:tcPr marL="37759" marR="37759" marT="0" marB="0"/>
                </a:tc>
                <a:extLst>
                  <a:ext uri="{0D108BD9-81ED-4DB2-BD59-A6C34878D82A}">
                    <a16:rowId xmlns:a16="http://schemas.microsoft.com/office/drawing/2014/main" val="1471425126"/>
                  </a:ext>
                </a:extLst>
              </a:tr>
              <a:tr h="143066">
                <a:tc vMerge="1">
                  <a:txBody>
                    <a:bodyPr/>
                    <a:lstStyle/>
                    <a:p>
                      <a:endParaRPr lang="en-US"/>
                    </a:p>
                  </a:txBody>
                  <a:tcPr/>
                </a:tc>
                <a:tc>
                  <a:txBody>
                    <a:bodyPr/>
                    <a:lstStyle/>
                    <a:p>
                      <a:pPr marL="0" marR="0">
                        <a:lnSpc>
                          <a:spcPct val="107000"/>
                        </a:lnSpc>
                        <a:spcBef>
                          <a:spcPts val="0"/>
                        </a:spcBef>
                        <a:spcAft>
                          <a:spcPts val="0"/>
                        </a:spcAft>
                      </a:pPr>
                      <a:r>
                        <a:rPr lang="en-US" sz="900" dirty="0">
                          <a:effectLst/>
                          <a:latin typeface="+mn-lt"/>
                        </a:rPr>
                        <a:t>Forestry</a:t>
                      </a:r>
                      <a:endParaRPr lang="en-US" sz="900" dirty="0">
                        <a:effectLst/>
                        <a:latin typeface="+mn-lt"/>
                        <a:ea typeface="Calibri" panose="020F0502020204030204" pitchFamily="34" charset="0"/>
                        <a:cs typeface="Arial" panose="020B0604020202020204" pitchFamily="34" charset="0"/>
                      </a:endParaRPr>
                    </a:p>
                  </a:txBody>
                  <a:tcPr marL="37759" marR="37759" marT="0" marB="0"/>
                </a:tc>
                <a:tc>
                  <a:txBody>
                    <a:bodyPr/>
                    <a:lstStyle/>
                    <a:p>
                      <a:pPr marL="0" marR="0">
                        <a:lnSpc>
                          <a:spcPct val="107000"/>
                        </a:lnSpc>
                        <a:spcBef>
                          <a:spcPts val="0"/>
                        </a:spcBef>
                        <a:spcAft>
                          <a:spcPts val="0"/>
                        </a:spcAft>
                      </a:pPr>
                      <a:r>
                        <a:rPr lang="en-US" sz="900">
                          <a:effectLst/>
                          <a:latin typeface="+mn-lt"/>
                        </a:rPr>
                        <a:t>Forestry</a:t>
                      </a:r>
                      <a:endParaRPr lang="en-US" sz="900">
                        <a:effectLst/>
                        <a:latin typeface="+mn-lt"/>
                        <a:ea typeface="Calibri" panose="020F0502020204030204" pitchFamily="34" charset="0"/>
                        <a:cs typeface="Arial" panose="020B0604020202020204" pitchFamily="34" charset="0"/>
                      </a:endParaRPr>
                    </a:p>
                  </a:txBody>
                  <a:tcPr marL="37759" marR="37759" marT="0" marB="0"/>
                </a:tc>
                <a:extLst>
                  <a:ext uri="{0D108BD9-81ED-4DB2-BD59-A6C34878D82A}">
                    <a16:rowId xmlns:a16="http://schemas.microsoft.com/office/drawing/2014/main" val="3170365579"/>
                  </a:ext>
                </a:extLst>
              </a:tr>
              <a:tr h="143066">
                <a:tc rowSpan="8" gridSpan="2">
                  <a:txBody>
                    <a:bodyPr/>
                    <a:lstStyle/>
                    <a:p>
                      <a:pPr marL="0" marR="0">
                        <a:lnSpc>
                          <a:spcPct val="107000"/>
                        </a:lnSpc>
                        <a:spcBef>
                          <a:spcPts val="0"/>
                        </a:spcBef>
                        <a:spcAft>
                          <a:spcPts val="0"/>
                        </a:spcAft>
                      </a:pPr>
                      <a:r>
                        <a:rPr lang="en-US" sz="900" dirty="0">
                          <a:effectLst/>
                          <a:latin typeface="+mn-lt"/>
                        </a:rPr>
                        <a:t>Food processing</a:t>
                      </a:r>
                      <a:endParaRPr lang="en-US" sz="900" dirty="0">
                        <a:effectLst/>
                        <a:latin typeface="+mn-lt"/>
                        <a:ea typeface="Calibri" panose="020F0502020204030204" pitchFamily="34" charset="0"/>
                        <a:cs typeface="Arial" panose="020B0604020202020204" pitchFamily="34" charset="0"/>
                      </a:endParaRPr>
                    </a:p>
                  </a:txBody>
                  <a:tcPr marL="37759" marR="37759" marT="0" marB="0"/>
                </a:tc>
                <a:tc rowSpan="8" hMerge="1">
                  <a:txBody>
                    <a:bodyPr/>
                    <a:lstStyle/>
                    <a:p>
                      <a:endParaRPr lang="en-US"/>
                    </a:p>
                  </a:txBody>
                  <a:tcPr/>
                </a:tc>
                <a:tc>
                  <a:txBody>
                    <a:bodyPr/>
                    <a:lstStyle/>
                    <a:p>
                      <a:pPr marL="0" marR="0">
                        <a:lnSpc>
                          <a:spcPct val="107000"/>
                        </a:lnSpc>
                        <a:spcBef>
                          <a:spcPts val="0"/>
                        </a:spcBef>
                        <a:spcAft>
                          <a:spcPts val="0"/>
                        </a:spcAft>
                      </a:pPr>
                      <a:r>
                        <a:rPr lang="en-US" sz="900">
                          <a:effectLst/>
                          <a:latin typeface="+mn-lt"/>
                        </a:rPr>
                        <a:t>Vegetable oils</a:t>
                      </a:r>
                      <a:endParaRPr lang="en-US" sz="900">
                        <a:effectLst/>
                        <a:latin typeface="+mn-lt"/>
                        <a:ea typeface="Calibri" panose="020F0502020204030204" pitchFamily="34" charset="0"/>
                        <a:cs typeface="Arial" panose="020B0604020202020204" pitchFamily="34" charset="0"/>
                      </a:endParaRPr>
                    </a:p>
                  </a:txBody>
                  <a:tcPr marL="37759" marR="37759" marT="0" marB="0"/>
                </a:tc>
                <a:extLst>
                  <a:ext uri="{0D108BD9-81ED-4DB2-BD59-A6C34878D82A}">
                    <a16:rowId xmlns:a16="http://schemas.microsoft.com/office/drawing/2014/main" val="12062903"/>
                  </a:ext>
                </a:extLst>
              </a:tr>
              <a:tr h="143066">
                <a:tc gridSpan="2" vMerge="1">
                  <a:txBody>
                    <a:bodyPr/>
                    <a:lstStyle/>
                    <a:p>
                      <a:endParaRPr lang="en-US"/>
                    </a:p>
                  </a:txBody>
                  <a:tcPr/>
                </a:tc>
                <a:tc hMerge="1" vMerge="1">
                  <a:txBody>
                    <a:bodyPr/>
                    <a:lstStyle/>
                    <a:p>
                      <a:endParaRPr lang="en-US"/>
                    </a:p>
                  </a:txBody>
                  <a:tcPr/>
                </a:tc>
                <a:tc>
                  <a:txBody>
                    <a:bodyPr/>
                    <a:lstStyle/>
                    <a:p>
                      <a:pPr marL="0" marR="0">
                        <a:lnSpc>
                          <a:spcPct val="107000"/>
                        </a:lnSpc>
                        <a:spcBef>
                          <a:spcPts val="0"/>
                        </a:spcBef>
                        <a:spcAft>
                          <a:spcPts val="0"/>
                        </a:spcAft>
                      </a:pPr>
                      <a:r>
                        <a:rPr lang="en-US" sz="900">
                          <a:effectLst/>
                          <a:latin typeface="+mn-lt"/>
                        </a:rPr>
                        <a:t>Processed rice</a:t>
                      </a:r>
                      <a:endParaRPr lang="en-US" sz="900">
                        <a:effectLst/>
                        <a:latin typeface="+mn-lt"/>
                        <a:ea typeface="Calibri" panose="020F0502020204030204" pitchFamily="34" charset="0"/>
                        <a:cs typeface="Arial" panose="020B0604020202020204" pitchFamily="34" charset="0"/>
                      </a:endParaRPr>
                    </a:p>
                  </a:txBody>
                  <a:tcPr marL="37759" marR="37759" marT="0" marB="0"/>
                </a:tc>
                <a:extLst>
                  <a:ext uri="{0D108BD9-81ED-4DB2-BD59-A6C34878D82A}">
                    <a16:rowId xmlns:a16="http://schemas.microsoft.com/office/drawing/2014/main" val="3951576684"/>
                  </a:ext>
                </a:extLst>
              </a:tr>
              <a:tr h="143066">
                <a:tc gridSpan="2" vMerge="1">
                  <a:txBody>
                    <a:bodyPr/>
                    <a:lstStyle/>
                    <a:p>
                      <a:endParaRPr lang="en-US"/>
                    </a:p>
                  </a:txBody>
                  <a:tcPr/>
                </a:tc>
                <a:tc hMerge="1" vMerge="1">
                  <a:txBody>
                    <a:bodyPr/>
                    <a:lstStyle/>
                    <a:p>
                      <a:endParaRPr lang="en-US"/>
                    </a:p>
                  </a:txBody>
                  <a:tcPr/>
                </a:tc>
                <a:tc>
                  <a:txBody>
                    <a:bodyPr/>
                    <a:lstStyle/>
                    <a:p>
                      <a:pPr marL="0" marR="0">
                        <a:lnSpc>
                          <a:spcPct val="107000"/>
                        </a:lnSpc>
                        <a:spcBef>
                          <a:spcPts val="0"/>
                        </a:spcBef>
                        <a:spcAft>
                          <a:spcPts val="0"/>
                        </a:spcAft>
                      </a:pPr>
                      <a:r>
                        <a:rPr lang="en-US" sz="900">
                          <a:effectLst/>
                          <a:latin typeface="+mn-lt"/>
                        </a:rPr>
                        <a:t>Sugar</a:t>
                      </a:r>
                      <a:endParaRPr lang="en-US" sz="900">
                        <a:effectLst/>
                        <a:latin typeface="+mn-lt"/>
                        <a:ea typeface="Calibri" panose="020F0502020204030204" pitchFamily="34" charset="0"/>
                        <a:cs typeface="Arial" panose="020B0604020202020204" pitchFamily="34" charset="0"/>
                      </a:endParaRPr>
                    </a:p>
                  </a:txBody>
                  <a:tcPr marL="37759" marR="37759" marT="0" marB="0"/>
                </a:tc>
                <a:extLst>
                  <a:ext uri="{0D108BD9-81ED-4DB2-BD59-A6C34878D82A}">
                    <a16:rowId xmlns:a16="http://schemas.microsoft.com/office/drawing/2014/main" val="2279291427"/>
                  </a:ext>
                </a:extLst>
              </a:tr>
              <a:tr h="291219">
                <a:tc gridSpan="2" vMerge="1">
                  <a:txBody>
                    <a:bodyPr/>
                    <a:lstStyle/>
                    <a:p>
                      <a:endParaRPr lang="en-US"/>
                    </a:p>
                  </a:txBody>
                  <a:tcPr/>
                </a:tc>
                <a:tc hMerge="1" vMerge="1">
                  <a:txBody>
                    <a:bodyPr/>
                    <a:lstStyle/>
                    <a:p>
                      <a:endParaRPr lang="en-US"/>
                    </a:p>
                  </a:txBody>
                  <a:tcPr/>
                </a:tc>
                <a:tc>
                  <a:txBody>
                    <a:bodyPr/>
                    <a:lstStyle/>
                    <a:p>
                      <a:pPr marL="0" marR="0">
                        <a:lnSpc>
                          <a:spcPct val="107000"/>
                        </a:lnSpc>
                        <a:spcBef>
                          <a:spcPts val="0"/>
                        </a:spcBef>
                        <a:spcAft>
                          <a:spcPts val="0"/>
                        </a:spcAft>
                      </a:pPr>
                      <a:r>
                        <a:rPr lang="en-US" sz="900">
                          <a:effectLst/>
                          <a:latin typeface="+mn-lt"/>
                        </a:rPr>
                        <a:t>Beverages and tobacco products</a:t>
                      </a:r>
                      <a:endParaRPr lang="en-US" sz="900">
                        <a:effectLst/>
                        <a:latin typeface="+mn-lt"/>
                        <a:ea typeface="Calibri" panose="020F0502020204030204" pitchFamily="34" charset="0"/>
                        <a:cs typeface="Arial" panose="020B0604020202020204" pitchFamily="34" charset="0"/>
                      </a:endParaRPr>
                    </a:p>
                  </a:txBody>
                  <a:tcPr marL="37759" marR="37759" marT="0" marB="0"/>
                </a:tc>
                <a:extLst>
                  <a:ext uri="{0D108BD9-81ED-4DB2-BD59-A6C34878D82A}">
                    <a16:rowId xmlns:a16="http://schemas.microsoft.com/office/drawing/2014/main" val="211597514"/>
                  </a:ext>
                </a:extLst>
              </a:tr>
              <a:tr h="143066">
                <a:tc gridSpan="2" vMerge="1">
                  <a:txBody>
                    <a:bodyPr/>
                    <a:lstStyle/>
                    <a:p>
                      <a:endParaRPr lang="en-US"/>
                    </a:p>
                  </a:txBody>
                  <a:tcPr/>
                </a:tc>
                <a:tc hMerge="1" vMerge="1">
                  <a:txBody>
                    <a:bodyPr/>
                    <a:lstStyle/>
                    <a:p>
                      <a:endParaRPr lang="en-US"/>
                    </a:p>
                  </a:txBody>
                  <a:tcPr/>
                </a:tc>
                <a:tc>
                  <a:txBody>
                    <a:bodyPr/>
                    <a:lstStyle/>
                    <a:p>
                      <a:pPr marL="0" marR="0">
                        <a:lnSpc>
                          <a:spcPct val="107000"/>
                        </a:lnSpc>
                        <a:spcBef>
                          <a:spcPts val="0"/>
                        </a:spcBef>
                        <a:spcAft>
                          <a:spcPts val="0"/>
                        </a:spcAft>
                      </a:pPr>
                      <a:r>
                        <a:rPr lang="en-US" sz="900">
                          <a:effectLst/>
                          <a:latin typeface="+mn-lt"/>
                        </a:rPr>
                        <a:t>Other food</a:t>
                      </a:r>
                      <a:endParaRPr lang="en-US" sz="900">
                        <a:effectLst/>
                        <a:latin typeface="+mn-lt"/>
                        <a:ea typeface="Calibri" panose="020F0502020204030204" pitchFamily="34" charset="0"/>
                        <a:cs typeface="Arial" panose="020B0604020202020204" pitchFamily="34" charset="0"/>
                      </a:endParaRPr>
                    </a:p>
                  </a:txBody>
                  <a:tcPr marL="37759" marR="37759" marT="0" marB="0"/>
                </a:tc>
                <a:extLst>
                  <a:ext uri="{0D108BD9-81ED-4DB2-BD59-A6C34878D82A}">
                    <a16:rowId xmlns:a16="http://schemas.microsoft.com/office/drawing/2014/main" val="4004327801"/>
                  </a:ext>
                </a:extLst>
              </a:tr>
              <a:tr h="291219">
                <a:tc gridSpan="2" vMerge="1">
                  <a:txBody>
                    <a:bodyPr/>
                    <a:lstStyle/>
                    <a:p>
                      <a:endParaRPr lang="en-US"/>
                    </a:p>
                  </a:txBody>
                  <a:tcPr/>
                </a:tc>
                <a:tc hMerge="1" vMerge="1">
                  <a:txBody>
                    <a:bodyPr/>
                    <a:lstStyle/>
                    <a:p>
                      <a:endParaRPr lang="en-US"/>
                    </a:p>
                  </a:txBody>
                  <a:tcPr/>
                </a:tc>
                <a:tc>
                  <a:txBody>
                    <a:bodyPr/>
                    <a:lstStyle/>
                    <a:p>
                      <a:pPr marL="0" marR="0">
                        <a:lnSpc>
                          <a:spcPct val="107000"/>
                        </a:lnSpc>
                        <a:spcBef>
                          <a:spcPts val="0"/>
                        </a:spcBef>
                        <a:spcAft>
                          <a:spcPts val="0"/>
                        </a:spcAft>
                      </a:pPr>
                      <a:r>
                        <a:rPr lang="en-US" sz="900">
                          <a:effectLst/>
                          <a:latin typeface="+mn-lt"/>
                        </a:rPr>
                        <a:t>Meat from cattle and other ruminants</a:t>
                      </a:r>
                      <a:endParaRPr lang="en-US" sz="900">
                        <a:effectLst/>
                        <a:latin typeface="+mn-lt"/>
                        <a:ea typeface="Calibri" panose="020F0502020204030204" pitchFamily="34" charset="0"/>
                        <a:cs typeface="Arial" panose="020B0604020202020204" pitchFamily="34" charset="0"/>
                      </a:endParaRPr>
                    </a:p>
                  </a:txBody>
                  <a:tcPr marL="37759" marR="37759" marT="0" marB="0"/>
                </a:tc>
                <a:extLst>
                  <a:ext uri="{0D108BD9-81ED-4DB2-BD59-A6C34878D82A}">
                    <a16:rowId xmlns:a16="http://schemas.microsoft.com/office/drawing/2014/main" val="2867961747"/>
                  </a:ext>
                </a:extLst>
              </a:tr>
              <a:tr h="143066">
                <a:tc gridSpan="2" vMerge="1">
                  <a:txBody>
                    <a:bodyPr/>
                    <a:lstStyle/>
                    <a:p>
                      <a:endParaRPr lang="en-US"/>
                    </a:p>
                  </a:txBody>
                  <a:tcPr/>
                </a:tc>
                <a:tc hMerge="1" vMerge="1">
                  <a:txBody>
                    <a:bodyPr/>
                    <a:lstStyle/>
                    <a:p>
                      <a:endParaRPr lang="en-US"/>
                    </a:p>
                  </a:txBody>
                  <a:tcPr/>
                </a:tc>
                <a:tc>
                  <a:txBody>
                    <a:bodyPr/>
                    <a:lstStyle/>
                    <a:p>
                      <a:pPr marL="0" marR="0">
                        <a:lnSpc>
                          <a:spcPct val="107000"/>
                        </a:lnSpc>
                        <a:spcBef>
                          <a:spcPts val="0"/>
                        </a:spcBef>
                        <a:spcAft>
                          <a:spcPts val="0"/>
                        </a:spcAft>
                      </a:pPr>
                      <a:r>
                        <a:rPr lang="en-US" sz="900">
                          <a:effectLst/>
                          <a:latin typeface="+mn-lt"/>
                        </a:rPr>
                        <a:t>Dairy products</a:t>
                      </a:r>
                      <a:endParaRPr lang="en-US" sz="900">
                        <a:effectLst/>
                        <a:latin typeface="+mn-lt"/>
                        <a:ea typeface="Calibri" panose="020F0502020204030204" pitchFamily="34" charset="0"/>
                        <a:cs typeface="Arial" panose="020B0604020202020204" pitchFamily="34" charset="0"/>
                      </a:endParaRPr>
                    </a:p>
                  </a:txBody>
                  <a:tcPr marL="37759" marR="37759" marT="0" marB="0"/>
                </a:tc>
                <a:extLst>
                  <a:ext uri="{0D108BD9-81ED-4DB2-BD59-A6C34878D82A}">
                    <a16:rowId xmlns:a16="http://schemas.microsoft.com/office/drawing/2014/main" val="389768176"/>
                  </a:ext>
                </a:extLst>
              </a:tr>
              <a:tr h="143066">
                <a:tc gridSpan="2" vMerge="1">
                  <a:txBody>
                    <a:bodyPr/>
                    <a:lstStyle/>
                    <a:p>
                      <a:endParaRPr lang="en-US"/>
                    </a:p>
                  </a:txBody>
                  <a:tcPr/>
                </a:tc>
                <a:tc hMerge="1" vMerge="1">
                  <a:txBody>
                    <a:bodyPr/>
                    <a:lstStyle/>
                    <a:p>
                      <a:endParaRPr lang="en-US"/>
                    </a:p>
                  </a:txBody>
                  <a:tcPr/>
                </a:tc>
                <a:tc>
                  <a:txBody>
                    <a:bodyPr/>
                    <a:lstStyle/>
                    <a:p>
                      <a:pPr marL="0" marR="0">
                        <a:lnSpc>
                          <a:spcPct val="107000"/>
                        </a:lnSpc>
                        <a:spcBef>
                          <a:spcPts val="0"/>
                        </a:spcBef>
                        <a:spcAft>
                          <a:spcPts val="0"/>
                        </a:spcAft>
                      </a:pPr>
                      <a:r>
                        <a:rPr lang="en-US" sz="900">
                          <a:effectLst/>
                          <a:latin typeface="+mn-lt"/>
                        </a:rPr>
                        <a:t>Other meat products</a:t>
                      </a:r>
                      <a:endParaRPr lang="en-US" sz="900">
                        <a:effectLst/>
                        <a:latin typeface="+mn-lt"/>
                        <a:ea typeface="Calibri" panose="020F0502020204030204" pitchFamily="34" charset="0"/>
                        <a:cs typeface="Arial" panose="020B0604020202020204" pitchFamily="34" charset="0"/>
                      </a:endParaRPr>
                    </a:p>
                  </a:txBody>
                  <a:tcPr marL="37759" marR="37759" marT="0" marB="0"/>
                </a:tc>
                <a:extLst>
                  <a:ext uri="{0D108BD9-81ED-4DB2-BD59-A6C34878D82A}">
                    <a16:rowId xmlns:a16="http://schemas.microsoft.com/office/drawing/2014/main" val="3725561812"/>
                  </a:ext>
                </a:extLst>
              </a:tr>
              <a:tr h="143066">
                <a:tc rowSpan="5">
                  <a:txBody>
                    <a:bodyPr/>
                    <a:lstStyle/>
                    <a:p>
                      <a:pPr marL="0" marR="0">
                        <a:lnSpc>
                          <a:spcPct val="107000"/>
                        </a:lnSpc>
                        <a:spcBef>
                          <a:spcPts val="0"/>
                        </a:spcBef>
                        <a:spcAft>
                          <a:spcPts val="0"/>
                        </a:spcAft>
                      </a:pPr>
                      <a:r>
                        <a:rPr lang="en-US" sz="900" dirty="0">
                          <a:effectLst/>
                          <a:latin typeface="+mn-lt"/>
                        </a:rPr>
                        <a:t>Energy</a:t>
                      </a:r>
                      <a:endParaRPr lang="en-US" sz="900" dirty="0">
                        <a:effectLst/>
                        <a:latin typeface="+mn-lt"/>
                        <a:ea typeface="Calibri" panose="020F0502020204030204" pitchFamily="34" charset="0"/>
                        <a:cs typeface="Arial" panose="020B0604020202020204" pitchFamily="34" charset="0"/>
                      </a:endParaRPr>
                    </a:p>
                  </a:txBody>
                  <a:tcPr marL="37759" marR="37759" marT="0" marB="0"/>
                </a:tc>
                <a:tc rowSpan="3">
                  <a:txBody>
                    <a:bodyPr/>
                    <a:lstStyle/>
                    <a:p>
                      <a:pPr marL="0" marR="0">
                        <a:lnSpc>
                          <a:spcPct val="107000"/>
                        </a:lnSpc>
                        <a:spcBef>
                          <a:spcPts val="0"/>
                        </a:spcBef>
                        <a:spcAft>
                          <a:spcPts val="0"/>
                        </a:spcAft>
                      </a:pPr>
                      <a:r>
                        <a:rPr lang="en-US" sz="900">
                          <a:effectLst/>
                          <a:latin typeface="+mn-lt"/>
                        </a:rPr>
                        <a:t>Production</a:t>
                      </a:r>
                      <a:endParaRPr lang="en-US" sz="900">
                        <a:effectLst/>
                        <a:latin typeface="+mn-lt"/>
                        <a:ea typeface="Calibri" panose="020F0502020204030204" pitchFamily="34" charset="0"/>
                        <a:cs typeface="Arial" panose="020B0604020202020204" pitchFamily="34" charset="0"/>
                      </a:endParaRPr>
                    </a:p>
                  </a:txBody>
                  <a:tcPr marL="37759" marR="37759" marT="0" marB="0"/>
                </a:tc>
                <a:tc>
                  <a:txBody>
                    <a:bodyPr/>
                    <a:lstStyle/>
                    <a:p>
                      <a:pPr marL="0" marR="0">
                        <a:lnSpc>
                          <a:spcPct val="107000"/>
                        </a:lnSpc>
                        <a:spcBef>
                          <a:spcPts val="0"/>
                        </a:spcBef>
                        <a:spcAft>
                          <a:spcPts val="0"/>
                        </a:spcAft>
                      </a:pPr>
                      <a:r>
                        <a:rPr lang="en-US" sz="900">
                          <a:effectLst/>
                          <a:latin typeface="+mn-lt"/>
                        </a:rPr>
                        <a:t>Coal</a:t>
                      </a:r>
                      <a:endParaRPr lang="en-US" sz="900">
                        <a:effectLst/>
                        <a:latin typeface="+mn-lt"/>
                        <a:ea typeface="Calibri" panose="020F0502020204030204" pitchFamily="34" charset="0"/>
                        <a:cs typeface="Arial" panose="020B0604020202020204" pitchFamily="34" charset="0"/>
                      </a:endParaRPr>
                    </a:p>
                  </a:txBody>
                  <a:tcPr marL="37759" marR="37759" marT="0" marB="0"/>
                </a:tc>
                <a:extLst>
                  <a:ext uri="{0D108BD9-81ED-4DB2-BD59-A6C34878D82A}">
                    <a16:rowId xmlns:a16="http://schemas.microsoft.com/office/drawing/2014/main" val="2536766330"/>
                  </a:ext>
                </a:extLst>
              </a:tr>
              <a:tr h="143066">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900">
                          <a:effectLst/>
                          <a:latin typeface="+mn-lt"/>
                        </a:rPr>
                        <a:t>Crude oil</a:t>
                      </a:r>
                      <a:endParaRPr lang="en-US" sz="900">
                        <a:effectLst/>
                        <a:latin typeface="+mn-lt"/>
                        <a:ea typeface="Calibri" panose="020F0502020204030204" pitchFamily="34" charset="0"/>
                        <a:cs typeface="Arial" panose="020B0604020202020204" pitchFamily="34" charset="0"/>
                      </a:endParaRPr>
                    </a:p>
                  </a:txBody>
                  <a:tcPr marL="37759" marR="37759" marT="0" marB="0"/>
                </a:tc>
                <a:extLst>
                  <a:ext uri="{0D108BD9-81ED-4DB2-BD59-A6C34878D82A}">
                    <a16:rowId xmlns:a16="http://schemas.microsoft.com/office/drawing/2014/main" val="955623678"/>
                  </a:ext>
                </a:extLst>
              </a:tr>
              <a:tr h="143066">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900">
                          <a:effectLst/>
                          <a:latin typeface="+mn-lt"/>
                        </a:rPr>
                        <a:t>Natural gas</a:t>
                      </a:r>
                      <a:endParaRPr lang="en-US" sz="900">
                        <a:effectLst/>
                        <a:latin typeface="+mn-lt"/>
                        <a:ea typeface="Calibri" panose="020F0502020204030204" pitchFamily="34" charset="0"/>
                        <a:cs typeface="Arial" panose="020B0604020202020204" pitchFamily="34" charset="0"/>
                      </a:endParaRPr>
                    </a:p>
                  </a:txBody>
                  <a:tcPr marL="37759" marR="37759" marT="0" marB="0"/>
                </a:tc>
                <a:extLst>
                  <a:ext uri="{0D108BD9-81ED-4DB2-BD59-A6C34878D82A}">
                    <a16:rowId xmlns:a16="http://schemas.microsoft.com/office/drawing/2014/main" val="3579196071"/>
                  </a:ext>
                </a:extLst>
              </a:tr>
              <a:tr h="291219">
                <a:tc vMerge="1">
                  <a:txBody>
                    <a:bodyPr/>
                    <a:lstStyle/>
                    <a:p>
                      <a:endParaRPr lang="en-US"/>
                    </a:p>
                  </a:txBody>
                  <a:tcPr/>
                </a:tc>
                <a:tc rowSpan="2">
                  <a:txBody>
                    <a:bodyPr/>
                    <a:lstStyle/>
                    <a:p>
                      <a:pPr marL="0" marR="0">
                        <a:lnSpc>
                          <a:spcPct val="107000"/>
                        </a:lnSpc>
                        <a:spcBef>
                          <a:spcPts val="0"/>
                        </a:spcBef>
                        <a:spcAft>
                          <a:spcPts val="0"/>
                        </a:spcAft>
                      </a:pPr>
                      <a:r>
                        <a:rPr lang="en-US" sz="900">
                          <a:effectLst/>
                          <a:latin typeface="+mn-lt"/>
                        </a:rPr>
                        <a:t>Transformation</a:t>
                      </a:r>
                      <a:endParaRPr lang="en-US" sz="900">
                        <a:effectLst/>
                        <a:latin typeface="+mn-lt"/>
                        <a:ea typeface="Calibri" panose="020F0502020204030204" pitchFamily="34" charset="0"/>
                        <a:cs typeface="Arial" panose="020B0604020202020204" pitchFamily="34" charset="0"/>
                      </a:endParaRPr>
                    </a:p>
                  </a:txBody>
                  <a:tcPr marL="37759" marR="37759" marT="0" marB="0"/>
                </a:tc>
                <a:tc>
                  <a:txBody>
                    <a:bodyPr/>
                    <a:lstStyle/>
                    <a:p>
                      <a:pPr marL="0" marR="0">
                        <a:lnSpc>
                          <a:spcPct val="107000"/>
                        </a:lnSpc>
                        <a:spcBef>
                          <a:spcPts val="0"/>
                        </a:spcBef>
                        <a:spcAft>
                          <a:spcPts val="0"/>
                        </a:spcAft>
                      </a:pPr>
                      <a:r>
                        <a:rPr lang="en-US" sz="900">
                          <a:effectLst/>
                          <a:latin typeface="+mn-lt"/>
                        </a:rPr>
                        <a:t>Refined coal and petroleum products</a:t>
                      </a:r>
                      <a:endParaRPr lang="en-US" sz="900">
                        <a:effectLst/>
                        <a:latin typeface="+mn-lt"/>
                        <a:ea typeface="Calibri" panose="020F0502020204030204" pitchFamily="34" charset="0"/>
                        <a:cs typeface="Arial" panose="020B0604020202020204" pitchFamily="34" charset="0"/>
                      </a:endParaRPr>
                    </a:p>
                  </a:txBody>
                  <a:tcPr marL="37759" marR="37759" marT="0" marB="0"/>
                </a:tc>
                <a:extLst>
                  <a:ext uri="{0D108BD9-81ED-4DB2-BD59-A6C34878D82A}">
                    <a16:rowId xmlns:a16="http://schemas.microsoft.com/office/drawing/2014/main" val="679619822"/>
                  </a:ext>
                </a:extLst>
              </a:tr>
              <a:tr h="143066">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900">
                          <a:effectLst/>
                          <a:latin typeface="+mn-lt"/>
                        </a:rPr>
                        <a:t>Electricity</a:t>
                      </a:r>
                      <a:endParaRPr lang="en-US" sz="900">
                        <a:effectLst/>
                        <a:latin typeface="+mn-lt"/>
                        <a:ea typeface="Calibri" panose="020F0502020204030204" pitchFamily="34" charset="0"/>
                        <a:cs typeface="Arial" panose="020B0604020202020204" pitchFamily="34" charset="0"/>
                      </a:endParaRPr>
                    </a:p>
                  </a:txBody>
                  <a:tcPr marL="37759" marR="37759" marT="0" marB="0"/>
                </a:tc>
                <a:extLst>
                  <a:ext uri="{0D108BD9-81ED-4DB2-BD59-A6C34878D82A}">
                    <a16:rowId xmlns:a16="http://schemas.microsoft.com/office/drawing/2014/main" val="3878205805"/>
                  </a:ext>
                </a:extLst>
              </a:tr>
              <a:tr h="143066">
                <a:tc rowSpan="6" gridSpan="2">
                  <a:txBody>
                    <a:bodyPr/>
                    <a:lstStyle/>
                    <a:p>
                      <a:pPr marL="0" marR="0">
                        <a:lnSpc>
                          <a:spcPct val="107000"/>
                        </a:lnSpc>
                        <a:spcBef>
                          <a:spcPts val="0"/>
                        </a:spcBef>
                        <a:spcAft>
                          <a:spcPts val="0"/>
                        </a:spcAft>
                      </a:pPr>
                      <a:r>
                        <a:rPr lang="en-US" sz="900" dirty="0">
                          <a:effectLst/>
                          <a:latin typeface="+mn-lt"/>
                        </a:rPr>
                        <a:t>Energy-intensive industries</a:t>
                      </a:r>
                    </a:p>
                    <a:p>
                      <a:pPr marL="0" marR="0">
                        <a:lnSpc>
                          <a:spcPct val="107000"/>
                        </a:lnSpc>
                        <a:spcBef>
                          <a:spcPts val="0"/>
                        </a:spcBef>
                        <a:spcAft>
                          <a:spcPts val="0"/>
                        </a:spcAft>
                      </a:pPr>
                      <a:r>
                        <a:rPr lang="en-US" sz="900" dirty="0">
                          <a:effectLst/>
                          <a:latin typeface="+mn-lt"/>
                        </a:rPr>
                        <a:t> </a:t>
                      </a:r>
                      <a:endParaRPr lang="en-US" sz="900" dirty="0">
                        <a:effectLst/>
                        <a:latin typeface="+mn-lt"/>
                        <a:ea typeface="Calibri" panose="020F0502020204030204" pitchFamily="34" charset="0"/>
                        <a:cs typeface="Arial" panose="020B0604020202020204" pitchFamily="34" charset="0"/>
                      </a:endParaRPr>
                    </a:p>
                  </a:txBody>
                  <a:tcPr marL="37759" marR="37759" marT="0" marB="0"/>
                </a:tc>
                <a:tc rowSpan="6" hMerge="1">
                  <a:txBody>
                    <a:bodyPr/>
                    <a:lstStyle/>
                    <a:p>
                      <a:endParaRPr lang="en-US"/>
                    </a:p>
                  </a:txBody>
                  <a:tcPr/>
                </a:tc>
                <a:tc>
                  <a:txBody>
                    <a:bodyPr/>
                    <a:lstStyle/>
                    <a:p>
                      <a:pPr marL="0" marR="0">
                        <a:lnSpc>
                          <a:spcPct val="107000"/>
                        </a:lnSpc>
                        <a:spcBef>
                          <a:spcPts val="0"/>
                        </a:spcBef>
                        <a:spcAft>
                          <a:spcPts val="0"/>
                        </a:spcAft>
                      </a:pPr>
                      <a:r>
                        <a:rPr lang="en-US" sz="900">
                          <a:effectLst/>
                          <a:latin typeface="+mn-lt"/>
                        </a:rPr>
                        <a:t>Wood products</a:t>
                      </a:r>
                      <a:endParaRPr lang="en-US" sz="900">
                        <a:effectLst/>
                        <a:latin typeface="+mn-lt"/>
                        <a:ea typeface="Calibri" panose="020F0502020204030204" pitchFamily="34" charset="0"/>
                        <a:cs typeface="Arial" panose="020B0604020202020204" pitchFamily="34" charset="0"/>
                      </a:endParaRPr>
                    </a:p>
                  </a:txBody>
                  <a:tcPr marL="37759" marR="37759" marT="0" marB="0"/>
                </a:tc>
                <a:extLst>
                  <a:ext uri="{0D108BD9-81ED-4DB2-BD59-A6C34878D82A}">
                    <a16:rowId xmlns:a16="http://schemas.microsoft.com/office/drawing/2014/main" val="1650879436"/>
                  </a:ext>
                </a:extLst>
              </a:tr>
              <a:tr h="143066">
                <a:tc gridSpan="2" vMerge="1">
                  <a:txBody>
                    <a:bodyPr/>
                    <a:lstStyle/>
                    <a:p>
                      <a:endParaRPr lang="en-US"/>
                    </a:p>
                  </a:txBody>
                  <a:tcPr/>
                </a:tc>
                <a:tc hMerge="1" vMerge="1">
                  <a:txBody>
                    <a:bodyPr/>
                    <a:lstStyle/>
                    <a:p>
                      <a:endParaRPr lang="en-US"/>
                    </a:p>
                  </a:txBody>
                  <a:tcPr/>
                </a:tc>
                <a:tc>
                  <a:txBody>
                    <a:bodyPr/>
                    <a:lstStyle/>
                    <a:p>
                      <a:pPr marL="0" marR="0">
                        <a:lnSpc>
                          <a:spcPct val="107000"/>
                        </a:lnSpc>
                        <a:spcBef>
                          <a:spcPts val="0"/>
                        </a:spcBef>
                        <a:spcAft>
                          <a:spcPts val="0"/>
                        </a:spcAft>
                      </a:pPr>
                      <a:r>
                        <a:rPr lang="en-US" sz="900">
                          <a:effectLst/>
                          <a:latin typeface="+mn-lt"/>
                        </a:rPr>
                        <a:t>Paper and pulp</a:t>
                      </a:r>
                      <a:endParaRPr lang="en-US" sz="900">
                        <a:effectLst/>
                        <a:latin typeface="+mn-lt"/>
                        <a:ea typeface="Calibri" panose="020F0502020204030204" pitchFamily="34" charset="0"/>
                        <a:cs typeface="Arial" panose="020B0604020202020204" pitchFamily="34" charset="0"/>
                      </a:endParaRPr>
                    </a:p>
                  </a:txBody>
                  <a:tcPr marL="37759" marR="37759" marT="0" marB="0"/>
                </a:tc>
                <a:extLst>
                  <a:ext uri="{0D108BD9-81ED-4DB2-BD59-A6C34878D82A}">
                    <a16:rowId xmlns:a16="http://schemas.microsoft.com/office/drawing/2014/main" val="1165228801"/>
                  </a:ext>
                </a:extLst>
              </a:tr>
              <a:tr h="291219">
                <a:tc gridSpan="2" vMerge="1">
                  <a:txBody>
                    <a:bodyPr/>
                    <a:lstStyle/>
                    <a:p>
                      <a:endParaRPr lang="en-US"/>
                    </a:p>
                  </a:txBody>
                  <a:tcPr/>
                </a:tc>
                <a:tc hMerge="1" vMerge="1">
                  <a:txBody>
                    <a:bodyPr/>
                    <a:lstStyle/>
                    <a:p>
                      <a:endParaRPr lang="en-US"/>
                    </a:p>
                  </a:txBody>
                  <a:tcPr/>
                </a:tc>
                <a:tc>
                  <a:txBody>
                    <a:bodyPr/>
                    <a:lstStyle/>
                    <a:p>
                      <a:pPr marL="0" marR="0">
                        <a:lnSpc>
                          <a:spcPct val="107000"/>
                        </a:lnSpc>
                        <a:spcBef>
                          <a:spcPts val="0"/>
                        </a:spcBef>
                        <a:spcAft>
                          <a:spcPts val="0"/>
                        </a:spcAft>
                      </a:pPr>
                      <a:r>
                        <a:rPr lang="en-US" sz="900">
                          <a:effectLst/>
                          <a:latin typeface="+mn-lt"/>
                        </a:rPr>
                        <a:t>Chemicals, rubber, and plastic</a:t>
                      </a:r>
                      <a:endParaRPr lang="en-US" sz="900">
                        <a:effectLst/>
                        <a:latin typeface="+mn-lt"/>
                        <a:ea typeface="Calibri" panose="020F0502020204030204" pitchFamily="34" charset="0"/>
                        <a:cs typeface="Arial" panose="020B0604020202020204" pitchFamily="34" charset="0"/>
                      </a:endParaRPr>
                    </a:p>
                  </a:txBody>
                  <a:tcPr marL="37759" marR="37759" marT="0" marB="0"/>
                </a:tc>
                <a:extLst>
                  <a:ext uri="{0D108BD9-81ED-4DB2-BD59-A6C34878D82A}">
                    <a16:rowId xmlns:a16="http://schemas.microsoft.com/office/drawing/2014/main" val="3734726151"/>
                  </a:ext>
                </a:extLst>
              </a:tr>
              <a:tr h="143066">
                <a:tc gridSpan="2" vMerge="1">
                  <a:txBody>
                    <a:bodyPr/>
                    <a:lstStyle/>
                    <a:p>
                      <a:endParaRPr lang="en-US"/>
                    </a:p>
                  </a:txBody>
                  <a:tcPr/>
                </a:tc>
                <a:tc hMerge="1" vMerge="1">
                  <a:txBody>
                    <a:bodyPr/>
                    <a:lstStyle/>
                    <a:p>
                      <a:endParaRPr lang="en-US"/>
                    </a:p>
                  </a:txBody>
                  <a:tcPr/>
                </a:tc>
                <a:tc>
                  <a:txBody>
                    <a:bodyPr/>
                    <a:lstStyle/>
                    <a:p>
                      <a:pPr marL="0" marR="0">
                        <a:lnSpc>
                          <a:spcPct val="107000"/>
                        </a:lnSpc>
                        <a:spcBef>
                          <a:spcPts val="0"/>
                        </a:spcBef>
                        <a:spcAft>
                          <a:spcPts val="0"/>
                        </a:spcAft>
                      </a:pPr>
                      <a:r>
                        <a:rPr lang="en-US" sz="900">
                          <a:effectLst/>
                          <a:latin typeface="+mn-lt"/>
                        </a:rPr>
                        <a:t>Nonmetallic minerals</a:t>
                      </a:r>
                      <a:endParaRPr lang="en-US" sz="900">
                        <a:effectLst/>
                        <a:latin typeface="+mn-lt"/>
                        <a:ea typeface="Calibri" panose="020F0502020204030204" pitchFamily="34" charset="0"/>
                        <a:cs typeface="Arial" panose="020B0604020202020204" pitchFamily="34" charset="0"/>
                      </a:endParaRPr>
                    </a:p>
                  </a:txBody>
                  <a:tcPr marL="37759" marR="37759" marT="0" marB="0"/>
                </a:tc>
                <a:extLst>
                  <a:ext uri="{0D108BD9-81ED-4DB2-BD59-A6C34878D82A}">
                    <a16:rowId xmlns:a16="http://schemas.microsoft.com/office/drawing/2014/main" val="2389504923"/>
                  </a:ext>
                </a:extLst>
              </a:tr>
              <a:tr h="143066">
                <a:tc gridSpan="2" vMerge="1">
                  <a:txBody>
                    <a:bodyPr/>
                    <a:lstStyle/>
                    <a:p>
                      <a:endParaRPr lang="en-US"/>
                    </a:p>
                  </a:txBody>
                  <a:tcPr/>
                </a:tc>
                <a:tc hMerge="1" vMerge="1">
                  <a:txBody>
                    <a:bodyPr/>
                    <a:lstStyle/>
                    <a:p>
                      <a:endParaRPr lang="en-US"/>
                    </a:p>
                  </a:txBody>
                  <a:tcPr/>
                </a:tc>
                <a:tc>
                  <a:txBody>
                    <a:bodyPr/>
                    <a:lstStyle/>
                    <a:p>
                      <a:pPr marL="0" marR="0">
                        <a:lnSpc>
                          <a:spcPct val="107000"/>
                        </a:lnSpc>
                        <a:spcBef>
                          <a:spcPts val="0"/>
                        </a:spcBef>
                        <a:spcAft>
                          <a:spcPts val="0"/>
                        </a:spcAft>
                      </a:pPr>
                      <a:r>
                        <a:rPr lang="en-US" sz="900">
                          <a:effectLst/>
                          <a:latin typeface="+mn-lt"/>
                        </a:rPr>
                        <a:t>Iron and steel</a:t>
                      </a:r>
                      <a:endParaRPr lang="en-US" sz="900">
                        <a:effectLst/>
                        <a:latin typeface="+mn-lt"/>
                        <a:ea typeface="Calibri" panose="020F0502020204030204" pitchFamily="34" charset="0"/>
                        <a:cs typeface="Arial" panose="020B0604020202020204" pitchFamily="34" charset="0"/>
                      </a:endParaRPr>
                    </a:p>
                  </a:txBody>
                  <a:tcPr marL="37759" marR="37759" marT="0" marB="0"/>
                </a:tc>
                <a:extLst>
                  <a:ext uri="{0D108BD9-81ED-4DB2-BD59-A6C34878D82A}">
                    <a16:rowId xmlns:a16="http://schemas.microsoft.com/office/drawing/2014/main" val="4222443425"/>
                  </a:ext>
                </a:extLst>
              </a:tr>
              <a:tr h="143066">
                <a:tc gridSpan="2" vMerge="1">
                  <a:txBody>
                    <a:bodyPr/>
                    <a:lstStyle/>
                    <a:p>
                      <a:endParaRPr lang="en-US"/>
                    </a:p>
                  </a:txBody>
                  <a:tcPr/>
                </a:tc>
                <a:tc hMerge="1" vMerge="1">
                  <a:txBody>
                    <a:bodyPr/>
                    <a:lstStyle/>
                    <a:p>
                      <a:endParaRPr lang="en-US"/>
                    </a:p>
                  </a:txBody>
                  <a:tcPr/>
                </a:tc>
                <a:tc>
                  <a:txBody>
                    <a:bodyPr/>
                    <a:lstStyle/>
                    <a:p>
                      <a:pPr marL="0" marR="0">
                        <a:lnSpc>
                          <a:spcPct val="107000"/>
                        </a:lnSpc>
                        <a:spcBef>
                          <a:spcPts val="0"/>
                        </a:spcBef>
                        <a:spcAft>
                          <a:spcPts val="0"/>
                        </a:spcAft>
                      </a:pPr>
                      <a:r>
                        <a:rPr lang="en-US" sz="900">
                          <a:effectLst/>
                          <a:latin typeface="+mn-lt"/>
                        </a:rPr>
                        <a:t>Nonferrous metals</a:t>
                      </a:r>
                      <a:endParaRPr lang="en-US" sz="900">
                        <a:effectLst/>
                        <a:latin typeface="+mn-lt"/>
                        <a:ea typeface="Calibri" panose="020F0502020204030204" pitchFamily="34" charset="0"/>
                        <a:cs typeface="Arial" panose="020B0604020202020204" pitchFamily="34" charset="0"/>
                      </a:endParaRPr>
                    </a:p>
                  </a:txBody>
                  <a:tcPr marL="37759" marR="37759" marT="0" marB="0"/>
                </a:tc>
                <a:extLst>
                  <a:ext uri="{0D108BD9-81ED-4DB2-BD59-A6C34878D82A}">
                    <a16:rowId xmlns:a16="http://schemas.microsoft.com/office/drawing/2014/main" val="2360251551"/>
                  </a:ext>
                </a:extLst>
              </a:tr>
              <a:tr h="143066">
                <a:tc gridSpan="2">
                  <a:txBody>
                    <a:bodyPr/>
                    <a:lstStyle/>
                    <a:p>
                      <a:pPr marL="0" marR="0">
                        <a:lnSpc>
                          <a:spcPct val="107000"/>
                        </a:lnSpc>
                        <a:spcBef>
                          <a:spcPts val="0"/>
                        </a:spcBef>
                        <a:spcAft>
                          <a:spcPts val="0"/>
                        </a:spcAft>
                      </a:pPr>
                      <a:r>
                        <a:rPr lang="en-US" sz="900" dirty="0">
                          <a:effectLst/>
                          <a:latin typeface="+mn-lt"/>
                        </a:rPr>
                        <a:t>Other industry</a:t>
                      </a:r>
                      <a:endParaRPr lang="en-US" sz="900" dirty="0">
                        <a:effectLst/>
                        <a:latin typeface="+mn-lt"/>
                        <a:ea typeface="Calibri" panose="020F0502020204030204" pitchFamily="34" charset="0"/>
                        <a:cs typeface="Arial" panose="020B0604020202020204" pitchFamily="34" charset="0"/>
                      </a:endParaRPr>
                    </a:p>
                  </a:txBody>
                  <a:tcPr marL="37759" marR="37759" marT="0" marB="0"/>
                </a:tc>
                <a:tc hMerge="1">
                  <a:txBody>
                    <a:bodyPr/>
                    <a:lstStyle/>
                    <a:p>
                      <a:endParaRPr lang="en-US"/>
                    </a:p>
                  </a:txBody>
                  <a:tcPr/>
                </a:tc>
                <a:tc>
                  <a:txBody>
                    <a:bodyPr/>
                    <a:lstStyle/>
                    <a:p>
                      <a:pPr marL="0" marR="0">
                        <a:lnSpc>
                          <a:spcPct val="107000"/>
                        </a:lnSpc>
                        <a:spcBef>
                          <a:spcPts val="0"/>
                        </a:spcBef>
                        <a:spcAft>
                          <a:spcPts val="0"/>
                        </a:spcAft>
                      </a:pPr>
                      <a:r>
                        <a:rPr lang="en-US" sz="900">
                          <a:effectLst/>
                          <a:latin typeface="+mn-lt"/>
                        </a:rPr>
                        <a:t>Other industry</a:t>
                      </a:r>
                      <a:endParaRPr lang="en-US" sz="900">
                        <a:effectLst/>
                        <a:latin typeface="+mn-lt"/>
                        <a:ea typeface="Calibri" panose="020F0502020204030204" pitchFamily="34" charset="0"/>
                        <a:cs typeface="Arial" panose="020B0604020202020204" pitchFamily="34" charset="0"/>
                      </a:endParaRPr>
                    </a:p>
                  </a:txBody>
                  <a:tcPr marL="37759" marR="37759" marT="0" marB="0"/>
                </a:tc>
                <a:extLst>
                  <a:ext uri="{0D108BD9-81ED-4DB2-BD59-A6C34878D82A}">
                    <a16:rowId xmlns:a16="http://schemas.microsoft.com/office/drawing/2014/main" val="1360837990"/>
                  </a:ext>
                </a:extLst>
              </a:tr>
              <a:tr h="143066">
                <a:tc rowSpan="3" gridSpan="2">
                  <a:txBody>
                    <a:bodyPr/>
                    <a:lstStyle/>
                    <a:p>
                      <a:pPr marL="0" marR="0">
                        <a:lnSpc>
                          <a:spcPct val="107000"/>
                        </a:lnSpc>
                        <a:spcBef>
                          <a:spcPts val="0"/>
                        </a:spcBef>
                        <a:spcAft>
                          <a:spcPts val="0"/>
                        </a:spcAft>
                      </a:pPr>
                      <a:r>
                        <a:rPr lang="en-US" sz="900" dirty="0">
                          <a:effectLst/>
                          <a:latin typeface="+mn-lt"/>
                        </a:rPr>
                        <a:t>Transportation</a:t>
                      </a:r>
                    </a:p>
                    <a:p>
                      <a:pPr marL="0" marR="0">
                        <a:lnSpc>
                          <a:spcPct val="107000"/>
                        </a:lnSpc>
                        <a:spcBef>
                          <a:spcPts val="0"/>
                        </a:spcBef>
                        <a:spcAft>
                          <a:spcPts val="0"/>
                        </a:spcAft>
                      </a:pPr>
                      <a:r>
                        <a:rPr lang="en-US" sz="900" dirty="0">
                          <a:effectLst/>
                          <a:latin typeface="+mn-lt"/>
                        </a:rPr>
                        <a:t> </a:t>
                      </a:r>
                      <a:endParaRPr lang="en-US" sz="900" dirty="0">
                        <a:effectLst/>
                        <a:latin typeface="+mn-lt"/>
                        <a:ea typeface="Calibri" panose="020F0502020204030204" pitchFamily="34" charset="0"/>
                        <a:cs typeface="Arial" panose="020B0604020202020204" pitchFamily="34" charset="0"/>
                      </a:endParaRPr>
                    </a:p>
                  </a:txBody>
                  <a:tcPr marL="37759" marR="37759" marT="0" marB="0"/>
                </a:tc>
                <a:tc rowSpan="3" hMerge="1">
                  <a:txBody>
                    <a:bodyPr/>
                    <a:lstStyle/>
                    <a:p>
                      <a:endParaRPr lang="en-US"/>
                    </a:p>
                  </a:txBody>
                  <a:tcPr/>
                </a:tc>
                <a:tc>
                  <a:txBody>
                    <a:bodyPr/>
                    <a:lstStyle/>
                    <a:p>
                      <a:pPr marL="0" marR="0">
                        <a:lnSpc>
                          <a:spcPct val="107000"/>
                        </a:lnSpc>
                        <a:spcBef>
                          <a:spcPts val="0"/>
                        </a:spcBef>
                        <a:spcAft>
                          <a:spcPts val="0"/>
                        </a:spcAft>
                      </a:pPr>
                      <a:r>
                        <a:rPr lang="en-US" sz="900">
                          <a:effectLst/>
                          <a:latin typeface="+mn-lt"/>
                        </a:rPr>
                        <a:t>Land transportation</a:t>
                      </a:r>
                      <a:endParaRPr lang="en-US" sz="900">
                        <a:effectLst/>
                        <a:latin typeface="+mn-lt"/>
                        <a:ea typeface="Calibri" panose="020F0502020204030204" pitchFamily="34" charset="0"/>
                        <a:cs typeface="Arial" panose="020B0604020202020204" pitchFamily="34" charset="0"/>
                      </a:endParaRPr>
                    </a:p>
                  </a:txBody>
                  <a:tcPr marL="37759" marR="37759" marT="0" marB="0"/>
                </a:tc>
                <a:extLst>
                  <a:ext uri="{0D108BD9-81ED-4DB2-BD59-A6C34878D82A}">
                    <a16:rowId xmlns:a16="http://schemas.microsoft.com/office/drawing/2014/main" val="156277536"/>
                  </a:ext>
                </a:extLst>
              </a:tr>
              <a:tr h="143066">
                <a:tc gridSpan="2" vMerge="1">
                  <a:txBody>
                    <a:bodyPr/>
                    <a:lstStyle/>
                    <a:p>
                      <a:endParaRPr lang="en-US"/>
                    </a:p>
                  </a:txBody>
                  <a:tcPr/>
                </a:tc>
                <a:tc hMerge="1" vMerge="1">
                  <a:txBody>
                    <a:bodyPr/>
                    <a:lstStyle/>
                    <a:p>
                      <a:endParaRPr lang="en-US"/>
                    </a:p>
                  </a:txBody>
                  <a:tcPr/>
                </a:tc>
                <a:tc>
                  <a:txBody>
                    <a:bodyPr/>
                    <a:lstStyle/>
                    <a:p>
                      <a:pPr marL="0" marR="0">
                        <a:lnSpc>
                          <a:spcPct val="107000"/>
                        </a:lnSpc>
                        <a:spcBef>
                          <a:spcPts val="0"/>
                        </a:spcBef>
                        <a:spcAft>
                          <a:spcPts val="0"/>
                        </a:spcAft>
                      </a:pPr>
                      <a:r>
                        <a:rPr lang="en-US" sz="900">
                          <a:effectLst/>
                          <a:latin typeface="+mn-lt"/>
                        </a:rPr>
                        <a:t>Water transportation</a:t>
                      </a:r>
                      <a:endParaRPr lang="en-US" sz="900">
                        <a:effectLst/>
                        <a:latin typeface="+mn-lt"/>
                        <a:ea typeface="Calibri" panose="020F0502020204030204" pitchFamily="34" charset="0"/>
                        <a:cs typeface="Arial" panose="020B0604020202020204" pitchFamily="34" charset="0"/>
                      </a:endParaRPr>
                    </a:p>
                  </a:txBody>
                  <a:tcPr marL="37759" marR="37759" marT="0" marB="0"/>
                </a:tc>
                <a:extLst>
                  <a:ext uri="{0D108BD9-81ED-4DB2-BD59-A6C34878D82A}">
                    <a16:rowId xmlns:a16="http://schemas.microsoft.com/office/drawing/2014/main" val="2437135786"/>
                  </a:ext>
                </a:extLst>
              </a:tr>
              <a:tr h="143066">
                <a:tc gridSpan="2" vMerge="1">
                  <a:txBody>
                    <a:bodyPr/>
                    <a:lstStyle/>
                    <a:p>
                      <a:endParaRPr lang="en-US"/>
                    </a:p>
                  </a:txBody>
                  <a:tcPr/>
                </a:tc>
                <a:tc hMerge="1" vMerge="1">
                  <a:txBody>
                    <a:bodyPr/>
                    <a:lstStyle/>
                    <a:p>
                      <a:endParaRPr lang="en-US"/>
                    </a:p>
                  </a:txBody>
                  <a:tcPr/>
                </a:tc>
                <a:tc>
                  <a:txBody>
                    <a:bodyPr/>
                    <a:lstStyle/>
                    <a:p>
                      <a:pPr marL="0" marR="0">
                        <a:lnSpc>
                          <a:spcPct val="107000"/>
                        </a:lnSpc>
                        <a:spcBef>
                          <a:spcPts val="0"/>
                        </a:spcBef>
                        <a:spcAft>
                          <a:spcPts val="0"/>
                        </a:spcAft>
                      </a:pPr>
                      <a:r>
                        <a:rPr lang="en-US" sz="900">
                          <a:effectLst/>
                          <a:latin typeface="+mn-lt"/>
                        </a:rPr>
                        <a:t>Air transportation</a:t>
                      </a:r>
                      <a:endParaRPr lang="en-US" sz="900">
                        <a:effectLst/>
                        <a:latin typeface="+mn-lt"/>
                        <a:ea typeface="Calibri" panose="020F0502020204030204" pitchFamily="34" charset="0"/>
                        <a:cs typeface="Arial" panose="020B0604020202020204" pitchFamily="34" charset="0"/>
                      </a:endParaRPr>
                    </a:p>
                  </a:txBody>
                  <a:tcPr marL="37759" marR="37759" marT="0" marB="0"/>
                </a:tc>
                <a:extLst>
                  <a:ext uri="{0D108BD9-81ED-4DB2-BD59-A6C34878D82A}">
                    <a16:rowId xmlns:a16="http://schemas.microsoft.com/office/drawing/2014/main" val="3802254576"/>
                  </a:ext>
                </a:extLst>
              </a:tr>
              <a:tr h="143066">
                <a:tc gridSpan="2">
                  <a:txBody>
                    <a:bodyPr/>
                    <a:lstStyle/>
                    <a:p>
                      <a:pPr marL="0" marR="0">
                        <a:lnSpc>
                          <a:spcPct val="107000"/>
                        </a:lnSpc>
                        <a:spcBef>
                          <a:spcPts val="0"/>
                        </a:spcBef>
                        <a:spcAft>
                          <a:spcPts val="0"/>
                        </a:spcAft>
                      </a:pPr>
                      <a:r>
                        <a:rPr lang="en-US" sz="900" dirty="0">
                          <a:effectLst/>
                          <a:latin typeface="+mn-lt"/>
                        </a:rPr>
                        <a:t>Services</a:t>
                      </a:r>
                      <a:endParaRPr lang="en-US" sz="900" dirty="0">
                        <a:effectLst/>
                        <a:latin typeface="+mn-lt"/>
                        <a:ea typeface="Calibri" panose="020F0502020204030204" pitchFamily="34" charset="0"/>
                        <a:cs typeface="Arial" panose="020B0604020202020204" pitchFamily="34" charset="0"/>
                      </a:endParaRPr>
                    </a:p>
                  </a:txBody>
                  <a:tcPr marL="37759" marR="37759" marT="0" marB="0"/>
                </a:tc>
                <a:tc hMerge="1">
                  <a:txBody>
                    <a:bodyPr/>
                    <a:lstStyle/>
                    <a:p>
                      <a:endParaRPr lang="en-US"/>
                    </a:p>
                  </a:txBody>
                  <a:tcPr/>
                </a:tc>
                <a:tc>
                  <a:txBody>
                    <a:bodyPr/>
                    <a:lstStyle/>
                    <a:p>
                      <a:pPr marL="0" marR="0">
                        <a:lnSpc>
                          <a:spcPct val="107000"/>
                        </a:lnSpc>
                        <a:spcBef>
                          <a:spcPts val="0"/>
                        </a:spcBef>
                        <a:spcAft>
                          <a:spcPts val="0"/>
                        </a:spcAft>
                      </a:pPr>
                      <a:r>
                        <a:rPr lang="en-US" sz="900" dirty="0">
                          <a:effectLst/>
                          <a:latin typeface="+mn-lt"/>
                        </a:rPr>
                        <a:t>Services</a:t>
                      </a:r>
                      <a:endParaRPr lang="en-US" sz="900" dirty="0">
                        <a:effectLst/>
                        <a:latin typeface="+mn-lt"/>
                        <a:ea typeface="Calibri" panose="020F0502020204030204" pitchFamily="34" charset="0"/>
                        <a:cs typeface="Arial" panose="020B0604020202020204" pitchFamily="34" charset="0"/>
                      </a:endParaRPr>
                    </a:p>
                  </a:txBody>
                  <a:tcPr marL="37759" marR="37759" marT="0" marB="0"/>
                </a:tc>
                <a:extLst>
                  <a:ext uri="{0D108BD9-81ED-4DB2-BD59-A6C34878D82A}">
                    <a16:rowId xmlns:a16="http://schemas.microsoft.com/office/drawing/2014/main" val="321026205"/>
                  </a:ext>
                </a:extLst>
              </a:tr>
            </a:tbl>
          </a:graphicData>
        </a:graphic>
      </p:graphicFrame>
      <p:sp>
        <p:nvSpPr>
          <p:cNvPr id="8" name="TextBox 7">
            <a:extLst>
              <a:ext uri="{FF2B5EF4-FFF2-40B4-BE49-F238E27FC236}">
                <a16:creationId xmlns:a16="http://schemas.microsoft.com/office/drawing/2014/main" id="{76E31600-025E-9DBA-5F93-F72AC50E099C}"/>
              </a:ext>
            </a:extLst>
          </p:cNvPr>
          <p:cNvSpPr txBox="1"/>
          <p:nvPr/>
        </p:nvSpPr>
        <p:spPr>
          <a:xfrm>
            <a:off x="693652" y="756705"/>
            <a:ext cx="5546895" cy="1477328"/>
          </a:xfrm>
          <a:prstGeom prst="rect">
            <a:avLst/>
          </a:prstGeom>
          <a:noFill/>
        </p:spPr>
        <p:txBody>
          <a:bodyPr wrap="square" rtlCol="0">
            <a:spAutoFit/>
          </a:bodyPr>
          <a:lstStyle/>
          <a:p>
            <a:r>
              <a:rPr lang="en-US" dirty="0"/>
              <a:t>Global computable general equilibrium model with 13 world regions, 38 production sectors (FARM 4), and five-year time steps through 2100.  FARM 5 adds three production sectors: rubber and plastic products, water, hotels and restaurants, for a total of 41 sectors.</a:t>
            </a:r>
          </a:p>
        </p:txBody>
      </p:sp>
    </p:spTree>
    <p:extLst>
      <p:ext uri="{BB962C8B-B14F-4D97-AF65-F5344CB8AC3E}">
        <p14:creationId xmlns:p14="http://schemas.microsoft.com/office/powerpoint/2010/main" val="7889601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A07C055-0844-84DB-F450-A1ABC71EF9BA}"/>
              </a:ext>
            </a:extLst>
          </p:cNvPr>
          <p:cNvPicPr>
            <a:picLocks noChangeAspect="1"/>
          </p:cNvPicPr>
          <p:nvPr/>
        </p:nvPicPr>
        <p:blipFill>
          <a:blip r:embed="rId3"/>
          <a:stretch>
            <a:fillRect/>
          </a:stretch>
        </p:blipFill>
        <p:spPr>
          <a:xfrm>
            <a:off x="0" y="0"/>
            <a:ext cx="5286015" cy="6858000"/>
          </a:xfrm>
          <a:prstGeom prst="rect">
            <a:avLst/>
          </a:prstGeom>
        </p:spPr>
      </p:pic>
      <p:sp>
        <p:nvSpPr>
          <p:cNvPr id="8" name="Content Placeholder 5">
            <a:extLst>
              <a:ext uri="{FF2B5EF4-FFF2-40B4-BE49-F238E27FC236}">
                <a16:creationId xmlns:a16="http://schemas.microsoft.com/office/drawing/2014/main" id="{D2DA08D2-344E-FE0D-680D-B7D6E8CFCE95}"/>
              </a:ext>
            </a:extLst>
          </p:cNvPr>
          <p:cNvSpPr txBox="1">
            <a:spLocks/>
          </p:cNvSpPr>
          <p:nvPr/>
        </p:nvSpPr>
        <p:spPr>
          <a:xfrm>
            <a:off x="6158097" y="1524000"/>
            <a:ext cx="5389033" cy="4343400"/>
          </a:xfrm>
          <a:prstGeom prst="rect">
            <a:avLst/>
          </a:prstGeom>
        </p:spPr>
        <p:txBody>
          <a:bodyPr>
            <a:normAutofit fontScale="850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7200" indent="-457200">
              <a:buFont typeface="Arial" panose="020B0604020202020204" pitchFamily="34" charset="0"/>
              <a:buAutoNum type="arabicPeriod"/>
            </a:pPr>
            <a:r>
              <a:rPr lang="en-US" dirty="0"/>
              <a:t>How do increasing population and income affect global demand for crops and food products through 2050?</a:t>
            </a:r>
          </a:p>
          <a:p>
            <a:pPr marL="457200" indent="-457200">
              <a:buFont typeface="Arial" panose="020B0604020202020204" pitchFamily="34" charset="0"/>
              <a:buAutoNum type="arabicPeriod"/>
            </a:pPr>
            <a:r>
              <a:rPr lang="en-US" dirty="0"/>
              <a:t>What is the effect of agricultural productivity growth on food prices and cropland area expansion?</a:t>
            </a:r>
          </a:p>
          <a:p>
            <a:pPr marL="457200" indent="-457200">
              <a:buFont typeface="Arial" panose="020B0604020202020204" pitchFamily="34" charset="0"/>
              <a:buAutoNum type="arabicPeriod"/>
            </a:pPr>
            <a:r>
              <a:rPr lang="en-US" dirty="0"/>
              <a:t>How do alternative assumptions about population growth affect the size of the world agricultural system in 2050?</a:t>
            </a:r>
          </a:p>
        </p:txBody>
      </p:sp>
      <p:sp>
        <p:nvSpPr>
          <p:cNvPr id="10" name="Text Placeholder 2">
            <a:extLst>
              <a:ext uri="{FF2B5EF4-FFF2-40B4-BE49-F238E27FC236}">
                <a16:creationId xmlns:a16="http://schemas.microsoft.com/office/drawing/2014/main" id="{0BE789BD-E98B-584F-1496-973A4BA2255E}"/>
              </a:ext>
            </a:extLst>
          </p:cNvPr>
          <p:cNvSpPr txBox="1">
            <a:spLocks/>
          </p:cNvSpPr>
          <p:nvPr/>
        </p:nvSpPr>
        <p:spPr>
          <a:xfrm>
            <a:off x="6160213" y="685800"/>
            <a:ext cx="5386917" cy="639762"/>
          </a:xfrm>
          <a:prstGeom prst="rect">
            <a:avLst/>
          </a:prstGeom>
        </p:spPr>
        <p:txBody>
          <a:bodyPr anchor="t">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dirty="0"/>
              <a:t>Research Questions</a:t>
            </a:r>
          </a:p>
        </p:txBody>
      </p:sp>
    </p:spTree>
    <p:extLst>
      <p:ext uri="{BB962C8B-B14F-4D97-AF65-F5344CB8AC3E}">
        <p14:creationId xmlns:p14="http://schemas.microsoft.com/office/powerpoint/2010/main" val="36747922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C2BE45-AD61-41D3-B0E2-30735BF01C46}"/>
              </a:ext>
            </a:extLst>
          </p:cNvPr>
          <p:cNvSpPr>
            <a:spLocks noGrp="1"/>
          </p:cNvSpPr>
          <p:nvPr>
            <p:ph type="title"/>
          </p:nvPr>
        </p:nvSpPr>
        <p:spPr>
          <a:xfrm>
            <a:off x="621234" y="152400"/>
            <a:ext cx="10972800" cy="868362"/>
          </a:xfrm>
        </p:spPr>
        <p:txBody>
          <a:bodyPr/>
          <a:lstStyle/>
          <a:p>
            <a:r>
              <a:rPr lang="en-US" dirty="0"/>
              <a:t>Approach</a:t>
            </a:r>
          </a:p>
        </p:txBody>
      </p:sp>
      <p:sp>
        <p:nvSpPr>
          <p:cNvPr id="4" name="Content Placeholder 3">
            <a:extLst>
              <a:ext uri="{FF2B5EF4-FFF2-40B4-BE49-F238E27FC236}">
                <a16:creationId xmlns:a16="http://schemas.microsoft.com/office/drawing/2014/main" id="{7E319BD1-E5E5-49D9-A692-ED4C3C21BE3E}"/>
              </a:ext>
            </a:extLst>
          </p:cNvPr>
          <p:cNvSpPr>
            <a:spLocks noGrp="1"/>
          </p:cNvSpPr>
          <p:nvPr>
            <p:ph sz="half" idx="2"/>
          </p:nvPr>
        </p:nvSpPr>
        <p:spPr>
          <a:xfrm>
            <a:off x="609598" y="1861454"/>
            <a:ext cx="5386917" cy="3853546"/>
          </a:xfrm>
        </p:spPr>
        <p:txBody>
          <a:bodyPr>
            <a:normAutofit fontScale="85000" lnSpcReduction="10000"/>
          </a:bodyPr>
          <a:lstStyle/>
          <a:p>
            <a:r>
              <a:rPr lang="en-US" dirty="0"/>
              <a:t>Food Balance Sheets (FAO)</a:t>
            </a:r>
          </a:p>
          <a:p>
            <a:pPr lvl="1"/>
            <a:r>
              <a:rPr lang="en-US" dirty="0">
                <a:solidFill>
                  <a:srgbClr val="0070C0"/>
                </a:solidFill>
              </a:rPr>
              <a:t>Domestic supply</a:t>
            </a:r>
            <a:r>
              <a:rPr lang="en-US" dirty="0"/>
              <a:t> is the quantity of food produced, plus imports, less exports, adjusted for change in storage</a:t>
            </a:r>
          </a:p>
          <a:p>
            <a:pPr lvl="1"/>
            <a:r>
              <a:rPr lang="en-US" dirty="0">
                <a:solidFill>
                  <a:srgbClr val="0070C0"/>
                </a:solidFill>
              </a:rPr>
              <a:t>Domestic use</a:t>
            </a:r>
            <a:r>
              <a:rPr lang="en-US" dirty="0"/>
              <a:t> includes crops used for seed, animal feed, processed food, non-food uses, and waste during storage and transportation</a:t>
            </a:r>
          </a:p>
          <a:p>
            <a:pPr lvl="1"/>
            <a:r>
              <a:rPr lang="en-US" dirty="0">
                <a:solidFill>
                  <a:srgbClr val="0070C0"/>
                </a:solidFill>
              </a:rPr>
              <a:t>Remainder is food available for consumption (food consumed plus post-retail food waste)</a:t>
            </a:r>
          </a:p>
          <a:p>
            <a:r>
              <a:rPr lang="en-US" dirty="0"/>
              <a:t>International Comparison Program (ICP)</a:t>
            </a:r>
          </a:p>
          <a:p>
            <a:pPr lvl="1"/>
            <a:r>
              <a:rPr lang="en-US" dirty="0"/>
              <a:t>Coordinated by the World Bank</a:t>
            </a:r>
          </a:p>
          <a:p>
            <a:pPr lvl="1"/>
            <a:r>
              <a:rPr lang="en-US" dirty="0"/>
              <a:t>Measure the size of world economies based on surveys of the quantities of goods or services that can be purchased within each country</a:t>
            </a:r>
          </a:p>
        </p:txBody>
      </p:sp>
      <p:sp>
        <p:nvSpPr>
          <p:cNvPr id="5" name="Text Placeholder 4">
            <a:extLst>
              <a:ext uri="{FF2B5EF4-FFF2-40B4-BE49-F238E27FC236}">
                <a16:creationId xmlns:a16="http://schemas.microsoft.com/office/drawing/2014/main" id="{53D9126E-B4D4-4015-B6F6-8364E9083C65}"/>
              </a:ext>
            </a:extLst>
          </p:cNvPr>
          <p:cNvSpPr>
            <a:spLocks noGrp="1"/>
          </p:cNvSpPr>
          <p:nvPr>
            <p:ph type="body" sz="quarter" idx="3"/>
          </p:nvPr>
        </p:nvSpPr>
        <p:spPr>
          <a:xfrm>
            <a:off x="6096000" y="1248572"/>
            <a:ext cx="5389033" cy="639762"/>
          </a:xfrm>
        </p:spPr>
        <p:txBody>
          <a:bodyPr anchor="t">
            <a:normAutofit/>
          </a:bodyPr>
          <a:lstStyle/>
          <a:p>
            <a:r>
              <a:rPr lang="en-US" dirty="0"/>
              <a:t>Prospective Analysis</a:t>
            </a:r>
          </a:p>
        </p:txBody>
      </p:sp>
      <p:sp>
        <p:nvSpPr>
          <p:cNvPr id="6" name="Content Placeholder 5">
            <a:extLst>
              <a:ext uri="{FF2B5EF4-FFF2-40B4-BE49-F238E27FC236}">
                <a16:creationId xmlns:a16="http://schemas.microsoft.com/office/drawing/2014/main" id="{1D3F5A96-DA1A-4FEC-BABD-919D11DB48E2}"/>
              </a:ext>
            </a:extLst>
          </p:cNvPr>
          <p:cNvSpPr>
            <a:spLocks noGrp="1"/>
          </p:cNvSpPr>
          <p:nvPr>
            <p:ph sz="quarter" idx="4"/>
          </p:nvPr>
        </p:nvSpPr>
        <p:spPr>
          <a:xfrm>
            <a:off x="6193367" y="1861453"/>
            <a:ext cx="5389033" cy="3616325"/>
          </a:xfrm>
        </p:spPr>
        <p:txBody>
          <a:bodyPr>
            <a:normAutofit fontScale="85000" lnSpcReduction="10000"/>
          </a:bodyPr>
          <a:lstStyle/>
          <a:p>
            <a:r>
              <a:rPr lang="en-US" dirty="0"/>
              <a:t>Future Agricultural Resources Model (FARM) developed at ERS</a:t>
            </a:r>
          </a:p>
          <a:p>
            <a:pPr lvl="1"/>
            <a:r>
              <a:rPr lang="en-US" dirty="0"/>
              <a:t>Global economic model</a:t>
            </a:r>
          </a:p>
          <a:p>
            <a:pPr lvl="1"/>
            <a:r>
              <a:rPr lang="en-US" dirty="0"/>
              <a:t>Simulates world agricultural and energy systems</a:t>
            </a:r>
          </a:p>
          <a:p>
            <a:pPr lvl="1"/>
            <a:r>
              <a:rPr lang="en-US" dirty="0"/>
              <a:t>Five-year time steps starting in 2011</a:t>
            </a:r>
          </a:p>
          <a:p>
            <a:r>
              <a:rPr lang="en-US" dirty="0"/>
              <a:t>Drivers of global change into the future</a:t>
            </a:r>
          </a:p>
          <a:p>
            <a:pPr lvl="1"/>
            <a:r>
              <a:rPr lang="en-US" dirty="0"/>
              <a:t>population</a:t>
            </a:r>
          </a:p>
          <a:p>
            <a:pPr lvl="1"/>
            <a:r>
              <a:rPr lang="en-US" dirty="0"/>
              <a:t>per capita income growth</a:t>
            </a:r>
          </a:p>
          <a:p>
            <a:pPr lvl="1"/>
            <a:r>
              <a:rPr lang="en-US" dirty="0"/>
              <a:t>dietary preference</a:t>
            </a:r>
          </a:p>
          <a:p>
            <a:pPr lvl="1"/>
            <a:r>
              <a:rPr lang="en-US" dirty="0"/>
              <a:t>agricultural productivity</a:t>
            </a:r>
          </a:p>
          <a:p>
            <a:endParaRPr lang="en-US" dirty="0"/>
          </a:p>
        </p:txBody>
      </p:sp>
      <p:sp>
        <p:nvSpPr>
          <p:cNvPr id="8" name="Text Placeholder 7">
            <a:extLst>
              <a:ext uri="{FF2B5EF4-FFF2-40B4-BE49-F238E27FC236}">
                <a16:creationId xmlns:a16="http://schemas.microsoft.com/office/drawing/2014/main" id="{2A9FDBD1-3292-3B5F-0487-AEFB4F6D348A}"/>
              </a:ext>
            </a:extLst>
          </p:cNvPr>
          <p:cNvSpPr>
            <a:spLocks noGrp="1"/>
          </p:cNvSpPr>
          <p:nvPr>
            <p:ph type="body" idx="1"/>
          </p:nvPr>
        </p:nvSpPr>
        <p:spPr>
          <a:xfrm>
            <a:off x="609600" y="1221692"/>
            <a:ext cx="5386917" cy="639762"/>
          </a:xfrm>
        </p:spPr>
        <p:txBody>
          <a:bodyPr anchor="t"/>
          <a:lstStyle/>
          <a:p>
            <a:r>
              <a:rPr lang="en-US" dirty="0"/>
              <a:t>Retrospective Analysis</a:t>
            </a:r>
          </a:p>
        </p:txBody>
      </p:sp>
    </p:spTree>
    <p:extLst>
      <p:ext uri="{BB962C8B-B14F-4D97-AF65-F5344CB8AC3E}">
        <p14:creationId xmlns:p14="http://schemas.microsoft.com/office/powerpoint/2010/main" val="22269458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Content Placeholder 4">
            <a:extLst>
              <a:ext uri="{FF2B5EF4-FFF2-40B4-BE49-F238E27FC236}">
                <a16:creationId xmlns:a16="http://schemas.microsoft.com/office/drawing/2014/main" id="{2AD76510-20C9-9CE1-E4DC-88FFC776BE51}"/>
              </a:ext>
            </a:extLst>
          </p:cNvPr>
          <p:cNvSpPr>
            <a:spLocks noGrp="1"/>
          </p:cNvSpPr>
          <p:nvPr>
            <p:ph idx="1"/>
          </p:nvPr>
        </p:nvSpPr>
        <p:spPr>
          <a:xfrm>
            <a:off x="8763000" y="914400"/>
            <a:ext cx="3079410" cy="4343400"/>
          </a:xfrm>
        </p:spPr>
        <p:txBody>
          <a:bodyPr>
            <a:normAutofit fontScale="62500" lnSpcReduction="20000"/>
          </a:bodyPr>
          <a:lstStyle/>
          <a:p>
            <a:r>
              <a:rPr lang="en-US" dirty="0"/>
              <a:t>From 1990 through 2019, world population grew by 45 percent to 7.7 billion people, while calories available for food consumption increased by 61 percent</a:t>
            </a:r>
          </a:p>
          <a:p>
            <a:r>
              <a:rPr lang="en-US" dirty="0"/>
              <a:t>The world average masks large differences across countries</a:t>
            </a:r>
          </a:p>
          <a:p>
            <a:r>
              <a:rPr lang="en-US" dirty="0"/>
              <a:t>Calories available for consumption equal food consumed plus food waste</a:t>
            </a:r>
          </a:p>
          <a:p>
            <a:pPr marL="0" indent="0">
              <a:buNone/>
            </a:pPr>
            <a:endParaRPr lang="en-US" dirty="0"/>
          </a:p>
        </p:txBody>
      </p:sp>
      <p:pic>
        <p:nvPicPr>
          <p:cNvPr id="7" name="Picture 6">
            <a:extLst>
              <a:ext uri="{FF2B5EF4-FFF2-40B4-BE49-F238E27FC236}">
                <a16:creationId xmlns:a16="http://schemas.microsoft.com/office/drawing/2014/main" id="{E85B8857-CD4A-0F67-951F-CE53B2A767F0}"/>
              </a:ext>
            </a:extLst>
          </p:cNvPr>
          <p:cNvPicPr>
            <a:picLocks noChangeAspect="1"/>
          </p:cNvPicPr>
          <p:nvPr/>
        </p:nvPicPr>
        <p:blipFill>
          <a:blip r:embed="rId3"/>
          <a:stretch>
            <a:fillRect/>
          </a:stretch>
        </p:blipFill>
        <p:spPr>
          <a:xfrm>
            <a:off x="228600" y="414886"/>
            <a:ext cx="8463376" cy="5604914"/>
          </a:xfrm>
          <a:prstGeom prst="rect">
            <a:avLst/>
          </a:prstGeom>
        </p:spPr>
      </p:pic>
    </p:spTree>
    <p:extLst>
      <p:ext uri="{BB962C8B-B14F-4D97-AF65-F5344CB8AC3E}">
        <p14:creationId xmlns:p14="http://schemas.microsoft.com/office/powerpoint/2010/main" val="36396226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Content Placeholder 4">
            <a:extLst>
              <a:ext uri="{FF2B5EF4-FFF2-40B4-BE49-F238E27FC236}">
                <a16:creationId xmlns:a16="http://schemas.microsoft.com/office/drawing/2014/main" id="{2AD76510-20C9-9CE1-E4DC-88FFC776BE51}"/>
              </a:ext>
            </a:extLst>
          </p:cNvPr>
          <p:cNvSpPr>
            <a:spLocks noGrp="1"/>
          </p:cNvSpPr>
          <p:nvPr>
            <p:ph idx="1"/>
          </p:nvPr>
        </p:nvSpPr>
        <p:spPr>
          <a:xfrm>
            <a:off x="9220200" y="762000"/>
            <a:ext cx="2743198" cy="4613138"/>
          </a:xfrm>
        </p:spPr>
        <p:txBody>
          <a:bodyPr>
            <a:normAutofit fontScale="55000" lnSpcReduction="20000"/>
          </a:bodyPr>
          <a:lstStyle/>
          <a:p>
            <a:r>
              <a:rPr lang="en-US" dirty="0"/>
              <a:t>Food at home is by far the most important expenditure category for low- and middle-income economies</a:t>
            </a:r>
          </a:p>
          <a:p>
            <a:pPr lvl="1"/>
            <a:r>
              <a:rPr lang="en-US" dirty="0"/>
              <a:t>Average budget share of 48 percent in low-income economies</a:t>
            </a:r>
          </a:p>
          <a:p>
            <a:pPr lvl="1"/>
            <a:r>
              <a:rPr lang="en-US" dirty="0"/>
              <a:t>Average budget share of 30 percent in middle-income economies</a:t>
            </a:r>
          </a:p>
          <a:p>
            <a:r>
              <a:rPr lang="en-US" dirty="0"/>
              <a:t>Food away from home, which increases with income, is included in restaurants</a:t>
            </a:r>
          </a:p>
        </p:txBody>
      </p:sp>
      <p:pic>
        <p:nvPicPr>
          <p:cNvPr id="4" name="Picture 3">
            <a:extLst>
              <a:ext uri="{FF2B5EF4-FFF2-40B4-BE49-F238E27FC236}">
                <a16:creationId xmlns:a16="http://schemas.microsoft.com/office/drawing/2014/main" id="{3663E9CA-7661-A379-6FDB-F2A1EED39FCD}"/>
              </a:ext>
            </a:extLst>
          </p:cNvPr>
          <p:cNvPicPr>
            <a:picLocks noChangeAspect="1"/>
          </p:cNvPicPr>
          <p:nvPr/>
        </p:nvPicPr>
        <p:blipFill>
          <a:blip r:embed="rId3"/>
          <a:stretch>
            <a:fillRect/>
          </a:stretch>
        </p:blipFill>
        <p:spPr>
          <a:xfrm>
            <a:off x="228602" y="228600"/>
            <a:ext cx="8878264" cy="5791200"/>
          </a:xfrm>
          <a:prstGeom prst="rect">
            <a:avLst/>
          </a:prstGeom>
        </p:spPr>
      </p:pic>
      <p:sp>
        <p:nvSpPr>
          <p:cNvPr id="3" name="Oval 2">
            <a:extLst>
              <a:ext uri="{FF2B5EF4-FFF2-40B4-BE49-F238E27FC236}">
                <a16:creationId xmlns:a16="http://schemas.microsoft.com/office/drawing/2014/main" id="{E82E5C83-FFAD-6B6E-7F29-AF42FF1EBC6A}"/>
              </a:ext>
            </a:extLst>
          </p:cNvPr>
          <p:cNvSpPr/>
          <p:nvPr/>
        </p:nvSpPr>
        <p:spPr>
          <a:xfrm>
            <a:off x="533400" y="1524000"/>
            <a:ext cx="1066800" cy="3352800"/>
          </a:xfrm>
          <a:prstGeom prst="ellipse">
            <a:avLst/>
          </a:prstGeom>
          <a:no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EC5E647E-157D-35A1-6C2D-5ACADD9291B1}"/>
              </a:ext>
            </a:extLst>
          </p:cNvPr>
          <p:cNvSpPr/>
          <p:nvPr/>
        </p:nvSpPr>
        <p:spPr>
          <a:xfrm>
            <a:off x="7391400" y="3124200"/>
            <a:ext cx="762000" cy="2104400"/>
          </a:xfrm>
          <a:prstGeom prst="ellipse">
            <a:avLst/>
          </a:prstGeom>
          <a:no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940049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TextBox 7"/>
          <p:cNvSpPr txBox="1"/>
          <p:nvPr/>
        </p:nvSpPr>
        <p:spPr>
          <a:xfrm>
            <a:off x="260856" y="5562600"/>
            <a:ext cx="8534400" cy="646331"/>
          </a:xfrm>
          <a:prstGeom prst="rect">
            <a:avLst/>
          </a:prstGeom>
          <a:noFill/>
        </p:spPr>
        <p:txBody>
          <a:bodyPr wrap="square" rtlCol="0">
            <a:spAutoFit/>
          </a:bodyPr>
          <a:lstStyle/>
          <a:p>
            <a:r>
              <a:rPr lang="en-US" sz="1200" dirty="0"/>
              <a:t>Notes: Three illustrative scenarios are shown: a static diet (per capita consumption of food calories remains constant at 2011 levels in all world regions) with medium population growth; an income-driven diet with medium population growth; and an income-driven diet with high population growth. The static diet is a point of comparison to quantify the effect of income growth on food consumption.</a:t>
            </a:r>
          </a:p>
        </p:txBody>
      </p:sp>
      <p:sp>
        <p:nvSpPr>
          <p:cNvPr id="2" name="Content Placeholder 4">
            <a:extLst>
              <a:ext uri="{FF2B5EF4-FFF2-40B4-BE49-F238E27FC236}">
                <a16:creationId xmlns:a16="http://schemas.microsoft.com/office/drawing/2014/main" id="{2AD76510-20C9-9CE1-E4DC-88FFC776BE51}"/>
              </a:ext>
            </a:extLst>
          </p:cNvPr>
          <p:cNvSpPr>
            <a:spLocks noGrp="1"/>
          </p:cNvSpPr>
          <p:nvPr>
            <p:ph idx="1"/>
          </p:nvPr>
        </p:nvSpPr>
        <p:spPr>
          <a:xfrm>
            <a:off x="9112591" y="923085"/>
            <a:ext cx="2927010" cy="4536938"/>
          </a:xfrm>
        </p:spPr>
        <p:txBody>
          <a:bodyPr>
            <a:normAutofit fontScale="70000" lnSpcReduction="20000"/>
          </a:bodyPr>
          <a:lstStyle/>
          <a:p>
            <a:r>
              <a:rPr lang="en-US" dirty="0"/>
              <a:t>A useful measure of the size of the world agricultural system is total calories from crops</a:t>
            </a:r>
          </a:p>
          <a:p>
            <a:r>
              <a:rPr lang="en-US" dirty="0"/>
              <a:t>Rising per capita incomes have historically implied increasing consumption of</a:t>
            </a:r>
          </a:p>
          <a:p>
            <a:pPr lvl="1"/>
            <a:r>
              <a:rPr lang="en-US" dirty="0"/>
              <a:t>Total calories</a:t>
            </a:r>
          </a:p>
          <a:p>
            <a:pPr lvl="1"/>
            <a:r>
              <a:rPr lang="en-US" dirty="0"/>
              <a:t>Animal products</a:t>
            </a:r>
          </a:p>
          <a:p>
            <a:r>
              <a:rPr lang="en-US" dirty="0"/>
              <a:t>Uncertainty is handled through scenarios</a:t>
            </a:r>
          </a:p>
          <a:p>
            <a:pPr marL="0" indent="0">
              <a:buNone/>
            </a:pPr>
            <a:endParaRPr lang="en-US" dirty="0"/>
          </a:p>
        </p:txBody>
      </p:sp>
      <p:pic>
        <p:nvPicPr>
          <p:cNvPr id="4" name="Picture 3">
            <a:extLst>
              <a:ext uri="{FF2B5EF4-FFF2-40B4-BE49-F238E27FC236}">
                <a16:creationId xmlns:a16="http://schemas.microsoft.com/office/drawing/2014/main" id="{E20B92AB-A3CE-124F-54E1-CFEDC34A9BB5}"/>
              </a:ext>
            </a:extLst>
          </p:cNvPr>
          <p:cNvPicPr>
            <a:picLocks noChangeAspect="1"/>
          </p:cNvPicPr>
          <p:nvPr/>
        </p:nvPicPr>
        <p:blipFill>
          <a:blip r:embed="rId3"/>
          <a:stretch>
            <a:fillRect/>
          </a:stretch>
        </p:blipFill>
        <p:spPr>
          <a:xfrm>
            <a:off x="152399" y="457199"/>
            <a:ext cx="8751315" cy="5029201"/>
          </a:xfrm>
          <a:prstGeom prst="rect">
            <a:avLst/>
          </a:prstGeom>
        </p:spPr>
      </p:pic>
      <p:sp>
        <p:nvSpPr>
          <p:cNvPr id="3" name="TextBox 2">
            <a:extLst>
              <a:ext uri="{FF2B5EF4-FFF2-40B4-BE49-F238E27FC236}">
                <a16:creationId xmlns:a16="http://schemas.microsoft.com/office/drawing/2014/main" id="{F3B5778B-ACF2-BE14-9484-50C855BAD0B0}"/>
              </a:ext>
            </a:extLst>
          </p:cNvPr>
          <p:cNvSpPr txBox="1"/>
          <p:nvPr/>
        </p:nvSpPr>
        <p:spPr>
          <a:xfrm>
            <a:off x="304800" y="457199"/>
            <a:ext cx="8382000" cy="381001"/>
          </a:xfrm>
          <a:prstGeom prst="rect">
            <a:avLst/>
          </a:prstGeom>
          <a:solidFill>
            <a:schemeClr val="bg1"/>
          </a:solidFill>
        </p:spPr>
        <p:txBody>
          <a:bodyPr wrap="square" rtlCol="0">
            <a:spAutoFit/>
          </a:bodyPr>
          <a:lstStyle/>
          <a:p>
            <a:r>
              <a:rPr lang="en-US" b="1" dirty="0">
                <a:latin typeface="Arial" panose="020B0604020202020204" pitchFamily="34" charset="0"/>
                <a:cs typeface="Arial" panose="020B0604020202020204" pitchFamily="34" charset="0"/>
              </a:rPr>
              <a:t>Population and Income Drive Projections of World Food Consumption</a:t>
            </a:r>
          </a:p>
        </p:txBody>
      </p:sp>
    </p:spTree>
    <p:extLst>
      <p:ext uri="{BB962C8B-B14F-4D97-AF65-F5344CB8AC3E}">
        <p14:creationId xmlns:p14="http://schemas.microsoft.com/office/powerpoint/2010/main" val="14477295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Content Placeholder 4">
            <a:extLst>
              <a:ext uri="{FF2B5EF4-FFF2-40B4-BE49-F238E27FC236}">
                <a16:creationId xmlns:a16="http://schemas.microsoft.com/office/drawing/2014/main" id="{2AD76510-20C9-9CE1-E4DC-88FFC776BE51}"/>
              </a:ext>
            </a:extLst>
          </p:cNvPr>
          <p:cNvSpPr>
            <a:spLocks noGrp="1"/>
          </p:cNvSpPr>
          <p:nvPr>
            <p:ph idx="1"/>
          </p:nvPr>
        </p:nvSpPr>
        <p:spPr>
          <a:xfrm>
            <a:off x="8839200" y="838200"/>
            <a:ext cx="3003210" cy="4419600"/>
          </a:xfrm>
        </p:spPr>
        <p:txBody>
          <a:bodyPr>
            <a:normAutofit fontScale="70000" lnSpcReduction="20000"/>
          </a:bodyPr>
          <a:lstStyle/>
          <a:p>
            <a:r>
              <a:rPr lang="en-US" dirty="0"/>
              <a:t>Food prices are lower in high productivity scenarios than in other scenarios, which allows greater consumption of food</a:t>
            </a:r>
          </a:p>
          <a:p>
            <a:r>
              <a:rPr lang="en-US" dirty="0"/>
              <a:t>If productivity growth were high enough, cropland area could decline</a:t>
            </a:r>
          </a:p>
          <a:p>
            <a:r>
              <a:rPr lang="en-US" dirty="0"/>
              <a:t>Crop yield increases along with productivity growth</a:t>
            </a:r>
          </a:p>
        </p:txBody>
      </p:sp>
      <p:pic>
        <p:nvPicPr>
          <p:cNvPr id="5" name="Picture 4">
            <a:extLst>
              <a:ext uri="{FF2B5EF4-FFF2-40B4-BE49-F238E27FC236}">
                <a16:creationId xmlns:a16="http://schemas.microsoft.com/office/drawing/2014/main" id="{78C4C28C-5229-2A45-4055-F2DABBA98E18}"/>
              </a:ext>
            </a:extLst>
          </p:cNvPr>
          <p:cNvPicPr>
            <a:picLocks noChangeAspect="1"/>
          </p:cNvPicPr>
          <p:nvPr/>
        </p:nvPicPr>
        <p:blipFill>
          <a:blip r:embed="rId3"/>
          <a:stretch>
            <a:fillRect/>
          </a:stretch>
        </p:blipFill>
        <p:spPr>
          <a:xfrm>
            <a:off x="228599" y="76200"/>
            <a:ext cx="8507887" cy="6324600"/>
          </a:xfrm>
          <a:prstGeom prst="rect">
            <a:avLst/>
          </a:prstGeom>
        </p:spPr>
      </p:pic>
    </p:spTree>
    <p:extLst>
      <p:ext uri="{BB962C8B-B14F-4D97-AF65-F5344CB8AC3E}">
        <p14:creationId xmlns:p14="http://schemas.microsoft.com/office/powerpoint/2010/main" val="9483370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C2BE45-AD61-41D3-B0E2-30735BF01C46}"/>
              </a:ext>
            </a:extLst>
          </p:cNvPr>
          <p:cNvSpPr>
            <a:spLocks noGrp="1"/>
          </p:cNvSpPr>
          <p:nvPr>
            <p:ph type="title"/>
          </p:nvPr>
        </p:nvSpPr>
        <p:spPr>
          <a:xfrm>
            <a:off x="609600" y="274638"/>
            <a:ext cx="10972800" cy="792162"/>
          </a:xfrm>
        </p:spPr>
        <p:txBody>
          <a:bodyPr/>
          <a:lstStyle/>
          <a:p>
            <a:r>
              <a:rPr lang="en-US" dirty="0"/>
              <a:t>Takeaways</a:t>
            </a:r>
          </a:p>
        </p:txBody>
      </p:sp>
      <p:sp>
        <p:nvSpPr>
          <p:cNvPr id="4" name="Content Placeholder 3">
            <a:extLst>
              <a:ext uri="{FF2B5EF4-FFF2-40B4-BE49-F238E27FC236}">
                <a16:creationId xmlns:a16="http://schemas.microsoft.com/office/drawing/2014/main" id="{7E319BD1-E5E5-49D9-A692-ED4C3C21BE3E}"/>
              </a:ext>
            </a:extLst>
          </p:cNvPr>
          <p:cNvSpPr>
            <a:spLocks noGrp="1"/>
          </p:cNvSpPr>
          <p:nvPr>
            <p:ph sz="half" idx="2"/>
          </p:nvPr>
        </p:nvSpPr>
        <p:spPr>
          <a:xfrm>
            <a:off x="448019" y="1219201"/>
            <a:ext cx="5386917" cy="4262626"/>
          </a:xfrm>
        </p:spPr>
        <p:txBody>
          <a:bodyPr>
            <a:normAutofit fontScale="92500" lnSpcReduction="10000"/>
          </a:bodyPr>
          <a:lstStyle/>
          <a:p>
            <a:r>
              <a:rPr lang="en-US" dirty="0"/>
              <a:t>Calories are a convenient unit for representing the size of the world agricultural system</a:t>
            </a:r>
          </a:p>
          <a:p>
            <a:pPr lvl="1"/>
            <a:r>
              <a:rPr lang="en-US" dirty="0"/>
              <a:t>Calories available for food consumption equal </a:t>
            </a:r>
            <a:r>
              <a:rPr lang="en-US" dirty="0">
                <a:solidFill>
                  <a:srgbClr val="0070C0"/>
                </a:solidFill>
              </a:rPr>
              <a:t>food consumed</a:t>
            </a:r>
            <a:r>
              <a:rPr lang="en-US" dirty="0"/>
              <a:t> plus </a:t>
            </a:r>
            <a:r>
              <a:rPr lang="en-US" dirty="0">
                <a:solidFill>
                  <a:srgbClr val="0070C0"/>
                </a:solidFill>
              </a:rPr>
              <a:t>food waste</a:t>
            </a:r>
          </a:p>
          <a:p>
            <a:pPr lvl="1"/>
            <a:r>
              <a:rPr lang="en-US" dirty="0"/>
              <a:t>Total crop calories include animal feed and represent pressure on the land base</a:t>
            </a:r>
          </a:p>
          <a:p>
            <a:pPr lvl="1"/>
            <a:r>
              <a:rPr lang="en-US" dirty="0"/>
              <a:t>Conversion efficiency from crop calories to food calories</a:t>
            </a:r>
          </a:p>
          <a:p>
            <a:r>
              <a:rPr lang="en-US" dirty="0"/>
              <a:t>Strong trend of food consumption increasing with per capita income</a:t>
            </a:r>
          </a:p>
          <a:p>
            <a:pPr lvl="1"/>
            <a:r>
              <a:rPr lang="en-US" dirty="0"/>
              <a:t>Total calories per person</a:t>
            </a:r>
          </a:p>
          <a:p>
            <a:pPr lvl="1"/>
            <a:r>
              <a:rPr lang="en-US" dirty="0"/>
              <a:t>Calories of animal products per person</a:t>
            </a:r>
          </a:p>
          <a:p>
            <a:endParaRPr lang="en-US" dirty="0"/>
          </a:p>
          <a:p>
            <a:endParaRPr lang="en-US" dirty="0"/>
          </a:p>
        </p:txBody>
      </p:sp>
      <p:sp>
        <p:nvSpPr>
          <p:cNvPr id="6" name="Content Placeholder 5">
            <a:extLst>
              <a:ext uri="{FF2B5EF4-FFF2-40B4-BE49-F238E27FC236}">
                <a16:creationId xmlns:a16="http://schemas.microsoft.com/office/drawing/2014/main" id="{1D3F5A96-DA1A-4FEC-BABD-919D11DB48E2}"/>
              </a:ext>
            </a:extLst>
          </p:cNvPr>
          <p:cNvSpPr>
            <a:spLocks noGrp="1"/>
          </p:cNvSpPr>
          <p:nvPr>
            <p:ph sz="quarter" idx="4"/>
          </p:nvPr>
        </p:nvSpPr>
        <p:spPr>
          <a:xfrm>
            <a:off x="6368117" y="1295400"/>
            <a:ext cx="5389033" cy="4186425"/>
          </a:xfrm>
        </p:spPr>
        <p:txBody>
          <a:bodyPr>
            <a:normAutofit fontScale="92500" lnSpcReduction="10000"/>
          </a:bodyPr>
          <a:lstStyle/>
          <a:p>
            <a:r>
              <a:rPr lang="en-US" dirty="0"/>
              <a:t>Food (at home) is the largest expenditure category for low- and middle-income economies</a:t>
            </a:r>
          </a:p>
          <a:p>
            <a:r>
              <a:rPr lang="en-US" dirty="0"/>
              <a:t>Share of income spent on food at home decreases with per capita income</a:t>
            </a:r>
          </a:p>
          <a:p>
            <a:r>
              <a:rPr lang="en-US" dirty="0"/>
              <a:t>Share of income spent on food away from home increases with per capita income</a:t>
            </a:r>
          </a:p>
          <a:p>
            <a:r>
              <a:rPr lang="en-US" dirty="0"/>
              <a:t>The rate of future </a:t>
            </a:r>
            <a:r>
              <a:rPr lang="en-US" dirty="0">
                <a:solidFill>
                  <a:srgbClr val="0070C0"/>
                </a:solidFill>
              </a:rPr>
              <a:t>agricultural productivity growth</a:t>
            </a:r>
            <a:r>
              <a:rPr lang="en-US" dirty="0"/>
              <a:t> affects</a:t>
            </a:r>
          </a:p>
          <a:p>
            <a:pPr lvl="1"/>
            <a:r>
              <a:rPr lang="en-US" dirty="0"/>
              <a:t>Crop yield</a:t>
            </a:r>
          </a:p>
          <a:p>
            <a:pPr lvl="1"/>
            <a:r>
              <a:rPr lang="en-US" dirty="0"/>
              <a:t>Demand for agricultural land</a:t>
            </a:r>
          </a:p>
          <a:p>
            <a:pPr lvl="1"/>
            <a:r>
              <a:rPr lang="en-US" dirty="0"/>
              <a:t>Food prices and demand for food</a:t>
            </a:r>
          </a:p>
        </p:txBody>
      </p:sp>
    </p:spTree>
    <p:extLst>
      <p:ext uri="{BB962C8B-B14F-4D97-AF65-F5344CB8AC3E}">
        <p14:creationId xmlns:p14="http://schemas.microsoft.com/office/powerpoint/2010/main" val="36075810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C2BE45-AD61-41D3-B0E2-30735BF01C46}"/>
              </a:ext>
            </a:extLst>
          </p:cNvPr>
          <p:cNvSpPr>
            <a:spLocks noGrp="1"/>
          </p:cNvSpPr>
          <p:nvPr>
            <p:ph type="title"/>
          </p:nvPr>
        </p:nvSpPr>
        <p:spPr>
          <a:xfrm>
            <a:off x="609600" y="274638"/>
            <a:ext cx="10972800" cy="792162"/>
          </a:xfrm>
        </p:spPr>
        <p:txBody>
          <a:bodyPr/>
          <a:lstStyle/>
          <a:p>
            <a:r>
              <a:rPr lang="en-US" dirty="0"/>
              <a:t>Extra Slides (time permitting)</a:t>
            </a:r>
          </a:p>
        </p:txBody>
      </p:sp>
    </p:spTree>
    <p:extLst>
      <p:ext uri="{BB962C8B-B14F-4D97-AF65-F5344CB8AC3E}">
        <p14:creationId xmlns:p14="http://schemas.microsoft.com/office/powerpoint/2010/main" val="2093972503"/>
      </p:ext>
    </p:extLst>
  </p:cSld>
  <p:clrMapOvr>
    <a:masterClrMapping/>
  </p:clrMapOvr>
</p:sld>
</file>

<file path=ppt/theme/theme1.xml><?xml version="1.0" encoding="utf-8"?>
<a:theme xmlns:a="http://schemas.openxmlformats.org/drawingml/2006/main" name="ERS Title Pag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roduct_x0020_Type xmlns="698fad51-7952-431e-8cbd-401639f7140b">Chart/Table</Product_x0020_Type>
    <Report_x002f_Article_x0020_Link xmlns="698fad51-7952-431e-8cbd-401639f7140b">
      <Url xsi:nil="true"/>
      <Description xsi:nil="true"/>
    </Report_x002f_Article_x0020_Link>
    <Division xmlns="698fad51-7952-431e-8cbd-401639f7140b" xsi:nil="true"/>
    <Designer xmlns="698fad51-7952-431e-8cbd-401639f7140b">
      <UserInfo>
        <DisplayName/>
        <AccountId xsi:nil="true"/>
        <AccountType/>
      </UserInfo>
    </Designer>
    <Publication_x0020_Type xmlns="698fad51-7952-431e-8cbd-401639f7140b"/>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B1C04496294934A89327E0E10E966B2" ma:contentTypeVersion="16" ma:contentTypeDescription="Create a new document." ma:contentTypeScope="" ma:versionID="a126f1f9fd76965f7851d0b42935763e">
  <xsd:schema xmlns:xsd="http://www.w3.org/2001/XMLSchema" xmlns:xs="http://www.w3.org/2001/XMLSchema" xmlns:p="http://schemas.microsoft.com/office/2006/metadata/properties" xmlns:ns2="698fad51-7952-431e-8cbd-401639f7140b" xmlns:ns3="d2e86295-2718-4682-b51d-675a0256ea4a" targetNamespace="http://schemas.microsoft.com/office/2006/metadata/properties" ma:root="true" ma:fieldsID="b532da2fbce47b54b0f9a66ff6fc53c6" ns2:_="" ns3:_="">
    <xsd:import namespace="698fad51-7952-431e-8cbd-401639f7140b"/>
    <xsd:import namespace="d2e86295-2718-4682-b51d-675a0256ea4a"/>
    <xsd:element name="properties">
      <xsd:complexType>
        <xsd:sequence>
          <xsd:element name="documentManagement">
            <xsd:complexType>
              <xsd:all>
                <xsd:element ref="ns2:Publication_x0020_Type" minOccurs="0"/>
                <xsd:element ref="ns2:Product_x0020_Type" minOccurs="0"/>
                <xsd:element ref="ns2:Designer" minOccurs="0"/>
                <xsd:element ref="ns2:Report_x002f_Article_x0020_Link" minOccurs="0"/>
                <xsd:element ref="ns3:SharedWithUsers" minOccurs="0"/>
                <xsd:element ref="ns3:SharedWithDetails" minOccurs="0"/>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Division"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98fad51-7952-431e-8cbd-401639f7140b" elementFormDefault="qualified">
    <xsd:import namespace="http://schemas.microsoft.com/office/2006/documentManagement/types"/>
    <xsd:import namespace="http://schemas.microsoft.com/office/infopath/2007/PartnerControls"/>
    <xsd:element name="Publication_x0020_Type" ma:index="2" nillable="true" ma:displayName="Publication Type" ma:internalName="Publication_x0020_Type">
      <xsd:complexType>
        <xsd:complexContent>
          <xsd:extension base="dms:MultiChoice">
            <xsd:sequence>
              <xsd:element name="Value" maxOccurs="unbounded" minOccurs="0" nillable="true">
                <xsd:simpleType>
                  <xsd:restriction base="dms:Choice">
                    <xsd:enumeration value="Amber Waves"/>
                    <xsd:enumeration value="Chart of Note"/>
                    <xsd:enumeration value="Report"/>
                    <xsd:enumeration value="Outlook Report"/>
                    <xsd:enumeration value="General Design"/>
                  </xsd:restriction>
                </xsd:simpleType>
              </xsd:element>
            </xsd:sequence>
          </xsd:extension>
        </xsd:complexContent>
      </xsd:complexType>
    </xsd:element>
    <xsd:element name="Product_x0020_Type" ma:index="3" nillable="true" ma:displayName="Product Type" ma:default="Chart/Table" ma:format="Dropdown" ma:internalName="Product_x0020_Type">
      <xsd:simpleType>
        <xsd:restriction base="dms:Choice">
          <xsd:enumeration value="Chart/Table"/>
          <xsd:enumeration value="Infographic"/>
          <xsd:enumeration value="Brochure"/>
          <xsd:enumeration value="Brand Graphic"/>
          <xsd:enumeration value="Poster"/>
          <xsd:enumeration value="Display"/>
          <xsd:enumeration value="Photo"/>
          <xsd:enumeration value="Map"/>
          <xsd:enumeration value="Template"/>
          <xsd:enumeration value="Video"/>
          <xsd:enumeration value="Report"/>
          <xsd:enumeration value="Guidance"/>
        </xsd:restriction>
      </xsd:simpleType>
    </xsd:element>
    <xsd:element name="Designer" ma:index="4" nillable="true" ma:displayName="Designer" ma:list="UserInfo" ma:SharePointGroup="0" ma:internalName="Designer" ma:readOnly="false"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Report_x002f_Article_x0020_Link" ma:index="5" nillable="true" ma:displayName="Report/Article Link" ma:format="Hyperlink" ma:internalName="Report_x002f_Article_x0020_Link">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Division" ma:index="21" nillable="true" ma:displayName="Division" ma:description="This defines which division the product originated from" ma:format="Dropdown" ma:internalName="Division">
      <xsd:simpleType>
        <xsd:restriction base="dms:Choice">
          <xsd:enumeration value="MTED"/>
          <xsd:enumeration value="RRED"/>
          <xsd:enumeration value="FED"/>
        </xsd:restriction>
      </xsd:simpleType>
    </xsd:element>
    <xsd:element name="MediaServiceLocation" ma:index="22"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2e86295-2718-4682-b51d-675a0256ea4a"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7"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AFDF0B6-1661-4177-B1E6-1C82CF739F98}">
  <ds:schemaRefs>
    <ds:schemaRef ds:uri="http://schemas.microsoft.com/sharepoint/v3/contenttype/forms"/>
  </ds:schemaRefs>
</ds:datastoreItem>
</file>

<file path=customXml/itemProps2.xml><?xml version="1.0" encoding="utf-8"?>
<ds:datastoreItem xmlns:ds="http://schemas.openxmlformats.org/officeDocument/2006/customXml" ds:itemID="{DDBD1941-05B2-4343-811C-B86C7A9B2005}">
  <ds:schemaRefs>
    <ds:schemaRef ds:uri="http://www.w3.org/XML/1998/namespace"/>
    <ds:schemaRef ds:uri="http://schemas.microsoft.com/office/2006/documentManagement/types"/>
    <ds:schemaRef ds:uri="http://purl.org/dc/elements/1.1/"/>
    <ds:schemaRef ds:uri="http://purl.org/dc/terms/"/>
    <ds:schemaRef ds:uri="http://purl.org/dc/dcmitype/"/>
    <ds:schemaRef ds:uri="http://schemas.microsoft.com/office/2006/metadata/properties"/>
    <ds:schemaRef ds:uri="698fad51-7952-431e-8cbd-401639f7140b"/>
    <ds:schemaRef ds:uri="http://schemas.microsoft.com/office/infopath/2007/PartnerControls"/>
    <ds:schemaRef ds:uri="http://schemas.openxmlformats.org/package/2006/metadata/core-properties"/>
    <ds:schemaRef ds:uri="d2e86295-2718-4682-b51d-675a0256ea4a"/>
  </ds:schemaRefs>
</ds:datastoreItem>
</file>

<file path=customXml/itemProps3.xml><?xml version="1.0" encoding="utf-8"?>
<ds:datastoreItem xmlns:ds="http://schemas.openxmlformats.org/officeDocument/2006/customXml" ds:itemID="{A2DC7735-B7C4-4843-9E07-1B4B5397B1C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98fad51-7952-431e-8cbd-401639f7140b"/>
    <ds:schemaRef ds:uri="d2e86295-2718-4682-b51d-675a0256ea4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3374</TotalTime>
  <Words>2001</Words>
  <Application>Microsoft Office PowerPoint</Application>
  <PresentationFormat>Widescreen</PresentationFormat>
  <Paragraphs>328</Paragraphs>
  <Slides>13</Slides>
  <Notes>11</Notes>
  <HiddenSlides>0</HiddenSlides>
  <MMClips>0</MMClips>
  <ScaleCrop>false</ScaleCrop>
  <HeadingPairs>
    <vt:vector size="8" baseType="variant">
      <vt:variant>
        <vt:lpstr>Fonts Used</vt:lpstr>
      </vt:variant>
      <vt:variant>
        <vt:i4>3</vt:i4>
      </vt:variant>
      <vt:variant>
        <vt:lpstr>Theme</vt:lpstr>
      </vt:variant>
      <vt:variant>
        <vt:i4>3</vt:i4>
      </vt:variant>
      <vt:variant>
        <vt:lpstr>Embedded OLE Servers</vt:lpstr>
      </vt:variant>
      <vt:variant>
        <vt:i4>1</vt:i4>
      </vt:variant>
      <vt:variant>
        <vt:lpstr>Slide Titles</vt:lpstr>
      </vt:variant>
      <vt:variant>
        <vt:i4>13</vt:i4>
      </vt:variant>
    </vt:vector>
  </HeadingPairs>
  <TitlesOfParts>
    <vt:vector size="20" baseType="lpstr">
      <vt:lpstr>Arial</vt:lpstr>
      <vt:lpstr>Calibri</vt:lpstr>
      <vt:lpstr>Calibri Light</vt:lpstr>
      <vt:lpstr>ERS Title Page</vt:lpstr>
      <vt:lpstr>Custom Design</vt:lpstr>
      <vt:lpstr>1_Custom Design</vt:lpstr>
      <vt:lpstr>Worksheet</vt:lpstr>
      <vt:lpstr>Scenarios of Global Food Consumption: Implications for Agriculture  Ron Sands USDA Economic Research Service  27th Annual Conference on Global Economic Analysis  June 5-7, 2024 Colorado State University Fort Collins, Colorado</vt:lpstr>
      <vt:lpstr>PowerPoint Presentation</vt:lpstr>
      <vt:lpstr>Approach</vt:lpstr>
      <vt:lpstr>PowerPoint Presentation</vt:lpstr>
      <vt:lpstr>PowerPoint Presentation</vt:lpstr>
      <vt:lpstr>PowerPoint Presentation</vt:lpstr>
      <vt:lpstr>PowerPoint Presentation</vt:lpstr>
      <vt:lpstr>Takeaways</vt:lpstr>
      <vt:lpstr>Extra Slides (time permitting)</vt:lpstr>
      <vt:lpstr>Future Agricultural Resources Model (FARM)</vt:lpstr>
      <vt:lpstr>PowerPoint Presentation</vt:lpstr>
      <vt:lpstr>PowerPoint Presentation</vt:lpstr>
      <vt:lpstr>Future Agricultural Resources Model (FARM)</vt:lpstr>
    </vt:vector>
  </TitlesOfParts>
  <Company>USDA-ERS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ctaylor</dc:creator>
  <cp:lastModifiedBy>Sands, Ron - REE-ERS</cp:lastModifiedBy>
  <cp:revision>95</cp:revision>
  <dcterms:created xsi:type="dcterms:W3CDTF">2014-04-29T12:26:48Z</dcterms:created>
  <dcterms:modified xsi:type="dcterms:W3CDTF">2024-05-29T00:19:00Z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0x010100EB1C04496294934A89327E0E10E966B2</vt:lpwstr>
  </property>
</Properties>
</file>