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75" r:id="rId2"/>
    <p:sldId id="494" r:id="rId3"/>
    <p:sldId id="609" r:id="rId4"/>
    <p:sldId id="606" r:id="rId5"/>
    <p:sldId id="607" r:id="rId6"/>
    <p:sldId id="608" r:id="rId7"/>
    <p:sldId id="610" r:id="rId8"/>
    <p:sldId id="529" r:id="rId9"/>
    <p:sldId id="543" r:id="rId10"/>
    <p:sldId id="611" r:id="rId11"/>
    <p:sldId id="551" r:id="rId12"/>
    <p:sldId id="557" r:id="rId13"/>
    <p:sldId id="561" r:id="rId14"/>
    <p:sldId id="612" r:id="rId15"/>
    <p:sldId id="564" r:id="rId16"/>
    <p:sldId id="572" r:id="rId17"/>
    <p:sldId id="604" r:id="rId18"/>
    <p:sldId id="565" r:id="rId19"/>
    <p:sldId id="574" r:id="rId20"/>
    <p:sldId id="605" r:id="rId21"/>
    <p:sldId id="549" r:id="rId22"/>
    <p:sldId id="613" r:id="rId23"/>
    <p:sldId id="576" r:id="rId24"/>
    <p:sldId id="492" r:id="rId25"/>
    <p:sldId id="546" r:id="rId26"/>
    <p:sldId id="544" r:id="rId27"/>
    <p:sldId id="545" r:id="rId28"/>
    <p:sldId id="548" r:id="rId29"/>
    <p:sldId id="597" r:id="rId30"/>
    <p:sldId id="540" r:id="rId31"/>
    <p:sldId id="586" r:id="rId32"/>
    <p:sldId id="537" r:id="rId33"/>
    <p:sldId id="539" r:id="rId34"/>
    <p:sldId id="556" r:id="rId35"/>
    <p:sldId id="535" r:id="rId36"/>
    <p:sldId id="588" r:id="rId37"/>
    <p:sldId id="520" r:id="rId38"/>
    <p:sldId id="560" r:id="rId39"/>
  </p:sldIdLst>
  <p:sldSz cx="12192000" cy="6858000"/>
  <p:notesSz cx="6858000" cy="9144000"/>
  <p:defaultTextStyle>
    <a:defPPr>
      <a:defRPr lang="nl-NL"/>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1219" userDrawn="1">
          <p15:clr>
            <a:srgbClr val="A4A3A4"/>
          </p15:clr>
        </p15:guide>
        <p15:guide id="2" orient="horz" pos="147" userDrawn="1">
          <p15:clr>
            <a:srgbClr val="A4A3A4"/>
          </p15:clr>
        </p15:guide>
        <p15:guide id="3" orient="horz" userDrawn="1">
          <p15:clr>
            <a:srgbClr val="A4A3A4"/>
          </p15:clr>
        </p15:guide>
        <p15:guide id="4" orient="horz" pos="3756" userDrawn="1">
          <p15:clr>
            <a:srgbClr val="A4A3A4"/>
          </p15:clr>
        </p15:guide>
        <p15:guide id="5" orient="horz" pos="4085" userDrawn="1">
          <p15:clr>
            <a:srgbClr val="A4A3A4"/>
          </p15:clr>
        </p15:guide>
        <p15:guide id="6" pos="452" userDrawn="1">
          <p15:clr>
            <a:srgbClr val="A4A3A4"/>
          </p15:clr>
        </p15:guide>
        <p15:guide id="7" pos="75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BD1F3"/>
    <a:srgbClr val="34B233"/>
    <a:srgbClr val="3F9C35"/>
    <a:srgbClr val="FB8DEE"/>
    <a:srgbClr val="F719DD"/>
    <a:srgbClr val="FFFFFF"/>
    <a:srgbClr val="D5D2CA"/>
    <a:srgbClr val="000000"/>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8034E78-7F5D-4C2E-B375-FC64B27BC917}">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Stijl, donker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Stijl, gemiddeld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ijl, gemiddeld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Stijl, gemiddeld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Stijl, gemiddeld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2017" autoAdjust="0"/>
    <p:restoredTop sz="93907" autoAdjust="0"/>
  </p:normalViewPr>
  <p:slideViewPr>
    <p:cSldViewPr snapToGrid="0" showGuides="1">
      <p:cViewPr>
        <p:scale>
          <a:sx n="60" d="100"/>
          <a:sy n="60" d="100"/>
        </p:scale>
        <p:origin x="1024" y="220"/>
      </p:cViewPr>
      <p:guideLst>
        <p:guide orient="horz" pos="1219"/>
        <p:guide orient="horz" pos="147"/>
        <p:guide orient="horz"/>
        <p:guide orient="horz" pos="3756"/>
        <p:guide orient="horz" pos="4085"/>
        <p:guide pos="452"/>
        <p:guide pos="7511"/>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rist012\AppData\Local\Microsoft\Windows\INetCache\Content.Outlook\HRWBVBKX\Figures%20for%20results_David%20V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WURNET.NL\Homes\krist012\My%20Documents\JRC_Green_Deal\Modelling\Figures%20for%20results_Davi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WURNET.NL\Homes\krist012\My%20Documents\JRC_Green_Deal\Modelling\Figures%20for%20results_Davi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WURNET.NL\Homes\krist012\My%20Documents\JRC_Green_Deal\Modelling\Copy%20of%20rdd_country_budgets_hom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WURNET.NL\Homes\krist012\My%20Documents\JRC_Green_Deal\Modelling\RDstat\RDdata.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WURNET.NL\Homes\krist012\My%20Documents\JRC_Green_Deal\Modelling\TQGAT_annualvsperiod.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AU" sz="1400"/>
              <a:t>Emissions change in 2040: EU vs World</a:t>
            </a:r>
          </a:p>
        </c:rich>
      </c:tx>
      <c:layout>
        <c:manualLayout>
          <c:xMode val="edge"/>
          <c:yMode val="edge"/>
          <c:x val="0.15745504840940525"/>
          <c:y val="2.758620689655172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nl-NL"/>
        </a:p>
      </c:txPr>
    </c:title>
    <c:autoTitleDeleted val="0"/>
    <c:plotArea>
      <c:layout>
        <c:manualLayout>
          <c:layoutTarget val="inner"/>
          <c:xMode val="edge"/>
          <c:yMode val="edge"/>
          <c:x val="9.4761592300962386E-2"/>
          <c:y val="0.27761628754738993"/>
          <c:w val="0.87468285214348218"/>
          <c:h val="0.45471055701370661"/>
        </c:manualLayout>
      </c:layout>
      <c:barChart>
        <c:barDir val="col"/>
        <c:grouping val="clustered"/>
        <c:varyColors val="0"/>
        <c:ser>
          <c:idx val="0"/>
          <c:order val="0"/>
          <c:tx>
            <c:strRef>
              <c:f>Emis!$C$2</c:f>
              <c:strCache>
                <c:ptCount val="1"/>
                <c:pt idx="0">
                  <c:v>EU</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Emis!$B$3:$B$11</c:f>
              <c:strCache>
                <c:ptCount val="9"/>
                <c:pt idx="0">
                  <c:v>sce2</c:v>
                </c:pt>
                <c:pt idx="1">
                  <c:v>scen3</c:v>
                </c:pt>
                <c:pt idx="2">
                  <c:v>scen3b</c:v>
                </c:pt>
                <c:pt idx="3">
                  <c:v>LBRD_scenA</c:v>
                </c:pt>
                <c:pt idx="4">
                  <c:v>LBRD_scenB</c:v>
                </c:pt>
                <c:pt idx="5">
                  <c:v>LBRD_scenC</c:v>
                </c:pt>
                <c:pt idx="6">
                  <c:v>LBRD_scenA_RD</c:v>
                </c:pt>
                <c:pt idx="7">
                  <c:v>LBRD_scenB_RD</c:v>
                </c:pt>
                <c:pt idx="8">
                  <c:v>LBRD_scenC_RD</c:v>
                </c:pt>
              </c:strCache>
            </c:strRef>
          </c:cat>
          <c:val>
            <c:numRef>
              <c:f>Emis!$C$3:$C$11</c:f>
              <c:numCache>
                <c:formatCode>General</c:formatCode>
                <c:ptCount val="9"/>
                <c:pt idx="0">
                  <c:v>-4.5250000000000004</c:v>
                </c:pt>
                <c:pt idx="1">
                  <c:v>-6.8710000000000004</c:v>
                </c:pt>
                <c:pt idx="2">
                  <c:v>-3.5880000000000001</c:v>
                </c:pt>
                <c:pt idx="3">
                  <c:v>-8.1</c:v>
                </c:pt>
                <c:pt idx="4">
                  <c:v>-10.98</c:v>
                </c:pt>
                <c:pt idx="5">
                  <c:v>-6.8</c:v>
                </c:pt>
                <c:pt idx="6">
                  <c:v>-8.15</c:v>
                </c:pt>
                <c:pt idx="7">
                  <c:v>-12.27</c:v>
                </c:pt>
                <c:pt idx="8">
                  <c:v>-6.18</c:v>
                </c:pt>
              </c:numCache>
            </c:numRef>
          </c:val>
          <c:extLst>
            <c:ext xmlns:c16="http://schemas.microsoft.com/office/drawing/2014/chart" uri="{C3380CC4-5D6E-409C-BE32-E72D297353CC}">
              <c16:uniqueId val="{00000000-1C3A-4CAA-85CE-E8460DA0917F}"/>
            </c:ext>
          </c:extLst>
        </c:ser>
        <c:ser>
          <c:idx val="1"/>
          <c:order val="1"/>
          <c:tx>
            <c:strRef>
              <c:f>Emis!$D$2</c:f>
              <c:strCache>
                <c:ptCount val="1"/>
                <c:pt idx="0">
                  <c:v>World</c:v>
                </c:pt>
              </c:strCache>
            </c:strRef>
          </c:tx>
          <c:spPr>
            <a:solidFill>
              <a:srgbClr val="FFC000"/>
            </a:solidFill>
            <a:ln>
              <a:noFill/>
            </a:ln>
            <a:effectLst/>
          </c:spPr>
          <c:invertIfNegative val="0"/>
          <c:cat>
            <c:strRef>
              <c:f>Emis!$B$3:$B$11</c:f>
              <c:strCache>
                <c:ptCount val="9"/>
                <c:pt idx="0">
                  <c:v>sce2</c:v>
                </c:pt>
                <c:pt idx="1">
                  <c:v>scen3</c:v>
                </c:pt>
                <c:pt idx="2">
                  <c:v>scen3b</c:v>
                </c:pt>
                <c:pt idx="3">
                  <c:v>LBRD_scenA</c:v>
                </c:pt>
                <c:pt idx="4">
                  <c:v>LBRD_scenB</c:v>
                </c:pt>
                <c:pt idx="5">
                  <c:v>LBRD_scenC</c:v>
                </c:pt>
                <c:pt idx="6">
                  <c:v>LBRD_scenA_RD</c:v>
                </c:pt>
                <c:pt idx="7">
                  <c:v>LBRD_scenB_RD</c:v>
                </c:pt>
                <c:pt idx="8">
                  <c:v>LBRD_scenC_RD</c:v>
                </c:pt>
              </c:strCache>
            </c:strRef>
          </c:cat>
          <c:val>
            <c:numRef>
              <c:f>Emis!$D$3:$D$11</c:f>
              <c:numCache>
                <c:formatCode>General</c:formatCode>
                <c:ptCount val="9"/>
                <c:pt idx="0">
                  <c:v>-0.23100000000000001</c:v>
                </c:pt>
                <c:pt idx="1">
                  <c:v>0.74099999999999999</c:v>
                </c:pt>
                <c:pt idx="2">
                  <c:v>-1.4990000000000001</c:v>
                </c:pt>
                <c:pt idx="3">
                  <c:v>-0.41</c:v>
                </c:pt>
                <c:pt idx="4">
                  <c:v>0.51</c:v>
                </c:pt>
                <c:pt idx="5">
                  <c:v>-0.51</c:v>
                </c:pt>
                <c:pt idx="6">
                  <c:v>-0.42</c:v>
                </c:pt>
                <c:pt idx="7">
                  <c:v>0.93</c:v>
                </c:pt>
                <c:pt idx="8">
                  <c:v>-0.56999999999999995</c:v>
                </c:pt>
              </c:numCache>
            </c:numRef>
          </c:val>
          <c:extLst>
            <c:ext xmlns:c16="http://schemas.microsoft.com/office/drawing/2014/chart" uri="{C3380CC4-5D6E-409C-BE32-E72D297353CC}">
              <c16:uniqueId val="{00000001-1C3A-4CAA-85CE-E8460DA0917F}"/>
            </c:ext>
          </c:extLst>
        </c:ser>
        <c:dLbls>
          <c:showLegendKey val="0"/>
          <c:showVal val="0"/>
          <c:showCatName val="0"/>
          <c:showSerName val="0"/>
          <c:showPercent val="0"/>
          <c:showBubbleSize val="0"/>
        </c:dLbls>
        <c:gapWidth val="100"/>
        <c:overlap val="-24"/>
        <c:axId val="545952528"/>
        <c:axId val="545949248"/>
      </c:barChart>
      <c:catAx>
        <c:axId val="545952528"/>
        <c:scaling>
          <c:orientation val="minMax"/>
        </c:scaling>
        <c:delete val="0"/>
        <c:axPos val="b"/>
        <c:numFmt formatCode="General"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545949248"/>
        <c:crosses val="autoZero"/>
        <c:auto val="1"/>
        <c:lblAlgn val="ctr"/>
        <c:lblOffset val="100"/>
        <c:noMultiLvlLbl val="0"/>
      </c:catAx>
      <c:valAx>
        <c:axId val="54594924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0" spcFirstLastPara="1" vertOverflow="ellipsis" wrap="square" anchor="ctr" anchorCtr="1"/>
              <a:lstStyle/>
              <a:p>
                <a:pPr>
                  <a:defRPr sz="900" b="1" i="0" u="none" strike="noStrike" kern="1200" baseline="0">
                    <a:solidFill>
                      <a:schemeClr val="tx1"/>
                    </a:solidFill>
                    <a:latin typeface="+mn-lt"/>
                    <a:ea typeface="+mn-ea"/>
                    <a:cs typeface="+mn-cs"/>
                  </a:defRPr>
                </a:pPr>
                <a:r>
                  <a:rPr lang="en-AU"/>
                  <a:t>%</a:t>
                </a:r>
              </a:p>
            </c:rich>
          </c:tx>
          <c:layout>
            <c:manualLayout>
              <c:xMode val="edge"/>
              <c:yMode val="edge"/>
              <c:x val="4.4444444444444446E-2"/>
              <c:y val="0.1600987897346165"/>
            </c:manualLayout>
          </c:layout>
          <c:overlay val="0"/>
          <c:spPr>
            <a:noFill/>
            <a:ln>
              <a:noFill/>
            </a:ln>
            <a:effectLst/>
          </c:spPr>
          <c:txPr>
            <a:bodyPr rot="0" spcFirstLastPara="1" vertOverflow="ellipsis" wrap="square" anchor="ctr" anchorCtr="1"/>
            <a:lstStyle/>
            <a:p>
              <a:pPr>
                <a:defRPr sz="900" b="1" i="0" u="none" strike="noStrike" kern="1200" baseline="0">
                  <a:solidFill>
                    <a:schemeClr val="tx1"/>
                  </a:solidFill>
                  <a:latin typeface="+mn-lt"/>
                  <a:ea typeface="+mn-ea"/>
                  <a:cs typeface="+mn-cs"/>
                </a:defRPr>
              </a:pPr>
              <a:endParaRPr lang="nl-N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5459525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solidFill>
            <a:schemeClr val="tx1"/>
          </a:solidFill>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nl-NL" sz="1200" dirty="0" err="1"/>
              <a:t>Production</a:t>
            </a:r>
            <a:r>
              <a:rPr lang="nl-NL" sz="1200" dirty="0"/>
              <a:t> volume </a:t>
            </a:r>
            <a:r>
              <a:rPr lang="nl-NL" sz="1200" b="1" dirty="0"/>
              <a:t>Green Sectors </a:t>
            </a:r>
            <a:r>
              <a:rPr lang="nl-NL" sz="1200" dirty="0"/>
              <a:t>(% </a:t>
            </a:r>
            <a:r>
              <a:rPr lang="nl-NL" sz="1200" dirty="0" err="1"/>
              <a:t>difference</a:t>
            </a:r>
            <a:r>
              <a:rPr lang="nl-NL" sz="1200" dirty="0"/>
              <a:t> </a:t>
            </a:r>
            <a:r>
              <a:rPr lang="nl-NL" sz="1200" dirty="0" err="1"/>
              <a:t>from</a:t>
            </a:r>
            <a:r>
              <a:rPr lang="nl-NL" sz="1200" dirty="0"/>
              <a:t> base 2040)</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nl-NL"/>
        </a:p>
      </c:txPr>
    </c:title>
    <c:autoTitleDeleted val="0"/>
    <c:plotArea>
      <c:layout/>
      <c:barChart>
        <c:barDir val="col"/>
        <c:grouping val="clustered"/>
        <c:varyColors val="0"/>
        <c:ser>
          <c:idx val="0"/>
          <c:order val="0"/>
          <c:tx>
            <c:strRef>
              <c:f>agri_green!$J$32</c:f>
              <c:strCache>
                <c:ptCount val="1"/>
                <c:pt idx="0">
                  <c:v>no TL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agri_green!$K$31:$M$31</c:f>
              <c:strCache>
                <c:ptCount val="3"/>
                <c:pt idx="0">
                  <c:v>scenA</c:v>
                </c:pt>
                <c:pt idx="1">
                  <c:v>scenB</c:v>
                </c:pt>
                <c:pt idx="2">
                  <c:v>scenC</c:v>
                </c:pt>
              </c:strCache>
            </c:strRef>
          </c:cat>
          <c:val>
            <c:numRef>
              <c:f>agri_green!$K$32:$M$32</c:f>
              <c:numCache>
                <c:formatCode>0</c:formatCode>
                <c:ptCount val="3"/>
                <c:pt idx="0">
                  <c:v>43.4</c:v>
                </c:pt>
                <c:pt idx="1">
                  <c:v>50.5</c:v>
                </c:pt>
                <c:pt idx="2">
                  <c:v>43.3</c:v>
                </c:pt>
              </c:numCache>
            </c:numRef>
          </c:val>
          <c:extLst>
            <c:ext xmlns:c16="http://schemas.microsoft.com/office/drawing/2014/chart" uri="{C3380CC4-5D6E-409C-BE32-E72D297353CC}">
              <c16:uniqueId val="{00000000-7367-4E93-B904-439012963C52}"/>
            </c:ext>
          </c:extLst>
        </c:ser>
        <c:ser>
          <c:idx val="1"/>
          <c:order val="1"/>
          <c:tx>
            <c:strRef>
              <c:f>agri_green!$J$33</c:f>
              <c:strCache>
                <c:ptCount val="1"/>
                <c:pt idx="0">
                  <c:v>LBRD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agri_green!$K$31:$M$31</c:f>
              <c:strCache>
                <c:ptCount val="3"/>
                <c:pt idx="0">
                  <c:v>scenA</c:v>
                </c:pt>
                <c:pt idx="1">
                  <c:v>scenB</c:v>
                </c:pt>
                <c:pt idx="2">
                  <c:v>scenC</c:v>
                </c:pt>
              </c:strCache>
            </c:strRef>
          </c:cat>
          <c:val>
            <c:numRef>
              <c:f>agri_green!$K$33:$M$33</c:f>
              <c:numCache>
                <c:formatCode>0</c:formatCode>
                <c:ptCount val="3"/>
                <c:pt idx="0">
                  <c:v>133.5</c:v>
                </c:pt>
                <c:pt idx="1">
                  <c:v>145</c:v>
                </c:pt>
                <c:pt idx="2">
                  <c:v>136.6</c:v>
                </c:pt>
              </c:numCache>
            </c:numRef>
          </c:val>
          <c:extLst>
            <c:ext xmlns:c16="http://schemas.microsoft.com/office/drawing/2014/chart" uri="{C3380CC4-5D6E-409C-BE32-E72D297353CC}">
              <c16:uniqueId val="{00000001-7367-4E93-B904-439012963C52}"/>
            </c:ext>
          </c:extLst>
        </c:ser>
        <c:ser>
          <c:idx val="2"/>
          <c:order val="2"/>
          <c:tx>
            <c:strRef>
              <c:f>agri_green!$J$34</c:f>
              <c:strCache>
                <c:ptCount val="1"/>
                <c:pt idx="0">
                  <c:v>LBRD+RD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agri_green!$K$31:$M$31</c:f>
              <c:strCache>
                <c:ptCount val="3"/>
                <c:pt idx="0">
                  <c:v>scenA</c:v>
                </c:pt>
                <c:pt idx="1">
                  <c:v>scenB</c:v>
                </c:pt>
                <c:pt idx="2">
                  <c:v>scenC</c:v>
                </c:pt>
              </c:strCache>
            </c:strRef>
          </c:cat>
          <c:val>
            <c:numRef>
              <c:f>agri_green!$K$34:$M$34</c:f>
              <c:numCache>
                <c:formatCode>0</c:formatCode>
                <c:ptCount val="3"/>
                <c:pt idx="0">
                  <c:v>134.1</c:v>
                </c:pt>
                <c:pt idx="1">
                  <c:v>151.80000000000001</c:v>
                </c:pt>
                <c:pt idx="2">
                  <c:v>138.4</c:v>
                </c:pt>
              </c:numCache>
            </c:numRef>
          </c:val>
          <c:extLst>
            <c:ext xmlns:c16="http://schemas.microsoft.com/office/drawing/2014/chart" uri="{C3380CC4-5D6E-409C-BE32-E72D297353CC}">
              <c16:uniqueId val="{00000002-7367-4E93-B904-439012963C52}"/>
            </c:ext>
          </c:extLst>
        </c:ser>
        <c:dLbls>
          <c:dLblPos val="outEnd"/>
          <c:showLegendKey val="0"/>
          <c:showVal val="1"/>
          <c:showCatName val="0"/>
          <c:showSerName val="0"/>
          <c:showPercent val="0"/>
          <c:showBubbleSize val="0"/>
        </c:dLbls>
        <c:gapWidth val="219"/>
        <c:overlap val="-27"/>
        <c:axId val="381758264"/>
        <c:axId val="381760560"/>
      </c:barChart>
      <c:catAx>
        <c:axId val="381758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381760560"/>
        <c:crosses val="autoZero"/>
        <c:auto val="1"/>
        <c:lblAlgn val="ctr"/>
        <c:lblOffset val="100"/>
        <c:noMultiLvlLbl val="0"/>
      </c:catAx>
      <c:valAx>
        <c:axId val="381760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381758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nl-NL" sz="1200" dirty="0" err="1"/>
              <a:t>Production</a:t>
            </a:r>
            <a:r>
              <a:rPr lang="nl-NL" sz="1200" dirty="0"/>
              <a:t> volume </a:t>
            </a:r>
            <a:r>
              <a:rPr lang="nl-NL" sz="1200" b="1" dirty="0" err="1"/>
              <a:t>Agri_prim</a:t>
            </a:r>
            <a:r>
              <a:rPr lang="nl-NL" sz="1200" b="1" dirty="0"/>
              <a:t> </a:t>
            </a:r>
            <a:r>
              <a:rPr lang="nl-NL" sz="1200" dirty="0"/>
              <a:t>(% </a:t>
            </a:r>
            <a:r>
              <a:rPr lang="nl-NL" sz="1200" dirty="0" err="1"/>
              <a:t>difference</a:t>
            </a:r>
            <a:r>
              <a:rPr lang="nl-NL" sz="1200" dirty="0"/>
              <a:t> </a:t>
            </a:r>
            <a:r>
              <a:rPr lang="nl-NL" sz="1200" dirty="0" err="1"/>
              <a:t>from</a:t>
            </a:r>
            <a:r>
              <a:rPr lang="nl-NL" sz="1200" dirty="0"/>
              <a:t> base 2040)</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nl-NL"/>
        </a:p>
      </c:txPr>
    </c:title>
    <c:autoTitleDeleted val="0"/>
    <c:plotArea>
      <c:layout/>
      <c:barChart>
        <c:barDir val="col"/>
        <c:grouping val="clustered"/>
        <c:varyColors val="0"/>
        <c:ser>
          <c:idx val="0"/>
          <c:order val="0"/>
          <c:tx>
            <c:strRef>
              <c:f>agri_green!$J$50</c:f>
              <c:strCache>
                <c:ptCount val="1"/>
                <c:pt idx="0">
                  <c:v>no TL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agri_green!$K$49:$M$49</c:f>
              <c:strCache>
                <c:ptCount val="3"/>
                <c:pt idx="0">
                  <c:v>scenA</c:v>
                </c:pt>
                <c:pt idx="1">
                  <c:v>scenB</c:v>
                </c:pt>
                <c:pt idx="2">
                  <c:v>scenC</c:v>
                </c:pt>
              </c:strCache>
            </c:strRef>
          </c:cat>
          <c:val>
            <c:numRef>
              <c:f>agri_green!$K$50:$M$50</c:f>
              <c:numCache>
                <c:formatCode>0.00</c:formatCode>
                <c:ptCount val="3"/>
                <c:pt idx="0">
                  <c:v>-0.4304</c:v>
                </c:pt>
                <c:pt idx="1">
                  <c:v>-9.4700000000000006E-2</c:v>
                </c:pt>
                <c:pt idx="2">
                  <c:v>-0.47810000000000002</c:v>
                </c:pt>
              </c:numCache>
            </c:numRef>
          </c:val>
          <c:extLst>
            <c:ext xmlns:c16="http://schemas.microsoft.com/office/drawing/2014/chart" uri="{C3380CC4-5D6E-409C-BE32-E72D297353CC}">
              <c16:uniqueId val="{00000000-13C3-4E1C-98CB-5AF9DA6311B1}"/>
            </c:ext>
          </c:extLst>
        </c:ser>
        <c:ser>
          <c:idx val="1"/>
          <c:order val="1"/>
          <c:tx>
            <c:strRef>
              <c:f>agri_green!$J$51</c:f>
              <c:strCache>
                <c:ptCount val="1"/>
                <c:pt idx="0">
                  <c:v>LBRD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agri_green!$K$49:$M$49</c:f>
              <c:strCache>
                <c:ptCount val="3"/>
                <c:pt idx="0">
                  <c:v>scenA</c:v>
                </c:pt>
                <c:pt idx="1">
                  <c:v>scenB</c:v>
                </c:pt>
                <c:pt idx="2">
                  <c:v>scenC</c:v>
                </c:pt>
              </c:strCache>
            </c:strRef>
          </c:cat>
          <c:val>
            <c:numRef>
              <c:f>agri_green!$K$51:$M$51</c:f>
              <c:numCache>
                <c:formatCode>0.00</c:formatCode>
                <c:ptCount val="3"/>
                <c:pt idx="0">
                  <c:v>-0.309</c:v>
                </c:pt>
                <c:pt idx="1">
                  <c:v>3.7900000000000003E-2</c:v>
                </c:pt>
                <c:pt idx="2">
                  <c:v>1.04E-2</c:v>
                </c:pt>
              </c:numCache>
            </c:numRef>
          </c:val>
          <c:extLst>
            <c:ext xmlns:c16="http://schemas.microsoft.com/office/drawing/2014/chart" uri="{C3380CC4-5D6E-409C-BE32-E72D297353CC}">
              <c16:uniqueId val="{00000001-13C3-4E1C-98CB-5AF9DA6311B1}"/>
            </c:ext>
          </c:extLst>
        </c:ser>
        <c:ser>
          <c:idx val="2"/>
          <c:order val="2"/>
          <c:tx>
            <c:strRef>
              <c:f>agri_green!$J$52</c:f>
              <c:strCache>
                <c:ptCount val="1"/>
                <c:pt idx="0">
                  <c:v>LBRD+RD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agri_green!$K$49:$M$49</c:f>
              <c:strCache>
                <c:ptCount val="3"/>
                <c:pt idx="0">
                  <c:v>scenA</c:v>
                </c:pt>
                <c:pt idx="1">
                  <c:v>scenB</c:v>
                </c:pt>
                <c:pt idx="2">
                  <c:v>scenC</c:v>
                </c:pt>
              </c:strCache>
            </c:strRef>
          </c:cat>
          <c:val>
            <c:numRef>
              <c:f>agri_green!$K$52:$M$52</c:f>
              <c:numCache>
                <c:formatCode>0.00</c:formatCode>
                <c:ptCount val="3"/>
                <c:pt idx="0">
                  <c:v>-0.30809999999999998</c:v>
                </c:pt>
                <c:pt idx="1">
                  <c:v>0.23830000000000001</c:v>
                </c:pt>
                <c:pt idx="2">
                  <c:v>0.15240000000000001</c:v>
                </c:pt>
              </c:numCache>
            </c:numRef>
          </c:val>
          <c:extLst>
            <c:ext xmlns:c16="http://schemas.microsoft.com/office/drawing/2014/chart" uri="{C3380CC4-5D6E-409C-BE32-E72D297353CC}">
              <c16:uniqueId val="{00000002-13C3-4E1C-98CB-5AF9DA6311B1}"/>
            </c:ext>
          </c:extLst>
        </c:ser>
        <c:dLbls>
          <c:dLblPos val="outEnd"/>
          <c:showLegendKey val="0"/>
          <c:showVal val="1"/>
          <c:showCatName val="0"/>
          <c:showSerName val="0"/>
          <c:showPercent val="0"/>
          <c:showBubbleSize val="0"/>
        </c:dLbls>
        <c:gapWidth val="219"/>
        <c:overlap val="-27"/>
        <c:axId val="378013864"/>
        <c:axId val="378007632"/>
      </c:barChart>
      <c:catAx>
        <c:axId val="37801386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378007632"/>
        <c:crosses val="autoZero"/>
        <c:auto val="1"/>
        <c:lblAlgn val="ctr"/>
        <c:lblOffset val="100"/>
        <c:noMultiLvlLbl val="0"/>
      </c:catAx>
      <c:valAx>
        <c:axId val="37800763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378013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nl-NL" sz="1200" dirty="0"/>
              <a:t>R&amp;D </a:t>
            </a:r>
            <a:r>
              <a:rPr lang="nl-NL" sz="1200" dirty="0" err="1"/>
              <a:t>investments</a:t>
            </a:r>
            <a:r>
              <a:rPr lang="nl-NL" sz="1200" dirty="0"/>
              <a:t> in </a:t>
            </a:r>
            <a:r>
              <a:rPr lang="nl-NL" sz="1200" dirty="0" err="1"/>
              <a:t>Renewable</a:t>
            </a:r>
            <a:r>
              <a:rPr lang="nl-NL" sz="1200" dirty="0"/>
              <a:t> Energy Technology, </a:t>
            </a:r>
            <a:r>
              <a:rPr lang="nl-NL" sz="1200" dirty="0" err="1"/>
              <a:t>Million</a:t>
            </a:r>
            <a:r>
              <a:rPr lang="nl-NL" sz="1200" dirty="0"/>
              <a:t> $ (2019 </a:t>
            </a:r>
            <a:r>
              <a:rPr lang="nl-NL" sz="1200" dirty="0" err="1"/>
              <a:t>c.p.</a:t>
            </a:r>
            <a:r>
              <a:rPr lang="nl-NL" sz="1200" dirty="0"/>
              <a:t>)</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nl-NL"/>
        </a:p>
      </c:txPr>
    </c:title>
    <c:autoTitleDeleted val="0"/>
    <c:plotArea>
      <c:layout/>
      <c:lineChart>
        <c:grouping val="standard"/>
        <c:varyColors val="0"/>
        <c:ser>
          <c:idx val="0"/>
          <c:order val="0"/>
          <c:tx>
            <c:strRef>
              <c:f>Sheet2!$A$2</c:f>
              <c:strCache>
                <c:ptCount val="1"/>
                <c:pt idx="0">
                  <c:v>France</c:v>
                </c:pt>
              </c:strCache>
            </c:strRef>
          </c:tx>
          <c:spPr>
            <a:ln w="12700" cap="rnd">
              <a:solidFill>
                <a:schemeClr val="accent1"/>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Sheet2!$B$2:$AU$2</c:f>
              <c:numCache>
                <c:formatCode>General</c:formatCode>
                <c:ptCount val="46"/>
                <c:pt idx="0">
                  <c:v>0</c:v>
                </c:pt>
                <c:pt idx="1">
                  <c:v>0</c:v>
                </c:pt>
                <c:pt idx="2">
                  <c:v>0</c:v>
                </c:pt>
                <c:pt idx="3">
                  <c:v>0</c:v>
                </c:pt>
                <c:pt idx="4">
                  <c:v>0</c:v>
                </c:pt>
                <c:pt idx="5">
                  <c:v>0</c:v>
                </c:pt>
                <c:pt idx="6">
                  <c:v>0</c:v>
                </c:pt>
                <c:pt idx="7">
                  <c:v>0</c:v>
                </c:pt>
                <c:pt idx="8">
                  <c:v>0</c:v>
                </c:pt>
                <c:pt idx="9">
                  <c:v>0</c:v>
                </c:pt>
                <c:pt idx="10">
                  <c:v>0</c:v>
                </c:pt>
                <c:pt idx="11">
                  <c:v>40.283999999999999</c:v>
                </c:pt>
                <c:pt idx="12">
                  <c:v>29.204999999999998</c:v>
                </c:pt>
                <c:pt idx="13">
                  <c:v>16.978000000000002</c:v>
                </c:pt>
                <c:pt idx="14">
                  <c:v>13.013</c:v>
                </c:pt>
                <c:pt idx="15">
                  <c:v>11.148</c:v>
                </c:pt>
                <c:pt idx="16">
                  <c:v>11.597</c:v>
                </c:pt>
                <c:pt idx="17">
                  <c:v>10.648999999999999</c:v>
                </c:pt>
                <c:pt idx="18">
                  <c:v>10.375</c:v>
                </c:pt>
                <c:pt idx="19">
                  <c:v>7.6150000000000002</c:v>
                </c:pt>
                <c:pt idx="20">
                  <c:v>7.194</c:v>
                </c:pt>
                <c:pt idx="21">
                  <c:v>7.1420000000000003</c:v>
                </c:pt>
                <c:pt idx="22">
                  <c:v>6.7439999999999998</c:v>
                </c:pt>
                <c:pt idx="23">
                  <c:v>4.16</c:v>
                </c:pt>
                <c:pt idx="24">
                  <c:v>5.5949999999999998</c:v>
                </c:pt>
                <c:pt idx="25">
                  <c:v>18.327999999999999</c:v>
                </c:pt>
                <c:pt idx="26">
                  <c:v>18.937999999999999</c:v>
                </c:pt>
                <c:pt idx="27">
                  <c:v>25.454999999999998</c:v>
                </c:pt>
                <c:pt idx="28">
                  <c:v>39.319000000000003</c:v>
                </c:pt>
                <c:pt idx="29">
                  <c:v>34.590000000000003</c:v>
                </c:pt>
                <c:pt idx="30">
                  <c:v>40.978999999999999</c:v>
                </c:pt>
                <c:pt idx="31">
                  <c:v>55.948</c:v>
                </c:pt>
                <c:pt idx="32">
                  <c:v>68.73</c:v>
                </c:pt>
                <c:pt idx="33">
                  <c:v>87.850999999999999</c:v>
                </c:pt>
                <c:pt idx="34">
                  <c:v>111.735</c:v>
                </c:pt>
                <c:pt idx="35">
                  <c:v>185.03899999999999</c:v>
                </c:pt>
                <c:pt idx="36">
                  <c:v>138.68199999999999</c:v>
                </c:pt>
                <c:pt idx="37">
                  <c:v>185.92599999999999</c:v>
                </c:pt>
                <c:pt idx="38">
                  <c:v>175.09700000000001</c:v>
                </c:pt>
                <c:pt idx="39">
                  <c:v>202.505</c:v>
                </c:pt>
                <c:pt idx="40">
                  <c:v>211.108</c:v>
                </c:pt>
                <c:pt idx="41">
                  <c:v>213.40100000000001</c:v>
                </c:pt>
                <c:pt idx="42">
                  <c:v>180.47499999999999</c:v>
                </c:pt>
                <c:pt idx="43">
                  <c:v>149.56700000000001</c:v>
                </c:pt>
                <c:pt idx="44">
                  <c:v>150.923</c:v>
                </c:pt>
                <c:pt idx="45">
                  <c:v>155.20599999999999</c:v>
                </c:pt>
              </c:numCache>
            </c:numRef>
          </c:val>
          <c:smooth val="0"/>
          <c:extLst>
            <c:ext xmlns:c16="http://schemas.microsoft.com/office/drawing/2014/chart" uri="{C3380CC4-5D6E-409C-BE32-E72D297353CC}">
              <c16:uniqueId val="{00000000-7D93-4855-B60E-1984BA67CA01}"/>
            </c:ext>
          </c:extLst>
        </c:ser>
        <c:ser>
          <c:idx val="1"/>
          <c:order val="1"/>
          <c:tx>
            <c:strRef>
              <c:f>Sheet2!$A$3</c:f>
              <c:strCache>
                <c:ptCount val="1"/>
                <c:pt idx="0">
                  <c:v>Germany</c:v>
                </c:pt>
              </c:strCache>
            </c:strRef>
          </c:tx>
          <c:spPr>
            <a:ln w="12700" cap="rnd">
              <a:solidFill>
                <a:schemeClr val="accent2"/>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Sheet2!$B$3:$AU$3</c:f>
              <c:numCache>
                <c:formatCode>General</c:formatCode>
                <c:ptCount val="46"/>
                <c:pt idx="0">
                  <c:v>1.6339999999999999</c:v>
                </c:pt>
                <c:pt idx="1">
                  <c:v>14.922000000000001</c:v>
                </c:pt>
                <c:pt idx="2">
                  <c:v>26.123999999999999</c:v>
                </c:pt>
                <c:pt idx="3">
                  <c:v>39.585000000000001</c:v>
                </c:pt>
                <c:pt idx="4">
                  <c:v>67.594999999999999</c:v>
                </c:pt>
                <c:pt idx="5">
                  <c:v>147.036</c:v>
                </c:pt>
                <c:pt idx="6">
                  <c:v>153.02000000000001</c:v>
                </c:pt>
                <c:pt idx="7">
                  <c:v>161.01900000000001</c:v>
                </c:pt>
                <c:pt idx="8">
                  <c:v>244.792</c:v>
                </c:pt>
                <c:pt idx="9">
                  <c:v>118.041</c:v>
                </c:pt>
                <c:pt idx="10">
                  <c:v>143.69800000000001</c:v>
                </c:pt>
                <c:pt idx="11">
                  <c:v>128.452</c:v>
                </c:pt>
                <c:pt idx="12">
                  <c:v>80.296999999999997</c:v>
                </c:pt>
                <c:pt idx="13">
                  <c:v>113.60599999999999</c:v>
                </c:pt>
                <c:pt idx="14">
                  <c:v>120.68300000000001</c:v>
                </c:pt>
                <c:pt idx="15">
                  <c:v>117.813</c:v>
                </c:pt>
                <c:pt idx="16">
                  <c:v>139.81399999999999</c:v>
                </c:pt>
                <c:pt idx="17">
                  <c:v>154.13900000000001</c:v>
                </c:pt>
                <c:pt idx="18">
                  <c:v>162.1</c:v>
                </c:pt>
                <c:pt idx="19">
                  <c:v>176.63499999999999</c:v>
                </c:pt>
                <c:pt idx="20">
                  <c:v>117.2</c:v>
                </c:pt>
                <c:pt idx="21">
                  <c:v>103.474</c:v>
                </c:pt>
                <c:pt idx="22">
                  <c:v>128.89599999999999</c:v>
                </c:pt>
                <c:pt idx="23">
                  <c:v>101.422</c:v>
                </c:pt>
                <c:pt idx="24">
                  <c:v>114.057</c:v>
                </c:pt>
                <c:pt idx="25">
                  <c:v>100.71</c:v>
                </c:pt>
                <c:pt idx="26">
                  <c:v>105.892</c:v>
                </c:pt>
                <c:pt idx="27">
                  <c:v>100.761</c:v>
                </c:pt>
                <c:pt idx="28">
                  <c:v>106.381</c:v>
                </c:pt>
                <c:pt idx="29">
                  <c:v>96.394000000000005</c:v>
                </c:pt>
                <c:pt idx="30">
                  <c:v>78.05</c:v>
                </c:pt>
                <c:pt idx="31">
                  <c:v>125.233</c:v>
                </c:pt>
                <c:pt idx="32">
                  <c:v>120.699</c:v>
                </c:pt>
                <c:pt idx="33">
                  <c:v>122.72499999999999</c:v>
                </c:pt>
                <c:pt idx="34">
                  <c:v>157.673</c:v>
                </c:pt>
                <c:pt idx="35">
                  <c:v>239.84899999999999</c:v>
                </c:pt>
                <c:pt idx="36">
                  <c:v>246.096</c:v>
                </c:pt>
                <c:pt idx="37">
                  <c:v>312.27</c:v>
                </c:pt>
                <c:pt idx="38">
                  <c:v>301.91500000000002</c:v>
                </c:pt>
                <c:pt idx="39">
                  <c:v>316.99400000000003</c:v>
                </c:pt>
                <c:pt idx="40">
                  <c:v>306.09399999999999</c:v>
                </c:pt>
                <c:pt idx="41">
                  <c:v>314.178</c:v>
                </c:pt>
                <c:pt idx="42">
                  <c:v>287.53500000000003</c:v>
                </c:pt>
                <c:pt idx="43">
                  <c:v>341.98399999999998</c:v>
                </c:pt>
                <c:pt idx="44">
                  <c:v>237.54</c:v>
                </c:pt>
                <c:pt idx="45">
                  <c:v>274.99400000000003</c:v>
                </c:pt>
              </c:numCache>
            </c:numRef>
          </c:val>
          <c:smooth val="0"/>
          <c:extLst>
            <c:ext xmlns:c16="http://schemas.microsoft.com/office/drawing/2014/chart" uri="{C3380CC4-5D6E-409C-BE32-E72D297353CC}">
              <c16:uniqueId val="{00000001-7D93-4855-B60E-1984BA67CA01}"/>
            </c:ext>
          </c:extLst>
        </c:ser>
        <c:ser>
          <c:idx val="2"/>
          <c:order val="2"/>
          <c:tx>
            <c:strRef>
              <c:f>Sheet2!$A$4</c:f>
              <c:strCache>
                <c:ptCount val="1"/>
                <c:pt idx="0">
                  <c:v>Italy</c:v>
                </c:pt>
              </c:strCache>
            </c:strRef>
          </c:tx>
          <c:spPr>
            <a:ln w="12700" cap="rnd">
              <a:solidFill>
                <a:schemeClr val="accent3"/>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Sheet2!$B$4:$AU$4</c:f>
              <c:numCache>
                <c:formatCode>General</c:formatCode>
                <c:ptCount val="46"/>
                <c:pt idx="0">
                  <c:v>0</c:v>
                </c:pt>
                <c:pt idx="1">
                  <c:v>0</c:v>
                </c:pt>
                <c:pt idx="2">
                  <c:v>0</c:v>
                </c:pt>
                <c:pt idx="3">
                  <c:v>11.7</c:v>
                </c:pt>
                <c:pt idx="4">
                  <c:v>25.175000000000001</c:v>
                </c:pt>
                <c:pt idx="5">
                  <c:v>24.446000000000002</c:v>
                </c:pt>
                <c:pt idx="6">
                  <c:v>46.744</c:v>
                </c:pt>
                <c:pt idx="7">
                  <c:v>87.546000000000006</c:v>
                </c:pt>
                <c:pt idx="8">
                  <c:v>42.975000000000001</c:v>
                </c:pt>
                <c:pt idx="9">
                  <c:v>75.299000000000007</c:v>
                </c:pt>
                <c:pt idx="10">
                  <c:v>150.85300000000001</c:v>
                </c:pt>
                <c:pt idx="11">
                  <c:v>39.488999999999997</c:v>
                </c:pt>
                <c:pt idx="12">
                  <c:v>64.177999999999997</c:v>
                </c:pt>
                <c:pt idx="13">
                  <c:v>58.195</c:v>
                </c:pt>
                <c:pt idx="14">
                  <c:v>81.59</c:v>
                </c:pt>
                <c:pt idx="15">
                  <c:v>62.847000000000001</c:v>
                </c:pt>
                <c:pt idx="16">
                  <c:v>71.149000000000001</c:v>
                </c:pt>
                <c:pt idx="17">
                  <c:v>54.32</c:v>
                </c:pt>
                <c:pt idx="18">
                  <c:v>0</c:v>
                </c:pt>
                <c:pt idx="19">
                  <c:v>40.311</c:v>
                </c:pt>
                <c:pt idx="20">
                  <c:v>45.655000000000001</c:v>
                </c:pt>
                <c:pt idx="21">
                  <c:v>62.280999999999999</c:v>
                </c:pt>
                <c:pt idx="22">
                  <c:v>58.634</c:v>
                </c:pt>
                <c:pt idx="23">
                  <c:v>53.866</c:v>
                </c:pt>
                <c:pt idx="24">
                  <c:v>50.436</c:v>
                </c:pt>
                <c:pt idx="25">
                  <c:v>0</c:v>
                </c:pt>
                <c:pt idx="26">
                  <c:v>34.619999999999997</c:v>
                </c:pt>
                <c:pt idx="27">
                  <c:v>57.006999999999998</c:v>
                </c:pt>
                <c:pt idx="28">
                  <c:v>75.861000000000004</c:v>
                </c:pt>
                <c:pt idx="29">
                  <c:v>71.570999999999998</c:v>
                </c:pt>
                <c:pt idx="30">
                  <c:v>69.978999999999999</c:v>
                </c:pt>
                <c:pt idx="31">
                  <c:v>66.84</c:v>
                </c:pt>
                <c:pt idx="32">
                  <c:v>47.613999999999997</c:v>
                </c:pt>
                <c:pt idx="33">
                  <c:v>69.03</c:v>
                </c:pt>
                <c:pt idx="34">
                  <c:v>99.608000000000004</c:v>
                </c:pt>
                <c:pt idx="35">
                  <c:v>76.838999999999999</c:v>
                </c:pt>
                <c:pt idx="36">
                  <c:v>121.223</c:v>
                </c:pt>
                <c:pt idx="37">
                  <c:v>150.065</c:v>
                </c:pt>
                <c:pt idx="38">
                  <c:v>153.17599999999999</c:v>
                </c:pt>
                <c:pt idx="39">
                  <c:v>134.68299999999999</c:v>
                </c:pt>
                <c:pt idx="40">
                  <c:v>106.363</c:v>
                </c:pt>
                <c:pt idx="41">
                  <c:v>90.558999999999997</c:v>
                </c:pt>
                <c:pt idx="42">
                  <c:v>95.314999999999998</c:v>
                </c:pt>
                <c:pt idx="43">
                  <c:v>96.289000000000001</c:v>
                </c:pt>
                <c:pt idx="44">
                  <c:v>99.891999999999996</c:v>
                </c:pt>
                <c:pt idx="45">
                  <c:v>98.645830740449185</c:v>
                </c:pt>
              </c:numCache>
            </c:numRef>
          </c:val>
          <c:smooth val="0"/>
          <c:extLst>
            <c:ext xmlns:c16="http://schemas.microsoft.com/office/drawing/2014/chart" uri="{C3380CC4-5D6E-409C-BE32-E72D297353CC}">
              <c16:uniqueId val="{00000002-7D93-4855-B60E-1984BA67CA01}"/>
            </c:ext>
          </c:extLst>
        </c:ser>
        <c:ser>
          <c:idx val="3"/>
          <c:order val="3"/>
          <c:tx>
            <c:strRef>
              <c:f>Sheet2!$A$5</c:f>
              <c:strCache>
                <c:ptCount val="1"/>
                <c:pt idx="0">
                  <c:v>Netherlands</c:v>
                </c:pt>
              </c:strCache>
            </c:strRef>
          </c:tx>
          <c:spPr>
            <a:ln w="12700" cap="rnd">
              <a:solidFill>
                <a:schemeClr val="accent4"/>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Sheet2!$B$5:$AU$5</c:f>
              <c:numCache>
                <c:formatCode>General</c:formatCode>
                <c:ptCount val="46"/>
                <c:pt idx="0">
                  <c:v>1.9850000000000001</c:v>
                </c:pt>
                <c:pt idx="1">
                  <c:v>6.9029999999999996</c:v>
                </c:pt>
                <c:pt idx="2">
                  <c:v>22.318000000000001</c:v>
                </c:pt>
                <c:pt idx="3">
                  <c:v>27.263000000000002</c:v>
                </c:pt>
                <c:pt idx="4">
                  <c:v>30.817</c:v>
                </c:pt>
                <c:pt idx="5">
                  <c:v>35.408000000000001</c:v>
                </c:pt>
                <c:pt idx="6">
                  <c:v>39.956000000000003</c:v>
                </c:pt>
                <c:pt idx="7">
                  <c:v>47.965000000000003</c:v>
                </c:pt>
                <c:pt idx="8">
                  <c:v>32.732999999999997</c:v>
                </c:pt>
                <c:pt idx="9">
                  <c:v>38.749000000000002</c:v>
                </c:pt>
                <c:pt idx="10">
                  <c:v>34.698999999999998</c:v>
                </c:pt>
                <c:pt idx="11">
                  <c:v>82.682000000000002</c:v>
                </c:pt>
                <c:pt idx="12">
                  <c:v>40.067999999999998</c:v>
                </c:pt>
                <c:pt idx="13">
                  <c:v>36.499000000000002</c:v>
                </c:pt>
                <c:pt idx="14">
                  <c:v>30.300999999999998</c:v>
                </c:pt>
                <c:pt idx="15">
                  <c:v>35.026000000000003</c:v>
                </c:pt>
                <c:pt idx="16">
                  <c:v>53.308999999999997</c:v>
                </c:pt>
                <c:pt idx="17">
                  <c:v>51.744</c:v>
                </c:pt>
                <c:pt idx="18">
                  <c:v>30.675000000000001</c:v>
                </c:pt>
                <c:pt idx="19">
                  <c:v>30.716999999999999</c:v>
                </c:pt>
                <c:pt idx="20">
                  <c:v>38.356000000000002</c:v>
                </c:pt>
                <c:pt idx="21">
                  <c:v>34.33</c:v>
                </c:pt>
                <c:pt idx="22">
                  <c:v>41.451000000000001</c:v>
                </c:pt>
                <c:pt idx="23">
                  <c:v>54.673999999999999</c:v>
                </c:pt>
                <c:pt idx="24">
                  <c:v>59.881999999999998</c:v>
                </c:pt>
                <c:pt idx="25">
                  <c:v>62.417999999999999</c:v>
                </c:pt>
                <c:pt idx="26">
                  <c:v>47.048000000000002</c:v>
                </c:pt>
                <c:pt idx="27">
                  <c:v>60.765000000000001</c:v>
                </c:pt>
                <c:pt idx="28">
                  <c:v>62.707000000000001</c:v>
                </c:pt>
                <c:pt idx="29">
                  <c:v>67.733000000000004</c:v>
                </c:pt>
                <c:pt idx="30">
                  <c:v>0</c:v>
                </c:pt>
                <c:pt idx="31">
                  <c:v>53.914999999999999</c:v>
                </c:pt>
                <c:pt idx="32">
                  <c:v>60.87</c:v>
                </c:pt>
                <c:pt idx="33">
                  <c:v>86.14</c:v>
                </c:pt>
                <c:pt idx="34">
                  <c:v>59.572000000000003</c:v>
                </c:pt>
                <c:pt idx="35">
                  <c:v>76.531999999999996</c:v>
                </c:pt>
                <c:pt idx="36">
                  <c:v>172.95699999999999</c:v>
                </c:pt>
                <c:pt idx="37">
                  <c:v>66.623999999999995</c:v>
                </c:pt>
                <c:pt idx="38">
                  <c:v>112.79300000000001</c:v>
                </c:pt>
                <c:pt idx="39">
                  <c:v>108.578</c:v>
                </c:pt>
                <c:pt idx="40">
                  <c:v>77.313999999999993</c:v>
                </c:pt>
                <c:pt idx="41">
                  <c:v>127.387</c:v>
                </c:pt>
                <c:pt idx="42">
                  <c:v>75.951999999999998</c:v>
                </c:pt>
                <c:pt idx="43">
                  <c:v>72.122</c:v>
                </c:pt>
                <c:pt idx="44">
                  <c:v>111.49299999999999</c:v>
                </c:pt>
                <c:pt idx="45">
                  <c:v>119.96249593328064</c:v>
                </c:pt>
              </c:numCache>
            </c:numRef>
          </c:val>
          <c:smooth val="0"/>
          <c:extLst>
            <c:ext xmlns:c16="http://schemas.microsoft.com/office/drawing/2014/chart" uri="{C3380CC4-5D6E-409C-BE32-E72D297353CC}">
              <c16:uniqueId val="{00000003-7D93-4855-B60E-1984BA67CA01}"/>
            </c:ext>
          </c:extLst>
        </c:ser>
        <c:ser>
          <c:idx val="4"/>
          <c:order val="4"/>
          <c:tx>
            <c:strRef>
              <c:f>Sheet2!$A$6</c:f>
              <c:strCache>
                <c:ptCount val="1"/>
                <c:pt idx="0">
                  <c:v>Poland</c:v>
                </c:pt>
              </c:strCache>
            </c:strRef>
          </c:tx>
          <c:spPr>
            <a:ln w="9525" cap="rnd">
              <a:solidFill>
                <a:srgbClr val="E64AE2"/>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Sheet2!$B$6:$AU$6</c:f>
              <c:numCache>
                <c:formatCode>General</c:formatCode>
                <c:ptCount val="4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0.64300000000000002</c:v>
                </c:pt>
                <c:pt idx="35">
                  <c:v>26.4</c:v>
                </c:pt>
                <c:pt idx="36">
                  <c:v>26.739000000000001</c:v>
                </c:pt>
                <c:pt idx="37">
                  <c:v>31.518000000000001</c:v>
                </c:pt>
                <c:pt idx="38">
                  <c:v>17.893000000000001</c:v>
                </c:pt>
                <c:pt idx="39">
                  <c:v>13.654</c:v>
                </c:pt>
                <c:pt idx="40">
                  <c:v>17.312000000000001</c:v>
                </c:pt>
                <c:pt idx="41">
                  <c:v>18.95</c:v>
                </c:pt>
                <c:pt idx="42">
                  <c:v>13.973000000000001</c:v>
                </c:pt>
                <c:pt idx="43">
                  <c:v>15.327999999999999</c:v>
                </c:pt>
                <c:pt idx="44">
                  <c:v>15.762</c:v>
                </c:pt>
                <c:pt idx="45">
                  <c:v>14.625999999999999</c:v>
                </c:pt>
              </c:numCache>
            </c:numRef>
          </c:val>
          <c:smooth val="0"/>
          <c:extLst>
            <c:ext xmlns:c16="http://schemas.microsoft.com/office/drawing/2014/chart" uri="{C3380CC4-5D6E-409C-BE32-E72D297353CC}">
              <c16:uniqueId val="{00000004-7D93-4855-B60E-1984BA67CA01}"/>
            </c:ext>
          </c:extLst>
        </c:ser>
        <c:ser>
          <c:idx val="5"/>
          <c:order val="5"/>
          <c:tx>
            <c:strRef>
              <c:f>Sheet2!$A$7</c:f>
              <c:strCache>
                <c:ptCount val="1"/>
                <c:pt idx="0">
                  <c:v>Spain</c:v>
                </c:pt>
              </c:strCache>
            </c:strRef>
          </c:tx>
          <c:spPr>
            <a:ln w="12700" cap="rnd">
              <a:solidFill>
                <a:schemeClr val="accent6"/>
              </a:solidFill>
              <a:round/>
            </a:ln>
            <a:effectLst/>
          </c:spPr>
          <c:marker>
            <c:symbol val="none"/>
          </c:marker>
          <c:cat>
            <c:numRef>
              <c:f>Sheet2!$B$1:$AU$1</c:f>
              <c:numCache>
                <c:formatCode>General</c:formatCode>
                <c:ptCount val="46"/>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numCache>
            </c:numRef>
          </c:cat>
          <c:val>
            <c:numRef>
              <c:f>Sheet2!$B$7:$AU$7</c:f>
              <c:numCache>
                <c:formatCode>General</c:formatCode>
                <c:ptCount val="46"/>
                <c:pt idx="0">
                  <c:v>1.4019999999999999</c:v>
                </c:pt>
                <c:pt idx="1">
                  <c:v>3.8220000000000001</c:v>
                </c:pt>
                <c:pt idx="2">
                  <c:v>10.042999999999999</c:v>
                </c:pt>
                <c:pt idx="3">
                  <c:v>16.545999999999999</c:v>
                </c:pt>
                <c:pt idx="4">
                  <c:v>11.134</c:v>
                </c:pt>
                <c:pt idx="5">
                  <c:v>26.148</c:v>
                </c:pt>
                <c:pt idx="6">
                  <c:v>65.457999999999998</c:v>
                </c:pt>
                <c:pt idx="7">
                  <c:v>48.517000000000003</c:v>
                </c:pt>
                <c:pt idx="8">
                  <c:v>48.372999999999998</c:v>
                </c:pt>
                <c:pt idx="9">
                  <c:v>58.665999999999997</c:v>
                </c:pt>
                <c:pt idx="10">
                  <c:v>103.946</c:v>
                </c:pt>
                <c:pt idx="11">
                  <c:v>34.084000000000003</c:v>
                </c:pt>
                <c:pt idx="12">
                  <c:v>29.449000000000002</c:v>
                </c:pt>
                <c:pt idx="13">
                  <c:v>19.62</c:v>
                </c:pt>
                <c:pt idx="14">
                  <c:v>21.108000000000001</c:v>
                </c:pt>
                <c:pt idx="15">
                  <c:v>22.414000000000001</c:v>
                </c:pt>
                <c:pt idx="16">
                  <c:v>29.962</c:v>
                </c:pt>
                <c:pt idx="17">
                  <c:v>25.030999999999999</c:v>
                </c:pt>
                <c:pt idx="18">
                  <c:v>34.222000000000001</c:v>
                </c:pt>
                <c:pt idx="19">
                  <c:v>30.797999999999998</c:v>
                </c:pt>
                <c:pt idx="20">
                  <c:v>22.561</c:v>
                </c:pt>
                <c:pt idx="21">
                  <c:v>21.844000000000001</c:v>
                </c:pt>
                <c:pt idx="22">
                  <c:v>21.850999999999999</c:v>
                </c:pt>
                <c:pt idx="23">
                  <c:v>21.811</c:v>
                </c:pt>
                <c:pt idx="24">
                  <c:v>27.149000000000001</c:v>
                </c:pt>
                <c:pt idx="25">
                  <c:v>23.265000000000001</c:v>
                </c:pt>
                <c:pt idx="26">
                  <c:v>25.295999999999999</c:v>
                </c:pt>
                <c:pt idx="27">
                  <c:v>23.637</c:v>
                </c:pt>
                <c:pt idx="28">
                  <c:v>23.277999999999999</c:v>
                </c:pt>
                <c:pt idx="29">
                  <c:v>28.628</c:v>
                </c:pt>
                <c:pt idx="30">
                  <c:v>29.314</c:v>
                </c:pt>
                <c:pt idx="31">
                  <c:v>31.905999999999999</c:v>
                </c:pt>
                <c:pt idx="32">
                  <c:v>34.798000000000002</c:v>
                </c:pt>
                <c:pt idx="33">
                  <c:v>36.036999999999999</c:v>
                </c:pt>
                <c:pt idx="34">
                  <c:v>43.226999999999997</c:v>
                </c:pt>
                <c:pt idx="35">
                  <c:v>89.23</c:v>
                </c:pt>
                <c:pt idx="36">
                  <c:v>98.242000000000004</c:v>
                </c:pt>
                <c:pt idx="37">
                  <c:v>167.85300000000001</c:v>
                </c:pt>
                <c:pt idx="38">
                  <c:v>90.558999999999997</c:v>
                </c:pt>
                <c:pt idx="39">
                  <c:v>44.436999999999998</c:v>
                </c:pt>
                <c:pt idx="40">
                  <c:v>65.676000000000002</c:v>
                </c:pt>
                <c:pt idx="41">
                  <c:v>62.110999999999997</c:v>
                </c:pt>
                <c:pt idx="42">
                  <c:v>49.277999999999999</c:v>
                </c:pt>
                <c:pt idx="43">
                  <c:v>30.268000000000001</c:v>
                </c:pt>
                <c:pt idx="44">
                  <c:v>72.668999999999997</c:v>
                </c:pt>
                <c:pt idx="45">
                  <c:v>74.154529180481305</c:v>
                </c:pt>
              </c:numCache>
            </c:numRef>
          </c:val>
          <c:smooth val="0"/>
          <c:extLst>
            <c:ext xmlns:c16="http://schemas.microsoft.com/office/drawing/2014/chart" uri="{C3380CC4-5D6E-409C-BE32-E72D297353CC}">
              <c16:uniqueId val="{00000005-7D93-4855-B60E-1984BA67CA01}"/>
            </c:ext>
          </c:extLst>
        </c:ser>
        <c:dLbls>
          <c:showLegendKey val="0"/>
          <c:showVal val="0"/>
          <c:showCatName val="0"/>
          <c:showSerName val="0"/>
          <c:showPercent val="0"/>
          <c:showBubbleSize val="0"/>
        </c:dLbls>
        <c:smooth val="0"/>
        <c:axId val="571242768"/>
        <c:axId val="571243752"/>
      </c:lineChart>
      <c:catAx>
        <c:axId val="571242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571243752"/>
        <c:crosses val="autoZero"/>
        <c:auto val="1"/>
        <c:lblAlgn val="ctr"/>
        <c:lblOffset val="100"/>
        <c:noMultiLvlLbl val="0"/>
      </c:catAx>
      <c:valAx>
        <c:axId val="571243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571242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C9F-48B4-A94B-150A2A5B7B28}"/>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C9F-48B4-A94B-150A2A5B7B28}"/>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C9F-48B4-A94B-150A2A5B7B28}"/>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C9F-48B4-A94B-150A2A5B7B28}"/>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C9F-48B4-A94B-150A2A5B7B28}"/>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C9F-48B4-A94B-150A2A5B7B28}"/>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C9F-48B4-A94B-150A2A5B7B28}"/>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C9F-48B4-A94B-150A2A5B7B28}"/>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C9F-48B4-A94B-150A2A5B7B28}"/>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1-9C9F-48B4-A94B-150A2A5B7B28}"/>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3-9C9F-48B4-A94B-150A2A5B7B28}"/>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bg1">
                          <a:lumMod val="50000"/>
                        </a:schemeClr>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5-9C9F-48B4-A94B-150A2A5B7B28}"/>
                </c:ext>
              </c:extLst>
            </c:dLbl>
            <c:dLbl>
              <c:idx val="3"/>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4"/>
                      </a:solidFill>
                      <a:latin typeface="+mn-lt"/>
                      <a:ea typeface="+mn-ea"/>
                      <a:cs typeface="+mn-cs"/>
                    </a:defRPr>
                  </a:pPr>
                  <a:endParaRPr lang="nl-NL"/>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C9F-48B4-A94B-150A2A5B7B28}"/>
                </c:ext>
              </c:extLst>
            </c:dLbl>
            <c:dLbl>
              <c:idx val="4"/>
              <c:layout>
                <c:manualLayout>
                  <c:x val="7.8118064802485579E-2"/>
                  <c:y val="-0.25654110665572855"/>
                </c:manualLayout>
              </c:layout>
              <c:spPr>
                <a:solidFill>
                  <a:schemeClr val="bg1"/>
                </a:solid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nl-NL"/>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C9F-48B4-A94B-150A2A5B7B28}"/>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B-9C9F-48B4-A94B-150A2A5B7B28}"/>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D-9C9F-48B4-A94B-150A2A5B7B28}"/>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0F-9C9F-48B4-A94B-150A2A5B7B28}"/>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nl-NL"/>
                </a:p>
              </c:txPr>
              <c:dLblPos val="outEnd"/>
              <c:showLegendKey val="0"/>
              <c:showVal val="0"/>
              <c:showCatName val="1"/>
              <c:showSerName val="0"/>
              <c:showPercent val="1"/>
              <c:showBubbleSize val="0"/>
              <c:extLst>
                <c:ext xmlns:c16="http://schemas.microsoft.com/office/drawing/2014/chart" uri="{C3380CC4-5D6E-409C-BE32-E72D297353CC}">
                  <c16:uniqueId val="{00000011-9C9F-48B4-A94B-150A2A5B7B28}"/>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Sheet3!$C$33:$C$41</c:f>
              <c:strCache>
                <c:ptCount val="9"/>
                <c:pt idx="0">
                  <c:v>Industry</c:v>
                </c:pt>
                <c:pt idx="1">
                  <c:v>Buildings</c:v>
                </c:pt>
                <c:pt idx="2">
                  <c:v>Transport</c:v>
                </c:pt>
                <c:pt idx="3">
                  <c:v>Agriculture and forestry</c:v>
                </c:pt>
                <c:pt idx="4">
                  <c:v>Oil and gas</c:v>
                </c:pt>
                <c:pt idx="5">
                  <c:v>Solar energy</c:v>
                </c:pt>
                <c:pt idx="6">
                  <c:v>Wind energy</c:v>
                </c:pt>
                <c:pt idx="7">
                  <c:v>Biofuels (incl. liquids, solids and biogases)</c:v>
                </c:pt>
                <c:pt idx="8">
                  <c:v>Hydroelectricity</c:v>
                </c:pt>
              </c:strCache>
            </c:strRef>
          </c:cat>
          <c:val>
            <c:numRef>
              <c:f>Sheet3!$J$33:$J$41</c:f>
              <c:numCache>
                <c:formatCode>General</c:formatCode>
                <c:ptCount val="9"/>
                <c:pt idx="0">
                  <c:v>245.05465388899998</c:v>
                </c:pt>
                <c:pt idx="1">
                  <c:v>222.38874855</c:v>
                </c:pt>
                <c:pt idx="2">
                  <c:v>358.21323114000006</c:v>
                </c:pt>
                <c:pt idx="3">
                  <c:v>4.5778011879999996</c:v>
                </c:pt>
                <c:pt idx="4">
                  <c:v>27.783458056000001</c:v>
                </c:pt>
                <c:pt idx="5">
                  <c:v>265.13765940500002</c:v>
                </c:pt>
                <c:pt idx="6">
                  <c:v>193.569559535</c:v>
                </c:pt>
                <c:pt idx="7">
                  <c:v>221.35236964100002</c:v>
                </c:pt>
                <c:pt idx="8">
                  <c:v>9.381338980999999</c:v>
                </c:pt>
              </c:numCache>
            </c:numRef>
          </c:val>
          <c:extLst>
            <c:ext xmlns:c16="http://schemas.microsoft.com/office/drawing/2014/chart" uri="{C3380CC4-5D6E-409C-BE32-E72D297353CC}">
              <c16:uniqueId val="{00000012-9C9F-48B4-A94B-150A2A5B7B28}"/>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nl-NL"/>
              <a:t>capital rental rates (2014-2020)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nl-NL"/>
        </a:p>
      </c:txPr>
    </c:title>
    <c:autoTitleDeleted val="0"/>
    <c:plotArea>
      <c:layout/>
      <c:barChart>
        <c:barDir val="col"/>
        <c:grouping val="clustered"/>
        <c:varyColors val="0"/>
        <c:ser>
          <c:idx val="0"/>
          <c:order val="0"/>
          <c:tx>
            <c:strRef>
              <c:f>macro!$I$33</c:f>
              <c:strCache>
                <c:ptCount val="1"/>
                <c:pt idx="0">
                  <c:v>annual</c:v>
                </c:pt>
              </c:strCache>
            </c:strRef>
          </c:tx>
          <c:spPr>
            <a:solidFill>
              <a:schemeClr val="accent1"/>
            </a:solidFill>
            <a:ln>
              <a:noFill/>
            </a:ln>
            <a:effectLst/>
          </c:spPr>
          <c:invertIfNegative val="0"/>
          <c:cat>
            <c:strRef>
              <c:f>macro!$A$35:$A$44</c:f>
              <c:strCache>
                <c:ptCount val="10"/>
                <c:pt idx="0">
                  <c:v>1 ITA</c:v>
                </c:pt>
                <c:pt idx="1">
                  <c:v>2 ESP</c:v>
                </c:pt>
                <c:pt idx="2">
                  <c:v>3 FRA</c:v>
                </c:pt>
                <c:pt idx="3">
                  <c:v>4 POL</c:v>
                </c:pt>
                <c:pt idx="4">
                  <c:v>5 ReEU15</c:v>
                </c:pt>
                <c:pt idx="5">
                  <c:v>6 ReEU13</c:v>
                </c:pt>
                <c:pt idx="6">
                  <c:v>7 NorthAme</c:v>
                </c:pt>
                <c:pt idx="7">
                  <c:v>8 SouCenAme</c:v>
                </c:pt>
                <c:pt idx="8">
                  <c:v>9 Africa</c:v>
                </c:pt>
                <c:pt idx="9">
                  <c:v>10 ROW</c:v>
                </c:pt>
              </c:strCache>
            </c:strRef>
          </c:cat>
          <c:val>
            <c:numRef>
              <c:f>macro!$I$35:$I$44</c:f>
              <c:numCache>
                <c:formatCode>0.00</c:formatCode>
                <c:ptCount val="10"/>
                <c:pt idx="0">
                  <c:v>-16.109298474776011</c:v>
                </c:pt>
                <c:pt idx="1">
                  <c:v>-18.548161715851929</c:v>
                </c:pt>
                <c:pt idx="2">
                  <c:v>-8.4173163305298111</c:v>
                </c:pt>
                <c:pt idx="3">
                  <c:v>-15.868355437010507</c:v>
                </c:pt>
                <c:pt idx="4">
                  <c:v>-6.5227821303279203</c:v>
                </c:pt>
                <c:pt idx="5">
                  <c:v>-17.232346713001601</c:v>
                </c:pt>
                <c:pt idx="6">
                  <c:v>-4.4256770002924046</c:v>
                </c:pt>
                <c:pt idx="7">
                  <c:v>-6.6669643564321142</c:v>
                </c:pt>
                <c:pt idx="8">
                  <c:v>-10.443809344849587</c:v>
                </c:pt>
                <c:pt idx="9">
                  <c:v>-10.23428478413666</c:v>
                </c:pt>
              </c:numCache>
            </c:numRef>
          </c:val>
          <c:extLst>
            <c:ext xmlns:c16="http://schemas.microsoft.com/office/drawing/2014/chart" uri="{C3380CC4-5D6E-409C-BE32-E72D297353CC}">
              <c16:uniqueId val="{00000000-D599-4AD0-AE06-592AEC4597B9}"/>
            </c:ext>
          </c:extLst>
        </c:ser>
        <c:ser>
          <c:idx val="1"/>
          <c:order val="1"/>
          <c:tx>
            <c:strRef>
              <c:f>macro!$J$33</c:f>
              <c:strCache>
                <c:ptCount val="1"/>
                <c:pt idx="0">
                  <c:v>multi-annual</c:v>
                </c:pt>
              </c:strCache>
            </c:strRef>
          </c:tx>
          <c:spPr>
            <a:solidFill>
              <a:srgbClr val="FF0000"/>
            </a:solidFill>
            <a:ln>
              <a:noFill/>
            </a:ln>
            <a:effectLst/>
          </c:spPr>
          <c:invertIfNegative val="0"/>
          <c:cat>
            <c:strRef>
              <c:f>macro!$A$35:$A$44</c:f>
              <c:strCache>
                <c:ptCount val="10"/>
                <c:pt idx="0">
                  <c:v>1 ITA</c:v>
                </c:pt>
                <c:pt idx="1">
                  <c:v>2 ESP</c:v>
                </c:pt>
                <c:pt idx="2">
                  <c:v>3 FRA</c:v>
                </c:pt>
                <c:pt idx="3">
                  <c:v>4 POL</c:v>
                </c:pt>
                <c:pt idx="4">
                  <c:v>5 ReEU15</c:v>
                </c:pt>
                <c:pt idx="5">
                  <c:v>6 ReEU13</c:v>
                </c:pt>
                <c:pt idx="6">
                  <c:v>7 NorthAme</c:v>
                </c:pt>
                <c:pt idx="7">
                  <c:v>8 SouCenAme</c:v>
                </c:pt>
                <c:pt idx="8">
                  <c:v>9 Africa</c:v>
                </c:pt>
                <c:pt idx="9">
                  <c:v>10 ROW</c:v>
                </c:pt>
              </c:strCache>
            </c:strRef>
          </c:cat>
          <c:val>
            <c:numRef>
              <c:f>macro!$J$35:$J$44</c:f>
              <c:numCache>
                <c:formatCode>0.00</c:formatCode>
                <c:ptCount val="10"/>
                <c:pt idx="0">
                  <c:v>-17.126999999999999</c:v>
                </c:pt>
                <c:pt idx="1">
                  <c:v>-17.876999999999999</c:v>
                </c:pt>
                <c:pt idx="2">
                  <c:v>-8.8179999999999996</c:v>
                </c:pt>
                <c:pt idx="3">
                  <c:v>-15.236000000000001</c:v>
                </c:pt>
                <c:pt idx="4">
                  <c:v>-5.9859999999999998</c:v>
                </c:pt>
                <c:pt idx="5">
                  <c:v>-17.11</c:v>
                </c:pt>
                <c:pt idx="6">
                  <c:v>-4.7469999999999999</c:v>
                </c:pt>
                <c:pt idx="7">
                  <c:v>-7.3330000000000002</c:v>
                </c:pt>
                <c:pt idx="8">
                  <c:v>-9.5609999999999999</c:v>
                </c:pt>
                <c:pt idx="9">
                  <c:v>-9.0090000000000003</c:v>
                </c:pt>
              </c:numCache>
            </c:numRef>
          </c:val>
          <c:extLst>
            <c:ext xmlns:c16="http://schemas.microsoft.com/office/drawing/2014/chart" uri="{C3380CC4-5D6E-409C-BE32-E72D297353CC}">
              <c16:uniqueId val="{00000001-D599-4AD0-AE06-592AEC4597B9}"/>
            </c:ext>
          </c:extLst>
        </c:ser>
        <c:dLbls>
          <c:showLegendKey val="0"/>
          <c:showVal val="0"/>
          <c:showCatName val="0"/>
          <c:showSerName val="0"/>
          <c:showPercent val="0"/>
          <c:showBubbleSize val="0"/>
        </c:dLbls>
        <c:gapWidth val="219"/>
        <c:overlap val="-27"/>
        <c:axId val="659833536"/>
        <c:axId val="659823368"/>
      </c:barChart>
      <c:catAx>
        <c:axId val="65983353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659823368"/>
        <c:crosses val="autoZero"/>
        <c:auto val="1"/>
        <c:lblAlgn val="ctr"/>
        <c:lblOffset val="100"/>
        <c:noMultiLvlLbl val="0"/>
      </c:catAx>
      <c:valAx>
        <c:axId val="6598233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crossAx val="659833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EFC83C-B988-4A9E-9713-F559C31F4362}" type="datetimeFigureOut">
              <a:rPr lang="nl-NL" smtClean="0"/>
              <a:t>22-6-2021</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45D2F-C69D-4D90-B22B-9B2DC58DBD55}" type="slidenum">
              <a:rPr lang="nl-NL" smtClean="0"/>
              <a:t>‹#›</a:t>
            </a:fld>
            <a:endParaRPr lang="nl-NL"/>
          </a:p>
        </p:txBody>
      </p:sp>
    </p:spTree>
    <p:extLst>
      <p:ext uri="{BB962C8B-B14F-4D97-AF65-F5344CB8AC3E}">
        <p14:creationId xmlns:p14="http://schemas.microsoft.com/office/powerpoint/2010/main" val="345412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45D2F-C69D-4D90-B22B-9B2DC58DBD55}" type="slidenum">
              <a:rPr lang="nl-NL" smtClean="0"/>
              <a:t>1</a:t>
            </a:fld>
            <a:endParaRPr lang="nl-NL"/>
          </a:p>
        </p:txBody>
      </p:sp>
    </p:spTree>
    <p:extLst>
      <p:ext uri="{BB962C8B-B14F-4D97-AF65-F5344CB8AC3E}">
        <p14:creationId xmlns:p14="http://schemas.microsoft.com/office/powerpoint/2010/main" val="2374017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el 1"/>
          <p:cNvSpPr>
            <a:spLocks noGrp="1"/>
          </p:cNvSpPr>
          <p:nvPr>
            <p:ph type="title"/>
          </p:nvPr>
        </p:nvSpPr>
        <p:spPr>
          <a:xfrm>
            <a:off x="655524" y="230189"/>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afbeelding 24"/>
          <p:cNvSpPr>
            <a:spLocks noGrp="1" noChangeAspect="1"/>
          </p:cNvSpPr>
          <p:nvPr>
            <p:ph type="pic" sz="quarter" idx="13"/>
          </p:nvPr>
        </p:nvSpPr>
        <p:spPr bwMode="auto">
          <a:xfrm>
            <a:off x="635344" y="3307559"/>
            <a:ext cx="353060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6" name="Tijdelijke aanduiding voor afbeelding 24"/>
          <p:cNvSpPr>
            <a:spLocks noGrp="1" noChangeAspect="1"/>
          </p:cNvSpPr>
          <p:nvPr>
            <p:ph type="pic" sz="quarter" idx="19"/>
          </p:nvPr>
        </p:nvSpPr>
        <p:spPr bwMode="auto">
          <a:xfrm>
            <a:off x="8411757" y="3307559"/>
            <a:ext cx="3530600" cy="2647950"/>
          </a:xfrm>
          <a:prstGeom prst="ellipse">
            <a:avLst/>
          </a:prstGeom>
          <a:solidFill>
            <a:srgbClr val="D5D2C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7" name="Tijdelijke aanduiding voor afbeelding 24"/>
          <p:cNvSpPr>
            <a:spLocks noGrp="1" noChangeAspect="1"/>
          </p:cNvSpPr>
          <p:nvPr>
            <p:ph type="pic" sz="quarter" idx="16"/>
          </p:nvPr>
        </p:nvSpPr>
        <p:spPr bwMode="auto">
          <a:xfrm>
            <a:off x="6286207" y="3307559"/>
            <a:ext cx="353060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8" name="Tijdelijke aanduiding voor afbeelding 24"/>
          <p:cNvSpPr>
            <a:spLocks noGrp="1" noChangeAspect="1"/>
          </p:cNvSpPr>
          <p:nvPr>
            <p:ph type="pic" sz="quarter" idx="15"/>
          </p:nvPr>
        </p:nvSpPr>
        <p:spPr bwMode="auto">
          <a:xfrm>
            <a:off x="4160656" y="3307559"/>
            <a:ext cx="3530600" cy="2647950"/>
          </a:xfrm>
          <a:prstGeom prst="ellipse">
            <a:avLst/>
          </a:prstGeom>
          <a:solidFill>
            <a:srgbClr val="D5D2CA"/>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4" name="Tijdelijke aanduiding voor tekst 4"/>
          <p:cNvSpPr>
            <a:spLocks noGrp="1"/>
          </p:cNvSpPr>
          <p:nvPr>
            <p:ph type="body" sz="quarter" idx="17" hasCustomPrompt="1"/>
          </p:nvPr>
        </p:nvSpPr>
        <p:spPr bwMode="auto">
          <a:xfrm>
            <a:off x="647700" y="1616401"/>
            <a:ext cx="11262784" cy="371475"/>
          </a:xfrm>
          <a:prstGeom prst="rect">
            <a:avLst/>
          </a:prstGeom>
          <a:noFill/>
          <a:ln>
            <a:noFill/>
          </a:ln>
        </p:spPr>
        <p:txBody>
          <a:bodyPr lIns="36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solidFill>
                  <a:srgbClr val="FFFFFF"/>
                </a:solidFill>
                <a:effectLst/>
                <a:uLnTx/>
                <a:uFillTx/>
              </a:rPr>
              <a:t>Ondertitel</a:t>
            </a:r>
            <a:endParaRPr kumimoji="0" lang="en-GB" sz="1800" b="0" i="0" u="none" strike="noStrike" kern="0" cap="none" spc="0" normalizeH="0" baseline="0" noProof="0" dirty="0">
              <a:ln>
                <a:noFill/>
              </a:ln>
              <a:solidFill>
                <a:srgbClr val="FFFFFF"/>
              </a:solidFill>
              <a:effectLst/>
              <a:uLnTx/>
              <a:uFillTx/>
            </a:endParaRPr>
          </a:p>
        </p:txBody>
      </p:sp>
      <p:sp>
        <p:nvSpPr>
          <p:cNvPr id="5" name="Tijdelijke aanduiding voor tekst 4"/>
          <p:cNvSpPr>
            <a:spLocks noGrp="1"/>
          </p:cNvSpPr>
          <p:nvPr>
            <p:ph type="body" sz="quarter" idx="18" hasCustomPrompt="1"/>
          </p:nvPr>
        </p:nvSpPr>
        <p:spPr bwMode="auto">
          <a:xfrm>
            <a:off x="638178" y="2262387"/>
            <a:ext cx="11262783" cy="371475"/>
          </a:xfrm>
          <a:prstGeom prst="rect">
            <a:avLst/>
          </a:prstGeom>
          <a:noFill/>
          <a:ln>
            <a:noFill/>
          </a:ln>
        </p:spPr>
        <p:txBody>
          <a:bodyPr lIns="36000" rIns="90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rPr>
              <a:t>Datum, </a:t>
            </a:r>
            <a:r>
              <a:rPr kumimoji="0" lang="en-GB" sz="1800" b="0" i="0" u="none" strike="noStrike" kern="0" cap="none" spc="0" normalizeH="0" baseline="0" noProof="0" dirty="0" err="1">
                <a:ln>
                  <a:noFill/>
                </a:ln>
                <a:solidFill>
                  <a:srgbClr val="FFFFFF"/>
                </a:solidFill>
                <a:effectLst/>
                <a:uLnTx/>
                <a:uFillTx/>
              </a:rPr>
              <a:t>Auteursnaam</a:t>
            </a:r>
            <a:endParaRPr kumimoji="0" lang="en-GB" sz="1800" b="0"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423983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with rectangular image">
    <p:spTree>
      <p:nvGrpSpPr>
        <p:cNvPr id="1" name=""/>
        <p:cNvGrpSpPr/>
        <p:nvPr/>
      </p:nvGrpSpPr>
      <p:grpSpPr>
        <a:xfrm>
          <a:off x="0" y="0"/>
          <a:ext cx="0" cy="0"/>
          <a:chOff x="0" y="0"/>
          <a:chExt cx="0" cy="0"/>
        </a:xfrm>
      </p:grpSpPr>
      <p:sp>
        <p:nvSpPr>
          <p:cNvPr id="2" name="Titel 1"/>
          <p:cNvSpPr>
            <a:spLocks noGrp="1"/>
          </p:cNvSpPr>
          <p:nvPr>
            <p:ph type="title"/>
          </p:nvPr>
        </p:nvSpPr>
        <p:spPr>
          <a:xfrm>
            <a:off x="655517" y="230188"/>
            <a:ext cx="4368000" cy="1353086"/>
          </a:xfrm>
        </p:spPr>
        <p:txBody>
          <a:bodyPr/>
          <a:lstStyle>
            <a:lvl1pPr>
              <a:defRPr/>
            </a:lvl1p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afbeelding 24"/>
          <p:cNvSpPr>
            <a:spLocks noGrp="1" noChangeAspect="1"/>
          </p:cNvSpPr>
          <p:nvPr>
            <p:ph type="pic" sz="quarter" idx="16"/>
          </p:nvPr>
        </p:nvSpPr>
        <p:spPr>
          <a:xfrm>
            <a:off x="5200008" y="226800"/>
            <a:ext cx="6720000" cy="573585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jdelijke aanduiding voor tekst 4"/>
          <p:cNvSpPr>
            <a:spLocks noGrp="1"/>
          </p:cNvSpPr>
          <p:nvPr>
            <p:ph type="body" sz="quarter" idx="17"/>
          </p:nvPr>
        </p:nvSpPr>
        <p:spPr>
          <a:xfrm>
            <a:off x="660403" y="1840012"/>
            <a:ext cx="4368800" cy="4122638"/>
          </a:xfrm>
        </p:spPr>
        <p:txBody>
          <a:bodyPr lIns="36000"/>
          <a:lstStyle>
            <a:lvl1pPr marL="0" indent="0">
              <a:buNone/>
              <a:defRPr>
                <a:solidFill>
                  <a:schemeClr val="tx1"/>
                </a:solidFill>
              </a:defRPr>
            </a:lvl1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p:txBody>
      </p:sp>
      <p:sp>
        <p:nvSpPr>
          <p:cNvPr id="5" name="Tijdelijke aanduiding voor dianummer 4"/>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107234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mages with text boxes">
    <p:spTree>
      <p:nvGrpSpPr>
        <p:cNvPr id="1" name=""/>
        <p:cNvGrpSpPr/>
        <p:nvPr/>
      </p:nvGrpSpPr>
      <p:grpSpPr>
        <a:xfrm>
          <a:off x="0" y="0"/>
          <a:ext cx="0" cy="0"/>
          <a:chOff x="0" y="0"/>
          <a:chExt cx="0" cy="0"/>
        </a:xfrm>
      </p:grpSpPr>
      <p:sp>
        <p:nvSpPr>
          <p:cNvPr id="2" name="Titel 1"/>
          <p:cNvSpPr>
            <a:spLocks noGrp="1"/>
          </p:cNvSpPr>
          <p:nvPr>
            <p:ph type="title"/>
          </p:nvPr>
        </p:nvSpPr>
        <p:spPr>
          <a:xfrm>
            <a:off x="655523" y="230187"/>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afbeelding 24"/>
          <p:cNvSpPr>
            <a:spLocks noGrp="1" noChangeAspect="1"/>
          </p:cNvSpPr>
          <p:nvPr>
            <p:ph type="pic" sz="quarter" idx="16"/>
          </p:nvPr>
        </p:nvSpPr>
        <p:spPr>
          <a:xfrm>
            <a:off x="716825" y="1933314"/>
            <a:ext cx="3519547" cy="262800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jdelijke aanduiding voor afbeelding 24"/>
          <p:cNvSpPr>
            <a:spLocks noGrp="1" noChangeAspect="1"/>
          </p:cNvSpPr>
          <p:nvPr>
            <p:ph type="pic" sz="quarter" idx="17"/>
          </p:nvPr>
        </p:nvSpPr>
        <p:spPr>
          <a:xfrm>
            <a:off x="4557616" y="1933314"/>
            <a:ext cx="3519547" cy="262800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5" name="Tijdelijke aanduiding voor afbeelding 24"/>
          <p:cNvSpPr>
            <a:spLocks noGrp="1" noChangeAspect="1"/>
          </p:cNvSpPr>
          <p:nvPr>
            <p:ph type="pic" sz="quarter" idx="18"/>
          </p:nvPr>
        </p:nvSpPr>
        <p:spPr>
          <a:xfrm>
            <a:off x="8398407" y="1933314"/>
            <a:ext cx="3519547" cy="262800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7" name="Tijdelijke aanduiding voor tekst 6"/>
          <p:cNvSpPr>
            <a:spLocks noGrp="1"/>
          </p:cNvSpPr>
          <p:nvPr>
            <p:ph type="body" sz="quarter" idx="19"/>
          </p:nvPr>
        </p:nvSpPr>
        <p:spPr>
          <a:xfrm>
            <a:off x="654051" y="4610101"/>
            <a:ext cx="3670300"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8" name="Tijdelijke aanduiding voor tekst 6"/>
          <p:cNvSpPr>
            <a:spLocks noGrp="1"/>
          </p:cNvSpPr>
          <p:nvPr>
            <p:ph type="body" sz="quarter" idx="20"/>
          </p:nvPr>
        </p:nvSpPr>
        <p:spPr>
          <a:xfrm>
            <a:off x="4488227" y="4610101"/>
            <a:ext cx="3670300"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9" name="Tijdelijke aanduiding voor tekst 6"/>
          <p:cNvSpPr>
            <a:spLocks noGrp="1"/>
          </p:cNvSpPr>
          <p:nvPr>
            <p:ph type="body" sz="quarter" idx="21"/>
          </p:nvPr>
        </p:nvSpPr>
        <p:spPr>
          <a:xfrm>
            <a:off x="8322403" y="4610101"/>
            <a:ext cx="3670300" cy="360000"/>
          </a:xfrm>
        </p:spPr>
        <p:txBody>
          <a:bodyPr wrap="none" lIns="36000" rIns="0"/>
          <a:lstStyle>
            <a:lvl1pPr marL="0" indent="0">
              <a:buFontTx/>
              <a:buNone/>
              <a:defRPr sz="1800">
                <a:solidFill>
                  <a:schemeClr val="tx1"/>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10" name="Tijdelijke aanduiding voor tekst 6"/>
          <p:cNvSpPr>
            <a:spLocks noGrp="1"/>
          </p:cNvSpPr>
          <p:nvPr>
            <p:ph type="body" sz="quarter" idx="22"/>
          </p:nvPr>
        </p:nvSpPr>
        <p:spPr>
          <a:xfrm>
            <a:off x="654051" y="4985219"/>
            <a:ext cx="3670300"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11" name="Tijdelijke aanduiding voor tekst 6"/>
          <p:cNvSpPr>
            <a:spLocks noGrp="1"/>
          </p:cNvSpPr>
          <p:nvPr>
            <p:ph type="body" sz="quarter" idx="23"/>
          </p:nvPr>
        </p:nvSpPr>
        <p:spPr>
          <a:xfrm>
            <a:off x="4487567" y="4985219"/>
            <a:ext cx="3670300"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12" name="Tijdelijke aanduiding voor tekst 6"/>
          <p:cNvSpPr>
            <a:spLocks noGrp="1"/>
          </p:cNvSpPr>
          <p:nvPr>
            <p:ph type="body" sz="quarter" idx="24"/>
          </p:nvPr>
        </p:nvSpPr>
        <p:spPr>
          <a:xfrm>
            <a:off x="8322403" y="4985219"/>
            <a:ext cx="3670300" cy="360000"/>
          </a:xfrm>
        </p:spPr>
        <p:txBody>
          <a:bodyPr wrap="square" lIns="36000" rIns="0"/>
          <a:lstStyle>
            <a:lvl1pPr marL="0" indent="0">
              <a:buFontTx/>
              <a:buNone/>
              <a:defRPr sz="1800">
                <a:solidFill>
                  <a:schemeClr val="bg2"/>
                </a:solidFill>
              </a:defRPr>
            </a:lvl1pPr>
            <a:lvl2pPr marL="696913" indent="0">
              <a:buFontTx/>
              <a:buNone/>
              <a:defRPr sz="1800"/>
            </a:lvl2pPr>
            <a:lvl3pPr marL="1560512" indent="0">
              <a:buFontTx/>
              <a:buNone/>
              <a:defRPr sz="1800"/>
            </a:lvl3pPr>
            <a:lvl4pPr marL="2332037" indent="0">
              <a:buFontTx/>
              <a:buNone/>
              <a:defRPr sz="1800"/>
            </a:lvl4pPr>
            <a:lvl5pPr marL="3052763" indent="0">
              <a:buFontTx/>
              <a:buNone/>
              <a:defRPr sz="1800"/>
            </a:lvl5pPr>
          </a:lstStyle>
          <a:p>
            <a:pPr lvl="0"/>
            <a:r>
              <a:rPr lang="en-GB" dirty="0" err="1"/>
              <a:t>Klik</a:t>
            </a:r>
            <a:r>
              <a:rPr lang="en-GB" dirty="0"/>
              <a:t> om de </a:t>
            </a:r>
            <a:r>
              <a:rPr lang="en-GB" dirty="0" err="1"/>
              <a:t>modelstijl</a:t>
            </a:r>
            <a:endParaRPr lang="en-GB" dirty="0"/>
          </a:p>
        </p:txBody>
      </p:sp>
      <p:sp>
        <p:nvSpPr>
          <p:cNvPr id="6" name="Tijdelijke aanduiding voor dianummer 5"/>
          <p:cNvSpPr>
            <a:spLocks noGrp="1"/>
          </p:cNvSpPr>
          <p:nvPr>
            <p:ph type="sldNum" sz="quarter" idx="25"/>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791031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 with 2 square images">
    <p:spTree>
      <p:nvGrpSpPr>
        <p:cNvPr id="1" name=""/>
        <p:cNvGrpSpPr/>
        <p:nvPr/>
      </p:nvGrpSpPr>
      <p:grpSpPr>
        <a:xfrm>
          <a:off x="0" y="0"/>
          <a:ext cx="0" cy="0"/>
          <a:chOff x="0" y="0"/>
          <a:chExt cx="0" cy="0"/>
        </a:xfrm>
      </p:grpSpPr>
      <p:sp>
        <p:nvSpPr>
          <p:cNvPr id="2" name="Titel 1"/>
          <p:cNvSpPr>
            <a:spLocks noGrp="1"/>
          </p:cNvSpPr>
          <p:nvPr>
            <p:ph type="title"/>
          </p:nvPr>
        </p:nvSpPr>
        <p:spPr>
          <a:xfrm>
            <a:off x="655523" y="230187"/>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afbeelding 24"/>
          <p:cNvSpPr>
            <a:spLocks noGrp="1" noChangeAspect="1"/>
          </p:cNvSpPr>
          <p:nvPr>
            <p:ph type="pic" sz="quarter" idx="16"/>
          </p:nvPr>
        </p:nvSpPr>
        <p:spPr>
          <a:xfrm>
            <a:off x="715199" y="1929601"/>
            <a:ext cx="5472000" cy="4027383"/>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5" name="Tijdelijke aanduiding voor afbeelding 24"/>
          <p:cNvSpPr>
            <a:spLocks noGrp="1" noChangeAspect="1"/>
          </p:cNvSpPr>
          <p:nvPr>
            <p:ph type="pic" sz="quarter" idx="17"/>
          </p:nvPr>
        </p:nvSpPr>
        <p:spPr>
          <a:xfrm>
            <a:off x="6434881" y="1929600"/>
            <a:ext cx="5472000" cy="403305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32627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large image">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a:xfrm>
            <a:off x="715200" y="1402557"/>
            <a:ext cx="11203200" cy="455295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2" name="Titel 1"/>
          <p:cNvSpPr>
            <a:spLocks noGrp="1"/>
          </p:cNvSpPr>
          <p:nvPr>
            <p:ph type="title"/>
          </p:nvPr>
        </p:nvSpPr>
        <p:spPr>
          <a:xfrm>
            <a:off x="655523" y="230187"/>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4" name="Tijdelijke aanduiding voor dianummer 3"/>
          <p:cNvSpPr>
            <a:spLocks noGrp="1"/>
          </p:cNvSpPr>
          <p:nvPr>
            <p:ph type="sldNum" sz="quarter" idx="17"/>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178015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rectangular images">
    <p:spTree>
      <p:nvGrpSpPr>
        <p:cNvPr id="1" name=""/>
        <p:cNvGrpSpPr/>
        <p:nvPr/>
      </p:nvGrpSpPr>
      <p:grpSpPr>
        <a:xfrm>
          <a:off x="0" y="0"/>
          <a:ext cx="0" cy="0"/>
          <a:chOff x="0" y="0"/>
          <a:chExt cx="0" cy="0"/>
        </a:xfrm>
      </p:grpSpPr>
      <p:sp>
        <p:nvSpPr>
          <p:cNvPr id="3" name="Tijdelijke aanduiding voor afbeelding 24"/>
          <p:cNvSpPr>
            <a:spLocks noGrp="1"/>
          </p:cNvSpPr>
          <p:nvPr>
            <p:ph type="pic" sz="quarter" idx="16"/>
          </p:nvPr>
        </p:nvSpPr>
        <p:spPr>
          <a:xfrm>
            <a:off x="715200" y="233362"/>
            <a:ext cx="5348469" cy="572040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jdelijke aanduiding voor afbeelding 24"/>
          <p:cNvSpPr>
            <a:spLocks noGrp="1"/>
          </p:cNvSpPr>
          <p:nvPr>
            <p:ph type="pic" sz="quarter" idx="17"/>
          </p:nvPr>
        </p:nvSpPr>
        <p:spPr>
          <a:xfrm>
            <a:off x="6436353" y="233363"/>
            <a:ext cx="5472000" cy="5719559"/>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2" name="Tijdelijke aanduiding voor dianummer 1"/>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704470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to beeldvullend">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bwMode="gray">
          <a:xfrm>
            <a:off x="1" y="0"/>
            <a:ext cx="12191999" cy="685800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tel 1"/>
          <p:cNvSpPr>
            <a:spLocks noGrp="1"/>
          </p:cNvSpPr>
          <p:nvPr>
            <p:ph type="title"/>
          </p:nvPr>
        </p:nvSpPr>
        <p:spPr bwMode="white">
          <a:xfrm>
            <a:off x="655523" y="230189"/>
            <a:ext cx="11257061" cy="791650"/>
          </a:xfrm>
          <a:noFill/>
          <a:ln>
            <a:gradFill>
              <a:gsLst>
                <a:gs pos="0">
                  <a:schemeClr val="bg1"/>
                </a:gs>
                <a:gs pos="1000">
                  <a:schemeClr val="bg1">
                    <a:alpha val="0"/>
                  </a:schemeClr>
                </a:gs>
                <a:gs pos="99000">
                  <a:srgbClr val="FFFFFF">
                    <a:alpha val="0"/>
                  </a:srgbClr>
                </a:gs>
                <a:gs pos="100000">
                  <a:schemeClr val="bg1"/>
                </a:gs>
              </a:gsLst>
              <a:lin ang="5400000" scaled="0"/>
            </a:gradFill>
          </a:ln>
        </p:spPr>
        <p:txBody>
          <a:bodyPr/>
          <a:lstStyle>
            <a:lvl1pPr>
              <a:defRPr>
                <a:solidFill>
                  <a:schemeClr val="bg1"/>
                </a:solidFill>
              </a:defRPr>
            </a:lvl1p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2" name="Tijdelijke aanduiding voor dianummer 1"/>
          <p:cNvSpPr>
            <a:spLocks noGrp="1"/>
          </p:cNvSpPr>
          <p:nvPr>
            <p:ph type="sldNum" sz="quarter" idx="17"/>
          </p:nvPr>
        </p:nvSpPr>
        <p:spPr/>
        <p:txBody>
          <a:bodyPr/>
          <a:lstStyle>
            <a:lvl1pPr>
              <a:defRPr>
                <a:solidFill>
                  <a:schemeClr val="bg1"/>
                </a:solidFill>
              </a:defRPr>
            </a:lvl1p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926628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01582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el 1"/>
          <p:cNvSpPr>
            <a:spLocks noGrp="1"/>
          </p:cNvSpPr>
          <p:nvPr>
            <p:ph type="title"/>
          </p:nvPr>
        </p:nvSpPr>
        <p:spPr>
          <a:xfrm>
            <a:off x="655523" y="230189"/>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grafiek 5"/>
          <p:cNvSpPr>
            <a:spLocks noGrp="1"/>
          </p:cNvSpPr>
          <p:nvPr>
            <p:ph type="chart" sz="quarter" idx="17"/>
          </p:nvPr>
        </p:nvSpPr>
        <p:spPr>
          <a:xfrm>
            <a:off x="583095" y="1752601"/>
            <a:ext cx="11469204" cy="4314825"/>
          </a:xfrm>
          <a:noFill/>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161377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el 1"/>
          <p:cNvSpPr>
            <a:spLocks noGrp="1"/>
          </p:cNvSpPr>
          <p:nvPr>
            <p:ph type="title"/>
          </p:nvPr>
        </p:nvSpPr>
        <p:spPr>
          <a:xfrm>
            <a:off x="657600" y="230187"/>
            <a:ext cx="11257061" cy="791650"/>
          </a:xfrm>
        </p:spPr>
        <p:txBody>
          <a:bodyPr/>
          <a:lstStyle>
            <a:lvl1pPr>
              <a:defRPr/>
            </a:lvl1p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5" name="Tijdelijke aanduiding voor tabel 4"/>
          <p:cNvSpPr>
            <a:spLocks noGrp="1"/>
          </p:cNvSpPr>
          <p:nvPr>
            <p:ph type="tbl" sz="quarter" idx="10"/>
          </p:nvPr>
        </p:nvSpPr>
        <p:spPr>
          <a:xfrm>
            <a:off x="717551" y="1933575"/>
            <a:ext cx="11197452" cy="4028400"/>
          </a:xfrm>
        </p:spPr>
        <p:txBody>
          <a:bodyPr/>
          <a:lstStyle>
            <a:lvl1pPr>
              <a:defRPr>
                <a:solidFill>
                  <a:schemeClr val="bg2"/>
                </a:solidFill>
              </a:defRPr>
            </a:lvl1pPr>
          </a:lstStyle>
          <a:p>
            <a:endParaRPr lang="nl-NL" dirty="0"/>
          </a:p>
        </p:txBody>
      </p:sp>
      <p:sp>
        <p:nvSpPr>
          <p:cNvPr id="3" name="Tijdelijke aanduiding voor dianummer 2"/>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36933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with circle image">
    <p:spTree>
      <p:nvGrpSpPr>
        <p:cNvPr id="1" name=""/>
        <p:cNvGrpSpPr/>
        <p:nvPr/>
      </p:nvGrpSpPr>
      <p:grpSpPr>
        <a:xfrm>
          <a:off x="0" y="0"/>
          <a:ext cx="0" cy="0"/>
          <a:chOff x="0" y="0"/>
          <a:chExt cx="0" cy="0"/>
        </a:xfrm>
      </p:grpSpPr>
      <p:sp>
        <p:nvSpPr>
          <p:cNvPr id="2" name="Titel 1"/>
          <p:cNvSpPr>
            <a:spLocks noGrp="1"/>
          </p:cNvSpPr>
          <p:nvPr>
            <p:ph type="title"/>
          </p:nvPr>
        </p:nvSpPr>
        <p:spPr>
          <a:xfrm>
            <a:off x="657600" y="230188"/>
            <a:ext cx="4368000" cy="1353086"/>
          </a:xfrm>
        </p:spPr>
        <p:txBody>
          <a:bodyPr/>
          <a:lstStyle>
            <a:lvl1pPr>
              <a:defRPr/>
            </a:lvl1p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7" name="Tijdelijke aanduiding voor afbeelding 24"/>
          <p:cNvSpPr>
            <a:spLocks noGrp="1" noChangeAspect="1"/>
          </p:cNvSpPr>
          <p:nvPr>
            <p:ph type="pic" sz="quarter" idx="16"/>
          </p:nvPr>
        </p:nvSpPr>
        <p:spPr>
          <a:xfrm>
            <a:off x="5183599" y="224477"/>
            <a:ext cx="6720000" cy="5040000"/>
          </a:xfrm>
          <a:prstGeom prst="ellipse">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8" name="Tijdelijke aanduiding voor tekst 4"/>
          <p:cNvSpPr>
            <a:spLocks noGrp="1"/>
          </p:cNvSpPr>
          <p:nvPr>
            <p:ph type="body" sz="quarter" idx="17"/>
          </p:nvPr>
        </p:nvSpPr>
        <p:spPr>
          <a:xfrm>
            <a:off x="660401" y="1835250"/>
            <a:ext cx="4368800" cy="4127400"/>
          </a:xfrm>
        </p:spPr>
        <p:txBody>
          <a:bodyPr lIns="36000"/>
          <a:lstStyle>
            <a:lvl1pPr marL="0" indent="0">
              <a:buNone/>
              <a:defRPr>
                <a:solidFill>
                  <a:schemeClr val="tx1"/>
                </a:solidFill>
              </a:defRPr>
            </a:lvl1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p:txBody>
      </p:sp>
      <p:sp>
        <p:nvSpPr>
          <p:cNvPr id="3" name="Tijdelijke aanduiding voor dianummer 2"/>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0345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with bullets">
    <p:spTree>
      <p:nvGrpSpPr>
        <p:cNvPr id="1" name=""/>
        <p:cNvGrpSpPr/>
        <p:nvPr/>
      </p:nvGrpSpPr>
      <p:grpSpPr>
        <a:xfrm>
          <a:off x="0" y="0"/>
          <a:ext cx="0" cy="0"/>
          <a:chOff x="0" y="0"/>
          <a:chExt cx="0" cy="0"/>
        </a:xfrm>
      </p:grpSpPr>
      <p:sp>
        <p:nvSpPr>
          <p:cNvPr id="2" name="Titel 1"/>
          <p:cNvSpPr>
            <a:spLocks noGrp="1"/>
          </p:cNvSpPr>
          <p:nvPr>
            <p:ph type="title"/>
          </p:nvPr>
        </p:nvSpPr>
        <p:spPr>
          <a:xfrm>
            <a:off x="655523" y="230189"/>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tekst 6"/>
          <p:cNvSpPr>
            <a:spLocks noGrp="1"/>
          </p:cNvSpPr>
          <p:nvPr>
            <p:ph type="body" sz="quarter" idx="10"/>
          </p:nvPr>
        </p:nvSpPr>
        <p:spPr>
          <a:xfrm>
            <a:off x="561600" y="1835249"/>
            <a:ext cx="11361584"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p:txBody>
      </p:sp>
      <p:sp>
        <p:nvSpPr>
          <p:cNvPr id="4" name="Tijdelijke aanduiding voor dianummer 3"/>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2403301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with multiple logo's">
    <p:spTree>
      <p:nvGrpSpPr>
        <p:cNvPr id="1" name=""/>
        <p:cNvGrpSpPr/>
        <p:nvPr/>
      </p:nvGrpSpPr>
      <p:grpSpPr>
        <a:xfrm>
          <a:off x="0" y="0"/>
          <a:ext cx="0" cy="0"/>
          <a:chOff x="0" y="0"/>
          <a:chExt cx="0" cy="0"/>
        </a:xfrm>
      </p:grpSpPr>
      <p:sp>
        <p:nvSpPr>
          <p:cNvPr id="2" name="Titel 1"/>
          <p:cNvSpPr>
            <a:spLocks noGrp="1"/>
          </p:cNvSpPr>
          <p:nvPr>
            <p:ph type="title"/>
          </p:nvPr>
        </p:nvSpPr>
        <p:spPr>
          <a:xfrm>
            <a:off x="657600" y="230188"/>
            <a:ext cx="4368000" cy="1353086"/>
          </a:xfrm>
        </p:spPr>
        <p:txBody>
          <a:bodyPr/>
          <a:lstStyle>
            <a:lvl1pPr>
              <a:defRPr/>
            </a:lvl1p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8" name="Tijdelijke aanduiding voor tekst 4"/>
          <p:cNvSpPr>
            <a:spLocks noGrp="1"/>
          </p:cNvSpPr>
          <p:nvPr>
            <p:ph type="body" sz="quarter" idx="17"/>
          </p:nvPr>
        </p:nvSpPr>
        <p:spPr>
          <a:xfrm>
            <a:off x="660401" y="1835250"/>
            <a:ext cx="4368800" cy="3657600"/>
          </a:xfrm>
        </p:spPr>
        <p:txBody>
          <a:bodyPr lIns="36000"/>
          <a:lstStyle>
            <a:lvl1pPr marL="0" indent="0">
              <a:buNone/>
              <a:defRPr>
                <a:solidFill>
                  <a:schemeClr val="tx1"/>
                </a:solidFill>
              </a:defRPr>
            </a:lvl1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p:txBody>
      </p:sp>
      <p:sp>
        <p:nvSpPr>
          <p:cNvPr id="12" name="Tijdelijke aanduiding voor afbeelding 24"/>
          <p:cNvSpPr>
            <a:spLocks noGrp="1" noChangeAspect="1"/>
          </p:cNvSpPr>
          <p:nvPr>
            <p:ph type="pic" sz="quarter" idx="18" hasCustomPrompt="1"/>
          </p:nvPr>
        </p:nvSpPr>
        <p:spPr>
          <a:xfrm>
            <a:off x="4058818"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3" name="Tijdelijke aanduiding voor afbeelding 24"/>
          <p:cNvSpPr>
            <a:spLocks noGrp="1" noChangeAspect="1"/>
          </p:cNvSpPr>
          <p:nvPr>
            <p:ph type="pic" sz="quarter" idx="24" hasCustomPrompt="1"/>
          </p:nvPr>
        </p:nvSpPr>
        <p:spPr>
          <a:xfrm>
            <a:off x="6121485"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4" name="Tijdelijke aanduiding voor afbeelding 24"/>
          <p:cNvSpPr>
            <a:spLocks noGrp="1" noChangeAspect="1"/>
          </p:cNvSpPr>
          <p:nvPr>
            <p:ph type="pic" sz="quarter" idx="25" hasCustomPrompt="1"/>
          </p:nvPr>
        </p:nvSpPr>
        <p:spPr>
          <a:xfrm>
            <a:off x="8184151"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5" name="Tijdelijke aanduiding voor afbeelding 24"/>
          <p:cNvSpPr>
            <a:spLocks noGrp="1" noChangeAspect="1"/>
          </p:cNvSpPr>
          <p:nvPr>
            <p:ph type="pic" sz="quarter" idx="26" hasCustomPrompt="1"/>
          </p:nvPr>
        </p:nvSpPr>
        <p:spPr>
          <a:xfrm>
            <a:off x="10246817"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7" name="Tijdelijke aanduiding voor afbeelding 24"/>
          <p:cNvSpPr>
            <a:spLocks noGrp="1" noChangeAspect="1"/>
          </p:cNvSpPr>
          <p:nvPr>
            <p:ph type="pic" sz="quarter" idx="16"/>
          </p:nvPr>
        </p:nvSpPr>
        <p:spPr>
          <a:xfrm>
            <a:off x="5183599" y="224477"/>
            <a:ext cx="6720000" cy="5040000"/>
          </a:xfrm>
          <a:prstGeom prst="ellipse">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Tree>
    <p:extLst>
      <p:ext uri="{BB962C8B-B14F-4D97-AF65-F5344CB8AC3E}">
        <p14:creationId xmlns:p14="http://schemas.microsoft.com/office/powerpoint/2010/main" val="3911264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tekst 6"/>
          <p:cNvSpPr>
            <a:spLocks noGrp="1"/>
          </p:cNvSpPr>
          <p:nvPr>
            <p:ph type="body" sz="quarter" idx="10"/>
          </p:nvPr>
        </p:nvSpPr>
        <p:spPr>
          <a:xfrm>
            <a:off x="561600" y="1835249"/>
            <a:ext cx="5520000"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p:txBody>
      </p:sp>
      <p:sp>
        <p:nvSpPr>
          <p:cNvPr id="4" name="Tijdelijke aanduiding voor tekst 6"/>
          <p:cNvSpPr>
            <a:spLocks noGrp="1"/>
          </p:cNvSpPr>
          <p:nvPr>
            <p:ph type="body" sz="quarter" idx="11"/>
          </p:nvPr>
        </p:nvSpPr>
        <p:spPr>
          <a:xfrm>
            <a:off x="6391143" y="1835249"/>
            <a:ext cx="5520000"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p:txBody>
      </p:sp>
      <p:sp>
        <p:nvSpPr>
          <p:cNvPr id="5" name="Tijdelijke aanduiding voor dianummer 4"/>
          <p:cNvSpPr>
            <a:spLocks noGrp="1"/>
          </p:cNvSpPr>
          <p:nvPr>
            <p:ph type="sldNum" sz="quarter" idx="12"/>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27049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with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tekst 6"/>
          <p:cNvSpPr>
            <a:spLocks noGrp="1"/>
          </p:cNvSpPr>
          <p:nvPr>
            <p:ph type="body" sz="quarter" idx="10"/>
          </p:nvPr>
        </p:nvSpPr>
        <p:spPr>
          <a:xfrm>
            <a:off x="561600" y="1835249"/>
            <a:ext cx="5520000"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p:txBody>
      </p:sp>
      <p:sp>
        <p:nvSpPr>
          <p:cNvPr id="5" name="Tijdelijke aanduiding voor afbeelding 24"/>
          <p:cNvSpPr>
            <a:spLocks noGrp="1" noChangeAspect="1"/>
          </p:cNvSpPr>
          <p:nvPr>
            <p:ph type="pic" sz="quarter" idx="17"/>
          </p:nvPr>
        </p:nvSpPr>
        <p:spPr>
          <a:xfrm>
            <a:off x="6434881" y="1929600"/>
            <a:ext cx="5472000" cy="4033050"/>
          </a:xfrm>
          <a:prstGeom prst="rect">
            <a:avLst/>
          </a:prstGeom>
          <a:solidFill>
            <a:schemeClr val="accent3"/>
          </a:solidFill>
        </p:spPr>
        <p:txBody>
          <a:bodyPr anchor="ctr"/>
          <a:lstStyle>
            <a:lvl1pPr marL="0" indent="0" algn="ctr">
              <a:buNone/>
              <a:defRPr sz="8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a:t>
            </a:r>
            <a:r>
              <a:rPr lang="en-GB" noProof="0" dirty="0" err="1"/>
              <a:t>afbeelding</a:t>
            </a:r>
            <a:r>
              <a:rPr lang="en-GB" noProof="0" dirty="0"/>
              <a:t> wilt </a:t>
            </a:r>
            <a:r>
              <a:rPr lang="en-GB" noProof="0" dirty="0" err="1"/>
              <a:t>toevoegen</a:t>
            </a:r>
            <a:endParaRPr lang="en-GB" noProof="0"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9501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ox with graph">
    <p:spTree>
      <p:nvGrpSpPr>
        <p:cNvPr id="1" name=""/>
        <p:cNvGrpSpPr/>
        <p:nvPr/>
      </p:nvGrpSpPr>
      <p:grpSpPr>
        <a:xfrm>
          <a:off x="0" y="0"/>
          <a:ext cx="0" cy="0"/>
          <a:chOff x="0" y="0"/>
          <a:chExt cx="0" cy="0"/>
        </a:xfrm>
      </p:grpSpPr>
      <p:sp>
        <p:nvSpPr>
          <p:cNvPr id="2" name="Titel 1"/>
          <p:cNvSpPr>
            <a:spLocks noGrp="1"/>
          </p:cNvSpPr>
          <p:nvPr>
            <p:ph type="title"/>
          </p:nvPr>
        </p:nvSpPr>
        <p:spPr>
          <a:xfrm>
            <a:off x="655523" y="230189"/>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tekst 6"/>
          <p:cNvSpPr>
            <a:spLocks noGrp="1"/>
          </p:cNvSpPr>
          <p:nvPr>
            <p:ph type="body" sz="quarter" idx="10"/>
          </p:nvPr>
        </p:nvSpPr>
        <p:spPr>
          <a:xfrm>
            <a:off x="561600" y="1835249"/>
            <a:ext cx="5520000"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p:txBody>
      </p:sp>
      <p:sp>
        <p:nvSpPr>
          <p:cNvPr id="6" name="Tijdelijke aanduiding voor grafiek 5"/>
          <p:cNvSpPr>
            <a:spLocks noGrp="1"/>
          </p:cNvSpPr>
          <p:nvPr>
            <p:ph type="chart" sz="quarter" idx="17"/>
          </p:nvPr>
        </p:nvSpPr>
        <p:spPr>
          <a:xfrm>
            <a:off x="6388100" y="1752601"/>
            <a:ext cx="5520000" cy="4314825"/>
          </a:xfrm>
          <a:noFill/>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8"/>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895406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with tab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tekst 6"/>
          <p:cNvSpPr>
            <a:spLocks noGrp="1"/>
          </p:cNvSpPr>
          <p:nvPr>
            <p:ph type="body" sz="quarter" idx="10"/>
          </p:nvPr>
        </p:nvSpPr>
        <p:spPr>
          <a:xfrm>
            <a:off x="561600" y="1835249"/>
            <a:ext cx="5520000" cy="4089600"/>
          </a:xfrm>
        </p:spPr>
        <p:txBody>
          <a:bodyPr/>
          <a:lstStyle>
            <a:lvl2pPr>
              <a:buClr>
                <a:schemeClr val="bg2"/>
              </a:buClr>
              <a:defRPr/>
            </a:lvl2p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p:txBody>
      </p:sp>
      <p:sp>
        <p:nvSpPr>
          <p:cNvPr id="5" name="Tijdelijke aanduiding voor tabel 4"/>
          <p:cNvSpPr>
            <a:spLocks noGrp="1"/>
          </p:cNvSpPr>
          <p:nvPr>
            <p:ph type="tbl" sz="quarter" idx="11"/>
          </p:nvPr>
        </p:nvSpPr>
        <p:spPr>
          <a:xfrm>
            <a:off x="6388100" y="1933575"/>
            <a:ext cx="5520000" cy="4028400"/>
          </a:xfrm>
        </p:spPr>
        <p:txBody>
          <a:bodyPr/>
          <a:lstStyle>
            <a:lvl1pPr>
              <a:defRPr>
                <a:solidFill>
                  <a:schemeClr val="bg2"/>
                </a:solidFill>
              </a:defRPr>
            </a:lvl1pPr>
          </a:lstStyle>
          <a:p>
            <a:endParaRPr lang="nl-NL" dirty="0"/>
          </a:p>
        </p:txBody>
      </p:sp>
      <p:sp>
        <p:nvSpPr>
          <p:cNvPr id="4" name="Tijdelijke aanduiding voor dianummer 3"/>
          <p:cNvSpPr>
            <a:spLocks noGrp="1"/>
          </p:cNvSpPr>
          <p:nvPr>
            <p:ph type="sldNum" sz="quarter" idx="12"/>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162839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rganogram">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8" name="Tijdelijke aanduiding voor SmartArt 7"/>
          <p:cNvSpPr>
            <a:spLocks noGrp="1"/>
          </p:cNvSpPr>
          <p:nvPr>
            <p:ph type="dgm" sz="quarter" idx="10"/>
          </p:nvPr>
        </p:nvSpPr>
        <p:spPr>
          <a:xfrm>
            <a:off x="717552" y="1828800"/>
            <a:ext cx="11205633" cy="4133850"/>
          </a:xfrm>
        </p:spPr>
        <p:txBody>
          <a:bodyPr/>
          <a:lstStyle/>
          <a:p>
            <a:endParaRPr lang="nl-NL" dirty="0"/>
          </a:p>
        </p:txBody>
      </p:sp>
      <p:sp>
        <p:nvSpPr>
          <p:cNvPr id="3" name="Tijdelijke aanduiding voor dianummer 2"/>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46075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3" name="Tijdelijke aanduiding voor dianummer 2"/>
          <p:cNvSpPr>
            <a:spLocks noGrp="1"/>
          </p:cNvSpPr>
          <p:nvPr>
            <p:ph type="sldNum" sz="quarter" idx="10"/>
          </p:nvPr>
        </p:nvSpPr>
        <p:spPr/>
        <p:txBody>
          <a:bodyPr/>
          <a:lstStyle/>
          <a:p>
            <a:pPr algn="r">
              <a:lnSpc>
                <a:spcPts val="1200"/>
              </a:lnSpc>
            </a:pPr>
            <a:fld id="{F25965E0-7062-474C-8671-DB3A3CE669B0}" type="slidenum">
              <a:rPr lang="en-GB" smtClean="0"/>
              <a:pPr algn="r">
                <a:lnSpc>
                  <a:spcPts val="1200"/>
                </a:lnSpc>
              </a:pPr>
              <a:t>‹#›</a:t>
            </a:fld>
            <a:endParaRPr lang="en-GB" dirty="0"/>
          </a:p>
        </p:txBody>
      </p:sp>
    </p:spTree>
    <p:extLst>
      <p:ext uri="{BB962C8B-B14F-4D97-AF65-F5344CB8AC3E}">
        <p14:creationId xmlns:p14="http://schemas.microsoft.com/office/powerpoint/2010/main" val="32035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with multiple logo's">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hasCustomPrompt="1"/>
          </p:nvPr>
        </p:nvSpPr>
        <p:spPr>
          <a:xfrm>
            <a:off x="4058818"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7" name="Tijdelijke aanduiding voor afbeelding 24"/>
          <p:cNvSpPr>
            <a:spLocks noGrp="1" noChangeAspect="1"/>
          </p:cNvSpPr>
          <p:nvPr>
            <p:ph type="pic" sz="quarter" idx="13"/>
          </p:nvPr>
        </p:nvSpPr>
        <p:spPr bwMode="auto">
          <a:xfrm>
            <a:off x="635344" y="3307559"/>
            <a:ext cx="353060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8" name="Tijdelijke aanduiding voor afbeelding 24"/>
          <p:cNvSpPr>
            <a:spLocks noGrp="1" noChangeAspect="1"/>
          </p:cNvSpPr>
          <p:nvPr>
            <p:ph type="pic" sz="quarter" idx="20"/>
          </p:nvPr>
        </p:nvSpPr>
        <p:spPr bwMode="auto">
          <a:xfrm>
            <a:off x="8411757" y="3307559"/>
            <a:ext cx="3530600" cy="2647950"/>
          </a:xfrm>
          <a:prstGeom prst="ellipse">
            <a:avLst/>
          </a:prstGeom>
          <a:solidFill>
            <a:srgbClr val="D5D2C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9" name="Tijdelijke aanduiding voor afbeelding 24"/>
          <p:cNvSpPr>
            <a:spLocks noGrp="1" noChangeAspect="1"/>
          </p:cNvSpPr>
          <p:nvPr>
            <p:ph type="pic" sz="quarter" idx="21"/>
          </p:nvPr>
        </p:nvSpPr>
        <p:spPr bwMode="auto">
          <a:xfrm>
            <a:off x="6286207" y="3307559"/>
            <a:ext cx="3530600" cy="264795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10" name="Tijdelijke aanduiding voor afbeelding 24"/>
          <p:cNvSpPr>
            <a:spLocks noGrp="1" noChangeAspect="1"/>
          </p:cNvSpPr>
          <p:nvPr>
            <p:ph type="pic" sz="quarter" idx="15"/>
          </p:nvPr>
        </p:nvSpPr>
        <p:spPr bwMode="auto">
          <a:xfrm>
            <a:off x="4160656" y="3307559"/>
            <a:ext cx="3530600" cy="2647950"/>
          </a:xfrm>
          <a:prstGeom prst="ellipse">
            <a:avLst/>
          </a:prstGeom>
          <a:solidFill>
            <a:srgbClr val="D5D2CA"/>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err="1">
                <a:ln>
                  <a:noFill/>
                </a:ln>
                <a:solidFill>
                  <a:sysClr val="windowText" lastClr="000000"/>
                </a:solidFill>
                <a:effectLst/>
                <a:uLnTx/>
                <a:uFillTx/>
              </a:rPr>
              <a:t>Klik</a:t>
            </a:r>
            <a:r>
              <a:rPr kumimoji="0" lang="en-GB" sz="800" b="0" i="0" u="none" strike="noStrike" kern="0" cap="none" spc="0" normalizeH="0" baseline="0" noProof="0" dirty="0">
                <a:ln>
                  <a:noFill/>
                </a:ln>
                <a:solidFill>
                  <a:sysClr val="windowText" lastClr="000000"/>
                </a:solidFill>
                <a:effectLst/>
                <a:uLnTx/>
                <a:uFillTx/>
              </a:rPr>
              <a:t> op het pictogram </a:t>
            </a:r>
            <a:r>
              <a:rPr kumimoji="0" lang="en-GB" sz="800" b="0" i="0" u="none" strike="noStrike" kern="0" cap="none" spc="0" normalizeH="0" baseline="0" noProof="0" dirty="0" err="1">
                <a:ln>
                  <a:noFill/>
                </a:ln>
                <a:solidFill>
                  <a:sysClr val="windowText" lastClr="000000"/>
                </a:solidFill>
                <a:effectLst/>
                <a:uLnTx/>
                <a:uFillTx/>
              </a:rPr>
              <a:t>als</a:t>
            </a:r>
            <a:r>
              <a:rPr kumimoji="0" lang="en-GB" sz="800" b="0" i="0" u="none" strike="noStrike" kern="0" cap="none" spc="0" normalizeH="0" baseline="0" noProof="0" dirty="0">
                <a:ln>
                  <a:noFill/>
                </a:ln>
                <a:solidFill>
                  <a:sysClr val="windowText" lastClr="000000"/>
                </a:solidFill>
                <a:effectLst/>
                <a:uLnTx/>
                <a:uFillTx/>
              </a:rPr>
              <a:t> u </a:t>
            </a:r>
            <a:r>
              <a:rPr kumimoji="0" lang="en-GB" sz="800" b="0" i="0" u="none" strike="noStrike" kern="0" cap="none" spc="0" normalizeH="0" baseline="0" noProof="0" dirty="0" err="1">
                <a:ln>
                  <a:noFill/>
                </a:ln>
                <a:solidFill>
                  <a:sysClr val="windowText" lastClr="000000"/>
                </a:solidFill>
                <a:effectLst/>
                <a:uLnTx/>
                <a:uFillTx/>
              </a:rPr>
              <a:t>een</a:t>
            </a:r>
            <a:r>
              <a:rPr kumimoji="0" lang="en-GB" sz="800" b="0" i="0" u="none" strike="noStrike" kern="0" cap="none" spc="0" normalizeH="0" baseline="0" noProof="0" dirty="0">
                <a:ln>
                  <a:noFill/>
                </a:ln>
                <a:solidFill>
                  <a:sysClr val="windowText" lastClr="000000"/>
                </a:solidFill>
                <a:effectLst/>
                <a:uLnTx/>
                <a:uFillTx/>
              </a:rPr>
              <a:t> </a:t>
            </a:r>
            <a:r>
              <a:rPr kumimoji="0" lang="en-GB" sz="800" b="0" i="0" u="none" strike="noStrike" kern="0" cap="none" spc="0" normalizeH="0" baseline="0" noProof="0" dirty="0" err="1">
                <a:ln>
                  <a:noFill/>
                </a:ln>
                <a:solidFill>
                  <a:sysClr val="windowText" lastClr="000000"/>
                </a:solidFill>
                <a:effectLst/>
                <a:uLnTx/>
                <a:uFillTx/>
              </a:rPr>
              <a:t>afbeelding</a:t>
            </a:r>
            <a:r>
              <a:rPr kumimoji="0" lang="en-GB" sz="800" b="0" i="0" u="none" strike="noStrike" kern="0" cap="none" spc="0" normalizeH="0" baseline="0" noProof="0" dirty="0">
                <a:ln>
                  <a:noFill/>
                </a:ln>
                <a:solidFill>
                  <a:sysClr val="windowText" lastClr="000000"/>
                </a:solidFill>
                <a:effectLst/>
                <a:uLnTx/>
                <a:uFillTx/>
              </a:rPr>
              <a:t> wilt </a:t>
            </a:r>
            <a:r>
              <a:rPr kumimoji="0" lang="en-GB" sz="800" b="0" i="0" u="none" strike="noStrike" kern="0" cap="none" spc="0" normalizeH="0" baseline="0" noProof="0" dirty="0" err="1">
                <a:ln>
                  <a:noFill/>
                </a:ln>
                <a:solidFill>
                  <a:sysClr val="windowText" lastClr="000000"/>
                </a:solidFill>
                <a:effectLst/>
                <a:uLnTx/>
                <a:uFillTx/>
              </a:rPr>
              <a:t>toevoegen</a:t>
            </a:r>
            <a:endParaRPr kumimoji="0" lang="en-GB" sz="800" b="0" i="0" u="none" strike="noStrike" kern="0" cap="none" spc="0" normalizeH="0" baseline="0" noProof="0" dirty="0">
              <a:ln>
                <a:noFill/>
              </a:ln>
              <a:solidFill>
                <a:sysClr val="windowText" lastClr="000000"/>
              </a:solidFill>
              <a:effectLst/>
              <a:uLnTx/>
              <a:uFillTx/>
            </a:endParaRPr>
          </a:p>
        </p:txBody>
      </p:sp>
      <p:sp>
        <p:nvSpPr>
          <p:cNvPr id="11" name="Titel 10"/>
          <p:cNvSpPr>
            <a:spLocks noGrp="1"/>
          </p:cNvSpPr>
          <p:nvPr>
            <p:ph type="title"/>
          </p:nvPr>
        </p:nvSpPr>
        <p:spPr>
          <a:xfrm>
            <a:off x="655523" y="230187"/>
            <a:ext cx="11257061" cy="791650"/>
          </a:xfrm>
        </p:spPr>
        <p:txBody>
          <a:bodyPr/>
          <a:lstStyle/>
          <a:p>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14" name="Tijdelijke aanduiding voor tekst 4"/>
          <p:cNvSpPr>
            <a:spLocks noGrp="1"/>
          </p:cNvSpPr>
          <p:nvPr>
            <p:ph type="body" sz="quarter" idx="22" hasCustomPrompt="1"/>
          </p:nvPr>
        </p:nvSpPr>
        <p:spPr bwMode="auto">
          <a:xfrm>
            <a:off x="647700" y="1616401"/>
            <a:ext cx="11262784" cy="371475"/>
          </a:xfrm>
          <a:prstGeom prst="rect">
            <a:avLst/>
          </a:prstGeom>
          <a:noFill/>
          <a:ln>
            <a:noFill/>
          </a:ln>
        </p:spPr>
        <p:txBody>
          <a:bodyPr lIns="36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solidFill>
                  <a:srgbClr val="FFFFFF"/>
                </a:solidFill>
                <a:effectLst/>
                <a:uLnTx/>
                <a:uFillTx/>
              </a:rPr>
              <a:t>Ondertitel</a:t>
            </a:r>
            <a:endParaRPr kumimoji="0" lang="en-GB" sz="1800" b="0" i="0" u="none" strike="noStrike" kern="0" cap="none" spc="0" normalizeH="0" baseline="0" noProof="0" dirty="0">
              <a:ln>
                <a:noFill/>
              </a:ln>
              <a:solidFill>
                <a:srgbClr val="FFFFFF"/>
              </a:solidFill>
              <a:effectLst/>
              <a:uLnTx/>
              <a:uFillTx/>
            </a:endParaRPr>
          </a:p>
        </p:txBody>
      </p:sp>
      <p:sp>
        <p:nvSpPr>
          <p:cNvPr id="15" name="Tijdelijke aanduiding voor tekst 4"/>
          <p:cNvSpPr>
            <a:spLocks noGrp="1"/>
          </p:cNvSpPr>
          <p:nvPr>
            <p:ph type="body" sz="quarter" idx="23" hasCustomPrompt="1"/>
          </p:nvPr>
        </p:nvSpPr>
        <p:spPr bwMode="auto">
          <a:xfrm>
            <a:off x="635002" y="2262387"/>
            <a:ext cx="11262783" cy="371475"/>
          </a:xfrm>
          <a:prstGeom prst="rect">
            <a:avLst/>
          </a:prstGeom>
          <a:noFill/>
          <a:ln>
            <a:noFill/>
          </a:ln>
        </p:spPr>
        <p:txBody>
          <a:bodyPr lIns="36000" rIns="90000"/>
          <a:lstStyle>
            <a:lvl1pPr marL="0" indent="0">
              <a:buNone/>
              <a:defRPr>
                <a:solidFill>
                  <a:schemeClr val="bg2"/>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rPr>
              <a:t>Datum, </a:t>
            </a:r>
            <a:r>
              <a:rPr kumimoji="0" lang="en-GB" sz="1800" b="0" i="0" u="none" strike="noStrike" kern="0" cap="none" spc="0" normalizeH="0" baseline="0" noProof="0" dirty="0" err="1">
                <a:ln>
                  <a:noFill/>
                </a:ln>
                <a:solidFill>
                  <a:srgbClr val="FFFFFF"/>
                </a:solidFill>
                <a:effectLst/>
                <a:uLnTx/>
                <a:uFillTx/>
              </a:rPr>
              <a:t>Auteursnaam</a:t>
            </a:r>
            <a:endParaRPr kumimoji="0" lang="en-GB" sz="1800" b="0" i="0" u="none" strike="noStrike" kern="0" cap="none" spc="0" normalizeH="0" baseline="0" noProof="0" dirty="0">
              <a:ln>
                <a:noFill/>
              </a:ln>
              <a:solidFill>
                <a:srgbClr val="FFFFFF"/>
              </a:solidFill>
              <a:effectLst/>
              <a:uLnTx/>
              <a:uFillTx/>
            </a:endParaRPr>
          </a:p>
        </p:txBody>
      </p:sp>
      <p:sp>
        <p:nvSpPr>
          <p:cNvPr id="16" name="Tijdelijke aanduiding voor afbeelding 24"/>
          <p:cNvSpPr>
            <a:spLocks noGrp="1" noChangeAspect="1"/>
          </p:cNvSpPr>
          <p:nvPr>
            <p:ph type="pic" sz="quarter" idx="24" hasCustomPrompt="1"/>
          </p:nvPr>
        </p:nvSpPr>
        <p:spPr>
          <a:xfrm>
            <a:off x="6121485"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7" name="Tijdelijke aanduiding voor afbeelding 24"/>
          <p:cNvSpPr>
            <a:spLocks noGrp="1" noChangeAspect="1"/>
          </p:cNvSpPr>
          <p:nvPr>
            <p:ph type="pic" sz="quarter" idx="25" hasCustomPrompt="1"/>
          </p:nvPr>
        </p:nvSpPr>
        <p:spPr>
          <a:xfrm>
            <a:off x="8184151"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
        <p:nvSpPr>
          <p:cNvPr id="18" name="Tijdelijke aanduiding voor afbeelding 24"/>
          <p:cNvSpPr>
            <a:spLocks noGrp="1" noChangeAspect="1"/>
          </p:cNvSpPr>
          <p:nvPr>
            <p:ph type="pic" sz="quarter" idx="26" hasCustomPrompt="1"/>
          </p:nvPr>
        </p:nvSpPr>
        <p:spPr>
          <a:xfrm>
            <a:off x="10246817" y="6126566"/>
            <a:ext cx="1664143" cy="607609"/>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dirty="0" err="1"/>
              <a:t>Klik</a:t>
            </a:r>
            <a:r>
              <a:rPr lang="en-GB" noProof="0" dirty="0"/>
              <a:t> op het pictogram </a:t>
            </a:r>
            <a:r>
              <a:rPr lang="en-GB" noProof="0" dirty="0" err="1"/>
              <a:t>als</a:t>
            </a:r>
            <a:r>
              <a:rPr lang="en-GB" noProof="0" dirty="0"/>
              <a:t> u </a:t>
            </a:r>
            <a:r>
              <a:rPr lang="en-GB" noProof="0" dirty="0" err="1"/>
              <a:t>een</a:t>
            </a:r>
            <a:r>
              <a:rPr lang="en-GB" noProof="0" dirty="0"/>
              <a:t> logo wilt </a:t>
            </a:r>
            <a:r>
              <a:rPr lang="en-GB" noProof="0" dirty="0" err="1"/>
              <a:t>toevoegen</a:t>
            </a:r>
            <a:endParaRPr lang="en-GB" noProof="0" dirty="0"/>
          </a:p>
        </p:txBody>
      </p:sp>
    </p:spTree>
    <p:extLst>
      <p:ext uri="{BB962C8B-B14F-4D97-AF65-F5344CB8AC3E}">
        <p14:creationId xmlns:p14="http://schemas.microsoft.com/office/powerpoint/2010/main" val="3864516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a:blip r:embed="rId22"/>
          <a:stretch>
            <a:fillRect/>
          </a:stretch>
        </a:blip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655523" y="230189"/>
            <a:ext cx="11257061" cy="791650"/>
          </a:xfrm>
          <a:prstGeom prst="rect">
            <a:avLst/>
          </a:prstGeom>
          <a:noFill/>
          <a:ln w="0">
            <a:gradFill>
              <a:gsLst>
                <a:gs pos="0">
                  <a:schemeClr val="tx1"/>
                </a:gs>
                <a:gs pos="1000">
                  <a:schemeClr val="tx1">
                    <a:alpha val="0"/>
                  </a:schemeClr>
                </a:gs>
                <a:gs pos="99000">
                  <a:srgbClr val="005172">
                    <a:alpha val="0"/>
                  </a:srgbClr>
                </a:gs>
                <a:gs pos="100000">
                  <a:schemeClr val="tx1"/>
                </a:gs>
              </a:gsLst>
              <a:lin ang="5400000" scaled="0"/>
            </a:gradFill>
          </a:ln>
        </p:spPr>
        <p:txBody>
          <a:bodyPr vert="horz" wrap="square" lIns="18000" tIns="0" rIns="91440" bIns="324000" numCol="1" anchor="t" anchorCtr="0" compatLnSpc="1">
            <a:prstTxWarp prst="textNoShape">
              <a:avLst/>
            </a:prstTxWarp>
            <a:spAutoFit/>
          </a:bodyPr>
          <a:lstStyle/>
          <a:p>
            <a:pPr lvl="0"/>
            <a:r>
              <a:rPr lang="en-GB" dirty="0" err="1"/>
              <a:t>Klik</a:t>
            </a:r>
            <a:r>
              <a:rPr lang="en-GB" dirty="0"/>
              <a:t> om de </a:t>
            </a:r>
            <a:r>
              <a:rPr lang="en-GB" dirty="0" err="1"/>
              <a:t>stijl</a:t>
            </a:r>
            <a:r>
              <a:rPr lang="en-GB" dirty="0"/>
              <a:t> </a:t>
            </a:r>
            <a:r>
              <a:rPr lang="en-GB" dirty="0" err="1"/>
              <a:t>te</a:t>
            </a:r>
            <a:r>
              <a:rPr lang="en-GB" dirty="0"/>
              <a:t> </a:t>
            </a:r>
            <a:r>
              <a:rPr lang="en-GB" dirty="0" err="1"/>
              <a:t>bewerken</a:t>
            </a:r>
            <a:endParaRPr lang="en-GB" dirty="0"/>
          </a:p>
        </p:txBody>
      </p:sp>
      <p:sp>
        <p:nvSpPr>
          <p:cNvPr id="1028" name="Tijdelijke aanduiding voor tekst 23"/>
          <p:cNvSpPr>
            <a:spLocks noGrp="1"/>
          </p:cNvSpPr>
          <p:nvPr>
            <p:ph type="body" idx="1"/>
          </p:nvPr>
        </p:nvSpPr>
        <p:spPr bwMode="auto">
          <a:xfrm>
            <a:off x="561600" y="1843200"/>
            <a:ext cx="11361584" cy="40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err="1"/>
              <a:t>Klik</a:t>
            </a:r>
            <a:r>
              <a:rPr lang="en-GB" dirty="0"/>
              <a:t> om de </a:t>
            </a:r>
            <a:r>
              <a:rPr lang="en-GB" dirty="0" err="1"/>
              <a:t>modelstijlen</a:t>
            </a:r>
            <a:r>
              <a:rPr lang="en-GB" dirty="0"/>
              <a:t> </a:t>
            </a:r>
            <a:r>
              <a:rPr lang="en-GB" dirty="0" err="1"/>
              <a:t>te</a:t>
            </a:r>
            <a:r>
              <a:rPr lang="en-GB" dirty="0"/>
              <a:t> </a:t>
            </a:r>
            <a:r>
              <a:rPr lang="en-GB" dirty="0" err="1"/>
              <a:t>bewerken</a:t>
            </a:r>
            <a:endParaRPr lang="en-GB" dirty="0"/>
          </a:p>
          <a:p>
            <a:pPr lvl="1"/>
            <a:r>
              <a:rPr lang="en-GB" dirty="0" err="1"/>
              <a:t>Tweede</a:t>
            </a:r>
            <a:r>
              <a:rPr lang="en-GB" dirty="0"/>
              <a:t> </a:t>
            </a:r>
            <a:r>
              <a:rPr lang="en-GB" dirty="0" err="1"/>
              <a:t>niveau</a:t>
            </a:r>
            <a:endParaRPr lang="en-GB" dirty="0"/>
          </a:p>
          <a:p>
            <a:pPr lvl="2"/>
            <a:r>
              <a:rPr lang="en-GB" dirty="0" err="1"/>
              <a:t>Derde</a:t>
            </a:r>
            <a:r>
              <a:rPr lang="en-GB" dirty="0"/>
              <a:t> </a:t>
            </a:r>
            <a:r>
              <a:rPr lang="en-GB" dirty="0" err="1"/>
              <a:t>niveau</a:t>
            </a:r>
            <a:endParaRPr lang="en-GB" dirty="0"/>
          </a:p>
          <a:p>
            <a:pPr lvl="3"/>
            <a:r>
              <a:rPr lang="en-GB" dirty="0" err="1"/>
              <a:t>Vierde</a:t>
            </a:r>
            <a:r>
              <a:rPr lang="en-GB" dirty="0"/>
              <a:t> </a:t>
            </a:r>
            <a:r>
              <a:rPr lang="en-GB" dirty="0" err="1"/>
              <a:t>niveau</a:t>
            </a:r>
            <a:endParaRPr lang="en-GB" dirty="0"/>
          </a:p>
          <a:p>
            <a:pPr lvl="4"/>
            <a:r>
              <a:rPr lang="en-GB" dirty="0" err="1"/>
              <a:t>Vijfde</a:t>
            </a:r>
            <a:r>
              <a:rPr lang="en-GB" dirty="0"/>
              <a:t> </a:t>
            </a:r>
            <a:r>
              <a:rPr lang="en-GB" dirty="0" err="1"/>
              <a:t>niveau</a:t>
            </a:r>
            <a:endParaRPr lang="en-GB" dirty="0"/>
          </a:p>
          <a:p>
            <a:pPr lvl="4"/>
            <a:endParaRPr lang="en-GB" dirty="0"/>
          </a:p>
        </p:txBody>
      </p:sp>
      <p:sp>
        <p:nvSpPr>
          <p:cNvPr id="4" name="Tijdelijke aanduiding voor dianummer 1"/>
          <p:cNvSpPr>
            <a:spLocks noGrp="1"/>
          </p:cNvSpPr>
          <p:nvPr>
            <p:ph type="sldNum" sz="quarter" idx="4"/>
          </p:nvPr>
        </p:nvSpPr>
        <p:spPr>
          <a:xfrm>
            <a:off x="11360576" y="6370465"/>
            <a:ext cx="624000" cy="164250"/>
          </a:xfrm>
          <a:prstGeom prst="rect">
            <a:avLst/>
          </a:prstGeom>
          <a:noFill/>
        </p:spPr>
        <p:txBody>
          <a:bodyPr wrap="square" tIns="0" rIns="36000" bIns="0" rtlCol="0">
            <a:noAutofit/>
          </a:bodyPr>
          <a:lstStyle>
            <a:lvl1pPr>
              <a:defRPr lang="nl-NL" sz="900" smtClean="0">
                <a:latin typeface="Verdana" pitchFamily="34" charset="0"/>
              </a:defRPr>
            </a:lvl1pPr>
          </a:lstStyle>
          <a:p>
            <a:pPr algn="r">
              <a:lnSpc>
                <a:spcPts val="1200"/>
              </a:lnSpc>
            </a:pPr>
            <a:fld id="{F25965E0-7062-474C-8671-DB3A3CE669B0}" type="slidenum">
              <a:rPr lang="en-GB" smtClean="0"/>
              <a:pPr algn="r">
                <a:lnSpc>
                  <a:spcPts val="1200"/>
                </a:lnSpc>
              </a:pPr>
              <a:t>‹#›</a:t>
            </a:fld>
            <a:endParaRPr lang="en-GB" dirty="0"/>
          </a:p>
        </p:txBody>
      </p:sp>
      <p:pic>
        <p:nvPicPr>
          <p:cNvPr id="2" name="Afbeelding 1"/>
          <p:cNvPicPr>
            <a:picLocks/>
          </p:cNvPicPr>
          <p:nvPr userDrawn="1"/>
        </p:nvPicPr>
        <p:blipFill>
          <a:blip r:embed="rId2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 id="2147483667" r:id="rId2"/>
    <p:sldLayoutId id="2147483669" r:id="rId3"/>
    <p:sldLayoutId id="2147483670" r:id="rId4"/>
    <p:sldLayoutId id="2147483671" r:id="rId5"/>
    <p:sldLayoutId id="2147483672" r:id="rId6"/>
    <p:sldLayoutId id="2147483673" r:id="rId7"/>
    <p:sldLayoutId id="2147483668" r:id="rId8"/>
    <p:sldLayoutId id="2147483664" r:id="rId9"/>
    <p:sldLayoutId id="2147483653" r:id="rId10"/>
    <p:sldLayoutId id="2147483655" r:id="rId11"/>
    <p:sldLayoutId id="2147483656" r:id="rId12"/>
    <p:sldLayoutId id="2147483657" r:id="rId13"/>
    <p:sldLayoutId id="2147483659" r:id="rId14"/>
    <p:sldLayoutId id="2147483660" r:id="rId15"/>
    <p:sldLayoutId id="2147483661" r:id="rId16"/>
    <p:sldLayoutId id="2147483663" r:id="rId17"/>
    <p:sldLayoutId id="2147483665" r:id="rId18"/>
    <p:sldLayoutId id="2147483654" r:id="rId19"/>
    <p:sldLayoutId id="2147483666" r:id="rId20"/>
  </p:sldLayoutIdLst>
  <p:hf hdr="0" ftr="0" dt="0"/>
  <p:txStyles>
    <p:titleStyle>
      <a:lvl1pPr algn="l" rtl="0" fontAlgn="base">
        <a:lnSpc>
          <a:spcPts val="4000"/>
        </a:lnSpc>
        <a:spcBef>
          <a:spcPct val="0"/>
        </a:spcBef>
        <a:spcAft>
          <a:spcPct val="0"/>
        </a:spcAft>
        <a:defRPr sz="3000" kern="1200">
          <a:solidFill>
            <a:schemeClr val="bg2"/>
          </a:solidFill>
          <a:latin typeface="Verdana" pitchFamily="34" charset="0"/>
          <a:ea typeface="+mj-ea"/>
          <a:cs typeface="+mj-cs"/>
        </a:defRPr>
      </a:lvl1pPr>
      <a:lvl2pPr algn="l" rtl="0" fontAlgn="base">
        <a:lnSpc>
          <a:spcPts val="4000"/>
        </a:lnSpc>
        <a:spcBef>
          <a:spcPct val="0"/>
        </a:spcBef>
        <a:spcAft>
          <a:spcPct val="0"/>
        </a:spcAft>
        <a:defRPr sz="3200">
          <a:solidFill>
            <a:schemeClr val="bg1"/>
          </a:solidFill>
          <a:latin typeface="Verdana" pitchFamily="34" charset="0"/>
        </a:defRPr>
      </a:lvl2pPr>
      <a:lvl3pPr algn="l" rtl="0" fontAlgn="base">
        <a:lnSpc>
          <a:spcPts val="4000"/>
        </a:lnSpc>
        <a:spcBef>
          <a:spcPct val="0"/>
        </a:spcBef>
        <a:spcAft>
          <a:spcPct val="0"/>
        </a:spcAft>
        <a:defRPr sz="3200">
          <a:solidFill>
            <a:schemeClr val="bg1"/>
          </a:solidFill>
          <a:latin typeface="Verdana" pitchFamily="34" charset="0"/>
        </a:defRPr>
      </a:lvl3pPr>
      <a:lvl4pPr algn="l" rtl="0" fontAlgn="base">
        <a:lnSpc>
          <a:spcPts val="4000"/>
        </a:lnSpc>
        <a:spcBef>
          <a:spcPct val="0"/>
        </a:spcBef>
        <a:spcAft>
          <a:spcPct val="0"/>
        </a:spcAft>
        <a:defRPr sz="3200">
          <a:solidFill>
            <a:schemeClr val="bg1"/>
          </a:solidFill>
          <a:latin typeface="Verdana" pitchFamily="34" charset="0"/>
        </a:defRPr>
      </a:lvl4pPr>
      <a:lvl5pPr algn="l" rtl="0" fontAlgn="base">
        <a:lnSpc>
          <a:spcPts val="4000"/>
        </a:lnSpc>
        <a:spcBef>
          <a:spcPct val="0"/>
        </a:spcBef>
        <a:spcAft>
          <a:spcPct val="0"/>
        </a:spcAft>
        <a:defRPr sz="3200">
          <a:solidFill>
            <a:schemeClr val="bg1"/>
          </a:solidFill>
          <a:latin typeface="Verdana" pitchFamily="34" charset="0"/>
        </a:defRPr>
      </a:lvl5pPr>
      <a:lvl6pPr marL="457200" algn="l" rtl="0" fontAlgn="base">
        <a:lnSpc>
          <a:spcPts val="4000"/>
        </a:lnSpc>
        <a:spcBef>
          <a:spcPct val="0"/>
        </a:spcBef>
        <a:spcAft>
          <a:spcPct val="0"/>
        </a:spcAft>
        <a:defRPr sz="3200">
          <a:solidFill>
            <a:schemeClr val="bg1"/>
          </a:solidFill>
          <a:latin typeface="Verdana" pitchFamily="34" charset="0"/>
        </a:defRPr>
      </a:lvl6pPr>
      <a:lvl7pPr marL="914400" algn="l" rtl="0" fontAlgn="base">
        <a:lnSpc>
          <a:spcPts val="4000"/>
        </a:lnSpc>
        <a:spcBef>
          <a:spcPct val="0"/>
        </a:spcBef>
        <a:spcAft>
          <a:spcPct val="0"/>
        </a:spcAft>
        <a:defRPr sz="3200">
          <a:solidFill>
            <a:schemeClr val="bg1"/>
          </a:solidFill>
          <a:latin typeface="Verdana" pitchFamily="34" charset="0"/>
        </a:defRPr>
      </a:lvl7pPr>
      <a:lvl8pPr marL="1371600" algn="l" rtl="0" fontAlgn="base">
        <a:lnSpc>
          <a:spcPts val="4000"/>
        </a:lnSpc>
        <a:spcBef>
          <a:spcPct val="0"/>
        </a:spcBef>
        <a:spcAft>
          <a:spcPct val="0"/>
        </a:spcAft>
        <a:defRPr sz="3200">
          <a:solidFill>
            <a:schemeClr val="bg1"/>
          </a:solidFill>
          <a:latin typeface="Verdana" pitchFamily="34" charset="0"/>
        </a:defRPr>
      </a:lvl8pPr>
      <a:lvl9pPr marL="1828800" algn="l" rtl="0" fontAlgn="base">
        <a:lnSpc>
          <a:spcPts val="4000"/>
        </a:lnSpc>
        <a:spcBef>
          <a:spcPct val="0"/>
        </a:spcBef>
        <a:spcAft>
          <a:spcPct val="0"/>
        </a:spcAft>
        <a:defRPr sz="3200">
          <a:solidFill>
            <a:schemeClr val="bg1"/>
          </a:solidFill>
          <a:latin typeface="Verdana" pitchFamily="34" charset="0"/>
        </a:defRPr>
      </a:lvl9pPr>
    </p:titleStyle>
    <p:bodyStyle>
      <a:lvl1pPr marL="252413" indent="-252413" algn="l" rtl="0" fontAlgn="base">
        <a:lnSpc>
          <a:spcPts val="2500"/>
        </a:lnSpc>
        <a:spcBef>
          <a:spcPts val="1200"/>
        </a:spcBef>
        <a:spcAft>
          <a:spcPct val="0"/>
        </a:spcAft>
        <a:buClr>
          <a:schemeClr val="bg2"/>
        </a:buClr>
        <a:buSzPct val="140000"/>
        <a:buFont typeface="Wingdings" pitchFamily="2" charset="2"/>
        <a:buChar char="§"/>
        <a:defRPr sz="2200" kern="1200">
          <a:solidFill>
            <a:schemeClr val="bg2"/>
          </a:solidFill>
          <a:latin typeface="Verdana" pitchFamily="34" charset="0"/>
          <a:ea typeface="+mn-ea"/>
          <a:cs typeface="+mn-cs"/>
        </a:defRPr>
      </a:lvl1pPr>
      <a:lvl2pPr marL="982663" indent="-285750" algn="l" rtl="0" fontAlgn="base">
        <a:lnSpc>
          <a:spcPts val="2500"/>
        </a:lnSpc>
        <a:spcBef>
          <a:spcPts val="1000"/>
        </a:spcBef>
        <a:spcAft>
          <a:spcPct val="0"/>
        </a:spcAft>
        <a:buClr>
          <a:schemeClr val="bg2"/>
        </a:buClr>
        <a:buSzPct val="115000"/>
        <a:buFont typeface="Verdana" pitchFamily="34" charset="0"/>
        <a:buChar char="●"/>
        <a:defRPr sz="2200" kern="1200">
          <a:solidFill>
            <a:schemeClr val="bg2"/>
          </a:solidFill>
          <a:latin typeface="Verdana" pitchFamily="34" charset="0"/>
          <a:ea typeface="+mn-ea"/>
          <a:cs typeface="+mn-cs"/>
        </a:defRPr>
      </a:lvl2pPr>
      <a:lvl3pPr marL="1879600" indent="-319088" algn="l" rtl="0" fontAlgn="base">
        <a:lnSpc>
          <a:spcPts val="2500"/>
        </a:lnSpc>
        <a:spcBef>
          <a:spcPts val="1000"/>
        </a:spcBef>
        <a:spcAft>
          <a:spcPct val="0"/>
        </a:spcAft>
        <a:buSzPct val="115000"/>
        <a:buFont typeface="Verdana" pitchFamily="34" charset="0"/>
        <a:buChar char="●"/>
        <a:defRPr sz="2200" kern="1200">
          <a:solidFill>
            <a:schemeClr val="bg2"/>
          </a:solidFill>
          <a:latin typeface="Verdana" pitchFamily="34" charset="0"/>
          <a:ea typeface="+mn-ea"/>
          <a:cs typeface="+mn-cs"/>
        </a:defRPr>
      </a:lvl3pPr>
      <a:lvl4pPr marL="2692400" indent="-360363" algn="l" rtl="0" fontAlgn="base">
        <a:lnSpc>
          <a:spcPts val="2500"/>
        </a:lnSpc>
        <a:spcBef>
          <a:spcPct val="20000"/>
        </a:spcBef>
        <a:spcAft>
          <a:spcPct val="0"/>
        </a:spcAft>
        <a:buSzPct val="115000"/>
        <a:buFont typeface="Verdana" pitchFamily="34" charset="0"/>
        <a:buChar char="●"/>
        <a:defRPr sz="2200" kern="1200" baseline="0">
          <a:solidFill>
            <a:schemeClr val="bg2"/>
          </a:solidFill>
          <a:latin typeface="Verdana" pitchFamily="34" charset="0"/>
          <a:ea typeface="+mn-ea"/>
          <a:cs typeface="+mn-cs"/>
        </a:defRPr>
      </a:lvl4pPr>
      <a:lvl5pPr marL="3405188" indent="-352425" algn="l" rtl="0" fontAlgn="base">
        <a:lnSpc>
          <a:spcPts val="2500"/>
        </a:lnSpc>
        <a:spcBef>
          <a:spcPct val="20000"/>
        </a:spcBef>
        <a:spcAft>
          <a:spcPct val="0"/>
        </a:spcAft>
        <a:buSzPct val="115000"/>
        <a:buFont typeface="Verdana" pitchFamily="34" charset="0"/>
        <a:buChar char="●"/>
        <a:defRPr sz="2200" kern="1200">
          <a:solidFill>
            <a:schemeClr val="bg2"/>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magnet-model.netlify.ap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6669" y="484703"/>
            <a:ext cx="11292840" cy="1299290"/>
          </a:xfrm>
        </p:spPr>
        <p:txBody>
          <a:bodyPr/>
          <a:lstStyle/>
          <a:p>
            <a:r>
              <a:rPr lang="en-US" b="1" dirty="0"/>
              <a:t>Holistic approach to assess the impact of green Investments using the MAGNET model</a:t>
            </a:r>
            <a:endParaRPr lang="en-GB" sz="2800" b="1" dirty="0"/>
          </a:p>
        </p:txBody>
      </p:sp>
      <p:sp>
        <p:nvSpPr>
          <p:cNvPr id="3" name="Rectangle 2"/>
          <p:cNvSpPr/>
          <p:nvPr/>
        </p:nvSpPr>
        <p:spPr>
          <a:xfrm>
            <a:off x="406669" y="2120414"/>
            <a:ext cx="10305796" cy="338554"/>
          </a:xfrm>
          <a:prstGeom prst="rect">
            <a:avLst/>
          </a:prstGeom>
        </p:spPr>
        <p:txBody>
          <a:bodyPr wrap="square">
            <a:spAutoFit/>
          </a:bodyPr>
          <a:lstStyle/>
          <a:p>
            <a:r>
              <a:rPr lang="en-US" sz="1600" b="1" dirty="0">
                <a:latin typeface="Verdana" panose="020B0604030504040204" pitchFamily="34" charset="0"/>
                <a:ea typeface="Calibri" panose="020F0502020204030204" pitchFamily="34" charset="0"/>
                <a:cs typeface="Times New Roman" panose="02020603050405020304" pitchFamily="18" charset="0"/>
              </a:rPr>
              <a:t>Presentation prepared for the GTAP Conference, June 2021</a:t>
            </a:r>
          </a:p>
        </p:txBody>
      </p:sp>
      <p:pic>
        <p:nvPicPr>
          <p:cNvPr id="26" name="Picture Placeholder 25">
            <a:extLst>
              <a:ext uri="{FF2B5EF4-FFF2-40B4-BE49-F238E27FC236}">
                <a16:creationId xmlns:a16="http://schemas.microsoft.com/office/drawing/2014/main" id="{B721BD0E-9285-4D9F-A11E-4C25E09741B7}"/>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6379" r="16379"/>
          <a:stretch>
            <a:fillRect/>
          </a:stretch>
        </p:blipFill>
        <p:spPr>
          <a:xfrm>
            <a:off x="8412163" y="3308350"/>
            <a:ext cx="2679700" cy="2647950"/>
          </a:xfrm>
          <a:solidFill>
            <a:schemeClr val="tx2">
              <a:lumMod val="40000"/>
              <a:lumOff val="60000"/>
            </a:schemeClr>
          </a:solidFill>
        </p:spPr>
      </p:pic>
      <p:pic>
        <p:nvPicPr>
          <p:cNvPr id="18" name="Picture Placeholder 17">
            <a:extLst>
              <a:ext uri="{FF2B5EF4-FFF2-40B4-BE49-F238E27FC236}">
                <a16:creationId xmlns:a16="http://schemas.microsoft.com/office/drawing/2014/main" id="{97D9B001-76E0-40EF-A407-6A7030F2491D}"/>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l="14456" r="14456"/>
          <a:stretch>
            <a:fillRect/>
          </a:stretch>
        </p:blipFill>
        <p:spPr>
          <a:xfrm>
            <a:off x="6238655" y="3307559"/>
            <a:ext cx="2647950" cy="2647950"/>
          </a:xfrm>
        </p:spPr>
      </p:pic>
      <p:pic>
        <p:nvPicPr>
          <p:cNvPr id="28" name="Tijdelijke aanduiding voor afbeelding 16">
            <a:extLst>
              <a:ext uri="{FF2B5EF4-FFF2-40B4-BE49-F238E27FC236}">
                <a16:creationId xmlns:a16="http://schemas.microsoft.com/office/drawing/2014/main" id="{068CAAFC-BDF1-40FA-9FCA-E55B01BBB4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35592" y="3307559"/>
            <a:ext cx="2647950" cy="2647950"/>
          </a:xfrm>
          <a:prstGeom prst="ellipse">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6584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6DDC-DFB3-47A5-8025-C90E424575E8}"/>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E95239F2-0983-41FC-9A36-225778972D69}"/>
              </a:ext>
            </a:extLst>
          </p:cNvPr>
          <p:cNvSpPr>
            <a:spLocks noGrp="1"/>
          </p:cNvSpPr>
          <p:nvPr>
            <p:ph type="body" sz="quarter" idx="10"/>
          </p:nvPr>
        </p:nvSpPr>
        <p:spPr>
          <a:xfrm>
            <a:off x="622992" y="1891809"/>
            <a:ext cx="11361584" cy="4089600"/>
          </a:xfrm>
        </p:spPr>
        <p:txBody>
          <a:bodyPr/>
          <a:lstStyle/>
          <a:p>
            <a:r>
              <a:rPr lang="en-GB" dirty="0">
                <a:solidFill>
                  <a:schemeClr val="tx1"/>
                </a:solidFill>
              </a:rPr>
              <a:t>Introduction</a:t>
            </a:r>
          </a:p>
          <a:p>
            <a:r>
              <a:rPr lang="en-GB" dirty="0">
                <a:solidFill>
                  <a:schemeClr val="tx1"/>
                </a:solidFill>
              </a:rPr>
              <a:t>Methodological approach</a:t>
            </a:r>
          </a:p>
          <a:p>
            <a:r>
              <a:rPr lang="en-GB" dirty="0">
                <a:solidFill>
                  <a:srgbClr val="FF0000"/>
                </a:solidFill>
              </a:rPr>
              <a:t>Baseline and green investments scenarios set-up</a:t>
            </a:r>
          </a:p>
          <a:p>
            <a:r>
              <a:rPr lang="en-GB" dirty="0">
                <a:solidFill>
                  <a:schemeClr val="tx1"/>
                </a:solidFill>
              </a:rPr>
              <a:t>Results</a:t>
            </a:r>
          </a:p>
          <a:p>
            <a:r>
              <a:rPr lang="en-GB" dirty="0"/>
              <a:t>Conclusion</a:t>
            </a:r>
          </a:p>
        </p:txBody>
      </p:sp>
      <p:sp>
        <p:nvSpPr>
          <p:cNvPr id="4" name="Slide Number Placeholder 3">
            <a:extLst>
              <a:ext uri="{FF2B5EF4-FFF2-40B4-BE49-F238E27FC236}">
                <a16:creationId xmlns:a16="http://schemas.microsoft.com/office/drawing/2014/main" id="{05BE59C6-8253-4845-A09E-EBEB8C2927D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10</a:t>
            </a:fld>
            <a:endParaRPr lang="en-GB" dirty="0"/>
          </a:p>
        </p:txBody>
      </p:sp>
    </p:spTree>
    <p:extLst>
      <p:ext uri="{BB962C8B-B14F-4D97-AF65-F5344CB8AC3E}">
        <p14:creationId xmlns:p14="http://schemas.microsoft.com/office/powerpoint/2010/main" val="2848000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8CB5A-3BDF-417F-A9D0-C5F971E72F51}"/>
              </a:ext>
            </a:extLst>
          </p:cNvPr>
          <p:cNvSpPr>
            <a:spLocks noGrp="1"/>
          </p:cNvSpPr>
          <p:nvPr>
            <p:ph type="title"/>
          </p:nvPr>
        </p:nvSpPr>
        <p:spPr/>
        <p:txBody>
          <a:bodyPr/>
          <a:lstStyle/>
          <a:p>
            <a:r>
              <a:rPr lang="en-GB" dirty="0"/>
              <a:t>Summary of baseline characteristics</a:t>
            </a:r>
          </a:p>
        </p:txBody>
      </p:sp>
      <p:sp>
        <p:nvSpPr>
          <p:cNvPr id="4" name="Slide Number Placeholder 3">
            <a:extLst>
              <a:ext uri="{FF2B5EF4-FFF2-40B4-BE49-F238E27FC236}">
                <a16:creationId xmlns:a16="http://schemas.microsoft.com/office/drawing/2014/main" id="{34F9D249-6C5B-42C7-99AC-93A15752230D}"/>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11</a:t>
            </a:fld>
            <a:endParaRPr lang="en-GB" dirty="0"/>
          </a:p>
        </p:txBody>
      </p:sp>
      <p:pic>
        <p:nvPicPr>
          <p:cNvPr id="3" name="Picture 2">
            <a:extLst>
              <a:ext uri="{FF2B5EF4-FFF2-40B4-BE49-F238E27FC236}">
                <a16:creationId xmlns:a16="http://schemas.microsoft.com/office/drawing/2014/main" id="{E54B92BB-FAE5-436D-8DEA-E756F7AA4A06}"/>
              </a:ext>
            </a:extLst>
          </p:cNvPr>
          <p:cNvPicPr>
            <a:picLocks noChangeAspect="1"/>
          </p:cNvPicPr>
          <p:nvPr/>
        </p:nvPicPr>
        <p:blipFill>
          <a:blip r:embed="rId2"/>
          <a:stretch>
            <a:fillRect/>
          </a:stretch>
        </p:blipFill>
        <p:spPr>
          <a:xfrm>
            <a:off x="1091230" y="1171904"/>
            <a:ext cx="7341914" cy="5048495"/>
          </a:xfrm>
          <a:prstGeom prst="rect">
            <a:avLst/>
          </a:prstGeom>
          <a:solidFill>
            <a:schemeClr val="bg1"/>
          </a:solidFill>
        </p:spPr>
      </p:pic>
    </p:spTree>
    <p:extLst>
      <p:ext uri="{BB962C8B-B14F-4D97-AF65-F5344CB8AC3E}">
        <p14:creationId xmlns:p14="http://schemas.microsoft.com/office/powerpoint/2010/main" val="4020807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053F-8FCB-47BE-BCBA-39C509C9C62F}"/>
              </a:ext>
            </a:extLst>
          </p:cNvPr>
          <p:cNvSpPr>
            <a:spLocks noGrp="1"/>
          </p:cNvSpPr>
          <p:nvPr>
            <p:ph type="title"/>
          </p:nvPr>
        </p:nvSpPr>
        <p:spPr>
          <a:xfrm>
            <a:off x="655523" y="230189"/>
            <a:ext cx="11257061" cy="1304611"/>
          </a:xfrm>
        </p:spPr>
        <p:txBody>
          <a:bodyPr/>
          <a:lstStyle/>
          <a:p>
            <a:r>
              <a:rPr lang="en-GB" dirty="0"/>
              <a:t>Green investment scenarios – focus on green energy sectors</a:t>
            </a:r>
          </a:p>
        </p:txBody>
      </p:sp>
      <p:sp>
        <p:nvSpPr>
          <p:cNvPr id="3" name="Text Placeholder 2">
            <a:extLst>
              <a:ext uri="{FF2B5EF4-FFF2-40B4-BE49-F238E27FC236}">
                <a16:creationId xmlns:a16="http://schemas.microsoft.com/office/drawing/2014/main" id="{A553661B-BA54-49FA-BEE6-57755317BA52}"/>
              </a:ext>
            </a:extLst>
          </p:cNvPr>
          <p:cNvSpPr>
            <a:spLocks noGrp="1"/>
          </p:cNvSpPr>
          <p:nvPr>
            <p:ph type="body" sz="quarter" idx="10"/>
          </p:nvPr>
        </p:nvSpPr>
        <p:spPr>
          <a:xfrm>
            <a:off x="279416" y="1695004"/>
            <a:ext cx="11673584" cy="4089600"/>
          </a:xfrm>
        </p:spPr>
        <p:txBody>
          <a:bodyPr/>
          <a:lstStyle/>
          <a:p>
            <a:r>
              <a:rPr lang="en-GB" sz="2000" dirty="0"/>
              <a:t>Focus on the green energy part, simulate an increase in green investments in 2020-2030 cumulative by 700 billion USD (7% share of total Net zero plan</a:t>
            </a:r>
            <a:r>
              <a:rPr lang="en-GB" sz="2000" baseline="30000" dirty="0"/>
              <a:t>1</a:t>
            </a:r>
            <a:r>
              <a:rPr lang="en-GB" sz="2000" dirty="0"/>
              <a:t>)</a:t>
            </a:r>
          </a:p>
          <a:p>
            <a:r>
              <a:rPr lang="en-GB" sz="2000" dirty="0"/>
              <a:t>Distribute over EU countries and green sectors proportionally to baseline investments in 2020</a:t>
            </a:r>
          </a:p>
          <a:p>
            <a:r>
              <a:rPr lang="en-GB" sz="2000" dirty="0"/>
              <a:t>Investment shocks are considerable compared to baseline levels but rather negligible w.r.t. economic structure</a:t>
            </a:r>
          </a:p>
          <a:p>
            <a:r>
              <a:rPr lang="en-GB" sz="2000" dirty="0"/>
              <a:t>R&amp;D shock: increase annual R&amp;D investments in energy technology by 25% compared to 2020 levels: implemented in 2020-2030</a:t>
            </a:r>
          </a:p>
          <a:p>
            <a:endParaRPr lang="en-GB" sz="2000" dirty="0"/>
          </a:p>
          <a:p>
            <a:endParaRPr lang="en-GB" sz="2000" dirty="0"/>
          </a:p>
        </p:txBody>
      </p:sp>
      <p:sp>
        <p:nvSpPr>
          <p:cNvPr id="4" name="Slide Number Placeholder 3">
            <a:extLst>
              <a:ext uri="{FF2B5EF4-FFF2-40B4-BE49-F238E27FC236}">
                <a16:creationId xmlns:a16="http://schemas.microsoft.com/office/drawing/2014/main" id="{20A0798A-8E49-4065-A88D-0A480B70FC6A}"/>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12</a:t>
            </a:fld>
            <a:endParaRPr lang="en-GB" dirty="0"/>
          </a:p>
        </p:txBody>
      </p:sp>
      <p:sp>
        <p:nvSpPr>
          <p:cNvPr id="5" name="Rectangle 4">
            <a:extLst>
              <a:ext uri="{FF2B5EF4-FFF2-40B4-BE49-F238E27FC236}">
                <a16:creationId xmlns:a16="http://schemas.microsoft.com/office/drawing/2014/main" id="{2BAE0C6B-DC90-443A-90F0-455D261B61FD}"/>
              </a:ext>
            </a:extLst>
          </p:cNvPr>
          <p:cNvSpPr/>
          <p:nvPr/>
        </p:nvSpPr>
        <p:spPr>
          <a:xfrm>
            <a:off x="361506" y="6452590"/>
            <a:ext cx="9633097" cy="369332"/>
          </a:xfrm>
          <a:prstGeom prst="rect">
            <a:avLst/>
          </a:prstGeom>
          <a:solidFill>
            <a:schemeClr val="bg1"/>
          </a:solidFill>
        </p:spPr>
        <p:txBody>
          <a:bodyPr wrap="square">
            <a:spAutoFit/>
          </a:bodyPr>
          <a:lstStyle/>
          <a:p>
            <a:r>
              <a:rPr lang="en-GB" baseline="30000" dirty="0"/>
              <a:t>1</a:t>
            </a:r>
            <a:r>
              <a:rPr lang="en-GB" i="1" dirty="0"/>
              <a:t>“McKinsey 2020: Net-Zero Europe, Decarbonization pathways and socioeconomic implications”</a:t>
            </a:r>
            <a:endParaRPr lang="nl-NL" i="1" dirty="0"/>
          </a:p>
        </p:txBody>
      </p:sp>
      <p:pic>
        <p:nvPicPr>
          <p:cNvPr id="8" name="Picture 7">
            <a:extLst>
              <a:ext uri="{FF2B5EF4-FFF2-40B4-BE49-F238E27FC236}">
                <a16:creationId xmlns:a16="http://schemas.microsoft.com/office/drawing/2014/main" id="{9A303BC3-E554-4C24-A7D9-55F97D8A1FBF}"/>
              </a:ext>
            </a:extLst>
          </p:cNvPr>
          <p:cNvPicPr>
            <a:picLocks noChangeAspect="1"/>
          </p:cNvPicPr>
          <p:nvPr/>
        </p:nvPicPr>
        <p:blipFill>
          <a:blip r:embed="rId2"/>
          <a:stretch>
            <a:fillRect/>
          </a:stretch>
        </p:blipFill>
        <p:spPr>
          <a:xfrm>
            <a:off x="517300" y="4994517"/>
            <a:ext cx="9911037" cy="1458073"/>
          </a:xfrm>
          <a:prstGeom prst="rect">
            <a:avLst/>
          </a:prstGeom>
          <a:solidFill>
            <a:schemeClr val="bg1"/>
          </a:solidFill>
        </p:spPr>
      </p:pic>
    </p:spTree>
    <p:extLst>
      <p:ext uri="{BB962C8B-B14F-4D97-AF65-F5344CB8AC3E}">
        <p14:creationId xmlns:p14="http://schemas.microsoft.com/office/powerpoint/2010/main" val="76769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80422-5DD7-488B-9144-9F686DCF6205}"/>
              </a:ext>
            </a:extLst>
          </p:cNvPr>
          <p:cNvSpPr>
            <a:spLocks noGrp="1"/>
          </p:cNvSpPr>
          <p:nvPr>
            <p:ph type="title"/>
          </p:nvPr>
        </p:nvSpPr>
        <p:spPr/>
        <p:txBody>
          <a:bodyPr/>
          <a:lstStyle/>
          <a:p>
            <a:r>
              <a:rPr lang="en-GB" dirty="0"/>
              <a:t>Review of baseline and green investment scenarios</a:t>
            </a:r>
          </a:p>
        </p:txBody>
      </p:sp>
      <p:sp>
        <p:nvSpPr>
          <p:cNvPr id="3" name="Text Placeholder 2">
            <a:extLst>
              <a:ext uri="{FF2B5EF4-FFF2-40B4-BE49-F238E27FC236}">
                <a16:creationId xmlns:a16="http://schemas.microsoft.com/office/drawing/2014/main" id="{F09364CB-ED13-47F9-A946-2FBE6745C692}"/>
              </a:ext>
            </a:extLst>
          </p:cNvPr>
          <p:cNvSpPr>
            <a:spLocks noGrp="1"/>
          </p:cNvSpPr>
          <p:nvPr>
            <p:ph type="body" sz="quarter" idx="10"/>
          </p:nvPr>
        </p:nvSpPr>
        <p:spPr>
          <a:xfrm>
            <a:off x="279416" y="1184145"/>
            <a:ext cx="11361584" cy="2244855"/>
          </a:xfrm>
        </p:spPr>
        <p:txBody>
          <a:bodyPr/>
          <a:lstStyle/>
          <a:p>
            <a:r>
              <a:rPr lang="en-GB" dirty="0"/>
              <a:t>Multi-dimensional set-up: financing alternatives x technology learning effects</a:t>
            </a:r>
          </a:p>
          <a:p>
            <a:r>
              <a:rPr lang="en-GB" dirty="0"/>
              <a:t>Alternative crowd-out effects:</a:t>
            </a:r>
          </a:p>
          <a:p>
            <a:pPr lvl="1"/>
            <a:r>
              <a:rPr lang="en-GB" sz="2000" dirty="0"/>
              <a:t>On the regional level: different investment mix, budget neutral</a:t>
            </a:r>
          </a:p>
          <a:p>
            <a:pPr lvl="1"/>
            <a:r>
              <a:rPr lang="en-GB" sz="2000" dirty="0"/>
              <a:t>On the world level: total investments in Europe </a:t>
            </a:r>
            <a:r>
              <a:rPr lang="en-GB" sz="2000" dirty="0">
                <a:sym typeface="Symbol" panose="05050102010706020507" pitchFamily="18" charset="2"/>
              </a:rPr>
              <a:t>, ROW </a:t>
            </a:r>
          </a:p>
          <a:p>
            <a:pPr lvl="1"/>
            <a:r>
              <a:rPr lang="en-GB" sz="2000" dirty="0">
                <a:sym typeface="Symbol" panose="05050102010706020507" pitchFamily="18" charset="2"/>
              </a:rPr>
              <a:t>No crowd-out at all: additional investments financed from increased savings</a:t>
            </a:r>
            <a:endParaRPr lang="en-GB" sz="2000" dirty="0"/>
          </a:p>
          <a:p>
            <a:endParaRPr lang="en-GB" dirty="0"/>
          </a:p>
        </p:txBody>
      </p:sp>
      <p:sp>
        <p:nvSpPr>
          <p:cNvPr id="4" name="Slide Number Placeholder 3">
            <a:extLst>
              <a:ext uri="{FF2B5EF4-FFF2-40B4-BE49-F238E27FC236}">
                <a16:creationId xmlns:a16="http://schemas.microsoft.com/office/drawing/2014/main" id="{AC403D4B-7C95-4C09-AF7B-6FDCDE0DF84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13</a:t>
            </a:fld>
            <a:endParaRPr lang="en-GB" dirty="0"/>
          </a:p>
        </p:txBody>
      </p:sp>
      <p:pic>
        <p:nvPicPr>
          <p:cNvPr id="6" name="Picture 5">
            <a:extLst>
              <a:ext uri="{FF2B5EF4-FFF2-40B4-BE49-F238E27FC236}">
                <a16:creationId xmlns:a16="http://schemas.microsoft.com/office/drawing/2014/main" id="{47EC748B-39C0-439E-A534-EB4AAB0736F7}"/>
              </a:ext>
            </a:extLst>
          </p:cNvPr>
          <p:cNvPicPr>
            <a:picLocks noChangeAspect="1"/>
          </p:cNvPicPr>
          <p:nvPr/>
        </p:nvPicPr>
        <p:blipFill>
          <a:blip r:embed="rId2"/>
          <a:stretch>
            <a:fillRect/>
          </a:stretch>
        </p:blipFill>
        <p:spPr>
          <a:xfrm>
            <a:off x="138388" y="3429000"/>
            <a:ext cx="11915224" cy="3357730"/>
          </a:xfrm>
          <a:prstGeom prst="rect">
            <a:avLst/>
          </a:prstGeom>
          <a:solidFill>
            <a:schemeClr val="bg1"/>
          </a:solidFill>
        </p:spPr>
      </p:pic>
    </p:spTree>
    <p:extLst>
      <p:ext uri="{BB962C8B-B14F-4D97-AF65-F5344CB8AC3E}">
        <p14:creationId xmlns:p14="http://schemas.microsoft.com/office/powerpoint/2010/main" val="1888540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6DDC-DFB3-47A5-8025-C90E424575E8}"/>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E95239F2-0983-41FC-9A36-225778972D69}"/>
              </a:ext>
            </a:extLst>
          </p:cNvPr>
          <p:cNvSpPr>
            <a:spLocks noGrp="1"/>
          </p:cNvSpPr>
          <p:nvPr>
            <p:ph type="body" sz="quarter" idx="10"/>
          </p:nvPr>
        </p:nvSpPr>
        <p:spPr>
          <a:xfrm>
            <a:off x="622992" y="1891809"/>
            <a:ext cx="11361584" cy="4089600"/>
          </a:xfrm>
        </p:spPr>
        <p:txBody>
          <a:bodyPr/>
          <a:lstStyle/>
          <a:p>
            <a:r>
              <a:rPr lang="en-GB" dirty="0">
                <a:solidFill>
                  <a:schemeClr val="tx1"/>
                </a:solidFill>
              </a:rPr>
              <a:t>Introduction</a:t>
            </a:r>
          </a:p>
          <a:p>
            <a:r>
              <a:rPr lang="en-GB" dirty="0">
                <a:solidFill>
                  <a:schemeClr val="tx1"/>
                </a:solidFill>
              </a:rPr>
              <a:t>Methodological approach</a:t>
            </a:r>
          </a:p>
          <a:p>
            <a:r>
              <a:rPr lang="en-GB" dirty="0">
                <a:solidFill>
                  <a:schemeClr val="tx1"/>
                </a:solidFill>
              </a:rPr>
              <a:t>Baseline and green investments scenarios set-up</a:t>
            </a:r>
          </a:p>
          <a:p>
            <a:r>
              <a:rPr lang="en-GB" dirty="0">
                <a:solidFill>
                  <a:srgbClr val="FF0000"/>
                </a:solidFill>
              </a:rPr>
              <a:t>Results</a:t>
            </a:r>
          </a:p>
          <a:p>
            <a:r>
              <a:rPr lang="en-GB" dirty="0"/>
              <a:t>Conclusion</a:t>
            </a:r>
          </a:p>
        </p:txBody>
      </p:sp>
      <p:sp>
        <p:nvSpPr>
          <p:cNvPr id="4" name="Slide Number Placeholder 3">
            <a:extLst>
              <a:ext uri="{FF2B5EF4-FFF2-40B4-BE49-F238E27FC236}">
                <a16:creationId xmlns:a16="http://schemas.microsoft.com/office/drawing/2014/main" id="{05BE59C6-8253-4845-A09E-EBEB8C2927D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14</a:t>
            </a:fld>
            <a:endParaRPr lang="en-GB" dirty="0"/>
          </a:p>
        </p:txBody>
      </p:sp>
    </p:spTree>
    <p:extLst>
      <p:ext uri="{BB962C8B-B14F-4D97-AF65-F5344CB8AC3E}">
        <p14:creationId xmlns:p14="http://schemas.microsoft.com/office/powerpoint/2010/main" val="562744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0B24B-247B-46F1-B51C-32B15F1A6567}"/>
              </a:ext>
            </a:extLst>
          </p:cNvPr>
          <p:cNvSpPr>
            <a:spLocks noGrp="1"/>
          </p:cNvSpPr>
          <p:nvPr>
            <p:ph type="title"/>
          </p:nvPr>
        </p:nvSpPr>
        <p:spPr/>
        <p:txBody>
          <a:bodyPr/>
          <a:lstStyle/>
          <a:p>
            <a:r>
              <a:rPr lang="en-GB" dirty="0"/>
              <a:t> GDP growth in the EU: scenarios vs baseline</a:t>
            </a:r>
          </a:p>
        </p:txBody>
      </p:sp>
      <p:sp>
        <p:nvSpPr>
          <p:cNvPr id="3" name="Text Placeholder 2">
            <a:extLst>
              <a:ext uri="{FF2B5EF4-FFF2-40B4-BE49-F238E27FC236}">
                <a16:creationId xmlns:a16="http://schemas.microsoft.com/office/drawing/2014/main" id="{0455CA81-029A-4C45-B689-9EF12DCA5220}"/>
              </a:ext>
            </a:extLst>
          </p:cNvPr>
          <p:cNvSpPr>
            <a:spLocks noGrp="1"/>
          </p:cNvSpPr>
          <p:nvPr>
            <p:ph type="body" sz="quarter" idx="10"/>
          </p:nvPr>
        </p:nvSpPr>
        <p:spPr>
          <a:xfrm>
            <a:off x="412139" y="1700099"/>
            <a:ext cx="4184575" cy="4670366"/>
          </a:xfrm>
          <a:solidFill>
            <a:schemeClr val="bg1"/>
          </a:solidFill>
        </p:spPr>
        <p:txBody>
          <a:bodyPr/>
          <a:lstStyle/>
          <a:p>
            <a:pPr>
              <a:spcBef>
                <a:spcPts val="600"/>
              </a:spcBef>
            </a:pPr>
            <a:r>
              <a:rPr lang="en-GB" sz="1800" dirty="0"/>
              <a:t>GDP impacts range from -1.3 to 0.2% in short term (2030) and from -1.2% to 0.9% in long term (2040). Visible long-term effects – widening impacts.</a:t>
            </a:r>
          </a:p>
          <a:p>
            <a:pPr>
              <a:spcBef>
                <a:spcPts val="600"/>
              </a:spcBef>
            </a:pPr>
            <a:r>
              <a:rPr lang="en-GB" sz="1800" dirty="0"/>
              <a:t>Funding mechanisms have larger impacts than the assumption on technology learning (next slide). </a:t>
            </a:r>
          </a:p>
          <a:p>
            <a:pPr>
              <a:spcBef>
                <a:spcPts val="600"/>
              </a:spcBef>
            </a:pPr>
            <a:r>
              <a:rPr lang="en-GB" sz="1800" dirty="0"/>
              <a:t>Positive GDP effects are found in case of financing from abroad together with tech learning</a:t>
            </a:r>
          </a:p>
        </p:txBody>
      </p:sp>
      <p:sp>
        <p:nvSpPr>
          <p:cNvPr id="4" name="Slide Number Placeholder 3">
            <a:extLst>
              <a:ext uri="{FF2B5EF4-FFF2-40B4-BE49-F238E27FC236}">
                <a16:creationId xmlns:a16="http://schemas.microsoft.com/office/drawing/2014/main" id="{B3FCEB72-8BF5-4296-9602-CB4F2D89DCA7}"/>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15</a:t>
            </a:fld>
            <a:endParaRPr lang="en-GB" dirty="0"/>
          </a:p>
        </p:txBody>
      </p:sp>
      <p:pic>
        <p:nvPicPr>
          <p:cNvPr id="5" name="Picture 4">
            <a:extLst>
              <a:ext uri="{FF2B5EF4-FFF2-40B4-BE49-F238E27FC236}">
                <a16:creationId xmlns:a16="http://schemas.microsoft.com/office/drawing/2014/main" id="{62AAA056-0B80-4945-B77A-96A144624AD5}"/>
              </a:ext>
            </a:extLst>
          </p:cNvPr>
          <p:cNvPicPr>
            <a:picLocks noChangeAspect="1"/>
          </p:cNvPicPr>
          <p:nvPr/>
        </p:nvPicPr>
        <p:blipFill>
          <a:blip r:embed="rId2"/>
          <a:stretch>
            <a:fillRect/>
          </a:stretch>
        </p:blipFill>
        <p:spPr>
          <a:xfrm>
            <a:off x="5208474" y="1700099"/>
            <a:ext cx="6571387" cy="4244021"/>
          </a:xfrm>
          <a:prstGeom prst="rect">
            <a:avLst/>
          </a:prstGeom>
        </p:spPr>
      </p:pic>
    </p:spTree>
    <p:extLst>
      <p:ext uri="{BB962C8B-B14F-4D97-AF65-F5344CB8AC3E}">
        <p14:creationId xmlns:p14="http://schemas.microsoft.com/office/powerpoint/2010/main" val="972587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A6B2C-F0EF-4731-B4FA-08361A6CB4BE}"/>
              </a:ext>
            </a:extLst>
          </p:cNvPr>
          <p:cNvSpPr>
            <a:spLocks noGrp="1"/>
          </p:cNvSpPr>
          <p:nvPr>
            <p:ph type="title"/>
          </p:nvPr>
        </p:nvSpPr>
        <p:spPr/>
        <p:txBody>
          <a:bodyPr/>
          <a:lstStyle/>
          <a:p>
            <a:r>
              <a:rPr lang="en-GB" dirty="0"/>
              <a:t>GDP effect – an interplay of drivers</a:t>
            </a:r>
          </a:p>
        </p:txBody>
      </p:sp>
      <p:sp>
        <p:nvSpPr>
          <p:cNvPr id="3" name="Text Placeholder 2">
            <a:extLst>
              <a:ext uri="{FF2B5EF4-FFF2-40B4-BE49-F238E27FC236}">
                <a16:creationId xmlns:a16="http://schemas.microsoft.com/office/drawing/2014/main" id="{EA22A9FF-EBDE-4A32-9BDB-92266234D498}"/>
              </a:ext>
            </a:extLst>
          </p:cNvPr>
          <p:cNvSpPr>
            <a:spLocks noGrp="1"/>
          </p:cNvSpPr>
          <p:nvPr>
            <p:ph type="body" sz="quarter" idx="10"/>
          </p:nvPr>
        </p:nvSpPr>
        <p:spPr>
          <a:xfrm>
            <a:off x="310992" y="1231934"/>
            <a:ext cx="11361584" cy="4089600"/>
          </a:xfrm>
        </p:spPr>
        <p:txBody>
          <a:bodyPr/>
          <a:lstStyle/>
          <a:p>
            <a:r>
              <a:rPr lang="en-GB" dirty="0"/>
              <a:t>Effect of financing:</a:t>
            </a:r>
          </a:p>
          <a:p>
            <a:pPr lvl="1"/>
            <a:r>
              <a:rPr lang="en-GB" sz="2000" dirty="0"/>
              <a:t>Crowding-out effect on regional level lowers GDP-suboptimal allocation of investments within the EU</a:t>
            </a:r>
          </a:p>
          <a:p>
            <a:pPr lvl="1"/>
            <a:r>
              <a:rPr lang="en-GB" sz="2000" dirty="0"/>
              <a:t>Crowding-out effect on the world level (together with technology learning and R&amp;D investments) may increase GDP in the EU – investments are financed from abroad, which happens on account of the </a:t>
            </a:r>
            <a:r>
              <a:rPr lang="en-GB" sz="2000" dirty="0" err="1"/>
              <a:t>RoW</a:t>
            </a:r>
            <a:r>
              <a:rPr lang="en-GB" sz="2000" dirty="0"/>
              <a:t> (see next slide)</a:t>
            </a:r>
          </a:p>
          <a:p>
            <a:pPr lvl="1"/>
            <a:r>
              <a:rPr lang="en-GB" sz="2000" dirty="0"/>
              <a:t>Financing investments from domestic savings reduces GDP in the EU – there is a leakage of funds to the rest of the world</a:t>
            </a:r>
          </a:p>
          <a:p>
            <a:r>
              <a:rPr lang="en-GB" sz="2000" dirty="0"/>
              <a:t>Effect of technology learning:</a:t>
            </a:r>
          </a:p>
          <a:p>
            <a:pPr lvl="1"/>
            <a:r>
              <a:rPr lang="en-GB" sz="2000" dirty="0"/>
              <a:t>Enhances the effects – can add up to 0.7 pp to GDP</a:t>
            </a:r>
          </a:p>
          <a:p>
            <a:pPr lvl="1"/>
            <a:endParaRPr lang="en-GB" dirty="0"/>
          </a:p>
          <a:p>
            <a:pPr lvl="1"/>
            <a:endParaRPr lang="en-GB" dirty="0"/>
          </a:p>
        </p:txBody>
      </p:sp>
      <p:sp>
        <p:nvSpPr>
          <p:cNvPr id="4" name="Slide Number Placeholder 3">
            <a:extLst>
              <a:ext uri="{FF2B5EF4-FFF2-40B4-BE49-F238E27FC236}">
                <a16:creationId xmlns:a16="http://schemas.microsoft.com/office/drawing/2014/main" id="{73FA5960-9C7F-42B8-A1CA-539BD47CB795}"/>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16</a:t>
            </a:fld>
            <a:endParaRPr lang="en-GB" dirty="0"/>
          </a:p>
        </p:txBody>
      </p:sp>
    </p:spTree>
    <p:extLst>
      <p:ext uri="{BB962C8B-B14F-4D97-AF65-F5344CB8AC3E}">
        <p14:creationId xmlns:p14="http://schemas.microsoft.com/office/powerpoint/2010/main" val="1606988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3AED-39C4-464B-97D6-3668A5F63BD7}"/>
              </a:ext>
            </a:extLst>
          </p:cNvPr>
          <p:cNvSpPr>
            <a:spLocks noGrp="1"/>
          </p:cNvSpPr>
          <p:nvPr>
            <p:ph type="title"/>
          </p:nvPr>
        </p:nvSpPr>
        <p:spPr/>
        <p:txBody>
          <a:bodyPr/>
          <a:lstStyle/>
          <a:p>
            <a:r>
              <a:rPr lang="en-GB" dirty="0"/>
              <a:t>Regional GDP growth relative to baseline</a:t>
            </a:r>
          </a:p>
        </p:txBody>
      </p:sp>
      <p:pic>
        <p:nvPicPr>
          <p:cNvPr id="5" name="Picture 4">
            <a:extLst>
              <a:ext uri="{FF2B5EF4-FFF2-40B4-BE49-F238E27FC236}">
                <a16:creationId xmlns:a16="http://schemas.microsoft.com/office/drawing/2014/main" id="{05159BCF-C86C-4E3D-B1AC-17C66C6D3F7D}"/>
              </a:ext>
            </a:extLst>
          </p:cNvPr>
          <p:cNvPicPr>
            <a:picLocks noChangeAspect="1"/>
          </p:cNvPicPr>
          <p:nvPr/>
        </p:nvPicPr>
        <p:blipFill>
          <a:blip r:embed="rId2"/>
          <a:stretch>
            <a:fillRect/>
          </a:stretch>
        </p:blipFill>
        <p:spPr>
          <a:xfrm>
            <a:off x="5274830" y="1885192"/>
            <a:ext cx="6637754" cy="3989714"/>
          </a:xfrm>
          <a:prstGeom prst="rect">
            <a:avLst/>
          </a:prstGeom>
        </p:spPr>
      </p:pic>
      <p:sp>
        <p:nvSpPr>
          <p:cNvPr id="3" name="Text Placeholder 2">
            <a:extLst>
              <a:ext uri="{FF2B5EF4-FFF2-40B4-BE49-F238E27FC236}">
                <a16:creationId xmlns:a16="http://schemas.microsoft.com/office/drawing/2014/main" id="{DA9B13E6-A54A-46FC-A3B3-AC6AC9628EF9}"/>
              </a:ext>
            </a:extLst>
          </p:cNvPr>
          <p:cNvSpPr>
            <a:spLocks noGrp="1"/>
          </p:cNvSpPr>
          <p:nvPr>
            <p:ph type="body" sz="quarter" idx="10"/>
          </p:nvPr>
        </p:nvSpPr>
        <p:spPr>
          <a:xfrm>
            <a:off x="561601" y="1885191"/>
            <a:ext cx="4603524" cy="4039657"/>
          </a:xfrm>
        </p:spPr>
        <p:txBody>
          <a:bodyPr/>
          <a:lstStyle/>
          <a:p>
            <a:r>
              <a:rPr lang="en-GB" dirty="0"/>
              <a:t>Regions within the EU largely share a trend in GDP growth given a financing assumption</a:t>
            </a:r>
          </a:p>
          <a:p>
            <a:r>
              <a:rPr lang="en-GB" dirty="0"/>
              <a:t>Regions outside of the EU also share a trend in GDP growth.</a:t>
            </a:r>
          </a:p>
          <a:p>
            <a:r>
              <a:rPr lang="en-GB" dirty="0"/>
              <a:t>Trade-off is clearly seen if financing goes beyond neutral within the EU</a:t>
            </a:r>
          </a:p>
        </p:txBody>
      </p:sp>
      <p:sp>
        <p:nvSpPr>
          <p:cNvPr id="4" name="Slide Number Placeholder 3">
            <a:extLst>
              <a:ext uri="{FF2B5EF4-FFF2-40B4-BE49-F238E27FC236}">
                <a16:creationId xmlns:a16="http://schemas.microsoft.com/office/drawing/2014/main" id="{AD423111-E55F-4571-A0B1-AE72BE458FF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17</a:t>
            </a:fld>
            <a:endParaRPr lang="en-GB" dirty="0"/>
          </a:p>
        </p:txBody>
      </p:sp>
    </p:spTree>
    <p:extLst>
      <p:ext uri="{BB962C8B-B14F-4D97-AF65-F5344CB8AC3E}">
        <p14:creationId xmlns:p14="http://schemas.microsoft.com/office/powerpoint/2010/main" val="2665449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8E9F9-DE6E-4847-B087-319CCDECDC06}"/>
              </a:ext>
            </a:extLst>
          </p:cNvPr>
          <p:cNvSpPr>
            <a:spLocks noGrp="1"/>
          </p:cNvSpPr>
          <p:nvPr>
            <p:ph type="title"/>
          </p:nvPr>
        </p:nvSpPr>
        <p:spPr/>
        <p:txBody>
          <a:bodyPr/>
          <a:lstStyle/>
          <a:p>
            <a:r>
              <a:rPr lang="en-GB" dirty="0"/>
              <a:t>Emissions change in the EU: scenarios vs baseline</a:t>
            </a:r>
          </a:p>
        </p:txBody>
      </p:sp>
      <p:sp>
        <p:nvSpPr>
          <p:cNvPr id="3" name="Text Placeholder 2">
            <a:extLst>
              <a:ext uri="{FF2B5EF4-FFF2-40B4-BE49-F238E27FC236}">
                <a16:creationId xmlns:a16="http://schemas.microsoft.com/office/drawing/2014/main" id="{5A6B704F-065D-4A59-B1AD-A6A3D7AC3369}"/>
              </a:ext>
            </a:extLst>
          </p:cNvPr>
          <p:cNvSpPr>
            <a:spLocks noGrp="1"/>
          </p:cNvSpPr>
          <p:nvPr>
            <p:ph type="body" sz="quarter" idx="10"/>
          </p:nvPr>
        </p:nvSpPr>
        <p:spPr>
          <a:xfrm>
            <a:off x="404919" y="1396314"/>
            <a:ext cx="4401859" cy="3783358"/>
          </a:xfrm>
        </p:spPr>
        <p:txBody>
          <a:bodyPr/>
          <a:lstStyle/>
          <a:p>
            <a:r>
              <a:rPr lang="en-GB" sz="1800" dirty="0"/>
              <a:t>GDP effect: explains why emissions decline least in scenarios with increased saving rate (B-scenarios)</a:t>
            </a:r>
          </a:p>
          <a:p>
            <a:r>
              <a:rPr lang="en-GB" sz="1800" dirty="0"/>
              <a:t>Greening effect and technology learnings: explains why emissions decline in scenario with positive GDP growth (</a:t>
            </a:r>
            <a:r>
              <a:rPr lang="en-GB" sz="1800" dirty="0" err="1"/>
              <a:t>LBRD_ScenC</a:t>
            </a:r>
            <a:r>
              <a:rPr lang="en-GB" sz="1800" dirty="0"/>
              <a:t> and </a:t>
            </a:r>
            <a:r>
              <a:rPr lang="en-GB" sz="1800" dirty="0" err="1"/>
              <a:t>LBRD_ScenC_RD</a:t>
            </a:r>
            <a:r>
              <a:rPr lang="en-GB" sz="1800" dirty="0"/>
              <a:t>)</a:t>
            </a:r>
          </a:p>
          <a:p>
            <a:r>
              <a:rPr lang="en-GB" sz="1800" dirty="0"/>
              <a:t>Funding through savings increase shows greater declines in GHG emissions, due to more subdued economic activities.</a:t>
            </a:r>
          </a:p>
        </p:txBody>
      </p:sp>
      <p:sp>
        <p:nvSpPr>
          <p:cNvPr id="4" name="Slide Number Placeholder 3">
            <a:extLst>
              <a:ext uri="{FF2B5EF4-FFF2-40B4-BE49-F238E27FC236}">
                <a16:creationId xmlns:a16="http://schemas.microsoft.com/office/drawing/2014/main" id="{D20EE01F-A177-4524-B0FE-294DEE8B83C9}"/>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18</a:t>
            </a:fld>
            <a:endParaRPr lang="en-GB" dirty="0"/>
          </a:p>
        </p:txBody>
      </p:sp>
      <p:pic>
        <p:nvPicPr>
          <p:cNvPr id="5" name="Picture 4">
            <a:extLst>
              <a:ext uri="{FF2B5EF4-FFF2-40B4-BE49-F238E27FC236}">
                <a16:creationId xmlns:a16="http://schemas.microsoft.com/office/drawing/2014/main" id="{D627D676-1109-423F-B84A-12BC55C96659}"/>
              </a:ext>
            </a:extLst>
          </p:cNvPr>
          <p:cNvPicPr>
            <a:picLocks noChangeAspect="1"/>
          </p:cNvPicPr>
          <p:nvPr/>
        </p:nvPicPr>
        <p:blipFill>
          <a:blip r:embed="rId2"/>
          <a:stretch>
            <a:fillRect/>
          </a:stretch>
        </p:blipFill>
        <p:spPr>
          <a:xfrm>
            <a:off x="4874084" y="1678328"/>
            <a:ext cx="7110491" cy="4327056"/>
          </a:xfrm>
          <a:prstGeom prst="rect">
            <a:avLst/>
          </a:prstGeom>
        </p:spPr>
      </p:pic>
    </p:spTree>
    <p:extLst>
      <p:ext uri="{BB962C8B-B14F-4D97-AF65-F5344CB8AC3E}">
        <p14:creationId xmlns:p14="http://schemas.microsoft.com/office/powerpoint/2010/main" val="15442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11EA3-1BA5-418F-8741-D21E81CCF791}"/>
              </a:ext>
            </a:extLst>
          </p:cNvPr>
          <p:cNvSpPr>
            <a:spLocks noGrp="1"/>
          </p:cNvSpPr>
          <p:nvPr>
            <p:ph type="title"/>
          </p:nvPr>
        </p:nvSpPr>
        <p:spPr>
          <a:xfrm>
            <a:off x="655523" y="230189"/>
            <a:ext cx="11257061" cy="1304611"/>
          </a:xfrm>
        </p:spPr>
        <p:txBody>
          <a:bodyPr/>
          <a:lstStyle/>
          <a:p>
            <a:r>
              <a:rPr lang="en-GB" dirty="0"/>
              <a:t>Interplay of various drivers in total emissions and world impacts</a:t>
            </a:r>
          </a:p>
        </p:txBody>
      </p:sp>
      <p:sp>
        <p:nvSpPr>
          <p:cNvPr id="3" name="Text Placeholder 2">
            <a:extLst>
              <a:ext uri="{FF2B5EF4-FFF2-40B4-BE49-F238E27FC236}">
                <a16:creationId xmlns:a16="http://schemas.microsoft.com/office/drawing/2014/main" id="{49CBACEC-AF54-4E94-9918-C04D564AFCD3}"/>
              </a:ext>
            </a:extLst>
          </p:cNvPr>
          <p:cNvSpPr>
            <a:spLocks noGrp="1"/>
          </p:cNvSpPr>
          <p:nvPr>
            <p:ph type="body" sz="quarter" idx="10"/>
          </p:nvPr>
        </p:nvSpPr>
        <p:spPr>
          <a:xfrm>
            <a:off x="415208" y="2033983"/>
            <a:ext cx="5367754" cy="3675644"/>
          </a:xfrm>
        </p:spPr>
        <p:txBody>
          <a:bodyPr/>
          <a:lstStyle/>
          <a:p>
            <a:r>
              <a:rPr lang="en-GB" sz="2000" dirty="0"/>
              <a:t>EU emissions drop more significantly compared to the rest of the world.</a:t>
            </a:r>
          </a:p>
          <a:p>
            <a:r>
              <a:rPr lang="en-GB" sz="2000" dirty="0"/>
              <a:t>Budget neutral sees emissions decline in the EU and the rest of the world</a:t>
            </a:r>
          </a:p>
          <a:p>
            <a:r>
              <a:rPr lang="en-GB" sz="2000" dirty="0"/>
              <a:t>Budget increase creates some leakages reflected by small increases in global emissions.</a:t>
            </a:r>
          </a:p>
          <a:p>
            <a:endParaRPr lang="en-GB" sz="2000" dirty="0"/>
          </a:p>
        </p:txBody>
      </p:sp>
      <p:sp>
        <p:nvSpPr>
          <p:cNvPr id="4" name="Slide Number Placeholder 3">
            <a:extLst>
              <a:ext uri="{FF2B5EF4-FFF2-40B4-BE49-F238E27FC236}">
                <a16:creationId xmlns:a16="http://schemas.microsoft.com/office/drawing/2014/main" id="{8F541E48-5AB8-4BD4-989C-4B13DA09A69D}"/>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19</a:t>
            </a:fld>
            <a:endParaRPr lang="en-GB" dirty="0"/>
          </a:p>
        </p:txBody>
      </p:sp>
      <p:graphicFrame>
        <p:nvGraphicFramePr>
          <p:cNvPr id="7" name="Chart 6">
            <a:extLst>
              <a:ext uri="{FF2B5EF4-FFF2-40B4-BE49-F238E27FC236}">
                <a16:creationId xmlns:a16="http://schemas.microsoft.com/office/drawing/2014/main" id="{FFB7D215-DB9B-49ED-A721-170D4F885C33}"/>
              </a:ext>
            </a:extLst>
          </p:cNvPr>
          <p:cNvGraphicFramePr>
            <a:graphicFrameLocks/>
          </p:cNvGraphicFramePr>
          <p:nvPr>
            <p:extLst>
              <p:ext uri="{D42A27DB-BD31-4B8C-83A1-F6EECF244321}">
                <p14:modId xmlns:p14="http://schemas.microsoft.com/office/powerpoint/2010/main" val="1083297547"/>
              </p:ext>
            </p:extLst>
          </p:nvPr>
        </p:nvGraphicFramePr>
        <p:xfrm>
          <a:off x="6284053" y="2033982"/>
          <a:ext cx="5252258" cy="36925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0823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6DDC-DFB3-47A5-8025-C90E424575E8}"/>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E95239F2-0983-41FC-9A36-225778972D69}"/>
              </a:ext>
            </a:extLst>
          </p:cNvPr>
          <p:cNvSpPr>
            <a:spLocks noGrp="1"/>
          </p:cNvSpPr>
          <p:nvPr>
            <p:ph type="body" sz="quarter" idx="10"/>
          </p:nvPr>
        </p:nvSpPr>
        <p:spPr>
          <a:xfrm>
            <a:off x="622992" y="1891809"/>
            <a:ext cx="11361584" cy="4089600"/>
          </a:xfrm>
        </p:spPr>
        <p:txBody>
          <a:bodyPr/>
          <a:lstStyle/>
          <a:p>
            <a:r>
              <a:rPr lang="en-GB" dirty="0">
                <a:solidFill>
                  <a:srgbClr val="FF0000"/>
                </a:solidFill>
              </a:rPr>
              <a:t>Introduction</a:t>
            </a:r>
          </a:p>
          <a:p>
            <a:r>
              <a:rPr lang="en-GB" dirty="0">
                <a:solidFill>
                  <a:schemeClr val="tx1"/>
                </a:solidFill>
              </a:rPr>
              <a:t>Methodological approach</a:t>
            </a:r>
          </a:p>
          <a:p>
            <a:r>
              <a:rPr lang="en-GB" dirty="0">
                <a:solidFill>
                  <a:schemeClr val="tx1"/>
                </a:solidFill>
              </a:rPr>
              <a:t>Baseline and green investments scenarios set-up</a:t>
            </a:r>
          </a:p>
          <a:p>
            <a:r>
              <a:rPr lang="en-GB" dirty="0">
                <a:solidFill>
                  <a:schemeClr val="tx1"/>
                </a:solidFill>
              </a:rPr>
              <a:t>Results</a:t>
            </a:r>
          </a:p>
          <a:p>
            <a:r>
              <a:rPr lang="en-GB" dirty="0"/>
              <a:t>Conclusion</a:t>
            </a:r>
          </a:p>
        </p:txBody>
      </p:sp>
      <p:sp>
        <p:nvSpPr>
          <p:cNvPr id="4" name="Slide Number Placeholder 3">
            <a:extLst>
              <a:ext uri="{FF2B5EF4-FFF2-40B4-BE49-F238E27FC236}">
                <a16:creationId xmlns:a16="http://schemas.microsoft.com/office/drawing/2014/main" id="{05BE59C6-8253-4845-A09E-EBEB8C2927D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a:t>
            </a:fld>
            <a:endParaRPr lang="en-GB" dirty="0"/>
          </a:p>
        </p:txBody>
      </p:sp>
    </p:spTree>
    <p:extLst>
      <p:ext uri="{BB962C8B-B14F-4D97-AF65-F5344CB8AC3E}">
        <p14:creationId xmlns:p14="http://schemas.microsoft.com/office/powerpoint/2010/main" val="2067434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D7F44-BC9C-4E89-8533-7C4E9597593E}"/>
              </a:ext>
            </a:extLst>
          </p:cNvPr>
          <p:cNvSpPr>
            <a:spLocks noGrp="1"/>
          </p:cNvSpPr>
          <p:nvPr>
            <p:ph type="title"/>
          </p:nvPr>
        </p:nvSpPr>
        <p:spPr/>
        <p:txBody>
          <a:bodyPr/>
          <a:lstStyle/>
          <a:p>
            <a:r>
              <a:rPr lang="en-GB" dirty="0"/>
              <a:t>Green sectors vs. non-green sectors</a:t>
            </a:r>
          </a:p>
        </p:txBody>
      </p:sp>
      <p:pic>
        <p:nvPicPr>
          <p:cNvPr id="5" name="Picture 4">
            <a:extLst>
              <a:ext uri="{FF2B5EF4-FFF2-40B4-BE49-F238E27FC236}">
                <a16:creationId xmlns:a16="http://schemas.microsoft.com/office/drawing/2014/main" id="{41605741-BE44-465D-86D8-7A6ABCD75045}"/>
              </a:ext>
            </a:extLst>
          </p:cNvPr>
          <p:cNvPicPr>
            <a:picLocks noChangeAspect="1"/>
          </p:cNvPicPr>
          <p:nvPr/>
        </p:nvPicPr>
        <p:blipFill>
          <a:blip r:embed="rId2"/>
          <a:stretch>
            <a:fillRect/>
          </a:stretch>
        </p:blipFill>
        <p:spPr>
          <a:xfrm>
            <a:off x="4955059" y="1764779"/>
            <a:ext cx="7029517" cy="3851151"/>
          </a:xfrm>
          <a:prstGeom prst="rect">
            <a:avLst/>
          </a:prstGeom>
        </p:spPr>
      </p:pic>
      <p:sp>
        <p:nvSpPr>
          <p:cNvPr id="3" name="Text Placeholder 2">
            <a:extLst>
              <a:ext uri="{FF2B5EF4-FFF2-40B4-BE49-F238E27FC236}">
                <a16:creationId xmlns:a16="http://schemas.microsoft.com/office/drawing/2014/main" id="{EC5A4193-FFF8-483C-B8E7-25096D9DBE94}"/>
              </a:ext>
            </a:extLst>
          </p:cNvPr>
          <p:cNvSpPr>
            <a:spLocks noGrp="1"/>
          </p:cNvSpPr>
          <p:nvPr>
            <p:ph type="body" sz="quarter" idx="10"/>
          </p:nvPr>
        </p:nvSpPr>
        <p:spPr>
          <a:xfrm>
            <a:off x="561600" y="1659962"/>
            <a:ext cx="4393459" cy="3955968"/>
          </a:xfrm>
        </p:spPr>
        <p:txBody>
          <a:bodyPr/>
          <a:lstStyle/>
          <a:p>
            <a:r>
              <a:rPr lang="en-GB" sz="1800" dirty="0"/>
              <a:t>Outputs in green sectors show more pronounced increases relative to non-green sectors, regardless of scenarios</a:t>
            </a:r>
          </a:p>
          <a:p>
            <a:r>
              <a:rPr lang="en-GB" sz="1800" dirty="0"/>
              <a:t>Technology learning and R&amp;D investments reinforce the relative growth trend in green sectors</a:t>
            </a:r>
          </a:p>
          <a:p>
            <a:r>
              <a:rPr lang="en-GB" sz="1800" dirty="0"/>
              <a:t>Sectoral trade-off can be seen in scenarios with neutral budget within the EU.</a:t>
            </a:r>
          </a:p>
          <a:p>
            <a:r>
              <a:rPr lang="en-GB" sz="1800" dirty="0"/>
              <a:t>Budget increase may benefit both green and non-green sectors</a:t>
            </a:r>
          </a:p>
          <a:p>
            <a:endParaRPr lang="en-GB" sz="1800" dirty="0"/>
          </a:p>
          <a:p>
            <a:endParaRPr lang="en-GB" dirty="0"/>
          </a:p>
        </p:txBody>
      </p:sp>
      <p:sp>
        <p:nvSpPr>
          <p:cNvPr id="4" name="Slide Number Placeholder 3">
            <a:extLst>
              <a:ext uri="{FF2B5EF4-FFF2-40B4-BE49-F238E27FC236}">
                <a16:creationId xmlns:a16="http://schemas.microsoft.com/office/drawing/2014/main" id="{7F4BCAEE-17EA-4811-AD37-2EB94F1CD98A}"/>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20</a:t>
            </a:fld>
            <a:endParaRPr lang="en-GB" dirty="0"/>
          </a:p>
        </p:txBody>
      </p:sp>
    </p:spTree>
    <p:extLst>
      <p:ext uri="{BB962C8B-B14F-4D97-AF65-F5344CB8AC3E}">
        <p14:creationId xmlns:p14="http://schemas.microsoft.com/office/powerpoint/2010/main" val="1985816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4BBCB-398F-452F-8E7D-2A4C2F48097E}"/>
              </a:ext>
            </a:extLst>
          </p:cNvPr>
          <p:cNvSpPr>
            <a:spLocks noGrp="1"/>
          </p:cNvSpPr>
          <p:nvPr>
            <p:ph type="title"/>
          </p:nvPr>
        </p:nvSpPr>
        <p:spPr/>
        <p:txBody>
          <a:bodyPr/>
          <a:lstStyle/>
          <a:p>
            <a:r>
              <a:rPr lang="en-GB" dirty="0"/>
              <a:t>Impact on green sectors and agriculture</a:t>
            </a:r>
          </a:p>
        </p:txBody>
      </p:sp>
      <p:sp>
        <p:nvSpPr>
          <p:cNvPr id="3" name="Text Placeholder 2">
            <a:extLst>
              <a:ext uri="{FF2B5EF4-FFF2-40B4-BE49-F238E27FC236}">
                <a16:creationId xmlns:a16="http://schemas.microsoft.com/office/drawing/2014/main" id="{84DCFE92-F565-4D34-BFB0-67FC81731037}"/>
              </a:ext>
            </a:extLst>
          </p:cNvPr>
          <p:cNvSpPr>
            <a:spLocks noGrp="1"/>
          </p:cNvSpPr>
          <p:nvPr>
            <p:ph type="body" sz="quarter" idx="10"/>
          </p:nvPr>
        </p:nvSpPr>
        <p:spPr>
          <a:xfrm>
            <a:off x="551000" y="1021839"/>
            <a:ext cx="11361584" cy="4089600"/>
          </a:xfrm>
        </p:spPr>
        <p:txBody>
          <a:bodyPr/>
          <a:lstStyle/>
          <a:p>
            <a:r>
              <a:rPr lang="en-GB" dirty="0"/>
              <a:t>Green sectors flourish across all scenarios, impact of technology learning significant, additional R&amp;D has low impact (only implemented in 3 sectors)</a:t>
            </a:r>
          </a:p>
          <a:p>
            <a:r>
              <a:rPr lang="en-GB" dirty="0"/>
              <a:t>Cross-sectoral impacts on agriculture are also noted – technology learning effects may turn impact from negative to positive</a:t>
            </a:r>
          </a:p>
          <a:p>
            <a:endParaRPr lang="en-GB" dirty="0"/>
          </a:p>
        </p:txBody>
      </p:sp>
      <p:sp>
        <p:nvSpPr>
          <p:cNvPr id="4" name="Slide Number Placeholder 3">
            <a:extLst>
              <a:ext uri="{FF2B5EF4-FFF2-40B4-BE49-F238E27FC236}">
                <a16:creationId xmlns:a16="http://schemas.microsoft.com/office/drawing/2014/main" id="{0E1D0316-CD95-4B6D-87D6-DCAAA09A343C}"/>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21</a:t>
            </a:fld>
            <a:endParaRPr lang="en-GB" dirty="0"/>
          </a:p>
        </p:txBody>
      </p:sp>
      <p:graphicFrame>
        <p:nvGraphicFramePr>
          <p:cNvPr id="5" name="Chart 4">
            <a:extLst>
              <a:ext uri="{FF2B5EF4-FFF2-40B4-BE49-F238E27FC236}">
                <a16:creationId xmlns:a16="http://schemas.microsoft.com/office/drawing/2014/main" id="{5C533A7D-4FF7-4B86-829C-3C0406828E56}"/>
              </a:ext>
            </a:extLst>
          </p:cNvPr>
          <p:cNvGraphicFramePr>
            <a:graphicFrameLocks/>
          </p:cNvGraphicFramePr>
          <p:nvPr>
            <p:extLst>
              <p:ext uri="{D42A27DB-BD31-4B8C-83A1-F6EECF244321}">
                <p14:modId xmlns:p14="http://schemas.microsoft.com/office/powerpoint/2010/main" val="1688394031"/>
              </p:ext>
            </p:extLst>
          </p:nvPr>
        </p:nvGraphicFramePr>
        <p:xfrm>
          <a:off x="0" y="2909960"/>
          <a:ext cx="5979571" cy="29713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F310DB4B-B3CB-4ADF-8FCC-CA704604E7BE}"/>
              </a:ext>
            </a:extLst>
          </p:cNvPr>
          <p:cNvGraphicFramePr>
            <a:graphicFrameLocks/>
          </p:cNvGraphicFramePr>
          <p:nvPr>
            <p:extLst>
              <p:ext uri="{D42A27DB-BD31-4B8C-83A1-F6EECF244321}">
                <p14:modId xmlns:p14="http://schemas.microsoft.com/office/powerpoint/2010/main" val="3450619271"/>
              </p:ext>
            </p:extLst>
          </p:nvPr>
        </p:nvGraphicFramePr>
        <p:xfrm>
          <a:off x="6058047" y="2909960"/>
          <a:ext cx="6133953" cy="29366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91890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6DDC-DFB3-47A5-8025-C90E424575E8}"/>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E95239F2-0983-41FC-9A36-225778972D69}"/>
              </a:ext>
            </a:extLst>
          </p:cNvPr>
          <p:cNvSpPr>
            <a:spLocks noGrp="1"/>
          </p:cNvSpPr>
          <p:nvPr>
            <p:ph type="body" sz="quarter" idx="10"/>
          </p:nvPr>
        </p:nvSpPr>
        <p:spPr>
          <a:xfrm>
            <a:off x="622992" y="1891809"/>
            <a:ext cx="11361584" cy="4089600"/>
          </a:xfrm>
        </p:spPr>
        <p:txBody>
          <a:bodyPr/>
          <a:lstStyle/>
          <a:p>
            <a:r>
              <a:rPr lang="en-GB" dirty="0">
                <a:solidFill>
                  <a:schemeClr val="tx1"/>
                </a:solidFill>
              </a:rPr>
              <a:t>Introduction</a:t>
            </a:r>
          </a:p>
          <a:p>
            <a:r>
              <a:rPr lang="en-GB" dirty="0">
                <a:solidFill>
                  <a:schemeClr val="tx1"/>
                </a:solidFill>
              </a:rPr>
              <a:t>Methodological approach</a:t>
            </a:r>
          </a:p>
          <a:p>
            <a:r>
              <a:rPr lang="en-GB" dirty="0">
                <a:solidFill>
                  <a:schemeClr val="tx1"/>
                </a:solidFill>
              </a:rPr>
              <a:t>Baseline and green investments scenarios set-up</a:t>
            </a:r>
          </a:p>
          <a:p>
            <a:r>
              <a:rPr lang="en-GB" dirty="0">
                <a:solidFill>
                  <a:schemeClr val="tx1"/>
                </a:solidFill>
              </a:rPr>
              <a:t>Results</a:t>
            </a:r>
          </a:p>
          <a:p>
            <a:r>
              <a:rPr lang="en-GB" dirty="0">
                <a:solidFill>
                  <a:srgbClr val="FF0000"/>
                </a:solidFill>
              </a:rPr>
              <a:t>Conclusion</a:t>
            </a:r>
          </a:p>
        </p:txBody>
      </p:sp>
      <p:sp>
        <p:nvSpPr>
          <p:cNvPr id="4" name="Slide Number Placeholder 3">
            <a:extLst>
              <a:ext uri="{FF2B5EF4-FFF2-40B4-BE49-F238E27FC236}">
                <a16:creationId xmlns:a16="http://schemas.microsoft.com/office/drawing/2014/main" id="{05BE59C6-8253-4845-A09E-EBEB8C2927D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22</a:t>
            </a:fld>
            <a:endParaRPr lang="en-GB" dirty="0"/>
          </a:p>
        </p:txBody>
      </p:sp>
    </p:spTree>
    <p:extLst>
      <p:ext uri="{BB962C8B-B14F-4D97-AF65-F5344CB8AC3E}">
        <p14:creationId xmlns:p14="http://schemas.microsoft.com/office/powerpoint/2010/main" val="882468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CFF6E-39C6-4B38-BD0E-DBB497086D80}"/>
              </a:ext>
            </a:extLst>
          </p:cNvPr>
          <p:cNvSpPr>
            <a:spLocks noGrp="1"/>
          </p:cNvSpPr>
          <p:nvPr>
            <p:ph type="title"/>
          </p:nvPr>
        </p:nvSpPr>
        <p:spPr>
          <a:xfrm>
            <a:off x="655523" y="230189"/>
            <a:ext cx="11257061" cy="791650"/>
          </a:xfrm>
        </p:spPr>
        <p:txBody>
          <a:bodyPr/>
          <a:lstStyle/>
          <a:p>
            <a:r>
              <a:rPr lang="en-GB" dirty="0"/>
              <a:t>Conclusion</a:t>
            </a:r>
          </a:p>
        </p:txBody>
      </p:sp>
      <p:sp>
        <p:nvSpPr>
          <p:cNvPr id="3" name="Text Placeholder 2">
            <a:extLst>
              <a:ext uri="{FF2B5EF4-FFF2-40B4-BE49-F238E27FC236}">
                <a16:creationId xmlns:a16="http://schemas.microsoft.com/office/drawing/2014/main" id="{8753E2E5-D1BA-4D35-AA26-4583634C4F0A}"/>
              </a:ext>
            </a:extLst>
          </p:cNvPr>
          <p:cNvSpPr>
            <a:spLocks noGrp="1"/>
          </p:cNvSpPr>
          <p:nvPr>
            <p:ph type="body" sz="quarter" idx="10"/>
          </p:nvPr>
        </p:nvSpPr>
        <p:spPr>
          <a:xfrm>
            <a:off x="622992" y="1269640"/>
            <a:ext cx="11361584" cy="4780285"/>
          </a:xfrm>
        </p:spPr>
        <p:txBody>
          <a:bodyPr/>
          <a:lstStyle/>
          <a:p>
            <a:r>
              <a:rPr lang="en-GB" dirty="0"/>
              <a:t>Increasing investments in green sectors produces visible effects in emission reduction, but alternatives for financing are important to determine if resulting GDP effect will be positive or negative (alternative financing via increased savings rate seems not to be desirable)</a:t>
            </a:r>
          </a:p>
          <a:p>
            <a:r>
              <a:rPr lang="en-GB" dirty="0"/>
              <a:t>Important linkages with the rest of the world – EU investment boost impacts both GDP and emission abroad</a:t>
            </a:r>
          </a:p>
          <a:p>
            <a:r>
              <a:rPr lang="en-GB" dirty="0">
                <a:solidFill>
                  <a:schemeClr val="tx1"/>
                </a:solidFill>
              </a:rPr>
              <a:t>Next steps:</a:t>
            </a:r>
          </a:p>
          <a:p>
            <a:pPr lvl="1"/>
            <a:r>
              <a:rPr lang="en-GB" sz="2000" dirty="0">
                <a:solidFill>
                  <a:schemeClr val="tx1"/>
                </a:solidFill>
              </a:rPr>
              <a:t>Introduce cumulative savings to model debt and long-run closure to improve model solutions in multi-annual steps</a:t>
            </a:r>
          </a:p>
          <a:p>
            <a:pPr lvl="1"/>
            <a:r>
              <a:rPr lang="en-GB" sz="2000" dirty="0">
                <a:solidFill>
                  <a:schemeClr val="tx1"/>
                </a:solidFill>
              </a:rPr>
              <a:t>Integrate with other MAGNET instruments of climate change mitigation: Include CO2 taxes, MAC curves, natural resource supply module</a:t>
            </a:r>
          </a:p>
          <a:p>
            <a:pPr lvl="1"/>
            <a:r>
              <a:rPr lang="en-GB" sz="2000" dirty="0">
                <a:solidFill>
                  <a:schemeClr val="tx1"/>
                </a:solidFill>
              </a:rPr>
              <a:t>Further work to be done on the R&amp;D effects of green investments</a:t>
            </a:r>
          </a:p>
          <a:p>
            <a:pPr lvl="1"/>
            <a:endParaRPr lang="en-GB" dirty="0">
              <a:solidFill>
                <a:schemeClr val="tx1"/>
              </a:solidFill>
            </a:endParaRPr>
          </a:p>
          <a:p>
            <a:endParaRPr lang="en-GB" dirty="0"/>
          </a:p>
        </p:txBody>
      </p:sp>
      <p:sp>
        <p:nvSpPr>
          <p:cNvPr id="4" name="Slide Number Placeholder 3">
            <a:extLst>
              <a:ext uri="{FF2B5EF4-FFF2-40B4-BE49-F238E27FC236}">
                <a16:creationId xmlns:a16="http://schemas.microsoft.com/office/drawing/2014/main" id="{A6D88958-6988-45A3-9597-CA7C24C35B35}"/>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23</a:t>
            </a:fld>
            <a:endParaRPr lang="en-GB" dirty="0"/>
          </a:p>
        </p:txBody>
      </p:sp>
    </p:spTree>
    <p:extLst>
      <p:ext uri="{BB962C8B-B14F-4D97-AF65-F5344CB8AC3E}">
        <p14:creationId xmlns:p14="http://schemas.microsoft.com/office/powerpoint/2010/main" val="887620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23BADB-D34A-482B-80C7-47C605B2EA13}"/>
              </a:ext>
            </a:extLst>
          </p:cNvPr>
          <p:cNvSpPr>
            <a:spLocks noGrp="1"/>
          </p:cNvSpPr>
          <p:nvPr>
            <p:ph type="body" sz="quarter" idx="10"/>
          </p:nvPr>
        </p:nvSpPr>
        <p:spPr/>
        <p:txBody>
          <a:bodyPr/>
          <a:lstStyle/>
          <a:p>
            <a:r>
              <a:rPr lang="en-GB" dirty="0"/>
              <a:t>Thank you for your attention</a:t>
            </a:r>
          </a:p>
        </p:txBody>
      </p:sp>
      <p:sp>
        <p:nvSpPr>
          <p:cNvPr id="4" name="Slide Number Placeholder 3">
            <a:extLst>
              <a:ext uri="{FF2B5EF4-FFF2-40B4-BE49-F238E27FC236}">
                <a16:creationId xmlns:a16="http://schemas.microsoft.com/office/drawing/2014/main" id="{F95C83DB-6AF3-4340-8142-803136388EB9}"/>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24</a:t>
            </a:fld>
            <a:endParaRPr lang="en-GB" dirty="0"/>
          </a:p>
        </p:txBody>
      </p:sp>
    </p:spTree>
    <p:extLst>
      <p:ext uri="{BB962C8B-B14F-4D97-AF65-F5344CB8AC3E}">
        <p14:creationId xmlns:p14="http://schemas.microsoft.com/office/powerpoint/2010/main" val="2198708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E2D6E-FC79-4FF8-8E95-52E26FB1803D}"/>
              </a:ext>
            </a:extLst>
          </p:cNvPr>
          <p:cNvSpPr>
            <a:spLocks noGrp="1"/>
          </p:cNvSpPr>
          <p:nvPr>
            <p:ph type="title"/>
          </p:nvPr>
        </p:nvSpPr>
        <p:spPr/>
        <p:txBody>
          <a:bodyPr/>
          <a:lstStyle/>
          <a:p>
            <a:r>
              <a:rPr lang="en-GB" dirty="0"/>
              <a:t>Selected sources</a:t>
            </a:r>
          </a:p>
        </p:txBody>
      </p:sp>
      <p:sp>
        <p:nvSpPr>
          <p:cNvPr id="3" name="Text Placeholder 2">
            <a:extLst>
              <a:ext uri="{FF2B5EF4-FFF2-40B4-BE49-F238E27FC236}">
                <a16:creationId xmlns:a16="http://schemas.microsoft.com/office/drawing/2014/main" id="{ECF04814-76AD-40E9-AD7C-4AD3EDCF0F3E}"/>
              </a:ext>
            </a:extLst>
          </p:cNvPr>
          <p:cNvSpPr>
            <a:spLocks noGrp="1"/>
          </p:cNvSpPr>
          <p:nvPr>
            <p:ph type="body" sz="quarter" idx="10"/>
          </p:nvPr>
        </p:nvSpPr>
        <p:spPr/>
        <p:txBody>
          <a:bodyPr/>
          <a:lstStyle/>
          <a:p>
            <a:r>
              <a:rPr lang="en-GB" dirty="0"/>
              <a:t>Following the approach </a:t>
            </a:r>
            <a:r>
              <a:rPr lang="en-GB"/>
              <a:t>in Klaassen, G., Miketa, A., Larsen, K., &amp; Sundqvist, T. (2005): The impact of R&amp;D on innovation for wind energy in Denmark, Germany and the United Kingdom. </a:t>
            </a:r>
            <a:r>
              <a:rPr lang="en-GB" i="1"/>
              <a:t>Ecological economics</a:t>
            </a:r>
            <a:r>
              <a:rPr lang="en-GB"/>
              <a:t>, </a:t>
            </a:r>
            <a:r>
              <a:rPr lang="en-GB" i="1"/>
              <a:t>54</a:t>
            </a:r>
            <a:r>
              <a:rPr lang="en-GB"/>
              <a:t>(2-3), 227-240.</a:t>
            </a:r>
          </a:p>
          <a:p>
            <a:r>
              <a:rPr lang="en-GB"/>
              <a:t>Zauner, A., Böhm, H., Rosenfeld, D. C., &amp; Tichler, R. (2019). Innovative large-scale energy storage technologies and Power-to-Gas concepts after optimization. </a:t>
            </a:r>
            <a:r>
              <a:rPr lang="en-GB" i="1"/>
              <a:t>D7. 7. Analysis on future technology options and on techno-economic optimization. Report Ares</a:t>
            </a:r>
            <a:r>
              <a:rPr lang="en-GB"/>
              <a:t>, 4315303.</a:t>
            </a:r>
          </a:p>
          <a:p>
            <a:r>
              <a:rPr lang="en-GB"/>
              <a:t>Wiesenthal, T., Dowling, P., Morbee, J., Thiel, C., Schade, B., Russ, P., ... &amp; Londo, M. (2012). Technology learning curves for energy policy support. </a:t>
            </a:r>
            <a:r>
              <a:rPr lang="en-GB" i="1"/>
              <a:t>JRC scientific and policy reports</a:t>
            </a:r>
            <a:r>
              <a:rPr lang="en-GB"/>
              <a:t>, </a:t>
            </a:r>
            <a:r>
              <a:rPr lang="en-GB" i="1"/>
              <a:t>332</a:t>
            </a:r>
            <a:r>
              <a:rPr lang="en-GB"/>
              <a:t>.</a:t>
            </a:r>
          </a:p>
          <a:p>
            <a:r>
              <a:rPr lang="en-GB"/>
              <a:t>Rubin, E. S., Azevedo, I. M., Jaramillo, P., &amp; Yeh, S. (2015). A review of learning rates for electricity supply technologies. </a:t>
            </a:r>
            <a:r>
              <a:rPr lang="en-GB" i="1"/>
              <a:t>Energy Policy</a:t>
            </a:r>
            <a:r>
              <a:rPr lang="en-GB"/>
              <a:t>, </a:t>
            </a:r>
            <a:r>
              <a:rPr lang="en-GB" i="1"/>
              <a:t>86</a:t>
            </a:r>
            <a:r>
              <a:rPr lang="en-GB"/>
              <a:t>, 198-218.</a:t>
            </a:r>
            <a:endParaRPr lang="en-GB" dirty="0"/>
          </a:p>
        </p:txBody>
      </p:sp>
      <p:sp>
        <p:nvSpPr>
          <p:cNvPr id="4" name="Slide Number Placeholder 3">
            <a:extLst>
              <a:ext uri="{FF2B5EF4-FFF2-40B4-BE49-F238E27FC236}">
                <a16:creationId xmlns:a16="http://schemas.microsoft.com/office/drawing/2014/main" id="{4B0F7EAE-8570-4949-998A-370017DE3874}"/>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25</a:t>
            </a:fld>
            <a:endParaRPr lang="en-GB" dirty="0"/>
          </a:p>
        </p:txBody>
      </p:sp>
    </p:spTree>
    <p:extLst>
      <p:ext uri="{BB962C8B-B14F-4D97-AF65-F5344CB8AC3E}">
        <p14:creationId xmlns:p14="http://schemas.microsoft.com/office/powerpoint/2010/main" val="1304577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85BE-80D7-4ECA-9A28-04DDF317C003}"/>
              </a:ext>
            </a:extLst>
          </p:cNvPr>
          <p:cNvSpPr>
            <a:spLocks noGrp="1"/>
          </p:cNvSpPr>
          <p:nvPr>
            <p:ph type="title"/>
          </p:nvPr>
        </p:nvSpPr>
        <p:spPr>
          <a:xfrm>
            <a:off x="655523" y="230189"/>
            <a:ext cx="11257061" cy="1304611"/>
          </a:xfrm>
        </p:spPr>
        <p:txBody>
          <a:bodyPr/>
          <a:lstStyle/>
          <a:p>
            <a:r>
              <a:rPr lang="en-GB" dirty="0"/>
              <a:t>Necessary steps in implementing learning by research in MAGNET</a:t>
            </a:r>
          </a:p>
        </p:txBody>
      </p:sp>
      <p:sp>
        <p:nvSpPr>
          <p:cNvPr id="3" name="Text Placeholder 2">
            <a:extLst>
              <a:ext uri="{FF2B5EF4-FFF2-40B4-BE49-F238E27FC236}">
                <a16:creationId xmlns:a16="http://schemas.microsoft.com/office/drawing/2014/main" id="{64A5E72E-2ACB-4916-8102-6984879E6FA2}"/>
              </a:ext>
            </a:extLst>
          </p:cNvPr>
          <p:cNvSpPr>
            <a:spLocks noGrp="1"/>
          </p:cNvSpPr>
          <p:nvPr>
            <p:ph type="body" sz="quarter" idx="10"/>
          </p:nvPr>
        </p:nvSpPr>
        <p:spPr/>
        <p:txBody>
          <a:bodyPr/>
          <a:lstStyle/>
          <a:p>
            <a:r>
              <a:rPr lang="en-GB" sz="2000" dirty="0"/>
              <a:t>Obtain historical flows of R&amp;D investments needed to build knowledge stocks:</a:t>
            </a:r>
          </a:p>
          <a:p>
            <a:pPr lvl="1"/>
            <a:r>
              <a:rPr lang="en-GB" sz="2000" dirty="0"/>
              <a:t>R&amp;D relevant for Green Deal – R&amp;D expenditures in Energy Technology (database provided by International Energy Agency)</a:t>
            </a:r>
          </a:p>
          <a:p>
            <a:r>
              <a:rPr lang="en-GB" sz="2000" dirty="0"/>
              <a:t>Choose an appropriate form of building knowledge stocks (R&amp;D lags and depreciation rates)</a:t>
            </a:r>
          </a:p>
          <a:p>
            <a:r>
              <a:rPr lang="en-GB" sz="2000" dirty="0"/>
              <a:t>Calibrate base year value of knowledge stocks</a:t>
            </a:r>
          </a:p>
          <a:p>
            <a:r>
              <a:rPr lang="en-GB" sz="2000" dirty="0"/>
              <a:t>Implement equations of knowledge stock accumulation in MAGNET</a:t>
            </a:r>
          </a:p>
        </p:txBody>
      </p:sp>
      <p:sp>
        <p:nvSpPr>
          <p:cNvPr id="4" name="Slide Number Placeholder 3">
            <a:extLst>
              <a:ext uri="{FF2B5EF4-FFF2-40B4-BE49-F238E27FC236}">
                <a16:creationId xmlns:a16="http://schemas.microsoft.com/office/drawing/2014/main" id="{6DFE170A-C6E7-41F0-B983-8821A2BDD738}"/>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26</a:t>
            </a:fld>
            <a:endParaRPr lang="en-GB" dirty="0"/>
          </a:p>
        </p:txBody>
      </p:sp>
    </p:spTree>
    <p:extLst>
      <p:ext uri="{BB962C8B-B14F-4D97-AF65-F5344CB8AC3E}">
        <p14:creationId xmlns:p14="http://schemas.microsoft.com/office/powerpoint/2010/main" val="1613031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6A22-3DB6-4E4D-BC13-9E8C8560ACC3}"/>
              </a:ext>
            </a:extLst>
          </p:cNvPr>
          <p:cNvSpPr>
            <a:spLocks noGrp="1"/>
          </p:cNvSpPr>
          <p:nvPr>
            <p:ph type="title"/>
          </p:nvPr>
        </p:nvSpPr>
        <p:spPr/>
        <p:txBody>
          <a:bodyPr/>
          <a:lstStyle/>
          <a:p>
            <a:r>
              <a:rPr lang="en-GB" dirty="0"/>
              <a:t>Historical R&amp;D flows in energy technology</a:t>
            </a:r>
          </a:p>
        </p:txBody>
      </p:sp>
      <p:sp>
        <p:nvSpPr>
          <p:cNvPr id="3" name="Text Placeholder 2">
            <a:extLst>
              <a:ext uri="{FF2B5EF4-FFF2-40B4-BE49-F238E27FC236}">
                <a16:creationId xmlns:a16="http://schemas.microsoft.com/office/drawing/2014/main" id="{9D6EE6D1-0193-4D5E-9D0A-B7E532C7866F}"/>
              </a:ext>
            </a:extLst>
          </p:cNvPr>
          <p:cNvSpPr>
            <a:spLocks noGrp="1"/>
          </p:cNvSpPr>
          <p:nvPr>
            <p:ph type="body" sz="quarter" idx="10"/>
          </p:nvPr>
        </p:nvSpPr>
        <p:spPr>
          <a:xfrm>
            <a:off x="310992" y="1384200"/>
            <a:ext cx="11361584" cy="4089600"/>
          </a:xfrm>
        </p:spPr>
        <p:txBody>
          <a:bodyPr/>
          <a:lstStyle/>
          <a:p>
            <a:r>
              <a:rPr lang="en-GB" dirty="0"/>
              <a:t>Boom in R&amp;D spending after 2000, last periods rather slow down</a:t>
            </a:r>
          </a:p>
          <a:p>
            <a:r>
              <a:rPr lang="en-GB" dirty="0"/>
              <a:t>Renewables R&amp;D contribute by 45% to total energy R&amp;D</a:t>
            </a:r>
          </a:p>
        </p:txBody>
      </p:sp>
      <p:sp>
        <p:nvSpPr>
          <p:cNvPr id="4" name="Slide Number Placeholder 3">
            <a:extLst>
              <a:ext uri="{FF2B5EF4-FFF2-40B4-BE49-F238E27FC236}">
                <a16:creationId xmlns:a16="http://schemas.microsoft.com/office/drawing/2014/main" id="{18E30F1F-C3D4-406B-B4DE-43107B113F5C}"/>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27</a:t>
            </a:fld>
            <a:endParaRPr lang="en-GB" dirty="0"/>
          </a:p>
        </p:txBody>
      </p:sp>
      <p:graphicFrame>
        <p:nvGraphicFramePr>
          <p:cNvPr id="5" name="Chart 4">
            <a:extLst>
              <a:ext uri="{FF2B5EF4-FFF2-40B4-BE49-F238E27FC236}">
                <a16:creationId xmlns:a16="http://schemas.microsoft.com/office/drawing/2014/main" id="{FACA0277-DDBC-4673-B65A-D1AFEC63C15B}"/>
              </a:ext>
            </a:extLst>
          </p:cNvPr>
          <p:cNvGraphicFramePr>
            <a:graphicFrameLocks/>
          </p:cNvGraphicFramePr>
          <p:nvPr/>
        </p:nvGraphicFramePr>
        <p:xfrm>
          <a:off x="189486" y="2773600"/>
          <a:ext cx="7163421" cy="3146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557AD7DE-7ADF-4A07-8693-930D72F4B40F}"/>
              </a:ext>
            </a:extLst>
          </p:cNvPr>
          <p:cNvGraphicFramePr>
            <a:graphicFrameLocks/>
          </p:cNvGraphicFramePr>
          <p:nvPr/>
        </p:nvGraphicFramePr>
        <p:xfrm>
          <a:off x="6748382" y="3141245"/>
          <a:ext cx="6288414" cy="289139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8830494-8E0D-469A-835E-6D915D045455}"/>
              </a:ext>
            </a:extLst>
          </p:cNvPr>
          <p:cNvSpPr txBox="1"/>
          <p:nvPr/>
        </p:nvSpPr>
        <p:spPr>
          <a:xfrm>
            <a:off x="7637888" y="2423879"/>
            <a:ext cx="4509401" cy="533544"/>
          </a:xfrm>
          <a:prstGeom prst="rect">
            <a:avLst/>
          </a:prstGeom>
          <a:noFill/>
        </p:spPr>
        <p:txBody>
          <a:bodyPr wrap="square" rtlCol="0">
            <a:spAutoFit/>
          </a:bodyPr>
          <a:lstStyle/>
          <a:p>
            <a:pPr algn="ctr">
              <a:lnSpc>
                <a:spcPts val="1800"/>
              </a:lnSpc>
            </a:pPr>
            <a:r>
              <a:rPr lang="en-GB" sz="1400">
                <a:latin typeface="Verdana" pitchFamily="34" charset="0"/>
              </a:rPr>
              <a:t>Share of R&amp;D investment in energy technology in 2019, source: IEA</a:t>
            </a:r>
            <a:endParaRPr lang="en-GB" sz="1400" dirty="0" err="1">
              <a:latin typeface="Verdana" pitchFamily="34" charset="0"/>
            </a:endParaRPr>
          </a:p>
        </p:txBody>
      </p:sp>
    </p:spTree>
    <p:extLst>
      <p:ext uri="{BB962C8B-B14F-4D97-AF65-F5344CB8AC3E}">
        <p14:creationId xmlns:p14="http://schemas.microsoft.com/office/powerpoint/2010/main" val="225067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51269-E5FA-4316-B8B5-0C501E85F20A}"/>
              </a:ext>
            </a:extLst>
          </p:cNvPr>
          <p:cNvSpPr>
            <a:spLocks noGrp="1"/>
          </p:cNvSpPr>
          <p:nvPr>
            <p:ph type="title"/>
          </p:nvPr>
        </p:nvSpPr>
        <p:spPr/>
        <p:txBody>
          <a:bodyPr/>
          <a:lstStyle/>
          <a:p>
            <a:r>
              <a:rPr lang="en-GB" dirty="0"/>
              <a:t>Building knowledge stocks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B4C6CA39-1318-4C55-8E38-D2CEFA39EA87}"/>
                  </a:ext>
                </a:extLst>
              </p:cNvPr>
              <p:cNvSpPr>
                <a:spLocks noGrp="1"/>
              </p:cNvSpPr>
              <p:nvPr>
                <p:ph type="body" sz="quarter" idx="10"/>
              </p:nvPr>
            </p:nvSpPr>
            <p:spPr>
              <a:xfrm>
                <a:off x="415208" y="1222508"/>
                <a:ext cx="11361584" cy="5055744"/>
              </a:xfrm>
            </p:spPr>
            <p:txBody>
              <a:bodyPr/>
              <a:lstStyle/>
              <a:p>
                <a:r>
                  <a:rPr lang="en-GB" sz="2000" dirty="0"/>
                  <a:t>Similar principle as physical capital stocks but there is a lag between R&amp;D investments and its contribution to the knowledge stock</a:t>
                </a:r>
              </a:p>
              <a:p>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𝑡</m:t>
                        </m:r>
                      </m:sub>
                    </m:sSub>
                    <m:r>
                      <a:rPr lang="en-GB" sz="2000" i="1" smtClean="0">
                        <a:latin typeface="Cambria Math" panose="02040503050406030204" pitchFamily="18" charset="0"/>
                      </a:rPr>
                      <m:t>=</m:t>
                    </m:r>
                    <m:d>
                      <m:dPr>
                        <m:ctrlPr>
                          <a:rPr lang="en-GB" sz="2000" i="1" smtClean="0">
                            <a:latin typeface="Cambria Math" panose="02040503050406030204" pitchFamily="18" charset="0"/>
                          </a:rPr>
                        </m:ctrlPr>
                      </m:dPr>
                      <m:e>
                        <m:r>
                          <a:rPr lang="en-GB" sz="2000" i="1" smtClean="0">
                            <a:latin typeface="Cambria Math" panose="02040503050406030204" pitchFamily="18" charset="0"/>
                          </a:rPr>
                          <m:t>1−</m:t>
                        </m:r>
                        <m:r>
                          <a:rPr lang="en-GB" sz="2000" i="1" smtClean="0">
                            <a:latin typeface="Cambria Math" panose="02040503050406030204" pitchFamily="18" charset="0"/>
                          </a:rPr>
                          <m:t>𝛿</m:t>
                        </m:r>
                      </m:e>
                    </m:d>
                    <m:r>
                      <a:rPr lang="en-GB" sz="2000" i="1" smtClean="0">
                        <a:latin typeface="Cambria Math" panose="02040503050406030204" pitchFamily="18" charset="0"/>
                      </a:rPr>
                      <m:t>∙</m:t>
                    </m:r>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𝑡</m:t>
                        </m:r>
                        <m:r>
                          <a:rPr lang="en-GB" sz="2000" i="1" smtClean="0">
                            <a:latin typeface="Cambria Math" panose="02040503050406030204" pitchFamily="18" charset="0"/>
                          </a:rPr>
                          <m:t>−1</m:t>
                        </m:r>
                      </m:sub>
                    </m:sSub>
                    <m:r>
                      <a:rPr lang="en-GB" sz="2000" i="1" smtClean="0">
                        <a:latin typeface="Cambria Math" panose="02040503050406030204" pitchFamily="18" charset="0"/>
                      </a:rPr>
                      <m:t>+</m:t>
                    </m:r>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𝑅𝐷</m:t>
                        </m:r>
                      </m:e>
                      <m:sub>
                        <m:r>
                          <a:rPr lang="en-GB" sz="2000" i="1" smtClean="0">
                            <a:latin typeface="Cambria Math" panose="02040503050406030204" pitchFamily="18" charset="0"/>
                          </a:rPr>
                          <m:t>𝑡</m:t>
                        </m:r>
                        <m:r>
                          <a:rPr lang="en-GB" sz="2000" i="1" smtClean="0">
                            <a:latin typeface="Cambria Math" panose="02040503050406030204" pitchFamily="18" charset="0"/>
                          </a:rPr>
                          <m:t>−</m:t>
                        </m:r>
                        <m:r>
                          <a:rPr lang="en-GB" sz="2000" i="1" smtClean="0">
                            <a:latin typeface="Cambria Math" panose="02040503050406030204" pitchFamily="18" charset="0"/>
                          </a:rPr>
                          <m:t>𝑙𝑎𝑔</m:t>
                        </m:r>
                      </m:sub>
                    </m:sSub>
                  </m:oMath>
                </a14:m>
                <a:r>
                  <a:rPr lang="en-GB" sz="2000" dirty="0"/>
                  <a:t>   						(4)</a:t>
                </a:r>
              </a:p>
              <a:p>
                <a:r>
                  <a:rPr lang="en-GB" sz="2000" dirty="0"/>
                  <a:t>MAGNET implementation needs to take into account multi-annual periods:</a:t>
                </a:r>
              </a:p>
              <a:p>
                <a:r>
                  <a:rPr lang="en-GB" sz="2000" dirty="0"/>
                  <a:t>                                                                       			(5)</a:t>
                </a:r>
              </a:p>
              <a:p>
                <a:endParaRPr lang="en-GB" sz="2000" dirty="0"/>
              </a:p>
              <a:p>
                <a:r>
                  <a:rPr lang="en-GB" sz="2000" dirty="0"/>
                  <a:t>Where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𝑒𝑛𝑑</m:t>
                        </m:r>
                      </m:sub>
                    </m:sSub>
                  </m:oMath>
                </a14:m>
                <a:r>
                  <a:rPr lang="en-GB" sz="2000" dirty="0"/>
                  <a:t> and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𝑏𝑒𝑔</m:t>
                        </m:r>
                      </m:sub>
                    </m:sSub>
                  </m:oMath>
                </a14:m>
                <a:r>
                  <a:rPr lang="en-GB" sz="2000" dirty="0"/>
                  <a:t> are end and beg-period capital stocks, PLEN is period length (e.g. 5 years),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𝑅𝐷</m:t>
                        </m:r>
                      </m:e>
                      <m:sub>
                        <m:r>
                          <a:rPr lang="en-GB" sz="2000" i="1" smtClean="0">
                            <a:latin typeface="Cambria Math" panose="02040503050406030204" pitchFamily="18" charset="0"/>
                          </a:rPr>
                          <m:t>𝜏</m:t>
                        </m:r>
                        <m:r>
                          <a:rPr lang="en-GB" sz="2000" smtClean="0">
                            <a:latin typeface="Cambria Math" panose="02040503050406030204" pitchFamily="18" charset="0"/>
                          </a:rPr>
                          <m:t>−</m:t>
                        </m:r>
                        <m:r>
                          <a:rPr lang="en-GB" sz="2000" i="1" smtClean="0">
                            <a:latin typeface="Cambria Math" panose="02040503050406030204" pitchFamily="18" charset="0"/>
                          </a:rPr>
                          <m:t>𝑙𝑎𝑔</m:t>
                        </m:r>
                        <m:r>
                          <a:rPr lang="en-GB" sz="2000" smtClean="0">
                            <a:latin typeface="Cambria Math" panose="02040503050406030204" pitchFamily="18" charset="0"/>
                          </a:rPr>
                          <m:t>−</m:t>
                        </m:r>
                        <m:r>
                          <a:rPr lang="en-GB" sz="2000" i="1" smtClean="0">
                            <a:latin typeface="Cambria Math" panose="02040503050406030204" pitchFamily="18" charset="0"/>
                          </a:rPr>
                          <m:t>𝑠</m:t>
                        </m:r>
                      </m:sub>
                    </m:sSub>
                  </m:oMath>
                </a14:m>
                <a:r>
                  <a:rPr lang="en-GB" sz="2000" dirty="0"/>
                  <a:t> are respective lagged R&amp;D investments, determined by </a:t>
                </a:r>
                <a14:m>
                  <m:oMath xmlns:m="http://schemas.openxmlformats.org/officeDocument/2006/math">
                    <m:r>
                      <a:rPr lang="en-GB" sz="2000" i="1" smtClean="0">
                        <a:latin typeface="Cambria Math" panose="02040503050406030204" pitchFamily="18" charset="0"/>
                      </a:rPr>
                      <m:t>𝜏</m:t>
                    </m:r>
                  </m:oMath>
                </a14:m>
                <a:r>
                  <a:rPr lang="en-GB" sz="2000" dirty="0"/>
                  <a:t> (position of the current time vector), lag (R&amp;D lag) and period length counter s. </a:t>
                </a:r>
              </a:p>
              <a:p>
                <a:r>
                  <a:rPr lang="en-GB" sz="2000" dirty="0"/>
                  <a:t>For instance, if current period is 2014 – 2020 and R&amp;D lag is 3 years, then knowledge stocks will contain fractions of R&amp;D investments from years 2012-2017.</a:t>
                </a:r>
              </a:p>
            </p:txBody>
          </p:sp>
        </mc:Choice>
        <mc:Fallback xmlns="">
          <p:sp>
            <p:nvSpPr>
              <p:cNvPr id="3" name="Text Placeholder 2">
                <a:extLst>
                  <a:ext uri="{FF2B5EF4-FFF2-40B4-BE49-F238E27FC236}">
                    <a16:creationId xmlns:a16="http://schemas.microsoft.com/office/drawing/2014/main" id="{B4C6CA39-1318-4C55-8E38-D2CEFA39EA87}"/>
                  </a:ext>
                </a:extLst>
              </p:cNvPr>
              <p:cNvSpPr>
                <a:spLocks noGrp="1" noRot="1" noChangeAspect="1" noMove="1" noResize="1" noEditPoints="1" noAdjustHandles="1" noChangeArrowheads="1" noChangeShapeType="1" noTextEdit="1"/>
              </p:cNvSpPr>
              <p:nvPr>
                <p:ph type="body" sz="quarter" idx="10"/>
              </p:nvPr>
            </p:nvSpPr>
            <p:spPr>
              <a:xfrm>
                <a:off x="415208" y="1222508"/>
                <a:ext cx="11361584" cy="5055744"/>
              </a:xfrm>
              <a:blipFill>
                <a:blip r:embed="rId2"/>
                <a:stretch>
                  <a:fillRect l="-912" t="-2654"/>
                </a:stretch>
              </a:blipFill>
            </p:spPr>
            <p:txBody>
              <a:bodyPr/>
              <a:lstStyle/>
              <a:p>
                <a:r>
                  <a:rPr lang="nl-NL">
                    <a:noFill/>
                  </a:rPr>
                  <a:t> </a:t>
                </a:r>
              </a:p>
            </p:txBody>
          </p:sp>
        </mc:Fallback>
      </mc:AlternateContent>
      <p:sp>
        <p:nvSpPr>
          <p:cNvPr id="4" name="Slide Number Placeholder 3">
            <a:extLst>
              <a:ext uri="{FF2B5EF4-FFF2-40B4-BE49-F238E27FC236}">
                <a16:creationId xmlns:a16="http://schemas.microsoft.com/office/drawing/2014/main" id="{5F85E9CF-E9A3-43B4-AC22-BE9A65C15DF3}"/>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28</a:t>
            </a:fld>
            <a:endParaRPr lang="en-GB"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6B1F156-F743-4E7A-9A85-CC07A2CF02AD}"/>
                  </a:ext>
                </a:extLst>
              </p:cNvPr>
              <p:cNvSpPr/>
              <p:nvPr/>
            </p:nvSpPr>
            <p:spPr>
              <a:xfrm>
                <a:off x="721511" y="2746737"/>
                <a:ext cx="6683753" cy="9580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𝑒𝑛𝑑</m:t>
                          </m:r>
                        </m:sub>
                      </m:sSub>
                      <m:r>
                        <a:rPr lang="en-GB" sz="2000" i="0">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𝑏𝑒𝑔</m:t>
                          </m:r>
                        </m:sub>
                      </m:sSub>
                      <m:r>
                        <a:rPr lang="en-GB" sz="2000" i="0">
                          <a:latin typeface="Cambria Math" panose="02040503050406030204" pitchFamily="18" charset="0"/>
                        </a:rPr>
                        <m:t>∙</m:t>
                      </m:r>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0">
                                  <a:latin typeface="Cambria Math" panose="02040503050406030204" pitchFamily="18" charset="0"/>
                                </a:rPr>
                                <m:t>1−</m:t>
                              </m:r>
                              <m:r>
                                <a:rPr lang="en-GB" sz="2000" i="1">
                                  <a:latin typeface="Cambria Math" panose="02040503050406030204" pitchFamily="18" charset="0"/>
                                </a:rPr>
                                <m:t>𝛿</m:t>
                              </m:r>
                            </m:e>
                          </m:d>
                        </m:e>
                        <m:sup>
                          <m:r>
                            <a:rPr lang="en-GB" sz="2000" i="1">
                              <a:latin typeface="Cambria Math" panose="02040503050406030204" pitchFamily="18" charset="0"/>
                            </a:rPr>
                            <m:t>𝑃𝐿𝐸𝑁</m:t>
                          </m:r>
                        </m:sup>
                      </m:sSup>
                      <m:r>
                        <a:rPr lang="en-GB" sz="2000" i="0">
                          <a:latin typeface="Cambria Math" panose="02040503050406030204" pitchFamily="18" charset="0"/>
                        </a:rPr>
                        <m:t>+</m:t>
                      </m:r>
                      <m:nary>
                        <m:naryPr>
                          <m:chr m:val="∑"/>
                          <m:limLoc m:val="undOvr"/>
                          <m:ctrlPr>
                            <a:rPr lang="en-GB" sz="2000" i="1">
                              <a:latin typeface="Cambria Math" panose="02040503050406030204" pitchFamily="18" charset="0"/>
                            </a:rPr>
                          </m:ctrlPr>
                        </m:naryPr>
                        <m:sub>
                          <m:r>
                            <a:rPr lang="en-GB" sz="2000" i="1">
                              <a:latin typeface="Cambria Math" panose="02040503050406030204" pitchFamily="18" charset="0"/>
                            </a:rPr>
                            <m:t>𝑠</m:t>
                          </m:r>
                          <m:r>
                            <a:rPr lang="en-GB" sz="2000" i="0">
                              <a:latin typeface="Cambria Math" panose="02040503050406030204" pitchFamily="18" charset="0"/>
                            </a:rPr>
                            <m:t>=0</m:t>
                          </m:r>
                        </m:sub>
                        <m:sup>
                          <m:r>
                            <a:rPr lang="en-GB" sz="2000" i="1">
                              <a:latin typeface="Cambria Math" panose="02040503050406030204" pitchFamily="18" charset="0"/>
                            </a:rPr>
                            <m:t>𝑃𝐿𝐸𝑁</m:t>
                          </m:r>
                          <m:r>
                            <a:rPr lang="en-GB" sz="2000" i="0">
                              <a:latin typeface="Cambria Math" panose="02040503050406030204" pitchFamily="18" charset="0"/>
                            </a:rPr>
                            <m:t>−1</m:t>
                          </m:r>
                        </m:sup>
                        <m:e>
                          <m:sSub>
                            <m:sSubPr>
                              <m:ctrlPr>
                                <a:rPr lang="en-GB" sz="2000" i="1">
                                  <a:latin typeface="Cambria Math" panose="02040503050406030204" pitchFamily="18" charset="0"/>
                                </a:rPr>
                              </m:ctrlPr>
                            </m:sSubPr>
                            <m:e>
                              <m:r>
                                <a:rPr lang="en-GB" sz="2000" i="1">
                                  <a:latin typeface="Cambria Math" panose="02040503050406030204" pitchFamily="18" charset="0"/>
                                </a:rPr>
                                <m:t>𝑅𝐷</m:t>
                              </m:r>
                            </m:e>
                            <m:sub>
                              <m:r>
                                <a:rPr lang="en-GB" sz="2000" i="1">
                                  <a:latin typeface="Cambria Math" panose="02040503050406030204" pitchFamily="18" charset="0"/>
                                </a:rPr>
                                <m:t>𝜏</m:t>
                              </m:r>
                              <m:r>
                                <a:rPr lang="en-GB" sz="2000" i="0">
                                  <a:latin typeface="Cambria Math" panose="02040503050406030204" pitchFamily="18" charset="0"/>
                                </a:rPr>
                                <m:t>−</m:t>
                              </m:r>
                              <m:r>
                                <a:rPr lang="en-GB" sz="2000" i="1">
                                  <a:latin typeface="Cambria Math" panose="02040503050406030204" pitchFamily="18" charset="0"/>
                                </a:rPr>
                                <m:t>𝑙𝑎𝑔</m:t>
                              </m:r>
                              <m:r>
                                <a:rPr lang="en-GB" sz="2000" i="0">
                                  <a:latin typeface="Cambria Math" panose="02040503050406030204" pitchFamily="18" charset="0"/>
                                </a:rPr>
                                <m:t>−</m:t>
                              </m:r>
                              <m:r>
                                <a:rPr lang="en-GB" sz="2000" i="1">
                                  <a:latin typeface="Cambria Math" panose="02040503050406030204" pitchFamily="18" charset="0"/>
                                </a:rPr>
                                <m:t>𝑠</m:t>
                              </m:r>
                            </m:sub>
                          </m:sSub>
                          <m:r>
                            <a:rPr lang="en-GB" sz="2000" i="0">
                              <a:latin typeface="Cambria Math" panose="02040503050406030204" pitchFamily="18" charset="0"/>
                            </a:rPr>
                            <m:t>∙</m:t>
                          </m:r>
                        </m:e>
                      </m:nary>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0">
                                  <a:latin typeface="Cambria Math" panose="02040503050406030204" pitchFamily="18" charset="0"/>
                                </a:rPr>
                                <m:t>1−</m:t>
                              </m:r>
                              <m:r>
                                <a:rPr lang="en-GB" sz="2000" i="1">
                                  <a:latin typeface="Cambria Math" panose="02040503050406030204" pitchFamily="18" charset="0"/>
                                </a:rPr>
                                <m:t>𝛿</m:t>
                              </m:r>
                            </m:e>
                          </m:d>
                        </m:e>
                        <m:sup>
                          <m:r>
                            <a:rPr lang="en-GB" sz="2000" i="1">
                              <a:latin typeface="Cambria Math" panose="02040503050406030204" pitchFamily="18" charset="0"/>
                            </a:rPr>
                            <m:t>𝑠</m:t>
                          </m:r>
                        </m:sup>
                      </m:sSup>
                    </m:oMath>
                  </m:oMathPara>
                </a14:m>
                <a:endParaRPr lang="en-GB" dirty="0"/>
              </a:p>
            </p:txBody>
          </p:sp>
        </mc:Choice>
        <mc:Fallback xmlns="">
          <p:sp>
            <p:nvSpPr>
              <p:cNvPr id="5" name="Rectangle 4">
                <a:extLst>
                  <a:ext uri="{FF2B5EF4-FFF2-40B4-BE49-F238E27FC236}">
                    <a16:creationId xmlns:a16="http://schemas.microsoft.com/office/drawing/2014/main" id="{C6B1F156-F743-4E7A-9A85-CC07A2CF02AD}"/>
                  </a:ext>
                </a:extLst>
              </p:cNvPr>
              <p:cNvSpPr>
                <a:spLocks noRot="1" noChangeAspect="1" noMove="1" noResize="1" noEditPoints="1" noAdjustHandles="1" noChangeArrowheads="1" noChangeShapeType="1" noTextEdit="1"/>
              </p:cNvSpPr>
              <p:nvPr/>
            </p:nvSpPr>
            <p:spPr>
              <a:xfrm>
                <a:off x="721511" y="2746737"/>
                <a:ext cx="6683753" cy="958083"/>
              </a:xfrm>
              <a:prstGeom prst="rect">
                <a:avLst/>
              </a:prstGeom>
              <a:blipFill>
                <a:blip r:embed="rId3"/>
                <a:stretch>
                  <a:fillRect/>
                </a:stretch>
              </a:blipFill>
            </p:spPr>
            <p:txBody>
              <a:bodyPr/>
              <a:lstStyle/>
              <a:p>
                <a:r>
                  <a:rPr lang="nl-NL">
                    <a:noFill/>
                  </a:rPr>
                  <a:t> </a:t>
                </a:r>
              </a:p>
            </p:txBody>
          </p:sp>
        </mc:Fallback>
      </mc:AlternateContent>
    </p:spTree>
    <p:extLst>
      <p:ext uri="{BB962C8B-B14F-4D97-AF65-F5344CB8AC3E}">
        <p14:creationId xmlns:p14="http://schemas.microsoft.com/office/powerpoint/2010/main" val="3771043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51269-E5FA-4316-B8B5-0C501E85F20A}"/>
              </a:ext>
            </a:extLst>
          </p:cNvPr>
          <p:cNvSpPr>
            <a:spLocks noGrp="1"/>
          </p:cNvSpPr>
          <p:nvPr>
            <p:ph type="title"/>
          </p:nvPr>
        </p:nvSpPr>
        <p:spPr/>
        <p:txBody>
          <a:bodyPr/>
          <a:lstStyle/>
          <a:p>
            <a:r>
              <a:rPr lang="en-GB" dirty="0"/>
              <a:t>Building knowledge stocks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B4C6CA39-1318-4C55-8E38-D2CEFA39EA87}"/>
                  </a:ext>
                </a:extLst>
              </p:cNvPr>
              <p:cNvSpPr>
                <a:spLocks noGrp="1"/>
              </p:cNvSpPr>
              <p:nvPr>
                <p:ph type="body" sz="quarter" idx="10"/>
              </p:nvPr>
            </p:nvSpPr>
            <p:spPr>
              <a:xfrm>
                <a:off x="415208" y="1222508"/>
                <a:ext cx="11361584" cy="5055744"/>
              </a:xfrm>
            </p:spPr>
            <p:txBody>
              <a:bodyPr/>
              <a:lstStyle/>
              <a:p>
                <a:r>
                  <a:rPr lang="en-GB" sz="2000" dirty="0"/>
                  <a:t>Similar principle as physical capital stocks but there is a lag between R&amp;D investments and its contribution to the knowledge stock</a:t>
                </a:r>
              </a:p>
              <a:p>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𝑡</m:t>
                        </m:r>
                      </m:sub>
                    </m:sSub>
                    <m:r>
                      <a:rPr lang="en-GB" sz="2000" i="1" smtClean="0">
                        <a:latin typeface="Cambria Math" panose="02040503050406030204" pitchFamily="18" charset="0"/>
                      </a:rPr>
                      <m:t>=</m:t>
                    </m:r>
                    <m:d>
                      <m:dPr>
                        <m:ctrlPr>
                          <a:rPr lang="en-GB" sz="2000" i="1" smtClean="0">
                            <a:latin typeface="Cambria Math" panose="02040503050406030204" pitchFamily="18" charset="0"/>
                          </a:rPr>
                        </m:ctrlPr>
                      </m:dPr>
                      <m:e>
                        <m:r>
                          <a:rPr lang="en-GB" sz="2000" i="1" smtClean="0">
                            <a:latin typeface="Cambria Math" panose="02040503050406030204" pitchFamily="18" charset="0"/>
                          </a:rPr>
                          <m:t>1−</m:t>
                        </m:r>
                        <m:r>
                          <a:rPr lang="en-GB" sz="2000" i="1" smtClean="0">
                            <a:latin typeface="Cambria Math" panose="02040503050406030204" pitchFamily="18" charset="0"/>
                          </a:rPr>
                          <m:t>𝛿</m:t>
                        </m:r>
                      </m:e>
                    </m:d>
                    <m:r>
                      <a:rPr lang="en-GB" sz="2000" i="1" smtClean="0">
                        <a:latin typeface="Cambria Math" panose="02040503050406030204" pitchFamily="18" charset="0"/>
                      </a:rPr>
                      <m:t>∙</m:t>
                    </m:r>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𝑡</m:t>
                        </m:r>
                        <m:r>
                          <a:rPr lang="en-GB" sz="2000" i="1" smtClean="0">
                            <a:latin typeface="Cambria Math" panose="02040503050406030204" pitchFamily="18" charset="0"/>
                          </a:rPr>
                          <m:t>−1</m:t>
                        </m:r>
                      </m:sub>
                    </m:sSub>
                    <m:r>
                      <a:rPr lang="en-GB" sz="2000" i="1" smtClean="0">
                        <a:latin typeface="Cambria Math" panose="02040503050406030204" pitchFamily="18" charset="0"/>
                      </a:rPr>
                      <m:t>+</m:t>
                    </m:r>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𝑅𝐷</m:t>
                        </m:r>
                      </m:e>
                      <m:sub>
                        <m:r>
                          <a:rPr lang="en-GB" sz="2000" i="1" smtClean="0">
                            <a:latin typeface="Cambria Math" panose="02040503050406030204" pitchFamily="18" charset="0"/>
                          </a:rPr>
                          <m:t>𝑡</m:t>
                        </m:r>
                        <m:r>
                          <a:rPr lang="en-GB" sz="2000" i="1" smtClean="0">
                            <a:latin typeface="Cambria Math" panose="02040503050406030204" pitchFamily="18" charset="0"/>
                          </a:rPr>
                          <m:t>−</m:t>
                        </m:r>
                        <m:r>
                          <a:rPr lang="en-GB" sz="2000" i="1" smtClean="0">
                            <a:latin typeface="Cambria Math" panose="02040503050406030204" pitchFamily="18" charset="0"/>
                          </a:rPr>
                          <m:t>𝑙𝑎𝑔</m:t>
                        </m:r>
                      </m:sub>
                    </m:sSub>
                  </m:oMath>
                </a14:m>
                <a:r>
                  <a:rPr lang="en-GB" sz="2000" dirty="0"/>
                  <a:t>   						(4)</a:t>
                </a:r>
              </a:p>
              <a:p>
                <a:r>
                  <a:rPr lang="en-GB" sz="2000" dirty="0"/>
                  <a:t>MAGNET implementation needs to take into account multi-annual periods:</a:t>
                </a:r>
              </a:p>
              <a:p>
                <a:r>
                  <a:rPr lang="en-GB" sz="2000" dirty="0"/>
                  <a:t>                                                                       			(5)</a:t>
                </a:r>
              </a:p>
              <a:p>
                <a:endParaRPr lang="en-GB" sz="2000" dirty="0"/>
              </a:p>
              <a:p>
                <a:r>
                  <a:rPr lang="en-GB" sz="2000" dirty="0"/>
                  <a:t>Where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𝑒𝑛𝑑</m:t>
                        </m:r>
                      </m:sub>
                    </m:sSub>
                  </m:oMath>
                </a14:m>
                <a:r>
                  <a:rPr lang="en-GB" sz="2000" dirty="0"/>
                  <a:t> and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𝐾𝑆</m:t>
                        </m:r>
                      </m:e>
                      <m:sub>
                        <m:r>
                          <a:rPr lang="en-GB" sz="2000" i="1" smtClean="0">
                            <a:latin typeface="Cambria Math" panose="02040503050406030204" pitchFamily="18" charset="0"/>
                          </a:rPr>
                          <m:t>𝑏𝑒𝑔</m:t>
                        </m:r>
                      </m:sub>
                    </m:sSub>
                  </m:oMath>
                </a14:m>
                <a:r>
                  <a:rPr lang="en-GB" sz="2000" dirty="0"/>
                  <a:t> are end and beg-period capital stocks, PLEN is period length (e.g. 5 years), </a:t>
                </a:r>
                <a14:m>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rPr>
                          <m:t>𝑅𝐷</m:t>
                        </m:r>
                      </m:e>
                      <m:sub>
                        <m:r>
                          <a:rPr lang="en-GB" sz="2000" i="1" smtClean="0">
                            <a:latin typeface="Cambria Math" panose="02040503050406030204" pitchFamily="18" charset="0"/>
                          </a:rPr>
                          <m:t>𝜏</m:t>
                        </m:r>
                        <m:r>
                          <a:rPr lang="en-GB" sz="2000" smtClean="0">
                            <a:latin typeface="Cambria Math" panose="02040503050406030204" pitchFamily="18" charset="0"/>
                          </a:rPr>
                          <m:t>−</m:t>
                        </m:r>
                        <m:r>
                          <a:rPr lang="en-GB" sz="2000" i="1" smtClean="0">
                            <a:latin typeface="Cambria Math" panose="02040503050406030204" pitchFamily="18" charset="0"/>
                          </a:rPr>
                          <m:t>𝑙𝑎𝑔</m:t>
                        </m:r>
                        <m:r>
                          <a:rPr lang="en-GB" sz="2000" smtClean="0">
                            <a:latin typeface="Cambria Math" panose="02040503050406030204" pitchFamily="18" charset="0"/>
                          </a:rPr>
                          <m:t>−</m:t>
                        </m:r>
                        <m:r>
                          <a:rPr lang="en-GB" sz="2000" i="1" smtClean="0">
                            <a:latin typeface="Cambria Math" panose="02040503050406030204" pitchFamily="18" charset="0"/>
                          </a:rPr>
                          <m:t>𝑠</m:t>
                        </m:r>
                      </m:sub>
                    </m:sSub>
                  </m:oMath>
                </a14:m>
                <a:r>
                  <a:rPr lang="en-GB" sz="2000" dirty="0"/>
                  <a:t> are respective lagged R&amp;D investments, determined by </a:t>
                </a:r>
                <a14:m>
                  <m:oMath xmlns:m="http://schemas.openxmlformats.org/officeDocument/2006/math">
                    <m:r>
                      <a:rPr lang="en-GB" sz="2000" i="1" smtClean="0">
                        <a:latin typeface="Cambria Math" panose="02040503050406030204" pitchFamily="18" charset="0"/>
                      </a:rPr>
                      <m:t>𝜏</m:t>
                    </m:r>
                  </m:oMath>
                </a14:m>
                <a:r>
                  <a:rPr lang="en-GB" sz="2000" dirty="0"/>
                  <a:t> (position of the current time vector), lag (R&amp;D lag) and period length counter s. </a:t>
                </a:r>
              </a:p>
              <a:p>
                <a:r>
                  <a:rPr lang="en-GB" sz="2000" dirty="0"/>
                  <a:t>For instance, if current period is 2014 – 2020 and R&amp;D lag is 3 years, then knowledge stocks will contain fractions of R&amp;D investments from years 2012-2017.</a:t>
                </a:r>
              </a:p>
            </p:txBody>
          </p:sp>
        </mc:Choice>
        <mc:Fallback xmlns="">
          <p:sp>
            <p:nvSpPr>
              <p:cNvPr id="3" name="Text Placeholder 2">
                <a:extLst>
                  <a:ext uri="{FF2B5EF4-FFF2-40B4-BE49-F238E27FC236}">
                    <a16:creationId xmlns:a16="http://schemas.microsoft.com/office/drawing/2014/main" id="{B4C6CA39-1318-4C55-8E38-D2CEFA39EA87}"/>
                  </a:ext>
                </a:extLst>
              </p:cNvPr>
              <p:cNvSpPr>
                <a:spLocks noGrp="1" noRot="1" noChangeAspect="1" noMove="1" noResize="1" noEditPoints="1" noAdjustHandles="1" noChangeArrowheads="1" noChangeShapeType="1" noTextEdit="1"/>
              </p:cNvSpPr>
              <p:nvPr>
                <p:ph type="body" sz="quarter" idx="10"/>
              </p:nvPr>
            </p:nvSpPr>
            <p:spPr>
              <a:xfrm>
                <a:off x="415208" y="1222508"/>
                <a:ext cx="11361584" cy="5055744"/>
              </a:xfrm>
              <a:blipFill>
                <a:blip r:embed="rId2"/>
                <a:stretch>
                  <a:fillRect l="-912" t="-2654"/>
                </a:stretch>
              </a:blipFill>
            </p:spPr>
            <p:txBody>
              <a:bodyPr/>
              <a:lstStyle/>
              <a:p>
                <a:r>
                  <a:rPr lang="nl-NL">
                    <a:noFill/>
                  </a:rPr>
                  <a:t> </a:t>
                </a:r>
              </a:p>
            </p:txBody>
          </p:sp>
        </mc:Fallback>
      </mc:AlternateContent>
      <p:sp>
        <p:nvSpPr>
          <p:cNvPr id="4" name="Slide Number Placeholder 3">
            <a:extLst>
              <a:ext uri="{FF2B5EF4-FFF2-40B4-BE49-F238E27FC236}">
                <a16:creationId xmlns:a16="http://schemas.microsoft.com/office/drawing/2014/main" id="{5F85E9CF-E9A3-43B4-AC22-BE9A65C15DF3}"/>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29</a:t>
            </a:fld>
            <a:endParaRPr lang="en-GB"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6B1F156-F743-4E7A-9A85-CC07A2CF02AD}"/>
                  </a:ext>
                </a:extLst>
              </p:cNvPr>
              <p:cNvSpPr/>
              <p:nvPr/>
            </p:nvSpPr>
            <p:spPr>
              <a:xfrm>
                <a:off x="721511" y="2746737"/>
                <a:ext cx="6683753" cy="9580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𝑒𝑛𝑑</m:t>
                          </m:r>
                        </m:sub>
                      </m:sSub>
                      <m:r>
                        <a:rPr lang="en-GB" sz="2000" i="0">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𝑏𝑒𝑔</m:t>
                          </m:r>
                        </m:sub>
                      </m:sSub>
                      <m:r>
                        <a:rPr lang="en-GB" sz="2000" i="0">
                          <a:latin typeface="Cambria Math" panose="02040503050406030204" pitchFamily="18" charset="0"/>
                        </a:rPr>
                        <m:t>∙</m:t>
                      </m:r>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0">
                                  <a:latin typeface="Cambria Math" panose="02040503050406030204" pitchFamily="18" charset="0"/>
                                </a:rPr>
                                <m:t>1−</m:t>
                              </m:r>
                              <m:r>
                                <a:rPr lang="en-GB" sz="2000" i="1">
                                  <a:latin typeface="Cambria Math" panose="02040503050406030204" pitchFamily="18" charset="0"/>
                                </a:rPr>
                                <m:t>𝛿</m:t>
                              </m:r>
                            </m:e>
                          </m:d>
                        </m:e>
                        <m:sup>
                          <m:r>
                            <a:rPr lang="en-GB" sz="2000" i="1">
                              <a:latin typeface="Cambria Math" panose="02040503050406030204" pitchFamily="18" charset="0"/>
                            </a:rPr>
                            <m:t>𝑃𝐿𝐸𝑁</m:t>
                          </m:r>
                        </m:sup>
                      </m:sSup>
                      <m:r>
                        <a:rPr lang="en-GB" sz="2000" i="0">
                          <a:latin typeface="Cambria Math" panose="02040503050406030204" pitchFamily="18" charset="0"/>
                        </a:rPr>
                        <m:t>+</m:t>
                      </m:r>
                      <m:nary>
                        <m:naryPr>
                          <m:chr m:val="∑"/>
                          <m:limLoc m:val="undOvr"/>
                          <m:ctrlPr>
                            <a:rPr lang="en-GB" sz="2000" i="1">
                              <a:latin typeface="Cambria Math" panose="02040503050406030204" pitchFamily="18" charset="0"/>
                            </a:rPr>
                          </m:ctrlPr>
                        </m:naryPr>
                        <m:sub>
                          <m:r>
                            <a:rPr lang="en-GB" sz="2000" i="1">
                              <a:latin typeface="Cambria Math" panose="02040503050406030204" pitchFamily="18" charset="0"/>
                            </a:rPr>
                            <m:t>𝑠</m:t>
                          </m:r>
                          <m:r>
                            <a:rPr lang="en-GB" sz="2000" i="0">
                              <a:latin typeface="Cambria Math" panose="02040503050406030204" pitchFamily="18" charset="0"/>
                            </a:rPr>
                            <m:t>=0</m:t>
                          </m:r>
                        </m:sub>
                        <m:sup>
                          <m:r>
                            <a:rPr lang="en-GB" sz="2000" i="1">
                              <a:latin typeface="Cambria Math" panose="02040503050406030204" pitchFamily="18" charset="0"/>
                            </a:rPr>
                            <m:t>𝑃𝐿𝐸𝑁</m:t>
                          </m:r>
                          <m:r>
                            <a:rPr lang="en-GB" sz="2000" i="0">
                              <a:latin typeface="Cambria Math" panose="02040503050406030204" pitchFamily="18" charset="0"/>
                            </a:rPr>
                            <m:t>−1</m:t>
                          </m:r>
                        </m:sup>
                        <m:e>
                          <m:sSub>
                            <m:sSubPr>
                              <m:ctrlPr>
                                <a:rPr lang="en-GB" sz="2000" i="1">
                                  <a:latin typeface="Cambria Math" panose="02040503050406030204" pitchFamily="18" charset="0"/>
                                </a:rPr>
                              </m:ctrlPr>
                            </m:sSubPr>
                            <m:e>
                              <m:r>
                                <a:rPr lang="en-GB" sz="2000" i="1">
                                  <a:latin typeface="Cambria Math" panose="02040503050406030204" pitchFamily="18" charset="0"/>
                                </a:rPr>
                                <m:t>𝑅𝐷</m:t>
                              </m:r>
                            </m:e>
                            <m:sub>
                              <m:r>
                                <a:rPr lang="en-GB" sz="2000" i="1">
                                  <a:latin typeface="Cambria Math" panose="02040503050406030204" pitchFamily="18" charset="0"/>
                                </a:rPr>
                                <m:t>𝜏</m:t>
                              </m:r>
                              <m:r>
                                <a:rPr lang="en-GB" sz="2000" i="0">
                                  <a:latin typeface="Cambria Math" panose="02040503050406030204" pitchFamily="18" charset="0"/>
                                </a:rPr>
                                <m:t>−</m:t>
                              </m:r>
                              <m:r>
                                <a:rPr lang="en-GB" sz="2000" i="1">
                                  <a:latin typeface="Cambria Math" panose="02040503050406030204" pitchFamily="18" charset="0"/>
                                </a:rPr>
                                <m:t>𝑙𝑎𝑔</m:t>
                              </m:r>
                              <m:r>
                                <a:rPr lang="en-GB" sz="2000" i="0">
                                  <a:latin typeface="Cambria Math" panose="02040503050406030204" pitchFamily="18" charset="0"/>
                                </a:rPr>
                                <m:t>−</m:t>
                              </m:r>
                              <m:r>
                                <a:rPr lang="en-GB" sz="2000" i="1">
                                  <a:latin typeface="Cambria Math" panose="02040503050406030204" pitchFamily="18" charset="0"/>
                                </a:rPr>
                                <m:t>𝑠</m:t>
                              </m:r>
                            </m:sub>
                          </m:sSub>
                          <m:r>
                            <a:rPr lang="en-GB" sz="2000" i="0">
                              <a:latin typeface="Cambria Math" panose="02040503050406030204" pitchFamily="18" charset="0"/>
                            </a:rPr>
                            <m:t>∙</m:t>
                          </m:r>
                        </m:e>
                      </m:nary>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0">
                                  <a:latin typeface="Cambria Math" panose="02040503050406030204" pitchFamily="18" charset="0"/>
                                </a:rPr>
                                <m:t>1−</m:t>
                              </m:r>
                              <m:r>
                                <a:rPr lang="en-GB" sz="2000" i="1">
                                  <a:latin typeface="Cambria Math" panose="02040503050406030204" pitchFamily="18" charset="0"/>
                                </a:rPr>
                                <m:t>𝛿</m:t>
                              </m:r>
                            </m:e>
                          </m:d>
                        </m:e>
                        <m:sup>
                          <m:r>
                            <a:rPr lang="en-GB" sz="2000" i="1">
                              <a:latin typeface="Cambria Math" panose="02040503050406030204" pitchFamily="18" charset="0"/>
                            </a:rPr>
                            <m:t>𝑠</m:t>
                          </m:r>
                        </m:sup>
                      </m:sSup>
                    </m:oMath>
                  </m:oMathPara>
                </a14:m>
                <a:endParaRPr lang="en-GB" dirty="0"/>
              </a:p>
            </p:txBody>
          </p:sp>
        </mc:Choice>
        <mc:Fallback xmlns="">
          <p:sp>
            <p:nvSpPr>
              <p:cNvPr id="5" name="Rectangle 4">
                <a:extLst>
                  <a:ext uri="{FF2B5EF4-FFF2-40B4-BE49-F238E27FC236}">
                    <a16:creationId xmlns:a16="http://schemas.microsoft.com/office/drawing/2014/main" id="{C6B1F156-F743-4E7A-9A85-CC07A2CF02AD}"/>
                  </a:ext>
                </a:extLst>
              </p:cNvPr>
              <p:cNvSpPr>
                <a:spLocks noRot="1" noChangeAspect="1" noMove="1" noResize="1" noEditPoints="1" noAdjustHandles="1" noChangeArrowheads="1" noChangeShapeType="1" noTextEdit="1"/>
              </p:cNvSpPr>
              <p:nvPr/>
            </p:nvSpPr>
            <p:spPr>
              <a:xfrm>
                <a:off x="721511" y="2746737"/>
                <a:ext cx="6683753" cy="958083"/>
              </a:xfrm>
              <a:prstGeom prst="rect">
                <a:avLst/>
              </a:prstGeom>
              <a:blipFill>
                <a:blip r:embed="rId3"/>
                <a:stretch>
                  <a:fillRect/>
                </a:stretch>
              </a:blipFill>
            </p:spPr>
            <p:txBody>
              <a:bodyPr/>
              <a:lstStyle/>
              <a:p>
                <a:r>
                  <a:rPr lang="nl-NL">
                    <a:noFill/>
                  </a:rPr>
                  <a:t> </a:t>
                </a:r>
              </a:p>
            </p:txBody>
          </p:sp>
        </mc:Fallback>
      </mc:AlternateContent>
    </p:spTree>
    <p:extLst>
      <p:ext uri="{BB962C8B-B14F-4D97-AF65-F5344CB8AC3E}">
        <p14:creationId xmlns:p14="http://schemas.microsoft.com/office/powerpoint/2010/main" val="25708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1B62-58A9-4B8B-A3BE-1797C01E19C6}"/>
              </a:ext>
            </a:extLst>
          </p:cNvPr>
          <p:cNvSpPr>
            <a:spLocks noGrp="1"/>
          </p:cNvSpPr>
          <p:nvPr>
            <p:ph type="title"/>
          </p:nvPr>
        </p:nvSpPr>
        <p:spPr/>
        <p:txBody>
          <a:bodyPr/>
          <a:lstStyle/>
          <a:p>
            <a:r>
              <a:rPr lang="en-GB" dirty="0"/>
              <a:t>Context of the research </a:t>
            </a:r>
          </a:p>
        </p:txBody>
      </p:sp>
      <p:sp>
        <p:nvSpPr>
          <p:cNvPr id="3" name="Text Placeholder 2">
            <a:extLst>
              <a:ext uri="{FF2B5EF4-FFF2-40B4-BE49-F238E27FC236}">
                <a16:creationId xmlns:a16="http://schemas.microsoft.com/office/drawing/2014/main" id="{05773CEE-DAD5-4A0C-9607-1929136DBE76}"/>
              </a:ext>
            </a:extLst>
          </p:cNvPr>
          <p:cNvSpPr>
            <a:spLocks noGrp="1"/>
          </p:cNvSpPr>
          <p:nvPr>
            <p:ph type="body" sz="quarter" idx="10"/>
          </p:nvPr>
        </p:nvSpPr>
        <p:spPr>
          <a:xfrm>
            <a:off x="276157" y="1447994"/>
            <a:ext cx="11396419" cy="4663758"/>
          </a:xfrm>
        </p:spPr>
        <p:txBody>
          <a:bodyPr/>
          <a:lstStyle/>
          <a:p>
            <a:r>
              <a:rPr lang="en-US" sz="2000" dirty="0"/>
              <a:t>The </a:t>
            </a:r>
            <a:r>
              <a:rPr lang="en-US" sz="2000" b="1" dirty="0"/>
              <a:t>Paris Agreement</a:t>
            </a:r>
            <a:r>
              <a:rPr lang="en-US" sz="2000" dirty="0"/>
              <a:t>, adopted by 196 Parties, aims to limit global warming to well below 2, preferably to 1.5 degrees Celsius. </a:t>
            </a:r>
          </a:p>
          <a:p>
            <a:r>
              <a:rPr lang="en-US" sz="2000" dirty="0"/>
              <a:t>New growth strategy of the EU, which aims to transform the EU into a resource-efficient and competitive economy where there are </a:t>
            </a:r>
            <a:r>
              <a:rPr lang="en-US" sz="2000" b="1" dirty="0"/>
              <a:t>no net emissions of greenhouse gases in 2050</a:t>
            </a:r>
            <a:r>
              <a:rPr lang="en-US" sz="2000" dirty="0"/>
              <a:t>. </a:t>
            </a:r>
          </a:p>
          <a:p>
            <a:r>
              <a:rPr lang="en-US" sz="2000" dirty="0"/>
              <a:t>A </a:t>
            </a:r>
            <a:r>
              <a:rPr lang="en-US" sz="2000" b="1" dirty="0"/>
              <a:t>need to evaluate the ex-ante impacts of a potential investment boost</a:t>
            </a:r>
            <a:r>
              <a:rPr lang="en-US" sz="2000" dirty="0"/>
              <a:t> in low-carbon economy (green investments). </a:t>
            </a:r>
          </a:p>
          <a:p>
            <a:r>
              <a:rPr lang="en-GB" sz="2000" dirty="0"/>
              <a:t>A brand new concept of </a:t>
            </a:r>
            <a:r>
              <a:rPr lang="en-GB" sz="2000" b="1" dirty="0"/>
              <a:t>green investment</a:t>
            </a:r>
            <a:r>
              <a:rPr lang="en-GB" sz="2000" dirty="0"/>
              <a:t>: defined as a public investment with a “greening” character: green infrastructure, green non-infrastructure spending with an investment character such as forestry and green R&amp;D.</a:t>
            </a:r>
          </a:p>
          <a:p>
            <a:endParaRPr lang="nl-NL" sz="2000" dirty="0"/>
          </a:p>
          <a:p>
            <a:endParaRPr lang="en-GB" sz="2000" dirty="0"/>
          </a:p>
        </p:txBody>
      </p:sp>
      <p:sp>
        <p:nvSpPr>
          <p:cNvPr id="4" name="Slide Number Placeholder 3">
            <a:extLst>
              <a:ext uri="{FF2B5EF4-FFF2-40B4-BE49-F238E27FC236}">
                <a16:creationId xmlns:a16="http://schemas.microsoft.com/office/drawing/2014/main" id="{717BC6A7-3CBA-4E1A-A565-A7793FBAF042}"/>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a:t>
            </a:fld>
            <a:endParaRPr lang="en-GB" dirty="0"/>
          </a:p>
        </p:txBody>
      </p:sp>
      <p:pic>
        <p:nvPicPr>
          <p:cNvPr id="6" name="Picture 2" descr="https://s3.eu-central-1.amazonaws.com/euobs-media/edf9d27a51ce09dc1fe47618f5df75dc-800x.jpg">
            <a:extLst>
              <a:ext uri="{FF2B5EF4-FFF2-40B4-BE49-F238E27FC236}">
                <a16:creationId xmlns:a16="http://schemas.microsoft.com/office/drawing/2014/main" id="{404212F9-D9A9-4770-BB3F-BB5A594E24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0299" y="4989003"/>
            <a:ext cx="2630361" cy="1755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198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77D0-6111-4AF4-A4E8-9F103BCB9974}"/>
              </a:ext>
            </a:extLst>
          </p:cNvPr>
          <p:cNvSpPr>
            <a:spLocks noGrp="1"/>
          </p:cNvSpPr>
          <p:nvPr>
            <p:ph type="title"/>
          </p:nvPr>
        </p:nvSpPr>
        <p:spPr>
          <a:xfrm>
            <a:off x="655523" y="230189"/>
            <a:ext cx="5440477" cy="1304611"/>
          </a:xfrm>
        </p:spPr>
        <p:txBody>
          <a:bodyPr/>
          <a:lstStyle/>
          <a:p>
            <a:r>
              <a:rPr lang="en-GB" dirty="0"/>
              <a:t>Comparison MAGNET investment versions</a:t>
            </a:r>
          </a:p>
        </p:txBody>
      </p:sp>
      <p:sp>
        <p:nvSpPr>
          <p:cNvPr id="3" name="Text Placeholder 2">
            <a:extLst>
              <a:ext uri="{FF2B5EF4-FFF2-40B4-BE49-F238E27FC236}">
                <a16:creationId xmlns:a16="http://schemas.microsoft.com/office/drawing/2014/main" id="{CBBB0A59-6425-4368-A6B2-D7D500BCC144}"/>
              </a:ext>
            </a:extLst>
          </p:cNvPr>
          <p:cNvSpPr>
            <a:spLocks noGrp="1"/>
          </p:cNvSpPr>
          <p:nvPr>
            <p:ph type="body" sz="quarter" idx="10"/>
          </p:nvPr>
        </p:nvSpPr>
        <p:spPr>
          <a:xfrm>
            <a:off x="168643" y="2036238"/>
            <a:ext cx="6346715" cy="766549"/>
          </a:xfrm>
        </p:spPr>
        <p:txBody>
          <a:bodyPr/>
          <a:lstStyle/>
          <a:p>
            <a:r>
              <a:rPr lang="en-GB" sz="1800" b="1" dirty="0"/>
              <a:t>Aggregated</a:t>
            </a:r>
            <a:r>
              <a:rPr lang="en-GB" sz="1800" dirty="0"/>
              <a:t> variables show similar development across the different investment specifications</a:t>
            </a:r>
          </a:p>
          <a:p>
            <a:endParaRPr lang="en-GB" sz="1800" dirty="0"/>
          </a:p>
        </p:txBody>
      </p:sp>
      <p:sp>
        <p:nvSpPr>
          <p:cNvPr id="4" name="Slide Number Placeholder 3">
            <a:extLst>
              <a:ext uri="{FF2B5EF4-FFF2-40B4-BE49-F238E27FC236}">
                <a16:creationId xmlns:a16="http://schemas.microsoft.com/office/drawing/2014/main" id="{3E00ED76-5111-47B5-88E4-0D1F841812E9}"/>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30</a:t>
            </a:fld>
            <a:endParaRPr lang="en-GB" dirty="0"/>
          </a:p>
        </p:txBody>
      </p:sp>
      <p:pic>
        <p:nvPicPr>
          <p:cNvPr id="9" name="Picture 8">
            <a:extLst>
              <a:ext uri="{FF2B5EF4-FFF2-40B4-BE49-F238E27FC236}">
                <a16:creationId xmlns:a16="http://schemas.microsoft.com/office/drawing/2014/main" id="{205B0C22-20A7-4317-8298-0B6CECA13E30}"/>
              </a:ext>
            </a:extLst>
          </p:cNvPr>
          <p:cNvPicPr>
            <a:picLocks noChangeAspect="1"/>
          </p:cNvPicPr>
          <p:nvPr/>
        </p:nvPicPr>
        <p:blipFill>
          <a:blip r:embed="rId2"/>
          <a:stretch>
            <a:fillRect/>
          </a:stretch>
        </p:blipFill>
        <p:spPr>
          <a:xfrm>
            <a:off x="655523" y="3295360"/>
            <a:ext cx="4092619" cy="2929938"/>
          </a:xfrm>
          <a:prstGeom prst="rect">
            <a:avLst/>
          </a:prstGeom>
        </p:spPr>
      </p:pic>
      <p:sp>
        <p:nvSpPr>
          <p:cNvPr id="11" name="Rectangle 10">
            <a:extLst>
              <a:ext uri="{FF2B5EF4-FFF2-40B4-BE49-F238E27FC236}">
                <a16:creationId xmlns:a16="http://schemas.microsoft.com/office/drawing/2014/main" id="{F3DC2138-3B07-4025-9BA3-67254886EC06}"/>
              </a:ext>
            </a:extLst>
          </p:cNvPr>
          <p:cNvSpPr/>
          <p:nvPr/>
        </p:nvSpPr>
        <p:spPr>
          <a:xfrm>
            <a:off x="6515359" y="209773"/>
            <a:ext cx="5021118" cy="369332"/>
          </a:xfrm>
          <a:prstGeom prst="rect">
            <a:avLst/>
          </a:prstGeom>
        </p:spPr>
        <p:txBody>
          <a:bodyPr wrap="none">
            <a:spAutoFit/>
          </a:bodyPr>
          <a:lstStyle/>
          <a:p>
            <a:r>
              <a:rPr lang="en-GB"/>
              <a:t>Production volume (% change) (World) (2020-2030)</a:t>
            </a:r>
            <a:endParaRPr lang="en-GB" dirty="0"/>
          </a:p>
        </p:txBody>
      </p:sp>
      <p:sp>
        <p:nvSpPr>
          <p:cNvPr id="12" name="Rectangle 11">
            <a:extLst>
              <a:ext uri="{FF2B5EF4-FFF2-40B4-BE49-F238E27FC236}">
                <a16:creationId xmlns:a16="http://schemas.microsoft.com/office/drawing/2014/main" id="{E2E3A66A-257D-4FB0-859B-717CF9F15CAF}"/>
              </a:ext>
            </a:extLst>
          </p:cNvPr>
          <p:cNvSpPr/>
          <p:nvPr/>
        </p:nvSpPr>
        <p:spPr>
          <a:xfrm>
            <a:off x="561600" y="2926028"/>
            <a:ext cx="5375446" cy="369332"/>
          </a:xfrm>
          <a:prstGeom prst="rect">
            <a:avLst/>
          </a:prstGeom>
        </p:spPr>
        <p:txBody>
          <a:bodyPr wrap="none">
            <a:spAutoFit/>
          </a:bodyPr>
          <a:lstStyle/>
          <a:p>
            <a:r>
              <a:rPr lang="en-GB"/>
              <a:t>Production volume (% change) (Agri_Prim) (2014-2020)</a:t>
            </a:r>
            <a:endParaRPr lang="en-GB" dirty="0"/>
          </a:p>
        </p:txBody>
      </p:sp>
      <p:pic>
        <p:nvPicPr>
          <p:cNvPr id="13" name="Picture 12">
            <a:extLst>
              <a:ext uri="{FF2B5EF4-FFF2-40B4-BE49-F238E27FC236}">
                <a16:creationId xmlns:a16="http://schemas.microsoft.com/office/drawing/2014/main" id="{81EC84B8-8DD1-45A2-9396-CCC0C4C39E37}"/>
              </a:ext>
            </a:extLst>
          </p:cNvPr>
          <p:cNvPicPr>
            <a:picLocks noChangeAspect="1"/>
          </p:cNvPicPr>
          <p:nvPr/>
        </p:nvPicPr>
        <p:blipFill>
          <a:blip r:embed="rId3"/>
          <a:stretch>
            <a:fillRect/>
          </a:stretch>
        </p:blipFill>
        <p:spPr>
          <a:xfrm>
            <a:off x="6632541" y="692578"/>
            <a:ext cx="2617957" cy="6015929"/>
          </a:xfrm>
          <a:prstGeom prst="rect">
            <a:avLst/>
          </a:prstGeom>
        </p:spPr>
      </p:pic>
      <p:sp>
        <p:nvSpPr>
          <p:cNvPr id="14" name="Text Placeholder 2">
            <a:extLst>
              <a:ext uri="{FF2B5EF4-FFF2-40B4-BE49-F238E27FC236}">
                <a16:creationId xmlns:a16="http://schemas.microsoft.com/office/drawing/2014/main" id="{03F1886A-B16C-44BB-8438-FFB8C1471656}"/>
              </a:ext>
            </a:extLst>
          </p:cNvPr>
          <p:cNvSpPr txBox="1">
            <a:spLocks/>
          </p:cNvSpPr>
          <p:nvPr/>
        </p:nvSpPr>
        <p:spPr bwMode="auto">
          <a:xfrm>
            <a:off x="9486473" y="1432282"/>
            <a:ext cx="2394408" cy="4450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2413" indent="-252413" algn="l" rtl="0" fontAlgn="base">
              <a:lnSpc>
                <a:spcPts val="2500"/>
              </a:lnSpc>
              <a:spcBef>
                <a:spcPts val="1200"/>
              </a:spcBef>
              <a:spcAft>
                <a:spcPct val="0"/>
              </a:spcAft>
              <a:buClr>
                <a:schemeClr val="bg2"/>
              </a:buClr>
              <a:buSzPct val="140000"/>
              <a:buFont typeface="Wingdings" pitchFamily="2" charset="2"/>
              <a:buChar char="§"/>
              <a:defRPr sz="2200" kern="1200">
                <a:solidFill>
                  <a:schemeClr val="bg2"/>
                </a:solidFill>
                <a:latin typeface="Verdana" pitchFamily="34" charset="0"/>
                <a:ea typeface="+mn-ea"/>
                <a:cs typeface="+mn-cs"/>
              </a:defRPr>
            </a:lvl1pPr>
            <a:lvl2pPr marL="982663" indent="-285750" algn="l" rtl="0" fontAlgn="base">
              <a:lnSpc>
                <a:spcPts val="2500"/>
              </a:lnSpc>
              <a:spcBef>
                <a:spcPts val="1000"/>
              </a:spcBef>
              <a:spcAft>
                <a:spcPct val="0"/>
              </a:spcAft>
              <a:buClr>
                <a:schemeClr val="bg2"/>
              </a:buClr>
              <a:buSzPct val="115000"/>
              <a:buFont typeface="Verdana" pitchFamily="34" charset="0"/>
              <a:buChar char="●"/>
              <a:defRPr sz="2200" kern="1200">
                <a:solidFill>
                  <a:schemeClr val="bg2"/>
                </a:solidFill>
                <a:latin typeface="Verdana" pitchFamily="34" charset="0"/>
                <a:ea typeface="+mn-ea"/>
                <a:cs typeface="+mn-cs"/>
              </a:defRPr>
            </a:lvl2pPr>
            <a:lvl3pPr marL="1879600" indent="-319088" algn="l" rtl="0" fontAlgn="base">
              <a:lnSpc>
                <a:spcPts val="2500"/>
              </a:lnSpc>
              <a:spcBef>
                <a:spcPts val="1000"/>
              </a:spcBef>
              <a:spcAft>
                <a:spcPct val="0"/>
              </a:spcAft>
              <a:buSzPct val="115000"/>
              <a:buFont typeface="Verdana" pitchFamily="34" charset="0"/>
              <a:buChar char="●"/>
              <a:defRPr sz="2200" kern="1200">
                <a:solidFill>
                  <a:schemeClr val="bg2"/>
                </a:solidFill>
                <a:latin typeface="Verdana" pitchFamily="34" charset="0"/>
                <a:ea typeface="+mn-ea"/>
                <a:cs typeface="+mn-cs"/>
              </a:defRPr>
            </a:lvl3pPr>
            <a:lvl4pPr marL="2692400" indent="-360363" algn="l" rtl="0" fontAlgn="base">
              <a:lnSpc>
                <a:spcPts val="2500"/>
              </a:lnSpc>
              <a:spcBef>
                <a:spcPct val="20000"/>
              </a:spcBef>
              <a:spcAft>
                <a:spcPct val="0"/>
              </a:spcAft>
              <a:buSzPct val="115000"/>
              <a:buFont typeface="Verdana" pitchFamily="34" charset="0"/>
              <a:buChar char="●"/>
              <a:defRPr sz="2200" kern="1200" baseline="0">
                <a:solidFill>
                  <a:schemeClr val="bg2"/>
                </a:solidFill>
                <a:latin typeface="Verdana" pitchFamily="34" charset="0"/>
                <a:ea typeface="+mn-ea"/>
                <a:cs typeface="+mn-cs"/>
              </a:defRPr>
            </a:lvl4pPr>
            <a:lvl5pPr marL="3405188" indent="-352425" algn="l" rtl="0" fontAlgn="base">
              <a:lnSpc>
                <a:spcPts val="2500"/>
              </a:lnSpc>
              <a:spcBef>
                <a:spcPct val="20000"/>
              </a:spcBef>
              <a:spcAft>
                <a:spcPct val="0"/>
              </a:spcAft>
              <a:buSzPct val="115000"/>
              <a:buFont typeface="Verdana" pitchFamily="34" charset="0"/>
              <a:buChar char="●"/>
              <a:defRPr sz="2200" kern="1200">
                <a:solidFill>
                  <a:schemeClr val="bg2"/>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b="1" dirty="0"/>
              <a:t>Capitally-intensive </a:t>
            </a:r>
            <a:r>
              <a:rPr lang="en-GB" sz="1400" dirty="0"/>
              <a:t>sectors deviate the most – often already in the Recursive </a:t>
            </a:r>
            <a:r>
              <a:rPr lang="en-GB" sz="1400" dirty="0" err="1"/>
              <a:t>Dyn</a:t>
            </a:r>
            <a:r>
              <a:rPr lang="en-GB" sz="1400" dirty="0"/>
              <a:t> version</a:t>
            </a:r>
          </a:p>
          <a:p>
            <a:r>
              <a:rPr lang="en-GB" sz="1400" dirty="0"/>
              <a:t>The sector-specific (Tobin Q) poses additional issues due to </a:t>
            </a:r>
            <a:r>
              <a:rPr lang="en-GB" sz="1400" b="1" dirty="0"/>
              <a:t>rigidity in production structure </a:t>
            </a:r>
            <a:r>
              <a:rPr lang="en-GB" sz="1400" dirty="0"/>
              <a:t>– case of plan or </a:t>
            </a:r>
            <a:r>
              <a:rPr lang="en-GB" sz="1400" dirty="0" err="1"/>
              <a:t>c_oil</a:t>
            </a:r>
            <a:r>
              <a:rPr lang="en-GB" sz="1400" dirty="0"/>
              <a:t> (2 fixed factors)</a:t>
            </a:r>
          </a:p>
          <a:p>
            <a:pPr marL="0" indent="0">
              <a:buNone/>
            </a:pPr>
            <a:endParaRPr lang="en-GB" sz="1400" dirty="0"/>
          </a:p>
        </p:txBody>
      </p:sp>
    </p:spTree>
    <p:extLst>
      <p:ext uri="{BB962C8B-B14F-4D97-AF65-F5344CB8AC3E}">
        <p14:creationId xmlns:p14="http://schemas.microsoft.com/office/powerpoint/2010/main" val="17847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1DF34-40F9-4A90-A098-147B06211F08}"/>
              </a:ext>
            </a:extLst>
          </p:cNvPr>
          <p:cNvSpPr>
            <a:spLocks noGrp="1"/>
          </p:cNvSpPr>
          <p:nvPr>
            <p:ph type="title"/>
          </p:nvPr>
        </p:nvSpPr>
        <p:spPr/>
        <p:txBody>
          <a:bodyPr/>
          <a:lstStyle/>
          <a:p>
            <a:r>
              <a:rPr lang="en-GB" dirty="0"/>
              <a:t>Summary comparison of investment versions</a:t>
            </a:r>
          </a:p>
        </p:txBody>
      </p:sp>
      <p:sp>
        <p:nvSpPr>
          <p:cNvPr id="3" name="Text Placeholder 2">
            <a:extLst>
              <a:ext uri="{FF2B5EF4-FFF2-40B4-BE49-F238E27FC236}">
                <a16:creationId xmlns:a16="http://schemas.microsoft.com/office/drawing/2014/main" id="{A1F4315B-7135-4DAE-815F-9972D0729FA2}"/>
              </a:ext>
            </a:extLst>
          </p:cNvPr>
          <p:cNvSpPr>
            <a:spLocks noGrp="1"/>
          </p:cNvSpPr>
          <p:nvPr>
            <p:ph type="body" sz="quarter" idx="10"/>
          </p:nvPr>
        </p:nvSpPr>
        <p:spPr>
          <a:xfrm>
            <a:off x="415208" y="1091968"/>
            <a:ext cx="11361584" cy="5766031"/>
          </a:xfrm>
          <a:solidFill>
            <a:schemeClr val="bg1"/>
          </a:solidFill>
        </p:spPr>
        <p:txBody>
          <a:bodyPr/>
          <a:lstStyle/>
          <a:p>
            <a:r>
              <a:rPr lang="en-GB" sz="2000" dirty="0"/>
              <a:t>Endogenously-determined growth of capital stock is higher than </a:t>
            </a:r>
            <a:r>
              <a:rPr lang="en-GB" sz="2000" dirty="0" err="1"/>
              <a:t>exo</a:t>
            </a:r>
            <a:r>
              <a:rPr lang="en-GB" sz="2000" dirty="0"/>
              <a:t> version-&gt; capital stock grows faster than GDP</a:t>
            </a:r>
          </a:p>
          <a:p>
            <a:r>
              <a:rPr lang="en-GB" sz="2000" dirty="0"/>
              <a:t>Aggregate impacts are quite comparable, but endogenous versions lead to a higher production volume</a:t>
            </a:r>
          </a:p>
          <a:p>
            <a:r>
              <a:rPr lang="en-GB" sz="2000" dirty="0"/>
              <a:t>Capital prices decline faster, prices of other factors on the other hand grow more, related to the lower productivity adjustment (</a:t>
            </a:r>
            <a:r>
              <a:rPr lang="en-GB" sz="2000" dirty="0" err="1"/>
              <a:t>aoreg</a:t>
            </a:r>
            <a:r>
              <a:rPr lang="en-GB" sz="2000" dirty="0"/>
              <a:t>) required to obtained desired GDP </a:t>
            </a:r>
          </a:p>
          <a:p>
            <a:r>
              <a:rPr lang="en-GB" sz="2000" dirty="0"/>
              <a:t>Endogenous capital accumulation favours sectors with high capital intensity such as bioenergy, industry, residues, very sensitive to high increases in capital stock</a:t>
            </a:r>
          </a:p>
          <a:p>
            <a:r>
              <a:rPr lang="en-GB" sz="2000" dirty="0"/>
              <a:t>Sector-specific investment allocation poses challenges for those sectors that have high share of fixed inputs in their value added (</a:t>
            </a:r>
            <a:r>
              <a:rPr lang="en-GB" sz="2000" dirty="0" err="1"/>
              <a:t>capital+land</a:t>
            </a:r>
            <a:r>
              <a:rPr lang="en-GB" sz="2000" dirty="0"/>
              <a:t>, </a:t>
            </a:r>
            <a:r>
              <a:rPr lang="en-GB" sz="2000" dirty="0" err="1"/>
              <a:t>capital+natural</a:t>
            </a:r>
            <a:r>
              <a:rPr lang="en-GB" sz="2000" dirty="0"/>
              <a:t> resource) such as plantations, forestry, crude oil</a:t>
            </a:r>
          </a:p>
          <a:p>
            <a:r>
              <a:rPr lang="en-GB" sz="2000" dirty="0"/>
              <a:t>Adjustment of substitution elasticities where possible (e.g. for forestry and </a:t>
            </a:r>
            <a:r>
              <a:rPr lang="en-GB" sz="2000" dirty="0" err="1"/>
              <a:t>c_oil</a:t>
            </a:r>
            <a:r>
              <a:rPr lang="en-GB" sz="2000" dirty="0"/>
              <a:t> NEST 1 from 0.4 to 0.8), plantations NEST 2 (0.2 to 0.4) -&gt; facilitates absorption of the capital stock</a:t>
            </a:r>
          </a:p>
          <a:p>
            <a:pPr marL="0" indent="0">
              <a:buNone/>
            </a:pPr>
            <a:endParaRPr lang="en-GB" sz="2000" dirty="0"/>
          </a:p>
          <a:p>
            <a:endParaRPr lang="en-GB" sz="2000" dirty="0"/>
          </a:p>
          <a:p>
            <a:endParaRPr lang="en-GB" dirty="0"/>
          </a:p>
        </p:txBody>
      </p:sp>
      <p:sp>
        <p:nvSpPr>
          <p:cNvPr id="4" name="Slide Number Placeholder 3">
            <a:extLst>
              <a:ext uri="{FF2B5EF4-FFF2-40B4-BE49-F238E27FC236}">
                <a16:creationId xmlns:a16="http://schemas.microsoft.com/office/drawing/2014/main" id="{EAF19797-608D-4D39-A905-E24BB5698EE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31</a:t>
            </a:fld>
            <a:endParaRPr lang="en-GB" dirty="0"/>
          </a:p>
        </p:txBody>
      </p:sp>
    </p:spTree>
    <p:extLst>
      <p:ext uri="{BB962C8B-B14F-4D97-AF65-F5344CB8AC3E}">
        <p14:creationId xmlns:p14="http://schemas.microsoft.com/office/powerpoint/2010/main" val="4155491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6C22-E744-43BA-B69D-076D2ACA302F}"/>
              </a:ext>
            </a:extLst>
          </p:cNvPr>
          <p:cNvSpPr>
            <a:spLocks noGrp="1"/>
          </p:cNvSpPr>
          <p:nvPr>
            <p:ph type="title"/>
          </p:nvPr>
        </p:nvSpPr>
        <p:spPr>
          <a:xfrm>
            <a:off x="655523" y="230189"/>
            <a:ext cx="11257061" cy="791650"/>
          </a:xfrm>
        </p:spPr>
        <p:txBody>
          <a:bodyPr/>
          <a:lstStyle/>
          <a:p>
            <a:r>
              <a:rPr lang="en-GB" dirty="0"/>
              <a:t>Multi-year periods when running dynamic MAGNET</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FF996686-C7B3-4027-B4E7-933B952E881A}"/>
                  </a:ext>
                </a:extLst>
              </p:cNvPr>
              <p:cNvSpPr>
                <a:spLocks noGrp="1"/>
              </p:cNvSpPr>
              <p:nvPr>
                <p:ph type="body" sz="quarter" idx="10"/>
              </p:nvPr>
            </p:nvSpPr>
            <p:spPr>
              <a:xfrm>
                <a:off x="207424" y="1125474"/>
                <a:ext cx="11569368" cy="5096217"/>
              </a:xfrm>
              <a:solidFill>
                <a:schemeClr val="bg1"/>
              </a:solidFill>
            </p:spPr>
            <p:txBody>
              <a:bodyPr/>
              <a:lstStyle/>
              <a:p>
                <a:r>
                  <a:rPr lang="en-GB" sz="2000" dirty="0"/>
                  <a:t>Recursively dynamic models assume model solves in annual steps -&gt; Capital stock in t depends on capital in t-1, consistent with the database which provides both capital stock and investment for a given data point (one year)</a:t>
                </a:r>
              </a:p>
              <a:p>
                <a:r>
                  <a:rPr lang="en-GB" sz="2000" dirty="0"/>
                  <a:t>In MAGNET, periods are typically multi-annual: p1 = (2014-2020). How to correctly update capital stock for 2020?</a:t>
                </a:r>
              </a:p>
              <a:p>
                <a:r>
                  <a:rPr lang="en-GB" sz="2000" dirty="0"/>
                  <a:t>Short-term fix adopted in the project: </a:t>
                </a:r>
              </a:p>
              <a:p>
                <a:pPr lvl="1">
                  <a:spcBef>
                    <a:spcPts val="600"/>
                  </a:spcBef>
                </a:pPr>
                <a:r>
                  <a:rPr lang="en-GB" sz="1800" dirty="0"/>
                  <a:t>Assume a constant annual investment flow within the period:</a:t>
                </a:r>
              </a:p>
              <a:p>
                <a:pPr lvl="1">
                  <a:spcBef>
                    <a:spcPts val="600"/>
                  </a:spcBef>
                </a:pPr>
                <a14:m>
                  <m:oMath xmlns:m="http://schemas.openxmlformats.org/officeDocument/2006/math">
                    <m:sSub>
                      <m:sSubPr>
                        <m:ctrlPr>
                          <a:rPr lang="en-GB" sz="1800" i="1" smtClean="0">
                            <a:latin typeface="Cambria Math" panose="02040503050406030204" pitchFamily="18" charset="0"/>
                          </a:rPr>
                        </m:ctrlPr>
                      </m:sSubPr>
                      <m:e>
                        <m:sSub>
                          <m:sSubPr>
                            <m:ctrlPr>
                              <a:rPr lang="en-GB" sz="1800" i="1" smtClean="0">
                                <a:latin typeface="Cambria Math" panose="02040503050406030204" pitchFamily="18" charset="0"/>
                              </a:rPr>
                            </m:ctrlPr>
                          </m:sSubPr>
                          <m:e>
                            <m:r>
                              <a:rPr lang="en-GB" sz="1800" i="1">
                                <a:latin typeface="Cambria Math" panose="02040503050406030204" pitchFamily="18" charset="0"/>
                              </a:rPr>
                              <m:t>𝑉𝐾𝐵</m:t>
                            </m:r>
                          </m:e>
                          <m:sub>
                            <m:r>
                              <a:rPr lang="en-GB" sz="1800" i="1">
                                <a:latin typeface="Cambria Math" panose="02040503050406030204" pitchFamily="18" charset="0"/>
                              </a:rPr>
                              <m:t>𝑡</m:t>
                            </m:r>
                            <m:r>
                              <a:rPr lang="en-GB" sz="1800" i="1">
                                <a:latin typeface="Cambria Math" panose="02040503050406030204" pitchFamily="18" charset="0"/>
                              </a:rPr>
                              <m:t> ∙</m:t>
                            </m:r>
                          </m:sub>
                        </m:sSub>
                        <m:r>
                          <a:rPr lang="en-GB" sz="1800" i="1">
                            <a:latin typeface="Cambria Math" panose="02040503050406030204" pitchFamily="18" charset="0"/>
                          </a:rPr>
                          <m:t>𝑘</m:t>
                        </m:r>
                      </m:e>
                      <m:sub>
                        <m:r>
                          <a:rPr lang="en-GB" sz="1800" i="1">
                            <a:latin typeface="Cambria Math" panose="02040503050406030204" pitchFamily="18" charset="0"/>
                          </a:rPr>
                          <m:t>𝑡</m:t>
                        </m:r>
                      </m:sub>
                    </m:sSub>
                    <m:r>
                      <a:rPr lang="en-GB" sz="1800" i="1">
                        <a:latin typeface="Cambria Math" panose="02040503050406030204" pitchFamily="18" charset="0"/>
                      </a:rPr>
                      <m:t>=100∙</m:t>
                    </m:r>
                    <m:sSub>
                      <m:sSubPr>
                        <m:ctrlPr>
                          <a:rPr lang="en-GB" sz="1800" i="1" smtClean="0">
                            <a:latin typeface="Cambria Math" panose="02040503050406030204" pitchFamily="18" charset="0"/>
                          </a:rPr>
                        </m:ctrlPr>
                      </m:sSubPr>
                      <m:e>
                        <m:r>
                          <a:rPr lang="en-GB" sz="1800" i="1">
                            <a:latin typeface="Cambria Math" panose="02040503050406030204" pitchFamily="18" charset="0"/>
                          </a:rPr>
                          <m:t>𝑉𝐾𝐴𝐷𝐷</m:t>
                        </m:r>
                      </m:e>
                      <m:sub>
                        <m:r>
                          <a:rPr lang="en-GB" sz="1800" i="1">
                            <a:latin typeface="Cambria Math" panose="02040503050406030204" pitchFamily="18" charset="0"/>
                          </a:rPr>
                          <m:t>𝑡</m:t>
                        </m:r>
                      </m:sub>
                    </m:sSub>
                    <m:r>
                      <a:rPr lang="en-GB" sz="1800" i="1" smtClean="0">
                        <a:latin typeface="Cambria Math" panose="02040503050406030204" pitchFamily="18" charset="0"/>
                        <a:ea typeface="Cambria Math" panose="02040503050406030204" pitchFamily="18" charset="0"/>
                      </a:rPr>
                      <m:t>∙</m:t>
                    </m:r>
                    <m:r>
                      <a:rPr lang="en-GB" sz="1800" b="1" i="1" smtClean="0">
                        <a:solidFill>
                          <a:srgbClr val="FF0000"/>
                        </a:solidFill>
                        <a:latin typeface="Cambria Math" panose="02040503050406030204" pitchFamily="18" charset="0"/>
                        <a:ea typeface="Cambria Math" panose="02040503050406030204" pitchFamily="18" charset="0"/>
                      </a:rPr>
                      <m:t>𝑻𝑰𝑴𝑬</m:t>
                    </m:r>
                    <m:r>
                      <a:rPr lang="en-GB" sz="1800" b="0" i="0" smtClean="0">
                        <a:solidFill>
                          <a:srgbClr val="FF0000"/>
                        </a:solidFill>
                        <a:latin typeface="Cambria Math" panose="02040503050406030204" pitchFamily="18" charset="0"/>
                        <a:ea typeface="Cambria Math" panose="02040503050406030204" pitchFamily="18" charset="0"/>
                      </a:rPr>
                      <m:t> </m:t>
                    </m:r>
                  </m:oMath>
                </a14:m>
                <a:r>
                  <a:rPr lang="en-GB" sz="1800" dirty="0"/>
                  <a:t>instead of GTAP version </a:t>
                </a:r>
                <a14:m>
                  <m:oMath xmlns:m="http://schemas.openxmlformats.org/officeDocument/2006/math">
                    <m:sSub>
                      <m:sSubPr>
                        <m:ctrlPr>
                          <a:rPr lang="en-GB" sz="1800" i="1" smtClean="0">
                            <a:latin typeface="Cambria Math" panose="02040503050406030204" pitchFamily="18" charset="0"/>
                          </a:rPr>
                        </m:ctrlPr>
                      </m:sSubPr>
                      <m:e>
                        <m:sSub>
                          <m:sSubPr>
                            <m:ctrlPr>
                              <a:rPr lang="en-GB" sz="1800" i="1" smtClean="0">
                                <a:latin typeface="Cambria Math" panose="02040503050406030204" pitchFamily="18" charset="0"/>
                              </a:rPr>
                            </m:ctrlPr>
                          </m:sSubPr>
                          <m:e>
                            <m:r>
                              <a:rPr lang="en-GB" sz="1800" i="1">
                                <a:latin typeface="Cambria Math" panose="02040503050406030204" pitchFamily="18" charset="0"/>
                              </a:rPr>
                              <m:t>𝑉𝐾𝐵</m:t>
                            </m:r>
                          </m:e>
                          <m:sub>
                            <m:r>
                              <a:rPr lang="en-GB" sz="1800" i="1">
                                <a:latin typeface="Cambria Math" panose="02040503050406030204" pitchFamily="18" charset="0"/>
                              </a:rPr>
                              <m:t>𝑡</m:t>
                            </m:r>
                            <m:r>
                              <a:rPr lang="en-GB" sz="1800" i="1">
                                <a:latin typeface="Cambria Math" panose="02040503050406030204" pitchFamily="18" charset="0"/>
                              </a:rPr>
                              <m:t> ∙</m:t>
                            </m:r>
                          </m:sub>
                        </m:sSub>
                        <m:r>
                          <a:rPr lang="en-GB" sz="1800" i="1">
                            <a:latin typeface="Cambria Math" panose="02040503050406030204" pitchFamily="18" charset="0"/>
                          </a:rPr>
                          <m:t>𝑘</m:t>
                        </m:r>
                      </m:e>
                      <m:sub>
                        <m:r>
                          <a:rPr lang="en-GB" sz="1800" i="1">
                            <a:latin typeface="Cambria Math" panose="02040503050406030204" pitchFamily="18" charset="0"/>
                          </a:rPr>
                          <m:t>𝑡</m:t>
                        </m:r>
                      </m:sub>
                    </m:sSub>
                    <m:r>
                      <a:rPr lang="en-GB" sz="1800" i="1">
                        <a:latin typeface="Cambria Math" panose="02040503050406030204" pitchFamily="18" charset="0"/>
                      </a:rPr>
                      <m:t>=100∙</m:t>
                    </m:r>
                    <m:sSub>
                      <m:sSubPr>
                        <m:ctrlPr>
                          <a:rPr lang="en-GB" sz="1800" i="1" smtClean="0">
                            <a:latin typeface="Cambria Math" panose="02040503050406030204" pitchFamily="18" charset="0"/>
                          </a:rPr>
                        </m:ctrlPr>
                      </m:sSubPr>
                      <m:e>
                        <m:r>
                          <a:rPr lang="en-GB" sz="1800" i="1">
                            <a:latin typeface="Cambria Math" panose="02040503050406030204" pitchFamily="18" charset="0"/>
                          </a:rPr>
                          <m:t>𝑉𝐾𝐴𝐷𝐷</m:t>
                        </m:r>
                      </m:e>
                      <m:sub>
                        <m:r>
                          <a:rPr lang="en-GB" sz="1800" i="1">
                            <a:latin typeface="Cambria Math" panose="02040503050406030204" pitchFamily="18" charset="0"/>
                          </a:rPr>
                          <m:t>𝑡</m:t>
                        </m:r>
                      </m:sub>
                    </m:sSub>
                    <m:r>
                      <a:rPr lang="en-GB" sz="1800" i="1">
                        <a:latin typeface="Cambria Math" panose="02040503050406030204" pitchFamily="18" charset="0"/>
                        <a:ea typeface="Cambria Math" panose="02040503050406030204" pitchFamily="18" charset="0"/>
                      </a:rPr>
                      <m:t>∙</m:t>
                    </m:r>
                    <m:r>
                      <a:rPr lang="en-GB" sz="1800" b="1" i="1" smtClean="0">
                        <a:solidFill>
                          <a:srgbClr val="FF0000"/>
                        </a:solidFill>
                        <a:latin typeface="Cambria Math" panose="02040503050406030204" pitchFamily="18" charset="0"/>
                        <a:ea typeface="Cambria Math" panose="02040503050406030204" pitchFamily="18" charset="0"/>
                      </a:rPr>
                      <m:t>𝑫𝑬𝑳</m:t>
                    </m:r>
                    <m:r>
                      <a:rPr lang="en-GB" sz="1800" b="1" i="1" smtClean="0">
                        <a:solidFill>
                          <a:srgbClr val="FF0000"/>
                        </a:solidFill>
                        <a:latin typeface="Cambria Math" panose="02040503050406030204" pitchFamily="18" charset="0"/>
                        <a:ea typeface="Cambria Math" panose="02040503050406030204" pitchFamily="18" charset="0"/>
                      </a:rPr>
                      <m:t>_</m:t>
                    </m:r>
                    <m:r>
                      <a:rPr lang="en-GB" sz="1800" b="1" i="1" smtClean="0">
                        <a:solidFill>
                          <a:srgbClr val="FF0000"/>
                        </a:solidFill>
                        <a:latin typeface="Cambria Math" panose="02040503050406030204" pitchFamily="18" charset="0"/>
                        <a:ea typeface="Cambria Math" panose="02040503050406030204" pitchFamily="18" charset="0"/>
                      </a:rPr>
                      <m:t>𝑼𝑵𝑰𝑻𝒀</m:t>
                    </m:r>
                  </m:oMath>
                </a14:m>
                <a:endParaRPr lang="en-GB" sz="1800" dirty="0"/>
              </a:p>
              <a:p>
                <a:pPr lvl="1">
                  <a:spcBef>
                    <a:spcPts val="600"/>
                  </a:spcBef>
                </a:pPr>
                <a:r>
                  <a:rPr lang="en-GB" sz="1800" dirty="0"/>
                  <a:t>Run the first period (2014-2020) in annual steps and update the capital stock in 2020 from the annual solution -&gt; full information of what happens with investments within the period</a:t>
                </a:r>
              </a:p>
              <a:p>
                <a:pPr lvl="1">
                  <a:spcBef>
                    <a:spcPts val="600"/>
                  </a:spcBef>
                </a:pPr>
                <a:r>
                  <a:rPr lang="en-GB" sz="1800" dirty="0"/>
                  <a:t>Use this experiment to check on the bias we commit when running not annual periods</a:t>
                </a:r>
              </a:p>
              <a:p>
                <a:pPr lvl="1">
                  <a:spcBef>
                    <a:spcPts val="600"/>
                  </a:spcBef>
                </a:pPr>
                <a:r>
                  <a:rPr lang="en-GB" sz="1800" dirty="0"/>
                  <a:t>Adopt a medium-run length of periods: instead of 10 years, run in 5 years</a:t>
                </a:r>
              </a:p>
              <a:p>
                <a:pPr marL="696913" lvl="1" indent="0">
                  <a:buNone/>
                </a:pPr>
                <a:endParaRPr lang="en-GB" sz="1800" dirty="0"/>
              </a:p>
              <a:p>
                <a:pPr lvl="2"/>
                <a:endParaRPr lang="en-GB" sz="1800" dirty="0"/>
              </a:p>
              <a:p>
                <a:endParaRPr lang="en-GB" dirty="0"/>
              </a:p>
            </p:txBody>
          </p:sp>
        </mc:Choice>
        <mc:Fallback>
          <p:sp>
            <p:nvSpPr>
              <p:cNvPr id="3" name="Text Placeholder 2">
                <a:extLst>
                  <a:ext uri="{FF2B5EF4-FFF2-40B4-BE49-F238E27FC236}">
                    <a16:creationId xmlns:a16="http://schemas.microsoft.com/office/drawing/2014/main" id="{FF996686-C7B3-4027-B4E7-933B952E881A}"/>
                  </a:ext>
                </a:extLst>
              </p:cNvPr>
              <p:cNvSpPr>
                <a:spLocks noGrp="1" noRot="1" noChangeAspect="1" noMove="1" noResize="1" noEditPoints="1" noAdjustHandles="1" noChangeArrowheads="1" noChangeShapeType="1" noTextEdit="1"/>
              </p:cNvSpPr>
              <p:nvPr>
                <p:ph type="body" sz="quarter" idx="10"/>
              </p:nvPr>
            </p:nvSpPr>
            <p:spPr>
              <a:xfrm>
                <a:off x="207424" y="1125474"/>
                <a:ext cx="11569368" cy="5096217"/>
              </a:xfrm>
              <a:blipFill>
                <a:blip r:embed="rId2"/>
                <a:stretch>
                  <a:fillRect l="-896" t="-2632" r="-896"/>
                </a:stretch>
              </a:blipFill>
            </p:spPr>
            <p:txBody>
              <a:bodyPr/>
              <a:lstStyle/>
              <a:p>
                <a:r>
                  <a:rPr lang="nl-NL">
                    <a:noFill/>
                  </a:rPr>
                  <a:t> </a:t>
                </a:r>
              </a:p>
            </p:txBody>
          </p:sp>
        </mc:Fallback>
      </mc:AlternateContent>
      <p:sp>
        <p:nvSpPr>
          <p:cNvPr id="4" name="Slide Number Placeholder 3">
            <a:extLst>
              <a:ext uri="{FF2B5EF4-FFF2-40B4-BE49-F238E27FC236}">
                <a16:creationId xmlns:a16="http://schemas.microsoft.com/office/drawing/2014/main" id="{4DB6764C-5BDD-4CF9-8D7E-74091976FDE6}"/>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32</a:t>
            </a:fld>
            <a:endParaRPr lang="en-GB" dirty="0"/>
          </a:p>
        </p:txBody>
      </p:sp>
    </p:spTree>
    <p:extLst>
      <p:ext uri="{BB962C8B-B14F-4D97-AF65-F5344CB8AC3E}">
        <p14:creationId xmlns:p14="http://schemas.microsoft.com/office/powerpoint/2010/main" val="1106777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98F9-6009-4E0F-A609-3DA4696ED1A0}"/>
              </a:ext>
            </a:extLst>
          </p:cNvPr>
          <p:cNvSpPr>
            <a:spLocks noGrp="1"/>
          </p:cNvSpPr>
          <p:nvPr>
            <p:ph type="title"/>
          </p:nvPr>
        </p:nvSpPr>
        <p:spPr/>
        <p:txBody>
          <a:bodyPr/>
          <a:lstStyle/>
          <a:p>
            <a:r>
              <a:rPr lang="en-GB" dirty="0"/>
              <a:t>Comparison annual vs multi-annual version of MAGNET</a:t>
            </a:r>
          </a:p>
        </p:txBody>
      </p:sp>
      <p:sp>
        <p:nvSpPr>
          <p:cNvPr id="3" name="Text Placeholder 2">
            <a:extLst>
              <a:ext uri="{FF2B5EF4-FFF2-40B4-BE49-F238E27FC236}">
                <a16:creationId xmlns:a16="http://schemas.microsoft.com/office/drawing/2014/main" id="{9EF1B877-FCE8-4F29-A2D9-30CD1AD64218}"/>
              </a:ext>
            </a:extLst>
          </p:cNvPr>
          <p:cNvSpPr>
            <a:spLocks noGrp="1"/>
          </p:cNvSpPr>
          <p:nvPr>
            <p:ph type="body" sz="quarter" idx="10"/>
          </p:nvPr>
        </p:nvSpPr>
        <p:spPr>
          <a:xfrm>
            <a:off x="485012" y="1213080"/>
            <a:ext cx="11361584" cy="4089600"/>
          </a:xfrm>
        </p:spPr>
        <p:txBody>
          <a:bodyPr/>
          <a:lstStyle/>
          <a:p>
            <a:r>
              <a:rPr lang="en-GB" dirty="0"/>
              <a:t>Solving in multi-annual step produces limited bias</a:t>
            </a:r>
          </a:p>
          <a:p>
            <a:r>
              <a:rPr lang="en-GB" dirty="0"/>
              <a:t>For most cases, multiplying 2014 investments by period length (6) works ok</a:t>
            </a:r>
          </a:p>
          <a:p>
            <a:r>
              <a:rPr lang="en-GB"/>
              <a:t>On world level 2-3% difference, only FRA and ITA get about 6% higher capital stock based on period update.</a:t>
            </a:r>
            <a:endParaRPr lang="en-GB" dirty="0"/>
          </a:p>
        </p:txBody>
      </p:sp>
      <p:sp>
        <p:nvSpPr>
          <p:cNvPr id="4" name="Slide Number Placeholder 3">
            <a:extLst>
              <a:ext uri="{FF2B5EF4-FFF2-40B4-BE49-F238E27FC236}">
                <a16:creationId xmlns:a16="http://schemas.microsoft.com/office/drawing/2014/main" id="{D6CA89F9-2012-40D5-9164-812B605C5D08}"/>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33</a:t>
            </a:fld>
            <a:endParaRPr lang="en-GB" dirty="0"/>
          </a:p>
        </p:txBody>
      </p:sp>
      <p:graphicFrame>
        <p:nvGraphicFramePr>
          <p:cNvPr id="5" name="Chart 4">
            <a:extLst>
              <a:ext uri="{FF2B5EF4-FFF2-40B4-BE49-F238E27FC236}">
                <a16:creationId xmlns:a16="http://schemas.microsoft.com/office/drawing/2014/main" id="{00D3FEFD-C178-4E09-853E-0EA5E98FD5F4}"/>
              </a:ext>
            </a:extLst>
          </p:cNvPr>
          <p:cNvGraphicFramePr>
            <a:graphicFrameLocks/>
          </p:cNvGraphicFramePr>
          <p:nvPr>
            <p:extLst/>
          </p:nvPr>
        </p:nvGraphicFramePr>
        <p:xfrm>
          <a:off x="485012" y="3142953"/>
          <a:ext cx="6132604" cy="34848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Object 7">
            <a:extLst>
              <a:ext uri="{FF2B5EF4-FFF2-40B4-BE49-F238E27FC236}">
                <a16:creationId xmlns:a16="http://schemas.microsoft.com/office/drawing/2014/main" id="{5F927F23-9DC3-48D5-9D72-9A2A8EED3776}"/>
              </a:ext>
            </a:extLst>
          </p:cNvPr>
          <p:cNvGraphicFramePr>
            <a:graphicFrameLocks noChangeAspect="1"/>
          </p:cNvGraphicFramePr>
          <p:nvPr>
            <p:extLst/>
          </p:nvPr>
        </p:nvGraphicFramePr>
        <p:xfrm>
          <a:off x="7512586" y="3191857"/>
          <a:ext cx="2953020" cy="3342858"/>
        </p:xfrm>
        <a:graphic>
          <a:graphicData uri="http://schemas.openxmlformats.org/presentationml/2006/ole">
            <mc:AlternateContent xmlns:mc="http://schemas.openxmlformats.org/markup-compatibility/2006">
              <mc:Choice xmlns:v="urn:schemas-microsoft-com:vml" Requires="v">
                <p:oleObj spid="_x0000_s2062" name="Worksheet" r:id="rId4" imgW="1924089" imgH="2177935" progId="Excel.Sheet.12">
                  <p:embed/>
                </p:oleObj>
              </mc:Choice>
              <mc:Fallback>
                <p:oleObj name="Worksheet" r:id="rId4" imgW="1924089" imgH="2177935" progId="Excel.Sheet.12">
                  <p:embed/>
                  <p:pic>
                    <p:nvPicPr>
                      <p:cNvPr id="8" name="Object 7">
                        <a:extLst>
                          <a:ext uri="{FF2B5EF4-FFF2-40B4-BE49-F238E27FC236}">
                            <a16:creationId xmlns:a16="http://schemas.microsoft.com/office/drawing/2014/main" id="{5F927F23-9DC3-48D5-9D72-9A2A8EED3776}"/>
                          </a:ext>
                        </a:extLst>
                      </p:cNvPr>
                      <p:cNvPicPr/>
                      <p:nvPr/>
                    </p:nvPicPr>
                    <p:blipFill>
                      <a:blip r:embed="rId5"/>
                      <a:stretch>
                        <a:fillRect/>
                      </a:stretch>
                    </p:blipFill>
                    <p:spPr>
                      <a:xfrm>
                        <a:off x="7512586" y="3191857"/>
                        <a:ext cx="2953020" cy="3342858"/>
                      </a:xfrm>
                      <a:prstGeom prst="rect">
                        <a:avLst/>
                      </a:prstGeom>
                    </p:spPr>
                  </p:pic>
                </p:oleObj>
              </mc:Fallback>
            </mc:AlternateContent>
          </a:graphicData>
        </a:graphic>
      </p:graphicFrame>
    </p:spTree>
    <p:extLst>
      <p:ext uri="{BB962C8B-B14F-4D97-AF65-F5344CB8AC3E}">
        <p14:creationId xmlns:p14="http://schemas.microsoft.com/office/powerpoint/2010/main" val="3899577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362B5-4793-4488-B998-6A9BEF9558BC}"/>
              </a:ext>
            </a:extLst>
          </p:cNvPr>
          <p:cNvSpPr>
            <a:spLocks noGrp="1"/>
          </p:cNvSpPr>
          <p:nvPr>
            <p:ph type="title"/>
          </p:nvPr>
        </p:nvSpPr>
        <p:spPr/>
        <p:txBody>
          <a:bodyPr/>
          <a:lstStyle/>
          <a:p>
            <a:r>
              <a:rPr lang="en-GB" dirty="0"/>
              <a:t>Definition of scenario – background document</a:t>
            </a:r>
          </a:p>
        </p:txBody>
      </p:sp>
      <p:sp>
        <p:nvSpPr>
          <p:cNvPr id="3" name="Text Placeholder 2">
            <a:extLst>
              <a:ext uri="{FF2B5EF4-FFF2-40B4-BE49-F238E27FC236}">
                <a16:creationId xmlns:a16="http://schemas.microsoft.com/office/drawing/2014/main" id="{1CC8BBA9-9C4F-481C-8625-EDFB7EB257A3}"/>
              </a:ext>
            </a:extLst>
          </p:cNvPr>
          <p:cNvSpPr>
            <a:spLocks noGrp="1"/>
          </p:cNvSpPr>
          <p:nvPr>
            <p:ph type="body" sz="quarter" idx="10"/>
          </p:nvPr>
        </p:nvSpPr>
        <p:spPr>
          <a:xfrm>
            <a:off x="0" y="1104327"/>
            <a:ext cx="5457690" cy="5682972"/>
          </a:xfrm>
          <a:solidFill>
            <a:schemeClr val="bg1"/>
          </a:solidFill>
        </p:spPr>
        <p:txBody>
          <a:bodyPr/>
          <a:lstStyle/>
          <a:p>
            <a:r>
              <a:rPr lang="en-GB" sz="1800" dirty="0"/>
              <a:t>Use a show-case scenario that demonstrates the new features of MAGNET model to simulate the impact of green investments</a:t>
            </a:r>
          </a:p>
          <a:p>
            <a:r>
              <a:rPr lang="en-GB" sz="1800" dirty="0"/>
              <a:t>Inspiration from a McKinsey document: </a:t>
            </a:r>
            <a:r>
              <a:rPr lang="en-GB" sz="1800" dirty="0">
                <a:solidFill>
                  <a:schemeClr val="tx1"/>
                </a:solidFill>
              </a:rPr>
              <a:t>“Net-Zero Europe, Decarbonization pathways and socioeconomic implications”</a:t>
            </a:r>
          </a:p>
          <a:p>
            <a:r>
              <a:rPr lang="en-GB" sz="1800" dirty="0"/>
              <a:t>28 trillion EUR needed to reach net zero Europe over 2020-2050</a:t>
            </a:r>
          </a:p>
          <a:p>
            <a:r>
              <a:rPr lang="en-GB" sz="1800" dirty="0"/>
              <a:t>In 2020-2030, 840 billion EUR annually, from which power is 7%</a:t>
            </a:r>
          </a:p>
          <a:p>
            <a:r>
              <a:rPr lang="en-GB" sz="1800" dirty="0"/>
              <a:t>The McKinsey plan assumes that about ¼ of total investments are reallocated and total investments increase by about 7%</a:t>
            </a:r>
          </a:p>
        </p:txBody>
      </p:sp>
      <p:sp>
        <p:nvSpPr>
          <p:cNvPr id="4" name="Slide Number Placeholder 3">
            <a:extLst>
              <a:ext uri="{FF2B5EF4-FFF2-40B4-BE49-F238E27FC236}">
                <a16:creationId xmlns:a16="http://schemas.microsoft.com/office/drawing/2014/main" id="{35BBF5E8-ED21-43E7-8F5A-322D22D4269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34</a:t>
            </a:fld>
            <a:endParaRPr lang="en-GB" dirty="0"/>
          </a:p>
        </p:txBody>
      </p:sp>
      <p:pic>
        <p:nvPicPr>
          <p:cNvPr id="7" name="Picture 6">
            <a:extLst>
              <a:ext uri="{FF2B5EF4-FFF2-40B4-BE49-F238E27FC236}">
                <a16:creationId xmlns:a16="http://schemas.microsoft.com/office/drawing/2014/main" id="{E65AEDAA-5A0F-4DF9-8878-4A0415FF1780}"/>
              </a:ext>
            </a:extLst>
          </p:cNvPr>
          <p:cNvPicPr>
            <a:picLocks noChangeAspect="1"/>
          </p:cNvPicPr>
          <p:nvPr/>
        </p:nvPicPr>
        <p:blipFill>
          <a:blip r:embed="rId2"/>
          <a:stretch>
            <a:fillRect/>
          </a:stretch>
        </p:blipFill>
        <p:spPr>
          <a:xfrm>
            <a:off x="5457690" y="1875934"/>
            <a:ext cx="6526886" cy="4053525"/>
          </a:xfrm>
          <a:prstGeom prst="rect">
            <a:avLst/>
          </a:prstGeom>
        </p:spPr>
      </p:pic>
      <p:sp>
        <p:nvSpPr>
          <p:cNvPr id="5" name="TextBox 4">
            <a:extLst>
              <a:ext uri="{FF2B5EF4-FFF2-40B4-BE49-F238E27FC236}">
                <a16:creationId xmlns:a16="http://schemas.microsoft.com/office/drawing/2014/main" id="{23A76C78-D328-4393-9E18-EBE1497C1FAC}"/>
              </a:ext>
            </a:extLst>
          </p:cNvPr>
          <p:cNvSpPr txBox="1"/>
          <p:nvPr/>
        </p:nvSpPr>
        <p:spPr>
          <a:xfrm>
            <a:off x="6834433" y="6221691"/>
            <a:ext cx="3846136" cy="302712"/>
          </a:xfrm>
          <a:prstGeom prst="rect">
            <a:avLst/>
          </a:prstGeom>
          <a:noFill/>
        </p:spPr>
        <p:txBody>
          <a:bodyPr wrap="square" rtlCol="0">
            <a:spAutoFit/>
          </a:bodyPr>
          <a:lstStyle/>
          <a:p>
            <a:pPr>
              <a:lnSpc>
                <a:spcPts val="1800"/>
              </a:lnSpc>
            </a:pPr>
            <a:r>
              <a:rPr lang="en-GB" sz="1400" dirty="0">
                <a:latin typeface="Verdana" pitchFamily="34" charset="0"/>
              </a:rPr>
              <a:t>Net-Zero Europe (McKinsey, 2021)</a:t>
            </a:r>
          </a:p>
        </p:txBody>
      </p:sp>
    </p:spTree>
    <p:extLst>
      <p:ext uri="{BB962C8B-B14F-4D97-AF65-F5344CB8AC3E}">
        <p14:creationId xmlns:p14="http://schemas.microsoft.com/office/powerpoint/2010/main" val="1396782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5A244-1024-4091-A474-25200A6CD9FC}"/>
              </a:ext>
            </a:extLst>
          </p:cNvPr>
          <p:cNvSpPr>
            <a:spLocks noGrp="1"/>
          </p:cNvSpPr>
          <p:nvPr>
            <p:ph type="title"/>
          </p:nvPr>
        </p:nvSpPr>
        <p:spPr>
          <a:xfrm>
            <a:off x="934939" y="179690"/>
            <a:ext cx="11257061" cy="791650"/>
          </a:xfrm>
        </p:spPr>
        <p:txBody>
          <a:bodyPr/>
          <a:lstStyle/>
          <a:p>
            <a:r>
              <a:rPr lang="en-GB" dirty="0"/>
              <a:t>Step 1 - Overview of investment modelling approaches</a:t>
            </a:r>
          </a:p>
        </p:txBody>
      </p:sp>
      <p:sp>
        <p:nvSpPr>
          <p:cNvPr id="4" name="Slide Number Placeholder 3">
            <a:extLst>
              <a:ext uri="{FF2B5EF4-FFF2-40B4-BE49-F238E27FC236}">
                <a16:creationId xmlns:a16="http://schemas.microsoft.com/office/drawing/2014/main" id="{E1BB2EC6-156C-48AD-A3D7-8068B774F104}"/>
              </a:ext>
            </a:extLst>
          </p:cNvPr>
          <p:cNvSpPr>
            <a:spLocks noGrp="1"/>
          </p:cNvSpPr>
          <p:nvPr>
            <p:ph type="sldNum" sz="quarter" idx="11"/>
          </p:nvPr>
        </p:nvSpPr>
        <p:spPr>
          <a:xfrm>
            <a:off x="11360576" y="6370465"/>
            <a:ext cx="624000" cy="164250"/>
          </a:xfrm>
        </p:spPr>
        <p:txBody>
          <a:bodyPr/>
          <a:lstStyle/>
          <a:p>
            <a:pPr algn="r">
              <a:lnSpc>
                <a:spcPts val="1200"/>
              </a:lnSpc>
            </a:pPr>
            <a:fld id="{F25965E0-7062-474C-8671-DB3A3CE669B0}" type="slidenum">
              <a:rPr lang="en-GB" smtClean="0"/>
              <a:pPr algn="r">
                <a:lnSpc>
                  <a:spcPts val="1200"/>
                </a:lnSpc>
              </a:pPr>
              <a:t>35</a:t>
            </a:fld>
            <a:endParaRPr lang="en-GB" dirty="0"/>
          </a:p>
        </p:txBody>
      </p:sp>
      <p:sp>
        <p:nvSpPr>
          <p:cNvPr id="5" name="Rectangle 4">
            <a:extLst>
              <a:ext uri="{FF2B5EF4-FFF2-40B4-BE49-F238E27FC236}">
                <a16:creationId xmlns:a16="http://schemas.microsoft.com/office/drawing/2014/main" id="{4142D729-3B44-4098-8A42-B82395542ECA}"/>
              </a:ext>
            </a:extLst>
          </p:cNvPr>
          <p:cNvSpPr/>
          <p:nvPr/>
        </p:nvSpPr>
        <p:spPr>
          <a:xfrm>
            <a:off x="177567" y="1116155"/>
            <a:ext cx="5749568" cy="61131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600" b="1" dirty="0">
                <a:solidFill>
                  <a:schemeClr val="tx1"/>
                </a:solidFill>
              </a:rPr>
              <a:t>Regional investments and capital stock</a:t>
            </a:r>
          </a:p>
          <a:p>
            <a:pPr algn="ctr"/>
            <a:endParaRPr lang="en-GB" sz="1600" b="1" dirty="0">
              <a:solidFill>
                <a:schemeClr val="tx1"/>
              </a:solidFill>
            </a:endParaRPr>
          </a:p>
        </p:txBody>
      </p:sp>
      <p:sp>
        <p:nvSpPr>
          <p:cNvPr id="7" name="Rectangle: Rounded Corners 6">
            <a:extLst>
              <a:ext uri="{FF2B5EF4-FFF2-40B4-BE49-F238E27FC236}">
                <a16:creationId xmlns:a16="http://schemas.microsoft.com/office/drawing/2014/main" id="{D34A7805-C92F-4A39-827E-24AA01F37EC0}"/>
              </a:ext>
            </a:extLst>
          </p:cNvPr>
          <p:cNvSpPr/>
          <p:nvPr/>
        </p:nvSpPr>
        <p:spPr>
          <a:xfrm>
            <a:off x="98132" y="1991464"/>
            <a:ext cx="2748763" cy="2276783"/>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b="1" dirty="0">
                <a:solidFill>
                  <a:schemeClr val="tx1"/>
                </a:solidFill>
              </a:rPr>
              <a:t>Standard MAGNET version</a:t>
            </a:r>
          </a:p>
          <a:p>
            <a:pPr marL="285750" indent="-285750" algn="just">
              <a:buFont typeface="Arial" panose="020B0604020202020204" pitchFamily="34" charset="0"/>
              <a:buChar char="•"/>
            </a:pPr>
            <a:r>
              <a:rPr lang="en-GB" sz="1400" dirty="0">
                <a:solidFill>
                  <a:schemeClr val="tx1"/>
                </a:solidFill>
              </a:rPr>
              <a:t>End capital stock exogenous, follows growth of GDP </a:t>
            </a:r>
          </a:p>
          <a:p>
            <a:pPr marL="285750" indent="-285750" algn="just">
              <a:buFont typeface="Arial" panose="020B0604020202020204" pitchFamily="34" charset="0"/>
              <a:buChar char="•"/>
            </a:pPr>
            <a:r>
              <a:rPr lang="en-GB" sz="1400" dirty="0">
                <a:solidFill>
                  <a:schemeClr val="tx1"/>
                </a:solidFill>
              </a:rPr>
              <a:t>GDP and population grow according to SSP2</a:t>
            </a:r>
          </a:p>
          <a:p>
            <a:pPr algn="just"/>
            <a:endParaRPr lang="en-GB" sz="1400" dirty="0">
              <a:solidFill>
                <a:schemeClr val="tx1"/>
              </a:solidFill>
            </a:endParaRPr>
          </a:p>
        </p:txBody>
      </p:sp>
      <p:sp>
        <p:nvSpPr>
          <p:cNvPr id="8" name="Rectangle: Rounded Corners 7">
            <a:extLst>
              <a:ext uri="{FF2B5EF4-FFF2-40B4-BE49-F238E27FC236}">
                <a16:creationId xmlns:a16="http://schemas.microsoft.com/office/drawing/2014/main" id="{0F6CE2AC-6F07-4F2E-85F9-D33A289BA3B0}"/>
              </a:ext>
            </a:extLst>
          </p:cNvPr>
          <p:cNvSpPr/>
          <p:nvPr/>
        </p:nvSpPr>
        <p:spPr>
          <a:xfrm>
            <a:off x="2964026" y="2135137"/>
            <a:ext cx="2963108" cy="203842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b="1" dirty="0">
                <a:solidFill>
                  <a:schemeClr val="tx1"/>
                </a:solidFill>
              </a:rPr>
              <a:t>Recursive Dynamic version:</a:t>
            </a:r>
          </a:p>
          <a:p>
            <a:pPr marL="285750" indent="-285750">
              <a:buFont typeface="Arial" panose="020B0604020202020204" pitchFamily="34" charset="0"/>
              <a:buChar char="•"/>
            </a:pPr>
            <a:r>
              <a:rPr lang="en-GB" sz="1400" dirty="0">
                <a:solidFill>
                  <a:schemeClr val="tx1"/>
                </a:solidFill>
              </a:rPr>
              <a:t>End capital stock endogenous, follows investment path</a:t>
            </a:r>
          </a:p>
          <a:p>
            <a:pPr marL="285750" indent="-285750">
              <a:buFont typeface="Arial" panose="020B0604020202020204" pitchFamily="34" charset="0"/>
              <a:buChar char="•"/>
            </a:pPr>
            <a:r>
              <a:rPr lang="en-GB" sz="1400" dirty="0">
                <a:solidFill>
                  <a:schemeClr val="tx1"/>
                </a:solidFill>
              </a:rPr>
              <a:t>GDP and population grow according to SSP2</a:t>
            </a:r>
          </a:p>
          <a:p>
            <a:pPr algn="just"/>
            <a:endParaRPr lang="en-GB" sz="1400" dirty="0">
              <a:solidFill>
                <a:schemeClr val="tx1"/>
              </a:solidFill>
            </a:endParaRPr>
          </a:p>
        </p:txBody>
      </p:sp>
      <p:sp>
        <p:nvSpPr>
          <p:cNvPr id="20" name="Rectangle 19">
            <a:extLst>
              <a:ext uri="{FF2B5EF4-FFF2-40B4-BE49-F238E27FC236}">
                <a16:creationId xmlns:a16="http://schemas.microsoft.com/office/drawing/2014/main" id="{2F30665B-7110-4FB5-8C42-F8CBFBCD2B1D}"/>
              </a:ext>
            </a:extLst>
          </p:cNvPr>
          <p:cNvSpPr/>
          <p:nvPr/>
        </p:nvSpPr>
        <p:spPr>
          <a:xfrm>
            <a:off x="6396026" y="1147666"/>
            <a:ext cx="5387479" cy="58053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600" b="1" dirty="0">
                <a:solidFill>
                  <a:schemeClr val="tx1"/>
                </a:solidFill>
              </a:rPr>
              <a:t>Sectoral investments and capital stock</a:t>
            </a:r>
          </a:p>
          <a:p>
            <a:pPr algn="ctr"/>
            <a:endParaRPr lang="en-GB" sz="1400" b="1" dirty="0">
              <a:solidFill>
                <a:schemeClr val="tx1"/>
              </a:solidFill>
            </a:endParaRPr>
          </a:p>
        </p:txBody>
      </p:sp>
      <mc:AlternateContent xmlns:mc="http://schemas.openxmlformats.org/markup-compatibility/2006">
        <mc:Choice xmlns:a14="http://schemas.microsoft.com/office/drawing/2010/main" Requires="a14">
          <p:sp>
            <p:nvSpPr>
              <p:cNvPr id="21" name="Rectangle: Rounded Corners 20">
                <a:extLst>
                  <a:ext uri="{FF2B5EF4-FFF2-40B4-BE49-F238E27FC236}">
                    <a16:creationId xmlns:a16="http://schemas.microsoft.com/office/drawing/2014/main" id="{A92FE21E-A319-454B-8ABE-A34E08117D5B}"/>
                  </a:ext>
                </a:extLst>
              </p:cNvPr>
              <p:cNvSpPr/>
              <p:nvPr/>
            </p:nvSpPr>
            <p:spPr>
              <a:xfrm>
                <a:off x="6123478" y="1846418"/>
                <a:ext cx="3011924" cy="2774366"/>
              </a:xfrm>
              <a:prstGeom prst="roundRect">
                <a:avLst/>
              </a:prstGeom>
              <a:solidFill>
                <a:schemeClr val="bg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b="1" dirty="0">
                    <a:solidFill>
                      <a:schemeClr val="tx1"/>
                    </a:solidFill>
                  </a:rPr>
                  <a:t>Tobin Q theory</a:t>
                </a:r>
              </a:p>
              <a:p>
                <a:pPr marL="285750" indent="-285750" algn="just">
                  <a:spcBef>
                    <a:spcPts val="0"/>
                  </a:spcBef>
                  <a:spcAft>
                    <a:spcPts val="0"/>
                  </a:spcAft>
                  <a:buFont typeface="Arial" panose="020B0604020202020204" pitchFamily="34" charset="0"/>
                  <a:buChar char="•"/>
                </a:pPr>
                <a:r>
                  <a:rPr lang="en-GB" sz="1400" dirty="0">
                    <a:solidFill>
                      <a:schemeClr val="tx1"/>
                    </a:solidFill>
                  </a:rPr>
                  <a:t>Sector investments are allocated according to the ratio of capital return to user costs (Q-ratio)</a:t>
                </a:r>
              </a:p>
              <a:p>
                <a:pPr marL="285750" indent="-285750" algn="just">
                  <a:spcBef>
                    <a:spcPts val="0"/>
                  </a:spcBef>
                  <a:spcAft>
                    <a:spcPts val="0"/>
                  </a:spcAft>
                  <a:buFont typeface="Arial" panose="020B0604020202020204" pitchFamily="34" charset="0"/>
                  <a:buChar char="•"/>
                </a:pPr>
                <a:r>
                  <a:rPr lang="en-GB" sz="1400" dirty="0">
                    <a:solidFill>
                      <a:schemeClr val="tx1"/>
                    </a:solidFill>
                  </a:rPr>
                  <a:t>Regional investment follows standard GTAP, regional capital stock is aggregated bottom-up</a:t>
                </a:r>
              </a:p>
              <a:p>
                <a:pPr marL="285750" indent="-285750" algn="just">
                  <a:spcBef>
                    <a:spcPts val="0"/>
                  </a:spcBef>
                  <a:spcAft>
                    <a:spcPts val="0"/>
                  </a:spcAft>
                  <a:buFont typeface="Arial" panose="020B0604020202020204" pitchFamily="34" charset="0"/>
                  <a:buChar char="•"/>
                </a:pPr>
                <a14:m>
                  <m:oMath xmlns:m="http://schemas.openxmlformats.org/officeDocument/2006/math">
                    <m:sSub>
                      <m:sSubPr>
                        <m:ctrlPr>
                          <a:rPr lang="en-GB" sz="1400" b="1" i="1" smtClean="0">
                            <a:solidFill>
                              <a:schemeClr val="tx1"/>
                            </a:solidFill>
                            <a:latin typeface="Cambria Math" panose="02040503050406030204" pitchFamily="18" charset="0"/>
                          </a:rPr>
                        </m:ctrlPr>
                      </m:sSubPr>
                      <m:e>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𝒒𝒊𝒏𝒗</m:t>
                        </m:r>
                      </m:e>
                      <m: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𝒊</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𝒓</m:t>
                        </m:r>
                      </m:sub>
                    </m:s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400" b="1" i="1" smtClean="0">
                            <a:solidFill>
                              <a:schemeClr val="tx1"/>
                            </a:solidFill>
                            <a:latin typeface="Cambria Math" panose="02040503050406030204" pitchFamily="18" charset="0"/>
                          </a:rPr>
                        </m:ctrlPr>
                      </m:sSubPr>
                      <m:e>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𝒌𝒃</m:t>
                        </m:r>
                      </m:e>
                      <m: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𝒊</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𝒓</m:t>
                        </m:r>
                      </m:sub>
                    </m:s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 </m:t>
                    </m:r>
                    <m:r>
                      <a:rPr lang="en-GB" sz="1400" b="1"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𝝈</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𝒊𝒏𝒗</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400" b="1" i="1" smtClean="0">
                            <a:solidFill>
                              <a:schemeClr val="tx1"/>
                            </a:solidFill>
                            <a:latin typeface="Cambria Math" panose="02040503050406030204" pitchFamily="18" charset="0"/>
                          </a:rPr>
                        </m:ctrlPr>
                      </m:sSubPr>
                      <m:e>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𝒓𝒌</m:t>
                        </m:r>
                      </m:e>
                      <m: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𝒊</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𝒓</m:t>
                        </m:r>
                      </m:sub>
                    </m:s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400" b="1" i="1" smtClean="0">
                            <a:solidFill>
                              <a:schemeClr val="tx1"/>
                            </a:solidFill>
                            <a:latin typeface="Cambria Math" panose="02040503050406030204" pitchFamily="18" charset="0"/>
                          </a:rPr>
                        </m:ctrlPr>
                      </m:sSubPr>
                      <m:e>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𝒖𝒔𝒄</m:t>
                        </m:r>
                      </m:e>
                      <m: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𝒊</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𝒓</m:t>
                        </m:r>
                      </m:sub>
                    </m:sSub>
                    <m:r>
                      <a:rPr lang="en-GB" sz="1400" b="1"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GB" sz="1400" b="1" dirty="0">
                  <a:solidFill>
                    <a:schemeClr val="tx1"/>
                  </a:solidFill>
                </a:endParaRPr>
              </a:p>
            </p:txBody>
          </p:sp>
        </mc:Choice>
        <mc:Fallback>
          <p:sp>
            <p:nvSpPr>
              <p:cNvPr id="21" name="Rectangle: Rounded Corners 20">
                <a:extLst>
                  <a:ext uri="{FF2B5EF4-FFF2-40B4-BE49-F238E27FC236}">
                    <a16:creationId xmlns:a16="http://schemas.microsoft.com/office/drawing/2014/main" id="{A92FE21E-A319-454B-8ABE-A34E08117D5B}"/>
                  </a:ext>
                </a:extLst>
              </p:cNvPr>
              <p:cNvSpPr>
                <a:spLocks noRot="1" noChangeAspect="1" noMove="1" noResize="1" noEditPoints="1" noAdjustHandles="1" noChangeArrowheads="1" noChangeShapeType="1" noTextEdit="1"/>
              </p:cNvSpPr>
              <p:nvPr/>
            </p:nvSpPr>
            <p:spPr>
              <a:xfrm>
                <a:off x="6123478" y="1846418"/>
                <a:ext cx="3011924" cy="2774366"/>
              </a:xfrm>
              <a:prstGeom prst="roundRect">
                <a:avLst/>
              </a:prstGeom>
              <a:blipFill>
                <a:blip r:embed="rId2"/>
                <a:stretch>
                  <a:fillRect/>
                </a:stretch>
              </a:blipFill>
              <a:ln>
                <a:solidFill>
                  <a:srgbClr val="FF0000"/>
                </a:solidFill>
              </a:ln>
            </p:spPr>
            <p:txBody>
              <a:bodyPr/>
              <a:lstStyle/>
              <a:p>
                <a:r>
                  <a:rPr lang="nl-NL">
                    <a:noFill/>
                  </a:rPr>
                  <a:t> </a:t>
                </a:r>
              </a:p>
            </p:txBody>
          </p:sp>
        </mc:Fallback>
      </mc:AlternateContent>
      <p:sp>
        <p:nvSpPr>
          <p:cNvPr id="22" name="Rectangle: Rounded Corners 21">
            <a:extLst>
              <a:ext uri="{FF2B5EF4-FFF2-40B4-BE49-F238E27FC236}">
                <a16:creationId xmlns:a16="http://schemas.microsoft.com/office/drawing/2014/main" id="{26DE299E-DF58-4E73-8AE9-1920CDC862D7}"/>
              </a:ext>
            </a:extLst>
          </p:cNvPr>
          <p:cNvSpPr/>
          <p:nvPr/>
        </p:nvSpPr>
        <p:spPr>
          <a:xfrm>
            <a:off x="9331747" y="1829716"/>
            <a:ext cx="2762121" cy="2600276"/>
          </a:xfrm>
          <a:prstGeom prst="round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spcBef>
                <a:spcPts val="600"/>
              </a:spcBef>
              <a:spcAft>
                <a:spcPts val="600"/>
              </a:spcAft>
            </a:pPr>
            <a:r>
              <a:rPr lang="en-GB" sz="1400" b="1" dirty="0">
                <a:solidFill>
                  <a:schemeClr val="tx1"/>
                </a:solidFill>
              </a:rPr>
              <a:t>Equalization of expected returns</a:t>
            </a:r>
          </a:p>
          <a:p>
            <a:pPr indent="-285750" algn="just">
              <a:spcBef>
                <a:spcPts val="0"/>
              </a:spcBef>
              <a:spcAft>
                <a:spcPts val="0"/>
              </a:spcAft>
              <a:buFont typeface="Arial" panose="020B0604020202020204" pitchFamily="34" charset="0"/>
              <a:buChar char="•"/>
            </a:pPr>
            <a:r>
              <a:rPr lang="en-GB" sz="1400" dirty="0">
                <a:solidFill>
                  <a:schemeClr val="tx1"/>
                </a:solidFill>
              </a:rPr>
              <a:t>End-period sectoral capital stock is allocated to equalize expected rates of return. </a:t>
            </a:r>
          </a:p>
          <a:p>
            <a:pPr indent="-285750" algn="just">
              <a:spcBef>
                <a:spcPts val="0"/>
              </a:spcBef>
              <a:spcAft>
                <a:spcPts val="0"/>
              </a:spcAft>
              <a:buFont typeface="Arial" panose="020B0604020202020204" pitchFamily="34" charset="0"/>
              <a:buChar char="•"/>
            </a:pPr>
            <a:r>
              <a:rPr lang="en-GB" sz="1400" dirty="0">
                <a:solidFill>
                  <a:schemeClr val="tx1"/>
                </a:solidFill>
              </a:rPr>
              <a:t>Regional investment and capital stock is aggregated bottom-up </a:t>
            </a:r>
          </a:p>
          <a:p>
            <a:pPr algn="just">
              <a:spcBef>
                <a:spcPts val="0"/>
              </a:spcBef>
              <a:spcAft>
                <a:spcPts val="0"/>
              </a:spcAft>
            </a:pPr>
            <a:r>
              <a:rPr lang="en-GB" sz="1400" dirty="0">
                <a:solidFill>
                  <a:schemeClr val="tx1"/>
                </a:solidFill>
              </a:rPr>
              <a:t> </a:t>
            </a:r>
          </a:p>
        </p:txBody>
      </p:sp>
      <p:sp>
        <p:nvSpPr>
          <p:cNvPr id="6" name="Arrow: Down 5">
            <a:extLst>
              <a:ext uri="{FF2B5EF4-FFF2-40B4-BE49-F238E27FC236}">
                <a16:creationId xmlns:a16="http://schemas.microsoft.com/office/drawing/2014/main" id="{A658D231-8B69-4831-92D3-EA6F12D504BB}"/>
              </a:ext>
            </a:extLst>
          </p:cNvPr>
          <p:cNvSpPr/>
          <p:nvPr/>
        </p:nvSpPr>
        <p:spPr>
          <a:xfrm>
            <a:off x="7253865" y="4969958"/>
            <a:ext cx="612742" cy="44424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GB" sz="1400" dirty="0">
              <a:solidFill>
                <a:schemeClr val="tx1"/>
              </a:solidFill>
            </a:endParaRPr>
          </a:p>
        </p:txBody>
      </p:sp>
      <p:sp>
        <p:nvSpPr>
          <p:cNvPr id="9" name="TextBox 8">
            <a:extLst>
              <a:ext uri="{FF2B5EF4-FFF2-40B4-BE49-F238E27FC236}">
                <a16:creationId xmlns:a16="http://schemas.microsoft.com/office/drawing/2014/main" id="{8D64A7A3-4FBA-4E44-B889-F22A892F9D4D}"/>
              </a:ext>
            </a:extLst>
          </p:cNvPr>
          <p:cNvSpPr txBox="1"/>
          <p:nvPr/>
        </p:nvSpPr>
        <p:spPr>
          <a:xfrm>
            <a:off x="6396026" y="5675547"/>
            <a:ext cx="2328420" cy="764376"/>
          </a:xfrm>
          <a:prstGeom prst="rect">
            <a:avLst/>
          </a:prstGeom>
          <a:solidFill>
            <a:srgbClr val="FFFF00"/>
          </a:solidFill>
        </p:spPr>
        <p:txBody>
          <a:bodyPr wrap="square" rtlCol="0">
            <a:spAutoFit/>
          </a:bodyPr>
          <a:lstStyle/>
          <a:p>
            <a:pPr>
              <a:lnSpc>
                <a:spcPts val="1800"/>
              </a:lnSpc>
            </a:pPr>
            <a:r>
              <a:rPr lang="en-GB" sz="1400" dirty="0">
                <a:latin typeface="Verdana" pitchFamily="34" charset="0"/>
              </a:rPr>
              <a:t>Works best with more detailed commodity aggregation</a:t>
            </a:r>
          </a:p>
        </p:txBody>
      </p:sp>
      <p:sp>
        <p:nvSpPr>
          <p:cNvPr id="10" name="Right Brace 9">
            <a:extLst>
              <a:ext uri="{FF2B5EF4-FFF2-40B4-BE49-F238E27FC236}">
                <a16:creationId xmlns:a16="http://schemas.microsoft.com/office/drawing/2014/main" id="{9459F889-D209-4FFD-AD27-0600946E3908}"/>
              </a:ext>
            </a:extLst>
          </p:cNvPr>
          <p:cNvSpPr/>
          <p:nvPr/>
        </p:nvSpPr>
        <p:spPr>
          <a:xfrm rot="5400000">
            <a:off x="2697253" y="2990160"/>
            <a:ext cx="533544" cy="3413209"/>
          </a:xfrm>
          <a:prstGeom prst="rightBrace">
            <a:avLst/>
          </a:prstGeom>
          <a:ln w="1587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4" name="TextBox 13">
            <a:extLst>
              <a:ext uri="{FF2B5EF4-FFF2-40B4-BE49-F238E27FC236}">
                <a16:creationId xmlns:a16="http://schemas.microsoft.com/office/drawing/2014/main" id="{7CD753C4-8A46-43B0-95FE-1140B832FE6F}"/>
              </a:ext>
            </a:extLst>
          </p:cNvPr>
          <p:cNvSpPr txBox="1"/>
          <p:nvPr/>
        </p:nvSpPr>
        <p:spPr>
          <a:xfrm>
            <a:off x="1098821" y="5094887"/>
            <a:ext cx="3907059" cy="533544"/>
          </a:xfrm>
          <a:prstGeom prst="rect">
            <a:avLst/>
          </a:prstGeom>
          <a:solidFill>
            <a:srgbClr val="FFCCFF"/>
          </a:solidFill>
        </p:spPr>
        <p:txBody>
          <a:bodyPr wrap="square" rtlCol="0">
            <a:spAutoFit/>
          </a:bodyPr>
          <a:lstStyle/>
          <a:p>
            <a:pPr>
              <a:lnSpc>
                <a:spcPts val="1800"/>
              </a:lnSpc>
            </a:pPr>
            <a:r>
              <a:rPr lang="en-GB" sz="1400" dirty="0">
                <a:latin typeface="Verdana" pitchFamily="34" charset="0"/>
              </a:rPr>
              <a:t>Not suitable for implementing sector-specific Green Deal shocks</a:t>
            </a:r>
          </a:p>
        </p:txBody>
      </p:sp>
      <p:sp>
        <p:nvSpPr>
          <p:cNvPr id="15" name="TextBox 14">
            <a:extLst>
              <a:ext uri="{FF2B5EF4-FFF2-40B4-BE49-F238E27FC236}">
                <a16:creationId xmlns:a16="http://schemas.microsoft.com/office/drawing/2014/main" id="{B7DD030D-3CA3-4F24-A21E-D5888F1D0C91}"/>
              </a:ext>
            </a:extLst>
          </p:cNvPr>
          <p:cNvSpPr txBox="1"/>
          <p:nvPr/>
        </p:nvSpPr>
        <p:spPr>
          <a:xfrm>
            <a:off x="9425659" y="4963537"/>
            <a:ext cx="2574296" cy="764376"/>
          </a:xfrm>
          <a:prstGeom prst="rect">
            <a:avLst/>
          </a:prstGeom>
          <a:solidFill>
            <a:srgbClr val="FFCCFF"/>
          </a:solidFill>
        </p:spPr>
        <p:txBody>
          <a:bodyPr wrap="square" rtlCol="0">
            <a:spAutoFit/>
          </a:bodyPr>
          <a:lstStyle/>
          <a:p>
            <a:pPr>
              <a:lnSpc>
                <a:spcPts val="1800"/>
              </a:lnSpc>
            </a:pPr>
            <a:r>
              <a:rPr lang="en-GB" sz="1400" dirty="0">
                <a:latin typeface="Verdana" pitchFamily="34" charset="0"/>
              </a:rPr>
              <a:t>Not stable when used in large commodity aggregations</a:t>
            </a:r>
          </a:p>
        </p:txBody>
      </p:sp>
      <p:cxnSp>
        <p:nvCxnSpPr>
          <p:cNvPr id="12" name="Straight Arrow Connector 11">
            <a:extLst>
              <a:ext uri="{FF2B5EF4-FFF2-40B4-BE49-F238E27FC236}">
                <a16:creationId xmlns:a16="http://schemas.microsoft.com/office/drawing/2014/main" id="{CEA8784D-B094-4A45-B182-7562243E2E21}"/>
              </a:ext>
            </a:extLst>
          </p:cNvPr>
          <p:cNvCxnSpPr>
            <a:stCxn id="22" idx="2"/>
            <a:endCxn id="15" idx="0"/>
          </p:cNvCxnSpPr>
          <p:nvPr/>
        </p:nvCxnSpPr>
        <p:spPr>
          <a:xfrm flipH="1">
            <a:off x="10712807" y="4429992"/>
            <a:ext cx="1" cy="533545"/>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7178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D87C7-32AA-4412-A593-C7CEB9071A34}"/>
              </a:ext>
            </a:extLst>
          </p:cNvPr>
          <p:cNvSpPr>
            <a:spLocks noGrp="1"/>
          </p:cNvSpPr>
          <p:nvPr>
            <p:ph type="title"/>
          </p:nvPr>
        </p:nvSpPr>
        <p:spPr/>
        <p:txBody>
          <a:bodyPr/>
          <a:lstStyle/>
          <a:p>
            <a:r>
              <a:rPr lang="en-GB" dirty="0"/>
              <a:t>Step 2 - Framework of green and other investments</a:t>
            </a:r>
          </a:p>
        </p:txBody>
      </p:sp>
      <p:sp>
        <p:nvSpPr>
          <p:cNvPr id="3" name="Text Placeholder 2">
            <a:extLst>
              <a:ext uri="{FF2B5EF4-FFF2-40B4-BE49-F238E27FC236}">
                <a16:creationId xmlns:a16="http://schemas.microsoft.com/office/drawing/2014/main" id="{DEDBE59E-C83C-405A-A72F-8C7A149E3EED}"/>
              </a:ext>
            </a:extLst>
          </p:cNvPr>
          <p:cNvSpPr>
            <a:spLocks noGrp="1"/>
          </p:cNvSpPr>
          <p:nvPr>
            <p:ph type="body" sz="quarter" idx="10"/>
          </p:nvPr>
        </p:nvSpPr>
        <p:spPr>
          <a:xfrm>
            <a:off x="551000" y="1021839"/>
            <a:ext cx="11361584" cy="4089600"/>
          </a:xfrm>
        </p:spPr>
        <p:txBody>
          <a:bodyPr/>
          <a:lstStyle/>
          <a:p>
            <a:r>
              <a:rPr lang="en-GB" sz="2000" dirty="0"/>
              <a:t>Disaggregate sector investments on exogenous (green) and other (regular)</a:t>
            </a:r>
          </a:p>
          <a:p>
            <a:r>
              <a:rPr lang="en-GB" sz="2000" dirty="0"/>
              <a:t>Sector-specific green investments introduced as change variable (</a:t>
            </a:r>
            <a:r>
              <a:rPr lang="en-GB" sz="2000" dirty="0" err="1"/>
              <a:t>del_qginva</a:t>
            </a:r>
            <a:r>
              <a:rPr lang="en-GB" sz="2000" dirty="0"/>
              <a:t>) and shocked (normally to zero, in scenarios non-zero)</a:t>
            </a:r>
          </a:p>
          <a:p>
            <a:r>
              <a:rPr lang="en-GB" sz="2000" dirty="0"/>
              <a:t>The remaining investments are allocated based on the market mechanism</a:t>
            </a:r>
          </a:p>
        </p:txBody>
      </p:sp>
      <p:sp>
        <p:nvSpPr>
          <p:cNvPr id="4" name="Slide Number Placeholder 3">
            <a:extLst>
              <a:ext uri="{FF2B5EF4-FFF2-40B4-BE49-F238E27FC236}">
                <a16:creationId xmlns:a16="http://schemas.microsoft.com/office/drawing/2014/main" id="{CC8DA4DD-42FF-4A32-B1C9-FCC496C3229D}"/>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36</a:t>
            </a:fld>
            <a:endParaRPr lang="en-GB" dirty="0"/>
          </a:p>
        </p:txBody>
      </p:sp>
      <p:pic>
        <p:nvPicPr>
          <p:cNvPr id="5" name="Picture 4">
            <a:extLst>
              <a:ext uri="{FF2B5EF4-FFF2-40B4-BE49-F238E27FC236}">
                <a16:creationId xmlns:a16="http://schemas.microsoft.com/office/drawing/2014/main" id="{35242E68-433E-4D39-AC14-CF3D328BB6A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9754" y="2698823"/>
            <a:ext cx="9078011" cy="4089600"/>
          </a:xfrm>
          <a:prstGeom prst="rect">
            <a:avLst/>
          </a:prstGeom>
          <a:noFill/>
        </p:spPr>
      </p:pic>
    </p:spTree>
    <p:extLst>
      <p:ext uri="{BB962C8B-B14F-4D97-AF65-F5344CB8AC3E}">
        <p14:creationId xmlns:p14="http://schemas.microsoft.com/office/powerpoint/2010/main" val="37908869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9DAA-3B6E-4277-ADCB-4EF29E60B36C}"/>
              </a:ext>
            </a:extLst>
          </p:cNvPr>
          <p:cNvSpPr>
            <a:spLocks noGrp="1"/>
          </p:cNvSpPr>
          <p:nvPr>
            <p:ph type="title"/>
          </p:nvPr>
        </p:nvSpPr>
        <p:spPr/>
        <p:txBody>
          <a:bodyPr/>
          <a:lstStyle/>
          <a:p>
            <a:r>
              <a:rPr lang="en-GB" dirty="0"/>
              <a:t>Implementation of technology learning in MAGNET</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AB3CB12D-CD17-4EE6-B203-58ADEFA3D75D}"/>
                  </a:ext>
                </a:extLst>
              </p:cNvPr>
              <p:cNvSpPr>
                <a:spLocks noGrp="1"/>
              </p:cNvSpPr>
              <p:nvPr>
                <p:ph type="body" sz="quarter" idx="10"/>
              </p:nvPr>
            </p:nvSpPr>
            <p:spPr>
              <a:xfrm>
                <a:off x="207424" y="1021840"/>
                <a:ext cx="11361584" cy="5049352"/>
              </a:xfrm>
              <a:solidFill>
                <a:schemeClr val="bg1"/>
              </a:solidFill>
            </p:spPr>
            <p:txBody>
              <a:bodyPr/>
              <a:lstStyle/>
              <a:p>
                <a:r>
                  <a:rPr lang="en-GB" dirty="0"/>
                  <a:t>Two-factor learning curve: </a:t>
                </a:r>
                <a14:m>
                  <m:oMath xmlns:m="http://schemas.openxmlformats.org/officeDocument/2006/math">
                    <m:r>
                      <a:rPr lang="en-GB" sz="2000" b="1" i="1" smtClean="0">
                        <a:latin typeface="Cambria Math" panose="02040503050406030204" pitchFamily="18" charset="0"/>
                      </a:rPr>
                      <m:t>𝒀</m:t>
                    </m:r>
                    <m:r>
                      <a:rPr lang="en-GB" sz="2000" b="1" i="1" smtClean="0">
                        <a:latin typeface="Cambria Math" panose="02040503050406030204" pitchFamily="18" charset="0"/>
                      </a:rPr>
                      <m:t>=</m:t>
                    </m:r>
                    <m:r>
                      <a:rPr lang="en-GB" sz="2000" b="1" i="1" smtClean="0">
                        <a:latin typeface="Cambria Math" panose="02040503050406030204" pitchFamily="18" charset="0"/>
                      </a:rPr>
                      <m:t>𝒂</m:t>
                    </m:r>
                    <m:r>
                      <a:rPr lang="en-GB" sz="2000" b="1" i="1" smtClean="0">
                        <a:latin typeface="Cambria Math" panose="02040503050406030204" pitchFamily="18" charset="0"/>
                      </a:rPr>
                      <m:t>∙</m:t>
                    </m:r>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𝒙</m:t>
                        </m:r>
                      </m:e>
                      <m:sup>
                        <m:r>
                          <a:rPr lang="en-GB" sz="2000" b="1" i="1" smtClean="0">
                            <a:latin typeface="Cambria Math" panose="02040503050406030204" pitchFamily="18" charset="0"/>
                          </a:rPr>
                          <m:t>𝒃𝑳𝑩𝑫</m:t>
                        </m:r>
                      </m:sup>
                    </m:sSup>
                    <m:r>
                      <a:rPr lang="en-GB" sz="2000" b="1" i="1" smtClean="0">
                        <a:latin typeface="Cambria Math" panose="02040503050406030204" pitchFamily="18" charset="0"/>
                      </a:rPr>
                      <m:t>∙</m:t>
                    </m:r>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𝑹</m:t>
                        </m:r>
                      </m:e>
                      <m:sup>
                        <m:r>
                          <a:rPr lang="en-GB" sz="2000" b="1" i="1" smtClean="0">
                            <a:latin typeface="Cambria Math" panose="02040503050406030204" pitchFamily="18" charset="0"/>
                          </a:rPr>
                          <m:t>𝒃𝑳𝑩𝑹</m:t>
                        </m:r>
                      </m:sup>
                    </m:sSup>
                  </m:oMath>
                </a14:m>
                <a:r>
                  <a:rPr lang="en-GB" sz="2000" b="1" dirty="0"/>
                  <a:t>	</a:t>
                </a:r>
                <a:r>
                  <a:rPr lang="en-GB" sz="1600" b="1" dirty="0"/>
                  <a:t>(1) </a:t>
                </a:r>
                <a:endParaRPr lang="en-GB" sz="2000" b="1" dirty="0"/>
              </a:p>
              <a:p>
                <a:pPr lvl="1"/>
                <a:r>
                  <a:rPr lang="en-GB" sz="1800" dirty="0"/>
                  <a:t>Where R represents cumulative R&amp;D investments and parameters </a:t>
                </a:r>
                <a:r>
                  <a:rPr lang="en-GB" sz="1800" dirty="0" err="1"/>
                  <a:t>bLBD</a:t>
                </a:r>
                <a:r>
                  <a:rPr lang="en-GB" sz="1800" dirty="0"/>
                  <a:t> and </a:t>
                </a:r>
                <a:r>
                  <a:rPr lang="en-GB" sz="1800" dirty="0" err="1"/>
                  <a:t>bLBR</a:t>
                </a:r>
                <a:r>
                  <a:rPr lang="en-GB" sz="1800" dirty="0"/>
                  <a:t> are rates of cost reduction from learning by doing and learning by research </a:t>
                </a:r>
              </a:p>
              <a:p>
                <a:pPr lvl="1"/>
                <a:r>
                  <a:rPr lang="en-GB" sz="1800" dirty="0"/>
                  <a:t>The reduction in cost associated with a doubling of experience, referred to as Learning curve (LR) is given by</a:t>
                </a:r>
              </a:p>
              <a:p>
                <a:pPr lvl="1"/>
                <a:r>
                  <a:rPr lang="en-GB" sz="1800" dirty="0"/>
                  <a:t>The relation between learning rates and b parameter is given by: </a:t>
                </a:r>
                <a14:m>
                  <m:oMath xmlns:m="http://schemas.openxmlformats.org/officeDocument/2006/math">
                    <m:r>
                      <a:rPr lang="en-GB" sz="2000" i="1">
                        <a:latin typeface="Cambria Math" panose="02040503050406030204" pitchFamily="18" charset="0"/>
                      </a:rPr>
                      <m:t>𝐿𝑅</m:t>
                    </m:r>
                    <m:r>
                      <a:rPr lang="en-GB" sz="2000" i="1">
                        <a:latin typeface="Cambria Math" panose="02040503050406030204" pitchFamily="18" charset="0"/>
                      </a:rPr>
                      <m:t>=1−</m:t>
                    </m:r>
                    <m:sSup>
                      <m:sSupPr>
                        <m:ctrlPr>
                          <a:rPr lang="en-GB" sz="2000" i="1">
                            <a:latin typeface="Cambria Math" panose="02040503050406030204" pitchFamily="18" charset="0"/>
                          </a:rPr>
                        </m:ctrlPr>
                      </m:sSupPr>
                      <m:e>
                        <m:r>
                          <a:rPr lang="en-GB" sz="2000" i="1">
                            <a:latin typeface="Cambria Math" panose="02040503050406030204" pitchFamily="18" charset="0"/>
                          </a:rPr>
                          <m:t>2</m:t>
                        </m:r>
                      </m:e>
                      <m:sup>
                        <m:r>
                          <a:rPr lang="en-GB" sz="2000" i="1">
                            <a:latin typeface="Cambria Math" panose="02040503050406030204" pitchFamily="18" charset="0"/>
                          </a:rPr>
                          <m:t>𝑏</m:t>
                        </m:r>
                      </m:sup>
                    </m:sSup>
                  </m:oMath>
                </a14:m>
                <a:r>
                  <a:rPr lang="en-GB" dirty="0"/>
                  <a:t>	</a:t>
                </a:r>
                <a:r>
                  <a:rPr lang="en-GB" sz="1600" dirty="0"/>
                  <a:t>(2)</a:t>
                </a:r>
                <a:r>
                  <a:rPr lang="en-GB" dirty="0"/>
                  <a:t>	</a:t>
                </a:r>
              </a:p>
              <a:p>
                <a:r>
                  <a:rPr lang="en-GB" dirty="0"/>
                  <a:t>Expressing equation (1) in growth rates</a:t>
                </a:r>
              </a:p>
              <a:p>
                <a:pPr lvl="1"/>
                <a14:m>
                  <m:oMath xmlns:m="http://schemas.openxmlformats.org/officeDocument/2006/math">
                    <m:acc>
                      <m:accPr>
                        <m:chr m:val="̇"/>
                        <m:ctrlPr>
                          <a:rPr lang="en-GB" i="1">
                            <a:latin typeface="Cambria Math" panose="02040503050406030204" pitchFamily="18" charset="0"/>
                          </a:rPr>
                        </m:ctrlPr>
                      </m:accPr>
                      <m:e>
                        <m:r>
                          <a:rPr lang="en-GB" i="1">
                            <a:latin typeface="Cambria Math" panose="02040503050406030204" pitchFamily="18" charset="0"/>
                          </a:rPr>
                          <m:t>𝑦</m:t>
                        </m:r>
                      </m:e>
                    </m:acc>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𝑏</m:t>
                        </m:r>
                      </m:e>
                      <m:sub>
                        <m:r>
                          <a:rPr lang="en-GB" i="1">
                            <a:latin typeface="Cambria Math" panose="02040503050406030204" pitchFamily="18" charset="0"/>
                          </a:rPr>
                          <m:t>𝐿𝐵𝐷</m:t>
                        </m:r>
                      </m:sub>
                    </m:sSub>
                    <m:r>
                      <a:rPr lang="en-GB" i="1">
                        <a:latin typeface="Cambria Math" panose="02040503050406030204" pitchFamily="18" charset="0"/>
                      </a:rPr>
                      <m:t>∙</m:t>
                    </m:r>
                    <m:acc>
                      <m:accPr>
                        <m:chr m:val="̇"/>
                        <m:ctrlPr>
                          <a:rPr lang="en-GB" i="1">
                            <a:latin typeface="Cambria Math" panose="02040503050406030204" pitchFamily="18" charset="0"/>
                          </a:rPr>
                        </m:ctrlPr>
                      </m:accPr>
                      <m:e>
                        <m:r>
                          <a:rPr lang="en-GB" i="1">
                            <a:latin typeface="Cambria Math" panose="02040503050406030204" pitchFamily="18" charset="0"/>
                          </a:rPr>
                          <m:t>𝑥</m:t>
                        </m:r>
                      </m:e>
                    </m:acc>
                    <m:r>
                      <a:rPr lang="en-GB" i="1">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𝑏</m:t>
                        </m:r>
                      </m:e>
                      <m:sub>
                        <m:r>
                          <a:rPr lang="en-GB" i="1">
                            <a:latin typeface="Cambria Math" panose="02040503050406030204" pitchFamily="18" charset="0"/>
                          </a:rPr>
                          <m:t>𝐿𝐵𝑅</m:t>
                        </m:r>
                      </m:sub>
                    </m:sSub>
                    <m:r>
                      <a:rPr lang="en-GB" i="1">
                        <a:latin typeface="Cambria Math" panose="02040503050406030204" pitchFamily="18" charset="0"/>
                      </a:rPr>
                      <m:t>∙</m:t>
                    </m:r>
                    <m:acc>
                      <m:accPr>
                        <m:chr m:val="̇"/>
                        <m:ctrlPr>
                          <a:rPr lang="en-GB" i="1">
                            <a:latin typeface="Cambria Math" panose="02040503050406030204" pitchFamily="18" charset="0"/>
                          </a:rPr>
                        </m:ctrlPr>
                      </m:accPr>
                      <m:e>
                        <m:r>
                          <a:rPr lang="en-GB" i="1">
                            <a:latin typeface="Cambria Math" panose="02040503050406030204" pitchFamily="18" charset="0"/>
                          </a:rPr>
                          <m:t>𝑅</m:t>
                        </m:r>
                      </m:e>
                    </m:acc>
                    <m:r>
                      <a:rPr lang="en-GB" i="1">
                        <a:latin typeface="Cambria Math" panose="02040503050406030204" pitchFamily="18" charset="0"/>
                      </a:rPr>
                      <m:t>  </m:t>
                    </m:r>
                  </m:oMath>
                </a14:m>
                <a:r>
                  <a:rPr lang="en-GB" dirty="0"/>
                  <a:t>			(3)</a:t>
                </a:r>
              </a:p>
              <a:p>
                <a:pPr lvl="1"/>
                <a:r>
                  <a:rPr lang="en-GB" sz="1800" dirty="0"/>
                  <a:t>Reduction in unit costs is approximated by productivity parameter (aoall1)</a:t>
                </a:r>
                <a:endParaRPr lang="en-GB" sz="2000" dirty="0"/>
              </a:p>
              <a:p>
                <a:pPr lvl="1"/>
                <a:r>
                  <a:rPr lang="en-GB" sz="1800" dirty="0"/>
                  <a:t>Cumulative installation in MW is approximated by installed capital stock (</a:t>
                </a:r>
                <a:r>
                  <a:rPr lang="en-GB" sz="1800" dirty="0" err="1"/>
                  <a:t>tkba</a:t>
                </a:r>
                <a:r>
                  <a:rPr lang="en-GB" sz="1800" dirty="0"/>
                  <a:t>)</a:t>
                </a:r>
              </a:p>
              <a:p>
                <a:pPr lvl="1"/>
                <a:r>
                  <a:rPr lang="en-GB" sz="1800" dirty="0"/>
                  <a:t>Green investments in R&amp;D do not increase capital stock in R&amp;D sector but increase knowledge stock (</a:t>
                </a:r>
                <a:r>
                  <a:rPr lang="en-GB" sz="1800" dirty="0" err="1"/>
                  <a:t>kse</a:t>
                </a:r>
                <a:r>
                  <a:rPr lang="en-GB" sz="1800" dirty="0"/>
                  <a:t>): </a:t>
                </a:r>
                <a14:m>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𝑡</m:t>
                        </m:r>
                      </m:sub>
                    </m:sSub>
                    <m:r>
                      <a:rPr lang="en-GB" sz="2000" i="1">
                        <a:latin typeface="Cambria Math" panose="02040503050406030204" pitchFamily="18" charset="0"/>
                      </a:rPr>
                      <m:t>=</m:t>
                    </m:r>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𝛿</m:t>
                        </m:r>
                      </m:e>
                    </m:d>
                    <m:r>
                      <a:rPr lang="en-GB" sz="2000" i="1">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𝐾𝑆</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𝑅𝐷</m:t>
                        </m:r>
                      </m:e>
                      <m:sub>
                        <m:r>
                          <a:rPr lang="en-GB" sz="2000" i="1">
                            <a:latin typeface="Cambria Math" panose="02040503050406030204" pitchFamily="18" charset="0"/>
                          </a:rPr>
                          <m:t>𝑡</m:t>
                        </m:r>
                        <m:r>
                          <a:rPr lang="en-GB" sz="2000" i="1">
                            <a:latin typeface="Cambria Math" panose="02040503050406030204" pitchFamily="18" charset="0"/>
                          </a:rPr>
                          <m:t>−</m:t>
                        </m:r>
                        <m:r>
                          <a:rPr lang="en-GB" sz="2000" i="1">
                            <a:latin typeface="Cambria Math" panose="02040503050406030204" pitchFamily="18" charset="0"/>
                          </a:rPr>
                          <m:t>𝑙𝑎𝑔</m:t>
                        </m:r>
                      </m:sub>
                    </m:sSub>
                  </m:oMath>
                </a14:m>
                <a:r>
                  <a:rPr lang="en-GB" sz="2000" dirty="0"/>
                  <a:t>  (4)</a:t>
                </a:r>
              </a:p>
              <a:p>
                <a:pPr marL="1560512" lvl="2" indent="0">
                  <a:buNone/>
                </a:pPr>
                <a:endParaRPr lang="en-GB" dirty="0"/>
              </a:p>
              <a:p>
                <a:pPr marL="696913" lvl="1" indent="0">
                  <a:buNone/>
                </a:pPr>
                <a:endParaRPr lang="en-GB" dirty="0"/>
              </a:p>
            </p:txBody>
          </p:sp>
        </mc:Choice>
        <mc:Fallback>
          <p:sp>
            <p:nvSpPr>
              <p:cNvPr id="3" name="Text Placeholder 2">
                <a:extLst>
                  <a:ext uri="{FF2B5EF4-FFF2-40B4-BE49-F238E27FC236}">
                    <a16:creationId xmlns:a16="http://schemas.microsoft.com/office/drawing/2014/main" id="{AB3CB12D-CD17-4EE6-B203-58ADEFA3D75D}"/>
                  </a:ext>
                </a:extLst>
              </p:cNvPr>
              <p:cNvSpPr>
                <a:spLocks noGrp="1" noRot="1" noChangeAspect="1" noMove="1" noResize="1" noEditPoints="1" noAdjustHandles="1" noChangeArrowheads="1" noChangeShapeType="1" noTextEdit="1"/>
              </p:cNvSpPr>
              <p:nvPr>
                <p:ph type="body" sz="quarter" idx="10"/>
              </p:nvPr>
            </p:nvSpPr>
            <p:spPr>
              <a:xfrm>
                <a:off x="207424" y="1021840"/>
                <a:ext cx="11361584" cy="5049352"/>
              </a:xfrm>
              <a:blipFill>
                <a:blip r:embed="rId2"/>
                <a:stretch>
                  <a:fillRect l="-1127" t="-3140"/>
                </a:stretch>
              </a:blipFill>
            </p:spPr>
            <p:txBody>
              <a:bodyPr/>
              <a:lstStyle/>
              <a:p>
                <a:r>
                  <a:rPr lang="nl-NL">
                    <a:noFill/>
                  </a:rPr>
                  <a:t> </a:t>
                </a:r>
              </a:p>
            </p:txBody>
          </p:sp>
        </mc:Fallback>
      </mc:AlternateContent>
      <p:sp>
        <p:nvSpPr>
          <p:cNvPr id="4" name="Slide Number Placeholder 3">
            <a:extLst>
              <a:ext uri="{FF2B5EF4-FFF2-40B4-BE49-F238E27FC236}">
                <a16:creationId xmlns:a16="http://schemas.microsoft.com/office/drawing/2014/main" id="{07AAB9BA-94C1-4921-9A70-7242CD2345CD}"/>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37</a:t>
            </a:fld>
            <a:endParaRPr lang="en-GB" dirty="0"/>
          </a:p>
        </p:txBody>
      </p:sp>
    </p:spTree>
    <p:extLst>
      <p:ext uri="{BB962C8B-B14F-4D97-AF65-F5344CB8AC3E}">
        <p14:creationId xmlns:p14="http://schemas.microsoft.com/office/powerpoint/2010/main" val="726124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216A-BA14-498B-9548-1E82DD3EDCB8}"/>
              </a:ext>
            </a:extLst>
          </p:cNvPr>
          <p:cNvSpPr>
            <a:spLocks noGrp="1"/>
          </p:cNvSpPr>
          <p:nvPr>
            <p:ph type="title"/>
          </p:nvPr>
        </p:nvSpPr>
        <p:spPr/>
        <p:txBody>
          <a:bodyPr/>
          <a:lstStyle/>
          <a:p>
            <a:r>
              <a:rPr lang="en-GB" dirty="0"/>
              <a:t>Alternatives for crowd-out effects and financing</a:t>
            </a:r>
          </a:p>
        </p:txBody>
      </p:sp>
      <p:sp>
        <p:nvSpPr>
          <p:cNvPr id="3" name="Text Placeholder 2">
            <a:extLst>
              <a:ext uri="{FF2B5EF4-FFF2-40B4-BE49-F238E27FC236}">
                <a16:creationId xmlns:a16="http://schemas.microsoft.com/office/drawing/2014/main" id="{52AC955B-8142-4EC6-BAE9-1B1EA872CD24}"/>
              </a:ext>
            </a:extLst>
          </p:cNvPr>
          <p:cNvSpPr>
            <a:spLocks noGrp="1"/>
          </p:cNvSpPr>
          <p:nvPr>
            <p:ph type="body" sz="quarter" idx="10"/>
          </p:nvPr>
        </p:nvSpPr>
        <p:spPr>
          <a:xfrm>
            <a:off x="551000" y="1384200"/>
            <a:ext cx="11361584" cy="4089600"/>
          </a:xfrm>
        </p:spPr>
        <p:txBody>
          <a:bodyPr/>
          <a:lstStyle/>
          <a:p>
            <a:r>
              <a:rPr lang="en-GB" dirty="0"/>
              <a:t>Alternative crowd-out effects:</a:t>
            </a:r>
          </a:p>
          <a:p>
            <a:pPr lvl="1"/>
            <a:r>
              <a:rPr lang="en-GB" sz="2000" dirty="0"/>
              <a:t>On the regional level: different investment mix, budget neutral</a:t>
            </a:r>
          </a:p>
          <a:p>
            <a:pPr lvl="1"/>
            <a:r>
              <a:rPr lang="en-GB" sz="2000" dirty="0"/>
              <a:t>On the world level: total investments in Europe </a:t>
            </a:r>
            <a:r>
              <a:rPr lang="en-GB" sz="2000" dirty="0">
                <a:sym typeface="Symbol" panose="05050102010706020507" pitchFamily="18" charset="2"/>
              </a:rPr>
              <a:t>, ROW </a:t>
            </a:r>
          </a:p>
          <a:p>
            <a:pPr lvl="1"/>
            <a:r>
              <a:rPr lang="en-GB" sz="2000" dirty="0">
                <a:sym typeface="Symbol" panose="05050102010706020507" pitchFamily="18" charset="2"/>
              </a:rPr>
              <a:t>No crowd-out at all: additional investments financed from increased savings</a:t>
            </a:r>
            <a:endParaRPr lang="en-GB" sz="2000" dirty="0"/>
          </a:p>
        </p:txBody>
      </p:sp>
      <p:sp>
        <p:nvSpPr>
          <p:cNvPr id="4" name="Slide Number Placeholder 3">
            <a:extLst>
              <a:ext uri="{FF2B5EF4-FFF2-40B4-BE49-F238E27FC236}">
                <a16:creationId xmlns:a16="http://schemas.microsoft.com/office/drawing/2014/main" id="{F3D915CB-4AF8-4503-ADE5-F43A9F52A496}"/>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38</a:t>
            </a:fld>
            <a:endParaRPr lang="en-GB" dirty="0"/>
          </a:p>
        </p:txBody>
      </p:sp>
      <p:pic>
        <p:nvPicPr>
          <p:cNvPr id="9" name="Picture 8">
            <a:extLst>
              <a:ext uri="{FF2B5EF4-FFF2-40B4-BE49-F238E27FC236}">
                <a16:creationId xmlns:a16="http://schemas.microsoft.com/office/drawing/2014/main" id="{8BA1B26C-AA87-459D-88F6-BEA29D5FB9F6}"/>
              </a:ext>
            </a:extLst>
          </p:cNvPr>
          <p:cNvPicPr>
            <a:picLocks noChangeAspect="1"/>
          </p:cNvPicPr>
          <p:nvPr/>
        </p:nvPicPr>
        <p:blipFill>
          <a:blip r:embed="rId2"/>
          <a:stretch>
            <a:fillRect/>
          </a:stretch>
        </p:blipFill>
        <p:spPr>
          <a:xfrm>
            <a:off x="551000" y="3295118"/>
            <a:ext cx="10798728" cy="2596415"/>
          </a:xfrm>
          <a:prstGeom prst="rect">
            <a:avLst/>
          </a:prstGeom>
        </p:spPr>
      </p:pic>
    </p:spTree>
    <p:extLst>
      <p:ext uri="{BB962C8B-B14F-4D97-AF65-F5344CB8AC3E}">
        <p14:creationId xmlns:p14="http://schemas.microsoft.com/office/powerpoint/2010/main" val="619067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1F26-567B-4F71-A96C-A636FDBFF00D}"/>
              </a:ext>
            </a:extLst>
          </p:cNvPr>
          <p:cNvSpPr>
            <a:spLocks noGrp="1"/>
          </p:cNvSpPr>
          <p:nvPr>
            <p:ph type="title"/>
          </p:nvPr>
        </p:nvSpPr>
        <p:spPr/>
        <p:txBody>
          <a:bodyPr/>
          <a:lstStyle/>
          <a:p>
            <a:r>
              <a:rPr lang="en-GB" dirty="0"/>
              <a:t>Objectives of the study</a:t>
            </a:r>
          </a:p>
        </p:txBody>
      </p:sp>
      <p:sp>
        <p:nvSpPr>
          <p:cNvPr id="3" name="Text Placeholder 2">
            <a:extLst>
              <a:ext uri="{FF2B5EF4-FFF2-40B4-BE49-F238E27FC236}">
                <a16:creationId xmlns:a16="http://schemas.microsoft.com/office/drawing/2014/main" id="{CD95AFEB-E9BA-4CA7-9CCE-54B1D5D41C19}"/>
              </a:ext>
            </a:extLst>
          </p:cNvPr>
          <p:cNvSpPr>
            <a:spLocks noGrp="1"/>
          </p:cNvSpPr>
          <p:nvPr>
            <p:ph type="body" sz="quarter" idx="10"/>
          </p:nvPr>
        </p:nvSpPr>
        <p:spPr/>
        <p:txBody>
          <a:bodyPr/>
          <a:lstStyle/>
          <a:p>
            <a:r>
              <a:rPr lang="en-GB" dirty="0"/>
              <a:t>Main goal: To evaluate the economic, environmental and social impacts of a potential boost of green investments in the EU using a CGE framework </a:t>
            </a:r>
          </a:p>
          <a:p>
            <a:r>
              <a:rPr lang="en-GB" dirty="0"/>
              <a:t>Partial goals:</a:t>
            </a:r>
          </a:p>
          <a:p>
            <a:pPr lvl="1"/>
            <a:r>
              <a:rPr lang="en-GB" dirty="0"/>
              <a:t>To enhance further MAGNET model for modelling possible impacts of increased Green Investments</a:t>
            </a:r>
          </a:p>
          <a:p>
            <a:pPr lvl="1"/>
            <a:r>
              <a:rPr lang="en-US" dirty="0"/>
              <a:t>In a set of exploratory scenarios targeting green energy sectors as an example, to investigate the effects of increasing sector-specific investments under different assumptions of financing and productivity effects resulting from technology learning. </a:t>
            </a:r>
            <a:endParaRPr lang="en-GB" dirty="0"/>
          </a:p>
          <a:p>
            <a:endParaRPr lang="en-GB" dirty="0"/>
          </a:p>
        </p:txBody>
      </p:sp>
      <p:sp>
        <p:nvSpPr>
          <p:cNvPr id="4" name="Slide Number Placeholder 3">
            <a:extLst>
              <a:ext uri="{FF2B5EF4-FFF2-40B4-BE49-F238E27FC236}">
                <a16:creationId xmlns:a16="http://schemas.microsoft.com/office/drawing/2014/main" id="{9A8F5DF5-7302-429B-9479-9B2723EE41F9}"/>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4</a:t>
            </a:fld>
            <a:endParaRPr lang="en-GB" dirty="0"/>
          </a:p>
        </p:txBody>
      </p:sp>
    </p:spTree>
    <p:extLst>
      <p:ext uri="{BB962C8B-B14F-4D97-AF65-F5344CB8AC3E}">
        <p14:creationId xmlns:p14="http://schemas.microsoft.com/office/powerpoint/2010/main" val="256656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6DDC-DFB3-47A5-8025-C90E424575E8}"/>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E95239F2-0983-41FC-9A36-225778972D69}"/>
              </a:ext>
            </a:extLst>
          </p:cNvPr>
          <p:cNvSpPr>
            <a:spLocks noGrp="1"/>
          </p:cNvSpPr>
          <p:nvPr>
            <p:ph type="body" sz="quarter" idx="10"/>
          </p:nvPr>
        </p:nvSpPr>
        <p:spPr>
          <a:xfrm>
            <a:off x="622992" y="1891809"/>
            <a:ext cx="11361584" cy="4089600"/>
          </a:xfrm>
        </p:spPr>
        <p:txBody>
          <a:bodyPr/>
          <a:lstStyle/>
          <a:p>
            <a:r>
              <a:rPr lang="en-GB" dirty="0">
                <a:solidFill>
                  <a:schemeClr val="tx1"/>
                </a:solidFill>
              </a:rPr>
              <a:t>Introduction</a:t>
            </a:r>
          </a:p>
          <a:p>
            <a:r>
              <a:rPr lang="en-GB" dirty="0">
                <a:solidFill>
                  <a:srgbClr val="FF0000"/>
                </a:solidFill>
              </a:rPr>
              <a:t>Methodological approach</a:t>
            </a:r>
          </a:p>
          <a:p>
            <a:r>
              <a:rPr lang="en-GB" dirty="0">
                <a:solidFill>
                  <a:schemeClr val="tx1"/>
                </a:solidFill>
              </a:rPr>
              <a:t>Baseline and green investments scenarios set-up</a:t>
            </a:r>
          </a:p>
          <a:p>
            <a:r>
              <a:rPr lang="en-GB" dirty="0">
                <a:solidFill>
                  <a:schemeClr val="tx1"/>
                </a:solidFill>
              </a:rPr>
              <a:t>Results</a:t>
            </a:r>
          </a:p>
          <a:p>
            <a:r>
              <a:rPr lang="en-GB" dirty="0"/>
              <a:t>Conclusion</a:t>
            </a:r>
          </a:p>
        </p:txBody>
      </p:sp>
      <p:sp>
        <p:nvSpPr>
          <p:cNvPr id="4" name="Slide Number Placeholder 3">
            <a:extLst>
              <a:ext uri="{FF2B5EF4-FFF2-40B4-BE49-F238E27FC236}">
                <a16:creationId xmlns:a16="http://schemas.microsoft.com/office/drawing/2014/main" id="{05BE59C6-8253-4845-A09E-EBEB8C2927DF}"/>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5</a:t>
            </a:fld>
            <a:endParaRPr lang="en-GB" dirty="0"/>
          </a:p>
        </p:txBody>
      </p:sp>
    </p:spTree>
    <p:extLst>
      <p:ext uri="{BB962C8B-B14F-4D97-AF65-F5344CB8AC3E}">
        <p14:creationId xmlns:p14="http://schemas.microsoft.com/office/powerpoint/2010/main" val="1849986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D41AD-7C36-4178-8A2C-E82046FE081E}"/>
              </a:ext>
            </a:extLst>
          </p:cNvPr>
          <p:cNvSpPr>
            <a:spLocks noGrp="1"/>
          </p:cNvSpPr>
          <p:nvPr>
            <p:ph type="title"/>
          </p:nvPr>
        </p:nvSpPr>
        <p:spPr/>
        <p:txBody>
          <a:bodyPr/>
          <a:lstStyle/>
          <a:p>
            <a:r>
              <a:rPr lang="en-GB" dirty="0"/>
              <a:t>Methodological approach - MAGNET model</a:t>
            </a:r>
          </a:p>
        </p:txBody>
      </p:sp>
      <p:sp>
        <p:nvSpPr>
          <p:cNvPr id="3" name="Text Placeholder 2">
            <a:extLst>
              <a:ext uri="{FF2B5EF4-FFF2-40B4-BE49-F238E27FC236}">
                <a16:creationId xmlns:a16="http://schemas.microsoft.com/office/drawing/2014/main" id="{B27B3A72-D1C1-4768-BB2C-AF80BA403CD2}"/>
              </a:ext>
            </a:extLst>
          </p:cNvPr>
          <p:cNvSpPr>
            <a:spLocks noGrp="1"/>
          </p:cNvSpPr>
          <p:nvPr>
            <p:ph type="body" sz="quarter" idx="10"/>
          </p:nvPr>
        </p:nvSpPr>
        <p:spPr>
          <a:xfrm>
            <a:off x="415208" y="1782086"/>
            <a:ext cx="11361584" cy="4089600"/>
          </a:xfrm>
        </p:spPr>
        <p:txBody>
          <a:bodyPr/>
          <a:lstStyle/>
          <a:p>
            <a:r>
              <a:rPr lang="en-GB" sz="2000" dirty="0"/>
              <a:t>Neoclassical, recursive dynamic model based on Global Trade Analysis project (GTAP) model and the associated GTAP database (version 9.2 of the GTAP database)</a:t>
            </a:r>
          </a:p>
          <a:p>
            <a:r>
              <a:rPr lang="en-GB" sz="2000" dirty="0"/>
              <a:t>Modular approach – easy to turn on/off each module depending on the question analysed</a:t>
            </a:r>
          </a:p>
          <a:p>
            <a:r>
              <a:rPr lang="en-GB" sz="2000" dirty="0"/>
              <a:t>Well equipped to analyse “</a:t>
            </a:r>
            <a:r>
              <a:rPr lang="en-GB" sz="2000" b="1" dirty="0"/>
              <a:t>food-land-energy-water-climate nexus”</a:t>
            </a:r>
            <a:r>
              <a:rPr lang="en-GB" sz="2000" dirty="0"/>
              <a:t>: detailed bioeconomy and food sectors, flexible multi-level production function, dedicated modules on GHG, waste, natural resources extraction, climate damage function, SDGs module, etc.</a:t>
            </a:r>
          </a:p>
          <a:p>
            <a:r>
              <a:rPr lang="en-GB" sz="2000" dirty="0">
                <a:hlinkClick r:id="rId2"/>
              </a:rPr>
              <a:t>https://magnet-model.netlify.app/</a:t>
            </a:r>
            <a:endParaRPr lang="en-GB" sz="2000" dirty="0"/>
          </a:p>
          <a:p>
            <a:endParaRPr lang="en-GB" dirty="0"/>
          </a:p>
        </p:txBody>
      </p:sp>
      <p:sp>
        <p:nvSpPr>
          <p:cNvPr id="4" name="Slide Number Placeholder 3">
            <a:extLst>
              <a:ext uri="{FF2B5EF4-FFF2-40B4-BE49-F238E27FC236}">
                <a16:creationId xmlns:a16="http://schemas.microsoft.com/office/drawing/2014/main" id="{86AAE705-CFDE-4152-8977-B095F89316E8}"/>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6</a:t>
            </a:fld>
            <a:endParaRPr lang="en-GB" dirty="0"/>
          </a:p>
        </p:txBody>
      </p:sp>
      <p:pic>
        <p:nvPicPr>
          <p:cNvPr id="5" name="Picture 2">
            <a:extLst>
              <a:ext uri="{FF2B5EF4-FFF2-40B4-BE49-F238E27FC236}">
                <a16:creationId xmlns:a16="http://schemas.microsoft.com/office/drawing/2014/main" id="{C4259C54-50CB-466C-A3AD-EC8B0816B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5871" y="230189"/>
            <a:ext cx="1866705" cy="480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96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1992-30D6-448B-93A6-B58855CC7FC2}"/>
              </a:ext>
            </a:extLst>
          </p:cNvPr>
          <p:cNvSpPr>
            <a:spLocks noGrp="1"/>
          </p:cNvSpPr>
          <p:nvPr>
            <p:ph type="title"/>
          </p:nvPr>
        </p:nvSpPr>
        <p:spPr>
          <a:xfrm>
            <a:off x="655523" y="230189"/>
            <a:ext cx="11257061" cy="1304611"/>
          </a:xfrm>
        </p:spPr>
        <p:txBody>
          <a:bodyPr/>
          <a:lstStyle/>
          <a:p>
            <a:r>
              <a:rPr lang="en-GB" dirty="0"/>
              <a:t>Methodological improvements of MAGNET to model green investments</a:t>
            </a:r>
          </a:p>
        </p:txBody>
      </p:sp>
      <p:sp>
        <p:nvSpPr>
          <p:cNvPr id="3" name="Text Placeholder 2">
            <a:extLst>
              <a:ext uri="{FF2B5EF4-FFF2-40B4-BE49-F238E27FC236}">
                <a16:creationId xmlns:a16="http://schemas.microsoft.com/office/drawing/2014/main" id="{032AE981-91E8-41D4-88DC-D379F4D1C02F}"/>
              </a:ext>
            </a:extLst>
          </p:cNvPr>
          <p:cNvSpPr>
            <a:spLocks noGrp="1"/>
          </p:cNvSpPr>
          <p:nvPr>
            <p:ph type="body" sz="quarter" idx="10"/>
          </p:nvPr>
        </p:nvSpPr>
        <p:spPr/>
        <p:txBody>
          <a:bodyPr/>
          <a:lstStyle/>
          <a:p>
            <a:pPr>
              <a:spcBef>
                <a:spcPts val="600"/>
              </a:spcBef>
              <a:spcAft>
                <a:spcPts val="600"/>
              </a:spcAft>
            </a:pPr>
            <a:r>
              <a:rPr lang="en-GB" sz="2400" dirty="0"/>
              <a:t>Step-by-step approach:</a:t>
            </a:r>
          </a:p>
          <a:p>
            <a:pPr lvl="1">
              <a:spcBef>
                <a:spcPts val="600"/>
              </a:spcBef>
              <a:spcAft>
                <a:spcPts val="600"/>
              </a:spcAft>
            </a:pPr>
            <a:r>
              <a:rPr lang="en-GB" sz="2000" dirty="0"/>
              <a:t>Step 1: Convert MAGNET to a recursively-dynamic model with sector specific investment allocation -&gt; </a:t>
            </a:r>
            <a:r>
              <a:rPr lang="en-GB" sz="2000" dirty="0">
                <a:solidFill>
                  <a:srgbClr val="FF0000"/>
                </a:solidFill>
              </a:rPr>
              <a:t>introduce</a:t>
            </a:r>
            <a:r>
              <a:rPr lang="en-GB" sz="2000" dirty="0"/>
              <a:t> </a:t>
            </a:r>
            <a:r>
              <a:rPr lang="en-GB" sz="2000" dirty="0">
                <a:solidFill>
                  <a:srgbClr val="FF0000"/>
                </a:solidFill>
              </a:rPr>
              <a:t>sector-specific capital markets</a:t>
            </a:r>
          </a:p>
          <a:p>
            <a:pPr lvl="1">
              <a:spcBef>
                <a:spcPts val="600"/>
              </a:spcBef>
              <a:spcAft>
                <a:spcPts val="600"/>
              </a:spcAft>
            </a:pPr>
            <a:r>
              <a:rPr lang="en-GB" sz="2000" dirty="0"/>
              <a:t>Step 2: Introduce exogenous sector-specific investments -&gt; </a:t>
            </a:r>
            <a:r>
              <a:rPr lang="en-GB" sz="2000" dirty="0">
                <a:solidFill>
                  <a:srgbClr val="FF0000"/>
                </a:solidFill>
              </a:rPr>
              <a:t>steer investment mix to green sectors</a:t>
            </a:r>
          </a:p>
          <a:p>
            <a:pPr lvl="1">
              <a:spcBef>
                <a:spcPts val="600"/>
              </a:spcBef>
              <a:spcAft>
                <a:spcPts val="600"/>
              </a:spcAft>
            </a:pPr>
            <a:r>
              <a:rPr lang="en-GB" sz="2000" dirty="0"/>
              <a:t>Step 3: Implement technology learning effects in the green sectors -&gt; </a:t>
            </a:r>
            <a:r>
              <a:rPr lang="en-GB" sz="2000" dirty="0">
                <a:solidFill>
                  <a:srgbClr val="FF0000"/>
                </a:solidFill>
              </a:rPr>
              <a:t>stimulate green transition</a:t>
            </a:r>
          </a:p>
          <a:p>
            <a:pPr lvl="1"/>
            <a:endParaRPr lang="en-GB" sz="2000" dirty="0"/>
          </a:p>
          <a:p>
            <a:endParaRPr lang="en-GB" dirty="0"/>
          </a:p>
        </p:txBody>
      </p:sp>
      <p:sp>
        <p:nvSpPr>
          <p:cNvPr id="4" name="Slide Number Placeholder 3">
            <a:extLst>
              <a:ext uri="{FF2B5EF4-FFF2-40B4-BE49-F238E27FC236}">
                <a16:creationId xmlns:a16="http://schemas.microsoft.com/office/drawing/2014/main" id="{59663A19-6446-4CD6-BBC6-4F919D285C1A}"/>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7</a:t>
            </a:fld>
            <a:endParaRPr lang="en-GB" dirty="0"/>
          </a:p>
        </p:txBody>
      </p:sp>
    </p:spTree>
    <p:extLst>
      <p:ext uri="{BB962C8B-B14F-4D97-AF65-F5344CB8AC3E}">
        <p14:creationId xmlns:p14="http://schemas.microsoft.com/office/powerpoint/2010/main" val="87278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98477-29AB-4509-9907-CFACF123854D}"/>
              </a:ext>
            </a:extLst>
          </p:cNvPr>
          <p:cNvSpPr>
            <a:spLocks noGrp="1"/>
          </p:cNvSpPr>
          <p:nvPr>
            <p:ph type="title"/>
          </p:nvPr>
        </p:nvSpPr>
        <p:spPr/>
        <p:txBody>
          <a:bodyPr/>
          <a:lstStyle/>
          <a:p>
            <a:r>
              <a:rPr lang="en-GB" dirty="0"/>
              <a:t>Effects of technology learning</a:t>
            </a:r>
          </a:p>
        </p:txBody>
      </p:sp>
      <p:sp>
        <p:nvSpPr>
          <p:cNvPr id="3" name="Text Placeholder 2">
            <a:extLst>
              <a:ext uri="{FF2B5EF4-FFF2-40B4-BE49-F238E27FC236}">
                <a16:creationId xmlns:a16="http://schemas.microsoft.com/office/drawing/2014/main" id="{2ABCCB88-9F39-4BD8-93D0-5C925482A06A}"/>
              </a:ext>
            </a:extLst>
          </p:cNvPr>
          <p:cNvSpPr>
            <a:spLocks noGrp="1"/>
          </p:cNvSpPr>
          <p:nvPr>
            <p:ph type="body" sz="quarter" idx="10"/>
          </p:nvPr>
        </p:nvSpPr>
        <p:spPr>
          <a:xfrm>
            <a:off x="270072" y="1185168"/>
            <a:ext cx="11361584" cy="3639015"/>
          </a:xfrm>
        </p:spPr>
        <p:txBody>
          <a:bodyPr/>
          <a:lstStyle/>
          <a:p>
            <a:r>
              <a:rPr lang="en-GB" sz="2000" dirty="0"/>
              <a:t>The most common model used in the energy literature to forecast change in technology cost is the one factor learning curve (Rubin et al., 2015) </a:t>
            </a:r>
          </a:p>
          <a:p>
            <a:r>
              <a:rPr lang="en-GB" sz="2000" dirty="0"/>
              <a:t>Two-factor learning curve:</a:t>
            </a:r>
          </a:p>
          <a:p>
            <a:pPr lvl="1"/>
            <a:r>
              <a:rPr lang="en-GB" sz="1800" dirty="0"/>
              <a:t>Learning by doing (productivity effects from cumulative investment installations)</a:t>
            </a:r>
          </a:p>
          <a:p>
            <a:pPr lvl="1"/>
            <a:r>
              <a:rPr lang="en-GB" sz="1800" dirty="0"/>
              <a:t>Learning by research (productivity effects from R&amp;D)</a:t>
            </a:r>
          </a:p>
        </p:txBody>
      </p:sp>
      <p:sp>
        <p:nvSpPr>
          <p:cNvPr id="4" name="Slide Number Placeholder 3">
            <a:extLst>
              <a:ext uri="{FF2B5EF4-FFF2-40B4-BE49-F238E27FC236}">
                <a16:creationId xmlns:a16="http://schemas.microsoft.com/office/drawing/2014/main" id="{4E074E72-55F1-4F05-8033-A3E0310F24B1}"/>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8</a:t>
            </a:fld>
            <a:endParaRPr lang="en-GB" dirty="0"/>
          </a:p>
        </p:txBody>
      </p:sp>
      <p:grpSp>
        <p:nvGrpSpPr>
          <p:cNvPr id="13" name="Group 12">
            <a:extLst>
              <a:ext uri="{FF2B5EF4-FFF2-40B4-BE49-F238E27FC236}">
                <a16:creationId xmlns:a16="http://schemas.microsoft.com/office/drawing/2014/main" id="{9F4099F5-B5C7-4E3C-A3F1-E62A73CC99CB}"/>
              </a:ext>
            </a:extLst>
          </p:cNvPr>
          <p:cNvGrpSpPr/>
          <p:nvPr/>
        </p:nvGrpSpPr>
        <p:grpSpPr>
          <a:xfrm>
            <a:off x="655523" y="3654271"/>
            <a:ext cx="9279655" cy="2339824"/>
            <a:chOff x="844975" y="4377094"/>
            <a:chExt cx="9279655" cy="2339824"/>
          </a:xfrm>
        </p:grpSpPr>
        <p:sp>
          <p:nvSpPr>
            <p:cNvPr id="5" name="Rectangle 4">
              <a:extLst>
                <a:ext uri="{FF2B5EF4-FFF2-40B4-BE49-F238E27FC236}">
                  <a16:creationId xmlns:a16="http://schemas.microsoft.com/office/drawing/2014/main" id="{6ABF1F52-998E-4BE4-B6DD-03C5CF6C20BD}"/>
                </a:ext>
              </a:extLst>
            </p:cNvPr>
            <p:cNvSpPr/>
            <p:nvPr/>
          </p:nvSpPr>
          <p:spPr>
            <a:xfrm>
              <a:off x="2231013" y="4754098"/>
              <a:ext cx="1216239" cy="67286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Green Capital Investments</a:t>
              </a:r>
            </a:p>
          </p:txBody>
        </p:sp>
        <p:sp>
          <p:nvSpPr>
            <p:cNvPr id="6" name="Rectangle 5">
              <a:extLst>
                <a:ext uri="{FF2B5EF4-FFF2-40B4-BE49-F238E27FC236}">
                  <a16:creationId xmlns:a16="http://schemas.microsoft.com/office/drawing/2014/main" id="{97F395C7-2D24-4230-A0DA-F3BB73388E2E}"/>
                </a:ext>
              </a:extLst>
            </p:cNvPr>
            <p:cNvSpPr/>
            <p:nvPr/>
          </p:nvSpPr>
          <p:spPr>
            <a:xfrm>
              <a:off x="3959047" y="4752586"/>
              <a:ext cx="1112983" cy="67286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Green Capital stock</a:t>
              </a:r>
            </a:p>
          </p:txBody>
        </p:sp>
        <p:sp>
          <p:nvSpPr>
            <p:cNvPr id="7" name="Rectangle 6">
              <a:extLst>
                <a:ext uri="{FF2B5EF4-FFF2-40B4-BE49-F238E27FC236}">
                  <a16:creationId xmlns:a16="http://schemas.microsoft.com/office/drawing/2014/main" id="{5F1ED5A1-06DB-4E12-9D01-0BF34BE24B48}"/>
                </a:ext>
              </a:extLst>
            </p:cNvPr>
            <p:cNvSpPr/>
            <p:nvPr/>
          </p:nvSpPr>
          <p:spPr>
            <a:xfrm>
              <a:off x="5583825" y="4742358"/>
              <a:ext cx="1112983" cy="67286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b="1" dirty="0">
                  <a:solidFill>
                    <a:schemeClr val="tx1"/>
                  </a:solidFill>
                  <a:sym typeface="Symbol" panose="05050102010706020507" pitchFamily="18" charset="2"/>
                </a:rPr>
                <a:t> </a:t>
              </a:r>
              <a:r>
                <a:rPr lang="en-GB" sz="1200" dirty="0">
                  <a:solidFill>
                    <a:schemeClr val="tx1"/>
                  </a:solidFill>
                  <a:sym typeface="Symbol" panose="05050102010706020507" pitchFamily="18" charset="2"/>
                </a:rPr>
                <a:t>Production costs</a:t>
              </a:r>
              <a:endParaRPr lang="en-GB" sz="1200" dirty="0">
                <a:solidFill>
                  <a:schemeClr val="tx1"/>
                </a:solidFill>
              </a:endParaRPr>
            </a:p>
          </p:txBody>
        </p:sp>
        <p:cxnSp>
          <p:nvCxnSpPr>
            <p:cNvPr id="8" name="Straight Arrow Connector 7">
              <a:extLst>
                <a:ext uri="{FF2B5EF4-FFF2-40B4-BE49-F238E27FC236}">
                  <a16:creationId xmlns:a16="http://schemas.microsoft.com/office/drawing/2014/main" id="{0A076428-5E67-45DB-8CFD-211BA83D49B4}"/>
                </a:ext>
              </a:extLst>
            </p:cNvPr>
            <p:cNvCxnSpPr>
              <a:cxnSpLocks/>
              <a:stCxn id="5" idx="3"/>
              <a:endCxn id="6" idx="1"/>
            </p:cNvCxnSpPr>
            <p:nvPr/>
          </p:nvCxnSpPr>
          <p:spPr>
            <a:xfrm flipV="1">
              <a:off x="3447252" y="5089020"/>
              <a:ext cx="511795" cy="1512"/>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61B85E3-97B2-478D-BDD4-000B5D4CAAF9}"/>
                </a:ext>
              </a:extLst>
            </p:cNvPr>
            <p:cNvCxnSpPr>
              <a:cxnSpLocks/>
              <a:stCxn id="6" idx="3"/>
              <a:endCxn id="7" idx="1"/>
            </p:cNvCxnSpPr>
            <p:nvPr/>
          </p:nvCxnSpPr>
          <p:spPr>
            <a:xfrm flipV="1">
              <a:off x="5072030" y="5078792"/>
              <a:ext cx="511795" cy="10228"/>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D55AD0C-796E-42AA-B870-C46AFD4D0FA4}"/>
                </a:ext>
              </a:extLst>
            </p:cNvPr>
            <p:cNvSpPr/>
            <p:nvPr/>
          </p:nvSpPr>
          <p:spPr>
            <a:xfrm>
              <a:off x="3703149" y="4382166"/>
              <a:ext cx="2019705" cy="303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b="1" i="1" dirty="0">
                  <a:solidFill>
                    <a:srgbClr val="FF0000"/>
                  </a:solidFill>
                </a:rPr>
                <a:t>Learning by doing</a:t>
              </a:r>
            </a:p>
          </p:txBody>
        </p:sp>
        <p:sp>
          <p:nvSpPr>
            <p:cNvPr id="11" name="Rectangle 10">
              <a:extLst>
                <a:ext uri="{FF2B5EF4-FFF2-40B4-BE49-F238E27FC236}">
                  <a16:creationId xmlns:a16="http://schemas.microsoft.com/office/drawing/2014/main" id="{4B62487F-09F1-4750-B9E7-5FB9BB467F3A}"/>
                </a:ext>
              </a:extLst>
            </p:cNvPr>
            <p:cNvSpPr/>
            <p:nvPr/>
          </p:nvSpPr>
          <p:spPr>
            <a:xfrm>
              <a:off x="1957958" y="4377094"/>
              <a:ext cx="1888110" cy="303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i="1" dirty="0">
                  <a:solidFill>
                    <a:schemeClr val="tx1"/>
                  </a:solidFill>
                </a:rPr>
                <a:t>Capital accumulation</a:t>
              </a:r>
            </a:p>
          </p:txBody>
        </p:sp>
        <p:sp>
          <p:nvSpPr>
            <p:cNvPr id="12" name="Rectangle 11">
              <a:extLst>
                <a:ext uri="{FF2B5EF4-FFF2-40B4-BE49-F238E27FC236}">
                  <a16:creationId xmlns:a16="http://schemas.microsoft.com/office/drawing/2014/main" id="{A08005C5-7571-469A-8FB2-41ED5EEC624E}"/>
                </a:ext>
              </a:extLst>
            </p:cNvPr>
            <p:cNvSpPr/>
            <p:nvPr/>
          </p:nvSpPr>
          <p:spPr>
            <a:xfrm>
              <a:off x="7240757" y="4831621"/>
              <a:ext cx="1289097" cy="48820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sym typeface="Symbol" panose="05050102010706020507" pitchFamily="18" charset="2"/>
                </a:rPr>
                <a:t> Clean energy inputs</a:t>
              </a:r>
              <a:endParaRPr lang="en-GB" sz="1200" dirty="0">
                <a:solidFill>
                  <a:schemeClr val="tx1"/>
                </a:solidFill>
              </a:endParaRPr>
            </a:p>
          </p:txBody>
        </p:sp>
        <p:sp>
          <p:nvSpPr>
            <p:cNvPr id="15" name="Rectangle 14">
              <a:extLst>
                <a:ext uri="{FF2B5EF4-FFF2-40B4-BE49-F238E27FC236}">
                  <a16:creationId xmlns:a16="http://schemas.microsoft.com/office/drawing/2014/main" id="{C52AF612-7D98-4EFA-BAC8-448357A72F13}"/>
                </a:ext>
              </a:extLst>
            </p:cNvPr>
            <p:cNvSpPr/>
            <p:nvPr/>
          </p:nvSpPr>
          <p:spPr>
            <a:xfrm>
              <a:off x="9011647" y="4826776"/>
              <a:ext cx="1112983" cy="48820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sym typeface="Symbol" panose="05050102010706020507" pitchFamily="18" charset="2"/>
                </a:rPr>
                <a:t> Total Emissions</a:t>
              </a:r>
              <a:endParaRPr lang="en-GB" sz="1200" dirty="0">
                <a:solidFill>
                  <a:schemeClr val="tx1"/>
                </a:solidFill>
              </a:endParaRPr>
            </a:p>
          </p:txBody>
        </p:sp>
        <p:cxnSp>
          <p:nvCxnSpPr>
            <p:cNvPr id="16" name="Straight Arrow Connector 15">
              <a:extLst>
                <a:ext uri="{FF2B5EF4-FFF2-40B4-BE49-F238E27FC236}">
                  <a16:creationId xmlns:a16="http://schemas.microsoft.com/office/drawing/2014/main" id="{E1CB1DC0-CE87-4683-B607-853258A5A9DD}"/>
                </a:ext>
              </a:extLst>
            </p:cNvPr>
            <p:cNvCxnSpPr>
              <a:cxnSpLocks/>
              <a:stCxn id="7" idx="3"/>
              <a:endCxn id="12" idx="1"/>
            </p:cNvCxnSpPr>
            <p:nvPr/>
          </p:nvCxnSpPr>
          <p:spPr>
            <a:xfrm flipV="1">
              <a:off x="6696808" y="5075722"/>
              <a:ext cx="543949" cy="3070"/>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5DFB04D-B5F4-4112-A2DA-824A2CC44F40}"/>
                </a:ext>
              </a:extLst>
            </p:cNvPr>
            <p:cNvSpPr/>
            <p:nvPr/>
          </p:nvSpPr>
          <p:spPr>
            <a:xfrm>
              <a:off x="6609312" y="4447479"/>
              <a:ext cx="3056267" cy="303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i="1" dirty="0">
                  <a:solidFill>
                    <a:schemeClr val="tx1"/>
                  </a:solidFill>
                </a:rPr>
                <a:t>Replacement of fossil energy sources</a:t>
              </a:r>
            </a:p>
          </p:txBody>
        </p:sp>
        <p:sp>
          <p:nvSpPr>
            <p:cNvPr id="27" name="Rectangle 26">
              <a:extLst>
                <a:ext uri="{FF2B5EF4-FFF2-40B4-BE49-F238E27FC236}">
                  <a16:creationId xmlns:a16="http://schemas.microsoft.com/office/drawing/2014/main" id="{BBD30F64-5444-4720-92D0-6D87E2F6A195}"/>
                </a:ext>
              </a:extLst>
            </p:cNvPr>
            <p:cNvSpPr/>
            <p:nvPr/>
          </p:nvSpPr>
          <p:spPr>
            <a:xfrm>
              <a:off x="844975" y="4846431"/>
              <a:ext cx="1112983" cy="48820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Green sectors</a:t>
              </a:r>
            </a:p>
          </p:txBody>
        </p:sp>
        <p:cxnSp>
          <p:nvCxnSpPr>
            <p:cNvPr id="32" name="Straight Arrow Connector 31">
              <a:extLst>
                <a:ext uri="{FF2B5EF4-FFF2-40B4-BE49-F238E27FC236}">
                  <a16:creationId xmlns:a16="http://schemas.microsoft.com/office/drawing/2014/main" id="{8AF73A11-3301-43F5-8CE8-96313F97BFCD}"/>
                </a:ext>
              </a:extLst>
            </p:cNvPr>
            <p:cNvCxnSpPr>
              <a:cxnSpLocks/>
              <a:stCxn id="12" idx="3"/>
              <a:endCxn id="15" idx="1"/>
            </p:cNvCxnSpPr>
            <p:nvPr/>
          </p:nvCxnSpPr>
          <p:spPr>
            <a:xfrm flipV="1">
              <a:off x="8529854" y="5070877"/>
              <a:ext cx="481793" cy="4845"/>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3FF0DF7-FFD9-4347-A14C-73F78F170F97}"/>
                </a:ext>
              </a:extLst>
            </p:cNvPr>
            <p:cNvSpPr/>
            <p:nvPr/>
          </p:nvSpPr>
          <p:spPr>
            <a:xfrm>
              <a:off x="859629" y="6024007"/>
              <a:ext cx="1112983" cy="488201"/>
            </a:xfrm>
            <a:prstGeom prst="rect">
              <a:avLst/>
            </a:prstGeom>
            <a:solidFill>
              <a:srgbClr val="FBD1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R&amp;D sector</a:t>
              </a:r>
            </a:p>
            <a:p>
              <a:pPr algn="ctr"/>
              <a:endParaRPr lang="en-GB" sz="1200" dirty="0">
                <a:solidFill>
                  <a:schemeClr val="tx1"/>
                </a:solidFill>
              </a:endParaRPr>
            </a:p>
          </p:txBody>
        </p:sp>
        <p:sp>
          <p:nvSpPr>
            <p:cNvPr id="40" name="Rectangle 39">
              <a:extLst>
                <a:ext uri="{FF2B5EF4-FFF2-40B4-BE49-F238E27FC236}">
                  <a16:creationId xmlns:a16="http://schemas.microsoft.com/office/drawing/2014/main" id="{C9C30A40-243F-443C-BD69-BBB64414EF9D}"/>
                </a:ext>
              </a:extLst>
            </p:cNvPr>
            <p:cNvSpPr/>
            <p:nvPr/>
          </p:nvSpPr>
          <p:spPr>
            <a:xfrm>
              <a:off x="2226632" y="5859385"/>
              <a:ext cx="1220619" cy="857533"/>
            </a:xfrm>
            <a:prstGeom prst="rect">
              <a:avLst/>
            </a:prstGeom>
            <a:solidFill>
              <a:srgbClr val="FBD1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R&amp;D investments in green energy</a:t>
              </a:r>
            </a:p>
          </p:txBody>
        </p:sp>
        <p:sp>
          <p:nvSpPr>
            <p:cNvPr id="41" name="Rectangle 40">
              <a:extLst>
                <a:ext uri="{FF2B5EF4-FFF2-40B4-BE49-F238E27FC236}">
                  <a16:creationId xmlns:a16="http://schemas.microsoft.com/office/drawing/2014/main" id="{DF94808D-544D-49F4-9085-A0FEA0F09F79}"/>
                </a:ext>
              </a:extLst>
            </p:cNvPr>
            <p:cNvSpPr/>
            <p:nvPr/>
          </p:nvSpPr>
          <p:spPr>
            <a:xfrm>
              <a:off x="3959047" y="5932252"/>
              <a:ext cx="1112983" cy="672867"/>
            </a:xfrm>
            <a:prstGeom prst="rect">
              <a:avLst/>
            </a:prstGeom>
            <a:solidFill>
              <a:srgbClr val="FBD1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dirty="0">
                  <a:solidFill>
                    <a:schemeClr val="tx1"/>
                  </a:solidFill>
                </a:rPr>
                <a:t>Knowledge stock</a:t>
              </a:r>
            </a:p>
            <a:p>
              <a:pPr algn="ctr"/>
              <a:endParaRPr lang="en-GB" sz="1200" dirty="0">
                <a:solidFill>
                  <a:schemeClr val="tx1"/>
                </a:solidFill>
              </a:endParaRPr>
            </a:p>
          </p:txBody>
        </p:sp>
        <p:cxnSp>
          <p:nvCxnSpPr>
            <p:cNvPr id="42" name="Straight Arrow Connector 41">
              <a:extLst>
                <a:ext uri="{FF2B5EF4-FFF2-40B4-BE49-F238E27FC236}">
                  <a16:creationId xmlns:a16="http://schemas.microsoft.com/office/drawing/2014/main" id="{125C838E-BD01-4CC9-BFC2-7377F94DEA24}"/>
                </a:ext>
              </a:extLst>
            </p:cNvPr>
            <p:cNvCxnSpPr>
              <a:cxnSpLocks/>
            </p:cNvCxnSpPr>
            <p:nvPr/>
          </p:nvCxnSpPr>
          <p:spPr>
            <a:xfrm flipV="1">
              <a:off x="3436010" y="6278078"/>
              <a:ext cx="511795" cy="1513"/>
            </a:xfrm>
            <a:prstGeom prst="straightConnector1">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7A4CC0F-EA77-4F94-B965-6BDEEE06198B}"/>
                </a:ext>
              </a:extLst>
            </p:cNvPr>
            <p:cNvSpPr/>
            <p:nvPr/>
          </p:nvSpPr>
          <p:spPr>
            <a:xfrm>
              <a:off x="2168590" y="5572389"/>
              <a:ext cx="2624758" cy="303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i="1" dirty="0">
                  <a:solidFill>
                    <a:schemeClr val="tx1"/>
                  </a:solidFill>
                </a:rPr>
                <a:t>Knowledge accumulation</a:t>
              </a:r>
            </a:p>
          </p:txBody>
        </p:sp>
        <p:cxnSp>
          <p:nvCxnSpPr>
            <p:cNvPr id="45" name="Connector: Elbow 44">
              <a:extLst>
                <a:ext uri="{FF2B5EF4-FFF2-40B4-BE49-F238E27FC236}">
                  <a16:creationId xmlns:a16="http://schemas.microsoft.com/office/drawing/2014/main" id="{C445AB0E-F483-43A4-9FF8-16EFEC0203B5}"/>
                </a:ext>
              </a:extLst>
            </p:cNvPr>
            <p:cNvCxnSpPr>
              <a:stCxn id="41" idx="3"/>
              <a:endCxn id="7" idx="2"/>
            </p:cNvCxnSpPr>
            <p:nvPr/>
          </p:nvCxnSpPr>
          <p:spPr>
            <a:xfrm flipV="1">
              <a:off x="5072030" y="5415225"/>
              <a:ext cx="1068287" cy="853461"/>
            </a:xfrm>
            <a:prstGeom prst="bentConnector2">
              <a:avLst/>
            </a:prstGeom>
            <a:ln w="158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972F162C-33FD-4B8C-8DE5-7A934F7BF1FE}"/>
                </a:ext>
              </a:extLst>
            </p:cNvPr>
            <p:cNvSpPr/>
            <p:nvPr/>
          </p:nvSpPr>
          <p:spPr>
            <a:xfrm>
              <a:off x="4886242" y="5785645"/>
              <a:ext cx="1395166" cy="4882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200" b="1" i="1" dirty="0">
                  <a:solidFill>
                    <a:srgbClr val="FF0000"/>
                  </a:solidFill>
                </a:rPr>
                <a:t>Learning by research</a:t>
              </a:r>
            </a:p>
          </p:txBody>
        </p:sp>
      </p:grpSp>
    </p:spTree>
    <p:extLst>
      <p:ext uri="{BB962C8B-B14F-4D97-AF65-F5344CB8AC3E}">
        <p14:creationId xmlns:p14="http://schemas.microsoft.com/office/powerpoint/2010/main" val="449058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E20-A43E-4000-8346-6BA2F1A8234F}"/>
              </a:ext>
            </a:extLst>
          </p:cNvPr>
          <p:cNvSpPr>
            <a:spLocks noGrp="1"/>
          </p:cNvSpPr>
          <p:nvPr>
            <p:ph type="title"/>
          </p:nvPr>
        </p:nvSpPr>
        <p:spPr/>
        <p:txBody>
          <a:bodyPr/>
          <a:lstStyle/>
          <a:p>
            <a:r>
              <a:rPr lang="en-GB" dirty="0"/>
              <a:t>Overview of learning rates implemented in MAGNET</a:t>
            </a:r>
          </a:p>
        </p:txBody>
      </p:sp>
      <p:sp>
        <p:nvSpPr>
          <p:cNvPr id="3" name="Text Placeholder 2">
            <a:extLst>
              <a:ext uri="{FF2B5EF4-FFF2-40B4-BE49-F238E27FC236}">
                <a16:creationId xmlns:a16="http://schemas.microsoft.com/office/drawing/2014/main" id="{1304341A-AE48-41FA-ACD8-EF2E96B80D2D}"/>
              </a:ext>
            </a:extLst>
          </p:cNvPr>
          <p:cNvSpPr>
            <a:spLocks noGrp="1"/>
          </p:cNvSpPr>
          <p:nvPr>
            <p:ph type="body" sz="quarter" idx="10"/>
          </p:nvPr>
        </p:nvSpPr>
        <p:spPr>
          <a:xfrm>
            <a:off x="415208" y="1267242"/>
            <a:ext cx="11361584" cy="4089600"/>
          </a:xfrm>
        </p:spPr>
        <p:txBody>
          <a:bodyPr/>
          <a:lstStyle/>
          <a:p>
            <a:r>
              <a:rPr lang="en-GB" dirty="0"/>
              <a:t>Learning by doing: implemented in 9 “green sectors” </a:t>
            </a:r>
          </a:p>
          <a:p>
            <a:r>
              <a:rPr lang="en-GB" dirty="0"/>
              <a:t>Learning by research: implemented in 3 green sectors</a:t>
            </a:r>
          </a:p>
          <a:p>
            <a:r>
              <a:rPr lang="en-GB" dirty="0"/>
              <a:t>Learning rates taken from GEM-E3 and </a:t>
            </a:r>
            <a:r>
              <a:rPr lang="en-GB" dirty="0" err="1"/>
              <a:t>Zauner</a:t>
            </a:r>
            <a:r>
              <a:rPr lang="en-GB" dirty="0"/>
              <a:t> et al. (2019) D7.5 </a:t>
            </a:r>
            <a:r>
              <a:rPr lang="en-GB" dirty="0" err="1"/>
              <a:t>Store&amp;Go</a:t>
            </a:r>
            <a:r>
              <a:rPr lang="en-GB" dirty="0"/>
              <a:t> Horizon 2020 project</a:t>
            </a:r>
          </a:p>
        </p:txBody>
      </p:sp>
      <p:sp>
        <p:nvSpPr>
          <p:cNvPr id="4" name="Slide Number Placeholder 3">
            <a:extLst>
              <a:ext uri="{FF2B5EF4-FFF2-40B4-BE49-F238E27FC236}">
                <a16:creationId xmlns:a16="http://schemas.microsoft.com/office/drawing/2014/main" id="{67FA6A07-A42D-472B-B406-99CF47AE58AB}"/>
              </a:ext>
            </a:extLst>
          </p:cNvPr>
          <p:cNvSpPr>
            <a:spLocks noGrp="1"/>
          </p:cNvSpPr>
          <p:nvPr>
            <p:ph type="sldNum" sz="quarter" idx="11"/>
          </p:nvPr>
        </p:nvSpPr>
        <p:spPr/>
        <p:txBody>
          <a:bodyPr/>
          <a:lstStyle/>
          <a:p>
            <a:pPr algn="r">
              <a:lnSpc>
                <a:spcPts val="1200"/>
              </a:lnSpc>
            </a:pPr>
            <a:fld id="{F25965E0-7062-474C-8671-DB3A3CE669B0}" type="slidenum">
              <a:rPr lang="en-GB" smtClean="0"/>
              <a:pPr algn="r">
                <a:lnSpc>
                  <a:spcPts val="1200"/>
                </a:lnSpc>
              </a:pPr>
              <a:t>9</a:t>
            </a:fld>
            <a:endParaRPr lang="en-GB" dirty="0"/>
          </a:p>
        </p:txBody>
      </p:sp>
      <p:sp>
        <p:nvSpPr>
          <p:cNvPr id="7" name="TextBox 6">
            <a:extLst>
              <a:ext uri="{FF2B5EF4-FFF2-40B4-BE49-F238E27FC236}">
                <a16:creationId xmlns:a16="http://schemas.microsoft.com/office/drawing/2014/main" id="{A38CD13F-20C2-4D5F-BD9B-FB185A448CE9}"/>
              </a:ext>
            </a:extLst>
          </p:cNvPr>
          <p:cNvSpPr txBox="1"/>
          <p:nvPr/>
        </p:nvSpPr>
        <p:spPr>
          <a:xfrm>
            <a:off x="8537796" y="4745363"/>
            <a:ext cx="3035431" cy="1456874"/>
          </a:xfrm>
          <a:prstGeom prst="rect">
            <a:avLst/>
          </a:prstGeom>
          <a:solidFill>
            <a:srgbClr val="FFFF00"/>
          </a:solidFill>
        </p:spPr>
        <p:txBody>
          <a:bodyPr wrap="square" rtlCol="0">
            <a:spAutoFit/>
          </a:bodyPr>
          <a:lstStyle/>
          <a:p>
            <a:pPr>
              <a:lnSpc>
                <a:spcPts val="1800"/>
              </a:lnSpc>
            </a:pPr>
            <a:r>
              <a:rPr lang="en-GB" sz="1400" dirty="0">
                <a:latin typeface="Verdana" pitchFamily="34" charset="0"/>
              </a:rPr>
              <a:t>*Note: R&amp;D learning rates for biomass should be still further investigated – limited evidence in the literature, despite the ongoing R&amp;D investments in biomass</a:t>
            </a:r>
          </a:p>
        </p:txBody>
      </p:sp>
      <p:pic>
        <p:nvPicPr>
          <p:cNvPr id="6" name="Picture 5">
            <a:extLst>
              <a:ext uri="{FF2B5EF4-FFF2-40B4-BE49-F238E27FC236}">
                <a16:creationId xmlns:a16="http://schemas.microsoft.com/office/drawing/2014/main" id="{9B91A76C-1F63-421D-A3DA-492C0091FC65}"/>
              </a:ext>
            </a:extLst>
          </p:cNvPr>
          <p:cNvPicPr>
            <a:picLocks noChangeAspect="1"/>
          </p:cNvPicPr>
          <p:nvPr/>
        </p:nvPicPr>
        <p:blipFill>
          <a:blip r:embed="rId2"/>
          <a:stretch>
            <a:fillRect/>
          </a:stretch>
        </p:blipFill>
        <p:spPr>
          <a:xfrm>
            <a:off x="609767" y="3129993"/>
            <a:ext cx="7724464" cy="3072244"/>
          </a:xfrm>
          <a:prstGeom prst="rect">
            <a:avLst/>
          </a:prstGeom>
          <a:solidFill>
            <a:schemeClr val="bg1"/>
          </a:solidFill>
        </p:spPr>
      </p:pic>
    </p:spTree>
    <p:extLst>
      <p:ext uri="{BB962C8B-B14F-4D97-AF65-F5344CB8AC3E}">
        <p14:creationId xmlns:p14="http://schemas.microsoft.com/office/powerpoint/2010/main" val="4293654354"/>
      </p:ext>
    </p:extLst>
  </p:cSld>
  <p:clrMapOvr>
    <a:masterClrMapping/>
  </p:clrMapOvr>
</p:sld>
</file>

<file path=ppt/theme/theme1.xml><?xml version="1.0" encoding="utf-8"?>
<a:theme xmlns:a="http://schemas.openxmlformats.org/drawingml/2006/main" name="Wageningen UR">
  <a:themeElements>
    <a:clrScheme name="Wageningen UR witte achtergrond">
      <a:dk1>
        <a:srgbClr val="005172"/>
      </a:dk1>
      <a:lt1>
        <a:srgbClr val="FFFFFF"/>
      </a:lt1>
      <a:dk2>
        <a:srgbClr val="34B233"/>
      </a:dk2>
      <a:lt2>
        <a:srgbClr val="005172"/>
      </a:lt2>
      <a:accent1>
        <a:srgbClr val="519FD7"/>
      </a:accent1>
      <a:accent2>
        <a:srgbClr val="A59D95"/>
      </a:accent2>
      <a:accent3>
        <a:srgbClr val="D5D2CA"/>
      </a:accent3>
      <a:accent4>
        <a:srgbClr val="FF7900"/>
      </a:accent4>
      <a:accent5>
        <a:srgbClr val="00549F"/>
      </a:accent5>
      <a:accent6>
        <a:srgbClr val="000000"/>
      </a:accent6>
      <a:hlink>
        <a:srgbClr val="00549F"/>
      </a:hlink>
      <a:folHlink>
        <a:srgbClr val="000000"/>
      </a:folHlink>
    </a:clrScheme>
    <a:fontScheme name="Wageningen U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ts val="1800"/>
          </a:lnSpc>
          <a:defRPr sz="1400" dirty="0" err="1" smtClean="0">
            <a:latin typeface="Verdana" pitchFamily="34" charset="0"/>
          </a:defRPr>
        </a:defPPr>
      </a:lstStyle>
    </a:tx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18588</TotalTime>
  <Words>2549</Words>
  <Application>Microsoft Office PowerPoint</Application>
  <PresentationFormat>Widescreen</PresentationFormat>
  <Paragraphs>288</Paragraphs>
  <Slides>38</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7" baseType="lpstr">
      <vt:lpstr>Arial</vt:lpstr>
      <vt:lpstr>Calibri</vt:lpstr>
      <vt:lpstr>Cambria Math</vt:lpstr>
      <vt:lpstr>Symbol</vt:lpstr>
      <vt:lpstr>Times New Roman</vt:lpstr>
      <vt:lpstr>Verdana</vt:lpstr>
      <vt:lpstr>Wingdings</vt:lpstr>
      <vt:lpstr>Wageningen UR</vt:lpstr>
      <vt:lpstr>Worksheet</vt:lpstr>
      <vt:lpstr>Holistic approach to assess the impact of green Investments using the MAGNET model</vt:lpstr>
      <vt:lpstr>Outline</vt:lpstr>
      <vt:lpstr>Context of the research </vt:lpstr>
      <vt:lpstr>Objectives of the study</vt:lpstr>
      <vt:lpstr>Outline</vt:lpstr>
      <vt:lpstr>Methodological approach - MAGNET model</vt:lpstr>
      <vt:lpstr>Methodological improvements of MAGNET to model green investments</vt:lpstr>
      <vt:lpstr>Effects of technology learning</vt:lpstr>
      <vt:lpstr>Overview of learning rates implemented in MAGNET</vt:lpstr>
      <vt:lpstr>Outline</vt:lpstr>
      <vt:lpstr>Summary of baseline characteristics</vt:lpstr>
      <vt:lpstr>Green investment scenarios – focus on green energy sectors</vt:lpstr>
      <vt:lpstr>Review of baseline and green investment scenarios</vt:lpstr>
      <vt:lpstr>Outline</vt:lpstr>
      <vt:lpstr> GDP growth in the EU: scenarios vs baseline</vt:lpstr>
      <vt:lpstr>GDP effect – an interplay of drivers</vt:lpstr>
      <vt:lpstr>Regional GDP growth relative to baseline</vt:lpstr>
      <vt:lpstr>Emissions change in the EU: scenarios vs baseline</vt:lpstr>
      <vt:lpstr>Interplay of various drivers in total emissions and world impacts</vt:lpstr>
      <vt:lpstr>Green sectors vs. non-green sectors</vt:lpstr>
      <vt:lpstr>Impact on green sectors and agriculture</vt:lpstr>
      <vt:lpstr>Outline</vt:lpstr>
      <vt:lpstr>Conclusion</vt:lpstr>
      <vt:lpstr>PowerPoint Presentation</vt:lpstr>
      <vt:lpstr>Selected sources</vt:lpstr>
      <vt:lpstr>Necessary steps in implementing learning by research in MAGNET</vt:lpstr>
      <vt:lpstr>Historical R&amp;D flows in energy technology</vt:lpstr>
      <vt:lpstr>Building knowledge stocks</vt:lpstr>
      <vt:lpstr>Building knowledge stocks</vt:lpstr>
      <vt:lpstr>Comparison MAGNET investment versions</vt:lpstr>
      <vt:lpstr>Summary comparison of investment versions</vt:lpstr>
      <vt:lpstr>Multi-year periods when running dynamic MAGNET</vt:lpstr>
      <vt:lpstr>Comparison annual vs multi-annual version of MAGNET</vt:lpstr>
      <vt:lpstr>Definition of scenario – background document</vt:lpstr>
      <vt:lpstr>Step 1 - Overview of investment modelling approaches</vt:lpstr>
      <vt:lpstr>Step 2 - Framework of green and other investments</vt:lpstr>
      <vt:lpstr>Implementation of technology learning in MAGNET</vt:lpstr>
      <vt:lpstr>Alternatives for crowd-out effects and financing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 Brinkman</dc:creator>
  <cp:lastModifiedBy>Kristkova, Zuzana</cp:lastModifiedBy>
  <cp:revision>1017</cp:revision>
  <dcterms:created xsi:type="dcterms:W3CDTF">2011-09-29T08:30:03Z</dcterms:created>
  <dcterms:modified xsi:type="dcterms:W3CDTF">2021-06-23T09:23:10Z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_Template">
    <vt:lpwstr>WHUK.pptx</vt:lpwstr>
  </property>
</Properties>
</file>