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307" r:id="rId3"/>
    <p:sldId id="304" r:id="rId4"/>
    <p:sldId id="301" r:id="rId5"/>
    <p:sldId id="295" r:id="rId6"/>
    <p:sldId id="305" r:id="rId7"/>
    <p:sldId id="308" r:id="rId8"/>
    <p:sldId id="296" r:id="rId9"/>
    <p:sldId id="298" r:id="rId10"/>
    <p:sldId id="287" r:id="rId11"/>
    <p:sldId id="302" r:id="rId12"/>
    <p:sldId id="303" r:id="rId13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  <a:srgbClr val="FF5050"/>
    <a:srgbClr val="FF6600"/>
    <a:srgbClr val="CC99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41" autoAdjust="0"/>
    <p:restoredTop sz="78610" autoAdjust="0"/>
  </p:normalViewPr>
  <p:slideViewPr>
    <p:cSldViewPr snapToGrid="0">
      <p:cViewPr varScale="1">
        <p:scale>
          <a:sx n="75" d="100"/>
          <a:sy n="75" d="100"/>
        </p:scale>
        <p:origin x="1406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295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1E2EF56-13E2-4272-AC20-5930D0593CBF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E04A7F5-5AE5-4D13-8285-8013EA4FA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7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81A7210-2193-4E5C-9E51-82FBB84B7553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EAD1948-1671-439E-B50C-4B1BA4028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806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D1948-1671-439E-B50C-4B1BA4028D1F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585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D1948-1671-439E-B50C-4B1BA4028D1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804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D1948-1671-439E-B50C-4B1BA4028D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716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D1948-1671-439E-B50C-4B1BA4028D1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000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D1948-1671-439E-B50C-4B1BA4028D1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220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D1948-1671-439E-B50C-4B1BA4028D1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814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D1948-1671-439E-B50C-4B1BA4028D1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83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D1948-1671-439E-B50C-4B1BA4028D1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276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D1948-1671-439E-B50C-4B1BA4028D1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4767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D1948-1671-439E-B50C-4B1BA4028D1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45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1E91-B868-4EF4-9594-492D72B584B9}" type="datetime1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6EC2F-2340-4EEB-BBD7-0D8CD2E500B4}" type="datetime1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191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5712-1FAD-4585-9DB6-231D8988DF5B}" type="datetime1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69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1601"/>
            <a:ext cx="7886700" cy="4805362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0"/>
            <a:r>
              <a:rPr lang="en-US" dirty="0" smtClean="0"/>
              <a:t>Fourth level</a:t>
            </a:r>
          </a:p>
          <a:p>
            <a:pPr lvl="1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53284-B5CE-4460-A845-32B2F4C923ED}" type="datetime1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65598" y="6356351"/>
            <a:ext cx="2057400" cy="365125"/>
          </a:xfrm>
        </p:spPr>
        <p:txBody>
          <a:bodyPr/>
          <a:lstStyle/>
          <a:p>
            <a:fld id="{914D6156-83D6-488C-9FAB-E342204F46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122362"/>
            <a:ext cx="7749540" cy="45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 userDrawn="1"/>
        </p:nvSpPr>
        <p:spPr>
          <a:xfrm>
            <a:off x="0" y="10159"/>
            <a:ext cx="9144000" cy="112236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bg1">
                  <a:lumMod val="85000"/>
                </a:schemeClr>
              </a:gs>
              <a:gs pos="98000">
                <a:schemeClr val="accent5">
                  <a:lumMod val="50000"/>
                </a:schemeClr>
              </a:gs>
              <a:gs pos="14000">
                <a:schemeClr val="accent5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20040" y="137160"/>
            <a:ext cx="8503920" cy="960120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574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3A5B-032E-40E9-AC6E-CF02DB026539}" type="datetime1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465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6804-8944-46D7-A52D-3DFAE1BD04DF}" type="datetime1">
              <a:rPr lang="en-US" smtClean="0"/>
              <a:t>6/17/2020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942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DF7EE-8C40-4A7C-AB41-7C30B3BE7F7A}" type="datetime1">
              <a:rPr lang="en-US" smtClean="0"/>
              <a:t>6/17/2020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990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BB48A-1490-4C3F-8D83-168AA3866932}" type="datetime1">
              <a:rPr lang="en-US" smtClean="0"/>
              <a:t>6/17/2020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066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AEDC6-1F3F-41CA-AFFA-F26341A580E8}" type="datetime1">
              <a:rPr lang="en-US" smtClean="0"/>
              <a:t>6/17/2020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6765598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4D6156-83D6-488C-9FAB-E342204F46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334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D5F9-570B-4678-AD6E-ACC7C1564D9A}" type="datetime1">
              <a:rPr lang="en-US" smtClean="0"/>
              <a:t>6/17/2020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40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0F9C7-E976-4058-A7C5-B3681793C226}" type="datetime1">
              <a:rPr lang="en-US" smtClean="0"/>
              <a:t>6/17/2020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27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70A5A-B777-4DB2-A4B7-52F2D1D6AE2F}" type="datetime1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D6156-83D6-488C-9FAB-E342204F4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62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paltsev@mit.edu" TargetMode="External"/><Relationship Id="rId2" Type="http://schemas.openxmlformats.org/officeDocument/2006/relationships/hyperlink" Target="mailto:katapia@mit.edu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2.arb.ca.gov/ghg-inventory-data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45681"/>
            <a:ext cx="7772400" cy="2387600"/>
          </a:xfrm>
        </p:spPr>
        <p:txBody>
          <a:bodyPr anchor="ctr" anchorCtr="0">
            <a:normAutofit/>
          </a:bodyPr>
          <a:lstStyle/>
          <a:p>
            <a:pPr algn="l"/>
            <a:r>
              <a:rPr lang="en-US" sz="4000" b="1" dirty="0">
                <a:latin typeface="+mn-lt"/>
              </a:rPr>
              <a:t>Challenges and </a:t>
            </a:r>
            <a:r>
              <a:rPr lang="en-US" sz="4000" b="1" dirty="0" smtClean="0">
                <a:latin typeface="+mn-lt"/>
              </a:rPr>
              <a:t>Opportunities of</a:t>
            </a:r>
            <a:r>
              <a:rPr lang="en-US" sz="4000" b="1" dirty="0">
                <a:latin typeface="+mn-lt"/>
              </a:rPr>
              <a:t/>
            </a: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Economy-Wide </a:t>
            </a:r>
            <a:r>
              <a:rPr lang="en-US" sz="4000" b="1" dirty="0" err="1">
                <a:latin typeface="+mn-lt"/>
              </a:rPr>
              <a:t>Decarbonization</a:t>
            </a:r>
            <a:r>
              <a:rPr lang="en-US" sz="4000" b="1" dirty="0">
                <a:latin typeface="+mn-lt"/>
              </a:rPr>
              <a:t> Pathways in California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784081"/>
            <a:ext cx="7315200" cy="1908544"/>
          </a:xfrm>
        </p:spPr>
        <p:txBody>
          <a:bodyPr>
            <a:noAutofit/>
          </a:bodyPr>
          <a:lstStyle/>
          <a:p>
            <a:pPr algn="l">
              <a:spcBef>
                <a:spcPts val="300"/>
              </a:spcBef>
            </a:pPr>
            <a:r>
              <a:rPr lang="en-US" dirty="0" smtClean="0"/>
              <a:t>Mei Yuan</a:t>
            </a:r>
          </a:p>
          <a:p>
            <a:pPr algn="l">
              <a:spcBef>
                <a:spcPts val="300"/>
              </a:spcBef>
            </a:pPr>
            <a:r>
              <a:rPr lang="en-US" dirty="0" smtClean="0"/>
              <a:t>Karen Tapia-Ahumada</a:t>
            </a:r>
          </a:p>
          <a:p>
            <a:pPr algn="l">
              <a:spcBef>
                <a:spcPts val="300"/>
              </a:spcBef>
            </a:pPr>
            <a:r>
              <a:rPr lang="en-US" dirty="0" smtClean="0"/>
              <a:t>Sergey Paltsev</a:t>
            </a:r>
          </a:p>
          <a:p>
            <a:pPr algn="l">
              <a:spcBef>
                <a:spcPts val="600"/>
              </a:spcBef>
            </a:pPr>
            <a:endParaRPr lang="en-US" sz="2000" dirty="0"/>
          </a:p>
          <a:p>
            <a:pPr algn="l"/>
            <a:r>
              <a:rPr lang="en-US" sz="2000" b="1" dirty="0"/>
              <a:t>23rd Annual Conference on Global Economic </a:t>
            </a:r>
            <a:r>
              <a:rPr lang="en-US" sz="2000" b="1" dirty="0" smtClean="0"/>
              <a:t>Analysis</a:t>
            </a:r>
          </a:p>
          <a:p>
            <a:pPr algn="l"/>
            <a:r>
              <a:rPr lang="en-US" sz="2000" dirty="0" smtClean="0"/>
              <a:t>June 17-19, 2020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5745133"/>
            <a:ext cx="1081144" cy="6400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5350" y="5523376"/>
            <a:ext cx="1732547" cy="861837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36"/>
          <a:stretch/>
        </p:blipFill>
        <p:spPr bwMode="auto">
          <a:xfrm>
            <a:off x="2290429" y="5439240"/>
            <a:ext cx="1088422" cy="1027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372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High carbon price by the midterm suggests challenges to meet the targets given the limitation of existing technologies</a:t>
            </a:r>
          </a:p>
          <a:p>
            <a:r>
              <a:rPr lang="en-US" sz="2400" dirty="0" smtClean="0"/>
              <a:t>Potential </a:t>
            </a:r>
            <a:r>
              <a:rPr lang="en-US" sz="2400" dirty="0"/>
              <a:t>to cut emissions by displacing natural gas in various sectors by mid-century (2050) provides opportunities in developing mitigation strategies for long-term goals</a:t>
            </a:r>
          </a:p>
          <a:p>
            <a:r>
              <a:rPr lang="en-US" sz="2400" dirty="0" smtClean="0"/>
              <a:t>Increasing </a:t>
            </a:r>
            <a:r>
              <a:rPr lang="en-US" sz="2400" dirty="0"/>
              <a:t>dependence on renewables demands greater system flexibility such as the deployment of fast-response electric generating units, additional reserve requirements, transmission interconnections across regions, and energy storage </a:t>
            </a:r>
            <a:r>
              <a:rPr lang="en-US" sz="2400" dirty="0" smtClean="0"/>
              <a:t>units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0040" y="137160"/>
            <a:ext cx="8503920" cy="96012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Main takeaways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8944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sz="2400" dirty="0" smtClean="0"/>
              <a:t>Improve the RNG supply </a:t>
            </a:r>
            <a:r>
              <a:rPr lang="en-US" sz="2400" dirty="0" smtClean="0"/>
              <a:t>representation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Improve the </a:t>
            </a:r>
            <a:r>
              <a:rPr lang="en-US" sz="2400" smtClean="0"/>
              <a:t>transportation representation</a:t>
            </a:r>
            <a:endParaRPr lang="en-US" sz="2400" dirty="0" smtClean="0"/>
          </a:p>
          <a:p>
            <a:pPr>
              <a:spcBef>
                <a:spcPts val="1200"/>
              </a:spcBef>
            </a:pPr>
            <a:r>
              <a:rPr lang="en-US" sz="2400" dirty="0" smtClean="0"/>
              <a:t>Improve the calibration of electricity generation to historical data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Improve the demand-side technology representation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Account for hourly demand response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Switch to an open-source database for USREP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/>
              <a:t>Extend the study to policy coordination across sectors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0040" y="137160"/>
            <a:ext cx="8503920" cy="960120"/>
          </a:xfrm>
        </p:spPr>
        <p:txBody>
          <a:bodyPr/>
          <a:lstStyle/>
          <a:p>
            <a:r>
              <a:rPr lang="en-US" dirty="0" smtClean="0"/>
              <a:t>Caveats and future direction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60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Mei Yuan  &lt;yuanmei@mit.edu&gt;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Karen Tapia-Ahumada </a:t>
            </a:r>
            <a:r>
              <a:rPr lang="en-US" dirty="0" smtClean="0">
                <a:solidFill>
                  <a:srgbClr val="0070C0"/>
                </a:solidFill>
                <a:hlinkClick r:id="rId2"/>
              </a:rPr>
              <a:t>katapia@mit.edu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Sergey Paltsev </a:t>
            </a:r>
            <a:r>
              <a:rPr lang="en-US" dirty="0" smtClean="0">
                <a:solidFill>
                  <a:srgbClr val="0070C0"/>
                </a:solidFill>
                <a:hlinkClick r:id="rId3"/>
              </a:rPr>
              <a:t>paltsev@mit.edu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27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60" y="2426335"/>
            <a:ext cx="3931920" cy="294894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The state’s progress in achieving the statewide GHG target of 431 MMTCO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e by 2020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0" y="2570956"/>
            <a:ext cx="3931920" cy="26212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4520" y="1986181"/>
            <a:ext cx="4003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GHG and GDP Trend in California </a:t>
            </a:r>
          </a:p>
          <a:p>
            <a:r>
              <a:rPr lang="en-US" b="1" dirty="0" smtClean="0"/>
              <a:t>(2000-2017)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759960" y="1986180"/>
            <a:ext cx="4003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GHG Emissions by Economic Sector</a:t>
            </a:r>
          </a:p>
          <a:p>
            <a:r>
              <a:rPr lang="en-US" b="1" dirty="0" smtClean="0"/>
              <a:t>(2017)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04520" y="5423535"/>
            <a:ext cx="543450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Source: </a:t>
            </a:r>
            <a:r>
              <a:rPr lang="en-US" sz="1050" dirty="0" smtClean="0"/>
              <a:t>California Air Resource Board.  Available at: </a:t>
            </a:r>
            <a:r>
              <a:rPr lang="en-US" sz="1050" dirty="0">
                <a:hlinkClick r:id="rId5"/>
              </a:rPr>
              <a:t>https://ww2.arb.ca.gov/ghg-inventory-data</a:t>
            </a:r>
            <a:r>
              <a:rPr lang="en-US" sz="1050" dirty="0" smtClean="0"/>
              <a:t> 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40021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2</a:t>
            </a:fld>
            <a:endParaRPr lang="en-US" dirty="0"/>
          </a:p>
        </p:txBody>
      </p:sp>
      <p:grpSp>
        <p:nvGrpSpPr>
          <p:cNvPr id="31" name="Group 30"/>
          <p:cNvGrpSpPr/>
          <p:nvPr/>
        </p:nvGrpSpPr>
        <p:grpSpPr>
          <a:xfrm>
            <a:off x="258142" y="192424"/>
            <a:ext cx="3036809" cy="369332"/>
            <a:chOff x="258142" y="192424"/>
            <a:chExt cx="3036809" cy="36933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258142" y="239930"/>
              <a:ext cx="274320" cy="274320"/>
            </a:xfrm>
            <a:prstGeom prst="ellipse">
              <a:avLst/>
            </a:prstGeom>
            <a:noFill/>
            <a:ln w="444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68528" y="192424"/>
              <a:ext cx="27264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Represented Policy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56108" y="607396"/>
            <a:ext cx="3183378" cy="369332"/>
            <a:chOff x="256108" y="607396"/>
            <a:chExt cx="3183378" cy="369332"/>
          </a:xfrm>
        </p:grpSpPr>
        <p:sp>
          <p:nvSpPr>
            <p:cNvPr id="15" name="Oval 14"/>
            <p:cNvSpPr/>
            <p:nvPr/>
          </p:nvSpPr>
          <p:spPr>
            <a:xfrm>
              <a:off x="256108" y="654902"/>
              <a:ext cx="274320" cy="274320"/>
            </a:xfrm>
            <a:prstGeom prst="ellipse">
              <a:avLst/>
            </a:prstGeom>
            <a:noFill/>
            <a:ln w="444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68528" y="607396"/>
              <a:ext cx="2870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Partially Represented Policy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468061" y="192424"/>
            <a:ext cx="2169301" cy="369332"/>
            <a:chOff x="3468061" y="192424"/>
            <a:chExt cx="2169301" cy="369332"/>
          </a:xfrm>
        </p:grpSpPr>
        <p:sp>
          <p:nvSpPr>
            <p:cNvPr id="22" name="Oval 21"/>
            <p:cNvSpPr>
              <a:spLocks noChangeAspect="1"/>
            </p:cNvSpPr>
            <p:nvPr/>
          </p:nvSpPr>
          <p:spPr>
            <a:xfrm>
              <a:off x="3468061" y="239930"/>
              <a:ext cx="274320" cy="274320"/>
            </a:xfrm>
            <a:prstGeom prst="ellipse">
              <a:avLst/>
            </a:prstGeom>
            <a:noFill/>
            <a:ln w="444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78447" y="192424"/>
              <a:ext cx="18589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Electricity Sector 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468061" y="607396"/>
            <a:ext cx="2531083" cy="369332"/>
            <a:chOff x="3468061" y="607396"/>
            <a:chExt cx="2531083" cy="369332"/>
          </a:xfrm>
        </p:grpSpPr>
        <p:sp>
          <p:nvSpPr>
            <p:cNvPr id="24" name="Oval 23"/>
            <p:cNvSpPr>
              <a:spLocks noChangeAspect="1"/>
            </p:cNvSpPr>
            <p:nvPr/>
          </p:nvSpPr>
          <p:spPr>
            <a:xfrm>
              <a:off x="3468061" y="654902"/>
              <a:ext cx="274320" cy="274320"/>
            </a:xfrm>
            <a:prstGeom prst="ellipse">
              <a:avLst/>
            </a:prstGeom>
            <a:noFill/>
            <a:ln w="444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78447" y="607396"/>
              <a:ext cx="22206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Transportation Sector 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1" y="1159257"/>
            <a:ext cx="9203436" cy="521893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61394" y="1495050"/>
            <a:ext cx="1090569" cy="931178"/>
          </a:xfrm>
          <a:prstGeom prst="ellipse">
            <a:avLst/>
          </a:prstGeom>
          <a:noFill/>
          <a:ln w="4445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247363" y="2209513"/>
            <a:ext cx="1090569" cy="931178"/>
          </a:xfrm>
          <a:prstGeom prst="ellipse">
            <a:avLst/>
          </a:prstGeom>
          <a:noFill/>
          <a:ln w="4445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261431" y="3804966"/>
            <a:ext cx="1005840" cy="731520"/>
          </a:xfrm>
          <a:prstGeom prst="ellipse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437463" y="4570373"/>
            <a:ext cx="1097280" cy="731520"/>
          </a:xfrm>
          <a:prstGeom prst="ellipse">
            <a:avLst/>
          </a:prstGeom>
          <a:noFill/>
          <a:ln w="444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255297" y="4222930"/>
            <a:ext cx="1005840" cy="731520"/>
          </a:xfrm>
          <a:prstGeom prst="ellipse">
            <a:avLst/>
          </a:prstGeom>
          <a:noFill/>
          <a:ln w="444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603647" y="1639061"/>
            <a:ext cx="1188720" cy="914400"/>
          </a:xfrm>
          <a:prstGeom prst="ellipse">
            <a:avLst/>
          </a:prstGeom>
          <a:noFill/>
          <a:ln w="4445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439486" y="4677656"/>
            <a:ext cx="882612" cy="731520"/>
          </a:xfrm>
          <a:prstGeom prst="ellipse">
            <a:avLst/>
          </a:prstGeom>
          <a:noFill/>
          <a:ln w="444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396218" y="3806826"/>
            <a:ext cx="882612" cy="731520"/>
          </a:xfrm>
          <a:prstGeom prst="ellipse">
            <a:avLst/>
          </a:prstGeom>
          <a:noFill/>
          <a:ln w="44450">
            <a:solidFill>
              <a:srgbClr val="CC99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895047" y="4610980"/>
            <a:ext cx="1097280" cy="914400"/>
          </a:xfrm>
          <a:prstGeom prst="ellipse">
            <a:avLst/>
          </a:prstGeom>
          <a:noFill/>
          <a:ln w="444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308259" y="4631369"/>
            <a:ext cx="882612" cy="525765"/>
          </a:xfrm>
          <a:prstGeom prst="ellipse">
            <a:avLst/>
          </a:prstGeom>
          <a:noFill/>
          <a:ln w="444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6126831" y="192424"/>
            <a:ext cx="2925729" cy="369332"/>
            <a:chOff x="6126831" y="192424"/>
            <a:chExt cx="2925729" cy="369332"/>
          </a:xfrm>
        </p:grpSpPr>
        <p:sp>
          <p:nvSpPr>
            <p:cNvPr id="27" name="Oval 26"/>
            <p:cNvSpPr>
              <a:spLocks/>
            </p:cNvSpPr>
            <p:nvPr/>
          </p:nvSpPr>
          <p:spPr>
            <a:xfrm>
              <a:off x="6126831" y="239930"/>
              <a:ext cx="274320" cy="274320"/>
            </a:xfrm>
            <a:prstGeom prst="ellipse">
              <a:avLst/>
            </a:prstGeom>
            <a:noFill/>
            <a:ln w="44450">
              <a:solidFill>
                <a:srgbClr val="CC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437217" y="192424"/>
              <a:ext cx="26153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Buildings and Appliances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126831" y="607396"/>
            <a:ext cx="2925729" cy="369332"/>
            <a:chOff x="6126831" y="607396"/>
            <a:chExt cx="2925729" cy="369332"/>
          </a:xfrm>
        </p:grpSpPr>
        <p:sp>
          <p:nvSpPr>
            <p:cNvPr id="29" name="Oval 28"/>
            <p:cNvSpPr>
              <a:spLocks noChangeAspect="1"/>
            </p:cNvSpPr>
            <p:nvPr/>
          </p:nvSpPr>
          <p:spPr>
            <a:xfrm>
              <a:off x="6126831" y="654902"/>
              <a:ext cx="274320" cy="274320"/>
            </a:xfrm>
            <a:prstGeom prst="ellipse">
              <a:avLst/>
            </a:prstGeom>
            <a:noFill/>
            <a:ln w="444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437216" y="607396"/>
              <a:ext cx="26153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Economy-wide Emissions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99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7" grpId="0" animBg="1"/>
      <p:bldP spid="18" grpId="0" animBg="1"/>
      <p:bldP spid="19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86" y="2900104"/>
            <a:ext cx="5137754" cy="32420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0352" y="2468880"/>
            <a:ext cx="81247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Coupling </a:t>
            </a:r>
            <a:r>
              <a:rPr lang="en-US" sz="1600" b="1" dirty="0"/>
              <a:t>the </a:t>
            </a:r>
            <a:r>
              <a:rPr lang="en-US" sz="1600" b="1" dirty="0" smtClean="0"/>
              <a:t>Top-Down Macro Model and Bottom-Up Electricity Model</a:t>
            </a:r>
            <a:endParaRPr lang="en-US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64080" y="1371600"/>
            <a:ext cx="649224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500" dirty="0">
                <a:latin typeface="+mj-lt"/>
              </a:rPr>
              <a:t>The key to the economy-wide </a:t>
            </a:r>
            <a:r>
              <a:rPr lang="en-US" sz="1500" dirty="0" smtClean="0">
                <a:latin typeface="+mj-lt"/>
              </a:rPr>
              <a:t>analysis </a:t>
            </a:r>
            <a:r>
              <a:rPr lang="en-US" sz="1500" dirty="0">
                <a:latin typeface="+mj-lt"/>
              </a:rPr>
              <a:t>is to ‘represent’ </a:t>
            </a:r>
            <a:r>
              <a:rPr lang="en-US" sz="1500" dirty="0" smtClean="0">
                <a:latin typeface="+mj-lt"/>
              </a:rPr>
              <a:t>the technology detail oriented sector in </a:t>
            </a:r>
            <a:r>
              <a:rPr lang="en-US" sz="1500" dirty="0">
                <a:latin typeface="+mj-lt"/>
              </a:rPr>
              <a:t>a complete economic system where all production sectors, final consumers, and government interact to take into account the feedback </a:t>
            </a:r>
            <a:r>
              <a:rPr lang="en-US" sz="1500" dirty="0" smtClean="0">
                <a:latin typeface="+mj-lt"/>
              </a:rPr>
              <a:t>effect</a:t>
            </a:r>
            <a:endParaRPr lang="en-US" sz="15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1526" y="1371600"/>
            <a:ext cx="15817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Incorporating electricity sector details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137160"/>
            <a:ext cx="8580120" cy="960120"/>
          </a:xfrm>
        </p:spPr>
        <p:txBody>
          <a:bodyPr>
            <a:noAutofit/>
          </a:bodyPr>
          <a:lstStyle/>
          <a:p>
            <a:r>
              <a:rPr lang="en-US" sz="2700" b="1" dirty="0" smtClean="0"/>
              <a:t>An economy-wide analysis requires an approach that represents technology details in a complete economic system</a:t>
            </a:r>
            <a:endParaRPr lang="en-US" sz="27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079798" y="3566998"/>
            <a:ext cx="257534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The top-down model </a:t>
            </a:r>
            <a:r>
              <a:rPr lang="en-US" sz="1400" dirty="0" smtClean="0">
                <a:latin typeface="+mj-lt"/>
              </a:rPr>
              <a:t>determines price responses</a:t>
            </a:r>
          </a:p>
          <a:p>
            <a:pPr marL="173038" indent="-17303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+mj-lt"/>
              </a:rPr>
              <a:t>The bottom-up model determines quantity responses</a:t>
            </a:r>
          </a:p>
          <a:p>
            <a:pPr marL="173038" indent="-17303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+mj-lt"/>
              </a:rPr>
              <a:t>A local demand elasticity is estimated to aid convergence in electricity price</a:t>
            </a:r>
          </a:p>
        </p:txBody>
      </p:sp>
    </p:spTree>
    <p:extLst>
      <p:ext uri="{BB962C8B-B14F-4D97-AF65-F5344CB8AC3E}">
        <p14:creationId xmlns:p14="http://schemas.microsoft.com/office/powerpoint/2010/main" val="156594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0040" y="137160"/>
            <a:ext cx="8503920" cy="960120"/>
          </a:xfrm>
        </p:spPr>
        <p:txBody>
          <a:bodyPr>
            <a:noAutofit/>
          </a:bodyPr>
          <a:lstStyle/>
          <a:p>
            <a:r>
              <a:rPr lang="en-US" sz="2800" dirty="0" smtClean="0"/>
              <a:t>The approach to couple the macro model and the electricity model is extended to the carbon market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31526" y="2611120"/>
            <a:ext cx="6217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Non-Electricity </a:t>
            </a:r>
            <a:r>
              <a:rPr lang="en-US" sz="1600" b="1" dirty="0"/>
              <a:t>Sector Emissions </a:t>
            </a:r>
            <a:r>
              <a:rPr lang="en-US" sz="1600" b="1" dirty="0" smtClean="0"/>
              <a:t>Market in the Electricity Model</a:t>
            </a:r>
            <a:endParaRPr lang="en-US" sz="16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526" y="3071820"/>
            <a:ext cx="5627846" cy="31018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25040" y="1442720"/>
            <a:ext cx="6492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500" dirty="0">
                <a:latin typeface="+mj-lt"/>
              </a:rPr>
              <a:t>An economy-wide emissions cap requires marginal cost of abatement to be equalized across all sectors in the </a:t>
            </a:r>
            <a:r>
              <a:rPr lang="en-US" sz="1500" dirty="0" smtClean="0">
                <a:latin typeface="+mj-lt"/>
              </a:rPr>
              <a:t>economy.  An </a:t>
            </a:r>
            <a:r>
              <a:rPr lang="en-US" sz="1500" dirty="0">
                <a:latin typeface="+mj-lt"/>
              </a:rPr>
              <a:t>economy-wide carbon market in </a:t>
            </a:r>
            <a:r>
              <a:rPr lang="en-US" sz="1500" dirty="0" smtClean="0">
                <a:latin typeface="+mj-lt"/>
              </a:rPr>
              <a:t>the electricity model was built as </a:t>
            </a:r>
            <a:r>
              <a:rPr lang="en-US" sz="1500" dirty="0">
                <a:latin typeface="+mj-lt"/>
              </a:rPr>
              <a:t>an instrument to implement an emissions trading scheme between the electricity and non-electricity sectors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26" y="1442720"/>
            <a:ext cx="1579434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Linking carbon market</a:t>
            </a:r>
          </a:p>
          <a:p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35405" y="3034315"/>
            <a:ext cx="26009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T</a:t>
            </a:r>
            <a:r>
              <a:rPr lang="en-US" sz="1400" dirty="0" smtClean="0">
                <a:latin typeface="+mj-lt"/>
              </a:rPr>
              <a:t>he </a:t>
            </a:r>
            <a:r>
              <a:rPr lang="en-US" sz="1400" dirty="0">
                <a:latin typeface="+mj-lt"/>
              </a:rPr>
              <a:t>marginal abatement cost (MAC) curve of the electricity </a:t>
            </a:r>
            <a:r>
              <a:rPr lang="en-US" sz="1400" dirty="0" smtClean="0">
                <a:latin typeface="+mj-lt"/>
              </a:rPr>
              <a:t>sector corresponds to the non-ELE emissions supply curve</a:t>
            </a:r>
          </a:p>
          <a:p>
            <a:pPr marL="173038" indent="-17303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+mj-lt"/>
              </a:rPr>
              <a:t>The non-ELE emissions demand curve represents MAC of the non-ELE sectors</a:t>
            </a:r>
          </a:p>
          <a:p>
            <a:pPr marL="173038" indent="-17303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+mj-lt"/>
              </a:rPr>
              <a:t>Marginal </a:t>
            </a:r>
            <a:r>
              <a:rPr lang="en-US" sz="1400" dirty="0">
                <a:latin typeface="+mj-lt"/>
              </a:rPr>
              <a:t>cost of abatement is equalized across all </a:t>
            </a:r>
            <a:r>
              <a:rPr lang="en-US" sz="1400" dirty="0" smtClean="0">
                <a:latin typeface="+mj-lt"/>
              </a:rPr>
              <a:t>sectors</a:t>
            </a:r>
          </a:p>
          <a:p>
            <a:pPr marL="173038" indent="-17303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A local demand elasticity is estimated to aid convergence in electricity </a:t>
            </a:r>
            <a:r>
              <a:rPr lang="en-US" sz="1400" dirty="0" smtClean="0">
                <a:latin typeface="+mj-lt"/>
              </a:rPr>
              <a:t>price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429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9098" y="1543605"/>
            <a:ext cx="8119872" cy="1421094"/>
          </a:xfrm>
          <a:ln w="12700">
            <a:solidFill>
              <a:schemeClr val="accent1">
                <a:shade val="50000"/>
              </a:schemeClr>
            </a:solidFill>
            <a:prstDash val="sysDot"/>
          </a:ln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endParaRPr lang="en-US" sz="1500" dirty="0" smtClean="0"/>
          </a:p>
          <a:p>
            <a:pPr>
              <a:spcBef>
                <a:spcPts val="300"/>
              </a:spcBef>
            </a:pPr>
            <a:r>
              <a:rPr lang="en-US" sz="1600" dirty="0" smtClean="0"/>
              <a:t>Sales-weighted </a:t>
            </a:r>
            <a:r>
              <a:rPr lang="en-US" sz="1600" dirty="0"/>
              <a:t>average LDV </a:t>
            </a:r>
            <a:r>
              <a:rPr lang="en-US" sz="1600" b="1" dirty="0"/>
              <a:t>fuel </a:t>
            </a:r>
            <a:r>
              <a:rPr lang="en-US" sz="1600" b="1" dirty="0" smtClean="0"/>
              <a:t>economy</a:t>
            </a:r>
          </a:p>
          <a:p>
            <a:pPr>
              <a:spcBef>
                <a:spcPts val="300"/>
              </a:spcBef>
            </a:pPr>
            <a:r>
              <a:rPr lang="en-US" sz="1600" dirty="0"/>
              <a:t>Renewable Portfolio Standards (</a:t>
            </a:r>
            <a:r>
              <a:rPr lang="en-US" sz="1600" b="1" dirty="0"/>
              <a:t>RPS</a:t>
            </a:r>
            <a:r>
              <a:rPr lang="en-US" sz="1600" dirty="0" smtClean="0"/>
              <a:t>)</a:t>
            </a:r>
          </a:p>
          <a:p>
            <a:pPr>
              <a:spcBef>
                <a:spcPts val="300"/>
              </a:spcBef>
            </a:pPr>
            <a:r>
              <a:rPr lang="en-US" sz="1600" dirty="0"/>
              <a:t>Deployment target of </a:t>
            </a:r>
            <a:r>
              <a:rPr lang="en-US" sz="1600" dirty="0" smtClean="0"/>
              <a:t>zero emissions vehicles (</a:t>
            </a:r>
            <a:r>
              <a:rPr lang="en-US" sz="1600" b="1" dirty="0" smtClean="0"/>
              <a:t>ZEV</a:t>
            </a:r>
            <a:r>
              <a:rPr lang="en-US" sz="1600" dirty="0" smtClean="0"/>
              <a:t>) </a:t>
            </a:r>
          </a:p>
          <a:p>
            <a:pPr>
              <a:spcBef>
                <a:spcPts val="300"/>
              </a:spcBef>
            </a:pPr>
            <a:r>
              <a:rPr lang="en-US" sz="1600" dirty="0" smtClean="0"/>
              <a:t>Low-carbon </a:t>
            </a:r>
            <a:r>
              <a:rPr lang="en-US" sz="1600" dirty="0"/>
              <a:t>fuel standards (</a:t>
            </a:r>
            <a:r>
              <a:rPr lang="en-US" sz="1600" b="1" dirty="0"/>
              <a:t>LCFS</a:t>
            </a:r>
            <a:r>
              <a:rPr lang="en-US" sz="1600" dirty="0"/>
              <a:t>)</a:t>
            </a:r>
            <a:endParaRPr lang="en-US" sz="1600" dirty="0" smtClean="0"/>
          </a:p>
          <a:p>
            <a:pPr>
              <a:spcBef>
                <a:spcPts val="600"/>
              </a:spcBef>
            </a:pPr>
            <a:endParaRPr lang="en-US" sz="15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0040" y="137160"/>
            <a:ext cx="8503920" cy="960120"/>
          </a:xfrm>
        </p:spPr>
        <p:txBody>
          <a:bodyPr>
            <a:noAutofit/>
          </a:bodyPr>
          <a:lstStyle/>
          <a:p>
            <a:r>
              <a:rPr lang="en-US" sz="3200" dirty="0"/>
              <a:t>Mitigation pathways represents short-term economic response and the long-term adaptation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75473" y="1389710"/>
            <a:ext cx="2829728" cy="32914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The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Reference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 Scenario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69097" y="5406445"/>
            <a:ext cx="8119872" cy="972766"/>
            <a:chOff x="469097" y="5209959"/>
            <a:chExt cx="8119872" cy="996011"/>
          </a:xfrm>
        </p:grpSpPr>
        <p:sp>
          <p:nvSpPr>
            <p:cNvPr id="17" name="Content Placeholder 1"/>
            <p:cNvSpPr txBox="1">
              <a:spLocks/>
            </p:cNvSpPr>
            <p:nvPr/>
          </p:nvSpPr>
          <p:spPr>
            <a:xfrm>
              <a:off x="469097" y="5374532"/>
              <a:ext cx="8119872" cy="831438"/>
            </a:xfrm>
            <a:prstGeom prst="rect">
              <a:avLst/>
            </a:prstGeom>
            <a:ln w="127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300"/>
                </a:spcBef>
              </a:pPr>
              <a:endParaRPr lang="en-US" sz="1400" dirty="0"/>
            </a:p>
            <a:p>
              <a:pPr>
                <a:spcBef>
                  <a:spcPts val="300"/>
                </a:spcBef>
              </a:pPr>
              <a:r>
                <a:rPr lang="en-US" sz="1400" dirty="0" smtClean="0"/>
                <a:t>Greater rate of expansion since 2030 with a technology breakthrough around 2040</a:t>
              </a:r>
            </a:p>
            <a:p>
              <a:pPr>
                <a:spcBef>
                  <a:spcPts val="300"/>
                </a:spcBef>
              </a:pPr>
              <a:endParaRPr lang="en-US" sz="1400" dirty="0" smtClean="0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693888" y="5209959"/>
              <a:ext cx="4434372" cy="32914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accent5">
                      <a:lumMod val="75000"/>
                    </a:schemeClr>
                  </a:solidFill>
                </a:rPr>
                <a:t>The </a:t>
              </a:r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</a:rPr>
                <a:t>High Renewable Natural Gas </a:t>
              </a:r>
              <a:r>
                <a:rPr lang="en-US" dirty="0" smtClean="0">
                  <a:solidFill>
                    <a:schemeClr val="accent5">
                      <a:lumMod val="75000"/>
                    </a:schemeClr>
                  </a:solidFill>
                </a:rPr>
                <a:t>Scenario</a:t>
              </a:r>
              <a:endParaRPr lang="en-US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69097" y="3201859"/>
            <a:ext cx="8119874" cy="2113303"/>
            <a:chOff x="469097" y="3145909"/>
            <a:chExt cx="8119874" cy="2113303"/>
          </a:xfrm>
        </p:grpSpPr>
        <p:sp>
          <p:nvSpPr>
            <p:cNvPr id="6" name="Content Placeholder 1"/>
            <p:cNvSpPr txBox="1">
              <a:spLocks/>
            </p:cNvSpPr>
            <p:nvPr/>
          </p:nvSpPr>
          <p:spPr>
            <a:xfrm>
              <a:off x="469099" y="3145909"/>
              <a:ext cx="8119872" cy="1005840"/>
            </a:xfrm>
            <a:prstGeom prst="rect">
              <a:avLst/>
            </a:prstGeom>
            <a:ln w="127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endParaRPr lang="en-US" sz="1400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pPr marL="0" indent="0">
                <a:lnSpc>
                  <a:spcPts val="1000"/>
                </a:lnSpc>
                <a:spcBef>
                  <a:spcPts val="0"/>
                </a:spcBef>
                <a:buNone/>
              </a:pPr>
              <a:endParaRPr lang="en-US" sz="1400" dirty="0" smtClean="0">
                <a:solidFill>
                  <a:schemeClr val="accent5">
                    <a:lumMod val="75000"/>
                  </a:schemeClr>
                </a:solidFill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n-US" sz="1400" dirty="0" smtClean="0"/>
                <a:t>Economy-wide </a:t>
              </a:r>
              <a:r>
                <a:rPr lang="en-US" sz="1400" dirty="0"/>
                <a:t>GHG emissions reductions of 20% by 2020 and 40% by 2030 from the 1990 level</a:t>
              </a: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n-US" sz="1400" dirty="0"/>
                <a:t>State’s RPS raised to 50% by 2026, 60% by 2030 </a:t>
              </a:r>
            </a:p>
          </p:txBody>
        </p:sp>
        <p:sp>
          <p:nvSpPr>
            <p:cNvPr id="8" name="Content Placeholder 1"/>
            <p:cNvSpPr txBox="1">
              <a:spLocks/>
            </p:cNvSpPr>
            <p:nvPr/>
          </p:nvSpPr>
          <p:spPr>
            <a:xfrm>
              <a:off x="469097" y="4151749"/>
              <a:ext cx="8119872" cy="1107463"/>
            </a:xfrm>
            <a:prstGeom prst="rect">
              <a:avLst/>
            </a:prstGeom>
            <a:ln w="12700">
              <a:solidFill>
                <a:schemeClr val="accent1">
                  <a:shade val="50000"/>
                </a:schemeClr>
              </a:solidFill>
              <a:prstDash val="sysDot"/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endParaRPr lang="en-US" sz="1400" dirty="0" smtClean="0"/>
            </a:p>
            <a:p>
              <a:pPr>
                <a:lnSpc>
                  <a:spcPts val="800"/>
                </a:lnSpc>
                <a:spcBef>
                  <a:spcPts val="0"/>
                </a:spcBef>
              </a:pPr>
              <a:endParaRPr lang="en-US" sz="1400" dirty="0" smtClean="0"/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n-US" sz="1400" dirty="0" smtClean="0"/>
                <a:t>State’s </a:t>
              </a:r>
              <a:r>
                <a:rPr lang="en-US" sz="1400" dirty="0"/>
                <a:t>clean energy standard to achieve zero emissions in electricity generation by 2045</a:t>
              </a: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n-US" sz="1400" dirty="0"/>
                <a:t>More important role of renewable natural gas (RNG) feedstock as a perfect substitute for natural gas</a:t>
              </a: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n-US" sz="1400" dirty="0"/>
                <a:t>Economy-wide GHG emissions reductions of 80% by 2050 from the 1990 level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85633" y="3202674"/>
              <a:ext cx="5669280" cy="32914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accent5">
                      <a:lumMod val="75000"/>
                    </a:schemeClr>
                  </a:solidFill>
                </a:rPr>
                <a:t>The </a:t>
              </a:r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</a:rPr>
                <a:t>Deployment of Current Technology </a:t>
              </a:r>
              <a:r>
                <a:rPr lang="en-US" dirty="0" smtClean="0">
                  <a:solidFill>
                    <a:schemeClr val="accent5">
                      <a:lumMod val="75000"/>
                    </a:schemeClr>
                  </a:solidFill>
                </a:rPr>
                <a:t>Scenario</a:t>
              </a:r>
              <a:endParaRPr lang="en-US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683728" y="4159546"/>
              <a:ext cx="5671186" cy="32914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accent5">
                      <a:lumMod val="75000"/>
                    </a:schemeClr>
                  </a:solidFill>
                </a:rPr>
                <a:t>The </a:t>
              </a:r>
              <a:r>
                <a:rPr lang="en-US" b="1" dirty="0" smtClean="0">
                  <a:solidFill>
                    <a:schemeClr val="accent5">
                      <a:lumMod val="75000"/>
                    </a:schemeClr>
                  </a:solidFill>
                </a:rPr>
                <a:t>Accelerated </a:t>
              </a:r>
              <a:r>
                <a:rPr lang="en-US" b="1" dirty="0">
                  <a:solidFill>
                    <a:schemeClr val="accent5">
                      <a:lumMod val="75000"/>
                    </a:schemeClr>
                  </a:solidFill>
                </a:rPr>
                <a:t>Technology Innovation </a:t>
              </a:r>
              <a:r>
                <a:rPr lang="en-US" dirty="0" smtClean="0">
                  <a:solidFill>
                    <a:schemeClr val="accent5">
                      <a:lumMod val="75000"/>
                    </a:schemeClr>
                  </a:solidFill>
                </a:rPr>
                <a:t>Scenario</a:t>
              </a:r>
              <a:endParaRPr lang="en-US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 rot="16200000" flipV="1">
            <a:off x="7648547" y="2025915"/>
            <a:ext cx="1435608" cy="457200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REF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6200000" flipV="1">
            <a:off x="7303410" y="4028906"/>
            <a:ext cx="2130552" cy="457200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DCT_ATI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 flipV="1">
            <a:off x="7955568" y="5746750"/>
            <a:ext cx="822960" cy="457200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</a:rPr>
              <a:t>HiRNG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98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Transportation </a:t>
            </a:r>
            <a:r>
              <a:rPr lang="en-US" sz="3200" b="1" dirty="0" err="1"/>
              <a:t>decarbonization</a:t>
            </a:r>
            <a:r>
              <a:rPr lang="en-US" sz="3200" b="1" dirty="0"/>
              <a:t> remains a </a:t>
            </a:r>
            <a:r>
              <a:rPr lang="en-US" sz="3200" b="1" dirty="0" smtClean="0"/>
              <a:t>challenge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407701" y="1798405"/>
            <a:ext cx="51322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Carbon Emissions by Sector </a:t>
            </a:r>
          </a:p>
          <a:p>
            <a:r>
              <a:rPr lang="en-US" sz="1400" dirty="0" smtClean="0"/>
              <a:t>(MMTCO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)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634564" y="2893812"/>
            <a:ext cx="299127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+mj-lt"/>
              </a:rPr>
              <a:t>Despite substantial reductions in transportation emissions, the share of transportation emissions [marked by the percentage in the figure] remains large by 2050, implying a lack of cost-effective mitigation options for the sector</a:t>
            </a:r>
          </a:p>
          <a:p>
            <a:pPr marL="173038" indent="-173038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1400" dirty="0">
              <a:latin typeface="+mj-lt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701" y="2492752"/>
            <a:ext cx="5132253" cy="314122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48386" y="3357483"/>
            <a:ext cx="601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60%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491740" y="3357483"/>
            <a:ext cx="601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  <a:r>
              <a:rPr lang="en-US" dirty="0" smtClean="0"/>
              <a:t>0%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256910" y="3694031"/>
            <a:ext cx="601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70%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792980" y="4267200"/>
            <a:ext cx="601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60%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03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0040" y="137160"/>
            <a:ext cx="8503920" cy="960120"/>
          </a:xfrm>
        </p:spPr>
        <p:txBody>
          <a:bodyPr>
            <a:noAutofit/>
          </a:bodyPr>
          <a:lstStyle/>
          <a:p>
            <a:r>
              <a:rPr lang="en-US" sz="2800" dirty="0" smtClean="0"/>
              <a:t>Greater rate of expansion in RNG leads to a reduction in marginal cost of abatement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445" y="1706734"/>
            <a:ext cx="3597505" cy="22861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17446" y="1270403"/>
            <a:ext cx="3867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Carbon Prices </a:t>
            </a:r>
            <a:r>
              <a:rPr lang="en-US" sz="1400" dirty="0" smtClean="0"/>
              <a:t>(2018$/tCO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)</a:t>
            </a:r>
            <a:endParaRPr lang="en-US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421" y="1706734"/>
            <a:ext cx="3478447" cy="228614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0421" y="1314498"/>
            <a:ext cx="2995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RNG Consumption and Prices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421" y="4507036"/>
            <a:ext cx="3336823" cy="204136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80421" y="4114800"/>
            <a:ext cx="3867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Carbon Emissions by </a:t>
            </a:r>
            <a:r>
              <a:rPr lang="en-US" sz="1600" b="1" dirty="0" smtClean="0"/>
              <a:t>Sector </a:t>
            </a:r>
            <a:r>
              <a:rPr lang="en-US" sz="1400" dirty="0" smtClean="0"/>
              <a:t>(MMTCO</a:t>
            </a:r>
            <a:r>
              <a:rPr lang="en-US" sz="1400" baseline="-25000" dirty="0" smtClean="0"/>
              <a:t>2</a:t>
            </a:r>
            <a:r>
              <a:rPr lang="en-US" sz="1400" dirty="0"/>
              <a:t>)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7446" y="4493994"/>
            <a:ext cx="3701583" cy="208218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717446" y="4114800"/>
            <a:ext cx="3867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Welfare Change (Equivalent Variation)</a:t>
            </a:r>
            <a:endParaRPr lang="en-US" sz="1400" dirty="0"/>
          </a:p>
        </p:txBody>
      </p:sp>
      <p:sp>
        <p:nvSpPr>
          <p:cNvPr id="18" name="Content Placeholder 1"/>
          <p:cNvSpPr txBox="1">
            <a:spLocks/>
          </p:cNvSpPr>
          <p:nvPr/>
        </p:nvSpPr>
        <p:spPr>
          <a:xfrm>
            <a:off x="3101043" y="3149834"/>
            <a:ext cx="3867755" cy="9207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1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6156-83D6-488C-9FAB-E342204F4665}" type="slidenum">
              <a:rPr lang="en-US" smtClean="0"/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0040" y="137160"/>
            <a:ext cx="8503920" cy="960120"/>
          </a:xfrm>
        </p:spPr>
        <p:txBody>
          <a:bodyPr>
            <a:noAutofit/>
          </a:bodyPr>
          <a:lstStyle/>
          <a:p>
            <a:r>
              <a:rPr lang="en-US" sz="2800" dirty="0" smtClean="0"/>
              <a:t>RNG provides flexibility for the energy system transition although its role is limited by the mid-term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712499" y="1386238"/>
            <a:ext cx="69738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Evolution of Electricity Generation 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TWh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99" y="2095627"/>
            <a:ext cx="7919970" cy="376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4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16215</TotalTime>
  <Words>722</Words>
  <Application>Microsoft Office PowerPoint</Application>
  <PresentationFormat>On-screen Show (4:3)</PresentationFormat>
  <Paragraphs>111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Challenges and Opportunities of Economy-Wide Decarbonization Pathways in California</vt:lpstr>
      <vt:lpstr>The state’s progress in achieving the statewide GHG target of 431 MMTCO2e by 2020</vt:lpstr>
      <vt:lpstr>PowerPoint Presentation</vt:lpstr>
      <vt:lpstr>An economy-wide analysis requires an approach that represents technology details in a complete economic system</vt:lpstr>
      <vt:lpstr>The approach to couple the macro model and the electricity model is extended to the carbon market</vt:lpstr>
      <vt:lpstr>Mitigation pathways represents short-term economic response and the long-term adaptation</vt:lpstr>
      <vt:lpstr>Transportation decarbonization remains a challenge</vt:lpstr>
      <vt:lpstr>Greater rate of expansion in RNG leads to a reduction in marginal cost of abatement</vt:lpstr>
      <vt:lpstr>RNG provides flexibility for the energy system transition although its role is limited by the mid-term</vt:lpstr>
      <vt:lpstr>Main takeaways</vt:lpstr>
      <vt:lpstr>Caveats and future direction</vt:lpstr>
      <vt:lpstr>Thank you! </vt:lpstr>
    </vt:vector>
  </TitlesOfParts>
  <Company>Massachusetts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Mei Yuan</dc:creator>
  <cp:lastModifiedBy>Mei Yuan</cp:lastModifiedBy>
  <cp:revision>504</cp:revision>
  <cp:lastPrinted>2019-11-04T15:49:03Z</cp:lastPrinted>
  <dcterms:created xsi:type="dcterms:W3CDTF">2019-10-28T18:14:18Z</dcterms:created>
  <dcterms:modified xsi:type="dcterms:W3CDTF">2020-06-17T10:07:51Z</dcterms:modified>
</cp:coreProperties>
</file>