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24"/>
  </p:notesMasterIdLst>
  <p:handoutMasterIdLst>
    <p:handoutMasterId r:id="rId25"/>
  </p:handoutMasterIdLst>
  <p:sldIdLst>
    <p:sldId id="472" r:id="rId2"/>
    <p:sldId id="537" r:id="rId3"/>
    <p:sldId id="538" r:id="rId4"/>
    <p:sldId id="520" r:id="rId5"/>
    <p:sldId id="526" r:id="rId6"/>
    <p:sldId id="521" r:id="rId7"/>
    <p:sldId id="524" r:id="rId8"/>
    <p:sldId id="531" r:id="rId9"/>
    <p:sldId id="527" r:id="rId10"/>
    <p:sldId id="528" r:id="rId11"/>
    <p:sldId id="532" r:id="rId12"/>
    <p:sldId id="533" r:id="rId13"/>
    <p:sldId id="534" r:id="rId14"/>
    <p:sldId id="512" r:id="rId15"/>
    <p:sldId id="529" r:id="rId16"/>
    <p:sldId id="535" r:id="rId17"/>
    <p:sldId id="536" r:id="rId18"/>
    <p:sldId id="516" r:id="rId19"/>
    <p:sldId id="522" r:id="rId20"/>
    <p:sldId id="517" r:id="rId21"/>
    <p:sldId id="518" r:id="rId22"/>
    <p:sldId id="519" r:id="rId23"/>
  </p:sldIdLst>
  <p:sldSz cx="9144000" cy="6858000" type="letter"/>
  <p:notesSz cx="6807200" cy="9939338"/>
  <p:defaultTextStyle>
    <a:defPPr>
      <a:defRPr lang="en-US"/>
    </a:defPPr>
    <a:lvl1pPr algn="l" rtl="0" eaLnBrk="0" fontAlgn="base" hangingPunct="0">
      <a:spcBef>
        <a:spcPct val="0"/>
      </a:spcBef>
      <a:spcAft>
        <a:spcPct val="0"/>
      </a:spcAft>
      <a:defRPr sz="16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16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16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16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1600" kern="1200">
        <a:solidFill>
          <a:schemeClr val="tx1"/>
        </a:solidFill>
        <a:latin typeface="Times New Roman" panose="02020603050405020304" pitchFamily="18" charset="0"/>
        <a:ea typeface="+mn-ea"/>
        <a:cs typeface="+mn-cs"/>
      </a:defRPr>
    </a:lvl5pPr>
    <a:lvl6pPr marL="2286000" algn="l" defTabSz="914400" rtl="0" eaLnBrk="1" latinLnBrk="0" hangingPunct="1">
      <a:defRPr sz="1600" kern="1200">
        <a:solidFill>
          <a:schemeClr val="tx1"/>
        </a:solidFill>
        <a:latin typeface="Times New Roman" panose="02020603050405020304" pitchFamily="18" charset="0"/>
        <a:ea typeface="+mn-ea"/>
        <a:cs typeface="+mn-cs"/>
      </a:defRPr>
    </a:lvl6pPr>
    <a:lvl7pPr marL="2743200" algn="l" defTabSz="914400" rtl="0" eaLnBrk="1" latinLnBrk="0" hangingPunct="1">
      <a:defRPr sz="1600" kern="1200">
        <a:solidFill>
          <a:schemeClr val="tx1"/>
        </a:solidFill>
        <a:latin typeface="Times New Roman" panose="02020603050405020304" pitchFamily="18" charset="0"/>
        <a:ea typeface="+mn-ea"/>
        <a:cs typeface="+mn-cs"/>
      </a:defRPr>
    </a:lvl7pPr>
    <a:lvl8pPr marL="3200400" algn="l" defTabSz="914400" rtl="0" eaLnBrk="1" latinLnBrk="0" hangingPunct="1">
      <a:defRPr sz="1600" kern="1200">
        <a:solidFill>
          <a:schemeClr val="tx1"/>
        </a:solidFill>
        <a:latin typeface="Times New Roman" panose="02020603050405020304" pitchFamily="18" charset="0"/>
        <a:ea typeface="+mn-ea"/>
        <a:cs typeface="+mn-cs"/>
      </a:defRPr>
    </a:lvl8pPr>
    <a:lvl9pPr marL="3657600" algn="l" defTabSz="914400" rtl="0" eaLnBrk="1" latinLnBrk="0" hangingPunct="1">
      <a:defRPr sz="16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31" userDrawn="1">
          <p15:clr>
            <a:srgbClr val="A4A3A4"/>
          </p15:clr>
        </p15:guide>
        <p15:guide id="2" pos="2145"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FF00"/>
    <a:srgbClr val="FF0000"/>
    <a:srgbClr val="00FF00"/>
    <a:srgbClr val="FF33CC"/>
    <a:srgbClr val="CC3300"/>
    <a:srgbClr val="007150"/>
    <a:srgbClr val="5D680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137" autoAdjust="0"/>
    <p:restoredTop sz="94645" autoAdjust="0"/>
  </p:normalViewPr>
  <p:slideViewPr>
    <p:cSldViewPr>
      <p:cViewPr varScale="1">
        <p:scale>
          <a:sx n="159" d="100"/>
          <a:sy n="159" d="100"/>
        </p:scale>
        <p:origin x="1776" y="11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notesViewPr>
    <p:cSldViewPr>
      <p:cViewPr varScale="1">
        <p:scale>
          <a:sx n="63" d="100"/>
          <a:sy n="63" d="100"/>
        </p:scale>
        <p:origin x="-1666" y="-77"/>
      </p:cViewPr>
      <p:guideLst>
        <p:guide orient="horz" pos="3131"/>
        <p:guide pos="2145"/>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emf"/><Relationship Id="rId1" Type="http://schemas.openxmlformats.org/officeDocument/2006/relationships/image" Target="../media/image7.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7.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1591" y="12716"/>
            <a:ext cx="2952119" cy="4657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564" tIns="0" rIns="18564" bIns="0" numCol="1" anchor="t" anchorCtr="0" compatLnSpc="1">
            <a:prstTxWarp prst="textNoShape">
              <a:avLst/>
            </a:prstTxWarp>
          </a:bodyPr>
          <a:lstStyle>
            <a:lvl1pPr defTabSz="903288">
              <a:defRPr sz="1000" i="1">
                <a:latin typeface="Arial" charset="0"/>
              </a:defRPr>
            </a:lvl1pPr>
          </a:lstStyle>
          <a:p>
            <a:pPr>
              <a:defRPr/>
            </a:pPr>
            <a:endParaRPr lang="en-US" altLang="en-US"/>
          </a:p>
        </p:txBody>
      </p:sp>
      <p:sp>
        <p:nvSpPr>
          <p:cNvPr id="3075" name="Rectangle 3"/>
          <p:cNvSpPr>
            <a:spLocks noGrp="1" noChangeArrowheads="1"/>
          </p:cNvSpPr>
          <p:nvPr>
            <p:ph type="dt" sz="quarter" idx="1"/>
          </p:nvPr>
        </p:nvSpPr>
        <p:spPr bwMode="auto">
          <a:xfrm>
            <a:off x="3855083" y="12716"/>
            <a:ext cx="2952118" cy="4657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564" tIns="0" rIns="18564" bIns="0" numCol="1" anchor="t" anchorCtr="0" compatLnSpc="1">
            <a:prstTxWarp prst="textNoShape">
              <a:avLst/>
            </a:prstTxWarp>
          </a:bodyPr>
          <a:lstStyle>
            <a:lvl1pPr algn="r" defTabSz="903288">
              <a:defRPr sz="1000" i="1">
                <a:latin typeface="Arial" charset="0"/>
              </a:defRPr>
            </a:lvl1pPr>
          </a:lstStyle>
          <a:p>
            <a:pPr>
              <a:defRPr/>
            </a:pPr>
            <a:endParaRPr lang="en-US" altLang="en-US"/>
          </a:p>
        </p:txBody>
      </p:sp>
      <p:sp>
        <p:nvSpPr>
          <p:cNvPr id="3076" name="Rectangle 4"/>
          <p:cNvSpPr>
            <a:spLocks noGrp="1" noChangeArrowheads="1"/>
          </p:cNvSpPr>
          <p:nvPr>
            <p:ph type="ftr" sz="quarter" idx="2"/>
          </p:nvPr>
        </p:nvSpPr>
        <p:spPr bwMode="auto">
          <a:xfrm>
            <a:off x="-1591" y="9460889"/>
            <a:ext cx="2952119" cy="464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564" tIns="0" rIns="18564" bIns="0" numCol="1" anchor="b" anchorCtr="0" compatLnSpc="1">
            <a:prstTxWarp prst="textNoShape">
              <a:avLst/>
            </a:prstTxWarp>
          </a:bodyPr>
          <a:lstStyle>
            <a:lvl1pPr defTabSz="903288">
              <a:defRPr sz="1000" i="1">
                <a:latin typeface="Arial" charset="0"/>
              </a:defRPr>
            </a:lvl1pPr>
          </a:lstStyle>
          <a:p>
            <a:pPr>
              <a:defRPr/>
            </a:pPr>
            <a:endParaRPr lang="en-US" altLang="en-US"/>
          </a:p>
        </p:txBody>
      </p:sp>
      <p:sp>
        <p:nvSpPr>
          <p:cNvPr id="3077" name="Rectangle 5"/>
          <p:cNvSpPr>
            <a:spLocks noGrp="1" noChangeArrowheads="1"/>
          </p:cNvSpPr>
          <p:nvPr>
            <p:ph type="sldNum" sz="quarter" idx="3"/>
          </p:nvPr>
        </p:nvSpPr>
        <p:spPr bwMode="auto">
          <a:xfrm>
            <a:off x="3855083" y="9460889"/>
            <a:ext cx="2952118" cy="464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564" tIns="0" rIns="18564" bIns="0" numCol="1" anchor="b" anchorCtr="0" compatLnSpc="1">
            <a:prstTxWarp prst="textNoShape">
              <a:avLst/>
            </a:prstTxWarp>
          </a:bodyPr>
          <a:lstStyle>
            <a:lvl1pPr algn="r" defTabSz="903288">
              <a:defRPr sz="1000" i="1" smtClean="0">
                <a:latin typeface="Arial" panose="020B0604020202020204" pitchFamily="34" charset="0"/>
              </a:defRPr>
            </a:lvl1pPr>
          </a:lstStyle>
          <a:p>
            <a:pPr>
              <a:defRPr/>
            </a:pPr>
            <a:fld id="{1394F6B5-C407-45E9-86A5-9E78CF6503EB}" type="slidenum">
              <a:rPr lang="en-US" altLang="en-US"/>
              <a:pPr>
                <a:defRPr/>
              </a:pPr>
              <a:t>‹#›</a:t>
            </a:fld>
            <a:endParaRPr lang="en-US" altLang="en-US"/>
          </a:p>
        </p:txBody>
      </p:sp>
      <p:sp>
        <p:nvSpPr>
          <p:cNvPr id="58374" name="Rectangle 6"/>
          <p:cNvSpPr>
            <a:spLocks noChangeArrowheads="1"/>
          </p:cNvSpPr>
          <p:nvPr/>
        </p:nvSpPr>
        <p:spPr bwMode="auto">
          <a:xfrm>
            <a:off x="3021149" y="9464068"/>
            <a:ext cx="760136" cy="2536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5086" tIns="43317" rIns="85086" bIns="43317">
            <a:spAutoFit/>
          </a:bodyPr>
          <a:lstStyle>
            <a:lvl1pPr defTabSz="858838">
              <a:defRPr sz="1600">
                <a:solidFill>
                  <a:schemeClr val="tx1"/>
                </a:solidFill>
                <a:latin typeface="Times New Roman" panose="02020603050405020304" pitchFamily="18" charset="0"/>
              </a:defRPr>
            </a:lvl1pPr>
            <a:lvl2pPr marL="742950" indent="-285750" defTabSz="858838">
              <a:defRPr sz="1600">
                <a:solidFill>
                  <a:schemeClr val="tx1"/>
                </a:solidFill>
                <a:latin typeface="Times New Roman" panose="02020603050405020304" pitchFamily="18" charset="0"/>
              </a:defRPr>
            </a:lvl2pPr>
            <a:lvl3pPr marL="1143000" indent="-228600" defTabSz="858838">
              <a:defRPr sz="1600">
                <a:solidFill>
                  <a:schemeClr val="tx1"/>
                </a:solidFill>
                <a:latin typeface="Times New Roman" panose="02020603050405020304" pitchFamily="18" charset="0"/>
              </a:defRPr>
            </a:lvl3pPr>
            <a:lvl4pPr marL="1600200" indent="-228600" defTabSz="858838">
              <a:defRPr sz="1600">
                <a:solidFill>
                  <a:schemeClr val="tx1"/>
                </a:solidFill>
                <a:latin typeface="Times New Roman" panose="02020603050405020304" pitchFamily="18" charset="0"/>
              </a:defRPr>
            </a:lvl4pPr>
            <a:lvl5pPr marL="2057400" indent="-228600" defTabSz="858838">
              <a:defRPr sz="1600">
                <a:solidFill>
                  <a:schemeClr val="tx1"/>
                </a:solidFill>
                <a:latin typeface="Times New Roman" panose="02020603050405020304" pitchFamily="18" charset="0"/>
              </a:defRPr>
            </a:lvl5pPr>
            <a:lvl6pPr marL="2514600" indent="-228600" defTabSz="858838"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defTabSz="858838"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defTabSz="858838"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defTabSz="858838" eaLnBrk="0" fontAlgn="base" hangingPunct="0">
              <a:spcBef>
                <a:spcPct val="0"/>
              </a:spcBef>
              <a:spcAft>
                <a:spcPct val="0"/>
              </a:spcAft>
              <a:defRPr sz="1600">
                <a:solidFill>
                  <a:schemeClr val="tx1"/>
                </a:solidFill>
                <a:latin typeface="Times New Roman" panose="02020603050405020304" pitchFamily="18" charset="0"/>
              </a:defRPr>
            </a:lvl9pPr>
          </a:lstStyle>
          <a:p>
            <a:pPr algn="ctr">
              <a:lnSpc>
                <a:spcPct val="90000"/>
              </a:lnSpc>
              <a:defRPr/>
            </a:pPr>
            <a:r>
              <a:rPr lang="en-US" altLang="en-US" sz="1200" smtClean="0">
                <a:latin typeface="Arial" panose="020B0604020202020204" pitchFamily="34" charset="0"/>
              </a:rPr>
              <a:t>Page </a:t>
            </a:r>
            <a:fld id="{EE21C5E9-1AF3-4FD8-B56C-FC2231381A98}" type="slidenum">
              <a:rPr lang="en-US" altLang="en-US" sz="1200" smtClean="0">
                <a:latin typeface="Arial" panose="020B0604020202020204" pitchFamily="34" charset="0"/>
              </a:rPr>
              <a:pPr algn="ctr">
                <a:lnSpc>
                  <a:spcPct val="90000"/>
                </a:lnSpc>
                <a:defRPr/>
              </a:pPr>
              <a:t>‹#›</a:t>
            </a:fld>
            <a:endParaRPr lang="en-US" altLang="en-US" sz="1200" smtClean="0">
              <a:latin typeface="Arial" panose="020B0604020202020204" pitchFamily="34" charset="0"/>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hdr" sz="quarter"/>
          </p:nvPr>
        </p:nvSpPr>
        <p:spPr bwMode="auto">
          <a:xfrm>
            <a:off x="-1591" y="12716"/>
            <a:ext cx="2952119" cy="4657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564" tIns="0" rIns="18564" bIns="0" numCol="1" anchor="t" anchorCtr="0" compatLnSpc="1">
            <a:prstTxWarp prst="textNoShape">
              <a:avLst/>
            </a:prstTxWarp>
          </a:bodyPr>
          <a:lstStyle>
            <a:lvl1pPr defTabSz="752475">
              <a:defRPr sz="1000" i="1"/>
            </a:lvl1pPr>
          </a:lstStyle>
          <a:p>
            <a:pPr>
              <a:defRPr/>
            </a:pPr>
            <a:endParaRPr lang="en-US" altLang="en-US"/>
          </a:p>
        </p:txBody>
      </p:sp>
      <p:sp>
        <p:nvSpPr>
          <p:cNvPr id="2051" name="Rectangle 3"/>
          <p:cNvSpPr>
            <a:spLocks noGrp="1" noChangeArrowheads="1"/>
          </p:cNvSpPr>
          <p:nvPr>
            <p:ph type="dt" idx="1"/>
          </p:nvPr>
        </p:nvSpPr>
        <p:spPr bwMode="auto">
          <a:xfrm>
            <a:off x="3855083" y="12716"/>
            <a:ext cx="2952118" cy="4657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564" tIns="0" rIns="18564" bIns="0" numCol="1" anchor="t" anchorCtr="0" compatLnSpc="1">
            <a:prstTxWarp prst="textNoShape">
              <a:avLst/>
            </a:prstTxWarp>
          </a:bodyPr>
          <a:lstStyle>
            <a:lvl1pPr algn="r" defTabSz="752475">
              <a:defRPr sz="1000" i="1"/>
            </a:lvl1pPr>
          </a:lstStyle>
          <a:p>
            <a:pPr>
              <a:defRPr/>
            </a:pPr>
            <a:endParaRPr lang="en-US" altLang="en-US"/>
          </a:p>
        </p:txBody>
      </p:sp>
      <p:sp>
        <p:nvSpPr>
          <p:cNvPr id="2052" name="Rectangle 4"/>
          <p:cNvSpPr>
            <a:spLocks noGrp="1" noChangeArrowheads="1"/>
          </p:cNvSpPr>
          <p:nvPr>
            <p:ph type="ftr" sz="quarter" idx="4"/>
          </p:nvPr>
        </p:nvSpPr>
        <p:spPr bwMode="auto">
          <a:xfrm>
            <a:off x="-1591" y="9460889"/>
            <a:ext cx="2952119" cy="464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564" tIns="0" rIns="18564" bIns="0" numCol="1" anchor="b" anchorCtr="0" compatLnSpc="1">
            <a:prstTxWarp prst="textNoShape">
              <a:avLst/>
            </a:prstTxWarp>
          </a:bodyPr>
          <a:lstStyle>
            <a:lvl1pPr defTabSz="752475">
              <a:defRPr sz="1000" i="1"/>
            </a:lvl1pPr>
          </a:lstStyle>
          <a:p>
            <a:pPr>
              <a:defRPr/>
            </a:pPr>
            <a:endParaRPr lang="en-US" altLang="en-US"/>
          </a:p>
        </p:txBody>
      </p:sp>
      <p:sp>
        <p:nvSpPr>
          <p:cNvPr id="2053" name="Rectangle 5"/>
          <p:cNvSpPr>
            <a:spLocks noGrp="1" noChangeArrowheads="1"/>
          </p:cNvSpPr>
          <p:nvPr>
            <p:ph type="sldNum" sz="quarter" idx="5"/>
          </p:nvPr>
        </p:nvSpPr>
        <p:spPr bwMode="auto">
          <a:xfrm>
            <a:off x="3855083" y="9460889"/>
            <a:ext cx="2952118" cy="464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564" tIns="0" rIns="18564" bIns="0" numCol="1" anchor="b" anchorCtr="0" compatLnSpc="1">
            <a:prstTxWarp prst="textNoShape">
              <a:avLst/>
            </a:prstTxWarp>
          </a:bodyPr>
          <a:lstStyle>
            <a:lvl1pPr algn="r" defTabSz="752475">
              <a:defRPr sz="1000" i="1" smtClean="0"/>
            </a:lvl1pPr>
          </a:lstStyle>
          <a:p>
            <a:pPr>
              <a:defRPr/>
            </a:pPr>
            <a:fld id="{55780917-8235-463C-B201-72BCCA8D409D}" type="slidenum">
              <a:rPr lang="en-US" altLang="en-US"/>
              <a:pPr>
                <a:defRPr/>
              </a:pPr>
              <a:t>‹#›</a:t>
            </a:fld>
            <a:endParaRPr lang="en-US" altLang="en-US"/>
          </a:p>
        </p:txBody>
      </p:sp>
      <p:sp>
        <p:nvSpPr>
          <p:cNvPr id="2054" name="Rectangle 6"/>
          <p:cNvSpPr>
            <a:spLocks noGrp="1" noChangeArrowheads="1"/>
          </p:cNvSpPr>
          <p:nvPr>
            <p:ph type="body" sz="quarter" idx="3"/>
          </p:nvPr>
        </p:nvSpPr>
        <p:spPr bwMode="auto">
          <a:xfrm>
            <a:off x="904554" y="4725676"/>
            <a:ext cx="4994914" cy="39118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9727" tIns="44864" rIns="89727" bIns="44864" numCol="1" anchor="t" anchorCtr="0" compatLnSpc="1">
            <a:prstTxWarp prst="textNoShape">
              <a:avLst/>
            </a:prstTxWarp>
          </a:bodyPr>
          <a:lstStyle/>
          <a:p>
            <a:pPr lvl="0"/>
            <a:r>
              <a:rPr lang="en-US" noProof="0" smtClean="0"/>
              <a:t>Body Text</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56327" name="Rectangle 7"/>
          <p:cNvSpPr>
            <a:spLocks noChangeArrowheads="1"/>
          </p:cNvSpPr>
          <p:nvPr/>
        </p:nvSpPr>
        <p:spPr bwMode="auto">
          <a:xfrm>
            <a:off x="3021148" y="9464069"/>
            <a:ext cx="760136" cy="2536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5086" tIns="43317" rIns="85086" bIns="43317">
            <a:spAutoFit/>
          </a:bodyPr>
          <a:lstStyle>
            <a:lvl1pPr defTabSz="858838">
              <a:defRPr sz="1600">
                <a:solidFill>
                  <a:schemeClr val="tx1"/>
                </a:solidFill>
                <a:latin typeface="Times New Roman" panose="02020603050405020304" pitchFamily="18" charset="0"/>
              </a:defRPr>
            </a:lvl1pPr>
            <a:lvl2pPr marL="742950" indent="-285750" defTabSz="858838">
              <a:defRPr sz="1600">
                <a:solidFill>
                  <a:schemeClr val="tx1"/>
                </a:solidFill>
                <a:latin typeface="Times New Roman" panose="02020603050405020304" pitchFamily="18" charset="0"/>
              </a:defRPr>
            </a:lvl2pPr>
            <a:lvl3pPr marL="1143000" indent="-228600" defTabSz="858838">
              <a:defRPr sz="1600">
                <a:solidFill>
                  <a:schemeClr val="tx1"/>
                </a:solidFill>
                <a:latin typeface="Times New Roman" panose="02020603050405020304" pitchFamily="18" charset="0"/>
              </a:defRPr>
            </a:lvl3pPr>
            <a:lvl4pPr marL="1600200" indent="-228600" defTabSz="858838">
              <a:defRPr sz="1600">
                <a:solidFill>
                  <a:schemeClr val="tx1"/>
                </a:solidFill>
                <a:latin typeface="Times New Roman" panose="02020603050405020304" pitchFamily="18" charset="0"/>
              </a:defRPr>
            </a:lvl4pPr>
            <a:lvl5pPr marL="2057400" indent="-228600" defTabSz="858838">
              <a:defRPr sz="1600">
                <a:solidFill>
                  <a:schemeClr val="tx1"/>
                </a:solidFill>
                <a:latin typeface="Times New Roman" panose="02020603050405020304" pitchFamily="18" charset="0"/>
              </a:defRPr>
            </a:lvl5pPr>
            <a:lvl6pPr marL="2514600" indent="-228600" defTabSz="858838"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defTabSz="858838"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defTabSz="858838"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defTabSz="858838" eaLnBrk="0" fontAlgn="base" hangingPunct="0">
              <a:spcBef>
                <a:spcPct val="0"/>
              </a:spcBef>
              <a:spcAft>
                <a:spcPct val="0"/>
              </a:spcAft>
              <a:defRPr sz="1600">
                <a:solidFill>
                  <a:schemeClr val="tx1"/>
                </a:solidFill>
                <a:latin typeface="Times New Roman" panose="02020603050405020304" pitchFamily="18" charset="0"/>
              </a:defRPr>
            </a:lvl9pPr>
          </a:lstStyle>
          <a:p>
            <a:pPr algn="ctr">
              <a:lnSpc>
                <a:spcPct val="90000"/>
              </a:lnSpc>
              <a:defRPr/>
            </a:pPr>
            <a:r>
              <a:rPr lang="en-US" altLang="en-US" sz="1200" smtClean="0">
                <a:latin typeface="Arial" panose="020B0604020202020204" pitchFamily="34" charset="0"/>
              </a:rPr>
              <a:t>Page </a:t>
            </a:r>
            <a:fld id="{4EFF4D07-5C73-4C7E-9F05-DB0240137047}" type="slidenum">
              <a:rPr lang="en-US" altLang="en-US" sz="1200" smtClean="0">
                <a:latin typeface="Arial" panose="020B0604020202020204" pitchFamily="34" charset="0"/>
              </a:rPr>
              <a:pPr algn="ctr">
                <a:lnSpc>
                  <a:spcPct val="90000"/>
                </a:lnSpc>
                <a:defRPr/>
              </a:pPr>
              <a:t>‹#›</a:t>
            </a:fld>
            <a:endParaRPr lang="en-US" altLang="en-US" sz="1200" smtClean="0">
              <a:latin typeface="Arial" panose="020B0604020202020204" pitchFamily="34" charset="0"/>
            </a:endParaRPr>
          </a:p>
        </p:txBody>
      </p:sp>
      <p:sp>
        <p:nvSpPr>
          <p:cNvPr id="2056" name="Rectangle 8"/>
          <p:cNvSpPr>
            <a:spLocks noGrp="1" noRot="1" noChangeAspect="1" noChangeArrowheads="1" noTextEdit="1"/>
          </p:cNvSpPr>
          <p:nvPr>
            <p:ph type="sldImg" idx="2"/>
          </p:nvPr>
        </p:nvSpPr>
        <p:spPr bwMode="auto">
          <a:xfrm>
            <a:off x="1089025" y="873125"/>
            <a:ext cx="4627563" cy="3471863"/>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Tree>
  </p:cSld>
  <p:clrMap bg1="lt1" tx1="dk1" bg2="lt2" tx2="dk2" accent1="accent1" accent2="accent2" accent3="accent3" accent4="accent4" accent5="accent5" accent6="accent6" hlink="hlink" folHlink="folHlink"/>
  <p:notesStyle>
    <a:lvl1pPr algn="l" defTabSz="927100" rtl="0" eaLnBrk="0" fontAlgn="base" hangingPunct="0">
      <a:lnSpc>
        <a:spcPct val="88000"/>
      </a:lnSpc>
      <a:spcBef>
        <a:spcPct val="40000"/>
      </a:spcBef>
      <a:spcAft>
        <a:spcPct val="0"/>
      </a:spcAft>
      <a:defRPr sz="1200" kern="1200">
        <a:solidFill>
          <a:schemeClr val="tx1"/>
        </a:solidFill>
        <a:latin typeface="Arial" charset="0"/>
        <a:ea typeface="+mn-ea"/>
        <a:cs typeface="+mn-cs"/>
      </a:defRPr>
    </a:lvl1pPr>
    <a:lvl2pPr marL="460375" algn="l" defTabSz="927100" rtl="0" eaLnBrk="0" fontAlgn="base" hangingPunct="0">
      <a:lnSpc>
        <a:spcPct val="88000"/>
      </a:lnSpc>
      <a:spcBef>
        <a:spcPct val="40000"/>
      </a:spcBef>
      <a:spcAft>
        <a:spcPct val="0"/>
      </a:spcAft>
      <a:defRPr sz="1200" kern="1200">
        <a:solidFill>
          <a:schemeClr val="tx1"/>
        </a:solidFill>
        <a:latin typeface="Arial" charset="0"/>
        <a:ea typeface="+mn-ea"/>
        <a:cs typeface="+mn-cs"/>
      </a:defRPr>
    </a:lvl2pPr>
    <a:lvl3pPr marL="920750" algn="l" defTabSz="927100" rtl="0" eaLnBrk="0" fontAlgn="base" hangingPunct="0">
      <a:lnSpc>
        <a:spcPct val="88000"/>
      </a:lnSpc>
      <a:spcBef>
        <a:spcPct val="40000"/>
      </a:spcBef>
      <a:spcAft>
        <a:spcPct val="0"/>
      </a:spcAft>
      <a:defRPr sz="1200" kern="1200">
        <a:solidFill>
          <a:schemeClr val="tx1"/>
        </a:solidFill>
        <a:latin typeface="Arial" charset="0"/>
        <a:ea typeface="+mn-ea"/>
        <a:cs typeface="+mn-cs"/>
      </a:defRPr>
    </a:lvl3pPr>
    <a:lvl4pPr marL="1381125" algn="l" defTabSz="927100" rtl="0" eaLnBrk="0" fontAlgn="base" hangingPunct="0">
      <a:lnSpc>
        <a:spcPct val="88000"/>
      </a:lnSpc>
      <a:spcBef>
        <a:spcPct val="40000"/>
      </a:spcBef>
      <a:spcAft>
        <a:spcPct val="0"/>
      </a:spcAft>
      <a:defRPr sz="1200" kern="1200">
        <a:solidFill>
          <a:schemeClr val="tx1"/>
        </a:solidFill>
        <a:latin typeface="Arial" charset="0"/>
        <a:ea typeface="+mn-ea"/>
        <a:cs typeface="+mn-cs"/>
      </a:defRPr>
    </a:lvl4pPr>
    <a:lvl5pPr marL="1841500" algn="l" defTabSz="927100" rtl="0" eaLnBrk="0" fontAlgn="base" hangingPunct="0">
      <a:lnSpc>
        <a:spcPct val="88000"/>
      </a:lnSpc>
      <a:spcBef>
        <a:spcPct val="4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5E610999-6001-5342-8111-5BBC1F9F0D14}" type="slidenum">
              <a:rPr lang="en-US" smtClean="0"/>
              <a:t>21</a:t>
            </a:fld>
            <a:endParaRPr lang="en-US"/>
          </a:p>
        </p:txBody>
      </p:sp>
    </p:spTree>
    <p:extLst>
      <p:ext uri="{BB962C8B-B14F-4D97-AF65-F5344CB8AC3E}">
        <p14:creationId xmlns:p14="http://schemas.microsoft.com/office/powerpoint/2010/main" val="31504555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2"/>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3"/>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4"/>
          <p:cNvSpPr>
            <a:spLocks noGrp="1" noChangeArrowheads="1"/>
          </p:cNvSpPr>
          <p:nvPr>
            <p:ph type="sldNum" sz="quarter" idx="12"/>
          </p:nvPr>
        </p:nvSpPr>
        <p:spPr>
          <a:ln/>
        </p:spPr>
        <p:txBody>
          <a:bodyPr/>
          <a:lstStyle>
            <a:lvl1pPr>
              <a:defRPr/>
            </a:lvl1pPr>
          </a:lstStyle>
          <a:p>
            <a:pPr>
              <a:defRPr/>
            </a:pPr>
            <a:fld id="{EBBE8C96-2773-43D4-AFDA-1F10947B7C42}" type="slidenum">
              <a:rPr lang="en-US" altLang="en-US"/>
              <a:pPr>
                <a:defRPr/>
              </a:pPr>
              <a:t>‹#›</a:t>
            </a:fld>
            <a:endParaRPr lang="en-US" altLang="en-US"/>
          </a:p>
        </p:txBody>
      </p:sp>
    </p:spTree>
    <p:extLst>
      <p:ext uri="{BB962C8B-B14F-4D97-AF65-F5344CB8AC3E}">
        <p14:creationId xmlns:p14="http://schemas.microsoft.com/office/powerpoint/2010/main" val="3483354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3"/>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4"/>
          <p:cNvSpPr>
            <a:spLocks noGrp="1" noChangeArrowheads="1"/>
          </p:cNvSpPr>
          <p:nvPr>
            <p:ph type="sldNum" sz="quarter" idx="12"/>
          </p:nvPr>
        </p:nvSpPr>
        <p:spPr>
          <a:ln/>
        </p:spPr>
        <p:txBody>
          <a:bodyPr/>
          <a:lstStyle>
            <a:lvl1pPr>
              <a:defRPr/>
            </a:lvl1pPr>
          </a:lstStyle>
          <a:p>
            <a:pPr>
              <a:defRPr/>
            </a:pPr>
            <a:fld id="{0F6FC1E9-4084-44F2-8CC9-5E2BB13F19C4}" type="slidenum">
              <a:rPr lang="en-US" altLang="en-US"/>
              <a:pPr>
                <a:defRPr/>
              </a:pPr>
              <a:t>‹#›</a:t>
            </a:fld>
            <a:endParaRPr lang="en-US" altLang="en-US"/>
          </a:p>
        </p:txBody>
      </p:sp>
    </p:spTree>
    <p:extLst>
      <p:ext uri="{BB962C8B-B14F-4D97-AF65-F5344CB8AC3E}">
        <p14:creationId xmlns:p14="http://schemas.microsoft.com/office/powerpoint/2010/main" val="19098674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91300" y="228600"/>
            <a:ext cx="2019300" cy="6248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33400" y="228600"/>
            <a:ext cx="5905500" cy="6248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3"/>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4"/>
          <p:cNvSpPr>
            <a:spLocks noGrp="1" noChangeArrowheads="1"/>
          </p:cNvSpPr>
          <p:nvPr>
            <p:ph type="sldNum" sz="quarter" idx="12"/>
          </p:nvPr>
        </p:nvSpPr>
        <p:spPr>
          <a:ln/>
        </p:spPr>
        <p:txBody>
          <a:bodyPr/>
          <a:lstStyle>
            <a:lvl1pPr>
              <a:defRPr/>
            </a:lvl1pPr>
          </a:lstStyle>
          <a:p>
            <a:pPr>
              <a:defRPr/>
            </a:pPr>
            <a:fld id="{28C2DD94-2F18-4A11-A934-A9C3B63AF58A}" type="slidenum">
              <a:rPr lang="en-US" altLang="en-US"/>
              <a:pPr>
                <a:defRPr/>
              </a:pPr>
              <a:t>‹#›</a:t>
            </a:fld>
            <a:endParaRPr lang="en-US" altLang="en-US"/>
          </a:p>
        </p:txBody>
      </p:sp>
    </p:spTree>
    <p:extLst>
      <p:ext uri="{BB962C8B-B14F-4D97-AF65-F5344CB8AC3E}">
        <p14:creationId xmlns:p14="http://schemas.microsoft.com/office/powerpoint/2010/main" val="22284310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AU" dirty="0"/>
          </a:p>
        </p:txBody>
      </p:sp>
      <p:sp>
        <p:nvSpPr>
          <p:cNvPr id="6" name="Date Placeholder 5"/>
          <p:cNvSpPr>
            <a:spLocks noGrp="1"/>
          </p:cNvSpPr>
          <p:nvPr>
            <p:ph type="dt" sz="half" idx="10"/>
          </p:nvPr>
        </p:nvSpPr>
        <p:spPr/>
        <p:txBody>
          <a:bodyPr/>
          <a:lstStyle/>
          <a:p>
            <a:pPr>
              <a:defRPr/>
            </a:pPr>
            <a:endParaRPr lang="en-US"/>
          </a:p>
        </p:txBody>
      </p:sp>
      <p:sp>
        <p:nvSpPr>
          <p:cNvPr id="7" name="Footer Placeholder 6"/>
          <p:cNvSpPr>
            <a:spLocks noGrp="1"/>
          </p:cNvSpPr>
          <p:nvPr>
            <p:ph type="ftr" sz="quarter" idx="11"/>
          </p:nvPr>
        </p:nvSpPr>
        <p:spPr/>
        <p:txBody>
          <a:bodyPr/>
          <a:lstStyle/>
          <a:p>
            <a:pPr>
              <a:defRPr/>
            </a:pPr>
            <a:endParaRPr lang="en-US"/>
          </a:p>
        </p:txBody>
      </p:sp>
      <p:sp>
        <p:nvSpPr>
          <p:cNvPr id="8" name="Slide Number Placeholder 7"/>
          <p:cNvSpPr>
            <a:spLocks noGrp="1"/>
          </p:cNvSpPr>
          <p:nvPr>
            <p:ph type="sldNum" sz="quarter" idx="12"/>
          </p:nvPr>
        </p:nvSpPr>
        <p:spPr/>
        <p:txBody>
          <a:bodyPr/>
          <a:lstStyle/>
          <a:p>
            <a:endParaRPr lang="en-US" altLang="en-US" dirty="0"/>
          </a:p>
        </p:txBody>
      </p:sp>
    </p:spTree>
    <p:extLst>
      <p:ext uri="{BB962C8B-B14F-4D97-AF65-F5344CB8AC3E}">
        <p14:creationId xmlns:p14="http://schemas.microsoft.com/office/powerpoint/2010/main" val="4281629666"/>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3"/>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4"/>
          <p:cNvSpPr>
            <a:spLocks noGrp="1" noChangeArrowheads="1"/>
          </p:cNvSpPr>
          <p:nvPr>
            <p:ph type="sldNum" sz="quarter" idx="12"/>
          </p:nvPr>
        </p:nvSpPr>
        <p:spPr>
          <a:ln/>
        </p:spPr>
        <p:txBody>
          <a:bodyPr/>
          <a:lstStyle>
            <a:lvl1pPr>
              <a:defRPr/>
            </a:lvl1pPr>
          </a:lstStyle>
          <a:p>
            <a:pPr>
              <a:defRPr/>
            </a:pPr>
            <a:fld id="{4A308B7F-98FF-4BD9-898D-0C2D34E1F597}" type="slidenum">
              <a:rPr lang="en-US" altLang="en-US"/>
              <a:pPr>
                <a:defRPr/>
              </a:pPr>
              <a:t>‹#›</a:t>
            </a:fld>
            <a:endParaRPr lang="en-US" altLang="en-US"/>
          </a:p>
        </p:txBody>
      </p:sp>
    </p:spTree>
    <p:extLst>
      <p:ext uri="{BB962C8B-B14F-4D97-AF65-F5344CB8AC3E}">
        <p14:creationId xmlns:p14="http://schemas.microsoft.com/office/powerpoint/2010/main" val="23490775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2"/>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3"/>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4"/>
          <p:cNvSpPr>
            <a:spLocks noGrp="1" noChangeArrowheads="1"/>
          </p:cNvSpPr>
          <p:nvPr>
            <p:ph type="sldNum" sz="quarter" idx="12"/>
          </p:nvPr>
        </p:nvSpPr>
        <p:spPr>
          <a:ln/>
        </p:spPr>
        <p:txBody>
          <a:bodyPr/>
          <a:lstStyle>
            <a:lvl1pPr>
              <a:defRPr/>
            </a:lvl1pPr>
          </a:lstStyle>
          <a:p>
            <a:pPr>
              <a:defRPr/>
            </a:pPr>
            <a:fld id="{7E046D00-DACA-4DE5-AD31-DD1F4BB5F305}" type="slidenum">
              <a:rPr lang="en-US" altLang="en-US"/>
              <a:pPr>
                <a:defRPr/>
              </a:pPr>
              <a:t>‹#›</a:t>
            </a:fld>
            <a:endParaRPr lang="en-US" altLang="en-US"/>
          </a:p>
        </p:txBody>
      </p:sp>
    </p:spTree>
    <p:extLst>
      <p:ext uri="{BB962C8B-B14F-4D97-AF65-F5344CB8AC3E}">
        <p14:creationId xmlns:p14="http://schemas.microsoft.com/office/powerpoint/2010/main" val="25529175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33400" y="1447800"/>
            <a:ext cx="3962400" cy="5029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447800"/>
            <a:ext cx="3962400" cy="5029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3"/>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4"/>
          <p:cNvSpPr>
            <a:spLocks noGrp="1" noChangeArrowheads="1"/>
          </p:cNvSpPr>
          <p:nvPr>
            <p:ph type="sldNum" sz="quarter" idx="12"/>
          </p:nvPr>
        </p:nvSpPr>
        <p:spPr>
          <a:ln/>
        </p:spPr>
        <p:txBody>
          <a:bodyPr/>
          <a:lstStyle>
            <a:lvl1pPr>
              <a:defRPr/>
            </a:lvl1pPr>
          </a:lstStyle>
          <a:p>
            <a:pPr>
              <a:defRPr/>
            </a:pPr>
            <a:fld id="{56DE09F2-96A4-469B-BAF4-03ED6FA8AE2A}" type="slidenum">
              <a:rPr lang="en-US" altLang="en-US"/>
              <a:pPr>
                <a:defRPr/>
              </a:pPr>
              <a:t>‹#›</a:t>
            </a:fld>
            <a:endParaRPr lang="en-US" altLang="en-US"/>
          </a:p>
        </p:txBody>
      </p:sp>
    </p:spTree>
    <p:extLst>
      <p:ext uri="{BB962C8B-B14F-4D97-AF65-F5344CB8AC3E}">
        <p14:creationId xmlns:p14="http://schemas.microsoft.com/office/powerpoint/2010/main" val="11701902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2"/>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3"/>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4"/>
          <p:cNvSpPr>
            <a:spLocks noGrp="1" noChangeArrowheads="1"/>
          </p:cNvSpPr>
          <p:nvPr>
            <p:ph type="sldNum" sz="quarter" idx="12"/>
          </p:nvPr>
        </p:nvSpPr>
        <p:spPr>
          <a:ln/>
        </p:spPr>
        <p:txBody>
          <a:bodyPr/>
          <a:lstStyle>
            <a:lvl1pPr>
              <a:defRPr/>
            </a:lvl1pPr>
          </a:lstStyle>
          <a:p>
            <a:pPr>
              <a:defRPr/>
            </a:pPr>
            <a:fld id="{4920808B-76BA-499B-8E10-A845ACB51501}" type="slidenum">
              <a:rPr lang="en-US" altLang="en-US"/>
              <a:pPr>
                <a:defRPr/>
              </a:pPr>
              <a:t>‹#›</a:t>
            </a:fld>
            <a:endParaRPr lang="en-US" altLang="en-US"/>
          </a:p>
        </p:txBody>
      </p:sp>
    </p:spTree>
    <p:extLst>
      <p:ext uri="{BB962C8B-B14F-4D97-AF65-F5344CB8AC3E}">
        <p14:creationId xmlns:p14="http://schemas.microsoft.com/office/powerpoint/2010/main" val="26606587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2"/>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3"/>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4"/>
          <p:cNvSpPr>
            <a:spLocks noGrp="1" noChangeArrowheads="1"/>
          </p:cNvSpPr>
          <p:nvPr>
            <p:ph type="sldNum" sz="quarter" idx="12"/>
          </p:nvPr>
        </p:nvSpPr>
        <p:spPr>
          <a:ln/>
        </p:spPr>
        <p:txBody>
          <a:bodyPr/>
          <a:lstStyle>
            <a:lvl1pPr>
              <a:defRPr/>
            </a:lvl1pPr>
          </a:lstStyle>
          <a:p>
            <a:pPr>
              <a:defRPr/>
            </a:pPr>
            <a:fld id="{1DCAAF3A-611C-4C16-98E7-539163D1399E}" type="slidenum">
              <a:rPr lang="en-US" altLang="en-US"/>
              <a:pPr>
                <a:defRPr/>
              </a:pPr>
              <a:t>‹#›</a:t>
            </a:fld>
            <a:endParaRPr lang="en-US" altLang="en-US"/>
          </a:p>
        </p:txBody>
      </p:sp>
    </p:spTree>
    <p:extLst>
      <p:ext uri="{BB962C8B-B14F-4D97-AF65-F5344CB8AC3E}">
        <p14:creationId xmlns:p14="http://schemas.microsoft.com/office/powerpoint/2010/main" val="29591160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3"/>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4"/>
          <p:cNvSpPr>
            <a:spLocks noGrp="1" noChangeArrowheads="1"/>
          </p:cNvSpPr>
          <p:nvPr>
            <p:ph type="sldNum" sz="quarter" idx="12"/>
          </p:nvPr>
        </p:nvSpPr>
        <p:spPr>
          <a:ln/>
        </p:spPr>
        <p:txBody>
          <a:bodyPr/>
          <a:lstStyle>
            <a:lvl1pPr>
              <a:defRPr/>
            </a:lvl1pPr>
          </a:lstStyle>
          <a:p>
            <a:pPr>
              <a:defRPr/>
            </a:pPr>
            <a:fld id="{B607F0B1-C600-494A-83C2-5A863A8D2A25}" type="slidenum">
              <a:rPr lang="en-US" altLang="en-US"/>
              <a:pPr>
                <a:defRPr/>
              </a:pPr>
              <a:t>‹#›</a:t>
            </a:fld>
            <a:endParaRPr lang="en-US" altLang="en-US"/>
          </a:p>
        </p:txBody>
      </p:sp>
    </p:spTree>
    <p:extLst>
      <p:ext uri="{BB962C8B-B14F-4D97-AF65-F5344CB8AC3E}">
        <p14:creationId xmlns:p14="http://schemas.microsoft.com/office/powerpoint/2010/main" val="37790921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3"/>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4"/>
          <p:cNvSpPr>
            <a:spLocks noGrp="1" noChangeArrowheads="1"/>
          </p:cNvSpPr>
          <p:nvPr>
            <p:ph type="sldNum" sz="quarter" idx="12"/>
          </p:nvPr>
        </p:nvSpPr>
        <p:spPr>
          <a:ln/>
        </p:spPr>
        <p:txBody>
          <a:bodyPr/>
          <a:lstStyle>
            <a:lvl1pPr>
              <a:defRPr/>
            </a:lvl1pPr>
          </a:lstStyle>
          <a:p>
            <a:pPr>
              <a:defRPr/>
            </a:pPr>
            <a:fld id="{62EE670A-E9D4-4EBE-885F-DBEA302E1CDF}" type="slidenum">
              <a:rPr lang="en-US" altLang="en-US"/>
              <a:pPr>
                <a:defRPr/>
              </a:pPr>
              <a:t>‹#›</a:t>
            </a:fld>
            <a:endParaRPr lang="en-US" altLang="en-US"/>
          </a:p>
        </p:txBody>
      </p:sp>
    </p:spTree>
    <p:extLst>
      <p:ext uri="{BB962C8B-B14F-4D97-AF65-F5344CB8AC3E}">
        <p14:creationId xmlns:p14="http://schemas.microsoft.com/office/powerpoint/2010/main" val="21264787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3"/>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4"/>
          <p:cNvSpPr>
            <a:spLocks noGrp="1" noChangeArrowheads="1"/>
          </p:cNvSpPr>
          <p:nvPr>
            <p:ph type="sldNum" sz="quarter" idx="12"/>
          </p:nvPr>
        </p:nvSpPr>
        <p:spPr>
          <a:ln/>
        </p:spPr>
        <p:txBody>
          <a:bodyPr/>
          <a:lstStyle>
            <a:lvl1pPr>
              <a:defRPr/>
            </a:lvl1pPr>
          </a:lstStyle>
          <a:p>
            <a:pPr>
              <a:defRPr/>
            </a:pPr>
            <a:fld id="{449252D7-BD8D-4D78-A97A-29837DDB9301}" type="slidenum">
              <a:rPr lang="en-US" altLang="en-US"/>
              <a:pPr>
                <a:defRPr/>
              </a:pPr>
              <a:t>‹#›</a:t>
            </a:fld>
            <a:endParaRPr lang="en-US" altLang="en-US"/>
          </a:p>
        </p:txBody>
      </p:sp>
    </p:spTree>
    <p:extLst>
      <p:ext uri="{BB962C8B-B14F-4D97-AF65-F5344CB8AC3E}">
        <p14:creationId xmlns:p14="http://schemas.microsoft.com/office/powerpoint/2010/main" val="24326613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8" rIns="92075" bIns="46038" numCol="1" anchor="ctr" anchorCtr="0" compatLnSpc="1">
            <a:prstTxWarp prst="textNoShape">
              <a:avLst/>
            </a:prstTxWarp>
          </a:bodyPr>
          <a:lstStyle>
            <a:lvl1pPr defTabSz="762000">
              <a:defRPr sz="1400"/>
            </a:lvl1pPr>
          </a:lstStyle>
          <a:p>
            <a:pPr>
              <a:defRPr/>
            </a:pPr>
            <a:endParaRPr lang="en-US" altLang="en-US"/>
          </a:p>
        </p:txBody>
      </p:sp>
      <p:sp>
        <p:nvSpPr>
          <p:cNvPr id="1027" name="Rectangle 3"/>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8" rIns="92075" bIns="46038" numCol="1" anchor="ctr" anchorCtr="0" compatLnSpc="1">
            <a:prstTxWarp prst="textNoShape">
              <a:avLst/>
            </a:prstTxWarp>
          </a:bodyPr>
          <a:lstStyle>
            <a:lvl1pPr algn="ctr" defTabSz="762000">
              <a:defRPr sz="1400"/>
            </a:lvl1pPr>
          </a:lstStyle>
          <a:p>
            <a:pPr>
              <a:defRPr/>
            </a:pPr>
            <a:endParaRPr lang="en-US" altLang="en-US"/>
          </a:p>
        </p:txBody>
      </p:sp>
      <p:sp>
        <p:nvSpPr>
          <p:cNvPr id="1028" name="Rectangle 4"/>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8" rIns="92075" bIns="46038" numCol="1" anchor="ctr" anchorCtr="0" compatLnSpc="1">
            <a:prstTxWarp prst="textNoShape">
              <a:avLst/>
            </a:prstTxWarp>
          </a:bodyPr>
          <a:lstStyle>
            <a:lvl1pPr algn="r" defTabSz="762000">
              <a:defRPr sz="1400" smtClean="0"/>
            </a:lvl1pPr>
          </a:lstStyle>
          <a:p>
            <a:pPr>
              <a:defRPr/>
            </a:pPr>
            <a:fld id="{606313F8-B0B6-4C1B-996A-6DE5ADBF862D}" type="slidenum">
              <a:rPr lang="en-US" altLang="en-US"/>
              <a:pPr>
                <a:defRPr/>
              </a:pPr>
              <a:t>‹#›</a:t>
            </a:fld>
            <a:endParaRPr lang="en-US" altLang="en-US"/>
          </a:p>
        </p:txBody>
      </p:sp>
      <p:grpSp>
        <p:nvGrpSpPr>
          <p:cNvPr id="1029" name="Group 38"/>
          <p:cNvGrpSpPr>
            <a:grpSpLocks/>
          </p:cNvGrpSpPr>
          <p:nvPr/>
        </p:nvGrpSpPr>
        <p:grpSpPr bwMode="auto">
          <a:xfrm>
            <a:off x="0" y="0"/>
            <a:ext cx="9131300" cy="6845300"/>
            <a:chOff x="0" y="0"/>
            <a:chExt cx="5752" cy="4312"/>
          </a:xfrm>
        </p:grpSpPr>
        <p:sp>
          <p:nvSpPr>
            <p:cNvPr id="1034" name="Rectangle 5"/>
            <p:cNvSpPr>
              <a:spLocks noChangeArrowheads="1"/>
            </p:cNvSpPr>
            <p:nvPr/>
          </p:nvSpPr>
          <p:spPr bwMode="auto">
            <a:xfrm>
              <a:off x="0" y="0"/>
              <a:ext cx="5749" cy="4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Times New Roman" pitchFamily="18" charset="0"/>
                </a:defRPr>
              </a:lvl1pPr>
              <a:lvl2pPr marL="742950" indent="-285750">
                <a:defRPr sz="1600">
                  <a:solidFill>
                    <a:schemeClr val="tx1"/>
                  </a:solidFill>
                  <a:latin typeface="Times New Roman" pitchFamily="18" charset="0"/>
                </a:defRPr>
              </a:lvl2pPr>
              <a:lvl3pPr marL="1143000" indent="-228600">
                <a:defRPr sz="1600">
                  <a:solidFill>
                    <a:schemeClr val="tx1"/>
                  </a:solidFill>
                  <a:latin typeface="Times New Roman" pitchFamily="18" charset="0"/>
                </a:defRPr>
              </a:lvl3pPr>
              <a:lvl4pPr marL="1600200" indent="-228600">
                <a:defRPr sz="1600">
                  <a:solidFill>
                    <a:schemeClr val="tx1"/>
                  </a:solidFill>
                  <a:latin typeface="Times New Roman" pitchFamily="18" charset="0"/>
                </a:defRPr>
              </a:lvl4pPr>
              <a:lvl5pPr marL="2057400" indent="-228600">
                <a:defRPr sz="1600">
                  <a:solidFill>
                    <a:schemeClr val="tx1"/>
                  </a:solidFill>
                  <a:latin typeface="Times New Roman" pitchFamily="18" charset="0"/>
                </a:defRPr>
              </a:lvl5pPr>
              <a:lvl6pPr marL="2514600" indent="-228600" eaLnBrk="0" fontAlgn="base" hangingPunct="0">
                <a:spcBef>
                  <a:spcPct val="0"/>
                </a:spcBef>
                <a:spcAft>
                  <a:spcPct val="0"/>
                </a:spcAft>
                <a:defRPr sz="1600">
                  <a:solidFill>
                    <a:schemeClr val="tx1"/>
                  </a:solidFill>
                  <a:latin typeface="Times New Roman" pitchFamily="18" charset="0"/>
                </a:defRPr>
              </a:lvl6pPr>
              <a:lvl7pPr marL="2971800" indent="-228600" eaLnBrk="0" fontAlgn="base" hangingPunct="0">
                <a:spcBef>
                  <a:spcPct val="0"/>
                </a:spcBef>
                <a:spcAft>
                  <a:spcPct val="0"/>
                </a:spcAft>
                <a:defRPr sz="1600">
                  <a:solidFill>
                    <a:schemeClr val="tx1"/>
                  </a:solidFill>
                  <a:latin typeface="Times New Roman" pitchFamily="18" charset="0"/>
                </a:defRPr>
              </a:lvl7pPr>
              <a:lvl8pPr marL="3429000" indent="-228600" eaLnBrk="0" fontAlgn="base" hangingPunct="0">
                <a:spcBef>
                  <a:spcPct val="0"/>
                </a:spcBef>
                <a:spcAft>
                  <a:spcPct val="0"/>
                </a:spcAft>
                <a:defRPr sz="1600">
                  <a:solidFill>
                    <a:schemeClr val="tx1"/>
                  </a:solidFill>
                  <a:latin typeface="Times New Roman" pitchFamily="18" charset="0"/>
                </a:defRPr>
              </a:lvl8pPr>
              <a:lvl9pPr marL="3886200" indent="-228600" eaLnBrk="0" fontAlgn="base" hangingPunct="0">
                <a:spcBef>
                  <a:spcPct val="0"/>
                </a:spcBef>
                <a:spcAft>
                  <a:spcPct val="0"/>
                </a:spcAft>
                <a:defRPr sz="1600">
                  <a:solidFill>
                    <a:schemeClr val="tx1"/>
                  </a:solidFill>
                  <a:latin typeface="Times New Roman" pitchFamily="18" charset="0"/>
                </a:defRPr>
              </a:lvl9pPr>
            </a:lstStyle>
            <a:p>
              <a:pPr>
                <a:defRPr/>
              </a:pPr>
              <a:endParaRPr lang="en-US" altLang="en-US" smtClean="0"/>
            </a:p>
          </p:txBody>
        </p:sp>
        <p:grpSp>
          <p:nvGrpSpPr>
            <p:cNvPr id="1035" name="Group 37"/>
            <p:cNvGrpSpPr>
              <a:grpSpLocks/>
            </p:cNvGrpSpPr>
            <p:nvPr/>
          </p:nvGrpSpPr>
          <p:grpSpPr bwMode="auto">
            <a:xfrm>
              <a:off x="2" y="2"/>
              <a:ext cx="5750" cy="4310"/>
              <a:chOff x="2" y="2"/>
              <a:chExt cx="5750" cy="4310"/>
            </a:xfrm>
          </p:grpSpPr>
          <p:sp>
            <p:nvSpPr>
              <p:cNvPr id="1036" name="Line 6"/>
              <p:cNvSpPr>
                <a:spLocks noChangeShapeType="1"/>
              </p:cNvSpPr>
              <p:nvPr/>
            </p:nvSpPr>
            <p:spPr bwMode="auto">
              <a:xfrm flipH="1">
                <a:off x="2" y="2"/>
                <a:ext cx="130" cy="13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1037" name="Line 7"/>
              <p:cNvSpPr>
                <a:spLocks noChangeShapeType="1"/>
              </p:cNvSpPr>
              <p:nvPr/>
            </p:nvSpPr>
            <p:spPr bwMode="auto">
              <a:xfrm flipH="1">
                <a:off x="2" y="2"/>
                <a:ext cx="418" cy="418"/>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1038" name="Line 8"/>
              <p:cNvSpPr>
                <a:spLocks noChangeShapeType="1"/>
              </p:cNvSpPr>
              <p:nvPr/>
            </p:nvSpPr>
            <p:spPr bwMode="auto">
              <a:xfrm flipH="1">
                <a:off x="2" y="2"/>
                <a:ext cx="718" cy="718"/>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1039" name="Line 9"/>
              <p:cNvSpPr>
                <a:spLocks noChangeShapeType="1"/>
              </p:cNvSpPr>
              <p:nvPr/>
            </p:nvSpPr>
            <p:spPr bwMode="auto">
              <a:xfrm flipH="1">
                <a:off x="2" y="2"/>
                <a:ext cx="1042" cy="104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1040" name="Line 10"/>
              <p:cNvSpPr>
                <a:spLocks noChangeShapeType="1"/>
              </p:cNvSpPr>
              <p:nvPr/>
            </p:nvSpPr>
            <p:spPr bwMode="auto">
              <a:xfrm flipH="1">
                <a:off x="2" y="2"/>
                <a:ext cx="1366" cy="1366"/>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1041" name="Line 11"/>
              <p:cNvSpPr>
                <a:spLocks noChangeShapeType="1"/>
              </p:cNvSpPr>
              <p:nvPr/>
            </p:nvSpPr>
            <p:spPr bwMode="auto">
              <a:xfrm flipH="1">
                <a:off x="2" y="2"/>
                <a:ext cx="1714" cy="1714"/>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1042" name="Line 12"/>
              <p:cNvSpPr>
                <a:spLocks noChangeShapeType="1"/>
              </p:cNvSpPr>
              <p:nvPr/>
            </p:nvSpPr>
            <p:spPr bwMode="auto">
              <a:xfrm flipH="1">
                <a:off x="2" y="2"/>
                <a:ext cx="2050" cy="205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1043" name="Line 13"/>
              <p:cNvSpPr>
                <a:spLocks noChangeShapeType="1"/>
              </p:cNvSpPr>
              <p:nvPr/>
            </p:nvSpPr>
            <p:spPr bwMode="auto">
              <a:xfrm flipH="1">
                <a:off x="2" y="2"/>
                <a:ext cx="2386" cy="2386"/>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1044" name="Line 14"/>
              <p:cNvSpPr>
                <a:spLocks noChangeShapeType="1"/>
              </p:cNvSpPr>
              <p:nvPr/>
            </p:nvSpPr>
            <p:spPr bwMode="auto">
              <a:xfrm flipH="1">
                <a:off x="2" y="2"/>
                <a:ext cx="2722" cy="272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1045" name="Line 15"/>
              <p:cNvSpPr>
                <a:spLocks noChangeShapeType="1"/>
              </p:cNvSpPr>
              <p:nvPr/>
            </p:nvSpPr>
            <p:spPr bwMode="auto">
              <a:xfrm flipH="1">
                <a:off x="2" y="2"/>
                <a:ext cx="3082" cy="308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1046" name="Line 16"/>
              <p:cNvSpPr>
                <a:spLocks noChangeShapeType="1"/>
              </p:cNvSpPr>
              <p:nvPr/>
            </p:nvSpPr>
            <p:spPr bwMode="auto">
              <a:xfrm flipH="1">
                <a:off x="2" y="2"/>
                <a:ext cx="3430" cy="343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1047" name="Line 17"/>
              <p:cNvSpPr>
                <a:spLocks noChangeShapeType="1"/>
              </p:cNvSpPr>
              <p:nvPr/>
            </p:nvSpPr>
            <p:spPr bwMode="auto">
              <a:xfrm flipH="1">
                <a:off x="2" y="2"/>
                <a:ext cx="3766" cy="3766"/>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1048" name="Line 18"/>
              <p:cNvSpPr>
                <a:spLocks noChangeShapeType="1"/>
              </p:cNvSpPr>
              <p:nvPr/>
            </p:nvSpPr>
            <p:spPr bwMode="auto">
              <a:xfrm flipH="1">
                <a:off x="2" y="14"/>
                <a:ext cx="4090" cy="409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1049" name="Line 19"/>
              <p:cNvSpPr>
                <a:spLocks noChangeShapeType="1"/>
              </p:cNvSpPr>
              <p:nvPr/>
            </p:nvSpPr>
            <p:spPr bwMode="auto">
              <a:xfrm flipH="1">
                <a:off x="118" y="2"/>
                <a:ext cx="4310" cy="431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1050" name="Line 20"/>
              <p:cNvSpPr>
                <a:spLocks noChangeShapeType="1"/>
              </p:cNvSpPr>
              <p:nvPr/>
            </p:nvSpPr>
            <p:spPr bwMode="auto">
              <a:xfrm flipH="1">
                <a:off x="430" y="2"/>
                <a:ext cx="4310" cy="431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1051" name="Line 21"/>
              <p:cNvSpPr>
                <a:spLocks noChangeShapeType="1"/>
              </p:cNvSpPr>
              <p:nvPr/>
            </p:nvSpPr>
            <p:spPr bwMode="auto">
              <a:xfrm flipH="1">
                <a:off x="730" y="2"/>
                <a:ext cx="4310" cy="431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1052" name="Line 22"/>
              <p:cNvSpPr>
                <a:spLocks noChangeShapeType="1"/>
              </p:cNvSpPr>
              <p:nvPr/>
            </p:nvSpPr>
            <p:spPr bwMode="auto">
              <a:xfrm flipH="1">
                <a:off x="1054" y="2"/>
                <a:ext cx="4310" cy="431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1053" name="Line 23"/>
              <p:cNvSpPr>
                <a:spLocks noChangeShapeType="1"/>
              </p:cNvSpPr>
              <p:nvPr/>
            </p:nvSpPr>
            <p:spPr bwMode="auto">
              <a:xfrm flipH="1">
                <a:off x="1387" y="2"/>
                <a:ext cx="4310" cy="431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1054" name="Line 24"/>
              <p:cNvSpPr>
                <a:spLocks noChangeShapeType="1"/>
              </p:cNvSpPr>
              <p:nvPr/>
            </p:nvSpPr>
            <p:spPr bwMode="auto">
              <a:xfrm flipH="1">
                <a:off x="1718" y="278"/>
                <a:ext cx="4034" cy="4034"/>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1055" name="Line 25"/>
              <p:cNvSpPr>
                <a:spLocks noChangeShapeType="1"/>
              </p:cNvSpPr>
              <p:nvPr/>
            </p:nvSpPr>
            <p:spPr bwMode="auto">
              <a:xfrm flipH="1">
                <a:off x="2042" y="602"/>
                <a:ext cx="3710" cy="371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1056" name="Line 26"/>
              <p:cNvSpPr>
                <a:spLocks noChangeShapeType="1"/>
              </p:cNvSpPr>
              <p:nvPr/>
            </p:nvSpPr>
            <p:spPr bwMode="auto">
              <a:xfrm flipH="1">
                <a:off x="2366" y="926"/>
                <a:ext cx="3386" cy="3386"/>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1057" name="Line 27"/>
              <p:cNvSpPr>
                <a:spLocks noChangeShapeType="1"/>
              </p:cNvSpPr>
              <p:nvPr/>
            </p:nvSpPr>
            <p:spPr bwMode="auto">
              <a:xfrm flipH="1">
                <a:off x="2702" y="1262"/>
                <a:ext cx="3050" cy="305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1058" name="Line 28"/>
              <p:cNvSpPr>
                <a:spLocks noChangeShapeType="1"/>
              </p:cNvSpPr>
              <p:nvPr/>
            </p:nvSpPr>
            <p:spPr bwMode="auto">
              <a:xfrm flipH="1">
                <a:off x="3053" y="1613"/>
                <a:ext cx="2694" cy="2693"/>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1059" name="Line 29"/>
              <p:cNvSpPr>
                <a:spLocks noChangeShapeType="1"/>
              </p:cNvSpPr>
              <p:nvPr/>
            </p:nvSpPr>
            <p:spPr bwMode="auto">
              <a:xfrm flipH="1">
                <a:off x="3398" y="1958"/>
                <a:ext cx="2354" cy="2354"/>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1060" name="Line 30"/>
              <p:cNvSpPr>
                <a:spLocks noChangeShapeType="1"/>
              </p:cNvSpPr>
              <p:nvPr/>
            </p:nvSpPr>
            <p:spPr bwMode="auto">
              <a:xfrm flipH="1">
                <a:off x="3734" y="2294"/>
                <a:ext cx="2018" cy="2018"/>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1061" name="Line 31"/>
              <p:cNvSpPr>
                <a:spLocks noChangeShapeType="1"/>
              </p:cNvSpPr>
              <p:nvPr/>
            </p:nvSpPr>
            <p:spPr bwMode="auto">
              <a:xfrm flipH="1">
                <a:off x="4070" y="2630"/>
                <a:ext cx="1682" cy="168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1062" name="Line 32"/>
              <p:cNvSpPr>
                <a:spLocks noChangeShapeType="1"/>
              </p:cNvSpPr>
              <p:nvPr/>
            </p:nvSpPr>
            <p:spPr bwMode="auto">
              <a:xfrm flipH="1">
                <a:off x="4394" y="2954"/>
                <a:ext cx="1358" cy="1358"/>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2" name="Line 33"/>
              <p:cNvSpPr>
                <a:spLocks noChangeShapeType="1"/>
              </p:cNvSpPr>
              <p:nvPr/>
            </p:nvSpPr>
            <p:spPr bwMode="auto">
              <a:xfrm flipH="1">
                <a:off x="4730" y="3290"/>
                <a:ext cx="1022" cy="102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1064" name="Line 34"/>
              <p:cNvSpPr>
                <a:spLocks noChangeShapeType="1"/>
              </p:cNvSpPr>
              <p:nvPr/>
            </p:nvSpPr>
            <p:spPr bwMode="auto">
              <a:xfrm flipH="1">
                <a:off x="5030" y="3590"/>
                <a:ext cx="722" cy="72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1065" name="Line 35"/>
              <p:cNvSpPr>
                <a:spLocks noChangeShapeType="1"/>
              </p:cNvSpPr>
              <p:nvPr/>
            </p:nvSpPr>
            <p:spPr bwMode="auto">
              <a:xfrm flipH="1">
                <a:off x="5342" y="3902"/>
                <a:ext cx="410" cy="41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1066" name="Line 36"/>
              <p:cNvSpPr>
                <a:spLocks noChangeShapeType="1"/>
              </p:cNvSpPr>
              <p:nvPr/>
            </p:nvSpPr>
            <p:spPr bwMode="auto">
              <a:xfrm flipH="1">
                <a:off x="5630" y="4190"/>
                <a:ext cx="122" cy="12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grpSp>
      </p:grpSp>
      <p:sp>
        <p:nvSpPr>
          <p:cNvPr id="1063" name="Rectangle 39"/>
          <p:cNvSpPr>
            <a:spLocks noGrp="1" noChangeArrowheads="1"/>
          </p:cNvSpPr>
          <p:nvPr>
            <p:ph type="title"/>
          </p:nvPr>
        </p:nvSpPr>
        <p:spPr bwMode="auto">
          <a:xfrm>
            <a:off x="533400" y="228600"/>
            <a:ext cx="80772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t" anchorCtr="1" compatLnSpc="1">
            <a:prstTxWarp prst="textNoShape">
              <a:avLst/>
            </a:prstTxWarp>
          </a:bodyPr>
          <a:lstStyle/>
          <a:p>
            <a:pPr lvl="0"/>
            <a:r>
              <a:rPr lang="en-US" smtClean="0"/>
              <a:t>Slide Title</a:t>
            </a:r>
          </a:p>
        </p:txBody>
      </p:sp>
      <p:sp>
        <p:nvSpPr>
          <p:cNvPr id="1031" name="Rectangle 40"/>
          <p:cNvSpPr>
            <a:spLocks noGrp="1" noChangeArrowheads="1"/>
          </p:cNvSpPr>
          <p:nvPr>
            <p:ph type="body" idx="1"/>
          </p:nvPr>
        </p:nvSpPr>
        <p:spPr bwMode="auto">
          <a:xfrm>
            <a:off x="533400" y="1447800"/>
            <a:ext cx="8077200" cy="502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1" compatLnSpc="1">
            <a:prstTxWarp prst="textNoShape">
              <a:avLst/>
            </a:prstTxWarp>
          </a:bodyPr>
          <a:lstStyle/>
          <a:p>
            <a:pPr lvl="0"/>
            <a:r>
              <a:rPr lang="en-US" altLang="en-US" smtClean="0"/>
              <a:t>Body Text</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useBgFill="1">
        <p:nvSpPr>
          <p:cNvPr id="1032" name="Rectangle 41"/>
          <p:cNvSpPr>
            <a:spLocks noChangeArrowheads="1"/>
          </p:cNvSpPr>
          <p:nvPr/>
        </p:nvSpPr>
        <p:spPr bwMode="auto">
          <a:xfrm>
            <a:off x="76200" y="6415088"/>
            <a:ext cx="457200" cy="641350"/>
          </a:xfrm>
          <a:prstGeom prst="rect">
            <a:avLst/>
          </a:prstGeom>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defTabSz="908050">
              <a:defRPr sz="1600">
                <a:solidFill>
                  <a:schemeClr val="tx1"/>
                </a:solidFill>
                <a:latin typeface="Times New Roman" panose="02020603050405020304" pitchFamily="18" charset="0"/>
              </a:defRPr>
            </a:lvl1pPr>
            <a:lvl2pPr marL="742950" indent="-285750" defTabSz="908050">
              <a:defRPr sz="1600">
                <a:solidFill>
                  <a:schemeClr val="tx1"/>
                </a:solidFill>
                <a:latin typeface="Times New Roman" panose="02020603050405020304" pitchFamily="18" charset="0"/>
              </a:defRPr>
            </a:lvl2pPr>
            <a:lvl3pPr marL="1143000" indent="-228600" defTabSz="908050">
              <a:defRPr sz="1600">
                <a:solidFill>
                  <a:schemeClr val="tx1"/>
                </a:solidFill>
                <a:latin typeface="Times New Roman" panose="02020603050405020304" pitchFamily="18" charset="0"/>
              </a:defRPr>
            </a:lvl3pPr>
            <a:lvl4pPr marL="1600200" indent="-228600" defTabSz="908050">
              <a:defRPr sz="1600">
                <a:solidFill>
                  <a:schemeClr val="tx1"/>
                </a:solidFill>
                <a:latin typeface="Times New Roman" panose="02020603050405020304" pitchFamily="18" charset="0"/>
              </a:defRPr>
            </a:lvl4pPr>
            <a:lvl5pPr marL="2057400" indent="-228600" defTabSz="908050">
              <a:defRPr sz="1600">
                <a:solidFill>
                  <a:schemeClr val="tx1"/>
                </a:solidFill>
                <a:latin typeface="Times New Roman" panose="02020603050405020304" pitchFamily="18" charset="0"/>
              </a:defRPr>
            </a:lvl5pPr>
            <a:lvl6pPr marL="2514600" indent="-228600" defTabSz="908050"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defTabSz="908050"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defTabSz="908050"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defTabSz="908050" eaLnBrk="0" fontAlgn="base" hangingPunct="0">
              <a:spcBef>
                <a:spcPct val="0"/>
              </a:spcBef>
              <a:spcAft>
                <a:spcPct val="0"/>
              </a:spcAft>
              <a:defRPr sz="1600">
                <a:solidFill>
                  <a:schemeClr val="tx1"/>
                </a:solidFill>
                <a:latin typeface="Times New Roman" panose="02020603050405020304" pitchFamily="18" charset="0"/>
              </a:defRPr>
            </a:lvl9pPr>
          </a:lstStyle>
          <a:p>
            <a:pPr algn="ctr">
              <a:spcBef>
                <a:spcPct val="50000"/>
              </a:spcBef>
              <a:defRPr/>
            </a:pPr>
            <a:fld id="{167E3A9B-ECD2-4CCD-AD81-8A26410CD746}" type="slidenum">
              <a:rPr lang="en-US" altLang="en-US" sz="1800" b="1" smtClean="0">
                <a:latin typeface="Arial" panose="020B0604020202020204" pitchFamily="34" charset="0"/>
              </a:rPr>
              <a:pPr algn="ctr">
                <a:spcBef>
                  <a:spcPct val="50000"/>
                </a:spcBef>
                <a:defRPr/>
              </a:pPr>
              <a:t>‹#›</a:t>
            </a:fld>
            <a:endParaRPr lang="en-US" altLang="en-US" sz="1800" b="1" smtClean="0">
              <a:latin typeface="Arial" panose="020B0604020202020204" pitchFamily="34" charset="0"/>
            </a:endParaRPr>
          </a:p>
        </p:txBody>
      </p:sp>
      <p:sp>
        <p:nvSpPr>
          <p:cNvPr id="1033" name="Oval 42"/>
          <p:cNvSpPr>
            <a:spLocks noChangeArrowheads="1"/>
          </p:cNvSpPr>
          <p:nvPr/>
        </p:nvSpPr>
        <p:spPr bwMode="auto">
          <a:xfrm>
            <a:off x="8197850" y="196850"/>
            <a:ext cx="673100" cy="368300"/>
          </a:xfrm>
          <a:prstGeom prst="ellipse">
            <a:avLst/>
          </a:prstGeom>
          <a:solidFill>
            <a:srgbClr val="00FFFF"/>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nchor="ctr"/>
          <a:lstStyle>
            <a:lvl1pPr defTabSz="908050">
              <a:defRPr sz="1600">
                <a:solidFill>
                  <a:schemeClr val="tx1"/>
                </a:solidFill>
                <a:latin typeface="Times New Roman" pitchFamily="18" charset="0"/>
              </a:defRPr>
            </a:lvl1pPr>
            <a:lvl2pPr marL="742950" indent="-285750" defTabSz="908050">
              <a:defRPr sz="1600">
                <a:solidFill>
                  <a:schemeClr val="tx1"/>
                </a:solidFill>
                <a:latin typeface="Times New Roman" pitchFamily="18" charset="0"/>
              </a:defRPr>
            </a:lvl2pPr>
            <a:lvl3pPr marL="1143000" indent="-228600" defTabSz="908050">
              <a:defRPr sz="1600">
                <a:solidFill>
                  <a:schemeClr val="tx1"/>
                </a:solidFill>
                <a:latin typeface="Times New Roman" pitchFamily="18" charset="0"/>
              </a:defRPr>
            </a:lvl3pPr>
            <a:lvl4pPr marL="1600200" indent="-228600" defTabSz="908050">
              <a:defRPr sz="1600">
                <a:solidFill>
                  <a:schemeClr val="tx1"/>
                </a:solidFill>
                <a:latin typeface="Times New Roman" pitchFamily="18" charset="0"/>
              </a:defRPr>
            </a:lvl4pPr>
            <a:lvl5pPr marL="2057400" indent="-228600" defTabSz="908050">
              <a:defRPr sz="1600">
                <a:solidFill>
                  <a:schemeClr val="tx1"/>
                </a:solidFill>
                <a:latin typeface="Times New Roman" pitchFamily="18" charset="0"/>
              </a:defRPr>
            </a:lvl5pPr>
            <a:lvl6pPr marL="2514600" indent="-228600" defTabSz="908050" eaLnBrk="0" fontAlgn="base" hangingPunct="0">
              <a:spcBef>
                <a:spcPct val="0"/>
              </a:spcBef>
              <a:spcAft>
                <a:spcPct val="0"/>
              </a:spcAft>
              <a:defRPr sz="1600">
                <a:solidFill>
                  <a:schemeClr val="tx1"/>
                </a:solidFill>
                <a:latin typeface="Times New Roman" pitchFamily="18" charset="0"/>
              </a:defRPr>
            </a:lvl6pPr>
            <a:lvl7pPr marL="2971800" indent="-228600" defTabSz="908050" eaLnBrk="0" fontAlgn="base" hangingPunct="0">
              <a:spcBef>
                <a:spcPct val="0"/>
              </a:spcBef>
              <a:spcAft>
                <a:spcPct val="0"/>
              </a:spcAft>
              <a:defRPr sz="1600">
                <a:solidFill>
                  <a:schemeClr val="tx1"/>
                </a:solidFill>
                <a:latin typeface="Times New Roman" pitchFamily="18" charset="0"/>
              </a:defRPr>
            </a:lvl7pPr>
            <a:lvl8pPr marL="3429000" indent="-228600" defTabSz="908050" eaLnBrk="0" fontAlgn="base" hangingPunct="0">
              <a:spcBef>
                <a:spcPct val="0"/>
              </a:spcBef>
              <a:spcAft>
                <a:spcPct val="0"/>
              </a:spcAft>
              <a:defRPr sz="1600">
                <a:solidFill>
                  <a:schemeClr val="tx1"/>
                </a:solidFill>
                <a:latin typeface="Times New Roman" pitchFamily="18" charset="0"/>
              </a:defRPr>
            </a:lvl8pPr>
            <a:lvl9pPr marL="3886200" indent="-228600" defTabSz="908050" eaLnBrk="0" fontAlgn="base" hangingPunct="0">
              <a:spcBef>
                <a:spcPct val="0"/>
              </a:spcBef>
              <a:spcAft>
                <a:spcPct val="0"/>
              </a:spcAft>
              <a:defRPr sz="1600">
                <a:solidFill>
                  <a:schemeClr val="tx1"/>
                </a:solidFill>
                <a:latin typeface="Times New Roman" pitchFamily="18" charset="0"/>
              </a:defRPr>
            </a:lvl9pPr>
          </a:lstStyle>
          <a:p>
            <a:pPr algn="ctr">
              <a:defRPr/>
            </a:pPr>
            <a:r>
              <a:rPr lang="en-US" altLang="en-US" sz="1800" b="1" i="1" smtClean="0">
                <a:solidFill>
                  <a:srgbClr val="000000"/>
                </a:solidFill>
                <a:latin typeface="Book Antiqua" pitchFamily="18" charset="0"/>
              </a:rPr>
              <a:t>CoPS</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08050" rtl="0" eaLnBrk="0" fontAlgn="base" hangingPunct="0">
        <a:lnSpc>
          <a:spcPct val="88000"/>
        </a:lnSpc>
        <a:spcBef>
          <a:spcPct val="0"/>
        </a:spcBef>
        <a:spcAft>
          <a:spcPct val="0"/>
        </a:spcAft>
        <a:defRPr sz="3200" b="1">
          <a:solidFill>
            <a:schemeClr val="tx2"/>
          </a:solidFill>
          <a:effectLst>
            <a:outerShdw blurRad="38100" dist="38100" dir="2700000" algn="tl">
              <a:srgbClr val="C0C0C0"/>
            </a:outerShdw>
          </a:effectLst>
          <a:latin typeface="+mj-lt"/>
          <a:ea typeface="+mj-ea"/>
          <a:cs typeface="+mj-cs"/>
        </a:defRPr>
      </a:lvl1pPr>
      <a:lvl2pPr algn="ctr" defTabSz="908050" rtl="0" eaLnBrk="0" fontAlgn="base" hangingPunct="0">
        <a:lnSpc>
          <a:spcPct val="88000"/>
        </a:lnSpc>
        <a:spcBef>
          <a:spcPct val="0"/>
        </a:spcBef>
        <a:spcAft>
          <a:spcPct val="0"/>
        </a:spcAft>
        <a:defRPr sz="3200" b="1">
          <a:solidFill>
            <a:schemeClr val="tx2"/>
          </a:solidFill>
          <a:effectLst>
            <a:outerShdw blurRad="38100" dist="38100" dir="2700000" algn="tl">
              <a:srgbClr val="C0C0C0"/>
            </a:outerShdw>
          </a:effectLst>
          <a:latin typeface="Century Schoolbook" pitchFamily="18" charset="0"/>
        </a:defRPr>
      </a:lvl2pPr>
      <a:lvl3pPr algn="ctr" defTabSz="908050" rtl="0" eaLnBrk="0" fontAlgn="base" hangingPunct="0">
        <a:lnSpc>
          <a:spcPct val="88000"/>
        </a:lnSpc>
        <a:spcBef>
          <a:spcPct val="0"/>
        </a:spcBef>
        <a:spcAft>
          <a:spcPct val="0"/>
        </a:spcAft>
        <a:defRPr sz="3200" b="1">
          <a:solidFill>
            <a:schemeClr val="tx2"/>
          </a:solidFill>
          <a:effectLst>
            <a:outerShdw blurRad="38100" dist="38100" dir="2700000" algn="tl">
              <a:srgbClr val="C0C0C0"/>
            </a:outerShdw>
          </a:effectLst>
          <a:latin typeface="Century Schoolbook" pitchFamily="18" charset="0"/>
        </a:defRPr>
      </a:lvl3pPr>
      <a:lvl4pPr algn="ctr" defTabSz="908050" rtl="0" eaLnBrk="0" fontAlgn="base" hangingPunct="0">
        <a:lnSpc>
          <a:spcPct val="88000"/>
        </a:lnSpc>
        <a:spcBef>
          <a:spcPct val="0"/>
        </a:spcBef>
        <a:spcAft>
          <a:spcPct val="0"/>
        </a:spcAft>
        <a:defRPr sz="3200" b="1">
          <a:solidFill>
            <a:schemeClr val="tx2"/>
          </a:solidFill>
          <a:effectLst>
            <a:outerShdw blurRad="38100" dist="38100" dir="2700000" algn="tl">
              <a:srgbClr val="C0C0C0"/>
            </a:outerShdw>
          </a:effectLst>
          <a:latin typeface="Century Schoolbook" pitchFamily="18" charset="0"/>
        </a:defRPr>
      </a:lvl4pPr>
      <a:lvl5pPr algn="ctr" defTabSz="908050" rtl="0" eaLnBrk="0" fontAlgn="base" hangingPunct="0">
        <a:lnSpc>
          <a:spcPct val="88000"/>
        </a:lnSpc>
        <a:spcBef>
          <a:spcPct val="0"/>
        </a:spcBef>
        <a:spcAft>
          <a:spcPct val="0"/>
        </a:spcAft>
        <a:defRPr sz="3200" b="1">
          <a:solidFill>
            <a:schemeClr val="tx2"/>
          </a:solidFill>
          <a:effectLst>
            <a:outerShdw blurRad="38100" dist="38100" dir="2700000" algn="tl">
              <a:srgbClr val="C0C0C0"/>
            </a:outerShdw>
          </a:effectLst>
          <a:latin typeface="Century Schoolbook" pitchFamily="18" charset="0"/>
        </a:defRPr>
      </a:lvl5pPr>
      <a:lvl6pPr marL="457200" algn="ctr" defTabSz="908050" rtl="0" eaLnBrk="0" fontAlgn="base" hangingPunct="0">
        <a:lnSpc>
          <a:spcPct val="88000"/>
        </a:lnSpc>
        <a:spcBef>
          <a:spcPct val="0"/>
        </a:spcBef>
        <a:spcAft>
          <a:spcPct val="0"/>
        </a:spcAft>
        <a:defRPr sz="3200" b="1">
          <a:solidFill>
            <a:schemeClr val="tx2"/>
          </a:solidFill>
          <a:effectLst>
            <a:outerShdw blurRad="38100" dist="38100" dir="2700000" algn="tl">
              <a:srgbClr val="C0C0C0"/>
            </a:outerShdw>
          </a:effectLst>
          <a:latin typeface="Century Schoolbook" pitchFamily="18" charset="0"/>
        </a:defRPr>
      </a:lvl6pPr>
      <a:lvl7pPr marL="914400" algn="ctr" defTabSz="908050" rtl="0" eaLnBrk="0" fontAlgn="base" hangingPunct="0">
        <a:lnSpc>
          <a:spcPct val="88000"/>
        </a:lnSpc>
        <a:spcBef>
          <a:spcPct val="0"/>
        </a:spcBef>
        <a:spcAft>
          <a:spcPct val="0"/>
        </a:spcAft>
        <a:defRPr sz="3200" b="1">
          <a:solidFill>
            <a:schemeClr val="tx2"/>
          </a:solidFill>
          <a:effectLst>
            <a:outerShdw blurRad="38100" dist="38100" dir="2700000" algn="tl">
              <a:srgbClr val="C0C0C0"/>
            </a:outerShdw>
          </a:effectLst>
          <a:latin typeface="Century Schoolbook" pitchFamily="18" charset="0"/>
        </a:defRPr>
      </a:lvl7pPr>
      <a:lvl8pPr marL="1371600" algn="ctr" defTabSz="908050" rtl="0" eaLnBrk="0" fontAlgn="base" hangingPunct="0">
        <a:lnSpc>
          <a:spcPct val="88000"/>
        </a:lnSpc>
        <a:spcBef>
          <a:spcPct val="0"/>
        </a:spcBef>
        <a:spcAft>
          <a:spcPct val="0"/>
        </a:spcAft>
        <a:defRPr sz="3200" b="1">
          <a:solidFill>
            <a:schemeClr val="tx2"/>
          </a:solidFill>
          <a:effectLst>
            <a:outerShdw blurRad="38100" dist="38100" dir="2700000" algn="tl">
              <a:srgbClr val="C0C0C0"/>
            </a:outerShdw>
          </a:effectLst>
          <a:latin typeface="Century Schoolbook" pitchFamily="18" charset="0"/>
        </a:defRPr>
      </a:lvl8pPr>
      <a:lvl9pPr marL="1828800" algn="ctr" defTabSz="908050" rtl="0" eaLnBrk="0" fontAlgn="base" hangingPunct="0">
        <a:lnSpc>
          <a:spcPct val="88000"/>
        </a:lnSpc>
        <a:spcBef>
          <a:spcPct val="0"/>
        </a:spcBef>
        <a:spcAft>
          <a:spcPct val="0"/>
        </a:spcAft>
        <a:defRPr sz="3200" b="1">
          <a:solidFill>
            <a:schemeClr val="tx2"/>
          </a:solidFill>
          <a:effectLst>
            <a:outerShdw blurRad="38100" dist="38100" dir="2700000" algn="tl">
              <a:srgbClr val="C0C0C0"/>
            </a:outerShdw>
          </a:effectLst>
          <a:latin typeface="Century Schoolbook" pitchFamily="18" charset="0"/>
        </a:defRPr>
      </a:lvl9pPr>
    </p:titleStyle>
    <p:bodyStyle>
      <a:lvl1pPr marL="282575" indent="-282575" algn="l" defTabSz="908050" rtl="0" eaLnBrk="0" fontAlgn="base" hangingPunct="0">
        <a:lnSpc>
          <a:spcPct val="110000"/>
        </a:lnSpc>
        <a:spcBef>
          <a:spcPct val="50000"/>
        </a:spcBef>
        <a:spcAft>
          <a:spcPct val="0"/>
        </a:spcAft>
        <a:buClr>
          <a:schemeClr val="tx2"/>
        </a:buClr>
        <a:buFont typeface="Wingdings" panose="05000000000000000000" pitchFamily="2" charset="2"/>
        <a:buChar char="n"/>
        <a:defRPr sz="2400" b="1">
          <a:solidFill>
            <a:schemeClr val="tx1"/>
          </a:solidFill>
          <a:latin typeface="+mn-lt"/>
          <a:ea typeface="+mn-ea"/>
          <a:cs typeface="+mn-cs"/>
        </a:defRPr>
      </a:lvl1pPr>
      <a:lvl2pPr marL="679450" indent="-225425" algn="l" defTabSz="908050" rtl="0" eaLnBrk="0" fontAlgn="base" hangingPunct="0">
        <a:spcBef>
          <a:spcPct val="40000"/>
        </a:spcBef>
        <a:spcAft>
          <a:spcPct val="0"/>
        </a:spcAft>
        <a:buClr>
          <a:schemeClr val="tx2"/>
        </a:buClr>
        <a:buSzPct val="75000"/>
        <a:buFont typeface="Wingdings" panose="05000000000000000000" pitchFamily="2" charset="2"/>
        <a:buChar char="n"/>
        <a:defRPr sz="2000" b="1">
          <a:solidFill>
            <a:schemeClr val="tx1"/>
          </a:solidFill>
          <a:latin typeface="+mn-lt"/>
        </a:defRPr>
      </a:lvl2pPr>
      <a:lvl3pPr marL="1133475" indent="-225425" algn="l" defTabSz="908050" rtl="0" eaLnBrk="0" fontAlgn="base" hangingPunct="0">
        <a:lnSpc>
          <a:spcPct val="110000"/>
        </a:lnSpc>
        <a:spcBef>
          <a:spcPct val="50000"/>
        </a:spcBef>
        <a:spcAft>
          <a:spcPct val="0"/>
        </a:spcAft>
        <a:defRPr b="1">
          <a:solidFill>
            <a:schemeClr val="tx1"/>
          </a:solidFill>
          <a:latin typeface="+mn-lt"/>
        </a:defRPr>
      </a:lvl3pPr>
      <a:lvl4pPr marL="1530350" indent="-169863" algn="l" defTabSz="908050" rtl="0" eaLnBrk="0" fontAlgn="base" hangingPunct="0">
        <a:lnSpc>
          <a:spcPct val="110000"/>
        </a:lnSpc>
        <a:spcBef>
          <a:spcPct val="50000"/>
        </a:spcBef>
        <a:spcAft>
          <a:spcPct val="0"/>
        </a:spcAft>
        <a:buClr>
          <a:schemeClr val="tx2"/>
        </a:buClr>
        <a:buFont typeface="Wingdings" panose="05000000000000000000" pitchFamily="2" charset="2"/>
        <a:buChar char="n"/>
        <a:defRPr sz="1400" b="1">
          <a:solidFill>
            <a:schemeClr val="tx1"/>
          </a:solidFill>
          <a:latin typeface="+mn-lt"/>
        </a:defRPr>
      </a:lvl4pPr>
      <a:lvl5pPr marL="1984375" indent="-171450" algn="l" defTabSz="908050" rtl="0" eaLnBrk="0" fontAlgn="base" hangingPunct="0">
        <a:lnSpc>
          <a:spcPct val="110000"/>
        </a:lnSpc>
        <a:spcBef>
          <a:spcPct val="50000"/>
        </a:spcBef>
        <a:spcAft>
          <a:spcPct val="0"/>
        </a:spcAft>
        <a:buClr>
          <a:schemeClr val="tx2"/>
        </a:buClr>
        <a:buFont typeface="Wingdings" panose="05000000000000000000" pitchFamily="2" charset="2"/>
        <a:buChar char="n"/>
        <a:defRPr sz="1400" b="1">
          <a:solidFill>
            <a:schemeClr val="tx1"/>
          </a:solidFill>
          <a:latin typeface="+mn-lt"/>
        </a:defRPr>
      </a:lvl5pPr>
      <a:lvl6pPr marL="2441575" indent="-171450" algn="l" defTabSz="908050" rtl="0" eaLnBrk="0" fontAlgn="base" hangingPunct="0">
        <a:lnSpc>
          <a:spcPct val="110000"/>
        </a:lnSpc>
        <a:spcBef>
          <a:spcPct val="50000"/>
        </a:spcBef>
        <a:spcAft>
          <a:spcPct val="0"/>
        </a:spcAft>
        <a:buClr>
          <a:schemeClr val="tx2"/>
        </a:buClr>
        <a:buFont typeface="Wingdings" pitchFamily="2" charset="2"/>
        <a:buChar char="n"/>
        <a:defRPr sz="1400" b="1">
          <a:solidFill>
            <a:schemeClr val="tx1"/>
          </a:solidFill>
          <a:latin typeface="+mn-lt"/>
        </a:defRPr>
      </a:lvl6pPr>
      <a:lvl7pPr marL="2898775" indent="-171450" algn="l" defTabSz="908050" rtl="0" eaLnBrk="0" fontAlgn="base" hangingPunct="0">
        <a:lnSpc>
          <a:spcPct val="110000"/>
        </a:lnSpc>
        <a:spcBef>
          <a:spcPct val="50000"/>
        </a:spcBef>
        <a:spcAft>
          <a:spcPct val="0"/>
        </a:spcAft>
        <a:buClr>
          <a:schemeClr val="tx2"/>
        </a:buClr>
        <a:buFont typeface="Wingdings" pitchFamily="2" charset="2"/>
        <a:buChar char="n"/>
        <a:defRPr sz="1400" b="1">
          <a:solidFill>
            <a:schemeClr val="tx1"/>
          </a:solidFill>
          <a:latin typeface="+mn-lt"/>
        </a:defRPr>
      </a:lvl7pPr>
      <a:lvl8pPr marL="3355975" indent="-171450" algn="l" defTabSz="908050" rtl="0" eaLnBrk="0" fontAlgn="base" hangingPunct="0">
        <a:lnSpc>
          <a:spcPct val="110000"/>
        </a:lnSpc>
        <a:spcBef>
          <a:spcPct val="50000"/>
        </a:spcBef>
        <a:spcAft>
          <a:spcPct val="0"/>
        </a:spcAft>
        <a:buClr>
          <a:schemeClr val="tx2"/>
        </a:buClr>
        <a:buFont typeface="Wingdings" pitchFamily="2" charset="2"/>
        <a:buChar char="n"/>
        <a:defRPr sz="1400" b="1">
          <a:solidFill>
            <a:schemeClr val="tx1"/>
          </a:solidFill>
          <a:latin typeface="+mn-lt"/>
        </a:defRPr>
      </a:lvl8pPr>
      <a:lvl9pPr marL="3813175" indent="-171450" algn="l" defTabSz="908050" rtl="0" eaLnBrk="0" fontAlgn="base" hangingPunct="0">
        <a:lnSpc>
          <a:spcPct val="110000"/>
        </a:lnSpc>
        <a:spcBef>
          <a:spcPct val="50000"/>
        </a:spcBef>
        <a:spcAft>
          <a:spcPct val="0"/>
        </a:spcAft>
        <a:buClr>
          <a:schemeClr val="tx2"/>
        </a:buClr>
        <a:buFont typeface="Wingdings" pitchFamily="2" charset="2"/>
        <a:buChar char="n"/>
        <a:defRPr sz="1400" b="1">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8" Type="http://schemas.openxmlformats.org/officeDocument/2006/relationships/image" Target="../media/image9.emf"/><Relationship Id="rId3" Type="http://schemas.openxmlformats.org/officeDocument/2006/relationships/oleObject" Target="../embeddings/oleObject4.bin"/><Relationship Id="rId7" Type="http://schemas.openxmlformats.org/officeDocument/2006/relationships/oleObject" Target="../embeddings/oleObject6.bin"/><Relationship Id="rId2" Type="http://schemas.openxmlformats.org/officeDocument/2006/relationships/slideLayout" Target="../slideLayouts/slideLayout6.xml"/><Relationship Id="rId1" Type="http://schemas.openxmlformats.org/officeDocument/2006/relationships/vmlDrawing" Target="../drawings/vmlDrawing4.vml"/><Relationship Id="rId6" Type="http://schemas.openxmlformats.org/officeDocument/2006/relationships/image" Target="../media/image8.emf"/><Relationship Id="rId5" Type="http://schemas.openxmlformats.org/officeDocument/2006/relationships/oleObject" Target="../embeddings/oleObject5.bin"/><Relationship Id="rId4" Type="http://schemas.openxmlformats.org/officeDocument/2006/relationships/image" Target="../media/image7.em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6.xml"/><Relationship Id="rId1" Type="http://schemas.openxmlformats.org/officeDocument/2006/relationships/vmlDrawing" Target="../drawings/vmlDrawing5.vml"/><Relationship Id="rId4" Type="http://schemas.openxmlformats.org/officeDocument/2006/relationships/image" Target="../media/image10.emf"/></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6.xml"/><Relationship Id="rId1" Type="http://schemas.openxmlformats.org/officeDocument/2006/relationships/vmlDrawing" Target="../drawings/vmlDrawing6.vml"/><Relationship Id="rId4" Type="http://schemas.openxmlformats.org/officeDocument/2006/relationships/image" Target="../media/image11.em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2.xml"/><Relationship Id="rId1" Type="http://schemas.openxmlformats.org/officeDocument/2006/relationships/vmlDrawing" Target="../drawings/vmlDrawing7.vml"/><Relationship Id="rId4" Type="http://schemas.openxmlformats.org/officeDocument/2006/relationships/image" Target="../media/image16.emf"/></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vmlDrawing" Target="../drawings/vmlDrawing8.vml"/><Relationship Id="rId5" Type="http://schemas.openxmlformats.org/officeDocument/2006/relationships/image" Target="../media/image17.emf"/><Relationship Id="rId4" Type="http://schemas.openxmlformats.org/officeDocument/2006/relationships/oleObject" Target="../embeddings/oleObject10.bin"/></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6.xml"/><Relationship Id="rId1" Type="http://schemas.openxmlformats.org/officeDocument/2006/relationships/vmlDrawing" Target="../drawings/vmlDrawing1.vml"/><Relationship Id="rId4" Type="http://schemas.openxmlformats.org/officeDocument/2006/relationships/image" Target="../media/image1.emf"/></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6.xml"/><Relationship Id="rId1" Type="http://schemas.openxmlformats.org/officeDocument/2006/relationships/vmlDrawing" Target="../drawings/vmlDrawing2.vml"/><Relationship Id="rId5" Type="http://schemas.openxmlformats.org/officeDocument/2006/relationships/image" Target="../media/image3.emf"/><Relationship Id="rId4" Type="http://schemas.openxmlformats.org/officeDocument/2006/relationships/image" Target="../media/image2.wmf"/></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12.xml"/><Relationship Id="rId1" Type="http://schemas.openxmlformats.org/officeDocument/2006/relationships/vmlDrawing" Target="../drawings/vmlDrawing3.vml"/><Relationship Id="rId4" Type="http://schemas.openxmlformats.org/officeDocument/2006/relationships/image" Target="../media/image6.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sz="2400" dirty="0" smtClean="0"/>
              <a:t>Effects of </a:t>
            </a:r>
            <a:r>
              <a:rPr lang="en-US" sz="2400" dirty="0" err="1" smtClean="0"/>
              <a:t>Covid</a:t>
            </a:r>
            <a:r>
              <a:rPr lang="en-US" sz="2400" dirty="0" smtClean="0"/>
              <a:t> on the U.S. economy:  update after </a:t>
            </a:r>
            <a:r>
              <a:rPr lang="en-US" sz="2400" dirty="0" smtClean="0"/>
              <a:t>4 </a:t>
            </a:r>
            <a:r>
              <a:rPr lang="en-US" sz="2400" dirty="0" smtClean="0"/>
              <a:t>quarters of data</a:t>
            </a:r>
            <a:endParaRPr lang="en-AU" sz="2400" dirty="0"/>
          </a:p>
        </p:txBody>
      </p:sp>
      <p:sp>
        <p:nvSpPr>
          <p:cNvPr id="4099" name="TextBox 2"/>
          <p:cNvSpPr txBox="1">
            <a:spLocks noChangeArrowheads="1"/>
          </p:cNvSpPr>
          <p:nvPr/>
        </p:nvSpPr>
        <p:spPr bwMode="auto">
          <a:xfrm>
            <a:off x="1043608" y="1628800"/>
            <a:ext cx="7272337" cy="6124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600">
                <a:solidFill>
                  <a:schemeClr val="tx1"/>
                </a:solidFill>
                <a:latin typeface="Times New Roman" panose="02020603050405020304" pitchFamily="18" charset="0"/>
              </a:defRPr>
            </a:lvl9pPr>
          </a:lstStyle>
          <a:p>
            <a:pPr algn="ctr"/>
            <a:r>
              <a:rPr lang="en-AU" altLang="en-US" sz="1800" b="1" dirty="0" smtClean="0"/>
              <a:t>by Peter </a:t>
            </a:r>
            <a:r>
              <a:rPr lang="en-AU" altLang="en-US" sz="1800" b="1" dirty="0"/>
              <a:t>B. </a:t>
            </a:r>
            <a:r>
              <a:rPr lang="en-AU" altLang="en-US" sz="1800" b="1" dirty="0" smtClean="0"/>
              <a:t>Dixon, Maureen T. </a:t>
            </a:r>
            <a:r>
              <a:rPr lang="en-AU" altLang="en-US" sz="1800" b="1" dirty="0" err="1" smtClean="0"/>
              <a:t>Rimmer</a:t>
            </a:r>
            <a:r>
              <a:rPr lang="en-AU" altLang="en-US" sz="1800" b="1" dirty="0" smtClean="0"/>
              <a:t>, James Giesecke </a:t>
            </a:r>
          </a:p>
          <a:p>
            <a:pPr algn="ctr"/>
            <a:r>
              <a:rPr lang="en-AU" altLang="en-US" sz="1800" b="1" dirty="0" smtClean="0"/>
              <a:t>and Nick Sheard</a:t>
            </a:r>
          </a:p>
          <a:p>
            <a:pPr algn="ctr"/>
            <a:r>
              <a:rPr lang="en-US" altLang="en-US" sz="1800" b="1" dirty="0" smtClean="0"/>
              <a:t>Centre of Policy Studies, Victoria University</a:t>
            </a:r>
          </a:p>
          <a:p>
            <a:pPr algn="ctr"/>
            <a:endParaRPr lang="en-US" altLang="en-US" sz="1800" b="1" dirty="0"/>
          </a:p>
          <a:p>
            <a:pPr algn="ctr"/>
            <a:endParaRPr lang="en-US" altLang="en-US" sz="1800" b="1" dirty="0" smtClean="0"/>
          </a:p>
          <a:p>
            <a:pPr algn="ctr"/>
            <a:r>
              <a:rPr lang="en-US" altLang="en-US" sz="1800" b="1" dirty="0" smtClean="0"/>
              <a:t>Presented by  Maureen </a:t>
            </a:r>
            <a:r>
              <a:rPr lang="en-US" altLang="en-US" sz="1800" b="1" dirty="0" err="1" smtClean="0"/>
              <a:t>Rimmer</a:t>
            </a:r>
            <a:r>
              <a:rPr lang="en-US" altLang="en-US" sz="1800" b="1" dirty="0" smtClean="0"/>
              <a:t> at</a:t>
            </a:r>
          </a:p>
          <a:p>
            <a:pPr algn="ctr"/>
            <a:endParaRPr lang="en-US" altLang="en-US" sz="1800" b="1" dirty="0" smtClean="0">
              <a:solidFill>
                <a:srgbClr val="FF0000"/>
              </a:solidFill>
            </a:endParaRPr>
          </a:p>
          <a:p>
            <a:pPr algn="ctr"/>
            <a:r>
              <a:rPr lang="en-US" altLang="en-US" sz="1800" b="1" dirty="0" smtClean="0">
                <a:solidFill>
                  <a:srgbClr val="FF0000"/>
                </a:solidFill>
              </a:rPr>
              <a:t>GTAP Conference</a:t>
            </a:r>
          </a:p>
          <a:p>
            <a:pPr algn="ctr"/>
            <a:r>
              <a:rPr lang="en-US" altLang="en-US" sz="1800" b="1" dirty="0" smtClean="0">
                <a:solidFill>
                  <a:srgbClr val="FF0000"/>
                </a:solidFill>
              </a:rPr>
              <a:t>June 23-25, 2001</a:t>
            </a:r>
          </a:p>
          <a:p>
            <a:pPr algn="ctr"/>
            <a:endParaRPr lang="en-US" altLang="en-US" sz="2000" b="1" dirty="0" smtClean="0"/>
          </a:p>
          <a:p>
            <a:pPr algn="ctr"/>
            <a:endParaRPr lang="en-US" altLang="en-US" sz="2000" b="1" dirty="0"/>
          </a:p>
          <a:p>
            <a:endParaRPr lang="en-US" altLang="en-US" sz="1400" b="1" dirty="0"/>
          </a:p>
          <a:p>
            <a:endParaRPr lang="en-US" sz="1200" dirty="0" smtClean="0"/>
          </a:p>
          <a:p>
            <a:r>
              <a:rPr lang="en-US" sz="1200" dirty="0" smtClean="0"/>
              <a:t>This material is part of  the work required under </a:t>
            </a:r>
            <a:r>
              <a:rPr lang="en-US" sz="1200" dirty="0"/>
              <a:t>Federal Award no. </a:t>
            </a:r>
            <a:r>
              <a:rPr lang="en-US" sz="1200" dirty="0" smtClean="0"/>
              <a:t>17STQAC00001-04-01 (Amendment 03), </a:t>
            </a:r>
            <a:r>
              <a:rPr lang="en-US" sz="1200" dirty="0" err="1"/>
              <a:t>Subaward</a:t>
            </a:r>
            <a:r>
              <a:rPr lang="en-US" sz="1200" dirty="0"/>
              <a:t> no. ASUB00000508 issued by the U.S. Department of Homeland Security.  The project is titled </a:t>
            </a:r>
            <a:r>
              <a:rPr lang="en-US" sz="1200" i="1" dirty="0"/>
              <a:t>Economic </a:t>
            </a:r>
            <a:r>
              <a:rPr lang="en-US" sz="1200" i="1" dirty="0" smtClean="0"/>
              <a:t>impacts </a:t>
            </a:r>
            <a:r>
              <a:rPr lang="en-US" sz="1200" i="1" dirty="0"/>
              <a:t>of </a:t>
            </a:r>
            <a:r>
              <a:rPr lang="en-US" sz="1200" i="1" dirty="0" smtClean="0"/>
              <a:t>COVID-19</a:t>
            </a:r>
            <a:r>
              <a:rPr lang="en-US" sz="1200" dirty="0" smtClean="0"/>
              <a:t> </a:t>
            </a:r>
            <a:r>
              <a:rPr lang="en-US" sz="1200" i="1" dirty="0" smtClean="0"/>
              <a:t>follow-on studies </a:t>
            </a:r>
            <a:r>
              <a:rPr lang="en-US" sz="1200" dirty="0" smtClean="0"/>
              <a:t>and </a:t>
            </a:r>
            <a:r>
              <a:rPr lang="en-US" sz="1200" dirty="0"/>
              <a:t>is being undertaken by the Centre of Policy Studies at Victoria University in Melbourne through the Center of Excellence for Accelerating Operational Efficiency (CAOE) at Arizona State </a:t>
            </a:r>
            <a:r>
              <a:rPr lang="en-US" sz="1200" dirty="0" smtClean="0"/>
              <a:t>University.</a:t>
            </a:r>
            <a:endParaRPr lang="en-AU" sz="1200" dirty="0"/>
          </a:p>
          <a:p>
            <a:r>
              <a:rPr lang="en-US" sz="1200" dirty="0"/>
              <a:t> </a:t>
            </a:r>
            <a:endParaRPr lang="en-AU" sz="1200" dirty="0"/>
          </a:p>
          <a:p>
            <a:r>
              <a:rPr lang="en-US" sz="1200" dirty="0"/>
              <a:t>Disclaimer. The views and conclusions contained in this document are those of the authors and should not be interpreted as necessarily representing the official policies, either expressed or implied, of the U.S. Department of Homeland Security.</a:t>
            </a:r>
            <a:endParaRPr lang="en-AU" altLang="en-US" sz="1200" b="1" dirty="0"/>
          </a:p>
          <a:p>
            <a:pPr algn="ctr"/>
            <a:endParaRPr lang="en-AU" altLang="en-US" sz="2000" b="1" dirty="0"/>
          </a:p>
          <a:p>
            <a:pPr algn="ctr"/>
            <a:endParaRPr lang="en-AU" altLang="en-US" sz="2000" b="1" dirty="0"/>
          </a:p>
          <a:p>
            <a:pPr algn="ctr"/>
            <a:endParaRPr lang="en-AU" alt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smtClean="0">
                <a:solidFill>
                  <a:srgbClr val="FF0000"/>
                </a:solidFill>
              </a:rPr>
              <a:t>February 2021:</a:t>
            </a:r>
            <a:r>
              <a:rPr lang="en-US" sz="2400" dirty="0" smtClean="0">
                <a:solidFill>
                  <a:srgbClr val="0000FF"/>
                </a:solidFill>
              </a:rPr>
              <a:t> we build in more information</a:t>
            </a:r>
            <a:br>
              <a:rPr lang="en-US" sz="2400" dirty="0" smtClean="0">
                <a:solidFill>
                  <a:srgbClr val="0000FF"/>
                </a:solidFill>
              </a:rPr>
            </a:br>
            <a:r>
              <a:rPr lang="en-US" sz="2400" dirty="0" smtClean="0">
                <a:solidFill>
                  <a:srgbClr val="0000FF"/>
                </a:solidFill>
              </a:rPr>
              <a:t> as it becomes available</a:t>
            </a:r>
            <a:endParaRPr lang="en-AU" sz="2400" dirty="0">
              <a:solidFill>
                <a:srgbClr val="FF0000"/>
              </a:solidFill>
            </a:endParaRPr>
          </a:p>
        </p:txBody>
      </p:sp>
      <p:sp>
        <p:nvSpPr>
          <p:cNvPr id="3" name="Content Placeholder 2">
            <a:extLst>
              <a:ext uri="{FF2B5EF4-FFF2-40B4-BE49-F238E27FC236}">
                <a16:creationId xmlns:a16="http://schemas.microsoft.com/office/drawing/2014/main" id="{A7420E9F-5A6F-4681-B6FA-F7196AE67A79}"/>
              </a:ext>
            </a:extLst>
          </p:cNvPr>
          <p:cNvSpPr>
            <a:spLocks noGrp="1"/>
          </p:cNvSpPr>
          <p:nvPr/>
        </p:nvSpPr>
        <p:spPr>
          <a:xfrm>
            <a:off x="251520" y="1196752"/>
            <a:ext cx="8531743" cy="4034849"/>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0"/>
              </a:spcBef>
              <a:buNone/>
            </a:pPr>
            <a:r>
              <a:rPr lang="en-US" sz="2000" b="1" dirty="0" smtClean="0">
                <a:solidFill>
                  <a:schemeClr val="bg2"/>
                </a:solidFill>
              </a:rPr>
              <a:t>. </a:t>
            </a:r>
            <a:r>
              <a:rPr lang="en-US" sz="800" b="1" dirty="0" smtClean="0"/>
              <a:t>The February </a:t>
            </a:r>
            <a:r>
              <a:rPr lang="en-US" sz="800" b="1" dirty="0" err="1" smtClean="0"/>
              <a:t>Covid</a:t>
            </a:r>
            <a:r>
              <a:rPr lang="en-US" sz="800" b="1" dirty="0" smtClean="0"/>
              <a:t> </a:t>
            </a:r>
            <a:r>
              <a:rPr lang="en-US" sz="800" b="1" dirty="0"/>
              <a:t>run incorporates data for:</a:t>
            </a:r>
          </a:p>
          <a:p>
            <a:pPr marL="285750" indent="-285750">
              <a:buFont typeface="Wingdings" panose="05000000000000000000" pitchFamily="2" charset="2"/>
              <a:buChar char="Ø"/>
            </a:pPr>
            <a:r>
              <a:rPr lang="en-US" sz="800" b="1" dirty="0" smtClean="0"/>
              <a:t>Employment </a:t>
            </a:r>
            <a:r>
              <a:rPr lang="en-US" sz="800" b="1" dirty="0"/>
              <a:t>in 59 industries for the 4 quarters of 2020 (Y20Q1, Y20Q2, Y20Q3, </a:t>
            </a:r>
            <a:r>
              <a:rPr lang="en-US" sz="800" b="1" dirty="0" smtClean="0"/>
              <a:t>Y20Q4</a:t>
            </a:r>
            <a:r>
              <a:rPr lang="en-US" sz="800" b="1" dirty="0"/>
              <a:t>).  </a:t>
            </a:r>
          </a:p>
          <a:p>
            <a:r>
              <a:rPr lang="en-US" sz="800" b="1" dirty="0"/>
              <a:t>	</a:t>
            </a:r>
            <a:r>
              <a:rPr lang="en-US" sz="800" i="1" dirty="0"/>
              <a:t>Source: BLS, Table B-1, Employment situation – February </a:t>
            </a:r>
            <a:r>
              <a:rPr lang="en-US" sz="800" i="1" dirty="0" smtClean="0"/>
              <a:t>2021</a:t>
            </a:r>
            <a:r>
              <a:rPr lang="en-US" sz="800" i="1" dirty="0"/>
              <a:t>	</a:t>
            </a:r>
            <a:r>
              <a:rPr lang="en-US" sz="800" b="1" i="1" dirty="0"/>
              <a:t>              </a:t>
            </a:r>
            <a:r>
              <a:rPr lang="en-US" sz="800" i="1" u="sng" dirty="0">
                <a:solidFill>
                  <a:srgbClr val="0563C1"/>
                </a:solidFill>
                <a:ea typeface="Calibri" panose="020F0502020204030204" pitchFamily="34" charset="0"/>
                <a:cs typeface="Times New Roman" panose="02020603050405020304" pitchFamily="18" charset="0"/>
              </a:rPr>
              <a:t>https://www.bls.gov/webapps/legacy/cesbtab1.htm </a:t>
            </a:r>
          </a:p>
          <a:p>
            <a:pPr>
              <a:spcBef>
                <a:spcPts val="600"/>
              </a:spcBef>
              <a:buFont typeface="Wingdings" panose="05000000000000000000" pitchFamily="2" charset="2"/>
              <a:buChar char="Ø"/>
            </a:pPr>
            <a:r>
              <a:rPr lang="en-US" sz="800" b="1" dirty="0"/>
              <a:t>Output in 56 industries for Y20Q1, Y20Q2 and Y20Q3</a:t>
            </a:r>
          </a:p>
          <a:p>
            <a:r>
              <a:rPr lang="en-US" sz="800" b="1" dirty="0"/>
              <a:t>	</a:t>
            </a:r>
            <a:r>
              <a:rPr lang="en-US" sz="800" i="1" dirty="0"/>
              <a:t>Source: BEA, Real gross output by industry – December </a:t>
            </a:r>
            <a:r>
              <a:rPr lang="en-US" sz="800" i="1" dirty="0" smtClean="0"/>
              <a:t>2020</a:t>
            </a:r>
            <a:r>
              <a:rPr lang="en-US" sz="800" i="1" dirty="0"/>
              <a:t>	</a:t>
            </a:r>
            <a:r>
              <a:rPr lang="en-US" sz="800" b="1" i="1" dirty="0"/>
              <a:t>              </a:t>
            </a:r>
            <a:r>
              <a:rPr lang="en-US" sz="800" i="1" u="sng" dirty="0">
                <a:solidFill>
                  <a:srgbClr val="0563C1"/>
                </a:solidFill>
                <a:ea typeface="Calibri" panose="020F0502020204030204" pitchFamily="34" charset="0"/>
                <a:cs typeface="Times New Roman" panose="02020603050405020304" pitchFamily="18" charset="0"/>
              </a:rPr>
              <a:t>https://www.bea.gov/data/industries/gross-output-by-industry</a:t>
            </a:r>
          </a:p>
          <a:p>
            <a:pPr marL="285750" indent="-285750">
              <a:buFont typeface="Wingdings" panose="05000000000000000000" pitchFamily="2" charset="2"/>
              <a:buChar char="Ø"/>
            </a:pPr>
            <a:r>
              <a:rPr lang="en-US" sz="800" b="1" dirty="0" smtClean="0">
                <a:cs typeface="Times New Roman" panose="02020603050405020304" pitchFamily="18" charset="0"/>
              </a:rPr>
              <a:t>Macro </a:t>
            </a:r>
            <a:r>
              <a:rPr lang="en-US" sz="800" b="1" dirty="0">
                <a:cs typeface="Times New Roman" panose="02020603050405020304" pitchFamily="18" charset="0"/>
              </a:rPr>
              <a:t>variables (GDP, C, I, G and Inventories) for Y20Q1, Y20Q2, Y20Q3, Y20Q4</a:t>
            </a:r>
          </a:p>
          <a:p>
            <a:r>
              <a:rPr lang="en-US" sz="800" b="1" dirty="0"/>
              <a:t>	</a:t>
            </a:r>
            <a:r>
              <a:rPr lang="en-US" sz="800" i="1" dirty="0"/>
              <a:t>Source: BEA, NIPA tables 1.1.6 and 3.9.6 – January 2021 	</a:t>
            </a:r>
            <a:r>
              <a:rPr lang="en-US" sz="800" b="1" i="1" dirty="0"/>
              <a:t>              </a:t>
            </a:r>
            <a:r>
              <a:rPr lang="en-US" sz="800" i="1" u="sng" dirty="0">
                <a:solidFill>
                  <a:srgbClr val="0563C1"/>
                </a:solidFill>
                <a:ea typeface="Calibri" panose="020F0502020204030204" pitchFamily="34" charset="0"/>
                <a:cs typeface="Times New Roman" panose="02020603050405020304" pitchFamily="18" charset="0"/>
              </a:rPr>
              <a:t>https://apps.bea.gov/iTable/index_nipa.cfm</a:t>
            </a:r>
          </a:p>
          <a:p>
            <a:pPr marL="285750" indent="-285750">
              <a:buFont typeface="Wingdings" panose="05000000000000000000" pitchFamily="2" charset="2"/>
              <a:buChar char="Ø"/>
            </a:pPr>
            <a:r>
              <a:rPr lang="en-US" sz="800" b="1" dirty="0">
                <a:cs typeface="Times New Roman" panose="02020603050405020304" pitchFamily="18" charset="0"/>
              </a:rPr>
              <a:t>Exports in 14 categories and imports in 13 categories for Y20Q1, Y20Q2, Y20Q3, Y20Q4</a:t>
            </a:r>
          </a:p>
          <a:p>
            <a:r>
              <a:rPr lang="en-US" sz="800" b="1" dirty="0"/>
              <a:t>	</a:t>
            </a:r>
            <a:r>
              <a:rPr lang="en-US" sz="800" i="1" dirty="0"/>
              <a:t>Source: BEA, NIPA tables 4.2.3 – January 2021 	</a:t>
            </a:r>
            <a:r>
              <a:rPr lang="en-US" sz="800" b="1" i="1" dirty="0"/>
              <a:t>              </a:t>
            </a:r>
            <a:r>
              <a:rPr lang="en-US" sz="800" i="1" u="sng" dirty="0">
                <a:solidFill>
                  <a:srgbClr val="0563C1"/>
                </a:solidFill>
                <a:ea typeface="Calibri" panose="020F0502020204030204" pitchFamily="34" charset="0"/>
                <a:cs typeface="Times New Roman" panose="02020603050405020304" pitchFamily="18" charset="0"/>
              </a:rPr>
              <a:t>https://apps.bea.gov/iTable/index_nipa.cfm</a:t>
            </a:r>
          </a:p>
          <a:p>
            <a:pPr marL="285750" indent="-285750">
              <a:spcBef>
                <a:spcPts val="600"/>
              </a:spcBef>
              <a:buFont typeface="Wingdings" panose="05000000000000000000" pitchFamily="2" charset="2"/>
              <a:buChar char="Ø"/>
            </a:pPr>
            <a:r>
              <a:rPr lang="en-US" sz="800" b="1" dirty="0">
                <a:cs typeface="Times New Roman" panose="02020603050405020304" pitchFamily="18" charset="0"/>
              </a:rPr>
              <a:t>Visitor arrivals in the U.S. and Passenger throughput at U.S. airports for Y20Q1,Y20Q2,  Y20Q3 and Y20Q4</a:t>
            </a:r>
          </a:p>
          <a:p>
            <a:r>
              <a:rPr lang="en-US" sz="800" i="1" dirty="0"/>
              <a:t>	Sources:  Data published by the International Trade Administration in Dept. of Commerce (up to end Nov 2020) </a:t>
            </a:r>
            <a:r>
              <a:rPr lang="en-US" sz="800" i="1" dirty="0" smtClean="0"/>
              <a:t>and </a:t>
            </a:r>
            <a:r>
              <a:rPr lang="en-US" sz="800" i="1" dirty="0"/>
              <a:t>the TSA (up to end Jan 2021), see </a:t>
            </a:r>
            <a:endParaRPr lang="en-US" sz="800" dirty="0">
              <a:solidFill>
                <a:schemeClr val="tx1">
                  <a:lumMod val="75000"/>
                  <a:lumOff val="25000"/>
                </a:schemeClr>
              </a:solidFill>
            </a:endParaRPr>
          </a:p>
        </p:txBody>
      </p:sp>
      <p:sp>
        <p:nvSpPr>
          <p:cNvPr id="4" name="Rectangle 3"/>
          <p:cNvSpPr/>
          <p:nvPr/>
        </p:nvSpPr>
        <p:spPr>
          <a:xfrm>
            <a:off x="251520" y="3284984"/>
            <a:ext cx="8136904" cy="1400383"/>
          </a:xfrm>
          <a:prstGeom prst="rect">
            <a:avLst/>
          </a:prstGeom>
        </p:spPr>
        <p:txBody>
          <a:bodyPr wrap="square">
            <a:spAutoFit/>
          </a:bodyPr>
          <a:lstStyle/>
          <a:p>
            <a:pPr marL="285750" indent="-285750">
              <a:spcBef>
                <a:spcPts val="600"/>
              </a:spcBef>
              <a:buFont typeface="Wingdings" panose="05000000000000000000" pitchFamily="2" charset="2"/>
              <a:buChar char="Ø"/>
            </a:pPr>
            <a:r>
              <a:rPr lang="en-US" sz="800" b="1" dirty="0" smtClean="0">
                <a:cs typeface="Times New Roman" panose="02020603050405020304" pitchFamily="18" charset="0"/>
              </a:rPr>
              <a:t> Share of saving in household disposable income for 4 quarters of 2020 </a:t>
            </a:r>
            <a:r>
              <a:rPr lang="en-US" sz="800" b="1" dirty="0"/>
              <a:t>(Y20Q1, Y20Q2, Y20Q3, </a:t>
            </a:r>
            <a:r>
              <a:rPr lang="en-US" sz="800" b="1" dirty="0" smtClean="0"/>
              <a:t>Y20Q4).</a:t>
            </a:r>
          </a:p>
          <a:p>
            <a:r>
              <a:rPr lang="en-US" sz="800" b="1" dirty="0" smtClean="0">
                <a:cs typeface="Times New Roman" panose="02020603050405020304" pitchFamily="18" charset="0"/>
              </a:rPr>
              <a:t>                         </a:t>
            </a:r>
            <a:r>
              <a:rPr lang="en-US" sz="800" i="1" dirty="0"/>
              <a:t>Source: BEA, NIPA </a:t>
            </a:r>
            <a:r>
              <a:rPr lang="en-US" sz="800" i="1" dirty="0" smtClean="0"/>
              <a:t>table  2.1– </a:t>
            </a:r>
            <a:r>
              <a:rPr lang="en-US" sz="800" i="1" dirty="0"/>
              <a:t>January 2021 </a:t>
            </a:r>
            <a:r>
              <a:rPr lang="en-US" sz="800" b="1" i="1" dirty="0" smtClean="0"/>
              <a:t>             </a:t>
            </a:r>
            <a:r>
              <a:rPr lang="en-US" sz="800" i="1" u="sng" dirty="0">
                <a:solidFill>
                  <a:srgbClr val="0563C1"/>
                </a:solidFill>
                <a:ea typeface="Calibri" panose="020F0502020204030204" pitchFamily="34" charset="0"/>
                <a:cs typeface="Times New Roman" panose="02020603050405020304" pitchFamily="18" charset="0"/>
              </a:rPr>
              <a:t>https://apps.bea.gov/iTable/index_nipa.cfm</a:t>
            </a:r>
          </a:p>
          <a:p>
            <a:pPr marL="285750" indent="-285750">
              <a:spcBef>
                <a:spcPts val="600"/>
              </a:spcBef>
              <a:buFont typeface="Wingdings" panose="05000000000000000000" pitchFamily="2" charset="2"/>
              <a:buChar char="Ø"/>
            </a:pPr>
            <a:r>
              <a:rPr lang="en-US" sz="800" b="1" dirty="0" smtClean="0">
                <a:cs typeface="Times New Roman" panose="02020603050405020304" pitchFamily="18" charset="0"/>
              </a:rPr>
              <a:t>Output by detailed agricultural industry for 2020</a:t>
            </a:r>
          </a:p>
          <a:p>
            <a:r>
              <a:rPr lang="en-US" sz="800" b="1" dirty="0">
                <a:cs typeface="Times New Roman" panose="02020603050405020304" pitchFamily="18" charset="0"/>
              </a:rPr>
              <a:t> </a:t>
            </a:r>
            <a:r>
              <a:rPr lang="en-US" sz="800" b="1" dirty="0" smtClean="0">
                <a:cs typeface="Times New Roman" panose="02020603050405020304" pitchFamily="18" charset="0"/>
              </a:rPr>
              <a:t>                 </a:t>
            </a:r>
            <a:r>
              <a:rPr lang="en-US" sz="800" i="1" dirty="0" smtClean="0">
                <a:cs typeface="Times New Roman" panose="02020603050405020304" pitchFamily="18" charset="0"/>
              </a:rPr>
              <a:t>Source: </a:t>
            </a:r>
            <a:r>
              <a:rPr lang="en-AU" sz="800" i="1" dirty="0" smtClean="0"/>
              <a:t>The </a:t>
            </a:r>
            <a:r>
              <a:rPr lang="en-AU" sz="800" i="1" dirty="0"/>
              <a:t>Food and Agricultural Policy Research Institute (</a:t>
            </a:r>
            <a:r>
              <a:rPr lang="en-AU" sz="800" i="1" dirty="0" smtClean="0"/>
              <a:t>FAPRI), </a:t>
            </a:r>
            <a:r>
              <a:rPr lang="en-AU" sz="800" dirty="0" smtClean="0"/>
              <a:t>Report </a:t>
            </a:r>
            <a:r>
              <a:rPr lang="en-AU" sz="800" dirty="0"/>
              <a:t>#04-20 (August </a:t>
            </a:r>
            <a:r>
              <a:rPr lang="en-AU" sz="800" dirty="0" smtClean="0"/>
              <a:t>2020)</a:t>
            </a:r>
          </a:p>
          <a:p>
            <a:endParaRPr lang="en-AU" sz="800" dirty="0"/>
          </a:p>
          <a:p>
            <a:endParaRPr lang="en-AU" sz="800" dirty="0" smtClean="0"/>
          </a:p>
          <a:p>
            <a:pPr marL="171450" indent="-171450">
              <a:buFont typeface="Wingdings" panose="05000000000000000000" pitchFamily="2" charset="2"/>
              <a:buChar char="Ø"/>
            </a:pPr>
            <a:r>
              <a:rPr lang="en-AU" sz="800" dirty="0" smtClean="0"/>
              <a:t>  </a:t>
            </a:r>
            <a:r>
              <a:rPr lang="en-AU" sz="800" b="1" dirty="0"/>
              <a:t>Foreign student enrolment in U.S. education to end of 2020  </a:t>
            </a:r>
          </a:p>
          <a:p>
            <a:r>
              <a:rPr lang="en-AU" sz="800" b="1" dirty="0"/>
              <a:t>                 </a:t>
            </a:r>
            <a:r>
              <a:rPr lang="en-AU" sz="800" i="1" dirty="0"/>
              <a:t>Source</a:t>
            </a:r>
            <a:r>
              <a:rPr lang="en-AU" sz="800" i="1" dirty="0" smtClean="0"/>
              <a:t>:</a:t>
            </a:r>
            <a:endParaRPr lang="en-AU" sz="800" dirty="0" smtClean="0"/>
          </a:p>
          <a:p>
            <a:pPr marL="171450" indent="-171450">
              <a:buFont typeface="Wingdings" panose="05000000000000000000" pitchFamily="2" charset="2"/>
              <a:buChar char="Ø"/>
            </a:pPr>
            <a:endParaRPr lang="en-AU" sz="800" b="1" dirty="0"/>
          </a:p>
          <a:p>
            <a:pPr marL="171450" indent="-171450">
              <a:buFont typeface="Wingdings" panose="05000000000000000000" pitchFamily="2" charset="2"/>
              <a:buChar char="Ø"/>
            </a:pPr>
            <a:r>
              <a:rPr lang="en-AU" sz="800" b="1" dirty="0" smtClean="0"/>
              <a:t> Employment by state for the four quarters of 2020,  Y20Q1 – Y20Q4              </a:t>
            </a:r>
            <a:r>
              <a:rPr lang="en-AU" sz="800" i="1" dirty="0" smtClean="0"/>
              <a:t>Source:  BLS compressed data at</a:t>
            </a:r>
            <a:endParaRPr lang="en-AU" sz="800" b="1" dirty="0"/>
          </a:p>
        </p:txBody>
      </p:sp>
      <p:graphicFrame>
        <p:nvGraphicFramePr>
          <p:cNvPr id="5" name="Object 4"/>
          <p:cNvGraphicFramePr>
            <a:graphicFrameLocks noChangeAspect="1"/>
          </p:cNvGraphicFramePr>
          <p:nvPr>
            <p:extLst>
              <p:ext uri="{D42A27DB-BD31-4B8C-83A1-F6EECF244321}">
                <p14:modId xmlns:p14="http://schemas.microsoft.com/office/powerpoint/2010/main" val="2077487160"/>
              </p:ext>
            </p:extLst>
          </p:nvPr>
        </p:nvGraphicFramePr>
        <p:xfrm>
          <a:off x="2267744" y="3933056"/>
          <a:ext cx="6311995" cy="315053"/>
        </p:xfrm>
        <a:graphic>
          <a:graphicData uri="http://schemas.openxmlformats.org/presentationml/2006/ole">
            <mc:AlternateContent xmlns:mc="http://schemas.openxmlformats.org/markup-compatibility/2006">
              <mc:Choice xmlns:v="urn:schemas-microsoft-com:vml" Requires="v">
                <p:oleObj spid="_x0000_s34857" name="Document" r:id="rId3" imgW="8724826" imgH="438819" progId="Word.Document.12">
                  <p:embed/>
                </p:oleObj>
              </mc:Choice>
              <mc:Fallback>
                <p:oleObj name="Document" r:id="rId3" imgW="8724826" imgH="438819" progId="Word.Document.12">
                  <p:embed/>
                  <p:pic>
                    <p:nvPicPr>
                      <p:cNvPr id="23" name="Object 22"/>
                      <p:cNvPicPr/>
                      <p:nvPr/>
                    </p:nvPicPr>
                    <p:blipFill>
                      <a:blip r:embed="rId4"/>
                      <a:stretch>
                        <a:fillRect/>
                      </a:stretch>
                    </p:blipFill>
                    <p:spPr>
                      <a:xfrm>
                        <a:off x="2267744" y="3933056"/>
                        <a:ext cx="6311995" cy="315053"/>
                      </a:xfrm>
                      <a:prstGeom prst="rect">
                        <a:avLst/>
                      </a:prstGeom>
                    </p:spPr>
                  </p:pic>
                </p:oleObj>
              </mc:Fallback>
            </mc:AlternateContent>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292165545"/>
              </p:ext>
            </p:extLst>
          </p:nvPr>
        </p:nvGraphicFramePr>
        <p:xfrm>
          <a:off x="1259632" y="4293096"/>
          <a:ext cx="6388538" cy="213881"/>
        </p:xfrm>
        <a:graphic>
          <a:graphicData uri="http://schemas.openxmlformats.org/presentationml/2006/ole">
            <mc:AlternateContent xmlns:mc="http://schemas.openxmlformats.org/markup-compatibility/2006">
              <mc:Choice xmlns:v="urn:schemas-microsoft-com:vml" Requires="v">
                <p:oleObj spid="_x0000_s34858" name="Document" r:id="rId5" imgW="8724826" imgH="291344" progId="Word.Document.12">
                  <p:embed/>
                </p:oleObj>
              </mc:Choice>
              <mc:Fallback>
                <p:oleObj name="Document" r:id="rId5" imgW="8724826" imgH="291344" progId="Word.Document.12">
                  <p:embed/>
                  <p:pic>
                    <p:nvPicPr>
                      <p:cNvPr id="24" name="Object 23"/>
                      <p:cNvPicPr/>
                      <p:nvPr/>
                    </p:nvPicPr>
                    <p:blipFill>
                      <a:blip r:embed="rId6"/>
                      <a:stretch>
                        <a:fillRect/>
                      </a:stretch>
                    </p:blipFill>
                    <p:spPr>
                      <a:xfrm>
                        <a:off x="1259632" y="4293096"/>
                        <a:ext cx="6388538" cy="213881"/>
                      </a:xfrm>
                      <a:prstGeom prst="rect">
                        <a:avLst/>
                      </a:prstGeom>
                    </p:spPr>
                  </p:pic>
                </p:oleObj>
              </mc:Fallback>
            </mc:AlternateContent>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val="2667535190"/>
              </p:ext>
            </p:extLst>
          </p:nvPr>
        </p:nvGraphicFramePr>
        <p:xfrm>
          <a:off x="5508104" y="4509120"/>
          <a:ext cx="6045466" cy="193516"/>
        </p:xfrm>
        <a:graphic>
          <a:graphicData uri="http://schemas.openxmlformats.org/presentationml/2006/ole">
            <mc:AlternateContent xmlns:mc="http://schemas.openxmlformats.org/markup-compatibility/2006">
              <mc:Choice xmlns:v="urn:schemas-microsoft-com:vml" Requires="v">
                <p:oleObj spid="_x0000_s34859" name="Document" r:id="rId7" imgW="8877336" imgH="284783" progId="Word.Document.12">
                  <p:embed/>
                </p:oleObj>
              </mc:Choice>
              <mc:Fallback>
                <p:oleObj name="Document" r:id="rId7" imgW="8877336" imgH="284783" progId="Word.Document.12">
                  <p:embed/>
                  <p:pic>
                    <p:nvPicPr>
                      <p:cNvPr id="25" name="Object 24"/>
                      <p:cNvPicPr/>
                      <p:nvPr/>
                    </p:nvPicPr>
                    <p:blipFill>
                      <a:blip r:embed="rId8"/>
                      <a:stretch>
                        <a:fillRect/>
                      </a:stretch>
                    </p:blipFill>
                    <p:spPr>
                      <a:xfrm>
                        <a:off x="5508104" y="4509120"/>
                        <a:ext cx="6045466" cy="193516"/>
                      </a:xfrm>
                      <a:prstGeom prst="rect">
                        <a:avLst/>
                      </a:prstGeom>
                    </p:spPr>
                  </p:pic>
                </p:oleObj>
              </mc:Fallback>
            </mc:AlternateContent>
          </a:graphicData>
        </a:graphic>
      </p:graphicFrame>
      <p:sp>
        <p:nvSpPr>
          <p:cNvPr id="8" name="TextBox 7"/>
          <p:cNvSpPr txBox="1"/>
          <p:nvPr/>
        </p:nvSpPr>
        <p:spPr>
          <a:xfrm>
            <a:off x="251520" y="4869160"/>
            <a:ext cx="8280920" cy="1477328"/>
          </a:xfrm>
          <a:prstGeom prst="rect">
            <a:avLst/>
          </a:prstGeom>
          <a:noFill/>
        </p:spPr>
        <p:txBody>
          <a:bodyPr wrap="square" rtlCol="0">
            <a:spAutoFit/>
          </a:bodyPr>
          <a:lstStyle/>
          <a:p>
            <a:r>
              <a:rPr lang="en-US" sz="1800" b="1" dirty="0" smtClean="0"/>
              <a:t>Data are introduced mainly with endogenous shift  variables.  Beyond the data these shift variables are </a:t>
            </a:r>
            <a:r>
              <a:rPr lang="en-US" sz="1800" b="1" dirty="0" err="1" smtClean="0"/>
              <a:t>exogenized</a:t>
            </a:r>
            <a:r>
              <a:rPr lang="en-US" sz="1800" b="1" dirty="0" smtClean="0"/>
              <a:t> and gradually returned to baseline levels.  </a:t>
            </a:r>
          </a:p>
          <a:p>
            <a:endParaRPr lang="en-US" sz="1800" b="1" dirty="0"/>
          </a:p>
          <a:p>
            <a:r>
              <a:rPr lang="en-US" sz="1800" b="1" dirty="0" smtClean="0"/>
              <a:t>For GDP we assumed 5% year-on-year in 2021 and deduced the required stimulus package.</a:t>
            </a:r>
            <a:endParaRPr lang="en-AU" sz="1800" b="1" dirty="0"/>
          </a:p>
        </p:txBody>
      </p:sp>
    </p:spTree>
    <p:extLst>
      <p:ext uri="{BB962C8B-B14F-4D97-AF65-F5344CB8AC3E}">
        <p14:creationId xmlns:p14="http://schemas.microsoft.com/office/powerpoint/2010/main" val="11760877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476672"/>
            <a:ext cx="8077200" cy="990600"/>
          </a:xfrm>
        </p:spPr>
        <p:txBody>
          <a:bodyPr/>
          <a:lstStyle/>
          <a:p>
            <a:r>
              <a:rPr lang="en-US" sz="2400" dirty="0">
                <a:solidFill>
                  <a:srgbClr val="1F14AC"/>
                </a:solidFill>
              </a:rPr>
              <a:t>Why 5 per cent for year-on-year growth in 2021? </a:t>
            </a:r>
            <a:br>
              <a:rPr lang="en-US" sz="2400" dirty="0">
                <a:solidFill>
                  <a:srgbClr val="1F14AC"/>
                </a:solidFill>
              </a:rPr>
            </a:br>
            <a:endParaRPr lang="en-AU" sz="2400" dirty="0"/>
          </a:p>
        </p:txBody>
      </p:sp>
      <p:sp>
        <p:nvSpPr>
          <p:cNvPr id="3" name="Content Placeholder 2">
            <a:extLst>
              <a:ext uri="{FF2B5EF4-FFF2-40B4-BE49-F238E27FC236}">
                <a16:creationId xmlns:a16="http://schemas.microsoft.com/office/drawing/2014/main" id="{A7420E9F-5A6F-4681-B6FA-F7196AE67A79}"/>
              </a:ext>
            </a:extLst>
          </p:cNvPr>
          <p:cNvSpPr txBox="1">
            <a:spLocks/>
          </p:cNvSpPr>
          <p:nvPr/>
        </p:nvSpPr>
        <p:spPr>
          <a:xfrm>
            <a:off x="323528" y="1196752"/>
            <a:ext cx="8042743" cy="4034849"/>
          </a:xfrm>
          <a:prstGeom prst="rect">
            <a:avLst/>
          </a:prstGeom>
        </p:spPr>
        <p:txBody>
          <a:bodyPr>
            <a:normAutofit/>
          </a:bodyPr>
          <a:lstStyle>
            <a:lvl1pPr marL="282575" indent="-282575" algn="l" defTabSz="908050" rtl="0" eaLnBrk="0" fontAlgn="base" hangingPunct="0">
              <a:lnSpc>
                <a:spcPct val="110000"/>
              </a:lnSpc>
              <a:spcBef>
                <a:spcPct val="50000"/>
              </a:spcBef>
              <a:spcAft>
                <a:spcPct val="0"/>
              </a:spcAft>
              <a:buClr>
                <a:schemeClr val="tx2"/>
              </a:buClr>
              <a:buFont typeface="Wingdings" panose="05000000000000000000" pitchFamily="2" charset="2"/>
              <a:buChar char="n"/>
              <a:defRPr sz="2400" b="1">
                <a:solidFill>
                  <a:schemeClr val="tx1"/>
                </a:solidFill>
                <a:latin typeface="+mn-lt"/>
                <a:ea typeface="+mn-ea"/>
                <a:cs typeface="+mn-cs"/>
              </a:defRPr>
            </a:lvl1pPr>
            <a:lvl2pPr marL="679450" indent="-225425" algn="l" defTabSz="908050" rtl="0" eaLnBrk="0" fontAlgn="base" hangingPunct="0">
              <a:spcBef>
                <a:spcPct val="40000"/>
              </a:spcBef>
              <a:spcAft>
                <a:spcPct val="0"/>
              </a:spcAft>
              <a:buClr>
                <a:schemeClr val="tx2"/>
              </a:buClr>
              <a:buSzPct val="75000"/>
              <a:buFont typeface="Wingdings" panose="05000000000000000000" pitchFamily="2" charset="2"/>
              <a:buChar char="n"/>
              <a:defRPr sz="2000" b="1">
                <a:solidFill>
                  <a:schemeClr val="tx1"/>
                </a:solidFill>
                <a:latin typeface="+mn-lt"/>
              </a:defRPr>
            </a:lvl2pPr>
            <a:lvl3pPr marL="1133475" indent="-225425" algn="l" defTabSz="908050" rtl="0" eaLnBrk="0" fontAlgn="base" hangingPunct="0">
              <a:lnSpc>
                <a:spcPct val="110000"/>
              </a:lnSpc>
              <a:spcBef>
                <a:spcPct val="50000"/>
              </a:spcBef>
              <a:spcAft>
                <a:spcPct val="0"/>
              </a:spcAft>
              <a:defRPr b="1">
                <a:solidFill>
                  <a:schemeClr val="tx1"/>
                </a:solidFill>
                <a:latin typeface="+mn-lt"/>
              </a:defRPr>
            </a:lvl3pPr>
            <a:lvl4pPr marL="1530350" indent="-169863" algn="l" defTabSz="908050" rtl="0" eaLnBrk="0" fontAlgn="base" hangingPunct="0">
              <a:lnSpc>
                <a:spcPct val="110000"/>
              </a:lnSpc>
              <a:spcBef>
                <a:spcPct val="50000"/>
              </a:spcBef>
              <a:spcAft>
                <a:spcPct val="0"/>
              </a:spcAft>
              <a:buClr>
                <a:schemeClr val="tx2"/>
              </a:buClr>
              <a:buFont typeface="Wingdings" panose="05000000000000000000" pitchFamily="2" charset="2"/>
              <a:buChar char="n"/>
              <a:defRPr sz="1400" b="1">
                <a:solidFill>
                  <a:schemeClr val="tx1"/>
                </a:solidFill>
                <a:latin typeface="+mn-lt"/>
              </a:defRPr>
            </a:lvl4pPr>
            <a:lvl5pPr marL="1984375" indent="-171450" algn="l" defTabSz="908050" rtl="0" eaLnBrk="0" fontAlgn="base" hangingPunct="0">
              <a:lnSpc>
                <a:spcPct val="110000"/>
              </a:lnSpc>
              <a:spcBef>
                <a:spcPct val="50000"/>
              </a:spcBef>
              <a:spcAft>
                <a:spcPct val="0"/>
              </a:spcAft>
              <a:buClr>
                <a:schemeClr val="tx2"/>
              </a:buClr>
              <a:buFont typeface="Wingdings" panose="05000000000000000000" pitchFamily="2" charset="2"/>
              <a:buChar char="n"/>
              <a:defRPr sz="1400" b="1">
                <a:solidFill>
                  <a:schemeClr val="tx1"/>
                </a:solidFill>
                <a:latin typeface="+mn-lt"/>
              </a:defRPr>
            </a:lvl5pPr>
            <a:lvl6pPr marL="2441575" indent="-171450" algn="l" defTabSz="908050" rtl="0" eaLnBrk="0" fontAlgn="base" hangingPunct="0">
              <a:lnSpc>
                <a:spcPct val="110000"/>
              </a:lnSpc>
              <a:spcBef>
                <a:spcPct val="50000"/>
              </a:spcBef>
              <a:spcAft>
                <a:spcPct val="0"/>
              </a:spcAft>
              <a:buClr>
                <a:schemeClr val="tx2"/>
              </a:buClr>
              <a:buFont typeface="Wingdings" pitchFamily="2" charset="2"/>
              <a:buChar char="n"/>
              <a:defRPr sz="1400" b="1">
                <a:solidFill>
                  <a:schemeClr val="tx1"/>
                </a:solidFill>
                <a:latin typeface="+mn-lt"/>
              </a:defRPr>
            </a:lvl6pPr>
            <a:lvl7pPr marL="2898775" indent="-171450" algn="l" defTabSz="908050" rtl="0" eaLnBrk="0" fontAlgn="base" hangingPunct="0">
              <a:lnSpc>
                <a:spcPct val="110000"/>
              </a:lnSpc>
              <a:spcBef>
                <a:spcPct val="50000"/>
              </a:spcBef>
              <a:spcAft>
                <a:spcPct val="0"/>
              </a:spcAft>
              <a:buClr>
                <a:schemeClr val="tx2"/>
              </a:buClr>
              <a:buFont typeface="Wingdings" pitchFamily="2" charset="2"/>
              <a:buChar char="n"/>
              <a:defRPr sz="1400" b="1">
                <a:solidFill>
                  <a:schemeClr val="tx1"/>
                </a:solidFill>
                <a:latin typeface="+mn-lt"/>
              </a:defRPr>
            </a:lvl7pPr>
            <a:lvl8pPr marL="3355975" indent="-171450" algn="l" defTabSz="908050" rtl="0" eaLnBrk="0" fontAlgn="base" hangingPunct="0">
              <a:lnSpc>
                <a:spcPct val="110000"/>
              </a:lnSpc>
              <a:spcBef>
                <a:spcPct val="50000"/>
              </a:spcBef>
              <a:spcAft>
                <a:spcPct val="0"/>
              </a:spcAft>
              <a:buClr>
                <a:schemeClr val="tx2"/>
              </a:buClr>
              <a:buFont typeface="Wingdings" pitchFamily="2" charset="2"/>
              <a:buChar char="n"/>
              <a:defRPr sz="1400" b="1">
                <a:solidFill>
                  <a:schemeClr val="tx1"/>
                </a:solidFill>
                <a:latin typeface="+mn-lt"/>
              </a:defRPr>
            </a:lvl8pPr>
            <a:lvl9pPr marL="3813175" indent="-171450" algn="l" defTabSz="908050" rtl="0" eaLnBrk="0" fontAlgn="base" hangingPunct="0">
              <a:lnSpc>
                <a:spcPct val="110000"/>
              </a:lnSpc>
              <a:spcBef>
                <a:spcPct val="50000"/>
              </a:spcBef>
              <a:spcAft>
                <a:spcPct val="0"/>
              </a:spcAft>
              <a:buClr>
                <a:schemeClr val="tx2"/>
              </a:buClr>
              <a:buFont typeface="Wingdings" pitchFamily="2" charset="2"/>
              <a:buChar char="n"/>
              <a:defRPr sz="1400" b="1">
                <a:solidFill>
                  <a:schemeClr val="tx1"/>
                </a:solidFill>
                <a:latin typeface="+mn-lt"/>
              </a:defRPr>
            </a:lvl9pPr>
          </a:lstStyle>
          <a:p>
            <a:pPr marL="0" indent="0">
              <a:buFont typeface="Wingdings" panose="05000000000000000000" pitchFamily="2" charset="2"/>
              <a:buNone/>
            </a:pPr>
            <a:endParaRPr lang="en-US" sz="2000" kern="0" smtClean="0"/>
          </a:p>
          <a:p>
            <a:pPr marL="285750" indent="-285750">
              <a:spcBef>
                <a:spcPts val="600"/>
              </a:spcBef>
              <a:buFont typeface="Wingdings" panose="05000000000000000000" pitchFamily="2" charset="2"/>
              <a:buChar char="Ø"/>
            </a:pPr>
            <a:r>
              <a:rPr lang="en-US" sz="1600" kern="0" smtClean="0"/>
              <a:t>Strong growth in 2021 is </a:t>
            </a:r>
            <a:r>
              <a:rPr lang="en-US" sz="1600" kern="0" smtClean="0">
                <a:solidFill>
                  <a:srgbClr val="FF0000"/>
                </a:solidFill>
              </a:rPr>
              <a:t>physically feasible</a:t>
            </a:r>
            <a:r>
              <a:rPr lang="en-US" sz="1600" kern="0" smtClean="0"/>
              <a:t>: underemployed capital and labor can be brought back on line.  </a:t>
            </a:r>
          </a:p>
          <a:p>
            <a:pPr marL="285750" indent="-285750">
              <a:spcBef>
                <a:spcPts val="600"/>
              </a:spcBef>
              <a:buFont typeface="Wingdings" panose="05000000000000000000" pitchFamily="2" charset="2"/>
              <a:buChar char="Ø"/>
            </a:pPr>
            <a:r>
              <a:rPr lang="en-US" sz="1600" kern="0" smtClean="0"/>
              <a:t>Strong growth in 2021 is </a:t>
            </a:r>
            <a:r>
              <a:rPr lang="en-US" sz="1600" kern="0" smtClean="0">
                <a:solidFill>
                  <a:srgbClr val="FF0000"/>
                </a:solidFill>
              </a:rPr>
              <a:t>fiscally feasible</a:t>
            </a:r>
            <a:r>
              <a:rPr lang="en-US" sz="1600" kern="0" smtClean="0"/>
              <a:t>: it will require a stimulus package between $1 and $1.5 trillion, within the range of current political discussions.</a:t>
            </a:r>
          </a:p>
          <a:p>
            <a:pPr marL="285750" indent="-285750">
              <a:spcBef>
                <a:spcPts val="600"/>
              </a:spcBef>
              <a:buFont typeface="Wingdings" panose="05000000000000000000" pitchFamily="2" charset="2"/>
              <a:buChar char="Ø"/>
            </a:pPr>
            <a:r>
              <a:rPr lang="en-US" sz="1600" kern="0" smtClean="0"/>
              <a:t>Strong growth in 2021 is consistent with a continuation of the </a:t>
            </a:r>
            <a:r>
              <a:rPr lang="en-US" sz="1600" kern="0" smtClean="0">
                <a:solidFill>
                  <a:srgbClr val="FF0000"/>
                </a:solidFill>
              </a:rPr>
              <a:t>V-shaped recovery</a:t>
            </a:r>
            <a:r>
              <a:rPr lang="en-US" sz="1600" kern="0" smtClean="0"/>
              <a:t> developed in 2020    </a:t>
            </a:r>
            <a:endParaRPr lang="en-AU" sz="1600" kern="0" smtClean="0"/>
          </a:p>
          <a:p>
            <a:pPr marL="0" indent="0">
              <a:buFont typeface="Wingdings" panose="05000000000000000000" pitchFamily="2" charset="2"/>
              <a:buNone/>
            </a:pPr>
            <a:endParaRPr lang="en-US" sz="2000" kern="0" dirty="0">
              <a:solidFill>
                <a:schemeClr val="bg2"/>
              </a:solidFill>
            </a:endParaRPr>
          </a:p>
        </p:txBody>
      </p:sp>
    </p:spTree>
    <p:extLst>
      <p:ext uri="{BB962C8B-B14F-4D97-AF65-F5344CB8AC3E}">
        <p14:creationId xmlns:p14="http://schemas.microsoft.com/office/powerpoint/2010/main" val="35563792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a:solidFill>
                  <a:srgbClr val="1F14AC"/>
                </a:solidFill>
              </a:rPr>
              <a:t>What are other forecasters saying?</a:t>
            </a:r>
            <a:br>
              <a:rPr lang="en-US" sz="2400" dirty="0">
                <a:solidFill>
                  <a:srgbClr val="1F14AC"/>
                </a:solidFill>
              </a:rPr>
            </a:br>
            <a:endParaRPr lang="en-AU" sz="2400" dirty="0"/>
          </a:p>
        </p:txBody>
      </p:sp>
      <p:sp>
        <p:nvSpPr>
          <p:cNvPr id="3" name="TextBox 2"/>
          <p:cNvSpPr txBox="1"/>
          <p:nvPr/>
        </p:nvSpPr>
        <p:spPr>
          <a:xfrm>
            <a:off x="556380" y="1911562"/>
            <a:ext cx="8158233" cy="523220"/>
          </a:xfrm>
          <a:prstGeom prst="rect">
            <a:avLst/>
          </a:prstGeom>
          <a:noFill/>
        </p:spPr>
        <p:txBody>
          <a:bodyPr wrap="square" rtlCol="0">
            <a:spAutoFit/>
          </a:bodyPr>
          <a:lstStyle/>
          <a:p>
            <a:r>
              <a:rPr lang="en-US" sz="1400" dirty="0"/>
              <a:t>Starting in the second half of 2020, macro forecasters have been adjusting upwards as rapid recovery of the U.S. economy became apparent in Y20Q3 and was sustained in Y20Q4</a:t>
            </a:r>
          </a:p>
        </p:txBody>
      </p:sp>
      <p:graphicFrame>
        <p:nvGraphicFramePr>
          <p:cNvPr id="4" name="Object 3"/>
          <p:cNvGraphicFramePr>
            <a:graphicFrameLocks noChangeAspect="1"/>
          </p:cNvGraphicFramePr>
          <p:nvPr>
            <p:extLst/>
          </p:nvPr>
        </p:nvGraphicFramePr>
        <p:xfrm>
          <a:off x="1803674" y="2434783"/>
          <a:ext cx="5071545" cy="3511629"/>
        </p:xfrm>
        <a:graphic>
          <a:graphicData uri="http://schemas.openxmlformats.org/presentationml/2006/ole">
            <mc:AlternateContent xmlns:mc="http://schemas.openxmlformats.org/markup-compatibility/2006">
              <mc:Choice xmlns:v="urn:schemas-microsoft-com:vml" Requires="v">
                <p:oleObj spid="_x0000_s35849" name="Document" r:id="rId3" imgW="5717562" imgH="3976412" progId="Word.Document.12">
                  <p:embed/>
                </p:oleObj>
              </mc:Choice>
              <mc:Fallback>
                <p:oleObj name="Document" r:id="rId3" imgW="5717562" imgH="3976412" progId="Word.Document.12">
                  <p:embed/>
                  <p:pic>
                    <p:nvPicPr>
                      <p:cNvPr id="8" name="Object 7"/>
                      <p:cNvPicPr/>
                      <p:nvPr/>
                    </p:nvPicPr>
                    <p:blipFill>
                      <a:blip r:embed="rId4"/>
                      <a:stretch>
                        <a:fillRect/>
                      </a:stretch>
                    </p:blipFill>
                    <p:spPr>
                      <a:xfrm>
                        <a:off x="1803674" y="2434783"/>
                        <a:ext cx="5071545" cy="3511629"/>
                      </a:xfrm>
                      <a:prstGeom prst="rect">
                        <a:avLst/>
                      </a:prstGeom>
                    </p:spPr>
                  </p:pic>
                </p:oleObj>
              </mc:Fallback>
            </mc:AlternateContent>
          </a:graphicData>
        </a:graphic>
      </p:graphicFrame>
    </p:spTree>
    <p:extLst>
      <p:ext uri="{BB962C8B-B14F-4D97-AF65-F5344CB8AC3E}">
        <p14:creationId xmlns:p14="http://schemas.microsoft.com/office/powerpoint/2010/main" val="4521823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4" name="Object 23"/>
          <p:cNvGraphicFramePr>
            <a:graphicFrameLocks noChangeAspect="1"/>
          </p:cNvGraphicFramePr>
          <p:nvPr>
            <p:extLst>
              <p:ext uri="{D42A27DB-BD31-4B8C-83A1-F6EECF244321}">
                <p14:modId xmlns:p14="http://schemas.microsoft.com/office/powerpoint/2010/main" val="2073000270"/>
              </p:ext>
            </p:extLst>
          </p:nvPr>
        </p:nvGraphicFramePr>
        <p:xfrm>
          <a:off x="1619672" y="2132856"/>
          <a:ext cx="6422608" cy="4204802"/>
        </p:xfrm>
        <a:graphic>
          <a:graphicData uri="http://schemas.openxmlformats.org/presentationml/2006/ole">
            <mc:AlternateContent xmlns:mc="http://schemas.openxmlformats.org/markup-compatibility/2006">
              <mc:Choice xmlns:v="urn:schemas-microsoft-com:vml" Requires="v">
                <p:oleObj spid="_x0000_s36873" name="Worksheet" r:id="rId3" imgW="9316415" imgH="6099339" progId="Excel.Sheet.8">
                  <p:embed/>
                </p:oleObj>
              </mc:Choice>
              <mc:Fallback>
                <p:oleObj name="Worksheet" r:id="rId3" imgW="9316415" imgH="6099339" progId="Excel.Sheet.8">
                  <p:embed/>
                  <p:pic>
                    <p:nvPicPr>
                      <p:cNvPr id="11" name="Object 10"/>
                      <p:cNvPicPr/>
                      <p:nvPr/>
                    </p:nvPicPr>
                    <p:blipFill>
                      <a:blip r:embed="rId4"/>
                      <a:stretch>
                        <a:fillRect/>
                      </a:stretch>
                    </p:blipFill>
                    <p:spPr>
                      <a:xfrm>
                        <a:off x="1619672" y="2132856"/>
                        <a:ext cx="6422608" cy="4204802"/>
                      </a:xfrm>
                      <a:prstGeom prst="rect">
                        <a:avLst/>
                      </a:prstGeom>
                    </p:spPr>
                  </p:pic>
                </p:oleObj>
              </mc:Fallback>
            </mc:AlternateContent>
          </a:graphicData>
        </a:graphic>
      </p:graphicFrame>
      <p:sp>
        <p:nvSpPr>
          <p:cNvPr id="2" name="Title 1"/>
          <p:cNvSpPr>
            <a:spLocks noGrp="1"/>
          </p:cNvSpPr>
          <p:nvPr>
            <p:ph type="title"/>
          </p:nvPr>
        </p:nvSpPr>
        <p:spPr/>
        <p:txBody>
          <a:bodyPr/>
          <a:lstStyle/>
          <a:p>
            <a:r>
              <a:rPr lang="en-US" sz="2400" dirty="0">
                <a:solidFill>
                  <a:srgbClr val="1F14AC"/>
                </a:solidFill>
              </a:rPr>
              <a:t>Why forecasters have been becoming more optimistic about 2021</a:t>
            </a:r>
            <a:br>
              <a:rPr lang="en-US" sz="2400" dirty="0">
                <a:solidFill>
                  <a:srgbClr val="1F14AC"/>
                </a:solidFill>
              </a:rPr>
            </a:br>
            <a:r>
              <a:rPr lang="en-US" sz="2400" dirty="0">
                <a:solidFill>
                  <a:srgbClr val="1F14AC"/>
                </a:solidFill>
              </a:rPr>
              <a:t>                </a:t>
            </a:r>
            <a:r>
              <a:rPr lang="en-US" sz="2400" i="1" dirty="0">
                <a:solidFill>
                  <a:srgbClr val="1F14AC"/>
                </a:solidFill>
              </a:rPr>
              <a:t>(</a:t>
            </a:r>
            <a:r>
              <a:rPr lang="en-US" sz="1600" i="1" dirty="0">
                <a:solidFill>
                  <a:srgbClr val="1F14AC"/>
                </a:solidFill>
              </a:rPr>
              <a:t>index numbers, for real GDP and gross private investment</a:t>
            </a:r>
            <a:r>
              <a:rPr lang="en-US" sz="2400" i="1" dirty="0">
                <a:solidFill>
                  <a:srgbClr val="1F14AC"/>
                </a:solidFill>
              </a:rPr>
              <a:t>)</a:t>
            </a:r>
            <a:r>
              <a:rPr lang="en-US" sz="2400" dirty="0">
                <a:solidFill>
                  <a:srgbClr val="1F14AC"/>
                </a:solidFill>
              </a:rPr>
              <a:t> </a:t>
            </a:r>
            <a:r>
              <a:rPr lang="en-AU" sz="2400" dirty="0">
                <a:solidFill>
                  <a:srgbClr val="1F14AC"/>
                </a:solidFill>
              </a:rPr>
              <a:t/>
            </a:r>
            <a:br>
              <a:rPr lang="en-AU" sz="2400" dirty="0">
                <a:solidFill>
                  <a:srgbClr val="1F14AC"/>
                </a:solidFill>
              </a:rPr>
            </a:br>
            <a:endParaRPr lang="en-AU" sz="2400" dirty="0"/>
          </a:p>
        </p:txBody>
      </p:sp>
      <p:sp>
        <p:nvSpPr>
          <p:cNvPr id="14" name="TextBox 13"/>
          <p:cNvSpPr txBox="1"/>
          <p:nvPr/>
        </p:nvSpPr>
        <p:spPr>
          <a:xfrm>
            <a:off x="2123728" y="2276872"/>
            <a:ext cx="2373311" cy="800219"/>
          </a:xfrm>
          <a:prstGeom prst="rect">
            <a:avLst/>
          </a:prstGeom>
          <a:noFill/>
        </p:spPr>
        <p:txBody>
          <a:bodyPr wrap="square" rtlCol="0">
            <a:spAutoFit/>
          </a:bodyPr>
          <a:lstStyle/>
          <a:p>
            <a:r>
              <a:rPr lang="en-US" sz="1400" i="1" dirty="0"/>
              <a:t>E</a:t>
            </a:r>
            <a:r>
              <a:rPr lang="en-US" sz="800" i="1" dirty="0"/>
              <a:t>arly in 2020 forecasters anticipated a large sustained  reduction in investment, as in the GFC.  However, in year-on-year terms the reduction in investment has been mild (-5.3%), limiting the year-on-year decline in GDP  </a:t>
            </a:r>
            <a:endParaRPr lang="en-AU" sz="800" i="1" dirty="0"/>
          </a:p>
        </p:txBody>
      </p:sp>
      <p:sp>
        <p:nvSpPr>
          <p:cNvPr id="15" name="TextBox 14"/>
          <p:cNvSpPr txBox="1"/>
          <p:nvPr/>
        </p:nvSpPr>
        <p:spPr>
          <a:xfrm>
            <a:off x="7308304" y="5661248"/>
            <a:ext cx="763351" cy="307777"/>
          </a:xfrm>
          <a:prstGeom prst="rect">
            <a:avLst/>
          </a:prstGeom>
          <a:noFill/>
        </p:spPr>
        <p:txBody>
          <a:bodyPr wrap="none" rtlCol="0">
            <a:spAutoFit/>
          </a:bodyPr>
          <a:lstStyle/>
          <a:p>
            <a:r>
              <a:rPr lang="en-US" sz="1400" dirty="0"/>
              <a:t>quarters</a:t>
            </a:r>
            <a:endParaRPr lang="en-AU" sz="1400" dirty="0"/>
          </a:p>
        </p:txBody>
      </p:sp>
      <p:grpSp>
        <p:nvGrpSpPr>
          <p:cNvPr id="16" name="Group 15"/>
          <p:cNvGrpSpPr/>
          <p:nvPr/>
        </p:nvGrpSpPr>
        <p:grpSpPr>
          <a:xfrm>
            <a:off x="2915816" y="5805264"/>
            <a:ext cx="665266" cy="276999"/>
            <a:chOff x="2051720" y="6093296"/>
            <a:chExt cx="792088" cy="453550"/>
          </a:xfrm>
        </p:grpSpPr>
        <p:sp>
          <p:nvSpPr>
            <p:cNvPr id="17" name="TextBox 16"/>
            <p:cNvSpPr txBox="1"/>
            <p:nvPr/>
          </p:nvSpPr>
          <p:spPr>
            <a:xfrm>
              <a:off x="2123728" y="6093296"/>
              <a:ext cx="720080" cy="453550"/>
            </a:xfrm>
            <a:prstGeom prst="rect">
              <a:avLst/>
            </a:prstGeom>
            <a:noFill/>
          </p:spPr>
          <p:txBody>
            <a:bodyPr wrap="square" rtlCol="0">
              <a:spAutoFit/>
            </a:bodyPr>
            <a:lstStyle/>
            <a:p>
              <a:r>
                <a:rPr lang="en-US" sz="1200" dirty="0"/>
                <a:t>GFC</a:t>
              </a:r>
              <a:endParaRPr lang="en-AU" sz="1200" dirty="0"/>
            </a:p>
          </p:txBody>
        </p:sp>
        <p:cxnSp>
          <p:nvCxnSpPr>
            <p:cNvPr id="18" name="Straight Connector 17"/>
            <p:cNvCxnSpPr/>
            <p:nvPr/>
          </p:nvCxnSpPr>
          <p:spPr bwMode="auto">
            <a:xfrm>
              <a:off x="2051720" y="6093296"/>
              <a:ext cx="720080" cy="0"/>
            </a:xfrm>
            <a:prstGeom prst="line">
              <a:avLst/>
            </a:prstGeom>
            <a:pattFill prst="lgCheck">
              <a:fgClr>
                <a:schemeClr val="tx2"/>
              </a:fgClr>
              <a:bgClr>
                <a:schemeClr val="bg1"/>
              </a:bgClr>
            </a:pattFill>
            <a:ln w="12700"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19" name="Group 18"/>
          <p:cNvGrpSpPr/>
          <p:nvPr/>
        </p:nvGrpSpPr>
        <p:grpSpPr>
          <a:xfrm>
            <a:off x="7452320" y="3789040"/>
            <a:ext cx="591179" cy="276999"/>
            <a:chOff x="2006624" y="6056387"/>
            <a:chExt cx="921772" cy="313919"/>
          </a:xfrm>
        </p:grpSpPr>
        <p:sp>
          <p:nvSpPr>
            <p:cNvPr id="20" name="TextBox 19"/>
            <p:cNvSpPr txBox="1"/>
            <p:nvPr/>
          </p:nvSpPr>
          <p:spPr>
            <a:xfrm>
              <a:off x="2006624" y="6056387"/>
              <a:ext cx="921772" cy="313919"/>
            </a:xfrm>
            <a:prstGeom prst="rect">
              <a:avLst/>
            </a:prstGeom>
            <a:noFill/>
          </p:spPr>
          <p:txBody>
            <a:bodyPr wrap="square" rtlCol="0">
              <a:spAutoFit/>
            </a:bodyPr>
            <a:lstStyle/>
            <a:p>
              <a:r>
                <a:rPr lang="en-US" sz="1200" b="1" dirty="0" err="1"/>
                <a:t>Covid</a:t>
              </a:r>
              <a:endParaRPr lang="en-AU" sz="1200" b="1" dirty="0"/>
            </a:p>
          </p:txBody>
        </p:sp>
        <p:cxnSp>
          <p:nvCxnSpPr>
            <p:cNvPr id="21" name="Straight Connector 20"/>
            <p:cNvCxnSpPr/>
            <p:nvPr/>
          </p:nvCxnSpPr>
          <p:spPr bwMode="auto">
            <a:xfrm>
              <a:off x="2195736" y="6093296"/>
              <a:ext cx="576064" cy="0"/>
            </a:xfrm>
            <a:prstGeom prst="line">
              <a:avLst/>
            </a:prstGeom>
            <a:pattFill prst="lgCheck">
              <a:fgClr>
                <a:schemeClr val="tx2"/>
              </a:fgClr>
              <a:bgClr>
                <a:schemeClr val="bg1"/>
              </a:bgClr>
            </a:pattFill>
            <a:ln w="12700"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22" name="TextBox 21"/>
          <p:cNvSpPr txBox="1"/>
          <p:nvPr/>
        </p:nvSpPr>
        <p:spPr>
          <a:xfrm>
            <a:off x="3563888" y="3356992"/>
            <a:ext cx="803874" cy="276999"/>
          </a:xfrm>
          <a:prstGeom prst="rect">
            <a:avLst/>
          </a:prstGeom>
          <a:noFill/>
        </p:spPr>
        <p:txBody>
          <a:bodyPr wrap="none" rtlCol="0">
            <a:spAutoFit/>
          </a:bodyPr>
          <a:lstStyle/>
          <a:p>
            <a:r>
              <a:rPr lang="en-US" sz="1200" b="1" dirty="0"/>
              <a:t>real GDP</a:t>
            </a:r>
            <a:endParaRPr lang="en-AU" sz="1200" b="1" dirty="0"/>
          </a:p>
        </p:txBody>
      </p:sp>
      <p:sp>
        <p:nvSpPr>
          <p:cNvPr id="23" name="TextBox 22"/>
          <p:cNvSpPr txBox="1"/>
          <p:nvPr/>
        </p:nvSpPr>
        <p:spPr>
          <a:xfrm>
            <a:off x="2915816" y="4437112"/>
            <a:ext cx="1184940" cy="415498"/>
          </a:xfrm>
          <a:prstGeom prst="rect">
            <a:avLst/>
          </a:prstGeom>
          <a:noFill/>
        </p:spPr>
        <p:txBody>
          <a:bodyPr wrap="none" rtlCol="0">
            <a:spAutoFit/>
          </a:bodyPr>
          <a:lstStyle/>
          <a:p>
            <a:r>
              <a:rPr lang="en-US" sz="1050" b="1" dirty="0"/>
              <a:t>real gross private</a:t>
            </a:r>
          </a:p>
          <a:p>
            <a:r>
              <a:rPr lang="en-US" sz="1050" b="1" dirty="0"/>
              <a:t>investment</a:t>
            </a:r>
            <a:endParaRPr lang="en-AU" sz="1050" b="1" dirty="0"/>
          </a:p>
        </p:txBody>
      </p:sp>
      <p:sp>
        <p:nvSpPr>
          <p:cNvPr id="26" name="TextBox 25"/>
          <p:cNvSpPr txBox="1"/>
          <p:nvPr/>
        </p:nvSpPr>
        <p:spPr>
          <a:xfrm>
            <a:off x="4716016" y="4509120"/>
            <a:ext cx="3312368" cy="830997"/>
          </a:xfrm>
          <a:prstGeom prst="rect">
            <a:avLst/>
          </a:prstGeom>
          <a:noFill/>
        </p:spPr>
        <p:txBody>
          <a:bodyPr wrap="square" rtlCol="0">
            <a:spAutoFit/>
          </a:bodyPr>
          <a:lstStyle/>
          <a:p>
            <a:r>
              <a:rPr lang="en-US" sz="800" i="1" dirty="0"/>
              <a:t>In the GFC investment plummeted and recovered only slowly over several years.  With </a:t>
            </a:r>
            <a:r>
              <a:rPr lang="en-US" sz="800" i="1" dirty="0" err="1"/>
              <a:t>Covid</a:t>
            </a:r>
            <a:r>
              <a:rPr lang="en-US" sz="800" i="1" dirty="0"/>
              <a:t>, investment fell sharply in one quarter and recovered immediately in the next.  The GFC directly damaged the financial system that is responsible for connecting savers and investors.  This has not been the case with </a:t>
            </a:r>
            <a:r>
              <a:rPr lang="en-US" sz="800" i="1" dirty="0" err="1"/>
              <a:t>Covid</a:t>
            </a:r>
            <a:r>
              <a:rPr lang="en-US" sz="800" i="1" dirty="0"/>
              <a:t>, and after an initial hiccup it appears that investors have taken the view that the </a:t>
            </a:r>
            <a:r>
              <a:rPr lang="en-US" sz="800" i="1" dirty="0" err="1"/>
              <a:t>Covid</a:t>
            </a:r>
            <a:r>
              <a:rPr lang="en-US" sz="800" i="1" dirty="0"/>
              <a:t> crisis will be resolved in 2021.   </a:t>
            </a:r>
            <a:endParaRPr lang="en-AU" sz="800" i="1" dirty="0"/>
          </a:p>
        </p:txBody>
      </p:sp>
    </p:spTree>
    <p:extLst>
      <p:ext uri="{BB962C8B-B14F-4D97-AF65-F5344CB8AC3E}">
        <p14:creationId xmlns:p14="http://schemas.microsoft.com/office/powerpoint/2010/main" val="12621622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A7420E9F-5A6F-4681-B6FA-F7196AE67A79}"/>
              </a:ext>
            </a:extLst>
          </p:cNvPr>
          <p:cNvSpPr>
            <a:spLocks noGrp="1"/>
          </p:cNvSpPr>
          <p:nvPr>
            <p:ph idx="1"/>
          </p:nvPr>
        </p:nvSpPr>
        <p:spPr>
          <a:xfrm>
            <a:off x="347436" y="1537745"/>
            <a:ext cx="8042743" cy="4034849"/>
          </a:xfrm>
        </p:spPr>
        <p:txBody>
          <a:bodyPr>
            <a:normAutofit/>
          </a:bodyPr>
          <a:lstStyle/>
          <a:p>
            <a:pPr marL="0" indent="0">
              <a:buNone/>
            </a:pPr>
            <a:endParaRPr lang="en-US" sz="2000" dirty="0"/>
          </a:p>
          <a:p>
            <a:pPr marL="0" indent="0">
              <a:buNone/>
            </a:pPr>
            <a:endParaRPr lang="en-US" sz="2000" dirty="0">
              <a:solidFill>
                <a:schemeClr val="bg2"/>
              </a:solidFill>
            </a:endParaRPr>
          </a:p>
        </p:txBody>
      </p:sp>
      <p:sp>
        <p:nvSpPr>
          <p:cNvPr id="9" name="TextBox 8"/>
          <p:cNvSpPr txBox="1"/>
          <p:nvPr/>
        </p:nvSpPr>
        <p:spPr>
          <a:xfrm>
            <a:off x="495035" y="5115414"/>
            <a:ext cx="8280920" cy="338554"/>
          </a:xfrm>
          <a:prstGeom prst="rect">
            <a:avLst/>
          </a:prstGeom>
          <a:noFill/>
        </p:spPr>
        <p:txBody>
          <a:bodyPr wrap="square" rtlCol="0">
            <a:spAutoFit/>
          </a:bodyPr>
          <a:lstStyle/>
          <a:p>
            <a:endParaRPr lang="en-US" dirty="0"/>
          </a:p>
        </p:txBody>
      </p:sp>
      <p:sp>
        <p:nvSpPr>
          <p:cNvPr id="2" name="Rectangle 1"/>
          <p:cNvSpPr/>
          <p:nvPr/>
        </p:nvSpPr>
        <p:spPr>
          <a:xfrm>
            <a:off x="179512" y="2348880"/>
            <a:ext cx="8568952" cy="2880320"/>
          </a:xfrm>
          <a:prstGeom prst="rect">
            <a:avLst/>
          </a:prstGeom>
        </p:spPr>
        <p:txBody>
          <a:bodyPr wrap="square">
            <a:spAutoFit/>
          </a:bodyPr>
          <a:lstStyle/>
          <a:p>
            <a:pPr marL="214313" indent="-214313">
              <a:spcBef>
                <a:spcPts val="450"/>
              </a:spcBef>
              <a:buFont typeface="Wingdings" panose="05000000000000000000" pitchFamily="2" charset="2"/>
              <a:buChar char="Ø"/>
            </a:pPr>
            <a:r>
              <a:rPr lang="en-US" sz="1400" b="1" dirty="0" smtClean="0">
                <a:solidFill>
                  <a:srgbClr val="FF0000"/>
                </a:solidFill>
              </a:rPr>
              <a:t>Real </a:t>
            </a:r>
            <a:r>
              <a:rPr lang="en-US" sz="1400" b="1" dirty="0">
                <a:solidFill>
                  <a:srgbClr val="FF0000"/>
                </a:solidFill>
              </a:rPr>
              <a:t>GDP </a:t>
            </a:r>
            <a:r>
              <a:rPr lang="en-US" sz="1400" b="1" dirty="0"/>
              <a:t>grows in each quarter of Y21 by 1.6 per cent (giving 5 per cent year-on-year growth).  </a:t>
            </a:r>
          </a:p>
          <a:p>
            <a:pPr marL="214313" indent="-214313">
              <a:spcBef>
                <a:spcPts val="450"/>
              </a:spcBef>
              <a:buFont typeface="Wingdings" panose="05000000000000000000" pitchFamily="2" charset="2"/>
              <a:buChar char="Ø"/>
            </a:pPr>
            <a:r>
              <a:rPr lang="en-US" sz="1400" b="1" dirty="0">
                <a:solidFill>
                  <a:srgbClr val="FF0000"/>
                </a:solidFill>
              </a:rPr>
              <a:t>The fiscal stimulus package </a:t>
            </a:r>
            <a:r>
              <a:rPr lang="en-US" sz="1400" b="1" dirty="0"/>
              <a:t>will be sufficient to raise private consumption to the level necessary to achieve the assumed rate of growth of GDP.  USAGE indicates that the required package will be between $1.1 and $</a:t>
            </a:r>
            <a:r>
              <a:rPr lang="en-US" sz="1400" b="1" dirty="0">
                <a:solidFill>
                  <a:srgbClr val="FF0000"/>
                </a:solidFill>
              </a:rPr>
              <a:t>1.5</a:t>
            </a:r>
            <a:r>
              <a:rPr lang="en-US" sz="1400" b="1" dirty="0"/>
              <a:t> trillion, depending on the extent to which households increase their spending in response to stimulus.</a:t>
            </a:r>
          </a:p>
          <a:p>
            <a:pPr marL="214313" indent="-214313">
              <a:spcBef>
                <a:spcPts val="450"/>
              </a:spcBef>
              <a:buFont typeface="Wingdings" panose="05000000000000000000" pitchFamily="2" charset="2"/>
              <a:buChar char="Ø"/>
            </a:pPr>
            <a:r>
              <a:rPr lang="en-US" sz="1400" b="1" dirty="0">
                <a:solidFill>
                  <a:srgbClr val="FF0000"/>
                </a:solidFill>
              </a:rPr>
              <a:t>Investment</a:t>
            </a:r>
            <a:r>
              <a:rPr lang="en-US" sz="1400" b="1" dirty="0"/>
              <a:t> in 2020 fell by less than could be expected on the basis of developments in the rest of the economy, indicating an increase in investor confidence.  Through 2021 we assume that investor confidence returns to normal levels.   </a:t>
            </a:r>
          </a:p>
          <a:p>
            <a:pPr marL="214313" indent="-214313">
              <a:spcBef>
                <a:spcPts val="450"/>
              </a:spcBef>
              <a:buFont typeface="Wingdings" panose="05000000000000000000" pitchFamily="2" charset="2"/>
              <a:buChar char="Ø"/>
            </a:pPr>
            <a:r>
              <a:rPr lang="en-US" sz="1400" b="1" dirty="0">
                <a:solidFill>
                  <a:srgbClr val="FF0000"/>
                </a:solidFill>
              </a:rPr>
              <a:t>Employment</a:t>
            </a:r>
            <a:r>
              <a:rPr lang="en-US" sz="1400" b="1" dirty="0"/>
              <a:t> data up to Y20Q4 and output data up to Y20Q3 indicate that employment in many industries has not fully adjusted to reduced output, that is there was disequilibrium employment in Y20Q4.  We assume that disequilibrium employment in each industry is gradually eliminated through 2021.  For industries with positive disequilibrium employment, USAGE implies that employment in 2021 grows slowly relative to output.  </a:t>
            </a:r>
          </a:p>
        </p:txBody>
      </p:sp>
      <p:sp>
        <p:nvSpPr>
          <p:cNvPr id="3" name="Title 2"/>
          <p:cNvSpPr>
            <a:spLocks noGrp="1"/>
          </p:cNvSpPr>
          <p:nvPr>
            <p:ph type="title"/>
          </p:nvPr>
        </p:nvSpPr>
        <p:spPr>
          <a:xfrm>
            <a:off x="107504" y="476672"/>
            <a:ext cx="8509248" cy="990600"/>
          </a:xfrm>
        </p:spPr>
        <p:txBody>
          <a:bodyPr/>
          <a:lstStyle/>
          <a:p>
            <a:r>
              <a:rPr lang="en-US" sz="2400" dirty="0" smtClean="0"/>
              <a:t> Main </a:t>
            </a:r>
            <a:r>
              <a:rPr lang="en-US" sz="2400" dirty="0"/>
              <a:t>assumptions for the quarters beyond the </a:t>
            </a:r>
            <a:r>
              <a:rPr lang="en-US" sz="2400" dirty="0" smtClean="0"/>
              <a:t>data</a:t>
            </a:r>
            <a:endParaRPr lang="en-AU" sz="2400" dirty="0"/>
          </a:p>
        </p:txBody>
      </p:sp>
      <p:sp>
        <p:nvSpPr>
          <p:cNvPr id="4" name="Rectangle 3"/>
          <p:cNvSpPr/>
          <p:nvPr/>
        </p:nvSpPr>
        <p:spPr>
          <a:xfrm>
            <a:off x="323528" y="1196752"/>
            <a:ext cx="8064896" cy="830997"/>
          </a:xfrm>
          <a:prstGeom prst="rect">
            <a:avLst/>
          </a:prstGeom>
        </p:spPr>
        <p:txBody>
          <a:bodyPr wrap="square">
            <a:spAutoFit/>
          </a:bodyPr>
          <a:lstStyle/>
          <a:p>
            <a:r>
              <a:rPr lang="en-US" b="1" dirty="0" smtClean="0">
                <a:solidFill>
                  <a:srgbClr val="FF0000"/>
                </a:solidFill>
              </a:rPr>
              <a:t>General method</a:t>
            </a:r>
            <a:r>
              <a:rPr lang="en-US" b="1" dirty="0" smtClean="0"/>
              <a:t>:  Beyond </a:t>
            </a:r>
            <a:r>
              <a:rPr lang="en-US" b="1" dirty="0"/>
              <a:t>the </a:t>
            </a:r>
            <a:r>
              <a:rPr lang="en-US" b="1" dirty="0" smtClean="0"/>
              <a:t>data, shift </a:t>
            </a:r>
            <a:r>
              <a:rPr lang="en-US" b="1" dirty="0"/>
              <a:t>variables are </a:t>
            </a:r>
            <a:r>
              <a:rPr lang="en-US" b="1" dirty="0" err="1"/>
              <a:t>exogenized</a:t>
            </a:r>
            <a:r>
              <a:rPr lang="en-US" b="1" dirty="0"/>
              <a:t> and gradually returned to baseline levels.  </a:t>
            </a:r>
          </a:p>
          <a:p>
            <a:endParaRPr lang="en-US" b="1" dirty="0"/>
          </a:p>
        </p:txBody>
      </p:sp>
    </p:spTree>
    <p:extLst>
      <p:ext uri="{BB962C8B-B14F-4D97-AF65-F5344CB8AC3E}">
        <p14:creationId xmlns:p14="http://schemas.microsoft.com/office/powerpoint/2010/main" val="124280100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476672"/>
            <a:ext cx="8719120" cy="990600"/>
          </a:xfrm>
        </p:spPr>
        <p:txBody>
          <a:bodyPr/>
          <a:lstStyle/>
          <a:p>
            <a:r>
              <a:rPr lang="en-US" sz="2400" dirty="0"/>
              <a:t>Main assumptions for the quarters beyond the data</a:t>
            </a:r>
            <a:endParaRPr lang="en-AU" sz="2400" dirty="0"/>
          </a:p>
        </p:txBody>
      </p:sp>
      <p:sp>
        <p:nvSpPr>
          <p:cNvPr id="3" name="TextBox 2"/>
          <p:cNvSpPr txBox="1"/>
          <p:nvPr/>
        </p:nvSpPr>
        <p:spPr>
          <a:xfrm>
            <a:off x="395536" y="1412776"/>
            <a:ext cx="8503096" cy="6155531"/>
          </a:xfrm>
          <a:prstGeom prst="rect">
            <a:avLst/>
          </a:prstGeom>
          <a:noFill/>
        </p:spPr>
        <p:txBody>
          <a:bodyPr wrap="square" rtlCol="0">
            <a:spAutoFit/>
          </a:bodyPr>
          <a:lstStyle/>
          <a:p>
            <a:pPr marL="285750" indent="-285750">
              <a:spcBef>
                <a:spcPts val="900"/>
              </a:spcBef>
              <a:buFont typeface="Wingdings" panose="05000000000000000000" pitchFamily="2" charset="2"/>
              <a:buChar char="Ø"/>
            </a:pPr>
            <a:r>
              <a:rPr lang="en-US" b="1" dirty="0" err="1"/>
              <a:t>Covid</a:t>
            </a:r>
            <a:r>
              <a:rPr lang="en-US" b="1" dirty="0"/>
              <a:t> will be a strong inhibitor of </a:t>
            </a:r>
            <a:r>
              <a:rPr lang="en-US" b="1" dirty="0">
                <a:solidFill>
                  <a:srgbClr val="FF0000"/>
                </a:solidFill>
              </a:rPr>
              <a:t>domestic and international tourism </a:t>
            </a:r>
            <a:r>
              <a:rPr lang="en-US" b="1" dirty="0"/>
              <a:t>to the middle of 2021.  Tourism activities will gradually recover in the second half of 2021. </a:t>
            </a:r>
          </a:p>
          <a:p>
            <a:pPr marL="285750" indent="-285750">
              <a:spcBef>
                <a:spcPts val="900"/>
              </a:spcBef>
              <a:buFont typeface="Wingdings" panose="05000000000000000000" pitchFamily="2" charset="2"/>
              <a:buChar char="Ø"/>
            </a:pPr>
            <a:r>
              <a:rPr lang="en-US" b="1" dirty="0"/>
              <a:t>Beyond Y20Q4, the </a:t>
            </a:r>
            <a:r>
              <a:rPr lang="en-US" b="1" dirty="0">
                <a:solidFill>
                  <a:srgbClr val="FF0000"/>
                </a:solidFill>
              </a:rPr>
              <a:t>foreign demand curve for each U.S. commodity </a:t>
            </a:r>
            <a:r>
              <a:rPr lang="en-US" b="1" dirty="0"/>
              <a:t>(not tourism) moves back towards its baseline position subject to overall growth in the world economy being consistent with the IMF forecast of 5.5 per cent (</a:t>
            </a:r>
            <a:r>
              <a:rPr lang="en-US" b="1" i="1" dirty="0"/>
              <a:t>Table 1 World Economic Outlook Update, January 2021 </a:t>
            </a:r>
            <a:r>
              <a:rPr lang="en-US" b="1" dirty="0"/>
              <a:t>)</a:t>
            </a:r>
          </a:p>
          <a:p>
            <a:pPr>
              <a:spcBef>
                <a:spcPts val="900"/>
              </a:spcBef>
            </a:pPr>
            <a:r>
              <a:rPr lang="en-US" b="1" dirty="0"/>
              <a:t> </a:t>
            </a:r>
          </a:p>
          <a:p>
            <a:pPr>
              <a:spcBef>
                <a:spcPts val="0"/>
              </a:spcBef>
            </a:pPr>
            <a:r>
              <a:rPr lang="en-US" b="1" dirty="0"/>
              <a:t>      Thus, USAGE implies that exports of commodities such as aircraft that have been </a:t>
            </a:r>
          </a:p>
          <a:p>
            <a:pPr>
              <a:spcBef>
                <a:spcPts val="0"/>
              </a:spcBef>
            </a:pPr>
            <a:r>
              <a:rPr lang="en-US" b="1" dirty="0"/>
              <a:t>      particularly depressed in 2020 will grow more quickly than aggregate exports in 2021. </a:t>
            </a:r>
          </a:p>
          <a:p>
            <a:pPr marL="285750" indent="-285750">
              <a:spcBef>
                <a:spcPts val="900"/>
              </a:spcBef>
              <a:buFont typeface="Wingdings" panose="05000000000000000000" pitchFamily="2" charset="2"/>
              <a:buChar char="Ø"/>
            </a:pPr>
            <a:r>
              <a:rPr lang="en-US" b="1" dirty="0">
                <a:solidFill>
                  <a:srgbClr val="000000"/>
                </a:solidFill>
              </a:rPr>
              <a:t>Beyond Y20Q4,  the </a:t>
            </a:r>
            <a:r>
              <a:rPr lang="en-US" b="1" dirty="0">
                <a:solidFill>
                  <a:srgbClr val="FF0000"/>
                </a:solidFill>
              </a:rPr>
              <a:t>U.S. demand curve for each imported commodity </a:t>
            </a:r>
            <a:r>
              <a:rPr lang="en-US" b="1" dirty="0">
                <a:solidFill>
                  <a:srgbClr val="000000"/>
                </a:solidFill>
              </a:rPr>
              <a:t>(not tourism) moves back towards its baseline position.  </a:t>
            </a:r>
          </a:p>
          <a:p>
            <a:pPr marL="285750" indent="-285750">
              <a:spcBef>
                <a:spcPts val="900"/>
              </a:spcBef>
              <a:buFont typeface="Wingdings" panose="05000000000000000000" pitchFamily="2" charset="2"/>
              <a:buChar char="Ø"/>
            </a:pPr>
            <a:r>
              <a:rPr lang="en-US" b="1" dirty="0">
                <a:solidFill>
                  <a:srgbClr val="000000"/>
                </a:solidFill>
              </a:rPr>
              <a:t>Beyond Y20Q4, </a:t>
            </a:r>
            <a:r>
              <a:rPr lang="en-US" b="1" dirty="0">
                <a:solidFill>
                  <a:srgbClr val="FF0000"/>
                </a:solidFill>
              </a:rPr>
              <a:t>public consumption  </a:t>
            </a:r>
            <a:r>
              <a:rPr lang="en-US" b="1" dirty="0">
                <a:solidFill>
                  <a:srgbClr val="000000"/>
                </a:solidFill>
              </a:rPr>
              <a:t>grows at its baseline rate, 0.17 per cent per quarter.</a:t>
            </a:r>
          </a:p>
          <a:p>
            <a:pPr>
              <a:spcBef>
                <a:spcPts val="0"/>
              </a:spcBef>
            </a:pPr>
            <a:r>
              <a:rPr lang="en-US" b="1" dirty="0"/>
              <a:t> </a:t>
            </a:r>
          </a:p>
          <a:p>
            <a:pPr marL="285750" indent="-285750">
              <a:spcBef>
                <a:spcPts val="600"/>
              </a:spcBef>
              <a:buFont typeface="Wingdings" panose="05000000000000000000" pitchFamily="2" charset="2"/>
              <a:buChar char="Ø"/>
            </a:pPr>
            <a:endParaRPr lang="en-US" sz="1800" b="1" dirty="0"/>
          </a:p>
          <a:p>
            <a:pPr>
              <a:spcBef>
                <a:spcPts val="600"/>
              </a:spcBef>
            </a:pPr>
            <a:endParaRPr lang="en-US" sz="1800" b="1" dirty="0"/>
          </a:p>
          <a:p>
            <a:pPr>
              <a:spcBef>
                <a:spcPts val="600"/>
              </a:spcBef>
            </a:pPr>
            <a:endParaRPr lang="en-US" sz="1800" b="1" dirty="0"/>
          </a:p>
          <a:p>
            <a:pPr marL="285750" indent="-285750">
              <a:spcBef>
                <a:spcPts val="600"/>
              </a:spcBef>
              <a:buFont typeface="Wingdings" panose="05000000000000000000" pitchFamily="2" charset="2"/>
              <a:buChar char="Ø"/>
            </a:pPr>
            <a:endParaRPr lang="en-US" sz="1800" b="1" dirty="0"/>
          </a:p>
          <a:p>
            <a:pPr marL="285750" indent="-285750">
              <a:spcBef>
                <a:spcPts val="600"/>
              </a:spcBef>
              <a:buFont typeface="Wingdings" panose="05000000000000000000" pitchFamily="2" charset="2"/>
              <a:buChar char="Ø"/>
            </a:pPr>
            <a:endParaRPr lang="en-US" sz="1800" b="1" dirty="0"/>
          </a:p>
          <a:p>
            <a:pPr marL="285750" indent="-285750">
              <a:spcBef>
                <a:spcPts val="600"/>
              </a:spcBef>
              <a:buFont typeface="Wingdings" panose="05000000000000000000" pitchFamily="2" charset="2"/>
              <a:buChar char="Ø"/>
            </a:pPr>
            <a:endParaRPr lang="en-US" sz="1800" b="1" dirty="0"/>
          </a:p>
          <a:p>
            <a:endParaRPr lang="en-AU" sz="1800" b="1" dirty="0"/>
          </a:p>
        </p:txBody>
      </p:sp>
    </p:spTree>
    <p:extLst>
      <p:ext uri="{BB962C8B-B14F-4D97-AF65-F5344CB8AC3E}">
        <p14:creationId xmlns:p14="http://schemas.microsoft.com/office/powerpoint/2010/main" val="36899068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476672"/>
            <a:ext cx="8077200" cy="990600"/>
          </a:xfrm>
        </p:spPr>
        <p:txBody>
          <a:bodyPr/>
          <a:lstStyle/>
          <a:p>
            <a:r>
              <a:rPr lang="en-US" sz="2400" dirty="0">
                <a:solidFill>
                  <a:srgbClr val="1F14AC"/>
                </a:solidFill>
              </a:rPr>
              <a:t>What </a:t>
            </a:r>
            <a:r>
              <a:rPr lang="en-US" sz="2400" dirty="0" err="1">
                <a:solidFill>
                  <a:srgbClr val="1F14AC"/>
                </a:solidFill>
              </a:rPr>
              <a:t>Covid</a:t>
            </a:r>
            <a:r>
              <a:rPr lang="en-US" sz="2400" dirty="0">
                <a:solidFill>
                  <a:srgbClr val="1F14AC"/>
                </a:solidFill>
              </a:rPr>
              <a:t> is doing to the U.S. economy:  </a:t>
            </a:r>
            <a:r>
              <a:rPr lang="en-US" sz="2400" dirty="0">
                <a:solidFill>
                  <a:srgbClr val="FF0000"/>
                </a:solidFill>
              </a:rPr>
              <a:t>GDP</a:t>
            </a:r>
            <a:r>
              <a:rPr lang="en-AU" sz="2400" dirty="0"/>
              <a:t/>
            </a:r>
            <a:br>
              <a:rPr lang="en-AU" sz="2400" dirty="0"/>
            </a:br>
            <a:endParaRPr lang="en-AU" sz="2400" dirty="0"/>
          </a:p>
        </p:txBody>
      </p:sp>
      <p:pic>
        <p:nvPicPr>
          <p:cNvPr id="3" name="Picture 2"/>
          <p:cNvPicPr>
            <a:picLocks noChangeAspect="1"/>
          </p:cNvPicPr>
          <p:nvPr/>
        </p:nvPicPr>
        <p:blipFill>
          <a:blip r:embed="rId2"/>
          <a:stretch>
            <a:fillRect/>
          </a:stretch>
        </p:blipFill>
        <p:spPr>
          <a:xfrm>
            <a:off x="1043608" y="1412776"/>
            <a:ext cx="7488832" cy="4897015"/>
          </a:xfrm>
          <a:prstGeom prst="rect">
            <a:avLst/>
          </a:prstGeom>
        </p:spPr>
      </p:pic>
    </p:spTree>
    <p:extLst>
      <p:ext uri="{BB962C8B-B14F-4D97-AF65-F5344CB8AC3E}">
        <p14:creationId xmlns:p14="http://schemas.microsoft.com/office/powerpoint/2010/main" val="19913123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a:solidFill>
                  <a:srgbClr val="1F14AC"/>
                </a:solidFill>
              </a:rPr>
              <a:t>What </a:t>
            </a:r>
            <a:r>
              <a:rPr lang="en-US" sz="2400" dirty="0" err="1">
                <a:solidFill>
                  <a:srgbClr val="1F14AC"/>
                </a:solidFill>
              </a:rPr>
              <a:t>Covid</a:t>
            </a:r>
            <a:r>
              <a:rPr lang="en-US" sz="2400" dirty="0">
                <a:solidFill>
                  <a:srgbClr val="1F14AC"/>
                </a:solidFill>
              </a:rPr>
              <a:t> is doing to the U.S. economy: </a:t>
            </a:r>
            <a:r>
              <a:rPr lang="en-US" sz="2400" dirty="0">
                <a:solidFill>
                  <a:srgbClr val="FF0000"/>
                </a:solidFill>
              </a:rPr>
              <a:t>Employment</a:t>
            </a:r>
            <a:r>
              <a:rPr lang="en-AU" dirty="0"/>
              <a:t/>
            </a:r>
            <a:br>
              <a:rPr lang="en-AU" dirty="0"/>
            </a:br>
            <a:endParaRPr lang="en-AU" dirty="0"/>
          </a:p>
        </p:txBody>
      </p:sp>
      <p:pic>
        <p:nvPicPr>
          <p:cNvPr id="3" name="Picture 2"/>
          <p:cNvPicPr>
            <a:picLocks noChangeAspect="1"/>
          </p:cNvPicPr>
          <p:nvPr/>
        </p:nvPicPr>
        <p:blipFill>
          <a:blip r:embed="rId2"/>
          <a:stretch>
            <a:fillRect/>
          </a:stretch>
        </p:blipFill>
        <p:spPr>
          <a:xfrm>
            <a:off x="1043608" y="1340768"/>
            <a:ext cx="7863895" cy="5142273"/>
          </a:xfrm>
          <a:prstGeom prst="rect">
            <a:avLst/>
          </a:prstGeom>
        </p:spPr>
      </p:pic>
    </p:spTree>
    <p:extLst>
      <p:ext uri="{BB962C8B-B14F-4D97-AF65-F5344CB8AC3E}">
        <p14:creationId xmlns:p14="http://schemas.microsoft.com/office/powerpoint/2010/main" val="2196011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A7420E9F-5A6F-4681-B6FA-F7196AE67A79}"/>
              </a:ext>
            </a:extLst>
          </p:cNvPr>
          <p:cNvSpPr>
            <a:spLocks noGrp="1"/>
          </p:cNvSpPr>
          <p:nvPr>
            <p:ph idx="1"/>
          </p:nvPr>
        </p:nvSpPr>
        <p:spPr>
          <a:xfrm>
            <a:off x="347436" y="1537745"/>
            <a:ext cx="8042743" cy="4034849"/>
          </a:xfrm>
        </p:spPr>
        <p:txBody>
          <a:bodyPr>
            <a:normAutofit/>
          </a:bodyPr>
          <a:lstStyle/>
          <a:p>
            <a:pPr marL="0" indent="0">
              <a:buNone/>
            </a:pPr>
            <a:endParaRPr lang="en-US" sz="2000" dirty="0"/>
          </a:p>
          <a:p>
            <a:pPr marL="0" indent="0">
              <a:buNone/>
            </a:pPr>
            <a:endParaRPr lang="en-US" sz="2000" dirty="0">
              <a:solidFill>
                <a:schemeClr val="bg2"/>
              </a:solidFill>
            </a:endParaRPr>
          </a:p>
        </p:txBody>
      </p:sp>
      <p:sp>
        <p:nvSpPr>
          <p:cNvPr id="7" name="TextBox 6"/>
          <p:cNvSpPr txBox="1"/>
          <p:nvPr/>
        </p:nvSpPr>
        <p:spPr>
          <a:xfrm>
            <a:off x="8438085" y="5628514"/>
            <a:ext cx="553057" cy="230832"/>
          </a:xfrm>
          <a:prstGeom prst="rect">
            <a:avLst/>
          </a:prstGeom>
          <a:noFill/>
        </p:spPr>
        <p:txBody>
          <a:bodyPr wrap="square" rtlCol="0">
            <a:spAutoFit/>
          </a:bodyPr>
          <a:lstStyle/>
          <a:p>
            <a:r>
              <a:rPr lang="en-US" sz="900" dirty="0">
                <a:solidFill>
                  <a:schemeClr val="tx1">
                    <a:lumMod val="50000"/>
                    <a:lumOff val="50000"/>
                  </a:schemeClr>
                </a:solidFill>
                <a:latin typeface="Helvetica"/>
                <a:cs typeface="Helvetica"/>
              </a:rPr>
              <a:t>12</a:t>
            </a:r>
          </a:p>
        </p:txBody>
      </p:sp>
      <p:sp>
        <p:nvSpPr>
          <p:cNvPr id="9" name="TextBox 8"/>
          <p:cNvSpPr txBox="1"/>
          <p:nvPr/>
        </p:nvSpPr>
        <p:spPr>
          <a:xfrm>
            <a:off x="495035" y="5115414"/>
            <a:ext cx="8280920" cy="338554"/>
          </a:xfrm>
          <a:prstGeom prst="rect">
            <a:avLst/>
          </a:prstGeom>
          <a:noFill/>
        </p:spPr>
        <p:txBody>
          <a:bodyPr wrap="square" rtlCol="0">
            <a:spAutoFit/>
          </a:bodyPr>
          <a:lstStyle/>
          <a:p>
            <a:endParaRPr lang="en-US" dirty="0"/>
          </a:p>
        </p:txBody>
      </p:sp>
      <p:pic>
        <p:nvPicPr>
          <p:cNvPr id="6" name="Picture 5"/>
          <p:cNvPicPr>
            <a:picLocks noChangeAspect="1"/>
          </p:cNvPicPr>
          <p:nvPr/>
        </p:nvPicPr>
        <p:blipFill>
          <a:blip r:embed="rId2"/>
          <a:stretch>
            <a:fillRect/>
          </a:stretch>
        </p:blipFill>
        <p:spPr>
          <a:xfrm>
            <a:off x="1423115" y="1889194"/>
            <a:ext cx="6287658" cy="4111556"/>
          </a:xfrm>
          <a:prstGeom prst="rect">
            <a:avLst/>
          </a:prstGeom>
        </p:spPr>
      </p:pic>
      <p:sp>
        <p:nvSpPr>
          <p:cNvPr id="2" name="Rectangle 1"/>
          <p:cNvSpPr/>
          <p:nvPr/>
        </p:nvSpPr>
        <p:spPr>
          <a:xfrm>
            <a:off x="1443817" y="1461801"/>
            <a:ext cx="6800453" cy="707886"/>
          </a:xfrm>
          <a:prstGeom prst="rect">
            <a:avLst/>
          </a:prstGeom>
        </p:spPr>
        <p:txBody>
          <a:bodyPr wrap="square">
            <a:spAutoFit/>
          </a:bodyPr>
          <a:lstStyle/>
          <a:p>
            <a:r>
              <a:rPr lang="en-US" sz="2000" b="1" dirty="0">
                <a:solidFill>
                  <a:srgbClr val="1F14AC"/>
                </a:solidFill>
              </a:rPr>
              <a:t>What</a:t>
            </a:r>
            <a:r>
              <a:rPr lang="en-US" sz="2000" dirty="0">
                <a:solidFill>
                  <a:srgbClr val="1F14AC"/>
                </a:solidFill>
              </a:rPr>
              <a:t> </a:t>
            </a:r>
            <a:r>
              <a:rPr lang="en-US" sz="2000" b="1" dirty="0" err="1">
                <a:solidFill>
                  <a:srgbClr val="1F14AC"/>
                </a:solidFill>
              </a:rPr>
              <a:t>Covid</a:t>
            </a:r>
            <a:r>
              <a:rPr lang="en-US" sz="2000" b="1" dirty="0">
                <a:solidFill>
                  <a:srgbClr val="1F14AC"/>
                </a:solidFill>
              </a:rPr>
              <a:t> is doing to the U.S. economy: </a:t>
            </a:r>
            <a:r>
              <a:rPr lang="en-US" sz="2000" b="1" dirty="0">
                <a:solidFill>
                  <a:srgbClr val="FF0000"/>
                </a:solidFill>
              </a:rPr>
              <a:t>Private consumption</a:t>
            </a:r>
            <a:endParaRPr lang="en-AU" sz="2000" b="1" dirty="0"/>
          </a:p>
        </p:txBody>
      </p:sp>
    </p:spTree>
    <p:extLst>
      <p:ext uri="{BB962C8B-B14F-4D97-AF65-F5344CB8AC3E}">
        <p14:creationId xmlns:p14="http://schemas.microsoft.com/office/powerpoint/2010/main" val="65321993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smtClean="0"/>
              <a:t>What </a:t>
            </a:r>
            <a:r>
              <a:rPr lang="en-US" sz="2400" dirty="0" err="1" smtClean="0"/>
              <a:t>Covid</a:t>
            </a:r>
            <a:r>
              <a:rPr lang="en-US" sz="2400" dirty="0" smtClean="0"/>
              <a:t> is doing to the U.S. economy:</a:t>
            </a:r>
            <a:br>
              <a:rPr lang="en-US" sz="2400" dirty="0" smtClean="0"/>
            </a:br>
            <a:r>
              <a:rPr lang="en-US" sz="2400" dirty="0" smtClean="0">
                <a:solidFill>
                  <a:srgbClr val="FF0000"/>
                </a:solidFill>
              </a:rPr>
              <a:t>Idle capital</a:t>
            </a:r>
            <a:endParaRPr lang="en-AU" sz="2400" dirty="0"/>
          </a:p>
        </p:txBody>
      </p:sp>
      <p:pic>
        <p:nvPicPr>
          <p:cNvPr id="3" name="Picture 2"/>
          <p:cNvPicPr>
            <a:picLocks noChangeAspect="1"/>
          </p:cNvPicPr>
          <p:nvPr/>
        </p:nvPicPr>
        <p:blipFill>
          <a:blip r:embed="rId2"/>
          <a:stretch>
            <a:fillRect/>
          </a:stretch>
        </p:blipFill>
        <p:spPr>
          <a:xfrm>
            <a:off x="467544" y="1124744"/>
            <a:ext cx="8612091" cy="5632285"/>
          </a:xfrm>
          <a:prstGeom prst="rect">
            <a:avLst/>
          </a:prstGeom>
        </p:spPr>
      </p:pic>
    </p:spTree>
    <p:extLst>
      <p:ext uri="{BB962C8B-B14F-4D97-AF65-F5344CB8AC3E}">
        <p14:creationId xmlns:p14="http://schemas.microsoft.com/office/powerpoint/2010/main" val="5265209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project</a:t>
            </a:r>
            <a:endParaRPr lang="en-AU" dirty="0"/>
          </a:p>
        </p:txBody>
      </p:sp>
      <p:sp>
        <p:nvSpPr>
          <p:cNvPr id="3" name="Content Placeholder 2">
            <a:extLst>
              <a:ext uri="{FF2B5EF4-FFF2-40B4-BE49-F238E27FC236}">
                <a16:creationId xmlns:a16="http://schemas.microsoft.com/office/drawing/2014/main" id="{A7420E9F-5A6F-4681-B6FA-F7196AE67A79}"/>
              </a:ext>
            </a:extLst>
          </p:cNvPr>
          <p:cNvSpPr txBox="1">
            <a:spLocks/>
          </p:cNvSpPr>
          <p:nvPr/>
        </p:nvSpPr>
        <p:spPr>
          <a:xfrm>
            <a:off x="539552" y="1340768"/>
            <a:ext cx="8531743" cy="4034849"/>
          </a:xfrm>
          <a:prstGeom prst="rect">
            <a:avLst/>
          </a:prstGeom>
        </p:spPr>
        <p:txBody>
          <a:bodyPr>
            <a:normAutofit fontScale="70000" lnSpcReduction="20000"/>
          </a:bodyPr>
          <a:lstStyle>
            <a:lvl1pPr marL="282575" indent="-282575" algn="l" defTabSz="908050" rtl="0" eaLnBrk="0" fontAlgn="base" hangingPunct="0">
              <a:lnSpc>
                <a:spcPct val="110000"/>
              </a:lnSpc>
              <a:spcBef>
                <a:spcPct val="50000"/>
              </a:spcBef>
              <a:spcAft>
                <a:spcPct val="0"/>
              </a:spcAft>
              <a:buClr>
                <a:schemeClr val="tx2"/>
              </a:buClr>
              <a:buFont typeface="Wingdings" panose="05000000000000000000" pitchFamily="2" charset="2"/>
              <a:buChar char="n"/>
              <a:defRPr sz="2400" b="1">
                <a:solidFill>
                  <a:schemeClr val="tx1"/>
                </a:solidFill>
                <a:latin typeface="+mn-lt"/>
                <a:ea typeface="+mn-ea"/>
                <a:cs typeface="+mn-cs"/>
              </a:defRPr>
            </a:lvl1pPr>
            <a:lvl2pPr marL="679450" indent="-225425" algn="l" defTabSz="908050" rtl="0" eaLnBrk="0" fontAlgn="base" hangingPunct="0">
              <a:spcBef>
                <a:spcPct val="40000"/>
              </a:spcBef>
              <a:spcAft>
                <a:spcPct val="0"/>
              </a:spcAft>
              <a:buClr>
                <a:schemeClr val="tx2"/>
              </a:buClr>
              <a:buSzPct val="75000"/>
              <a:buFont typeface="Wingdings" panose="05000000000000000000" pitchFamily="2" charset="2"/>
              <a:buChar char="n"/>
              <a:defRPr sz="2000" b="1">
                <a:solidFill>
                  <a:schemeClr val="tx1"/>
                </a:solidFill>
                <a:latin typeface="+mn-lt"/>
              </a:defRPr>
            </a:lvl2pPr>
            <a:lvl3pPr marL="1133475" indent="-225425" algn="l" defTabSz="908050" rtl="0" eaLnBrk="0" fontAlgn="base" hangingPunct="0">
              <a:lnSpc>
                <a:spcPct val="110000"/>
              </a:lnSpc>
              <a:spcBef>
                <a:spcPct val="50000"/>
              </a:spcBef>
              <a:spcAft>
                <a:spcPct val="0"/>
              </a:spcAft>
              <a:defRPr b="1">
                <a:solidFill>
                  <a:schemeClr val="tx1"/>
                </a:solidFill>
                <a:latin typeface="+mn-lt"/>
              </a:defRPr>
            </a:lvl3pPr>
            <a:lvl4pPr marL="1530350" indent="-169863" algn="l" defTabSz="908050" rtl="0" eaLnBrk="0" fontAlgn="base" hangingPunct="0">
              <a:lnSpc>
                <a:spcPct val="110000"/>
              </a:lnSpc>
              <a:spcBef>
                <a:spcPct val="50000"/>
              </a:spcBef>
              <a:spcAft>
                <a:spcPct val="0"/>
              </a:spcAft>
              <a:buClr>
                <a:schemeClr val="tx2"/>
              </a:buClr>
              <a:buFont typeface="Wingdings" panose="05000000000000000000" pitchFamily="2" charset="2"/>
              <a:buChar char="n"/>
              <a:defRPr sz="1400" b="1">
                <a:solidFill>
                  <a:schemeClr val="tx1"/>
                </a:solidFill>
                <a:latin typeface="+mn-lt"/>
              </a:defRPr>
            </a:lvl4pPr>
            <a:lvl5pPr marL="1984375" indent="-171450" algn="l" defTabSz="908050" rtl="0" eaLnBrk="0" fontAlgn="base" hangingPunct="0">
              <a:lnSpc>
                <a:spcPct val="110000"/>
              </a:lnSpc>
              <a:spcBef>
                <a:spcPct val="50000"/>
              </a:spcBef>
              <a:spcAft>
                <a:spcPct val="0"/>
              </a:spcAft>
              <a:buClr>
                <a:schemeClr val="tx2"/>
              </a:buClr>
              <a:buFont typeface="Wingdings" panose="05000000000000000000" pitchFamily="2" charset="2"/>
              <a:buChar char="n"/>
              <a:defRPr sz="1400" b="1">
                <a:solidFill>
                  <a:schemeClr val="tx1"/>
                </a:solidFill>
                <a:latin typeface="+mn-lt"/>
              </a:defRPr>
            </a:lvl5pPr>
            <a:lvl6pPr marL="2441575" indent="-171450" algn="l" defTabSz="908050" rtl="0" eaLnBrk="0" fontAlgn="base" hangingPunct="0">
              <a:lnSpc>
                <a:spcPct val="110000"/>
              </a:lnSpc>
              <a:spcBef>
                <a:spcPct val="50000"/>
              </a:spcBef>
              <a:spcAft>
                <a:spcPct val="0"/>
              </a:spcAft>
              <a:buClr>
                <a:schemeClr val="tx2"/>
              </a:buClr>
              <a:buFont typeface="Wingdings" pitchFamily="2" charset="2"/>
              <a:buChar char="n"/>
              <a:defRPr sz="1400" b="1">
                <a:solidFill>
                  <a:schemeClr val="tx1"/>
                </a:solidFill>
                <a:latin typeface="+mn-lt"/>
              </a:defRPr>
            </a:lvl6pPr>
            <a:lvl7pPr marL="2898775" indent="-171450" algn="l" defTabSz="908050" rtl="0" eaLnBrk="0" fontAlgn="base" hangingPunct="0">
              <a:lnSpc>
                <a:spcPct val="110000"/>
              </a:lnSpc>
              <a:spcBef>
                <a:spcPct val="50000"/>
              </a:spcBef>
              <a:spcAft>
                <a:spcPct val="0"/>
              </a:spcAft>
              <a:buClr>
                <a:schemeClr val="tx2"/>
              </a:buClr>
              <a:buFont typeface="Wingdings" pitchFamily="2" charset="2"/>
              <a:buChar char="n"/>
              <a:defRPr sz="1400" b="1">
                <a:solidFill>
                  <a:schemeClr val="tx1"/>
                </a:solidFill>
                <a:latin typeface="+mn-lt"/>
              </a:defRPr>
            </a:lvl7pPr>
            <a:lvl8pPr marL="3355975" indent="-171450" algn="l" defTabSz="908050" rtl="0" eaLnBrk="0" fontAlgn="base" hangingPunct="0">
              <a:lnSpc>
                <a:spcPct val="110000"/>
              </a:lnSpc>
              <a:spcBef>
                <a:spcPct val="50000"/>
              </a:spcBef>
              <a:spcAft>
                <a:spcPct val="0"/>
              </a:spcAft>
              <a:buClr>
                <a:schemeClr val="tx2"/>
              </a:buClr>
              <a:buFont typeface="Wingdings" pitchFamily="2" charset="2"/>
              <a:buChar char="n"/>
              <a:defRPr sz="1400" b="1">
                <a:solidFill>
                  <a:schemeClr val="tx1"/>
                </a:solidFill>
                <a:latin typeface="+mn-lt"/>
              </a:defRPr>
            </a:lvl8pPr>
            <a:lvl9pPr marL="3813175" indent="-171450" algn="l" defTabSz="908050" rtl="0" eaLnBrk="0" fontAlgn="base" hangingPunct="0">
              <a:lnSpc>
                <a:spcPct val="110000"/>
              </a:lnSpc>
              <a:spcBef>
                <a:spcPct val="50000"/>
              </a:spcBef>
              <a:spcAft>
                <a:spcPct val="0"/>
              </a:spcAft>
              <a:buClr>
                <a:schemeClr val="tx2"/>
              </a:buClr>
              <a:buFont typeface="Wingdings" pitchFamily="2" charset="2"/>
              <a:buChar char="n"/>
              <a:defRPr sz="1400" b="1">
                <a:solidFill>
                  <a:schemeClr val="tx1"/>
                </a:solidFill>
                <a:latin typeface="+mn-lt"/>
              </a:defRPr>
            </a:lvl9pPr>
          </a:lstStyle>
          <a:p>
            <a:pPr marL="0" indent="0">
              <a:buClr>
                <a:srgbClr val="00AEFF"/>
              </a:buClr>
              <a:buFont typeface="Wingdings" panose="05000000000000000000" pitchFamily="2" charset="2"/>
              <a:buNone/>
            </a:pPr>
            <a:r>
              <a:rPr lang="en-US" sz="2000" kern="0" dirty="0" smtClean="0">
                <a:solidFill>
                  <a:srgbClr val="1255B3"/>
                </a:solidFill>
              </a:rPr>
              <a:t> </a:t>
            </a:r>
            <a:endParaRPr lang="en-US" sz="1800" kern="0" dirty="0" smtClean="0">
              <a:solidFill>
                <a:srgbClr val="1255B3"/>
              </a:solidFill>
            </a:endParaRPr>
          </a:p>
          <a:p>
            <a:pPr marL="0" indent="0">
              <a:buFont typeface="Wingdings" panose="05000000000000000000" pitchFamily="2" charset="2"/>
              <a:buNone/>
            </a:pPr>
            <a:r>
              <a:rPr lang="en-US" sz="2000" kern="0" dirty="0" smtClean="0">
                <a:solidFill>
                  <a:srgbClr val="C00000"/>
                </a:solidFill>
              </a:rPr>
              <a:t>Aim.</a:t>
            </a:r>
            <a:r>
              <a:rPr lang="en-US" sz="2000" kern="0" dirty="0" smtClean="0"/>
              <a:t> Produce regular updates on the effects of </a:t>
            </a:r>
            <a:r>
              <a:rPr lang="en-US" sz="2000" kern="0" dirty="0" err="1" smtClean="0"/>
              <a:t>Covid</a:t>
            </a:r>
            <a:r>
              <a:rPr lang="en-US" sz="2000" kern="0" dirty="0" smtClean="0"/>
              <a:t> on U.S. macroeconomic, industry and regional variables. </a:t>
            </a:r>
          </a:p>
          <a:p>
            <a:endParaRPr lang="en-US" sz="2000" kern="0" dirty="0" smtClean="0"/>
          </a:p>
          <a:p>
            <a:pPr marL="0" indent="0">
              <a:buFont typeface="Wingdings" panose="05000000000000000000" pitchFamily="2" charset="2"/>
              <a:buNone/>
            </a:pPr>
            <a:r>
              <a:rPr lang="en-US" sz="2000" kern="0" dirty="0" smtClean="0">
                <a:solidFill>
                  <a:srgbClr val="C00000"/>
                </a:solidFill>
              </a:rPr>
              <a:t>Method.</a:t>
            </a:r>
            <a:r>
              <a:rPr lang="en-US" sz="2000" kern="0" dirty="0" smtClean="0"/>
              <a:t> Compare two runs of the </a:t>
            </a:r>
            <a:r>
              <a:rPr lang="en-US" sz="2000" kern="0" dirty="0" smtClean="0">
                <a:solidFill>
                  <a:schemeClr val="tx2"/>
                </a:solidFill>
              </a:rPr>
              <a:t>USAGE-</a:t>
            </a:r>
            <a:r>
              <a:rPr lang="en-US" sz="2000" kern="0" dirty="0" err="1" smtClean="0">
                <a:solidFill>
                  <a:schemeClr val="tx2"/>
                </a:solidFill>
              </a:rPr>
              <a:t>Covid</a:t>
            </a:r>
            <a:r>
              <a:rPr lang="en-US" sz="2000" kern="0" dirty="0" smtClean="0">
                <a:solidFill>
                  <a:schemeClr val="tx2"/>
                </a:solidFill>
              </a:rPr>
              <a:t> </a:t>
            </a:r>
            <a:r>
              <a:rPr lang="en-US" sz="2000" kern="0" dirty="0" smtClean="0"/>
              <a:t>model: </a:t>
            </a:r>
          </a:p>
          <a:p>
            <a:pPr marL="0" indent="0">
              <a:buFont typeface="Wingdings" panose="05000000000000000000" pitchFamily="2" charset="2"/>
              <a:buNone/>
            </a:pPr>
            <a:r>
              <a:rPr lang="en-US" sz="2000" kern="0" dirty="0" smtClean="0"/>
              <a:t>	(a)  no-</a:t>
            </a:r>
            <a:r>
              <a:rPr lang="en-US" sz="2000" kern="0" dirty="0" err="1" smtClean="0"/>
              <a:t>Covid</a:t>
            </a:r>
            <a:r>
              <a:rPr lang="en-US" sz="2000" kern="0" dirty="0" smtClean="0"/>
              <a:t> baseline run showing how the economy was expected to evolve		</a:t>
            </a:r>
          </a:p>
          <a:p>
            <a:pPr marL="0" indent="0">
              <a:buFont typeface="Wingdings" panose="05000000000000000000" pitchFamily="2" charset="2"/>
              <a:buNone/>
            </a:pPr>
            <a:r>
              <a:rPr lang="en-US" sz="2000" kern="0" dirty="0" smtClean="0"/>
              <a:t>                       before the onset of </a:t>
            </a:r>
            <a:r>
              <a:rPr lang="en-US" sz="2000" kern="0" dirty="0" err="1" smtClean="0"/>
              <a:t>Covid</a:t>
            </a:r>
            <a:r>
              <a:rPr lang="en-US" sz="2000" kern="0" dirty="0" smtClean="0"/>
              <a:t>; and</a:t>
            </a:r>
          </a:p>
          <a:p>
            <a:pPr marL="0" indent="0">
              <a:buFont typeface="Wingdings" panose="05000000000000000000" pitchFamily="2" charset="2"/>
              <a:buNone/>
            </a:pPr>
            <a:r>
              <a:rPr lang="en-US" sz="2000" kern="0" dirty="0" smtClean="0"/>
              <a:t>	(b)  </a:t>
            </a:r>
            <a:r>
              <a:rPr lang="en-US" sz="2000" kern="0" dirty="0" err="1" smtClean="0"/>
              <a:t>Covid</a:t>
            </a:r>
            <a:r>
              <a:rPr lang="en-US" sz="2000" kern="0" dirty="0" smtClean="0"/>
              <a:t> run incorporating data up to February 5, 2021 and projections </a:t>
            </a:r>
          </a:p>
          <a:p>
            <a:pPr marL="0" indent="0">
              <a:buFont typeface="Wingdings" panose="05000000000000000000" pitchFamily="2" charset="2"/>
              <a:buNone/>
            </a:pPr>
            <a:r>
              <a:rPr lang="en-US" sz="2000" kern="0" dirty="0" smtClean="0"/>
              <a:t>                       reflecting the </a:t>
            </a:r>
            <a:r>
              <a:rPr lang="en-US" sz="2000" kern="0" dirty="0" err="1" smtClean="0"/>
              <a:t>Covid</a:t>
            </a:r>
            <a:r>
              <a:rPr lang="en-US" sz="2000" kern="0" dirty="0" smtClean="0"/>
              <a:t> environment.  </a:t>
            </a:r>
          </a:p>
          <a:p>
            <a:endParaRPr lang="en-US" sz="2000" kern="0" dirty="0" smtClean="0"/>
          </a:p>
          <a:p>
            <a:pPr marL="0" indent="0">
              <a:buFont typeface="Wingdings" panose="05000000000000000000" pitchFamily="2" charset="2"/>
              <a:buNone/>
            </a:pPr>
            <a:r>
              <a:rPr lang="en-US" sz="2000" kern="0" dirty="0" smtClean="0">
                <a:solidFill>
                  <a:srgbClr val="C00000"/>
                </a:solidFill>
              </a:rPr>
              <a:t>USAGE.</a:t>
            </a:r>
            <a:r>
              <a:rPr lang="en-US" sz="2000" kern="0" dirty="0" smtClean="0"/>
              <a:t>  This is a detailed computable general equilibrium model that has been developed over the last 20 years and applied in studies for the U.S. International Trade Commission, and the U.S. Departments of Agriculture, Commerce, Energy, Homeland Security and Transportation</a:t>
            </a:r>
            <a:r>
              <a:rPr lang="en-US" sz="2000" kern="0" dirty="0" smtClean="0">
                <a:solidFill>
                  <a:schemeClr val="bg2"/>
                </a:solidFill>
              </a:rPr>
              <a:t>. </a:t>
            </a:r>
          </a:p>
          <a:p>
            <a:pPr marL="629920" lvl="1" indent="-305435">
              <a:buClr>
                <a:schemeClr val="bg1">
                  <a:lumMod val="75000"/>
                </a:schemeClr>
              </a:buClr>
            </a:pPr>
            <a:r>
              <a:rPr lang="en-US" sz="1800" kern="0" dirty="0" smtClean="0">
                <a:solidFill>
                  <a:schemeClr val="tx1">
                    <a:lumMod val="75000"/>
                    <a:lumOff val="25000"/>
                  </a:schemeClr>
                </a:solidFill>
              </a:rPr>
              <a:t> </a:t>
            </a:r>
            <a:endParaRPr lang="en-US" sz="1800" kern="0" dirty="0">
              <a:solidFill>
                <a:schemeClr val="tx1">
                  <a:lumMod val="75000"/>
                  <a:lumOff val="25000"/>
                </a:schemeClr>
              </a:solidFill>
            </a:endParaRPr>
          </a:p>
        </p:txBody>
      </p:sp>
    </p:spTree>
    <p:extLst>
      <p:ext uri="{BB962C8B-B14F-4D97-AF65-F5344CB8AC3E}">
        <p14:creationId xmlns:p14="http://schemas.microsoft.com/office/powerpoint/2010/main" val="41550837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A7420E9F-5A6F-4681-B6FA-F7196AE67A79}"/>
              </a:ext>
            </a:extLst>
          </p:cNvPr>
          <p:cNvSpPr>
            <a:spLocks noGrp="1"/>
          </p:cNvSpPr>
          <p:nvPr>
            <p:ph idx="1"/>
          </p:nvPr>
        </p:nvSpPr>
        <p:spPr>
          <a:xfrm>
            <a:off x="347436" y="1537745"/>
            <a:ext cx="8042743" cy="4034849"/>
          </a:xfrm>
        </p:spPr>
        <p:txBody>
          <a:bodyPr>
            <a:normAutofit/>
          </a:bodyPr>
          <a:lstStyle/>
          <a:p>
            <a:pPr marL="0" indent="0">
              <a:buNone/>
            </a:pPr>
            <a:endParaRPr lang="en-US" sz="2000" dirty="0"/>
          </a:p>
          <a:p>
            <a:pPr marL="0" indent="0">
              <a:buNone/>
            </a:pPr>
            <a:endParaRPr lang="en-US" sz="2000" dirty="0">
              <a:solidFill>
                <a:schemeClr val="bg2"/>
              </a:solidFill>
            </a:endParaRPr>
          </a:p>
        </p:txBody>
      </p:sp>
      <p:sp>
        <p:nvSpPr>
          <p:cNvPr id="9" name="TextBox 8"/>
          <p:cNvSpPr txBox="1"/>
          <p:nvPr/>
        </p:nvSpPr>
        <p:spPr>
          <a:xfrm>
            <a:off x="495035" y="5115414"/>
            <a:ext cx="8280920" cy="338554"/>
          </a:xfrm>
          <a:prstGeom prst="rect">
            <a:avLst/>
          </a:prstGeom>
          <a:noFill/>
        </p:spPr>
        <p:txBody>
          <a:bodyPr wrap="square" rtlCol="0">
            <a:spAutoFit/>
          </a:bodyPr>
          <a:lstStyle/>
          <a:p>
            <a:endParaRPr lang="en-US" dirty="0"/>
          </a:p>
        </p:txBody>
      </p:sp>
      <p:graphicFrame>
        <p:nvGraphicFramePr>
          <p:cNvPr id="6" name="Object 5"/>
          <p:cNvGraphicFramePr>
            <a:graphicFrameLocks noChangeAspect="1"/>
          </p:cNvGraphicFramePr>
          <p:nvPr>
            <p:extLst>
              <p:ext uri="{D42A27DB-BD31-4B8C-83A1-F6EECF244321}">
                <p14:modId xmlns:p14="http://schemas.microsoft.com/office/powerpoint/2010/main" val="2302729823"/>
              </p:ext>
            </p:extLst>
          </p:nvPr>
        </p:nvGraphicFramePr>
        <p:xfrm>
          <a:off x="971600" y="1988840"/>
          <a:ext cx="6934283" cy="4148391"/>
        </p:xfrm>
        <a:graphic>
          <a:graphicData uri="http://schemas.openxmlformats.org/presentationml/2006/ole">
            <mc:AlternateContent xmlns:mc="http://schemas.openxmlformats.org/markup-compatibility/2006">
              <mc:Choice xmlns:v="urn:schemas-microsoft-com:vml" Requires="v">
                <p:oleObj spid="_x0000_s29715" name="Worksheet" r:id="rId3" imgW="8677355" imgH="5191261" progId="Excel.Sheet.12">
                  <p:embed/>
                </p:oleObj>
              </mc:Choice>
              <mc:Fallback>
                <p:oleObj name="Worksheet" r:id="rId3" imgW="8677355" imgH="5191261" progId="Excel.Sheet.12">
                  <p:embed/>
                  <p:pic>
                    <p:nvPicPr>
                      <p:cNvPr id="6" name="Object 5"/>
                      <p:cNvPicPr/>
                      <p:nvPr/>
                    </p:nvPicPr>
                    <p:blipFill>
                      <a:blip r:embed="rId4"/>
                      <a:stretch>
                        <a:fillRect/>
                      </a:stretch>
                    </p:blipFill>
                    <p:spPr>
                      <a:xfrm>
                        <a:off x="971600" y="1988840"/>
                        <a:ext cx="6934283" cy="4148391"/>
                      </a:xfrm>
                      <a:prstGeom prst="rect">
                        <a:avLst/>
                      </a:prstGeom>
                    </p:spPr>
                  </p:pic>
                </p:oleObj>
              </mc:Fallback>
            </mc:AlternateContent>
          </a:graphicData>
        </a:graphic>
      </p:graphicFrame>
      <p:sp>
        <p:nvSpPr>
          <p:cNvPr id="2" name="Rectangle 1"/>
          <p:cNvSpPr/>
          <p:nvPr/>
        </p:nvSpPr>
        <p:spPr>
          <a:xfrm>
            <a:off x="154546" y="1513806"/>
            <a:ext cx="9111804" cy="584775"/>
          </a:xfrm>
          <a:prstGeom prst="rect">
            <a:avLst/>
          </a:prstGeom>
        </p:spPr>
        <p:txBody>
          <a:bodyPr wrap="square">
            <a:spAutoFit/>
          </a:bodyPr>
          <a:lstStyle/>
          <a:p>
            <a:r>
              <a:rPr lang="en-US" b="1" dirty="0">
                <a:solidFill>
                  <a:srgbClr val="1F14AC"/>
                </a:solidFill>
              </a:rPr>
              <a:t>Effects of </a:t>
            </a:r>
            <a:r>
              <a:rPr lang="en-US" b="1" dirty="0" err="1">
                <a:solidFill>
                  <a:srgbClr val="1F14AC"/>
                </a:solidFill>
              </a:rPr>
              <a:t>Covid</a:t>
            </a:r>
            <a:r>
              <a:rPr lang="en-US" b="1" dirty="0">
                <a:solidFill>
                  <a:srgbClr val="1F14AC"/>
                </a:solidFill>
              </a:rPr>
              <a:t> on industry outputs (31-order) in the U.S.: percentage deviations from no-</a:t>
            </a:r>
            <a:r>
              <a:rPr lang="en-US" b="1" dirty="0" err="1">
                <a:solidFill>
                  <a:srgbClr val="1F14AC"/>
                </a:solidFill>
              </a:rPr>
              <a:t>Covid</a:t>
            </a:r>
            <a:r>
              <a:rPr lang="en-US" b="1" dirty="0">
                <a:solidFill>
                  <a:srgbClr val="1F14AC"/>
                </a:solidFill>
              </a:rPr>
              <a:t> baseline</a:t>
            </a:r>
            <a:endParaRPr lang="en-AU" b="1" dirty="0">
              <a:solidFill>
                <a:srgbClr val="1F14AC"/>
              </a:solidFill>
            </a:endParaRPr>
          </a:p>
        </p:txBody>
      </p:sp>
    </p:spTree>
    <p:extLst>
      <p:ext uri="{BB962C8B-B14F-4D97-AF65-F5344CB8AC3E}">
        <p14:creationId xmlns:p14="http://schemas.microsoft.com/office/powerpoint/2010/main" val="348603654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A7420E9F-5A6F-4681-B6FA-F7196AE67A79}"/>
              </a:ext>
            </a:extLst>
          </p:cNvPr>
          <p:cNvSpPr>
            <a:spLocks noGrp="1"/>
          </p:cNvSpPr>
          <p:nvPr>
            <p:ph idx="1"/>
          </p:nvPr>
        </p:nvSpPr>
        <p:spPr>
          <a:xfrm>
            <a:off x="347436" y="1537745"/>
            <a:ext cx="8042743" cy="4034849"/>
          </a:xfrm>
        </p:spPr>
        <p:txBody>
          <a:bodyPr>
            <a:normAutofit/>
          </a:bodyPr>
          <a:lstStyle/>
          <a:p>
            <a:pPr marL="0" indent="0">
              <a:buNone/>
            </a:pPr>
            <a:endParaRPr lang="en-US" sz="2000" dirty="0"/>
          </a:p>
          <a:p>
            <a:pPr marL="0" indent="0">
              <a:buNone/>
            </a:pPr>
            <a:endParaRPr lang="en-US" sz="2000" dirty="0">
              <a:solidFill>
                <a:schemeClr val="bg2"/>
              </a:solidFill>
            </a:endParaRPr>
          </a:p>
        </p:txBody>
      </p:sp>
      <p:sp>
        <p:nvSpPr>
          <p:cNvPr id="7" name="TextBox 6"/>
          <p:cNvSpPr txBox="1"/>
          <p:nvPr/>
        </p:nvSpPr>
        <p:spPr>
          <a:xfrm>
            <a:off x="8438085" y="5628514"/>
            <a:ext cx="553057" cy="230832"/>
          </a:xfrm>
          <a:prstGeom prst="rect">
            <a:avLst/>
          </a:prstGeom>
          <a:noFill/>
        </p:spPr>
        <p:txBody>
          <a:bodyPr wrap="square" rtlCol="0">
            <a:spAutoFit/>
          </a:bodyPr>
          <a:lstStyle/>
          <a:p>
            <a:r>
              <a:rPr lang="en-US" sz="900" dirty="0">
                <a:solidFill>
                  <a:schemeClr val="tx1">
                    <a:lumMod val="50000"/>
                    <a:lumOff val="50000"/>
                  </a:schemeClr>
                </a:solidFill>
                <a:latin typeface="Helvetica"/>
                <a:cs typeface="Helvetica"/>
              </a:rPr>
              <a:t>14</a:t>
            </a:r>
          </a:p>
        </p:txBody>
      </p:sp>
      <p:sp>
        <p:nvSpPr>
          <p:cNvPr id="9" name="TextBox 8"/>
          <p:cNvSpPr txBox="1"/>
          <p:nvPr/>
        </p:nvSpPr>
        <p:spPr>
          <a:xfrm>
            <a:off x="495035" y="5115414"/>
            <a:ext cx="8280920" cy="338554"/>
          </a:xfrm>
          <a:prstGeom prst="rect">
            <a:avLst/>
          </a:prstGeom>
          <a:noFill/>
        </p:spPr>
        <p:txBody>
          <a:bodyPr wrap="square" rtlCol="0">
            <a:spAutoFit/>
          </a:bodyPr>
          <a:lstStyle/>
          <a:p>
            <a:endParaRPr lang="en-US" dirty="0"/>
          </a:p>
        </p:txBody>
      </p:sp>
      <p:graphicFrame>
        <p:nvGraphicFramePr>
          <p:cNvPr id="6" name="Object 5"/>
          <p:cNvGraphicFramePr>
            <a:graphicFrameLocks noChangeAspect="1"/>
          </p:cNvGraphicFramePr>
          <p:nvPr>
            <p:extLst/>
          </p:nvPr>
        </p:nvGraphicFramePr>
        <p:xfrm>
          <a:off x="1526147" y="2158846"/>
          <a:ext cx="6365626" cy="3700500"/>
        </p:xfrm>
        <a:graphic>
          <a:graphicData uri="http://schemas.openxmlformats.org/presentationml/2006/ole">
            <mc:AlternateContent xmlns:mc="http://schemas.openxmlformats.org/markup-compatibility/2006">
              <mc:Choice xmlns:v="urn:schemas-microsoft-com:vml" Requires="v">
                <p:oleObj spid="_x0000_s30739" name="Worksheet" r:id="rId4" imgW="6324541" imgH="3676650" progId="Excel.Sheet.12">
                  <p:embed/>
                </p:oleObj>
              </mc:Choice>
              <mc:Fallback>
                <p:oleObj name="Worksheet" r:id="rId4" imgW="6324541" imgH="3676650" progId="Excel.Sheet.12">
                  <p:embed/>
                  <p:pic>
                    <p:nvPicPr>
                      <p:cNvPr id="6" name="Object 5"/>
                      <p:cNvPicPr/>
                      <p:nvPr/>
                    </p:nvPicPr>
                    <p:blipFill>
                      <a:blip r:embed="rId5"/>
                      <a:stretch>
                        <a:fillRect/>
                      </a:stretch>
                    </p:blipFill>
                    <p:spPr>
                      <a:xfrm>
                        <a:off x="1526147" y="2158846"/>
                        <a:ext cx="6365626" cy="3700500"/>
                      </a:xfrm>
                      <a:prstGeom prst="rect">
                        <a:avLst/>
                      </a:prstGeom>
                    </p:spPr>
                  </p:pic>
                </p:oleObj>
              </mc:Fallback>
            </mc:AlternateContent>
          </a:graphicData>
        </a:graphic>
      </p:graphicFrame>
      <p:sp>
        <p:nvSpPr>
          <p:cNvPr id="8" name="Title 1"/>
          <p:cNvSpPr>
            <a:spLocks noGrp="1"/>
          </p:cNvSpPr>
          <p:nvPr>
            <p:ph type="title"/>
          </p:nvPr>
        </p:nvSpPr>
        <p:spPr>
          <a:xfrm>
            <a:off x="246825" y="1342082"/>
            <a:ext cx="8362397" cy="1008112"/>
          </a:xfrm>
        </p:spPr>
        <p:txBody>
          <a:bodyPr>
            <a:normAutofit fontScale="90000"/>
          </a:bodyPr>
          <a:lstStyle/>
          <a:p>
            <a:r>
              <a:rPr lang="en-US" sz="2000" dirty="0">
                <a:solidFill>
                  <a:srgbClr val="1F14AC"/>
                </a:solidFill>
              </a:rPr>
              <a:t>Employment by state: percentage deviations from level in 4</a:t>
            </a:r>
            <a:r>
              <a:rPr lang="en-US" sz="2000" baseline="30000" dirty="0">
                <a:solidFill>
                  <a:srgbClr val="1F14AC"/>
                </a:solidFill>
              </a:rPr>
              <a:t>th</a:t>
            </a:r>
            <a:r>
              <a:rPr lang="en-US" sz="2000" dirty="0">
                <a:solidFill>
                  <a:srgbClr val="1F14AC"/>
                </a:solidFill>
              </a:rPr>
              <a:t> quarter of 2019</a:t>
            </a:r>
            <a:br>
              <a:rPr lang="en-US" sz="2000" dirty="0">
                <a:solidFill>
                  <a:srgbClr val="1F14AC"/>
                </a:solidFill>
              </a:rPr>
            </a:br>
            <a:r>
              <a:rPr lang="en-US" sz="1800" i="1" dirty="0">
                <a:solidFill>
                  <a:srgbClr val="1F14AC"/>
                </a:solidFill>
              </a:rPr>
              <a:t>(BLS data for 4 quarters of 2020 followed by USAGE model projections)</a:t>
            </a:r>
            <a:endParaRPr lang="en-AU" sz="1800" i="1" dirty="0">
              <a:solidFill>
                <a:srgbClr val="1F14AC"/>
              </a:solidFill>
            </a:endParaRPr>
          </a:p>
        </p:txBody>
      </p:sp>
    </p:spTree>
    <p:extLst>
      <p:ext uri="{BB962C8B-B14F-4D97-AF65-F5344CB8AC3E}">
        <p14:creationId xmlns:p14="http://schemas.microsoft.com/office/powerpoint/2010/main" val="425419983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A7420E9F-5A6F-4681-B6FA-F7196AE67A79}"/>
              </a:ext>
            </a:extLst>
          </p:cNvPr>
          <p:cNvSpPr>
            <a:spLocks noGrp="1"/>
          </p:cNvSpPr>
          <p:nvPr>
            <p:ph idx="1"/>
          </p:nvPr>
        </p:nvSpPr>
        <p:spPr>
          <a:xfrm>
            <a:off x="323528" y="1916832"/>
            <a:ext cx="8042743" cy="4034849"/>
          </a:xfrm>
        </p:spPr>
        <p:txBody>
          <a:bodyPr>
            <a:normAutofit/>
          </a:bodyPr>
          <a:lstStyle/>
          <a:p>
            <a:pPr marL="0" indent="0">
              <a:buNone/>
            </a:pPr>
            <a:endParaRPr lang="en-US" sz="2000" dirty="0"/>
          </a:p>
          <a:p>
            <a:pPr marL="0" indent="0">
              <a:buNone/>
            </a:pPr>
            <a:endParaRPr lang="en-US" sz="2000" dirty="0">
              <a:solidFill>
                <a:schemeClr val="bg2"/>
              </a:solidFill>
            </a:endParaRPr>
          </a:p>
        </p:txBody>
      </p:sp>
      <p:sp>
        <p:nvSpPr>
          <p:cNvPr id="9" name="TextBox 8"/>
          <p:cNvSpPr txBox="1"/>
          <p:nvPr/>
        </p:nvSpPr>
        <p:spPr>
          <a:xfrm>
            <a:off x="495035" y="5115414"/>
            <a:ext cx="8280920" cy="338554"/>
          </a:xfrm>
          <a:prstGeom prst="rect">
            <a:avLst/>
          </a:prstGeom>
          <a:noFill/>
        </p:spPr>
        <p:txBody>
          <a:bodyPr wrap="square" rtlCol="0">
            <a:spAutoFit/>
          </a:bodyPr>
          <a:lstStyle/>
          <a:p>
            <a:endParaRPr lang="en-US" dirty="0"/>
          </a:p>
        </p:txBody>
      </p:sp>
      <p:sp>
        <p:nvSpPr>
          <p:cNvPr id="2" name="Rectangle 1"/>
          <p:cNvSpPr/>
          <p:nvPr/>
        </p:nvSpPr>
        <p:spPr>
          <a:xfrm>
            <a:off x="3203848" y="188640"/>
            <a:ext cx="2437077" cy="400110"/>
          </a:xfrm>
          <a:prstGeom prst="rect">
            <a:avLst/>
          </a:prstGeom>
        </p:spPr>
        <p:txBody>
          <a:bodyPr wrap="none">
            <a:spAutoFit/>
          </a:bodyPr>
          <a:lstStyle/>
          <a:p>
            <a:r>
              <a:rPr lang="en-US" sz="2000" b="1" dirty="0">
                <a:solidFill>
                  <a:srgbClr val="180CB4"/>
                </a:solidFill>
              </a:rPr>
              <a:t>Concluding remarks</a:t>
            </a:r>
            <a:endParaRPr lang="en-AU" sz="2000" b="1" dirty="0">
              <a:solidFill>
                <a:srgbClr val="180CB4"/>
              </a:solidFill>
            </a:endParaRPr>
          </a:p>
        </p:txBody>
      </p:sp>
      <p:sp>
        <p:nvSpPr>
          <p:cNvPr id="6" name="Rectangle 5"/>
          <p:cNvSpPr/>
          <p:nvPr/>
        </p:nvSpPr>
        <p:spPr>
          <a:xfrm>
            <a:off x="323528" y="1412776"/>
            <a:ext cx="8509423" cy="4352153"/>
          </a:xfrm>
          <a:prstGeom prst="rect">
            <a:avLst/>
          </a:prstGeom>
        </p:spPr>
        <p:txBody>
          <a:bodyPr wrap="square">
            <a:spAutoFit/>
          </a:bodyPr>
          <a:lstStyle/>
          <a:p>
            <a:pPr>
              <a:lnSpc>
                <a:spcPct val="107000"/>
              </a:lnSpc>
              <a:spcBef>
                <a:spcPts val="600"/>
              </a:spcBef>
              <a:spcAft>
                <a:spcPts val="0"/>
              </a:spcAft>
            </a:pPr>
            <a:r>
              <a:rPr lang="en-US" b="1" dirty="0">
                <a:ea typeface="Calibri" panose="020F0502020204030204" pitchFamily="34" charset="0"/>
                <a:cs typeface="Times New Roman" panose="02020603050405020304" pitchFamily="18" charset="0"/>
              </a:rPr>
              <a:t>The </a:t>
            </a:r>
            <a:r>
              <a:rPr lang="en-US" b="1" dirty="0" err="1">
                <a:ea typeface="Calibri" panose="020F0502020204030204" pitchFamily="34" charset="0"/>
                <a:cs typeface="Times New Roman" panose="02020603050405020304" pitchFamily="18" charset="0"/>
              </a:rPr>
              <a:t>Covid</a:t>
            </a:r>
            <a:r>
              <a:rPr lang="en-US" b="1" dirty="0">
                <a:ea typeface="Calibri" panose="020F0502020204030204" pitchFamily="34" charset="0"/>
                <a:cs typeface="Times New Roman" panose="02020603050405020304" pitchFamily="18" charset="0"/>
              </a:rPr>
              <a:t> downturn will be mild relative to the GFC and will not be long-lived.   </a:t>
            </a:r>
            <a:endParaRPr lang="en-AU"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600"/>
              </a:spcBef>
              <a:spcAft>
                <a:spcPts val="0"/>
              </a:spcAft>
            </a:pPr>
            <a:r>
              <a:rPr lang="en-US" b="1" dirty="0">
                <a:ea typeface="Calibri" panose="020F0502020204030204" pitchFamily="34" charset="0"/>
                <a:cs typeface="Times New Roman" panose="02020603050405020304" pitchFamily="18" charset="0"/>
              </a:rPr>
              <a:t>Over the 2 years from Y20Q1 to Y21Q4, the pandemic will cost the U.S. economy about 8 per cent of a year’s GDP.  Present indications are that by 2022 GDP will be back close to its no-</a:t>
            </a:r>
            <a:r>
              <a:rPr lang="en-US" b="1" dirty="0" err="1">
                <a:ea typeface="Calibri" panose="020F0502020204030204" pitchFamily="34" charset="0"/>
                <a:cs typeface="Times New Roman" panose="02020603050405020304" pitchFamily="18" charset="0"/>
              </a:rPr>
              <a:t>Covid</a:t>
            </a:r>
            <a:r>
              <a:rPr lang="en-US" b="1" dirty="0">
                <a:ea typeface="Calibri" panose="020F0502020204030204" pitchFamily="34" charset="0"/>
                <a:cs typeface="Times New Roman" panose="02020603050405020304" pitchFamily="18" charset="0"/>
              </a:rPr>
              <a:t> path. </a:t>
            </a:r>
            <a:endParaRPr lang="en-AU"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600"/>
              </a:spcBef>
              <a:spcAft>
                <a:spcPts val="0"/>
              </a:spcAft>
            </a:pPr>
            <a:r>
              <a:rPr lang="en-US" b="1" dirty="0">
                <a:ea typeface="Calibri" panose="020F0502020204030204" pitchFamily="34" charset="0"/>
                <a:cs typeface="Times New Roman" panose="02020603050405020304" pitchFamily="18" charset="0"/>
              </a:rPr>
              <a:t>By comparison, over the two years from Y08Q3 to Y10Q2, the GFC cost the U.S. economy about 9.4% of a year’s GDP, and the negative effects continued for at least another two years.</a:t>
            </a:r>
            <a:endParaRPr lang="en-AU"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600"/>
              </a:spcBef>
              <a:spcAft>
                <a:spcPts val="0"/>
              </a:spcAft>
            </a:pPr>
            <a:r>
              <a:rPr lang="en-US" b="1" dirty="0">
                <a:ea typeface="Calibri" panose="020F0502020204030204" pitchFamily="34" charset="0"/>
                <a:cs typeface="Times New Roman" panose="02020603050405020304" pitchFamily="18" charset="0"/>
              </a:rPr>
              <a:t>Through 2021, tourism-related industries and regions will remain depressed, but the rest of the economy is likely to recover.   </a:t>
            </a:r>
            <a:endParaRPr lang="en-AU"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600"/>
              </a:spcBef>
              <a:spcAft>
                <a:spcPts val="0"/>
              </a:spcAft>
            </a:pPr>
            <a:r>
              <a:rPr lang="en-AU" b="1" dirty="0">
                <a:ea typeface="Calibri" panose="020F0502020204030204" pitchFamily="34" charset="0"/>
                <a:cs typeface="Times New Roman" panose="02020603050405020304" pitchFamily="18" charset="0"/>
              </a:rPr>
              <a:t>In making our forecasts for 2021, we assumed that the Biden administration will implement a stimulus package sufficient to generate 5 per cent year-on-year growth in GDP.  The size of the required package depends on reactions of households and other actors in the economy.  If households adopt normal spending patterns, then a relatively small package will be adequate, a little over $1 trillion.  On the other hand, if households adopt a consumption propensity on stimulus payments that is half of that on normal income, then a package of over $1.5 trillion </a:t>
            </a:r>
            <a:r>
              <a:rPr lang="en-AU" b="1" dirty="0" smtClean="0">
                <a:ea typeface="Calibri" panose="020F0502020204030204" pitchFamily="34" charset="0"/>
                <a:cs typeface="Times New Roman" panose="02020603050405020304" pitchFamily="18" charset="0"/>
              </a:rPr>
              <a:t>ill </a:t>
            </a:r>
            <a:r>
              <a:rPr lang="en-AU" b="1" dirty="0">
                <a:ea typeface="Calibri" panose="020F0502020204030204" pitchFamily="34" charset="0"/>
                <a:cs typeface="Times New Roman" panose="02020603050405020304" pitchFamily="18" charset="0"/>
              </a:rPr>
              <a:t>be required. </a:t>
            </a:r>
            <a:endParaRPr lang="en-AU"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8758610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Main features of USAGE-</a:t>
            </a:r>
            <a:r>
              <a:rPr lang="en-US" dirty="0" err="1" smtClean="0"/>
              <a:t>Covid</a:t>
            </a:r>
            <a:endParaRPr lang="en-AU" dirty="0"/>
          </a:p>
        </p:txBody>
      </p:sp>
      <p:sp>
        <p:nvSpPr>
          <p:cNvPr id="3" name="TextBox 2"/>
          <p:cNvSpPr txBox="1"/>
          <p:nvPr/>
        </p:nvSpPr>
        <p:spPr>
          <a:xfrm>
            <a:off x="611560" y="1772816"/>
            <a:ext cx="7056784" cy="2246769"/>
          </a:xfrm>
          <a:prstGeom prst="rect">
            <a:avLst/>
          </a:prstGeom>
          <a:noFill/>
        </p:spPr>
        <p:txBody>
          <a:bodyPr wrap="square" rtlCol="0">
            <a:spAutoFit/>
          </a:bodyPr>
          <a:lstStyle/>
          <a:p>
            <a:r>
              <a:rPr lang="en-US" sz="2000" b="1" dirty="0" smtClean="0"/>
              <a:t>(1)  </a:t>
            </a:r>
            <a:r>
              <a:rPr lang="en-US" sz="2000" b="1" dirty="0" smtClean="0"/>
              <a:t>Quarterly</a:t>
            </a:r>
            <a:endParaRPr lang="en-US" sz="2000" b="1" dirty="0"/>
          </a:p>
          <a:p>
            <a:endParaRPr lang="en-US" sz="2000" b="1" dirty="0" smtClean="0"/>
          </a:p>
          <a:p>
            <a:r>
              <a:rPr lang="en-US" sz="2000" b="1" dirty="0" smtClean="0"/>
              <a:t>(2)  Sticky-wage adjustment, allowing unemployment of labor</a:t>
            </a:r>
          </a:p>
          <a:p>
            <a:endParaRPr lang="en-US" sz="2000" b="1" dirty="0" smtClean="0"/>
          </a:p>
          <a:p>
            <a:pPr marL="457200" indent="-457200">
              <a:buAutoNum type="arabicParenBoth" startAt="3"/>
            </a:pPr>
            <a:r>
              <a:rPr lang="en-US" sz="2000" b="1" dirty="0" smtClean="0"/>
              <a:t>Sticky adjustment of rental rates on capital allowing excess capacity </a:t>
            </a:r>
          </a:p>
          <a:p>
            <a:endParaRPr lang="en-AU" sz="2000" b="1" dirty="0"/>
          </a:p>
        </p:txBody>
      </p:sp>
    </p:spTree>
    <p:extLst>
      <p:ext uri="{BB962C8B-B14F-4D97-AF65-F5344CB8AC3E}">
        <p14:creationId xmlns:p14="http://schemas.microsoft.com/office/powerpoint/2010/main" val="23411228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Main features of USAGE-</a:t>
            </a:r>
            <a:r>
              <a:rPr lang="en-US" dirty="0" err="1" smtClean="0"/>
              <a:t>Covid</a:t>
            </a:r>
            <a:r>
              <a:rPr lang="en-US" dirty="0" smtClean="0"/>
              <a:t/>
            </a:r>
            <a:br>
              <a:rPr lang="en-US" dirty="0" smtClean="0"/>
            </a:br>
            <a:r>
              <a:rPr lang="en-US" sz="2800" dirty="0" smtClean="0">
                <a:solidFill>
                  <a:srgbClr val="FF0000"/>
                </a:solidFill>
              </a:rPr>
              <a:t>(1)  Quarterly</a:t>
            </a:r>
            <a:endParaRPr lang="en-AU" sz="2800" dirty="0">
              <a:solidFill>
                <a:srgbClr val="FF0000"/>
              </a:solidFill>
            </a:endParaRPr>
          </a:p>
        </p:txBody>
      </p:sp>
      <p:graphicFrame>
        <p:nvGraphicFramePr>
          <p:cNvPr id="4" name="Object 3"/>
          <p:cNvGraphicFramePr>
            <a:graphicFrameLocks noChangeAspect="1"/>
          </p:cNvGraphicFramePr>
          <p:nvPr>
            <p:extLst>
              <p:ext uri="{D42A27DB-BD31-4B8C-83A1-F6EECF244321}">
                <p14:modId xmlns:p14="http://schemas.microsoft.com/office/powerpoint/2010/main" val="3666572096"/>
              </p:ext>
            </p:extLst>
          </p:nvPr>
        </p:nvGraphicFramePr>
        <p:xfrm>
          <a:off x="107504" y="1340768"/>
          <a:ext cx="8856662" cy="4600575"/>
        </p:xfrm>
        <a:graphic>
          <a:graphicData uri="http://schemas.openxmlformats.org/presentationml/2006/ole">
            <mc:AlternateContent xmlns:mc="http://schemas.openxmlformats.org/markup-compatibility/2006">
              <mc:Choice xmlns:v="urn:schemas-microsoft-com:vml" Requires="v">
                <p:oleObj spid="_x0000_s32782" name="Document" r:id="rId3" imgW="8857005" imgH="4600269" progId="Word.Document.12">
                  <p:embed/>
                </p:oleObj>
              </mc:Choice>
              <mc:Fallback>
                <p:oleObj name="Document" r:id="rId3" imgW="8857005" imgH="4600269" progId="Word.Document.12">
                  <p:embed/>
                  <p:pic>
                    <p:nvPicPr>
                      <p:cNvPr id="0" name=""/>
                      <p:cNvPicPr/>
                      <p:nvPr/>
                    </p:nvPicPr>
                    <p:blipFill>
                      <a:blip r:embed="rId4"/>
                      <a:stretch>
                        <a:fillRect/>
                      </a:stretch>
                    </p:blipFill>
                    <p:spPr>
                      <a:xfrm>
                        <a:off x="107504" y="1340768"/>
                        <a:ext cx="8856662" cy="4600575"/>
                      </a:xfrm>
                      <a:prstGeom prst="rect">
                        <a:avLst/>
                      </a:prstGeom>
                    </p:spPr>
                  </p:pic>
                </p:oleObj>
              </mc:Fallback>
            </mc:AlternateContent>
          </a:graphicData>
        </a:graphic>
      </p:graphicFrame>
    </p:spTree>
    <p:extLst>
      <p:ext uri="{BB962C8B-B14F-4D97-AF65-F5344CB8AC3E}">
        <p14:creationId xmlns:p14="http://schemas.microsoft.com/office/powerpoint/2010/main" val="38099815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16632"/>
            <a:ext cx="8077200" cy="990600"/>
          </a:xfrm>
        </p:spPr>
        <p:txBody>
          <a:bodyPr/>
          <a:lstStyle/>
          <a:p>
            <a:r>
              <a:rPr lang="en-US" dirty="0" smtClean="0"/>
              <a:t>Main features of USAGE-</a:t>
            </a:r>
            <a:r>
              <a:rPr lang="en-US" dirty="0" err="1" smtClean="0"/>
              <a:t>Covid</a:t>
            </a:r>
            <a:r>
              <a:rPr lang="en-US" dirty="0" smtClean="0"/>
              <a:t/>
            </a:r>
            <a:br>
              <a:rPr lang="en-US" dirty="0" smtClean="0"/>
            </a:br>
            <a:r>
              <a:rPr lang="en-US" sz="2400" dirty="0">
                <a:solidFill>
                  <a:srgbClr val="FF0000"/>
                </a:solidFill>
              </a:rPr>
              <a:t>(2)  Sticky-wage adjustment</a:t>
            </a:r>
            <a:r>
              <a:rPr lang="en-US" sz="2400" dirty="0">
                <a:solidFill>
                  <a:schemeClr val="tx1"/>
                </a:solidFill>
              </a:rPr>
              <a:t>, allowing unemployment of labor</a:t>
            </a:r>
            <a:r>
              <a:rPr lang="en-US" sz="2400" dirty="0">
                <a:solidFill>
                  <a:srgbClr val="FF0000"/>
                </a:solidFill>
              </a:rPr>
              <a:t/>
            </a:r>
            <a:br>
              <a:rPr lang="en-US" sz="2400" dirty="0">
                <a:solidFill>
                  <a:srgbClr val="FF0000"/>
                </a:solidFill>
              </a:rPr>
            </a:br>
            <a:endParaRPr lang="en-AU" sz="2400" dirty="0"/>
          </a:p>
        </p:txBody>
      </p:sp>
      <p:sp>
        <p:nvSpPr>
          <p:cNvPr id="3" name="TextBox 2"/>
          <p:cNvSpPr txBox="1"/>
          <p:nvPr/>
        </p:nvSpPr>
        <p:spPr>
          <a:xfrm>
            <a:off x="899592" y="2060848"/>
            <a:ext cx="7056784" cy="1631216"/>
          </a:xfrm>
          <a:prstGeom prst="rect">
            <a:avLst/>
          </a:prstGeom>
          <a:noFill/>
        </p:spPr>
        <p:txBody>
          <a:bodyPr wrap="square" rtlCol="0">
            <a:spAutoFit/>
          </a:bodyPr>
          <a:lstStyle/>
          <a:p>
            <a:endParaRPr lang="en-US" sz="2000" b="1" dirty="0" smtClean="0">
              <a:solidFill>
                <a:srgbClr val="FF0000"/>
              </a:solidFill>
            </a:endParaRPr>
          </a:p>
          <a:p>
            <a:pPr marL="457200" indent="-457200">
              <a:buAutoNum type="arabicPeriod"/>
            </a:pPr>
            <a:endParaRPr lang="en-US" sz="2000" b="1" dirty="0"/>
          </a:p>
          <a:p>
            <a:endParaRPr lang="en-US" sz="2000" b="1" dirty="0" smtClean="0"/>
          </a:p>
          <a:p>
            <a:pPr marL="457200" indent="-457200">
              <a:buAutoNum type="arabicPeriod"/>
            </a:pPr>
            <a:endParaRPr lang="en-US" sz="2000" b="1" dirty="0"/>
          </a:p>
          <a:p>
            <a:endParaRPr lang="en-AU" sz="2000" b="1" dirty="0"/>
          </a:p>
        </p:txBody>
      </p:sp>
      <p:sp>
        <p:nvSpPr>
          <p:cNvPr id="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AU"/>
          </a:p>
        </p:txBody>
      </p:sp>
      <p:sp>
        <p:nvSpPr>
          <p:cNvPr id="7" name="Rectangle 3"/>
          <p:cNvSpPr>
            <a:spLocks noChangeArrowheads="1"/>
          </p:cNvSpPr>
          <p:nvPr/>
        </p:nvSpPr>
        <p:spPr bwMode="auto">
          <a:xfrm>
            <a:off x="0" y="23145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AU"/>
          </a:p>
        </p:txBody>
      </p:sp>
      <p:sp>
        <p:nvSpPr>
          <p:cNvPr id="8" name="Rectangle 5"/>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AU"/>
          </a:p>
        </p:txBody>
      </p:sp>
      <p:graphicFrame>
        <p:nvGraphicFramePr>
          <p:cNvPr id="9" name="Object 8"/>
          <p:cNvGraphicFramePr>
            <a:graphicFrameLocks noChangeAspect="1"/>
          </p:cNvGraphicFramePr>
          <p:nvPr>
            <p:extLst>
              <p:ext uri="{D42A27DB-BD31-4B8C-83A1-F6EECF244321}">
                <p14:modId xmlns:p14="http://schemas.microsoft.com/office/powerpoint/2010/main" val="1193288764"/>
              </p:ext>
            </p:extLst>
          </p:nvPr>
        </p:nvGraphicFramePr>
        <p:xfrm>
          <a:off x="2051720" y="1412776"/>
          <a:ext cx="4943475" cy="923925"/>
        </p:xfrm>
        <a:graphic>
          <a:graphicData uri="http://schemas.openxmlformats.org/presentationml/2006/ole">
            <mc:AlternateContent xmlns:mc="http://schemas.openxmlformats.org/markup-compatibility/2006">
              <mc:Choice xmlns:v="urn:schemas-microsoft-com:vml" Requires="v">
                <p:oleObj spid="_x0000_s31762" name="Equation" r:id="rId3" imgW="3746500" imgH="698500" progId="Equation.DSMT4">
                  <p:embed/>
                </p:oleObj>
              </mc:Choice>
              <mc:Fallback>
                <p:oleObj name="Equation" r:id="rId3" imgW="3746500" imgH="698500" progId="Equation.DSMT4">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1720" y="1412776"/>
                        <a:ext cx="4943475" cy="9239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6" name="Picture 5"/>
          <p:cNvPicPr>
            <a:picLocks noChangeAspect="1"/>
          </p:cNvPicPr>
          <p:nvPr/>
        </p:nvPicPr>
        <p:blipFill>
          <a:blip r:embed="rId5"/>
          <a:stretch>
            <a:fillRect/>
          </a:stretch>
        </p:blipFill>
        <p:spPr>
          <a:xfrm>
            <a:off x="1331640" y="2352487"/>
            <a:ext cx="6889592" cy="4505513"/>
          </a:xfrm>
          <a:prstGeom prst="rect">
            <a:avLst/>
          </a:prstGeom>
        </p:spPr>
      </p:pic>
    </p:spTree>
    <p:extLst>
      <p:ext uri="{BB962C8B-B14F-4D97-AF65-F5344CB8AC3E}">
        <p14:creationId xmlns:p14="http://schemas.microsoft.com/office/powerpoint/2010/main" val="29175006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5474" name="Rectangle 2"/>
          <p:cNvSpPr>
            <a:spLocks noGrp="1" noChangeArrowheads="1"/>
          </p:cNvSpPr>
          <p:nvPr>
            <p:ph type="title"/>
          </p:nvPr>
        </p:nvSpPr>
        <p:spPr/>
        <p:txBody>
          <a:bodyPr/>
          <a:lstStyle/>
          <a:p>
            <a:r>
              <a:rPr lang="en-US" sz="2400" dirty="0"/>
              <a:t>Main features of USAGE-</a:t>
            </a:r>
            <a:r>
              <a:rPr lang="en-US" sz="2400" dirty="0" err="1"/>
              <a:t>Covid</a:t>
            </a:r>
            <a:r>
              <a:rPr lang="en-US" sz="2400" dirty="0"/>
              <a:t/>
            </a:r>
            <a:br>
              <a:rPr lang="en-US" sz="2400" dirty="0"/>
            </a:br>
            <a:r>
              <a:rPr lang="en-US" sz="2400" dirty="0">
                <a:solidFill>
                  <a:srgbClr val="FF0000"/>
                </a:solidFill>
              </a:rPr>
              <a:t>(3) </a:t>
            </a:r>
            <a:r>
              <a:rPr lang="en-US" altLang="en-US" sz="2400" dirty="0" smtClean="0">
                <a:solidFill>
                  <a:schemeClr val="tx1"/>
                </a:solidFill>
              </a:rPr>
              <a:t>sticky </a:t>
            </a:r>
            <a:r>
              <a:rPr lang="en-US" altLang="en-US" sz="2400" dirty="0">
                <a:solidFill>
                  <a:schemeClr val="tx1"/>
                </a:solidFill>
              </a:rPr>
              <a:t>real rental </a:t>
            </a:r>
            <a:r>
              <a:rPr lang="en-US" altLang="en-US" sz="2400" dirty="0" smtClean="0">
                <a:solidFill>
                  <a:schemeClr val="tx1"/>
                </a:solidFill>
              </a:rPr>
              <a:t>adjustment giving </a:t>
            </a:r>
            <a:br>
              <a:rPr lang="en-US" altLang="en-US" sz="2400" dirty="0" smtClean="0">
                <a:solidFill>
                  <a:schemeClr val="tx1"/>
                </a:solidFill>
              </a:rPr>
            </a:br>
            <a:r>
              <a:rPr lang="en-US" altLang="en-US" sz="2400" dirty="0" smtClean="0">
                <a:solidFill>
                  <a:srgbClr val="FF0000"/>
                </a:solidFill>
              </a:rPr>
              <a:t>excess capacity </a:t>
            </a:r>
            <a:r>
              <a:rPr lang="en-US" altLang="en-US" sz="2400" dirty="0" smtClean="0">
                <a:solidFill>
                  <a:schemeClr val="tx1"/>
                </a:solidFill>
              </a:rPr>
              <a:t>&amp; avoiding unrealistic real devaluation and increase </a:t>
            </a:r>
            <a:r>
              <a:rPr lang="en-US" altLang="en-US" sz="2400" dirty="0">
                <a:solidFill>
                  <a:schemeClr val="tx1"/>
                </a:solidFill>
              </a:rPr>
              <a:t>in exports</a:t>
            </a:r>
            <a:r>
              <a:rPr lang="en-US" altLang="en-US" sz="2400" dirty="0"/>
              <a:t/>
            </a:r>
            <a:br>
              <a:rPr lang="en-US" altLang="en-US" sz="2400" dirty="0"/>
            </a:br>
            <a:endParaRPr lang="en-US" sz="2400" dirty="0" smtClean="0">
              <a:solidFill>
                <a:srgbClr val="FF0000"/>
              </a:solidFill>
            </a:endParaRPr>
          </a:p>
        </p:txBody>
      </p:sp>
      <p:sp>
        <p:nvSpPr>
          <p:cNvPr id="5123" name="Rectangle 4" descr="Large checker board"/>
          <p:cNvSpPr>
            <a:spLocks noChangeArrowheads="1"/>
          </p:cNvSpPr>
          <p:nvPr/>
        </p:nvSpPr>
        <p:spPr bwMode="auto">
          <a:xfrm>
            <a:off x="0" y="2309813"/>
            <a:ext cx="9144000" cy="0"/>
          </a:xfrm>
          <a:prstGeom prst="rect">
            <a:avLst/>
          </a:prstGeom>
          <a:noFill/>
          <a:ln>
            <a:noFill/>
          </a:ln>
          <a:effectLst/>
          <a:extLst>
            <a:ext uri="{909E8E84-426E-40DD-AFC4-6F175D3DCCD1}">
              <a14:hiddenFill xmlns:a14="http://schemas.microsoft.com/office/drawing/2010/main">
                <a:blipFill dpi="0" rotWithShape="0">
                  <a:blip r:embed="rId2"/>
                  <a:srcRect/>
                  <a:tile tx="0" ty="0" sx="100000" sy="100000" flip="none" algn="tl"/>
                </a:blip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600">
                <a:solidFill>
                  <a:schemeClr val="tx1"/>
                </a:solidFill>
                <a:latin typeface="Times New Roman" panose="02020603050405020304" pitchFamily="18" charset="0"/>
              </a:defRPr>
            </a:lvl9pPr>
          </a:lstStyle>
          <a:p>
            <a:endParaRPr lang="en-US" altLang="en-US"/>
          </a:p>
        </p:txBody>
      </p:sp>
      <p:sp>
        <p:nvSpPr>
          <p:cNvPr id="5124" name="Line 5"/>
          <p:cNvSpPr>
            <a:spLocks noChangeShapeType="1"/>
          </p:cNvSpPr>
          <p:nvPr/>
        </p:nvSpPr>
        <p:spPr bwMode="auto">
          <a:xfrm>
            <a:off x="1835150" y="2420938"/>
            <a:ext cx="0" cy="4105275"/>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sp>
        <p:nvSpPr>
          <p:cNvPr id="5125" name="Line 6"/>
          <p:cNvSpPr>
            <a:spLocks noChangeShapeType="1"/>
          </p:cNvSpPr>
          <p:nvPr/>
        </p:nvSpPr>
        <p:spPr bwMode="auto">
          <a:xfrm>
            <a:off x="1547813" y="6237288"/>
            <a:ext cx="5616575" cy="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sp>
        <p:nvSpPr>
          <p:cNvPr id="5126" name="Line 7"/>
          <p:cNvSpPr>
            <a:spLocks noChangeShapeType="1"/>
          </p:cNvSpPr>
          <p:nvPr/>
        </p:nvSpPr>
        <p:spPr bwMode="auto">
          <a:xfrm>
            <a:off x="5867400" y="2565400"/>
            <a:ext cx="0" cy="3671888"/>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sp>
        <p:nvSpPr>
          <p:cNvPr id="5127" name="Line 8"/>
          <p:cNvSpPr>
            <a:spLocks noChangeShapeType="1"/>
          </p:cNvSpPr>
          <p:nvPr/>
        </p:nvSpPr>
        <p:spPr bwMode="auto">
          <a:xfrm>
            <a:off x="2916238" y="2708275"/>
            <a:ext cx="4895850" cy="187325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sp>
        <p:nvSpPr>
          <p:cNvPr id="5128" name="Line 9"/>
          <p:cNvSpPr>
            <a:spLocks noChangeShapeType="1"/>
          </p:cNvSpPr>
          <p:nvPr/>
        </p:nvSpPr>
        <p:spPr bwMode="auto">
          <a:xfrm>
            <a:off x="2124075" y="3213100"/>
            <a:ext cx="4895850" cy="187325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sp>
        <p:nvSpPr>
          <p:cNvPr id="5129" name="Text Box 10" descr="Large checker board"/>
          <p:cNvSpPr txBox="1">
            <a:spLocks noChangeArrowheads="1"/>
          </p:cNvSpPr>
          <p:nvPr/>
        </p:nvSpPr>
        <p:spPr bwMode="auto">
          <a:xfrm>
            <a:off x="7164388" y="4005263"/>
            <a:ext cx="1168400" cy="336550"/>
          </a:xfrm>
          <a:prstGeom prst="rect">
            <a:avLst/>
          </a:prstGeom>
          <a:noFill/>
          <a:ln>
            <a:noFill/>
          </a:ln>
          <a:effectLst/>
          <a:extLst>
            <a:ext uri="{909E8E84-426E-40DD-AFC4-6F175D3DCCD1}">
              <a14:hiddenFill xmlns:a14="http://schemas.microsoft.com/office/drawing/2010/main">
                <a:blipFill dpi="0" rotWithShape="0">
                  <a:blip r:embed="rId2"/>
                  <a:srcRect/>
                  <a:tile tx="0" ty="0" sx="100000" sy="100000" flip="none" algn="tl"/>
                </a:blip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600">
                <a:solidFill>
                  <a:schemeClr val="tx1"/>
                </a:solidFill>
                <a:latin typeface="Times New Roman" panose="02020603050405020304" pitchFamily="18" charset="0"/>
              </a:defRPr>
            </a:lvl9pPr>
          </a:lstStyle>
          <a:p>
            <a:r>
              <a:rPr lang="en-US" altLang="en-US" b="1"/>
              <a:t>D(baseline)</a:t>
            </a:r>
          </a:p>
        </p:txBody>
      </p:sp>
      <p:sp>
        <p:nvSpPr>
          <p:cNvPr id="5130" name="Text Box 11" descr="Large checker board"/>
          <p:cNvSpPr txBox="1">
            <a:spLocks noChangeArrowheads="1"/>
          </p:cNvSpPr>
          <p:nvPr/>
        </p:nvSpPr>
        <p:spPr bwMode="auto">
          <a:xfrm>
            <a:off x="6732588" y="4724400"/>
            <a:ext cx="1347787" cy="336550"/>
          </a:xfrm>
          <a:prstGeom prst="rect">
            <a:avLst/>
          </a:prstGeom>
          <a:noFill/>
          <a:ln>
            <a:noFill/>
          </a:ln>
          <a:effectLst/>
          <a:extLst>
            <a:ext uri="{909E8E84-426E-40DD-AFC4-6F175D3DCCD1}">
              <a14:hiddenFill xmlns:a14="http://schemas.microsoft.com/office/drawing/2010/main">
                <a:blipFill dpi="0" rotWithShape="0">
                  <a:blip r:embed="rId2"/>
                  <a:srcRect/>
                  <a:tile tx="0" ty="0" sx="100000" sy="100000" flip="none" algn="tl"/>
                </a:blip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600">
                <a:solidFill>
                  <a:schemeClr val="tx1"/>
                </a:solidFill>
                <a:latin typeface="Times New Roman" panose="02020603050405020304" pitchFamily="18" charset="0"/>
              </a:defRPr>
            </a:lvl9pPr>
          </a:lstStyle>
          <a:p>
            <a:r>
              <a:rPr lang="en-US" altLang="en-US" b="1"/>
              <a:t>D(perturbed)</a:t>
            </a:r>
          </a:p>
        </p:txBody>
      </p:sp>
      <p:sp>
        <p:nvSpPr>
          <p:cNvPr id="5131" name="Line 12"/>
          <p:cNvSpPr>
            <a:spLocks noChangeShapeType="1"/>
          </p:cNvSpPr>
          <p:nvPr/>
        </p:nvSpPr>
        <p:spPr bwMode="auto">
          <a:xfrm flipH="1">
            <a:off x="1822450" y="4037013"/>
            <a:ext cx="4032250" cy="160337"/>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sp>
        <p:nvSpPr>
          <p:cNvPr id="5132" name="Text Box 13" descr="Large checker board"/>
          <p:cNvSpPr txBox="1">
            <a:spLocks noChangeArrowheads="1"/>
          </p:cNvSpPr>
          <p:nvPr/>
        </p:nvSpPr>
        <p:spPr bwMode="auto">
          <a:xfrm>
            <a:off x="5667375" y="3100388"/>
            <a:ext cx="374650" cy="1006475"/>
          </a:xfrm>
          <a:prstGeom prst="rect">
            <a:avLst/>
          </a:prstGeom>
          <a:noFill/>
          <a:ln>
            <a:noFill/>
          </a:ln>
          <a:effectLst/>
          <a:extLst>
            <a:ext uri="{909E8E84-426E-40DD-AFC4-6F175D3DCCD1}">
              <a14:hiddenFill xmlns:a14="http://schemas.microsoft.com/office/drawing/2010/main">
                <a:blipFill dpi="0" rotWithShape="0">
                  <a:blip r:embed="rId2"/>
                  <a:srcRect/>
                  <a:tile tx="0" ty="0" sx="100000" sy="100000" flip="none" algn="tl"/>
                </a:blip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600">
                <a:solidFill>
                  <a:schemeClr val="tx1"/>
                </a:solidFill>
                <a:latin typeface="Times New Roman" panose="02020603050405020304" pitchFamily="18" charset="0"/>
              </a:defRPr>
            </a:lvl9pPr>
          </a:lstStyle>
          <a:p>
            <a:r>
              <a:rPr lang="en-US" altLang="en-US" sz="6000" b="1"/>
              <a:t>.</a:t>
            </a:r>
          </a:p>
        </p:txBody>
      </p:sp>
      <p:sp>
        <p:nvSpPr>
          <p:cNvPr id="5133" name="Text Box 14" descr="Large checker board"/>
          <p:cNvSpPr txBox="1">
            <a:spLocks noChangeArrowheads="1"/>
          </p:cNvSpPr>
          <p:nvPr/>
        </p:nvSpPr>
        <p:spPr bwMode="auto">
          <a:xfrm>
            <a:off x="5675313" y="3892550"/>
            <a:ext cx="374650" cy="1006475"/>
          </a:xfrm>
          <a:prstGeom prst="rect">
            <a:avLst/>
          </a:prstGeom>
          <a:noFill/>
          <a:ln>
            <a:noFill/>
          </a:ln>
          <a:effectLst/>
          <a:extLst>
            <a:ext uri="{909E8E84-426E-40DD-AFC4-6F175D3DCCD1}">
              <a14:hiddenFill xmlns:a14="http://schemas.microsoft.com/office/drawing/2010/main">
                <a:blipFill dpi="0" rotWithShape="0">
                  <a:blip r:embed="rId2"/>
                  <a:srcRect/>
                  <a:tile tx="0" ty="0" sx="100000" sy="100000" flip="none" algn="tl"/>
                </a:blip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600">
                <a:solidFill>
                  <a:schemeClr val="tx1"/>
                </a:solidFill>
                <a:latin typeface="Times New Roman" panose="02020603050405020304" pitchFamily="18" charset="0"/>
              </a:defRPr>
            </a:lvl9pPr>
          </a:lstStyle>
          <a:p>
            <a:r>
              <a:rPr lang="en-US" altLang="en-US" sz="6000" b="1"/>
              <a:t>.</a:t>
            </a:r>
          </a:p>
        </p:txBody>
      </p:sp>
      <p:sp>
        <p:nvSpPr>
          <p:cNvPr id="5134" name="Text Box 16" descr="Large checker board"/>
          <p:cNvSpPr txBox="1">
            <a:spLocks noChangeArrowheads="1"/>
          </p:cNvSpPr>
          <p:nvPr/>
        </p:nvSpPr>
        <p:spPr bwMode="auto">
          <a:xfrm>
            <a:off x="755650" y="2349500"/>
            <a:ext cx="1025525" cy="581025"/>
          </a:xfrm>
          <a:prstGeom prst="rect">
            <a:avLst/>
          </a:prstGeom>
          <a:noFill/>
          <a:ln>
            <a:noFill/>
          </a:ln>
          <a:effectLst/>
          <a:extLst>
            <a:ext uri="{909E8E84-426E-40DD-AFC4-6F175D3DCCD1}">
              <a14:hiddenFill xmlns:a14="http://schemas.microsoft.com/office/drawing/2010/main">
                <a:blipFill dpi="0" rotWithShape="0">
                  <a:blip r:embed="rId2"/>
                  <a:srcRect/>
                  <a:tile tx="0" ty="0" sx="100000" sy="100000" flip="none" algn="tl"/>
                </a:blip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600">
                <a:solidFill>
                  <a:schemeClr val="tx1"/>
                </a:solidFill>
                <a:latin typeface="Times New Roman" panose="02020603050405020304" pitchFamily="18" charset="0"/>
              </a:defRPr>
            </a:lvl9pPr>
          </a:lstStyle>
          <a:p>
            <a:pPr algn="r"/>
            <a:r>
              <a:rPr lang="en-US" altLang="en-US" b="1" dirty="0"/>
              <a:t>Rental on</a:t>
            </a:r>
          </a:p>
          <a:p>
            <a:pPr algn="r"/>
            <a:r>
              <a:rPr lang="en-US" altLang="en-US" b="1" dirty="0"/>
              <a:t>capital</a:t>
            </a:r>
          </a:p>
        </p:txBody>
      </p:sp>
      <p:sp>
        <p:nvSpPr>
          <p:cNvPr id="5135" name="Text Box 17" descr="Large checker board"/>
          <p:cNvSpPr txBox="1">
            <a:spLocks noChangeArrowheads="1"/>
          </p:cNvSpPr>
          <p:nvPr/>
        </p:nvSpPr>
        <p:spPr bwMode="auto">
          <a:xfrm>
            <a:off x="7380288" y="6021388"/>
            <a:ext cx="488950" cy="336550"/>
          </a:xfrm>
          <a:prstGeom prst="rect">
            <a:avLst/>
          </a:prstGeom>
          <a:noFill/>
          <a:ln>
            <a:noFill/>
          </a:ln>
          <a:effectLst/>
          <a:extLst>
            <a:ext uri="{909E8E84-426E-40DD-AFC4-6F175D3DCCD1}">
              <a14:hiddenFill xmlns:a14="http://schemas.microsoft.com/office/drawing/2010/main">
                <a:blipFill dpi="0" rotWithShape="0">
                  <a:blip r:embed="rId2"/>
                  <a:srcRect/>
                  <a:tile tx="0" ty="0" sx="100000" sy="100000" flip="none" algn="tl"/>
                </a:blip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600">
                <a:solidFill>
                  <a:schemeClr val="tx1"/>
                </a:solidFill>
                <a:latin typeface="Times New Roman" panose="02020603050405020304" pitchFamily="18" charset="0"/>
              </a:defRPr>
            </a:lvl9pPr>
          </a:lstStyle>
          <a:p>
            <a:pPr algn="r"/>
            <a:r>
              <a:rPr lang="en-US" altLang="en-US" b="1"/>
              <a:t>KU</a:t>
            </a:r>
          </a:p>
        </p:txBody>
      </p:sp>
      <p:sp>
        <p:nvSpPr>
          <p:cNvPr id="5136" name="Text Box 18" descr="Large checker board"/>
          <p:cNvSpPr txBox="1">
            <a:spLocks noChangeArrowheads="1"/>
          </p:cNvSpPr>
          <p:nvPr/>
        </p:nvSpPr>
        <p:spPr bwMode="auto">
          <a:xfrm>
            <a:off x="5437188" y="2205038"/>
            <a:ext cx="898525" cy="336550"/>
          </a:xfrm>
          <a:prstGeom prst="rect">
            <a:avLst/>
          </a:prstGeom>
          <a:noFill/>
          <a:ln>
            <a:noFill/>
          </a:ln>
          <a:effectLst/>
          <a:extLst>
            <a:ext uri="{909E8E84-426E-40DD-AFC4-6F175D3DCCD1}">
              <a14:hiddenFill xmlns:a14="http://schemas.microsoft.com/office/drawing/2010/main">
                <a:blipFill dpi="0" rotWithShape="0">
                  <a:blip r:embed="rId2"/>
                  <a:srcRect/>
                  <a:tile tx="0" ty="0" sx="100000" sy="100000" flip="none" algn="tl"/>
                </a:blip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600">
                <a:solidFill>
                  <a:schemeClr val="tx1"/>
                </a:solidFill>
                <a:latin typeface="Times New Roman" panose="02020603050405020304" pitchFamily="18" charset="0"/>
              </a:defRPr>
            </a:lvl9pPr>
          </a:lstStyle>
          <a:p>
            <a:r>
              <a:rPr lang="en-US" altLang="en-US" b="1"/>
              <a:t>KU=KE</a:t>
            </a:r>
          </a:p>
        </p:txBody>
      </p:sp>
      <p:sp>
        <p:nvSpPr>
          <p:cNvPr id="5137" name="Text Box 19" descr="Large checker board"/>
          <p:cNvSpPr txBox="1">
            <a:spLocks noChangeArrowheads="1"/>
          </p:cNvSpPr>
          <p:nvPr/>
        </p:nvSpPr>
        <p:spPr bwMode="auto">
          <a:xfrm>
            <a:off x="6300788" y="3357563"/>
            <a:ext cx="1331912" cy="336550"/>
          </a:xfrm>
          <a:prstGeom prst="rect">
            <a:avLst/>
          </a:prstGeom>
          <a:noFill/>
          <a:ln>
            <a:noFill/>
          </a:ln>
          <a:effectLst/>
          <a:extLst>
            <a:ext uri="{909E8E84-426E-40DD-AFC4-6F175D3DCCD1}">
              <a14:hiddenFill xmlns:a14="http://schemas.microsoft.com/office/drawing/2010/main">
                <a:blipFill dpi="0" rotWithShape="0">
                  <a:blip r:embed="rId2"/>
                  <a:srcRect/>
                  <a:tile tx="0" ty="0" sx="100000" sy="100000" flip="none" algn="tl"/>
                </a:blip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600">
                <a:solidFill>
                  <a:schemeClr val="tx1"/>
                </a:solidFill>
                <a:latin typeface="Times New Roman" panose="02020603050405020304" pitchFamily="18" charset="0"/>
              </a:defRPr>
            </a:lvl9pPr>
          </a:lstStyle>
          <a:p>
            <a:r>
              <a:rPr lang="en-US" altLang="en-US" b="1"/>
              <a:t>Base solution</a:t>
            </a:r>
          </a:p>
        </p:txBody>
      </p:sp>
      <p:sp>
        <p:nvSpPr>
          <p:cNvPr id="5138" name="Line 20"/>
          <p:cNvSpPr>
            <a:spLocks noChangeShapeType="1"/>
          </p:cNvSpPr>
          <p:nvPr/>
        </p:nvSpPr>
        <p:spPr bwMode="auto">
          <a:xfrm flipH="1">
            <a:off x="6011863" y="3644900"/>
            <a:ext cx="360362" cy="144463"/>
          </a:xfrm>
          <a:prstGeom prst="line">
            <a:avLst/>
          </a:prstGeom>
          <a:noFill/>
          <a:ln w="12700">
            <a:solidFill>
              <a:schemeClr val="tx1"/>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sp>
        <p:nvSpPr>
          <p:cNvPr id="5139" name="Text Box 21" descr="Large checker board"/>
          <p:cNvSpPr txBox="1">
            <a:spLocks noChangeArrowheads="1"/>
          </p:cNvSpPr>
          <p:nvPr/>
        </p:nvSpPr>
        <p:spPr bwMode="auto">
          <a:xfrm>
            <a:off x="4067175" y="4868863"/>
            <a:ext cx="1817688" cy="581025"/>
          </a:xfrm>
          <a:prstGeom prst="rect">
            <a:avLst/>
          </a:prstGeom>
          <a:noFill/>
          <a:ln>
            <a:noFill/>
          </a:ln>
          <a:effectLst/>
          <a:extLst>
            <a:ext uri="{909E8E84-426E-40DD-AFC4-6F175D3DCCD1}">
              <a14:hiddenFill xmlns:a14="http://schemas.microsoft.com/office/drawing/2010/main">
                <a:blipFill dpi="0" rotWithShape="0">
                  <a:blip r:embed="rId2"/>
                  <a:srcRect/>
                  <a:tile tx="0" ty="0" sx="100000" sy="100000" flip="none" algn="tl"/>
                </a:blip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600">
                <a:solidFill>
                  <a:schemeClr val="tx1"/>
                </a:solidFill>
                <a:latin typeface="Times New Roman" panose="02020603050405020304" pitchFamily="18" charset="0"/>
              </a:defRPr>
            </a:lvl9pPr>
          </a:lstStyle>
          <a:p>
            <a:r>
              <a:rPr lang="en-US" altLang="en-US" b="1">
                <a:solidFill>
                  <a:srgbClr val="FF0000"/>
                </a:solidFill>
              </a:rPr>
              <a:t>Perturbed solution</a:t>
            </a:r>
          </a:p>
          <a:p>
            <a:r>
              <a:rPr lang="en-US" altLang="en-US" b="1">
                <a:solidFill>
                  <a:srgbClr val="FF0000"/>
                </a:solidFill>
              </a:rPr>
              <a:t>Full capacity</a:t>
            </a:r>
          </a:p>
        </p:txBody>
      </p:sp>
      <p:sp>
        <p:nvSpPr>
          <p:cNvPr id="5140" name="Line 22"/>
          <p:cNvSpPr>
            <a:spLocks noChangeShapeType="1"/>
          </p:cNvSpPr>
          <p:nvPr/>
        </p:nvSpPr>
        <p:spPr bwMode="auto">
          <a:xfrm flipV="1">
            <a:off x="5219700" y="4724400"/>
            <a:ext cx="504825" cy="144463"/>
          </a:xfrm>
          <a:prstGeom prst="line">
            <a:avLst/>
          </a:prstGeom>
          <a:noFill/>
          <a:ln w="12700">
            <a:solidFill>
              <a:schemeClr val="tx1"/>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sp>
        <p:nvSpPr>
          <p:cNvPr id="5141" name="Text Box 23" descr="Large checker board"/>
          <p:cNvSpPr txBox="1">
            <a:spLocks noChangeArrowheads="1"/>
          </p:cNvSpPr>
          <p:nvPr/>
        </p:nvSpPr>
        <p:spPr bwMode="auto">
          <a:xfrm>
            <a:off x="2754313" y="4292600"/>
            <a:ext cx="1817687" cy="581025"/>
          </a:xfrm>
          <a:prstGeom prst="rect">
            <a:avLst/>
          </a:prstGeom>
          <a:noFill/>
          <a:ln>
            <a:noFill/>
          </a:ln>
          <a:effectLst/>
          <a:extLst>
            <a:ext uri="{909E8E84-426E-40DD-AFC4-6F175D3DCCD1}">
              <a14:hiddenFill xmlns:a14="http://schemas.microsoft.com/office/drawing/2010/main">
                <a:blipFill dpi="0" rotWithShape="0">
                  <a:blip r:embed="rId2"/>
                  <a:srcRect/>
                  <a:tile tx="0" ty="0" sx="100000" sy="100000" flip="none" algn="tl"/>
                </a:blip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600">
                <a:solidFill>
                  <a:schemeClr val="tx1"/>
                </a:solidFill>
                <a:latin typeface="Times New Roman" panose="02020603050405020304" pitchFamily="18" charset="0"/>
              </a:defRPr>
            </a:lvl9pPr>
          </a:lstStyle>
          <a:p>
            <a:r>
              <a:rPr lang="en-US" altLang="en-US" b="1">
                <a:solidFill>
                  <a:srgbClr val="FF0000"/>
                </a:solidFill>
              </a:rPr>
              <a:t>Perturbed solution</a:t>
            </a:r>
          </a:p>
          <a:p>
            <a:r>
              <a:rPr lang="en-US" altLang="en-US" b="1">
                <a:solidFill>
                  <a:srgbClr val="FF0000"/>
                </a:solidFill>
              </a:rPr>
              <a:t>Excess capacity</a:t>
            </a:r>
          </a:p>
        </p:txBody>
      </p:sp>
      <p:sp>
        <p:nvSpPr>
          <p:cNvPr id="5142" name="Line 24"/>
          <p:cNvSpPr>
            <a:spLocks noChangeShapeType="1"/>
          </p:cNvSpPr>
          <p:nvPr/>
        </p:nvSpPr>
        <p:spPr bwMode="auto">
          <a:xfrm flipV="1">
            <a:off x="4078288" y="4159250"/>
            <a:ext cx="288925" cy="144463"/>
          </a:xfrm>
          <a:prstGeom prst="line">
            <a:avLst/>
          </a:prstGeom>
          <a:noFill/>
          <a:ln w="12700">
            <a:solidFill>
              <a:schemeClr val="tx1"/>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sp>
        <p:nvSpPr>
          <p:cNvPr id="5143" name="Line 25"/>
          <p:cNvSpPr>
            <a:spLocks noChangeShapeType="1"/>
          </p:cNvSpPr>
          <p:nvPr/>
        </p:nvSpPr>
        <p:spPr bwMode="auto">
          <a:xfrm>
            <a:off x="5867400" y="2492375"/>
            <a:ext cx="9525" cy="1552575"/>
          </a:xfrm>
          <a:prstGeom prst="line">
            <a:avLst/>
          </a:prstGeom>
          <a:noFill/>
          <a:ln w="38100">
            <a:solidFill>
              <a:srgbClr val="339966"/>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sp>
        <p:nvSpPr>
          <p:cNvPr id="5144" name="Line 26"/>
          <p:cNvSpPr>
            <a:spLocks noChangeShapeType="1"/>
          </p:cNvSpPr>
          <p:nvPr/>
        </p:nvSpPr>
        <p:spPr bwMode="auto">
          <a:xfrm flipH="1">
            <a:off x="1839913" y="4044950"/>
            <a:ext cx="4032250" cy="160338"/>
          </a:xfrm>
          <a:prstGeom prst="line">
            <a:avLst/>
          </a:prstGeom>
          <a:noFill/>
          <a:ln w="38100">
            <a:solidFill>
              <a:srgbClr val="339966"/>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sp>
        <p:nvSpPr>
          <p:cNvPr id="5145" name="Text Box 27" descr="Large checker board"/>
          <p:cNvSpPr txBox="1">
            <a:spLocks noChangeArrowheads="1"/>
          </p:cNvSpPr>
          <p:nvPr/>
        </p:nvSpPr>
        <p:spPr bwMode="auto">
          <a:xfrm>
            <a:off x="5681663" y="3098800"/>
            <a:ext cx="374650" cy="1006475"/>
          </a:xfrm>
          <a:prstGeom prst="rect">
            <a:avLst/>
          </a:prstGeom>
          <a:noFill/>
          <a:ln>
            <a:noFill/>
          </a:ln>
          <a:effectLst/>
          <a:extLst>
            <a:ext uri="{909E8E84-426E-40DD-AFC4-6F175D3DCCD1}">
              <a14:hiddenFill xmlns:a14="http://schemas.microsoft.com/office/drawing/2010/main">
                <a:blipFill dpi="0" rotWithShape="0">
                  <a:blip r:embed="rId2"/>
                  <a:srcRect/>
                  <a:tile tx="0" ty="0" sx="100000" sy="100000" flip="none" algn="tl"/>
                </a:blip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600">
                <a:solidFill>
                  <a:schemeClr val="tx1"/>
                </a:solidFill>
                <a:latin typeface="Times New Roman" panose="02020603050405020304" pitchFamily="18" charset="0"/>
              </a:defRPr>
            </a:lvl9pPr>
          </a:lstStyle>
          <a:p>
            <a:r>
              <a:rPr lang="en-US" altLang="en-US" sz="6000" b="1"/>
              <a:t>.</a:t>
            </a:r>
          </a:p>
        </p:txBody>
      </p:sp>
      <p:sp>
        <p:nvSpPr>
          <p:cNvPr id="5146" name="Text Box 28" descr="Large checker board"/>
          <p:cNvSpPr txBox="1">
            <a:spLocks noChangeArrowheads="1"/>
          </p:cNvSpPr>
          <p:nvPr/>
        </p:nvSpPr>
        <p:spPr bwMode="auto">
          <a:xfrm>
            <a:off x="4268788" y="3359150"/>
            <a:ext cx="374650" cy="1006475"/>
          </a:xfrm>
          <a:prstGeom prst="rect">
            <a:avLst/>
          </a:prstGeom>
          <a:noFill/>
          <a:ln>
            <a:noFill/>
          </a:ln>
          <a:effectLst/>
          <a:extLst>
            <a:ext uri="{909E8E84-426E-40DD-AFC4-6F175D3DCCD1}">
              <a14:hiddenFill xmlns:a14="http://schemas.microsoft.com/office/drawing/2010/main">
                <a:blipFill dpi="0" rotWithShape="0">
                  <a:blip r:embed="rId2"/>
                  <a:srcRect/>
                  <a:tile tx="0" ty="0" sx="100000" sy="100000" flip="none" algn="tl"/>
                </a:blip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600">
                <a:solidFill>
                  <a:schemeClr val="tx1"/>
                </a:solidFill>
                <a:latin typeface="Times New Roman" panose="02020603050405020304" pitchFamily="18" charset="0"/>
              </a:defRPr>
            </a:lvl9pPr>
          </a:lstStyle>
          <a:p>
            <a:r>
              <a:rPr lang="en-US" altLang="en-US" sz="6000" b="1"/>
              <a:t>.</a:t>
            </a:r>
          </a:p>
        </p:txBody>
      </p:sp>
    </p:spTree>
    <p:extLst>
      <p:ext uri="{BB962C8B-B14F-4D97-AF65-F5344CB8AC3E}">
        <p14:creationId xmlns:p14="http://schemas.microsoft.com/office/powerpoint/2010/main" val="92847402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Excess capacity</a:t>
            </a:r>
            <a:endParaRPr lang="en-AU" dirty="0"/>
          </a:p>
        </p:txBody>
      </p:sp>
      <p:pic>
        <p:nvPicPr>
          <p:cNvPr id="3" name="Picture 2"/>
          <p:cNvPicPr>
            <a:picLocks noChangeAspect="1"/>
          </p:cNvPicPr>
          <p:nvPr/>
        </p:nvPicPr>
        <p:blipFill>
          <a:blip r:embed="rId2"/>
          <a:stretch>
            <a:fillRect/>
          </a:stretch>
        </p:blipFill>
        <p:spPr>
          <a:xfrm>
            <a:off x="395536" y="980728"/>
            <a:ext cx="8694420" cy="5686236"/>
          </a:xfrm>
          <a:prstGeom prst="rect">
            <a:avLst/>
          </a:prstGeom>
        </p:spPr>
      </p:pic>
    </p:spTree>
    <p:extLst>
      <p:ext uri="{BB962C8B-B14F-4D97-AF65-F5344CB8AC3E}">
        <p14:creationId xmlns:p14="http://schemas.microsoft.com/office/powerpoint/2010/main" val="10606996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1F14AC"/>
                </a:solidFill>
              </a:rPr>
              <a:t>No-</a:t>
            </a:r>
            <a:r>
              <a:rPr lang="en-US" dirty="0" err="1">
                <a:solidFill>
                  <a:srgbClr val="1F14AC"/>
                </a:solidFill>
              </a:rPr>
              <a:t>Covid</a:t>
            </a:r>
            <a:r>
              <a:rPr lang="en-US" dirty="0">
                <a:solidFill>
                  <a:srgbClr val="1F14AC"/>
                </a:solidFill>
              </a:rPr>
              <a:t> baseline run</a:t>
            </a:r>
            <a:br>
              <a:rPr lang="en-US" dirty="0">
                <a:solidFill>
                  <a:srgbClr val="1F14AC"/>
                </a:solidFill>
              </a:rPr>
            </a:br>
            <a:endParaRPr lang="en-AU" dirty="0"/>
          </a:p>
        </p:txBody>
      </p:sp>
      <p:sp>
        <p:nvSpPr>
          <p:cNvPr id="3" name="Rectangle 2"/>
          <p:cNvSpPr/>
          <p:nvPr/>
        </p:nvSpPr>
        <p:spPr>
          <a:xfrm>
            <a:off x="755576" y="1772816"/>
            <a:ext cx="7920880" cy="1569660"/>
          </a:xfrm>
          <a:prstGeom prst="rect">
            <a:avLst/>
          </a:prstGeom>
        </p:spPr>
        <p:txBody>
          <a:bodyPr wrap="square">
            <a:spAutoFit/>
          </a:bodyPr>
          <a:lstStyle/>
          <a:p>
            <a:pPr marL="0" indent="0">
              <a:buNone/>
            </a:pPr>
            <a:r>
              <a:rPr lang="en-US" b="1" dirty="0"/>
              <a:t>The no-</a:t>
            </a:r>
            <a:r>
              <a:rPr lang="en-US" b="1" dirty="0" err="1"/>
              <a:t>Covid</a:t>
            </a:r>
            <a:r>
              <a:rPr lang="en-US" b="1" dirty="0"/>
              <a:t> baseline run is a bland forecast based on data available in 2019 (pre-</a:t>
            </a:r>
            <a:r>
              <a:rPr lang="en-US" b="1" dirty="0" err="1"/>
              <a:t>Covid</a:t>
            </a:r>
            <a:r>
              <a:rPr lang="en-US" b="1" dirty="0"/>
              <a:t>).  The main input is IMF forecasts from </a:t>
            </a:r>
            <a:r>
              <a:rPr lang="en-US" b="1" i="1" dirty="0"/>
              <a:t>World Economic Outlook, 2019</a:t>
            </a:r>
            <a:r>
              <a:rPr lang="en-US" b="1" dirty="0"/>
              <a:t>.</a:t>
            </a:r>
          </a:p>
          <a:p>
            <a:endParaRPr lang="en-US" b="1" i="1" dirty="0"/>
          </a:p>
          <a:p>
            <a:pPr marL="0" indent="0">
              <a:buNone/>
            </a:pPr>
            <a:r>
              <a:rPr lang="en-US" b="1" dirty="0"/>
              <a:t>In the no-</a:t>
            </a:r>
            <a:r>
              <a:rPr lang="en-US" b="1" dirty="0" err="1"/>
              <a:t>Covid</a:t>
            </a:r>
            <a:r>
              <a:rPr lang="en-US" b="1" dirty="0"/>
              <a:t> baseline, employment grows at 0.24 per cent per quarter or 0.9 per cent per year for the 8 quarters starting January 1, 2020 and ending December 31, 2021, and real GDP grows at 0.47 per cent per quarter or 1.9 per cent a year. </a:t>
            </a:r>
            <a:endParaRPr lang="en-AU" b="1" dirty="0"/>
          </a:p>
        </p:txBody>
      </p:sp>
    </p:spTree>
    <p:extLst>
      <p:ext uri="{BB962C8B-B14F-4D97-AF65-F5344CB8AC3E}">
        <p14:creationId xmlns:p14="http://schemas.microsoft.com/office/powerpoint/2010/main" val="13821350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smtClean="0">
                <a:solidFill>
                  <a:srgbClr val="FF0000"/>
                </a:solidFill>
              </a:rPr>
              <a:t>April 2020: </a:t>
            </a:r>
            <a:r>
              <a:rPr lang="en-US" sz="2400" dirty="0" smtClean="0">
                <a:solidFill>
                  <a:srgbClr val="0000FF"/>
                </a:solidFill>
              </a:rPr>
              <a:t>shocks in the initial COVID-19 run</a:t>
            </a:r>
            <a:endParaRPr lang="en-AU" sz="2400" dirty="0">
              <a:solidFill>
                <a:srgbClr val="0000FF"/>
              </a:solidFill>
            </a:endParaRPr>
          </a:p>
        </p:txBody>
      </p:sp>
      <p:graphicFrame>
        <p:nvGraphicFramePr>
          <p:cNvPr id="26" name="Object 25"/>
          <p:cNvGraphicFramePr>
            <a:graphicFrameLocks noChangeAspect="1"/>
          </p:cNvGraphicFramePr>
          <p:nvPr>
            <p:extLst>
              <p:ext uri="{D42A27DB-BD31-4B8C-83A1-F6EECF244321}">
                <p14:modId xmlns:p14="http://schemas.microsoft.com/office/powerpoint/2010/main" val="2834018020"/>
              </p:ext>
            </p:extLst>
          </p:nvPr>
        </p:nvGraphicFramePr>
        <p:xfrm>
          <a:off x="323528" y="1052736"/>
          <a:ext cx="8645316" cy="5038696"/>
        </p:xfrm>
        <a:graphic>
          <a:graphicData uri="http://schemas.openxmlformats.org/presentationml/2006/ole">
            <mc:AlternateContent xmlns:mc="http://schemas.openxmlformats.org/markup-compatibility/2006">
              <mc:Choice xmlns:v="urn:schemas-microsoft-com:vml" Requires="v">
                <p:oleObj spid="_x0000_s33807" name="Document" r:id="rId3" imgW="8857005" imgH="5160243" progId="Word.Document.12">
                  <p:embed/>
                </p:oleObj>
              </mc:Choice>
              <mc:Fallback>
                <p:oleObj name="Document" r:id="rId3" imgW="8857005" imgH="5160243" progId="Word.Document.12">
                  <p:embed/>
                  <p:pic>
                    <p:nvPicPr>
                      <p:cNvPr id="26" name="Object 25"/>
                      <p:cNvPicPr/>
                      <p:nvPr/>
                    </p:nvPicPr>
                    <p:blipFill>
                      <a:blip r:embed="rId4"/>
                      <a:stretch>
                        <a:fillRect/>
                      </a:stretch>
                    </p:blipFill>
                    <p:spPr>
                      <a:xfrm>
                        <a:off x="323528" y="1052736"/>
                        <a:ext cx="8645316" cy="5038696"/>
                      </a:xfrm>
                      <a:prstGeom prst="rect">
                        <a:avLst/>
                      </a:prstGeom>
                    </p:spPr>
                  </p:pic>
                </p:oleObj>
              </mc:Fallback>
            </mc:AlternateContent>
          </a:graphicData>
        </a:graphic>
      </p:graphicFrame>
    </p:spTree>
    <p:extLst>
      <p:ext uri="{BB962C8B-B14F-4D97-AF65-F5344CB8AC3E}">
        <p14:creationId xmlns:p14="http://schemas.microsoft.com/office/powerpoint/2010/main" val="1525555347"/>
      </p:ext>
    </p:extLst>
  </p:cSld>
  <p:clrMapOvr>
    <a:masterClrMapping/>
  </p:clrMapOvr>
</p:sld>
</file>

<file path=ppt/theme/theme1.xml><?xml version="1.0" encoding="utf-8"?>
<a:theme xmlns:a="http://schemas.openxmlformats.org/drawingml/2006/main" name="Gst">
  <a:themeElements>
    <a:clrScheme name="">
      <a:dk1>
        <a:srgbClr val="000000"/>
      </a:dk1>
      <a:lt1>
        <a:srgbClr val="FFFFFF"/>
      </a:lt1>
      <a:dk2>
        <a:srgbClr val="0000FF"/>
      </a:dk2>
      <a:lt2>
        <a:srgbClr val="000000"/>
      </a:lt2>
      <a:accent1>
        <a:srgbClr val="FCFEB9"/>
      </a:accent1>
      <a:accent2>
        <a:srgbClr val="FCFEB9"/>
      </a:accent2>
      <a:accent3>
        <a:srgbClr val="FFFFFF"/>
      </a:accent3>
      <a:accent4>
        <a:srgbClr val="000000"/>
      </a:accent4>
      <a:accent5>
        <a:srgbClr val="FDFED9"/>
      </a:accent5>
      <a:accent6>
        <a:srgbClr val="E4E6A7"/>
      </a:accent6>
      <a:hlink>
        <a:srgbClr val="000000"/>
      </a:hlink>
      <a:folHlink>
        <a:srgbClr val="316501"/>
      </a:folHlink>
    </a:clrScheme>
    <a:fontScheme name="Gst">
      <a:majorFont>
        <a:latin typeface="Century Schoolboo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pattFill prst="lgCheck">
          <a:fgClr>
            <a:schemeClr val="tx2"/>
          </a:fgClr>
          <a:bgClr>
            <a:schemeClr val="bg1"/>
          </a:bgClr>
        </a:pattFill>
        <a:ln w="12700"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pattFill prst="lgCheck">
          <a:fgClr>
            <a:schemeClr val="tx2"/>
          </a:fgClr>
          <a:bgClr>
            <a:schemeClr val="bg1"/>
          </a:bgClr>
        </a:pattFill>
        <a:ln w="12700"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Gst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Gst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33"/>
        </a:hlink>
        <a:folHlink>
          <a:srgbClr val="969696"/>
        </a:folHlink>
      </a:clrScheme>
      <a:clrMap bg1="dk2" tx1="lt1" bg2="dk1" tx2="lt2" accent1="accent1" accent2="accent2" accent3="accent3" accent4="accent4" accent5="accent5" accent6="accent6" hlink="hlink" folHlink="folHlink"/>
    </a:extraClrScheme>
    <a:extraClrScheme>
      <a:clrScheme name="Gst 3">
        <a:dk1>
          <a:srgbClr val="000000"/>
        </a:dk1>
        <a:lt1>
          <a:srgbClr val="FFFFCC"/>
        </a:lt1>
        <a:dk2>
          <a:srgbClr val="999933"/>
        </a:dk2>
        <a:lt2>
          <a:srgbClr val="808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Gst 4">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Gst 5">
        <a:dk1>
          <a:srgbClr val="000000"/>
        </a:dk1>
        <a:lt1>
          <a:srgbClr val="FFFFFF"/>
        </a:lt1>
        <a:dk2>
          <a:srgbClr val="000000"/>
        </a:dk2>
        <a:lt2>
          <a:srgbClr val="9F9F9F"/>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Gst 6">
        <a:dk1>
          <a:srgbClr val="000000"/>
        </a:dk1>
        <a:lt1>
          <a:srgbClr val="FFFFFF"/>
        </a:lt1>
        <a:dk2>
          <a:srgbClr val="000000"/>
        </a:dk2>
        <a:lt2>
          <a:srgbClr val="868686"/>
        </a:lt2>
        <a:accent1>
          <a:srgbClr val="CBCBCB"/>
        </a:accent1>
        <a:accent2>
          <a:srgbClr val="0066FF"/>
        </a:accent2>
        <a:accent3>
          <a:srgbClr val="FFFFFF"/>
        </a:accent3>
        <a:accent4>
          <a:srgbClr val="000000"/>
        </a:accent4>
        <a:accent5>
          <a:srgbClr val="E2E2E2"/>
        </a:accent5>
        <a:accent6>
          <a:srgbClr val="005CE7"/>
        </a:accent6>
        <a:hlink>
          <a:srgbClr val="FF0033"/>
        </a:hlink>
        <a:folHlink>
          <a:srgbClr val="009900"/>
        </a:folHlink>
      </a:clrScheme>
      <a:clrMap bg1="lt1" tx1="dk1" bg2="lt2" tx2="dk2" accent1="accent1" accent2="accent2" accent3="accent3" accent4="accent4" accent5="accent5" accent6="accent6" hlink="hlink" folHlink="folHlink"/>
    </a:extraClrScheme>
    <a:extraClrScheme>
      <a:clrScheme name="Gst 7">
        <a:dk1>
          <a:srgbClr val="000000"/>
        </a:dk1>
        <a:lt1>
          <a:srgbClr val="FFFFFF"/>
        </a:lt1>
        <a:dk2>
          <a:srgbClr val="000000"/>
        </a:dk2>
        <a:lt2>
          <a:srgbClr val="969696"/>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28375</TotalTime>
  <Pages>3</Pages>
  <Words>1800</Words>
  <Application>Microsoft Office PowerPoint</Application>
  <PresentationFormat>Letter Paper (8.5x11 in)</PresentationFormat>
  <Paragraphs>139</Paragraphs>
  <Slides>22</Slides>
  <Notes>1</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3</vt:i4>
      </vt:variant>
      <vt:variant>
        <vt:lpstr>Slide Titles</vt:lpstr>
      </vt:variant>
      <vt:variant>
        <vt:i4>22</vt:i4>
      </vt:variant>
    </vt:vector>
  </HeadingPairs>
  <TitlesOfParts>
    <vt:vector size="33" baseType="lpstr">
      <vt:lpstr>Arial</vt:lpstr>
      <vt:lpstr>Book Antiqua</vt:lpstr>
      <vt:lpstr>Calibri</vt:lpstr>
      <vt:lpstr>Century Schoolbook</vt:lpstr>
      <vt:lpstr>Helvetica</vt:lpstr>
      <vt:lpstr>Times New Roman</vt:lpstr>
      <vt:lpstr>Wingdings</vt:lpstr>
      <vt:lpstr>Gst</vt:lpstr>
      <vt:lpstr>Equation</vt:lpstr>
      <vt:lpstr>Document</vt:lpstr>
      <vt:lpstr>Worksheet</vt:lpstr>
      <vt:lpstr>Effects of Covid on the U.S. economy:  update after 4 quarters of data</vt:lpstr>
      <vt:lpstr>The project</vt:lpstr>
      <vt:lpstr>Main features of USAGE-Covid</vt:lpstr>
      <vt:lpstr>Main features of USAGE-Covid (1)  Quarterly</vt:lpstr>
      <vt:lpstr>Main features of USAGE-Covid (2)  Sticky-wage adjustment, allowing unemployment of labor </vt:lpstr>
      <vt:lpstr>Main features of USAGE-Covid (3) sticky real rental adjustment giving  excess capacity &amp; avoiding unrealistic real devaluation and increase in exports </vt:lpstr>
      <vt:lpstr>Excess capacity</vt:lpstr>
      <vt:lpstr>No-Covid baseline run </vt:lpstr>
      <vt:lpstr>April 2020: shocks in the initial COVID-19 run</vt:lpstr>
      <vt:lpstr>February 2021: we build in more information  as it becomes available</vt:lpstr>
      <vt:lpstr>Why 5 per cent for year-on-year growth in 2021?  </vt:lpstr>
      <vt:lpstr>What are other forecasters saying? </vt:lpstr>
      <vt:lpstr>Why forecasters have been becoming more optimistic about 2021                 (index numbers, for real GDP and gross private investment)  </vt:lpstr>
      <vt:lpstr> Main assumptions for the quarters beyond the data</vt:lpstr>
      <vt:lpstr>Main assumptions for the quarters beyond the data</vt:lpstr>
      <vt:lpstr>What Covid is doing to the U.S. economy:  GDP </vt:lpstr>
      <vt:lpstr>What Covid is doing to the U.S. economy: Employment </vt:lpstr>
      <vt:lpstr>PowerPoint Presentation</vt:lpstr>
      <vt:lpstr>What Covid is doing to the U.S. economy: Idle capital</vt:lpstr>
      <vt:lpstr>PowerPoint Presentation</vt:lpstr>
      <vt:lpstr>Employment by state: percentage deviations from level in 4th quarter of 2019 (BLS data for 4 quarters of 2020 followed by USAGE model projections)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 Slide Title</dc:title>
  <dc:creator>colin thompson</dc:creator>
  <cp:lastModifiedBy>Peter Dixon</cp:lastModifiedBy>
  <cp:revision>508</cp:revision>
  <cp:lastPrinted>2021-06-20T21:22:07Z</cp:lastPrinted>
  <dcterms:created xsi:type="dcterms:W3CDTF">1997-06-09T21:24:06Z</dcterms:created>
  <dcterms:modified xsi:type="dcterms:W3CDTF">2021-06-21T06:05:49Z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e7b5bc8-4a79-44ba-b8ca-7bdfc58e533a_Enabled">
    <vt:lpwstr>true</vt:lpwstr>
  </property>
  <property fmtid="{D5CDD505-2E9C-101B-9397-08002B2CF9AE}" pid="3" name="MSIP_Label_6e7b5bc8-4a79-44ba-b8ca-7bdfc58e533a_SetDate">
    <vt:lpwstr>2021-02-11T21:39:36Z</vt:lpwstr>
  </property>
  <property fmtid="{D5CDD505-2E9C-101B-9397-08002B2CF9AE}" pid="4" name="MSIP_Label_6e7b5bc8-4a79-44ba-b8ca-7bdfc58e533a_Method">
    <vt:lpwstr>Privileged</vt:lpwstr>
  </property>
  <property fmtid="{D5CDD505-2E9C-101B-9397-08002B2CF9AE}" pid="5" name="MSIP_Label_6e7b5bc8-4a79-44ba-b8ca-7bdfc58e533a_Name">
    <vt:lpwstr>Public</vt:lpwstr>
  </property>
  <property fmtid="{D5CDD505-2E9C-101B-9397-08002B2CF9AE}" pid="6" name="MSIP_Label_6e7b5bc8-4a79-44ba-b8ca-7bdfc58e533a_SiteId">
    <vt:lpwstr>d51ba343-9258-4ea6-9907-426d8c84ec12</vt:lpwstr>
  </property>
  <property fmtid="{D5CDD505-2E9C-101B-9397-08002B2CF9AE}" pid="7" name="MSIP_Label_6e7b5bc8-4a79-44ba-b8ca-7bdfc58e533a_ActionId">
    <vt:lpwstr>5a47952c-34e4-472c-92c0-9864c2c8dc30</vt:lpwstr>
  </property>
  <property fmtid="{D5CDD505-2E9C-101B-9397-08002B2CF9AE}" pid="8" name="MSIP_Label_6e7b5bc8-4a79-44ba-b8ca-7bdfc58e533a_ContentBits">
    <vt:lpwstr>0</vt:lpwstr>
  </property>
</Properties>
</file>