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256" r:id="rId5"/>
    <p:sldId id="351" r:id="rId6"/>
    <p:sldId id="365" r:id="rId7"/>
    <p:sldId id="366" r:id="rId8"/>
    <p:sldId id="367" r:id="rId9"/>
    <p:sldId id="368" r:id="rId10"/>
    <p:sldId id="369" r:id="rId11"/>
    <p:sldId id="370" r:id="rId12"/>
    <p:sldId id="371" r:id="rId13"/>
    <p:sldId id="372" r:id="rId14"/>
    <p:sldId id="373" r:id="rId15"/>
    <p:sldId id="374" r:id="rId16"/>
    <p:sldId id="37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141"/>
    <a:srgbClr val="3A608E"/>
    <a:srgbClr val="DB0030"/>
    <a:srgbClr val="01B2A9"/>
    <a:srgbClr val="717372"/>
    <a:srgbClr val="D9F2D0"/>
    <a:srgbClr val="0C8282"/>
    <a:srgbClr val="EADA23"/>
    <a:srgbClr val="01B2AA"/>
    <a:srgbClr val="FFC8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36B947-60D0-48C3-9CD4-CFB58EBF6977}" v="174" dt="2026-06-10T09:24:49.9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1FF680-5D73-40F6-BC1A-8F5248D44EE0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5D6B4-BE77-4234-8AD1-1D3EB121C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94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0A5BB-8062-1C7B-576A-27E29BE19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CE9A21-32F2-7507-BDD1-DEAA4DAEDB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DEE452-A59F-0B04-EE8C-EDFC877022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813C75-C1ED-18EF-A29D-C27185BFF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5D6B4-BE77-4234-8AD1-1D3EB121CD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39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22A2C-3A3D-E772-A8ED-B0132555F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4EFAA9-0892-C615-8FCD-A528F9F79C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4F1636-7B7A-A158-DC6C-36103031F9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B7BC8-9ADF-E7E4-54F4-3E1271FFE1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5D6B4-BE77-4234-8AD1-1D3EB121CD8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540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12E06-DAE0-B893-18EC-7DAFF25BF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7EEAA3-6C43-9B46-7012-320BE230ED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D03972-CDF6-0FCA-D247-55876E5C90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76CD8-C285-143D-E091-58DF41095F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5D6B4-BE77-4234-8AD1-1D3EB121CD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91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EB7BE-2B2C-C56D-244E-CDD2E2285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7BDCFD-7432-9F23-2EDE-211C13ABC1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C1E3D7-4FF8-0CB2-ECF3-CFB77D738D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25FB69-B81A-E798-B484-42A8CCF961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5D6B4-BE77-4234-8AD1-1D3EB121CD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9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6CFBC-E51F-8853-9D72-CA4010763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B1F864-AD0F-DFC7-254C-F0A172402C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8B45FF-534F-5364-ECCA-A4140D30DD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CCD9C9-B4A2-2749-CE97-015AB672EE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5D6B4-BE77-4234-8AD1-1D3EB121CD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12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8067E-4933-5648-6AD3-B2DAAB39C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498558-676C-9082-CD04-76FDEBDC5B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794FE9-D11E-F970-B631-5489DFD204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33725C-FDA5-0745-C516-35964C41A3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5D6B4-BE77-4234-8AD1-1D3EB121CD8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506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590F0-F370-2B8F-F786-2C4E0E4B4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048C42-A02A-3CAD-94C3-87D16F4841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F746CE-2F46-6648-1A87-BFBF4804FE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99E547-370B-C248-778A-6DB9A7DABF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5D6B4-BE77-4234-8AD1-1D3EB121CD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596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7D688-888C-F718-C7FB-FA35DE789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DCB49C-A758-357E-0581-682F785B29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C06F2C-CC20-4F6F-19D3-0D85987590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94C4E4-E4C4-4866-D6CE-AD5B743E35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5D6B4-BE77-4234-8AD1-1D3EB121CD8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05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542EE-83AB-BD4A-319C-FB9C9866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CF5897-877B-6B33-C16C-D2A40AB812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97BA92-6F2E-93B8-7630-0CA7E3B653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2E846F-B48B-EEDA-D18E-A2D59368BD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5D6B4-BE77-4234-8AD1-1D3EB121CD8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185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0AC45-7227-C39F-78E5-94BE45469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724F5C-A13E-DD1D-CD46-A74841D531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53500D-102F-8A81-C674-0A7739F937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EB42A-92AE-9660-6158-FD5E4C89E7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5D6B4-BE77-4234-8AD1-1D3EB121CD8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16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ntainer ship in the water&#10;&#10;Description automatically generated">
            <a:extLst>
              <a:ext uri="{FF2B5EF4-FFF2-40B4-BE49-F238E27FC236}">
                <a16:creationId xmlns:a16="http://schemas.microsoft.com/office/drawing/2014/main" id="{395006F1-9DD9-8ABE-1BFB-81E091BA82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3" t="24083" r="19920"/>
          <a:stretch/>
        </p:blipFill>
        <p:spPr>
          <a:xfrm>
            <a:off x="-13648" y="990999"/>
            <a:ext cx="6594560" cy="58806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A0F49F-4606-7ECB-2499-2C3C62CB3E67}"/>
              </a:ext>
            </a:extLst>
          </p:cNvPr>
          <p:cNvSpPr txBox="1"/>
          <p:nvPr/>
        </p:nvSpPr>
        <p:spPr>
          <a:xfrm>
            <a:off x="6707902" y="3024522"/>
            <a:ext cx="521386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0C828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29</a:t>
            </a:r>
            <a:r>
              <a:rPr lang="en-US" sz="1600" baseline="30000" dirty="0">
                <a:solidFill>
                  <a:srgbClr val="0C828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th</a:t>
            </a:r>
            <a:r>
              <a:rPr lang="en-US" sz="1600" dirty="0">
                <a:solidFill>
                  <a:srgbClr val="0C828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Annual Conference on Global Economic Analysis</a:t>
            </a:r>
          </a:p>
          <a:p>
            <a:r>
              <a:rPr lang="en-US" sz="1600" dirty="0">
                <a:solidFill>
                  <a:srgbClr val="0C828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June 17-19, 2026 - Kyoto</a:t>
            </a:r>
          </a:p>
        </p:txBody>
      </p:sp>
      <p:pic>
        <p:nvPicPr>
          <p:cNvPr id="8" name="Picture 7" descr="A close-up of a sign&#10;&#10;Description automatically generated">
            <a:extLst>
              <a:ext uri="{FF2B5EF4-FFF2-40B4-BE49-F238E27FC236}">
                <a16:creationId xmlns:a16="http://schemas.microsoft.com/office/drawing/2014/main" id="{7D77EDBB-CC40-9DCE-52A2-3F7D2B762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9392" y="2197452"/>
            <a:ext cx="3830877" cy="780427"/>
          </a:xfrm>
          <a:prstGeom prst="rect">
            <a:avLst/>
          </a:prstGeom>
        </p:spPr>
      </p:pic>
      <p:pic>
        <p:nvPicPr>
          <p:cNvPr id="4" name="Picture 3" descr="A blue and yellow logo&#10;&#10;Description automatically generated">
            <a:extLst>
              <a:ext uri="{FF2B5EF4-FFF2-40B4-BE49-F238E27FC236}">
                <a16:creationId xmlns:a16="http://schemas.microsoft.com/office/drawing/2014/main" id="{B9356302-9FB1-FC89-4372-0428510B45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048" y="92053"/>
            <a:ext cx="4457566" cy="22536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1C5540-4151-73D4-F508-941AC55F3DDA}"/>
              </a:ext>
            </a:extLst>
          </p:cNvPr>
          <p:cNvSpPr txBox="1"/>
          <p:nvPr/>
        </p:nvSpPr>
        <p:spPr>
          <a:xfrm>
            <a:off x="6707902" y="3917074"/>
            <a:ext cx="5213861" cy="8104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baseline="30000" dirty="0">
                <a:solidFill>
                  <a:srgbClr val="01B2A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Industrial Policy Nationalism has negative impacts on economies and the climate</a:t>
            </a:r>
            <a:endParaRPr lang="en-US" sz="28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CF2CDC-CEED-7125-6C56-E2AFAA56F3E1}"/>
              </a:ext>
            </a:extLst>
          </p:cNvPr>
          <p:cNvSpPr txBox="1"/>
          <p:nvPr/>
        </p:nvSpPr>
        <p:spPr>
          <a:xfrm>
            <a:off x="6707902" y="4727552"/>
            <a:ext cx="279224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7F7F7F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Panagiotis Fragkos </a:t>
            </a:r>
            <a:r>
              <a:rPr lang="en-US" sz="1400" dirty="0">
                <a:solidFill>
                  <a:srgbClr val="7F7F7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(E3M)</a:t>
            </a:r>
            <a:endParaRPr lang="en-US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3BE247-2174-A601-2DF8-0399FCE5D3F8}"/>
              </a:ext>
            </a:extLst>
          </p:cNvPr>
          <p:cNvSpPr txBox="1"/>
          <p:nvPr/>
        </p:nvSpPr>
        <p:spPr>
          <a:xfrm>
            <a:off x="6707902" y="5538030"/>
            <a:ext cx="5213860" cy="319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i="1" dirty="0">
                <a:solidFill>
                  <a:srgbClr val="7F7F7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Alongside</a:t>
            </a:r>
            <a:r>
              <a:rPr lang="en-US" sz="1100" b="1" i="1" dirty="0">
                <a:solidFill>
                  <a:srgbClr val="7F7F7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sv-SE" sz="1100" i="1" dirty="0">
                <a:solidFill>
                  <a:srgbClr val="7F7F7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Lukas Hermwille, Kostas Fragkiadakis, Dimitris Fragkiadakis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ABE5D-A591-0E46-CA73-80E86638A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592A5C-60F7-2758-0B74-AC1FD5C14C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10668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8A1CD3-D9B3-F33B-B1C4-C1503B5C2117}"/>
              </a:ext>
            </a:extLst>
          </p:cNvPr>
          <p:cNvSpPr txBox="1"/>
          <p:nvPr/>
        </p:nvSpPr>
        <p:spPr>
          <a:xfrm>
            <a:off x="100583" y="307962"/>
            <a:ext cx="1197039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Does Industrial Policy Nationalism “Work”?</a:t>
            </a:r>
            <a:endParaRPr lang="en-US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5" descr="A blue and yellow logo&#10;&#10;Description automatically generated">
            <a:extLst>
              <a:ext uri="{FF2B5EF4-FFF2-40B4-BE49-F238E27FC236}">
                <a16:creationId xmlns:a16="http://schemas.microsoft.com/office/drawing/2014/main" id="{90899970-634C-E262-110F-DFC3707281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430" y="6014707"/>
            <a:ext cx="1683880" cy="831741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98861EB-3C69-B213-9535-D7FBF662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7777" y="6367556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600" b="1" dirty="0" smtClean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10</a:t>
            </a:fld>
            <a:endParaRPr lang="en-US" sz="1600" b="1">
              <a:solidFill>
                <a:srgbClr val="40414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97B8B198-561B-E0C3-2391-A05F459512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5" y="5970064"/>
            <a:ext cx="3269850" cy="794984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B461166E-DAE2-F8D0-15EC-2B802F2A1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2110" y="5227110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rgbClr val="40414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2A863540-E2E2-2562-1C57-261FF6E76B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5" y="355668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rgbClr val="40414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69AF24-1859-F85C-E647-7B7D8B4343FA}"/>
              </a:ext>
            </a:extLst>
          </p:cNvPr>
          <p:cNvSpPr txBox="1"/>
          <p:nvPr/>
        </p:nvSpPr>
        <p:spPr>
          <a:xfrm>
            <a:off x="612023" y="5000867"/>
            <a:ext cx="10469634" cy="1077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Weak 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INP scenarios (</a:t>
            </a:r>
            <a:r>
              <a:rPr lang="en-US" sz="1600" kern="0" dirty="0" err="1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wIPN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, TF): limited effects globally esp. for major importers.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Import tariffs are imposed on products in </a:t>
            </a:r>
            <a:r>
              <a:rPr lang="en-US" sz="1600" u="sng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the value chain of green industries 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(e.g., steel, </a:t>
            </a:r>
            <a:r>
              <a:rPr lang="en-US" sz="1600" kern="0" dirty="0" err="1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aluminium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), thus leading to increased domestic production costs in the five major economies triggering the substitution of imports from China at the benefit of </a:t>
            </a:r>
            <a:r>
              <a:rPr lang="en-US" sz="1600" kern="0" dirty="0" err="1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RoW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 and in particular South Korea.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FB3DA9-6695-5B65-96C8-DE5D130CE681}"/>
              </a:ext>
            </a:extLst>
          </p:cNvPr>
          <p:cNvSpPr/>
          <p:nvPr/>
        </p:nvSpPr>
        <p:spPr>
          <a:xfrm>
            <a:off x="4053261" y="1138664"/>
            <a:ext cx="3491881" cy="369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rgbClr val="404141"/>
                </a:solidFill>
                <a:effectLst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Global Market Share in 2050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A163D7-3495-DD66-C6CE-3146732D754E}"/>
              </a:ext>
            </a:extLst>
          </p:cNvPr>
          <p:cNvSpPr txBox="1"/>
          <p:nvPr/>
        </p:nvSpPr>
        <p:spPr>
          <a:xfrm>
            <a:off x="612023" y="4350909"/>
            <a:ext cx="10730891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Strong 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INP scenario: </a:t>
            </a:r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importers increase their market share 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(EU, USA, IND - batteries) / </a:t>
            </a:r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exporters decrease 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(CHN), but still EU/USA remain large green tech importers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6BD6BFB-8F8F-8511-3E32-E187689189AA}"/>
              </a:ext>
            </a:extLst>
          </p:cNvPr>
          <p:cNvSpPr/>
          <p:nvPr/>
        </p:nvSpPr>
        <p:spPr>
          <a:xfrm>
            <a:off x="12911704" y="4459767"/>
            <a:ext cx="282400" cy="400105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>
              <a:ln>
                <a:noFill/>
              </a:ln>
              <a:solidFill>
                <a:srgbClr val="404141"/>
              </a:solidFill>
              <a:effectLst/>
              <a:uFillTx/>
              <a:latin typeface="Open Sans" pitchFamily="2" charset="0"/>
              <a:ea typeface="Open Sans" pitchFamily="2" charset="0"/>
              <a:cs typeface="Open Sans" pitchFamily="2" charset="0"/>
              <a:sym typeface="Georgi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A5022E-40CA-FAAA-9E5B-A15067FB86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5304" y="1443818"/>
            <a:ext cx="8780950" cy="288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42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C0648-2013-8725-6BC0-755B3EA45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74ECF7-5490-F6D4-B020-3F8355AC58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10668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2051B9-B415-DED1-B57C-DAA57A438119}"/>
              </a:ext>
            </a:extLst>
          </p:cNvPr>
          <p:cNvSpPr txBox="1"/>
          <p:nvPr/>
        </p:nvSpPr>
        <p:spPr>
          <a:xfrm>
            <a:off x="100583" y="307962"/>
            <a:ext cx="1197039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Does Industrial Policy Nationalism “Work”?</a:t>
            </a:r>
            <a:endParaRPr lang="en-US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5" descr="A blue and yellow logo&#10;&#10;Description automatically generated">
            <a:extLst>
              <a:ext uri="{FF2B5EF4-FFF2-40B4-BE49-F238E27FC236}">
                <a16:creationId xmlns:a16="http://schemas.microsoft.com/office/drawing/2014/main" id="{4F41B005-C863-4D98-D282-72EDC4A763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430" y="6014707"/>
            <a:ext cx="1683880" cy="831741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7B1AD2C-9547-3334-B35C-62ED142E7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7777" y="6367556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600" b="1" dirty="0" smtClean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11</a:t>
            </a:fld>
            <a:endParaRPr lang="en-US" sz="1600" b="1">
              <a:solidFill>
                <a:srgbClr val="40414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6D2478C4-DE92-3FD7-6106-06FCDB8861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5" y="5970064"/>
            <a:ext cx="3269850" cy="794984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8552243A-6E2B-DB33-A1F4-9581BC097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2110" y="5227110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rgbClr val="40414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7AFA0458-C187-4F9A-1CD3-5A07EEFD7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5" y="355668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rgbClr val="40414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543193-23A8-22F3-29A9-6303DC848CD2}"/>
              </a:ext>
            </a:extLst>
          </p:cNvPr>
          <p:cNvSpPr txBox="1"/>
          <p:nvPr/>
        </p:nvSpPr>
        <p:spPr>
          <a:xfrm>
            <a:off x="612023" y="5000867"/>
            <a:ext cx="10469634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Strong INP Scenario – </a:t>
            </a:r>
            <a:r>
              <a:rPr lang="it-IT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significant impact in EU, USA, JPN, IND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5DCD9A-0FFF-FCC3-B340-5006D9BA2C49}"/>
              </a:ext>
            </a:extLst>
          </p:cNvPr>
          <p:cNvSpPr/>
          <p:nvPr/>
        </p:nvSpPr>
        <p:spPr>
          <a:xfrm>
            <a:off x="2808515" y="1138664"/>
            <a:ext cx="6193972" cy="369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rgbClr val="404141"/>
                </a:solidFill>
                <a:effectLst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Share of demand covered by domestic supply in 2050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768B5D-67CB-693C-C85D-7A031F753246}"/>
              </a:ext>
            </a:extLst>
          </p:cNvPr>
          <p:cNvSpPr txBox="1"/>
          <p:nvPr/>
        </p:nvSpPr>
        <p:spPr>
          <a:xfrm>
            <a:off x="612023" y="4350909"/>
            <a:ext cx="10730891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Policies of </a:t>
            </a:r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Alternative Trade Scenarios 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aim to </a:t>
            </a:r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increase 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the share of </a:t>
            </a:r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domestically covered “green” demand in the five major economies and reduce their </a:t>
            </a:r>
            <a:r>
              <a:rPr lang="en-US" sz="1600" i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import dependency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1B1C9CA-60C0-4437-E876-5024E1ADBD7D}"/>
              </a:ext>
            </a:extLst>
          </p:cNvPr>
          <p:cNvSpPr/>
          <p:nvPr/>
        </p:nvSpPr>
        <p:spPr>
          <a:xfrm>
            <a:off x="12911704" y="4459767"/>
            <a:ext cx="282400" cy="400105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>
              <a:ln>
                <a:noFill/>
              </a:ln>
              <a:solidFill>
                <a:srgbClr val="404141"/>
              </a:solidFill>
              <a:effectLst/>
              <a:uFillTx/>
              <a:latin typeface="Open Sans" pitchFamily="2" charset="0"/>
              <a:ea typeface="Open Sans" pitchFamily="2" charset="0"/>
              <a:cs typeface="Open Sans" pitchFamily="2" charset="0"/>
              <a:sym typeface="Georgi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7C38A1-1768-3FDE-8F2E-CA976EA6D9C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" r="158" b="48950"/>
          <a:stretch/>
        </p:blipFill>
        <p:spPr>
          <a:xfrm>
            <a:off x="1956825" y="1589933"/>
            <a:ext cx="7780030" cy="25798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3699EB-45C6-7FB6-4A4E-DCFFD29D19AE}"/>
              </a:ext>
            </a:extLst>
          </p:cNvPr>
          <p:cNvSpPr txBox="1"/>
          <p:nvPr/>
        </p:nvSpPr>
        <p:spPr>
          <a:xfrm>
            <a:off x="612023" y="5421055"/>
            <a:ext cx="10469634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Weak INP Scenario 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(</a:t>
            </a:r>
            <a:r>
              <a:rPr lang="en-US" sz="1600" kern="0" dirty="0" err="1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wIPN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) – </a:t>
            </a:r>
            <a:r>
              <a:rPr lang="en-US" sz="1600" u="sng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Batteries: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 limited impact in EU, USA (substitution of imports) – domestic share increases in JPN, IND</a:t>
            </a:r>
          </a:p>
          <a:p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			   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– </a:t>
            </a:r>
            <a:r>
              <a:rPr lang="en-US" sz="1600" u="sng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PV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 : domestic share increases in EU, USA, JPN, IND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1703277-4967-F3DB-AC36-8C877EF9B012}"/>
              </a:ext>
            </a:extLst>
          </p:cNvPr>
          <p:cNvSpPr/>
          <p:nvPr/>
        </p:nvSpPr>
        <p:spPr>
          <a:xfrm>
            <a:off x="2243545" y="2714441"/>
            <a:ext cx="650464" cy="1371600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Georgia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09B1BAB-877C-B620-D065-CA133A1CAEDC}"/>
              </a:ext>
            </a:extLst>
          </p:cNvPr>
          <p:cNvSpPr/>
          <p:nvPr/>
        </p:nvSpPr>
        <p:spPr>
          <a:xfrm>
            <a:off x="2894009" y="2784406"/>
            <a:ext cx="650464" cy="1371600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Georgia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D2AE70E-F8EE-7AD6-19AD-E9BD8653E345}"/>
              </a:ext>
            </a:extLst>
          </p:cNvPr>
          <p:cNvSpPr/>
          <p:nvPr/>
        </p:nvSpPr>
        <p:spPr>
          <a:xfrm>
            <a:off x="4572916" y="2558127"/>
            <a:ext cx="650464" cy="1371600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Georgia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25CB35E-35DC-EB4F-F5B4-1B17B3464283}"/>
              </a:ext>
            </a:extLst>
          </p:cNvPr>
          <p:cNvSpPr/>
          <p:nvPr/>
        </p:nvSpPr>
        <p:spPr>
          <a:xfrm>
            <a:off x="6160564" y="2652592"/>
            <a:ext cx="650464" cy="1371600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Georgia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E641BBE-ECB9-D4AA-162C-FC6582293A78}"/>
              </a:ext>
            </a:extLst>
          </p:cNvPr>
          <p:cNvSpPr/>
          <p:nvPr/>
        </p:nvSpPr>
        <p:spPr>
          <a:xfrm>
            <a:off x="6797682" y="2652592"/>
            <a:ext cx="650464" cy="1371600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9486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995B3-D95F-B8AA-97CE-49DD4C840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14E0EE-73D9-5A5C-860F-75507E0CEA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10668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8B4675D-56F9-A5AC-2216-152CD8EA9B93}"/>
              </a:ext>
            </a:extLst>
          </p:cNvPr>
          <p:cNvSpPr txBox="1"/>
          <p:nvPr/>
        </p:nvSpPr>
        <p:spPr>
          <a:xfrm>
            <a:off x="100583" y="307962"/>
            <a:ext cx="1197039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Conclusions</a:t>
            </a:r>
            <a:endParaRPr lang="en-US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5" descr="A blue and yellow logo&#10;&#10;Description automatically generated">
            <a:extLst>
              <a:ext uri="{FF2B5EF4-FFF2-40B4-BE49-F238E27FC236}">
                <a16:creationId xmlns:a16="http://schemas.microsoft.com/office/drawing/2014/main" id="{22E0ECA8-2803-4C8E-B6C6-CC5BF7298C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430" y="6014707"/>
            <a:ext cx="1683880" cy="831741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1477CA6-CF71-1CF4-B3EC-070C2D366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7777" y="6367556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600" b="1" dirty="0" smtClean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12</a:t>
            </a:fld>
            <a:endParaRPr lang="en-US" sz="1600" b="1">
              <a:solidFill>
                <a:srgbClr val="40414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6D4A30D0-4163-91B5-FD01-0F57CB9839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5" y="5970064"/>
            <a:ext cx="3269850" cy="794984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BB3D80AD-7172-D6DF-A8A8-25F316228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2110" y="5227110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rgbClr val="40414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194C70D-EFDA-2C00-47F9-6E53AB24BD02}"/>
              </a:ext>
            </a:extLst>
          </p:cNvPr>
          <p:cNvSpPr/>
          <p:nvPr/>
        </p:nvSpPr>
        <p:spPr>
          <a:xfrm>
            <a:off x="12911704" y="4459767"/>
            <a:ext cx="282400" cy="400105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>
              <a:ln>
                <a:noFill/>
              </a:ln>
              <a:solidFill>
                <a:srgbClr val="404141"/>
              </a:solidFill>
              <a:effectLst/>
              <a:uFillTx/>
              <a:latin typeface="Open Sans" pitchFamily="2" charset="0"/>
              <a:ea typeface="Open Sans" pitchFamily="2" charset="0"/>
              <a:cs typeface="Open Sans" pitchFamily="2" charset="0"/>
              <a:sym typeface="Georgia"/>
            </a:endParaRPr>
          </a:p>
        </p:txBody>
      </p:sp>
      <p:sp>
        <p:nvSpPr>
          <p:cNvPr id="5" name="Textplatzhalter 1">
            <a:extLst>
              <a:ext uri="{FF2B5EF4-FFF2-40B4-BE49-F238E27FC236}">
                <a16:creationId xmlns:a16="http://schemas.microsoft.com/office/drawing/2014/main" id="{036821F8-1BDA-E348-A945-9F536745B9EE}"/>
              </a:ext>
            </a:extLst>
          </p:cNvPr>
          <p:cNvSpPr txBox="1">
            <a:spLocks/>
          </p:cNvSpPr>
          <p:nvPr/>
        </p:nvSpPr>
        <p:spPr>
          <a:xfrm>
            <a:off x="121023" y="1419649"/>
            <a:ext cx="11949953" cy="5184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1007909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1007909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215973" marR="0" indent="-215973" algn="l" defTabSz="1007909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Blip>
                <a:blip r:embed="rId6"/>
              </a:buBlip>
              <a:tabLst/>
              <a:defRPr sz="2000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215973" marR="0" indent="-215973" algn="l" defTabSz="1007909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Blip>
                <a:blip r:embed="rId6"/>
              </a:buBlip>
              <a:tabLst/>
              <a:defRPr sz="2000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431946" marR="0" indent="-215973" algn="l" defTabSz="1007909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647918" marR="0" indent="-215973" algn="l" defTabSz="1007909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Char char="−"/>
              <a:tabLst/>
              <a:defRPr sz="2000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1007909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1007909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4260712" marR="0" indent="-229070" algn="l" defTabSz="1007909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R="0" lvl="2" algn="l" defTabSz="1007909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1B2A9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New era of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industrial geopolitics 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–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Industrial Policy Nationalism 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increasingly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integrated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 in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national policies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.</a:t>
            </a:r>
          </a:p>
          <a:p>
            <a:pPr marR="0" lvl="2" algn="l" defTabSz="1007909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1B2A9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rgbClr val="404141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  <a:sym typeface="Arial"/>
            </a:endParaRPr>
          </a:p>
          <a:p>
            <a:pPr marR="0" lvl="2" algn="l" defTabSz="1007909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1B2A9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Strong Industrial Policy Nationalism 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(global tariffs) –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cost of climate action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 for the EU and major emitters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increases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.</a:t>
            </a:r>
          </a:p>
          <a:p>
            <a:pPr marR="0" lvl="2" algn="l" defTabSz="1007909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1B2A9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rgbClr val="404141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  <a:sym typeface="Arial"/>
            </a:endParaRPr>
          </a:p>
          <a:p>
            <a:pPr marR="0" lvl="2" algn="l" defTabSz="1007909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1B2A9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Industrial Nationalism 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–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strong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 scenario –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limited impact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 in domestic green industries</a:t>
            </a:r>
            <a:b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</a:b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	                                –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weaker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 scenarios: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ineffective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 (import substitutions) </a:t>
            </a:r>
          </a:p>
          <a:p>
            <a:pPr marR="0" lvl="2" algn="l" defTabSz="1007909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1B2A9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rgbClr val="404141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  <a:sym typeface="Arial"/>
            </a:endParaRPr>
          </a:p>
          <a:p>
            <a:pPr marR="0" lvl="2" algn="l" defTabSz="1007909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1B2A9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Prudent industrial policy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 should seek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global collaboration 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over rivalry. We need a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technology race against the climate 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and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not against each other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!</a:t>
            </a:r>
          </a:p>
          <a:p>
            <a:pPr marL="342900" marR="0" lvl="0" indent="-342900" algn="l" defTabSz="1007909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1B2A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rgbClr val="404141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  <a:sym typeface="Arial"/>
            </a:endParaRPr>
          </a:p>
          <a:p>
            <a:pPr marL="342900" marR="0" lvl="0" indent="-342900" algn="l" defTabSz="1007909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1B2A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rgbClr val="404141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39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F5BE2-3672-0E55-CA34-693B531CD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CCE0DC-9C2C-FFF3-AB23-E69C7098D0A6}"/>
              </a:ext>
            </a:extLst>
          </p:cNvPr>
          <p:cNvSpPr txBox="1"/>
          <p:nvPr/>
        </p:nvSpPr>
        <p:spPr>
          <a:xfrm>
            <a:off x="8213406" y="3913909"/>
            <a:ext cx="316420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01B2A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Thank you for your attention!</a:t>
            </a:r>
          </a:p>
        </p:txBody>
      </p:sp>
      <p:pic>
        <p:nvPicPr>
          <p:cNvPr id="6" name="Picture 5" descr="A container ship in the water&#10;&#10;Description automatically generated">
            <a:extLst>
              <a:ext uri="{FF2B5EF4-FFF2-40B4-BE49-F238E27FC236}">
                <a16:creationId xmlns:a16="http://schemas.microsoft.com/office/drawing/2014/main" id="{611D7094-FEF7-9C9C-81B6-E0BE76C754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3" t="24083" r="19920"/>
          <a:stretch/>
        </p:blipFill>
        <p:spPr>
          <a:xfrm>
            <a:off x="-1" y="410969"/>
            <a:ext cx="7229701" cy="6447031"/>
          </a:xfrm>
          <a:prstGeom prst="rect">
            <a:avLst/>
          </a:prstGeom>
        </p:spPr>
      </p:pic>
      <p:pic>
        <p:nvPicPr>
          <p:cNvPr id="12" name="Picture 11" descr="A blue and yellow logo&#10;&#10;Description automatically generated">
            <a:extLst>
              <a:ext uri="{FF2B5EF4-FFF2-40B4-BE49-F238E27FC236}">
                <a16:creationId xmlns:a16="http://schemas.microsoft.com/office/drawing/2014/main" id="{6DAD59AC-C9C5-06FA-203F-ED67D4471E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726" y="228747"/>
            <a:ext cx="4457566" cy="22536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48585E-4407-F1F0-8AB1-248AB82F181B}"/>
              </a:ext>
            </a:extLst>
          </p:cNvPr>
          <p:cNvSpPr txBox="1"/>
          <p:nvPr/>
        </p:nvSpPr>
        <p:spPr>
          <a:xfrm>
            <a:off x="8213406" y="4869066"/>
            <a:ext cx="3597594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7F7F7F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Panagiotis Fragkos</a:t>
            </a:r>
          </a:p>
          <a:p>
            <a:r>
              <a:rPr lang="en-US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panagiotis.fragkos@ricardo.com</a:t>
            </a:r>
          </a:p>
          <a:p>
            <a:endParaRPr lang="en-US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325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65B49-BDA1-F074-94E8-4CE295F51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9BC415-FC91-2997-9DE6-6C5B240995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10668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E227592-FDFA-CBC8-1A76-C7CB84E06621}"/>
              </a:ext>
            </a:extLst>
          </p:cNvPr>
          <p:cNvSpPr txBox="1"/>
          <p:nvPr/>
        </p:nvSpPr>
        <p:spPr>
          <a:xfrm>
            <a:off x="100584" y="307962"/>
            <a:ext cx="1123797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What is Industrial Policy Nationalism?</a:t>
            </a:r>
            <a:endParaRPr lang="en-US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5" descr="A blue and yellow logo&#10;&#10;Description automatically generated">
            <a:extLst>
              <a:ext uri="{FF2B5EF4-FFF2-40B4-BE49-F238E27FC236}">
                <a16:creationId xmlns:a16="http://schemas.microsoft.com/office/drawing/2014/main" id="{19AA94CF-9347-64C0-45C6-D2C18E7B35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430" y="6014707"/>
            <a:ext cx="1683880" cy="831741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AB088C6-9806-D3E9-A802-B98FD91C1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7777" y="6367556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600" b="1" dirty="0" smtClean="0">
                <a:solidFill>
                  <a:srgbClr val="01B2A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</a:t>
            </a:fld>
            <a:endParaRPr lang="en-US" sz="1600" b="1">
              <a:solidFill>
                <a:srgbClr val="01B2A9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84A9A8F9-387B-0D84-863E-01E0992E58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5" y="5970064"/>
            <a:ext cx="3269850" cy="794984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D1178944-EA8C-3A6C-96C5-41B9C16E0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2110" y="5227110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0" name="TextBox 15">
            <a:extLst>
              <a:ext uri="{FF2B5EF4-FFF2-40B4-BE49-F238E27FC236}">
                <a16:creationId xmlns:a16="http://schemas.microsoft.com/office/drawing/2014/main" id="{6F4698E9-DC83-F9FE-D729-896EB5748E86}"/>
              </a:ext>
            </a:extLst>
          </p:cNvPr>
          <p:cNvSpPr txBox="1"/>
          <p:nvPr/>
        </p:nvSpPr>
        <p:spPr>
          <a:xfrm>
            <a:off x="289690" y="1304511"/>
            <a:ext cx="11612620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  <a:buClr>
                <a:srgbClr val="0C8282"/>
              </a:buClr>
            </a:pPr>
            <a:r>
              <a:rPr lang="en-US" sz="1800" b="1" u="sng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Industrial Policy </a:t>
            </a:r>
            <a:r>
              <a:rPr lang="en-US" b="1" u="sng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</a:t>
            </a:r>
            <a:r>
              <a:rPr lang="en-US" sz="1800" b="1" u="sng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ationalism </a:t>
            </a:r>
            <a:r>
              <a:rPr lang="en-US" sz="1800" u="sng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(IPN):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01B2AA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Priority of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growth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and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development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of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domestic industries 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01B2AA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Support of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industrial domestic production 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 the face of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external competition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01B2AA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Common features: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C8282"/>
              </a:buClr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protectionism</a:t>
            </a:r>
            <a:r>
              <a:rPr lang="en-US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(</a:t>
            </a:r>
            <a:r>
              <a:rPr lang="en-US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usually in the form of feed-in-tariffs</a:t>
            </a:r>
            <a:r>
              <a:rPr lang="en-US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C8282"/>
              </a:buClr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strategic investments </a:t>
            </a:r>
          </a:p>
          <a:p>
            <a:pPr>
              <a:spcAft>
                <a:spcPts val="600"/>
              </a:spcAft>
              <a:buClr>
                <a:srgbClr val="0C8282"/>
              </a:buClr>
            </a:pPr>
            <a:endParaRPr lang="en-US" sz="1800" dirty="0">
              <a:solidFill>
                <a:srgbClr val="40414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spcAft>
                <a:spcPts val="600"/>
              </a:spcAft>
              <a:buClr>
                <a:srgbClr val="0C8282"/>
              </a:buClr>
            </a:pPr>
            <a:r>
              <a:rPr lang="en-US" sz="1800" b="1" u="sng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Three global trends 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drive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Industrial Policy Nationalism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:</a:t>
            </a:r>
          </a:p>
          <a:p>
            <a:pPr marL="285750" indent="-285750">
              <a:spcAft>
                <a:spcPts val="600"/>
              </a:spcAft>
              <a:buClr>
                <a:srgbClr val="01B2AA"/>
              </a:buClr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Increased attention to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supply chain resilience 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(COVID pandemic)</a:t>
            </a:r>
          </a:p>
          <a:p>
            <a:pPr marL="285750" indent="-285750">
              <a:spcAft>
                <a:spcPts val="600"/>
              </a:spcAft>
              <a:buClr>
                <a:srgbClr val="01B2AA"/>
              </a:buClr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Increasing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uncertainty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of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industrial energy supply 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(Russian invasion of Ukraine/ global energy crisis)</a:t>
            </a:r>
          </a:p>
          <a:p>
            <a:pPr marL="285750" indent="-285750">
              <a:spcAft>
                <a:spcPts val="600"/>
              </a:spcAft>
              <a:buClr>
                <a:srgbClr val="01B2AA"/>
              </a:buClr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Increasing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competition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over the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benefits of the climate transformation</a:t>
            </a: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A882207E-C121-C295-08C0-50F6704E0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5" y="355668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03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FF5F7-03BB-BBB2-1E87-EC98E2E60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BCA901-E890-46B4-3DD3-1798FC7CC5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10668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5F21E2-5F5B-4DB0-081C-616F3BA73233}"/>
              </a:ext>
            </a:extLst>
          </p:cNvPr>
          <p:cNvSpPr txBox="1"/>
          <p:nvPr/>
        </p:nvSpPr>
        <p:spPr>
          <a:xfrm>
            <a:off x="100584" y="307962"/>
            <a:ext cx="1123797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Research question and objectives</a:t>
            </a:r>
            <a:endParaRPr lang="en-US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5" descr="A blue and yellow logo&#10;&#10;Description automatically generated">
            <a:extLst>
              <a:ext uri="{FF2B5EF4-FFF2-40B4-BE49-F238E27FC236}">
                <a16:creationId xmlns:a16="http://schemas.microsoft.com/office/drawing/2014/main" id="{00C20F72-EB95-2CE0-0713-F7FB24C27F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430" y="6014707"/>
            <a:ext cx="1683880" cy="831741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B555F3A-218F-4D1A-B33F-1AB0017A6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7777" y="6367556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600" b="1" dirty="0" smtClean="0">
                <a:solidFill>
                  <a:srgbClr val="01B2A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</a:t>
            </a:fld>
            <a:endParaRPr lang="en-US" sz="1600" b="1">
              <a:solidFill>
                <a:srgbClr val="01B2A9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144DBB19-601B-BAC5-E273-DF41C92812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5" y="5970064"/>
            <a:ext cx="3269850" cy="794984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C718127C-43DD-BA3E-A46B-962668932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2110" y="5227110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0" name="TextBox 15">
            <a:extLst>
              <a:ext uri="{FF2B5EF4-FFF2-40B4-BE49-F238E27FC236}">
                <a16:creationId xmlns:a16="http://schemas.microsoft.com/office/drawing/2014/main" id="{781BE540-BDA2-5C5A-47AD-8AE1AFE73F5C}"/>
              </a:ext>
            </a:extLst>
          </p:cNvPr>
          <p:cNvSpPr txBox="1"/>
          <p:nvPr/>
        </p:nvSpPr>
        <p:spPr>
          <a:xfrm>
            <a:off x="289690" y="1304511"/>
            <a:ext cx="11612620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  <a:buClr>
                <a:srgbClr val="0C8282"/>
              </a:buClr>
            </a:pPr>
            <a:r>
              <a:rPr lang="en-US" sz="1800" b="1" dirty="0">
                <a:solidFill>
                  <a:srgbClr val="01B2A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Objective: 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0C8282"/>
              </a:buClr>
            </a:pP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Implications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of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Industrial Policy Nationalism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:</a:t>
            </a:r>
          </a:p>
          <a:p>
            <a:pPr marL="285750" indent="-285750">
              <a:spcAft>
                <a:spcPts val="600"/>
              </a:spcAft>
              <a:buClr>
                <a:srgbClr val="01B2AA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economic development </a:t>
            </a:r>
          </a:p>
          <a:p>
            <a:pPr marL="285750" indent="-285750">
              <a:spcAft>
                <a:spcPts val="600"/>
              </a:spcAft>
              <a:buClr>
                <a:srgbClr val="01B2AA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structural resilience &amp; import dependency </a:t>
            </a:r>
          </a:p>
          <a:p>
            <a:pPr marL="285750" indent="-285750">
              <a:spcAft>
                <a:spcPts val="600"/>
              </a:spcAft>
              <a:buClr>
                <a:srgbClr val="01B2AA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climate action globally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0C8282"/>
              </a:buClr>
            </a:pPr>
            <a:endParaRPr lang="en-US" sz="1800" dirty="0">
              <a:solidFill>
                <a:srgbClr val="40414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0C8282"/>
              </a:buClr>
            </a:pPr>
            <a:r>
              <a:rPr lang="en-US" sz="1800" b="1" dirty="0">
                <a:solidFill>
                  <a:srgbClr val="01B2A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Analytical Steps:</a:t>
            </a:r>
          </a:p>
          <a:p>
            <a:pPr marL="285750" indent="-285750">
              <a:spcAft>
                <a:spcPts val="600"/>
              </a:spcAft>
              <a:buClr>
                <a:srgbClr val="01B2AA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What is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Industrial Policy Nationalism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?</a:t>
            </a:r>
          </a:p>
          <a:p>
            <a:pPr marL="285750" indent="-285750">
              <a:spcAft>
                <a:spcPts val="600"/>
              </a:spcAft>
              <a:buClr>
                <a:srgbClr val="01B2AA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Which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policies contribute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?</a:t>
            </a:r>
          </a:p>
          <a:p>
            <a:pPr marL="285750" indent="-285750">
              <a:spcAft>
                <a:spcPts val="600"/>
              </a:spcAft>
              <a:buClr>
                <a:srgbClr val="01B2AA"/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Develop Scenario protocol 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for different variations of Industrial Policy Nationalism</a:t>
            </a:r>
          </a:p>
          <a:p>
            <a:pPr marL="285750" indent="-285750">
              <a:spcAft>
                <a:spcPts val="600"/>
              </a:spcAft>
              <a:buClr>
                <a:srgbClr val="01B2AA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Comparison of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macroeconomic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and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sectoral indicators 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– focus on </a:t>
            </a:r>
            <a:r>
              <a:rPr lang="en-US" sz="1800" u="sng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resilience</a:t>
            </a:r>
            <a:r>
              <a:rPr lang="en-US" sz="18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and </a:t>
            </a:r>
            <a:r>
              <a:rPr lang="en-US" sz="1800" u="sng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import dependency </a:t>
            </a: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812F672B-2276-39E5-E7C2-EB89E049AD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5" y="355668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180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132EC-A8A8-523F-5549-7E9E4D457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5">
            <a:extLst>
              <a:ext uri="{FF2B5EF4-FFF2-40B4-BE49-F238E27FC236}">
                <a16:creationId xmlns:a16="http://schemas.microsoft.com/office/drawing/2014/main" id="{F1F70D75-736E-3BD1-638C-6EFCBE45C2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243" b="4535"/>
          <a:stretch/>
        </p:blipFill>
        <p:spPr>
          <a:xfrm>
            <a:off x="1" y="742950"/>
            <a:ext cx="12179904" cy="6138890"/>
          </a:xfrm>
          <a:prstGeom prst="rect">
            <a:avLst/>
          </a:prstGeom>
        </p:spPr>
      </p:pic>
      <p:sp>
        <p:nvSpPr>
          <p:cNvPr id="20" name="Abgerundetes Rechteck 8">
            <a:extLst>
              <a:ext uri="{FF2B5EF4-FFF2-40B4-BE49-F238E27FC236}">
                <a16:creationId xmlns:a16="http://schemas.microsoft.com/office/drawing/2014/main" id="{ADD8FAD3-39A7-6775-BE31-ED44247F33C7}"/>
              </a:ext>
            </a:extLst>
          </p:cNvPr>
          <p:cNvSpPr/>
          <p:nvPr/>
        </p:nvSpPr>
        <p:spPr>
          <a:xfrm>
            <a:off x="5240295" y="2001339"/>
            <a:ext cx="2529839" cy="919396"/>
          </a:xfrm>
          <a:prstGeom prst="roundRect">
            <a:avLst/>
          </a:prstGeom>
          <a:solidFill>
            <a:schemeClr val="lt1">
              <a:alpha val="85000"/>
            </a:schemeClr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kumimoji="0" lang="en-GB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:</a:t>
            </a:r>
            <a:r>
              <a:rPr kumimoji="0" lang="en-GB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Net-Zero Industry Act </a:t>
            </a:r>
          </a:p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&amp; Carbon Border Adjustment Mechanis</a:t>
            </a: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en-GB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8B8386-17E7-AAF8-8CC5-3B432EB1E0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10668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AAC144-95F7-8583-1B6D-90D6E4FD5B47}"/>
              </a:ext>
            </a:extLst>
          </p:cNvPr>
          <p:cNvSpPr txBox="1"/>
          <p:nvPr/>
        </p:nvSpPr>
        <p:spPr>
          <a:xfrm>
            <a:off x="100583" y="107244"/>
            <a:ext cx="1197039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Policies that (allegedly) contribute to Industrial Policy Nationalism</a:t>
            </a:r>
            <a:endParaRPr lang="en-US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5" descr="A blue and yellow logo&#10;&#10;Description automatically generated">
            <a:extLst>
              <a:ext uri="{FF2B5EF4-FFF2-40B4-BE49-F238E27FC236}">
                <a16:creationId xmlns:a16="http://schemas.microsoft.com/office/drawing/2014/main" id="{9D34088D-7591-F878-F486-6D5E7165BE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430" y="6014707"/>
            <a:ext cx="1683880" cy="831741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6780013-A89B-E7F2-1EF6-619184857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7777" y="6367556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600" b="1" dirty="0" smtClean="0">
                <a:solidFill>
                  <a:srgbClr val="01B2A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4</a:t>
            </a:fld>
            <a:endParaRPr lang="en-US" sz="1600" b="1">
              <a:solidFill>
                <a:srgbClr val="01B2A9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B073A008-6D26-36F5-0208-852388B70E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95" y="5970064"/>
            <a:ext cx="3269850" cy="794984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C5CD179B-EE8B-017D-2C86-DFCF9440D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2110" y="5227110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44E2206F-35FB-A35A-A3FF-304EFB9F1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5" y="355668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8" name="Rechteck 6">
            <a:extLst>
              <a:ext uri="{FF2B5EF4-FFF2-40B4-BE49-F238E27FC236}">
                <a16:creationId xmlns:a16="http://schemas.microsoft.com/office/drawing/2014/main" id="{7064E29D-7829-0A97-DC71-B0C68277D433}"/>
              </a:ext>
            </a:extLst>
          </p:cNvPr>
          <p:cNvSpPr/>
          <p:nvPr/>
        </p:nvSpPr>
        <p:spPr>
          <a:xfrm>
            <a:off x="828327" y="4594033"/>
            <a:ext cx="414537" cy="361361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Georgia"/>
            </a:endParaRPr>
          </a:p>
        </p:txBody>
      </p:sp>
      <p:sp>
        <p:nvSpPr>
          <p:cNvPr id="13" name="Abgerundetes Rechteck 7">
            <a:extLst>
              <a:ext uri="{FF2B5EF4-FFF2-40B4-BE49-F238E27FC236}">
                <a16:creationId xmlns:a16="http://schemas.microsoft.com/office/drawing/2014/main" id="{44544B30-D9E2-5229-1636-B5B825E03268}"/>
              </a:ext>
            </a:extLst>
          </p:cNvPr>
          <p:cNvSpPr/>
          <p:nvPr/>
        </p:nvSpPr>
        <p:spPr>
          <a:xfrm>
            <a:off x="480673" y="3429952"/>
            <a:ext cx="2663971" cy="374566"/>
          </a:xfrm>
          <a:prstGeom prst="roundRect">
            <a:avLst/>
          </a:prstGeom>
          <a:solidFill>
            <a:schemeClr val="lt1">
              <a:alpha val="85000"/>
            </a:schemeClr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US:</a:t>
            </a:r>
            <a:r>
              <a:rPr kumimoji="0" lang="en-GB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Inflation Reduction Act</a:t>
            </a:r>
          </a:p>
        </p:txBody>
      </p:sp>
      <p:sp>
        <p:nvSpPr>
          <p:cNvPr id="16" name="Abgerundetes Rechteck 9">
            <a:extLst>
              <a:ext uri="{FF2B5EF4-FFF2-40B4-BE49-F238E27FC236}">
                <a16:creationId xmlns:a16="http://schemas.microsoft.com/office/drawing/2014/main" id="{6D8D652F-3E01-A733-AE9F-EE1258644F8A}"/>
              </a:ext>
            </a:extLst>
          </p:cNvPr>
          <p:cNvSpPr/>
          <p:nvPr/>
        </p:nvSpPr>
        <p:spPr>
          <a:xfrm>
            <a:off x="6456010" y="4145623"/>
            <a:ext cx="3156341" cy="374566"/>
          </a:xfrm>
          <a:prstGeom prst="roundRect">
            <a:avLst/>
          </a:prstGeom>
          <a:solidFill>
            <a:schemeClr val="lt1">
              <a:alpha val="85000"/>
            </a:schemeClr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IN: </a:t>
            </a:r>
            <a:r>
              <a:rPr lang="en-GB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Linked Incentives</a:t>
            </a:r>
            <a:endParaRPr kumimoji="0" lang="en-GB" sz="160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Georgia"/>
            </a:endParaRPr>
          </a:p>
        </p:txBody>
      </p:sp>
      <p:sp>
        <p:nvSpPr>
          <p:cNvPr id="17" name="Abgerundetes Rechteck 10">
            <a:extLst>
              <a:ext uri="{FF2B5EF4-FFF2-40B4-BE49-F238E27FC236}">
                <a16:creationId xmlns:a16="http://schemas.microsoft.com/office/drawing/2014/main" id="{BC33D954-F67A-482F-2D6D-DDAE2234715C}"/>
              </a:ext>
            </a:extLst>
          </p:cNvPr>
          <p:cNvSpPr/>
          <p:nvPr/>
        </p:nvSpPr>
        <p:spPr>
          <a:xfrm>
            <a:off x="8530646" y="4928051"/>
            <a:ext cx="3529142" cy="374566"/>
          </a:xfrm>
          <a:prstGeom prst="roundRect">
            <a:avLst/>
          </a:prstGeom>
          <a:solidFill>
            <a:schemeClr val="lt1">
              <a:alpha val="85000"/>
            </a:schemeClr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JP:</a:t>
            </a:r>
            <a:r>
              <a:rPr kumimoji="0" lang="en-GB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Green Transformation (GX) Act</a:t>
            </a:r>
          </a:p>
        </p:txBody>
      </p:sp>
      <p:sp>
        <p:nvSpPr>
          <p:cNvPr id="18" name="Abgerundetes Rechteck 11">
            <a:extLst>
              <a:ext uri="{FF2B5EF4-FFF2-40B4-BE49-F238E27FC236}">
                <a16:creationId xmlns:a16="http://schemas.microsoft.com/office/drawing/2014/main" id="{DBD82FCA-943D-6A02-F70E-A7F6E8D04D30}"/>
              </a:ext>
            </a:extLst>
          </p:cNvPr>
          <p:cNvSpPr/>
          <p:nvPr/>
        </p:nvSpPr>
        <p:spPr>
          <a:xfrm>
            <a:off x="8464629" y="2499973"/>
            <a:ext cx="2285146" cy="646981"/>
          </a:xfrm>
          <a:prstGeom prst="roundRect">
            <a:avLst/>
          </a:prstGeom>
          <a:solidFill>
            <a:schemeClr val="lt1">
              <a:alpha val="85000"/>
            </a:schemeClr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CN:</a:t>
            </a:r>
            <a:r>
              <a:rPr kumimoji="0" lang="en-GB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Made in China 2025 &amp; Dual Circulation</a:t>
            </a:r>
          </a:p>
        </p:txBody>
      </p:sp>
      <p:cxnSp>
        <p:nvCxnSpPr>
          <p:cNvPr id="19" name="Gerade Verbindung 13">
            <a:extLst>
              <a:ext uri="{FF2B5EF4-FFF2-40B4-BE49-F238E27FC236}">
                <a16:creationId xmlns:a16="http://schemas.microsoft.com/office/drawing/2014/main" id="{B0FCB2DD-DFB6-069A-1A13-8CF26DD04821}"/>
              </a:ext>
            </a:extLst>
          </p:cNvPr>
          <p:cNvCxnSpPr>
            <a:cxnSpLocks/>
            <a:stCxn id="17" idx="0"/>
          </p:cNvCxnSpPr>
          <p:nvPr/>
        </p:nvCxnSpPr>
        <p:spPr>
          <a:xfrm flipV="1">
            <a:off x="10295217" y="3499803"/>
            <a:ext cx="454558" cy="1428248"/>
          </a:xfrm>
          <a:prstGeom prst="line">
            <a:avLst/>
          </a:prstGeom>
          <a:ln w="19050" cap="rnd">
            <a:solidFill>
              <a:srgbClr val="DB0030"/>
            </a:solidFill>
            <a:tailEnd type="oval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DBCEE-A3A2-D9C9-A6DD-52CE79697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E8CCDC-BAE0-1C3A-302E-D0AAC2456D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10668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4F149F-F214-083F-6E22-ED5F1F2DC696}"/>
              </a:ext>
            </a:extLst>
          </p:cNvPr>
          <p:cNvSpPr txBox="1"/>
          <p:nvPr/>
        </p:nvSpPr>
        <p:spPr>
          <a:xfrm>
            <a:off x="100584" y="307962"/>
            <a:ext cx="1123797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global CGE model GEM-E3</a:t>
            </a:r>
            <a:endParaRPr lang="en-US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5" descr="A blue and yellow logo&#10;&#10;Description automatically generated">
            <a:extLst>
              <a:ext uri="{FF2B5EF4-FFF2-40B4-BE49-F238E27FC236}">
                <a16:creationId xmlns:a16="http://schemas.microsoft.com/office/drawing/2014/main" id="{D5902DDD-3F40-B35F-0E7A-33AAF5DF4D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430" y="6014707"/>
            <a:ext cx="1683880" cy="831741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3874EF8-32BF-8056-43C2-AA916C825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7777" y="6367556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600" b="1" dirty="0" smtClean="0">
                <a:solidFill>
                  <a:srgbClr val="01B2A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5</a:t>
            </a:fld>
            <a:endParaRPr lang="en-US" sz="1600" b="1">
              <a:solidFill>
                <a:srgbClr val="01B2A9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E7E87DFC-F265-4EA1-E3D2-5F48F0B301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5" y="5970064"/>
            <a:ext cx="3269850" cy="794984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033202E8-20D7-D4E0-DC5A-AB04DF50C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2110" y="5227110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F622FAAA-1637-D914-C052-75F4B12B5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5" y="355668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08F674-D5A5-8F2C-609A-B785639E51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992" y="1216429"/>
            <a:ext cx="5710007" cy="42112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A8D936-EA6D-6520-57B6-EE09BFB95C44}"/>
              </a:ext>
            </a:extLst>
          </p:cNvPr>
          <p:cNvSpPr txBox="1"/>
          <p:nvPr/>
        </p:nvSpPr>
        <p:spPr>
          <a:xfrm>
            <a:off x="385992" y="5550275"/>
            <a:ext cx="58921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01B2AA"/>
              </a:buClr>
            </a:pPr>
            <a:r>
              <a:rPr lang="en-US" sz="1600" b="1" i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Default version covers 54 countries/regions and 60 sectors</a:t>
            </a:r>
          </a:p>
        </p:txBody>
      </p:sp>
      <p:sp>
        <p:nvSpPr>
          <p:cNvPr id="15" name="Content Placeholder 12">
            <a:extLst>
              <a:ext uri="{FF2B5EF4-FFF2-40B4-BE49-F238E27FC236}">
                <a16:creationId xmlns:a16="http://schemas.microsoft.com/office/drawing/2014/main" id="{1E9E53C8-9B49-F76B-853E-106968161C1C}"/>
              </a:ext>
            </a:extLst>
          </p:cNvPr>
          <p:cNvSpPr txBox="1">
            <a:spLocks/>
          </p:cNvSpPr>
          <p:nvPr/>
        </p:nvSpPr>
        <p:spPr>
          <a:xfrm>
            <a:off x="6559117" y="1637163"/>
            <a:ext cx="5537319" cy="5188329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vert="horz" lIns="36000" tIns="0" rIns="36000" bIns="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lang="en-GB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lang="en-GB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lang="en-GB"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lang="en-GB"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lang="en-GB" sz="1400" kern="1200" dirty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150000"/>
              </a:lnSpc>
              <a:spcBef>
                <a:spcPts val="600"/>
              </a:spcBef>
              <a:buClr>
                <a:srgbClr val="0C8282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GDP</a:t>
            </a:r>
          </a:p>
          <a:p>
            <a:pPr defTabSz="914377">
              <a:lnSpc>
                <a:spcPct val="100000"/>
              </a:lnSpc>
              <a:spcBef>
                <a:spcPts val="600"/>
              </a:spcBef>
              <a:buClr>
                <a:srgbClr val="0C8282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GDP components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(Investments, Gov. consumption, Private consumption, Imports, Exports),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Private consumption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by purpose</a:t>
            </a:r>
          </a:p>
          <a:p>
            <a:pPr defTabSz="914377">
              <a:lnSpc>
                <a:spcPct val="150000"/>
              </a:lnSpc>
              <a:spcBef>
                <a:spcPts val="600"/>
              </a:spcBef>
              <a:buClr>
                <a:srgbClr val="0C8282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Production / Exports / Imports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by economic activity</a:t>
            </a:r>
          </a:p>
          <a:p>
            <a:pPr defTabSz="914377">
              <a:lnSpc>
                <a:spcPct val="150000"/>
              </a:lnSpc>
              <a:spcBef>
                <a:spcPts val="600"/>
              </a:spcBef>
              <a:buClr>
                <a:srgbClr val="0C8282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Employment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by economic activity and by skill </a:t>
            </a:r>
          </a:p>
          <a:p>
            <a:pPr defTabSz="914377">
              <a:lnSpc>
                <a:spcPct val="150000"/>
              </a:lnSpc>
              <a:spcBef>
                <a:spcPts val="600"/>
              </a:spcBef>
              <a:buClr>
                <a:srgbClr val="0C8282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Unemployment rate</a:t>
            </a:r>
          </a:p>
          <a:p>
            <a:pPr defTabSz="914377">
              <a:lnSpc>
                <a:spcPct val="150000"/>
              </a:lnSpc>
              <a:spcBef>
                <a:spcPts val="600"/>
              </a:spcBef>
              <a:buClr>
                <a:srgbClr val="0C8282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Bilateral trade flows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by economic activity </a:t>
            </a:r>
          </a:p>
          <a:p>
            <a:pPr defTabSz="914377">
              <a:lnSpc>
                <a:spcPct val="100000"/>
              </a:lnSpc>
              <a:spcBef>
                <a:spcPts val="600"/>
              </a:spcBef>
              <a:buClr>
                <a:srgbClr val="0C8282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GHG emissions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by country, economic activity and gas type,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Carbon price</a:t>
            </a:r>
          </a:p>
          <a:p>
            <a:pPr defTabSz="914377">
              <a:lnSpc>
                <a:spcPct val="150000"/>
              </a:lnSpc>
              <a:spcBef>
                <a:spcPts val="600"/>
              </a:spcBef>
              <a:buClr>
                <a:srgbClr val="0C8282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Detailed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energy system projections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defTabSz="914377">
              <a:lnSpc>
                <a:spcPct val="150000"/>
              </a:lnSpc>
              <a:spcBef>
                <a:spcPts val="600"/>
              </a:spcBef>
              <a:buClr>
                <a:srgbClr val="0C8282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Investments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by sector</a:t>
            </a:r>
          </a:p>
          <a:p>
            <a:pPr defTabSz="914377">
              <a:lnSpc>
                <a:spcPct val="150000"/>
              </a:lnSpc>
              <a:spcBef>
                <a:spcPts val="600"/>
              </a:spcBef>
              <a:buClr>
                <a:srgbClr val="0C8282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Fiscal balance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EEF5949-A934-183E-D368-CF6C228A64EC}"/>
              </a:ext>
            </a:extLst>
          </p:cNvPr>
          <p:cNvSpPr/>
          <p:nvPr/>
        </p:nvSpPr>
        <p:spPr>
          <a:xfrm>
            <a:off x="6646126" y="1218722"/>
            <a:ext cx="2040673" cy="42073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Model outputs</a:t>
            </a:r>
          </a:p>
        </p:txBody>
      </p:sp>
    </p:spTree>
    <p:extLst>
      <p:ext uri="{BB962C8B-B14F-4D97-AF65-F5344CB8AC3E}">
        <p14:creationId xmlns:p14="http://schemas.microsoft.com/office/powerpoint/2010/main" val="2785342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0064A-A780-E55F-9A24-18F160DBD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3082AC-0B06-BD6D-70A9-D52D584D32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10668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BC8EB84-1D32-529D-9C09-8B765050184F}"/>
              </a:ext>
            </a:extLst>
          </p:cNvPr>
          <p:cNvSpPr txBox="1"/>
          <p:nvPr/>
        </p:nvSpPr>
        <p:spPr>
          <a:xfrm>
            <a:off x="100583" y="307962"/>
            <a:ext cx="1197039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Baseline &amp; 3 Alternative Scenarios of Industrial Policy Nationalism</a:t>
            </a:r>
            <a:endParaRPr lang="en-US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5" descr="A blue and yellow logo&#10;&#10;Description automatically generated">
            <a:extLst>
              <a:ext uri="{FF2B5EF4-FFF2-40B4-BE49-F238E27FC236}">
                <a16:creationId xmlns:a16="http://schemas.microsoft.com/office/drawing/2014/main" id="{A7BD858A-8842-C10B-13D0-3B9A177E34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430" y="6014707"/>
            <a:ext cx="1683880" cy="831741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1CAEF90-D770-2577-94E1-AA2DF49CE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7777" y="6367556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600" b="1" dirty="0" smtClean="0">
                <a:solidFill>
                  <a:srgbClr val="01B2A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6</a:t>
            </a:fld>
            <a:endParaRPr lang="en-US" sz="1600" b="1">
              <a:solidFill>
                <a:srgbClr val="01B2A9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662BE342-D971-B1C2-B9D8-7BDFCDBE1C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5" y="5970064"/>
            <a:ext cx="3269850" cy="794984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A7CB1EF4-12A9-EC63-70F6-6B0B66571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2110" y="5227110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0" name="TextBox 15">
            <a:extLst>
              <a:ext uri="{FF2B5EF4-FFF2-40B4-BE49-F238E27FC236}">
                <a16:creationId xmlns:a16="http://schemas.microsoft.com/office/drawing/2014/main" id="{C1F8DFF7-ADF1-2D0A-CC18-179A8073BCF1}"/>
              </a:ext>
            </a:extLst>
          </p:cNvPr>
          <p:cNvSpPr txBox="1"/>
          <p:nvPr/>
        </p:nvSpPr>
        <p:spPr>
          <a:xfrm>
            <a:off x="289690" y="1173879"/>
            <a:ext cx="11612620" cy="4635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  <a:buClr>
                <a:srgbClr val="0C8282"/>
              </a:buClr>
            </a:pPr>
            <a:r>
              <a:rPr lang="en-US" sz="1800" b="1" u="sng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All scenarios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: Climate Mitigation Ambition – NDCs (2030) &amp; long-term national net-zero targets </a:t>
            </a: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07D2D67B-6F41-BD71-E37C-E1F2644D4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5" y="355668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aphicFrame>
        <p:nvGraphicFramePr>
          <p:cNvPr id="5" name="Tabelle 2">
            <a:extLst>
              <a:ext uri="{FF2B5EF4-FFF2-40B4-BE49-F238E27FC236}">
                <a16:creationId xmlns:a16="http://schemas.microsoft.com/office/drawing/2014/main" id="{08C4388E-847D-B0D6-2682-8E0414F39E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146642"/>
              </p:ext>
            </p:extLst>
          </p:nvPr>
        </p:nvGraphicFramePr>
        <p:xfrm>
          <a:off x="100583" y="1743618"/>
          <a:ext cx="11970393" cy="3427236"/>
        </p:xfrm>
        <a:graphic>
          <a:graphicData uri="http://schemas.openxmlformats.org/drawingml/2006/table">
            <a:tbl>
              <a:tblPr firstRow="1" firstCol="1" bandRow="1"/>
              <a:tblGrid>
                <a:gridCol w="1953393">
                  <a:extLst>
                    <a:ext uri="{9D8B030D-6E8A-4147-A177-3AD203B41FA5}">
                      <a16:colId xmlns:a16="http://schemas.microsoft.com/office/drawing/2014/main" val="2946117474"/>
                    </a:ext>
                  </a:extLst>
                </a:gridCol>
                <a:gridCol w="1562714">
                  <a:extLst>
                    <a:ext uri="{9D8B030D-6E8A-4147-A177-3AD203B41FA5}">
                      <a16:colId xmlns:a16="http://schemas.microsoft.com/office/drawing/2014/main" val="614157904"/>
                    </a:ext>
                  </a:extLst>
                </a:gridCol>
                <a:gridCol w="3245071">
                  <a:extLst>
                    <a:ext uri="{9D8B030D-6E8A-4147-A177-3AD203B41FA5}">
                      <a16:colId xmlns:a16="http://schemas.microsoft.com/office/drawing/2014/main" val="3273590341"/>
                    </a:ext>
                  </a:extLst>
                </a:gridCol>
                <a:gridCol w="2827190">
                  <a:extLst>
                    <a:ext uri="{9D8B030D-6E8A-4147-A177-3AD203B41FA5}">
                      <a16:colId xmlns:a16="http://schemas.microsoft.com/office/drawing/2014/main" val="1205326826"/>
                    </a:ext>
                  </a:extLst>
                </a:gridCol>
                <a:gridCol w="2382025">
                  <a:extLst>
                    <a:ext uri="{9D8B030D-6E8A-4147-A177-3AD203B41FA5}">
                      <a16:colId xmlns:a16="http://schemas.microsoft.com/office/drawing/2014/main" val="3027993172"/>
                    </a:ext>
                  </a:extLst>
                </a:gridCol>
              </a:tblGrid>
              <a:tr h="8389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dirty="0">
                          <a:effectLst/>
                          <a:highlight>
                            <a:srgbClr val="000000"/>
                          </a:highlight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 </a:t>
                      </a:r>
                      <a:endParaRPr lang="de-DE" sz="1500" dirty="0"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59924" marR="59924" marT="36000" marB="3600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D7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Status quo ante</a:t>
                      </a:r>
                      <a:b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(baseline)</a:t>
                      </a:r>
                      <a:endParaRPr lang="de-DE" sz="1500" dirty="0">
                        <a:solidFill>
                          <a:srgbClr val="000000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59924" marR="59924" marT="36000" marB="3600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D7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Strong Industrial </a:t>
                      </a:r>
                      <a:b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Policy Nationalism</a:t>
                      </a:r>
                      <a:endParaRPr lang="de-DE" sz="1500" dirty="0"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(</a:t>
                      </a:r>
                      <a:r>
                        <a:rPr lang="en-GB" sz="1500" dirty="0" err="1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sIPN</a:t>
                      </a: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)</a:t>
                      </a:r>
                      <a:endParaRPr lang="de-DE" sz="1500" dirty="0">
                        <a:solidFill>
                          <a:srgbClr val="000000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59924" marR="59924" marT="36000" marB="3600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D7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Weak Industrial </a:t>
                      </a:r>
                      <a:b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Policy Nationalism</a:t>
                      </a:r>
                      <a:endParaRPr lang="de-DE" sz="1500" dirty="0"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(</a:t>
                      </a:r>
                      <a:r>
                        <a:rPr lang="en-GB" sz="1500" dirty="0" err="1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wIPN</a:t>
                      </a: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)</a:t>
                      </a:r>
                      <a:endParaRPr lang="de-DE" sz="1500" dirty="0">
                        <a:solidFill>
                          <a:srgbClr val="000000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59924" marR="59924" marT="36000" marB="3600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D7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Transatlantic </a:t>
                      </a:r>
                      <a:b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Friendshoring</a:t>
                      </a:r>
                      <a:endParaRPr lang="de-DE" sz="1500" dirty="0"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(TF)</a:t>
                      </a:r>
                      <a:endParaRPr lang="de-DE" sz="1500" dirty="0">
                        <a:solidFill>
                          <a:srgbClr val="000000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59924" marR="59924" marT="36000" marB="3600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D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32765"/>
                  </a:ext>
                </a:extLst>
              </a:tr>
              <a:tr h="13218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Trade relations between five industrial rivals</a:t>
                      </a:r>
                      <a:endParaRPr lang="el-GR" sz="1500" dirty="0"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(</a:t>
                      </a:r>
                      <a:r>
                        <a:rPr lang="en-GB" sz="1500" b="1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EU, US, CN, IN, JP</a:t>
                      </a: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) </a:t>
                      </a:r>
                      <a:endParaRPr lang="de-DE" sz="1500" dirty="0">
                        <a:solidFill>
                          <a:srgbClr val="000000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59924" marR="59924" marT="36000" marB="3600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D7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b="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No restrictions</a:t>
                      </a:r>
                      <a:endParaRPr lang="de-DE" sz="1500" b="0" dirty="0">
                        <a:solidFill>
                          <a:srgbClr val="000000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59924" marR="59924" marT="36000" marB="3600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D72">
                        <a:tint val="2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b="1" u="sng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Import duties/tariffs </a:t>
                      </a:r>
                      <a:r>
                        <a:rPr lang="el-GR" sz="1500" b="1" u="sng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– </a:t>
                      </a:r>
                      <a:r>
                        <a:rPr lang="en-GB" sz="1500" b="1" u="sng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imported prices </a:t>
                      </a:r>
                      <a:r>
                        <a:rPr lang="en-US" sz="1500" b="1" u="sng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increase </a:t>
                      </a:r>
                      <a:r>
                        <a:rPr lang="en-GB" sz="1500" b="1" u="sng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by 50% </a:t>
                      </a:r>
                    </a:p>
                    <a:p>
                      <a:pPr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b="1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Clean Energy Technologies </a:t>
                      </a: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(Solar PV, wind turbines, EVs, batteries) </a:t>
                      </a:r>
                      <a:r>
                        <a:rPr lang="en-GB" sz="1500" b="1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Selected commodities </a:t>
                      </a: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(lithium, steel, aluminium, copper, rare earth materials, cars, chemicals)</a:t>
                      </a:r>
                      <a:endParaRPr lang="de-DE" sz="1500" dirty="0"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59924" marR="59924" marT="36000" marB="3600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D72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de-DE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924" marR="59924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Same as in </a:t>
                      </a:r>
                      <a:r>
                        <a:rPr lang="en-GB" sz="1500" dirty="0" err="1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sIPN</a:t>
                      </a: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and </a:t>
                      </a:r>
                      <a:r>
                        <a:rPr lang="en-GB" sz="1500" dirty="0" err="1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wIPN</a:t>
                      </a: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b="1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No restrictions </a:t>
                      </a: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between </a:t>
                      </a:r>
                      <a:r>
                        <a:rPr lang="en-GB" sz="1500" b="1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US</a:t>
                      </a: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and </a:t>
                      </a:r>
                      <a:r>
                        <a:rPr lang="en-GB" sz="1500" b="1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EU</a:t>
                      </a:r>
                      <a:endParaRPr lang="de-DE" sz="1500" b="1" dirty="0">
                        <a:solidFill>
                          <a:srgbClr val="000000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59924" marR="59924" marT="36000" marB="3600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D72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756723"/>
                  </a:ext>
                </a:extLst>
              </a:tr>
              <a:tr h="11489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Trade relations with rest of the world</a:t>
                      </a:r>
                      <a:endParaRPr lang="de-DE" sz="1500" dirty="0">
                        <a:solidFill>
                          <a:srgbClr val="000000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59924" marR="59924" marT="36000" marB="3600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b="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No restrictions</a:t>
                      </a:r>
                      <a:endParaRPr lang="de-DE" sz="1500" b="0" dirty="0">
                        <a:solidFill>
                          <a:srgbClr val="000000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59924" marR="59924" marT="36000" marB="3600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b="1" u="sng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Import duties/tariffs </a:t>
                      </a:r>
                      <a:r>
                        <a:rPr lang="el-GR" sz="1500" b="1" u="sng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– </a:t>
                      </a:r>
                      <a:r>
                        <a:rPr lang="en-GB" sz="1500" b="1" u="sng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imported prices </a:t>
                      </a:r>
                      <a:r>
                        <a:rPr lang="en-US" sz="1500" b="1" u="sng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increase </a:t>
                      </a:r>
                      <a:r>
                        <a:rPr lang="en-GB" sz="1500" b="1" u="sng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by 50% </a:t>
                      </a:r>
                    </a:p>
                    <a:p>
                      <a:pPr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b="1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Clean Energy Technologies </a:t>
                      </a:r>
                    </a:p>
                    <a:p>
                      <a:pPr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b="1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Selected commodities </a:t>
                      </a:r>
                      <a:endParaRPr lang="en-GB" sz="1500" b="1" u="sng" dirty="0"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59924" marR="59924" marT="36000" marB="3600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ctr" defTabSz="1007909" rtl="0" eaLnBrk="1" fontAlgn="auto" latinLnBrk="0" hangingPunct="1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No restrictions</a:t>
                      </a:r>
                      <a:endParaRPr lang="de-DE" sz="1500" dirty="0">
                        <a:solidFill>
                          <a:srgbClr val="000000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59924" marR="59924" marT="36000" marB="3600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9924" marR="59924" marT="36000" marB="36000"/>
                </a:tc>
                <a:extLst>
                  <a:ext uri="{0D108BD9-81ED-4DB2-BD59-A6C34878D82A}">
                    <a16:rowId xmlns:a16="http://schemas.microsoft.com/office/drawing/2014/main" val="3872626180"/>
                  </a:ext>
                </a:extLst>
              </a:tr>
            </a:tbl>
          </a:graphicData>
        </a:graphic>
      </p:graphicFrame>
      <p:sp>
        <p:nvSpPr>
          <p:cNvPr id="15" name="TextBox 15">
            <a:extLst>
              <a:ext uri="{FF2B5EF4-FFF2-40B4-BE49-F238E27FC236}">
                <a16:creationId xmlns:a16="http://schemas.microsoft.com/office/drawing/2014/main" id="{D1FA87FC-CF1B-FC4F-704A-84FC8A53863B}"/>
              </a:ext>
            </a:extLst>
          </p:cNvPr>
          <p:cNvSpPr txBox="1"/>
          <p:nvPr/>
        </p:nvSpPr>
        <p:spPr>
          <a:xfrm>
            <a:off x="289690" y="5361213"/>
            <a:ext cx="117812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0C8282"/>
              </a:buClr>
            </a:pPr>
            <a:r>
              <a:rPr lang="en-US" sz="1800" b="1" u="sng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Alternative Trade Scenarios: 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Tariff revenues from imported green tech are used to </a:t>
            </a:r>
            <a:r>
              <a:rPr lang="en-US" sz="1800" b="1" dirty="0" err="1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subsidise</a:t>
            </a:r>
            <a:r>
              <a:rPr lang="en-US" sz="18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domestic green technology industries </a:t>
            </a:r>
          </a:p>
        </p:txBody>
      </p:sp>
    </p:spTree>
    <p:extLst>
      <p:ext uri="{BB962C8B-B14F-4D97-AF65-F5344CB8AC3E}">
        <p14:creationId xmlns:p14="http://schemas.microsoft.com/office/powerpoint/2010/main" val="338941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35095-11C4-0E39-25C7-2E30290B0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ntainer ship in the water&#10;&#10;Description automatically generated">
            <a:extLst>
              <a:ext uri="{FF2B5EF4-FFF2-40B4-BE49-F238E27FC236}">
                <a16:creationId xmlns:a16="http://schemas.microsoft.com/office/drawing/2014/main" id="{B4375C5C-7D9F-DC8A-6DFA-41FAA93935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3" t="24083" r="19920"/>
          <a:stretch/>
        </p:blipFill>
        <p:spPr>
          <a:xfrm>
            <a:off x="0" y="3059285"/>
            <a:ext cx="4259879" cy="3798715"/>
          </a:xfrm>
          <a:prstGeom prst="rect">
            <a:avLst/>
          </a:prstGeom>
        </p:spPr>
      </p:pic>
      <p:pic>
        <p:nvPicPr>
          <p:cNvPr id="8" name="Picture 7" descr="A close-up of a sign&#10;&#10;Description automatically generated">
            <a:extLst>
              <a:ext uri="{FF2B5EF4-FFF2-40B4-BE49-F238E27FC236}">
                <a16:creationId xmlns:a16="http://schemas.microsoft.com/office/drawing/2014/main" id="{6E09C1E6-982D-853D-4C5D-43C409C211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38771" y="1637254"/>
            <a:ext cx="3830877" cy="780427"/>
          </a:xfrm>
          <a:prstGeom prst="rect">
            <a:avLst/>
          </a:prstGeom>
        </p:spPr>
      </p:pic>
      <p:pic>
        <p:nvPicPr>
          <p:cNvPr id="4" name="Picture 3" descr="A blue and yellow logo&#10;&#10;Description automatically generated">
            <a:extLst>
              <a:ext uri="{FF2B5EF4-FFF2-40B4-BE49-F238E27FC236}">
                <a16:creationId xmlns:a16="http://schemas.microsoft.com/office/drawing/2014/main" id="{BB6ECB1B-187D-1C22-9340-AD9BDDFC67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791" y="0"/>
            <a:ext cx="3592838" cy="18164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581CF8-50C8-0E39-06AD-3FD9A8CBFD84}"/>
              </a:ext>
            </a:extLst>
          </p:cNvPr>
          <p:cNvSpPr txBox="1"/>
          <p:nvPr/>
        </p:nvSpPr>
        <p:spPr>
          <a:xfrm>
            <a:off x="5733878" y="3285494"/>
            <a:ext cx="3830877" cy="7804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b="1" u="sng" baseline="30000" dirty="0">
                <a:solidFill>
                  <a:srgbClr val="01B2A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Results</a:t>
            </a:r>
            <a:endParaRPr lang="en-US" sz="4400" u="sng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231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D1D2B-055D-7916-60B8-0C404E64B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CBB80F-E721-5614-14A8-DDB02542D6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10668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60C48E-2108-1861-B39E-7F486D49BD1D}"/>
              </a:ext>
            </a:extLst>
          </p:cNvPr>
          <p:cNvSpPr txBox="1"/>
          <p:nvPr/>
        </p:nvSpPr>
        <p:spPr>
          <a:xfrm>
            <a:off x="100583" y="307962"/>
            <a:ext cx="1197039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Economic Impacts of Industrial Policy Nationalism</a:t>
            </a:r>
            <a:endParaRPr lang="en-US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5" descr="A blue and yellow logo&#10;&#10;Description automatically generated">
            <a:extLst>
              <a:ext uri="{FF2B5EF4-FFF2-40B4-BE49-F238E27FC236}">
                <a16:creationId xmlns:a16="http://schemas.microsoft.com/office/drawing/2014/main" id="{64B2A105-C2A6-153D-33E0-0DE8431040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114" y="6014707"/>
            <a:ext cx="1683880" cy="831741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3647AD1-D2C0-1728-C267-DF06E97D1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2461" y="6367556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600" b="1" dirty="0" smtClean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8</a:t>
            </a:fld>
            <a:endParaRPr lang="en-US" sz="1600" b="1">
              <a:solidFill>
                <a:srgbClr val="40414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9EB08424-EFB8-56F5-F76E-B6CBEA8F15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5" y="5970064"/>
            <a:ext cx="3269850" cy="794984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EE614056-77F2-6299-859F-B9A253AAD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2110" y="5227110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rgbClr val="40414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E2D3CA88-63F6-3533-D653-1ED887401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5" y="355668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rgbClr val="40414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745F650-77F8-43BC-4655-281A294B1D0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8"/>
          <a:stretch/>
        </p:blipFill>
        <p:spPr>
          <a:xfrm>
            <a:off x="362631" y="1323931"/>
            <a:ext cx="5043676" cy="3509467"/>
          </a:xfrm>
          <a:prstGeom prst="rect">
            <a:avLst/>
          </a:prstGeom>
        </p:spPr>
      </p:pic>
      <p:pic>
        <p:nvPicPr>
          <p:cNvPr id="7" name="Grafik 5">
            <a:extLst>
              <a:ext uri="{FF2B5EF4-FFF2-40B4-BE49-F238E27FC236}">
                <a16:creationId xmlns:a16="http://schemas.microsoft.com/office/drawing/2014/main" id="{66566C63-501A-BF4B-A7C0-0D3901931FD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13"/>
          <a:stretch/>
        </p:blipFill>
        <p:spPr>
          <a:xfrm>
            <a:off x="6159325" y="3834691"/>
            <a:ext cx="5993375" cy="30117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699074-89B0-BF12-4332-024376AF4151}"/>
              </a:ext>
            </a:extLst>
          </p:cNvPr>
          <p:cNvSpPr txBox="1"/>
          <p:nvPr/>
        </p:nvSpPr>
        <p:spPr>
          <a:xfrm>
            <a:off x="60860" y="4805584"/>
            <a:ext cx="5988638" cy="1077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Alternative trade scenarios </a:t>
            </a:r>
            <a:r>
              <a:rPr lang="en-US" sz="1600" dirty="0"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(2050): </a:t>
            </a:r>
            <a:r>
              <a:rPr lang="en-US" sz="1600" b="1" dirty="0"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0.3%-1% reduction in global GDP</a:t>
            </a:r>
            <a:r>
              <a:rPr lang="en-US" sz="1600" dirty="0"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 (</a:t>
            </a:r>
            <a:r>
              <a:rPr lang="en-US" sz="1600" i="1" dirty="0"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trade barriers in clean technologies and related commodities</a:t>
            </a:r>
            <a:r>
              <a:rPr lang="en-US" sz="1600" dirty="0"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)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rgbClr val="40414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81C0A1-475B-E6C9-5236-39EA17D9D077}"/>
              </a:ext>
            </a:extLst>
          </p:cNvPr>
          <p:cNvSpPr txBox="1"/>
          <p:nvPr/>
        </p:nvSpPr>
        <p:spPr>
          <a:xfrm>
            <a:off x="5381516" y="1463977"/>
            <a:ext cx="6987427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Alternative</a:t>
            </a:r>
            <a:r>
              <a:rPr kumimoji="0" lang="en-US" sz="1600" b="1" i="0" u="none" strike="noStrike" kern="0" cap="none" spc="0" normalizeH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 trade scenarios</a:t>
            </a:r>
            <a:r>
              <a:rPr kumimoji="0" lang="en-US" sz="1600" b="0" i="0" u="none" strike="noStrike" kern="0" cap="none" spc="0" normalizeH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: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 </a:t>
            </a:r>
            <a:r>
              <a:rPr lang="en-US" sz="16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negative impacts </a:t>
            </a:r>
            <a:r>
              <a:rPr lang="en-US" sz="16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 all </a:t>
            </a:r>
            <a:r>
              <a:rPr lang="en-US" sz="16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5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major economies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 – </a:t>
            </a:r>
            <a:r>
              <a:rPr lang="en-US" sz="16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larger impact in the strong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IPN scenario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169A6F-B151-C3A3-B2E8-462F61105FBF}"/>
              </a:ext>
            </a:extLst>
          </p:cNvPr>
          <p:cNvSpPr/>
          <p:nvPr/>
        </p:nvSpPr>
        <p:spPr>
          <a:xfrm>
            <a:off x="1530047" y="1036028"/>
            <a:ext cx="2757168" cy="369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rgbClr val="404141"/>
                </a:solidFill>
                <a:effectLst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Impact on global GDP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5366167-4FE4-CB82-9EC5-C44F97545282}"/>
              </a:ext>
            </a:extLst>
          </p:cNvPr>
          <p:cNvSpPr/>
          <p:nvPr/>
        </p:nvSpPr>
        <p:spPr>
          <a:xfrm>
            <a:off x="7019533" y="1031810"/>
            <a:ext cx="4272957" cy="369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rgbClr val="404141"/>
                </a:solidFill>
                <a:effectLst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Impact on national GDP </a:t>
            </a:r>
            <a:r>
              <a:rPr kumimoji="0" lang="en-US" b="1" i="0" u="sng" strike="noStrike" cap="none" spc="0" normalizeH="0" baseline="0" dirty="0">
                <a:ln>
                  <a:noFill/>
                </a:ln>
                <a:solidFill>
                  <a:srgbClr val="404141"/>
                </a:solidFill>
                <a:effectLst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in 2050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EFADBA-3742-CB15-DE18-88A2ADD86494}"/>
              </a:ext>
            </a:extLst>
          </p:cNvPr>
          <p:cNvSpPr txBox="1"/>
          <p:nvPr/>
        </p:nvSpPr>
        <p:spPr>
          <a:xfrm>
            <a:off x="60860" y="5547718"/>
            <a:ext cx="6237930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Strong</a:t>
            </a:r>
            <a:r>
              <a:rPr lang="en-US" sz="1600" dirty="0"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 industrial nationalism scenario </a:t>
            </a:r>
            <a:r>
              <a:rPr lang="en-US" sz="16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– </a:t>
            </a:r>
            <a:r>
              <a:rPr lang="en-US" sz="16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larger GDP impact</a:t>
            </a:r>
            <a:endParaRPr lang="en-US" sz="1600" b="1" dirty="0">
              <a:solidFill>
                <a:srgbClr val="40414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69C0E4-67A5-C703-8B0B-076D00F1BD3B}"/>
              </a:ext>
            </a:extLst>
          </p:cNvPr>
          <p:cNvSpPr txBox="1"/>
          <p:nvPr/>
        </p:nvSpPr>
        <p:spPr>
          <a:xfrm>
            <a:off x="5381515" y="1986102"/>
            <a:ext cx="6987427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Weak trade scenarios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(</a:t>
            </a:r>
            <a:r>
              <a:rPr kumimoji="0" lang="en-US" sz="1600" b="0" i="1" u="none" strike="noStrike" kern="0" cap="none" spc="0" normalizeH="0" baseline="0" noProof="0" dirty="0" err="1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wIPN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, TF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) –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Improved relative competitiveness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 of “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Rest of world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” (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import tariffs only between five major economies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)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01AC0B-9B87-F57D-CFE2-4133EA73435A}"/>
              </a:ext>
            </a:extLst>
          </p:cNvPr>
          <p:cNvSpPr txBox="1"/>
          <p:nvPr/>
        </p:nvSpPr>
        <p:spPr>
          <a:xfrm>
            <a:off x="5845153" y="2812110"/>
            <a:ext cx="6523789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Substantial GDP gains </a:t>
            </a:r>
            <a:r>
              <a:rPr lang="en-US" sz="16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 </a:t>
            </a:r>
            <a:r>
              <a:rPr lang="en-US" sz="1600" b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South Korea </a:t>
            </a:r>
            <a:r>
              <a:rPr lang="en-US" sz="160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(</a:t>
            </a:r>
            <a:r>
              <a:rPr lang="en-US" sz="1600" i="1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</a:t>
            </a:r>
            <a:r>
              <a:rPr kumimoji="0" lang="en-US" sz="1600" i="1" u="none" strike="noStrike" kern="0" cap="none" spc="0" normalizeH="0" baseline="0" noProof="0" dirty="0" err="1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trong</a:t>
            </a:r>
            <a:r>
              <a:rPr kumimoji="0" lang="en-US" sz="1600" i="1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 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PV and battery manufacturing capacities - increased competitiveness and production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)</a:t>
            </a:r>
            <a:endParaRPr lang="en-US" sz="1600" dirty="0">
              <a:solidFill>
                <a:srgbClr val="40414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238E63B-65B9-E27D-0804-3114F37094DD}"/>
              </a:ext>
            </a:extLst>
          </p:cNvPr>
          <p:cNvSpPr/>
          <p:nvPr/>
        </p:nvSpPr>
        <p:spPr>
          <a:xfrm>
            <a:off x="12911704" y="4459767"/>
            <a:ext cx="282400" cy="400105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>
              <a:ln>
                <a:noFill/>
              </a:ln>
              <a:solidFill>
                <a:srgbClr val="404141"/>
              </a:solidFill>
              <a:effectLst/>
              <a:uFillTx/>
              <a:latin typeface="Open Sans" pitchFamily="2" charset="0"/>
              <a:ea typeface="Open Sans" pitchFamily="2" charset="0"/>
              <a:cs typeface="Open Sans" pitchFamily="2" charset="0"/>
              <a:sym typeface="Georgia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0824892-A113-F66A-BDC3-A707EE332340}"/>
              </a:ext>
            </a:extLst>
          </p:cNvPr>
          <p:cNvSpPr/>
          <p:nvPr/>
        </p:nvSpPr>
        <p:spPr>
          <a:xfrm>
            <a:off x="4648936" y="1709057"/>
            <a:ext cx="652408" cy="2382207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1B30353-A669-7D0E-7897-0B9EA5F5B33C}"/>
              </a:ext>
            </a:extLst>
          </p:cNvPr>
          <p:cNvSpPr/>
          <p:nvPr/>
        </p:nvSpPr>
        <p:spPr>
          <a:xfrm>
            <a:off x="4648936" y="3646714"/>
            <a:ext cx="652408" cy="454841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803E534-63B4-EDD7-B263-0F3D577BC432}"/>
              </a:ext>
            </a:extLst>
          </p:cNvPr>
          <p:cNvSpPr/>
          <p:nvPr/>
        </p:nvSpPr>
        <p:spPr>
          <a:xfrm>
            <a:off x="6881040" y="4646257"/>
            <a:ext cx="1119957" cy="1449743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32E158-95A7-9043-C1C8-398C45F62A31}"/>
              </a:ext>
            </a:extLst>
          </p:cNvPr>
          <p:cNvSpPr/>
          <p:nvPr/>
        </p:nvSpPr>
        <p:spPr>
          <a:xfrm>
            <a:off x="8659449" y="4659819"/>
            <a:ext cx="1119957" cy="1449743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081C2F8-DC0C-7E96-6F05-6384D5B3732F}"/>
              </a:ext>
            </a:extLst>
          </p:cNvPr>
          <p:cNvSpPr/>
          <p:nvPr/>
        </p:nvSpPr>
        <p:spPr>
          <a:xfrm>
            <a:off x="10451322" y="4677093"/>
            <a:ext cx="1119957" cy="1449743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EA17783-47A3-44D1-80AA-CDDEDF85A837}"/>
              </a:ext>
            </a:extLst>
          </p:cNvPr>
          <p:cNvSpPr/>
          <p:nvPr/>
        </p:nvSpPr>
        <p:spPr>
          <a:xfrm>
            <a:off x="9752972" y="4131447"/>
            <a:ext cx="483266" cy="616827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AA9322E-4A06-4CD7-5A21-62060A8F2196}"/>
              </a:ext>
            </a:extLst>
          </p:cNvPr>
          <p:cNvSpPr/>
          <p:nvPr/>
        </p:nvSpPr>
        <p:spPr>
          <a:xfrm>
            <a:off x="11518099" y="4119908"/>
            <a:ext cx="483266" cy="616827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B2EC3BA-44E8-3A7B-6B70-12FF5F6C261A}"/>
              </a:ext>
            </a:extLst>
          </p:cNvPr>
          <p:cNvSpPr/>
          <p:nvPr/>
        </p:nvSpPr>
        <p:spPr>
          <a:xfrm>
            <a:off x="9954549" y="4131447"/>
            <a:ext cx="270820" cy="616827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5322D22-CBE2-15CA-C65F-E9B39DB67895}"/>
              </a:ext>
            </a:extLst>
          </p:cNvPr>
          <p:cNvSpPr/>
          <p:nvPr/>
        </p:nvSpPr>
        <p:spPr>
          <a:xfrm>
            <a:off x="11734077" y="4109660"/>
            <a:ext cx="270820" cy="616827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91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7" grpId="0" animBg="1"/>
      <p:bldP spid="19" grpId="0"/>
      <p:bldP spid="21" grpId="0"/>
      <p:bldP spid="22" grpId="0"/>
      <p:bldP spid="30" grpId="0" animBg="1"/>
      <p:bldP spid="30" grpId="1" animBg="1"/>
      <p:bldP spid="32" grpId="0" animBg="1"/>
      <p:bldP spid="32" grpId="1" animBg="1"/>
      <p:bldP spid="36" grpId="0" animBg="1"/>
      <p:bldP spid="36" grpId="1" animBg="1"/>
      <p:bldP spid="38" grpId="0" animBg="1"/>
      <p:bldP spid="38" grpId="1" animBg="1"/>
      <p:bldP spid="40" grpId="0" animBg="1"/>
      <p:bldP spid="40" grpId="1" animBg="1"/>
      <p:bldP spid="42" grpId="0" animBg="1"/>
      <p:bldP spid="42" grpId="1" animBg="1"/>
      <p:bldP spid="44" grpId="0" animBg="1"/>
      <p:bldP spid="44" grpId="1" animBg="1"/>
      <p:bldP spid="46" grpId="0" animBg="1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16A72-24B5-3A0B-E37C-071B31CDB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EC3428-F8D7-6FFE-53FA-173DCF174D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10668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69C337-A0BF-B41F-44C2-C63DB61F9A23}"/>
              </a:ext>
            </a:extLst>
          </p:cNvPr>
          <p:cNvSpPr txBox="1"/>
          <p:nvPr/>
        </p:nvSpPr>
        <p:spPr>
          <a:xfrm>
            <a:off x="100583" y="307962"/>
            <a:ext cx="1197039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Environmental Effects of Industrial Policy Nationalism</a:t>
            </a:r>
            <a:endParaRPr lang="en-US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5" descr="A blue and yellow logo&#10;&#10;Description automatically generated">
            <a:extLst>
              <a:ext uri="{FF2B5EF4-FFF2-40B4-BE49-F238E27FC236}">
                <a16:creationId xmlns:a16="http://schemas.microsoft.com/office/drawing/2014/main" id="{DB4B4651-6579-A5C6-6A47-7C15C19C82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430" y="6014707"/>
            <a:ext cx="1683880" cy="831741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E4BA0BC-C9B0-40F3-CB7B-D442BCCD0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7777" y="6367556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600" b="1" dirty="0" smtClean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9</a:t>
            </a:fld>
            <a:endParaRPr lang="en-US" sz="1600" b="1">
              <a:solidFill>
                <a:srgbClr val="40414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30FF3CD5-0CBE-52B4-8B69-046CF4ADA1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5" y="5970064"/>
            <a:ext cx="3269850" cy="794984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051DD3DA-B627-4084-F177-36E65C595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2110" y="5227110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rgbClr val="40414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A86F2FA1-8533-71DB-79D2-9CBC363AC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5" y="355668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40414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rgbClr val="40414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AA10B4-0838-5FA6-B0D4-6FE5255D3D38}"/>
              </a:ext>
            </a:extLst>
          </p:cNvPr>
          <p:cNvSpPr txBox="1"/>
          <p:nvPr/>
        </p:nvSpPr>
        <p:spPr>
          <a:xfrm>
            <a:off x="5685866" y="2167933"/>
            <a:ext cx="6353285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Alternative</a:t>
            </a:r>
            <a:r>
              <a:rPr kumimoji="0" lang="en-US" sz="1600" b="1" i="0" u="none" strike="noStrike" kern="0" cap="none" spc="0" normalizeH="0" noProof="0" dirty="0">
                <a:ln>
                  <a:noFill/>
                </a:ln>
                <a:solidFill>
                  <a:srgbClr val="40414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 trade scenarios 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(2050): </a:t>
            </a:r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limited impact 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on </a:t>
            </a:r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global emissions 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(-0.6%-0.2%) – main driver of emissions: </a:t>
            </a:r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net-zero targets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404141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  <a:sym typeface="Georgi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804776E-447F-B9C4-368F-F98C78AB0E22}"/>
              </a:ext>
            </a:extLst>
          </p:cNvPr>
          <p:cNvSpPr/>
          <p:nvPr/>
        </p:nvSpPr>
        <p:spPr>
          <a:xfrm>
            <a:off x="1418919" y="1355117"/>
            <a:ext cx="3491881" cy="369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rgbClr val="404141"/>
                </a:solidFill>
                <a:effectLst/>
                <a:uFillTx/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Impact on global emissions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3FDF41-60BF-DC93-D56D-5996037B22CF}"/>
              </a:ext>
            </a:extLst>
          </p:cNvPr>
          <p:cNvSpPr txBox="1"/>
          <p:nvPr/>
        </p:nvSpPr>
        <p:spPr>
          <a:xfrm>
            <a:off x="5924277" y="3308350"/>
            <a:ext cx="5187177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u="sng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Opposing trends – small global net effect: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Increase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 of emissions: </a:t>
            </a:r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larger clean technology costs 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(trade tariffs)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Decrease</a:t>
            </a:r>
            <a:r>
              <a:rPr lang="en-US" sz="1600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 of emissions: </a:t>
            </a:r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reduced GDP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40414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Georgia"/>
              </a:rPr>
              <a:t>Regional reallocation of industrial activity with mixed effects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71CD106-66A3-94D7-6952-9B05823EDC7F}"/>
              </a:ext>
            </a:extLst>
          </p:cNvPr>
          <p:cNvSpPr/>
          <p:nvPr/>
        </p:nvSpPr>
        <p:spPr>
          <a:xfrm>
            <a:off x="12911704" y="4459767"/>
            <a:ext cx="282400" cy="400105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100790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>
              <a:ln>
                <a:noFill/>
              </a:ln>
              <a:solidFill>
                <a:srgbClr val="404141"/>
              </a:solidFill>
              <a:effectLst/>
              <a:uFillTx/>
              <a:latin typeface="Open Sans" pitchFamily="2" charset="0"/>
              <a:ea typeface="Open Sans" pitchFamily="2" charset="0"/>
              <a:cs typeface="Open Sans" pitchFamily="2" charset="0"/>
              <a:sym typeface="Georgia"/>
            </a:endParaRPr>
          </a:p>
        </p:txBody>
      </p:sp>
      <p:pic>
        <p:nvPicPr>
          <p:cNvPr id="10" name="Grafik 4">
            <a:extLst>
              <a:ext uri="{FF2B5EF4-FFF2-40B4-BE49-F238E27FC236}">
                <a16:creationId xmlns:a16="http://schemas.microsoft.com/office/drawing/2014/main" id="{C76B4DD6-A329-523A-4A35-EB4068CCDFB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81"/>
          <a:stretch/>
        </p:blipFill>
        <p:spPr>
          <a:xfrm>
            <a:off x="420287" y="1760157"/>
            <a:ext cx="5187176" cy="363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6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6a48933-97ef-42f3-b216-a6825abb6523" xsi:nil="true"/>
    <lcf76f155ced4ddcb4097134ff3c332f xmlns="77755855-29e3-472f-90ed-3795c918872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3FDB70C5ABFC46BAE598D94BB850AE" ma:contentTypeVersion="13" ma:contentTypeDescription="Create a new document." ma:contentTypeScope="" ma:versionID="008f7c639f2577e16870ffacf5b459b2">
  <xsd:schema xmlns:xsd="http://www.w3.org/2001/XMLSchema" xmlns:xs="http://www.w3.org/2001/XMLSchema" xmlns:p="http://schemas.microsoft.com/office/2006/metadata/properties" xmlns:ns2="77755855-29e3-472f-90ed-3795c9188724" xmlns:ns3="06a48933-97ef-42f3-b216-a6825abb6523" targetNamespace="http://schemas.microsoft.com/office/2006/metadata/properties" ma:root="true" ma:fieldsID="bd90606854bf8e15b9db28b5366a17c9" ns2:_="" ns3:_="">
    <xsd:import namespace="77755855-29e3-472f-90ed-3795c9188724"/>
    <xsd:import namespace="06a48933-97ef-42f3-b216-a6825abb65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755855-29e3-472f-90ed-3795c91887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426c4ad-9a3b-4a82-89f2-7dd754fd43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a48933-97ef-42f3-b216-a6825abb6523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fc3f9e6-f3c8-4dcb-8040-832cbd2f4272}" ma:internalName="TaxCatchAll" ma:showField="CatchAllData" ma:web="06a48933-97ef-42f3-b216-a6825abb65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99FABA-1313-4039-85BC-EA04A049CE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BA185E-742D-40C7-A4F4-448A79593C56}">
  <ds:schemaRefs>
    <ds:schemaRef ds:uri="06a48933-97ef-42f3-b216-a6825abb6523"/>
    <ds:schemaRef ds:uri="3eaa0d2c-6158-42c9-bb74-69daf1072548"/>
    <ds:schemaRef ds:uri="77755855-29e3-472f-90ed-3795c9188724"/>
    <ds:schemaRef ds:uri="d25bdca5-d27d-4529-a4b7-52d459749c42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4495156-7847-4B3E-B8A7-71BB1FEDA0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755855-29e3-472f-90ed-3795c9188724"/>
    <ds:schemaRef ds:uri="06a48933-97ef-42f3-b216-a6825abb65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755</TotalTime>
  <Words>1039</Words>
  <Application>Microsoft Office PowerPoint</Application>
  <PresentationFormat>Widescreen</PresentationFormat>
  <Paragraphs>150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Aptos</vt:lpstr>
      <vt:lpstr>Aptos Display</vt:lpstr>
      <vt:lpstr>Arial</vt:lpstr>
      <vt:lpstr>Courier New</vt:lpstr>
      <vt:lpstr>Open Sans</vt:lpstr>
      <vt:lpstr>Open Sans ExtraBold</vt:lpstr>
      <vt:lpstr>Open Sans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Panagiotis</cp:lastModifiedBy>
  <cp:revision>2</cp:revision>
  <dcterms:created xsi:type="dcterms:W3CDTF">2013-07-15T20:26:40Z</dcterms:created>
  <dcterms:modified xsi:type="dcterms:W3CDTF">2026-06-10T14:05:21Z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0x0101006C3FDB70C5ABFC46BAE598D94BB850AE</vt:lpwstr>
  </property>
</Properties>
</file>