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0" r:id="rId9"/>
    <p:sldId id="261" r:id="rId10"/>
    <p:sldId id="278" r:id="rId11"/>
    <p:sldId id="262" r:id="rId12"/>
    <p:sldId id="263" r:id="rId13"/>
    <p:sldId id="264" r:id="rId14"/>
    <p:sldId id="265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5" r:id="rId23"/>
    <p:sldId id="276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sortie_zlecaf_u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Resultats_pauvrete_alimentaire_jrc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sortie_zlecaf_u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sortie_zlecaf_u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sortie_zlecaf_u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sortie_zlecaf_u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sortie_zlecaf_u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Resultats_pauvrete_alimentaire_jrc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Resultats_pauvrete_alimentaire_jrc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uleymane%20DIALLO\Downloads\Resultats_pauvrete_alimentaire_jrc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GDP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tarriff!$C$53</c:f>
              <c:strCache>
                <c:ptCount val="1"/>
                <c:pt idx="0">
                  <c:v>Tariff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tarriff!$B$54:$B$56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tarriff!$C$54:$C$56</c:f>
              <c:numCache>
                <c:formatCode>0.00</c:formatCode>
                <c:ptCount val="3"/>
                <c:pt idx="0">
                  <c:v>-0.10286545174341691</c:v>
                </c:pt>
                <c:pt idx="1">
                  <c:v>-7.8050403771556809E-2</c:v>
                </c:pt>
                <c:pt idx="2">
                  <c:v>4.5988508123206975E-3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ED-4FFB-B317-376C8D4FAD62}"/>
            </c:ext>
          </c:extLst>
        </c:ser>
        <c:ser>
          <c:idx val="1"/>
          <c:order val="1"/>
          <c:tx>
            <c:strRef>
              <c:f>tarriff!$D$53</c:f>
              <c:strCache>
                <c:ptCount val="1"/>
                <c:pt idx="0">
                  <c:v>Tariff+NTM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tarriff!$B$54:$B$56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tarriff!$D$54:$D$56</c:f>
              <c:numCache>
                <c:formatCode>0.00</c:formatCode>
                <c:ptCount val="3"/>
                <c:pt idx="0">
                  <c:v>-0.06</c:v>
                </c:pt>
                <c:pt idx="1">
                  <c:v>0.16999999999999998</c:v>
                </c:pt>
                <c:pt idx="2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ED-4FFB-B317-376C8D4FAD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4882704"/>
        <c:axId val="634894224"/>
      </c:barChart>
      <c:catAx>
        <c:axId val="63488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894224"/>
        <c:crosses val="autoZero"/>
        <c:auto val="1"/>
        <c:lblAlgn val="ctr"/>
        <c:lblOffset val="100"/>
        <c:noMultiLvlLbl val="0"/>
      </c:catAx>
      <c:valAx>
        <c:axId val="63489422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3488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milieu!$Z$1:$Z$2</c:f>
              <c:strCache>
                <c:ptCount val="2"/>
                <c:pt idx="0">
                  <c:v>Tariff</c:v>
                </c:pt>
                <c:pt idx="1">
                  <c:v>Urbain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(milieu!$Y$7,milieu!$Y$12,milieu!$Y$17)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(milieu!$Z$7,milieu!$Z$12,milieu!$Z$17)</c:f>
              <c:numCache>
                <c:formatCode>0.00</c:formatCode>
                <c:ptCount val="3"/>
                <c:pt idx="0">
                  <c:v>-0.20298004150390625</c:v>
                </c:pt>
                <c:pt idx="1">
                  <c:v>-0.38059234619140625</c:v>
                </c:pt>
                <c:pt idx="2">
                  <c:v>-0.197418212890625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3D1-4257-81C9-F820C9CD81D4}"/>
            </c:ext>
          </c:extLst>
        </c:ser>
        <c:ser>
          <c:idx val="1"/>
          <c:order val="1"/>
          <c:tx>
            <c:strRef>
              <c:f>milieu!$AA$1:$AA$2</c:f>
              <c:strCache>
                <c:ptCount val="2"/>
                <c:pt idx="0">
                  <c:v>Tariff</c:v>
                </c:pt>
                <c:pt idx="1">
                  <c:v>Rural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(milieu!$Y$7,milieu!$Y$12,milieu!$Y$17)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(milieu!$AA$7,milieu!$AA$12,milieu!$AA$17)</c:f>
              <c:numCache>
                <c:formatCode>0.00</c:formatCode>
                <c:ptCount val="3"/>
                <c:pt idx="0">
                  <c:v>-0.42630767822265625</c:v>
                </c:pt>
                <c:pt idx="1">
                  <c:v>-0.44256210327148438</c:v>
                </c:pt>
                <c:pt idx="2">
                  <c:v>-0.41811752319335938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3D1-4257-81C9-F820C9CD81D4}"/>
            </c:ext>
          </c:extLst>
        </c:ser>
        <c:ser>
          <c:idx val="2"/>
          <c:order val="2"/>
          <c:tx>
            <c:strRef>
              <c:f>milieu!$AB$1:$AB$2</c:f>
              <c:strCache>
                <c:ptCount val="2"/>
                <c:pt idx="0">
                  <c:v>Tariff + NTM</c:v>
                </c:pt>
                <c:pt idx="1">
                  <c:v>Urbain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(milieu!$Y$7,milieu!$Y$12,milieu!$Y$17)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(milieu!$AB$7,milieu!$AB$12,milieu!$AB$17)</c:f>
              <c:numCache>
                <c:formatCode>0.00</c:formatCode>
                <c:ptCount val="3"/>
                <c:pt idx="0">
                  <c:v>-0.23030471801757813</c:v>
                </c:pt>
                <c:pt idx="1">
                  <c:v>-0.54633712768554688</c:v>
                </c:pt>
                <c:pt idx="2">
                  <c:v>-0.5732879638671875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3D1-4257-81C9-F820C9CD81D4}"/>
            </c:ext>
          </c:extLst>
        </c:ser>
        <c:ser>
          <c:idx val="3"/>
          <c:order val="3"/>
          <c:tx>
            <c:strRef>
              <c:f>milieu!$AC$1:$AC$2</c:f>
              <c:strCache>
                <c:ptCount val="2"/>
                <c:pt idx="0">
                  <c:v>Tariff + NTM</c:v>
                </c:pt>
                <c:pt idx="1">
                  <c:v>Rural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(milieu!$Y$7,milieu!$Y$12,milieu!$Y$17)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(milieu!$AC$7,milieu!$AC$12,milieu!$AC$17)</c:f>
              <c:numCache>
                <c:formatCode>0.00</c:formatCode>
                <c:ptCount val="3"/>
                <c:pt idx="0">
                  <c:v>-0.517120361328125</c:v>
                </c:pt>
                <c:pt idx="1">
                  <c:v>-0.54161834716796875</c:v>
                </c:pt>
                <c:pt idx="2">
                  <c:v>-0.98624229431152344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43D1-4257-81C9-F820C9CD81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32068752"/>
        <c:axId val="732076432"/>
      </c:barChart>
      <c:catAx>
        <c:axId val="732068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32076432"/>
        <c:crosses val="autoZero"/>
        <c:auto val="1"/>
        <c:lblAlgn val="ctr"/>
        <c:lblOffset val="100"/>
        <c:noMultiLvlLbl val="0"/>
      </c:catAx>
      <c:valAx>
        <c:axId val="732076432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732068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Export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tarriff!$H$53</c:f>
              <c:strCache>
                <c:ptCount val="1"/>
                <c:pt idx="0">
                  <c:v>Tariff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tarriff!$G$54:$G$56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tarriff!$H$54:$H$56</c:f>
              <c:numCache>
                <c:formatCode>0.00</c:formatCode>
                <c:ptCount val="3"/>
                <c:pt idx="0">
                  <c:v>0.46308107794597042</c:v>
                </c:pt>
                <c:pt idx="1">
                  <c:v>0.92330527551196528</c:v>
                </c:pt>
                <c:pt idx="2">
                  <c:v>1.0452787675781621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48-45D7-8A2A-5C78BFE4CA02}"/>
            </c:ext>
          </c:extLst>
        </c:ser>
        <c:ser>
          <c:idx val="1"/>
          <c:order val="1"/>
          <c:tx>
            <c:strRef>
              <c:f>tarriff!$I$53</c:f>
              <c:strCache>
                <c:ptCount val="1"/>
                <c:pt idx="0">
                  <c:v>Tariff+NTM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tarriff!$G$54:$G$56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tarriff!$I$54:$I$56</c:f>
              <c:numCache>
                <c:formatCode>0.00</c:formatCode>
                <c:ptCount val="3"/>
                <c:pt idx="0">
                  <c:v>0.44999999999999996</c:v>
                </c:pt>
                <c:pt idx="1">
                  <c:v>0.75</c:v>
                </c:pt>
                <c:pt idx="2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48-45D7-8A2A-5C78BFE4CA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4890384"/>
        <c:axId val="634884624"/>
      </c:barChart>
      <c:catAx>
        <c:axId val="63489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884624"/>
        <c:crosses val="autoZero"/>
        <c:auto val="1"/>
        <c:lblAlgn val="ctr"/>
        <c:lblOffset val="100"/>
        <c:noMultiLvlLbl val="0"/>
      </c:catAx>
      <c:valAx>
        <c:axId val="63488462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3489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Import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tarriff!$M$53</c:f>
              <c:strCache>
                <c:ptCount val="1"/>
                <c:pt idx="0">
                  <c:v>Tariff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tarriff!$L$54:$L$56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tarriff!$M$54:$M$56</c:f>
              <c:numCache>
                <c:formatCode>0.00</c:formatCode>
                <c:ptCount val="3"/>
                <c:pt idx="0">
                  <c:v>0.77292334168670429</c:v>
                </c:pt>
                <c:pt idx="1">
                  <c:v>1.23126038138528</c:v>
                </c:pt>
                <c:pt idx="2">
                  <c:v>1.287127923229892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A8-4884-B51D-4C3F2C5AE99D}"/>
            </c:ext>
          </c:extLst>
        </c:ser>
        <c:ser>
          <c:idx val="1"/>
          <c:order val="1"/>
          <c:tx>
            <c:strRef>
              <c:f>tarriff!$N$53</c:f>
              <c:strCache>
                <c:ptCount val="1"/>
                <c:pt idx="0">
                  <c:v>Tariff+NTM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tarriff!$L$54:$L$56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tarriff!$N$54:$N$56</c:f>
              <c:numCache>
                <c:formatCode>0.00</c:formatCode>
                <c:ptCount val="3"/>
                <c:pt idx="0">
                  <c:v>0.82798944009800923</c:v>
                </c:pt>
                <c:pt idx="1">
                  <c:v>1.154600940517936</c:v>
                </c:pt>
                <c:pt idx="2">
                  <c:v>0.9507629197685441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A8-4884-B51D-4C3F2C5AE9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4869744"/>
        <c:axId val="634870224"/>
      </c:barChart>
      <c:catAx>
        <c:axId val="63486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870224"/>
        <c:crosses val="autoZero"/>
        <c:auto val="1"/>
        <c:lblAlgn val="ctr"/>
        <c:lblOffset val="100"/>
        <c:noMultiLvlLbl val="0"/>
      </c:catAx>
      <c:valAx>
        <c:axId val="63487022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3486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Government</a:t>
            </a:r>
            <a:r>
              <a:rPr lang="en-US" baseline="0"/>
              <a:t> revenue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tarriff!$R$53</c:f>
              <c:strCache>
                <c:ptCount val="1"/>
                <c:pt idx="0">
                  <c:v>Tariff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tarriff!$Q$54:$Q$56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tarriff!$R$54:$R$56</c:f>
              <c:numCache>
                <c:formatCode>0.00</c:formatCode>
                <c:ptCount val="3"/>
                <c:pt idx="0">
                  <c:v>-1.565451140739293</c:v>
                </c:pt>
                <c:pt idx="1">
                  <c:v>-2.2588119830116988</c:v>
                </c:pt>
                <c:pt idx="2">
                  <c:v>-2.4736141747736422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B-4C78-8A46-10CDC993DBC9}"/>
            </c:ext>
          </c:extLst>
        </c:ser>
        <c:ser>
          <c:idx val="1"/>
          <c:order val="1"/>
          <c:tx>
            <c:strRef>
              <c:f>tarriff!$S$53</c:f>
              <c:strCache>
                <c:ptCount val="1"/>
                <c:pt idx="0">
                  <c:v>Tariff+NTM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tarriff!$Q$54:$Q$56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tarriff!$S$54:$S$56</c:f>
              <c:numCache>
                <c:formatCode>0.00</c:formatCode>
                <c:ptCount val="3"/>
                <c:pt idx="0">
                  <c:v>-1.5631031547133971</c:v>
                </c:pt>
                <c:pt idx="1">
                  <c:v>-2.201891589269966</c:v>
                </c:pt>
                <c:pt idx="2">
                  <c:v>-2.3935868436688819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1B-4C78-8A46-10CDC993DB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4908144"/>
        <c:axId val="634908624"/>
      </c:barChart>
      <c:catAx>
        <c:axId val="63490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908624"/>
        <c:crosses val="autoZero"/>
        <c:auto val="1"/>
        <c:lblAlgn val="ctr"/>
        <c:lblOffset val="100"/>
        <c:noMultiLvlLbl val="0"/>
      </c:catAx>
      <c:valAx>
        <c:axId val="63490862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3490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'Recettes dounaières'!$B$1</c:f>
              <c:strCache>
                <c:ptCount val="1"/>
                <c:pt idx="0">
                  <c:v>Tarif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('Recettes dounaières'!$A$7,'Recettes dounaières'!$A$12,'Recettes dounaières'!$A$17)</c:f>
              <c:numCache>
                <c:formatCode>##############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('Recettes dounaières'!$B$7,'Recettes dounaières'!$B$12,'Recettes dounaières'!$B$17)</c:f>
              <c:numCache>
                <c:formatCode>0.00</c:formatCode>
                <c:ptCount val="3"/>
                <c:pt idx="0">
                  <c:v>-5.7234533051494729</c:v>
                </c:pt>
                <c:pt idx="1">
                  <c:v>-8.4731482084911995</c:v>
                </c:pt>
                <c:pt idx="2">
                  <c:v>-9.6803752994139796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5F7-4CEF-96ED-D77F86EBA4D3}"/>
            </c:ext>
          </c:extLst>
        </c:ser>
        <c:ser>
          <c:idx val="1"/>
          <c:order val="1"/>
          <c:tx>
            <c:strRef>
              <c:f>'Recettes dounaières'!$C$1</c:f>
              <c:strCache>
                <c:ptCount val="1"/>
                <c:pt idx="0">
                  <c:v>Tarif+MNT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('Recettes dounaières'!$A$7,'Recettes dounaières'!$A$12,'Recettes dounaières'!$A$17)</c:f>
              <c:numCache>
                <c:formatCode>##############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('Recettes dounaières'!$C$7,'Recettes dounaières'!$C$12,'Recettes dounaières'!$C$17)</c:f>
              <c:numCache>
                <c:formatCode>0.00</c:formatCode>
                <c:ptCount val="3"/>
                <c:pt idx="0">
                  <c:v>-5.6417537203786843</c:v>
                </c:pt>
                <c:pt idx="1">
                  <c:v>-8.2138774870512794</c:v>
                </c:pt>
                <c:pt idx="2">
                  <c:v>-9.1278740047903817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5F7-4CEF-96ED-D77F86EBA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8528848"/>
        <c:axId val="1488529808"/>
      </c:barChart>
      <c:catAx>
        <c:axId val="1488528848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88529808"/>
        <c:crosses val="autoZero"/>
        <c:auto val="1"/>
        <c:lblAlgn val="ctr"/>
        <c:lblOffset val="100"/>
        <c:noMultiLvlLbl val="0"/>
      </c:catAx>
      <c:valAx>
        <c:axId val="1488529808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8852884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welfare!$C$1</c:f>
              <c:strCache>
                <c:ptCount val="1"/>
                <c:pt idx="0">
                  <c:v>Tarif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(welfare!$A$3:$A$29,welfare!$A$31:$A$57,welfare!$A$59:$A$85,welfare!$A$87:$A$113,welfare!$A$115:$A$169,welfare!$A$171:$A$197,welfare!$A$199:$A$225,welfare!$A$227:$A$253,welfare!$A$255:$A$309,welfare!$A$311:$A$337,welfare!$A$339:$A$365,welfare!$A$367:$A$393,welfare!$A$395:$A$422)</c:f>
              <c:numCache>
                <c:formatCode>##############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(welfare!$C$3:$C$29,welfare!$C$31:$C$57,welfare!$C$59:$C$85,welfare!$C$87:$C$113,welfare!$C$115:$C$169,welfare!$C$171:$C$197,welfare!$C$199:$C$225,welfare!$C$227:$C$253,welfare!$C$255:$C$309,welfare!$C$311:$C$337,welfare!$C$339:$C$365,welfare!$C$367:$C$393,welfare!$C$395:$C$422)</c:f>
              <c:numCache>
                <c:formatCode>#\ ##0.00%</c:formatCode>
                <c:ptCount val="3"/>
                <c:pt idx="0">
                  <c:v>2.2472699791324931E-3</c:v>
                </c:pt>
                <c:pt idx="1">
                  <c:v>3.0344803753310501E-3</c:v>
                </c:pt>
                <c:pt idx="2">
                  <c:v>3.3795809941603579E-3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772-463F-BCA1-7287FE851157}"/>
            </c:ext>
          </c:extLst>
        </c:ser>
        <c:ser>
          <c:idx val="2"/>
          <c:order val="1"/>
          <c:tx>
            <c:strRef>
              <c:f>welfare!$D$1</c:f>
              <c:strCache>
                <c:ptCount val="1"/>
                <c:pt idx="0">
                  <c:v>Tarif+MNT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(welfare!$A$3:$A$29,welfare!$A$31:$A$57,welfare!$A$59:$A$85,welfare!$A$87:$A$113,welfare!$A$115:$A$169,welfare!$A$171:$A$197,welfare!$A$199:$A$225,welfare!$A$227:$A$253,welfare!$A$255:$A$309,welfare!$A$311:$A$337,welfare!$A$339:$A$365,welfare!$A$367:$A$393,welfare!$A$395:$A$422)</c:f>
              <c:numCache>
                <c:formatCode>##############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(welfare!$D$3:$D$29,welfare!$D$31:$D$57,welfare!$D$59:$D$85,welfare!$D$87:$D$113,welfare!$D$115:$D$169,welfare!$D$171:$D$197,welfare!$D$199:$D$225,welfare!$D$227:$D$253,welfare!$D$255:$D$309,welfare!$D$311:$D$337,welfare!$D$339:$D$365,welfare!$D$367:$D$393,welfare!$D$395:$D$422)</c:f>
              <c:numCache>
                <c:formatCode>#\ ##0.00%</c:formatCode>
                <c:ptCount val="3"/>
                <c:pt idx="0">
                  <c:v>2.811747175905932E-3</c:v>
                </c:pt>
                <c:pt idx="1">
                  <c:v>5.4440703787275169E-3</c:v>
                </c:pt>
                <c:pt idx="2">
                  <c:v>8.8515188191780059E-3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772-463F-BCA1-7287FE8511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0059600"/>
        <c:axId val="2100067280"/>
      </c:barChart>
      <c:catAx>
        <c:axId val="2100059600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0067280"/>
        <c:crosses val="autoZero"/>
        <c:auto val="1"/>
        <c:lblAlgn val="ctr"/>
        <c:lblOffset val="100"/>
        <c:noMultiLvlLbl val="0"/>
      </c:catAx>
      <c:valAx>
        <c:axId val="2100067280"/>
        <c:scaling>
          <c:orientation val="minMax"/>
        </c:scaling>
        <c:delete val="0"/>
        <c:axPos val="l"/>
        <c:numFmt formatCode="#\ ##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0059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Nat!$I$3</c:f>
              <c:strCache>
                <c:ptCount val="1"/>
                <c:pt idx="0">
                  <c:v>BAU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Nat!$H$4:$H$18</c:f>
              <c:numCache>
                <c:formatCode>General</c:formatCode>
                <c:ptCount val="1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  <c:pt idx="10">
                  <c:v>2031</c:v>
                </c:pt>
                <c:pt idx="11">
                  <c:v>2032</c:v>
                </c:pt>
                <c:pt idx="12">
                  <c:v>2033</c:v>
                </c:pt>
                <c:pt idx="13">
                  <c:v>2034</c:v>
                </c:pt>
                <c:pt idx="14">
                  <c:v>2035</c:v>
                </c:pt>
              </c:numCache>
            </c:numRef>
          </c:cat>
          <c:val>
            <c:numRef>
              <c:f>Nat!$I$4:$I$18</c:f>
              <c:numCache>
                <c:formatCode>0.00</c:formatCode>
                <c:ptCount val="15"/>
                <c:pt idx="0">
                  <c:v>68.102867126464844</c:v>
                </c:pt>
                <c:pt idx="1">
                  <c:v>64.906112670898438</c:v>
                </c:pt>
                <c:pt idx="2">
                  <c:v>61.652027130126953</c:v>
                </c:pt>
                <c:pt idx="3">
                  <c:v>58.386455535888672</c:v>
                </c:pt>
                <c:pt idx="4">
                  <c:v>54.294498443603516</c:v>
                </c:pt>
                <c:pt idx="5">
                  <c:v>50.541999816894531</c:v>
                </c:pt>
                <c:pt idx="6">
                  <c:v>46.570331573486328</c:v>
                </c:pt>
                <c:pt idx="7">
                  <c:v>42.454929351806641</c:v>
                </c:pt>
                <c:pt idx="8">
                  <c:v>39.33917236328125</c:v>
                </c:pt>
                <c:pt idx="9">
                  <c:v>35.592864990234375</c:v>
                </c:pt>
                <c:pt idx="10">
                  <c:v>32.4390869140625</c:v>
                </c:pt>
                <c:pt idx="11">
                  <c:v>29.497379302978516</c:v>
                </c:pt>
                <c:pt idx="12">
                  <c:v>26.236783981323242</c:v>
                </c:pt>
                <c:pt idx="13">
                  <c:v>23.653232574462891</c:v>
                </c:pt>
                <c:pt idx="14">
                  <c:v>21.058629989624023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C8-4D3F-AC43-F3AB03EEBE5E}"/>
            </c:ext>
          </c:extLst>
        </c:ser>
        <c:ser>
          <c:idx val="1"/>
          <c:order val="1"/>
          <c:tx>
            <c:strRef>
              <c:f>Nat!$J$3</c:f>
              <c:strCache>
                <c:ptCount val="1"/>
                <c:pt idx="0">
                  <c:v>Tariff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Nat!$H$4:$H$18</c:f>
              <c:numCache>
                <c:formatCode>General</c:formatCode>
                <c:ptCount val="1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  <c:pt idx="10">
                  <c:v>2031</c:v>
                </c:pt>
                <c:pt idx="11">
                  <c:v>2032</c:v>
                </c:pt>
                <c:pt idx="12">
                  <c:v>2033</c:v>
                </c:pt>
                <c:pt idx="13">
                  <c:v>2034</c:v>
                </c:pt>
                <c:pt idx="14">
                  <c:v>2035</c:v>
                </c:pt>
              </c:numCache>
            </c:numRef>
          </c:cat>
          <c:val>
            <c:numRef>
              <c:f>Nat!$J$4:$J$18</c:f>
              <c:numCache>
                <c:formatCode>0.00</c:formatCode>
                <c:ptCount val="15"/>
                <c:pt idx="0">
                  <c:v>68.102867126464844</c:v>
                </c:pt>
                <c:pt idx="1">
                  <c:v>64.906112670898438</c:v>
                </c:pt>
                <c:pt idx="2">
                  <c:v>61.528553009033203</c:v>
                </c:pt>
                <c:pt idx="3">
                  <c:v>58.162715911865234</c:v>
                </c:pt>
                <c:pt idx="4">
                  <c:v>53.985553741455078</c:v>
                </c:pt>
                <c:pt idx="5">
                  <c:v>50.264694213867188</c:v>
                </c:pt>
                <c:pt idx="6">
                  <c:v>46.238197326660156</c:v>
                </c:pt>
                <c:pt idx="7">
                  <c:v>42.150646209716797</c:v>
                </c:pt>
                <c:pt idx="8">
                  <c:v>38.925167083740234</c:v>
                </c:pt>
                <c:pt idx="9">
                  <c:v>35.182865142822266</c:v>
                </c:pt>
                <c:pt idx="10">
                  <c:v>32.185253143310547</c:v>
                </c:pt>
                <c:pt idx="11">
                  <c:v>29.262245178222656</c:v>
                </c:pt>
                <c:pt idx="12">
                  <c:v>25.764171600341797</c:v>
                </c:pt>
                <c:pt idx="13">
                  <c:v>23.502248764038086</c:v>
                </c:pt>
                <c:pt idx="14">
                  <c:v>20.756494522094727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C8-4D3F-AC43-F3AB03EEBE5E}"/>
            </c:ext>
          </c:extLst>
        </c:ser>
        <c:ser>
          <c:idx val="2"/>
          <c:order val="2"/>
          <c:tx>
            <c:strRef>
              <c:f>Nat!$K$3</c:f>
              <c:strCache>
                <c:ptCount val="1"/>
                <c:pt idx="0">
                  <c:v>Tariff + NTM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Nat!$H$4:$H$18</c:f>
              <c:numCache>
                <c:formatCode>General</c:formatCode>
                <c:ptCount val="1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  <c:pt idx="10">
                  <c:v>2031</c:v>
                </c:pt>
                <c:pt idx="11">
                  <c:v>2032</c:v>
                </c:pt>
                <c:pt idx="12">
                  <c:v>2033</c:v>
                </c:pt>
                <c:pt idx="13">
                  <c:v>2034</c:v>
                </c:pt>
                <c:pt idx="14">
                  <c:v>2035</c:v>
                </c:pt>
              </c:numCache>
            </c:numRef>
          </c:cat>
          <c:val>
            <c:numRef>
              <c:f>Nat!$K$4:$K$18</c:f>
              <c:numCache>
                <c:formatCode>0.00</c:formatCode>
                <c:ptCount val="15"/>
                <c:pt idx="0">
                  <c:v>68.102867126464844</c:v>
                </c:pt>
                <c:pt idx="1">
                  <c:v>64.906112670898438</c:v>
                </c:pt>
                <c:pt idx="2">
                  <c:v>61.524188995361328</c:v>
                </c:pt>
                <c:pt idx="3">
                  <c:v>58.131359100341797</c:v>
                </c:pt>
                <c:pt idx="4">
                  <c:v>53.928108215332031</c:v>
                </c:pt>
                <c:pt idx="5">
                  <c:v>50.059284210205078</c:v>
                </c:pt>
                <c:pt idx="6">
                  <c:v>46.131881713867188</c:v>
                </c:pt>
                <c:pt idx="7">
                  <c:v>41.906536102294922</c:v>
                </c:pt>
                <c:pt idx="8">
                  <c:v>38.745857238769531</c:v>
                </c:pt>
                <c:pt idx="9">
                  <c:v>35.048763275146484</c:v>
                </c:pt>
                <c:pt idx="10">
                  <c:v>31.824380874633789</c:v>
                </c:pt>
                <c:pt idx="11">
                  <c:v>28.864606857299805</c:v>
                </c:pt>
                <c:pt idx="12">
                  <c:v>25.443084716796875</c:v>
                </c:pt>
                <c:pt idx="13">
                  <c:v>23.112794876098633</c:v>
                </c:pt>
                <c:pt idx="14">
                  <c:v>20.289403915405273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1C8-4D3F-AC43-F3AB03EEBE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439264"/>
        <c:axId val="38442144"/>
      </c:lineChart>
      <c:catAx>
        <c:axId val="3843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8442144"/>
        <c:crosses val="autoZero"/>
        <c:auto val="1"/>
        <c:lblAlgn val="ctr"/>
        <c:lblOffset val="100"/>
        <c:noMultiLvlLbl val="0"/>
      </c:catAx>
      <c:valAx>
        <c:axId val="38442144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843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625892271714599E-2"/>
          <c:y val="3.4032837668723823E-2"/>
          <c:w val="0.94478695154017533"/>
          <c:h val="0.823668486542412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Nat!$L$3</c:f>
              <c:strCache>
                <c:ptCount val="1"/>
                <c:pt idx="0">
                  <c:v>Tariff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(Nat!$H$8,Nat!$H$13,Nat!$H$18)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(Nat!$L$8,Nat!$L$13,Nat!$L$18)</c:f>
              <c:numCache>
                <c:formatCode>0.00</c:formatCode>
                <c:ptCount val="3"/>
                <c:pt idx="0">
                  <c:v>-0.3089447021484375</c:v>
                </c:pt>
                <c:pt idx="1">
                  <c:v>-0.40999984741210938</c:v>
                </c:pt>
                <c:pt idx="2">
                  <c:v>-0.30213546752929688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420-4D71-A270-4550E51264EB}"/>
            </c:ext>
          </c:extLst>
        </c:ser>
        <c:ser>
          <c:idx val="1"/>
          <c:order val="1"/>
          <c:tx>
            <c:strRef>
              <c:f>Nat!$M$3</c:f>
              <c:strCache>
                <c:ptCount val="1"/>
                <c:pt idx="0">
                  <c:v>Tariff + NTM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(Nat!$H$8,Nat!$H$13,Nat!$H$18)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(Nat!$M$8,Nat!$M$13,Nat!$M$18)</c:f>
              <c:numCache>
                <c:formatCode>0.00</c:formatCode>
                <c:ptCount val="3"/>
                <c:pt idx="0">
                  <c:v>-0.36639022827148438</c:v>
                </c:pt>
                <c:pt idx="1">
                  <c:v>-0.54410171508789063</c:v>
                </c:pt>
                <c:pt idx="2">
                  <c:v>-0.76922607421875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420-4D71-A270-4550E51264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19101264"/>
        <c:axId val="519112304"/>
      </c:barChart>
      <c:catAx>
        <c:axId val="51910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9112304"/>
        <c:crosses val="autoZero"/>
        <c:auto val="1"/>
        <c:lblAlgn val="ctr"/>
        <c:lblOffset val="100"/>
        <c:noMultiLvlLbl val="0"/>
      </c:catAx>
      <c:valAx>
        <c:axId val="51911230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51910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hgender!$Z$1:$Z$2</c:f>
              <c:strCache>
                <c:ptCount val="2"/>
                <c:pt idx="0">
                  <c:v>Tariff</c:v>
                </c:pt>
                <c:pt idx="1">
                  <c:v>Homme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(hgender!$Y$7,hgender!$Y$12,hgender!$Y$17)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(hgender!$Z$7,hgender!$Z$12,hgender!$Z$17)</c:f>
              <c:numCache>
                <c:formatCode>0.00</c:formatCode>
                <c:ptCount val="3"/>
                <c:pt idx="0">
                  <c:v>-0.33208465576171875</c:v>
                </c:pt>
                <c:pt idx="1">
                  <c:v>-0.35026168823242188</c:v>
                </c:pt>
                <c:pt idx="2">
                  <c:v>-0.34099197387695313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4F0-4313-8CA1-BB4D51B24868}"/>
            </c:ext>
          </c:extLst>
        </c:ser>
        <c:ser>
          <c:idx val="1"/>
          <c:order val="1"/>
          <c:tx>
            <c:strRef>
              <c:f>hgender!$AA$1:$AA$2</c:f>
              <c:strCache>
                <c:ptCount val="2"/>
                <c:pt idx="0">
                  <c:v>Tariff</c:v>
                </c:pt>
                <c:pt idx="1">
                  <c:v>Femme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(hgender!$Y$7,hgender!$Y$12,hgender!$Y$17)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(hgender!$AA$7,hgender!$AA$12,hgender!$AA$17)</c:f>
              <c:numCache>
                <c:formatCode>0.00</c:formatCode>
                <c:ptCount val="3"/>
                <c:pt idx="0">
                  <c:v>-0.1912689208984375</c:v>
                </c:pt>
                <c:pt idx="1">
                  <c:v>-0.71372032165527344</c:v>
                </c:pt>
                <c:pt idx="2">
                  <c:v>-0.10455703735351563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4F0-4313-8CA1-BB4D51B24868}"/>
            </c:ext>
          </c:extLst>
        </c:ser>
        <c:ser>
          <c:idx val="2"/>
          <c:order val="2"/>
          <c:tx>
            <c:strRef>
              <c:f>hgender!$AB$1:$AB$2</c:f>
              <c:strCache>
                <c:ptCount val="2"/>
                <c:pt idx="0">
                  <c:v>Tariff + NTM</c:v>
                </c:pt>
                <c:pt idx="1">
                  <c:v>Homme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(hgender!$Y$7,hgender!$Y$12,hgender!$Y$17)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(hgender!$AB$7,hgender!$AB$12,hgender!$AB$17)</c:f>
              <c:numCache>
                <c:formatCode>0.00</c:formatCode>
                <c:ptCount val="3"/>
                <c:pt idx="0">
                  <c:v>-0.39803314208984375</c:v>
                </c:pt>
                <c:pt idx="1">
                  <c:v>-0.46240615844726563</c:v>
                </c:pt>
                <c:pt idx="2">
                  <c:v>-0.79891395568847656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4F0-4313-8CA1-BB4D51B24868}"/>
            </c:ext>
          </c:extLst>
        </c:ser>
        <c:ser>
          <c:idx val="3"/>
          <c:order val="3"/>
          <c:tx>
            <c:strRef>
              <c:f>hgender!$AC$1:$AC$2</c:f>
              <c:strCache>
                <c:ptCount val="2"/>
                <c:pt idx="0">
                  <c:v>Tariff + NTM</c:v>
                </c:pt>
                <c:pt idx="1">
                  <c:v>Femme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(hgender!$Y$7,hgender!$Y$12,hgender!$Y$17)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  <c:extLst/>
            </c:numRef>
          </c:cat>
          <c:val>
            <c:numRef>
              <c:f>(hgender!$AC$7,hgender!$AC$12,hgender!$AC$17)</c:f>
              <c:numCache>
                <c:formatCode>0.00</c:formatCode>
                <c:ptCount val="3"/>
                <c:pt idx="0">
                  <c:v>-0.20550918579101563</c:v>
                </c:pt>
                <c:pt idx="1">
                  <c:v>-0.95947647094726563</c:v>
                </c:pt>
                <c:pt idx="2">
                  <c:v>-0.61827468872070313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4F0-4313-8CA1-BB4D51B248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29379232"/>
        <c:axId val="629392672"/>
      </c:barChart>
      <c:catAx>
        <c:axId val="62937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29392672"/>
        <c:crosses val="autoZero"/>
        <c:auto val="1"/>
        <c:lblAlgn val="ctr"/>
        <c:lblOffset val="100"/>
        <c:noMultiLvlLbl val="0"/>
      </c:catAx>
      <c:valAx>
        <c:axId val="629392672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62937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A2DD1-4F64-466F-A79A-F5FE8CE627D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I"/>
        </a:p>
      </dgm:t>
    </dgm:pt>
    <dgm:pt modelId="{950800A0-EC7C-450F-A2CA-454159CD98D2}">
      <dgm:prSet phldrT="[Texte]"/>
      <dgm:spPr/>
      <dgm:t>
        <a:bodyPr/>
        <a:lstStyle/>
        <a:p>
          <a:r>
            <a:rPr lang="fr-FR" dirty="0"/>
            <a:t>MAGNET;</a:t>
          </a:r>
          <a:endParaRPr lang="fr-CI" dirty="0"/>
        </a:p>
      </dgm:t>
    </dgm:pt>
    <dgm:pt modelId="{B0212FB0-213B-44CF-B824-D21E3EF6C952}" type="parTrans" cxnId="{DAAE9591-2086-45BC-B4C2-3F9BA1C71DC0}">
      <dgm:prSet/>
      <dgm:spPr/>
      <dgm:t>
        <a:bodyPr/>
        <a:lstStyle/>
        <a:p>
          <a:endParaRPr lang="fr-CI"/>
        </a:p>
      </dgm:t>
    </dgm:pt>
    <dgm:pt modelId="{6B85A22D-BD09-4F21-B6D5-5D61FC2DAD60}" type="sibTrans" cxnId="{DAAE9591-2086-45BC-B4C2-3F9BA1C71DC0}">
      <dgm:prSet/>
      <dgm:spPr/>
      <dgm:t>
        <a:bodyPr/>
        <a:lstStyle/>
        <a:p>
          <a:endParaRPr lang="fr-CI"/>
        </a:p>
      </dgm:t>
    </dgm:pt>
    <dgm:pt modelId="{B18F2D96-C698-4BCA-BBA5-F5448E7CEF0B}">
      <dgm:prSet phldrT="[Texte]"/>
      <dgm:spPr/>
      <dgm:t>
        <a:bodyPr/>
        <a:lstStyle/>
        <a:p>
          <a:r>
            <a:rPr lang="fr-CI" dirty="0"/>
            <a:t>Global CGE model;</a:t>
          </a:r>
        </a:p>
      </dgm:t>
    </dgm:pt>
    <dgm:pt modelId="{AFC98F7B-CCF8-4C3E-9691-03977EB97471}" type="parTrans" cxnId="{55AEF135-B60C-49AD-8F08-0860251FD29A}">
      <dgm:prSet/>
      <dgm:spPr/>
      <dgm:t>
        <a:bodyPr/>
        <a:lstStyle/>
        <a:p>
          <a:endParaRPr lang="fr-CI"/>
        </a:p>
      </dgm:t>
    </dgm:pt>
    <dgm:pt modelId="{AB17E805-F508-449D-9FDC-DCD68BFC913F}" type="sibTrans" cxnId="{55AEF135-B60C-49AD-8F08-0860251FD29A}">
      <dgm:prSet/>
      <dgm:spPr/>
      <dgm:t>
        <a:bodyPr/>
        <a:lstStyle/>
        <a:p>
          <a:endParaRPr lang="fr-CI"/>
        </a:p>
      </dgm:t>
    </dgm:pt>
    <dgm:pt modelId="{9CB52FF7-34B8-469E-A4C1-2401E7F847E2}">
      <dgm:prSet phldrT="[Texte]"/>
      <dgm:spPr/>
      <dgm:t>
        <a:bodyPr/>
        <a:lstStyle/>
        <a:p>
          <a:r>
            <a:rPr lang="fr-FR" dirty="0"/>
            <a:t>DEMETRA:</a:t>
          </a:r>
          <a:endParaRPr lang="fr-CI" dirty="0"/>
        </a:p>
      </dgm:t>
    </dgm:pt>
    <dgm:pt modelId="{4E05D05B-22A8-444F-B568-8D0FDBB54CF7}" type="parTrans" cxnId="{1715BA8B-3545-4F1F-A68D-8E5CD44FF131}">
      <dgm:prSet/>
      <dgm:spPr/>
      <dgm:t>
        <a:bodyPr/>
        <a:lstStyle/>
        <a:p>
          <a:endParaRPr lang="fr-CI"/>
        </a:p>
      </dgm:t>
    </dgm:pt>
    <dgm:pt modelId="{31BE9246-CEDB-4F48-83E1-B4885B6E08A9}" type="sibTrans" cxnId="{1715BA8B-3545-4F1F-A68D-8E5CD44FF131}">
      <dgm:prSet/>
      <dgm:spPr/>
      <dgm:t>
        <a:bodyPr/>
        <a:lstStyle/>
        <a:p>
          <a:endParaRPr lang="fr-CI"/>
        </a:p>
      </dgm:t>
    </dgm:pt>
    <dgm:pt modelId="{A880480A-14CC-489C-AD7C-A9ADAF70ED4B}">
      <dgm:prSet phldrT="[Texte]"/>
      <dgm:spPr/>
      <dgm:t>
        <a:bodyPr/>
        <a:lstStyle/>
        <a:p>
          <a:r>
            <a:rPr lang="en-US" dirty="0"/>
            <a:t>Single Country Dynamic CGE model;</a:t>
          </a:r>
          <a:endParaRPr lang="fr-CI" dirty="0"/>
        </a:p>
      </dgm:t>
    </dgm:pt>
    <dgm:pt modelId="{0149BCD4-A7D3-4A0D-A3C7-F3E9D590C6E0}" type="parTrans" cxnId="{3A5EDA23-B4A8-4A67-BBE4-22C6624E931F}">
      <dgm:prSet/>
      <dgm:spPr/>
      <dgm:t>
        <a:bodyPr/>
        <a:lstStyle/>
        <a:p>
          <a:endParaRPr lang="fr-CI"/>
        </a:p>
      </dgm:t>
    </dgm:pt>
    <dgm:pt modelId="{A58C7131-E546-4E08-AE79-1B2EC028A39A}" type="sibTrans" cxnId="{3A5EDA23-B4A8-4A67-BBE4-22C6624E931F}">
      <dgm:prSet/>
      <dgm:spPr/>
      <dgm:t>
        <a:bodyPr/>
        <a:lstStyle/>
        <a:p>
          <a:endParaRPr lang="fr-CI"/>
        </a:p>
      </dgm:t>
    </dgm:pt>
    <dgm:pt modelId="{18929E70-D75E-44E5-930A-292726157E82}">
      <dgm:prSet phldrT="[Texte]"/>
      <dgm:spPr/>
      <dgm:t>
        <a:bodyPr/>
        <a:lstStyle/>
        <a:p>
          <a:r>
            <a:rPr lang="en-US" dirty="0"/>
            <a:t>Calibrated using a SAM of Cote d’Ivoire’s  economy (Ferreira et al., 2021)</a:t>
          </a:r>
          <a:endParaRPr lang="fr-CI" dirty="0"/>
        </a:p>
      </dgm:t>
    </dgm:pt>
    <dgm:pt modelId="{A4D22232-041D-496B-A9B3-B96F70AAD821}" type="parTrans" cxnId="{F7109E95-5807-44D4-9615-6665D2CFA1BE}">
      <dgm:prSet/>
      <dgm:spPr/>
      <dgm:t>
        <a:bodyPr/>
        <a:lstStyle/>
        <a:p>
          <a:endParaRPr lang="fr-CI"/>
        </a:p>
      </dgm:t>
    </dgm:pt>
    <dgm:pt modelId="{B8959729-B294-4012-A89A-E704C904EF8F}" type="sibTrans" cxnId="{F7109E95-5807-44D4-9615-6665D2CFA1BE}">
      <dgm:prSet/>
      <dgm:spPr/>
      <dgm:t>
        <a:bodyPr/>
        <a:lstStyle/>
        <a:p>
          <a:endParaRPr lang="fr-CI"/>
        </a:p>
      </dgm:t>
    </dgm:pt>
    <dgm:pt modelId="{D5A34DDE-D848-49E7-9DB9-59371BF4C85F}">
      <dgm:prSet phldrT="[Texte]"/>
      <dgm:spPr/>
      <dgm:t>
        <a:bodyPr/>
        <a:lstStyle/>
        <a:p>
          <a:r>
            <a:rPr lang="fr-CI" dirty="0" err="1"/>
            <a:t>Microsimulation</a:t>
          </a:r>
          <a:r>
            <a:rPr lang="fr-CI" dirty="0"/>
            <a:t> model:</a:t>
          </a:r>
        </a:p>
      </dgm:t>
    </dgm:pt>
    <dgm:pt modelId="{DA0B2579-7FB8-4878-956D-8742178214F8}" type="parTrans" cxnId="{27081B9E-C35B-4347-8714-0D6A40C98E99}">
      <dgm:prSet/>
      <dgm:spPr/>
      <dgm:t>
        <a:bodyPr/>
        <a:lstStyle/>
        <a:p>
          <a:endParaRPr lang="fr-CI"/>
        </a:p>
      </dgm:t>
    </dgm:pt>
    <dgm:pt modelId="{CE6675F3-D1BE-48B5-9990-CBFA230E90EC}" type="sibTrans" cxnId="{27081B9E-C35B-4347-8714-0D6A40C98E99}">
      <dgm:prSet/>
      <dgm:spPr/>
      <dgm:t>
        <a:bodyPr/>
        <a:lstStyle/>
        <a:p>
          <a:endParaRPr lang="fr-CI"/>
        </a:p>
      </dgm:t>
    </dgm:pt>
    <dgm:pt modelId="{0F641B04-C5D4-4F9E-BF2C-5A2935ED1CDA}">
      <dgm:prSet phldrT="[Texte]"/>
      <dgm:spPr/>
      <dgm:t>
        <a:bodyPr/>
        <a:lstStyle/>
        <a:p>
          <a:r>
            <a:rPr lang="en-US" dirty="0"/>
            <a:t>Calibrated using the latest survey available (2021’s EHCVM).</a:t>
          </a:r>
          <a:endParaRPr lang="fr-CI" dirty="0"/>
        </a:p>
      </dgm:t>
    </dgm:pt>
    <dgm:pt modelId="{07D24018-027B-42F7-A7A0-6D029682FDA8}" type="parTrans" cxnId="{D74485AF-E574-472A-BF45-346D0EF032DC}">
      <dgm:prSet/>
      <dgm:spPr/>
      <dgm:t>
        <a:bodyPr/>
        <a:lstStyle/>
        <a:p>
          <a:endParaRPr lang="fr-CI"/>
        </a:p>
      </dgm:t>
    </dgm:pt>
    <dgm:pt modelId="{BA02605C-4521-46AD-8AD6-011DFA5FC15C}" type="sibTrans" cxnId="{D74485AF-E574-472A-BF45-346D0EF032DC}">
      <dgm:prSet/>
      <dgm:spPr/>
      <dgm:t>
        <a:bodyPr/>
        <a:lstStyle/>
        <a:p>
          <a:endParaRPr lang="fr-CI"/>
        </a:p>
      </dgm:t>
    </dgm:pt>
    <dgm:pt modelId="{0B36DD4D-D1DA-4948-869D-BB8912D38AA7}">
      <dgm:prSet phldrT="[Texte]"/>
      <dgm:spPr/>
      <dgm:t>
        <a:bodyPr/>
        <a:lstStyle/>
        <a:p>
          <a:r>
            <a:rPr lang="fr-CI" dirty="0"/>
            <a:t>Impact on </a:t>
          </a:r>
          <a:r>
            <a:rPr lang="fr-CI" dirty="0" err="1"/>
            <a:t>households</a:t>
          </a:r>
          <a:endParaRPr lang="fr-CI" dirty="0"/>
        </a:p>
      </dgm:t>
    </dgm:pt>
    <dgm:pt modelId="{EF3A6170-7A6B-4784-A524-EC2035D19C60}" type="parTrans" cxnId="{05C123A5-A296-4749-832E-8D7FCB96B745}">
      <dgm:prSet/>
      <dgm:spPr/>
      <dgm:t>
        <a:bodyPr/>
        <a:lstStyle/>
        <a:p>
          <a:endParaRPr lang="fr-CI"/>
        </a:p>
      </dgm:t>
    </dgm:pt>
    <dgm:pt modelId="{EBA850F5-CDEB-42F8-8E49-A47732D1D2FC}" type="sibTrans" cxnId="{05C123A5-A296-4749-832E-8D7FCB96B745}">
      <dgm:prSet/>
      <dgm:spPr/>
      <dgm:t>
        <a:bodyPr/>
        <a:lstStyle/>
        <a:p>
          <a:endParaRPr lang="fr-CI"/>
        </a:p>
      </dgm:t>
    </dgm:pt>
    <dgm:pt modelId="{D21ED46E-0CDE-417D-A446-A84E6F779311}">
      <dgm:prSet phldrT="[Texte]"/>
      <dgm:spPr/>
      <dgm:t>
        <a:bodyPr/>
        <a:lstStyle/>
        <a:p>
          <a:r>
            <a:rPr lang="fr-CI" dirty="0" err="1"/>
            <a:t>Calibrated</a:t>
          </a:r>
          <a:r>
            <a:rPr lang="fr-CI" dirty="0"/>
            <a:t> </a:t>
          </a:r>
          <a:r>
            <a:rPr lang="fr-CI" dirty="0" err="1"/>
            <a:t>using</a:t>
          </a:r>
          <a:r>
            <a:rPr lang="fr-CI" dirty="0"/>
            <a:t> GTAP </a:t>
          </a:r>
          <a:r>
            <a:rPr lang="fr-CI" dirty="0" err="1"/>
            <a:t>database</a:t>
          </a:r>
          <a:r>
            <a:rPr lang="fr-CI" dirty="0"/>
            <a:t>.</a:t>
          </a:r>
        </a:p>
      </dgm:t>
    </dgm:pt>
    <dgm:pt modelId="{527129AB-DF46-4E80-AADB-C22196975632}" type="parTrans" cxnId="{89E01B64-3E76-43E4-8BD5-84600433E96B}">
      <dgm:prSet/>
      <dgm:spPr/>
      <dgm:t>
        <a:bodyPr/>
        <a:lstStyle/>
        <a:p>
          <a:endParaRPr lang="fr-CI"/>
        </a:p>
      </dgm:t>
    </dgm:pt>
    <dgm:pt modelId="{4EBE39CF-4E24-4AB4-90F7-9B057E88B984}" type="sibTrans" cxnId="{89E01B64-3E76-43E4-8BD5-84600433E96B}">
      <dgm:prSet/>
      <dgm:spPr/>
      <dgm:t>
        <a:bodyPr/>
        <a:lstStyle/>
        <a:p>
          <a:endParaRPr lang="fr-CI"/>
        </a:p>
      </dgm:t>
    </dgm:pt>
    <dgm:pt modelId="{4BD81A32-6284-49E8-88F3-E3C59450C6A4}">
      <dgm:prSet phldrT="[Texte]"/>
      <dgm:spPr/>
      <dgm:t>
        <a:bodyPr/>
        <a:lstStyle/>
        <a:p>
          <a:endParaRPr lang="fr-CI" dirty="0"/>
        </a:p>
      </dgm:t>
    </dgm:pt>
    <dgm:pt modelId="{32FA8824-51FD-4FBB-8D6B-4FFE7B131E70}" type="parTrans" cxnId="{0F23BF03-2BE5-494B-AB33-B9EBA771F722}">
      <dgm:prSet/>
      <dgm:spPr/>
      <dgm:t>
        <a:bodyPr/>
        <a:lstStyle/>
        <a:p>
          <a:endParaRPr lang="fr-CI"/>
        </a:p>
      </dgm:t>
    </dgm:pt>
    <dgm:pt modelId="{A59354B8-7C7E-402E-BC6D-CE35540A15AF}" type="sibTrans" cxnId="{0F23BF03-2BE5-494B-AB33-B9EBA771F722}">
      <dgm:prSet/>
      <dgm:spPr/>
      <dgm:t>
        <a:bodyPr/>
        <a:lstStyle/>
        <a:p>
          <a:endParaRPr lang="fr-CI"/>
        </a:p>
      </dgm:t>
    </dgm:pt>
    <dgm:pt modelId="{C58D8149-679B-40B6-B1C3-6396BE6D0D96}">
      <dgm:prSet phldrT="[Texte]"/>
      <dgm:spPr/>
      <dgm:t>
        <a:bodyPr/>
        <a:lstStyle/>
        <a:p>
          <a:endParaRPr lang="fr-CI" dirty="0"/>
        </a:p>
      </dgm:t>
    </dgm:pt>
    <dgm:pt modelId="{AF822C50-6D84-4F73-BF50-B2EA55777F94}" type="parTrans" cxnId="{1741545D-6126-4400-8656-43D6D7E1CB56}">
      <dgm:prSet/>
      <dgm:spPr/>
      <dgm:t>
        <a:bodyPr/>
        <a:lstStyle/>
        <a:p>
          <a:endParaRPr lang="fr-CI"/>
        </a:p>
      </dgm:t>
    </dgm:pt>
    <dgm:pt modelId="{950D9D37-AFD6-47B4-B89C-A0A1AD4DEA29}" type="sibTrans" cxnId="{1741545D-6126-4400-8656-43D6D7E1CB56}">
      <dgm:prSet/>
      <dgm:spPr/>
      <dgm:t>
        <a:bodyPr/>
        <a:lstStyle/>
        <a:p>
          <a:endParaRPr lang="fr-CI"/>
        </a:p>
      </dgm:t>
    </dgm:pt>
    <dgm:pt modelId="{40CD91F0-C09B-4902-83EC-109C9F303E22}">
      <dgm:prSet phldrT="[Texte]"/>
      <dgm:spPr/>
      <dgm:t>
        <a:bodyPr/>
        <a:lstStyle/>
        <a:p>
          <a:endParaRPr lang="fr-CI" dirty="0"/>
        </a:p>
      </dgm:t>
    </dgm:pt>
    <dgm:pt modelId="{E7BB763F-A232-4E7B-97A1-92F5B8B4C15C}" type="parTrans" cxnId="{AC961690-ED17-41C2-8076-313A6D1ABE87}">
      <dgm:prSet/>
      <dgm:spPr/>
      <dgm:t>
        <a:bodyPr/>
        <a:lstStyle/>
        <a:p>
          <a:endParaRPr lang="fr-CI"/>
        </a:p>
      </dgm:t>
    </dgm:pt>
    <dgm:pt modelId="{CE628EBD-D84A-42C2-ADBA-76D3F71ED7C5}" type="sibTrans" cxnId="{AC961690-ED17-41C2-8076-313A6D1ABE87}">
      <dgm:prSet/>
      <dgm:spPr/>
      <dgm:t>
        <a:bodyPr/>
        <a:lstStyle/>
        <a:p>
          <a:endParaRPr lang="fr-CI"/>
        </a:p>
      </dgm:t>
    </dgm:pt>
    <dgm:pt modelId="{14249CFD-65EA-4C2C-90AE-F550D79DCC5F}" type="pres">
      <dgm:prSet presAssocID="{3AFA2DD1-4F64-466F-A79A-F5FE8CE627D5}" presName="Name0" presStyleCnt="0">
        <dgm:presLayoutVars>
          <dgm:dir/>
          <dgm:resizeHandles val="exact"/>
        </dgm:presLayoutVars>
      </dgm:prSet>
      <dgm:spPr/>
    </dgm:pt>
    <dgm:pt modelId="{9BE56E07-31D0-4419-A35B-50F0B7FB1BCC}" type="pres">
      <dgm:prSet presAssocID="{950800A0-EC7C-450F-A2CA-454159CD98D2}" presName="node" presStyleLbl="node1" presStyleIdx="0" presStyleCnt="3">
        <dgm:presLayoutVars>
          <dgm:bulletEnabled val="1"/>
        </dgm:presLayoutVars>
      </dgm:prSet>
      <dgm:spPr/>
    </dgm:pt>
    <dgm:pt modelId="{F9859DBC-B5EC-410B-B22D-57D9B9F44BA4}" type="pres">
      <dgm:prSet presAssocID="{6B85A22D-BD09-4F21-B6D5-5D61FC2DAD60}" presName="sibTrans" presStyleCnt="0"/>
      <dgm:spPr/>
    </dgm:pt>
    <dgm:pt modelId="{EBB7C544-91DB-4D2C-926F-31F5FD9DC880}" type="pres">
      <dgm:prSet presAssocID="{9CB52FF7-34B8-469E-A4C1-2401E7F847E2}" presName="node" presStyleLbl="node1" presStyleIdx="1" presStyleCnt="3">
        <dgm:presLayoutVars>
          <dgm:bulletEnabled val="1"/>
        </dgm:presLayoutVars>
      </dgm:prSet>
      <dgm:spPr/>
    </dgm:pt>
    <dgm:pt modelId="{C3762E2C-AC2F-4DF8-ADCC-5580F7BE59DA}" type="pres">
      <dgm:prSet presAssocID="{31BE9246-CEDB-4F48-83E1-B4885B6E08A9}" presName="sibTrans" presStyleCnt="0"/>
      <dgm:spPr/>
    </dgm:pt>
    <dgm:pt modelId="{E5F70557-C441-462B-9756-647390C63CE6}" type="pres">
      <dgm:prSet presAssocID="{D5A34DDE-D848-49E7-9DB9-59371BF4C85F}" presName="node" presStyleLbl="node1" presStyleIdx="2" presStyleCnt="3">
        <dgm:presLayoutVars>
          <dgm:bulletEnabled val="1"/>
        </dgm:presLayoutVars>
      </dgm:prSet>
      <dgm:spPr/>
    </dgm:pt>
  </dgm:ptLst>
  <dgm:cxnLst>
    <dgm:cxn modelId="{0F23BF03-2BE5-494B-AB33-B9EBA771F722}" srcId="{950800A0-EC7C-450F-A2CA-454159CD98D2}" destId="{4BD81A32-6284-49E8-88F3-E3C59450C6A4}" srcOrd="1" destOrd="0" parTransId="{32FA8824-51FD-4FBB-8D6B-4FFE7B131E70}" sibTransId="{A59354B8-7C7E-402E-BC6D-CE35540A15AF}"/>
    <dgm:cxn modelId="{1C875611-3158-4C1A-AA71-BBFFB81CB6D3}" type="presOf" srcId="{40CD91F0-C09B-4902-83EC-109C9F303E22}" destId="{E5F70557-C441-462B-9756-647390C63CE6}" srcOrd="0" destOrd="2" presId="urn:microsoft.com/office/officeart/2005/8/layout/hList6"/>
    <dgm:cxn modelId="{B90BB714-9A1B-49C2-95C9-0103B6323862}" type="presOf" srcId="{C58D8149-679B-40B6-B1C3-6396BE6D0D96}" destId="{EBB7C544-91DB-4D2C-926F-31F5FD9DC880}" srcOrd="0" destOrd="2" presId="urn:microsoft.com/office/officeart/2005/8/layout/hList6"/>
    <dgm:cxn modelId="{3A5EDA23-B4A8-4A67-BBE4-22C6624E931F}" srcId="{9CB52FF7-34B8-469E-A4C1-2401E7F847E2}" destId="{A880480A-14CC-489C-AD7C-A9ADAF70ED4B}" srcOrd="0" destOrd="0" parTransId="{0149BCD4-A7D3-4A0D-A3C7-F3E9D590C6E0}" sibTransId="{A58C7131-E546-4E08-AE79-1B2EC028A39A}"/>
    <dgm:cxn modelId="{C4B1CA28-F6ED-4E31-AB7C-C8535D5044E8}" type="presOf" srcId="{4BD81A32-6284-49E8-88F3-E3C59450C6A4}" destId="{9BE56E07-31D0-4419-A35B-50F0B7FB1BCC}" srcOrd="0" destOrd="2" presId="urn:microsoft.com/office/officeart/2005/8/layout/hList6"/>
    <dgm:cxn modelId="{55AEF135-B60C-49AD-8F08-0860251FD29A}" srcId="{950800A0-EC7C-450F-A2CA-454159CD98D2}" destId="{B18F2D96-C698-4BCA-BBA5-F5448E7CEF0B}" srcOrd="0" destOrd="0" parTransId="{AFC98F7B-CCF8-4C3E-9691-03977EB97471}" sibTransId="{AB17E805-F508-449D-9FDC-DCD68BFC913F}"/>
    <dgm:cxn modelId="{1741545D-6126-4400-8656-43D6D7E1CB56}" srcId="{9CB52FF7-34B8-469E-A4C1-2401E7F847E2}" destId="{C58D8149-679B-40B6-B1C3-6396BE6D0D96}" srcOrd="1" destOrd="0" parTransId="{AF822C50-6D84-4F73-BF50-B2EA55777F94}" sibTransId="{950D9D37-AFD6-47B4-B89C-A0A1AD4DEA29}"/>
    <dgm:cxn modelId="{89E01B64-3E76-43E4-8BD5-84600433E96B}" srcId="{950800A0-EC7C-450F-A2CA-454159CD98D2}" destId="{D21ED46E-0CDE-417D-A446-A84E6F779311}" srcOrd="2" destOrd="0" parTransId="{527129AB-DF46-4E80-AADB-C22196975632}" sibTransId="{4EBE39CF-4E24-4AB4-90F7-9B057E88B984}"/>
    <dgm:cxn modelId="{E776A76D-0142-4018-8B12-B5F6AD2B47E5}" type="presOf" srcId="{D21ED46E-0CDE-417D-A446-A84E6F779311}" destId="{9BE56E07-31D0-4419-A35B-50F0B7FB1BCC}" srcOrd="0" destOrd="3" presId="urn:microsoft.com/office/officeart/2005/8/layout/hList6"/>
    <dgm:cxn modelId="{3C472A52-5BB2-461E-A95B-7D02FB036719}" type="presOf" srcId="{A880480A-14CC-489C-AD7C-A9ADAF70ED4B}" destId="{EBB7C544-91DB-4D2C-926F-31F5FD9DC880}" srcOrd="0" destOrd="1" presId="urn:microsoft.com/office/officeart/2005/8/layout/hList6"/>
    <dgm:cxn modelId="{AAEB8F83-8348-4F9D-84DA-642A93DB291C}" type="presOf" srcId="{950800A0-EC7C-450F-A2CA-454159CD98D2}" destId="{9BE56E07-31D0-4419-A35B-50F0B7FB1BCC}" srcOrd="0" destOrd="0" presId="urn:microsoft.com/office/officeart/2005/8/layout/hList6"/>
    <dgm:cxn modelId="{1715BA8B-3545-4F1F-A68D-8E5CD44FF131}" srcId="{3AFA2DD1-4F64-466F-A79A-F5FE8CE627D5}" destId="{9CB52FF7-34B8-469E-A4C1-2401E7F847E2}" srcOrd="1" destOrd="0" parTransId="{4E05D05B-22A8-444F-B568-8D0FDBB54CF7}" sibTransId="{31BE9246-CEDB-4F48-83E1-B4885B6E08A9}"/>
    <dgm:cxn modelId="{AC961690-ED17-41C2-8076-313A6D1ABE87}" srcId="{D5A34DDE-D848-49E7-9DB9-59371BF4C85F}" destId="{40CD91F0-C09B-4902-83EC-109C9F303E22}" srcOrd="1" destOrd="0" parTransId="{E7BB763F-A232-4E7B-97A1-92F5B8B4C15C}" sibTransId="{CE628EBD-D84A-42C2-ADBA-76D3F71ED7C5}"/>
    <dgm:cxn modelId="{DAAE9591-2086-45BC-B4C2-3F9BA1C71DC0}" srcId="{3AFA2DD1-4F64-466F-A79A-F5FE8CE627D5}" destId="{950800A0-EC7C-450F-A2CA-454159CD98D2}" srcOrd="0" destOrd="0" parTransId="{B0212FB0-213B-44CF-B824-D21E3EF6C952}" sibTransId="{6B85A22D-BD09-4F21-B6D5-5D61FC2DAD60}"/>
    <dgm:cxn modelId="{F7109E95-5807-44D4-9615-6665D2CFA1BE}" srcId="{9CB52FF7-34B8-469E-A4C1-2401E7F847E2}" destId="{18929E70-D75E-44E5-930A-292726157E82}" srcOrd="2" destOrd="0" parTransId="{A4D22232-041D-496B-A9B3-B96F70AAD821}" sibTransId="{B8959729-B294-4012-A89A-E704C904EF8F}"/>
    <dgm:cxn modelId="{27081B9E-C35B-4347-8714-0D6A40C98E99}" srcId="{3AFA2DD1-4F64-466F-A79A-F5FE8CE627D5}" destId="{D5A34DDE-D848-49E7-9DB9-59371BF4C85F}" srcOrd="2" destOrd="0" parTransId="{DA0B2579-7FB8-4878-956D-8742178214F8}" sibTransId="{CE6675F3-D1BE-48B5-9990-CBFA230E90EC}"/>
    <dgm:cxn modelId="{D70BABA1-3D28-4BC7-85FE-AA047F8610D8}" type="presOf" srcId="{B18F2D96-C698-4BCA-BBA5-F5448E7CEF0B}" destId="{9BE56E07-31D0-4419-A35B-50F0B7FB1BCC}" srcOrd="0" destOrd="1" presId="urn:microsoft.com/office/officeart/2005/8/layout/hList6"/>
    <dgm:cxn modelId="{05C123A5-A296-4749-832E-8D7FCB96B745}" srcId="{D5A34DDE-D848-49E7-9DB9-59371BF4C85F}" destId="{0B36DD4D-D1DA-4948-869D-BB8912D38AA7}" srcOrd="2" destOrd="0" parTransId="{EF3A6170-7A6B-4784-A524-EC2035D19C60}" sibTransId="{EBA850F5-CDEB-42F8-8E49-A47732D1D2FC}"/>
    <dgm:cxn modelId="{D74485AF-E574-472A-BF45-346D0EF032DC}" srcId="{D5A34DDE-D848-49E7-9DB9-59371BF4C85F}" destId="{0F641B04-C5D4-4F9E-BF2C-5A2935ED1CDA}" srcOrd="0" destOrd="0" parTransId="{07D24018-027B-42F7-A7A0-6D029682FDA8}" sibTransId="{BA02605C-4521-46AD-8AD6-011DFA5FC15C}"/>
    <dgm:cxn modelId="{002310BE-940E-456A-8EDA-3605AE28C8DF}" type="presOf" srcId="{9CB52FF7-34B8-469E-A4C1-2401E7F847E2}" destId="{EBB7C544-91DB-4D2C-926F-31F5FD9DC880}" srcOrd="0" destOrd="0" presId="urn:microsoft.com/office/officeart/2005/8/layout/hList6"/>
    <dgm:cxn modelId="{57AD2AD0-9ABF-4CEA-A983-2206DC1D8EEC}" type="presOf" srcId="{18929E70-D75E-44E5-930A-292726157E82}" destId="{EBB7C544-91DB-4D2C-926F-31F5FD9DC880}" srcOrd="0" destOrd="3" presId="urn:microsoft.com/office/officeart/2005/8/layout/hList6"/>
    <dgm:cxn modelId="{C10434D2-59A7-4756-9815-E5C8CB1902A1}" type="presOf" srcId="{D5A34DDE-D848-49E7-9DB9-59371BF4C85F}" destId="{E5F70557-C441-462B-9756-647390C63CE6}" srcOrd="0" destOrd="0" presId="urn:microsoft.com/office/officeart/2005/8/layout/hList6"/>
    <dgm:cxn modelId="{CC7C90DA-3DEF-43F6-B441-5EA926E93820}" type="presOf" srcId="{0F641B04-C5D4-4F9E-BF2C-5A2935ED1CDA}" destId="{E5F70557-C441-462B-9756-647390C63CE6}" srcOrd="0" destOrd="1" presId="urn:microsoft.com/office/officeart/2005/8/layout/hList6"/>
    <dgm:cxn modelId="{33DA31DB-DAC9-4FD0-BC38-7CB8E14181D6}" type="presOf" srcId="{3AFA2DD1-4F64-466F-A79A-F5FE8CE627D5}" destId="{14249CFD-65EA-4C2C-90AE-F550D79DCC5F}" srcOrd="0" destOrd="0" presId="urn:microsoft.com/office/officeart/2005/8/layout/hList6"/>
    <dgm:cxn modelId="{85E77BDC-B930-446C-9AAE-82E83FC8F427}" type="presOf" srcId="{0B36DD4D-D1DA-4948-869D-BB8912D38AA7}" destId="{E5F70557-C441-462B-9756-647390C63CE6}" srcOrd="0" destOrd="3" presId="urn:microsoft.com/office/officeart/2005/8/layout/hList6"/>
    <dgm:cxn modelId="{DAA3AFE1-1899-48AF-86E6-8F7062D91F4E}" type="presParOf" srcId="{14249CFD-65EA-4C2C-90AE-F550D79DCC5F}" destId="{9BE56E07-31D0-4419-A35B-50F0B7FB1BCC}" srcOrd="0" destOrd="0" presId="urn:microsoft.com/office/officeart/2005/8/layout/hList6"/>
    <dgm:cxn modelId="{78C00054-071C-4D93-851B-CE963036872F}" type="presParOf" srcId="{14249CFD-65EA-4C2C-90AE-F550D79DCC5F}" destId="{F9859DBC-B5EC-410B-B22D-57D9B9F44BA4}" srcOrd="1" destOrd="0" presId="urn:microsoft.com/office/officeart/2005/8/layout/hList6"/>
    <dgm:cxn modelId="{17E9D7FF-B727-462A-9C41-A5FF930F19C2}" type="presParOf" srcId="{14249CFD-65EA-4C2C-90AE-F550D79DCC5F}" destId="{EBB7C544-91DB-4D2C-926F-31F5FD9DC880}" srcOrd="2" destOrd="0" presId="urn:microsoft.com/office/officeart/2005/8/layout/hList6"/>
    <dgm:cxn modelId="{23212AD3-5776-4617-AFD1-2C0621853B43}" type="presParOf" srcId="{14249CFD-65EA-4C2C-90AE-F550D79DCC5F}" destId="{C3762E2C-AC2F-4DF8-ADCC-5580F7BE59DA}" srcOrd="3" destOrd="0" presId="urn:microsoft.com/office/officeart/2005/8/layout/hList6"/>
    <dgm:cxn modelId="{9F800C13-3E45-468C-81D4-7B270E6A56AB}" type="presParOf" srcId="{14249CFD-65EA-4C2C-90AE-F550D79DCC5F}" destId="{E5F70557-C441-462B-9756-647390C63CE6}" srcOrd="4" destOrd="0" presId="urn:microsoft.com/office/officeart/2005/8/layout/hList6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8C6BF9-FAD1-4B73-9579-9C3AFBF1F59A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I"/>
        </a:p>
      </dgm:t>
    </dgm:pt>
    <dgm:pt modelId="{2481C000-A339-4D76-8F3E-905C019FF0B6}">
      <dgm:prSet phldrT="[Texte]"/>
      <dgm:spPr/>
      <dgm:t>
        <a:bodyPr/>
        <a:lstStyle/>
        <a:p>
          <a:r>
            <a:rPr lang="fr-FR" dirty="0"/>
            <a:t>MAGNET Model</a:t>
          </a:r>
          <a:endParaRPr lang="fr-CI" dirty="0"/>
        </a:p>
      </dgm:t>
    </dgm:pt>
    <dgm:pt modelId="{CF38A30B-4EFF-4584-8495-5168C759138B}" type="parTrans" cxnId="{D06BC104-88ED-4E36-B166-5B9873D1C04F}">
      <dgm:prSet/>
      <dgm:spPr/>
      <dgm:t>
        <a:bodyPr/>
        <a:lstStyle/>
        <a:p>
          <a:endParaRPr lang="fr-CI"/>
        </a:p>
      </dgm:t>
    </dgm:pt>
    <dgm:pt modelId="{8C0AD423-A88E-4E9E-9DFA-593CB9B17F36}" type="sibTrans" cxnId="{D06BC104-88ED-4E36-B166-5B9873D1C04F}">
      <dgm:prSet/>
      <dgm:spPr/>
      <dgm:t>
        <a:bodyPr/>
        <a:lstStyle/>
        <a:p>
          <a:endParaRPr lang="fr-CI"/>
        </a:p>
      </dgm:t>
    </dgm:pt>
    <dgm:pt modelId="{DB196BEC-4AE7-4C29-9D8E-E8F50ACD95B3}">
      <dgm:prSet phldrT="[Texte]"/>
      <dgm:spPr/>
      <dgm:t>
        <a:bodyPr/>
        <a:lstStyle/>
        <a:p>
          <a:r>
            <a:rPr lang="en-US" dirty="0"/>
            <a:t>Simulation of the </a:t>
          </a:r>
          <a:r>
            <a:rPr lang="en-US" dirty="0" err="1"/>
            <a:t>AfCFTA's</a:t>
          </a:r>
          <a:r>
            <a:rPr lang="en-US" dirty="0"/>
            <a:t> implementation with a global model</a:t>
          </a:r>
          <a:endParaRPr lang="fr-CI" dirty="0"/>
        </a:p>
      </dgm:t>
    </dgm:pt>
    <dgm:pt modelId="{51470250-00AB-4250-B5AF-4DAD89730A57}" type="parTrans" cxnId="{4B583C95-1BF8-4890-8669-3D138F9A098F}">
      <dgm:prSet/>
      <dgm:spPr/>
      <dgm:t>
        <a:bodyPr/>
        <a:lstStyle/>
        <a:p>
          <a:endParaRPr lang="fr-CI"/>
        </a:p>
      </dgm:t>
    </dgm:pt>
    <dgm:pt modelId="{FAFC3D1D-77C5-40B8-A968-74C50FAE59B3}" type="sibTrans" cxnId="{4B583C95-1BF8-4890-8669-3D138F9A098F}">
      <dgm:prSet/>
      <dgm:spPr/>
      <dgm:t>
        <a:bodyPr/>
        <a:lstStyle/>
        <a:p>
          <a:endParaRPr lang="fr-CI"/>
        </a:p>
      </dgm:t>
    </dgm:pt>
    <dgm:pt modelId="{73D57D2B-A069-485B-BFA2-228178D94509}">
      <dgm:prSet phldrT="[Texte]"/>
      <dgm:spPr/>
      <dgm:t>
        <a:bodyPr/>
        <a:lstStyle/>
        <a:p>
          <a:r>
            <a:rPr lang="fr-FR" dirty="0"/>
            <a:t>DEMETRA Model</a:t>
          </a:r>
          <a:endParaRPr lang="fr-CI" dirty="0"/>
        </a:p>
      </dgm:t>
    </dgm:pt>
    <dgm:pt modelId="{8B826A41-1AA0-4AB2-A7AE-F57F42652C66}" type="parTrans" cxnId="{2397537B-2529-40B8-AE9C-C9892C6261CF}">
      <dgm:prSet/>
      <dgm:spPr/>
      <dgm:t>
        <a:bodyPr/>
        <a:lstStyle/>
        <a:p>
          <a:endParaRPr lang="fr-CI"/>
        </a:p>
      </dgm:t>
    </dgm:pt>
    <dgm:pt modelId="{869CA4F2-5863-44BE-9D35-0D7B93D207A8}" type="sibTrans" cxnId="{2397537B-2529-40B8-AE9C-C9892C6261CF}">
      <dgm:prSet/>
      <dgm:spPr/>
      <dgm:t>
        <a:bodyPr/>
        <a:lstStyle/>
        <a:p>
          <a:endParaRPr lang="fr-CI"/>
        </a:p>
      </dgm:t>
    </dgm:pt>
    <dgm:pt modelId="{33E5B2E1-CE4E-4D86-9AA5-A9E31D87963F}">
      <dgm:prSet phldrT="[Texte]"/>
      <dgm:spPr/>
      <dgm:t>
        <a:bodyPr/>
        <a:lstStyle/>
        <a:p>
          <a:r>
            <a:rPr lang="en-US" dirty="0"/>
            <a:t>Calibrated using the SAM of the Ivorian economy (Ferreira et al., 2021)</a:t>
          </a:r>
          <a:endParaRPr lang="fr-CI" dirty="0"/>
        </a:p>
      </dgm:t>
    </dgm:pt>
    <dgm:pt modelId="{B2EC4A3F-08AE-400A-99B2-1AA5055FEBC7}" type="parTrans" cxnId="{9612DF46-1CB7-4F59-8B09-1A246EB6CF43}">
      <dgm:prSet/>
      <dgm:spPr/>
      <dgm:t>
        <a:bodyPr/>
        <a:lstStyle/>
        <a:p>
          <a:endParaRPr lang="fr-CI"/>
        </a:p>
      </dgm:t>
    </dgm:pt>
    <dgm:pt modelId="{7B9D504C-E4F2-44D3-90F7-222341D9D1EE}" type="sibTrans" cxnId="{9612DF46-1CB7-4F59-8B09-1A246EB6CF43}">
      <dgm:prSet/>
      <dgm:spPr/>
      <dgm:t>
        <a:bodyPr/>
        <a:lstStyle/>
        <a:p>
          <a:endParaRPr lang="fr-CI"/>
        </a:p>
      </dgm:t>
    </dgm:pt>
    <dgm:pt modelId="{BB0674CA-B437-4B02-8873-F4F164520CCD}">
      <dgm:prSet phldrT="[Texte]"/>
      <dgm:spPr/>
      <dgm:t>
        <a:bodyPr/>
        <a:lstStyle/>
        <a:p>
          <a:r>
            <a:rPr lang="fr-CI" dirty="0" err="1"/>
            <a:t>Microsimulation</a:t>
          </a:r>
          <a:r>
            <a:rPr lang="fr-CI" dirty="0"/>
            <a:t> model</a:t>
          </a:r>
        </a:p>
      </dgm:t>
    </dgm:pt>
    <dgm:pt modelId="{1DE74796-ECCD-4CD0-ABBD-462DC54DCD74}" type="parTrans" cxnId="{185C4D19-AF20-4041-BC9E-B9E1BE625D34}">
      <dgm:prSet/>
      <dgm:spPr/>
      <dgm:t>
        <a:bodyPr/>
        <a:lstStyle/>
        <a:p>
          <a:endParaRPr lang="fr-CI"/>
        </a:p>
      </dgm:t>
    </dgm:pt>
    <dgm:pt modelId="{AACF5DC3-F9C0-442B-B373-B7F2941446DB}" type="sibTrans" cxnId="{185C4D19-AF20-4041-BC9E-B9E1BE625D34}">
      <dgm:prSet/>
      <dgm:spPr/>
      <dgm:t>
        <a:bodyPr/>
        <a:lstStyle/>
        <a:p>
          <a:endParaRPr lang="fr-CI"/>
        </a:p>
      </dgm:t>
    </dgm:pt>
    <dgm:pt modelId="{42F2594E-CC04-4A62-BBA6-6DCA4FE6E115}">
      <dgm:prSet phldrT="[Texte]" custT="1"/>
      <dgm:spPr/>
      <dgm:t>
        <a:bodyPr/>
        <a:lstStyle/>
        <a:p>
          <a:r>
            <a:rPr lang="en-US" sz="1800" dirty="0"/>
            <a:t>Combines the approach of </a:t>
          </a:r>
          <a:r>
            <a:rPr lang="en-US" sz="1800" dirty="0" err="1"/>
            <a:t>Pauw</a:t>
          </a:r>
          <a:r>
            <a:rPr lang="en-US" sz="1800" dirty="0"/>
            <a:t> and Thurlow (2011) and Diallo et al. (2020);</a:t>
          </a:r>
          <a:endParaRPr lang="fr-CI" sz="1800" dirty="0"/>
        </a:p>
      </dgm:t>
    </dgm:pt>
    <dgm:pt modelId="{CBB9A187-CC21-4C77-8743-E74F8BB378C2}" type="parTrans" cxnId="{CB545439-ADD6-4381-AF60-F2FCAB6F7C8A}">
      <dgm:prSet/>
      <dgm:spPr/>
      <dgm:t>
        <a:bodyPr/>
        <a:lstStyle/>
        <a:p>
          <a:endParaRPr lang="fr-CI"/>
        </a:p>
      </dgm:t>
    </dgm:pt>
    <dgm:pt modelId="{E8FAB4D5-326E-4590-BEF6-CE35B476934C}" type="sibTrans" cxnId="{CB545439-ADD6-4381-AF60-F2FCAB6F7C8A}">
      <dgm:prSet/>
      <dgm:spPr/>
      <dgm:t>
        <a:bodyPr/>
        <a:lstStyle/>
        <a:p>
          <a:endParaRPr lang="fr-CI"/>
        </a:p>
      </dgm:t>
    </dgm:pt>
    <dgm:pt modelId="{E905F20A-3EA9-424A-984E-1BF9643A9B0B}">
      <dgm:prSet phldrT="[Texte]" custT="1"/>
      <dgm:spPr/>
      <dgm:t>
        <a:bodyPr/>
        <a:lstStyle/>
        <a:p>
          <a:r>
            <a:rPr lang="en-US" sz="1800" dirty="0"/>
            <a:t>Uses data from EHCVM 2021</a:t>
          </a:r>
          <a:endParaRPr lang="fr-CI" sz="1800" dirty="0"/>
        </a:p>
      </dgm:t>
    </dgm:pt>
    <dgm:pt modelId="{D2C80571-3C85-471B-82CE-BD76CC08B99E}" type="parTrans" cxnId="{AB63975E-0A97-47C8-AD3F-28D175494AA8}">
      <dgm:prSet/>
      <dgm:spPr/>
      <dgm:t>
        <a:bodyPr/>
        <a:lstStyle/>
        <a:p>
          <a:endParaRPr lang="fr-CI"/>
        </a:p>
      </dgm:t>
    </dgm:pt>
    <dgm:pt modelId="{29CDF15D-3DF1-41ED-B48C-0A8958F1A0FB}" type="sibTrans" cxnId="{AB63975E-0A97-47C8-AD3F-28D175494AA8}">
      <dgm:prSet/>
      <dgm:spPr/>
      <dgm:t>
        <a:bodyPr/>
        <a:lstStyle/>
        <a:p>
          <a:endParaRPr lang="fr-CI"/>
        </a:p>
      </dgm:t>
    </dgm:pt>
    <dgm:pt modelId="{1DA2F070-758E-4DD9-A3FA-74443885B528}">
      <dgm:prSet phldrT="[Texte]" custT="1"/>
      <dgm:spPr/>
      <dgm:t>
        <a:bodyPr/>
        <a:lstStyle/>
        <a:p>
          <a:endParaRPr lang="fr-CI" sz="1800" dirty="0"/>
        </a:p>
      </dgm:t>
    </dgm:pt>
    <dgm:pt modelId="{4939BED0-DFFE-4CB0-AD68-433D9858691A}" type="parTrans" cxnId="{36C664E4-7AF1-4E8E-9414-0557CB3E8E34}">
      <dgm:prSet/>
      <dgm:spPr/>
      <dgm:t>
        <a:bodyPr/>
        <a:lstStyle/>
        <a:p>
          <a:endParaRPr lang="fr-CI"/>
        </a:p>
      </dgm:t>
    </dgm:pt>
    <dgm:pt modelId="{06561EAD-AC74-433E-AD41-D424BBE27C2B}" type="sibTrans" cxnId="{36C664E4-7AF1-4E8E-9414-0557CB3E8E34}">
      <dgm:prSet/>
      <dgm:spPr/>
      <dgm:t>
        <a:bodyPr/>
        <a:lstStyle/>
        <a:p>
          <a:endParaRPr lang="fr-CI"/>
        </a:p>
      </dgm:t>
    </dgm:pt>
    <dgm:pt modelId="{8BF07E19-E18B-41BF-9DC3-2E4F43D7DAE4}" type="pres">
      <dgm:prSet presAssocID="{F88C6BF9-FAD1-4B73-9579-9C3AFBF1F59A}" presName="Name0" presStyleCnt="0">
        <dgm:presLayoutVars>
          <dgm:dir/>
          <dgm:animLvl val="lvl"/>
          <dgm:resizeHandles val="exact"/>
        </dgm:presLayoutVars>
      </dgm:prSet>
      <dgm:spPr/>
    </dgm:pt>
    <dgm:pt modelId="{776FB029-631E-471D-BA4C-DF7F198A17B9}" type="pres">
      <dgm:prSet presAssocID="{F88C6BF9-FAD1-4B73-9579-9C3AFBF1F59A}" presName="tSp" presStyleCnt="0"/>
      <dgm:spPr/>
    </dgm:pt>
    <dgm:pt modelId="{618D274B-F542-469B-8A49-CA4C3F6AE84E}" type="pres">
      <dgm:prSet presAssocID="{F88C6BF9-FAD1-4B73-9579-9C3AFBF1F59A}" presName="bSp" presStyleCnt="0"/>
      <dgm:spPr/>
    </dgm:pt>
    <dgm:pt modelId="{CF260C13-0A2E-41E7-9A21-C593E00E2720}" type="pres">
      <dgm:prSet presAssocID="{F88C6BF9-FAD1-4B73-9579-9C3AFBF1F59A}" presName="process" presStyleCnt="0"/>
      <dgm:spPr/>
    </dgm:pt>
    <dgm:pt modelId="{486AE028-5753-42BC-A105-EFEDE0DC89F8}" type="pres">
      <dgm:prSet presAssocID="{2481C000-A339-4D76-8F3E-905C019FF0B6}" presName="composite1" presStyleCnt="0"/>
      <dgm:spPr/>
    </dgm:pt>
    <dgm:pt modelId="{B1B833D0-0061-4EB8-AEC2-65D6FFEE22DB}" type="pres">
      <dgm:prSet presAssocID="{2481C000-A339-4D76-8F3E-905C019FF0B6}" presName="dummyNode1" presStyleLbl="node1" presStyleIdx="0" presStyleCnt="3"/>
      <dgm:spPr/>
    </dgm:pt>
    <dgm:pt modelId="{4963CD3E-D3F8-469E-9772-9B0041D85608}" type="pres">
      <dgm:prSet presAssocID="{2481C000-A339-4D76-8F3E-905C019FF0B6}" presName="childNode1" presStyleLbl="bgAcc1" presStyleIdx="0" presStyleCnt="3">
        <dgm:presLayoutVars>
          <dgm:bulletEnabled val="1"/>
        </dgm:presLayoutVars>
      </dgm:prSet>
      <dgm:spPr/>
    </dgm:pt>
    <dgm:pt modelId="{D6670A78-054F-4F55-B239-0CE2CA0256C2}" type="pres">
      <dgm:prSet presAssocID="{2481C000-A339-4D76-8F3E-905C019FF0B6}" presName="childNode1tx" presStyleLbl="bgAcc1" presStyleIdx="0" presStyleCnt="3">
        <dgm:presLayoutVars>
          <dgm:bulletEnabled val="1"/>
        </dgm:presLayoutVars>
      </dgm:prSet>
      <dgm:spPr/>
    </dgm:pt>
    <dgm:pt modelId="{BC4A3599-4933-4764-AEF4-B71F7AFE56AB}" type="pres">
      <dgm:prSet presAssocID="{2481C000-A339-4D76-8F3E-905C019FF0B6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3F7444B9-32FF-4829-BB2F-BC5CA5C017EA}" type="pres">
      <dgm:prSet presAssocID="{2481C000-A339-4D76-8F3E-905C019FF0B6}" presName="connSite1" presStyleCnt="0"/>
      <dgm:spPr/>
    </dgm:pt>
    <dgm:pt modelId="{31A23FB0-779E-462A-B596-6E9784068852}" type="pres">
      <dgm:prSet presAssocID="{8C0AD423-A88E-4E9E-9DFA-593CB9B17F36}" presName="Name9" presStyleLbl="sibTrans2D1" presStyleIdx="0" presStyleCnt="2"/>
      <dgm:spPr/>
    </dgm:pt>
    <dgm:pt modelId="{664DD6F4-E4F7-4011-AF49-03EA6A951BE9}" type="pres">
      <dgm:prSet presAssocID="{73D57D2B-A069-485B-BFA2-228178D94509}" presName="composite2" presStyleCnt="0"/>
      <dgm:spPr/>
    </dgm:pt>
    <dgm:pt modelId="{D40190F2-DCA6-4ACA-8D7C-65323073FD00}" type="pres">
      <dgm:prSet presAssocID="{73D57D2B-A069-485B-BFA2-228178D94509}" presName="dummyNode2" presStyleLbl="node1" presStyleIdx="0" presStyleCnt="3"/>
      <dgm:spPr/>
    </dgm:pt>
    <dgm:pt modelId="{CD5DB1B4-6B29-4E45-953F-7BAB312C82F2}" type="pres">
      <dgm:prSet presAssocID="{73D57D2B-A069-485B-BFA2-228178D94509}" presName="childNode2" presStyleLbl="bgAcc1" presStyleIdx="1" presStyleCnt="3" custScaleX="120854" custScaleY="130786">
        <dgm:presLayoutVars>
          <dgm:bulletEnabled val="1"/>
        </dgm:presLayoutVars>
      </dgm:prSet>
      <dgm:spPr/>
    </dgm:pt>
    <dgm:pt modelId="{7F3E68CF-39C1-49B2-8F76-1BD3E928BB9C}" type="pres">
      <dgm:prSet presAssocID="{73D57D2B-A069-485B-BFA2-228178D94509}" presName="childNode2tx" presStyleLbl="bgAcc1" presStyleIdx="1" presStyleCnt="3">
        <dgm:presLayoutVars>
          <dgm:bulletEnabled val="1"/>
        </dgm:presLayoutVars>
      </dgm:prSet>
      <dgm:spPr/>
    </dgm:pt>
    <dgm:pt modelId="{B5F1D569-267C-4779-B67F-5C05C4C0433C}" type="pres">
      <dgm:prSet presAssocID="{73D57D2B-A069-485B-BFA2-228178D94509}" presName="parentNode2" presStyleLbl="node1" presStyleIdx="1" presStyleCnt="3" custLinFactNeighborX="11687" custLinFactNeighborY="-39609">
        <dgm:presLayoutVars>
          <dgm:chMax val="0"/>
          <dgm:bulletEnabled val="1"/>
        </dgm:presLayoutVars>
      </dgm:prSet>
      <dgm:spPr/>
    </dgm:pt>
    <dgm:pt modelId="{A11CB5D6-D7AD-490B-A495-C103A80136E4}" type="pres">
      <dgm:prSet presAssocID="{73D57D2B-A069-485B-BFA2-228178D94509}" presName="connSite2" presStyleCnt="0"/>
      <dgm:spPr/>
    </dgm:pt>
    <dgm:pt modelId="{4C72B1FA-D188-4566-AF27-CBC4C61DAF10}" type="pres">
      <dgm:prSet presAssocID="{869CA4F2-5863-44BE-9D35-0D7B93D207A8}" presName="Name18" presStyleLbl="sibTrans2D1" presStyleIdx="1" presStyleCnt="2"/>
      <dgm:spPr/>
    </dgm:pt>
    <dgm:pt modelId="{3D0A8AA4-444E-4E17-AC5D-8C0E4D27D247}" type="pres">
      <dgm:prSet presAssocID="{BB0674CA-B437-4B02-8873-F4F164520CCD}" presName="composite1" presStyleCnt="0"/>
      <dgm:spPr/>
    </dgm:pt>
    <dgm:pt modelId="{65DB8970-DB57-4F63-8247-448147F2038F}" type="pres">
      <dgm:prSet presAssocID="{BB0674CA-B437-4B02-8873-F4F164520CCD}" presName="dummyNode1" presStyleLbl="node1" presStyleIdx="1" presStyleCnt="3"/>
      <dgm:spPr/>
    </dgm:pt>
    <dgm:pt modelId="{A59BF2E3-A7F1-4DEA-AC4D-836AA9422563}" type="pres">
      <dgm:prSet presAssocID="{BB0674CA-B437-4B02-8873-F4F164520CCD}" presName="childNode1" presStyleLbl="bgAcc1" presStyleIdx="2" presStyleCnt="3" custScaleY="125469">
        <dgm:presLayoutVars>
          <dgm:bulletEnabled val="1"/>
        </dgm:presLayoutVars>
      </dgm:prSet>
      <dgm:spPr/>
    </dgm:pt>
    <dgm:pt modelId="{33273B94-6494-4EA8-A7FE-30C07DD9BAA4}" type="pres">
      <dgm:prSet presAssocID="{BB0674CA-B437-4B02-8873-F4F164520CCD}" presName="childNode1tx" presStyleLbl="bgAcc1" presStyleIdx="2" presStyleCnt="3">
        <dgm:presLayoutVars>
          <dgm:bulletEnabled val="1"/>
        </dgm:presLayoutVars>
      </dgm:prSet>
      <dgm:spPr/>
    </dgm:pt>
    <dgm:pt modelId="{DF9346C5-7E0C-4897-9F42-56BC78E49E6B}" type="pres">
      <dgm:prSet presAssocID="{BB0674CA-B437-4B02-8873-F4F164520CCD}" presName="parentNode1" presStyleLbl="node1" presStyleIdx="2" presStyleCnt="3" custLinFactNeighborX="-486" custLinFactNeighborY="59545">
        <dgm:presLayoutVars>
          <dgm:chMax val="1"/>
          <dgm:bulletEnabled val="1"/>
        </dgm:presLayoutVars>
      </dgm:prSet>
      <dgm:spPr/>
    </dgm:pt>
    <dgm:pt modelId="{5AD18EE3-8D40-4E80-9580-3C65034F8AD6}" type="pres">
      <dgm:prSet presAssocID="{BB0674CA-B437-4B02-8873-F4F164520CCD}" presName="connSite1" presStyleCnt="0"/>
      <dgm:spPr/>
    </dgm:pt>
  </dgm:ptLst>
  <dgm:cxnLst>
    <dgm:cxn modelId="{D06BC104-88ED-4E36-B166-5B9873D1C04F}" srcId="{F88C6BF9-FAD1-4B73-9579-9C3AFBF1F59A}" destId="{2481C000-A339-4D76-8F3E-905C019FF0B6}" srcOrd="0" destOrd="0" parTransId="{CF38A30B-4EFF-4584-8495-5168C759138B}" sibTransId="{8C0AD423-A88E-4E9E-9DFA-593CB9B17F36}"/>
    <dgm:cxn modelId="{8FE98008-91EF-423D-8627-46EF1BDBD792}" type="presOf" srcId="{E905F20A-3EA9-424A-984E-1BF9643A9B0B}" destId="{33273B94-6494-4EA8-A7FE-30C07DD9BAA4}" srcOrd="1" destOrd="2" presId="urn:microsoft.com/office/officeart/2005/8/layout/hProcess4"/>
    <dgm:cxn modelId="{7AB87316-CA50-49F8-AF08-5B5F82797E6B}" type="presOf" srcId="{42F2594E-CC04-4A62-BBA6-6DCA4FE6E115}" destId="{A59BF2E3-A7F1-4DEA-AC4D-836AA9422563}" srcOrd="0" destOrd="0" presId="urn:microsoft.com/office/officeart/2005/8/layout/hProcess4"/>
    <dgm:cxn modelId="{185C4D19-AF20-4041-BC9E-B9E1BE625D34}" srcId="{F88C6BF9-FAD1-4B73-9579-9C3AFBF1F59A}" destId="{BB0674CA-B437-4B02-8873-F4F164520CCD}" srcOrd="2" destOrd="0" parTransId="{1DE74796-ECCD-4CD0-ABBD-462DC54DCD74}" sibTransId="{AACF5DC3-F9C0-442B-B373-B7F2941446DB}"/>
    <dgm:cxn modelId="{3477FC25-D6D6-4647-9280-F9FEBD04D230}" type="presOf" srcId="{2481C000-A339-4D76-8F3E-905C019FF0B6}" destId="{BC4A3599-4933-4764-AEF4-B71F7AFE56AB}" srcOrd="0" destOrd="0" presId="urn:microsoft.com/office/officeart/2005/8/layout/hProcess4"/>
    <dgm:cxn modelId="{ABD22631-EFEF-4AAC-B79B-E75EC676E3F9}" type="presOf" srcId="{E905F20A-3EA9-424A-984E-1BF9643A9B0B}" destId="{A59BF2E3-A7F1-4DEA-AC4D-836AA9422563}" srcOrd="0" destOrd="2" presId="urn:microsoft.com/office/officeart/2005/8/layout/hProcess4"/>
    <dgm:cxn modelId="{CB545439-ADD6-4381-AF60-F2FCAB6F7C8A}" srcId="{BB0674CA-B437-4B02-8873-F4F164520CCD}" destId="{42F2594E-CC04-4A62-BBA6-6DCA4FE6E115}" srcOrd="0" destOrd="0" parTransId="{CBB9A187-CC21-4C77-8743-E74F8BB378C2}" sibTransId="{E8FAB4D5-326E-4590-BEF6-CE35B476934C}"/>
    <dgm:cxn modelId="{E6ADB73A-A0A0-4E84-B7F2-61B5C831FA87}" type="presOf" srcId="{1DA2F070-758E-4DD9-A3FA-74443885B528}" destId="{A59BF2E3-A7F1-4DEA-AC4D-836AA9422563}" srcOrd="0" destOrd="1" presId="urn:microsoft.com/office/officeart/2005/8/layout/hProcess4"/>
    <dgm:cxn modelId="{23DF393B-4326-4F44-9AF2-63F1CDBA0E1D}" type="presOf" srcId="{869CA4F2-5863-44BE-9D35-0D7B93D207A8}" destId="{4C72B1FA-D188-4566-AF27-CBC4C61DAF10}" srcOrd="0" destOrd="0" presId="urn:microsoft.com/office/officeart/2005/8/layout/hProcess4"/>
    <dgm:cxn modelId="{AB63975E-0A97-47C8-AD3F-28D175494AA8}" srcId="{BB0674CA-B437-4B02-8873-F4F164520CCD}" destId="{E905F20A-3EA9-424A-984E-1BF9643A9B0B}" srcOrd="2" destOrd="0" parTransId="{D2C80571-3C85-471B-82CE-BD76CC08B99E}" sibTransId="{29CDF15D-3DF1-41ED-B48C-0A8958F1A0FB}"/>
    <dgm:cxn modelId="{4A129C61-E9C8-416D-99F2-7B9077491E90}" type="presOf" srcId="{42F2594E-CC04-4A62-BBA6-6DCA4FE6E115}" destId="{33273B94-6494-4EA8-A7FE-30C07DD9BAA4}" srcOrd="1" destOrd="0" presId="urn:microsoft.com/office/officeart/2005/8/layout/hProcess4"/>
    <dgm:cxn modelId="{9612DF46-1CB7-4F59-8B09-1A246EB6CF43}" srcId="{73D57D2B-A069-485B-BFA2-228178D94509}" destId="{33E5B2E1-CE4E-4D86-9AA5-A9E31D87963F}" srcOrd="0" destOrd="0" parTransId="{B2EC4A3F-08AE-400A-99B2-1AA5055FEBC7}" sibTransId="{7B9D504C-E4F2-44D3-90F7-222341D9D1EE}"/>
    <dgm:cxn modelId="{59CE6D4A-8052-4E4B-83FE-614420682AF2}" type="presOf" srcId="{BB0674CA-B437-4B02-8873-F4F164520CCD}" destId="{DF9346C5-7E0C-4897-9F42-56BC78E49E6B}" srcOrd="0" destOrd="0" presId="urn:microsoft.com/office/officeart/2005/8/layout/hProcess4"/>
    <dgm:cxn modelId="{E1C3456D-658F-491A-AA70-B3B5EBEAED0D}" type="presOf" srcId="{33E5B2E1-CE4E-4D86-9AA5-A9E31D87963F}" destId="{CD5DB1B4-6B29-4E45-953F-7BAB312C82F2}" srcOrd="0" destOrd="0" presId="urn:microsoft.com/office/officeart/2005/8/layout/hProcess4"/>
    <dgm:cxn modelId="{44A5D54E-2EBF-4685-90BD-C7CC3569E200}" type="presOf" srcId="{73D57D2B-A069-485B-BFA2-228178D94509}" destId="{B5F1D569-267C-4779-B67F-5C05C4C0433C}" srcOrd="0" destOrd="0" presId="urn:microsoft.com/office/officeart/2005/8/layout/hProcess4"/>
    <dgm:cxn modelId="{07025E6F-D0B3-4DFE-BF34-0BB5DE51CAA3}" type="presOf" srcId="{DB196BEC-4AE7-4C29-9D8E-E8F50ACD95B3}" destId="{4963CD3E-D3F8-469E-9772-9B0041D85608}" srcOrd="0" destOrd="0" presId="urn:microsoft.com/office/officeart/2005/8/layout/hProcess4"/>
    <dgm:cxn modelId="{9F798570-D93B-41F1-966B-F92DAE07A90D}" type="presOf" srcId="{F88C6BF9-FAD1-4B73-9579-9C3AFBF1F59A}" destId="{8BF07E19-E18B-41BF-9DC3-2E4F43D7DAE4}" srcOrd="0" destOrd="0" presId="urn:microsoft.com/office/officeart/2005/8/layout/hProcess4"/>
    <dgm:cxn modelId="{6D197C54-A160-49CD-A65A-2AD53FC835E6}" type="presOf" srcId="{DB196BEC-4AE7-4C29-9D8E-E8F50ACD95B3}" destId="{D6670A78-054F-4F55-B239-0CE2CA0256C2}" srcOrd="1" destOrd="0" presId="urn:microsoft.com/office/officeart/2005/8/layout/hProcess4"/>
    <dgm:cxn modelId="{42E3DC74-EA09-4A01-B9AA-F6FF8583F0EA}" type="presOf" srcId="{8C0AD423-A88E-4E9E-9DFA-593CB9B17F36}" destId="{31A23FB0-779E-462A-B596-6E9784068852}" srcOrd="0" destOrd="0" presId="urn:microsoft.com/office/officeart/2005/8/layout/hProcess4"/>
    <dgm:cxn modelId="{2397537B-2529-40B8-AE9C-C9892C6261CF}" srcId="{F88C6BF9-FAD1-4B73-9579-9C3AFBF1F59A}" destId="{73D57D2B-A069-485B-BFA2-228178D94509}" srcOrd="1" destOrd="0" parTransId="{8B826A41-1AA0-4AB2-A7AE-F57F42652C66}" sibTransId="{869CA4F2-5863-44BE-9D35-0D7B93D207A8}"/>
    <dgm:cxn modelId="{4B583C95-1BF8-4890-8669-3D138F9A098F}" srcId="{2481C000-A339-4D76-8F3E-905C019FF0B6}" destId="{DB196BEC-4AE7-4C29-9D8E-E8F50ACD95B3}" srcOrd="0" destOrd="0" parTransId="{51470250-00AB-4250-B5AF-4DAD89730A57}" sibTransId="{FAFC3D1D-77C5-40B8-A968-74C50FAE59B3}"/>
    <dgm:cxn modelId="{C94F85A4-E4EA-4E7E-AD24-C4D76D5E1B49}" type="presOf" srcId="{1DA2F070-758E-4DD9-A3FA-74443885B528}" destId="{33273B94-6494-4EA8-A7FE-30C07DD9BAA4}" srcOrd="1" destOrd="1" presId="urn:microsoft.com/office/officeart/2005/8/layout/hProcess4"/>
    <dgm:cxn modelId="{36C664E4-7AF1-4E8E-9414-0557CB3E8E34}" srcId="{BB0674CA-B437-4B02-8873-F4F164520CCD}" destId="{1DA2F070-758E-4DD9-A3FA-74443885B528}" srcOrd="1" destOrd="0" parTransId="{4939BED0-DFFE-4CB0-AD68-433D9858691A}" sibTransId="{06561EAD-AC74-433E-AD41-D424BBE27C2B}"/>
    <dgm:cxn modelId="{B223E1ED-C446-41CF-87E6-392BECD28483}" type="presOf" srcId="{33E5B2E1-CE4E-4D86-9AA5-A9E31D87963F}" destId="{7F3E68CF-39C1-49B2-8F76-1BD3E928BB9C}" srcOrd="1" destOrd="0" presId="urn:microsoft.com/office/officeart/2005/8/layout/hProcess4"/>
    <dgm:cxn modelId="{A22595F2-1BBA-4805-8C83-4A48CC78AE4F}" type="presParOf" srcId="{8BF07E19-E18B-41BF-9DC3-2E4F43D7DAE4}" destId="{776FB029-631E-471D-BA4C-DF7F198A17B9}" srcOrd="0" destOrd="0" presId="urn:microsoft.com/office/officeart/2005/8/layout/hProcess4"/>
    <dgm:cxn modelId="{10DB11E3-B3E9-4124-99C7-1FFC25832BAC}" type="presParOf" srcId="{8BF07E19-E18B-41BF-9DC3-2E4F43D7DAE4}" destId="{618D274B-F542-469B-8A49-CA4C3F6AE84E}" srcOrd="1" destOrd="0" presId="urn:microsoft.com/office/officeart/2005/8/layout/hProcess4"/>
    <dgm:cxn modelId="{E8B987F8-983B-4493-B482-72FA7F9D4C7C}" type="presParOf" srcId="{8BF07E19-E18B-41BF-9DC3-2E4F43D7DAE4}" destId="{CF260C13-0A2E-41E7-9A21-C593E00E2720}" srcOrd="2" destOrd="0" presId="urn:microsoft.com/office/officeart/2005/8/layout/hProcess4"/>
    <dgm:cxn modelId="{0B7D0463-D059-446B-A70E-3421D2E1F693}" type="presParOf" srcId="{CF260C13-0A2E-41E7-9A21-C593E00E2720}" destId="{486AE028-5753-42BC-A105-EFEDE0DC89F8}" srcOrd="0" destOrd="0" presId="urn:microsoft.com/office/officeart/2005/8/layout/hProcess4"/>
    <dgm:cxn modelId="{63E04CCB-F867-4153-9F80-1EF24AA72C26}" type="presParOf" srcId="{486AE028-5753-42BC-A105-EFEDE0DC89F8}" destId="{B1B833D0-0061-4EB8-AEC2-65D6FFEE22DB}" srcOrd="0" destOrd="0" presId="urn:microsoft.com/office/officeart/2005/8/layout/hProcess4"/>
    <dgm:cxn modelId="{72F75EF1-A404-4B72-ACC9-AAB3FA40C142}" type="presParOf" srcId="{486AE028-5753-42BC-A105-EFEDE0DC89F8}" destId="{4963CD3E-D3F8-469E-9772-9B0041D85608}" srcOrd="1" destOrd="0" presId="urn:microsoft.com/office/officeart/2005/8/layout/hProcess4"/>
    <dgm:cxn modelId="{8D193B20-72E3-4C5A-979F-0B21FE6A5CA0}" type="presParOf" srcId="{486AE028-5753-42BC-A105-EFEDE0DC89F8}" destId="{D6670A78-054F-4F55-B239-0CE2CA0256C2}" srcOrd="2" destOrd="0" presId="urn:microsoft.com/office/officeart/2005/8/layout/hProcess4"/>
    <dgm:cxn modelId="{2D4C5CB1-F95E-486B-8780-45585EB70A9C}" type="presParOf" srcId="{486AE028-5753-42BC-A105-EFEDE0DC89F8}" destId="{BC4A3599-4933-4764-AEF4-B71F7AFE56AB}" srcOrd="3" destOrd="0" presId="urn:microsoft.com/office/officeart/2005/8/layout/hProcess4"/>
    <dgm:cxn modelId="{6624318C-AF86-48B6-8238-48D8852AD704}" type="presParOf" srcId="{486AE028-5753-42BC-A105-EFEDE0DC89F8}" destId="{3F7444B9-32FF-4829-BB2F-BC5CA5C017EA}" srcOrd="4" destOrd="0" presId="urn:microsoft.com/office/officeart/2005/8/layout/hProcess4"/>
    <dgm:cxn modelId="{55BF695D-9C2F-493E-A604-DD43CEC80BE3}" type="presParOf" srcId="{CF260C13-0A2E-41E7-9A21-C593E00E2720}" destId="{31A23FB0-779E-462A-B596-6E9784068852}" srcOrd="1" destOrd="0" presId="urn:microsoft.com/office/officeart/2005/8/layout/hProcess4"/>
    <dgm:cxn modelId="{F07DD609-EC45-4DAB-8C8F-A1121A180032}" type="presParOf" srcId="{CF260C13-0A2E-41E7-9A21-C593E00E2720}" destId="{664DD6F4-E4F7-4011-AF49-03EA6A951BE9}" srcOrd="2" destOrd="0" presId="urn:microsoft.com/office/officeart/2005/8/layout/hProcess4"/>
    <dgm:cxn modelId="{1B19EBD3-5601-46F5-B2BC-001F2DEC680C}" type="presParOf" srcId="{664DD6F4-E4F7-4011-AF49-03EA6A951BE9}" destId="{D40190F2-DCA6-4ACA-8D7C-65323073FD00}" srcOrd="0" destOrd="0" presId="urn:microsoft.com/office/officeart/2005/8/layout/hProcess4"/>
    <dgm:cxn modelId="{02A105F6-5087-42EB-B768-CD1D6226380B}" type="presParOf" srcId="{664DD6F4-E4F7-4011-AF49-03EA6A951BE9}" destId="{CD5DB1B4-6B29-4E45-953F-7BAB312C82F2}" srcOrd="1" destOrd="0" presId="urn:microsoft.com/office/officeart/2005/8/layout/hProcess4"/>
    <dgm:cxn modelId="{6163B0A9-CCDB-4647-BE97-413D5C91ADF2}" type="presParOf" srcId="{664DD6F4-E4F7-4011-AF49-03EA6A951BE9}" destId="{7F3E68CF-39C1-49B2-8F76-1BD3E928BB9C}" srcOrd="2" destOrd="0" presId="urn:microsoft.com/office/officeart/2005/8/layout/hProcess4"/>
    <dgm:cxn modelId="{BAABB569-6544-44CA-9C52-5250079B4116}" type="presParOf" srcId="{664DD6F4-E4F7-4011-AF49-03EA6A951BE9}" destId="{B5F1D569-267C-4779-B67F-5C05C4C0433C}" srcOrd="3" destOrd="0" presId="urn:microsoft.com/office/officeart/2005/8/layout/hProcess4"/>
    <dgm:cxn modelId="{98A3950E-C905-4EA4-B335-CA596AD2776D}" type="presParOf" srcId="{664DD6F4-E4F7-4011-AF49-03EA6A951BE9}" destId="{A11CB5D6-D7AD-490B-A495-C103A80136E4}" srcOrd="4" destOrd="0" presId="urn:microsoft.com/office/officeart/2005/8/layout/hProcess4"/>
    <dgm:cxn modelId="{7FD5888C-2A50-4681-8F5D-18232D3DFE01}" type="presParOf" srcId="{CF260C13-0A2E-41E7-9A21-C593E00E2720}" destId="{4C72B1FA-D188-4566-AF27-CBC4C61DAF10}" srcOrd="3" destOrd="0" presId="urn:microsoft.com/office/officeart/2005/8/layout/hProcess4"/>
    <dgm:cxn modelId="{11B949AD-B2C7-4F2E-8B0B-3F776DEC2007}" type="presParOf" srcId="{CF260C13-0A2E-41E7-9A21-C593E00E2720}" destId="{3D0A8AA4-444E-4E17-AC5D-8C0E4D27D247}" srcOrd="4" destOrd="0" presId="urn:microsoft.com/office/officeart/2005/8/layout/hProcess4"/>
    <dgm:cxn modelId="{4B01C559-FD35-467F-8755-1D8A94B304B7}" type="presParOf" srcId="{3D0A8AA4-444E-4E17-AC5D-8C0E4D27D247}" destId="{65DB8970-DB57-4F63-8247-448147F2038F}" srcOrd="0" destOrd="0" presId="urn:microsoft.com/office/officeart/2005/8/layout/hProcess4"/>
    <dgm:cxn modelId="{8C37CD33-0D5E-4737-84AE-BA3B53DE86C5}" type="presParOf" srcId="{3D0A8AA4-444E-4E17-AC5D-8C0E4D27D247}" destId="{A59BF2E3-A7F1-4DEA-AC4D-836AA9422563}" srcOrd="1" destOrd="0" presId="urn:microsoft.com/office/officeart/2005/8/layout/hProcess4"/>
    <dgm:cxn modelId="{D4491C42-201F-4306-957F-B336D52DB584}" type="presParOf" srcId="{3D0A8AA4-444E-4E17-AC5D-8C0E4D27D247}" destId="{33273B94-6494-4EA8-A7FE-30C07DD9BAA4}" srcOrd="2" destOrd="0" presId="urn:microsoft.com/office/officeart/2005/8/layout/hProcess4"/>
    <dgm:cxn modelId="{CD761C4D-13A7-4DC7-9DF7-B5E1C609EC39}" type="presParOf" srcId="{3D0A8AA4-444E-4E17-AC5D-8C0E4D27D247}" destId="{DF9346C5-7E0C-4897-9F42-56BC78E49E6B}" srcOrd="3" destOrd="0" presId="urn:microsoft.com/office/officeart/2005/8/layout/hProcess4"/>
    <dgm:cxn modelId="{C792E6A0-F467-46CA-97FE-377A275CEE4C}" type="presParOf" srcId="{3D0A8AA4-444E-4E17-AC5D-8C0E4D27D247}" destId="{5AD18EE3-8D40-4E80-9580-3C65034F8AD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2CA01E-C29C-42EF-9B78-77C13FF7311A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B08A4649-9870-43F6-96DD-E7B33B10AE0C}">
      <dgm:prSet phldrT="[Texte]" custT="1"/>
      <dgm:spPr/>
      <dgm:t>
        <a:bodyPr/>
        <a:lstStyle/>
        <a:p>
          <a:r>
            <a:rPr lang="en-US" sz="1800" dirty="0"/>
            <a:t>Variation in consumption volume obtained from DEMATRA</a:t>
          </a:r>
          <a:endParaRPr lang="fr-CI" sz="1800" dirty="0"/>
        </a:p>
      </dgm:t>
    </dgm:pt>
    <dgm:pt modelId="{5DEC9B5B-FFAD-461B-A0B8-5A39FF5B9A33}" type="parTrans" cxnId="{BEDB1391-3A43-424C-A25F-B17ED149C8BF}">
      <dgm:prSet/>
      <dgm:spPr/>
      <dgm:t>
        <a:bodyPr/>
        <a:lstStyle/>
        <a:p>
          <a:endParaRPr lang="fr-CI"/>
        </a:p>
      </dgm:t>
    </dgm:pt>
    <dgm:pt modelId="{F622B46E-1AC4-409E-9839-69C370E546F9}" type="sibTrans" cxnId="{BEDB1391-3A43-424C-A25F-B17ED149C8BF}">
      <dgm:prSet/>
      <dgm:spPr/>
      <dgm:t>
        <a:bodyPr/>
        <a:lstStyle/>
        <a:p>
          <a:endParaRPr lang="fr-CI"/>
        </a:p>
      </dgm:t>
    </dgm:pt>
    <dgm:pt modelId="{4AE9FC24-05C5-44BD-B767-3909592257F1}">
      <dgm:prSet phldrT="[Texte]" custT="1"/>
      <dgm:spPr/>
      <dgm:t>
        <a:bodyPr/>
        <a:lstStyle/>
        <a:p>
          <a:r>
            <a:rPr lang="en-US" sz="1800" dirty="0"/>
            <a:t>Variation in household calorie consumption obtained from the survey</a:t>
          </a:r>
          <a:endParaRPr lang="fr-CI" sz="1800" dirty="0"/>
        </a:p>
      </dgm:t>
    </dgm:pt>
    <dgm:pt modelId="{B0C7E5C3-13EB-41B3-AC05-E1D74A78DECA}" type="parTrans" cxnId="{33CE7044-ECB6-4890-B40A-95CC473D9B52}">
      <dgm:prSet/>
      <dgm:spPr/>
      <dgm:t>
        <a:bodyPr/>
        <a:lstStyle/>
        <a:p>
          <a:endParaRPr lang="fr-CI"/>
        </a:p>
      </dgm:t>
    </dgm:pt>
    <dgm:pt modelId="{9FB9BB83-D810-4550-B9C2-602EEE5A3A4F}" type="sibTrans" cxnId="{33CE7044-ECB6-4890-B40A-95CC473D9B52}">
      <dgm:prSet/>
      <dgm:spPr/>
      <dgm:t>
        <a:bodyPr/>
        <a:lstStyle/>
        <a:p>
          <a:endParaRPr lang="fr-CI"/>
        </a:p>
      </dgm:t>
    </dgm:pt>
    <dgm:pt modelId="{087ED72E-1B7A-4E53-BD27-9968D60226C9}">
      <dgm:prSet phldrT="[Texte]"/>
      <dgm:spPr/>
      <dgm:t>
        <a:bodyPr/>
        <a:lstStyle/>
        <a:p>
          <a:r>
            <a:rPr lang="en-US" dirty="0"/>
            <a:t>Simulation with the microsimulation model based on the cross-entropy approach used by Diallo et al. (2020).</a:t>
          </a:r>
          <a:endParaRPr lang="fr-CI" dirty="0"/>
        </a:p>
      </dgm:t>
    </dgm:pt>
    <dgm:pt modelId="{2B4E038D-3923-4351-AF72-EC6844E44D83}" type="parTrans" cxnId="{CAE4CC35-BBD2-47B5-BD20-7AF7FFF86FCA}">
      <dgm:prSet/>
      <dgm:spPr/>
      <dgm:t>
        <a:bodyPr/>
        <a:lstStyle/>
        <a:p>
          <a:endParaRPr lang="fr-CI"/>
        </a:p>
      </dgm:t>
    </dgm:pt>
    <dgm:pt modelId="{7876D29F-C5D0-4B9C-89E9-532E0CF8507A}" type="sibTrans" cxnId="{CAE4CC35-BBD2-47B5-BD20-7AF7FFF86FCA}">
      <dgm:prSet/>
      <dgm:spPr/>
      <dgm:t>
        <a:bodyPr/>
        <a:lstStyle/>
        <a:p>
          <a:endParaRPr lang="fr-CI"/>
        </a:p>
      </dgm:t>
    </dgm:pt>
    <dgm:pt modelId="{6A738CC3-9D29-4105-B6F2-DF54BCA395D6}" type="pres">
      <dgm:prSet presAssocID="{4C2CA01E-C29C-42EF-9B78-77C13FF7311A}" presName="Name0" presStyleCnt="0">
        <dgm:presLayoutVars>
          <dgm:dir/>
          <dgm:resizeHandles val="exact"/>
        </dgm:presLayoutVars>
      </dgm:prSet>
      <dgm:spPr/>
    </dgm:pt>
    <dgm:pt modelId="{7BCA1DB9-4E4E-45AF-BE37-5A38934EAE8A}" type="pres">
      <dgm:prSet presAssocID="{4C2CA01E-C29C-42EF-9B78-77C13FF7311A}" presName="vNodes" presStyleCnt="0"/>
      <dgm:spPr/>
    </dgm:pt>
    <dgm:pt modelId="{D25F80A2-A8F7-48C4-AC20-58552D66C794}" type="pres">
      <dgm:prSet presAssocID="{B08A4649-9870-43F6-96DD-E7B33B10AE0C}" presName="node" presStyleLbl="node1" presStyleIdx="0" presStyleCnt="3" custScaleX="204176">
        <dgm:presLayoutVars>
          <dgm:bulletEnabled val="1"/>
        </dgm:presLayoutVars>
      </dgm:prSet>
      <dgm:spPr/>
    </dgm:pt>
    <dgm:pt modelId="{67844085-224D-428C-AE8E-479F7F2BF7B4}" type="pres">
      <dgm:prSet presAssocID="{F622B46E-1AC4-409E-9839-69C370E546F9}" presName="spacerT" presStyleCnt="0"/>
      <dgm:spPr/>
    </dgm:pt>
    <dgm:pt modelId="{F8CE19BD-1F8E-4CF3-9853-8C9D097803F6}" type="pres">
      <dgm:prSet presAssocID="{F622B46E-1AC4-409E-9839-69C370E546F9}" presName="sibTrans" presStyleLbl="sibTrans2D1" presStyleIdx="0" presStyleCnt="2"/>
      <dgm:spPr/>
    </dgm:pt>
    <dgm:pt modelId="{9EB8D4E1-B8B3-44F5-AE34-01642E091083}" type="pres">
      <dgm:prSet presAssocID="{F622B46E-1AC4-409E-9839-69C370E546F9}" presName="spacerB" presStyleCnt="0"/>
      <dgm:spPr/>
    </dgm:pt>
    <dgm:pt modelId="{D4338526-415A-41D1-A77C-A956A404C974}" type="pres">
      <dgm:prSet presAssocID="{4AE9FC24-05C5-44BD-B767-3909592257F1}" presName="node" presStyleLbl="node1" presStyleIdx="1" presStyleCnt="3" custScaleX="205437">
        <dgm:presLayoutVars>
          <dgm:bulletEnabled val="1"/>
        </dgm:presLayoutVars>
      </dgm:prSet>
      <dgm:spPr/>
    </dgm:pt>
    <dgm:pt modelId="{BBA5EB1D-629A-47CC-A6BE-9A020A1FF943}" type="pres">
      <dgm:prSet presAssocID="{4C2CA01E-C29C-42EF-9B78-77C13FF7311A}" presName="sibTransLast" presStyleLbl="sibTrans2D1" presStyleIdx="1" presStyleCnt="2"/>
      <dgm:spPr/>
    </dgm:pt>
    <dgm:pt modelId="{346EE8BC-E43D-4E79-A788-AB9F78B60910}" type="pres">
      <dgm:prSet presAssocID="{4C2CA01E-C29C-42EF-9B78-77C13FF7311A}" presName="connectorText" presStyleLbl="sibTrans2D1" presStyleIdx="1" presStyleCnt="2"/>
      <dgm:spPr/>
    </dgm:pt>
    <dgm:pt modelId="{5D06B5FD-43CC-40BE-B5B7-469040280514}" type="pres">
      <dgm:prSet presAssocID="{4C2CA01E-C29C-42EF-9B78-77C13FF7311A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99990616-6D47-42F4-B60B-628ACFB043E7}" type="presOf" srcId="{B08A4649-9870-43F6-96DD-E7B33B10AE0C}" destId="{D25F80A2-A8F7-48C4-AC20-58552D66C794}" srcOrd="0" destOrd="0" presId="urn:microsoft.com/office/officeart/2005/8/layout/equation2"/>
    <dgm:cxn modelId="{CAE4CC35-BBD2-47B5-BD20-7AF7FFF86FCA}" srcId="{4C2CA01E-C29C-42EF-9B78-77C13FF7311A}" destId="{087ED72E-1B7A-4E53-BD27-9968D60226C9}" srcOrd="2" destOrd="0" parTransId="{2B4E038D-3923-4351-AF72-EC6844E44D83}" sibTransId="{7876D29F-C5D0-4B9C-89E9-532E0CF8507A}"/>
    <dgm:cxn modelId="{33CE7044-ECB6-4890-B40A-95CC473D9B52}" srcId="{4C2CA01E-C29C-42EF-9B78-77C13FF7311A}" destId="{4AE9FC24-05C5-44BD-B767-3909592257F1}" srcOrd="1" destOrd="0" parTransId="{B0C7E5C3-13EB-41B3-AC05-E1D74A78DECA}" sibTransId="{9FB9BB83-D810-4550-B9C2-602EEE5A3A4F}"/>
    <dgm:cxn modelId="{9FDEE46A-1AFD-4719-8C38-3B9E0467D1E2}" type="presOf" srcId="{F622B46E-1AC4-409E-9839-69C370E546F9}" destId="{F8CE19BD-1F8E-4CF3-9853-8C9D097803F6}" srcOrd="0" destOrd="0" presId="urn:microsoft.com/office/officeart/2005/8/layout/equation2"/>
    <dgm:cxn modelId="{D951926D-C6D8-4E79-AAC9-825D42C6A458}" type="presOf" srcId="{9FB9BB83-D810-4550-B9C2-602EEE5A3A4F}" destId="{346EE8BC-E43D-4E79-A788-AB9F78B60910}" srcOrd="1" destOrd="0" presId="urn:microsoft.com/office/officeart/2005/8/layout/equation2"/>
    <dgm:cxn modelId="{49A8457D-B455-4903-B8A5-A6B8B0B56A83}" type="presOf" srcId="{9FB9BB83-D810-4550-B9C2-602EEE5A3A4F}" destId="{BBA5EB1D-629A-47CC-A6BE-9A020A1FF943}" srcOrd="0" destOrd="0" presId="urn:microsoft.com/office/officeart/2005/8/layout/equation2"/>
    <dgm:cxn modelId="{31BACA85-008F-4E7F-AA12-C4F574285E9B}" type="presOf" srcId="{4C2CA01E-C29C-42EF-9B78-77C13FF7311A}" destId="{6A738CC3-9D29-4105-B6F2-DF54BCA395D6}" srcOrd="0" destOrd="0" presId="urn:microsoft.com/office/officeart/2005/8/layout/equation2"/>
    <dgm:cxn modelId="{BEDB1391-3A43-424C-A25F-B17ED149C8BF}" srcId="{4C2CA01E-C29C-42EF-9B78-77C13FF7311A}" destId="{B08A4649-9870-43F6-96DD-E7B33B10AE0C}" srcOrd="0" destOrd="0" parTransId="{5DEC9B5B-FFAD-461B-A0B8-5A39FF5B9A33}" sibTransId="{F622B46E-1AC4-409E-9839-69C370E546F9}"/>
    <dgm:cxn modelId="{4F1FFBA0-836B-41F6-AC67-66920A861CFC}" type="presOf" srcId="{4AE9FC24-05C5-44BD-B767-3909592257F1}" destId="{D4338526-415A-41D1-A77C-A956A404C974}" srcOrd="0" destOrd="0" presId="urn:microsoft.com/office/officeart/2005/8/layout/equation2"/>
    <dgm:cxn modelId="{88D338DA-5869-42FE-A334-5DBDA546278B}" type="presOf" srcId="{087ED72E-1B7A-4E53-BD27-9968D60226C9}" destId="{5D06B5FD-43CC-40BE-B5B7-469040280514}" srcOrd="0" destOrd="0" presId="urn:microsoft.com/office/officeart/2005/8/layout/equation2"/>
    <dgm:cxn modelId="{E46D1B15-303E-4D76-A82E-E15CA4FDC74E}" type="presParOf" srcId="{6A738CC3-9D29-4105-B6F2-DF54BCA395D6}" destId="{7BCA1DB9-4E4E-45AF-BE37-5A38934EAE8A}" srcOrd="0" destOrd="0" presId="urn:microsoft.com/office/officeart/2005/8/layout/equation2"/>
    <dgm:cxn modelId="{A063EFB4-5163-493A-8638-2F547833A994}" type="presParOf" srcId="{7BCA1DB9-4E4E-45AF-BE37-5A38934EAE8A}" destId="{D25F80A2-A8F7-48C4-AC20-58552D66C794}" srcOrd="0" destOrd="0" presId="urn:microsoft.com/office/officeart/2005/8/layout/equation2"/>
    <dgm:cxn modelId="{DBA073A4-26A9-4733-9437-C03445BC69FB}" type="presParOf" srcId="{7BCA1DB9-4E4E-45AF-BE37-5A38934EAE8A}" destId="{67844085-224D-428C-AE8E-479F7F2BF7B4}" srcOrd="1" destOrd="0" presId="urn:microsoft.com/office/officeart/2005/8/layout/equation2"/>
    <dgm:cxn modelId="{2752DA69-BDDD-4192-883B-4B10BE397E3F}" type="presParOf" srcId="{7BCA1DB9-4E4E-45AF-BE37-5A38934EAE8A}" destId="{F8CE19BD-1F8E-4CF3-9853-8C9D097803F6}" srcOrd="2" destOrd="0" presId="urn:microsoft.com/office/officeart/2005/8/layout/equation2"/>
    <dgm:cxn modelId="{BAEFF268-DF73-4050-9D30-C156A2E9359F}" type="presParOf" srcId="{7BCA1DB9-4E4E-45AF-BE37-5A38934EAE8A}" destId="{9EB8D4E1-B8B3-44F5-AE34-01642E091083}" srcOrd="3" destOrd="0" presId="urn:microsoft.com/office/officeart/2005/8/layout/equation2"/>
    <dgm:cxn modelId="{4E962C9C-C94C-4B26-9673-219663373C8B}" type="presParOf" srcId="{7BCA1DB9-4E4E-45AF-BE37-5A38934EAE8A}" destId="{D4338526-415A-41D1-A77C-A956A404C974}" srcOrd="4" destOrd="0" presId="urn:microsoft.com/office/officeart/2005/8/layout/equation2"/>
    <dgm:cxn modelId="{DDAD8805-1F90-43B0-B15C-0A80B2EED0B2}" type="presParOf" srcId="{6A738CC3-9D29-4105-B6F2-DF54BCA395D6}" destId="{BBA5EB1D-629A-47CC-A6BE-9A020A1FF943}" srcOrd="1" destOrd="0" presId="urn:microsoft.com/office/officeart/2005/8/layout/equation2"/>
    <dgm:cxn modelId="{A3721EAD-8A0E-4EBA-8B41-A98D18ECBE3C}" type="presParOf" srcId="{BBA5EB1D-629A-47CC-A6BE-9A020A1FF943}" destId="{346EE8BC-E43D-4E79-A788-AB9F78B60910}" srcOrd="0" destOrd="0" presId="urn:microsoft.com/office/officeart/2005/8/layout/equation2"/>
    <dgm:cxn modelId="{CBC40FA8-78B1-47CA-AC31-D93B3BFF2591}" type="presParOf" srcId="{6A738CC3-9D29-4105-B6F2-DF54BCA395D6}" destId="{5D06B5FD-43CC-40BE-B5B7-46904028051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E56E07-31D0-4419-A35B-50F0B7FB1BCC}">
      <dsp:nvSpPr>
        <dsp:cNvPr id="0" name=""/>
        <dsp:cNvSpPr/>
      </dsp:nvSpPr>
      <dsp:spPr>
        <a:xfrm rot="16200000">
          <a:off x="-261571" y="262959"/>
          <a:ext cx="4134678" cy="360875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459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MAGNET;</a:t>
          </a:r>
          <a:endParaRPr lang="fr-CI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I" sz="2100" kern="1200" dirty="0"/>
            <a:t>Global CGE model;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CI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I" sz="2100" kern="1200" dirty="0" err="1"/>
            <a:t>Calibrated</a:t>
          </a:r>
          <a:r>
            <a:rPr lang="fr-CI" sz="2100" kern="1200" dirty="0"/>
            <a:t> </a:t>
          </a:r>
          <a:r>
            <a:rPr lang="fr-CI" sz="2100" kern="1200" dirty="0" err="1"/>
            <a:t>using</a:t>
          </a:r>
          <a:r>
            <a:rPr lang="fr-CI" sz="2100" kern="1200" dirty="0"/>
            <a:t> GTAP </a:t>
          </a:r>
          <a:r>
            <a:rPr lang="fr-CI" sz="2100" kern="1200" dirty="0" err="1"/>
            <a:t>database</a:t>
          </a:r>
          <a:r>
            <a:rPr lang="fr-CI" sz="2100" kern="1200" dirty="0"/>
            <a:t>.</a:t>
          </a:r>
        </a:p>
      </dsp:txBody>
      <dsp:txXfrm rot="5400000">
        <a:off x="1389" y="826935"/>
        <a:ext cx="3608758" cy="2480806"/>
      </dsp:txXfrm>
    </dsp:sp>
    <dsp:sp modelId="{EBB7C544-91DB-4D2C-926F-31F5FD9DC880}">
      <dsp:nvSpPr>
        <dsp:cNvPr id="0" name=""/>
        <dsp:cNvSpPr/>
      </dsp:nvSpPr>
      <dsp:spPr>
        <a:xfrm rot="16200000">
          <a:off x="3617844" y="262959"/>
          <a:ext cx="4134678" cy="360875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459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DEMETRA:</a:t>
          </a:r>
          <a:endParaRPr lang="fr-CI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Single Country Dynamic CGE model;</a:t>
          </a:r>
          <a:endParaRPr lang="fr-CI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CI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Calibrated using a SAM of Cote d’Ivoire’s  economy (Ferreira et al., 2021)</a:t>
          </a:r>
          <a:endParaRPr lang="fr-CI" sz="2100" kern="1200" dirty="0"/>
        </a:p>
      </dsp:txBody>
      <dsp:txXfrm rot="5400000">
        <a:off x="3880804" y="826935"/>
        <a:ext cx="3608758" cy="2480806"/>
      </dsp:txXfrm>
    </dsp:sp>
    <dsp:sp modelId="{E5F70557-C441-462B-9756-647390C63CE6}">
      <dsp:nvSpPr>
        <dsp:cNvPr id="0" name=""/>
        <dsp:cNvSpPr/>
      </dsp:nvSpPr>
      <dsp:spPr>
        <a:xfrm rot="16200000">
          <a:off x="7497259" y="262959"/>
          <a:ext cx="4134678" cy="360875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459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I" sz="2700" kern="1200" dirty="0" err="1"/>
            <a:t>Microsimulation</a:t>
          </a:r>
          <a:r>
            <a:rPr lang="fr-CI" sz="2700" kern="1200" dirty="0"/>
            <a:t> model: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Calibrated using the latest survey available (2021’s EHCVM).</a:t>
          </a:r>
          <a:endParaRPr lang="fr-CI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CI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I" sz="2100" kern="1200" dirty="0"/>
            <a:t>Impact on </a:t>
          </a:r>
          <a:r>
            <a:rPr lang="fr-CI" sz="2100" kern="1200" dirty="0" err="1"/>
            <a:t>households</a:t>
          </a:r>
          <a:endParaRPr lang="fr-CI" sz="2100" kern="1200" dirty="0"/>
        </a:p>
      </dsp:txBody>
      <dsp:txXfrm rot="5400000">
        <a:off x="7760219" y="826935"/>
        <a:ext cx="3608758" cy="2480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3CD3E-D3F8-469E-9772-9B0041D85608}">
      <dsp:nvSpPr>
        <dsp:cNvPr id="0" name=""/>
        <dsp:cNvSpPr/>
      </dsp:nvSpPr>
      <dsp:spPr>
        <a:xfrm>
          <a:off x="165" y="1586600"/>
          <a:ext cx="2722467" cy="22454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Simulation of the </a:t>
          </a:r>
          <a:r>
            <a:rPr lang="en-US" sz="2200" kern="1200" dirty="0" err="1"/>
            <a:t>AfCFTA's</a:t>
          </a:r>
          <a:r>
            <a:rPr lang="en-US" sz="2200" kern="1200" dirty="0"/>
            <a:t> implementation with a global model</a:t>
          </a:r>
          <a:endParaRPr lang="fr-CI" sz="2200" kern="1200" dirty="0"/>
        </a:p>
      </dsp:txBody>
      <dsp:txXfrm>
        <a:off x="51839" y="1638274"/>
        <a:ext cx="2619119" cy="1660946"/>
      </dsp:txXfrm>
    </dsp:sp>
    <dsp:sp modelId="{31A23FB0-779E-462A-B596-6E9784068852}">
      <dsp:nvSpPr>
        <dsp:cNvPr id="0" name=""/>
        <dsp:cNvSpPr/>
      </dsp:nvSpPr>
      <dsp:spPr>
        <a:xfrm>
          <a:off x="1515178" y="1899086"/>
          <a:ext cx="3298867" cy="3298867"/>
        </a:xfrm>
        <a:prstGeom prst="leftCircularArrow">
          <a:avLst>
            <a:gd name="adj1" fmla="val 2752"/>
            <a:gd name="adj2" fmla="val 335487"/>
            <a:gd name="adj3" fmla="val 2114144"/>
            <a:gd name="adj4" fmla="val 9027636"/>
            <a:gd name="adj5" fmla="val 321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A3599-4933-4764-AEF4-B71F7AFE56AB}">
      <dsp:nvSpPr>
        <dsp:cNvPr id="0" name=""/>
        <dsp:cNvSpPr/>
      </dsp:nvSpPr>
      <dsp:spPr>
        <a:xfrm>
          <a:off x="605158" y="3350895"/>
          <a:ext cx="2419970" cy="962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MAGNET Model</a:t>
          </a:r>
          <a:endParaRPr lang="fr-CI" sz="2500" kern="1200" dirty="0"/>
        </a:p>
      </dsp:txBody>
      <dsp:txXfrm>
        <a:off x="633344" y="3379081"/>
        <a:ext cx="2363598" cy="905970"/>
      </dsp:txXfrm>
    </dsp:sp>
    <dsp:sp modelId="{CD5DB1B4-6B29-4E45-953F-7BAB312C82F2}">
      <dsp:nvSpPr>
        <dsp:cNvPr id="0" name=""/>
        <dsp:cNvSpPr/>
      </dsp:nvSpPr>
      <dsp:spPr>
        <a:xfrm>
          <a:off x="3457440" y="1238487"/>
          <a:ext cx="3290210" cy="2936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Calibrated using the SAM of the Ivorian economy (Ferreira et al., 2021)</a:t>
          </a:r>
          <a:endParaRPr lang="fr-CI" sz="2200" kern="1200" dirty="0"/>
        </a:p>
      </dsp:txBody>
      <dsp:txXfrm>
        <a:off x="3525023" y="1935374"/>
        <a:ext cx="3155044" cy="2172284"/>
      </dsp:txXfrm>
    </dsp:sp>
    <dsp:sp modelId="{4C72B1FA-D188-4566-AF27-CBC4C61DAF10}">
      <dsp:nvSpPr>
        <dsp:cNvPr id="0" name=""/>
        <dsp:cNvSpPr/>
      </dsp:nvSpPr>
      <dsp:spPr>
        <a:xfrm>
          <a:off x="5432806" y="88901"/>
          <a:ext cx="3029240" cy="3029240"/>
        </a:xfrm>
        <a:prstGeom prst="circularArrow">
          <a:avLst>
            <a:gd name="adj1" fmla="val 2997"/>
            <a:gd name="adj2" fmla="val 367451"/>
            <a:gd name="adj3" fmla="val 19991797"/>
            <a:gd name="adj4" fmla="val 13110270"/>
            <a:gd name="adj5" fmla="val 349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1D569-267C-4779-B67F-5C05C4C0433C}">
      <dsp:nvSpPr>
        <dsp:cNvPr id="0" name=""/>
        <dsp:cNvSpPr/>
      </dsp:nvSpPr>
      <dsp:spPr>
        <a:xfrm>
          <a:off x="4629126" y="721786"/>
          <a:ext cx="2419970" cy="962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DEMETRA Model</a:t>
          </a:r>
          <a:endParaRPr lang="fr-CI" sz="2500" kern="1200" dirty="0"/>
        </a:p>
      </dsp:txBody>
      <dsp:txXfrm>
        <a:off x="4657312" y="749972"/>
        <a:ext cx="2363598" cy="905970"/>
      </dsp:txXfrm>
    </dsp:sp>
    <dsp:sp modelId="{A59BF2E3-A7F1-4DEA-AC4D-836AA9422563}">
      <dsp:nvSpPr>
        <dsp:cNvPr id="0" name=""/>
        <dsp:cNvSpPr/>
      </dsp:nvSpPr>
      <dsp:spPr>
        <a:xfrm>
          <a:off x="7198586" y="1302694"/>
          <a:ext cx="2722467" cy="2817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Combines the approach of </a:t>
          </a:r>
          <a:r>
            <a:rPr lang="en-US" sz="1800" kern="1200" dirty="0" err="1"/>
            <a:t>Pauw</a:t>
          </a:r>
          <a:r>
            <a:rPr lang="en-US" sz="1800" kern="1200" dirty="0"/>
            <a:t> and Thurlow (2011) and Diallo et al. (2020);</a:t>
          </a:r>
          <a:endParaRPr lang="fr-CI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CI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Uses data from EHCVM 2021</a:t>
          </a:r>
          <a:endParaRPr lang="fr-CI" sz="1800" kern="1200" dirty="0"/>
        </a:p>
      </dsp:txBody>
      <dsp:txXfrm>
        <a:off x="7263421" y="1367529"/>
        <a:ext cx="2592797" cy="2083972"/>
      </dsp:txXfrm>
    </dsp:sp>
    <dsp:sp modelId="{DF9346C5-7E0C-4897-9F42-56BC78E49E6B}">
      <dsp:nvSpPr>
        <dsp:cNvPr id="0" name=""/>
        <dsp:cNvSpPr/>
      </dsp:nvSpPr>
      <dsp:spPr>
        <a:xfrm>
          <a:off x="7791818" y="3925964"/>
          <a:ext cx="2419970" cy="962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I" sz="2500" kern="1200" dirty="0" err="1"/>
            <a:t>Microsimulation</a:t>
          </a:r>
          <a:r>
            <a:rPr lang="fr-CI" sz="2500" kern="1200" dirty="0"/>
            <a:t> model</a:t>
          </a:r>
        </a:p>
      </dsp:txBody>
      <dsp:txXfrm>
        <a:off x="7820004" y="3954150"/>
        <a:ext cx="2363598" cy="9059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F80A2-A8F7-48C4-AC20-58552D66C794}">
      <dsp:nvSpPr>
        <dsp:cNvPr id="0" name=""/>
        <dsp:cNvSpPr/>
      </dsp:nvSpPr>
      <dsp:spPr>
        <a:xfrm>
          <a:off x="1203723" y="2769"/>
          <a:ext cx="3219190" cy="1576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Variation in consumption volume obtained from DEMATRA</a:t>
          </a:r>
          <a:endParaRPr lang="fr-CI" sz="1800" kern="1200" dirty="0"/>
        </a:p>
      </dsp:txBody>
      <dsp:txXfrm>
        <a:off x="1675162" y="233668"/>
        <a:ext cx="2276312" cy="1114876"/>
      </dsp:txXfrm>
    </dsp:sp>
    <dsp:sp modelId="{F8CE19BD-1F8E-4CF3-9853-8C9D097803F6}">
      <dsp:nvSpPr>
        <dsp:cNvPr id="0" name=""/>
        <dsp:cNvSpPr/>
      </dsp:nvSpPr>
      <dsp:spPr>
        <a:xfrm>
          <a:off x="2356083" y="1707469"/>
          <a:ext cx="914471" cy="91447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I" sz="1500" kern="1200"/>
        </a:p>
      </dsp:txBody>
      <dsp:txXfrm>
        <a:off x="2477296" y="2057163"/>
        <a:ext cx="672045" cy="215083"/>
      </dsp:txXfrm>
    </dsp:sp>
    <dsp:sp modelId="{D4338526-415A-41D1-A77C-A956A404C974}">
      <dsp:nvSpPr>
        <dsp:cNvPr id="0" name=""/>
        <dsp:cNvSpPr/>
      </dsp:nvSpPr>
      <dsp:spPr>
        <a:xfrm>
          <a:off x="1193782" y="2749967"/>
          <a:ext cx="3239072" cy="1576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Variation in household calorie consumption obtained from the survey</a:t>
          </a:r>
          <a:endParaRPr lang="fr-CI" sz="1800" kern="1200" dirty="0"/>
        </a:p>
      </dsp:txBody>
      <dsp:txXfrm>
        <a:off x="1668133" y="2980866"/>
        <a:ext cx="2290370" cy="1114876"/>
      </dsp:txXfrm>
    </dsp:sp>
    <dsp:sp modelId="{BBA5EB1D-629A-47CC-A6BE-9A020A1FF943}">
      <dsp:nvSpPr>
        <dsp:cNvPr id="0" name=""/>
        <dsp:cNvSpPr/>
      </dsp:nvSpPr>
      <dsp:spPr>
        <a:xfrm>
          <a:off x="4669356" y="1871444"/>
          <a:ext cx="501382" cy="5865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I" sz="2500" kern="1200"/>
        </a:p>
      </dsp:txBody>
      <dsp:txXfrm>
        <a:off x="4669356" y="1988748"/>
        <a:ext cx="350967" cy="351914"/>
      </dsp:txXfrm>
    </dsp:sp>
    <dsp:sp modelId="{5D06B5FD-43CC-40BE-B5B7-469040280514}">
      <dsp:nvSpPr>
        <dsp:cNvPr id="0" name=""/>
        <dsp:cNvSpPr/>
      </dsp:nvSpPr>
      <dsp:spPr>
        <a:xfrm>
          <a:off x="5378859" y="588031"/>
          <a:ext cx="3153348" cy="315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Simulation with the microsimulation model based on the cross-entropy approach used by Diallo et al. (2020).</a:t>
          </a:r>
          <a:endParaRPr lang="fr-CI" sz="2100" kern="1200" dirty="0"/>
        </a:p>
      </dsp:txBody>
      <dsp:txXfrm>
        <a:off x="5840656" y="1049828"/>
        <a:ext cx="2229754" cy="2229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DD7DE9-F16D-6313-4E61-1FD76213E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FDDA1C-D4CE-9161-1DAC-D0DA8D081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085683-123B-7133-6CEE-42EA05CA0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F3782A-AB29-731D-49A7-C836A8CC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B712C4-98AC-54EA-EFA6-B419257E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706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B4F090-47F9-79B2-AD61-C4D5BB128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60AFD6-BCFA-F2E1-CAB8-0D17C0C83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1AE3D6-9A86-C414-B4CC-B2FD18B1D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6AA5CC-84AC-FB39-55CF-E0E2F9B74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DE9AB9-90D3-F34F-3416-8C05689A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8163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D2E0123-AC07-6563-44D2-9EF133BC89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A14670F-D1DB-AABA-FA6E-91B1A9B0B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F3252-7CE0-CE47-21AF-83E96CD71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F85FEA-64FC-6B6A-2B3D-0F5A08583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6E3AAF-FEC0-7901-4B3F-70C8B68C8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94238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38748-F28B-999F-39CC-F275A25E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5C2982-0243-C0C2-44D9-CF80ABCA1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FDE927-D6BD-3F38-E917-AB4241AA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71A78A-C7A3-2093-17F4-D31AE61A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38B7E6-94B3-B130-BCFA-3149B4B7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3787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DF0E3B-15ED-B100-98E5-302DDFE8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7925DC-3107-94C8-72C7-261E72CEB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3FCD3B-0CBD-AFD3-78C2-273E42CD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29528A-F437-8313-166C-B27BE001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5C6B2D-5933-E610-A5CF-588FE211A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79284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8AD984-96B2-DA71-1477-220EE0032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B8D1B5-04F9-65AD-1523-F2847584E4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1A89B8-08B2-A1D2-8417-98E60039A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C7E74B-1D8B-7831-E92C-5A701FCF9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51F012-1EEA-738F-8A42-B83D2FF77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22416-76DB-7D19-4A8E-99C4F057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040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47289D-D8DA-5F65-3741-8AAAB357C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4780BE-307A-6E9F-54BC-B5C664A06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0D8DC2-484C-593A-CB4C-20BC47898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4773ED6-3A39-AB44-A433-8286E0B92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2B8BAD1-B292-CFB6-80AD-F37AA4BB56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7954DB1-D610-7F60-A276-1C5E85E5D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F967F9A-F4EB-54FC-CA38-D52768A9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616FCB-1B82-5761-438E-08021756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250198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6C7E4-C292-083C-505A-7B6E10CD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2A6DC7-3D8E-5BF8-25AA-89D2A30A4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FEA105-3FF1-0CBA-8BAD-37573C803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E13FB9-DF5F-5502-4996-08CB9670D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71114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B0FF658-6D55-2112-79C0-CB2ABB27C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376622-E6DD-A004-AD87-71695C3D7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446D1-4FE2-E56B-4CCB-A30C74AA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5462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62881C-6DC9-DD65-9C1E-A84C83882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1D3432-2BB9-4A49-9D82-1D28A5076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7DD9D-A9D3-382F-D2A0-BF1F3A12C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9DC467-1370-3BAB-55BD-EC47A1DFE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BB52BD-8383-0919-05FD-8489AED9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7285E54-025D-61C6-0E19-85391699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93768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B4152-7FFE-8D59-D6FC-04B41AD12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0A6CF31-611C-71FA-BEEC-1D8C1B4220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172E93-6DC9-6F40-DF10-CEDB72364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167489-79A5-704A-1FFD-22627072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96F197-4C9F-846E-159F-7DC55282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A56BE7-30D6-A73F-F163-EB97EC9E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08673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9A9F88B-1A8A-FAEB-F883-39270B88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7A1C2D-DFD5-26F8-382E-2F7DE21FF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971BD9-8ABD-3AE5-EF4C-0FC04197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C7149F-4D9E-44E7-BAD6-79BF7C08FB26}" type="datetimeFigureOut">
              <a:rPr lang="fr-CI" smtClean="0"/>
              <a:t>18/06/2025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944ACD-757C-63F1-3C05-60DC4AEE3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CA0D07-6EF6-68DB-40D8-8FC382B66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3887F5-1A77-4232-93C4-FF315613038D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29820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A7A8BD-F2A5-29C3-B3B7-DBF5DF0EB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182" y="2256183"/>
            <a:ext cx="10108095" cy="1373047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FF6600"/>
                </a:solidFill>
              </a:rPr>
              <a:t>Analysis of </a:t>
            </a:r>
            <a:r>
              <a:rPr lang="en-US" sz="4000" b="1" dirty="0" err="1">
                <a:solidFill>
                  <a:srgbClr val="FF6600"/>
                </a:solidFill>
              </a:rPr>
              <a:t>AfCFTA</a:t>
            </a:r>
            <a:r>
              <a:rPr lang="en-US" sz="4000" b="1" dirty="0">
                <a:solidFill>
                  <a:srgbClr val="FF6600"/>
                </a:solidFill>
              </a:rPr>
              <a:t> Impacts on Agri-Food </a:t>
            </a:r>
            <a:r>
              <a:rPr lang="en-US" sz="4000" b="1" dirty="0" err="1">
                <a:solidFill>
                  <a:srgbClr val="FF6600"/>
                </a:solidFill>
              </a:rPr>
              <a:t>SubSectors</a:t>
            </a:r>
            <a:r>
              <a:rPr lang="en-US" sz="4000" b="1" dirty="0">
                <a:solidFill>
                  <a:srgbClr val="FF6600"/>
                </a:solidFill>
              </a:rPr>
              <a:t> and Food Security in Cote d’Ivoire</a:t>
            </a:r>
            <a:endParaRPr lang="fr-CI" sz="4000" b="1" dirty="0">
              <a:solidFill>
                <a:srgbClr val="FF66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92E4B83-E26A-8AFE-7FD1-C34E84EF1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3853" y="4188439"/>
            <a:ext cx="9939130" cy="190976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Souleymane S.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DIALLO</a:t>
            </a: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</a:t>
            </a:r>
            <a:r>
              <a:rPr lang="fr-FR" sz="2200" b="1" kern="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200" b="1" kern="1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Assion</a:t>
            </a:r>
            <a:r>
              <a:rPr lang="fr-FR" sz="2200" b="1" kern="1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LAWSON SIPOAKA </a:t>
            </a:r>
            <a:r>
              <a:rPr lang="fr-FR" sz="2200" b="1" kern="100" baseline="300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Victor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NECHIFOR</a:t>
            </a: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Antti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SIMOLA</a:t>
            </a: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Ole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BOYSEN</a:t>
            </a: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et Emanuele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FERRARI</a:t>
            </a: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</a:t>
            </a:r>
            <a:r>
              <a:rPr lang="fr-FR" sz="2200" b="1" kern="100" baseline="300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5000"/>
              </a:lnSpc>
              <a:spcBef>
                <a:spcPts val="0"/>
              </a:spcBef>
            </a:pPr>
            <a:endParaRPr lang="fr-CI" sz="1400" b="1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Centre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Ivoirien de Recherches Economiques et Sociales (CIRES)</a:t>
            </a:r>
            <a:endParaRPr lang="fr-CI" sz="2200" b="1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fr-FR" sz="2200" b="1" kern="100" baseline="300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Joint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22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Research</a:t>
            </a:r>
            <a:r>
              <a:rPr lang="fr-FR" sz="22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Centre (JRC)</a:t>
            </a:r>
            <a:endParaRPr lang="fr-CI" sz="2200" b="1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fr-CI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7F7ED8-D899-F418-1FC4-25102DC41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2F0250-13C4-FB90-EFBB-B25D26A71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73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CD909F4-CE2A-BF39-EF98-5A9E7F026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84A91A-86D3-D191-BE9F-DEDEBA7BE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CEE73ED-324A-FB1D-237E-B98DD6A411EB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METHODOLOGIE</a:t>
            </a:r>
            <a:endParaRPr lang="fr-CI" sz="40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6822BB-EB27-F163-C53E-48303199FBA4}"/>
              </a:ext>
            </a:extLst>
          </p:cNvPr>
          <p:cNvSpPr txBox="1"/>
          <p:nvPr/>
        </p:nvSpPr>
        <p:spPr>
          <a:xfrm>
            <a:off x="805070" y="1789043"/>
            <a:ext cx="100981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/>
              <a:t>Simulation scenarios:</a:t>
            </a:r>
          </a:p>
          <a:p>
            <a:pPr algn="just"/>
            <a:endParaRPr lang="fr-FR" sz="2800" dirty="0"/>
          </a:p>
          <a:p>
            <a:pPr algn="just"/>
            <a:endParaRPr lang="fr-FR" sz="2800" dirty="0"/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en-US" sz="2800" b="1" dirty="0"/>
              <a:t>Tariff: </a:t>
            </a:r>
            <a:r>
              <a:rPr lang="en-US" sz="2800" dirty="0"/>
              <a:t>tariff dismantling for all member countries according to current offers published on the </a:t>
            </a:r>
            <a:r>
              <a:rPr lang="en-US" sz="2800" dirty="0" err="1"/>
              <a:t>AfCFTA</a:t>
            </a:r>
            <a:r>
              <a:rPr lang="en-US" sz="2800" dirty="0"/>
              <a:t> Secretariat website</a:t>
            </a:r>
            <a:r>
              <a:rPr lang="en-US" sz="2800" b="1" dirty="0"/>
              <a:t>.</a:t>
            </a:r>
            <a:endParaRPr lang="fr-FR" sz="2800" dirty="0"/>
          </a:p>
          <a:p>
            <a:pPr lvl="2" algn="just"/>
            <a:endParaRPr lang="fr-FR" sz="2800" dirty="0"/>
          </a:p>
          <a:p>
            <a:pPr lvl="2" algn="just"/>
            <a:endParaRPr lang="fr-FR" sz="2800" dirty="0"/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fr-FR" sz="2800" b="1" dirty="0" err="1"/>
              <a:t>Tariff+MNT</a:t>
            </a:r>
            <a:r>
              <a:rPr lang="fr-FR" sz="2800" b="1" dirty="0"/>
              <a:t>:</a:t>
            </a:r>
            <a:r>
              <a:rPr lang="fr-FR" sz="2800" dirty="0"/>
              <a:t> </a:t>
            </a:r>
            <a:r>
              <a:rPr lang="en-US" sz="2800" dirty="0"/>
              <a:t>the first scenario combined with a 50% reduction in non-tariff measures on intra-African trade.</a:t>
            </a:r>
            <a:endParaRPr lang="fr-CI" sz="2800" dirty="0"/>
          </a:p>
        </p:txBody>
      </p:sp>
    </p:spTree>
    <p:extLst>
      <p:ext uri="{BB962C8B-B14F-4D97-AF65-F5344CB8AC3E}">
        <p14:creationId xmlns:p14="http://schemas.microsoft.com/office/powerpoint/2010/main" val="761561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C4BB090-9E50-D8D1-E7FA-70EA54A79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BB950B-70A3-FD99-0D4D-5C625C6CD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7E69090-A47C-0146-5E2B-D425DCBC0153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752BF5-3FB8-D46C-05A8-5BCBB7727CC3}"/>
              </a:ext>
            </a:extLst>
          </p:cNvPr>
          <p:cNvSpPr txBox="1"/>
          <p:nvPr/>
        </p:nvSpPr>
        <p:spPr>
          <a:xfrm>
            <a:off x="725557" y="1252330"/>
            <a:ext cx="10614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dirty="0"/>
              <a:t>Impacts macroéconomiques et sectoriels</a:t>
            </a:r>
            <a:endParaRPr lang="fr-CI" sz="2800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4DD8E854-4375-717F-BB40-9EBFE1F5DE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721163"/>
              </p:ext>
            </p:extLst>
          </p:nvPr>
        </p:nvGraphicFramePr>
        <p:xfrm>
          <a:off x="1006282" y="2367099"/>
          <a:ext cx="5414396" cy="4152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D635F7D-7EA2-1A67-0CD7-73FA02929B1F}"/>
              </a:ext>
            </a:extLst>
          </p:cNvPr>
          <p:cNvSpPr txBox="1"/>
          <p:nvPr/>
        </p:nvSpPr>
        <p:spPr>
          <a:xfrm>
            <a:off x="1053548" y="1997767"/>
            <a:ext cx="537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Figure: Impact on GDP</a:t>
            </a:r>
            <a:endParaRPr lang="fr-CI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35288B-6BB9-5A0E-1C3C-A3C8CCD329A0}"/>
              </a:ext>
            </a:extLst>
          </p:cNvPr>
          <p:cNvSpPr txBox="1"/>
          <p:nvPr/>
        </p:nvSpPr>
        <p:spPr>
          <a:xfrm>
            <a:off x="6748670" y="2088989"/>
            <a:ext cx="51186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dirty="0"/>
              <a:t>Slightly negative impact at the start of the Agreement's implementation, but improving fairly quickly.</a:t>
            </a:r>
          </a:p>
          <a:p>
            <a:endParaRPr lang="fr-FR" sz="20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dirty="0"/>
              <a:t>The average impact of the “Tariff” scenario is virtually negligible.</a:t>
            </a:r>
            <a:endParaRPr lang="fr-FR" sz="26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dirty="0"/>
              <a:t>The </a:t>
            </a:r>
            <a:r>
              <a:rPr lang="en-US" sz="2600" dirty="0" err="1"/>
              <a:t>Tariff+MNT</a:t>
            </a:r>
            <a:r>
              <a:rPr lang="en-US" sz="2600" dirty="0"/>
              <a:t> scenario will have a positive &amp; greater impact.</a:t>
            </a:r>
            <a:endParaRPr lang="fr-CI" sz="2600" dirty="0"/>
          </a:p>
        </p:txBody>
      </p:sp>
    </p:spTree>
    <p:extLst>
      <p:ext uri="{BB962C8B-B14F-4D97-AF65-F5344CB8AC3E}">
        <p14:creationId xmlns:p14="http://schemas.microsoft.com/office/powerpoint/2010/main" val="1062275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C8EBE6E-2DF9-3F5B-A9B8-A56F1749C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C4E6812-0DFB-DF7E-0A30-C215FBC04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04A677D-4DF1-8625-0377-ADAB1A811952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43303B0-2D15-3903-9A8C-E316BBDE74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378019"/>
              </p:ext>
            </p:extLst>
          </p:nvPr>
        </p:nvGraphicFramePr>
        <p:xfrm>
          <a:off x="499386" y="2138680"/>
          <a:ext cx="5334883" cy="3258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ADDBE61C-D00B-B57C-7D7B-D7AFF0E2D3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096770"/>
              </p:ext>
            </p:extLst>
          </p:nvPr>
        </p:nvGraphicFramePr>
        <p:xfrm>
          <a:off x="6357731" y="2138679"/>
          <a:ext cx="5032511" cy="3258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1F7C825-93C9-30EF-C8D5-00F8E2CC51BC}"/>
              </a:ext>
            </a:extLst>
          </p:cNvPr>
          <p:cNvSpPr txBox="1"/>
          <p:nvPr/>
        </p:nvSpPr>
        <p:spPr>
          <a:xfrm>
            <a:off x="499386" y="1580322"/>
            <a:ext cx="519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Figure: Impact on total exports</a:t>
            </a:r>
            <a:endParaRPr lang="fr-CI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966893D-50B5-5BB4-5139-4873B55E9C34}"/>
              </a:ext>
            </a:extLst>
          </p:cNvPr>
          <p:cNvSpPr txBox="1"/>
          <p:nvPr/>
        </p:nvSpPr>
        <p:spPr>
          <a:xfrm>
            <a:off x="6346902" y="1603515"/>
            <a:ext cx="519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Graphique: Impact sur les importations totales</a:t>
            </a:r>
            <a:endParaRPr lang="fr-CI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D458B5-5855-3447-98E4-97A5A8EAF644}"/>
              </a:ext>
            </a:extLst>
          </p:cNvPr>
          <p:cNvSpPr txBox="1"/>
          <p:nvPr/>
        </p:nvSpPr>
        <p:spPr>
          <a:xfrm>
            <a:off x="715617" y="5963474"/>
            <a:ext cx="1067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Implementation of the Agreement will have a positive overall impact on Côte d'Ivoire's foreign trade.</a:t>
            </a:r>
            <a:endParaRPr lang="fr-CI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533224-F06F-53F9-7F08-9BFF8C426823}"/>
              </a:ext>
            </a:extLst>
          </p:cNvPr>
          <p:cNvSpPr txBox="1"/>
          <p:nvPr/>
        </p:nvSpPr>
        <p:spPr>
          <a:xfrm>
            <a:off x="499386" y="5466523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</a:t>
            </a:r>
            <a:r>
              <a:rPr lang="en-US" sz="1200" dirty="0"/>
              <a:t>Authors' calculations based on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442389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57787AC-02A9-2F0E-C144-919908220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808C26-5138-D8EF-ECF6-8C02E3638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FC379D2-75B7-19CA-88EE-F14ED95FEB63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FCD3FA-0700-E4F7-D076-53BBBCC123E3}"/>
              </a:ext>
            </a:extLst>
          </p:cNvPr>
          <p:cNvSpPr txBox="1"/>
          <p:nvPr/>
        </p:nvSpPr>
        <p:spPr>
          <a:xfrm>
            <a:off x="526774" y="1649895"/>
            <a:ext cx="570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Figure: Impact on total government revenue</a:t>
            </a:r>
            <a:endParaRPr lang="fr-CI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FCD5FB11-84E5-EE72-9E5A-5E054C833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760558"/>
              </p:ext>
            </p:extLst>
          </p:nvPr>
        </p:nvGraphicFramePr>
        <p:xfrm>
          <a:off x="526774" y="2220141"/>
          <a:ext cx="5569226" cy="3763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1595AA04-AFC1-649F-77AD-7E50F852ED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188427"/>
              </p:ext>
            </p:extLst>
          </p:nvPr>
        </p:nvGraphicFramePr>
        <p:xfrm>
          <a:off x="6503491" y="2220141"/>
          <a:ext cx="5423114" cy="3763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BB4F205-289B-9C16-6E21-9E7FD516B0A9}"/>
              </a:ext>
            </a:extLst>
          </p:cNvPr>
          <p:cNvSpPr txBox="1"/>
          <p:nvPr/>
        </p:nvSpPr>
        <p:spPr>
          <a:xfrm>
            <a:off x="6503491" y="1752600"/>
            <a:ext cx="570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Figure: Impact on customs revenues</a:t>
            </a:r>
            <a:endParaRPr lang="fr-CI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71DF93A-6C31-B28D-FB10-5606AC96A1FB}"/>
              </a:ext>
            </a:extLst>
          </p:cNvPr>
          <p:cNvSpPr txBox="1"/>
          <p:nvPr/>
        </p:nvSpPr>
        <p:spPr>
          <a:xfrm>
            <a:off x="559020" y="6042990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</a:t>
            </a:r>
            <a:r>
              <a:rPr lang="en-US" sz="1200" dirty="0"/>
              <a:t>Authors' calculations based on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731525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D408C03-4CBB-8597-2BA6-97841398F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616014"/>
              </p:ext>
            </p:extLst>
          </p:nvPr>
        </p:nvGraphicFramePr>
        <p:xfrm>
          <a:off x="318052" y="2001633"/>
          <a:ext cx="6758053" cy="1844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6720">
                  <a:extLst>
                    <a:ext uri="{9D8B030D-6E8A-4147-A177-3AD203B41FA5}">
                      <a16:colId xmlns:a16="http://schemas.microsoft.com/office/drawing/2014/main" val="1540511778"/>
                    </a:ext>
                  </a:extLst>
                </a:gridCol>
                <a:gridCol w="473000">
                  <a:extLst>
                    <a:ext uri="{9D8B030D-6E8A-4147-A177-3AD203B41FA5}">
                      <a16:colId xmlns:a16="http://schemas.microsoft.com/office/drawing/2014/main" val="4226238937"/>
                    </a:ext>
                  </a:extLst>
                </a:gridCol>
                <a:gridCol w="686820">
                  <a:extLst>
                    <a:ext uri="{9D8B030D-6E8A-4147-A177-3AD203B41FA5}">
                      <a16:colId xmlns:a16="http://schemas.microsoft.com/office/drawing/2014/main" val="1963403150"/>
                    </a:ext>
                  </a:extLst>
                </a:gridCol>
                <a:gridCol w="531315">
                  <a:extLst>
                    <a:ext uri="{9D8B030D-6E8A-4147-A177-3AD203B41FA5}">
                      <a16:colId xmlns:a16="http://schemas.microsoft.com/office/drawing/2014/main" val="1515374126"/>
                    </a:ext>
                  </a:extLst>
                </a:gridCol>
                <a:gridCol w="782193">
                  <a:extLst>
                    <a:ext uri="{9D8B030D-6E8A-4147-A177-3AD203B41FA5}">
                      <a16:colId xmlns:a16="http://schemas.microsoft.com/office/drawing/2014/main" val="2360767869"/>
                    </a:ext>
                  </a:extLst>
                </a:gridCol>
                <a:gridCol w="616932">
                  <a:extLst>
                    <a:ext uri="{9D8B030D-6E8A-4147-A177-3AD203B41FA5}">
                      <a16:colId xmlns:a16="http://schemas.microsoft.com/office/drawing/2014/main" val="114165505"/>
                    </a:ext>
                  </a:extLst>
                </a:gridCol>
                <a:gridCol w="901073">
                  <a:extLst>
                    <a:ext uri="{9D8B030D-6E8A-4147-A177-3AD203B41FA5}">
                      <a16:colId xmlns:a16="http://schemas.microsoft.com/office/drawing/2014/main" val="465437095"/>
                    </a:ext>
                  </a:extLst>
                </a:gridCol>
              </a:tblGrid>
              <a:tr h="55375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fr-C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Tariff</a:t>
                      </a:r>
                      <a:endParaRPr lang="fr-C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Tariff + NTM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68367"/>
                  </a:ext>
                </a:extLst>
              </a:tr>
              <a:tr h="30792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fr-C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2030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2035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2030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2035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60417545"/>
                  </a:ext>
                </a:extLst>
              </a:tr>
              <a:tr h="29748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Agriculture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0,03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0,12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0,06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0,07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0,09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5476568"/>
                  </a:ext>
                </a:extLst>
              </a:tr>
              <a:tr h="29998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CI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Fishing</a:t>
                      </a:r>
                      <a:endParaRPr lang="fr-C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-0,20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-7,46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-4,55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-10,67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-8,10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-4,05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0519460"/>
                  </a:ext>
                </a:extLst>
              </a:tr>
              <a:tr h="38566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CI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Processed</a:t>
                      </a:r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CI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food</a:t>
                      </a:r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CI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products</a:t>
                      </a:r>
                      <a:endParaRPr lang="fr-C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0,05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0,17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-0,52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-0,41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C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-0,89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9645078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B5D9FC8-99A1-4DC1-922F-87FBDD80B3F6}"/>
              </a:ext>
            </a:extLst>
          </p:cNvPr>
          <p:cNvSpPr txBox="1"/>
          <p:nvPr/>
        </p:nvSpPr>
        <p:spPr>
          <a:xfrm>
            <a:off x="487018" y="1600199"/>
            <a:ext cx="658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Tableau: Impact sur la production agricole et alimentaire</a:t>
            </a:r>
            <a:endParaRPr lang="fr-CI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8598076-A664-35AE-4383-BC3F82DE3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421155"/>
              </p:ext>
            </p:extLst>
          </p:nvPr>
        </p:nvGraphicFramePr>
        <p:xfrm>
          <a:off x="318053" y="4343400"/>
          <a:ext cx="6758053" cy="1705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2449">
                  <a:extLst>
                    <a:ext uri="{9D8B030D-6E8A-4147-A177-3AD203B41FA5}">
                      <a16:colId xmlns:a16="http://schemas.microsoft.com/office/drawing/2014/main" val="4048853322"/>
                    </a:ext>
                  </a:extLst>
                </a:gridCol>
                <a:gridCol w="660934">
                  <a:extLst>
                    <a:ext uri="{9D8B030D-6E8A-4147-A177-3AD203B41FA5}">
                      <a16:colId xmlns:a16="http://schemas.microsoft.com/office/drawing/2014/main" val="1112957939"/>
                    </a:ext>
                  </a:extLst>
                </a:gridCol>
                <a:gridCol w="660934">
                  <a:extLst>
                    <a:ext uri="{9D8B030D-6E8A-4147-A177-3AD203B41FA5}">
                      <a16:colId xmlns:a16="http://schemas.microsoft.com/office/drawing/2014/main" val="802304258"/>
                    </a:ext>
                  </a:extLst>
                </a:gridCol>
                <a:gridCol w="660934">
                  <a:extLst>
                    <a:ext uri="{9D8B030D-6E8A-4147-A177-3AD203B41FA5}">
                      <a16:colId xmlns:a16="http://schemas.microsoft.com/office/drawing/2014/main" val="2882615901"/>
                    </a:ext>
                  </a:extLst>
                </a:gridCol>
                <a:gridCol w="660934">
                  <a:extLst>
                    <a:ext uri="{9D8B030D-6E8A-4147-A177-3AD203B41FA5}">
                      <a16:colId xmlns:a16="http://schemas.microsoft.com/office/drawing/2014/main" val="2349247698"/>
                    </a:ext>
                  </a:extLst>
                </a:gridCol>
                <a:gridCol w="660934">
                  <a:extLst>
                    <a:ext uri="{9D8B030D-6E8A-4147-A177-3AD203B41FA5}">
                      <a16:colId xmlns:a16="http://schemas.microsoft.com/office/drawing/2014/main" val="688737440"/>
                    </a:ext>
                  </a:extLst>
                </a:gridCol>
                <a:gridCol w="660934">
                  <a:extLst>
                    <a:ext uri="{9D8B030D-6E8A-4147-A177-3AD203B41FA5}">
                      <a16:colId xmlns:a16="http://schemas.microsoft.com/office/drawing/2014/main" val="3979025401"/>
                    </a:ext>
                  </a:extLst>
                </a:gridCol>
              </a:tblGrid>
              <a:tr h="284232">
                <a:tc>
                  <a:txBody>
                    <a:bodyPr/>
                    <a:lstStyle/>
                    <a:p>
                      <a:pPr algn="l" fontAlgn="b"/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Tariff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Tariff + NTM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813064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 algn="l" fontAlgn="b"/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2025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2030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2035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2025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2030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2035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0419143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 algn="l" fontAlgn="b"/>
                      <a:r>
                        <a:rPr lang="fr-CI" sz="1400" u="none" strike="noStrike" dirty="0">
                          <a:effectLst/>
                        </a:rPr>
                        <a:t>Food </a:t>
                      </a:r>
                      <a:r>
                        <a:rPr lang="fr-CI" sz="1400" u="none" strike="noStrike" dirty="0" err="1">
                          <a:effectLst/>
                        </a:rPr>
                        <a:t>crops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-0,80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-0,92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-0,71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-0,20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1,12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3,37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3975643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 algn="l" fontAlgn="b"/>
                      <a:r>
                        <a:rPr lang="fr-CI" sz="1400" u="none" strike="noStrike" dirty="0">
                          <a:effectLst/>
                        </a:rPr>
                        <a:t>Cash </a:t>
                      </a:r>
                      <a:r>
                        <a:rPr lang="fr-CI" sz="1400" u="none" strike="noStrike" dirty="0" err="1">
                          <a:effectLst/>
                        </a:rPr>
                        <a:t>crop</a:t>
                      </a:r>
                      <a:r>
                        <a:rPr lang="fr-CI" sz="1400" u="none" strike="noStrike" dirty="0">
                          <a:effectLst/>
                        </a:rPr>
                        <a:t> </a:t>
                      </a:r>
                      <a:r>
                        <a:rPr lang="fr-CI" sz="1400" u="none" strike="noStrike" dirty="0" err="1">
                          <a:effectLst/>
                        </a:rPr>
                        <a:t>farming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-0,33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-0,26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-0,34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-0,28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-0,29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-0,58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65421028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 algn="l" fontAlgn="b"/>
                      <a:r>
                        <a:rPr lang="fr-CI" sz="1400" u="none" strike="noStrike" dirty="0" err="1">
                          <a:effectLst/>
                        </a:rPr>
                        <a:t>Livestock</a:t>
                      </a:r>
                      <a:r>
                        <a:rPr lang="fr-CI" sz="1400" u="none" strike="noStrike" dirty="0">
                          <a:effectLst/>
                        </a:rPr>
                        <a:t>, </a:t>
                      </a:r>
                      <a:r>
                        <a:rPr lang="fr-CI" sz="1400" u="none" strike="noStrike" dirty="0" err="1">
                          <a:effectLst/>
                        </a:rPr>
                        <a:t>meat</a:t>
                      </a:r>
                      <a:r>
                        <a:rPr lang="fr-CI" sz="1400" u="none" strike="noStrike" dirty="0">
                          <a:effectLst/>
                        </a:rPr>
                        <a:t> and </a:t>
                      </a:r>
                      <a:r>
                        <a:rPr lang="fr-CI" sz="1400" u="none" strike="noStrike" dirty="0" err="1">
                          <a:effectLst/>
                        </a:rPr>
                        <a:t>fishing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-9,44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-6,32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-3,10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-9,44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>
                          <a:effectLst/>
                        </a:rPr>
                        <a:t>-6,28</a:t>
                      </a:r>
                      <a:endParaRPr lang="fr-CI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effectLst/>
                        </a:rPr>
                        <a:t>-3,04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88885299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 algn="l" fontAlgn="b"/>
                      <a:r>
                        <a:rPr lang="fr-CI" sz="1400" u="none" strike="noStrike" dirty="0" err="1">
                          <a:effectLst/>
                        </a:rPr>
                        <a:t>Processed</a:t>
                      </a:r>
                      <a:r>
                        <a:rPr lang="fr-CI" sz="1400" u="none" strike="noStrike" dirty="0">
                          <a:effectLst/>
                        </a:rPr>
                        <a:t> </a:t>
                      </a:r>
                      <a:r>
                        <a:rPr lang="fr-CI" sz="1400" u="none" strike="noStrike" dirty="0" err="1">
                          <a:effectLst/>
                        </a:rPr>
                        <a:t>food</a:t>
                      </a:r>
                      <a:r>
                        <a:rPr lang="fr-CI" sz="1400" u="none" strike="noStrike" dirty="0">
                          <a:effectLst/>
                        </a:rPr>
                        <a:t> </a:t>
                      </a:r>
                      <a:r>
                        <a:rPr lang="fr-CI" sz="1400" u="none" strike="noStrike" dirty="0" err="1">
                          <a:effectLst/>
                        </a:rPr>
                        <a:t>products</a:t>
                      </a:r>
                      <a:endParaRPr lang="fr-CI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3,57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3,20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2,65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3,51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2,75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1,84</a:t>
                      </a:r>
                      <a:endParaRPr lang="fr-CI" sz="1400" b="0" i="0" u="none" strike="noStrike" dirty="0">
                        <a:solidFill>
                          <a:schemeClr val="accent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98902491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5AFC751-C998-DB67-E293-C17075D04BD5}"/>
              </a:ext>
            </a:extLst>
          </p:cNvPr>
          <p:cNvSpPr txBox="1"/>
          <p:nvPr/>
        </p:nvSpPr>
        <p:spPr>
          <a:xfrm>
            <a:off x="490332" y="3919327"/>
            <a:ext cx="658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Tableau: Impact sur les importations agricoles et alimentaires</a:t>
            </a:r>
            <a:endParaRPr lang="fr-CI" dirty="0"/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CF2BE361-455F-87CE-0BAC-C6C2E0E7FB39}"/>
              </a:ext>
            </a:extLst>
          </p:cNvPr>
          <p:cNvSpPr/>
          <p:nvPr/>
        </p:nvSpPr>
        <p:spPr>
          <a:xfrm>
            <a:off x="7156174" y="2001633"/>
            <a:ext cx="934278" cy="404715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F6DCC20-436C-FC8D-F0F7-B9F7C85F98BC}"/>
              </a:ext>
            </a:extLst>
          </p:cNvPr>
          <p:cNvSpPr txBox="1"/>
          <p:nvPr/>
        </p:nvSpPr>
        <p:spPr>
          <a:xfrm>
            <a:off x="8309113" y="3329610"/>
            <a:ext cx="3230217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Positive impact on agricultural and food supply</a:t>
            </a:r>
            <a:endParaRPr lang="fr-CI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18566B7-4174-9B34-0FA6-0797928FC040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7C46E7B-A4CC-E092-A221-588D432D30FA}"/>
              </a:ext>
            </a:extLst>
          </p:cNvPr>
          <p:cNvSpPr txBox="1"/>
          <p:nvPr/>
        </p:nvSpPr>
        <p:spPr>
          <a:xfrm>
            <a:off x="330419" y="6062868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</a:t>
            </a:r>
            <a:r>
              <a:rPr lang="en-US" sz="1200" dirty="0"/>
              <a:t>Authors' calculations based on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2680590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EAC697FE-EEC8-4313-0CE3-A167945467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0972640"/>
              </p:ext>
            </p:extLst>
          </p:nvPr>
        </p:nvGraphicFramePr>
        <p:xfrm>
          <a:off x="735495" y="2017643"/>
          <a:ext cx="6632713" cy="3836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8E28A2-FAE9-99CB-3DF4-22BBF5719208}"/>
              </a:ext>
            </a:extLst>
          </p:cNvPr>
          <p:cNvSpPr txBox="1"/>
          <p:nvPr/>
        </p:nvSpPr>
        <p:spPr>
          <a:xfrm>
            <a:off x="735495" y="1530626"/>
            <a:ext cx="663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Figure: Impact on </a:t>
            </a:r>
            <a:r>
              <a:rPr lang="fr-FR" dirty="0" err="1"/>
              <a:t>welfare</a:t>
            </a:r>
            <a:endParaRPr lang="fr-CI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C54D02-568C-2FA3-6EE4-6D910233BFC2}"/>
              </a:ext>
            </a:extLst>
          </p:cNvPr>
          <p:cNvSpPr txBox="1"/>
          <p:nvPr/>
        </p:nvSpPr>
        <p:spPr>
          <a:xfrm>
            <a:off x="8001000" y="2017643"/>
            <a:ext cx="3339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Increased supply and lower consumer prices translate into improved well-being</a:t>
            </a:r>
            <a:endParaRPr lang="fr-CI" sz="2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214BDA-61E7-897D-415D-4CA3DD2E0F60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5CC291-2708-EED3-414A-BFC9513FDA50}"/>
              </a:ext>
            </a:extLst>
          </p:cNvPr>
          <p:cNvSpPr txBox="1"/>
          <p:nvPr/>
        </p:nvSpPr>
        <p:spPr>
          <a:xfrm>
            <a:off x="708103" y="5953539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</a:t>
            </a:r>
            <a:r>
              <a:rPr lang="en-US" sz="1200" dirty="0"/>
              <a:t>Authors' calculations based on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2903856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77D6828-6FE7-D1E4-D030-DEBBC4E8F055}"/>
              </a:ext>
            </a:extLst>
          </p:cNvPr>
          <p:cNvSpPr txBox="1"/>
          <p:nvPr/>
        </p:nvSpPr>
        <p:spPr>
          <a:xfrm>
            <a:off x="715618" y="1441174"/>
            <a:ext cx="7225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Figure: Impact on </a:t>
            </a:r>
            <a:r>
              <a:rPr lang="fr-FR" sz="2800" b="1" dirty="0" err="1"/>
              <a:t>food</a:t>
            </a:r>
            <a:r>
              <a:rPr lang="fr-FR" sz="2800" b="1" dirty="0"/>
              <a:t> </a:t>
            </a:r>
            <a:r>
              <a:rPr lang="fr-FR" sz="2800" b="1" dirty="0" err="1"/>
              <a:t>poverty</a:t>
            </a:r>
            <a:endParaRPr lang="fr-CI" sz="28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2F281A-D94D-6025-2121-B2565F6E6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679232"/>
              </p:ext>
            </p:extLst>
          </p:nvPr>
        </p:nvGraphicFramePr>
        <p:xfrm>
          <a:off x="715617" y="2942603"/>
          <a:ext cx="10197547" cy="26555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84993">
                  <a:extLst>
                    <a:ext uri="{9D8B030D-6E8A-4147-A177-3AD203B41FA5}">
                      <a16:colId xmlns:a16="http://schemas.microsoft.com/office/drawing/2014/main" val="2896118301"/>
                    </a:ext>
                  </a:extLst>
                </a:gridCol>
                <a:gridCol w="4312260">
                  <a:extLst>
                    <a:ext uri="{9D8B030D-6E8A-4147-A177-3AD203B41FA5}">
                      <a16:colId xmlns:a16="http://schemas.microsoft.com/office/drawing/2014/main" val="1253691347"/>
                    </a:ext>
                  </a:extLst>
                </a:gridCol>
                <a:gridCol w="3200294">
                  <a:extLst>
                    <a:ext uri="{9D8B030D-6E8A-4147-A177-3AD203B41FA5}">
                      <a16:colId xmlns:a16="http://schemas.microsoft.com/office/drawing/2014/main" val="395120090"/>
                    </a:ext>
                  </a:extLst>
                </a:gridCol>
              </a:tblGrid>
              <a:tr h="477453">
                <a:tc>
                  <a:txBody>
                    <a:bodyPr/>
                    <a:lstStyle/>
                    <a:p>
                      <a:pPr algn="l" fontAlgn="b"/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 err="1">
                          <a:effectLst/>
                        </a:rPr>
                        <a:t>Average</a:t>
                      </a:r>
                      <a:r>
                        <a:rPr lang="fr-CI" sz="2000" u="none" strike="noStrike" dirty="0">
                          <a:effectLst/>
                        </a:rPr>
                        <a:t> </a:t>
                      </a:r>
                      <a:r>
                        <a:rPr lang="fr-CI" sz="2000" u="none" strike="noStrike" dirty="0" err="1">
                          <a:effectLst/>
                        </a:rPr>
                        <a:t>quantity</a:t>
                      </a:r>
                      <a:r>
                        <a:rPr lang="fr-CI" sz="2000" u="none" strike="noStrike" dirty="0">
                          <a:effectLst/>
                        </a:rPr>
                        <a:t> </a:t>
                      </a:r>
                      <a:r>
                        <a:rPr lang="fr-CI" sz="2000" u="none" strike="noStrike" dirty="0" err="1">
                          <a:effectLst/>
                        </a:rPr>
                        <a:t>consumed</a:t>
                      </a:r>
                      <a:r>
                        <a:rPr lang="fr-CI" sz="2000" u="none" strike="noStrike" dirty="0">
                          <a:effectLst/>
                        </a:rPr>
                        <a:t> (g)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Energy </a:t>
                      </a:r>
                      <a:r>
                        <a:rPr lang="fr-CI" sz="2000" u="none" strike="noStrike" dirty="0" err="1">
                          <a:effectLst/>
                        </a:rPr>
                        <a:t>intake</a:t>
                      </a:r>
                      <a:r>
                        <a:rPr lang="fr-CI" sz="2000" u="none" strike="noStrike" dirty="0">
                          <a:effectLst/>
                        </a:rPr>
                        <a:t> (kcal)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62891414"/>
                  </a:ext>
                </a:extLst>
              </a:tr>
              <a:tr h="257363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 dirty="0">
                          <a:effectLst/>
                        </a:rPr>
                        <a:t>Place of </a:t>
                      </a:r>
                      <a:r>
                        <a:rPr lang="fr-CI" sz="2000" u="none" strike="noStrike" dirty="0" err="1">
                          <a:effectLst/>
                        </a:rPr>
                        <a:t>residence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4935442"/>
                  </a:ext>
                </a:extLst>
              </a:tr>
              <a:tr h="257363">
                <a:tc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 dirty="0">
                          <a:effectLst/>
                        </a:rPr>
                        <a:t>Urban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849,8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>
                          <a:effectLst/>
                        </a:rPr>
                        <a:t>1 783,4</a:t>
                      </a:r>
                      <a:endParaRPr lang="fr-CI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96310980"/>
                  </a:ext>
                </a:extLst>
              </a:tr>
              <a:tr h="257363">
                <a:tc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>
                          <a:effectLst/>
                        </a:rPr>
                        <a:t>Rural</a:t>
                      </a:r>
                      <a:endParaRPr lang="fr-CI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1 003,4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>
                          <a:effectLst/>
                        </a:rPr>
                        <a:t>1 890,7</a:t>
                      </a:r>
                      <a:endParaRPr lang="fr-CI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6165071"/>
                  </a:ext>
                </a:extLst>
              </a:tr>
              <a:tr h="257363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 dirty="0" err="1">
                          <a:effectLst/>
                        </a:rPr>
                        <a:t>Sex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15839333"/>
                  </a:ext>
                </a:extLst>
              </a:tr>
              <a:tr h="257363">
                <a:tc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 dirty="0">
                          <a:effectLst/>
                        </a:rPr>
                        <a:t>Male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917,2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1 828,1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80455809"/>
                  </a:ext>
                </a:extLst>
              </a:tr>
              <a:tr h="257363">
                <a:tc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 dirty="0" err="1">
                          <a:effectLst/>
                        </a:rPr>
                        <a:t>Female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>
                          <a:effectLst/>
                        </a:rPr>
                        <a:t>950,3</a:t>
                      </a:r>
                      <a:endParaRPr lang="fr-CI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1 865,7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98031811"/>
                  </a:ext>
                </a:extLst>
              </a:tr>
              <a:tr h="257363">
                <a:tc>
                  <a:txBody>
                    <a:bodyPr/>
                    <a:lstStyle/>
                    <a:p>
                      <a:pPr algn="l" fontAlgn="b"/>
                      <a:r>
                        <a:rPr lang="fr-CI" sz="2000" u="none" strike="noStrike" dirty="0">
                          <a:effectLst/>
                        </a:rPr>
                        <a:t>All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>
                          <a:effectLst/>
                        </a:rPr>
                        <a:t>922,7</a:t>
                      </a:r>
                      <a:endParaRPr lang="fr-CI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I" sz="2000" u="none" strike="noStrike" dirty="0">
                          <a:effectLst/>
                        </a:rPr>
                        <a:t>1 834,3</a:t>
                      </a:r>
                      <a:endParaRPr lang="fr-CI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95568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CDF4FA3-C560-2DBA-E563-B5CD78136D63}"/>
              </a:ext>
            </a:extLst>
          </p:cNvPr>
          <p:cNvSpPr txBox="1"/>
          <p:nvPr/>
        </p:nvSpPr>
        <p:spPr>
          <a:xfrm>
            <a:off x="715618" y="2293439"/>
            <a:ext cx="8179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Table: Average daily food consumption and calorie intake as calculated from EHCVM 2021 data</a:t>
            </a:r>
            <a:endParaRPr lang="fr-CI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DE741C-77D7-C170-B491-CD7EBD31A69F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1E4745-0F35-5CFD-C907-8BBB553F893F}"/>
              </a:ext>
            </a:extLst>
          </p:cNvPr>
          <p:cNvSpPr txBox="1"/>
          <p:nvPr/>
        </p:nvSpPr>
        <p:spPr>
          <a:xfrm>
            <a:off x="715618" y="5615612"/>
            <a:ext cx="373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EHCVM 2021</a:t>
            </a:r>
            <a:endParaRPr lang="fr-CI" dirty="0"/>
          </a:p>
        </p:txBody>
      </p:sp>
    </p:spTree>
    <p:extLst>
      <p:ext uri="{BB962C8B-B14F-4D97-AF65-F5344CB8AC3E}">
        <p14:creationId xmlns:p14="http://schemas.microsoft.com/office/powerpoint/2010/main" val="2736126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ED745A30-1930-B631-4F0F-8359C4D241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840654"/>
              </p:ext>
            </p:extLst>
          </p:nvPr>
        </p:nvGraphicFramePr>
        <p:xfrm>
          <a:off x="357809" y="2087221"/>
          <a:ext cx="5476461" cy="4104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D4149E41-9EA2-FBD5-0C4B-55C726C821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70882"/>
              </p:ext>
            </p:extLst>
          </p:nvPr>
        </p:nvGraphicFramePr>
        <p:xfrm>
          <a:off x="6459054" y="2087220"/>
          <a:ext cx="5060398" cy="4104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F6641488-5042-BBA0-7E13-617FE9C4CA01}"/>
              </a:ext>
            </a:extLst>
          </p:cNvPr>
          <p:cNvSpPr/>
          <p:nvPr/>
        </p:nvSpPr>
        <p:spPr>
          <a:xfrm>
            <a:off x="5834270" y="4363278"/>
            <a:ext cx="624784" cy="4174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518762-A9EA-78A4-42E1-9B939F24AE36}"/>
              </a:ext>
            </a:extLst>
          </p:cNvPr>
          <p:cNvSpPr txBox="1"/>
          <p:nvPr/>
        </p:nvSpPr>
        <p:spPr>
          <a:xfrm>
            <a:off x="241853" y="1500810"/>
            <a:ext cx="5625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Figure: Trend in the proportion of people with calorie consumption below the 2100 kcal threshold</a:t>
            </a:r>
            <a:endParaRPr lang="fr-CI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107E8F4-25ED-EEEE-B89C-FE529CFE35B2}"/>
              </a:ext>
            </a:extLst>
          </p:cNvPr>
          <p:cNvSpPr txBox="1"/>
          <p:nvPr/>
        </p:nvSpPr>
        <p:spPr>
          <a:xfrm>
            <a:off x="6459054" y="1500810"/>
            <a:ext cx="506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Figure: Impact of the </a:t>
            </a:r>
            <a:r>
              <a:rPr lang="en-US" dirty="0" err="1"/>
              <a:t>AfCFTA</a:t>
            </a:r>
            <a:r>
              <a:rPr lang="en-US" dirty="0"/>
              <a:t> on food poverty</a:t>
            </a:r>
            <a:endParaRPr lang="fr-CI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7487FD-8728-DACB-500C-55628214AA5A}"/>
              </a:ext>
            </a:extLst>
          </p:cNvPr>
          <p:cNvSpPr txBox="1"/>
          <p:nvPr/>
        </p:nvSpPr>
        <p:spPr>
          <a:xfrm>
            <a:off x="370176" y="6261651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</a:t>
            </a:r>
            <a:r>
              <a:rPr lang="en-US" sz="1200" dirty="0"/>
              <a:t>Authors' calculations based on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1449004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5EF0F26F-FFD9-7335-1424-FB010577C6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4874620"/>
              </p:ext>
            </p:extLst>
          </p:nvPr>
        </p:nvGraphicFramePr>
        <p:xfrm>
          <a:off x="1321905" y="2475253"/>
          <a:ext cx="8806070" cy="3985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085727D-F762-5384-949A-41DFBCE6476B}"/>
              </a:ext>
            </a:extLst>
          </p:cNvPr>
          <p:cNvSpPr txBox="1"/>
          <p:nvPr/>
        </p:nvSpPr>
        <p:spPr>
          <a:xfrm>
            <a:off x="1321904" y="1461052"/>
            <a:ext cx="8806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Figure: Impact on food poverty by gender of household head</a:t>
            </a:r>
            <a:endParaRPr lang="fr-CI" sz="2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B3A6C6-80A9-4315-7948-90A33B08E140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86560F6-4646-2306-4087-AE8E70DA39EE}"/>
              </a:ext>
            </a:extLst>
          </p:cNvPr>
          <p:cNvSpPr txBox="1"/>
          <p:nvPr/>
        </p:nvSpPr>
        <p:spPr>
          <a:xfrm>
            <a:off x="1344213" y="6450492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</a:t>
            </a:r>
            <a:r>
              <a:rPr lang="en-US" sz="1200" dirty="0"/>
              <a:t>Authors' calculations based on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598811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1EB8BDE3-2833-6B27-2D70-374E12FED0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783758"/>
              </p:ext>
            </p:extLst>
          </p:nvPr>
        </p:nvGraphicFramePr>
        <p:xfrm>
          <a:off x="1242391" y="2014090"/>
          <a:ext cx="8488697" cy="4565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25EDDD8-333F-CCAA-00B2-333AB50FB30B}"/>
              </a:ext>
            </a:extLst>
          </p:cNvPr>
          <p:cNvSpPr txBox="1"/>
          <p:nvPr/>
        </p:nvSpPr>
        <p:spPr>
          <a:xfrm>
            <a:off x="1162878" y="1490870"/>
            <a:ext cx="903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Figure: Impact on food poverty by area of residence</a:t>
            </a:r>
            <a:endParaRPr lang="fr-CI" sz="2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116BF7-19A7-A823-59B6-92E909C0473D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RESULTATS</a:t>
            </a:r>
            <a:endParaRPr lang="fr-CI" sz="4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D17803-8FC2-E3EF-F04F-9D8EFA1235F6}"/>
              </a:ext>
            </a:extLst>
          </p:cNvPr>
          <p:cNvSpPr txBox="1"/>
          <p:nvPr/>
        </p:nvSpPr>
        <p:spPr>
          <a:xfrm>
            <a:off x="1324339" y="6559821"/>
            <a:ext cx="3645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Source:</a:t>
            </a:r>
            <a:r>
              <a:rPr lang="fr-FR" sz="1200" dirty="0"/>
              <a:t> Calcul des auteurs à partir des simulations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1136704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B7E253-EFEC-4C25-C591-A0DA3EFA8C3B}"/>
              </a:ext>
            </a:extLst>
          </p:cNvPr>
          <p:cNvSpPr txBox="1"/>
          <p:nvPr/>
        </p:nvSpPr>
        <p:spPr>
          <a:xfrm>
            <a:off x="1162878" y="2047460"/>
            <a:ext cx="102770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I- INTRODUCTION</a:t>
            </a:r>
          </a:p>
          <a:p>
            <a:endParaRPr lang="fr-FR" sz="2800" b="1" dirty="0"/>
          </a:p>
          <a:p>
            <a:r>
              <a:rPr lang="fr-FR" sz="2800" b="1" dirty="0"/>
              <a:t>II- METHODOLOGY</a:t>
            </a:r>
          </a:p>
          <a:p>
            <a:endParaRPr lang="fr-FR" sz="2800" b="1" dirty="0"/>
          </a:p>
          <a:p>
            <a:r>
              <a:rPr lang="fr-FR" sz="2800" b="1" dirty="0"/>
              <a:t>III- RESULTS</a:t>
            </a:r>
          </a:p>
          <a:p>
            <a:endParaRPr lang="fr-FR" sz="2800" b="1" dirty="0"/>
          </a:p>
          <a:p>
            <a:r>
              <a:rPr lang="fr-FR" sz="2800" b="1" dirty="0"/>
              <a:t>IV- CONCLUSION AND RECOMMANDATIONS</a:t>
            </a:r>
            <a:endParaRPr lang="fr-CI" sz="28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8DE238-49D7-B893-04D8-3F8367BEF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BEAEFD-E0DA-30A1-403C-223A0AA0C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4F1DCC2-18B7-5006-D5AA-2055AE0A0B25}"/>
              </a:ext>
            </a:extLst>
          </p:cNvPr>
          <p:cNvSpPr txBox="1"/>
          <p:nvPr/>
        </p:nvSpPr>
        <p:spPr>
          <a:xfrm>
            <a:off x="2673626" y="566527"/>
            <a:ext cx="610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PRESENTATION OUTLINE</a:t>
            </a:r>
            <a:endParaRPr lang="fr-CI" sz="2800" b="1" dirty="0"/>
          </a:p>
        </p:txBody>
      </p:sp>
    </p:spTree>
    <p:extLst>
      <p:ext uri="{BB962C8B-B14F-4D97-AF65-F5344CB8AC3E}">
        <p14:creationId xmlns:p14="http://schemas.microsoft.com/office/powerpoint/2010/main" val="3809330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BB8AD6-56DC-04E2-8A23-5CF5348F1CEF}"/>
              </a:ext>
            </a:extLst>
          </p:cNvPr>
          <p:cNvSpPr txBox="1"/>
          <p:nvPr/>
        </p:nvSpPr>
        <p:spPr>
          <a:xfrm>
            <a:off x="1948070" y="29821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CONCLUSION AND RECOMMANDATIONS</a:t>
            </a:r>
            <a:endParaRPr lang="fr-CI" sz="4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85EF35-9AF7-B92C-0980-EF50B065CB32}"/>
              </a:ext>
            </a:extLst>
          </p:cNvPr>
          <p:cNvSpPr txBox="1"/>
          <p:nvPr/>
        </p:nvSpPr>
        <p:spPr>
          <a:xfrm>
            <a:off x="655983" y="1540570"/>
            <a:ext cx="110821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Implementing the </a:t>
            </a:r>
            <a:r>
              <a:rPr lang="en-US" sz="2800" dirty="0" err="1"/>
              <a:t>AfCFTA</a:t>
            </a:r>
            <a:r>
              <a:rPr lang="en-US" sz="2800" dirty="0"/>
              <a:t> will have a positive impact on economic growth, provided that it goes beyond tariff dismantling to include the reduction of non-tariff barriers.</a:t>
            </a:r>
            <a:endParaRPr lang="fr-FR" sz="2800" dirty="0"/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Reducing customs duties will have a negative impact on government customs revenues and hence on public finances.</a:t>
            </a:r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 impact on foreign trade will be positive overall, although there will be some negative effects on certain sectors of the economy.</a:t>
            </a:r>
            <a:endParaRPr lang="fr-FR" sz="2800" dirty="0"/>
          </a:p>
          <a:p>
            <a:pPr algn="just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28049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085EF35-9AF7-B92C-0980-EF50B065CB32}"/>
              </a:ext>
            </a:extLst>
          </p:cNvPr>
          <p:cNvSpPr txBox="1"/>
          <p:nvPr/>
        </p:nvSpPr>
        <p:spPr>
          <a:xfrm>
            <a:off x="655983" y="1739353"/>
            <a:ext cx="1108213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 positive effect on agricultural production and the increase in food imports, combined with lower consumer prices, will have a positive impact on welfare.</a:t>
            </a:r>
            <a:endParaRPr lang="fr-FR" sz="2800" dirty="0"/>
          </a:p>
          <a:p>
            <a:pPr algn="just"/>
            <a:endParaRPr lang="fr-FR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Implementation of the Agreement will have a positive but small effect on reducing food poverty.</a:t>
            </a:r>
            <a:endParaRPr lang="fr-CI" sz="2800" dirty="0"/>
          </a:p>
          <a:p>
            <a:pPr algn="just"/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E60034-BB33-A6CD-D7A7-EE1EA8EEF228}"/>
              </a:ext>
            </a:extLst>
          </p:cNvPr>
          <p:cNvSpPr txBox="1"/>
          <p:nvPr/>
        </p:nvSpPr>
        <p:spPr>
          <a:xfrm>
            <a:off x="1948070" y="29821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CONCLUSION AND RECOMMANDATIONS</a:t>
            </a:r>
            <a:endParaRPr lang="fr-CI" sz="4000" b="1" dirty="0"/>
          </a:p>
        </p:txBody>
      </p:sp>
    </p:spTree>
    <p:extLst>
      <p:ext uri="{BB962C8B-B14F-4D97-AF65-F5344CB8AC3E}">
        <p14:creationId xmlns:p14="http://schemas.microsoft.com/office/powerpoint/2010/main" val="2307150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0F69AB-BC9A-4EC2-0A49-1A2EBBC7D152}"/>
              </a:ext>
            </a:extLst>
          </p:cNvPr>
          <p:cNvSpPr txBox="1"/>
          <p:nvPr/>
        </p:nvSpPr>
        <p:spPr>
          <a:xfrm>
            <a:off x="437322" y="1391476"/>
            <a:ext cx="1116164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1" dirty="0"/>
              <a:t>Recommandations:</a:t>
            </a:r>
          </a:p>
          <a:p>
            <a:endParaRPr lang="fr-FR" sz="2000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n-US" sz="2800" dirty="0"/>
              <a:t>Côte d'Ivoire will need to be pro-active to take advantage of support mechanisms, notably the </a:t>
            </a:r>
            <a:r>
              <a:rPr lang="en-US" sz="2800" dirty="0" err="1"/>
              <a:t>Afreximbank</a:t>
            </a:r>
            <a:r>
              <a:rPr lang="en-US" sz="2800" dirty="0"/>
              <a:t> support mechanism, to cope with the drop in customs revenues induced by the implementation of the </a:t>
            </a:r>
            <a:r>
              <a:rPr lang="en-US" sz="2800" dirty="0" err="1"/>
              <a:t>AfCFTA</a:t>
            </a:r>
            <a:r>
              <a:rPr lang="en-US" sz="2800" dirty="0"/>
              <a:t>.</a:t>
            </a:r>
            <a:endParaRPr lang="fr-FR" sz="2800" dirty="0"/>
          </a:p>
          <a:p>
            <a:pPr lvl="2"/>
            <a:endParaRPr lang="fr-FR" sz="2000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n-US" sz="2800" dirty="0"/>
              <a:t>Côte d'Ivoire needs to carry out domestic tax reforms to strengthen public finances.</a:t>
            </a:r>
            <a:endParaRPr lang="fr-FR" sz="2800" dirty="0"/>
          </a:p>
          <a:p>
            <a:pPr lvl="2"/>
            <a:endParaRPr lang="fr-FR" sz="2000" dirty="0"/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n-US" sz="2800" dirty="0"/>
              <a:t>Policies to support vulnerable and strategic sectors will be needed to deal with any difficulties they may encounter as a result of the implementation of the Agreement.</a:t>
            </a:r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35D2C5-0367-5EBD-E35C-1676A2A01D8B}"/>
              </a:ext>
            </a:extLst>
          </p:cNvPr>
          <p:cNvSpPr txBox="1"/>
          <p:nvPr/>
        </p:nvSpPr>
        <p:spPr>
          <a:xfrm>
            <a:off x="1948070" y="29821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CONCLUSION ET RECOMMANDATIONS</a:t>
            </a:r>
            <a:endParaRPr lang="fr-CI" sz="4000" b="1" dirty="0"/>
          </a:p>
        </p:txBody>
      </p:sp>
    </p:spTree>
    <p:extLst>
      <p:ext uri="{BB962C8B-B14F-4D97-AF65-F5344CB8AC3E}">
        <p14:creationId xmlns:p14="http://schemas.microsoft.com/office/powerpoint/2010/main" val="1174317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BE1366-1655-3427-AC21-0F7409FB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0450B0-B27E-8A05-04F1-BE74CFBD9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C753FC8-4205-88EA-EDE6-B5C3B2B231F6}"/>
              </a:ext>
            </a:extLst>
          </p:cNvPr>
          <p:cNvSpPr/>
          <p:nvPr/>
        </p:nvSpPr>
        <p:spPr>
          <a:xfrm>
            <a:off x="1351722" y="2967335"/>
            <a:ext cx="971053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THANK YOU FOR YOUR KIND ATTENTION!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960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6030E10-4AE4-2802-CB5A-34D2C4132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CE8F16-2108-B211-BC2A-B15EF00E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C990F-3F48-27F6-1397-DDE0E6B3A07F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INTRODUCTION</a:t>
            </a:r>
            <a:endParaRPr lang="fr-CI" sz="4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C7D4A7-F5AE-32CC-D5A1-F065F98B2059}"/>
              </a:ext>
            </a:extLst>
          </p:cNvPr>
          <p:cNvSpPr txBox="1"/>
          <p:nvPr/>
        </p:nvSpPr>
        <p:spPr>
          <a:xfrm>
            <a:off x="695739" y="1212580"/>
            <a:ext cx="1047584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African Continental Free Trade Area (</a:t>
            </a:r>
            <a:r>
              <a:rPr lang="en-US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AfCFTA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represents a historic opportunity to boost intra-African trade and strengthen the continent's economic integration.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aims to increase the competitiveness of African economies, diversify exports, promote job creation and contribute to improving the well-being of the continent's population.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However, implementing this initiative also poses challenges, particularly for vulnerable sectors such as agriculture.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3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BCDA17F-9A05-88D3-52AF-1CE431742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F35A18-F89E-F391-E98D-89E150DD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6229EA3-59CC-D9E8-A9A3-3BC6EEC123ED}"/>
              </a:ext>
            </a:extLst>
          </p:cNvPr>
          <p:cNvSpPr txBox="1"/>
          <p:nvPr/>
        </p:nvSpPr>
        <p:spPr>
          <a:xfrm>
            <a:off x="407504" y="1530626"/>
            <a:ext cx="1117158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context, the relationship between the economic integration promoted by the </a:t>
            </a:r>
            <a:r>
              <a:rPr lang="en-US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AfCFTA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its implications for economic growth and food security remains complex and ambivalent: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28800" lvl="3" indent="-457200" algn="just">
              <a:buFont typeface="Wingdings" panose="05000000000000000000" pitchFamily="2" charset="2"/>
              <a:buChar char="ü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Continental market opening could generate opportunities for local producers to access larger markets, stimulate investment and strengthen agricultural value chains.</a:t>
            </a:r>
            <a:r>
              <a:rPr lang="fr-CI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lvl="3" algn="just"/>
            <a:endParaRPr lang="fr-CI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28800" lvl="3" indent="-457200" algn="just">
              <a:buFont typeface="Wingdings" panose="05000000000000000000" pitchFamily="2" charset="2"/>
              <a:buChar char="ü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increased competition, inadequate infrastructure and low resilience can weaken certain sectors of the economy and reduce potential positive impacts.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BA6AE9-F2ED-D9C0-1195-CFB4C0F0E40A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INTRODUCTION</a:t>
            </a:r>
            <a:endParaRPr lang="fr-CI" sz="4000" b="1" dirty="0"/>
          </a:p>
        </p:txBody>
      </p:sp>
    </p:spTree>
    <p:extLst>
      <p:ext uri="{BB962C8B-B14F-4D97-AF65-F5344CB8AC3E}">
        <p14:creationId xmlns:p14="http://schemas.microsoft.com/office/powerpoint/2010/main" val="285872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BCDA17F-9A05-88D3-52AF-1CE431742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F35A18-F89E-F391-E98D-89E150DD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F5666A2-BBD4-DA30-6E40-358DF9FD5770}"/>
              </a:ext>
            </a:extLst>
          </p:cNvPr>
          <p:cNvSpPr txBox="1"/>
          <p:nvPr/>
        </p:nvSpPr>
        <p:spPr>
          <a:xfrm>
            <a:off x="318052" y="1361662"/>
            <a:ext cx="11430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implementation of the </a:t>
            </a:r>
            <a:r>
              <a:rPr lang="en-US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AfCFTA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exacerbate inequalities, increase the vulnerability of small-scale producers and compromise the food security of certain population groups.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means that a delicate balance must be struck between pursuing sustained economic growth and ensuring resilient, inclusive food systems.</a:t>
            </a:r>
            <a:endParaRPr lang="fr-CI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fr-CI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latin typeface="Aptos" panose="020B0004020202020204" pitchFamily="34" charset="0"/>
                <a:cs typeface="Times New Roman" panose="02020603050405020304" pitchFamily="18" charset="0"/>
              </a:rPr>
              <a:t>The aim of this work, carried out in collaboration between a CIRES team and JRC researchers, is to quantify the impact of the implementation of the African Continental Free Trade Area (</a:t>
            </a:r>
            <a:r>
              <a:rPr lang="en-US" sz="2800" dirty="0" err="1">
                <a:latin typeface="Aptos" panose="020B0004020202020204" pitchFamily="34" charset="0"/>
                <a:cs typeface="Times New Roman" panose="02020603050405020304" pitchFamily="18" charset="0"/>
              </a:rPr>
              <a:t>AfCFTA</a:t>
            </a:r>
            <a:r>
              <a:rPr lang="en-US" sz="2800" dirty="0">
                <a:latin typeface="Aptos" panose="020B0004020202020204" pitchFamily="34" charset="0"/>
                <a:cs typeface="Times New Roman" panose="02020603050405020304" pitchFamily="18" charset="0"/>
              </a:rPr>
              <a:t>) on economic indicators and food security in Côte d'Ivoire.</a:t>
            </a:r>
            <a:endParaRPr lang="fr-CI" sz="28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30AB5C-22AF-7B6A-1348-CDDDFF0A6BBC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INTRODUCTION</a:t>
            </a:r>
            <a:endParaRPr lang="fr-CI" sz="4000" b="1" dirty="0"/>
          </a:p>
        </p:txBody>
      </p:sp>
    </p:spTree>
    <p:extLst>
      <p:ext uri="{BB962C8B-B14F-4D97-AF65-F5344CB8AC3E}">
        <p14:creationId xmlns:p14="http://schemas.microsoft.com/office/powerpoint/2010/main" val="323494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BCDA17F-9A05-88D3-52AF-1CE431742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F35A18-F89E-F391-E98D-89E150DD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457F2A-C1F9-5EB0-EFA0-12599EE92956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METHODOLOGY</a:t>
            </a:r>
            <a:endParaRPr lang="fr-CI" sz="4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425E9D-0667-78CA-A743-B9E3608A64D4}"/>
              </a:ext>
            </a:extLst>
          </p:cNvPr>
          <p:cNvSpPr txBox="1"/>
          <p:nvPr/>
        </p:nvSpPr>
        <p:spPr>
          <a:xfrm>
            <a:off x="496956" y="1411357"/>
            <a:ext cx="108237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The study methodology is an extension of the work of </a:t>
            </a:r>
            <a:r>
              <a:rPr lang="en-US" sz="2800" dirty="0" err="1"/>
              <a:t>Simola</a:t>
            </a:r>
            <a:r>
              <a:rPr lang="en-US" sz="2800" dirty="0"/>
              <a:t> et al. (2022), </a:t>
            </a:r>
            <a:r>
              <a:rPr lang="en-US" sz="2800" dirty="0" err="1"/>
              <a:t>Nechifor</a:t>
            </a:r>
            <a:r>
              <a:rPr lang="en-US" sz="2800" dirty="0"/>
              <a:t> et al. (2022) and </a:t>
            </a:r>
            <a:r>
              <a:rPr lang="en-US" sz="2800" dirty="0" err="1"/>
              <a:t>Maskaeva</a:t>
            </a:r>
            <a:r>
              <a:rPr lang="en-US" sz="2800" dirty="0"/>
              <a:t> et al. (2024).</a:t>
            </a:r>
            <a:r>
              <a:rPr lang="fr-FR" sz="2800" dirty="0"/>
              <a:t> </a:t>
            </a:r>
          </a:p>
          <a:p>
            <a:endParaRPr lang="fr-FR" sz="2800" dirty="0"/>
          </a:p>
          <a:p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err="1"/>
              <a:t>Simola</a:t>
            </a:r>
            <a:r>
              <a:rPr lang="en-US" sz="2800" dirty="0"/>
              <a:t> et al (2024) assess the impact of the FTAA on food security.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err="1"/>
              <a:t>Nechifor</a:t>
            </a:r>
            <a:r>
              <a:rPr lang="en-US" sz="2800" dirty="0"/>
              <a:t> et al (2022) and </a:t>
            </a:r>
            <a:r>
              <a:rPr lang="en-US" sz="2800" dirty="0" err="1"/>
              <a:t>Maskaeva</a:t>
            </a:r>
            <a:r>
              <a:rPr lang="en-US" sz="2800" dirty="0"/>
              <a:t> et al (2024) study the impact of the implementation of the </a:t>
            </a:r>
            <a:r>
              <a:rPr lang="en-US" sz="2800" dirty="0" err="1"/>
              <a:t>AfCFTA</a:t>
            </a:r>
            <a:r>
              <a:rPr lang="en-US" sz="2800" dirty="0"/>
              <a:t> on the Kenyan and Tanzanian economies respectively.</a:t>
            </a:r>
            <a:endParaRPr lang="fr-CI" sz="2800" dirty="0"/>
          </a:p>
        </p:txBody>
      </p:sp>
    </p:spTree>
    <p:extLst>
      <p:ext uri="{BB962C8B-B14F-4D97-AF65-F5344CB8AC3E}">
        <p14:creationId xmlns:p14="http://schemas.microsoft.com/office/powerpoint/2010/main" val="2791318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BCDA17F-9A05-88D3-52AF-1CE431742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F35A18-F89E-F391-E98D-89E150DD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457F2A-C1F9-5EB0-EFA0-12599EE92956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METHODOLOGIE</a:t>
            </a:r>
            <a:endParaRPr lang="fr-CI" sz="4000" b="1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98888BF0-F4EB-9471-1E52-E84D99B2B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22367"/>
              </p:ext>
            </p:extLst>
          </p:nvPr>
        </p:nvGraphicFramePr>
        <p:xfrm>
          <a:off x="496956" y="2454965"/>
          <a:ext cx="11370366" cy="4134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A2412AD-C2EA-F7A1-3C81-62D6122C953A}"/>
              </a:ext>
            </a:extLst>
          </p:cNvPr>
          <p:cNvSpPr txBox="1"/>
          <p:nvPr/>
        </p:nvSpPr>
        <p:spPr>
          <a:xfrm>
            <a:off x="546652" y="1470993"/>
            <a:ext cx="7066722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Studies by Simola et al (2022), Nechifor et al (2022) and Maskaeva et al (2024)</a:t>
            </a:r>
            <a:endParaRPr lang="fr-FR" dirty="0"/>
          </a:p>
          <a:p>
            <a:endParaRPr lang="fr-CI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1173BE-89AF-6AC6-0973-7D9D81E3A1B4}"/>
              </a:ext>
            </a:extLst>
          </p:cNvPr>
          <p:cNvSpPr txBox="1"/>
          <p:nvPr/>
        </p:nvSpPr>
        <p:spPr>
          <a:xfrm>
            <a:off x="7941364" y="1470993"/>
            <a:ext cx="4035287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Extension of previous work based on studies by </a:t>
            </a:r>
            <a:r>
              <a:rPr lang="en-US" dirty="0" err="1"/>
              <a:t>Pauw</a:t>
            </a:r>
            <a:r>
              <a:rPr lang="en-US" dirty="0"/>
              <a:t> and Thurlow (2011) and Diallo et al. (2020).</a:t>
            </a:r>
            <a:endParaRPr lang="fr-CI" dirty="0"/>
          </a:p>
        </p:txBody>
      </p:sp>
    </p:spTree>
    <p:extLst>
      <p:ext uri="{BB962C8B-B14F-4D97-AF65-F5344CB8AC3E}">
        <p14:creationId xmlns:p14="http://schemas.microsoft.com/office/powerpoint/2010/main" val="2637334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AD8E7A3-1A50-1832-CDB1-EBEA3D2F99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835361"/>
              </p:ext>
            </p:extLst>
          </p:nvPr>
        </p:nvGraphicFramePr>
        <p:xfrm>
          <a:off x="984142" y="1439333"/>
          <a:ext cx="1022371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5D5C0B7-2D70-E9D0-DCD7-6ADAE9E9E9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291789-20F8-BAD0-5DAA-BFD6A23B57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4D75328-A1C8-D89A-AB62-29AF1ACFD055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METHODOLOGIE</a:t>
            </a:r>
            <a:endParaRPr lang="fr-CI" sz="4000" b="1" dirty="0"/>
          </a:p>
        </p:txBody>
      </p:sp>
    </p:spTree>
    <p:extLst>
      <p:ext uri="{BB962C8B-B14F-4D97-AF65-F5344CB8AC3E}">
        <p14:creationId xmlns:p14="http://schemas.microsoft.com/office/powerpoint/2010/main" val="333186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2EC4D0B-3B5E-EF2C-DFC5-16DD1A550E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9518935"/>
              </p:ext>
            </p:extLst>
          </p:nvPr>
        </p:nvGraphicFramePr>
        <p:xfrm>
          <a:off x="367747" y="1888434"/>
          <a:ext cx="9725991" cy="43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CD909F4-CE2A-BF39-EF98-5A9E7F0267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749287" cy="11121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84A91A-86D3-D191-BE9F-DEDEBA7BED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0051" y="0"/>
            <a:ext cx="2291949" cy="1112128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ABDBC210-7DB0-B3AD-830A-750A9883FAD1}"/>
              </a:ext>
            </a:extLst>
          </p:cNvPr>
          <p:cNvSpPr/>
          <p:nvPr/>
        </p:nvSpPr>
        <p:spPr>
          <a:xfrm>
            <a:off x="8557592" y="3697358"/>
            <a:ext cx="824948" cy="6659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E7261-EA8C-141D-C46B-D2912011904C}"/>
              </a:ext>
            </a:extLst>
          </p:cNvPr>
          <p:cNvSpPr txBox="1"/>
          <p:nvPr/>
        </p:nvSpPr>
        <p:spPr>
          <a:xfrm>
            <a:off x="9392480" y="2753137"/>
            <a:ext cx="2282688" cy="300082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Impact on food poverty measured by the proportion of individuals whose caloric consumption level is below the minimum required.</a:t>
            </a:r>
            <a:endParaRPr lang="fr-CI" sz="2100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EE73ED-324A-FB1D-237E-B98DD6A411EB}"/>
              </a:ext>
            </a:extLst>
          </p:cNvPr>
          <p:cNvSpPr txBox="1"/>
          <p:nvPr/>
        </p:nvSpPr>
        <p:spPr>
          <a:xfrm>
            <a:off x="2305878" y="268357"/>
            <a:ext cx="68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METHODOLOGIE</a:t>
            </a:r>
            <a:endParaRPr lang="fr-CI" sz="4000" b="1" dirty="0"/>
          </a:p>
        </p:txBody>
      </p:sp>
    </p:spTree>
    <p:extLst>
      <p:ext uri="{BB962C8B-B14F-4D97-AF65-F5344CB8AC3E}">
        <p14:creationId xmlns:p14="http://schemas.microsoft.com/office/powerpoint/2010/main" val="36272686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1246</Words>
  <Application>Microsoft Office PowerPoint</Application>
  <PresentationFormat>Grand écran</PresentationFormat>
  <Paragraphs>222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Aptos Narrow</vt:lpstr>
      <vt:lpstr>Arial</vt:lpstr>
      <vt:lpstr>Wingdings</vt:lpstr>
      <vt:lpstr>Thème Office</vt:lpstr>
      <vt:lpstr>Analysis of AfCFTA Impacts on Agri-Food SubSectors and Food Security in Cote d’Ivoire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Souleymane DIALLO</dc:creator>
  <cp:lastModifiedBy>Souleymane DIALLO</cp:lastModifiedBy>
  <cp:revision>28</cp:revision>
  <dcterms:created xsi:type="dcterms:W3CDTF">2024-12-18T12:56:32Z</dcterms:created>
  <dcterms:modified xsi:type="dcterms:W3CDTF">2025-06-18T18:16:11Z</dcterms:modified>
</cp:coreProperties>
</file>