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5"/>
    <p:sldMasterId id="2147484213" r:id="rId6"/>
  </p:sldMasterIdLst>
  <p:notesMasterIdLst>
    <p:notesMasterId r:id="rId15"/>
  </p:notesMasterIdLst>
  <p:handoutMasterIdLst>
    <p:handoutMasterId r:id="rId16"/>
  </p:handoutMasterIdLst>
  <p:sldIdLst>
    <p:sldId id="1105" r:id="rId7"/>
    <p:sldId id="1003" r:id="rId8"/>
    <p:sldId id="1106" r:id="rId9"/>
    <p:sldId id="1107" r:id="rId10"/>
    <p:sldId id="1108" r:id="rId11"/>
    <p:sldId id="1109" r:id="rId12"/>
    <p:sldId id="1110" r:id="rId13"/>
    <p:sldId id="1111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nalyst Slide Template" id="{C47DD654-2335-400E-B1F2-F093F0FE8B74}">
          <p14:sldIdLst>
            <p14:sldId id="1105"/>
            <p14:sldId id="1003"/>
            <p14:sldId id="1106"/>
            <p14:sldId id="1107"/>
            <p14:sldId id="1108"/>
            <p14:sldId id="1109"/>
            <p14:sldId id="1110"/>
            <p14:sldId id="1111"/>
          </p14:sldIdLst>
        </p14:section>
        <p14:section name="Slide Design" id="{3C61E6BD-7958-4FE8-A022-22A96796EB1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566" userDrawn="1">
          <p15:clr>
            <a:srgbClr val="A4A3A4"/>
          </p15:clr>
        </p15:guide>
        <p15:guide id="2" orient="horz" pos="408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orient="horz" pos="210" userDrawn="1">
          <p15:clr>
            <a:srgbClr val="A4A3A4"/>
          </p15:clr>
        </p15:guide>
        <p15:guide id="5" orient="horz" pos="855" userDrawn="1">
          <p15:clr>
            <a:srgbClr val="A4A3A4"/>
          </p15:clr>
        </p15:guide>
        <p15:guide id="6" pos="458" userDrawn="1">
          <p15:clr>
            <a:srgbClr val="A4A3A4"/>
          </p15:clr>
        </p15:guide>
        <p15:guide id="7" pos="5524" userDrawn="1">
          <p15:clr>
            <a:srgbClr val="A4A3A4"/>
          </p15:clr>
        </p15:guide>
        <p15:guide id="8" pos="231" userDrawn="1">
          <p15:clr>
            <a:srgbClr val="A4A3A4"/>
          </p15:clr>
        </p15:guide>
        <p15:guide id="9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kov, Laura (Trade)" initials="ML(" lastIdx="1" clrIdx="0">
    <p:extLst>
      <p:ext uri="{19B8F6BF-5375-455C-9EA6-DF929625EA0E}">
        <p15:presenceInfo xmlns:p15="http://schemas.microsoft.com/office/powerpoint/2012/main" userId="S::laura.matkov@trade.gov.uk::2991266c-693a-4619-8f3b-b974924633f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285F"/>
    <a:srgbClr val="CF102D"/>
    <a:srgbClr val="002859"/>
    <a:srgbClr val="0063BE"/>
    <a:srgbClr val="4814A0"/>
    <a:srgbClr val="004D44"/>
    <a:srgbClr val="C00000"/>
    <a:srgbClr val="F692A0"/>
    <a:srgbClr val="E24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0" d="100"/>
          <a:sy n="60" d="100"/>
        </p:scale>
        <p:origin x="1418" y="31"/>
      </p:cViewPr>
      <p:guideLst>
        <p:guide orient="horz" pos="1566"/>
        <p:guide orient="horz" pos="4080"/>
        <p:guide orient="horz" pos="2160"/>
        <p:guide orient="horz" pos="210"/>
        <p:guide orient="horz" pos="855"/>
        <p:guide pos="458"/>
        <p:guide pos="5524"/>
        <p:guide pos="23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bis.sharepoint.com/sites/MacroAnalysisandModellingCOO/Shared%20Documents/Computable%20General%20Equilibrium%20Modelling/Model%20Development/GTAP-E/Elasticities/EFKE%20parameter%20comparis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bis.sharepoint.com/sites/MacroAnalysisandModellingCOO/Shared%20Documents/Computable%20General%20Equilibrium%20Modelling/Model%20Development/GTAP-E/Elasticities/EFKE%20parameter%20comparis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bis.sharepoint.com/sites/MacroAnalysisandModellingCOO/Shared%20Documents/Computable%20General%20Equilibrium%20Modelling/Model%20Development/GTAP-E/Elasticities/EFKE%20parameter%20comparis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Change in Greenhouse</a:t>
            </a:r>
            <a:r>
              <a:rPr lang="en-GB" baseline="0"/>
              <a:t> Gas Emissions (%) by Parametrisation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GHG!$B$1</c:f>
              <c:strCache>
                <c:ptCount val="1"/>
                <c:pt idx="0">
                  <c:v>Default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GHG!$A$2:$A$33</c:f>
              <c:strCache>
                <c:ptCount val="32"/>
                <c:pt idx="0">
                  <c:v>SouthAfrica</c:v>
                </c:pt>
                <c:pt idx="1">
                  <c:v>China</c:v>
                </c:pt>
                <c:pt idx="2">
                  <c:v>Thailand</c:v>
                </c:pt>
                <c:pt idx="3">
                  <c:v>India</c:v>
                </c:pt>
                <c:pt idx="4">
                  <c:v>USA</c:v>
                </c:pt>
                <c:pt idx="5">
                  <c:v>RestofWorld</c:v>
                </c:pt>
                <c:pt idx="6">
                  <c:v>Vietnam</c:v>
                </c:pt>
                <c:pt idx="7">
                  <c:v>Iceland</c:v>
                </c:pt>
                <c:pt idx="8">
                  <c:v>Tunisia</c:v>
                </c:pt>
                <c:pt idx="9">
                  <c:v>Taiwan</c:v>
                </c:pt>
                <c:pt idx="10">
                  <c:v>Canada</c:v>
                </c:pt>
                <c:pt idx="11">
                  <c:v>Israel</c:v>
                </c:pt>
                <c:pt idx="12">
                  <c:v>Australia</c:v>
                </c:pt>
                <c:pt idx="13">
                  <c:v>Korea</c:v>
                </c:pt>
                <c:pt idx="14">
                  <c:v>Malaysia</c:v>
                </c:pt>
                <c:pt idx="15">
                  <c:v>Turkey</c:v>
                </c:pt>
                <c:pt idx="16">
                  <c:v>Russia</c:v>
                </c:pt>
                <c:pt idx="17">
                  <c:v>Chile</c:v>
                </c:pt>
                <c:pt idx="18">
                  <c:v>SaudiArabia</c:v>
                </c:pt>
                <c:pt idx="19">
                  <c:v>Mexico</c:v>
                </c:pt>
                <c:pt idx="20">
                  <c:v>Indonesia</c:v>
                </c:pt>
                <c:pt idx="21">
                  <c:v>UK</c:v>
                </c:pt>
                <c:pt idx="22">
                  <c:v>Japan</c:v>
                </c:pt>
                <c:pt idx="23">
                  <c:v>EU</c:v>
                </c:pt>
                <c:pt idx="24">
                  <c:v>Morocco</c:v>
                </c:pt>
                <c:pt idx="25">
                  <c:v>Colombia</c:v>
                </c:pt>
                <c:pt idx="26">
                  <c:v>Peru</c:v>
                </c:pt>
                <c:pt idx="27">
                  <c:v>Brazil</c:v>
                </c:pt>
                <c:pt idx="28">
                  <c:v>Norway</c:v>
                </c:pt>
                <c:pt idx="29">
                  <c:v>Argentina</c:v>
                </c:pt>
                <c:pt idx="30">
                  <c:v>Switzerland</c:v>
                </c:pt>
                <c:pt idx="31">
                  <c:v>Cambodia</c:v>
                </c:pt>
              </c:strCache>
            </c:strRef>
          </c:cat>
          <c:val>
            <c:numRef>
              <c:f>GHG!$B$2:$B$33</c:f>
              <c:numCache>
                <c:formatCode>General</c:formatCode>
                <c:ptCount val="32"/>
                <c:pt idx="0">
                  <c:v>-6.5277705192999997</c:v>
                </c:pt>
                <c:pt idx="1">
                  <c:v>-5.5393333435000001</c:v>
                </c:pt>
                <c:pt idx="2">
                  <c:v>-4.7651972771000004</c:v>
                </c:pt>
                <c:pt idx="3">
                  <c:v>-3.427118063</c:v>
                </c:pt>
                <c:pt idx="4">
                  <c:v>-3.3816146851000002</c:v>
                </c:pt>
                <c:pt idx="5">
                  <c:v>-3.2108874320999998</c:v>
                </c:pt>
                <c:pt idx="6">
                  <c:v>-2.9820084572000001</c:v>
                </c:pt>
                <c:pt idx="7">
                  <c:v>-2.8873097897000002</c:v>
                </c:pt>
                <c:pt idx="8">
                  <c:v>-2.6792945862000002</c:v>
                </c:pt>
                <c:pt idx="9">
                  <c:v>-2.5188333988</c:v>
                </c:pt>
                <c:pt idx="10">
                  <c:v>-2.5175206660999998</c:v>
                </c:pt>
                <c:pt idx="11">
                  <c:v>-2.3221862315999999</c:v>
                </c:pt>
                <c:pt idx="12">
                  <c:v>-2.0200920105</c:v>
                </c:pt>
                <c:pt idx="13">
                  <c:v>-1.9929480553000001</c:v>
                </c:pt>
                <c:pt idx="14">
                  <c:v>-1.9786731005</c:v>
                </c:pt>
                <c:pt idx="15">
                  <c:v>-1.8140465021000001</c:v>
                </c:pt>
                <c:pt idx="16">
                  <c:v>-1.7991367578999999</c:v>
                </c:pt>
                <c:pt idx="17">
                  <c:v>-1.7235537767</c:v>
                </c:pt>
                <c:pt idx="18">
                  <c:v>-1.7213948965000001</c:v>
                </c:pt>
                <c:pt idx="19">
                  <c:v>-1.6724010706000001</c:v>
                </c:pt>
                <c:pt idx="20">
                  <c:v>-1.6134426594</c:v>
                </c:pt>
                <c:pt idx="21">
                  <c:v>-1.3105716704999999</c:v>
                </c:pt>
                <c:pt idx="22">
                  <c:v>-1.2941641808</c:v>
                </c:pt>
                <c:pt idx="23">
                  <c:v>-1.2859436274</c:v>
                </c:pt>
                <c:pt idx="24">
                  <c:v>-1.2050721645</c:v>
                </c:pt>
                <c:pt idx="25">
                  <c:v>-1.0458621979</c:v>
                </c:pt>
                <c:pt idx="26">
                  <c:v>-0.91409641504000005</c:v>
                </c:pt>
                <c:pt idx="27">
                  <c:v>-0.76406854391000001</c:v>
                </c:pt>
                <c:pt idx="28">
                  <c:v>-0.601126194</c:v>
                </c:pt>
                <c:pt idx="29">
                  <c:v>-0.50568854808999997</c:v>
                </c:pt>
                <c:pt idx="30">
                  <c:v>-0.4361847043</c:v>
                </c:pt>
                <c:pt idx="31">
                  <c:v>-0.33794015645999997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A1-490D-AC6E-ECB07FE733E3}"/>
            </c:ext>
          </c:extLst>
        </c:ser>
        <c:ser>
          <c:idx val="1"/>
          <c:order val="1"/>
          <c:tx>
            <c:strRef>
              <c:f>GHG!$C$1</c:f>
              <c:strCache>
                <c:ptCount val="1"/>
                <c:pt idx="0">
                  <c:v>Estimates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GHG!$A$2:$A$33</c:f>
              <c:strCache>
                <c:ptCount val="32"/>
                <c:pt idx="0">
                  <c:v>SouthAfrica</c:v>
                </c:pt>
                <c:pt idx="1">
                  <c:v>China</c:v>
                </c:pt>
                <c:pt idx="2">
                  <c:v>Thailand</c:v>
                </c:pt>
                <c:pt idx="3">
                  <c:v>India</c:v>
                </c:pt>
                <c:pt idx="4">
                  <c:v>USA</c:v>
                </c:pt>
                <c:pt idx="5">
                  <c:v>RestofWorld</c:v>
                </c:pt>
                <c:pt idx="6">
                  <c:v>Vietnam</c:v>
                </c:pt>
                <c:pt idx="7">
                  <c:v>Iceland</c:v>
                </c:pt>
                <c:pt idx="8">
                  <c:v>Tunisia</c:v>
                </c:pt>
                <c:pt idx="9">
                  <c:v>Taiwan</c:v>
                </c:pt>
                <c:pt idx="10">
                  <c:v>Canada</c:v>
                </c:pt>
                <c:pt idx="11">
                  <c:v>Israel</c:v>
                </c:pt>
                <c:pt idx="12">
                  <c:v>Australia</c:v>
                </c:pt>
                <c:pt idx="13">
                  <c:v>Korea</c:v>
                </c:pt>
                <c:pt idx="14">
                  <c:v>Malaysia</c:v>
                </c:pt>
                <c:pt idx="15">
                  <c:v>Turkey</c:v>
                </c:pt>
                <c:pt idx="16">
                  <c:v>Russia</c:v>
                </c:pt>
                <c:pt idx="17">
                  <c:v>Chile</c:v>
                </c:pt>
                <c:pt idx="18">
                  <c:v>SaudiArabia</c:v>
                </c:pt>
                <c:pt idx="19">
                  <c:v>Mexico</c:v>
                </c:pt>
                <c:pt idx="20">
                  <c:v>Indonesia</c:v>
                </c:pt>
                <c:pt idx="21">
                  <c:v>UK</c:v>
                </c:pt>
                <c:pt idx="22">
                  <c:v>Japan</c:v>
                </c:pt>
                <c:pt idx="23">
                  <c:v>EU</c:v>
                </c:pt>
                <c:pt idx="24">
                  <c:v>Morocco</c:v>
                </c:pt>
                <c:pt idx="25">
                  <c:v>Colombia</c:v>
                </c:pt>
                <c:pt idx="26">
                  <c:v>Peru</c:v>
                </c:pt>
                <c:pt idx="27">
                  <c:v>Brazil</c:v>
                </c:pt>
                <c:pt idx="28">
                  <c:v>Norway</c:v>
                </c:pt>
                <c:pt idx="29">
                  <c:v>Argentina</c:v>
                </c:pt>
                <c:pt idx="30">
                  <c:v>Switzerland</c:v>
                </c:pt>
                <c:pt idx="31">
                  <c:v>Cambodia</c:v>
                </c:pt>
              </c:strCache>
            </c:strRef>
          </c:cat>
          <c:val>
            <c:numRef>
              <c:f>GHG!$C$2:$C$33</c:f>
              <c:numCache>
                <c:formatCode>General</c:formatCode>
                <c:ptCount val="32"/>
                <c:pt idx="0">
                  <c:v>-6.1228175162999996</c:v>
                </c:pt>
                <c:pt idx="1">
                  <c:v>-5.3030562401000001</c:v>
                </c:pt>
                <c:pt idx="2">
                  <c:v>-4.6820001602000003</c:v>
                </c:pt>
                <c:pt idx="3">
                  <c:v>-3.2789266109000001</c:v>
                </c:pt>
                <c:pt idx="4">
                  <c:v>-3.1968879700000001</c:v>
                </c:pt>
                <c:pt idx="5">
                  <c:v>-3.0830774307</c:v>
                </c:pt>
                <c:pt idx="6">
                  <c:v>-2.91755867</c:v>
                </c:pt>
                <c:pt idx="7">
                  <c:v>-2.7787454128000002</c:v>
                </c:pt>
                <c:pt idx="8">
                  <c:v>-2.5695405006000001</c:v>
                </c:pt>
                <c:pt idx="9">
                  <c:v>-2.4805185795</c:v>
                </c:pt>
                <c:pt idx="10">
                  <c:v>-2.3927159309000001</c:v>
                </c:pt>
                <c:pt idx="11">
                  <c:v>-2.2054016590000001</c:v>
                </c:pt>
                <c:pt idx="12">
                  <c:v>-1.9242943525</c:v>
                </c:pt>
                <c:pt idx="13">
                  <c:v>-1.8826338053</c:v>
                </c:pt>
                <c:pt idx="14">
                  <c:v>-1.7392503023000001</c:v>
                </c:pt>
                <c:pt idx="15">
                  <c:v>-1.7024270295999999</c:v>
                </c:pt>
                <c:pt idx="16">
                  <c:v>-1.7023043632999999</c:v>
                </c:pt>
                <c:pt idx="17">
                  <c:v>-1.6516379118</c:v>
                </c:pt>
                <c:pt idx="18">
                  <c:v>-1.6409134864999999</c:v>
                </c:pt>
                <c:pt idx="19">
                  <c:v>-1.5875784158999999</c:v>
                </c:pt>
                <c:pt idx="20">
                  <c:v>-1.4600222111000001</c:v>
                </c:pt>
                <c:pt idx="21">
                  <c:v>-1.2894452810000001</c:v>
                </c:pt>
                <c:pt idx="22">
                  <c:v>-1.2264719009</c:v>
                </c:pt>
                <c:pt idx="23">
                  <c:v>-1.2474617958000001</c:v>
                </c:pt>
                <c:pt idx="24">
                  <c:v>-1.1287896633000001</c:v>
                </c:pt>
                <c:pt idx="25">
                  <c:v>-1.0265845060000001</c:v>
                </c:pt>
                <c:pt idx="26">
                  <c:v>-0.88232988119</c:v>
                </c:pt>
                <c:pt idx="27">
                  <c:v>-0.76496273279000004</c:v>
                </c:pt>
                <c:pt idx="28">
                  <c:v>-0.52673560380999995</c:v>
                </c:pt>
                <c:pt idx="29">
                  <c:v>-0.47537633776999999</c:v>
                </c:pt>
                <c:pt idx="30">
                  <c:v>-0.45484778284999999</c:v>
                </c:pt>
                <c:pt idx="31">
                  <c:v>-0.29327332972999998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A1-490D-AC6E-ECB07FE733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87177528"/>
        <c:axId val="1087180808"/>
      </c:barChart>
      <c:catAx>
        <c:axId val="1087177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7180808"/>
        <c:crosses val="autoZero"/>
        <c:auto val="1"/>
        <c:lblAlgn val="ctr"/>
        <c:lblOffset val="100"/>
        <c:tickLblSkip val="1"/>
        <c:noMultiLvlLbl val="0"/>
      </c:catAx>
      <c:valAx>
        <c:axId val="1087180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7177528"/>
        <c:crosses val="autoZero"/>
        <c:crossBetween val="between"/>
      </c:valAx>
      <c:spPr>
        <a:pattFill prst="pct50">
          <a:fgClr>
            <a:schemeClr val="bg1">
              <a:lumMod val="95000"/>
            </a:schemeClr>
          </a:fgClr>
          <a:bgClr>
            <a:schemeClr val="bg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Change in Ouput</a:t>
            </a:r>
            <a:r>
              <a:rPr lang="en-GB" baseline="0"/>
              <a:t> (%) by Parametrisation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7529830707789044E-2"/>
          <c:y val="0.37270237105339521"/>
          <c:w val="0.8870170339055502"/>
          <c:h val="0.609143539754605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Output!$AD$69</c:f>
              <c:strCache>
                <c:ptCount val="1"/>
                <c:pt idx="0">
                  <c:v>Default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Output!$AC$70:$AC$101</c:f>
              <c:strCache>
                <c:ptCount val="32"/>
                <c:pt idx="0">
                  <c:v>SouthAfrica</c:v>
                </c:pt>
                <c:pt idx="1">
                  <c:v>India</c:v>
                </c:pt>
                <c:pt idx="2">
                  <c:v>China</c:v>
                </c:pt>
                <c:pt idx="3">
                  <c:v>Russia</c:v>
                </c:pt>
                <c:pt idx="4">
                  <c:v>Vietnam</c:v>
                </c:pt>
                <c:pt idx="5">
                  <c:v>Iceland</c:v>
                </c:pt>
                <c:pt idx="6">
                  <c:v>Taiwan</c:v>
                </c:pt>
                <c:pt idx="7">
                  <c:v>Korea</c:v>
                </c:pt>
                <c:pt idx="8">
                  <c:v>SaudiArabia</c:v>
                </c:pt>
                <c:pt idx="9">
                  <c:v>Japan</c:v>
                </c:pt>
                <c:pt idx="10">
                  <c:v>Malaysia</c:v>
                </c:pt>
                <c:pt idx="11">
                  <c:v>Turkey</c:v>
                </c:pt>
                <c:pt idx="12">
                  <c:v>Cambodia</c:v>
                </c:pt>
                <c:pt idx="13">
                  <c:v>Australia</c:v>
                </c:pt>
                <c:pt idx="14">
                  <c:v>USA</c:v>
                </c:pt>
                <c:pt idx="15">
                  <c:v>Indonesia</c:v>
                </c:pt>
                <c:pt idx="16">
                  <c:v>Morocco</c:v>
                </c:pt>
                <c:pt idx="17">
                  <c:v>Argentina</c:v>
                </c:pt>
                <c:pt idx="18">
                  <c:v>Chile</c:v>
                </c:pt>
                <c:pt idx="19">
                  <c:v>Israel</c:v>
                </c:pt>
                <c:pt idx="20">
                  <c:v>Thailand</c:v>
                </c:pt>
                <c:pt idx="21">
                  <c:v>Mexico</c:v>
                </c:pt>
                <c:pt idx="22">
                  <c:v>RestofWorld</c:v>
                </c:pt>
                <c:pt idx="23">
                  <c:v>Brazil</c:v>
                </c:pt>
                <c:pt idx="24">
                  <c:v>Tunisia</c:v>
                </c:pt>
                <c:pt idx="25">
                  <c:v>EU</c:v>
                </c:pt>
                <c:pt idx="26">
                  <c:v>Canada</c:v>
                </c:pt>
                <c:pt idx="27">
                  <c:v>Peru</c:v>
                </c:pt>
                <c:pt idx="28">
                  <c:v>UK</c:v>
                </c:pt>
                <c:pt idx="29">
                  <c:v>Switzerland</c:v>
                </c:pt>
                <c:pt idx="30">
                  <c:v>Colombia</c:v>
                </c:pt>
                <c:pt idx="31">
                  <c:v>Norway</c:v>
                </c:pt>
              </c:strCache>
            </c:strRef>
          </c:cat>
          <c:val>
            <c:numRef>
              <c:f>Output!$AD$70:$AD$101</c:f>
              <c:numCache>
                <c:formatCode>0.00%</c:formatCode>
                <c:ptCount val="32"/>
                <c:pt idx="0">
                  <c:v>-4.1999999999999997E-3</c:v>
                </c:pt>
                <c:pt idx="1">
                  <c:v>-3.3E-3</c:v>
                </c:pt>
                <c:pt idx="2">
                  <c:v>-2.3E-3</c:v>
                </c:pt>
                <c:pt idx="3">
                  <c:v>-1.9E-3</c:v>
                </c:pt>
                <c:pt idx="4">
                  <c:v>-1.9E-3</c:v>
                </c:pt>
                <c:pt idx="5">
                  <c:v>-1.9E-3</c:v>
                </c:pt>
                <c:pt idx="6">
                  <c:v>-1.6000000000000001E-3</c:v>
                </c:pt>
                <c:pt idx="7">
                  <c:v>-1.4E-3</c:v>
                </c:pt>
                <c:pt idx="8">
                  <c:v>-1.2999999999999999E-3</c:v>
                </c:pt>
                <c:pt idx="9">
                  <c:v>-1.1999999999999999E-3</c:v>
                </c:pt>
                <c:pt idx="10">
                  <c:v>-1.1999999999999999E-3</c:v>
                </c:pt>
                <c:pt idx="11">
                  <c:v>-1.1000000000000001E-3</c:v>
                </c:pt>
                <c:pt idx="12">
                  <c:v>-1.1000000000000001E-3</c:v>
                </c:pt>
                <c:pt idx="13">
                  <c:v>-1E-3</c:v>
                </c:pt>
                <c:pt idx="14">
                  <c:v>-1E-3</c:v>
                </c:pt>
                <c:pt idx="15">
                  <c:v>-1E-3</c:v>
                </c:pt>
                <c:pt idx="16">
                  <c:v>-1E-3</c:v>
                </c:pt>
                <c:pt idx="17">
                  <c:v>-8.9999999999999998E-4</c:v>
                </c:pt>
                <c:pt idx="18">
                  <c:v>-8.9999999999999998E-4</c:v>
                </c:pt>
                <c:pt idx="19">
                  <c:v>-8.9999999999999998E-4</c:v>
                </c:pt>
                <c:pt idx="20">
                  <c:v>-8.9999999999999998E-4</c:v>
                </c:pt>
                <c:pt idx="21">
                  <c:v>-6.9999999999999999E-4</c:v>
                </c:pt>
                <c:pt idx="22">
                  <c:v>-6.9999999999999999E-4</c:v>
                </c:pt>
                <c:pt idx="23">
                  <c:v>-6.9999999999999999E-4</c:v>
                </c:pt>
                <c:pt idx="24">
                  <c:v>-6.9999999999999999E-4</c:v>
                </c:pt>
                <c:pt idx="25">
                  <c:v>-5.9999999999999995E-4</c:v>
                </c:pt>
                <c:pt idx="26">
                  <c:v>-5.0000000000000001E-4</c:v>
                </c:pt>
                <c:pt idx="27">
                  <c:v>-5.0000000000000001E-4</c:v>
                </c:pt>
                <c:pt idx="28">
                  <c:v>-2.9999999999999997E-4</c:v>
                </c:pt>
                <c:pt idx="29">
                  <c:v>-2.0000000000000001E-4</c:v>
                </c:pt>
                <c:pt idx="30">
                  <c:v>0</c:v>
                </c:pt>
                <c:pt idx="31">
                  <c:v>5.9999999999999995E-4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50-4DCD-A9CE-5C1B4027D9BB}"/>
            </c:ext>
          </c:extLst>
        </c:ser>
        <c:ser>
          <c:idx val="1"/>
          <c:order val="1"/>
          <c:tx>
            <c:strRef>
              <c:f>Output!$AE$69</c:f>
              <c:strCache>
                <c:ptCount val="1"/>
                <c:pt idx="0">
                  <c:v>Estimated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Output!$AC$70:$AC$101</c:f>
              <c:strCache>
                <c:ptCount val="32"/>
                <c:pt idx="0">
                  <c:v>SouthAfrica</c:v>
                </c:pt>
                <c:pt idx="1">
                  <c:v>India</c:v>
                </c:pt>
                <c:pt idx="2">
                  <c:v>China</c:v>
                </c:pt>
                <c:pt idx="3">
                  <c:v>Russia</c:v>
                </c:pt>
                <c:pt idx="4">
                  <c:v>Vietnam</c:v>
                </c:pt>
                <c:pt idx="5">
                  <c:v>Iceland</c:v>
                </c:pt>
                <c:pt idx="6">
                  <c:v>Taiwan</c:v>
                </c:pt>
                <c:pt idx="7">
                  <c:v>Korea</c:v>
                </c:pt>
                <c:pt idx="8">
                  <c:v>SaudiArabia</c:v>
                </c:pt>
                <c:pt idx="9">
                  <c:v>Japan</c:v>
                </c:pt>
                <c:pt idx="10">
                  <c:v>Malaysia</c:v>
                </c:pt>
                <c:pt idx="11">
                  <c:v>Turkey</c:v>
                </c:pt>
                <c:pt idx="12">
                  <c:v>Cambodia</c:v>
                </c:pt>
                <c:pt idx="13">
                  <c:v>Australia</c:v>
                </c:pt>
                <c:pt idx="14">
                  <c:v>USA</c:v>
                </c:pt>
                <c:pt idx="15">
                  <c:v>Indonesia</c:v>
                </c:pt>
                <c:pt idx="16">
                  <c:v>Morocco</c:v>
                </c:pt>
                <c:pt idx="17">
                  <c:v>Argentina</c:v>
                </c:pt>
                <c:pt idx="18">
                  <c:v>Chile</c:v>
                </c:pt>
                <c:pt idx="19">
                  <c:v>Israel</c:v>
                </c:pt>
                <c:pt idx="20">
                  <c:v>Thailand</c:v>
                </c:pt>
                <c:pt idx="21">
                  <c:v>Mexico</c:v>
                </c:pt>
                <c:pt idx="22">
                  <c:v>RestofWorld</c:v>
                </c:pt>
                <c:pt idx="23">
                  <c:v>Brazil</c:v>
                </c:pt>
                <c:pt idx="24">
                  <c:v>Tunisia</c:v>
                </c:pt>
                <c:pt idx="25">
                  <c:v>EU</c:v>
                </c:pt>
                <c:pt idx="26">
                  <c:v>Canada</c:v>
                </c:pt>
                <c:pt idx="27">
                  <c:v>Peru</c:v>
                </c:pt>
                <c:pt idx="28">
                  <c:v>UK</c:v>
                </c:pt>
                <c:pt idx="29">
                  <c:v>Switzerland</c:v>
                </c:pt>
                <c:pt idx="30">
                  <c:v>Colombia</c:v>
                </c:pt>
                <c:pt idx="31">
                  <c:v>Norway</c:v>
                </c:pt>
              </c:strCache>
            </c:strRef>
          </c:cat>
          <c:val>
            <c:numRef>
              <c:f>Output!$AE$70:$AE$101</c:f>
              <c:numCache>
                <c:formatCode>0.00%</c:formatCode>
                <c:ptCount val="32"/>
                <c:pt idx="0">
                  <c:v>-3.5999999999999999E-3</c:v>
                </c:pt>
                <c:pt idx="1">
                  <c:v>-2.8999999999999998E-3</c:v>
                </c:pt>
                <c:pt idx="2">
                  <c:v>-1.9E-3</c:v>
                </c:pt>
                <c:pt idx="3">
                  <c:v>-1.6000000000000001E-3</c:v>
                </c:pt>
                <c:pt idx="4">
                  <c:v>-1.6999999999999999E-3</c:v>
                </c:pt>
                <c:pt idx="5">
                  <c:v>-1.6000000000000001E-3</c:v>
                </c:pt>
                <c:pt idx="6">
                  <c:v>-1.6000000000000001E-3</c:v>
                </c:pt>
                <c:pt idx="7">
                  <c:v>-1.1999999999999999E-3</c:v>
                </c:pt>
                <c:pt idx="8">
                  <c:v>-1.1000000000000001E-3</c:v>
                </c:pt>
                <c:pt idx="9">
                  <c:v>-1.1000000000000001E-3</c:v>
                </c:pt>
                <c:pt idx="10">
                  <c:v>-1E-3</c:v>
                </c:pt>
                <c:pt idx="11">
                  <c:v>-8.9999999999999998E-4</c:v>
                </c:pt>
                <c:pt idx="12">
                  <c:v>-1E-3</c:v>
                </c:pt>
                <c:pt idx="13">
                  <c:v>-8.0000000000000004E-4</c:v>
                </c:pt>
                <c:pt idx="14">
                  <c:v>-8.0000000000000004E-4</c:v>
                </c:pt>
                <c:pt idx="15">
                  <c:v>-8.0000000000000004E-4</c:v>
                </c:pt>
                <c:pt idx="16">
                  <c:v>-8.0000000000000004E-4</c:v>
                </c:pt>
                <c:pt idx="17">
                  <c:v>-8.0000000000000004E-4</c:v>
                </c:pt>
                <c:pt idx="18">
                  <c:v>-8.0000000000000004E-4</c:v>
                </c:pt>
                <c:pt idx="19">
                  <c:v>-8.0000000000000004E-4</c:v>
                </c:pt>
                <c:pt idx="20">
                  <c:v>-6.9999999999999999E-4</c:v>
                </c:pt>
                <c:pt idx="21">
                  <c:v>-5.9999999999999995E-4</c:v>
                </c:pt>
                <c:pt idx="22">
                  <c:v>-5.0000000000000001E-4</c:v>
                </c:pt>
                <c:pt idx="23">
                  <c:v>-6.9999999999999999E-4</c:v>
                </c:pt>
                <c:pt idx="24">
                  <c:v>-4.0000000000000002E-4</c:v>
                </c:pt>
                <c:pt idx="25">
                  <c:v>-5.0000000000000001E-4</c:v>
                </c:pt>
                <c:pt idx="26">
                  <c:v>-2.9999999999999997E-4</c:v>
                </c:pt>
                <c:pt idx="27">
                  <c:v>-5.0000000000000001E-4</c:v>
                </c:pt>
                <c:pt idx="28">
                  <c:v>-2.9999999999999997E-4</c:v>
                </c:pt>
                <c:pt idx="29">
                  <c:v>-2.0000000000000001E-4</c:v>
                </c:pt>
                <c:pt idx="30">
                  <c:v>1E-4</c:v>
                </c:pt>
                <c:pt idx="31">
                  <c:v>5.9999999999999995E-4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50-4DCD-A9CE-5C1B4027D9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938847"/>
        <c:axId val="75908999"/>
      </c:barChart>
      <c:catAx>
        <c:axId val="7593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08999"/>
        <c:crosses val="autoZero"/>
        <c:auto val="1"/>
        <c:lblAlgn val="ctr"/>
        <c:lblOffset val="100"/>
        <c:noMultiLvlLbl val="0"/>
      </c:catAx>
      <c:valAx>
        <c:axId val="75908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938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Percentage Difference</a:t>
            </a:r>
            <a:r>
              <a:rPr lang="en-GB" baseline="0"/>
              <a:t> </a:t>
            </a:r>
            <a:r>
              <a:rPr lang="en-GB"/>
              <a:t>in Output and Production GHG Changes between Default and Estimated Elasticity Models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GHGvsOutput!$B$1</c:f>
              <c:strCache>
                <c:ptCount val="1"/>
                <c:pt idx="0">
                  <c:v>Ouptut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GHGvsOutput!$A$2:$A$65</c:f>
              <c:strCache>
                <c:ptCount val="64"/>
                <c:pt idx="0">
                  <c:v>pdr</c:v>
                </c:pt>
                <c:pt idx="1">
                  <c:v>wht</c:v>
                </c:pt>
                <c:pt idx="2">
                  <c:v>gro</c:v>
                </c:pt>
                <c:pt idx="3">
                  <c:v>v_f</c:v>
                </c:pt>
                <c:pt idx="4">
                  <c:v>osd</c:v>
                </c:pt>
                <c:pt idx="5">
                  <c:v>c_b</c:v>
                </c:pt>
                <c:pt idx="6">
                  <c:v>pfb</c:v>
                </c:pt>
                <c:pt idx="7">
                  <c:v>ocr</c:v>
                </c:pt>
                <c:pt idx="8">
                  <c:v>ctl</c:v>
                </c:pt>
                <c:pt idx="9">
                  <c:v>oap</c:v>
                </c:pt>
                <c:pt idx="10">
                  <c:v>rmk</c:v>
                </c:pt>
                <c:pt idx="11">
                  <c:v>wol</c:v>
                </c:pt>
                <c:pt idx="12">
                  <c:v>frs</c:v>
                </c:pt>
                <c:pt idx="13">
                  <c:v>fsh</c:v>
                </c:pt>
                <c:pt idx="14">
                  <c:v>Coal</c:v>
                </c:pt>
                <c:pt idx="15">
                  <c:v>Oil</c:v>
                </c:pt>
                <c:pt idx="16">
                  <c:v>Gas</c:v>
                </c:pt>
                <c:pt idx="17">
                  <c:v>oxt</c:v>
                </c:pt>
                <c:pt idx="18">
                  <c:v>cmt</c:v>
                </c:pt>
                <c:pt idx="19">
                  <c:v>omt</c:v>
                </c:pt>
                <c:pt idx="20">
                  <c:v>vol</c:v>
                </c:pt>
                <c:pt idx="21">
                  <c:v>mil</c:v>
                </c:pt>
                <c:pt idx="22">
                  <c:v>pcr</c:v>
                </c:pt>
                <c:pt idx="23">
                  <c:v>sgr</c:v>
                </c:pt>
                <c:pt idx="24">
                  <c:v>ofd</c:v>
                </c:pt>
                <c:pt idx="25">
                  <c:v>b_t</c:v>
                </c:pt>
                <c:pt idx="26">
                  <c:v>tex</c:v>
                </c:pt>
                <c:pt idx="27">
                  <c:v>wap</c:v>
                </c:pt>
                <c:pt idx="28">
                  <c:v>lea</c:v>
                </c:pt>
                <c:pt idx="29">
                  <c:v>lum</c:v>
                </c:pt>
                <c:pt idx="30">
                  <c:v>ppp</c:v>
                </c:pt>
                <c:pt idx="31">
                  <c:v>Oil_pcts</c:v>
                </c:pt>
                <c:pt idx="32">
                  <c:v>chm</c:v>
                </c:pt>
                <c:pt idx="33">
                  <c:v>bph</c:v>
                </c:pt>
                <c:pt idx="34">
                  <c:v>rpp</c:v>
                </c:pt>
                <c:pt idx="35">
                  <c:v>nmm</c:v>
                </c:pt>
                <c:pt idx="36">
                  <c:v>i_s</c:v>
                </c:pt>
                <c:pt idx="37">
                  <c:v>nfm</c:v>
                </c:pt>
                <c:pt idx="38">
                  <c:v>fmp</c:v>
                </c:pt>
                <c:pt idx="39">
                  <c:v>ele</c:v>
                </c:pt>
                <c:pt idx="40">
                  <c:v>eeq</c:v>
                </c:pt>
                <c:pt idx="41">
                  <c:v>ome</c:v>
                </c:pt>
                <c:pt idx="42">
                  <c:v>mvh</c:v>
                </c:pt>
                <c:pt idx="43">
                  <c:v>otn</c:v>
                </c:pt>
                <c:pt idx="44">
                  <c:v>omf</c:v>
                </c:pt>
                <c:pt idx="45">
                  <c:v>Electricity</c:v>
                </c:pt>
                <c:pt idx="46">
                  <c:v>wtr</c:v>
                </c:pt>
                <c:pt idx="47">
                  <c:v>cns</c:v>
                </c:pt>
                <c:pt idx="48">
                  <c:v>trd</c:v>
                </c:pt>
                <c:pt idx="49">
                  <c:v>afs</c:v>
                </c:pt>
                <c:pt idx="50">
                  <c:v>otp</c:v>
                </c:pt>
                <c:pt idx="51">
                  <c:v>wtp</c:v>
                </c:pt>
                <c:pt idx="52">
                  <c:v>atp</c:v>
                </c:pt>
                <c:pt idx="53">
                  <c:v>whs</c:v>
                </c:pt>
                <c:pt idx="54">
                  <c:v>cmn</c:v>
                </c:pt>
                <c:pt idx="55">
                  <c:v>ofi</c:v>
                </c:pt>
                <c:pt idx="56">
                  <c:v>ins</c:v>
                </c:pt>
                <c:pt idx="57">
                  <c:v>rsa</c:v>
                </c:pt>
                <c:pt idx="58">
                  <c:v>obs</c:v>
                </c:pt>
                <c:pt idx="59">
                  <c:v>ros</c:v>
                </c:pt>
                <c:pt idx="60">
                  <c:v>osg</c:v>
                </c:pt>
                <c:pt idx="61">
                  <c:v>edu</c:v>
                </c:pt>
                <c:pt idx="62">
                  <c:v>hht</c:v>
                </c:pt>
                <c:pt idx="63">
                  <c:v>dwe</c:v>
                </c:pt>
              </c:strCache>
            </c:strRef>
          </c:cat>
          <c:val>
            <c:numRef>
              <c:f>GHGvsOutput!$B$2:$B$65</c:f>
              <c:numCache>
                <c:formatCode>0.0%</c:formatCode>
                <c:ptCount val="64"/>
                <c:pt idx="0">
                  <c:v>2.0117044623263703E-3</c:v>
                </c:pt>
                <c:pt idx="1">
                  <c:v>7.1996773742203615E-5</c:v>
                </c:pt>
                <c:pt idx="2">
                  <c:v>2.023197865443594E-3</c:v>
                </c:pt>
                <c:pt idx="3">
                  <c:v>3.0927944960512904E-4</c:v>
                </c:pt>
                <c:pt idx="4">
                  <c:v>-2.2062360527905249E-3</c:v>
                </c:pt>
                <c:pt idx="5">
                  <c:v>6.8770019546241287E-3</c:v>
                </c:pt>
                <c:pt idx="6">
                  <c:v>-2.9313232830821029E-3</c:v>
                </c:pt>
                <c:pt idx="7">
                  <c:v>-5.9102055357479759E-4</c:v>
                </c:pt>
                <c:pt idx="8">
                  <c:v>3.3643007931561498E-4</c:v>
                </c:pt>
                <c:pt idx="9">
                  <c:v>-1.4279697823167707E-3</c:v>
                </c:pt>
                <c:pt idx="10">
                  <c:v>-4.1962870953784386E-4</c:v>
                </c:pt>
                <c:pt idx="11">
                  <c:v>-1.7800772817833942E-4</c:v>
                </c:pt>
                <c:pt idx="12">
                  <c:v>7.2643808478005433E-4</c:v>
                </c:pt>
                <c:pt idx="13">
                  <c:v>1.3579117839660039E-3</c:v>
                </c:pt>
                <c:pt idx="14">
                  <c:v>2.8996784960988484E-3</c:v>
                </c:pt>
                <c:pt idx="15">
                  <c:v>2.5417808007800421E-3</c:v>
                </c:pt>
                <c:pt idx="16">
                  <c:v>-4.4564986003281194E-3</c:v>
                </c:pt>
                <c:pt idx="17">
                  <c:v>1.5838060895846429E-4</c:v>
                </c:pt>
                <c:pt idx="18">
                  <c:v>1.4360087796955279E-4</c:v>
                </c:pt>
                <c:pt idx="19">
                  <c:v>9.9119341165784889E-4</c:v>
                </c:pt>
                <c:pt idx="20">
                  <c:v>-2.7439616889577368E-3</c:v>
                </c:pt>
                <c:pt idx="21">
                  <c:v>-1.1619649241611945E-3</c:v>
                </c:pt>
                <c:pt idx="22">
                  <c:v>3.9819534396760814E-4</c:v>
                </c:pt>
                <c:pt idx="23">
                  <c:v>5.2138961279388626E-3</c:v>
                </c:pt>
                <c:pt idx="24">
                  <c:v>9.6688420065733894E-4</c:v>
                </c:pt>
                <c:pt idx="25">
                  <c:v>-9.6363895331606905E-4</c:v>
                </c:pt>
                <c:pt idx="26">
                  <c:v>-5.390956662435786E-4</c:v>
                </c:pt>
                <c:pt idx="27">
                  <c:v>-3.7316329190513378E-4</c:v>
                </c:pt>
                <c:pt idx="28">
                  <c:v>-3.7808620728140111E-4</c:v>
                </c:pt>
                <c:pt idx="29">
                  <c:v>2.0041025641021203E-4</c:v>
                </c:pt>
                <c:pt idx="30">
                  <c:v>-1.3104774193548436E-2</c:v>
                </c:pt>
                <c:pt idx="31">
                  <c:v>-6.6094563232226072E-3</c:v>
                </c:pt>
                <c:pt idx="32">
                  <c:v>-2.6484306109056253E-4</c:v>
                </c:pt>
                <c:pt idx="33">
                  <c:v>-4.6654310054418382E-3</c:v>
                </c:pt>
                <c:pt idx="34">
                  <c:v>-8.3090984628167843E-4</c:v>
                </c:pt>
                <c:pt idx="35">
                  <c:v>3.0235245335175531E-4</c:v>
                </c:pt>
                <c:pt idx="36">
                  <c:v>-1.6482610671685004E-3</c:v>
                </c:pt>
                <c:pt idx="37">
                  <c:v>-6.6814328813479299E-4</c:v>
                </c:pt>
                <c:pt idx="38">
                  <c:v>-1.4443663394325085E-3</c:v>
                </c:pt>
                <c:pt idx="39">
                  <c:v>-1.9486701116466206E-3</c:v>
                </c:pt>
                <c:pt idx="40">
                  <c:v>-1.1795071969780612E-3</c:v>
                </c:pt>
                <c:pt idx="41">
                  <c:v>-1.8994956769633521E-3</c:v>
                </c:pt>
                <c:pt idx="42">
                  <c:v>-4.2943813676006869E-4</c:v>
                </c:pt>
                <c:pt idx="43">
                  <c:v>2.641501170998654E-2</c:v>
                </c:pt>
                <c:pt idx="44">
                  <c:v>5.841901120681537E-2</c:v>
                </c:pt>
                <c:pt idx="45">
                  <c:v>2.8377739240107204E-3</c:v>
                </c:pt>
                <c:pt idx="46">
                  <c:v>9.1890648775327011E-4</c:v>
                </c:pt>
                <c:pt idx="47">
                  <c:v>3.970004411116012E-3</c:v>
                </c:pt>
                <c:pt idx="48">
                  <c:v>3.1236984589754272E-4</c:v>
                </c:pt>
                <c:pt idx="49">
                  <c:v>6.4239828693790147E-4</c:v>
                </c:pt>
                <c:pt idx="50">
                  <c:v>-2.1753317380900588E-4</c:v>
                </c:pt>
                <c:pt idx="51">
                  <c:v>8.1967213114754103E-3</c:v>
                </c:pt>
                <c:pt idx="52">
                  <c:v>-8.4153266371437532E-4</c:v>
                </c:pt>
                <c:pt idx="53">
                  <c:v>-9.0681753426312503E-4</c:v>
                </c:pt>
                <c:pt idx="54">
                  <c:v>2.0714655618850335E-3</c:v>
                </c:pt>
                <c:pt idx="55">
                  <c:v>-4.6339202965708991E-4</c:v>
                </c:pt>
                <c:pt idx="56">
                  <c:v>0</c:v>
                </c:pt>
                <c:pt idx="57">
                  <c:v>9.0843023255813952E-4</c:v>
                </c:pt>
                <c:pt idx="58">
                  <c:v>7.5272864132480243E-4</c:v>
                </c:pt>
                <c:pt idx="59">
                  <c:v>9.177118384827164E-4</c:v>
                </c:pt>
                <c:pt idx="60">
                  <c:v>1.4524328249818446E-3</c:v>
                </c:pt>
                <c:pt idx="61">
                  <c:v>2.0270270270270271E-3</c:v>
                </c:pt>
                <c:pt idx="62">
                  <c:v>2.1542438604049978E-3</c:v>
                </c:pt>
                <c:pt idx="63">
                  <c:v>8.9166295140436912E-4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15-4F98-A6B5-327C26EC0C38}"/>
            </c:ext>
          </c:extLst>
        </c:ser>
        <c:ser>
          <c:idx val="1"/>
          <c:order val="1"/>
          <c:tx>
            <c:strRef>
              <c:f>GHGvsOutput!$C$1</c:f>
              <c:strCache>
                <c:ptCount val="1"/>
                <c:pt idx="0">
                  <c:v>GHGACT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GHGvsOutput!$A$2:$A$65</c:f>
              <c:strCache>
                <c:ptCount val="64"/>
                <c:pt idx="0">
                  <c:v>pdr</c:v>
                </c:pt>
                <c:pt idx="1">
                  <c:v>wht</c:v>
                </c:pt>
                <c:pt idx="2">
                  <c:v>gro</c:v>
                </c:pt>
                <c:pt idx="3">
                  <c:v>v_f</c:v>
                </c:pt>
                <c:pt idx="4">
                  <c:v>osd</c:v>
                </c:pt>
                <c:pt idx="5">
                  <c:v>c_b</c:v>
                </c:pt>
                <c:pt idx="6">
                  <c:v>pfb</c:v>
                </c:pt>
                <c:pt idx="7">
                  <c:v>ocr</c:v>
                </c:pt>
                <c:pt idx="8">
                  <c:v>ctl</c:v>
                </c:pt>
                <c:pt idx="9">
                  <c:v>oap</c:v>
                </c:pt>
                <c:pt idx="10">
                  <c:v>rmk</c:v>
                </c:pt>
                <c:pt idx="11">
                  <c:v>wol</c:v>
                </c:pt>
                <c:pt idx="12">
                  <c:v>frs</c:v>
                </c:pt>
                <c:pt idx="13">
                  <c:v>fsh</c:v>
                </c:pt>
                <c:pt idx="14">
                  <c:v>Coal</c:v>
                </c:pt>
                <c:pt idx="15">
                  <c:v>Oil</c:v>
                </c:pt>
                <c:pt idx="16">
                  <c:v>Gas</c:v>
                </c:pt>
                <c:pt idx="17">
                  <c:v>oxt</c:v>
                </c:pt>
                <c:pt idx="18">
                  <c:v>cmt</c:v>
                </c:pt>
                <c:pt idx="19">
                  <c:v>omt</c:v>
                </c:pt>
                <c:pt idx="20">
                  <c:v>vol</c:v>
                </c:pt>
                <c:pt idx="21">
                  <c:v>mil</c:v>
                </c:pt>
                <c:pt idx="22">
                  <c:v>pcr</c:v>
                </c:pt>
                <c:pt idx="23">
                  <c:v>sgr</c:v>
                </c:pt>
                <c:pt idx="24">
                  <c:v>ofd</c:v>
                </c:pt>
                <c:pt idx="25">
                  <c:v>b_t</c:v>
                </c:pt>
                <c:pt idx="26">
                  <c:v>tex</c:v>
                </c:pt>
                <c:pt idx="27">
                  <c:v>wap</c:v>
                </c:pt>
                <c:pt idx="28">
                  <c:v>lea</c:v>
                </c:pt>
                <c:pt idx="29">
                  <c:v>lum</c:v>
                </c:pt>
                <c:pt idx="30">
                  <c:v>ppp</c:v>
                </c:pt>
                <c:pt idx="31">
                  <c:v>Oil_pcts</c:v>
                </c:pt>
                <c:pt idx="32">
                  <c:v>chm</c:v>
                </c:pt>
                <c:pt idx="33">
                  <c:v>bph</c:v>
                </c:pt>
                <c:pt idx="34">
                  <c:v>rpp</c:v>
                </c:pt>
                <c:pt idx="35">
                  <c:v>nmm</c:v>
                </c:pt>
                <c:pt idx="36">
                  <c:v>i_s</c:v>
                </c:pt>
                <c:pt idx="37">
                  <c:v>nfm</c:v>
                </c:pt>
                <c:pt idx="38">
                  <c:v>fmp</c:v>
                </c:pt>
                <c:pt idx="39">
                  <c:v>ele</c:v>
                </c:pt>
                <c:pt idx="40">
                  <c:v>eeq</c:v>
                </c:pt>
                <c:pt idx="41">
                  <c:v>ome</c:v>
                </c:pt>
                <c:pt idx="42">
                  <c:v>mvh</c:v>
                </c:pt>
                <c:pt idx="43">
                  <c:v>otn</c:v>
                </c:pt>
                <c:pt idx="44">
                  <c:v>omf</c:v>
                </c:pt>
                <c:pt idx="45">
                  <c:v>Electricity</c:v>
                </c:pt>
                <c:pt idx="46">
                  <c:v>wtr</c:v>
                </c:pt>
                <c:pt idx="47">
                  <c:v>cns</c:v>
                </c:pt>
                <c:pt idx="48">
                  <c:v>trd</c:v>
                </c:pt>
                <c:pt idx="49">
                  <c:v>afs</c:v>
                </c:pt>
                <c:pt idx="50">
                  <c:v>otp</c:v>
                </c:pt>
                <c:pt idx="51">
                  <c:v>wtp</c:v>
                </c:pt>
                <c:pt idx="52">
                  <c:v>atp</c:v>
                </c:pt>
                <c:pt idx="53">
                  <c:v>whs</c:v>
                </c:pt>
                <c:pt idx="54">
                  <c:v>cmn</c:v>
                </c:pt>
                <c:pt idx="55">
                  <c:v>ofi</c:v>
                </c:pt>
                <c:pt idx="56">
                  <c:v>ins</c:v>
                </c:pt>
                <c:pt idx="57">
                  <c:v>rsa</c:v>
                </c:pt>
                <c:pt idx="58">
                  <c:v>obs</c:v>
                </c:pt>
                <c:pt idx="59">
                  <c:v>ros</c:v>
                </c:pt>
                <c:pt idx="60">
                  <c:v>osg</c:v>
                </c:pt>
                <c:pt idx="61">
                  <c:v>edu</c:v>
                </c:pt>
                <c:pt idx="62">
                  <c:v>hht</c:v>
                </c:pt>
                <c:pt idx="63">
                  <c:v>dwe</c:v>
                </c:pt>
              </c:strCache>
            </c:strRef>
          </c:cat>
          <c:val>
            <c:numRef>
              <c:f>GHGvsOutput!$C$2:$C$65</c:f>
              <c:numCache>
                <c:formatCode>0.0%</c:formatCode>
                <c:ptCount val="64"/>
                <c:pt idx="0">
                  <c:v>-9.3248787827707198E-3</c:v>
                </c:pt>
                <c:pt idx="1">
                  <c:v>1.6444896966615421E-4</c:v>
                </c:pt>
                <c:pt idx="2">
                  <c:v>1.4422755058712891E-2</c:v>
                </c:pt>
                <c:pt idx="3">
                  <c:v>-8.0014415775050991E-3</c:v>
                </c:pt>
                <c:pt idx="4">
                  <c:v>-2.0855346601785417E-2</c:v>
                </c:pt>
                <c:pt idx="5">
                  <c:v>5.5628327581443246E-2</c:v>
                </c:pt>
                <c:pt idx="6">
                  <c:v>-4.2486759916325854E-2</c:v>
                </c:pt>
                <c:pt idx="7">
                  <c:v>-2.5931037997100658E-3</c:v>
                </c:pt>
                <c:pt idx="8">
                  <c:v>-1.2893554585753744E-2</c:v>
                </c:pt>
                <c:pt idx="9">
                  <c:v>-3.2404599464628233E-3</c:v>
                </c:pt>
                <c:pt idx="10">
                  <c:v>3.3427141487999265E-3</c:v>
                </c:pt>
                <c:pt idx="11">
                  <c:v>-1.3461334090047279E-4</c:v>
                </c:pt>
                <c:pt idx="12">
                  <c:v>-2.031736531176E-2</c:v>
                </c:pt>
                <c:pt idx="13">
                  <c:v>-5.4305961755640064E-2</c:v>
                </c:pt>
                <c:pt idx="14">
                  <c:v>2.6484471008040621E-3</c:v>
                </c:pt>
                <c:pt idx="15">
                  <c:v>3.8957253546754115E-3</c:v>
                </c:pt>
                <c:pt idx="16">
                  <c:v>-5.5343849516944687E-3</c:v>
                </c:pt>
                <c:pt idx="17">
                  <c:v>-2.3770333728494482E-4</c:v>
                </c:pt>
                <c:pt idx="18">
                  <c:v>-4.95580743607992E-3</c:v>
                </c:pt>
                <c:pt idx="19">
                  <c:v>-1.1645230522472641E-2</c:v>
                </c:pt>
                <c:pt idx="20">
                  <c:v>5.5288034560500403E-3</c:v>
                </c:pt>
                <c:pt idx="21">
                  <c:v>-6.4585071981267828E-3</c:v>
                </c:pt>
                <c:pt idx="22">
                  <c:v>2.6000189133191611E-3</c:v>
                </c:pt>
                <c:pt idx="23">
                  <c:v>5.4901990432440685E-2</c:v>
                </c:pt>
                <c:pt idx="24">
                  <c:v>-2.1725246769772094E-3</c:v>
                </c:pt>
                <c:pt idx="25">
                  <c:v>-1.1535394723752746E-3</c:v>
                </c:pt>
                <c:pt idx="26">
                  <c:v>-5.4415334095687083E-4</c:v>
                </c:pt>
                <c:pt idx="27">
                  <c:v>-4.0153938511484655E-4</c:v>
                </c:pt>
                <c:pt idx="28">
                  <c:v>-3.8995138684273691E-4</c:v>
                </c:pt>
                <c:pt idx="29">
                  <c:v>-2.7213207224415436E-4</c:v>
                </c:pt>
                <c:pt idx="30">
                  <c:v>-3.9836990603480419E-3</c:v>
                </c:pt>
                <c:pt idx="31">
                  <c:v>-6.1961461042007509E-3</c:v>
                </c:pt>
                <c:pt idx="32">
                  <c:v>-2.6995909026901932E-4</c:v>
                </c:pt>
                <c:pt idx="33">
                  <c:v>-4.0889459114080663E-3</c:v>
                </c:pt>
                <c:pt idx="34">
                  <c:v>-7.5361367975431174E-4</c:v>
                </c:pt>
                <c:pt idx="35">
                  <c:v>-6.2144085962918057E-4</c:v>
                </c:pt>
                <c:pt idx="36">
                  <c:v>-1.1626797256204789E-3</c:v>
                </c:pt>
                <c:pt idx="37">
                  <c:v>-6.133665761909442E-4</c:v>
                </c:pt>
                <c:pt idx="38">
                  <c:v>-8.0902240662081976E-4</c:v>
                </c:pt>
                <c:pt idx="39">
                  <c:v>-2.1516055195664667E-3</c:v>
                </c:pt>
                <c:pt idx="40">
                  <c:v>-2.858546974107479E-4</c:v>
                </c:pt>
                <c:pt idx="41">
                  <c:v>-1.9219070882890098E-3</c:v>
                </c:pt>
                <c:pt idx="42">
                  <c:v>3.7410332496926885E-5</c:v>
                </c:pt>
                <c:pt idx="43">
                  <c:v>-7.5101168368250744E-3</c:v>
                </c:pt>
                <c:pt idx="44">
                  <c:v>-4.144535176016885E-2</c:v>
                </c:pt>
                <c:pt idx="45">
                  <c:v>1.966223188275685E-3</c:v>
                </c:pt>
                <c:pt idx="46">
                  <c:v>1.4148283670022386E-3</c:v>
                </c:pt>
                <c:pt idx="47">
                  <c:v>-5.0907858104695107E-2</c:v>
                </c:pt>
                <c:pt idx="48">
                  <c:v>1.2001093886824471E-2</c:v>
                </c:pt>
                <c:pt idx="49">
                  <c:v>-3.2582749668331567E-3</c:v>
                </c:pt>
                <c:pt idx="50">
                  <c:v>-2.6171349846988028E-2</c:v>
                </c:pt>
                <c:pt idx="51">
                  <c:v>-4.2236192661143888E-2</c:v>
                </c:pt>
                <c:pt idx="52">
                  <c:v>-2.316041737291501E-2</c:v>
                </c:pt>
                <c:pt idx="53">
                  <c:v>3.8453720297310354E-2</c:v>
                </c:pt>
                <c:pt idx="54">
                  <c:v>9.8522296410388441E-3</c:v>
                </c:pt>
                <c:pt idx="55">
                  <c:v>4.2588021746336148E-3</c:v>
                </c:pt>
                <c:pt idx="56">
                  <c:v>9.7057135270031576E-3</c:v>
                </c:pt>
                <c:pt idx="57">
                  <c:v>5.1921166621886637E-2</c:v>
                </c:pt>
                <c:pt idx="58">
                  <c:v>1.1028525590973058E-2</c:v>
                </c:pt>
                <c:pt idx="59">
                  <c:v>2.7347132626415419E-2</c:v>
                </c:pt>
                <c:pt idx="60">
                  <c:v>1.3571032887443478E-2</c:v>
                </c:pt>
                <c:pt idx="61">
                  <c:v>2.0740508511669843E-2</c:v>
                </c:pt>
                <c:pt idx="62">
                  <c:v>2.859266871279903E-2</c:v>
                </c:pt>
                <c:pt idx="63">
                  <c:v>2.0712510279157287E-4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15-4F98-A6B5-327C26EC0C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1281712"/>
        <c:axId val="1121282040"/>
      </c:barChart>
      <c:catAx>
        <c:axId val="1121281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1282040"/>
        <c:crosses val="autoZero"/>
        <c:auto val="1"/>
        <c:lblAlgn val="ctr"/>
        <c:lblOffset val="100"/>
        <c:tickLblSkip val="1"/>
        <c:noMultiLvlLbl val="0"/>
      </c:catAx>
      <c:valAx>
        <c:axId val="1121282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1281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28F87C2-8022-4DD0-AC37-F36D1507FA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37AE35-5556-4D6B-8773-DCC8472142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728469E9-66C6-4E4D-9C11-1BB44C73AAE1}" type="datetime1">
              <a:rPr lang="en-GB" altLang="en-US"/>
              <a:pPr>
                <a:defRPr/>
              </a:pPr>
              <a:t>28/05/2022</a:t>
            </a:fld>
            <a:endParaRPr lang="en-GB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114433-1006-4FC3-84BE-11281E7FA0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6B9905-6B6C-403E-A512-9AD84DB8AC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1ECABAA-685B-4587-806D-9F43B6B645A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2EE5C98-33E1-4181-94E1-EB19C157F6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434CC6-A8B1-4CB1-8A23-AB1AA4A57F1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BD67B994-9458-4223-B7F5-A1CE1B446231}" type="datetime1">
              <a:rPr lang="en-US" altLang="en-US"/>
              <a:pPr>
                <a:defRPr/>
              </a:pPr>
              <a:t>5/28/2022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D3DA3AC-0126-426E-8037-587692A1F9F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alt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64E4044-CC5D-43C8-B9CC-F77B8FF88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A967E-7876-4FD6-88D8-B6D367025E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4AF52D-4DE6-46D5-B67B-13FCE1C48C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FB62AB-99D9-42F4-AE50-D43C1E022A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FE373751-74D7-42D7-A6A5-F54F406230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088" y="2089150"/>
            <a:ext cx="5110162" cy="24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355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2723EE-6DA1-4EFA-865C-3BA66678707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363" y="6289677"/>
            <a:ext cx="7921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fld id="{09824FC7-25F1-42DA-8347-A9D42C22C206}" type="slidenum">
              <a:rPr lang="en-US" altLang="en-US" sz="9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r>
              <a:rPr lang="en-US" altLang="en-US" sz="135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3A73677-77C7-49BF-934E-6EFDE02ECF56}"/>
              </a:ext>
            </a:extLst>
          </p:cNvPr>
          <p:cNvCxnSpPr/>
          <p:nvPr userDrawn="1"/>
        </p:nvCxnSpPr>
        <p:spPr>
          <a:xfrm>
            <a:off x="215901" y="1196975"/>
            <a:ext cx="8712200" cy="0"/>
          </a:xfrm>
          <a:prstGeom prst="line">
            <a:avLst/>
          </a:prstGeom>
          <a:ln w="19050">
            <a:solidFill>
              <a:srgbClr val="CF0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0CB6306A-68D3-405B-8E0F-9B7814498E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202B68E-0E48-465B-82B7-C5771163A8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E3CDA38-065F-4F8F-9759-788288FEE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12778"/>
            <a:ext cx="8244448" cy="4739679"/>
          </a:xfrm>
        </p:spPr>
        <p:txBody>
          <a:bodyPr spcCol="180000"/>
          <a:lstStyle>
            <a:lvl1pPr marL="0">
              <a:spcBef>
                <a:spcPts val="900"/>
              </a:spcBef>
              <a:defRPr sz="1500" b="0">
                <a:solidFill>
                  <a:srgbClr val="B60432"/>
                </a:solidFill>
              </a:defRPr>
            </a:lvl1pPr>
            <a:lvl2pPr marL="0" indent="0">
              <a:spcBef>
                <a:spcPts val="450"/>
              </a:spcBef>
              <a:defRPr sz="1050"/>
            </a:lvl2pPr>
            <a:lvl3pPr>
              <a:defRPr sz="1050"/>
            </a:lvl3pPr>
            <a:lvl4pPr indent="0">
              <a:buNone/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12287B5A-5C1D-48DA-A201-0594733219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15" y="311895"/>
            <a:ext cx="13208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F6F9F62-73BC-4F01-9782-A598A5569F5C}"/>
              </a:ext>
            </a:extLst>
          </p:cNvPr>
          <p:cNvGrpSpPr/>
          <p:nvPr userDrawn="1"/>
        </p:nvGrpSpPr>
        <p:grpSpPr>
          <a:xfrm>
            <a:off x="7798813" y="382956"/>
            <a:ext cx="1019175" cy="593093"/>
            <a:chOff x="17276" y="0"/>
            <a:chExt cx="924278" cy="50101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E29F23F-0061-4B97-8FF6-18A90A250C5B}"/>
                </a:ext>
              </a:extLst>
            </p:cNvPr>
            <p:cNvSpPr/>
            <p:nvPr userDrawn="1"/>
          </p:nvSpPr>
          <p:spPr>
            <a:xfrm>
              <a:off x="45261" y="0"/>
              <a:ext cx="896293" cy="447451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33933B-E93F-48B5-BF4B-5A41A482644C}"/>
                </a:ext>
              </a:extLst>
            </p:cNvPr>
            <p:cNvSpPr txBox="1"/>
            <p:nvPr userDrawn="1"/>
          </p:nvSpPr>
          <p:spPr>
            <a:xfrm>
              <a:off x="17276" y="251786"/>
              <a:ext cx="823587" cy="249230"/>
            </a:xfrm>
            <a:prstGeom prst="rect">
              <a:avLst/>
            </a:prstGeom>
            <a:noFill/>
            <a:ln w="28575">
              <a:noFill/>
              <a:miter lim="800000"/>
            </a:ln>
          </p:spPr>
          <p:txBody>
            <a:bodyPr wrap="square" rtlCol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GB" sz="1200" b="1" kern="1200">
                  <a:solidFill>
                    <a:srgbClr val="CF102D"/>
                  </a:solidFill>
                  <a:effectLst/>
                  <a:latin typeface="Arial" panose="020B0604020202020204" pitchFamily="34" charset="0"/>
                  <a:ea typeface="MS PGothic" panose="020B0600070205080204" pitchFamily="34" charset="-128"/>
                  <a:cs typeface="Times New Roman" panose="02020603050405020304" pitchFamily="18" charset="0"/>
                </a:rPr>
                <a:t>Analysis</a:t>
              </a:r>
              <a:endParaRPr lang="en-GB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562D02D7-CEB7-4FD6-BD78-B139A56A6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731" y="533276"/>
            <a:ext cx="6078334" cy="447451"/>
          </a:xfrm>
        </p:spPr>
        <p:txBody>
          <a:bodyPr anchor="b">
            <a:noAutofit/>
          </a:bodyPr>
          <a:lstStyle>
            <a:lvl1pPr>
              <a:defRPr sz="2100" b="1" baseline="0">
                <a:solidFill>
                  <a:srgbClr val="CF0A2C"/>
                </a:solidFill>
                <a:latin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77838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99C02D-C77C-4F40-AC7B-7A45AA52AC7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363" y="6289677"/>
            <a:ext cx="7921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fld id="{CAF86F0F-1564-487F-A0DD-4AAB38EB3974}" type="slidenum">
              <a:rPr lang="en-US" altLang="en-US" sz="9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r>
              <a:rPr lang="en-US" altLang="en-US" sz="135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C894722-BE83-4A8B-8181-BBBB7A9C6195}"/>
              </a:ext>
            </a:extLst>
          </p:cNvPr>
          <p:cNvCxnSpPr/>
          <p:nvPr userDrawn="1"/>
        </p:nvCxnSpPr>
        <p:spPr>
          <a:xfrm>
            <a:off x="215901" y="1196975"/>
            <a:ext cx="8712200" cy="0"/>
          </a:xfrm>
          <a:prstGeom prst="line">
            <a:avLst/>
          </a:prstGeom>
          <a:ln w="19050">
            <a:solidFill>
              <a:srgbClr val="CF0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8">
            <a:extLst>
              <a:ext uri="{FF2B5EF4-FFF2-40B4-BE49-F238E27FC236}">
                <a16:creationId xmlns:a16="http://schemas.microsoft.com/office/drawing/2014/main" id="{6D0BAC28-F237-4669-A423-6741229E0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15" y="311895"/>
            <a:ext cx="13208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1412778"/>
            <a:ext cx="8244448" cy="4739679"/>
          </a:xfrm>
        </p:spPr>
        <p:txBody>
          <a:bodyPr spcCol="180000"/>
          <a:lstStyle>
            <a:lvl1pPr marL="0">
              <a:spcBef>
                <a:spcPts val="900"/>
              </a:spcBef>
              <a:defRPr sz="1500" b="0">
                <a:solidFill>
                  <a:srgbClr val="B60432"/>
                </a:solidFill>
              </a:defRPr>
            </a:lvl1pPr>
            <a:lvl2pPr marL="0" indent="0">
              <a:spcBef>
                <a:spcPts val="450"/>
              </a:spcBef>
              <a:defRPr sz="1050"/>
            </a:lvl2pPr>
            <a:lvl3pPr>
              <a:defRPr sz="1050"/>
            </a:lvl3pPr>
            <a:lvl4pPr indent="0">
              <a:buNone/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47D16FDF-4635-4E51-BAB0-379289ED5E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4669E5-9132-42AE-9F19-E9578E6408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ABD671-EC11-4D83-9091-AA71B8605F08}"/>
              </a:ext>
            </a:extLst>
          </p:cNvPr>
          <p:cNvGrpSpPr/>
          <p:nvPr userDrawn="1"/>
        </p:nvGrpSpPr>
        <p:grpSpPr>
          <a:xfrm>
            <a:off x="7798813" y="382956"/>
            <a:ext cx="1019175" cy="593093"/>
            <a:chOff x="17276" y="0"/>
            <a:chExt cx="924278" cy="5010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253E752-5F00-4688-9E00-DE83F44F00D3}"/>
                </a:ext>
              </a:extLst>
            </p:cNvPr>
            <p:cNvSpPr/>
            <p:nvPr userDrawn="1"/>
          </p:nvSpPr>
          <p:spPr>
            <a:xfrm>
              <a:off x="45261" y="0"/>
              <a:ext cx="896293" cy="447451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8A6630-3925-40CB-BEFD-5D371AD51647}"/>
                </a:ext>
              </a:extLst>
            </p:cNvPr>
            <p:cNvSpPr txBox="1"/>
            <p:nvPr userDrawn="1"/>
          </p:nvSpPr>
          <p:spPr>
            <a:xfrm>
              <a:off x="17276" y="251786"/>
              <a:ext cx="823587" cy="249230"/>
            </a:xfrm>
            <a:prstGeom prst="rect">
              <a:avLst/>
            </a:prstGeom>
            <a:noFill/>
            <a:ln w="28575">
              <a:noFill/>
              <a:miter lim="800000"/>
            </a:ln>
          </p:spPr>
          <p:txBody>
            <a:bodyPr wrap="square" rtlCol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GB" sz="1200" b="1" kern="1200">
                  <a:solidFill>
                    <a:srgbClr val="CF102D"/>
                  </a:solidFill>
                  <a:effectLst/>
                  <a:latin typeface="Arial" panose="020B0604020202020204" pitchFamily="34" charset="0"/>
                  <a:ea typeface="MS PGothic" panose="020B0600070205080204" pitchFamily="34" charset="-128"/>
                  <a:cs typeface="Times New Roman" panose="02020603050405020304" pitchFamily="18" charset="0"/>
                </a:rPr>
                <a:t>Analysis</a:t>
              </a:r>
              <a:endParaRPr lang="en-GB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BEDF7A4B-5159-4CCD-887F-BF0E7A89C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731" y="533276"/>
            <a:ext cx="6078334" cy="447451"/>
          </a:xfrm>
        </p:spPr>
        <p:txBody>
          <a:bodyPr anchor="b">
            <a:noAutofit/>
          </a:bodyPr>
          <a:lstStyle>
            <a:lvl1pPr>
              <a:defRPr sz="2100" b="1" baseline="0">
                <a:solidFill>
                  <a:srgbClr val="CF0A2C"/>
                </a:solidFill>
                <a:latin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5179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DD571154-3EB2-4912-B0CA-D086FAFBB5E0}"/>
              </a:ext>
            </a:extLst>
          </p:cNvPr>
          <p:cNvSpPr/>
          <p:nvPr userDrawn="1"/>
        </p:nvSpPr>
        <p:spPr>
          <a:xfrm rot="5400000">
            <a:off x="1862137" y="-585126"/>
            <a:ext cx="5419725" cy="871757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8072094-0523-49E2-BB6D-D34EE4A37D0D}"/>
              </a:ext>
            </a:extLst>
          </p:cNvPr>
          <p:cNvGrpSpPr/>
          <p:nvPr userDrawn="1"/>
        </p:nvGrpSpPr>
        <p:grpSpPr>
          <a:xfrm>
            <a:off x="7798813" y="382956"/>
            <a:ext cx="1019175" cy="593093"/>
            <a:chOff x="17276" y="0"/>
            <a:chExt cx="924278" cy="5010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C480845-A257-454E-A05F-1DD98336223C}"/>
                </a:ext>
              </a:extLst>
            </p:cNvPr>
            <p:cNvSpPr/>
            <p:nvPr userDrawn="1"/>
          </p:nvSpPr>
          <p:spPr>
            <a:xfrm>
              <a:off x="45261" y="0"/>
              <a:ext cx="896293" cy="447451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99B1BC3-2F8A-413F-AA9C-D89AB6FC28E0}"/>
                </a:ext>
              </a:extLst>
            </p:cNvPr>
            <p:cNvSpPr txBox="1"/>
            <p:nvPr userDrawn="1"/>
          </p:nvSpPr>
          <p:spPr>
            <a:xfrm>
              <a:off x="17276" y="251786"/>
              <a:ext cx="823587" cy="249230"/>
            </a:xfrm>
            <a:prstGeom prst="rect">
              <a:avLst/>
            </a:prstGeom>
            <a:noFill/>
            <a:ln w="28575">
              <a:noFill/>
              <a:miter lim="800000"/>
            </a:ln>
          </p:spPr>
          <p:txBody>
            <a:bodyPr wrap="square" rtlCol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GB" sz="1200" b="1" kern="1200">
                  <a:solidFill>
                    <a:srgbClr val="CF102D"/>
                  </a:solidFill>
                  <a:effectLst/>
                  <a:latin typeface="Arial" panose="020B0604020202020204" pitchFamily="34" charset="0"/>
                  <a:ea typeface="MS PGothic" panose="020B0600070205080204" pitchFamily="34" charset="-128"/>
                  <a:cs typeface="Times New Roman" panose="02020603050405020304" pitchFamily="18" charset="0"/>
                </a:rPr>
                <a:t>Analysis</a:t>
              </a:r>
              <a:endParaRPr lang="en-GB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FB13D04-7951-4BAF-9EBF-08D4749A2E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363" y="6289677"/>
            <a:ext cx="7921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fld id="{89B29377-D075-45DF-BFD9-2212D2FFC9CD}" type="slidenum">
              <a:rPr lang="en-US" altLang="en-US" sz="9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r>
              <a:rPr lang="en-US" altLang="en-US" sz="135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A13C21-802D-494E-934B-915B6240BF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9776" y="6308727"/>
            <a:ext cx="84042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FFFFFF"/>
                </a:solidFill>
              </a:rPr>
              <a:t>Presentation title - edit in the Master slide</a:t>
            </a:r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C8D56B-66EB-41B8-9B9C-F083AF4A5272}"/>
              </a:ext>
            </a:extLst>
          </p:cNvPr>
          <p:cNvSpPr/>
          <p:nvPr userDrawn="1"/>
        </p:nvSpPr>
        <p:spPr>
          <a:xfrm>
            <a:off x="310662" y="1104901"/>
            <a:ext cx="8507325" cy="5445125"/>
          </a:xfrm>
          <a:prstGeom prst="rect">
            <a:avLst/>
          </a:prstGeom>
          <a:solidFill>
            <a:srgbClr val="CF0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350">
                <a:solidFill>
                  <a:srgbClr val="FFFFFF"/>
                </a:solidFill>
              </a:rPr>
              <a:t> 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A205BB2B-44D0-4D76-B12B-C0370C0BDC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9" y="282577"/>
            <a:ext cx="13208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705C4746-D41C-4560-BD27-424691613F60}"/>
              </a:ext>
            </a:extLst>
          </p:cNvPr>
          <p:cNvSpPr/>
          <p:nvPr userDrawn="1"/>
        </p:nvSpPr>
        <p:spPr>
          <a:xfrm rot="5400000">
            <a:off x="4510065" y="2194308"/>
            <a:ext cx="56936" cy="8717573"/>
          </a:xfrm>
          <a:prstGeom prst="triangle">
            <a:avLst>
              <a:gd name="adj" fmla="val 491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63C8081-2290-4D92-B72C-1B640A40388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612238" y="2473930"/>
            <a:ext cx="5572118" cy="549276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Insert presentation title here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0FE66EA-CC53-45A2-95F4-5F28C53EA60E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393257" y="5740977"/>
            <a:ext cx="3919524" cy="26289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300" b="0" i="0">
                <a:solidFill>
                  <a:schemeClr val="bg1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&lt;Insert date&gt;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CDBFBA5-6526-413E-96D3-4BC4824A26D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12238" y="194850"/>
            <a:ext cx="3919524" cy="307831"/>
          </a:xfrm>
        </p:spPr>
        <p:txBody>
          <a:bodyPr/>
          <a:lstStyle>
            <a:lvl1pPr marL="0" indent="0" algn="ctr">
              <a:buNone/>
              <a:defRPr sz="1300" b="1" i="0">
                <a:solidFill>
                  <a:schemeClr val="tx1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&lt;Insert security classification&gt;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8A5A787-D8D9-4C2B-BB07-FC56E1C14B36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93257" y="6081746"/>
            <a:ext cx="3919524" cy="26289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300" b="0" i="0">
                <a:solidFill>
                  <a:schemeClr val="bg1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&lt;Insert team name&gt; - &lt;Insert individuals names&gt;</a:t>
            </a:r>
          </a:p>
        </p:txBody>
      </p:sp>
    </p:spTree>
    <p:extLst>
      <p:ext uri="{BB962C8B-B14F-4D97-AF65-F5344CB8AC3E}">
        <p14:creationId xmlns:p14="http://schemas.microsoft.com/office/powerpoint/2010/main" val="416351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DD571154-3EB2-4912-B0CA-D086FAFBB5E0}"/>
              </a:ext>
            </a:extLst>
          </p:cNvPr>
          <p:cNvSpPr/>
          <p:nvPr userDrawn="1"/>
        </p:nvSpPr>
        <p:spPr>
          <a:xfrm rot="5400000">
            <a:off x="1862137" y="-585126"/>
            <a:ext cx="5419725" cy="871757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8072094-0523-49E2-BB6D-D34EE4A37D0D}"/>
              </a:ext>
            </a:extLst>
          </p:cNvPr>
          <p:cNvGrpSpPr/>
          <p:nvPr userDrawn="1"/>
        </p:nvGrpSpPr>
        <p:grpSpPr>
          <a:xfrm>
            <a:off x="7798813" y="382956"/>
            <a:ext cx="1019175" cy="593093"/>
            <a:chOff x="17276" y="0"/>
            <a:chExt cx="924278" cy="5010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C480845-A257-454E-A05F-1DD98336223C}"/>
                </a:ext>
              </a:extLst>
            </p:cNvPr>
            <p:cNvSpPr/>
            <p:nvPr userDrawn="1"/>
          </p:nvSpPr>
          <p:spPr>
            <a:xfrm>
              <a:off x="45261" y="0"/>
              <a:ext cx="896293" cy="447451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99B1BC3-2F8A-413F-AA9C-D89AB6FC28E0}"/>
                </a:ext>
              </a:extLst>
            </p:cNvPr>
            <p:cNvSpPr txBox="1"/>
            <p:nvPr userDrawn="1"/>
          </p:nvSpPr>
          <p:spPr>
            <a:xfrm>
              <a:off x="17276" y="251786"/>
              <a:ext cx="823587" cy="249230"/>
            </a:xfrm>
            <a:prstGeom prst="rect">
              <a:avLst/>
            </a:prstGeom>
            <a:noFill/>
            <a:ln w="28575">
              <a:noFill/>
              <a:miter lim="800000"/>
            </a:ln>
          </p:spPr>
          <p:txBody>
            <a:bodyPr wrap="square" rtlCol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GB" sz="1200" b="1" kern="1200">
                  <a:solidFill>
                    <a:srgbClr val="CF102D"/>
                  </a:solidFill>
                  <a:effectLst/>
                  <a:latin typeface="Arial" panose="020B0604020202020204" pitchFamily="34" charset="0"/>
                  <a:ea typeface="MS PGothic" panose="020B0600070205080204" pitchFamily="34" charset="-128"/>
                  <a:cs typeface="Times New Roman" panose="02020603050405020304" pitchFamily="18" charset="0"/>
                </a:rPr>
                <a:t>Analysis</a:t>
              </a:r>
              <a:endParaRPr lang="en-GB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FB13D04-7951-4BAF-9EBF-08D4749A2E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363" y="6293911"/>
            <a:ext cx="7921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fld id="{89B29377-D075-45DF-BFD9-2212D2FFC9CD}" type="slidenum">
              <a:rPr lang="en-US" altLang="en-US" sz="9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r>
              <a:rPr lang="en-US" altLang="en-US" sz="135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C8D56B-66EB-41B8-9B9C-F083AF4A5272}"/>
              </a:ext>
            </a:extLst>
          </p:cNvPr>
          <p:cNvSpPr/>
          <p:nvPr userDrawn="1"/>
        </p:nvSpPr>
        <p:spPr>
          <a:xfrm>
            <a:off x="310662" y="1104901"/>
            <a:ext cx="8507325" cy="5445125"/>
          </a:xfrm>
          <a:prstGeom prst="rect">
            <a:avLst/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350">
                <a:solidFill>
                  <a:srgbClr val="FFFFFF"/>
                </a:solidFill>
              </a:rPr>
              <a:t> 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A205BB2B-44D0-4D76-B12B-C0370C0BDC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9" y="282577"/>
            <a:ext cx="13208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512526" y="3429000"/>
            <a:ext cx="5572118" cy="549276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C00000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Insert presentation title here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8BC0E6C-5319-4A0A-B0FB-036A546649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12238" y="194850"/>
            <a:ext cx="3919524" cy="307831"/>
          </a:xfrm>
        </p:spPr>
        <p:txBody>
          <a:bodyPr/>
          <a:lstStyle>
            <a:lvl1pPr marL="0" indent="0" algn="ctr">
              <a:buNone/>
              <a:defRPr sz="1300" b="1" i="0">
                <a:solidFill>
                  <a:schemeClr val="tx1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&lt;Insert security classification&gt;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296887A-6210-4451-8C88-F817279385D2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05600" y="5924137"/>
            <a:ext cx="3919524" cy="26289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300" b="0" i="0">
                <a:solidFill>
                  <a:srgbClr val="C00000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&lt;Insert date&gt;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78BC69B-6C6A-4F87-9E1A-553F6DF566BA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10901" y="6220628"/>
            <a:ext cx="3919524" cy="26289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300" b="0" i="0">
                <a:solidFill>
                  <a:srgbClr val="C00000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&lt;Insert team name&gt; - &lt;Insert individuals names&gt;</a:t>
            </a:r>
          </a:p>
        </p:txBody>
      </p:sp>
    </p:spTree>
    <p:extLst>
      <p:ext uri="{BB962C8B-B14F-4D97-AF65-F5344CB8AC3E}">
        <p14:creationId xmlns:p14="http://schemas.microsoft.com/office/powerpoint/2010/main" val="3503811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DD571154-3EB2-4912-B0CA-D086FAFBB5E0}"/>
              </a:ext>
            </a:extLst>
          </p:cNvPr>
          <p:cNvSpPr/>
          <p:nvPr userDrawn="1"/>
        </p:nvSpPr>
        <p:spPr>
          <a:xfrm rot="5400000">
            <a:off x="1862137" y="-585126"/>
            <a:ext cx="5419725" cy="871757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8072094-0523-49E2-BB6D-D34EE4A37D0D}"/>
              </a:ext>
            </a:extLst>
          </p:cNvPr>
          <p:cNvGrpSpPr/>
          <p:nvPr userDrawn="1"/>
        </p:nvGrpSpPr>
        <p:grpSpPr>
          <a:xfrm>
            <a:off x="7798813" y="382956"/>
            <a:ext cx="1019175" cy="593093"/>
            <a:chOff x="17276" y="0"/>
            <a:chExt cx="924278" cy="5010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C480845-A257-454E-A05F-1DD98336223C}"/>
                </a:ext>
              </a:extLst>
            </p:cNvPr>
            <p:cNvSpPr/>
            <p:nvPr userDrawn="1"/>
          </p:nvSpPr>
          <p:spPr>
            <a:xfrm>
              <a:off x="45261" y="0"/>
              <a:ext cx="896293" cy="447451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99B1BC3-2F8A-413F-AA9C-D89AB6FC28E0}"/>
                </a:ext>
              </a:extLst>
            </p:cNvPr>
            <p:cNvSpPr txBox="1"/>
            <p:nvPr userDrawn="1"/>
          </p:nvSpPr>
          <p:spPr>
            <a:xfrm>
              <a:off x="17276" y="251786"/>
              <a:ext cx="823587" cy="249230"/>
            </a:xfrm>
            <a:prstGeom prst="rect">
              <a:avLst/>
            </a:prstGeom>
            <a:noFill/>
            <a:ln w="28575">
              <a:noFill/>
              <a:miter lim="800000"/>
            </a:ln>
          </p:spPr>
          <p:txBody>
            <a:bodyPr wrap="square" rtlCol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GB" sz="1200" b="1" kern="1200">
                  <a:solidFill>
                    <a:srgbClr val="CF102D"/>
                  </a:solidFill>
                  <a:effectLst/>
                  <a:latin typeface="Arial" panose="020B0604020202020204" pitchFamily="34" charset="0"/>
                  <a:ea typeface="MS PGothic" panose="020B0600070205080204" pitchFamily="34" charset="-128"/>
                  <a:cs typeface="Times New Roman" panose="02020603050405020304" pitchFamily="18" charset="0"/>
                </a:rPr>
                <a:t>Analysis</a:t>
              </a:r>
              <a:endParaRPr lang="en-GB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FB13D04-7951-4BAF-9EBF-08D4749A2E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363" y="6293911"/>
            <a:ext cx="7921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fld id="{89B29377-D075-45DF-BFD9-2212D2FFC9CD}" type="slidenum">
              <a:rPr lang="en-US" altLang="en-US" sz="9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r>
              <a:rPr lang="en-US" altLang="en-US" sz="135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C8D56B-66EB-41B8-9B9C-F083AF4A5272}"/>
              </a:ext>
            </a:extLst>
          </p:cNvPr>
          <p:cNvSpPr/>
          <p:nvPr userDrawn="1"/>
        </p:nvSpPr>
        <p:spPr>
          <a:xfrm>
            <a:off x="310662" y="1104901"/>
            <a:ext cx="8507325" cy="5445125"/>
          </a:xfrm>
          <a:prstGeom prst="rect">
            <a:avLst/>
          </a:prstGeom>
          <a:solidFill>
            <a:srgbClr val="CF102D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350">
                <a:solidFill>
                  <a:srgbClr val="FFFFFF"/>
                </a:solidFill>
              </a:rPr>
              <a:t> 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A205BB2B-44D0-4D76-B12B-C0370C0BDC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9" y="282577"/>
            <a:ext cx="13208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512526" y="3429000"/>
            <a:ext cx="5572118" cy="549276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Insert presentation title here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8BC0E6C-5319-4A0A-B0FB-036A546649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12238" y="194850"/>
            <a:ext cx="3919524" cy="307831"/>
          </a:xfrm>
        </p:spPr>
        <p:txBody>
          <a:bodyPr/>
          <a:lstStyle>
            <a:lvl1pPr marL="0" indent="0" algn="ctr">
              <a:buNone/>
              <a:defRPr sz="1300" b="1" i="0">
                <a:solidFill>
                  <a:schemeClr val="tx1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&lt;Insert security classification&gt;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296887A-6210-4451-8C88-F817279385D2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05600" y="5924137"/>
            <a:ext cx="3919524" cy="26289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300" b="0" i="0">
                <a:solidFill>
                  <a:schemeClr val="bg1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&lt;Insert date&gt;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78BC69B-6C6A-4F87-9E1A-553F6DF566BA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10901" y="6220628"/>
            <a:ext cx="3919524" cy="26289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300" b="0" i="0">
                <a:solidFill>
                  <a:schemeClr val="bg1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&lt;Insert team name&gt; - &lt;Insert individuals names&gt;</a:t>
            </a:r>
          </a:p>
        </p:txBody>
      </p:sp>
    </p:spTree>
    <p:extLst>
      <p:ext uri="{BB962C8B-B14F-4D97-AF65-F5344CB8AC3E}">
        <p14:creationId xmlns:p14="http://schemas.microsoft.com/office/powerpoint/2010/main" val="3717548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2723EE-6DA1-4EFA-865C-3BA66678707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363" y="6289677"/>
            <a:ext cx="7921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fld id="{09824FC7-25F1-42DA-8347-A9D42C22C206}" type="slidenum">
              <a:rPr lang="en-US" altLang="en-US" sz="9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r>
              <a:rPr lang="en-US" altLang="en-US" sz="135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3A73677-77C7-49BF-934E-6EFDE02ECF56}"/>
              </a:ext>
            </a:extLst>
          </p:cNvPr>
          <p:cNvCxnSpPr/>
          <p:nvPr userDrawn="1"/>
        </p:nvCxnSpPr>
        <p:spPr>
          <a:xfrm>
            <a:off x="215901" y="1036964"/>
            <a:ext cx="8712200" cy="0"/>
          </a:xfrm>
          <a:prstGeom prst="line">
            <a:avLst/>
          </a:prstGeom>
          <a:ln w="19050">
            <a:solidFill>
              <a:srgbClr val="CF0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37731" y="533276"/>
            <a:ext cx="6078334" cy="447451"/>
          </a:xfrm>
        </p:spPr>
        <p:txBody>
          <a:bodyPr anchor="b">
            <a:noAutofit/>
          </a:bodyPr>
          <a:lstStyle>
            <a:lvl1pPr>
              <a:defRPr sz="2100" b="1" baseline="0">
                <a:solidFill>
                  <a:srgbClr val="CF0A2C"/>
                </a:solidFill>
                <a:latin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0CB6306A-68D3-405B-8E0F-9B7814498E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202B68E-0E48-465B-82B7-C5771163A8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E3CDA38-065F-4F8F-9759-788288FEE5B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213164"/>
            <a:ext cx="8244448" cy="5049069"/>
          </a:xfrm>
        </p:spPr>
        <p:txBody>
          <a:bodyPr spcCol="180000"/>
          <a:lstStyle>
            <a:lvl1pPr marL="0">
              <a:spcBef>
                <a:spcPts val="900"/>
              </a:spcBef>
              <a:defRPr sz="3000" b="0">
                <a:solidFill>
                  <a:srgbClr val="B60432"/>
                </a:solidFill>
              </a:defRPr>
            </a:lvl1pPr>
            <a:lvl2pPr marL="0" indent="0">
              <a:spcBef>
                <a:spcPts val="450"/>
              </a:spcBef>
              <a:defRPr sz="1050"/>
            </a:lvl2pPr>
            <a:lvl3pPr>
              <a:defRPr sz="1050"/>
            </a:lvl3pPr>
            <a:lvl4pPr indent="0">
              <a:buNone/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12287B5A-5C1D-48DA-A201-0594733219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15" y="311895"/>
            <a:ext cx="13208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D21D664-4694-4BF5-A92A-912EC1AFE69A}"/>
              </a:ext>
            </a:extLst>
          </p:cNvPr>
          <p:cNvGrpSpPr/>
          <p:nvPr userDrawn="1"/>
        </p:nvGrpSpPr>
        <p:grpSpPr>
          <a:xfrm>
            <a:off x="7798813" y="382956"/>
            <a:ext cx="1019175" cy="593093"/>
            <a:chOff x="17276" y="0"/>
            <a:chExt cx="924278" cy="5010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5F405B-0456-4EC5-844C-0587B120AE79}"/>
                </a:ext>
              </a:extLst>
            </p:cNvPr>
            <p:cNvSpPr/>
            <p:nvPr userDrawn="1"/>
          </p:nvSpPr>
          <p:spPr>
            <a:xfrm>
              <a:off x="45261" y="0"/>
              <a:ext cx="896293" cy="447451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29BBF6F-1368-4751-AD01-B6B46E9AFE57}"/>
                </a:ext>
              </a:extLst>
            </p:cNvPr>
            <p:cNvSpPr txBox="1"/>
            <p:nvPr userDrawn="1"/>
          </p:nvSpPr>
          <p:spPr>
            <a:xfrm>
              <a:off x="17276" y="251786"/>
              <a:ext cx="823587" cy="249230"/>
            </a:xfrm>
            <a:prstGeom prst="rect">
              <a:avLst/>
            </a:prstGeom>
            <a:noFill/>
            <a:ln w="28575">
              <a:noFill/>
              <a:miter lim="800000"/>
            </a:ln>
          </p:spPr>
          <p:txBody>
            <a:bodyPr wrap="square" rtlCol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GB" sz="1200" b="1" kern="1200">
                  <a:solidFill>
                    <a:srgbClr val="CF102D"/>
                  </a:solidFill>
                  <a:effectLst/>
                  <a:latin typeface="Arial" panose="020B0604020202020204" pitchFamily="34" charset="0"/>
                  <a:ea typeface="MS PGothic" panose="020B0600070205080204" pitchFamily="34" charset="-128"/>
                  <a:cs typeface="Times New Roman" panose="02020603050405020304" pitchFamily="18" charset="0"/>
                </a:rPr>
                <a:t>Analysis</a:t>
              </a:r>
              <a:endParaRPr lang="en-GB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810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99C02D-C77C-4F40-AC7B-7A45AA52AC7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363" y="6289677"/>
            <a:ext cx="7921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fld id="{CAF86F0F-1564-487F-A0DD-4AAB38EB3974}" type="slidenum">
              <a:rPr lang="en-US" altLang="en-US" sz="9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r>
              <a:rPr lang="en-US" altLang="en-US" sz="135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C894722-BE83-4A8B-8181-BBBB7A9C6195}"/>
              </a:ext>
            </a:extLst>
          </p:cNvPr>
          <p:cNvCxnSpPr>
            <a:cxnSpLocks/>
          </p:cNvCxnSpPr>
          <p:nvPr userDrawn="1"/>
        </p:nvCxnSpPr>
        <p:spPr>
          <a:xfrm>
            <a:off x="215901" y="1043073"/>
            <a:ext cx="8712200" cy="0"/>
          </a:xfrm>
          <a:prstGeom prst="line">
            <a:avLst/>
          </a:prstGeom>
          <a:ln w="19050">
            <a:solidFill>
              <a:srgbClr val="CF0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8">
            <a:extLst>
              <a:ext uri="{FF2B5EF4-FFF2-40B4-BE49-F238E27FC236}">
                <a16:creationId xmlns:a16="http://schemas.microsoft.com/office/drawing/2014/main" id="{6D0BAC28-F237-4669-A423-6741229E0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15" y="311895"/>
            <a:ext cx="13208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1213175"/>
            <a:ext cx="8423637" cy="5134329"/>
          </a:xfrm>
        </p:spPr>
        <p:txBody>
          <a:bodyPr spcCol="180000"/>
          <a:lstStyle>
            <a:lvl1pPr marL="0">
              <a:spcBef>
                <a:spcPts val="900"/>
              </a:spcBef>
              <a:defRPr sz="1500" b="0">
                <a:solidFill>
                  <a:srgbClr val="B60432"/>
                </a:solidFill>
              </a:defRPr>
            </a:lvl1pPr>
            <a:lvl2pPr marL="0" indent="0">
              <a:spcBef>
                <a:spcPts val="450"/>
              </a:spcBef>
              <a:defRPr sz="1050"/>
            </a:lvl2pPr>
            <a:lvl3pPr>
              <a:defRPr sz="1050"/>
            </a:lvl3pPr>
            <a:lvl4pPr indent="0">
              <a:buNone/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47D16FDF-4635-4E51-BAB0-379289ED5E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4669E5-9132-42AE-9F19-E9578E6408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6A0139-A859-48BC-A00C-A253F4E8C5EA}"/>
              </a:ext>
            </a:extLst>
          </p:cNvPr>
          <p:cNvGrpSpPr/>
          <p:nvPr userDrawn="1"/>
        </p:nvGrpSpPr>
        <p:grpSpPr>
          <a:xfrm>
            <a:off x="7798813" y="382956"/>
            <a:ext cx="1019175" cy="593093"/>
            <a:chOff x="17276" y="0"/>
            <a:chExt cx="924278" cy="5010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5FB11A-7E5B-400A-A3AD-1F01D776659E}"/>
                </a:ext>
              </a:extLst>
            </p:cNvPr>
            <p:cNvSpPr/>
            <p:nvPr userDrawn="1"/>
          </p:nvSpPr>
          <p:spPr>
            <a:xfrm>
              <a:off x="45261" y="0"/>
              <a:ext cx="896293" cy="447451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88D725-DE55-4374-AD75-616B83546BD0}"/>
                </a:ext>
              </a:extLst>
            </p:cNvPr>
            <p:cNvSpPr txBox="1"/>
            <p:nvPr userDrawn="1"/>
          </p:nvSpPr>
          <p:spPr>
            <a:xfrm>
              <a:off x="17276" y="251786"/>
              <a:ext cx="823587" cy="249230"/>
            </a:xfrm>
            <a:prstGeom prst="rect">
              <a:avLst/>
            </a:prstGeom>
            <a:noFill/>
            <a:ln w="28575">
              <a:noFill/>
              <a:miter lim="800000"/>
            </a:ln>
          </p:spPr>
          <p:txBody>
            <a:bodyPr wrap="square" rtlCol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GB" sz="1200" b="1" kern="1200">
                  <a:solidFill>
                    <a:srgbClr val="CF102D"/>
                  </a:solidFill>
                  <a:effectLst/>
                  <a:latin typeface="Arial" panose="020B0604020202020204" pitchFamily="34" charset="0"/>
                  <a:ea typeface="MS PGothic" panose="020B0600070205080204" pitchFamily="34" charset="-128"/>
                  <a:cs typeface="Times New Roman" panose="02020603050405020304" pitchFamily="18" charset="0"/>
                </a:rPr>
                <a:t>Analysis</a:t>
              </a:r>
              <a:endParaRPr lang="en-GB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997D071-AD6F-4464-8465-EDCD1F438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731" y="533276"/>
            <a:ext cx="6078334" cy="447451"/>
          </a:xfrm>
        </p:spPr>
        <p:txBody>
          <a:bodyPr anchor="b">
            <a:noAutofit/>
          </a:bodyPr>
          <a:lstStyle>
            <a:lvl1pPr>
              <a:defRPr sz="2100" b="1" baseline="0">
                <a:solidFill>
                  <a:srgbClr val="CF0A2C"/>
                </a:solidFill>
                <a:latin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0490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FE373751-74D7-42D7-A6A5-F54F406230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088" y="2089150"/>
            <a:ext cx="5110162" cy="24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590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B13D04-7951-4BAF-9EBF-08D4749A2E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363" y="6289677"/>
            <a:ext cx="7921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fld id="{89B29377-D075-45DF-BFD9-2212D2FFC9CD}" type="slidenum">
              <a:rPr lang="en-US" altLang="en-US" sz="9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r>
              <a:rPr lang="en-US" altLang="en-US" sz="135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A13C21-802D-494E-934B-915B6240BF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9776" y="6308727"/>
            <a:ext cx="84042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FFFFFF"/>
                </a:solidFill>
              </a:rPr>
              <a:t>Presentation title - edit in the Master slide</a:t>
            </a:r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C8D56B-66EB-41B8-9B9C-F083AF4A5272}"/>
              </a:ext>
            </a:extLst>
          </p:cNvPr>
          <p:cNvSpPr/>
          <p:nvPr userDrawn="1"/>
        </p:nvSpPr>
        <p:spPr>
          <a:xfrm>
            <a:off x="250826" y="1079502"/>
            <a:ext cx="8642350" cy="5445125"/>
          </a:xfrm>
          <a:prstGeom prst="rect">
            <a:avLst/>
          </a:prstGeom>
          <a:solidFill>
            <a:srgbClr val="CF0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350">
                <a:solidFill>
                  <a:srgbClr val="FFFFFF"/>
                </a:solidFill>
              </a:rPr>
              <a:t> 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A205BB2B-44D0-4D76-B12B-C0370C0BDC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9" y="282577"/>
            <a:ext cx="13208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1" y="5445224"/>
            <a:ext cx="8388464" cy="914400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350" b="0" i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0"/>
          </p:nvPr>
        </p:nvSpPr>
        <p:spPr>
          <a:xfrm>
            <a:off x="360001" y="2895600"/>
            <a:ext cx="8388464" cy="3205800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D3E2562-B15D-4013-87FF-E8E2546571F6}"/>
              </a:ext>
            </a:extLst>
          </p:cNvPr>
          <p:cNvGrpSpPr/>
          <p:nvPr userDrawn="1"/>
        </p:nvGrpSpPr>
        <p:grpSpPr>
          <a:xfrm>
            <a:off x="7798813" y="382956"/>
            <a:ext cx="1019175" cy="593093"/>
            <a:chOff x="17276" y="0"/>
            <a:chExt cx="924278" cy="5010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D8C13DC-1B71-449B-B367-9BF104B7D438}"/>
                </a:ext>
              </a:extLst>
            </p:cNvPr>
            <p:cNvSpPr/>
            <p:nvPr userDrawn="1"/>
          </p:nvSpPr>
          <p:spPr>
            <a:xfrm>
              <a:off x="45261" y="0"/>
              <a:ext cx="896293" cy="447451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9CE71B0-1C67-4894-8776-1C39E1EEE492}"/>
                </a:ext>
              </a:extLst>
            </p:cNvPr>
            <p:cNvSpPr txBox="1"/>
            <p:nvPr userDrawn="1"/>
          </p:nvSpPr>
          <p:spPr>
            <a:xfrm>
              <a:off x="17276" y="251786"/>
              <a:ext cx="823587" cy="249230"/>
            </a:xfrm>
            <a:prstGeom prst="rect">
              <a:avLst/>
            </a:prstGeom>
            <a:noFill/>
            <a:ln w="28575">
              <a:noFill/>
              <a:miter lim="800000"/>
            </a:ln>
          </p:spPr>
          <p:txBody>
            <a:bodyPr wrap="square" rtlCol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GB" sz="1200" b="1" kern="1200">
                  <a:solidFill>
                    <a:srgbClr val="CF102D"/>
                  </a:solidFill>
                  <a:effectLst/>
                  <a:latin typeface="Arial" panose="020B0604020202020204" pitchFamily="34" charset="0"/>
                  <a:ea typeface="MS PGothic" panose="020B0600070205080204" pitchFamily="34" charset="-128"/>
                  <a:cs typeface="Times New Roman" panose="02020603050405020304" pitchFamily="18" charset="0"/>
                </a:rPr>
                <a:t>Analysis</a:t>
              </a:r>
              <a:endParaRPr lang="en-GB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4602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B13D04-7951-4BAF-9EBF-08D4749A2E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363" y="6289677"/>
            <a:ext cx="7921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fld id="{89B29377-D075-45DF-BFD9-2212D2FFC9CD}" type="slidenum">
              <a:rPr lang="en-US" altLang="en-US" sz="9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r>
              <a:rPr lang="en-US" altLang="en-US" sz="135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A13C21-802D-494E-934B-915B6240BF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9776" y="6308727"/>
            <a:ext cx="84042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FFFFFF"/>
                </a:solidFill>
              </a:rPr>
              <a:t>Presentation title - edit in the Master slide</a:t>
            </a:r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C8D56B-66EB-41B8-9B9C-F083AF4A5272}"/>
              </a:ext>
            </a:extLst>
          </p:cNvPr>
          <p:cNvSpPr/>
          <p:nvPr userDrawn="1"/>
        </p:nvSpPr>
        <p:spPr>
          <a:xfrm>
            <a:off x="250826" y="1079502"/>
            <a:ext cx="8642350" cy="5445125"/>
          </a:xfrm>
          <a:prstGeom prst="rect">
            <a:avLst/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350">
                <a:solidFill>
                  <a:srgbClr val="FFFFFF"/>
                </a:solidFill>
              </a:rPr>
              <a:t> 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A205BB2B-44D0-4D76-B12B-C0370C0BDC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9" y="282577"/>
            <a:ext cx="13208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1" y="5445224"/>
            <a:ext cx="8388464" cy="914400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350" b="0" i="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0"/>
          </p:nvPr>
        </p:nvSpPr>
        <p:spPr>
          <a:xfrm>
            <a:off x="360001" y="2895600"/>
            <a:ext cx="8388464" cy="3205800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tx1"/>
                </a:solidFill>
                <a:latin typeface="Arial "/>
                <a:cs typeface="Arial 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796797-C7AF-43E5-A66B-338022D876A6}"/>
              </a:ext>
            </a:extLst>
          </p:cNvPr>
          <p:cNvGrpSpPr/>
          <p:nvPr userDrawn="1"/>
        </p:nvGrpSpPr>
        <p:grpSpPr>
          <a:xfrm>
            <a:off x="7798813" y="382956"/>
            <a:ext cx="1019175" cy="593093"/>
            <a:chOff x="17276" y="0"/>
            <a:chExt cx="924278" cy="5010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B95326E-9806-4CF9-8628-F02E959D8D51}"/>
                </a:ext>
              </a:extLst>
            </p:cNvPr>
            <p:cNvSpPr/>
            <p:nvPr userDrawn="1"/>
          </p:nvSpPr>
          <p:spPr>
            <a:xfrm>
              <a:off x="45261" y="0"/>
              <a:ext cx="896293" cy="447451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29794C7-AB0C-450B-995E-C222642CF791}"/>
                </a:ext>
              </a:extLst>
            </p:cNvPr>
            <p:cNvSpPr txBox="1"/>
            <p:nvPr userDrawn="1"/>
          </p:nvSpPr>
          <p:spPr>
            <a:xfrm>
              <a:off x="17276" y="251786"/>
              <a:ext cx="823587" cy="249230"/>
            </a:xfrm>
            <a:prstGeom prst="rect">
              <a:avLst/>
            </a:prstGeom>
            <a:noFill/>
            <a:ln w="28575">
              <a:noFill/>
              <a:miter lim="800000"/>
            </a:ln>
          </p:spPr>
          <p:txBody>
            <a:bodyPr wrap="square" rtlCol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GB" sz="1200" b="1" kern="1200">
                  <a:solidFill>
                    <a:srgbClr val="CF102D"/>
                  </a:solidFill>
                  <a:effectLst/>
                  <a:latin typeface="Arial" panose="020B0604020202020204" pitchFamily="34" charset="0"/>
                  <a:ea typeface="MS PGothic" panose="020B0600070205080204" pitchFamily="34" charset="-128"/>
                  <a:cs typeface="Times New Roman" panose="02020603050405020304" pitchFamily="18" charset="0"/>
                </a:rPr>
                <a:t>Analysis</a:t>
              </a:r>
              <a:endParaRPr lang="en-GB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8529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A8327A-3D7A-4973-9E66-D238B172D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908050"/>
            <a:ext cx="8388350" cy="509588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6A0EF17-FA7E-4065-A81B-5DAC47347D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60364" y="1600202"/>
            <a:ext cx="83883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07EA5D-B024-401B-9567-9E4144507E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00114" y="6308727"/>
            <a:ext cx="7704137" cy="54927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TextBox 4">
            <a:extLst>
              <a:ext uri="{FF2B5EF4-FFF2-40B4-BE49-F238E27FC236}">
                <a16:creationId xmlns:a16="http://schemas.microsoft.com/office/drawing/2014/main" id="{9F8FEADF-6BFA-40AA-B0A5-FFD45AF3488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363" y="6289677"/>
            <a:ext cx="7921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fld id="{C54622D8-FF24-475E-92DC-FEC54EC20F8F}" type="slidenum">
              <a:rPr lang="en-US" altLang="en-US" sz="9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r>
              <a:rPr lang="en-US" altLang="en-US" sz="135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031" name="TextBox 7">
            <a:extLst>
              <a:ext uri="{FF2B5EF4-FFF2-40B4-BE49-F238E27FC236}">
                <a16:creationId xmlns:a16="http://schemas.microsoft.com/office/drawing/2014/main" id="{F30743C0-F993-47F7-AC58-333B3274BD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9776" y="6308727"/>
            <a:ext cx="84042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FFFFFF"/>
                </a:solidFill>
              </a:rPr>
              <a:t>Presentation title - edit in the Master slide</a:t>
            </a:r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AEF6CE-FB41-4A2E-81AE-172FF2F8B1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61859" y="64008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 smtClean="0">
                <a:solidFill>
                  <a:schemeClr val="tx1">
                    <a:tint val="7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F39EAF9-AA95-48F4-81B5-36BA1A4BAE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01" r:id="rId2"/>
    <p:sldLayoutId id="2147484219" r:id="rId3"/>
    <p:sldLayoutId id="2147484220" r:id="rId4"/>
    <p:sldLayoutId id="2147484202" r:id="rId5"/>
    <p:sldLayoutId id="2147484203" r:id="rId6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700" kern="1200" spc="-75">
          <a:solidFill>
            <a:srgbClr val="CF0A2C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CF0A2C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CF0A2C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CF0A2C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CF0A2C"/>
          </a:solidFill>
          <a:latin typeface="Arial" charset="0"/>
          <a:ea typeface="ＭＳ Ｐゴシック" charset="0"/>
          <a:cs typeface="ＭＳ Ｐゴシック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BF004D"/>
          </a:solidFill>
          <a:latin typeface="Arial" charset="0"/>
          <a:ea typeface="ＭＳ Ｐゴシック" charset="0"/>
          <a:cs typeface="ＭＳ Ｐゴシック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BF004D"/>
          </a:solidFill>
          <a:latin typeface="Arial" charset="0"/>
          <a:ea typeface="ＭＳ Ｐゴシック" charset="0"/>
          <a:cs typeface="ＭＳ Ｐゴシック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BF004D"/>
          </a:solidFill>
          <a:latin typeface="Arial" charset="0"/>
          <a:ea typeface="ＭＳ Ｐゴシック" charset="0"/>
          <a:cs typeface="ＭＳ Ｐゴシック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700">
          <a:solidFill>
            <a:srgbClr val="BF004D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257175" indent="-257175" algn="l" rtl="0" eaLnBrk="1" fontAlgn="base" hangingPunct="1">
        <a:spcBef>
          <a:spcPts val="900"/>
        </a:spcBef>
        <a:spcAft>
          <a:spcPct val="0"/>
        </a:spcAft>
        <a:buFont typeface="Arial" panose="020B0604020202020204" pitchFamily="34" charset="0"/>
        <a:defRPr kern="1200">
          <a:solidFill>
            <a:srgbClr val="CF0A2C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557213" indent="-214313" algn="l" rtl="0" eaLnBrk="1" fontAlgn="base" hangingPunct="1">
        <a:spcBef>
          <a:spcPts val="450"/>
        </a:spcBef>
        <a:spcAft>
          <a:spcPct val="0"/>
        </a:spcAft>
        <a:defRPr kern="12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marL="161925" indent="-161925" algn="l" rtl="0" eaLnBrk="1" fontAlgn="base" hangingPunct="1"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charset="-128"/>
          <a:cs typeface="ヒラギノ角ゴ Pro W3" charset="-128"/>
        </a:defRPr>
      </a:lvl3pPr>
      <a:lvl4pPr marL="161925" indent="-161925" algn="l" rtl="0" eaLnBrk="1" fontAlgn="base" hangingPunct="1">
        <a:spcBef>
          <a:spcPts val="45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Arial" pitchFamily="34" charset="0"/>
          <a:ea typeface="ヒラギノ角ゴ Pro W3" charset="-128"/>
          <a:cs typeface="ヒラギノ角ゴ Pro W3" charset="0"/>
        </a:defRPr>
      </a:lvl4pPr>
      <a:lvl5pPr marL="215504" indent="-215504" algn="l" rtl="0" eaLnBrk="1" fontAlgn="base" hangingPunct="1">
        <a:spcBef>
          <a:spcPts val="450"/>
        </a:spcBef>
        <a:spcAft>
          <a:spcPct val="0"/>
        </a:spcAft>
        <a:buFont typeface="Arial" panose="020B0604020202020204" pitchFamily="34" charset="0"/>
        <a:buAutoNum type="arabicPeriod"/>
        <a:defRPr kern="1200">
          <a:solidFill>
            <a:schemeClr val="tx1"/>
          </a:solidFill>
          <a:latin typeface="Arial" pitchFamily="34" charset="0"/>
          <a:ea typeface="ヒラギノ角ゴ Pro W3" charset="-128"/>
          <a:cs typeface="ヒラギノ角ゴ Pro W3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A8327A-3D7A-4973-9E66-D238B172D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4" y="908050"/>
            <a:ext cx="8388350" cy="509588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6A0EF17-FA7E-4065-A81B-5DAC47347D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60364" y="1600202"/>
            <a:ext cx="83883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07EA5D-B024-401B-9567-9E4144507E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00114" y="6308727"/>
            <a:ext cx="7704137" cy="54927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TextBox 4">
            <a:extLst>
              <a:ext uri="{FF2B5EF4-FFF2-40B4-BE49-F238E27FC236}">
                <a16:creationId xmlns:a16="http://schemas.microsoft.com/office/drawing/2014/main" id="{9F8FEADF-6BFA-40AA-B0A5-FFD45AF3488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0363" y="6289677"/>
            <a:ext cx="7921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fld id="{C54622D8-FF24-475E-92DC-FEC54EC20F8F}" type="slidenum">
              <a:rPr lang="en-US" altLang="en-US" sz="9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r>
              <a:rPr lang="en-US" altLang="en-US" sz="135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031" name="TextBox 7">
            <a:extLst>
              <a:ext uri="{FF2B5EF4-FFF2-40B4-BE49-F238E27FC236}">
                <a16:creationId xmlns:a16="http://schemas.microsoft.com/office/drawing/2014/main" id="{F30743C0-F993-47F7-AC58-333B3274BD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9776" y="6308727"/>
            <a:ext cx="84042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sz="900">
                <a:solidFill>
                  <a:srgbClr val="FFFFFF"/>
                </a:solidFill>
              </a:rPr>
              <a:t>Presentation title - edit in the Master slide</a:t>
            </a:r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AEF6CE-FB41-4A2E-81AE-172FF2F8B1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61859" y="64008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 smtClean="0">
                <a:solidFill>
                  <a:schemeClr val="tx1">
                    <a:tint val="7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F39EAF9-AA95-48F4-81B5-36BA1A4BAE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21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  <p:sldLayoutId id="2147484215" r:id="rId2"/>
    <p:sldLayoutId id="2147484216" r:id="rId3"/>
    <p:sldLayoutId id="2147484217" r:id="rId4"/>
    <p:sldLayoutId id="2147484218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00" kern="1200" spc="-75">
          <a:solidFill>
            <a:srgbClr val="CF0A2C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00">
          <a:solidFill>
            <a:srgbClr val="CF0A2C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00">
          <a:solidFill>
            <a:srgbClr val="CF0A2C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00">
          <a:solidFill>
            <a:srgbClr val="CF0A2C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00">
          <a:solidFill>
            <a:srgbClr val="CF0A2C"/>
          </a:solidFill>
          <a:latin typeface="Arial" charset="0"/>
          <a:ea typeface="ＭＳ Ｐゴシック" charset="0"/>
          <a:cs typeface="ＭＳ Ｐゴシック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2700">
          <a:solidFill>
            <a:srgbClr val="BF004D"/>
          </a:solidFill>
          <a:latin typeface="Arial" charset="0"/>
          <a:ea typeface="ＭＳ Ｐゴシック" charset="0"/>
          <a:cs typeface="ＭＳ Ｐゴシック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700">
          <a:solidFill>
            <a:srgbClr val="BF004D"/>
          </a:solidFill>
          <a:latin typeface="Arial" charset="0"/>
          <a:ea typeface="ＭＳ Ｐゴシック" charset="0"/>
          <a:cs typeface="ＭＳ Ｐゴシック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700">
          <a:solidFill>
            <a:srgbClr val="BF004D"/>
          </a:solidFill>
          <a:latin typeface="Arial" charset="0"/>
          <a:ea typeface="ＭＳ Ｐゴシック" charset="0"/>
          <a:cs typeface="ＭＳ Ｐゴシック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700">
          <a:solidFill>
            <a:srgbClr val="BF004D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257175" indent="-257175" algn="l" rtl="0" eaLnBrk="0" fontAlgn="base" hangingPunct="0">
        <a:spcBef>
          <a:spcPts val="900"/>
        </a:spcBef>
        <a:spcAft>
          <a:spcPct val="0"/>
        </a:spcAft>
        <a:buFont typeface="Arial" panose="020B0604020202020204" pitchFamily="34" charset="0"/>
        <a:defRPr kern="1200">
          <a:solidFill>
            <a:srgbClr val="CF0A2C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557213" indent="-214313" algn="l" rtl="0" eaLnBrk="0" fontAlgn="base" hangingPunct="0">
        <a:spcBef>
          <a:spcPts val="450"/>
        </a:spcBef>
        <a:spcAft>
          <a:spcPct val="0"/>
        </a:spcAft>
        <a:defRPr kern="12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marL="161925" indent="-161925" algn="l" rtl="0" eaLnBrk="0" fontAlgn="base" hangingPunct="0"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charset="-128"/>
          <a:cs typeface="ヒラギノ角ゴ Pro W3" charset="-128"/>
        </a:defRPr>
      </a:lvl3pPr>
      <a:lvl4pPr marL="161925" indent="-161925" algn="l" rtl="0" eaLnBrk="0" fontAlgn="base" hangingPunct="0">
        <a:spcBef>
          <a:spcPts val="45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Arial" pitchFamily="34" charset="0"/>
          <a:ea typeface="ヒラギノ角ゴ Pro W3" charset="-128"/>
          <a:cs typeface="ヒラギノ角ゴ Pro W3" charset="0"/>
        </a:defRPr>
      </a:lvl4pPr>
      <a:lvl5pPr marL="215504" indent="-215504" algn="l" rtl="0" eaLnBrk="0" fontAlgn="base" hangingPunct="0">
        <a:spcBef>
          <a:spcPts val="450"/>
        </a:spcBef>
        <a:spcAft>
          <a:spcPct val="0"/>
        </a:spcAft>
        <a:buFont typeface="Arial" panose="020B0604020202020204" pitchFamily="34" charset="0"/>
        <a:buAutoNum type="arabicPeriod"/>
        <a:defRPr kern="1200">
          <a:solidFill>
            <a:schemeClr val="tx1"/>
          </a:solidFill>
          <a:latin typeface="Arial" pitchFamily="34" charset="0"/>
          <a:ea typeface="ヒラギノ角ゴ Pro W3" charset="-128"/>
          <a:cs typeface="ヒラギノ角ゴ Pro W3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28BC1A-F817-45DF-8EE0-0BC8A196430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42676" y="2354664"/>
            <a:ext cx="8383824" cy="549276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DRAFT - Estimating Energy Substitution Parameters in GTAP-E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A83DDE-E863-402E-B854-ECE5D43EE99D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42676" y="3503210"/>
            <a:ext cx="4336997" cy="311672"/>
          </a:xfrm>
        </p:spPr>
        <p:txBody>
          <a:bodyPr/>
          <a:lstStyle/>
          <a:p>
            <a:r>
              <a:rPr lang="en-GB" dirty="0"/>
              <a:t>Rohan O’Reilly, Siobhan Prendiville, Lee Humphreys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196D242-CBB2-F9C1-8DD3-E8D1CAF798AA}"/>
              </a:ext>
            </a:extLst>
          </p:cNvPr>
          <p:cNvSpPr txBox="1">
            <a:spLocks/>
          </p:cNvSpPr>
          <p:nvPr/>
        </p:nvSpPr>
        <p:spPr bwMode="auto">
          <a:xfrm>
            <a:off x="442675" y="6106710"/>
            <a:ext cx="5945425" cy="311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300" b="0" i="0" kern="1200">
                <a:solidFill>
                  <a:schemeClr val="bg1"/>
                </a:solidFill>
                <a:latin typeface="Arial "/>
                <a:ea typeface="ＭＳ Ｐゴシック" charset="0"/>
                <a:cs typeface="Arial "/>
              </a:defRPr>
            </a:lvl1pPr>
            <a:lvl2pPr marL="342900" indent="0" algn="l" rtl="0" eaLnBrk="1" fontAlgn="base" hangingPunct="1">
              <a:spcBef>
                <a:spcPts val="450"/>
              </a:spcBef>
              <a:spcAft>
                <a:spcPct val="0"/>
              </a:spcAft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marL="685800" indent="0" algn="l" rtl="0" eaLnBrk="1" fontAlgn="base" hangingPunct="1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ヒラギノ角ゴ Pro W3" charset="-128"/>
                <a:cs typeface="ヒラギノ角ゴ Pro W3" charset="-128"/>
              </a:defRPr>
            </a:lvl3pPr>
            <a:lvl4pPr marL="1028700" indent="0" algn="l" rtl="0" eaLnBrk="1" fontAlgn="base" hangingPunct="1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ヒラギノ角ゴ Pro W3" charset="-128"/>
                <a:cs typeface="ヒラギノ角ゴ Pro W3" charset="0"/>
              </a:defRPr>
            </a:lvl4pPr>
            <a:lvl5pPr marL="1371600" indent="0" algn="l" rtl="0" eaLnBrk="1" fontAlgn="base" hangingPunct="1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ヒラギノ角ゴ Pro W3" charset="-128"/>
                <a:cs typeface="ヒラギノ角ゴ Pro W3" charset="0"/>
              </a:defRPr>
            </a:lvl5pPr>
            <a:lvl6pPr marL="171450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Disclaimer: </a:t>
            </a:r>
            <a:r>
              <a:rPr lang="en-GB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Views expressed herein are those of the authors and do not represent the views of the Department for International Trade, United Kingdom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387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CEF51C-0CCA-44BA-8B78-DBB1A1953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7" y="533276"/>
            <a:ext cx="5852087" cy="447451"/>
          </a:xfrm>
        </p:spPr>
        <p:txBody>
          <a:bodyPr/>
          <a:lstStyle/>
          <a:p>
            <a:r>
              <a:rPr lang="en-GB" sz="3000" dirty="0">
                <a:solidFill>
                  <a:schemeClr val="accent1"/>
                </a:solidFill>
              </a:rPr>
              <a:t>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FCA97-476C-45A8-943C-E5874A7955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4669E5-9132-42AE-9F19-E9578E6408CD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6F49EF-6055-4ECB-80F2-DD15B5658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79" y="1255594"/>
            <a:ext cx="8283575" cy="536357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/>
                <a:ea typeface="ＭＳ Ｐゴシック"/>
              </a:rPr>
              <a:t>Elasticities of substitution are central to Computable General Equilibrium (CGE) models</a:t>
            </a:r>
            <a:br>
              <a:rPr lang="en-GB" sz="2400" dirty="0">
                <a:solidFill>
                  <a:schemeClr val="tx1"/>
                </a:solidFill>
                <a:latin typeface="Arial"/>
                <a:ea typeface="ＭＳ Ｐゴシック"/>
              </a:rPr>
            </a:br>
            <a:endParaRPr lang="en-GB" sz="2400" dirty="0">
              <a:solidFill>
                <a:schemeClr val="tx1"/>
              </a:solidFill>
              <a:latin typeface="Arial"/>
              <a:ea typeface="ＭＳ Ｐゴシック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/>
                <a:ea typeface="ＭＳ Ｐゴシック"/>
              </a:rPr>
              <a:t>New elasticities of substitution between capital and energy included in this model are set generically for every sector and country</a:t>
            </a:r>
            <a:br>
              <a:rPr lang="en-GB" sz="2400" dirty="0">
                <a:solidFill>
                  <a:schemeClr val="tx1"/>
                </a:solidFill>
                <a:latin typeface="Arial"/>
                <a:ea typeface="ＭＳ Ｐゴシック"/>
              </a:rPr>
            </a:br>
            <a:endParaRPr lang="en-GB" sz="2400" dirty="0">
              <a:solidFill>
                <a:schemeClr val="tx1"/>
              </a:solidFill>
              <a:latin typeface="Arial"/>
              <a:ea typeface="ＭＳ Ｐゴシック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/>
                <a:ea typeface="ＭＳ Ｐゴシック"/>
              </a:rPr>
              <a:t>Task: understand sensitivity of model to these parameters, and estimate more specific elasticities</a:t>
            </a:r>
            <a:br>
              <a:rPr lang="en-GB" sz="2400" dirty="0">
                <a:solidFill>
                  <a:schemeClr val="tx1"/>
                </a:solidFill>
                <a:latin typeface="Arial"/>
                <a:ea typeface="ＭＳ Ｐゴシック"/>
              </a:rPr>
            </a:br>
            <a:endParaRPr lang="en-GB" sz="2400" dirty="0">
              <a:solidFill>
                <a:schemeClr val="tx1"/>
              </a:solidFill>
              <a:latin typeface="Arial"/>
              <a:ea typeface="ＭＳ Ｐゴシック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/>
                <a:ea typeface="ＭＳ Ｐゴシック"/>
              </a:rPr>
              <a:t>Approach: use methodology of Costantini &amp; Paglialunga with recent data to estimate sector specific elasticities as broadly as possible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90485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C3049B-C11B-4033-0457-7188B412F7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4669E5-9132-42AE-9F19-E9578E6408CD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DD4146-8374-77A8-4E53-BE45E4328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Elasticity of Substitution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D01007B-AFC6-C6D1-D430-F1B1B61ACB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49" y="1358900"/>
            <a:ext cx="8478701" cy="487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372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CEF51C-0CCA-44BA-8B78-DBB1A1953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7" y="533276"/>
            <a:ext cx="5852087" cy="447451"/>
          </a:xfrm>
        </p:spPr>
        <p:txBody>
          <a:bodyPr/>
          <a:lstStyle/>
          <a:p>
            <a:r>
              <a:rPr lang="en-GB" sz="3000" dirty="0">
                <a:solidFill>
                  <a:schemeClr val="accent1"/>
                </a:solidFill>
              </a:rPr>
              <a:t>Estimation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FCA97-476C-45A8-943C-E5874A7955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4669E5-9132-42AE-9F19-E9578E6408CD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6F49EF-6055-4ECB-80F2-DD15B5658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12" y="1219793"/>
            <a:ext cx="8283575" cy="536357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/>
                <a:ea typeface="ＭＳ Ｐゴシック"/>
              </a:rPr>
              <a:t>Data</a:t>
            </a:r>
          </a:p>
          <a:p>
            <a:pPr marL="619125" lvl="2" indent="-457200"/>
            <a:r>
              <a:rPr lang="en-GB" sz="1950" dirty="0">
                <a:latin typeface="Arial"/>
                <a:ea typeface="ＭＳ Ｐゴシック"/>
              </a:rPr>
              <a:t>Panel dataset of economic output, investment, labour and energy consumption – primarily from OECD STAN</a:t>
            </a:r>
          </a:p>
          <a:p>
            <a:pPr marL="619125" lvl="2" indent="-457200"/>
            <a:r>
              <a:rPr lang="en-GB" sz="1950" dirty="0">
                <a:solidFill>
                  <a:schemeClr val="tx1"/>
                </a:solidFill>
                <a:latin typeface="Arial"/>
                <a:ea typeface="ＭＳ Ｐゴシック"/>
              </a:rPr>
              <a:t>Transformations to create suitable capital stock values, </a:t>
            </a:r>
            <a:r>
              <a:rPr lang="en-GB" sz="1950" dirty="0">
                <a:latin typeface="Arial"/>
                <a:ea typeface="ＭＳ Ｐゴシック"/>
              </a:rPr>
              <a:t>and PPP adjusted figures</a:t>
            </a:r>
            <a:br>
              <a:rPr lang="en-GB" sz="1950" dirty="0">
                <a:latin typeface="Arial"/>
                <a:ea typeface="ＭＳ Ｐゴシック"/>
              </a:rPr>
            </a:br>
            <a:endParaRPr lang="en-GB" sz="1950" dirty="0">
              <a:latin typeface="Arial"/>
              <a:ea typeface="ＭＳ Ｐゴシック"/>
            </a:endParaRPr>
          </a:p>
          <a:p>
            <a:pPr marL="457200" lvl="1" indent="-4572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Arial"/>
                <a:ea typeface="ＭＳ Ｐゴシック"/>
              </a:rPr>
              <a:t>Regression</a:t>
            </a:r>
          </a:p>
          <a:p>
            <a:pPr marL="619125" lvl="2" indent="-457200"/>
            <a:r>
              <a:rPr lang="en-GB" sz="1950" dirty="0">
                <a:latin typeface="Arial"/>
                <a:ea typeface="ＭＳ Ｐゴシック"/>
              </a:rPr>
              <a:t>Construct linear regression model using panel data</a:t>
            </a:r>
          </a:p>
          <a:p>
            <a:pPr marL="619125" lvl="2" indent="-457200"/>
            <a:r>
              <a:rPr lang="en-GB" sz="1950" dirty="0" err="1">
                <a:latin typeface="Arial"/>
                <a:ea typeface="ＭＳ Ｐゴシック"/>
              </a:rPr>
              <a:t>Translog</a:t>
            </a:r>
            <a:r>
              <a:rPr lang="en-GB" sz="1950" dirty="0">
                <a:latin typeface="Arial"/>
                <a:ea typeface="ＭＳ Ｐゴシック"/>
              </a:rPr>
              <a:t> model specification and between estimator</a:t>
            </a:r>
            <a:br>
              <a:rPr lang="en-GB" sz="1950" dirty="0">
                <a:latin typeface="Arial"/>
                <a:ea typeface="ＭＳ Ｐゴシック"/>
              </a:rPr>
            </a:br>
            <a:endParaRPr lang="en-GB" sz="1950" dirty="0">
              <a:latin typeface="Arial"/>
              <a:ea typeface="ＭＳ Ｐゴシック"/>
            </a:endParaRPr>
          </a:p>
          <a:p>
            <a:pPr lvl="1">
              <a:spcBef>
                <a:spcPts val="900"/>
              </a:spcBef>
            </a:pPr>
            <a:endParaRPr lang="en-GB" sz="2400" dirty="0">
              <a:latin typeface="Arial"/>
              <a:ea typeface="ＭＳ Ｐゴシック"/>
            </a:endParaRPr>
          </a:p>
          <a:p>
            <a:pPr marL="457200" lvl="1" indent="-457200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GB" sz="2400" dirty="0">
              <a:latin typeface="Arial"/>
              <a:ea typeface="ＭＳ Ｐゴシック"/>
            </a:endParaRPr>
          </a:p>
          <a:p>
            <a:pPr marL="619125" lvl="3" indent="-457200"/>
            <a:r>
              <a:rPr lang="en-GB" sz="1950" dirty="0">
                <a:latin typeface="Arial"/>
                <a:ea typeface="ＭＳ Ｐゴシック"/>
              </a:rPr>
              <a:t>	</a:t>
            </a:r>
            <a:endParaRPr lang="en-GB" sz="1950" dirty="0">
              <a:solidFill>
                <a:schemeClr val="tx1"/>
              </a:solidFill>
              <a:latin typeface="Arial"/>
              <a:ea typeface="ＭＳ Ｐゴシック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7A9ADA7-46D7-3AA6-973A-2FCA9FF010A5}"/>
                  </a:ext>
                </a:extLst>
              </p:cNvPr>
              <p:cNvSpPr txBox="1"/>
              <p:nvPr/>
            </p:nvSpPr>
            <p:spPr>
              <a:xfrm>
                <a:off x="148624" y="5052773"/>
                <a:ext cx="8933961" cy="1595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i="1" smtClean="0">
                          <a:latin typeface="Cambria Math" panose="02040503050406030204" pitchFamily="18" charset="0"/>
                        </a:rPr>
                        <m:t>𝑙𝑛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𝑖𝑗𝑡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𝑙𝑛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𝑖𝑗𝑡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𝑙𝑛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𝑖𝑗𝑡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𝑙𝑛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𝑖𝑗𝑡</m:t>
                          </m:r>
                        </m:sub>
                      </m:sSub>
                    </m:oMath>
                  </m:oMathPara>
                </a14:m>
                <a:endParaRPr lang="en-GB" sz="20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                 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𝐾𝐾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𝑙𝑛</m:t>
                                  </m:r>
                                  <m:sSub>
                                    <m:sSubPr>
                                      <m:ctrlPr>
                                        <a:rPr lang="en-GB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000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lang="en-GB" sz="2000" i="1">
                                          <a:latin typeface="Cambria Math" panose="02040503050406030204" pitchFamily="18" charset="0"/>
                                        </a:rPr>
                                        <m:t>𝑖𝑗𝑡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𝐸𝐸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𝑙𝑛</m:t>
                                  </m:r>
                                  <m:sSub>
                                    <m:sSubPr>
                                      <m:ctrlPr>
                                        <a:rPr lang="en-GB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000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GB" sz="2000" i="1">
                                          <a:latin typeface="Cambria Math" panose="02040503050406030204" pitchFamily="18" charset="0"/>
                                        </a:rPr>
                                        <m:t>𝑖𝑗𝑡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+ </m:t>
                          </m:r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𝐿𝐿</m:t>
                              </m:r>
                            </m:sub>
                          </m:s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𝑙𝑛</m:t>
                                  </m:r>
                                  <m:sSub>
                                    <m:sSubPr>
                                      <m:ctrlPr>
                                        <a:rPr lang="en-GB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000" i="1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GB" sz="2000" i="1">
                                          <a:latin typeface="Cambria Math" panose="02040503050406030204" pitchFamily="18" charset="0"/>
                                        </a:rPr>
                                        <m:t>𝑖𝑗𝑡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20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                 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𝐾𝐿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𝑙𝑛</m:t>
                          </m:r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𝑖𝑗𝑡</m:t>
                              </m:r>
                            </m:sub>
                          </m:s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∙ 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𝑙𝑛</m:t>
                          </m:r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𝑖𝑗𝑡</m:t>
                              </m:r>
                            </m:sub>
                          </m:sSub>
                        </m:e>
                      </m:d>
                      <m:r>
                        <a:rPr lang="en-GB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𝐾𝐸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𝑙𝑛</m:t>
                          </m:r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𝑖𝑗𝑡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</m:fName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𝑙𝑛</m:t>
                              </m:r>
                              <m:sSub>
                                <m:sSub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</a:rPr>
                                    <m:t>𝑖𝑗𝑡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  <m:r>
                        <a:rPr lang="en-GB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𝐿𝐸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𝑙𝑛</m:t>
                          </m:r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𝑖𝑗𝑡</m:t>
                              </m:r>
                            </m:sub>
                          </m:s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𝑙𝑛</m:t>
                          </m:r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𝑖𝑗𝑡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br>
                  <a:rPr lang="en-GB" sz="2000" i="1" dirty="0">
                    <a:latin typeface="Cambria Math" panose="02040503050406030204" pitchFamily="18" charset="0"/>
                  </a:rPr>
                </a:br>
                <a:r>
                  <a:rPr lang="en-GB" sz="2000" i="1" dirty="0">
                    <a:latin typeface="Cambria Math" panose="02040503050406030204" pitchFamily="18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𝑖𝑗𝑡</m:t>
                        </m:r>
                      </m:sub>
                    </m:sSub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7A9ADA7-46D7-3AA6-973A-2FCA9FF01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24" y="5052773"/>
                <a:ext cx="8933961" cy="1595693"/>
              </a:xfrm>
              <a:prstGeom prst="rect">
                <a:avLst/>
              </a:prstGeom>
              <a:blipFill>
                <a:blip r:embed="rId2"/>
                <a:stretch>
                  <a:fillRect l="-1023" b="-45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5920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CEF51C-0CCA-44BA-8B78-DBB1A1953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7" y="533276"/>
            <a:ext cx="5852087" cy="447451"/>
          </a:xfrm>
        </p:spPr>
        <p:txBody>
          <a:bodyPr/>
          <a:lstStyle/>
          <a:p>
            <a:r>
              <a:rPr lang="en-GB" sz="3000" dirty="0">
                <a:solidFill>
                  <a:schemeClr val="accent1"/>
                </a:solidFill>
              </a:rPr>
              <a:t>Modelling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FCA97-476C-45A8-943C-E5874A7955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4669E5-9132-42AE-9F19-E9578E6408CD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6F49EF-6055-4ECB-80F2-DD15B5658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31" y="1255594"/>
            <a:ext cx="8209123" cy="5363570"/>
          </a:xfrm>
        </p:spPr>
        <p:txBody>
          <a:bodyPr/>
          <a:lstStyle/>
          <a:p>
            <a:pPr indent="0"/>
            <a:endParaRPr lang="en-GB" sz="1050" dirty="0">
              <a:solidFill>
                <a:schemeClr val="tx1"/>
              </a:solidFill>
              <a:latin typeface="Arial"/>
              <a:ea typeface="ＭＳ Ｐゴシック"/>
            </a:endParaRPr>
          </a:p>
          <a:p>
            <a:pPr indent="0"/>
            <a:r>
              <a:rPr lang="en-GB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 A - $5 Carbon Tax</a:t>
            </a:r>
            <a:endParaRPr lang="en-GB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" indent="-34290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/>
                <a:ea typeface="ＭＳ Ｐゴシック"/>
              </a:rPr>
              <a:t>$5 carbon tax on every region in the aggregation</a:t>
            </a:r>
          </a:p>
          <a:p>
            <a:pPr marL="85725" indent="-34290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/>
              <a:ea typeface="ＭＳ Ｐゴシック"/>
            </a:endParaRPr>
          </a:p>
          <a:p>
            <a:pPr indent="0">
              <a:lnSpc>
                <a:spcPct val="115000"/>
              </a:lnSpc>
            </a:pPr>
            <a:r>
              <a:rPr lang="en-GB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Model B – Fictional US-UK FTA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/>
                <a:ea typeface="ＭＳ Ｐゴシック"/>
              </a:rPr>
              <a:t>Full liberalisation of all tariffs between the UK and USA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/>
                <a:ea typeface="ＭＳ Ｐゴシック"/>
              </a:rPr>
              <a:t>Closure swap fixes price of capital and endogenises quantity</a:t>
            </a:r>
          </a:p>
          <a:p>
            <a:pPr marL="85725" indent="-34290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/>
              <a:ea typeface="ＭＳ Ｐゴシック"/>
            </a:endParaRPr>
          </a:p>
          <a:p>
            <a:pPr lvl="1">
              <a:spcBef>
                <a:spcPts val="900"/>
              </a:spcBef>
            </a:pPr>
            <a:endParaRPr lang="en-GB" sz="2400" dirty="0">
              <a:latin typeface="Arial"/>
              <a:ea typeface="ＭＳ Ｐゴシック"/>
            </a:endParaRPr>
          </a:p>
          <a:p>
            <a:pPr marL="457200" lvl="1" indent="-457200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GB" sz="2400" dirty="0">
              <a:latin typeface="Arial"/>
              <a:ea typeface="ＭＳ Ｐゴシック"/>
            </a:endParaRPr>
          </a:p>
          <a:p>
            <a:pPr marL="619125" lvl="3" indent="-457200"/>
            <a:r>
              <a:rPr lang="en-GB" sz="1950" dirty="0">
                <a:latin typeface="Arial"/>
                <a:ea typeface="ＭＳ Ｐゴシック"/>
              </a:rPr>
              <a:t>	</a:t>
            </a:r>
            <a:endParaRPr lang="en-GB" sz="1950" dirty="0">
              <a:solidFill>
                <a:schemeClr val="tx1"/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010493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CEF51C-0CCA-44BA-8B78-DBB1A1953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7" y="533276"/>
            <a:ext cx="5852087" cy="447451"/>
          </a:xfrm>
        </p:spPr>
        <p:txBody>
          <a:bodyPr/>
          <a:lstStyle/>
          <a:p>
            <a:r>
              <a:rPr lang="en-GB" sz="3000" dirty="0">
                <a:solidFill>
                  <a:schemeClr val="accent1"/>
                </a:solidFill>
              </a:rPr>
              <a:t>Model A - $5 global carbon tax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FCA97-476C-45A8-943C-E5874A7955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4669E5-9132-42AE-9F19-E9578E6408CD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2B6162B-B129-5D6D-63DF-57D94664F4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9107201"/>
              </p:ext>
            </p:extLst>
          </p:nvPr>
        </p:nvGraphicFramePr>
        <p:xfrm>
          <a:off x="359998" y="1213175"/>
          <a:ext cx="8423637" cy="267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38B0AE3-4F40-14C6-324F-C2742E8B9A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8894351"/>
              </p:ext>
            </p:extLst>
          </p:nvPr>
        </p:nvGraphicFramePr>
        <p:xfrm>
          <a:off x="359998" y="3885255"/>
          <a:ext cx="8423275" cy="267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238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CEF51C-0CCA-44BA-8B78-DBB1A1953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7" y="533276"/>
            <a:ext cx="5852087" cy="447451"/>
          </a:xfrm>
        </p:spPr>
        <p:txBody>
          <a:bodyPr/>
          <a:lstStyle/>
          <a:p>
            <a:r>
              <a:rPr lang="en-GB" sz="3000" dirty="0">
                <a:solidFill>
                  <a:schemeClr val="accent1"/>
                </a:solidFill>
              </a:rPr>
              <a:t>Model B – Fictional US-UK FTA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FCA97-476C-45A8-943C-E5874A7955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4669E5-9132-42AE-9F19-E9578E6408CD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F9935D9-79B4-F71E-B5F3-7FDBF7F2A6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5106690"/>
              </p:ext>
            </p:extLst>
          </p:nvPr>
        </p:nvGraphicFramePr>
        <p:xfrm>
          <a:off x="311150" y="1280160"/>
          <a:ext cx="8362950" cy="4999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3157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CEF51C-0CCA-44BA-8B78-DBB1A1953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7" y="533276"/>
            <a:ext cx="5852087" cy="447451"/>
          </a:xfrm>
        </p:spPr>
        <p:txBody>
          <a:bodyPr/>
          <a:lstStyle/>
          <a:p>
            <a:r>
              <a:rPr lang="en-GB" sz="3000" dirty="0">
                <a:solidFill>
                  <a:schemeClr val="accent1"/>
                </a:solidFill>
              </a:rPr>
              <a:t>Conclusion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FCA97-476C-45A8-943C-E5874A7955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4669E5-9132-42AE-9F19-E9578E6408CD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6F49EF-6055-4ECB-80F2-DD15B5658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31" y="1255594"/>
            <a:ext cx="8209123" cy="536357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50" dirty="0">
                <a:solidFill>
                  <a:schemeClr val="tx1"/>
                </a:solidFill>
                <a:latin typeface="Arial"/>
                <a:ea typeface="ＭＳ Ｐゴシック"/>
              </a:rPr>
              <a:t>Estimation method yielded feasible elasticities for 5 sectors including 2 services sectors</a:t>
            </a:r>
            <a:br>
              <a:rPr lang="en-GB" sz="1950" dirty="0">
                <a:solidFill>
                  <a:schemeClr val="tx1"/>
                </a:solidFill>
                <a:latin typeface="Arial"/>
                <a:ea typeface="ＭＳ Ｐゴシック"/>
              </a:rPr>
            </a:br>
            <a:endParaRPr lang="en-GB" sz="1950" dirty="0">
              <a:solidFill>
                <a:schemeClr val="tx1"/>
              </a:solidFill>
              <a:latin typeface="Arial"/>
              <a:ea typeface="ＭＳ Ｐゴシック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50" dirty="0">
                <a:solidFill>
                  <a:schemeClr val="tx1"/>
                </a:solidFill>
                <a:latin typeface="Arial"/>
                <a:ea typeface="ＭＳ Ｐゴシック"/>
              </a:rPr>
              <a:t>For carbon abatement policies, results suggest that default elasticities may overestimate the effectiveness of a given carbon price level – but underestimate cost</a:t>
            </a:r>
            <a:br>
              <a:rPr lang="en-GB" sz="1950" dirty="0">
                <a:solidFill>
                  <a:schemeClr val="tx1"/>
                </a:solidFill>
                <a:latin typeface="Arial"/>
                <a:ea typeface="ＭＳ Ｐゴシック"/>
              </a:rPr>
            </a:br>
            <a:endParaRPr lang="en-GB" sz="1950" dirty="0">
              <a:solidFill>
                <a:schemeClr val="tx1"/>
              </a:solidFill>
              <a:latin typeface="Arial"/>
              <a:ea typeface="ＭＳ Ｐゴシック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50" dirty="0">
                <a:solidFill>
                  <a:schemeClr val="tx1"/>
                </a:solidFill>
                <a:latin typeface="Arial"/>
                <a:ea typeface="ＭＳ Ｐゴシック"/>
              </a:rPr>
              <a:t>For FTA modelling, estimated elasticities made minimal difference to results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950" dirty="0">
              <a:solidFill>
                <a:schemeClr val="tx1"/>
              </a:solidFill>
              <a:latin typeface="Arial"/>
              <a:ea typeface="ＭＳ Ｐゴシック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50" dirty="0">
                <a:solidFill>
                  <a:schemeClr val="tx1"/>
                </a:solidFill>
                <a:latin typeface="Arial"/>
                <a:ea typeface="ＭＳ Ｐゴシック"/>
              </a:rPr>
              <a:t>Future extensions to this research could answer questions on country heterogeneity, inter-fuel substitution elasticity and a wider range of policy scenarios. </a:t>
            </a:r>
            <a:br>
              <a:rPr lang="en-GB" sz="1950" dirty="0">
                <a:solidFill>
                  <a:schemeClr val="tx1"/>
                </a:solidFill>
                <a:latin typeface="Arial"/>
                <a:ea typeface="ＭＳ Ｐゴシック"/>
              </a:rPr>
            </a:br>
            <a:endParaRPr lang="en-GB" sz="1950" dirty="0">
              <a:solidFill>
                <a:schemeClr val="tx1"/>
              </a:solidFill>
              <a:latin typeface="Arial"/>
              <a:ea typeface="ＭＳ Ｐゴシック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950" dirty="0">
              <a:solidFill>
                <a:schemeClr val="tx1"/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050617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IT Colours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CF102D"/>
      </a:accent1>
      <a:accent2>
        <a:srgbClr val="00285F"/>
      </a:accent2>
      <a:accent3>
        <a:srgbClr val="004D44"/>
      </a:accent3>
      <a:accent4>
        <a:srgbClr val="4814A0"/>
      </a:accent4>
      <a:accent5>
        <a:srgbClr val="0063BE"/>
      </a:accent5>
      <a:accent6>
        <a:srgbClr val="E24912"/>
      </a:accent6>
      <a:hlink>
        <a:srgbClr val="0000FF"/>
      </a:hlink>
      <a:folHlink>
        <a:srgbClr val="800080"/>
      </a:folHlink>
    </a:clrScheme>
    <a:fontScheme name="DIT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han DTA" id="{57D3EB6D-7044-49F8-BF6E-29FCC8B59881}" vid="{D2F6D087-502E-452F-8194-1C02B09F787B}"/>
    </a:ext>
  </a:extLst>
</a:theme>
</file>

<file path=ppt/theme/theme2.xml><?xml version="1.0" encoding="utf-8"?>
<a:theme xmlns:a="http://schemas.openxmlformats.org/drawingml/2006/main" name="1_Office Theme">
  <a:themeElements>
    <a:clrScheme name="DIT Colours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CF102D"/>
      </a:accent1>
      <a:accent2>
        <a:srgbClr val="00285F"/>
      </a:accent2>
      <a:accent3>
        <a:srgbClr val="004D44"/>
      </a:accent3>
      <a:accent4>
        <a:srgbClr val="4814A0"/>
      </a:accent4>
      <a:accent5>
        <a:srgbClr val="0063BE"/>
      </a:accent5>
      <a:accent6>
        <a:srgbClr val="E24912"/>
      </a:accent6>
      <a:hlink>
        <a:srgbClr val="0000FF"/>
      </a:hlink>
      <a:folHlink>
        <a:srgbClr val="800080"/>
      </a:folHlink>
    </a:clrScheme>
    <a:fontScheme name="DIT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han DTA" id="{57D3EB6D-7044-49F8-BF6E-29FCC8B59881}" vid="{2320B8F7-DBD3-44E8-9A2C-F98F137817B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B19CD433F3134A91ED201F202B9DFF" ma:contentTypeVersion="4092" ma:contentTypeDescription="Create a new document." ma:contentTypeScope="" ma:versionID="2114470ce91c33e2277deb4997ddb0bc">
  <xsd:schema xmlns:xsd="http://www.w3.org/2001/XMLSchema" xmlns:xs="http://www.w3.org/2001/XMLSchema" xmlns:p="http://schemas.microsoft.com/office/2006/metadata/properties" xmlns:ns2="b413c3fd-5a3b-4239-b985-69032e371c04" xmlns:ns3="7fd9e60a-720a-478c-bf76-b460d35d354e" xmlns:ns4="a8f60570-4bd3-4f2b-950b-a996de8ab151" xmlns:ns5="b67a7830-db79-4a49-bf27-2aff92a2201a" xmlns:ns6="a172083e-e40c-4314-b43a-827352a1ed2c" xmlns:ns7="c963a4c1-1bb4-49f2-a011-9c776a7eed2a" xmlns:ns8="346bf441-d82b-4df7-bccb-1f451dc8bfc9" xmlns:ns9="c0e5669f-1bcb-499c-94e0-3ccb733d3d13" targetNamespace="http://schemas.microsoft.com/office/2006/metadata/properties" ma:root="true" ma:fieldsID="aa71b6206c546abec87348f52d85eb0f" ns2:_="" ns3:_="" ns4:_="" ns5:_="" ns6:_="" ns7:_="" ns8:_="" ns9:_="">
    <xsd:import namespace="b413c3fd-5a3b-4239-b985-69032e371c04"/>
    <xsd:import namespace="7fd9e60a-720a-478c-bf76-b460d35d354e"/>
    <xsd:import namespace="a8f60570-4bd3-4f2b-950b-a996de8ab151"/>
    <xsd:import namespace="b67a7830-db79-4a49-bf27-2aff92a2201a"/>
    <xsd:import namespace="a172083e-e40c-4314-b43a-827352a1ed2c"/>
    <xsd:import namespace="c963a4c1-1bb4-49f2-a011-9c776a7eed2a"/>
    <xsd:import namespace="346bf441-d82b-4df7-bccb-1f451dc8bfc9"/>
    <xsd:import namespace="c0e5669f-1bcb-499c-94e0-3ccb733d3d13"/>
    <xsd:element name="properties">
      <xsd:complexType>
        <xsd:sequence>
          <xsd:element name="documentManagement">
            <xsd:complexType>
              <xsd:all>
                <xsd:element ref="ns2:Document_x0020_Notes" minOccurs="0"/>
                <xsd:element ref="ns3:Security_x0020_Classification"/>
                <xsd:element ref="ns2:Handling_x0020_Instructions" minOccurs="0"/>
                <xsd:element ref="ns3:Descriptor" minOccurs="0"/>
                <xsd:element ref="ns2:Government_x0020_Body" minOccurs="0"/>
                <xsd:element ref="ns4:Retention_x0020_Label" minOccurs="0"/>
                <xsd:element ref="ns2:Date_x0020_Opened" minOccurs="0"/>
                <xsd:element ref="ns2:Date_x0020_Closed" minOccurs="0"/>
                <xsd:element ref="ns3:National_x0020_Caveat" minOccurs="0"/>
                <xsd:element ref="ns2:CIRRUSPreviousLocation" minOccurs="0"/>
                <xsd:element ref="ns2:CIRRUSPreviousID" minOccurs="0"/>
                <xsd:element ref="ns5:LegacyDocumentType" minOccurs="0"/>
                <xsd:element ref="ns5:LegacyFileplanTarget" minOccurs="0"/>
                <xsd:element ref="ns5:LegacyNumericClass" minOccurs="0"/>
                <xsd:element ref="ns5:LegacyFolderType" minOccurs="0"/>
                <xsd:element ref="ns5:LegacyRecordFolderIdentifier" minOccurs="0"/>
                <xsd:element ref="ns5:LegacyCopyright" minOccurs="0"/>
                <xsd:element ref="ns5:LegacyLastModifiedDate" minOccurs="0"/>
                <xsd:element ref="ns5:LegacyModifier" minOccurs="0"/>
                <xsd:element ref="ns5:LegacyFolder" minOccurs="0"/>
                <xsd:element ref="ns5:LegacyContentType" minOccurs="0"/>
                <xsd:element ref="ns5:LegacyExpiryReviewDate" minOccurs="0"/>
                <xsd:element ref="ns5:LegacyLastActionDate" minOccurs="0"/>
                <xsd:element ref="ns5:LegacyProtectiveMarking" minOccurs="0"/>
                <xsd:element ref="ns5:LegacyTags" minOccurs="0"/>
                <xsd:element ref="ns5:LegacyReferencesFromOtherItems" minOccurs="0"/>
                <xsd:element ref="ns5:LegacyStatusonTransfer" minOccurs="0"/>
                <xsd:element ref="ns5:LegacyDateClosed" minOccurs="0"/>
                <xsd:element ref="ns5:LegacyRecordCategoryIdentifier" minOccurs="0"/>
                <xsd:element ref="ns5:LegacyDispositionAsOfDate" minOccurs="0"/>
                <xsd:element ref="ns5:LegacyHomeLocation" minOccurs="0"/>
                <xsd:element ref="ns5:LegacyCurrentLocation" minOccurs="0"/>
                <xsd:element ref="ns5:LegacyAdditionalAuthors" minOccurs="0"/>
                <xsd:element ref="ns6:LegacyPhysicalFormat" minOccurs="0"/>
                <xsd:element ref="ns5:LegacyDocumentLink" minOccurs="0"/>
                <xsd:element ref="ns5:LegacyFolderLink" minOccurs="0"/>
                <xsd:element ref="ns6:LegacyDateFileReceived" minOccurs="0"/>
                <xsd:element ref="ns6:LegacyDateFileRequested" minOccurs="0"/>
                <xsd:element ref="ns6:LegacyDateFileReturned" minOccurs="0"/>
                <xsd:element ref="ns5:LegacyReferencesToOtherItems" minOccurs="0"/>
                <xsd:element ref="ns6:LegacyMinister" minOccurs="0"/>
                <xsd:element ref="ns6:LegacyMP" minOccurs="0"/>
                <xsd:element ref="ns6:LegacyFolderNotes" minOccurs="0"/>
                <xsd:element ref="ns6:LegacyPhysicalItemLocation" minOccurs="0"/>
                <xsd:element ref="ns6:LegacyRequestType" minOccurs="0"/>
                <xsd:element ref="ns5:LegacyCustodian" minOccurs="0"/>
                <xsd:element ref="ns6:LegacyDescriptor" minOccurs="0"/>
                <xsd:element ref="ns6:LegacyFolderDocumentID" minOccurs="0"/>
                <xsd:element ref="ns6:LegacyDocumentID" minOccurs="0"/>
                <xsd:element ref="ns3:_dlc_DocIdPersistId" minOccurs="0"/>
                <xsd:element ref="ns7:m975189f4ba442ecbf67d4147307b177" minOccurs="0"/>
                <xsd:element ref="ns3:TaxCatchAll" minOccurs="0"/>
                <xsd:element ref="ns3:TaxCatchAllLabel" minOccurs="0"/>
                <xsd:element ref="ns3:_dlc_DocId" minOccurs="0"/>
                <xsd:element ref="ns3:_dlc_DocIdUrl" minOccurs="0"/>
                <xsd:element ref="ns8:MediaServiceMetadata" minOccurs="0"/>
                <xsd:element ref="ns8:MediaServiceFastMetadata" minOccurs="0"/>
                <xsd:element ref="ns3:SharedWithUsers" minOccurs="0"/>
                <xsd:element ref="ns3:SharedWithDetails" minOccurs="0"/>
                <xsd:element ref="ns5:ExternallyShared" minOccurs="0"/>
                <xsd:element ref="ns2:CIRRUSPreviousRetentionPolicy" minOccurs="0"/>
                <xsd:element ref="ns9:LegacyCaseReferenceNumber" minOccurs="0"/>
                <xsd:element ref="ns8:MediaServiceAutoTags" minOccurs="0"/>
                <xsd:element ref="ns8:MediaServiceOCR" minOccurs="0"/>
                <xsd:element ref="ns8:MediaServiceGenerationTime" minOccurs="0"/>
                <xsd:element ref="ns8:MediaServiceEventHashCode" minOccurs="0"/>
                <xsd:element ref="ns8:MediaServiceAutoKeyPoints" minOccurs="0"/>
                <xsd:element ref="ns8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13c3fd-5a3b-4239-b985-69032e371c04" elementFormDefault="qualified">
    <xsd:import namespace="http://schemas.microsoft.com/office/2006/documentManagement/types"/>
    <xsd:import namespace="http://schemas.microsoft.com/office/infopath/2007/PartnerControls"/>
    <xsd:element name="Document_x0020_Notes" ma:index="2" nillable="true" ma:displayName="Document Notes" ma:internalName="Document_0x0020_Notes">
      <xsd:simpleType>
        <xsd:restriction base="dms:Note">
          <xsd:maxLength value="255"/>
        </xsd:restriction>
      </xsd:simpleType>
    </xsd:element>
    <xsd:element name="Handling_x0020_Instructions" ma:index="4" nillable="true" ma:displayName="Handling Instructions" ma:internalName="Handling_x0020_Instructions">
      <xsd:simpleType>
        <xsd:restriction base="dms:Text">
          <xsd:maxLength value="255"/>
        </xsd:restriction>
      </xsd:simpleType>
    </xsd:element>
    <xsd:element name="Government_x0020_Body" ma:index="6" nillable="true" ma:displayName="Government Body" ma:internalName="Government_x0020_Body">
      <xsd:simpleType>
        <xsd:restriction base="dms:Text">
          <xsd:maxLength value="255"/>
        </xsd:restriction>
      </xsd:simpleType>
    </xsd:element>
    <xsd:element name="Date_x0020_Opened" ma:index="9" nillable="true" ma:displayName="Date Opened" ma:default="[Today]" ma:format="DateOnly" ma:internalName="Date_x0020_Opened">
      <xsd:simpleType>
        <xsd:restriction base="dms:DateTime"/>
      </xsd:simpleType>
    </xsd:element>
    <xsd:element name="Date_x0020_Closed" ma:index="10" nillable="true" ma:displayName="Date Closed" ma:format="DateOnly" ma:internalName="Date_x0020_Closed">
      <xsd:simpleType>
        <xsd:restriction base="dms:DateTime"/>
      </xsd:simpleType>
    </xsd:element>
    <xsd:element name="CIRRUSPreviousLocation" ma:index="12" nillable="true" ma:displayName="Previous Location" ma:description="The location the document previously resided in." ma:internalName="CIRRUSPreviousLocation">
      <xsd:simpleType>
        <xsd:restriction base="dms:Text">
          <xsd:maxLength value="255"/>
        </xsd:restriction>
      </xsd:simpleType>
    </xsd:element>
    <xsd:element name="CIRRUSPreviousID" ma:index="13" nillable="true" ma:displayName="Previous Id" ma:description="The id of the document in its previous location." ma:internalName="CIRRUSPreviousID">
      <xsd:simpleType>
        <xsd:restriction base="dms:Text">
          <xsd:maxLength value="255"/>
        </xsd:restriction>
      </xsd:simpleType>
    </xsd:element>
    <xsd:element name="CIRRUSPreviousRetentionPolicy" ma:index="69" nillable="true" ma:displayName="Previous Retention Policy" ma:description="The retention policy of the document in its previous location." ma:internalName="CIRRUSPreviousRetentionPolic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d9e60a-720a-478c-bf76-b460d35d354e" elementFormDefault="qualified">
    <xsd:import namespace="http://schemas.microsoft.com/office/2006/documentManagement/types"/>
    <xsd:import namespace="http://schemas.microsoft.com/office/infopath/2007/PartnerControls"/>
    <xsd:element name="Security_x0020_Classification" ma:index="3" ma:displayName="Security Classification" ma:default="OFFICIAL" ma:format="Dropdown" ma:indexed="true" ma:internalName="Security_x0020_Classification" ma:readOnly="false">
      <xsd:simpleType>
        <xsd:restriction base="dms:Choice">
          <xsd:enumeration value="OFFICIAL"/>
          <xsd:enumeration value="OFFICIAL - SENSITIVE"/>
        </xsd:restriction>
      </xsd:simpleType>
    </xsd:element>
    <xsd:element name="Descriptor" ma:index="5" nillable="true" ma:displayName="Descriptor" ma:default="" ma:format="Dropdown" ma:indexed="true" ma:internalName="Descriptor">
      <xsd:simpleType>
        <xsd:restriction base="dms:Choice">
          <xsd:enumeration value="COMMERCIAL"/>
          <xsd:enumeration value="PERSONAL"/>
          <xsd:enumeration value="LOCSEN"/>
        </xsd:restriction>
      </xsd:simpleType>
    </xsd:element>
    <xsd:element name="National_x0020_Caveat" ma:index="11" nillable="true" ma:displayName="National Caveat" ma:default="" ma:format="Dropdown" ma:indexed="true" ma:internalName="National_x0020_Caveat">
      <xsd:simpleType>
        <xsd:restriction base="dms:Choice">
          <xsd:enumeration value="UK EYES ONLY"/>
        </xsd:restriction>
      </xsd:simpleType>
    </xsd:element>
    <xsd:element name="_dlc_DocIdPersistId" ma:index="5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58" nillable="true" ma:displayName="Taxonomy Catch All Column" ma:description="" ma:hidden="true" ma:list="{4d192ad3-0f02-4b9f-81a5-60d8377bb230}" ma:internalName="TaxCatchAll" ma:showField="CatchAllData" ma:web="7fd9e60a-720a-478c-bf76-b460d35d35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59" nillable="true" ma:displayName="Taxonomy Catch All Column1" ma:description="" ma:hidden="true" ma:list="{4d192ad3-0f02-4b9f-81a5-60d8377bb230}" ma:internalName="TaxCatchAllLabel" ma:readOnly="true" ma:showField="CatchAllDataLabel" ma:web="7fd9e60a-720a-478c-bf76-b460d35d35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6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6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SharedWithUsers" ma:index="6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6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f60570-4bd3-4f2b-950b-a996de8ab151" elementFormDefault="qualified">
    <xsd:import namespace="http://schemas.microsoft.com/office/2006/documentManagement/types"/>
    <xsd:import namespace="http://schemas.microsoft.com/office/infopath/2007/PartnerControls"/>
    <xsd:element name="Retention_x0020_Label" ma:index="8" nillable="true" ma:displayName="Retention Label" ma:internalName="Retention_x0020_Label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7a7830-db79-4a49-bf27-2aff92a2201a" elementFormDefault="qualified">
    <xsd:import namespace="http://schemas.microsoft.com/office/2006/documentManagement/types"/>
    <xsd:import namespace="http://schemas.microsoft.com/office/infopath/2007/PartnerControls"/>
    <xsd:element name="LegacyDocumentType" ma:index="14" nillable="true" ma:displayName="Legacy Document Type" ma:internalName="LegacyDocumentType">
      <xsd:simpleType>
        <xsd:restriction base="dms:Text">
          <xsd:maxLength value="255"/>
        </xsd:restriction>
      </xsd:simpleType>
    </xsd:element>
    <xsd:element name="LegacyFileplanTarget" ma:index="15" nillable="true" ma:displayName="Legacy Fileplan Target" ma:internalName="LegacyFileplanTarget">
      <xsd:simpleType>
        <xsd:restriction base="dms:Text">
          <xsd:maxLength value="255"/>
        </xsd:restriction>
      </xsd:simpleType>
    </xsd:element>
    <xsd:element name="LegacyNumericClass" ma:index="16" nillable="true" ma:displayName="Legacy Numeric Class" ma:internalName="LegacyNumericClass">
      <xsd:simpleType>
        <xsd:restriction base="dms:Text">
          <xsd:maxLength value="255"/>
        </xsd:restriction>
      </xsd:simpleType>
    </xsd:element>
    <xsd:element name="LegacyFolderType" ma:index="17" nillable="true" ma:displayName="Legacy Folder Type" ma:internalName="LegacyFolderType">
      <xsd:simpleType>
        <xsd:restriction base="dms:Text">
          <xsd:maxLength value="255"/>
        </xsd:restriction>
      </xsd:simpleType>
    </xsd:element>
    <xsd:element name="LegacyRecordFolderIdentifier" ma:index="18" nillable="true" ma:displayName="Legacy Record Folder Identifier" ma:internalName="LegacyRecordFolderIdentifier">
      <xsd:simpleType>
        <xsd:restriction base="dms:Text">
          <xsd:maxLength value="255"/>
        </xsd:restriction>
      </xsd:simpleType>
    </xsd:element>
    <xsd:element name="LegacyCopyright" ma:index="19" nillable="true" ma:displayName="Legacy Copyright" ma:internalName="LegacyCopyright">
      <xsd:simpleType>
        <xsd:restriction base="dms:Text">
          <xsd:maxLength value="255"/>
        </xsd:restriction>
      </xsd:simpleType>
    </xsd:element>
    <xsd:element name="LegacyLastModifiedDate" ma:index="20" nillable="true" ma:displayName="Legacy Last Modified Date" ma:format="DateTime" ma:internalName="LegacyLastModifiedDate">
      <xsd:simpleType>
        <xsd:restriction base="dms:DateTime"/>
      </xsd:simpleType>
    </xsd:element>
    <xsd:element name="LegacyModifier" ma:index="21" nillable="true" ma:displayName="Legacy Modifier" ma:SharePointGroup="0" ma:internalName="LegacyModifi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egacyFolder" ma:index="22" nillable="true" ma:displayName="Legacy Folder" ma:internalName="LegacyFolder">
      <xsd:simpleType>
        <xsd:restriction base="dms:Text">
          <xsd:maxLength value="255"/>
        </xsd:restriction>
      </xsd:simpleType>
    </xsd:element>
    <xsd:element name="LegacyContentType" ma:index="23" nillable="true" ma:displayName="Legacy Content Type" ma:internalName="LegacyContentType">
      <xsd:simpleType>
        <xsd:restriction base="dms:Text">
          <xsd:maxLength value="255"/>
        </xsd:restriction>
      </xsd:simpleType>
    </xsd:element>
    <xsd:element name="LegacyExpiryReviewDate" ma:index="24" nillable="true" ma:displayName="Legacy Expiry Review Date" ma:format="DateTime" ma:internalName="LegacyExpiryReviewDate">
      <xsd:simpleType>
        <xsd:restriction base="dms:DateTime"/>
      </xsd:simpleType>
    </xsd:element>
    <xsd:element name="LegacyLastActionDate" ma:index="25" nillable="true" ma:displayName="Legacy Last Action Date" ma:format="DateTime" ma:internalName="LegacyLastActionDate">
      <xsd:simpleType>
        <xsd:restriction base="dms:DateTime"/>
      </xsd:simpleType>
    </xsd:element>
    <xsd:element name="LegacyProtectiveMarking" ma:index="26" nillable="true" ma:displayName="Legacy Protective Marking" ma:internalName="LegacyProtectiveMarking">
      <xsd:simpleType>
        <xsd:restriction base="dms:Text">
          <xsd:maxLength value="255"/>
        </xsd:restriction>
      </xsd:simpleType>
    </xsd:element>
    <xsd:element name="LegacyTags" ma:index="27" nillable="true" ma:displayName="Legacy Tags" ma:internalName="LegacyTags">
      <xsd:simpleType>
        <xsd:restriction base="dms:Note">
          <xsd:maxLength value="255"/>
        </xsd:restriction>
      </xsd:simpleType>
    </xsd:element>
    <xsd:element name="LegacyReferencesFromOtherItems" ma:index="28" nillable="true" ma:displayName="Legacy References From Other Items" ma:internalName="LegacyReferencesFromOtherItems">
      <xsd:simpleType>
        <xsd:restriction base="dms:Text">
          <xsd:maxLength value="255"/>
        </xsd:restriction>
      </xsd:simpleType>
    </xsd:element>
    <xsd:element name="LegacyStatusonTransfer" ma:index="29" nillable="true" ma:displayName="Legacy Status on Transfer" ma:internalName="LegacyStatusonTransfer">
      <xsd:simpleType>
        <xsd:restriction base="dms:Text">
          <xsd:maxLength value="255"/>
        </xsd:restriction>
      </xsd:simpleType>
    </xsd:element>
    <xsd:element name="LegacyDateClosed" ma:index="30" nillable="true" ma:displayName="Legacy Date Closed" ma:format="DateOnly" ma:internalName="LegacyDateClosed">
      <xsd:simpleType>
        <xsd:restriction base="dms:DateTime"/>
      </xsd:simpleType>
    </xsd:element>
    <xsd:element name="LegacyRecordCategoryIdentifier" ma:index="31" nillable="true" ma:displayName="Legacy Record Category Identifier" ma:internalName="LegacyRecordCategoryIdentifier">
      <xsd:simpleType>
        <xsd:restriction base="dms:Text">
          <xsd:maxLength value="255"/>
        </xsd:restriction>
      </xsd:simpleType>
    </xsd:element>
    <xsd:element name="LegacyDispositionAsOfDate" ma:index="32" nillable="true" ma:displayName="Legacy Disposition as of Date" ma:format="DateOnly" ma:internalName="LegacyDispositionAsOfDate">
      <xsd:simpleType>
        <xsd:restriction base="dms:DateTime"/>
      </xsd:simpleType>
    </xsd:element>
    <xsd:element name="LegacyHomeLocation" ma:index="33" nillable="true" ma:displayName="Legacy Home Location" ma:internalName="LegacyHomeLocation">
      <xsd:simpleType>
        <xsd:restriction base="dms:Text">
          <xsd:maxLength value="255"/>
        </xsd:restriction>
      </xsd:simpleType>
    </xsd:element>
    <xsd:element name="LegacyCurrentLocation" ma:index="34" nillable="true" ma:displayName="Legacy Current Location" ma:internalName="LegacyCurrentLocation">
      <xsd:simpleType>
        <xsd:restriction base="dms:Text">
          <xsd:maxLength value="255"/>
        </xsd:restriction>
      </xsd:simpleType>
    </xsd:element>
    <xsd:element name="LegacyAdditionalAuthors" ma:index="35" nillable="true" ma:displayName="Legacy Additional Authors" ma:internalName="LegacyAdditionalAuthors">
      <xsd:simpleType>
        <xsd:restriction base="dms:Note">
          <xsd:maxLength value="255"/>
        </xsd:restriction>
      </xsd:simpleType>
    </xsd:element>
    <xsd:element name="LegacyDocumentLink" ma:index="37" nillable="true" ma:displayName="Legacy Document Link" ma:internalName="LegacyDocumentLink">
      <xsd:simpleType>
        <xsd:restriction base="dms:Text">
          <xsd:maxLength value="255"/>
        </xsd:restriction>
      </xsd:simpleType>
    </xsd:element>
    <xsd:element name="LegacyFolderLink" ma:index="38" nillable="true" ma:displayName="Legacy Folder Link" ma:internalName="LegacyFolderLink">
      <xsd:simpleType>
        <xsd:restriction base="dms:Text">
          <xsd:maxLength value="255"/>
        </xsd:restriction>
      </xsd:simpleType>
    </xsd:element>
    <xsd:element name="LegacyReferencesToOtherItems" ma:index="42" nillable="true" ma:displayName="Legacy References To Other Items" ma:internalName="LegacyReferencesToOtherItems">
      <xsd:simpleType>
        <xsd:restriction base="dms:Note">
          <xsd:maxLength value="255"/>
        </xsd:restriction>
      </xsd:simpleType>
    </xsd:element>
    <xsd:element name="LegacyCustodian" ma:index="48" nillable="true" ma:displayName="Legacy Custodian" ma:internalName="LegacyCustodian">
      <xsd:simpleType>
        <xsd:restriction base="dms:Note">
          <xsd:maxLength value="255"/>
        </xsd:restriction>
      </xsd:simpleType>
    </xsd:element>
    <xsd:element name="ExternallyShared" ma:index="68" nillable="true" ma:displayName="External" ma:description="Used with SPFX field customizer, displays if the item is externally shared" ma:hidden="true" ma:internalName="ExternallyShared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72083e-e40c-4314-b43a-827352a1ed2c" elementFormDefault="qualified">
    <xsd:import namespace="http://schemas.microsoft.com/office/2006/documentManagement/types"/>
    <xsd:import namespace="http://schemas.microsoft.com/office/infopath/2007/PartnerControls"/>
    <xsd:element name="LegacyPhysicalFormat" ma:index="36" nillable="true" ma:displayName="Legacy Physical Format" ma:default="0" ma:internalName="LegacyPhysicalFormat">
      <xsd:simpleType>
        <xsd:restriction base="dms:Boolean"/>
      </xsd:simpleType>
    </xsd:element>
    <xsd:element name="LegacyDateFileReceived" ma:index="39" nillable="true" ma:displayName="Legacy Date File Received" ma:format="DateOnly" ma:internalName="LegacyDateFileReceived">
      <xsd:simpleType>
        <xsd:restriction base="dms:DateTime"/>
      </xsd:simpleType>
    </xsd:element>
    <xsd:element name="LegacyDateFileRequested" ma:index="40" nillable="true" ma:displayName="Legacy Date File Requested" ma:format="DateOnly" ma:internalName="LegacyDateFileRequested">
      <xsd:simpleType>
        <xsd:restriction base="dms:DateTime"/>
      </xsd:simpleType>
    </xsd:element>
    <xsd:element name="LegacyDateFileReturned" ma:index="41" nillable="true" ma:displayName="Legacy Date File Returned" ma:format="DateOnly" ma:internalName="LegacyDateFileReturned">
      <xsd:simpleType>
        <xsd:restriction base="dms:DateTime"/>
      </xsd:simpleType>
    </xsd:element>
    <xsd:element name="LegacyMinister" ma:index="43" nillable="true" ma:displayName="Legacy Minister" ma:internalName="LegacyMinister">
      <xsd:simpleType>
        <xsd:restriction base="dms:Text">
          <xsd:maxLength value="255"/>
        </xsd:restriction>
      </xsd:simpleType>
    </xsd:element>
    <xsd:element name="LegacyMP" ma:index="44" nillable="true" ma:displayName="Legacy MP" ma:internalName="LegacyMP">
      <xsd:simpleType>
        <xsd:restriction base="dms:Text">
          <xsd:maxLength value="255"/>
        </xsd:restriction>
      </xsd:simpleType>
    </xsd:element>
    <xsd:element name="LegacyFolderNotes" ma:index="45" nillable="true" ma:displayName="Legacy Folder Notes" ma:internalName="LegacyFolderNotes">
      <xsd:simpleType>
        <xsd:restriction base="dms:Note">
          <xsd:maxLength value="255"/>
        </xsd:restriction>
      </xsd:simpleType>
    </xsd:element>
    <xsd:element name="LegacyPhysicalItemLocation" ma:index="46" nillable="true" ma:displayName="Legacy Physical Item Location" ma:format="Dropdown" ma:internalName="LegacyPhysicalItemLocation">
      <xsd:simpleType>
        <xsd:restriction base="dms:Choice">
          <xsd:enumeration value="Off-Site"/>
          <xsd:enumeration value="TNA"/>
          <xsd:enumeration value="DECC"/>
        </xsd:restriction>
      </xsd:simpleType>
    </xsd:element>
    <xsd:element name="LegacyRequestType" ma:index="47" nillable="true" ma:displayName="Legacy Request Type" ma:format="Dropdown" ma:internalName="LegacyRequestType">
      <xsd:simpleType>
        <xsd:restriction base="dms:Choice">
          <xsd:enumeration value="FOI"/>
          <xsd:enumeration value="EIR"/>
          <xsd:enumeration value="PQ"/>
          <xsd:enumeration value="MC"/>
        </xsd:restriction>
      </xsd:simpleType>
    </xsd:element>
    <xsd:element name="LegacyDescriptor" ma:index="49" nillable="true" ma:displayName="Legacy Descriptor" ma:internalName="LegacyDescriptor">
      <xsd:simpleType>
        <xsd:restriction base="dms:Note">
          <xsd:maxLength value="255"/>
        </xsd:restriction>
      </xsd:simpleType>
    </xsd:element>
    <xsd:element name="LegacyFolderDocumentID" ma:index="50" nillable="true" ma:displayName="Legacy Folder Document ID" ma:internalName="LegacyFolderDocumentID">
      <xsd:simpleType>
        <xsd:restriction base="dms:Text">
          <xsd:maxLength value="255"/>
        </xsd:restriction>
      </xsd:simpleType>
    </xsd:element>
    <xsd:element name="LegacyDocumentID" ma:index="51" nillable="true" ma:displayName="Legacy Document ID" ma:internalName="LegacyDocumentID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3a4c1-1bb4-49f2-a011-9c776a7eed2a" elementFormDefault="qualified">
    <xsd:import namespace="http://schemas.microsoft.com/office/2006/documentManagement/types"/>
    <xsd:import namespace="http://schemas.microsoft.com/office/infopath/2007/PartnerControls"/>
    <xsd:element name="m975189f4ba442ecbf67d4147307b177" ma:index="57" nillable="true" ma:taxonomy="true" ma:internalName="m975189f4ba442ecbf67d4147307b177" ma:taxonomyFieldName="Business_x0020_Unit" ma:displayName="Business Unit" ma:default="" ma:fieldId="{6975189f-4ba4-42ec-bf67-d4147307b177}" ma:sspId="07c4ed84-5fe0-43ce-92b1-d76889ed7488" ma:termSetId="6f71e40e-3a2e-4baf-91d9-2069eb35453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bf441-d82b-4df7-bccb-1f451dc8bf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6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71" nillable="true" ma:displayName="Tags" ma:internalName="MediaServiceAutoTags" ma:readOnly="true">
      <xsd:simpleType>
        <xsd:restriction base="dms:Text"/>
      </xsd:simpleType>
    </xsd:element>
    <xsd:element name="MediaServiceOCR" ma:index="7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7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7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7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7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e5669f-1bcb-499c-94e0-3ccb733d3d13" elementFormDefault="qualified">
    <xsd:import namespace="http://schemas.microsoft.com/office/2006/documentManagement/types"/>
    <xsd:import namespace="http://schemas.microsoft.com/office/infopath/2007/PartnerControls"/>
    <xsd:element name="LegacyCaseReferenceNumber" ma:index="70" nillable="true" ma:displayName="Legacy Case Reference Number" ma:internalName="LegacyCaseReferenceNumber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curity_x0020_Classification xmlns="7fd9e60a-720a-478c-bf76-b460d35d354e">OFFICIAL</Security_x0020_Classification>
    <Government_x0020_Body xmlns="b413c3fd-5a3b-4239-b985-69032e371c04">DIT</Government_x0020_Body>
    <Date_x0020_Opened xmlns="b413c3fd-5a3b-4239-b985-69032e371c04">2019-11-15T10:48:52+00:00</Date_x0020_Opened>
    <LegacyRecordCategoryIdentifier xmlns="b67a7830-db79-4a49-bf27-2aff92a2201a" xsi:nil="true"/>
    <LegacyDateFileRequested xmlns="a172083e-e40c-4314-b43a-827352a1ed2c" xsi:nil="true"/>
    <LegacyCaseReferenceNumber xmlns="c0e5669f-1bcb-499c-94e0-3ccb733d3d13" xsi:nil="true"/>
    <LegacyFolderType xmlns="b67a7830-db79-4a49-bf27-2aff92a2201a" xsi:nil="true"/>
    <LegacyRecordFolderIdentifier xmlns="b67a7830-db79-4a49-bf27-2aff92a2201a" xsi:nil="true"/>
    <LegacyFolder xmlns="b67a7830-db79-4a49-bf27-2aff92a2201a" xsi:nil="true"/>
    <LegacyMP xmlns="a172083e-e40c-4314-b43a-827352a1ed2c" xsi:nil="true"/>
    <LegacyDocumentID xmlns="a172083e-e40c-4314-b43a-827352a1ed2c" xsi:nil="true"/>
    <LegacyFolderDocumentID xmlns="a172083e-e40c-4314-b43a-827352a1ed2c" xsi:nil="true"/>
    <National_x0020_Caveat xmlns="7fd9e60a-720a-478c-bf76-b460d35d354e" xsi:nil="true"/>
    <LegacyFolderLink xmlns="b67a7830-db79-4a49-bf27-2aff92a2201a" xsi:nil="true"/>
    <LegacyDateFileReceived xmlns="a172083e-e40c-4314-b43a-827352a1ed2c" xsi:nil="true"/>
    <ExternallyShared xmlns="b67a7830-db79-4a49-bf27-2aff92a2201a" xsi:nil="true"/>
    <Document_x0020_Notes xmlns="b413c3fd-5a3b-4239-b985-69032e371c04" xsi:nil="true"/>
    <LegacyAdditionalAuthors xmlns="b67a7830-db79-4a49-bf27-2aff92a2201a" xsi:nil="true"/>
    <LegacyDocumentLink xmlns="b67a7830-db79-4a49-bf27-2aff92a2201a" xsi:nil="true"/>
    <CIRRUSPreviousLocation xmlns="b413c3fd-5a3b-4239-b985-69032e371c04" xsi:nil="true"/>
    <LegacyPhysicalItemLocation xmlns="a172083e-e40c-4314-b43a-827352a1ed2c" xsi:nil="true"/>
    <LegacyRequestType xmlns="a172083e-e40c-4314-b43a-827352a1ed2c" xsi:nil="true"/>
    <LegacyDescriptor xmlns="a172083e-e40c-4314-b43a-827352a1ed2c" xsi:nil="true"/>
    <LegacyLastModifiedDate xmlns="b67a7830-db79-4a49-bf27-2aff92a2201a" xsi:nil="true"/>
    <LegacyDateClosed xmlns="b67a7830-db79-4a49-bf27-2aff92a2201a" xsi:nil="true"/>
    <LegacyHomeLocation xmlns="b67a7830-db79-4a49-bf27-2aff92a2201a" xsi:nil="true"/>
    <LegacyExpiryReviewDate xmlns="b67a7830-db79-4a49-bf27-2aff92a2201a" xsi:nil="true"/>
    <LegacyPhysicalFormat xmlns="a172083e-e40c-4314-b43a-827352a1ed2c">false</LegacyPhysicalFormat>
    <LegacyDocumentType xmlns="b67a7830-db79-4a49-bf27-2aff92a2201a" xsi:nil="true"/>
    <LegacyReferencesFromOtherItems xmlns="b67a7830-db79-4a49-bf27-2aff92a2201a" xsi:nil="true"/>
    <LegacyLastActionDate xmlns="b67a7830-db79-4a49-bf27-2aff92a2201a" xsi:nil="true"/>
    <m975189f4ba442ecbf67d4147307b177 xmlns="c963a4c1-1bb4-49f2-a011-9c776a7eed2a">
      <Terms xmlns="http://schemas.microsoft.com/office/infopath/2007/PartnerControls">
        <TermInfo xmlns="http://schemas.microsoft.com/office/infopath/2007/PartnerControls">
          <TermName xmlns="http://schemas.microsoft.com/office/infopath/2007/PartnerControls">Analysts</TermName>
          <TermId xmlns="http://schemas.microsoft.com/office/infopath/2007/PartnerControls">af38af86-f653-425d-9e7f-696e5b2b1a25</TermId>
        </TermInfo>
      </Terms>
    </m975189f4ba442ecbf67d4147307b177>
    <CIRRUSPreviousID xmlns="b413c3fd-5a3b-4239-b985-69032e371c04" xsi:nil="true"/>
    <LegacyModifier xmlns="b67a7830-db79-4a49-bf27-2aff92a2201a">
      <UserInfo>
        <DisplayName/>
        <AccountId xsi:nil="true"/>
        <AccountType/>
      </UserInfo>
    </LegacyModifier>
    <LegacyStatusonTransfer xmlns="b67a7830-db79-4a49-bf27-2aff92a2201a" xsi:nil="true"/>
    <LegacyDispositionAsOfDate xmlns="b67a7830-db79-4a49-bf27-2aff92a2201a" xsi:nil="true"/>
    <LegacyMinister xmlns="a172083e-e40c-4314-b43a-827352a1ed2c" xsi:nil="true"/>
    <CIRRUSPreviousRetentionPolicy xmlns="b413c3fd-5a3b-4239-b985-69032e371c04" xsi:nil="true"/>
    <LegacyFileplanTarget xmlns="b67a7830-db79-4a49-bf27-2aff92a2201a" xsi:nil="true"/>
    <LegacyContentType xmlns="b67a7830-db79-4a49-bf27-2aff92a2201a" xsi:nil="true"/>
    <LegacyCustodian xmlns="b67a7830-db79-4a49-bf27-2aff92a2201a" xsi:nil="true"/>
    <Descriptor xmlns="7fd9e60a-720a-478c-bf76-b460d35d354e" xsi:nil="true"/>
    <LegacyProtectiveMarking xmlns="b67a7830-db79-4a49-bf27-2aff92a2201a" xsi:nil="true"/>
    <LegacyDateFileReturned xmlns="a172083e-e40c-4314-b43a-827352a1ed2c" xsi:nil="true"/>
    <LegacyReferencesToOtherItems xmlns="b67a7830-db79-4a49-bf27-2aff92a2201a" xsi:nil="true"/>
    <Retention_x0020_Label xmlns="a8f60570-4bd3-4f2b-950b-a996de8ab151">Group Review</Retention_x0020_Label>
    <LegacyCopyright xmlns="b67a7830-db79-4a49-bf27-2aff92a2201a" xsi:nil="true"/>
    <Handling_x0020_Instructions xmlns="b413c3fd-5a3b-4239-b985-69032e371c04" xsi:nil="true"/>
    <Date_x0020_Closed xmlns="b413c3fd-5a3b-4239-b985-69032e371c04" xsi:nil="true"/>
    <LegacyTags xmlns="b67a7830-db79-4a49-bf27-2aff92a2201a" xsi:nil="true"/>
    <LegacyFolderNotes xmlns="a172083e-e40c-4314-b43a-827352a1ed2c" xsi:nil="true"/>
    <TaxCatchAll xmlns="7fd9e60a-720a-478c-bf76-b460d35d354e">
      <Value>100</Value>
    </TaxCatchAll>
    <LegacyNumericClass xmlns="b67a7830-db79-4a49-bf27-2aff92a2201a" xsi:nil="true"/>
    <LegacyCurrentLocation xmlns="b67a7830-db79-4a49-bf27-2aff92a2201a" xsi:nil="true"/>
    <_dlc_DocId xmlns="7fd9e60a-720a-478c-bf76-b460d35d354e">H6263HTYEWN5-2094533450-363278</_dlc_DocId>
    <_dlc_DocIdUrl xmlns="7fd9e60a-720a-478c-bf76-b460d35d354e">
      <Url>https://dbis.sharepoint.com/sites/dit/103/_layouts/15/DocIdRedir.aspx?ID=H6263HTYEWN5-2094533450-363278</Url>
      <Description>H6263HTYEWN5-2094533450-363278</Description>
    </_dlc_DocIdUrl>
    <SharedWithUsers xmlns="7fd9e60a-720a-478c-bf76-b460d35d354e">
      <UserInfo>
        <DisplayName>zz_Ferguson, Sophie (Trade)</DisplayName>
        <AccountId>9189</AccountId>
        <AccountType/>
      </UserInfo>
      <UserInfo>
        <DisplayName>Asim, Ushna (TRADE)</DisplayName>
        <AccountId>32215</AccountId>
        <AccountType/>
      </UserInfo>
      <UserInfo>
        <DisplayName>Kit, Matthew (Trade)</DisplayName>
        <AccountId>3642</AccountId>
        <AccountType/>
      </UserInfo>
      <UserInfo>
        <DisplayName>Soni, Rajan (trade)</DisplayName>
        <AccountId>38910</AccountId>
        <AccountType/>
      </UserInfo>
      <UserInfo>
        <DisplayName>Payze, Jo (Trade)</DisplayName>
        <AccountId>16816</AccountId>
        <AccountType/>
      </UserInfo>
      <UserInfo>
        <DisplayName>Cheema, Jaskeerat (Trade)</DisplayName>
        <AccountId>3261</AccountId>
        <AccountType/>
      </UserInfo>
      <UserInfo>
        <DisplayName>Agrotis, Anthi (Trade)</DisplayName>
        <AccountId>36104</AccountId>
        <AccountType/>
      </UserInfo>
      <UserInfo>
        <DisplayName>Brosnan, Kate (TRADE)</DisplayName>
        <AccountId>29044</AccountId>
        <AccountType/>
      </UserInfo>
      <UserInfo>
        <DisplayName>Botterell, Saskia (Trade)</DisplayName>
        <AccountId>31839</AccountId>
        <AccountType/>
      </UserInfo>
      <UserInfo>
        <DisplayName>zz_Cheema, Charlotte (TRADE)</DisplayName>
        <AccountId>22837</AccountId>
        <AccountType/>
      </UserInfo>
      <UserInfo>
        <DisplayName>Payne, Hannah (TRADE)</DisplayName>
        <AccountId>21878</AccountId>
        <AccountType/>
      </UserInfo>
      <UserInfo>
        <DisplayName>Flynn, William (TRADE)</DisplayName>
        <AccountId>29589</AccountId>
        <AccountType/>
      </UserInfo>
      <UserInfo>
        <DisplayName>Hudson, Simon (Trade)</DisplayName>
        <AccountId>1493</AccountId>
        <AccountType/>
      </UserInfo>
      <UserInfo>
        <DisplayName>Adegbembo, Modupe (Trade)</DisplayName>
        <AccountId>3716</AccountId>
        <AccountType/>
      </UserInfo>
      <UserInfo>
        <DisplayName>Price, Richard (Trade)</DisplayName>
        <AccountId>3246</AccountId>
        <AccountType/>
      </UserInfo>
      <UserInfo>
        <DisplayName>Macrae, Ruairidh (TRADE)</DisplayName>
        <AccountId>31180</AccountId>
        <AccountType/>
      </UserInfo>
      <UserInfo>
        <DisplayName>Radi, David (TRADE)</DisplayName>
        <AccountId>35185</AccountId>
        <AccountType/>
      </UserInfo>
      <UserInfo>
        <DisplayName>Mittiga, Stephanie (Trade)</DisplayName>
        <AccountId>27037</AccountId>
        <AccountType/>
      </UserInfo>
      <UserInfo>
        <DisplayName>Namazi, Mark (TRADE)</DisplayName>
        <AccountId>50258</AccountId>
        <AccountType/>
      </UserInfo>
      <UserInfo>
        <DisplayName>Kabagambe, Mavreen (Trade)</DisplayName>
        <AccountId>1832</AccountId>
        <AccountType/>
      </UserInfo>
      <UserInfo>
        <DisplayName>Portal, Paige (Trade)</DisplayName>
        <AccountId>56878</AccountId>
        <AccountType/>
      </UserInfo>
      <UserInfo>
        <DisplayName>Yocheva, Cvetina (Trade)</DisplayName>
        <AccountId>32651</AccountId>
        <AccountType/>
      </UserInfo>
      <UserInfo>
        <DisplayName>Knight, Tom (Trade)</DisplayName>
        <AccountId>3263</AccountId>
        <AccountType/>
      </UserInfo>
      <UserInfo>
        <DisplayName>Adnan, Ahmed (TRADE)</DisplayName>
        <AccountId>52099</AccountId>
        <AccountType/>
      </UserInfo>
      <UserInfo>
        <DisplayName>Fuller, Jonathon (TRADE)</DisplayName>
        <AccountId>30067</AccountId>
        <AccountType/>
      </UserInfo>
      <UserInfo>
        <DisplayName>Malik, Shan (TRADE)</DisplayName>
        <AccountId>66246</AccountId>
        <AccountType/>
      </UserInfo>
      <UserInfo>
        <DisplayName>Anastasi, Elizabeth (TRADE)</DisplayName>
        <AccountId>52777</AccountId>
        <AccountType/>
      </UserInfo>
      <UserInfo>
        <DisplayName>Jenkins, Ben (Trade)</DisplayName>
        <AccountId>21260</AccountId>
        <AccountType/>
      </UserInfo>
      <UserInfo>
        <DisplayName>Rajasansir, Munjot (TRADE)</DisplayName>
        <AccountId>77735</AccountId>
        <AccountType/>
      </UserInfo>
      <UserInfo>
        <DisplayName>Lees, Rebecca (TRADE)</DisplayName>
        <AccountId>73953</AccountId>
        <AccountType/>
      </UserInfo>
      <UserInfo>
        <DisplayName>Alex.Cowan</DisplayName>
        <AccountId>78110</AccountId>
        <AccountType/>
      </UserInfo>
      <UserInfo>
        <DisplayName>Hatton, William (TRADE)</DisplayName>
        <AccountId>80775</AccountId>
        <AccountType/>
      </UserInfo>
      <UserInfo>
        <DisplayName>Minskip, Isabelle (TRADE)</DisplayName>
        <AccountId>82436</AccountId>
        <AccountType/>
      </UserInfo>
      <UserInfo>
        <DisplayName>Race2, India (TRADE)</DisplayName>
        <AccountId>80334</AccountId>
        <AccountType/>
      </UserInfo>
      <UserInfo>
        <DisplayName>Wilson, Harry (TRADE)</DisplayName>
        <AccountId>82242</AccountId>
        <AccountType/>
      </UserInfo>
      <UserInfo>
        <DisplayName>Stringer, Luke (Trade)</DisplayName>
        <AccountId>3663</AccountId>
        <AccountType/>
      </UserInfo>
      <UserInfo>
        <DisplayName>Johnston, Stephen (Trade)</DisplayName>
        <AccountId>3650</AccountId>
        <AccountType/>
      </UserInfo>
      <UserInfo>
        <DisplayName>Burgess, Philip (Trade)</DisplayName>
        <AccountId>3661</AccountId>
        <AccountType/>
      </UserInfo>
      <UserInfo>
        <DisplayName>Parekh, Ravi (TRADE)</DisplayName>
        <AccountId>29661</AccountId>
        <AccountType/>
      </UserInfo>
      <UserInfo>
        <DisplayName>Uppal, Dalbir (Trade)</DisplayName>
        <AccountId>36115</AccountId>
        <AccountType/>
      </UserInfo>
      <UserInfo>
        <DisplayName>Harvey, Alex (Trade)</DisplayName>
        <AccountId>37754</AccountId>
        <AccountType/>
      </UserInfo>
      <UserInfo>
        <DisplayName>Lohrer, Yoko (trade)</DisplayName>
        <AccountId>38352</AccountId>
        <AccountType/>
      </UserInfo>
      <UserInfo>
        <DisplayName>Podmore2, Olivia (TRADE)</DisplayName>
        <AccountId>62623</AccountId>
        <AccountType/>
      </UserInfo>
      <UserInfo>
        <DisplayName>Turner2, Joseph (TRADE)</DisplayName>
        <AccountId>77779</AccountId>
        <AccountType/>
      </UserInfo>
      <UserInfo>
        <DisplayName>O'Reilly, Rohan (TRADE)</DisplayName>
        <AccountId>80427</AccountId>
        <AccountType/>
      </UserInfo>
      <UserInfo>
        <DisplayName>Hussein2, Holly (TRADE)</DisplayName>
        <AccountId>82745</AccountId>
        <AccountType/>
      </UserInfo>
      <UserInfo>
        <DisplayName>Lockyer, Grace (TRADE)</DisplayName>
        <AccountId>84594</AccountId>
        <AccountType/>
      </UserInfo>
    </SharedWithUsers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0C7BDF-A71E-437E-AFF5-6163FEF95F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13c3fd-5a3b-4239-b985-69032e371c04"/>
    <ds:schemaRef ds:uri="7fd9e60a-720a-478c-bf76-b460d35d354e"/>
    <ds:schemaRef ds:uri="a8f60570-4bd3-4f2b-950b-a996de8ab151"/>
    <ds:schemaRef ds:uri="b67a7830-db79-4a49-bf27-2aff92a2201a"/>
    <ds:schemaRef ds:uri="a172083e-e40c-4314-b43a-827352a1ed2c"/>
    <ds:schemaRef ds:uri="c963a4c1-1bb4-49f2-a011-9c776a7eed2a"/>
    <ds:schemaRef ds:uri="346bf441-d82b-4df7-bccb-1f451dc8bfc9"/>
    <ds:schemaRef ds:uri="c0e5669f-1bcb-499c-94e0-3ccb733d3d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063D75-BA3F-4C30-B08E-692D6B98EA30}">
  <ds:schemaRefs>
    <ds:schemaRef ds:uri="a172083e-e40c-4314-b43a-827352a1ed2c"/>
    <ds:schemaRef ds:uri="346bf441-d82b-4df7-bccb-1f451dc8bfc9"/>
    <ds:schemaRef ds:uri="http://schemas.microsoft.com/office/2006/metadata/properties"/>
    <ds:schemaRef ds:uri="http://schemas.microsoft.com/office/2006/documentManagement/types"/>
    <ds:schemaRef ds:uri="http://purl.org/dc/dcmitype/"/>
    <ds:schemaRef ds:uri="a8f60570-4bd3-4f2b-950b-a996de8ab151"/>
    <ds:schemaRef ds:uri="c0e5669f-1bcb-499c-94e0-3ccb733d3d13"/>
    <ds:schemaRef ds:uri="http://purl.org/dc/elements/1.1/"/>
    <ds:schemaRef ds:uri="http://schemas.openxmlformats.org/package/2006/metadata/core-properties"/>
    <ds:schemaRef ds:uri="c963a4c1-1bb4-49f2-a011-9c776a7eed2a"/>
    <ds:schemaRef ds:uri="b413c3fd-5a3b-4239-b985-69032e371c04"/>
    <ds:schemaRef ds:uri="http://purl.org/dc/terms/"/>
    <ds:schemaRef ds:uri="b67a7830-db79-4a49-bf27-2aff92a2201a"/>
    <ds:schemaRef ds:uri="http://schemas.microsoft.com/office/infopath/2007/PartnerControls"/>
    <ds:schemaRef ds:uri="http://www.w3.org/XML/1998/namespace"/>
    <ds:schemaRef ds:uri="7fd9e60a-720a-478c-bf76-b460d35d354e"/>
  </ds:schemaRefs>
</ds:datastoreItem>
</file>

<file path=customXml/itemProps3.xml><?xml version="1.0" encoding="utf-8"?>
<ds:datastoreItem xmlns:ds="http://schemas.openxmlformats.org/officeDocument/2006/customXml" ds:itemID="{36C7A4FE-61EB-4696-ACB6-9E7AA74F9D5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8376C5D5-9835-4ACF-8D15-B1F5962788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Rohan DTA</Template>
  <TotalTime>78</TotalTime>
  <Words>371</Words>
  <Application>Microsoft Office PowerPoint</Application>
  <PresentationFormat>On-screen Show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 </vt:lpstr>
      <vt:lpstr>Calibri</vt:lpstr>
      <vt:lpstr>Cambria Math</vt:lpstr>
      <vt:lpstr>Times New Roman</vt:lpstr>
      <vt:lpstr>Office Theme</vt:lpstr>
      <vt:lpstr>1_Office Theme</vt:lpstr>
      <vt:lpstr>PowerPoint Presentation</vt:lpstr>
      <vt:lpstr>Overview</vt:lpstr>
      <vt:lpstr>Elasticity of Substitution </vt:lpstr>
      <vt:lpstr>Estimation</vt:lpstr>
      <vt:lpstr>Modelling</vt:lpstr>
      <vt:lpstr>Model A - $5 global carbon tax</vt:lpstr>
      <vt:lpstr>Model B – Fictional US-UK FTA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O'Reilly, Rohan (TRADE)</dc:creator>
  <cp:lastModifiedBy>O'Reilly, Rohan (TRADE)</cp:lastModifiedBy>
  <cp:revision>7</cp:revision>
  <dcterms:created xsi:type="dcterms:W3CDTF">2022-05-05T08:44:15Z</dcterms:created>
  <dcterms:modified xsi:type="dcterms:W3CDTF">2022-05-28T20:54:51Z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usiness Unit">
    <vt:lpwstr>100;#Analysts|af38af86-f653-425d-9e7f-696e5b2b1a25</vt:lpwstr>
  </property>
  <property fmtid="{D5CDD505-2E9C-101B-9397-08002B2CF9AE}" pid="3" name="ContentTypeId">
    <vt:lpwstr>0x0101006FB19CD433F3134A91ED201F202B9DFF</vt:lpwstr>
  </property>
  <property fmtid="{D5CDD505-2E9C-101B-9397-08002B2CF9AE}" pid="4" name="_dlc_DocIdItemGuid">
    <vt:lpwstr>cdda506f-15f5-4169-8fe8-bb3a0affc00d</vt:lpwstr>
  </property>
  <property fmtid="{D5CDD505-2E9C-101B-9397-08002B2CF9AE}" pid="5" name="AuthorIds_UIVersion_98">
    <vt:lpwstr>3419</vt:lpwstr>
  </property>
  <property fmtid="{D5CDD505-2E9C-101B-9397-08002B2CF9AE}" pid="6" name="AuthorIds_UIVersion_99">
    <vt:lpwstr>3419</vt:lpwstr>
  </property>
  <property fmtid="{D5CDD505-2E9C-101B-9397-08002B2CF9AE}" pid="7" name="AuthorIds_UIVersion_101">
    <vt:lpwstr>3419</vt:lpwstr>
  </property>
  <property fmtid="{D5CDD505-2E9C-101B-9397-08002B2CF9AE}" pid="8" name="AuthorIds_UIVersion_102">
    <vt:lpwstr>3419</vt:lpwstr>
  </property>
  <property fmtid="{D5CDD505-2E9C-101B-9397-08002B2CF9AE}" pid="9" name="AuthorIds_UIVersion_104">
    <vt:lpwstr>3419</vt:lpwstr>
  </property>
  <property fmtid="{D5CDD505-2E9C-101B-9397-08002B2CF9AE}" pid="10" name="AuthorIds_UIVersion_512">
    <vt:lpwstr>3419</vt:lpwstr>
  </property>
  <property fmtid="{D5CDD505-2E9C-101B-9397-08002B2CF9AE}" pid="11" name="AuthorIds_UIVersion_513">
    <vt:lpwstr>3419</vt:lpwstr>
  </property>
  <property fmtid="{D5CDD505-2E9C-101B-9397-08002B2CF9AE}" pid="12" name="AuthorIds_UIVersion_514">
    <vt:lpwstr>3419</vt:lpwstr>
  </property>
  <property fmtid="{D5CDD505-2E9C-101B-9397-08002B2CF9AE}" pid="13" name="MSIP_Label_c1c05e37-788c-4c59-b50e-5c98323c0a70_Enabled">
    <vt:lpwstr>true</vt:lpwstr>
  </property>
  <property fmtid="{D5CDD505-2E9C-101B-9397-08002B2CF9AE}" pid="14" name="MSIP_Label_c1c05e37-788c-4c59-b50e-5c98323c0a70_SetDate">
    <vt:lpwstr>2020-09-22T09:07:43Z</vt:lpwstr>
  </property>
  <property fmtid="{D5CDD505-2E9C-101B-9397-08002B2CF9AE}" pid="15" name="MSIP_Label_c1c05e37-788c-4c59-b50e-5c98323c0a70_Method">
    <vt:lpwstr>Standard</vt:lpwstr>
  </property>
  <property fmtid="{D5CDD505-2E9C-101B-9397-08002B2CF9AE}" pid="16" name="MSIP_Label_c1c05e37-788c-4c59-b50e-5c98323c0a70_Name">
    <vt:lpwstr>OFFICIAL</vt:lpwstr>
  </property>
  <property fmtid="{D5CDD505-2E9C-101B-9397-08002B2CF9AE}" pid="17" name="MSIP_Label_c1c05e37-788c-4c59-b50e-5c98323c0a70_SiteId">
    <vt:lpwstr>8fa217ec-33aa-46fb-ad96-dfe68006bb86</vt:lpwstr>
  </property>
  <property fmtid="{D5CDD505-2E9C-101B-9397-08002B2CF9AE}" pid="18" name="MSIP_Label_c1c05e37-788c-4c59-b50e-5c98323c0a70_ActionId">
    <vt:lpwstr>3ff57ef4-3bcb-43ca-b974-00007e04431f</vt:lpwstr>
  </property>
  <property fmtid="{D5CDD505-2E9C-101B-9397-08002B2CF9AE}" pid="19" name="MSIP_Label_c1c05e37-788c-4c59-b50e-5c98323c0a70_ContentBits">
    <vt:lpwstr>0</vt:lpwstr>
  </property>
</Properties>
</file>