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drawings/drawing1.xml" ContentType="application/vnd.openxmlformats-officedocument.drawingml.chartshapes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heme/themeOverride2.xml" ContentType="application/vnd.openxmlformats-officedocument.themeOverr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theme/themeOverride3.xml" ContentType="application/vnd.openxmlformats-officedocument.themeOverr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theme/themeOverride4.xml" ContentType="application/vnd.openxmlformats-officedocument.themeOverrid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theme/themeOverride5.xml" ContentType="application/vnd.openxmlformats-officedocument.themeOverrid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theme/themeOverride6.xml" ContentType="application/vnd.openxmlformats-officedocument.themeOverrid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theme/themeOverride7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5197" r:id="rId1"/>
    <p:sldMasterId id="2147485308" r:id="rId2"/>
  </p:sldMasterIdLst>
  <p:sldIdLst>
    <p:sldId id="257" r:id="rId3"/>
    <p:sldId id="259" r:id="rId4"/>
    <p:sldId id="260" r:id="rId5"/>
    <p:sldId id="268" r:id="rId6"/>
    <p:sldId id="258" r:id="rId7"/>
    <p:sldId id="269" r:id="rId8"/>
    <p:sldId id="270" r:id="rId9"/>
    <p:sldId id="272" r:id="rId10"/>
    <p:sldId id="266" r:id="rId11"/>
    <p:sldId id="261" r:id="rId12"/>
    <p:sldId id="262" r:id="rId13"/>
    <p:sldId id="263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B9BD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>
        <p:scale>
          <a:sx n="57" d="100"/>
          <a:sy n="57" d="100"/>
        </p:scale>
        <p:origin x="948" y="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presProps" Target="pres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5" Type="http://schemas.openxmlformats.org/officeDocument/2006/relationships/chartUserShapes" Target="../drawings/drawing1.xml"/><Relationship Id="rId4" Type="http://schemas.openxmlformats.org/officeDocument/2006/relationships/oleObject" Target="file:///C:\Users\wb497681\Downloads\GVC_part_hist%20(2).xlsx" TargetMode="Externa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.xm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package" Target="../embeddings/Microsoft_Excel_Worksheet.xlsx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3.xml"/><Relationship Id="rId2" Type="http://schemas.microsoft.com/office/2011/relationships/chartColorStyle" Target="colors3.xml"/><Relationship Id="rId1" Type="http://schemas.microsoft.com/office/2011/relationships/chartStyle" Target="style3.xml"/><Relationship Id="rId4" Type="http://schemas.openxmlformats.org/officeDocument/2006/relationships/package" Target="../embeddings/Microsoft_Excel_Worksheet1.xlsx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4.xml"/><Relationship Id="rId2" Type="http://schemas.microsoft.com/office/2011/relationships/chartColorStyle" Target="colors4.xml"/><Relationship Id="rId1" Type="http://schemas.microsoft.com/office/2011/relationships/chartStyle" Target="style4.xml"/><Relationship Id="rId4" Type="http://schemas.openxmlformats.org/officeDocument/2006/relationships/package" Target="../embeddings/Microsoft_Excel_Worksheet2.xlsx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5.xml"/><Relationship Id="rId2" Type="http://schemas.microsoft.com/office/2011/relationships/chartColorStyle" Target="colors5.xml"/><Relationship Id="rId1" Type="http://schemas.microsoft.com/office/2011/relationships/chartStyle" Target="style5.xml"/><Relationship Id="rId4" Type="http://schemas.openxmlformats.org/officeDocument/2006/relationships/package" Target="../embeddings/Microsoft_Excel_Worksheet3.xlsx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6.xml"/><Relationship Id="rId2" Type="http://schemas.microsoft.com/office/2011/relationships/chartColorStyle" Target="colors6.xml"/><Relationship Id="rId1" Type="http://schemas.microsoft.com/office/2011/relationships/chartStyle" Target="style6.xml"/><Relationship Id="rId4" Type="http://schemas.openxmlformats.org/officeDocument/2006/relationships/package" Target="../embeddings/Microsoft_Excel_Worksheet4.xlsx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7.xml"/><Relationship Id="rId2" Type="http://schemas.microsoft.com/office/2011/relationships/chartColorStyle" Target="colors7.xml"/><Relationship Id="rId1" Type="http://schemas.microsoft.com/office/2011/relationships/chartStyle" Target="style7.xml"/><Relationship Id="rId4" Type="http://schemas.openxmlformats.org/officeDocument/2006/relationships/package" Target="../embeddings/Microsoft_Excel_Worksheet5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6.4931605919929858E-2"/>
          <c:y val="5.1469960750319052E-2"/>
          <c:w val="0.83470995970925754"/>
          <c:h val="0.57015232728936405"/>
        </c:manualLayout>
      </c:layout>
      <c:lineChart>
        <c:grouping val="standard"/>
        <c:varyColors val="0"/>
        <c:ser>
          <c:idx val="0"/>
          <c:order val="0"/>
          <c:tx>
            <c:strRef>
              <c:f>ADB!$S$6</c:f>
              <c:strCache>
                <c:ptCount val="1"/>
                <c:pt idx="0">
                  <c:v>EORA (GVC)</c:v>
                </c:pt>
              </c:strCache>
            </c:strRef>
          </c:tx>
          <c:spPr>
            <a:ln w="28575" cap="rnd">
              <a:solidFill>
                <a:schemeClr val="accent1"/>
              </a:solidFill>
              <a:prstDash val="sysDot"/>
              <a:round/>
            </a:ln>
            <a:effectLst/>
          </c:spPr>
          <c:marker>
            <c:symbol val="none"/>
          </c:marker>
          <c:cat>
            <c:strRef>
              <c:f>ADB!$T$5:$AX$5</c:f>
              <c:strCache>
                <c:ptCount val="31"/>
                <c:pt idx="0">
                  <c:v>1990</c:v>
                </c:pt>
                <c:pt idx="1">
                  <c:v>1991</c:v>
                </c:pt>
                <c:pt idx="2">
                  <c:v>1992</c:v>
                </c:pt>
                <c:pt idx="3">
                  <c:v>1993</c:v>
                </c:pt>
                <c:pt idx="4">
                  <c:v>1994</c:v>
                </c:pt>
                <c:pt idx="5">
                  <c:v>1995</c:v>
                </c:pt>
                <c:pt idx="6">
                  <c:v>1996</c:v>
                </c:pt>
                <c:pt idx="7">
                  <c:v>1997</c:v>
                </c:pt>
                <c:pt idx="8">
                  <c:v>1998</c:v>
                </c:pt>
                <c:pt idx="9">
                  <c:v>1999</c:v>
                </c:pt>
                <c:pt idx="10">
                  <c:v>2000</c:v>
                </c:pt>
                <c:pt idx="11">
                  <c:v>2001</c:v>
                </c:pt>
                <c:pt idx="12">
                  <c:v>2002</c:v>
                </c:pt>
                <c:pt idx="13">
                  <c:v>2003</c:v>
                </c:pt>
                <c:pt idx="14">
                  <c:v>2004</c:v>
                </c:pt>
                <c:pt idx="15">
                  <c:v>2005</c:v>
                </c:pt>
                <c:pt idx="16">
                  <c:v>2006</c:v>
                </c:pt>
                <c:pt idx="17">
                  <c:v>2007</c:v>
                </c:pt>
                <c:pt idx="18">
                  <c:v>2008</c:v>
                </c:pt>
                <c:pt idx="19">
                  <c:v>2009</c:v>
                </c:pt>
                <c:pt idx="20">
                  <c:v>2010</c:v>
                </c:pt>
                <c:pt idx="21">
                  <c:v>2011</c:v>
                </c:pt>
                <c:pt idx="22">
                  <c:v>2012</c:v>
                </c:pt>
                <c:pt idx="23">
                  <c:v>2013</c:v>
                </c:pt>
                <c:pt idx="24">
                  <c:v>2014</c:v>
                </c:pt>
                <c:pt idx="25">
                  <c:v>2015</c:v>
                </c:pt>
                <c:pt idx="26">
                  <c:v>2016</c:v>
                </c:pt>
                <c:pt idx="27">
                  <c:v>2017</c:v>
                </c:pt>
                <c:pt idx="28">
                  <c:v>2018</c:v>
                </c:pt>
                <c:pt idx="29">
                  <c:v>2019</c:v>
                </c:pt>
                <c:pt idx="30">
                  <c:v>2020</c:v>
                </c:pt>
              </c:strCache>
            </c:strRef>
          </c:cat>
          <c:val>
            <c:numRef>
              <c:f>ADB!$T$6:$AX$6</c:f>
              <c:numCache>
                <c:formatCode>0.0</c:formatCode>
                <c:ptCount val="31"/>
                <c:pt idx="0">
                  <c:v>45.050559264287699</c:v>
                </c:pt>
                <c:pt idx="1">
                  <c:v>45.752002863717848</c:v>
                </c:pt>
                <c:pt idx="2">
                  <c:v>46.317041106211988</c:v>
                </c:pt>
                <c:pt idx="3">
                  <c:v>45.714917174854222</c:v>
                </c:pt>
                <c:pt idx="4">
                  <c:v>46.451255931579148</c:v>
                </c:pt>
                <c:pt idx="5">
                  <c:v>47.605290200584875</c:v>
                </c:pt>
                <c:pt idx="6">
                  <c:v>47.78805254485863</c:v>
                </c:pt>
                <c:pt idx="7">
                  <c:v>48.124551039522338</c:v>
                </c:pt>
                <c:pt idx="8">
                  <c:v>48.066543428033718</c:v>
                </c:pt>
                <c:pt idx="9">
                  <c:v>47.959456889022945</c:v>
                </c:pt>
                <c:pt idx="10">
                  <c:v>48.882792794645098</c:v>
                </c:pt>
                <c:pt idx="11">
                  <c:v>49.301854280959347</c:v>
                </c:pt>
                <c:pt idx="12">
                  <c:v>49.197018490265961</c:v>
                </c:pt>
                <c:pt idx="13">
                  <c:v>49.947496778029986</c:v>
                </c:pt>
                <c:pt idx="14">
                  <c:v>50.979299833938654</c:v>
                </c:pt>
                <c:pt idx="15">
                  <c:v>51.313748164315506</c:v>
                </c:pt>
                <c:pt idx="16">
                  <c:v>52.841193222835223</c:v>
                </c:pt>
                <c:pt idx="17">
                  <c:v>53.677457744429589</c:v>
                </c:pt>
                <c:pt idx="18">
                  <c:v>54.483494838091815</c:v>
                </c:pt>
                <c:pt idx="19">
                  <c:v>52.581500850698959</c:v>
                </c:pt>
                <c:pt idx="20">
                  <c:v>53.419384160498026</c:v>
                </c:pt>
                <c:pt idx="21">
                  <c:v>53.876949724793398</c:v>
                </c:pt>
                <c:pt idx="22">
                  <c:v>53.39899446147033</c:v>
                </c:pt>
                <c:pt idx="23">
                  <c:v>53.374478683171006</c:v>
                </c:pt>
                <c:pt idx="24">
                  <c:v>52.77208741902912</c:v>
                </c:pt>
                <c:pt idx="25">
                  <c:v>51.06352716943627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70F2-487F-B8B7-8FB30AE0953D}"/>
            </c:ext>
          </c:extLst>
        </c:ser>
        <c:ser>
          <c:idx val="1"/>
          <c:order val="1"/>
          <c:tx>
            <c:strRef>
              <c:f>ADB!$S$7</c:f>
              <c:strCache>
                <c:ptCount val="1"/>
                <c:pt idx="0">
                  <c:v>ADB (GVC)</c:v>
                </c:pt>
              </c:strCache>
            </c:strRef>
          </c:tx>
          <c:spPr>
            <a:ln w="28575" cap="rnd">
              <a:solidFill>
                <a:schemeClr val="accent2"/>
              </a:solidFill>
              <a:prstDash val="sysDot"/>
              <a:round/>
            </a:ln>
            <a:effectLst/>
          </c:spPr>
          <c:marker>
            <c:symbol val="none"/>
          </c:marker>
          <c:cat>
            <c:strRef>
              <c:f>ADB!$T$5:$AX$5</c:f>
              <c:strCache>
                <c:ptCount val="31"/>
                <c:pt idx="0">
                  <c:v>1990</c:v>
                </c:pt>
                <c:pt idx="1">
                  <c:v>1991</c:v>
                </c:pt>
                <c:pt idx="2">
                  <c:v>1992</c:v>
                </c:pt>
                <c:pt idx="3">
                  <c:v>1993</c:v>
                </c:pt>
                <c:pt idx="4">
                  <c:v>1994</c:v>
                </c:pt>
                <c:pt idx="5">
                  <c:v>1995</c:v>
                </c:pt>
                <c:pt idx="6">
                  <c:v>1996</c:v>
                </c:pt>
                <c:pt idx="7">
                  <c:v>1997</c:v>
                </c:pt>
                <c:pt idx="8">
                  <c:v>1998</c:v>
                </c:pt>
                <c:pt idx="9">
                  <c:v>1999</c:v>
                </c:pt>
                <c:pt idx="10">
                  <c:v>2000</c:v>
                </c:pt>
                <c:pt idx="11">
                  <c:v>2001</c:v>
                </c:pt>
                <c:pt idx="12">
                  <c:v>2002</c:v>
                </c:pt>
                <c:pt idx="13">
                  <c:v>2003</c:v>
                </c:pt>
                <c:pt idx="14">
                  <c:v>2004</c:v>
                </c:pt>
                <c:pt idx="15">
                  <c:v>2005</c:v>
                </c:pt>
                <c:pt idx="16">
                  <c:v>2006</c:v>
                </c:pt>
                <c:pt idx="17">
                  <c:v>2007</c:v>
                </c:pt>
                <c:pt idx="18">
                  <c:v>2008</c:v>
                </c:pt>
                <c:pt idx="19">
                  <c:v>2009</c:v>
                </c:pt>
                <c:pt idx="20">
                  <c:v>2010</c:v>
                </c:pt>
                <c:pt idx="21">
                  <c:v>2011</c:v>
                </c:pt>
                <c:pt idx="22">
                  <c:v>2012</c:v>
                </c:pt>
                <c:pt idx="23">
                  <c:v>2013</c:v>
                </c:pt>
                <c:pt idx="24">
                  <c:v>2014</c:v>
                </c:pt>
                <c:pt idx="25">
                  <c:v>2015</c:v>
                </c:pt>
                <c:pt idx="26">
                  <c:v>2016</c:v>
                </c:pt>
                <c:pt idx="27">
                  <c:v>2017</c:v>
                </c:pt>
                <c:pt idx="28">
                  <c:v>2018</c:v>
                </c:pt>
                <c:pt idx="29">
                  <c:v>2019</c:v>
                </c:pt>
                <c:pt idx="30">
                  <c:v>2020</c:v>
                </c:pt>
              </c:strCache>
            </c:strRef>
          </c:cat>
          <c:val>
            <c:numRef>
              <c:f>ADB!$T$7:$AX$7</c:f>
              <c:numCache>
                <c:formatCode>General</c:formatCode>
                <c:ptCount val="31"/>
                <c:pt idx="10" formatCode="0.0">
                  <c:v>42.02867789271459</c:v>
                </c:pt>
                <c:pt idx="17" formatCode="0.0">
                  <c:v>46.576433239845393</c:v>
                </c:pt>
                <c:pt idx="18" formatCode="0.0">
                  <c:v>47.343362240911055</c:v>
                </c:pt>
                <c:pt idx="19" formatCode="0.0">
                  <c:v>43.71731377218557</c:v>
                </c:pt>
                <c:pt idx="20" formatCode="0.0">
                  <c:v>46.594019902516969</c:v>
                </c:pt>
                <c:pt idx="21" formatCode="0.0">
                  <c:v>48.243862544156798</c:v>
                </c:pt>
                <c:pt idx="22" formatCode="0.0">
                  <c:v>47.784337999209789</c:v>
                </c:pt>
                <c:pt idx="23" formatCode="0.0">
                  <c:v>47.853327656266593</c:v>
                </c:pt>
                <c:pt idx="24" formatCode="0.0">
                  <c:v>47.215526665184569</c:v>
                </c:pt>
                <c:pt idx="25" formatCode="0.0">
                  <c:v>47.162530654906369</c:v>
                </c:pt>
                <c:pt idx="26" formatCode="0.0">
                  <c:v>47.418218263067232</c:v>
                </c:pt>
                <c:pt idx="27" formatCode="0.0">
                  <c:v>49.500754550087223</c:v>
                </c:pt>
                <c:pt idx="28" formatCode="0.0">
                  <c:v>50.557872609477315</c:v>
                </c:pt>
                <c:pt idx="29" formatCode="0.0">
                  <c:v>47.460669083783799</c:v>
                </c:pt>
                <c:pt idx="30" formatCode="0.0">
                  <c:v>46.212459311684512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70F2-487F-B8B7-8FB30AE0953D}"/>
            </c:ext>
          </c:extLst>
        </c:ser>
        <c:ser>
          <c:idx val="2"/>
          <c:order val="2"/>
          <c:tx>
            <c:strRef>
              <c:f>ADB!$S$8</c:f>
              <c:strCache>
                <c:ptCount val="1"/>
                <c:pt idx="0">
                  <c:v>WIODO (GVC)</c:v>
                </c:pt>
              </c:strCache>
            </c:strRef>
          </c:tx>
          <c:spPr>
            <a:ln w="28575" cap="rnd">
              <a:solidFill>
                <a:schemeClr val="accent3"/>
              </a:solidFill>
              <a:prstDash val="sysDot"/>
              <a:round/>
            </a:ln>
            <a:effectLst/>
          </c:spPr>
          <c:marker>
            <c:symbol val="none"/>
          </c:marker>
          <c:cat>
            <c:strRef>
              <c:f>ADB!$T$5:$AX$5</c:f>
              <c:strCache>
                <c:ptCount val="31"/>
                <c:pt idx="0">
                  <c:v>1990</c:v>
                </c:pt>
                <c:pt idx="1">
                  <c:v>1991</c:v>
                </c:pt>
                <c:pt idx="2">
                  <c:v>1992</c:v>
                </c:pt>
                <c:pt idx="3">
                  <c:v>1993</c:v>
                </c:pt>
                <c:pt idx="4">
                  <c:v>1994</c:v>
                </c:pt>
                <c:pt idx="5">
                  <c:v>1995</c:v>
                </c:pt>
                <c:pt idx="6">
                  <c:v>1996</c:v>
                </c:pt>
                <c:pt idx="7">
                  <c:v>1997</c:v>
                </c:pt>
                <c:pt idx="8">
                  <c:v>1998</c:v>
                </c:pt>
                <c:pt idx="9">
                  <c:v>1999</c:v>
                </c:pt>
                <c:pt idx="10">
                  <c:v>2000</c:v>
                </c:pt>
                <c:pt idx="11">
                  <c:v>2001</c:v>
                </c:pt>
                <c:pt idx="12">
                  <c:v>2002</c:v>
                </c:pt>
                <c:pt idx="13">
                  <c:v>2003</c:v>
                </c:pt>
                <c:pt idx="14">
                  <c:v>2004</c:v>
                </c:pt>
                <c:pt idx="15">
                  <c:v>2005</c:v>
                </c:pt>
                <c:pt idx="16">
                  <c:v>2006</c:v>
                </c:pt>
                <c:pt idx="17">
                  <c:v>2007</c:v>
                </c:pt>
                <c:pt idx="18">
                  <c:v>2008</c:v>
                </c:pt>
                <c:pt idx="19">
                  <c:v>2009</c:v>
                </c:pt>
                <c:pt idx="20">
                  <c:v>2010</c:v>
                </c:pt>
                <c:pt idx="21">
                  <c:v>2011</c:v>
                </c:pt>
                <c:pt idx="22">
                  <c:v>2012</c:v>
                </c:pt>
                <c:pt idx="23">
                  <c:v>2013</c:v>
                </c:pt>
                <c:pt idx="24">
                  <c:v>2014</c:v>
                </c:pt>
                <c:pt idx="25">
                  <c:v>2015</c:v>
                </c:pt>
                <c:pt idx="26">
                  <c:v>2016</c:v>
                </c:pt>
                <c:pt idx="27">
                  <c:v>2017</c:v>
                </c:pt>
                <c:pt idx="28">
                  <c:v>2018</c:v>
                </c:pt>
                <c:pt idx="29">
                  <c:v>2019</c:v>
                </c:pt>
                <c:pt idx="30">
                  <c:v>2020</c:v>
                </c:pt>
              </c:strCache>
            </c:strRef>
          </c:cat>
          <c:val>
            <c:numRef>
              <c:f>ADB!$T$8:$AX$8</c:f>
              <c:numCache>
                <c:formatCode>General</c:formatCode>
                <c:ptCount val="31"/>
                <c:pt idx="5" formatCode="0.0">
                  <c:v>36.625801872473431</c:v>
                </c:pt>
                <c:pt idx="6" formatCode="0.0">
                  <c:v>36.789450370899203</c:v>
                </c:pt>
                <c:pt idx="7" formatCode="0.0">
                  <c:v>36.975037787502124</c:v>
                </c:pt>
                <c:pt idx="8" formatCode="0.0">
                  <c:v>37.656907180535264</c:v>
                </c:pt>
                <c:pt idx="9" formatCode="0.0">
                  <c:v>38.55326378457621</c:v>
                </c:pt>
                <c:pt idx="10" formatCode="0.0">
                  <c:v>41.532141393118749</c:v>
                </c:pt>
                <c:pt idx="11" formatCode="0.0">
                  <c:v>41.252182257550515</c:v>
                </c:pt>
                <c:pt idx="12" formatCode="0.0">
                  <c:v>40.841297688638591</c:v>
                </c:pt>
                <c:pt idx="13" formatCode="0.0">
                  <c:v>41.774766895886152</c:v>
                </c:pt>
                <c:pt idx="14" formatCode="0.0">
                  <c:v>43.99149702045797</c:v>
                </c:pt>
                <c:pt idx="15" formatCode="0.0">
                  <c:v>45.011746754114483</c:v>
                </c:pt>
                <c:pt idx="16" formatCode="0.0">
                  <c:v>46.435337576781393</c:v>
                </c:pt>
                <c:pt idx="17" formatCode="0.0">
                  <c:v>47.10335625324376</c:v>
                </c:pt>
                <c:pt idx="18" formatCode="0.0">
                  <c:v>48.020597545889707</c:v>
                </c:pt>
                <c:pt idx="19" formatCode="0.0">
                  <c:v>43.253099480602245</c:v>
                </c:pt>
                <c:pt idx="20" formatCode="0.0">
                  <c:v>45.267942757399688</c:v>
                </c:pt>
                <c:pt idx="21" formatCode="0.0">
                  <c:v>45.704264917515516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70F2-487F-B8B7-8FB30AE0953D}"/>
            </c:ext>
          </c:extLst>
        </c:ser>
        <c:ser>
          <c:idx val="3"/>
          <c:order val="3"/>
          <c:tx>
            <c:strRef>
              <c:f>ADB!$S$9</c:f>
              <c:strCache>
                <c:ptCount val="1"/>
                <c:pt idx="0">
                  <c:v>TIVAO (GVC)</c:v>
                </c:pt>
              </c:strCache>
            </c:strRef>
          </c:tx>
          <c:spPr>
            <a:ln w="28575" cap="rnd">
              <a:solidFill>
                <a:schemeClr val="accent4"/>
              </a:solidFill>
              <a:prstDash val="sysDot"/>
              <a:round/>
            </a:ln>
            <a:effectLst/>
          </c:spPr>
          <c:marker>
            <c:symbol val="none"/>
          </c:marker>
          <c:cat>
            <c:strRef>
              <c:f>ADB!$T$5:$AX$5</c:f>
              <c:strCache>
                <c:ptCount val="31"/>
                <c:pt idx="0">
                  <c:v>1990</c:v>
                </c:pt>
                <c:pt idx="1">
                  <c:v>1991</c:v>
                </c:pt>
                <c:pt idx="2">
                  <c:v>1992</c:v>
                </c:pt>
                <c:pt idx="3">
                  <c:v>1993</c:v>
                </c:pt>
                <c:pt idx="4">
                  <c:v>1994</c:v>
                </c:pt>
                <c:pt idx="5">
                  <c:v>1995</c:v>
                </c:pt>
                <c:pt idx="6">
                  <c:v>1996</c:v>
                </c:pt>
                <c:pt idx="7">
                  <c:v>1997</c:v>
                </c:pt>
                <c:pt idx="8">
                  <c:v>1998</c:v>
                </c:pt>
                <c:pt idx="9">
                  <c:v>1999</c:v>
                </c:pt>
                <c:pt idx="10">
                  <c:v>2000</c:v>
                </c:pt>
                <c:pt idx="11">
                  <c:v>2001</c:v>
                </c:pt>
                <c:pt idx="12">
                  <c:v>2002</c:v>
                </c:pt>
                <c:pt idx="13">
                  <c:v>2003</c:v>
                </c:pt>
                <c:pt idx="14">
                  <c:v>2004</c:v>
                </c:pt>
                <c:pt idx="15">
                  <c:v>2005</c:v>
                </c:pt>
                <c:pt idx="16">
                  <c:v>2006</c:v>
                </c:pt>
                <c:pt idx="17">
                  <c:v>2007</c:v>
                </c:pt>
                <c:pt idx="18">
                  <c:v>2008</c:v>
                </c:pt>
                <c:pt idx="19">
                  <c:v>2009</c:v>
                </c:pt>
                <c:pt idx="20">
                  <c:v>2010</c:v>
                </c:pt>
                <c:pt idx="21">
                  <c:v>2011</c:v>
                </c:pt>
                <c:pt idx="22">
                  <c:v>2012</c:v>
                </c:pt>
                <c:pt idx="23">
                  <c:v>2013</c:v>
                </c:pt>
                <c:pt idx="24">
                  <c:v>2014</c:v>
                </c:pt>
                <c:pt idx="25">
                  <c:v>2015</c:v>
                </c:pt>
                <c:pt idx="26">
                  <c:v>2016</c:v>
                </c:pt>
                <c:pt idx="27">
                  <c:v>2017</c:v>
                </c:pt>
                <c:pt idx="28">
                  <c:v>2018</c:v>
                </c:pt>
                <c:pt idx="29">
                  <c:v>2019</c:v>
                </c:pt>
                <c:pt idx="30">
                  <c:v>2020</c:v>
                </c:pt>
              </c:strCache>
            </c:strRef>
          </c:cat>
          <c:val>
            <c:numRef>
              <c:f>ADB!$T$9:$AX$9</c:f>
              <c:numCache>
                <c:formatCode>General</c:formatCode>
                <c:ptCount val="31"/>
                <c:pt idx="5" formatCode="0.0">
                  <c:v>34.507399543521757</c:v>
                </c:pt>
                <c:pt idx="6" formatCode="0.0">
                  <c:v>35.060727102147396</c:v>
                </c:pt>
                <c:pt idx="7" formatCode="0.0">
                  <c:v>36.271066613253382</c:v>
                </c:pt>
                <c:pt idx="8" formatCode="0.0">
                  <c:v>36.882462434242086</c:v>
                </c:pt>
                <c:pt idx="9" formatCode="0.0">
                  <c:v>37.734843196978311</c:v>
                </c:pt>
                <c:pt idx="10" formatCode="0.0">
                  <c:v>40.772959910757685</c:v>
                </c:pt>
                <c:pt idx="11" formatCode="0.0">
                  <c:v>40.314408614028586</c:v>
                </c:pt>
                <c:pt idx="12" formatCode="0.0">
                  <c:v>39.584660725671107</c:v>
                </c:pt>
                <c:pt idx="13" formatCode="0.0">
                  <c:v>40.52559153712879</c:v>
                </c:pt>
                <c:pt idx="14" formatCode="0.0">
                  <c:v>41.943913683458064</c:v>
                </c:pt>
                <c:pt idx="15" formatCode="0.0">
                  <c:v>42.93179150198808</c:v>
                </c:pt>
                <c:pt idx="16" formatCode="0.0">
                  <c:v>44.471983144826552</c:v>
                </c:pt>
                <c:pt idx="17" formatCode="0.0">
                  <c:v>44.796761493266963</c:v>
                </c:pt>
                <c:pt idx="18" formatCode="0.0">
                  <c:v>45.039040261846168</c:v>
                </c:pt>
                <c:pt idx="19" formatCode="0.0">
                  <c:v>41.879092272962438</c:v>
                </c:pt>
                <c:pt idx="20" formatCode="0.0">
                  <c:v>43.962784688510546</c:v>
                </c:pt>
                <c:pt idx="21" formatCode="0.0">
                  <c:v>45.326126263867899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70F2-487F-B8B7-8FB30AE0953D}"/>
            </c:ext>
          </c:extLst>
        </c:ser>
        <c:ser>
          <c:idx val="4"/>
          <c:order val="4"/>
          <c:tx>
            <c:strRef>
              <c:f>ADB!$S$10</c:f>
              <c:strCache>
                <c:ptCount val="1"/>
                <c:pt idx="0">
                  <c:v>WIODN (GVC)</c:v>
                </c:pt>
              </c:strCache>
            </c:strRef>
          </c:tx>
          <c:spPr>
            <a:ln w="28575" cap="rnd">
              <a:solidFill>
                <a:schemeClr val="accent5"/>
              </a:solidFill>
              <a:prstDash val="sysDot"/>
              <a:round/>
            </a:ln>
            <a:effectLst/>
          </c:spPr>
          <c:marker>
            <c:symbol val="none"/>
          </c:marker>
          <c:cat>
            <c:strRef>
              <c:f>ADB!$T$5:$AX$5</c:f>
              <c:strCache>
                <c:ptCount val="31"/>
                <c:pt idx="0">
                  <c:v>1990</c:v>
                </c:pt>
                <c:pt idx="1">
                  <c:v>1991</c:v>
                </c:pt>
                <c:pt idx="2">
                  <c:v>1992</c:v>
                </c:pt>
                <c:pt idx="3">
                  <c:v>1993</c:v>
                </c:pt>
                <c:pt idx="4">
                  <c:v>1994</c:v>
                </c:pt>
                <c:pt idx="5">
                  <c:v>1995</c:v>
                </c:pt>
                <c:pt idx="6">
                  <c:v>1996</c:v>
                </c:pt>
                <c:pt idx="7">
                  <c:v>1997</c:v>
                </c:pt>
                <c:pt idx="8">
                  <c:v>1998</c:v>
                </c:pt>
                <c:pt idx="9">
                  <c:v>1999</c:v>
                </c:pt>
                <c:pt idx="10">
                  <c:v>2000</c:v>
                </c:pt>
                <c:pt idx="11">
                  <c:v>2001</c:v>
                </c:pt>
                <c:pt idx="12">
                  <c:v>2002</c:v>
                </c:pt>
                <c:pt idx="13">
                  <c:v>2003</c:v>
                </c:pt>
                <c:pt idx="14">
                  <c:v>2004</c:v>
                </c:pt>
                <c:pt idx="15">
                  <c:v>2005</c:v>
                </c:pt>
                <c:pt idx="16">
                  <c:v>2006</c:v>
                </c:pt>
                <c:pt idx="17">
                  <c:v>2007</c:v>
                </c:pt>
                <c:pt idx="18">
                  <c:v>2008</c:v>
                </c:pt>
                <c:pt idx="19">
                  <c:v>2009</c:v>
                </c:pt>
                <c:pt idx="20">
                  <c:v>2010</c:v>
                </c:pt>
                <c:pt idx="21">
                  <c:v>2011</c:v>
                </c:pt>
                <c:pt idx="22">
                  <c:v>2012</c:v>
                </c:pt>
                <c:pt idx="23">
                  <c:v>2013</c:v>
                </c:pt>
                <c:pt idx="24">
                  <c:v>2014</c:v>
                </c:pt>
                <c:pt idx="25">
                  <c:v>2015</c:v>
                </c:pt>
                <c:pt idx="26">
                  <c:v>2016</c:v>
                </c:pt>
                <c:pt idx="27">
                  <c:v>2017</c:v>
                </c:pt>
                <c:pt idx="28">
                  <c:v>2018</c:v>
                </c:pt>
                <c:pt idx="29">
                  <c:v>2019</c:v>
                </c:pt>
                <c:pt idx="30">
                  <c:v>2020</c:v>
                </c:pt>
              </c:strCache>
            </c:strRef>
          </c:cat>
          <c:val>
            <c:numRef>
              <c:f>ADB!$T$10:$AX$10</c:f>
              <c:numCache>
                <c:formatCode>General</c:formatCode>
                <c:ptCount val="31"/>
                <c:pt idx="10" formatCode="0.0">
                  <c:v>40.09016411632733</c:v>
                </c:pt>
                <c:pt idx="11" formatCode="0.0">
                  <c:v>39.589003634322772</c:v>
                </c:pt>
                <c:pt idx="12" formatCode="0.0">
                  <c:v>39.35167536178821</c:v>
                </c:pt>
                <c:pt idx="13" formatCode="0.0">
                  <c:v>39.931026506996403</c:v>
                </c:pt>
                <c:pt idx="14" formatCode="0.0">
                  <c:v>41.534126503791889</c:v>
                </c:pt>
                <c:pt idx="15" formatCode="0.0">
                  <c:v>42.371698303321637</c:v>
                </c:pt>
                <c:pt idx="16" formatCode="0.0">
                  <c:v>43.847097061402529</c:v>
                </c:pt>
                <c:pt idx="17" formatCode="0.0">
                  <c:v>44.398626506024677</c:v>
                </c:pt>
                <c:pt idx="18" formatCode="0.0">
                  <c:v>45.354601835149573</c:v>
                </c:pt>
                <c:pt idx="19" formatCode="0.0">
                  <c:v>42.193789350097127</c:v>
                </c:pt>
                <c:pt idx="20" formatCode="0.0">
                  <c:v>44.661609902082652</c:v>
                </c:pt>
                <c:pt idx="21" formatCode="0.0">
                  <c:v>46.481422572617369</c:v>
                </c:pt>
                <c:pt idx="22" formatCode="0.0">
                  <c:v>46.136654688876384</c:v>
                </c:pt>
                <c:pt idx="23" formatCode="0.0">
                  <c:v>45.848601003514119</c:v>
                </c:pt>
                <c:pt idx="24" formatCode="0.0">
                  <c:v>45.507739495983188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70F2-487F-B8B7-8FB30AE0953D}"/>
            </c:ext>
          </c:extLst>
        </c:ser>
        <c:ser>
          <c:idx val="5"/>
          <c:order val="5"/>
          <c:tx>
            <c:strRef>
              <c:f>ADB!$S$11</c:f>
              <c:strCache>
                <c:ptCount val="1"/>
                <c:pt idx="0">
                  <c:v>TIVAN (GVC)</c:v>
                </c:pt>
              </c:strCache>
            </c:strRef>
          </c:tx>
          <c:spPr>
            <a:ln w="28575" cap="rnd">
              <a:solidFill>
                <a:schemeClr val="accent6"/>
              </a:solidFill>
              <a:prstDash val="sysDot"/>
              <a:round/>
            </a:ln>
            <a:effectLst/>
          </c:spPr>
          <c:marker>
            <c:symbol val="none"/>
          </c:marker>
          <c:cat>
            <c:strRef>
              <c:f>ADB!$T$5:$AX$5</c:f>
              <c:strCache>
                <c:ptCount val="31"/>
                <c:pt idx="0">
                  <c:v>1990</c:v>
                </c:pt>
                <c:pt idx="1">
                  <c:v>1991</c:v>
                </c:pt>
                <c:pt idx="2">
                  <c:v>1992</c:v>
                </c:pt>
                <c:pt idx="3">
                  <c:v>1993</c:v>
                </c:pt>
                <c:pt idx="4">
                  <c:v>1994</c:v>
                </c:pt>
                <c:pt idx="5">
                  <c:v>1995</c:v>
                </c:pt>
                <c:pt idx="6">
                  <c:v>1996</c:v>
                </c:pt>
                <c:pt idx="7">
                  <c:v>1997</c:v>
                </c:pt>
                <c:pt idx="8">
                  <c:v>1998</c:v>
                </c:pt>
                <c:pt idx="9">
                  <c:v>1999</c:v>
                </c:pt>
                <c:pt idx="10">
                  <c:v>2000</c:v>
                </c:pt>
                <c:pt idx="11">
                  <c:v>2001</c:v>
                </c:pt>
                <c:pt idx="12">
                  <c:v>2002</c:v>
                </c:pt>
                <c:pt idx="13">
                  <c:v>2003</c:v>
                </c:pt>
                <c:pt idx="14">
                  <c:v>2004</c:v>
                </c:pt>
                <c:pt idx="15">
                  <c:v>2005</c:v>
                </c:pt>
                <c:pt idx="16">
                  <c:v>2006</c:v>
                </c:pt>
                <c:pt idx="17">
                  <c:v>2007</c:v>
                </c:pt>
                <c:pt idx="18">
                  <c:v>2008</c:v>
                </c:pt>
                <c:pt idx="19">
                  <c:v>2009</c:v>
                </c:pt>
                <c:pt idx="20">
                  <c:v>2010</c:v>
                </c:pt>
                <c:pt idx="21">
                  <c:v>2011</c:v>
                </c:pt>
                <c:pt idx="22">
                  <c:v>2012</c:v>
                </c:pt>
                <c:pt idx="23">
                  <c:v>2013</c:v>
                </c:pt>
                <c:pt idx="24">
                  <c:v>2014</c:v>
                </c:pt>
                <c:pt idx="25">
                  <c:v>2015</c:v>
                </c:pt>
                <c:pt idx="26">
                  <c:v>2016</c:v>
                </c:pt>
                <c:pt idx="27">
                  <c:v>2017</c:v>
                </c:pt>
                <c:pt idx="28">
                  <c:v>2018</c:v>
                </c:pt>
                <c:pt idx="29">
                  <c:v>2019</c:v>
                </c:pt>
                <c:pt idx="30">
                  <c:v>2020</c:v>
                </c:pt>
              </c:strCache>
            </c:strRef>
          </c:cat>
          <c:val>
            <c:numRef>
              <c:f>ADB!$T$11:$AX$11</c:f>
              <c:numCache>
                <c:formatCode>General</c:formatCode>
                <c:ptCount val="31"/>
                <c:pt idx="15" formatCode="0.0">
                  <c:v>39.134788330677665</c:v>
                </c:pt>
                <c:pt idx="16" formatCode="0.0">
                  <c:v>40.501840023925972</c:v>
                </c:pt>
                <c:pt idx="17" formatCode="0.0">
                  <c:v>40.970145076452248</c:v>
                </c:pt>
                <c:pt idx="18" formatCode="0.0">
                  <c:v>41.840347646532742</c:v>
                </c:pt>
                <c:pt idx="19" formatCode="0.0">
                  <c:v>38.027668321010744</c:v>
                </c:pt>
                <c:pt idx="20" formatCode="0.0">
                  <c:v>40.397014167735506</c:v>
                </c:pt>
                <c:pt idx="21" formatCode="0.0">
                  <c:v>41.91503614859927</c:v>
                </c:pt>
                <c:pt idx="22" formatCode="0.0">
                  <c:v>41.715665673063405</c:v>
                </c:pt>
                <c:pt idx="23" formatCode="0.0">
                  <c:v>41.243324814835489</c:v>
                </c:pt>
                <c:pt idx="24" formatCode="0.0">
                  <c:v>40.981792748839887</c:v>
                </c:pt>
                <c:pt idx="25" formatCode="0.0">
                  <c:v>39.6774375092374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70F2-487F-B8B7-8FB30AE0953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19680960"/>
        <c:axId val="119681376"/>
      </c:lineChart>
      <c:lineChart>
        <c:grouping val="standard"/>
        <c:varyColors val="0"/>
        <c:ser>
          <c:idx val="6"/>
          <c:order val="6"/>
          <c:tx>
            <c:strRef>
              <c:f>ADB!$S$12</c:f>
              <c:strCache>
                <c:ptCount val="1"/>
                <c:pt idx="0">
                  <c:v>GDP (2015=100)</c:v>
                </c:pt>
              </c:strCache>
            </c:strRef>
          </c:tx>
          <c:spPr>
            <a:ln w="22225" cap="rnd">
              <a:solidFill>
                <a:schemeClr val="accent1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cat>
            <c:strRef>
              <c:f>ADB!$T$5:$AX$5</c:f>
              <c:strCache>
                <c:ptCount val="31"/>
                <c:pt idx="0">
                  <c:v>1990</c:v>
                </c:pt>
                <c:pt idx="1">
                  <c:v>1991</c:v>
                </c:pt>
                <c:pt idx="2">
                  <c:v>1992</c:v>
                </c:pt>
                <c:pt idx="3">
                  <c:v>1993</c:v>
                </c:pt>
                <c:pt idx="4">
                  <c:v>1994</c:v>
                </c:pt>
                <c:pt idx="5">
                  <c:v>1995</c:v>
                </c:pt>
                <c:pt idx="6">
                  <c:v>1996</c:v>
                </c:pt>
                <c:pt idx="7">
                  <c:v>1997</c:v>
                </c:pt>
                <c:pt idx="8">
                  <c:v>1998</c:v>
                </c:pt>
                <c:pt idx="9">
                  <c:v>1999</c:v>
                </c:pt>
                <c:pt idx="10">
                  <c:v>2000</c:v>
                </c:pt>
                <c:pt idx="11">
                  <c:v>2001</c:v>
                </c:pt>
                <c:pt idx="12">
                  <c:v>2002</c:v>
                </c:pt>
                <c:pt idx="13">
                  <c:v>2003</c:v>
                </c:pt>
                <c:pt idx="14">
                  <c:v>2004</c:v>
                </c:pt>
                <c:pt idx="15">
                  <c:v>2005</c:v>
                </c:pt>
                <c:pt idx="16">
                  <c:v>2006</c:v>
                </c:pt>
                <c:pt idx="17">
                  <c:v>2007</c:v>
                </c:pt>
                <c:pt idx="18">
                  <c:v>2008</c:v>
                </c:pt>
                <c:pt idx="19">
                  <c:v>2009</c:v>
                </c:pt>
                <c:pt idx="20">
                  <c:v>2010</c:v>
                </c:pt>
                <c:pt idx="21">
                  <c:v>2011</c:v>
                </c:pt>
                <c:pt idx="22">
                  <c:v>2012</c:v>
                </c:pt>
                <c:pt idx="23">
                  <c:v>2013</c:v>
                </c:pt>
                <c:pt idx="24">
                  <c:v>2014</c:v>
                </c:pt>
                <c:pt idx="25">
                  <c:v>2015</c:v>
                </c:pt>
                <c:pt idx="26">
                  <c:v>2016</c:v>
                </c:pt>
                <c:pt idx="27">
                  <c:v>2017</c:v>
                </c:pt>
                <c:pt idx="28">
                  <c:v>2018</c:v>
                </c:pt>
                <c:pt idx="29">
                  <c:v>2019</c:v>
                </c:pt>
                <c:pt idx="30">
                  <c:v>2020</c:v>
                </c:pt>
              </c:strCache>
            </c:strRef>
          </c:cat>
          <c:val>
            <c:numRef>
              <c:f>ADB!$T$12:$AX$12</c:f>
              <c:numCache>
                <c:formatCode>0.0</c:formatCode>
                <c:ptCount val="31"/>
                <c:pt idx="0">
                  <c:v>47.726536742800349</c:v>
                </c:pt>
                <c:pt idx="1">
                  <c:v>48.416606519157696</c:v>
                </c:pt>
                <c:pt idx="2">
                  <c:v>49.411792768833266</c:v>
                </c:pt>
                <c:pt idx="3">
                  <c:v>50.305101696951837</c:v>
                </c:pt>
                <c:pt idx="4">
                  <c:v>51.963611901317464</c:v>
                </c:pt>
                <c:pt idx="5">
                  <c:v>53.568858571418119</c:v>
                </c:pt>
                <c:pt idx="6">
                  <c:v>55.50478637931888</c:v>
                </c:pt>
                <c:pt idx="7">
                  <c:v>57.652188249704736</c:v>
                </c:pt>
                <c:pt idx="8">
                  <c:v>59.262513678246123</c:v>
                </c:pt>
                <c:pt idx="9">
                  <c:v>61.339584907256416</c:v>
                </c:pt>
                <c:pt idx="10">
                  <c:v>64.1004964317587</c:v>
                </c:pt>
                <c:pt idx="11">
                  <c:v>65.382379158539152</c:v>
                </c:pt>
                <c:pt idx="12">
                  <c:v>66.91083610759793</c:v>
                </c:pt>
                <c:pt idx="13">
                  <c:v>69.025385391857213</c:v>
                </c:pt>
                <c:pt idx="14">
                  <c:v>72.11802687490588</c:v>
                </c:pt>
                <c:pt idx="15">
                  <c:v>75.037751735207408</c:v>
                </c:pt>
                <c:pt idx="16">
                  <c:v>78.411168243288486</c:v>
                </c:pt>
                <c:pt idx="17">
                  <c:v>81.891731611536386</c:v>
                </c:pt>
                <c:pt idx="18">
                  <c:v>83.529775429188319</c:v>
                </c:pt>
                <c:pt idx="19">
                  <c:v>82.437289076963282</c:v>
                </c:pt>
                <c:pt idx="20">
                  <c:v>86.143022707076184</c:v>
                </c:pt>
                <c:pt idx="21">
                  <c:v>89.019779101324119</c:v>
                </c:pt>
                <c:pt idx="22">
                  <c:v>91.398839303965289</c:v>
                </c:pt>
                <c:pt idx="23">
                  <c:v>93.998616715675738</c:v>
                </c:pt>
                <c:pt idx="24">
                  <c:v>96.929666336410364</c:v>
                </c:pt>
                <c:pt idx="25">
                  <c:v>100</c:v>
                </c:pt>
                <c:pt idx="26">
                  <c:v>102.82456946665278</c:v>
                </c:pt>
                <c:pt idx="27">
                  <c:v>106.31509186984584</c:v>
                </c:pt>
                <c:pt idx="28">
                  <c:v>109.78383084907011</c:v>
                </c:pt>
                <c:pt idx="29">
                  <c:v>112.64056799690513</c:v>
                </c:pt>
                <c:pt idx="30">
                  <c:v>108.85291796293379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6-70F2-487F-B8B7-8FB30AE0953D}"/>
            </c:ext>
          </c:extLst>
        </c:ser>
        <c:ser>
          <c:idx val="7"/>
          <c:order val="7"/>
          <c:tx>
            <c:strRef>
              <c:f>ADB!$S$13</c:f>
              <c:strCache>
                <c:ptCount val="1"/>
                <c:pt idx="0">
                  <c:v>FDI, net inflows (2015=100)</c:v>
                </c:pt>
              </c:strCache>
            </c:strRef>
          </c:tx>
          <c:spPr>
            <a:ln w="22225" cap="rnd">
              <a:solidFill>
                <a:schemeClr val="accent6">
                  <a:lumMod val="75000"/>
                </a:schemeClr>
              </a:solidFill>
              <a:prstDash val="solid"/>
              <a:round/>
            </a:ln>
            <a:effectLst/>
          </c:spPr>
          <c:marker>
            <c:symbol val="none"/>
          </c:marker>
          <c:cat>
            <c:strRef>
              <c:f>ADB!$T$5:$AX$5</c:f>
              <c:strCache>
                <c:ptCount val="31"/>
                <c:pt idx="0">
                  <c:v>1990</c:v>
                </c:pt>
                <c:pt idx="1">
                  <c:v>1991</c:v>
                </c:pt>
                <c:pt idx="2">
                  <c:v>1992</c:v>
                </c:pt>
                <c:pt idx="3">
                  <c:v>1993</c:v>
                </c:pt>
                <c:pt idx="4">
                  <c:v>1994</c:v>
                </c:pt>
                <c:pt idx="5">
                  <c:v>1995</c:v>
                </c:pt>
                <c:pt idx="6">
                  <c:v>1996</c:v>
                </c:pt>
                <c:pt idx="7">
                  <c:v>1997</c:v>
                </c:pt>
                <c:pt idx="8">
                  <c:v>1998</c:v>
                </c:pt>
                <c:pt idx="9">
                  <c:v>1999</c:v>
                </c:pt>
                <c:pt idx="10">
                  <c:v>2000</c:v>
                </c:pt>
                <c:pt idx="11">
                  <c:v>2001</c:v>
                </c:pt>
                <c:pt idx="12">
                  <c:v>2002</c:v>
                </c:pt>
                <c:pt idx="13">
                  <c:v>2003</c:v>
                </c:pt>
                <c:pt idx="14">
                  <c:v>2004</c:v>
                </c:pt>
                <c:pt idx="15">
                  <c:v>2005</c:v>
                </c:pt>
                <c:pt idx="16">
                  <c:v>2006</c:v>
                </c:pt>
                <c:pt idx="17">
                  <c:v>2007</c:v>
                </c:pt>
                <c:pt idx="18">
                  <c:v>2008</c:v>
                </c:pt>
                <c:pt idx="19">
                  <c:v>2009</c:v>
                </c:pt>
                <c:pt idx="20">
                  <c:v>2010</c:v>
                </c:pt>
                <c:pt idx="21">
                  <c:v>2011</c:v>
                </c:pt>
                <c:pt idx="22">
                  <c:v>2012</c:v>
                </c:pt>
                <c:pt idx="23">
                  <c:v>2013</c:v>
                </c:pt>
                <c:pt idx="24">
                  <c:v>2014</c:v>
                </c:pt>
                <c:pt idx="25">
                  <c:v>2015</c:v>
                </c:pt>
                <c:pt idx="26">
                  <c:v>2016</c:v>
                </c:pt>
                <c:pt idx="27">
                  <c:v>2017</c:v>
                </c:pt>
                <c:pt idx="28">
                  <c:v>2018</c:v>
                </c:pt>
                <c:pt idx="29">
                  <c:v>2019</c:v>
                </c:pt>
                <c:pt idx="30">
                  <c:v>2020</c:v>
                </c:pt>
              </c:strCache>
            </c:strRef>
          </c:cat>
          <c:val>
            <c:numRef>
              <c:f>ADB!$T$13:$AX$13</c:f>
              <c:numCache>
                <c:formatCode>0.0</c:formatCode>
                <c:ptCount val="31"/>
                <c:pt idx="0">
                  <c:v>21.69601657424737</c:v>
                </c:pt>
                <c:pt idx="1">
                  <c:v>16.371566091559881</c:v>
                </c:pt>
                <c:pt idx="2">
                  <c:v>16.012397566850069</c:v>
                </c:pt>
                <c:pt idx="3">
                  <c:v>17.245019196866945</c:v>
                </c:pt>
                <c:pt idx="4">
                  <c:v>20.589252627867683</c:v>
                </c:pt>
                <c:pt idx="5">
                  <c:v>24.24784831709793</c:v>
                </c:pt>
                <c:pt idx="6">
                  <c:v>26.91217002011043</c:v>
                </c:pt>
                <c:pt idx="7">
                  <c:v>33.242604140089462</c:v>
                </c:pt>
                <c:pt idx="8">
                  <c:v>51.421732379047683</c:v>
                </c:pt>
                <c:pt idx="9">
                  <c:v>78.844070983399405</c:v>
                </c:pt>
                <c:pt idx="10">
                  <c:v>90.906481237466195</c:v>
                </c:pt>
                <c:pt idx="11">
                  <c:v>55.250285320004409</c:v>
                </c:pt>
                <c:pt idx="12">
                  <c:v>43.884078879159269</c:v>
                </c:pt>
                <c:pt idx="13">
                  <c:v>43.888782171974121</c:v>
                </c:pt>
                <c:pt idx="14">
                  <c:v>68.188291853392272</c:v>
                </c:pt>
                <c:pt idx="15">
                  <c:v>77.139597626885703</c:v>
                </c:pt>
                <c:pt idx="16">
                  <c:v>113.28289612390974</c:v>
                </c:pt>
                <c:pt idx="17">
                  <c:v>155.50669437111017</c:v>
                </c:pt>
                <c:pt idx="18">
                  <c:v>117.49861972868452</c:v>
                </c:pt>
                <c:pt idx="19">
                  <c:v>62.736402273449713</c:v>
                </c:pt>
                <c:pt idx="20">
                  <c:v>78.963177184199111</c:v>
                </c:pt>
                <c:pt idx="21">
                  <c:v>91.209451614956649</c:v>
                </c:pt>
                <c:pt idx="22">
                  <c:v>71.240716224753768</c:v>
                </c:pt>
                <c:pt idx="23">
                  <c:v>81.45912811003187</c:v>
                </c:pt>
                <c:pt idx="24">
                  <c:v>73.881397269084687</c:v>
                </c:pt>
                <c:pt idx="25">
                  <c:v>100</c:v>
                </c:pt>
                <c:pt idx="26">
                  <c:v>100.65932097987182</c:v>
                </c:pt>
                <c:pt idx="27">
                  <c:v>95.239219382615005</c:v>
                </c:pt>
                <c:pt idx="28">
                  <c:v>32.223377041761978</c:v>
                </c:pt>
                <c:pt idx="29">
                  <c:v>48.591384007672069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7-70F2-487F-B8B7-8FB30AE0953D}"/>
            </c:ext>
          </c:extLst>
        </c:ser>
        <c:ser>
          <c:idx val="8"/>
          <c:order val="8"/>
          <c:tx>
            <c:strRef>
              <c:f>ADB!$S$14</c:f>
              <c:strCache>
                <c:ptCount val="1"/>
                <c:pt idx="0">
                  <c:v>Exports (2015=100)</c:v>
                </c:pt>
              </c:strCache>
            </c:strRef>
          </c:tx>
          <c:spPr>
            <a:ln w="22225" cap="rnd">
              <a:solidFill>
                <a:srgbClr val="FF0000"/>
              </a:solidFill>
              <a:round/>
            </a:ln>
            <a:effectLst/>
          </c:spPr>
          <c:marker>
            <c:symbol val="none"/>
          </c:marker>
          <c:cat>
            <c:strRef>
              <c:f>ADB!$T$5:$AX$5</c:f>
              <c:strCache>
                <c:ptCount val="31"/>
                <c:pt idx="0">
                  <c:v>1990</c:v>
                </c:pt>
                <c:pt idx="1">
                  <c:v>1991</c:v>
                </c:pt>
                <c:pt idx="2">
                  <c:v>1992</c:v>
                </c:pt>
                <c:pt idx="3">
                  <c:v>1993</c:v>
                </c:pt>
                <c:pt idx="4">
                  <c:v>1994</c:v>
                </c:pt>
                <c:pt idx="5">
                  <c:v>1995</c:v>
                </c:pt>
                <c:pt idx="6">
                  <c:v>1996</c:v>
                </c:pt>
                <c:pt idx="7">
                  <c:v>1997</c:v>
                </c:pt>
                <c:pt idx="8">
                  <c:v>1998</c:v>
                </c:pt>
                <c:pt idx="9">
                  <c:v>1999</c:v>
                </c:pt>
                <c:pt idx="10">
                  <c:v>2000</c:v>
                </c:pt>
                <c:pt idx="11">
                  <c:v>2001</c:v>
                </c:pt>
                <c:pt idx="12">
                  <c:v>2002</c:v>
                </c:pt>
                <c:pt idx="13">
                  <c:v>2003</c:v>
                </c:pt>
                <c:pt idx="14">
                  <c:v>2004</c:v>
                </c:pt>
                <c:pt idx="15">
                  <c:v>2005</c:v>
                </c:pt>
                <c:pt idx="16">
                  <c:v>2006</c:v>
                </c:pt>
                <c:pt idx="17">
                  <c:v>2007</c:v>
                </c:pt>
                <c:pt idx="18">
                  <c:v>2008</c:v>
                </c:pt>
                <c:pt idx="19">
                  <c:v>2009</c:v>
                </c:pt>
                <c:pt idx="20">
                  <c:v>2010</c:v>
                </c:pt>
                <c:pt idx="21">
                  <c:v>2011</c:v>
                </c:pt>
                <c:pt idx="22">
                  <c:v>2012</c:v>
                </c:pt>
                <c:pt idx="23">
                  <c:v>2013</c:v>
                </c:pt>
                <c:pt idx="24">
                  <c:v>2014</c:v>
                </c:pt>
                <c:pt idx="25">
                  <c:v>2015</c:v>
                </c:pt>
                <c:pt idx="26">
                  <c:v>2016</c:v>
                </c:pt>
                <c:pt idx="27">
                  <c:v>2017</c:v>
                </c:pt>
                <c:pt idx="28">
                  <c:v>2018</c:v>
                </c:pt>
                <c:pt idx="29">
                  <c:v>2019</c:v>
                </c:pt>
                <c:pt idx="30">
                  <c:v>2020</c:v>
                </c:pt>
              </c:strCache>
            </c:strRef>
          </c:cat>
          <c:val>
            <c:numRef>
              <c:f>ADB!$T$14:$AX$14</c:f>
              <c:numCache>
                <c:formatCode>0.0</c:formatCode>
                <c:ptCount val="31"/>
                <c:pt idx="0">
                  <c:v>28.779100762974252</c:v>
                </c:pt>
                <c:pt idx="1">
                  <c:v>29.620862067244293</c:v>
                </c:pt>
                <c:pt idx="2">
                  <c:v>30.518853520962235</c:v>
                </c:pt>
                <c:pt idx="3">
                  <c:v>31.666725741832963</c:v>
                </c:pt>
                <c:pt idx="4">
                  <c:v>34.467672214861501</c:v>
                </c:pt>
                <c:pt idx="5">
                  <c:v>37.615704120614446</c:v>
                </c:pt>
                <c:pt idx="6">
                  <c:v>40.029867418634311</c:v>
                </c:pt>
                <c:pt idx="7">
                  <c:v>44.056605900189574</c:v>
                </c:pt>
                <c:pt idx="8">
                  <c:v>45.99794772883984</c:v>
                </c:pt>
                <c:pt idx="9">
                  <c:v>48.309605470598335</c:v>
                </c:pt>
                <c:pt idx="10">
                  <c:v>54.055345491311733</c:v>
                </c:pt>
                <c:pt idx="11">
                  <c:v>54.407104732306188</c:v>
                </c:pt>
                <c:pt idx="12">
                  <c:v>55.999956051200563</c:v>
                </c:pt>
                <c:pt idx="13">
                  <c:v>58.51118739907357</c:v>
                </c:pt>
                <c:pt idx="14">
                  <c:v>64.498552332877608</c:v>
                </c:pt>
                <c:pt idx="15">
                  <c:v>69.010326392466709</c:v>
                </c:pt>
                <c:pt idx="16">
                  <c:v>75.052064601054397</c:v>
                </c:pt>
                <c:pt idx="17">
                  <c:v>80.059230648440888</c:v>
                </c:pt>
                <c:pt idx="18">
                  <c:v>82.418399465945797</c:v>
                </c:pt>
                <c:pt idx="19">
                  <c:v>74.288888647262809</c:v>
                </c:pt>
                <c:pt idx="20">
                  <c:v>82.98638685205843</c:v>
                </c:pt>
                <c:pt idx="21">
                  <c:v>88.3176845973816</c:v>
                </c:pt>
                <c:pt idx="22">
                  <c:v>90.712457924495311</c:v>
                </c:pt>
                <c:pt idx="23">
                  <c:v>93.417092312707112</c:v>
                </c:pt>
                <c:pt idx="24">
                  <c:v>96.678843791307727</c:v>
                </c:pt>
                <c:pt idx="25">
                  <c:v>100</c:v>
                </c:pt>
                <c:pt idx="26">
                  <c:v>102.67037138642463</c:v>
                </c:pt>
                <c:pt idx="27">
                  <c:v>107.98777127963692</c:v>
                </c:pt>
                <c:pt idx="28">
                  <c:v>112.68881098405852</c:v>
                </c:pt>
                <c:pt idx="29">
                  <c:v>113.88551300667871</c:v>
                </c:pt>
                <c:pt idx="30">
                  <c:v>103.67419337794621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8-70F2-487F-B8B7-8FB30AE0953D}"/>
            </c:ext>
          </c:extLst>
        </c:ser>
        <c:ser>
          <c:idx val="9"/>
          <c:order val="9"/>
          <c:tx>
            <c:strRef>
              <c:f>ADB!$S$15</c:f>
              <c:strCache>
                <c:ptCount val="1"/>
                <c:pt idx="0">
                  <c:v>GHG emissions (2015=100)</c:v>
                </c:pt>
              </c:strCache>
            </c:strRef>
          </c:tx>
          <c:spPr>
            <a:ln w="22225" cap="rnd">
              <a:solidFill>
                <a:schemeClr val="accent4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cat>
            <c:strRef>
              <c:f>ADB!$T$5:$AX$5</c:f>
              <c:strCache>
                <c:ptCount val="31"/>
                <c:pt idx="0">
                  <c:v>1990</c:v>
                </c:pt>
                <c:pt idx="1">
                  <c:v>1991</c:v>
                </c:pt>
                <c:pt idx="2">
                  <c:v>1992</c:v>
                </c:pt>
                <c:pt idx="3">
                  <c:v>1993</c:v>
                </c:pt>
                <c:pt idx="4">
                  <c:v>1994</c:v>
                </c:pt>
                <c:pt idx="5">
                  <c:v>1995</c:v>
                </c:pt>
                <c:pt idx="6">
                  <c:v>1996</c:v>
                </c:pt>
                <c:pt idx="7">
                  <c:v>1997</c:v>
                </c:pt>
                <c:pt idx="8">
                  <c:v>1998</c:v>
                </c:pt>
                <c:pt idx="9">
                  <c:v>1999</c:v>
                </c:pt>
                <c:pt idx="10">
                  <c:v>2000</c:v>
                </c:pt>
                <c:pt idx="11">
                  <c:v>2001</c:v>
                </c:pt>
                <c:pt idx="12">
                  <c:v>2002</c:v>
                </c:pt>
                <c:pt idx="13">
                  <c:v>2003</c:v>
                </c:pt>
                <c:pt idx="14">
                  <c:v>2004</c:v>
                </c:pt>
                <c:pt idx="15">
                  <c:v>2005</c:v>
                </c:pt>
                <c:pt idx="16">
                  <c:v>2006</c:v>
                </c:pt>
                <c:pt idx="17">
                  <c:v>2007</c:v>
                </c:pt>
                <c:pt idx="18">
                  <c:v>2008</c:v>
                </c:pt>
                <c:pt idx="19">
                  <c:v>2009</c:v>
                </c:pt>
                <c:pt idx="20">
                  <c:v>2010</c:v>
                </c:pt>
                <c:pt idx="21">
                  <c:v>2011</c:v>
                </c:pt>
                <c:pt idx="22">
                  <c:v>2012</c:v>
                </c:pt>
                <c:pt idx="23">
                  <c:v>2013</c:v>
                </c:pt>
                <c:pt idx="24">
                  <c:v>2014</c:v>
                </c:pt>
                <c:pt idx="25">
                  <c:v>2015</c:v>
                </c:pt>
                <c:pt idx="26">
                  <c:v>2016</c:v>
                </c:pt>
                <c:pt idx="27">
                  <c:v>2017</c:v>
                </c:pt>
                <c:pt idx="28">
                  <c:v>2018</c:v>
                </c:pt>
                <c:pt idx="29">
                  <c:v>2019</c:v>
                </c:pt>
                <c:pt idx="30">
                  <c:v>2020</c:v>
                </c:pt>
              </c:strCache>
            </c:strRef>
          </c:cat>
          <c:val>
            <c:numRef>
              <c:f>ADB!$T$15:$AX$15</c:f>
              <c:numCache>
                <c:formatCode>0.0</c:formatCode>
                <c:ptCount val="31"/>
                <c:pt idx="0">
                  <c:v>67.191294112297456</c:v>
                </c:pt>
                <c:pt idx="1">
                  <c:v>67.552906393428486</c:v>
                </c:pt>
                <c:pt idx="2">
                  <c:v>67.260019354721067</c:v>
                </c:pt>
                <c:pt idx="3">
                  <c:v>67.465699846049148</c:v>
                </c:pt>
                <c:pt idx="4">
                  <c:v>67.874539627542049</c:v>
                </c:pt>
                <c:pt idx="5">
                  <c:v>69.422872291931682</c:v>
                </c:pt>
                <c:pt idx="6">
                  <c:v>70.637911166827664</c:v>
                </c:pt>
                <c:pt idx="7">
                  <c:v>71.340538416014851</c:v>
                </c:pt>
                <c:pt idx="8">
                  <c:v>71.719551487317347</c:v>
                </c:pt>
                <c:pt idx="9">
                  <c:v>72.075243447859648</c:v>
                </c:pt>
                <c:pt idx="10">
                  <c:v>73.793599615696905</c:v>
                </c:pt>
                <c:pt idx="11">
                  <c:v>74.815023747688997</c:v>
                </c:pt>
                <c:pt idx="12">
                  <c:v>75.866499697118201</c:v>
                </c:pt>
                <c:pt idx="13">
                  <c:v>78.523845723198676</c:v>
                </c:pt>
                <c:pt idx="14">
                  <c:v>81.607815003262928</c:v>
                </c:pt>
                <c:pt idx="15">
                  <c:v>84.069137638899619</c:v>
                </c:pt>
                <c:pt idx="16">
                  <c:v>86.540927761508783</c:v>
                </c:pt>
                <c:pt idx="17">
                  <c:v>89.453748001891796</c:v>
                </c:pt>
                <c:pt idx="18">
                  <c:v>90.356383039789733</c:v>
                </c:pt>
                <c:pt idx="19">
                  <c:v>89.697966853858347</c:v>
                </c:pt>
                <c:pt idx="20">
                  <c:v>94.134222897143772</c:v>
                </c:pt>
                <c:pt idx="21">
                  <c:v>96.845774748234419</c:v>
                </c:pt>
                <c:pt idx="22">
                  <c:v>98.107253248128742</c:v>
                </c:pt>
                <c:pt idx="23">
                  <c:v>99.572881510073444</c:v>
                </c:pt>
                <c:pt idx="24">
                  <c:v>100.03358600121062</c:v>
                </c:pt>
                <c:pt idx="25">
                  <c:v>100</c:v>
                </c:pt>
                <c:pt idx="26">
                  <c:v>100.28561607463836</c:v>
                </c:pt>
                <c:pt idx="27">
                  <c:v>101.56307718904981</c:v>
                </c:pt>
                <c:pt idx="28">
                  <c:v>103.26536069947126</c:v>
                </c:pt>
                <c:pt idx="29">
                  <c:v>104.40127966716541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9-70F2-487F-B8B7-8FB30AE0953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440664288"/>
        <c:axId val="1440661792"/>
      </c:lineChart>
      <c:catAx>
        <c:axId val="11968096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19681376"/>
        <c:crosses val="autoZero"/>
        <c:auto val="1"/>
        <c:lblAlgn val="ctr"/>
        <c:lblOffset val="100"/>
        <c:tickLblSkip val="2"/>
        <c:noMultiLvlLbl val="0"/>
      </c:catAx>
      <c:valAx>
        <c:axId val="119681376"/>
        <c:scaling>
          <c:orientation val="minMax"/>
          <c:max val="58"/>
          <c:min val="34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5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050" b="1">
                    <a:solidFill>
                      <a:sysClr val="windowText" lastClr="000000"/>
                    </a:solidFill>
                  </a:rPr>
                  <a:t>GVC-related trade, % of all trade</a:t>
                </a:r>
              </a:p>
            </c:rich>
          </c:tx>
          <c:layout>
            <c:manualLayout>
              <c:xMode val="edge"/>
              <c:yMode val="edge"/>
              <c:x val="5.8630178664749255E-3"/>
              <c:y val="0.21237477425413567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50" b="1" i="0" u="none" strike="noStrike" kern="1200" baseline="0">
                  <a:solidFill>
                    <a:sysClr val="windowText" lastClr="000000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19680960"/>
        <c:crosses val="autoZero"/>
        <c:crossBetween val="between"/>
        <c:majorUnit val="4"/>
      </c:valAx>
      <c:valAx>
        <c:axId val="1440661792"/>
        <c:scaling>
          <c:orientation val="minMax"/>
          <c:max val="180"/>
          <c:min val="0"/>
        </c:scaling>
        <c:delete val="0"/>
        <c:axPos val="r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5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050" b="1">
                    <a:solidFill>
                      <a:sysClr val="windowText" lastClr="000000"/>
                    </a:solidFill>
                  </a:rPr>
                  <a:t>GDP, FDI, exports</a:t>
                </a:r>
                <a:r>
                  <a:rPr lang="en-US" sz="1050" b="1" baseline="0">
                    <a:solidFill>
                      <a:sysClr val="windowText" lastClr="000000"/>
                    </a:solidFill>
                  </a:rPr>
                  <a:t> and</a:t>
                </a:r>
                <a:r>
                  <a:rPr lang="en-US" sz="1050" b="1">
                    <a:solidFill>
                      <a:sysClr val="windowText" lastClr="000000"/>
                    </a:solidFill>
                  </a:rPr>
                  <a:t> GHG  index (2015=100)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50" b="1" i="0" u="none" strike="noStrike" kern="1200" baseline="0">
                  <a:solidFill>
                    <a:sysClr val="windowText" lastClr="000000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0" sourceLinked="0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440664288"/>
        <c:crosses val="max"/>
        <c:crossBetween val="between"/>
        <c:majorUnit val="30"/>
      </c:valAx>
      <c:catAx>
        <c:axId val="1440664288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1440661792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3.3004152950475492E-2"/>
          <c:y val="0.8562721953333815"/>
          <c:w val="0.93086547330367442"/>
          <c:h val="0.12904890558404969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  <c:userShapes r:id="rId5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4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dirty="0"/>
              <a:t>NDC emission reduction targets relative</a:t>
            </a:r>
            <a:r>
              <a:rPr lang="en-US" baseline="0" dirty="0"/>
              <a:t> to baseline in 2030</a:t>
            </a:r>
            <a:endParaRPr lang="en-US" dirty="0"/>
          </a:p>
        </c:rich>
      </c:tx>
      <c:layout>
        <c:manualLayout>
          <c:xMode val="edge"/>
          <c:yMode val="edge"/>
          <c:x val="0.27020420175126952"/>
          <c:y val="8.863217284153654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4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12430382965273713"/>
          <c:y val="0.11393618786986336"/>
          <c:w val="0.84791841644794397"/>
          <c:h val="0.4378638086905803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NDCs target</c:v>
                </c:pt>
              </c:strCache>
            </c:strRef>
          </c:tx>
          <c:spPr>
            <a:gradFill flip="none" rotWithShape="1">
              <a:gsLst>
                <a:gs pos="0">
                  <a:srgbClr val="FFC000">
                    <a:shade val="30000"/>
                    <a:satMod val="115000"/>
                  </a:srgbClr>
                </a:gs>
                <a:gs pos="50000">
                  <a:srgbClr val="FFC000">
                    <a:shade val="67500"/>
                    <a:satMod val="115000"/>
                  </a:srgbClr>
                </a:gs>
                <a:gs pos="100000">
                  <a:srgbClr val="FFC000">
                    <a:shade val="100000"/>
                    <a:satMod val="115000"/>
                  </a:srgbClr>
                </a:gs>
              </a:gsLst>
              <a:lin ang="10800000" scaled="1"/>
              <a:tileRect/>
            </a:gradFill>
            <a:ln>
              <a:noFill/>
            </a:ln>
            <a:effectLst/>
          </c:spPr>
          <c:invertIfNegative val="0"/>
          <c:cat>
            <c:strRef>
              <c:f>Sheet1!$A$2:$A$20</c:f>
              <c:strCache>
                <c:ptCount val="19"/>
                <c:pt idx="0">
                  <c:v>European Union</c:v>
                </c:pt>
                <c:pt idx="1">
                  <c:v>Rest of High-income Asia</c:v>
                </c:pt>
                <c:pt idx="2">
                  <c:v>United States</c:v>
                </c:pt>
                <c:pt idx="3">
                  <c:v>Rest of High-income countries</c:v>
                </c:pt>
                <c:pt idx="4">
                  <c:v>Rest of ECA</c:v>
                </c:pt>
                <c:pt idx="5">
                  <c:v>Philippines </c:v>
                </c:pt>
                <c:pt idx="6">
                  <c:v>Brazil</c:v>
                </c:pt>
                <c:pt idx="7">
                  <c:v>Rest of EAP</c:v>
                </c:pt>
                <c:pt idx="8">
                  <c:v>Rest of LAC</c:v>
                </c:pt>
                <c:pt idx="9">
                  <c:v>China</c:v>
                </c:pt>
                <c:pt idx="10">
                  <c:v>Indoensia</c:v>
                </c:pt>
                <c:pt idx="11">
                  <c:v>Rest of South Asia</c:v>
                </c:pt>
                <c:pt idx="12">
                  <c:v>India</c:v>
                </c:pt>
                <c:pt idx="13">
                  <c:v>Russia</c:v>
                </c:pt>
                <c:pt idx="14">
                  <c:v>Rest of MENA</c:v>
                </c:pt>
                <c:pt idx="15">
                  <c:v>Turkey</c:v>
                </c:pt>
                <c:pt idx="16">
                  <c:v>Egypt</c:v>
                </c:pt>
                <c:pt idx="17">
                  <c:v>Morocco</c:v>
                </c:pt>
                <c:pt idx="18">
                  <c:v>SSA</c:v>
                </c:pt>
              </c:strCache>
            </c:strRef>
          </c:cat>
          <c:val>
            <c:numRef>
              <c:f>Sheet1!$B$2:$B$20</c:f>
              <c:numCache>
                <c:formatCode>General</c:formatCode>
                <c:ptCount val="19"/>
                <c:pt idx="0">
                  <c:v>22</c:v>
                </c:pt>
                <c:pt idx="1">
                  <c:v>14.4</c:v>
                </c:pt>
                <c:pt idx="2">
                  <c:v>13.9</c:v>
                </c:pt>
                <c:pt idx="3">
                  <c:v>13.8</c:v>
                </c:pt>
                <c:pt idx="4">
                  <c:v>13</c:v>
                </c:pt>
                <c:pt idx="5">
                  <c:v>11.7</c:v>
                </c:pt>
                <c:pt idx="6">
                  <c:v>9.9</c:v>
                </c:pt>
                <c:pt idx="7">
                  <c:v>9.1999999999999993</c:v>
                </c:pt>
                <c:pt idx="8">
                  <c:v>6.8</c:v>
                </c:pt>
                <c:pt idx="9">
                  <c:v>5</c:v>
                </c:pt>
                <c:pt idx="10">
                  <c:v>5</c:v>
                </c:pt>
                <c:pt idx="11">
                  <c:v>5</c:v>
                </c:pt>
                <c:pt idx="12">
                  <c:v>5</c:v>
                </c:pt>
                <c:pt idx="13">
                  <c:v>5</c:v>
                </c:pt>
                <c:pt idx="14">
                  <c:v>5</c:v>
                </c:pt>
                <c:pt idx="15">
                  <c:v>5</c:v>
                </c:pt>
                <c:pt idx="16">
                  <c:v>5</c:v>
                </c:pt>
                <c:pt idx="17">
                  <c:v>5</c:v>
                </c:pt>
                <c:pt idx="18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52F-4D16-9065-A2B89041528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axId val="332189103"/>
        <c:axId val="332191599"/>
      </c:barChart>
      <c:catAx>
        <c:axId val="33218910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32191599"/>
        <c:crosses val="autoZero"/>
        <c:auto val="1"/>
        <c:lblAlgn val="ctr"/>
        <c:lblOffset val="100"/>
        <c:noMultiLvlLbl val="0"/>
      </c:catAx>
      <c:valAx>
        <c:axId val="332191599"/>
        <c:scaling>
          <c:orientation val="minMax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dirty="0"/>
                  <a:t>%</a:t>
                </a:r>
              </a:p>
            </c:rich>
          </c:tx>
          <c:layout>
            <c:manualLayout>
              <c:xMode val="edge"/>
              <c:yMode val="edge"/>
              <c:x val="4.041080742411958E-2"/>
              <c:y val="0.30661482448189925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2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32189103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zero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200"/>
      </a:pPr>
      <a:endParaRPr lang="en-US"/>
    </a:p>
  </c:txPr>
  <c:externalData r:id="rId4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dirty="0"/>
              <a:t>Share</a:t>
            </a:r>
            <a:r>
              <a:rPr lang="en-US" baseline="0" dirty="0"/>
              <a:t> of exports to EU in region’s GDP and respective carbon intensity of exports to EU</a:t>
            </a:r>
            <a:endParaRPr lang="en-US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1"/>
          <c:order val="1"/>
          <c:tx>
            <c:strRef>
              <c:f>'Figure 5.3'!$X$10</c:f>
              <c:strCache>
                <c:ptCount val="1"/>
                <c:pt idx="0">
                  <c:v>Share of exports to EU in country's GDP, %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'Figure 5.3'!$V$11:$V$19</c:f>
              <c:strCache>
                <c:ptCount val="9"/>
                <c:pt idx="0">
                  <c:v>Europe and Central Asia</c:v>
                </c:pt>
                <c:pt idx="1">
                  <c:v>Middle East and North Africa</c:v>
                </c:pt>
                <c:pt idx="2">
                  <c:v>Sub-Saharan Africa</c:v>
                </c:pt>
                <c:pt idx="3">
                  <c:v>USA</c:v>
                </c:pt>
                <c:pt idx="4">
                  <c:v>East Asia and Pacific</c:v>
                </c:pt>
                <c:pt idx="5">
                  <c:v>South Asia</c:v>
                </c:pt>
                <c:pt idx="6">
                  <c:v>Rest of High Income Countries</c:v>
                </c:pt>
                <c:pt idx="7">
                  <c:v>China</c:v>
                </c:pt>
                <c:pt idx="8">
                  <c:v>Latin America and Caribbean</c:v>
                </c:pt>
              </c:strCache>
            </c:strRef>
          </c:cat>
          <c:val>
            <c:numRef>
              <c:f>'Figure 5.3'!$X$11:$X$19</c:f>
              <c:numCache>
                <c:formatCode>General</c:formatCode>
                <c:ptCount val="9"/>
                <c:pt idx="0">
                  <c:v>3.1448688708184798</c:v>
                </c:pt>
                <c:pt idx="1">
                  <c:v>1.3743129232323461</c:v>
                </c:pt>
                <c:pt idx="2">
                  <c:v>1.0671763987329974</c:v>
                </c:pt>
                <c:pt idx="3">
                  <c:v>0.718349310071277</c:v>
                </c:pt>
                <c:pt idx="4">
                  <c:v>0.65924436824468591</c:v>
                </c:pt>
                <c:pt idx="5">
                  <c:v>0.62388806865257651</c:v>
                </c:pt>
                <c:pt idx="6">
                  <c:v>0.47945575959759335</c:v>
                </c:pt>
                <c:pt idx="7">
                  <c:v>0.46076955886696469</c:v>
                </c:pt>
                <c:pt idx="8">
                  <c:v>0.39885638274194868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D87-4616-BD81-78B97FC1E6C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axId val="2032785391"/>
        <c:axId val="2032786223"/>
      </c:barChart>
      <c:lineChart>
        <c:grouping val="standard"/>
        <c:varyColors val="0"/>
        <c:ser>
          <c:idx val="0"/>
          <c:order val="0"/>
          <c:tx>
            <c:strRef>
              <c:f>'Figure 5.3'!$W$10</c:f>
              <c:strCache>
                <c:ptCount val="1"/>
                <c:pt idx="0">
                  <c:v>Carbon intensity of exports to EU, kg per USD</c:v>
                </c:pt>
              </c:strCache>
            </c:strRef>
          </c:tx>
          <c:spPr>
            <a:ln w="28575" cap="rnd">
              <a:noFill/>
              <a:round/>
            </a:ln>
            <a:effectLst/>
          </c:spPr>
          <c:marker>
            <c:symbol val="triangle"/>
            <c:size val="11"/>
            <c:spPr>
              <a:solidFill>
                <a:schemeClr val="accent1"/>
              </a:solidFill>
              <a:ln w="9525">
                <a:noFill/>
              </a:ln>
              <a:effectLst/>
            </c:spPr>
          </c:marker>
          <c:cat>
            <c:strRef>
              <c:f>'Figure 5.3'!$V$11:$V$19</c:f>
              <c:strCache>
                <c:ptCount val="9"/>
                <c:pt idx="0">
                  <c:v>Europe and Central Asia</c:v>
                </c:pt>
                <c:pt idx="1">
                  <c:v>Middle East and North Africa</c:v>
                </c:pt>
                <c:pt idx="2">
                  <c:v>Sub-Saharan Africa</c:v>
                </c:pt>
                <c:pt idx="3">
                  <c:v>USA</c:v>
                </c:pt>
                <c:pt idx="4">
                  <c:v>East Asia and Pacific</c:v>
                </c:pt>
                <c:pt idx="5">
                  <c:v>South Asia</c:v>
                </c:pt>
                <c:pt idx="6">
                  <c:v>Rest of High Income Countries</c:v>
                </c:pt>
                <c:pt idx="7">
                  <c:v>China</c:v>
                </c:pt>
                <c:pt idx="8">
                  <c:v>Latin America and Caribbean</c:v>
                </c:pt>
              </c:strCache>
            </c:strRef>
          </c:cat>
          <c:val>
            <c:numRef>
              <c:f>'Figure 5.3'!$W$11:$W$19</c:f>
              <c:numCache>
                <c:formatCode>General</c:formatCode>
                <c:ptCount val="9"/>
                <c:pt idx="0">
                  <c:v>0.77823438479755747</c:v>
                </c:pt>
                <c:pt idx="1">
                  <c:v>0.54798767999999998</c:v>
                </c:pt>
                <c:pt idx="2">
                  <c:v>0.64648889365307283</c:v>
                </c:pt>
                <c:pt idx="3">
                  <c:v>0.21390236000000001</c:v>
                </c:pt>
                <c:pt idx="4">
                  <c:v>0.35700398551076978</c:v>
                </c:pt>
                <c:pt idx="5">
                  <c:v>0.92679292402584601</c:v>
                </c:pt>
                <c:pt idx="6">
                  <c:v>0.28635167</c:v>
                </c:pt>
                <c:pt idx="7">
                  <c:v>0.64407724</c:v>
                </c:pt>
                <c:pt idx="8">
                  <c:v>0.45409902578619238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ED87-4616-BD81-78B97FC1E6C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035216063"/>
        <c:axId val="2035215647"/>
      </c:lineChart>
      <c:catAx>
        <c:axId val="203278539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032786223"/>
        <c:crosses val="autoZero"/>
        <c:auto val="1"/>
        <c:lblAlgn val="ctr"/>
        <c:lblOffset val="100"/>
        <c:noMultiLvlLbl val="0"/>
      </c:catAx>
      <c:valAx>
        <c:axId val="2032786223"/>
        <c:scaling>
          <c:orientation val="minMax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200" dirty="0"/>
                  <a:t>%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2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032785391"/>
        <c:crosses val="autoZero"/>
        <c:crossBetween val="between"/>
      </c:valAx>
      <c:valAx>
        <c:axId val="2035215647"/>
        <c:scaling>
          <c:orientation val="minMax"/>
        </c:scaling>
        <c:delete val="0"/>
        <c:axPos val="r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200" dirty="0"/>
                  <a:t>Kg per</a:t>
                </a:r>
                <a:r>
                  <a:rPr lang="en-US" sz="1200" baseline="0" dirty="0"/>
                  <a:t> USD</a:t>
                </a:r>
                <a:endParaRPr lang="en-US" sz="1200" dirty="0"/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2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035216063"/>
        <c:crosses val="max"/>
        <c:crossBetween val="between"/>
      </c:valAx>
      <c:catAx>
        <c:axId val="2035216063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2035215647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1400" b="0" i="0" u="none" strike="noStrike" baseline="0" dirty="0">
                <a:effectLst/>
                <a:latin typeface="+mn-lt"/>
                <a:cs typeface="Arial" panose="020B0604020202020204" pitchFamily="34" charset="0"/>
              </a:rPr>
              <a:t>Impacts of the EU Green Deal and Border Carbon Adjustment Mechanism on EU imports by sectors, % change in 2030 relative to scenario with NDCs.</a:t>
            </a:r>
            <a:r>
              <a:rPr lang="en-US" sz="1400" b="0" i="0" u="none" strike="noStrike" baseline="0" dirty="0">
                <a:latin typeface="+mn-lt"/>
                <a:cs typeface="Arial" panose="020B0604020202020204" pitchFamily="34" charset="0"/>
              </a:rPr>
              <a:t> </a:t>
            </a:r>
            <a:endParaRPr lang="en-US" b="0" dirty="0">
              <a:latin typeface="+mn-lt"/>
              <a:cs typeface="Arial" panose="020B0604020202020204" pitchFamily="34" charset="0"/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4.2166780408648658E-2"/>
          <c:y val="0.18726625541739275"/>
          <c:w val="0.91427738581708062"/>
          <c:h val="0.4954468453020458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'Fig5.6.5'!$S$5</c:f>
              <c:strCache>
                <c:ptCount val="1"/>
                <c:pt idx="0">
                  <c:v>EU Green Deal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'Fig5.6.5'!$R$6:$R$21</c:f>
              <c:strCache>
                <c:ptCount val="16"/>
                <c:pt idx="0">
                  <c:v>Coal mining</c:v>
                </c:pt>
                <c:pt idx="1">
                  <c:v>Non-metallic minerals</c:v>
                </c:pt>
                <c:pt idx="2">
                  <c:v>Chemicals</c:v>
                </c:pt>
                <c:pt idx="3">
                  <c:v>Metals</c:v>
                </c:pt>
                <c:pt idx="4">
                  <c:v>Gas extraction</c:v>
                </c:pt>
                <c:pt idx="5">
                  <c:v>Electricity</c:v>
                </c:pt>
                <c:pt idx="6">
                  <c:v>Petroleum products</c:v>
                </c:pt>
                <c:pt idx="7">
                  <c:v>Other mining</c:v>
                </c:pt>
                <c:pt idx="8">
                  <c:v>Other services</c:v>
                </c:pt>
                <c:pt idx="9">
                  <c:v>Other manufacturing</c:v>
                </c:pt>
                <c:pt idx="10">
                  <c:v>Electronics</c:v>
                </c:pt>
                <c:pt idx="11">
                  <c:v>Textiles&amp;clothing</c:v>
                </c:pt>
                <c:pt idx="12">
                  <c:v>Vehicles</c:v>
                </c:pt>
                <c:pt idx="13">
                  <c:v>Agriculture</c:v>
                </c:pt>
                <c:pt idx="14">
                  <c:v>Food products</c:v>
                </c:pt>
                <c:pt idx="15">
                  <c:v>Transportation</c:v>
                </c:pt>
              </c:strCache>
            </c:strRef>
          </c:cat>
          <c:val>
            <c:numRef>
              <c:f>'Fig5.6.5'!$S$6:$S$21</c:f>
              <c:numCache>
                <c:formatCode>General</c:formatCode>
                <c:ptCount val="16"/>
                <c:pt idx="0">
                  <c:v>-70.509845193725056</c:v>
                </c:pt>
                <c:pt idx="1">
                  <c:v>6.2577337971415403</c:v>
                </c:pt>
                <c:pt idx="2">
                  <c:v>2.3012601021524972</c:v>
                </c:pt>
                <c:pt idx="3">
                  <c:v>3.4486204778819314</c:v>
                </c:pt>
                <c:pt idx="4">
                  <c:v>-25.640014614795277</c:v>
                </c:pt>
                <c:pt idx="5">
                  <c:v>19.504934218283296</c:v>
                </c:pt>
                <c:pt idx="6">
                  <c:v>-1.7756763731804739</c:v>
                </c:pt>
                <c:pt idx="7">
                  <c:v>-10.412332706954963</c:v>
                </c:pt>
                <c:pt idx="8">
                  <c:v>-1.7757082578716121</c:v>
                </c:pt>
                <c:pt idx="9">
                  <c:v>-0.48843357442409185</c:v>
                </c:pt>
                <c:pt idx="10">
                  <c:v>-0.23601973883040728</c:v>
                </c:pt>
                <c:pt idx="11">
                  <c:v>-3.6874105931578728E-2</c:v>
                </c:pt>
                <c:pt idx="12">
                  <c:v>-0.32422157098042703</c:v>
                </c:pt>
                <c:pt idx="13">
                  <c:v>1.8207435443487718</c:v>
                </c:pt>
                <c:pt idx="14">
                  <c:v>1.020257104986527</c:v>
                </c:pt>
                <c:pt idx="15">
                  <c:v>14.196304311863342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98C-4B24-84BB-A7CD541B50A9}"/>
            </c:ext>
          </c:extLst>
        </c:ser>
        <c:ser>
          <c:idx val="1"/>
          <c:order val="1"/>
          <c:tx>
            <c:strRef>
              <c:f>'Fig5.6.5'!$T$5</c:f>
              <c:strCache>
                <c:ptCount val="1"/>
                <c:pt idx="0">
                  <c:v>CBAM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'Fig5.6.5'!$R$6:$R$21</c:f>
              <c:strCache>
                <c:ptCount val="16"/>
                <c:pt idx="0">
                  <c:v>Coal mining</c:v>
                </c:pt>
                <c:pt idx="1">
                  <c:v>Non-metallic minerals</c:v>
                </c:pt>
                <c:pt idx="2">
                  <c:v>Chemicals</c:v>
                </c:pt>
                <c:pt idx="3">
                  <c:v>Metals</c:v>
                </c:pt>
                <c:pt idx="4">
                  <c:v>Gas extraction</c:v>
                </c:pt>
                <c:pt idx="5">
                  <c:v>Electricity</c:v>
                </c:pt>
                <c:pt idx="6">
                  <c:v>Petroleum products</c:v>
                </c:pt>
                <c:pt idx="7">
                  <c:v>Other mining</c:v>
                </c:pt>
                <c:pt idx="8">
                  <c:v>Other services</c:v>
                </c:pt>
                <c:pt idx="9">
                  <c:v>Other manufacturing</c:v>
                </c:pt>
                <c:pt idx="10">
                  <c:v>Electronics</c:v>
                </c:pt>
                <c:pt idx="11">
                  <c:v>Textiles&amp;clothing</c:v>
                </c:pt>
                <c:pt idx="12">
                  <c:v>Vehicles</c:v>
                </c:pt>
                <c:pt idx="13">
                  <c:v>Agriculture</c:v>
                </c:pt>
                <c:pt idx="14">
                  <c:v>Food products</c:v>
                </c:pt>
                <c:pt idx="15">
                  <c:v>Transportation</c:v>
                </c:pt>
              </c:strCache>
            </c:strRef>
          </c:cat>
          <c:val>
            <c:numRef>
              <c:f>'Fig5.6.5'!$T$6:$T$21</c:f>
              <c:numCache>
                <c:formatCode>General</c:formatCode>
                <c:ptCount val="16"/>
                <c:pt idx="0">
                  <c:v>4.7012163256212176</c:v>
                </c:pt>
                <c:pt idx="1">
                  <c:v>-32.26969322244291</c:v>
                </c:pt>
                <c:pt idx="2">
                  <c:v>-24.899246733303244</c:v>
                </c:pt>
                <c:pt idx="3">
                  <c:v>-25.611559724544747</c:v>
                </c:pt>
                <c:pt idx="4">
                  <c:v>3.8031017149980078</c:v>
                </c:pt>
                <c:pt idx="5">
                  <c:v>-39.889252071900749</c:v>
                </c:pt>
                <c:pt idx="6">
                  <c:v>-9.9207135259775754</c:v>
                </c:pt>
                <c:pt idx="7">
                  <c:v>3.5385770043537867</c:v>
                </c:pt>
                <c:pt idx="8">
                  <c:v>1.1123657268749245</c:v>
                </c:pt>
                <c:pt idx="9">
                  <c:v>1.2711648157804223</c:v>
                </c:pt>
                <c:pt idx="10">
                  <c:v>1.299983568783631</c:v>
                </c:pt>
                <c:pt idx="11">
                  <c:v>1.6267774658439342</c:v>
                </c:pt>
                <c:pt idx="12">
                  <c:v>2.2148115626226428</c:v>
                </c:pt>
                <c:pt idx="13">
                  <c:v>1.0601448190542315</c:v>
                </c:pt>
                <c:pt idx="14">
                  <c:v>2.0875998071497008</c:v>
                </c:pt>
                <c:pt idx="15">
                  <c:v>1.676451147945488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198C-4B24-84BB-A7CD541B50A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100"/>
        <c:axId val="1270718640"/>
        <c:axId val="1270721136"/>
      </c:barChart>
      <c:lineChart>
        <c:grouping val="standard"/>
        <c:varyColors val="0"/>
        <c:ser>
          <c:idx val="2"/>
          <c:order val="2"/>
          <c:tx>
            <c:strRef>
              <c:f>'Fig5.6.5'!$U$5</c:f>
              <c:strCache>
                <c:ptCount val="1"/>
                <c:pt idx="0">
                  <c:v>EU Green Deal + CBAM</c:v>
                </c:pt>
              </c:strCache>
            </c:strRef>
          </c:tx>
          <c:spPr>
            <a:ln w="28575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rgbClr val="FF0000"/>
              </a:solidFill>
              <a:ln w="9525">
                <a:noFill/>
              </a:ln>
              <a:effectLst/>
            </c:spPr>
          </c:marker>
          <c:cat>
            <c:strRef>
              <c:f>'Fig5.6.5'!$R$6:$R$21</c:f>
              <c:strCache>
                <c:ptCount val="16"/>
                <c:pt idx="0">
                  <c:v>Coal mining</c:v>
                </c:pt>
                <c:pt idx="1">
                  <c:v>Non-metallic minerals</c:v>
                </c:pt>
                <c:pt idx="2">
                  <c:v>Chemicals</c:v>
                </c:pt>
                <c:pt idx="3">
                  <c:v>Metals</c:v>
                </c:pt>
                <c:pt idx="4">
                  <c:v>Gas extraction</c:v>
                </c:pt>
                <c:pt idx="5">
                  <c:v>Electricity</c:v>
                </c:pt>
                <c:pt idx="6">
                  <c:v>Petroleum products</c:v>
                </c:pt>
                <c:pt idx="7">
                  <c:v>Other mining</c:v>
                </c:pt>
                <c:pt idx="8">
                  <c:v>Other services</c:v>
                </c:pt>
                <c:pt idx="9">
                  <c:v>Other manufacturing</c:v>
                </c:pt>
                <c:pt idx="10">
                  <c:v>Electronics</c:v>
                </c:pt>
                <c:pt idx="11">
                  <c:v>Textiles&amp;clothing</c:v>
                </c:pt>
                <c:pt idx="12">
                  <c:v>Vehicles</c:v>
                </c:pt>
                <c:pt idx="13">
                  <c:v>Agriculture</c:v>
                </c:pt>
                <c:pt idx="14">
                  <c:v>Food products</c:v>
                </c:pt>
                <c:pt idx="15">
                  <c:v>Transportation</c:v>
                </c:pt>
              </c:strCache>
            </c:strRef>
          </c:cat>
          <c:val>
            <c:numRef>
              <c:f>'Fig5.6.5'!$U$6:$U$21</c:f>
              <c:numCache>
                <c:formatCode>General</c:formatCode>
                <c:ptCount val="16"/>
                <c:pt idx="0">
                  <c:v>-65.808628868103838</c:v>
                </c:pt>
                <c:pt idx="1">
                  <c:v>-26.01195942530137</c:v>
                </c:pt>
                <c:pt idx="2">
                  <c:v>-22.597986631150746</c:v>
                </c:pt>
                <c:pt idx="3">
                  <c:v>-22.162939246662816</c:v>
                </c:pt>
                <c:pt idx="4">
                  <c:v>-21.836912899797269</c:v>
                </c:pt>
                <c:pt idx="5">
                  <c:v>-20.384317853617453</c:v>
                </c:pt>
                <c:pt idx="6">
                  <c:v>-11.696389899158049</c:v>
                </c:pt>
                <c:pt idx="7">
                  <c:v>-6.8737557026011764</c:v>
                </c:pt>
                <c:pt idx="8">
                  <c:v>-0.66334253099668761</c:v>
                </c:pt>
                <c:pt idx="9">
                  <c:v>0.78273124135633043</c:v>
                </c:pt>
                <c:pt idx="10">
                  <c:v>1.0639638299532237</c:v>
                </c:pt>
                <c:pt idx="11">
                  <c:v>1.5899033599123555</c:v>
                </c:pt>
                <c:pt idx="12">
                  <c:v>1.8905899916422158</c:v>
                </c:pt>
                <c:pt idx="13">
                  <c:v>2.8808883634030034</c:v>
                </c:pt>
                <c:pt idx="14">
                  <c:v>3.1078569121362278</c:v>
                </c:pt>
                <c:pt idx="15">
                  <c:v>15.872755459808829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198C-4B24-84BB-A7CD541B50A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270718640"/>
        <c:axId val="1270721136"/>
      </c:lineChart>
      <c:lineChart>
        <c:grouping val="standard"/>
        <c:varyColors val="0"/>
        <c:ser>
          <c:idx val="3"/>
          <c:order val="3"/>
          <c:tx>
            <c:strRef>
              <c:f>'Fig5.6.5'!$V$5</c:f>
              <c:strCache>
                <c:ptCount val="1"/>
                <c:pt idx="0">
                  <c:v>Imports-to-output ratio, %</c:v>
                </c:pt>
              </c:strCache>
            </c:strRef>
          </c:tx>
          <c:spPr>
            <a:ln w="28575" cap="rnd">
              <a:noFill/>
              <a:round/>
            </a:ln>
            <a:effectLst/>
          </c:spPr>
          <c:marker>
            <c:symbol val="triangle"/>
            <c:size val="9"/>
            <c:spPr>
              <a:solidFill>
                <a:srgbClr val="00B050"/>
              </a:solidFill>
              <a:ln w="9525">
                <a:noFill/>
              </a:ln>
              <a:effectLst/>
            </c:spPr>
          </c:marker>
          <c:cat>
            <c:strRef>
              <c:f>'Fig5.6.5'!$R$6:$R$21</c:f>
              <c:strCache>
                <c:ptCount val="16"/>
                <c:pt idx="0">
                  <c:v>Coal mining</c:v>
                </c:pt>
                <c:pt idx="1">
                  <c:v>Non-metallic minerals</c:v>
                </c:pt>
                <c:pt idx="2">
                  <c:v>Chemicals</c:v>
                </c:pt>
                <c:pt idx="3">
                  <c:v>Metals</c:v>
                </c:pt>
                <c:pt idx="4">
                  <c:v>Gas extraction</c:v>
                </c:pt>
                <c:pt idx="5">
                  <c:v>Electricity</c:v>
                </c:pt>
                <c:pt idx="6">
                  <c:v>Petroleum products</c:v>
                </c:pt>
                <c:pt idx="7">
                  <c:v>Other mining</c:v>
                </c:pt>
                <c:pt idx="8">
                  <c:v>Other services</c:v>
                </c:pt>
                <c:pt idx="9">
                  <c:v>Other manufacturing</c:v>
                </c:pt>
                <c:pt idx="10">
                  <c:v>Electronics</c:v>
                </c:pt>
                <c:pt idx="11">
                  <c:v>Textiles&amp;clothing</c:v>
                </c:pt>
                <c:pt idx="12">
                  <c:v>Vehicles</c:v>
                </c:pt>
                <c:pt idx="13">
                  <c:v>Agriculture</c:v>
                </c:pt>
                <c:pt idx="14">
                  <c:v>Food products</c:v>
                </c:pt>
                <c:pt idx="15">
                  <c:v>Transportation</c:v>
                </c:pt>
              </c:strCache>
            </c:strRef>
          </c:cat>
          <c:val>
            <c:numRef>
              <c:f>'Fig5.6.5'!$V$6:$V$21</c:f>
              <c:numCache>
                <c:formatCode>General</c:formatCode>
                <c:ptCount val="16"/>
                <c:pt idx="0">
                  <c:v>9.192638452439267</c:v>
                </c:pt>
                <c:pt idx="1">
                  <c:v>6.6060074861905171</c:v>
                </c:pt>
                <c:pt idx="2">
                  <c:v>19.745184656209975</c:v>
                </c:pt>
                <c:pt idx="3">
                  <c:v>20.412027222607303</c:v>
                </c:pt>
                <c:pt idx="4">
                  <c:v>40.032107462813229</c:v>
                </c:pt>
                <c:pt idx="5">
                  <c:v>0.79689429294954017</c:v>
                </c:pt>
                <c:pt idx="6">
                  <c:v>20.524047227277777</c:v>
                </c:pt>
                <c:pt idx="7">
                  <c:v>92.596922480624656</c:v>
                </c:pt>
                <c:pt idx="8">
                  <c:v>3.2539687473080061</c:v>
                </c:pt>
                <c:pt idx="9">
                  <c:v>17.967880918039917</c:v>
                </c:pt>
                <c:pt idx="10">
                  <c:v>63.491823273797365</c:v>
                </c:pt>
                <c:pt idx="11">
                  <c:v>58.090160549760796</c:v>
                </c:pt>
                <c:pt idx="12">
                  <c:v>14.625422806145647</c:v>
                </c:pt>
                <c:pt idx="13">
                  <c:v>9.9133022732476643</c:v>
                </c:pt>
                <c:pt idx="14">
                  <c:v>4.8023828011220155</c:v>
                </c:pt>
                <c:pt idx="15">
                  <c:v>7.306362959914539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198C-4B24-84BB-A7CD541B50A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329323616"/>
        <c:axId val="1329324864"/>
      </c:lineChart>
      <c:catAx>
        <c:axId val="127071864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low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270721136"/>
        <c:crosses val="autoZero"/>
        <c:auto val="1"/>
        <c:lblAlgn val="ctr"/>
        <c:lblOffset val="100"/>
        <c:noMultiLvlLbl val="0"/>
      </c:catAx>
      <c:valAx>
        <c:axId val="1270721136"/>
        <c:scaling>
          <c:orientation val="minMax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dirty="0"/>
                  <a:t>Change in imports, %</a:t>
                </a:r>
              </a:p>
            </c:rich>
          </c:tx>
          <c:layout>
            <c:manualLayout>
              <c:xMode val="edge"/>
              <c:yMode val="edge"/>
              <c:x val="0"/>
              <c:y val="0.38092969509606317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270718640"/>
        <c:crosses val="autoZero"/>
        <c:crossBetween val="between"/>
      </c:valAx>
      <c:valAx>
        <c:axId val="1329324864"/>
        <c:scaling>
          <c:orientation val="minMax"/>
        </c:scaling>
        <c:delete val="0"/>
        <c:axPos val="r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dirty="0"/>
                  <a:t>Imports-to-output ratio, %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329323616"/>
        <c:crosses val="max"/>
        <c:crossBetween val="between"/>
      </c:valAx>
      <c:catAx>
        <c:axId val="1329323616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1329324864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29871795563856607"/>
          <c:y val="0.90892183635567592"/>
          <c:w val="0.42998624470681301"/>
          <c:h val="9.107816364432408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5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GVC_cty!$N$1</c:f>
              <c:strCache>
                <c:ptCount val="1"/>
                <c:pt idx="0">
                  <c:v>NDC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GVC_cty!$M$2:$M$23</c:f>
              <c:strCache>
                <c:ptCount val="22"/>
                <c:pt idx="0">
                  <c:v>Western Europe</c:v>
                </c:pt>
                <c:pt idx="1">
                  <c:v>Europe and Central Asia</c:v>
                </c:pt>
                <c:pt idx="2">
                  <c:v>Rest of East Asia</c:v>
                </c:pt>
                <c:pt idx="3">
                  <c:v>Turkey</c:v>
                </c:pt>
                <c:pt idx="4">
                  <c:v>South Africa</c:v>
                </c:pt>
                <c:pt idx="5">
                  <c:v>Brazil</c:v>
                </c:pt>
                <c:pt idx="6">
                  <c:v>India</c:v>
                </c:pt>
                <c:pt idx="7">
                  <c:v>USA</c:v>
                </c:pt>
                <c:pt idx="8">
                  <c:v>Nigeria</c:v>
                </c:pt>
                <c:pt idx="9">
                  <c:v>China</c:v>
                </c:pt>
                <c:pt idx="10">
                  <c:v>Rest of South Asia</c:v>
                </c:pt>
                <c:pt idx="11">
                  <c:v>Rwanda</c:v>
                </c:pt>
                <c:pt idx="12">
                  <c:v>Thailand</c:v>
                </c:pt>
                <c:pt idx="13">
                  <c:v>Rest of OECD</c:v>
                </c:pt>
                <c:pt idx="14">
                  <c:v>Rest of MENA</c:v>
                </c:pt>
                <c:pt idx="15">
                  <c:v>Rest of LAC</c:v>
                </c:pt>
                <c:pt idx="16">
                  <c:v>Rest of SSA</c:v>
                </c:pt>
                <c:pt idx="17">
                  <c:v>Mexico</c:v>
                </c:pt>
                <c:pt idx="18">
                  <c:v>Philippines</c:v>
                </c:pt>
                <c:pt idx="19">
                  <c:v>Malaysia</c:v>
                </c:pt>
                <c:pt idx="20">
                  <c:v>Vietnam</c:v>
                </c:pt>
                <c:pt idx="21">
                  <c:v>World</c:v>
                </c:pt>
              </c:strCache>
            </c:strRef>
          </c:cat>
          <c:val>
            <c:numRef>
              <c:f>GVC_cty!$N$2:$N$23</c:f>
              <c:numCache>
                <c:formatCode>0.00</c:formatCode>
                <c:ptCount val="22"/>
                <c:pt idx="0">
                  <c:v>-0.17323092008497554</c:v>
                </c:pt>
                <c:pt idx="1">
                  <c:v>-9.1251283221154722E-2</c:v>
                </c:pt>
                <c:pt idx="2">
                  <c:v>-1.5669554354615229</c:v>
                </c:pt>
                <c:pt idx="3">
                  <c:v>-0.52668364035743309</c:v>
                </c:pt>
                <c:pt idx="4">
                  <c:v>0.49709444794510205</c:v>
                </c:pt>
                <c:pt idx="5">
                  <c:v>-0.5338010447248962</c:v>
                </c:pt>
                <c:pt idx="6">
                  <c:v>0.15489629824099893</c:v>
                </c:pt>
                <c:pt idx="7">
                  <c:v>6.1347811416823106E-3</c:v>
                </c:pt>
                <c:pt idx="8">
                  <c:v>0.16532113630726997</c:v>
                </c:pt>
                <c:pt idx="9">
                  <c:v>1.401895362531036E-2</c:v>
                </c:pt>
                <c:pt idx="10">
                  <c:v>4.5713481960760305E-2</c:v>
                </c:pt>
                <c:pt idx="11">
                  <c:v>4.8469181678640894E-2</c:v>
                </c:pt>
                <c:pt idx="12">
                  <c:v>-2.4912327769584408E-2</c:v>
                </c:pt>
                <c:pt idx="13">
                  <c:v>3.2085806614247758E-2</c:v>
                </c:pt>
                <c:pt idx="14">
                  <c:v>-3.263379857413895E-2</c:v>
                </c:pt>
                <c:pt idx="15">
                  <c:v>0.26987084752296653</c:v>
                </c:pt>
                <c:pt idx="16">
                  <c:v>0.21946700869317226</c:v>
                </c:pt>
                <c:pt idx="17">
                  <c:v>2.6252983293574061E-2</c:v>
                </c:pt>
                <c:pt idx="18">
                  <c:v>6.7669463671165886E-2</c:v>
                </c:pt>
                <c:pt idx="19">
                  <c:v>-1.9327066678371807E-2</c:v>
                </c:pt>
                <c:pt idx="20">
                  <c:v>1.5732670463492582E-2</c:v>
                </c:pt>
                <c:pt idx="21" formatCode="0.0">
                  <c:v>-5.1068404784288646E-2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627-4EE6-A397-525B9E40A88A}"/>
            </c:ext>
          </c:extLst>
        </c:ser>
        <c:ser>
          <c:idx val="1"/>
          <c:order val="1"/>
          <c:tx>
            <c:strRef>
              <c:f>GVC_cty!$O$1</c:f>
              <c:strCache>
                <c:ptCount val="1"/>
                <c:pt idx="0">
                  <c:v>EU Green Deal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GVC_cty!$M$2:$M$23</c:f>
              <c:strCache>
                <c:ptCount val="22"/>
                <c:pt idx="0">
                  <c:v>Western Europe</c:v>
                </c:pt>
                <c:pt idx="1">
                  <c:v>Europe and Central Asia</c:v>
                </c:pt>
                <c:pt idx="2">
                  <c:v>Rest of East Asia</c:v>
                </c:pt>
                <c:pt idx="3">
                  <c:v>Turkey</c:v>
                </c:pt>
                <c:pt idx="4">
                  <c:v>South Africa</c:v>
                </c:pt>
                <c:pt idx="5">
                  <c:v>Brazil</c:v>
                </c:pt>
                <c:pt idx="6">
                  <c:v>India</c:v>
                </c:pt>
                <c:pt idx="7">
                  <c:v>USA</c:v>
                </c:pt>
                <c:pt idx="8">
                  <c:v>Nigeria</c:v>
                </c:pt>
                <c:pt idx="9">
                  <c:v>China</c:v>
                </c:pt>
                <c:pt idx="10">
                  <c:v>Rest of South Asia</c:v>
                </c:pt>
                <c:pt idx="11">
                  <c:v>Rwanda</c:v>
                </c:pt>
                <c:pt idx="12">
                  <c:v>Thailand</c:v>
                </c:pt>
                <c:pt idx="13">
                  <c:v>Rest of OECD</c:v>
                </c:pt>
                <c:pt idx="14">
                  <c:v>Rest of MENA</c:v>
                </c:pt>
                <c:pt idx="15">
                  <c:v>Rest of LAC</c:v>
                </c:pt>
                <c:pt idx="16">
                  <c:v>Rest of SSA</c:v>
                </c:pt>
                <c:pt idx="17">
                  <c:v>Mexico</c:v>
                </c:pt>
                <c:pt idx="18">
                  <c:v>Philippines</c:v>
                </c:pt>
                <c:pt idx="19">
                  <c:v>Malaysia</c:v>
                </c:pt>
                <c:pt idx="20">
                  <c:v>Vietnam</c:v>
                </c:pt>
                <c:pt idx="21">
                  <c:v>World</c:v>
                </c:pt>
              </c:strCache>
            </c:strRef>
          </c:cat>
          <c:val>
            <c:numRef>
              <c:f>GVC_cty!$O$2:$O$23</c:f>
              <c:numCache>
                <c:formatCode>0.00</c:formatCode>
                <c:ptCount val="22"/>
                <c:pt idx="0">
                  <c:v>-0.802174055399135</c:v>
                </c:pt>
                <c:pt idx="1">
                  <c:v>-5.137572782281552E-2</c:v>
                </c:pt>
                <c:pt idx="2">
                  <c:v>-0.10759807978811864</c:v>
                </c:pt>
                <c:pt idx="3">
                  <c:v>-0.19823843818222997</c:v>
                </c:pt>
                <c:pt idx="4">
                  <c:v>9.9856021550309038E-2</c:v>
                </c:pt>
                <c:pt idx="5">
                  <c:v>-9.9666500555827042E-2</c:v>
                </c:pt>
                <c:pt idx="6">
                  <c:v>3.9319510341044861E-2</c:v>
                </c:pt>
                <c:pt idx="7">
                  <c:v>-0.10735208416404873</c:v>
                </c:pt>
                <c:pt idx="8">
                  <c:v>0.46213517453854536</c:v>
                </c:pt>
                <c:pt idx="9">
                  <c:v>-0.10092231784923911</c:v>
                </c:pt>
                <c:pt idx="10">
                  <c:v>-9.8414818459815478E-2</c:v>
                </c:pt>
                <c:pt idx="11">
                  <c:v>0.19916565738122927</c:v>
                </c:pt>
                <c:pt idx="12">
                  <c:v>-0.15909526547824271</c:v>
                </c:pt>
                <c:pt idx="13">
                  <c:v>-2.0619973881366604E-2</c:v>
                </c:pt>
                <c:pt idx="14">
                  <c:v>0.43442231876052517</c:v>
                </c:pt>
                <c:pt idx="15">
                  <c:v>0.16340916372956826</c:v>
                </c:pt>
                <c:pt idx="16">
                  <c:v>9.9539275354089796E-2</c:v>
                </c:pt>
                <c:pt idx="17">
                  <c:v>2.6246092911151209E-2</c:v>
                </c:pt>
                <c:pt idx="18">
                  <c:v>-8.3080549490887279E-2</c:v>
                </c:pt>
                <c:pt idx="19">
                  <c:v>-1.2301419935340618E-2</c:v>
                </c:pt>
                <c:pt idx="20">
                  <c:v>-4.2471528345814136E-2</c:v>
                </c:pt>
                <c:pt idx="21" formatCode="0.0">
                  <c:v>-5.647286613242386E-2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F627-4EE6-A397-525B9E40A88A}"/>
            </c:ext>
          </c:extLst>
        </c:ser>
        <c:ser>
          <c:idx val="2"/>
          <c:order val="2"/>
          <c:tx>
            <c:strRef>
              <c:f>GVC_cty!$P$1</c:f>
              <c:strCache>
                <c:ptCount val="1"/>
                <c:pt idx="0">
                  <c:v>CBAM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strRef>
              <c:f>GVC_cty!$M$2:$M$23</c:f>
              <c:strCache>
                <c:ptCount val="22"/>
                <c:pt idx="0">
                  <c:v>Western Europe</c:v>
                </c:pt>
                <c:pt idx="1">
                  <c:v>Europe and Central Asia</c:v>
                </c:pt>
                <c:pt idx="2">
                  <c:v>Rest of East Asia</c:v>
                </c:pt>
                <c:pt idx="3">
                  <c:v>Turkey</c:v>
                </c:pt>
                <c:pt idx="4">
                  <c:v>South Africa</c:v>
                </c:pt>
                <c:pt idx="5">
                  <c:v>Brazil</c:v>
                </c:pt>
                <c:pt idx="6">
                  <c:v>India</c:v>
                </c:pt>
                <c:pt idx="7">
                  <c:v>USA</c:v>
                </c:pt>
                <c:pt idx="8">
                  <c:v>Nigeria</c:v>
                </c:pt>
                <c:pt idx="9">
                  <c:v>China</c:v>
                </c:pt>
                <c:pt idx="10">
                  <c:v>Rest of South Asia</c:v>
                </c:pt>
                <c:pt idx="11">
                  <c:v>Rwanda</c:v>
                </c:pt>
                <c:pt idx="12">
                  <c:v>Thailand</c:v>
                </c:pt>
                <c:pt idx="13">
                  <c:v>Rest of OECD</c:v>
                </c:pt>
                <c:pt idx="14">
                  <c:v>Rest of MENA</c:v>
                </c:pt>
                <c:pt idx="15">
                  <c:v>Rest of LAC</c:v>
                </c:pt>
                <c:pt idx="16">
                  <c:v>Rest of SSA</c:v>
                </c:pt>
                <c:pt idx="17">
                  <c:v>Mexico</c:v>
                </c:pt>
                <c:pt idx="18">
                  <c:v>Philippines</c:v>
                </c:pt>
                <c:pt idx="19">
                  <c:v>Malaysia</c:v>
                </c:pt>
                <c:pt idx="20">
                  <c:v>Vietnam</c:v>
                </c:pt>
                <c:pt idx="21">
                  <c:v>World</c:v>
                </c:pt>
              </c:strCache>
            </c:strRef>
          </c:cat>
          <c:val>
            <c:numRef>
              <c:f>GVC_cty!$P$2:$P$23</c:f>
              <c:numCache>
                <c:formatCode>0.00</c:formatCode>
                <c:ptCount val="22"/>
                <c:pt idx="0">
                  <c:v>-1.4852955738191866</c:v>
                </c:pt>
                <c:pt idx="1">
                  <c:v>-1.9818379119310237</c:v>
                </c:pt>
                <c:pt idx="2">
                  <c:v>-0.22923744027397674</c:v>
                </c:pt>
                <c:pt idx="3">
                  <c:v>-0.48023735291158687</c:v>
                </c:pt>
                <c:pt idx="4">
                  <c:v>-1.5613037930634448</c:v>
                </c:pt>
                <c:pt idx="5">
                  <c:v>-0.2954606500134247</c:v>
                </c:pt>
                <c:pt idx="6">
                  <c:v>-1.0114243789959119</c:v>
                </c:pt>
                <c:pt idx="7">
                  <c:v>-0.45750429869811171</c:v>
                </c:pt>
                <c:pt idx="8">
                  <c:v>-1.1390706716683638</c:v>
                </c:pt>
                <c:pt idx="9">
                  <c:v>-0.40690332538233065</c:v>
                </c:pt>
                <c:pt idx="10">
                  <c:v>-0.36590085494141533</c:v>
                </c:pt>
                <c:pt idx="11">
                  <c:v>-0.60973971903622726</c:v>
                </c:pt>
                <c:pt idx="12">
                  <c:v>-0.14782959279668262</c:v>
                </c:pt>
                <c:pt idx="13">
                  <c:v>-0.23603281543609</c:v>
                </c:pt>
                <c:pt idx="14">
                  <c:v>-0.61756175617561837</c:v>
                </c:pt>
                <c:pt idx="15">
                  <c:v>-0.60778605930711649</c:v>
                </c:pt>
                <c:pt idx="16">
                  <c:v>-0.4858368610961179</c:v>
                </c:pt>
                <c:pt idx="17">
                  <c:v>-0.15743523686846572</c:v>
                </c:pt>
                <c:pt idx="18">
                  <c:v>-8.1215918319998082E-2</c:v>
                </c:pt>
                <c:pt idx="19">
                  <c:v>5.2726857303611041E-3</c:v>
                </c:pt>
                <c:pt idx="20">
                  <c:v>2.6752694940597621E-2</c:v>
                </c:pt>
                <c:pt idx="21" formatCode="0.0">
                  <c:v>-0.5139243912283149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F627-4EE6-A397-525B9E40A88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294827935"/>
        <c:axId val="294821279"/>
      </c:barChart>
      <c:scatterChart>
        <c:scatterStyle val="lineMarker"/>
        <c:varyColors val="0"/>
        <c:ser>
          <c:idx val="3"/>
          <c:order val="3"/>
          <c:tx>
            <c:strRef>
              <c:f>GVC_cty!$Q$1</c:f>
              <c:strCache>
                <c:ptCount val="1"/>
                <c:pt idx="0">
                  <c:v>GVC participation</c:v>
                </c:pt>
              </c:strCache>
            </c:strRef>
          </c:tx>
          <c:spPr>
            <a:ln w="25400" cap="rnd">
              <a:noFill/>
              <a:round/>
            </a:ln>
            <a:effectLst/>
          </c:spPr>
          <c:marker>
            <c:symbol val="diamond"/>
            <c:size val="7"/>
            <c:spPr>
              <a:solidFill>
                <a:srgbClr val="FF0000"/>
              </a:solidFill>
              <a:ln w="9525">
                <a:solidFill>
                  <a:srgbClr val="FF0000"/>
                </a:solidFill>
              </a:ln>
              <a:effectLst/>
            </c:spPr>
          </c:marker>
          <c:xVal>
            <c:strRef>
              <c:f>GVC_cty!$M$2:$M$23</c:f>
              <c:strCache>
                <c:ptCount val="22"/>
                <c:pt idx="0">
                  <c:v>Western Europe</c:v>
                </c:pt>
                <c:pt idx="1">
                  <c:v>Europe and Central Asia</c:v>
                </c:pt>
                <c:pt idx="2">
                  <c:v>Rest of East Asia</c:v>
                </c:pt>
                <c:pt idx="3">
                  <c:v>Turkey</c:v>
                </c:pt>
                <c:pt idx="4">
                  <c:v>South Africa</c:v>
                </c:pt>
                <c:pt idx="5">
                  <c:v>Brazil</c:v>
                </c:pt>
                <c:pt idx="6">
                  <c:v>India</c:v>
                </c:pt>
                <c:pt idx="7">
                  <c:v>USA</c:v>
                </c:pt>
                <c:pt idx="8">
                  <c:v>Nigeria</c:v>
                </c:pt>
                <c:pt idx="9">
                  <c:v>China</c:v>
                </c:pt>
                <c:pt idx="10">
                  <c:v>Rest of South Asia</c:v>
                </c:pt>
                <c:pt idx="11">
                  <c:v>Rwanda</c:v>
                </c:pt>
                <c:pt idx="12">
                  <c:v>Thailand</c:v>
                </c:pt>
                <c:pt idx="13">
                  <c:v>Rest of OECD</c:v>
                </c:pt>
                <c:pt idx="14">
                  <c:v>Rest of MENA</c:v>
                </c:pt>
                <c:pt idx="15">
                  <c:v>Rest of LAC</c:v>
                </c:pt>
                <c:pt idx="16">
                  <c:v>Rest of SSA</c:v>
                </c:pt>
                <c:pt idx="17">
                  <c:v>Mexico</c:v>
                </c:pt>
                <c:pt idx="18">
                  <c:v>Philippines</c:v>
                </c:pt>
                <c:pt idx="19">
                  <c:v>Malaysia</c:v>
                </c:pt>
                <c:pt idx="20">
                  <c:v>Vietnam</c:v>
                </c:pt>
                <c:pt idx="21">
                  <c:v>World</c:v>
                </c:pt>
              </c:strCache>
            </c:strRef>
          </c:xVal>
          <c:yVal>
            <c:numRef>
              <c:f>GVC_cty!$Q$2:$Q$23</c:f>
              <c:numCache>
                <c:formatCode>0.0</c:formatCode>
                <c:ptCount val="22"/>
                <c:pt idx="0">
                  <c:v>30.594999999999999</c:v>
                </c:pt>
                <c:pt idx="1">
                  <c:v>35.067999999999998</c:v>
                </c:pt>
                <c:pt idx="2">
                  <c:v>36.823</c:v>
                </c:pt>
                <c:pt idx="3">
                  <c:v>40.061999999999998</c:v>
                </c:pt>
                <c:pt idx="4">
                  <c:v>42.848999999999997</c:v>
                </c:pt>
                <c:pt idx="5">
                  <c:v>26.227</c:v>
                </c:pt>
                <c:pt idx="6">
                  <c:v>38.090000000000003</c:v>
                </c:pt>
                <c:pt idx="7">
                  <c:v>32.600999999999999</c:v>
                </c:pt>
                <c:pt idx="8">
                  <c:v>36.292999999999999</c:v>
                </c:pt>
                <c:pt idx="9">
                  <c:v>35.665999999999997</c:v>
                </c:pt>
                <c:pt idx="10">
                  <c:v>28.437999999999999</c:v>
                </c:pt>
                <c:pt idx="11">
                  <c:v>37.137</c:v>
                </c:pt>
                <c:pt idx="12">
                  <c:v>52.183</c:v>
                </c:pt>
                <c:pt idx="13">
                  <c:v>43.633000000000003</c:v>
                </c:pt>
                <c:pt idx="14">
                  <c:v>39.835999999999999</c:v>
                </c:pt>
                <c:pt idx="15">
                  <c:v>31.126000000000001</c:v>
                </c:pt>
                <c:pt idx="16">
                  <c:v>35.085000000000001</c:v>
                </c:pt>
                <c:pt idx="17">
                  <c:v>41.9</c:v>
                </c:pt>
                <c:pt idx="18">
                  <c:v>51.722000000000001</c:v>
                </c:pt>
                <c:pt idx="19">
                  <c:v>56.914999999999999</c:v>
                </c:pt>
                <c:pt idx="20">
                  <c:v>63.561999999999998</c:v>
                </c:pt>
                <c:pt idx="21">
                  <c:v>37.204999999999998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3-F627-4EE6-A397-525B9E40A88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521801871"/>
        <c:axId val="521787311"/>
      </c:scatterChart>
      <c:catAx>
        <c:axId val="29482793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low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94821279"/>
        <c:crosses val="autoZero"/>
        <c:auto val="1"/>
        <c:lblAlgn val="ctr"/>
        <c:lblOffset val="100"/>
        <c:noMultiLvlLbl val="0"/>
      </c:catAx>
      <c:valAx>
        <c:axId val="294821279"/>
        <c:scaling>
          <c:orientation val="minMax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5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Change</a:t>
                </a:r>
                <a:r>
                  <a:rPr lang="en-US" baseline="0"/>
                  <a:t> in the GVC participation, %</a:t>
                </a:r>
                <a:endParaRPr lang="en-US"/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5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0.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94827935"/>
        <c:crosses val="autoZero"/>
        <c:crossBetween val="between"/>
      </c:valAx>
      <c:valAx>
        <c:axId val="521787311"/>
        <c:scaling>
          <c:orientation val="minMax"/>
        </c:scaling>
        <c:delete val="0"/>
        <c:axPos val="r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5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GVC participation by countries and regions, %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5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0.0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21801871"/>
        <c:crosses val="max"/>
        <c:crossBetween val="midCat"/>
      </c:valAx>
      <c:valAx>
        <c:axId val="521801871"/>
        <c:scaling>
          <c:orientation val="minMax"/>
        </c:scaling>
        <c:delete val="1"/>
        <c:axPos val="t"/>
        <c:majorTickMark val="out"/>
        <c:minorTickMark val="none"/>
        <c:tickLblPos val="nextTo"/>
        <c:crossAx val="521787311"/>
        <c:crosses val="max"/>
        <c:crossBetween val="midCat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5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050"/>
      </a:pPr>
      <a:endParaRPr lang="en-US"/>
    </a:p>
  </c:txPr>
  <c:externalData r:id="rId4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GVC_sec!$N$1</c:f>
              <c:strCache>
                <c:ptCount val="1"/>
                <c:pt idx="0">
                  <c:v>NDC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GVC_sec!$M$2:$M$28</c:f>
              <c:strCache>
                <c:ptCount val="27"/>
                <c:pt idx="0">
                  <c:v>Coal extraction</c:v>
                </c:pt>
                <c:pt idx="1">
                  <c:v>Natural gas</c:v>
                </c:pt>
                <c:pt idx="2">
                  <c:v>Wood and paper products</c:v>
                </c:pt>
                <c:pt idx="3">
                  <c:v>Chemical products</c:v>
                </c:pt>
                <c:pt idx="4">
                  <c:v>Non-metallic minerals</c:v>
                </c:pt>
                <c:pt idx="5">
                  <c:v>Metals</c:v>
                </c:pt>
                <c:pt idx="6">
                  <c:v>Air transport</c:v>
                </c:pt>
                <c:pt idx="7">
                  <c:v>Refined oil</c:v>
                </c:pt>
                <c:pt idx="8">
                  <c:v>Other transport</c:v>
                </c:pt>
                <c:pt idx="9">
                  <c:v>Crops</c:v>
                </c:pt>
                <c:pt idx="10">
                  <c:v>Oil extraction</c:v>
                </c:pt>
                <c:pt idx="11">
                  <c:v>Processed food</c:v>
                </c:pt>
                <c:pt idx="12">
                  <c:v>Construction</c:v>
                </c:pt>
                <c:pt idx="13">
                  <c:v>Electricity</c:v>
                </c:pt>
                <c:pt idx="14">
                  <c:v>Livestock</c:v>
                </c:pt>
                <c:pt idx="15">
                  <c:v>Recreational services</c:v>
                </c:pt>
                <c:pt idx="16">
                  <c:v>Natural resource products</c:v>
                </c:pt>
                <c:pt idx="17">
                  <c:v>Other manufacturing</c:v>
                </c:pt>
                <c:pt idx="18">
                  <c:v>Other services</c:v>
                </c:pt>
                <c:pt idx="19">
                  <c:v>Textiles</c:v>
                </c:pt>
                <c:pt idx="20">
                  <c:v>Motor vehicles and parts</c:v>
                </c:pt>
                <c:pt idx="21">
                  <c:v>Accommodation and food</c:v>
                </c:pt>
                <c:pt idx="22">
                  <c:v>Computers and electronics</c:v>
                </c:pt>
                <c:pt idx="23">
                  <c:v>Communications</c:v>
                </c:pt>
                <c:pt idx="24">
                  <c:v>Wearing apparel</c:v>
                </c:pt>
                <c:pt idx="25">
                  <c:v>Trade and warehousing</c:v>
                </c:pt>
                <c:pt idx="26">
                  <c:v>Water transport</c:v>
                </c:pt>
              </c:strCache>
            </c:strRef>
          </c:cat>
          <c:val>
            <c:numRef>
              <c:f>GVC_sec!$N$2:$N$28</c:f>
              <c:numCache>
                <c:formatCode>0.0</c:formatCode>
                <c:ptCount val="27"/>
                <c:pt idx="0">
                  <c:v>-11.926605504587144</c:v>
                </c:pt>
                <c:pt idx="1">
                  <c:v>-1.6759776536312927</c:v>
                </c:pt>
                <c:pt idx="2">
                  <c:v>0.1923076923076934</c:v>
                </c:pt>
                <c:pt idx="3">
                  <c:v>9.2656937688204266E-2</c:v>
                </c:pt>
                <c:pt idx="4">
                  <c:v>-0.36496350364963348</c:v>
                </c:pt>
                <c:pt idx="5">
                  <c:v>8.5433575395114758E-2</c:v>
                </c:pt>
                <c:pt idx="6">
                  <c:v>-2.4038461538461462</c:v>
                </c:pt>
                <c:pt idx="7">
                  <c:v>-0.32200357781752587</c:v>
                </c:pt>
                <c:pt idx="8">
                  <c:v>-2.797202797202786</c:v>
                </c:pt>
                <c:pt idx="9">
                  <c:v>-0.46403712296984168</c:v>
                </c:pt>
                <c:pt idx="10">
                  <c:v>0.1499250374812533</c:v>
                </c:pt>
                <c:pt idx="11">
                  <c:v>-5.9594755661493082E-2</c:v>
                </c:pt>
                <c:pt idx="12">
                  <c:v>0.70422535211267245</c:v>
                </c:pt>
                <c:pt idx="13">
                  <c:v>4.3478260869565162</c:v>
                </c:pt>
                <c:pt idx="14">
                  <c:v>0</c:v>
                </c:pt>
                <c:pt idx="15">
                  <c:v>0.5208333333333286</c:v>
                </c:pt>
                <c:pt idx="16">
                  <c:v>-0.20533880903489887</c:v>
                </c:pt>
                <c:pt idx="17">
                  <c:v>5.155525004296635E-2</c:v>
                </c:pt>
                <c:pt idx="18">
                  <c:v>0.2209944751381272</c:v>
                </c:pt>
                <c:pt idx="19">
                  <c:v>0.14104372355430428</c:v>
                </c:pt>
                <c:pt idx="20">
                  <c:v>0.19694731659281217</c:v>
                </c:pt>
                <c:pt idx="21">
                  <c:v>0.76335877862594259</c:v>
                </c:pt>
                <c:pt idx="22">
                  <c:v>0.18325345362278256</c:v>
                </c:pt>
                <c:pt idx="23">
                  <c:v>0.47846889952151628</c:v>
                </c:pt>
                <c:pt idx="24">
                  <c:v>0.59366754617413164</c:v>
                </c:pt>
                <c:pt idx="25">
                  <c:v>0.952380952380949</c:v>
                </c:pt>
                <c:pt idx="26">
                  <c:v>-0.65359477124182774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2B1-42DB-9ACD-7AD2874789B8}"/>
            </c:ext>
          </c:extLst>
        </c:ser>
        <c:ser>
          <c:idx val="1"/>
          <c:order val="1"/>
          <c:tx>
            <c:strRef>
              <c:f>GVC_sec!$O$1</c:f>
              <c:strCache>
                <c:ptCount val="1"/>
                <c:pt idx="0">
                  <c:v>EU Green Deal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GVC_sec!$M$2:$M$28</c:f>
              <c:strCache>
                <c:ptCount val="27"/>
                <c:pt idx="0">
                  <c:v>Coal extraction</c:v>
                </c:pt>
                <c:pt idx="1">
                  <c:v>Natural gas</c:v>
                </c:pt>
                <c:pt idx="2">
                  <c:v>Wood and paper products</c:v>
                </c:pt>
                <c:pt idx="3">
                  <c:v>Chemical products</c:v>
                </c:pt>
                <c:pt idx="4">
                  <c:v>Non-metallic minerals</c:v>
                </c:pt>
                <c:pt idx="5">
                  <c:v>Metals</c:v>
                </c:pt>
                <c:pt idx="6">
                  <c:v>Air transport</c:v>
                </c:pt>
                <c:pt idx="7">
                  <c:v>Refined oil</c:v>
                </c:pt>
                <c:pt idx="8">
                  <c:v>Other transport</c:v>
                </c:pt>
                <c:pt idx="9">
                  <c:v>Crops</c:v>
                </c:pt>
                <c:pt idx="10">
                  <c:v>Oil extraction</c:v>
                </c:pt>
                <c:pt idx="11">
                  <c:v>Processed food</c:v>
                </c:pt>
                <c:pt idx="12">
                  <c:v>Construction</c:v>
                </c:pt>
                <c:pt idx="13">
                  <c:v>Electricity</c:v>
                </c:pt>
                <c:pt idx="14">
                  <c:v>Livestock</c:v>
                </c:pt>
                <c:pt idx="15">
                  <c:v>Recreational services</c:v>
                </c:pt>
                <c:pt idx="16">
                  <c:v>Natural resource products</c:v>
                </c:pt>
                <c:pt idx="17">
                  <c:v>Other manufacturing</c:v>
                </c:pt>
                <c:pt idx="18">
                  <c:v>Other services</c:v>
                </c:pt>
                <c:pt idx="19">
                  <c:v>Textiles</c:v>
                </c:pt>
                <c:pt idx="20">
                  <c:v>Motor vehicles and parts</c:v>
                </c:pt>
                <c:pt idx="21">
                  <c:v>Accommodation and food</c:v>
                </c:pt>
                <c:pt idx="22">
                  <c:v>Computers and electronics</c:v>
                </c:pt>
                <c:pt idx="23">
                  <c:v>Communications</c:v>
                </c:pt>
                <c:pt idx="24">
                  <c:v>Wearing apparel</c:v>
                </c:pt>
                <c:pt idx="25">
                  <c:v>Trade and warehousing</c:v>
                </c:pt>
                <c:pt idx="26">
                  <c:v>Water transport</c:v>
                </c:pt>
              </c:strCache>
            </c:strRef>
          </c:cat>
          <c:val>
            <c:numRef>
              <c:f>GVC_sec!$O$2:$O$28</c:f>
              <c:numCache>
                <c:formatCode>0.0</c:formatCode>
                <c:ptCount val="27"/>
                <c:pt idx="0">
                  <c:v>-5.2083333333333428</c:v>
                </c:pt>
                <c:pt idx="1">
                  <c:v>-4.5454545454545325</c:v>
                </c:pt>
                <c:pt idx="2">
                  <c:v>-0.19193857965451855</c:v>
                </c:pt>
                <c:pt idx="3">
                  <c:v>0.13885674612359367</c:v>
                </c:pt>
                <c:pt idx="4">
                  <c:v>0</c:v>
                </c:pt>
                <c:pt idx="5">
                  <c:v>0.12804097311141049</c:v>
                </c:pt>
                <c:pt idx="6">
                  <c:v>-0.24630541871921707</c:v>
                </c:pt>
                <c:pt idx="7">
                  <c:v>-1.2203876525484532</c:v>
                </c:pt>
                <c:pt idx="8">
                  <c:v>1.2589928057553692</c:v>
                </c:pt>
                <c:pt idx="9">
                  <c:v>-0.23310023310023098</c:v>
                </c:pt>
                <c:pt idx="10">
                  <c:v>-1.047904191616766</c:v>
                </c:pt>
                <c:pt idx="11">
                  <c:v>-5.96302921884444E-2</c:v>
                </c:pt>
                <c:pt idx="12">
                  <c:v>0</c:v>
                </c:pt>
                <c:pt idx="13">
                  <c:v>-2.0833333333333428</c:v>
                </c:pt>
                <c:pt idx="14">
                  <c:v>0</c:v>
                </c:pt>
                <c:pt idx="15">
                  <c:v>-1.0362694300518172</c:v>
                </c:pt>
                <c:pt idx="16">
                  <c:v>0.20576131687242594</c:v>
                </c:pt>
                <c:pt idx="17">
                  <c:v>-6.8704912401244655E-2</c:v>
                </c:pt>
                <c:pt idx="18">
                  <c:v>0.22050716648291768</c:v>
                </c:pt>
                <c:pt idx="19">
                  <c:v>0</c:v>
                </c:pt>
                <c:pt idx="20">
                  <c:v>0.22113022113020975</c:v>
                </c:pt>
                <c:pt idx="21">
                  <c:v>0</c:v>
                </c:pt>
                <c:pt idx="22">
                  <c:v>0.11256507668495885</c:v>
                </c:pt>
                <c:pt idx="23">
                  <c:v>0</c:v>
                </c:pt>
                <c:pt idx="24">
                  <c:v>6.5573770491809569E-2</c:v>
                </c:pt>
                <c:pt idx="25">
                  <c:v>0</c:v>
                </c:pt>
                <c:pt idx="26">
                  <c:v>3.2894736842105345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2B1-42DB-9ACD-7AD2874789B8}"/>
            </c:ext>
          </c:extLst>
        </c:ser>
        <c:ser>
          <c:idx val="2"/>
          <c:order val="2"/>
          <c:tx>
            <c:strRef>
              <c:f>GVC_sec!$P$1</c:f>
              <c:strCache>
                <c:ptCount val="1"/>
                <c:pt idx="0">
                  <c:v>CBAM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strRef>
              <c:f>GVC_sec!$M$2:$M$28</c:f>
              <c:strCache>
                <c:ptCount val="27"/>
                <c:pt idx="0">
                  <c:v>Coal extraction</c:v>
                </c:pt>
                <c:pt idx="1">
                  <c:v>Natural gas</c:v>
                </c:pt>
                <c:pt idx="2">
                  <c:v>Wood and paper products</c:v>
                </c:pt>
                <c:pt idx="3">
                  <c:v>Chemical products</c:v>
                </c:pt>
                <c:pt idx="4">
                  <c:v>Non-metallic minerals</c:v>
                </c:pt>
                <c:pt idx="5">
                  <c:v>Metals</c:v>
                </c:pt>
                <c:pt idx="6">
                  <c:v>Air transport</c:v>
                </c:pt>
                <c:pt idx="7">
                  <c:v>Refined oil</c:v>
                </c:pt>
                <c:pt idx="8">
                  <c:v>Other transport</c:v>
                </c:pt>
                <c:pt idx="9">
                  <c:v>Crops</c:v>
                </c:pt>
                <c:pt idx="10">
                  <c:v>Oil extraction</c:v>
                </c:pt>
                <c:pt idx="11">
                  <c:v>Processed food</c:v>
                </c:pt>
                <c:pt idx="12">
                  <c:v>Construction</c:v>
                </c:pt>
                <c:pt idx="13">
                  <c:v>Electricity</c:v>
                </c:pt>
                <c:pt idx="14">
                  <c:v>Livestock</c:v>
                </c:pt>
                <c:pt idx="15">
                  <c:v>Recreational services</c:v>
                </c:pt>
                <c:pt idx="16">
                  <c:v>Natural resource products</c:v>
                </c:pt>
                <c:pt idx="17">
                  <c:v>Other manufacturing</c:v>
                </c:pt>
                <c:pt idx="18">
                  <c:v>Other services</c:v>
                </c:pt>
                <c:pt idx="19">
                  <c:v>Textiles</c:v>
                </c:pt>
                <c:pt idx="20">
                  <c:v>Motor vehicles and parts</c:v>
                </c:pt>
                <c:pt idx="21">
                  <c:v>Accommodation and food</c:v>
                </c:pt>
                <c:pt idx="22">
                  <c:v>Computers and electronics</c:v>
                </c:pt>
                <c:pt idx="23">
                  <c:v>Communications</c:v>
                </c:pt>
                <c:pt idx="24">
                  <c:v>Wearing apparel</c:v>
                </c:pt>
                <c:pt idx="25">
                  <c:v>Trade and warehousing</c:v>
                </c:pt>
                <c:pt idx="26">
                  <c:v>Water transport</c:v>
                </c:pt>
              </c:strCache>
            </c:strRef>
          </c:cat>
          <c:val>
            <c:numRef>
              <c:f>GVC_sec!$P$2:$P$28</c:f>
              <c:numCache>
                <c:formatCode>0.0</c:formatCode>
                <c:ptCount val="27"/>
                <c:pt idx="0">
                  <c:v>0</c:v>
                </c:pt>
                <c:pt idx="1">
                  <c:v>0</c:v>
                </c:pt>
                <c:pt idx="2">
                  <c:v>-3.8461538461538538</c:v>
                </c:pt>
                <c:pt idx="3">
                  <c:v>-3.9057083429627824</c:v>
                </c:pt>
                <c:pt idx="4">
                  <c:v>-2.9304029304029342</c:v>
                </c:pt>
                <c:pt idx="5">
                  <c:v>-3.3674339300937817</c:v>
                </c:pt>
                <c:pt idx="6">
                  <c:v>0.49382716049382225</c:v>
                </c:pt>
                <c:pt idx="7">
                  <c:v>-0.4360465116278931</c:v>
                </c:pt>
                <c:pt idx="8">
                  <c:v>0.35523978685611723</c:v>
                </c:pt>
                <c:pt idx="9">
                  <c:v>-0.11682242990653435</c:v>
                </c:pt>
                <c:pt idx="10">
                  <c:v>0.30257186081695409</c:v>
                </c:pt>
                <c:pt idx="11">
                  <c:v>0</c:v>
                </c:pt>
                <c:pt idx="12">
                  <c:v>-0.69930069930069294</c:v>
                </c:pt>
                <c:pt idx="13">
                  <c:v>-2.1276595744680833</c:v>
                </c:pt>
                <c:pt idx="14">
                  <c:v>0</c:v>
                </c:pt>
                <c:pt idx="15">
                  <c:v>0.52356020942407611</c:v>
                </c:pt>
                <c:pt idx="16">
                  <c:v>0.20533880903489887</c:v>
                </c:pt>
                <c:pt idx="17">
                  <c:v>0.32657270539704086</c:v>
                </c:pt>
                <c:pt idx="18">
                  <c:v>-0.11001100110010498</c:v>
                </c:pt>
                <c:pt idx="19">
                  <c:v>0.28169014084507182</c:v>
                </c:pt>
                <c:pt idx="20">
                  <c:v>0.24515812699192452</c:v>
                </c:pt>
                <c:pt idx="21">
                  <c:v>0</c:v>
                </c:pt>
                <c:pt idx="22">
                  <c:v>0.60435699226985662</c:v>
                </c:pt>
                <c:pt idx="23">
                  <c:v>0.4761904761904816</c:v>
                </c:pt>
                <c:pt idx="24">
                  <c:v>0.5897771952817692</c:v>
                </c:pt>
                <c:pt idx="25">
                  <c:v>0.3144654088050487</c:v>
                </c:pt>
                <c:pt idx="26">
                  <c:v>0.63694267515923286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52B1-42DB-9ACD-7AD2874789B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294827935"/>
        <c:axId val="294821279"/>
      </c:barChart>
      <c:scatterChart>
        <c:scatterStyle val="lineMarker"/>
        <c:varyColors val="0"/>
        <c:ser>
          <c:idx val="3"/>
          <c:order val="3"/>
          <c:tx>
            <c:strRef>
              <c:f>GVC_sec!$Q$1</c:f>
              <c:strCache>
                <c:ptCount val="1"/>
                <c:pt idx="0">
                  <c:v>GVC participation</c:v>
                </c:pt>
              </c:strCache>
            </c:strRef>
          </c:tx>
          <c:spPr>
            <a:ln w="25400" cap="rnd">
              <a:noFill/>
              <a:round/>
            </a:ln>
            <a:effectLst/>
          </c:spPr>
          <c:marker>
            <c:symbol val="diamond"/>
            <c:size val="7"/>
            <c:spPr>
              <a:solidFill>
                <a:srgbClr val="FF0000"/>
              </a:solidFill>
              <a:ln w="9525">
                <a:solidFill>
                  <a:srgbClr val="FF0000"/>
                </a:solidFill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5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xVal>
            <c:strRef>
              <c:f>GVC_sec!$M$2:$M$28</c:f>
              <c:strCache>
                <c:ptCount val="27"/>
                <c:pt idx="0">
                  <c:v>Coal extraction</c:v>
                </c:pt>
                <c:pt idx="1">
                  <c:v>Natural gas</c:v>
                </c:pt>
                <c:pt idx="2">
                  <c:v>Wood and paper products</c:v>
                </c:pt>
                <c:pt idx="3">
                  <c:v>Chemical products</c:v>
                </c:pt>
                <c:pt idx="4">
                  <c:v>Non-metallic minerals</c:v>
                </c:pt>
                <c:pt idx="5">
                  <c:v>Metals</c:v>
                </c:pt>
                <c:pt idx="6">
                  <c:v>Air transport</c:v>
                </c:pt>
                <c:pt idx="7">
                  <c:v>Refined oil</c:v>
                </c:pt>
                <c:pt idx="8">
                  <c:v>Other transport</c:v>
                </c:pt>
                <c:pt idx="9">
                  <c:v>Crops</c:v>
                </c:pt>
                <c:pt idx="10">
                  <c:v>Oil extraction</c:v>
                </c:pt>
                <c:pt idx="11">
                  <c:v>Processed food</c:v>
                </c:pt>
                <c:pt idx="12">
                  <c:v>Construction</c:v>
                </c:pt>
                <c:pt idx="13">
                  <c:v>Electricity</c:v>
                </c:pt>
                <c:pt idx="14">
                  <c:v>Livestock</c:v>
                </c:pt>
                <c:pt idx="15">
                  <c:v>Recreational services</c:v>
                </c:pt>
                <c:pt idx="16">
                  <c:v>Natural resource products</c:v>
                </c:pt>
                <c:pt idx="17">
                  <c:v>Other manufacturing</c:v>
                </c:pt>
                <c:pt idx="18">
                  <c:v>Other services</c:v>
                </c:pt>
                <c:pt idx="19">
                  <c:v>Textiles</c:v>
                </c:pt>
                <c:pt idx="20">
                  <c:v>Motor vehicles and parts</c:v>
                </c:pt>
                <c:pt idx="21">
                  <c:v>Accommodation and food</c:v>
                </c:pt>
                <c:pt idx="22">
                  <c:v>Computers and electronics</c:v>
                </c:pt>
                <c:pt idx="23">
                  <c:v>Communications</c:v>
                </c:pt>
                <c:pt idx="24">
                  <c:v>Wearing apparel</c:v>
                </c:pt>
                <c:pt idx="25">
                  <c:v>Trade and warehousing</c:v>
                </c:pt>
                <c:pt idx="26">
                  <c:v>Water transport</c:v>
                </c:pt>
              </c:strCache>
            </c:strRef>
          </c:xVal>
          <c:yVal>
            <c:numRef>
              <c:f>GVC_sec!$Q$2:$Q$28</c:f>
              <c:numCache>
                <c:formatCode>0.0</c:formatCode>
                <c:ptCount val="27"/>
                <c:pt idx="0">
                  <c:v>0.109</c:v>
                </c:pt>
                <c:pt idx="1">
                  <c:v>0.17899999999999999</c:v>
                </c:pt>
                <c:pt idx="2">
                  <c:v>0.52</c:v>
                </c:pt>
                <c:pt idx="3">
                  <c:v>4.3170000000000002</c:v>
                </c:pt>
                <c:pt idx="4">
                  <c:v>0.27400000000000002</c:v>
                </c:pt>
                <c:pt idx="5">
                  <c:v>2.3410000000000002</c:v>
                </c:pt>
                <c:pt idx="6">
                  <c:v>0.83199999999999996</c:v>
                </c:pt>
                <c:pt idx="7">
                  <c:v>2.7949999999999999</c:v>
                </c:pt>
                <c:pt idx="8">
                  <c:v>0.57199999999999995</c:v>
                </c:pt>
                <c:pt idx="9">
                  <c:v>0.86199999999999999</c:v>
                </c:pt>
                <c:pt idx="10">
                  <c:v>0.66700000000000004</c:v>
                </c:pt>
                <c:pt idx="11">
                  <c:v>1.6779999999999999</c:v>
                </c:pt>
                <c:pt idx="12">
                  <c:v>0.14199999999999999</c:v>
                </c:pt>
                <c:pt idx="13">
                  <c:v>4.5999999999999999E-2</c:v>
                </c:pt>
                <c:pt idx="14">
                  <c:v>0.126</c:v>
                </c:pt>
                <c:pt idx="15">
                  <c:v>0.192</c:v>
                </c:pt>
                <c:pt idx="16">
                  <c:v>0.48699999999999999</c:v>
                </c:pt>
                <c:pt idx="17">
                  <c:v>5.819</c:v>
                </c:pt>
                <c:pt idx="18">
                  <c:v>0.90500000000000003</c:v>
                </c:pt>
                <c:pt idx="19">
                  <c:v>0.70899999999999996</c:v>
                </c:pt>
                <c:pt idx="20">
                  <c:v>4.0620000000000003</c:v>
                </c:pt>
                <c:pt idx="21">
                  <c:v>0.13100000000000001</c:v>
                </c:pt>
                <c:pt idx="22">
                  <c:v>7.0940000000000003</c:v>
                </c:pt>
                <c:pt idx="23">
                  <c:v>0.20899999999999999</c:v>
                </c:pt>
                <c:pt idx="24">
                  <c:v>1.516</c:v>
                </c:pt>
                <c:pt idx="25">
                  <c:v>0.315</c:v>
                </c:pt>
                <c:pt idx="26">
                  <c:v>0.30599999999999999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3-52B1-42DB-9ACD-7AD2874789B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521801871"/>
        <c:axId val="521787311"/>
      </c:scatterChart>
      <c:catAx>
        <c:axId val="29482793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low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94821279"/>
        <c:crosses val="autoZero"/>
        <c:auto val="1"/>
        <c:lblAlgn val="ctr"/>
        <c:lblOffset val="100"/>
        <c:noMultiLvlLbl val="0"/>
      </c:catAx>
      <c:valAx>
        <c:axId val="294821279"/>
        <c:scaling>
          <c:orientation val="minMax"/>
          <c:max val="5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5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Change</a:t>
                </a:r>
                <a:r>
                  <a:rPr lang="en-US" baseline="0"/>
                  <a:t> in the GVC participation, %</a:t>
                </a:r>
                <a:endParaRPr lang="en-US"/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5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94827935"/>
        <c:crosses val="autoZero"/>
        <c:crossBetween val="between"/>
      </c:valAx>
      <c:valAx>
        <c:axId val="521787311"/>
        <c:scaling>
          <c:orientation val="minMax"/>
        </c:scaling>
        <c:delete val="0"/>
        <c:axPos val="r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5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Share of the sectroal GVC participation in</a:t>
                </a:r>
                <a:r>
                  <a:rPr lang="en-US" baseline="0"/>
                  <a:t> total exports</a:t>
                </a:r>
                <a:r>
                  <a:rPr lang="en-US"/>
                  <a:t>, %</a:t>
                </a:r>
              </a:p>
            </c:rich>
          </c:tx>
          <c:layout>
            <c:manualLayout>
              <c:xMode val="edge"/>
              <c:yMode val="edge"/>
              <c:x val="0.96315545243619494"/>
              <c:y val="7.4762915782024056E-2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5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0.0" sourceLinked="0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21801871"/>
        <c:crosses val="max"/>
        <c:crossBetween val="midCat"/>
      </c:valAx>
      <c:valAx>
        <c:axId val="521801871"/>
        <c:scaling>
          <c:orientation val="minMax"/>
        </c:scaling>
        <c:delete val="1"/>
        <c:axPos val="t"/>
        <c:majorTickMark val="out"/>
        <c:minorTickMark val="none"/>
        <c:tickLblPos val="nextTo"/>
        <c:crossAx val="521787311"/>
        <c:crosses val="max"/>
        <c:crossBetween val="midCat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5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050"/>
      </a:pPr>
      <a:endParaRPr lang="en-US"/>
    </a:p>
  </c:txPr>
  <c:externalData r:id="rId4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GVC_electronics!$J$1</c:f>
              <c:strCache>
                <c:ptCount val="1"/>
                <c:pt idx="0">
                  <c:v>Change in the GVC participation, %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GVC_electronics!$I$2:$I$23</c:f>
              <c:strCache>
                <c:ptCount val="22"/>
                <c:pt idx="0">
                  <c:v>Rest of MENA</c:v>
                </c:pt>
                <c:pt idx="1">
                  <c:v>Europe and Central Asia</c:v>
                </c:pt>
                <c:pt idx="2">
                  <c:v>South Africa</c:v>
                </c:pt>
                <c:pt idx="3">
                  <c:v>Malaysia</c:v>
                </c:pt>
                <c:pt idx="4">
                  <c:v>India</c:v>
                </c:pt>
                <c:pt idx="5">
                  <c:v>Turkey</c:v>
                </c:pt>
                <c:pt idx="6">
                  <c:v>Vietnam</c:v>
                </c:pt>
                <c:pt idx="7">
                  <c:v>China</c:v>
                </c:pt>
                <c:pt idx="8">
                  <c:v>Rwanda</c:v>
                </c:pt>
                <c:pt idx="9">
                  <c:v>Rest of LAC</c:v>
                </c:pt>
                <c:pt idx="10">
                  <c:v>Brazil</c:v>
                </c:pt>
                <c:pt idx="11">
                  <c:v>Rest of SSA</c:v>
                </c:pt>
                <c:pt idx="12">
                  <c:v>Rest of OECD</c:v>
                </c:pt>
                <c:pt idx="13">
                  <c:v>Mexico</c:v>
                </c:pt>
                <c:pt idx="14">
                  <c:v>Rest of East Asia</c:v>
                </c:pt>
                <c:pt idx="15">
                  <c:v>Thailand</c:v>
                </c:pt>
                <c:pt idx="16">
                  <c:v>USA</c:v>
                </c:pt>
                <c:pt idx="17">
                  <c:v>Philippines</c:v>
                </c:pt>
                <c:pt idx="18">
                  <c:v>Rest of South Asia</c:v>
                </c:pt>
                <c:pt idx="19">
                  <c:v>Nigeria</c:v>
                </c:pt>
                <c:pt idx="20">
                  <c:v>Western Europe</c:v>
                </c:pt>
                <c:pt idx="21">
                  <c:v>World</c:v>
                </c:pt>
              </c:strCache>
            </c:strRef>
          </c:cat>
          <c:val>
            <c:numRef>
              <c:f>GVC_electronics!$J$2:$J$23</c:f>
              <c:numCache>
                <c:formatCode>0.00</c:formatCode>
                <c:ptCount val="22"/>
                <c:pt idx="0">
                  <c:v>1.2175057584731661</c:v>
                </c:pt>
                <c:pt idx="1">
                  <c:v>1.1967448539971173</c:v>
                </c:pt>
                <c:pt idx="2">
                  <c:v>0.97885669537980391</c:v>
                </c:pt>
                <c:pt idx="3">
                  <c:v>0.6086277090101504</c:v>
                </c:pt>
                <c:pt idx="4">
                  <c:v>0.53285968028420427</c:v>
                </c:pt>
                <c:pt idx="5">
                  <c:v>0.4599211563731842</c:v>
                </c:pt>
                <c:pt idx="6">
                  <c:v>0.42118975249674406</c:v>
                </c:pt>
                <c:pt idx="7">
                  <c:v>0.38138825324180914</c:v>
                </c:pt>
                <c:pt idx="8">
                  <c:v>0.33575825405706894</c:v>
                </c:pt>
                <c:pt idx="9">
                  <c:v>0.32467532467532578</c:v>
                </c:pt>
                <c:pt idx="10">
                  <c:v>0.31367628607277709</c:v>
                </c:pt>
                <c:pt idx="11">
                  <c:v>0.26838432635534559</c:v>
                </c:pt>
                <c:pt idx="12">
                  <c:v>0.22439637375460109</c:v>
                </c:pt>
                <c:pt idx="13">
                  <c:v>0.17610801291458245</c:v>
                </c:pt>
                <c:pt idx="14">
                  <c:v>7.9533404029689336E-2</c:v>
                </c:pt>
                <c:pt idx="15">
                  <c:v>7.8239608801951022E-2</c:v>
                </c:pt>
                <c:pt idx="16">
                  <c:v>4.4336067390830181E-2</c:v>
                </c:pt>
                <c:pt idx="17">
                  <c:v>1.7685811557683451E-2</c:v>
                </c:pt>
                <c:pt idx="18">
                  <c:v>0</c:v>
                </c:pt>
                <c:pt idx="19">
                  <c:v>-9.3196644920766403E-2</c:v>
                </c:pt>
                <c:pt idx="20">
                  <c:v>-0.26041666666665719</c:v>
                </c:pt>
                <c:pt idx="21">
                  <c:v>0.60435699226985662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6C9-4243-977D-C4ED92E7A40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axId val="420526751"/>
        <c:axId val="420517599"/>
      </c:barChart>
      <c:scatterChart>
        <c:scatterStyle val="lineMarker"/>
        <c:varyColors val="0"/>
        <c:ser>
          <c:idx val="1"/>
          <c:order val="1"/>
          <c:tx>
            <c:strRef>
              <c:f>GVC_electronics!$K$1</c:f>
              <c:strCache>
                <c:ptCount val="1"/>
                <c:pt idx="0">
                  <c:v>Share of the electronics' GVC participation in total exports, %</c:v>
                </c:pt>
              </c:strCache>
            </c:strRef>
          </c:tx>
          <c:spPr>
            <a:ln w="25400" cap="rnd">
              <a:noFill/>
              <a:round/>
            </a:ln>
            <a:effectLst/>
          </c:spPr>
          <c:marker>
            <c:symbol val="diamond"/>
            <c:size val="7"/>
            <c:spPr>
              <a:solidFill>
                <a:srgbClr val="FF0000"/>
              </a:solidFill>
              <a:ln w="9525">
                <a:solidFill>
                  <a:srgbClr val="FF0000"/>
                </a:solidFill>
              </a:ln>
              <a:effectLst/>
            </c:spPr>
          </c:marker>
          <c:dLbls>
            <c:dLbl>
              <c:idx val="13"/>
              <c:dLblPos val="b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76C9-4243-977D-C4ED92E7A40A}"/>
                </c:ext>
              </c:extLst>
            </c:dLbl>
            <c:dLbl>
              <c:idx val="20"/>
              <c:dLblPos val="b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76C9-4243-977D-C4ED92E7A40A}"/>
                </c:ext>
              </c:extLst>
            </c:dLbl>
            <c:dLbl>
              <c:idx val="21"/>
              <c:dLblPos val="b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76C9-4243-977D-C4ED92E7A40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5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xVal>
            <c:strRef>
              <c:f>GVC_electronics!$I$2:$I$23</c:f>
              <c:strCache>
                <c:ptCount val="22"/>
                <c:pt idx="0">
                  <c:v>Rest of MENA</c:v>
                </c:pt>
                <c:pt idx="1">
                  <c:v>Europe and Central Asia</c:v>
                </c:pt>
                <c:pt idx="2">
                  <c:v>South Africa</c:v>
                </c:pt>
                <c:pt idx="3">
                  <c:v>Malaysia</c:v>
                </c:pt>
                <c:pt idx="4">
                  <c:v>India</c:v>
                </c:pt>
                <c:pt idx="5">
                  <c:v>Turkey</c:v>
                </c:pt>
                <c:pt idx="6">
                  <c:v>Vietnam</c:v>
                </c:pt>
                <c:pt idx="7">
                  <c:v>China</c:v>
                </c:pt>
                <c:pt idx="8">
                  <c:v>Rwanda</c:v>
                </c:pt>
                <c:pt idx="9">
                  <c:v>Rest of LAC</c:v>
                </c:pt>
                <c:pt idx="10">
                  <c:v>Brazil</c:v>
                </c:pt>
                <c:pt idx="11">
                  <c:v>Rest of SSA</c:v>
                </c:pt>
                <c:pt idx="12">
                  <c:v>Rest of OECD</c:v>
                </c:pt>
                <c:pt idx="13">
                  <c:v>Mexico</c:v>
                </c:pt>
                <c:pt idx="14">
                  <c:v>Rest of East Asia</c:v>
                </c:pt>
                <c:pt idx="15">
                  <c:v>Thailand</c:v>
                </c:pt>
                <c:pt idx="16">
                  <c:v>USA</c:v>
                </c:pt>
                <c:pt idx="17">
                  <c:v>Philippines</c:v>
                </c:pt>
                <c:pt idx="18">
                  <c:v>Rest of South Asia</c:v>
                </c:pt>
                <c:pt idx="19">
                  <c:v>Nigeria</c:v>
                </c:pt>
                <c:pt idx="20">
                  <c:v>Western Europe</c:v>
                </c:pt>
                <c:pt idx="21">
                  <c:v>World</c:v>
                </c:pt>
              </c:strCache>
            </c:strRef>
          </c:xVal>
          <c:yVal>
            <c:numRef>
              <c:f>GVC_electronics!$K$2:$K$23</c:f>
              <c:numCache>
                <c:formatCode>0.0</c:formatCode>
                <c:ptCount val="22"/>
                <c:pt idx="0">
                  <c:v>3.0390000000000001</c:v>
                </c:pt>
                <c:pt idx="1">
                  <c:v>2.089</c:v>
                </c:pt>
                <c:pt idx="2">
                  <c:v>2.5539999999999998</c:v>
                </c:pt>
                <c:pt idx="3">
                  <c:v>24.317</c:v>
                </c:pt>
                <c:pt idx="4">
                  <c:v>2.2519999999999998</c:v>
                </c:pt>
                <c:pt idx="5">
                  <c:v>1.522</c:v>
                </c:pt>
                <c:pt idx="6">
                  <c:v>23.03</c:v>
                </c:pt>
                <c:pt idx="7">
                  <c:v>11.798999999999999</c:v>
                </c:pt>
                <c:pt idx="8">
                  <c:v>1.7869999999999999</c:v>
                </c:pt>
                <c:pt idx="9">
                  <c:v>1.8480000000000001</c:v>
                </c:pt>
                <c:pt idx="10">
                  <c:v>1.5940000000000001</c:v>
                </c:pt>
                <c:pt idx="11">
                  <c:v>1.863</c:v>
                </c:pt>
                <c:pt idx="12">
                  <c:v>11.141</c:v>
                </c:pt>
                <c:pt idx="13">
                  <c:v>6.8140000000000001</c:v>
                </c:pt>
                <c:pt idx="14">
                  <c:v>3.7719999999999998</c:v>
                </c:pt>
                <c:pt idx="15">
                  <c:v>10.225</c:v>
                </c:pt>
                <c:pt idx="16">
                  <c:v>4.5110000000000001</c:v>
                </c:pt>
                <c:pt idx="17">
                  <c:v>22.617000000000001</c:v>
                </c:pt>
                <c:pt idx="18">
                  <c:v>1.0169999999999999</c:v>
                </c:pt>
                <c:pt idx="19">
                  <c:v>1.073</c:v>
                </c:pt>
                <c:pt idx="20">
                  <c:v>3.456</c:v>
                </c:pt>
                <c:pt idx="21">
                  <c:v>7.1150000000000002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4-76C9-4243-977D-C4ED92E7A40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419369695"/>
        <c:axId val="293090447"/>
      </c:scatterChart>
      <c:catAx>
        <c:axId val="42052675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low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20517599"/>
        <c:crosses val="autoZero"/>
        <c:auto val="1"/>
        <c:lblAlgn val="ctr"/>
        <c:lblOffset val="100"/>
        <c:noMultiLvlLbl val="0"/>
      </c:catAx>
      <c:valAx>
        <c:axId val="420517599"/>
        <c:scaling>
          <c:orientation val="minMax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5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Change in the GVC participation, %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5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0.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20526751"/>
        <c:crosses val="autoZero"/>
        <c:crossBetween val="between"/>
      </c:valAx>
      <c:valAx>
        <c:axId val="293090447"/>
        <c:scaling>
          <c:orientation val="minMax"/>
        </c:scaling>
        <c:delete val="0"/>
        <c:axPos val="r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5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Share of electronics' GVC participation in total exports, %</a:t>
                </a:r>
              </a:p>
            </c:rich>
          </c:tx>
          <c:layout>
            <c:manualLayout>
              <c:xMode val="edge"/>
              <c:yMode val="edge"/>
              <c:x val="0.96404145566732546"/>
              <c:y val="3.991070493281193E-2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5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0.0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19369695"/>
        <c:crosses val="max"/>
        <c:crossBetween val="midCat"/>
      </c:valAx>
      <c:valAx>
        <c:axId val="419369695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293090447"/>
        <c:crosses val="autoZero"/>
        <c:crossBetween val="midCat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5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050"/>
      </a:pPr>
      <a:endParaRPr lang="en-US"/>
    </a:p>
  </c:txPr>
  <c:externalData r:id="rId4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0.33646</cdr:x>
      <cdr:y>0.65933</cdr:y>
    </cdr:from>
    <cdr:to>
      <cdr:x>0.61953</cdr:x>
      <cdr:y>0.74862</cdr:y>
    </cdr:to>
    <cdr:sp macro="" textlink="">
      <cdr:nvSpPr>
        <cdr:cNvPr id="4" name="Right Arrow 3"/>
        <cdr:cNvSpPr/>
      </cdr:nvSpPr>
      <cdr:spPr>
        <a:xfrm xmlns:a="http://schemas.openxmlformats.org/drawingml/2006/main">
          <a:off x="2733677" y="3422648"/>
          <a:ext cx="2299918" cy="463553"/>
        </a:xfrm>
        <a:prstGeom xmlns:a="http://schemas.openxmlformats.org/drawingml/2006/main" prst="rightArrow">
          <a:avLst/>
        </a:prstGeom>
        <a:solidFill xmlns:a="http://schemas.openxmlformats.org/drawingml/2006/main">
          <a:schemeClr val="accent4">
            <a:lumMod val="40000"/>
            <a:lumOff val="60000"/>
          </a:schemeClr>
        </a:solidFill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rot="0" spcFirstLastPara="0" vert="horz" wrap="square" lIns="91440" tIns="45720" rIns="91440" bIns="45720" numCol="1" spcCol="0" rtlCol="0" fromWordArt="0" anchor="t" anchorCtr="0" forceAA="0" compatLnSpc="1">
          <a:prstTxWarp prst="textNoShape">
            <a:avLst/>
          </a:prstTxWarp>
          <a:noAutofit/>
        </a:bodyPr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/>
          <a:r>
            <a:rPr lang="en-US" sz="1100" b="1"/>
            <a:t>                       </a:t>
          </a:r>
          <a:r>
            <a:rPr lang="en-US" sz="1100" b="1">
              <a:solidFill>
                <a:sysClr val="windowText" lastClr="000000"/>
              </a:solidFill>
            </a:rPr>
            <a:t>2001-2010</a:t>
          </a:r>
        </a:p>
      </cdr:txBody>
    </cdr:sp>
  </cdr:relSizeAnchor>
  <cdr:relSizeAnchor xmlns:cdr="http://schemas.openxmlformats.org/drawingml/2006/chartDrawing">
    <cdr:from>
      <cdr:x>0.63534</cdr:x>
      <cdr:y>0.66239</cdr:y>
    </cdr:from>
    <cdr:to>
      <cdr:x>0.92028</cdr:x>
      <cdr:y>0.75046</cdr:y>
    </cdr:to>
    <cdr:sp macro="" textlink="">
      <cdr:nvSpPr>
        <cdr:cNvPr id="5" name="Right Arrow 4"/>
        <cdr:cNvSpPr/>
      </cdr:nvSpPr>
      <cdr:spPr>
        <a:xfrm xmlns:a="http://schemas.openxmlformats.org/drawingml/2006/main">
          <a:off x="5161993" y="3438526"/>
          <a:ext cx="2315133" cy="457200"/>
        </a:xfrm>
        <a:prstGeom xmlns:a="http://schemas.openxmlformats.org/drawingml/2006/main" prst="rightArrow">
          <a:avLst/>
        </a:prstGeom>
        <a:solidFill xmlns:a="http://schemas.openxmlformats.org/drawingml/2006/main">
          <a:schemeClr val="accent1">
            <a:lumMod val="40000"/>
            <a:lumOff val="60000"/>
          </a:schemeClr>
        </a:solidFill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rot="0" spcFirstLastPara="0" vert="horz" wrap="square" lIns="91440" tIns="45720" rIns="91440" bIns="45720" numCol="1" spcCol="0" rtlCol="0" fromWordArt="0" anchor="t" anchorCtr="0" forceAA="0" compatLnSpc="1">
          <a:prstTxWarp prst="textNoShape">
            <a:avLst/>
          </a:prstTxWarp>
          <a:noAutofit/>
        </a:bodyPr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/>
          <a:r>
            <a:rPr lang="en-US" sz="1100" b="1">
              <a:solidFill>
                <a:sysClr val="windowText" lastClr="000000"/>
              </a:solidFill>
            </a:rPr>
            <a:t>                       2011-2019</a:t>
          </a:r>
        </a:p>
      </cdr:txBody>
    </cdr:sp>
  </cdr:relSizeAnchor>
  <cdr:relSizeAnchor xmlns:cdr="http://schemas.openxmlformats.org/drawingml/2006/chartDrawing">
    <cdr:from>
      <cdr:x>0.3369</cdr:x>
      <cdr:y>0.7786</cdr:y>
    </cdr:from>
    <cdr:to>
      <cdr:x>0.62682</cdr:x>
      <cdr:y>0.82956</cdr:y>
    </cdr:to>
    <cdr:sp macro="" textlink="">
      <cdr:nvSpPr>
        <cdr:cNvPr id="6" name="TextBox 4"/>
        <cdr:cNvSpPr txBox="1"/>
      </cdr:nvSpPr>
      <cdr:spPr>
        <a:xfrm xmlns:a="http://schemas.openxmlformats.org/drawingml/2006/main">
          <a:off x="2698761" y="4041800"/>
          <a:ext cx="2322367" cy="264560"/>
        </a:xfrm>
        <a:prstGeom xmlns:a="http://schemas.openxmlformats.org/drawingml/2006/main" prst="rect">
          <a:avLst/>
        </a:prstGeom>
        <a:solidFill xmlns:a="http://schemas.openxmlformats.org/drawingml/2006/main">
          <a:schemeClr val="accent4">
            <a:lumMod val="40000"/>
            <a:lumOff val="60000"/>
          </a:schemeClr>
        </a:solidFill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 wrap="none" rtlCol="0" anchor="t">
          <a:spAutoFit/>
        </a:bodyPr>
        <a:lstStyle xmlns:a="http://schemas.openxmlformats.org/drawingml/2006/main">
          <a:lvl1pPr marL="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100" b="1"/>
            <a:t>GDP: 3.0%   Trade: 4.4% </a:t>
          </a:r>
          <a:r>
            <a:rPr lang="en-US" sz="1100" b="1" baseline="0"/>
            <a:t> GHGs: 2.5%</a:t>
          </a:r>
          <a:endParaRPr lang="en-US" sz="1100" b="1"/>
        </a:p>
      </cdr:txBody>
    </cdr:sp>
  </cdr:relSizeAnchor>
  <cdr:relSizeAnchor xmlns:cdr="http://schemas.openxmlformats.org/drawingml/2006/chartDrawing">
    <cdr:from>
      <cdr:x>0.63298</cdr:x>
      <cdr:y>0.78043</cdr:y>
    </cdr:from>
    <cdr:to>
      <cdr:x>0.92289</cdr:x>
      <cdr:y>0.83139</cdr:y>
    </cdr:to>
    <cdr:sp macro="" textlink="">
      <cdr:nvSpPr>
        <cdr:cNvPr id="7" name="TextBox 4"/>
        <cdr:cNvSpPr txBox="1"/>
      </cdr:nvSpPr>
      <cdr:spPr>
        <a:xfrm xmlns:a="http://schemas.openxmlformats.org/drawingml/2006/main">
          <a:off x="5070475" y="4051300"/>
          <a:ext cx="2322367" cy="264560"/>
        </a:xfrm>
        <a:prstGeom xmlns:a="http://schemas.openxmlformats.org/drawingml/2006/main" prst="rect">
          <a:avLst/>
        </a:prstGeom>
        <a:solidFill xmlns:a="http://schemas.openxmlformats.org/drawingml/2006/main">
          <a:schemeClr val="accent1">
            <a:lumMod val="40000"/>
            <a:lumOff val="60000"/>
          </a:schemeClr>
        </a:solidFill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 wrap="none" rtlCol="0" anchor="t">
          <a:spAutoFit/>
        </a:bodyPr>
        <a:lstStyle xmlns:a="http://schemas.openxmlformats.org/drawingml/2006/main">
          <a:lvl1pPr marL="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100" b="1">
              <a:solidFill>
                <a:sysClr val="windowText" lastClr="000000"/>
              </a:solidFill>
            </a:rPr>
            <a:t>GDP: 3.0%   Trade: 3.6% </a:t>
          </a:r>
          <a:r>
            <a:rPr lang="en-US" sz="1100" b="1" baseline="0">
              <a:solidFill>
                <a:sysClr val="windowText" lastClr="000000"/>
              </a:solidFill>
            </a:rPr>
            <a:t> GHGs: 1.2%</a:t>
          </a:r>
          <a:endParaRPr lang="en-US" sz="1100" b="1">
            <a:solidFill>
              <a:sysClr val="windowText" lastClr="000000"/>
            </a:solidFill>
          </a:endParaRPr>
        </a:p>
      </cdr:txBody>
    </cdr:sp>
  </cdr:relSizeAnchor>
  <cdr:relSizeAnchor xmlns:cdr="http://schemas.openxmlformats.org/drawingml/2006/chartDrawing">
    <cdr:from>
      <cdr:x>0.07755</cdr:x>
      <cdr:y>0.42263</cdr:y>
    </cdr:from>
    <cdr:to>
      <cdr:x>0.1323</cdr:x>
      <cdr:y>0.47359</cdr:y>
    </cdr:to>
    <cdr:sp macro="" textlink="">
      <cdr:nvSpPr>
        <cdr:cNvPr id="8" name="TextBox 2"/>
        <cdr:cNvSpPr txBox="1"/>
      </cdr:nvSpPr>
      <cdr:spPr>
        <a:xfrm xmlns:a="http://schemas.openxmlformats.org/drawingml/2006/main">
          <a:off x="630092" y="2193925"/>
          <a:ext cx="444840" cy="264560"/>
        </a:xfrm>
        <a:prstGeom xmlns:a="http://schemas.openxmlformats.org/drawingml/2006/main" prst="rect">
          <a:avLst/>
        </a:prstGeom>
        <a:noFill xmlns:a="http://schemas.openxmlformats.org/drawingml/2006/main"/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 wrap="none" rtlCol="0" anchor="t">
          <a:spAutoFit/>
        </a:bodyPr>
        <a:lstStyle xmlns:a="http://schemas.openxmlformats.org/drawingml/2006/main">
          <a:lvl1pPr marL="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100" b="1">
              <a:solidFill>
                <a:schemeClr val="accent5">
                  <a:lumMod val="50000"/>
                </a:schemeClr>
              </a:solidFill>
            </a:rPr>
            <a:t>GDP</a:t>
          </a:r>
        </a:p>
      </cdr:txBody>
    </cdr:sp>
  </cdr:relSizeAnchor>
  <cdr:relSizeAnchor xmlns:cdr="http://schemas.openxmlformats.org/drawingml/2006/chartDrawing">
    <cdr:from>
      <cdr:x>0.07285</cdr:x>
      <cdr:y>0.48135</cdr:y>
    </cdr:from>
    <cdr:to>
      <cdr:x>0.1509</cdr:x>
      <cdr:y>0.53231</cdr:y>
    </cdr:to>
    <cdr:sp macro="" textlink="">
      <cdr:nvSpPr>
        <cdr:cNvPr id="9" name="TextBox 2"/>
        <cdr:cNvSpPr txBox="1"/>
      </cdr:nvSpPr>
      <cdr:spPr>
        <a:xfrm xmlns:a="http://schemas.openxmlformats.org/drawingml/2006/main">
          <a:off x="591856" y="2498725"/>
          <a:ext cx="634158" cy="264560"/>
        </a:xfrm>
        <a:prstGeom xmlns:a="http://schemas.openxmlformats.org/drawingml/2006/main" prst="rect">
          <a:avLst/>
        </a:prstGeom>
        <a:noFill xmlns:a="http://schemas.openxmlformats.org/drawingml/2006/main"/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 wrap="none" rtlCol="0" anchor="t">
          <a:spAutoFit/>
        </a:bodyPr>
        <a:lstStyle xmlns:a="http://schemas.openxmlformats.org/drawingml/2006/main">
          <a:lvl1pPr marL="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100" b="1">
              <a:solidFill>
                <a:srgbClr val="FF0000"/>
              </a:solidFill>
            </a:rPr>
            <a:t>Exports</a:t>
          </a:r>
        </a:p>
      </cdr:txBody>
    </cdr:sp>
  </cdr:relSizeAnchor>
  <cdr:relSizeAnchor xmlns:cdr="http://schemas.openxmlformats.org/drawingml/2006/chartDrawing">
    <cdr:from>
      <cdr:x>0.0989</cdr:x>
      <cdr:y>0.52722</cdr:y>
    </cdr:from>
    <cdr:to>
      <cdr:x>0.14584</cdr:x>
      <cdr:y>0.57818</cdr:y>
    </cdr:to>
    <cdr:sp macro="" textlink="">
      <cdr:nvSpPr>
        <cdr:cNvPr id="10" name="TextBox 2"/>
        <cdr:cNvSpPr txBox="1"/>
      </cdr:nvSpPr>
      <cdr:spPr>
        <a:xfrm xmlns:a="http://schemas.openxmlformats.org/drawingml/2006/main">
          <a:off x="803581" y="2736850"/>
          <a:ext cx="381365" cy="264560"/>
        </a:xfrm>
        <a:prstGeom xmlns:a="http://schemas.openxmlformats.org/drawingml/2006/main" prst="rect">
          <a:avLst/>
        </a:prstGeom>
        <a:noFill xmlns:a="http://schemas.openxmlformats.org/drawingml/2006/main"/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 wrap="none" rtlCol="0" anchor="t">
          <a:spAutoFit/>
        </a:bodyPr>
        <a:lstStyle xmlns:a="http://schemas.openxmlformats.org/drawingml/2006/main">
          <a:lvl1pPr marL="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100" b="1">
              <a:solidFill>
                <a:schemeClr val="accent6">
                  <a:lumMod val="50000"/>
                </a:schemeClr>
              </a:solidFill>
            </a:rPr>
            <a:t>FDI</a:t>
          </a:r>
        </a:p>
      </cdr:txBody>
    </cdr:sp>
  </cdr:relSizeAnchor>
  <cdr:relSizeAnchor xmlns:cdr="http://schemas.openxmlformats.org/drawingml/2006/chartDrawing">
    <cdr:from>
      <cdr:x>0.69285</cdr:x>
      <cdr:y>0.06055</cdr:y>
    </cdr:from>
    <cdr:to>
      <cdr:x>0.78546</cdr:x>
      <cdr:y>0.1156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5629276" y="314326"/>
          <a:ext cx="752475" cy="28575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en-US" sz="1100" b="1" dirty="0"/>
            <a:t>Recession</a:t>
          </a:r>
        </a:p>
      </cdr:txBody>
    </cdr:sp>
  </cdr:relSizeAnchor>
  <cdr:relSizeAnchor xmlns:cdr="http://schemas.openxmlformats.org/drawingml/2006/chartDrawing">
    <cdr:from>
      <cdr:x>0.78429</cdr:x>
      <cdr:y>0.08624</cdr:y>
    </cdr:from>
    <cdr:to>
      <cdr:x>0.87573</cdr:x>
      <cdr:y>0.11193</cdr:y>
    </cdr:to>
    <cdr:cxnSp macro="">
      <cdr:nvCxnSpPr>
        <cdr:cNvPr id="11" name="Straight Arrow Connector 10">
          <a:extLst xmlns:a="http://schemas.openxmlformats.org/drawingml/2006/main">
            <a:ext uri="{FF2B5EF4-FFF2-40B4-BE49-F238E27FC236}">
              <a16:creationId xmlns:a16="http://schemas.microsoft.com/office/drawing/2014/main" id="{6A8F4FCA-0261-4A94-A0BA-A9C87CBE5CB3}"/>
            </a:ext>
          </a:extLst>
        </cdr:cNvPr>
        <cdr:cNvCxnSpPr/>
      </cdr:nvCxnSpPr>
      <cdr:spPr>
        <a:xfrm xmlns:a="http://schemas.openxmlformats.org/drawingml/2006/main">
          <a:off x="6372226" y="447676"/>
          <a:ext cx="742950" cy="133351"/>
        </a:xfrm>
        <a:prstGeom xmlns:a="http://schemas.openxmlformats.org/drawingml/2006/main" prst="straightConnector1">
          <a:avLst/>
        </a:prstGeom>
        <a:ln xmlns:a="http://schemas.openxmlformats.org/drawingml/2006/main">
          <a:tailEnd type="triangle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0.59789</cdr:x>
      <cdr:y>0.08624</cdr:y>
    </cdr:from>
    <cdr:to>
      <cdr:x>0.69754</cdr:x>
      <cdr:y>0.10459</cdr:y>
    </cdr:to>
    <cdr:cxnSp macro="">
      <cdr:nvCxnSpPr>
        <cdr:cNvPr id="14" name="Straight Arrow Connector 13">
          <a:extLst xmlns:a="http://schemas.openxmlformats.org/drawingml/2006/main">
            <a:ext uri="{FF2B5EF4-FFF2-40B4-BE49-F238E27FC236}">
              <a16:creationId xmlns:a16="http://schemas.microsoft.com/office/drawing/2014/main" id="{376C1A7E-B543-4F85-947B-517D3E6AD64E}"/>
            </a:ext>
          </a:extLst>
        </cdr:cNvPr>
        <cdr:cNvCxnSpPr/>
      </cdr:nvCxnSpPr>
      <cdr:spPr>
        <a:xfrm xmlns:a="http://schemas.openxmlformats.org/drawingml/2006/main" flipH="1">
          <a:off x="4857751" y="447676"/>
          <a:ext cx="809625" cy="95250"/>
        </a:xfrm>
        <a:prstGeom xmlns:a="http://schemas.openxmlformats.org/drawingml/2006/main" prst="straightConnector1">
          <a:avLst/>
        </a:prstGeom>
        <a:ln xmlns:a="http://schemas.openxmlformats.org/drawingml/2006/main">
          <a:tailEnd type="triangle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0.10238</cdr:x>
      <cdr:y>0.36024</cdr:y>
    </cdr:from>
    <cdr:to>
      <cdr:x>0.1582</cdr:x>
      <cdr:y>0.41121</cdr:y>
    </cdr:to>
    <cdr:sp macro="" textlink="">
      <cdr:nvSpPr>
        <cdr:cNvPr id="12" name="TextBox 2"/>
        <cdr:cNvSpPr txBox="1"/>
      </cdr:nvSpPr>
      <cdr:spPr>
        <a:xfrm xmlns:a="http://schemas.openxmlformats.org/drawingml/2006/main">
          <a:off x="831850" y="1870075"/>
          <a:ext cx="453457" cy="264560"/>
        </a:xfrm>
        <a:prstGeom xmlns:a="http://schemas.openxmlformats.org/drawingml/2006/main" prst="rect">
          <a:avLst/>
        </a:prstGeom>
        <a:noFill xmlns:a="http://schemas.openxmlformats.org/drawingml/2006/main"/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 wrap="none" rtlCol="0" anchor="t">
          <a:spAutoFit/>
        </a:bodyPr>
        <a:lstStyle xmlns:a="http://schemas.openxmlformats.org/drawingml/2006/main">
          <a:lvl1pPr marL="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100" b="1">
              <a:solidFill>
                <a:schemeClr val="accent2">
                  <a:lumMod val="50000"/>
                </a:schemeClr>
              </a:solidFill>
            </a:rPr>
            <a:t>GHG</a:t>
          </a:r>
        </a:p>
      </cdr:txBody>
    </cdr:sp>
  </cdr:relSizeAnchor>
  <cdr:relSizeAnchor xmlns:cdr="http://schemas.openxmlformats.org/drawingml/2006/chartDrawing">
    <cdr:from>
      <cdr:x>0.68557</cdr:x>
      <cdr:y>0.51875</cdr:y>
    </cdr:from>
    <cdr:to>
      <cdr:x>0.85253</cdr:x>
      <cdr:y>0.60711</cdr:y>
    </cdr:to>
    <cdr:sp macro="" textlink="">
      <cdr:nvSpPr>
        <cdr:cNvPr id="13" name="TextBox 8">
          <a:extLst xmlns:a="http://schemas.openxmlformats.org/drawingml/2006/main">
            <a:ext uri="{FF2B5EF4-FFF2-40B4-BE49-F238E27FC236}">
              <a16:creationId xmlns:a16="http://schemas.microsoft.com/office/drawing/2014/main" id="{00000000-0008-0000-0000-000009000000}"/>
            </a:ext>
          </a:extLst>
        </cdr:cNvPr>
        <cdr:cNvSpPr txBox="1"/>
      </cdr:nvSpPr>
      <cdr:spPr>
        <a:xfrm xmlns:a="http://schemas.openxmlformats.org/drawingml/2006/main">
          <a:off x="6410376" y="2476500"/>
          <a:ext cx="1561068" cy="421826"/>
        </a:xfrm>
        <a:prstGeom xmlns:a="http://schemas.openxmlformats.org/drawingml/2006/main" prst="rect">
          <a:avLst/>
        </a:prstGeom>
        <a:noFill xmlns:a="http://schemas.openxmlformats.org/drawingml/2006/main"/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 wrap="none" rtlCol="0" anchor="t">
          <a:noAutofit/>
        </a:bodyPr>
        <a:lstStyle xmlns:a="http://schemas.openxmlformats.org/drawingml/2006/main">
          <a:lvl1pPr marL="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100" b="1"/>
            <a:t>GVC</a:t>
          </a:r>
          <a:r>
            <a:rPr lang="en-US" sz="1100" b="1" baseline="0"/>
            <a:t> participation </a:t>
          </a:r>
        </a:p>
        <a:p xmlns:a="http://schemas.openxmlformats.org/drawingml/2006/main">
          <a:r>
            <a:rPr lang="en-US" sz="1100" b="1" baseline="0"/>
            <a:t>(different data sources)</a:t>
          </a:r>
          <a:endParaRPr lang="en-US" sz="1100" b="1"/>
        </a:p>
      </cdr:txBody>
    </cdr:sp>
  </cdr:relSizeAnchor>
  <cdr:relSizeAnchor xmlns:cdr="http://schemas.openxmlformats.org/drawingml/2006/chartDrawing">
    <cdr:from>
      <cdr:x>0.65195</cdr:x>
      <cdr:y>0.43762</cdr:y>
    </cdr:from>
    <cdr:to>
      <cdr:x>0.71205</cdr:x>
      <cdr:y>0.5224</cdr:y>
    </cdr:to>
    <cdr:cxnSp macro="">
      <cdr:nvCxnSpPr>
        <cdr:cNvPr id="15" name="Straight Arrow Connector 14">
          <a:extLst xmlns:a="http://schemas.openxmlformats.org/drawingml/2006/main">
            <a:ext uri="{FF2B5EF4-FFF2-40B4-BE49-F238E27FC236}">
              <a16:creationId xmlns:a16="http://schemas.microsoft.com/office/drawing/2014/main" id="{00000000-0008-0000-0000-00000B000000}"/>
            </a:ext>
          </a:extLst>
        </cdr:cNvPr>
        <cdr:cNvCxnSpPr/>
      </cdr:nvCxnSpPr>
      <cdr:spPr>
        <a:xfrm xmlns:a="http://schemas.openxmlformats.org/drawingml/2006/main" flipH="1" flipV="1">
          <a:off x="6096000" y="2089150"/>
          <a:ext cx="561976" cy="404747"/>
        </a:xfrm>
        <a:prstGeom xmlns:a="http://schemas.openxmlformats.org/drawingml/2006/main" prst="straightConnector1">
          <a:avLst/>
        </a:prstGeom>
        <a:ln xmlns:a="http://schemas.openxmlformats.org/drawingml/2006/main">
          <a:tailEnd type="triangle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0.63871</cdr:x>
      <cdr:y>0.38282</cdr:y>
    </cdr:from>
    <cdr:to>
      <cdr:x>0.72971</cdr:x>
      <cdr:y>0.51184</cdr:y>
    </cdr:to>
    <cdr:cxnSp macro="">
      <cdr:nvCxnSpPr>
        <cdr:cNvPr id="16" name="Straight Arrow Connector 15">
          <a:extLst xmlns:a="http://schemas.openxmlformats.org/drawingml/2006/main">
            <a:ext uri="{FF2B5EF4-FFF2-40B4-BE49-F238E27FC236}">
              <a16:creationId xmlns:a16="http://schemas.microsoft.com/office/drawing/2014/main" id="{00000000-0008-0000-0000-00000D000000}"/>
            </a:ext>
          </a:extLst>
        </cdr:cNvPr>
        <cdr:cNvCxnSpPr/>
      </cdr:nvCxnSpPr>
      <cdr:spPr>
        <a:xfrm xmlns:a="http://schemas.openxmlformats.org/drawingml/2006/main" flipH="1" flipV="1">
          <a:off x="5972176" y="1827535"/>
          <a:ext cx="850901" cy="615950"/>
        </a:xfrm>
        <a:prstGeom xmlns:a="http://schemas.openxmlformats.org/drawingml/2006/main" prst="straightConnector1">
          <a:avLst/>
        </a:prstGeom>
        <a:ln xmlns:a="http://schemas.openxmlformats.org/drawingml/2006/main">
          <a:tailEnd type="triangle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</c:userShap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ight Blue 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>
            <a:spLocks noChangeArrowheads="1"/>
          </p:cNvSpPr>
          <p:nvPr/>
        </p:nvSpPr>
        <p:spPr bwMode="auto">
          <a:xfrm flipV="1">
            <a:off x="0" y="1"/>
            <a:ext cx="12192000" cy="4479925"/>
          </a:xfrm>
          <a:prstGeom prst="rect">
            <a:avLst/>
          </a:prstGeom>
          <a:solidFill>
            <a:srgbClr val="139AF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marL="115888" indent="-115888" eaLnBrk="0" hangingPunct="0">
              <a:defRPr sz="1600" b="1">
                <a:solidFill>
                  <a:schemeClr val="tx1"/>
                </a:solidFill>
                <a:latin typeface="Trebuchet MS" pitchFamily="34" charset="0"/>
                <a:ea typeface="MS PGothic" pitchFamily="34" charset="-128"/>
              </a:defRPr>
            </a:lvl1pPr>
            <a:lvl2pPr marL="742950" indent="-285750" eaLnBrk="0" hangingPunct="0">
              <a:defRPr sz="1600" b="1">
                <a:solidFill>
                  <a:schemeClr val="tx1"/>
                </a:solidFill>
                <a:latin typeface="Trebuchet MS" pitchFamily="34" charset="0"/>
                <a:ea typeface="MS PGothic" pitchFamily="34" charset="-128"/>
              </a:defRPr>
            </a:lvl2pPr>
            <a:lvl3pPr marL="1143000" indent="-228600" eaLnBrk="0" hangingPunct="0">
              <a:defRPr sz="1600" b="1">
                <a:solidFill>
                  <a:schemeClr val="tx1"/>
                </a:solidFill>
                <a:latin typeface="Trebuchet MS" pitchFamily="34" charset="0"/>
                <a:ea typeface="MS PGothic" pitchFamily="34" charset="-128"/>
              </a:defRPr>
            </a:lvl3pPr>
            <a:lvl4pPr marL="1600200" indent="-228600" eaLnBrk="0" hangingPunct="0">
              <a:defRPr sz="1600" b="1">
                <a:solidFill>
                  <a:schemeClr val="tx1"/>
                </a:solidFill>
                <a:latin typeface="Trebuchet MS" pitchFamily="34" charset="0"/>
                <a:ea typeface="MS PGothic" pitchFamily="34" charset="-128"/>
              </a:defRPr>
            </a:lvl4pPr>
            <a:lvl5pPr marL="2057400" indent="-228600" eaLnBrk="0" hangingPunct="0">
              <a:defRPr sz="1600" b="1">
                <a:solidFill>
                  <a:schemeClr val="tx1"/>
                </a:solidFill>
                <a:latin typeface="Trebuchet MS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itchFamily="34" charset="0"/>
                <a:ea typeface="MS PGothic" pitchFamily="34" charset="-128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Char char="•"/>
              <a:defRPr/>
            </a:pPr>
            <a:endParaRPr lang="en-US" altLang="en-US" sz="1300" b="0">
              <a:cs typeface="+mn-cs"/>
            </a:endParaRPr>
          </a:p>
        </p:txBody>
      </p:sp>
      <p:sp>
        <p:nvSpPr>
          <p:cNvPr id="6" name="Line 1086"/>
          <p:cNvSpPr>
            <a:spLocks noChangeShapeType="1"/>
          </p:cNvSpPr>
          <p:nvPr/>
        </p:nvSpPr>
        <p:spPr bwMode="auto">
          <a:xfrm>
            <a:off x="645585" y="617539"/>
            <a:ext cx="2116" cy="1587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1600"/>
          </a:p>
        </p:txBody>
      </p:sp>
      <p:sp>
        <p:nvSpPr>
          <p:cNvPr id="7" name="Line 1087"/>
          <p:cNvSpPr>
            <a:spLocks noChangeShapeType="1"/>
          </p:cNvSpPr>
          <p:nvPr/>
        </p:nvSpPr>
        <p:spPr bwMode="auto">
          <a:xfrm>
            <a:off x="645585" y="617539"/>
            <a:ext cx="2116" cy="1587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1600"/>
          </a:p>
        </p:txBody>
      </p:sp>
      <p:sp>
        <p:nvSpPr>
          <p:cNvPr id="8" name="Rectangle 1088"/>
          <p:cNvSpPr>
            <a:spLocks noChangeArrowheads="1"/>
          </p:cNvSpPr>
          <p:nvPr/>
        </p:nvSpPr>
        <p:spPr bwMode="auto">
          <a:xfrm>
            <a:off x="645585" y="617539"/>
            <a:ext cx="2116" cy="1587"/>
          </a:xfrm>
          <a:prstGeom prst="rect">
            <a:avLst/>
          </a:pr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600" b="1">
                <a:solidFill>
                  <a:schemeClr val="tx1"/>
                </a:solidFill>
                <a:latin typeface="Trebuchet MS" pitchFamily="34" charset="0"/>
                <a:ea typeface="MS PGothic" pitchFamily="34" charset="-128"/>
              </a:defRPr>
            </a:lvl1pPr>
            <a:lvl2pPr marL="742950" indent="-285750" eaLnBrk="0" hangingPunct="0">
              <a:defRPr sz="1600" b="1">
                <a:solidFill>
                  <a:schemeClr val="tx1"/>
                </a:solidFill>
                <a:latin typeface="Trebuchet MS" pitchFamily="34" charset="0"/>
                <a:ea typeface="MS PGothic" pitchFamily="34" charset="-128"/>
              </a:defRPr>
            </a:lvl2pPr>
            <a:lvl3pPr marL="1143000" indent="-228600" eaLnBrk="0" hangingPunct="0">
              <a:defRPr sz="1600" b="1">
                <a:solidFill>
                  <a:schemeClr val="tx1"/>
                </a:solidFill>
                <a:latin typeface="Trebuchet MS" pitchFamily="34" charset="0"/>
                <a:ea typeface="MS PGothic" pitchFamily="34" charset="-128"/>
              </a:defRPr>
            </a:lvl3pPr>
            <a:lvl4pPr marL="1600200" indent="-228600" eaLnBrk="0" hangingPunct="0">
              <a:defRPr sz="1600" b="1">
                <a:solidFill>
                  <a:schemeClr val="tx1"/>
                </a:solidFill>
                <a:latin typeface="Trebuchet MS" pitchFamily="34" charset="0"/>
                <a:ea typeface="MS PGothic" pitchFamily="34" charset="-128"/>
              </a:defRPr>
            </a:lvl4pPr>
            <a:lvl5pPr marL="2057400" indent="-228600" eaLnBrk="0" hangingPunct="0">
              <a:defRPr sz="1600" b="1">
                <a:solidFill>
                  <a:schemeClr val="tx1"/>
                </a:solidFill>
                <a:latin typeface="Trebuchet MS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itchFamily="34" charset="0"/>
                <a:ea typeface="MS PGothic" pitchFamily="34" charset="-128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Char char="•"/>
              <a:defRPr/>
            </a:pPr>
            <a:endParaRPr lang="en-US" altLang="en-US" sz="1300" b="0">
              <a:cs typeface="+mn-cs"/>
            </a:endParaRPr>
          </a:p>
        </p:txBody>
      </p:sp>
      <p:sp>
        <p:nvSpPr>
          <p:cNvPr id="9" name="Rectangle 1089"/>
          <p:cNvSpPr>
            <a:spLocks noChangeArrowheads="1"/>
          </p:cNvSpPr>
          <p:nvPr/>
        </p:nvSpPr>
        <p:spPr bwMode="auto">
          <a:xfrm>
            <a:off x="645585" y="617539"/>
            <a:ext cx="2116" cy="1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600" b="1">
                <a:solidFill>
                  <a:schemeClr val="tx1"/>
                </a:solidFill>
                <a:latin typeface="Trebuchet MS" pitchFamily="34" charset="0"/>
                <a:ea typeface="MS PGothic" pitchFamily="34" charset="-128"/>
              </a:defRPr>
            </a:lvl1pPr>
            <a:lvl2pPr marL="742950" indent="-285750" eaLnBrk="0" hangingPunct="0">
              <a:defRPr sz="1600" b="1">
                <a:solidFill>
                  <a:schemeClr val="tx1"/>
                </a:solidFill>
                <a:latin typeface="Trebuchet MS" pitchFamily="34" charset="0"/>
                <a:ea typeface="MS PGothic" pitchFamily="34" charset="-128"/>
              </a:defRPr>
            </a:lvl2pPr>
            <a:lvl3pPr marL="1143000" indent="-228600" eaLnBrk="0" hangingPunct="0">
              <a:defRPr sz="1600" b="1">
                <a:solidFill>
                  <a:schemeClr val="tx1"/>
                </a:solidFill>
                <a:latin typeface="Trebuchet MS" pitchFamily="34" charset="0"/>
                <a:ea typeface="MS PGothic" pitchFamily="34" charset="-128"/>
              </a:defRPr>
            </a:lvl3pPr>
            <a:lvl4pPr marL="1600200" indent="-228600" eaLnBrk="0" hangingPunct="0">
              <a:defRPr sz="1600" b="1">
                <a:solidFill>
                  <a:schemeClr val="tx1"/>
                </a:solidFill>
                <a:latin typeface="Trebuchet MS" pitchFamily="34" charset="0"/>
                <a:ea typeface="MS PGothic" pitchFamily="34" charset="-128"/>
              </a:defRPr>
            </a:lvl4pPr>
            <a:lvl5pPr marL="2057400" indent="-228600" eaLnBrk="0" hangingPunct="0">
              <a:defRPr sz="1600" b="1">
                <a:solidFill>
                  <a:schemeClr val="tx1"/>
                </a:solidFill>
                <a:latin typeface="Trebuchet MS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itchFamily="34" charset="0"/>
                <a:ea typeface="MS PGothic" pitchFamily="34" charset="-128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Char char="•"/>
              <a:defRPr/>
            </a:pPr>
            <a:endParaRPr lang="en-US" altLang="en-US" sz="1300" b="0">
              <a:cs typeface="+mn-cs"/>
            </a:endParaRPr>
          </a:p>
        </p:txBody>
      </p:sp>
      <p:sp>
        <p:nvSpPr>
          <p:cNvPr id="10" name="Freeform 1098"/>
          <p:cNvSpPr>
            <a:spLocks/>
          </p:cNvSpPr>
          <p:nvPr/>
        </p:nvSpPr>
        <p:spPr bwMode="auto">
          <a:xfrm>
            <a:off x="649818" y="617539"/>
            <a:ext cx="4233" cy="1587"/>
          </a:xfrm>
          <a:custGeom>
            <a:avLst/>
            <a:gdLst>
              <a:gd name="T0" fmla="*/ 0 w 2"/>
              <a:gd name="T1" fmla="*/ 0 h 1587"/>
              <a:gd name="T2" fmla="*/ 2147483647 w 2"/>
              <a:gd name="T3" fmla="*/ 0 h 1587"/>
              <a:gd name="T4" fmla="*/ 2147483647 w 2"/>
              <a:gd name="T5" fmla="*/ 0 h 1587"/>
              <a:gd name="T6" fmla="*/ 2147483647 w 2"/>
              <a:gd name="T7" fmla="*/ 0 h 1587"/>
              <a:gd name="T8" fmla="*/ 0 w 2"/>
              <a:gd name="T9" fmla="*/ 0 h 1587"/>
              <a:gd name="T10" fmla="*/ 0 w 2"/>
              <a:gd name="T11" fmla="*/ 0 h 1587"/>
              <a:gd name="T12" fmla="*/ 0 w 2"/>
              <a:gd name="T13" fmla="*/ 0 h 1587"/>
              <a:gd name="T14" fmla="*/ 0 w 2"/>
              <a:gd name="T15" fmla="*/ 0 h 1587"/>
              <a:gd name="T16" fmla="*/ 0 w 2"/>
              <a:gd name="T17" fmla="*/ 0 h 1587"/>
              <a:gd name="T18" fmla="*/ 0 w 2"/>
              <a:gd name="T19" fmla="*/ 0 h 1587"/>
              <a:gd name="T20" fmla="*/ 0 w 2"/>
              <a:gd name="T21" fmla="*/ 0 h 1587"/>
              <a:gd name="T22" fmla="*/ 0 w 2"/>
              <a:gd name="T23" fmla="*/ 0 h 1587"/>
              <a:gd name="T24" fmla="*/ 0 w 2"/>
              <a:gd name="T25" fmla="*/ 0 h 1587"/>
              <a:gd name="T26" fmla="*/ 0 w 2"/>
              <a:gd name="T27" fmla="*/ 0 h 1587"/>
              <a:gd name="T28" fmla="*/ 0 w 2"/>
              <a:gd name="T29" fmla="*/ 0 h 1587"/>
              <a:gd name="T30" fmla="*/ 0 w 2"/>
              <a:gd name="T31" fmla="*/ 0 h 1587"/>
              <a:gd name="T32" fmla="*/ 0 w 2"/>
              <a:gd name="T33" fmla="*/ 0 h 1587"/>
              <a:gd name="T34" fmla="*/ 2147483647 w 2"/>
              <a:gd name="T35" fmla="*/ 0 h 1587"/>
              <a:gd name="T36" fmla="*/ 2147483647 w 2"/>
              <a:gd name="T37" fmla="*/ 0 h 1587"/>
              <a:gd name="T38" fmla="*/ 2147483647 w 2"/>
              <a:gd name="T39" fmla="*/ 0 h 1587"/>
              <a:gd name="T40" fmla="*/ 0 w 2"/>
              <a:gd name="T41" fmla="*/ 0 h 1587"/>
              <a:gd name="T42" fmla="*/ 0 w 2"/>
              <a:gd name="T43" fmla="*/ 0 h 1587"/>
              <a:gd name="T44" fmla="*/ 0 w 2"/>
              <a:gd name="T45" fmla="*/ 0 h 1587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</a:gdLst>
            <a:ahLst/>
            <a:cxnLst>
              <a:cxn ang="T46">
                <a:pos x="T0" y="T1"/>
              </a:cxn>
              <a:cxn ang="T47">
                <a:pos x="T2" y="T3"/>
              </a:cxn>
              <a:cxn ang="T48">
                <a:pos x="T4" y="T5"/>
              </a:cxn>
              <a:cxn ang="T49">
                <a:pos x="T6" y="T7"/>
              </a:cxn>
              <a:cxn ang="T50">
                <a:pos x="T8" y="T9"/>
              </a:cxn>
              <a:cxn ang="T51">
                <a:pos x="T10" y="T11"/>
              </a:cxn>
              <a:cxn ang="T52">
                <a:pos x="T12" y="T13"/>
              </a:cxn>
              <a:cxn ang="T53">
                <a:pos x="T14" y="T15"/>
              </a:cxn>
              <a:cxn ang="T54">
                <a:pos x="T16" y="T17"/>
              </a:cxn>
              <a:cxn ang="T55">
                <a:pos x="T18" y="T19"/>
              </a:cxn>
              <a:cxn ang="T56">
                <a:pos x="T20" y="T21"/>
              </a:cxn>
              <a:cxn ang="T57">
                <a:pos x="T22" y="T23"/>
              </a:cxn>
              <a:cxn ang="T58">
                <a:pos x="T24" y="T25"/>
              </a:cxn>
              <a:cxn ang="T59">
                <a:pos x="T26" y="T27"/>
              </a:cxn>
              <a:cxn ang="T60">
                <a:pos x="T28" y="T29"/>
              </a:cxn>
              <a:cxn ang="T61">
                <a:pos x="T30" y="T31"/>
              </a:cxn>
              <a:cxn ang="T62">
                <a:pos x="T32" y="T33"/>
              </a:cxn>
              <a:cxn ang="T63">
                <a:pos x="T34" y="T35"/>
              </a:cxn>
              <a:cxn ang="T64">
                <a:pos x="T36" y="T37"/>
              </a:cxn>
              <a:cxn ang="T65">
                <a:pos x="T38" y="T39"/>
              </a:cxn>
              <a:cxn ang="T66">
                <a:pos x="T40" y="T41"/>
              </a:cxn>
              <a:cxn ang="T67">
                <a:pos x="T42" y="T43"/>
              </a:cxn>
              <a:cxn ang="T68">
                <a:pos x="T44" y="T45"/>
              </a:cxn>
            </a:cxnLst>
            <a:rect l="0" t="0" r="r" b="b"/>
            <a:pathLst>
              <a:path w="2" h="1587">
                <a:moveTo>
                  <a:pt x="0" y="0"/>
                </a:moveTo>
                <a:lnTo>
                  <a:pt x="2" y="0"/>
                </a:lnTo>
                <a:lnTo>
                  <a:pt x="0" y="0"/>
                </a:lnTo>
                <a:lnTo>
                  <a:pt x="2" y="0"/>
                </a:lnTo>
                <a:lnTo>
                  <a:pt x="0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1600"/>
          </a:p>
        </p:txBody>
      </p:sp>
      <p:sp>
        <p:nvSpPr>
          <p:cNvPr id="11" name="Freeform 1115"/>
          <p:cNvSpPr>
            <a:spLocks/>
          </p:cNvSpPr>
          <p:nvPr/>
        </p:nvSpPr>
        <p:spPr bwMode="auto">
          <a:xfrm>
            <a:off x="611718" y="473075"/>
            <a:ext cx="4233" cy="3175"/>
          </a:xfrm>
          <a:custGeom>
            <a:avLst/>
            <a:gdLst>
              <a:gd name="T0" fmla="*/ 0 w 2"/>
              <a:gd name="T1" fmla="*/ 2147483647 h 2"/>
              <a:gd name="T2" fmla="*/ 0 w 2"/>
              <a:gd name="T3" fmla="*/ 2147483647 h 2"/>
              <a:gd name="T4" fmla="*/ 0 w 2"/>
              <a:gd name="T5" fmla="*/ 2147483647 h 2"/>
              <a:gd name="T6" fmla="*/ 0 w 2"/>
              <a:gd name="T7" fmla="*/ 2147483647 h 2"/>
              <a:gd name="T8" fmla="*/ 0 w 2"/>
              <a:gd name="T9" fmla="*/ 2147483647 h 2"/>
              <a:gd name="T10" fmla="*/ 0 w 2"/>
              <a:gd name="T11" fmla="*/ 2147483647 h 2"/>
              <a:gd name="T12" fmla="*/ 2147483647 w 2"/>
              <a:gd name="T13" fmla="*/ 2147483647 h 2"/>
              <a:gd name="T14" fmla="*/ 2147483647 w 2"/>
              <a:gd name="T15" fmla="*/ 2147483647 h 2"/>
              <a:gd name="T16" fmla="*/ 2147483647 w 2"/>
              <a:gd name="T17" fmla="*/ 0 h 2"/>
              <a:gd name="T18" fmla="*/ 0 w 2"/>
              <a:gd name="T19" fmla="*/ 2147483647 h 2"/>
              <a:gd name="T20" fmla="*/ 0 w 2"/>
              <a:gd name="T21" fmla="*/ 2147483647 h 2"/>
              <a:gd name="T22" fmla="*/ 0 w 2"/>
              <a:gd name="T23" fmla="*/ 2147483647 h 2"/>
              <a:gd name="T24" fmla="*/ 0 w 2"/>
              <a:gd name="T25" fmla="*/ 2147483647 h 2"/>
              <a:gd name="T26" fmla="*/ 0 w 2"/>
              <a:gd name="T27" fmla="*/ 2147483647 h 2"/>
              <a:gd name="T28" fmla="*/ 2147483647 w 2"/>
              <a:gd name="T29" fmla="*/ 2147483647 h 2"/>
              <a:gd name="T30" fmla="*/ 2147483647 w 2"/>
              <a:gd name="T31" fmla="*/ 2147483647 h 2"/>
              <a:gd name="T32" fmla="*/ 2147483647 w 2"/>
              <a:gd name="T33" fmla="*/ 2147483647 h 2"/>
              <a:gd name="T34" fmla="*/ 2147483647 w 2"/>
              <a:gd name="T35" fmla="*/ 2147483647 h 2"/>
              <a:gd name="T36" fmla="*/ 2147483647 w 2"/>
              <a:gd name="T37" fmla="*/ 2147483647 h 2"/>
              <a:gd name="T38" fmla="*/ 2147483647 w 2"/>
              <a:gd name="T39" fmla="*/ 2147483647 h 2"/>
              <a:gd name="T40" fmla="*/ 0 w 2"/>
              <a:gd name="T41" fmla="*/ 2147483647 h 2"/>
              <a:gd name="T42" fmla="*/ 0 w 2"/>
              <a:gd name="T43" fmla="*/ 2147483647 h 2"/>
              <a:gd name="T44" fmla="*/ 0 w 2"/>
              <a:gd name="T45" fmla="*/ 2147483647 h 2"/>
              <a:gd name="T46" fmla="*/ 0 w 2"/>
              <a:gd name="T47" fmla="*/ 2147483647 h 2"/>
              <a:gd name="T48" fmla="*/ 0 w 2"/>
              <a:gd name="T49" fmla="*/ 2147483647 h 2"/>
              <a:gd name="T50" fmla="*/ 0 w 2"/>
              <a:gd name="T51" fmla="*/ 2147483647 h 2"/>
              <a:gd name="T52" fmla="*/ 0 w 2"/>
              <a:gd name="T53" fmla="*/ 2147483647 h 2"/>
              <a:gd name="T54" fmla="*/ 2147483647 w 2"/>
              <a:gd name="T55" fmla="*/ 2147483647 h 2"/>
              <a:gd name="T56" fmla="*/ 0 w 2"/>
              <a:gd name="T57" fmla="*/ 2147483647 h 2"/>
              <a:gd name="T58" fmla="*/ 2147483647 w 2"/>
              <a:gd name="T59" fmla="*/ 2147483647 h 2"/>
              <a:gd name="T60" fmla="*/ 2147483647 w 2"/>
              <a:gd name="T61" fmla="*/ 2147483647 h 2"/>
              <a:gd name="T62" fmla="*/ 2147483647 w 2"/>
              <a:gd name="T63" fmla="*/ 2147483647 h 2"/>
              <a:gd name="T64" fmla="*/ 0 w 2"/>
              <a:gd name="T65" fmla="*/ 2147483647 h 2"/>
              <a:gd name="T66" fmla="*/ 0 w 2"/>
              <a:gd name="T67" fmla="*/ 2147483647 h 2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</a:gdLst>
            <a:ahLst/>
            <a:cxnLst>
              <a:cxn ang="T68">
                <a:pos x="T0" y="T1"/>
              </a:cxn>
              <a:cxn ang="T69">
                <a:pos x="T2" y="T3"/>
              </a:cxn>
              <a:cxn ang="T70">
                <a:pos x="T4" y="T5"/>
              </a:cxn>
              <a:cxn ang="T71">
                <a:pos x="T6" y="T7"/>
              </a:cxn>
              <a:cxn ang="T72">
                <a:pos x="T8" y="T9"/>
              </a:cxn>
              <a:cxn ang="T73">
                <a:pos x="T10" y="T11"/>
              </a:cxn>
              <a:cxn ang="T74">
                <a:pos x="T12" y="T13"/>
              </a:cxn>
              <a:cxn ang="T75">
                <a:pos x="T14" y="T15"/>
              </a:cxn>
              <a:cxn ang="T76">
                <a:pos x="T16" y="T17"/>
              </a:cxn>
              <a:cxn ang="T77">
                <a:pos x="T18" y="T19"/>
              </a:cxn>
              <a:cxn ang="T78">
                <a:pos x="T20" y="T21"/>
              </a:cxn>
              <a:cxn ang="T79">
                <a:pos x="T22" y="T23"/>
              </a:cxn>
              <a:cxn ang="T80">
                <a:pos x="T24" y="T25"/>
              </a:cxn>
              <a:cxn ang="T81">
                <a:pos x="T26" y="T27"/>
              </a:cxn>
              <a:cxn ang="T82">
                <a:pos x="T28" y="T29"/>
              </a:cxn>
              <a:cxn ang="T83">
                <a:pos x="T30" y="T31"/>
              </a:cxn>
              <a:cxn ang="T84">
                <a:pos x="T32" y="T33"/>
              </a:cxn>
              <a:cxn ang="T85">
                <a:pos x="T34" y="T35"/>
              </a:cxn>
              <a:cxn ang="T86">
                <a:pos x="T36" y="T37"/>
              </a:cxn>
              <a:cxn ang="T87">
                <a:pos x="T38" y="T39"/>
              </a:cxn>
              <a:cxn ang="T88">
                <a:pos x="T40" y="T41"/>
              </a:cxn>
              <a:cxn ang="T89">
                <a:pos x="T42" y="T43"/>
              </a:cxn>
              <a:cxn ang="T90">
                <a:pos x="T44" y="T45"/>
              </a:cxn>
              <a:cxn ang="T91">
                <a:pos x="T46" y="T47"/>
              </a:cxn>
              <a:cxn ang="T92">
                <a:pos x="T48" y="T49"/>
              </a:cxn>
              <a:cxn ang="T93">
                <a:pos x="T50" y="T51"/>
              </a:cxn>
              <a:cxn ang="T94">
                <a:pos x="T52" y="T53"/>
              </a:cxn>
              <a:cxn ang="T95">
                <a:pos x="T54" y="T55"/>
              </a:cxn>
              <a:cxn ang="T96">
                <a:pos x="T56" y="T57"/>
              </a:cxn>
              <a:cxn ang="T97">
                <a:pos x="T58" y="T59"/>
              </a:cxn>
              <a:cxn ang="T98">
                <a:pos x="T60" y="T61"/>
              </a:cxn>
              <a:cxn ang="T99">
                <a:pos x="T62" y="T63"/>
              </a:cxn>
              <a:cxn ang="T100">
                <a:pos x="T64" y="T65"/>
              </a:cxn>
              <a:cxn ang="T101">
                <a:pos x="T66" y="T67"/>
              </a:cxn>
            </a:cxnLst>
            <a:rect l="0" t="0" r="r" b="b"/>
            <a:pathLst>
              <a:path w="2" h="2">
                <a:moveTo>
                  <a:pt x="0" y="2"/>
                </a:moveTo>
                <a:lnTo>
                  <a:pt x="0" y="2"/>
                </a:lnTo>
                <a:lnTo>
                  <a:pt x="2" y="2"/>
                </a:lnTo>
                <a:lnTo>
                  <a:pt x="2" y="0"/>
                </a:lnTo>
                <a:lnTo>
                  <a:pt x="0" y="2"/>
                </a:lnTo>
                <a:lnTo>
                  <a:pt x="2" y="2"/>
                </a:lnTo>
                <a:lnTo>
                  <a:pt x="0" y="2"/>
                </a:lnTo>
                <a:lnTo>
                  <a:pt x="2" y="2"/>
                </a:lnTo>
                <a:lnTo>
                  <a:pt x="0" y="2"/>
                </a:lnTo>
                <a:lnTo>
                  <a:pt x="2" y="2"/>
                </a:lnTo>
                <a:lnTo>
                  <a:pt x="0" y="2"/>
                </a:lnTo>
                <a:lnTo>
                  <a:pt x="2" y="2"/>
                </a:lnTo>
                <a:lnTo>
                  <a:pt x="0" y="2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1600"/>
          </a:p>
        </p:txBody>
      </p:sp>
      <p:sp>
        <p:nvSpPr>
          <p:cNvPr id="12" name="Freeform 1120"/>
          <p:cNvSpPr>
            <a:spLocks/>
          </p:cNvSpPr>
          <p:nvPr/>
        </p:nvSpPr>
        <p:spPr bwMode="auto">
          <a:xfrm>
            <a:off x="611718" y="463551"/>
            <a:ext cx="4233" cy="3175"/>
          </a:xfrm>
          <a:custGeom>
            <a:avLst/>
            <a:gdLst>
              <a:gd name="T0" fmla="*/ 0 w 2"/>
              <a:gd name="T1" fmla="*/ 0 h 2"/>
              <a:gd name="T2" fmla="*/ 0 w 2"/>
              <a:gd name="T3" fmla="*/ 2147483647 h 2"/>
              <a:gd name="T4" fmla="*/ 0 w 2"/>
              <a:gd name="T5" fmla="*/ 2147483647 h 2"/>
              <a:gd name="T6" fmla="*/ 0 w 2"/>
              <a:gd name="T7" fmla="*/ 2147483647 h 2"/>
              <a:gd name="T8" fmla="*/ 2147483647 w 2"/>
              <a:gd name="T9" fmla="*/ 2147483647 h 2"/>
              <a:gd name="T10" fmla="*/ 2147483647 w 2"/>
              <a:gd name="T11" fmla="*/ 0 h 2"/>
              <a:gd name="T12" fmla="*/ 2147483647 w 2"/>
              <a:gd name="T13" fmla="*/ 0 h 2"/>
              <a:gd name="T14" fmla="*/ 2147483647 w 2"/>
              <a:gd name="T15" fmla="*/ 0 h 2"/>
              <a:gd name="T16" fmla="*/ 0 w 2"/>
              <a:gd name="T17" fmla="*/ 0 h 2"/>
              <a:gd name="T18" fmla="*/ 0 w 2"/>
              <a:gd name="T19" fmla="*/ 2147483647 h 2"/>
              <a:gd name="T20" fmla="*/ 0 w 2"/>
              <a:gd name="T21" fmla="*/ 2147483647 h 2"/>
              <a:gd name="T22" fmla="*/ 2147483647 w 2"/>
              <a:gd name="T23" fmla="*/ 0 h 2"/>
              <a:gd name="T24" fmla="*/ 2147483647 w 2"/>
              <a:gd name="T25" fmla="*/ 0 h 2"/>
              <a:gd name="T26" fmla="*/ 2147483647 w 2"/>
              <a:gd name="T27" fmla="*/ 0 h 2"/>
              <a:gd name="T28" fmla="*/ 2147483647 w 2"/>
              <a:gd name="T29" fmla="*/ 2147483647 h 2"/>
              <a:gd name="T30" fmla="*/ 0 w 2"/>
              <a:gd name="T31" fmla="*/ 2147483647 h 2"/>
              <a:gd name="T32" fmla="*/ 0 w 2"/>
              <a:gd name="T33" fmla="*/ 2147483647 h 2"/>
              <a:gd name="T34" fmla="*/ 0 w 2"/>
              <a:gd name="T35" fmla="*/ 2147483647 h 2"/>
              <a:gd name="T36" fmla="*/ 0 w 2"/>
              <a:gd name="T37" fmla="*/ 2147483647 h 2"/>
              <a:gd name="T38" fmla="*/ 0 w 2"/>
              <a:gd name="T39" fmla="*/ 2147483647 h 2"/>
              <a:gd name="T40" fmla="*/ 0 w 2"/>
              <a:gd name="T41" fmla="*/ 2147483647 h 2"/>
              <a:gd name="T42" fmla="*/ 0 w 2"/>
              <a:gd name="T43" fmla="*/ 2147483647 h 2"/>
              <a:gd name="T44" fmla="*/ 0 w 2"/>
              <a:gd name="T45" fmla="*/ 2147483647 h 2"/>
              <a:gd name="T46" fmla="*/ 2147483647 w 2"/>
              <a:gd name="T47" fmla="*/ 2147483647 h 2"/>
              <a:gd name="T48" fmla="*/ 0 w 2"/>
              <a:gd name="T49" fmla="*/ 2147483647 h 2"/>
              <a:gd name="T50" fmla="*/ 0 w 2"/>
              <a:gd name="T51" fmla="*/ 2147483647 h 2"/>
              <a:gd name="T52" fmla="*/ 2147483647 w 2"/>
              <a:gd name="T53" fmla="*/ 2147483647 h 2"/>
              <a:gd name="T54" fmla="*/ 2147483647 w 2"/>
              <a:gd name="T55" fmla="*/ 2147483647 h 2"/>
              <a:gd name="T56" fmla="*/ 2147483647 w 2"/>
              <a:gd name="T57" fmla="*/ 0 h 2"/>
              <a:gd name="T58" fmla="*/ 0 w 2"/>
              <a:gd name="T59" fmla="*/ 0 h 2"/>
              <a:gd name="T60" fmla="*/ 0 w 2"/>
              <a:gd name="T61" fmla="*/ 0 h 2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</a:gdLst>
            <a:ahLst/>
            <a:cxnLst>
              <a:cxn ang="T62">
                <a:pos x="T0" y="T1"/>
              </a:cxn>
              <a:cxn ang="T63">
                <a:pos x="T2" y="T3"/>
              </a:cxn>
              <a:cxn ang="T64">
                <a:pos x="T4" y="T5"/>
              </a:cxn>
              <a:cxn ang="T65">
                <a:pos x="T6" y="T7"/>
              </a:cxn>
              <a:cxn ang="T66">
                <a:pos x="T8" y="T9"/>
              </a:cxn>
              <a:cxn ang="T67">
                <a:pos x="T10" y="T11"/>
              </a:cxn>
              <a:cxn ang="T68">
                <a:pos x="T12" y="T13"/>
              </a:cxn>
              <a:cxn ang="T69">
                <a:pos x="T14" y="T15"/>
              </a:cxn>
              <a:cxn ang="T70">
                <a:pos x="T16" y="T17"/>
              </a:cxn>
              <a:cxn ang="T71">
                <a:pos x="T18" y="T19"/>
              </a:cxn>
              <a:cxn ang="T72">
                <a:pos x="T20" y="T21"/>
              </a:cxn>
              <a:cxn ang="T73">
                <a:pos x="T22" y="T23"/>
              </a:cxn>
              <a:cxn ang="T74">
                <a:pos x="T24" y="T25"/>
              </a:cxn>
              <a:cxn ang="T75">
                <a:pos x="T26" y="T27"/>
              </a:cxn>
              <a:cxn ang="T76">
                <a:pos x="T28" y="T29"/>
              </a:cxn>
              <a:cxn ang="T77">
                <a:pos x="T30" y="T31"/>
              </a:cxn>
              <a:cxn ang="T78">
                <a:pos x="T32" y="T33"/>
              </a:cxn>
              <a:cxn ang="T79">
                <a:pos x="T34" y="T35"/>
              </a:cxn>
              <a:cxn ang="T80">
                <a:pos x="T36" y="T37"/>
              </a:cxn>
              <a:cxn ang="T81">
                <a:pos x="T38" y="T39"/>
              </a:cxn>
              <a:cxn ang="T82">
                <a:pos x="T40" y="T41"/>
              </a:cxn>
              <a:cxn ang="T83">
                <a:pos x="T42" y="T43"/>
              </a:cxn>
              <a:cxn ang="T84">
                <a:pos x="T44" y="T45"/>
              </a:cxn>
              <a:cxn ang="T85">
                <a:pos x="T46" y="T47"/>
              </a:cxn>
              <a:cxn ang="T86">
                <a:pos x="T48" y="T49"/>
              </a:cxn>
              <a:cxn ang="T87">
                <a:pos x="T50" y="T51"/>
              </a:cxn>
              <a:cxn ang="T88">
                <a:pos x="T52" y="T53"/>
              </a:cxn>
              <a:cxn ang="T89">
                <a:pos x="T54" y="T55"/>
              </a:cxn>
              <a:cxn ang="T90">
                <a:pos x="T56" y="T57"/>
              </a:cxn>
              <a:cxn ang="T91">
                <a:pos x="T58" y="T59"/>
              </a:cxn>
              <a:cxn ang="T92">
                <a:pos x="T60" y="T61"/>
              </a:cxn>
            </a:cxnLst>
            <a:rect l="0" t="0" r="r" b="b"/>
            <a:pathLst>
              <a:path w="2" h="2">
                <a:moveTo>
                  <a:pt x="0" y="0"/>
                </a:moveTo>
                <a:lnTo>
                  <a:pt x="0" y="2"/>
                </a:lnTo>
                <a:lnTo>
                  <a:pt x="2" y="2"/>
                </a:lnTo>
                <a:lnTo>
                  <a:pt x="2" y="0"/>
                </a:lnTo>
                <a:lnTo>
                  <a:pt x="0" y="0"/>
                </a:lnTo>
                <a:lnTo>
                  <a:pt x="0" y="2"/>
                </a:lnTo>
                <a:lnTo>
                  <a:pt x="2" y="0"/>
                </a:lnTo>
                <a:lnTo>
                  <a:pt x="2" y="2"/>
                </a:lnTo>
                <a:lnTo>
                  <a:pt x="0" y="2"/>
                </a:lnTo>
                <a:lnTo>
                  <a:pt x="2" y="2"/>
                </a:lnTo>
                <a:lnTo>
                  <a:pt x="0" y="2"/>
                </a:lnTo>
                <a:lnTo>
                  <a:pt x="2" y="2"/>
                </a:lnTo>
                <a:lnTo>
                  <a:pt x="2" y="0"/>
                </a:lnTo>
                <a:lnTo>
                  <a:pt x="0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1600"/>
          </a:p>
        </p:txBody>
      </p:sp>
      <p:sp>
        <p:nvSpPr>
          <p:cNvPr id="13" name="Freeform 1134"/>
          <p:cNvSpPr>
            <a:spLocks/>
          </p:cNvSpPr>
          <p:nvPr/>
        </p:nvSpPr>
        <p:spPr bwMode="auto">
          <a:xfrm>
            <a:off x="937685" y="514350"/>
            <a:ext cx="4233" cy="6350"/>
          </a:xfrm>
          <a:custGeom>
            <a:avLst/>
            <a:gdLst>
              <a:gd name="T0" fmla="*/ 2147483647 w 2"/>
              <a:gd name="T1" fmla="*/ 2147483647 h 4"/>
              <a:gd name="T2" fmla="*/ 2147483647 w 2"/>
              <a:gd name="T3" fmla="*/ 2147483647 h 4"/>
              <a:gd name="T4" fmla="*/ 2147483647 w 2"/>
              <a:gd name="T5" fmla="*/ 2147483647 h 4"/>
              <a:gd name="T6" fmla="*/ 2147483647 w 2"/>
              <a:gd name="T7" fmla="*/ 2147483647 h 4"/>
              <a:gd name="T8" fmla="*/ 2147483647 w 2"/>
              <a:gd name="T9" fmla="*/ 0 h 4"/>
              <a:gd name="T10" fmla="*/ 2147483647 w 2"/>
              <a:gd name="T11" fmla="*/ 0 h 4"/>
              <a:gd name="T12" fmla="*/ 2147483647 w 2"/>
              <a:gd name="T13" fmla="*/ 0 h 4"/>
              <a:gd name="T14" fmla="*/ 0 w 2"/>
              <a:gd name="T15" fmla="*/ 2147483647 h 4"/>
              <a:gd name="T16" fmla="*/ 2147483647 w 2"/>
              <a:gd name="T17" fmla="*/ 2147483647 h 4"/>
              <a:gd name="T18" fmla="*/ 2147483647 w 2"/>
              <a:gd name="T19" fmla="*/ 2147483647 h 4"/>
              <a:gd name="T20" fmla="*/ 2147483647 w 2"/>
              <a:gd name="T21" fmla="*/ 2147483647 h 4"/>
              <a:gd name="T22" fmla="*/ 2147483647 w 2"/>
              <a:gd name="T23" fmla="*/ 0 h 4"/>
              <a:gd name="T24" fmla="*/ 2147483647 w 2"/>
              <a:gd name="T25" fmla="*/ 2147483647 h 4"/>
              <a:gd name="T26" fmla="*/ 2147483647 w 2"/>
              <a:gd name="T27" fmla="*/ 2147483647 h 4"/>
              <a:gd name="T28" fmla="*/ 2147483647 w 2"/>
              <a:gd name="T29" fmla="*/ 2147483647 h 4"/>
              <a:gd name="T30" fmla="*/ 2147483647 w 2"/>
              <a:gd name="T31" fmla="*/ 2147483647 h 4"/>
              <a:gd name="T32" fmla="*/ 2147483647 w 2"/>
              <a:gd name="T33" fmla="*/ 2147483647 h 4"/>
              <a:gd name="T34" fmla="*/ 2147483647 w 2"/>
              <a:gd name="T35" fmla="*/ 2147483647 h 4"/>
              <a:gd name="T36" fmla="*/ 2147483647 w 2"/>
              <a:gd name="T37" fmla="*/ 2147483647 h 4"/>
              <a:gd name="T38" fmla="*/ 2147483647 w 2"/>
              <a:gd name="T39" fmla="*/ 2147483647 h 4"/>
              <a:gd name="T40" fmla="*/ 2147483647 w 2"/>
              <a:gd name="T41" fmla="*/ 2147483647 h 4"/>
              <a:gd name="T42" fmla="*/ 2147483647 w 2"/>
              <a:gd name="T43" fmla="*/ 2147483647 h 4"/>
              <a:gd name="T44" fmla="*/ 2147483647 w 2"/>
              <a:gd name="T45" fmla="*/ 2147483647 h 4"/>
              <a:gd name="T46" fmla="*/ 2147483647 w 2"/>
              <a:gd name="T47" fmla="*/ 2147483647 h 4"/>
              <a:gd name="T48" fmla="*/ 2147483647 w 2"/>
              <a:gd name="T49" fmla="*/ 2147483647 h 4"/>
              <a:gd name="T50" fmla="*/ 2147483647 w 2"/>
              <a:gd name="T51" fmla="*/ 2147483647 h 4"/>
              <a:gd name="T52" fmla="*/ 0 w 2"/>
              <a:gd name="T53" fmla="*/ 2147483647 h 4"/>
              <a:gd name="T54" fmla="*/ 2147483647 w 2"/>
              <a:gd name="T55" fmla="*/ 2147483647 h 4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</a:gdLst>
            <a:ahLst/>
            <a:cxnLst>
              <a:cxn ang="T56">
                <a:pos x="T0" y="T1"/>
              </a:cxn>
              <a:cxn ang="T57">
                <a:pos x="T2" y="T3"/>
              </a:cxn>
              <a:cxn ang="T58">
                <a:pos x="T4" y="T5"/>
              </a:cxn>
              <a:cxn ang="T59">
                <a:pos x="T6" y="T7"/>
              </a:cxn>
              <a:cxn ang="T60">
                <a:pos x="T8" y="T9"/>
              </a:cxn>
              <a:cxn ang="T61">
                <a:pos x="T10" y="T11"/>
              </a:cxn>
              <a:cxn ang="T62">
                <a:pos x="T12" y="T13"/>
              </a:cxn>
              <a:cxn ang="T63">
                <a:pos x="T14" y="T15"/>
              </a:cxn>
              <a:cxn ang="T64">
                <a:pos x="T16" y="T17"/>
              </a:cxn>
              <a:cxn ang="T65">
                <a:pos x="T18" y="T19"/>
              </a:cxn>
              <a:cxn ang="T66">
                <a:pos x="T20" y="T21"/>
              </a:cxn>
              <a:cxn ang="T67">
                <a:pos x="T22" y="T23"/>
              </a:cxn>
              <a:cxn ang="T68">
                <a:pos x="T24" y="T25"/>
              </a:cxn>
              <a:cxn ang="T69">
                <a:pos x="T26" y="T27"/>
              </a:cxn>
              <a:cxn ang="T70">
                <a:pos x="T28" y="T29"/>
              </a:cxn>
              <a:cxn ang="T71">
                <a:pos x="T30" y="T31"/>
              </a:cxn>
              <a:cxn ang="T72">
                <a:pos x="T32" y="T33"/>
              </a:cxn>
              <a:cxn ang="T73">
                <a:pos x="T34" y="T35"/>
              </a:cxn>
              <a:cxn ang="T74">
                <a:pos x="T36" y="T37"/>
              </a:cxn>
              <a:cxn ang="T75">
                <a:pos x="T38" y="T39"/>
              </a:cxn>
              <a:cxn ang="T76">
                <a:pos x="T40" y="T41"/>
              </a:cxn>
              <a:cxn ang="T77">
                <a:pos x="T42" y="T43"/>
              </a:cxn>
              <a:cxn ang="T78">
                <a:pos x="T44" y="T45"/>
              </a:cxn>
              <a:cxn ang="T79">
                <a:pos x="T46" y="T47"/>
              </a:cxn>
              <a:cxn ang="T80">
                <a:pos x="T48" y="T49"/>
              </a:cxn>
              <a:cxn ang="T81">
                <a:pos x="T50" y="T51"/>
              </a:cxn>
              <a:cxn ang="T82">
                <a:pos x="T52" y="T53"/>
              </a:cxn>
              <a:cxn ang="T83">
                <a:pos x="T54" y="T55"/>
              </a:cxn>
            </a:cxnLst>
            <a:rect l="0" t="0" r="r" b="b"/>
            <a:pathLst>
              <a:path w="2" h="4">
                <a:moveTo>
                  <a:pt x="2" y="4"/>
                </a:moveTo>
                <a:lnTo>
                  <a:pt x="2" y="4"/>
                </a:lnTo>
                <a:lnTo>
                  <a:pt x="2" y="2"/>
                </a:lnTo>
                <a:lnTo>
                  <a:pt x="2" y="0"/>
                </a:lnTo>
                <a:lnTo>
                  <a:pt x="0" y="2"/>
                </a:lnTo>
                <a:lnTo>
                  <a:pt x="2" y="4"/>
                </a:lnTo>
                <a:lnTo>
                  <a:pt x="2" y="2"/>
                </a:lnTo>
                <a:lnTo>
                  <a:pt x="2" y="0"/>
                </a:lnTo>
                <a:lnTo>
                  <a:pt x="2" y="2"/>
                </a:lnTo>
                <a:lnTo>
                  <a:pt x="0" y="2"/>
                </a:lnTo>
                <a:lnTo>
                  <a:pt x="2" y="4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1600"/>
          </a:p>
        </p:txBody>
      </p:sp>
      <p:sp>
        <p:nvSpPr>
          <p:cNvPr id="14" name="Freeform 1141"/>
          <p:cNvSpPr>
            <a:spLocks/>
          </p:cNvSpPr>
          <p:nvPr/>
        </p:nvSpPr>
        <p:spPr bwMode="auto">
          <a:xfrm>
            <a:off x="941918" y="479425"/>
            <a:ext cx="2116" cy="6350"/>
          </a:xfrm>
          <a:custGeom>
            <a:avLst/>
            <a:gdLst>
              <a:gd name="T0" fmla="*/ 0 w 1587"/>
              <a:gd name="T1" fmla="*/ 2147483647 h 4"/>
              <a:gd name="T2" fmla="*/ 0 w 1587"/>
              <a:gd name="T3" fmla="*/ 2147483647 h 4"/>
              <a:gd name="T4" fmla="*/ 0 w 1587"/>
              <a:gd name="T5" fmla="*/ 0 h 4"/>
              <a:gd name="T6" fmla="*/ 0 w 1587"/>
              <a:gd name="T7" fmla="*/ 0 h 4"/>
              <a:gd name="T8" fmla="*/ 0 w 1587"/>
              <a:gd name="T9" fmla="*/ 2147483647 h 4"/>
              <a:gd name="T10" fmla="*/ 0 w 1587"/>
              <a:gd name="T11" fmla="*/ 2147483647 h 4"/>
              <a:gd name="T12" fmla="*/ 0 w 1587"/>
              <a:gd name="T13" fmla="*/ 2147483647 h 4"/>
              <a:gd name="T14" fmla="*/ 0 w 1587"/>
              <a:gd name="T15" fmla="*/ 2147483647 h 4"/>
              <a:gd name="T16" fmla="*/ 0 w 1587"/>
              <a:gd name="T17" fmla="*/ 2147483647 h 4"/>
              <a:gd name="T18" fmla="*/ 0 w 1587"/>
              <a:gd name="T19" fmla="*/ 2147483647 h 4"/>
              <a:gd name="T20" fmla="*/ 0 w 1587"/>
              <a:gd name="T21" fmla="*/ 2147483647 h 4"/>
              <a:gd name="T22" fmla="*/ 0 w 1587"/>
              <a:gd name="T23" fmla="*/ 2147483647 h 4"/>
              <a:gd name="T24" fmla="*/ 0 w 1587"/>
              <a:gd name="T25" fmla="*/ 2147483647 h 4"/>
              <a:gd name="T26" fmla="*/ 0 w 1587"/>
              <a:gd name="T27" fmla="*/ 2147483647 h 4"/>
              <a:gd name="T28" fmla="*/ 0 w 1587"/>
              <a:gd name="T29" fmla="*/ 2147483647 h 4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</a:gdLst>
            <a:ahLst/>
            <a:cxnLst>
              <a:cxn ang="T30">
                <a:pos x="T0" y="T1"/>
              </a:cxn>
              <a:cxn ang="T31">
                <a:pos x="T2" y="T3"/>
              </a:cxn>
              <a:cxn ang="T32">
                <a:pos x="T4" y="T5"/>
              </a:cxn>
              <a:cxn ang="T33">
                <a:pos x="T6" y="T7"/>
              </a:cxn>
              <a:cxn ang="T34">
                <a:pos x="T8" y="T9"/>
              </a:cxn>
              <a:cxn ang="T35">
                <a:pos x="T10" y="T11"/>
              </a:cxn>
              <a:cxn ang="T36">
                <a:pos x="T12" y="T13"/>
              </a:cxn>
              <a:cxn ang="T37">
                <a:pos x="T14" y="T15"/>
              </a:cxn>
              <a:cxn ang="T38">
                <a:pos x="T16" y="T17"/>
              </a:cxn>
              <a:cxn ang="T39">
                <a:pos x="T18" y="T19"/>
              </a:cxn>
              <a:cxn ang="T40">
                <a:pos x="T20" y="T21"/>
              </a:cxn>
              <a:cxn ang="T41">
                <a:pos x="T22" y="T23"/>
              </a:cxn>
              <a:cxn ang="T42">
                <a:pos x="T24" y="T25"/>
              </a:cxn>
              <a:cxn ang="T43">
                <a:pos x="T26" y="T27"/>
              </a:cxn>
              <a:cxn ang="T44">
                <a:pos x="T28" y="T29"/>
              </a:cxn>
            </a:cxnLst>
            <a:rect l="0" t="0" r="r" b="b"/>
            <a:pathLst>
              <a:path w="1587" h="4">
                <a:moveTo>
                  <a:pt x="0" y="4"/>
                </a:moveTo>
                <a:lnTo>
                  <a:pt x="0" y="2"/>
                </a:lnTo>
                <a:lnTo>
                  <a:pt x="0" y="0"/>
                </a:lnTo>
                <a:lnTo>
                  <a:pt x="0" y="2"/>
                </a:lnTo>
                <a:lnTo>
                  <a:pt x="0" y="4"/>
                </a:lnTo>
                <a:lnTo>
                  <a:pt x="0" y="2"/>
                </a:lnTo>
                <a:lnTo>
                  <a:pt x="0" y="4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1600"/>
          </a:p>
        </p:txBody>
      </p:sp>
      <p:sp>
        <p:nvSpPr>
          <p:cNvPr id="15" name="Freeform 1148"/>
          <p:cNvSpPr>
            <a:spLocks/>
          </p:cNvSpPr>
          <p:nvPr/>
        </p:nvSpPr>
        <p:spPr bwMode="auto">
          <a:xfrm>
            <a:off x="924985" y="460376"/>
            <a:ext cx="4233" cy="3175"/>
          </a:xfrm>
          <a:custGeom>
            <a:avLst/>
            <a:gdLst>
              <a:gd name="T0" fmla="*/ 2147483647 w 2"/>
              <a:gd name="T1" fmla="*/ 2147483647 h 2"/>
              <a:gd name="T2" fmla="*/ 2147483647 w 2"/>
              <a:gd name="T3" fmla="*/ 0 h 2"/>
              <a:gd name="T4" fmla="*/ 2147483647 w 2"/>
              <a:gd name="T5" fmla="*/ 0 h 2"/>
              <a:gd name="T6" fmla="*/ 2147483647 w 2"/>
              <a:gd name="T7" fmla="*/ 0 h 2"/>
              <a:gd name="T8" fmla="*/ 2147483647 w 2"/>
              <a:gd name="T9" fmla="*/ 0 h 2"/>
              <a:gd name="T10" fmla="*/ 0 w 2"/>
              <a:gd name="T11" fmla="*/ 0 h 2"/>
              <a:gd name="T12" fmla="*/ 0 w 2"/>
              <a:gd name="T13" fmla="*/ 0 h 2"/>
              <a:gd name="T14" fmla="*/ 0 w 2"/>
              <a:gd name="T15" fmla="*/ 2147483647 h 2"/>
              <a:gd name="T16" fmla="*/ 0 w 2"/>
              <a:gd name="T17" fmla="*/ 2147483647 h 2"/>
              <a:gd name="T18" fmla="*/ 0 w 2"/>
              <a:gd name="T19" fmla="*/ 2147483647 h 2"/>
              <a:gd name="T20" fmla="*/ 2147483647 w 2"/>
              <a:gd name="T21" fmla="*/ 2147483647 h 2"/>
              <a:gd name="T22" fmla="*/ 2147483647 w 2"/>
              <a:gd name="T23" fmla="*/ 2147483647 h 2"/>
              <a:gd name="T24" fmla="*/ 2147483647 w 2"/>
              <a:gd name="T25" fmla="*/ 0 h 2"/>
              <a:gd name="T26" fmla="*/ 2147483647 w 2"/>
              <a:gd name="T27" fmla="*/ 0 h 2"/>
              <a:gd name="T28" fmla="*/ 2147483647 w 2"/>
              <a:gd name="T29" fmla="*/ 0 h 2"/>
              <a:gd name="T30" fmla="*/ 0 w 2"/>
              <a:gd name="T31" fmla="*/ 2147483647 h 2"/>
              <a:gd name="T32" fmla="*/ 2147483647 w 2"/>
              <a:gd name="T33" fmla="*/ 2147483647 h 2"/>
              <a:gd name="T34" fmla="*/ 2147483647 w 2"/>
              <a:gd name="T35" fmla="*/ 0 h 2"/>
              <a:gd name="T36" fmla="*/ 0 w 2"/>
              <a:gd name="T37" fmla="*/ 2147483647 h 2"/>
              <a:gd name="T38" fmla="*/ 2147483647 w 2"/>
              <a:gd name="T39" fmla="*/ 2147483647 h 2"/>
              <a:gd name="T40" fmla="*/ 0 w 2"/>
              <a:gd name="T41" fmla="*/ 2147483647 h 2"/>
              <a:gd name="T42" fmla="*/ 0 w 2"/>
              <a:gd name="T43" fmla="*/ 2147483647 h 2"/>
              <a:gd name="T44" fmla="*/ 0 w 2"/>
              <a:gd name="T45" fmla="*/ 2147483647 h 2"/>
              <a:gd name="T46" fmla="*/ 0 w 2"/>
              <a:gd name="T47" fmla="*/ 2147483647 h 2"/>
              <a:gd name="T48" fmla="*/ 0 w 2"/>
              <a:gd name="T49" fmla="*/ 2147483647 h 2"/>
              <a:gd name="T50" fmla="*/ 0 w 2"/>
              <a:gd name="T51" fmla="*/ 2147483647 h 2"/>
              <a:gd name="T52" fmla="*/ 0 w 2"/>
              <a:gd name="T53" fmla="*/ 2147483647 h 2"/>
              <a:gd name="T54" fmla="*/ 0 w 2"/>
              <a:gd name="T55" fmla="*/ 2147483647 h 2"/>
              <a:gd name="T56" fmla="*/ 0 w 2"/>
              <a:gd name="T57" fmla="*/ 2147483647 h 2"/>
              <a:gd name="T58" fmla="*/ 2147483647 w 2"/>
              <a:gd name="T59" fmla="*/ 2147483647 h 2"/>
              <a:gd name="T60" fmla="*/ 2147483647 w 2"/>
              <a:gd name="T61" fmla="*/ 2147483647 h 2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</a:gdLst>
            <a:ahLst/>
            <a:cxnLst>
              <a:cxn ang="T62">
                <a:pos x="T0" y="T1"/>
              </a:cxn>
              <a:cxn ang="T63">
                <a:pos x="T2" y="T3"/>
              </a:cxn>
              <a:cxn ang="T64">
                <a:pos x="T4" y="T5"/>
              </a:cxn>
              <a:cxn ang="T65">
                <a:pos x="T6" y="T7"/>
              </a:cxn>
              <a:cxn ang="T66">
                <a:pos x="T8" y="T9"/>
              </a:cxn>
              <a:cxn ang="T67">
                <a:pos x="T10" y="T11"/>
              </a:cxn>
              <a:cxn ang="T68">
                <a:pos x="T12" y="T13"/>
              </a:cxn>
              <a:cxn ang="T69">
                <a:pos x="T14" y="T15"/>
              </a:cxn>
              <a:cxn ang="T70">
                <a:pos x="T16" y="T17"/>
              </a:cxn>
              <a:cxn ang="T71">
                <a:pos x="T18" y="T19"/>
              </a:cxn>
              <a:cxn ang="T72">
                <a:pos x="T20" y="T21"/>
              </a:cxn>
              <a:cxn ang="T73">
                <a:pos x="T22" y="T23"/>
              </a:cxn>
              <a:cxn ang="T74">
                <a:pos x="T24" y="T25"/>
              </a:cxn>
              <a:cxn ang="T75">
                <a:pos x="T26" y="T27"/>
              </a:cxn>
              <a:cxn ang="T76">
                <a:pos x="T28" y="T29"/>
              </a:cxn>
              <a:cxn ang="T77">
                <a:pos x="T30" y="T31"/>
              </a:cxn>
              <a:cxn ang="T78">
                <a:pos x="T32" y="T33"/>
              </a:cxn>
              <a:cxn ang="T79">
                <a:pos x="T34" y="T35"/>
              </a:cxn>
              <a:cxn ang="T80">
                <a:pos x="T36" y="T37"/>
              </a:cxn>
              <a:cxn ang="T81">
                <a:pos x="T38" y="T39"/>
              </a:cxn>
              <a:cxn ang="T82">
                <a:pos x="T40" y="T41"/>
              </a:cxn>
              <a:cxn ang="T83">
                <a:pos x="T42" y="T43"/>
              </a:cxn>
              <a:cxn ang="T84">
                <a:pos x="T44" y="T45"/>
              </a:cxn>
              <a:cxn ang="T85">
                <a:pos x="T46" y="T47"/>
              </a:cxn>
              <a:cxn ang="T86">
                <a:pos x="T48" y="T49"/>
              </a:cxn>
              <a:cxn ang="T87">
                <a:pos x="T50" y="T51"/>
              </a:cxn>
              <a:cxn ang="T88">
                <a:pos x="T52" y="T53"/>
              </a:cxn>
              <a:cxn ang="T89">
                <a:pos x="T54" y="T55"/>
              </a:cxn>
              <a:cxn ang="T90">
                <a:pos x="T56" y="T57"/>
              </a:cxn>
              <a:cxn ang="T91">
                <a:pos x="T58" y="T59"/>
              </a:cxn>
              <a:cxn ang="T92">
                <a:pos x="T60" y="T61"/>
              </a:cxn>
            </a:cxnLst>
            <a:rect l="0" t="0" r="r" b="b"/>
            <a:pathLst>
              <a:path w="2" h="2">
                <a:moveTo>
                  <a:pt x="2" y="2"/>
                </a:moveTo>
                <a:lnTo>
                  <a:pt x="2" y="0"/>
                </a:lnTo>
                <a:lnTo>
                  <a:pt x="0" y="0"/>
                </a:lnTo>
                <a:lnTo>
                  <a:pt x="0" y="2"/>
                </a:lnTo>
                <a:lnTo>
                  <a:pt x="2" y="2"/>
                </a:lnTo>
                <a:lnTo>
                  <a:pt x="2" y="0"/>
                </a:lnTo>
                <a:lnTo>
                  <a:pt x="0" y="2"/>
                </a:lnTo>
                <a:lnTo>
                  <a:pt x="2" y="2"/>
                </a:lnTo>
                <a:lnTo>
                  <a:pt x="2" y="0"/>
                </a:lnTo>
                <a:lnTo>
                  <a:pt x="0" y="2"/>
                </a:lnTo>
                <a:lnTo>
                  <a:pt x="2" y="2"/>
                </a:lnTo>
                <a:lnTo>
                  <a:pt x="0" y="2"/>
                </a:lnTo>
                <a:lnTo>
                  <a:pt x="2" y="2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1600"/>
          </a:p>
        </p:txBody>
      </p:sp>
      <p:sp>
        <p:nvSpPr>
          <p:cNvPr id="16" name="Freeform 1150"/>
          <p:cNvSpPr>
            <a:spLocks/>
          </p:cNvSpPr>
          <p:nvPr/>
        </p:nvSpPr>
        <p:spPr bwMode="auto">
          <a:xfrm>
            <a:off x="912285" y="447676"/>
            <a:ext cx="2116" cy="3175"/>
          </a:xfrm>
          <a:custGeom>
            <a:avLst/>
            <a:gdLst>
              <a:gd name="T0" fmla="*/ 0 w 1587"/>
              <a:gd name="T1" fmla="*/ 2147483647 h 2"/>
              <a:gd name="T2" fmla="*/ 0 w 1587"/>
              <a:gd name="T3" fmla="*/ 0 h 2"/>
              <a:gd name="T4" fmla="*/ 0 w 1587"/>
              <a:gd name="T5" fmla="*/ 2147483647 h 2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1587" h="2">
                <a:moveTo>
                  <a:pt x="0" y="2"/>
                </a:moveTo>
                <a:lnTo>
                  <a:pt x="0" y="0"/>
                </a:lnTo>
                <a:lnTo>
                  <a:pt x="0" y="2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1600"/>
          </a:p>
        </p:txBody>
      </p:sp>
      <p:sp>
        <p:nvSpPr>
          <p:cNvPr id="17" name="Freeform 1152"/>
          <p:cNvSpPr>
            <a:spLocks/>
          </p:cNvSpPr>
          <p:nvPr/>
        </p:nvSpPr>
        <p:spPr bwMode="auto">
          <a:xfrm>
            <a:off x="912285" y="447676"/>
            <a:ext cx="4233" cy="3175"/>
          </a:xfrm>
          <a:custGeom>
            <a:avLst/>
            <a:gdLst>
              <a:gd name="T0" fmla="*/ 2147483647 w 2"/>
              <a:gd name="T1" fmla="*/ 0 h 2"/>
              <a:gd name="T2" fmla="*/ 0 w 2"/>
              <a:gd name="T3" fmla="*/ 0 h 2"/>
              <a:gd name="T4" fmla="*/ 0 w 2"/>
              <a:gd name="T5" fmla="*/ 0 h 2"/>
              <a:gd name="T6" fmla="*/ 0 w 2"/>
              <a:gd name="T7" fmla="*/ 0 h 2"/>
              <a:gd name="T8" fmla="*/ 0 w 2"/>
              <a:gd name="T9" fmla="*/ 2147483647 h 2"/>
              <a:gd name="T10" fmla="*/ 2147483647 w 2"/>
              <a:gd name="T11" fmla="*/ 2147483647 h 2"/>
              <a:gd name="T12" fmla="*/ 2147483647 w 2"/>
              <a:gd name="T13" fmla="*/ 0 h 2"/>
              <a:gd name="T14" fmla="*/ 0 w 2"/>
              <a:gd name="T15" fmla="*/ 0 h 2"/>
              <a:gd name="T16" fmla="*/ 0 w 2"/>
              <a:gd name="T17" fmla="*/ 0 h 2"/>
              <a:gd name="T18" fmla="*/ 0 w 2"/>
              <a:gd name="T19" fmla="*/ 0 h 2"/>
              <a:gd name="T20" fmla="*/ 0 w 2"/>
              <a:gd name="T21" fmla="*/ 2147483647 h 2"/>
              <a:gd name="T22" fmla="*/ 2147483647 w 2"/>
              <a:gd name="T23" fmla="*/ 2147483647 h 2"/>
              <a:gd name="T24" fmla="*/ 2147483647 w 2"/>
              <a:gd name="T25" fmla="*/ 0 h 2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2" h="2">
                <a:moveTo>
                  <a:pt x="2" y="0"/>
                </a:moveTo>
                <a:lnTo>
                  <a:pt x="0" y="0"/>
                </a:lnTo>
                <a:lnTo>
                  <a:pt x="0" y="2"/>
                </a:lnTo>
                <a:lnTo>
                  <a:pt x="2" y="2"/>
                </a:lnTo>
                <a:lnTo>
                  <a:pt x="2" y="0"/>
                </a:lnTo>
                <a:lnTo>
                  <a:pt x="0" y="0"/>
                </a:lnTo>
                <a:lnTo>
                  <a:pt x="0" y="2"/>
                </a:lnTo>
                <a:lnTo>
                  <a:pt x="2" y="2"/>
                </a:lnTo>
                <a:lnTo>
                  <a:pt x="2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1600"/>
          </a:p>
        </p:txBody>
      </p:sp>
      <p:sp>
        <p:nvSpPr>
          <p:cNvPr id="18" name="Freeform 1154"/>
          <p:cNvSpPr>
            <a:spLocks/>
          </p:cNvSpPr>
          <p:nvPr/>
        </p:nvSpPr>
        <p:spPr bwMode="auto">
          <a:xfrm>
            <a:off x="886885" y="434975"/>
            <a:ext cx="4233" cy="1588"/>
          </a:xfrm>
          <a:custGeom>
            <a:avLst/>
            <a:gdLst>
              <a:gd name="T0" fmla="*/ 2147483647 w 2"/>
              <a:gd name="T1" fmla="*/ 0 h 1588"/>
              <a:gd name="T2" fmla="*/ 0 w 2"/>
              <a:gd name="T3" fmla="*/ 0 h 1588"/>
              <a:gd name="T4" fmla="*/ 2147483647 w 2"/>
              <a:gd name="T5" fmla="*/ 0 h 1588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2" h="1588">
                <a:moveTo>
                  <a:pt x="2" y="0"/>
                </a:moveTo>
                <a:lnTo>
                  <a:pt x="0" y="0"/>
                </a:lnTo>
                <a:lnTo>
                  <a:pt x="2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1600"/>
          </a:p>
        </p:txBody>
      </p:sp>
      <p:sp>
        <p:nvSpPr>
          <p:cNvPr id="19" name="Freeform 1156"/>
          <p:cNvSpPr>
            <a:spLocks/>
          </p:cNvSpPr>
          <p:nvPr/>
        </p:nvSpPr>
        <p:spPr bwMode="auto">
          <a:xfrm>
            <a:off x="886885" y="431801"/>
            <a:ext cx="4233" cy="3175"/>
          </a:xfrm>
          <a:custGeom>
            <a:avLst/>
            <a:gdLst>
              <a:gd name="T0" fmla="*/ 2147483647 w 2"/>
              <a:gd name="T1" fmla="*/ 2147483647 h 2"/>
              <a:gd name="T2" fmla="*/ 0 w 2"/>
              <a:gd name="T3" fmla="*/ 0 h 2"/>
              <a:gd name="T4" fmla="*/ 0 w 2"/>
              <a:gd name="T5" fmla="*/ 0 h 2"/>
              <a:gd name="T6" fmla="*/ 0 w 2"/>
              <a:gd name="T7" fmla="*/ 2147483647 h 2"/>
              <a:gd name="T8" fmla="*/ 2147483647 w 2"/>
              <a:gd name="T9" fmla="*/ 2147483647 h 2"/>
              <a:gd name="T10" fmla="*/ 2147483647 w 2"/>
              <a:gd name="T11" fmla="*/ 2147483647 h 2"/>
              <a:gd name="T12" fmla="*/ 2147483647 w 2"/>
              <a:gd name="T13" fmla="*/ 2147483647 h 2"/>
              <a:gd name="T14" fmla="*/ 0 w 2"/>
              <a:gd name="T15" fmla="*/ 0 h 2"/>
              <a:gd name="T16" fmla="*/ 0 w 2"/>
              <a:gd name="T17" fmla="*/ 0 h 2"/>
              <a:gd name="T18" fmla="*/ 0 w 2"/>
              <a:gd name="T19" fmla="*/ 2147483647 h 2"/>
              <a:gd name="T20" fmla="*/ 2147483647 w 2"/>
              <a:gd name="T21" fmla="*/ 2147483647 h 2"/>
              <a:gd name="T22" fmla="*/ 2147483647 w 2"/>
              <a:gd name="T23" fmla="*/ 2147483647 h 2"/>
              <a:gd name="T24" fmla="*/ 2147483647 w 2"/>
              <a:gd name="T25" fmla="*/ 2147483647 h 2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2" h="2">
                <a:moveTo>
                  <a:pt x="2" y="2"/>
                </a:moveTo>
                <a:lnTo>
                  <a:pt x="0" y="0"/>
                </a:lnTo>
                <a:lnTo>
                  <a:pt x="0" y="2"/>
                </a:lnTo>
                <a:lnTo>
                  <a:pt x="2" y="2"/>
                </a:lnTo>
                <a:lnTo>
                  <a:pt x="0" y="0"/>
                </a:lnTo>
                <a:lnTo>
                  <a:pt x="0" y="2"/>
                </a:lnTo>
                <a:lnTo>
                  <a:pt x="2" y="2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1600"/>
          </a:p>
        </p:txBody>
      </p:sp>
      <p:sp>
        <p:nvSpPr>
          <p:cNvPr id="20" name="Freeform 1163"/>
          <p:cNvSpPr>
            <a:spLocks/>
          </p:cNvSpPr>
          <p:nvPr/>
        </p:nvSpPr>
        <p:spPr bwMode="auto">
          <a:xfrm>
            <a:off x="814917" y="415926"/>
            <a:ext cx="8467" cy="3175"/>
          </a:xfrm>
          <a:custGeom>
            <a:avLst/>
            <a:gdLst>
              <a:gd name="T0" fmla="*/ 2147483647 w 4"/>
              <a:gd name="T1" fmla="*/ 2147483647 h 2"/>
              <a:gd name="T2" fmla="*/ 2147483647 w 4"/>
              <a:gd name="T3" fmla="*/ 2147483647 h 2"/>
              <a:gd name="T4" fmla="*/ 2147483647 w 4"/>
              <a:gd name="T5" fmla="*/ 2147483647 h 2"/>
              <a:gd name="T6" fmla="*/ 2147483647 w 4"/>
              <a:gd name="T7" fmla="*/ 0 h 2"/>
              <a:gd name="T8" fmla="*/ 2147483647 w 4"/>
              <a:gd name="T9" fmla="*/ 0 h 2"/>
              <a:gd name="T10" fmla="*/ 2147483647 w 4"/>
              <a:gd name="T11" fmla="*/ 0 h 2"/>
              <a:gd name="T12" fmla="*/ 2147483647 w 4"/>
              <a:gd name="T13" fmla="*/ 0 h 2"/>
              <a:gd name="T14" fmla="*/ 0 w 4"/>
              <a:gd name="T15" fmla="*/ 2147483647 h 2"/>
              <a:gd name="T16" fmla="*/ 2147483647 w 4"/>
              <a:gd name="T17" fmla="*/ 2147483647 h 2"/>
              <a:gd name="T18" fmla="*/ 2147483647 w 4"/>
              <a:gd name="T19" fmla="*/ 0 h 2"/>
              <a:gd name="T20" fmla="*/ 2147483647 w 4"/>
              <a:gd name="T21" fmla="*/ 2147483647 h 2"/>
              <a:gd name="T22" fmla="*/ 2147483647 w 4"/>
              <a:gd name="T23" fmla="*/ 0 h 2"/>
              <a:gd name="T24" fmla="*/ 2147483647 w 4"/>
              <a:gd name="T25" fmla="*/ 0 h 2"/>
              <a:gd name="T26" fmla="*/ 2147483647 w 4"/>
              <a:gd name="T27" fmla="*/ 0 h 2"/>
              <a:gd name="T28" fmla="*/ 2147483647 w 4"/>
              <a:gd name="T29" fmla="*/ 0 h 2"/>
              <a:gd name="T30" fmla="*/ 0 w 4"/>
              <a:gd name="T31" fmla="*/ 0 h 2"/>
              <a:gd name="T32" fmla="*/ 2147483647 w 4"/>
              <a:gd name="T33" fmla="*/ 2147483647 h 2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4" h="2">
                <a:moveTo>
                  <a:pt x="2" y="2"/>
                </a:moveTo>
                <a:lnTo>
                  <a:pt x="2" y="2"/>
                </a:lnTo>
                <a:lnTo>
                  <a:pt x="4" y="2"/>
                </a:lnTo>
                <a:lnTo>
                  <a:pt x="4" y="0"/>
                </a:lnTo>
                <a:lnTo>
                  <a:pt x="2" y="0"/>
                </a:lnTo>
                <a:lnTo>
                  <a:pt x="0" y="2"/>
                </a:lnTo>
                <a:lnTo>
                  <a:pt x="2" y="2"/>
                </a:lnTo>
                <a:lnTo>
                  <a:pt x="2" y="0"/>
                </a:lnTo>
                <a:lnTo>
                  <a:pt x="4" y="2"/>
                </a:lnTo>
                <a:lnTo>
                  <a:pt x="4" y="0"/>
                </a:lnTo>
                <a:lnTo>
                  <a:pt x="2" y="0"/>
                </a:lnTo>
                <a:lnTo>
                  <a:pt x="0" y="0"/>
                </a:lnTo>
                <a:lnTo>
                  <a:pt x="2" y="2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1600"/>
          </a:p>
        </p:txBody>
      </p:sp>
      <p:sp>
        <p:nvSpPr>
          <p:cNvPr id="21" name="Freeform 1172"/>
          <p:cNvSpPr>
            <a:spLocks/>
          </p:cNvSpPr>
          <p:nvPr/>
        </p:nvSpPr>
        <p:spPr bwMode="auto">
          <a:xfrm>
            <a:off x="776818" y="476251"/>
            <a:ext cx="4233" cy="3175"/>
          </a:xfrm>
          <a:custGeom>
            <a:avLst/>
            <a:gdLst>
              <a:gd name="T0" fmla="*/ 0 w 2"/>
              <a:gd name="T1" fmla="*/ 2147483647 h 2"/>
              <a:gd name="T2" fmla="*/ 0 w 2"/>
              <a:gd name="T3" fmla="*/ 2147483647 h 2"/>
              <a:gd name="T4" fmla="*/ 2147483647 w 2"/>
              <a:gd name="T5" fmla="*/ 2147483647 h 2"/>
              <a:gd name="T6" fmla="*/ 0 w 2"/>
              <a:gd name="T7" fmla="*/ 0 h 2"/>
              <a:gd name="T8" fmla="*/ 0 w 2"/>
              <a:gd name="T9" fmla="*/ 0 h 2"/>
              <a:gd name="T10" fmla="*/ 0 w 2"/>
              <a:gd name="T11" fmla="*/ 0 h 2"/>
              <a:gd name="T12" fmla="*/ 0 w 2"/>
              <a:gd name="T13" fmla="*/ 2147483647 h 2"/>
              <a:gd name="T14" fmla="*/ 0 w 2"/>
              <a:gd name="T15" fmla="*/ 2147483647 h 2"/>
              <a:gd name="T16" fmla="*/ 0 w 2"/>
              <a:gd name="T17" fmla="*/ 2147483647 h 2"/>
              <a:gd name="T18" fmla="*/ 0 w 2"/>
              <a:gd name="T19" fmla="*/ 2147483647 h 2"/>
              <a:gd name="T20" fmla="*/ 0 w 2"/>
              <a:gd name="T21" fmla="*/ 2147483647 h 2"/>
              <a:gd name="T22" fmla="*/ 0 w 2"/>
              <a:gd name="T23" fmla="*/ 2147483647 h 2"/>
              <a:gd name="T24" fmla="*/ 0 w 2"/>
              <a:gd name="T25" fmla="*/ 2147483647 h 2"/>
              <a:gd name="T26" fmla="*/ 0 w 2"/>
              <a:gd name="T27" fmla="*/ 2147483647 h 2"/>
              <a:gd name="T28" fmla="*/ 0 w 2"/>
              <a:gd name="T29" fmla="*/ 2147483647 h 2"/>
              <a:gd name="T30" fmla="*/ 0 w 2"/>
              <a:gd name="T31" fmla="*/ 2147483647 h 2"/>
              <a:gd name="T32" fmla="*/ 0 w 2"/>
              <a:gd name="T33" fmla="*/ 2147483647 h 2"/>
              <a:gd name="T34" fmla="*/ 0 w 2"/>
              <a:gd name="T35" fmla="*/ 2147483647 h 2"/>
              <a:gd name="T36" fmla="*/ 0 w 2"/>
              <a:gd name="T37" fmla="*/ 2147483647 h 2"/>
              <a:gd name="T38" fmla="*/ 0 w 2"/>
              <a:gd name="T39" fmla="*/ 2147483647 h 2"/>
              <a:gd name="T40" fmla="*/ 0 w 2"/>
              <a:gd name="T41" fmla="*/ 2147483647 h 2"/>
              <a:gd name="T42" fmla="*/ 0 w 2"/>
              <a:gd name="T43" fmla="*/ 2147483647 h 2"/>
              <a:gd name="T44" fmla="*/ 0 w 2"/>
              <a:gd name="T45" fmla="*/ 2147483647 h 2"/>
              <a:gd name="T46" fmla="*/ 0 w 2"/>
              <a:gd name="T47" fmla="*/ 2147483647 h 2"/>
              <a:gd name="T48" fmla="*/ 0 w 2"/>
              <a:gd name="T49" fmla="*/ 2147483647 h 2"/>
              <a:gd name="T50" fmla="*/ 0 w 2"/>
              <a:gd name="T51" fmla="*/ 2147483647 h 2"/>
              <a:gd name="T52" fmla="*/ 0 w 2"/>
              <a:gd name="T53" fmla="*/ 2147483647 h 2"/>
              <a:gd name="T54" fmla="*/ 0 w 2"/>
              <a:gd name="T55" fmla="*/ 2147483647 h 2"/>
              <a:gd name="T56" fmla="*/ 0 w 2"/>
              <a:gd name="T57" fmla="*/ 2147483647 h 2"/>
              <a:gd name="T58" fmla="*/ 0 w 2"/>
              <a:gd name="T59" fmla="*/ 2147483647 h 2"/>
              <a:gd name="T60" fmla="*/ 0 w 2"/>
              <a:gd name="T61" fmla="*/ 2147483647 h 2"/>
              <a:gd name="T62" fmla="*/ 0 w 2"/>
              <a:gd name="T63" fmla="*/ 2147483647 h 2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</a:gdLst>
            <a:ahLst/>
            <a:cxnLst>
              <a:cxn ang="T64">
                <a:pos x="T0" y="T1"/>
              </a:cxn>
              <a:cxn ang="T65">
                <a:pos x="T2" y="T3"/>
              </a:cxn>
              <a:cxn ang="T66">
                <a:pos x="T4" y="T5"/>
              </a:cxn>
              <a:cxn ang="T67">
                <a:pos x="T6" y="T7"/>
              </a:cxn>
              <a:cxn ang="T68">
                <a:pos x="T8" y="T9"/>
              </a:cxn>
              <a:cxn ang="T69">
                <a:pos x="T10" y="T11"/>
              </a:cxn>
              <a:cxn ang="T70">
                <a:pos x="T12" y="T13"/>
              </a:cxn>
              <a:cxn ang="T71">
                <a:pos x="T14" y="T15"/>
              </a:cxn>
              <a:cxn ang="T72">
                <a:pos x="T16" y="T17"/>
              </a:cxn>
              <a:cxn ang="T73">
                <a:pos x="T18" y="T19"/>
              </a:cxn>
              <a:cxn ang="T74">
                <a:pos x="T20" y="T21"/>
              </a:cxn>
              <a:cxn ang="T75">
                <a:pos x="T22" y="T23"/>
              </a:cxn>
              <a:cxn ang="T76">
                <a:pos x="T24" y="T25"/>
              </a:cxn>
              <a:cxn ang="T77">
                <a:pos x="T26" y="T27"/>
              </a:cxn>
              <a:cxn ang="T78">
                <a:pos x="T28" y="T29"/>
              </a:cxn>
              <a:cxn ang="T79">
                <a:pos x="T30" y="T31"/>
              </a:cxn>
              <a:cxn ang="T80">
                <a:pos x="T32" y="T33"/>
              </a:cxn>
              <a:cxn ang="T81">
                <a:pos x="T34" y="T35"/>
              </a:cxn>
              <a:cxn ang="T82">
                <a:pos x="T36" y="T37"/>
              </a:cxn>
              <a:cxn ang="T83">
                <a:pos x="T38" y="T39"/>
              </a:cxn>
              <a:cxn ang="T84">
                <a:pos x="T40" y="T41"/>
              </a:cxn>
              <a:cxn ang="T85">
                <a:pos x="T42" y="T43"/>
              </a:cxn>
              <a:cxn ang="T86">
                <a:pos x="T44" y="T45"/>
              </a:cxn>
              <a:cxn ang="T87">
                <a:pos x="T46" y="T47"/>
              </a:cxn>
              <a:cxn ang="T88">
                <a:pos x="T48" y="T49"/>
              </a:cxn>
              <a:cxn ang="T89">
                <a:pos x="T50" y="T51"/>
              </a:cxn>
              <a:cxn ang="T90">
                <a:pos x="T52" y="T53"/>
              </a:cxn>
              <a:cxn ang="T91">
                <a:pos x="T54" y="T55"/>
              </a:cxn>
              <a:cxn ang="T92">
                <a:pos x="T56" y="T57"/>
              </a:cxn>
              <a:cxn ang="T93">
                <a:pos x="T58" y="T59"/>
              </a:cxn>
              <a:cxn ang="T94">
                <a:pos x="T60" y="T61"/>
              </a:cxn>
              <a:cxn ang="T95">
                <a:pos x="T62" y="T63"/>
              </a:cxn>
            </a:cxnLst>
            <a:rect l="0" t="0" r="r" b="b"/>
            <a:pathLst>
              <a:path w="2" h="2">
                <a:moveTo>
                  <a:pt x="0" y="2"/>
                </a:moveTo>
                <a:lnTo>
                  <a:pt x="0" y="2"/>
                </a:lnTo>
                <a:lnTo>
                  <a:pt x="2" y="2"/>
                </a:lnTo>
                <a:lnTo>
                  <a:pt x="0" y="0"/>
                </a:lnTo>
                <a:lnTo>
                  <a:pt x="0" y="2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1600"/>
          </a:p>
        </p:txBody>
      </p:sp>
      <p:sp>
        <p:nvSpPr>
          <p:cNvPr id="22" name="Freeform 1177"/>
          <p:cNvSpPr>
            <a:spLocks/>
          </p:cNvSpPr>
          <p:nvPr/>
        </p:nvSpPr>
        <p:spPr bwMode="auto">
          <a:xfrm>
            <a:off x="742952" y="534989"/>
            <a:ext cx="4233" cy="3175"/>
          </a:xfrm>
          <a:custGeom>
            <a:avLst/>
            <a:gdLst>
              <a:gd name="T0" fmla="*/ 0 w 2"/>
              <a:gd name="T1" fmla="*/ 2147483647 h 2"/>
              <a:gd name="T2" fmla="*/ 2147483647 w 2"/>
              <a:gd name="T3" fmla="*/ 2147483647 h 2"/>
              <a:gd name="T4" fmla="*/ 2147483647 w 2"/>
              <a:gd name="T5" fmla="*/ 2147483647 h 2"/>
              <a:gd name="T6" fmla="*/ 2147483647 w 2"/>
              <a:gd name="T7" fmla="*/ 0 h 2"/>
              <a:gd name="T8" fmla="*/ 2147483647 w 2"/>
              <a:gd name="T9" fmla="*/ 0 h 2"/>
              <a:gd name="T10" fmla="*/ 2147483647 w 2"/>
              <a:gd name="T11" fmla="*/ 0 h 2"/>
              <a:gd name="T12" fmla="*/ 0 w 2"/>
              <a:gd name="T13" fmla="*/ 0 h 2"/>
              <a:gd name="T14" fmla="*/ 0 w 2"/>
              <a:gd name="T15" fmla="*/ 0 h 2"/>
              <a:gd name="T16" fmla="*/ 0 w 2"/>
              <a:gd name="T17" fmla="*/ 0 h 2"/>
              <a:gd name="T18" fmla="*/ 0 w 2"/>
              <a:gd name="T19" fmla="*/ 0 h 2"/>
              <a:gd name="T20" fmla="*/ 0 w 2"/>
              <a:gd name="T21" fmla="*/ 0 h 2"/>
              <a:gd name="T22" fmla="*/ 0 w 2"/>
              <a:gd name="T23" fmla="*/ 0 h 2"/>
              <a:gd name="T24" fmla="*/ 0 w 2"/>
              <a:gd name="T25" fmla="*/ 0 h 2"/>
              <a:gd name="T26" fmla="*/ 0 w 2"/>
              <a:gd name="T27" fmla="*/ 0 h 2"/>
              <a:gd name="T28" fmla="*/ 0 w 2"/>
              <a:gd name="T29" fmla="*/ 0 h 2"/>
              <a:gd name="T30" fmla="*/ 0 w 2"/>
              <a:gd name="T31" fmla="*/ 0 h 2"/>
              <a:gd name="T32" fmla="*/ 0 w 2"/>
              <a:gd name="T33" fmla="*/ 0 h 2"/>
              <a:gd name="T34" fmla="*/ 0 w 2"/>
              <a:gd name="T35" fmla="*/ 0 h 2"/>
              <a:gd name="T36" fmla="*/ 0 w 2"/>
              <a:gd name="T37" fmla="*/ 0 h 2"/>
              <a:gd name="T38" fmla="*/ 0 w 2"/>
              <a:gd name="T39" fmla="*/ 2147483647 h 2"/>
              <a:gd name="T40" fmla="*/ 0 w 2"/>
              <a:gd name="T41" fmla="*/ 2147483647 h 2"/>
              <a:gd name="T42" fmla="*/ 2147483647 w 2"/>
              <a:gd name="T43" fmla="*/ 2147483647 h 2"/>
              <a:gd name="T44" fmla="*/ 2147483647 w 2"/>
              <a:gd name="T45" fmla="*/ 0 h 2"/>
              <a:gd name="T46" fmla="*/ 2147483647 w 2"/>
              <a:gd name="T47" fmla="*/ 0 h 2"/>
              <a:gd name="T48" fmla="*/ 2147483647 w 2"/>
              <a:gd name="T49" fmla="*/ 0 h 2"/>
              <a:gd name="T50" fmla="*/ 2147483647 w 2"/>
              <a:gd name="T51" fmla="*/ 0 h 2"/>
              <a:gd name="T52" fmla="*/ 2147483647 w 2"/>
              <a:gd name="T53" fmla="*/ 0 h 2"/>
              <a:gd name="T54" fmla="*/ 2147483647 w 2"/>
              <a:gd name="T55" fmla="*/ 0 h 2"/>
              <a:gd name="T56" fmla="*/ 2147483647 w 2"/>
              <a:gd name="T57" fmla="*/ 0 h 2"/>
              <a:gd name="T58" fmla="*/ 2147483647 w 2"/>
              <a:gd name="T59" fmla="*/ 0 h 2"/>
              <a:gd name="T60" fmla="*/ 2147483647 w 2"/>
              <a:gd name="T61" fmla="*/ 0 h 2"/>
              <a:gd name="T62" fmla="*/ 2147483647 w 2"/>
              <a:gd name="T63" fmla="*/ 0 h 2"/>
              <a:gd name="T64" fmla="*/ 2147483647 w 2"/>
              <a:gd name="T65" fmla="*/ 0 h 2"/>
              <a:gd name="T66" fmla="*/ 2147483647 w 2"/>
              <a:gd name="T67" fmla="*/ 2147483647 h 2"/>
              <a:gd name="T68" fmla="*/ 2147483647 w 2"/>
              <a:gd name="T69" fmla="*/ 0 h 2"/>
              <a:gd name="T70" fmla="*/ 2147483647 w 2"/>
              <a:gd name="T71" fmla="*/ 0 h 2"/>
              <a:gd name="T72" fmla="*/ 0 w 2"/>
              <a:gd name="T73" fmla="*/ 0 h 2"/>
              <a:gd name="T74" fmla="*/ 0 w 2"/>
              <a:gd name="T75" fmla="*/ 0 h 2"/>
              <a:gd name="T76" fmla="*/ 0 w 2"/>
              <a:gd name="T77" fmla="*/ 2147483647 h 2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</a:gdLst>
            <a:ahLst/>
            <a:cxnLst>
              <a:cxn ang="T78">
                <a:pos x="T0" y="T1"/>
              </a:cxn>
              <a:cxn ang="T79">
                <a:pos x="T2" y="T3"/>
              </a:cxn>
              <a:cxn ang="T80">
                <a:pos x="T4" y="T5"/>
              </a:cxn>
              <a:cxn ang="T81">
                <a:pos x="T6" y="T7"/>
              </a:cxn>
              <a:cxn ang="T82">
                <a:pos x="T8" y="T9"/>
              </a:cxn>
              <a:cxn ang="T83">
                <a:pos x="T10" y="T11"/>
              </a:cxn>
              <a:cxn ang="T84">
                <a:pos x="T12" y="T13"/>
              </a:cxn>
              <a:cxn ang="T85">
                <a:pos x="T14" y="T15"/>
              </a:cxn>
              <a:cxn ang="T86">
                <a:pos x="T16" y="T17"/>
              </a:cxn>
              <a:cxn ang="T87">
                <a:pos x="T18" y="T19"/>
              </a:cxn>
              <a:cxn ang="T88">
                <a:pos x="T20" y="T21"/>
              </a:cxn>
              <a:cxn ang="T89">
                <a:pos x="T22" y="T23"/>
              </a:cxn>
              <a:cxn ang="T90">
                <a:pos x="T24" y="T25"/>
              </a:cxn>
              <a:cxn ang="T91">
                <a:pos x="T26" y="T27"/>
              </a:cxn>
              <a:cxn ang="T92">
                <a:pos x="T28" y="T29"/>
              </a:cxn>
              <a:cxn ang="T93">
                <a:pos x="T30" y="T31"/>
              </a:cxn>
              <a:cxn ang="T94">
                <a:pos x="T32" y="T33"/>
              </a:cxn>
              <a:cxn ang="T95">
                <a:pos x="T34" y="T35"/>
              </a:cxn>
              <a:cxn ang="T96">
                <a:pos x="T36" y="T37"/>
              </a:cxn>
              <a:cxn ang="T97">
                <a:pos x="T38" y="T39"/>
              </a:cxn>
              <a:cxn ang="T98">
                <a:pos x="T40" y="T41"/>
              </a:cxn>
              <a:cxn ang="T99">
                <a:pos x="T42" y="T43"/>
              </a:cxn>
              <a:cxn ang="T100">
                <a:pos x="T44" y="T45"/>
              </a:cxn>
              <a:cxn ang="T101">
                <a:pos x="T46" y="T47"/>
              </a:cxn>
              <a:cxn ang="T102">
                <a:pos x="T48" y="T49"/>
              </a:cxn>
              <a:cxn ang="T103">
                <a:pos x="T50" y="T51"/>
              </a:cxn>
              <a:cxn ang="T104">
                <a:pos x="T52" y="T53"/>
              </a:cxn>
              <a:cxn ang="T105">
                <a:pos x="T54" y="T55"/>
              </a:cxn>
              <a:cxn ang="T106">
                <a:pos x="T56" y="T57"/>
              </a:cxn>
              <a:cxn ang="T107">
                <a:pos x="T58" y="T59"/>
              </a:cxn>
              <a:cxn ang="T108">
                <a:pos x="T60" y="T61"/>
              </a:cxn>
              <a:cxn ang="T109">
                <a:pos x="T62" y="T63"/>
              </a:cxn>
              <a:cxn ang="T110">
                <a:pos x="T64" y="T65"/>
              </a:cxn>
              <a:cxn ang="T111">
                <a:pos x="T66" y="T67"/>
              </a:cxn>
              <a:cxn ang="T112">
                <a:pos x="T68" y="T69"/>
              </a:cxn>
              <a:cxn ang="T113">
                <a:pos x="T70" y="T71"/>
              </a:cxn>
              <a:cxn ang="T114">
                <a:pos x="T72" y="T73"/>
              </a:cxn>
              <a:cxn ang="T115">
                <a:pos x="T74" y="T75"/>
              </a:cxn>
              <a:cxn ang="T116">
                <a:pos x="T76" y="T77"/>
              </a:cxn>
            </a:cxnLst>
            <a:rect l="0" t="0" r="r" b="b"/>
            <a:pathLst>
              <a:path w="2" h="2">
                <a:moveTo>
                  <a:pt x="0" y="2"/>
                </a:moveTo>
                <a:lnTo>
                  <a:pt x="2" y="2"/>
                </a:lnTo>
                <a:lnTo>
                  <a:pt x="2" y="0"/>
                </a:lnTo>
                <a:lnTo>
                  <a:pt x="0" y="0"/>
                </a:lnTo>
                <a:lnTo>
                  <a:pt x="0" y="2"/>
                </a:lnTo>
                <a:lnTo>
                  <a:pt x="2" y="2"/>
                </a:lnTo>
                <a:lnTo>
                  <a:pt x="2" y="0"/>
                </a:lnTo>
                <a:lnTo>
                  <a:pt x="2" y="2"/>
                </a:lnTo>
                <a:lnTo>
                  <a:pt x="2" y="0"/>
                </a:lnTo>
                <a:lnTo>
                  <a:pt x="0" y="0"/>
                </a:lnTo>
                <a:lnTo>
                  <a:pt x="0" y="2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1600"/>
          </a:p>
        </p:txBody>
      </p:sp>
      <p:sp>
        <p:nvSpPr>
          <p:cNvPr id="23" name="Freeform 1180"/>
          <p:cNvSpPr>
            <a:spLocks/>
          </p:cNvSpPr>
          <p:nvPr/>
        </p:nvSpPr>
        <p:spPr bwMode="auto">
          <a:xfrm>
            <a:off x="747185" y="530226"/>
            <a:ext cx="4233" cy="4763"/>
          </a:xfrm>
          <a:custGeom>
            <a:avLst/>
            <a:gdLst>
              <a:gd name="T0" fmla="*/ 0 w 2"/>
              <a:gd name="T1" fmla="*/ 2147483647 h 3"/>
              <a:gd name="T2" fmla="*/ 0 w 2"/>
              <a:gd name="T3" fmla="*/ 2147483647 h 3"/>
              <a:gd name="T4" fmla="*/ 2147483647 w 2"/>
              <a:gd name="T5" fmla="*/ 2147483647 h 3"/>
              <a:gd name="T6" fmla="*/ 2147483647 w 2"/>
              <a:gd name="T7" fmla="*/ 2147483647 h 3"/>
              <a:gd name="T8" fmla="*/ 0 w 2"/>
              <a:gd name="T9" fmla="*/ 0 h 3"/>
              <a:gd name="T10" fmla="*/ 0 w 2"/>
              <a:gd name="T11" fmla="*/ 0 h 3"/>
              <a:gd name="T12" fmla="*/ 0 w 2"/>
              <a:gd name="T13" fmla="*/ 0 h 3"/>
              <a:gd name="T14" fmla="*/ 0 w 2"/>
              <a:gd name="T15" fmla="*/ 2147483647 h 3"/>
              <a:gd name="T16" fmla="*/ 0 w 2"/>
              <a:gd name="T17" fmla="*/ 2147483647 h 3"/>
              <a:gd name="T18" fmla="*/ 0 w 2"/>
              <a:gd name="T19" fmla="*/ 2147483647 h 3"/>
              <a:gd name="T20" fmla="*/ 0 w 2"/>
              <a:gd name="T21" fmla="*/ 2147483647 h 3"/>
              <a:gd name="T22" fmla="*/ 0 w 2"/>
              <a:gd name="T23" fmla="*/ 0 h 3"/>
              <a:gd name="T24" fmla="*/ 0 w 2"/>
              <a:gd name="T25" fmla="*/ 2147483647 h 3"/>
              <a:gd name="T26" fmla="*/ 0 w 2"/>
              <a:gd name="T27" fmla="*/ 2147483647 h 3"/>
              <a:gd name="T28" fmla="*/ 0 w 2"/>
              <a:gd name="T29" fmla="*/ 2147483647 h 3"/>
              <a:gd name="T30" fmla="*/ 0 w 2"/>
              <a:gd name="T31" fmla="*/ 2147483647 h 3"/>
              <a:gd name="T32" fmla="*/ 0 w 2"/>
              <a:gd name="T33" fmla="*/ 2147483647 h 3"/>
              <a:gd name="T34" fmla="*/ 0 w 2"/>
              <a:gd name="T35" fmla="*/ 2147483647 h 3"/>
              <a:gd name="T36" fmla="*/ 0 w 2"/>
              <a:gd name="T37" fmla="*/ 2147483647 h 3"/>
              <a:gd name="T38" fmla="*/ 0 w 2"/>
              <a:gd name="T39" fmla="*/ 2147483647 h 3"/>
              <a:gd name="T40" fmla="*/ 0 w 2"/>
              <a:gd name="T41" fmla="*/ 2147483647 h 3"/>
              <a:gd name="T42" fmla="*/ 0 w 2"/>
              <a:gd name="T43" fmla="*/ 2147483647 h 3"/>
              <a:gd name="T44" fmla="*/ 0 w 2"/>
              <a:gd name="T45" fmla="*/ 2147483647 h 3"/>
              <a:gd name="T46" fmla="*/ 0 w 2"/>
              <a:gd name="T47" fmla="*/ 2147483647 h 3"/>
              <a:gd name="T48" fmla="*/ 0 w 2"/>
              <a:gd name="T49" fmla="*/ 2147483647 h 3"/>
              <a:gd name="T50" fmla="*/ 0 w 2"/>
              <a:gd name="T51" fmla="*/ 2147483647 h 3"/>
              <a:gd name="T52" fmla="*/ 0 w 2"/>
              <a:gd name="T53" fmla="*/ 2147483647 h 3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</a:gdLst>
            <a:ahLst/>
            <a:cxnLst>
              <a:cxn ang="T54">
                <a:pos x="T0" y="T1"/>
              </a:cxn>
              <a:cxn ang="T55">
                <a:pos x="T2" y="T3"/>
              </a:cxn>
              <a:cxn ang="T56">
                <a:pos x="T4" y="T5"/>
              </a:cxn>
              <a:cxn ang="T57">
                <a:pos x="T6" y="T7"/>
              </a:cxn>
              <a:cxn ang="T58">
                <a:pos x="T8" y="T9"/>
              </a:cxn>
              <a:cxn ang="T59">
                <a:pos x="T10" y="T11"/>
              </a:cxn>
              <a:cxn ang="T60">
                <a:pos x="T12" y="T13"/>
              </a:cxn>
              <a:cxn ang="T61">
                <a:pos x="T14" y="T15"/>
              </a:cxn>
              <a:cxn ang="T62">
                <a:pos x="T16" y="T17"/>
              </a:cxn>
              <a:cxn ang="T63">
                <a:pos x="T18" y="T19"/>
              </a:cxn>
              <a:cxn ang="T64">
                <a:pos x="T20" y="T21"/>
              </a:cxn>
              <a:cxn ang="T65">
                <a:pos x="T22" y="T23"/>
              </a:cxn>
              <a:cxn ang="T66">
                <a:pos x="T24" y="T25"/>
              </a:cxn>
              <a:cxn ang="T67">
                <a:pos x="T26" y="T27"/>
              </a:cxn>
              <a:cxn ang="T68">
                <a:pos x="T28" y="T29"/>
              </a:cxn>
              <a:cxn ang="T69">
                <a:pos x="T30" y="T31"/>
              </a:cxn>
              <a:cxn ang="T70">
                <a:pos x="T32" y="T33"/>
              </a:cxn>
              <a:cxn ang="T71">
                <a:pos x="T34" y="T35"/>
              </a:cxn>
              <a:cxn ang="T72">
                <a:pos x="T36" y="T37"/>
              </a:cxn>
              <a:cxn ang="T73">
                <a:pos x="T38" y="T39"/>
              </a:cxn>
              <a:cxn ang="T74">
                <a:pos x="T40" y="T41"/>
              </a:cxn>
              <a:cxn ang="T75">
                <a:pos x="T42" y="T43"/>
              </a:cxn>
              <a:cxn ang="T76">
                <a:pos x="T44" y="T45"/>
              </a:cxn>
              <a:cxn ang="T77">
                <a:pos x="T46" y="T47"/>
              </a:cxn>
              <a:cxn ang="T78">
                <a:pos x="T48" y="T49"/>
              </a:cxn>
              <a:cxn ang="T79">
                <a:pos x="T50" y="T51"/>
              </a:cxn>
              <a:cxn ang="T80">
                <a:pos x="T52" y="T53"/>
              </a:cxn>
            </a:cxnLst>
            <a:rect l="0" t="0" r="r" b="b"/>
            <a:pathLst>
              <a:path w="2" h="3">
                <a:moveTo>
                  <a:pt x="0" y="3"/>
                </a:moveTo>
                <a:lnTo>
                  <a:pt x="0" y="3"/>
                </a:lnTo>
                <a:lnTo>
                  <a:pt x="2" y="3"/>
                </a:lnTo>
                <a:lnTo>
                  <a:pt x="0" y="0"/>
                </a:lnTo>
                <a:lnTo>
                  <a:pt x="0" y="3"/>
                </a:lnTo>
                <a:lnTo>
                  <a:pt x="0" y="0"/>
                </a:lnTo>
                <a:lnTo>
                  <a:pt x="0" y="3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1600"/>
          </a:p>
        </p:txBody>
      </p:sp>
      <p:sp>
        <p:nvSpPr>
          <p:cNvPr id="24" name="Line 1187"/>
          <p:cNvSpPr>
            <a:spLocks noChangeShapeType="1"/>
          </p:cNvSpPr>
          <p:nvPr/>
        </p:nvSpPr>
        <p:spPr bwMode="auto">
          <a:xfrm>
            <a:off x="759885" y="520700"/>
            <a:ext cx="2116" cy="1588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1600"/>
          </a:p>
        </p:txBody>
      </p:sp>
      <p:sp>
        <p:nvSpPr>
          <p:cNvPr id="25" name="Line 1188"/>
          <p:cNvSpPr>
            <a:spLocks noChangeShapeType="1"/>
          </p:cNvSpPr>
          <p:nvPr/>
        </p:nvSpPr>
        <p:spPr bwMode="auto">
          <a:xfrm>
            <a:off x="759885" y="520700"/>
            <a:ext cx="2116" cy="1588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1600"/>
          </a:p>
        </p:txBody>
      </p:sp>
      <p:sp>
        <p:nvSpPr>
          <p:cNvPr id="26" name="Freeform 1208"/>
          <p:cNvSpPr>
            <a:spLocks/>
          </p:cNvSpPr>
          <p:nvPr/>
        </p:nvSpPr>
        <p:spPr bwMode="auto">
          <a:xfrm>
            <a:off x="793751" y="557214"/>
            <a:ext cx="2116" cy="1587"/>
          </a:xfrm>
          <a:custGeom>
            <a:avLst/>
            <a:gdLst>
              <a:gd name="T0" fmla="*/ 0 w 1587"/>
              <a:gd name="T1" fmla="*/ 0 h 1587"/>
              <a:gd name="T2" fmla="*/ 0 w 1587"/>
              <a:gd name="T3" fmla="*/ 0 h 1587"/>
              <a:gd name="T4" fmla="*/ 0 w 1587"/>
              <a:gd name="T5" fmla="*/ 0 h 1587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1587" h="1587">
                <a:moveTo>
                  <a:pt x="0" y="0"/>
                </a:moveTo>
                <a:lnTo>
                  <a:pt x="0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1600"/>
          </a:p>
        </p:txBody>
      </p:sp>
      <p:sp>
        <p:nvSpPr>
          <p:cNvPr id="27" name="Freeform 1210"/>
          <p:cNvSpPr>
            <a:spLocks/>
          </p:cNvSpPr>
          <p:nvPr/>
        </p:nvSpPr>
        <p:spPr bwMode="auto">
          <a:xfrm>
            <a:off x="793752" y="557214"/>
            <a:ext cx="4233" cy="3175"/>
          </a:xfrm>
          <a:custGeom>
            <a:avLst/>
            <a:gdLst>
              <a:gd name="T0" fmla="*/ 0 w 2"/>
              <a:gd name="T1" fmla="*/ 2147483647 h 2"/>
              <a:gd name="T2" fmla="*/ 0 w 2"/>
              <a:gd name="T3" fmla="*/ 2147483647 h 2"/>
              <a:gd name="T4" fmla="*/ 2147483647 w 2"/>
              <a:gd name="T5" fmla="*/ 2147483647 h 2"/>
              <a:gd name="T6" fmla="*/ 2147483647 w 2"/>
              <a:gd name="T7" fmla="*/ 0 h 2"/>
              <a:gd name="T8" fmla="*/ 2147483647 w 2"/>
              <a:gd name="T9" fmla="*/ 0 h 2"/>
              <a:gd name="T10" fmla="*/ 0 w 2"/>
              <a:gd name="T11" fmla="*/ 0 h 2"/>
              <a:gd name="T12" fmla="*/ 0 w 2"/>
              <a:gd name="T13" fmla="*/ 0 h 2"/>
              <a:gd name="T14" fmla="*/ 0 w 2"/>
              <a:gd name="T15" fmla="*/ 0 h 2"/>
              <a:gd name="T16" fmla="*/ 0 w 2"/>
              <a:gd name="T17" fmla="*/ 2147483647 h 2"/>
              <a:gd name="T18" fmla="*/ 0 w 2"/>
              <a:gd name="T19" fmla="*/ 2147483647 h 2"/>
              <a:gd name="T20" fmla="*/ 2147483647 w 2"/>
              <a:gd name="T21" fmla="*/ 2147483647 h 2"/>
              <a:gd name="T22" fmla="*/ 2147483647 w 2"/>
              <a:gd name="T23" fmla="*/ 0 h 2"/>
              <a:gd name="T24" fmla="*/ 2147483647 w 2"/>
              <a:gd name="T25" fmla="*/ 0 h 2"/>
              <a:gd name="T26" fmla="*/ 0 w 2"/>
              <a:gd name="T27" fmla="*/ 0 h 2"/>
              <a:gd name="T28" fmla="*/ 0 w 2"/>
              <a:gd name="T29" fmla="*/ 0 h 2"/>
              <a:gd name="T30" fmla="*/ 0 w 2"/>
              <a:gd name="T31" fmla="*/ 0 h 2"/>
              <a:gd name="T32" fmla="*/ 0 w 2"/>
              <a:gd name="T33" fmla="*/ 2147483647 h 2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2" h="2">
                <a:moveTo>
                  <a:pt x="0" y="2"/>
                </a:moveTo>
                <a:lnTo>
                  <a:pt x="0" y="2"/>
                </a:lnTo>
                <a:lnTo>
                  <a:pt x="2" y="2"/>
                </a:lnTo>
                <a:lnTo>
                  <a:pt x="2" y="0"/>
                </a:lnTo>
                <a:lnTo>
                  <a:pt x="0" y="0"/>
                </a:lnTo>
                <a:lnTo>
                  <a:pt x="0" y="2"/>
                </a:lnTo>
                <a:lnTo>
                  <a:pt x="2" y="2"/>
                </a:lnTo>
                <a:lnTo>
                  <a:pt x="2" y="0"/>
                </a:lnTo>
                <a:lnTo>
                  <a:pt x="0" y="0"/>
                </a:lnTo>
                <a:lnTo>
                  <a:pt x="0" y="2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1600"/>
          </a:p>
        </p:txBody>
      </p:sp>
      <p:sp>
        <p:nvSpPr>
          <p:cNvPr id="28" name="Freeform 1214"/>
          <p:cNvSpPr>
            <a:spLocks/>
          </p:cNvSpPr>
          <p:nvPr/>
        </p:nvSpPr>
        <p:spPr bwMode="auto">
          <a:xfrm>
            <a:off x="793752" y="557214"/>
            <a:ext cx="4233" cy="3175"/>
          </a:xfrm>
          <a:custGeom>
            <a:avLst/>
            <a:gdLst>
              <a:gd name="T0" fmla="*/ 0 w 2"/>
              <a:gd name="T1" fmla="*/ 2147483647 h 2"/>
              <a:gd name="T2" fmla="*/ 2147483647 w 2"/>
              <a:gd name="T3" fmla="*/ 2147483647 h 2"/>
              <a:gd name="T4" fmla="*/ 0 w 2"/>
              <a:gd name="T5" fmla="*/ 0 h 2"/>
              <a:gd name="T6" fmla="*/ 0 w 2"/>
              <a:gd name="T7" fmla="*/ 2147483647 h 2"/>
              <a:gd name="T8" fmla="*/ 0 w 2"/>
              <a:gd name="T9" fmla="*/ 2147483647 h 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2" h="2">
                <a:moveTo>
                  <a:pt x="0" y="2"/>
                </a:moveTo>
                <a:lnTo>
                  <a:pt x="2" y="2"/>
                </a:lnTo>
                <a:lnTo>
                  <a:pt x="0" y="0"/>
                </a:lnTo>
                <a:lnTo>
                  <a:pt x="0" y="2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1600"/>
          </a:p>
        </p:txBody>
      </p:sp>
      <p:sp>
        <p:nvSpPr>
          <p:cNvPr id="29" name="Rectangle 1215"/>
          <p:cNvSpPr>
            <a:spLocks noChangeArrowheads="1"/>
          </p:cNvSpPr>
          <p:nvPr/>
        </p:nvSpPr>
        <p:spPr bwMode="auto">
          <a:xfrm>
            <a:off x="793751" y="627064"/>
            <a:ext cx="2116" cy="1587"/>
          </a:xfrm>
          <a:prstGeom prst="rect">
            <a:avLst/>
          </a:pr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600" b="1">
                <a:solidFill>
                  <a:schemeClr val="tx1"/>
                </a:solidFill>
                <a:latin typeface="Trebuchet MS" pitchFamily="34" charset="0"/>
                <a:ea typeface="MS PGothic" pitchFamily="34" charset="-128"/>
              </a:defRPr>
            </a:lvl1pPr>
            <a:lvl2pPr marL="742950" indent="-285750" eaLnBrk="0" hangingPunct="0">
              <a:defRPr sz="1600" b="1">
                <a:solidFill>
                  <a:schemeClr val="tx1"/>
                </a:solidFill>
                <a:latin typeface="Trebuchet MS" pitchFamily="34" charset="0"/>
                <a:ea typeface="MS PGothic" pitchFamily="34" charset="-128"/>
              </a:defRPr>
            </a:lvl2pPr>
            <a:lvl3pPr marL="1143000" indent="-228600" eaLnBrk="0" hangingPunct="0">
              <a:defRPr sz="1600" b="1">
                <a:solidFill>
                  <a:schemeClr val="tx1"/>
                </a:solidFill>
                <a:latin typeface="Trebuchet MS" pitchFamily="34" charset="0"/>
                <a:ea typeface="MS PGothic" pitchFamily="34" charset="-128"/>
              </a:defRPr>
            </a:lvl3pPr>
            <a:lvl4pPr marL="1600200" indent="-228600" eaLnBrk="0" hangingPunct="0">
              <a:defRPr sz="1600" b="1">
                <a:solidFill>
                  <a:schemeClr val="tx1"/>
                </a:solidFill>
                <a:latin typeface="Trebuchet MS" pitchFamily="34" charset="0"/>
                <a:ea typeface="MS PGothic" pitchFamily="34" charset="-128"/>
              </a:defRPr>
            </a:lvl4pPr>
            <a:lvl5pPr marL="2057400" indent="-228600" eaLnBrk="0" hangingPunct="0">
              <a:defRPr sz="1600" b="1">
                <a:solidFill>
                  <a:schemeClr val="tx1"/>
                </a:solidFill>
                <a:latin typeface="Trebuchet MS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itchFamily="34" charset="0"/>
                <a:ea typeface="MS PGothic" pitchFamily="34" charset="-128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Char char="•"/>
              <a:defRPr/>
            </a:pPr>
            <a:endParaRPr lang="en-US" altLang="en-US" sz="1300" b="0">
              <a:cs typeface="+mn-cs"/>
            </a:endParaRPr>
          </a:p>
        </p:txBody>
      </p:sp>
      <p:sp>
        <p:nvSpPr>
          <p:cNvPr id="30" name="Freeform 1217"/>
          <p:cNvSpPr>
            <a:spLocks/>
          </p:cNvSpPr>
          <p:nvPr/>
        </p:nvSpPr>
        <p:spPr bwMode="auto">
          <a:xfrm>
            <a:off x="793751" y="627064"/>
            <a:ext cx="2116" cy="1587"/>
          </a:xfrm>
          <a:custGeom>
            <a:avLst/>
            <a:gdLst>
              <a:gd name="T0" fmla="*/ 0 w 1587"/>
              <a:gd name="T1" fmla="*/ 0 h 1587"/>
              <a:gd name="T2" fmla="*/ 0 w 1587"/>
              <a:gd name="T3" fmla="*/ 0 h 1587"/>
              <a:gd name="T4" fmla="*/ 0 w 1587"/>
              <a:gd name="T5" fmla="*/ 0 h 1587"/>
              <a:gd name="T6" fmla="*/ 0 w 1587"/>
              <a:gd name="T7" fmla="*/ 0 h 1587"/>
              <a:gd name="T8" fmla="*/ 0 w 1587"/>
              <a:gd name="T9" fmla="*/ 0 h 1587"/>
              <a:gd name="T10" fmla="*/ 0 w 1587"/>
              <a:gd name="T11" fmla="*/ 0 h 1587"/>
              <a:gd name="T12" fmla="*/ 0 w 1587"/>
              <a:gd name="T13" fmla="*/ 0 h 1587"/>
              <a:gd name="T14" fmla="*/ 0 w 1587"/>
              <a:gd name="T15" fmla="*/ 0 h 1587"/>
              <a:gd name="T16" fmla="*/ 0 w 1587"/>
              <a:gd name="T17" fmla="*/ 0 h 1587"/>
              <a:gd name="T18" fmla="*/ 0 w 1587"/>
              <a:gd name="T19" fmla="*/ 0 h 1587"/>
              <a:gd name="T20" fmla="*/ 0 w 1587"/>
              <a:gd name="T21" fmla="*/ 0 h 1587"/>
              <a:gd name="T22" fmla="*/ 0 w 1587"/>
              <a:gd name="T23" fmla="*/ 0 h 1587"/>
              <a:gd name="T24" fmla="*/ 0 w 1587"/>
              <a:gd name="T25" fmla="*/ 0 h 1587"/>
              <a:gd name="T26" fmla="*/ 0 w 1587"/>
              <a:gd name="T27" fmla="*/ 0 h 1587"/>
              <a:gd name="T28" fmla="*/ 0 w 1587"/>
              <a:gd name="T29" fmla="*/ 0 h 1587"/>
              <a:gd name="T30" fmla="*/ 0 w 1587"/>
              <a:gd name="T31" fmla="*/ 0 h 1587"/>
              <a:gd name="T32" fmla="*/ 0 w 1587"/>
              <a:gd name="T33" fmla="*/ 0 h 1587"/>
              <a:gd name="T34" fmla="*/ 0 w 1587"/>
              <a:gd name="T35" fmla="*/ 0 h 1587"/>
              <a:gd name="T36" fmla="*/ 0 w 1587"/>
              <a:gd name="T37" fmla="*/ 0 h 1587"/>
              <a:gd name="T38" fmla="*/ 0 w 1587"/>
              <a:gd name="T39" fmla="*/ 0 h 1587"/>
              <a:gd name="T40" fmla="*/ 0 w 1587"/>
              <a:gd name="T41" fmla="*/ 0 h 1587"/>
              <a:gd name="T42" fmla="*/ 0 w 1587"/>
              <a:gd name="T43" fmla="*/ 0 h 1587"/>
              <a:gd name="T44" fmla="*/ 0 w 1587"/>
              <a:gd name="T45" fmla="*/ 0 h 1587"/>
              <a:gd name="T46" fmla="*/ 0 w 1587"/>
              <a:gd name="T47" fmla="*/ 0 h 1587"/>
              <a:gd name="T48" fmla="*/ 0 w 1587"/>
              <a:gd name="T49" fmla="*/ 0 h 1587"/>
              <a:gd name="T50" fmla="*/ 0 w 1587"/>
              <a:gd name="T51" fmla="*/ 0 h 1587"/>
              <a:gd name="T52" fmla="*/ 0 w 1587"/>
              <a:gd name="T53" fmla="*/ 0 h 1587"/>
              <a:gd name="T54" fmla="*/ 0 w 1587"/>
              <a:gd name="T55" fmla="*/ 0 h 1587"/>
              <a:gd name="T56" fmla="*/ 0 w 1587"/>
              <a:gd name="T57" fmla="*/ 0 h 1587"/>
              <a:gd name="T58" fmla="*/ 0 w 1587"/>
              <a:gd name="T59" fmla="*/ 0 h 1587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</a:gdLst>
            <a:ahLst/>
            <a:cxnLst>
              <a:cxn ang="T60">
                <a:pos x="T0" y="T1"/>
              </a:cxn>
              <a:cxn ang="T61">
                <a:pos x="T2" y="T3"/>
              </a:cxn>
              <a:cxn ang="T62">
                <a:pos x="T4" y="T5"/>
              </a:cxn>
              <a:cxn ang="T63">
                <a:pos x="T6" y="T7"/>
              </a:cxn>
              <a:cxn ang="T64">
                <a:pos x="T8" y="T9"/>
              </a:cxn>
              <a:cxn ang="T65">
                <a:pos x="T10" y="T11"/>
              </a:cxn>
              <a:cxn ang="T66">
                <a:pos x="T12" y="T13"/>
              </a:cxn>
              <a:cxn ang="T67">
                <a:pos x="T14" y="T15"/>
              </a:cxn>
              <a:cxn ang="T68">
                <a:pos x="T16" y="T17"/>
              </a:cxn>
              <a:cxn ang="T69">
                <a:pos x="T18" y="T19"/>
              </a:cxn>
              <a:cxn ang="T70">
                <a:pos x="T20" y="T21"/>
              </a:cxn>
              <a:cxn ang="T71">
                <a:pos x="T22" y="T23"/>
              </a:cxn>
              <a:cxn ang="T72">
                <a:pos x="T24" y="T25"/>
              </a:cxn>
              <a:cxn ang="T73">
                <a:pos x="T26" y="T27"/>
              </a:cxn>
              <a:cxn ang="T74">
                <a:pos x="T28" y="T29"/>
              </a:cxn>
              <a:cxn ang="T75">
                <a:pos x="T30" y="T31"/>
              </a:cxn>
              <a:cxn ang="T76">
                <a:pos x="T32" y="T33"/>
              </a:cxn>
              <a:cxn ang="T77">
                <a:pos x="T34" y="T35"/>
              </a:cxn>
              <a:cxn ang="T78">
                <a:pos x="T36" y="T37"/>
              </a:cxn>
              <a:cxn ang="T79">
                <a:pos x="T38" y="T39"/>
              </a:cxn>
              <a:cxn ang="T80">
                <a:pos x="T40" y="T41"/>
              </a:cxn>
              <a:cxn ang="T81">
                <a:pos x="T42" y="T43"/>
              </a:cxn>
              <a:cxn ang="T82">
                <a:pos x="T44" y="T45"/>
              </a:cxn>
              <a:cxn ang="T83">
                <a:pos x="T46" y="T47"/>
              </a:cxn>
              <a:cxn ang="T84">
                <a:pos x="T48" y="T49"/>
              </a:cxn>
              <a:cxn ang="T85">
                <a:pos x="T50" y="T51"/>
              </a:cxn>
              <a:cxn ang="T86">
                <a:pos x="T52" y="T53"/>
              </a:cxn>
              <a:cxn ang="T87">
                <a:pos x="T54" y="T55"/>
              </a:cxn>
              <a:cxn ang="T88">
                <a:pos x="T56" y="T57"/>
              </a:cxn>
              <a:cxn ang="T89">
                <a:pos x="T58" y="T59"/>
              </a:cxn>
            </a:cxnLst>
            <a:rect l="0" t="0" r="r" b="b"/>
            <a:pathLst>
              <a:path w="1587" h="1587">
                <a:moveTo>
                  <a:pt x="0" y="0"/>
                </a:moveTo>
                <a:lnTo>
                  <a:pt x="0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1600"/>
          </a:p>
        </p:txBody>
      </p:sp>
      <p:sp>
        <p:nvSpPr>
          <p:cNvPr id="31" name="Freeform 1219"/>
          <p:cNvSpPr>
            <a:spLocks/>
          </p:cNvSpPr>
          <p:nvPr/>
        </p:nvSpPr>
        <p:spPr bwMode="auto">
          <a:xfrm>
            <a:off x="975785" y="541339"/>
            <a:ext cx="2116" cy="1587"/>
          </a:xfrm>
          <a:custGeom>
            <a:avLst/>
            <a:gdLst>
              <a:gd name="T0" fmla="*/ 0 w 1587"/>
              <a:gd name="T1" fmla="*/ 0 h 1587"/>
              <a:gd name="T2" fmla="*/ 0 w 1587"/>
              <a:gd name="T3" fmla="*/ 0 h 1587"/>
              <a:gd name="T4" fmla="*/ 0 w 1587"/>
              <a:gd name="T5" fmla="*/ 0 h 1587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1587" h="1587">
                <a:moveTo>
                  <a:pt x="0" y="0"/>
                </a:moveTo>
                <a:lnTo>
                  <a:pt x="0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1600"/>
          </a:p>
        </p:txBody>
      </p:sp>
      <p:sp>
        <p:nvSpPr>
          <p:cNvPr id="32" name="Freeform 1221"/>
          <p:cNvSpPr>
            <a:spLocks/>
          </p:cNvSpPr>
          <p:nvPr/>
        </p:nvSpPr>
        <p:spPr bwMode="auto">
          <a:xfrm>
            <a:off x="975785" y="541339"/>
            <a:ext cx="4233" cy="3175"/>
          </a:xfrm>
          <a:custGeom>
            <a:avLst/>
            <a:gdLst>
              <a:gd name="T0" fmla="*/ 2147483647 w 2"/>
              <a:gd name="T1" fmla="*/ 0 h 2"/>
              <a:gd name="T2" fmla="*/ 2147483647 w 2"/>
              <a:gd name="T3" fmla="*/ 0 h 2"/>
              <a:gd name="T4" fmla="*/ 2147483647 w 2"/>
              <a:gd name="T5" fmla="*/ 0 h 2"/>
              <a:gd name="T6" fmla="*/ 0 w 2"/>
              <a:gd name="T7" fmla="*/ 0 h 2"/>
              <a:gd name="T8" fmla="*/ 0 w 2"/>
              <a:gd name="T9" fmla="*/ 0 h 2"/>
              <a:gd name="T10" fmla="*/ 0 w 2"/>
              <a:gd name="T11" fmla="*/ 2147483647 h 2"/>
              <a:gd name="T12" fmla="*/ 2147483647 w 2"/>
              <a:gd name="T13" fmla="*/ 0 h 2"/>
              <a:gd name="T14" fmla="*/ 2147483647 w 2"/>
              <a:gd name="T15" fmla="*/ 0 h 2"/>
              <a:gd name="T16" fmla="*/ 2147483647 w 2"/>
              <a:gd name="T17" fmla="*/ 0 h 2"/>
              <a:gd name="T18" fmla="*/ 0 w 2"/>
              <a:gd name="T19" fmla="*/ 0 h 2"/>
              <a:gd name="T20" fmla="*/ 0 w 2"/>
              <a:gd name="T21" fmla="*/ 0 h 2"/>
              <a:gd name="T22" fmla="*/ 0 w 2"/>
              <a:gd name="T23" fmla="*/ 2147483647 h 2"/>
              <a:gd name="T24" fmla="*/ 2147483647 w 2"/>
              <a:gd name="T25" fmla="*/ 0 h 2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2" h="2">
                <a:moveTo>
                  <a:pt x="2" y="0"/>
                </a:moveTo>
                <a:lnTo>
                  <a:pt x="2" y="0"/>
                </a:lnTo>
                <a:lnTo>
                  <a:pt x="0" y="0"/>
                </a:lnTo>
                <a:lnTo>
                  <a:pt x="0" y="2"/>
                </a:lnTo>
                <a:lnTo>
                  <a:pt x="2" y="0"/>
                </a:lnTo>
                <a:lnTo>
                  <a:pt x="0" y="0"/>
                </a:lnTo>
                <a:lnTo>
                  <a:pt x="0" y="2"/>
                </a:lnTo>
                <a:lnTo>
                  <a:pt x="2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1600"/>
          </a:p>
        </p:txBody>
      </p:sp>
      <p:sp>
        <p:nvSpPr>
          <p:cNvPr id="33" name="Freeform 1234"/>
          <p:cNvSpPr>
            <a:spLocks/>
          </p:cNvSpPr>
          <p:nvPr/>
        </p:nvSpPr>
        <p:spPr bwMode="auto">
          <a:xfrm>
            <a:off x="963085" y="550864"/>
            <a:ext cx="4233" cy="1587"/>
          </a:xfrm>
          <a:custGeom>
            <a:avLst/>
            <a:gdLst>
              <a:gd name="T0" fmla="*/ 0 w 2"/>
              <a:gd name="T1" fmla="*/ 0 h 1587"/>
              <a:gd name="T2" fmla="*/ 0 w 2"/>
              <a:gd name="T3" fmla="*/ 0 h 1587"/>
              <a:gd name="T4" fmla="*/ 2147483647 w 2"/>
              <a:gd name="T5" fmla="*/ 0 h 1587"/>
              <a:gd name="T6" fmla="*/ 2147483647 w 2"/>
              <a:gd name="T7" fmla="*/ 0 h 1587"/>
              <a:gd name="T8" fmla="*/ 2147483647 w 2"/>
              <a:gd name="T9" fmla="*/ 0 h 1587"/>
              <a:gd name="T10" fmla="*/ 2147483647 w 2"/>
              <a:gd name="T11" fmla="*/ 0 h 1587"/>
              <a:gd name="T12" fmla="*/ 0 w 2"/>
              <a:gd name="T13" fmla="*/ 0 h 1587"/>
              <a:gd name="T14" fmla="*/ 0 w 2"/>
              <a:gd name="T15" fmla="*/ 0 h 1587"/>
              <a:gd name="T16" fmla="*/ 0 w 2"/>
              <a:gd name="T17" fmla="*/ 0 h 1587"/>
              <a:gd name="T18" fmla="*/ 0 w 2"/>
              <a:gd name="T19" fmla="*/ 0 h 1587"/>
              <a:gd name="T20" fmla="*/ 0 w 2"/>
              <a:gd name="T21" fmla="*/ 0 h 1587"/>
              <a:gd name="T22" fmla="*/ 0 w 2"/>
              <a:gd name="T23" fmla="*/ 0 h 1587"/>
              <a:gd name="T24" fmla="*/ 2147483647 w 2"/>
              <a:gd name="T25" fmla="*/ 0 h 1587"/>
              <a:gd name="T26" fmla="*/ 2147483647 w 2"/>
              <a:gd name="T27" fmla="*/ 0 h 1587"/>
              <a:gd name="T28" fmla="*/ 2147483647 w 2"/>
              <a:gd name="T29" fmla="*/ 0 h 1587"/>
              <a:gd name="T30" fmla="*/ 0 w 2"/>
              <a:gd name="T31" fmla="*/ 0 h 1587"/>
              <a:gd name="T32" fmla="*/ 0 w 2"/>
              <a:gd name="T33" fmla="*/ 0 h 1587"/>
              <a:gd name="T34" fmla="*/ 2147483647 w 2"/>
              <a:gd name="T35" fmla="*/ 0 h 1587"/>
              <a:gd name="T36" fmla="*/ 0 w 2"/>
              <a:gd name="T37" fmla="*/ 0 h 1587"/>
              <a:gd name="T38" fmla="*/ 0 w 2"/>
              <a:gd name="T39" fmla="*/ 0 h 1587"/>
              <a:gd name="T40" fmla="*/ 0 w 2"/>
              <a:gd name="T41" fmla="*/ 0 h 1587"/>
              <a:gd name="T42" fmla="*/ 0 w 2"/>
              <a:gd name="T43" fmla="*/ 0 h 1587"/>
              <a:gd name="T44" fmla="*/ 0 w 2"/>
              <a:gd name="T45" fmla="*/ 0 h 1587"/>
              <a:gd name="T46" fmla="*/ 0 w 2"/>
              <a:gd name="T47" fmla="*/ 0 h 1587"/>
              <a:gd name="T48" fmla="*/ 0 w 2"/>
              <a:gd name="T49" fmla="*/ 0 h 1587"/>
              <a:gd name="T50" fmla="*/ 0 w 2"/>
              <a:gd name="T51" fmla="*/ 0 h 1587"/>
              <a:gd name="T52" fmla="*/ 0 w 2"/>
              <a:gd name="T53" fmla="*/ 0 h 1587"/>
              <a:gd name="T54" fmla="*/ 0 w 2"/>
              <a:gd name="T55" fmla="*/ 0 h 1587"/>
              <a:gd name="T56" fmla="*/ 0 w 2"/>
              <a:gd name="T57" fmla="*/ 0 h 1587"/>
              <a:gd name="T58" fmla="*/ 0 w 2"/>
              <a:gd name="T59" fmla="*/ 0 h 1587"/>
              <a:gd name="T60" fmla="*/ 0 w 2"/>
              <a:gd name="T61" fmla="*/ 0 h 1587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</a:gdLst>
            <a:ahLst/>
            <a:cxnLst>
              <a:cxn ang="T62">
                <a:pos x="T0" y="T1"/>
              </a:cxn>
              <a:cxn ang="T63">
                <a:pos x="T2" y="T3"/>
              </a:cxn>
              <a:cxn ang="T64">
                <a:pos x="T4" y="T5"/>
              </a:cxn>
              <a:cxn ang="T65">
                <a:pos x="T6" y="T7"/>
              </a:cxn>
              <a:cxn ang="T66">
                <a:pos x="T8" y="T9"/>
              </a:cxn>
              <a:cxn ang="T67">
                <a:pos x="T10" y="T11"/>
              </a:cxn>
              <a:cxn ang="T68">
                <a:pos x="T12" y="T13"/>
              </a:cxn>
              <a:cxn ang="T69">
                <a:pos x="T14" y="T15"/>
              </a:cxn>
              <a:cxn ang="T70">
                <a:pos x="T16" y="T17"/>
              </a:cxn>
              <a:cxn ang="T71">
                <a:pos x="T18" y="T19"/>
              </a:cxn>
              <a:cxn ang="T72">
                <a:pos x="T20" y="T21"/>
              </a:cxn>
              <a:cxn ang="T73">
                <a:pos x="T22" y="T23"/>
              </a:cxn>
              <a:cxn ang="T74">
                <a:pos x="T24" y="T25"/>
              </a:cxn>
              <a:cxn ang="T75">
                <a:pos x="T26" y="T27"/>
              </a:cxn>
              <a:cxn ang="T76">
                <a:pos x="T28" y="T29"/>
              </a:cxn>
              <a:cxn ang="T77">
                <a:pos x="T30" y="T31"/>
              </a:cxn>
              <a:cxn ang="T78">
                <a:pos x="T32" y="T33"/>
              </a:cxn>
              <a:cxn ang="T79">
                <a:pos x="T34" y="T35"/>
              </a:cxn>
              <a:cxn ang="T80">
                <a:pos x="T36" y="T37"/>
              </a:cxn>
              <a:cxn ang="T81">
                <a:pos x="T38" y="T39"/>
              </a:cxn>
              <a:cxn ang="T82">
                <a:pos x="T40" y="T41"/>
              </a:cxn>
              <a:cxn ang="T83">
                <a:pos x="T42" y="T43"/>
              </a:cxn>
              <a:cxn ang="T84">
                <a:pos x="T44" y="T45"/>
              </a:cxn>
              <a:cxn ang="T85">
                <a:pos x="T46" y="T47"/>
              </a:cxn>
              <a:cxn ang="T86">
                <a:pos x="T48" y="T49"/>
              </a:cxn>
              <a:cxn ang="T87">
                <a:pos x="T50" y="T51"/>
              </a:cxn>
              <a:cxn ang="T88">
                <a:pos x="T52" y="T53"/>
              </a:cxn>
              <a:cxn ang="T89">
                <a:pos x="T54" y="T55"/>
              </a:cxn>
              <a:cxn ang="T90">
                <a:pos x="T56" y="T57"/>
              </a:cxn>
              <a:cxn ang="T91">
                <a:pos x="T58" y="T59"/>
              </a:cxn>
              <a:cxn ang="T92">
                <a:pos x="T60" y="T61"/>
              </a:cxn>
            </a:cxnLst>
            <a:rect l="0" t="0" r="r" b="b"/>
            <a:pathLst>
              <a:path w="2" h="1587">
                <a:moveTo>
                  <a:pt x="0" y="0"/>
                </a:moveTo>
                <a:lnTo>
                  <a:pt x="0" y="0"/>
                </a:lnTo>
                <a:lnTo>
                  <a:pt x="2" y="0"/>
                </a:lnTo>
                <a:lnTo>
                  <a:pt x="0" y="0"/>
                </a:lnTo>
                <a:lnTo>
                  <a:pt x="2" y="0"/>
                </a:lnTo>
                <a:lnTo>
                  <a:pt x="0" y="0"/>
                </a:lnTo>
                <a:lnTo>
                  <a:pt x="2" y="0"/>
                </a:lnTo>
                <a:lnTo>
                  <a:pt x="0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1600"/>
          </a:p>
        </p:txBody>
      </p:sp>
      <p:sp>
        <p:nvSpPr>
          <p:cNvPr id="34" name="Line 1237"/>
          <p:cNvSpPr>
            <a:spLocks noChangeShapeType="1"/>
          </p:cNvSpPr>
          <p:nvPr/>
        </p:nvSpPr>
        <p:spPr bwMode="auto">
          <a:xfrm>
            <a:off x="971551" y="544514"/>
            <a:ext cx="2116" cy="1587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1600"/>
          </a:p>
        </p:txBody>
      </p:sp>
      <p:sp>
        <p:nvSpPr>
          <p:cNvPr id="35" name="Line 1238"/>
          <p:cNvSpPr>
            <a:spLocks noChangeShapeType="1"/>
          </p:cNvSpPr>
          <p:nvPr/>
        </p:nvSpPr>
        <p:spPr bwMode="auto">
          <a:xfrm>
            <a:off x="971551" y="544514"/>
            <a:ext cx="2116" cy="1587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1600"/>
          </a:p>
        </p:txBody>
      </p:sp>
      <p:sp>
        <p:nvSpPr>
          <p:cNvPr id="36" name="Freeform 1240"/>
          <p:cNvSpPr>
            <a:spLocks/>
          </p:cNvSpPr>
          <p:nvPr/>
        </p:nvSpPr>
        <p:spPr bwMode="auto">
          <a:xfrm>
            <a:off x="971551" y="541339"/>
            <a:ext cx="2116" cy="3175"/>
          </a:xfrm>
          <a:custGeom>
            <a:avLst/>
            <a:gdLst>
              <a:gd name="T0" fmla="*/ 0 w 1587"/>
              <a:gd name="T1" fmla="*/ 2147483647 h 2"/>
              <a:gd name="T2" fmla="*/ 0 w 1587"/>
              <a:gd name="T3" fmla="*/ 2147483647 h 2"/>
              <a:gd name="T4" fmla="*/ 0 w 1587"/>
              <a:gd name="T5" fmla="*/ 0 h 2"/>
              <a:gd name="T6" fmla="*/ 0 w 1587"/>
              <a:gd name="T7" fmla="*/ 2147483647 h 2"/>
              <a:gd name="T8" fmla="*/ 0 w 1587"/>
              <a:gd name="T9" fmla="*/ 2147483647 h 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587" h="2">
                <a:moveTo>
                  <a:pt x="0" y="2"/>
                </a:moveTo>
                <a:lnTo>
                  <a:pt x="0" y="2"/>
                </a:lnTo>
                <a:lnTo>
                  <a:pt x="0" y="0"/>
                </a:lnTo>
                <a:lnTo>
                  <a:pt x="0" y="2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1600"/>
          </a:p>
        </p:txBody>
      </p:sp>
      <p:sp>
        <p:nvSpPr>
          <p:cNvPr id="37" name="Freeform 1243"/>
          <p:cNvSpPr>
            <a:spLocks/>
          </p:cNvSpPr>
          <p:nvPr/>
        </p:nvSpPr>
        <p:spPr bwMode="auto">
          <a:xfrm>
            <a:off x="971552" y="538164"/>
            <a:ext cx="4233" cy="3175"/>
          </a:xfrm>
          <a:custGeom>
            <a:avLst/>
            <a:gdLst>
              <a:gd name="T0" fmla="*/ 2147483647 w 2"/>
              <a:gd name="T1" fmla="*/ 2147483647 h 2"/>
              <a:gd name="T2" fmla="*/ 2147483647 w 2"/>
              <a:gd name="T3" fmla="*/ 2147483647 h 2"/>
              <a:gd name="T4" fmla="*/ 2147483647 w 2"/>
              <a:gd name="T5" fmla="*/ 2147483647 h 2"/>
              <a:gd name="T6" fmla="*/ 2147483647 w 2"/>
              <a:gd name="T7" fmla="*/ 2147483647 h 2"/>
              <a:gd name="T8" fmla="*/ 0 w 2"/>
              <a:gd name="T9" fmla="*/ 2147483647 h 2"/>
              <a:gd name="T10" fmla="*/ 0 w 2"/>
              <a:gd name="T11" fmla="*/ 2147483647 h 2"/>
              <a:gd name="T12" fmla="*/ 2147483647 w 2"/>
              <a:gd name="T13" fmla="*/ 2147483647 h 2"/>
              <a:gd name="T14" fmla="*/ 0 w 2"/>
              <a:gd name="T15" fmla="*/ 2147483647 h 2"/>
              <a:gd name="T16" fmla="*/ 0 w 2"/>
              <a:gd name="T17" fmla="*/ 2147483647 h 2"/>
              <a:gd name="T18" fmla="*/ 0 w 2"/>
              <a:gd name="T19" fmla="*/ 2147483647 h 2"/>
              <a:gd name="T20" fmla="*/ 0 w 2"/>
              <a:gd name="T21" fmla="*/ 2147483647 h 2"/>
              <a:gd name="T22" fmla="*/ 0 w 2"/>
              <a:gd name="T23" fmla="*/ 2147483647 h 2"/>
              <a:gd name="T24" fmla="*/ 0 w 2"/>
              <a:gd name="T25" fmla="*/ 2147483647 h 2"/>
              <a:gd name="T26" fmla="*/ 0 w 2"/>
              <a:gd name="T27" fmla="*/ 2147483647 h 2"/>
              <a:gd name="T28" fmla="*/ 0 w 2"/>
              <a:gd name="T29" fmla="*/ 2147483647 h 2"/>
              <a:gd name="T30" fmla="*/ 0 w 2"/>
              <a:gd name="T31" fmla="*/ 2147483647 h 2"/>
              <a:gd name="T32" fmla="*/ 0 w 2"/>
              <a:gd name="T33" fmla="*/ 2147483647 h 2"/>
              <a:gd name="T34" fmla="*/ 0 w 2"/>
              <a:gd name="T35" fmla="*/ 2147483647 h 2"/>
              <a:gd name="T36" fmla="*/ 0 w 2"/>
              <a:gd name="T37" fmla="*/ 2147483647 h 2"/>
              <a:gd name="T38" fmla="*/ 2147483647 w 2"/>
              <a:gd name="T39" fmla="*/ 2147483647 h 2"/>
              <a:gd name="T40" fmla="*/ 2147483647 w 2"/>
              <a:gd name="T41" fmla="*/ 2147483647 h 2"/>
              <a:gd name="T42" fmla="*/ 2147483647 w 2"/>
              <a:gd name="T43" fmla="*/ 2147483647 h 2"/>
              <a:gd name="T44" fmla="*/ 2147483647 w 2"/>
              <a:gd name="T45" fmla="*/ 2147483647 h 2"/>
              <a:gd name="T46" fmla="*/ 2147483647 w 2"/>
              <a:gd name="T47" fmla="*/ 2147483647 h 2"/>
              <a:gd name="T48" fmla="*/ 0 w 2"/>
              <a:gd name="T49" fmla="*/ 0 h 2"/>
              <a:gd name="T50" fmla="*/ 0 w 2"/>
              <a:gd name="T51" fmla="*/ 2147483647 h 2"/>
              <a:gd name="T52" fmla="*/ 0 w 2"/>
              <a:gd name="T53" fmla="*/ 2147483647 h 2"/>
              <a:gd name="T54" fmla="*/ 0 w 2"/>
              <a:gd name="T55" fmla="*/ 2147483647 h 2"/>
              <a:gd name="T56" fmla="*/ 2147483647 w 2"/>
              <a:gd name="T57" fmla="*/ 2147483647 h 2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</a:gdLst>
            <a:ahLst/>
            <a:cxnLst>
              <a:cxn ang="T58">
                <a:pos x="T0" y="T1"/>
              </a:cxn>
              <a:cxn ang="T59">
                <a:pos x="T2" y="T3"/>
              </a:cxn>
              <a:cxn ang="T60">
                <a:pos x="T4" y="T5"/>
              </a:cxn>
              <a:cxn ang="T61">
                <a:pos x="T6" y="T7"/>
              </a:cxn>
              <a:cxn ang="T62">
                <a:pos x="T8" y="T9"/>
              </a:cxn>
              <a:cxn ang="T63">
                <a:pos x="T10" y="T11"/>
              </a:cxn>
              <a:cxn ang="T64">
                <a:pos x="T12" y="T13"/>
              </a:cxn>
              <a:cxn ang="T65">
                <a:pos x="T14" y="T15"/>
              </a:cxn>
              <a:cxn ang="T66">
                <a:pos x="T16" y="T17"/>
              </a:cxn>
              <a:cxn ang="T67">
                <a:pos x="T18" y="T19"/>
              </a:cxn>
              <a:cxn ang="T68">
                <a:pos x="T20" y="T21"/>
              </a:cxn>
              <a:cxn ang="T69">
                <a:pos x="T22" y="T23"/>
              </a:cxn>
              <a:cxn ang="T70">
                <a:pos x="T24" y="T25"/>
              </a:cxn>
              <a:cxn ang="T71">
                <a:pos x="T26" y="T27"/>
              </a:cxn>
              <a:cxn ang="T72">
                <a:pos x="T28" y="T29"/>
              </a:cxn>
              <a:cxn ang="T73">
                <a:pos x="T30" y="T31"/>
              </a:cxn>
              <a:cxn ang="T74">
                <a:pos x="T32" y="T33"/>
              </a:cxn>
              <a:cxn ang="T75">
                <a:pos x="T34" y="T35"/>
              </a:cxn>
              <a:cxn ang="T76">
                <a:pos x="T36" y="T37"/>
              </a:cxn>
              <a:cxn ang="T77">
                <a:pos x="T38" y="T39"/>
              </a:cxn>
              <a:cxn ang="T78">
                <a:pos x="T40" y="T41"/>
              </a:cxn>
              <a:cxn ang="T79">
                <a:pos x="T42" y="T43"/>
              </a:cxn>
              <a:cxn ang="T80">
                <a:pos x="T44" y="T45"/>
              </a:cxn>
              <a:cxn ang="T81">
                <a:pos x="T46" y="T47"/>
              </a:cxn>
              <a:cxn ang="T82">
                <a:pos x="T48" y="T49"/>
              </a:cxn>
              <a:cxn ang="T83">
                <a:pos x="T50" y="T51"/>
              </a:cxn>
              <a:cxn ang="T84">
                <a:pos x="T52" y="T53"/>
              </a:cxn>
              <a:cxn ang="T85">
                <a:pos x="T54" y="T55"/>
              </a:cxn>
              <a:cxn ang="T86">
                <a:pos x="T56" y="T57"/>
              </a:cxn>
            </a:cxnLst>
            <a:rect l="0" t="0" r="r" b="b"/>
            <a:pathLst>
              <a:path w="2" h="2">
                <a:moveTo>
                  <a:pt x="2" y="2"/>
                </a:moveTo>
                <a:lnTo>
                  <a:pt x="2" y="2"/>
                </a:lnTo>
                <a:lnTo>
                  <a:pt x="0" y="2"/>
                </a:lnTo>
                <a:lnTo>
                  <a:pt x="2" y="2"/>
                </a:lnTo>
                <a:lnTo>
                  <a:pt x="0" y="2"/>
                </a:lnTo>
                <a:lnTo>
                  <a:pt x="2" y="2"/>
                </a:lnTo>
                <a:lnTo>
                  <a:pt x="0" y="0"/>
                </a:lnTo>
                <a:lnTo>
                  <a:pt x="0" y="2"/>
                </a:lnTo>
                <a:lnTo>
                  <a:pt x="2" y="2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1600"/>
          </a:p>
        </p:txBody>
      </p:sp>
      <p:sp>
        <p:nvSpPr>
          <p:cNvPr id="38" name="Freeform 1246"/>
          <p:cNvSpPr>
            <a:spLocks/>
          </p:cNvSpPr>
          <p:nvPr/>
        </p:nvSpPr>
        <p:spPr bwMode="auto">
          <a:xfrm>
            <a:off x="967318" y="547689"/>
            <a:ext cx="4233" cy="3175"/>
          </a:xfrm>
          <a:custGeom>
            <a:avLst/>
            <a:gdLst>
              <a:gd name="T0" fmla="*/ 0 w 2"/>
              <a:gd name="T1" fmla="*/ 2147483647 h 2"/>
              <a:gd name="T2" fmla="*/ 0 w 2"/>
              <a:gd name="T3" fmla="*/ 2147483647 h 2"/>
              <a:gd name="T4" fmla="*/ 2147483647 w 2"/>
              <a:gd name="T5" fmla="*/ 0 h 2"/>
              <a:gd name="T6" fmla="*/ 2147483647 w 2"/>
              <a:gd name="T7" fmla="*/ 0 h 2"/>
              <a:gd name="T8" fmla="*/ 0 w 2"/>
              <a:gd name="T9" fmla="*/ 0 h 2"/>
              <a:gd name="T10" fmla="*/ 0 w 2"/>
              <a:gd name="T11" fmla="*/ 0 h 2"/>
              <a:gd name="T12" fmla="*/ 0 w 2"/>
              <a:gd name="T13" fmla="*/ 2147483647 h 2"/>
              <a:gd name="T14" fmla="*/ 0 w 2"/>
              <a:gd name="T15" fmla="*/ 2147483647 h 2"/>
              <a:gd name="T16" fmla="*/ 2147483647 w 2"/>
              <a:gd name="T17" fmla="*/ 0 h 2"/>
              <a:gd name="T18" fmla="*/ 2147483647 w 2"/>
              <a:gd name="T19" fmla="*/ 0 h 2"/>
              <a:gd name="T20" fmla="*/ 0 w 2"/>
              <a:gd name="T21" fmla="*/ 0 h 2"/>
              <a:gd name="T22" fmla="*/ 0 w 2"/>
              <a:gd name="T23" fmla="*/ 0 h 2"/>
              <a:gd name="T24" fmla="*/ 0 w 2"/>
              <a:gd name="T25" fmla="*/ 0 h 2"/>
              <a:gd name="T26" fmla="*/ 0 w 2"/>
              <a:gd name="T27" fmla="*/ 0 h 2"/>
              <a:gd name="T28" fmla="*/ 0 w 2"/>
              <a:gd name="T29" fmla="*/ 0 h 2"/>
              <a:gd name="T30" fmla="*/ 0 w 2"/>
              <a:gd name="T31" fmla="*/ 0 h 2"/>
              <a:gd name="T32" fmla="*/ 0 w 2"/>
              <a:gd name="T33" fmla="*/ 0 h 2"/>
              <a:gd name="T34" fmla="*/ 0 w 2"/>
              <a:gd name="T35" fmla="*/ 0 h 2"/>
              <a:gd name="T36" fmla="*/ 0 w 2"/>
              <a:gd name="T37" fmla="*/ 0 h 2"/>
              <a:gd name="T38" fmla="*/ 0 w 2"/>
              <a:gd name="T39" fmla="*/ 0 h 2"/>
              <a:gd name="T40" fmla="*/ 0 w 2"/>
              <a:gd name="T41" fmla="*/ 0 h 2"/>
              <a:gd name="T42" fmla="*/ 0 w 2"/>
              <a:gd name="T43" fmla="*/ 0 h 2"/>
              <a:gd name="T44" fmla="*/ 0 w 2"/>
              <a:gd name="T45" fmla="*/ 0 h 2"/>
              <a:gd name="T46" fmla="*/ 0 w 2"/>
              <a:gd name="T47" fmla="*/ 2147483647 h 2"/>
              <a:gd name="T48" fmla="*/ 0 w 2"/>
              <a:gd name="T49" fmla="*/ 2147483647 h 2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</a:gdLst>
            <a:ahLst/>
            <a:cxnLst>
              <a:cxn ang="T50">
                <a:pos x="T0" y="T1"/>
              </a:cxn>
              <a:cxn ang="T51">
                <a:pos x="T2" y="T3"/>
              </a:cxn>
              <a:cxn ang="T52">
                <a:pos x="T4" y="T5"/>
              </a:cxn>
              <a:cxn ang="T53">
                <a:pos x="T6" y="T7"/>
              </a:cxn>
              <a:cxn ang="T54">
                <a:pos x="T8" y="T9"/>
              </a:cxn>
              <a:cxn ang="T55">
                <a:pos x="T10" y="T11"/>
              </a:cxn>
              <a:cxn ang="T56">
                <a:pos x="T12" y="T13"/>
              </a:cxn>
              <a:cxn ang="T57">
                <a:pos x="T14" y="T15"/>
              </a:cxn>
              <a:cxn ang="T58">
                <a:pos x="T16" y="T17"/>
              </a:cxn>
              <a:cxn ang="T59">
                <a:pos x="T18" y="T19"/>
              </a:cxn>
              <a:cxn ang="T60">
                <a:pos x="T20" y="T21"/>
              </a:cxn>
              <a:cxn ang="T61">
                <a:pos x="T22" y="T23"/>
              </a:cxn>
              <a:cxn ang="T62">
                <a:pos x="T24" y="T25"/>
              </a:cxn>
              <a:cxn ang="T63">
                <a:pos x="T26" y="T27"/>
              </a:cxn>
              <a:cxn ang="T64">
                <a:pos x="T28" y="T29"/>
              </a:cxn>
              <a:cxn ang="T65">
                <a:pos x="T30" y="T31"/>
              </a:cxn>
              <a:cxn ang="T66">
                <a:pos x="T32" y="T33"/>
              </a:cxn>
              <a:cxn ang="T67">
                <a:pos x="T34" y="T35"/>
              </a:cxn>
              <a:cxn ang="T68">
                <a:pos x="T36" y="T37"/>
              </a:cxn>
              <a:cxn ang="T69">
                <a:pos x="T38" y="T39"/>
              </a:cxn>
              <a:cxn ang="T70">
                <a:pos x="T40" y="T41"/>
              </a:cxn>
              <a:cxn ang="T71">
                <a:pos x="T42" y="T43"/>
              </a:cxn>
              <a:cxn ang="T72">
                <a:pos x="T44" y="T45"/>
              </a:cxn>
              <a:cxn ang="T73">
                <a:pos x="T46" y="T47"/>
              </a:cxn>
              <a:cxn ang="T74">
                <a:pos x="T48" y="T49"/>
              </a:cxn>
            </a:cxnLst>
            <a:rect l="0" t="0" r="r" b="b"/>
            <a:pathLst>
              <a:path w="2" h="2">
                <a:moveTo>
                  <a:pt x="0" y="2"/>
                </a:moveTo>
                <a:lnTo>
                  <a:pt x="0" y="2"/>
                </a:lnTo>
                <a:lnTo>
                  <a:pt x="2" y="0"/>
                </a:lnTo>
                <a:lnTo>
                  <a:pt x="0" y="0"/>
                </a:lnTo>
                <a:lnTo>
                  <a:pt x="0" y="2"/>
                </a:lnTo>
                <a:lnTo>
                  <a:pt x="2" y="0"/>
                </a:lnTo>
                <a:lnTo>
                  <a:pt x="0" y="0"/>
                </a:lnTo>
                <a:lnTo>
                  <a:pt x="0" y="2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1600"/>
          </a:p>
        </p:txBody>
      </p:sp>
      <p:sp>
        <p:nvSpPr>
          <p:cNvPr id="39" name="Freeform 1250"/>
          <p:cNvSpPr>
            <a:spLocks/>
          </p:cNvSpPr>
          <p:nvPr/>
        </p:nvSpPr>
        <p:spPr bwMode="auto">
          <a:xfrm>
            <a:off x="975785" y="530225"/>
            <a:ext cx="4233" cy="1588"/>
          </a:xfrm>
          <a:custGeom>
            <a:avLst/>
            <a:gdLst>
              <a:gd name="T0" fmla="*/ 2147483647 w 2"/>
              <a:gd name="T1" fmla="*/ 0 h 1588"/>
              <a:gd name="T2" fmla="*/ 0 w 2"/>
              <a:gd name="T3" fmla="*/ 0 h 1588"/>
              <a:gd name="T4" fmla="*/ 2147483647 w 2"/>
              <a:gd name="T5" fmla="*/ 0 h 1588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2" h="1588">
                <a:moveTo>
                  <a:pt x="2" y="0"/>
                </a:moveTo>
                <a:lnTo>
                  <a:pt x="0" y="0"/>
                </a:lnTo>
                <a:lnTo>
                  <a:pt x="2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1600"/>
          </a:p>
        </p:txBody>
      </p:sp>
      <p:sp>
        <p:nvSpPr>
          <p:cNvPr id="40" name="Freeform 1252"/>
          <p:cNvSpPr>
            <a:spLocks/>
          </p:cNvSpPr>
          <p:nvPr/>
        </p:nvSpPr>
        <p:spPr bwMode="auto">
          <a:xfrm>
            <a:off x="975785" y="527050"/>
            <a:ext cx="4233" cy="7938"/>
          </a:xfrm>
          <a:custGeom>
            <a:avLst/>
            <a:gdLst>
              <a:gd name="T0" fmla="*/ 2147483647 w 2"/>
              <a:gd name="T1" fmla="*/ 2147483647 h 5"/>
              <a:gd name="T2" fmla="*/ 2147483647 w 2"/>
              <a:gd name="T3" fmla="*/ 2147483647 h 5"/>
              <a:gd name="T4" fmla="*/ 0 w 2"/>
              <a:gd name="T5" fmla="*/ 0 h 5"/>
              <a:gd name="T6" fmla="*/ 0 w 2"/>
              <a:gd name="T7" fmla="*/ 2147483647 h 5"/>
              <a:gd name="T8" fmla="*/ 0 w 2"/>
              <a:gd name="T9" fmla="*/ 2147483647 h 5"/>
              <a:gd name="T10" fmla="*/ 2147483647 w 2"/>
              <a:gd name="T11" fmla="*/ 2147483647 h 5"/>
              <a:gd name="T12" fmla="*/ 2147483647 w 2"/>
              <a:gd name="T13" fmla="*/ 2147483647 h 5"/>
              <a:gd name="T14" fmla="*/ 2147483647 w 2"/>
              <a:gd name="T15" fmla="*/ 2147483647 h 5"/>
              <a:gd name="T16" fmla="*/ 0 w 2"/>
              <a:gd name="T17" fmla="*/ 0 h 5"/>
              <a:gd name="T18" fmla="*/ 0 w 2"/>
              <a:gd name="T19" fmla="*/ 2147483647 h 5"/>
              <a:gd name="T20" fmla="*/ 0 w 2"/>
              <a:gd name="T21" fmla="*/ 2147483647 h 5"/>
              <a:gd name="T22" fmla="*/ 2147483647 w 2"/>
              <a:gd name="T23" fmla="*/ 2147483647 h 5"/>
              <a:gd name="T24" fmla="*/ 2147483647 w 2"/>
              <a:gd name="T25" fmla="*/ 2147483647 h 5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2" h="5">
                <a:moveTo>
                  <a:pt x="2" y="2"/>
                </a:moveTo>
                <a:lnTo>
                  <a:pt x="2" y="2"/>
                </a:lnTo>
                <a:lnTo>
                  <a:pt x="0" y="0"/>
                </a:lnTo>
                <a:lnTo>
                  <a:pt x="0" y="2"/>
                </a:lnTo>
                <a:lnTo>
                  <a:pt x="2" y="5"/>
                </a:lnTo>
                <a:lnTo>
                  <a:pt x="2" y="2"/>
                </a:lnTo>
                <a:lnTo>
                  <a:pt x="0" y="0"/>
                </a:lnTo>
                <a:lnTo>
                  <a:pt x="0" y="2"/>
                </a:lnTo>
                <a:lnTo>
                  <a:pt x="2" y="5"/>
                </a:lnTo>
                <a:lnTo>
                  <a:pt x="2" y="2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1600"/>
          </a:p>
        </p:txBody>
      </p:sp>
      <p:sp>
        <p:nvSpPr>
          <p:cNvPr id="41" name="Freeform 1255"/>
          <p:cNvSpPr>
            <a:spLocks/>
          </p:cNvSpPr>
          <p:nvPr/>
        </p:nvSpPr>
        <p:spPr bwMode="auto">
          <a:xfrm>
            <a:off x="950385" y="550864"/>
            <a:ext cx="4233" cy="1587"/>
          </a:xfrm>
          <a:custGeom>
            <a:avLst/>
            <a:gdLst>
              <a:gd name="T0" fmla="*/ 0 w 2"/>
              <a:gd name="T1" fmla="*/ 0 h 1587"/>
              <a:gd name="T2" fmla="*/ 2147483647 w 2"/>
              <a:gd name="T3" fmla="*/ 0 h 1587"/>
              <a:gd name="T4" fmla="*/ 2147483647 w 2"/>
              <a:gd name="T5" fmla="*/ 0 h 1587"/>
              <a:gd name="T6" fmla="*/ 2147483647 w 2"/>
              <a:gd name="T7" fmla="*/ 0 h 1587"/>
              <a:gd name="T8" fmla="*/ 2147483647 w 2"/>
              <a:gd name="T9" fmla="*/ 0 h 1587"/>
              <a:gd name="T10" fmla="*/ 0 w 2"/>
              <a:gd name="T11" fmla="*/ 0 h 1587"/>
              <a:gd name="T12" fmla="*/ 0 w 2"/>
              <a:gd name="T13" fmla="*/ 0 h 1587"/>
              <a:gd name="T14" fmla="*/ 0 w 2"/>
              <a:gd name="T15" fmla="*/ 0 h 1587"/>
              <a:gd name="T16" fmla="*/ 0 w 2"/>
              <a:gd name="T17" fmla="*/ 0 h 1587"/>
              <a:gd name="T18" fmla="*/ 2147483647 w 2"/>
              <a:gd name="T19" fmla="*/ 0 h 1587"/>
              <a:gd name="T20" fmla="*/ 2147483647 w 2"/>
              <a:gd name="T21" fmla="*/ 0 h 1587"/>
              <a:gd name="T22" fmla="*/ 2147483647 w 2"/>
              <a:gd name="T23" fmla="*/ 0 h 1587"/>
              <a:gd name="T24" fmla="*/ 2147483647 w 2"/>
              <a:gd name="T25" fmla="*/ 0 h 1587"/>
              <a:gd name="T26" fmla="*/ 2147483647 w 2"/>
              <a:gd name="T27" fmla="*/ 0 h 1587"/>
              <a:gd name="T28" fmla="*/ 2147483647 w 2"/>
              <a:gd name="T29" fmla="*/ 0 h 1587"/>
              <a:gd name="T30" fmla="*/ 2147483647 w 2"/>
              <a:gd name="T31" fmla="*/ 0 h 1587"/>
              <a:gd name="T32" fmla="*/ 2147483647 w 2"/>
              <a:gd name="T33" fmla="*/ 0 h 1587"/>
              <a:gd name="T34" fmla="*/ 2147483647 w 2"/>
              <a:gd name="T35" fmla="*/ 0 h 1587"/>
              <a:gd name="T36" fmla="*/ 2147483647 w 2"/>
              <a:gd name="T37" fmla="*/ 0 h 1587"/>
              <a:gd name="T38" fmla="*/ 2147483647 w 2"/>
              <a:gd name="T39" fmla="*/ 0 h 1587"/>
              <a:gd name="T40" fmla="*/ 2147483647 w 2"/>
              <a:gd name="T41" fmla="*/ 0 h 1587"/>
              <a:gd name="T42" fmla="*/ 2147483647 w 2"/>
              <a:gd name="T43" fmla="*/ 0 h 1587"/>
              <a:gd name="T44" fmla="*/ 2147483647 w 2"/>
              <a:gd name="T45" fmla="*/ 0 h 1587"/>
              <a:gd name="T46" fmla="*/ 2147483647 w 2"/>
              <a:gd name="T47" fmla="*/ 0 h 1587"/>
              <a:gd name="T48" fmla="*/ 2147483647 w 2"/>
              <a:gd name="T49" fmla="*/ 0 h 1587"/>
              <a:gd name="T50" fmla="*/ 2147483647 w 2"/>
              <a:gd name="T51" fmla="*/ 0 h 1587"/>
              <a:gd name="T52" fmla="*/ 2147483647 w 2"/>
              <a:gd name="T53" fmla="*/ 0 h 1587"/>
              <a:gd name="T54" fmla="*/ 2147483647 w 2"/>
              <a:gd name="T55" fmla="*/ 0 h 1587"/>
              <a:gd name="T56" fmla="*/ 2147483647 w 2"/>
              <a:gd name="T57" fmla="*/ 0 h 1587"/>
              <a:gd name="T58" fmla="*/ 0 w 2"/>
              <a:gd name="T59" fmla="*/ 0 h 1587"/>
              <a:gd name="T60" fmla="*/ 0 w 2"/>
              <a:gd name="T61" fmla="*/ 0 h 1587"/>
              <a:gd name="T62" fmla="*/ 0 w 2"/>
              <a:gd name="T63" fmla="*/ 0 h 1587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</a:gdLst>
            <a:ahLst/>
            <a:cxnLst>
              <a:cxn ang="T64">
                <a:pos x="T0" y="T1"/>
              </a:cxn>
              <a:cxn ang="T65">
                <a:pos x="T2" y="T3"/>
              </a:cxn>
              <a:cxn ang="T66">
                <a:pos x="T4" y="T5"/>
              </a:cxn>
              <a:cxn ang="T67">
                <a:pos x="T6" y="T7"/>
              </a:cxn>
              <a:cxn ang="T68">
                <a:pos x="T8" y="T9"/>
              </a:cxn>
              <a:cxn ang="T69">
                <a:pos x="T10" y="T11"/>
              </a:cxn>
              <a:cxn ang="T70">
                <a:pos x="T12" y="T13"/>
              </a:cxn>
              <a:cxn ang="T71">
                <a:pos x="T14" y="T15"/>
              </a:cxn>
              <a:cxn ang="T72">
                <a:pos x="T16" y="T17"/>
              </a:cxn>
              <a:cxn ang="T73">
                <a:pos x="T18" y="T19"/>
              </a:cxn>
              <a:cxn ang="T74">
                <a:pos x="T20" y="T21"/>
              </a:cxn>
              <a:cxn ang="T75">
                <a:pos x="T22" y="T23"/>
              </a:cxn>
              <a:cxn ang="T76">
                <a:pos x="T24" y="T25"/>
              </a:cxn>
              <a:cxn ang="T77">
                <a:pos x="T26" y="T27"/>
              </a:cxn>
              <a:cxn ang="T78">
                <a:pos x="T28" y="T29"/>
              </a:cxn>
              <a:cxn ang="T79">
                <a:pos x="T30" y="T31"/>
              </a:cxn>
              <a:cxn ang="T80">
                <a:pos x="T32" y="T33"/>
              </a:cxn>
              <a:cxn ang="T81">
                <a:pos x="T34" y="T35"/>
              </a:cxn>
              <a:cxn ang="T82">
                <a:pos x="T36" y="T37"/>
              </a:cxn>
              <a:cxn ang="T83">
                <a:pos x="T38" y="T39"/>
              </a:cxn>
              <a:cxn ang="T84">
                <a:pos x="T40" y="T41"/>
              </a:cxn>
              <a:cxn ang="T85">
                <a:pos x="T42" y="T43"/>
              </a:cxn>
              <a:cxn ang="T86">
                <a:pos x="T44" y="T45"/>
              </a:cxn>
              <a:cxn ang="T87">
                <a:pos x="T46" y="T47"/>
              </a:cxn>
              <a:cxn ang="T88">
                <a:pos x="T48" y="T49"/>
              </a:cxn>
              <a:cxn ang="T89">
                <a:pos x="T50" y="T51"/>
              </a:cxn>
              <a:cxn ang="T90">
                <a:pos x="T52" y="T53"/>
              </a:cxn>
              <a:cxn ang="T91">
                <a:pos x="T54" y="T55"/>
              </a:cxn>
              <a:cxn ang="T92">
                <a:pos x="T56" y="T57"/>
              </a:cxn>
              <a:cxn ang="T93">
                <a:pos x="T58" y="T59"/>
              </a:cxn>
              <a:cxn ang="T94">
                <a:pos x="T60" y="T61"/>
              </a:cxn>
              <a:cxn ang="T95">
                <a:pos x="T62" y="T63"/>
              </a:cxn>
            </a:cxnLst>
            <a:rect l="0" t="0" r="r" b="b"/>
            <a:pathLst>
              <a:path w="2" h="1587">
                <a:moveTo>
                  <a:pt x="0" y="0"/>
                </a:moveTo>
                <a:lnTo>
                  <a:pt x="2" y="0"/>
                </a:lnTo>
                <a:lnTo>
                  <a:pt x="0" y="0"/>
                </a:lnTo>
                <a:lnTo>
                  <a:pt x="2" y="0"/>
                </a:lnTo>
                <a:lnTo>
                  <a:pt x="0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1600"/>
          </a:p>
        </p:txBody>
      </p:sp>
      <p:sp>
        <p:nvSpPr>
          <p:cNvPr id="42" name="Rectangle 1256"/>
          <p:cNvSpPr>
            <a:spLocks noChangeArrowheads="1"/>
          </p:cNvSpPr>
          <p:nvPr/>
        </p:nvSpPr>
        <p:spPr bwMode="auto">
          <a:xfrm>
            <a:off x="963085" y="550864"/>
            <a:ext cx="2116" cy="1587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600" b="1">
                <a:solidFill>
                  <a:schemeClr val="tx1"/>
                </a:solidFill>
                <a:latin typeface="Trebuchet MS" pitchFamily="34" charset="0"/>
                <a:ea typeface="MS PGothic" pitchFamily="34" charset="-128"/>
              </a:defRPr>
            </a:lvl1pPr>
            <a:lvl2pPr marL="742950" indent="-285750" eaLnBrk="0" hangingPunct="0">
              <a:defRPr sz="1600" b="1">
                <a:solidFill>
                  <a:schemeClr val="tx1"/>
                </a:solidFill>
                <a:latin typeface="Trebuchet MS" pitchFamily="34" charset="0"/>
                <a:ea typeface="MS PGothic" pitchFamily="34" charset="-128"/>
              </a:defRPr>
            </a:lvl2pPr>
            <a:lvl3pPr marL="1143000" indent="-228600" eaLnBrk="0" hangingPunct="0">
              <a:defRPr sz="1600" b="1">
                <a:solidFill>
                  <a:schemeClr val="tx1"/>
                </a:solidFill>
                <a:latin typeface="Trebuchet MS" pitchFamily="34" charset="0"/>
                <a:ea typeface="MS PGothic" pitchFamily="34" charset="-128"/>
              </a:defRPr>
            </a:lvl3pPr>
            <a:lvl4pPr marL="1600200" indent="-228600" eaLnBrk="0" hangingPunct="0">
              <a:defRPr sz="1600" b="1">
                <a:solidFill>
                  <a:schemeClr val="tx1"/>
                </a:solidFill>
                <a:latin typeface="Trebuchet MS" pitchFamily="34" charset="0"/>
                <a:ea typeface="MS PGothic" pitchFamily="34" charset="-128"/>
              </a:defRPr>
            </a:lvl4pPr>
            <a:lvl5pPr marL="2057400" indent="-228600" eaLnBrk="0" hangingPunct="0">
              <a:defRPr sz="1600" b="1">
                <a:solidFill>
                  <a:schemeClr val="tx1"/>
                </a:solidFill>
                <a:latin typeface="Trebuchet MS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itchFamily="34" charset="0"/>
                <a:ea typeface="MS PGothic" pitchFamily="34" charset="-128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Char char="•"/>
              <a:defRPr/>
            </a:pPr>
            <a:endParaRPr lang="en-US" altLang="en-US" sz="1300" b="0">
              <a:cs typeface="+mn-cs"/>
            </a:endParaRPr>
          </a:p>
        </p:txBody>
      </p:sp>
      <p:sp>
        <p:nvSpPr>
          <p:cNvPr id="43" name="Freeform 1258"/>
          <p:cNvSpPr>
            <a:spLocks/>
          </p:cNvSpPr>
          <p:nvPr/>
        </p:nvSpPr>
        <p:spPr bwMode="auto">
          <a:xfrm>
            <a:off x="963085" y="550864"/>
            <a:ext cx="2116" cy="1587"/>
          </a:xfrm>
          <a:custGeom>
            <a:avLst/>
            <a:gdLst>
              <a:gd name="T0" fmla="*/ 0 w 1587"/>
              <a:gd name="T1" fmla="*/ 0 h 1587"/>
              <a:gd name="T2" fmla="*/ 0 w 1587"/>
              <a:gd name="T3" fmla="*/ 0 h 1587"/>
              <a:gd name="T4" fmla="*/ 0 w 1587"/>
              <a:gd name="T5" fmla="*/ 0 h 1587"/>
              <a:gd name="T6" fmla="*/ 0 w 1587"/>
              <a:gd name="T7" fmla="*/ 0 h 1587"/>
              <a:gd name="T8" fmla="*/ 0 w 1587"/>
              <a:gd name="T9" fmla="*/ 0 h 1587"/>
              <a:gd name="T10" fmla="*/ 0 w 1587"/>
              <a:gd name="T11" fmla="*/ 0 h 1587"/>
              <a:gd name="T12" fmla="*/ 0 w 1587"/>
              <a:gd name="T13" fmla="*/ 0 h 1587"/>
              <a:gd name="T14" fmla="*/ 0 w 1587"/>
              <a:gd name="T15" fmla="*/ 0 h 1587"/>
              <a:gd name="T16" fmla="*/ 0 w 1587"/>
              <a:gd name="T17" fmla="*/ 0 h 1587"/>
              <a:gd name="T18" fmla="*/ 0 w 1587"/>
              <a:gd name="T19" fmla="*/ 0 h 1587"/>
              <a:gd name="T20" fmla="*/ 0 w 1587"/>
              <a:gd name="T21" fmla="*/ 0 h 1587"/>
              <a:gd name="T22" fmla="*/ 0 w 1587"/>
              <a:gd name="T23" fmla="*/ 0 h 1587"/>
              <a:gd name="T24" fmla="*/ 0 w 1587"/>
              <a:gd name="T25" fmla="*/ 0 h 1587"/>
              <a:gd name="T26" fmla="*/ 0 w 1587"/>
              <a:gd name="T27" fmla="*/ 0 h 1587"/>
              <a:gd name="T28" fmla="*/ 0 w 1587"/>
              <a:gd name="T29" fmla="*/ 0 h 1587"/>
              <a:gd name="T30" fmla="*/ 0 w 1587"/>
              <a:gd name="T31" fmla="*/ 0 h 1587"/>
              <a:gd name="T32" fmla="*/ 0 w 1587"/>
              <a:gd name="T33" fmla="*/ 0 h 1587"/>
              <a:gd name="T34" fmla="*/ 0 w 1587"/>
              <a:gd name="T35" fmla="*/ 0 h 1587"/>
              <a:gd name="T36" fmla="*/ 0 w 1587"/>
              <a:gd name="T37" fmla="*/ 0 h 1587"/>
              <a:gd name="T38" fmla="*/ 0 w 1587"/>
              <a:gd name="T39" fmla="*/ 0 h 1587"/>
              <a:gd name="T40" fmla="*/ 0 w 1587"/>
              <a:gd name="T41" fmla="*/ 0 h 1587"/>
              <a:gd name="T42" fmla="*/ 0 w 1587"/>
              <a:gd name="T43" fmla="*/ 0 h 1587"/>
              <a:gd name="T44" fmla="*/ 0 w 1587"/>
              <a:gd name="T45" fmla="*/ 0 h 1587"/>
              <a:gd name="T46" fmla="*/ 0 w 1587"/>
              <a:gd name="T47" fmla="*/ 0 h 1587"/>
              <a:gd name="T48" fmla="*/ 0 w 1587"/>
              <a:gd name="T49" fmla="*/ 0 h 1587"/>
              <a:gd name="T50" fmla="*/ 0 w 1587"/>
              <a:gd name="T51" fmla="*/ 0 h 1587"/>
              <a:gd name="T52" fmla="*/ 0 w 1587"/>
              <a:gd name="T53" fmla="*/ 0 h 1587"/>
              <a:gd name="T54" fmla="*/ 0 w 1587"/>
              <a:gd name="T55" fmla="*/ 0 h 1587"/>
              <a:gd name="T56" fmla="*/ 0 w 1587"/>
              <a:gd name="T57" fmla="*/ 0 h 1587"/>
              <a:gd name="T58" fmla="*/ 0 w 1587"/>
              <a:gd name="T59" fmla="*/ 0 h 1587"/>
              <a:gd name="T60" fmla="*/ 0 w 1587"/>
              <a:gd name="T61" fmla="*/ 0 h 1587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</a:gdLst>
            <a:ahLst/>
            <a:cxnLst>
              <a:cxn ang="T62">
                <a:pos x="T0" y="T1"/>
              </a:cxn>
              <a:cxn ang="T63">
                <a:pos x="T2" y="T3"/>
              </a:cxn>
              <a:cxn ang="T64">
                <a:pos x="T4" y="T5"/>
              </a:cxn>
              <a:cxn ang="T65">
                <a:pos x="T6" y="T7"/>
              </a:cxn>
              <a:cxn ang="T66">
                <a:pos x="T8" y="T9"/>
              </a:cxn>
              <a:cxn ang="T67">
                <a:pos x="T10" y="T11"/>
              </a:cxn>
              <a:cxn ang="T68">
                <a:pos x="T12" y="T13"/>
              </a:cxn>
              <a:cxn ang="T69">
                <a:pos x="T14" y="T15"/>
              </a:cxn>
              <a:cxn ang="T70">
                <a:pos x="T16" y="T17"/>
              </a:cxn>
              <a:cxn ang="T71">
                <a:pos x="T18" y="T19"/>
              </a:cxn>
              <a:cxn ang="T72">
                <a:pos x="T20" y="T21"/>
              </a:cxn>
              <a:cxn ang="T73">
                <a:pos x="T22" y="T23"/>
              </a:cxn>
              <a:cxn ang="T74">
                <a:pos x="T24" y="T25"/>
              </a:cxn>
              <a:cxn ang="T75">
                <a:pos x="T26" y="T27"/>
              </a:cxn>
              <a:cxn ang="T76">
                <a:pos x="T28" y="T29"/>
              </a:cxn>
              <a:cxn ang="T77">
                <a:pos x="T30" y="T31"/>
              </a:cxn>
              <a:cxn ang="T78">
                <a:pos x="T32" y="T33"/>
              </a:cxn>
              <a:cxn ang="T79">
                <a:pos x="T34" y="T35"/>
              </a:cxn>
              <a:cxn ang="T80">
                <a:pos x="T36" y="T37"/>
              </a:cxn>
              <a:cxn ang="T81">
                <a:pos x="T38" y="T39"/>
              </a:cxn>
              <a:cxn ang="T82">
                <a:pos x="T40" y="T41"/>
              </a:cxn>
              <a:cxn ang="T83">
                <a:pos x="T42" y="T43"/>
              </a:cxn>
              <a:cxn ang="T84">
                <a:pos x="T44" y="T45"/>
              </a:cxn>
              <a:cxn ang="T85">
                <a:pos x="T46" y="T47"/>
              </a:cxn>
              <a:cxn ang="T86">
                <a:pos x="T48" y="T49"/>
              </a:cxn>
              <a:cxn ang="T87">
                <a:pos x="T50" y="T51"/>
              </a:cxn>
              <a:cxn ang="T88">
                <a:pos x="T52" y="T53"/>
              </a:cxn>
              <a:cxn ang="T89">
                <a:pos x="T54" y="T55"/>
              </a:cxn>
              <a:cxn ang="T90">
                <a:pos x="T56" y="T57"/>
              </a:cxn>
              <a:cxn ang="T91">
                <a:pos x="T58" y="T59"/>
              </a:cxn>
              <a:cxn ang="T92">
                <a:pos x="T60" y="T61"/>
              </a:cxn>
            </a:cxnLst>
            <a:rect l="0" t="0" r="r" b="b"/>
            <a:pathLst>
              <a:path w="1587" h="1587">
                <a:moveTo>
                  <a:pt x="0" y="0"/>
                </a:moveTo>
                <a:lnTo>
                  <a:pt x="0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1600"/>
          </a:p>
        </p:txBody>
      </p:sp>
      <p:sp>
        <p:nvSpPr>
          <p:cNvPr id="44" name="Freeform 1266"/>
          <p:cNvSpPr>
            <a:spLocks/>
          </p:cNvSpPr>
          <p:nvPr/>
        </p:nvSpPr>
        <p:spPr bwMode="auto">
          <a:xfrm>
            <a:off x="971551" y="534989"/>
            <a:ext cx="2116" cy="1587"/>
          </a:xfrm>
          <a:custGeom>
            <a:avLst/>
            <a:gdLst>
              <a:gd name="T0" fmla="*/ 0 w 1587"/>
              <a:gd name="T1" fmla="*/ 0 h 1587"/>
              <a:gd name="T2" fmla="*/ 0 w 1587"/>
              <a:gd name="T3" fmla="*/ 0 h 1587"/>
              <a:gd name="T4" fmla="*/ 0 w 1587"/>
              <a:gd name="T5" fmla="*/ 0 h 1587"/>
              <a:gd name="T6" fmla="*/ 0 w 1587"/>
              <a:gd name="T7" fmla="*/ 0 h 1587"/>
              <a:gd name="T8" fmla="*/ 0 w 1587"/>
              <a:gd name="T9" fmla="*/ 0 h 1587"/>
              <a:gd name="T10" fmla="*/ 0 w 1587"/>
              <a:gd name="T11" fmla="*/ 0 h 1587"/>
              <a:gd name="T12" fmla="*/ 0 w 1587"/>
              <a:gd name="T13" fmla="*/ 0 h 1587"/>
              <a:gd name="T14" fmla="*/ 0 w 1587"/>
              <a:gd name="T15" fmla="*/ 0 h 1587"/>
              <a:gd name="T16" fmla="*/ 0 w 1587"/>
              <a:gd name="T17" fmla="*/ 0 h 1587"/>
              <a:gd name="T18" fmla="*/ 0 w 1587"/>
              <a:gd name="T19" fmla="*/ 0 h 1587"/>
              <a:gd name="T20" fmla="*/ 0 w 1587"/>
              <a:gd name="T21" fmla="*/ 0 h 1587"/>
              <a:gd name="T22" fmla="*/ 0 w 1587"/>
              <a:gd name="T23" fmla="*/ 0 h 1587"/>
              <a:gd name="T24" fmla="*/ 0 w 1587"/>
              <a:gd name="T25" fmla="*/ 0 h 1587"/>
              <a:gd name="T26" fmla="*/ 0 w 1587"/>
              <a:gd name="T27" fmla="*/ 0 h 1587"/>
              <a:gd name="T28" fmla="*/ 0 w 1587"/>
              <a:gd name="T29" fmla="*/ 0 h 1587"/>
              <a:gd name="T30" fmla="*/ 0 w 1587"/>
              <a:gd name="T31" fmla="*/ 0 h 1587"/>
              <a:gd name="T32" fmla="*/ 0 w 1587"/>
              <a:gd name="T33" fmla="*/ 0 h 1587"/>
              <a:gd name="T34" fmla="*/ 0 w 1587"/>
              <a:gd name="T35" fmla="*/ 0 h 1587"/>
              <a:gd name="T36" fmla="*/ 0 w 1587"/>
              <a:gd name="T37" fmla="*/ 0 h 1587"/>
              <a:gd name="T38" fmla="*/ 0 w 1587"/>
              <a:gd name="T39" fmla="*/ 0 h 1587"/>
              <a:gd name="T40" fmla="*/ 0 w 1587"/>
              <a:gd name="T41" fmla="*/ 0 h 1587"/>
              <a:gd name="T42" fmla="*/ 0 w 1587"/>
              <a:gd name="T43" fmla="*/ 0 h 1587"/>
              <a:gd name="T44" fmla="*/ 0 w 1587"/>
              <a:gd name="T45" fmla="*/ 0 h 1587"/>
              <a:gd name="T46" fmla="*/ 0 w 1587"/>
              <a:gd name="T47" fmla="*/ 0 h 1587"/>
              <a:gd name="T48" fmla="*/ 0 w 1587"/>
              <a:gd name="T49" fmla="*/ 0 h 1587"/>
              <a:gd name="T50" fmla="*/ 0 w 1587"/>
              <a:gd name="T51" fmla="*/ 0 h 1587"/>
              <a:gd name="T52" fmla="*/ 0 w 1587"/>
              <a:gd name="T53" fmla="*/ 0 h 1587"/>
              <a:gd name="T54" fmla="*/ 0 w 1587"/>
              <a:gd name="T55" fmla="*/ 0 h 1587"/>
              <a:gd name="T56" fmla="*/ 0 w 1587"/>
              <a:gd name="T57" fmla="*/ 0 h 1587"/>
              <a:gd name="T58" fmla="*/ 0 w 1587"/>
              <a:gd name="T59" fmla="*/ 0 h 1587"/>
              <a:gd name="T60" fmla="*/ 0 w 1587"/>
              <a:gd name="T61" fmla="*/ 0 h 1587"/>
              <a:gd name="T62" fmla="*/ 0 w 1587"/>
              <a:gd name="T63" fmla="*/ 0 h 1587"/>
              <a:gd name="T64" fmla="*/ 0 w 1587"/>
              <a:gd name="T65" fmla="*/ 0 h 1587"/>
              <a:gd name="T66" fmla="*/ 0 w 1587"/>
              <a:gd name="T67" fmla="*/ 0 h 1587"/>
              <a:gd name="T68" fmla="*/ 0 w 1587"/>
              <a:gd name="T69" fmla="*/ 0 h 1587"/>
              <a:gd name="T70" fmla="*/ 0 w 1587"/>
              <a:gd name="T71" fmla="*/ 0 h 1587"/>
              <a:gd name="T72" fmla="*/ 0 w 1587"/>
              <a:gd name="T73" fmla="*/ 0 h 1587"/>
              <a:gd name="T74" fmla="*/ 0 w 1587"/>
              <a:gd name="T75" fmla="*/ 0 h 1587"/>
              <a:gd name="T76" fmla="*/ 0 w 1587"/>
              <a:gd name="T77" fmla="*/ 0 h 1587"/>
              <a:gd name="T78" fmla="*/ 0 w 1587"/>
              <a:gd name="T79" fmla="*/ 0 h 1587"/>
              <a:gd name="T80" fmla="*/ 0 w 1587"/>
              <a:gd name="T81" fmla="*/ 0 h 1587"/>
              <a:gd name="T82" fmla="*/ 0 w 1587"/>
              <a:gd name="T83" fmla="*/ 0 h 1587"/>
              <a:gd name="T84" fmla="*/ 0 w 1587"/>
              <a:gd name="T85" fmla="*/ 0 h 1587"/>
              <a:gd name="T86" fmla="*/ 0 w 1587"/>
              <a:gd name="T87" fmla="*/ 0 h 1587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</a:gdLst>
            <a:ahLst/>
            <a:cxnLst>
              <a:cxn ang="T88">
                <a:pos x="T0" y="T1"/>
              </a:cxn>
              <a:cxn ang="T89">
                <a:pos x="T2" y="T3"/>
              </a:cxn>
              <a:cxn ang="T90">
                <a:pos x="T4" y="T5"/>
              </a:cxn>
              <a:cxn ang="T91">
                <a:pos x="T6" y="T7"/>
              </a:cxn>
              <a:cxn ang="T92">
                <a:pos x="T8" y="T9"/>
              </a:cxn>
              <a:cxn ang="T93">
                <a:pos x="T10" y="T11"/>
              </a:cxn>
              <a:cxn ang="T94">
                <a:pos x="T12" y="T13"/>
              </a:cxn>
              <a:cxn ang="T95">
                <a:pos x="T14" y="T15"/>
              </a:cxn>
              <a:cxn ang="T96">
                <a:pos x="T16" y="T17"/>
              </a:cxn>
              <a:cxn ang="T97">
                <a:pos x="T18" y="T19"/>
              </a:cxn>
              <a:cxn ang="T98">
                <a:pos x="T20" y="T21"/>
              </a:cxn>
              <a:cxn ang="T99">
                <a:pos x="T22" y="T23"/>
              </a:cxn>
              <a:cxn ang="T100">
                <a:pos x="T24" y="T25"/>
              </a:cxn>
              <a:cxn ang="T101">
                <a:pos x="T26" y="T27"/>
              </a:cxn>
              <a:cxn ang="T102">
                <a:pos x="T28" y="T29"/>
              </a:cxn>
              <a:cxn ang="T103">
                <a:pos x="T30" y="T31"/>
              </a:cxn>
              <a:cxn ang="T104">
                <a:pos x="T32" y="T33"/>
              </a:cxn>
              <a:cxn ang="T105">
                <a:pos x="T34" y="T35"/>
              </a:cxn>
              <a:cxn ang="T106">
                <a:pos x="T36" y="T37"/>
              </a:cxn>
              <a:cxn ang="T107">
                <a:pos x="T38" y="T39"/>
              </a:cxn>
              <a:cxn ang="T108">
                <a:pos x="T40" y="T41"/>
              </a:cxn>
              <a:cxn ang="T109">
                <a:pos x="T42" y="T43"/>
              </a:cxn>
              <a:cxn ang="T110">
                <a:pos x="T44" y="T45"/>
              </a:cxn>
              <a:cxn ang="T111">
                <a:pos x="T46" y="T47"/>
              </a:cxn>
              <a:cxn ang="T112">
                <a:pos x="T48" y="T49"/>
              </a:cxn>
              <a:cxn ang="T113">
                <a:pos x="T50" y="T51"/>
              </a:cxn>
              <a:cxn ang="T114">
                <a:pos x="T52" y="T53"/>
              </a:cxn>
              <a:cxn ang="T115">
                <a:pos x="T54" y="T55"/>
              </a:cxn>
              <a:cxn ang="T116">
                <a:pos x="T56" y="T57"/>
              </a:cxn>
              <a:cxn ang="T117">
                <a:pos x="T58" y="T59"/>
              </a:cxn>
              <a:cxn ang="T118">
                <a:pos x="T60" y="T61"/>
              </a:cxn>
              <a:cxn ang="T119">
                <a:pos x="T62" y="T63"/>
              </a:cxn>
              <a:cxn ang="T120">
                <a:pos x="T64" y="T65"/>
              </a:cxn>
              <a:cxn ang="T121">
                <a:pos x="T66" y="T67"/>
              </a:cxn>
              <a:cxn ang="T122">
                <a:pos x="T68" y="T69"/>
              </a:cxn>
              <a:cxn ang="T123">
                <a:pos x="T70" y="T71"/>
              </a:cxn>
              <a:cxn ang="T124">
                <a:pos x="T72" y="T73"/>
              </a:cxn>
              <a:cxn ang="T125">
                <a:pos x="T74" y="T75"/>
              </a:cxn>
              <a:cxn ang="T126">
                <a:pos x="T76" y="T77"/>
              </a:cxn>
              <a:cxn ang="T127">
                <a:pos x="T78" y="T79"/>
              </a:cxn>
              <a:cxn ang="T128">
                <a:pos x="T80" y="T81"/>
              </a:cxn>
              <a:cxn ang="T129">
                <a:pos x="T82" y="T83"/>
              </a:cxn>
              <a:cxn ang="T130">
                <a:pos x="T84" y="T85"/>
              </a:cxn>
              <a:cxn ang="T131">
                <a:pos x="T86" y="T87"/>
              </a:cxn>
            </a:cxnLst>
            <a:rect l="0" t="0" r="r" b="b"/>
            <a:pathLst>
              <a:path w="1587" h="1587">
                <a:moveTo>
                  <a:pt x="0" y="0"/>
                </a:moveTo>
                <a:lnTo>
                  <a:pt x="0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1600"/>
          </a:p>
        </p:txBody>
      </p:sp>
      <p:sp>
        <p:nvSpPr>
          <p:cNvPr id="45" name="Freeform 1269"/>
          <p:cNvSpPr>
            <a:spLocks/>
          </p:cNvSpPr>
          <p:nvPr/>
        </p:nvSpPr>
        <p:spPr bwMode="auto">
          <a:xfrm>
            <a:off x="971552" y="530226"/>
            <a:ext cx="4233" cy="4763"/>
          </a:xfrm>
          <a:custGeom>
            <a:avLst/>
            <a:gdLst>
              <a:gd name="T0" fmla="*/ 0 w 2"/>
              <a:gd name="T1" fmla="*/ 2147483647 h 3"/>
              <a:gd name="T2" fmla="*/ 2147483647 w 2"/>
              <a:gd name="T3" fmla="*/ 0 h 3"/>
              <a:gd name="T4" fmla="*/ 2147483647 w 2"/>
              <a:gd name="T5" fmla="*/ 0 h 3"/>
              <a:gd name="T6" fmla="*/ 2147483647 w 2"/>
              <a:gd name="T7" fmla="*/ 0 h 3"/>
              <a:gd name="T8" fmla="*/ 2147483647 w 2"/>
              <a:gd name="T9" fmla="*/ 0 h 3"/>
              <a:gd name="T10" fmla="*/ 0 w 2"/>
              <a:gd name="T11" fmla="*/ 0 h 3"/>
              <a:gd name="T12" fmla="*/ 0 w 2"/>
              <a:gd name="T13" fmla="*/ 0 h 3"/>
              <a:gd name="T14" fmla="*/ 0 w 2"/>
              <a:gd name="T15" fmla="*/ 2147483647 h 3"/>
              <a:gd name="T16" fmla="*/ 0 w 2"/>
              <a:gd name="T17" fmla="*/ 2147483647 h 3"/>
              <a:gd name="T18" fmla="*/ 2147483647 w 2"/>
              <a:gd name="T19" fmla="*/ 0 h 3"/>
              <a:gd name="T20" fmla="*/ 2147483647 w 2"/>
              <a:gd name="T21" fmla="*/ 0 h 3"/>
              <a:gd name="T22" fmla="*/ 0 w 2"/>
              <a:gd name="T23" fmla="*/ 0 h 3"/>
              <a:gd name="T24" fmla="*/ 0 w 2"/>
              <a:gd name="T25" fmla="*/ 0 h 3"/>
              <a:gd name="T26" fmla="*/ 0 w 2"/>
              <a:gd name="T27" fmla="*/ 0 h 3"/>
              <a:gd name="T28" fmla="*/ 0 w 2"/>
              <a:gd name="T29" fmla="*/ 0 h 3"/>
              <a:gd name="T30" fmla="*/ 0 w 2"/>
              <a:gd name="T31" fmla="*/ 0 h 3"/>
              <a:gd name="T32" fmla="*/ 0 w 2"/>
              <a:gd name="T33" fmla="*/ 0 h 3"/>
              <a:gd name="T34" fmla="*/ 0 w 2"/>
              <a:gd name="T35" fmla="*/ 0 h 3"/>
              <a:gd name="T36" fmla="*/ 0 w 2"/>
              <a:gd name="T37" fmla="*/ 0 h 3"/>
              <a:gd name="T38" fmla="*/ 0 w 2"/>
              <a:gd name="T39" fmla="*/ 2147483647 h 3"/>
              <a:gd name="T40" fmla="*/ 0 w 2"/>
              <a:gd name="T41" fmla="*/ 2147483647 h 3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</a:gdLst>
            <a:ahLst/>
            <a:cxnLst>
              <a:cxn ang="T42">
                <a:pos x="T0" y="T1"/>
              </a:cxn>
              <a:cxn ang="T43">
                <a:pos x="T2" y="T3"/>
              </a:cxn>
              <a:cxn ang="T44">
                <a:pos x="T4" y="T5"/>
              </a:cxn>
              <a:cxn ang="T45">
                <a:pos x="T6" y="T7"/>
              </a:cxn>
              <a:cxn ang="T46">
                <a:pos x="T8" y="T9"/>
              </a:cxn>
              <a:cxn ang="T47">
                <a:pos x="T10" y="T11"/>
              </a:cxn>
              <a:cxn ang="T48">
                <a:pos x="T12" y="T13"/>
              </a:cxn>
              <a:cxn ang="T49">
                <a:pos x="T14" y="T15"/>
              </a:cxn>
              <a:cxn ang="T50">
                <a:pos x="T16" y="T17"/>
              </a:cxn>
              <a:cxn ang="T51">
                <a:pos x="T18" y="T19"/>
              </a:cxn>
              <a:cxn ang="T52">
                <a:pos x="T20" y="T21"/>
              </a:cxn>
              <a:cxn ang="T53">
                <a:pos x="T22" y="T23"/>
              </a:cxn>
              <a:cxn ang="T54">
                <a:pos x="T24" y="T25"/>
              </a:cxn>
              <a:cxn ang="T55">
                <a:pos x="T26" y="T27"/>
              </a:cxn>
              <a:cxn ang="T56">
                <a:pos x="T28" y="T29"/>
              </a:cxn>
              <a:cxn ang="T57">
                <a:pos x="T30" y="T31"/>
              </a:cxn>
              <a:cxn ang="T58">
                <a:pos x="T32" y="T33"/>
              </a:cxn>
              <a:cxn ang="T59">
                <a:pos x="T34" y="T35"/>
              </a:cxn>
              <a:cxn ang="T60">
                <a:pos x="T36" y="T37"/>
              </a:cxn>
              <a:cxn ang="T61">
                <a:pos x="T38" y="T39"/>
              </a:cxn>
              <a:cxn ang="T62">
                <a:pos x="T40" y="T41"/>
              </a:cxn>
            </a:cxnLst>
            <a:rect l="0" t="0" r="r" b="b"/>
            <a:pathLst>
              <a:path w="2" h="3">
                <a:moveTo>
                  <a:pt x="0" y="3"/>
                </a:moveTo>
                <a:lnTo>
                  <a:pt x="2" y="0"/>
                </a:lnTo>
                <a:lnTo>
                  <a:pt x="0" y="0"/>
                </a:lnTo>
                <a:lnTo>
                  <a:pt x="0" y="3"/>
                </a:lnTo>
                <a:lnTo>
                  <a:pt x="2" y="0"/>
                </a:lnTo>
                <a:lnTo>
                  <a:pt x="0" y="0"/>
                </a:lnTo>
                <a:lnTo>
                  <a:pt x="0" y="3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1600"/>
          </a:p>
        </p:txBody>
      </p:sp>
      <p:sp>
        <p:nvSpPr>
          <p:cNvPr id="46" name="Line 1270"/>
          <p:cNvSpPr>
            <a:spLocks noChangeShapeType="1"/>
          </p:cNvSpPr>
          <p:nvPr/>
        </p:nvSpPr>
        <p:spPr bwMode="auto">
          <a:xfrm>
            <a:off x="971551" y="530225"/>
            <a:ext cx="2116" cy="1588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1600"/>
          </a:p>
        </p:txBody>
      </p:sp>
      <p:sp>
        <p:nvSpPr>
          <p:cNvPr id="47" name="Line 1271"/>
          <p:cNvSpPr>
            <a:spLocks noChangeShapeType="1"/>
          </p:cNvSpPr>
          <p:nvPr/>
        </p:nvSpPr>
        <p:spPr bwMode="auto">
          <a:xfrm>
            <a:off x="971551" y="530225"/>
            <a:ext cx="2116" cy="1588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1600"/>
          </a:p>
        </p:txBody>
      </p:sp>
      <p:sp>
        <p:nvSpPr>
          <p:cNvPr id="48" name="Rectangle 1272"/>
          <p:cNvSpPr>
            <a:spLocks noChangeArrowheads="1"/>
          </p:cNvSpPr>
          <p:nvPr/>
        </p:nvSpPr>
        <p:spPr bwMode="auto">
          <a:xfrm>
            <a:off x="971551" y="530225"/>
            <a:ext cx="2116" cy="1588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600" b="1">
                <a:solidFill>
                  <a:schemeClr val="tx1"/>
                </a:solidFill>
                <a:latin typeface="Trebuchet MS" pitchFamily="34" charset="0"/>
                <a:ea typeface="MS PGothic" pitchFamily="34" charset="-128"/>
              </a:defRPr>
            </a:lvl1pPr>
            <a:lvl2pPr marL="742950" indent="-285750" eaLnBrk="0" hangingPunct="0">
              <a:defRPr sz="1600" b="1">
                <a:solidFill>
                  <a:schemeClr val="tx1"/>
                </a:solidFill>
                <a:latin typeface="Trebuchet MS" pitchFamily="34" charset="0"/>
                <a:ea typeface="MS PGothic" pitchFamily="34" charset="-128"/>
              </a:defRPr>
            </a:lvl2pPr>
            <a:lvl3pPr marL="1143000" indent="-228600" eaLnBrk="0" hangingPunct="0">
              <a:defRPr sz="1600" b="1">
                <a:solidFill>
                  <a:schemeClr val="tx1"/>
                </a:solidFill>
                <a:latin typeface="Trebuchet MS" pitchFamily="34" charset="0"/>
                <a:ea typeface="MS PGothic" pitchFamily="34" charset="-128"/>
              </a:defRPr>
            </a:lvl3pPr>
            <a:lvl4pPr marL="1600200" indent="-228600" eaLnBrk="0" hangingPunct="0">
              <a:defRPr sz="1600" b="1">
                <a:solidFill>
                  <a:schemeClr val="tx1"/>
                </a:solidFill>
                <a:latin typeface="Trebuchet MS" pitchFamily="34" charset="0"/>
                <a:ea typeface="MS PGothic" pitchFamily="34" charset="-128"/>
              </a:defRPr>
            </a:lvl4pPr>
            <a:lvl5pPr marL="2057400" indent="-228600" eaLnBrk="0" hangingPunct="0">
              <a:defRPr sz="1600" b="1">
                <a:solidFill>
                  <a:schemeClr val="tx1"/>
                </a:solidFill>
                <a:latin typeface="Trebuchet MS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itchFamily="34" charset="0"/>
                <a:ea typeface="MS PGothic" pitchFamily="34" charset="-128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Char char="•"/>
              <a:defRPr/>
            </a:pPr>
            <a:endParaRPr lang="en-US" altLang="en-US" sz="1300" b="0">
              <a:cs typeface="+mn-cs"/>
            </a:endParaRPr>
          </a:p>
        </p:txBody>
      </p:sp>
      <p:sp>
        <p:nvSpPr>
          <p:cNvPr id="49" name="Rectangle 1273"/>
          <p:cNvSpPr>
            <a:spLocks noChangeArrowheads="1"/>
          </p:cNvSpPr>
          <p:nvPr/>
        </p:nvSpPr>
        <p:spPr bwMode="auto">
          <a:xfrm>
            <a:off x="971551" y="530225"/>
            <a:ext cx="2116" cy="1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600" b="1">
                <a:solidFill>
                  <a:schemeClr val="tx1"/>
                </a:solidFill>
                <a:latin typeface="Trebuchet MS" pitchFamily="34" charset="0"/>
                <a:ea typeface="MS PGothic" pitchFamily="34" charset="-128"/>
              </a:defRPr>
            </a:lvl1pPr>
            <a:lvl2pPr marL="742950" indent="-285750" eaLnBrk="0" hangingPunct="0">
              <a:defRPr sz="1600" b="1">
                <a:solidFill>
                  <a:schemeClr val="tx1"/>
                </a:solidFill>
                <a:latin typeface="Trebuchet MS" pitchFamily="34" charset="0"/>
                <a:ea typeface="MS PGothic" pitchFamily="34" charset="-128"/>
              </a:defRPr>
            </a:lvl2pPr>
            <a:lvl3pPr marL="1143000" indent="-228600" eaLnBrk="0" hangingPunct="0">
              <a:defRPr sz="1600" b="1">
                <a:solidFill>
                  <a:schemeClr val="tx1"/>
                </a:solidFill>
                <a:latin typeface="Trebuchet MS" pitchFamily="34" charset="0"/>
                <a:ea typeface="MS PGothic" pitchFamily="34" charset="-128"/>
              </a:defRPr>
            </a:lvl3pPr>
            <a:lvl4pPr marL="1600200" indent="-228600" eaLnBrk="0" hangingPunct="0">
              <a:defRPr sz="1600" b="1">
                <a:solidFill>
                  <a:schemeClr val="tx1"/>
                </a:solidFill>
                <a:latin typeface="Trebuchet MS" pitchFamily="34" charset="0"/>
                <a:ea typeface="MS PGothic" pitchFamily="34" charset="-128"/>
              </a:defRPr>
            </a:lvl4pPr>
            <a:lvl5pPr marL="2057400" indent="-228600" eaLnBrk="0" hangingPunct="0">
              <a:defRPr sz="1600" b="1">
                <a:solidFill>
                  <a:schemeClr val="tx1"/>
                </a:solidFill>
                <a:latin typeface="Trebuchet MS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itchFamily="34" charset="0"/>
                <a:ea typeface="MS PGothic" pitchFamily="34" charset="-128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Char char="•"/>
              <a:defRPr/>
            </a:pPr>
            <a:endParaRPr lang="en-US" altLang="en-US" sz="1300" b="0">
              <a:cs typeface="+mn-cs"/>
            </a:endParaRPr>
          </a:p>
        </p:txBody>
      </p:sp>
      <p:sp>
        <p:nvSpPr>
          <p:cNvPr id="50" name="Line 1274"/>
          <p:cNvSpPr>
            <a:spLocks noChangeShapeType="1"/>
          </p:cNvSpPr>
          <p:nvPr/>
        </p:nvSpPr>
        <p:spPr bwMode="auto">
          <a:xfrm>
            <a:off x="971551" y="527050"/>
            <a:ext cx="2116" cy="1588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1600"/>
          </a:p>
        </p:txBody>
      </p:sp>
      <p:sp>
        <p:nvSpPr>
          <p:cNvPr id="51" name="Line 1275"/>
          <p:cNvSpPr>
            <a:spLocks noChangeShapeType="1"/>
          </p:cNvSpPr>
          <p:nvPr/>
        </p:nvSpPr>
        <p:spPr bwMode="auto">
          <a:xfrm>
            <a:off x="971551" y="527050"/>
            <a:ext cx="2116" cy="1588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1600"/>
          </a:p>
        </p:txBody>
      </p:sp>
      <p:sp>
        <p:nvSpPr>
          <p:cNvPr id="52" name="Freeform 1277"/>
          <p:cNvSpPr>
            <a:spLocks/>
          </p:cNvSpPr>
          <p:nvPr/>
        </p:nvSpPr>
        <p:spPr bwMode="auto">
          <a:xfrm>
            <a:off x="971551" y="523876"/>
            <a:ext cx="2116" cy="3175"/>
          </a:xfrm>
          <a:custGeom>
            <a:avLst/>
            <a:gdLst>
              <a:gd name="T0" fmla="*/ 0 w 1587"/>
              <a:gd name="T1" fmla="*/ 2147483647 h 2"/>
              <a:gd name="T2" fmla="*/ 0 w 1587"/>
              <a:gd name="T3" fmla="*/ 2147483647 h 2"/>
              <a:gd name="T4" fmla="*/ 0 w 1587"/>
              <a:gd name="T5" fmla="*/ 0 h 2"/>
              <a:gd name="T6" fmla="*/ 0 w 1587"/>
              <a:gd name="T7" fmla="*/ 2147483647 h 2"/>
              <a:gd name="T8" fmla="*/ 0 w 1587"/>
              <a:gd name="T9" fmla="*/ 2147483647 h 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587" h="2">
                <a:moveTo>
                  <a:pt x="0" y="2"/>
                </a:moveTo>
                <a:lnTo>
                  <a:pt x="0" y="2"/>
                </a:lnTo>
                <a:lnTo>
                  <a:pt x="0" y="0"/>
                </a:lnTo>
                <a:lnTo>
                  <a:pt x="0" y="2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1600"/>
          </a:p>
        </p:txBody>
      </p:sp>
      <p:sp>
        <p:nvSpPr>
          <p:cNvPr id="53" name="Freeform 1287"/>
          <p:cNvSpPr>
            <a:spLocks/>
          </p:cNvSpPr>
          <p:nvPr/>
        </p:nvSpPr>
        <p:spPr bwMode="auto">
          <a:xfrm>
            <a:off x="958852" y="514350"/>
            <a:ext cx="4233" cy="3175"/>
          </a:xfrm>
          <a:custGeom>
            <a:avLst/>
            <a:gdLst>
              <a:gd name="T0" fmla="*/ 0 w 2"/>
              <a:gd name="T1" fmla="*/ 0 h 2"/>
              <a:gd name="T2" fmla="*/ 0 w 2"/>
              <a:gd name="T3" fmla="*/ 2147483647 h 2"/>
              <a:gd name="T4" fmla="*/ 2147483647 w 2"/>
              <a:gd name="T5" fmla="*/ 2147483647 h 2"/>
              <a:gd name="T6" fmla="*/ 2147483647 w 2"/>
              <a:gd name="T7" fmla="*/ 2147483647 h 2"/>
              <a:gd name="T8" fmla="*/ 2147483647 w 2"/>
              <a:gd name="T9" fmla="*/ 2147483647 h 2"/>
              <a:gd name="T10" fmla="*/ 2147483647 w 2"/>
              <a:gd name="T11" fmla="*/ 0 h 2"/>
              <a:gd name="T12" fmla="*/ 0 w 2"/>
              <a:gd name="T13" fmla="*/ 0 h 2"/>
              <a:gd name="T14" fmla="*/ 0 w 2"/>
              <a:gd name="T15" fmla="*/ 0 h 2"/>
              <a:gd name="T16" fmla="*/ 0 w 2"/>
              <a:gd name="T17" fmla="*/ 2147483647 h 2"/>
              <a:gd name="T18" fmla="*/ 0 w 2"/>
              <a:gd name="T19" fmla="*/ 2147483647 h 2"/>
              <a:gd name="T20" fmla="*/ 0 w 2"/>
              <a:gd name="T21" fmla="*/ 2147483647 h 2"/>
              <a:gd name="T22" fmla="*/ 0 w 2"/>
              <a:gd name="T23" fmla="*/ 2147483647 h 2"/>
              <a:gd name="T24" fmla="*/ 2147483647 w 2"/>
              <a:gd name="T25" fmla="*/ 2147483647 h 2"/>
              <a:gd name="T26" fmla="*/ 2147483647 w 2"/>
              <a:gd name="T27" fmla="*/ 2147483647 h 2"/>
              <a:gd name="T28" fmla="*/ 0 w 2"/>
              <a:gd name="T29" fmla="*/ 0 h 2"/>
              <a:gd name="T30" fmla="*/ 0 w 2"/>
              <a:gd name="T31" fmla="*/ 0 h 2"/>
              <a:gd name="T32" fmla="*/ 0 w 2"/>
              <a:gd name="T33" fmla="*/ 0 h 2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2" h="2">
                <a:moveTo>
                  <a:pt x="0" y="0"/>
                </a:moveTo>
                <a:lnTo>
                  <a:pt x="0" y="2"/>
                </a:lnTo>
                <a:lnTo>
                  <a:pt x="2" y="2"/>
                </a:lnTo>
                <a:lnTo>
                  <a:pt x="2" y="0"/>
                </a:lnTo>
                <a:lnTo>
                  <a:pt x="0" y="0"/>
                </a:lnTo>
                <a:lnTo>
                  <a:pt x="0" y="2"/>
                </a:lnTo>
                <a:lnTo>
                  <a:pt x="2" y="2"/>
                </a:lnTo>
                <a:lnTo>
                  <a:pt x="0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1600"/>
          </a:p>
        </p:txBody>
      </p:sp>
      <p:sp>
        <p:nvSpPr>
          <p:cNvPr id="54" name="Freeform 1290"/>
          <p:cNvSpPr>
            <a:spLocks/>
          </p:cNvSpPr>
          <p:nvPr/>
        </p:nvSpPr>
        <p:spPr bwMode="auto">
          <a:xfrm>
            <a:off x="958852" y="517526"/>
            <a:ext cx="4233" cy="3175"/>
          </a:xfrm>
          <a:custGeom>
            <a:avLst/>
            <a:gdLst>
              <a:gd name="T0" fmla="*/ 0 w 2"/>
              <a:gd name="T1" fmla="*/ 2147483647 h 2"/>
              <a:gd name="T2" fmla="*/ 0 w 2"/>
              <a:gd name="T3" fmla="*/ 2147483647 h 2"/>
              <a:gd name="T4" fmla="*/ 2147483647 w 2"/>
              <a:gd name="T5" fmla="*/ 2147483647 h 2"/>
              <a:gd name="T6" fmla="*/ 2147483647 w 2"/>
              <a:gd name="T7" fmla="*/ 2147483647 h 2"/>
              <a:gd name="T8" fmla="*/ 2147483647 w 2"/>
              <a:gd name="T9" fmla="*/ 2147483647 h 2"/>
              <a:gd name="T10" fmla="*/ 2147483647 w 2"/>
              <a:gd name="T11" fmla="*/ 0 h 2"/>
              <a:gd name="T12" fmla="*/ 0 w 2"/>
              <a:gd name="T13" fmla="*/ 0 h 2"/>
              <a:gd name="T14" fmla="*/ 0 w 2"/>
              <a:gd name="T15" fmla="*/ 0 h 2"/>
              <a:gd name="T16" fmla="*/ 0 w 2"/>
              <a:gd name="T17" fmla="*/ 0 h 2"/>
              <a:gd name="T18" fmla="*/ 0 w 2"/>
              <a:gd name="T19" fmla="*/ 0 h 2"/>
              <a:gd name="T20" fmla="*/ 2147483647 w 2"/>
              <a:gd name="T21" fmla="*/ 0 h 2"/>
              <a:gd name="T22" fmla="*/ 0 w 2"/>
              <a:gd name="T23" fmla="*/ 0 h 2"/>
              <a:gd name="T24" fmla="*/ 0 w 2"/>
              <a:gd name="T25" fmla="*/ 0 h 2"/>
              <a:gd name="T26" fmla="*/ 0 w 2"/>
              <a:gd name="T27" fmla="*/ 0 h 2"/>
              <a:gd name="T28" fmla="*/ 0 w 2"/>
              <a:gd name="T29" fmla="*/ 0 h 2"/>
              <a:gd name="T30" fmla="*/ 0 w 2"/>
              <a:gd name="T31" fmla="*/ 2147483647 h 2"/>
              <a:gd name="T32" fmla="*/ 0 w 2"/>
              <a:gd name="T33" fmla="*/ 2147483647 h 2"/>
              <a:gd name="T34" fmla="*/ 0 w 2"/>
              <a:gd name="T35" fmla="*/ 2147483647 h 2"/>
              <a:gd name="T36" fmla="*/ 0 w 2"/>
              <a:gd name="T37" fmla="*/ 0 h 2"/>
              <a:gd name="T38" fmla="*/ 0 w 2"/>
              <a:gd name="T39" fmla="*/ 0 h 2"/>
              <a:gd name="T40" fmla="*/ 0 w 2"/>
              <a:gd name="T41" fmla="*/ 0 h 2"/>
              <a:gd name="T42" fmla="*/ 0 w 2"/>
              <a:gd name="T43" fmla="*/ 0 h 2"/>
              <a:gd name="T44" fmla="*/ 0 w 2"/>
              <a:gd name="T45" fmla="*/ 0 h 2"/>
              <a:gd name="T46" fmla="*/ 0 w 2"/>
              <a:gd name="T47" fmla="*/ 0 h 2"/>
              <a:gd name="T48" fmla="*/ 0 w 2"/>
              <a:gd name="T49" fmla="*/ 2147483647 h 2"/>
              <a:gd name="T50" fmla="*/ 2147483647 w 2"/>
              <a:gd name="T51" fmla="*/ 2147483647 h 2"/>
              <a:gd name="T52" fmla="*/ 2147483647 w 2"/>
              <a:gd name="T53" fmla="*/ 0 h 2"/>
              <a:gd name="T54" fmla="*/ 2147483647 w 2"/>
              <a:gd name="T55" fmla="*/ 0 h 2"/>
              <a:gd name="T56" fmla="*/ 0 w 2"/>
              <a:gd name="T57" fmla="*/ 0 h 2"/>
              <a:gd name="T58" fmla="*/ 0 w 2"/>
              <a:gd name="T59" fmla="*/ 0 h 2"/>
              <a:gd name="T60" fmla="*/ 0 w 2"/>
              <a:gd name="T61" fmla="*/ 2147483647 h 2"/>
              <a:gd name="T62" fmla="*/ 0 w 2"/>
              <a:gd name="T63" fmla="*/ 2147483647 h 2"/>
              <a:gd name="T64" fmla="*/ 2147483647 w 2"/>
              <a:gd name="T65" fmla="*/ 2147483647 h 2"/>
              <a:gd name="T66" fmla="*/ 2147483647 w 2"/>
              <a:gd name="T67" fmla="*/ 2147483647 h 2"/>
              <a:gd name="T68" fmla="*/ 0 w 2"/>
              <a:gd name="T69" fmla="*/ 2147483647 h 2"/>
              <a:gd name="T70" fmla="*/ 0 w 2"/>
              <a:gd name="T71" fmla="*/ 2147483647 h 2"/>
              <a:gd name="T72" fmla="*/ 0 w 2"/>
              <a:gd name="T73" fmla="*/ 2147483647 h 2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</a:gdLst>
            <a:ahLst/>
            <a:cxnLst>
              <a:cxn ang="T74">
                <a:pos x="T0" y="T1"/>
              </a:cxn>
              <a:cxn ang="T75">
                <a:pos x="T2" y="T3"/>
              </a:cxn>
              <a:cxn ang="T76">
                <a:pos x="T4" y="T5"/>
              </a:cxn>
              <a:cxn ang="T77">
                <a:pos x="T6" y="T7"/>
              </a:cxn>
              <a:cxn ang="T78">
                <a:pos x="T8" y="T9"/>
              </a:cxn>
              <a:cxn ang="T79">
                <a:pos x="T10" y="T11"/>
              </a:cxn>
              <a:cxn ang="T80">
                <a:pos x="T12" y="T13"/>
              </a:cxn>
              <a:cxn ang="T81">
                <a:pos x="T14" y="T15"/>
              </a:cxn>
              <a:cxn ang="T82">
                <a:pos x="T16" y="T17"/>
              </a:cxn>
              <a:cxn ang="T83">
                <a:pos x="T18" y="T19"/>
              </a:cxn>
              <a:cxn ang="T84">
                <a:pos x="T20" y="T21"/>
              </a:cxn>
              <a:cxn ang="T85">
                <a:pos x="T22" y="T23"/>
              </a:cxn>
              <a:cxn ang="T86">
                <a:pos x="T24" y="T25"/>
              </a:cxn>
              <a:cxn ang="T87">
                <a:pos x="T26" y="T27"/>
              </a:cxn>
              <a:cxn ang="T88">
                <a:pos x="T28" y="T29"/>
              </a:cxn>
              <a:cxn ang="T89">
                <a:pos x="T30" y="T31"/>
              </a:cxn>
              <a:cxn ang="T90">
                <a:pos x="T32" y="T33"/>
              </a:cxn>
              <a:cxn ang="T91">
                <a:pos x="T34" y="T35"/>
              </a:cxn>
              <a:cxn ang="T92">
                <a:pos x="T36" y="T37"/>
              </a:cxn>
              <a:cxn ang="T93">
                <a:pos x="T38" y="T39"/>
              </a:cxn>
              <a:cxn ang="T94">
                <a:pos x="T40" y="T41"/>
              </a:cxn>
              <a:cxn ang="T95">
                <a:pos x="T42" y="T43"/>
              </a:cxn>
              <a:cxn ang="T96">
                <a:pos x="T44" y="T45"/>
              </a:cxn>
              <a:cxn ang="T97">
                <a:pos x="T46" y="T47"/>
              </a:cxn>
              <a:cxn ang="T98">
                <a:pos x="T48" y="T49"/>
              </a:cxn>
              <a:cxn ang="T99">
                <a:pos x="T50" y="T51"/>
              </a:cxn>
              <a:cxn ang="T100">
                <a:pos x="T52" y="T53"/>
              </a:cxn>
              <a:cxn ang="T101">
                <a:pos x="T54" y="T55"/>
              </a:cxn>
              <a:cxn ang="T102">
                <a:pos x="T56" y="T57"/>
              </a:cxn>
              <a:cxn ang="T103">
                <a:pos x="T58" y="T59"/>
              </a:cxn>
              <a:cxn ang="T104">
                <a:pos x="T60" y="T61"/>
              </a:cxn>
              <a:cxn ang="T105">
                <a:pos x="T62" y="T63"/>
              </a:cxn>
              <a:cxn ang="T106">
                <a:pos x="T64" y="T65"/>
              </a:cxn>
              <a:cxn ang="T107">
                <a:pos x="T66" y="T67"/>
              </a:cxn>
              <a:cxn ang="T108">
                <a:pos x="T68" y="T69"/>
              </a:cxn>
              <a:cxn ang="T109">
                <a:pos x="T70" y="T71"/>
              </a:cxn>
              <a:cxn ang="T110">
                <a:pos x="T72" y="T73"/>
              </a:cxn>
            </a:cxnLst>
            <a:rect l="0" t="0" r="r" b="b"/>
            <a:pathLst>
              <a:path w="2" h="2">
                <a:moveTo>
                  <a:pt x="0" y="2"/>
                </a:moveTo>
                <a:lnTo>
                  <a:pt x="0" y="2"/>
                </a:lnTo>
                <a:lnTo>
                  <a:pt x="2" y="2"/>
                </a:lnTo>
                <a:lnTo>
                  <a:pt x="2" y="0"/>
                </a:lnTo>
                <a:lnTo>
                  <a:pt x="0" y="0"/>
                </a:lnTo>
                <a:lnTo>
                  <a:pt x="2" y="0"/>
                </a:lnTo>
                <a:lnTo>
                  <a:pt x="0" y="0"/>
                </a:lnTo>
                <a:lnTo>
                  <a:pt x="0" y="2"/>
                </a:lnTo>
                <a:lnTo>
                  <a:pt x="0" y="0"/>
                </a:lnTo>
                <a:lnTo>
                  <a:pt x="0" y="2"/>
                </a:lnTo>
                <a:lnTo>
                  <a:pt x="2" y="2"/>
                </a:lnTo>
                <a:lnTo>
                  <a:pt x="2" y="0"/>
                </a:lnTo>
                <a:lnTo>
                  <a:pt x="0" y="0"/>
                </a:lnTo>
                <a:lnTo>
                  <a:pt x="0" y="2"/>
                </a:lnTo>
                <a:lnTo>
                  <a:pt x="2" y="2"/>
                </a:lnTo>
                <a:lnTo>
                  <a:pt x="0" y="2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1600"/>
          </a:p>
        </p:txBody>
      </p:sp>
      <p:sp>
        <p:nvSpPr>
          <p:cNvPr id="55" name="Rectangle 1335"/>
          <p:cNvSpPr>
            <a:spLocks noChangeArrowheads="1"/>
          </p:cNvSpPr>
          <p:nvPr/>
        </p:nvSpPr>
        <p:spPr bwMode="auto">
          <a:xfrm>
            <a:off x="624418" y="508000"/>
            <a:ext cx="2116" cy="1588"/>
          </a:xfrm>
          <a:prstGeom prst="rect">
            <a:avLst/>
          </a:pr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600" b="1">
                <a:solidFill>
                  <a:schemeClr val="tx1"/>
                </a:solidFill>
                <a:latin typeface="Trebuchet MS" pitchFamily="34" charset="0"/>
                <a:ea typeface="MS PGothic" pitchFamily="34" charset="-128"/>
              </a:defRPr>
            </a:lvl1pPr>
            <a:lvl2pPr marL="742950" indent="-285750" eaLnBrk="0" hangingPunct="0">
              <a:defRPr sz="1600" b="1">
                <a:solidFill>
                  <a:schemeClr val="tx1"/>
                </a:solidFill>
                <a:latin typeface="Trebuchet MS" pitchFamily="34" charset="0"/>
                <a:ea typeface="MS PGothic" pitchFamily="34" charset="-128"/>
              </a:defRPr>
            </a:lvl2pPr>
            <a:lvl3pPr marL="1143000" indent="-228600" eaLnBrk="0" hangingPunct="0">
              <a:defRPr sz="1600" b="1">
                <a:solidFill>
                  <a:schemeClr val="tx1"/>
                </a:solidFill>
                <a:latin typeface="Trebuchet MS" pitchFamily="34" charset="0"/>
                <a:ea typeface="MS PGothic" pitchFamily="34" charset="-128"/>
              </a:defRPr>
            </a:lvl3pPr>
            <a:lvl4pPr marL="1600200" indent="-228600" eaLnBrk="0" hangingPunct="0">
              <a:defRPr sz="1600" b="1">
                <a:solidFill>
                  <a:schemeClr val="tx1"/>
                </a:solidFill>
                <a:latin typeface="Trebuchet MS" pitchFamily="34" charset="0"/>
                <a:ea typeface="MS PGothic" pitchFamily="34" charset="-128"/>
              </a:defRPr>
            </a:lvl4pPr>
            <a:lvl5pPr marL="2057400" indent="-228600" eaLnBrk="0" hangingPunct="0">
              <a:defRPr sz="1600" b="1">
                <a:solidFill>
                  <a:schemeClr val="tx1"/>
                </a:solidFill>
                <a:latin typeface="Trebuchet MS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itchFamily="34" charset="0"/>
                <a:ea typeface="MS PGothic" pitchFamily="34" charset="-128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Char char="•"/>
              <a:defRPr/>
            </a:pPr>
            <a:endParaRPr lang="en-US" altLang="en-US" sz="1300" b="0">
              <a:cs typeface="+mn-cs"/>
            </a:endParaRPr>
          </a:p>
        </p:txBody>
      </p:sp>
      <p:sp>
        <p:nvSpPr>
          <p:cNvPr id="56" name="Rectangle 1336"/>
          <p:cNvSpPr>
            <a:spLocks noChangeArrowheads="1"/>
          </p:cNvSpPr>
          <p:nvPr/>
        </p:nvSpPr>
        <p:spPr bwMode="auto">
          <a:xfrm>
            <a:off x="632885" y="495300"/>
            <a:ext cx="2116" cy="1588"/>
          </a:xfrm>
          <a:prstGeom prst="rect">
            <a:avLst/>
          </a:pr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600" b="1">
                <a:solidFill>
                  <a:schemeClr val="tx1"/>
                </a:solidFill>
                <a:latin typeface="Trebuchet MS" pitchFamily="34" charset="0"/>
                <a:ea typeface="MS PGothic" pitchFamily="34" charset="-128"/>
              </a:defRPr>
            </a:lvl1pPr>
            <a:lvl2pPr marL="742950" indent="-285750" eaLnBrk="0" hangingPunct="0">
              <a:defRPr sz="1600" b="1">
                <a:solidFill>
                  <a:schemeClr val="tx1"/>
                </a:solidFill>
                <a:latin typeface="Trebuchet MS" pitchFamily="34" charset="0"/>
                <a:ea typeface="MS PGothic" pitchFamily="34" charset="-128"/>
              </a:defRPr>
            </a:lvl2pPr>
            <a:lvl3pPr marL="1143000" indent="-228600" eaLnBrk="0" hangingPunct="0">
              <a:defRPr sz="1600" b="1">
                <a:solidFill>
                  <a:schemeClr val="tx1"/>
                </a:solidFill>
                <a:latin typeface="Trebuchet MS" pitchFamily="34" charset="0"/>
                <a:ea typeface="MS PGothic" pitchFamily="34" charset="-128"/>
              </a:defRPr>
            </a:lvl3pPr>
            <a:lvl4pPr marL="1600200" indent="-228600" eaLnBrk="0" hangingPunct="0">
              <a:defRPr sz="1600" b="1">
                <a:solidFill>
                  <a:schemeClr val="tx1"/>
                </a:solidFill>
                <a:latin typeface="Trebuchet MS" pitchFamily="34" charset="0"/>
                <a:ea typeface="MS PGothic" pitchFamily="34" charset="-128"/>
              </a:defRPr>
            </a:lvl4pPr>
            <a:lvl5pPr marL="2057400" indent="-228600" eaLnBrk="0" hangingPunct="0">
              <a:defRPr sz="1600" b="1">
                <a:solidFill>
                  <a:schemeClr val="tx1"/>
                </a:solidFill>
                <a:latin typeface="Trebuchet MS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itchFamily="34" charset="0"/>
                <a:ea typeface="MS PGothic" pitchFamily="34" charset="-128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Char char="•"/>
              <a:defRPr/>
            </a:pPr>
            <a:endParaRPr lang="en-US" altLang="en-US" sz="1300" b="0">
              <a:cs typeface="+mn-cs"/>
            </a:endParaRPr>
          </a:p>
        </p:txBody>
      </p:sp>
      <p:sp>
        <p:nvSpPr>
          <p:cNvPr id="57" name="Rectangle 1337"/>
          <p:cNvSpPr>
            <a:spLocks noChangeArrowheads="1"/>
          </p:cNvSpPr>
          <p:nvPr/>
        </p:nvSpPr>
        <p:spPr bwMode="auto">
          <a:xfrm>
            <a:off x="632885" y="495300"/>
            <a:ext cx="2116" cy="1588"/>
          </a:xfrm>
          <a:prstGeom prst="rect">
            <a:avLst/>
          </a:pr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600" b="1">
                <a:solidFill>
                  <a:schemeClr val="tx1"/>
                </a:solidFill>
                <a:latin typeface="Trebuchet MS" pitchFamily="34" charset="0"/>
                <a:ea typeface="MS PGothic" pitchFamily="34" charset="-128"/>
              </a:defRPr>
            </a:lvl1pPr>
            <a:lvl2pPr marL="742950" indent="-285750" eaLnBrk="0" hangingPunct="0">
              <a:defRPr sz="1600" b="1">
                <a:solidFill>
                  <a:schemeClr val="tx1"/>
                </a:solidFill>
                <a:latin typeface="Trebuchet MS" pitchFamily="34" charset="0"/>
                <a:ea typeface="MS PGothic" pitchFamily="34" charset="-128"/>
              </a:defRPr>
            </a:lvl2pPr>
            <a:lvl3pPr marL="1143000" indent="-228600" eaLnBrk="0" hangingPunct="0">
              <a:defRPr sz="1600" b="1">
                <a:solidFill>
                  <a:schemeClr val="tx1"/>
                </a:solidFill>
                <a:latin typeface="Trebuchet MS" pitchFamily="34" charset="0"/>
                <a:ea typeface="MS PGothic" pitchFamily="34" charset="-128"/>
              </a:defRPr>
            </a:lvl3pPr>
            <a:lvl4pPr marL="1600200" indent="-228600" eaLnBrk="0" hangingPunct="0">
              <a:defRPr sz="1600" b="1">
                <a:solidFill>
                  <a:schemeClr val="tx1"/>
                </a:solidFill>
                <a:latin typeface="Trebuchet MS" pitchFamily="34" charset="0"/>
                <a:ea typeface="MS PGothic" pitchFamily="34" charset="-128"/>
              </a:defRPr>
            </a:lvl4pPr>
            <a:lvl5pPr marL="2057400" indent="-228600" eaLnBrk="0" hangingPunct="0">
              <a:defRPr sz="1600" b="1">
                <a:solidFill>
                  <a:schemeClr val="tx1"/>
                </a:solidFill>
                <a:latin typeface="Trebuchet MS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itchFamily="34" charset="0"/>
                <a:ea typeface="MS PGothic" pitchFamily="34" charset="-128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Char char="•"/>
              <a:defRPr/>
            </a:pPr>
            <a:endParaRPr lang="en-US" altLang="en-US" sz="1300" b="0">
              <a:cs typeface="+mn-cs"/>
            </a:endParaRPr>
          </a:p>
        </p:txBody>
      </p:sp>
      <p:sp>
        <p:nvSpPr>
          <p:cNvPr id="58" name="Rectangle 1340"/>
          <p:cNvSpPr>
            <a:spLocks noChangeArrowheads="1"/>
          </p:cNvSpPr>
          <p:nvPr/>
        </p:nvSpPr>
        <p:spPr bwMode="auto">
          <a:xfrm>
            <a:off x="624418" y="508000"/>
            <a:ext cx="2116" cy="1588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600" b="1">
                <a:solidFill>
                  <a:schemeClr val="tx1"/>
                </a:solidFill>
                <a:latin typeface="Trebuchet MS" pitchFamily="34" charset="0"/>
                <a:ea typeface="MS PGothic" pitchFamily="34" charset="-128"/>
              </a:defRPr>
            </a:lvl1pPr>
            <a:lvl2pPr marL="742950" indent="-285750" eaLnBrk="0" hangingPunct="0">
              <a:defRPr sz="1600" b="1">
                <a:solidFill>
                  <a:schemeClr val="tx1"/>
                </a:solidFill>
                <a:latin typeface="Trebuchet MS" pitchFamily="34" charset="0"/>
                <a:ea typeface="MS PGothic" pitchFamily="34" charset="-128"/>
              </a:defRPr>
            </a:lvl2pPr>
            <a:lvl3pPr marL="1143000" indent="-228600" eaLnBrk="0" hangingPunct="0">
              <a:defRPr sz="1600" b="1">
                <a:solidFill>
                  <a:schemeClr val="tx1"/>
                </a:solidFill>
                <a:latin typeface="Trebuchet MS" pitchFamily="34" charset="0"/>
                <a:ea typeface="MS PGothic" pitchFamily="34" charset="-128"/>
              </a:defRPr>
            </a:lvl3pPr>
            <a:lvl4pPr marL="1600200" indent="-228600" eaLnBrk="0" hangingPunct="0">
              <a:defRPr sz="1600" b="1">
                <a:solidFill>
                  <a:schemeClr val="tx1"/>
                </a:solidFill>
                <a:latin typeface="Trebuchet MS" pitchFamily="34" charset="0"/>
                <a:ea typeface="MS PGothic" pitchFamily="34" charset="-128"/>
              </a:defRPr>
            </a:lvl4pPr>
            <a:lvl5pPr marL="2057400" indent="-228600" eaLnBrk="0" hangingPunct="0">
              <a:defRPr sz="1600" b="1">
                <a:solidFill>
                  <a:schemeClr val="tx1"/>
                </a:solidFill>
                <a:latin typeface="Trebuchet MS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itchFamily="34" charset="0"/>
                <a:ea typeface="MS PGothic" pitchFamily="34" charset="-128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Char char="•"/>
              <a:defRPr/>
            </a:pPr>
            <a:endParaRPr lang="en-US" altLang="en-US" sz="1300" b="0">
              <a:cs typeface="+mn-cs"/>
            </a:endParaRPr>
          </a:p>
        </p:txBody>
      </p:sp>
      <p:sp>
        <p:nvSpPr>
          <p:cNvPr id="59" name="Rectangle 1341"/>
          <p:cNvSpPr>
            <a:spLocks noChangeArrowheads="1"/>
          </p:cNvSpPr>
          <p:nvPr/>
        </p:nvSpPr>
        <p:spPr bwMode="auto">
          <a:xfrm>
            <a:off x="624418" y="508000"/>
            <a:ext cx="2116" cy="1588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600" b="1">
                <a:solidFill>
                  <a:schemeClr val="tx1"/>
                </a:solidFill>
                <a:latin typeface="Trebuchet MS" pitchFamily="34" charset="0"/>
                <a:ea typeface="MS PGothic" pitchFamily="34" charset="-128"/>
              </a:defRPr>
            </a:lvl1pPr>
            <a:lvl2pPr marL="742950" indent="-285750" eaLnBrk="0" hangingPunct="0">
              <a:defRPr sz="1600" b="1">
                <a:solidFill>
                  <a:schemeClr val="tx1"/>
                </a:solidFill>
                <a:latin typeface="Trebuchet MS" pitchFamily="34" charset="0"/>
                <a:ea typeface="MS PGothic" pitchFamily="34" charset="-128"/>
              </a:defRPr>
            </a:lvl2pPr>
            <a:lvl3pPr marL="1143000" indent="-228600" eaLnBrk="0" hangingPunct="0">
              <a:defRPr sz="1600" b="1">
                <a:solidFill>
                  <a:schemeClr val="tx1"/>
                </a:solidFill>
                <a:latin typeface="Trebuchet MS" pitchFamily="34" charset="0"/>
                <a:ea typeface="MS PGothic" pitchFamily="34" charset="-128"/>
              </a:defRPr>
            </a:lvl3pPr>
            <a:lvl4pPr marL="1600200" indent="-228600" eaLnBrk="0" hangingPunct="0">
              <a:defRPr sz="1600" b="1">
                <a:solidFill>
                  <a:schemeClr val="tx1"/>
                </a:solidFill>
                <a:latin typeface="Trebuchet MS" pitchFamily="34" charset="0"/>
                <a:ea typeface="MS PGothic" pitchFamily="34" charset="-128"/>
              </a:defRPr>
            </a:lvl4pPr>
            <a:lvl5pPr marL="2057400" indent="-228600" eaLnBrk="0" hangingPunct="0">
              <a:defRPr sz="1600" b="1">
                <a:solidFill>
                  <a:schemeClr val="tx1"/>
                </a:solidFill>
                <a:latin typeface="Trebuchet MS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itchFamily="34" charset="0"/>
                <a:ea typeface="MS PGothic" pitchFamily="34" charset="-128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Char char="•"/>
              <a:defRPr/>
            </a:pPr>
            <a:endParaRPr lang="en-US" altLang="en-US" sz="1300" b="0">
              <a:cs typeface="+mn-cs"/>
            </a:endParaRPr>
          </a:p>
        </p:txBody>
      </p:sp>
      <p:sp>
        <p:nvSpPr>
          <p:cNvPr id="60" name="Rectangle 1342"/>
          <p:cNvSpPr>
            <a:spLocks noChangeArrowheads="1"/>
          </p:cNvSpPr>
          <p:nvPr/>
        </p:nvSpPr>
        <p:spPr bwMode="auto">
          <a:xfrm>
            <a:off x="624418" y="508000"/>
            <a:ext cx="2116" cy="1588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600" b="1">
                <a:solidFill>
                  <a:schemeClr val="tx1"/>
                </a:solidFill>
                <a:latin typeface="Trebuchet MS" pitchFamily="34" charset="0"/>
                <a:ea typeface="MS PGothic" pitchFamily="34" charset="-128"/>
              </a:defRPr>
            </a:lvl1pPr>
            <a:lvl2pPr marL="742950" indent="-285750" eaLnBrk="0" hangingPunct="0">
              <a:defRPr sz="1600" b="1">
                <a:solidFill>
                  <a:schemeClr val="tx1"/>
                </a:solidFill>
                <a:latin typeface="Trebuchet MS" pitchFamily="34" charset="0"/>
                <a:ea typeface="MS PGothic" pitchFamily="34" charset="-128"/>
              </a:defRPr>
            </a:lvl2pPr>
            <a:lvl3pPr marL="1143000" indent="-228600" eaLnBrk="0" hangingPunct="0">
              <a:defRPr sz="1600" b="1">
                <a:solidFill>
                  <a:schemeClr val="tx1"/>
                </a:solidFill>
                <a:latin typeface="Trebuchet MS" pitchFamily="34" charset="0"/>
                <a:ea typeface="MS PGothic" pitchFamily="34" charset="-128"/>
              </a:defRPr>
            </a:lvl3pPr>
            <a:lvl4pPr marL="1600200" indent="-228600" eaLnBrk="0" hangingPunct="0">
              <a:defRPr sz="1600" b="1">
                <a:solidFill>
                  <a:schemeClr val="tx1"/>
                </a:solidFill>
                <a:latin typeface="Trebuchet MS" pitchFamily="34" charset="0"/>
                <a:ea typeface="MS PGothic" pitchFamily="34" charset="-128"/>
              </a:defRPr>
            </a:lvl4pPr>
            <a:lvl5pPr marL="2057400" indent="-228600" eaLnBrk="0" hangingPunct="0">
              <a:defRPr sz="1600" b="1">
                <a:solidFill>
                  <a:schemeClr val="tx1"/>
                </a:solidFill>
                <a:latin typeface="Trebuchet MS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itchFamily="34" charset="0"/>
                <a:ea typeface="MS PGothic" pitchFamily="34" charset="-128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Char char="•"/>
              <a:defRPr/>
            </a:pPr>
            <a:endParaRPr lang="en-US" altLang="en-US" sz="1300" b="0">
              <a:cs typeface="+mn-cs"/>
            </a:endParaRPr>
          </a:p>
        </p:txBody>
      </p:sp>
      <p:sp>
        <p:nvSpPr>
          <p:cNvPr id="61" name="Rectangle 1343"/>
          <p:cNvSpPr>
            <a:spLocks noChangeArrowheads="1"/>
          </p:cNvSpPr>
          <p:nvPr/>
        </p:nvSpPr>
        <p:spPr bwMode="auto">
          <a:xfrm>
            <a:off x="624418" y="508000"/>
            <a:ext cx="2116" cy="1588"/>
          </a:xfrm>
          <a:prstGeom prst="rect">
            <a:avLst/>
          </a:pr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600" b="1">
                <a:solidFill>
                  <a:schemeClr val="tx1"/>
                </a:solidFill>
                <a:latin typeface="Trebuchet MS" pitchFamily="34" charset="0"/>
                <a:ea typeface="MS PGothic" pitchFamily="34" charset="-128"/>
              </a:defRPr>
            </a:lvl1pPr>
            <a:lvl2pPr marL="742950" indent="-285750" eaLnBrk="0" hangingPunct="0">
              <a:defRPr sz="1600" b="1">
                <a:solidFill>
                  <a:schemeClr val="tx1"/>
                </a:solidFill>
                <a:latin typeface="Trebuchet MS" pitchFamily="34" charset="0"/>
                <a:ea typeface="MS PGothic" pitchFamily="34" charset="-128"/>
              </a:defRPr>
            </a:lvl2pPr>
            <a:lvl3pPr marL="1143000" indent="-228600" eaLnBrk="0" hangingPunct="0">
              <a:defRPr sz="1600" b="1">
                <a:solidFill>
                  <a:schemeClr val="tx1"/>
                </a:solidFill>
                <a:latin typeface="Trebuchet MS" pitchFamily="34" charset="0"/>
                <a:ea typeface="MS PGothic" pitchFamily="34" charset="-128"/>
              </a:defRPr>
            </a:lvl3pPr>
            <a:lvl4pPr marL="1600200" indent="-228600" eaLnBrk="0" hangingPunct="0">
              <a:defRPr sz="1600" b="1">
                <a:solidFill>
                  <a:schemeClr val="tx1"/>
                </a:solidFill>
                <a:latin typeface="Trebuchet MS" pitchFamily="34" charset="0"/>
                <a:ea typeface="MS PGothic" pitchFamily="34" charset="-128"/>
              </a:defRPr>
            </a:lvl4pPr>
            <a:lvl5pPr marL="2057400" indent="-228600" eaLnBrk="0" hangingPunct="0">
              <a:defRPr sz="1600" b="1">
                <a:solidFill>
                  <a:schemeClr val="tx1"/>
                </a:solidFill>
                <a:latin typeface="Trebuchet MS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itchFamily="34" charset="0"/>
                <a:ea typeface="MS PGothic" pitchFamily="34" charset="-128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Char char="•"/>
              <a:defRPr/>
            </a:pPr>
            <a:endParaRPr lang="en-US" altLang="en-US" sz="1300" b="0">
              <a:cs typeface="+mn-cs"/>
            </a:endParaRPr>
          </a:p>
        </p:txBody>
      </p:sp>
      <p:sp>
        <p:nvSpPr>
          <p:cNvPr id="62" name="Rectangle 1344"/>
          <p:cNvSpPr>
            <a:spLocks noChangeArrowheads="1"/>
          </p:cNvSpPr>
          <p:nvPr/>
        </p:nvSpPr>
        <p:spPr bwMode="auto">
          <a:xfrm>
            <a:off x="620185" y="485776"/>
            <a:ext cx="2116" cy="3175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600" b="1">
                <a:solidFill>
                  <a:schemeClr val="tx1"/>
                </a:solidFill>
                <a:latin typeface="Trebuchet MS" pitchFamily="34" charset="0"/>
                <a:ea typeface="MS PGothic" pitchFamily="34" charset="-128"/>
              </a:defRPr>
            </a:lvl1pPr>
            <a:lvl2pPr marL="742950" indent="-285750" eaLnBrk="0" hangingPunct="0">
              <a:defRPr sz="1600" b="1">
                <a:solidFill>
                  <a:schemeClr val="tx1"/>
                </a:solidFill>
                <a:latin typeface="Trebuchet MS" pitchFamily="34" charset="0"/>
                <a:ea typeface="MS PGothic" pitchFamily="34" charset="-128"/>
              </a:defRPr>
            </a:lvl2pPr>
            <a:lvl3pPr marL="1143000" indent="-228600" eaLnBrk="0" hangingPunct="0">
              <a:defRPr sz="1600" b="1">
                <a:solidFill>
                  <a:schemeClr val="tx1"/>
                </a:solidFill>
                <a:latin typeface="Trebuchet MS" pitchFamily="34" charset="0"/>
                <a:ea typeface="MS PGothic" pitchFamily="34" charset="-128"/>
              </a:defRPr>
            </a:lvl3pPr>
            <a:lvl4pPr marL="1600200" indent="-228600" eaLnBrk="0" hangingPunct="0">
              <a:defRPr sz="1600" b="1">
                <a:solidFill>
                  <a:schemeClr val="tx1"/>
                </a:solidFill>
                <a:latin typeface="Trebuchet MS" pitchFamily="34" charset="0"/>
                <a:ea typeface="MS PGothic" pitchFamily="34" charset="-128"/>
              </a:defRPr>
            </a:lvl4pPr>
            <a:lvl5pPr marL="2057400" indent="-228600" eaLnBrk="0" hangingPunct="0">
              <a:defRPr sz="1600" b="1">
                <a:solidFill>
                  <a:schemeClr val="tx1"/>
                </a:solidFill>
                <a:latin typeface="Trebuchet MS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itchFamily="34" charset="0"/>
                <a:ea typeface="MS PGothic" pitchFamily="34" charset="-128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Char char="•"/>
              <a:defRPr/>
            </a:pPr>
            <a:endParaRPr lang="en-US" altLang="en-US" sz="1300" b="0">
              <a:cs typeface="+mn-cs"/>
            </a:endParaRPr>
          </a:p>
        </p:txBody>
      </p:sp>
      <p:sp>
        <p:nvSpPr>
          <p:cNvPr id="64" name="Rectangle 63"/>
          <p:cNvSpPr>
            <a:spLocks noChangeArrowheads="1"/>
          </p:cNvSpPr>
          <p:nvPr/>
        </p:nvSpPr>
        <p:spPr bwMode="auto">
          <a:xfrm>
            <a:off x="0" y="4311651"/>
            <a:ext cx="12192000" cy="176213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marL="115888" indent="-115888" eaLnBrk="0" hangingPunct="0">
              <a:defRPr sz="1600" b="1">
                <a:solidFill>
                  <a:schemeClr val="tx1"/>
                </a:solidFill>
                <a:latin typeface="Trebuchet MS" pitchFamily="34" charset="0"/>
                <a:ea typeface="MS PGothic" pitchFamily="34" charset="-128"/>
              </a:defRPr>
            </a:lvl1pPr>
            <a:lvl2pPr marL="742950" indent="-285750" eaLnBrk="0" hangingPunct="0">
              <a:defRPr sz="1600" b="1">
                <a:solidFill>
                  <a:schemeClr val="tx1"/>
                </a:solidFill>
                <a:latin typeface="Trebuchet MS" pitchFamily="34" charset="0"/>
                <a:ea typeface="MS PGothic" pitchFamily="34" charset="-128"/>
              </a:defRPr>
            </a:lvl2pPr>
            <a:lvl3pPr marL="1143000" indent="-228600" eaLnBrk="0" hangingPunct="0">
              <a:defRPr sz="1600" b="1">
                <a:solidFill>
                  <a:schemeClr val="tx1"/>
                </a:solidFill>
                <a:latin typeface="Trebuchet MS" pitchFamily="34" charset="0"/>
                <a:ea typeface="MS PGothic" pitchFamily="34" charset="-128"/>
              </a:defRPr>
            </a:lvl3pPr>
            <a:lvl4pPr marL="1600200" indent="-228600" eaLnBrk="0" hangingPunct="0">
              <a:defRPr sz="1600" b="1">
                <a:solidFill>
                  <a:schemeClr val="tx1"/>
                </a:solidFill>
                <a:latin typeface="Trebuchet MS" pitchFamily="34" charset="0"/>
                <a:ea typeface="MS PGothic" pitchFamily="34" charset="-128"/>
              </a:defRPr>
            </a:lvl4pPr>
            <a:lvl5pPr marL="2057400" indent="-228600" eaLnBrk="0" hangingPunct="0">
              <a:defRPr sz="1600" b="1">
                <a:solidFill>
                  <a:schemeClr val="tx1"/>
                </a:solidFill>
                <a:latin typeface="Trebuchet MS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itchFamily="34" charset="0"/>
                <a:ea typeface="MS PGothic" pitchFamily="34" charset="-128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Char char="•"/>
              <a:defRPr/>
            </a:pPr>
            <a:endParaRPr lang="en-US" altLang="en-US" sz="1300" b="0">
              <a:solidFill>
                <a:schemeClr val="bg1"/>
              </a:solidFill>
              <a:cs typeface="+mn-cs"/>
            </a:endParaRPr>
          </a:p>
        </p:txBody>
      </p:sp>
      <p:sp>
        <p:nvSpPr>
          <p:cNvPr id="330" name="Title 329"/>
          <p:cNvSpPr>
            <a:spLocks noGrp="1"/>
          </p:cNvSpPr>
          <p:nvPr>
            <p:ph type="title"/>
          </p:nvPr>
        </p:nvSpPr>
        <p:spPr>
          <a:xfrm>
            <a:off x="2016831" y="1189790"/>
            <a:ext cx="9295741" cy="1822161"/>
          </a:xfrm>
        </p:spPr>
        <p:txBody>
          <a:bodyPr anchor="b"/>
          <a:lstStyle>
            <a:lvl1pPr>
              <a:lnSpc>
                <a:spcPct val="100000"/>
              </a:lnSpc>
              <a:spcBef>
                <a:spcPts val="0"/>
              </a:spcBef>
              <a:defRPr sz="3600" b="1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32" name="Text Placeholder 331"/>
          <p:cNvSpPr>
            <a:spLocks noGrp="1"/>
          </p:cNvSpPr>
          <p:nvPr>
            <p:ph type="body" sz="quarter" idx="13"/>
          </p:nvPr>
        </p:nvSpPr>
        <p:spPr>
          <a:xfrm>
            <a:off x="2033564" y="3000005"/>
            <a:ext cx="9279009" cy="875885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2400" b="0" i="0" cap="all" baseline="0">
                <a:solidFill>
                  <a:srgbClr val="FFFFFF"/>
                </a:solidFill>
                <a:latin typeface="+mn-lt"/>
                <a:cs typeface="Andes ExtraLight"/>
              </a:defRPr>
            </a:lvl1pPr>
            <a:lvl2pPr>
              <a:defRPr b="0" i="0">
                <a:latin typeface="Andes ExtraLight"/>
                <a:cs typeface="Andes ExtraLight"/>
              </a:defRPr>
            </a:lvl2pPr>
            <a:lvl3pPr>
              <a:defRPr b="0" i="0">
                <a:latin typeface="Andes ExtraLight"/>
                <a:cs typeface="Andes ExtraLight"/>
              </a:defRPr>
            </a:lvl3pPr>
            <a:lvl4pPr>
              <a:defRPr b="0" i="0">
                <a:latin typeface="Andes ExtraLight"/>
                <a:cs typeface="Andes ExtraLight"/>
              </a:defRPr>
            </a:lvl4pPr>
            <a:lvl5pPr>
              <a:defRPr b="0" i="0">
                <a:latin typeface="Andes ExtraLight"/>
                <a:cs typeface="Andes ExtraLigh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9" name="Text Placeholder 331"/>
          <p:cNvSpPr>
            <a:spLocks noGrp="1"/>
          </p:cNvSpPr>
          <p:nvPr>
            <p:ph type="body" sz="quarter" idx="14"/>
          </p:nvPr>
        </p:nvSpPr>
        <p:spPr>
          <a:xfrm>
            <a:off x="7224889" y="4927601"/>
            <a:ext cx="4087683" cy="995705"/>
          </a:xfrm>
        </p:spPr>
        <p:txBody>
          <a:bodyPr anchor="b"/>
          <a:lstStyle>
            <a:lvl1pPr algn="r">
              <a:lnSpc>
                <a:spcPct val="100000"/>
              </a:lnSpc>
              <a:defRPr sz="1500" b="0" i="0" baseline="0">
                <a:solidFill>
                  <a:schemeClr val="tx1"/>
                </a:solidFill>
                <a:latin typeface="Arial"/>
                <a:cs typeface="Arial"/>
              </a:defRPr>
            </a:lvl1pPr>
            <a:lvl2pPr>
              <a:defRPr b="0" i="0">
                <a:latin typeface="Andes ExtraLight"/>
                <a:cs typeface="Andes ExtraLight"/>
              </a:defRPr>
            </a:lvl2pPr>
            <a:lvl3pPr>
              <a:defRPr b="0" i="0">
                <a:latin typeface="Andes ExtraLight"/>
                <a:cs typeface="Andes ExtraLight"/>
              </a:defRPr>
            </a:lvl3pPr>
            <a:lvl4pPr>
              <a:defRPr b="0" i="0">
                <a:latin typeface="Andes ExtraLight"/>
                <a:cs typeface="Andes ExtraLight"/>
              </a:defRPr>
            </a:lvl4pPr>
            <a:lvl5pPr>
              <a:defRPr b="0" i="0">
                <a:latin typeface="Andes ExtraLight"/>
                <a:cs typeface="Andes ExtraLigh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65" name="Rectangle 1028"/>
          <p:cNvSpPr>
            <a:spLocks noGrp="1" noChangeArrowheads="1"/>
          </p:cNvSpPr>
          <p:nvPr>
            <p:ph type="dt" sz="half" idx="15"/>
          </p:nvPr>
        </p:nvSpPr>
        <p:spPr>
          <a:xfrm>
            <a:off x="7909984" y="5975350"/>
            <a:ext cx="3403600" cy="306388"/>
          </a:xfrm>
        </p:spPr>
        <p:txBody>
          <a:bodyPr rIns="0"/>
          <a:lstStyle>
            <a:lvl1pPr algn="r">
              <a:defRPr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>
              <a:defRPr/>
            </a:pPr>
            <a:fld id="{E35C0313-BF89-4040-A3FD-D6B8B26A2446}" type="datetime4">
              <a:rPr lang="en-US" smtClean="0"/>
              <a:pPr>
                <a:defRPr/>
              </a:pPr>
              <a:t>May 30, 2022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84423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able of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0" y="1100138"/>
            <a:ext cx="12192000" cy="176212"/>
          </a:xfrm>
          <a:prstGeom prst="rect">
            <a:avLst/>
          </a:prstGeom>
          <a:solidFill>
            <a:schemeClr val="bg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marL="115888" indent="-115888" eaLnBrk="0" hangingPunct="0">
              <a:defRPr sz="1600" b="1">
                <a:solidFill>
                  <a:schemeClr val="tx1"/>
                </a:solidFill>
                <a:latin typeface="Trebuchet MS" pitchFamily="34" charset="0"/>
                <a:ea typeface="MS PGothic" pitchFamily="34" charset="-128"/>
              </a:defRPr>
            </a:lvl1pPr>
            <a:lvl2pPr marL="742950" indent="-285750" eaLnBrk="0" hangingPunct="0">
              <a:defRPr sz="1600" b="1">
                <a:solidFill>
                  <a:schemeClr val="tx1"/>
                </a:solidFill>
                <a:latin typeface="Trebuchet MS" pitchFamily="34" charset="0"/>
                <a:ea typeface="MS PGothic" pitchFamily="34" charset="-128"/>
              </a:defRPr>
            </a:lvl2pPr>
            <a:lvl3pPr marL="1143000" indent="-228600" eaLnBrk="0" hangingPunct="0">
              <a:defRPr sz="1600" b="1">
                <a:solidFill>
                  <a:schemeClr val="tx1"/>
                </a:solidFill>
                <a:latin typeface="Trebuchet MS" pitchFamily="34" charset="0"/>
                <a:ea typeface="MS PGothic" pitchFamily="34" charset="-128"/>
              </a:defRPr>
            </a:lvl3pPr>
            <a:lvl4pPr marL="1600200" indent="-228600" eaLnBrk="0" hangingPunct="0">
              <a:defRPr sz="1600" b="1">
                <a:solidFill>
                  <a:schemeClr val="tx1"/>
                </a:solidFill>
                <a:latin typeface="Trebuchet MS" pitchFamily="34" charset="0"/>
                <a:ea typeface="MS PGothic" pitchFamily="34" charset="-128"/>
              </a:defRPr>
            </a:lvl4pPr>
            <a:lvl5pPr marL="2057400" indent="-228600" eaLnBrk="0" hangingPunct="0">
              <a:defRPr sz="1600" b="1">
                <a:solidFill>
                  <a:schemeClr val="tx1"/>
                </a:solidFill>
                <a:latin typeface="Trebuchet MS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pitchFamily="34" charset="0"/>
                <a:ea typeface="MS PGothic" pitchFamily="34" charset="-128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Char char="•"/>
              <a:defRPr/>
            </a:pPr>
            <a:endParaRPr lang="en-US" altLang="en-US" sz="1300" b="0">
              <a:solidFill>
                <a:schemeClr val="bg1"/>
              </a:solidFill>
              <a:latin typeface="+mn-lt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5913" y="301627"/>
            <a:ext cx="11282705" cy="756707"/>
          </a:xfrm>
        </p:spPr>
        <p:txBody>
          <a:bodyPr anchor="b"/>
          <a:lstStyle>
            <a:lvl1pPr>
              <a:defRPr sz="2200" b="0" i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465667" y="1598613"/>
            <a:ext cx="11303000" cy="4613804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spcBef>
                <a:spcPts val="2400"/>
              </a:spcBef>
              <a:tabLst>
                <a:tab pos="8402638" algn="r"/>
              </a:tabLst>
              <a:defRPr lang="en-US" sz="1600" baseline="0" smtClean="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3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/>
            </a:lvl1pPr>
          </a:lstStyle>
          <a:p>
            <a:fld id="{B0A00DD3-777C-478C-9E67-2198F2BB503F}" type="slidenum">
              <a:rPr lang="en-US" altLang="en-US"/>
              <a:pPr/>
              <a:t>‹#›</a:t>
            </a:fld>
            <a:endParaRPr lang="en-US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Presentation Title</a:t>
            </a:r>
          </a:p>
        </p:txBody>
      </p:sp>
    </p:spTree>
    <p:extLst>
      <p:ext uri="{BB962C8B-B14F-4D97-AF65-F5344CB8AC3E}">
        <p14:creationId xmlns:p14="http://schemas.microsoft.com/office/powerpoint/2010/main" val="24357453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871538"/>
            <a:ext cx="10363200" cy="563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1981200"/>
            <a:ext cx="103632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2"/>
          </p:nvPr>
        </p:nvSpPr>
        <p:spPr>
          <a:xfrm>
            <a:off x="912284" y="6329364"/>
            <a:ext cx="2844800" cy="365125"/>
          </a:xfrm>
          <a:prstGeom prst="rect">
            <a:avLst/>
          </a:prstGeom>
        </p:spPr>
        <p:txBody>
          <a:bodyPr vert="horz" lIns="0" tIns="0" rIns="91440" bIns="0" rtlCol="0" anchor="ctr">
            <a:normAutofit/>
          </a:bodyPr>
          <a:lstStyle>
            <a:lvl1pPr algn="l">
              <a:defRPr sz="1400" b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Times New Roman" pitchFamily="18" charset="0"/>
              </a:defRPr>
            </a:lvl1pPr>
          </a:lstStyle>
          <a:p>
            <a:pPr>
              <a:defRPr/>
            </a:pPr>
            <a:fld id="{C605BFBC-496B-4AC1-815D-608982D80C6F}" type="datetime4">
              <a:rPr lang="en-US" smtClean="0"/>
              <a:pPr>
                <a:defRPr/>
              </a:pPr>
              <a:t>May 30, 2022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515" r:id="rId1"/>
  </p:sldLayoutIdLst>
  <p:hf sldNum="0" hdr="0"/>
  <p:txStyles>
    <p:titleStyle>
      <a:lvl1pPr algn="l" rtl="0" fontAlgn="base">
        <a:spcBef>
          <a:spcPct val="0"/>
        </a:spcBef>
        <a:spcAft>
          <a:spcPct val="0"/>
        </a:spcAft>
        <a:defRPr sz="2600" cap="all">
          <a:solidFill>
            <a:schemeClr val="tx1"/>
          </a:solidFill>
          <a:latin typeface="+mj-lt"/>
          <a:ea typeface="MS PGothic" pitchFamily="34" charset="-128"/>
          <a:cs typeface="ＭＳ Ｐゴシック" charset="0"/>
        </a:defRPr>
      </a:lvl1pPr>
      <a:lvl2pPr algn="l" rtl="0" fontAlgn="base"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Arial Bold" charset="0"/>
          <a:ea typeface="MS PGothic" pitchFamily="34" charset="-128"/>
          <a:cs typeface="ＭＳ Ｐゴシック" charset="0"/>
        </a:defRPr>
      </a:lvl2pPr>
      <a:lvl3pPr algn="l" rtl="0" fontAlgn="base"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Arial Bold" charset="0"/>
          <a:ea typeface="MS PGothic" pitchFamily="34" charset="-128"/>
          <a:cs typeface="ＭＳ Ｐゴシック" charset="0"/>
        </a:defRPr>
      </a:lvl3pPr>
      <a:lvl4pPr algn="l" rtl="0" fontAlgn="base"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Arial Bold" charset="0"/>
          <a:ea typeface="MS PGothic" pitchFamily="34" charset="-128"/>
          <a:cs typeface="ＭＳ Ｐゴシック" charset="0"/>
        </a:defRPr>
      </a:lvl4pPr>
      <a:lvl5pPr algn="l" rtl="0" fontAlgn="base"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Arial Bold" charset="0"/>
          <a:ea typeface="MS PGothic" pitchFamily="34" charset="-128"/>
          <a:cs typeface="ＭＳ Ｐゴシック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2600" b="1">
          <a:solidFill>
            <a:srgbClr val="014C6D"/>
          </a:solidFill>
          <a:latin typeface="Trebuchet MS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2600" b="1">
          <a:solidFill>
            <a:srgbClr val="014C6D"/>
          </a:solidFill>
          <a:latin typeface="Trebuchet MS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2600" b="1">
          <a:solidFill>
            <a:srgbClr val="014C6D"/>
          </a:solidFill>
          <a:latin typeface="Trebuchet MS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2600" b="1">
          <a:solidFill>
            <a:srgbClr val="014C6D"/>
          </a:solidFill>
          <a:latin typeface="Trebuchet MS" pitchFamily="34" charset="0"/>
        </a:defRPr>
      </a:lvl9pPr>
    </p:titleStyle>
    <p:bodyStyle>
      <a:lvl1pPr marL="342900" indent="-342900" algn="l" rtl="0" fontAlgn="base">
        <a:lnSpc>
          <a:spcPct val="115000"/>
        </a:lnSpc>
        <a:spcBef>
          <a:spcPct val="20000"/>
        </a:spcBef>
        <a:spcAft>
          <a:spcPct val="0"/>
        </a:spcAft>
        <a:buClr>
          <a:srgbClr val="00783C"/>
        </a:buClr>
        <a:defRPr>
          <a:solidFill>
            <a:schemeClr val="tx1"/>
          </a:solidFill>
          <a:latin typeface="+mn-lt"/>
          <a:ea typeface="MS PGothic" pitchFamily="34" charset="-128"/>
          <a:cs typeface="ＭＳ Ｐゴシック" charset="0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rgbClr val="00783C"/>
        </a:buClr>
        <a:buFont typeface="Wingdings" panose="05000000000000000000" pitchFamily="2" charset="2"/>
        <a:defRPr>
          <a:solidFill>
            <a:schemeClr val="tx1"/>
          </a:solidFill>
          <a:latin typeface="+mn-lt"/>
          <a:ea typeface="MS PGothic" pitchFamily="34" charset="-128"/>
        </a:defRPr>
      </a:lvl2pPr>
      <a:lvl3pPr marL="4763" indent="909638" algn="l" rtl="0" fontAlgn="base">
        <a:spcBef>
          <a:spcPct val="20000"/>
        </a:spcBef>
        <a:spcAft>
          <a:spcPct val="0"/>
        </a:spcAft>
        <a:buClr>
          <a:srgbClr val="00783C"/>
        </a:buClr>
        <a:defRPr>
          <a:solidFill>
            <a:schemeClr val="tx1"/>
          </a:solidFill>
          <a:latin typeface="+mn-lt"/>
          <a:ea typeface="MS PGothic" pitchFamily="34" charset="-128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rgbClr val="00783C"/>
        </a:buClr>
        <a:defRPr>
          <a:solidFill>
            <a:schemeClr val="tx1"/>
          </a:solidFill>
          <a:latin typeface="+mn-lt"/>
          <a:ea typeface="MS PGothic" pitchFamily="34" charset="-128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rgbClr val="00783C"/>
        </a:buClr>
        <a:defRPr>
          <a:solidFill>
            <a:schemeClr val="tx1"/>
          </a:solidFill>
          <a:latin typeface="+mn-lt"/>
          <a:ea typeface="MS PGothic" pitchFamily="34" charset="-128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rgbClr val="00783C"/>
        </a:buClr>
        <a:buChar char="»"/>
        <a:defRPr sz="16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rgbClr val="00783C"/>
        </a:buClr>
        <a:buChar char="»"/>
        <a:defRPr sz="16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rgbClr val="00783C"/>
        </a:buClr>
        <a:buChar char="»"/>
        <a:defRPr sz="16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rgbClr val="00783C"/>
        </a:buClr>
        <a:buChar char="»"/>
        <a:defRPr sz="16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Freeform 84"/>
          <p:cNvSpPr>
            <a:spLocks/>
          </p:cNvSpPr>
          <p:nvPr/>
        </p:nvSpPr>
        <p:spPr bwMode="auto">
          <a:xfrm flipH="1">
            <a:off x="10919884" y="6323014"/>
            <a:ext cx="465667" cy="534987"/>
          </a:xfrm>
          <a:custGeom>
            <a:avLst/>
            <a:gdLst>
              <a:gd name="T0" fmla="*/ 0 w 638"/>
              <a:gd name="T1" fmla="*/ 0 h 1194"/>
              <a:gd name="T2" fmla="*/ 2147483647 w 638"/>
              <a:gd name="T3" fmla="*/ 2147483647 h 1194"/>
              <a:gd name="T4" fmla="*/ 2147483647 w 638"/>
              <a:gd name="T5" fmla="*/ 2147483647 h 1194"/>
              <a:gd name="T6" fmla="*/ 2147483647 w 638"/>
              <a:gd name="T7" fmla="*/ 2147483647 h 1194"/>
              <a:gd name="T8" fmla="*/ 2147483647 w 638"/>
              <a:gd name="T9" fmla="*/ 2147483647 h 1194"/>
              <a:gd name="T10" fmla="*/ 2147483647 w 638"/>
              <a:gd name="T11" fmla="*/ 2147483647 h 1194"/>
              <a:gd name="T12" fmla="*/ 2147483647 w 638"/>
              <a:gd name="T13" fmla="*/ 2147483647 h 1194"/>
              <a:gd name="T14" fmla="*/ 2147483647 w 638"/>
              <a:gd name="T15" fmla="*/ 2147483647 h 1194"/>
              <a:gd name="T16" fmla="*/ 2147483647 w 638"/>
              <a:gd name="T17" fmla="*/ 2147483647 h 1194"/>
              <a:gd name="T18" fmla="*/ 2147483647 w 638"/>
              <a:gd name="T19" fmla="*/ 2147483647 h 1194"/>
              <a:gd name="T20" fmla="*/ 2147483647 w 638"/>
              <a:gd name="T21" fmla="*/ 2147483647 h 1194"/>
              <a:gd name="T22" fmla="*/ 2147483647 w 638"/>
              <a:gd name="T23" fmla="*/ 2147483647 h 1194"/>
              <a:gd name="T24" fmla="*/ 2147483647 w 638"/>
              <a:gd name="T25" fmla="*/ 2147483647 h 1194"/>
              <a:gd name="T26" fmla="*/ 2147483647 w 638"/>
              <a:gd name="T27" fmla="*/ 2147483647 h 1194"/>
              <a:gd name="T28" fmla="*/ 2147483647 w 638"/>
              <a:gd name="T29" fmla="*/ 2147483647 h 1194"/>
              <a:gd name="T30" fmla="*/ 2147483647 w 638"/>
              <a:gd name="T31" fmla="*/ 2147483647 h 1194"/>
              <a:gd name="T32" fmla="*/ 2147483647 w 638"/>
              <a:gd name="T33" fmla="*/ 2147483647 h 1194"/>
              <a:gd name="T34" fmla="*/ 2147483647 w 638"/>
              <a:gd name="T35" fmla="*/ 2147483647 h 1194"/>
              <a:gd name="T36" fmla="*/ 2147483647 w 638"/>
              <a:gd name="T37" fmla="*/ 2147483647 h 1194"/>
              <a:gd name="T38" fmla="*/ 2147483647 w 638"/>
              <a:gd name="T39" fmla="*/ 2147483647 h 1194"/>
              <a:gd name="T40" fmla="*/ 2147483647 w 638"/>
              <a:gd name="T41" fmla="*/ 2147483647 h 1194"/>
              <a:gd name="T42" fmla="*/ 2147483647 w 638"/>
              <a:gd name="T43" fmla="*/ 2147483647 h 1194"/>
              <a:gd name="T44" fmla="*/ 2147483647 w 638"/>
              <a:gd name="T45" fmla="*/ 2147483647 h 1194"/>
              <a:gd name="T46" fmla="*/ 2147483647 w 638"/>
              <a:gd name="T47" fmla="*/ 2147483647 h 1194"/>
              <a:gd name="T48" fmla="*/ 2147483647 w 638"/>
              <a:gd name="T49" fmla="*/ 2147483647 h 1194"/>
              <a:gd name="T50" fmla="*/ 2147483647 w 638"/>
              <a:gd name="T51" fmla="*/ 2147483647 h 1194"/>
              <a:gd name="T52" fmla="*/ 2147483647 w 638"/>
              <a:gd name="T53" fmla="*/ 2147483647 h 1194"/>
              <a:gd name="T54" fmla="*/ 2147483647 w 638"/>
              <a:gd name="T55" fmla="*/ 2147483647 h 1194"/>
              <a:gd name="T56" fmla="*/ 0 w 638"/>
              <a:gd name="T57" fmla="*/ 0 h 1194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</a:gdLst>
            <a:ahLst/>
            <a:cxnLst>
              <a:cxn ang="T58">
                <a:pos x="T0" y="T1"/>
              </a:cxn>
              <a:cxn ang="T59">
                <a:pos x="T2" y="T3"/>
              </a:cxn>
              <a:cxn ang="T60">
                <a:pos x="T4" y="T5"/>
              </a:cxn>
              <a:cxn ang="T61">
                <a:pos x="T6" y="T7"/>
              </a:cxn>
              <a:cxn ang="T62">
                <a:pos x="T8" y="T9"/>
              </a:cxn>
              <a:cxn ang="T63">
                <a:pos x="T10" y="T11"/>
              </a:cxn>
              <a:cxn ang="T64">
                <a:pos x="T12" y="T13"/>
              </a:cxn>
              <a:cxn ang="T65">
                <a:pos x="T14" y="T15"/>
              </a:cxn>
              <a:cxn ang="T66">
                <a:pos x="T16" y="T17"/>
              </a:cxn>
              <a:cxn ang="T67">
                <a:pos x="T18" y="T19"/>
              </a:cxn>
              <a:cxn ang="T68">
                <a:pos x="T20" y="T21"/>
              </a:cxn>
              <a:cxn ang="T69">
                <a:pos x="T22" y="T23"/>
              </a:cxn>
              <a:cxn ang="T70">
                <a:pos x="T24" y="T25"/>
              </a:cxn>
              <a:cxn ang="T71">
                <a:pos x="T26" y="T27"/>
              </a:cxn>
              <a:cxn ang="T72">
                <a:pos x="T28" y="T29"/>
              </a:cxn>
              <a:cxn ang="T73">
                <a:pos x="T30" y="T31"/>
              </a:cxn>
              <a:cxn ang="T74">
                <a:pos x="T32" y="T33"/>
              </a:cxn>
              <a:cxn ang="T75">
                <a:pos x="T34" y="T35"/>
              </a:cxn>
              <a:cxn ang="T76">
                <a:pos x="T36" y="T37"/>
              </a:cxn>
              <a:cxn ang="T77">
                <a:pos x="T38" y="T39"/>
              </a:cxn>
              <a:cxn ang="T78">
                <a:pos x="T40" y="T41"/>
              </a:cxn>
              <a:cxn ang="T79">
                <a:pos x="T42" y="T43"/>
              </a:cxn>
              <a:cxn ang="T80">
                <a:pos x="T44" y="T45"/>
              </a:cxn>
              <a:cxn ang="T81">
                <a:pos x="T46" y="T47"/>
              </a:cxn>
              <a:cxn ang="T82">
                <a:pos x="T48" y="T49"/>
              </a:cxn>
              <a:cxn ang="T83">
                <a:pos x="T50" y="T51"/>
              </a:cxn>
              <a:cxn ang="T84">
                <a:pos x="T52" y="T53"/>
              </a:cxn>
              <a:cxn ang="T85">
                <a:pos x="T54" y="T55"/>
              </a:cxn>
              <a:cxn ang="T86">
                <a:pos x="T56" y="T57"/>
              </a:cxn>
            </a:cxnLst>
            <a:rect l="0" t="0" r="r" b="b"/>
            <a:pathLst>
              <a:path w="638" h="1194">
                <a:moveTo>
                  <a:pt x="0" y="0"/>
                </a:moveTo>
                <a:lnTo>
                  <a:pt x="38" y="110"/>
                </a:lnTo>
                <a:lnTo>
                  <a:pt x="78" y="216"/>
                </a:lnTo>
                <a:lnTo>
                  <a:pt x="106" y="304"/>
                </a:lnTo>
                <a:lnTo>
                  <a:pt x="136" y="398"/>
                </a:lnTo>
                <a:lnTo>
                  <a:pt x="164" y="506"/>
                </a:lnTo>
                <a:lnTo>
                  <a:pt x="206" y="672"/>
                </a:lnTo>
                <a:lnTo>
                  <a:pt x="236" y="788"/>
                </a:lnTo>
                <a:lnTo>
                  <a:pt x="272" y="990"/>
                </a:lnTo>
                <a:lnTo>
                  <a:pt x="286" y="1086"/>
                </a:lnTo>
                <a:lnTo>
                  <a:pt x="302" y="1194"/>
                </a:lnTo>
                <a:lnTo>
                  <a:pt x="638" y="1194"/>
                </a:lnTo>
                <a:lnTo>
                  <a:pt x="624" y="1142"/>
                </a:lnTo>
                <a:lnTo>
                  <a:pt x="598" y="1060"/>
                </a:lnTo>
                <a:lnTo>
                  <a:pt x="572" y="980"/>
                </a:lnTo>
                <a:lnTo>
                  <a:pt x="548" y="912"/>
                </a:lnTo>
                <a:lnTo>
                  <a:pt x="494" y="784"/>
                </a:lnTo>
                <a:lnTo>
                  <a:pt x="456" y="698"/>
                </a:lnTo>
                <a:lnTo>
                  <a:pt x="424" y="626"/>
                </a:lnTo>
                <a:lnTo>
                  <a:pt x="378" y="532"/>
                </a:lnTo>
                <a:lnTo>
                  <a:pt x="340" y="470"/>
                </a:lnTo>
                <a:lnTo>
                  <a:pt x="306" y="414"/>
                </a:lnTo>
                <a:lnTo>
                  <a:pt x="268" y="342"/>
                </a:lnTo>
                <a:lnTo>
                  <a:pt x="228" y="286"/>
                </a:lnTo>
                <a:lnTo>
                  <a:pt x="174" y="210"/>
                </a:lnTo>
                <a:lnTo>
                  <a:pt x="122" y="140"/>
                </a:lnTo>
                <a:lnTo>
                  <a:pt x="58" y="52"/>
                </a:lnTo>
                <a:lnTo>
                  <a:pt x="30" y="2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 anchor="ctr"/>
          <a:lstStyle/>
          <a:p>
            <a:endParaRPr lang="en-US" sz="1600"/>
          </a:p>
        </p:txBody>
      </p:sp>
      <p:sp>
        <p:nvSpPr>
          <p:cNvPr id="2051" name="Freeform 85"/>
          <p:cNvSpPr>
            <a:spLocks/>
          </p:cNvSpPr>
          <p:nvPr/>
        </p:nvSpPr>
        <p:spPr bwMode="auto">
          <a:xfrm flipH="1">
            <a:off x="11394017" y="6146800"/>
            <a:ext cx="328083" cy="165100"/>
          </a:xfrm>
          <a:custGeom>
            <a:avLst/>
            <a:gdLst>
              <a:gd name="T0" fmla="*/ 2147483647 w 448"/>
              <a:gd name="T1" fmla="*/ 2147483647 h 372"/>
              <a:gd name="T2" fmla="*/ 2147483647 w 448"/>
              <a:gd name="T3" fmla="*/ 2147483647 h 372"/>
              <a:gd name="T4" fmla="*/ 2147483647 w 448"/>
              <a:gd name="T5" fmla="*/ 2147483647 h 372"/>
              <a:gd name="T6" fmla="*/ 2147483647 w 448"/>
              <a:gd name="T7" fmla="*/ 2147483647 h 372"/>
              <a:gd name="T8" fmla="*/ 2147483647 w 448"/>
              <a:gd name="T9" fmla="*/ 2147483647 h 372"/>
              <a:gd name="T10" fmla="*/ 2147483647 w 448"/>
              <a:gd name="T11" fmla="*/ 2147483647 h 372"/>
              <a:gd name="T12" fmla="*/ 0 w 448"/>
              <a:gd name="T13" fmla="*/ 0 h 372"/>
              <a:gd name="T14" fmla="*/ 2147483647 w 448"/>
              <a:gd name="T15" fmla="*/ 0 h 372"/>
              <a:gd name="T16" fmla="*/ 2147483647 w 448"/>
              <a:gd name="T17" fmla="*/ 2147483647 h 372"/>
              <a:gd name="T18" fmla="*/ 2147483647 w 448"/>
              <a:gd name="T19" fmla="*/ 2147483647 h 372"/>
              <a:gd name="T20" fmla="*/ 2147483647 w 448"/>
              <a:gd name="T21" fmla="*/ 2147483647 h 372"/>
              <a:gd name="T22" fmla="*/ 2147483647 w 448"/>
              <a:gd name="T23" fmla="*/ 2147483647 h 372"/>
              <a:gd name="T24" fmla="*/ 2147483647 w 448"/>
              <a:gd name="T25" fmla="*/ 2147483647 h 372"/>
              <a:gd name="T26" fmla="*/ 2147483647 w 448"/>
              <a:gd name="T27" fmla="*/ 2147483647 h 372"/>
              <a:gd name="T28" fmla="*/ 2147483647 w 448"/>
              <a:gd name="T29" fmla="*/ 2147483647 h 372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</a:gdLst>
            <a:ahLst/>
            <a:cxnLst>
              <a:cxn ang="T30">
                <a:pos x="T0" y="T1"/>
              </a:cxn>
              <a:cxn ang="T31">
                <a:pos x="T2" y="T3"/>
              </a:cxn>
              <a:cxn ang="T32">
                <a:pos x="T4" y="T5"/>
              </a:cxn>
              <a:cxn ang="T33">
                <a:pos x="T6" y="T7"/>
              </a:cxn>
              <a:cxn ang="T34">
                <a:pos x="T8" y="T9"/>
              </a:cxn>
              <a:cxn ang="T35">
                <a:pos x="T10" y="T11"/>
              </a:cxn>
              <a:cxn ang="T36">
                <a:pos x="T12" y="T13"/>
              </a:cxn>
              <a:cxn ang="T37">
                <a:pos x="T14" y="T15"/>
              </a:cxn>
              <a:cxn ang="T38">
                <a:pos x="T16" y="T17"/>
              </a:cxn>
              <a:cxn ang="T39">
                <a:pos x="T18" y="T19"/>
              </a:cxn>
              <a:cxn ang="T40">
                <a:pos x="T20" y="T21"/>
              </a:cxn>
              <a:cxn ang="T41">
                <a:pos x="T22" y="T23"/>
              </a:cxn>
              <a:cxn ang="T42">
                <a:pos x="T24" y="T25"/>
              </a:cxn>
              <a:cxn ang="T43">
                <a:pos x="T26" y="T27"/>
              </a:cxn>
              <a:cxn ang="T44">
                <a:pos x="T28" y="T29"/>
              </a:cxn>
            </a:cxnLst>
            <a:rect l="0" t="0" r="r" b="b"/>
            <a:pathLst>
              <a:path w="448" h="372">
                <a:moveTo>
                  <a:pt x="448" y="372"/>
                </a:moveTo>
                <a:lnTo>
                  <a:pt x="388" y="302"/>
                </a:lnTo>
                <a:lnTo>
                  <a:pt x="280" y="208"/>
                </a:lnTo>
                <a:lnTo>
                  <a:pt x="210" y="142"/>
                </a:lnTo>
                <a:lnTo>
                  <a:pt x="140" y="94"/>
                </a:lnTo>
                <a:lnTo>
                  <a:pt x="64" y="44"/>
                </a:lnTo>
                <a:lnTo>
                  <a:pt x="0" y="0"/>
                </a:lnTo>
                <a:lnTo>
                  <a:pt x="280" y="0"/>
                </a:lnTo>
                <a:lnTo>
                  <a:pt x="300" y="36"/>
                </a:lnTo>
                <a:lnTo>
                  <a:pt x="324" y="82"/>
                </a:lnTo>
                <a:lnTo>
                  <a:pt x="346" y="134"/>
                </a:lnTo>
                <a:lnTo>
                  <a:pt x="378" y="206"/>
                </a:lnTo>
                <a:lnTo>
                  <a:pt x="408" y="264"/>
                </a:lnTo>
                <a:lnTo>
                  <a:pt x="434" y="334"/>
                </a:lnTo>
                <a:lnTo>
                  <a:pt x="448" y="372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 anchor="ctr"/>
          <a:lstStyle/>
          <a:p>
            <a:endParaRPr lang="en-US" sz="1600"/>
          </a:p>
        </p:txBody>
      </p:sp>
      <p:sp>
        <p:nvSpPr>
          <p:cNvPr id="205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76252" y="301625"/>
            <a:ext cx="11281833" cy="1208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3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76251" y="1697039"/>
            <a:ext cx="11305116" cy="438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Paragraph content</a:t>
            </a:r>
          </a:p>
          <a:p>
            <a:pPr lvl="1"/>
            <a:r>
              <a:rPr lang="en-US"/>
              <a:t>Bullets</a:t>
            </a:r>
          </a:p>
          <a:p>
            <a:pPr lvl="5"/>
            <a:r>
              <a:rPr lang="en-US"/>
              <a:t>Bullets</a:t>
            </a:r>
          </a:p>
          <a:p>
            <a:pPr lvl="3"/>
            <a:r>
              <a:rPr lang="en-US"/>
              <a:t>Bullets</a:t>
            </a:r>
          </a:p>
          <a:p>
            <a:pPr lvl="4"/>
            <a:r>
              <a:rPr lang="en-US"/>
              <a:t>Bullets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476251" y="6350001"/>
            <a:ext cx="736600" cy="358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>
              <a:defRPr sz="1100" b="0">
                <a:solidFill>
                  <a:srgbClr val="7F7F7F"/>
                </a:solidFill>
                <a:latin typeface="Arial" panose="020B0604020202020204" pitchFamily="34" charset="0"/>
              </a:defRPr>
            </a:lvl1pPr>
          </a:lstStyle>
          <a:p>
            <a:fld id="{650C80A1-AEB1-4C8E-AC6E-09D6A2A725D3}" type="slidenum">
              <a:rPr lang="en-US" altLang="en-US"/>
              <a:pPr/>
              <a:t>‹#›</a:t>
            </a:fld>
            <a:endParaRPr lang="en-US" altLang="en-US"/>
          </a:p>
        </p:txBody>
      </p:sp>
      <p:sp>
        <p:nvSpPr>
          <p:cNvPr id="2055" name="TextBox 7"/>
          <p:cNvSpPr txBox="1">
            <a:spLocks noChangeArrowheads="1"/>
          </p:cNvSpPr>
          <p:nvPr/>
        </p:nvSpPr>
        <p:spPr bwMode="auto">
          <a:xfrm>
            <a:off x="11578167" y="6207125"/>
            <a:ext cx="245533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1600" b="1">
                <a:solidFill>
                  <a:schemeClr val="tx1"/>
                </a:solidFill>
                <a:latin typeface="Trebuchet MS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600" b="1">
                <a:solidFill>
                  <a:schemeClr val="tx1"/>
                </a:solidFill>
                <a:latin typeface="Trebuchet MS" charset="0"/>
                <a:ea typeface="ＭＳ Ｐゴシック" charset="0"/>
              </a:defRPr>
            </a:lvl2pPr>
            <a:lvl3pPr marL="1143000" indent="-228600" eaLnBrk="0" hangingPunct="0">
              <a:defRPr sz="1600" b="1">
                <a:solidFill>
                  <a:schemeClr val="tx1"/>
                </a:solidFill>
                <a:latin typeface="Trebuchet MS" charset="0"/>
                <a:ea typeface="ＭＳ Ｐゴシック" charset="0"/>
              </a:defRPr>
            </a:lvl3pPr>
            <a:lvl4pPr marL="1600200" indent="-228600" eaLnBrk="0" hangingPunct="0">
              <a:defRPr sz="1600" b="1">
                <a:solidFill>
                  <a:schemeClr val="tx1"/>
                </a:solidFill>
                <a:latin typeface="Trebuchet MS" charset="0"/>
                <a:ea typeface="ＭＳ Ｐゴシック" charset="0"/>
              </a:defRPr>
            </a:lvl4pPr>
            <a:lvl5pPr marL="2057400" indent="-228600" eaLnBrk="0" hangingPunct="0">
              <a:defRPr sz="1600" b="1">
                <a:solidFill>
                  <a:schemeClr val="tx1"/>
                </a:solidFill>
                <a:latin typeface="Trebuchet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rebuchet MS" charset="0"/>
                <a:ea typeface="ＭＳ Ｐゴシック" charset="0"/>
              </a:defRPr>
            </a:lvl9pPr>
          </a:lstStyle>
          <a:p>
            <a:pPr eaLnBrk="1" hangingPunct="1">
              <a:defRPr/>
            </a:pPr>
            <a:endParaRPr lang="en-US" sz="1600"/>
          </a:p>
        </p:txBody>
      </p:sp>
      <p:pic>
        <p:nvPicPr>
          <p:cNvPr id="2056" name="Picture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20200" y="6311900"/>
            <a:ext cx="2643717" cy="388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1337734" y="6356351"/>
            <a:ext cx="76094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>
                <a:solidFill>
                  <a:srgbClr val="7F7F7F"/>
                </a:solidFill>
                <a:latin typeface="+mn-lt"/>
                <a:ea typeface="+mn-ea"/>
                <a:cs typeface="Times New Roman" pitchFamily="18" charset="0"/>
              </a:defRPr>
            </a:lvl1pPr>
          </a:lstStyle>
          <a:p>
            <a:pPr>
              <a:defRPr/>
            </a:pPr>
            <a:r>
              <a:rPr lang="en-US"/>
              <a:t>Presentation Title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518" r:id="rId1"/>
  </p:sldLayoutIdLst>
  <p:hf sldNum="0" hdr="0"/>
  <p:txStyles>
    <p:titleStyle>
      <a:lvl1pPr algn="l" rtl="0" eaLnBrk="0" fontAlgn="base" hangingPunct="0">
        <a:spcBef>
          <a:spcPct val="0"/>
        </a:spcBef>
        <a:spcAft>
          <a:spcPct val="0"/>
        </a:spcAft>
        <a:buFont typeface="Arial" panose="020B0604020202020204" pitchFamily="34" charset="0"/>
        <a:defRPr sz="2200">
          <a:solidFill>
            <a:srgbClr val="595959"/>
          </a:solidFill>
          <a:latin typeface="+mn-lt"/>
          <a:ea typeface="MS PGothic" pitchFamily="34" charset="-128"/>
          <a:cs typeface="Andes ExtraLight"/>
        </a:defRPr>
      </a:lvl1pPr>
      <a:lvl2pPr algn="l" rtl="0" eaLnBrk="0" fontAlgn="base" hangingPunct="0">
        <a:spcBef>
          <a:spcPct val="0"/>
        </a:spcBef>
        <a:spcAft>
          <a:spcPct val="0"/>
        </a:spcAft>
        <a:buFont typeface="Arial" panose="020B0604020202020204" pitchFamily="34" charset="0"/>
        <a:defRPr sz="2200">
          <a:solidFill>
            <a:srgbClr val="595959"/>
          </a:solidFill>
          <a:latin typeface="Arial" charset="0"/>
          <a:ea typeface="MS PGothic" pitchFamily="34" charset="-128"/>
          <a:cs typeface="Andes ExtraLight" pitchFamily="50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buFont typeface="Arial" panose="020B0604020202020204" pitchFamily="34" charset="0"/>
        <a:defRPr sz="2200">
          <a:solidFill>
            <a:srgbClr val="595959"/>
          </a:solidFill>
          <a:latin typeface="Arial" charset="0"/>
          <a:ea typeface="MS PGothic" pitchFamily="34" charset="-128"/>
          <a:cs typeface="Andes ExtraLight" pitchFamily="50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buFont typeface="Arial" panose="020B0604020202020204" pitchFamily="34" charset="0"/>
        <a:defRPr sz="2200">
          <a:solidFill>
            <a:srgbClr val="595959"/>
          </a:solidFill>
          <a:latin typeface="Arial" charset="0"/>
          <a:ea typeface="MS PGothic" pitchFamily="34" charset="-128"/>
          <a:cs typeface="Andes ExtraLight" pitchFamily="50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buFont typeface="Arial" panose="020B0604020202020204" pitchFamily="34" charset="0"/>
        <a:defRPr sz="2200">
          <a:solidFill>
            <a:srgbClr val="595959"/>
          </a:solidFill>
          <a:latin typeface="Arial" charset="0"/>
          <a:ea typeface="MS PGothic" pitchFamily="34" charset="-128"/>
          <a:cs typeface="Andes ExtraLight" pitchFamily="50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2600" b="1">
          <a:solidFill>
            <a:srgbClr val="014C6D"/>
          </a:solidFill>
          <a:latin typeface="Trebuchet MS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2600" b="1">
          <a:solidFill>
            <a:srgbClr val="014C6D"/>
          </a:solidFill>
          <a:latin typeface="Trebuchet MS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2600" b="1">
          <a:solidFill>
            <a:srgbClr val="014C6D"/>
          </a:solidFill>
          <a:latin typeface="Trebuchet MS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2600" b="1">
          <a:solidFill>
            <a:srgbClr val="014C6D"/>
          </a:solidFill>
          <a:latin typeface="Trebuchet MS" pitchFamily="34" charset="0"/>
        </a:defRPr>
      </a:lvl9pPr>
    </p:titleStyle>
    <p:bodyStyle>
      <a:lvl1pPr marL="342900" indent="-342900" algn="l" rtl="0" eaLnBrk="0" fontAlgn="base" hangingPunct="0">
        <a:lnSpc>
          <a:spcPct val="150000"/>
        </a:lnSpc>
        <a:spcBef>
          <a:spcPts val="1800"/>
        </a:spcBef>
        <a:spcAft>
          <a:spcPct val="0"/>
        </a:spcAft>
        <a:buClr>
          <a:srgbClr val="404040"/>
        </a:buClr>
        <a:defRPr>
          <a:solidFill>
            <a:srgbClr val="595959"/>
          </a:solidFill>
          <a:latin typeface="Arial"/>
          <a:ea typeface="MS PGothic" pitchFamily="34" charset="-128"/>
          <a:cs typeface="Arial"/>
        </a:defRPr>
      </a:lvl1pPr>
      <a:lvl2pPr marL="285750" indent="-285750" algn="l" rtl="0" eaLnBrk="0" fontAlgn="base" hangingPunct="0">
        <a:lnSpc>
          <a:spcPct val="110000"/>
        </a:lnSpc>
        <a:spcBef>
          <a:spcPct val="0"/>
        </a:spcBef>
        <a:spcAft>
          <a:spcPct val="0"/>
        </a:spcAft>
        <a:buClr>
          <a:srgbClr val="595959"/>
        </a:buClr>
        <a:buFont typeface="Arial" panose="020B0604020202020204" pitchFamily="34" charset="0"/>
        <a:buChar char="•"/>
        <a:defRPr>
          <a:solidFill>
            <a:srgbClr val="595959"/>
          </a:solidFill>
          <a:latin typeface="Arial"/>
          <a:ea typeface="MS PGothic" pitchFamily="34" charset="-128"/>
          <a:cs typeface="Arial"/>
        </a:defRPr>
      </a:lvl2pPr>
      <a:lvl3pPr marL="285750" indent="-285750" algn="l" rtl="0" eaLnBrk="0" fontAlgn="base" hangingPunct="0">
        <a:lnSpc>
          <a:spcPct val="110000"/>
        </a:lnSpc>
        <a:spcBef>
          <a:spcPct val="0"/>
        </a:spcBef>
        <a:spcAft>
          <a:spcPct val="0"/>
        </a:spcAft>
        <a:buClr>
          <a:schemeClr val="tx1"/>
        </a:buClr>
        <a:buFont typeface="Arial" panose="020B0604020202020204" pitchFamily="34" charset="0"/>
        <a:buChar char="•"/>
        <a:defRPr>
          <a:solidFill>
            <a:schemeClr val="tx2"/>
          </a:solidFill>
          <a:latin typeface="Arial"/>
          <a:ea typeface="MS PGothic" pitchFamily="34" charset="-128"/>
          <a:cs typeface="Arial"/>
        </a:defRPr>
      </a:lvl3pPr>
      <a:lvl4pPr marL="831850" indent="-285750" algn="l" rtl="0" eaLnBrk="0" fontAlgn="base" hangingPunct="0">
        <a:lnSpc>
          <a:spcPct val="110000"/>
        </a:lnSpc>
        <a:spcBef>
          <a:spcPct val="0"/>
        </a:spcBef>
        <a:spcAft>
          <a:spcPct val="0"/>
        </a:spcAft>
        <a:buClr>
          <a:srgbClr val="595959"/>
        </a:buClr>
        <a:buFont typeface="Arial" panose="020B0604020202020204" pitchFamily="34" charset="0"/>
        <a:buChar char="•"/>
        <a:defRPr>
          <a:solidFill>
            <a:srgbClr val="595959"/>
          </a:solidFill>
          <a:latin typeface="Arial"/>
          <a:ea typeface="MS PGothic" pitchFamily="34" charset="-128"/>
          <a:cs typeface="Arial"/>
        </a:defRPr>
      </a:lvl4pPr>
      <a:lvl5pPr marL="1196975" indent="-285750" algn="l" rtl="0" eaLnBrk="0" fontAlgn="base" hangingPunct="0">
        <a:lnSpc>
          <a:spcPct val="110000"/>
        </a:lnSpc>
        <a:spcBef>
          <a:spcPct val="0"/>
        </a:spcBef>
        <a:spcAft>
          <a:spcPct val="0"/>
        </a:spcAft>
        <a:buClr>
          <a:srgbClr val="595959"/>
        </a:buClr>
        <a:buFont typeface="Arial" panose="020B0604020202020204" pitchFamily="34" charset="0"/>
        <a:buChar char="•"/>
        <a:defRPr>
          <a:solidFill>
            <a:srgbClr val="595959"/>
          </a:solidFill>
          <a:latin typeface="Arial"/>
          <a:ea typeface="MS PGothic" pitchFamily="34" charset="-128"/>
          <a:cs typeface="Arial"/>
        </a:defRPr>
      </a:lvl5pPr>
      <a:lvl6pPr marL="502920" indent="-228600" algn="l" rtl="0" fontAlgn="base">
        <a:spcBef>
          <a:spcPct val="20000"/>
        </a:spcBef>
        <a:spcAft>
          <a:spcPct val="0"/>
        </a:spcAft>
        <a:buClr>
          <a:schemeClr val="tx2">
            <a:lumMod val="65000"/>
            <a:lumOff val="35000"/>
          </a:schemeClr>
        </a:buClr>
        <a:buFont typeface="Arial"/>
        <a:buChar char="•"/>
        <a:defRPr sz="1800">
          <a:solidFill>
            <a:schemeClr val="tx2">
              <a:lumMod val="65000"/>
              <a:lumOff val="35000"/>
            </a:schemeClr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rgbClr val="00783C"/>
        </a:buClr>
        <a:buChar char="»"/>
        <a:defRPr sz="16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rgbClr val="00783C"/>
        </a:buClr>
        <a:buChar char="»"/>
        <a:defRPr sz="16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rgbClr val="00783C"/>
        </a:buClr>
        <a:buChar char="»"/>
        <a:defRPr sz="16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A3A33F-2227-47B9-A150-1CB2BD11B1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17843" y="1135361"/>
            <a:ext cx="9295741" cy="1822161"/>
          </a:xfrm>
        </p:spPr>
        <p:txBody>
          <a:bodyPr>
            <a:normAutofit fontScale="90000"/>
          </a:bodyPr>
          <a:lstStyle/>
          <a:p>
            <a:r>
              <a:rPr lang="en-US" dirty="0"/>
              <a:t>Climate mitigation policy and restructuring of the global value chains</a:t>
            </a:r>
            <a:br>
              <a:rPr lang="en-US" dirty="0"/>
            </a:b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434F787-5893-4F2E-BCD8-3654F80AE049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>
            <a:off x="7909983" y="4891489"/>
            <a:ext cx="4197553" cy="1390249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en-US" dirty="0"/>
              <a:t>Dominique van der </a:t>
            </a:r>
            <a:r>
              <a:rPr lang="en-US" dirty="0" err="1"/>
              <a:t>Mensbrugge</a:t>
            </a:r>
            <a:endParaRPr lang="en-US" dirty="0"/>
          </a:p>
          <a:p>
            <a:pPr>
              <a:defRPr/>
            </a:pPr>
            <a:r>
              <a:rPr lang="en-US" dirty="0"/>
              <a:t>Maksym Chepeliev</a:t>
            </a:r>
          </a:p>
          <a:p>
            <a:pPr>
              <a:defRPr/>
            </a:pPr>
            <a:r>
              <a:rPr lang="en-US" dirty="0"/>
              <a:t>Maryla Maliszewska</a:t>
            </a:r>
          </a:p>
          <a:p>
            <a:pPr>
              <a:defRPr/>
            </a:pPr>
            <a:r>
              <a:rPr lang="en-US" dirty="0"/>
              <a:t>Maria Filipa Pereira</a:t>
            </a:r>
          </a:p>
          <a:p>
            <a:pPr>
              <a:defRPr/>
            </a:pPr>
            <a:r>
              <a:rPr lang="en-US" dirty="0"/>
              <a:t>Israel Osorio </a:t>
            </a:r>
            <a:r>
              <a:rPr lang="en-US" dirty="0" err="1"/>
              <a:t>Rodarte</a:t>
            </a:r>
            <a:endParaRPr lang="en-US" dirty="0"/>
          </a:p>
          <a:p>
            <a:pPr>
              <a:defRPr/>
            </a:pPr>
            <a:r>
              <a:rPr lang="en-US" dirty="0"/>
              <a:t>May 30, 2022</a:t>
            </a:r>
          </a:p>
        </p:txBody>
      </p:sp>
    </p:spTree>
    <p:extLst>
      <p:ext uri="{BB962C8B-B14F-4D97-AF65-F5344CB8AC3E}">
        <p14:creationId xmlns:p14="http://schemas.microsoft.com/office/powerpoint/2010/main" val="379007633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785982-9C51-4343-8249-79E3323264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Implementation of the climate mitigation policies leads to the reshaping of the GVCs both at the regional and sectoral levels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60361AB-6181-4F29-AE23-FAA807FA429D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Presentation Title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FBF1D07-2D2C-42B5-B7EF-1A44245158F4}"/>
              </a:ext>
            </a:extLst>
          </p:cNvPr>
          <p:cNvSpPr txBox="1"/>
          <p:nvPr/>
        </p:nvSpPr>
        <p:spPr>
          <a:xfrm>
            <a:off x="2378529" y="1431843"/>
            <a:ext cx="743494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00" dirty="0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Impacts on the GVC participation by countries and regions in 2030, % change </a:t>
            </a:r>
            <a:r>
              <a:rPr lang="en-US" sz="1800" dirty="0" err="1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w.r.t.</a:t>
            </a:r>
            <a:r>
              <a:rPr lang="en-US" sz="1800" dirty="0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baseline</a:t>
            </a:r>
            <a:endParaRPr lang="en-US" dirty="0">
              <a:latin typeface="+mj-lt"/>
            </a:endParaRPr>
          </a:p>
        </p:txBody>
      </p:sp>
      <p:graphicFrame>
        <p:nvGraphicFramePr>
          <p:cNvPr id="8" name="Chart 7">
            <a:extLst>
              <a:ext uri="{FF2B5EF4-FFF2-40B4-BE49-F238E27FC236}">
                <a16:creationId xmlns:a16="http://schemas.microsoft.com/office/drawing/2014/main" id="{00000000-0008-0000-0000-000002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31695066"/>
              </p:ext>
            </p:extLst>
          </p:nvPr>
        </p:nvGraphicFramePr>
        <p:xfrm>
          <a:off x="769937" y="1917698"/>
          <a:ext cx="10652126" cy="43338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36569258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30DC79-8F3B-4C61-8ED7-48687E686F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4647" y="249768"/>
            <a:ext cx="11282705" cy="756707"/>
          </a:xfrm>
        </p:spPr>
        <p:txBody>
          <a:bodyPr/>
          <a:lstStyle/>
          <a:p>
            <a:r>
              <a:rPr lang="en-US" dirty="0"/>
              <a:t>Climate mitigation policies stimulate both trade and GVC participation for light manufacturing ]commodities, making them even more integrated in the global value chains. 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6E9725B-D250-4865-BB83-CACED8DFB9B3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Presentation Title</a:t>
            </a:r>
          </a:p>
        </p:txBody>
      </p:sp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id="{00000000-0008-0000-0100-000002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82155126"/>
              </p:ext>
            </p:extLst>
          </p:nvPr>
        </p:nvGraphicFramePr>
        <p:xfrm>
          <a:off x="997479" y="1835830"/>
          <a:ext cx="10084178" cy="452052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4707545F-9EB7-4EDD-99CB-6BFCEC962753}"/>
              </a:ext>
            </a:extLst>
          </p:cNvPr>
          <p:cNvSpPr txBox="1"/>
          <p:nvPr/>
        </p:nvSpPr>
        <p:spPr>
          <a:xfrm>
            <a:off x="3384951" y="1371600"/>
            <a:ext cx="54646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Impacts on the GVC participation by sectors in 2030 (global average), % change </a:t>
            </a:r>
            <a:r>
              <a:rPr lang="en-US" sz="1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w.r.t.</a:t>
            </a:r>
            <a:r>
              <a:rPr lang="en-US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baseline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419719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2D41A6-EC50-48DD-A749-9ED14F0582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Focusing on the CBAM impacts on the computer and electronics – a sector with the highest rate of the GVC participation – all EU trading partners experience an increasing GVC participation rate 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A3031EA-F0B0-4E92-B7E9-D54C877296B1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Presentation Title</a:t>
            </a:r>
          </a:p>
        </p:txBody>
      </p:sp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id="{00000000-0008-0000-0200-000002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69417939"/>
              </p:ext>
            </p:extLst>
          </p:nvPr>
        </p:nvGraphicFramePr>
        <p:xfrm>
          <a:off x="760164" y="1831133"/>
          <a:ext cx="10873648" cy="441543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EB8A846E-C249-498A-8A45-1011B9B92276}"/>
              </a:ext>
            </a:extLst>
          </p:cNvPr>
          <p:cNvSpPr txBox="1"/>
          <p:nvPr/>
        </p:nvSpPr>
        <p:spPr>
          <a:xfrm>
            <a:off x="3272009" y="1341379"/>
            <a:ext cx="6312666" cy="6719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Impacts of the CBAM on GVC participation for electronics sector in 2030, % change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w.r.t.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baseline</a:t>
            </a:r>
          </a:p>
        </p:txBody>
      </p:sp>
    </p:spTree>
    <p:extLst>
      <p:ext uri="{BB962C8B-B14F-4D97-AF65-F5344CB8AC3E}">
        <p14:creationId xmlns:p14="http://schemas.microsoft.com/office/powerpoint/2010/main" val="8889931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23C68E3E-6DA1-4A4A-9D05-D6056ACEEB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Scenarios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AE4260A8-3CC5-40FD-B88A-8915EF68ED9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r>
              <a:rPr lang="en-US" sz="2000" b="1" dirty="0">
                <a:latin typeface="Calibri" panose="020F0502020204030204" pitchFamily="34" charset="0"/>
                <a:cs typeface="Calibri" panose="020F0502020204030204" pitchFamily="34" charset="0"/>
              </a:rPr>
              <a:t>Baseline:</a:t>
            </a:r>
          </a:p>
          <a:p>
            <a:pPr lvl="3">
              <a:buClr>
                <a:schemeClr val="bg2"/>
              </a:buClr>
              <a:buSzPct val="75000"/>
              <a:buFont typeface="Wingdings" panose="05000000000000000000" pitchFamily="2" charset="2"/>
              <a:buChar char="q"/>
            </a:pP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Current policies (with carbon pricing in selected countries, where currently exists).</a:t>
            </a:r>
          </a:p>
          <a:p>
            <a:pPr lvl="3">
              <a:buClr>
                <a:schemeClr val="bg2"/>
              </a:buClr>
              <a:buSzPct val="75000"/>
              <a:buFont typeface="Wingdings" panose="05000000000000000000" pitchFamily="2" charset="2"/>
              <a:buChar char="q"/>
            </a:pP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Emission trajectories calibrated to the SSP2 baseline.</a:t>
            </a:r>
          </a:p>
          <a:p>
            <a:pPr lvl="3">
              <a:buClr>
                <a:schemeClr val="bg2"/>
              </a:buClr>
              <a:buSzPct val="75000"/>
              <a:buFont typeface="Wingdings" panose="05000000000000000000" pitchFamily="2" charset="2"/>
              <a:buChar char="q"/>
            </a:pP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Carbon prices are implemented for ETS sectors in EU, rest of High-income countries (UK., Canada, etc.) and China.</a:t>
            </a:r>
          </a:p>
          <a:p>
            <a:r>
              <a:rPr lang="en-US" sz="2000" b="1" dirty="0">
                <a:latin typeface="Calibri" panose="020F0502020204030204" pitchFamily="34" charset="0"/>
                <a:cs typeface="Calibri" panose="020F0502020204030204" pitchFamily="34" charset="0"/>
              </a:rPr>
              <a:t>NDC scenario:</a:t>
            </a:r>
          </a:p>
          <a:p>
            <a:pPr lvl="3">
              <a:buClr>
                <a:schemeClr val="bg2"/>
              </a:buClr>
              <a:buSzPct val="75000"/>
              <a:buFont typeface="Wingdings" panose="05000000000000000000" pitchFamily="2" charset="2"/>
              <a:buChar char="q"/>
            </a:pP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NDC emission reduction with relation to the baseline are implemented targeting 2030 reductions.</a:t>
            </a:r>
          </a:p>
          <a:p>
            <a:pPr lvl="3">
              <a:buClr>
                <a:schemeClr val="bg2"/>
              </a:buClr>
              <a:buSzPct val="75000"/>
              <a:buFont typeface="Wingdings" panose="05000000000000000000" pitchFamily="2" charset="2"/>
              <a:buChar char="q"/>
            </a:pP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Includes FIT for 55 target for EU. EU 2030 carbon price is around 137 USD (in 2014 prices). </a:t>
            </a:r>
          </a:p>
          <a:p>
            <a:r>
              <a:rPr lang="en-US" sz="2000" b="1" dirty="0">
                <a:latin typeface="Calibri" panose="020F0502020204030204" pitchFamily="34" charset="0"/>
                <a:cs typeface="Calibri" panose="020F0502020204030204" pitchFamily="34" charset="0"/>
              </a:rPr>
              <a:t>CBAM scenario:</a:t>
            </a:r>
          </a:p>
          <a:p>
            <a:pPr lvl="3">
              <a:buClr>
                <a:schemeClr val="bg2"/>
              </a:buClr>
              <a:buSzPct val="75000"/>
              <a:buFont typeface="Wingdings" panose="05000000000000000000" pitchFamily="2" charset="2"/>
              <a:buChar char="q"/>
            </a:pP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EU imposed a CBAM starting from 2024. </a:t>
            </a:r>
          </a:p>
          <a:p>
            <a:pPr lvl="3">
              <a:buClr>
                <a:schemeClr val="bg2"/>
              </a:buClr>
              <a:buSzPct val="75000"/>
              <a:buFont typeface="Wingdings" panose="05000000000000000000" pitchFamily="2" charset="2"/>
              <a:buChar char="q"/>
            </a:pP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During 2024-2030 CBAM covers only Scope 1 emissions from chemicals, metals and electricity (consistent with the current CBAM proposal). </a:t>
            </a:r>
          </a:p>
        </p:txBody>
      </p:sp>
    </p:spTree>
    <p:extLst>
      <p:ext uri="{BB962C8B-B14F-4D97-AF65-F5344CB8AC3E}">
        <p14:creationId xmlns:p14="http://schemas.microsoft.com/office/powerpoint/2010/main" val="35207379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E1704B-0534-4E9F-9B7A-0FEB7760F4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r>
              <a:rPr lang="en-US" dirty="0"/>
              <a:t>Rapid economic growth has been accompanied by an uptake in global value chains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4C9B26F-D665-4DF7-8B50-D90D44285AE1}"/>
              </a:ext>
            </a:extLst>
          </p:cNvPr>
          <p:cNvSpPr txBox="1"/>
          <p:nvPr/>
        </p:nvSpPr>
        <p:spPr>
          <a:xfrm>
            <a:off x="3624549" y="1292871"/>
            <a:ext cx="55194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Global GVC and macro indicators over 1990-2020</a:t>
            </a: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BCF2AC40-A5EE-4479-B6FA-982EF14E8A35}"/>
              </a:ext>
            </a:extLst>
          </p:cNvPr>
          <p:cNvGrpSpPr/>
          <p:nvPr/>
        </p:nvGrpSpPr>
        <p:grpSpPr>
          <a:xfrm>
            <a:off x="365124" y="1887215"/>
            <a:ext cx="9350376" cy="4773935"/>
            <a:chOff x="1019174" y="1896740"/>
            <a:chExt cx="8124826" cy="5013325"/>
          </a:xfrm>
        </p:grpSpPr>
        <p:graphicFrame>
          <p:nvGraphicFramePr>
            <p:cNvPr id="16" name="Chart 15">
              <a:extLst>
                <a:ext uri="{FF2B5EF4-FFF2-40B4-BE49-F238E27FC236}">
                  <a16:creationId xmlns:a16="http://schemas.microsoft.com/office/drawing/2014/main" id="{00000000-0008-0000-0000-000002000000}"/>
                </a:ext>
              </a:extLst>
            </p:cNvPr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3289650780"/>
                </p:ext>
              </p:extLst>
            </p:nvPr>
          </p:nvGraphicFramePr>
          <p:xfrm>
            <a:off x="1019174" y="1896740"/>
            <a:ext cx="8124826" cy="5013325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sp>
          <p:nvSpPr>
            <p:cNvPr id="17" name="Right Arrow 3">
              <a:extLst>
                <a:ext uri="{FF2B5EF4-FFF2-40B4-BE49-F238E27FC236}">
                  <a16:creationId xmlns:a16="http://schemas.microsoft.com/office/drawing/2014/main" id="{00000000-0008-0000-0000-000004000000}"/>
                </a:ext>
              </a:extLst>
            </p:cNvPr>
            <p:cNvSpPr/>
            <p:nvPr/>
          </p:nvSpPr>
          <p:spPr>
            <a:xfrm>
              <a:off x="1333500" y="5217494"/>
              <a:ext cx="2295526" cy="423143"/>
            </a:xfrm>
            <a:prstGeom prst="rightArrow">
              <a:avLst/>
            </a:prstGeom>
            <a:solidFill>
              <a:srgbClr val="70AD47">
                <a:lumMod val="40000"/>
                <a:lumOff val="60000"/>
              </a:srgbClr>
            </a:solidFill>
            <a:ln w="12700" cap="flat" cmpd="sng" algn="ctr">
              <a:solidFill>
                <a:srgbClr val="5B9BD5">
                  <a:shade val="50000"/>
                </a:srgbClr>
              </a:solidFill>
              <a:prstDash val="solid"/>
              <a:miter lim="800000"/>
            </a:ln>
            <a:effectLst/>
          </p:spPr>
          <p:txBody>
            <a:bodyPr rtlCol="0" anchor="t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100" b="1" i="0" u="none" strike="noStrike" kern="0" cap="none" spc="0" normalizeH="0" baseline="0" noProof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                      </a:t>
              </a:r>
              <a:r>
                <a:rPr kumimoji="0" lang="en-US" sz="1100" b="1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1991-2000</a:t>
              </a:r>
            </a:p>
          </p:txBody>
        </p:sp>
        <p:sp>
          <p:nvSpPr>
            <p:cNvPr id="18" name="TextBox 4">
              <a:extLst>
                <a:ext uri="{FF2B5EF4-FFF2-40B4-BE49-F238E27FC236}">
                  <a16:creationId xmlns:a16="http://schemas.microsoft.com/office/drawing/2014/main" id="{00000000-0008-0000-0000-000005000000}"/>
                </a:ext>
              </a:extLst>
            </p:cNvPr>
            <p:cNvSpPr txBox="1"/>
            <p:nvPr/>
          </p:nvSpPr>
          <p:spPr>
            <a:xfrm>
              <a:off x="1333500" y="5769420"/>
              <a:ext cx="2322367" cy="255499"/>
            </a:xfrm>
            <a:prstGeom prst="rect">
              <a:avLst/>
            </a:prstGeom>
            <a:solidFill>
              <a:srgbClr val="70AD47">
                <a:lumMod val="40000"/>
                <a:lumOff val="60000"/>
              </a:srgbClr>
            </a:solidFill>
            <a:ln>
              <a:noFill/>
            </a:ln>
            <a:effectLst/>
          </p:spPr>
          <p:txBody>
            <a:bodyPr wrap="none" rtlCol="0" anchor="t">
              <a:noAutofit/>
            </a:bodyPr>
            <a:lstStyle>
              <a:lvl1pPr marL="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100" b="1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GDP: 3.0%   Trade: 6.5%  GHGs: 0.9%</a:t>
              </a:r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0000000-0008-0000-0000-000016000000}"/>
                </a:ext>
              </a:extLst>
            </p:cNvPr>
            <p:cNvSpPr/>
            <p:nvPr/>
          </p:nvSpPr>
          <p:spPr>
            <a:xfrm>
              <a:off x="5514976" y="2135910"/>
              <a:ext cx="361950" cy="2870014"/>
            </a:xfrm>
            <a:prstGeom prst="rect">
              <a:avLst/>
            </a:prstGeom>
            <a:solidFill>
              <a:srgbClr val="5B9BD5">
                <a:lumMod val="20000"/>
                <a:lumOff val="80000"/>
                <a:alpha val="56000"/>
              </a:srgb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t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00" b="0" i="0" u="none" strike="noStrike" kern="0" cap="none" spc="0" normalizeH="0" baseline="0" noProof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00000000-0008-0000-0000-00001D000000}"/>
                </a:ext>
              </a:extLst>
            </p:cNvPr>
            <p:cNvSpPr/>
            <p:nvPr/>
          </p:nvSpPr>
          <p:spPr>
            <a:xfrm>
              <a:off x="8086725" y="2145108"/>
              <a:ext cx="238125" cy="2879212"/>
            </a:xfrm>
            <a:prstGeom prst="rect">
              <a:avLst/>
            </a:prstGeom>
            <a:solidFill>
              <a:srgbClr val="5B9BD5">
                <a:lumMod val="20000"/>
                <a:lumOff val="80000"/>
                <a:alpha val="56000"/>
              </a:srgb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t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00" b="0" i="0" u="none" strike="noStrike" kern="0" cap="none" spc="0" normalizeH="0" baseline="0" noProof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00000000-0008-0000-0000-000011000000}"/>
              </a:ext>
            </a:extLst>
          </p:cNvPr>
          <p:cNvCxnSpPr>
            <a:cxnSpLocks/>
          </p:cNvCxnSpPr>
          <p:nvPr/>
        </p:nvCxnSpPr>
        <p:spPr>
          <a:xfrm flipV="1">
            <a:off x="7273925" y="2908300"/>
            <a:ext cx="53975" cy="1458735"/>
          </a:xfrm>
          <a:prstGeom prst="straightConnector1">
            <a:avLst/>
          </a:prstGeom>
          <a:ln>
            <a:solidFill>
              <a:srgbClr val="5B9BD5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87241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D56391-D5F4-4E82-9CC6-0FB446B76D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4647" y="0"/>
            <a:ext cx="11282705" cy="756707"/>
          </a:xfrm>
        </p:spPr>
        <p:txBody>
          <a:bodyPr/>
          <a:lstStyle/>
          <a:p>
            <a:r>
              <a:rPr lang="en-US" dirty="0"/>
              <a:t>Baseline scenario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64EF5F2-1EC7-4652-978B-67026E5CF3E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Current policies (with carbon pricing in selected countries, where it currently exists)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Emission trajectories calibrated to the SSP2 baseline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Carbon prices are implemented for ETS sectors in EU, Rest of high-income countries (UK, Canada, etc.) and China (relatively low price based on the carbon price forecasts till 2030 and beyond)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Carbon price for these selected cases is imposed on ETS sectors only.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</a:p>
          <a:p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ETS Sectors: cover carbon dioxide (CO</a:t>
            </a:r>
            <a:r>
              <a:rPr lang="en-US" sz="1200" b="0" i="0" kern="1200" baseline="-250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 emissions from</a:t>
            </a:r>
          </a:p>
          <a:p>
            <a:pPr lvl="1"/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electricity and heat generation,</a:t>
            </a:r>
          </a:p>
          <a:p>
            <a:pPr lvl="1"/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energy-intensive industry sectors including oil refineries, steel works, and production of iron, aluminum, metals, cement, lime, glass, ceramics, pulp, paper, cardboard, acids and bulk organic chemicals,</a:t>
            </a:r>
          </a:p>
          <a:p>
            <a:pPr lvl="1"/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commercial aviation within the European Economic Area;</a:t>
            </a:r>
          </a:p>
          <a:p>
            <a:pPr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6B93BA6-C3FD-4D13-AD83-89D2EE450DA0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Presentation Title</a:t>
            </a:r>
          </a:p>
        </p:txBody>
      </p:sp>
    </p:spTree>
    <p:extLst>
      <p:ext uri="{BB962C8B-B14F-4D97-AF65-F5344CB8AC3E}">
        <p14:creationId xmlns:p14="http://schemas.microsoft.com/office/powerpoint/2010/main" val="35677452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A7B9E4-D2A4-4F8A-A054-AFA16084A1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4647" y="87652"/>
            <a:ext cx="11282705" cy="756707"/>
          </a:xfrm>
        </p:spPr>
        <p:txBody>
          <a:bodyPr/>
          <a:lstStyle/>
          <a:p>
            <a:r>
              <a:rPr lang="en-US" dirty="0"/>
              <a:t>Implementation of NDCs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018F7DD-735D-41FB-91FD-78E6EEB8E34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194794" y="4115001"/>
            <a:ext cx="3697282" cy="954106"/>
          </a:xfrm>
        </p:spPr>
        <p:txBody>
          <a:bodyPr>
            <a:no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Carbon price is imposed on all emitting agents, including final consumers.</a:t>
            </a:r>
          </a:p>
        </p:txBody>
      </p: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4227FD00-10A3-4D7A-BBBD-89DB1FCB558C}"/>
              </a:ext>
            </a:extLst>
          </p:cNvPr>
          <p:cNvCxnSpPr>
            <a:cxnSpLocks/>
          </p:cNvCxnSpPr>
          <p:nvPr/>
        </p:nvCxnSpPr>
        <p:spPr bwMode="auto">
          <a:xfrm>
            <a:off x="1082721" y="2364093"/>
            <a:ext cx="10401300" cy="0"/>
          </a:xfrm>
          <a:prstGeom prst="straightConnector1">
            <a:avLst/>
          </a:prstGeom>
          <a:ln>
            <a:solidFill>
              <a:srgbClr val="FFC000"/>
            </a:solidFill>
            <a:headEnd type="none" w="med" len="med"/>
            <a:tailEnd type="triangle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6826A806-35B4-4FCA-8DC8-9CE02A134B49}"/>
              </a:ext>
            </a:extLst>
          </p:cNvPr>
          <p:cNvCxnSpPr/>
          <p:nvPr/>
        </p:nvCxnSpPr>
        <p:spPr bwMode="auto">
          <a:xfrm>
            <a:off x="4340271" y="2364093"/>
            <a:ext cx="0" cy="314325"/>
          </a:xfrm>
          <a:prstGeom prst="line">
            <a:avLst/>
          </a:prstGeom>
          <a:ln w="50800">
            <a:solidFill>
              <a:srgbClr val="FFC000"/>
            </a:solidFill>
            <a:headEnd type="none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70AE4791-462E-4990-8367-173BCF598922}"/>
              </a:ext>
            </a:extLst>
          </p:cNvPr>
          <p:cNvSpPr txBox="1"/>
          <p:nvPr/>
        </p:nvSpPr>
        <p:spPr>
          <a:xfrm>
            <a:off x="7121571" y="1709881"/>
            <a:ext cx="10001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2035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084C346-8051-4C00-B6E8-5478044C0EB4}"/>
              </a:ext>
            </a:extLst>
          </p:cNvPr>
          <p:cNvSpPr txBox="1"/>
          <p:nvPr/>
        </p:nvSpPr>
        <p:spPr>
          <a:xfrm>
            <a:off x="1181968" y="2555116"/>
            <a:ext cx="26003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/>
              <a:t>NDC emission reduction targets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36A2781-CCB3-42B7-9DB0-A5A4BDEA74B1}"/>
              </a:ext>
            </a:extLst>
          </p:cNvPr>
          <p:cNvSpPr txBox="1"/>
          <p:nvPr/>
        </p:nvSpPr>
        <p:spPr>
          <a:xfrm>
            <a:off x="4997497" y="2518340"/>
            <a:ext cx="639459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/>
              <a:t>Carbon Price trajectory is assumed</a:t>
            </a:r>
          </a:p>
          <a:p>
            <a:pPr algn="ctr"/>
            <a:r>
              <a:rPr lang="en-US" sz="1400" dirty="0"/>
              <a:t>For EU, the carbon price is growing at 3% per year post-2030 (due to the relatively high initial ambition). </a:t>
            </a:r>
          </a:p>
          <a:p>
            <a:pPr algn="ctr"/>
            <a:endParaRPr lang="en-US" dirty="0"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12723769-182B-4A0D-9308-701A719161BC}"/>
              </a:ext>
            </a:extLst>
          </p:cNvPr>
          <p:cNvCxnSpPr/>
          <p:nvPr/>
        </p:nvCxnSpPr>
        <p:spPr bwMode="auto">
          <a:xfrm>
            <a:off x="7483521" y="2049768"/>
            <a:ext cx="0" cy="314325"/>
          </a:xfrm>
          <a:prstGeom prst="line">
            <a:avLst/>
          </a:prstGeom>
          <a:ln w="50800">
            <a:solidFill>
              <a:srgbClr val="FFC000"/>
            </a:solidFill>
            <a:headEnd type="none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F50E5822-EBFA-4BD3-B693-0CA5EA6F6DEC}"/>
              </a:ext>
            </a:extLst>
          </p:cNvPr>
          <p:cNvSpPr txBox="1"/>
          <p:nvPr/>
        </p:nvSpPr>
        <p:spPr>
          <a:xfrm>
            <a:off x="3968796" y="2695945"/>
            <a:ext cx="10001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2030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80F7CEA-A070-4883-8057-E54BA7D043AE}"/>
              </a:ext>
            </a:extLst>
          </p:cNvPr>
          <p:cNvSpPr txBox="1"/>
          <p:nvPr/>
        </p:nvSpPr>
        <p:spPr>
          <a:xfrm>
            <a:off x="7835973" y="1429850"/>
            <a:ext cx="416242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/>
              <a:t>For countries with relatively low ambitions in relation with current policies, a minimum of $30/tCO2 is imposed in 2035, further growing at 5% per year. </a:t>
            </a:r>
          </a:p>
        </p:txBody>
      </p:sp>
      <p:graphicFrame>
        <p:nvGraphicFramePr>
          <p:cNvPr id="27" name="Chart 26">
            <a:extLst>
              <a:ext uri="{FF2B5EF4-FFF2-40B4-BE49-F238E27FC236}">
                <a16:creationId xmlns:a16="http://schemas.microsoft.com/office/drawing/2014/main" id="{ABC6ED87-9FE1-473B-8636-AC8C19E96237}"/>
              </a:ext>
            </a:extLst>
          </p:cNvPr>
          <p:cNvGraphicFramePr>
            <a:graphicFrameLocks/>
          </p:cNvGraphicFramePr>
          <p:nvPr/>
        </p:nvGraphicFramePr>
        <p:xfrm>
          <a:off x="-217360" y="3595558"/>
          <a:ext cx="7903752" cy="329564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26037355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120308-156E-43E0-973F-047C53A1D2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r>
              <a:rPr lang="en-US" dirty="0"/>
              <a:t>Implementation of EU Green Deal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4CBA7A1-F81B-4DCA-B698-0DC35F10FA3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US" sz="2000" dirty="0"/>
              <a:t>In addition to NDC targets, we consider more ambitious climate mitigation efforts by the EU in a stylized EU Green Deal scenario.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000" dirty="0"/>
              <a:t>This effort is consistent with the recently announced EU Green Deal mitigation plans to cut emissions by 55 percent in 2030 relative to 1990 levels (EC 2019).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000" dirty="0"/>
              <a:t>This more ambitious emission reduction policy in the EU is achieved by further increases in carbon prices in the model.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84A7005-550F-4E8A-9B67-41A6CEF90E04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Presentation Title</a:t>
            </a:r>
          </a:p>
        </p:txBody>
      </p:sp>
    </p:spTree>
    <p:extLst>
      <p:ext uri="{BB962C8B-B14F-4D97-AF65-F5344CB8AC3E}">
        <p14:creationId xmlns:p14="http://schemas.microsoft.com/office/powerpoint/2010/main" val="285147214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ectangle 30">
            <a:extLst>
              <a:ext uri="{FF2B5EF4-FFF2-40B4-BE49-F238E27FC236}">
                <a16:creationId xmlns:a16="http://schemas.microsoft.com/office/drawing/2014/main" id="{15E93FAD-0BAF-4466-A448-B49A20F6FC71}"/>
              </a:ext>
            </a:extLst>
          </p:cNvPr>
          <p:cNvSpPr/>
          <p:nvPr/>
        </p:nvSpPr>
        <p:spPr>
          <a:xfrm>
            <a:off x="8370948" y="4202394"/>
            <a:ext cx="3275532" cy="2198405"/>
          </a:xfrm>
          <a:prstGeom prst="rect">
            <a:avLst/>
          </a:prstGeom>
          <a:ln>
            <a:solidFill>
              <a:srgbClr val="92D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All ETS sectors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All indirect emissions in the supply chain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50B730D-25E0-44DC-88B2-9C0645D602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3775" y="35220"/>
            <a:ext cx="11282705" cy="756707"/>
          </a:xfrm>
        </p:spPr>
        <p:txBody>
          <a:bodyPr/>
          <a:lstStyle/>
          <a:p>
            <a:r>
              <a:rPr lang="en-US" dirty="0"/>
              <a:t>Implementation of the EU CBAM </a:t>
            </a:r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16D42D8A-5E6A-4E53-BE22-602D4EEBF08C}"/>
              </a:ext>
            </a:extLst>
          </p:cNvPr>
          <p:cNvCxnSpPr>
            <a:cxnSpLocks/>
          </p:cNvCxnSpPr>
          <p:nvPr/>
        </p:nvCxnSpPr>
        <p:spPr>
          <a:xfrm flipV="1">
            <a:off x="994833" y="2918658"/>
            <a:ext cx="10768542" cy="79592"/>
          </a:xfrm>
          <a:prstGeom prst="straightConnector1">
            <a:avLst/>
          </a:prstGeom>
          <a:ln w="50800">
            <a:solidFill>
              <a:srgbClr val="92D050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2BF9DB26-A850-4305-9027-2EF85D42C190}"/>
              </a:ext>
            </a:extLst>
          </p:cNvPr>
          <p:cNvSpPr txBox="1"/>
          <p:nvPr/>
        </p:nvSpPr>
        <p:spPr>
          <a:xfrm>
            <a:off x="685213" y="3271338"/>
            <a:ext cx="7876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2024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777683FC-72C6-4A89-B38E-40594164777D}"/>
              </a:ext>
            </a:extLst>
          </p:cNvPr>
          <p:cNvCxnSpPr>
            <a:cxnSpLocks/>
          </p:cNvCxnSpPr>
          <p:nvPr/>
        </p:nvCxnSpPr>
        <p:spPr>
          <a:xfrm>
            <a:off x="1003404" y="2998249"/>
            <a:ext cx="0" cy="216165"/>
          </a:xfrm>
          <a:prstGeom prst="line">
            <a:avLst/>
          </a:prstGeom>
          <a:ln w="50800">
            <a:solidFill>
              <a:srgbClr val="92D050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C9BEF03C-0BA3-44A1-A5E3-0892AAF68B80}"/>
              </a:ext>
            </a:extLst>
          </p:cNvPr>
          <p:cNvSpPr txBox="1"/>
          <p:nvPr/>
        </p:nvSpPr>
        <p:spPr>
          <a:xfrm>
            <a:off x="228181" y="1986817"/>
            <a:ext cx="178694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/>
              <a:t>EU implements the CBAM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D7B5404-1274-4945-BC40-7249FF2AFCFE}"/>
              </a:ext>
            </a:extLst>
          </p:cNvPr>
          <p:cNvSpPr txBox="1"/>
          <p:nvPr/>
        </p:nvSpPr>
        <p:spPr>
          <a:xfrm>
            <a:off x="4509947" y="3225971"/>
            <a:ext cx="8781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2030</a:t>
            </a: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1E9C1D1C-89DC-4D4C-B007-67EAB6FC89E3}"/>
              </a:ext>
            </a:extLst>
          </p:cNvPr>
          <p:cNvCxnSpPr/>
          <p:nvPr/>
        </p:nvCxnSpPr>
        <p:spPr>
          <a:xfrm>
            <a:off x="4851150" y="2998248"/>
            <a:ext cx="0" cy="216165"/>
          </a:xfrm>
          <a:prstGeom prst="line">
            <a:avLst/>
          </a:prstGeom>
          <a:ln w="50800">
            <a:solidFill>
              <a:srgbClr val="92D050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20" name="TextBox 19">
            <a:extLst>
              <a:ext uri="{FF2B5EF4-FFF2-40B4-BE49-F238E27FC236}">
                <a16:creationId xmlns:a16="http://schemas.microsoft.com/office/drawing/2014/main" id="{D00E9042-12E6-48F1-A38B-E51518BCA5A0}"/>
              </a:ext>
            </a:extLst>
          </p:cNvPr>
          <p:cNvSpPr txBox="1"/>
          <p:nvPr/>
        </p:nvSpPr>
        <p:spPr>
          <a:xfrm>
            <a:off x="994832" y="3714878"/>
            <a:ext cx="3856317" cy="369332"/>
          </a:xfrm>
          <a:prstGeom prst="rect">
            <a:avLst/>
          </a:prstGeom>
          <a:solidFill>
            <a:srgbClr val="92D05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b="1" dirty="0"/>
              <a:t>Scope 1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C75A2E2F-A14A-4F30-8591-9BF89733917B}"/>
              </a:ext>
            </a:extLst>
          </p:cNvPr>
          <p:cNvSpPr/>
          <p:nvPr/>
        </p:nvSpPr>
        <p:spPr>
          <a:xfrm>
            <a:off x="1018776" y="4202395"/>
            <a:ext cx="3856317" cy="2198406"/>
          </a:xfrm>
          <a:prstGeom prst="rect">
            <a:avLst/>
          </a:prstGeom>
          <a:ln>
            <a:solidFill>
              <a:srgbClr val="92D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91440" tIns="45720" rIns="91440" bIns="45720"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Direct emissions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Includes the ETS sectors of:</a:t>
            </a:r>
          </a:p>
          <a:p>
            <a:pPr marL="457200">
              <a:buFont typeface="Arial" panose="020B0604020202020204" pitchFamily="34" charset="0"/>
              <a:buChar char="•"/>
            </a:pPr>
            <a:r>
              <a:rPr lang="en-US" sz="1600">
                <a:ea typeface="+mn-lt"/>
                <a:cs typeface="+mn-lt"/>
              </a:rPr>
              <a:t>Steel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600">
                <a:ea typeface="+mn-lt"/>
                <a:cs typeface="+mn-lt"/>
              </a:rPr>
              <a:t>Cement</a:t>
            </a:r>
            <a:endParaRPr lang="en-US"/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600">
                <a:ea typeface="+mn-lt"/>
                <a:cs typeface="+mn-lt"/>
              </a:rPr>
              <a:t>Electricity</a:t>
            </a:r>
            <a:endParaRPr lang="en-US">
              <a:ea typeface="+mn-lt"/>
              <a:cs typeface="+mn-lt"/>
            </a:endParaRP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600" err="1">
                <a:ea typeface="+mn-lt"/>
                <a:cs typeface="+mn-lt"/>
              </a:rPr>
              <a:t>Fertiliser</a:t>
            </a:r>
            <a:endParaRPr lang="en-US" err="1"/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600" err="1">
                <a:ea typeface="+mn-lt"/>
                <a:cs typeface="+mn-lt"/>
              </a:rPr>
              <a:t>Aluminium</a:t>
            </a:r>
            <a:endParaRPr lang="en-US" err="1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Consistent with the current CBAM proposal</a:t>
            </a:r>
            <a:endParaRPr lang="en-US" sz="1600">
              <a:cs typeface="Arial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C2A3528A-072F-488C-A220-182F5090F0B4}"/>
              </a:ext>
            </a:extLst>
          </p:cNvPr>
          <p:cNvSpPr txBox="1"/>
          <p:nvPr/>
        </p:nvSpPr>
        <p:spPr>
          <a:xfrm>
            <a:off x="4955528" y="3711019"/>
            <a:ext cx="3308777" cy="369332"/>
          </a:xfrm>
          <a:prstGeom prst="rect">
            <a:avLst/>
          </a:prstGeom>
          <a:solidFill>
            <a:srgbClr val="92D05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b="1" dirty="0"/>
              <a:t>Scopes 1 and 2</a:t>
            </a:r>
          </a:p>
        </p:txBody>
      </p: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F2D85B49-79B7-4043-8862-D82860E8F871}"/>
              </a:ext>
            </a:extLst>
          </p:cNvPr>
          <p:cNvCxnSpPr/>
          <p:nvPr/>
        </p:nvCxnSpPr>
        <p:spPr>
          <a:xfrm>
            <a:off x="8280616" y="2958454"/>
            <a:ext cx="0" cy="216165"/>
          </a:xfrm>
          <a:prstGeom prst="line">
            <a:avLst/>
          </a:prstGeom>
          <a:ln w="50800">
            <a:solidFill>
              <a:srgbClr val="92D050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28" name="TextBox 27">
            <a:extLst>
              <a:ext uri="{FF2B5EF4-FFF2-40B4-BE49-F238E27FC236}">
                <a16:creationId xmlns:a16="http://schemas.microsoft.com/office/drawing/2014/main" id="{7C704913-6252-433B-9414-509852873027}"/>
              </a:ext>
            </a:extLst>
          </p:cNvPr>
          <p:cNvSpPr txBox="1"/>
          <p:nvPr/>
        </p:nvSpPr>
        <p:spPr>
          <a:xfrm>
            <a:off x="7944228" y="3244334"/>
            <a:ext cx="8781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2035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EB3CFEC7-391F-40B8-8A72-C0E9D2B5C293}"/>
              </a:ext>
            </a:extLst>
          </p:cNvPr>
          <p:cNvSpPr/>
          <p:nvPr/>
        </p:nvSpPr>
        <p:spPr>
          <a:xfrm>
            <a:off x="4949040" y="4206223"/>
            <a:ext cx="3315265" cy="2198406"/>
          </a:xfrm>
          <a:prstGeom prst="rect">
            <a:avLst/>
          </a:prstGeom>
          <a:ln>
            <a:solidFill>
              <a:srgbClr val="92D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Included indirect emissions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Sectoral coverage is extended to all ETS sectors, including the additional sectors of: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/>
              <a:t>Wood, paper and lumber products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/>
              <a:t>Refined oil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/>
              <a:t>Non-metallic minerals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3E254EFC-853B-434C-96B9-94CC678008D6}"/>
              </a:ext>
            </a:extLst>
          </p:cNvPr>
          <p:cNvSpPr txBox="1"/>
          <p:nvPr/>
        </p:nvSpPr>
        <p:spPr>
          <a:xfrm>
            <a:off x="8370948" y="3711019"/>
            <a:ext cx="3275533" cy="369326"/>
          </a:xfrm>
          <a:prstGeom prst="rect">
            <a:avLst/>
          </a:prstGeom>
          <a:solidFill>
            <a:srgbClr val="92D05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b="1" dirty="0"/>
              <a:t>Scopes 1, 2, and 3</a:t>
            </a:r>
          </a:p>
        </p:txBody>
      </p: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6C8C44D1-972C-4FC6-8959-150F790D7724}"/>
              </a:ext>
            </a:extLst>
          </p:cNvPr>
          <p:cNvCxnSpPr>
            <a:cxnSpLocks/>
          </p:cNvCxnSpPr>
          <p:nvPr/>
        </p:nvCxnSpPr>
        <p:spPr>
          <a:xfrm>
            <a:off x="3006850" y="2988678"/>
            <a:ext cx="0" cy="216165"/>
          </a:xfrm>
          <a:prstGeom prst="line">
            <a:avLst/>
          </a:prstGeom>
          <a:ln w="50800">
            <a:solidFill>
              <a:srgbClr val="92D050">
                <a:alpha val="94000"/>
              </a:srgb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33" name="TextBox 32">
            <a:extLst>
              <a:ext uri="{FF2B5EF4-FFF2-40B4-BE49-F238E27FC236}">
                <a16:creationId xmlns:a16="http://schemas.microsoft.com/office/drawing/2014/main" id="{328EE10E-CDF6-48A4-8116-D7E289A6B3C5}"/>
              </a:ext>
            </a:extLst>
          </p:cNvPr>
          <p:cNvSpPr txBox="1"/>
          <p:nvPr/>
        </p:nvSpPr>
        <p:spPr>
          <a:xfrm>
            <a:off x="2683636" y="3268819"/>
            <a:ext cx="7876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2026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BAB4B649-8AC6-4558-A78A-7B874C6E1BD5}"/>
              </a:ext>
            </a:extLst>
          </p:cNvPr>
          <p:cNvSpPr txBox="1"/>
          <p:nvPr/>
        </p:nvSpPr>
        <p:spPr>
          <a:xfrm>
            <a:off x="11080429" y="2504170"/>
            <a:ext cx="14001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CBAM</a:t>
            </a:r>
          </a:p>
        </p:txBody>
      </p:sp>
    </p:spTree>
    <p:extLst>
      <p:ext uri="{BB962C8B-B14F-4D97-AF65-F5344CB8AC3E}">
        <p14:creationId xmlns:p14="http://schemas.microsoft.com/office/powerpoint/2010/main" val="99234103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F53C97-1F49-423A-BB23-236DCF2966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7678" y="131944"/>
            <a:ext cx="11282705" cy="756707"/>
          </a:xfrm>
        </p:spPr>
        <p:txBody>
          <a:bodyPr/>
          <a:lstStyle/>
          <a:p>
            <a:r>
              <a:rPr lang="en-US" dirty="0"/>
              <a:t>The degree of each country carbon intensity and their reliance on related exports will determine the impact that mitigation measures may have </a:t>
            </a:r>
          </a:p>
        </p:txBody>
      </p:sp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CF57DDB6-1F9F-4214-A6D8-DB6C5BDFD626}"/>
              </a:ext>
            </a:extLst>
          </p:cNvPr>
          <p:cNvGraphicFramePr>
            <a:graphicFrameLocks/>
          </p:cNvGraphicFramePr>
          <p:nvPr/>
        </p:nvGraphicFramePr>
        <p:xfrm>
          <a:off x="1337734" y="1552573"/>
          <a:ext cx="9322594" cy="470535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57677728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371B84-EF5A-4BC7-ADE6-76DE6A8053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363" y="123295"/>
            <a:ext cx="11282705" cy="756707"/>
          </a:xfrm>
        </p:spPr>
        <p:txBody>
          <a:bodyPr/>
          <a:lstStyle/>
          <a:p>
            <a:r>
              <a:rPr lang="en-US" dirty="0"/>
              <a:t>ETS, such as non-metallic minerals, chemicals, metals, and high carbon intensive power energy, see the highest declines with the implementation of EU Green deal and CBAM</a:t>
            </a:r>
          </a:p>
        </p:txBody>
      </p:sp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D60BAAF1-A86B-41BB-B8E9-C76A7A304114}"/>
              </a:ext>
            </a:extLst>
          </p:cNvPr>
          <p:cNvGraphicFramePr>
            <a:graphicFrameLocks/>
          </p:cNvGraphicFramePr>
          <p:nvPr/>
        </p:nvGraphicFramePr>
        <p:xfrm>
          <a:off x="1022862" y="1379472"/>
          <a:ext cx="10188805" cy="497687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609560779"/>
      </p:ext>
    </p:extLst>
  </p:cSld>
  <p:clrMapOvr>
    <a:masterClrMapping/>
  </p:clrMapOvr>
</p:sld>
</file>

<file path=ppt/theme/theme1.xml><?xml version="1.0" encoding="utf-8"?>
<a:theme xmlns:a="http://schemas.openxmlformats.org/drawingml/2006/main" name="WBG-Fixed_Logo">
  <a:themeElements>
    <a:clrScheme name="World Bank">
      <a:dk1>
        <a:srgbClr val="002345"/>
      </a:dk1>
      <a:lt1>
        <a:sysClr val="window" lastClr="FFFFFF"/>
      </a:lt1>
      <a:dk2>
        <a:srgbClr val="000000"/>
      </a:dk2>
      <a:lt2>
        <a:srgbClr val="00ADE4"/>
      </a:lt2>
      <a:accent1>
        <a:srgbClr val="021F43"/>
      </a:accent1>
      <a:accent2>
        <a:srgbClr val="139AF0"/>
      </a:accent2>
      <a:accent3>
        <a:srgbClr val="7F7F7F"/>
      </a:accent3>
      <a:accent4>
        <a:srgbClr val="00AB51"/>
      </a:accent4>
      <a:accent5>
        <a:srgbClr val="009CA7"/>
      </a:accent5>
      <a:accent6>
        <a:srgbClr val="872B90"/>
      </a:accent6>
      <a:hlink>
        <a:srgbClr val="139AF0"/>
      </a:hlink>
      <a:folHlink>
        <a:srgbClr val="128F9C"/>
      </a:folHlink>
    </a:clrScheme>
    <a:fontScheme name="World Bank Arial">
      <a:majorFont>
        <a:latin typeface="Arial Bold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115888" marR="0" indent="-115888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Char char="•"/>
          <a:tabLst/>
          <a:defRPr kumimoji="0" lang="en-US" sz="13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rebuchet MS" pitchFamily="34" charset="0"/>
            <a:cs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115888" marR="0" indent="-115888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Char char="•"/>
          <a:tabLst/>
          <a:defRPr kumimoji="0" lang="en-US" sz="13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rebuchet MS" pitchFamily="34" charset="0"/>
            <a:cs typeface="Times New Roman" pitchFamily="18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Storyline_14Feb17.pot [Compatibility Mode]" id="{15A3F068-0A69-427C-88D5-7F0759B14915}" vid="{24E2CCD3-7302-48B2-8056-79F9989B4E5F}"/>
    </a:ext>
  </a:extLst>
</a:theme>
</file>

<file path=ppt/theme/theme2.xml><?xml version="1.0" encoding="utf-8"?>
<a:theme xmlns:a="http://schemas.openxmlformats.org/drawingml/2006/main" name="Agenda Slide">
  <a:themeElements>
    <a:clrScheme name="World Bank">
      <a:dk1>
        <a:srgbClr val="002345"/>
      </a:dk1>
      <a:lt1>
        <a:sysClr val="window" lastClr="FFFFFF"/>
      </a:lt1>
      <a:dk2>
        <a:srgbClr val="000000"/>
      </a:dk2>
      <a:lt2>
        <a:srgbClr val="00ADE4"/>
      </a:lt2>
      <a:accent1>
        <a:srgbClr val="000000"/>
      </a:accent1>
      <a:accent2>
        <a:srgbClr val="7F7F7F"/>
      </a:accent2>
      <a:accent3>
        <a:srgbClr val="00ADE4"/>
      </a:accent3>
      <a:accent4>
        <a:srgbClr val="021F43"/>
      </a:accent4>
      <a:accent5>
        <a:srgbClr val="006450"/>
      </a:accent5>
      <a:accent6>
        <a:srgbClr val="F78D28"/>
      </a:accent6>
      <a:hlink>
        <a:srgbClr val="00AB51"/>
      </a:hlink>
      <a:folHlink>
        <a:srgbClr val="614776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115888" marR="0" indent="-115888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Char char="•"/>
          <a:tabLst/>
          <a:defRPr kumimoji="0" lang="en-US" sz="13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rebuchet MS" pitchFamily="34" charset="0"/>
            <a:cs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115888" marR="0" indent="-115888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Char char="•"/>
          <a:tabLst/>
          <a:defRPr kumimoji="0" lang="en-US" sz="13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rebuchet MS" pitchFamily="34" charset="0"/>
            <a:cs typeface="Times New Roman" pitchFamily="18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Storyline_14Feb17.pot [Compatibility Mode]" id="{15A3F068-0A69-427C-88D5-7F0759B14915}" vid="{F9BA80A1-CE0C-4CD6-B231-D6CE023ED0E5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5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6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7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54</TotalTime>
  <Words>950</Words>
  <Application>Microsoft Office PowerPoint</Application>
  <PresentationFormat>Widescreen</PresentationFormat>
  <Paragraphs>111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12</vt:i4>
      </vt:variant>
    </vt:vector>
  </HeadingPairs>
  <TitlesOfParts>
    <vt:vector size="20" baseType="lpstr">
      <vt:lpstr>Andes ExtraLight</vt:lpstr>
      <vt:lpstr>Arial</vt:lpstr>
      <vt:lpstr>Arial Bold</vt:lpstr>
      <vt:lpstr>Calibri</vt:lpstr>
      <vt:lpstr>Trebuchet MS</vt:lpstr>
      <vt:lpstr>Wingdings</vt:lpstr>
      <vt:lpstr>WBG-Fixed_Logo</vt:lpstr>
      <vt:lpstr>Agenda Slide</vt:lpstr>
      <vt:lpstr>Climate mitigation policy and restructuring of the global value chains </vt:lpstr>
      <vt:lpstr>Scenarios</vt:lpstr>
      <vt:lpstr>Rapid economic growth has been accompanied by an uptake in global value chains</vt:lpstr>
      <vt:lpstr>Baseline scenario</vt:lpstr>
      <vt:lpstr>Implementation of NDCs</vt:lpstr>
      <vt:lpstr>Implementation of EU Green Deal</vt:lpstr>
      <vt:lpstr>Implementation of the EU CBAM </vt:lpstr>
      <vt:lpstr>The degree of each country carbon intensity and their reliance on related exports will determine the impact that mitigation measures may have </vt:lpstr>
      <vt:lpstr>ETS, such as non-metallic minerals, chemicals, metals, and high carbon intensive power energy, see the highest declines with the implementation of EU Green deal and CBAM</vt:lpstr>
      <vt:lpstr>Implementation of the climate mitigation policies leads to the reshaping of the GVCs both at the regional and sectoral levels</vt:lpstr>
      <vt:lpstr>Climate mitigation policies stimulate both trade and GVC participation for light manufacturing ]commodities, making them even more integrated in the global value chains. </vt:lpstr>
      <vt:lpstr>Focusing on the CBAM impacts on the computer and electronics – a sector with the highest rate of the GVC participation – all EU trading partners experience an increasing GVC participation rate </vt:lpstr>
    </vt:vector>
  </TitlesOfParts>
  <Company>WBG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Climate mitigation policy and restructuring of the global value chains</dc:title>
  <dc:creator>Maria Filipa Seara E Pereira</dc:creator>
  <cp:lastModifiedBy>Maria Filipa Seara E Pereira</cp:lastModifiedBy>
  <cp:revision>6</cp:revision>
  <dcterms:created xsi:type="dcterms:W3CDTF">2022-05-31T01:21:46Z</dcterms:created>
  <dcterms:modified xsi:type="dcterms:W3CDTF">2022-05-31T02:16:45Z</dcterms:modified>
</cp:coreProperties>
</file>