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58" r:id="rId1"/>
  </p:sldMasterIdLst>
  <p:notesMasterIdLst>
    <p:notesMasterId r:id="rId23"/>
  </p:notesMasterIdLst>
  <p:handoutMasterIdLst>
    <p:handoutMasterId r:id="rId24"/>
  </p:handoutMasterIdLst>
  <p:sldIdLst>
    <p:sldId id="261" r:id="rId2"/>
    <p:sldId id="267" r:id="rId3"/>
    <p:sldId id="273" r:id="rId4"/>
    <p:sldId id="295" r:id="rId5"/>
    <p:sldId id="296" r:id="rId6"/>
    <p:sldId id="297" r:id="rId7"/>
    <p:sldId id="300" r:id="rId8"/>
    <p:sldId id="299" r:id="rId9"/>
    <p:sldId id="275" r:id="rId10"/>
    <p:sldId id="277" r:id="rId11"/>
    <p:sldId id="301" r:id="rId12"/>
    <p:sldId id="280" r:id="rId13"/>
    <p:sldId id="279" r:id="rId14"/>
    <p:sldId id="291" r:id="rId15"/>
    <p:sldId id="292" r:id="rId16"/>
    <p:sldId id="293" r:id="rId17"/>
    <p:sldId id="294" r:id="rId18"/>
    <p:sldId id="305" r:id="rId19"/>
    <p:sldId id="306" r:id="rId20"/>
    <p:sldId id="302" r:id="rId21"/>
    <p:sldId id="303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36" userDrawn="1">
          <p15:clr>
            <a:srgbClr val="A4A3A4"/>
          </p15:clr>
        </p15:guide>
        <p15:guide id="2" orient="horz" pos="391" userDrawn="1">
          <p15:clr>
            <a:srgbClr val="A4A3A4"/>
          </p15:clr>
        </p15:guide>
        <p15:guide id="3" orient="horz" pos="3975" userDrawn="1">
          <p15:clr>
            <a:srgbClr val="A4A3A4"/>
          </p15:clr>
        </p15:guide>
        <p15:guide id="4" orient="horz" pos="1030" userDrawn="1">
          <p15:clr>
            <a:srgbClr val="A4A3A4"/>
          </p15:clr>
        </p15:guide>
        <p15:guide id="5" pos="5484" userDrawn="1">
          <p15:clr>
            <a:srgbClr val="A4A3A4"/>
          </p15:clr>
        </p15:guide>
        <p15:guide id="6" pos="27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4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2631" autoAdjust="0"/>
  </p:normalViewPr>
  <p:slideViewPr>
    <p:cSldViewPr snapToGrid="0" showGuides="1">
      <p:cViewPr varScale="1">
        <p:scale>
          <a:sx n="86" d="100"/>
          <a:sy n="86" d="100"/>
        </p:scale>
        <p:origin x="2376" y="72"/>
      </p:cViewPr>
      <p:guideLst>
        <p:guide orient="horz" pos="936"/>
        <p:guide orient="horz" pos="391"/>
        <p:guide orient="horz" pos="3975"/>
        <p:guide orient="horz" pos="1030"/>
        <p:guide pos="5484"/>
        <p:guide pos="27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91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trade2050!$A$2</c:f>
              <c:strCache>
                <c:ptCount val="1"/>
                <c:pt idx="0">
                  <c:v>Crops and grains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trade2050!$B$1:$G$1</c:f>
              <c:strCache>
                <c:ptCount val="6"/>
                <c:pt idx="0">
                  <c:v>ext</c:v>
                </c:pt>
                <c:pt idx="1">
                  <c:v>ext_ft</c:v>
                </c:pt>
                <c:pt idx="2">
                  <c:v>ext_ftbca</c:v>
                </c:pt>
                <c:pt idx="3">
                  <c:v>int</c:v>
                </c:pt>
                <c:pt idx="4">
                  <c:v>int_ft</c:v>
                </c:pt>
                <c:pt idx="5">
                  <c:v>int_ftbca</c:v>
                </c:pt>
              </c:strCache>
            </c:strRef>
          </c:cat>
          <c:val>
            <c:numRef>
              <c:f>trade2050!$B$2:$G$2</c:f>
              <c:numCache>
                <c:formatCode>0</c:formatCode>
                <c:ptCount val="6"/>
                <c:pt idx="0">
                  <c:v>-1165.948975</c:v>
                </c:pt>
                <c:pt idx="1">
                  <c:v>-1327.095337</c:v>
                </c:pt>
                <c:pt idx="2">
                  <c:v>381.92410000000001</c:v>
                </c:pt>
                <c:pt idx="3">
                  <c:v>426.65078699999998</c:v>
                </c:pt>
                <c:pt idx="4">
                  <c:v>290.55865499999999</c:v>
                </c:pt>
                <c:pt idx="5">
                  <c:v>2026.674438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508-4D37-BE37-2EC2FAD391AA}"/>
            </c:ext>
          </c:extLst>
        </c:ser>
        <c:ser>
          <c:idx val="1"/>
          <c:order val="1"/>
          <c:tx>
            <c:strRef>
              <c:f>trade2050!$A$3</c:f>
              <c:strCache>
                <c:ptCount val="1"/>
                <c:pt idx="0">
                  <c:v>Livestock and fish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trade2050!$B$1:$G$1</c:f>
              <c:strCache>
                <c:ptCount val="6"/>
                <c:pt idx="0">
                  <c:v>ext</c:v>
                </c:pt>
                <c:pt idx="1">
                  <c:v>ext_ft</c:v>
                </c:pt>
                <c:pt idx="2">
                  <c:v>ext_ftbca</c:v>
                </c:pt>
                <c:pt idx="3">
                  <c:v>int</c:v>
                </c:pt>
                <c:pt idx="4">
                  <c:v>int_ft</c:v>
                </c:pt>
                <c:pt idx="5">
                  <c:v>int_ftbca</c:v>
                </c:pt>
              </c:strCache>
            </c:strRef>
          </c:cat>
          <c:val>
            <c:numRef>
              <c:f>trade2050!$B$3:$G$3</c:f>
              <c:numCache>
                <c:formatCode>0</c:formatCode>
                <c:ptCount val="6"/>
                <c:pt idx="0">
                  <c:v>-30.194887000000001</c:v>
                </c:pt>
                <c:pt idx="1">
                  <c:v>-29.127085000000001</c:v>
                </c:pt>
                <c:pt idx="2">
                  <c:v>213.90474</c:v>
                </c:pt>
                <c:pt idx="3">
                  <c:v>30.993535999999999</c:v>
                </c:pt>
                <c:pt idx="4">
                  <c:v>33.344665999999997</c:v>
                </c:pt>
                <c:pt idx="5">
                  <c:v>266.881958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508-4D37-BE37-2EC2FAD391AA}"/>
            </c:ext>
          </c:extLst>
        </c:ser>
        <c:ser>
          <c:idx val="2"/>
          <c:order val="2"/>
          <c:tx>
            <c:strRef>
              <c:f>trade2050!$A$4</c:f>
              <c:strCache>
                <c:ptCount val="1"/>
                <c:pt idx="0">
                  <c:v>Non-animal food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trade2050!$B$1:$G$1</c:f>
              <c:strCache>
                <c:ptCount val="6"/>
                <c:pt idx="0">
                  <c:v>ext</c:v>
                </c:pt>
                <c:pt idx="1">
                  <c:v>ext_ft</c:v>
                </c:pt>
                <c:pt idx="2">
                  <c:v>ext_ftbca</c:v>
                </c:pt>
                <c:pt idx="3">
                  <c:v>int</c:v>
                </c:pt>
                <c:pt idx="4">
                  <c:v>int_ft</c:v>
                </c:pt>
                <c:pt idx="5">
                  <c:v>int_ftbca</c:v>
                </c:pt>
              </c:strCache>
            </c:strRef>
          </c:cat>
          <c:val>
            <c:numRef>
              <c:f>trade2050!$B$4:$G$4</c:f>
              <c:numCache>
                <c:formatCode>0</c:formatCode>
                <c:ptCount val="6"/>
                <c:pt idx="0">
                  <c:v>-113.86267100000001</c:v>
                </c:pt>
                <c:pt idx="1">
                  <c:v>1419.1403809999999</c:v>
                </c:pt>
                <c:pt idx="2">
                  <c:v>2491.3603499999999</c:v>
                </c:pt>
                <c:pt idx="3">
                  <c:v>54.639831999999998</c:v>
                </c:pt>
                <c:pt idx="4">
                  <c:v>1591.9764399999999</c:v>
                </c:pt>
                <c:pt idx="5">
                  <c:v>2684.76001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508-4D37-BE37-2EC2FAD391AA}"/>
            </c:ext>
          </c:extLst>
        </c:ser>
        <c:ser>
          <c:idx val="3"/>
          <c:order val="3"/>
          <c:tx>
            <c:strRef>
              <c:f>trade2050!$A$5</c:f>
              <c:strCache>
                <c:ptCount val="1"/>
                <c:pt idx="0">
                  <c:v>Animal food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trade2050!$B$1:$G$1</c:f>
              <c:strCache>
                <c:ptCount val="6"/>
                <c:pt idx="0">
                  <c:v>ext</c:v>
                </c:pt>
                <c:pt idx="1">
                  <c:v>ext_ft</c:v>
                </c:pt>
                <c:pt idx="2">
                  <c:v>ext_ftbca</c:v>
                </c:pt>
                <c:pt idx="3">
                  <c:v>int</c:v>
                </c:pt>
                <c:pt idx="4">
                  <c:v>int_ft</c:v>
                </c:pt>
                <c:pt idx="5">
                  <c:v>int_ftbca</c:v>
                </c:pt>
              </c:strCache>
            </c:strRef>
          </c:cat>
          <c:val>
            <c:numRef>
              <c:f>trade2050!$B$5:$G$5</c:f>
              <c:numCache>
                <c:formatCode>0</c:formatCode>
                <c:ptCount val="6"/>
                <c:pt idx="0">
                  <c:v>-45.215820000000001</c:v>
                </c:pt>
                <c:pt idx="1">
                  <c:v>-858.98644999999999</c:v>
                </c:pt>
                <c:pt idx="2">
                  <c:v>-799.10619999999994</c:v>
                </c:pt>
                <c:pt idx="3">
                  <c:v>480.767944</c:v>
                </c:pt>
                <c:pt idx="4">
                  <c:v>-273.68188500000002</c:v>
                </c:pt>
                <c:pt idx="5">
                  <c:v>-211.73327599999999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508-4D37-BE37-2EC2FAD391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31415336"/>
        <c:axId val="531409432"/>
      </c:barChart>
      <c:scatterChart>
        <c:scatterStyle val="lineMarker"/>
        <c:varyColors val="0"/>
        <c:ser>
          <c:idx val="4"/>
          <c:order val="4"/>
          <c:tx>
            <c:strRef>
              <c:f>trade2050!$A$6</c:f>
              <c:strCache>
                <c:ptCount val="1"/>
                <c:pt idx="0">
                  <c:v>TOTAL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chemeClr val="tx1"/>
              </a:solidFill>
              <a:ln w="9525" cmpd="sng">
                <a:solidFill>
                  <a:schemeClr val="tx1"/>
                </a:solidFill>
              </a:ln>
              <a:effectLst/>
            </c:spPr>
          </c:marker>
          <c:xVal>
            <c:strRef>
              <c:f>trade2050!$B$1:$G$1</c:f>
              <c:strCache>
                <c:ptCount val="6"/>
                <c:pt idx="0">
                  <c:v>ext</c:v>
                </c:pt>
                <c:pt idx="1">
                  <c:v>ext_ft</c:v>
                </c:pt>
                <c:pt idx="2">
                  <c:v>ext_ftbca</c:v>
                </c:pt>
                <c:pt idx="3">
                  <c:v>int</c:v>
                </c:pt>
                <c:pt idx="4">
                  <c:v>int_ft</c:v>
                </c:pt>
                <c:pt idx="5">
                  <c:v>int_ftbca</c:v>
                </c:pt>
              </c:strCache>
            </c:strRef>
          </c:xVal>
          <c:yVal>
            <c:numRef>
              <c:f>trade2050!$B$6:$G$6</c:f>
              <c:numCache>
                <c:formatCode>0</c:formatCode>
                <c:ptCount val="6"/>
                <c:pt idx="0">
                  <c:v>-1355.2222899999999</c:v>
                </c:pt>
                <c:pt idx="1">
                  <c:v>-796.06848100000002</c:v>
                </c:pt>
                <c:pt idx="2">
                  <c:v>2288.0830099999998</c:v>
                </c:pt>
                <c:pt idx="3">
                  <c:v>993.05212400000005</c:v>
                </c:pt>
                <c:pt idx="4">
                  <c:v>1642.197876</c:v>
                </c:pt>
                <c:pt idx="5">
                  <c:v>4766.5830079999996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D508-4D37-BE37-2EC2FAD391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31415336"/>
        <c:axId val="531409432"/>
      </c:scatterChart>
      <c:catAx>
        <c:axId val="531415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0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1409432"/>
        <c:crosses val="autoZero"/>
        <c:auto val="1"/>
        <c:lblAlgn val="ctr"/>
        <c:lblOffset val="100"/>
        <c:noMultiLvlLbl val="0"/>
      </c:catAx>
      <c:valAx>
        <c:axId val="531409432"/>
        <c:scaling>
          <c:orientation val="minMax"/>
          <c:max val="5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300" dirty="0" smtClean="0"/>
                  <a:t>USD</a:t>
                </a:r>
                <a:r>
                  <a:rPr lang="en-GB" sz="1300" baseline="0" dirty="0" smtClean="0"/>
                  <a:t> </a:t>
                </a:r>
                <a:r>
                  <a:rPr lang="en-GB" sz="1300" baseline="0" dirty="0" err="1" smtClean="0"/>
                  <a:t>mln</a:t>
                </a:r>
                <a:endParaRPr lang="en-GB" sz="1300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14153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709719179839365"/>
          <c:y val="0.93099511882281694"/>
          <c:w val="0.77606642493938938"/>
          <c:h val="5.0905333665870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%</a:t>
            </a:r>
            <a:r>
              <a:rPr lang="en-US" dirty="0" err="1"/>
              <a:t>ch</a:t>
            </a:r>
            <a:r>
              <a:rPr lang="en-US" dirty="0"/>
              <a:t> in GHG emissions, EU27+2, 2050</a:t>
            </a:r>
          </a:p>
        </c:rich>
      </c:tx>
      <c:layout>
        <c:manualLayout>
          <c:xMode val="edge"/>
          <c:yMode val="edge"/>
          <c:x val="0.13231188446858802"/>
          <c:y val="7.7107181410733562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'ghg2050'!$K$23</c:f>
              <c:strCache>
                <c:ptCount val="1"/>
                <c:pt idx="0">
                  <c:v>Crops and grains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'ghg2050'!$J$24:$J$29</c:f>
              <c:strCache>
                <c:ptCount val="6"/>
                <c:pt idx="0">
                  <c:v>ext</c:v>
                </c:pt>
                <c:pt idx="1">
                  <c:v>ext_ft</c:v>
                </c:pt>
                <c:pt idx="2">
                  <c:v>ext_ftbca</c:v>
                </c:pt>
                <c:pt idx="3">
                  <c:v>int</c:v>
                </c:pt>
                <c:pt idx="4">
                  <c:v>int_ft</c:v>
                </c:pt>
                <c:pt idx="5">
                  <c:v>int_ftbca</c:v>
                </c:pt>
              </c:strCache>
            </c:strRef>
          </c:cat>
          <c:val>
            <c:numRef>
              <c:f>'ghg2050'!$K$24:$K$29</c:f>
              <c:numCache>
                <c:formatCode>0.0</c:formatCode>
                <c:ptCount val="6"/>
                <c:pt idx="0">
                  <c:v>-33.05545</c:v>
                </c:pt>
                <c:pt idx="1">
                  <c:v>-32.717906999999997</c:v>
                </c:pt>
                <c:pt idx="2">
                  <c:v>-31.884250000000002</c:v>
                </c:pt>
                <c:pt idx="3">
                  <c:v>-10.085658</c:v>
                </c:pt>
                <c:pt idx="4">
                  <c:v>-9.7343639999999994</c:v>
                </c:pt>
                <c:pt idx="5">
                  <c:v>-8.9158770000000001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28-4827-AD66-378DF26168E2}"/>
            </c:ext>
          </c:extLst>
        </c:ser>
        <c:ser>
          <c:idx val="1"/>
          <c:order val="1"/>
          <c:tx>
            <c:strRef>
              <c:f>'ghg2050'!$L$23</c:f>
              <c:strCache>
                <c:ptCount val="1"/>
                <c:pt idx="0">
                  <c:v>Livestock and fish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'ghg2050'!$J$24:$J$29</c:f>
              <c:strCache>
                <c:ptCount val="6"/>
                <c:pt idx="0">
                  <c:v>ext</c:v>
                </c:pt>
                <c:pt idx="1">
                  <c:v>ext_ft</c:v>
                </c:pt>
                <c:pt idx="2">
                  <c:v>ext_ftbca</c:v>
                </c:pt>
                <c:pt idx="3">
                  <c:v>int</c:v>
                </c:pt>
                <c:pt idx="4">
                  <c:v>int_ft</c:v>
                </c:pt>
                <c:pt idx="5">
                  <c:v>int_ftbca</c:v>
                </c:pt>
              </c:strCache>
            </c:strRef>
          </c:cat>
          <c:val>
            <c:numRef>
              <c:f>'ghg2050'!$L$24:$L$29</c:f>
              <c:numCache>
                <c:formatCode>0.0</c:formatCode>
                <c:ptCount val="6"/>
                <c:pt idx="0">
                  <c:v>1.8100339999999999</c:v>
                </c:pt>
                <c:pt idx="1">
                  <c:v>1.427521</c:v>
                </c:pt>
                <c:pt idx="2">
                  <c:v>2.5840100000000001</c:v>
                </c:pt>
                <c:pt idx="3">
                  <c:v>-6.3624530000000004</c:v>
                </c:pt>
                <c:pt idx="4">
                  <c:v>-6.649489</c:v>
                </c:pt>
                <c:pt idx="5">
                  <c:v>-5.5413009999999998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E28-4827-AD66-378DF26168E2}"/>
            </c:ext>
          </c:extLst>
        </c:ser>
        <c:ser>
          <c:idx val="2"/>
          <c:order val="2"/>
          <c:tx>
            <c:strRef>
              <c:f>'ghg2050'!$M$23</c:f>
              <c:strCache>
                <c:ptCount val="1"/>
                <c:pt idx="0">
                  <c:v>Non-animal food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'ghg2050'!$J$24:$J$29</c:f>
              <c:strCache>
                <c:ptCount val="6"/>
                <c:pt idx="0">
                  <c:v>ext</c:v>
                </c:pt>
                <c:pt idx="1">
                  <c:v>ext_ft</c:v>
                </c:pt>
                <c:pt idx="2">
                  <c:v>ext_ftbca</c:v>
                </c:pt>
                <c:pt idx="3">
                  <c:v>int</c:v>
                </c:pt>
                <c:pt idx="4">
                  <c:v>int_ft</c:v>
                </c:pt>
                <c:pt idx="5">
                  <c:v>int_ftbca</c:v>
                </c:pt>
              </c:strCache>
            </c:strRef>
          </c:cat>
          <c:val>
            <c:numRef>
              <c:f>'ghg2050'!$M$24:$M$29</c:f>
              <c:numCache>
                <c:formatCode>0.0</c:formatCode>
                <c:ptCount val="6"/>
                <c:pt idx="0">
                  <c:v>-9.6984000000000001E-2</c:v>
                </c:pt>
                <c:pt idx="1">
                  <c:v>0.20668</c:v>
                </c:pt>
                <c:pt idx="2">
                  <c:v>0.19964999999999999</c:v>
                </c:pt>
                <c:pt idx="3">
                  <c:v>0.10449</c:v>
                </c:pt>
                <c:pt idx="4">
                  <c:v>0.40740799999999999</c:v>
                </c:pt>
                <c:pt idx="5">
                  <c:v>0.41298299999999999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E28-4827-AD66-378DF26168E2}"/>
            </c:ext>
          </c:extLst>
        </c:ser>
        <c:ser>
          <c:idx val="3"/>
          <c:order val="3"/>
          <c:tx>
            <c:strRef>
              <c:f>'ghg2050'!$N$23</c:f>
              <c:strCache>
                <c:ptCount val="1"/>
                <c:pt idx="0">
                  <c:v>Animal food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'ghg2050'!$J$24:$J$29</c:f>
              <c:strCache>
                <c:ptCount val="6"/>
                <c:pt idx="0">
                  <c:v>ext</c:v>
                </c:pt>
                <c:pt idx="1">
                  <c:v>ext_ft</c:v>
                </c:pt>
                <c:pt idx="2">
                  <c:v>ext_ftbca</c:v>
                </c:pt>
                <c:pt idx="3">
                  <c:v>int</c:v>
                </c:pt>
                <c:pt idx="4">
                  <c:v>int_ft</c:v>
                </c:pt>
                <c:pt idx="5">
                  <c:v>int_ftbca</c:v>
                </c:pt>
              </c:strCache>
            </c:strRef>
          </c:cat>
          <c:val>
            <c:numRef>
              <c:f>'ghg2050'!$N$24:$N$29</c:f>
              <c:numCache>
                <c:formatCode>0.0</c:formatCode>
                <c:ptCount val="6"/>
                <c:pt idx="0">
                  <c:v>-9.1549000000000005E-2</c:v>
                </c:pt>
                <c:pt idx="1">
                  <c:v>-1.4257120000000001</c:v>
                </c:pt>
                <c:pt idx="2">
                  <c:v>-1.3369500000000001</c:v>
                </c:pt>
                <c:pt idx="3">
                  <c:v>0.76293100000000003</c:v>
                </c:pt>
                <c:pt idx="4">
                  <c:v>-0.48322500000000002</c:v>
                </c:pt>
                <c:pt idx="5">
                  <c:v>-0.38716400000000001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E28-4827-AD66-378DF26168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30102808"/>
        <c:axId val="530103136"/>
      </c:barChart>
      <c:catAx>
        <c:axId val="530102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0103136"/>
        <c:crosses val="autoZero"/>
        <c:auto val="1"/>
        <c:lblAlgn val="ctr"/>
        <c:lblOffset val="100"/>
        <c:noMultiLvlLbl val="0"/>
      </c:catAx>
      <c:valAx>
        <c:axId val="530103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0102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%ch in GHG emissions, ROW, 2050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'ghg2050'!$K$30</c:f>
              <c:strCache>
                <c:ptCount val="1"/>
                <c:pt idx="0">
                  <c:v>Crops and grains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'ghg2050'!$J$31:$J$36</c:f>
              <c:strCache>
                <c:ptCount val="6"/>
                <c:pt idx="0">
                  <c:v>ext</c:v>
                </c:pt>
                <c:pt idx="1">
                  <c:v>ext_ft</c:v>
                </c:pt>
                <c:pt idx="2">
                  <c:v>ext_ftbca</c:v>
                </c:pt>
                <c:pt idx="3">
                  <c:v>int</c:v>
                </c:pt>
                <c:pt idx="4">
                  <c:v>int_ft</c:v>
                </c:pt>
                <c:pt idx="5">
                  <c:v>int_ftbca</c:v>
                </c:pt>
              </c:strCache>
            </c:strRef>
          </c:cat>
          <c:val>
            <c:numRef>
              <c:f>'ghg2050'!$K$31:$K$36</c:f>
              <c:numCache>
                <c:formatCode>0.0</c:formatCode>
                <c:ptCount val="6"/>
                <c:pt idx="0">
                  <c:v>0.101341</c:v>
                </c:pt>
                <c:pt idx="1">
                  <c:v>9.4571000000000002E-2</c:v>
                </c:pt>
                <c:pt idx="2">
                  <c:v>-2.9649999999999999E-2</c:v>
                </c:pt>
                <c:pt idx="3">
                  <c:v>-3.6112999999999999E-2</c:v>
                </c:pt>
                <c:pt idx="4">
                  <c:v>-4.5782000000000003E-2</c:v>
                </c:pt>
                <c:pt idx="5">
                  <c:v>-0.17100299999999999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75-46B3-92FC-3EE0BB9C7A87}"/>
            </c:ext>
          </c:extLst>
        </c:ser>
        <c:ser>
          <c:idx val="1"/>
          <c:order val="1"/>
          <c:tx>
            <c:strRef>
              <c:f>'ghg2050'!$L$30</c:f>
              <c:strCache>
                <c:ptCount val="1"/>
                <c:pt idx="0">
                  <c:v>Livestock and fish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'ghg2050'!$J$31:$J$36</c:f>
              <c:strCache>
                <c:ptCount val="6"/>
                <c:pt idx="0">
                  <c:v>ext</c:v>
                </c:pt>
                <c:pt idx="1">
                  <c:v>ext_ft</c:v>
                </c:pt>
                <c:pt idx="2">
                  <c:v>ext_ftbca</c:v>
                </c:pt>
                <c:pt idx="3">
                  <c:v>int</c:v>
                </c:pt>
                <c:pt idx="4">
                  <c:v>int_ft</c:v>
                </c:pt>
                <c:pt idx="5">
                  <c:v>int_ftbca</c:v>
                </c:pt>
              </c:strCache>
            </c:strRef>
          </c:cat>
          <c:val>
            <c:numRef>
              <c:f>'ghg2050'!$L$31:$L$36</c:f>
              <c:numCache>
                <c:formatCode>0.0</c:formatCode>
                <c:ptCount val="6"/>
                <c:pt idx="0">
                  <c:v>1.436E-3</c:v>
                </c:pt>
                <c:pt idx="1">
                  <c:v>7.0774000000000004E-2</c:v>
                </c:pt>
                <c:pt idx="2">
                  <c:v>-6.1850000000000002E-2</c:v>
                </c:pt>
                <c:pt idx="3">
                  <c:v>-4.4255000000000003E-2</c:v>
                </c:pt>
                <c:pt idx="4">
                  <c:v>2.1242E-2</c:v>
                </c:pt>
                <c:pt idx="5">
                  <c:v>-0.10377400000000001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475-46B3-92FC-3EE0BB9C7A87}"/>
            </c:ext>
          </c:extLst>
        </c:ser>
        <c:ser>
          <c:idx val="2"/>
          <c:order val="2"/>
          <c:tx>
            <c:strRef>
              <c:f>'ghg2050'!$M$30</c:f>
              <c:strCache>
                <c:ptCount val="1"/>
                <c:pt idx="0">
                  <c:v>Non-animal food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'ghg2050'!$J$31:$J$36</c:f>
              <c:strCache>
                <c:ptCount val="6"/>
                <c:pt idx="0">
                  <c:v>ext</c:v>
                </c:pt>
                <c:pt idx="1">
                  <c:v>ext_ft</c:v>
                </c:pt>
                <c:pt idx="2">
                  <c:v>ext_ftbca</c:v>
                </c:pt>
                <c:pt idx="3">
                  <c:v>int</c:v>
                </c:pt>
                <c:pt idx="4">
                  <c:v>int_ft</c:v>
                </c:pt>
                <c:pt idx="5">
                  <c:v>int_ftbca</c:v>
                </c:pt>
              </c:strCache>
            </c:strRef>
          </c:cat>
          <c:val>
            <c:numRef>
              <c:f>'ghg2050'!$M$31:$M$36</c:f>
              <c:numCache>
                <c:formatCode>0.0</c:formatCode>
                <c:ptCount val="6"/>
                <c:pt idx="0">
                  <c:v>-1.642E-3</c:v>
                </c:pt>
                <c:pt idx="1">
                  <c:v>-1.7735999999999998E-2</c:v>
                </c:pt>
                <c:pt idx="2">
                  <c:v>-3.8710000000000001E-2</c:v>
                </c:pt>
                <c:pt idx="3">
                  <c:v>3.9519999999999998E-3</c:v>
                </c:pt>
                <c:pt idx="4">
                  <c:v>-1.2123999999999999E-2</c:v>
                </c:pt>
                <c:pt idx="5">
                  <c:v>-3.3111000000000002E-2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475-46B3-92FC-3EE0BB9C7A87}"/>
            </c:ext>
          </c:extLst>
        </c:ser>
        <c:ser>
          <c:idx val="3"/>
          <c:order val="3"/>
          <c:tx>
            <c:strRef>
              <c:f>'ghg2050'!$N$30</c:f>
              <c:strCache>
                <c:ptCount val="1"/>
                <c:pt idx="0">
                  <c:v>Animal food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'ghg2050'!$J$31:$J$36</c:f>
              <c:strCache>
                <c:ptCount val="6"/>
                <c:pt idx="0">
                  <c:v>ext</c:v>
                </c:pt>
                <c:pt idx="1">
                  <c:v>ext_ft</c:v>
                </c:pt>
                <c:pt idx="2">
                  <c:v>ext_ftbca</c:v>
                </c:pt>
                <c:pt idx="3">
                  <c:v>int</c:v>
                </c:pt>
                <c:pt idx="4">
                  <c:v>int_ft</c:v>
                </c:pt>
                <c:pt idx="5">
                  <c:v>int_ftbca</c:v>
                </c:pt>
              </c:strCache>
            </c:strRef>
          </c:cat>
          <c:val>
            <c:numRef>
              <c:f>'ghg2050'!$N$31:$N$36</c:f>
              <c:numCache>
                <c:formatCode>0.0</c:formatCode>
                <c:ptCount val="6"/>
                <c:pt idx="0">
                  <c:v>1.3968E-2</c:v>
                </c:pt>
                <c:pt idx="1">
                  <c:v>0.17346500000000001</c:v>
                </c:pt>
                <c:pt idx="2">
                  <c:v>0.15317</c:v>
                </c:pt>
                <c:pt idx="3">
                  <c:v>-0.11879000000000001</c:v>
                </c:pt>
                <c:pt idx="4">
                  <c:v>2.6634000000000001E-2</c:v>
                </c:pt>
                <c:pt idx="5">
                  <c:v>6.123E-3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475-46B3-92FC-3EE0BB9C7A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31416648"/>
        <c:axId val="531425504"/>
      </c:barChart>
      <c:catAx>
        <c:axId val="531416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1425504"/>
        <c:crosses val="autoZero"/>
        <c:auto val="1"/>
        <c:lblAlgn val="ctr"/>
        <c:lblOffset val="100"/>
        <c:noMultiLvlLbl val="0"/>
      </c:catAx>
      <c:valAx>
        <c:axId val="531425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1416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2777777777777778E-2"/>
          <c:y val="0.8858464566929134"/>
          <c:w val="0.9"/>
          <c:h val="8.174613589967920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AD4DDF-5C73-4FA7-B957-3DA033EDCC3A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A11C2DC9-08CB-4B54-903F-7B922179ECE1}">
      <dgm:prSet phldrT="[Text]" custT="1"/>
      <dgm:spPr/>
      <dgm:t>
        <a:bodyPr/>
        <a:lstStyle/>
        <a:p>
          <a:r>
            <a:rPr lang="en-US" sz="1400" dirty="0" smtClean="0"/>
            <a:t>Supply-side mitigation measures</a:t>
          </a:r>
          <a:endParaRPr lang="en-US" sz="1400" dirty="0"/>
        </a:p>
      </dgm:t>
    </dgm:pt>
    <dgm:pt modelId="{E80D077E-C289-4D7E-98C6-FA4B2D857181}" type="parTrans" cxnId="{7D20544C-D8FC-4361-BF2D-7764FBD3CB26}">
      <dgm:prSet/>
      <dgm:spPr/>
      <dgm:t>
        <a:bodyPr/>
        <a:lstStyle/>
        <a:p>
          <a:endParaRPr lang="en-US" sz="1400"/>
        </a:p>
      </dgm:t>
    </dgm:pt>
    <dgm:pt modelId="{A36C0161-61FD-47B0-A3C5-694FAB64E12C}" type="sibTrans" cxnId="{7D20544C-D8FC-4361-BF2D-7764FBD3CB26}">
      <dgm:prSet/>
      <dgm:spPr/>
      <dgm:t>
        <a:bodyPr/>
        <a:lstStyle/>
        <a:p>
          <a:endParaRPr lang="en-US" sz="1400"/>
        </a:p>
      </dgm:t>
    </dgm:pt>
    <dgm:pt modelId="{1BA12DAC-F18C-453C-8B7A-CC05897E2FF0}">
      <dgm:prSet phldrT="[Text]" custT="1"/>
      <dgm:spPr/>
      <dgm:t>
        <a:bodyPr/>
        <a:lstStyle/>
        <a:p>
          <a:r>
            <a:rPr lang="en-US" sz="1400" dirty="0" smtClean="0"/>
            <a:t>Demand-side mitigation measures</a:t>
          </a:r>
          <a:endParaRPr lang="en-US" sz="1400" dirty="0"/>
        </a:p>
      </dgm:t>
    </dgm:pt>
    <dgm:pt modelId="{1C520B6B-DEB6-4E85-B91D-86A4A337E740}" type="parTrans" cxnId="{DED52ECD-A047-47CD-8D4C-1D3CE189FD71}">
      <dgm:prSet/>
      <dgm:spPr/>
      <dgm:t>
        <a:bodyPr/>
        <a:lstStyle/>
        <a:p>
          <a:endParaRPr lang="en-US" sz="1400"/>
        </a:p>
      </dgm:t>
    </dgm:pt>
    <dgm:pt modelId="{C52B2442-EAFC-4C42-9FFD-B3CE987C309A}" type="sibTrans" cxnId="{DED52ECD-A047-47CD-8D4C-1D3CE189FD71}">
      <dgm:prSet/>
      <dgm:spPr/>
      <dgm:t>
        <a:bodyPr/>
        <a:lstStyle/>
        <a:p>
          <a:endParaRPr lang="en-US" sz="1400"/>
        </a:p>
      </dgm:t>
    </dgm:pt>
    <dgm:pt modelId="{D86E50B0-1630-4E59-8BA5-D059DE2376E8}">
      <dgm:prSet phldrT="[Text]" custT="1"/>
      <dgm:spPr/>
      <dgm:t>
        <a:bodyPr/>
        <a:lstStyle/>
        <a:p>
          <a:r>
            <a:rPr lang="en-US" sz="1400" dirty="0" err="1" smtClean="0"/>
            <a:t>Agri</a:t>
          </a:r>
          <a:r>
            <a:rPr lang="en-US" sz="1400" dirty="0" smtClean="0"/>
            <a:t>-food trade policy</a:t>
          </a:r>
        </a:p>
      </dgm:t>
    </dgm:pt>
    <dgm:pt modelId="{E43B2C8B-57F4-4C60-9886-D9D436BAEEBE}" type="sibTrans" cxnId="{0719D620-468B-48ED-875E-FA2A866BD553}">
      <dgm:prSet/>
      <dgm:spPr/>
      <dgm:t>
        <a:bodyPr/>
        <a:lstStyle/>
        <a:p>
          <a:endParaRPr lang="en-US" sz="1400"/>
        </a:p>
      </dgm:t>
    </dgm:pt>
    <dgm:pt modelId="{40E24635-2748-46E9-94A8-1E156086C9A3}" type="parTrans" cxnId="{0719D620-468B-48ED-875E-FA2A866BD553}">
      <dgm:prSet/>
      <dgm:spPr/>
      <dgm:t>
        <a:bodyPr/>
        <a:lstStyle/>
        <a:p>
          <a:endParaRPr lang="en-US" sz="1400"/>
        </a:p>
      </dgm:t>
    </dgm:pt>
    <dgm:pt modelId="{E51E3C80-0744-46B3-90D7-DD5292BF801A}" type="pres">
      <dgm:prSet presAssocID="{3DAD4DDF-5C73-4FA7-B957-3DA033EDCC3A}" presName="compositeShape" presStyleCnt="0">
        <dgm:presLayoutVars>
          <dgm:chMax val="7"/>
          <dgm:dir/>
          <dgm:resizeHandles val="exact"/>
        </dgm:presLayoutVars>
      </dgm:prSet>
      <dgm:spPr/>
    </dgm:pt>
    <dgm:pt modelId="{0BBFD0E5-D5B8-47D9-A5A9-B397C5E15649}" type="pres">
      <dgm:prSet presAssocID="{D86E50B0-1630-4E59-8BA5-D059DE2376E8}" presName="circ1" presStyleLbl="vennNode1" presStyleIdx="0" presStyleCnt="3"/>
      <dgm:spPr/>
      <dgm:t>
        <a:bodyPr/>
        <a:lstStyle/>
        <a:p>
          <a:endParaRPr lang="en-US"/>
        </a:p>
      </dgm:t>
    </dgm:pt>
    <dgm:pt modelId="{0B17E753-6478-4509-AD48-2542C0CBA56E}" type="pres">
      <dgm:prSet presAssocID="{D86E50B0-1630-4E59-8BA5-D059DE2376E8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943347-FC0F-4022-B484-815644E27B62}" type="pres">
      <dgm:prSet presAssocID="{A11C2DC9-08CB-4B54-903F-7B922179ECE1}" presName="circ2" presStyleLbl="vennNode1" presStyleIdx="1" presStyleCnt="3"/>
      <dgm:spPr/>
      <dgm:t>
        <a:bodyPr/>
        <a:lstStyle/>
        <a:p>
          <a:endParaRPr lang="en-US"/>
        </a:p>
      </dgm:t>
    </dgm:pt>
    <dgm:pt modelId="{3B4DF00C-77D5-4B12-8D8B-14720A19D997}" type="pres">
      <dgm:prSet presAssocID="{A11C2DC9-08CB-4B54-903F-7B922179ECE1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FE0A24-8B36-4DD0-874B-EB3CB55CB31D}" type="pres">
      <dgm:prSet presAssocID="{1BA12DAC-F18C-453C-8B7A-CC05897E2FF0}" presName="circ3" presStyleLbl="vennNode1" presStyleIdx="2" presStyleCnt="3"/>
      <dgm:spPr/>
      <dgm:t>
        <a:bodyPr/>
        <a:lstStyle/>
        <a:p>
          <a:endParaRPr lang="en-US"/>
        </a:p>
      </dgm:t>
    </dgm:pt>
    <dgm:pt modelId="{A99AB851-D85D-4C48-835E-2F7BB01D37A1}" type="pres">
      <dgm:prSet presAssocID="{1BA12DAC-F18C-453C-8B7A-CC05897E2FF0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39BBFE4-35BD-40DE-824C-595BFF9CFEB7}" type="presOf" srcId="{1BA12DAC-F18C-453C-8B7A-CC05897E2FF0}" destId="{44FE0A24-8B36-4DD0-874B-EB3CB55CB31D}" srcOrd="0" destOrd="0" presId="urn:microsoft.com/office/officeart/2005/8/layout/venn1"/>
    <dgm:cxn modelId="{D58DA53C-993B-47B4-ACC4-E0D0590DA6FC}" type="presOf" srcId="{3DAD4DDF-5C73-4FA7-B957-3DA033EDCC3A}" destId="{E51E3C80-0744-46B3-90D7-DD5292BF801A}" srcOrd="0" destOrd="0" presId="urn:microsoft.com/office/officeart/2005/8/layout/venn1"/>
    <dgm:cxn modelId="{01C484F4-5469-4430-8F5F-9C2D139783B1}" type="presOf" srcId="{A11C2DC9-08CB-4B54-903F-7B922179ECE1}" destId="{3B4DF00C-77D5-4B12-8D8B-14720A19D997}" srcOrd="1" destOrd="0" presId="urn:microsoft.com/office/officeart/2005/8/layout/venn1"/>
    <dgm:cxn modelId="{9A6F0374-3018-44D2-B1F4-7C24F2D4379A}" type="presOf" srcId="{D86E50B0-1630-4E59-8BA5-D059DE2376E8}" destId="{0B17E753-6478-4509-AD48-2542C0CBA56E}" srcOrd="1" destOrd="0" presId="urn:microsoft.com/office/officeart/2005/8/layout/venn1"/>
    <dgm:cxn modelId="{6A050368-06C2-4467-A5E2-B45CBD2CF4D0}" type="presOf" srcId="{1BA12DAC-F18C-453C-8B7A-CC05897E2FF0}" destId="{A99AB851-D85D-4C48-835E-2F7BB01D37A1}" srcOrd="1" destOrd="0" presId="urn:microsoft.com/office/officeart/2005/8/layout/venn1"/>
    <dgm:cxn modelId="{0719D620-468B-48ED-875E-FA2A866BD553}" srcId="{3DAD4DDF-5C73-4FA7-B957-3DA033EDCC3A}" destId="{D86E50B0-1630-4E59-8BA5-D059DE2376E8}" srcOrd="0" destOrd="0" parTransId="{40E24635-2748-46E9-94A8-1E156086C9A3}" sibTransId="{E43B2C8B-57F4-4C60-9886-D9D436BAEEBE}"/>
    <dgm:cxn modelId="{F8D08EAB-3D83-44D1-8787-162EFD7A9294}" type="presOf" srcId="{A11C2DC9-08CB-4B54-903F-7B922179ECE1}" destId="{6C943347-FC0F-4022-B484-815644E27B62}" srcOrd="0" destOrd="0" presId="urn:microsoft.com/office/officeart/2005/8/layout/venn1"/>
    <dgm:cxn modelId="{DED52ECD-A047-47CD-8D4C-1D3CE189FD71}" srcId="{3DAD4DDF-5C73-4FA7-B957-3DA033EDCC3A}" destId="{1BA12DAC-F18C-453C-8B7A-CC05897E2FF0}" srcOrd="2" destOrd="0" parTransId="{1C520B6B-DEB6-4E85-B91D-86A4A337E740}" sibTransId="{C52B2442-EAFC-4C42-9FFD-B3CE987C309A}"/>
    <dgm:cxn modelId="{DA78FA40-4555-4AC8-AE0C-91C1564E72B6}" type="presOf" srcId="{D86E50B0-1630-4E59-8BA5-D059DE2376E8}" destId="{0BBFD0E5-D5B8-47D9-A5A9-B397C5E15649}" srcOrd="0" destOrd="0" presId="urn:microsoft.com/office/officeart/2005/8/layout/venn1"/>
    <dgm:cxn modelId="{7D20544C-D8FC-4361-BF2D-7764FBD3CB26}" srcId="{3DAD4DDF-5C73-4FA7-B957-3DA033EDCC3A}" destId="{A11C2DC9-08CB-4B54-903F-7B922179ECE1}" srcOrd="1" destOrd="0" parTransId="{E80D077E-C289-4D7E-98C6-FA4B2D857181}" sibTransId="{A36C0161-61FD-47B0-A3C5-694FAB64E12C}"/>
    <dgm:cxn modelId="{DD274E86-2793-4613-ADB2-B9A664F0843C}" type="presParOf" srcId="{E51E3C80-0744-46B3-90D7-DD5292BF801A}" destId="{0BBFD0E5-D5B8-47D9-A5A9-B397C5E15649}" srcOrd="0" destOrd="0" presId="urn:microsoft.com/office/officeart/2005/8/layout/venn1"/>
    <dgm:cxn modelId="{E6212650-F780-43B6-BD7E-D452B30561A0}" type="presParOf" srcId="{E51E3C80-0744-46B3-90D7-DD5292BF801A}" destId="{0B17E753-6478-4509-AD48-2542C0CBA56E}" srcOrd="1" destOrd="0" presId="urn:microsoft.com/office/officeart/2005/8/layout/venn1"/>
    <dgm:cxn modelId="{E6E7E984-A474-4B3B-BD30-28EBA02209C3}" type="presParOf" srcId="{E51E3C80-0744-46B3-90D7-DD5292BF801A}" destId="{6C943347-FC0F-4022-B484-815644E27B62}" srcOrd="2" destOrd="0" presId="urn:microsoft.com/office/officeart/2005/8/layout/venn1"/>
    <dgm:cxn modelId="{452CF506-6389-45FF-B1A2-49FA901FF201}" type="presParOf" srcId="{E51E3C80-0744-46B3-90D7-DD5292BF801A}" destId="{3B4DF00C-77D5-4B12-8D8B-14720A19D997}" srcOrd="3" destOrd="0" presId="urn:microsoft.com/office/officeart/2005/8/layout/venn1"/>
    <dgm:cxn modelId="{E4762ECE-FC8C-444A-8687-7AF43DE99736}" type="presParOf" srcId="{E51E3C80-0744-46B3-90D7-DD5292BF801A}" destId="{44FE0A24-8B36-4DD0-874B-EB3CB55CB31D}" srcOrd="4" destOrd="0" presId="urn:microsoft.com/office/officeart/2005/8/layout/venn1"/>
    <dgm:cxn modelId="{A1F01E30-4AF8-4F5B-AD43-C7177B180ED1}" type="presParOf" srcId="{E51E3C80-0744-46B3-90D7-DD5292BF801A}" destId="{A99AB851-D85D-4C48-835E-2F7BB01D37A1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BFD0E5-D5B8-47D9-A5A9-B397C5E15649}">
      <dsp:nvSpPr>
        <dsp:cNvPr id="0" name=""/>
        <dsp:cNvSpPr/>
      </dsp:nvSpPr>
      <dsp:spPr>
        <a:xfrm>
          <a:off x="825598" y="44537"/>
          <a:ext cx="2137824" cy="213782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Agri</a:t>
          </a:r>
          <a:r>
            <a:rPr lang="en-US" sz="1400" kern="1200" dirty="0" smtClean="0"/>
            <a:t>-food trade policy</a:t>
          </a:r>
        </a:p>
      </dsp:txBody>
      <dsp:txXfrm>
        <a:off x="1110641" y="418657"/>
        <a:ext cx="1567737" cy="962020"/>
      </dsp:txXfrm>
    </dsp:sp>
    <dsp:sp modelId="{6C943347-FC0F-4022-B484-815644E27B62}">
      <dsp:nvSpPr>
        <dsp:cNvPr id="0" name=""/>
        <dsp:cNvSpPr/>
      </dsp:nvSpPr>
      <dsp:spPr>
        <a:xfrm>
          <a:off x="1596996" y="1380677"/>
          <a:ext cx="2137824" cy="213782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Supply-side mitigation measures</a:t>
          </a:r>
          <a:endParaRPr lang="en-US" sz="1400" kern="1200" dirty="0"/>
        </a:p>
      </dsp:txBody>
      <dsp:txXfrm>
        <a:off x="2250814" y="1932949"/>
        <a:ext cx="1282694" cy="1175803"/>
      </dsp:txXfrm>
    </dsp:sp>
    <dsp:sp modelId="{44FE0A24-8B36-4DD0-874B-EB3CB55CB31D}">
      <dsp:nvSpPr>
        <dsp:cNvPr id="0" name=""/>
        <dsp:cNvSpPr/>
      </dsp:nvSpPr>
      <dsp:spPr>
        <a:xfrm>
          <a:off x="54200" y="1380677"/>
          <a:ext cx="2137824" cy="213782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Demand-side mitigation measures</a:t>
          </a:r>
          <a:endParaRPr lang="en-US" sz="1400" kern="1200" dirty="0"/>
        </a:p>
      </dsp:txBody>
      <dsp:txXfrm>
        <a:off x="255512" y="1932949"/>
        <a:ext cx="1282694" cy="11758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8F9E11-F642-4BF2-B4DC-AF7D35EA7551}" type="datetimeFigureOut">
              <a:rPr lang="da-DK" smtClean="0"/>
              <a:t>23-06-2020</a:t>
            </a:fld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A371A3-64EC-4735-8565-D99D78279674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692714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72A38B-F9FA-4036-A084-652409E98F08}" type="datetimeFigureOut">
              <a:rPr lang="da-DK" smtClean="0"/>
              <a:t>23-06-2020</a:t>
            </a:fld>
            <a:endParaRPr lang="da-DK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 dirty="0"/>
              <a:t>Click to edit Master text styles</a:t>
            </a:r>
          </a:p>
          <a:p>
            <a:pPr lvl="1"/>
            <a:r>
              <a:rPr lang="da-DK" dirty="0"/>
              <a:t>Second level</a:t>
            </a:r>
          </a:p>
          <a:p>
            <a:pPr lvl="2"/>
            <a:r>
              <a:rPr lang="da-DK" dirty="0"/>
              <a:t>Third level</a:t>
            </a:r>
          </a:p>
          <a:p>
            <a:pPr lvl="3"/>
            <a:r>
              <a:rPr lang="da-DK" dirty="0"/>
              <a:t>Fourth level</a:t>
            </a:r>
          </a:p>
          <a:p>
            <a:pPr lvl="4"/>
            <a:r>
              <a:rPr lang="da-DK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436F85-577F-4A92-A47F-D540A2BCC821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78091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da-DK" smtClean="0"/>
              <a:t>1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93795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da-DK" smtClean="0"/>
              <a:t>10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622080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da-DK" smtClean="0"/>
              <a:t>11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671825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da-DK" smtClean="0"/>
              <a:t>12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875135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da-DK" smtClean="0"/>
              <a:t>13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385714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da-DK" smtClean="0"/>
              <a:t>14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319636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da-DK" smtClean="0"/>
              <a:t>15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920652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da-DK" smtClean="0"/>
              <a:t>16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018446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da-DK" smtClean="0"/>
              <a:t>17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481882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89610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90371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da-DK" smtClean="0"/>
              <a:t>2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149812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da-DK" smtClean="0"/>
              <a:t>20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035964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da-DK" smtClean="0"/>
              <a:t>21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007187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da-DK" smtClean="0"/>
              <a:t>3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807137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da-DK" smtClean="0"/>
              <a:t>4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665268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da-DK" smtClean="0"/>
              <a:t>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147514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da-DK" smtClean="0"/>
              <a:t>6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036495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da-DK" smtClean="0"/>
              <a:t>7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768702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da-DK" smtClean="0"/>
              <a:t>8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887428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da-DK" smtClean="0"/>
              <a:t>9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90494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hyperlink" Target="http://www.designguide.ku.dk/ku/skabeloner/powerpoint/praesentationer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hyperlink" Target="http://image.ku.dk/lightbox/211/13407586855728741badb20/" TargetMode="Externa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billede stor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9144000" cy="6858000"/>
          </a:xfrm>
          <a:blipFill>
            <a:blip r:embed="rId2"/>
            <a:stretch>
              <a:fillRect/>
            </a:stretch>
          </a:blipFill>
        </p:spPr>
        <p:txBody>
          <a:bodyPr lIns="6408000" tIns="360000" anchor="ctr" anchorCtr="0"/>
          <a:lstStyle>
            <a:lvl1pPr marL="0" indent="0" algn="l">
              <a:buNone/>
              <a:defRPr sz="240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da-DK" dirty="0"/>
              <a:t> Klik på ikonet, hvis du vil udskifte billedet</a:t>
            </a:r>
          </a:p>
        </p:txBody>
      </p:sp>
      <p:sp>
        <p:nvSpPr>
          <p:cNvPr id="2" name="Titel 2"/>
          <p:cNvSpPr>
            <a:spLocks noGrp="1"/>
          </p:cNvSpPr>
          <p:nvPr>
            <p:ph type="ctrTitle"/>
          </p:nvPr>
        </p:nvSpPr>
        <p:spPr>
          <a:xfrm>
            <a:off x="0" y="691816"/>
            <a:ext cx="4469607" cy="5474035"/>
          </a:xfrm>
          <a:blipFill>
            <a:blip r:embed="rId3"/>
            <a:stretch>
              <a:fillRect/>
            </a:stretch>
          </a:blipFill>
        </p:spPr>
        <p:txBody>
          <a:bodyPr lIns="540000" tIns="468000" rIns="360000" bIns="3384000" anchor="b" anchorCtr="0">
            <a:noAutofit/>
          </a:bodyPr>
          <a:lstStyle>
            <a:lvl1pPr algn="l">
              <a:lnSpc>
                <a:spcPts val="3000"/>
              </a:lnSpc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7746833" y="-385200"/>
            <a:ext cx="611232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9610733C-9034-4EF1-A134-C713BE098F55}" type="datetime1">
              <a:rPr lang="da-DK" smtClean="0"/>
              <a:t>23-06-2020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2427371" y="-385200"/>
            <a:ext cx="5235872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>
          <a:xfrm>
            <a:off x="8441657" y="-385200"/>
            <a:ext cx="286319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091A926C-488A-4E3E-9C21-57CAA120E114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1" name="Pladsholder til tekst 14"/>
          <p:cNvSpPr>
            <a:spLocks noGrp="1"/>
          </p:cNvSpPr>
          <p:nvPr>
            <p:ph type="body" sz="quarter" idx="13" hasCustomPrompt="1"/>
          </p:nvPr>
        </p:nvSpPr>
        <p:spPr>
          <a:xfrm>
            <a:off x="441721" y="4053600"/>
            <a:ext cx="3709988" cy="899766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350" baseline="0"/>
            </a:lvl1pPr>
          </a:lstStyle>
          <a:p>
            <a:pPr lvl="0"/>
            <a:r>
              <a:rPr lang="da-DK" dirty="0"/>
              <a:t>Navn på oplægsholder, KU-enhed, sted og dato</a:t>
            </a:r>
          </a:p>
        </p:txBody>
      </p:sp>
      <p:sp>
        <p:nvSpPr>
          <p:cNvPr id="9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441722" y="3007286"/>
            <a:ext cx="3709987" cy="726435"/>
          </a:xfrm>
        </p:spPr>
        <p:txBody>
          <a:bodyPr r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a-DK" dirty="0"/>
              <a:t>Klik for at tilføje undertitel</a:t>
            </a:r>
          </a:p>
        </p:txBody>
      </p:sp>
      <p:sp>
        <p:nvSpPr>
          <p:cNvPr id="12" name="Titel 1"/>
          <p:cNvSpPr>
            <a:spLocks noGrp="1"/>
          </p:cNvSpPr>
          <p:nvPr>
            <p:ph type="body" sz="quarter" idx="15" hasCustomPrompt="1"/>
          </p:nvPr>
        </p:nvSpPr>
        <p:spPr>
          <a:xfrm>
            <a:off x="440532" y="1020201"/>
            <a:ext cx="3709987" cy="1345417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7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a-DK" dirty="0"/>
              <a:t>Klik for at tilføje titel</a:t>
            </a:r>
          </a:p>
        </p:txBody>
      </p:sp>
    </p:spTree>
    <p:extLst>
      <p:ext uri="{BB962C8B-B14F-4D97-AF65-F5344CB8AC3E}">
        <p14:creationId xmlns:p14="http://schemas.microsoft.com/office/powerpoint/2010/main" val="3829081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bille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441723" y="1635125"/>
            <a:ext cx="8259365" cy="4675188"/>
          </a:xfrm>
          <a:blipFill>
            <a:blip r:embed="rId2"/>
            <a:stretch>
              <a:fillRect/>
            </a:stretch>
          </a:blipFill>
        </p:spPr>
        <p:txBody>
          <a:bodyPr lIns="0" tIns="2304000" rIns="0" anchor="t" anchorCtr="0"/>
          <a:lstStyle>
            <a:lvl1pPr marL="0" indent="0" algn="ctr">
              <a:buNone/>
              <a:defRPr sz="240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da-DK" dirty="0"/>
              <a:t>Klik på ikonet, hvis du vil udskifte billedet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41723" y="620713"/>
            <a:ext cx="8259365" cy="865187"/>
          </a:xfrm>
        </p:spPr>
        <p:txBody>
          <a:bodyPr/>
          <a:lstStyle/>
          <a:p>
            <a:r>
              <a:rPr lang="da-DK" dirty="0"/>
              <a:t>Klik for at tilføje overskrift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854C8-09F9-49F3-9200-F6E55E50E9FD}" type="datetime1">
              <a:rPr lang="da-DK" smtClean="0"/>
              <a:t>23-06-2020</a:t>
            </a:fld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19167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lle tekstlabel højre og bille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334852"/>
            <a:ext cx="9144000" cy="6523149"/>
          </a:xfrm>
          <a:blipFill>
            <a:blip r:embed="rId2"/>
            <a:stretch>
              <a:fillRect/>
            </a:stretch>
          </a:blipFill>
        </p:spPr>
        <p:txBody>
          <a:bodyPr lIns="0" tIns="360000" rIns="6408000" anchor="ctr" anchorCtr="0"/>
          <a:lstStyle>
            <a:lvl1pPr marL="0" indent="0" algn="r">
              <a:buNone/>
              <a:defRPr sz="2400" baseline="0">
                <a:solidFill>
                  <a:schemeClr val="tx1"/>
                </a:solidFill>
                <a:sym typeface="Wingdings" panose="05000000000000000000" pitchFamily="2" charset="2"/>
              </a:defRPr>
            </a:lvl1pPr>
          </a:lstStyle>
          <a:p>
            <a:r>
              <a:rPr lang="da-DK" dirty="0"/>
              <a:t>Klik på ikonet, hvis du vil udskifte billedet 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682728" y="4903567"/>
            <a:ext cx="4461272" cy="1398808"/>
          </a:xfrm>
          <a:solidFill>
            <a:srgbClr val="A31D20">
              <a:alpha val="95000"/>
            </a:srgbClr>
          </a:solidFill>
        </p:spPr>
        <p:txBody>
          <a:bodyPr lIns="252000" tIns="144000" rIns="540000" bIns="144000" anchor="t" anchorCtr="0"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tilføje tekst 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F2C5F-F0E5-452B-A2F2-3EA33BA229B5}" type="datetime1">
              <a:rPr lang="da-DK" smtClean="0"/>
              <a:t>23-06-2020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605502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lle tekstlabel venstre og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334852"/>
            <a:ext cx="9144000" cy="6523149"/>
          </a:xfrm>
          <a:blipFill>
            <a:blip r:embed="rId2"/>
            <a:stretch>
              <a:fillRect/>
            </a:stretch>
          </a:blipFill>
        </p:spPr>
        <p:txBody>
          <a:bodyPr lIns="0" tIns="360000" rIns="6408000" anchor="ctr" anchorCtr="0"/>
          <a:lstStyle>
            <a:lvl1pPr marL="0" indent="0" algn="r">
              <a:buNone/>
              <a:defRPr sz="240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da-DK" dirty="0"/>
              <a:t>Klik på ikonet, hvis du vil udskifte billedet 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0" y="4903567"/>
            <a:ext cx="4461272" cy="1398808"/>
          </a:xfrm>
          <a:solidFill>
            <a:srgbClr val="A31D20">
              <a:alpha val="95000"/>
            </a:srgbClr>
          </a:solidFill>
        </p:spPr>
        <p:txBody>
          <a:bodyPr lIns="576000" tIns="144000" rIns="252000" bIns="144000" anchor="t" anchorCtr="0"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tilføje tekst</a:t>
            </a:r>
            <a:r>
              <a:rPr lang="da-DK" sz="1800" spc="75" dirty="0">
                <a:solidFill>
                  <a:schemeClr val="bg1"/>
                </a:solidFill>
                <a:latin typeface="+mj-lt"/>
                <a:cs typeface="Microsoft New Tai Lue"/>
              </a:rPr>
              <a:t/>
            </a:r>
            <a:br>
              <a:rPr lang="da-DK" sz="1800" spc="75" dirty="0">
                <a:solidFill>
                  <a:schemeClr val="bg1"/>
                </a:solidFill>
                <a:latin typeface="+mj-lt"/>
                <a:cs typeface="Microsoft New Tai Lue"/>
              </a:rPr>
            </a:br>
            <a:r>
              <a:rPr lang="da-DK" dirty="0"/>
              <a:t> 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46445-93A7-4948-90C3-5E545867631D}" type="datetime1">
              <a:rPr lang="da-DK" smtClean="0"/>
              <a:t>23-06-2020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94560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 tekstlabel højre og bille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334852"/>
            <a:ext cx="9144000" cy="6523149"/>
          </a:xfrm>
          <a:blipFill>
            <a:blip r:embed="rId2"/>
            <a:stretch>
              <a:fillRect/>
            </a:stretch>
          </a:blipFill>
        </p:spPr>
        <p:txBody>
          <a:bodyPr lIns="0" tIns="360000" rIns="6408000" anchor="ctr" anchorCtr="0"/>
          <a:lstStyle>
            <a:lvl1pPr marL="0" indent="0" algn="r">
              <a:buNone/>
              <a:defRPr sz="2400" baseline="0">
                <a:sym typeface="Wingdings" panose="05000000000000000000" pitchFamily="2" charset="2"/>
              </a:defRPr>
            </a:lvl1pPr>
          </a:lstStyle>
          <a:p>
            <a:r>
              <a:rPr lang="da-DK" dirty="0"/>
              <a:t>Klik på ikonet, hvis du vil udskifte billedet  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DFD51-CB30-4E30-94A9-3C7B4B0535D6}" type="datetime1">
              <a:rPr lang="da-DK" smtClean="0"/>
              <a:t>23-06-2020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  <p:sp>
        <p:nvSpPr>
          <p:cNvPr id="10" name="Pladsholder til tekst 9"/>
          <p:cNvSpPr>
            <a:spLocks noGrp="1"/>
          </p:cNvSpPr>
          <p:nvPr>
            <p:ph type="body" sz="quarter" idx="15" hasCustomPrompt="1"/>
          </p:nvPr>
        </p:nvSpPr>
        <p:spPr>
          <a:xfrm>
            <a:off x="4682728" y="2036763"/>
            <a:ext cx="4461272" cy="4265612"/>
          </a:xfrm>
          <a:solidFill>
            <a:schemeClr val="accent1">
              <a:alpha val="95000"/>
            </a:schemeClr>
          </a:solidFill>
        </p:spPr>
        <p:txBody>
          <a:bodyPr lIns="252000" tIns="144000" rIns="540000" bIns="144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539354" indent="-267891">
              <a:defRPr>
                <a:solidFill>
                  <a:schemeClr val="bg1"/>
                </a:solidFill>
              </a:defRPr>
            </a:lvl2pPr>
            <a:lvl3pPr marL="539354" indent="-269081">
              <a:defRPr>
                <a:solidFill>
                  <a:schemeClr val="bg1"/>
                </a:solidFill>
              </a:defRPr>
            </a:lvl3pPr>
            <a:lvl4pPr marL="539354" indent="-269081">
              <a:defRPr>
                <a:solidFill>
                  <a:schemeClr val="bg1"/>
                </a:solidFill>
              </a:defRPr>
            </a:lvl4pPr>
            <a:lvl5pPr marL="539354" indent="-269081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7580104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 tekstlabel venstre og bille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334852"/>
            <a:ext cx="9144000" cy="6523149"/>
          </a:xfrm>
          <a:blipFill>
            <a:blip r:embed="rId2"/>
            <a:stretch>
              <a:fillRect/>
            </a:stretch>
          </a:blipFill>
        </p:spPr>
        <p:txBody>
          <a:bodyPr lIns="6408000" tIns="360000" rIns="0" anchor="ctr" anchorCtr="0"/>
          <a:lstStyle>
            <a:lvl1pPr marL="0" indent="0" algn="l">
              <a:buNone/>
              <a:defRPr sz="240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da-DK" dirty="0"/>
              <a:t> Klik på ikonet, hvis </a:t>
            </a:r>
            <a:br>
              <a:rPr lang="da-DK" dirty="0"/>
            </a:br>
            <a:r>
              <a:rPr lang="da-DK" dirty="0"/>
              <a:t>du vil udskifte billedet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E4329-2AA9-435B-BDB4-F4C3408B6DCE}" type="datetime1">
              <a:rPr lang="da-DK" smtClean="0"/>
              <a:t>23-06-2020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  <p:sp>
        <p:nvSpPr>
          <p:cNvPr id="8" name="Pladsholder til tekst 9"/>
          <p:cNvSpPr>
            <a:spLocks noGrp="1"/>
          </p:cNvSpPr>
          <p:nvPr>
            <p:ph type="body" sz="quarter" idx="15" hasCustomPrompt="1"/>
          </p:nvPr>
        </p:nvSpPr>
        <p:spPr>
          <a:xfrm>
            <a:off x="0" y="2036763"/>
            <a:ext cx="4461272" cy="4265612"/>
          </a:xfrm>
          <a:solidFill>
            <a:schemeClr val="accent1">
              <a:alpha val="95000"/>
            </a:schemeClr>
          </a:solidFill>
        </p:spPr>
        <p:txBody>
          <a:bodyPr lIns="576000" tIns="144000" rIns="252000" bIns="144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539354" indent="-269081">
              <a:defRPr>
                <a:solidFill>
                  <a:schemeClr val="bg1"/>
                </a:solidFill>
              </a:defRPr>
            </a:lvl2pPr>
            <a:lvl3pPr marL="539354" indent="-269081">
              <a:defRPr>
                <a:solidFill>
                  <a:schemeClr val="bg1"/>
                </a:solidFill>
              </a:defRPr>
            </a:lvl3pPr>
            <a:lvl4pPr marL="539354" indent="-269081">
              <a:defRPr>
                <a:solidFill>
                  <a:schemeClr val="bg1"/>
                </a:solidFill>
              </a:defRPr>
            </a:lvl4pPr>
            <a:lvl5pPr marL="539354" indent="-269081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21472760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sal-punktopstilling rø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64807-3496-47E8-915B-96DB96A167BC}" type="datetime1">
              <a:rPr lang="da-DK" smtClean="0"/>
              <a:t>23-06-2020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  <p:sp>
        <p:nvSpPr>
          <p:cNvPr id="7" name="Pladsholder til tekst 9"/>
          <p:cNvSpPr>
            <a:spLocks noGrp="1"/>
          </p:cNvSpPr>
          <p:nvPr>
            <p:ph type="body" sz="quarter" idx="15" hasCustomPrompt="1"/>
          </p:nvPr>
        </p:nvSpPr>
        <p:spPr>
          <a:xfrm>
            <a:off x="441723" y="620714"/>
            <a:ext cx="8259365" cy="5682589"/>
          </a:xfrm>
          <a:noFill/>
        </p:spPr>
        <p:txBody>
          <a:bodyPr lIns="0" tIns="0" rIns="0" bIns="0"/>
          <a:lstStyle>
            <a:lvl1pPr marL="336947" indent="-336947" algn="l" defTabSz="6858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da-DK" sz="3600" b="0" kern="1200" cap="all" spc="18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36947" indent="-336947" algn="l" defTabSz="6858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da-DK" sz="3600" b="0" kern="1200" cap="all" spc="18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336947" indent="-336947" algn="l" defTabSz="6858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da-DK" sz="3600" b="0" kern="1200" cap="all" spc="18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336947" indent="-336947" algn="l" defTabSz="6858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da-DK" sz="3600" b="0" kern="1200" cap="all" spc="18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336947" indent="-336947" algn="l" defTabSz="6858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da-DK" sz="3600" b="0" kern="1200" cap="all" spc="180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19878392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kstfelt 8"/>
          <p:cNvSpPr txBox="1"/>
          <p:nvPr userDrawn="1"/>
        </p:nvSpPr>
        <p:spPr>
          <a:xfrm>
            <a:off x="315960" y="612884"/>
            <a:ext cx="875714" cy="1823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1250" b="1" dirty="0">
                <a:solidFill>
                  <a:schemeClr val="bg1"/>
                </a:solidFill>
              </a:rPr>
              <a:t>”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EB03B-DE17-4D8C-BE2B-1AD42424342D}" type="datetime1">
              <a:rPr lang="da-DK" smtClean="0"/>
              <a:t>23-06-2020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  <p:sp>
        <p:nvSpPr>
          <p:cNvPr id="7" name="Pladsholder til tekst 9"/>
          <p:cNvSpPr>
            <a:spLocks noGrp="1"/>
          </p:cNvSpPr>
          <p:nvPr>
            <p:ph type="body" sz="quarter" idx="15" hasCustomPrompt="1"/>
          </p:nvPr>
        </p:nvSpPr>
        <p:spPr>
          <a:xfrm>
            <a:off x="441723" y="1628776"/>
            <a:ext cx="8259365" cy="4114799"/>
          </a:xfrm>
          <a:noFill/>
        </p:spPr>
        <p:txBody>
          <a:bodyPr lIns="0" tIns="0" rIns="0" bIns="0" anchor="t" anchorCtr="0"/>
          <a:lstStyle>
            <a:lvl1pPr marL="0" indent="0" algn="l" defTabSz="6858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da-DK" sz="360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da-DK" sz="360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6858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da-DK" sz="360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6858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da-DK" sz="360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6858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da-DK" sz="360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da-DK" dirty="0"/>
              <a:t>Klik for at tilføje tekst</a:t>
            </a:r>
          </a:p>
        </p:txBody>
      </p:sp>
      <p:sp>
        <p:nvSpPr>
          <p:cNvPr id="8" name="Pladsholder til tekst 14"/>
          <p:cNvSpPr>
            <a:spLocks noGrp="1"/>
          </p:cNvSpPr>
          <p:nvPr>
            <p:ph type="body" sz="quarter" idx="13" hasCustomPrompt="1"/>
          </p:nvPr>
        </p:nvSpPr>
        <p:spPr>
          <a:xfrm>
            <a:off x="437034" y="5934971"/>
            <a:ext cx="8264622" cy="367404"/>
          </a:xfrm>
        </p:spPr>
        <p:txBody>
          <a:bodyPr>
            <a:normAutofit/>
          </a:bodyPr>
          <a:lstStyle>
            <a:lvl1pPr marL="0" indent="0">
              <a:buNone/>
              <a:defRPr sz="18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Navn, kilde</a:t>
            </a:r>
          </a:p>
        </p:txBody>
      </p:sp>
    </p:spTree>
    <p:extLst>
      <p:ext uri="{BB962C8B-B14F-4D97-AF65-F5344CB8AC3E}">
        <p14:creationId xmlns:p14="http://schemas.microsoft.com/office/powerpoint/2010/main" val="4142963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spejlede tekst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54F7B-C476-4203-AE9B-5470D905B3E4}" type="datetime1">
              <a:rPr lang="da-DK" smtClean="0"/>
              <a:t>23-06-2020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  <p:sp>
        <p:nvSpPr>
          <p:cNvPr id="9" name="Pladsholder til tekst 9"/>
          <p:cNvSpPr>
            <a:spLocks noGrp="1"/>
          </p:cNvSpPr>
          <p:nvPr>
            <p:ph type="body" sz="quarter" idx="15" hasCustomPrompt="1"/>
          </p:nvPr>
        </p:nvSpPr>
        <p:spPr>
          <a:xfrm>
            <a:off x="441724" y="1628775"/>
            <a:ext cx="4018901" cy="4674527"/>
          </a:xfrm>
          <a:noFill/>
        </p:spPr>
        <p:txBody>
          <a:bodyPr lIns="0" tIns="0" rIns="0" bIns="0"/>
          <a:lstStyle>
            <a:lvl1pPr marL="0" indent="0" algn="r" defTabSz="685800" rtl="0" eaLnBrk="1" latinLnBrk="0" hangingPunct="1">
              <a:lnSpc>
                <a:spcPct val="90000"/>
              </a:lnSpc>
              <a:spcAft>
                <a:spcPts val="900"/>
              </a:spcAft>
              <a:buFont typeface="Arial" panose="020B0604020202020204" pitchFamily="34" charset="0"/>
              <a:buNone/>
              <a:defRPr lang="da-DK" sz="2700" b="1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r" defTabSz="685800" rtl="0" eaLnBrk="1" latinLnBrk="0" hangingPunct="1">
              <a:lnSpc>
                <a:spcPct val="90000"/>
              </a:lnSpc>
              <a:spcAft>
                <a:spcPts val="900"/>
              </a:spcAft>
              <a:buFont typeface="Arial" panose="020B0604020202020204" pitchFamily="34" charset="0"/>
              <a:buNone/>
              <a:defRPr lang="da-DK" sz="2700" b="1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r" defTabSz="685800" rtl="0" eaLnBrk="1" latinLnBrk="0" hangingPunct="1">
              <a:lnSpc>
                <a:spcPct val="90000"/>
              </a:lnSpc>
              <a:spcAft>
                <a:spcPts val="900"/>
              </a:spcAft>
              <a:buFont typeface="Arial" panose="020B0604020202020204" pitchFamily="34" charset="0"/>
              <a:buNone/>
              <a:defRPr lang="da-DK" sz="2700" b="1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r" defTabSz="685800" rtl="0" eaLnBrk="1" latinLnBrk="0" hangingPunct="1">
              <a:lnSpc>
                <a:spcPct val="90000"/>
              </a:lnSpc>
              <a:spcAft>
                <a:spcPts val="900"/>
              </a:spcAft>
              <a:buFont typeface="Arial" panose="020B0604020202020204" pitchFamily="34" charset="0"/>
              <a:buNone/>
              <a:defRPr lang="da-DK" sz="2700" b="1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r" defTabSz="685800" rtl="0" eaLnBrk="1" latinLnBrk="0" hangingPunct="1">
              <a:lnSpc>
                <a:spcPct val="90000"/>
              </a:lnSpc>
              <a:spcAft>
                <a:spcPts val="900"/>
              </a:spcAft>
              <a:buFont typeface="Arial" panose="020B0604020202020204" pitchFamily="34" charset="0"/>
              <a:buNone/>
              <a:defRPr lang="da-DK" sz="2700" b="1" kern="1200" cap="none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0" name="Pladsholder til tekst 9"/>
          <p:cNvSpPr>
            <a:spLocks noGrp="1"/>
          </p:cNvSpPr>
          <p:nvPr>
            <p:ph type="body" sz="quarter" idx="16" hasCustomPrompt="1"/>
          </p:nvPr>
        </p:nvSpPr>
        <p:spPr>
          <a:xfrm>
            <a:off x="4683377" y="1628775"/>
            <a:ext cx="4017711" cy="4674527"/>
          </a:xfrm>
          <a:noFill/>
        </p:spPr>
        <p:txBody>
          <a:bodyPr lIns="0" tIns="0" rIns="0" bIns="0"/>
          <a:lstStyle>
            <a:lvl1pPr marL="0" indent="0" algn="l" defTabSz="685800" rtl="0" eaLnBrk="1" latinLnBrk="0" hangingPunct="1">
              <a:lnSpc>
                <a:spcPct val="90000"/>
              </a:lnSpc>
              <a:spcAft>
                <a:spcPts val="900"/>
              </a:spcAft>
              <a:buFont typeface="Arial" panose="020B0604020202020204" pitchFamily="34" charset="0"/>
              <a:buNone/>
              <a:defRPr lang="da-DK" sz="270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90000"/>
              </a:lnSpc>
              <a:spcAft>
                <a:spcPts val="900"/>
              </a:spcAft>
              <a:buFont typeface="Arial" panose="020B0604020202020204" pitchFamily="34" charset="0"/>
              <a:buNone/>
              <a:defRPr lang="da-DK" sz="270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685800" rtl="0" eaLnBrk="1" latinLnBrk="0" hangingPunct="1">
              <a:lnSpc>
                <a:spcPct val="90000"/>
              </a:lnSpc>
              <a:spcAft>
                <a:spcPts val="900"/>
              </a:spcAft>
              <a:buFont typeface="Arial" panose="020B0604020202020204" pitchFamily="34" charset="0"/>
              <a:buNone/>
              <a:defRPr lang="da-DK" sz="270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685800" rtl="0" eaLnBrk="1" latinLnBrk="0" hangingPunct="1">
              <a:lnSpc>
                <a:spcPct val="90000"/>
              </a:lnSpc>
              <a:spcAft>
                <a:spcPts val="900"/>
              </a:spcAft>
              <a:buFont typeface="Arial" panose="020B0604020202020204" pitchFamily="34" charset="0"/>
              <a:buNone/>
              <a:defRPr lang="da-DK" sz="270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685800" rtl="0" eaLnBrk="1" latinLnBrk="0" hangingPunct="1">
              <a:lnSpc>
                <a:spcPct val="90000"/>
              </a:lnSpc>
              <a:spcAft>
                <a:spcPts val="900"/>
              </a:spcAft>
              <a:buFont typeface="Arial" panose="020B0604020202020204" pitchFamily="34" charset="0"/>
              <a:buNone/>
              <a:defRPr lang="da-DK" sz="2700" b="0" kern="1200" cap="none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 </a:t>
            </a:r>
          </a:p>
        </p:txBody>
      </p:sp>
      <p:sp>
        <p:nvSpPr>
          <p:cNvPr id="7" name="Titel 1"/>
          <p:cNvSpPr>
            <a:spLocks noGrp="1"/>
          </p:cNvSpPr>
          <p:nvPr>
            <p:ph type="title" hasCustomPrompt="1"/>
          </p:nvPr>
        </p:nvSpPr>
        <p:spPr>
          <a:xfrm>
            <a:off x="441723" y="620715"/>
            <a:ext cx="8259365" cy="8635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Klik for at tilføje overskrift</a:t>
            </a:r>
          </a:p>
        </p:txBody>
      </p:sp>
    </p:spTree>
    <p:extLst>
      <p:ext uri="{BB962C8B-B14F-4D97-AF65-F5344CB8AC3E}">
        <p14:creationId xmlns:p14="http://schemas.microsoft.com/office/powerpoint/2010/main" val="26273087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nitsoverskrif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4363C-5D45-41B3-8FA7-E4A3C28213BA}" type="datetime1">
              <a:rPr lang="da-DK" smtClean="0"/>
              <a:t>23-06-2020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  <p:sp>
        <p:nvSpPr>
          <p:cNvPr id="7" name="Titel 1"/>
          <p:cNvSpPr>
            <a:spLocks noGrp="1"/>
          </p:cNvSpPr>
          <p:nvPr>
            <p:ph type="title" hasCustomPrompt="1"/>
          </p:nvPr>
        </p:nvSpPr>
        <p:spPr>
          <a:xfrm>
            <a:off x="441723" y="1628775"/>
            <a:ext cx="8259365" cy="4673600"/>
          </a:xfrm>
        </p:spPr>
        <p:txBody>
          <a:bodyPr anchor="t" anchorCtr="0"/>
          <a:lstStyle>
            <a:lvl1pPr>
              <a:defRPr sz="48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Klik for at tilføje tekst</a:t>
            </a:r>
          </a:p>
        </p:txBody>
      </p:sp>
    </p:spTree>
    <p:extLst>
      <p:ext uri="{BB962C8B-B14F-4D97-AF65-F5344CB8AC3E}">
        <p14:creationId xmlns:p14="http://schemas.microsoft.com/office/powerpoint/2010/main" val="35438843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 dirty="0"/>
              <a:t>Klik for at tilføje overskrift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97C15-2114-4FA8-A531-51E467CB49E5}" type="datetime1">
              <a:rPr lang="da-DK" smtClean="0"/>
              <a:t>23-06-2020</a:t>
            </a:fld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60930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billede lille venst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9144000" cy="6858000"/>
          </a:xfrm>
          <a:blipFill>
            <a:blip r:embed="rId2"/>
            <a:stretch>
              <a:fillRect/>
            </a:stretch>
          </a:blipFill>
        </p:spPr>
        <p:txBody>
          <a:bodyPr lIns="6408000" tIns="360000" anchor="ctr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da-DK" sz="2400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Wingdings" panose="05000000000000000000" pitchFamily="2" charset="2"/>
              </a:defRPr>
            </a:lvl1pPr>
          </a:lstStyle>
          <a:p>
            <a:r>
              <a:rPr lang="da-DK" dirty="0"/>
              <a:t> Klik på ikonet, hvis du vil udskifte billedet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7746833" y="-385200"/>
            <a:ext cx="611232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C64773BD-B564-4031-8BC1-8FE44AEFACDB}" type="datetime1">
              <a:rPr lang="da-DK" smtClean="0"/>
              <a:t>23-06-2020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2427371" y="-385200"/>
            <a:ext cx="5235872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>
          <a:xfrm>
            <a:off x="8441657" y="-385200"/>
            <a:ext cx="286319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091A926C-488A-4E3E-9C21-57CAA120E114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22" name="Titel 2"/>
          <p:cNvSpPr>
            <a:spLocks noGrp="1"/>
          </p:cNvSpPr>
          <p:nvPr>
            <p:ph type="ctrTitle"/>
          </p:nvPr>
        </p:nvSpPr>
        <p:spPr>
          <a:xfrm>
            <a:off x="0" y="2271092"/>
            <a:ext cx="4469607" cy="3895200"/>
          </a:xfrm>
          <a:blipFill>
            <a:blip r:embed="rId3"/>
            <a:stretch>
              <a:fillRect/>
            </a:stretch>
          </a:blipFill>
        </p:spPr>
        <p:txBody>
          <a:bodyPr lIns="540000" tIns="468000" rIns="360000" bIns="2340000" anchor="b" anchorCtr="0">
            <a:noAutofit/>
          </a:bodyPr>
          <a:lstStyle>
            <a:lvl1pPr algn="l">
              <a:lnSpc>
                <a:spcPts val="3000"/>
              </a:lnSpc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da-DK" dirty="0"/>
          </a:p>
        </p:txBody>
      </p:sp>
      <p:sp>
        <p:nvSpPr>
          <p:cNvPr id="26" name="Pladsholder til tekst 14"/>
          <p:cNvSpPr>
            <a:spLocks noGrp="1"/>
          </p:cNvSpPr>
          <p:nvPr>
            <p:ph type="body" sz="quarter" idx="13" hasCustomPrompt="1"/>
          </p:nvPr>
        </p:nvSpPr>
        <p:spPr>
          <a:xfrm>
            <a:off x="441722" y="4042705"/>
            <a:ext cx="3737372" cy="899766"/>
          </a:xfrm>
        </p:spPr>
        <p:txBody>
          <a:bodyPr rIns="0">
            <a:noAutofit/>
          </a:bodyPr>
          <a:lstStyle>
            <a:lvl1pPr marL="0" indent="0">
              <a:spcBef>
                <a:spcPts val="0"/>
              </a:spcBef>
              <a:buNone/>
              <a:defRPr sz="1350" baseline="0"/>
            </a:lvl1pPr>
          </a:lstStyle>
          <a:p>
            <a:pPr lvl="0"/>
            <a:r>
              <a:rPr lang="da-DK" dirty="0"/>
              <a:t>Navn på oplægsholder, KU-enhed, sted og dato</a:t>
            </a:r>
          </a:p>
        </p:txBody>
      </p:sp>
      <p:sp>
        <p:nvSpPr>
          <p:cNvPr id="9" name="Titel 1"/>
          <p:cNvSpPr>
            <a:spLocks noGrp="1"/>
          </p:cNvSpPr>
          <p:nvPr>
            <p:ph type="body" sz="quarter" idx="15" hasCustomPrompt="1"/>
          </p:nvPr>
        </p:nvSpPr>
        <p:spPr>
          <a:xfrm>
            <a:off x="440532" y="2610942"/>
            <a:ext cx="3709987" cy="1109335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7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a-DK" dirty="0"/>
              <a:t>Klik for at tilføje titel</a:t>
            </a:r>
          </a:p>
        </p:txBody>
      </p:sp>
    </p:spTree>
    <p:extLst>
      <p:ext uri="{BB962C8B-B14F-4D97-AF65-F5344CB8AC3E}">
        <p14:creationId xmlns:p14="http://schemas.microsoft.com/office/powerpoint/2010/main" val="29678034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7E5B2-C656-407A-ACD0-1DF350477539}" type="datetime1">
              <a:rPr lang="da-DK" smtClean="0"/>
              <a:t>23-06-2020</a:t>
            </a:fld>
            <a:endParaRPr lang="da-DK" dirty="0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315452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350" dirty="0"/>
          </a:p>
        </p:txBody>
      </p:sp>
    </p:spTree>
    <p:extLst>
      <p:ext uri="{BB962C8B-B14F-4D97-AF65-F5344CB8AC3E}">
        <p14:creationId xmlns:p14="http://schemas.microsoft.com/office/powerpoint/2010/main" val="42675755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uger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 txBox="1">
            <a:spLocks/>
          </p:cNvSpPr>
          <p:nvPr userDrawn="1"/>
        </p:nvSpPr>
        <p:spPr>
          <a:xfrm>
            <a:off x="441723" y="613650"/>
            <a:ext cx="8259365" cy="87992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3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da-DK" sz="2250" dirty="0">
                <a:solidFill>
                  <a:schemeClr val="tx1"/>
                </a:solidFill>
              </a:rPr>
              <a:t>Brugerguide</a:t>
            </a:r>
            <a:r>
              <a:rPr lang="da-DK" sz="2400" baseline="0" dirty="0">
                <a:solidFill>
                  <a:schemeClr val="tx1"/>
                </a:solidFill>
              </a:rPr>
              <a:t> </a:t>
            </a:r>
            <a:r>
              <a:rPr lang="da-DK" sz="1350" baseline="0" dirty="0">
                <a:solidFill>
                  <a:schemeClr val="tx1"/>
                </a:solidFill>
              </a:rPr>
              <a:t>– </a:t>
            </a:r>
            <a:r>
              <a:rPr lang="da-DK" sz="1350" dirty="0">
                <a:solidFill>
                  <a:schemeClr val="tx1"/>
                </a:solidFill>
              </a:rPr>
              <a:t>Slet, før du færdiggør din</a:t>
            </a:r>
            <a:r>
              <a:rPr lang="da-DK" sz="1350" baseline="0" dirty="0">
                <a:solidFill>
                  <a:schemeClr val="tx1"/>
                </a:solidFill>
              </a:rPr>
              <a:t> </a:t>
            </a:r>
            <a:r>
              <a:rPr lang="da-DK" sz="1350" dirty="0">
                <a:solidFill>
                  <a:schemeClr val="tx1"/>
                </a:solidFill>
              </a:rPr>
              <a:t>præsentation</a:t>
            </a:r>
          </a:p>
        </p:txBody>
      </p:sp>
      <p:sp>
        <p:nvSpPr>
          <p:cNvPr id="48" name="Text Box 48"/>
          <p:cNvSpPr txBox="1">
            <a:spLocks noChangeArrowheads="1"/>
          </p:cNvSpPr>
          <p:nvPr userDrawn="1"/>
        </p:nvSpPr>
        <p:spPr bwMode="auto">
          <a:xfrm>
            <a:off x="440532" y="1640496"/>
            <a:ext cx="1312718" cy="2900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08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450"/>
              </a:spcAft>
              <a:defRPr/>
            </a:pPr>
            <a:r>
              <a:rPr lang="da-DK" sz="75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KU-skabeloner til PowerPoint</a:t>
            </a:r>
            <a:br>
              <a:rPr lang="da-DK" sz="75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sz="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Når du åbner PowerPoint på din KU-pc, åbner en skabelon i 4:3-format og med dansk KU-logo.</a:t>
            </a: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da-DK" sz="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Når du klikker på KU-fanen i værktøjslinjen, kan du via knappen ”Vælg Skabelon” vælge mellem skabeloner</a:t>
            </a:r>
          </a:p>
          <a:p>
            <a:pPr marL="66675" lvl="0" indent="-66675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/>
            </a:pPr>
            <a:r>
              <a:rPr lang="da-DK" sz="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på henholdsvis dansk og engelsk </a:t>
            </a:r>
          </a:p>
          <a:p>
            <a:pPr marL="66675" lvl="0" indent="-66675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/>
            </a:pPr>
            <a:r>
              <a:rPr lang="da-DK" sz="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 formaterne 4:3 og 16:9</a:t>
            </a:r>
          </a:p>
          <a:p>
            <a:pPr marL="66675" lvl="0" indent="-66675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/>
            </a:pPr>
            <a:r>
              <a:rPr lang="da-DK" sz="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 ”fuld” eller ”tom” version (i den fulde version ser du et eksempel på hver diastype i venstrespalten)</a:t>
            </a:r>
          </a:p>
          <a:p>
            <a:pPr marL="66675" lvl="0" indent="-66675">
              <a:lnSpc>
                <a:spcPct val="115000"/>
              </a:lnSpc>
              <a:spcAft>
                <a:spcPts val="750"/>
              </a:spcAft>
              <a:buFont typeface="Arial" panose="020B0604020202020204" pitchFamily="34" charset="0"/>
              <a:buChar char="•"/>
              <a:tabLst/>
            </a:pPr>
            <a:r>
              <a:rPr lang="da-DK" sz="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samt en demopræsentation med indsat tekst på engelsk</a:t>
            </a: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da-DK" sz="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Hvis du bruger en ”fuld” version, skal du slette de dias, du ikke vil bruge.</a:t>
            </a:r>
            <a:br>
              <a:rPr lang="da-DK" sz="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a-DK" sz="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da-DK" sz="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a-DK" sz="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Mac-brugere m.fl. kan hente PowerPoint-skabelonerne på</a:t>
            </a:r>
            <a:r>
              <a:rPr lang="da-DK" sz="600" baseline="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a-DK" sz="6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www.designguide.ku.dk/ku/</a:t>
            </a:r>
            <a:br>
              <a:rPr lang="da-DK" sz="6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</a:br>
            <a:r>
              <a:rPr lang="da-DK" sz="6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skabeloner/powerpoint/</a:t>
            </a:r>
            <a:br>
              <a:rPr lang="da-DK" sz="6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</a:br>
            <a:r>
              <a:rPr lang="da-DK" sz="6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praesentationer/</a:t>
            </a:r>
            <a:endParaRPr lang="da-DK" sz="600" dirty="0">
              <a:solidFill>
                <a:schemeClr val="accent4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9" name="Text Box 48"/>
          <p:cNvSpPr txBox="1">
            <a:spLocks noChangeArrowheads="1"/>
          </p:cNvSpPr>
          <p:nvPr userDrawn="1"/>
        </p:nvSpPr>
        <p:spPr bwMode="auto">
          <a:xfrm>
            <a:off x="1932491" y="4237555"/>
            <a:ext cx="1316661" cy="1348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08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450"/>
              </a:spcAft>
              <a:defRPr/>
            </a:pPr>
            <a:r>
              <a:rPr lang="da-DK" sz="75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Indsæt  din enheds navn (fx institut), sidenummer og dato</a:t>
            </a:r>
            <a:br>
              <a:rPr lang="da-DK" sz="75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da-DK" sz="6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da-DK" sz="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Vælg </a:t>
            </a:r>
            <a:r>
              <a:rPr lang="da-DK" sz="6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Indsæt </a:t>
            </a:r>
            <a:r>
              <a:rPr lang="da-DK" sz="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 topmenuen </a:t>
            </a:r>
          </a:p>
          <a:p>
            <a:pPr>
              <a:lnSpc>
                <a:spcPct val="90000"/>
              </a:lnSpc>
              <a:spcAft>
                <a:spcPts val="750"/>
              </a:spcAft>
            </a:pPr>
            <a:r>
              <a:rPr lang="da-DK" sz="6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da-DK" sz="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Vælg </a:t>
            </a:r>
            <a:r>
              <a:rPr lang="da-DK" sz="6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Sidehoved og Sidefod</a:t>
            </a:r>
          </a:p>
          <a:p>
            <a:pPr>
              <a:lnSpc>
                <a:spcPct val="90000"/>
              </a:lnSpc>
              <a:spcAft>
                <a:spcPts val="750"/>
              </a:spcAft>
            </a:pPr>
            <a:r>
              <a:rPr lang="da-DK" sz="6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da-DK" sz="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Udfyld felterne</a:t>
            </a:r>
          </a:p>
          <a:p>
            <a:pPr>
              <a:lnSpc>
                <a:spcPct val="90000"/>
              </a:lnSpc>
              <a:spcAft>
                <a:spcPts val="750"/>
              </a:spcAft>
            </a:pPr>
            <a:r>
              <a:rPr lang="da-DK" sz="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4. Vælg </a:t>
            </a:r>
            <a:r>
              <a:rPr lang="da-DK" sz="6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Anvend på alle </a:t>
            </a:r>
            <a:r>
              <a:rPr lang="da-DK" sz="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 eller </a:t>
            </a:r>
            <a:r>
              <a:rPr lang="da-DK" sz="6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Anvend</a:t>
            </a:r>
            <a:r>
              <a:rPr lang="da-DK" sz="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hvis det kun skal være på et enkelt dias/slide</a:t>
            </a:r>
          </a:p>
          <a:p>
            <a:pPr>
              <a:lnSpc>
                <a:spcPct val="90000"/>
              </a:lnSpc>
              <a:spcAft>
                <a:spcPts val="750"/>
              </a:spcAft>
            </a:pPr>
            <a:r>
              <a:rPr lang="da-DK" sz="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Oplysningerne placeres i højre side af den grå topbjælke.</a:t>
            </a:r>
          </a:p>
        </p:txBody>
      </p:sp>
      <p:sp>
        <p:nvSpPr>
          <p:cNvPr id="50" name="Text Box 48"/>
          <p:cNvSpPr txBox="1">
            <a:spLocks noChangeArrowheads="1"/>
          </p:cNvSpPr>
          <p:nvPr userDrawn="1"/>
        </p:nvSpPr>
        <p:spPr bwMode="auto">
          <a:xfrm>
            <a:off x="440531" y="5678668"/>
            <a:ext cx="1424694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08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0"/>
              </a:spcAft>
              <a:defRPr/>
            </a:pPr>
            <a:r>
              <a:rPr lang="da-DK" sz="75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Lav nyt dias/slide (hhv. 2010- + 2013- og 2016-version) </a:t>
            </a:r>
            <a:br>
              <a:rPr lang="da-DK" sz="75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6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da-DK" altLang="da-DK" sz="6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Klik på </a:t>
            </a:r>
            <a:r>
              <a:rPr lang="da-DK" altLang="da-DK" sz="6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Startside/Hjem</a:t>
            </a:r>
          </a:p>
        </p:txBody>
      </p:sp>
      <p:pic>
        <p:nvPicPr>
          <p:cNvPr id="51" name="Billede 40"/>
          <p:cNvPicPr>
            <a:picLocks noChangeAspect="1"/>
          </p:cNvPicPr>
          <p:nvPr userDrawn="1"/>
        </p:nvPicPr>
        <p:blipFill rotWithShape="1">
          <a:blip r:embed="rId3"/>
          <a:srcRect l="36944" r="2272" b="69429"/>
          <a:stretch/>
        </p:blipFill>
        <p:spPr>
          <a:xfrm>
            <a:off x="3118228" y="2940575"/>
            <a:ext cx="296562" cy="126627"/>
          </a:xfrm>
          <a:prstGeom prst="rect">
            <a:avLst/>
          </a:prstGeom>
        </p:spPr>
      </p:pic>
      <p:sp>
        <p:nvSpPr>
          <p:cNvPr id="52" name="Text Box 48"/>
          <p:cNvSpPr txBox="1">
            <a:spLocks noChangeArrowheads="1"/>
          </p:cNvSpPr>
          <p:nvPr userDrawn="1"/>
        </p:nvSpPr>
        <p:spPr bwMode="auto">
          <a:xfrm>
            <a:off x="1940279" y="2582328"/>
            <a:ext cx="1218181" cy="548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08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450"/>
              </a:spcAft>
              <a:defRPr/>
            </a:pPr>
            <a:r>
              <a:rPr lang="da-DK" sz="75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Diastype</a:t>
            </a:r>
            <a:br>
              <a:rPr lang="da-DK" sz="75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6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da-DK" altLang="da-DK" sz="6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Klik på </a:t>
            </a:r>
            <a:r>
              <a:rPr lang="da-DK" altLang="da-DK" sz="6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Startside/Hjem</a:t>
            </a:r>
          </a:p>
          <a:p>
            <a:pPr eaLnBrk="1" hangingPunct="1">
              <a:spcAft>
                <a:spcPts val="450"/>
              </a:spcAft>
              <a:defRPr/>
            </a:pPr>
            <a:r>
              <a:rPr lang="da-DK" altLang="da-DK" sz="6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</a:t>
            </a:r>
            <a:r>
              <a:rPr lang="da-DK" altLang="da-DK" sz="6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da-DK" altLang="da-DK" sz="60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Vælg </a:t>
            </a:r>
            <a:r>
              <a:rPr lang="da-DK" altLang="da-DK" sz="6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Layout</a:t>
            </a:r>
            <a:r>
              <a:rPr lang="da-DK" altLang="da-DK" sz="60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for at ændre dit nuværende dias/slide til et alternativt layout</a:t>
            </a:r>
          </a:p>
        </p:txBody>
      </p:sp>
      <p:sp>
        <p:nvSpPr>
          <p:cNvPr id="53" name="Text Box 48"/>
          <p:cNvSpPr txBox="1">
            <a:spLocks noChangeArrowheads="1"/>
          </p:cNvSpPr>
          <p:nvPr userDrawn="1"/>
        </p:nvSpPr>
        <p:spPr bwMode="auto">
          <a:xfrm>
            <a:off x="1932491" y="3571524"/>
            <a:ext cx="1225968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08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450"/>
              </a:spcAft>
              <a:defRPr/>
            </a:pPr>
            <a:r>
              <a:rPr lang="da-DK" sz="75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Skrift</a:t>
            </a:r>
            <a:br>
              <a:rPr lang="da-DK" sz="75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6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KU Anvender skriften Microsoft New Tai Lue i PowerPoint.</a:t>
            </a:r>
            <a:endParaRPr lang="da-DK" altLang="da-DK" sz="600" b="0" baseline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54" name="Text Box 48"/>
          <p:cNvSpPr txBox="1">
            <a:spLocks noChangeArrowheads="1"/>
          </p:cNvSpPr>
          <p:nvPr userDrawn="1"/>
        </p:nvSpPr>
        <p:spPr bwMode="auto">
          <a:xfrm>
            <a:off x="3554336" y="1627126"/>
            <a:ext cx="1225968" cy="1735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08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da-DK" sz="75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Gitter- og hjælpelinjer</a:t>
            </a:r>
          </a:p>
          <a:p>
            <a:pPr eaLnBrk="1" hangingPunct="1">
              <a:lnSpc>
                <a:spcPct val="90000"/>
              </a:lnSpc>
              <a:spcAft>
                <a:spcPts val="450"/>
              </a:spcAft>
              <a:defRPr/>
            </a:pPr>
            <a:r>
              <a:rPr lang="da-DK" sz="6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For at se gitter- og hjælpelinjer</a:t>
            </a:r>
          </a:p>
          <a:p>
            <a:pPr eaLnBrk="1" hangingPunct="1">
              <a:lnSpc>
                <a:spcPct val="90000"/>
              </a:lnSpc>
              <a:spcAft>
                <a:spcPts val="450"/>
              </a:spcAft>
              <a:defRPr/>
            </a:pPr>
            <a:r>
              <a:rPr lang="da-DK" sz="6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1. </a:t>
            </a:r>
            <a:r>
              <a:rPr lang="da-DK" sz="6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Klik på </a:t>
            </a:r>
            <a:r>
              <a:rPr lang="da-DK" sz="6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Vis</a:t>
            </a:r>
          </a:p>
          <a:p>
            <a:pPr eaLnBrk="1" hangingPunct="1">
              <a:lnSpc>
                <a:spcPct val="90000"/>
              </a:lnSpc>
              <a:spcAft>
                <a:spcPts val="450"/>
              </a:spcAft>
              <a:defRPr/>
            </a:pPr>
            <a:r>
              <a:rPr lang="da-DK" sz="6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2. </a:t>
            </a:r>
            <a:r>
              <a:rPr lang="da-DK" sz="6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Vælg </a:t>
            </a:r>
            <a:r>
              <a:rPr lang="da-DK" sz="6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Gitterlinjer</a:t>
            </a:r>
            <a:r>
              <a:rPr lang="da-DK" sz="6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og/eller </a:t>
            </a:r>
            <a:r>
              <a:rPr lang="da-DK" sz="6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Hjælpelinjer</a:t>
            </a:r>
          </a:p>
          <a:p>
            <a:pPr eaLnBrk="1" hangingPunct="1">
              <a:lnSpc>
                <a:spcPct val="90000"/>
              </a:lnSpc>
              <a:spcAft>
                <a:spcPts val="450"/>
              </a:spcAft>
              <a:defRPr/>
            </a:pPr>
            <a:r>
              <a:rPr lang="da-DK" sz="6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For at etablere flere gitter- og hjælpelinjer</a:t>
            </a:r>
          </a:p>
          <a:p>
            <a:pPr eaLnBrk="1" hangingPunct="1">
              <a:lnSpc>
                <a:spcPct val="90000"/>
              </a:lnSpc>
              <a:spcAft>
                <a:spcPts val="450"/>
              </a:spcAft>
              <a:defRPr/>
            </a:pPr>
            <a:r>
              <a:rPr lang="da-DK" sz="6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1. </a:t>
            </a:r>
            <a:r>
              <a:rPr lang="da-DK" sz="6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Før musen over en eksisterende hjælpelinje og klik på linjen (koordinater på linjen vises)</a:t>
            </a:r>
          </a:p>
          <a:p>
            <a:pPr eaLnBrk="1" hangingPunct="1">
              <a:lnSpc>
                <a:spcPct val="90000"/>
              </a:lnSpc>
              <a:spcAft>
                <a:spcPts val="450"/>
              </a:spcAft>
              <a:defRPr/>
            </a:pPr>
            <a:r>
              <a:rPr lang="da-DK" sz="6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2. </a:t>
            </a:r>
            <a:r>
              <a:rPr lang="da-DK" sz="6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Hold </a:t>
            </a:r>
            <a:r>
              <a:rPr lang="da-DK" sz="6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CTRL</a:t>
            </a:r>
            <a:r>
              <a:rPr lang="da-DK" sz="6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nede, mens du flytter placeringen af den eksisterende linje (tilføjer en ny)</a:t>
            </a:r>
          </a:p>
          <a:p>
            <a:pPr eaLnBrk="1" hangingPunct="1">
              <a:lnSpc>
                <a:spcPct val="90000"/>
              </a:lnSpc>
              <a:spcAft>
                <a:spcPts val="450"/>
              </a:spcAft>
              <a:defRPr/>
            </a:pPr>
            <a:r>
              <a:rPr lang="da-DK" sz="6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Tip: </a:t>
            </a:r>
            <a:r>
              <a:rPr lang="da-DK" sz="6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Tryk </a:t>
            </a:r>
            <a:r>
              <a:rPr lang="da-DK" sz="6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Alt + F9</a:t>
            </a:r>
            <a:r>
              <a:rPr lang="da-DK" sz="6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for hurtig visning af hjælpelinjer</a:t>
            </a:r>
          </a:p>
        </p:txBody>
      </p:sp>
      <p:sp>
        <p:nvSpPr>
          <p:cNvPr id="55" name="Text Box 48"/>
          <p:cNvSpPr txBox="1">
            <a:spLocks noChangeArrowheads="1"/>
          </p:cNvSpPr>
          <p:nvPr userDrawn="1"/>
        </p:nvSpPr>
        <p:spPr bwMode="auto">
          <a:xfrm>
            <a:off x="3546617" y="4141418"/>
            <a:ext cx="1225968" cy="1459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08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450"/>
              </a:spcAft>
              <a:defRPr/>
            </a:pPr>
            <a:r>
              <a:rPr lang="da-DK" sz="75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Indsæt billede</a:t>
            </a:r>
            <a:br>
              <a:rPr lang="da-DK" sz="75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da-DK" sz="6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På layouts med billedholder: Klik på ikon og vælg </a:t>
            </a:r>
            <a:r>
              <a:rPr lang="da-DK" sz="6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Indsæt</a:t>
            </a:r>
          </a:p>
          <a:p>
            <a:pPr eaLnBrk="1" hangingPunct="1">
              <a:lnSpc>
                <a:spcPct val="90000"/>
              </a:lnSpc>
              <a:spcAft>
                <a:spcPts val="450"/>
              </a:spcAft>
              <a:defRPr/>
            </a:pPr>
            <a:r>
              <a:rPr lang="da-DK" sz="6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Teksten ”Klik her, hvis du vil udskifte billedet” bliver ikke vist i din præsentation.  </a:t>
            </a:r>
          </a:p>
          <a:p>
            <a:pPr eaLnBrk="1" hangingPunct="1">
              <a:lnSpc>
                <a:spcPct val="90000"/>
              </a:lnSpc>
              <a:spcAft>
                <a:spcPts val="450"/>
              </a:spcAft>
              <a:defRPr/>
            </a:pPr>
            <a:r>
              <a:rPr lang="da-DK" sz="6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Du kan hente KU-billeder, som er tilpasset og minimeret til henholdsvis 4:3- og 16:9-format via dette link:</a:t>
            </a:r>
            <a:br>
              <a:rPr lang="da-DK" sz="6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da-DK" sz="6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da-DK" sz="600" b="0" noProof="1">
                <a:solidFill>
                  <a:schemeClr val="accent4"/>
                </a:solidFill>
                <a:latin typeface="+mj-lt"/>
                <a:cs typeface="Arial" panose="020B0604020202020204" pitchFamily="34" charset="0"/>
                <a:hlinkClick r:id="rId4"/>
              </a:rPr>
              <a:t>http://image.ku.dk/lightbox/211/13407586855728741badb20/</a:t>
            </a:r>
            <a:r>
              <a:rPr lang="da-DK" sz="600" b="0" baseline="0" noProof="1">
                <a:solidFill>
                  <a:schemeClr val="accent4"/>
                </a:solidFill>
                <a:latin typeface="+mj-lt"/>
                <a:cs typeface="Arial" panose="020B0604020202020204" pitchFamily="34" charset="0"/>
                <a:hlinkClick r:id="rId4"/>
              </a:rPr>
              <a:t> </a:t>
            </a:r>
            <a:endParaRPr lang="da-DK" sz="600" b="0" noProof="1">
              <a:solidFill>
                <a:schemeClr val="accent4"/>
              </a:solidFill>
              <a:latin typeface="+mj-lt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Aft>
                <a:spcPts val="450"/>
              </a:spcAft>
              <a:defRPr/>
            </a:pPr>
            <a:r>
              <a:rPr lang="da-DK" sz="6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Vælg slideshow-visning for at gøre linket aktivt.</a:t>
            </a:r>
          </a:p>
        </p:txBody>
      </p:sp>
      <p:sp>
        <p:nvSpPr>
          <p:cNvPr id="56" name="Text Box 48"/>
          <p:cNvSpPr txBox="1">
            <a:spLocks noChangeArrowheads="1"/>
          </p:cNvSpPr>
          <p:nvPr userDrawn="1"/>
        </p:nvSpPr>
        <p:spPr bwMode="auto">
          <a:xfrm>
            <a:off x="5018671" y="1640495"/>
            <a:ext cx="1225968" cy="711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08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450"/>
              </a:spcAft>
              <a:defRPr/>
            </a:pPr>
            <a:r>
              <a:rPr lang="da-DK" sz="75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Billedstørrelser</a:t>
            </a:r>
            <a:br>
              <a:rPr lang="da-DK" sz="75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da-DK" sz="6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De optimale billedstørrelser er</a:t>
            </a:r>
          </a:p>
          <a:p>
            <a:pPr eaLnBrk="1" hangingPunct="1">
              <a:lnSpc>
                <a:spcPct val="90000"/>
              </a:lnSpc>
              <a:spcAft>
                <a:spcPts val="450"/>
              </a:spcAft>
              <a:defRPr/>
            </a:pPr>
            <a:r>
              <a:rPr lang="da-DK" sz="6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4:3-format: 1.500 x 1.073 pixels</a:t>
            </a:r>
          </a:p>
          <a:p>
            <a:pPr eaLnBrk="1" hangingPunct="1">
              <a:lnSpc>
                <a:spcPct val="90000"/>
              </a:lnSpc>
              <a:spcAft>
                <a:spcPts val="450"/>
              </a:spcAft>
              <a:defRPr/>
            </a:pPr>
            <a:r>
              <a:rPr lang="da-DK" sz="6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16:9-format: 1.500 x 818 pixels</a:t>
            </a:r>
          </a:p>
          <a:p>
            <a:pPr eaLnBrk="1" hangingPunct="1">
              <a:lnSpc>
                <a:spcPct val="90000"/>
              </a:lnSpc>
              <a:spcAft>
                <a:spcPts val="450"/>
              </a:spcAft>
              <a:defRPr/>
            </a:pPr>
            <a:r>
              <a:rPr lang="da-DK" sz="6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Gem billederne i 72 dpi og i ”jpg-medium-kvalitet”</a:t>
            </a:r>
          </a:p>
        </p:txBody>
      </p:sp>
      <p:sp>
        <p:nvSpPr>
          <p:cNvPr id="57" name="Text Box 48"/>
          <p:cNvSpPr txBox="1">
            <a:spLocks noChangeArrowheads="1"/>
          </p:cNvSpPr>
          <p:nvPr userDrawn="1"/>
        </p:nvSpPr>
        <p:spPr bwMode="auto">
          <a:xfrm>
            <a:off x="5018671" y="2720007"/>
            <a:ext cx="1225968" cy="1459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08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450"/>
              </a:spcAft>
              <a:defRPr/>
            </a:pPr>
            <a:r>
              <a:rPr lang="da-DK" sz="75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Beskær billede</a:t>
            </a:r>
            <a:br>
              <a:rPr lang="da-DK" sz="75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da-DK" sz="6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1</a:t>
            </a:r>
            <a:r>
              <a:rPr lang="da-DK" sz="6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. Klik </a:t>
            </a:r>
            <a:r>
              <a:rPr lang="da-DK" sz="6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Beskær</a:t>
            </a:r>
            <a:r>
              <a:rPr lang="da-DK" sz="6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for at ændre billedets fokus/størrelse</a:t>
            </a:r>
          </a:p>
          <a:p>
            <a:pPr eaLnBrk="1" hangingPunct="1">
              <a:lnSpc>
                <a:spcPct val="90000"/>
              </a:lnSpc>
              <a:spcAft>
                <a:spcPts val="450"/>
              </a:spcAft>
              <a:defRPr/>
            </a:pPr>
            <a:r>
              <a:rPr lang="da-DK" sz="6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2. </a:t>
            </a:r>
            <a:r>
              <a:rPr lang="da-DK" sz="6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Ønsker du at skalere billedet, så hold </a:t>
            </a:r>
            <a:r>
              <a:rPr lang="da-DK" sz="6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SHIFT</a:t>
            </a:r>
            <a:r>
              <a:rPr lang="da-DK" sz="6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-knappen nede, mens du trækker i billedets hjørner</a:t>
            </a:r>
          </a:p>
          <a:p>
            <a:pPr eaLnBrk="1" hangingPunct="1">
              <a:lnSpc>
                <a:spcPct val="90000"/>
              </a:lnSpc>
              <a:spcAft>
                <a:spcPts val="450"/>
              </a:spcAft>
              <a:defRPr/>
            </a:pPr>
            <a:r>
              <a:rPr lang="da-DK" sz="6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3. </a:t>
            </a:r>
            <a:r>
              <a:rPr lang="da-DK" sz="6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Højreklik på billedet og vælg </a:t>
            </a:r>
            <a:r>
              <a:rPr lang="da-DK" sz="6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Placer bagerst</a:t>
            </a:r>
          </a:p>
          <a:p>
            <a:pPr eaLnBrk="1" hangingPunct="1">
              <a:lnSpc>
                <a:spcPct val="90000"/>
              </a:lnSpc>
              <a:spcAft>
                <a:spcPts val="450"/>
              </a:spcAft>
              <a:defRPr/>
            </a:pPr>
            <a:r>
              <a:rPr lang="da-DK" sz="6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Tip: </a:t>
            </a:r>
            <a:r>
              <a:rPr lang="da-DK" sz="6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Hvis du sletter billedet og indsætter et nyt, kan billedet lægge sig foran tekst og grafik. Hvis dette sker, skal du vælge billedet, højreklikke og vælge </a:t>
            </a:r>
            <a:r>
              <a:rPr lang="da-DK" sz="6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Placer bagerst</a:t>
            </a:r>
          </a:p>
        </p:txBody>
      </p:sp>
      <p:sp>
        <p:nvSpPr>
          <p:cNvPr id="58" name="Text Box 48"/>
          <p:cNvSpPr txBox="1">
            <a:spLocks noChangeArrowheads="1"/>
          </p:cNvSpPr>
          <p:nvPr userDrawn="1"/>
        </p:nvSpPr>
        <p:spPr bwMode="auto">
          <a:xfrm>
            <a:off x="5018671" y="4765323"/>
            <a:ext cx="1225968" cy="666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08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450"/>
              </a:spcAft>
              <a:defRPr/>
            </a:pPr>
            <a:r>
              <a:rPr lang="da-DK" sz="75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Skabelonens farver</a:t>
            </a:r>
            <a:br>
              <a:rPr lang="da-DK" sz="75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da-DK" sz="6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Du kan vælge mellem en række farver til baggrunde og grafer.</a:t>
            </a:r>
          </a:p>
          <a:p>
            <a:pPr eaLnBrk="1" hangingPunct="1">
              <a:lnSpc>
                <a:spcPct val="90000"/>
              </a:lnSpc>
              <a:spcAft>
                <a:spcPts val="450"/>
              </a:spcAft>
              <a:defRPr/>
            </a:pPr>
            <a:r>
              <a:rPr lang="da-DK" sz="6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Højreklik på den flade, du vil skifte farve på, og derefter malerbøtte-ikonet (Fyldfarve til figur)</a:t>
            </a:r>
          </a:p>
        </p:txBody>
      </p:sp>
      <p:sp>
        <p:nvSpPr>
          <p:cNvPr id="59" name="Text Box 48"/>
          <p:cNvSpPr txBox="1">
            <a:spLocks noChangeArrowheads="1"/>
          </p:cNvSpPr>
          <p:nvPr userDrawn="1"/>
        </p:nvSpPr>
        <p:spPr bwMode="auto">
          <a:xfrm>
            <a:off x="5018671" y="5815138"/>
            <a:ext cx="1225968" cy="436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08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450"/>
              </a:spcAft>
              <a:defRPr/>
            </a:pPr>
            <a:r>
              <a:rPr lang="da-DK" sz="75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Mere information</a:t>
            </a:r>
            <a:br>
              <a:rPr lang="da-DK" sz="75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da-DK" sz="6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Se</a:t>
            </a:r>
            <a:r>
              <a:rPr lang="da-DK" sz="600" b="0" baseline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designguiden</a:t>
            </a:r>
            <a:r>
              <a:rPr lang="da-DK" sz="6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på</a:t>
            </a:r>
            <a:r>
              <a:rPr lang="da-DK" sz="600" b="0" baseline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/>
            </a:r>
            <a:br>
              <a:rPr lang="da-DK" sz="600" b="0" baseline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da-DK" sz="600" b="0" noProof="1">
                <a:solidFill>
                  <a:schemeClr val="accent4"/>
                </a:solidFill>
                <a:latin typeface="+mj-lt"/>
                <a:cs typeface="Arial" panose="020B0604020202020204" pitchFamily="34" charset="0"/>
                <a:hlinkClick r:id="rId2"/>
              </a:rPr>
              <a:t>www.designguide.ku.dk/ku/</a:t>
            </a:r>
            <a:br>
              <a:rPr lang="da-DK" sz="600" b="0" noProof="1">
                <a:solidFill>
                  <a:schemeClr val="accent4"/>
                </a:solidFill>
                <a:latin typeface="+mj-lt"/>
                <a:cs typeface="Arial" panose="020B0604020202020204" pitchFamily="34" charset="0"/>
                <a:hlinkClick r:id="rId2"/>
              </a:rPr>
            </a:br>
            <a:r>
              <a:rPr lang="da-DK" sz="600" b="0" noProof="1">
                <a:solidFill>
                  <a:schemeClr val="accent4"/>
                </a:solidFill>
                <a:latin typeface="+mj-lt"/>
                <a:cs typeface="Arial" panose="020B0604020202020204" pitchFamily="34" charset="0"/>
                <a:hlinkClick r:id="rId2"/>
              </a:rPr>
              <a:t>skabeloner/powerpoint/</a:t>
            </a:r>
            <a:br>
              <a:rPr lang="da-DK" sz="600" b="0" noProof="1">
                <a:solidFill>
                  <a:schemeClr val="accent4"/>
                </a:solidFill>
                <a:latin typeface="+mj-lt"/>
                <a:cs typeface="Arial" panose="020B0604020202020204" pitchFamily="34" charset="0"/>
                <a:hlinkClick r:id="rId2"/>
              </a:rPr>
            </a:br>
            <a:r>
              <a:rPr lang="da-DK" sz="600" b="0" noProof="1">
                <a:solidFill>
                  <a:schemeClr val="accent4"/>
                </a:solidFill>
                <a:latin typeface="+mj-lt"/>
                <a:cs typeface="Arial" panose="020B0604020202020204" pitchFamily="34" charset="0"/>
                <a:hlinkClick r:id="rId2"/>
              </a:rPr>
              <a:t>praesentationer/</a:t>
            </a:r>
            <a:endParaRPr lang="da-DK" sz="600" b="0" noProof="1">
              <a:solidFill>
                <a:schemeClr val="accent4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60" name="Billede 25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701034" y="4201412"/>
            <a:ext cx="192995" cy="275280"/>
          </a:xfrm>
          <a:prstGeom prst="rect">
            <a:avLst/>
          </a:prstGeom>
        </p:spPr>
      </p:pic>
      <p:pic>
        <p:nvPicPr>
          <p:cNvPr id="61" name="Billede 36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167654" y="2795378"/>
            <a:ext cx="216531" cy="275280"/>
          </a:xfrm>
          <a:prstGeom prst="rect">
            <a:avLst/>
          </a:prstGeom>
        </p:spPr>
      </p:pic>
      <p:pic>
        <p:nvPicPr>
          <p:cNvPr id="62" name="Billede 37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6181369" y="3187790"/>
            <a:ext cx="167342" cy="228843"/>
          </a:xfrm>
          <a:prstGeom prst="rect">
            <a:avLst/>
          </a:prstGeom>
        </p:spPr>
      </p:pic>
      <p:sp>
        <p:nvSpPr>
          <p:cNvPr id="63" name="Text Box 48"/>
          <p:cNvSpPr txBox="1">
            <a:spLocks noChangeArrowheads="1"/>
          </p:cNvSpPr>
          <p:nvPr userDrawn="1"/>
        </p:nvSpPr>
        <p:spPr bwMode="auto">
          <a:xfrm>
            <a:off x="1923050" y="1666129"/>
            <a:ext cx="132610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08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450"/>
              </a:spcAft>
              <a:defRPr/>
            </a:pPr>
            <a:r>
              <a:rPr lang="da-DK" altLang="da-DK" sz="6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</a:t>
            </a:r>
            <a:r>
              <a:rPr lang="da-DK" altLang="da-DK" sz="6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da-DK" altLang="da-DK" sz="60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Under knappen </a:t>
            </a:r>
            <a:r>
              <a:rPr lang="da-DK" altLang="da-DK" sz="6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Nyt dias/Nyt slide</a:t>
            </a:r>
            <a:r>
              <a:rPr lang="da-DK" altLang="da-DK" sz="60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. Klik på øverste del af knappen for at oprette i et dias/slide magen til det markerede. Klik på nederste del for at se et udvalg af mulige layoutvalg</a:t>
            </a:r>
            <a:endParaRPr lang="da-DK" altLang="da-DK" sz="60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64" name="Billede 39"/>
          <p:cNvPicPr>
            <a:picLocks noChangeAspect="1"/>
          </p:cNvPicPr>
          <p:nvPr userDrawn="1"/>
        </p:nvPicPr>
        <p:blipFill rotWithShape="1">
          <a:blip r:embed="rId3"/>
          <a:srcRect l="2931" r="60888"/>
          <a:stretch/>
        </p:blipFill>
        <p:spPr>
          <a:xfrm>
            <a:off x="3173715" y="1844049"/>
            <a:ext cx="176525" cy="418987"/>
          </a:xfrm>
          <a:prstGeom prst="rect">
            <a:avLst/>
          </a:prstGeom>
        </p:spPr>
      </p:pic>
      <p:sp>
        <p:nvSpPr>
          <p:cNvPr id="65" name="Freeform 10"/>
          <p:cNvSpPr>
            <a:spLocks noChangeAspect="1"/>
          </p:cNvSpPr>
          <p:nvPr userDrawn="1"/>
        </p:nvSpPr>
        <p:spPr>
          <a:xfrm rot="19800000">
            <a:off x="3303060" y="1900199"/>
            <a:ext cx="52254" cy="124351"/>
          </a:xfrm>
          <a:custGeom>
            <a:avLst/>
            <a:gdLst>
              <a:gd name="connsiteX0" fmla="*/ 381342 w 762684"/>
              <a:gd name="connsiteY0" fmla="*/ 0 h 1361254"/>
              <a:gd name="connsiteX1" fmla="*/ 762684 w 762684"/>
              <a:gd name="connsiteY1" fmla="*/ 823784 h 1361254"/>
              <a:gd name="connsiteX2" fmla="*/ 459602 w 762684"/>
              <a:gd name="connsiteY2" fmla="*/ 823784 h 1361254"/>
              <a:gd name="connsiteX3" fmla="*/ 459601 w 762684"/>
              <a:gd name="connsiteY3" fmla="*/ 1282994 h 1361254"/>
              <a:gd name="connsiteX4" fmla="*/ 381341 w 762684"/>
              <a:gd name="connsiteY4" fmla="*/ 1361254 h 1361254"/>
              <a:gd name="connsiteX5" fmla="*/ 381342 w 762684"/>
              <a:gd name="connsiteY5" fmla="*/ 1361253 h 1361254"/>
              <a:gd name="connsiteX6" fmla="*/ 303082 w 762684"/>
              <a:gd name="connsiteY6" fmla="*/ 1282993 h 1361254"/>
              <a:gd name="connsiteX7" fmla="*/ 303082 w 762684"/>
              <a:gd name="connsiteY7" fmla="*/ 823784 h 1361254"/>
              <a:gd name="connsiteX8" fmla="*/ 0 w 762684"/>
              <a:gd name="connsiteY8" fmla="*/ 823784 h 1361254"/>
              <a:gd name="connsiteX0" fmla="*/ 381342 w 762684"/>
              <a:gd name="connsiteY0" fmla="*/ 0 h 1361254"/>
              <a:gd name="connsiteX1" fmla="*/ 425041 w 762684"/>
              <a:gd name="connsiteY1" fmla="*/ 100982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81342 w 762684"/>
              <a:gd name="connsiteY10" fmla="*/ 0 h 1361254"/>
              <a:gd name="connsiteX0" fmla="*/ 381342 w 762684"/>
              <a:gd name="connsiteY0" fmla="*/ 0 h 1361254"/>
              <a:gd name="connsiteX1" fmla="*/ 425041 w 762684"/>
              <a:gd name="connsiteY1" fmla="*/ 100982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16886 w 762684"/>
              <a:gd name="connsiteY10" fmla="*/ 123104 h 1361254"/>
              <a:gd name="connsiteX11" fmla="*/ 381342 w 762684"/>
              <a:gd name="connsiteY11" fmla="*/ 0 h 1361254"/>
              <a:gd name="connsiteX0" fmla="*/ 381342 w 762684"/>
              <a:gd name="connsiteY0" fmla="*/ 0 h 1361254"/>
              <a:gd name="connsiteX1" fmla="*/ 425041 w 762684"/>
              <a:gd name="connsiteY1" fmla="*/ 100982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36550 w 762684"/>
              <a:gd name="connsiteY10" fmla="*/ 91149 h 1361254"/>
              <a:gd name="connsiteX11" fmla="*/ 381342 w 762684"/>
              <a:gd name="connsiteY11" fmla="*/ 0 h 1361254"/>
              <a:gd name="connsiteX0" fmla="*/ 381342 w 762684"/>
              <a:gd name="connsiteY0" fmla="*/ 0 h 1361254"/>
              <a:gd name="connsiteX1" fmla="*/ 425041 w 762684"/>
              <a:gd name="connsiteY1" fmla="*/ 27240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36550 w 762684"/>
              <a:gd name="connsiteY10" fmla="*/ 91149 h 1361254"/>
              <a:gd name="connsiteX11" fmla="*/ 381342 w 762684"/>
              <a:gd name="connsiteY11" fmla="*/ 0 h 1361254"/>
              <a:gd name="connsiteX0" fmla="*/ 381342 w 762684"/>
              <a:gd name="connsiteY0" fmla="*/ 0 h 1361254"/>
              <a:gd name="connsiteX1" fmla="*/ 425041 w 762684"/>
              <a:gd name="connsiteY1" fmla="*/ 27240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34092 w 762684"/>
              <a:gd name="connsiteY10" fmla="*/ 19866 h 1361254"/>
              <a:gd name="connsiteX11" fmla="*/ 381342 w 762684"/>
              <a:gd name="connsiteY11" fmla="*/ 0 h 1361254"/>
              <a:gd name="connsiteX0" fmla="*/ 381342 w 762684"/>
              <a:gd name="connsiteY0" fmla="*/ 0 h 1361254"/>
              <a:gd name="connsiteX1" fmla="*/ 425041 w 762684"/>
              <a:gd name="connsiteY1" fmla="*/ 27240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48840 w 762684"/>
              <a:gd name="connsiteY10" fmla="*/ 27241 h 1361254"/>
              <a:gd name="connsiteX11" fmla="*/ 381342 w 762684"/>
              <a:gd name="connsiteY11" fmla="*/ 0 h 1361254"/>
              <a:gd name="connsiteX0" fmla="*/ 381342 w 762684"/>
              <a:gd name="connsiteY0" fmla="*/ 0 h 1361254"/>
              <a:gd name="connsiteX1" fmla="*/ 425041 w 762684"/>
              <a:gd name="connsiteY1" fmla="*/ 27240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34092 w 762684"/>
              <a:gd name="connsiteY10" fmla="*/ 27241 h 1361254"/>
              <a:gd name="connsiteX11" fmla="*/ 381342 w 762684"/>
              <a:gd name="connsiteY11" fmla="*/ 0 h 1361254"/>
              <a:gd name="connsiteX0" fmla="*/ 381342 w 762684"/>
              <a:gd name="connsiteY0" fmla="*/ 0 h 1361254"/>
              <a:gd name="connsiteX1" fmla="*/ 425041 w 762684"/>
              <a:gd name="connsiteY1" fmla="*/ 27240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34092 w 762684"/>
              <a:gd name="connsiteY10" fmla="*/ 27241 h 1361254"/>
              <a:gd name="connsiteX11" fmla="*/ 381342 w 762684"/>
              <a:gd name="connsiteY11" fmla="*/ 0 h 1361254"/>
              <a:gd name="connsiteX0" fmla="*/ 381342 w 762684"/>
              <a:gd name="connsiteY0" fmla="*/ 34 h 1361288"/>
              <a:gd name="connsiteX1" fmla="*/ 425041 w 762684"/>
              <a:gd name="connsiteY1" fmla="*/ 27274 h 1361288"/>
              <a:gd name="connsiteX2" fmla="*/ 762684 w 762684"/>
              <a:gd name="connsiteY2" fmla="*/ 823818 h 1361288"/>
              <a:gd name="connsiteX3" fmla="*/ 459602 w 762684"/>
              <a:gd name="connsiteY3" fmla="*/ 823818 h 1361288"/>
              <a:gd name="connsiteX4" fmla="*/ 459601 w 762684"/>
              <a:gd name="connsiteY4" fmla="*/ 1283028 h 1361288"/>
              <a:gd name="connsiteX5" fmla="*/ 381341 w 762684"/>
              <a:gd name="connsiteY5" fmla="*/ 1361288 h 1361288"/>
              <a:gd name="connsiteX6" fmla="*/ 381342 w 762684"/>
              <a:gd name="connsiteY6" fmla="*/ 1361287 h 1361288"/>
              <a:gd name="connsiteX7" fmla="*/ 303082 w 762684"/>
              <a:gd name="connsiteY7" fmla="*/ 1283027 h 1361288"/>
              <a:gd name="connsiteX8" fmla="*/ 303082 w 762684"/>
              <a:gd name="connsiteY8" fmla="*/ 823818 h 1361288"/>
              <a:gd name="connsiteX9" fmla="*/ 0 w 762684"/>
              <a:gd name="connsiteY9" fmla="*/ 823818 h 1361288"/>
              <a:gd name="connsiteX10" fmla="*/ 334092 w 762684"/>
              <a:gd name="connsiteY10" fmla="*/ 27275 h 1361288"/>
              <a:gd name="connsiteX11" fmla="*/ 381342 w 762684"/>
              <a:gd name="connsiteY11" fmla="*/ 34 h 1361288"/>
              <a:gd name="connsiteX0" fmla="*/ 381342 w 762684"/>
              <a:gd name="connsiteY0" fmla="*/ 269 h 1361523"/>
              <a:gd name="connsiteX1" fmla="*/ 425041 w 762684"/>
              <a:gd name="connsiteY1" fmla="*/ 27509 h 1361523"/>
              <a:gd name="connsiteX2" fmla="*/ 762684 w 762684"/>
              <a:gd name="connsiteY2" fmla="*/ 824053 h 1361523"/>
              <a:gd name="connsiteX3" fmla="*/ 459602 w 762684"/>
              <a:gd name="connsiteY3" fmla="*/ 824053 h 1361523"/>
              <a:gd name="connsiteX4" fmla="*/ 459601 w 762684"/>
              <a:gd name="connsiteY4" fmla="*/ 1283263 h 1361523"/>
              <a:gd name="connsiteX5" fmla="*/ 381341 w 762684"/>
              <a:gd name="connsiteY5" fmla="*/ 1361523 h 1361523"/>
              <a:gd name="connsiteX6" fmla="*/ 381342 w 762684"/>
              <a:gd name="connsiteY6" fmla="*/ 1361522 h 1361523"/>
              <a:gd name="connsiteX7" fmla="*/ 303082 w 762684"/>
              <a:gd name="connsiteY7" fmla="*/ 1283262 h 1361523"/>
              <a:gd name="connsiteX8" fmla="*/ 303082 w 762684"/>
              <a:gd name="connsiteY8" fmla="*/ 824053 h 1361523"/>
              <a:gd name="connsiteX9" fmla="*/ 0 w 762684"/>
              <a:gd name="connsiteY9" fmla="*/ 824053 h 1361523"/>
              <a:gd name="connsiteX10" fmla="*/ 334092 w 762684"/>
              <a:gd name="connsiteY10" fmla="*/ 27510 h 1361523"/>
              <a:gd name="connsiteX11" fmla="*/ 381342 w 762684"/>
              <a:gd name="connsiteY11" fmla="*/ 269 h 1361523"/>
              <a:gd name="connsiteX0" fmla="*/ 381342 w 762684"/>
              <a:gd name="connsiteY0" fmla="*/ 414 h 1361668"/>
              <a:gd name="connsiteX1" fmla="*/ 425041 w 762684"/>
              <a:gd name="connsiteY1" fmla="*/ 27654 h 1361668"/>
              <a:gd name="connsiteX2" fmla="*/ 762684 w 762684"/>
              <a:gd name="connsiteY2" fmla="*/ 824198 h 1361668"/>
              <a:gd name="connsiteX3" fmla="*/ 459602 w 762684"/>
              <a:gd name="connsiteY3" fmla="*/ 824198 h 1361668"/>
              <a:gd name="connsiteX4" fmla="*/ 459601 w 762684"/>
              <a:gd name="connsiteY4" fmla="*/ 1283408 h 1361668"/>
              <a:gd name="connsiteX5" fmla="*/ 381341 w 762684"/>
              <a:gd name="connsiteY5" fmla="*/ 1361668 h 1361668"/>
              <a:gd name="connsiteX6" fmla="*/ 381342 w 762684"/>
              <a:gd name="connsiteY6" fmla="*/ 1361667 h 1361668"/>
              <a:gd name="connsiteX7" fmla="*/ 303082 w 762684"/>
              <a:gd name="connsiteY7" fmla="*/ 1283407 h 1361668"/>
              <a:gd name="connsiteX8" fmla="*/ 303082 w 762684"/>
              <a:gd name="connsiteY8" fmla="*/ 824198 h 1361668"/>
              <a:gd name="connsiteX9" fmla="*/ 0 w 762684"/>
              <a:gd name="connsiteY9" fmla="*/ 824198 h 1361668"/>
              <a:gd name="connsiteX10" fmla="*/ 334092 w 762684"/>
              <a:gd name="connsiteY10" fmla="*/ 27655 h 1361668"/>
              <a:gd name="connsiteX11" fmla="*/ 381342 w 762684"/>
              <a:gd name="connsiteY11" fmla="*/ 414 h 1361668"/>
              <a:gd name="connsiteX0" fmla="*/ 381342 w 762684"/>
              <a:gd name="connsiteY0" fmla="*/ 414 h 1361668"/>
              <a:gd name="connsiteX1" fmla="*/ 425041 w 762684"/>
              <a:gd name="connsiteY1" fmla="*/ 27654 h 1361668"/>
              <a:gd name="connsiteX2" fmla="*/ 762684 w 762684"/>
              <a:gd name="connsiteY2" fmla="*/ 824198 h 1361668"/>
              <a:gd name="connsiteX3" fmla="*/ 459602 w 762684"/>
              <a:gd name="connsiteY3" fmla="*/ 824198 h 1361668"/>
              <a:gd name="connsiteX4" fmla="*/ 459601 w 762684"/>
              <a:gd name="connsiteY4" fmla="*/ 1283408 h 1361668"/>
              <a:gd name="connsiteX5" fmla="*/ 381341 w 762684"/>
              <a:gd name="connsiteY5" fmla="*/ 1361668 h 1361668"/>
              <a:gd name="connsiteX6" fmla="*/ 381342 w 762684"/>
              <a:gd name="connsiteY6" fmla="*/ 1361667 h 1361668"/>
              <a:gd name="connsiteX7" fmla="*/ 303082 w 762684"/>
              <a:gd name="connsiteY7" fmla="*/ 1283407 h 1361668"/>
              <a:gd name="connsiteX8" fmla="*/ 303082 w 762684"/>
              <a:gd name="connsiteY8" fmla="*/ 824198 h 1361668"/>
              <a:gd name="connsiteX9" fmla="*/ 0 w 762684"/>
              <a:gd name="connsiteY9" fmla="*/ 824198 h 1361668"/>
              <a:gd name="connsiteX10" fmla="*/ 334092 w 762684"/>
              <a:gd name="connsiteY10" fmla="*/ 27655 h 1361668"/>
              <a:gd name="connsiteX11" fmla="*/ 381342 w 762684"/>
              <a:gd name="connsiteY11" fmla="*/ 414 h 1361668"/>
              <a:gd name="connsiteX0" fmla="*/ 381342 w 762684"/>
              <a:gd name="connsiteY0" fmla="*/ 18 h 1361272"/>
              <a:gd name="connsiteX1" fmla="*/ 425041 w 762684"/>
              <a:gd name="connsiteY1" fmla="*/ 27258 h 1361272"/>
              <a:gd name="connsiteX2" fmla="*/ 762684 w 762684"/>
              <a:gd name="connsiteY2" fmla="*/ 823802 h 1361272"/>
              <a:gd name="connsiteX3" fmla="*/ 459602 w 762684"/>
              <a:gd name="connsiteY3" fmla="*/ 823802 h 1361272"/>
              <a:gd name="connsiteX4" fmla="*/ 459601 w 762684"/>
              <a:gd name="connsiteY4" fmla="*/ 1283012 h 1361272"/>
              <a:gd name="connsiteX5" fmla="*/ 381341 w 762684"/>
              <a:gd name="connsiteY5" fmla="*/ 1361272 h 1361272"/>
              <a:gd name="connsiteX6" fmla="*/ 381342 w 762684"/>
              <a:gd name="connsiteY6" fmla="*/ 1361271 h 1361272"/>
              <a:gd name="connsiteX7" fmla="*/ 303082 w 762684"/>
              <a:gd name="connsiteY7" fmla="*/ 1283011 h 1361272"/>
              <a:gd name="connsiteX8" fmla="*/ 303082 w 762684"/>
              <a:gd name="connsiteY8" fmla="*/ 823802 h 1361272"/>
              <a:gd name="connsiteX9" fmla="*/ 0 w 762684"/>
              <a:gd name="connsiteY9" fmla="*/ 823802 h 1361272"/>
              <a:gd name="connsiteX10" fmla="*/ 334092 w 762684"/>
              <a:gd name="connsiteY10" fmla="*/ 27259 h 1361272"/>
              <a:gd name="connsiteX11" fmla="*/ 381342 w 762684"/>
              <a:gd name="connsiteY11" fmla="*/ 18 h 1361272"/>
              <a:gd name="connsiteX0" fmla="*/ 381342 w 762684"/>
              <a:gd name="connsiteY0" fmla="*/ 0 h 1361254"/>
              <a:gd name="connsiteX1" fmla="*/ 425041 w 762684"/>
              <a:gd name="connsiteY1" fmla="*/ 27240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34092 w 762684"/>
              <a:gd name="connsiteY10" fmla="*/ 27241 h 1361254"/>
              <a:gd name="connsiteX11" fmla="*/ 381342 w 762684"/>
              <a:gd name="connsiteY11" fmla="*/ 0 h 1361254"/>
              <a:gd name="connsiteX0" fmla="*/ 381342 w 762684"/>
              <a:gd name="connsiteY0" fmla="*/ 0 h 1361254"/>
              <a:gd name="connsiteX1" fmla="*/ 426750 w 762684"/>
              <a:gd name="connsiteY1" fmla="*/ 27240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34092 w 762684"/>
              <a:gd name="connsiteY10" fmla="*/ 27241 h 1361254"/>
              <a:gd name="connsiteX11" fmla="*/ 381342 w 762684"/>
              <a:gd name="connsiteY11" fmla="*/ 0 h 1361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2684" h="1361254">
                <a:moveTo>
                  <a:pt x="381342" y="0"/>
                </a:moveTo>
                <a:cubicBezTo>
                  <a:pt x="395908" y="1387"/>
                  <a:pt x="412184" y="3630"/>
                  <a:pt x="426750" y="27240"/>
                </a:cubicBezTo>
                <a:lnTo>
                  <a:pt x="762684" y="823784"/>
                </a:lnTo>
                <a:lnTo>
                  <a:pt x="459602" y="823784"/>
                </a:lnTo>
                <a:cubicBezTo>
                  <a:pt x="459602" y="976854"/>
                  <a:pt x="459601" y="1129924"/>
                  <a:pt x="459601" y="1282994"/>
                </a:cubicBezTo>
                <a:cubicBezTo>
                  <a:pt x="459601" y="1326216"/>
                  <a:pt x="424563" y="1361254"/>
                  <a:pt x="381341" y="1361254"/>
                </a:cubicBezTo>
                <a:lnTo>
                  <a:pt x="381342" y="1361253"/>
                </a:lnTo>
                <a:cubicBezTo>
                  <a:pt x="338120" y="1361253"/>
                  <a:pt x="303082" y="1326215"/>
                  <a:pt x="303082" y="1282993"/>
                </a:cubicBezTo>
                <a:lnTo>
                  <a:pt x="303082" y="823784"/>
                </a:lnTo>
                <a:lnTo>
                  <a:pt x="0" y="823784"/>
                </a:lnTo>
                <a:lnTo>
                  <a:pt x="334092" y="27241"/>
                </a:lnTo>
                <a:cubicBezTo>
                  <a:pt x="343005" y="9615"/>
                  <a:pt x="366447" y="533"/>
                  <a:pt x="381342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350" dirty="0">
              <a:solidFill>
                <a:schemeClr val="tx1"/>
              </a:solidFill>
            </a:endParaRPr>
          </a:p>
        </p:txBody>
      </p:sp>
      <p:sp>
        <p:nvSpPr>
          <p:cNvPr id="66" name="Freeform 10"/>
          <p:cNvSpPr>
            <a:spLocks noChangeAspect="1"/>
          </p:cNvSpPr>
          <p:nvPr userDrawn="1"/>
        </p:nvSpPr>
        <p:spPr>
          <a:xfrm rot="19800000">
            <a:off x="3312311" y="2138151"/>
            <a:ext cx="52254" cy="124351"/>
          </a:xfrm>
          <a:custGeom>
            <a:avLst/>
            <a:gdLst>
              <a:gd name="connsiteX0" fmla="*/ 381342 w 762684"/>
              <a:gd name="connsiteY0" fmla="*/ 0 h 1361254"/>
              <a:gd name="connsiteX1" fmla="*/ 762684 w 762684"/>
              <a:gd name="connsiteY1" fmla="*/ 823784 h 1361254"/>
              <a:gd name="connsiteX2" fmla="*/ 459602 w 762684"/>
              <a:gd name="connsiteY2" fmla="*/ 823784 h 1361254"/>
              <a:gd name="connsiteX3" fmla="*/ 459601 w 762684"/>
              <a:gd name="connsiteY3" fmla="*/ 1282994 h 1361254"/>
              <a:gd name="connsiteX4" fmla="*/ 381341 w 762684"/>
              <a:gd name="connsiteY4" fmla="*/ 1361254 h 1361254"/>
              <a:gd name="connsiteX5" fmla="*/ 381342 w 762684"/>
              <a:gd name="connsiteY5" fmla="*/ 1361253 h 1361254"/>
              <a:gd name="connsiteX6" fmla="*/ 303082 w 762684"/>
              <a:gd name="connsiteY6" fmla="*/ 1282993 h 1361254"/>
              <a:gd name="connsiteX7" fmla="*/ 303082 w 762684"/>
              <a:gd name="connsiteY7" fmla="*/ 823784 h 1361254"/>
              <a:gd name="connsiteX8" fmla="*/ 0 w 762684"/>
              <a:gd name="connsiteY8" fmla="*/ 823784 h 1361254"/>
              <a:gd name="connsiteX0" fmla="*/ 381342 w 762684"/>
              <a:gd name="connsiteY0" fmla="*/ 0 h 1361254"/>
              <a:gd name="connsiteX1" fmla="*/ 425041 w 762684"/>
              <a:gd name="connsiteY1" fmla="*/ 100982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81342 w 762684"/>
              <a:gd name="connsiteY10" fmla="*/ 0 h 1361254"/>
              <a:gd name="connsiteX0" fmla="*/ 381342 w 762684"/>
              <a:gd name="connsiteY0" fmla="*/ 0 h 1361254"/>
              <a:gd name="connsiteX1" fmla="*/ 425041 w 762684"/>
              <a:gd name="connsiteY1" fmla="*/ 100982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16886 w 762684"/>
              <a:gd name="connsiteY10" fmla="*/ 123104 h 1361254"/>
              <a:gd name="connsiteX11" fmla="*/ 381342 w 762684"/>
              <a:gd name="connsiteY11" fmla="*/ 0 h 1361254"/>
              <a:gd name="connsiteX0" fmla="*/ 381342 w 762684"/>
              <a:gd name="connsiteY0" fmla="*/ 0 h 1361254"/>
              <a:gd name="connsiteX1" fmla="*/ 425041 w 762684"/>
              <a:gd name="connsiteY1" fmla="*/ 100982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36550 w 762684"/>
              <a:gd name="connsiteY10" fmla="*/ 91149 h 1361254"/>
              <a:gd name="connsiteX11" fmla="*/ 381342 w 762684"/>
              <a:gd name="connsiteY11" fmla="*/ 0 h 1361254"/>
              <a:gd name="connsiteX0" fmla="*/ 381342 w 762684"/>
              <a:gd name="connsiteY0" fmla="*/ 0 h 1361254"/>
              <a:gd name="connsiteX1" fmla="*/ 425041 w 762684"/>
              <a:gd name="connsiteY1" fmla="*/ 27240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36550 w 762684"/>
              <a:gd name="connsiteY10" fmla="*/ 91149 h 1361254"/>
              <a:gd name="connsiteX11" fmla="*/ 381342 w 762684"/>
              <a:gd name="connsiteY11" fmla="*/ 0 h 1361254"/>
              <a:gd name="connsiteX0" fmla="*/ 381342 w 762684"/>
              <a:gd name="connsiteY0" fmla="*/ 0 h 1361254"/>
              <a:gd name="connsiteX1" fmla="*/ 425041 w 762684"/>
              <a:gd name="connsiteY1" fmla="*/ 27240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34092 w 762684"/>
              <a:gd name="connsiteY10" fmla="*/ 19866 h 1361254"/>
              <a:gd name="connsiteX11" fmla="*/ 381342 w 762684"/>
              <a:gd name="connsiteY11" fmla="*/ 0 h 1361254"/>
              <a:gd name="connsiteX0" fmla="*/ 381342 w 762684"/>
              <a:gd name="connsiteY0" fmla="*/ 0 h 1361254"/>
              <a:gd name="connsiteX1" fmla="*/ 425041 w 762684"/>
              <a:gd name="connsiteY1" fmla="*/ 27240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48840 w 762684"/>
              <a:gd name="connsiteY10" fmla="*/ 27241 h 1361254"/>
              <a:gd name="connsiteX11" fmla="*/ 381342 w 762684"/>
              <a:gd name="connsiteY11" fmla="*/ 0 h 1361254"/>
              <a:gd name="connsiteX0" fmla="*/ 381342 w 762684"/>
              <a:gd name="connsiteY0" fmla="*/ 0 h 1361254"/>
              <a:gd name="connsiteX1" fmla="*/ 425041 w 762684"/>
              <a:gd name="connsiteY1" fmla="*/ 27240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34092 w 762684"/>
              <a:gd name="connsiteY10" fmla="*/ 27241 h 1361254"/>
              <a:gd name="connsiteX11" fmla="*/ 381342 w 762684"/>
              <a:gd name="connsiteY11" fmla="*/ 0 h 1361254"/>
              <a:gd name="connsiteX0" fmla="*/ 381342 w 762684"/>
              <a:gd name="connsiteY0" fmla="*/ 0 h 1361254"/>
              <a:gd name="connsiteX1" fmla="*/ 425041 w 762684"/>
              <a:gd name="connsiteY1" fmla="*/ 27240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34092 w 762684"/>
              <a:gd name="connsiteY10" fmla="*/ 27241 h 1361254"/>
              <a:gd name="connsiteX11" fmla="*/ 381342 w 762684"/>
              <a:gd name="connsiteY11" fmla="*/ 0 h 1361254"/>
              <a:gd name="connsiteX0" fmla="*/ 381342 w 762684"/>
              <a:gd name="connsiteY0" fmla="*/ 34 h 1361288"/>
              <a:gd name="connsiteX1" fmla="*/ 425041 w 762684"/>
              <a:gd name="connsiteY1" fmla="*/ 27274 h 1361288"/>
              <a:gd name="connsiteX2" fmla="*/ 762684 w 762684"/>
              <a:gd name="connsiteY2" fmla="*/ 823818 h 1361288"/>
              <a:gd name="connsiteX3" fmla="*/ 459602 w 762684"/>
              <a:gd name="connsiteY3" fmla="*/ 823818 h 1361288"/>
              <a:gd name="connsiteX4" fmla="*/ 459601 w 762684"/>
              <a:gd name="connsiteY4" fmla="*/ 1283028 h 1361288"/>
              <a:gd name="connsiteX5" fmla="*/ 381341 w 762684"/>
              <a:gd name="connsiteY5" fmla="*/ 1361288 h 1361288"/>
              <a:gd name="connsiteX6" fmla="*/ 381342 w 762684"/>
              <a:gd name="connsiteY6" fmla="*/ 1361287 h 1361288"/>
              <a:gd name="connsiteX7" fmla="*/ 303082 w 762684"/>
              <a:gd name="connsiteY7" fmla="*/ 1283027 h 1361288"/>
              <a:gd name="connsiteX8" fmla="*/ 303082 w 762684"/>
              <a:gd name="connsiteY8" fmla="*/ 823818 h 1361288"/>
              <a:gd name="connsiteX9" fmla="*/ 0 w 762684"/>
              <a:gd name="connsiteY9" fmla="*/ 823818 h 1361288"/>
              <a:gd name="connsiteX10" fmla="*/ 334092 w 762684"/>
              <a:gd name="connsiteY10" fmla="*/ 27275 h 1361288"/>
              <a:gd name="connsiteX11" fmla="*/ 381342 w 762684"/>
              <a:gd name="connsiteY11" fmla="*/ 34 h 1361288"/>
              <a:gd name="connsiteX0" fmla="*/ 381342 w 762684"/>
              <a:gd name="connsiteY0" fmla="*/ 269 h 1361523"/>
              <a:gd name="connsiteX1" fmla="*/ 425041 w 762684"/>
              <a:gd name="connsiteY1" fmla="*/ 27509 h 1361523"/>
              <a:gd name="connsiteX2" fmla="*/ 762684 w 762684"/>
              <a:gd name="connsiteY2" fmla="*/ 824053 h 1361523"/>
              <a:gd name="connsiteX3" fmla="*/ 459602 w 762684"/>
              <a:gd name="connsiteY3" fmla="*/ 824053 h 1361523"/>
              <a:gd name="connsiteX4" fmla="*/ 459601 w 762684"/>
              <a:gd name="connsiteY4" fmla="*/ 1283263 h 1361523"/>
              <a:gd name="connsiteX5" fmla="*/ 381341 w 762684"/>
              <a:gd name="connsiteY5" fmla="*/ 1361523 h 1361523"/>
              <a:gd name="connsiteX6" fmla="*/ 381342 w 762684"/>
              <a:gd name="connsiteY6" fmla="*/ 1361522 h 1361523"/>
              <a:gd name="connsiteX7" fmla="*/ 303082 w 762684"/>
              <a:gd name="connsiteY7" fmla="*/ 1283262 h 1361523"/>
              <a:gd name="connsiteX8" fmla="*/ 303082 w 762684"/>
              <a:gd name="connsiteY8" fmla="*/ 824053 h 1361523"/>
              <a:gd name="connsiteX9" fmla="*/ 0 w 762684"/>
              <a:gd name="connsiteY9" fmla="*/ 824053 h 1361523"/>
              <a:gd name="connsiteX10" fmla="*/ 334092 w 762684"/>
              <a:gd name="connsiteY10" fmla="*/ 27510 h 1361523"/>
              <a:gd name="connsiteX11" fmla="*/ 381342 w 762684"/>
              <a:gd name="connsiteY11" fmla="*/ 269 h 1361523"/>
              <a:gd name="connsiteX0" fmla="*/ 381342 w 762684"/>
              <a:gd name="connsiteY0" fmla="*/ 414 h 1361668"/>
              <a:gd name="connsiteX1" fmla="*/ 425041 w 762684"/>
              <a:gd name="connsiteY1" fmla="*/ 27654 h 1361668"/>
              <a:gd name="connsiteX2" fmla="*/ 762684 w 762684"/>
              <a:gd name="connsiteY2" fmla="*/ 824198 h 1361668"/>
              <a:gd name="connsiteX3" fmla="*/ 459602 w 762684"/>
              <a:gd name="connsiteY3" fmla="*/ 824198 h 1361668"/>
              <a:gd name="connsiteX4" fmla="*/ 459601 w 762684"/>
              <a:gd name="connsiteY4" fmla="*/ 1283408 h 1361668"/>
              <a:gd name="connsiteX5" fmla="*/ 381341 w 762684"/>
              <a:gd name="connsiteY5" fmla="*/ 1361668 h 1361668"/>
              <a:gd name="connsiteX6" fmla="*/ 381342 w 762684"/>
              <a:gd name="connsiteY6" fmla="*/ 1361667 h 1361668"/>
              <a:gd name="connsiteX7" fmla="*/ 303082 w 762684"/>
              <a:gd name="connsiteY7" fmla="*/ 1283407 h 1361668"/>
              <a:gd name="connsiteX8" fmla="*/ 303082 w 762684"/>
              <a:gd name="connsiteY8" fmla="*/ 824198 h 1361668"/>
              <a:gd name="connsiteX9" fmla="*/ 0 w 762684"/>
              <a:gd name="connsiteY9" fmla="*/ 824198 h 1361668"/>
              <a:gd name="connsiteX10" fmla="*/ 334092 w 762684"/>
              <a:gd name="connsiteY10" fmla="*/ 27655 h 1361668"/>
              <a:gd name="connsiteX11" fmla="*/ 381342 w 762684"/>
              <a:gd name="connsiteY11" fmla="*/ 414 h 1361668"/>
              <a:gd name="connsiteX0" fmla="*/ 381342 w 762684"/>
              <a:gd name="connsiteY0" fmla="*/ 414 h 1361668"/>
              <a:gd name="connsiteX1" fmla="*/ 425041 w 762684"/>
              <a:gd name="connsiteY1" fmla="*/ 27654 h 1361668"/>
              <a:gd name="connsiteX2" fmla="*/ 762684 w 762684"/>
              <a:gd name="connsiteY2" fmla="*/ 824198 h 1361668"/>
              <a:gd name="connsiteX3" fmla="*/ 459602 w 762684"/>
              <a:gd name="connsiteY3" fmla="*/ 824198 h 1361668"/>
              <a:gd name="connsiteX4" fmla="*/ 459601 w 762684"/>
              <a:gd name="connsiteY4" fmla="*/ 1283408 h 1361668"/>
              <a:gd name="connsiteX5" fmla="*/ 381341 w 762684"/>
              <a:gd name="connsiteY5" fmla="*/ 1361668 h 1361668"/>
              <a:gd name="connsiteX6" fmla="*/ 381342 w 762684"/>
              <a:gd name="connsiteY6" fmla="*/ 1361667 h 1361668"/>
              <a:gd name="connsiteX7" fmla="*/ 303082 w 762684"/>
              <a:gd name="connsiteY7" fmla="*/ 1283407 h 1361668"/>
              <a:gd name="connsiteX8" fmla="*/ 303082 w 762684"/>
              <a:gd name="connsiteY8" fmla="*/ 824198 h 1361668"/>
              <a:gd name="connsiteX9" fmla="*/ 0 w 762684"/>
              <a:gd name="connsiteY9" fmla="*/ 824198 h 1361668"/>
              <a:gd name="connsiteX10" fmla="*/ 334092 w 762684"/>
              <a:gd name="connsiteY10" fmla="*/ 27655 h 1361668"/>
              <a:gd name="connsiteX11" fmla="*/ 381342 w 762684"/>
              <a:gd name="connsiteY11" fmla="*/ 414 h 1361668"/>
              <a:gd name="connsiteX0" fmla="*/ 381342 w 762684"/>
              <a:gd name="connsiteY0" fmla="*/ 18 h 1361272"/>
              <a:gd name="connsiteX1" fmla="*/ 425041 w 762684"/>
              <a:gd name="connsiteY1" fmla="*/ 27258 h 1361272"/>
              <a:gd name="connsiteX2" fmla="*/ 762684 w 762684"/>
              <a:gd name="connsiteY2" fmla="*/ 823802 h 1361272"/>
              <a:gd name="connsiteX3" fmla="*/ 459602 w 762684"/>
              <a:gd name="connsiteY3" fmla="*/ 823802 h 1361272"/>
              <a:gd name="connsiteX4" fmla="*/ 459601 w 762684"/>
              <a:gd name="connsiteY4" fmla="*/ 1283012 h 1361272"/>
              <a:gd name="connsiteX5" fmla="*/ 381341 w 762684"/>
              <a:gd name="connsiteY5" fmla="*/ 1361272 h 1361272"/>
              <a:gd name="connsiteX6" fmla="*/ 381342 w 762684"/>
              <a:gd name="connsiteY6" fmla="*/ 1361271 h 1361272"/>
              <a:gd name="connsiteX7" fmla="*/ 303082 w 762684"/>
              <a:gd name="connsiteY7" fmla="*/ 1283011 h 1361272"/>
              <a:gd name="connsiteX8" fmla="*/ 303082 w 762684"/>
              <a:gd name="connsiteY8" fmla="*/ 823802 h 1361272"/>
              <a:gd name="connsiteX9" fmla="*/ 0 w 762684"/>
              <a:gd name="connsiteY9" fmla="*/ 823802 h 1361272"/>
              <a:gd name="connsiteX10" fmla="*/ 334092 w 762684"/>
              <a:gd name="connsiteY10" fmla="*/ 27259 h 1361272"/>
              <a:gd name="connsiteX11" fmla="*/ 381342 w 762684"/>
              <a:gd name="connsiteY11" fmla="*/ 18 h 1361272"/>
              <a:gd name="connsiteX0" fmla="*/ 381342 w 762684"/>
              <a:gd name="connsiteY0" fmla="*/ 0 h 1361254"/>
              <a:gd name="connsiteX1" fmla="*/ 425041 w 762684"/>
              <a:gd name="connsiteY1" fmla="*/ 27240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34092 w 762684"/>
              <a:gd name="connsiteY10" fmla="*/ 27241 h 1361254"/>
              <a:gd name="connsiteX11" fmla="*/ 381342 w 762684"/>
              <a:gd name="connsiteY11" fmla="*/ 0 h 1361254"/>
              <a:gd name="connsiteX0" fmla="*/ 381342 w 762684"/>
              <a:gd name="connsiteY0" fmla="*/ 0 h 1361254"/>
              <a:gd name="connsiteX1" fmla="*/ 426750 w 762684"/>
              <a:gd name="connsiteY1" fmla="*/ 27240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34092 w 762684"/>
              <a:gd name="connsiteY10" fmla="*/ 27241 h 1361254"/>
              <a:gd name="connsiteX11" fmla="*/ 381342 w 762684"/>
              <a:gd name="connsiteY11" fmla="*/ 0 h 1361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2684" h="1361254">
                <a:moveTo>
                  <a:pt x="381342" y="0"/>
                </a:moveTo>
                <a:cubicBezTo>
                  <a:pt x="395908" y="1387"/>
                  <a:pt x="412184" y="3630"/>
                  <a:pt x="426750" y="27240"/>
                </a:cubicBezTo>
                <a:lnTo>
                  <a:pt x="762684" y="823784"/>
                </a:lnTo>
                <a:lnTo>
                  <a:pt x="459602" y="823784"/>
                </a:lnTo>
                <a:cubicBezTo>
                  <a:pt x="459602" y="976854"/>
                  <a:pt x="459601" y="1129924"/>
                  <a:pt x="459601" y="1282994"/>
                </a:cubicBezTo>
                <a:cubicBezTo>
                  <a:pt x="459601" y="1326216"/>
                  <a:pt x="424563" y="1361254"/>
                  <a:pt x="381341" y="1361254"/>
                </a:cubicBezTo>
                <a:lnTo>
                  <a:pt x="381342" y="1361253"/>
                </a:lnTo>
                <a:cubicBezTo>
                  <a:pt x="338120" y="1361253"/>
                  <a:pt x="303082" y="1326215"/>
                  <a:pt x="303082" y="1282993"/>
                </a:cubicBezTo>
                <a:lnTo>
                  <a:pt x="303082" y="823784"/>
                </a:lnTo>
                <a:lnTo>
                  <a:pt x="0" y="823784"/>
                </a:lnTo>
                <a:lnTo>
                  <a:pt x="334092" y="27241"/>
                </a:lnTo>
                <a:cubicBezTo>
                  <a:pt x="343005" y="9615"/>
                  <a:pt x="366447" y="533"/>
                  <a:pt x="381342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35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2793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87375" y="619125"/>
            <a:ext cx="7967664" cy="865188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GB" dirty="0"/>
              <a:t>Click to add title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 hasCustomPrompt="1"/>
          </p:nvPr>
        </p:nvSpPr>
        <p:spPr>
          <a:xfrm>
            <a:off x="587375" y="1635125"/>
            <a:ext cx="7967663" cy="4668178"/>
          </a:xfrm>
        </p:spPr>
        <p:txBody>
          <a:bodyPr vert="horz" lIns="0" tIns="0" rIns="0" bIns="0" rtlCol="0">
            <a:noAutofit/>
          </a:bodyPr>
          <a:lstStyle>
            <a:lvl1pPr>
              <a:defRPr lang="da-DK" baseline="0" dirty="0" smtClean="0"/>
            </a:lvl1pPr>
            <a:lvl2pPr>
              <a:defRPr lang="da-DK" dirty="0" smtClean="0"/>
            </a:lvl2pPr>
            <a:lvl3pPr>
              <a:defRPr lang="da-DK" dirty="0" smtClean="0"/>
            </a:lvl3pPr>
            <a:lvl4pPr>
              <a:defRPr lang="da-DK" dirty="0" smtClean="0"/>
            </a:lvl4pPr>
            <a:lvl5pPr>
              <a:defRPr lang="da-DK" dirty="0"/>
            </a:lvl5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2</a:t>
            </a:r>
          </a:p>
          <a:p>
            <a:pPr lvl="2"/>
            <a:r>
              <a:rPr lang="en-GB" dirty="0"/>
              <a:t>3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63CBA-FE51-40BA-9B41-89C7FDAF5BF4}" type="datetime1">
              <a:rPr lang="en-GB" smtClean="0"/>
              <a:t>23/06/2020</a:t>
            </a:fld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9542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billede stor høj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6603" y="0"/>
            <a:ext cx="9144000" cy="6858000"/>
          </a:xfrm>
          <a:blipFill>
            <a:blip r:embed="rId2"/>
            <a:stretch>
              <a:fillRect/>
            </a:stretch>
          </a:blipFill>
        </p:spPr>
        <p:txBody>
          <a:bodyPr lIns="0" tIns="360000" rIns="6408000" anchor="ctr" anchorCtr="0"/>
          <a:lstStyle>
            <a:lvl1pPr marL="0" indent="0" algn="r">
              <a:buNone/>
              <a:defRPr sz="2400" baseline="0">
                <a:sym typeface="Wingdings" panose="05000000000000000000" pitchFamily="2" charset="2"/>
              </a:defRPr>
            </a:lvl1pPr>
          </a:lstStyle>
          <a:p>
            <a:r>
              <a:rPr lang="da-DK" dirty="0"/>
              <a:t>Klik på ikonet, hvis du vil udskifte billedet  </a:t>
            </a:r>
            <a:br>
              <a:rPr lang="da-DK" dirty="0"/>
            </a:br>
            <a:r>
              <a:rPr lang="da-DK" dirty="0"/>
              <a:t> </a:t>
            </a:r>
          </a:p>
        </p:txBody>
      </p:sp>
      <p:sp>
        <p:nvSpPr>
          <p:cNvPr id="2" name="Titel 2"/>
          <p:cNvSpPr>
            <a:spLocks noGrp="1"/>
          </p:cNvSpPr>
          <p:nvPr>
            <p:ph type="ctrTitle"/>
          </p:nvPr>
        </p:nvSpPr>
        <p:spPr>
          <a:xfrm>
            <a:off x="4682728" y="691816"/>
            <a:ext cx="4461272" cy="5474035"/>
          </a:xfrm>
          <a:blipFill>
            <a:blip r:embed="rId3"/>
            <a:stretch>
              <a:fillRect/>
            </a:stretch>
          </a:blipFill>
        </p:spPr>
        <p:txBody>
          <a:bodyPr lIns="360000" tIns="468000" rIns="540000" bIns="3384000" anchor="b" anchorCtr="0">
            <a:noAutofit/>
          </a:bodyPr>
          <a:lstStyle>
            <a:lvl1pPr algn="l">
              <a:lnSpc>
                <a:spcPts val="3000"/>
              </a:lnSpc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7746833" y="-385164"/>
            <a:ext cx="611232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C333159E-FBB4-453B-BB73-EC3ABA0B9EC3}" type="datetime1">
              <a:rPr lang="da-DK" smtClean="0"/>
              <a:t>23-06-2020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2427371" y="-385164"/>
            <a:ext cx="5235872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>
          <a:xfrm>
            <a:off x="8441657" y="-385164"/>
            <a:ext cx="286319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091A926C-488A-4E3E-9C21-57CAA120E114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5" name="Pladsholder til tekst 14"/>
          <p:cNvSpPr>
            <a:spLocks noGrp="1"/>
          </p:cNvSpPr>
          <p:nvPr>
            <p:ph type="body" sz="quarter" idx="13" hasCustomPrompt="1"/>
          </p:nvPr>
        </p:nvSpPr>
        <p:spPr>
          <a:xfrm>
            <a:off x="4966693" y="4053600"/>
            <a:ext cx="3734395" cy="899766"/>
          </a:xfrm>
        </p:spPr>
        <p:txBody>
          <a:bodyPr rIns="0">
            <a:noAutofit/>
          </a:bodyPr>
          <a:lstStyle>
            <a:lvl1pPr marL="0" indent="0">
              <a:spcBef>
                <a:spcPts val="0"/>
              </a:spcBef>
              <a:buNone/>
              <a:defRPr sz="1350" baseline="0"/>
            </a:lvl1pPr>
          </a:lstStyle>
          <a:p>
            <a:pPr lvl="0"/>
            <a:r>
              <a:rPr lang="da-DK" dirty="0"/>
              <a:t>Navn på oplægsholder, KU-enhed, sted og dato</a:t>
            </a:r>
          </a:p>
        </p:txBody>
      </p:sp>
      <p:sp>
        <p:nvSpPr>
          <p:cNvPr id="9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4966693" y="3007286"/>
            <a:ext cx="3734395" cy="726435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a-DK" dirty="0"/>
              <a:t>Klik for at tilføje undertitel</a:t>
            </a:r>
          </a:p>
        </p:txBody>
      </p:sp>
      <p:sp>
        <p:nvSpPr>
          <p:cNvPr id="10" name="Titel 1"/>
          <p:cNvSpPr>
            <a:spLocks noGrp="1"/>
          </p:cNvSpPr>
          <p:nvPr>
            <p:ph type="body" sz="quarter" idx="15" hasCustomPrompt="1"/>
          </p:nvPr>
        </p:nvSpPr>
        <p:spPr>
          <a:xfrm>
            <a:off x="4966693" y="1020201"/>
            <a:ext cx="3733205" cy="1345417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7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a-DK" dirty="0"/>
              <a:t>Klik for at tilføje titel</a:t>
            </a:r>
          </a:p>
        </p:txBody>
      </p:sp>
    </p:spTree>
    <p:extLst>
      <p:ext uri="{BB962C8B-B14F-4D97-AF65-F5344CB8AC3E}">
        <p14:creationId xmlns:p14="http://schemas.microsoft.com/office/powerpoint/2010/main" val="2903454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billede lille høj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9144000" cy="6858000"/>
          </a:xfrm>
          <a:blipFill>
            <a:blip r:embed="rId2"/>
            <a:stretch>
              <a:fillRect/>
            </a:stretch>
          </a:blipFill>
        </p:spPr>
        <p:txBody>
          <a:bodyPr lIns="0" tIns="360000" rIns="6408000" anchor="ctr" anchorCtr="0"/>
          <a:lstStyle>
            <a:lvl1pPr marL="0" indent="0" algn="r">
              <a:buNone/>
              <a:defRPr sz="240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da-DK" dirty="0"/>
              <a:t>Klik på ikonet, hvis du vil udskifte billedet  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7746833" y="-385200"/>
            <a:ext cx="611232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72EBC29C-0917-4C4D-9E80-3B6188930562}" type="datetime1">
              <a:rPr lang="da-DK" smtClean="0"/>
              <a:t>23-06-2020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2427371" y="-385200"/>
            <a:ext cx="5235872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>
          <a:xfrm>
            <a:off x="8441657" y="-385200"/>
            <a:ext cx="286319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091A926C-488A-4E3E-9C21-57CAA120E114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22" name="Titel 2"/>
          <p:cNvSpPr>
            <a:spLocks noGrp="1"/>
          </p:cNvSpPr>
          <p:nvPr>
            <p:ph type="ctrTitle"/>
          </p:nvPr>
        </p:nvSpPr>
        <p:spPr>
          <a:xfrm>
            <a:off x="4682728" y="2271092"/>
            <a:ext cx="4461272" cy="3895200"/>
          </a:xfrm>
          <a:blipFill>
            <a:blip r:embed="rId3"/>
            <a:stretch>
              <a:fillRect/>
            </a:stretch>
          </a:blipFill>
        </p:spPr>
        <p:txBody>
          <a:bodyPr lIns="360000" tIns="468000" rIns="540000" bIns="2448000" anchor="b" anchorCtr="0">
            <a:noAutofit/>
          </a:bodyPr>
          <a:lstStyle>
            <a:lvl1pPr algn="l">
              <a:lnSpc>
                <a:spcPts val="3000"/>
              </a:lnSpc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da-DK" dirty="0"/>
          </a:p>
        </p:txBody>
      </p:sp>
      <p:sp>
        <p:nvSpPr>
          <p:cNvPr id="9" name="Pladsholder til tekst 14"/>
          <p:cNvSpPr>
            <a:spLocks noGrp="1"/>
          </p:cNvSpPr>
          <p:nvPr>
            <p:ph type="body" sz="quarter" idx="13" hasCustomPrompt="1"/>
          </p:nvPr>
        </p:nvSpPr>
        <p:spPr>
          <a:xfrm>
            <a:off x="4966693" y="4053600"/>
            <a:ext cx="3734395" cy="899766"/>
          </a:xfrm>
        </p:spPr>
        <p:txBody>
          <a:bodyPr r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50" baseline="0"/>
            </a:lvl1pPr>
          </a:lstStyle>
          <a:p>
            <a:pPr lvl="0"/>
            <a:r>
              <a:rPr lang="da-DK" dirty="0"/>
              <a:t>Navn på oplægsholder, KU-enhed, sted og dato</a:t>
            </a:r>
          </a:p>
        </p:txBody>
      </p:sp>
      <p:sp>
        <p:nvSpPr>
          <p:cNvPr id="10" name="Titel 1"/>
          <p:cNvSpPr>
            <a:spLocks noGrp="1"/>
          </p:cNvSpPr>
          <p:nvPr>
            <p:ph type="body" sz="quarter" idx="15" hasCustomPrompt="1"/>
          </p:nvPr>
        </p:nvSpPr>
        <p:spPr>
          <a:xfrm>
            <a:off x="4966694" y="2610942"/>
            <a:ext cx="3722190" cy="1109335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7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a-DK" dirty="0"/>
              <a:t>Klik for at tilføje titel</a:t>
            </a:r>
          </a:p>
        </p:txBody>
      </p:sp>
    </p:spTree>
    <p:extLst>
      <p:ext uri="{BB962C8B-B14F-4D97-AF65-F5344CB8AC3E}">
        <p14:creationId xmlns:p14="http://schemas.microsoft.com/office/powerpoint/2010/main" val="629679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segl sto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8763" cy="6858000"/>
          </a:xfrm>
          <a:prstGeom prst="rect">
            <a:avLst/>
          </a:prstGeom>
          <a:gradFill flip="none" rotWithShape="1">
            <a:gsLst>
              <a:gs pos="0">
                <a:srgbClr val="DDDDDD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350" dirty="0"/>
          </a:p>
        </p:txBody>
      </p:sp>
      <p:pic>
        <p:nvPicPr>
          <p:cNvPr id="7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534" r="10628" b="7654"/>
          <a:stretch/>
        </p:blipFill>
        <p:spPr>
          <a:xfrm>
            <a:off x="1300182" y="-6016"/>
            <a:ext cx="7849394" cy="6858000"/>
          </a:xfrm>
          <a:prstGeom prst="rect">
            <a:avLst/>
          </a:prstGeom>
        </p:spPr>
      </p:pic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7746833" y="-385200"/>
            <a:ext cx="611232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8880D59A-D7B0-4B9B-8B78-E4C3DDBABBD4}" type="datetime1">
              <a:rPr lang="da-DK" smtClean="0"/>
              <a:t>23-06-2020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2427371" y="-385200"/>
            <a:ext cx="5235872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>
          <a:xfrm>
            <a:off x="8441657" y="-385200"/>
            <a:ext cx="286319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091A926C-488A-4E3E-9C21-57CAA120E114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22" name="Titel 2"/>
          <p:cNvSpPr>
            <a:spLocks noGrp="1"/>
          </p:cNvSpPr>
          <p:nvPr>
            <p:ph type="ctrTitle" hasCustomPrompt="1"/>
          </p:nvPr>
        </p:nvSpPr>
        <p:spPr>
          <a:xfrm>
            <a:off x="0" y="691816"/>
            <a:ext cx="4469607" cy="5474035"/>
          </a:xfrm>
          <a:blipFill>
            <a:blip r:embed="rId3"/>
            <a:stretch>
              <a:fillRect/>
            </a:stretch>
          </a:blipFill>
        </p:spPr>
        <p:txBody>
          <a:bodyPr lIns="540000" tIns="468000" rIns="360000" bIns="3384000" anchor="b" anchorCtr="0">
            <a:noAutofit/>
          </a:bodyPr>
          <a:lstStyle>
            <a:lvl1pPr algn="l">
              <a:lnSpc>
                <a:spcPct val="900000"/>
              </a:lnSpc>
              <a:defRPr sz="27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master</a:t>
            </a:r>
          </a:p>
        </p:txBody>
      </p:sp>
      <p:sp>
        <p:nvSpPr>
          <p:cNvPr id="37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441723" y="3007286"/>
            <a:ext cx="3709986" cy="726435"/>
          </a:xfrm>
        </p:spPr>
        <p:txBody>
          <a:bodyPr r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a-DK" dirty="0"/>
              <a:t>Klik for at tilføje undertitel</a:t>
            </a:r>
          </a:p>
        </p:txBody>
      </p:sp>
      <p:sp>
        <p:nvSpPr>
          <p:cNvPr id="38" name="Pladsholder til tekst 14"/>
          <p:cNvSpPr>
            <a:spLocks noGrp="1"/>
          </p:cNvSpPr>
          <p:nvPr>
            <p:ph type="body" sz="quarter" idx="13" hasCustomPrompt="1"/>
          </p:nvPr>
        </p:nvSpPr>
        <p:spPr>
          <a:xfrm>
            <a:off x="441723" y="4053600"/>
            <a:ext cx="3709987" cy="899766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350" baseline="0"/>
            </a:lvl1pPr>
          </a:lstStyle>
          <a:p>
            <a:pPr lvl="0"/>
            <a:r>
              <a:rPr lang="da-DK" dirty="0"/>
              <a:t>Navn på oplægsholder, KU-enhed, sted og dato</a:t>
            </a:r>
          </a:p>
        </p:txBody>
      </p:sp>
      <p:sp>
        <p:nvSpPr>
          <p:cNvPr id="12" name="Titel 1"/>
          <p:cNvSpPr>
            <a:spLocks noGrp="1"/>
          </p:cNvSpPr>
          <p:nvPr>
            <p:ph type="body" sz="quarter" idx="14" hasCustomPrompt="1"/>
          </p:nvPr>
        </p:nvSpPr>
        <p:spPr>
          <a:xfrm>
            <a:off x="440532" y="1020201"/>
            <a:ext cx="3709987" cy="1345417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7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a-DK" dirty="0"/>
              <a:t>Klik for at tilføje titel</a:t>
            </a:r>
          </a:p>
        </p:txBody>
      </p:sp>
    </p:spTree>
    <p:extLst>
      <p:ext uri="{BB962C8B-B14F-4D97-AF65-F5344CB8AC3E}">
        <p14:creationId xmlns:p14="http://schemas.microsoft.com/office/powerpoint/2010/main" val="4281795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segl lil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/>
          <p:cNvSpPr/>
          <p:nvPr userDrawn="1"/>
        </p:nvSpPr>
        <p:spPr>
          <a:xfrm>
            <a:off x="0" y="0"/>
            <a:ext cx="9148763" cy="6858000"/>
          </a:xfrm>
          <a:prstGeom prst="rect">
            <a:avLst/>
          </a:prstGeom>
          <a:gradFill flip="none" rotWithShape="1">
            <a:gsLst>
              <a:gs pos="0">
                <a:srgbClr val="DDDDDD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350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534" r="10628" b="7654"/>
          <a:stretch/>
        </p:blipFill>
        <p:spPr>
          <a:xfrm>
            <a:off x="1300182" y="-6016"/>
            <a:ext cx="7849394" cy="6858000"/>
          </a:xfrm>
          <a:prstGeom prst="rect">
            <a:avLst/>
          </a:prstGeom>
        </p:spPr>
      </p:pic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7746833" y="-385200"/>
            <a:ext cx="611232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DACD5312-4BB5-4AD3-ABB6-C66798F20444}" type="datetime1">
              <a:rPr lang="da-DK" smtClean="0"/>
              <a:t>23-06-2020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2427371" y="-385200"/>
            <a:ext cx="5235872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>
          <a:xfrm>
            <a:off x="8441657" y="-385200"/>
            <a:ext cx="286319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091A926C-488A-4E3E-9C21-57CAA120E114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22" name="Titel 2"/>
          <p:cNvSpPr>
            <a:spLocks noGrp="1"/>
          </p:cNvSpPr>
          <p:nvPr>
            <p:ph type="ctrTitle"/>
          </p:nvPr>
        </p:nvSpPr>
        <p:spPr>
          <a:xfrm>
            <a:off x="0" y="2271092"/>
            <a:ext cx="4469607" cy="3895200"/>
          </a:xfrm>
          <a:blipFill>
            <a:blip r:embed="rId3"/>
            <a:stretch>
              <a:fillRect/>
            </a:stretch>
          </a:blipFill>
        </p:spPr>
        <p:txBody>
          <a:bodyPr lIns="540000" tIns="468000" rIns="360000" bIns="2340000" anchor="b" anchorCtr="0">
            <a:noAutofit/>
          </a:bodyPr>
          <a:lstStyle>
            <a:lvl1pPr algn="l">
              <a:lnSpc>
                <a:spcPts val="3000"/>
              </a:lnSpc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da-DK" dirty="0"/>
          </a:p>
        </p:txBody>
      </p:sp>
      <p:sp>
        <p:nvSpPr>
          <p:cNvPr id="15" name="Pladsholder til tekst 14"/>
          <p:cNvSpPr>
            <a:spLocks noGrp="1"/>
          </p:cNvSpPr>
          <p:nvPr>
            <p:ph type="body" sz="quarter" idx="13" hasCustomPrompt="1"/>
          </p:nvPr>
        </p:nvSpPr>
        <p:spPr>
          <a:xfrm>
            <a:off x="441723" y="4053600"/>
            <a:ext cx="3709987" cy="899766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350" baseline="0"/>
            </a:lvl1pPr>
          </a:lstStyle>
          <a:p>
            <a:pPr lvl="0"/>
            <a:r>
              <a:rPr lang="da-DK" dirty="0"/>
              <a:t>Navn på oplægsholder, KU-enhed, sted og dato</a:t>
            </a:r>
          </a:p>
        </p:txBody>
      </p:sp>
      <p:sp>
        <p:nvSpPr>
          <p:cNvPr id="10" name="Titel 1"/>
          <p:cNvSpPr>
            <a:spLocks noGrp="1"/>
          </p:cNvSpPr>
          <p:nvPr>
            <p:ph type="body" sz="quarter" idx="14" hasCustomPrompt="1"/>
          </p:nvPr>
        </p:nvSpPr>
        <p:spPr>
          <a:xfrm>
            <a:off x="440532" y="2610942"/>
            <a:ext cx="3709987" cy="1109335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7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a-DK" dirty="0"/>
              <a:t>Klik for at tilføje titel</a:t>
            </a:r>
          </a:p>
        </p:txBody>
      </p:sp>
    </p:spTree>
    <p:extLst>
      <p:ext uri="{BB962C8B-B14F-4D97-AF65-F5344CB8AC3E}">
        <p14:creationId xmlns:p14="http://schemas.microsoft.com/office/powerpoint/2010/main" val="1690682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41722" y="620714"/>
            <a:ext cx="8259366" cy="865186"/>
          </a:xfrm>
        </p:spPr>
        <p:txBody>
          <a:bodyPr/>
          <a:lstStyle/>
          <a:p>
            <a:pPr lvl="0"/>
            <a:r>
              <a:rPr lang="da-DK" dirty="0"/>
              <a:t>Klik for at tilføje overskrift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 hasCustomPrompt="1"/>
          </p:nvPr>
        </p:nvSpPr>
        <p:spPr>
          <a:xfrm>
            <a:off x="441722" y="1635125"/>
            <a:ext cx="8259366" cy="4675188"/>
          </a:xfrm>
        </p:spPr>
        <p:txBody>
          <a:bodyPr vert="horz" lIns="0" tIns="0" rIns="0" bIns="0" rtlCol="0">
            <a:noAutofit/>
          </a:bodyPr>
          <a:lstStyle>
            <a:lvl1pPr>
              <a:defRPr lang="da-DK" dirty="0" smtClean="0"/>
            </a:lvl1pPr>
            <a:lvl2pPr>
              <a:defRPr lang="da-DK" dirty="0" smtClean="0"/>
            </a:lvl2pPr>
            <a:lvl3pPr>
              <a:defRPr lang="da-DK" dirty="0" smtClean="0"/>
            </a:lvl3pPr>
            <a:lvl4pPr marL="539354" indent="0">
              <a:buNone/>
              <a:defRPr/>
            </a:lvl4pPr>
          </a:lstStyle>
          <a:p>
            <a:pPr lvl="0"/>
            <a:r>
              <a:rPr lang="da-DK" dirty="0"/>
              <a:t>Klik for at indsætte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29339-1C74-4825-ADEB-BCD7E13EFC81}" type="datetime1">
              <a:rPr lang="da-DK" smtClean="0"/>
              <a:t>23-06-2020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96859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el og to indholdsobjekt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41723" y="620714"/>
            <a:ext cx="8259365" cy="865186"/>
          </a:xfrm>
        </p:spPr>
        <p:txBody>
          <a:bodyPr/>
          <a:lstStyle/>
          <a:p>
            <a:pPr lvl="0"/>
            <a:r>
              <a:rPr lang="da-DK" dirty="0"/>
              <a:t>Klik for at tilføje overskrift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 hasCustomPrompt="1"/>
          </p:nvPr>
        </p:nvSpPr>
        <p:spPr>
          <a:xfrm>
            <a:off x="441724" y="1635126"/>
            <a:ext cx="4018901" cy="4675187"/>
          </a:xfrm>
        </p:spPr>
        <p:txBody>
          <a:bodyPr vert="horz" lIns="0" tIns="0" rIns="0" bIns="0" rtlCol="0">
            <a:noAutofit/>
          </a:bodyPr>
          <a:lstStyle>
            <a:lvl1pPr>
              <a:defRPr lang="da-DK" dirty="0" smtClean="0"/>
            </a:lvl1pPr>
            <a:lvl2pPr>
              <a:defRPr lang="da-DK" dirty="0" smtClean="0"/>
            </a:lvl2pPr>
            <a:lvl3pPr>
              <a:defRPr lang="da-DK" dirty="0" smtClean="0"/>
            </a:lvl3pPr>
            <a:lvl4pPr>
              <a:defRPr lang="da-DK" dirty="0" smtClean="0"/>
            </a:lvl4pPr>
          </a:lstStyle>
          <a:p>
            <a:pPr lvl="0"/>
            <a:r>
              <a:rPr lang="da-DK" dirty="0"/>
              <a:t>Klik for at indsætte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endParaRPr lang="da-DK" dirty="0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 hasCustomPrompt="1"/>
          </p:nvPr>
        </p:nvSpPr>
        <p:spPr>
          <a:xfrm>
            <a:off x="4683377" y="1635126"/>
            <a:ext cx="4017711" cy="4675187"/>
          </a:xfrm>
        </p:spPr>
        <p:txBody>
          <a:bodyPr vert="horz" lIns="0" tIns="0" rIns="0" bIns="0" rtlCol="0">
            <a:noAutofit/>
          </a:bodyPr>
          <a:lstStyle>
            <a:lvl1pPr>
              <a:defRPr lang="da-DK" dirty="0" smtClean="0"/>
            </a:lvl1pPr>
            <a:lvl2pPr>
              <a:defRPr lang="da-DK" dirty="0" smtClean="0"/>
            </a:lvl2pPr>
            <a:lvl3pPr>
              <a:defRPr lang="da-DK" dirty="0" smtClean="0"/>
            </a:lvl3pPr>
            <a:lvl4pPr marL="539354" indent="0">
              <a:buNone/>
              <a:defRPr lang="da-DK" dirty="0" smtClean="0"/>
            </a:lvl4pPr>
            <a:lvl5pPr>
              <a:defRPr lang="da-DK" dirty="0"/>
            </a:lvl5pPr>
            <a:lvl8pPr marL="539354" indent="0">
              <a:buNone/>
              <a:defRPr/>
            </a:lvl8pPr>
          </a:lstStyle>
          <a:p>
            <a:pPr lvl="0"/>
            <a:r>
              <a:rPr lang="da-DK" dirty="0"/>
              <a:t>Klik for at indsætte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FFEAA-BA47-4F55-BB2A-ABDD4DBF5CDE}" type="datetime1">
              <a:rPr lang="da-DK" smtClean="0"/>
              <a:t>23-06-2020</a:t>
            </a:fld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54967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dhold og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4682729" y="1635126"/>
            <a:ext cx="4018359" cy="4675187"/>
          </a:xfrm>
          <a:blipFill>
            <a:blip r:embed="rId2"/>
            <a:stretch>
              <a:fillRect/>
            </a:stretch>
          </a:blipFill>
        </p:spPr>
        <p:txBody>
          <a:bodyPr lIns="0" tIns="2304000" rIns="0" anchor="t" anchorCtr="0"/>
          <a:lstStyle>
            <a:lvl1pPr marL="0" indent="0" algn="ctr">
              <a:buNone/>
              <a:defRPr sz="240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da-DK" dirty="0"/>
              <a:t>Klik på ikonet, hvis du vil udskifte billedet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41724" y="620713"/>
            <a:ext cx="8259365" cy="865187"/>
          </a:xfrm>
        </p:spPr>
        <p:txBody>
          <a:bodyPr/>
          <a:lstStyle/>
          <a:p>
            <a:pPr lvl="0"/>
            <a:r>
              <a:rPr lang="da-DK" dirty="0"/>
              <a:t>Klik for at tilføje overskrift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 hasCustomPrompt="1"/>
          </p:nvPr>
        </p:nvSpPr>
        <p:spPr>
          <a:xfrm>
            <a:off x="441723" y="1635125"/>
            <a:ext cx="4019549" cy="4675188"/>
          </a:xfrm>
        </p:spPr>
        <p:txBody>
          <a:bodyPr vert="horz" lIns="0" tIns="0" rIns="0" bIns="0" rtlCol="0">
            <a:noAutofit/>
          </a:bodyPr>
          <a:lstStyle>
            <a:lvl1pPr>
              <a:defRPr lang="da-DK" dirty="0" smtClean="0"/>
            </a:lvl1pPr>
            <a:lvl2pPr>
              <a:defRPr lang="da-DK" dirty="0" smtClean="0"/>
            </a:lvl2pPr>
            <a:lvl3pPr>
              <a:defRPr lang="da-DK" dirty="0" smtClean="0"/>
            </a:lvl3pPr>
            <a:lvl4pPr>
              <a:defRPr lang="da-DK" dirty="0" smtClean="0"/>
            </a:lvl4pPr>
            <a:lvl5pPr>
              <a:defRPr lang="da-DK" dirty="0"/>
            </a:lvl5pPr>
          </a:lstStyle>
          <a:p>
            <a:pPr lvl="0"/>
            <a:r>
              <a:rPr lang="da-DK" dirty="0"/>
              <a:t>Klik for at indsætte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2542C-E4D2-4366-8573-42718107279F}" type="datetime1">
              <a:rPr lang="da-DK" smtClean="0"/>
              <a:t>23-06-2020</a:t>
            </a:fld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17783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41724" y="620714"/>
            <a:ext cx="8259365" cy="86518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41724" y="1635125"/>
            <a:ext cx="8259365" cy="46751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4</a:t>
            </a:r>
          </a:p>
          <a:p>
            <a:pPr lvl="4"/>
            <a:r>
              <a:rPr lang="da-DK" dirty="0"/>
              <a:t>5</a:t>
            </a:r>
          </a:p>
          <a:p>
            <a:pPr lvl="5"/>
            <a:r>
              <a:rPr lang="da-DK" dirty="0"/>
              <a:t>6</a:t>
            </a:r>
          </a:p>
          <a:p>
            <a:pPr lvl="6"/>
            <a:r>
              <a:rPr lang="da-DK" dirty="0"/>
              <a:t>7</a:t>
            </a:r>
          </a:p>
          <a:p>
            <a:pPr lvl="7"/>
            <a:r>
              <a:rPr lang="da-DK" dirty="0"/>
              <a:t>8</a:t>
            </a:r>
          </a:p>
          <a:p>
            <a:pPr lvl="8"/>
            <a:r>
              <a:rPr lang="da-DK" dirty="0"/>
              <a:t>9</a:t>
            </a:r>
          </a:p>
        </p:txBody>
      </p:sp>
      <p:sp>
        <p:nvSpPr>
          <p:cNvPr id="7" name="Rectangle 19"/>
          <p:cNvSpPr/>
          <p:nvPr userDrawn="1"/>
        </p:nvSpPr>
        <p:spPr>
          <a:xfrm>
            <a:off x="0" y="3"/>
            <a:ext cx="9144000" cy="332655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EEEFEE">
                  <a:alpha val="93000"/>
                </a:srgbClr>
              </a:gs>
            </a:gsLst>
            <a:lin ang="5400000" scaled="0"/>
            <a:tileRect/>
          </a:gradFill>
          <a:ln w="381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350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5"/>
          <a:srcRect l="12043" t="11448" r="17199" b="13844"/>
          <a:stretch/>
        </p:blipFill>
        <p:spPr>
          <a:xfrm>
            <a:off x="251651" y="63578"/>
            <a:ext cx="124887" cy="211296"/>
          </a:xfrm>
          <a:prstGeom prst="rect">
            <a:avLst/>
          </a:prstGeom>
        </p:spPr>
      </p:pic>
      <p:pic>
        <p:nvPicPr>
          <p:cNvPr id="9" name="Picture 27"/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024" y="96468"/>
            <a:ext cx="1759981" cy="159521"/>
          </a:xfrm>
          <a:prstGeom prst="rect">
            <a:avLst/>
          </a:prstGeom>
        </p:spPr>
      </p:pic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2427371" y="85746"/>
            <a:ext cx="5235872" cy="17679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750">
                <a:solidFill>
                  <a:srgbClr val="333333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4"/>
          </p:nvPr>
        </p:nvSpPr>
        <p:spPr>
          <a:xfrm>
            <a:off x="8414769" y="85746"/>
            <a:ext cx="286319" cy="17679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750">
                <a:solidFill>
                  <a:srgbClr val="333333"/>
                </a:solidFill>
              </a:defRPr>
            </a:lvl1pPr>
          </a:lstStyle>
          <a:p>
            <a:fld id="{091A926C-488A-4E3E-9C21-57CAA120E114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7746833" y="85746"/>
            <a:ext cx="611232" cy="17679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750">
                <a:solidFill>
                  <a:srgbClr val="333333"/>
                </a:solidFill>
              </a:defRPr>
            </a:lvl1pPr>
          </a:lstStyle>
          <a:p>
            <a:fld id="{4276E65D-4FB3-40ED-B65A-20F69F4A226A}" type="datetime1">
              <a:rPr lang="da-DK" smtClean="0"/>
              <a:t>23-06-2020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03620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4" r:id="rId2"/>
    <p:sldLayoutId id="2147483673" r:id="rId3"/>
    <p:sldLayoutId id="2147483671" r:id="rId4"/>
    <p:sldLayoutId id="2147483659" r:id="rId5"/>
    <p:sldLayoutId id="2147483672" r:id="rId6"/>
    <p:sldLayoutId id="2147483660" r:id="rId7"/>
    <p:sldLayoutId id="2147483662" r:id="rId8"/>
    <p:sldLayoutId id="2147483684" r:id="rId9"/>
    <p:sldLayoutId id="2147483685" r:id="rId10"/>
    <p:sldLayoutId id="2147483677" r:id="rId11"/>
    <p:sldLayoutId id="2147483675" r:id="rId12"/>
    <p:sldLayoutId id="2147483676" r:id="rId13"/>
    <p:sldLayoutId id="2147483678" r:id="rId14"/>
    <p:sldLayoutId id="2147483681" r:id="rId15"/>
    <p:sldLayoutId id="2147483682" r:id="rId16"/>
    <p:sldLayoutId id="2147483683" r:id="rId17"/>
    <p:sldLayoutId id="2147483687" r:id="rId18"/>
    <p:sldLayoutId id="2147483664" r:id="rId19"/>
    <p:sldLayoutId id="2147483665" r:id="rId20"/>
    <p:sldLayoutId id="2147483689" r:id="rId21"/>
    <p:sldLayoutId id="2147483688" r:id="rId22"/>
    <p:sldLayoutId id="2147483690" r:id="rId23"/>
  </p:sldLayoutIdLst>
  <p:hf hdr="0" ftr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2250" kern="1200" spc="45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685800" rtl="0" eaLnBrk="1" latinLnBrk="0" hangingPunct="1">
        <a:lnSpc>
          <a:spcPct val="100000"/>
        </a:lnSpc>
        <a:spcBef>
          <a:spcPts val="750"/>
        </a:spcBef>
        <a:buFont typeface="Arial" panose="020B0604020202020204" pitchFamily="34" charset="0"/>
        <a:buChar char="•"/>
        <a:defRPr lang="da-DK" sz="1800" kern="1200" spc="45" baseline="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539354" marR="0" indent="-269081" algn="l" defTabSz="685800" rtl="0" eaLnBrk="1" fontAlgn="auto" latinLnBrk="0" hangingPunct="1">
        <a:lnSpc>
          <a:spcPct val="100000"/>
        </a:lnSpc>
        <a:spcBef>
          <a:spcPts val="375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lang="da-DK" sz="1500" kern="1200" spc="45" baseline="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804863" indent="-26551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lang="da-DK" sz="1350" kern="1200" baseline="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539354" indent="26551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lang="da-DK" sz="135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539354" indent="265510" algn="l" defTabSz="6858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lang="da-DK" sz="1350" kern="1200" spc="45" baseline="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539354" indent="26551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lang="da-DK" sz="135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539354" indent="26551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lang="da-DK" sz="135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539354" indent="26551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lang="da-DK" sz="135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539354" indent="26551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lang="da-DK" sz="1350" kern="1200" dirty="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78" userDrawn="1">
          <p15:clr>
            <a:srgbClr val="F26B43"/>
          </p15:clr>
        </p15:guide>
        <p15:guide id="2" pos="5480" userDrawn="1">
          <p15:clr>
            <a:srgbClr val="F26B43"/>
          </p15:clr>
        </p15:guide>
        <p15:guide id="3" orient="horz" pos="391" userDrawn="1">
          <p15:clr>
            <a:srgbClr val="F26B43"/>
          </p15:clr>
        </p15:guide>
        <p15:guide id="4" orient="horz" pos="935" userDrawn="1">
          <p15:clr>
            <a:srgbClr val="F26B43"/>
          </p15:clr>
        </p15:guide>
        <p15:guide id="6" pos="5481" userDrawn="1">
          <p15:clr>
            <a:srgbClr val="F26B43"/>
          </p15:clr>
        </p15:guide>
        <p15:guide id="7" orient="horz" pos="1026" userDrawn="1">
          <p15:clr>
            <a:srgbClr val="F26B43"/>
          </p15:clr>
        </p15:guide>
        <p15:guide id="8" orient="horz" pos="397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fc@ifro.ku.d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691816"/>
            <a:ext cx="6069724" cy="5474035"/>
          </a:xfrm>
        </p:spPr>
        <p:txBody>
          <a:bodyPr/>
          <a:lstStyle/>
          <a:p>
            <a:endParaRPr lang="da-DK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41723" y="2694003"/>
            <a:ext cx="4894905" cy="2259363"/>
          </a:xfrm>
        </p:spPr>
        <p:txBody>
          <a:bodyPr/>
          <a:lstStyle/>
          <a:p>
            <a:r>
              <a:rPr lang="da-DK" sz="1300" dirty="0" smtClean="0"/>
              <a:t>Francesco </a:t>
            </a:r>
            <a:r>
              <a:rPr lang="da-DK" sz="1300" dirty="0" err="1" smtClean="0"/>
              <a:t>Clora</a:t>
            </a:r>
            <a:r>
              <a:rPr lang="da-DK" sz="1300" baseline="30000" dirty="0" err="1" smtClean="0"/>
              <a:t>a</a:t>
            </a:r>
            <a:r>
              <a:rPr lang="da-DK" sz="1300" dirty="0" smtClean="0"/>
              <a:t> (</a:t>
            </a:r>
            <a:r>
              <a:rPr lang="da-DK" sz="1300" dirty="0" smtClean="0">
                <a:hlinkClick r:id="rId3"/>
              </a:rPr>
              <a:t>fc@ifro.ku.dk</a:t>
            </a:r>
            <a:r>
              <a:rPr lang="da-DK" sz="1300" dirty="0" smtClean="0"/>
              <a:t>) </a:t>
            </a:r>
          </a:p>
          <a:p>
            <a:r>
              <a:rPr lang="da-DK" sz="1300" dirty="0" smtClean="0"/>
              <a:t>Wusheng </a:t>
            </a:r>
            <a:r>
              <a:rPr lang="da-DK" sz="1300" dirty="0" err="1" smtClean="0"/>
              <a:t>Yu</a:t>
            </a:r>
            <a:r>
              <a:rPr lang="da-DK" sz="1300" baseline="30000" dirty="0" err="1" smtClean="0"/>
              <a:t>a</a:t>
            </a:r>
            <a:endParaRPr lang="da-DK" sz="1300" dirty="0" smtClean="0"/>
          </a:p>
          <a:p>
            <a:r>
              <a:rPr lang="da-DK" sz="1300" dirty="0" smtClean="0"/>
              <a:t>Gino </a:t>
            </a:r>
            <a:r>
              <a:rPr lang="da-DK" sz="1300" dirty="0" err="1" smtClean="0"/>
              <a:t>Baudry</a:t>
            </a:r>
            <a:r>
              <a:rPr lang="da-DK" sz="1300" baseline="30000" dirty="0" err="1" smtClean="0"/>
              <a:t>b</a:t>
            </a:r>
            <a:endParaRPr lang="da-DK" sz="1300" dirty="0" smtClean="0"/>
          </a:p>
          <a:p>
            <a:r>
              <a:rPr lang="da-DK" sz="1300" dirty="0" smtClean="0"/>
              <a:t>Luis </a:t>
            </a:r>
            <a:r>
              <a:rPr lang="da-DK" sz="1300" dirty="0" err="1" smtClean="0"/>
              <a:t>Costa</a:t>
            </a:r>
            <a:r>
              <a:rPr lang="da-DK" sz="1300" baseline="30000" dirty="0" err="1" smtClean="0"/>
              <a:t>c</a:t>
            </a:r>
            <a:endParaRPr lang="da-DK" sz="1300" dirty="0" smtClean="0"/>
          </a:p>
          <a:p>
            <a:endParaRPr lang="da-DK" sz="1300" dirty="0"/>
          </a:p>
          <a:p>
            <a:endParaRPr lang="da-DK" sz="1300" dirty="0" smtClean="0"/>
          </a:p>
          <a:p>
            <a:r>
              <a:rPr lang="da-DK" sz="1300" dirty="0" smtClean="0"/>
              <a:t>18/06/2020</a:t>
            </a:r>
            <a:endParaRPr lang="da-DK" sz="1300" dirty="0"/>
          </a:p>
          <a:p>
            <a:endParaRPr lang="da-DK" sz="1300" dirty="0" smtClean="0"/>
          </a:p>
          <a:p>
            <a:endParaRPr lang="da-DK" sz="1300" dirty="0"/>
          </a:p>
          <a:p>
            <a:endParaRPr lang="da-DK" sz="1300" dirty="0" smtClean="0"/>
          </a:p>
          <a:p>
            <a:r>
              <a:rPr lang="da-DK" sz="1100" baseline="30000" dirty="0" smtClean="0"/>
              <a:t>a</a:t>
            </a:r>
            <a:r>
              <a:rPr lang="da-DK" sz="1100" dirty="0" smtClean="0"/>
              <a:t> </a:t>
            </a:r>
            <a:r>
              <a:rPr lang="da-DK" sz="1100" dirty="0" err="1" smtClean="0"/>
              <a:t>University</a:t>
            </a:r>
            <a:r>
              <a:rPr lang="da-DK" sz="1100" dirty="0" smtClean="0"/>
              <a:t> of Copenhagen</a:t>
            </a:r>
            <a:endParaRPr lang="da-DK" sz="1100" dirty="0"/>
          </a:p>
          <a:p>
            <a:r>
              <a:rPr lang="da-DK" sz="1100" baseline="30000" dirty="0" smtClean="0"/>
              <a:t>b</a:t>
            </a:r>
            <a:r>
              <a:rPr lang="da-DK" sz="1100" dirty="0" smtClean="0"/>
              <a:t> Imperial </a:t>
            </a:r>
            <a:r>
              <a:rPr lang="da-DK" sz="1100" dirty="0"/>
              <a:t>College </a:t>
            </a:r>
            <a:r>
              <a:rPr lang="da-DK" sz="1100" dirty="0" smtClean="0"/>
              <a:t>London</a:t>
            </a:r>
          </a:p>
          <a:p>
            <a:r>
              <a:rPr lang="da-DK" sz="1100" baseline="30000" dirty="0" smtClean="0"/>
              <a:t>c</a:t>
            </a:r>
            <a:r>
              <a:rPr lang="da-DK" sz="1100" dirty="0" smtClean="0"/>
              <a:t> Potsdam </a:t>
            </a:r>
            <a:r>
              <a:rPr lang="da-DK" sz="1100" dirty="0" err="1"/>
              <a:t>Institute</a:t>
            </a:r>
            <a:r>
              <a:rPr lang="da-DK" sz="1100" dirty="0"/>
              <a:t> for </a:t>
            </a:r>
            <a:r>
              <a:rPr lang="da-DK" sz="1100" dirty="0" err="1"/>
              <a:t>Climate</a:t>
            </a:r>
            <a:r>
              <a:rPr lang="da-DK" sz="1100" dirty="0"/>
              <a:t> </a:t>
            </a:r>
            <a:r>
              <a:rPr lang="da-DK" sz="1100" dirty="0" err="1"/>
              <a:t>Impact</a:t>
            </a:r>
            <a:r>
              <a:rPr lang="da-DK" sz="1100" dirty="0"/>
              <a:t> </a:t>
            </a:r>
            <a:r>
              <a:rPr lang="da-DK" sz="1100" dirty="0" smtClean="0"/>
              <a:t>Research</a:t>
            </a:r>
            <a:endParaRPr lang="da-DK" sz="1100" dirty="0"/>
          </a:p>
          <a:p>
            <a:endParaRPr lang="da-DK" sz="1300" dirty="0" smtClean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440532" y="1020201"/>
            <a:ext cx="5242937" cy="1345417"/>
          </a:xfrm>
        </p:spPr>
        <p:txBody>
          <a:bodyPr/>
          <a:lstStyle/>
          <a:p>
            <a:r>
              <a:rPr lang="en-US" sz="2200" b="1" dirty="0"/>
              <a:t>Supply-side responses to the transition to </a:t>
            </a:r>
            <a:r>
              <a:rPr lang="en-US" sz="2200" b="1" dirty="0" smtClean="0"/>
              <a:t>sustainable diets and implications </a:t>
            </a:r>
            <a:r>
              <a:rPr lang="en-US" sz="2200" b="1" dirty="0"/>
              <a:t>of trade </a:t>
            </a:r>
            <a:r>
              <a:rPr lang="en-US" sz="2200" b="1" dirty="0" smtClean="0"/>
              <a:t>policy regimes:</a:t>
            </a:r>
          </a:p>
          <a:p>
            <a:r>
              <a:rPr lang="en-US" sz="2200" b="1" dirty="0"/>
              <a:t>t</a:t>
            </a:r>
            <a:r>
              <a:rPr lang="en-US" sz="2200" b="1" dirty="0" smtClean="0"/>
              <a:t>he case of the EU</a:t>
            </a:r>
            <a:endParaRPr lang="da-DK" sz="2200" b="1" dirty="0"/>
          </a:p>
        </p:txBody>
      </p:sp>
    </p:spTree>
    <p:extLst>
      <p:ext uri="{BB962C8B-B14F-4D97-AF65-F5344CB8AC3E}">
        <p14:creationId xmlns:p14="http://schemas.microsoft.com/office/powerpoint/2010/main" val="2634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Methods – 2050 diets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722" y="1485900"/>
            <a:ext cx="8259365" cy="4675188"/>
          </a:xfrm>
        </p:spPr>
        <p:txBody>
          <a:bodyPr/>
          <a:lstStyle/>
          <a:p>
            <a:r>
              <a:rPr lang="en-GB" dirty="0" smtClean="0"/>
              <a:t>The consumption of 45 food groups in 2050, expressed in </a:t>
            </a:r>
            <a:r>
              <a:rPr lang="en-GB" i="1" dirty="0" smtClean="0"/>
              <a:t>kcal/cap/day,</a:t>
            </a:r>
            <a:r>
              <a:rPr lang="en-GB" dirty="0" smtClean="0"/>
              <a:t> is exogenously projected for each region starting from 2014 FAO FBS:</a:t>
            </a:r>
          </a:p>
          <a:p>
            <a:pPr lvl="1"/>
            <a:r>
              <a:rPr lang="en-GB" dirty="0" smtClean="0"/>
              <a:t>In </a:t>
            </a:r>
            <a:r>
              <a:rPr lang="en-GB" b="1" dirty="0" smtClean="0"/>
              <a:t>EU27+2, a flexitarian healthy and sustainable diet </a:t>
            </a:r>
            <a:r>
              <a:rPr lang="en-GB" dirty="0" smtClean="0"/>
              <a:t>is assumed in 2050</a:t>
            </a:r>
          </a:p>
          <a:p>
            <a:pPr lvl="2"/>
            <a:r>
              <a:rPr lang="en-GB" dirty="0" smtClean="0"/>
              <a:t>The Body Mass Index declines so that overweight levels are halved with respect to 2014</a:t>
            </a:r>
          </a:p>
          <a:p>
            <a:pPr lvl="2"/>
            <a:r>
              <a:rPr lang="en-GB" dirty="0" smtClean="0"/>
              <a:t>The diet composition follows </a:t>
            </a:r>
            <a:r>
              <a:rPr lang="en-US" dirty="0"/>
              <a:t>the Global Dietary Guidelines in </a:t>
            </a:r>
            <a:r>
              <a:rPr lang="en-US" dirty="0" err="1" smtClean="0"/>
              <a:t>Springmann</a:t>
            </a:r>
            <a:r>
              <a:rPr lang="en-US" dirty="0" smtClean="0"/>
              <a:t> (2018)</a:t>
            </a:r>
            <a:endParaRPr lang="en-GB" dirty="0" smtClean="0"/>
          </a:p>
          <a:p>
            <a:pPr lvl="2"/>
            <a:r>
              <a:rPr lang="en-GB" dirty="0" smtClean="0"/>
              <a:t>Food waste at the consumer level is halved (FAO SDG 12.3.1.b achieved)</a:t>
            </a:r>
          </a:p>
          <a:p>
            <a:pPr lvl="1"/>
            <a:r>
              <a:rPr lang="en-GB" dirty="0" smtClean="0"/>
              <a:t>In the </a:t>
            </a:r>
            <a:r>
              <a:rPr lang="en-GB" b="1" dirty="0" smtClean="0"/>
              <a:t>rest of the world, a BAU diet </a:t>
            </a:r>
            <a:r>
              <a:rPr lang="en-GB" dirty="0" smtClean="0"/>
              <a:t>development is assumed in 2050</a:t>
            </a:r>
          </a:p>
          <a:p>
            <a:pPr lvl="2"/>
            <a:r>
              <a:rPr lang="en-GB" dirty="0" smtClean="0"/>
              <a:t>2000-2015 trends in BMI</a:t>
            </a:r>
          </a:p>
          <a:p>
            <a:pPr lvl="2"/>
            <a:r>
              <a:rPr lang="en-GB" dirty="0" smtClean="0"/>
              <a:t>SSP2 population and income projections</a:t>
            </a:r>
          </a:p>
          <a:p>
            <a:pPr lvl="2"/>
            <a:r>
              <a:rPr lang="en-GB" dirty="0" smtClean="0"/>
              <a:t>Food waste at the consumer level is kept constant, as estimated by </a:t>
            </a:r>
            <a:r>
              <a:rPr lang="en-GB" dirty="0" err="1" smtClean="0"/>
              <a:t>Gustafsson</a:t>
            </a:r>
            <a:r>
              <a:rPr lang="en-GB" dirty="0" smtClean="0"/>
              <a:t> et al. (2013)</a:t>
            </a:r>
          </a:p>
          <a:p>
            <a:endParaRPr lang="en-GB" dirty="0" smtClean="0"/>
          </a:p>
          <a:p>
            <a:r>
              <a:rPr lang="en-GB" dirty="0" smtClean="0"/>
              <a:t>The food groups are mapped onto GTAP </a:t>
            </a:r>
            <a:r>
              <a:rPr lang="en-GB" dirty="0" err="1" smtClean="0"/>
              <a:t>agri</a:t>
            </a:r>
            <a:r>
              <a:rPr lang="en-GB" dirty="0" smtClean="0"/>
              <a:t>-food commodities</a:t>
            </a:r>
          </a:p>
          <a:p>
            <a:r>
              <a:rPr lang="en-GB" dirty="0" smtClean="0"/>
              <a:t>Dietary changes in </a:t>
            </a:r>
            <a:r>
              <a:rPr lang="en-GB" dirty="0"/>
              <a:t>2050 are implemented as exogenous shocks with respect to the 2014 GTAP baseline, via the budget shifters, to:</a:t>
            </a:r>
          </a:p>
          <a:p>
            <a:pPr lvl="1"/>
            <a:r>
              <a:rPr lang="en-GB" dirty="0"/>
              <a:t>Private demand</a:t>
            </a:r>
          </a:p>
          <a:p>
            <a:pPr lvl="1"/>
            <a:r>
              <a:rPr lang="en-GB" dirty="0" smtClean="0"/>
              <a:t>Intermediate </a:t>
            </a:r>
            <a:r>
              <a:rPr lang="en-GB" dirty="0"/>
              <a:t>demand by the “</a:t>
            </a:r>
            <a:r>
              <a:rPr lang="en-US" dirty="0"/>
              <a:t>Accommodation, Food and service activities” sector</a:t>
            </a:r>
            <a:endParaRPr lang="en-GB" dirty="0"/>
          </a:p>
          <a:p>
            <a:endParaRPr lang="en-GB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29339-1C74-4825-ADEB-BCD7E13EFC81}" type="datetime1">
              <a:rPr lang="da-DK" smtClean="0"/>
              <a:t>23-06-2020</a:t>
            </a:fld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10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79501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Methods – Supply-side mitigation measures in agriculture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722" y="1635125"/>
            <a:ext cx="8259366" cy="941820"/>
          </a:xfrm>
        </p:spPr>
        <p:txBody>
          <a:bodyPr/>
          <a:lstStyle/>
          <a:p>
            <a:r>
              <a:rPr lang="en-GB" dirty="0"/>
              <a:t>The literature regarding </a:t>
            </a:r>
            <a:r>
              <a:rPr lang="en-GB" b="1" dirty="0"/>
              <a:t>intensification</a:t>
            </a:r>
            <a:r>
              <a:rPr lang="en-GB" dirty="0"/>
              <a:t> and </a:t>
            </a:r>
            <a:r>
              <a:rPr lang="en-GB" b="1" dirty="0" err="1"/>
              <a:t>extensification</a:t>
            </a:r>
            <a:r>
              <a:rPr lang="en-GB" dirty="0"/>
              <a:t> approaches to reducing GHG emissions in agriculture is surveyed and the available </a:t>
            </a:r>
            <a:r>
              <a:rPr lang="en-GB" dirty="0" smtClean="0"/>
              <a:t>highly granular data </a:t>
            </a:r>
            <a:r>
              <a:rPr lang="en-GB" dirty="0"/>
              <a:t>are </a:t>
            </a:r>
            <a:r>
              <a:rPr lang="en-GB" dirty="0" smtClean="0"/>
              <a:t>harmonized and aggregated</a:t>
            </a:r>
          </a:p>
          <a:p>
            <a:r>
              <a:rPr lang="en-GB" dirty="0"/>
              <a:t>Changes in these indicators with respect to the previously defined 2050 baseline scenario are implemented as exogenous shocks in the EU27+2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29339-1C74-4825-ADEB-BCD7E13EFC81}" type="datetime1">
              <a:rPr lang="da-DK" smtClean="0"/>
              <a:t>23-06-2020</a:t>
            </a:fld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11</a:t>
            </a:fld>
            <a:endParaRPr lang="da-DK" dirty="0"/>
          </a:p>
        </p:txBody>
      </p:sp>
      <p:graphicFrame>
        <p:nvGraphicFramePr>
          <p:cNvPr id="7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3470795"/>
              </p:ext>
            </p:extLst>
          </p:nvPr>
        </p:nvGraphicFramePr>
        <p:xfrm>
          <a:off x="441722" y="3255892"/>
          <a:ext cx="8259365" cy="3216090"/>
        </p:xfrm>
        <a:graphic>
          <a:graphicData uri="http://schemas.openxmlformats.org/drawingml/2006/table">
            <a:tbl>
              <a:tblPr firstRow="1" firstCol="1">
                <a:tableStyleId>{6E25E649-3F16-4E02-A733-19D2CDBF48F0}</a:tableStyleId>
              </a:tblPr>
              <a:tblGrid>
                <a:gridCol w="1096132">
                  <a:extLst>
                    <a:ext uri="{9D8B030D-6E8A-4147-A177-3AD203B41FA5}">
                      <a16:colId xmlns:a16="http://schemas.microsoft.com/office/drawing/2014/main" val="2991795059"/>
                    </a:ext>
                  </a:extLst>
                </a:gridCol>
                <a:gridCol w="775854">
                  <a:extLst>
                    <a:ext uri="{9D8B030D-6E8A-4147-A177-3AD203B41FA5}">
                      <a16:colId xmlns:a16="http://schemas.microsoft.com/office/drawing/2014/main" val="2912072662"/>
                    </a:ext>
                  </a:extLst>
                </a:gridCol>
                <a:gridCol w="4059382">
                  <a:extLst>
                    <a:ext uri="{9D8B030D-6E8A-4147-A177-3AD203B41FA5}">
                      <a16:colId xmlns:a16="http://schemas.microsoft.com/office/drawing/2014/main" val="3940280451"/>
                    </a:ext>
                  </a:extLst>
                </a:gridCol>
                <a:gridCol w="1080654">
                  <a:extLst>
                    <a:ext uri="{9D8B030D-6E8A-4147-A177-3AD203B41FA5}">
                      <a16:colId xmlns:a16="http://schemas.microsoft.com/office/drawing/2014/main" val="49737775"/>
                    </a:ext>
                  </a:extLst>
                </a:gridCol>
                <a:gridCol w="1247343">
                  <a:extLst>
                    <a:ext uri="{9D8B030D-6E8A-4147-A177-3AD203B41FA5}">
                      <a16:colId xmlns:a16="http://schemas.microsoft.com/office/drawing/2014/main" val="205067441"/>
                    </a:ext>
                  </a:extLst>
                </a:gridCol>
              </a:tblGrid>
              <a:tr h="3735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smtClean="0">
                          <a:effectLst/>
                        </a:rPr>
                        <a:t>Indicators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45" marR="3445" marT="34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smtClean="0">
                          <a:effectLst/>
                        </a:rPr>
                        <a:t>Unit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45" marR="3445" marT="34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In </a:t>
                      </a:r>
                      <a:r>
                        <a:rPr lang="en-US" sz="1200" u="none" strike="noStrike" dirty="0" smtClean="0">
                          <a:effectLst/>
                        </a:rPr>
                        <a:t>GTAP-EUCalc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45" marR="3445" marT="344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</a:rPr>
                        <a:t>Intensification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45" marR="3445" marT="344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 err="1">
                          <a:effectLst/>
                        </a:rPr>
                        <a:t>Extensification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45" marR="3445" marT="3445" marB="0" anchor="ctr"/>
                </a:tc>
                <a:extLst>
                  <a:ext uri="{0D108BD9-81ED-4DB2-BD59-A6C34878D82A}">
                    <a16:rowId xmlns:a16="http://schemas.microsoft.com/office/drawing/2014/main" val="2188778457"/>
                  </a:ext>
                </a:extLst>
              </a:tr>
              <a:tr h="44148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Crop yields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45" marR="3445" marT="34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kcal/ha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45" marR="3445" marT="34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Land augmenting tech change in crop and grain sectors in EU27+2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45" marR="3445" marT="344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 smtClean="0">
                          <a:effectLst/>
                        </a:rPr>
                        <a:t>+29</a:t>
                      </a:r>
                      <a:r>
                        <a:rPr lang="en-US" sz="1200" u="none" strike="noStrike" dirty="0">
                          <a:effectLst/>
                        </a:rPr>
                        <a:t>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45" marR="3445" marT="344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</a:rPr>
                        <a:t>-25%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45" marR="3445" marT="3445" marB="0" anchor="ctr"/>
                </a:tc>
                <a:extLst>
                  <a:ext uri="{0D108BD9-81ED-4DB2-BD59-A6C34878D82A}">
                    <a16:rowId xmlns:a16="http://schemas.microsoft.com/office/drawing/2014/main" val="760553957"/>
                  </a:ext>
                </a:extLst>
              </a:tr>
              <a:tr h="3735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Fertilizer use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45" marR="3445" marT="34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smtClean="0">
                          <a:effectLst/>
                        </a:rPr>
                        <a:t>Kg/ha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45" marR="3445" marT="3445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Quantity of chemical products demanded by crop and grain sectors in EU27+2 (via twist-parameter)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45" marR="3445" marT="3445" marB="0" anchor="ctr"/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 smtClean="0">
                          <a:effectLst/>
                        </a:rPr>
                        <a:t>+44</a:t>
                      </a:r>
                      <a:r>
                        <a:rPr lang="en-US" sz="1200" u="none" strike="noStrike" dirty="0">
                          <a:effectLst/>
                        </a:rPr>
                        <a:t>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45" marR="3445" marT="3445" marB="0" anchor="ctr"/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</a:rPr>
                        <a:t>-90%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45" marR="3445" marT="3445" marB="0" anchor="ctr"/>
                </a:tc>
                <a:extLst>
                  <a:ext uri="{0D108BD9-81ED-4DB2-BD59-A6C34878D82A}">
                    <a16:rowId xmlns:a16="http://schemas.microsoft.com/office/drawing/2014/main" val="2620130306"/>
                  </a:ext>
                </a:extLst>
              </a:tr>
              <a:tr h="3735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Pesticide use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45" marR="3445" marT="34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smtClean="0">
                          <a:effectLst/>
                        </a:rPr>
                        <a:t>Kg/ha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45" marR="3445" marT="3445" marB="0" anchor="ctr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2676315"/>
                  </a:ext>
                </a:extLst>
              </a:tr>
              <a:tr h="66109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Energy use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45" marR="3445" marT="34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err="1" smtClean="0">
                          <a:effectLst/>
                        </a:rPr>
                        <a:t>TWh</a:t>
                      </a:r>
                      <a:r>
                        <a:rPr lang="en-US" sz="1200" u="none" strike="noStrike" dirty="0" smtClean="0">
                          <a:effectLst/>
                        </a:rPr>
                        <a:t>/ha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45" marR="3445" marT="34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Quantity of energy commodities demanded by agriculture sectors in EU27+2 (via twist-parameter)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45" marR="3445" marT="344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</a:rPr>
                        <a:t>-14%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45" marR="3445" marT="344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</a:rPr>
                        <a:t>-21%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45" marR="3445" marT="3445" marB="0" anchor="ctr"/>
                </a:tc>
                <a:extLst>
                  <a:ext uri="{0D108BD9-81ED-4DB2-BD59-A6C34878D82A}">
                    <a16:rowId xmlns:a16="http://schemas.microsoft.com/office/drawing/2014/main" val="2096948946"/>
                  </a:ext>
                </a:extLst>
              </a:tr>
              <a:tr h="55129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Livestock yield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45" marR="3445" marT="34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kcal/lsu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45" marR="3445" marT="34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Livestock augmenting tech change in </a:t>
                      </a:r>
                      <a:r>
                        <a:rPr lang="en-US" sz="1200" u="none" strike="noStrike" dirty="0" smtClean="0">
                          <a:effectLst/>
                        </a:rPr>
                        <a:t>processed meat </a:t>
                      </a:r>
                      <a:r>
                        <a:rPr lang="en-US" sz="1200" u="none" strike="noStrike" dirty="0">
                          <a:effectLst/>
                        </a:rPr>
                        <a:t>sectors in EU27+2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45" marR="3445" marT="344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 smtClean="0">
                          <a:effectLst/>
                        </a:rPr>
                        <a:t>+12</a:t>
                      </a:r>
                      <a:r>
                        <a:rPr lang="en-US" sz="1200" u="none" strike="noStrike" dirty="0">
                          <a:effectLst/>
                        </a:rPr>
                        <a:t>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45" marR="3445" marT="344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</a:rPr>
                        <a:t>0%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45" marR="3445" marT="3445" marB="0" anchor="ctr"/>
                </a:tc>
                <a:extLst>
                  <a:ext uri="{0D108BD9-81ED-4DB2-BD59-A6C34878D82A}">
                    <a16:rowId xmlns:a16="http://schemas.microsoft.com/office/drawing/2014/main" val="3720495017"/>
                  </a:ext>
                </a:extLst>
              </a:tr>
              <a:tr h="44148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Grazing intensity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45" marR="3445" marT="34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kcal/ha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45" marR="3445" marT="34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Land augmenting tech change in </a:t>
                      </a:r>
                      <a:r>
                        <a:rPr lang="en-US" sz="1200" u="none" strike="noStrike" dirty="0" smtClean="0">
                          <a:effectLst/>
                        </a:rPr>
                        <a:t>livestock sectors </a:t>
                      </a:r>
                      <a:r>
                        <a:rPr lang="en-US" sz="1200" u="none" strike="noStrike" dirty="0">
                          <a:effectLst/>
                        </a:rPr>
                        <a:t>in EU27+2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45" marR="3445" marT="344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 smtClean="0">
                          <a:effectLst/>
                        </a:rPr>
                        <a:t>+153</a:t>
                      </a:r>
                      <a:r>
                        <a:rPr lang="en-US" sz="1200" u="none" strike="noStrike" dirty="0">
                          <a:effectLst/>
                        </a:rPr>
                        <a:t>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45" marR="3445" marT="344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</a:rPr>
                        <a:t>-33%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45" marR="3445" marT="3445" marB="0" anchor="ctr"/>
                </a:tc>
                <a:extLst>
                  <a:ext uri="{0D108BD9-81ED-4DB2-BD59-A6C34878D82A}">
                    <a16:rowId xmlns:a16="http://schemas.microsoft.com/office/drawing/2014/main" val="29490857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060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Methods – Alternative trade regimes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two supply-side mitigation approaches are compared in three different trade regimes:</a:t>
            </a:r>
          </a:p>
          <a:p>
            <a:pPr lvl="1"/>
            <a:r>
              <a:rPr lang="en-GB" b="1" dirty="0" smtClean="0"/>
              <a:t>Business-as-usual</a:t>
            </a:r>
            <a:r>
              <a:rPr lang="en-GB" dirty="0" smtClean="0"/>
              <a:t>: no changes to the agricultural trade measures in the EU27+2 with respect to the GTAP v10 2014 dataset</a:t>
            </a:r>
          </a:p>
          <a:p>
            <a:pPr lvl="1"/>
            <a:r>
              <a:rPr lang="en-GB" b="1" dirty="0" smtClean="0"/>
              <a:t>Agricultural trade liberalization</a:t>
            </a:r>
            <a:r>
              <a:rPr lang="en-GB" dirty="0" smtClean="0"/>
              <a:t>: the agricultural trade provisions of 12 EU potential regional FTAs </a:t>
            </a:r>
            <a:r>
              <a:rPr lang="en-GB" dirty="0" err="1" smtClean="0"/>
              <a:t>analyzed</a:t>
            </a:r>
            <a:r>
              <a:rPr lang="en-GB" dirty="0" smtClean="0"/>
              <a:t> in Boulanger et al. (2016) are implemented</a:t>
            </a:r>
          </a:p>
          <a:p>
            <a:pPr lvl="2"/>
            <a:r>
              <a:rPr lang="en-GB" dirty="0" smtClean="0"/>
              <a:t>%</a:t>
            </a:r>
            <a:r>
              <a:rPr lang="en-GB" dirty="0" err="1" smtClean="0"/>
              <a:t>ch</a:t>
            </a:r>
            <a:r>
              <a:rPr lang="en-GB" dirty="0" smtClean="0"/>
              <a:t> in power of tariff in “conservative liberalization” scenario are used</a:t>
            </a:r>
          </a:p>
          <a:p>
            <a:pPr lvl="2"/>
            <a:r>
              <a:rPr lang="en-GB" dirty="0" smtClean="0"/>
              <a:t>Power of tariffs on </a:t>
            </a:r>
            <a:r>
              <a:rPr lang="en-GB" dirty="0" err="1" smtClean="0"/>
              <a:t>agri</a:t>
            </a:r>
            <a:r>
              <a:rPr lang="en-GB" dirty="0" smtClean="0"/>
              <a:t>-food products imported in EU decreased by 0% / 17%</a:t>
            </a:r>
          </a:p>
          <a:p>
            <a:pPr lvl="2"/>
            <a:r>
              <a:rPr lang="en-GB" dirty="0" smtClean="0"/>
              <a:t>Power of tariffs on </a:t>
            </a:r>
            <a:r>
              <a:rPr lang="en-GB" dirty="0" err="1" smtClean="0"/>
              <a:t>agri</a:t>
            </a:r>
            <a:r>
              <a:rPr lang="en-GB" dirty="0" smtClean="0"/>
              <a:t>-food products exported by EU decreased by 2% / 14%</a:t>
            </a:r>
          </a:p>
          <a:p>
            <a:pPr lvl="1"/>
            <a:r>
              <a:rPr lang="en-GB" b="1" dirty="0" smtClean="0"/>
              <a:t>Agricultural trade liberalization and border carbon adjustments </a:t>
            </a:r>
            <a:r>
              <a:rPr lang="en-GB" dirty="0" smtClean="0"/>
              <a:t>(BCA): in addition to the agricultural trade liberalization, tariffs on direct embedded GHG emissions in EU27+2 </a:t>
            </a:r>
            <a:r>
              <a:rPr lang="en-GB" dirty="0" err="1" smtClean="0"/>
              <a:t>agri</a:t>
            </a:r>
            <a:r>
              <a:rPr lang="en-GB" dirty="0" smtClean="0"/>
              <a:t>-food imports are applied</a:t>
            </a:r>
          </a:p>
          <a:p>
            <a:pPr lvl="2"/>
            <a:r>
              <a:rPr lang="en-GB" dirty="0" smtClean="0"/>
              <a:t>BCA based on emission intensity of output in countries/regions exporting to the EU27+2</a:t>
            </a:r>
          </a:p>
          <a:p>
            <a:pPr lvl="2"/>
            <a:r>
              <a:rPr lang="en-GB" dirty="0" smtClean="0"/>
              <a:t>BCA level = 40 USD / ton CO2eq</a:t>
            </a:r>
          </a:p>
          <a:p>
            <a:pPr lvl="2"/>
            <a:r>
              <a:rPr lang="en-US" dirty="0" smtClean="0"/>
              <a:t>40 USD / ton CO2eq is the lower bound of the minimal </a:t>
            </a:r>
            <a:r>
              <a:rPr lang="en-US" dirty="0"/>
              <a:t>price range needed by 2020 to be consistent with achieving the Paris Agreement temperature </a:t>
            </a:r>
            <a:r>
              <a:rPr lang="en-US" dirty="0" smtClean="0"/>
              <a:t>target, according to World Bank (2019)</a:t>
            </a:r>
          </a:p>
          <a:p>
            <a:pPr lvl="2"/>
            <a:r>
              <a:rPr lang="en-US" dirty="0" smtClean="0"/>
              <a:t>Additional tariff rates on </a:t>
            </a:r>
            <a:r>
              <a:rPr lang="en-US" dirty="0" err="1" smtClean="0"/>
              <a:t>agri</a:t>
            </a:r>
            <a:r>
              <a:rPr lang="en-US" dirty="0" smtClean="0"/>
              <a:t>-food commodities between 0.1% and 184%</a:t>
            </a:r>
            <a:endParaRPr lang="en-GB" dirty="0" smtClean="0"/>
          </a:p>
          <a:p>
            <a:pPr lvl="3"/>
            <a:endParaRPr lang="en-GB" dirty="0" smtClean="0"/>
          </a:p>
          <a:p>
            <a:pPr lvl="2"/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29339-1C74-4825-ADEB-BCD7E13EFC81}" type="datetime1">
              <a:rPr lang="da-DK" smtClean="0"/>
              <a:t>23-06-2020</a:t>
            </a:fld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12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90549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Scenarios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Six scenarios are compared against a counterfactual</a:t>
            </a:r>
          </a:p>
          <a:p>
            <a:pPr lvl="1"/>
            <a:r>
              <a:rPr lang="en-GB" b="1" dirty="0" smtClean="0"/>
              <a:t>Counterfactual: </a:t>
            </a:r>
            <a:r>
              <a:rPr lang="en-GB" dirty="0" smtClean="0"/>
              <a:t>GTAP 2050 BAU baseline, constructed using SSP2/reference projections, with a healthy/sustainable diet adopted in EU27+2 and BAU developments in ROW diets</a:t>
            </a:r>
          </a:p>
          <a:p>
            <a:pPr lvl="1"/>
            <a:r>
              <a:rPr lang="en-GB" b="1" dirty="0" smtClean="0"/>
              <a:t>Scenarios</a:t>
            </a:r>
            <a:r>
              <a:rPr lang="en-GB" dirty="0" smtClean="0"/>
              <a:t>: Intensification and </a:t>
            </a:r>
            <a:r>
              <a:rPr lang="en-GB" dirty="0" err="1" smtClean="0"/>
              <a:t>extensification</a:t>
            </a:r>
            <a:r>
              <a:rPr lang="en-GB" dirty="0" smtClean="0"/>
              <a:t> agricultural practices are compared in three different trade regimes</a:t>
            </a:r>
            <a:endParaRPr lang="en-GB" dirty="0"/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29339-1C74-4825-ADEB-BCD7E13EFC81}" type="datetime1">
              <a:rPr lang="da-DK" smtClean="0"/>
              <a:t>23-06-2020</a:t>
            </a:fld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13</a:t>
            </a:fld>
            <a:endParaRPr lang="da-DK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558961"/>
              </p:ext>
            </p:extLst>
          </p:nvPr>
        </p:nvGraphicFramePr>
        <p:xfrm>
          <a:off x="441722" y="3729114"/>
          <a:ext cx="8259764" cy="1734411"/>
        </p:xfrm>
        <a:graphic>
          <a:graphicData uri="http://schemas.openxmlformats.org/drawingml/2006/table">
            <a:tbl>
              <a:tblPr firstRow="1" firstCol="1">
                <a:tableStyleId>{6E25E649-3F16-4E02-A733-19D2CDBF48F0}</a:tableStyleId>
              </a:tblPr>
              <a:tblGrid>
                <a:gridCol w="1566152">
                  <a:extLst>
                    <a:ext uri="{9D8B030D-6E8A-4147-A177-3AD203B41FA5}">
                      <a16:colId xmlns:a16="http://schemas.microsoft.com/office/drawing/2014/main" val="3259992073"/>
                    </a:ext>
                  </a:extLst>
                </a:gridCol>
                <a:gridCol w="1902372">
                  <a:extLst>
                    <a:ext uri="{9D8B030D-6E8A-4147-A177-3AD203B41FA5}">
                      <a16:colId xmlns:a16="http://schemas.microsoft.com/office/drawing/2014/main" val="1323539432"/>
                    </a:ext>
                  </a:extLst>
                </a:gridCol>
                <a:gridCol w="1891464">
                  <a:extLst>
                    <a:ext uri="{9D8B030D-6E8A-4147-A177-3AD203B41FA5}">
                      <a16:colId xmlns:a16="http://schemas.microsoft.com/office/drawing/2014/main" val="3301791784"/>
                    </a:ext>
                  </a:extLst>
                </a:gridCol>
                <a:gridCol w="2899776">
                  <a:extLst>
                    <a:ext uri="{9D8B030D-6E8A-4147-A177-3AD203B41FA5}">
                      <a16:colId xmlns:a16="http://schemas.microsoft.com/office/drawing/2014/main" val="850012911"/>
                    </a:ext>
                  </a:extLst>
                </a:gridCol>
              </a:tblGrid>
              <a:tr h="52792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BAU </a:t>
                      </a:r>
                      <a:r>
                        <a:rPr lang="en-US" sz="1400" dirty="0" err="1" smtClean="0">
                          <a:effectLst/>
                        </a:rPr>
                        <a:t>agri</a:t>
                      </a:r>
                      <a:r>
                        <a:rPr lang="en-US" sz="1400" dirty="0" smtClean="0">
                          <a:effectLst/>
                        </a:rPr>
                        <a:t>-food </a:t>
                      </a:r>
                      <a:r>
                        <a:rPr lang="en-US" sz="1400" dirty="0">
                          <a:effectLst/>
                        </a:rPr>
                        <a:t>trade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Partial liberalization</a:t>
                      </a:r>
                      <a:r>
                        <a:rPr lang="en-US" sz="1400" baseline="0" dirty="0" smtClean="0">
                          <a:effectLst/>
                        </a:rPr>
                        <a:t> in </a:t>
                      </a:r>
                      <a:r>
                        <a:rPr lang="en-US" sz="1400" baseline="0" dirty="0" err="1" smtClean="0">
                          <a:effectLst/>
                        </a:rPr>
                        <a:t>agri</a:t>
                      </a:r>
                      <a:r>
                        <a:rPr lang="en-US" sz="1400" baseline="0" dirty="0" smtClean="0">
                          <a:effectLst/>
                        </a:rPr>
                        <a:t>-food trade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Partial liberalization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in </a:t>
                      </a:r>
                      <a:r>
                        <a:rPr lang="en-US" sz="1400" dirty="0" err="1" smtClean="0">
                          <a:effectLst/>
                        </a:rPr>
                        <a:t>agri</a:t>
                      </a:r>
                      <a:r>
                        <a:rPr lang="en-US" sz="1400" dirty="0" smtClean="0">
                          <a:effectLst/>
                        </a:rPr>
                        <a:t>-food trade 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+ Border </a:t>
                      </a:r>
                      <a:r>
                        <a:rPr lang="en-US" sz="1400" dirty="0">
                          <a:effectLst/>
                        </a:rPr>
                        <a:t>Carbon </a:t>
                      </a:r>
                      <a:r>
                        <a:rPr lang="en-US" sz="1400" dirty="0" smtClean="0">
                          <a:effectLst/>
                        </a:rPr>
                        <a:t>Adjustment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96990716"/>
                  </a:ext>
                </a:extLst>
              </a:tr>
              <a:tr h="52792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Intensification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int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int_ft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effectLst/>
                        </a:rPr>
                        <a:t>int_ftbca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04703715"/>
                  </a:ext>
                </a:extLst>
              </a:tr>
              <a:tr h="52792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Extensification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ext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ext_ft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effectLst/>
                        </a:rPr>
                        <a:t>ext_ftbca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037471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8046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Preliminary results - </a:t>
            </a:r>
            <a:r>
              <a:rPr lang="en-US" i="1" dirty="0"/>
              <a:t>Change in EU27+2 external trade balance in selected aggregated commodities (million USD</a:t>
            </a:r>
            <a:r>
              <a:rPr lang="en-US" i="1" dirty="0" smtClean="0"/>
              <a:t>), 2050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29339-1C74-4825-ADEB-BCD7E13EFC81}" type="datetime1">
              <a:rPr lang="da-DK" smtClean="0"/>
              <a:t>23-06-2020</a:t>
            </a:fld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14</a:t>
            </a:fld>
            <a:endParaRPr lang="da-DK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9945558"/>
              </p:ext>
            </p:extLst>
          </p:nvPr>
        </p:nvGraphicFramePr>
        <p:xfrm>
          <a:off x="441325" y="1635125"/>
          <a:ext cx="8259763" cy="4675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02605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Preliminary results </a:t>
            </a:r>
            <a:r>
              <a:rPr lang="en-GB" dirty="0" smtClean="0"/>
              <a:t>– </a:t>
            </a:r>
            <a:r>
              <a:rPr lang="en-GB" i="1" dirty="0" smtClean="0"/>
              <a:t>Sectoral GHG emissions</a:t>
            </a:r>
            <a:endParaRPr lang="en-GB" i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29339-1C74-4825-ADEB-BCD7E13EFC81}" type="datetime1">
              <a:rPr lang="da-DK" smtClean="0"/>
              <a:t>23-06-2020</a:t>
            </a:fld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15</a:t>
            </a:fld>
            <a:endParaRPr lang="da-DK" dirty="0"/>
          </a:p>
        </p:txBody>
      </p:sp>
      <p:graphicFrame>
        <p:nvGraphicFramePr>
          <p:cNvPr id="9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5428464"/>
              </p:ext>
            </p:extLst>
          </p:nvPr>
        </p:nvGraphicFramePr>
        <p:xfrm>
          <a:off x="395811" y="1534917"/>
          <a:ext cx="8162117" cy="2522760"/>
        </p:xfrm>
        <a:graphic>
          <a:graphicData uri="http://schemas.openxmlformats.org/drawingml/2006/table">
            <a:tbl>
              <a:tblPr firstRow="1" firstCol="1">
                <a:tableStyleId>{6E25E649-3F16-4E02-A733-19D2CDBF48F0}</a:tableStyleId>
              </a:tblPr>
              <a:tblGrid>
                <a:gridCol w="979454">
                  <a:extLst>
                    <a:ext uri="{9D8B030D-6E8A-4147-A177-3AD203B41FA5}">
                      <a16:colId xmlns:a16="http://schemas.microsoft.com/office/drawing/2014/main" val="1052620392"/>
                    </a:ext>
                  </a:extLst>
                </a:gridCol>
                <a:gridCol w="1305939">
                  <a:extLst>
                    <a:ext uri="{9D8B030D-6E8A-4147-A177-3AD203B41FA5}">
                      <a16:colId xmlns:a16="http://schemas.microsoft.com/office/drawing/2014/main" val="3425542889"/>
                    </a:ext>
                  </a:extLst>
                </a:gridCol>
                <a:gridCol w="979454">
                  <a:extLst>
                    <a:ext uri="{9D8B030D-6E8A-4147-A177-3AD203B41FA5}">
                      <a16:colId xmlns:a16="http://schemas.microsoft.com/office/drawing/2014/main" val="2104909149"/>
                    </a:ext>
                  </a:extLst>
                </a:gridCol>
                <a:gridCol w="979454">
                  <a:extLst>
                    <a:ext uri="{9D8B030D-6E8A-4147-A177-3AD203B41FA5}">
                      <a16:colId xmlns:a16="http://schemas.microsoft.com/office/drawing/2014/main" val="1921884150"/>
                    </a:ext>
                  </a:extLst>
                </a:gridCol>
                <a:gridCol w="979454">
                  <a:extLst>
                    <a:ext uri="{9D8B030D-6E8A-4147-A177-3AD203B41FA5}">
                      <a16:colId xmlns:a16="http://schemas.microsoft.com/office/drawing/2014/main" val="1744548129"/>
                    </a:ext>
                  </a:extLst>
                </a:gridCol>
                <a:gridCol w="979454">
                  <a:extLst>
                    <a:ext uri="{9D8B030D-6E8A-4147-A177-3AD203B41FA5}">
                      <a16:colId xmlns:a16="http://schemas.microsoft.com/office/drawing/2014/main" val="1966419178"/>
                    </a:ext>
                  </a:extLst>
                </a:gridCol>
                <a:gridCol w="979454">
                  <a:extLst>
                    <a:ext uri="{9D8B030D-6E8A-4147-A177-3AD203B41FA5}">
                      <a16:colId xmlns:a16="http://schemas.microsoft.com/office/drawing/2014/main" val="1191846821"/>
                    </a:ext>
                  </a:extLst>
                </a:gridCol>
                <a:gridCol w="979454">
                  <a:extLst>
                    <a:ext uri="{9D8B030D-6E8A-4147-A177-3AD203B41FA5}">
                      <a16:colId xmlns:a16="http://schemas.microsoft.com/office/drawing/2014/main" val="3457574822"/>
                    </a:ext>
                  </a:extLst>
                </a:gridCol>
              </a:tblGrid>
              <a:tr h="252276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  <a:r>
                        <a:rPr lang="en-US" sz="16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ch</a:t>
                      </a:r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in GHG emissions in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ext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ext_ft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ext_ftbca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int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int_ft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int_ftbca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434525359"/>
                  </a:ext>
                </a:extLst>
              </a:tr>
              <a:tr h="252276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EU27+2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Agriculture</a:t>
                      </a:r>
                      <a:endParaRPr lang="en-US" sz="1400" b="1" i="0" u="none" strike="noStrike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-18.32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-18.29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-17.32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-8.51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-8.43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-7.49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800747257"/>
                  </a:ext>
                </a:extLst>
              </a:tr>
              <a:tr h="25227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Proc. Food</a:t>
                      </a:r>
                      <a:endParaRPr lang="en-US" sz="1400" b="1" i="0" u="none" strike="noStrike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-0.10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0.13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0.13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0.14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0.37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0.38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1981492"/>
                  </a:ext>
                </a:extLst>
              </a:tr>
              <a:tr h="25227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u="none" strike="noStrike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Agri</a:t>
                      </a:r>
                      <a:r>
                        <a:rPr lang="en-US" sz="1400" b="1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-Food</a:t>
                      </a:r>
                      <a:endParaRPr lang="en-US" sz="1400" b="1" i="0" u="none" strike="noStrike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-12.66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-12.56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-11.90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-5.82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-5.70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-5.05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1339013"/>
                  </a:ext>
                </a:extLst>
              </a:tr>
              <a:tr h="252276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ROW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Agriculture</a:t>
                      </a:r>
                      <a:endParaRPr lang="en-US" sz="1400" b="1" i="0" u="none" strike="noStrike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0.05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0.08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-0.05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-0.04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-0.01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-0.14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101246481"/>
                  </a:ext>
                </a:extLst>
              </a:tr>
              <a:tr h="25227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Proc. Food</a:t>
                      </a:r>
                      <a:endParaRPr lang="en-US" sz="1400" b="1" i="0" u="none" strike="noStrike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0.00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-0.01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-0.03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0.00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-0.01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-0.03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8608904"/>
                  </a:ext>
                </a:extLst>
              </a:tr>
              <a:tr h="25227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u="none" strike="noStrike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Agri</a:t>
                      </a:r>
                      <a:r>
                        <a:rPr lang="en-US" sz="1400" b="1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-Food</a:t>
                      </a:r>
                      <a:endParaRPr lang="en-US" sz="1400" b="1" i="0" u="none" strike="noStrike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0.04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0.06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-0.04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-0.03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-0.01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-0.11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6821872"/>
                  </a:ext>
                </a:extLst>
              </a:tr>
              <a:tr h="252276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World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Agriculture</a:t>
                      </a:r>
                      <a:endParaRPr lang="en-US" sz="1400" b="1" i="0" u="none" strike="noStrike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-1.02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-0.99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-1.06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-0.54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-0.51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-0.57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226185962"/>
                  </a:ext>
                </a:extLst>
              </a:tr>
              <a:tr h="25227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Proc. Food</a:t>
                      </a:r>
                      <a:endParaRPr lang="en-US" sz="1400" b="1" i="0" u="none" strike="noStrike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-0.01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0.00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-0.02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0.01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0.02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0.01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0574497"/>
                  </a:ext>
                </a:extLst>
              </a:tr>
              <a:tr h="25227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u="none" strike="noStrike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Agri</a:t>
                      </a:r>
                      <a:r>
                        <a:rPr lang="en-US" sz="1400" b="1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-Food</a:t>
                      </a:r>
                      <a:endParaRPr lang="en-US" sz="1400" b="1" i="0" u="none" strike="noStrike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1" u="none" strike="noStrike" dirty="0">
                          <a:effectLst/>
                        </a:rPr>
                        <a:t>-0.80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1" u="none" strike="noStrike" dirty="0">
                          <a:effectLst/>
                        </a:rPr>
                        <a:t>-0.77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1" u="none" strike="noStrike" dirty="0">
                          <a:effectLst/>
                        </a:rPr>
                        <a:t>-0.82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1" u="none" strike="noStrike" dirty="0">
                          <a:effectLst/>
                        </a:rPr>
                        <a:t>-0.41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1" u="none" strike="noStrike" dirty="0">
                          <a:effectLst/>
                        </a:rPr>
                        <a:t>-0.39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1" u="none" strike="noStrike" dirty="0">
                          <a:effectLst/>
                        </a:rPr>
                        <a:t>-0.44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35970145"/>
                  </a:ext>
                </a:extLst>
              </a:tr>
            </a:tbl>
          </a:graphicData>
        </a:graphic>
      </p:graphicFrame>
      <p:sp>
        <p:nvSpPr>
          <p:cNvPr id="11" name="Content Placeholder 2"/>
          <p:cNvSpPr txBox="1">
            <a:spLocks/>
          </p:cNvSpPr>
          <p:nvPr/>
        </p:nvSpPr>
        <p:spPr>
          <a:xfrm>
            <a:off x="441722" y="4327071"/>
            <a:ext cx="8259366" cy="19832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71463" indent="-271463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lang="da-DK" sz="1800" kern="1200" spc="4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354" marR="0" indent="-269081" algn="l" defTabSz="685800" rtl="0" eaLnBrk="1" fontAlgn="auto" latinLnBrk="0" hangingPunct="1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da-DK" sz="1500" kern="1200" spc="4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4863" indent="-26551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da-DK" sz="135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9354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lang="da-DK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39354" indent="265510" algn="l" defTabSz="685800" rtl="0" eaLnBrk="1" latinLnBrk="0" hangingPunct="1">
              <a:lnSpc>
                <a:spcPct val="10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da-DK" sz="1350" kern="1200" spc="4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39354" indent="26551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da-DK" sz="135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39354" indent="26551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da-DK" sz="135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9354" indent="26551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da-DK" sz="135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39354" indent="26551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da-DK" sz="135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Higher GHG reductions with </a:t>
            </a:r>
            <a:r>
              <a:rPr lang="en-GB" dirty="0" err="1" smtClean="0"/>
              <a:t>extensification</a:t>
            </a:r>
            <a:endParaRPr lang="en-GB" dirty="0" smtClean="0"/>
          </a:p>
          <a:p>
            <a:r>
              <a:rPr lang="en-GB" dirty="0" smtClean="0"/>
              <a:t>Intensification shifts part of the mitigation burden on ROW</a:t>
            </a:r>
          </a:p>
          <a:p>
            <a:r>
              <a:rPr lang="en-GB" dirty="0" smtClean="0"/>
              <a:t>Smaller GHG reductions under free trade, compared to BAU trade regimes</a:t>
            </a:r>
          </a:p>
          <a:p>
            <a:r>
              <a:rPr lang="en-GB" dirty="0" smtClean="0"/>
              <a:t>Higher GHG reductions with a BCA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3200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Conclusion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722" y="1635125"/>
            <a:ext cx="8544396" cy="4675188"/>
          </a:xfrm>
        </p:spPr>
        <p:txBody>
          <a:bodyPr/>
          <a:lstStyle/>
          <a:p>
            <a:r>
              <a:rPr lang="en-GB" dirty="0" smtClean="0"/>
              <a:t>Assuming dietary transitions in EU27+2 and ROW to 2050, two supply-side mitigation measures in EU27+2 agriculture have been </a:t>
            </a:r>
            <a:r>
              <a:rPr lang="en-GB" dirty="0" err="1" smtClean="0"/>
              <a:t>analyzed</a:t>
            </a:r>
            <a:r>
              <a:rPr lang="en-GB" dirty="0" smtClean="0"/>
              <a:t> in different trade regimes</a:t>
            </a:r>
          </a:p>
          <a:p>
            <a:r>
              <a:rPr lang="en-GB" dirty="0" smtClean="0"/>
              <a:t>Innovative research approach, integrating </a:t>
            </a:r>
            <a:r>
              <a:rPr lang="en-GB" dirty="0"/>
              <a:t>granular </a:t>
            </a:r>
            <a:r>
              <a:rPr lang="en-GB" dirty="0" smtClean="0"/>
              <a:t>engineering data in a CGE model</a:t>
            </a:r>
          </a:p>
          <a:p>
            <a:endParaRPr lang="en-GB" dirty="0"/>
          </a:p>
          <a:p>
            <a:r>
              <a:rPr lang="en-GB" dirty="0" smtClean="0"/>
              <a:t>No win-win supply-side mitigation option</a:t>
            </a:r>
          </a:p>
          <a:p>
            <a:pPr lvl="1"/>
            <a:r>
              <a:rPr lang="en-GB" dirty="0" smtClean="0"/>
              <a:t>When choosing between intensification and </a:t>
            </a:r>
            <a:r>
              <a:rPr lang="en-GB" dirty="0" err="1" smtClean="0"/>
              <a:t>extensification</a:t>
            </a:r>
            <a:r>
              <a:rPr lang="en-GB" dirty="0" smtClean="0"/>
              <a:t> in EU27+2, trade-offs between economic and emission impacts need to be considered</a:t>
            </a:r>
          </a:p>
          <a:p>
            <a:r>
              <a:rPr lang="en-GB" dirty="0" smtClean="0"/>
              <a:t>Partial trade liberalization and BCA implementation in agriculture lead to slightly lower and higher emission reduction, respectively</a:t>
            </a:r>
          </a:p>
          <a:p>
            <a:pPr lvl="2"/>
            <a:r>
              <a:rPr lang="en-GB" dirty="0" smtClean="0"/>
              <a:t>The implementation of a BCA is complex from both a technical and geopolitical standpoints</a:t>
            </a:r>
          </a:p>
          <a:p>
            <a:pPr lvl="2"/>
            <a:r>
              <a:rPr lang="en-GB" dirty="0" smtClean="0"/>
              <a:t>However, taking into account environmental impacts when negotiating trade deals might reduce negative trade liberalization’s effects on GHG emissions</a:t>
            </a:r>
          </a:p>
          <a:p>
            <a:pPr lvl="1"/>
            <a:endParaRPr lang="en-GB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29339-1C74-4825-ADEB-BCD7E13EFC81}" type="datetime1">
              <a:rPr lang="da-DK" smtClean="0"/>
              <a:t>23-06-2020</a:t>
            </a:fld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16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0208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Potential future research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Inclusion of more detailed environmental outcomes of supply-side mitigation practices in agriculture (e.g. carbon storage, manure management practices, crop pollination,…)</a:t>
            </a:r>
          </a:p>
          <a:p>
            <a:r>
              <a:rPr lang="en-GB" dirty="0" smtClean="0"/>
              <a:t>Representation of bioenergy crops production and land-competition</a:t>
            </a:r>
          </a:p>
          <a:p>
            <a:r>
              <a:rPr lang="en-GB" dirty="0"/>
              <a:t>Integration of FAO FBS dataset in GTAP dataset, to have a clearer dietary representation</a:t>
            </a:r>
          </a:p>
          <a:p>
            <a:r>
              <a:rPr lang="en-GB" dirty="0" smtClean="0"/>
              <a:t>Addition of sub-nest </a:t>
            </a:r>
            <a:r>
              <a:rPr lang="en-GB" dirty="0"/>
              <a:t>for animal </a:t>
            </a:r>
            <a:r>
              <a:rPr lang="en-GB" dirty="0" smtClean="0"/>
              <a:t>feed in GTAP production structure, </a:t>
            </a:r>
            <a:r>
              <a:rPr lang="en-GB" dirty="0"/>
              <a:t>to allow for changes in feed </a:t>
            </a:r>
            <a:r>
              <a:rPr lang="en-GB" dirty="0" smtClean="0"/>
              <a:t>composition</a:t>
            </a:r>
          </a:p>
          <a:p>
            <a:r>
              <a:rPr lang="en-GB" dirty="0" smtClean="0"/>
              <a:t>Analysis of different trade liberalization regimes</a:t>
            </a:r>
          </a:p>
          <a:p>
            <a:r>
              <a:rPr lang="en-GB" dirty="0" smtClean="0"/>
              <a:t>Evaluation of alternative measures to reduce carbon leakage in agriculture</a:t>
            </a:r>
            <a:endParaRPr lang="en-GB" dirty="0"/>
          </a:p>
          <a:p>
            <a:r>
              <a:rPr lang="en-GB" dirty="0" smtClean="0"/>
              <a:t>Study of policy instruments to achieve demand-side and supply-side mitigation measures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29339-1C74-4825-ADEB-BCD7E13EFC81}" type="datetime1">
              <a:rPr lang="da-DK" smtClean="0"/>
              <a:t>23-06-2020</a:t>
            </a:fld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17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29048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1644" y="3122851"/>
            <a:ext cx="5700712" cy="542913"/>
          </a:xfrm>
        </p:spPr>
        <p:txBody>
          <a:bodyPr/>
          <a:lstStyle/>
          <a:p>
            <a:pPr algn="ctr"/>
            <a:r>
              <a:rPr lang="en-GB" sz="3600" dirty="0" smtClean="0"/>
              <a:t>Thank you!</a:t>
            </a:r>
            <a:r>
              <a:rPr lang="en-GB" sz="3600" dirty="0"/>
              <a:t/>
            </a:r>
            <a:br>
              <a:rPr lang="en-GB" sz="3600" dirty="0"/>
            </a:br>
            <a:r>
              <a:rPr lang="en-GB" sz="3600" dirty="0" smtClean="0"/>
              <a:t/>
            </a:r>
            <a:br>
              <a:rPr lang="en-GB" sz="3600" dirty="0" smtClean="0"/>
            </a:br>
            <a:endParaRPr lang="en-GB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63CBA-FE51-40BA-9B41-89C7FDAF5BF4}" type="datetime1">
              <a:rPr lang="en-GB" smtClean="0"/>
              <a:t>23/06/2020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5643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1644" y="2588102"/>
            <a:ext cx="5700712" cy="1681797"/>
          </a:xfrm>
        </p:spPr>
        <p:txBody>
          <a:bodyPr/>
          <a:lstStyle/>
          <a:p>
            <a:pPr algn="ctr"/>
            <a:r>
              <a:rPr lang="en-GB" sz="3600" dirty="0" smtClean="0"/>
              <a:t>Additional</a:t>
            </a:r>
            <a:br>
              <a:rPr lang="en-GB" sz="3600" dirty="0" smtClean="0"/>
            </a:br>
            <a:r>
              <a:rPr lang="en-GB" sz="3600" dirty="0" smtClean="0"/>
              <a:t>material</a:t>
            </a:r>
            <a:endParaRPr lang="en-GB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63CBA-FE51-40BA-9B41-89C7FDAF5BF4}" type="datetime1">
              <a:rPr lang="en-GB" smtClean="0"/>
              <a:t>23/06/2020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45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Outline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err="1" smtClean="0"/>
              <a:t>Introduction</a:t>
            </a:r>
            <a:endParaRPr lang="da-DK" dirty="0" smtClean="0"/>
          </a:p>
          <a:p>
            <a:r>
              <a:rPr lang="da-DK" dirty="0" smtClean="0"/>
              <a:t>Methods</a:t>
            </a:r>
          </a:p>
          <a:p>
            <a:r>
              <a:rPr lang="da-DK" dirty="0" smtClean="0"/>
              <a:t>Preliminary </a:t>
            </a:r>
            <a:r>
              <a:rPr lang="da-DK" dirty="0" err="1" smtClean="0"/>
              <a:t>results</a:t>
            </a:r>
            <a:endParaRPr lang="da-DK" dirty="0" smtClean="0"/>
          </a:p>
          <a:p>
            <a:r>
              <a:rPr lang="da-DK" dirty="0" err="1" smtClean="0"/>
              <a:t>Conclusions</a:t>
            </a:r>
            <a:endParaRPr lang="da-DK" dirty="0" smtClean="0"/>
          </a:p>
          <a:p>
            <a:r>
              <a:rPr lang="da-DK" dirty="0" err="1" smtClean="0"/>
              <a:t>Further</a:t>
            </a:r>
            <a:r>
              <a:rPr lang="da-DK" dirty="0" smtClean="0"/>
              <a:t> </a:t>
            </a:r>
            <a:r>
              <a:rPr lang="da-DK" dirty="0" err="1" smtClean="0"/>
              <a:t>developments</a:t>
            </a:r>
            <a:endParaRPr lang="da-DK" dirty="0" smtClean="0"/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2</a:t>
            </a:fld>
            <a:endParaRPr lang="da-DK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C3BBF-1D93-4703-ADE1-710F97721AD1}" type="datetime1">
              <a:rPr lang="da-DK" smtClean="0"/>
              <a:t>23-06-2020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63109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Additional tariff rates faced by imports to EU, due to BCA</a:t>
            </a:r>
            <a:endParaRPr lang="en-GB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7298446"/>
              </p:ext>
            </p:extLst>
          </p:nvPr>
        </p:nvGraphicFramePr>
        <p:xfrm>
          <a:off x="311095" y="1771650"/>
          <a:ext cx="8492017" cy="4397534"/>
        </p:xfrm>
        <a:graphic>
          <a:graphicData uri="http://schemas.openxmlformats.org/drawingml/2006/table">
            <a:tbl>
              <a:tblPr/>
              <a:tblGrid>
                <a:gridCol w="1027284">
                  <a:extLst>
                    <a:ext uri="{9D8B030D-6E8A-4147-A177-3AD203B41FA5}">
                      <a16:colId xmlns:a16="http://schemas.microsoft.com/office/drawing/2014/main" val="585889523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5143356"/>
                    </a:ext>
                  </a:extLst>
                </a:gridCol>
                <a:gridCol w="801687">
                  <a:extLst>
                    <a:ext uri="{9D8B030D-6E8A-4147-A177-3AD203B41FA5}">
                      <a16:colId xmlns:a16="http://schemas.microsoft.com/office/drawing/2014/main" val="1590920782"/>
                    </a:ext>
                  </a:extLst>
                </a:gridCol>
                <a:gridCol w="717550">
                  <a:extLst>
                    <a:ext uri="{9D8B030D-6E8A-4147-A177-3AD203B41FA5}">
                      <a16:colId xmlns:a16="http://schemas.microsoft.com/office/drawing/2014/main" val="2574771335"/>
                    </a:ext>
                  </a:extLst>
                </a:gridCol>
                <a:gridCol w="657462">
                  <a:extLst>
                    <a:ext uri="{9D8B030D-6E8A-4147-A177-3AD203B41FA5}">
                      <a16:colId xmlns:a16="http://schemas.microsoft.com/office/drawing/2014/main" val="2363544218"/>
                    </a:ext>
                  </a:extLst>
                </a:gridCol>
                <a:gridCol w="657462">
                  <a:extLst>
                    <a:ext uri="{9D8B030D-6E8A-4147-A177-3AD203B41FA5}">
                      <a16:colId xmlns:a16="http://schemas.microsoft.com/office/drawing/2014/main" val="31679710"/>
                    </a:ext>
                  </a:extLst>
                </a:gridCol>
                <a:gridCol w="657462">
                  <a:extLst>
                    <a:ext uri="{9D8B030D-6E8A-4147-A177-3AD203B41FA5}">
                      <a16:colId xmlns:a16="http://schemas.microsoft.com/office/drawing/2014/main" val="2614247756"/>
                    </a:ext>
                  </a:extLst>
                </a:gridCol>
                <a:gridCol w="657462">
                  <a:extLst>
                    <a:ext uri="{9D8B030D-6E8A-4147-A177-3AD203B41FA5}">
                      <a16:colId xmlns:a16="http://schemas.microsoft.com/office/drawing/2014/main" val="24587848"/>
                    </a:ext>
                  </a:extLst>
                </a:gridCol>
                <a:gridCol w="657462">
                  <a:extLst>
                    <a:ext uri="{9D8B030D-6E8A-4147-A177-3AD203B41FA5}">
                      <a16:colId xmlns:a16="http://schemas.microsoft.com/office/drawing/2014/main" val="3754515493"/>
                    </a:ext>
                  </a:extLst>
                </a:gridCol>
                <a:gridCol w="657462">
                  <a:extLst>
                    <a:ext uri="{9D8B030D-6E8A-4147-A177-3AD203B41FA5}">
                      <a16:colId xmlns:a16="http://schemas.microsoft.com/office/drawing/2014/main" val="163593816"/>
                    </a:ext>
                  </a:extLst>
                </a:gridCol>
                <a:gridCol w="657462">
                  <a:extLst>
                    <a:ext uri="{9D8B030D-6E8A-4147-A177-3AD203B41FA5}">
                      <a16:colId xmlns:a16="http://schemas.microsoft.com/office/drawing/2014/main" val="2731415180"/>
                    </a:ext>
                  </a:extLst>
                </a:gridCol>
                <a:gridCol w="657462">
                  <a:extLst>
                    <a:ext uri="{9D8B030D-6E8A-4147-A177-3AD203B41FA5}">
                      <a16:colId xmlns:a16="http://schemas.microsoft.com/office/drawing/2014/main" val="2895480280"/>
                    </a:ext>
                  </a:extLst>
                </a:gridCol>
              </a:tblGrid>
              <a:tr h="34623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Additional tariff rate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USMCA_FT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Mercosur_FT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Oceania_FT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Asia_FT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Turkey_FT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RoEUR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RoAme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RoAsia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MENA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SSA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ROW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478941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pdr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38.8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28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8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30.9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48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38.5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28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8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8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25.7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68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7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A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9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63.7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DC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4984895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wht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9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A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A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A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A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A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A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A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7344235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gro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9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A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A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A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A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A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875675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v_f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57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B17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C7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A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000817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osd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A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A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A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88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67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2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5313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c_b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C17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A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D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736124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pfb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A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A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68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9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374317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ocr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8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68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67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87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D7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D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6150794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ctl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23.1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68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72.0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A8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60.0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D8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59.8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D8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8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27.6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58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D58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47.9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08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38.1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38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125.2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CD7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31.8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4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412275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oap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25.9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68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51.1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F8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055545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rmk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A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7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7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A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9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7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E9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184.4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23.9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6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6697337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wol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F7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67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D7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27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77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7E6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47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9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30605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fsh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97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C37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77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F7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77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A7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045023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87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A7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C27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D7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C7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17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D7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C7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C6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0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258313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cmt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7B6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E6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796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716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7F6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E6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E6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7B6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B7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C0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8973586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omt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716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F6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7A6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726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736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736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C6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786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E7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D6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C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696829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97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7E6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776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766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7D6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07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736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57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C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16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C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644838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mil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7D6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756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A7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26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47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67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E6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67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87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706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A7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4728937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pcr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7E6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726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47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F6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C6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756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726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8F7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57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716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8E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43522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sgr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7C6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796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C7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7C6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37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26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C7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A7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796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7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440774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ofd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06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736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756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06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37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756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706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57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97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716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1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404120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b_t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766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706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E6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8E7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746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7E6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D6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77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97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D6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F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94051"/>
                  </a:ext>
                </a:extLst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29339-1C74-4825-ADEB-BCD7E13EFC81}" type="datetime1">
              <a:rPr lang="da-DK" smtClean="0"/>
              <a:t>23-06-2020</a:t>
            </a:fld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20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317339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More detailed GHG emission results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29339-1C74-4825-ADEB-BCD7E13EFC81}" type="datetime1">
              <a:rPr lang="da-DK" smtClean="0"/>
              <a:t>23-06-2020</a:t>
            </a:fld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21</a:t>
            </a:fld>
            <a:endParaRPr lang="da-DK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/>
          </p:nvPr>
        </p:nvGraphicFramePr>
        <p:xfrm>
          <a:off x="138794" y="1635125"/>
          <a:ext cx="4226937" cy="49411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/>
          </p:nvPr>
        </p:nvGraphicFramePr>
        <p:xfrm>
          <a:off x="4710793" y="1635125"/>
          <a:ext cx="4226937" cy="49411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8" name="Straight Connector 7"/>
          <p:cNvCxnSpPr/>
          <p:nvPr/>
        </p:nvCxnSpPr>
        <p:spPr>
          <a:xfrm>
            <a:off x="4522215" y="1807512"/>
            <a:ext cx="0" cy="4768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071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Introduction – GHG emissions from </a:t>
            </a:r>
            <a:r>
              <a:rPr lang="en-GB" dirty="0" err="1" smtClean="0"/>
              <a:t>agri</a:t>
            </a:r>
            <a:r>
              <a:rPr lang="en-GB" dirty="0" smtClean="0"/>
              <a:t>-food systems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food supply chain </a:t>
            </a:r>
            <a:r>
              <a:rPr lang="en-GB" dirty="0" smtClean="0"/>
              <a:t>generates 25-30</a:t>
            </a:r>
            <a:r>
              <a:rPr lang="en-GB" dirty="0"/>
              <a:t>% of the global GHG emissions </a:t>
            </a:r>
            <a:r>
              <a:rPr lang="en-GB" sz="1000" dirty="0"/>
              <a:t>(</a:t>
            </a:r>
            <a:r>
              <a:rPr lang="en-GB" sz="1000" dirty="0" err="1"/>
              <a:t>Poore</a:t>
            </a:r>
            <a:r>
              <a:rPr lang="en-GB" sz="1000" dirty="0"/>
              <a:t> and </a:t>
            </a:r>
            <a:r>
              <a:rPr lang="en-GB" sz="1000" dirty="0" err="1"/>
              <a:t>Nemecek</a:t>
            </a:r>
            <a:r>
              <a:rPr lang="en-GB" sz="1000" dirty="0"/>
              <a:t>, 2018; </a:t>
            </a:r>
            <a:r>
              <a:rPr lang="en-GB" sz="1000" dirty="0" err="1" smtClean="0"/>
              <a:t>Vermeulen</a:t>
            </a:r>
            <a:r>
              <a:rPr lang="en-GB" sz="1000" dirty="0" smtClean="0"/>
              <a:t> </a:t>
            </a:r>
            <a:r>
              <a:rPr lang="en-GB" sz="1000" dirty="0"/>
              <a:t>et al., </a:t>
            </a:r>
            <a:r>
              <a:rPr lang="en-GB" sz="1000" dirty="0" smtClean="0"/>
              <a:t>2012)</a:t>
            </a:r>
          </a:p>
          <a:p>
            <a:r>
              <a:rPr lang="en-GB" dirty="0" smtClean="0"/>
              <a:t>Agriculture accounts for approximately 12% of the global GHG emissions </a:t>
            </a:r>
            <a:r>
              <a:rPr lang="en-GB" sz="1000" dirty="0" smtClean="0"/>
              <a:t>(Haddad et al. 2016)</a:t>
            </a:r>
            <a:r>
              <a:rPr lang="en-GB" dirty="0" smtClean="0"/>
              <a:t>, and represented 10.2% of EU27+UK GHG emissions in 2017 </a:t>
            </a:r>
            <a:r>
              <a:rPr lang="en-GB" sz="1000" dirty="0" smtClean="0"/>
              <a:t>(EEA, 2017)</a:t>
            </a:r>
            <a:endParaRPr lang="en-GB" sz="1000" dirty="0"/>
          </a:p>
          <a:p>
            <a:endParaRPr lang="en-GB" dirty="0" smtClean="0"/>
          </a:p>
          <a:p>
            <a:r>
              <a:rPr lang="en-GB" dirty="0" smtClean="0"/>
              <a:t>Considering current trends in world population and income growth, it is unlikely to meet nutrition needs in 2050 without increasing GHG emissions further</a:t>
            </a:r>
          </a:p>
          <a:p>
            <a:endParaRPr lang="en-GB" dirty="0" smtClean="0"/>
          </a:p>
          <a:p>
            <a:r>
              <a:rPr lang="en-GB" dirty="0" smtClean="0"/>
              <a:t>Therefore, it is crucial to increase the sustainability of food systems, with actions both on the supply- and demand-side</a:t>
            </a:r>
          </a:p>
          <a:p>
            <a:pPr lvl="1"/>
            <a:r>
              <a:rPr lang="en-GB" dirty="0" smtClean="0"/>
              <a:t>For example, the current European Commission, in its European Green Deal and Farm-To-Fork Strategy proposals, aims at acting on both sides (dietary shifts, precision agriculture, organic farming,...)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29339-1C74-4825-ADEB-BCD7E13EFC81}" type="datetime1">
              <a:rPr lang="da-DK" smtClean="0"/>
              <a:t>23-06-2020</a:t>
            </a:fld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3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23400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Introduction – Demand-side mitigation measures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 </a:t>
            </a:r>
            <a:r>
              <a:rPr lang="en-GB" b="1" dirty="0" smtClean="0"/>
              <a:t>transition to healthier, more plant-based diets</a:t>
            </a:r>
            <a:r>
              <a:rPr lang="en-GB" dirty="0" smtClean="0"/>
              <a:t> is a necessary (but not sufficient) step to keep the food system within environmental limits </a:t>
            </a:r>
            <a:r>
              <a:rPr lang="en-GB" sz="1000" dirty="0" smtClean="0"/>
              <a:t>(FAO 2010, </a:t>
            </a:r>
            <a:r>
              <a:rPr lang="en-GB" sz="1000" dirty="0" err="1" smtClean="0"/>
              <a:t>Springmann</a:t>
            </a:r>
            <a:r>
              <a:rPr lang="en-GB" sz="1000" dirty="0" smtClean="0"/>
              <a:t> et al. 2018, Willett et al. 2019, SUSFANS 2019)</a:t>
            </a:r>
          </a:p>
          <a:p>
            <a:pPr lvl="1"/>
            <a:r>
              <a:rPr lang="en-GB" sz="1400" dirty="0" smtClean="0"/>
              <a:t>More fruit, vegetables, legumes, whole grains, nuts</a:t>
            </a:r>
          </a:p>
          <a:p>
            <a:pPr lvl="1"/>
            <a:r>
              <a:rPr lang="en-GB" sz="1400" dirty="0" smtClean="0"/>
              <a:t>Less animal source foods, refined grains, highly processed foods, added sugars</a:t>
            </a:r>
          </a:p>
          <a:p>
            <a:pPr lvl="1"/>
            <a:r>
              <a:rPr lang="en-GB" sz="1400" dirty="0" smtClean="0"/>
              <a:t>The changes needed differ greatly by region</a:t>
            </a:r>
            <a:endParaRPr lang="en-GB" sz="1250" dirty="0" smtClean="0"/>
          </a:p>
          <a:p>
            <a:pPr lvl="1"/>
            <a:r>
              <a:rPr lang="en-GB" sz="1400" dirty="0" smtClean="0"/>
              <a:t>The adoption of flexitarian sustainable diets can reduce up to 40% GHG emissions, compared to current world average </a:t>
            </a:r>
            <a:r>
              <a:rPr lang="en-GB" sz="1400" dirty="0"/>
              <a:t>diets </a:t>
            </a:r>
            <a:r>
              <a:rPr lang="en-GB" sz="1000" dirty="0"/>
              <a:t>(</a:t>
            </a:r>
            <a:r>
              <a:rPr lang="en-GB" sz="1000" dirty="0" err="1" smtClean="0"/>
              <a:t>Aleksandrowicz</a:t>
            </a:r>
            <a:r>
              <a:rPr lang="en-GB" sz="1000" dirty="0" smtClean="0"/>
              <a:t> 2016)</a:t>
            </a:r>
            <a:endParaRPr lang="en-GB" sz="1400" dirty="0" smtClean="0"/>
          </a:p>
          <a:p>
            <a:endParaRPr lang="en-GB" dirty="0" smtClean="0"/>
          </a:p>
          <a:p>
            <a:r>
              <a:rPr lang="en-GB" dirty="0" smtClean="0"/>
              <a:t>A </a:t>
            </a:r>
            <a:r>
              <a:rPr lang="en-GB" b="1" dirty="0" smtClean="0"/>
              <a:t>reduction in food loss and waste </a:t>
            </a:r>
            <a:r>
              <a:rPr lang="en-GB" dirty="0" smtClean="0"/>
              <a:t>(both at the at the consumer level and along the whole food supply chain) is also needed </a:t>
            </a:r>
            <a:r>
              <a:rPr lang="en-GB" sz="1000" dirty="0" smtClean="0"/>
              <a:t>(</a:t>
            </a:r>
            <a:r>
              <a:rPr lang="en-GB" sz="1000" dirty="0" err="1" smtClean="0"/>
              <a:t>Gustafsson</a:t>
            </a:r>
            <a:r>
              <a:rPr lang="en-GB" sz="1000" dirty="0" smtClean="0"/>
              <a:t> 2013, Willett et al. 2019)</a:t>
            </a:r>
          </a:p>
          <a:p>
            <a:pPr lvl="1"/>
            <a:r>
              <a:rPr lang="en-GB" dirty="0" smtClean="0"/>
              <a:t>Sustainable Development Goal 12.3 aims to </a:t>
            </a:r>
            <a:r>
              <a:rPr lang="en-GB" i="1" dirty="0" smtClean="0"/>
              <a:t>“</a:t>
            </a:r>
            <a:r>
              <a:rPr lang="en-US" i="1" dirty="0"/>
              <a:t>halve per capita global food waste at the retail and consumer levels and reduce food losses along production and supply chains, including post-harvest losses</a:t>
            </a:r>
            <a:r>
              <a:rPr lang="en-US" i="1" dirty="0" smtClean="0"/>
              <a:t>.”</a:t>
            </a:r>
            <a:endParaRPr lang="en-US" i="1" dirty="0"/>
          </a:p>
          <a:p>
            <a:pPr lvl="1"/>
            <a:endParaRPr lang="en-US" dirty="0"/>
          </a:p>
          <a:p>
            <a:pPr lvl="1"/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29339-1C74-4825-ADEB-BCD7E13EFC81}" type="datetime1">
              <a:rPr lang="da-DK" smtClean="0"/>
              <a:t>23-06-2020</a:t>
            </a:fld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4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35473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Introduction – Supply-side mitigation measures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Two sets of agricultural practices at the extremes of the array of potential mitigation measures:</a:t>
            </a:r>
          </a:p>
          <a:p>
            <a:pPr lvl="1"/>
            <a:r>
              <a:rPr lang="en-GB" b="1" dirty="0" smtClean="0"/>
              <a:t>Intensive practices </a:t>
            </a:r>
            <a:r>
              <a:rPr lang="en-GB" dirty="0" smtClean="0"/>
              <a:t>(large scale crop production, continued pesticide/fertilizer use,...) </a:t>
            </a:r>
            <a:r>
              <a:rPr lang="en-GB" sz="1000" dirty="0" smtClean="0"/>
              <a:t>(FAO 2018, Burney et al. 2010, Smith 2013)</a:t>
            </a:r>
          </a:p>
          <a:p>
            <a:pPr lvl="2"/>
            <a:r>
              <a:rPr lang="en-GB" dirty="0" smtClean="0"/>
              <a:t>Agriculture productivity increases, reducing land demanded per unit of output and allowing sparred lands to be used for afforestation/reforestation</a:t>
            </a:r>
          </a:p>
          <a:p>
            <a:pPr lvl="2"/>
            <a:r>
              <a:rPr lang="en-GB" dirty="0" smtClean="0"/>
              <a:t>However, intensive farming can lead to high pressure on the environment (biodiversity losses, water stress, soil quality, lower animal welfare,…)</a:t>
            </a:r>
          </a:p>
          <a:p>
            <a:pPr lvl="1"/>
            <a:r>
              <a:rPr lang="en-GB" b="1" dirty="0" smtClean="0"/>
              <a:t>Extensive practices </a:t>
            </a:r>
            <a:r>
              <a:rPr lang="en-GB" dirty="0" smtClean="0"/>
              <a:t>(organic farming, higher crop diversification,...) </a:t>
            </a:r>
            <a:r>
              <a:rPr lang="en-GB" dirty="0"/>
              <a:t>have also been suggested </a:t>
            </a:r>
            <a:r>
              <a:rPr lang="en-GB" sz="1000" dirty="0" smtClean="0"/>
              <a:t>(</a:t>
            </a:r>
            <a:r>
              <a:rPr lang="en-GB" sz="1000" dirty="0" err="1" smtClean="0"/>
              <a:t>Poux</a:t>
            </a:r>
            <a:r>
              <a:rPr lang="en-GB" sz="1000" dirty="0" smtClean="0"/>
              <a:t> &amp; Aubert 2018, </a:t>
            </a:r>
            <a:r>
              <a:rPr lang="en-US" sz="1000" dirty="0"/>
              <a:t>van </a:t>
            </a:r>
            <a:r>
              <a:rPr lang="en-US" sz="1000" dirty="0" err="1" smtClean="0"/>
              <a:t>Grinsven</a:t>
            </a:r>
            <a:r>
              <a:rPr lang="en-US" sz="1000" dirty="0" smtClean="0"/>
              <a:t> et al. 2015)</a:t>
            </a:r>
            <a:r>
              <a:rPr lang="en-US" dirty="0" smtClean="0"/>
              <a:t>,</a:t>
            </a:r>
            <a:r>
              <a:rPr lang="en-US" sz="1000" dirty="0" smtClean="0"/>
              <a:t> </a:t>
            </a:r>
            <a:r>
              <a:rPr lang="en-US" dirty="0" smtClean="0"/>
              <a:t>especially in combination with a dietary transition</a:t>
            </a:r>
            <a:r>
              <a:rPr lang="en-GB" dirty="0" smtClean="0"/>
              <a:t>:</a:t>
            </a:r>
          </a:p>
          <a:p>
            <a:pPr lvl="2"/>
            <a:r>
              <a:rPr lang="en-GB" dirty="0" smtClean="0"/>
              <a:t>The pressure on the environment is decreased, as the production systems are redesigned to maximize the use of ecological processes (land-sharing)</a:t>
            </a:r>
          </a:p>
          <a:p>
            <a:pPr lvl="2"/>
            <a:r>
              <a:rPr lang="en-GB" dirty="0" smtClean="0"/>
              <a:t>However, crop yields decrease, potentially leading to socio-economic drawbacks and production displacement, especially if agriculture </a:t>
            </a:r>
            <a:r>
              <a:rPr lang="en-GB" dirty="0" err="1" smtClean="0"/>
              <a:t>extensification</a:t>
            </a:r>
            <a:r>
              <a:rPr lang="en-GB" dirty="0" smtClean="0"/>
              <a:t> is undertaken unilaterally by a country/region</a:t>
            </a:r>
          </a:p>
          <a:p>
            <a:endParaRPr lang="en-GB" dirty="0" smtClean="0"/>
          </a:p>
          <a:p>
            <a:r>
              <a:rPr lang="en-GB" dirty="0" smtClean="0"/>
              <a:t>Land-sharing and land-sparing are to be evaluated in a region-specific perspective, with e.g. land availability being a factor </a:t>
            </a:r>
            <a:r>
              <a:rPr lang="en-GB" sz="1000" dirty="0" smtClean="0"/>
              <a:t>(</a:t>
            </a:r>
            <a:r>
              <a:rPr lang="en-GB" sz="1000" dirty="0" err="1" smtClean="0"/>
              <a:t>Baudron</a:t>
            </a:r>
            <a:r>
              <a:rPr lang="en-GB" sz="1000" dirty="0" smtClean="0"/>
              <a:t> &amp; </a:t>
            </a:r>
            <a:r>
              <a:rPr lang="en-GB" sz="1000" dirty="0" err="1" smtClean="0"/>
              <a:t>Giller</a:t>
            </a:r>
            <a:r>
              <a:rPr lang="en-GB" sz="1000" dirty="0" smtClean="0"/>
              <a:t> 2014, Fischer et al 2014)</a:t>
            </a:r>
            <a:r>
              <a:rPr lang="en-GB" dirty="0" smtClean="0"/>
              <a:t>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29339-1C74-4825-ADEB-BCD7E13EFC81}" type="datetime1">
              <a:rPr lang="da-DK" smtClean="0"/>
              <a:t>23-06-2020</a:t>
            </a:fld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48670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Introduction – Role of international trade and trade policy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relationship between trade and GHG emissions is ambiguous</a:t>
            </a:r>
          </a:p>
          <a:p>
            <a:pPr lvl="1"/>
            <a:r>
              <a:rPr lang="en-GB" dirty="0" smtClean="0"/>
              <a:t>Scale, composition and technique effects </a:t>
            </a:r>
            <a:r>
              <a:rPr lang="en-GB" sz="1000" dirty="0" smtClean="0"/>
              <a:t>(Grossmann and Krueger, 1991)</a:t>
            </a:r>
            <a:endParaRPr lang="en-GB" dirty="0" smtClean="0"/>
          </a:p>
          <a:p>
            <a:r>
              <a:rPr lang="en-GB" dirty="0" smtClean="0"/>
              <a:t>The existing empirical evidence is controversial and shows results moving between environmental degradation and positive environmental spill-overs </a:t>
            </a:r>
            <a:r>
              <a:rPr lang="en-GB" sz="1000" dirty="0" smtClean="0"/>
              <a:t>(</a:t>
            </a:r>
            <a:r>
              <a:rPr lang="en-GB" sz="1000" dirty="0" smtClean="0">
                <a:solidFill>
                  <a:prstClr val="black"/>
                </a:solidFill>
              </a:rPr>
              <a:t>WTO </a:t>
            </a:r>
            <a:r>
              <a:rPr lang="en-GB" sz="1000" dirty="0">
                <a:solidFill>
                  <a:prstClr val="black"/>
                </a:solidFill>
              </a:rPr>
              <a:t>&amp; UNEP 2009, </a:t>
            </a:r>
            <a:r>
              <a:rPr lang="en-GB" sz="1000" dirty="0" err="1" smtClean="0">
                <a:solidFill>
                  <a:prstClr val="black"/>
                </a:solidFill>
              </a:rPr>
              <a:t>Verbug</a:t>
            </a:r>
            <a:r>
              <a:rPr lang="en-GB" sz="1000" dirty="0" smtClean="0">
                <a:solidFill>
                  <a:prstClr val="black"/>
                </a:solidFill>
              </a:rPr>
              <a:t> et al. 2009, </a:t>
            </a:r>
            <a:r>
              <a:rPr lang="en-GB" sz="1000" dirty="0">
                <a:solidFill>
                  <a:prstClr val="black"/>
                </a:solidFill>
              </a:rPr>
              <a:t>Huang et al. 2011, </a:t>
            </a:r>
            <a:r>
              <a:rPr lang="en-GB" sz="1000" dirty="0"/>
              <a:t>Blandford et al. </a:t>
            </a:r>
            <a:r>
              <a:rPr lang="en-GB" sz="1000" dirty="0" smtClean="0"/>
              <a:t>2015, </a:t>
            </a:r>
            <a:r>
              <a:rPr lang="en-GB" sz="1000" dirty="0" err="1" smtClean="0">
                <a:solidFill>
                  <a:prstClr val="black"/>
                </a:solidFill>
              </a:rPr>
              <a:t>Himics</a:t>
            </a:r>
            <a:r>
              <a:rPr lang="en-GB" sz="1000" dirty="0" smtClean="0">
                <a:solidFill>
                  <a:prstClr val="black"/>
                </a:solidFill>
              </a:rPr>
              <a:t> </a:t>
            </a:r>
            <a:r>
              <a:rPr lang="en-GB" sz="1000" dirty="0">
                <a:solidFill>
                  <a:prstClr val="black"/>
                </a:solidFill>
              </a:rPr>
              <a:t>et al. </a:t>
            </a:r>
            <a:r>
              <a:rPr lang="en-GB" sz="1000" dirty="0" smtClean="0">
                <a:solidFill>
                  <a:prstClr val="black"/>
                </a:solidFill>
              </a:rPr>
              <a:t>2018)</a:t>
            </a:r>
            <a:endParaRPr lang="en-GB" sz="1000" dirty="0" smtClean="0"/>
          </a:p>
          <a:p>
            <a:r>
              <a:rPr lang="en-GB" dirty="0" smtClean="0"/>
              <a:t>In addition, trade liberalization can be a vehicle for adapting to climate change </a:t>
            </a:r>
            <a:r>
              <a:rPr lang="en-GB" sz="1000" dirty="0" smtClean="0"/>
              <a:t>(</a:t>
            </a:r>
            <a:r>
              <a:rPr lang="en-GB" sz="1000" dirty="0" err="1" smtClean="0"/>
              <a:t>Gouel</a:t>
            </a:r>
            <a:r>
              <a:rPr lang="en-GB" sz="1000" dirty="0" smtClean="0"/>
              <a:t> &amp; </a:t>
            </a:r>
            <a:r>
              <a:rPr lang="en-GB" sz="1000" dirty="0" err="1" smtClean="0"/>
              <a:t>Laborde</a:t>
            </a:r>
            <a:r>
              <a:rPr lang="en-GB" sz="1000" dirty="0" smtClean="0"/>
              <a:t> 2018)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Border carbon adjustments, such as tariffs on GHG embodied in imported goods and services, are shown able to reduce carbon leakage, even though not completely </a:t>
            </a:r>
            <a:r>
              <a:rPr lang="en-GB" sz="1000" dirty="0" smtClean="0"/>
              <a:t>(</a:t>
            </a:r>
            <a:r>
              <a:rPr lang="en-GB" sz="1000" dirty="0" err="1" smtClean="0"/>
              <a:t>Böhringer</a:t>
            </a:r>
            <a:r>
              <a:rPr lang="en-GB" sz="1000" dirty="0" smtClean="0"/>
              <a:t> et al. 2012, </a:t>
            </a:r>
            <a:r>
              <a:rPr lang="en-GB" sz="1000" dirty="0" err="1" smtClean="0"/>
              <a:t>Nordin</a:t>
            </a:r>
            <a:r>
              <a:rPr lang="en-GB" sz="1000" dirty="0" smtClean="0"/>
              <a:t> et al. 2019)</a:t>
            </a:r>
            <a:endParaRPr lang="en-GB" dirty="0"/>
          </a:p>
          <a:p>
            <a:pPr lvl="1"/>
            <a:r>
              <a:rPr lang="en-GB" dirty="0" smtClean="0"/>
              <a:t>However, they:</a:t>
            </a:r>
          </a:p>
          <a:p>
            <a:pPr lvl="2"/>
            <a:r>
              <a:rPr lang="en-GB" dirty="0" smtClean="0"/>
              <a:t>Are complex to implement both from a technical and a legal standpoint</a:t>
            </a:r>
          </a:p>
          <a:p>
            <a:pPr lvl="2"/>
            <a:r>
              <a:rPr lang="en-GB" dirty="0" smtClean="0"/>
              <a:t>Carry a significant risk of triggering waves of protectionist policies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29339-1C74-4825-ADEB-BCD7E13EFC81}" type="datetime1">
              <a:rPr lang="da-DK" smtClean="0"/>
              <a:t>23-06-2020</a:t>
            </a:fld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6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25302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Introduction – Research question and contribution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722" y="1635125"/>
            <a:ext cx="4353302" cy="4675188"/>
          </a:xfrm>
        </p:spPr>
        <p:txBody>
          <a:bodyPr/>
          <a:lstStyle/>
          <a:p>
            <a:r>
              <a:rPr lang="en-US" dirty="0" smtClean="0"/>
              <a:t>Assuming </a:t>
            </a:r>
            <a:r>
              <a:rPr lang="en-US" dirty="0"/>
              <a:t>that consumers in EU27, UK and Switzerland (EU27+2) will adopt a sustainable/healthy diet, we aim to analyze the </a:t>
            </a:r>
            <a:r>
              <a:rPr lang="en-US" dirty="0" smtClean="0"/>
              <a:t>combined GHG and trade </a:t>
            </a:r>
            <a:r>
              <a:rPr lang="en-US" dirty="0"/>
              <a:t>impacts of supply-side mitigation efforts and trade regimes on the </a:t>
            </a:r>
            <a:r>
              <a:rPr lang="en-US" dirty="0" err="1" smtClean="0"/>
              <a:t>agri</a:t>
            </a:r>
            <a:r>
              <a:rPr lang="en-US" dirty="0" smtClean="0"/>
              <a:t>-food sectors</a:t>
            </a:r>
            <a:endParaRPr lang="en-GB" dirty="0"/>
          </a:p>
          <a:p>
            <a:endParaRPr lang="en-GB" dirty="0" smtClean="0"/>
          </a:p>
          <a:p>
            <a:r>
              <a:rPr lang="en-GB" dirty="0" smtClean="0"/>
              <a:t>Contribution to debates on</a:t>
            </a:r>
          </a:p>
          <a:p>
            <a:pPr lvl="1"/>
            <a:r>
              <a:rPr lang="en-GB" dirty="0" smtClean="0"/>
              <a:t>Intensification/</a:t>
            </a:r>
            <a:r>
              <a:rPr lang="en-GB" dirty="0" err="1" smtClean="0"/>
              <a:t>extensification</a:t>
            </a:r>
            <a:r>
              <a:rPr lang="en-GB" dirty="0" smtClean="0"/>
              <a:t> approaches to climate mitigation in agriculture</a:t>
            </a:r>
          </a:p>
          <a:p>
            <a:pPr lvl="1"/>
            <a:r>
              <a:rPr lang="en-GB" dirty="0" smtClean="0"/>
              <a:t>Impact of alternative trade regimes on GHG emissions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29339-1C74-4825-ADEB-BCD7E13EFC81}" type="datetime1">
              <a:rPr lang="da-DK" smtClean="0"/>
              <a:t>23-06-2020</a:t>
            </a:fld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7</a:t>
            </a:fld>
            <a:endParaRPr lang="da-DK" dirty="0"/>
          </a:p>
        </p:txBody>
      </p:sp>
      <p:graphicFrame>
        <p:nvGraphicFramePr>
          <p:cNvPr id="6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6499061"/>
              </p:ext>
            </p:extLst>
          </p:nvPr>
        </p:nvGraphicFramePr>
        <p:xfrm>
          <a:off x="5070092" y="1635125"/>
          <a:ext cx="3789021" cy="3563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7" name="Straight Arrow Connector 6"/>
          <p:cNvCxnSpPr>
            <a:stCxn id="8" idx="0"/>
          </p:cNvCxnSpPr>
          <p:nvPr/>
        </p:nvCxnSpPr>
        <p:spPr>
          <a:xfrm flipH="1" flipV="1">
            <a:off x="6964602" y="3636884"/>
            <a:ext cx="778592" cy="171050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009309" y="5347390"/>
            <a:ext cx="1467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This study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06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Methods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Most studies evaluate climate mitigation potentials from an economic perspective by implementing carbon pricing instruments </a:t>
            </a:r>
            <a:r>
              <a:rPr lang="en-GB" sz="1000" dirty="0" smtClean="0"/>
              <a:t>(</a:t>
            </a:r>
            <a:r>
              <a:rPr lang="en-GB" sz="1000" dirty="0" err="1" smtClean="0"/>
              <a:t>Himics</a:t>
            </a:r>
            <a:r>
              <a:rPr lang="en-GB" sz="1000" dirty="0"/>
              <a:t> </a:t>
            </a:r>
            <a:r>
              <a:rPr lang="en-GB" sz="1000" dirty="0" smtClean="0"/>
              <a:t>et al. 2018, </a:t>
            </a:r>
            <a:r>
              <a:rPr lang="en-GB" sz="1000" dirty="0" err="1" smtClean="0"/>
              <a:t>Nordin</a:t>
            </a:r>
            <a:r>
              <a:rPr lang="en-GB" sz="1000" dirty="0" smtClean="0"/>
              <a:t> et al. 2019, Frank et al. 2019)</a:t>
            </a:r>
            <a:endParaRPr lang="en-GB" dirty="0" smtClean="0"/>
          </a:p>
          <a:p>
            <a:r>
              <a:rPr lang="en-GB" dirty="0" smtClean="0"/>
              <a:t>Other ones </a:t>
            </a:r>
            <a:r>
              <a:rPr lang="en-GB" dirty="0" err="1" smtClean="0"/>
              <a:t>analyze</a:t>
            </a:r>
            <a:r>
              <a:rPr lang="en-GB" dirty="0" smtClean="0"/>
              <a:t> the technical potential and feasibility of alternative supply- and demand-side mitigation measures, with less or no focus on economic impacts </a:t>
            </a:r>
            <a:r>
              <a:rPr lang="en-GB" sz="1000" dirty="0" smtClean="0"/>
              <a:t>(</a:t>
            </a:r>
            <a:r>
              <a:rPr lang="en-GB" sz="1000" dirty="0" err="1" smtClean="0"/>
              <a:t>Poux</a:t>
            </a:r>
            <a:r>
              <a:rPr lang="en-GB" sz="1000" dirty="0" smtClean="0"/>
              <a:t> and Aubert 2018, Willett et al. 2019, </a:t>
            </a:r>
            <a:r>
              <a:rPr lang="en-GB" sz="1000" dirty="0" err="1" smtClean="0"/>
              <a:t>Springmann</a:t>
            </a:r>
            <a:r>
              <a:rPr lang="en-GB" sz="1000" dirty="0" smtClean="0"/>
              <a:t> et al. 2018)</a:t>
            </a:r>
            <a:endParaRPr lang="en-GB" dirty="0" smtClean="0"/>
          </a:p>
          <a:p>
            <a:endParaRPr lang="en-GB" dirty="0" err="1"/>
          </a:p>
          <a:p>
            <a:r>
              <a:rPr lang="en-GB" dirty="0" smtClean="0"/>
              <a:t>In this study, rather than adopting carbon pricing instruments by keeping sectoral responses endogenous, we implement alternative climate mitigation scenarios in a CGE framework by </a:t>
            </a:r>
            <a:r>
              <a:rPr lang="en-GB" b="1" dirty="0" smtClean="0"/>
              <a:t>simulating exogenously-generated technological and structural changes to the supply-side</a:t>
            </a:r>
          </a:p>
          <a:p>
            <a:pPr lvl="1"/>
            <a:r>
              <a:rPr lang="en-GB" dirty="0" smtClean="0"/>
              <a:t>This approach is derived from ‘calculator’ models (e.g. Global Calculator, EUCalc), which allow the </a:t>
            </a:r>
            <a:r>
              <a:rPr lang="en-US" dirty="0"/>
              <a:t>e</a:t>
            </a:r>
            <a:r>
              <a:rPr lang="en-US" dirty="0" smtClean="0"/>
              <a:t>valuation </a:t>
            </a:r>
            <a:r>
              <a:rPr lang="en-US" dirty="0"/>
              <a:t>of trade-offs and synergies arising from user-defined modifications to supply and demand in key emitting </a:t>
            </a:r>
            <a:r>
              <a:rPr lang="en-US" dirty="0" smtClean="0"/>
              <a:t>sectors</a:t>
            </a:r>
          </a:p>
          <a:p>
            <a:pPr lvl="1"/>
            <a:r>
              <a:rPr lang="en-US" dirty="0" smtClean="0"/>
              <a:t>The “relevance” and “feasibility” of such scenarios are rooted in the detailed “bottom-up” knowledge underpinning the scenarios</a:t>
            </a:r>
          </a:p>
          <a:p>
            <a:pPr marL="270273" lvl="1" indent="0">
              <a:buNone/>
            </a:pPr>
            <a:endParaRPr lang="en-US" dirty="0"/>
          </a:p>
          <a:p>
            <a:pPr lvl="1"/>
            <a:endParaRPr lang="en-GB" dirty="0" smtClean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29339-1C74-4825-ADEB-BCD7E13EFC81}" type="datetime1">
              <a:rPr lang="da-DK" smtClean="0"/>
              <a:t>23-06-2020</a:t>
            </a:fld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8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6827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Methods – CGE framework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721" y="1635125"/>
            <a:ext cx="8370741" cy="4675188"/>
          </a:xfrm>
        </p:spPr>
        <p:txBody>
          <a:bodyPr/>
          <a:lstStyle/>
          <a:p>
            <a:r>
              <a:rPr lang="en-GB" dirty="0" smtClean="0"/>
              <a:t>We use of a CGE framework specifically developed for </a:t>
            </a:r>
            <a:r>
              <a:rPr lang="en-GB" dirty="0" err="1" smtClean="0"/>
              <a:t>analyzing</a:t>
            </a:r>
            <a:r>
              <a:rPr lang="en-GB" dirty="0" smtClean="0"/>
              <a:t> EU27+2 decarbonization pathways in the EUCalc project</a:t>
            </a:r>
          </a:p>
          <a:p>
            <a:r>
              <a:rPr lang="en-GB" dirty="0" smtClean="0"/>
              <a:t>The </a:t>
            </a:r>
            <a:r>
              <a:rPr lang="en-GB" b="1" dirty="0" smtClean="0"/>
              <a:t>GTAP-EUCalc model </a:t>
            </a:r>
            <a:r>
              <a:rPr lang="en-GB" dirty="0" smtClean="0"/>
              <a:t>adds to the GTAP-E model: </a:t>
            </a:r>
          </a:p>
          <a:p>
            <a:pPr lvl="1"/>
            <a:r>
              <a:rPr lang="en-GB" dirty="0" smtClean="0"/>
              <a:t>Aggregate land supply function</a:t>
            </a:r>
          </a:p>
          <a:p>
            <a:pPr lvl="1"/>
            <a:r>
              <a:rPr lang="en-GB" dirty="0" smtClean="0"/>
              <a:t>Modified private demand system with embedded within-budget share shifters</a:t>
            </a:r>
          </a:p>
          <a:p>
            <a:pPr lvl="1"/>
            <a:r>
              <a:rPr lang="en-GB" dirty="0" smtClean="0"/>
              <a:t>Twist parameters in each nest of the firm structure</a:t>
            </a:r>
          </a:p>
          <a:p>
            <a:pPr lvl="1"/>
            <a:r>
              <a:rPr lang="en-GB" dirty="0" smtClean="0"/>
              <a:t>Equations accounting for non-CO2 emissions and overall GHG emissions</a:t>
            </a:r>
          </a:p>
          <a:p>
            <a:r>
              <a:rPr lang="en-GB" dirty="0" smtClean="0"/>
              <a:t>The GTAP and GTAP non-CO2 v10 databases are used</a:t>
            </a:r>
          </a:p>
          <a:p>
            <a:r>
              <a:rPr lang="en-GB" dirty="0"/>
              <a:t>A </a:t>
            </a:r>
            <a:r>
              <a:rPr lang="en-GB" dirty="0" smtClean="0"/>
              <a:t>2050 baseline is constructed with SSP2/reference projections for:</a:t>
            </a:r>
          </a:p>
          <a:p>
            <a:pPr lvl="1"/>
            <a:r>
              <a:rPr lang="en-GB" dirty="0" smtClean="0"/>
              <a:t>GDP, population, </a:t>
            </a:r>
            <a:r>
              <a:rPr lang="en-GB" dirty="0" err="1" smtClean="0"/>
              <a:t>labor</a:t>
            </a:r>
            <a:r>
              <a:rPr lang="en-GB" dirty="0" smtClean="0"/>
              <a:t> force, differential sectoral productivity growth, fossil fuel prices</a:t>
            </a:r>
          </a:p>
          <a:p>
            <a:r>
              <a:rPr lang="en-GB" dirty="0" smtClean="0"/>
              <a:t>The database is aggregated to</a:t>
            </a:r>
          </a:p>
          <a:p>
            <a:pPr lvl="1"/>
            <a:r>
              <a:rPr lang="en-GB" dirty="0" smtClean="0"/>
              <a:t>31 sectors</a:t>
            </a:r>
          </a:p>
          <a:p>
            <a:pPr lvl="1"/>
            <a:r>
              <a:rPr lang="en-GB" dirty="0" smtClean="0"/>
              <a:t>12 countries/regions</a:t>
            </a:r>
            <a:endParaRPr lang="en-GB" dirty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29339-1C74-4825-ADEB-BCD7E13EFC81}" type="datetime1">
              <a:rPr lang="da-DK" smtClean="0"/>
              <a:t>23-06-2020</a:t>
            </a:fld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9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1367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rugerdefineret design">
  <a:themeElements>
    <a:clrScheme name="KU 2016">
      <a:dk1>
        <a:sysClr val="windowText" lastClr="000000"/>
      </a:dk1>
      <a:lt1>
        <a:sysClr val="window" lastClr="FFFFFF"/>
      </a:lt1>
      <a:dk2>
        <a:srgbClr val="6E6E6E"/>
      </a:dk2>
      <a:lt2>
        <a:srgbClr val="E7E6E6"/>
      </a:lt2>
      <a:accent1>
        <a:srgbClr val="A31D20"/>
      </a:accent1>
      <a:accent2>
        <a:srgbClr val="7B7B7B"/>
      </a:accent2>
      <a:accent3>
        <a:srgbClr val="D49F3A"/>
      </a:accent3>
      <a:accent4>
        <a:srgbClr val="42759B"/>
      </a:accent4>
      <a:accent5>
        <a:srgbClr val="79ADB1"/>
      </a:accent5>
      <a:accent6>
        <a:srgbClr val="779921"/>
      </a:accent6>
      <a:hlink>
        <a:srgbClr val="A31D20"/>
      </a:hlink>
      <a:folHlink>
        <a:srgbClr val="000000"/>
      </a:folHlink>
    </a:clrScheme>
    <a:fontScheme name="KU2016">
      <a:majorFont>
        <a:latin typeface="Microsoft New Tai Lue"/>
        <a:ea typeface=""/>
        <a:cs typeface=""/>
      </a:majorFont>
      <a:minorFont>
        <a:latin typeface="Microsoft New Tai Lue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6x9_DK_lille.potx" id="{BE9C15E7-90F8-4CF2-8B96-2848F515C8F5}" vid="{DD010ABE-EF93-4421-BF04-578FEEDB9FA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2491</Words>
  <Application>Microsoft Office PowerPoint</Application>
  <PresentationFormat>On-screen Show (4:3)</PresentationFormat>
  <Paragraphs>618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Microsoft New Tai Lue</vt:lpstr>
      <vt:lpstr>Times New Roman</vt:lpstr>
      <vt:lpstr>Wingdings</vt:lpstr>
      <vt:lpstr>Brugerdefineret design</vt:lpstr>
      <vt:lpstr>PowerPoint Presentation</vt:lpstr>
      <vt:lpstr>Outline</vt:lpstr>
      <vt:lpstr>Introduction – GHG emissions from agri-food systems</vt:lpstr>
      <vt:lpstr>Introduction – Demand-side mitigation measures</vt:lpstr>
      <vt:lpstr>Introduction – Supply-side mitigation measures</vt:lpstr>
      <vt:lpstr>Introduction – Role of international trade and trade policy</vt:lpstr>
      <vt:lpstr>Introduction – Research question and contribution</vt:lpstr>
      <vt:lpstr>Methods</vt:lpstr>
      <vt:lpstr>Methods – CGE framework</vt:lpstr>
      <vt:lpstr>Methods – 2050 diets</vt:lpstr>
      <vt:lpstr>Methods – Supply-side mitigation measures in agriculture</vt:lpstr>
      <vt:lpstr>Methods – Alternative trade regimes</vt:lpstr>
      <vt:lpstr>Scenarios</vt:lpstr>
      <vt:lpstr>Preliminary results - Change in EU27+2 external trade balance in selected aggregated commodities (million USD), 2050</vt:lpstr>
      <vt:lpstr>Preliminary results – Sectoral GHG emissions</vt:lpstr>
      <vt:lpstr>Conclusion</vt:lpstr>
      <vt:lpstr>Potential future research</vt:lpstr>
      <vt:lpstr>Thank you!  </vt:lpstr>
      <vt:lpstr>Additional material</vt:lpstr>
      <vt:lpstr>Additional tariff rates faced by imports to EU, due to BCA</vt:lpstr>
      <vt:lpstr>More detailed GHG emission results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2020-05-17T12:51:29Z</dcterms:created>
  <dcterms:modified xsi:type="dcterms:W3CDTF">2020-06-23T13:59:32Z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 by:">
    <vt:lpwstr>www.skabelon.dk</vt:lpwstr>
  </property>
  <property fmtid="{D5CDD505-2E9C-101B-9397-08002B2CF9AE}" pid="3" name="SD_DocumentLanguage">
    <vt:lpwstr>da-DK</vt:lpwstr>
  </property>
</Properties>
</file>