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3" r:id="rId1"/>
  </p:sldMasterIdLst>
  <p:notesMasterIdLst>
    <p:notesMasterId r:id="rId30"/>
  </p:notesMasterIdLst>
  <p:handoutMasterIdLst>
    <p:handoutMasterId r:id="rId31"/>
  </p:handoutMasterIdLst>
  <p:sldIdLst>
    <p:sldId id="260" r:id="rId2"/>
    <p:sldId id="340" r:id="rId3"/>
    <p:sldId id="341" r:id="rId4"/>
    <p:sldId id="327" r:id="rId5"/>
    <p:sldId id="325" r:id="rId6"/>
    <p:sldId id="338" r:id="rId7"/>
    <p:sldId id="280" r:id="rId8"/>
    <p:sldId id="303" r:id="rId9"/>
    <p:sldId id="328" r:id="rId10"/>
    <p:sldId id="329" r:id="rId11"/>
    <p:sldId id="330" r:id="rId12"/>
    <p:sldId id="333" r:id="rId13"/>
    <p:sldId id="332" r:id="rId14"/>
    <p:sldId id="337" r:id="rId15"/>
    <p:sldId id="317" r:id="rId16"/>
    <p:sldId id="326" r:id="rId17"/>
    <p:sldId id="282" r:id="rId18"/>
    <p:sldId id="345" r:id="rId19"/>
    <p:sldId id="268" r:id="rId20"/>
    <p:sldId id="322" r:id="rId21"/>
    <p:sldId id="292" r:id="rId22"/>
    <p:sldId id="336" r:id="rId23"/>
    <p:sldId id="299" r:id="rId24"/>
    <p:sldId id="343" r:id="rId25"/>
    <p:sldId id="346" r:id="rId26"/>
    <p:sldId id="334" r:id="rId27"/>
    <p:sldId id="339" r:id="rId28"/>
    <p:sldId id="344" r:id="rId29"/>
  </p:sldIdLst>
  <p:sldSz cx="14630400" cy="8229600"/>
  <p:notesSz cx="6858000" cy="9144000"/>
  <p:defaultTextStyle>
    <a:defPPr>
      <a:defRPr lang="en-US"/>
    </a:defPPr>
    <a:lvl1pPr marL="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80F4"/>
    <a:srgbClr val="28BCF8"/>
    <a:srgbClr val="F8817D"/>
    <a:srgbClr val="007836"/>
    <a:srgbClr val="6EC7CF"/>
    <a:srgbClr val="31B8CA"/>
    <a:srgbClr val="000000"/>
    <a:srgbClr val="BE0F34"/>
    <a:srgbClr val="719500"/>
    <a:srgbClr val="8201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3A451D-8EBB-6D4F-A4F6-F31989D33B44}" v="6" dt="2019-10-21T14:48:12.4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90" autoAdjust="0"/>
    <p:restoredTop sz="86134" autoAdjust="0"/>
  </p:normalViewPr>
  <p:slideViewPr>
    <p:cSldViewPr snapToGrid="0" snapToObjects="1">
      <p:cViewPr varScale="1">
        <p:scale>
          <a:sx n="79" d="100"/>
          <a:sy n="79" d="100"/>
        </p:scale>
        <p:origin x="135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117" d="100"/>
          <a:sy n="117" d="100"/>
        </p:scale>
        <p:origin x="4976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6A69A9C-1087-184F-8370-423E175D9D7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090E3D-F5E5-0D40-B323-A25B85CF9E8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6E50B8-2EF8-564F-AE86-D84E6C503530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E3AA97-2F38-5340-B685-1E0EA3E358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B732F3-25A6-284F-A24C-5FD21AE6BEE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078BA3-E235-9946-9A4D-07E907F68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0003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AC8D20-1945-7145-91A2-3D134BDA25E2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0104DB-87CA-D64F-AB86-DB2520DDF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055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104DB-87CA-D64F-AB86-DB2520DDF5D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8618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104DB-87CA-D64F-AB86-DB2520DDF5D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215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104DB-87CA-D64F-AB86-DB2520DDF5D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3516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104DB-87CA-D64F-AB86-DB2520DDF5D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4661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104DB-87CA-D64F-AB86-DB2520DDF5D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400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104DB-87CA-D64F-AB86-DB2520DDF5D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5792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104DB-87CA-D64F-AB86-DB2520DDF5D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6949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104DB-87CA-D64F-AB86-DB2520DDF5D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5207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104DB-87CA-D64F-AB86-DB2520DDF5D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9087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104DB-87CA-D64F-AB86-DB2520DDF5D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7594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104DB-87CA-D64F-AB86-DB2520DDF5D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980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104DB-87CA-D64F-AB86-DB2520DDF5D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6198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104DB-87CA-D64F-AB86-DB2520DDF5D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3602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Unconditional yield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104DB-87CA-D64F-AB86-DB2520DDF5D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856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Plain_Blac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36B83B-A5E4-524E-96A9-DFC12D58F12A}"/>
              </a:ext>
            </a:extLst>
          </p:cNvPr>
          <p:cNvSpPr/>
          <p:nvPr userDrawn="1"/>
        </p:nvSpPr>
        <p:spPr>
          <a:xfrm>
            <a:off x="914400" y="0"/>
            <a:ext cx="54864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1DF1AC-1D08-B945-A034-B740A35902F9}"/>
              </a:ext>
            </a:extLst>
          </p:cNvPr>
          <p:cNvSpPr txBox="1"/>
          <p:nvPr userDrawn="1"/>
        </p:nvSpPr>
        <p:spPr>
          <a:xfrm>
            <a:off x="3017837" y="7525871"/>
            <a:ext cx="3657600" cy="2286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spcAft>
                <a:spcPts val="600"/>
              </a:spcAft>
            </a:pPr>
            <a:r>
              <a:rPr lang="en-US" sz="800" dirty="0">
                <a:solidFill>
                  <a:srgbClr val="616265">
                    <a:alpha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PNNL is operated by Battelle for the U.S. Department of Energy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743200"/>
            <a:ext cx="4572000" cy="18288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r">
              <a:defRPr sz="4800" b="1">
                <a:solidFill>
                  <a:srgbClr val="31B8C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3061D5F4-8719-384B-945C-9A27060F99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70529" y="5669280"/>
            <a:ext cx="4572000" cy="27432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>
            <a:lvl1pPr marL="0" indent="0" algn="r">
              <a:buNone/>
              <a:defRPr sz="18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/>
            </a:lvl2pPr>
            <a:lvl3pPr marL="1097280" indent="0">
              <a:buNone/>
              <a:defRPr/>
            </a:lvl3pPr>
            <a:lvl4pPr marL="1645920" indent="0">
              <a:buNone/>
              <a:defRPr/>
            </a:lvl4pPr>
            <a:lvl5pPr marL="2194560" indent="0">
              <a:buNone/>
              <a:defRPr/>
            </a:lvl5pPr>
          </a:lstStyle>
          <a:p>
            <a:pPr lvl="0"/>
            <a:r>
              <a:rPr lang="en-US" dirty="0"/>
              <a:t>Click to add presenter’s name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3E2D432E-6648-6643-9C6E-38B1EFF5EE3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71600" y="5983356"/>
            <a:ext cx="4572000" cy="27432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>
            <a:lvl1pPr marL="0" indent="0" algn="r">
              <a:buNone/>
              <a:defRPr sz="1600">
                <a:solidFill>
                  <a:srgbClr val="61626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/>
            </a:lvl2pPr>
            <a:lvl3pPr marL="1097280" indent="0">
              <a:buNone/>
              <a:defRPr/>
            </a:lvl3pPr>
            <a:lvl4pPr marL="1645920" indent="0">
              <a:buNone/>
              <a:defRPr/>
            </a:lvl4pPr>
            <a:lvl5pPr marL="2194560" indent="0">
              <a:buNone/>
              <a:defRPr/>
            </a:lvl5pPr>
          </a:lstStyle>
          <a:p>
            <a:pPr lvl="0"/>
            <a:r>
              <a:rPr lang="en-US" dirty="0"/>
              <a:t>Click to add presenter’s title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15389B-4BB4-1644-9B7E-35A85D0C1E3B}"/>
              </a:ext>
            </a:extLst>
          </p:cNvPr>
          <p:cNvSpPr txBox="1"/>
          <p:nvPr userDrawn="1"/>
        </p:nvSpPr>
        <p:spPr>
          <a:xfrm>
            <a:off x="3710609" y="-1245704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5A7D3E1-BCC3-C843-81A0-EA4EDFB4452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04185" y="6522990"/>
            <a:ext cx="1141787" cy="111419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6617363-F73D-B74F-9647-C9D747AC702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017837" y="7178040"/>
            <a:ext cx="824484" cy="2286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290C8FB-601C-A04C-84F7-213A857D3E6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022843" y="7249637"/>
            <a:ext cx="929809" cy="155448"/>
          </a:xfrm>
          <a:prstGeom prst="rect">
            <a:avLst/>
          </a:prstGeom>
        </p:spPr>
      </p:pic>
      <p:sp>
        <p:nvSpPr>
          <p:cNvPr id="15" name="Date Placeholder 1">
            <a:extLst>
              <a:ext uri="{FF2B5EF4-FFF2-40B4-BE49-F238E27FC236}">
                <a16:creationId xmlns:a16="http://schemas.microsoft.com/office/drawing/2014/main" id="{9D9DB338-5D5C-4ACA-9ECF-C3E34C4412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651641" y="4915645"/>
            <a:ext cx="3290888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4F8E3-4ED9-44B4-99E6-8A3D2CF8D415}" type="datetime4">
              <a:rPr lang="en-US" smtClean="0"/>
              <a:t>June 19, 2020</a:t>
            </a:fld>
            <a:endParaRPr lang="en-US" dirty="0"/>
          </a:p>
        </p:txBody>
      </p:sp>
      <p:sp>
        <p:nvSpPr>
          <p:cNvPr id="16" name="Footer Placeholder 2">
            <a:extLst>
              <a:ext uri="{FF2B5EF4-FFF2-40B4-BE49-F238E27FC236}">
                <a16:creationId xmlns:a16="http://schemas.microsoft.com/office/drawing/2014/main" id="{F55B65E8-4040-44D0-A4FE-A050FD948A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89037" y="7730118"/>
            <a:ext cx="49371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4" name="Picture 3" descr="A picture containing object&#10;&#10;Description automatically generated">
            <a:extLst>
              <a:ext uri="{FF2B5EF4-FFF2-40B4-BE49-F238E27FC236}">
                <a16:creationId xmlns:a16="http://schemas.microsoft.com/office/drawing/2014/main" id="{18993BEE-0D57-3F40-A2F6-B04CC5DC8C6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21839" y="-47312"/>
            <a:ext cx="4212706" cy="2028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305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9C90B8-4BAF-9A46-98DB-81259C436289}"/>
              </a:ext>
            </a:extLst>
          </p:cNvPr>
          <p:cNvSpPr/>
          <p:nvPr userDrawn="1"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66026595-8D7E-D24C-9263-B65316A326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00800" y="457200"/>
            <a:ext cx="7772400" cy="731520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3338E046-DF9E-FC49-A812-491AB8058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1D0CE8D1-2F12-5A44-A6B5-2CD466F52A6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00800" y="6858000"/>
            <a:ext cx="7772400" cy="9144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99B87A2-8960-403D-AE0D-D549462722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599" y="2295525"/>
            <a:ext cx="4572001" cy="1590675"/>
          </a:xfrm>
          <a:prstGeom prst="rect">
            <a:avLst/>
          </a:prstGeom>
        </p:spPr>
        <p:txBody>
          <a:bodyPr lIns="0" anchor="b"/>
          <a:lstStyle>
            <a:lvl1pPr>
              <a:defRPr lang="en-US" sz="3600" b="1" kern="1200" dirty="0">
                <a:solidFill>
                  <a:srgbClr val="31B8C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11" name="Content Placeholder 13">
            <a:extLst>
              <a:ext uri="{FF2B5EF4-FFF2-40B4-BE49-F238E27FC236}">
                <a16:creationId xmlns:a16="http://schemas.microsoft.com/office/drawing/2014/main" id="{29354FF4-9871-4E1B-A45A-ABAA2BE2B69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1394459" y="4373033"/>
            <a:ext cx="4572000" cy="34290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 marL="822960" indent="-274320">
              <a:buFont typeface="Wingdings" panose="05000000000000000000" pitchFamily="2" charset="2"/>
              <a:buChar char="§"/>
              <a:defRPr sz="2400"/>
            </a:lvl2pPr>
            <a:lvl3pPr marL="1371600" indent="-274320">
              <a:buFont typeface="Wingdings" panose="05000000000000000000" pitchFamily="2" charset="2"/>
              <a:buChar char="ü"/>
              <a:defRPr sz="2000"/>
            </a:lvl3pPr>
            <a:lvl4pPr>
              <a:defRPr sz="1800"/>
            </a:lvl4pPr>
            <a:lvl5pPr marL="2468880" indent="-274320">
              <a:buFont typeface="Wingdings" panose="05000000000000000000" pitchFamily="2" charset="2"/>
              <a:buChar char="§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Date Placeholder 1">
            <a:extLst>
              <a:ext uri="{FF2B5EF4-FFF2-40B4-BE49-F238E27FC236}">
                <a16:creationId xmlns:a16="http://schemas.microsoft.com/office/drawing/2014/main" id="{47EFCEB6-2E27-4C42-A1E5-AC8A8BA837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6/19/2020</a:t>
            </a:fld>
            <a:endParaRPr lang="en-US"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A86FAFB9-0DC0-4AB0-9E8B-6EC7C8ABAA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6" name="Picture 15" descr="A picture containing object&#10;&#10;Description automatically generated">
            <a:extLst>
              <a:ext uri="{FF2B5EF4-FFF2-40B4-BE49-F238E27FC236}">
                <a16:creationId xmlns:a16="http://schemas.microsoft.com/office/drawing/2014/main" id="{E795A30F-40F4-2D4C-B620-CB30AD4806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118" y="48421"/>
            <a:ext cx="2826445" cy="136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828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9C90B8-4BAF-9A46-98DB-81259C436289}"/>
              </a:ext>
            </a:extLst>
          </p:cNvPr>
          <p:cNvSpPr/>
          <p:nvPr userDrawn="1"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3338E046-DF9E-FC49-A812-491AB8058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F0C408BC-A7DE-4A08-AD26-56414D2DD808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6430642" y="457199"/>
            <a:ext cx="7772400" cy="7315200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22960" indent="-274320"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274320">
              <a:buFont typeface="Wingdings" panose="05000000000000000000" pitchFamily="2" charset="2"/>
              <a:buChar char="ü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468880" indent="-274320"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A3C58F0F-5237-4527-BB8E-6EEF623543B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1394459" y="4373033"/>
            <a:ext cx="4572000" cy="34290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 marL="822960" indent="-274320">
              <a:buFont typeface="Wingdings" panose="05000000000000000000" pitchFamily="2" charset="2"/>
              <a:buChar char="§"/>
              <a:defRPr sz="2400"/>
            </a:lvl2pPr>
            <a:lvl3pPr marL="1371600" indent="-274320">
              <a:buFont typeface="Wingdings" panose="05000000000000000000" pitchFamily="2" charset="2"/>
              <a:buChar char="ü"/>
              <a:defRPr sz="2000"/>
            </a:lvl3pPr>
            <a:lvl4pPr>
              <a:defRPr sz="1800"/>
            </a:lvl4pPr>
            <a:lvl5pPr marL="2468880" indent="-274320">
              <a:buFont typeface="Wingdings" panose="05000000000000000000" pitchFamily="2" charset="2"/>
              <a:buChar char="§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1">
            <a:extLst>
              <a:ext uri="{FF2B5EF4-FFF2-40B4-BE49-F238E27FC236}">
                <a16:creationId xmlns:a16="http://schemas.microsoft.com/office/drawing/2014/main" id="{33D0FD2D-15F4-4320-9C04-2023CAB47E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6/19/2020</a:t>
            </a:fld>
            <a:endParaRPr lang="en-US" dirty="0"/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08FBEF60-4239-4E67-A385-B22B813AD4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77614967-FAA9-4DA9-B7DE-539AA89235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599" y="2295525"/>
            <a:ext cx="4572001" cy="1590675"/>
          </a:xfrm>
          <a:prstGeom prst="rect">
            <a:avLst/>
          </a:prstGeom>
        </p:spPr>
        <p:txBody>
          <a:bodyPr lIns="0" anchor="b"/>
          <a:lstStyle>
            <a:lvl1pPr>
              <a:defRPr lang="en-US" sz="3600" b="1" kern="1200" dirty="0">
                <a:solidFill>
                  <a:srgbClr val="31B8C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pic>
        <p:nvPicPr>
          <p:cNvPr id="11" name="Picture 10" descr="A picture containing object&#10;&#10;Description automatically generated">
            <a:extLst>
              <a:ext uri="{FF2B5EF4-FFF2-40B4-BE49-F238E27FC236}">
                <a16:creationId xmlns:a16="http://schemas.microsoft.com/office/drawing/2014/main" id="{EE48B64A-6E09-5B4B-B4A3-C313499516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118" y="48421"/>
            <a:ext cx="2826445" cy="136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347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D96EEDE-6486-774B-B0E3-751BBA42CE35}"/>
              </a:ext>
            </a:extLst>
          </p:cNvPr>
          <p:cNvSpPr/>
          <p:nvPr userDrawn="1"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C1406DC-BAEC-4717-8F68-46C92F1663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5834" y="145430"/>
            <a:ext cx="10067365" cy="1100666"/>
          </a:xfrm>
          <a:prstGeom prst="rect">
            <a:avLst/>
          </a:prstGeom>
        </p:spPr>
        <p:txBody>
          <a:bodyPr lIns="0" anchor="b"/>
          <a:lstStyle>
            <a:lvl1pPr>
              <a:defRPr lang="en-US" sz="3600" b="1" kern="1200" dirty="0">
                <a:solidFill>
                  <a:srgbClr val="31B8C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028E3363-7137-4431-9927-3AE087A5B2BE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71600" y="2057399"/>
            <a:ext cx="12801600" cy="5486401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22960" indent="-274320"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274320">
              <a:buFont typeface="Wingdings" panose="05000000000000000000" pitchFamily="2" charset="2"/>
              <a:buChar char="ü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468880" indent="-274320"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Date Placeholder 1">
            <a:extLst>
              <a:ext uri="{FF2B5EF4-FFF2-40B4-BE49-F238E27FC236}">
                <a16:creationId xmlns:a16="http://schemas.microsoft.com/office/drawing/2014/main" id="{E76F451D-D169-4CA9-91EE-97F19A35C6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6/19/2020</a:t>
            </a:fld>
            <a:endParaRPr lang="en-US"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8A19F790-0343-4862-A140-1B409986B7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9" name="Picture 8" descr="A picture containing object&#10;&#10;Description automatically generated">
            <a:extLst>
              <a:ext uri="{FF2B5EF4-FFF2-40B4-BE49-F238E27FC236}">
                <a16:creationId xmlns:a16="http://schemas.microsoft.com/office/drawing/2014/main" id="{59DE33F9-79DB-ED42-B5AB-230F04E22A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118" y="48421"/>
            <a:ext cx="2826445" cy="136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792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Picture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9C90B8-4BAF-9A46-98DB-81259C436289}"/>
              </a:ext>
            </a:extLst>
          </p:cNvPr>
          <p:cNvSpPr/>
          <p:nvPr userDrawn="1"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EE2FC3-856F-2F4B-A52D-94189159AC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00800" y="457200"/>
            <a:ext cx="3657600" cy="342900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FD00854A-4EC7-2D48-A025-5B0B48548B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515600" y="457200"/>
            <a:ext cx="3657600" cy="342900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67A8C708-D197-CF47-8089-89928BE1E30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00800" y="4343400"/>
            <a:ext cx="3657600" cy="342900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3C4D2EBC-B863-FD49-A9DF-1381563078D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515600" y="4343400"/>
            <a:ext cx="3657600" cy="342900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E93B472-4A32-7C41-A565-485FDC3EB83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00800" y="2971800"/>
            <a:ext cx="3657600" cy="9144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19F7807A-D120-BD49-9CBD-9174F26D79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00800" y="6858000"/>
            <a:ext cx="3657600" cy="9144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08ED17FC-CAF8-9A40-9A88-897DEF9CFE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15600" y="2971800"/>
            <a:ext cx="3657600" cy="9144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4A16FA60-8BA9-8B4A-86AA-F8336C26C78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15600" y="6858000"/>
            <a:ext cx="3657600" cy="9144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7DC2EC3E-C641-FD49-9F15-878B1AFFFD9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3648737A-DE0E-48DB-87F0-65418715CF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599" y="2295525"/>
            <a:ext cx="4572001" cy="1590675"/>
          </a:xfrm>
          <a:prstGeom prst="rect">
            <a:avLst/>
          </a:prstGeom>
        </p:spPr>
        <p:txBody>
          <a:bodyPr lIns="0" anchor="b"/>
          <a:lstStyle>
            <a:lvl1pPr>
              <a:defRPr lang="en-US" sz="3600" b="1" kern="1200" dirty="0">
                <a:solidFill>
                  <a:srgbClr val="31B8C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21" name="Content Placeholder 13">
            <a:extLst>
              <a:ext uri="{FF2B5EF4-FFF2-40B4-BE49-F238E27FC236}">
                <a16:creationId xmlns:a16="http://schemas.microsoft.com/office/drawing/2014/main" id="{97DA340F-6103-4F2C-B3B8-8D8A524DC19C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1394459" y="4373033"/>
            <a:ext cx="4572000" cy="34290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 marL="822960" indent="-274320">
              <a:buFont typeface="Wingdings" panose="05000000000000000000" pitchFamily="2" charset="2"/>
              <a:buChar char="§"/>
              <a:defRPr sz="2400"/>
            </a:lvl2pPr>
            <a:lvl3pPr marL="1371600" indent="-274320">
              <a:buFont typeface="Wingdings" panose="05000000000000000000" pitchFamily="2" charset="2"/>
              <a:buChar char="ü"/>
              <a:defRPr sz="2000"/>
            </a:lvl3pPr>
            <a:lvl4pPr>
              <a:defRPr sz="1800"/>
            </a:lvl4pPr>
            <a:lvl5pPr marL="2468880" indent="-274320">
              <a:buFont typeface="Wingdings" panose="05000000000000000000" pitchFamily="2" charset="2"/>
              <a:buChar char="§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Date Placeholder 1">
            <a:extLst>
              <a:ext uri="{FF2B5EF4-FFF2-40B4-BE49-F238E27FC236}">
                <a16:creationId xmlns:a16="http://schemas.microsoft.com/office/drawing/2014/main" id="{EE384947-F0AD-4E73-95AD-CAD4DEE446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6/19/2020</a:t>
            </a:fld>
            <a:endParaRPr lang="en-US" dirty="0"/>
          </a:p>
        </p:txBody>
      </p:sp>
      <p:sp>
        <p:nvSpPr>
          <p:cNvPr id="26" name="Footer Placeholder 2">
            <a:extLst>
              <a:ext uri="{FF2B5EF4-FFF2-40B4-BE49-F238E27FC236}">
                <a16:creationId xmlns:a16="http://schemas.microsoft.com/office/drawing/2014/main" id="{8259C4D6-850D-4393-9434-3F69451FBF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7" name="Picture 16" descr="A picture containing object&#10;&#10;Description automatically generated">
            <a:extLst>
              <a:ext uri="{FF2B5EF4-FFF2-40B4-BE49-F238E27FC236}">
                <a16:creationId xmlns:a16="http://schemas.microsoft.com/office/drawing/2014/main" id="{CE3FE95E-1BD7-EB44-87E7-CCF770867F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118" y="48421"/>
            <a:ext cx="2826445" cy="136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32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-Picture Grid with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9C90B8-4BAF-9A46-98DB-81259C436289}"/>
              </a:ext>
            </a:extLst>
          </p:cNvPr>
          <p:cNvSpPr/>
          <p:nvPr userDrawn="1"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EE2FC3-856F-2F4B-A52D-94189159AC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71600" y="5394960"/>
            <a:ext cx="4069080" cy="237744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E341CF1-EFF3-A64D-A9D4-B96C8CD8F30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371600" y="2743200"/>
            <a:ext cx="4069080" cy="237744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D0629C78-28FC-874B-96C1-DFAAFF975DE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737860" y="5394960"/>
            <a:ext cx="4069080" cy="237744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89EEED-3863-BD48-BCCB-4D264015DA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37860" y="2743200"/>
            <a:ext cx="4069080" cy="237744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EEF5B44F-191D-F44D-8AB3-0B9E4AF4B4E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104120" y="5394960"/>
            <a:ext cx="4069080" cy="237744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A26442AE-D905-374C-9CB4-1A1F44C08C6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104120" y="2743200"/>
            <a:ext cx="4069080" cy="237744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CEBE105C-2ECB-0B46-923F-378B0A5AEB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71600" y="429768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8B0900D4-1543-834B-AE27-9A72FD91B39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71600" y="694944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F64FB6B4-B0C6-5949-9F2B-7BCB7B2073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37860" y="429768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8FDD81E0-346D-A544-A838-A6991588AE4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37860" y="694944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CDB91CB5-0E93-FA44-9508-60493542C7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104120" y="429768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92F736B8-F799-F047-BE4E-297E64A7549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104120" y="694944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4" name="Slide Number Placeholder 3">
            <a:extLst>
              <a:ext uri="{FF2B5EF4-FFF2-40B4-BE49-F238E27FC236}">
                <a16:creationId xmlns:a16="http://schemas.microsoft.com/office/drawing/2014/main" id="{183198DF-9C78-DD40-9CE1-2BC11B88882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0" name="Date Placeholder 1">
            <a:extLst>
              <a:ext uri="{FF2B5EF4-FFF2-40B4-BE49-F238E27FC236}">
                <a16:creationId xmlns:a16="http://schemas.microsoft.com/office/drawing/2014/main" id="{E4CF0CE7-333F-4604-B518-6F7EE2AA82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6/19/2020</a:t>
            </a:fld>
            <a:endParaRPr lang="en-US" dirty="0"/>
          </a:p>
        </p:txBody>
      </p:sp>
      <p:sp>
        <p:nvSpPr>
          <p:cNvPr id="31" name="Footer Placeholder 2">
            <a:extLst>
              <a:ext uri="{FF2B5EF4-FFF2-40B4-BE49-F238E27FC236}">
                <a16:creationId xmlns:a16="http://schemas.microsoft.com/office/drawing/2014/main" id="{21303C4E-FB0C-4A46-BF34-C99D885AA3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2" name="Content Placeholder 4">
            <a:extLst>
              <a:ext uri="{FF2B5EF4-FFF2-40B4-BE49-F238E27FC236}">
                <a16:creationId xmlns:a16="http://schemas.microsoft.com/office/drawing/2014/main" id="{C14080C3-5390-4F4E-9C88-2C080B5CE5D9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1371600" y="2194560"/>
            <a:ext cx="12801600" cy="525886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22960" indent="-274320"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274320">
              <a:buFont typeface="Wingdings" panose="05000000000000000000" pitchFamily="2" charset="2"/>
              <a:buChar char="ü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468880" indent="-274320"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5" name="Picture 24" descr="A picture containing object&#10;&#10;Description automatically generated">
            <a:extLst>
              <a:ext uri="{FF2B5EF4-FFF2-40B4-BE49-F238E27FC236}">
                <a16:creationId xmlns:a16="http://schemas.microsoft.com/office/drawing/2014/main" id="{70CD88D5-23AA-2343-B61A-2E5A4B2D7C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118" y="48421"/>
            <a:ext cx="2826445" cy="1361108"/>
          </a:xfrm>
          <a:prstGeom prst="rect">
            <a:avLst/>
          </a:prstGeom>
        </p:spPr>
      </p:pic>
      <p:sp>
        <p:nvSpPr>
          <p:cNvPr id="27" name="Title 1">
            <a:extLst>
              <a:ext uri="{FF2B5EF4-FFF2-40B4-BE49-F238E27FC236}">
                <a16:creationId xmlns:a16="http://schemas.microsoft.com/office/drawing/2014/main" id="{F8520C0B-63E4-8146-B06F-2D4679E9C0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5834" y="145430"/>
            <a:ext cx="10067365" cy="1100666"/>
          </a:xfrm>
          <a:prstGeom prst="rect">
            <a:avLst/>
          </a:prstGeom>
        </p:spPr>
        <p:txBody>
          <a:bodyPr lIns="0" anchor="b"/>
          <a:lstStyle>
            <a:lvl1pPr>
              <a:defRPr lang="en-US" sz="3600" b="1" kern="1200" dirty="0">
                <a:solidFill>
                  <a:srgbClr val="31B8C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</p:spTree>
    <p:extLst>
      <p:ext uri="{BB962C8B-B14F-4D97-AF65-F5344CB8AC3E}">
        <p14:creationId xmlns:p14="http://schemas.microsoft.com/office/powerpoint/2010/main" val="2950081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-Picture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9C90B8-4BAF-9A46-98DB-81259C436289}"/>
              </a:ext>
            </a:extLst>
          </p:cNvPr>
          <p:cNvSpPr/>
          <p:nvPr userDrawn="1"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EE2FC3-856F-2F4B-A52D-94189159AC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71600" y="5060515"/>
            <a:ext cx="4069080" cy="2711885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E341CF1-EFF3-A64D-A9D4-B96C8CD8F30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371600" y="2066544"/>
            <a:ext cx="4069080" cy="2715768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D0629C78-28FC-874B-96C1-DFAAFF975DE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737860" y="5060515"/>
            <a:ext cx="4069080" cy="2711885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89EEED-3863-BD48-BCCB-4D264015DA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37860" y="2066544"/>
            <a:ext cx="4069080" cy="2715768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EEF5B44F-191D-F44D-8AB3-0B9E4AF4B4E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104120" y="5060515"/>
            <a:ext cx="4069080" cy="2711885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A26442AE-D905-374C-9CB4-1A1F44C08C6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104120" y="2066544"/>
            <a:ext cx="4069080" cy="2715768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CEBE105C-2ECB-0B46-923F-378B0A5AEB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71600" y="3959352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8B0900D4-1543-834B-AE27-9A72FD91B39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71600" y="694944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F64FB6B4-B0C6-5949-9F2B-7BCB7B2073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37860" y="3959352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8FDD81E0-346D-A544-A838-A6991588AE4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37860" y="694944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CDB91CB5-0E93-FA44-9508-60493542C7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104120" y="3959352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92F736B8-F799-F047-BE4E-297E64A7549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104120" y="694944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8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92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6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image caption</a:t>
            </a:r>
          </a:p>
        </p:txBody>
      </p:sp>
      <p:sp>
        <p:nvSpPr>
          <p:cNvPr id="24" name="Slide Number Placeholder 3">
            <a:extLst>
              <a:ext uri="{FF2B5EF4-FFF2-40B4-BE49-F238E27FC236}">
                <a16:creationId xmlns:a16="http://schemas.microsoft.com/office/drawing/2014/main" id="{183198DF-9C78-DD40-9CE1-2BC11B88882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Date Placeholder 1">
            <a:extLst>
              <a:ext uri="{FF2B5EF4-FFF2-40B4-BE49-F238E27FC236}">
                <a16:creationId xmlns:a16="http://schemas.microsoft.com/office/drawing/2014/main" id="{68F188F7-153E-49D5-8DFC-1902520470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6/19/2020</a:t>
            </a:fld>
            <a:endParaRPr lang="en-US" dirty="0"/>
          </a:p>
        </p:txBody>
      </p:sp>
      <p:sp>
        <p:nvSpPr>
          <p:cNvPr id="29" name="Footer Placeholder 2">
            <a:extLst>
              <a:ext uri="{FF2B5EF4-FFF2-40B4-BE49-F238E27FC236}">
                <a16:creationId xmlns:a16="http://schemas.microsoft.com/office/drawing/2014/main" id="{578EF931-9BED-4D2C-8850-F588C3E360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9F80F1A3-CAFA-0B44-BCCA-72F4C1583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5834" y="145430"/>
            <a:ext cx="10067365" cy="1100666"/>
          </a:xfrm>
          <a:prstGeom prst="rect">
            <a:avLst/>
          </a:prstGeom>
        </p:spPr>
        <p:txBody>
          <a:bodyPr lIns="0" anchor="b"/>
          <a:lstStyle>
            <a:lvl1pPr>
              <a:defRPr lang="en-US" sz="3600" b="1" kern="1200" dirty="0">
                <a:solidFill>
                  <a:srgbClr val="31B8C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pic>
        <p:nvPicPr>
          <p:cNvPr id="26" name="Picture 25" descr="A picture containing object&#10;&#10;Description automatically generated">
            <a:extLst>
              <a:ext uri="{FF2B5EF4-FFF2-40B4-BE49-F238E27FC236}">
                <a16:creationId xmlns:a16="http://schemas.microsoft.com/office/drawing/2014/main" id="{2C1BD451-F86C-0848-B86A-400A1A6456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118" y="48421"/>
            <a:ext cx="2826445" cy="136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923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D96EEDE-6486-774B-B0E3-751BBA42CE35}"/>
              </a:ext>
            </a:extLst>
          </p:cNvPr>
          <p:cNvSpPr/>
          <p:nvPr userDrawn="1"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1">
            <a:extLst>
              <a:ext uri="{FF2B5EF4-FFF2-40B4-BE49-F238E27FC236}">
                <a16:creationId xmlns:a16="http://schemas.microsoft.com/office/drawing/2014/main" id="{8F28E1ED-1888-403E-AAF0-8053EF9DF5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08" y="7795155"/>
            <a:ext cx="3108007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6/19/2020</a:t>
            </a:fld>
            <a:endParaRPr lang="en-US" dirty="0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227E8059-8EC0-42A2-8A9E-251427CDC0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0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8" name="Picture 7" descr="A picture containing object&#10;&#10;Description automatically generated">
            <a:extLst>
              <a:ext uri="{FF2B5EF4-FFF2-40B4-BE49-F238E27FC236}">
                <a16:creationId xmlns:a16="http://schemas.microsoft.com/office/drawing/2014/main" id="{B7DEF41B-02AC-6746-9642-F4CE74D4C1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118" y="48421"/>
            <a:ext cx="2826445" cy="136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145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ank You /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3994296" y="7772400"/>
            <a:ext cx="453223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66D1A4-6DD7-B54C-AB7B-63074374BB93}"/>
              </a:ext>
            </a:extLst>
          </p:cNvPr>
          <p:cNvSpPr txBox="1"/>
          <p:nvPr userDrawn="1"/>
        </p:nvSpPr>
        <p:spPr>
          <a:xfrm>
            <a:off x="1371600" y="2057400"/>
            <a:ext cx="4572000" cy="44655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4800" b="1" dirty="0">
                <a:solidFill>
                  <a:srgbClr val="31B8C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B62A8373-42F9-431F-865E-129CCA0046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7" y="7772400"/>
            <a:ext cx="5471554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5" name="Picture 4" descr="A picture containing object&#10;&#10;Description automatically generated">
            <a:extLst>
              <a:ext uri="{FF2B5EF4-FFF2-40B4-BE49-F238E27FC236}">
                <a16:creationId xmlns:a16="http://schemas.microsoft.com/office/drawing/2014/main" id="{A220C562-ABB7-8945-85B6-B1CCA90316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118" y="48421"/>
            <a:ext cx="2826445" cy="13611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54BE25C-8093-7D44-A61B-32DE6D2D27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04185" y="6522990"/>
            <a:ext cx="1141787" cy="1114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765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729221F-20F2-144C-A638-0A6C756C26C9}"/>
              </a:ext>
            </a:extLst>
          </p:cNvPr>
          <p:cNvSpPr/>
          <p:nvPr userDrawn="1"/>
        </p:nvSpPr>
        <p:spPr>
          <a:xfrm>
            <a:off x="914400" y="0"/>
            <a:ext cx="54864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EAA279-64AD-4C24-987C-D056E5350C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89037" y="7627938"/>
            <a:ext cx="49371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107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52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109728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3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9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3.png"/><Relationship Id="rId4" Type="http://schemas.openxmlformats.org/officeDocument/2006/relationships/image" Target="../media/image20.png"/><Relationship Id="rId9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20.png"/><Relationship Id="rId3" Type="http://schemas.openxmlformats.org/officeDocument/2006/relationships/image" Target="../media/image29.png"/><Relationship Id="rId7" Type="http://schemas.openxmlformats.org/officeDocument/2006/relationships/image" Target="../media/image18.png"/><Relationship Id="rId12" Type="http://schemas.openxmlformats.org/officeDocument/2006/relationships/image" Target="../media/image1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11" Type="http://schemas.openxmlformats.org/officeDocument/2006/relationships/image" Target="../media/image35.png"/><Relationship Id="rId5" Type="http://schemas.openxmlformats.org/officeDocument/2006/relationships/image" Target="../media/image30.png"/><Relationship Id="rId10" Type="http://schemas.openxmlformats.org/officeDocument/2006/relationships/image" Target="../media/image34.png"/><Relationship Id="rId4" Type="http://schemas.openxmlformats.org/officeDocument/2006/relationships/image" Target="../media/image17.png"/><Relationship Id="rId9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0.png"/><Relationship Id="rId3" Type="http://schemas.openxmlformats.org/officeDocument/2006/relationships/image" Target="../media/image31.png"/><Relationship Id="rId7" Type="http://schemas.openxmlformats.org/officeDocument/2006/relationships/image" Target="../media/image29.png"/><Relationship Id="rId12" Type="http://schemas.openxmlformats.org/officeDocument/2006/relationships/image" Target="../media/image19.png"/><Relationship Id="rId17" Type="http://schemas.openxmlformats.org/officeDocument/2006/relationships/image" Target="../media/image22.png"/><Relationship Id="rId2" Type="http://schemas.openxmlformats.org/officeDocument/2006/relationships/image" Target="../media/image30.png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11" Type="http://schemas.openxmlformats.org/officeDocument/2006/relationships/image" Target="../media/image35.png"/><Relationship Id="rId5" Type="http://schemas.openxmlformats.org/officeDocument/2006/relationships/image" Target="../media/image33.png"/><Relationship Id="rId15" Type="http://schemas.openxmlformats.org/officeDocument/2006/relationships/image" Target="../media/image36.png"/><Relationship Id="rId10" Type="http://schemas.openxmlformats.org/officeDocument/2006/relationships/image" Target="../media/image34.png"/><Relationship Id="rId4" Type="http://schemas.openxmlformats.org/officeDocument/2006/relationships/image" Target="../media/image32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FD0D9-1CAC-4FBD-8120-CBD5A07EB9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8048" y="1690119"/>
            <a:ext cx="5014481" cy="2281380"/>
          </a:xfrm>
        </p:spPr>
        <p:txBody>
          <a:bodyPr/>
          <a:lstStyle/>
          <a:p>
            <a:r>
              <a:rPr lang="en-US" sz="3200" dirty="0"/>
              <a:t>Impacts of climate and biophysical variability on global agriculture markets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886310-1A8B-41C6-8ABF-4E94922462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70529" y="5005051"/>
            <a:ext cx="4572000" cy="1845692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Xin Zhao,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K. Calvin, </a:t>
            </a:r>
            <a:r>
              <a:rPr lang="en-US" dirty="0">
                <a:solidFill>
                  <a:schemeClr val="accent2"/>
                </a:solidFill>
              </a:rPr>
              <a:t>A. Snyder,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M. Wise, S. Waldhoff,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M. Hejazi, and J. Edmonds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/>
              <a:t>Joint Global Change Research Institute 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8696A4F-5314-46CD-B205-CC2D44570D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651641" y="4313945"/>
            <a:ext cx="3290888" cy="438150"/>
          </a:xfrm>
        </p:spPr>
        <p:txBody>
          <a:bodyPr/>
          <a:lstStyle/>
          <a:p>
            <a:r>
              <a:rPr lang="en-US" dirty="0"/>
              <a:t>June 19</a:t>
            </a:r>
            <a:r>
              <a:rPr lang="en-US" baseline="30000" dirty="0"/>
              <a:t>th</a:t>
            </a:r>
            <a:r>
              <a:rPr lang="en-US" dirty="0"/>
              <a:t>  2020</a:t>
            </a:r>
          </a:p>
          <a:p>
            <a:r>
              <a:rPr lang="en-US" dirty="0"/>
              <a:t>GTAP Conference</a:t>
            </a:r>
          </a:p>
        </p:txBody>
      </p:sp>
    </p:spTree>
    <p:extLst>
      <p:ext uri="{BB962C8B-B14F-4D97-AF65-F5344CB8AC3E}">
        <p14:creationId xmlns:p14="http://schemas.microsoft.com/office/powerpoint/2010/main" val="1152154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248D57C-30B5-4B08-B9AA-994FDE0EC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7" name="Content Placeholder 6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255252F2-538C-4ED2-A926-BEB36626F408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r:embed="rId2"/>
          <a:stretch>
            <a:fillRect/>
          </a:stretch>
        </p:blipFill>
        <p:spPr>
          <a:xfrm>
            <a:off x="7782491" y="307862"/>
            <a:ext cx="5323909" cy="7613875"/>
          </a:xfr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8EDB396-4352-4525-B8C7-BB49E607B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281011"/>
            <a:ext cx="4593772" cy="1819275"/>
          </a:xfrm>
        </p:spPr>
        <p:txBody>
          <a:bodyPr/>
          <a:lstStyle/>
          <a:p>
            <a:r>
              <a:rPr lang="en-US" dirty="0"/>
              <a:t>Xin Zhao </a:t>
            </a:r>
            <a:br>
              <a:rPr lang="en-US" dirty="0"/>
            </a:br>
            <a:r>
              <a:rPr lang="en-US" dirty="0"/>
              <a:t>Hooded by </a:t>
            </a:r>
            <a:br>
              <a:rPr lang="en-US" dirty="0"/>
            </a:br>
            <a:r>
              <a:rPr lang="en-US" dirty="0"/>
              <a:t>Dr. Wallace Tyner</a:t>
            </a:r>
          </a:p>
        </p:txBody>
      </p:sp>
    </p:spTree>
    <p:extLst>
      <p:ext uri="{BB962C8B-B14F-4D97-AF65-F5344CB8AC3E}">
        <p14:creationId xmlns:p14="http://schemas.microsoft.com/office/powerpoint/2010/main" val="2639502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FD0D9-1CAC-4FBD-8120-CBD5A07EB9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8048" y="1690119"/>
            <a:ext cx="5014481" cy="2281380"/>
          </a:xfrm>
        </p:spPr>
        <p:txBody>
          <a:bodyPr/>
          <a:lstStyle/>
          <a:p>
            <a:r>
              <a:rPr lang="en-US" sz="3200" dirty="0"/>
              <a:t>Impacts of climate and biophysical variability on global agriculture markets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886310-1A8B-41C6-8ABF-4E94922462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70529" y="5005051"/>
            <a:ext cx="4572000" cy="1845692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Xin Zhao,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K. Calvin, </a:t>
            </a:r>
            <a:r>
              <a:rPr lang="en-US" dirty="0">
                <a:solidFill>
                  <a:schemeClr val="accent2"/>
                </a:solidFill>
              </a:rPr>
              <a:t>A. Snyder,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M. Wise, S. Waldhoff,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M. Hejazi, and J. Edmonds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dirty="0"/>
              <a:t>Joint Global Change Research Institute 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8696A4F-5314-46CD-B205-CC2D44570D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651641" y="4313945"/>
            <a:ext cx="3290888" cy="438150"/>
          </a:xfrm>
        </p:spPr>
        <p:txBody>
          <a:bodyPr/>
          <a:lstStyle/>
          <a:p>
            <a:r>
              <a:rPr lang="en-US" dirty="0"/>
              <a:t>June 19</a:t>
            </a:r>
            <a:r>
              <a:rPr lang="en-US" baseline="30000" dirty="0"/>
              <a:t>th</a:t>
            </a:r>
            <a:r>
              <a:rPr lang="en-US" dirty="0"/>
              <a:t>  2020</a:t>
            </a:r>
          </a:p>
          <a:p>
            <a:r>
              <a:rPr lang="en-US" dirty="0"/>
              <a:t>GTAP Conference</a:t>
            </a:r>
          </a:p>
        </p:txBody>
      </p:sp>
    </p:spTree>
    <p:extLst>
      <p:ext uri="{BB962C8B-B14F-4D97-AF65-F5344CB8AC3E}">
        <p14:creationId xmlns:p14="http://schemas.microsoft.com/office/powerpoint/2010/main" val="320762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Diagonal Corners Rounded 11"/>
          <p:cNvSpPr/>
          <p:nvPr/>
        </p:nvSpPr>
        <p:spPr bwMode="auto">
          <a:xfrm rot="5400000">
            <a:off x="7699799" y="-2710834"/>
            <a:ext cx="1920240" cy="10515600"/>
          </a:xfrm>
          <a:prstGeom prst="round2DiagRect">
            <a:avLst/>
          </a:prstGeom>
          <a:solidFill>
            <a:srgbClr val="31B8CA">
              <a:alpha val="2000"/>
            </a:srgb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Perfect foresight or not?</a:t>
            </a:r>
          </a:p>
        </p:txBody>
      </p:sp>
      <p:sp>
        <p:nvSpPr>
          <p:cNvPr id="8" name="Rectangle: Diagonal Corners Rounded 3"/>
          <p:cNvSpPr/>
          <p:nvPr/>
        </p:nvSpPr>
        <p:spPr bwMode="auto">
          <a:xfrm>
            <a:off x="1312467" y="1586846"/>
            <a:ext cx="1828800" cy="1920240"/>
          </a:xfrm>
          <a:prstGeom prst="round2DiagRect">
            <a:avLst/>
          </a:prstGeom>
          <a:solidFill>
            <a:srgbClr val="31B8CA">
              <a:alpha val="2000"/>
            </a:srgb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4" charset="-128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latin typeface="Arial" charset="0"/>
              <a:ea typeface="ＭＳ Ｐゴシック" pitchFamily="84" charset="-128"/>
            </a:endParaRPr>
          </a:p>
        </p:txBody>
      </p:sp>
      <p:sp>
        <p:nvSpPr>
          <p:cNvPr id="17" name="TextBox 6"/>
          <p:cNvSpPr txBox="1"/>
          <p:nvPr/>
        </p:nvSpPr>
        <p:spPr>
          <a:xfrm>
            <a:off x="1320651" y="1988732"/>
            <a:ext cx="1828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9pPr>
          </a:lstStyle>
          <a:p>
            <a:pPr algn="ctr"/>
            <a:r>
              <a:rPr lang="en-US" sz="2200" dirty="0"/>
              <a:t>Decisions</a:t>
            </a:r>
          </a:p>
          <a:p>
            <a:pPr algn="ctr"/>
            <a:r>
              <a:rPr lang="en-US" sz="2200" dirty="0"/>
              <a:t>in the</a:t>
            </a:r>
          </a:p>
          <a:p>
            <a:pPr algn="ctr"/>
            <a:r>
              <a:rPr lang="en-US" sz="2200" dirty="0"/>
              <a:t>real world</a:t>
            </a:r>
          </a:p>
        </p:txBody>
      </p:sp>
      <p:sp>
        <p:nvSpPr>
          <p:cNvPr id="15" name="Rectangle: Top Corners Rounded 4"/>
          <p:cNvSpPr txBox="1"/>
          <p:nvPr/>
        </p:nvSpPr>
        <p:spPr>
          <a:xfrm>
            <a:off x="3469015" y="1651886"/>
            <a:ext cx="10336683" cy="178168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0688" tIns="15240" rIns="15240" bIns="15240" numCol="1" spcCol="1270" anchor="ctr" anchorCtr="0">
            <a:no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-27432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Decisions of land allocation, irrigation, management</a:t>
            </a:r>
          </a:p>
          <a:p>
            <a:pPr marL="274320" lvl="1" indent="-27432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Time lag between planting and harvesting</a:t>
            </a:r>
          </a:p>
          <a:p>
            <a:pPr marL="274320" lvl="1" indent="-27432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Suboptimal decisions</a:t>
            </a:r>
          </a:p>
          <a:p>
            <a:pPr marL="274320" lvl="1" indent="-27432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Endogenous market fluctuation</a:t>
            </a:r>
            <a:endParaRPr lang="en-GB" sz="22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5A499B9-17BF-47B9-860A-36C71D7CF0C9}"/>
              </a:ext>
            </a:extLst>
          </p:cNvPr>
          <p:cNvGrpSpPr/>
          <p:nvPr/>
        </p:nvGrpSpPr>
        <p:grpSpPr>
          <a:xfrm>
            <a:off x="1312467" y="5916058"/>
            <a:ext cx="12605252" cy="1920241"/>
            <a:chOff x="1312467" y="5916058"/>
            <a:chExt cx="12605252" cy="1920241"/>
          </a:xfrm>
        </p:grpSpPr>
        <p:sp>
          <p:nvSpPr>
            <p:cNvPr id="16" name="Rectangle: Diagonal Corners Rounded 5"/>
            <p:cNvSpPr/>
            <p:nvPr/>
          </p:nvSpPr>
          <p:spPr bwMode="auto">
            <a:xfrm rot="5400000">
              <a:off x="1266747" y="5961779"/>
              <a:ext cx="1920240" cy="1828800"/>
            </a:xfrm>
            <a:prstGeom prst="round2DiagRect">
              <a:avLst/>
            </a:prstGeom>
            <a:solidFill>
              <a:srgbClr val="31B8CA">
                <a:alpha val="12000"/>
              </a:srgbClr>
            </a:solidFill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9pPr>
            </a:lstStyle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84" charset="-128"/>
              </a:endParaRPr>
            </a:p>
          </p:txBody>
        </p:sp>
        <p:sp>
          <p:nvSpPr>
            <p:cNvPr id="14" name="Rectangle: Diagonal Corners Rounded 8"/>
            <p:cNvSpPr/>
            <p:nvPr/>
          </p:nvSpPr>
          <p:spPr bwMode="auto">
            <a:xfrm>
              <a:off x="3402119" y="5916058"/>
              <a:ext cx="10515600" cy="1920240"/>
            </a:xfrm>
            <a:prstGeom prst="round2DiagRect">
              <a:avLst/>
            </a:prstGeom>
            <a:solidFill>
              <a:srgbClr val="31B8CA">
                <a:alpha val="8000"/>
              </a:srgbClr>
            </a:solidFill>
            <a:ln w="158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84" charset="-128"/>
              </a:endParaRP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>
                <a:latin typeface="Arial" charset="0"/>
                <a:ea typeface="ＭＳ Ｐゴシック" pitchFamily="84" charset="-128"/>
              </a:endParaRPr>
            </a:p>
          </p:txBody>
        </p:sp>
        <p:sp>
          <p:nvSpPr>
            <p:cNvPr id="13" name="Rectangle: Top Corners Rounded 4"/>
            <p:cNvSpPr txBox="1"/>
            <p:nvPr/>
          </p:nvSpPr>
          <p:spPr>
            <a:xfrm>
              <a:off x="3469015" y="6002494"/>
              <a:ext cx="10301007" cy="174759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688" tIns="15240" rIns="15240" bIns="15240" numCol="1" spcCol="1270" anchor="ctr" anchorCtr="0">
              <a:no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74320" indent="-274320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sz="2200" dirty="0">
                  <a:latin typeface="Arial" panose="020B0604020202020204" pitchFamily="34" charset="0"/>
                  <a:cs typeface="Arial" panose="020B0604020202020204" pitchFamily="34" charset="0"/>
                </a:rPr>
                <a:t>Ignore the time lag between planting and harvesting</a:t>
              </a:r>
            </a:p>
            <a:p>
              <a:pPr marL="274320" indent="-274320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sz="2200" dirty="0">
                  <a:latin typeface="Arial" panose="020B0604020202020204" pitchFamily="34" charset="0"/>
                  <a:cs typeface="Arial" panose="020B0604020202020204" pitchFamily="34" charset="0"/>
                </a:rPr>
                <a:t>Perfectly predict future climate (weather) and market conditions </a:t>
              </a:r>
            </a:p>
            <a:p>
              <a:pPr marL="274320" indent="-274320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sz="2200" dirty="0">
                  <a:latin typeface="Arial" panose="020B0604020202020204" pitchFamily="34" charset="0"/>
                  <a:cs typeface="Arial" panose="020B0604020202020204" pitchFamily="34" charset="0"/>
                </a:rPr>
                <a:t>Make adjustments in decisions immediately</a:t>
              </a:r>
            </a:p>
            <a:p>
              <a:pPr marL="274320" indent="-274320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sz="2200" dirty="0">
                  <a:latin typeface="Arial" panose="020B0604020202020204" pitchFamily="34" charset="0"/>
                  <a:cs typeface="Arial" panose="020B0604020202020204" pitchFamily="34" charset="0"/>
                </a:rPr>
                <a:t>Convenient assumption but criticized in economic literature </a:t>
              </a:r>
            </a:p>
          </p:txBody>
        </p:sp>
        <p:sp>
          <p:nvSpPr>
            <p:cNvPr id="7" name="TextBox 14"/>
            <p:cNvSpPr txBox="1"/>
            <p:nvPr/>
          </p:nvSpPr>
          <p:spPr>
            <a:xfrm>
              <a:off x="1320651" y="5983741"/>
              <a:ext cx="1828800" cy="17851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9pPr>
            </a:lstStyle>
            <a:p>
              <a:pPr algn="ctr"/>
              <a:r>
                <a:rPr lang="en-US" sz="2200" dirty="0"/>
                <a:t>Perfect foresight </a:t>
              </a:r>
            </a:p>
            <a:p>
              <a:pPr algn="ctr"/>
              <a:r>
                <a:rPr lang="en-US" sz="2200" dirty="0"/>
                <a:t>in</a:t>
              </a:r>
            </a:p>
            <a:p>
              <a:pPr algn="ctr"/>
              <a:r>
                <a:rPr lang="en-US" sz="2200" dirty="0"/>
                <a:t>economic modeling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5E1AFDE-2A6B-4035-AA4D-CD4E86EDD813}"/>
              </a:ext>
            </a:extLst>
          </p:cNvPr>
          <p:cNvGrpSpPr/>
          <p:nvPr/>
        </p:nvGrpSpPr>
        <p:grpSpPr>
          <a:xfrm>
            <a:off x="1320651" y="3748920"/>
            <a:ext cx="12597067" cy="1922772"/>
            <a:chOff x="1320651" y="3748920"/>
            <a:chExt cx="12597067" cy="1922772"/>
          </a:xfrm>
        </p:grpSpPr>
        <p:sp>
          <p:nvSpPr>
            <p:cNvPr id="5" name="Round Same Side Corner Rectangle 4"/>
            <p:cNvSpPr/>
            <p:nvPr/>
          </p:nvSpPr>
          <p:spPr>
            <a:xfrm rot="16200000">
              <a:off x="7699797" y="-548762"/>
              <a:ext cx="1920240" cy="10515603"/>
            </a:xfrm>
            <a:prstGeom prst="round2SameRect">
              <a:avLst/>
            </a:prstGeom>
            <a:solidFill>
              <a:srgbClr val="31B8CA">
                <a:alpha val="5000"/>
              </a:srgb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ound Same Side Corner Rectangle 17"/>
            <p:cNvSpPr/>
            <p:nvPr/>
          </p:nvSpPr>
          <p:spPr>
            <a:xfrm rot="5400000">
              <a:off x="1275454" y="3797172"/>
              <a:ext cx="1920240" cy="1828800"/>
            </a:xfrm>
            <a:prstGeom prst="round2SameRect">
              <a:avLst/>
            </a:prstGeom>
            <a:solidFill>
              <a:srgbClr val="31B8CA">
                <a:alpha val="7000"/>
              </a:srgbClr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6"/>
            <p:cNvSpPr txBox="1"/>
            <p:nvPr/>
          </p:nvSpPr>
          <p:spPr>
            <a:xfrm>
              <a:off x="1320651" y="4324319"/>
              <a:ext cx="182880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9pPr>
            </a:lstStyle>
            <a:p>
              <a:pPr algn="ctr"/>
              <a:r>
                <a:rPr lang="en-US" sz="2200" dirty="0"/>
                <a:t>Expectation</a:t>
              </a:r>
            </a:p>
            <a:p>
              <a:pPr algn="ctr"/>
              <a:r>
                <a:rPr lang="en-US" sz="2200" dirty="0"/>
                <a:t>scheme</a:t>
              </a:r>
            </a:p>
          </p:txBody>
        </p:sp>
        <p:sp>
          <p:nvSpPr>
            <p:cNvPr id="20" name="Rectangle: Top Corners Rounded 4"/>
            <p:cNvSpPr txBox="1"/>
            <p:nvPr/>
          </p:nvSpPr>
          <p:spPr>
            <a:xfrm>
              <a:off x="3469015" y="3928769"/>
              <a:ext cx="10301007" cy="15605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688" tIns="15240" rIns="15240" bIns="15240" numCol="1" spcCol="1270" anchor="ctr" anchorCtr="0">
              <a:no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74320" lvl="1" indent="-274320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sz="2200" dirty="0">
                  <a:latin typeface="+mj-lt"/>
                </a:rPr>
                <a:t>Incorporate expectation schemes from economic literature into model</a:t>
              </a:r>
            </a:p>
            <a:p>
              <a:pPr marL="274320" lvl="1" indent="-274320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sz="2200" dirty="0">
                  <a:latin typeface="+mj-lt"/>
                </a:rPr>
                <a:t>Adaptive expectation (Nerlove, 1958)</a:t>
              </a:r>
            </a:p>
            <a:p>
              <a:pPr marL="731520" lvl="2" indent="-274320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sz="2200" dirty="0">
                  <a:latin typeface="+mj-lt"/>
                  <a:cs typeface="Arial" panose="020B0604020202020204" pitchFamily="34" charset="0"/>
                </a:rPr>
                <a:t>Adaptively adjust expectations based on new information</a:t>
              </a:r>
            </a:p>
            <a:p>
              <a:pPr marL="731520" lvl="2" indent="-274320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sz="2200" dirty="0">
                  <a:latin typeface="+mj-lt"/>
                </a:rPr>
                <a:t>Supported by some empirical studies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15562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5D467FAE-1851-464F-92FD-9D73A09A1DCD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71599" y="1726682"/>
            <a:ext cx="12957049" cy="989057"/>
          </a:xfrm>
        </p:spPr>
        <p:txBody>
          <a:bodyPr/>
          <a:lstStyle/>
          <a:p>
            <a:r>
              <a:rPr lang="en-US" sz="2600" dirty="0"/>
              <a:t>Assessing the interannual variability of climate impacts on agriculture and land use</a:t>
            </a:r>
          </a:p>
          <a:p>
            <a:pPr lvl="1"/>
            <a:r>
              <a:rPr lang="en-US" sz="2200" dirty="0"/>
              <a:t>Relationship between climate variability and economic responses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Why is separating planting &amp; harvesting important?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102D7F6-2CC0-4D16-BE0D-373B0056FD0F}"/>
              </a:ext>
            </a:extLst>
          </p:cNvPr>
          <p:cNvGrpSpPr/>
          <p:nvPr/>
        </p:nvGrpSpPr>
        <p:grpSpPr>
          <a:xfrm>
            <a:off x="2386999" y="3012881"/>
            <a:ext cx="9701953" cy="2928705"/>
            <a:chOff x="1389187" y="2078255"/>
            <a:chExt cx="9701953" cy="2928705"/>
          </a:xfrm>
        </p:grpSpPr>
        <p:sp>
          <p:nvSpPr>
            <p:cNvPr id="34" name="Rectangle 33"/>
            <p:cNvSpPr/>
            <p:nvPr/>
          </p:nvSpPr>
          <p:spPr>
            <a:xfrm>
              <a:off x="2818583" y="3269600"/>
              <a:ext cx="2743200" cy="1737360"/>
            </a:xfrm>
            <a:prstGeom prst="rect">
              <a:avLst/>
            </a:prstGeom>
            <a:solidFill>
              <a:srgbClr val="A5A5A5">
                <a:lumMod val="20000"/>
                <a:lumOff val="80000"/>
                <a:alpha val="20000"/>
              </a:srgbClr>
            </a:solidFill>
            <a:ln w="12700" cap="flat" cmpd="sng" algn="ctr">
              <a:noFill/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15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578502" y="3269600"/>
              <a:ext cx="2743200" cy="1737360"/>
            </a:xfrm>
            <a:prstGeom prst="rect">
              <a:avLst/>
            </a:prstGeom>
            <a:solidFill>
              <a:srgbClr val="4472C4">
                <a:lumMod val="20000"/>
                <a:lumOff val="80000"/>
                <a:alpha val="20000"/>
              </a:srgbClr>
            </a:solidFill>
            <a:ln w="12700" cap="flat" cmpd="sng" algn="ctr">
              <a:noFill/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15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8347940" y="3269600"/>
              <a:ext cx="2743200" cy="1737360"/>
            </a:xfrm>
            <a:prstGeom prst="rect">
              <a:avLst/>
            </a:prstGeom>
            <a:solidFill>
              <a:srgbClr val="FF0000">
                <a:alpha val="2000"/>
              </a:srgbClr>
            </a:solidFill>
            <a:ln w="12700" cap="flat" cmpd="sng" algn="ctr">
              <a:noFill/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15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42DFDBA-48A1-4351-BAC2-40EB6790A3C5}"/>
                </a:ext>
              </a:extLst>
            </p:cNvPr>
            <p:cNvSpPr/>
            <p:nvPr/>
          </p:nvSpPr>
          <p:spPr>
            <a:xfrm>
              <a:off x="1492370" y="3925767"/>
              <a:ext cx="11081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155"/>
              <a:r>
                <a:rPr lang="en-US" sz="2000" dirty="0">
                  <a:solidFill>
                    <a:prstClr val="black"/>
                  </a:solidFill>
                  <a:latin typeface="+mj-lt"/>
                  <a:cs typeface="Arial" panose="020B0604020202020204" pitchFamily="34" charset="0"/>
                </a:rPr>
                <a:t>Variable</a:t>
              </a: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932526" y="3337874"/>
              <a:ext cx="2502212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82881" indent="-182880" defTabSz="457155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prstClr val="black"/>
                  </a:solidFill>
                  <a:latin typeface="+mj-lt"/>
                  <a:cs typeface="Arial" panose="020B0604020202020204" pitchFamily="34" charset="0"/>
                </a:rPr>
                <a:t>Temperature</a:t>
              </a:r>
            </a:p>
            <a:p>
              <a:pPr marL="182881" indent="-182880" defTabSz="457155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prstClr val="black"/>
                  </a:solidFill>
                  <a:latin typeface="+mj-lt"/>
                  <a:cs typeface="Arial" panose="020B0604020202020204" pitchFamily="34" charset="0"/>
                </a:rPr>
                <a:t>Precipitation</a:t>
              </a:r>
            </a:p>
            <a:p>
              <a:pPr marL="182881" indent="-182880" defTabSz="457155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prstClr val="black"/>
                  </a:solidFill>
                  <a:latin typeface="+mj-lt"/>
                  <a:cs typeface="Arial" panose="020B0604020202020204" pitchFamily="34" charset="0"/>
                </a:rPr>
                <a:t>Etc.</a:t>
              </a: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5679018" y="3337874"/>
              <a:ext cx="255282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82881" indent="-182880" defTabSz="457155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prstClr val="black"/>
                  </a:solidFill>
                  <a:latin typeface="+mj-lt"/>
                  <a:cs typeface="Arial" panose="020B0604020202020204" pitchFamily="34" charset="0"/>
                </a:rPr>
                <a:t>Biophysical yield</a:t>
              </a: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8460319" y="3337874"/>
              <a:ext cx="2552820" cy="16312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82881" indent="-182880" defTabSz="457155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prstClr val="black"/>
                  </a:solidFill>
                  <a:cs typeface="Arial" panose="020B0604020202020204" pitchFamily="34" charset="0"/>
                </a:rPr>
                <a:t>Harvested area</a:t>
              </a:r>
            </a:p>
            <a:p>
              <a:pPr marL="182881" indent="-182880" defTabSz="457155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prstClr val="black"/>
                  </a:solidFill>
                  <a:latin typeface="+mj-lt"/>
                  <a:cs typeface="Arial" panose="020B0604020202020204" pitchFamily="34" charset="0"/>
                </a:rPr>
                <a:t>Production</a:t>
              </a:r>
            </a:p>
            <a:p>
              <a:pPr marL="182881" indent="-182880" defTabSz="457155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prstClr val="black"/>
                  </a:solidFill>
                  <a:latin typeface="+mj-lt"/>
                  <a:cs typeface="Arial" panose="020B0604020202020204" pitchFamily="34" charset="0"/>
                </a:rPr>
                <a:t>Consumption </a:t>
              </a:r>
            </a:p>
            <a:p>
              <a:pPr marL="182881" indent="-182880" defTabSz="457155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prstClr val="black"/>
                  </a:solidFill>
                  <a:latin typeface="+mj-lt"/>
                  <a:cs typeface="Arial" panose="020B0604020202020204" pitchFamily="34" charset="0"/>
                </a:rPr>
                <a:t>Prices</a:t>
              </a:r>
            </a:p>
            <a:p>
              <a:pPr marL="182881" indent="-182880" defTabSz="457155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prstClr val="black"/>
                  </a:solidFill>
                  <a:cs typeface="Arial" panose="020B0604020202020204" pitchFamily="34" charset="0"/>
                </a:rPr>
                <a:t>Etc.</a:t>
              </a:r>
            </a:p>
          </p:txBody>
        </p:sp>
        <p:cxnSp>
          <p:nvCxnSpPr>
            <p:cNvPr id="43" name="Straight Connector 42"/>
            <p:cNvCxnSpPr/>
            <p:nvPr/>
          </p:nvCxnSpPr>
          <p:spPr>
            <a:xfrm>
              <a:off x="1389187" y="4999763"/>
              <a:ext cx="9692640" cy="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dash"/>
              <a:miter lim="800000"/>
            </a:ln>
            <a:effectLst/>
          </p:spPr>
        </p:cxn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742DFDBA-48A1-4351-BAC2-40EB6790A3C5}"/>
                </a:ext>
              </a:extLst>
            </p:cNvPr>
            <p:cNvSpPr/>
            <p:nvPr/>
          </p:nvSpPr>
          <p:spPr>
            <a:xfrm>
              <a:off x="1476047" y="2192272"/>
              <a:ext cx="1297151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155"/>
              <a:r>
                <a:rPr lang="en-US" sz="2000" dirty="0">
                  <a:solidFill>
                    <a:prstClr val="black"/>
                  </a:solidFill>
                  <a:cs typeface="Arial" panose="020B0604020202020204" pitchFamily="34" charset="0"/>
                </a:rPr>
                <a:t>Modeling </a:t>
              </a:r>
            </a:p>
            <a:p>
              <a:pPr algn="ctr" defTabSz="457155"/>
              <a:r>
                <a:rPr lang="en-US" sz="2000" dirty="0">
                  <a:solidFill>
                    <a:prstClr val="black"/>
                  </a:solidFill>
                  <a:cs typeface="Arial" panose="020B0604020202020204" pitchFamily="34" charset="0"/>
                </a:rPr>
                <a:t>chain</a:t>
              </a:r>
            </a:p>
          </p:txBody>
        </p:sp>
        <p:cxnSp>
          <p:nvCxnSpPr>
            <p:cNvPr id="46" name="Straight Connector 45"/>
            <p:cNvCxnSpPr/>
            <p:nvPr/>
          </p:nvCxnSpPr>
          <p:spPr>
            <a:xfrm>
              <a:off x="1389446" y="3258313"/>
              <a:ext cx="9692640" cy="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dash"/>
              <a:miter lim="800000"/>
            </a:ln>
            <a:effectLst/>
          </p:spPr>
        </p:cxnSp>
        <p:cxnSp>
          <p:nvCxnSpPr>
            <p:cNvPr id="48" name="Straight Connector 47"/>
            <p:cNvCxnSpPr/>
            <p:nvPr/>
          </p:nvCxnSpPr>
          <p:spPr>
            <a:xfrm>
              <a:off x="5561919" y="3262259"/>
              <a:ext cx="0" cy="173736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dash"/>
              <a:miter lim="800000"/>
            </a:ln>
            <a:effectLst/>
          </p:spPr>
        </p:cxnSp>
        <p:cxnSp>
          <p:nvCxnSpPr>
            <p:cNvPr id="49" name="Straight Connector 48"/>
            <p:cNvCxnSpPr>
              <a:cxnSpLocks/>
            </p:cNvCxnSpPr>
            <p:nvPr/>
          </p:nvCxnSpPr>
          <p:spPr>
            <a:xfrm>
              <a:off x="8336079" y="3258313"/>
              <a:ext cx="0" cy="173736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dash"/>
              <a:miter lim="800000"/>
            </a:ln>
            <a:effectLst/>
          </p:spPr>
        </p:cxnSp>
        <p:cxnSp>
          <p:nvCxnSpPr>
            <p:cNvPr id="50" name="Straight Connector 49"/>
            <p:cNvCxnSpPr/>
            <p:nvPr/>
          </p:nvCxnSpPr>
          <p:spPr>
            <a:xfrm>
              <a:off x="2818583" y="3258313"/>
              <a:ext cx="0" cy="173736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dash"/>
              <a:miter lim="800000"/>
            </a:ln>
            <a:effectLst/>
          </p:spPr>
        </p:cxn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CCB13E01-3C7C-4188-B119-D0CF7EDA209E}"/>
                </a:ext>
              </a:extLst>
            </p:cNvPr>
            <p:cNvGrpSpPr/>
            <p:nvPr/>
          </p:nvGrpSpPr>
          <p:grpSpPr>
            <a:xfrm>
              <a:off x="8347940" y="2078257"/>
              <a:ext cx="2743200" cy="925158"/>
              <a:chOff x="2821209" y="-101327"/>
              <a:chExt cx="3032175" cy="555096"/>
            </a:xfrm>
          </p:grpSpPr>
          <p:sp>
            <p:nvSpPr>
              <p:cNvPr id="53" name="Arrow: Chevron 27">
                <a:extLst>
                  <a:ext uri="{FF2B5EF4-FFF2-40B4-BE49-F238E27FC236}">
                    <a16:creationId xmlns:a16="http://schemas.microsoft.com/office/drawing/2014/main" id="{DC49676E-8CF9-4C64-93C0-3F1A32BEA5DB}"/>
                  </a:ext>
                </a:extLst>
              </p:cNvPr>
              <p:cNvSpPr/>
              <p:nvPr/>
            </p:nvSpPr>
            <p:spPr>
              <a:xfrm>
                <a:off x="2821209" y="-94872"/>
                <a:ext cx="3032175" cy="548641"/>
              </a:xfrm>
              <a:prstGeom prst="chevron">
                <a:avLst/>
              </a:prstGeom>
              <a:solidFill>
                <a:srgbClr val="FF0000">
                  <a:alpha val="10000"/>
                </a:srgbClr>
              </a:solidFill>
              <a:ln w="12700" cap="flat" cmpd="sng" algn="ctr">
                <a:solidFill>
                  <a:scrgbClr r="0" g="0" b="0"/>
                </a:solidFill>
                <a:prstDash val="solid"/>
                <a:miter lim="800000"/>
              </a:ln>
              <a:effectLst/>
            </p:spPr>
          </p:sp>
          <p:sp>
            <p:nvSpPr>
              <p:cNvPr id="54" name="Arrow: Chevron 4">
                <a:extLst>
                  <a:ext uri="{FF2B5EF4-FFF2-40B4-BE49-F238E27FC236}">
                    <a16:creationId xmlns:a16="http://schemas.microsoft.com/office/drawing/2014/main" id="{AB61BD0B-DD6C-4619-A742-1D63C99FD72D}"/>
                  </a:ext>
                </a:extLst>
              </p:cNvPr>
              <p:cNvSpPr txBox="1"/>
              <p:nvPr/>
            </p:nvSpPr>
            <p:spPr>
              <a:xfrm>
                <a:off x="3360259" y="-101327"/>
                <a:ext cx="2037508" cy="54864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spcFirstLastPara="0" vert="horz" wrap="square" lIns="44006" tIns="14669" rIns="14669" bIns="14669" numCol="1" spcCol="1270" anchor="ctr" anchorCtr="0">
                <a:noAutofit/>
              </a:bodyPr>
              <a:lstStyle/>
              <a:p>
                <a:pPr marL="0" marR="0" lvl="0" indent="0" algn="ctr" defTabSz="488952" eaLnBrk="1" fontAlgn="auto" latinLnBrk="0" hangingPunct="1"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hueOff val="0"/>
                        <a:satOff val="0"/>
                        <a:lumOff val="0"/>
                        <a:alphaOff val="0"/>
                      </a:prst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Economic Model</a:t>
                </a:r>
              </a:p>
              <a:p>
                <a:pPr marL="0" marR="0" lvl="0" indent="0" algn="ctr" defTabSz="488952" eaLnBrk="1" fontAlgn="auto" latinLnBrk="0" hangingPunct="1"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800" kern="0" dirty="0">
                    <a:solidFill>
                      <a:prstClr val="black">
                        <a:hueOff val="0"/>
                        <a:satOff val="0"/>
                        <a:lumOff val="0"/>
                        <a:alphaOff val="0"/>
                      </a:prstClr>
                    </a:solidFill>
                    <a:latin typeface="+mj-lt"/>
                    <a:cs typeface="Arial" panose="020B0604020202020204" pitchFamily="34" charset="0"/>
                  </a:rPr>
                  <a:t>(GCAM)</a:t>
                </a: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hueOff val="0"/>
                        <a:satOff val="0"/>
                        <a:lumOff val="0"/>
                        <a:alphaOff val="0"/>
                      </a:prst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 </a:t>
                </a: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804039C3-F557-4B3F-806B-B97107C1C28F}"/>
                </a:ext>
              </a:extLst>
            </p:cNvPr>
            <p:cNvGrpSpPr/>
            <p:nvPr/>
          </p:nvGrpSpPr>
          <p:grpSpPr>
            <a:xfrm>
              <a:off x="5561783" y="2078255"/>
              <a:ext cx="2743200" cy="925155"/>
              <a:chOff x="1411247" y="-107121"/>
              <a:chExt cx="1566624" cy="563571"/>
            </a:xfrm>
          </p:grpSpPr>
          <p:sp>
            <p:nvSpPr>
              <p:cNvPr id="56" name="Arrow: Chevron 30">
                <a:extLst>
                  <a:ext uri="{FF2B5EF4-FFF2-40B4-BE49-F238E27FC236}">
                    <a16:creationId xmlns:a16="http://schemas.microsoft.com/office/drawing/2014/main" id="{0BDEB4AC-28EC-45FD-9BB6-CCB03C0A4A7F}"/>
                  </a:ext>
                </a:extLst>
              </p:cNvPr>
              <p:cNvSpPr/>
              <p:nvPr/>
            </p:nvSpPr>
            <p:spPr>
              <a:xfrm>
                <a:off x="1411247" y="-100569"/>
                <a:ext cx="1566624" cy="557019"/>
              </a:xfrm>
              <a:prstGeom prst="chevron">
                <a:avLst/>
              </a:prstGeom>
              <a:solidFill>
                <a:srgbClr val="5B9BD5">
                  <a:lumMod val="20000"/>
                  <a:lumOff val="80000"/>
                  <a:alpha val="50000"/>
                </a:srgbClr>
              </a:solidFill>
              <a:ln w="12700" cap="flat" cmpd="sng" algn="ctr">
                <a:solidFill>
                  <a:sysClr val="windowText" lastClr="000000">
                    <a:shade val="80000"/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  <a:miter lim="800000"/>
              </a:ln>
              <a:effectLst/>
            </p:spPr>
          </p:sp>
          <p:sp>
            <p:nvSpPr>
              <p:cNvPr id="57" name="Arrow: Chevron 4">
                <a:extLst>
                  <a:ext uri="{FF2B5EF4-FFF2-40B4-BE49-F238E27FC236}">
                    <a16:creationId xmlns:a16="http://schemas.microsoft.com/office/drawing/2014/main" id="{BE83F97D-DB6B-436D-8CBB-73D7A343F585}"/>
                  </a:ext>
                </a:extLst>
              </p:cNvPr>
              <p:cNvSpPr txBox="1"/>
              <p:nvPr/>
            </p:nvSpPr>
            <p:spPr>
              <a:xfrm>
                <a:off x="1689757" y="-107121"/>
                <a:ext cx="1009605" cy="55701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spcFirstLastPara="0" vert="horz" wrap="square" lIns="44006" tIns="14669" rIns="14669" bIns="14669" numCol="1" spcCol="1270" anchor="ctr" anchorCtr="0">
                <a:noAutofit/>
              </a:bodyPr>
              <a:lstStyle/>
              <a:p>
                <a:pPr marL="0" marR="0" lvl="0" indent="0" algn="ctr" defTabSz="488952" eaLnBrk="1" fontAlgn="auto" latinLnBrk="0" hangingPunct="1"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hueOff val="0"/>
                        <a:satOff val="0"/>
                        <a:lumOff val="0"/>
                        <a:alphaOff val="0"/>
                      </a:prst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Crop model </a:t>
                </a: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D13E9C71-E558-4662-BC8D-9DD38396F698}"/>
                </a:ext>
              </a:extLst>
            </p:cNvPr>
            <p:cNvGrpSpPr/>
            <p:nvPr/>
          </p:nvGrpSpPr>
          <p:grpSpPr>
            <a:xfrm>
              <a:off x="2818583" y="2089011"/>
              <a:ext cx="2743200" cy="914401"/>
              <a:chOff x="1285" y="-100569"/>
              <a:chExt cx="1566624" cy="557020"/>
            </a:xfrm>
          </p:grpSpPr>
          <p:sp>
            <p:nvSpPr>
              <p:cNvPr id="59" name="Arrow: Chevron 42">
                <a:extLst>
                  <a:ext uri="{FF2B5EF4-FFF2-40B4-BE49-F238E27FC236}">
                    <a16:creationId xmlns:a16="http://schemas.microsoft.com/office/drawing/2014/main" id="{DD28FCA9-A9A0-4B56-A9D9-EB4B72065B48}"/>
                  </a:ext>
                </a:extLst>
              </p:cNvPr>
              <p:cNvSpPr/>
              <p:nvPr/>
            </p:nvSpPr>
            <p:spPr>
              <a:xfrm>
                <a:off x="1285" y="-100569"/>
                <a:ext cx="1566624" cy="557019"/>
              </a:xfrm>
              <a:prstGeom prst="chevron">
                <a:avLst/>
              </a:prstGeom>
              <a:solidFill>
                <a:srgbClr val="A5A5A5">
                  <a:lumMod val="20000"/>
                  <a:lumOff val="80000"/>
                  <a:alpha val="50000"/>
                </a:srgbClr>
              </a:solidFill>
              <a:ln w="12700" cap="flat" cmpd="sng" algn="ctr">
                <a:solidFill>
                  <a:sysClr val="windowText" lastClr="000000">
                    <a:shade val="80000"/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  <a:miter lim="800000"/>
              </a:ln>
              <a:effectLst/>
            </p:spPr>
          </p:sp>
          <p:sp>
            <p:nvSpPr>
              <p:cNvPr id="60" name="Arrow: Chevron 4">
                <a:extLst>
                  <a:ext uri="{FF2B5EF4-FFF2-40B4-BE49-F238E27FC236}">
                    <a16:creationId xmlns:a16="http://schemas.microsoft.com/office/drawing/2014/main" id="{B875DD73-4216-40FD-A6AB-5E36D0DCAC55}"/>
                  </a:ext>
                </a:extLst>
              </p:cNvPr>
              <p:cNvSpPr txBox="1"/>
              <p:nvPr/>
            </p:nvSpPr>
            <p:spPr>
              <a:xfrm>
                <a:off x="279795" y="-100568"/>
                <a:ext cx="1009605" cy="55701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spcFirstLastPara="0" vert="horz" wrap="square" lIns="44006" tIns="14669" rIns="14669" bIns="14669" numCol="1" spcCol="1270" anchor="ctr" anchorCtr="0">
                <a:noAutofit/>
              </a:bodyPr>
              <a:lstStyle/>
              <a:p>
                <a:pPr marL="0" marR="0" lvl="0" indent="0" algn="ctr" defTabSz="488952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hueOff val="0"/>
                        <a:satOff val="0"/>
                        <a:lumOff val="0"/>
                        <a:alphaOff val="0"/>
                      </a:prst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Climate model</a:t>
                </a:r>
              </a:p>
            </p:txBody>
          </p:sp>
        </p:grpSp>
      </p:grp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CAF4BE2E-6A2B-43D8-A1BF-40399108F18E}"/>
              </a:ext>
            </a:extLst>
          </p:cNvPr>
          <p:cNvSpPr txBox="1">
            <a:spLocks/>
          </p:cNvSpPr>
          <p:nvPr/>
        </p:nvSpPr>
        <p:spPr>
          <a:xfrm>
            <a:off x="1371598" y="6247185"/>
            <a:ext cx="11878057" cy="1737359"/>
          </a:xfrm>
          <a:prstGeom prst="rect">
            <a:avLst/>
          </a:prstGeom>
        </p:spPr>
        <p:txBody>
          <a:bodyPr/>
          <a:lstStyle>
            <a:lvl1pPr marL="274320" indent="-274320" algn="l" defTabSz="109728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229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3716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ü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9202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46888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301752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61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8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4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2200" dirty="0"/>
              <a:t>Biophysical yield is an agronomic representation of all climate variables</a:t>
            </a:r>
          </a:p>
          <a:p>
            <a:pPr lvl="1"/>
            <a:r>
              <a:rPr lang="en-US" sz="2200" dirty="0"/>
              <a:t>Annual projections of biophysical yield were not used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800" dirty="0"/>
              <a:t>Longer time steps in economic models (AgMIP focused on 2050; Nelson et al. 2014)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800" dirty="0"/>
              <a:t>Perfect foresight assumption</a:t>
            </a:r>
          </a:p>
        </p:txBody>
      </p:sp>
    </p:spTree>
    <p:extLst>
      <p:ext uri="{BB962C8B-B14F-4D97-AF65-F5344CB8AC3E}">
        <p14:creationId xmlns:p14="http://schemas.microsoft.com/office/powerpoint/2010/main" val="363087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CC887D3-D245-4243-AEF7-059EF87FD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31EEAC9-4931-44B4-A9E2-93DE59263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GCAM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736264-8625-4037-95DD-E1E9A554E383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71600" y="2057399"/>
            <a:ext cx="12801600" cy="5838372"/>
          </a:xfrm>
        </p:spPr>
        <p:txBody>
          <a:bodyPr/>
          <a:lstStyle/>
          <a:p>
            <a:r>
              <a:rPr lang="en-US" sz="3200" dirty="0"/>
              <a:t>GCAM</a:t>
            </a:r>
          </a:p>
          <a:p>
            <a:pPr lvl="1"/>
            <a:r>
              <a:rPr lang="en-US" sz="2800" dirty="0"/>
              <a:t>Dynamic recursive PE </a:t>
            </a:r>
          </a:p>
          <a:p>
            <a:pPr lvl="2"/>
            <a:r>
              <a:rPr lang="en-US" sz="2400" dirty="0"/>
              <a:t>Detailed representation energy, agriculture, land, water, climate, etc.</a:t>
            </a:r>
          </a:p>
          <a:p>
            <a:pPr lvl="2"/>
            <a:r>
              <a:rPr lang="en-US" sz="2400" dirty="0"/>
              <a:t>14 crops &amp; 6 livestock sectors </a:t>
            </a:r>
          </a:p>
          <a:p>
            <a:pPr lvl="2"/>
            <a:r>
              <a:rPr lang="en-US" sz="2400" dirty="0"/>
              <a:t>32 regions * 232 water basins </a:t>
            </a:r>
          </a:p>
          <a:p>
            <a:pPr lvl="2"/>
            <a:r>
              <a:rPr lang="en-US" sz="2400" dirty="0"/>
              <a:t>2010 base year</a:t>
            </a:r>
          </a:p>
          <a:p>
            <a:pPr lvl="2"/>
            <a:r>
              <a:rPr lang="en-US" sz="2400" dirty="0"/>
              <a:t>5-year step; changed to annual step</a:t>
            </a:r>
          </a:p>
          <a:p>
            <a:pPr lvl="2"/>
            <a:endParaRPr lang="en-US" sz="2400" dirty="0"/>
          </a:p>
          <a:p>
            <a:pPr lvl="1"/>
            <a:r>
              <a:rPr lang="en-US" sz="2800" dirty="0"/>
              <a:t>Baseline</a:t>
            </a:r>
          </a:p>
          <a:p>
            <a:pPr lvl="2"/>
            <a:r>
              <a:rPr lang="en-US" sz="2400" dirty="0"/>
              <a:t>SSP2 &amp; growing global crop yields (FAO)</a:t>
            </a:r>
          </a:p>
          <a:p>
            <a:pPr lvl="1"/>
            <a:endParaRPr lang="en-US" sz="2800" dirty="0"/>
          </a:p>
          <a:p>
            <a:pPr lvl="1"/>
            <a:r>
              <a:rPr lang="en-US" sz="2800" dirty="0"/>
              <a:t>Used in AgMIP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861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A close up of a map&#10;&#10;Description automatically generated">
            <a:extLst>
              <a:ext uri="{FF2B5EF4-FFF2-40B4-BE49-F238E27FC236}">
                <a16:creationId xmlns:a16="http://schemas.microsoft.com/office/drawing/2014/main" id="{3C8E8B02-F447-441C-8C45-7751BFB5A9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1554480"/>
            <a:ext cx="4572009" cy="42672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Biophysical yield shocks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A767417-6E48-431E-83D2-869529E2B8A7}"/>
              </a:ext>
            </a:extLst>
          </p:cNvPr>
          <p:cNvSpPr txBox="1"/>
          <p:nvPr/>
        </p:nvSpPr>
        <p:spPr>
          <a:xfrm rot="16200000">
            <a:off x="139690" y="3503418"/>
            <a:ext cx="2932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</a:rPr>
              <a:t>Climate vs. no climate (%)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18993DBC-A608-4FE1-BBE6-AE3AE50C5209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7404100" y="1792349"/>
            <a:ext cx="6769100" cy="6268071"/>
          </a:xfrm>
        </p:spPr>
        <p:txBody>
          <a:bodyPr/>
          <a:lstStyle/>
          <a:p>
            <a:r>
              <a:rPr lang="en-US" dirty="0"/>
              <a:t>A high-emissions scenario</a:t>
            </a:r>
          </a:p>
          <a:p>
            <a:pPr lvl="1"/>
            <a:r>
              <a:rPr lang="en-US" dirty="0"/>
              <a:t>RCP8.5 &amp; GFDL-EPIC</a:t>
            </a:r>
          </a:p>
          <a:p>
            <a:pPr lvl="1"/>
            <a:r>
              <a:rPr lang="en-US" dirty="0"/>
              <a:t>AgMIP data</a:t>
            </a:r>
          </a:p>
          <a:p>
            <a:pPr lvl="1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Interannual variability (IAV)</a:t>
            </a:r>
          </a:p>
          <a:p>
            <a:pPr lvl="1"/>
            <a:r>
              <a:rPr lang="en-US" dirty="0"/>
              <a:t>SD of annual percent change (log diff.) </a:t>
            </a:r>
          </a:p>
          <a:p>
            <a:pPr lvl="1"/>
            <a:r>
              <a:rPr lang="en-US" dirty="0">
                <a:solidFill>
                  <a:srgbClr val="007836"/>
                </a:solidFill>
              </a:rPr>
              <a:t>US oil crop (soybeans): 7.4%</a:t>
            </a:r>
          </a:p>
          <a:p>
            <a:pPr lvl="1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27EB16-1AC7-4F6D-A447-1B4D23F5FF58}"/>
              </a:ext>
            </a:extLst>
          </p:cNvPr>
          <p:cNvSpPr txBox="1"/>
          <p:nvPr/>
        </p:nvSpPr>
        <p:spPr>
          <a:xfrm>
            <a:off x="3837183" y="4577203"/>
            <a:ext cx="16603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7836"/>
                </a:solidFill>
              </a:rPr>
              <a:t>US oil crop </a:t>
            </a:r>
          </a:p>
          <a:p>
            <a:r>
              <a:rPr lang="en-US" sz="2000" dirty="0">
                <a:solidFill>
                  <a:srgbClr val="007836"/>
                </a:solidFill>
              </a:rPr>
              <a:t>(soybeans)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2AABFBA-9DB7-490E-9754-4D0CF3B68D46}"/>
              </a:ext>
            </a:extLst>
          </p:cNvPr>
          <p:cNvSpPr txBox="1"/>
          <p:nvPr/>
        </p:nvSpPr>
        <p:spPr>
          <a:xfrm>
            <a:off x="6479988" y="3457694"/>
            <a:ext cx="8622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7836"/>
                </a:solidFill>
              </a:rPr>
              <a:t>-14%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4914AB7-0F1C-4AFB-A019-EB26464D8F9E}"/>
              </a:ext>
            </a:extLst>
          </p:cNvPr>
          <p:cNvSpPr/>
          <p:nvPr/>
        </p:nvSpPr>
        <p:spPr>
          <a:xfrm>
            <a:off x="6139541" y="3727266"/>
            <a:ext cx="137160" cy="137160"/>
          </a:xfrm>
          <a:prstGeom prst="ellipse">
            <a:avLst/>
          </a:prstGeom>
          <a:noFill/>
          <a:ln w="28575">
            <a:solidFill>
              <a:srgbClr val="0078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E67CB30-72DE-4AC6-A8E7-8B043DAFBEAF}"/>
              </a:ext>
            </a:extLst>
          </p:cNvPr>
          <p:cNvGrpSpPr/>
          <p:nvPr/>
        </p:nvGrpSpPr>
        <p:grpSpPr>
          <a:xfrm>
            <a:off x="1422841" y="5367678"/>
            <a:ext cx="4977968" cy="2557127"/>
            <a:chOff x="1422841" y="5367678"/>
            <a:chExt cx="4977968" cy="2557127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6F0A3298-A9EA-4E50-92F1-222F896C7A7A}"/>
                </a:ext>
              </a:extLst>
            </p:cNvPr>
            <p:cNvGrpSpPr/>
            <p:nvPr/>
          </p:nvGrpSpPr>
          <p:grpSpPr>
            <a:xfrm>
              <a:off x="1422841" y="5367678"/>
              <a:ext cx="4977968" cy="2557127"/>
              <a:chOff x="1422841" y="5367678"/>
              <a:chExt cx="4977968" cy="2557127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B59D851-38CE-41CB-9020-94548A8A2BC4}"/>
                  </a:ext>
                </a:extLst>
              </p:cNvPr>
              <p:cNvSpPr txBox="1"/>
              <p:nvPr/>
            </p:nvSpPr>
            <p:spPr>
              <a:xfrm rot="16200000">
                <a:off x="515257" y="6275262"/>
                <a:ext cx="21845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000000"/>
                    </a:solidFill>
                  </a:rPr>
                  <a:t>Interannual (%)</a:t>
                </a:r>
              </a:p>
            </p:txBody>
          </p:sp>
          <p:pic>
            <p:nvPicPr>
              <p:cNvPr id="31" name="Picture 30" descr="A close up of a map&#10;&#10;Description automatically generated">
                <a:extLst>
                  <a:ext uri="{FF2B5EF4-FFF2-40B4-BE49-F238E27FC236}">
                    <a16:creationId xmlns:a16="http://schemas.microsoft.com/office/drawing/2014/main" id="{2D57ED2F-06B4-424D-9C43-BF010BD346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828800" y="5486400"/>
                <a:ext cx="4572009" cy="2438405"/>
              </a:xfrm>
              <a:prstGeom prst="rect">
                <a:avLst/>
              </a:prstGeom>
            </p:spPr>
          </p:pic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328278D-0172-4081-99E1-70DBB2468F87}"/>
                </a:ext>
              </a:extLst>
            </p:cNvPr>
            <p:cNvSpPr txBox="1"/>
            <p:nvPr/>
          </p:nvSpPr>
          <p:spPr>
            <a:xfrm>
              <a:off x="5185611" y="5689303"/>
              <a:ext cx="9539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007836"/>
                  </a:solidFill>
                </a:rPr>
                <a:t>7.4%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57613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Biophysical yield shocks</a:t>
            </a:r>
          </a:p>
        </p:txBody>
      </p:sp>
      <p:pic>
        <p:nvPicPr>
          <p:cNvPr id="23" name="Picture 22" descr="A close up of a map&#10;&#10;Description automatically generated">
            <a:extLst>
              <a:ext uri="{FF2B5EF4-FFF2-40B4-BE49-F238E27FC236}">
                <a16:creationId xmlns:a16="http://schemas.microsoft.com/office/drawing/2014/main" id="{1425D37A-D1DA-4C51-99BA-5A5576DB6D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1554480"/>
            <a:ext cx="4572009" cy="4267209"/>
          </a:xfrm>
          <a:prstGeom prst="rect">
            <a:avLst/>
          </a:prstGeom>
        </p:spPr>
      </p:pic>
      <p:pic>
        <p:nvPicPr>
          <p:cNvPr id="25" name="Picture 24" descr="A picture containing water, table, colorful, group&#10;&#10;Description automatically generated">
            <a:extLst>
              <a:ext uri="{FF2B5EF4-FFF2-40B4-BE49-F238E27FC236}">
                <a16:creationId xmlns:a16="http://schemas.microsoft.com/office/drawing/2014/main" id="{37BA1C30-908D-44FD-9491-B60706C76F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150" y="5486400"/>
            <a:ext cx="4572009" cy="2438405"/>
          </a:xfrm>
          <a:prstGeom prst="rect">
            <a:avLst/>
          </a:prstGeom>
        </p:spPr>
      </p:pic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F54A70C8-AB6A-4B08-AB6B-CE8536ABA152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7404100" y="1792349"/>
            <a:ext cx="6769100" cy="5838211"/>
          </a:xfrm>
        </p:spPr>
        <p:txBody>
          <a:bodyPr/>
          <a:lstStyle/>
          <a:p>
            <a:r>
              <a:rPr lang="en-US" dirty="0"/>
              <a:t>A high-emissions scenario</a:t>
            </a:r>
          </a:p>
          <a:p>
            <a:pPr lvl="1"/>
            <a:r>
              <a:rPr lang="en-US" dirty="0"/>
              <a:t>RCP8.5 &amp; GFDL-EPIC</a:t>
            </a:r>
          </a:p>
          <a:p>
            <a:pPr lvl="1"/>
            <a:r>
              <a:rPr lang="en-US" dirty="0"/>
              <a:t>AgMIP data</a:t>
            </a:r>
          </a:p>
          <a:p>
            <a:pPr lvl="1"/>
            <a:r>
              <a:rPr lang="en-US" dirty="0"/>
              <a:t>Mapped to 12 GCAM crops * 32 region</a:t>
            </a:r>
          </a:p>
          <a:p>
            <a:pPr lvl="2"/>
            <a:r>
              <a:rPr lang="en-US" dirty="0"/>
              <a:t>C3/C4 average impacts</a:t>
            </a:r>
          </a:p>
          <a:p>
            <a:pPr lvl="2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Interannual variability (IAV)</a:t>
            </a:r>
          </a:p>
          <a:p>
            <a:pPr lvl="1"/>
            <a:r>
              <a:rPr lang="en-US" dirty="0"/>
              <a:t>SD of annual percent change (log diff.) </a:t>
            </a:r>
          </a:p>
          <a:p>
            <a:pPr lvl="1"/>
            <a:r>
              <a:rPr lang="en-US" dirty="0">
                <a:solidFill>
                  <a:srgbClr val="007836"/>
                </a:solidFill>
              </a:rPr>
              <a:t>US oil crop (soybeans): 7.4%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World:  4%</a:t>
            </a:r>
          </a:p>
          <a:p>
            <a:pPr lvl="1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6312F5C-AE0B-46BC-A5D9-06D93C347A15}"/>
              </a:ext>
            </a:extLst>
          </p:cNvPr>
          <p:cNvSpPr txBox="1"/>
          <p:nvPr/>
        </p:nvSpPr>
        <p:spPr>
          <a:xfrm rot="16200000">
            <a:off x="139690" y="3503418"/>
            <a:ext cx="2932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</a:rPr>
              <a:t>Climate vs. no climate (%)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DF8DB32-2225-45EE-9557-825CDD1963DF}"/>
              </a:ext>
            </a:extLst>
          </p:cNvPr>
          <p:cNvSpPr txBox="1"/>
          <p:nvPr/>
        </p:nvSpPr>
        <p:spPr>
          <a:xfrm rot="16200000">
            <a:off x="515257" y="6275262"/>
            <a:ext cx="2184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</a:rPr>
              <a:t>Interannual (%)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616412F-8D28-4FDE-ADFD-BB71D4CBECB4}"/>
              </a:ext>
            </a:extLst>
          </p:cNvPr>
          <p:cNvSpPr txBox="1"/>
          <p:nvPr/>
        </p:nvSpPr>
        <p:spPr>
          <a:xfrm>
            <a:off x="3312782" y="2488299"/>
            <a:ext cx="2515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BE0F34"/>
                </a:solidFill>
              </a:rPr>
              <a:t>Other </a:t>
            </a:r>
          </a:p>
          <a:p>
            <a:pPr algn="ctr"/>
            <a:r>
              <a:rPr lang="en-US" sz="2000" dirty="0">
                <a:solidFill>
                  <a:srgbClr val="BE0F34"/>
                </a:solidFill>
              </a:rPr>
              <a:t>region-crops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B0FF7D-2863-42F1-B756-D1BED7C95D28}"/>
              </a:ext>
            </a:extLst>
          </p:cNvPr>
          <p:cNvSpPr txBox="1"/>
          <p:nvPr/>
        </p:nvSpPr>
        <p:spPr>
          <a:xfrm>
            <a:off x="3837183" y="4577203"/>
            <a:ext cx="16603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7836"/>
                </a:solidFill>
              </a:rPr>
              <a:t>US oil crop </a:t>
            </a:r>
          </a:p>
          <a:p>
            <a:r>
              <a:rPr lang="en-US" sz="2000" dirty="0">
                <a:solidFill>
                  <a:srgbClr val="007836"/>
                </a:solidFill>
              </a:rPr>
              <a:t>(soybeans)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F686D7-835A-4B67-8416-D42FA68765A4}"/>
              </a:ext>
            </a:extLst>
          </p:cNvPr>
          <p:cNvSpPr txBox="1"/>
          <p:nvPr/>
        </p:nvSpPr>
        <p:spPr>
          <a:xfrm>
            <a:off x="4667353" y="3839356"/>
            <a:ext cx="19010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BE0F34"/>
                </a:solidFill>
              </a:rPr>
              <a:t>World </a:t>
            </a:r>
          </a:p>
          <a:p>
            <a:pPr algn="ctr"/>
            <a:r>
              <a:rPr lang="en-US" sz="2000" dirty="0">
                <a:solidFill>
                  <a:srgbClr val="BE0F34"/>
                </a:solidFill>
              </a:rPr>
              <a:t>average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B3D3515-53AA-4782-BCE5-D431D2B7764F}"/>
              </a:ext>
            </a:extLst>
          </p:cNvPr>
          <p:cNvSpPr txBox="1"/>
          <p:nvPr/>
        </p:nvSpPr>
        <p:spPr>
          <a:xfrm>
            <a:off x="6479988" y="3457694"/>
            <a:ext cx="8622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7836"/>
                </a:solidFill>
              </a:rPr>
              <a:t>-14%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B596FC4-91CD-4A1E-B62A-92F11513CAFB}"/>
              </a:ext>
            </a:extLst>
          </p:cNvPr>
          <p:cNvSpPr txBox="1"/>
          <p:nvPr/>
        </p:nvSpPr>
        <p:spPr>
          <a:xfrm>
            <a:off x="6431375" y="3832449"/>
            <a:ext cx="8622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BE0F34"/>
                </a:solidFill>
              </a:rPr>
              <a:t>-15%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4B5F387-C1EA-41FB-BA64-F06570A586B1}"/>
              </a:ext>
            </a:extLst>
          </p:cNvPr>
          <p:cNvSpPr/>
          <p:nvPr/>
        </p:nvSpPr>
        <p:spPr>
          <a:xfrm>
            <a:off x="6139541" y="3709848"/>
            <a:ext cx="137160" cy="137160"/>
          </a:xfrm>
          <a:prstGeom prst="ellipse">
            <a:avLst/>
          </a:prstGeom>
          <a:noFill/>
          <a:ln w="28575">
            <a:solidFill>
              <a:srgbClr val="0078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CF1A34A-B41A-442B-AB6F-E0A573D8D027}"/>
              </a:ext>
            </a:extLst>
          </p:cNvPr>
          <p:cNvSpPr/>
          <p:nvPr/>
        </p:nvSpPr>
        <p:spPr>
          <a:xfrm>
            <a:off x="6143893" y="3844830"/>
            <a:ext cx="137160" cy="13716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7CBD2C9-7F8F-43BE-8696-31F3C35B6C2F}"/>
              </a:ext>
            </a:extLst>
          </p:cNvPr>
          <p:cNvSpPr txBox="1"/>
          <p:nvPr/>
        </p:nvSpPr>
        <p:spPr>
          <a:xfrm>
            <a:off x="5185611" y="5689303"/>
            <a:ext cx="953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7836"/>
                </a:solidFill>
              </a:rPr>
              <a:t>7.4%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564BD12-FD99-4BF5-A470-32A89EEC4FCC}"/>
              </a:ext>
            </a:extLst>
          </p:cNvPr>
          <p:cNvSpPr txBox="1"/>
          <p:nvPr/>
        </p:nvSpPr>
        <p:spPr>
          <a:xfrm>
            <a:off x="5185611" y="6971874"/>
            <a:ext cx="958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4.0%</a:t>
            </a:r>
          </a:p>
        </p:txBody>
      </p:sp>
    </p:spTree>
    <p:extLst>
      <p:ext uri="{BB962C8B-B14F-4D97-AF65-F5344CB8AC3E}">
        <p14:creationId xmlns:p14="http://schemas.microsoft.com/office/powerpoint/2010/main" val="47356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561E7DF-2D5A-4EF0-9E9E-047227DE4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50AF6E-CF6A-429E-A4B2-32D2D767B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834" y="198084"/>
            <a:ext cx="10067365" cy="1048012"/>
          </a:xfrm>
        </p:spPr>
        <p:txBody>
          <a:bodyPr/>
          <a:lstStyle/>
          <a:p>
            <a:pPr algn="r"/>
            <a:r>
              <a:rPr lang="en-US" dirty="0"/>
              <a:t>Climate impacts on agriculture</a:t>
            </a:r>
            <a:br>
              <a:rPr lang="en-US" sz="3200" dirty="0"/>
            </a:br>
            <a:r>
              <a:rPr lang="en-US" sz="3200" dirty="0"/>
              <a:t>Original GCAM results</a:t>
            </a:r>
          </a:p>
        </p:txBody>
      </p:sp>
      <p:pic>
        <p:nvPicPr>
          <p:cNvPr id="22" name="Picture 21" descr="A screenshot of a cell phone&#10;&#10;Description automatically generated">
            <a:extLst>
              <a:ext uri="{FF2B5EF4-FFF2-40B4-BE49-F238E27FC236}">
                <a16:creationId xmlns:a16="http://schemas.microsoft.com/office/drawing/2014/main" id="{969BEB17-2877-4AD5-8AAC-51DFFDA782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0960" y="1554475"/>
            <a:ext cx="3048006" cy="4267209"/>
          </a:xfrm>
          <a:prstGeom prst="rect">
            <a:avLst/>
          </a:prstGeom>
        </p:spPr>
      </p:pic>
      <p:pic>
        <p:nvPicPr>
          <p:cNvPr id="44" name="Picture 43" descr="A screenshot of a cell phone&#10;&#10;Description automatically generated">
            <a:extLst>
              <a:ext uri="{FF2B5EF4-FFF2-40B4-BE49-F238E27FC236}">
                <a16:creationId xmlns:a16="http://schemas.microsoft.com/office/drawing/2014/main" id="{4F8C66F0-208E-4499-B1D0-FCC8339431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4299" y="1554475"/>
            <a:ext cx="3048006" cy="4267209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1475964F-503D-4AD9-8C09-47B00FEFC6C9}"/>
              </a:ext>
            </a:extLst>
          </p:cNvPr>
          <p:cNvSpPr txBox="1"/>
          <p:nvPr/>
        </p:nvSpPr>
        <p:spPr>
          <a:xfrm>
            <a:off x="8572500" y="2867141"/>
            <a:ext cx="1901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BE0F34"/>
                </a:solidFill>
              </a:rPr>
              <a:t>World average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92EA381-C896-4B57-B6F5-6F2C79AEA882}"/>
              </a:ext>
            </a:extLst>
          </p:cNvPr>
          <p:cNvSpPr txBox="1"/>
          <p:nvPr/>
        </p:nvSpPr>
        <p:spPr>
          <a:xfrm rot="16200000">
            <a:off x="5991850" y="3503418"/>
            <a:ext cx="2932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</a:rPr>
              <a:t>Climate vs. no climate (%)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2D1BF83-A820-48FA-8FD4-F3D689E34E81}"/>
              </a:ext>
            </a:extLst>
          </p:cNvPr>
          <p:cNvSpPr txBox="1"/>
          <p:nvPr/>
        </p:nvSpPr>
        <p:spPr>
          <a:xfrm>
            <a:off x="8769529" y="4552553"/>
            <a:ext cx="17930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7836"/>
                </a:solidFill>
              </a:rPr>
              <a:t>US oil crop</a:t>
            </a:r>
          </a:p>
          <a:p>
            <a:pPr algn="ctr"/>
            <a:r>
              <a:rPr lang="en-US" sz="2000" dirty="0">
                <a:solidFill>
                  <a:srgbClr val="007836"/>
                </a:solidFill>
              </a:rPr>
              <a:t> (soybeans)</a:t>
            </a:r>
          </a:p>
        </p:txBody>
      </p:sp>
      <p:pic>
        <p:nvPicPr>
          <p:cNvPr id="26" name="Picture 25" descr="A close up of a map&#10;&#10;Description automatically generated">
            <a:extLst>
              <a:ext uri="{FF2B5EF4-FFF2-40B4-BE49-F238E27FC236}">
                <a16:creationId xmlns:a16="http://schemas.microsoft.com/office/drawing/2014/main" id="{3F5A10E8-10FF-4C2C-ABB5-DB0613CF62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8800" y="1554480"/>
            <a:ext cx="4572009" cy="4267209"/>
          </a:xfrm>
          <a:prstGeom prst="rect">
            <a:avLst/>
          </a:prstGeom>
        </p:spPr>
      </p:pic>
      <p:pic>
        <p:nvPicPr>
          <p:cNvPr id="27" name="Picture 26" descr="A picture containing water, table, colorful, group&#10;&#10;Description automatically generated">
            <a:extLst>
              <a:ext uri="{FF2B5EF4-FFF2-40B4-BE49-F238E27FC236}">
                <a16:creationId xmlns:a16="http://schemas.microsoft.com/office/drawing/2014/main" id="{22E80DF1-A2E5-44AF-8219-A0E33C8D02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8150" y="5486400"/>
            <a:ext cx="4572009" cy="2438405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EF8C2934-11F7-48C2-B1F2-EF98513BB265}"/>
              </a:ext>
            </a:extLst>
          </p:cNvPr>
          <p:cNvSpPr txBox="1"/>
          <p:nvPr/>
        </p:nvSpPr>
        <p:spPr>
          <a:xfrm rot="16200000">
            <a:off x="139690" y="3503418"/>
            <a:ext cx="2932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</a:rPr>
              <a:t>Climate vs. no climate (%)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EBAADA2-66BC-40F3-ACCE-7B160B2AB78C}"/>
              </a:ext>
            </a:extLst>
          </p:cNvPr>
          <p:cNvSpPr txBox="1"/>
          <p:nvPr/>
        </p:nvSpPr>
        <p:spPr>
          <a:xfrm rot="16200000">
            <a:off x="515257" y="6275262"/>
            <a:ext cx="2184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</a:rPr>
              <a:t>Interannual (%)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4853F52-392E-4E95-9B80-82BC50481B26}"/>
              </a:ext>
            </a:extLst>
          </p:cNvPr>
          <p:cNvSpPr txBox="1"/>
          <p:nvPr/>
        </p:nvSpPr>
        <p:spPr>
          <a:xfrm>
            <a:off x="3312782" y="2488299"/>
            <a:ext cx="2515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BE0F34"/>
                </a:solidFill>
              </a:rPr>
              <a:t>Other </a:t>
            </a:r>
          </a:p>
          <a:p>
            <a:pPr algn="ctr"/>
            <a:r>
              <a:rPr lang="en-US" sz="2000" dirty="0">
                <a:solidFill>
                  <a:srgbClr val="BE0F34"/>
                </a:solidFill>
              </a:rPr>
              <a:t>region-crops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AFA5601-2A9C-44AB-9651-F9C11C1117FF}"/>
              </a:ext>
            </a:extLst>
          </p:cNvPr>
          <p:cNvSpPr txBox="1"/>
          <p:nvPr/>
        </p:nvSpPr>
        <p:spPr>
          <a:xfrm>
            <a:off x="3837183" y="4577203"/>
            <a:ext cx="16603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7836"/>
                </a:solidFill>
              </a:rPr>
              <a:t>US oil crop </a:t>
            </a:r>
          </a:p>
          <a:p>
            <a:r>
              <a:rPr lang="en-US" sz="2000" dirty="0">
                <a:solidFill>
                  <a:srgbClr val="007836"/>
                </a:solidFill>
              </a:rPr>
              <a:t>(soybeans)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374C643-F1B4-4EAF-82B2-3A01A594CBA6}"/>
              </a:ext>
            </a:extLst>
          </p:cNvPr>
          <p:cNvSpPr txBox="1"/>
          <p:nvPr/>
        </p:nvSpPr>
        <p:spPr>
          <a:xfrm>
            <a:off x="4667353" y="3839356"/>
            <a:ext cx="19010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BE0F34"/>
                </a:solidFill>
              </a:rPr>
              <a:t>World </a:t>
            </a:r>
          </a:p>
          <a:p>
            <a:pPr algn="ctr"/>
            <a:r>
              <a:rPr lang="en-US" sz="2000" dirty="0">
                <a:solidFill>
                  <a:srgbClr val="BE0F34"/>
                </a:solidFill>
              </a:rPr>
              <a:t>average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FC78CFA-4AE1-4204-964E-E2B9007267ED}"/>
              </a:ext>
            </a:extLst>
          </p:cNvPr>
          <p:cNvSpPr txBox="1"/>
          <p:nvPr/>
        </p:nvSpPr>
        <p:spPr>
          <a:xfrm>
            <a:off x="5185611" y="5689303"/>
            <a:ext cx="953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7836"/>
                </a:solidFill>
              </a:rPr>
              <a:t>7.4%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8F7D5D2-14BD-439E-8693-444BA203B2B4}"/>
              </a:ext>
            </a:extLst>
          </p:cNvPr>
          <p:cNvSpPr txBox="1"/>
          <p:nvPr/>
        </p:nvSpPr>
        <p:spPr>
          <a:xfrm>
            <a:off x="5185611" y="6971874"/>
            <a:ext cx="958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4.0%</a:t>
            </a:r>
          </a:p>
        </p:txBody>
      </p:sp>
    </p:spTree>
    <p:extLst>
      <p:ext uri="{BB962C8B-B14F-4D97-AF65-F5344CB8AC3E}">
        <p14:creationId xmlns:p14="http://schemas.microsoft.com/office/powerpoint/2010/main" val="20094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close up of a map&#10;&#10;Description automatically generated">
            <a:extLst>
              <a:ext uri="{FF2B5EF4-FFF2-40B4-BE49-F238E27FC236}">
                <a16:creationId xmlns:a16="http://schemas.microsoft.com/office/drawing/2014/main" id="{B3C9C49F-4CFF-4B8F-A6C2-5A2B72FB09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0" y="1554480"/>
            <a:ext cx="3048006" cy="426720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561E7DF-2D5A-4EF0-9E9E-047227DE4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DA231AB9-AEBA-48D1-B677-889F1824E9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0960" y="1554480"/>
            <a:ext cx="3048006" cy="4267209"/>
          </a:xfrm>
          <a:prstGeom prst="rect">
            <a:avLst/>
          </a:prstGeom>
        </p:spPr>
      </p:pic>
      <p:pic>
        <p:nvPicPr>
          <p:cNvPr id="38" name="Picture 37" descr="A close up of a logo&#10;&#10;Description automatically generated">
            <a:extLst>
              <a:ext uri="{FF2B5EF4-FFF2-40B4-BE49-F238E27FC236}">
                <a16:creationId xmlns:a16="http://schemas.microsoft.com/office/drawing/2014/main" id="{6284A9AA-76C8-43D4-A127-FDA4093992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72800" y="5486400"/>
            <a:ext cx="3048006" cy="2438405"/>
          </a:xfrm>
          <a:prstGeom prst="rect">
            <a:avLst/>
          </a:prstGeom>
        </p:spPr>
      </p:pic>
      <p:pic>
        <p:nvPicPr>
          <p:cNvPr id="40" name="Picture 39" descr="A screenshot of a cell phone&#10;&#10;Description automatically generated">
            <a:extLst>
              <a:ext uri="{FF2B5EF4-FFF2-40B4-BE49-F238E27FC236}">
                <a16:creationId xmlns:a16="http://schemas.microsoft.com/office/drawing/2014/main" id="{B7D43CC5-5D0F-4DCF-A76E-4D547B64A7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79769" y="5486400"/>
            <a:ext cx="3048006" cy="2438405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C61DD88E-92C6-4611-B0EE-014F4A46D828}"/>
              </a:ext>
            </a:extLst>
          </p:cNvPr>
          <p:cNvSpPr txBox="1"/>
          <p:nvPr/>
        </p:nvSpPr>
        <p:spPr>
          <a:xfrm>
            <a:off x="8572500" y="2867141"/>
            <a:ext cx="1901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BE0F34"/>
                </a:solidFill>
              </a:rPr>
              <a:t>World average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DA67059-3F4F-40E7-AE47-69A13F258EB7}"/>
              </a:ext>
            </a:extLst>
          </p:cNvPr>
          <p:cNvSpPr txBox="1"/>
          <p:nvPr/>
        </p:nvSpPr>
        <p:spPr>
          <a:xfrm rot="16200000">
            <a:off x="5991850" y="3503418"/>
            <a:ext cx="2932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</a:rPr>
              <a:t>Climate vs. no climate (%)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E390ECD-EC00-4712-82AC-D711F2208648}"/>
              </a:ext>
            </a:extLst>
          </p:cNvPr>
          <p:cNvSpPr txBox="1"/>
          <p:nvPr/>
        </p:nvSpPr>
        <p:spPr>
          <a:xfrm rot="16200000">
            <a:off x="6367417" y="6320982"/>
            <a:ext cx="2184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</a:rPr>
              <a:t>Interannual (%)</a:t>
            </a:r>
          </a:p>
        </p:txBody>
      </p:sp>
      <p:pic>
        <p:nvPicPr>
          <p:cNvPr id="25" name="Picture 24" descr="A close up of a map&#10;&#10;Description automatically generated">
            <a:extLst>
              <a:ext uri="{FF2B5EF4-FFF2-40B4-BE49-F238E27FC236}">
                <a16:creationId xmlns:a16="http://schemas.microsoft.com/office/drawing/2014/main" id="{38856F47-E2E4-45D6-9A0B-8BCFB952F5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8800" y="1554480"/>
            <a:ext cx="4572009" cy="4267209"/>
          </a:xfrm>
          <a:prstGeom prst="rect">
            <a:avLst/>
          </a:prstGeom>
        </p:spPr>
      </p:pic>
      <p:pic>
        <p:nvPicPr>
          <p:cNvPr id="26" name="Picture 25" descr="A picture containing water, table, colorful, group&#10;&#10;Description automatically generated">
            <a:extLst>
              <a:ext uri="{FF2B5EF4-FFF2-40B4-BE49-F238E27FC236}">
                <a16:creationId xmlns:a16="http://schemas.microsoft.com/office/drawing/2014/main" id="{60F676E4-1D46-4115-8C15-C7BFE70BEB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28150" y="5486400"/>
            <a:ext cx="4572009" cy="2438405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17A4440E-83C7-4285-A518-8DE18EFD675A}"/>
              </a:ext>
            </a:extLst>
          </p:cNvPr>
          <p:cNvSpPr txBox="1"/>
          <p:nvPr/>
        </p:nvSpPr>
        <p:spPr>
          <a:xfrm rot="16200000">
            <a:off x="139690" y="3503418"/>
            <a:ext cx="2932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</a:rPr>
              <a:t>Climate vs. no climate (%)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3365954-0F43-4ADC-9199-85FF3A765BA3}"/>
              </a:ext>
            </a:extLst>
          </p:cNvPr>
          <p:cNvSpPr txBox="1"/>
          <p:nvPr/>
        </p:nvSpPr>
        <p:spPr>
          <a:xfrm rot="16200000">
            <a:off x="515257" y="6275262"/>
            <a:ext cx="2184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</a:rPr>
              <a:t>Interannual (%)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F7F5C78-70AA-4281-BDCA-B2EE26EB5E40}"/>
              </a:ext>
            </a:extLst>
          </p:cNvPr>
          <p:cNvSpPr txBox="1"/>
          <p:nvPr/>
        </p:nvSpPr>
        <p:spPr>
          <a:xfrm>
            <a:off x="3312782" y="2488299"/>
            <a:ext cx="2515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BE0F34"/>
                </a:solidFill>
              </a:rPr>
              <a:t>Other </a:t>
            </a:r>
          </a:p>
          <a:p>
            <a:pPr algn="ctr"/>
            <a:r>
              <a:rPr lang="en-US" sz="2000" dirty="0">
                <a:solidFill>
                  <a:srgbClr val="BE0F34"/>
                </a:solidFill>
              </a:rPr>
              <a:t>region-crops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A987362-74AB-4837-BF15-8809C695322C}"/>
              </a:ext>
            </a:extLst>
          </p:cNvPr>
          <p:cNvSpPr txBox="1"/>
          <p:nvPr/>
        </p:nvSpPr>
        <p:spPr>
          <a:xfrm>
            <a:off x="3837183" y="4577203"/>
            <a:ext cx="16603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7836"/>
                </a:solidFill>
              </a:rPr>
              <a:t>US oil crop </a:t>
            </a:r>
          </a:p>
          <a:p>
            <a:r>
              <a:rPr lang="en-US" sz="2000" dirty="0">
                <a:solidFill>
                  <a:srgbClr val="007836"/>
                </a:solidFill>
              </a:rPr>
              <a:t>(soybeans)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DA455A0-464B-4353-B53C-2B3A0956B117}"/>
              </a:ext>
            </a:extLst>
          </p:cNvPr>
          <p:cNvSpPr txBox="1"/>
          <p:nvPr/>
        </p:nvSpPr>
        <p:spPr>
          <a:xfrm>
            <a:off x="8769529" y="4552553"/>
            <a:ext cx="17930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7836"/>
                </a:solidFill>
              </a:rPr>
              <a:t>US oil crop</a:t>
            </a:r>
          </a:p>
          <a:p>
            <a:pPr algn="ctr"/>
            <a:r>
              <a:rPr lang="en-US" sz="2000" dirty="0">
                <a:solidFill>
                  <a:srgbClr val="007836"/>
                </a:solidFill>
              </a:rPr>
              <a:t> (soybeans)</a:t>
            </a:r>
          </a:p>
        </p:txBody>
      </p:sp>
      <p:sp>
        <p:nvSpPr>
          <p:cNvPr id="49" name="Title 2">
            <a:extLst>
              <a:ext uri="{FF2B5EF4-FFF2-40B4-BE49-F238E27FC236}">
                <a16:creationId xmlns:a16="http://schemas.microsoft.com/office/drawing/2014/main" id="{C3A0888C-5F8A-444A-9699-62574B92EDB4}"/>
              </a:ext>
            </a:extLst>
          </p:cNvPr>
          <p:cNvSpPr txBox="1">
            <a:spLocks/>
          </p:cNvSpPr>
          <p:nvPr/>
        </p:nvSpPr>
        <p:spPr>
          <a:xfrm>
            <a:off x="4105834" y="198084"/>
            <a:ext cx="10067365" cy="1048012"/>
          </a:xfrm>
          <a:prstGeom prst="rect">
            <a:avLst/>
          </a:prstGeom>
        </p:spPr>
        <p:txBody>
          <a:bodyPr lIns="0" anchor="b"/>
          <a:lstStyle>
            <a:lvl1pPr algn="l" defTabSz="109728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kern="1200" dirty="0">
                <a:solidFill>
                  <a:srgbClr val="31B8C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algn="r"/>
            <a:r>
              <a:rPr lang="en-US" dirty="0"/>
              <a:t>Climate impacts on agriculture</a:t>
            </a:r>
            <a:br>
              <a:rPr lang="en-US" sz="3200" dirty="0"/>
            </a:br>
            <a:r>
              <a:rPr lang="en-US" sz="3200" dirty="0"/>
              <a:t>Run GCAM annually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E858C0C-1ED6-4C15-A105-AD9A2244F7E0}"/>
              </a:ext>
            </a:extLst>
          </p:cNvPr>
          <p:cNvSpPr txBox="1"/>
          <p:nvPr/>
        </p:nvSpPr>
        <p:spPr>
          <a:xfrm>
            <a:off x="4667353" y="3839356"/>
            <a:ext cx="19010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BE0F34"/>
                </a:solidFill>
              </a:rPr>
              <a:t>World </a:t>
            </a:r>
          </a:p>
          <a:p>
            <a:pPr algn="ctr"/>
            <a:r>
              <a:rPr lang="en-US" sz="2000" dirty="0">
                <a:solidFill>
                  <a:srgbClr val="BE0F34"/>
                </a:solidFill>
              </a:rPr>
              <a:t>average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51640CF-B696-4D4C-B3E0-5637C6994B9D}"/>
              </a:ext>
            </a:extLst>
          </p:cNvPr>
          <p:cNvSpPr txBox="1"/>
          <p:nvPr/>
        </p:nvSpPr>
        <p:spPr>
          <a:xfrm>
            <a:off x="5185611" y="5689303"/>
            <a:ext cx="953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7836"/>
                </a:solidFill>
              </a:rPr>
              <a:t>7.4%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3EF9C93-B41A-4B12-9F19-87BF4C0A5782}"/>
              </a:ext>
            </a:extLst>
          </p:cNvPr>
          <p:cNvSpPr txBox="1"/>
          <p:nvPr/>
        </p:nvSpPr>
        <p:spPr>
          <a:xfrm>
            <a:off x="5185611" y="6971874"/>
            <a:ext cx="958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4.0%</a:t>
            </a:r>
          </a:p>
        </p:txBody>
      </p:sp>
    </p:spTree>
    <p:extLst>
      <p:ext uri="{BB962C8B-B14F-4D97-AF65-F5344CB8AC3E}">
        <p14:creationId xmlns:p14="http://schemas.microsoft.com/office/powerpoint/2010/main" val="1415107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0D5E8F6C-5155-45A4-877A-E9BF5CCD0D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0960" y="1554480"/>
            <a:ext cx="3048006" cy="426720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561E7DF-2D5A-4EF0-9E9E-047227DE4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35" name="Picture 34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D4A4284B-D6A1-4C4B-8884-766BF0F13D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8908" y="1554961"/>
            <a:ext cx="3048006" cy="4267209"/>
          </a:xfrm>
          <a:prstGeom prst="rect">
            <a:avLst/>
          </a:prstGeom>
        </p:spPr>
      </p:pic>
      <p:pic>
        <p:nvPicPr>
          <p:cNvPr id="31" name="Picture 30" descr="A close up of a logo&#10;&#10;Description automatically generated">
            <a:extLst>
              <a:ext uri="{FF2B5EF4-FFF2-40B4-BE49-F238E27FC236}">
                <a16:creationId xmlns:a16="http://schemas.microsoft.com/office/drawing/2014/main" id="{5DD817F2-8A77-47F6-A4FF-BD919600DC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0960" y="5486400"/>
            <a:ext cx="3048006" cy="2438405"/>
          </a:xfrm>
          <a:prstGeom prst="rect">
            <a:avLst/>
          </a:prstGeom>
        </p:spPr>
      </p:pic>
      <p:pic>
        <p:nvPicPr>
          <p:cNvPr id="43" name="Picture 42" descr="A picture containing colorful, water, red, white&#10;&#10;Description automatically generated">
            <a:extLst>
              <a:ext uri="{FF2B5EF4-FFF2-40B4-BE49-F238E27FC236}">
                <a16:creationId xmlns:a16="http://schemas.microsoft.com/office/drawing/2014/main" id="{F7E13219-C08B-4AFD-8B16-A76FC5EFF7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72800" y="5486398"/>
            <a:ext cx="3078338" cy="243840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25FAA00-EC97-4ABD-B9BA-184992071A58}"/>
              </a:ext>
            </a:extLst>
          </p:cNvPr>
          <p:cNvSpPr txBox="1"/>
          <p:nvPr/>
        </p:nvSpPr>
        <p:spPr>
          <a:xfrm rot="16200000">
            <a:off x="5991850" y="3503418"/>
            <a:ext cx="2932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</a:rPr>
              <a:t>Climate vs. no climate (%)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0F29A78-74AF-47CC-A0FA-C28FB332C171}"/>
              </a:ext>
            </a:extLst>
          </p:cNvPr>
          <p:cNvSpPr txBox="1"/>
          <p:nvPr/>
        </p:nvSpPr>
        <p:spPr>
          <a:xfrm rot="16200000">
            <a:off x="6367417" y="6320982"/>
            <a:ext cx="2184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</a:rPr>
              <a:t>Interannual (%)</a:t>
            </a:r>
          </a:p>
        </p:txBody>
      </p:sp>
      <p:pic>
        <p:nvPicPr>
          <p:cNvPr id="25" name="Picture 24" descr="A close up of a map&#10;&#10;Description automatically generated">
            <a:extLst>
              <a:ext uri="{FF2B5EF4-FFF2-40B4-BE49-F238E27FC236}">
                <a16:creationId xmlns:a16="http://schemas.microsoft.com/office/drawing/2014/main" id="{15015627-D9D5-4CED-91DC-DDAD11608E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8800" y="1554480"/>
            <a:ext cx="4572009" cy="4267209"/>
          </a:xfrm>
          <a:prstGeom prst="rect">
            <a:avLst/>
          </a:prstGeom>
        </p:spPr>
      </p:pic>
      <p:pic>
        <p:nvPicPr>
          <p:cNvPr id="29" name="Picture 28" descr="A picture containing water, table, colorful, group&#10;&#10;Description automatically generated">
            <a:extLst>
              <a:ext uri="{FF2B5EF4-FFF2-40B4-BE49-F238E27FC236}">
                <a16:creationId xmlns:a16="http://schemas.microsoft.com/office/drawing/2014/main" id="{FDC17E1E-86FB-4257-A9A0-7819F7B2F0F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28150" y="5486400"/>
            <a:ext cx="4572009" cy="2438405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5252A796-5E59-4C86-9A2E-D54DCCD84E66}"/>
              </a:ext>
            </a:extLst>
          </p:cNvPr>
          <p:cNvSpPr txBox="1"/>
          <p:nvPr/>
        </p:nvSpPr>
        <p:spPr>
          <a:xfrm>
            <a:off x="3312782" y="2488299"/>
            <a:ext cx="2515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BE0F34"/>
                </a:solidFill>
              </a:rPr>
              <a:t>Other </a:t>
            </a:r>
          </a:p>
          <a:p>
            <a:pPr algn="ctr"/>
            <a:r>
              <a:rPr lang="en-US" sz="2000" dirty="0">
                <a:solidFill>
                  <a:srgbClr val="BE0F34"/>
                </a:solidFill>
              </a:rPr>
              <a:t>region-crops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93F3FCA-BF52-40F9-A48F-6E454ECEB9F4}"/>
              </a:ext>
            </a:extLst>
          </p:cNvPr>
          <p:cNvSpPr txBox="1"/>
          <p:nvPr/>
        </p:nvSpPr>
        <p:spPr>
          <a:xfrm rot="16200000">
            <a:off x="139690" y="3503418"/>
            <a:ext cx="2932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</a:rPr>
              <a:t>Climate vs. no climate (%)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2504C4C-ECA6-4E61-B802-6155D8EFEE82}"/>
              </a:ext>
            </a:extLst>
          </p:cNvPr>
          <p:cNvSpPr txBox="1"/>
          <p:nvPr/>
        </p:nvSpPr>
        <p:spPr>
          <a:xfrm rot="16200000">
            <a:off x="515257" y="6275262"/>
            <a:ext cx="2184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</a:rPr>
              <a:t>Interannual (%)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79CA798-5CA0-4D63-B4F1-A43A516191AF}"/>
              </a:ext>
            </a:extLst>
          </p:cNvPr>
          <p:cNvSpPr txBox="1"/>
          <p:nvPr/>
        </p:nvSpPr>
        <p:spPr>
          <a:xfrm>
            <a:off x="3837183" y="4577203"/>
            <a:ext cx="16603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7836"/>
                </a:solidFill>
              </a:rPr>
              <a:t>US oil crop </a:t>
            </a:r>
          </a:p>
          <a:p>
            <a:r>
              <a:rPr lang="en-US" sz="2000" dirty="0">
                <a:solidFill>
                  <a:srgbClr val="007836"/>
                </a:solidFill>
              </a:rPr>
              <a:t>(soybeans)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2664DF6-E943-43A1-8656-CE7046413F78}"/>
              </a:ext>
            </a:extLst>
          </p:cNvPr>
          <p:cNvSpPr txBox="1"/>
          <p:nvPr/>
        </p:nvSpPr>
        <p:spPr>
          <a:xfrm>
            <a:off x="8723708" y="2485765"/>
            <a:ext cx="17071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BE0F34"/>
                </a:solidFill>
              </a:rPr>
              <a:t>Other </a:t>
            </a:r>
          </a:p>
          <a:p>
            <a:pPr algn="ctr"/>
            <a:r>
              <a:rPr lang="en-US" sz="2000" dirty="0">
                <a:solidFill>
                  <a:srgbClr val="BE0F34"/>
                </a:solidFill>
              </a:rPr>
              <a:t>region-crops</a:t>
            </a:r>
          </a:p>
        </p:txBody>
      </p:sp>
      <p:sp>
        <p:nvSpPr>
          <p:cNvPr id="54" name="Title 2">
            <a:extLst>
              <a:ext uri="{FF2B5EF4-FFF2-40B4-BE49-F238E27FC236}">
                <a16:creationId xmlns:a16="http://schemas.microsoft.com/office/drawing/2014/main" id="{B8A4883C-1785-43E7-9CC8-59B3D3D71C1C}"/>
              </a:ext>
            </a:extLst>
          </p:cNvPr>
          <p:cNvSpPr txBox="1">
            <a:spLocks/>
          </p:cNvSpPr>
          <p:nvPr/>
        </p:nvSpPr>
        <p:spPr>
          <a:xfrm>
            <a:off x="4105834" y="198084"/>
            <a:ext cx="10067365" cy="1048012"/>
          </a:xfrm>
          <a:prstGeom prst="rect">
            <a:avLst/>
          </a:prstGeom>
        </p:spPr>
        <p:txBody>
          <a:bodyPr lIns="0" anchor="b"/>
          <a:lstStyle>
            <a:lvl1pPr algn="l" defTabSz="109728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kern="1200" dirty="0">
                <a:solidFill>
                  <a:srgbClr val="31B8C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algn="r"/>
            <a:r>
              <a:rPr lang="en-US" dirty="0"/>
              <a:t>Climate impacts on agriculture</a:t>
            </a:r>
            <a:br>
              <a:rPr lang="en-US" sz="3200" dirty="0"/>
            </a:br>
            <a:r>
              <a:rPr lang="en-US" sz="3200" dirty="0"/>
              <a:t>Run GCAM annually + all region-crops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642CC4B-EE44-4192-95C6-DED2CC577C91}"/>
              </a:ext>
            </a:extLst>
          </p:cNvPr>
          <p:cNvSpPr txBox="1"/>
          <p:nvPr/>
        </p:nvSpPr>
        <p:spPr>
          <a:xfrm>
            <a:off x="4667353" y="3839356"/>
            <a:ext cx="19010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BE0F34"/>
                </a:solidFill>
              </a:rPr>
              <a:t>World </a:t>
            </a:r>
          </a:p>
          <a:p>
            <a:pPr algn="ctr"/>
            <a:r>
              <a:rPr lang="en-US" sz="2000" dirty="0">
                <a:solidFill>
                  <a:srgbClr val="BE0F34"/>
                </a:solidFill>
              </a:rPr>
              <a:t>average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DFE1FF3-0C1B-499E-BC00-705B09C0B8A7}"/>
              </a:ext>
            </a:extLst>
          </p:cNvPr>
          <p:cNvSpPr txBox="1"/>
          <p:nvPr/>
        </p:nvSpPr>
        <p:spPr>
          <a:xfrm>
            <a:off x="5185611" y="5689303"/>
            <a:ext cx="953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7836"/>
                </a:solidFill>
              </a:rPr>
              <a:t>7.4%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EB56B88-7DB4-400E-A064-CA27382F0281}"/>
              </a:ext>
            </a:extLst>
          </p:cNvPr>
          <p:cNvSpPr txBox="1"/>
          <p:nvPr/>
        </p:nvSpPr>
        <p:spPr>
          <a:xfrm>
            <a:off x="5185611" y="6971874"/>
            <a:ext cx="958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4.0%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E5B9A12-8DD5-41FF-99DF-672B64E85F81}"/>
              </a:ext>
            </a:extLst>
          </p:cNvPr>
          <p:cNvGrpSpPr/>
          <p:nvPr/>
        </p:nvGrpSpPr>
        <p:grpSpPr>
          <a:xfrm>
            <a:off x="8025164" y="5614936"/>
            <a:ext cx="5802553" cy="1876298"/>
            <a:chOff x="8025164" y="5614936"/>
            <a:chExt cx="5802553" cy="1876298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3634BEE-7959-462A-9951-BFA88D53E800}"/>
                </a:ext>
              </a:extLst>
            </p:cNvPr>
            <p:cNvGrpSpPr/>
            <p:nvPr/>
          </p:nvGrpSpPr>
          <p:grpSpPr>
            <a:xfrm>
              <a:off x="8025164" y="5614936"/>
              <a:ext cx="1901064" cy="1876298"/>
              <a:chOff x="8025164" y="5614936"/>
              <a:chExt cx="1901064" cy="1876298"/>
            </a:xfrm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F9AACF6D-B35F-4BE3-BF34-8E4F9763AAAD}"/>
                  </a:ext>
                </a:extLst>
              </p:cNvPr>
              <p:cNvSpPr txBox="1"/>
              <p:nvPr/>
            </p:nvSpPr>
            <p:spPr>
              <a:xfrm>
                <a:off x="8067312" y="5614936"/>
                <a:ext cx="179302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rgbClr val="007836"/>
                    </a:solidFill>
                  </a:rPr>
                  <a:t>US oil crop</a:t>
                </a:r>
              </a:p>
              <a:p>
                <a:pPr algn="ctr"/>
                <a:r>
                  <a:rPr lang="en-US" sz="2000" dirty="0">
                    <a:solidFill>
                      <a:srgbClr val="007836"/>
                    </a:solidFill>
                  </a:rPr>
                  <a:t> (soybeans)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07E05DB5-0F9D-4D3E-8906-EC545C9DAFB9}"/>
                  </a:ext>
                </a:extLst>
              </p:cNvPr>
              <p:cNvSpPr txBox="1"/>
              <p:nvPr/>
            </p:nvSpPr>
            <p:spPr>
              <a:xfrm>
                <a:off x="8025164" y="6783348"/>
                <a:ext cx="190106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rgbClr val="BE0F34"/>
                    </a:solidFill>
                  </a:rPr>
                  <a:t>World </a:t>
                </a:r>
              </a:p>
              <a:p>
                <a:pPr algn="ctr"/>
                <a:r>
                  <a:rPr lang="en-US" sz="2000" dirty="0">
                    <a:solidFill>
                      <a:srgbClr val="BE0F34"/>
                    </a:solidFill>
                  </a:rPr>
                  <a:t>average</a:t>
                </a:r>
              </a:p>
            </p:txBody>
          </p: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59421BC-0731-44AE-8E12-9FA368BA3876}"/>
                </a:ext>
              </a:extLst>
            </p:cNvPr>
            <p:cNvSpPr txBox="1"/>
            <p:nvPr/>
          </p:nvSpPr>
          <p:spPr>
            <a:xfrm>
              <a:off x="12873787" y="5715828"/>
              <a:ext cx="9539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007836"/>
                  </a:solidFill>
                </a:rPr>
                <a:t>4.5%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E1CBE2B-4197-4C48-B824-A5543860A03E}"/>
                </a:ext>
              </a:extLst>
            </p:cNvPr>
            <p:cNvSpPr txBox="1"/>
            <p:nvPr/>
          </p:nvSpPr>
          <p:spPr>
            <a:xfrm>
              <a:off x="12873787" y="6998399"/>
              <a:ext cx="9539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</a:rPr>
                <a:t>4.4%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0667AFA-29CD-4ED8-97A6-48BD62936B2C}"/>
                </a:ext>
              </a:extLst>
            </p:cNvPr>
            <p:cNvSpPr txBox="1"/>
            <p:nvPr/>
          </p:nvSpPr>
          <p:spPr>
            <a:xfrm>
              <a:off x="9669412" y="5674806"/>
              <a:ext cx="9539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007836"/>
                  </a:solidFill>
                </a:rPr>
                <a:t>0.9%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4125372-E81F-4664-B72F-D64AB5AA730F}"/>
                </a:ext>
              </a:extLst>
            </p:cNvPr>
            <p:cNvSpPr txBox="1"/>
            <p:nvPr/>
          </p:nvSpPr>
          <p:spPr>
            <a:xfrm>
              <a:off x="9669412" y="6957377"/>
              <a:ext cx="9539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</a:rPr>
                <a:t>1.3%</a:t>
              </a: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78804432-4EB5-42D9-A28D-97EE78C6DD7F}"/>
              </a:ext>
            </a:extLst>
          </p:cNvPr>
          <p:cNvSpPr txBox="1"/>
          <p:nvPr/>
        </p:nvSpPr>
        <p:spPr>
          <a:xfrm>
            <a:off x="8769529" y="4552553"/>
            <a:ext cx="17930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7836"/>
                </a:solidFill>
              </a:rPr>
              <a:t>US oil crop</a:t>
            </a:r>
          </a:p>
          <a:p>
            <a:pPr algn="ctr"/>
            <a:r>
              <a:rPr lang="en-US" sz="2000" dirty="0">
                <a:solidFill>
                  <a:srgbClr val="007836"/>
                </a:solidFill>
              </a:rPr>
              <a:t> (soybeans)</a:t>
            </a:r>
          </a:p>
        </p:txBody>
      </p:sp>
    </p:spTree>
    <p:extLst>
      <p:ext uri="{BB962C8B-B14F-4D97-AF65-F5344CB8AC3E}">
        <p14:creationId xmlns:p14="http://schemas.microsoft.com/office/powerpoint/2010/main" val="2549458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523C52D-6999-47C2-8A35-8EB094CF3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8BC1C68-728E-4E0F-82E8-43AA9682C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Adaptive expectation in GCAM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132FC320-C080-48DC-8223-05D1B98AFAC4}"/>
                  </a:ext>
                </a:extLst>
              </p:cNvPr>
              <p:cNvSpPr>
                <a:spLocks noGrp="1"/>
              </p:cNvSpPr>
              <p:nvPr>
                <p:ph sz="quarter" idx="20"/>
              </p:nvPr>
            </p:nvSpPr>
            <p:spPr>
              <a:xfrm>
                <a:off x="1371600" y="1654629"/>
                <a:ext cx="12801600" cy="5889171"/>
              </a:xfrm>
            </p:spPr>
            <p:txBody>
              <a:bodyPr/>
              <a:lstStyle/>
              <a:p>
                <a:r>
                  <a:rPr lang="en-US" sz="3200" dirty="0"/>
                  <a:t>Expectation schemes</a:t>
                </a:r>
              </a:p>
              <a:p>
                <a:pPr lvl="1"/>
                <a:r>
                  <a:rPr lang="en-US" sz="2800" dirty="0"/>
                  <a:t>Perfect foresight: 		</a:t>
                </a:r>
              </a:p>
              <a:p>
                <a:pPr lvl="2"/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𝐸</m:t>
                        </m:r>
                      </m:sup>
                    </m:sSubSup>
                    <m: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800" dirty="0"/>
                  <a:t> </a:t>
                </a:r>
              </a:p>
              <a:p>
                <a:pPr lvl="1"/>
                <a:endParaRPr lang="en-US" sz="2800" dirty="0"/>
              </a:p>
              <a:p>
                <a:pPr lvl="1"/>
                <a:r>
                  <a:rPr lang="en-US" sz="2800" dirty="0"/>
                  <a:t>Adaptive expectation: 	</a:t>
                </a:r>
              </a:p>
              <a:p>
                <a:pPr lvl="2"/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𝑬</m:t>
                        </m:r>
                      </m:sup>
                    </m:sSubSup>
                    <m: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</a:rPr>
                      <m:t>+(1−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)∙</m:t>
                    </m:r>
                    <m:sSubSup>
                      <m:sSub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  <m:sup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𝑬</m:t>
                        </m:r>
                      </m:sup>
                    </m:sSubSup>
                  </m:oMath>
                </a14:m>
                <a:r>
                  <a:rPr lang="en-US" sz="2800" dirty="0"/>
                  <a:t>  for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𝑬</m:t>
                        </m:r>
                      </m:sup>
                    </m:sSubSup>
                  </m:oMath>
                </a14:m>
                <a:r>
                  <a:rPr lang="en-US" sz="2800" dirty="0"/>
                  <a:t>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𝑬</m:t>
                        </m:r>
                      </m:sup>
                    </m:sSubSup>
                  </m:oMath>
                </a14:m>
                <a:endParaRPr lang="en-US" sz="2800" b="1" dirty="0"/>
              </a:p>
              <a:p>
                <a:pPr lvl="3"/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=0.1</m:t>
                    </m:r>
                  </m:oMath>
                </a14:m>
                <a:r>
                  <a:rPr lang="en-US" sz="3200" b="1" dirty="0"/>
                  <a:t>   </a:t>
                </a:r>
              </a:p>
              <a:p>
                <a:pPr lvl="3"/>
                <a:r>
                  <a:rPr lang="en-US" sz="2800" dirty="0"/>
                  <a:t>Test sensitivity in [0.05, 0.2]</a:t>
                </a:r>
                <a:endParaRPr lang="en-US" sz="4000" b="1" dirty="0"/>
              </a:p>
              <a:p>
                <a:pPr lvl="2"/>
                <a:endParaRPr lang="en-US" sz="2800" b="1" dirty="0"/>
              </a:p>
              <a:p>
                <a:pPr lvl="2"/>
                <a:r>
                  <a:rPr lang="en-US" sz="2800" dirty="0"/>
                  <a:t>Rental profit: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𝑬</m:t>
                        </m:r>
                      </m:sup>
                    </m:sSubSup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𝒇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(</m:t>
                    </m:r>
                    <m:sSubSup>
                      <m:sSub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𝑬</m:t>
                        </m:r>
                      </m:sup>
                    </m:sSubSup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𝑬</m:t>
                        </m:r>
                      </m:sup>
                    </m:sSubSup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/>
              </a:p>
              <a:p>
                <a:pPr lvl="2"/>
                <a:r>
                  <a:rPr lang="en-US" sz="2800" dirty="0"/>
                  <a:t>Enters the nested logit land allocation framework in GCAM</a:t>
                </a:r>
              </a:p>
              <a:p>
                <a:pPr marL="1097280" lvl="2" indent="0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132FC320-C080-48DC-8223-05D1B98AFA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20"/>
              </p:nvPr>
            </p:nvSpPr>
            <p:spPr>
              <a:xfrm>
                <a:off x="1371600" y="1654629"/>
                <a:ext cx="12801600" cy="5889171"/>
              </a:xfrm>
              <a:blipFill>
                <a:blip r:embed="rId2"/>
                <a:stretch>
                  <a:fillRect l="-1095" t="-21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4243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Content Placeholder 7">
            <a:extLst>
              <a:ext uri="{FF2B5EF4-FFF2-40B4-BE49-F238E27FC236}">
                <a16:creationId xmlns:a16="http://schemas.microsoft.com/office/drawing/2014/main" id="{8D6D6261-BE26-446F-BF53-1C00A381665B}"/>
              </a:ext>
            </a:extLst>
          </p:cNvPr>
          <p:cNvSpPr txBox="1">
            <a:spLocks/>
          </p:cNvSpPr>
          <p:nvPr/>
        </p:nvSpPr>
        <p:spPr>
          <a:xfrm>
            <a:off x="1125415" y="2034139"/>
            <a:ext cx="5221948" cy="3192266"/>
          </a:xfrm>
          <a:prstGeom prst="rect">
            <a:avLst/>
          </a:prstGeom>
        </p:spPr>
        <p:txBody>
          <a:bodyPr/>
          <a:lstStyle>
            <a:lvl1pPr marL="274320" indent="-274320" algn="l" defTabSz="109728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229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3716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ü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9202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46888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301752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61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8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4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Imperfect foresight</a:t>
            </a:r>
          </a:p>
          <a:p>
            <a:r>
              <a:rPr lang="en-US" sz="2400" dirty="0"/>
              <a:t>Smaller variation for area</a:t>
            </a:r>
          </a:p>
          <a:p>
            <a:pPr lvl="1"/>
            <a:r>
              <a:rPr lang="en-US" sz="2000" dirty="0"/>
              <a:t>Slower adaptation </a:t>
            </a:r>
          </a:p>
          <a:p>
            <a:pPr lvl="1"/>
            <a:r>
              <a:rPr lang="en-US" sz="2000" dirty="0"/>
              <a:t>Effectively more rigid acreage responses</a:t>
            </a:r>
          </a:p>
          <a:p>
            <a:r>
              <a:rPr lang="en-US" sz="2400" dirty="0"/>
              <a:t>Higher price volatility </a:t>
            </a:r>
          </a:p>
          <a:p>
            <a:pPr lvl="1"/>
            <a:r>
              <a:rPr lang="en-US" sz="2000" dirty="0"/>
              <a:t>Endogenous market fluctuation</a:t>
            </a:r>
          </a:p>
          <a:p>
            <a:pPr lvl="1"/>
            <a:endParaRPr lang="en-US" sz="2000" dirty="0"/>
          </a:p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B5963D2-81AE-415D-9A46-311B4CB9F1E8}"/>
              </a:ext>
            </a:extLst>
          </p:cNvPr>
          <p:cNvSpPr/>
          <p:nvPr/>
        </p:nvSpPr>
        <p:spPr>
          <a:xfrm>
            <a:off x="6492240" y="5029200"/>
            <a:ext cx="7680959" cy="3090672"/>
          </a:xfrm>
          <a:prstGeom prst="rect">
            <a:avLst/>
          </a:prstGeom>
          <a:noFill/>
          <a:ln>
            <a:solidFill>
              <a:srgbClr val="C0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561E7DF-2D5A-4EF0-9E9E-047227DE4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31" name="Picture 30" descr="A close up of a logo&#10;&#10;Description automatically generated">
            <a:extLst>
              <a:ext uri="{FF2B5EF4-FFF2-40B4-BE49-F238E27FC236}">
                <a16:creationId xmlns:a16="http://schemas.microsoft.com/office/drawing/2014/main" id="{5DD817F2-8A77-47F6-A4FF-BD919600DC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0960" y="5486400"/>
            <a:ext cx="3048006" cy="2438405"/>
          </a:xfrm>
          <a:prstGeom prst="rect">
            <a:avLst/>
          </a:prstGeom>
        </p:spPr>
      </p:pic>
      <p:pic>
        <p:nvPicPr>
          <p:cNvPr id="43" name="Picture 42" descr="A picture containing colorful, water, red, white&#10;&#10;Description automatically generated">
            <a:extLst>
              <a:ext uri="{FF2B5EF4-FFF2-40B4-BE49-F238E27FC236}">
                <a16:creationId xmlns:a16="http://schemas.microsoft.com/office/drawing/2014/main" id="{F7E13219-C08B-4AFD-8B16-A76FC5EFF7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00" y="5486398"/>
            <a:ext cx="3078338" cy="243840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50F29A78-74AF-47CC-A0FA-C28FB332C171}"/>
              </a:ext>
            </a:extLst>
          </p:cNvPr>
          <p:cNvSpPr txBox="1"/>
          <p:nvPr/>
        </p:nvSpPr>
        <p:spPr>
          <a:xfrm rot="16200000">
            <a:off x="6367417" y="6320982"/>
            <a:ext cx="2184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</a:rPr>
              <a:t>Interannual (%)</a:t>
            </a:r>
          </a:p>
        </p:txBody>
      </p:sp>
      <p:sp>
        <p:nvSpPr>
          <p:cNvPr id="54" name="Title 2">
            <a:extLst>
              <a:ext uri="{FF2B5EF4-FFF2-40B4-BE49-F238E27FC236}">
                <a16:creationId xmlns:a16="http://schemas.microsoft.com/office/drawing/2014/main" id="{B8A4883C-1785-43E7-9CC8-59B3D3D71C1C}"/>
              </a:ext>
            </a:extLst>
          </p:cNvPr>
          <p:cNvSpPr txBox="1">
            <a:spLocks/>
          </p:cNvSpPr>
          <p:nvPr/>
        </p:nvSpPr>
        <p:spPr>
          <a:xfrm>
            <a:off x="4105834" y="198084"/>
            <a:ext cx="10067365" cy="1048012"/>
          </a:xfrm>
          <a:prstGeom prst="rect">
            <a:avLst/>
          </a:prstGeom>
        </p:spPr>
        <p:txBody>
          <a:bodyPr lIns="0" anchor="b"/>
          <a:lstStyle>
            <a:lvl1pPr algn="l" defTabSz="109728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kern="1200" dirty="0">
                <a:solidFill>
                  <a:srgbClr val="31B8C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algn="r"/>
            <a:r>
              <a:rPr lang="en-US" dirty="0"/>
              <a:t>Climate impacts on agriculture</a:t>
            </a:r>
            <a:br>
              <a:rPr lang="en-US" sz="3200" dirty="0"/>
            </a:br>
            <a:r>
              <a:rPr lang="en-US" sz="3200" dirty="0"/>
              <a:t>Adaptive expectations</a:t>
            </a:r>
          </a:p>
        </p:txBody>
      </p:sp>
      <p:pic>
        <p:nvPicPr>
          <p:cNvPr id="27" name="Picture 26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C22681C5-A688-4E43-B088-48F7A433E0C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269" t="183" r="11423" b="90750"/>
          <a:stretch/>
        </p:blipFill>
        <p:spPr>
          <a:xfrm>
            <a:off x="8440939" y="5151362"/>
            <a:ext cx="1899139" cy="386891"/>
          </a:xfrm>
          <a:prstGeom prst="rect">
            <a:avLst/>
          </a:prstGeom>
        </p:spPr>
      </p:pic>
      <p:pic>
        <p:nvPicPr>
          <p:cNvPr id="33" name="Picture 32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771C240F-EE27-4911-9964-096BD1EC7BD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491" r="28587" b="91454"/>
          <a:stretch/>
        </p:blipFill>
        <p:spPr>
          <a:xfrm>
            <a:off x="12195301" y="5165445"/>
            <a:ext cx="973015" cy="364669"/>
          </a:xfrm>
          <a:prstGeom prst="rect">
            <a:avLst/>
          </a:prstGeom>
        </p:spPr>
      </p:pic>
      <p:sp>
        <p:nvSpPr>
          <p:cNvPr id="38" name="Content Placeholder 3">
            <a:extLst>
              <a:ext uri="{FF2B5EF4-FFF2-40B4-BE49-F238E27FC236}">
                <a16:creationId xmlns:a16="http://schemas.microsoft.com/office/drawing/2014/main" id="{C6034EA2-99A3-490E-AA19-A43B0F4B1FDE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 rot="16200000">
            <a:off x="5381999" y="6314195"/>
            <a:ext cx="3116095" cy="546104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i="1" dirty="0">
                <a:solidFill>
                  <a:schemeClr val="accent2"/>
                </a:solidFill>
              </a:rPr>
              <a:t>Perfect foresight</a:t>
            </a:r>
          </a:p>
          <a:p>
            <a:pPr algn="ctr"/>
            <a:endParaRPr lang="en-US" sz="2400" i="1" dirty="0">
              <a:solidFill>
                <a:schemeClr val="accent2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669F491-8289-4DC8-92B1-EA40E6FA8470}"/>
              </a:ext>
            </a:extLst>
          </p:cNvPr>
          <p:cNvSpPr txBox="1"/>
          <p:nvPr/>
        </p:nvSpPr>
        <p:spPr>
          <a:xfrm rot="16200000">
            <a:off x="515257" y="6275262"/>
            <a:ext cx="2184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</a:rPr>
              <a:t>Interannual (%)</a:t>
            </a:r>
          </a:p>
        </p:txBody>
      </p:sp>
      <p:pic>
        <p:nvPicPr>
          <p:cNvPr id="36" name="Picture 35" descr="A close up of a map&#10;&#10;Description automatically generated">
            <a:extLst>
              <a:ext uri="{FF2B5EF4-FFF2-40B4-BE49-F238E27FC236}">
                <a16:creationId xmlns:a16="http://schemas.microsoft.com/office/drawing/2014/main" id="{848C5003-D756-4E93-8DF3-3DEC1D1C72C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89342"/>
          <a:stretch/>
        </p:blipFill>
        <p:spPr>
          <a:xfrm>
            <a:off x="1792173" y="5153123"/>
            <a:ext cx="4572009" cy="454794"/>
          </a:xfrm>
          <a:prstGeom prst="rect">
            <a:avLst/>
          </a:prstGeom>
        </p:spPr>
      </p:pic>
      <p:pic>
        <p:nvPicPr>
          <p:cNvPr id="34" name="Picture 33" descr="A picture containing water, table, colorful, group&#10;&#10;Description automatically generated">
            <a:extLst>
              <a:ext uri="{FF2B5EF4-FFF2-40B4-BE49-F238E27FC236}">
                <a16:creationId xmlns:a16="http://schemas.microsoft.com/office/drawing/2014/main" id="{08D1D038-D5BE-4B56-A762-BB74CE0883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28150" y="5486400"/>
            <a:ext cx="4572009" cy="243840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D747C1EA-F1CE-454A-ACCC-0081E79978C0}"/>
              </a:ext>
            </a:extLst>
          </p:cNvPr>
          <p:cNvGrpSpPr/>
          <p:nvPr/>
        </p:nvGrpSpPr>
        <p:grpSpPr>
          <a:xfrm>
            <a:off x="10972800" y="2121774"/>
            <a:ext cx="3048006" cy="2746949"/>
            <a:chOff x="10919564" y="2121774"/>
            <a:chExt cx="3048006" cy="274694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E0F49A8-D08E-4AA1-B607-5DD8098692C1}"/>
                </a:ext>
              </a:extLst>
            </p:cNvPr>
            <p:cNvGrpSpPr/>
            <p:nvPr/>
          </p:nvGrpSpPr>
          <p:grpSpPr>
            <a:xfrm>
              <a:off x="10919564" y="2121774"/>
              <a:ext cx="3048006" cy="2746949"/>
              <a:chOff x="10919564" y="2121774"/>
              <a:chExt cx="3048006" cy="2746949"/>
            </a:xfrm>
          </p:grpSpPr>
          <p:pic>
            <p:nvPicPr>
              <p:cNvPr id="48" name="Picture 47" descr="A close up of a person&#10;&#10;Description automatically generated">
                <a:extLst>
                  <a:ext uri="{FF2B5EF4-FFF2-40B4-BE49-F238E27FC236}">
                    <a16:creationId xmlns:a16="http://schemas.microsoft.com/office/drawing/2014/main" id="{0906AA1B-01F1-4A50-9F86-90322D00C6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919564" y="2430318"/>
                <a:ext cx="3048006" cy="2438405"/>
              </a:xfrm>
              <a:prstGeom prst="rect">
                <a:avLst/>
              </a:prstGeom>
            </p:spPr>
          </p:pic>
          <p:pic>
            <p:nvPicPr>
              <p:cNvPr id="59" name="Picture 58" descr="A close up of text on a white background&#10;&#10;Description automatically generated">
                <a:extLst>
                  <a:ext uri="{FF2B5EF4-FFF2-40B4-BE49-F238E27FC236}">
                    <a16:creationId xmlns:a16="http://schemas.microsoft.com/office/drawing/2014/main" id="{E32E06CA-E8D7-4F27-A9AD-77B35780DAB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39491" r="28587" b="91454"/>
              <a:stretch/>
            </p:blipFill>
            <p:spPr>
              <a:xfrm>
                <a:off x="12195301" y="2121774"/>
                <a:ext cx="973015" cy="364669"/>
              </a:xfrm>
              <a:prstGeom prst="rect">
                <a:avLst/>
              </a:prstGeom>
            </p:spPr>
          </p:pic>
        </p:grp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19A83F5-CE45-445E-9D37-F4181B4CD462}"/>
                </a:ext>
              </a:extLst>
            </p:cNvPr>
            <p:cNvSpPr txBox="1"/>
            <p:nvPr/>
          </p:nvSpPr>
          <p:spPr>
            <a:xfrm>
              <a:off x="12763915" y="2583708"/>
              <a:ext cx="9539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007836"/>
                  </a:solidFill>
                </a:rPr>
                <a:t>6.4%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FE36BB7-68B3-4045-89CB-031572010E84}"/>
                </a:ext>
              </a:extLst>
            </p:cNvPr>
            <p:cNvSpPr txBox="1"/>
            <p:nvPr/>
          </p:nvSpPr>
          <p:spPr>
            <a:xfrm>
              <a:off x="12763915" y="3866279"/>
              <a:ext cx="105877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</a:rPr>
                <a:t>10.6%</a:t>
              </a: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50251A1C-C60B-4058-820F-F374B486D6FA}"/>
              </a:ext>
            </a:extLst>
          </p:cNvPr>
          <p:cNvSpPr txBox="1"/>
          <p:nvPr/>
        </p:nvSpPr>
        <p:spPr>
          <a:xfrm>
            <a:off x="5185611" y="5689303"/>
            <a:ext cx="953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7836"/>
                </a:solidFill>
              </a:rPr>
              <a:t>7.4%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2DB5E81-A785-4A2A-A4DD-75A84E4EC10D}"/>
              </a:ext>
            </a:extLst>
          </p:cNvPr>
          <p:cNvSpPr txBox="1"/>
          <p:nvPr/>
        </p:nvSpPr>
        <p:spPr>
          <a:xfrm>
            <a:off x="5185611" y="6971874"/>
            <a:ext cx="958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4.0%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4513C12-0442-40EB-9255-0A274CCBEF5F}"/>
              </a:ext>
            </a:extLst>
          </p:cNvPr>
          <p:cNvSpPr txBox="1"/>
          <p:nvPr/>
        </p:nvSpPr>
        <p:spPr>
          <a:xfrm>
            <a:off x="12873787" y="5715828"/>
            <a:ext cx="953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7836"/>
                </a:solidFill>
              </a:rPr>
              <a:t>4.5%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F623F147-050A-410B-B1DC-46304FFDAE34}"/>
              </a:ext>
            </a:extLst>
          </p:cNvPr>
          <p:cNvSpPr txBox="1"/>
          <p:nvPr/>
        </p:nvSpPr>
        <p:spPr>
          <a:xfrm>
            <a:off x="12873787" y="6998399"/>
            <a:ext cx="953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4.4%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480EDD0-D560-44D9-9F15-DCB8CCA29D09}"/>
              </a:ext>
            </a:extLst>
          </p:cNvPr>
          <p:cNvGrpSpPr/>
          <p:nvPr/>
        </p:nvGrpSpPr>
        <p:grpSpPr>
          <a:xfrm>
            <a:off x="6672044" y="1794716"/>
            <a:ext cx="4056922" cy="3225339"/>
            <a:chOff x="6672044" y="1794716"/>
            <a:chExt cx="4056922" cy="322533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CCE40A0E-D8AC-4577-BBA6-6A769C4244C1}"/>
                </a:ext>
              </a:extLst>
            </p:cNvPr>
            <p:cNvGrpSpPr/>
            <p:nvPr/>
          </p:nvGrpSpPr>
          <p:grpSpPr>
            <a:xfrm>
              <a:off x="6672044" y="1794716"/>
              <a:ext cx="4056922" cy="3225339"/>
              <a:chOff x="6672044" y="1794716"/>
              <a:chExt cx="4056922" cy="3225339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24B75441-F847-4CA7-ABD3-1680749269ED}"/>
                  </a:ext>
                </a:extLst>
              </p:cNvPr>
              <p:cNvGrpSpPr/>
              <p:nvPr/>
            </p:nvGrpSpPr>
            <p:grpSpPr>
              <a:xfrm>
                <a:off x="7680960" y="2122950"/>
                <a:ext cx="3048006" cy="2752079"/>
                <a:chOff x="5624410" y="2417307"/>
                <a:chExt cx="3048006" cy="2752079"/>
              </a:xfrm>
            </p:grpSpPr>
            <p:pic>
              <p:nvPicPr>
                <p:cNvPr id="44" name="Picture 43" descr="A close up of a colorful background&#10;&#10;Description automatically generated">
                  <a:extLst>
                    <a:ext uri="{FF2B5EF4-FFF2-40B4-BE49-F238E27FC236}">
                      <a16:creationId xmlns:a16="http://schemas.microsoft.com/office/drawing/2014/main" id="{7B547E4F-44F0-47BF-B8C8-FFE037C2764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624410" y="2730981"/>
                  <a:ext cx="3048006" cy="2438405"/>
                </a:xfrm>
                <a:prstGeom prst="rect">
                  <a:avLst/>
                </a:prstGeom>
              </p:spPr>
            </p:pic>
            <p:pic>
              <p:nvPicPr>
                <p:cNvPr id="42" name="Picture 41" descr="A close up of a piece of paper&#10;&#10;Description automatically generated">
                  <a:extLst>
                    <a:ext uri="{FF2B5EF4-FFF2-40B4-BE49-F238E27FC236}">
                      <a16:creationId xmlns:a16="http://schemas.microsoft.com/office/drawing/2014/main" id="{95805A20-C116-4EF9-BA93-1C642744FFC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/>
                <a:srcRect l="26269" t="183" r="11423" b="90750"/>
                <a:stretch/>
              </p:blipFill>
              <p:spPr>
                <a:xfrm>
                  <a:off x="6403234" y="2417307"/>
                  <a:ext cx="1899139" cy="386891"/>
                </a:xfrm>
                <a:prstGeom prst="rect">
                  <a:avLst/>
                </a:prstGeom>
              </p:spPr>
            </p:pic>
          </p:grpSp>
          <p:sp>
            <p:nvSpPr>
              <p:cNvPr id="57" name="Content Placeholder 3">
                <a:extLst>
                  <a:ext uri="{FF2B5EF4-FFF2-40B4-BE49-F238E27FC236}">
                    <a16:creationId xmlns:a16="http://schemas.microsoft.com/office/drawing/2014/main" id="{BF16D4B2-7042-49EB-9957-0F16A1F5C78E}"/>
                  </a:ext>
                </a:extLst>
              </p:cNvPr>
              <p:cNvSpPr txBox="1">
                <a:spLocks/>
              </p:cNvSpPr>
              <p:nvPr/>
            </p:nvSpPr>
            <p:spPr>
              <a:xfrm rot="16200000">
                <a:off x="5332426" y="3134334"/>
                <a:ext cx="3225339" cy="546104"/>
              </a:xfrm>
              <a:prstGeom prst="rect">
                <a:avLst/>
              </a:prstGeom>
            </p:spPr>
            <p:txBody>
              <a:bodyPr/>
              <a:lstStyle>
                <a:lvl1pPr marL="274320" indent="-274320" algn="l" defTabSz="109728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822960" indent="-274320" algn="l" defTabSz="1097280" rtl="0" eaLnBrk="1" latinLnBrk="0" hangingPunct="1">
                  <a:lnSpc>
                    <a:spcPct val="90000"/>
                  </a:lnSpc>
                  <a:spcBef>
                    <a:spcPts val="6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1371600" indent="-274320" algn="l" defTabSz="1097280" rtl="0" eaLnBrk="1" latinLnBrk="0" hangingPunct="1">
                  <a:lnSpc>
                    <a:spcPct val="90000"/>
                  </a:lnSpc>
                  <a:spcBef>
                    <a:spcPts val="600"/>
                  </a:spcBef>
                  <a:buFont typeface="Wingdings" panose="05000000000000000000" pitchFamily="2" charset="2"/>
                  <a:buChar char="ü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920240" indent="-274320" algn="l" defTabSz="1097280" rtl="0" eaLnBrk="1" latinLnBrk="0" hangingPunct="1">
                  <a:lnSpc>
                    <a:spcPct val="9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2468880" indent="-274320" algn="l" defTabSz="1097280" rtl="0" eaLnBrk="1" latinLnBrk="0" hangingPunct="1">
                  <a:lnSpc>
                    <a:spcPct val="90000"/>
                  </a:lnSpc>
                  <a:spcBef>
                    <a:spcPts val="600"/>
                  </a:spcBef>
                  <a:buFont typeface="Wingdings" panose="05000000000000000000" pitchFamily="2" charset="2"/>
                  <a:buChar char="§"/>
                  <a:defRPr sz="16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3017520" indent="-274320" algn="l" defTabSz="1097280" rtl="0" eaLnBrk="1" latinLnBrk="0" hangingPunct="1">
                  <a:lnSpc>
                    <a:spcPct val="9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  <a:defRPr sz="21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566160" indent="-274320" algn="l" defTabSz="1097280" rtl="0" eaLnBrk="1" latinLnBrk="0" hangingPunct="1">
                  <a:lnSpc>
                    <a:spcPct val="9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  <a:defRPr sz="21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114800" indent="-274320" algn="l" defTabSz="1097280" rtl="0" eaLnBrk="1" latinLnBrk="0" hangingPunct="1">
                  <a:lnSpc>
                    <a:spcPct val="9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  <a:defRPr sz="21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663440" indent="-274320" algn="l" defTabSz="1097280" rtl="0" eaLnBrk="1" latinLnBrk="0" hangingPunct="1">
                  <a:lnSpc>
                    <a:spcPct val="9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  <a:defRPr sz="216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i="1" dirty="0">
                    <a:solidFill>
                      <a:schemeClr val="accent2"/>
                    </a:solidFill>
                  </a:rPr>
                  <a:t>Adaptive expectation</a:t>
                </a:r>
                <a:endParaRPr lang="en-US" sz="2000" i="1" dirty="0">
                  <a:solidFill>
                    <a:schemeClr val="accent2"/>
                  </a:solidFill>
                </a:endParaRPr>
              </a:p>
              <a:p>
                <a:endParaRPr lang="en-US" sz="2400" i="1" dirty="0">
                  <a:solidFill>
                    <a:schemeClr val="accent2"/>
                  </a:solidFill>
                </a:endParaRPr>
              </a:p>
              <a:p>
                <a:endParaRPr lang="en-US" sz="2400" i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63CFBCB9-C488-4958-B046-6CD561A72174}"/>
                  </a:ext>
                </a:extLst>
              </p:cNvPr>
              <p:cNvSpPr txBox="1"/>
              <p:nvPr/>
            </p:nvSpPr>
            <p:spPr>
              <a:xfrm rot="16200000">
                <a:off x="6367416" y="3276030"/>
                <a:ext cx="21845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000000"/>
                    </a:solidFill>
                  </a:rPr>
                  <a:t>Interannual (%)</a:t>
                </a:r>
              </a:p>
            </p:txBody>
          </p:sp>
        </p:grp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B3C7977E-E98D-4259-9AF6-1E7D05A1F26E}"/>
                </a:ext>
              </a:extLst>
            </p:cNvPr>
            <p:cNvSpPr txBox="1"/>
            <p:nvPr/>
          </p:nvSpPr>
          <p:spPr>
            <a:xfrm>
              <a:off x="9669412" y="2586289"/>
              <a:ext cx="9539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007836"/>
                  </a:solidFill>
                </a:rPr>
                <a:t>0.2%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5F8F930-3F7B-4812-B3A7-965B97F16332}"/>
                </a:ext>
              </a:extLst>
            </p:cNvPr>
            <p:cNvSpPr txBox="1"/>
            <p:nvPr/>
          </p:nvSpPr>
          <p:spPr>
            <a:xfrm>
              <a:off x="9669412" y="3868860"/>
              <a:ext cx="9539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</a:rPr>
                <a:t>0.6%</a:t>
              </a:r>
            </a:p>
          </p:txBody>
        </p: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002D662C-638A-4931-980F-40F3E9C1994D}"/>
              </a:ext>
            </a:extLst>
          </p:cNvPr>
          <p:cNvSpPr txBox="1"/>
          <p:nvPr/>
        </p:nvSpPr>
        <p:spPr>
          <a:xfrm>
            <a:off x="9669412" y="5674806"/>
            <a:ext cx="953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7836"/>
                </a:solidFill>
              </a:rPr>
              <a:t>0.9%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12500006-E078-4A30-87BA-F53F527F3DCC}"/>
              </a:ext>
            </a:extLst>
          </p:cNvPr>
          <p:cNvSpPr txBox="1"/>
          <p:nvPr/>
        </p:nvSpPr>
        <p:spPr>
          <a:xfrm>
            <a:off x="9669412" y="6957377"/>
            <a:ext cx="953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1.3%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3891957-B258-4155-9465-F7171F185219}"/>
              </a:ext>
            </a:extLst>
          </p:cNvPr>
          <p:cNvGrpSpPr/>
          <p:nvPr/>
        </p:nvGrpSpPr>
        <p:grpSpPr>
          <a:xfrm>
            <a:off x="8025164" y="5614936"/>
            <a:ext cx="1901064" cy="1876298"/>
            <a:chOff x="8025164" y="5614936"/>
            <a:chExt cx="1901064" cy="1876298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2E8FFC0-B158-40C5-830B-D263B108F053}"/>
                </a:ext>
              </a:extLst>
            </p:cNvPr>
            <p:cNvSpPr txBox="1"/>
            <p:nvPr/>
          </p:nvSpPr>
          <p:spPr>
            <a:xfrm>
              <a:off x="8067312" y="5614936"/>
              <a:ext cx="179302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007836"/>
                  </a:solidFill>
                </a:rPr>
                <a:t>US oil crop</a:t>
              </a:r>
            </a:p>
            <a:p>
              <a:pPr algn="ctr"/>
              <a:r>
                <a:rPr lang="en-US" sz="2000" dirty="0">
                  <a:solidFill>
                    <a:srgbClr val="007836"/>
                  </a:solidFill>
                </a:rPr>
                <a:t> (soybeans)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21BC04F-647F-4B80-B6C9-6407947E7292}"/>
                </a:ext>
              </a:extLst>
            </p:cNvPr>
            <p:cNvSpPr txBox="1"/>
            <p:nvPr/>
          </p:nvSpPr>
          <p:spPr>
            <a:xfrm>
              <a:off x="8025164" y="6783348"/>
              <a:ext cx="190106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BE0F34"/>
                  </a:solidFill>
                </a:rPr>
                <a:t>World </a:t>
              </a:r>
            </a:p>
            <a:p>
              <a:pPr algn="ctr"/>
              <a:r>
                <a:rPr lang="en-US" sz="2000" dirty="0">
                  <a:solidFill>
                    <a:srgbClr val="BE0F34"/>
                  </a:solidFill>
                </a:rPr>
                <a:t>average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6909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6E0DA5A-270A-46F3-A1FD-E2E3E88D9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5AD9E48-7100-4E8B-87BD-938B96DE9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scenarios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8CF337-962F-485F-97FD-31B6B377EF2F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71600" y="2057399"/>
            <a:ext cx="12801600" cy="5903977"/>
          </a:xfrm>
        </p:spPr>
        <p:txBody>
          <a:bodyPr/>
          <a:lstStyle/>
          <a:p>
            <a:r>
              <a:rPr lang="en-US" dirty="0"/>
              <a:t>Four scenarios under RCP 8.5 from AgMIP</a:t>
            </a:r>
          </a:p>
          <a:p>
            <a:pPr lvl="1"/>
            <a:r>
              <a:rPr lang="en-US" i="1" dirty="0"/>
              <a:t>GFDL-EPIC; GFDL-</a:t>
            </a:r>
            <a:r>
              <a:rPr lang="en-US" dirty="0"/>
              <a:t>LPJGUESS </a:t>
            </a:r>
          </a:p>
          <a:p>
            <a:pPr lvl="1"/>
            <a:r>
              <a:rPr lang="en-US" dirty="0"/>
              <a:t>HadGEM2-</a:t>
            </a:r>
            <a:r>
              <a:rPr lang="en-US" i="1" dirty="0"/>
              <a:t>EPIC; GFDL-</a:t>
            </a:r>
            <a:r>
              <a:rPr lang="en-US" dirty="0"/>
              <a:t>LPJGUESS </a:t>
            </a:r>
          </a:p>
          <a:p>
            <a:endParaRPr lang="en-US" dirty="0"/>
          </a:p>
          <a:p>
            <a:r>
              <a:rPr lang="en-US" dirty="0"/>
              <a:t>Climate impacts by 2050 or interannual mean</a:t>
            </a:r>
          </a:p>
          <a:p>
            <a:pPr lvl="1"/>
            <a:r>
              <a:rPr lang="en-US" dirty="0"/>
              <a:t>Generally consistent with AgMIP</a:t>
            </a:r>
          </a:p>
          <a:p>
            <a:endParaRPr lang="en-US" dirty="0"/>
          </a:p>
          <a:p>
            <a:r>
              <a:rPr lang="en-US" dirty="0"/>
              <a:t>New insights from IAV</a:t>
            </a:r>
          </a:p>
          <a:p>
            <a:pPr lvl="1"/>
            <a:r>
              <a:rPr lang="en-US" dirty="0"/>
              <a:t>Scenario comparison</a:t>
            </a:r>
          </a:p>
          <a:p>
            <a:pPr lvl="1"/>
            <a:r>
              <a:rPr lang="en-US" dirty="0"/>
              <a:t>ANOVA (AgMIP; Nelson et al. 2014)</a:t>
            </a:r>
          </a:p>
          <a:p>
            <a:pPr lvl="2"/>
            <a:r>
              <a:rPr lang="en-US" dirty="0"/>
              <a:t>IAV (year) is more important than region and crop</a:t>
            </a:r>
          </a:p>
          <a:p>
            <a:pPr lvl="2"/>
            <a:r>
              <a:rPr lang="en-US" dirty="0"/>
              <a:t>Climate models contributed more to IAV than crop models </a:t>
            </a:r>
          </a:p>
          <a:p>
            <a:pPr lvl="1"/>
            <a:r>
              <a:rPr lang="en-US" dirty="0"/>
              <a:t>More results in the paper</a:t>
            </a:r>
          </a:p>
          <a:p>
            <a:endParaRPr lang="en-US" dirty="0"/>
          </a:p>
          <a:p>
            <a:endParaRPr lang="en-US" dirty="0"/>
          </a:p>
          <a:p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253821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Relative interannual variability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0"/>
          </p:nvPr>
        </p:nvSpPr>
        <p:spPr>
          <a:xfrm>
            <a:off x="1407886" y="1872343"/>
            <a:ext cx="12586411" cy="5914572"/>
          </a:xfrm>
        </p:spPr>
        <p:txBody>
          <a:bodyPr/>
          <a:lstStyle/>
          <a:p>
            <a:r>
              <a:rPr lang="en-US" dirty="0"/>
              <a:t>How IAV in climate and biophysical shocks are transformed and transferred to global agricultural markets?</a:t>
            </a:r>
          </a:p>
          <a:p>
            <a:r>
              <a:rPr lang="en-US" dirty="0"/>
              <a:t>Relative interannual variability (RIV)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Vulnerability to climate variability </a:t>
            </a:r>
          </a:p>
          <a:p>
            <a:pPr lvl="1"/>
            <a:r>
              <a:rPr lang="en-US" dirty="0"/>
              <a:t>For a crop-region under a climate scenario</a:t>
            </a:r>
          </a:p>
          <a:p>
            <a:r>
              <a:rPr lang="en-US" dirty="0"/>
              <a:t>Consistent generally across scenarios </a:t>
            </a:r>
          </a:p>
          <a:p>
            <a:pPr lvl="1"/>
            <a:r>
              <a:rPr lang="en-US" dirty="0"/>
              <a:t>at the global scale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52"/>
          <a:stretch/>
        </p:blipFill>
        <p:spPr>
          <a:xfrm>
            <a:off x="8585107" y="2730481"/>
            <a:ext cx="5409190" cy="523022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E1DD3F8-FD7E-4E00-8191-2E1EE970E7A3}"/>
                  </a:ext>
                </a:extLst>
              </p:cNvPr>
              <p:cNvSpPr txBox="1"/>
              <p:nvPr/>
            </p:nvSpPr>
            <p:spPr>
              <a:xfrm>
                <a:off x="1775094" y="4708012"/>
                <a:ext cx="3492623" cy="7975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RIV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𝐼𝐴𝑉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𝑒𝑐𝑜𝑛𝑜𝑚𝑖𝑐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𝑣𝑎𝑟𝑖𝑎𝑏𝑙𝑒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𝐼𝐴𝑉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𝑏𝑖𝑜𝑝h𝑦𝑠𝑖𝑐𝑎𝑙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𝑦𝑖𝑒𝑙𝑑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E1DD3F8-FD7E-4E00-8191-2E1EE970E7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5094" y="4708012"/>
                <a:ext cx="3492623" cy="79752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B903442B-24B2-4521-B0F2-55C0C27EA8D2}"/>
                  </a:ext>
                </a:extLst>
              </p:cNvPr>
              <p:cNvSpPr/>
              <p:nvPr/>
            </p:nvSpPr>
            <p:spPr>
              <a:xfrm>
                <a:off x="5092483" y="4708012"/>
                <a:ext cx="3213124" cy="8592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𝐵𝑒𝑡𝑎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𝑐𝑜𝑒𝑓𝑓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.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𝐶𝑜𝑟𝑟𝑒𝑙𝑎𝑡𝑖𝑜𝑛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𝑐𝑜𝑒𝑓𝑓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.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B903442B-24B2-4521-B0F2-55C0C27EA8D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2483" y="4708012"/>
                <a:ext cx="3213124" cy="8592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2A48BC3-E791-41F5-A10C-48362830703E}"/>
                  </a:ext>
                </a:extLst>
              </p:cNvPr>
              <p:cNvSpPr/>
              <p:nvPr/>
            </p:nvSpPr>
            <p:spPr>
              <a:xfrm>
                <a:off x="1775094" y="3779756"/>
                <a:ext cx="62769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𝑆𝐷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𝑣𝑎𝑟𝑖</m:t>
                                      </m:r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𝑏𝑙</m:t>
                                      </m:r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unc>
                                <m:func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𝑣𝑎𝑟𝑖</m:t>
                                      </m:r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𝑏𝑙𝑒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func>
                            </m:e>
                          </m:func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2A48BC3-E791-41F5-A10C-4836283070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5094" y="3779756"/>
                <a:ext cx="6276975" cy="461665"/>
              </a:xfrm>
              <a:prstGeom prst="rect">
                <a:avLst/>
              </a:prstGeom>
              <a:blipFill>
                <a:blip r:embed="rId5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EDB8B366-8E12-4951-A2CE-EB8FF9B0129C}"/>
              </a:ext>
            </a:extLst>
          </p:cNvPr>
          <p:cNvSpPr/>
          <p:nvPr/>
        </p:nvSpPr>
        <p:spPr>
          <a:xfrm>
            <a:off x="13810132" y="4373826"/>
            <a:ext cx="7841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8817D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0.25</a:t>
            </a:r>
            <a:endParaRPr lang="en-US" dirty="0">
              <a:solidFill>
                <a:srgbClr val="F8817D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F6BEF5-3467-4F12-8E9B-6EA6C5DDD355}"/>
              </a:ext>
            </a:extLst>
          </p:cNvPr>
          <p:cNvSpPr/>
          <p:nvPr/>
        </p:nvSpPr>
        <p:spPr>
          <a:xfrm>
            <a:off x="11821674" y="2764536"/>
            <a:ext cx="6126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28BCF8"/>
                </a:solidFill>
                <a:latin typeface="Arial" panose="020B0604020202020204" pitchFamily="34" charset="0"/>
              </a:rPr>
              <a:t>2.8</a:t>
            </a:r>
            <a:endParaRPr lang="en-US" dirty="0">
              <a:solidFill>
                <a:srgbClr val="28BCF8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11243E3-5970-4271-A8CD-19C458ACDF1D}"/>
              </a:ext>
            </a:extLst>
          </p:cNvPr>
          <p:cNvSpPr/>
          <p:nvPr/>
        </p:nvSpPr>
        <p:spPr>
          <a:xfrm>
            <a:off x="13817183" y="3285914"/>
            <a:ext cx="7841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EB80F4"/>
                </a:solidFill>
                <a:latin typeface="Arial" panose="020B0604020202020204" pitchFamily="34" charset="0"/>
              </a:rPr>
              <a:t>0.85</a:t>
            </a:r>
            <a:endParaRPr lang="en-US" dirty="0">
              <a:solidFill>
                <a:srgbClr val="EB80F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10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A83829A-9CFD-430C-ACAE-76474C515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B71ECCE-7D10-4AC4-B30E-14757A3F0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Regional heterogeneity in variability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07FBF2-A94C-448C-B0EF-2F211D00593F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71600" y="1993393"/>
            <a:ext cx="12801600" cy="5550408"/>
          </a:xfrm>
        </p:spPr>
        <p:txBody>
          <a:bodyPr/>
          <a:lstStyle/>
          <a:p>
            <a:r>
              <a:rPr lang="en-US" dirty="0"/>
              <a:t>Crop-regions with higher IAV of biophysical yield shocks tend to have a smaller magnitude of variance transmission (smaller RIV) to consumption or price responses</a:t>
            </a:r>
          </a:p>
          <a:p>
            <a:pPr lvl="1"/>
            <a:r>
              <a:rPr lang="en-US" sz="2800" b="1" dirty="0"/>
              <a:t>Regional interannual variation is mediated through trade. </a:t>
            </a:r>
          </a:p>
          <a:p>
            <a:pPr lvl="1"/>
            <a:r>
              <a:rPr lang="en-US" sz="2800" dirty="0"/>
              <a:t>Historical evidence for maize (</a:t>
            </a:r>
            <a:r>
              <a:rPr lang="en-US" sz="2800" dirty="0" err="1"/>
              <a:t>Villoria</a:t>
            </a:r>
            <a:r>
              <a:rPr lang="en-US" sz="2800" dirty="0"/>
              <a:t> and Chen, 2018)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See paper for more details</a:t>
            </a:r>
          </a:p>
          <a:p>
            <a:pPr lvl="1"/>
            <a:r>
              <a:rPr lang="en-US" dirty="0"/>
              <a:t>Results are consistent across climate scenarios</a:t>
            </a:r>
          </a:p>
          <a:p>
            <a:pPr lvl="1"/>
            <a:r>
              <a:rPr lang="en-US" dirty="0"/>
              <a:t>Interannual variability in climate and biophysical shocks are transformed and transferred to crop market and magnified by endogenous market fluctuations.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970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Why is separating planting &amp; harvesting important?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0"/>
          </p:nvPr>
        </p:nvSpPr>
        <p:spPr>
          <a:xfrm>
            <a:off x="1371600" y="1971305"/>
            <a:ext cx="12801600" cy="5572496"/>
          </a:xfrm>
        </p:spPr>
        <p:txBody>
          <a:bodyPr/>
          <a:lstStyle/>
          <a:p>
            <a:r>
              <a:rPr lang="en-US" dirty="0"/>
              <a:t>The trend and variability of climate impacts can be more useful than point estimations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Parameter calibration</a:t>
            </a:r>
          </a:p>
          <a:p>
            <a:pPr lvl="1"/>
            <a:r>
              <a:rPr lang="en-US" dirty="0"/>
              <a:t>Better hindcast performance with planting and harvesting separated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Other applications</a:t>
            </a:r>
          </a:p>
          <a:p>
            <a:pPr lvl="1"/>
            <a:r>
              <a:rPr lang="en-US" dirty="0"/>
              <a:t>Value of better predictions/forecasts</a:t>
            </a:r>
          </a:p>
          <a:p>
            <a:pPr lvl="1"/>
            <a:r>
              <a:rPr lang="en-US" dirty="0"/>
              <a:t>Extreme weather events</a:t>
            </a:r>
          </a:p>
          <a:p>
            <a:pPr lvl="1"/>
            <a:r>
              <a:rPr lang="en-US" dirty="0"/>
              <a:t>Risk aversion behaviors</a:t>
            </a:r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295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056E56-BB9A-4BC4-AC43-1C68D66F4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D2E1624-F890-4927-BA6D-570527345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5862C6-A142-4AF6-B695-50113E0ABCA0}"/>
              </a:ext>
            </a:extLst>
          </p:cNvPr>
          <p:cNvSpPr>
            <a:spLocks noGrp="1"/>
          </p:cNvSpPr>
          <p:nvPr>
            <p:ph sz="quarter" idx="20"/>
          </p:nvPr>
        </p:nvSpPr>
        <p:spPr/>
        <p:txBody>
          <a:bodyPr/>
          <a:lstStyle/>
          <a:p>
            <a:r>
              <a:rPr lang="en-US" dirty="0"/>
              <a:t>Limited consideration of extreme weather events and policy</a:t>
            </a:r>
          </a:p>
          <a:p>
            <a:r>
              <a:rPr lang="en-US" dirty="0"/>
              <a:t>Parameter uncertainty</a:t>
            </a:r>
          </a:p>
          <a:p>
            <a:r>
              <a:rPr lang="en-US" dirty="0"/>
              <a:t>Storage!</a:t>
            </a:r>
          </a:p>
          <a:p>
            <a:pPr lvl="1"/>
            <a:r>
              <a:rPr lang="en-US" dirty="0"/>
              <a:t>Difficult to incorporate competitive storage model under RE</a:t>
            </a:r>
          </a:p>
          <a:p>
            <a:pPr lvl="2"/>
            <a:r>
              <a:rPr lang="en-US" dirty="0"/>
              <a:t>Stocking cost</a:t>
            </a:r>
          </a:p>
          <a:p>
            <a:pPr lvl="2"/>
            <a:r>
              <a:rPr lang="en-US" dirty="0"/>
              <a:t>Wright and Williams 1982</a:t>
            </a:r>
          </a:p>
          <a:p>
            <a:pPr lvl="1"/>
            <a:r>
              <a:rPr lang="en-US" dirty="0"/>
              <a:t>Smaller alpha?</a:t>
            </a:r>
          </a:p>
          <a:p>
            <a:pPr lvl="1"/>
            <a:endParaRPr lang="en-US" dirty="0"/>
          </a:p>
          <a:p>
            <a:r>
              <a:rPr lang="en-US" dirty="0"/>
              <a:t>Extension of previous studies</a:t>
            </a:r>
          </a:p>
          <a:p>
            <a:pPr lvl="1"/>
            <a:r>
              <a:rPr lang="en-US" dirty="0" err="1"/>
              <a:t>Diffenbaugh</a:t>
            </a:r>
            <a:r>
              <a:rPr lang="en-US" dirty="0"/>
              <a:t> et al., 2012; Urban et al., 2012</a:t>
            </a:r>
          </a:p>
          <a:p>
            <a:pPr lvl="1"/>
            <a:r>
              <a:rPr lang="en-US" dirty="0" err="1"/>
              <a:t>Femenia</a:t>
            </a:r>
            <a:r>
              <a:rPr lang="en-US" dirty="0"/>
              <a:t> and </a:t>
            </a:r>
            <a:r>
              <a:rPr lang="en-US" dirty="0" err="1"/>
              <a:t>Gohin</a:t>
            </a:r>
            <a:r>
              <a:rPr lang="en-US" dirty="0"/>
              <a:t>, 2011</a:t>
            </a:r>
          </a:p>
          <a:p>
            <a:pPr lvl="1"/>
            <a:r>
              <a:rPr lang="en-US" dirty="0"/>
              <a:t>AgMIP 2014</a:t>
            </a:r>
          </a:p>
        </p:txBody>
      </p:sp>
    </p:spTree>
    <p:extLst>
      <p:ext uri="{BB962C8B-B14F-4D97-AF65-F5344CB8AC3E}">
        <p14:creationId xmlns:p14="http://schemas.microsoft.com/office/powerpoint/2010/main" val="1609627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7433BB6-ACB2-4953-9ADC-C0F78F3BD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395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Assessing climate impacts on </a:t>
            </a:r>
            <a:r>
              <a:rPr lang="en-US" dirty="0" err="1"/>
              <a:t>AgLU</a:t>
            </a:r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102D7F6-2CC0-4D16-BE0D-373B0056FD0F}"/>
              </a:ext>
            </a:extLst>
          </p:cNvPr>
          <p:cNvGrpSpPr/>
          <p:nvPr/>
        </p:nvGrpSpPr>
        <p:grpSpPr>
          <a:xfrm>
            <a:off x="2722687" y="2078255"/>
            <a:ext cx="9701953" cy="4848945"/>
            <a:chOff x="1389187" y="2078255"/>
            <a:chExt cx="9701953" cy="4848945"/>
          </a:xfrm>
        </p:grpSpPr>
        <p:sp>
          <p:nvSpPr>
            <p:cNvPr id="34" name="Rectangle 33"/>
            <p:cNvSpPr/>
            <p:nvPr/>
          </p:nvSpPr>
          <p:spPr>
            <a:xfrm>
              <a:off x="2818583" y="3269600"/>
              <a:ext cx="2743200" cy="3657600"/>
            </a:xfrm>
            <a:prstGeom prst="rect">
              <a:avLst/>
            </a:prstGeom>
            <a:solidFill>
              <a:srgbClr val="A5A5A5">
                <a:lumMod val="20000"/>
                <a:lumOff val="80000"/>
                <a:alpha val="20000"/>
              </a:srgbClr>
            </a:solidFill>
            <a:ln w="12700" cap="flat" cmpd="sng" algn="ctr">
              <a:noFill/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15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578502" y="3269600"/>
              <a:ext cx="2743200" cy="3657600"/>
            </a:xfrm>
            <a:prstGeom prst="rect">
              <a:avLst/>
            </a:prstGeom>
            <a:solidFill>
              <a:srgbClr val="4472C4">
                <a:lumMod val="20000"/>
                <a:lumOff val="80000"/>
                <a:alpha val="20000"/>
              </a:srgbClr>
            </a:solidFill>
            <a:ln w="12700" cap="flat" cmpd="sng" algn="ctr">
              <a:noFill/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15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8347940" y="3269600"/>
              <a:ext cx="2743200" cy="3657600"/>
            </a:xfrm>
            <a:prstGeom prst="rect">
              <a:avLst/>
            </a:prstGeom>
            <a:solidFill>
              <a:srgbClr val="FF0000">
                <a:alpha val="2000"/>
              </a:srgbClr>
            </a:solidFill>
            <a:ln w="12700" cap="flat" cmpd="sng" algn="ctr">
              <a:noFill/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15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42DFDBA-48A1-4351-BAC2-40EB6790A3C5}"/>
                </a:ext>
              </a:extLst>
            </p:cNvPr>
            <p:cNvSpPr/>
            <p:nvPr/>
          </p:nvSpPr>
          <p:spPr>
            <a:xfrm>
              <a:off x="1504489" y="4169606"/>
              <a:ext cx="1083950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155"/>
              <a:r>
                <a:rPr lang="en-US" sz="2000" dirty="0">
                  <a:solidFill>
                    <a:prstClr val="black"/>
                  </a:solidFill>
                  <a:latin typeface="+mj-lt"/>
                  <a:cs typeface="Arial" panose="020B0604020202020204" pitchFamily="34" charset="0"/>
                </a:rPr>
                <a:t>Model </a:t>
              </a:r>
            </a:p>
            <a:p>
              <a:pPr algn="ctr" defTabSz="457155"/>
              <a:r>
                <a:rPr lang="en-US" sz="2000" dirty="0">
                  <a:solidFill>
                    <a:prstClr val="black"/>
                  </a:solidFill>
                  <a:latin typeface="+mj-lt"/>
                  <a:cs typeface="Arial" panose="020B0604020202020204" pitchFamily="34" charset="0"/>
                </a:rPr>
                <a:t>variable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742DFDBA-48A1-4351-BAC2-40EB6790A3C5}"/>
                </a:ext>
              </a:extLst>
            </p:cNvPr>
            <p:cNvSpPr/>
            <p:nvPr/>
          </p:nvSpPr>
          <p:spPr>
            <a:xfrm>
              <a:off x="1410302" y="6060782"/>
              <a:ext cx="12797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155"/>
              <a:r>
                <a:rPr lang="en-US" sz="2000" dirty="0">
                  <a:solidFill>
                    <a:prstClr val="black"/>
                  </a:solidFill>
                  <a:latin typeface="+mj-lt"/>
                  <a:cs typeface="Arial" panose="020B0604020202020204" pitchFamily="34" charset="0"/>
                </a:rPr>
                <a:t>Variability</a:t>
              </a: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932526" y="3337874"/>
              <a:ext cx="2502212" cy="34778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82881" indent="-182880" defTabSz="457155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prstClr val="black"/>
                  </a:solidFill>
                  <a:latin typeface="+mj-lt"/>
                  <a:cs typeface="Arial" panose="020B0604020202020204" pitchFamily="34" charset="0"/>
                </a:rPr>
                <a:t>Temperature</a:t>
              </a:r>
            </a:p>
            <a:p>
              <a:pPr marL="182881" indent="-182880" defTabSz="457155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prstClr val="black"/>
                  </a:solidFill>
                  <a:latin typeface="+mj-lt"/>
                  <a:cs typeface="Arial" panose="020B0604020202020204" pitchFamily="34" charset="0"/>
                </a:rPr>
                <a:t>Precipitation</a:t>
              </a:r>
            </a:p>
            <a:p>
              <a:pPr marL="182881" indent="-182880" defTabSz="457155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prstClr val="black"/>
                  </a:solidFill>
                  <a:latin typeface="+mj-lt"/>
                  <a:cs typeface="Arial" panose="020B0604020202020204" pitchFamily="34" charset="0"/>
                </a:rPr>
                <a:t>Surface radiation</a:t>
              </a:r>
            </a:p>
            <a:p>
              <a:pPr marL="182881" indent="-182880" defTabSz="457155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prstClr val="black"/>
                  </a:solidFill>
                  <a:latin typeface="+mj-lt"/>
                  <a:cs typeface="Arial" panose="020B0604020202020204" pitchFamily="34" charset="0"/>
                </a:rPr>
                <a:t>Wind speed</a:t>
              </a:r>
            </a:p>
            <a:p>
              <a:pPr marL="182881" indent="-182880" defTabSz="457155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prstClr val="black"/>
                  </a:solidFill>
                  <a:latin typeface="+mj-lt"/>
                  <a:cs typeface="Arial" panose="020B0604020202020204" pitchFamily="34" charset="0"/>
                </a:rPr>
                <a:t>Air pressure</a:t>
              </a:r>
            </a:p>
            <a:p>
              <a:pPr marL="182881" indent="-182880" defTabSz="457155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prstClr val="black"/>
                  </a:solidFill>
                  <a:latin typeface="+mj-lt"/>
                  <a:cs typeface="Arial" panose="020B0604020202020204" pitchFamily="34" charset="0"/>
                </a:rPr>
                <a:t>Humidity </a:t>
              </a:r>
            </a:p>
            <a:p>
              <a:pPr marL="182881" indent="-182880" defTabSz="457155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prstClr val="black"/>
                  </a:solidFill>
                  <a:latin typeface="+mj-lt"/>
                  <a:cs typeface="Arial" panose="020B0604020202020204" pitchFamily="34" charset="0"/>
                </a:rPr>
                <a:t>CO</a:t>
              </a:r>
              <a:r>
                <a:rPr lang="en-US" sz="2000" baseline="-25000" dirty="0">
                  <a:solidFill>
                    <a:prstClr val="black"/>
                  </a:solidFill>
                  <a:latin typeface="+mj-lt"/>
                  <a:cs typeface="Arial" panose="020B0604020202020204" pitchFamily="34" charset="0"/>
                </a:rPr>
                <a:t>2</a:t>
              </a:r>
              <a:r>
                <a:rPr lang="en-US" sz="2000" dirty="0">
                  <a:solidFill>
                    <a:prstClr val="black"/>
                  </a:solidFill>
                  <a:latin typeface="+mj-lt"/>
                  <a:cs typeface="Arial" panose="020B0604020202020204" pitchFamily="34" charset="0"/>
                </a:rPr>
                <a:t> concentration</a:t>
              </a:r>
            </a:p>
            <a:p>
              <a:pPr marL="182881" indent="-182880" defTabSz="457155">
                <a:buFont typeface="Arial" panose="020B0604020202020204" pitchFamily="34" charset="0"/>
                <a:buChar char="•"/>
              </a:pPr>
              <a:endParaRPr lang="en-US" sz="20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endParaRPr>
            </a:p>
            <a:p>
              <a:pPr marL="182881" indent="-182880" defTabSz="457155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prstClr val="black"/>
                  </a:solidFill>
                  <a:latin typeface="+mj-lt"/>
                  <a:cs typeface="Arial" panose="020B0604020202020204" pitchFamily="34" charset="0"/>
                </a:rPr>
                <a:t>Time: day</a:t>
              </a:r>
            </a:p>
            <a:p>
              <a:pPr marL="182881" indent="-182880" defTabSz="457155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prstClr val="black"/>
                  </a:solidFill>
                  <a:latin typeface="+mj-lt"/>
                  <a:cs typeface="Arial" panose="020B0604020202020204" pitchFamily="34" charset="0"/>
                </a:rPr>
                <a:t>Space: grid </a:t>
              </a:r>
            </a:p>
            <a:p>
              <a:pPr marL="182881" indent="-182880" defTabSz="457155">
                <a:buFont typeface="Arial" panose="020B0604020202020204" pitchFamily="34" charset="0"/>
                <a:buChar char="•"/>
              </a:pPr>
              <a:endParaRPr lang="en-US" sz="20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5679018" y="3337874"/>
              <a:ext cx="2552820" cy="34778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82881" indent="-182880" defTabSz="457155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prstClr val="black"/>
                  </a:solidFill>
                  <a:latin typeface="+mj-lt"/>
                  <a:cs typeface="Arial" panose="020B0604020202020204" pitchFamily="34" charset="0"/>
                </a:rPr>
                <a:t>Biophysical yield</a:t>
              </a:r>
            </a:p>
            <a:p>
              <a:pPr marL="274321" lvl="1" indent="-182880" defTabSz="457155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prstClr val="black"/>
                  </a:solidFill>
                  <a:latin typeface="+mj-lt"/>
                  <a:cs typeface="Arial" panose="020B0604020202020204" pitchFamily="34" charset="0"/>
                </a:rPr>
                <a:t>Carbon forcing</a:t>
              </a:r>
            </a:p>
            <a:p>
              <a:pPr marL="274321" lvl="1" indent="-182880" defTabSz="457155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prstClr val="black"/>
                  </a:solidFill>
                  <a:latin typeface="+mj-lt"/>
                  <a:cs typeface="Arial" panose="020B0604020202020204" pitchFamily="34" charset="0"/>
                </a:rPr>
                <a:t>Irrigation forcing</a:t>
              </a:r>
            </a:p>
            <a:p>
              <a:pPr marL="182881" indent="-182880" defTabSz="457155">
                <a:buFont typeface="Arial" panose="020B0604020202020204" pitchFamily="34" charset="0"/>
                <a:buChar char="•"/>
              </a:pPr>
              <a:endParaRPr lang="en-US" sz="20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endParaRPr>
            </a:p>
            <a:p>
              <a:pPr marL="182881" indent="-182880" defTabSz="457155">
                <a:buFont typeface="Arial" panose="020B0604020202020204" pitchFamily="34" charset="0"/>
                <a:buChar char="•"/>
              </a:pPr>
              <a:endParaRPr lang="en-US" sz="20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endParaRPr>
            </a:p>
            <a:p>
              <a:pPr marL="182881" indent="-182880" defTabSz="457155">
                <a:buFont typeface="Arial" panose="020B0604020202020204" pitchFamily="34" charset="0"/>
                <a:buChar char="•"/>
              </a:pPr>
              <a:endParaRPr lang="en-US" sz="20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endParaRPr>
            </a:p>
            <a:p>
              <a:pPr marL="182881" indent="-182880" defTabSz="457155">
                <a:buFont typeface="Arial" panose="020B0604020202020204" pitchFamily="34" charset="0"/>
                <a:buChar char="•"/>
              </a:pPr>
              <a:endParaRPr lang="en-US" sz="20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endParaRPr>
            </a:p>
            <a:p>
              <a:pPr marL="182881" indent="-182880" defTabSz="457155">
                <a:buFont typeface="Arial" panose="020B0604020202020204" pitchFamily="34" charset="0"/>
                <a:buChar char="•"/>
              </a:pPr>
              <a:endParaRPr lang="en-US" sz="20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endParaRPr>
            </a:p>
            <a:p>
              <a:pPr marL="182881" indent="-182880" defTabSz="457155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prstClr val="black"/>
                  </a:solidFill>
                  <a:latin typeface="+mj-lt"/>
                  <a:cs typeface="Arial" panose="020B0604020202020204" pitchFamily="34" charset="0"/>
                </a:rPr>
                <a:t>Time: year</a:t>
              </a:r>
            </a:p>
            <a:p>
              <a:pPr marL="182881" indent="-182880" defTabSz="457155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prstClr val="black"/>
                  </a:solidFill>
                  <a:latin typeface="+mj-lt"/>
                  <a:cs typeface="Arial" panose="020B0604020202020204" pitchFamily="34" charset="0"/>
                </a:rPr>
                <a:t>Space: grid</a:t>
              </a:r>
            </a:p>
            <a:p>
              <a:pPr marL="182881" indent="-182880" defTabSz="457155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prstClr val="black"/>
                  </a:solidFill>
                  <a:latin typeface="+mj-lt"/>
                  <a:cs typeface="Arial" panose="020B0604020202020204" pitchFamily="34" charset="0"/>
                </a:rPr>
                <a:t>Crop: major crops</a:t>
              </a: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8460319" y="3337874"/>
              <a:ext cx="2552820" cy="34778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82881" indent="-182880" defTabSz="457155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prstClr val="black"/>
                  </a:solidFill>
                  <a:latin typeface="+mj-lt"/>
                  <a:cs typeface="Arial" panose="020B0604020202020204" pitchFamily="34" charset="0"/>
                </a:rPr>
                <a:t>Realized yield</a:t>
              </a:r>
            </a:p>
            <a:p>
              <a:pPr marL="182881" indent="-182880" defTabSz="457155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prstClr val="black"/>
                  </a:solidFill>
                  <a:latin typeface="+mj-lt"/>
                  <a:cs typeface="Arial" panose="020B0604020202020204" pitchFamily="34" charset="0"/>
                </a:rPr>
                <a:t>Production</a:t>
              </a:r>
            </a:p>
            <a:p>
              <a:pPr marL="182881" indent="-182880" defTabSz="457155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prstClr val="black"/>
                  </a:solidFill>
                  <a:latin typeface="+mj-lt"/>
                  <a:cs typeface="Arial" panose="020B0604020202020204" pitchFamily="34" charset="0"/>
                </a:rPr>
                <a:t>Land use</a:t>
              </a:r>
            </a:p>
            <a:p>
              <a:pPr marL="182881" indent="-182880" defTabSz="457155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prstClr val="black"/>
                  </a:solidFill>
                  <a:latin typeface="+mj-lt"/>
                  <a:cs typeface="Arial" panose="020B0604020202020204" pitchFamily="34" charset="0"/>
                </a:rPr>
                <a:t>Consumption </a:t>
              </a:r>
            </a:p>
            <a:p>
              <a:pPr marL="182881" indent="-182880" defTabSz="457155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prstClr val="black"/>
                  </a:solidFill>
                  <a:latin typeface="+mj-lt"/>
                  <a:cs typeface="Arial" panose="020B0604020202020204" pitchFamily="34" charset="0"/>
                </a:rPr>
                <a:t>Trade </a:t>
              </a:r>
            </a:p>
            <a:p>
              <a:pPr marL="182881" indent="-182880" defTabSz="457155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prstClr val="black"/>
                  </a:solidFill>
                  <a:latin typeface="+mj-lt"/>
                  <a:cs typeface="Arial" panose="020B0604020202020204" pitchFamily="34" charset="0"/>
                </a:rPr>
                <a:t>Prices</a:t>
              </a:r>
            </a:p>
            <a:p>
              <a:pPr marL="2377441" lvl="4" indent="-182880" defTabSz="457155">
                <a:buFont typeface="Arial" panose="020B0604020202020204" pitchFamily="34" charset="0"/>
                <a:buChar char="•"/>
              </a:pPr>
              <a:endParaRPr lang="en-US" sz="20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endParaRPr>
            </a:p>
            <a:p>
              <a:pPr marL="182881" indent="-182880" defTabSz="457155">
                <a:buFont typeface="Arial" panose="020B0604020202020204" pitchFamily="34" charset="0"/>
                <a:buChar char="•"/>
              </a:pPr>
              <a:endParaRPr lang="en-US" sz="20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endParaRPr>
            </a:p>
            <a:p>
              <a:pPr marL="182881" indent="-182880" defTabSz="457155">
                <a:buFont typeface="Arial" panose="020B0604020202020204" pitchFamily="34" charset="0"/>
                <a:buChar char="•"/>
              </a:pPr>
              <a:r>
                <a:rPr lang="en-US" sz="2000" b="1" i="1" dirty="0">
                  <a:solidFill>
                    <a:srgbClr val="000000"/>
                  </a:solidFill>
                  <a:latin typeface="+mj-lt"/>
                  <a:cs typeface="Arial" panose="020B0604020202020204" pitchFamily="34" charset="0"/>
                </a:rPr>
                <a:t>Time: 2050</a:t>
              </a:r>
            </a:p>
            <a:p>
              <a:pPr marL="182881" indent="-182880" defTabSz="457155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prstClr val="black"/>
                  </a:solidFill>
                  <a:latin typeface="+mj-lt"/>
                  <a:cs typeface="Arial" panose="020B0604020202020204" pitchFamily="34" charset="0"/>
                </a:rPr>
                <a:t>Space: basin</a:t>
              </a:r>
            </a:p>
            <a:p>
              <a:pPr marL="182881" indent="-182880" defTabSz="457155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prstClr val="black"/>
                  </a:solidFill>
                  <a:latin typeface="+mj-lt"/>
                  <a:cs typeface="Arial" panose="020B0604020202020204" pitchFamily="34" charset="0"/>
                </a:rPr>
                <a:t>Crop: GCAM crops</a:t>
              </a:r>
            </a:p>
          </p:txBody>
        </p:sp>
        <p:cxnSp>
          <p:nvCxnSpPr>
            <p:cNvPr id="43" name="Straight Connector 42"/>
            <p:cNvCxnSpPr/>
            <p:nvPr/>
          </p:nvCxnSpPr>
          <p:spPr>
            <a:xfrm>
              <a:off x="1389187" y="5661505"/>
              <a:ext cx="9692640" cy="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dash"/>
              <a:miter lim="800000"/>
            </a:ln>
            <a:effectLst/>
          </p:spPr>
        </p:cxn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742DFDBA-48A1-4351-BAC2-40EB6790A3C5}"/>
                </a:ext>
              </a:extLst>
            </p:cNvPr>
            <p:cNvSpPr/>
            <p:nvPr/>
          </p:nvSpPr>
          <p:spPr>
            <a:xfrm>
              <a:off x="1476047" y="2192272"/>
              <a:ext cx="1297151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457155"/>
              <a:r>
                <a:rPr lang="en-US" sz="2000" dirty="0">
                  <a:solidFill>
                    <a:prstClr val="black"/>
                  </a:solidFill>
                  <a:cs typeface="Arial" panose="020B0604020202020204" pitchFamily="34" charset="0"/>
                </a:rPr>
                <a:t>Modeling </a:t>
              </a:r>
            </a:p>
            <a:p>
              <a:pPr algn="ctr" defTabSz="457155"/>
              <a:r>
                <a:rPr lang="en-US" sz="2000" dirty="0">
                  <a:solidFill>
                    <a:prstClr val="black"/>
                  </a:solidFill>
                  <a:cs typeface="Arial" panose="020B0604020202020204" pitchFamily="34" charset="0"/>
                </a:rPr>
                <a:t>chain</a:t>
              </a:r>
            </a:p>
          </p:txBody>
        </p:sp>
        <p:cxnSp>
          <p:nvCxnSpPr>
            <p:cNvPr id="46" name="Straight Connector 45"/>
            <p:cNvCxnSpPr/>
            <p:nvPr/>
          </p:nvCxnSpPr>
          <p:spPr>
            <a:xfrm>
              <a:off x="1389446" y="3258313"/>
              <a:ext cx="9692640" cy="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dash"/>
              <a:miter lim="800000"/>
            </a:ln>
            <a:effectLst/>
          </p:spPr>
        </p:cxnSp>
        <p:cxnSp>
          <p:nvCxnSpPr>
            <p:cNvPr id="48" name="Straight Connector 47"/>
            <p:cNvCxnSpPr/>
            <p:nvPr/>
          </p:nvCxnSpPr>
          <p:spPr>
            <a:xfrm>
              <a:off x="5561919" y="3262259"/>
              <a:ext cx="0" cy="365760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dash"/>
              <a:miter lim="800000"/>
            </a:ln>
            <a:effectLst/>
          </p:spPr>
        </p:cxnSp>
        <p:cxnSp>
          <p:nvCxnSpPr>
            <p:cNvPr id="49" name="Straight Connector 48"/>
            <p:cNvCxnSpPr>
              <a:cxnSpLocks/>
            </p:cNvCxnSpPr>
            <p:nvPr/>
          </p:nvCxnSpPr>
          <p:spPr>
            <a:xfrm>
              <a:off x="8336079" y="3258313"/>
              <a:ext cx="0" cy="365760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dash"/>
              <a:miter lim="800000"/>
            </a:ln>
            <a:effectLst/>
          </p:spPr>
        </p:cxnSp>
        <p:cxnSp>
          <p:nvCxnSpPr>
            <p:cNvPr id="50" name="Straight Connector 49"/>
            <p:cNvCxnSpPr/>
            <p:nvPr/>
          </p:nvCxnSpPr>
          <p:spPr>
            <a:xfrm>
              <a:off x="2818583" y="3258313"/>
              <a:ext cx="0" cy="365760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dash"/>
              <a:miter lim="800000"/>
            </a:ln>
            <a:effectLst/>
          </p:spPr>
        </p:cxn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CCB13E01-3C7C-4188-B119-D0CF7EDA209E}"/>
                </a:ext>
              </a:extLst>
            </p:cNvPr>
            <p:cNvGrpSpPr/>
            <p:nvPr/>
          </p:nvGrpSpPr>
          <p:grpSpPr>
            <a:xfrm>
              <a:off x="8347940" y="2078257"/>
              <a:ext cx="2743200" cy="925158"/>
              <a:chOff x="2821209" y="-101327"/>
              <a:chExt cx="3032175" cy="555096"/>
            </a:xfrm>
          </p:grpSpPr>
          <p:sp>
            <p:nvSpPr>
              <p:cNvPr id="53" name="Arrow: Chevron 27">
                <a:extLst>
                  <a:ext uri="{FF2B5EF4-FFF2-40B4-BE49-F238E27FC236}">
                    <a16:creationId xmlns:a16="http://schemas.microsoft.com/office/drawing/2014/main" id="{DC49676E-8CF9-4C64-93C0-3F1A32BEA5DB}"/>
                  </a:ext>
                </a:extLst>
              </p:cNvPr>
              <p:cNvSpPr/>
              <p:nvPr/>
            </p:nvSpPr>
            <p:spPr>
              <a:xfrm>
                <a:off x="2821209" y="-94872"/>
                <a:ext cx="3032175" cy="548641"/>
              </a:xfrm>
              <a:prstGeom prst="chevron">
                <a:avLst/>
              </a:prstGeom>
              <a:solidFill>
                <a:srgbClr val="FF0000">
                  <a:alpha val="10000"/>
                </a:srgbClr>
              </a:solidFill>
              <a:ln w="12700" cap="flat" cmpd="sng" algn="ctr">
                <a:solidFill>
                  <a:scrgbClr r="0" g="0" b="0"/>
                </a:solidFill>
                <a:prstDash val="solid"/>
                <a:miter lim="800000"/>
              </a:ln>
              <a:effectLst/>
            </p:spPr>
          </p:sp>
          <p:sp>
            <p:nvSpPr>
              <p:cNvPr id="54" name="Arrow: Chevron 4">
                <a:extLst>
                  <a:ext uri="{FF2B5EF4-FFF2-40B4-BE49-F238E27FC236}">
                    <a16:creationId xmlns:a16="http://schemas.microsoft.com/office/drawing/2014/main" id="{AB61BD0B-DD6C-4619-A742-1D63C99FD72D}"/>
                  </a:ext>
                </a:extLst>
              </p:cNvPr>
              <p:cNvSpPr txBox="1"/>
              <p:nvPr/>
            </p:nvSpPr>
            <p:spPr>
              <a:xfrm>
                <a:off x="3360259" y="-101327"/>
                <a:ext cx="2037508" cy="54864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spcFirstLastPara="0" vert="horz" wrap="square" lIns="44006" tIns="14669" rIns="14669" bIns="14669" numCol="1" spcCol="1270" anchor="ctr" anchorCtr="0">
                <a:noAutofit/>
              </a:bodyPr>
              <a:lstStyle/>
              <a:p>
                <a:pPr marL="0" marR="0" lvl="0" indent="0" algn="ctr" defTabSz="488952" eaLnBrk="1" fontAlgn="auto" latinLnBrk="0" hangingPunct="1"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hueOff val="0"/>
                        <a:satOff val="0"/>
                        <a:lumOff val="0"/>
                        <a:alphaOff val="0"/>
                      </a:prst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Economic Model   (GCAM)</a:t>
                </a: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804039C3-F557-4B3F-806B-B97107C1C28F}"/>
                </a:ext>
              </a:extLst>
            </p:cNvPr>
            <p:cNvGrpSpPr/>
            <p:nvPr/>
          </p:nvGrpSpPr>
          <p:grpSpPr>
            <a:xfrm>
              <a:off x="5561783" y="2078255"/>
              <a:ext cx="2743200" cy="925155"/>
              <a:chOff x="1411247" y="-107121"/>
              <a:chExt cx="1566624" cy="563571"/>
            </a:xfrm>
          </p:grpSpPr>
          <p:sp>
            <p:nvSpPr>
              <p:cNvPr id="56" name="Arrow: Chevron 30">
                <a:extLst>
                  <a:ext uri="{FF2B5EF4-FFF2-40B4-BE49-F238E27FC236}">
                    <a16:creationId xmlns:a16="http://schemas.microsoft.com/office/drawing/2014/main" id="{0BDEB4AC-28EC-45FD-9BB6-CCB03C0A4A7F}"/>
                  </a:ext>
                </a:extLst>
              </p:cNvPr>
              <p:cNvSpPr/>
              <p:nvPr/>
            </p:nvSpPr>
            <p:spPr>
              <a:xfrm>
                <a:off x="1411247" y="-100569"/>
                <a:ext cx="1566624" cy="557019"/>
              </a:xfrm>
              <a:prstGeom prst="chevron">
                <a:avLst/>
              </a:prstGeom>
              <a:solidFill>
                <a:srgbClr val="5B9BD5">
                  <a:lumMod val="20000"/>
                  <a:lumOff val="80000"/>
                  <a:alpha val="50000"/>
                </a:srgbClr>
              </a:solidFill>
              <a:ln w="12700" cap="flat" cmpd="sng" algn="ctr">
                <a:solidFill>
                  <a:sysClr val="windowText" lastClr="000000">
                    <a:shade val="80000"/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  <a:miter lim="800000"/>
              </a:ln>
              <a:effectLst/>
            </p:spPr>
          </p:sp>
          <p:sp>
            <p:nvSpPr>
              <p:cNvPr id="57" name="Arrow: Chevron 4">
                <a:extLst>
                  <a:ext uri="{FF2B5EF4-FFF2-40B4-BE49-F238E27FC236}">
                    <a16:creationId xmlns:a16="http://schemas.microsoft.com/office/drawing/2014/main" id="{BE83F97D-DB6B-436D-8CBB-73D7A343F585}"/>
                  </a:ext>
                </a:extLst>
              </p:cNvPr>
              <p:cNvSpPr txBox="1"/>
              <p:nvPr/>
            </p:nvSpPr>
            <p:spPr>
              <a:xfrm>
                <a:off x="1689757" y="-107121"/>
                <a:ext cx="1009605" cy="55701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spcFirstLastPara="0" vert="horz" wrap="square" lIns="44006" tIns="14669" rIns="14669" bIns="14669" numCol="1" spcCol="1270" anchor="ctr" anchorCtr="0">
                <a:noAutofit/>
              </a:bodyPr>
              <a:lstStyle/>
              <a:p>
                <a:pPr marL="0" marR="0" lvl="0" indent="0" algn="ctr" defTabSz="488952" eaLnBrk="1" fontAlgn="auto" latinLnBrk="0" hangingPunct="1"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hueOff val="0"/>
                        <a:satOff val="0"/>
                        <a:lumOff val="0"/>
                        <a:alphaOff val="0"/>
                      </a:prst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Global crop model (GGCM)</a:t>
                </a: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D13E9C71-E558-4662-BC8D-9DD38396F698}"/>
                </a:ext>
              </a:extLst>
            </p:cNvPr>
            <p:cNvGrpSpPr/>
            <p:nvPr/>
          </p:nvGrpSpPr>
          <p:grpSpPr>
            <a:xfrm>
              <a:off x="2818583" y="2089011"/>
              <a:ext cx="2743200" cy="914401"/>
              <a:chOff x="1285" y="-100569"/>
              <a:chExt cx="1566624" cy="557020"/>
            </a:xfrm>
          </p:grpSpPr>
          <p:sp>
            <p:nvSpPr>
              <p:cNvPr id="59" name="Arrow: Chevron 42">
                <a:extLst>
                  <a:ext uri="{FF2B5EF4-FFF2-40B4-BE49-F238E27FC236}">
                    <a16:creationId xmlns:a16="http://schemas.microsoft.com/office/drawing/2014/main" id="{DD28FCA9-A9A0-4B56-A9D9-EB4B72065B48}"/>
                  </a:ext>
                </a:extLst>
              </p:cNvPr>
              <p:cNvSpPr/>
              <p:nvPr/>
            </p:nvSpPr>
            <p:spPr>
              <a:xfrm>
                <a:off x="1285" y="-100569"/>
                <a:ext cx="1566624" cy="557019"/>
              </a:xfrm>
              <a:prstGeom prst="chevron">
                <a:avLst/>
              </a:prstGeom>
              <a:solidFill>
                <a:srgbClr val="A5A5A5">
                  <a:lumMod val="20000"/>
                  <a:lumOff val="80000"/>
                  <a:alpha val="50000"/>
                </a:srgbClr>
              </a:solidFill>
              <a:ln w="12700" cap="flat" cmpd="sng" algn="ctr">
                <a:solidFill>
                  <a:sysClr val="windowText" lastClr="000000">
                    <a:shade val="80000"/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  <a:miter lim="800000"/>
              </a:ln>
              <a:effectLst/>
            </p:spPr>
          </p:sp>
          <p:sp>
            <p:nvSpPr>
              <p:cNvPr id="60" name="Arrow: Chevron 4">
                <a:extLst>
                  <a:ext uri="{FF2B5EF4-FFF2-40B4-BE49-F238E27FC236}">
                    <a16:creationId xmlns:a16="http://schemas.microsoft.com/office/drawing/2014/main" id="{B875DD73-4216-40FD-A6AB-5E36D0DCAC55}"/>
                  </a:ext>
                </a:extLst>
              </p:cNvPr>
              <p:cNvSpPr txBox="1"/>
              <p:nvPr/>
            </p:nvSpPr>
            <p:spPr>
              <a:xfrm>
                <a:off x="279795" y="-100568"/>
                <a:ext cx="1009605" cy="55701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spcFirstLastPara="0" vert="horz" wrap="square" lIns="44006" tIns="14669" rIns="14669" bIns="14669" numCol="1" spcCol="1270" anchor="ctr" anchorCtr="0">
                <a:noAutofit/>
              </a:bodyPr>
              <a:lstStyle/>
              <a:p>
                <a:pPr marL="0" marR="0" lvl="0" indent="0" algn="ctr" defTabSz="488952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hueOff val="0"/>
                        <a:satOff val="0"/>
                        <a:lumOff val="0"/>
                        <a:alphaOff val="0"/>
                      </a:prstClr>
                    </a:solidFill>
                    <a:effectLst/>
                    <a:uLnTx/>
                    <a:uFillTx/>
                    <a:latin typeface="+mj-lt"/>
                    <a:ea typeface="+mn-ea"/>
                    <a:cs typeface="Arial" panose="020B0604020202020204" pitchFamily="34" charset="0"/>
                  </a:rPr>
                  <a:t>Climate model (GCM)</a:t>
                </a:r>
              </a:p>
            </p:txBody>
          </p:sp>
        </p:grp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6555723-FD6C-4607-98B4-9C162DF4D889}"/>
                </a:ext>
              </a:extLst>
            </p:cNvPr>
            <p:cNvCxnSpPr/>
            <p:nvPr/>
          </p:nvCxnSpPr>
          <p:spPr>
            <a:xfrm>
              <a:off x="1398500" y="6927200"/>
              <a:ext cx="9692640" cy="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dash"/>
              <a:miter lim="800000"/>
            </a:ln>
            <a:effectLst/>
          </p:spPr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2496457-C749-473B-AEF6-44F3CEAB6D84}"/>
              </a:ext>
            </a:extLst>
          </p:cNvPr>
          <p:cNvGrpSpPr/>
          <p:nvPr/>
        </p:nvGrpSpPr>
        <p:grpSpPr>
          <a:xfrm>
            <a:off x="10795000" y="5729780"/>
            <a:ext cx="1838079" cy="461665"/>
            <a:chOff x="9461500" y="5729780"/>
            <a:chExt cx="1838079" cy="46166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C1539E2-6256-4EAA-AD7D-7341E0611C49}"/>
                </a:ext>
              </a:extLst>
            </p:cNvPr>
            <p:cNvSpPr/>
            <p:nvPr/>
          </p:nvSpPr>
          <p:spPr>
            <a:xfrm>
              <a:off x="10124257" y="5729780"/>
              <a:ext cx="117532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i="1" dirty="0">
                  <a:solidFill>
                    <a:srgbClr val="FF0000"/>
                  </a:solidFill>
                  <a:cs typeface="Arial" panose="020B0604020202020204" pitchFamily="34" charset="0"/>
                </a:rPr>
                <a:t>annual</a:t>
              </a:r>
              <a:endParaRPr lang="en-US" dirty="0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1619512-87B9-4B0E-ACB0-EC9F2B958180}"/>
                </a:ext>
              </a:extLst>
            </p:cNvPr>
            <p:cNvCxnSpPr/>
            <p:nvPr/>
          </p:nvCxnSpPr>
          <p:spPr>
            <a:xfrm>
              <a:off x="9461500" y="5960612"/>
              <a:ext cx="66275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20105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 descr="A close up of a map&#10;&#10;Description automatically generated">
            <a:extLst>
              <a:ext uri="{FF2B5EF4-FFF2-40B4-BE49-F238E27FC236}">
                <a16:creationId xmlns:a16="http://schemas.microsoft.com/office/drawing/2014/main" id="{32D074ED-5336-4C16-8184-D09328DDAB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7848" y="1554480"/>
            <a:ext cx="3048006" cy="4267209"/>
          </a:xfrm>
          <a:prstGeom prst="rect">
            <a:avLst/>
          </a:prstGeom>
        </p:spPr>
      </p:pic>
      <p:pic>
        <p:nvPicPr>
          <p:cNvPr id="23" name="Picture 22" descr="A close up of a logo&#10;&#10;Description automatically generated">
            <a:extLst>
              <a:ext uri="{FF2B5EF4-FFF2-40B4-BE49-F238E27FC236}">
                <a16:creationId xmlns:a16="http://schemas.microsoft.com/office/drawing/2014/main" id="{D1A9853C-2D7C-4E23-9492-013E8B57F8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3752" y="1554480"/>
            <a:ext cx="3048006" cy="4267209"/>
          </a:xfrm>
          <a:prstGeom prst="rect">
            <a:avLst/>
          </a:prstGeom>
        </p:spPr>
      </p:pic>
      <p:pic>
        <p:nvPicPr>
          <p:cNvPr id="6" name="Picture 5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0D5E8F6C-5155-45A4-877A-E9BF5CCD0D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800" y="1554480"/>
            <a:ext cx="3048006" cy="426720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561E7DF-2D5A-4EF0-9E9E-047227DE4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50AF6E-CF6A-429E-A4B2-32D2D767B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Climate impacts on agricultural economics</a:t>
            </a:r>
          </a:p>
        </p:txBody>
      </p:sp>
      <p:pic>
        <p:nvPicPr>
          <p:cNvPr id="20" name="Picture 19" descr="A picture containing building&#10;&#10;Description automatically generated">
            <a:extLst>
              <a:ext uri="{FF2B5EF4-FFF2-40B4-BE49-F238E27FC236}">
                <a16:creationId xmlns:a16="http://schemas.microsoft.com/office/drawing/2014/main" id="{91B9FAEA-2AD9-4466-9D72-2FB52503A4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3663" y="1979934"/>
            <a:ext cx="173144" cy="3392166"/>
          </a:xfrm>
          <a:prstGeom prst="rect">
            <a:avLst/>
          </a:prstGeom>
        </p:spPr>
      </p:pic>
      <p:pic>
        <p:nvPicPr>
          <p:cNvPr id="19" name="Picture 18" descr="A picture containing building&#10;&#10;Description automatically generated">
            <a:extLst>
              <a:ext uri="{FF2B5EF4-FFF2-40B4-BE49-F238E27FC236}">
                <a16:creationId xmlns:a16="http://schemas.microsoft.com/office/drawing/2014/main" id="{03C7A797-32EC-4CD2-8900-4BDFED096C39}"/>
              </a:ext>
            </a:extLst>
          </p:cNvPr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7741552" y="1957386"/>
            <a:ext cx="173736" cy="3383280"/>
          </a:xfrm>
          <a:prstGeom prst="rect">
            <a:avLst/>
          </a:prstGeom>
        </p:spPr>
      </p:pic>
      <p:pic>
        <p:nvPicPr>
          <p:cNvPr id="35" name="Picture 34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D4A4284B-D6A1-4C4B-8884-766BF0F13D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78908" y="1554961"/>
            <a:ext cx="3048006" cy="4267209"/>
          </a:xfrm>
          <a:prstGeom prst="rect">
            <a:avLst/>
          </a:prstGeom>
        </p:spPr>
      </p:pic>
      <p:pic>
        <p:nvPicPr>
          <p:cNvPr id="39" name="Picture 38" descr="A close up of a logo&#10;&#10;Description automatically generated">
            <a:extLst>
              <a:ext uri="{FF2B5EF4-FFF2-40B4-BE49-F238E27FC236}">
                <a16:creationId xmlns:a16="http://schemas.microsoft.com/office/drawing/2014/main" id="{7C34AEEB-1962-42C6-AFF5-6CD6E79340FB}"/>
              </a:ext>
            </a:extLst>
          </p:cNvPr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10809781" y="1980246"/>
            <a:ext cx="173736" cy="3383280"/>
          </a:xfrm>
          <a:prstGeom prst="rect">
            <a:avLst/>
          </a:prstGeom>
        </p:spPr>
      </p:pic>
      <p:pic>
        <p:nvPicPr>
          <p:cNvPr id="41" name="Picture 40" descr="A picture containing building&#10;&#10;Description automatically generated">
            <a:extLst>
              <a:ext uri="{FF2B5EF4-FFF2-40B4-BE49-F238E27FC236}">
                <a16:creationId xmlns:a16="http://schemas.microsoft.com/office/drawing/2014/main" id="{E1BF0F78-AB49-41AD-A712-DC51F348BC72}"/>
              </a:ext>
            </a:extLst>
          </p:cNvPr>
          <p:cNvPicPr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13857787" y="1996444"/>
            <a:ext cx="173736" cy="3383280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0C20E965-D18B-4DF3-8B13-AF61681DEA9C}"/>
              </a:ext>
            </a:extLst>
          </p:cNvPr>
          <p:cNvGrpSpPr/>
          <p:nvPr/>
        </p:nvGrpSpPr>
        <p:grpSpPr>
          <a:xfrm>
            <a:off x="1828800" y="5486398"/>
            <a:ext cx="12191293" cy="2438407"/>
            <a:chOff x="1828800" y="5486398"/>
            <a:chExt cx="12191293" cy="2438407"/>
          </a:xfrm>
        </p:grpSpPr>
        <p:pic>
          <p:nvPicPr>
            <p:cNvPr id="13" name="Picture 12" descr="A picture containing fence, colorful, white, red&#10;&#10;Description automatically generated">
              <a:extLst>
                <a:ext uri="{FF2B5EF4-FFF2-40B4-BE49-F238E27FC236}">
                  <a16:creationId xmlns:a16="http://schemas.microsoft.com/office/drawing/2014/main" id="{46DB22D9-EAB1-4C9F-A4C5-F8B157D4C9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873752" y="5486399"/>
              <a:ext cx="3048006" cy="2438405"/>
            </a:xfrm>
            <a:prstGeom prst="rect">
              <a:avLst/>
            </a:prstGeom>
          </p:spPr>
        </p:pic>
        <p:pic>
          <p:nvPicPr>
            <p:cNvPr id="22" name="Picture 21" descr="A picture containing red, colorful, white, water&#10;&#10;Description automatically generated">
              <a:extLst>
                <a:ext uri="{FF2B5EF4-FFF2-40B4-BE49-F238E27FC236}">
                  <a16:creationId xmlns:a16="http://schemas.microsoft.com/office/drawing/2014/main" id="{1E6530B7-3AB0-4425-8F07-A84D01CA1C0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926293" y="5486400"/>
              <a:ext cx="3048006" cy="2438405"/>
            </a:xfrm>
            <a:prstGeom prst="rect">
              <a:avLst/>
            </a:prstGeom>
          </p:spPr>
        </p:pic>
        <p:pic>
          <p:nvPicPr>
            <p:cNvPr id="31" name="Picture 30" descr="A close up of a logo&#10;&#10;Description automatically generated">
              <a:extLst>
                <a:ext uri="{FF2B5EF4-FFF2-40B4-BE49-F238E27FC236}">
                  <a16:creationId xmlns:a16="http://schemas.microsoft.com/office/drawing/2014/main" id="{5DD817F2-8A77-47F6-A4FF-BD919600DC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828800" y="5486400"/>
              <a:ext cx="3048006" cy="2438405"/>
            </a:xfrm>
            <a:prstGeom prst="rect">
              <a:avLst/>
            </a:prstGeom>
          </p:spPr>
        </p:pic>
        <p:pic>
          <p:nvPicPr>
            <p:cNvPr id="43" name="Picture 42" descr="A picture containing colorful, water, red, white&#10;&#10;Description automatically generated">
              <a:extLst>
                <a:ext uri="{FF2B5EF4-FFF2-40B4-BE49-F238E27FC236}">
                  <a16:creationId xmlns:a16="http://schemas.microsoft.com/office/drawing/2014/main" id="{F7E13219-C08B-4AFD-8B16-A76FC5EFF7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0941755" y="5486398"/>
              <a:ext cx="3078338" cy="2438405"/>
            </a:xfrm>
            <a:prstGeom prst="rect">
              <a:avLst/>
            </a:prstGeom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425FAA00-EC97-4ABD-B9BA-184992071A58}"/>
              </a:ext>
            </a:extLst>
          </p:cNvPr>
          <p:cNvSpPr txBox="1"/>
          <p:nvPr/>
        </p:nvSpPr>
        <p:spPr>
          <a:xfrm rot="16200000">
            <a:off x="139690" y="3503418"/>
            <a:ext cx="2932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</a:rPr>
              <a:t>Climate vs no Climate (%)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0F29A78-74AF-47CC-A0FA-C28FB332C171}"/>
              </a:ext>
            </a:extLst>
          </p:cNvPr>
          <p:cNvSpPr txBox="1"/>
          <p:nvPr/>
        </p:nvSpPr>
        <p:spPr>
          <a:xfrm rot="16200000">
            <a:off x="515257" y="6275262"/>
            <a:ext cx="2184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</a:rPr>
              <a:t>Interannual (%)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E97CC16-6F93-4DA9-B1AB-C5C7E03C6BFF}"/>
              </a:ext>
            </a:extLst>
          </p:cNvPr>
          <p:cNvSpPr txBox="1"/>
          <p:nvPr/>
        </p:nvSpPr>
        <p:spPr>
          <a:xfrm>
            <a:off x="2720340" y="2867141"/>
            <a:ext cx="1901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BE0F34"/>
                </a:solidFill>
              </a:rPr>
              <a:t>World average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0EECB02-06E3-4ED8-AF7F-03F45FFF26BC}"/>
              </a:ext>
            </a:extLst>
          </p:cNvPr>
          <p:cNvSpPr txBox="1"/>
          <p:nvPr/>
        </p:nvSpPr>
        <p:spPr>
          <a:xfrm>
            <a:off x="2917369" y="4552553"/>
            <a:ext cx="17930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7836"/>
                </a:solidFill>
              </a:rPr>
              <a:t>US oil crop</a:t>
            </a:r>
          </a:p>
          <a:p>
            <a:pPr algn="ctr"/>
            <a:r>
              <a:rPr lang="en-US" sz="2000" dirty="0">
                <a:solidFill>
                  <a:srgbClr val="007836"/>
                </a:solidFill>
              </a:rPr>
              <a:t> (soybeans)</a:t>
            </a:r>
          </a:p>
        </p:txBody>
      </p:sp>
    </p:spTree>
    <p:extLst>
      <p:ext uri="{BB962C8B-B14F-4D97-AF65-F5344CB8AC3E}">
        <p14:creationId xmlns:p14="http://schemas.microsoft.com/office/powerpoint/2010/main" val="48859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561E7DF-2D5A-4EF0-9E9E-047227DE4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50AF6E-CF6A-429E-A4B2-32D2D767B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Relative interannual variability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6C0408C-F1B5-4733-99BB-268CAF6E9A99}"/>
              </a:ext>
            </a:extLst>
          </p:cNvPr>
          <p:cNvSpPr txBox="1"/>
          <p:nvPr/>
        </p:nvSpPr>
        <p:spPr>
          <a:xfrm rot="16200000">
            <a:off x="412735" y="3308979"/>
            <a:ext cx="2184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</a:rPr>
              <a:t>Cumulative</a:t>
            </a:r>
          </a:p>
          <a:p>
            <a:pPr algn="ctr"/>
            <a:r>
              <a:rPr lang="en-US" sz="1800" dirty="0">
                <a:solidFill>
                  <a:srgbClr val="000000"/>
                </a:solidFill>
              </a:rPr>
              <a:t>percent change</a:t>
            </a:r>
          </a:p>
        </p:txBody>
      </p:sp>
      <p:pic>
        <p:nvPicPr>
          <p:cNvPr id="20" name="Picture 19" descr="A picture containing building&#10;&#10;Description automatically generated">
            <a:extLst>
              <a:ext uri="{FF2B5EF4-FFF2-40B4-BE49-F238E27FC236}">
                <a16:creationId xmlns:a16="http://schemas.microsoft.com/office/drawing/2014/main" id="{91B9FAEA-2AD9-4466-9D72-2FB52503A4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663" y="1979934"/>
            <a:ext cx="173144" cy="3392166"/>
          </a:xfrm>
          <a:prstGeom prst="rect">
            <a:avLst/>
          </a:prstGeom>
        </p:spPr>
      </p:pic>
      <p:pic>
        <p:nvPicPr>
          <p:cNvPr id="19" name="Picture 18" descr="A picture containing building&#10;&#10;Description automatically generated">
            <a:extLst>
              <a:ext uri="{FF2B5EF4-FFF2-40B4-BE49-F238E27FC236}">
                <a16:creationId xmlns:a16="http://schemas.microsoft.com/office/drawing/2014/main" id="{03C7A797-32EC-4CD2-8900-4BDFED096C39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741552" y="1957386"/>
            <a:ext cx="173736" cy="3383280"/>
          </a:xfrm>
          <a:prstGeom prst="rect">
            <a:avLst/>
          </a:prstGeom>
        </p:spPr>
      </p:pic>
      <p:pic>
        <p:nvPicPr>
          <p:cNvPr id="39" name="Picture 38" descr="A close up of a logo&#10;&#10;Description automatically generated">
            <a:extLst>
              <a:ext uri="{FF2B5EF4-FFF2-40B4-BE49-F238E27FC236}">
                <a16:creationId xmlns:a16="http://schemas.microsoft.com/office/drawing/2014/main" id="{7C34AEEB-1962-42C6-AFF5-6CD6E79340FB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0809781" y="1980246"/>
            <a:ext cx="173736" cy="3383280"/>
          </a:xfrm>
          <a:prstGeom prst="rect">
            <a:avLst/>
          </a:prstGeom>
        </p:spPr>
      </p:pic>
      <p:pic>
        <p:nvPicPr>
          <p:cNvPr id="41" name="Picture 40" descr="A picture containing building&#10;&#10;Description automatically generated">
            <a:extLst>
              <a:ext uri="{FF2B5EF4-FFF2-40B4-BE49-F238E27FC236}">
                <a16:creationId xmlns:a16="http://schemas.microsoft.com/office/drawing/2014/main" id="{E1BF0F78-AB49-41AD-A712-DC51F348BC72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13857787" y="1996444"/>
            <a:ext cx="173736" cy="338328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810F28FA-15A2-47B9-9578-9CD6B2FD02A3}"/>
              </a:ext>
            </a:extLst>
          </p:cNvPr>
          <p:cNvGrpSpPr/>
          <p:nvPr/>
        </p:nvGrpSpPr>
        <p:grpSpPr>
          <a:xfrm>
            <a:off x="1181819" y="2164080"/>
            <a:ext cx="13265700" cy="4267690"/>
            <a:chOff x="1181819" y="1960880"/>
            <a:chExt cx="13265700" cy="4267690"/>
          </a:xfrm>
        </p:grpSpPr>
        <p:pic>
          <p:nvPicPr>
            <p:cNvPr id="33" name="Picture 32" descr="A close up of a map&#10;&#10;Description automatically generated">
              <a:extLst>
                <a:ext uri="{FF2B5EF4-FFF2-40B4-BE49-F238E27FC236}">
                  <a16:creationId xmlns:a16="http://schemas.microsoft.com/office/drawing/2014/main" id="{32D074ED-5336-4C16-8184-D09328DDAB1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27848" y="1960880"/>
              <a:ext cx="3048006" cy="4267209"/>
            </a:xfrm>
            <a:prstGeom prst="rect">
              <a:avLst/>
            </a:prstGeom>
          </p:spPr>
        </p:pic>
        <p:pic>
          <p:nvPicPr>
            <p:cNvPr id="23" name="Picture 22" descr="A close up of a logo&#10;&#10;Description automatically generated">
              <a:extLst>
                <a:ext uri="{FF2B5EF4-FFF2-40B4-BE49-F238E27FC236}">
                  <a16:creationId xmlns:a16="http://schemas.microsoft.com/office/drawing/2014/main" id="{D1A9853C-2D7C-4E23-9492-013E8B57F86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73752" y="1960880"/>
              <a:ext cx="3048006" cy="4267209"/>
            </a:xfrm>
            <a:prstGeom prst="rect">
              <a:avLst/>
            </a:prstGeom>
          </p:spPr>
        </p:pic>
        <p:pic>
          <p:nvPicPr>
            <p:cNvPr id="6" name="Picture 5" descr="A close up of a piece of paper&#10;&#10;Description automatically generated">
              <a:extLst>
                <a:ext uri="{FF2B5EF4-FFF2-40B4-BE49-F238E27FC236}">
                  <a16:creationId xmlns:a16="http://schemas.microsoft.com/office/drawing/2014/main" id="{0D5E8F6C-5155-45A4-877A-E9BF5CCD0D8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828800" y="1960880"/>
              <a:ext cx="3048006" cy="4267209"/>
            </a:xfrm>
            <a:prstGeom prst="rect">
              <a:avLst/>
            </a:prstGeom>
          </p:spPr>
        </p:pic>
        <p:pic>
          <p:nvPicPr>
            <p:cNvPr id="35" name="Picture 34" descr="A close up of text on a white background&#10;&#10;Description automatically generated">
              <a:extLst>
                <a:ext uri="{FF2B5EF4-FFF2-40B4-BE49-F238E27FC236}">
                  <a16:creationId xmlns:a16="http://schemas.microsoft.com/office/drawing/2014/main" id="{D4A4284B-D6A1-4C4B-8884-766BF0F13D7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978908" y="1961361"/>
              <a:ext cx="3048006" cy="4267209"/>
            </a:xfrm>
            <a:prstGeom prst="rect">
              <a:avLst/>
            </a:prstGeom>
          </p:spPr>
        </p:pic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2928EE2A-A5BA-4FC3-8170-2D8ACE71B58C}"/>
                </a:ext>
              </a:extLst>
            </p:cNvPr>
            <p:cNvSpPr/>
            <p:nvPr/>
          </p:nvSpPr>
          <p:spPr>
            <a:xfrm>
              <a:off x="1181819" y="2339343"/>
              <a:ext cx="13265700" cy="37831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FFE8872B-C8BA-41AE-BC30-D9F7FCBEBE40}"/>
                </a:ext>
              </a:extLst>
            </p:cNvPr>
            <p:cNvGrpSpPr/>
            <p:nvPr/>
          </p:nvGrpSpPr>
          <p:grpSpPr>
            <a:xfrm>
              <a:off x="1197252" y="2486960"/>
              <a:ext cx="12853886" cy="2478745"/>
              <a:chOff x="1197252" y="5446060"/>
              <a:chExt cx="12853886" cy="2478745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AFD4FE6A-3995-4FAF-AE2B-F84DA77D7C57}"/>
                  </a:ext>
                </a:extLst>
              </p:cNvPr>
              <p:cNvSpPr txBox="1"/>
              <p:nvPr/>
            </p:nvSpPr>
            <p:spPr>
              <a:xfrm rot="16200000">
                <a:off x="428168" y="6215144"/>
                <a:ext cx="21845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000000"/>
                    </a:solidFill>
                  </a:rPr>
                  <a:t>Annual</a:t>
                </a:r>
              </a:p>
              <a:p>
                <a:pPr algn="ctr"/>
                <a:r>
                  <a:rPr lang="en-US" sz="1800" dirty="0">
                    <a:solidFill>
                      <a:srgbClr val="000000"/>
                    </a:solidFill>
                  </a:rPr>
                  <a:t>percent change</a:t>
                </a:r>
              </a:p>
            </p:txBody>
          </p:sp>
          <p:pic>
            <p:nvPicPr>
              <p:cNvPr id="37" name="Picture 36" descr="A picture containing fence, colorful, white, red&#10;&#10;Description automatically generated">
                <a:extLst>
                  <a:ext uri="{FF2B5EF4-FFF2-40B4-BE49-F238E27FC236}">
                    <a16:creationId xmlns:a16="http://schemas.microsoft.com/office/drawing/2014/main" id="{CB60B4A2-B9A5-4D4A-BB3D-E3BF14C493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873752" y="5486399"/>
                <a:ext cx="3048006" cy="2438405"/>
              </a:xfrm>
              <a:prstGeom prst="rect">
                <a:avLst/>
              </a:prstGeom>
            </p:spPr>
          </p:pic>
          <p:pic>
            <p:nvPicPr>
              <p:cNvPr id="38" name="Picture 37" descr="A picture containing red, colorful, white, water&#10;&#10;Description automatically generated">
                <a:extLst>
                  <a:ext uri="{FF2B5EF4-FFF2-40B4-BE49-F238E27FC236}">
                    <a16:creationId xmlns:a16="http://schemas.microsoft.com/office/drawing/2014/main" id="{CC724592-C7E8-4DAE-ABC8-67E72C8B6C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926293" y="5486400"/>
                <a:ext cx="3048006" cy="2438405"/>
              </a:xfrm>
              <a:prstGeom prst="rect">
                <a:avLst/>
              </a:prstGeom>
            </p:spPr>
          </p:pic>
          <p:pic>
            <p:nvPicPr>
              <p:cNvPr id="40" name="Picture 39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C89A985C-7F8A-496E-8B11-4C56B7A495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828800" y="5486400"/>
                <a:ext cx="3048006" cy="2438405"/>
              </a:xfrm>
              <a:prstGeom prst="rect">
                <a:avLst/>
              </a:prstGeom>
            </p:spPr>
          </p:pic>
          <p:pic>
            <p:nvPicPr>
              <p:cNvPr id="42" name="Picture 41" descr="A picture containing colorful, water, red, white&#10;&#10;Description automatically generated">
                <a:extLst>
                  <a:ext uri="{FF2B5EF4-FFF2-40B4-BE49-F238E27FC236}">
                    <a16:creationId xmlns:a16="http://schemas.microsoft.com/office/drawing/2014/main" id="{76BA3AED-303C-487A-945D-6D7A9356A8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972800" y="5486398"/>
                <a:ext cx="3078338" cy="2438405"/>
              </a:xfrm>
              <a:prstGeom prst="rect">
                <a:avLst/>
              </a:prstGeom>
            </p:spPr>
          </p:pic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FB85BD9-EFD9-403F-86D0-C76DE4B2A26B}"/>
              </a:ext>
            </a:extLst>
          </p:cNvPr>
          <p:cNvGrpSpPr/>
          <p:nvPr/>
        </p:nvGrpSpPr>
        <p:grpSpPr>
          <a:xfrm>
            <a:off x="3713482" y="4254458"/>
            <a:ext cx="9948022" cy="424732"/>
            <a:chOff x="3713482" y="3936958"/>
            <a:chExt cx="9948022" cy="42473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AFAE2BB-06E2-427D-9213-0296CC8DC933}"/>
                </a:ext>
              </a:extLst>
            </p:cNvPr>
            <p:cNvSpPr/>
            <p:nvPr/>
          </p:nvSpPr>
          <p:spPr>
            <a:xfrm>
              <a:off x="3713482" y="3936958"/>
              <a:ext cx="723275" cy="4247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solidFill>
                    <a:srgbClr val="007836"/>
                  </a:solidFill>
                </a:rPr>
                <a:t>0.13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7012BE1-4BCB-4A46-B21E-78F2DC80DB0E}"/>
                </a:ext>
              </a:extLst>
            </p:cNvPr>
            <p:cNvSpPr/>
            <p:nvPr/>
          </p:nvSpPr>
          <p:spPr>
            <a:xfrm>
              <a:off x="6905980" y="3936958"/>
              <a:ext cx="569388" cy="4247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solidFill>
                    <a:srgbClr val="007836"/>
                  </a:solidFill>
                </a:rPr>
                <a:t>1.3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1269878-23ED-4705-A26E-BC66C07B741B}"/>
                </a:ext>
              </a:extLst>
            </p:cNvPr>
            <p:cNvSpPr/>
            <p:nvPr/>
          </p:nvSpPr>
          <p:spPr>
            <a:xfrm>
              <a:off x="9892237" y="3936958"/>
              <a:ext cx="723275" cy="4247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solidFill>
                    <a:srgbClr val="007836"/>
                  </a:solidFill>
                </a:rPr>
                <a:t>0.29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2EE9A2D-58EF-40EC-9DE0-80FDD32DA11D}"/>
                </a:ext>
              </a:extLst>
            </p:cNvPr>
            <p:cNvSpPr/>
            <p:nvPr/>
          </p:nvSpPr>
          <p:spPr>
            <a:xfrm>
              <a:off x="13092116" y="3936958"/>
              <a:ext cx="569388" cy="4247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solidFill>
                    <a:srgbClr val="007836"/>
                  </a:solidFill>
                </a:rPr>
                <a:t>0.6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54046F9-C7E9-4EA3-996D-F83348A5D0FD}"/>
              </a:ext>
            </a:extLst>
          </p:cNvPr>
          <p:cNvGrpSpPr/>
          <p:nvPr/>
        </p:nvGrpSpPr>
        <p:grpSpPr>
          <a:xfrm>
            <a:off x="3711874" y="2898960"/>
            <a:ext cx="9936931" cy="424732"/>
            <a:chOff x="3711874" y="2695760"/>
            <a:chExt cx="9936931" cy="42473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B1F14BA-5DEA-4A01-8FBC-43D412D35275}"/>
                </a:ext>
              </a:extLst>
            </p:cNvPr>
            <p:cNvSpPr/>
            <p:nvPr/>
          </p:nvSpPr>
          <p:spPr>
            <a:xfrm>
              <a:off x="3711874" y="2695760"/>
              <a:ext cx="723275" cy="4247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solidFill>
                    <a:srgbClr val="BE0F34"/>
                  </a:solidFill>
                </a:rPr>
                <a:t>0.38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1C42D3B-8436-46EA-9E77-1664F49A5913}"/>
                </a:ext>
              </a:extLst>
            </p:cNvPr>
            <p:cNvSpPr/>
            <p:nvPr/>
          </p:nvSpPr>
          <p:spPr>
            <a:xfrm>
              <a:off x="6905981" y="2695760"/>
              <a:ext cx="569387" cy="4247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solidFill>
                    <a:srgbClr val="BE0F34"/>
                  </a:solidFill>
                </a:rPr>
                <a:t>1.0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95BB003-FC10-47C6-804D-AD9590EC01AC}"/>
                </a:ext>
              </a:extLst>
            </p:cNvPr>
            <p:cNvSpPr/>
            <p:nvPr/>
          </p:nvSpPr>
          <p:spPr>
            <a:xfrm>
              <a:off x="9971879" y="2695760"/>
              <a:ext cx="569388" cy="4247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solidFill>
                    <a:srgbClr val="BE0F34"/>
                  </a:solidFill>
                </a:rPr>
                <a:t>0.8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DA4AA1B-254A-43B9-8792-C84942C590AD}"/>
                </a:ext>
              </a:extLst>
            </p:cNvPr>
            <p:cNvSpPr/>
            <p:nvPr/>
          </p:nvSpPr>
          <p:spPr>
            <a:xfrm>
              <a:off x="13079417" y="2695760"/>
              <a:ext cx="569388" cy="4247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rgbClr val="BE0F34"/>
                  </a:solidFill>
                </a:rPr>
                <a:t>1.2</a:t>
              </a:r>
            </a:p>
          </p:txBody>
        </p:sp>
      </p:grpSp>
      <p:sp>
        <p:nvSpPr>
          <p:cNvPr id="46" name="Content Placeholder 3">
            <a:extLst>
              <a:ext uri="{FF2B5EF4-FFF2-40B4-BE49-F238E27FC236}">
                <a16:creationId xmlns:a16="http://schemas.microsoft.com/office/drawing/2014/main" id="{37288540-69EA-4820-9415-F2FE93EADE35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259321" y="1707194"/>
            <a:ext cx="4251827" cy="546104"/>
          </a:xfrm>
        </p:spPr>
        <p:txBody>
          <a:bodyPr/>
          <a:lstStyle/>
          <a:p>
            <a:r>
              <a:rPr lang="en-US" sz="2400" i="1" dirty="0">
                <a:solidFill>
                  <a:schemeClr val="accent2"/>
                </a:solidFill>
              </a:rPr>
              <a:t>Perfect foresight</a:t>
            </a:r>
          </a:p>
          <a:p>
            <a:endParaRPr lang="en-US" sz="2400" i="1" dirty="0">
              <a:solidFill>
                <a:schemeClr val="accent2"/>
              </a:solidFill>
            </a:endParaRPr>
          </a:p>
          <a:p>
            <a:pPr lvl="1"/>
            <a:endParaRPr lang="en-US" sz="2000" i="1" dirty="0">
              <a:solidFill>
                <a:schemeClr val="accent2"/>
              </a:solidFill>
            </a:endParaRPr>
          </a:p>
          <a:p>
            <a:endParaRPr lang="en-US" sz="2400" i="1" dirty="0">
              <a:solidFill>
                <a:schemeClr val="accent2"/>
              </a:solidFill>
            </a:endParaRPr>
          </a:p>
          <a:p>
            <a:endParaRPr lang="en-US" sz="2400" i="1" dirty="0">
              <a:solidFill>
                <a:schemeClr val="accent2"/>
              </a:solidFill>
            </a:endParaRP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1D9FD30-6183-4DF0-897F-31C0A2B93ED1}"/>
              </a:ext>
            </a:extLst>
          </p:cNvPr>
          <p:cNvGrpSpPr/>
          <p:nvPr/>
        </p:nvGrpSpPr>
        <p:grpSpPr>
          <a:xfrm>
            <a:off x="1184553" y="5299397"/>
            <a:ext cx="4322042" cy="2883522"/>
            <a:chOff x="1184553" y="5299397"/>
            <a:chExt cx="4322042" cy="2883522"/>
          </a:xfrm>
        </p:grpSpPr>
        <p:sp>
          <p:nvSpPr>
            <p:cNvPr id="47" name="Content Placeholder 3">
              <a:extLst>
                <a:ext uri="{FF2B5EF4-FFF2-40B4-BE49-F238E27FC236}">
                  <a16:creationId xmlns:a16="http://schemas.microsoft.com/office/drawing/2014/main" id="{46D56700-95F0-4040-8622-F2867FF3AD21}"/>
                </a:ext>
              </a:extLst>
            </p:cNvPr>
            <p:cNvSpPr txBox="1">
              <a:spLocks/>
            </p:cNvSpPr>
            <p:nvPr/>
          </p:nvSpPr>
          <p:spPr>
            <a:xfrm>
              <a:off x="1254768" y="5299397"/>
              <a:ext cx="4251827" cy="546104"/>
            </a:xfrm>
            <a:prstGeom prst="rect">
              <a:avLst/>
            </a:prstGeom>
          </p:spPr>
          <p:txBody>
            <a:bodyPr/>
            <a:lstStyle>
              <a:lvl1pPr marL="274320" indent="-274320" algn="l" defTabSz="1097280" rtl="0" eaLnBrk="1" latinLnBrk="0" hangingPunct="1">
                <a:lnSpc>
                  <a:spcPct val="90000"/>
                </a:lnSpc>
                <a:spcBef>
                  <a:spcPts val="12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822960" indent="-274320" algn="l" defTabSz="109728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Wingdings" panose="05000000000000000000" pitchFamily="2" charset="2"/>
                <a:buChar char="§"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371600" indent="-274320" algn="l" defTabSz="109728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Wingdings" panose="05000000000000000000" pitchFamily="2" charset="2"/>
                <a:buChar char="ü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920240" indent="-274320" algn="l" defTabSz="109728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468880" indent="-274320" algn="l" defTabSz="109728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Wingdings" panose="05000000000000000000" pitchFamily="2" charset="2"/>
                <a:buChar char="§"/>
                <a:defRPr sz="16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3017520" indent="-274320" algn="l" defTabSz="109728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216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566160" indent="-274320" algn="l" defTabSz="109728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216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114800" indent="-274320" algn="l" defTabSz="109728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216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663440" indent="-274320" algn="l" defTabSz="109728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216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i="1" dirty="0">
                  <a:solidFill>
                    <a:schemeClr val="accent2"/>
                  </a:solidFill>
                </a:rPr>
                <a:t>Adaptive expectation</a:t>
              </a:r>
            </a:p>
            <a:p>
              <a:endParaRPr lang="en-US" sz="2400" i="1" dirty="0">
                <a:solidFill>
                  <a:schemeClr val="accent2"/>
                </a:solidFill>
              </a:endParaRPr>
            </a:p>
            <a:p>
              <a:pPr lvl="1"/>
              <a:endParaRPr lang="en-US" sz="2000" i="1" dirty="0">
                <a:solidFill>
                  <a:schemeClr val="accent2"/>
                </a:solidFill>
              </a:endParaRPr>
            </a:p>
            <a:p>
              <a:endParaRPr lang="en-US" sz="2400" i="1" dirty="0">
                <a:solidFill>
                  <a:schemeClr val="accent2"/>
                </a:solidFill>
              </a:endParaRPr>
            </a:p>
            <a:p>
              <a:endParaRPr lang="en-US" sz="2400" i="1" dirty="0">
                <a:solidFill>
                  <a:schemeClr val="accent2"/>
                </a:solidFill>
              </a:endParaRPr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41E99A45-969C-433B-ABD3-5173955C4019}"/>
                </a:ext>
              </a:extLst>
            </p:cNvPr>
            <p:cNvGrpSpPr/>
            <p:nvPr/>
          </p:nvGrpSpPr>
          <p:grpSpPr>
            <a:xfrm>
              <a:off x="1184553" y="5738380"/>
              <a:ext cx="3692253" cy="2444539"/>
              <a:chOff x="1184553" y="5738380"/>
              <a:chExt cx="3692253" cy="2444539"/>
            </a:xfrm>
          </p:grpSpPr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D95B730F-161F-457E-A45B-85BAC970DD4F}"/>
                  </a:ext>
                </a:extLst>
              </p:cNvPr>
              <p:cNvSpPr txBox="1"/>
              <p:nvPr/>
            </p:nvSpPr>
            <p:spPr>
              <a:xfrm rot="16200000">
                <a:off x="415469" y="6507464"/>
                <a:ext cx="21845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800" dirty="0">
                    <a:solidFill>
                      <a:srgbClr val="000000"/>
                    </a:solidFill>
                  </a:rPr>
                  <a:t>Annual</a:t>
                </a:r>
              </a:p>
              <a:p>
                <a:pPr algn="ctr"/>
                <a:r>
                  <a:rPr lang="en-US" sz="1800" dirty="0">
                    <a:solidFill>
                      <a:srgbClr val="000000"/>
                    </a:solidFill>
                  </a:rPr>
                  <a:t>percent change</a:t>
                </a:r>
              </a:p>
            </p:txBody>
          </p:sp>
          <p:pic>
            <p:nvPicPr>
              <p:cNvPr id="18" name="Picture 17" descr="A close up of a colorful background&#10;&#10;Description automatically generated">
                <a:extLst>
                  <a:ext uri="{FF2B5EF4-FFF2-40B4-BE49-F238E27FC236}">
                    <a16:creationId xmlns:a16="http://schemas.microsoft.com/office/drawing/2014/main" id="{DF08D0EF-1130-4883-94FC-CDE464A463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828800" y="5744514"/>
                <a:ext cx="3048006" cy="2438405"/>
              </a:xfrm>
              <a:prstGeom prst="rect">
                <a:avLst/>
              </a:prstGeom>
            </p:spPr>
          </p:pic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C0458978-C86B-4293-82F9-808359F1032A}"/>
                  </a:ext>
                </a:extLst>
              </p:cNvPr>
              <p:cNvSpPr/>
              <p:nvPr/>
            </p:nvSpPr>
            <p:spPr>
              <a:xfrm>
                <a:off x="3783488" y="7316614"/>
                <a:ext cx="723275" cy="4247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007836"/>
                    </a:solidFill>
                  </a:rPr>
                  <a:t>0.03</a:t>
                </a: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6D73E679-70AE-4091-8DDE-B9F9A4415C3A}"/>
                  </a:ext>
                </a:extLst>
              </p:cNvPr>
              <p:cNvSpPr/>
              <p:nvPr/>
            </p:nvSpPr>
            <p:spPr>
              <a:xfrm>
                <a:off x="3781880" y="5961116"/>
                <a:ext cx="723275" cy="4247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BE0F34"/>
                    </a:solidFill>
                  </a:rPr>
                  <a:t>0.18</a:t>
                </a:r>
              </a:p>
            </p:txBody>
          </p:sp>
        </p:grp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89D8AF2-F821-4180-8508-93C45CC3DE71}"/>
              </a:ext>
            </a:extLst>
          </p:cNvPr>
          <p:cNvGrpSpPr/>
          <p:nvPr/>
        </p:nvGrpSpPr>
        <p:grpSpPr>
          <a:xfrm>
            <a:off x="4873752" y="5744514"/>
            <a:ext cx="3048006" cy="2438405"/>
            <a:chOff x="4873752" y="5744514"/>
            <a:chExt cx="3048006" cy="2438405"/>
          </a:xfrm>
        </p:grpSpPr>
        <p:pic>
          <p:nvPicPr>
            <p:cNvPr id="11" name="Picture 10" descr="A picture containing white, fence, red, colorful&#10;&#10;Description automatically generated">
              <a:extLst>
                <a:ext uri="{FF2B5EF4-FFF2-40B4-BE49-F238E27FC236}">
                  <a16:creationId xmlns:a16="http://schemas.microsoft.com/office/drawing/2014/main" id="{6BF06E04-8F54-413B-B29B-694961326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4873752" y="5744514"/>
              <a:ext cx="3048006" cy="2438405"/>
            </a:xfrm>
            <a:prstGeom prst="rect">
              <a:avLst/>
            </a:prstGeom>
          </p:spPr>
        </p:pic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6D2D2243-96B5-4EB0-866E-AE2EBE2568EC}"/>
                </a:ext>
              </a:extLst>
            </p:cNvPr>
            <p:cNvSpPr/>
            <p:nvPr/>
          </p:nvSpPr>
          <p:spPr>
            <a:xfrm>
              <a:off x="6975986" y="7316614"/>
              <a:ext cx="569388" cy="4247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solidFill>
                    <a:srgbClr val="007836"/>
                  </a:solidFill>
                </a:rPr>
                <a:t>1.1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E6451A01-CBD8-425C-A459-4490D7F85AC8}"/>
                </a:ext>
              </a:extLst>
            </p:cNvPr>
            <p:cNvSpPr/>
            <p:nvPr/>
          </p:nvSpPr>
          <p:spPr>
            <a:xfrm>
              <a:off x="6975987" y="5961116"/>
              <a:ext cx="569388" cy="4247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solidFill>
                    <a:srgbClr val="BE0F34"/>
                  </a:solidFill>
                </a:rPr>
                <a:t>1.0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368032A0-A406-4912-80B7-A736B9A2E698}"/>
              </a:ext>
            </a:extLst>
          </p:cNvPr>
          <p:cNvGrpSpPr/>
          <p:nvPr/>
        </p:nvGrpSpPr>
        <p:grpSpPr>
          <a:xfrm>
            <a:off x="7927848" y="5744514"/>
            <a:ext cx="3048006" cy="2438405"/>
            <a:chOff x="7927848" y="5744514"/>
            <a:chExt cx="3048006" cy="2438405"/>
          </a:xfrm>
        </p:grpSpPr>
        <p:pic>
          <p:nvPicPr>
            <p:cNvPr id="61" name="Picture 60" descr="A picture containing fence, red, white, water&#10;&#10;Description automatically generated">
              <a:extLst>
                <a:ext uri="{FF2B5EF4-FFF2-40B4-BE49-F238E27FC236}">
                  <a16:creationId xmlns:a16="http://schemas.microsoft.com/office/drawing/2014/main" id="{DDA407C7-1DC0-470A-8738-308070528516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927848" y="5744514"/>
              <a:ext cx="3048006" cy="2438405"/>
            </a:xfrm>
            <a:prstGeom prst="rect">
              <a:avLst/>
            </a:prstGeom>
          </p:spPr>
        </p:pic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FD00173D-E1A8-419E-A4C9-FA84DE052827}"/>
                </a:ext>
              </a:extLst>
            </p:cNvPr>
            <p:cNvSpPr/>
            <p:nvPr/>
          </p:nvSpPr>
          <p:spPr>
            <a:xfrm>
              <a:off x="9962243" y="7316614"/>
              <a:ext cx="723275" cy="4247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solidFill>
                    <a:srgbClr val="007836"/>
                  </a:solidFill>
                </a:rPr>
                <a:t>0.34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C22F357C-EB73-447F-AB08-7EF0E0CA6551}"/>
                </a:ext>
              </a:extLst>
            </p:cNvPr>
            <p:cNvSpPr/>
            <p:nvPr/>
          </p:nvSpPr>
          <p:spPr>
            <a:xfrm>
              <a:off x="10041886" y="5961116"/>
              <a:ext cx="569388" cy="4247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solidFill>
                    <a:srgbClr val="BE0F34"/>
                  </a:solidFill>
                </a:rPr>
                <a:t>1.7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4046F4FF-4825-4225-A1A0-34CFB2DC97A8}"/>
              </a:ext>
            </a:extLst>
          </p:cNvPr>
          <p:cNvGrpSpPr/>
          <p:nvPr/>
        </p:nvGrpSpPr>
        <p:grpSpPr>
          <a:xfrm>
            <a:off x="10972800" y="5744514"/>
            <a:ext cx="3048006" cy="2438405"/>
            <a:chOff x="10972800" y="5744514"/>
            <a:chExt cx="3048006" cy="2438405"/>
          </a:xfrm>
        </p:grpSpPr>
        <p:pic>
          <p:nvPicPr>
            <p:cNvPr id="14" name="Picture 13" descr="A close up of a person&#10;&#10;Description automatically generated">
              <a:extLst>
                <a:ext uri="{FF2B5EF4-FFF2-40B4-BE49-F238E27FC236}">
                  <a16:creationId xmlns:a16="http://schemas.microsoft.com/office/drawing/2014/main" id="{A7E5909B-CA20-49C2-887A-E15972B1A2B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0972800" y="5744514"/>
              <a:ext cx="3048006" cy="2438405"/>
            </a:xfrm>
            <a:prstGeom prst="rect">
              <a:avLst/>
            </a:prstGeom>
          </p:spPr>
        </p:pic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ED8F78D9-90EE-47DB-98D7-A3EA53FA2DF5}"/>
                </a:ext>
              </a:extLst>
            </p:cNvPr>
            <p:cNvSpPr/>
            <p:nvPr/>
          </p:nvSpPr>
          <p:spPr>
            <a:xfrm>
              <a:off x="13136722" y="7316614"/>
              <a:ext cx="569388" cy="4247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solidFill>
                    <a:srgbClr val="007836"/>
                  </a:solidFill>
                </a:rPr>
                <a:t>0.9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75F89396-477A-4CD2-9D27-8C9BAC016BB8}"/>
                </a:ext>
              </a:extLst>
            </p:cNvPr>
            <p:cNvSpPr/>
            <p:nvPr/>
          </p:nvSpPr>
          <p:spPr>
            <a:xfrm>
              <a:off x="13149423" y="5961116"/>
              <a:ext cx="569388" cy="4247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solidFill>
                    <a:srgbClr val="BE0F34"/>
                  </a:solidFill>
                </a:rPr>
                <a:t>3.1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5551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FDF65473-E4EC-489D-A830-0CF2D8E94D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3752" y="1554480"/>
            <a:ext cx="3048006" cy="4267209"/>
          </a:xfrm>
          <a:prstGeom prst="rect">
            <a:avLst/>
          </a:prstGeom>
        </p:spPr>
      </p:pic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82F0EB4C-9434-4920-B330-7D3374643D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5874" y="1554480"/>
            <a:ext cx="3048006" cy="4267209"/>
          </a:xfrm>
          <a:prstGeom prst="rect">
            <a:avLst/>
          </a:prstGeom>
        </p:spPr>
      </p:pic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7AD11CBE-205D-4268-B734-8365713C82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00" y="5486400"/>
            <a:ext cx="3048006" cy="243840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561E7DF-2D5A-4EF0-9E9E-047227DE4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50AF6E-CF6A-429E-A4B2-32D2D767B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Incorporating adaptive expectations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6C0408C-F1B5-4733-99BB-268CAF6E9A99}"/>
              </a:ext>
            </a:extLst>
          </p:cNvPr>
          <p:cNvSpPr txBox="1"/>
          <p:nvPr/>
        </p:nvSpPr>
        <p:spPr>
          <a:xfrm rot="16200000">
            <a:off x="412735" y="3308979"/>
            <a:ext cx="2184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</a:rPr>
              <a:t>Cumulative</a:t>
            </a:r>
          </a:p>
          <a:p>
            <a:pPr algn="ctr"/>
            <a:r>
              <a:rPr lang="en-US" sz="1800" dirty="0">
                <a:solidFill>
                  <a:srgbClr val="000000"/>
                </a:solidFill>
              </a:rPr>
              <a:t>percent change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949B834-D78D-4A7A-8461-C76243FCD4A2}"/>
              </a:ext>
            </a:extLst>
          </p:cNvPr>
          <p:cNvSpPr txBox="1"/>
          <p:nvPr/>
        </p:nvSpPr>
        <p:spPr>
          <a:xfrm rot="16200000">
            <a:off x="428168" y="6215144"/>
            <a:ext cx="2184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</a:rPr>
              <a:t>Annual</a:t>
            </a:r>
          </a:p>
          <a:p>
            <a:pPr algn="ctr"/>
            <a:r>
              <a:rPr lang="en-US" sz="1800" dirty="0">
                <a:solidFill>
                  <a:srgbClr val="000000"/>
                </a:solidFill>
              </a:rPr>
              <a:t>percent change</a:t>
            </a:r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EA0D81DD-A769-4965-94E9-567329D79D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8800" y="1554480"/>
            <a:ext cx="3048006" cy="4267209"/>
          </a:xfrm>
          <a:prstGeom prst="rect">
            <a:avLst/>
          </a:prstGeom>
        </p:spPr>
      </p:pic>
      <p:pic>
        <p:nvPicPr>
          <p:cNvPr id="15" name="Picture 14" descr="A close up of a mans face&#10;&#10;Description automatically generated">
            <a:extLst>
              <a:ext uri="{FF2B5EF4-FFF2-40B4-BE49-F238E27FC236}">
                <a16:creationId xmlns:a16="http://schemas.microsoft.com/office/drawing/2014/main" id="{F50974B6-D4A3-4F4F-AD53-A1ACBA1181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8800" y="5486400"/>
            <a:ext cx="3048006" cy="2438405"/>
          </a:xfrm>
          <a:prstGeom prst="rect">
            <a:avLst/>
          </a:prstGeom>
        </p:spPr>
      </p:pic>
      <p:pic>
        <p:nvPicPr>
          <p:cNvPr id="17" name="Picture 16" descr="A close up of a mans face&#10;&#10;Description automatically generated">
            <a:extLst>
              <a:ext uri="{FF2B5EF4-FFF2-40B4-BE49-F238E27FC236}">
                <a16:creationId xmlns:a16="http://schemas.microsoft.com/office/drawing/2014/main" id="{E6ACAB78-A390-4C44-81AA-37532A9D7C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3752" y="5486400"/>
            <a:ext cx="3048006" cy="2438405"/>
          </a:xfrm>
          <a:prstGeom prst="rect">
            <a:avLst/>
          </a:prstGeom>
        </p:spPr>
      </p:pic>
      <p:pic>
        <p:nvPicPr>
          <p:cNvPr id="23" name="Picture 22" descr="A close up of a map&#10;&#10;Description automatically generated">
            <a:extLst>
              <a:ext uri="{FF2B5EF4-FFF2-40B4-BE49-F238E27FC236}">
                <a16:creationId xmlns:a16="http://schemas.microsoft.com/office/drawing/2014/main" id="{C22C9FD6-2B3D-438D-BC86-14F5AE82DB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27848" y="1554480"/>
            <a:ext cx="3048006" cy="4267209"/>
          </a:xfrm>
          <a:prstGeom prst="rect">
            <a:avLst/>
          </a:prstGeom>
        </p:spPr>
      </p:pic>
      <p:pic>
        <p:nvPicPr>
          <p:cNvPr id="21" name="Picture 20" descr="A close up of a logo&#10;&#10;Description automatically generated">
            <a:extLst>
              <a:ext uri="{FF2B5EF4-FFF2-40B4-BE49-F238E27FC236}">
                <a16:creationId xmlns:a16="http://schemas.microsoft.com/office/drawing/2014/main" id="{30DCC6BE-4EDB-4109-A42B-F9E723D5164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27848" y="5486400"/>
            <a:ext cx="3048006" cy="2438405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C0CE0E15-0FF4-48F3-A04A-D57023AC7982}"/>
              </a:ext>
            </a:extLst>
          </p:cNvPr>
          <p:cNvSpPr txBox="1"/>
          <p:nvPr/>
        </p:nvSpPr>
        <p:spPr>
          <a:xfrm>
            <a:off x="2945596" y="2924258"/>
            <a:ext cx="16926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50000"/>
                  </a:schemeClr>
                </a:solidFill>
              </a:rPr>
              <a:t>Adaptive expectations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1B2F7A7-5DC6-4827-98A9-2A7BF9BDDFC2}"/>
              </a:ext>
            </a:extLst>
          </p:cNvPr>
          <p:cNvSpPr txBox="1"/>
          <p:nvPr/>
        </p:nvSpPr>
        <p:spPr>
          <a:xfrm>
            <a:off x="2943132" y="4382155"/>
            <a:ext cx="16926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7836"/>
                </a:solidFill>
              </a:rPr>
              <a:t>US Oil crops</a:t>
            </a:r>
          </a:p>
        </p:txBody>
      </p:sp>
    </p:spTree>
    <p:extLst>
      <p:ext uri="{BB962C8B-B14F-4D97-AF65-F5344CB8AC3E}">
        <p14:creationId xmlns:p14="http://schemas.microsoft.com/office/powerpoint/2010/main" val="81782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F4B1C77-AA2A-46D9-8C50-878067354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DDD5E8E-9211-41CF-9B82-B63A9F0C2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Interannual economic responses and correlations to biophysical yield shocks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51245B4-7489-4A67-B896-1AB570D4E132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497" y="1786899"/>
            <a:ext cx="11119827" cy="62972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70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D0A74A6-C2F3-4973-A9CF-2B24A400D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167F2B4-807D-4D7F-8DD4-DB0E468A9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Relationship between the RIV of consumption and price and the IAV of biophysical shock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45434F9-7C9B-4C89-BF94-A86D237FA5E7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772" y="1643458"/>
            <a:ext cx="10269463" cy="66006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3308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4B736CA-4CE2-46D6-8F54-B2E4BA695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8FA2147-AFDD-4E04-8E36-CE869CA38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GCAM land use nesting structure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3A19BE-671B-4658-8F3F-D02AB26DB4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8451" y="1614715"/>
            <a:ext cx="8530771" cy="65621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9353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05CCC39-196E-4E7E-8789-2BEEDBCBB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890835F-8BFA-4766-B8D3-F8B63DAA0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Coefficient of expectation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7745BF7-BE38-4FDA-BE95-E76BAC019D0A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834" y="2134568"/>
            <a:ext cx="6072283" cy="5519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902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B77D701-55A7-4837-B971-B4C68ACB5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F57E72-0E7A-489A-B96C-784DF33A1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Sensitivity of alpha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081B190-8A00-4147-A4D4-7F72221F1D56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620" y="1761229"/>
            <a:ext cx="10293160" cy="63229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0485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NNL_Option_4">
  <a:themeElements>
    <a:clrScheme name="PNNL">
      <a:dk1>
        <a:srgbClr val="616265"/>
      </a:dk1>
      <a:lt1>
        <a:srgbClr val="FFFFFF"/>
      </a:lt1>
      <a:dk2>
        <a:srgbClr val="D77600"/>
      </a:dk2>
      <a:lt2>
        <a:srgbClr val="B3B3B3"/>
      </a:lt2>
      <a:accent1>
        <a:srgbClr val="A63F1E"/>
      </a:accent1>
      <a:accent2>
        <a:srgbClr val="191C1F"/>
      </a:accent2>
      <a:accent3>
        <a:srgbClr val="F4AA00"/>
      </a:accent3>
      <a:accent4>
        <a:srgbClr val="007836"/>
      </a:accent4>
      <a:accent5>
        <a:srgbClr val="C10435"/>
      </a:accent5>
      <a:accent6>
        <a:srgbClr val="00338E"/>
      </a:accent6>
      <a:hlink>
        <a:srgbClr val="003698"/>
      </a:hlink>
      <a:folHlink>
        <a:srgbClr val="8A0752"/>
      </a:folHlink>
    </a:clrScheme>
    <a:fontScheme name="PNNL_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NNL_Plain.potx" id="{0782FAF7-70BE-4A7B-A9AB-04CE0CD8A8DE}" vid="{2CD97732-1318-4B64-80C1-95496D5ABA2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5529</TotalTime>
  <Words>1284</Words>
  <Application>Microsoft Office PowerPoint</Application>
  <PresentationFormat>Custom</PresentationFormat>
  <Paragraphs>417</Paragraphs>
  <Slides>28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Cambria Math</vt:lpstr>
      <vt:lpstr>Courier New</vt:lpstr>
      <vt:lpstr>Wingdings</vt:lpstr>
      <vt:lpstr>PNNL_Option_4</vt:lpstr>
      <vt:lpstr>Impacts of climate and biophysical variability on global agriculture markets</vt:lpstr>
      <vt:lpstr>Xin Zhao  Hooded by  Dr. Wallace Tyner</vt:lpstr>
      <vt:lpstr>Impacts of climate and biophysical variability on global agriculture markets</vt:lpstr>
      <vt:lpstr>Perfect foresight or not?</vt:lpstr>
      <vt:lpstr>Why is separating planting &amp; harvesting important?</vt:lpstr>
      <vt:lpstr>GCAM</vt:lpstr>
      <vt:lpstr>Biophysical yield shocks</vt:lpstr>
      <vt:lpstr>Biophysical yield shocks</vt:lpstr>
      <vt:lpstr>Climate impacts on agriculture Original GCAM results</vt:lpstr>
      <vt:lpstr>PowerPoint Presentation</vt:lpstr>
      <vt:lpstr>PowerPoint Presentation</vt:lpstr>
      <vt:lpstr>Adaptive expectation in GCAM</vt:lpstr>
      <vt:lpstr>PowerPoint Presentation</vt:lpstr>
      <vt:lpstr>Other scenarios</vt:lpstr>
      <vt:lpstr>Relative interannual variability</vt:lpstr>
      <vt:lpstr>Regional heterogeneity in variability</vt:lpstr>
      <vt:lpstr>Why is separating planting &amp; harvesting important?</vt:lpstr>
      <vt:lpstr>Limitations</vt:lpstr>
      <vt:lpstr>PowerPoint Presentation</vt:lpstr>
      <vt:lpstr>Assessing climate impacts on AgLU</vt:lpstr>
      <vt:lpstr>Climate impacts on agricultural economics</vt:lpstr>
      <vt:lpstr>Relative interannual variability</vt:lpstr>
      <vt:lpstr>Incorporating adaptive expectations</vt:lpstr>
      <vt:lpstr>Interannual economic responses and correlations to biophysical yield shocks</vt:lpstr>
      <vt:lpstr>Relationship between the RIV of consumption and price and the IAV of biophysical shock</vt:lpstr>
      <vt:lpstr>GCAM land use nesting structure </vt:lpstr>
      <vt:lpstr>Coefficient of expectation</vt:lpstr>
      <vt:lpstr>Sensitivity of alpha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Separating planting and harvesting decisions in GCAM</dc:title>
  <dc:creator>Xin Zhao</dc:creator>
  <cp:lastModifiedBy>Xin Zhao</cp:lastModifiedBy>
  <cp:revision>168</cp:revision>
  <dcterms:created xsi:type="dcterms:W3CDTF">2019-10-27T05:17:04Z</dcterms:created>
  <dcterms:modified xsi:type="dcterms:W3CDTF">2020-06-19T09:37:47Z</dcterms:modified>
</cp:coreProperties>
</file>