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72" r:id="rId2"/>
    <p:sldId id="271" r:id="rId3"/>
    <p:sldId id="273" r:id="rId4"/>
    <p:sldId id="291" r:id="rId5"/>
    <p:sldId id="285" r:id="rId6"/>
    <p:sldId id="276" r:id="rId7"/>
    <p:sldId id="275" r:id="rId8"/>
    <p:sldId id="290" r:id="rId9"/>
    <p:sldId id="284" r:id="rId10"/>
    <p:sldId id="279" r:id="rId11"/>
    <p:sldId id="298" r:id="rId12"/>
    <p:sldId id="282" r:id="rId13"/>
    <p:sldId id="283" r:id="rId14"/>
    <p:sldId id="270" r:id="rId15"/>
    <p:sldId id="286" r:id="rId16"/>
    <p:sldId id="287" r:id="rId17"/>
    <p:sldId id="300" r:id="rId18"/>
    <p:sldId id="296" r:id="rId19"/>
    <p:sldId id="280" r:id="rId20"/>
    <p:sldId id="281" r:id="rId21"/>
    <p:sldId id="299" r:id="rId22"/>
    <p:sldId id="293" r:id="rId23"/>
    <p:sldId id="288" r:id="rId24"/>
    <p:sldId id="295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6421"/>
    <a:srgbClr val="00D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80"/>
    <p:restoredTop sz="89431"/>
  </p:normalViewPr>
  <p:slideViewPr>
    <p:cSldViewPr snapToGrid="0">
      <p:cViewPr varScale="1">
        <p:scale>
          <a:sx n="114" d="100"/>
          <a:sy n="114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ndni/Desktop/PhD/JournalPaper_2021/GTAP%20Conference%202024/Results_GTAP_Pap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ndni/Desktop/PhD/JournalPaper_2021/GTAP%20Conference%202024/Results_GTAP_Pap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ndni/Desktop/PhD/JournalPaper_2021/GTAP%20Conference%202024/Results_GTAP_Paper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ndni/Desktop/PhD/JournalPaper_2021/GTAP%20Conference%202024/Results_GTAP_Paper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ndni/Desktop/PhD/JournalPaper_2021/GTAP%20Conference%202024/Results_GTAP_Pap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chandni/Desktop/PhD/JournalPaper_2021/GTAP%20Conference%202024/Results_GTAP_Pape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02954198365901"/>
          <c:y val="0.16515507053900499"/>
          <c:w val="0.67594122183765548"/>
          <c:h val="0.7768083538368488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8FC-AA41-AB0C-0059322676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8FC-AA41-AB0C-0059322676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8FC-AA41-AB0C-0059322676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8FC-AA41-AB0C-0059322676D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8FC-AA41-AB0C-0059322676D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8FC-AA41-AB0C-0059322676D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8FC-AA41-AB0C-0059322676D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D8FC-AA41-AB0C-0059322676D4}"/>
              </c:ext>
            </c:extLst>
          </c:dPt>
          <c:dLbls>
            <c:dLbl>
              <c:idx val="0"/>
              <c:layout>
                <c:manualLayout>
                  <c:x val="-0.16250000000000001"/>
                  <c:y val="0.186535962035455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FC-AA41-AB0C-0059322676D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D8FC-AA41-AB0C-0059322676D4}"/>
                </c:ext>
              </c:extLst>
            </c:dLbl>
            <c:dLbl>
              <c:idx val="2"/>
              <c:layout>
                <c:manualLayout>
                  <c:x val="-0.18333333333333332"/>
                  <c:y val="-0.1213833935345414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FC-AA41-AB0C-0059322676D4}"/>
                </c:ext>
              </c:extLst>
            </c:dLbl>
            <c:dLbl>
              <c:idx val="3"/>
              <c:layout>
                <c:manualLayout>
                  <c:x val="-3.3333333333333333E-2"/>
                  <c:y val="-0.1541285686218205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FC-AA41-AB0C-0059322676D4}"/>
                </c:ext>
              </c:extLst>
            </c:dLbl>
            <c:dLbl>
              <c:idx val="4"/>
              <c:layout>
                <c:manualLayout>
                  <c:x val="0.11666666666666663"/>
                  <c:y val="-0.191671830368612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8FC-AA41-AB0C-0059322676D4}"/>
                </c:ext>
              </c:extLst>
            </c:dLbl>
            <c:dLbl>
              <c:idx val="5"/>
              <c:layout>
                <c:manualLayout>
                  <c:x val="0.14722211286089235"/>
                  <c:y val="-5.12634697054422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8FC-AA41-AB0C-0059322676D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D8FC-AA41-AB0C-0059322676D4}"/>
                </c:ext>
              </c:extLst>
            </c:dLbl>
            <c:dLbl>
              <c:idx val="7"/>
              <c:layout>
                <c:manualLayout>
                  <c:x val="0.15"/>
                  <c:y val="0.1865359620354557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ln>
                        <a:noFill/>
                      </a:ln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D8FC-AA41-AB0C-0059322676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Sources_Destinations_ASEAN_Trad!$K$2:$K$9</c:f>
              <c:strCache>
                <c:ptCount val="8"/>
                <c:pt idx="0">
                  <c:v>ASEAN</c:v>
                </c:pt>
                <c:pt idx="1">
                  <c:v>India</c:v>
                </c:pt>
                <c:pt idx="2">
                  <c:v>China</c:v>
                </c:pt>
                <c:pt idx="3">
                  <c:v>EU27</c:v>
                </c:pt>
                <c:pt idx="4">
                  <c:v>USA</c:v>
                </c:pt>
                <c:pt idx="5">
                  <c:v>Japan</c:v>
                </c:pt>
                <c:pt idx="6">
                  <c:v>Australia</c:v>
                </c:pt>
                <c:pt idx="7">
                  <c:v>ROW</c:v>
                </c:pt>
              </c:strCache>
            </c:strRef>
          </c:cat>
          <c:val>
            <c:numRef>
              <c:f>Sources_Destinations_ASEAN_Trad!$L$2:$L$9</c:f>
              <c:numCache>
                <c:formatCode>0.0</c:formatCode>
                <c:ptCount val="8"/>
                <c:pt idx="0">
                  <c:v>19.829403432178427</c:v>
                </c:pt>
                <c:pt idx="1">
                  <c:v>3.6791224352340923</c:v>
                </c:pt>
                <c:pt idx="2">
                  <c:v>19.558689237512269</c:v>
                </c:pt>
                <c:pt idx="3">
                  <c:v>10.512939363700495</c:v>
                </c:pt>
                <c:pt idx="4">
                  <c:v>12.101428468517621</c:v>
                </c:pt>
                <c:pt idx="5">
                  <c:v>8.7403971769165345</c:v>
                </c:pt>
                <c:pt idx="6">
                  <c:v>3.0142495204850182</c:v>
                </c:pt>
                <c:pt idx="7">
                  <c:v>22.563770365455529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D8FC-AA41-AB0C-0059322676D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0C9-AB44-B377-7F091A54B2A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0C9-AB44-B377-7F091A54B2A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0C9-AB44-B377-7F091A54B2A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0C9-AB44-B377-7F091A54B2A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0C9-AB44-B377-7F091A54B2A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0C9-AB44-B377-7F091A54B2A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0C9-AB44-B377-7F091A54B2A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0C9-AB44-B377-7F091A54B2A0}"/>
              </c:ext>
            </c:extLst>
          </c:dPt>
          <c:dLbls>
            <c:dLbl>
              <c:idx val="0"/>
              <c:layout>
                <c:manualLayout>
                  <c:x val="-0.15416666666666673"/>
                  <c:y val="0.177543186180422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0C9-AB44-B377-7F091A54B2A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0C9-AB44-B377-7F091A54B2A0}"/>
                </c:ext>
              </c:extLst>
            </c:dLbl>
            <c:dLbl>
              <c:idx val="2"/>
              <c:layout>
                <c:manualLayout>
                  <c:x val="-0.18333333333333349"/>
                  <c:y val="-0.129558541266794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0C9-AB44-B377-7F091A54B2A0}"/>
                </c:ext>
              </c:extLst>
            </c:dLbl>
            <c:dLbl>
              <c:idx val="3"/>
              <c:layout>
                <c:manualLayout>
                  <c:x val="-1.2500000000000001E-2"/>
                  <c:y val="-0.129558541266794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C9-AB44-B377-7F091A54B2A0}"/>
                </c:ext>
              </c:extLst>
            </c:dLbl>
            <c:dLbl>
              <c:idx val="4"/>
              <c:layout>
                <c:manualLayout>
                  <c:x val="8.7499999999999994E-2"/>
                  <c:y val="-0.1439539347408829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0C9-AB44-B377-7F091A54B2A0}"/>
                </c:ext>
              </c:extLst>
            </c:dLbl>
            <c:dLbl>
              <c:idx val="5"/>
              <c:layout>
                <c:manualLayout>
                  <c:x val="0.14166666666666666"/>
                  <c:y val="-7.19769673704415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0C9-AB44-B377-7F091A54B2A0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30C9-AB44-B377-7F091A54B2A0}"/>
                </c:ext>
              </c:extLst>
            </c:dLbl>
            <c:dLbl>
              <c:idx val="7"/>
              <c:layout>
                <c:manualLayout>
                  <c:x val="0.17083333333333328"/>
                  <c:y val="0.1295585412667946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0C9-AB44-B377-7F091A54B2A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Sources_Destinations_ASEAN_Trad!$N$2:$N$9</c:f>
              <c:strCache>
                <c:ptCount val="8"/>
                <c:pt idx="0">
                  <c:v>ASEAN</c:v>
                </c:pt>
                <c:pt idx="1">
                  <c:v>India</c:v>
                </c:pt>
                <c:pt idx="2">
                  <c:v>China</c:v>
                </c:pt>
                <c:pt idx="3">
                  <c:v>EU27</c:v>
                </c:pt>
                <c:pt idx="4">
                  <c:v>USA</c:v>
                </c:pt>
                <c:pt idx="5">
                  <c:v>Japan</c:v>
                </c:pt>
                <c:pt idx="6">
                  <c:v>Australia</c:v>
                </c:pt>
                <c:pt idx="7">
                  <c:v>ROW</c:v>
                </c:pt>
              </c:strCache>
            </c:strRef>
          </c:cat>
          <c:val>
            <c:numRef>
              <c:f>Sources_Destinations_ASEAN_Trad!$O$2:$O$9</c:f>
              <c:numCache>
                <c:formatCode>0.0</c:formatCode>
                <c:ptCount val="8"/>
                <c:pt idx="0">
                  <c:v>20.329401173395052</c:v>
                </c:pt>
                <c:pt idx="1">
                  <c:v>2.590013922326285</c:v>
                </c:pt>
                <c:pt idx="2">
                  <c:v>22.088750180010912</c:v>
                </c:pt>
                <c:pt idx="3">
                  <c:v>8.4689191385671734</c:v>
                </c:pt>
                <c:pt idx="4">
                  <c:v>9.1397886362688094</c:v>
                </c:pt>
                <c:pt idx="5">
                  <c:v>8.2464307702638067</c:v>
                </c:pt>
                <c:pt idx="6">
                  <c:v>2.2874093296567981</c:v>
                </c:pt>
                <c:pt idx="7">
                  <c:v>26.849286849511163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0C9-AB44-B377-7F091A54B2A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1EB-8047-BA29-FD2DD0ACBFA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1EB-8047-BA29-FD2DD0ACBFA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1EB-8047-BA29-FD2DD0ACBFA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1EB-8047-BA29-FD2DD0ACBFA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1EB-8047-BA29-FD2DD0ACBFA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1EB-8047-BA29-FD2DD0ACBFA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1EB-8047-BA29-FD2DD0ACBFA8}"/>
              </c:ext>
            </c:extLst>
          </c:dPt>
          <c:dLbls>
            <c:dLbl>
              <c:idx val="0"/>
              <c:layout>
                <c:manualLayout>
                  <c:x val="-9.05989079090396E-2"/>
                  <c:y val="0.153421853464157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1EB-8047-BA29-FD2DD0ACBFA8}"/>
                </c:ext>
              </c:extLst>
            </c:dLbl>
            <c:dLbl>
              <c:idx val="1"/>
              <c:layout>
                <c:manualLayout>
                  <c:x val="-1.1111090947694687E-2"/>
                  <c:y val="4.23586553460176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31EB-8047-BA29-FD2DD0ACBFA8}"/>
                </c:ext>
              </c:extLst>
            </c:dLbl>
            <c:dLbl>
              <c:idx val="2"/>
              <c:layout>
                <c:manualLayout>
                  <c:x val="-0.21529471756800161"/>
                  <c:y val="3.703682947104917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EB-8047-BA29-FD2DD0ACBFA8}"/>
                </c:ext>
              </c:extLst>
            </c:dLbl>
            <c:dLbl>
              <c:idx val="3"/>
              <c:layout>
                <c:manualLayout>
                  <c:x val="-0.16447020522526862"/>
                  <c:y val="-0.213885541887335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EB-8047-BA29-FD2DD0ACBFA8}"/>
                </c:ext>
              </c:extLst>
            </c:dLbl>
            <c:dLbl>
              <c:idx val="4"/>
              <c:layout>
                <c:manualLayout>
                  <c:x val="0.21303758440658149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1EB-8047-BA29-FD2DD0ACBFA8}"/>
                </c:ext>
              </c:extLst>
            </c:dLbl>
            <c:dLbl>
              <c:idx val="5"/>
              <c:layout>
                <c:manualLayout>
                  <c:x val="-3.9774395566306686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1EB-8047-BA29-FD2DD0ACBFA8}"/>
                </c:ext>
              </c:extLst>
            </c:dLbl>
            <c:dLbl>
              <c:idx val="6"/>
              <c:layout>
                <c:manualLayout>
                  <c:x val="0.21251712630182579"/>
                  <c:y val="5.595834316204408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1EB-8047-BA29-FD2DD0ACBF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Sources_Destination_India_Trade!$L$4:$L$10</c:f>
              <c:strCache>
                <c:ptCount val="7"/>
                <c:pt idx="0">
                  <c:v>ASEAN</c:v>
                </c:pt>
                <c:pt idx="1">
                  <c:v>China</c:v>
                </c:pt>
                <c:pt idx="2">
                  <c:v>EU27</c:v>
                </c:pt>
                <c:pt idx="3">
                  <c:v>USA</c:v>
                </c:pt>
                <c:pt idx="4">
                  <c:v>Japan</c:v>
                </c:pt>
                <c:pt idx="5">
                  <c:v>Australia</c:v>
                </c:pt>
                <c:pt idx="6">
                  <c:v>ROW</c:v>
                </c:pt>
              </c:strCache>
            </c:strRef>
          </c:cat>
          <c:val>
            <c:numRef>
              <c:f>Sources_Destination_India_Trade!$M$4:$M$10</c:f>
              <c:numCache>
                <c:formatCode>0.0</c:formatCode>
                <c:ptCount val="7"/>
                <c:pt idx="0">
                  <c:v>8.9915345388285015</c:v>
                </c:pt>
                <c:pt idx="1">
                  <c:v>5.4588937957913117</c:v>
                </c:pt>
                <c:pt idx="2">
                  <c:v>15.152036645703367</c:v>
                </c:pt>
                <c:pt idx="3">
                  <c:v>19.789945208599594</c:v>
                </c:pt>
                <c:pt idx="4">
                  <c:v>2.1147202854720537</c:v>
                </c:pt>
                <c:pt idx="5">
                  <c:v>1.8087489086008581</c:v>
                </c:pt>
                <c:pt idx="6">
                  <c:v>46.684803927771526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1EB-8047-BA29-FD2DD0ACBFA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 w="9525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D78-824F-9D21-5C59FA2EBF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D78-824F-9D21-5C59FA2EBF2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D78-824F-9D21-5C59FA2EBF2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D78-824F-9D21-5C59FA2EBF2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D78-824F-9D21-5C59FA2EBF2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D78-824F-9D21-5C59FA2EBF2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D78-824F-9D21-5C59FA2EBF2B}"/>
              </c:ext>
            </c:extLst>
          </c:dPt>
          <c:dLbls>
            <c:dLbl>
              <c:idx val="0"/>
              <c:layout>
                <c:manualLayout>
                  <c:x val="-0.1021393344047781"/>
                  <c:y val="0.1713661517873302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78-824F-9D21-5C59FA2EBF2B}"/>
                </c:ext>
              </c:extLst>
            </c:dLbl>
            <c:dLbl>
              <c:idx val="1"/>
              <c:layout>
                <c:manualLayout>
                  <c:x val="-0.20553350961909769"/>
                  <c:y val="8.800506043083124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78-824F-9D21-5C59FA2EBF2B}"/>
                </c:ext>
              </c:extLst>
            </c:dLbl>
            <c:dLbl>
              <c:idx val="2"/>
              <c:layout>
                <c:manualLayout>
                  <c:x val="-0.18596578977370939"/>
                  <c:y val="-7.87178535582983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78-824F-9D21-5C59FA2EBF2B}"/>
                </c:ext>
              </c:extLst>
            </c:dLbl>
            <c:dLbl>
              <c:idx val="3"/>
              <c:layout>
                <c:manualLayout>
                  <c:x val="-0.13906262067545153"/>
                  <c:y val="-0.178332110151864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159289757159618"/>
                      <c:h val="0.132008032203254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D78-824F-9D21-5C59FA2EBF2B}"/>
                </c:ext>
              </c:extLst>
            </c:dLbl>
            <c:dLbl>
              <c:idx val="4"/>
              <c:layout>
                <c:manualLayout>
                  <c:x val="0.10742643624474545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D78-824F-9D21-5C59FA2EBF2B}"/>
                </c:ext>
              </c:extLst>
            </c:dLbl>
            <c:dLbl>
              <c:idx val="5"/>
              <c:layout>
                <c:manualLayout>
                  <c:x val="-0.24287697631910909"/>
                  <c:y val="-2.321801718133271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1849602989257"/>
                      <c:h val="0.1514513088928662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CD78-824F-9D21-5C59FA2EBF2B}"/>
                </c:ext>
              </c:extLst>
            </c:dLbl>
            <c:dLbl>
              <c:idx val="6"/>
              <c:layout>
                <c:manualLayout>
                  <c:x val="0.23999823469053758"/>
                  <c:y val="-2.32180171813327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D78-824F-9D21-5C59FA2EBF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Sources_Destination_India_Trade!$O$4:$O$10</c:f>
              <c:strCache>
                <c:ptCount val="7"/>
                <c:pt idx="0">
                  <c:v>ASEAN</c:v>
                </c:pt>
                <c:pt idx="1">
                  <c:v>China</c:v>
                </c:pt>
                <c:pt idx="2">
                  <c:v>EU27</c:v>
                </c:pt>
                <c:pt idx="3">
                  <c:v>USA</c:v>
                </c:pt>
                <c:pt idx="4">
                  <c:v>Japan</c:v>
                </c:pt>
                <c:pt idx="5">
                  <c:v>Australia</c:v>
                </c:pt>
                <c:pt idx="6">
                  <c:v>ROW</c:v>
                </c:pt>
              </c:strCache>
            </c:strRef>
          </c:cat>
          <c:val>
            <c:numRef>
              <c:f>Sources_Destination_India_Trade!$P$4:$P$10</c:f>
              <c:numCache>
                <c:formatCode>0.0</c:formatCode>
                <c:ptCount val="7"/>
                <c:pt idx="0">
                  <c:v>10.32032553454864</c:v>
                </c:pt>
                <c:pt idx="1">
                  <c:v>15.853278795660565</c:v>
                </c:pt>
                <c:pt idx="2">
                  <c:v>10.290205515788504</c:v>
                </c:pt>
                <c:pt idx="3">
                  <c:v>9.1497966370143686</c:v>
                </c:pt>
                <c:pt idx="4">
                  <c:v>2.1114767458846866</c:v>
                </c:pt>
                <c:pt idx="5">
                  <c:v>3.5550079576820464</c:v>
                </c:pt>
                <c:pt idx="6">
                  <c:v>48.719658934516353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D78-824F-9D21-5C59FA2EBF2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chemeClr val="tx1"/>
                </a:solidFill>
              </a:rPr>
              <a:t>Full Liberalization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Graphs_PercentChange!$A$4:$A$13</c:f>
              <c:strCache>
                <c:ptCount val="10"/>
                <c:pt idx="0">
                  <c:v>Malaysia</c:v>
                </c:pt>
                <c:pt idx="1">
                  <c:v>Singapore</c:v>
                </c:pt>
                <c:pt idx="2">
                  <c:v>Thailand</c:v>
                </c:pt>
                <c:pt idx="3">
                  <c:v>Cambodia</c:v>
                </c:pt>
                <c:pt idx="4">
                  <c:v>Indonesia</c:v>
                </c:pt>
                <c:pt idx="5">
                  <c:v>Lao PDR</c:v>
                </c:pt>
                <c:pt idx="6">
                  <c:v>Brunei</c:v>
                </c:pt>
                <c:pt idx="7">
                  <c:v>Philippines</c:v>
                </c:pt>
                <c:pt idx="8">
                  <c:v>Vietnam</c:v>
                </c:pt>
                <c:pt idx="9">
                  <c:v>Rest of ASEAN </c:v>
                </c:pt>
              </c:strCache>
            </c:strRef>
          </c:cat>
          <c:val>
            <c:numRef>
              <c:f>Graphs_PercentChange!$B$4:$B$13</c:f>
              <c:numCache>
                <c:formatCode>0.00</c:formatCode>
                <c:ptCount val="10"/>
                <c:pt idx="0">
                  <c:v>12.807288027182217</c:v>
                </c:pt>
                <c:pt idx="1">
                  <c:v>-0.68579375035292245</c:v>
                </c:pt>
                <c:pt idx="2">
                  <c:v>20.619524071109343</c:v>
                </c:pt>
                <c:pt idx="3">
                  <c:v>30.400608519269738</c:v>
                </c:pt>
                <c:pt idx="4">
                  <c:v>11.594524016776093</c:v>
                </c:pt>
                <c:pt idx="5">
                  <c:v>13.330320831450498</c:v>
                </c:pt>
                <c:pt idx="6">
                  <c:v>-0.56890012642225984</c:v>
                </c:pt>
                <c:pt idx="7">
                  <c:v>29.852342739788558</c:v>
                </c:pt>
                <c:pt idx="8">
                  <c:v>33.798692485354529</c:v>
                </c:pt>
                <c:pt idx="9">
                  <c:v>7.2834879034096929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BB-E349-98EB-FF5CC58922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147471"/>
        <c:axId val="250902815"/>
      </c:barChart>
      <c:catAx>
        <c:axId val="1671474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902815"/>
        <c:crosses val="autoZero"/>
        <c:auto val="1"/>
        <c:lblAlgn val="ctr"/>
        <c:lblOffset val="100"/>
        <c:noMultiLvlLbl val="0"/>
      </c:catAx>
      <c:valAx>
        <c:axId val="250902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1474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>
                <a:solidFill>
                  <a:schemeClr val="tx1"/>
                </a:solidFill>
              </a:rPr>
              <a:t>Full</a:t>
            </a:r>
            <a:r>
              <a:rPr lang="en-GB" baseline="0">
                <a:solidFill>
                  <a:schemeClr val="tx1"/>
                </a:solidFill>
              </a:rPr>
              <a:t> Liberalization</a:t>
            </a:r>
            <a:endParaRPr lang="en-GB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Graphs_PercentChange!$H$4:$H$13</c:f>
              <c:strCache>
                <c:ptCount val="10"/>
                <c:pt idx="0">
                  <c:v>Malaysia</c:v>
                </c:pt>
                <c:pt idx="1">
                  <c:v>Singapore</c:v>
                </c:pt>
                <c:pt idx="2">
                  <c:v>Thailand</c:v>
                </c:pt>
                <c:pt idx="3">
                  <c:v>Cambodia</c:v>
                </c:pt>
                <c:pt idx="4">
                  <c:v>Indonesia</c:v>
                </c:pt>
                <c:pt idx="5">
                  <c:v>Lao PDR</c:v>
                </c:pt>
                <c:pt idx="6">
                  <c:v>Brunei</c:v>
                </c:pt>
                <c:pt idx="7">
                  <c:v>Philippines</c:v>
                </c:pt>
                <c:pt idx="8">
                  <c:v>Vietnam</c:v>
                </c:pt>
                <c:pt idx="9">
                  <c:v>Rest of ASEAN </c:v>
                </c:pt>
              </c:strCache>
            </c:strRef>
          </c:cat>
          <c:val>
            <c:numRef>
              <c:f>Graphs_PercentChange!$I$4:$I$13</c:f>
              <c:numCache>
                <c:formatCode>0.00</c:formatCode>
                <c:ptCount val="10"/>
                <c:pt idx="0">
                  <c:v>10.247027160629445</c:v>
                </c:pt>
                <c:pt idx="1">
                  <c:v>6.387335007200984</c:v>
                </c:pt>
                <c:pt idx="2">
                  <c:v>16.222570236221859</c:v>
                </c:pt>
                <c:pt idx="3">
                  <c:v>21.244349906939608</c:v>
                </c:pt>
                <c:pt idx="4">
                  <c:v>19.966650314291869</c:v>
                </c:pt>
                <c:pt idx="5">
                  <c:v>5.184106924273026</c:v>
                </c:pt>
                <c:pt idx="6">
                  <c:v>0.15358597363154899</c:v>
                </c:pt>
                <c:pt idx="7">
                  <c:v>6.3452013830483223</c:v>
                </c:pt>
                <c:pt idx="8">
                  <c:v>27.280237665537683</c:v>
                </c:pt>
                <c:pt idx="9">
                  <c:v>-0.67892156862744668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B5-9145-8F32-3FF82B245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390015"/>
        <c:axId val="251012575"/>
      </c:barChart>
      <c:catAx>
        <c:axId val="2843900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12575"/>
        <c:crosses val="autoZero"/>
        <c:auto val="1"/>
        <c:lblAlgn val="ctr"/>
        <c:lblOffset val="100"/>
        <c:noMultiLvlLbl val="0"/>
      </c:catAx>
      <c:valAx>
        <c:axId val="251012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90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391BD-C25C-A342-980C-59E827697195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05406E2-0349-6B44-85CF-393ED5FA996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ASEAN Countries - 3 Major Groups</a:t>
          </a:r>
        </a:p>
      </dgm:t>
    </dgm:pt>
    <dgm:pt modelId="{DBE63954-BD04-6B4F-9CC6-22842B98265E}" type="parTrans" cxnId="{3AAC2446-2C24-234A-93BB-F6A3D0571439}">
      <dgm:prSet/>
      <dgm:spPr/>
      <dgm:t>
        <a:bodyPr/>
        <a:lstStyle/>
        <a:p>
          <a:endParaRPr lang="en-US"/>
        </a:p>
      </dgm:t>
    </dgm:pt>
    <dgm:pt modelId="{5853320B-2F82-374F-A241-C7919E6E11F3}" type="sibTrans" cxnId="{3AAC2446-2C24-234A-93BB-F6A3D0571439}">
      <dgm:prSet/>
      <dgm:spPr/>
      <dgm:t>
        <a:bodyPr/>
        <a:lstStyle/>
        <a:p>
          <a:endParaRPr lang="en-US"/>
        </a:p>
      </dgm:t>
    </dgm:pt>
    <dgm:pt modelId="{8E9A3DCC-22AB-3E4A-93C5-8F0161A75428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High Level of Trade Potential</a:t>
          </a:r>
        </a:p>
      </dgm:t>
    </dgm:pt>
    <dgm:pt modelId="{424DE71E-0EF9-9542-AA5E-8A847EA7F773}" type="parTrans" cxnId="{D8AE8CB9-2E1E-F342-AB2D-180B0E027F30}">
      <dgm:prSet/>
      <dgm:spPr/>
      <dgm:t>
        <a:bodyPr/>
        <a:lstStyle/>
        <a:p>
          <a:endParaRPr lang="en-US"/>
        </a:p>
      </dgm:t>
    </dgm:pt>
    <dgm:pt modelId="{281A12EC-696E-AD4F-8384-B02ADBB146BD}" type="sibTrans" cxnId="{D8AE8CB9-2E1E-F342-AB2D-180B0E027F30}">
      <dgm:prSet/>
      <dgm:spPr/>
      <dgm:t>
        <a:bodyPr/>
        <a:lstStyle/>
        <a:p>
          <a:endParaRPr lang="en-US"/>
        </a:p>
      </dgm:t>
    </dgm:pt>
    <dgm:pt modelId="{33E0968F-F535-AB4C-880F-C9D7376B2D91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SGP, THA, VNM, MYS</a:t>
          </a:r>
        </a:p>
      </dgm:t>
    </dgm:pt>
    <dgm:pt modelId="{A18517B8-9BE4-664C-96A4-8C5B38F78514}" type="parTrans" cxnId="{0BC221BF-85DF-9D4F-9BD8-FA37BB83A588}">
      <dgm:prSet/>
      <dgm:spPr/>
      <dgm:t>
        <a:bodyPr/>
        <a:lstStyle/>
        <a:p>
          <a:endParaRPr lang="en-US"/>
        </a:p>
      </dgm:t>
    </dgm:pt>
    <dgm:pt modelId="{EC971849-8686-1B47-A4D6-D7E50A771304}" type="sibTrans" cxnId="{0BC221BF-85DF-9D4F-9BD8-FA37BB83A588}">
      <dgm:prSet/>
      <dgm:spPr/>
      <dgm:t>
        <a:bodyPr/>
        <a:lstStyle/>
        <a:p>
          <a:endParaRPr lang="en-US"/>
        </a:p>
      </dgm:t>
    </dgm:pt>
    <dgm:pt modelId="{73C4BFF8-1B5F-1944-8CFB-B25D8BA7680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Medium Level of Trade Potential</a:t>
          </a:r>
        </a:p>
      </dgm:t>
    </dgm:pt>
    <dgm:pt modelId="{7362E345-CB9D-AC42-B4D3-FCBCE28A386F}" type="parTrans" cxnId="{5A72012A-6D4C-5743-A9AA-11E279AA50FC}">
      <dgm:prSet/>
      <dgm:spPr/>
      <dgm:t>
        <a:bodyPr/>
        <a:lstStyle/>
        <a:p>
          <a:endParaRPr lang="en-US"/>
        </a:p>
      </dgm:t>
    </dgm:pt>
    <dgm:pt modelId="{6F81CA8D-B12A-C349-8E9A-FEA75E703B1D}" type="sibTrans" cxnId="{5A72012A-6D4C-5743-A9AA-11E279AA50FC}">
      <dgm:prSet/>
      <dgm:spPr/>
      <dgm:t>
        <a:bodyPr/>
        <a:lstStyle/>
        <a:p>
          <a:endParaRPr lang="en-US"/>
        </a:p>
      </dgm:t>
    </dgm:pt>
    <dgm:pt modelId="{A9229DE2-8F05-AC44-8FF3-8AB70DFA57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IDN, PHL</a:t>
          </a:r>
        </a:p>
      </dgm:t>
    </dgm:pt>
    <dgm:pt modelId="{4B03EF6A-65B1-BB4C-B353-9718F93C3321}" type="parTrans" cxnId="{9B0C6D5F-86C0-5247-A15A-5B2C2D5E5A96}">
      <dgm:prSet/>
      <dgm:spPr/>
      <dgm:t>
        <a:bodyPr/>
        <a:lstStyle/>
        <a:p>
          <a:endParaRPr lang="en-US"/>
        </a:p>
      </dgm:t>
    </dgm:pt>
    <dgm:pt modelId="{E9D153C4-A6AF-0C4A-BC9C-2075B2CEE5AD}" type="sibTrans" cxnId="{9B0C6D5F-86C0-5247-A15A-5B2C2D5E5A96}">
      <dgm:prSet/>
      <dgm:spPr/>
      <dgm:t>
        <a:bodyPr/>
        <a:lstStyle/>
        <a:p>
          <a:endParaRPr lang="en-US"/>
        </a:p>
      </dgm:t>
    </dgm:pt>
    <dgm:pt modelId="{AF8D2F5C-7F13-2F4B-AD47-0B2F683600F4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Low Level of Trade Potential</a:t>
          </a:r>
        </a:p>
      </dgm:t>
    </dgm:pt>
    <dgm:pt modelId="{A9F5E44E-253E-0B4A-B905-411B6B18C603}" type="parTrans" cxnId="{9B18B61F-E1FE-144D-A3EB-D2302B44A441}">
      <dgm:prSet/>
      <dgm:spPr/>
      <dgm:t>
        <a:bodyPr/>
        <a:lstStyle/>
        <a:p>
          <a:endParaRPr lang="en-US"/>
        </a:p>
      </dgm:t>
    </dgm:pt>
    <dgm:pt modelId="{434FD7CE-86D1-BA48-A9D5-C302E72EE5A9}" type="sibTrans" cxnId="{9B18B61F-E1FE-144D-A3EB-D2302B44A441}">
      <dgm:prSet/>
      <dgm:spPr/>
      <dgm:t>
        <a:bodyPr/>
        <a:lstStyle/>
        <a:p>
          <a:endParaRPr lang="en-US"/>
        </a:p>
      </dgm:t>
    </dgm:pt>
    <dgm:pt modelId="{BC28F578-9D3D-B94A-9981-A3921D62A73B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KHM, MMR, LAO, BRN</a:t>
          </a:r>
        </a:p>
      </dgm:t>
    </dgm:pt>
    <dgm:pt modelId="{413E6670-0E1F-384D-98C8-AA0440F6AE2E}" type="parTrans" cxnId="{EE967FDC-7E0E-6D44-BE1C-7BD79635F256}">
      <dgm:prSet/>
      <dgm:spPr/>
      <dgm:t>
        <a:bodyPr/>
        <a:lstStyle/>
        <a:p>
          <a:endParaRPr lang="en-US"/>
        </a:p>
      </dgm:t>
    </dgm:pt>
    <dgm:pt modelId="{EC0B8041-272E-114B-83B8-6A905A2B2853}" type="sibTrans" cxnId="{EE967FDC-7E0E-6D44-BE1C-7BD79635F256}">
      <dgm:prSet/>
      <dgm:spPr/>
      <dgm:t>
        <a:bodyPr/>
        <a:lstStyle/>
        <a:p>
          <a:endParaRPr lang="en-US"/>
        </a:p>
      </dgm:t>
    </dgm:pt>
    <dgm:pt modelId="{93594AB7-EA58-8944-BBCC-D41D9C3B97BB}" type="pres">
      <dgm:prSet presAssocID="{016391BD-C25C-A342-980C-59E82769719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0124D38-C4EB-B846-93F7-D39A3BA4A297}" type="pres">
      <dgm:prSet presAssocID="{A05406E2-0349-6B44-85CF-393ED5FA996F}" presName="root1" presStyleCnt="0"/>
      <dgm:spPr/>
    </dgm:pt>
    <dgm:pt modelId="{B92F6C39-BF77-7E44-A11A-1E3143D28F1B}" type="pres">
      <dgm:prSet presAssocID="{A05406E2-0349-6B44-85CF-393ED5FA996F}" presName="LevelOneTextNode" presStyleLbl="node0" presStyleIdx="0" presStyleCnt="1">
        <dgm:presLayoutVars>
          <dgm:chPref val="3"/>
        </dgm:presLayoutVars>
      </dgm:prSet>
      <dgm:spPr/>
    </dgm:pt>
    <dgm:pt modelId="{27E6D79D-EE80-974D-B356-DE06F0089516}" type="pres">
      <dgm:prSet presAssocID="{A05406E2-0349-6B44-85CF-393ED5FA996F}" presName="level2hierChild" presStyleCnt="0"/>
      <dgm:spPr/>
    </dgm:pt>
    <dgm:pt modelId="{9304823C-7EA0-B243-9075-17196D3E3780}" type="pres">
      <dgm:prSet presAssocID="{424DE71E-0EF9-9542-AA5E-8A847EA7F773}" presName="conn2-1" presStyleLbl="parChTrans1D2" presStyleIdx="0" presStyleCnt="3"/>
      <dgm:spPr/>
    </dgm:pt>
    <dgm:pt modelId="{FC124567-5A95-0747-92C2-B760DC507A37}" type="pres">
      <dgm:prSet presAssocID="{424DE71E-0EF9-9542-AA5E-8A847EA7F773}" presName="connTx" presStyleLbl="parChTrans1D2" presStyleIdx="0" presStyleCnt="3"/>
      <dgm:spPr/>
    </dgm:pt>
    <dgm:pt modelId="{6DDA27EF-8724-EE4A-925C-98A98D46717C}" type="pres">
      <dgm:prSet presAssocID="{8E9A3DCC-22AB-3E4A-93C5-8F0161A75428}" presName="root2" presStyleCnt="0"/>
      <dgm:spPr/>
    </dgm:pt>
    <dgm:pt modelId="{5EE1E325-C5F9-3C4C-BED9-BA97BC3087D0}" type="pres">
      <dgm:prSet presAssocID="{8E9A3DCC-22AB-3E4A-93C5-8F0161A75428}" presName="LevelTwoTextNode" presStyleLbl="node2" presStyleIdx="0" presStyleCnt="3">
        <dgm:presLayoutVars>
          <dgm:chPref val="3"/>
        </dgm:presLayoutVars>
      </dgm:prSet>
      <dgm:spPr/>
    </dgm:pt>
    <dgm:pt modelId="{57E9D9E1-709C-C44F-990D-6015D6E2383F}" type="pres">
      <dgm:prSet presAssocID="{8E9A3DCC-22AB-3E4A-93C5-8F0161A75428}" presName="level3hierChild" presStyleCnt="0"/>
      <dgm:spPr/>
    </dgm:pt>
    <dgm:pt modelId="{3C300BC5-21AA-854D-9418-7FFD3A72B223}" type="pres">
      <dgm:prSet presAssocID="{A18517B8-9BE4-664C-96A4-8C5B38F78514}" presName="conn2-1" presStyleLbl="parChTrans1D3" presStyleIdx="0" presStyleCnt="3"/>
      <dgm:spPr/>
    </dgm:pt>
    <dgm:pt modelId="{EC872C49-ADF8-024A-A7F7-00A08B6E00AD}" type="pres">
      <dgm:prSet presAssocID="{A18517B8-9BE4-664C-96A4-8C5B38F78514}" presName="connTx" presStyleLbl="parChTrans1D3" presStyleIdx="0" presStyleCnt="3"/>
      <dgm:spPr/>
    </dgm:pt>
    <dgm:pt modelId="{D33965B8-0FC0-6948-9B20-594ECF5A7821}" type="pres">
      <dgm:prSet presAssocID="{33E0968F-F535-AB4C-880F-C9D7376B2D91}" presName="root2" presStyleCnt="0"/>
      <dgm:spPr/>
    </dgm:pt>
    <dgm:pt modelId="{616194C2-E499-A447-9927-2228755C6E13}" type="pres">
      <dgm:prSet presAssocID="{33E0968F-F535-AB4C-880F-C9D7376B2D91}" presName="LevelTwoTextNode" presStyleLbl="node3" presStyleIdx="0" presStyleCnt="3">
        <dgm:presLayoutVars>
          <dgm:chPref val="3"/>
        </dgm:presLayoutVars>
      </dgm:prSet>
      <dgm:spPr/>
    </dgm:pt>
    <dgm:pt modelId="{5E44C448-7C0F-1947-9D15-8AB172115E86}" type="pres">
      <dgm:prSet presAssocID="{33E0968F-F535-AB4C-880F-C9D7376B2D91}" presName="level3hierChild" presStyleCnt="0"/>
      <dgm:spPr/>
    </dgm:pt>
    <dgm:pt modelId="{D1449664-2DD0-1E41-BD76-AA4C9602DC8C}" type="pres">
      <dgm:prSet presAssocID="{7362E345-CB9D-AC42-B4D3-FCBCE28A386F}" presName="conn2-1" presStyleLbl="parChTrans1D2" presStyleIdx="1" presStyleCnt="3"/>
      <dgm:spPr/>
    </dgm:pt>
    <dgm:pt modelId="{7960D2A1-B760-0A4D-A71E-13E264009B01}" type="pres">
      <dgm:prSet presAssocID="{7362E345-CB9D-AC42-B4D3-FCBCE28A386F}" presName="connTx" presStyleLbl="parChTrans1D2" presStyleIdx="1" presStyleCnt="3"/>
      <dgm:spPr/>
    </dgm:pt>
    <dgm:pt modelId="{A645E920-7585-374E-BEB7-2018C27F08F2}" type="pres">
      <dgm:prSet presAssocID="{73C4BFF8-1B5F-1944-8CFB-B25D8BA76801}" presName="root2" presStyleCnt="0"/>
      <dgm:spPr/>
    </dgm:pt>
    <dgm:pt modelId="{9A43BCAA-31A9-5C49-95BF-9D41587D06D3}" type="pres">
      <dgm:prSet presAssocID="{73C4BFF8-1B5F-1944-8CFB-B25D8BA76801}" presName="LevelTwoTextNode" presStyleLbl="node2" presStyleIdx="1" presStyleCnt="3">
        <dgm:presLayoutVars>
          <dgm:chPref val="3"/>
        </dgm:presLayoutVars>
      </dgm:prSet>
      <dgm:spPr/>
    </dgm:pt>
    <dgm:pt modelId="{78CA41FA-EA44-E143-B0BF-327A771912D3}" type="pres">
      <dgm:prSet presAssocID="{73C4BFF8-1B5F-1944-8CFB-B25D8BA76801}" presName="level3hierChild" presStyleCnt="0"/>
      <dgm:spPr/>
    </dgm:pt>
    <dgm:pt modelId="{60E929DE-5527-CB44-B045-8CA6DAC35DA2}" type="pres">
      <dgm:prSet presAssocID="{4B03EF6A-65B1-BB4C-B353-9718F93C3321}" presName="conn2-1" presStyleLbl="parChTrans1D3" presStyleIdx="1" presStyleCnt="3"/>
      <dgm:spPr/>
    </dgm:pt>
    <dgm:pt modelId="{DAEC2341-CBC9-0A44-953A-7354ABADEBA1}" type="pres">
      <dgm:prSet presAssocID="{4B03EF6A-65B1-BB4C-B353-9718F93C3321}" presName="connTx" presStyleLbl="parChTrans1D3" presStyleIdx="1" presStyleCnt="3"/>
      <dgm:spPr/>
    </dgm:pt>
    <dgm:pt modelId="{2B71D96C-3BD2-774A-95D7-E7939E4C5FAB}" type="pres">
      <dgm:prSet presAssocID="{A9229DE2-8F05-AC44-8FF3-8AB70DFA57A3}" presName="root2" presStyleCnt="0"/>
      <dgm:spPr/>
    </dgm:pt>
    <dgm:pt modelId="{27CE7626-8966-EB45-89EF-1F0A174A8192}" type="pres">
      <dgm:prSet presAssocID="{A9229DE2-8F05-AC44-8FF3-8AB70DFA57A3}" presName="LevelTwoTextNode" presStyleLbl="node3" presStyleIdx="1" presStyleCnt="3">
        <dgm:presLayoutVars>
          <dgm:chPref val="3"/>
        </dgm:presLayoutVars>
      </dgm:prSet>
      <dgm:spPr/>
    </dgm:pt>
    <dgm:pt modelId="{A1218C78-8579-2C4F-95C7-1A4582A9348E}" type="pres">
      <dgm:prSet presAssocID="{A9229DE2-8F05-AC44-8FF3-8AB70DFA57A3}" presName="level3hierChild" presStyleCnt="0"/>
      <dgm:spPr/>
    </dgm:pt>
    <dgm:pt modelId="{E86BC79A-0814-424A-931B-C7FA7F6BBF3E}" type="pres">
      <dgm:prSet presAssocID="{A9F5E44E-253E-0B4A-B905-411B6B18C603}" presName="conn2-1" presStyleLbl="parChTrans1D2" presStyleIdx="2" presStyleCnt="3"/>
      <dgm:spPr/>
    </dgm:pt>
    <dgm:pt modelId="{41EAB999-0052-5E46-968F-61A256AE0745}" type="pres">
      <dgm:prSet presAssocID="{A9F5E44E-253E-0B4A-B905-411B6B18C603}" presName="connTx" presStyleLbl="parChTrans1D2" presStyleIdx="2" presStyleCnt="3"/>
      <dgm:spPr/>
    </dgm:pt>
    <dgm:pt modelId="{EFDCC679-637A-A845-A910-B2AE3C5931E4}" type="pres">
      <dgm:prSet presAssocID="{AF8D2F5C-7F13-2F4B-AD47-0B2F683600F4}" presName="root2" presStyleCnt="0"/>
      <dgm:spPr/>
    </dgm:pt>
    <dgm:pt modelId="{04E26BDC-84B2-7647-A032-91E7815BB4C5}" type="pres">
      <dgm:prSet presAssocID="{AF8D2F5C-7F13-2F4B-AD47-0B2F683600F4}" presName="LevelTwoTextNode" presStyleLbl="node2" presStyleIdx="2" presStyleCnt="3">
        <dgm:presLayoutVars>
          <dgm:chPref val="3"/>
        </dgm:presLayoutVars>
      </dgm:prSet>
      <dgm:spPr/>
    </dgm:pt>
    <dgm:pt modelId="{CD6C40EB-140D-F045-85C4-3BA41439626B}" type="pres">
      <dgm:prSet presAssocID="{AF8D2F5C-7F13-2F4B-AD47-0B2F683600F4}" presName="level3hierChild" presStyleCnt="0"/>
      <dgm:spPr/>
    </dgm:pt>
    <dgm:pt modelId="{E5FD780F-F449-A642-B287-DDAACC96C8F8}" type="pres">
      <dgm:prSet presAssocID="{413E6670-0E1F-384D-98C8-AA0440F6AE2E}" presName="conn2-1" presStyleLbl="parChTrans1D3" presStyleIdx="2" presStyleCnt="3"/>
      <dgm:spPr/>
    </dgm:pt>
    <dgm:pt modelId="{D4D1EBFC-22F3-3A44-BA0C-2CF43AB8317D}" type="pres">
      <dgm:prSet presAssocID="{413E6670-0E1F-384D-98C8-AA0440F6AE2E}" presName="connTx" presStyleLbl="parChTrans1D3" presStyleIdx="2" presStyleCnt="3"/>
      <dgm:spPr/>
    </dgm:pt>
    <dgm:pt modelId="{4AE5A5D4-37A7-DE43-AF67-9CA65874C74B}" type="pres">
      <dgm:prSet presAssocID="{BC28F578-9D3D-B94A-9981-A3921D62A73B}" presName="root2" presStyleCnt="0"/>
      <dgm:spPr/>
    </dgm:pt>
    <dgm:pt modelId="{A003FECF-682C-AF44-8922-FB3DB34A63FF}" type="pres">
      <dgm:prSet presAssocID="{BC28F578-9D3D-B94A-9981-A3921D62A73B}" presName="LevelTwoTextNode" presStyleLbl="node3" presStyleIdx="2" presStyleCnt="3">
        <dgm:presLayoutVars>
          <dgm:chPref val="3"/>
        </dgm:presLayoutVars>
      </dgm:prSet>
      <dgm:spPr/>
    </dgm:pt>
    <dgm:pt modelId="{8D0A9DC4-A038-8843-B93A-B07CBF728A14}" type="pres">
      <dgm:prSet presAssocID="{BC28F578-9D3D-B94A-9981-A3921D62A73B}" presName="level3hierChild" presStyleCnt="0"/>
      <dgm:spPr/>
    </dgm:pt>
  </dgm:ptLst>
  <dgm:cxnLst>
    <dgm:cxn modelId="{0D2FE310-5B16-F744-8137-325EBCB01CF3}" type="presOf" srcId="{4B03EF6A-65B1-BB4C-B353-9718F93C3321}" destId="{60E929DE-5527-CB44-B045-8CA6DAC35DA2}" srcOrd="0" destOrd="0" presId="urn:microsoft.com/office/officeart/2005/8/layout/hierarchy2"/>
    <dgm:cxn modelId="{9B18B61F-E1FE-144D-A3EB-D2302B44A441}" srcId="{A05406E2-0349-6B44-85CF-393ED5FA996F}" destId="{AF8D2F5C-7F13-2F4B-AD47-0B2F683600F4}" srcOrd="2" destOrd="0" parTransId="{A9F5E44E-253E-0B4A-B905-411B6B18C603}" sibTransId="{434FD7CE-86D1-BA48-A9D5-C302E72EE5A9}"/>
    <dgm:cxn modelId="{5A72012A-6D4C-5743-A9AA-11E279AA50FC}" srcId="{A05406E2-0349-6B44-85CF-393ED5FA996F}" destId="{73C4BFF8-1B5F-1944-8CFB-B25D8BA76801}" srcOrd="1" destOrd="0" parTransId="{7362E345-CB9D-AC42-B4D3-FCBCE28A386F}" sibTransId="{6F81CA8D-B12A-C349-8E9A-FEA75E703B1D}"/>
    <dgm:cxn modelId="{BCE7F939-B650-DB4E-AB93-925D6BBC6DEA}" type="presOf" srcId="{7362E345-CB9D-AC42-B4D3-FCBCE28A386F}" destId="{D1449664-2DD0-1E41-BD76-AA4C9602DC8C}" srcOrd="0" destOrd="0" presId="urn:microsoft.com/office/officeart/2005/8/layout/hierarchy2"/>
    <dgm:cxn modelId="{C2E34A3A-DB0E-3B4C-93EC-67DC6E89B765}" type="presOf" srcId="{413E6670-0E1F-384D-98C8-AA0440F6AE2E}" destId="{D4D1EBFC-22F3-3A44-BA0C-2CF43AB8317D}" srcOrd="1" destOrd="0" presId="urn:microsoft.com/office/officeart/2005/8/layout/hierarchy2"/>
    <dgm:cxn modelId="{756BA343-8BEB-5447-A746-1CC636DC4C36}" type="presOf" srcId="{A9229DE2-8F05-AC44-8FF3-8AB70DFA57A3}" destId="{27CE7626-8966-EB45-89EF-1F0A174A8192}" srcOrd="0" destOrd="0" presId="urn:microsoft.com/office/officeart/2005/8/layout/hierarchy2"/>
    <dgm:cxn modelId="{3AAC2446-2C24-234A-93BB-F6A3D0571439}" srcId="{016391BD-C25C-A342-980C-59E827697195}" destId="{A05406E2-0349-6B44-85CF-393ED5FA996F}" srcOrd="0" destOrd="0" parTransId="{DBE63954-BD04-6B4F-9CC6-22842B98265E}" sibTransId="{5853320B-2F82-374F-A241-C7919E6E11F3}"/>
    <dgm:cxn modelId="{ED28EA57-C782-4541-9472-E853D610DE18}" type="presOf" srcId="{A9F5E44E-253E-0B4A-B905-411B6B18C603}" destId="{E86BC79A-0814-424A-931B-C7FA7F6BBF3E}" srcOrd="0" destOrd="0" presId="urn:microsoft.com/office/officeart/2005/8/layout/hierarchy2"/>
    <dgm:cxn modelId="{9B0C6D5F-86C0-5247-A15A-5B2C2D5E5A96}" srcId="{73C4BFF8-1B5F-1944-8CFB-B25D8BA76801}" destId="{A9229DE2-8F05-AC44-8FF3-8AB70DFA57A3}" srcOrd="0" destOrd="0" parTransId="{4B03EF6A-65B1-BB4C-B353-9718F93C3321}" sibTransId="{E9D153C4-A6AF-0C4A-BC9C-2075B2CEE5AD}"/>
    <dgm:cxn modelId="{28C9376B-0482-2840-B968-1103BF9E7846}" type="presOf" srcId="{8E9A3DCC-22AB-3E4A-93C5-8F0161A75428}" destId="{5EE1E325-C5F9-3C4C-BED9-BA97BC3087D0}" srcOrd="0" destOrd="0" presId="urn:microsoft.com/office/officeart/2005/8/layout/hierarchy2"/>
    <dgm:cxn modelId="{37EB776C-0B19-5046-B622-F7F4B6A7816D}" type="presOf" srcId="{424DE71E-0EF9-9542-AA5E-8A847EA7F773}" destId="{FC124567-5A95-0747-92C2-B760DC507A37}" srcOrd="1" destOrd="0" presId="urn:microsoft.com/office/officeart/2005/8/layout/hierarchy2"/>
    <dgm:cxn modelId="{84C5986C-5158-F54B-B46F-48CB27B17CF8}" type="presOf" srcId="{A05406E2-0349-6B44-85CF-393ED5FA996F}" destId="{B92F6C39-BF77-7E44-A11A-1E3143D28F1B}" srcOrd="0" destOrd="0" presId="urn:microsoft.com/office/officeart/2005/8/layout/hierarchy2"/>
    <dgm:cxn modelId="{8AEAE08F-5E3F-6C40-9831-6DE4E7359206}" type="presOf" srcId="{BC28F578-9D3D-B94A-9981-A3921D62A73B}" destId="{A003FECF-682C-AF44-8922-FB3DB34A63FF}" srcOrd="0" destOrd="0" presId="urn:microsoft.com/office/officeart/2005/8/layout/hierarchy2"/>
    <dgm:cxn modelId="{D88EDFA2-047A-6C40-A5C3-9B9F63C695F9}" type="presOf" srcId="{73C4BFF8-1B5F-1944-8CFB-B25D8BA76801}" destId="{9A43BCAA-31A9-5C49-95BF-9D41587D06D3}" srcOrd="0" destOrd="0" presId="urn:microsoft.com/office/officeart/2005/8/layout/hierarchy2"/>
    <dgm:cxn modelId="{F6DDC3AF-8CB0-D24A-951B-49BE0C6FC79D}" type="presOf" srcId="{413E6670-0E1F-384D-98C8-AA0440F6AE2E}" destId="{E5FD780F-F449-A642-B287-DDAACC96C8F8}" srcOrd="0" destOrd="0" presId="urn:microsoft.com/office/officeart/2005/8/layout/hierarchy2"/>
    <dgm:cxn modelId="{AF1EC0B5-FEE1-A140-B28B-31A8BE987EC6}" type="presOf" srcId="{A18517B8-9BE4-664C-96A4-8C5B38F78514}" destId="{3C300BC5-21AA-854D-9418-7FFD3A72B223}" srcOrd="0" destOrd="0" presId="urn:microsoft.com/office/officeart/2005/8/layout/hierarchy2"/>
    <dgm:cxn modelId="{D8AE8CB9-2E1E-F342-AB2D-180B0E027F30}" srcId="{A05406E2-0349-6B44-85CF-393ED5FA996F}" destId="{8E9A3DCC-22AB-3E4A-93C5-8F0161A75428}" srcOrd="0" destOrd="0" parTransId="{424DE71E-0EF9-9542-AA5E-8A847EA7F773}" sibTransId="{281A12EC-696E-AD4F-8384-B02ADBB146BD}"/>
    <dgm:cxn modelId="{0BC221BF-85DF-9D4F-9BD8-FA37BB83A588}" srcId="{8E9A3DCC-22AB-3E4A-93C5-8F0161A75428}" destId="{33E0968F-F535-AB4C-880F-C9D7376B2D91}" srcOrd="0" destOrd="0" parTransId="{A18517B8-9BE4-664C-96A4-8C5B38F78514}" sibTransId="{EC971849-8686-1B47-A4D6-D7E50A771304}"/>
    <dgm:cxn modelId="{AA4E34C4-6C19-0145-9A57-4F8BD2990B5A}" type="presOf" srcId="{AF8D2F5C-7F13-2F4B-AD47-0B2F683600F4}" destId="{04E26BDC-84B2-7647-A032-91E7815BB4C5}" srcOrd="0" destOrd="0" presId="urn:microsoft.com/office/officeart/2005/8/layout/hierarchy2"/>
    <dgm:cxn modelId="{69A1DEC6-9712-F443-BB22-622CEE4135D5}" type="presOf" srcId="{A18517B8-9BE4-664C-96A4-8C5B38F78514}" destId="{EC872C49-ADF8-024A-A7F7-00A08B6E00AD}" srcOrd="1" destOrd="0" presId="urn:microsoft.com/office/officeart/2005/8/layout/hierarchy2"/>
    <dgm:cxn modelId="{9CBE06C7-D5E0-3A40-B117-C98DAA7C0B6B}" type="presOf" srcId="{4B03EF6A-65B1-BB4C-B353-9718F93C3321}" destId="{DAEC2341-CBC9-0A44-953A-7354ABADEBA1}" srcOrd="1" destOrd="0" presId="urn:microsoft.com/office/officeart/2005/8/layout/hierarchy2"/>
    <dgm:cxn modelId="{0F2AE7CF-08E4-B240-84DF-8D9ACAD75452}" type="presOf" srcId="{33E0968F-F535-AB4C-880F-C9D7376B2D91}" destId="{616194C2-E499-A447-9927-2228755C6E13}" srcOrd="0" destOrd="0" presId="urn:microsoft.com/office/officeart/2005/8/layout/hierarchy2"/>
    <dgm:cxn modelId="{3DAA63D2-322E-964B-A409-E6331FC32FB7}" type="presOf" srcId="{7362E345-CB9D-AC42-B4D3-FCBCE28A386F}" destId="{7960D2A1-B760-0A4D-A71E-13E264009B01}" srcOrd="1" destOrd="0" presId="urn:microsoft.com/office/officeart/2005/8/layout/hierarchy2"/>
    <dgm:cxn modelId="{C23226D9-F499-1447-826D-C11385092C80}" type="presOf" srcId="{424DE71E-0EF9-9542-AA5E-8A847EA7F773}" destId="{9304823C-7EA0-B243-9075-17196D3E3780}" srcOrd="0" destOrd="0" presId="urn:microsoft.com/office/officeart/2005/8/layout/hierarchy2"/>
    <dgm:cxn modelId="{EE967FDC-7E0E-6D44-BE1C-7BD79635F256}" srcId="{AF8D2F5C-7F13-2F4B-AD47-0B2F683600F4}" destId="{BC28F578-9D3D-B94A-9981-A3921D62A73B}" srcOrd="0" destOrd="0" parTransId="{413E6670-0E1F-384D-98C8-AA0440F6AE2E}" sibTransId="{EC0B8041-272E-114B-83B8-6A905A2B2853}"/>
    <dgm:cxn modelId="{D58694EE-1EA2-2645-8F95-DB8F63FA64F7}" type="presOf" srcId="{016391BD-C25C-A342-980C-59E827697195}" destId="{93594AB7-EA58-8944-BBCC-D41D9C3B97BB}" srcOrd="0" destOrd="0" presId="urn:microsoft.com/office/officeart/2005/8/layout/hierarchy2"/>
    <dgm:cxn modelId="{8773E4F1-8CCD-5044-A240-89DCE77184BA}" type="presOf" srcId="{A9F5E44E-253E-0B4A-B905-411B6B18C603}" destId="{41EAB999-0052-5E46-968F-61A256AE0745}" srcOrd="1" destOrd="0" presId="urn:microsoft.com/office/officeart/2005/8/layout/hierarchy2"/>
    <dgm:cxn modelId="{9A79BEFD-4A06-CD4A-B1A6-8700F18AF005}" type="presParOf" srcId="{93594AB7-EA58-8944-BBCC-D41D9C3B97BB}" destId="{40124D38-C4EB-B846-93F7-D39A3BA4A297}" srcOrd="0" destOrd="0" presId="urn:microsoft.com/office/officeart/2005/8/layout/hierarchy2"/>
    <dgm:cxn modelId="{102B67BE-1994-0545-8D18-7A8770AE395C}" type="presParOf" srcId="{40124D38-C4EB-B846-93F7-D39A3BA4A297}" destId="{B92F6C39-BF77-7E44-A11A-1E3143D28F1B}" srcOrd="0" destOrd="0" presId="urn:microsoft.com/office/officeart/2005/8/layout/hierarchy2"/>
    <dgm:cxn modelId="{07C79411-CC70-EC4B-8856-4188EBFF011D}" type="presParOf" srcId="{40124D38-C4EB-B846-93F7-D39A3BA4A297}" destId="{27E6D79D-EE80-974D-B356-DE06F0089516}" srcOrd="1" destOrd="0" presId="urn:microsoft.com/office/officeart/2005/8/layout/hierarchy2"/>
    <dgm:cxn modelId="{353407F5-A6DD-6B48-8618-C0148E7F5512}" type="presParOf" srcId="{27E6D79D-EE80-974D-B356-DE06F0089516}" destId="{9304823C-7EA0-B243-9075-17196D3E3780}" srcOrd="0" destOrd="0" presId="urn:microsoft.com/office/officeart/2005/8/layout/hierarchy2"/>
    <dgm:cxn modelId="{A96DE9A3-53A0-F34B-9439-E850009F510C}" type="presParOf" srcId="{9304823C-7EA0-B243-9075-17196D3E3780}" destId="{FC124567-5A95-0747-92C2-B760DC507A37}" srcOrd="0" destOrd="0" presId="urn:microsoft.com/office/officeart/2005/8/layout/hierarchy2"/>
    <dgm:cxn modelId="{5B8C7896-8DAD-8247-9096-BE944B86328F}" type="presParOf" srcId="{27E6D79D-EE80-974D-B356-DE06F0089516}" destId="{6DDA27EF-8724-EE4A-925C-98A98D46717C}" srcOrd="1" destOrd="0" presId="urn:microsoft.com/office/officeart/2005/8/layout/hierarchy2"/>
    <dgm:cxn modelId="{C9391F4B-82CD-834C-A1F4-7B261B247F55}" type="presParOf" srcId="{6DDA27EF-8724-EE4A-925C-98A98D46717C}" destId="{5EE1E325-C5F9-3C4C-BED9-BA97BC3087D0}" srcOrd="0" destOrd="0" presId="urn:microsoft.com/office/officeart/2005/8/layout/hierarchy2"/>
    <dgm:cxn modelId="{618E6B82-B78F-2346-A055-1FC5A51E5EAF}" type="presParOf" srcId="{6DDA27EF-8724-EE4A-925C-98A98D46717C}" destId="{57E9D9E1-709C-C44F-990D-6015D6E2383F}" srcOrd="1" destOrd="0" presId="urn:microsoft.com/office/officeart/2005/8/layout/hierarchy2"/>
    <dgm:cxn modelId="{0D6FEFC9-6252-9E4C-A456-39FEEBA12989}" type="presParOf" srcId="{57E9D9E1-709C-C44F-990D-6015D6E2383F}" destId="{3C300BC5-21AA-854D-9418-7FFD3A72B223}" srcOrd="0" destOrd="0" presId="urn:microsoft.com/office/officeart/2005/8/layout/hierarchy2"/>
    <dgm:cxn modelId="{DE42054F-734A-F945-84BE-5605A4852368}" type="presParOf" srcId="{3C300BC5-21AA-854D-9418-7FFD3A72B223}" destId="{EC872C49-ADF8-024A-A7F7-00A08B6E00AD}" srcOrd="0" destOrd="0" presId="urn:microsoft.com/office/officeart/2005/8/layout/hierarchy2"/>
    <dgm:cxn modelId="{772DA269-E04F-1B4A-BB57-2F4B52E8495B}" type="presParOf" srcId="{57E9D9E1-709C-C44F-990D-6015D6E2383F}" destId="{D33965B8-0FC0-6948-9B20-594ECF5A7821}" srcOrd="1" destOrd="0" presId="urn:microsoft.com/office/officeart/2005/8/layout/hierarchy2"/>
    <dgm:cxn modelId="{F617F2D1-DB23-914C-A8CE-1E7A70255918}" type="presParOf" srcId="{D33965B8-0FC0-6948-9B20-594ECF5A7821}" destId="{616194C2-E499-A447-9927-2228755C6E13}" srcOrd="0" destOrd="0" presId="urn:microsoft.com/office/officeart/2005/8/layout/hierarchy2"/>
    <dgm:cxn modelId="{CC83A87A-B79B-4647-9DD0-D290356427AC}" type="presParOf" srcId="{D33965B8-0FC0-6948-9B20-594ECF5A7821}" destId="{5E44C448-7C0F-1947-9D15-8AB172115E86}" srcOrd="1" destOrd="0" presId="urn:microsoft.com/office/officeart/2005/8/layout/hierarchy2"/>
    <dgm:cxn modelId="{A60F6A73-105F-5C49-9874-93B2F719E270}" type="presParOf" srcId="{27E6D79D-EE80-974D-B356-DE06F0089516}" destId="{D1449664-2DD0-1E41-BD76-AA4C9602DC8C}" srcOrd="2" destOrd="0" presId="urn:microsoft.com/office/officeart/2005/8/layout/hierarchy2"/>
    <dgm:cxn modelId="{15DC810E-A10A-244E-A083-3020115B051F}" type="presParOf" srcId="{D1449664-2DD0-1E41-BD76-AA4C9602DC8C}" destId="{7960D2A1-B760-0A4D-A71E-13E264009B01}" srcOrd="0" destOrd="0" presId="urn:microsoft.com/office/officeart/2005/8/layout/hierarchy2"/>
    <dgm:cxn modelId="{6386146F-BA74-7E43-8813-A28556B00D9A}" type="presParOf" srcId="{27E6D79D-EE80-974D-B356-DE06F0089516}" destId="{A645E920-7585-374E-BEB7-2018C27F08F2}" srcOrd="3" destOrd="0" presId="urn:microsoft.com/office/officeart/2005/8/layout/hierarchy2"/>
    <dgm:cxn modelId="{41ABA31E-EAC4-F740-B718-A1C0FB88CF94}" type="presParOf" srcId="{A645E920-7585-374E-BEB7-2018C27F08F2}" destId="{9A43BCAA-31A9-5C49-95BF-9D41587D06D3}" srcOrd="0" destOrd="0" presId="urn:microsoft.com/office/officeart/2005/8/layout/hierarchy2"/>
    <dgm:cxn modelId="{ABF7D5ED-69C5-A44A-BF3D-6A093ADD7A5B}" type="presParOf" srcId="{A645E920-7585-374E-BEB7-2018C27F08F2}" destId="{78CA41FA-EA44-E143-B0BF-327A771912D3}" srcOrd="1" destOrd="0" presId="urn:microsoft.com/office/officeart/2005/8/layout/hierarchy2"/>
    <dgm:cxn modelId="{71AD3C0A-2D74-9947-B88D-3AD4C82418E7}" type="presParOf" srcId="{78CA41FA-EA44-E143-B0BF-327A771912D3}" destId="{60E929DE-5527-CB44-B045-8CA6DAC35DA2}" srcOrd="0" destOrd="0" presId="urn:microsoft.com/office/officeart/2005/8/layout/hierarchy2"/>
    <dgm:cxn modelId="{3427452D-64F6-8343-B8AD-287D03A111C5}" type="presParOf" srcId="{60E929DE-5527-CB44-B045-8CA6DAC35DA2}" destId="{DAEC2341-CBC9-0A44-953A-7354ABADEBA1}" srcOrd="0" destOrd="0" presId="urn:microsoft.com/office/officeart/2005/8/layout/hierarchy2"/>
    <dgm:cxn modelId="{83D944C9-E97D-064A-B26F-6E95924B7FF7}" type="presParOf" srcId="{78CA41FA-EA44-E143-B0BF-327A771912D3}" destId="{2B71D96C-3BD2-774A-95D7-E7939E4C5FAB}" srcOrd="1" destOrd="0" presId="urn:microsoft.com/office/officeart/2005/8/layout/hierarchy2"/>
    <dgm:cxn modelId="{F8C4037E-DD01-7440-A5F6-3A66CCAB2A5B}" type="presParOf" srcId="{2B71D96C-3BD2-774A-95D7-E7939E4C5FAB}" destId="{27CE7626-8966-EB45-89EF-1F0A174A8192}" srcOrd="0" destOrd="0" presId="urn:microsoft.com/office/officeart/2005/8/layout/hierarchy2"/>
    <dgm:cxn modelId="{BF0183EE-6ED9-E446-B4DA-F6A0A0EB2047}" type="presParOf" srcId="{2B71D96C-3BD2-774A-95D7-E7939E4C5FAB}" destId="{A1218C78-8579-2C4F-95C7-1A4582A9348E}" srcOrd="1" destOrd="0" presId="urn:microsoft.com/office/officeart/2005/8/layout/hierarchy2"/>
    <dgm:cxn modelId="{B38957FC-A76F-584E-A99E-89349DC08D9E}" type="presParOf" srcId="{27E6D79D-EE80-974D-B356-DE06F0089516}" destId="{E86BC79A-0814-424A-931B-C7FA7F6BBF3E}" srcOrd="4" destOrd="0" presId="urn:microsoft.com/office/officeart/2005/8/layout/hierarchy2"/>
    <dgm:cxn modelId="{AC43E24A-E91F-114B-96C7-4919670A7311}" type="presParOf" srcId="{E86BC79A-0814-424A-931B-C7FA7F6BBF3E}" destId="{41EAB999-0052-5E46-968F-61A256AE0745}" srcOrd="0" destOrd="0" presId="urn:microsoft.com/office/officeart/2005/8/layout/hierarchy2"/>
    <dgm:cxn modelId="{3916BC25-235E-B045-B481-8029F15D9B62}" type="presParOf" srcId="{27E6D79D-EE80-974D-B356-DE06F0089516}" destId="{EFDCC679-637A-A845-A910-B2AE3C5931E4}" srcOrd="5" destOrd="0" presId="urn:microsoft.com/office/officeart/2005/8/layout/hierarchy2"/>
    <dgm:cxn modelId="{72C4F389-ED5B-824E-A426-C10A1A53034A}" type="presParOf" srcId="{EFDCC679-637A-A845-A910-B2AE3C5931E4}" destId="{04E26BDC-84B2-7647-A032-91E7815BB4C5}" srcOrd="0" destOrd="0" presId="urn:microsoft.com/office/officeart/2005/8/layout/hierarchy2"/>
    <dgm:cxn modelId="{6E64190E-1ACC-3F42-B834-5D61EF8D4753}" type="presParOf" srcId="{EFDCC679-637A-A845-A910-B2AE3C5931E4}" destId="{CD6C40EB-140D-F045-85C4-3BA41439626B}" srcOrd="1" destOrd="0" presId="urn:microsoft.com/office/officeart/2005/8/layout/hierarchy2"/>
    <dgm:cxn modelId="{5D73CF93-73C0-A14F-A542-89CA0D622868}" type="presParOf" srcId="{CD6C40EB-140D-F045-85C4-3BA41439626B}" destId="{E5FD780F-F449-A642-B287-DDAACC96C8F8}" srcOrd="0" destOrd="0" presId="urn:microsoft.com/office/officeart/2005/8/layout/hierarchy2"/>
    <dgm:cxn modelId="{E536F03C-AD34-A344-B7C6-147C9F5A5AAE}" type="presParOf" srcId="{E5FD780F-F449-A642-B287-DDAACC96C8F8}" destId="{D4D1EBFC-22F3-3A44-BA0C-2CF43AB8317D}" srcOrd="0" destOrd="0" presId="urn:microsoft.com/office/officeart/2005/8/layout/hierarchy2"/>
    <dgm:cxn modelId="{32EB411E-C109-2B44-92CE-8835C3D71F22}" type="presParOf" srcId="{CD6C40EB-140D-F045-85C4-3BA41439626B}" destId="{4AE5A5D4-37A7-DE43-AF67-9CA65874C74B}" srcOrd="1" destOrd="0" presId="urn:microsoft.com/office/officeart/2005/8/layout/hierarchy2"/>
    <dgm:cxn modelId="{AF4A17FB-3725-AF45-9FE9-696B3767642F}" type="presParOf" srcId="{4AE5A5D4-37A7-DE43-AF67-9CA65874C74B}" destId="{A003FECF-682C-AF44-8922-FB3DB34A63FF}" srcOrd="0" destOrd="0" presId="urn:microsoft.com/office/officeart/2005/8/layout/hierarchy2"/>
    <dgm:cxn modelId="{F8D3F29C-B84B-0F44-80C7-26424B5E5C81}" type="presParOf" srcId="{4AE5A5D4-37A7-DE43-AF67-9CA65874C74B}" destId="{8D0A9DC4-A038-8843-B93A-B07CBF728A1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FD251A-8744-F749-BE5A-42526A50765F}" type="doc">
      <dgm:prSet loTypeId="urn:microsoft.com/office/officeart/2005/8/layout/hierarchy2" loCatId="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31BC6C-4299-0044-8126-D2A1E4E81A9E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dirty="0"/>
            <a:t>India's major export interest in Manufacturing Sector</a:t>
          </a:r>
        </a:p>
      </dgm:t>
    </dgm:pt>
    <dgm:pt modelId="{72514C62-8136-664E-A43A-89028E12EDD9}" type="parTrans" cxnId="{49D9D247-FA00-CE42-86E9-8B763F973038}">
      <dgm:prSet/>
      <dgm:spPr/>
      <dgm:t>
        <a:bodyPr/>
        <a:lstStyle/>
        <a:p>
          <a:endParaRPr lang="en-US"/>
        </a:p>
      </dgm:t>
    </dgm:pt>
    <dgm:pt modelId="{EA2088C0-180C-C547-A8EC-51BEB366656D}" type="sibTrans" cxnId="{49D9D247-FA00-CE42-86E9-8B763F973038}">
      <dgm:prSet/>
      <dgm:spPr/>
      <dgm:t>
        <a:bodyPr/>
        <a:lstStyle/>
        <a:p>
          <a:endParaRPr lang="en-US"/>
        </a:p>
      </dgm:t>
    </dgm:pt>
    <dgm:pt modelId="{C305F1B7-FE57-DC44-926B-ED7C1AA59F0E}">
      <dgm:prSet phldrT="[Text]"/>
      <dgm:spPr>
        <a:solidFill>
          <a:schemeClr val="accent2"/>
        </a:solidFill>
      </dgm:spPr>
      <dgm:t>
        <a:bodyPr/>
        <a:lstStyle/>
        <a:p>
          <a:r>
            <a:rPr lang="en-US" u="sng" dirty="0"/>
            <a:t>2010</a:t>
          </a:r>
          <a:br>
            <a:rPr lang="en-US" dirty="0"/>
          </a:br>
          <a:r>
            <a:rPr lang="en-US" dirty="0"/>
            <a:t>65% of Total Export Potential</a:t>
          </a:r>
        </a:p>
      </dgm:t>
    </dgm:pt>
    <dgm:pt modelId="{84AF0213-3456-A346-86E9-B1F103AD1BB8}" type="parTrans" cxnId="{5D74B6A7-2F47-954D-95FF-965D222F85D1}">
      <dgm:prSet/>
      <dgm:spPr/>
      <dgm:t>
        <a:bodyPr/>
        <a:lstStyle/>
        <a:p>
          <a:endParaRPr lang="en-US"/>
        </a:p>
      </dgm:t>
    </dgm:pt>
    <dgm:pt modelId="{84B6559F-FA74-5945-B2A2-2FC6778393EB}" type="sibTrans" cxnId="{5D74B6A7-2F47-954D-95FF-965D222F85D1}">
      <dgm:prSet/>
      <dgm:spPr/>
      <dgm:t>
        <a:bodyPr/>
        <a:lstStyle/>
        <a:p>
          <a:endParaRPr lang="en-US"/>
        </a:p>
      </dgm:t>
    </dgm:pt>
    <dgm:pt modelId="{D5AA250A-957B-6B45-A309-29B220A9543E}">
      <dgm:prSet phldrT="[Text]"/>
      <dgm:spPr>
        <a:solidFill>
          <a:schemeClr val="accent2"/>
        </a:solidFill>
      </dgm:spPr>
      <dgm:t>
        <a:bodyPr/>
        <a:lstStyle/>
        <a:p>
          <a:r>
            <a:rPr lang="en-US" u="sng" dirty="0"/>
            <a:t>2022</a:t>
          </a:r>
          <a:br>
            <a:rPr lang="en-US" dirty="0"/>
          </a:br>
          <a:r>
            <a:rPr lang="en-US" dirty="0"/>
            <a:t>77% of Total Export Potential</a:t>
          </a:r>
        </a:p>
      </dgm:t>
    </dgm:pt>
    <dgm:pt modelId="{1C372512-FA65-AA41-B469-58B652EE3287}" type="parTrans" cxnId="{44B8F64E-4C66-DE44-9066-CB896506CF19}">
      <dgm:prSet/>
      <dgm:spPr/>
      <dgm:t>
        <a:bodyPr/>
        <a:lstStyle/>
        <a:p>
          <a:endParaRPr lang="en-US"/>
        </a:p>
      </dgm:t>
    </dgm:pt>
    <dgm:pt modelId="{1010BE04-0294-5C48-B22F-61FC80D57CB2}" type="sibTrans" cxnId="{44B8F64E-4C66-DE44-9066-CB896506CF19}">
      <dgm:prSet/>
      <dgm:spPr/>
      <dgm:t>
        <a:bodyPr/>
        <a:lstStyle/>
        <a:p>
          <a:endParaRPr lang="en-US"/>
        </a:p>
      </dgm:t>
    </dgm:pt>
    <dgm:pt modelId="{B020A57D-7AEA-6740-92FA-6F74AED9BABB}" type="pres">
      <dgm:prSet presAssocID="{F1FD251A-8744-F749-BE5A-42526A50765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BD84D3E-80C2-8B49-AD40-A819D392CAA5}" type="pres">
      <dgm:prSet presAssocID="{9E31BC6C-4299-0044-8126-D2A1E4E81A9E}" presName="root1" presStyleCnt="0"/>
      <dgm:spPr/>
    </dgm:pt>
    <dgm:pt modelId="{8DD15161-3CBF-764C-9989-BC2217BF394E}" type="pres">
      <dgm:prSet presAssocID="{9E31BC6C-4299-0044-8126-D2A1E4E81A9E}" presName="LevelOneTextNode" presStyleLbl="node0" presStyleIdx="0" presStyleCnt="1">
        <dgm:presLayoutVars>
          <dgm:chPref val="3"/>
        </dgm:presLayoutVars>
      </dgm:prSet>
      <dgm:spPr/>
    </dgm:pt>
    <dgm:pt modelId="{D9BFC274-07E9-4446-BEEC-ABCBA597E177}" type="pres">
      <dgm:prSet presAssocID="{9E31BC6C-4299-0044-8126-D2A1E4E81A9E}" presName="level2hierChild" presStyleCnt="0"/>
      <dgm:spPr/>
    </dgm:pt>
    <dgm:pt modelId="{1CB10A27-FF5D-0241-A3D3-699D5C78FCC9}" type="pres">
      <dgm:prSet presAssocID="{84AF0213-3456-A346-86E9-B1F103AD1BB8}" presName="conn2-1" presStyleLbl="parChTrans1D2" presStyleIdx="0" presStyleCnt="2"/>
      <dgm:spPr/>
    </dgm:pt>
    <dgm:pt modelId="{D826E475-3662-C94D-821F-56D267256390}" type="pres">
      <dgm:prSet presAssocID="{84AF0213-3456-A346-86E9-B1F103AD1BB8}" presName="connTx" presStyleLbl="parChTrans1D2" presStyleIdx="0" presStyleCnt="2"/>
      <dgm:spPr/>
    </dgm:pt>
    <dgm:pt modelId="{E74FF25C-54A7-CF4F-8C6D-733524AF2FC6}" type="pres">
      <dgm:prSet presAssocID="{C305F1B7-FE57-DC44-926B-ED7C1AA59F0E}" presName="root2" presStyleCnt="0"/>
      <dgm:spPr/>
    </dgm:pt>
    <dgm:pt modelId="{A3216A5D-82CA-704C-9082-516517654191}" type="pres">
      <dgm:prSet presAssocID="{C305F1B7-FE57-DC44-926B-ED7C1AA59F0E}" presName="LevelTwoTextNode" presStyleLbl="node2" presStyleIdx="0" presStyleCnt="2">
        <dgm:presLayoutVars>
          <dgm:chPref val="3"/>
        </dgm:presLayoutVars>
      </dgm:prSet>
      <dgm:spPr/>
    </dgm:pt>
    <dgm:pt modelId="{5754C3AE-54E1-8642-8F75-000D6674F2C5}" type="pres">
      <dgm:prSet presAssocID="{C305F1B7-FE57-DC44-926B-ED7C1AA59F0E}" presName="level3hierChild" presStyleCnt="0"/>
      <dgm:spPr/>
    </dgm:pt>
    <dgm:pt modelId="{EEFC8A57-4842-4A41-B1BA-0AE51F5D29BC}" type="pres">
      <dgm:prSet presAssocID="{1C372512-FA65-AA41-B469-58B652EE3287}" presName="conn2-1" presStyleLbl="parChTrans1D2" presStyleIdx="1" presStyleCnt="2"/>
      <dgm:spPr/>
    </dgm:pt>
    <dgm:pt modelId="{CD2D0D22-4337-C74A-B050-6ABC59DAB9B4}" type="pres">
      <dgm:prSet presAssocID="{1C372512-FA65-AA41-B469-58B652EE3287}" presName="connTx" presStyleLbl="parChTrans1D2" presStyleIdx="1" presStyleCnt="2"/>
      <dgm:spPr/>
    </dgm:pt>
    <dgm:pt modelId="{B4583389-F5B7-5A45-8CDA-86C977700DA1}" type="pres">
      <dgm:prSet presAssocID="{D5AA250A-957B-6B45-A309-29B220A9543E}" presName="root2" presStyleCnt="0"/>
      <dgm:spPr/>
    </dgm:pt>
    <dgm:pt modelId="{A59B3637-21FB-2247-9EFC-8142B71B53D5}" type="pres">
      <dgm:prSet presAssocID="{D5AA250A-957B-6B45-A309-29B220A9543E}" presName="LevelTwoTextNode" presStyleLbl="node2" presStyleIdx="1" presStyleCnt="2">
        <dgm:presLayoutVars>
          <dgm:chPref val="3"/>
        </dgm:presLayoutVars>
      </dgm:prSet>
      <dgm:spPr/>
    </dgm:pt>
    <dgm:pt modelId="{4A8C208F-459A-7F47-B8FE-7F6546187889}" type="pres">
      <dgm:prSet presAssocID="{D5AA250A-957B-6B45-A309-29B220A9543E}" presName="level3hierChild" presStyleCnt="0"/>
      <dgm:spPr/>
    </dgm:pt>
  </dgm:ptLst>
  <dgm:cxnLst>
    <dgm:cxn modelId="{E0768545-0B67-484D-81E8-08846BC0C6BD}" type="presOf" srcId="{D5AA250A-957B-6B45-A309-29B220A9543E}" destId="{A59B3637-21FB-2247-9EFC-8142B71B53D5}" srcOrd="0" destOrd="0" presId="urn:microsoft.com/office/officeart/2005/8/layout/hierarchy2"/>
    <dgm:cxn modelId="{49D9D247-FA00-CE42-86E9-8B763F973038}" srcId="{F1FD251A-8744-F749-BE5A-42526A50765F}" destId="{9E31BC6C-4299-0044-8126-D2A1E4E81A9E}" srcOrd="0" destOrd="0" parTransId="{72514C62-8136-664E-A43A-89028E12EDD9}" sibTransId="{EA2088C0-180C-C547-A8EC-51BEB366656D}"/>
    <dgm:cxn modelId="{688D7848-C4A7-414C-BE23-A3C5C7845D7E}" type="presOf" srcId="{C305F1B7-FE57-DC44-926B-ED7C1AA59F0E}" destId="{A3216A5D-82CA-704C-9082-516517654191}" srcOrd="0" destOrd="0" presId="urn:microsoft.com/office/officeart/2005/8/layout/hierarchy2"/>
    <dgm:cxn modelId="{44B8F64E-4C66-DE44-9066-CB896506CF19}" srcId="{9E31BC6C-4299-0044-8126-D2A1E4E81A9E}" destId="{D5AA250A-957B-6B45-A309-29B220A9543E}" srcOrd="1" destOrd="0" parTransId="{1C372512-FA65-AA41-B469-58B652EE3287}" sibTransId="{1010BE04-0294-5C48-B22F-61FC80D57CB2}"/>
    <dgm:cxn modelId="{E1291270-611D-4644-9434-947EE409D474}" type="presOf" srcId="{1C372512-FA65-AA41-B469-58B652EE3287}" destId="{EEFC8A57-4842-4A41-B1BA-0AE51F5D29BC}" srcOrd="0" destOrd="0" presId="urn:microsoft.com/office/officeart/2005/8/layout/hierarchy2"/>
    <dgm:cxn modelId="{F4610D9F-A8F5-5D47-A106-79D502FD9A33}" type="presOf" srcId="{1C372512-FA65-AA41-B469-58B652EE3287}" destId="{CD2D0D22-4337-C74A-B050-6ABC59DAB9B4}" srcOrd="1" destOrd="0" presId="urn:microsoft.com/office/officeart/2005/8/layout/hierarchy2"/>
    <dgm:cxn modelId="{A1D8709F-4315-944D-8120-2FAD98A5EC7F}" type="presOf" srcId="{F1FD251A-8744-F749-BE5A-42526A50765F}" destId="{B020A57D-7AEA-6740-92FA-6F74AED9BABB}" srcOrd="0" destOrd="0" presId="urn:microsoft.com/office/officeart/2005/8/layout/hierarchy2"/>
    <dgm:cxn modelId="{5D74B6A7-2F47-954D-95FF-965D222F85D1}" srcId="{9E31BC6C-4299-0044-8126-D2A1E4E81A9E}" destId="{C305F1B7-FE57-DC44-926B-ED7C1AA59F0E}" srcOrd="0" destOrd="0" parTransId="{84AF0213-3456-A346-86E9-B1F103AD1BB8}" sibTransId="{84B6559F-FA74-5945-B2A2-2FC6778393EB}"/>
    <dgm:cxn modelId="{E69415BA-82C0-AC40-9F59-8C4AB63A63E0}" type="presOf" srcId="{9E31BC6C-4299-0044-8126-D2A1E4E81A9E}" destId="{8DD15161-3CBF-764C-9989-BC2217BF394E}" srcOrd="0" destOrd="0" presId="urn:microsoft.com/office/officeart/2005/8/layout/hierarchy2"/>
    <dgm:cxn modelId="{EF9162C1-9FA9-0544-9B9A-14AC4B3DDCC8}" type="presOf" srcId="{84AF0213-3456-A346-86E9-B1F103AD1BB8}" destId="{D826E475-3662-C94D-821F-56D267256390}" srcOrd="1" destOrd="0" presId="urn:microsoft.com/office/officeart/2005/8/layout/hierarchy2"/>
    <dgm:cxn modelId="{E5739AE2-0B3A-964F-A0C3-B5CA83C33EEB}" type="presOf" srcId="{84AF0213-3456-A346-86E9-B1F103AD1BB8}" destId="{1CB10A27-FF5D-0241-A3D3-699D5C78FCC9}" srcOrd="0" destOrd="0" presId="urn:microsoft.com/office/officeart/2005/8/layout/hierarchy2"/>
    <dgm:cxn modelId="{065EACEE-8B3D-554B-BEBE-8C0C5E2F8389}" type="presParOf" srcId="{B020A57D-7AEA-6740-92FA-6F74AED9BABB}" destId="{3BD84D3E-80C2-8B49-AD40-A819D392CAA5}" srcOrd="0" destOrd="0" presId="urn:microsoft.com/office/officeart/2005/8/layout/hierarchy2"/>
    <dgm:cxn modelId="{99A64012-8D81-A847-8142-F58D3D1C3C41}" type="presParOf" srcId="{3BD84D3E-80C2-8B49-AD40-A819D392CAA5}" destId="{8DD15161-3CBF-764C-9989-BC2217BF394E}" srcOrd="0" destOrd="0" presId="urn:microsoft.com/office/officeart/2005/8/layout/hierarchy2"/>
    <dgm:cxn modelId="{C09EA033-D8F2-0C42-B966-028CC64D07AF}" type="presParOf" srcId="{3BD84D3E-80C2-8B49-AD40-A819D392CAA5}" destId="{D9BFC274-07E9-4446-BEEC-ABCBA597E177}" srcOrd="1" destOrd="0" presId="urn:microsoft.com/office/officeart/2005/8/layout/hierarchy2"/>
    <dgm:cxn modelId="{745F5613-6232-7B4C-A2AE-9BAE70215FC2}" type="presParOf" srcId="{D9BFC274-07E9-4446-BEEC-ABCBA597E177}" destId="{1CB10A27-FF5D-0241-A3D3-699D5C78FCC9}" srcOrd="0" destOrd="0" presId="urn:microsoft.com/office/officeart/2005/8/layout/hierarchy2"/>
    <dgm:cxn modelId="{09438D5C-1835-E547-A933-61D33769CCBB}" type="presParOf" srcId="{1CB10A27-FF5D-0241-A3D3-699D5C78FCC9}" destId="{D826E475-3662-C94D-821F-56D267256390}" srcOrd="0" destOrd="0" presId="urn:microsoft.com/office/officeart/2005/8/layout/hierarchy2"/>
    <dgm:cxn modelId="{6D45DBDB-BA75-0746-BD53-9EA0ED3446A1}" type="presParOf" srcId="{D9BFC274-07E9-4446-BEEC-ABCBA597E177}" destId="{E74FF25C-54A7-CF4F-8C6D-733524AF2FC6}" srcOrd="1" destOrd="0" presId="urn:microsoft.com/office/officeart/2005/8/layout/hierarchy2"/>
    <dgm:cxn modelId="{E659223F-68ED-4647-9E0F-6950334DEDC7}" type="presParOf" srcId="{E74FF25C-54A7-CF4F-8C6D-733524AF2FC6}" destId="{A3216A5D-82CA-704C-9082-516517654191}" srcOrd="0" destOrd="0" presId="urn:microsoft.com/office/officeart/2005/8/layout/hierarchy2"/>
    <dgm:cxn modelId="{7B2D730E-7B2D-2A45-86C6-121917C69DC7}" type="presParOf" srcId="{E74FF25C-54A7-CF4F-8C6D-733524AF2FC6}" destId="{5754C3AE-54E1-8642-8F75-000D6674F2C5}" srcOrd="1" destOrd="0" presId="urn:microsoft.com/office/officeart/2005/8/layout/hierarchy2"/>
    <dgm:cxn modelId="{6E4738A8-1DC1-DD43-AAAE-287505FA8FD2}" type="presParOf" srcId="{D9BFC274-07E9-4446-BEEC-ABCBA597E177}" destId="{EEFC8A57-4842-4A41-B1BA-0AE51F5D29BC}" srcOrd="2" destOrd="0" presId="urn:microsoft.com/office/officeart/2005/8/layout/hierarchy2"/>
    <dgm:cxn modelId="{8AC0F8C5-9427-D646-9441-B9E774263DBD}" type="presParOf" srcId="{EEFC8A57-4842-4A41-B1BA-0AE51F5D29BC}" destId="{CD2D0D22-4337-C74A-B050-6ABC59DAB9B4}" srcOrd="0" destOrd="0" presId="urn:microsoft.com/office/officeart/2005/8/layout/hierarchy2"/>
    <dgm:cxn modelId="{083CB841-1AC8-5347-9438-7FEBC3339D9A}" type="presParOf" srcId="{D9BFC274-07E9-4446-BEEC-ABCBA597E177}" destId="{B4583389-F5B7-5A45-8CDA-86C977700DA1}" srcOrd="3" destOrd="0" presId="urn:microsoft.com/office/officeart/2005/8/layout/hierarchy2"/>
    <dgm:cxn modelId="{8845E7F8-78E1-9E4F-965E-C18424992D1D}" type="presParOf" srcId="{B4583389-F5B7-5A45-8CDA-86C977700DA1}" destId="{A59B3637-21FB-2247-9EFC-8142B71B53D5}" srcOrd="0" destOrd="0" presId="urn:microsoft.com/office/officeart/2005/8/layout/hierarchy2"/>
    <dgm:cxn modelId="{5EE1FD73-ED35-064D-B7B3-6F9A0EE194EC}" type="presParOf" srcId="{B4583389-F5B7-5A45-8CDA-86C977700DA1}" destId="{4A8C208F-459A-7F47-B8FE-7F654618788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D77F50-D866-9042-AB26-8C63BEFD5521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3B92E6-B4E3-6A42-824A-E7A04301751D}">
      <dgm:prSet phldrT="[Text]"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0" i="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Machinery &amp; Mechanical Appliances</a:t>
          </a:r>
        </a:p>
      </dgm:t>
    </dgm:pt>
    <dgm:pt modelId="{D7BDBAE9-718A-4C46-BFF1-0BA1F38F04D3}" type="parTrans" cxnId="{DD215B90-0F8C-904F-BE25-FEF10BAF6B75}">
      <dgm:prSet/>
      <dgm:spPr/>
      <dgm:t>
        <a:bodyPr/>
        <a:lstStyle/>
        <a:p>
          <a:endParaRPr lang="en-US"/>
        </a:p>
      </dgm:t>
    </dgm:pt>
    <dgm:pt modelId="{C8F46ABF-42FF-B640-9E6C-23D563F24927}" type="sibTrans" cxnId="{DD215B90-0F8C-904F-BE25-FEF10BAF6B75}">
      <dgm:prSet/>
      <dgm:spPr/>
      <dgm:t>
        <a:bodyPr/>
        <a:lstStyle/>
        <a:p>
          <a:endParaRPr lang="en-US"/>
        </a:p>
      </dgm:t>
    </dgm:pt>
    <dgm:pt modelId="{BC57A805-F307-684E-BF96-7C90C21D2141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b="0" i="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THA</a:t>
          </a:r>
        </a:p>
      </dgm:t>
    </dgm:pt>
    <dgm:pt modelId="{F8748649-F45A-3645-8579-7036B608A791}" type="parTrans" cxnId="{E9E4B74E-0D7F-F648-B289-654496431BBF}">
      <dgm:prSet/>
      <dgm:spPr/>
      <dgm:t>
        <a:bodyPr/>
        <a:lstStyle/>
        <a:p>
          <a:endParaRPr lang="en-US"/>
        </a:p>
      </dgm:t>
    </dgm:pt>
    <dgm:pt modelId="{B943067D-F381-4846-87BC-56E0E1FFC549}" type="sibTrans" cxnId="{E9E4B74E-0D7F-F648-B289-654496431BBF}">
      <dgm:prSet/>
      <dgm:spPr/>
      <dgm:t>
        <a:bodyPr/>
        <a:lstStyle/>
        <a:p>
          <a:endParaRPr lang="en-US"/>
        </a:p>
      </dgm:t>
    </dgm:pt>
    <dgm:pt modelId="{A692286F-D9AD-594E-862C-3DADE0C326E3}">
      <dgm:prSet phldrT="[Text]"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Chemical</a:t>
          </a:r>
          <a:r>
            <a:rPr lang="en-US" sz="1600" kern="1200" dirty="0"/>
            <a:t> </a:t>
          </a:r>
          <a:r>
            <a:rPr lang="en-US" sz="16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Products</a:t>
          </a:r>
        </a:p>
      </dgm:t>
    </dgm:pt>
    <dgm:pt modelId="{8B3B4589-D65A-994C-831C-DB156A127A8A}" type="parTrans" cxnId="{D2795618-959D-204D-9A9B-0C7364D7BA52}">
      <dgm:prSet/>
      <dgm:spPr/>
      <dgm:t>
        <a:bodyPr/>
        <a:lstStyle/>
        <a:p>
          <a:endParaRPr lang="en-US"/>
        </a:p>
      </dgm:t>
    </dgm:pt>
    <dgm:pt modelId="{B91F5D1B-6EA2-E141-91CE-B8769DD6EF46}" type="sibTrans" cxnId="{D2795618-959D-204D-9A9B-0C7364D7BA52}">
      <dgm:prSet/>
      <dgm:spPr/>
      <dgm:t>
        <a:bodyPr/>
        <a:lstStyle/>
        <a:p>
          <a:endParaRPr lang="en-US"/>
        </a:p>
      </dgm:t>
    </dgm:pt>
    <dgm:pt modelId="{31D6D9D4-46C4-9C45-B5E7-D4C33DDF15E4}">
      <dgm:prSet phldrT="[Text]"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6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Base</a:t>
          </a:r>
          <a:r>
            <a:rPr lang="en-US" sz="1600" kern="1200" dirty="0"/>
            <a:t> </a:t>
          </a:r>
          <a:r>
            <a:rPr lang="en-US" sz="16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Metals</a:t>
          </a:r>
        </a:p>
      </dgm:t>
    </dgm:pt>
    <dgm:pt modelId="{D06BEE81-5F0F-2849-B89C-A4D80BF9D5B9}" type="parTrans" cxnId="{3DD6B61A-8772-3E4C-BABA-4EC90A17976C}">
      <dgm:prSet/>
      <dgm:spPr/>
      <dgm:t>
        <a:bodyPr/>
        <a:lstStyle/>
        <a:p>
          <a:endParaRPr lang="en-US"/>
        </a:p>
      </dgm:t>
    </dgm:pt>
    <dgm:pt modelId="{84BECBDA-385C-9B4D-A6C2-9C83F5C293F0}" type="sibTrans" cxnId="{3DD6B61A-8772-3E4C-BABA-4EC90A17976C}">
      <dgm:prSet/>
      <dgm:spPr/>
      <dgm:t>
        <a:bodyPr/>
        <a:lstStyle/>
        <a:p>
          <a:endParaRPr lang="en-US"/>
        </a:p>
      </dgm:t>
    </dgm:pt>
    <dgm:pt modelId="{32A3B1A1-3338-B449-A66D-ABED9FA865AC}">
      <dgm:prSet phldrT="[Text]" custT="1"/>
      <dgm:spPr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gm:spPr>
      <dgm:t>
        <a:bodyPr spcFirstLastPara="0" vert="horz" wrap="square" lIns="8890" tIns="8890" rIns="8890" bIns="889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MYS</a:t>
          </a:r>
        </a:p>
      </dgm:t>
    </dgm:pt>
    <dgm:pt modelId="{68A0BCA2-04DD-0A4E-8276-AE57C0038821}" type="parTrans" cxnId="{A3121C82-C4C5-9549-84B5-D1BBA6CCA597}">
      <dgm:prSet/>
      <dgm:spPr/>
      <dgm:t>
        <a:bodyPr/>
        <a:lstStyle/>
        <a:p>
          <a:endParaRPr lang="en-US"/>
        </a:p>
      </dgm:t>
    </dgm:pt>
    <dgm:pt modelId="{D2BF4032-2CBD-724A-87FA-3E3B96AEDEB2}" type="sibTrans" cxnId="{A3121C82-C4C5-9549-84B5-D1BBA6CCA597}">
      <dgm:prSet/>
      <dgm:spPr/>
      <dgm:t>
        <a:bodyPr/>
        <a:lstStyle/>
        <a:p>
          <a:endParaRPr lang="en-US"/>
        </a:p>
      </dgm:t>
    </dgm:pt>
    <dgm:pt modelId="{9F689D2C-6F9E-AC4F-A51B-4F082AEE048D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SGP</a:t>
          </a:r>
        </a:p>
      </dgm:t>
    </dgm:pt>
    <dgm:pt modelId="{02AF6FEB-60F5-3444-B0D1-089109934529}" type="parTrans" cxnId="{3B778668-4A3C-564A-8CBB-BE614E968757}">
      <dgm:prSet/>
      <dgm:spPr/>
      <dgm:t>
        <a:bodyPr/>
        <a:lstStyle/>
        <a:p>
          <a:endParaRPr lang="en-US"/>
        </a:p>
      </dgm:t>
    </dgm:pt>
    <dgm:pt modelId="{E4DD4270-F230-B04D-8559-4A7646B305D0}" type="sibTrans" cxnId="{3B778668-4A3C-564A-8CBB-BE614E968757}">
      <dgm:prSet/>
      <dgm:spPr/>
      <dgm:t>
        <a:bodyPr/>
        <a:lstStyle/>
        <a:p>
          <a:endParaRPr lang="en-US"/>
        </a:p>
      </dgm:t>
    </dgm:pt>
    <dgm:pt modelId="{919F78EB-CB3D-E346-AFE9-1A708358F4F4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SGP</a:t>
          </a:r>
        </a:p>
      </dgm:t>
    </dgm:pt>
    <dgm:pt modelId="{877540EB-CE34-3340-B46D-A3DFDAABE802}" type="parTrans" cxnId="{02F59436-1082-1949-85CF-1DD4B0F0CEE6}">
      <dgm:prSet/>
      <dgm:spPr/>
      <dgm:t>
        <a:bodyPr/>
        <a:lstStyle/>
        <a:p>
          <a:endParaRPr lang="en-US"/>
        </a:p>
      </dgm:t>
    </dgm:pt>
    <dgm:pt modelId="{22FBA66B-82DA-FA42-AFEF-44AC375A8DA8}" type="sibTrans" cxnId="{02F59436-1082-1949-85CF-1DD4B0F0CEE6}">
      <dgm:prSet/>
      <dgm:spPr/>
      <dgm:t>
        <a:bodyPr/>
        <a:lstStyle/>
        <a:p>
          <a:endParaRPr lang="en-US"/>
        </a:p>
      </dgm:t>
    </dgm:pt>
    <dgm:pt modelId="{9862D3B2-D660-C248-84F7-304264935BDB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IDN</a:t>
          </a:r>
        </a:p>
      </dgm:t>
    </dgm:pt>
    <dgm:pt modelId="{75ED6169-280B-AF4E-8657-5C63A56772E8}" type="parTrans" cxnId="{9C637684-45BC-804D-8C76-5FC57E201C23}">
      <dgm:prSet/>
      <dgm:spPr/>
      <dgm:t>
        <a:bodyPr/>
        <a:lstStyle/>
        <a:p>
          <a:endParaRPr lang="en-US"/>
        </a:p>
      </dgm:t>
    </dgm:pt>
    <dgm:pt modelId="{08B8CB67-2D24-5141-B324-416E324138EA}" type="sibTrans" cxnId="{9C637684-45BC-804D-8C76-5FC57E201C23}">
      <dgm:prSet/>
      <dgm:spPr/>
      <dgm:t>
        <a:bodyPr/>
        <a:lstStyle/>
        <a:p>
          <a:endParaRPr lang="en-US"/>
        </a:p>
      </dgm:t>
    </dgm:pt>
    <dgm:pt modelId="{A34B5F72-C125-264F-B887-51F984D532D3}">
      <dgm:prSet phldrT="[Text]" custT="1"/>
      <dgm:spPr>
        <a:ln>
          <a:solidFill>
            <a:schemeClr val="tx1"/>
          </a:solidFill>
        </a:ln>
      </dgm:spPr>
      <dgm:t>
        <a:bodyPr/>
        <a:lstStyle/>
        <a:p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THA</a:t>
          </a:r>
        </a:p>
      </dgm:t>
    </dgm:pt>
    <dgm:pt modelId="{61B28B97-5D2E-764D-952A-C82C9182D997}" type="parTrans" cxnId="{B9A2CE4B-C9DD-C94E-90C5-74254E50EEE6}">
      <dgm:prSet/>
      <dgm:spPr/>
      <dgm:t>
        <a:bodyPr/>
        <a:lstStyle/>
        <a:p>
          <a:endParaRPr lang="en-US"/>
        </a:p>
      </dgm:t>
    </dgm:pt>
    <dgm:pt modelId="{988A65FB-5B36-2245-A06F-357CB36833A1}" type="sibTrans" cxnId="{B9A2CE4B-C9DD-C94E-90C5-74254E50EEE6}">
      <dgm:prSet/>
      <dgm:spPr/>
      <dgm:t>
        <a:bodyPr/>
        <a:lstStyle/>
        <a:p>
          <a:endParaRPr lang="en-US"/>
        </a:p>
      </dgm:t>
    </dgm:pt>
    <dgm:pt modelId="{01821039-05D4-5F4B-AD3E-C2280BB61F34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VNM</a:t>
          </a:r>
        </a:p>
      </dgm:t>
    </dgm:pt>
    <dgm:pt modelId="{C1CAF9F3-EBDA-8340-9330-8D7DA7374AD6}" type="parTrans" cxnId="{5FECC67C-3706-FD46-8EB1-B9D1536EC465}">
      <dgm:prSet/>
      <dgm:spPr/>
      <dgm:t>
        <a:bodyPr/>
        <a:lstStyle/>
        <a:p>
          <a:endParaRPr lang="en-US"/>
        </a:p>
      </dgm:t>
    </dgm:pt>
    <dgm:pt modelId="{CFAF8B29-F669-2842-A2A6-42C3EB8A2889}" type="sibTrans" cxnId="{5FECC67C-3706-FD46-8EB1-B9D1536EC465}">
      <dgm:prSet/>
      <dgm:spPr/>
      <dgm:t>
        <a:bodyPr/>
        <a:lstStyle/>
        <a:p>
          <a:endParaRPr lang="en-US"/>
        </a:p>
      </dgm:t>
    </dgm:pt>
    <dgm:pt modelId="{50E186AC-BF5B-6F4D-B1E6-AC69C40C2211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MYS</a:t>
          </a:r>
        </a:p>
      </dgm:t>
    </dgm:pt>
    <dgm:pt modelId="{E4A529EB-1709-1145-BED7-01B0730407AA}" type="parTrans" cxnId="{0FC9B481-B8AE-F34F-A307-6CDD839D5B19}">
      <dgm:prSet/>
      <dgm:spPr/>
      <dgm:t>
        <a:bodyPr/>
        <a:lstStyle/>
        <a:p>
          <a:endParaRPr lang="en-US"/>
        </a:p>
      </dgm:t>
    </dgm:pt>
    <dgm:pt modelId="{C2AE83EC-0ABA-244A-827B-9812E87FAB59}" type="sibTrans" cxnId="{0FC9B481-B8AE-F34F-A307-6CDD839D5B19}">
      <dgm:prSet/>
      <dgm:spPr/>
      <dgm:t>
        <a:bodyPr/>
        <a:lstStyle/>
        <a:p>
          <a:endParaRPr lang="en-US"/>
        </a:p>
      </dgm:t>
    </dgm:pt>
    <dgm:pt modelId="{2DA4F4B5-D1DF-824E-8972-DEED9178D400}">
      <dgm:prSet phldrT="[Text]" custT="1"/>
      <dgm:spPr>
        <a:solidFill>
          <a:schemeClr val="accent2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THA</a:t>
          </a:r>
        </a:p>
      </dgm:t>
    </dgm:pt>
    <dgm:pt modelId="{B5131817-5A65-3640-ADF9-3BEDE1B7D292}" type="parTrans" cxnId="{7F64E6B6-EEC5-7946-B4E7-2F4118CF7029}">
      <dgm:prSet/>
      <dgm:spPr/>
      <dgm:t>
        <a:bodyPr/>
        <a:lstStyle/>
        <a:p>
          <a:endParaRPr lang="en-US"/>
        </a:p>
      </dgm:t>
    </dgm:pt>
    <dgm:pt modelId="{721AED5E-174F-2D4B-858D-6BCA15C04130}" type="sibTrans" cxnId="{7F64E6B6-EEC5-7946-B4E7-2F4118CF7029}">
      <dgm:prSet/>
      <dgm:spPr/>
      <dgm:t>
        <a:bodyPr/>
        <a:lstStyle/>
        <a:p>
          <a:endParaRPr lang="en-US"/>
        </a:p>
      </dgm:t>
    </dgm:pt>
    <dgm:pt modelId="{C732A84C-A65F-4445-AC29-BE9CAD1D1983}" type="pres">
      <dgm:prSet presAssocID="{34D77F50-D866-9042-AB26-8C63BEFD5521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FBFB3C97-FC5A-634D-B59B-FD5AE99C3645}" type="pres">
      <dgm:prSet presAssocID="{723B92E6-B4E3-6A42-824A-E7A04301751D}" presName="root1" presStyleCnt="0"/>
      <dgm:spPr/>
    </dgm:pt>
    <dgm:pt modelId="{103E1612-F1F3-9849-B825-C406612734E9}" type="pres">
      <dgm:prSet presAssocID="{723B92E6-B4E3-6A42-824A-E7A04301751D}" presName="LevelOneTextNode" presStyleLbl="node0" presStyleIdx="0" presStyleCnt="3" custScaleY="82332">
        <dgm:presLayoutVars>
          <dgm:chPref val="3"/>
        </dgm:presLayoutVars>
      </dgm:prSet>
      <dgm:spPr/>
    </dgm:pt>
    <dgm:pt modelId="{2DBBAA34-A6F5-DD4B-9B18-626B6D7CA2CA}" type="pres">
      <dgm:prSet presAssocID="{723B92E6-B4E3-6A42-824A-E7A04301751D}" presName="level2hierChild" presStyleCnt="0"/>
      <dgm:spPr/>
    </dgm:pt>
    <dgm:pt modelId="{6A024825-1F68-5545-843B-E8CA6847CED3}" type="pres">
      <dgm:prSet presAssocID="{F8748649-F45A-3645-8579-7036B608A791}" presName="conn2-1" presStyleLbl="parChTrans1D2" presStyleIdx="0" presStyleCnt="9"/>
      <dgm:spPr/>
    </dgm:pt>
    <dgm:pt modelId="{3E2D1880-1FBF-6B4F-BF74-DCD5724495F8}" type="pres">
      <dgm:prSet presAssocID="{F8748649-F45A-3645-8579-7036B608A791}" presName="connTx" presStyleLbl="parChTrans1D2" presStyleIdx="0" presStyleCnt="9"/>
      <dgm:spPr/>
    </dgm:pt>
    <dgm:pt modelId="{94D6492F-E0EC-CC40-A7A0-908EE278D4E8}" type="pres">
      <dgm:prSet presAssocID="{BC57A805-F307-684E-BF96-7C90C21D2141}" presName="root2" presStyleCnt="0"/>
      <dgm:spPr/>
    </dgm:pt>
    <dgm:pt modelId="{D8E6997B-316D-3B42-8207-6440EAAA8B8D}" type="pres">
      <dgm:prSet presAssocID="{BC57A805-F307-684E-BF96-7C90C21D2141}" presName="LevelTwoTextNode" presStyleLbl="node2" presStyleIdx="0" presStyleCnt="9" custScaleX="43086" custScaleY="33531">
        <dgm:presLayoutVars>
          <dgm:chPref val="3"/>
        </dgm:presLayoutVars>
      </dgm:prSet>
      <dgm:spPr/>
    </dgm:pt>
    <dgm:pt modelId="{B3BEB661-9691-C145-BC9B-6895AAF82E90}" type="pres">
      <dgm:prSet presAssocID="{BC57A805-F307-684E-BF96-7C90C21D2141}" presName="level3hierChild" presStyleCnt="0"/>
      <dgm:spPr/>
    </dgm:pt>
    <dgm:pt modelId="{E9BFB5C7-E3C3-0344-9D8B-8508739F7854}" type="pres">
      <dgm:prSet presAssocID="{02AF6FEB-60F5-3444-B0D1-089109934529}" presName="conn2-1" presStyleLbl="parChTrans1D2" presStyleIdx="1" presStyleCnt="9"/>
      <dgm:spPr/>
    </dgm:pt>
    <dgm:pt modelId="{DA81F26E-3472-0E4B-8F75-933251DBE41B}" type="pres">
      <dgm:prSet presAssocID="{02AF6FEB-60F5-3444-B0D1-089109934529}" presName="connTx" presStyleLbl="parChTrans1D2" presStyleIdx="1" presStyleCnt="9"/>
      <dgm:spPr/>
    </dgm:pt>
    <dgm:pt modelId="{33E578B9-EB82-A848-947B-DD9DE6716340}" type="pres">
      <dgm:prSet presAssocID="{9F689D2C-6F9E-AC4F-A51B-4F082AEE048D}" presName="root2" presStyleCnt="0"/>
      <dgm:spPr/>
    </dgm:pt>
    <dgm:pt modelId="{CF02D754-3020-EC4F-A8A5-276E7D78CDAD}" type="pres">
      <dgm:prSet presAssocID="{9F689D2C-6F9E-AC4F-A51B-4F082AEE048D}" presName="LevelTwoTextNode" presStyleLbl="node2" presStyleIdx="1" presStyleCnt="9" custScaleX="43086" custScaleY="33511">
        <dgm:presLayoutVars>
          <dgm:chPref val="3"/>
        </dgm:presLayoutVars>
      </dgm:prSet>
      <dgm:spPr/>
    </dgm:pt>
    <dgm:pt modelId="{977266F1-6AC1-6746-A36E-7BD1B515E44A}" type="pres">
      <dgm:prSet presAssocID="{9F689D2C-6F9E-AC4F-A51B-4F082AEE048D}" presName="level3hierChild" presStyleCnt="0"/>
      <dgm:spPr/>
    </dgm:pt>
    <dgm:pt modelId="{F2534F36-7BF4-2D4A-8BE4-80D8F8082AC5}" type="pres">
      <dgm:prSet presAssocID="{68A0BCA2-04DD-0A4E-8276-AE57C0038821}" presName="conn2-1" presStyleLbl="parChTrans1D2" presStyleIdx="2" presStyleCnt="9"/>
      <dgm:spPr/>
    </dgm:pt>
    <dgm:pt modelId="{16280D1B-4ACD-294C-B10E-A2379D19A219}" type="pres">
      <dgm:prSet presAssocID="{68A0BCA2-04DD-0A4E-8276-AE57C0038821}" presName="connTx" presStyleLbl="parChTrans1D2" presStyleIdx="2" presStyleCnt="9"/>
      <dgm:spPr/>
    </dgm:pt>
    <dgm:pt modelId="{7FFE7547-7594-7246-9A7A-FF6A90E2EC3D}" type="pres">
      <dgm:prSet presAssocID="{32A3B1A1-3338-B449-A66D-ABED9FA865AC}" presName="root2" presStyleCnt="0"/>
      <dgm:spPr/>
    </dgm:pt>
    <dgm:pt modelId="{1126BD7D-D377-5A44-93A3-56D418421E89}" type="pres">
      <dgm:prSet presAssocID="{32A3B1A1-3338-B449-A66D-ABED9FA865AC}" presName="LevelTwoTextNode" presStyleLbl="node2" presStyleIdx="2" presStyleCnt="9" custScaleX="43086" custScaleY="33511">
        <dgm:presLayoutVars>
          <dgm:chPref val="3"/>
        </dgm:presLayoutVars>
      </dgm:prSet>
      <dgm:spPr>
        <a:xfrm>
          <a:off x="2674847" y="1489395"/>
          <a:ext cx="781860" cy="274608"/>
        </a:xfrm>
        <a:prstGeom prst="roundRect">
          <a:avLst>
            <a:gd name="adj" fmla="val 10000"/>
          </a:avLst>
        </a:prstGeom>
      </dgm:spPr>
    </dgm:pt>
    <dgm:pt modelId="{1249C84B-6180-D842-8F24-64AED2900E91}" type="pres">
      <dgm:prSet presAssocID="{32A3B1A1-3338-B449-A66D-ABED9FA865AC}" presName="level3hierChild" presStyleCnt="0"/>
      <dgm:spPr/>
    </dgm:pt>
    <dgm:pt modelId="{F2468433-EF4F-D54F-A27C-274ED921D075}" type="pres">
      <dgm:prSet presAssocID="{A692286F-D9AD-594E-862C-3DADE0C326E3}" presName="root1" presStyleCnt="0"/>
      <dgm:spPr/>
    </dgm:pt>
    <dgm:pt modelId="{9400B374-2C56-8B47-957D-BD0250986F8B}" type="pres">
      <dgm:prSet presAssocID="{A692286F-D9AD-594E-862C-3DADE0C326E3}" presName="LevelOneTextNode" presStyleLbl="node0" presStyleIdx="1" presStyleCnt="3" custScaleY="55913">
        <dgm:presLayoutVars>
          <dgm:chPref val="3"/>
        </dgm:presLayoutVars>
      </dgm:prSet>
      <dgm:spPr/>
    </dgm:pt>
    <dgm:pt modelId="{4F7A0D21-926C-A042-A01A-079979EC2C9E}" type="pres">
      <dgm:prSet presAssocID="{A692286F-D9AD-594E-862C-3DADE0C326E3}" presName="level2hierChild" presStyleCnt="0"/>
      <dgm:spPr/>
    </dgm:pt>
    <dgm:pt modelId="{C25130C4-C1EE-4842-AA25-725CB426D87F}" type="pres">
      <dgm:prSet presAssocID="{877540EB-CE34-3340-B46D-A3DFDAABE802}" presName="conn2-1" presStyleLbl="parChTrans1D2" presStyleIdx="3" presStyleCnt="9"/>
      <dgm:spPr/>
    </dgm:pt>
    <dgm:pt modelId="{1B742E16-653D-394E-A5F9-C367384E0DA1}" type="pres">
      <dgm:prSet presAssocID="{877540EB-CE34-3340-B46D-A3DFDAABE802}" presName="connTx" presStyleLbl="parChTrans1D2" presStyleIdx="3" presStyleCnt="9"/>
      <dgm:spPr/>
    </dgm:pt>
    <dgm:pt modelId="{A186924D-5D4F-0143-89CA-AEDAB01AEF3D}" type="pres">
      <dgm:prSet presAssocID="{919F78EB-CB3D-E346-AFE9-1A708358F4F4}" presName="root2" presStyleCnt="0"/>
      <dgm:spPr/>
    </dgm:pt>
    <dgm:pt modelId="{6270F3C6-7FC0-CB4F-A2BD-4F32B3378EBC}" type="pres">
      <dgm:prSet presAssocID="{919F78EB-CB3D-E346-AFE9-1A708358F4F4}" presName="LevelTwoTextNode" presStyleLbl="node2" presStyleIdx="3" presStyleCnt="9" custScaleX="43086" custScaleY="33511">
        <dgm:presLayoutVars>
          <dgm:chPref val="3"/>
        </dgm:presLayoutVars>
      </dgm:prSet>
      <dgm:spPr/>
    </dgm:pt>
    <dgm:pt modelId="{18FF76D1-6471-054A-AD2A-6103E9D33705}" type="pres">
      <dgm:prSet presAssocID="{919F78EB-CB3D-E346-AFE9-1A708358F4F4}" presName="level3hierChild" presStyleCnt="0"/>
      <dgm:spPr/>
    </dgm:pt>
    <dgm:pt modelId="{E2D65528-1405-1E4A-AB2A-3DFA76E161C1}" type="pres">
      <dgm:prSet presAssocID="{75ED6169-280B-AF4E-8657-5C63A56772E8}" presName="conn2-1" presStyleLbl="parChTrans1D2" presStyleIdx="4" presStyleCnt="9"/>
      <dgm:spPr/>
    </dgm:pt>
    <dgm:pt modelId="{5E47B8D2-D578-4745-9854-1899630BB7C3}" type="pres">
      <dgm:prSet presAssocID="{75ED6169-280B-AF4E-8657-5C63A56772E8}" presName="connTx" presStyleLbl="parChTrans1D2" presStyleIdx="4" presStyleCnt="9"/>
      <dgm:spPr/>
    </dgm:pt>
    <dgm:pt modelId="{AA469D55-8120-D44C-812A-62D9B3762397}" type="pres">
      <dgm:prSet presAssocID="{9862D3B2-D660-C248-84F7-304264935BDB}" presName="root2" presStyleCnt="0"/>
      <dgm:spPr/>
    </dgm:pt>
    <dgm:pt modelId="{49870ACA-C811-BA40-A44A-E0683D450A48}" type="pres">
      <dgm:prSet presAssocID="{9862D3B2-D660-C248-84F7-304264935BDB}" presName="LevelTwoTextNode" presStyleLbl="node2" presStyleIdx="4" presStyleCnt="9" custScaleX="43086" custScaleY="33511">
        <dgm:presLayoutVars>
          <dgm:chPref val="3"/>
        </dgm:presLayoutVars>
      </dgm:prSet>
      <dgm:spPr/>
    </dgm:pt>
    <dgm:pt modelId="{2C7AE00B-8EC4-114D-ADDD-64D9C4CEB892}" type="pres">
      <dgm:prSet presAssocID="{9862D3B2-D660-C248-84F7-304264935BDB}" presName="level3hierChild" presStyleCnt="0"/>
      <dgm:spPr/>
    </dgm:pt>
    <dgm:pt modelId="{FB1E7354-6F9F-6045-A8E0-3B08E7360702}" type="pres">
      <dgm:prSet presAssocID="{61B28B97-5D2E-764D-952A-C82C9182D997}" presName="conn2-1" presStyleLbl="parChTrans1D2" presStyleIdx="5" presStyleCnt="9"/>
      <dgm:spPr/>
    </dgm:pt>
    <dgm:pt modelId="{9AD3971C-C383-6E42-8909-F9A59CA4A783}" type="pres">
      <dgm:prSet presAssocID="{61B28B97-5D2E-764D-952A-C82C9182D997}" presName="connTx" presStyleLbl="parChTrans1D2" presStyleIdx="5" presStyleCnt="9"/>
      <dgm:spPr/>
    </dgm:pt>
    <dgm:pt modelId="{DBB1EA64-EB5C-424B-A35D-706B1FE1720C}" type="pres">
      <dgm:prSet presAssocID="{A34B5F72-C125-264F-B887-51F984D532D3}" presName="root2" presStyleCnt="0"/>
      <dgm:spPr/>
    </dgm:pt>
    <dgm:pt modelId="{DC12A3E4-E654-B44F-ABD8-2CDA94B03D09}" type="pres">
      <dgm:prSet presAssocID="{A34B5F72-C125-264F-B887-51F984D532D3}" presName="LevelTwoTextNode" presStyleLbl="node2" presStyleIdx="5" presStyleCnt="9" custScaleX="43086" custScaleY="33511">
        <dgm:presLayoutVars>
          <dgm:chPref val="3"/>
        </dgm:presLayoutVars>
      </dgm:prSet>
      <dgm:spPr/>
    </dgm:pt>
    <dgm:pt modelId="{7FE45AD9-7558-5642-83DF-40210F68A4D1}" type="pres">
      <dgm:prSet presAssocID="{A34B5F72-C125-264F-B887-51F984D532D3}" presName="level3hierChild" presStyleCnt="0"/>
      <dgm:spPr/>
    </dgm:pt>
    <dgm:pt modelId="{4FA9A754-E158-D04D-8FB3-A8E2FF154BF5}" type="pres">
      <dgm:prSet presAssocID="{31D6D9D4-46C4-9C45-B5E7-D4C33DDF15E4}" presName="root1" presStyleCnt="0"/>
      <dgm:spPr/>
    </dgm:pt>
    <dgm:pt modelId="{F9681AF8-9693-BB4E-9DB1-ED8F04453F83}" type="pres">
      <dgm:prSet presAssocID="{31D6D9D4-46C4-9C45-B5E7-D4C33DDF15E4}" presName="LevelOneTextNode" presStyleLbl="node0" presStyleIdx="2" presStyleCnt="3" custScaleY="67614">
        <dgm:presLayoutVars>
          <dgm:chPref val="3"/>
        </dgm:presLayoutVars>
      </dgm:prSet>
      <dgm:spPr/>
    </dgm:pt>
    <dgm:pt modelId="{69F95E93-01EE-3D47-92BB-631E52B3C2EE}" type="pres">
      <dgm:prSet presAssocID="{31D6D9D4-46C4-9C45-B5E7-D4C33DDF15E4}" presName="level2hierChild" presStyleCnt="0"/>
      <dgm:spPr/>
    </dgm:pt>
    <dgm:pt modelId="{D50FC192-DCA8-F146-AD22-724DB71A6BA6}" type="pres">
      <dgm:prSet presAssocID="{C1CAF9F3-EBDA-8340-9330-8D7DA7374AD6}" presName="conn2-1" presStyleLbl="parChTrans1D2" presStyleIdx="6" presStyleCnt="9"/>
      <dgm:spPr/>
    </dgm:pt>
    <dgm:pt modelId="{9F7C2F0D-CA2C-8D43-B90C-8A67B4890348}" type="pres">
      <dgm:prSet presAssocID="{C1CAF9F3-EBDA-8340-9330-8D7DA7374AD6}" presName="connTx" presStyleLbl="parChTrans1D2" presStyleIdx="6" presStyleCnt="9"/>
      <dgm:spPr/>
    </dgm:pt>
    <dgm:pt modelId="{03681024-57AA-2D42-B0F2-67382AC06553}" type="pres">
      <dgm:prSet presAssocID="{01821039-05D4-5F4B-AD3E-C2280BB61F34}" presName="root2" presStyleCnt="0"/>
      <dgm:spPr/>
    </dgm:pt>
    <dgm:pt modelId="{A51273C3-BD99-F247-BAFD-B73A0F92D515}" type="pres">
      <dgm:prSet presAssocID="{01821039-05D4-5F4B-AD3E-C2280BB61F34}" presName="LevelTwoTextNode" presStyleLbl="node2" presStyleIdx="6" presStyleCnt="9" custScaleX="43086" custScaleY="33511">
        <dgm:presLayoutVars>
          <dgm:chPref val="3"/>
        </dgm:presLayoutVars>
      </dgm:prSet>
      <dgm:spPr/>
    </dgm:pt>
    <dgm:pt modelId="{C59E459D-2A8B-C24A-A606-B6D0D90D2A94}" type="pres">
      <dgm:prSet presAssocID="{01821039-05D4-5F4B-AD3E-C2280BB61F34}" presName="level3hierChild" presStyleCnt="0"/>
      <dgm:spPr/>
    </dgm:pt>
    <dgm:pt modelId="{96742ED3-4241-4740-AC14-6D79DD682F24}" type="pres">
      <dgm:prSet presAssocID="{B5131817-5A65-3640-ADF9-3BEDE1B7D292}" presName="conn2-1" presStyleLbl="parChTrans1D2" presStyleIdx="7" presStyleCnt="9"/>
      <dgm:spPr/>
    </dgm:pt>
    <dgm:pt modelId="{678D68AA-8DA4-914F-A0F0-835E85E35955}" type="pres">
      <dgm:prSet presAssocID="{B5131817-5A65-3640-ADF9-3BEDE1B7D292}" presName="connTx" presStyleLbl="parChTrans1D2" presStyleIdx="7" presStyleCnt="9"/>
      <dgm:spPr/>
    </dgm:pt>
    <dgm:pt modelId="{E89E4A74-E199-A740-BB86-6778807A40CB}" type="pres">
      <dgm:prSet presAssocID="{2DA4F4B5-D1DF-824E-8972-DEED9178D400}" presName="root2" presStyleCnt="0"/>
      <dgm:spPr/>
    </dgm:pt>
    <dgm:pt modelId="{6400874E-DA3A-9F4E-BD38-2BB85F425D6E}" type="pres">
      <dgm:prSet presAssocID="{2DA4F4B5-D1DF-824E-8972-DEED9178D400}" presName="LevelTwoTextNode" presStyleLbl="node2" presStyleIdx="7" presStyleCnt="9" custScaleX="43086" custScaleY="33511">
        <dgm:presLayoutVars>
          <dgm:chPref val="3"/>
        </dgm:presLayoutVars>
      </dgm:prSet>
      <dgm:spPr/>
    </dgm:pt>
    <dgm:pt modelId="{8FBD57E9-2B3B-544B-ADAD-4A279BB5CD47}" type="pres">
      <dgm:prSet presAssocID="{2DA4F4B5-D1DF-824E-8972-DEED9178D400}" presName="level3hierChild" presStyleCnt="0"/>
      <dgm:spPr/>
    </dgm:pt>
    <dgm:pt modelId="{01C7F53E-2007-C040-920B-399AD89EE292}" type="pres">
      <dgm:prSet presAssocID="{E4A529EB-1709-1145-BED7-01B0730407AA}" presName="conn2-1" presStyleLbl="parChTrans1D2" presStyleIdx="8" presStyleCnt="9"/>
      <dgm:spPr/>
    </dgm:pt>
    <dgm:pt modelId="{D6355EC0-5934-0441-B93B-5A41A7AE4D4B}" type="pres">
      <dgm:prSet presAssocID="{E4A529EB-1709-1145-BED7-01B0730407AA}" presName="connTx" presStyleLbl="parChTrans1D2" presStyleIdx="8" presStyleCnt="9"/>
      <dgm:spPr/>
    </dgm:pt>
    <dgm:pt modelId="{11AFBD96-D61B-5745-AAA2-EE21F9D235DA}" type="pres">
      <dgm:prSet presAssocID="{50E186AC-BF5B-6F4D-B1E6-AC69C40C2211}" presName="root2" presStyleCnt="0"/>
      <dgm:spPr/>
    </dgm:pt>
    <dgm:pt modelId="{0191BB54-E596-D14E-BE1E-19FD5BDB788F}" type="pres">
      <dgm:prSet presAssocID="{50E186AC-BF5B-6F4D-B1E6-AC69C40C2211}" presName="LevelTwoTextNode" presStyleLbl="node2" presStyleIdx="8" presStyleCnt="9" custScaleX="40101" custScaleY="33511">
        <dgm:presLayoutVars>
          <dgm:chPref val="3"/>
        </dgm:presLayoutVars>
      </dgm:prSet>
      <dgm:spPr/>
    </dgm:pt>
    <dgm:pt modelId="{4C6987EB-2FD8-5F45-A028-66F6BFDD022D}" type="pres">
      <dgm:prSet presAssocID="{50E186AC-BF5B-6F4D-B1E6-AC69C40C2211}" presName="level3hierChild" presStyleCnt="0"/>
      <dgm:spPr/>
    </dgm:pt>
  </dgm:ptLst>
  <dgm:cxnLst>
    <dgm:cxn modelId="{9F21EB0D-F5DB-A64D-AAED-E11B694091FD}" type="presOf" srcId="{E4A529EB-1709-1145-BED7-01B0730407AA}" destId="{01C7F53E-2007-C040-920B-399AD89EE292}" srcOrd="0" destOrd="0" presId="urn:microsoft.com/office/officeart/2005/8/layout/hierarchy2"/>
    <dgm:cxn modelId="{D88DC112-E602-374D-BB65-853296CD1003}" type="presOf" srcId="{9F689D2C-6F9E-AC4F-A51B-4F082AEE048D}" destId="{CF02D754-3020-EC4F-A8A5-276E7D78CDAD}" srcOrd="0" destOrd="0" presId="urn:microsoft.com/office/officeart/2005/8/layout/hierarchy2"/>
    <dgm:cxn modelId="{08D55B15-120B-554F-8AF0-BD9249869E3D}" type="presOf" srcId="{919F78EB-CB3D-E346-AFE9-1A708358F4F4}" destId="{6270F3C6-7FC0-CB4F-A2BD-4F32B3378EBC}" srcOrd="0" destOrd="0" presId="urn:microsoft.com/office/officeart/2005/8/layout/hierarchy2"/>
    <dgm:cxn modelId="{D2795618-959D-204D-9A9B-0C7364D7BA52}" srcId="{34D77F50-D866-9042-AB26-8C63BEFD5521}" destId="{A692286F-D9AD-594E-862C-3DADE0C326E3}" srcOrd="1" destOrd="0" parTransId="{8B3B4589-D65A-994C-831C-DB156A127A8A}" sibTransId="{B91F5D1B-6EA2-E141-91CE-B8769DD6EF46}"/>
    <dgm:cxn modelId="{3DD6B61A-8772-3E4C-BABA-4EC90A17976C}" srcId="{34D77F50-D866-9042-AB26-8C63BEFD5521}" destId="{31D6D9D4-46C4-9C45-B5E7-D4C33DDF15E4}" srcOrd="2" destOrd="0" parTransId="{D06BEE81-5F0F-2849-B89C-A4D80BF9D5B9}" sibTransId="{84BECBDA-385C-9B4D-A6C2-9C83F5C293F0}"/>
    <dgm:cxn modelId="{59DCEB1C-0321-114D-A02E-6BA29154D19A}" type="presOf" srcId="{75ED6169-280B-AF4E-8657-5C63A56772E8}" destId="{5E47B8D2-D578-4745-9854-1899630BB7C3}" srcOrd="1" destOrd="0" presId="urn:microsoft.com/office/officeart/2005/8/layout/hierarchy2"/>
    <dgm:cxn modelId="{3C3F7225-3A53-1644-B1A6-F16318C91862}" type="presOf" srcId="{877540EB-CE34-3340-B46D-A3DFDAABE802}" destId="{1B742E16-653D-394E-A5F9-C367384E0DA1}" srcOrd="1" destOrd="0" presId="urn:microsoft.com/office/officeart/2005/8/layout/hierarchy2"/>
    <dgm:cxn modelId="{8B404426-515F-4447-ADB6-8EA859CD1E3C}" type="presOf" srcId="{02AF6FEB-60F5-3444-B0D1-089109934529}" destId="{E9BFB5C7-E3C3-0344-9D8B-8508739F7854}" srcOrd="0" destOrd="0" presId="urn:microsoft.com/office/officeart/2005/8/layout/hierarchy2"/>
    <dgm:cxn modelId="{2C217229-F3C1-3A41-95BD-DA64161A5664}" type="presOf" srcId="{68A0BCA2-04DD-0A4E-8276-AE57C0038821}" destId="{16280D1B-4ACD-294C-B10E-A2379D19A219}" srcOrd="1" destOrd="0" presId="urn:microsoft.com/office/officeart/2005/8/layout/hierarchy2"/>
    <dgm:cxn modelId="{02F59436-1082-1949-85CF-1DD4B0F0CEE6}" srcId="{A692286F-D9AD-594E-862C-3DADE0C326E3}" destId="{919F78EB-CB3D-E346-AFE9-1A708358F4F4}" srcOrd="0" destOrd="0" parTransId="{877540EB-CE34-3340-B46D-A3DFDAABE802}" sibTransId="{22FBA66B-82DA-FA42-AFEF-44AC375A8DA8}"/>
    <dgm:cxn modelId="{2EC0C53C-9795-204E-A411-B7947644BDDF}" type="presOf" srcId="{877540EB-CE34-3340-B46D-A3DFDAABE802}" destId="{C25130C4-C1EE-4842-AA25-725CB426D87F}" srcOrd="0" destOrd="0" presId="urn:microsoft.com/office/officeart/2005/8/layout/hierarchy2"/>
    <dgm:cxn modelId="{36FD2040-D6EE-AA40-80FB-8FFA4ED4C654}" type="presOf" srcId="{31D6D9D4-46C4-9C45-B5E7-D4C33DDF15E4}" destId="{F9681AF8-9693-BB4E-9DB1-ED8F04453F83}" srcOrd="0" destOrd="0" presId="urn:microsoft.com/office/officeart/2005/8/layout/hierarchy2"/>
    <dgm:cxn modelId="{051BFE41-CE35-D644-85BB-A6A44E1D90A9}" type="presOf" srcId="{75ED6169-280B-AF4E-8657-5C63A56772E8}" destId="{E2D65528-1405-1E4A-AB2A-3DFA76E161C1}" srcOrd="0" destOrd="0" presId="urn:microsoft.com/office/officeart/2005/8/layout/hierarchy2"/>
    <dgm:cxn modelId="{B9A2CE4B-C9DD-C94E-90C5-74254E50EEE6}" srcId="{A692286F-D9AD-594E-862C-3DADE0C326E3}" destId="{A34B5F72-C125-264F-B887-51F984D532D3}" srcOrd="2" destOrd="0" parTransId="{61B28B97-5D2E-764D-952A-C82C9182D997}" sibTransId="{988A65FB-5B36-2245-A06F-357CB36833A1}"/>
    <dgm:cxn modelId="{B2B7184C-8739-4C42-A7DF-49B00A517A56}" type="presOf" srcId="{B5131817-5A65-3640-ADF9-3BEDE1B7D292}" destId="{96742ED3-4241-4740-AC14-6D79DD682F24}" srcOrd="0" destOrd="0" presId="urn:microsoft.com/office/officeart/2005/8/layout/hierarchy2"/>
    <dgm:cxn modelId="{D5288E4C-EF98-0F4C-915A-75B1190DDCE5}" type="presOf" srcId="{34D77F50-D866-9042-AB26-8C63BEFD5521}" destId="{C732A84C-A65F-4445-AC29-BE9CAD1D1983}" srcOrd="0" destOrd="0" presId="urn:microsoft.com/office/officeart/2005/8/layout/hierarchy2"/>
    <dgm:cxn modelId="{E9E4B74E-0D7F-F648-B289-654496431BBF}" srcId="{723B92E6-B4E3-6A42-824A-E7A04301751D}" destId="{BC57A805-F307-684E-BF96-7C90C21D2141}" srcOrd="0" destOrd="0" parTransId="{F8748649-F45A-3645-8579-7036B608A791}" sibTransId="{B943067D-F381-4846-87BC-56E0E1FFC549}"/>
    <dgm:cxn modelId="{53D2BA55-EB0B-6E4A-B689-EE2F1B70DF5D}" type="presOf" srcId="{E4A529EB-1709-1145-BED7-01B0730407AA}" destId="{D6355EC0-5934-0441-B93B-5A41A7AE4D4B}" srcOrd="1" destOrd="0" presId="urn:microsoft.com/office/officeart/2005/8/layout/hierarchy2"/>
    <dgm:cxn modelId="{A590775B-DB81-864B-908A-537DF5536760}" type="presOf" srcId="{A692286F-D9AD-594E-862C-3DADE0C326E3}" destId="{9400B374-2C56-8B47-957D-BD0250986F8B}" srcOrd="0" destOrd="0" presId="urn:microsoft.com/office/officeart/2005/8/layout/hierarchy2"/>
    <dgm:cxn modelId="{94621D5D-77E5-8A46-9812-EF1CFA1BC443}" type="presOf" srcId="{F8748649-F45A-3645-8579-7036B608A791}" destId="{6A024825-1F68-5545-843B-E8CA6847CED3}" srcOrd="0" destOrd="0" presId="urn:microsoft.com/office/officeart/2005/8/layout/hierarchy2"/>
    <dgm:cxn modelId="{BE472960-94A7-034C-8C16-07512CF01CCA}" type="presOf" srcId="{723B92E6-B4E3-6A42-824A-E7A04301751D}" destId="{103E1612-F1F3-9849-B825-C406612734E9}" srcOrd="0" destOrd="0" presId="urn:microsoft.com/office/officeart/2005/8/layout/hierarchy2"/>
    <dgm:cxn modelId="{F2857568-E446-1842-B118-4338A8CF7E33}" type="presOf" srcId="{50E186AC-BF5B-6F4D-B1E6-AC69C40C2211}" destId="{0191BB54-E596-D14E-BE1E-19FD5BDB788F}" srcOrd="0" destOrd="0" presId="urn:microsoft.com/office/officeart/2005/8/layout/hierarchy2"/>
    <dgm:cxn modelId="{3B778668-4A3C-564A-8CBB-BE614E968757}" srcId="{723B92E6-B4E3-6A42-824A-E7A04301751D}" destId="{9F689D2C-6F9E-AC4F-A51B-4F082AEE048D}" srcOrd="1" destOrd="0" parTransId="{02AF6FEB-60F5-3444-B0D1-089109934529}" sibTransId="{E4DD4270-F230-B04D-8559-4A7646B305D0}"/>
    <dgm:cxn modelId="{4BBC436F-8EF6-4A41-A7B6-9C39E585E9BC}" type="presOf" srcId="{C1CAF9F3-EBDA-8340-9330-8D7DA7374AD6}" destId="{9F7C2F0D-CA2C-8D43-B90C-8A67B4890348}" srcOrd="1" destOrd="0" presId="urn:microsoft.com/office/officeart/2005/8/layout/hierarchy2"/>
    <dgm:cxn modelId="{5FECC67C-3706-FD46-8EB1-B9D1536EC465}" srcId="{31D6D9D4-46C4-9C45-B5E7-D4C33DDF15E4}" destId="{01821039-05D4-5F4B-AD3E-C2280BB61F34}" srcOrd="0" destOrd="0" parTransId="{C1CAF9F3-EBDA-8340-9330-8D7DA7374AD6}" sibTransId="{CFAF8B29-F669-2842-A2A6-42C3EB8A2889}"/>
    <dgm:cxn modelId="{0FC9B481-B8AE-F34F-A307-6CDD839D5B19}" srcId="{31D6D9D4-46C4-9C45-B5E7-D4C33DDF15E4}" destId="{50E186AC-BF5B-6F4D-B1E6-AC69C40C2211}" srcOrd="2" destOrd="0" parTransId="{E4A529EB-1709-1145-BED7-01B0730407AA}" sibTransId="{C2AE83EC-0ABA-244A-827B-9812E87FAB59}"/>
    <dgm:cxn modelId="{A3121C82-C4C5-9549-84B5-D1BBA6CCA597}" srcId="{723B92E6-B4E3-6A42-824A-E7A04301751D}" destId="{32A3B1A1-3338-B449-A66D-ABED9FA865AC}" srcOrd="2" destOrd="0" parTransId="{68A0BCA2-04DD-0A4E-8276-AE57C0038821}" sibTransId="{D2BF4032-2CBD-724A-87FA-3E3B96AEDEB2}"/>
    <dgm:cxn modelId="{9C637684-45BC-804D-8C76-5FC57E201C23}" srcId="{A692286F-D9AD-594E-862C-3DADE0C326E3}" destId="{9862D3B2-D660-C248-84F7-304264935BDB}" srcOrd="1" destOrd="0" parTransId="{75ED6169-280B-AF4E-8657-5C63A56772E8}" sibTransId="{08B8CB67-2D24-5141-B324-416E324138EA}"/>
    <dgm:cxn modelId="{5840A184-B7FB-6548-859E-BB55F40E8C3F}" type="presOf" srcId="{32A3B1A1-3338-B449-A66D-ABED9FA865AC}" destId="{1126BD7D-D377-5A44-93A3-56D418421E89}" srcOrd="0" destOrd="0" presId="urn:microsoft.com/office/officeart/2005/8/layout/hierarchy2"/>
    <dgm:cxn modelId="{09B32B8C-306C-9A43-95F5-237F545D54CD}" type="presOf" srcId="{01821039-05D4-5F4B-AD3E-C2280BB61F34}" destId="{A51273C3-BD99-F247-BAFD-B73A0F92D515}" srcOrd="0" destOrd="0" presId="urn:microsoft.com/office/officeart/2005/8/layout/hierarchy2"/>
    <dgm:cxn modelId="{DD215B90-0F8C-904F-BE25-FEF10BAF6B75}" srcId="{34D77F50-D866-9042-AB26-8C63BEFD5521}" destId="{723B92E6-B4E3-6A42-824A-E7A04301751D}" srcOrd="0" destOrd="0" parTransId="{D7BDBAE9-718A-4C46-BFF1-0BA1F38F04D3}" sibTransId="{C8F46ABF-42FF-B640-9E6C-23D563F24927}"/>
    <dgm:cxn modelId="{FCAA3895-9000-9048-A7CF-4BFAB81E9176}" type="presOf" srcId="{F8748649-F45A-3645-8579-7036B608A791}" destId="{3E2D1880-1FBF-6B4F-BF74-DCD5724495F8}" srcOrd="1" destOrd="0" presId="urn:microsoft.com/office/officeart/2005/8/layout/hierarchy2"/>
    <dgm:cxn modelId="{08EF3DAE-1102-394C-94BE-773A323FE941}" type="presOf" srcId="{68A0BCA2-04DD-0A4E-8276-AE57C0038821}" destId="{F2534F36-7BF4-2D4A-8BE4-80D8F8082AC5}" srcOrd="0" destOrd="0" presId="urn:microsoft.com/office/officeart/2005/8/layout/hierarchy2"/>
    <dgm:cxn modelId="{9B4EDBAF-142A-DE48-89A1-72D14C5939AE}" type="presOf" srcId="{2DA4F4B5-D1DF-824E-8972-DEED9178D400}" destId="{6400874E-DA3A-9F4E-BD38-2BB85F425D6E}" srcOrd="0" destOrd="0" presId="urn:microsoft.com/office/officeart/2005/8/layout/hierarchy2"/>
    <dgm:cxn modelId="{7F64E6B6-EEC5-7946-B4E7-2F4118CF7029}" srcId="{31D6D9D4-46C4-9C45-B5E7-D4C33DDF15E4}" destId="{2DA4F4B5-D1DF-824E-8972-DEED9178D400}" srcOrd="1" destOrd="0" parTransId="{B5131817-5A65-3640-ADF9-3BEDE1B7D292}" sibTransId="{721AED5E-174F-2D4B-858D-6BCA15C04130}"/>
    <dgm:cxn modelId="{A9A371BA-5366-7B44-ADFB-5B069378636F}" type="presOf" srcId="{9862D3B2-D660-C248-84F7-304264935BDB}" destId="{49870ACA-C811-BA40-A44A-E0683D450A48}" srcOrd="0" destOrd="0" presId="urn:microsoft.com/office/officeart/2005/8/layout/hierarchy2"/>
    <dgm:cxn modelId="{6BF354C3-7E61-DC4D-B8F7-74951454C935}" type="presOf" srcId="{61B28B97-5D2E-764D-952A-C82C9182D997}" destId="{9AD3971C-C383-6E42-8909-F9A59CA4A783}" srcOrd="1" destOrd="0" presId="urn:microsoft.com/office/officeart/2005/8/layout/hierarchy2"/>
    <dgm:cxn modelId="{0D5464D0-8D31-3D44-9A70-12368F83EFC6}" type="presOf" srcId="{02AF6FEB-60F5-3444-B0D1-089109934529}" destId="{DA81F26E-3472-0E4B-8F75-933251DBE41B}" srcOrd="1" destOrd="0" presId="urn:microsoft.com/office/officeart/2005/8/layout/hierarchy2"/>
    <dgm:cxn modelId="{6F07E1DA-733C-4648-B4C0-088B94DA0DA5}" type="presOf" srcId="{B5131817-5A65-3640-ADF9-3BEDE1B7D292}" destId="{678D68AA-8DA4-914F-A0F0-835E85E35955}" srcOrd="1" destOrd="0" presId="urn:microsoft.com/office/officeart/2005/8/layout/hierarchy2"/>
    <dgm:cxn modelId="{143B61EC-5F1F-A141-8353-4FF7299FCB34}" type="presOf" srcId="{A34B5F72-C125-264F-B887-51F984D532D3}" destId="{DC12A3E4-E654-B44F-ABD8-2CDA94B03D09}" srcOrd="0" destOrd="0" presId="urn:microsoft.com/office/officeart/2005/8/layout/hierarchy2"/>
    <dgm:cxn modelId="{5B05D1EC-007F-6A4B-A4A9-DF2075119DEF}" type="presOf" srcId="{C1CAF9F3-EBDA-8340-9330-8D7DA7374AD6}" destId="{D50FC192-DCA8-F146-AD22-724DB71A6BA6}" srcOrd="0" destOrd="0" presId="urn:microsoft.com/office/officeart/2005/8/layout/hierarchy2"/>
    <dgm:cxn modelId="{AB7778EF-9FF9-1C4B-9B5C-1006D3A37E86}" type="presOf" srcId="{BC57A805-F307-684E-BF96-7C90C21D2141}" destId="{D8E6997B-316D-3B42-8207-6440EAAA8B8D}" srcOrd="0" destOrd="0" presId="urn:microsoft.com/office/officeart/2005/8/layout/hierarchy2"/>
    <dgm:cxn modelId="{BFB31AFA-DEFB-7449-A381-9369100990B3}" type="presOf" srcId="{61B28B97-5D2E-764D-952A-C82C9182D997}" destId="{FB1E7354-6F9F-6045-A8E0-3B08E7360702}" srcOrd="0" destOrd="0" presId="urn:microsoft.com/office/officeart/2005/8/layout/hierarchy2"/>
    <dgm:cxn modelId="{F17E178E-41C8-4040-914F-601949519C56}" type="presParOf" srcId="{C732A84C-A65F-4445-AC29-BE9CAD1D1983}" destId="{FBFB3C97-FC5A-634D-B59B-FD5AE99C3645}" srcOrd="0" destOrd="0" presId="urn:microsoft.com/office/officeart/2005/8/layout/hierarchy2"/>
    <dgm:cxn modelId="{C1B0D950-3C02-4B40-9402-775FC0D234F0}" type="presParOf" srcId="{FBFB3C97-FC5A-634D-B59B-FD5AE99C3645}" destId="{103E1612-F1F3-9849-B825-C406612734E9}" srcOrd="0" destOrd="0" presId="urn:microsoft.com/office/officeart/2005/8/layout/hierarchy2"/>
    <dgm:cxn modelId="{F5D285B3-8894-D849-BFCA-B65212D17E19}" type="presParOf" srcId="{FBFB3C97-FC5A-634D-B59B-FD5AE99C3645}" destId="{2DBBAA34-A6F5-DD4B-9B18-626B6D7CA2CA}" srcOrd="1" destOrd="0" presId="urn:microsoft.com/office/officeart/2005/8/layout/hierarchy2"/>
    <dgm:cxn modelId="{62106F46-1D6A-B340-8437-53151DD56749}" type="presParOf" srcId="{2DBBAA34-A6F5-DD4B-9B18-626B6D7CA2CA}" destId="{6A024825-1F68-5545-843B-E8CA6847CED3}" srcOrd="0" destOrd="0" presId="urn:microsoft.com/office/officeart/2005/8/layout/hierarchy2"/>
    <dgm:cxn modelId="{CA039ECF-4A0F-694A-8741-E862AC5D63DF}" type="presParOf" srcId="{6A024825-1F68-5545-843B-E8CA6847CED3}" destId="{3E2D1880-1FBF-6B4F-BF74-DCD5724495F8}" srcOrd="0" destOrd="0" presId="urn:microsoft.com/office/officeart/2005/8/layout/hierarchy2"/>
    <dgm:cxn modelId="{054F7E1D-4312-1C4B-AC6E-A08E6C15C2BB}" type="presParOf" srcId="{2DBBAA34-A6F5-DD4B-9B18-626B6D7CA2CA}" destId="{94D6492F-E0EC-CC40-A7A0-908EE278D4E8}" srcOrd="1" destOrd="0" presId="urn:microsoft.com/office/officeart/2005/8/layout/hierarchy2"/>
    <dgm:cxn modelId="{2DD82BD6-B749-6A44-9E69-0F9A8472F75F}" type="presParOf" srcId="{94D6492F-E0EC-CC40-A7A0-908EE278D4E8}" destId="{D8E6997B-316D-3B42-8207-6440EAAA8B8D}" srcOrd="0" destOrd="0" presId="urn:microsoft.com/office/officeart/2005/8/layout/hierarchy2"/>
    <dgm:cxn modelId="{D003BA3E-66EE-EA43-BE84-3F16AC3F04D2}" type="presParOf" srcId="{94D6492F-E0EC-CC40-A7A0-908EE278D4E8}" destId="{B3BEB661-9691-C145-BC9B-6895AAF82E90}" srcOrd="1" destOrd="0" presId="urn:microsoft.com/office/officeart/2005/8/layout/hierarchy2"/>
    <dgm:cxn modelId="{D076E668-3016-0340-BB1F-6047EDE7985E}" type="presParOf" srcId="{2DBBAA34-A6F5-DD4B-9B18-626B6D7CA2CA}" destId="{E9BFB5C7-E3C3-0344-9D8B-8508739F7854}" srcOrd="2" destOrd="0" presId="urn:microsoft.com/office/officeart/2005/8/layout/hierarchy2"/>
    <dgm:cxn modelId="{6597D043-D5C6-7648-A144-6BEF1402B87D}" type="presParOf" srcId="{E9BFB5C7-E3C3-0344-9D8B-8508739F7854}" destId="{DA81F26E-3472-0E4B-8F75-933251DBE41B}" srcOrd="0" destOrd="0" presId="urn:microsoft.com/office/officeart/2005/8/layout/hierarchy2"/>
    <dgm:cxn modelId="{511DE5BE-AABF-9A4D-A5C6-D9D5B269531A}" type="presParOf" srcId="{2DBBAA34-A6F5-DD4B-9B18-626B6D7CA2CA}" destId="{33E578B9-EB82-A848-947B-DD9DE6716340}" srcOrd="3" destOrd="0" presId="urn:microsoft.com/office/officeart/2005/8/layout/hierarchy2"/>
    <dgm:cxn modelId="{194A4BAD-A5DA-194C-A101-0CD9F88FE99D}" type="presParOf" srcId="{33E578B9-EB82-A848-947B-DD9DE6716340}" destId="{CF02D754-3020-EC4F-A8A5-276E7D78CDAD}" srcOrd="0" destOrd="0" presId="urn:microsoft.com/office/officeart/2005/8/layout/hierarchy2"/>
    <dgm:cxn modelId="{822EA85F-702C-014B-B4E1-FB200FA2D0EE}" type="presParOf" srcId="{33E578B9-EB82-A848-947B-DD9DE6716340}" destId="{977266F1-6AC1-6746-A36E-7BD1B515E44A}" srcOrd="1" destOrd="0" presId="urn:microsoft.com/office/officeart/2005/8/layout/hierarchy2"/>
    <dgm:cxn modelId="{ADAD8135-B4EF-AB4B-B140-F782CB11E80E}" type="presParOf" srcId="{2DBBAA34-A6F5-DD4B-9B18-626B6D7CA2CA}" destId="{F2534F36-7BF4-2D4A-8BE4-80D8F8082AC5}" srcOrd="4" destOrd="0" presId="urn:microsoft.com/office/officeart/2005/8/layout/hierarchy2"/>
    <dgm:cxn modelId="{1E42D2B0-DFC8-D747-80FD-B1C1CFF03C36}" type="presParOf" srcId="{F2534F36-7BF4-2D4A-8BE4-80D8F8082AC5}" destId="{16280D1B-4ACD-294C-B10E-A2379D19A219}" srcOrd="0" destOrd="0" presId="urn:microsoft.com/office/officeart/2005/8/layout/hierarchy2"/>
    <dgm:cxn modelId="{0D7F837D-0267-DF46-932F-B2A3F6E0B6C4}" type="presParOf" srcId="{2DBBAA34-A6F5-DD4B-9B18-626B6D7CA2CA}" destId="{7FFE7547-7594-7246-9A7A-FF6A90E2EC3D}" srcOrd="5" destOrd="0" presId="urn:microsoft.com/office/officeart/2005/8/layout/hierarchy2"/>
    <dgm:cxn modelId="{0947317E-B41A-4048-B161-B69A77E7C5A7}" type="presParOf" srcId="{7FFE7547-7594-7246-9A7A-FF6A90E2EC3D}" destId="{1126BD7D-D377-5A44-93A3-56D418421E89}" srcOrd="0" destOrd="0" presId="urn:microsoft.com/office/officeart/2005/8/layout/hierarchy2"/>
    <dgm:cxn modelId="{28331D05-85EA-4841-B8CC-10F201EC2FAF}" type="presParOf" srcId="{7FFE7547-7594-7246-9A7A-FF6A90E2EC3D}" destId="{1249C84B-6180-D842-8F24-64AED2900E91}" srcOrd="1" destOrd="0" presId="urn:microsoft.com/office/officeart/2005/8/layout/hierarchy2"/>
    <dgm:cxn modelId="{C0ED36E4-F4DA-374B-94E2-B19870D0B8F3}" type="presParOf" srcId="{C732A84C-A65F-4445-AC29-BE9CAD1D1983}" destId="{F2468433-EF4F-D54F-A27C-274ED921D075}" srcOrd="1" destOrd="0" presId="urn:microsoft.com/office/officeart/2005/8/layout/hierarchy2"/>
    <dgm:cxn modelId="{0B55D1FD-B808-9A4E-9101-CEAF0D1203EF}" type="presParOf" srcId="{F2468433-EF4F-D54F-A27C-274ED921D075}" destId="{9400B374-2C56-8B47-957D-BD0250986F8B}" srcOrd="0" destOrd="0" presId="urn:microsoft.com/office/officeart/2005/8/layout/hierarchy2"/>
    <dgm:cxn modelId="{558028AD-6EDE-3744-96FC-5299A3343E04}" type="presParOf" srcId="{F2468433-EF4F-D54F-A27C-274ED921D075}" destId="{4F7A0D21-926C-A042-A01A-079979EC2C9E}" srcOrd="1" destOrd="0" presId="urn:microsoft.com/office/officeart/2005/8/layout/hierarchy2"/>
    <dgm:cxn modelId="{C004A2FF-B263-6645-AB5D-E0C83AEFBA26}" type="presParOf" srcId="{4F7A0D21-926C-A042-A01A-079979EC2C9E}" destId="{C25130C4-C1EE-4842-AA25-725CB426D87F}" srcOrd="0" destOrd="0" presId="urn:microsoft.com/office/officeart/2005/8/layout/hierarchy2"/>
    <dgm:cxn modelId="{1BB277F8-CB84-AF4F-8BDB-ED52877D95F9}" type="presParOf" srcId="{C25130C4-C1EE-4842-AA25-725CB426D87F}" destId="{1B742E16-653D-394E-A5F9-C367384E0DA1}" srcOrd="0" destOrd="0" presId="urn:microsoft.com/office/officeart/2005/8/layout/hierarchy2"/>
    <dgm:cxn modelId="{4D740F6B-3330-8C4B-8AF3-46800F9E2210}" type="presParOf" srcId="{4F7A0D21-926C-A042-A01A-079979EC2C9E}" destId="{A186924D-5D4F-0143-89CA-AEDAB01AEF3D}" srcOrd="1" destOrd="0" presId="urn:microsoft.com/office/officeart/2005/8/layout/hierarchy2"/>
    <dgm:cxn modelId="{18CE739E-0238-414B-843C-75AC915ABA6A}" type="presParOf" srcId="{A186924D-5D4F-0143-89CA-AEDAB01AEF3D}" destId="{6270F3C6-7FC0-CB4F-A2BD-4F32B3378EBC}" srcOrd="0" destOrd="0" presId="urn:microsoft.com/office/officeart/2005/8/layout/hierarchy2"/>
    <dgm:cxn modelId="{1153E99F-69ED-3B4F-A5FD-4C904DF87D6B}" type="presParOf" srcId="{A186924D-5D4F-0143-89CA-AEDAB01AEF3D}" destId="{18FF76D1-6471-054A-AD2A-6103E9D33705}" srcOrd="1" destOrd="0" presId="urn:microsoft.com/office/officeart/2005/8/layout/hierarchy2"/>
    <dgm:cxn modelId="{8686C873-6434-9342-BB9B-5743E704C30B}" type="presParOf" srcId="{4F7A0D21-926C-A042-A01A-079979EC2C9E}" destId="{E2D65528-1405-1E4A-AB2A-3DFA76E161C1}" srcOrd="2" destOrd="0" presId="urn:microsoft.com/office/officeart/2005/8/layout/hierarchy2"/>
    <dgm:cxn modelId="{E699288D-788A-3A41-91FF-B3CEBF520FC7}" type="presParOf" srcId="{E2D65528-1405-1E4A-AB2A-3DFA76E161C1}" destId="{5E47B8D2-D578-4745-9854-1899630BB7C3}" srcOrd="0" destOrd="0" presId="urn:microsoft.com/office/officeart/2005/8/layout/hierarchy2"/>
    <dgm:cxn modelId="{D33F3838-A6FF-A242-A61B-9B96BC2385BA}" type="presParOf" srcId="{4F7A0D21-926C-A042-A01A-079979EC2C9E}" destId="{AA469D55-8120-D44C-812A-62D9B3762397}" srcOrd="3" destOrd="0" presId="urn:microsoft.com/office/officeart/2005/8/layout/hierarchy2"/>
    <dgm:cxn modelId="{86CC6FB2-960C-FB4D-9BC8-55AB82A40916}" type="presParOf" srcId="{AA469D55-8120-D44C-812A-62D9B3762397}" destId="{49870ACA-C811-BA40-A44A-E0683D450A48}" srcOrd="0" destOrd="0" presId="urn:microsoft.com/office/officeart/2005/8/layout/hierarchy2"/>
    <dgm:cxn modelId="{13A645F9-3C3B-EA4B-BC0B-20B9D4D54BE0}" type="presParOf" srcId="{AA469D55-8120-D44C-812A-62D9B3762397}" destId="{2C7AE00B-8EC4-114D-ADDD-64D9C4CEB892}" srcOrd="1" destOrd="0" presId="urn:microsoft.com/office/officeart/2005/8/layout/hierarchy2"/>
    <dgm:cxn modelId="{44D954AD-1533-E345-9AEB-50A394B2E573}" type="presParOf" srcId="{4F7A0D21-926C-A042-A01A-079979EC2C9E}" destId="{FB1E7354-6F9F-6045-A8E0-3B08E7360702}" srcOrd="4" destOrd="0" presId="urn:microsoft.com/office/officeart/2005/8/layout/hierarchy2"/>
    <dgm:cxn modelId="{62F99F05-0E82-164E-A32D-6E3865FC9EC7}" type="presParOf" srcId="{FB1E7354-6F9F-6045-A8E0-3B08E7360702}" destId="{9AD3971C-C383-6E42-8909-F9A59CA4A783}" srcOrd="0" destOrd="0" presId="urn:microsoft.com/office/officeart/2005/8/layout/hierarchy2"/>
    <dgm:cxn modelId="{05E326FE-D55F-7A4F-8F73-D80118D99C6F}" type="presParOf" srcId="{4F7A0D21-926C-A042-A01A-079979EC2C9E}" destId="{DBB1EA64-EB5C-424B-A35D-706B1FE1720C}" srcOrd="5" destOrd="0" presId="urn:microsoft.com/office/officeart/2005/8/layout/hierarchy2"/>
    <dgm:cxn modelId="{B85FEBE9-B5B3-4443-8DC5-6F878995D808}" type="presParOf" srcId="{DBB1EA64-EB5C-424B-A35D-706B1FE1720C}" destId="{DC12A3E4-E654-B44F-ABD8-2CDA94B03D09}" srcOrd="0" destOrd="0" presId="urn:microsoft.com/office/officeart/2005/8/layout/hierarchy2"/>
    <dgm:cxn modelId="{CDDB1999-93F5-484C-8544-F8964F0382B1}" type="presParOf" srcId="{DBB1EA64-EB5C-424B-A35D-706B1FE1720C}" destId="{7FE45AD9-7558-5642-83DF-40210F68A4D1}" srcOrd="1" destOrd="0" presId="urn:microsoft.com/office/officeart/2005/8/layout/hierarchy2"/>
    <dgm:cxn modelId="{E7742241-C8C9-4E4B-AF9A-45C3680414EB}" type="presParOf" srcId="{C732A84C-A65F-4445-AC29-BE9CAD1D1983}" destId="{4FA9A754-E158-D04D-8FB3-A8E2FF154BF5}" srcOrd="2" destOrd="0" presId="urn:microsoft.com/office/officeart/2005/8/layout/hierarchy2"/>
    <dgm:cxn modelId="{8F246E08-52FC-E84D-9BF5-C5812B271264}" type="presParOf" srcId="{4FA9A754-E158-D04D-8FB3-A8E2FF154BF5}" destId="{F9681AF8-9693-BB4E-9DB1-ED8F04453F83}" srcOrd="0" destOrd="0" presId="urn:microsoft.com/office/officeart/2005/8/layout/hierarchy2"/>
    <dgm:cxn modelId="{4F1A6211-7AA8-304A-B38B-3BFE366FD358}" type="presParOf" srcId="{4FA9A754-E158-D04D-8FB3-A8E2FF154BF5}" destId="{69F95E93-01EE-3D47-92BB-631E52B3C2EE}" srcOrd="1" destOrd="0" presId="urn:microsoft.com/office/officeart/2005/8/layout/hierarchy2"/>
    <dgm:cxn modelId="{29E54E5F-E640-0746-922A-44C742F3071B}" type="presParOf" srcId="{69F95E93-01EE-3D47-92BB-631E52B3C2EE}" destId="{D50FC192-DCA8-F146-AD22-724DB71A6BA6}" srcOrd="0" destOrd="0" presId="urn:microsoft.com/office/officeart/2005/8/layout/hierarchy2"/>
    <dgm:cxn modelId="{27BE1AE9-F267-0145-A44C-7F8FE9A3A0DD}" type="presParOf" srcId="{D50FC192-DCA8-F146-AD22-724DB71A6BA6}" destId="{9F7C2F0D-CA2C-8D43-B90C-8A67B4890348}" srcOrd="0" destOrd="0" presId="urn:microsoft.com/office/officeart/2005/8/layout/hierarchy2"/>
    <dgm:cxn modelId="{B482ABB6-8C9C-8241-8AFE-61ABE7741109}" type="presParOf" srcId="{69F95E93-01EE-3D47-92BB-631E52B3C2EE}" destId="{03681024-57AA-2D42-B0F2-67382AC06553}" srcOrd="1" destOrd="0" presId="urn:microsoft.com/office/officeart/2005/8/layout/hierarchy2"/>
    <dgm:cxn modelId="{336E1B54-898E-9840-8C43-D68285A0186B}" type="presParOf" srcId="{03681024-57AA-2D42-B0F2-67382AC06553}" destId="{A51273C3-BD99-F247-BAFD-B73A0F92D515}" srcOrd="0" destOrd="0" presId="urn:microsoft.com/office/officeart/2005/8/layout/hierarchy2"/>
    <dgm:cxn modelId="{951B6608-B4A0-6E4C-B594-E7CB8B1C78A5}" type="presParOf" srcId="{03681024-57AA-2D42-B0F2-67382AC06553}" destId="{C59E459D-2A8B-C24A-A606-B6D0D90D2A94}" srcOrd="1" destOrd="0" presId="urn:microsoft.com/office/officeart/2005/8/layout/hierarchy2"/>
    <dgm:cxn modelId="{401D0B9D-CDAF-CD45-B4D6-D6A0887DCC97}" type="presParOf" srcId="{69F95E93-01EE-3D47-92BB-631E52B3C2EE}" destId="{96742ED3-4241-4740-AC14-6D79DD682F24}" srcOrd="2" destOrd="0" presId="urn:microsoft.com/office/officeart/2005/8/layout/hierarchy2"/>
    <dgm:cxn modelId="{033745EB-F825-2E44-B2AE-86B4F0A1619F}" type="presParOf" srcId="{96742ED3-4241-4740-AC14-6D79DD682F24}" destId="{678D68AA-8DA4-914F-A0F0-835E85E35955}" srcOrd="0" destOrd="0" presId="urn:microsoft.com/office/officeart/2005/8/layout/hierarchy2"/>
    <dgm:cxn modelId="{4DB6834B-0922-E943-9CDF-6BB4787BC7F3}" type="presParOf" srcId="{69F95E93-01EE-3D47-92BB-631E52B3C2EE}" destId="{E89E4A74-E199-A740-BB86-6778807A40CB}" srcOrd="3" destOrd="0" presId="urn:microsoft.com/office/officeart/2005/8/layout/hierarchy2"/>
    <dgm:cxn modelId="{F4F71CF5-484F-6B48-97B4-6AC122CA3C83}" type="presParOf" srcId="{E89E4A74-E199-A740-BB86-6778807A40CB}" destId="{6400874E-DA3A-9F4E-BD38-2BB85F425D6E}" srcOrd="0" destOrd="0" presId="urn:microsoft.com/office/officeart/2005/8/layout/hierarchy2"/>
    <dgm:cxn modelId="{867F9178-BB6E-C44C-B08C-DB3112FC8871}" type="presParOf" srcId="{E89E4A74-E199-A740-BB86-6778807A40CB}" destId="{8FBD57E9-2B3B-544B-ADAD-4A279BB5CD47}" srcOrd="1" destOrd="0" presId="urn:microsoft.com/office/officeart/2005/8/layout/hierarchy2"/>
    <dgm:cxn modelId="{7C162CA3-70EB-8940-9599-521BBB4049F3}" type="presParOf" srcId="{69F95E93-01EE-3D47-92BB-631E52B3C2EE}" destId="{01C7F53E-2007-C040-920B-399AD89EE292}" srcOrd="4" destOrd="0" presId="urn:microsoft.com/office/officeart/2005/8/layout/hierarchy2"/>
    <dgm:cxn modelId="{57E1BA1F-E1EB-F141-9634-A58ECAC118FB}" type="presParOf" srcId="{01C7F53E-2007-C040-920B-399AD89EE292}" destId="{D6355EC0-5934-0441-B93B-5A41A7AE4D4B}" srcOrd="0" destOrd="0" presId="urn:microsoft.com/office/officeart/2005/8/layout/hierarchy2"/>
    <dgm:cxn modelId="{84A48578-7C60-E049-8718-E8F766566218}" type="presParOf" srcId="{69F95E93-01EE-3D47-92BB-631E52B3C2EE}" destId="{11AFBD96-D61B-5745-AAA2-EE21F9D235DA}" srcOrd="5" destOrd="0" presId="urn:microsoft.com/office/officeart/2005/8/layout/hierarchy2"/>
    <dgm:cxn modelId="{C9D22D83-2957-4C46-AB87-C3FD59E860D8}" type="presParOf" srcId="{11AFBD96-D61B-5745-AAA2-EE21F9D235DA}" destId="{0191BB54-E596-D14E-BE1E-19FD5BDB788F}" srcOrd="0" destOrd="0" presId="urn:microsoft.com/office/officeart/2005/8/layout/hierarchy2"/>
    <dgm:cxn modelId="{C0995B3F-FD7B-EB45-9C07-88091FDAD652}" type="presParOf" srcId="{11AFBD96-D61B-5745-AAA2-EE21F9D235DA}" destId="{4C6987EB-2FD8-5F45-A028-66F6BFDD022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F6C39-BF77-7E44-A11A-1E3143D28F1B}">
      <dsp:nvSpPr>
        <dsp:cNvPr id="0" name=""/>
        <dsp:cNvSpPr/>
      </dsp:nvSpPr>
      <dsp:spPr>
        <a:xfrm>
          <a:off x="927" y="1518620"/>
          <a:ext cx="1431121" cy="71556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ASEAN Countries - 3 Major Groups</a:t>
          </a:r>
        </a:p>
      </dsp:txBody>
      <dsp:txXfrm>
        <a:off x="21885" y="1539578"/>
        <a:ext cx="1389205" cy="673644"/>
      </dsp:txXfrm>
    </dsp:sp>
    <dsp:sp modelId="{9304823C-7EA0-B243-9075-17196D3E3780}">
      <dsp:nvSpPr>
        <dsp:cNvPr id="0" name=""/>
        <dsp:cNvSpPr/>
      </dsp:nvSpPr>
      <dsp:spPr>
        <a:xfrm rot="18289469">
          <a:off x="1217061" y="1447792"/>
          <a:ext cx="1002423" cy="34321"/>
        </a:xfrm>
        <a:custGeom>
          <a:avLst/>
          <a:gdLst/>
          <a:ahLst/>
          <a:cxnLst/>
          <a:rect l="0" t="0" r="0" b="0"/>
          <a:pathLst>
            <a:path>
              <a:moveTo>
                <a:pt x="0" y="17160"/>
              </a:moveTo>
              <a:lnTo>
                <a:pt x="1002423" y="171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93213" y="1439892"/>
        <a:ext cx="50121" cy="50121"/>
      </dsp:txXfrm>
    </dsp:sp>
    <dsp:sp modelId="{5EE1E325-C5F9-3C4C-BED9-BA97BC3087D0}">
      <dsp:nvSpPr>
        <dsp:cNvPr id="0" name=""/>
        <dsp:cNvSpPr/>
      </dsp:nvSpPr>
      <dsp:spPr>
        <a:xfrm>
          <a:off x="2004498" y="695724"/>
          <a:ext cx="1431121" cy="715560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High Level of Trade Potential</a:t>
          </a:r>
        </a:p>
      </dsp:txBody>
      <dsp:txXfrm>
        <a:off x="2025456" y="716682"/>
        <a:ext cx="1389205" cy="673644"/>
      </dsp:txXfrm>
    </dsp:sp>
    <dsp:sp modelId="{3C300BC5-21AA-854D-9418-7FFD3A72B223}">
      <dsp:nvSpPr>
        <dsp:cNvPr id="0" name=""/>
        <dsp:cNvSpPr/>
      </dsp:nvSpPr>
      <dsp:spPr>
        <a:xfrm>
          <a:off x="3435619" y="1036344"/>
          <a:ext cx="572448" cy="34321"/>
        </a:xfrm>
        <a:custGeom>
          <a:avLst/>
          <a:gdLst/>
          <a:ahLst/>
          <a:cxnLst/>
          <a:rect l="0" t="0" r="0" b="0"/>
          <a:pathLst>
            <a:path>
              <a:moveTo>
                <a:pt x="0" y="17160"/>
              </a:moveTo>
              <a:lnTo>
                <a:pt x="572448" y="171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07533" y="1039194"/>
        <a:ext cx="28622" cy="28622"/>
      </dsp:txXfrm>
    </dsp:sp>
    <dsp:sp modelId="{616194C2-E499-A447-9927-2228755C6E13}">
      <dsp:nvSpPr>
        <dsp:cNvPr id="0" name=""/>
        <dsp:cNvSpPr/>
      </dsp:nvSpPr>
      <dsp:spPr>
        <a:xfrm>
          <a:off x="4008068" y="695724"/>
          <a:ext cx="1431121" cy="715560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SGP, THA, VNM, MYS</a:t>
          </a:r>
        </a:p>
      </dsp:txBody>
      <dsp:txXfrm>
        <a:off x="4029026" y="716682"/>
        <a:ext cx="1389205" cy="673644"/>
      </dsp:txXfrm>
    </dsp:sp>
    <dsp:sp modelId="{D1449664-2DD0-1E41-BD76-AA4C9602DC8C}">
      <dsp:nvSpPr>
        <dsp:cNvPr id="0" name=""/>
        <dsp:cNvSpPr/>
      </dsp:nvSpPr>
      <dsp:spPr>
        <a:xfrm>
          <a:off x="1432049" y="1859239"/>
          <a:ext cx="572448" cy="34321"/>
        </a:xfrm>
        <a:custGeom>
          <a:avLst/>
          <a:gdLst/>
          <a:ahLst/>
          <a:cxnLst/>
          <a:rect l="0" t="0" r="0" b="0"/>
          <a:pathLst>
            <a:path>
              <a:moveTo>
                <a:pt x="0" y="17160"/>
              </a:moveTo>
              <a:lnTo>
                <a:pt x="572448" y="171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703962" y="1862089"/>
        <a:ext cx="28622" cy="28622"/>
      </dsp:txXfrm>
    </dsp:sp>
    <dsp:sp modelId="{9A43BCAA-31A9-5C49-95BF-9D41587D06D3}">
      <dsp:nvSpPr>
        <dsp:cNvPr id="0" name=""/>
        <dsp:cNvSpPr/>
      </dsp:nvSpPr>
      <dsp:spPr>
        <a:xfrm>
          <a:off x="2004498" y="1518620"/>
          <a:ext cx="1431121" cy="715560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Medium Level of Trade Potential</a:t>
          </a:r>
        </a:p>
      </dsp:txBody>
      <dsp:txXfrm>
        <a:off x="2025456" y="1539578"/>
        <a:ext cx="1389205" cy="673644"/>
      </dsp:txXfrm>
    </dsp:sp>
    <dsp:sp modelId="{60E929DE-5527-CB44-B045-8CA6DAC35DA2}">
      <dsp:nvSpPr>
        <dsp:cNvPr id="0" name=""/>
        <dsp:cNvSpPr/>
      </dsp:nvSpPr>
      <dsp:spPr>
        <a:xfrm>
          <a:off x="3435619" y="1859239"/>
          <a:ext cx="572448" cy="34321"/>
        </a:xfrm>
        <a:custGeom>
          <a:avLst/>
          <a:gdLst/>
          <a:ahLst/>
          <a:cxnLst/>
          <a:rect l="0" t="0" r="0" b="0"/>
          <a:pathLst>
            <a:path>
              <a:moveTo>
                <a:pt x="0" y="17160"/>
              </a:moveTo>
              <a:lnTo>
                <a:pt x="572448" y="171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07533" y="1862089"/>
        <a:ext cx="28622" cy="28622"/>
      </dsp:txXfrm>
    </dsp:sp>
    <dsp:sp modelId="{27CE7626-8966-EB45-89EF-1F0A174A8192}">
      <dsp:nvSpPr>
        <dsp:cNvPr id="0" name=""/>
        <dsp:cNvSpPr/>
      </dsp:nvSpPr>
      <dsp:spPr>
        <a:xfrm>
          <a:off x="4008068" y="1518620"/>
          <a:ext cx="1431121" cy="715560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IDN, PHL</a:t>
          </a:r>
        </a:p>
      </dsp:txBody>
      <dsp:txXfrm>
        <a:off x="4029026" y="1539578"/>
        <a:ext cx="1389205" cy="673644"/>
      </dsp:txXfrm>
    </dsp:sp>
    <dsp:sp modelId="{E86BC79A-0814-424A-931B-C7FA7F6BBF3E}">
      <dsp:nvSpPr>
        <dsp:cNvPr id="0" name=""/>
        <dsp:cNvSpPr/>
      </dsp:nvSpPr>
      <dsp:spPr>
        <a:xfrm rot="3310531">
          <a:off x="1217061" y="2270687"/>
          <a:ext cx="1002423" cy="34321"/>
        </a:xfrm>
        <a:custGeom>
          <a:avLst/>
          <a:gdLst/>
          <a:ahLst/>
          <a:cxnLst/>
          <a:rect l="0" t="0" r="0" b="0"/>
          <a:pathLst>
            <a:path>
              <a:moveTo>
                <a:pt x="0" y="17160"/>
              </a:moveTo>
              <a:lnTo>
                <a:pt x="1002423" y="1716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93213" y="2262787"/>
        <a:ext cx="50121" cy="50121"/>
      </dsp:txXfrm>
    </dsp:sp>
    <dsp:sp modelId="{04E26BDC-84B2-7647-A032-91E7815BB4C5}">
      <dsp:nvSpPr>
        <dsp:cNvPr id="0" name=""/>
        <dsp:cNvSpPr/>
      </dsp:nvSpPr>
      <dsp:spPr>
        <a:xfrm>
          <a:off x="2004498" y="2341515"/>
          <a:ext cx="1431121" cy="715560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Low Level of Trade Potential</a:t>
          </a:r>
        </a:p>
      </dsp:txBody>
      <dsp:txXfrm>
        <a:off x="2025456" y="2362473"/>
        <a:ext cx="1389205" cy="673644"/>
      </dsp:txXfrm>
    </dsp:sp>
    <dsp:sp modelId="{E5FD780F-F449-A642-B287-DDAACC96C8F8}">
      <dsp:nvSpPr>
        <dsp:cNvPr id="0" name=""/>
        <dsp:cNvSpPr/>
      </dsp:nvSpPr>
      <dsp:spPr>
        <a:xfrm>
          <a:off x="3435619" y="2682134"/>
          <a:ext cx="572448" cy="34321"/>
        </a:xfrm>
        <a:custGeom>
          <a:avLst/>
          <a:gdLst/>
          <a:ahLst/>
          <a:cxnLst/>
          <a:rect l="0" t="0" r="0" b="0"/>
          <a:pathLst>
            <a:path>
              <a:moveTo>
                <a:pt x="0" y="17160"/>
              </a:moveTo>
              <a:lnTo>
                <a:pt x="572448" y="1716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707533" y="2684984"/>
        <a:ext cx="28622" cy="28622"/>
      </dsp:txXfrm>
    </dsp:sp>
    <dsp:sp modelId="{A003FECF-682C-AF44-8922-FB3DB34A63FF}">
      <dsp:nvSpPr>
        <dsp:cNvPr id="0" name=""/>
        <dsp:cNvSpPr/>
      </dsp:nvSpPr>
      <dsp:spPr>
        <a:xfrm>
          <a:off x="4008068" y="2341515"/>
          <a:ext cx="1431121" cy="715560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KHM, MMR, LAO, BRN</a:t>
          </a:r>
        </a:p>
      </dsp:txBody>
      <dsp:txXfrm>
        <a:off x="4029026" y="2362473"/>
        <a:ext cx="1389205" cy="6736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D15161-3CBF-764C-9989-BC2217BF394E}">
      <dsp:nvSpPr>
        <dsp:cNvPr id="0" name=""/>
        <dsp:cNvSpPr/>
      </dsp:nvSpPr>
      <dsp:spPr>
        <a:xfrm>
          <a:off x="619" y="1105081"/>
          <a:ext cx="1759077" cy="87953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India's major export interest in Manufacturing Sector</a:t>
          </a:r>
        </a:p>
      </dsp:txBody>
      <dsp:txXfrm>
        <a:off x="26380" y="1130842"/>
        <a:ext cx="1707555" cy="828016"/>
      </dsp:txXfrm>
    </dsp:sp>
    <dsp:sp modelId="{1CB10A27-FF5D-0241-A3D3-699D5C78FCC9}">
      <dsp:nvSpPr>
        <dsp:cNvPr id="0" name=""/>
        <dsp:cNvSpPr/>
      </dsp:nvSpPr>
      <dsp:spPr>
        <a:xfrm rot="19457599">
          <a:off x="1678250" y="1266362"/>
          <a:ext cx="866524" cy="51240"/>
        </a:xfrm>
        <a:custGeom>
          <a:avLst/>
          <a:gdLst/>
          <a:ahLst/>
          <a:cxnLst/>
          <a:rect l="0" t="0" r="0" b="0"/>
          <a:pathLst>
            <a:path>
              <a:moveTo>
                <a:pt x="0" y="25620"/>
              </a:moveTo>
              <a:lnTo>
                <a:pt x="866524" y="256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89849" y="1270319"/>
        <a:ext cx="43326" cy="43326"/>
      </dsp:txXfrm>
    </dsp:sp>
    <dsp:sp modelId="{A3216A5D-82CA-704C-9082-516517654191}">
      <dsp:nvSpPr>
        <dsp:cNvPr id="0" name=""/>
        <dsp:cNvSpPr/>
      </dsp:nvSpPr>
      <dsp:spPr>
        <a:xfrm>
          <a:off x="2463328" y="599346"/>
          <a:ext cx="1759077" cy="879538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u="sng" kern="1200" dirty="0"/>
            <a:t>2010</a:t>
          </a:r>
          <a:br>
            <a:rPr lang="en-US" sz="1500" kern="1200" dirty="0"/>
          </a:br>
          <a:r>
            <a:rPr lang="en-US" sz="1500" kern="1200" dirty="0"/>
            <a:t>65% of Total Export Potential</a:t>
          </a:r>
        </a:p>
      </dsp:txBody>
      <dsp:txXfrm>
        <a:off x="2489089" y="625107"/>
        <a:ext cx="1707555" cy="828016"/>
      </dsp:txXfrm>
    </dsp:sp>
    <dsp:sp modelId="{EEFC8A57-4842-4A41-B1BA-0AE51F5D29BC}">
      <dsp:nvSpPr>
        <dsp:cNvPr id="0" name=""/>
        <dsp:cNvSpPr/>
      </dsp:nvSpPr>
      <dsp:spPr>
        <a:xfrm rot="2142401">
          <a:off x="1678250" y="1772097"/>
          <a:ext cx="866524" cy="51240"/>
        </a:xfrm>
        <a:custGeom>
          <a:avLst/>
          <a:gdLst/>
          <a:ahLst/>
          <a:cxnLst/>
          <a:rect l="0" t="0" r="0" b="0"/>
          <a:pathLst>
            <a:path>
              <a:moveTo>
                <a:pt x="0" y="25620"/>
              </a:moveTo>
              <a:lnTo>
                <a:pt x="866524" y="256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89849" y="1776054"/>
        <a:ext cx="43326" cy="43326"/>
      </dsp:txXfrm>
    </dsp:sp>
    <dsp:sp modelId="{A59B3637-21FB-2247-9EFC-8142B71B53D5}">
      <dsp:nvSpPr>
        <dsp:cNvPr id="0" name=""/>
        <dsp:cNvSpPr/>
      </dsp:nvSpPr>
      <dsp:spPr>
        <a:xfrm>
          <a:off x="2463328" y="1610815"/>
          <a:ext cx="1759077" cy="879538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u="sng" kern="1200" dirty="0"/>
            <a:t>2022</a:t>
          </a:r>
          <a:br>
            <a:rPr lang="en-US" sz="1500" kern="1200" dirty="0"/>
          </a:br>
          <a:r>
            <a:rPr lang="en-US" sz="1500" kern="1200" dirty="0"/>
            <a:t>77% of Total Export Potential</a:t>
          </a:r>
        </a:p>
      </dsp:txBody>
      <dsp:txXfrm>
        <a:off x="2489089" y="1636576"/>
        <a:ext cx="1707555" cy="8280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3E1612-F1F3-9849-B825-C406612734E9}">
      <dsp:nvSpPr>
        <dsp:cNvPr id="0" name=""/>
        <dsp:cNvSpPr/>
      </dsp:nvSpPr>
      <dsp:spPr>
        <a:xfrm>
          <a:off x="1265" y="920407"/>
          <a:ext cx="2262449" cy="931359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Machinery &amp; Mechanical Appliances</a:t>
          </a:r>
        </a:p>
      </dsp:txBody>
      <dsp:txXfrm>
        <a:off x="28544" y="947686"/>
        <a:ext cx="2207891" cy="876801"/>
      </dsp:txXfrm>
    </dsp:sp>
    <dsp:sp modelId="{6A024825-1F68-5545-843B-E8CA6847CED3}">
      <dsp:nvSpPr>
        <dsp:cNvPr id="0" name=""/>
        <dsp:cNvSpPr/>
      </dsp:nvSpPr>
      <dsp:spPr>
        <a:xfrm rot="19726074">
          <a:off x="2187023" y="1094916"/>
          <a:ext cx="1058364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1058364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9746" y="1085244"/>
        <a:ext cx="52918" cy="52918"/>
      </dsp:txXfrm>
    </dsp:sp>
    <dsp:sp modelId="{D8E6997B-316D-3B42-8207-6440EAAA8B8D}">
      <dsp:nvSpPr>
        <dsp:cNvPr id="0" name=""/>
        <dsp:cNvSpPr/>
      </dsp:nvSpPr>
      <dsp:spPr>
        <a:xfrm>
          <a:off x="3168695" y="647663"/>
          <a:ext cx="974798" cy="379310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THA</a:t>
          </a:r>
        </a:p>
      </dsp:txBody>
      <dsp:txXfrm>
        <a:off x="3179805" y="658773"/>
        <a:ext cx="952578" cy="357090"/>
      </dsp:txXfrm>
    </dsp:sp>
    <dsp:sp modelId="{E9BFB5C7-E3C3-0344-9D8B-8508739F7854}">
      <dsp:nvSpPr>
        <dsp:cNvPr id="0" name=""/>
        <dsp:cNvSpPr/>
      </dsp:nvSpPr>
      <dsp:spPr>
        <a:xfrm rot="430">
          <a:off x="2263715" y="1369357"/>
          <a:ext cx="904979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904979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93580" y="1363519"/>
        <a:ext cx="45248" cy="45248"/>
      </dsp:txXfrm>
    </dsp:sp>
    <dsp:sp modelId="{CF02D754-3020-EC4F-A8A5-276E7D78CDAD}">
      <dsp:nvSpPr>
        <dsp:cNvPr id="0" name=""/>
        <dsp:cNvSpPr/>
      </dsp:nvSpPr>
      <dsp:spPr>
        <a:xfrm>
          <a:off x="3168695" y="1196658"/>
          <a:ext cx="974798" cy="37908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SGP</a:t>
          </a:r>
        </a:p>
      </dsp:txBody>
      <dsp:txXfrm>
        <a:off x="3179798" y="1207761"/>
        <a:ext cx="952592" cy="356878"/>
      </dsp:txXfrm>
    </dsp:sp>
    <dsp:sp modelId="{F2534F36-7BF4-2D4A-8BE4-80D8F8082AC5}">
      <dsp:nvSpPr>
        <dsp:cNvPr id="0" name=""/>
        <dsp:cNvSpPr/>
      </dsp:nvSpPr>
      <dsp:spPr>
        <a:xfrm rot="1874240">
          <a:off x="2186993" y="1643741"/>
          <a:ext cx="1058423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1058423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9744" y="1634067"/>
        <a:ext cx="52921" cy="52921"/>
      </dsp:txXfrm>
    </dsp:sp>
    <dsp:sp modelId="{1126BD7D-D377-5A44-93A3-56D418421E89}">
      <dsp:nvSpPr>
        <dsp:cNvPr id="0" name=""/>
        <dsp:cNvSpPr/>
      </dsp:nvSpPr>
      <dsp:spPr>
        <a:xfrm>
          <a:off x="3168695" y="1745426"/>
          <a:ext cx="974798" cy="37908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MYS</a:t>
          </a:r>
        </a:p>
      </dsp:txBody>
      <dsp:txXfrm>
        <a:off x="3179798" y="1756529"/>
        <a:ext cx="952592" cy="356878"/>
      </dsp:txXfrm>
    </dsp:sp>
    <dsp:sp modelId="{9400B374-2C56-8B47-957D-BD0250986F8B}">
      <dsp:nvSpPr>
        <dsp:cNvPr id="0" name=""/>
        <dsp:cNvSpPr/>
      </dsp:nvSpPr>
      <dsp:spPr>
        <a:xfrm>
          <a:off x="1265" y="2716255"/>
          <a:ext cx="2262449" cy="632501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Chemical</a:t>
          </a:r>
          <a:r>
            <a:rPr lang="en-US" sz="1600" kern="1200" dirty="0"/>
            <a:t> </a:t>
          </a:r>
          <a:r>
            <a:rPr lang="en-US" sz="16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Products</a:t>
          </a:r>
        </a:p>
      </dsp:txBody>
      <dsp:txXfrm>
        <a:off x="19790" y="2734780"/>
        <a:ext cx="2225399" cy="595451"/>
      </dsp:txXfrm>
    </dsp:sp>
    <dsp:sp modelId="{C25130C4-C1EE-4842-AA25-725CB426D87F}">
      <dsp:nvSpPr>
        <dsp:cNvPr id="0" name=""/>
        <dsp:cNvSpPr/>
      </dsp:nvSpPr>
      <dsp:spPr>
        <a:xfrm rot="19726074">
          <a:off x="2187023" y="2741334"/>
          <a:ext cx="1058364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1058364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9746" y="2731662"/>
        <a:ext cx="52918" cy="52918"/>
      </dsp:txXfrm>
    </dsp:sp>
    <dsp:sp modelId="{6270F3C6-7FC0-CB4F-A2BD-4F32B3378EBC}">
      <dsp:nvSpPr>
        <dsp:cNvPr id="0" name=""/>
        <dsp:cNvSpPr/>
      </dsp:nvSpPr>
      <dsp:spPr>
        <a:xfrm>
          <a:off x="3168695" y="2294195"/>
          <a:ext cx="974798" cy="3790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SGP</a:t>
          </a:r>
        </a:p>
      </dsp:txBody>
      <dsp:txXfrm>
        <a:off x="3179798" y="2305298"/>
        <a:ext cx="952592" cy="356878"/>
      </dsp:txXfrm>
    </dsp:sp>
    <dsp:sp modelId="{E2D65528-1405-1E4A-AB2A-3DFA76E161C1}">
      <dsp:nvSpPr>
        <dsp:cNvPr id="0" name=""/>
        <dsp:cNvSpPr/>
      </dsp:nvSpPr>
      <dsp:spPr>
        <a:xfrm>
          <a:off x="2263715" y="3015719"/>
          <a:ext cx="904979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904979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93580" y="3009881"/>
        <a:ext cx="45248" cy="45248"/>
      </dsp:txXfrm>
    </dsp:sp>
    <dsp:sp modelId="{49870ACA-C811-BA40-A44A-E0683D450A48}">
      <dsp:nvSpPr>
        <dsp:cNvPr id="0" name=""/>
        <dsp:cNvSpPr/>
      </dsp:nvSpPr>
      <dsp:spPr>
        <a:xfrm>
          <a:off x="3168695" y="2842963"/>
          <a:ext cx="974798" cy="3790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IDN</a:t>
          </a:r>
        </a:p>
      </dsp:txBody>
      <dsp:txXfrm>
        <a:off x="3179798" y="2854066"/>
        <a:ext cx="952592" cy="356878"/>
      </dsp:txXfrm>
    </dsp:sp>
    <dsp:sp modelId="{FB1E7354-6F9F-6045-A8E0-3B08E7360702}">
      <dsp:nvSpPr>
        <dsp:cNvPr id="0" name=""/>
        <dsp:cNvSpPr/>
      </dsp:nvSpPr>
      <dsp:spPr>
        <a:xfrm rot="1873926">
          <a:off x="2187023" y="3290103"/>
          <a:ext cx="1058364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1058364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9746" y="3280431"/>
        <a:ext cx="52918" cy="52918"/>
      </dsp:txXfrm>
    </dsp:sp>
    <dsp:sp modelId="{DC12A3E4-E654-B44F-ABD8-2CDA94B03D09}">
      <dsp:nvSpPr>
        <dsp:cNvPr id="0" name=""/>
        <dsp:cNvSpPr/>
      </dsp:nvSpPr>
      <dsp:spPr>
        <a:xfrm>
          <a:off x="3168695" y="3391732"/>
          <a:ext cx="974798" cy="3790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THA</a:t>
          </a:r>
        </a:p>
      </dsp:txBody>
      <dsp:txXfrm>
        <a:off x="3179798" y="3402835"/>
        <a:ext cx="952592" cy="356878"/>
      </dsp:txXfrm>
    </dsp:sp>
    <dsp:sp modelId="{F9681AF8-9693-BB4E-9DB1-ED8F04453F83}">
      <dsp:nvSpPr>
        <dsp:cNvPr id="0" name=""/>
        <dsp:cNvSpPr/>
      </dsp:nvSpPr>
      <dsp:spPr>
        <a:xfrm>
          <a:off x="1265" y="4296378"/>
          <a:ext cx="2262449" cy="764866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Base</a:t>
          </a:r>
          <a:r>
            <a:rPr lang="en-US" sz="1600" kern="1200" dirty="0"/>
            <a:t> </a:t>
          </a:r>
          <a:r>
            <a:rPr lang="en-US" sz="16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Metals</a:t>
          </a:r>
        </a:p>
      </dsp:txBody>
      <dsp:txXfrm>
        <a:off x="23667" y="4318780"/>
        <a:ext cx="2217645" cy="720062"/>
      </dsp:txXfrm>
    </dsp:sp>
    <dsp:sp modelId="{D50FC192-DCA8-F146-AD22-724DB71A6BA6}">
      <dsp:nvSpPr>
        <dsp:cNvPr id="0" name=""/>
        <dsp:cNvSpPr/>
      </dsp:nvSpPr>
      <dsp:spPr>
        <a:xfrm rot="19726074">
          <a:off x="2187023" y="4387640"/>
          <a:ext cx="1058364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1058364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9746" y="4377968"/>
        <a:ext cx="52918" cy="52918"/>
      </dsp:txXfrm>
    </dsp:sp>
    <dsp:sp modelId="{A51273C3-BD99-F247-BAFD-B73A0F92D515}">
      <dsp:nvSpPr>
        <dsp:cNvPr id="0" name=""/>
        <dsp:cNvSpPr/>
      </dsp:nvSpPr>
      <dsp:spPr>
        <a:xfrm>
          <a:off x="3168695" y="3940500"/>
          <a:ext cx="974798" cy="37908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VNM</a:t>
          </a:r>
        </a:p>
      </dsp:txBody>
      <dsp:txXfrm>
        <a:off x="3179798" y="3951603"/>
        <a:ext cx="952592" cy="356878"/>
      </dsp:txXfrm>
    </dsp:sp>
    <dsp:sp modelId="{96742ED3-4241-4740-AC14-6D79DD682F24}">
      <dsp:nvSpPr>
        <dsp:cNvPr id="0" name=""/>
        <dsp:cNvSpPr/>
      </dsp:nvSpPr>
      <dsp:spPr>
        <a:xfrm>
          <a:off x="2263715" y="4662024"/>
          <a:ext cx="904979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904979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93580" y="4656186"/>
        <a:ext cx="45248" cy="45248"/>
      </dsp:txXfrm>
    </dsp:sp>
    <dsp:sp modelId="{6400874E-DA3A-9F4E-BD38-2BB85F425D6E}">
      <dsp:nvSpPr>
        <dsp:cNvPr id="0" name=""/>
        <dsp:cNvSpPr/>
      </dsp:nvSpPr>
      <dsp:spPr>
        <a:xfrm>
          <a:off x="3168695" y="4489269"/>
          <a:ext cx="974798" cy="37908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THA</a:t>
          </a:r>
        </a:p>
      </dsp:txBody>
      <dsp:txXfrm>
        <a:off x="3179798" y="4500372"/>
        <a:ext cx="952592" cy="356878"/>
      </dsp:txXfrm>
    </dsp:sp>
    <dsp:sp modelId="{01C7F53E-2007-C040-920B-399AD89EE292}">
      <dsp:nvSpPr>
        <dsp:cNvPr id="0" name=""/>
        <dsp:cNvSpPr/>
      </dsp:nvSpPr>
      <dsp:spPr>
        <a:xfrm rot="1873926">
          <a:off x="2187023" y="4936408"/>
          <a:ext cx="1058364" cy="33574"/>
        </a:xfrm>
        <a:custGeom>
          <a:avLst/>
          <a:gdLst/>
          <a:ahLst/>
          <a:cxnLst/>
          <a:rect l="0" t="0" r="0" b="0"/>
          <a:pathLst>
            <a:path>
              <a:moveTo>
                <a:pt x="0" y="16787"/>
              </a:moveTo>
              <a:lnTo>
                <a:pt x="1058364" y="167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689746" y="4926736"/>
        <a:ext cx="52918" cy="52918"/>
      </dsp:txXfrm>
    </dsp:sp>
    <dsp:sp modelId="{0191BB54-E596-D14E-BE1E-19FD5BDB788F}">
      <dsp:nvSpPr>
        <dsp:cNvPr id="0" name=""/>
        <dsp:cNvSpPr/>
      </dsp:nvSpPr>
      <dsp:spPr>
        <a:xfrm>
          <a:off x="3168695" y="5038037"/>
          <a:ext cx="907264" cy="379084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solidFill>
                <a:prstClr val="white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rPr>
            <a:t>MYS</a:t>
          </a:r>
        </a:p>
      </dsp:txBody>
      <dsp:txXfrm>
        <a:off x="3179798" y="5049140"/>
        <a:ext cx="885058" cy="356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0.04076</cdr:x>
      <cdr:y>0.01498</cdr:y>
    </cdr:from>
    <cdr:to>
      <cdr:x>0.97233</cdr:x>
      <cdr:y>0.0959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112296" y="40105"/>
          <a:ext cx="2566736" cy="2165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000" b="1" dirty="0">
              <a:latin typeface="Times New Roman" panose="02020603050405020304" pitchFamily="18" charset="0"/>
              <a:cs typeface="Times New Roman" panose="02020603050405020304" pitchFamily="18" charset="0"/>
            </a:rPr>
            <a:t>Fig 2a Destination of India's Exports, 2017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0.0531</cdr:x>
      <cdr:y>0.0209</cdr:y>
    </cdr:from>
    <cdr:to>
      <cdr:x>0.94988</cdr:x>
      <cdr:y>0.10151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144379" y="56147"/>
          <a:ext cx="2438400" cy="216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GB" sz="1100"/>
        </a:p>
      </cdr:txBody>
    </cdr:sp>
  </cdr:relSizeAnchor>
  <cdr:relSizeAnchor xmlns:cdr="http://schemas.openxmlformats.org/drawingml/2006/chartDrawing">
    <cdr:from>
      <cdr:x>0.08257</cdr:x>
      <cdr:y>0.0209</cdr:y>
    </cdr:from>
    <cdr:to>
      <cdr:x>1</cdr:x>
      <cdr:y>0.10151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224522" y="56147"/>
          <a:ext cx="2494548" cy="2165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1000" b="1">
              <a:latin typeface="Times New Roman" panose="02020603050405020304" pitchFamily="18" charset="0"/>
              <a:cs typeface="Times New Roman" panose="02020603050405020304" pitchFamily="18" charset="0"/>
            </a:rPr>
            <a:t>Fig 2b Sources of India's Imports, 2017</a:t>
          </a:r>
        </a:p>
        <a:p xmlns:a="http://schemas.openxmlformats.org/drawingml/2006/main">
          <a:endParaRPr lang="en-GB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B4EC7-9CAC-2F45-8B3F-82C246978C4E}" type="datetimeFigureOut">
              <a:rPr lang="en-US" smtClean="0"/>
              <a:t>5/21/24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41984F-35D4-F541-8140-E4117F71D0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16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5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4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07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286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47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01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967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168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62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67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53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270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717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41984F-35D4-F541-8140-E4117F71D0C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1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46DB3-1428-3BD5-C630-C90B3DE0C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6ABE7-1EA6-C3BF-50B1-78A20D3F9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6D72D-7BFE-9006-6F12-05885B279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80128-DF67-0A5E-6FDB-38A3955B3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F7716D-6ABE-F28F-7200-4C36F36CC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241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6EA5B-05F0-1CFD-27F3-86A4FFA37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232591-907F-288F-7A68-C82C1246B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EF6F05-26EB-4B49-3C7C-A7E0F5986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210F9-9815-AC81-FBA9-C4ADD31D1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34E4-E114-2E3E-6FAB-008AC072E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70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7285C-8B20-25C1-6F6B-28182CA12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FF987-C11B-168B-8A51-2C4722FDC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E1DCB-7B96-C879-725C-109260B52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9D9A28-9106-DC1A-4FAF-35CBCBD45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CB3C9-EF9D-2DB0-AF11-5FC539C43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19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BFBBD-5C51-DA91-55E7-1A8036232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84D87-51B5-F0F0-463C-FCFC73A31B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9E79F2-3DD3-E71B-4FDF-AF725D8B35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DD46D-5362-B2ED-1DF6-2A16BB57E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BA695D-447A-131A-A0A5-C5E7A7FA3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D1CB5-95D9-AA9D-DEF7-B44FF085A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933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B1C82-5BFE-3FAD-7703-17FD708B1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B05AB9-63D5-2770-B71B-94A77BA645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33039-6690-1C98-B309-A058A406B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008F11-C30D-641A-E152-58348A8F8F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61DF6D-4368-AD11-CF6E-866E2781D5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86E3D-1F42-0A2E-0B3C-26916FAA5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C5EA16-5524-F4E1-3C1F-AE8E0E564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E05CF-902E-E7C9-2909-46C45B404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5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6BA6D-110D-F5B9-5A14-576A9D56E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7AE09D-7CB8-98D4-E439-28D429677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B04ECB-1BC8-B3F5-16B9-7F315BE16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479BF2-59FE-0F42-40D0-DDA80E0CC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93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FFB2DC-3E69-F9C9-75A0-DE052B785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2AFFFA-18A0-4C67-4ACD-47B010C86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C71AD-6154-DB20-A5E4-52F3AD231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27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C0374-9A03-113B-4102-C4A843A4F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38CA0-4BF7-B097-2B48-6FD3275B4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FB818-0D3C-2883-BE08-FADA8AD76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7BFA54-C7D2-BF45-E83D-9678E82CA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F14A9-0CF1-4BD2-9C94-C7C4005B0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E326E-6B12-768B-88E7-27340DAD9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11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3434F-1157-36A6-4CEC-1DB17EDE3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0DD017-39F7-1EA3-56ED-D3595B1E59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3DE61-18E0-DF82-F887-057D39598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9F73A3-F6EC-E534-6156-7BCBED4E5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E8024-A037-289C-47A1-6D222462B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E4E36E-358F-395B-DEA2-2165159D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528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46D6B-5D98-EF77-6479-814A48CEF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4891C-EC92-EEE9-5802-7309C78E5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8A1A5-8532-4382-2D54-6E20B3F7E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EC76D-299C-F814-893F-FFF6FDFC2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38D8DD-0289-1E39-8D9B-1BA1D6A34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79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FEED71-39FD-2204-12F6-72BC4D624D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1D2572-9191-D2A4-1BDB-3AB527982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83FA8-0F54-32F9-FE74-617BBCD20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37B4E-84E7-FFB3-4E51-B67BE8F4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4BAA1-10B5-3A9F-5BB5-2AB4E97C6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62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9B9227-A517-9579-F415-5D38D797D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48BFE0-3F9F-5FC5-B004-08C0F0FF3C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60C04-689D-3E13-333B-6FFD51EF3E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9A3183-0538-4041-8365-F306D82164C8}" type="datetimeFigureOut">
              <a:rPr lang="en-US" smtClean="0"/>
              <a:t>5/21/24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A69DA-DE9C-C967-B163-6C863659C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7E2E3-8D2F-4F3D-1FBE-A563234E6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4873D-5E3C-0D41-83DC-73710C99E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034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EF3B8-2198-ACF8-865A-509EF9CE6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754" y="2269475"/>
            <a:ext cx="11424491" cy="17516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IN" sz="36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Unlocking India's Export Opportunities in ASEAN: Insights from GTAP Model and Viner’s Trade Creation Methodology</a:t>
            </a:r>
            <a:endParaRPr lang="en-US" sz="3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91DB3-3881-099D-B8D8-AC023E7C4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788" y="5029200"/>
            <a:ext cx="8280157" cy="977825"/>
          </a:xfrm>
        </p:spPr>
        <p:txBody>
          <a:bodyPr>
            <a:normAutofit/>
          </a:bodyPr>
          <a:lstStyle/>
          <a:p>
            <a:pPr marL="9525" indent="176213" algn="l">
              <a:spcBef>
                <a:spcPts val="600"/>
              </a:spcBef>
            </a:pPr>
            <a:r>
              <a:rPr lang="en-GB" sz="20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Chandni Dawani</a:t>
            </a:r>
            <a:r>
              <a:rPr lang="en-GB" sz="2000" baseline="300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</a:t>
            </a:r>
            <a:r>
              <a:rPr lang="en-GB" sz="20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and Badri G. Narayanan</a:t>
            </a:r>
            <a:r>
              <a:rPr lang="en-GB" sz="2000" baseline="300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</a:t>
            </a:r>
            <a:endParaRPr lang="en-IN" sz="2000" baseline="30000" dirty="0">
              <a:effectLst/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  <a:p>
            <a:pPr indent="180340" algn="l">
              <a:spcBef>
                <a:spcPts val="600"/>
              </a:spcBef>
            </a:pPr>
            <a:r>
              <a:rPr lang="en-GB" sz="1600" baseline="30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 </a:t>
            </a:r>
            <a:r>
              <a:rPr lang="en-GB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 PhD Scholar, The IIS (Deemed to be University), Jaipur, Rajasthan, India</a:t>
            </a:r>
          </a:p>
          <a:p>
            <a:pPr indent="180340" algn="l">
              <a:spcBef>
                <a:spcPts val="600"/>
              </a:spcBef>
            </a:pPr>
            <a:r>
              <a:rPr lang="en-GB" sz="16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2</a:t>
            </a:r>
            <a:r>
              <a:rPr lang="en-GB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 Affiliate Faculty, Boston College, USA</a:t>
            </a:r>
            <a:endParaRPr lang="en-IN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Roboto Light" panose="02000000000000000000" pitchFamily="2" charset="0"/>
            </a:endParaRPr>
          </a:p>
          <a:p>
            <a:pPr algn="l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30B21-21B4-9CDA-0321-B1916D888FDD}"/>
              </a:ext>
            </a:extLst>
          </p:cNvPr>
          <p:cNvSpPr txBox="1"/>
          <p:nvPr/>
        </p:nvSpPr>
        <p:spPr>
          <a:xfrm>
            <a:off x="5453349" y="259742"/>
            <a:ext cx="658074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dirty="0">
                <a:solidFill>
                  <a:srgbClr val="1F1F1F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27th Annual Conference on Global Economic Analysis</a:t>
            </a:r>
            <a:endParaRPr lang="en-US" sz="16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  <a:p>
            <a:pPr indent="180340" algn="r">
              <a:spcBef>
                <a:spcPts val="600"/>
              </a:spcBef>
            </a:pPr>
            <a:r>
              <a:rPr lang="en-GB" sz="1600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Colorado State University, Fort Collins </a:t>
            </a:r>
          </a:p>
          <a:p>
            <a:pPr indent="180340" algn="r">
              <a:spcBef>
                <a:spcPts val="600"/>
              </a:spcBef>
            </a:pPr>
            <a:r>
              <a:rPr lang="en-GB" sz="1600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June 5-7, 2024</a:t>
            </a:r>
          </a:p>
          <a:p>
            <a:endParaRPr lang="en-US" dirty="0"/>
          </a:p>
        </p:txBody>
      </p:sp>
      <p:pic>
        <p:nvPicPr>
          <p:cNvPr id="4" name="Picture 3" descr="About Us, Center for West European Studies">
            <a:extLst>
              <a:ext uri="{FF2B5EF4-FFF2-40B4-BE49-F238E27FC236}">
                <a16:creationId xmlns:a16="http://schemas.microsoft.com/office/drawing/2014/main" id="{3DF4B82A-F305-36EE-76B5-B9456AEDE6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" t="2116" r="3336" b="3874"/>
          <a:stretch/>
        </p:blipFill>
        <p:spPr>
          <a:xfrm>
            <a:off x="9433218" y="5639280"/>
            <a:ext cx="274320" cy="274319"/>
          </a:xfrm>
          <a:prstGeom prst="rect">
            <a:avLst/>
          </a:prstGeom>
        </p:spPr>
      </p:pic>
      <p:pic>
        <p:nvPicPr>
          <p:cNvPr id="5" name="Picture 4" descr="Team:Macquarie Australia - 2017.igem.org">
            <a:extLst>
              <a:ext uri="{FF2B5EF4-FFF2-40B4-BE49-F238E27FC236}">
                <a16:creationId xmlns:a16="http://schemas.microsoft.com/office/drawing/2014/main" id="{012AEC78-8B52-4CB4-1F92-008A8F9E8B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212" y="6046188"/>
            <a:ext cx="274320" cy="265817"/>
          </a:xfrm>
          <a:prstGeom prst="rect">
            <a:avLst/>
          </a:prstGeom>
        </p:spPr>
      </p:pic>
      <p:pic>
        <p:nvPicPr>
          <p:cNvPr id="7" name="Picture 6" descr="File:&lt;strong&gt;Linkedin&lt;/strong&gt; Shiny Icon.svg - Wikimedia Commons">
            <a:extLst>
              <a:ext uri="{FF2B5EF4-FFF2-40B4-BE49-F238E27FC236}">
                <a16:creationId xmlns:a16="http://schemas.microsoft.com/office/drawing/2014/main" id="{63926F75-3D13-470F-DA0A-A88273FB0C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t="2850" r="3836" b="3691"/>
          <a:stretch/>
        </p:blipFill>
        <p:spPr>
          <a:xfrm>
            <a:off x="9442212" y="6450981"/>
            <a:ext cx="274320" cy="27432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1175729-AFEA-8C99-457E-1029F9A152B9}"/>
              </a:ext>
            </a:extLst>
          </p:cNvPr>
          <p:cNvSpPr txBox="1">
            <a:spLocks/>
          </p:cNvSpPr>
          <p:nvPr/>
        </p:nvSpPr>
        <p:spPr>
          <a:xfrm>
            <a:off x="9605368" y="5631679"/>
            <a:ext cx="2428723" cy="2799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c.dawani@gmail.com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9E57D60-67A9-4EFD-C66B-A2D49A9213FF}"/>
              </a:ext>
            </a:extLst>
          </p:cNvPr>
          <p:cNvSpPr txBox="1">
            <a:spLocks/>
          </p:cNvSpPr>
          <p:nvPr/>
        </p:nvSpPr>
        <p:spPr>
          <a:xfrm>
            <a:off x="9624755" y="6041330"/>
            <a:ext cx="1235865" cy="2799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@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c_dawani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D213143-4D73-DF77-FE49-40FC2DB1189F}"/>
              </a:ext>
            </a:extLst>
          </p:cNvPr>
          <p:cNvSpPr txBox="1">
            <a:spLocks/>
          </p:cNvSpPr>
          <p:nvPr/>
        </p:nvSpPr>
        <p:spPr>
          <a:xfrm>
            <a:off x="9623684" y="6452408"/>
            <a:ext cx="2650116" cy="2799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linkedin.com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/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chandni-dawani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42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A7EB0-9316-C9A4-8A48-464E3D032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9587"/>
          </a:xfrm>
        </p:spPr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Outline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BA36A5B-15A2-0383-8F5C-8D880EEA4D43}"/>
              </a:ext>
            </a:extLst>
          </p:cNvPr>
          <p:cNvSpPr/>
          <p:nvPr/>
        </p:nvSpPr>
        <p:spPr>
          <a:xfrm>
            <a:off x="838200" y="1816273"/>
            <a:ext cx="951978" cy="964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01</a:t>
            </a:r>
          </a:p>
        </p:txBody>
      </p:sp>
      <p:sp>
        <p:nvSpPr>
          <p:cNvPr id="8" name="Stored Data 7">
            <a:extLst>
              <a:ext uri="{FF2B5EF4-FFF2-40B4-BE49-F238E27FC236}">
                <a16:creationId xmlns:a16="http://schemas.microsoft.com/office/drawing/2014/main" id="{67D93E52-8598-7FA7-F985-69538C430666}"/>
              </a:ext>
            </a:extLst>
          </p:cNvPr>
          <p:cNvSpPr/>
          <p:nvPr/>
        </p:nvSpPr>
        <p:spPr>
          <a:xfrm rot="10800000">
            <a:off x="1201454" y="1722327"/>
            <a:ext cx="4221271" cy="1152395"/>
          </a:xfrm>
          <a:prstGeom prst="flowChartOnlineStorage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9EE68B-6AA2-BF09-E910-A8D980BF611B}"/>
              </a:ext>
            </a:extLst>
          </p:cNvPr>
          <p:cNvSpPr txBox="1"/>
          <p:nvPr/>
        </p:nvSpPr>
        <p:spPr>
          <a:xfrm>
            <a:off x="2055315" y="2067692"/>
            <a:ext cx="232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Introduction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3B823F6-0882-94E1-6B75-664C3D513BE8}"/>
              </a:ext>
            </a:extLst>
          </p:cNvPr>
          <p:cNvSpPr/>
          <p:nvPr/>
        </p:nvSpPr>
        <p:spPr>
          <a:xfrm>
            <a:off x="930054" y="3256767"/>
            <a:ext cx="951978" cy="964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02</a:t>
            </a:r>
          </a:p>
        </p:txBody>
      </p:sp>
      <p:sp>
        <p:nvSpPr>
          <p:cNvPr id="12" name="Stored Data 11">
            <a:extLst>
              <a:ext uri="{FF2B5EF4-FFF2-40B4-BE49-F238E27FC236}">
                <a16:creationId xmlns:a16="http://schemas.microsoft.com/office/drawing/2014/main" id="{0B25F3EE-B53A-8376-80A7-E76BBDCE4CDE}"/>
              </a:ext>
            </a:extLst>
          </p:cNvPr>
          <p:cNvSpPr/>
          <p:nvPr/>
        </p:nvSpPr>
        <p:spPr>
          <a:xfrm rot="10800000">
            <a:off x="1293308" y="3162821"/>
            <a:ext cx="4221271" cy="1152395"/>
          </a:xfrm>
          <a:prstGeom prst="flowChartOnlineStorag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1E064D-31B7-704C-0624-38BBCC76EFF4}"/>
              </a:ext>
            </a:extLst>
          </p:cNvPr>
          <p:cNvSpPr txBox="1"/>
          <p:nvPr/>
        </p:nvSpPr>
        <p:spPr>
          <a:xfrm>
            <a:off x="2120027" y="3508185"/>
            <a:ext cx="2958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Motivation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E30103-CF5D-20F4-B31E-71246BDD076B}"/>
              </a:ext>
            </a:extLst>
          </p:cNvPr>
          <p:cNvSpPr/>
          <p:nvPr/>
        </p:nvSpPr>
        <p:spPr>
          <a:xfrm>
            <a:off x="930054" y="4766152"/>
            <a:ext cx="951978" cy="964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03</a:t>
            </a:r>
          </a:p>
        </p:txBody>
      </p:sp>
      <p:sp>
        <p:nvSpPr>
          <p:cNvPr id="16" name="Stored Data 15">
            <a:extLst>
              <a:ext uri="{FF2B5EF4-FFF2-40B4-BE49-F238E27FC236}">
                <a16:creationId xmlns:a16="http://schemas.microsoft.com/office/drawing/2014/main" id="{85471557-F55D-C633-7558-FF541B77ECBC}"/>
              </a:ext>
            </a:extLst>
          </p:cNvPr>
          <p:cNvSpPr/>
          <p:nvPr/>
        </p:nvSpPr>
        <p:spPr>
          <a:xfrm rot="10800000">
            <a:off x="1293308" y="4672206"/>
            <a:ext cx="4221271" cy="1152395"/>
          </a:xfrm>
          <a:prstGeom prst="flowChartOnlineStorag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FB0FDF6-BCC1-9923-EE12-CA354989C7DB}"/>
              </a:ext>
            </a:extLst>
          </p:cNvPr>
          <p:cNvSpPr txBox="1"/>
          <p:nvPr/>
        </p:nvSpPr>
        <p:spPr>
          <a:xfrm>
            <a:off x="2120026" y="4998648"/>
            <a:ext cx="310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Research Objectives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16248D3-71DA-E62A-91FF-8CB913B0AC3F}"/>
              </a:ext>
            </a:extLst>
          </p:cNvPr>
          <p:cNvSpPr/>
          <p:nvPr/>
        </p:nvSpPr>
        <p:spPr>
          <a:xfrm>
            <a:off x="6408107" y="1816273"/>
            <a:ext cx="951978" cy="964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04</a:t>
            </a:r>
          </a:p>
        </p:txBody>
      </p:sp>
      <p:sp>
        <p:nvSpPr>
          <p:cNvPr id="19" name="Stored Data 18">
            <a:extLst>
              <a:ext uri="{FF2B5EF4-FFF2-40B4-BE49-F238E27FC236}">
                <a16:creationId xmlns:a16="http://schemas.microsoft.com/office/drawing/2014/main" id="{08E766CD-D008-C1AA-7B71-005A36C0EAE5}"/>
              </a:ext>
            </a:extLst>
          </p:cNvPr>
          <p:cNvSpPr/>
          <p:nvPr/>
        </p:nvSpPr>
        <p:spPr>
          <a:xfrm rot="10800000">
            <a:off x="6771361" y="1722327"/>
            <a:ext cx="4221271" cy="1152395"/>
          </a:xfrm>
          <a:prstGeom prst="flowChartOnlineStorag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35FCB7-F9BD-1ECC-AA58-D586E60DD648}"/>
              </a:ext>
            </a:extLst>
          </p:cNvPr>
          <p:cNvSpPr txBox="1"/>
          <p:nvPr/>
        </p:nvSpPr>
        <p:spPr>
          <a:xfrm>
            <a:off x="7631479" y="1896880"/>
            <a:ext cx="29937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Methodological Framework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8B21141-2AF7-50B6-47F8-EC5E75FBA207}"/>
              </a:ext>
            </a:extLst>
          </p:cNvPr>
          <p:cNvSpPr/>
          <p:nvPr/>
        </p:nvSpPr>
        <p:spPr>
          <a:xfrm>
            <a:off x="6441506" y="3269294"/>
            <a:ext cx="951978" cy="964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05</a:t>
            </a:r>
          </a:p>
        </p:txBody>
      </p:sp>
      <p:sp>
        <p:nvSpPr>
          <p:cNvPr id="22" name="Stored Data 21">
            <a:extLst>
              <a:ext uri="{FF2B5EF4-FFF2-40B4-BE49-F238E27FC236}">
                <a16:creationId xmlns:a16="http://schemas.microsoft.com/office/drawing/2014/main" id="{67537D1D-FCB5-6DFC-25DA-1253668F0D99}"/>
              </a:ext>
            </a:extLst>
          </p:cNvPr>
          <p:cNvSpPr/>
          <p:nvPr/>
        </p:nvSpPr>
        <p:spPr>
          <a:xfrm rot="10800000">
            <a:off x="6804760" y="3175348"/>
            <a:ext cx="4221271" cy="1152395"/>
          </a:xfrm>
          <a:prstGeom prst="flowChartOnlineStorag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9EF4C14-1A15-C86F-9D5F-E8F445C3D245}"/>
              </a:ext>
            </a:extLst>
          </p:cNvPr>
          <p:cNvSpPr txBox="1"/>
          <p:nvPr/>
        </p:nvSpPr>
        <p:spPr>
          <a:xfrm>
            <a:off x="7631479" y="3520713"/>
            <a:ext cx="2993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Results &amp; Discussion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F487C0D-047B-3485-717A-B6F1886E7125}"/>
              </a:ext>
            </a:extLst>
          </p:cNvPr>
          <p:cNvSpPr/>
          <p:nvPr/>
        </p:nvSpPr>
        <p:spPr>
          <a:xfrm>
            <a:off x="6441506" y="4672207"/>
            <a:ext cx="951978" cy="96450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06</a:t>
            </a:r>
          </a:p>
        </p:txBody>
      </p:sp>
      <p:sp>
        <p:nvSpPr>
          <p:cNvPr id="4" name="Stored Data 3">
            <a:extLst>
              <a:ext uri="{FF2B5EF4-FFF2-40B4-BE49-F238E27FC236}">
                <a16:creationId xmlns:a16="http://schemas.microsoft.com/office/drawing/2014/main" id="{DBA45A3B-1D4C-FEC2-2A8F-F91FA250C6C9}"/>
              </a:ext>
            </a:extLst>
          </p:cNvPr>
          <p:cNvSpPr/>
          <p:nvPr/>
        </p:nvSpPr>
        <p:spPr>
          <a:xfrm rot="10800000">
            <a:off x="6804760" y="4578261"/>
            <a:ext cx="4221271" cy="1152395"/>
          </a:xfrm>
          <a:prstGeom prst="flowChartOnlineStorag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3A1234-F7A3-2DCE-D689-731BF5293FD0}"/>
              </a:ext>
            </a:extLst>
          </p:cNvPr>
          <p:cNvSpPr txBox="1"/>
          <p:nvPr/>
        </p:nvSpPr>
        <p:spPr>
          <a:xfrm>
            <a:off x="7631479" y="4923626"/>
            <a:ext cx="2993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09038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25D22-A0B0-02B1-9C68-29D263753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9587"/>
          </a:xfrm>
        </p:spPr>
        <p:txBody>
          <a:bodyPr/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Introduction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5281A6-7EAF-BCBD-72BB-AC5D3E5B37E3}"/>
              </a:ext>
            </a:extLst>
          </p:cNvPr>
          <p:cNvSpPr txBox="1">
            <a:spLocks/>
          </p:cNvSpPr>
          <p:nvPr/>
        </p:nvSpPr>
        <p:spPr>
          <a:xfrm>
            <a:off x="849682" y="1020219"/>
            <a:ext cx="10515600" cy="699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ASEAN – emerging and dynamic bloc – impressive growth and immense trade potential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7EE13D0-AA13-7229-AA97-FAC0B31392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49680" y="2742665"/>
            <a:ext cx="4825324" cy="3457719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F129CF-52B6-CE83-DE11-183162BE8289}"/>
              </a:ext>
            </a:extLst>
          </p:cNvPr>
          <p:cNvSpPr txBox="1"/>
          <p:nvPr/>
        </p:nvSpPr>
        <p:spPr>
          <a:xfrm>
            <a:off x="763042" y="6200384"/>
            <a:ext cx="3555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 </a:t>
            </a:r>
            <a:r>
              <a:rPr lang="en-IN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ASEAN Secretariat, </a:t>
            </a:r>
            <a:r>
              <a:rPr lang="en-IN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ASEANstats</a:t>
            </a:r>
            <a:r>
              <a:rPr lang="en-IN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database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AEA9DA4-0C3A-28DF-EACE-1E6971485C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937335" y="2374899"/>
            <a:ext cx="6083124" cy="382548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36819F-F115-4CC0-6104-56DC541DE9A9}"/>
              </a:ext>
            </a:extLst>
          </p:cNvPr>
          <p:cNvSpPr txBox="1"/>
          <p:nvPr/>
        </p:nvSpPr>
        <p:spPr>
          <a:xfrm>
            <a:off x="5937335" y="6215876"/>
            <a:ext cx="35557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 </a:t>
            </a:r>
            <a:r>
              <a:rPr lang="en-IN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ASEAN Secretariat, </a:t>
            </a:r>
            <a:r>
              <a:rPr lang="en-IN" sz="12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ASEANstats</a:t>
            </a:r>
            <a:r>
              <a:rPr lang="en-IN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database</a:t>
            </a: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4659F7-DBBF-8305-3004-7A3B4D6E141B}"/>
              </a:ext>
            </a:extLst>
          </p:cNvPr>
          <p:cNvSpPr txBox="1"/>
          <p:nvPr/>
        </p:nvSpPr>
        <p:spPr>
          <a:xfrm>
            <a:off x="838200" y="1978951"/>
            <a:ext cx="4836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ASEAN grew by 5.7% in 2022, AAGR – 4.4%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(2010-2022)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C3A3A3-BED7-46A3-546A-B999A9EBDE32}"/>
              </a:ext>
            </a:extLst>
          </p:cNvPr>
          <p:cNvSpPr txBox="1"/>
          <p:nvPr/>
        </p:nvSpPr>
        <p:spPr>
          <a:xfrm>
            <a:off x="5937335" y="1978951"/>
            <a:ext cx="5854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Comparative Perspective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073EBFD-38F5-1394-9CC6-B35FB9146BE5}"/>
              </a:ext>
            </a:extLst>
          </p:cNvPr>
          <p:cNvSpPr/>
          <p:nvPr/>
        </p:nvSpPr>
        <p:spPr>
          <a:xfrm>
            <a:off x="8978897" y="3917900"/>
            <a:ext cx="546538" cy="278299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90A8825-8AE2-2211-D231-B96C94EC6263}"/>
              </a:ext>
            </a:extLst>
          </p:cNvPr>
          <p:cNvSpPr/>
          <p:nvPr/>
        </p:nvSpPr>
        <p:spPr>
          <a:xfrm>
            <a:off x="9007800" y="4222816"/>
            <a:ext cx="488731" cy="27829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9A5ADB9-B832-6069-EE32-83CF075DDC1B}"/>
              </a:ext>
            </a:extLst>
          </p:cNvPr>
          <p:cNvSpPr/>
          <p:nvPr/>
        </p:nvSpPr>
        <p:spPr>
          <a:xfrm>
            <a:off x="7872761" y="3828691"/>
            <a:ext cx="274578" cy="27829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B357EFD-D699-C95B-24BE-080FBA02EA2B}"/>
              </a:ext>
            </a:extLst>
          </p:cNvPr>
          <p:cNvSpPr/>
          <p:nvPr/>
        </p:nvSpPr>
        <p:spPr>
          <a:xfrm flipV="1">
            <a:off x="8205882" y="4148492"/>
            <a:ext cx="235591" cy="278298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2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A651664-EA93-C6DF-8AD1-C18BBB5CC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98" y="306755"/>
            <a:ext cx="10852629" cy="699587"/>
          </a:xfrm>
        </p:spPr>
        <p:txBody>
          <a:bodyPr>
            <a:no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India–ASEAN Economic Co-operation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AE06E8-FDB4-B9DF-6276-2B511FD52942}"/>
              </a:ext>
            </a:extLst>
          </p:cNvPr>
          <p:cNvSpPr txBox="1">
            <a:spLocks/>
          </p:cNvSpPr>
          <p:nvPr/>
        </p:nvSpPr>
        <p:spPr>
          <a:xfrm>
            <a:off x="577945" y="1063099"/>
            <a:ext cx="10515600" cy="69958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Recognizing the economic prospects, India actively seeking to capitalize on economic opportunities with the region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24B5D5A-B804-4624-C6EA-D9A1C1713F96}"/>
              </a:ext>
            </a:extLst>
          </p:cNvPr>
          <p:cNvSpPr/>
          <p:nvPr/>
        </p:nvSpPr>
        <p:spPr>
          <a:xfrm>
            <a:off x="380182" y="4679048"/>
            <a:ext cx="11431635" cy="102328"/>
          </a:xfrm>
          <a:prstGeom prst="roundRect">
            <a:avLst/>
          </a:prstGeom>
          <a:solidFill>
            <a:srgbClr val="002060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Marker with solid fill">
            <a:extLst>
              <a:ext uri="{FF2B5EF4-FFF2-40B4-BE49-F238E27FC236}">
                <a16:creationId xmlns:a16="http://schemas.microsoft.com/office/drawing/2014/main" id="{01E82655-DE39-F5EB-FA33-13920A172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629" y="3904010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7C17CAA-0285-5145-40ED-3FCC13ED786F}"/>
              </a:ext>
            </a:extLst>
          </p:cNvPr>
          <p:cNvSpPr txBox="1"/>
          <p:nvPr/>
        </p:nvSpPr>
        <p:spPr>
          <a:xfrm>
            <a:off x="3319114" y="1959758"/>
            <a:ext cx="5924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India's 'Look East Policy’ - 1991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8571DC-7276-255F-5177-BF10336E619D}"/>
              </a:ext>
            </a:extLst>
          </p:cNvPr>
          <p:cNvSpPr txBox="1"/>
          <p:nvPr/>
        </p:nvSpPr>
        <p:spPr>
          <a:xfrm>
            <a:off x="113027" y="2968274"/>
            <a:ext cx="2429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India-ASEAN relationship evolved into a strong economic co-dependence</a:t>
            </a:r>
          </a:p>
        </p:txBody>
      </p:sp>
      <p:pic>
        <p:nvPicPr>
          <p:cNvPr id="19" name="Graphic 18" descr="Marker with solid fill">
            <a:extLst>
              <a:ext uri="{FF2B5EF4-FFF2-40B4-BE49-F238E27FC236}">
                <a16:creationId xmlns:a16="http://schemas.microsoft.com/office/drawing/2014/main" id="{1EC77662-C982-6166-288C-46C940ED43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552219" y="4646527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73D8BA0-91E8-DB19-46D7-FDC2570D1211}"/>
              </a:ext>
            </a:extLst>
          </p:cNvPr>
          <p:cNvSpPr txBox="1"/>
          <p:nvPr/>
        </p:nvSpPr>
        <p:spPr>
          <a:xfrm>
            <a:off x="2026125" y="5539794"/>
            <a:ext cx="1966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206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1992  - </a:t>
            </a:r>
            <a:r>
              <a:rPr lang="en-GB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en-GB" sz="1400" dirty="0">
                <a:solidFill>
                  <a:srgbClr val="00206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ectoral partnership</a:t>
            </a:r>
            <a:endParaRPr lang="en-US" sz="1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1" name="Graphic 20" descr="Marker with solid fill">
            <a:extLst>
              <a:ext uri="{FF2B5EF4-FFF2-40B4-BE49-F238E27FC236}">
                <a16:creationId xmlns:a16="http://schemas.microsoft.com/office/drawing/2014/main" id="{D2FE69A3-CA47-3AE2-0F91-0BFAB768D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66967" y="3872449"/>
            <a:ext cx="914400" cy="914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AE1F44E-B19F-9F65-CA40-A68383E184D8}"/>
              </a:ext>
            </a:extLst>
          </p:cNvPr>
          <p:cNvSpPr txBox="1"/>
          <p:nvPr/>
        </p:nvSpPr>
        <p:spPr>
          <a:xfrm>
            <a:off x="6809365" y="2971617"/>
            <a:ext cx="24296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2009 - Signing of the  ASEAN-India Free Trade Agreement (FTA) in goods</a:t>
            </a:r>
          </a:p>
        </p:txBody>
      </p:sp>
      <p:pic>
        <p:nvPicPr>
          <p:cNvPr id="23" name="Graphic 22" descr="Marker with solid fill">
            <a:extLst>
              <a:ext uri="{FF2B5EF4-FFF2-40B4-BE49-F238E27FC236}">
                <a16:creationId xmlns:a16="http://schemas.microsoft.com/office/drawing/2014/main" id="{555B64EE-DFF9-6CAB-35B6-EF4F3DC60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25728" y="3872449"/>
            <a:ext cx="914400" cy="914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7A8D53E-3E38-4C1E-791C-CB4384F232D1}"/>
              </a:ext>
            </a:extLst>
          </p:cNvPr>
          <p:cNvSpPr txBox="1"/>
          <p:nvPr/>
        </p:nvSpPr>
        <p:spPr>
          <a:xfrm>
            <a:off x="10011351" y="2926803"/>
            <a:ext cx="2143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2015 - Agreement on trade in services and investment entered into force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B47502-059A-F8A5-D1A2-C81854545D19}"/>
              </a:ext>
            </a:extLst>
          </p:cNvPr>
          <p:cNvSpPr txBox="1"/>
          <p:nvPr/>
        </p:nvSpPr>
        <p:spPr>
          <a:xfrm>
            <a:off x="1868899" y="2291833"/>
            <a:ext cx="9597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Developing extensive economic and strategic ties with Southeast Asian countries</a:t>
            </a:r>
          </a:p>
        </p:txBody>
      </p:sp>
      <p:pic>
        <p:nvPicPr>
          <p:cNvPr id="2" name="Graphic 1" descr="Marker with solid fill">
            <a:extLst>
              <a:ext uri="{FF2B5EF4-FFF2-40B4-BE49-F238E27FC236}">
                <a16:creationId xmlns:a16="http://schemas.microsoft.com/office/drawing/2014/main" id="{8CDC29E1-0241-684E-6CDB-0524EB94B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96449" y="3854574"/>
            <a:ext cx="914400" cy="914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7C576D-0DDE-F858-B35F-ED5F72F2095B}"/>
              </a:ext>
            </a:extLst>
          </p:cNvPr>
          <p:cNvSpPr txBox="1"/>
          <p:nvPr/>
        </p:nvSpPr>
        <p:spPr>
          <a:xfrm>
            <a:off x="3670356" y="2930209"/>
            <a:ext cx="19665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1996 - India’s Membership in ASEAN regional forum</a:t>
            </a:r>
            <a:endParaRPr lang="en-US" sz="1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6" name="Graphic 5" descr="Marker with solid fill">
            <a:extLst>
              <a:ext uri="{FF2B5EF4-FFF2-40B4-BE49-F238E27FC236}">
                <a16:creationId xmlns:a16="http://schemas.microsoft.com/office/drawing/2014/main" id="{FA900955-15B5-6CCD-BF40-15E3E4BD57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835746" y="4634558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7EA587E-DFF7-D049-35C9-E3891BD1A829}"/>
              </a:ext>
            </a:extLst>
          </p:cNvPr>
          <p:cNvSpPr txBox="1"/>
          <p:nvPr/>
        </p:nvSpPr>
        <p:spPr>
          <a:xfrm>
            <a:off x="5309652" y="5576495"/>
            <a:ext cx="1966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200</a:t>
            </a:r>
            <a:r>
              <a:rPr lang="en-GB" sz="1400" dirty="0">
                <a:solidFill>
                  <a:srgbClr val="00206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  - </a:t>
            </a:r>
            <a:r>
              <a:rPr lang="en-GB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Summit level partner</a:t>
            </a:r>
            <a:endParaRPr lang="en-US" sz="1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" name="Graphic 8" descr="Marker with solid fill">
            <a:extLst>
              <a:ext uri="{FF2B5EF4-FFF2-40B4-BE49-F238E27FC236}">
                <a16:creationId xmlns:a16="http://schemas.microsoft.com/office/drawing/2014/main" id="{91B64396-6B16-BC77-7412-74658943C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004335" y="4662095"/>
            <a:ext cx="914400" cy="9144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D857F4-E020-55F0-DB66-81CC9D6F163F}"/>
              </a:ext>
            </a:extLst>
          </p:cNvPr>
          <p:cNvSpPr txBox="1"/>
          <p:nvPr/>
        </p:nvSpPr>
        <p:spPr>
          <a:xfrm>
            <a:off x="8415304" y="5588898"/>
            <a:ext cx="1966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2014</a:t>
            </a:r>
            <a:r>
              <a:rPr lang="en-GB" sz="1400" dirty="0">
                <a:solidFill>
                  <a:srgbClr val="00206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- </a:t>
            </a:r>
            <a:r>
              <a:rPr lang="en-GB" sz="1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 East Policy</a:t>
            </a:r>
            <a:endParaRPr lang="en-US" sz="1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67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4F42C-912C-DB2F-3CAF-6DC0CCB0A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302" y="288068"/>
            <a:ext cx="10515600" cy="633358"/>
          </a:xfrm>
        </p:spPr>
        <p:txBody>
          <a:bodyPr>
            <a:no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735CA-747B-4BDA-EDB7-314C54581B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25" y="1298040"/>
            <a:ext cx="4121698" cy="406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India-ASEAN Trade Scenario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F8E8F63-FD02-7ED9-9594-0D0811D417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8949184"/>
              </p:ext>
            </p:extLst>
          </p:nvPr>
        </p:nvGraphicFramePr>
        <p:xfrm>
          <a:off x="5265959" y="583553"/>
          <a:ext cx="3270058" cy="2845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983483E-3BB2-B022-11D7-69D329A67D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6314140"/>
              </p:ext>
            </p:extLst>
          </p:nvPr>
        </p:nvGraphicFramePr>
        <p:xfrm>
          <a:off x="5262693" y="3508464"/>
          <a:ext cx="3270058" cy="2878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865EFA3-FE6B-0D9C-BCCA-77C2ACC15A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3032103"/>
              </p:ext>
            </p:extLst>
          </p:nvPr>
        </p:nvGraphicFramePr>
        <p:xfrm>
          <a:off x="8747283" y="599803"/>
          <a:ext cx="3191831" cy="2829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FF91180-07F6-DC7A-C8CF-77CC248247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6574408"/>
              </p:ext>
            </p:extLst>
          </p:nvPr>
        </p:nvGraphicFramePr>
        <p:xfrm>
          <a:off x="8765380" y="3506854"/>
          <a:ext cx="3173734" cy="28800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1EAEA7F-632D-34B2-552A-A7270563AF80}"/>
              </a:ext>
            </a:extLst>
          </p:cNvPr>
          <p:cNvSpPr txBox="1"/>
          <p:nvPr/>
        </p:nvSpPr>
        <p:spPr>
          <a:xfrm>
            <a:off x="566061" y="2014401"/>
            <a:ext cx="412169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ASEAN – much more important as a trading partner for India – </a:t>
            </a:r>
          </a:p>
          <a:p>
            <a:r>
              <a:rPr lang="en-IN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    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10% of India’s total imports</a:t>
            </a:r>
          </a:p>
          <a:p>
            <a:r>
              <a:rPr lang="en-IN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     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9% of India’s total exports</a:t>
            </a:r>
            <a:r>
              <a:rPr lang="en-IN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en-IN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 accounts for mere – </a:t>
            </a:r>
            <a:endParaRPr lang="en-IN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r>
              <a:rPr lang="en-IN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    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4% of ASEAN exports and </a:t>
            </a:r>
          </a:p>
          <a:p>
            <a:r>
              <a:rPr lang="en-IN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    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3% of ASEAN’s global imports</a:t>
            </a:r>
            <a:r>
              <a:rPr lang="en-IN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</a:p>
          <a:p>
            <a:pPr marL="285750" indent="-285750">
              <a:buFont typeface="Wingdings" pitchFamily="2" charset="2"/>
              <a:buChar char="Ø"/>
            </a:pPr>
            <a:endParaRPr lang="en-IN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For addressing trade imbalances – India should substantially improve its presence in the ASEAN market</a:t>
            </a:r>
            <a:r>
              <a:rPr lang="en-IN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endParaRPr lang="en-IN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E91DA449-1157-B6CB-6581-94D86BBAF2CC}"/>
              </a:ext>
            </a:extLst>
          </p:cNvPr>
          <p:cNvSpPr txBox="1"/>
          <p:nvPr/>
        </p:nvSpPr>
        <p:spPr>
          <a:xfrm>
            <a:off x="5534484" y="666414"/>
            <a:ext cx="2590800" cy="272415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 1a Destination of ASEAN Exports, 2017</a:t>
            </a:r>
            <a:endParaRPr lang="en-I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3721CD34-01E3-2E60-2429-6039DAA67EED}"/>
              </a:ext>
            </a:extLst>
          </p:cNvPr>
          <p:cNvSpPr txBox="1"/>
          <p:nvPr/>
        </p:nvSpPr>
        <p:spPr>
          <a:xfrm>
            <a:off x="5680460" y="3548516"/>
            <a:ext cx="2397760" cy="264160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 1b Sources of ASEAN Imports, 2017</a:t>
            </a:r>
            <a:endParaRPr lang="en-I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IN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EA3543-6506-FAAC-204F-B5901975C1F6}"/>
              </a:ext>
            </a:extLst>
          </p:cNvPr>
          <p:cNvSpPr txBox="1"/>
          <p:nvPr/>
        </p:nvSpPr>
        <p:spPr>
          <a:xfrm>
            <a:off x="7615512" y="6386945"/>
            <a:ext cx="1981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Source: GTAP 11 database</a:t>
            </a:r>
          </a:p>
        </p:txBody>
      </p:sp>
    </p:spTree>
    <p:extLst>
      <p:ext uri="{BB962C8B-B14F-4D97-AF65-F5344CB8AC3E}">
        <p14:creationId xmlns:p14="http://schemas.microsoft.com/office/powerpoint/2010/main" val="42728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14CC0-90A3-C87B-5BFF-0BA2CE901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9492"/>
            <a:ext cx="10515600" cy="68309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Scope and Research Objectives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BA48CB0-D106-C70D-CCE0-297DBAA67557}"/>
              </a:ext>
            </a:extLst>
          </p:cNvPr>
          <p:cNvGrpSpPr/>
          <p:nvPr/>
        </p:nvGrpSpPr>
        <p:grpSpPr>
          <a:xfrm>
            <a:off x="1473200" y="1022582"/>
            <a:ext cx="3774030" cy="5464031"/>
            <a:chOff x="1126273" y="1711440"/>
            <a:chExt cx="3055362" cy="4667059"/>
          </a:xfrm>
        </p:grpSpPr>
        <p:sp>
          <p:nvSpPr>
            <p:cNvPr id="7" name="Alternate Process 6">
              <a:extLst>
                <a:ext uri="{FF2B5EF4-FFF2-40B4-BE49-F238E27FC236}">
                  <a16:creationId xmlns:a16="http://schemas.microsoft.com/office/drawing/2014/main" id="{CA30CF54-7329-8ECE-01ED-4393B4725D0E}"/>
                </a:ext>
              </a:extLst>
            </p:cNvPr>
            <p:cNvSpPr/>
            <p:nvPr/>
          </p:nvSpPr>
          <p:spPr>
            <a:xfrm>
              <a:off x="1260057" y="2152186"/>
              <a:ext cx="2921578" cy="4226313"/>
            </a:xfrm>
            <a:custGeom>
              <a:avLst/>
              <a:gdLst>
                <a:gd name="connsiteX0" fmla="*/ 0 w 3601844"/>
                <a:gd name="connsiteY0" fmla="*/ 600307 h 4215161"/>
                <a:gd name="connsiteX1" fmla="*/ 600307 w 3601844"/>
                <a:gd name="connsiteY1" fmla="*/ 0 h 4215161"/>
                <a:gd name="connsiteX2" fmla="*/ 3001537 w 3601844"/>
                <a:gd name="connsiteY2" fmla="*/ 0 h 4215161"/>
                <a:gd name="connsiteX3" fmla="*/ 3601844 w 3601844"/>
                <a:gd name="connsiteY3" fmla="*/ 600307 h 4215161"/>
                <a:gd name="connsiteX4" fmla="*/ 3601844 w 3601844"/>
                <a:gd name="connsiteY4" fmla="*/ 3614854 h 4215161"/>
                <a:gd name="connsiteX5" fmla="*/ 3001537 w 3601844"/>
                <a:gd name="connsiteY5" fmla="*/ 4215161 h 4215161"/>
                <a:gd name="connsiteX6" fmla="*/ 600307 w 3601844"/>
                <a:gd name="connsiteY6" fmla="*/ 4215161 h 4215161"/>
                <a:gd name="connsiteX7" fmla="*/ 0 w 3601844"/>
                <a:gd name="connsiteY7" fmla="*/ 3614854 h 4215161"/>
                <a:gd name="connsiteX8" fmla="*/ 0 w 3601844"/>
                <a:gd name="connsiteY8" fmla="*/ 600307 h 4215161"/>
                <a:gd name="connsiteX0" fmla="*/ 32 w 3601876"/>
                <a:gd name="connsiteY0" fmla="*/ 600307 h 4215161"/>
                <a:gd name="connsiteX1" fmla="*/ 600339 w 3601876"/>
                <a:gd name="connsiteY1" fmla="*/ 0 h 4215161"/>
                <a:gd name="connsiteX2" fmla="*/ 3001569 w 3601876"/>
                <a:gd name="connsiteY2" fmla="*/ 0 h 4215161"/>
                <a:gd name="connsiteX3" fmla="*/ 3601876 w 3601876"/>
                <a:gd name="connsiteY3" fmla="*/ 600307 h 4215161"/>
                <a:gd name="connsiteX4" fmla="*/ 3601876 w 3601876"/>
                <a:gd name="connsiteY4" fmla="*/ 3614854 h 4215161"/>
                <a:gd name="connsiteX5" fmla="*/ 3001569 w 3601876"/>
                <a:gd name="connsiteY5" fmla="*/ 4215161 h 4215161"/>
                <a:gd name="connsiteX6" fmla="*/ 321558 w 3601876"/>
                <a:gd name="connsiteY6" fmla="*/ 4204010 h 4215161"/>
                <a:gd name="connsiteX7" fmla="*/ 32 w 3601876"/>
                <a:gd name="connsiteY7" fmla="*/ 3614854 h 4215161"/>
                <a:gd name="connsiteX8" fmla="*/ 32 w 3601876"/>
                <a:gd name="connsiteY8" fmla="*/ 600307 h 4215161"/>
                <a:gd name="connsiteX0" fmla="*/ 32 w 3601876"/>
                <a:gd name="connsiteY0" fmla="*/ 600307 h 4215161"/>
                <a:gd name="connsiteX1" fmla="*/ 600339 w 3601876"/>
                <a:gd name="connsiteY1" fmla="*/ 0 h 4215161"/>
                <a:gd name="connsiteX2" fmla="*/ 3001569 w 3601876"/>
                <a:gd name="connsiteY2" fmla="*/ 0 h 4215161"/>
                <a:gd name="connsiteX3" fmla="*/ 3601876 w 3601876"/>
                <a:gd name="connsiteY3" fmla="*/ 600307 h 4215161"/>
                <a:gd name="connsiteX4" fmla="*/ 3601876 w 3601876"/>
                <a:gd name="connsiteY4" fmla="*/ 3614854 h 4215161"/>
                <a:gd name="connsiteX5" fmla="*/ 3001569 w 3601876"/>
                <a:gd name="connsiteY5" fmla="*/ 4215161 h 4215161"/>
                <a:gd name="connsiteX6" fmla="*/ 321558 w 3601876"/>
                <a:gd name="connsiteY6" fmla="*/ 4204010 h 4215161"/>
                <a:gd name="connsiteX7" fmla="*/ 32 w 3601876"/>
                <a:gd name="connsiteY7" fmla="*/ 3681762 h 4215161"/>
                <a:gd name="connsiteX8" fmla="*/ 32 w 3601876"/>
                <a:gd name="connsiteY8" fmla="*/ 600307 h 4215161"/>
                <a:gd name="connsiteX0" fmla="*/ 32 w 3615787"/>
                <a:gd name="connsiteY0" fmla="*/ 600307 h 4215161"/>
                <a:gd name="connsiteX1" fmla="*/ 600339 w 3615787"/>
                <a:gd name="connsiteY1" fmla="*/ 0 h 4215161"/>
                <a:gd name="connsiteX2" fmla="*/ 3001569 w 3615787"/>
                <a:gd name="connsiteY2" fmla="*/ 0 h 4215161"/>
                <a:gd name="connsiteX3" fmla="*/ 3601876 w 3615787"/>
                <a:gd name="connsiteY3" fmla="*/ 600307 h 4215161"/>
                <a:gd name="connsiteX4" fmla="*/ 3601876 w 3615787"/>
                <a:gd name="connsiteY4" fmla="*/ 3614854 h 4215161"/>
                <a:gd name="connsiteX5" fmla="*/ 3369559 w 3615787"/>
                <a:gd name="connsiteY5" fmla="*/ 4215161 h 4215161"/>
                <a:gd name="connsiteX6" fmla="*/ 321558 w 3615787"/>
                <a:gd name="connsiteY6" fmla="*/ 4204010 h 4215161"/>
                <a:gd name="connsiteX7" fmla="*/ 32 w 3615787"/>
                <a:gd name="connsiteY7" fmla="*/ 3681762 h 4215161"/>
                <a:gd name="connsiteX8" fmla="*/ 32 w 3615787"/>
                <a:gd name="connsiteY8" fmla="*/ 600307 h 4215161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3001569 w 3601908"/>
                <a:gd name="connsiteY2" fmla="*/ 0 h 4226312"/>
                <a:gd name="connsiteX3" fmla="*/ 3601876 w 3601908"/>
                <a:gd name="connsiteY3" fmla="*/ 600307 h 4226312"/>
                <a:gd name="connsiteX4" fmla="*/ 3601876 w 3601908"/>
                <a:gd name="connsiteY4" fmla="*/ 3614854 h 4226312"/>
                <a:gd name="connsiteX5" fmla="*/ 3280349 w 3601908"/>
                <a:gd name="connsiteY5" fmla="*/ 4226312 h 4226312"/>
                <a:gd name="connsiteX6" fmla="*/ 321558 w 3601908"/>
                <a:gd name="connsiteY6" fmla="*/ 4204010 h 4226312"/>
                <a:gd name="connsiteX7" fmla="*/ 32 w 3601908"/>
                <a:gd name="connsiteY7" fmla="*/ 3681762 h 4226312"/>
                <a:gd name="connsiteX8" fmla="*/ 32 w 3601908"/>
                <a:gd name="connsiteY8" fmla="*/ 600307 h 4226312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3001569 w 3601908"/>
                <a:gd name="connsiteY2" fmla="*/ 0 h 4226312"/>
                <a:gd name="connsiteX3" fmla="*/ 3601876 w 3601908"/>
                <a:gd name="connsiteY3" fmla="*/ 1392043 h 4226312"/>
                <a:gd name="connsiteX4" fmla="*/ 3601876 w 3601908"/>
                <a:gd name="connsiteY4" fmla="*/ 3614854 h 4226312"/>
                <a:gd name="connsiteX5" fmla="*/ 3280349 w 3601908"/>
                <a:gd name="connsiteY5" fmla="*/ 4226312 h 4226312"/>
                <a:gd name="connsiteX6" fmla="*/ 321558 w 3601908"/>
                <a:gd name="connsiteY6" fmla="*/ 4204010 h 4226312"/>
                <a:gd name="connsiteX7" fmla="*/ 32 w 3601908"/>
                <a:gd name="connsiteY7" fmla="*/ 3681762 h 4226312"/>
                <a:gd name="connsiteX8" fmla="*/ 32 w 3601908"/>
                <a:gd name="connsiteY8" fmla="*/ 600307 h 4226312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1786086 w 3601908"/>
                <a:gd name="connsiteY2" fmla="*/ 55756 h 4226312"/>
                <a:gd name="connsiteX3" fmla="*/ 3601876 w 3601908"/>
                <a:gd name="connsiteY3" fmla="*/ 1392043 h 4226312"/>
                <a:gd name="connsiteX4" fmla="*/ 3601876 w 3601908"/>
                <a:gd name="connsiteY4" fmla="*/ 3614854 h 4226312"/>
                <a:gd name="connsiteX5" fmla="*/ 3280349 w 3601908"/>
                <a:gd name="connsiteY5" fmla="*/ 4226312 h 4226312"/>
                <a:gd name="connsiteX6" fmla="*/ 321558 w 3601908"/>
                <a:gd name="connsiteY6" fmla="*/ 4204010 h 4226312"/>
                <a:gd name="connsiteX7" fmla="*/ 32 w 3601908"/>
                <a:gd name="connsiteY7" fmla="*/ 3681762 h 4226312"/>
                <a:gd name="connsiteX8" fmla="*/ 32 w 3601908"/>
                <a:gd name="connsiteY8" fmla="*/ 600307 h 4226312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1786086 w 3601908"/>
                <a:gd name="connsiteY2" fmla="*/ 55756 h 4226312"/>
                <a:gd name="connsiteX3" fmla="*/ 2798987 w 3601908"/>
                <a:gd name="connsiteY3" fmla="*/ 490652 h 4226312"/>
                <a:gd name="connsiteX4" fmla="*/ 3601876 w 3601908"/>
                <a:gd name="connsiteY4" fmla="*/ 1392043 h 4226312"/>
                <a:gd name="connsiteX5" fmla="*/ 3601876 w 3601908"/>
                <a:gd name="connsiteY5" fmla="*/ 3614854 h 4226312"/>
                <a:gd name="connsiteX6" fmla="*/ 3280349 w 3601908"/>
                <a:gd name="connsiteY6" fmla="*/ 4226312 h 4226312"/>
                <a:gd name="connsiteX7" fmla="*/ 321558 w 3601908"/>
                <a:gd name="connsiteY7" fmla="*/ 4204010 h 4226312"/>
                <a:gd name="connsiteX8" fmla="*/ 32 w 3601908"/>
                <a:gd name="connsiteY8" fmla="*/ 3681762 h 4226312"/>
                <a:gd name="connsiteX9" fmla="*/ 32 w 3601908"/>
                <a:gd name="connsiteY9" fmla="*/ 600307 h 4226312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1685725 w 3601908"/>
                <a:gd name="connsiteY2" fmla="*/ 22302 h 4226312"/>
                <a:gd name="connsiteX3" fmla="*/ 2798987 w 3601908"/>
                <a:gd name="connsiteY3" fmla="*/ 490652 h 4226312"/>
                <a:gd name="connsiteX4" fmla="*/ 3601876 w 3601908"/>
                <a:gd name="connsiteY4" fmla="*/ 1392043 h 4226312"/>
                <a:gd name="connsiteX5" fmla="*/ 3601876 w 3601908"/>
                <a:gd name="connsiteY5" fmla="*/ 3614854 h 4226312"/>
                <a:gd name="connsiteX6" fmla="*/ 3280349 w 3601908"/>
                <a:gd name="connsiteY6" fmla="*/ 4226312 h 4226312"/>
                <a:gd name="connsiteX7" fmla="*/ 321558 w 3601908"/>
                <a:gd name="connsiteY7" fmla="*/ 4204010 h 4226312"/>
                <a:gd name="connsiteX8" fmla="*/ 32 w 3601908"/>
                <a:gd name="connsiteY8" fmla="*/ 3681762 h 4226312"/>
                <a:gd name="connsiteX9" fmla="*/ 32 w 3601908"/>
                <a:gd name="connsiteY9" fmla="*/ 600307 h 4226312"/>
                <a:gd name="connsiteX0" fmla="*/ 32 w 3601908"/>
                <a:gd name="connsiteY0" fmla="*/ 611459 h 4237464"/>
                <a:gd name="connsiteX1" fmla="*/ 600339 w 3601908"/>
                <a:gd name="connsiteY1" fmla="*/ 11152 h 4237464"/>
                <a:gd name="connsiteX2" fmla="*/ 2098321 w 3601908"/>
                <a:gd name="connsiteY2" fmla="*/ 0 h 4237464"/>
                <a:gd name="connsiteX3" fmla="*/ 2798987 w 3601908"/>
                <a:gd name="connsiteY3" fmla="*/ 501804 h 4237464"/>
                <a:gd name="connsiteX4" fmla="*/ 3601876 w 3601908"/>
                <a:gd name="connsiteY4" fmla="*/ 1403195 h 4237464"/>
                <a:gd name="connsiteX5" fmla="*/ 3601876 w 3601908"/>
                <a:gd name="connsiteY5" fmla="*/ 3626006 h 4237464"/>
                <a:gd name="connsiteX6" fmla="*/ 3280349 w 3601908"/>
                <a:gd name="connsiteY6" fmla="*/ 4237464 h 4237464"/>
                <a:gd name="connsiteX7" fmla="*/ 321558 w 3601908"/>
                <a:gd name="connsiteY7" fmla="*/ 4215162 h 4237464"/>
                <a:gd name="connsiteX8" fmla="*/ 32 w 3601908"/>
                <a:gd name="connsiteY8" fmla="*/ 3692914 h 4237464"/>
                <a:gd name="connsiteX9" fmla="*/ 32 w 3601908"/>
                <a:gd name="connsiteY9" fmla="*/ 611459 h 4237464"/>
                <a:gd name="connsiteX0" fmla="*/ 32 w 3601908"/>
                <a:gd name="connsiteY0" fmla="*/ 611459 h 4237464"/>
                <a:gd name="connsiteX1" fmla="*/ 600339 w 3601908"/>
                <a:gd name="connsiteY1" fmla="*/ 11152 h 4237464"/>
                <a:gd name="connsiteX2" fmla="*/ 2098321 w 3601908"/>
                <a:gd name="connsiteY2" fmla="*/ 0 h 4237464"/>
                <a:gd name="connsiteX3" fmla="*/ 3010860 w 3601908"/>
                <a:gd name="connsiteY3" fmla="*/ 367989 h 4237464"/>
                <a:gd name="connsiteX4" fmla="*/ 3601876 w 3601908"/>
                <a:gd name="connsiteY4" fmla="*/ 1403195 h 4237464"/>
                <a:gd name="connsiteX5" fmla="*/ 3601876 w 3601908"/>
                <a:gd name="connsiteY5" fmla="*/ 3626006 h 4237464"/>
                <a:gd name="connsiteX6" fmla="*/ 3280349 w 3601908"/>
                <a:gd name="connsiteY6" fmla="*/ 4237464 h 4237464"/>
                <a:gd name="connsiteX7" fmla="*/ 321558 w 3601908"/>
                <a:gd name="connsiteY7" fmla="*/ 4215162 h 4237464"/>
                <a:gd name="connsiteX8" fmla="*/ 32 w 3601908"/>
                <a:gd name="connsiteY8" fmla="*/ 3692914 h 4237464"/>
                <a:gd name="connsiteX9" fmla="*/ 32 w 3601908"/>
                <a:gd name="connsiteY9" fmla="*/ 611459 h 4237464"/>
                <a:gd name="connsiteX0" fmla="*/ 32 w 3601908"/>
                <a:gd name="connsiteY0" fmla="*/ 611459 h 4237464"/>
                <a:gd name="connsiteX1" fmla="*/ 600339 w 3601908"/>
                <a:gd name="connsiteY1" fmla="*/ 11152 h 4237464"/>
                <a:gd name="connsiteX2" fmla="*/ 2098321 w 3601908"/>
                <a:gd name="connsiteY2" fmla="*/ 0 h 4237464"/>
                <a:gd name="connsiteX3" fmla="*/ 3010860 w 3601908"/>
                <a:gd name="connsiteY3" fmla="*/ 367989 h 4237464"/>
                <a:gd name="connsiteX4" fmla="*/ 3601876 w 3601908"/>
                <a:gd name="connsiteY4" fmla="*/ 2038814 h 4237464"/>
                <a:gd name="connsiteX5" fmla="*/ 3601876 w 3601908"/>
                <a:gd name="connsiteY5" fmla="*/ 3626006 h 4237464"/>
                <a:gd name="connsiteX6" fmla="*/ 3280349 w 3601908"/>
                <a:gd name="connsiteY6" fmla="*/ 4237464 h 4237464"/>
                <a:gd name="connsiteX7" fmla="*/ 321558 w 3601908"/>
                <a:gd name="connsiteY7" fmla="*/ 4215162 h 4237464"/>
                <a:gd name="connsiteX8" fmla="*/ 32 w 3601908"/>
                <a:gd name="connsiteY8" fmla="*/ 3692914 h 4237464"/>
                <a:gd name="connsiteX9" fmla="*/ 32 w 3601908"/>
                <a:gd name="connsiteY9" fmla="*/ 611459 h 4237464"/>
                <a:gd name="connsiteX0" fmla="*/ 32 w 3602088"/>
                <a:gd name="connsiteY0" fmla="*/ 611459 h 4237464"/>
                <a:gd name="connsiteX1" fmla="*/ 600339 w 3602088"/>
                <a:gd name="connsiteY1" fmla="*/ 11152 h 4237464"/>
                <a:gd name="connsiteX2" fmla="*/ 2098321 w 3602088"/>
                <a:gd name="connsiteY2" fmla="*/ 0 h 4237464"/>
                <a:gd name="connsiteX3" fmla="*/ 3010860 w 3602088"/>
                <a:gd name="connsiteY3" fmla="*/ 367989 h 4237464"/>
                <a:gd name="connsiteX4" fmla="*/ 3601876 w 3602088"/>
                <a:gd name="connsiteY4" fmla="*/ 2038814 h 4237464"/>
                <a:gd name="connsiteX5" fmla="*/ 3601876 w 3602088"/>
                <a:gd name="connsiteY5" fmla="*/ 3626006 h 4237464"/>
                <a:gd name="connsiteX6" fmla="*/ 3280349 w 3602088"/>
                <a:gd name="connsiteY6" fmla="*/ 4237464 h 4237464"/>
                <a:gd name="connsiteX7" fmla="*/ 321558 w 3602088"/>
                <a:gd name="connsiteY7" fmla="*/ 4215162 h 4237464"/>
                <a:gd name="connsiteX8" fmla="*/ 32 w 3602088"/>
                <a:gd name="connsiteY8" fmla="*/ 3692914 h 4237464"/>
                <a:gd name="connsiteX9" fmla="*/ 32 w 3602088"/>
                <a:gd name="connsiteY9" fmla="*/ 611459 h 4237464"/>
                <a:gd name="connsiteX0" fmla="*/ 32 w 3602338"/>
                <a:gd name="connsiteY0" fmla="*/ 611459 h 4237464"/>
                <a:gd name="connsiteX1" fmla="*/ 600339 w 3602338"/>
                <a:gd name="connsiteY1" fmla="*/ 11152 h 4237464"/>
                <a:gd name="connsiteX2" fmla="*/ 2098321 w 3602338"/>
                <a:gd name="connsiteY2" fmla="*/ 0 h 4237464"/>
                <a:gd name="connsiteX3" fmla="*/ 3178129 w 3602338"/>
                <a:gd name="connsiteY3" fmla="*/ 490653 h 4237464"/>
                <a:gd name="connsiteX4" fmla="*/ 3601876 w 3602338"/>
                <a:gd name="connsiteY4" fmla="*/ 2038814 h 4237464"/>
                <a:gd name="connsiteX5" fmla="*/ 3601876 w 3602338"/>
                <a:gd name="connsiteY5" fmla="*/ 3626006 h 4237464"/>
                <a:gd name="connsiteX6" fmla="*/ 3280349 w 3602338"/>
                <a:gd name="connsiteY6" fmla="*/ 4237464 h 4237464"/>
                <a:gd name="connsiteX7" fmla="*/ 321558 w 3602338"/>
                <a:gd name="connsiteY7" fmla="*/ 4215162 h 4237464"/>
                <a:gd name="connsiteX8" fmla="*/ 32 w 3602338"/>
                <a:gd name="connsiteY8" fmla="*/ 3692914 h 4237464"/>
                <a:gd name="connsiteX9" fmla="*/ 32 w 3602338"/>
                <a:gd name="connsiteY9" fmla="*/ 611459 h 4237464"/>
                <a:gd name="connsiteX0" fmla="*/ 32 w 3602338"/>
                <a:gd name="connsiteY0" fmla="*/ 600308 h 4226313"/>
                <a:gd name="connsiteX1" fmla="*/ 600339 w 3602338"/>
                <a:gd name="connsiteY1" fmla="*/ 1 h 4226313"/>
                <a:gd name="connsiteX2" fmla="*/ 1328887 w 3602338"/>
                <a:gd name="connsiteY2" fmla="*/ 0 h 4226313"/>
                <a:gd name="connsiteX3" fmla="*/ 3178129 w 3602338"/>
                <a:gd name="connsiteY3" fmla="*/ 479502 h 4226313"/>
                <a:gd name="connsiteX4" fmla="*/ 3601876 w 3602338"/>
                <a:gd name="connsiteY4" fmla="*/ 2027663 h 4226313"/>
                <a:gd name="connsiteX5" fmla="*/ 3601876 w 3602338"/>
                <a:gd name="connsiteY5" fmla="*/ 3614855 h 4226313"/>
                <a:gd name="connsiteX6" fmla="*/ 3280349 w 3602338"/>
                <a:gd name="connsiteY6" fmla="*/ 4226313 h 4226313"/>
                <a:gd name="connsiteX7" fmla="*/ 321558 w 3602338"/>
                <a:gd name="connsiteY7" fmla="*/ 4204011 h 4226313"/>
                <a:gd name="connsiteX8" fmla="*/ 32 w 3602338"/>
                <a:gd name="connsiteY8" fmla="*/ 3681763 h 4226313"/>
                <a:gd name="connsiteX9" fmla="*/ 32 w 3602338"/>
                <a:gd name="connsiteY9" fmla="*/ 600308 h 4226313"/>
                <a:gd name="connsiteX0" fmla="*/ 32 w 3602338"/>
                <a:gd name="connsiteY0" fmla="*/ 600308 h 4226313"/>
                <a:gd name="connsiteX1" fmla="*/ 600339 w 3602338"/>
                <a:gd name="connsiteY1" fmla="*/ 1 h 4226313"/>
                <a:gd name="connsiteX2" fmla="*/ 1328887 w 3602338"/>
                <a:gd name="connsiteY2" fmla="*/ 0 h 4226313"/>
                <a:gd name="connsiteX3" fmla="*/ 3178129 w 3602338"/>
                <a:gd name="connsiteY3" fmla="*/ 479502 h 4226313"/>
                <a:gd name="connsiteX4" fmla="*/ 3601876 w 3602338"/>
                <a:gd name="connsiteY4" fmla="*/ 2027663 h 4226313"/>
                <a:gd name="connsiteX5" fmla="*/ 3601876 w 3602338"/>
                <a:gd name="connsiteY5" fmla="*/ 3614855 h 4226313"/>
                <a:gd name="connsiteX6" fmla="*/ 3280349 w 3602338"/>
                <a:gd name="connsiteY6" fmla="*/ 4226313 h 4226313"/>
                <a:gd name="connsiteX7" fmla="*/ 321558 w 3602338"/>
                <a:gd name="connsiteY7" fmla="*/ 4204011 h 4226313"/>
                <a:gd name="connsiteX8" fmla="*/ 32 w 3602338"/>
                <a:gd name="connsiteY8" fmla="*/ 3681763 h 4226313"/>
                <a:gd name="connsiteX9" fmla="*/ 32 w 3602338"/>
                <a:gd name="connsiteY9" fmla="*/ 600308 h 4226313"/>
                <a:gd name="connsiteX0" fmla="*/ 32 w 3601998"/>
                <a:gd name="connsiteY0" fmla="*/ 600308 h 4226313"/>
                <a:gd name="connsiteX1" fmla="*/ 600339 w 3601998"/>
                <a:gd name="connsiteY1" fmla="*/ 1 h 4226313"/>
                <a:gd name="connsiteX2" fmla="*/ 1328887 w 3601998"/>
                <a:gd name="connsiteY2" fmla="*/ 0 h 4226313"/>
                <a:gd name="connsiteX3" fmla="*/ 2787837 w 3601998"/>
                <a:gd name="connsiteY3" fmla="*/ 446048 h 4226313"/>
                <a:gd name="connsiteX4" fmla="*/ 3601876 w 3601998"/>
                <a:gd name="connsiteY4" fmla="*/ 2027663 h 4226313"/>
                <a:gd name="connsiteX5" fmla="*/ 3601876 w 3601998"/>
                <a:gd name="connsiteY5" fmla="*/ 3614855 h 4226313"/>
                <a:gd name="connsiteX6" fmla="*/ 3280349 w 3601998"/>
                <a:gd name="connsiteY6" fmla="*/ 4226313 h 4226313"/>
                <a:gd name="connsiteX7" fmla="*/ 321558 w 3601998"/>
                <a:gd name="connsiteY7" fmla="*/ 4204011 h 4226313"/>
                <a:gd name="connsiteX8" fmla="*/ 32 w 3601998"/>
                <a:gd name="connsiteY8" fmla="*/ 3681763 h 4226313"/>
                <a:gd name="connsiteX9" fmla="*/ 32 w 3601998"/>
                <a:gd name="connsiteY9" fmla="*/ 600308 h 4226313"/>
                <a:gd name="connsiteX0" fmla="*/ 32 w 3601998"/>
                <a:gd name="connsiteY0" fmla="*/ 600308 h 4226313"/>
                <a:gd name="connsiteX1" fmla="*/ 600339 w 3601998"/>
                <a:gd name="connsiteY1" fmla="*/ 1 h 4226313"/>
                <a:gd name="connsiteX2" fmla="*/ 1493862 w 3601998"/>
                <a:gd name="connsiteY2" fmla="*/ 0 h 4226313"/>
                <a:gd name="connsiteX3" fmla="*/ 2787837 w 3601998"/>
                <a:gd name="connsiteY3" fmla="*/ 446048 h 4226313"/>
                <a:gd name="connsiteX4" fmla="*/ 3601876 w 3601998"/>
                <a:gd name="connsiteY4" fmla="*/ 2027663 h 4226313"/>
                <a:gd name="connsiteX5" fmla="*/ 3601876 w 3601998"/>
                <a:gd name="connsiteY5" fmla="*/ 3614855 h 4226313"/>
                <a:gd name="connsiteX6" fmla="*/ 3280349 w 3601998"/>
                <a:gd name="connsiteY6" fmla="*/ 4226313 h 4226313"/>
                <a:gd name="connsiteX7" fmla="*/ 321558 w 3601998"/>
                <a:gd name="connsiteY7" fmla="*/ 4204011 h 4226313"/>
                <a:gd name="connsiteX8" fmla="*/ 32 w 3601998"/>
                <a:gd name="connsiteY8" fmla="*/ 3681763 h 4226313"/>
                <a:gd name="connsiteX9" fmla="*/ 32 w 3601998"/>
                <a:gd name="connsiteY9" fmla="*/ 600308 h 4226313"/>
                <a:gd name="connsiteX0" fmla="*/ 32 w 3602025"/>
                <a:gd name="connsiteY0" fmla="*/ 600308 h 4226313"/>
                <a:gd name="connsiteX1" fmla="*/ 600339 w 3602025"/>
                <a:gd name="connsiteY1" fmla="*/ 1 h 4226313"/>
                <a:gd name="connsiteX2" fmla="*/ 1493862 w 3602025"/>
                <a:gd name="connsiteY2" fmla="*/ 0 h 4226313"/>
                <a:gd name="connsiteX3" fmla="*/ 2884073 w 3602025"/>
                <a:gd name="connsiteY3" fmla="*/ 468351 h 4226313"/>
                <a:gd name="connsiteX4" fmla="*/ 3601876 w 3602025"/>
                <a:gd name="connsiteY4" fmla="*/ 2027663 h 4226313"/>
                <a:gd name="connsiteX5" fmla="*/ 3601876 w 3602025"/>
                <a:gd name="connsiteY5" fmla="*/ 3614855 h 4226313"/>
                <a:gd name="connsiteX6" fmla="*/ 3280349 w 3602025"/>
                <a:gd name="connsiteY6" fmla="*/ 4226313 h 4226313"/>
                <a:gd name="connsiteX7" fmla="*/ 321558 w 3602025"/>
                <a:gd name="connsiteY7" fmla="*/ 4204011 h 4226313"/>
                <a:gd name="connsiteX8" fmla="*/ 32 w 3602025"/>
                <a:gd name="connsiteY8" fmla="*/ 3681763 h 4226313"/>
                <a:gd name="connsiteX9" fmla="*/ 32 w 3602025"/>
                <a:gd name="connsiteY9" fmla="*/ 600308 h 4226313"/>
                <a:gd name="connsiteX0" fmla="*/ 32 w 3602055"/>
                <a:gd name="connsiteY0" fmla="*/ 600308 h 4226313"/>
                <a:gd name="connsiteX1" fmla="*/ 600339 w 3602055"/>
                <a:gd name="connsiteY1" fmla="*/ 1 h 4226313"/>
                <a:gd name="connsiteX2" fmla="*/ 1493862 w 3602055"/>
                <a:gd name="connsiteY2" fmla="*/ 0 h 4226313"/>
                <a:gd name="connsiteX3" fmla="*/ 2884073 w 3602055"/>
                <a:gd name="connsiteY3" fmla="*/ 468351 h 4226313"/>
                <a:gd name="connsiteX4" fmla="*/ 3601876 w 3602055"/>
                <a:gd name="connsiteY4" fmla="*/ 2027663 h 4226313"/>
                <a:gd name="connsiteX5" fmla="*/ 3601876 w 3602055"/>
                <a:gd name="connsiteY5" fmla="*/ 3614855 h 4226313"/>
                <a:gd name="connsiteX6" fmla="*/ 3280349 w 3602055"/>
                <a:gd name="connsiteY6" fmla="*/ 4226313 h 4226313"/>
                <a:gd name="connsiteX7" fmla="*/ 321558 w 3602055"/>
                <a:gd name="connsiteY7" fmla="*/ 4204011 h 4226313"/>
                <a:gd name="connsiteX8" fmla="*/ 32 w 3602055"/>
                <a:gd name="connsiteY8" fmla="*/ 3681763 h 4226313"/>
                <a:gd name="connsiteX9" fmla="*/ 32 w 3602055"/>
                <a:gd name="connsiteY9" fmla="*/ 600308 h 4226313"/>
                <a:gd name="connsiteX0" fmla="*/ 32 w 3601908"/>
                <a:gd name="connsiteY0" fmla="*/ 600308 h 4226313"/>
                <a:gd name="connsiteX1" fmla="*/ 600339 w 3601908"/>
                <a:gd name="connsiteY1" fmla="*/ 1 h 4226313"/>
                <a:gd name="connsiteX2" fmla="*/ 1493862 w 3601908"/>
                <a:gd name="connsiteY2" fmla="*/ 0 h 4226313"/>
                <a:gd name="connsiteX3" fmla="*/ 2884073 w 3601908"/>
                <a:gd name="connsiteY3" fmla="*/ 468351 h 4226313"/>
                <a:gd name="connsiteX4" fmla="*/ 3450770 w 3601908"/>
                <a:gd name="connsiteY4" fmla="*/ 1148575 h 4226313"/>
                <a:gd name="connsiteX5" fmla="*/ 3601876 w 3601908"/>
                <a:gd name="connsiteY5" fmla="*/ 2027663 h 4226313"/>
                <a:gd name="connsiteX6" fmla="*/ 3601876 w 3601908"/>
                <a:gd name="connsiteY6" fmla="*/ 3614855 h 4226313"/>
                <a:gd name="connsiteX7" fmla="*/ 3280349 w 3601908"/>
                <a:gd name="connsiteY7" fmla="*/ 4226313 h 4226313"/>
                <a:gd name="connsiteX8" fmla="*/ 321558 w 3601908"/>
                <a:gd name="connsiteY8" fmla="*/ 4204011 h 4226313"/>
                <a:gd name="connsiteX9" fmla="*/ 32 w 3601908"/>
                <a:gd name="connsiteY9" fmla="*/ 3681763 h 4226313"/>
                <a:gd name="connsiteX10" fmla="*/ 32 w 3601908"/>
                <a:gd name="connsiteY10" fmla="*/ 600308 h 4226313"/>
                <a:gd name="connsiteX0" fmla="*/ 32 w 3601908"/>
                <a:gd name="connsiteY0" fmla="*/ 600308 h 4226313"/>
                <a:gd name="connsiteX1" fmla="*/ 600339 w 3601908"/>
                <a:gd name="connsiteY1" fmla="*/ 1 h 4226313"/>
                <a:gd name="connsiteX2" fmla="*/ 1493862 w 3601908"/>
                <a:gd name="connsiteY2" fmla="*/ 0 h 4226313"/>
                <a:gd name="connsiteX3" fmla="*/ 2870325 w 3601908"/>
                <a:gd name="connsiteY3" fmla="*/ 412595 h 4226313"/>
                <a:gd name="connsiteX4" fmla="*/ 3450770 w 3601908"/>
                <a:gd name="connsiteY4" fmla="*/ 1148575 h 4226313"/>
                <a:gd name="connsiteX5" fmla="*/ 3601876 w 3601908"/>
                <a:gd name="connsiteY5" fmla="*/ 2027663 h 4226313"/>
                <a:gd name="connsiteX6" fmla="*/ 3601876 w 3601908"/>
                <a:gd name="connsiteY6" fmla="*/ 3614855 h 4226313"/>
                <a:gd name="connsiteX7" fmla="*/ 3280349 w 3601908"/>
                <a:gd name="connsiteY7" fmla="*/ 4226313 h 4226313"/>
                <a:gd name="connsiteX8" fmla="*/ 321558 w 3601908"/>
                <a:gd name="connsiteY8" fmla="*/ 4204011 h 4226313"/>
                <a:gd name="connsiteX9" fmla="*/ 32 w 3601908"/>
                <a:gd name="connsiteY9" fmla="*/ 3681763 h 4226313"/>
                <a:gd name="connsiteX10" fmla="*/ 32 w 3601908"/>
                <a:gd name="connsiteY10" fmla="*/ 600308 h 42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1908" h="4226313">
                  <a:moveTo>
                    <a:pt x="32" y="600308"/>
                  </a:moveTo>
                  <a:cubicBezTo>
                    <a:pt x="32" y="268768"/>
                    <a:pt x="268799" y="1"/>
                    <a:pt x="600339" y="1"/>
                  </a:cubicBezTo>
                  <a:lnTo>
                    <a:pt x="1493862" y="0"/>
                  </a:lnTo>
                  <a:cubicBezTo>
                    <a:pt x="2048016" y="1858"/>
                    <a:pt x="2567693" y="189881"/>
                    <a:pt x="2870325" y="412595"/>
                  </a:cubicBezTo>
                  <a:cubicBezTo>
                    <a:pt x="3185020" y="600307"/>
                    <a:pt x="3331136" y="888690"/>
                    <a:pt x="3450770" y="1148575"/>
                  </a:cubicBezTo>
                  <a:cubicBezTo>
                    <a:pt x="3570404" y="1408460"/>
                    <a:pt x="3565235" y="1612899"/>
                    <a:pt x="3601876" y="2027663"/>
                  </a:cubicBezTo>
                  <a:lnTo>
                    <a:pt x="3601876" y="3614855"/>
                  </a:lnTo>
                  <a:cubicBezTo>
                    <a:pt x="3601876" y="3946395"/>
                    <a:pt x="3611889" y="4226313"/>
                    <a:pt x="3280349" y="4226313"/>
                  </a:cubicBezTo>
                  <a:lnTo>
                    <a:pt x="321558" y="4204011"/>
                  </a:lnTo>
                  <a:cubicBezTo>
                    <a:pt x="-9982" y="4204011"/>
                    <a:pt x="32" y="4013303"/>
                    <a:pt x="32" y="3681763"/>
                  </a:cubicBezTo>
                  <a:lnTo>
                    <a:pt x="32" y="60030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8498"/>
                  </a:schemeClr>
                </a:gs>
                <a:gs pos="42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softEdge rad="16097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bIns="182880" rtlCol="0" anchor="ctr"/>
            <a:lstStyle/>
            <a:p>
              <a:endParaRPr lang="en-IN" sz="1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endParaRPr lang="en-IN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endParaRPr lang="en-IN" sz="18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endParaRPr lang="en-IN" sz="1600" dirty="0">
                <a:solidFill>
                  <a:srgbClr val="000000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endParaRPr>
            </a:p>
            <a:p>
              <a:r>
                <a:rPr lang="en-IN" sz="2000" dirty="0">
                  <a:solidFill>
                    <a:srgbClr val="00206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A</a:t>
              </a:r>
              <a:r>
                <a:rPr lang="en-IN" sz="2000" dirty="0">
                  <a:solidFill>
                    <a:srgbClr val="002060"/>
                  </a:solidFill>
                  <a:effectLst/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nalysing the impact of the India-ASEAN FTA using GTAP general equilibrium modelling – with the base year 2017 – </a:t>
              </a:r>
              <a:r>
                <a:rPr lang="en-GB" sz="2000" dirty="0">
                  <a:solidFill>
                    <a:srgbClr val="002060"/>
                  </a:solidFill>
                  <a:effectLst/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both on the external sector and on domestic macroeconomic variables in India and ASEAN</a:t>
              </a:r>
              <a:r>
                <a:rPr lang="en-IN" sz="2000" dirty="0">
                  <a:solidFill>
                    <a:srgbClr val="002060"/>
                  </a:solidFill>
                  <a:effectLst/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 </a:t>
              </a:r>
            </a:p>
          </p:txBody>
        </p:sp>
        <p:pic>
          <p:nvPicPr>
            <p:cNvPr id="15" name="Picture 14" descr="A red target with a black arrow&#10;&#10;Description automatically generated">
              <a:extLst>
                <a:ext uri="{FF2B5EF4-FFF2-40B4-BE49-F238E27FC236}">
                  <a16:creationId xmlns:a16="http://schemas.microsoft.com/office/drawing/2014/main" id="{6E842ADF-F80A-53AC-343B-A2E593AE7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6273" y="1711440"/>
              <a:ext cx="1182262" cy="1182262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EBC7B7-DFF0-DEA5-B2AB-2A53502769C4}"/>
              </a:ext>
            </a:extLst>
          </p:cNvPr>
          <p:cNvGrpSpPr/>
          <p:nvPr/>
        </p:nvGrpSpPr>
        <p:grpSpPr>
          <a:xfrm>
            <a:off x="6309383" y="1022582"/>
            <a:ext cx="3728462" cy="5464031"/>
            <a:chOff x="1126273" y="1711440"/>
            <a:chExt cx="3055362" cy="4667059"/>
          </a:xfrm>
        </p:grpSpPr>
        <p:sp>
          <p:nvSpPr>
            <p:cNvPr id="23" name="Alternate Process 6">
              <a:extLst>
                <a:ext uri="{FF2B5EF4-FFF2-40B4-BE49-F238E27FC236}">
                  <a16:creationId xmlns:a16="http://schemas.microsoft.com/office/drawing/2014/main" id="{1F3B0364-0AF2-5F2A-F62B-59E16DEC7408}"/>
                </a:ext>
              </a:extLst>
            </p:cNvPr>
            <p:cNvSpPr/>
            <p:nvPr/>
          </p:nvSpPr>
          <p:spPr>
            <a:xfrm>
              <a:off x="1260057" y="2152186"/>
              <a:ext cx="2921578" cy="4226313"/>
            </a:xfrm>
            <a:custGeom>
              <a:avLst/>
              <a:gdLst>
                <a:gd name="connsiteX0" fmla="*/ 0 w 3601844"/>
                <a:gd name="connsiteY0" fmla="*/ 600307 h 4215161"/>
                <a:gd name="connsiteX1" fmla="*/ 600307 w 3601844"/>
                <a:gd name="connsiteY1" fmla="*/ 0 h 4215161"/>
                <a:gd name="connsiteX2" fmla="*/ 3001537 w 3601844"/>
                <a:gd name="connsiteY2" fmla="*/ 0 h 4215161"/>
                <a:gd name="connsiteX3" fmla="*/ 3601844 w 3601844"/>
                <a:gd name="connsiteY3" fmla="*/ 600307 h 4215161"/>
                <a:gd name="connsiteX4" fmla="*/ 3601844 w 3601844"/>
                <a:gd name="connsiteY4" fmla="*/ 3614854 h 4215161"/>
                <a:gd name="connsiteX5" fmla="*/ 3001537 w 3601844"/>
                <a:gd name="connsiteY5" fmla="*/ 4215161 h 4215161"/>
                <a:gd name="connsiteX6" fmla="*/ 600307 w 3601844"/>
                <a:gd name="connsiteY6" fmla="*/ 4215161 h 4215161"/>
                <a:gd name="connsiteX7" fmla="*/ 0 w 3601844"/>
                <a:gd name="connsiteY7" fmla="*/ 3614854 h 4215161"/>
                <a:gd name="connsiteX8" fmla="*/ 0 w 3601844"/>
                <a:gd name="connsiteY8" fmla="*/ 600307 h 4215161"/>
                <a:gd name="connsiteX0" fmla="*/ 32 w 3601876"/>
                <a:gd name="connsiteY0" fmla="*/ 600307 h 4215161"/>
                <a:gd name="connsiteX1" fmla="*/ 600339 w 3601876"/>
                <a:gd name="connsiteY1" fmla="*/ 0 h 4215161"/>
                <a:gd name="connsiteX2" fmla="*/ 3001569 w 3601876"/>
                <a:gd name="connsiteY2" fmla="*/ 0 h 4215161"/>
                <a:gd name="connsiteX3" fmla="*/ 3601876 w 3601876"/>
                <a:gd name="connsiteY3" fmla="*/ 600307 h 4215161"/>
                <a:gd name="connsiteX4" fmla="*/ 3601876 w 3601876"/>
                <a:gd name="connsiteY4" fmla="*/ 3614854 h 4215161"/>
                <a:gd name="connsiteX5" fmla="*/ 3001569 w 3601876"/>
                <a:gd name="connsiteY5" fmla="*/ 4215161 h 4215161"/>
                <a:gd name="connsiteX6" fmla="*/ 321558 w 3601876"/>
                <a:gd name="connsiteY6" fmla="*/ 4204010 h 4215161"/>
                <a:gd name="connsiteX7" fmla="*/ 32 w 3601876"/>
                <a:gd name="connsiteY7" fmla="*/ 3614854 h 4215161"/>
                <a:gd name="connsiteX8" fmla="*/ 32 w 3601876"/>
                <a:gd name="connsiteY8" fmla="*/ 600307 h 4215161"/>
                <a:gd name="connsiteX0" fmla="*/ 32 w 3601876"/>
                <a:gd name="connsiteY0" fmla="*/ 600307 h 4215161"/>
                <a:gd name="connsiteX1" fmla="*/ 600339 w 3601876"/>
                <a:gd name="connsiteY1" fmla="*/ 0 h 4215161"/>
                <a:gd name="connsiteX2" fmla="*/ 3001569 w 3601876"/>
                <a:gd name="connsiteY2" fmla="*/ 0 h 4215161"/>
                <a:gd name="connsiteX3" fmla="*/ 3601876 w 3601876"/>
                <a:gd name="connsiteY3" fmla="*/ 600307 h 4215161"/>
                <a:gd name="connsiteX4" fmla="*/ 3601876 w 3601876"/>
                <a:gd name="connsiteY4" fmla="*/ 3614854 h 4215161"/>
                <a:gd name="connsiteX5" fmla="*/ 3001569 w 3601876"/>
                <a:gd name="connsiteY5" fmla="*/ 4215161 h 4215161"/>
                <a:gd name="connsiteX6" fmla="*/ 321558 w 3601876"/>
                <a:gd name="connsiteY6" fmla="*/ 4204010 h 4215161"/>
                <a:gd name="connsiteX7" fmla="*/ 32 w 3601876"/>
                <a:gd name="connsiteY7" fmla="*/ 3681762 h 4215161"/>
                <a:gd name="connsiteX8" fmla="*/ 32 w 3601876"/>
                <a:gd name="connsiteY8" fmla="*/ 600307 h 4215161"/>
                <a:gd name="connsiteX0" fmla="*/ 32 w 3615787"/>
                <a:gd name="connsiteY0" fmla="*/ 600307 h 4215161"/>
                <a:gd name="connsiteX1" fmla="*/ 600339 w 3615787"/>
                <a:gd name="connsiteY1" fmla="*/ 0 h 4215161"/>
                <a:gd name="connsiteX2" fmla="*/ 3001569 w 3615787"/>
                <a:gd name="connsiteY2" fmla="*/ 0 h 4215161"/>
                <a:gd name="connsiteX3" fmla="*/ 3601876 w 3615787"/>
                <a:gd name="connsiteY3" fmla="*/ 600307 h 4215161"/>
                <a:gd name="connsiteX4" fmla="*/ 3601876 w 3615787"/>
                <a:gd name="connsiteY4" fmla="*/ 3614854 h 4215161"/>
                <a:gd name="connsiteX5" fmla="*/ 3369559 w 3615787"/>
                <a:gd name="connsiteY5" fmla="*/ 4215161 h 4215161"/>
                <a:gd name="connsiteX6" fmla="*/ 321558 w 3615787"/>
                <a:gd name="connsiteY6" fmla="*/ 4204010 h 4215161"/>
                <a:gd name="connsiteX7" fmla="*/ 32 w 3615787"/>
                <a:gd name="connsiteY7" fmla="*/ 3681762 h 4215161"/>
                <a:gd name="connsiteX8" fmla="*/ 32 w 3615787"/>
                <a:gd name="connsiteY8" fmla="*/ 600307 h 4215161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3001569 w 3601908"/>
                <a:gd name="connsiteY2" fmla="*/ 0 h 4226312"/>
                <a:gd name="connsiteX3" fmla="*/ 3601876 w 3601908"/>
                <a:gd name="connsiteY3" fmla="*/ 600307 h 4226312"/>
                <a:gd name="connsiteX4" fmla="*/ 3601876 w 3601908"/>
                <a:gd name="connsiteY4" fmla="*/ 3614854 h 4226312"/>
                <a:gd name="connsiteX5" fmla="*/ 3280349 w 3601908"/>
                <a:gd name="connsiteY5" fmla="*/ 4226312 h 4226312"/>
                <a:gd name="connsiteX6" fmla="*/ 321558 w 3601908"/>
                <a:gd name="connsiteY6" fmla="*/ 4204010 h 4226312"/>
                <a:gd name="connsiteX7" fmla="*/ 32 w 3601908"/>
                <a:gd name="connsiteY7" fmla="*/ 3681762 h 4226312"/>
                <a:gd name="connsiteX8" fmla="*/ 32 w 3601908"/>
                <a:gd name="connsiteY8" fmla="*/ 600307 h 4226312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3001569 w 3601908"/>
                <a:gd name="connsiteY2" fmla="*/ 0 h 4226312"/>
                <a:gd name="connsiteX3" fmla="*/ 3601876 w 3601908"/>
                <a:gd name="connsiteY3" fmla="*/ 1392043 h 4226312"/>
                <a:gd name="connsiteX4" fmla="*/ 3601876 w 3601908"/>
                <a:gd name="connsiteY4" fmla="*/ 3614854 h 4226312"/>
                <a:gd name="connsiteX5" fmla="*/ 3280349 w 3601908"/>
                <a:gd name="connsiteY5" fmla="*/ 4226312 h 4226312"/>
                <a:gd name="connsiteX6" fmla="*/ 321558 w 3601908"/>
                <a:gd name="connsiteY6" fmla="*/ 4204010 h 4226312"/>
                <a:gd name="connsiteX7" fmla="*/ 32 w 3601908"/>
                <a:gd name="connsiteY7" fmla="*/ 3681762 h 4226312"/>
                <a:gd name="connsiteX8" fmla="*/ 32 w 3601908"/>
                <a:gd name="connsiteY8" fmla="*/ 600307 h 4226312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1786086 w 3601908"/>
                <a:gd name="connsiteY2" fmla="*/ 55756 h 4226312"/>
                <a:gd name="connsiteX3" fmla="*/ 3601876 w 3601908"/>
                <a:gd name="connsiteY3" fmla="*/ 1392043 h 4226312"/>
                <a:gd name="connsiteX4" fmla="*/ 3601876 w 3601908"/>
                <a:gd name="connsiteY4" fmla="*/ 3614854 h 4226312"/>
                <a:gd name="connsiteX5" fmla="*/ 3280349 w 3601908"/>
                <a:gd name="connsiteY5" fmla="*/ 4226312 h 4226312"/>
                <a:gd name="connsiteX6" fmla="*/ 321558 w 3601908"/>
                <a:gd name="connsiteY6" fmla="*/ 4204010 h 4226312"/>
                <a:gd name="connsiteX7" fmla="*/ 32 w 3601908"/>
                <a:gd name="connsiteY7" fmla="*/ 3681762 h 4226312"/>
                <a:gd name="connsiteX8" fmla="*/ 32 w 3601908"/>
                <a:gd name="connsiteY8" fmla="*/ 600307 h 4226312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1786086 w 3601908"/>
                <a:gd name="connsiteY2" fmla="*/ 55756 h 4226312"/>
                <a:gd name="connsiteX3" fmla="*/ 2798987 w 3601908"/>
                <a:gd name="connsiteY3" fmla="*/ 490652 h 4226312"/>
                <a:gd name="connsiteX4" fmla="*/ 3601876 w 3601908"/>
                <a:gd name="connsiteY4" fmla="*/ 1392043 h 4226312"/>
                <a:gd name="connsiteX5" fmla="*/ 3601876 w 3601908"/>
                <a:gd name="connsiteY5" fmla="*/ 3614854 h 4226312"/>
                <a:gd name="connsiteX6" fmla="*/ 3280349 w 3601908"/>
                <a:gd name="connsiteY6" fmla="*/ 4226312 h 4226312"/>
                <a:gd name="connsiteX7" fmla="*/ 321558 w 3601908"/>
                <a:gd name="connsiteY7" fmla="*/ 4204010 h 4226312"/>
                <a:gd name="connsiteX8" fmla="*/ 32 w 3601908"/>
                <a:gd name="connsiteY8" fmla="*/ 3681762 h 4226312"/>
                <a:gd name="connsiteX9" fmla="*/ 32 w 3601908"/>
                <a:gd name="connsiteY9" fmla="*/ 600307 h 4226312"/>
                <a:gd name="connsiteX0" fmla="*/ 32 w 3601908"/>
                <a:gd name="connsiteY0" fmla="*/ 600307 h 4226312"/>
                <a:gd name="connsiteX1" fmla="*/ 600339 w 3601908"/>
                <a:gd name="connsiteY1" fmla="*/ 0 h 4226312"/>
                <a:gd name="connsiteX2" fmla="*/ 1685725 w 3601908"/>
                <a:gd name="connsiteY2" fmla="*/ 22302 h 4226312"/>
                <a:gd name="connsiteX3" fmla="*/ 2798987 w 3601908"/>
                <a:gd name="connsiteY3" fmla="*/ 490652 h 4226312"/>
                <a:gd name="connsiteX4" fmla="*/ 3601876 w 3601908"/>
                <a:gd name="connsiteY4" fmla="*/ 1392043 h 4226312"/>
                <a:gd name="connsiteX5" fmla="*/ 3601876 w 3601908"/>
                <a:gd name="connsiteY5" fmla="*/ 3614854 h 4226312"/>
                <a:gd name="connsiteX6" fmla="*/ 3280349 w 3601908"/>
                <a:gd name="connsiteY6" fmla="*/ 4226312 h 4226312"/>
                <a:gd name="connsiteX7" fmla="*/ 321558 w 3601908"/>
                <a:gd name="connsiteY7" fmla="*/ 4204010 h 4226312"/>
                <a:gd name="connsiteX8" fmla="*/ 32 w 3601908"/>
                <a:gd name="connsiteY8" fmla="*/ 3681762 h 4226312"/>
                <a:gd name="connsiteX9" fmla="*/ 32 w 3601908"/>
                <a:gd name="connsiteY9" fmla="*/ 600307 h 4226312"/>
                <a:gd name="connsiteX0" fmla="*/ 32 w 3601908"/>
                <a:gd name="connsiteY0" fmla="*/ 611459 h 4237464"/>
                <a:gd name="connsiteX1" fmla="*/ 600339 w 3601908"/>
                <a:gd name="connsiteY1" fmla="*/ 11152 h 4237464"/>
                <a:gd name="connsiteX2" fmla="*/ 2098321 w 3601908"/>
                <a:gd name="connsiteY2" fmla="*/ 0 h 4237464"/>
                <a:gd name="connsiteX3" fmla="*/ 2798987 w 3601908"/>
                <a:gd name="connsiteY3" fmla="*/ 501804 h 4237464"/>
                <a:gd name="connsiteX4" fmla="*/ 3601876 w 3601908"/>
                <a:gd name="connsiteY4" fmla="*/ 1403195 h 4237464"/>
                <a:gd name="connsiteX5" fmla="*/ 3601876 w 3601908"/>
                <a:gd name="connsiteY5" fmla="*/ 3626006 h 4237464"/>
                <a:gd name="connsiteX6" fmla="*/ 3280349 w 3601908"/>
                <a:gd name="connsiteY6" fmla="*/ 4237464 h 4237464"/>
                <a:gd name="connsiteX7" fmla="*/ 321558 w 3601908"/>
                <a:gd name="connsiteY7" fmla="*/ 4215162 h 4237464"/>
                <a:gd name="connsiteX8" fmla="*/ 32 w 3601908"/>
                <a:gd name="connsiteY8" fmla="*/ 3692914 h 4237464"/>
                <a:gd name="connsiteX9" fmla="*/ 32 w 3601908"/>
                <a:gd name="connsiteY9" fmla="*/ 611459 h 4237464"/>
                <a:gd name="connsiteX0" fmla="*/ 32 w 3601908"/>
                <a:gd name="connsiteY0" fmla="*/ 611459 h 4237464"/>
                <a:gd name="connsiteX1" fmla="*/ 600339 w 3601908"/>
                <a:gd name="connsiteY1" fmla="*/ 11152 h 4237464"/>
                <a:gd name="connsiteX2" fmla="*/ 2098321 w 3601908"/>
                <a:gd name="connsiteY2" fmla="*/ 0 h 4237464"/>
                <a:gd name="connsiteX3" fmla="*/ 3010860 w 3601908"/>
                <a:gd name="connsiteY3" fmla="*/ 367989 h 4237464"/>
                <a:gd name="connsiteX4" fmla="*/ 3601876 w 3601908"/>
                <a:gd name="connsiteY4" fmla="*/ 1403195 h 4237464"/>
                <a:gd name="connsiteX5" fmla="*/ 3601876 w 3601908"/>
                <a:gd name="connsiteY5" fmla="*/ 3626006 h 4237464"/>
                <a:gd name="connsiteX6" fmla="*/ 3280349 w 3601908"/>
                <a:gd name="connsiteY6" fmla="*/ 4237464 h 4237464"/>
                <a:gd name="connsiteX7" fmla="*/ 321558 w 3601908"/>
                <a:gd name="connsiteY7" fmla="*/ 4215162 h 4237464"/>
                <a:gd name="connsiteX8" fmla="*/ 32 w 3601908"/>
                <a:gd name="connsiteY8" fmla="*/ 3692914 h 4237464"/>
                <a:gd name="connsiteX9" fmla="*/ 32 w 3601908"/>
                <a:gd name="connsiteY9" fmla="*/ 611459 h 4237464"/>
                <a:gd name="connsiteX0" fmla="*/ 32 w 3601908"/>
                <a:gd name="connsiteY0" fmla="*/ 611459 h 4237464"/>
                <a:gd name="connsiteX1" fmla="*/ 600339 w 3601908"/>
                <a:gd name="connsiteY1" fmla="*/ 11152 h 4237464"/>
                <a:gd name="connsiteX2" fmla="*/ 2098321 w 3601908"/>
                <a:gd name="connsiteY2" fmla="*/ 0 h 4237464"/>
                <a:gd name="connsiteX3" fmla="*/ 3010860 w 3601908"/>
                <a:gd name="connsiteY3" fmla="*/ 367989 h 4237464"/>
                <a:gd name="connsiteX4" fmla="*/ 3601876 w 3601908"/>
                <a:gd name="connsiteY4" fmla="*/ 2038814 h 4237464"/>
                <a:gd name="connsiteX5" fmla="*/ 3601876 w 3601908"/>
                <a:gd name="connsiteY5" fmla="*/ 3626006 h 4237464"/>
                <a:gd name="connsiteX6" fmla="*/ 3280349 w 3601908"/>
                <a:gd name="connsiteY6" fmla="*/ 4237464 h 4237464"/>
                <a:gd name="connsiteX7" fmla="*/ 321558 w 3601908"/>
                <a:gd name="connsiteY7" fmla="*/ 4215162 h 4237464"/>
                <a:gd name="connsiteX8" fmla="*/ 32 w 3601908"/>
                <a:gd name="connsiteY8" fmla="*/ 3692914 h 4237464"/>
                <a:gd name="connsiteX9" fmla="*/ 32 w 3601908"/>
                <a:gd name="connsiteY9" fmla="*/ 611459 h 4237464"/>
                <a:gd name="connsiteX0" fmla="*/ 32 w 3602088"/>
                <a:gd name="connsiteY0" fmla="*/ 611459 h 4237464"/>
                <a:gd name="connsiteX1" fmla="*/ 600339 w 3602088"/>
                <a:gd name="connsiteY1" fmla="*/ 11152 h 4237464"/>
                <a:gd name="connsiteX2" fmla="*/ 2098321 w 3602088"/>
                <a:gd name="connsiteY2" fmla="*/ 0 h 4237464"/>
                <a:gd name="connsiteX3" fmla="*/ 3010860 w 3602088"/>
                <a:gd name="connsiteY3" fmla="*/ 367989 h 4237464"/>
                <a:gd name="connsiteX4" fmla="*/ 3601876 w 3602088"/>
                <a:gd name="connsiteY4" fmla="*/ 2038814 h 4237464"/>
                <a:gd name="connsiteX5" fmla="*/ 3601876 w 3602088"/>
                <a:gd name="connsiteY5" fmla="*/ 3626006 h 4237464"/>
                <a:gd name="connsiteX6" fmla="*/ 3280349 w 3602088"/>
                <a:gd name="connsiteY6" fmla="*/ 4237464 h 4237464"/>
                <a:gd name="connsiteX7" fmla="*/ 321558 w 3602088"/>
                <a:gd name="connsiteY7" fmla="*/ 4215162 h 4237464"/>
                <a:gd name="connsiteX8" fmla="*/ 32 w 3602088"/>
                <a:gd name="connsiteY8" fmla="*/ 3692914 h 4237464"/>
                <a:gd name="connsiteX9" fmla="*/ 32 w 3602088"/>
                <a:gd name="connsiteY9" fmla="*/ 611459 h 4237464"/>
                <a:gd name="connsiteX0" fmla="*/ 32 w 3602338"/>
                <a:gd name="connsiteY0" fmla="*/ 611459 h 4237464"/>
                <a:gd name="connsiteX1" fmla="*/ 600339 w 3602338"/>
                <a:gd name="connsiteY1" fmla="*/ 11152 h 4237464"/>
                <a:gd name="connsiteX2" fmla="*/ 2098321 w 3602338"/>
                <a:gd name="connsiteY2" fmla="*/ 0 h 4237464"/>
                <a:gd name="connsiteX3" fmla="*/ 3178129 w 3602338"/>
                <a:gd name="connsiteY3" fmla="*/ 490653 h 4237464"/>
                <a:gd name="connsiteX4" fmla="*/ 3601876 w 3602338"/>
                <a:gd name="connsiteY4" fmla="*/ 2038814 h 4237464"/>
                <a:gd name="connsiteX5" fmla="*/ 3601876 w 3602338"/>
                <a:gd name="connsiteY5" fmla="*/ 3626006 h 4237464"/>
                <a:gd name="connsiteX6" fmla="*/ 3280349 w 3602338"/>
                <a:gd name="connsiteY6" fmla="*/ 4237464 h 4237464"/>
                <a:gd name="connsiteX7" fmla="*/ 321558 w 3602338"/>
                <a:gd name="connsiteY7" fmla="*/ 4215162 h 4237464"/>
                <a:gd name="connsiteX8" fmla="*/ 32 w 3602338"/>
                <a:gd name="connsiteY8" fmla="*/ 3692914 h 4237464"/>
                <a:gd name="connsiteX9" fmla="*/ 32 w 3602338"/>
                <a:gd name="connsiteY9" fmla="*/ 611459 h 4237464"/>
                <a:gd name="connsiteX0" fmla="*/ 32 w 3602338"/>
                <a:gd name="connsiteY0" fmla="*/ 600308 h 4226313"/>
                <a:gd name="connsiteX1" fmla="*/ 600339 w 3602338"/>
                <a:gd name="connsiteY1" fmla="*/ 1 h 4226313"/>
                <a:gd name="connsiteX2" fmla="*/ 1328887 w 3602338"/>
                <a:gd name="connsiteY2" fmla="*/ 0 h 4226313"/>
                <a:gd name="connsiteX3" fmla="*/ 3178129 w 3602338"/>
                <a:gd name="connsiteY3" fmla="*/ 479502 h 4226313"/>
                <a:gd name="connsiteX4" fmla="*/ 3601876 w 3602338"/>
                <a:gd name="connsiteY4" fmla="*/ 2027663 h 4226313"/>
                <a:gd name="connsiteX5" fmla="*/ 3601876 w 3602338"/>
                <a:gd name="connsiteY5" fmla="*/ 3614855 h 4226313"/>
                <a:gd name="connsiteX6" fmla="*/ 3280349 w 3602338"/>
                <a:gd name="connsiteY6" fmla="*/ 4226313 h 4226313"/>
                <a:gd name="connsiteX7" fmla="*/ 321558 w 3602338"/>
                <a:gd name="connsiteY7" fmla="*/ 4204011 h 4226313"/>
                <a:gd name="connsiteX8" fmla="*/ 32 w 3602338"/>
                <a:gd name="connsiteY8" fmla="*/ 3681763 h 4226313"/>
                <a:gd name="connsiteX9" fmla="*/ 32 w 3602338"/>
                <a:gd name="connsiteY9" fmla="*/ 600308 h 4226313"/>
                <a:gd name="connsiteX0" fmla="*/ 32 w 3602338"/>
                <a:gd name="connsiteY0" fmla="*/ 600308 h 4226313"/>
                <a:gd name="connsiteX1" fmla="*/ 600339 w 3602338"/>
                <a:gd name="connsiteY1" fmla="*/ 1 h 4226313"/>
                <a:gd name="connsiteX2" fmla="*/ 1328887 w 3602338"/>
                <a:gd name="connsiteY2" fmla="*/ 0 h 4226313"/>
                <a:gd name="connsiteX3" fmla="*/ 3178129 w 3602338"/>
                <a:gd name="connsiteY3" fmla="*/ 479502 h 4226313"/>
                <a:gd name="connsiteX4" fmla="*/ 3601876 w 3602338"/>
                <a:gd name="connsiteY4" fmla="*/ 2027663 h 4226313"/>
                <a:gd name="connsiteX5" fmla="*/ 3601876 w 3602338"/>
                <a:gd name="connsiteY5" fmla="*/ 3614855 h 4226313"/>
                <a:gd name="connsiteX6" fmla="*/ 3280349 w 3602338"/>
                <a:gd name="connsiteY6" fmla="*/ 4226313 h 4226313"/>
                <a:gd name="connsiteX7" fmla="*/ 321558 w 3602338"/>
                <a:gd name="connsiteY7" fmla="*/ 4204011 h 4226313"/>
                <a:gd name="connsiteX8" fmla="*/ 32 w 3602338"/>
                <a:gd name="connsiteY8" fmla="*/ 3681763 h 4226313"/>
                <a:gd name="connsiteX9" fmla="*/ 32 w 3602338"/>
                <a:gd name="connsiteY9" fmla="*/ 600308 h 4226313"/>
                <a:gd name="connsiteX0" fmla="*/ 32 w 3601998"/>
                <a:gd name="connsiteY0" fmla="*/ 600308 h 4226313"/>
                <a:gd name="connsiteX1" fmla="*/ 600339 w 3601998"/>
                <a:gd name="connsiteY1" fmla="*/ 1 h 4226313"/>
                <a:gd name="connsiteX2" fmla="*/ 1328887 w 3601998"/>
                <a:gd name="connsiteY2" fmla="*/ 0 h 4226313"/>
                <a:gd name="connsiteX3" fmla="*/ 2787837 w 3601998"/>
                <a:gd name="connsiteY3" fmla="*/ 446048 h 4226313"/>
                <a:gd name="connsiteX4" fmla="*/ 3601876 w 3601998"/>
                <a:gd name="connsiteY4" fmla="*/ 2027663 h 4226313"/>
                <a:gd name="connsiteX5" fmla="*/ 3601876 w 3601998"/>
                <a:gd name="connsiteY5" fmla="*/ 3614855 h 4226313"/>
                <a:gd name="connsiteX6" fmla="*/ 3280349 w 3601998"/>
                <a:gd name="connsiteY6" fmla="*/ 4226313 h 4226313"/>
                <a:gd name="connsiteX7" fmla="*/ 321558 w 3601998"/>
                <a:gd name="connsiteY7" fmla="*/ 4204011 h 4226313"/>
                <a:gd name="connsiteX8" fmla="*/ 32 w 3601998"/>
                <a:gd name="connsiteY8" fmla="*/ 3681763 h 4226313"/>
                <a:gd name="connsiteX9" fmla="*/ 32 w 3601998"/>
                <a:gd name="connsiteY9" fmla="*/ 600308 h 4226313"/>
                <a:gd name="connsiteX0" fmla="*/ 32 w 3601998"/>
                <a:gd name="connsiteY0" fmla="*/ 600308 h 4226313"/>
                <a:gd name="connsiteX1" fmla="*/ 600339 w 3601998"/>
                <a:gd name="connsiteY1" fmla="*/ 1 h 4226313"/>
                <a:gd name="connsiteX2" fmla="*/ 1493862 w 3601998"/>
                <a:gd name="connsiteY2" fmla="*/ 0 h 4226313"/>
                <a:gd name="connsiteX3" fmla="*/ 2787837 w 3601998"/>
                <a:gd name="connsiteY3" fmla="*/ 446048 h 4226313"/>
                <a:gd name="connsiteX4" fmla="*/ 3601876 w 3601998"/>
                <a:gd name="connsiteY4" fmla="*/ 2027663 h 4226313"/>
                <a:gd name="connsiteX5" fmla="*/ 3601876 w 3601998"/>
                <a:gd name="connsiteY5" fmla="*/ 3614855 h 4226313"/>
                <a:gd name="connsiteX6" fmla="*/ 3280349 w 3601998"/>
                <a:gd name="connsiteY6" fmla="*/ 4226313 h 4226313"/>
                <a:gd name="connsiteX7" fmla="*/ 321558 w 3601998"/>
                <a:gd name="connsiteY7" fmla="*/ 4204011 h 4226313"/>
                <a:gd name="connsiteX8" fmla="*/ 32 w 3601998"/>
                <a:gd name="connsiteY8" fmla="*/ 3681763 h 4226313"/>
                <a:gd name="connsiteX9" fmla="*/ 32 w 3601998"/>
                <a:gd name="connsiteY9" fmla="*/ 600308 h 4226313"/>
                <a:gd name="connsiteX0" fmla="*/ 32 w 3602025"/>
                <a:gd name="connsiteY0" fmla="*/ 600308 h 4226313"/>
                <a:gd name="connsiteX1" fmla="*/ 600339 w 3602025"/>
                <a:gd name="connsiteY1" fmla="*/ 1 h 4226313"/>
                <a:gd name="connsiteX2" fmla="*/ 1493862 w 3602025"/>
                <a:gd name="connsiteY2" fmla="*/ 0 h 4226313"/>
                <a:gd name="connsiteX3" fmla="*/ 2884073 w 3602025"/>
                <a:gd name="connsiteY3" fmla="*/ 468351 h 4226313"/>
                <a:gd name="connsiteX4" fmla="*/ 3601876 w 3602025"/>
                <a:gd name="connsiteY4" fmla="*/ 2027663 h 4226313"/>
                <a:gd name="connsiteX5" fmla="*/ 3601876 w 3602025"/>
                <a:gd name="connsiteY5" fmla="*/ 3614855 h 4226313"/>
                <a:gd name="connsiteX6" fmla="*/ 3280349 w 3602025"/>
                <a:gd name="connsiteY6" fmla="*/ 4226313 h 4226313"/>
                <a:gd name="connsiteX7" fmla="*/ 321558 w 3602025"/>
                <a:gd name="connsiteY7" fmla="*/ 4204011 h 4226313"/>
                <a:gd name="connsiteX8" fmla="*/ 32 w 3602025"/>
                <a:gd name="connsiteY8" fmla="*/ 3681763 h 4226313"/>
                <a:gd name="connsiteX9" fmla="*/ 32 w 3602025"/>
                <a:gd name="connsiteY9" fmla="*/ 600308 h 4226313"/>
                <a:gd name="connsiteX0" fmla="*/ 32 w 3602055"/>
                <a:gd name="connsiteY0" fmla="*/ 600308 h 4226313"/>
                <a:gd name="connsiteX1" fmla="*/ 600339 w 3602055"/>
                <a:gd name="connsiteY1" fmla="*/ 1 h 4226313"/>
                <a:gd name="connsiteX2" fmla="*/ 1493862 w 3602055"/>
                <a:gd name="connsiteY2" fmla="*/ 0 h 4226313"/>
                <a:gd name="connsiteX3" fmla="*/ 2884073 w 3602055"/>
                <a:gd name="connsiteY3" fmla="*/ 468351 h 4226313"/>
                <a:gd name="connsiteX4" fmla="*/ 3601876 w 3602055"/>
                <a:gd name="connsiteY4" fmla="*/ 2027663 h 4226313"/>
                <a:gd name="connsiteX5" fmla="*/ 3601876 w 3602055"/>
                <a:gd name="connsiteY5" fmla="*/ 3614855 h 4226313"/>
                <a:gd name="connsiteX6" fmla="*/ 3280349 w 3602055"/>
                <a:gd name="connsiteY6" fmla="*/ 4226313 h 4226313"/>
                <a:gd name="connsiteX7" fmla="*/ 321558 w 3602055"/>
                <a:gd name="connsiteY7" fmla="*/ 4204011 h 4226313"/>
                <a:gd name="connsiteX8" fmla="*/ 32 w 3602055"/>
                <a:gd name="connsiteY8" fmla="*/ 3681763 h 4226313"/>
                <a:gd name="connsiteX9" fmla="*/ 32 w 3602055"/>
                <a:gd name="connsiteY9" fmla="*/ 600308 h 4226313"/>
                <a:gd name="connsiteX0" fmla="*/ 32 w 3601908"/>
                <a:gd name="connsiteY0" fmla="*/ 600308 h 4226313"/>
                <a:gd name="connsiteX1" fmla="*/ 600339 w 3601908"/>
                <a:gd name="connsiteY1" fmla="*/ 1 h 4226313"/>
                <a:gd name="connsiteX2" fmla="*/ 1493862 w 3601908"/>
                <a:gd name="connsiteY2" fmla="*/ 0 h 4226313"/>
                <a:gd name="connsiteX3" fmla="*/ 2884073 w 3601908"/>
                <a:gd name="connsiteY3" fmla="*/ 468351 h 4226313"/>
                <a:gd name="connsiteX4" fmla="*/ 3450770 w 3601908"/>
                <a:gd name="connsiteY4" fmla="*/ 1148575 h 4226313"/>
                <a:gd name="connsiteX5" fmla="*/ 3601876 w 3601908"/>
                <a:gd name="connsiteY5" fmla="*/ 2027663 h 4226313"/>
                <a:gd name="connsiteX6" fmla="*/ 3601876 w 3601908"/>
                <a:gd name="connsiteY6" fmla="*/ 3614855 h 4226313"/>
                <a:gd name="connsiteX7" fmla="*/ 3280349 w 3601908"/>
                <a:gd name="connsiteY7" fmla="*/ 4226313 h 4226313"/>
                <a:gd name="connsiteX8" fmla="*/ 321558 w 3601908"/>
                <a:gd name="connsiteY8" fmla="*/ 4204011 h 4226313"/>
                <a:gd name="connsiteX9" fmla="*/ 32 w 3601908"/>
                <a:gd name="connsiteY9" fmla="*/ 3681763 h 4226313"/>
                <a:gd name="connsiteX10" fmla="*/ 32 w 3601908"/>
                <a:gd name="connsiteY10" fmla="*/ 600308 h 4226313"/>
                <a:gd name="connsiteX0" fmla="*/ 32 w 3601908"/>
                <a:gd name="connsiteY0" fmla="*/ 600308 h 4226313"/>
                <a:gd name="connsiteX1" fmla="*/ 600339 w 3601908"/>
                <a:gd name="connsiteY1" fmla="*/ 1 h 4226313"/>
                <a:gd name="connsiteX2" fmla="*/ 1493862 w 3601908"/>
                <a:gd name="connsiteY2" fmla="*/ 0 h 4226313"/>
                <a:gd name="connsiteX3" fmla="*/ 2870325 w 3601908"/>
                <a:gd name="connsiteY3" fmla="*/ 412595 h 4226313"/>
                <a:gd name="connsiteX4" fmla="*/ 3450770 w 3601908"/>
                <a:gd name="connsiteY4" fmla="*/ 1148575 h 4226313"/>
                <a:gd name="connsiteX5" fmla="*/ 3601876 w 3601908"/>
                <a:gd name="connsiteY5" fmla="*/ 2027663 h 4226313"/>
                <a:gd name="connsiteX6" fmla="*/ 3601876 w 3601908"/>
                <a:gd name="connsiteY6" fmla="*/ 3614855 h 4226313"/>
                <a:gd name="connsiteX7" fmla="*/ 3280349 w 3601908"/>
                <a:gd name="connsiteY7" fmla="*/ 4226313 h 4226313"/>
                <a:gd name="connsiteX8" fmla="*/ 321558 w 3601908"/>
                <a:gd name="connsiteY8" fmla="*/ 4204011 h 4226313"/>
                <a:gd name="connsiteX9" fmla="*/ 32 w 3601908"/>
                <a:gd name="connsiteY9" fmla="*/ 3681763 h 4226313"/>
                <a:gd name="connsiteX10" fmla="*/ 32 w 3601908"/>
                <a:gd name="connsiteY10" fmla="*/ 600308 h 422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01908" h="4226313">
                  <a:moveTo>
                    <a:pt x="32" y="600308"/>
                  </a:moveTo>
                  <a:cubicBezTo>
                    <a:pt x="32" y="268768"/>
                    <a:pt x="268799" y="1"/>
                    <a:pt x="600339" y="1"/>
                  </a:cubicBezTo>
                  <a:lnTo>
                    <a:pt x="1493862" y="0"/>
                  </a:lnTo>
                  <a:cubicBezTo>
                    <a:pt x="2048016" y="1858"/>
                    <a:pt x="2567693" y="189881"/>
                    <a:pt x="2870325" y="412595"/>
                  </a:cubicBezTo>
                  <a:cubicBezTo>
                    <a:pt x="3185020" y="600307"/>
                    <a:pt x="3331136" y="888690"/>
                    <a:pt x="3450770" y="1148575"/>
                  </a:cubicBezTo>
                  <a:cubicBezTo>
                    <a:pt x="3570404" y="1408460"/>
                    <a:pt x="3565235" y="1612899"/>
                    <a:pt x="3601876" y="2027663"/>
                  </a:cubicBezTo>
                  <a:lnTo>
                    <a:pt x="3601876" y="3614855"/>
                  </a:lnTo>
                  <a:cubicBezTo>
                    <a:pt x="3601876" y="3946395"/>
                    <a:pt x="3611889" y="4226313"/>
                    <a:pt x="3280349" y="4226313"/>
                  </a:cubicBezTo>
                  <a:lnTo>
                    <a:pt x="321558" y="4204011"/>
                  </a:lnTo>
                  <a:cubicBezTo>
                    <a:pt x="-9982" y="4204011"/>
                    <a:pt x="32" y="4013303"/>
                    <a:pt x="32" y="3681763"/>
                  </a:cubicBezTo>
                  <a:lnTo>
                    <a:pt x="32" y="60030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8498"/>
                  </a:schemeClr>
                </a:gs>
                <a:gs pos="42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softEdge rad="16097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320" rIns="274320" bIns="182880" rtlCol="0" anchor="ctr"/>
            <a:lstStyle/>
            <a:p>
              <a:endParaRPr lang="en-IN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endParaRPr lang="en-IN" sz="1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endParaRPr lang="en-I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endParaRPr lang="en-IN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  <a:p>
              <a:r>
                <a:rPr lang="en-IN" sz="2000" dirty="0">
                  <a:solidFill>
                    <a:srgbClr val="00206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Light" panose="02000000000000000000" pitchFamily="2" charset="0"/>
                </a:rPr>
                <a:t>Estimating India’s untapped trade potential at a disaggregated product level (i.e., 6-digit HS) in the individual ASEAN member countries, utilizing the Viner’s trade creation model, for the years 2010 and 2022 </a:t>
              </a:r>
            </a:p>
          </p:txBody>
        </p:sp>
        <p:pic>
          <p:nvPicPr>
            <p:cNvPr id="24" name="Picture 23" descr="A red target with a black arrow&#10;&#10;Description automatically generated">
              <a:extLst>
                <a:ext uri="{FF2B5EF4-FFF2-40B4-BE49-F238E27FC236}">
                  <a16:creationId xmlns:a16="http://schemas.microsoft.com/office/drawing/2014/main" id="{2BA1230B-DE1D-5071-828F-CE803B9DD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26273" y="1711440"/>
              <a:ext cx="1182262" cy="11822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6355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0DB4-BFE3-B47F-318A-4FD2A51B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55" y="234347"/>
            <a:ext cx="10515600" cy="893379"/>
          </a:xfrm>
        </p:spPr>
        <p:txBody>
          <a:bodyPr>
            <a:normAutofit/>
          </a:bodyPr>
          <a:lstStyle/>
          <a:p>
            <a:r>
              <a:rPr lang="en-IN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Methodological Framework</a:t>
            </a: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06040D5-95E9-58E1-392F-0EE665716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789494"/>
              </p:ext>
            </p:extLst>
          </p:nvPr>
        </p:nvGraphicFramePr>
        <p:xfrm>
          <a:off x="258356" y="2417335"/>
          <a:ext cx="6220503" cy="353826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54790">
                  <a:extLst>
                    <a:ext uri="{9D8B030D-6E8A-4147-A177-3AD203B41FA5}">
                      <a16:colId xmlns:a16="http://schemas.microsoft.com/office/drawing/2014/main" val="1877635726"/>
                    </a:ext>
                  </a:extLst>
                </a:gridCol>
                <a:gridCol w="1740361">
                  <a:extLst>
                    <a:ext uri="{9D8B030D-6E8A-4147-A177-3AD203B41FA5}">
                      <a16:colId xmlns:a16="http://schemas.microsoft.com/office/drawing/2014/main" val="1849544225"/>
                    </a:ext>
                  </a:extLst>
                </a:gridCol>
                <a:gridCol w="1162712">
                  <a:extLst>
                    <a:ext uri="{9D8B030D-6E8A-4147-A177-3AD203B41FA5}">
                      <a16:colId xmlns:a16="http://schemas.microsoft.com/office/drawing/2014/main" val="1610695335"/>
                    </a:ext>
                  </a:extLst>
                </a:gridCol>
                <a:gridCol w="2162640">
                  <a:extLst>
                    <a:ext uri="{9D8B030D-6E8A-4147-A177-3AD203B41FA5}">
                      <a16:colId xmlns:a16="http://schemas.microsoft.com/office/drawing/2014/main" val="1042443473"/>
                    </a:ext>
                  </a:extLst>
                </a:gridCol>
              </a:tblGrid>
              <a:tr h="615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Simulation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Regional Aggregation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Sectoral Aggregation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Model specification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6930120"/>
                  </a:ext>
                </a:extLst>
              </a:tr>
              <a:tr h="29229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Full Liberalization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Cambodia, India, Indonesia, the Lao People’s Democratic Republic, the Philippines, Malaysia, Brunei Darussalam, Singapore, Thailand, Vietnam, the rest of ASEAN (comprising of Myanmar and Timor-Leste), China, EU, USA, Japan, Australia, ROW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25 sectors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  <a:p>
                      <a:endParaRPr lang="en-US" sz="1200" b="0" i="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Perfect competition in factors and product markets, and production function, subject to constant returns to scale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  <a:p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– standard GTAP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  <a:p>
                      <a:pPr algn="just"/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specification.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  <a:p>
                      <a:pPr algn="just"/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 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  <a:p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Unemployment captured in the model </a:t>
                      </a:r>
                      <a:r>
                        <a:rPr lang="en-IN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— </a:t>
                      </a:r>
                      <a:r>
                        <a:rPr lang="en-GB" sz="1200" b="0" i="0" dirty="0">
                          <a:effectLst/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Fixed Real Wages with Endogenous &amp; Flexible Labour Supply.</a:t>
                      </a:r>
                      <a:endParaRPr lang="en-IN" sz="1200" b="0" i="0" dirty="0">
                        <a:effectLst/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  <a:p>
                      <a:endParaRPr lang="en-US" sz="1200" b="0" i="0" dirty="0"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179997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F2816DC-D018-EC41-AC78-827D045EAF9B}"/>
              </a:ext>
            </a:extLst>
          </p:cNvPr>
          <p:cNvSpPr txBox="1"/>
          <p:nvPr/>
        </p:nvSpPr>
        <p:spPr>
          <a:xfrm>
            <a:off x="156757" y="2048005"/>
            <a:ext cx="4305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Simulation using the GTAP 11 database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7ABB20-ADB6-B2FB-BD29-F12B7E122150}"/>
              </a:ext>
            </a:extLst>
          </p:cNvPr>
          <p:cNvSpPr txBox="1">
            <a:spLocks/>
          </p:cNvSpPr>
          <p:nvPr/>
        </p:nvSpPr>
        <p:spPr>
          <a:xfrm>
            <a:off x="316737" y="1245459"/>
            <a:ext cx="10515600" cy="3513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u="sng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Experiment Design: Regional and Sector Aggregation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C609430-6826-35B6-5759-5D4B21563684}"/>
              </a:ext>
            </a:extLst>
          </p:cNvPr>
          <p:cNvSpPr/>
          <p:nvPr/>
        </p:nvSpPr>
        <p:spPr>
          <a:xfrm>
            <a:off x="9040190" y="2006404"/>
            <a:ext cx="632184" cy="35307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Rice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7371C7D-5F5B-2455-733B-33344A255E3C}"/>
              </a:ext>
            </a:extLst>
          </p:cNvPr>
          <p:cNvSpPr/>
          <p:nvPr/>
        </p:nvSpPr>
        <p:spPr>
          <a:xfrm>
            <a:off x="8251902" y="1386950"/>
            <a:ext cx="1770637" cy="48183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none" strike="noStrike" dirty="0">
                <a:effectLst/>
              </a:rPr>
              <a:t>Other Cereals Grains</a:t>
            </a:r>
          </a:p>
          <a:p>
            <a:pPr algn="ctr"/>
            <a:r>
              <a:rPr lang="en-US" sz="1400" u="none" strike="noStrike" dirty="0">
                <a:effectLst/>
              </a:rPr>
              <a:t> and Crops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3B0F2DD-AB1E-13ED-970F-26DC4AC04D71}"/>
              </a:ext>
            </a:extLst>
          </p:cNvPr>
          <p:cNvSpPr/>
          <p:nvPr/>
        </p:nvSpPr>
        <p:spPr>
          <a:xfrm>
            <a:off x="10070086" y="2067877"/>
            <a:ext cx="1210904" cy="41199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Bovine</a:t>
            </a:r>
            <a:r>
              <a:rPr lang="en-US" sz="1400" u="none" strike="noStrike" dirty="0">
                <a:effectLst/>
              </a:rPr>
              <a:t> Meat Products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97934A6-3A51-8317-DDDA-C37AFD22F0C5}"/>
              </a:ext>
            </a:extLst>
          </p:cNvPr>
          <p:cNvSpPr/>
          <p:nvPr/>
        </p:nvSpPr>
        <p:spPr>
          <a:xfrm>
            <a:off x="7271214" y="1982173"/>
            <a:ext cx="1661453" cy="41199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u="none" strike="noStrike" dirty="0">
                <a:effectLst/>
              </a:rPr>
              <a:t>Other Livestock and </a:t>
            </a:r>
          </a:p>
          <a:p>
            <a:pPr algn="l" fontAlgn="ctr"/>
            <a:r>
              <a:rPr lang="en-US" sz="1400" u="none" strike="noStrike" dirty="0">
                <a:effectLst/>
              </a:rPr>
              <a:t>Meat Products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91FAA0F-D2A2-EA84-4E06-D1270FBE196D}"/>
              </a:ext>
            </a:extLst>
          </p:cNvPr>
          <p:cNvSpPr/>
          <p:nvPr/>
        </p:nvSpPr>
        <p:spPr>
          <a:xfrm>
            <a:off x="9451910" y="5578474"/>
            <a:ext cx="1596873" cy="417062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none" strike="noStrike" dirty="0">
                <a:effectLst/>
              </a:rPr>
              <a:t>Textiles &amp; Wearing Apparel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460EB5C-F175-6D60-C15A-7FC84F2538A6}"/>
              </a:ext>
            </a:extLst>
          </p:cNvPr>
          <p:cNvSpPr/>
          <p:nvPr/>
        </p:nvSpPr>
        <p:spPr>
          <a:xfrm>
            <a:off x="10085206" y="1561399"/>
            <a:ext cx="1338147" cy="40658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none" strike="noStrike" dirty="0">
                <a:effectLst/>
              </a:rPr>
              <a:t>Vegetable Oils and Fats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D68AEAC-CD3B-CDCE-D62D-036ADA0C7C3E}"/>
              </a:ext>
            </a:extLst>
          </p:cNvPr>
          <p:cNvSpPr/>
          <p:nvPr/>
        </p:nvSpPr>
        <p:spPr>
          <a:xfrm>
            <a:off x="8080127" y="3441328"/>
            <a:ext cx="960063" cy="42974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none" strike="noStrike" dirty="0">
                <a:effectLst/>
              </a:rPr>
              <a:t>Paper Products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E005CC3-8FAB-90F0-B0A4-6DBD726CE4BE}"/>
              </a:ext>
            </a:extLst>
          </p:cNvPr>
          <p:cNvSpPr/>
          <p:nvPr/>
        </p:nvSpPr>
        <p:spPr>
          <a:xfrm>
            <a:off x="10250347" y="2554792"/>
            <a:ext cx="1163983" cy="353071"/>
          </a:xfrm>
          <a:prstGeom prst="roundRect">
            <a:avLst/>
          </a:prstGeom>
          <a:solidFill>
            <a:srgbClr val="7F642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u="none" strike="noStrike" dirty="0">
                <a:effectLst/>
              </a:rPr>
              <a:t>Coal and Oil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531C943-83B7-E062-6201-96F38F458656}"/>
              </a:ext>
            </a:extLst>
          </p:cNvPr>
          <p:cNvSpPr/>
          <p:nvPr/>
        </p:nvSpPr>
        <p:spPr>
          <a:xfrm>
            <a:off x="7017873" y="2454689"/>
            <a:ext cx="1449076" cy="411993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none" strike="noStrike" dirty="0">
                <a:effectLst/>
              </a:rPr>
              <a:t>Other Processed Food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AFE08C15-F921-2D77-24F6-737768428607}"/>
              </a:ext>
            </a:extLst>
          </p:cNvPr>
          <p:cNvSpPr/>
          <p:nvPr/>
        </p:nvSpPr>
        <p:spPr>
          <a:xfrm>
            <a:off x="7554057" y="2933407"/>
            <a:ext cx="1348582" cy="37527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none" strike="noStrike" dirty="0">
                <a:effectLst/>
              </a:rPr>
              <a:t>Motor Vehicle and Parts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3C012AA-02D4-698B-5AA2-FD8ECF4FDDC1}"/>
              </a:ext>
            </a:extLst>
          </p:cNvPr>
          <p:cNvSpPr/>
          <p:nvPr/>
        </p:nvSpPr>
        <p:spPr>
          <a:xfrm>
            <a:off x="7495678" y="4000066"/>
            <a:ext cx="1544512" cy="42103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none" strike="noStrike" dirty="0">
                <a:effectLst/>
              </a:rPr>
              <a:t>Other Light Manufacturing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2F326DF-8E8E-4963-A6E6-209689DD5970}"/>
              </a:ext>
            </a:extLst>
          </p:cNvPr>
          <p:cNvSpPr/>
          <p:nvPr/>
        </p:nvSpPr>
        <p:spPr>
          <a:xfrm>
            <a:off x="9170806" y="2957838"/>
            <a:ext cx="1044846" cy="401414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Petroleum Products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75B7362-4FED-38C3-23E9-403BABC6735C}"/>
              </a:ext>
            </a:extLst>
          </p:cNvPr>
          <p:cNvSpPr/>
          <p:nvPr/>
        </p:nvSpPr>
        <p:spPr>
          <a:xfrm>
            <a:off x="7178396" y="4562457"/>
            <a:ext cx="1449076" cy="411718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Rubber and Plastic Products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A01ED1B-5A14-983E-3A7B-365E15C8CBB7}"/>
              </a:ext>
            </a:extLst>
          </p:cNvPr>
          <p:cNvSpPr/>
          <p:nvPr/>
        </p:nvSpPr>
        <p:spPr>
          <a:xfrm>
            <a:off x="7554057" y="5050044"/>
            <a:ext cx="1260557" cy="421006"/>
          </a:xfrm>
          <a:prstGeom prst="roundRect">
            <a:avLst/>
          </a:prstGeom>
          <a:solidFill>
            <a:srgbClr val="7F642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Utilities And Construction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9871E67-D22B-183B-BF19-98F8DA603059}"/>
              </a:ext>
            </a:extLst>
          </p:cNvPr>
          <p:cNvSpPr/>
          <p:nvPr/>
        </p:nvSpPr>
        <p:spPr>
          <a:xfrm>
            <a:off x="10144766" y="4027725"/>
            <a:ext cx="1864112" cy="409068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Computer, Electronic &amp; Optical Products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DB29DA99-488B-CC23-6EE7-D2F60C28922E}"/>
              </a:ext>
            </a:extLst>
          </p:cNvPr>
          <p:cNvSpPr/>
          <p:nvPr/>
        </p:nvSpPr>
        <p:spPr>
          <a:xfrm>
            <a:off x="7017873" y="3470880"/>
            <a:ext cx="906853" cy="42100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Chemical Products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1DE3412-912D-E16F-7EA8-C669FCB2302D}"/>
              </a:ext>
            </a:extLst>
          </p:cNvPr>
          <p:cNvSpPr/>
          <p:nvPr/>
        </p:nvSpPr>
        <p:spPr>
          <a:xfrm>
            <a:off x="10325265" y="3052312"/>
            <a:ext cx="1322993" cy="35307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Ferrous Metals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47095121-2982-7FFC-B589-8137E8E290D0}"/>
              </a:ext>
            </a:extLst>
          </p:cNvPr>
          <p:cNvSpPr/>
          <p:nvPr/>
        </p:nvSpPr>
        <p:spPr>
          <a:xfrm>
            <a:off x="8755318" y="4488754"/>
            <a:ext cx="1329888" cy="446111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Other Heavy Manufacturing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25472DA6-51E6-7475-74C7-728DB7B45311}"/>
              </a:ext>
            </a:extLst>
          </p:cNvPr>
          <p:cNvSpPr/>
          <p:nvPr/>
        </p:nvSpPr>
        <p:spPr>
          <a:xfrm>
            <a:off x="10170842" y="3443833"/>
            <a:ext cx="1210904" cy="43483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Electrical Equipment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F5E16A77-F4CC-0DDC-1AE8-72456FF5927F}"/>
              </a:ext>
            </a:extLst>
          </p:cNvPr>
          <p:cNvSpPr/>
          <p:nvPr/>
        </p:nvSpPr>
        <p:spPr>
          <a:xfrm>
            <a:off x="9979322" y="5096952"/>
            <a:ext cx="1322993" cy="389733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Machinery &amp; Equipment </a:t>
            </a:r>
            <a:r>
              <a:rPr lang="en-US" sz="1400" dirty="0" err="1"/>
              <a:t>nec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D2743FBF-AA03-31C7-2A9F-6DA4071FBE0E}"/>
              </a:ext>
            </a:extLst>
          </p:cNvPr>
          <p:cNvSpPr/>
          <p:nvPr/>
        </p:nvSpPr>
        <p:spPr>
          <a:xfrm>
            <a:off x="10117960" y="4583953"/>
            <a:ext cx="1428755" cy="409067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Pharmaceutical Products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1FACEBD2-7009-E424-1421-DC6873231FA0}"/>
              </a:ext>
            </a:extLst>
          </p:cNvPr>
          <p:cNvSpPr/>
          <p:nvPr/>
        </p:nvSpPr>
        <p:spPr>
          <a:xfrm>
            <a:off x="8954631" y="5072938"/>
            <a:ext cx="831802" cy="364790"/>
          </a:xfrm>
          <a:prstGeom prst="roundRect">
            <a:avLst/>
          </a:prstGeom>
          <a:solidFill>
            <a:srgbClr val="7F642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Other Services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648B236-5544-72C8-B3B9-18EDDE033E24}"/>
              </a:ext>
            </a:extLst>
          </p:cNvPr>
          <p:cNvSpPr/>
          <p:nvPr/>
        </p:nvSpPr>
        <p:spPr>
          <a:xfrm>
            <a:off x="8827289" y="2479871"/>
            <a:ext cx="1210905" cy="422218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Other Mining &amp; Extraction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B5CF282A-6DCE-3348-4B2D-3866E84A9906}"/>
              </a:ext>
            </a:extLst>
          </p:cNvPr>
          <p:cNvSpPr/>
          <p:nvPr/>
        </p:nvSpPr>
        <p:spPr>
          <a:xfrm>
            <a:off x="8374514" y="6040025"/>
            <a:ext cx="1436606" cy="353071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Communication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DC37281-1858-2D1C-543B-B9F31870DA3F}"/>
              </a:ext>
            </a:extLst>
          </p:cNvPr>
          <p:cNvSpPr/>
          <p:nvPr/>
        </p:nvSpPr>
        <p:spPr>
          <a:xfrm>
            <a:off x="7924726" y="5515888"/>
            <a:ext cx="1339093" cy="43970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fontAlgn="ctr"/>
            <a:r>
              <a:rPr lang="en-US" sz="1400" dirty="0"/>
              <a:t>Other Business Services</a:t>
            </a:r>
            <a:endParaRPr lang="en-US" sz="1400" b="0" i="0" u="none" strike="noStrike" dirty="0">
              <a:solidFill>
                <a:srgbClr val="000000"/>
              </a:solidFill>
              <a:effectLst/>
              <a:latin typeface="Aptos Narrow" panose="020B0004020202020204" pitchFamily="34" charset="0"/>
            </a:endParaRPr>
          </a:p>
        </p:txBody>
      </p:sp>
      <p:sp>
        <p:nvSpPr>
          <p:cNvPr id="4" name="Round Diagonal Corner of Rectangle 3">
            <a:extLst>
              <a:ext uri="{FF2B5EF4-FFF2-40B4-BE49-F238E27FC236}">
                <a16:creationId xmlns:a16="http://schemas.microsoft.com/office/drawing/2014/main" id="{32F83B6E-9197-D295-BABE-CDDBD1EB1DEB}"/>
              </a:ext>
            </a:extLst>
          </p:cNvPr>
          <p:cNvSpPr/>
          <p:nvPr/>
        </p:nvSpPr>
        <p:spPr>
          <a:xfrm>
            <a:off x="9170806" y="3443833"/>
            <a:ext cx="914400" cy="914400"/>
          </a:xfrm>
          <a:prstGeom prst="round2Diag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25 Sectors</a:t>
            </a:r>
          </a:p>
        </p:txBody>
      </p:sp>
    </p:spTree>
    <p:extLst>
      <p:ext uri="{BB962C8B-B14F-4D97-AF65-F5344CB8AC3E}">
        <p14:creationId xmlns:p14="http://schemas.microsoft.com/office/powerpoint/2010/main" val="2271576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339C8-7CA4-8EED-980D-75C3BF9DB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949"/>
            <a:ext cx="10515600" cy="1325563"/>
          </a:xfrm>
        </p:spPr>
        <p:txBody>
          <a:bodyPr/>
          <a:lstStyle/>
          <a:p>
            <a:pPr algn="ctr"/>
            <a:r>
              <a:rPr kumimoji="0" lang="en-IN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Estimation of Export Potential: Viner’s Trade Creation Model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E7355-4015-5D82-69AE-9167DB502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70517"/>
            <a:ext cx="10515600" cy="531913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Under this </a:t>
            </a:r>
            <a:r>
              <a:rPr lang="en-IN" sz="1400" b="1" dirty="0">
                <a:latin typeface="Roboto Light" panose="02000000000000000000" pitchFamily="2" charset="0"/>
                <a:ea typeface="Roboto Light" panose="02000000000000000000" pitchFamily="2" charset="0"/>
              </a:rPr>
              <a:t>partial equilibrium framework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, export competitiveness is estimated based on ground realities prevailing in the global economy.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In other words, </a:t>
            </a:r>
            <a:r>
              <a:rPr lang="en-IN" sz="1400" b="1" dirty="0">
                <a:latin typeface="Roboto Light" panose="02000000000000000000" pitchFamily="2" charset="0"/>
                <a:ea typeface="Roboto Light" panose="02000000000000000000" pitchFamily="2" charset="0"/>
              </a:rPr>
              <a:t>price competitiveness 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forms the basis for identifying potential products exported by a supplier to an importing country.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In this approach, if a product becomes competitive based on its comparative cost advantage, the volume of increased trade is considered as </a:t>
            </a:r>
            <a:r>
              <a:rPr lang="en-IN" sz="1400" b="1" dirty="0">
                <a:latin typeface="Roboto Light" panose="02000000000000000000" pitchFamily="2" charset="0"/>
                <a:ea typeface="Roboto Light" panose="02000000000000000000" pitchFamily="2" charset="0"/>
              </a:rPr>
              <a:t>trade creation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For </a:t>
            </a:r>
            <a:r>
              <a:rPr lang="en-IN" sz="1400" b="1" dirty="0">
                <a:latin typeface="Roboto Light" panose="02000000000000000000" pitchFamily="2" charset="0"/>
                <a:ea typeface="Roboto Light" panose="02000000000000000000" pitchFamily="2" charset="0"/>
              </a:rPr>
              <a:t>estimation of price competitiveness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, each product is considered separately at disaggregated level (i.e. at 6-digit HS level).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In this analysis, the export price of each product from</a:t>
            </a:r>
            <a:r>
              <a:rPr lang="en-IN" sz="1400" i="1" dirty="0"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IN" sz="1400" i="1" dirty="0" err="1">
                <a:latin typeface="Roboto Light" panose="02000000000000000000" pitchFamily="2" charset="0"/>
                <a:ea typeface="Roboto Light" panose="02000000000000000000" pitchFamily="2" charset="0"/>
              </a:rPr>
              <a:t>j</a:t>
            </a:r>
            <a:r>
              <a:rPr lang="en-IN" sz="1400" i="1" baseline="30000" dirty="0" err="1">
                <a:latin typeface="Roboto Light" panose="02000000000000000000" pitchFamily="2" charset="0"/>
                <a:ea typeface="Roboto Light" panose="02000000000000000000" pitchFamily="2" charset="0"/>
              </a:rPr>
              <a:t>th</a:t>
            </a:r>
            <a:r>
              <a:rPr lang="en-IN" sz="1400" i="1" dirty="0"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country (in this case, India) is compared with the corresponding prices offered by its competitors in the </a:t>
            </a:r>
            <a:r>
              <a:rPr lang="en-IN" sz="1400" i="1" dirty="0">
                <a:latin typeface="Roboto Light" panose="02000000000000000000" pitchFamily="2" charset="0"/>
                <a:ea typeface="Roboto Light" panose="02000000000000000000" pitchFamily="2" charset="0"/>
              </a:rPr>
              <a:t>k</a:t>
            </a:r>
            <a:r>
              <a:rPr lang="en-IN" sz="1400" i="1" baseline="30000" dirty="0">
                <a:latin typeface="Roboto Light" panose="02000000000000000000" pitchFamily="2" charset="0"/>
                <a:ea typeface="Roboto Light" panose="02000000000000000000" pitchFamily="2" charset="0"/>
              </a:rPr>
              <a:t>th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 importing country (i.e., ASEAN member state), and in case some existing supplier is found to be uncompetitive to the potential exporter in price competition, then a portion of the current market share retained by the inefficient supplier –  treated as trade potential of the</a:t>
            </a:r>
            <a:r>
              <a:rPr lang="en-IN" sz="1400" i="1" dirty="0"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IN" sz="1400" i="1" dirty="0" err="1">
                <a:latin typeface="Roboto Light" panose="02000000000000000000" pitchFamily="2" charset="0"/>
                <a:ea typeface="Roboto Light" panose="02000000000000000000" pitchFamily="2" charset="0"/>
              </a:rPr>
              <a:t>j</a:t>
            </a:r>
            <a:r>
              <a:rPr lang="en-IN" sz="1400" i="1" baseline="30000" dirty="0" err="1">
                <a:latin typeface="Roboto Light" panose="02000000000000000000" pitchFamily="2" charset="0"/>
                <a:ea typeface="Roboto Light" panose="02000000000000000000" pitchFamily="2" charset="0"/>
              </a:rPr>
              <a:t>th</a:t>
            </a:r>
            <a:r>
              <a:rPr lang="en-IN" sz="1400" i="1" dirty="0"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country.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This exercise is iterated for different pairs of countries at the disaggregated product level for estimating the export potential of </a:t>
            </a:r>
            <a:r>
              <a:rPr lang="en-IN" sz="1400" i="1" dirty="0" err="1">
                <a:latin typeface="Roboto Light" panose="02000000000000000000" pitchFamily="2" charset="0"/>
                <a:ea typeface="Roboto Light" panose="02000000000000000000" pitchFamily="2" charset="0"/>
              </a:rPr>
              <a:t>j</a:t>
            </a:r>
            <a:r>
              <a:rPr lang="en-IN" sz="1400" i="1" baseline="30000" dirty="0" err="1">
                <a:latin typeface="Roboto Light" panose="02000000000000000000" pitchFamily="2" charset="0"/>
                <a:ea typeface="Roboto Light" panose="02000000000000000000" pitchFamily="2" charset="0"/>
              </a:rPr>
              <a:t>th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 country in the </a:t>
            </a:r>
            <a:r>
              <a:rPr lang="en-IN" sz="1400" i="1" dirty="0">
                <a:latin typeface="Roboto Light" panose="02000000000000000000" pitchFamily="2" charset="0"/>
                <a:ea typeface="Roboto Light" panose="02000000000000000000" pitchFamily="2" charset="0"/>
              </a:rPr>
              <a:t>k</a:t>
            </a:r>
            <a:r>
              <a:rPr lang="en-IN" sz="1400" i="1" baseline="30000" dirty="0">
                <a:latin typeface="Roboto Light" panose="02000000000000000000" pitchFamily="2" charset="0"/>
                <a:ea typeface="Roboto Light" panose="02000000000000000000" pitchFamily="2" charset="0"/>
              </a:rPr>
              <a:t>th</a:t>
            </a:r>
            <a:r>
              <a:rPr lang="en-IN" sz="1400" dirty="0">
                <a:latin typeface="Roboto Light" panose="02000000000000000000" pitchFamily="2" charset="0"/>
                <a:ea typeface="Roboto Light" panose="02000000000000000000" pitchFamily="2" charset="0"/>
              </a:rPr>
              <a:t> partner country. </a:t>
            </a:r>
            <a:endParaRPr lang="en-US" sz="1400" dirty="0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49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1EF70-8F6B-BDF0-95BD-18E6717F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1863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Results &amp; Discussion</a:t>
            </a:r>
          </a:p>
        </p:txBody>
      </p:sp>
    </p:spTree>
    <p:extLst>
      <p:ext uri="{BB962C8B-B14F-4D97-AF65-F5344CB8AC3E}">
        <p14:creationId xmlns:p14="http://schemas.microsoft.com/office/powerpoint/2010/main" val="1676722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C2CC-C081-B23F-FCF1-63A1D06A7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23" y="195848"/>
            <a:ext cx="10515600" cy="1325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CGE Modelling Results</a:t>
            </a:r>
            <a:endParaRPr lang="en-IN" sz="3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0FB16EA-B908-65FC-CAE1-22C21E8DD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4863" y="1237786"/>
            <a:ext cx="5181600" cy="492883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 – experiences a positive impact except for a rise in its GDP price index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Lao – adversely affected by full liberalization of bilateral trade –  between India and the ASEAN region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Indonesia – suffers in terms of fall in skilled labour employment levels and increase in its GDP price index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Cambodia, Philippines, Vietnam and the rest of ASEAN – better off in terms of all macro indicators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53F1D8D-88BE-4C37-73D6-DE1F660C3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671093"/>
              </p:ext>
            </p:extLst>
          </p:nvPr>
        </p:nvGraphicFramePr>
        <p:xfrm>
          <a:off x="439067" y="1854781"/>
          <a:ext cx="5557217" cy="36061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2433">
                  <a:extLst>
                    <a:ext uri="{9D8B030D-6E8A-4147-A177-3AD203B41FA5}">
                      <a16:colId xmlns:a16="http://schemas.microsoft.com/office/drawing/2014/main" val="600621270"/>
                    </a:ext>
                  </a:extLst>
                </a:gridCol>
                <a:gridCol w="1056196">
                  <a:extLst>
                    <a:ext uri="{9D8B030D-6E8A-4147-A177-3AD203B41FA5}">
                      <a16:colId xmlns:a16="http://schemas.microsoft.com/office/drawing/2014/main" val="3438702595"/>
                    </a:ext>
                  </a:extLst>
                </a:gridCol>
                <a:gridCol w="1056196">
                  <a:extLst>
                    <a:ext uri="{9D8B030D-6E8A-4147-A177-3AD203B41FA5}">
                      <a16:colId xmlns:a16="http://schemas.microsoft.com/office/drawing/2014/main" val="364667280"/>
                    </a:ext>
                  </a:extLst>
                </a:gridCol>
                <a:gridCol w="1114476">
                  <a:extLst>
                    <a:ext uri="{9D8B030D-6E8A-4147-A177-3AD203B41FA5}">
                      <a16:colId xmlns:a16="http://schemas.microsoft.com/office/drawing/2014/main" val="277939695"/>
                    </a:ext>
                  </a:extLst>
                </a:gridCol>
                <a:gridCol w="997916">
                  <a:extLst>
                    <a:ext uri="{9D8B030D-6E8A-4147-A177-3AD203B41FA5}">
                      <a16:colId xmlns:a16="http://schemas.microsoft.com/office/drawing/2014/main" val="3606445140"/>
                    </a:ext>
                  </a:extLst>
                </a:gridCol>
              </a:tblGrid>
              <a:tr h="446098">
                <a:tc rowSpan="2"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Country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Change in GDP Quantity Index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Change in Employment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Change in GDP Price Index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522045"/>
                  </a:ext>
                </a:extLst>
              </a:tr>
              <a:tr h="2204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Skilled Labour 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Unskilled Labour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508727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India 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0.18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0.40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0.31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0.15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4548785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Malaysia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0.08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0.13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228385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Singapore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6178614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Thailand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0.16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0.14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9297970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Cambodia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0.10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-0.02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210470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Indonesia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-0.06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0.43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987024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Lao PDR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-0.03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-0.11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-0.02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0.12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142508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Brunei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202420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Philippines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-0.04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220309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Viet Nam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0.24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0.39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0.45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-0.05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34685"/>
                  </a:ext>
                </a:extLst>
              </a:tr>
              <a:tr h="26723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Rest of ASEAN 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0.01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0.04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0.02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-0.05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245497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34CE014-FFB9-E152-8423-33BFE438B09F}"/>
              </a:ext>
            </a:extLst>
          </p:cNvPr>
          <p:cNvSpPr txBox="1"/>
          <p:nvPr/>
        </p:nvSpPr>
        <p:spPr>
          <a:xfrm>
            <a:off x="359523" y="1547004"/>
            <a:ext cx="45893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Percent Change in select macroeconomic variables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A73530-2128-B4F0-D9DD-0725A0290EA2}"/>
              </a:ext>
            </a:extLst>
          </p:cNvPr>
          <p:cNvSpPr txBox="1"/>
          <p:nvPr/>
        </p:nvSpPr>
        <p:spPr>
          <a:xfrm>
            <a:off x="359523" y="5486515"/>
            <a:ext cx="2660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 CGE Simulation Results</a:t>
            </a:r>
          </a:p>
        </p:txBody>
      </p:sp>
    </p:spTree>
    <p:extLst>
      <p:ext uri="{BB962C8B-B14F-4D97-AF65-F5344CB8AC3E}">
        <p14:creationId xmlns:p14="http://schemas.microsoft.com/office/powerpoint/2010/main" val="3572238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2C2CC-C081-B23F-FCF1-63A1D06A7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23" y="82492"/>
            <a:ext cx="10515600" cy="13255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CGE Modelling Results</a:t>
            </a:r>
            <a:endParaRPr lang="en-IN" sz="3200" dirty="0"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0FB16EA-B908-65FC-CAE1-22C21E8DD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4863" y="1237786"/>
            <a:ext cx="5181600" cy="49288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 – the increase in imports (1.38%) surpasses the increase in exports (0.47%)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Significantly high trade deficit for India compared to ASEAN member countries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 – slight improvement in its terms of trade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Exports increase in all ASEAN members except Indonesia, Lao and Brunei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Imports increase in all ASEAN countries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Terms of trade improve except for KHM, PHL and rest of ASEAN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A73530-2128-B4F0-D9DD-0725A0290EA2}"/>
              </a:ext>
            </a:extLst>
          </p:cNvPr>
          <p:cNvSpPr txBox="1"/>
          <p:nvPr/>
        </p:nvSpPr>
        <p:spPr>
          <a:xfrm>
            <a:off x="359523" y="5486515"/>
            <a:ext cx="2660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Source: CGE Simulation Results</a:t>
            </a:r>
          </a:p>
        </p:txBody>
      </p:sp>
      <p:graphicFrame>
        <p:nvGraphicFramePr>
          <p:cNvPr id="3" name="Content Placeholder 10">
            <a:extLst>
              <a:ext uri="{FF2B5EF4-FFF2-40B4-BE49-F238E27FC236}">
                <a16:creationId xmlns:a16="http://schemas.microsoft.com/office/drawing/2014/main" id="{42F3B8E7-36CE-FD98-BB13-4D58C486FA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5302680"/>
              </p:ext>
            </p:extLst>
          </p:nvPr>
        </p:nvGraphicFramePr>
        <p:xfrm>
          <a:off x="440378" y="1920945"/>
          <a:ext cx="5557217" cy="35655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7977">
                  <a:extLst>
                    <a:ext uri="{9D8B030D-6E8A-4147-A177-3AD203B41FA5}">
                      <a16:colId xmlns:a16="http://schemas.microsoft.com/office/drawing/2014/main" val="116770174"/>
                    </a:ext>
                  </a:extLst>
                </a:gridCol>
                <a:gridCol w="1078955">
                  <a:extLst>
                    <a:ext uri="{9D8B030D-6E8A-4147-A177-3AD203B41FA5}">
                      <a16:colId xmlns:a16="http://schemas.microsoft.com/office/drawing/2014/main" val="1879584822"/>
                    </a:ext>
                  </a:extLst>
                </a:gridCol>
                <a:gridCol w="1078955">
                  <a:extLst>
                    <a:ext uri="{9D8B030D-6E8A-4147-A177-3AD203B41FA5}">
                      <a16:colId xmlns:a16="http://schemas.microsoft.com/office/drawing/2014/main" val="1848775346"/>
                    </a:ext>
                  </a:extLst>
                </a:gridCol>
                <a:gridCol w="1082375">
                  <a:extLst>
                    <a:ext uri="{9D8B030D-6E8A-4147-A177-3AD203B41FA5}">
                      <a16:colId xmlns:a16="http://schemas.microsoft.com/office/drawing/2014/main" val="1511977629"/>
                    </a:ext>
                  </a:extLst>
                </a:gridCol>
                <a:gridCol w="1078955">
                  <a:extLst>
                    <a:ext uri="{9D8B030D-6E8A-4147-A177-3AD203B41FA5}">
                      <a16:colId xmlns:a16="http://schemas.microsoft.com/office/drawing/2014/main" val="1578358065"/>
                    </a:ext>
                  </a:extLst>
                </a:gridCol>
              </a:tblGrid>
              <a:tr h="700907"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Country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Change in volume of exports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Change in volume of imports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Change in trade balance (US$ Mn)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Change in terms of trade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524163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India 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0.47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1.38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-4666.72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0.15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1682954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Malaysia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0.17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-45.48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138806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Singapore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-160.99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0.03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5790804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Thailand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0.10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0.36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-445.5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505454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Cambodia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-5.31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-0.02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1380787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Indonesia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-0.11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0.66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-730.76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0.34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278058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Lao PDR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-0.08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-2.08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7125708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Brunei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-0.04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-4.54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0.01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1936936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Philippines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0.11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0.16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-120.04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-0.02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6521159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Viet Nam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0.34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0.46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-299.00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420066"/>
                  </a:ext>
                </a:extLst>
              </a:tr>
              <a:tr h="260424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Rest of ASEAN 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0.07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0.04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-6.88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-0.04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299162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68A9DA0-6A5E-F2CA-F311-00F83EBAC54D}"/>
              </a:ext>
            </a:extLst>
          </p:cNvPr>
          <p:cNvSpPr txBox="1"/>
          <p:nvPr/>
        </p:nvSpPr>
        <p:spPr>
          <a:xfrm>
            <a:off x="359523" y="1624560"/>
            <a:ext cx="2912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Percent change in trade variables </a:t>
            </a:r>
          </a:p>
        </p:txBody>
      </p:sp>
    </p:spTree>
    <p:extLst>
      <p:ext uri="{BB962C8B-B14F-4D97-AF65-F5344CB8AC3E}">
        <p14:creationId xmlns:p14="http://schemas.microsoft.com/office/powerpoint/2010/main" val="1280079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B6BEE-A526-50C3-701B-7577377A0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09" y="5762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Impact on India – ASEAN Bilateral Trade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D032F85-B996-DB2A-5CC1-38BE2D6E738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16831042"/>
              </p:ext>
            </p:extLst>
          </p:nvPr>
        </p:nvGraphicFramePr>
        <p:xfrm>
          <a:off x="7067480" y="1857199"/>
          <a:ext cx="4473356" cy="433626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156010">
                  <a:extLst>
                    <a:ext uri="{9D8B030D-6E8A-4147-A177-3AD203B41FA5}">
                      <a16:colId xmlns:a16="http://schemas.microsoft.com/office/drawing/2014/main" val="1471006954"/>
                    </a:ext>
                  </a:extLst>
                </a:gridCol>
                <a:gridCol w="2317346">
                  <a:extLst>
                    <a:ext uri="{9D8B030D-6E8A-4147-A177-3AD203B41FA5}">
                      <a16:colId xmlns:a16="http://schemas.microsoft.com/office/drawing/2014/main" val="739727390"/>
                    </a:ext>
                  </a:extLst>
                </a:gridCol>
              </a:tblGrid>
              <a:tr h="402560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Sectors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Main destinations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4303175"/>
                  </a:ext>
                </a:extLst>
              </a:tr>
              <a:tr h="435064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Rice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Thailand, Philippines, Malaysia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332109"/>
                  </a:ext>
                </a:extLst>
              </a:tr>
              <a:tr h="398568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Bovine Meat Products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Thailand, Cambodia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755194"/>
                  </a:ext>
                </a:extLst>
              </a:tr>
              <a:tr h="471561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Other Mining and Extraction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Vietnam, Cambodia, Thailand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4626950"/>
                  </a:ext>
                </a:extLst>
              </a:tr>
              <a:tr h="435064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Other Processed Food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Malaysia, Vietnam, Philippines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8527858"/>
                  </a:ext>
                </a:extLst>
              </a:tr>
              <a:tr h="380681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Textiles and Wearing Apparel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Philippines, Vietnam, Cambodia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705001"/>
                  </a:ext>
                </a:extLst>
              </a:tr>
              <a:tr h="435064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Motor Vehicle and parts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Vietnam, Philippines, Cambodia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317326"/>
                  </a:ext>
                </a:extLst>
              </a:tr>
              <a:tr h="634469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Computer, electronic and optical products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Lao and Cambodia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473780"/>
                  </a:ext>
                </a:extLst>
              </a:tr>
              <a:tr h="380681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Electrical equipment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Vietnam, Philippines, Cambodia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314296"/>
                  </a:ext>
                </a:extLst>
              </a:tr>
              <a:tr h="362554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Machinery and equipment nec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Cambodia, Lao, Vietnam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296222"/>
                  </a:ext>
                </a:extLst>
              </a:tr>
            </a:tbl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463A736-7C65-ECA9-628C-790E4AEA428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54169764"/>
              </p:ext>
            </p:extLst>
          </p:nvPr>
        </p:nvGraphicFramePr>
        <p:xfrm>
          <a:off x="1007179" y="3128544"/>
          <a:ext cx="4977985" cy="3247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D6E9004-E704-484C-B311-5B7D8B7523A7}"/>
              </a:ext>
            </a:extLst>
          </p:cNvPr>
          <p:cNvSpPr txBox="1"/>
          <p:nvPr/>
        </p:nvSpPr>
        <p:spPr>
          <a:xfrm>
            <a:off x="7006159" y="6193465"/>
            <a:ext cx="26324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Source: Based on simulation results.</a:t>
            </a:r>
            <a:endParaRPr lang="en-IN" sz="1200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30F086-C504-5EDD-426E-4C9B6F8ECDB1}"/>
              </a:ext>
            </a:extLst>
          </p:cNvPr>
          <p:cNvSpPr txBox="1"/>
          <p:nvPr/>
        </p:nvSpPr>
        <p:spPr>
          <a:xfrm>
            <a:off x="889522" y="2797255"/>
            <a:ext cx="4572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Percent Change in India’s exports to ASEAN Countries</a:t>
            </a:r>
            <a:r>
              <a:rPr lang="en-IN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endParaRPr lang="en-US" sz="14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E79283-E9C3-0CEC-53A1-3E6EEDAFEB46}"/>
              </a:ext>
            </a:extLst>
          </p:cNvPr>
          <p:cNvSpPr txBox="1"/>
          <p:nvPr/>
        </p:nvSpPr>
        <p:spPr>
          <a:xfrm>
            <a:off x="889522" y="6365891"/>
            <a:ext cx="3842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Source: Based on calculations from simulation results.</a:t>
            </a:r>
            <a:endParaRPr lang="en-IN" sz="1200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A7B65B-043B-DFC7-66AB-FD5C436C95BE}"/>
              </a:ext>
            </a:extLst>
          </p:cNvPr>
          <p:cNvSpPr txBox="1"/>
          <p:nvPr/>
        </p:nvSpPr>
        <p:spPr>
          <a:xfrm>
            <a:off x="889522" y="911696"/>
            <a:ext cx="52367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destinations for Exports from India</a:t>
            </a:r>
          </a:p>
          <a:p>
            <a:r>
              <a:rPr lang="en-GB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India’s largest market access – </a:t>
            </a:r>
            <a:endParaRPr lang="en-GB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Vietnam (33.8%)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Cambodia (30.4%)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Philippines (29.9%)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GB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Thailand (20.6%)</a:t>
            </a:r>
            <a:r>
              <a:rPr lang="en-IN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endParaRPr lang="en-US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7A12FF-3722-2C2F-F815-1956C9FA98A6}"/>
              </a:ext>
            </a:extLst>
          </p:cNvPr>
          <p:cNvSpPr txBox="1"/>
          <p:nvPr/>
        </p:nvSpPr>
        <p:spPr>
          <a:xfrm>
            <a:off x="7006159" y="1325652"/>
            <a:ext cx="4339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Sectors in India showing highest export growth and </a:t>
            </a:r>
          </a:p>
          <a:p>
            <a:r>
              <a:rPr lang="en-GB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their destinations</a:t>
            </a:r>
            <a:r>
              <a:rPr lang="en-IN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endParaRPr lang="en-US" sz="14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911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2FF9570-3185-A2E2-23B2-BCE18D29517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46746330"/>
              </p:ext>
            </p:extLst>
          </p:nvPr>
        </p:nvGraphicFramePr>
        <p:xfrm>
          <a:off x="6718298" y="1823546"/>
          <a:ext cx="4732722" cy="417547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263475">
                  <a:extLst>
                    <a:ext uri="{9D8B030D-6E8A-4147-A177-3AD203B41FA5}">
                      <a16:colId xmlns:a16="http://schemas.microsoft.com/office/drawing/2014/main" val="3646108043"/>
                    </a:ext>
                  </a:extLst>
                </a:gridCol>
                <a:gridCol w="2469247">
                  <a:extLst>
                    <a:ext uri="{9D8B030D-6E8A-4147-A177-3AD203B41FA5}">
                      <a16:colId xmlns:a16="http://schemas.microsoft.com/office/drawing/2014/main" val="1604386618"/>
                    </a:ext>
                  </a:extLst>
                </a:gridCol>
              </a:tblGrid>
              <a:tr h="421523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Sectors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Main source countries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3693724"/>
                  </a:ext>
                </a:extLst>
              </a:tr>
              <a:tr h="421523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Other Grains and Crops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Indonesia, Vietnam, Lao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106098"/>
                  </a:ext>
                </a:extLst>
              </a:tr>
              <a:tr h="373229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Vegetable Fats and Oils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Philippines, Singapore, Indonesia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867123"/>
                  </a:ext>
                </a:extLst>
              </a:tr>
              <a:tr h="374690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Other Processed Food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Singapore, Vietnam, Philippines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22491"/>
                  </a:ext>
                </a:extLst>
              </a:tr>
              <a:tr h="425784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Textiles and Wearing Apparel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Indonesia, Lao, Singapore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201938"/>
                  </a:ext>
                </a:extLst>
              </a:tr>
              <a:tr h="421523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Motor Vehicle and parts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Malaysia, Thailand, Singapore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1835281"/>
                  </a:ext>
                </a:extLst>
              </a:tr>
              <a:tr h="421523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Rubber and plastic products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Indonesia, Cambodia, Lao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475876"/>
                  </a:ext>
                </a:extLst>
              </a:tr>
              <a:tr h="421523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Electrical equipment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Cambodia, Thailand, Philippines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8999283"/>
                  </a:ext>
                </a:extLst>
              </a:tr>
              <a:tr h="472633"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Machinery and equipment </a:t>
                      </a:r>
                      <a:r>
                        <a:rPr lang="en-IN" sz="1200" dirty="0" err="1">
                          <a:effectLst/>
                        </a:rPr>
                        <a:t>nec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Indonesia, Thailand, Malaysia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559971"/>
                  </a:ext>
                </a:extLst>
              </a:tr>
              <a:tr h="421523">
                <a:tc>
                  <a:txBody>
                    <a:bodyPr/>
                    <a:lstStyle/>
                    <a:p>
                      <a:r>
                        <a:rPr lang="en-IN" sz="1200">
                          <a:effectLst/>
                        </a:rPr>
                        <a:t>Pharmaceutical products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200" dirty="0">
                          <a:effectLst/>
                        </a:rPr>
                        <a:t>Philippines, Singapore, Malaysia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0935545"/>
                  </a:ext>
                </a:extLst>
              </a:tr>
            </a:tbl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7926005-B3BB-C25E-7B1A-82FFE6AADBB7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01401985"/>
              </p:ext>
            </p:extLst>
          </p:nvPr>
        </p:nvGraphicFramePr>
        <p:xfrm>
          <a:off x="817180" y="3016847"/>
          <a:ext cx="5278820" cy="3403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B3085D3-6AF4-54BF-673A-61CF346834FD}"/>
              </a:ext>
            </a:extLst>
          </p:cNvPr>
          <p:cNvSpPr txBox="1"/>
          <p:nvPr/>
        </p:nvSpPr>
        <p:spPr>
          <a:xfrm>
            <a:off x="817180" y="1031021"/>
            <a:ext cx="4950394" cy="1585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Major India’s Import Sources from ASEAN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Vietnam (27.3%)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Cambodia (21.2%)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Indonesia (20%)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Thailand (16.2%)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C6DFF7-52B9-87AD-D390-75B53AB00EC1}"/>
              </a:ext>
            </a:extLst>
          </p:cNvPr>
          <p:cNvSpPr txBox="1"/>
          <p:nvPr/>
        </p:nvSpPr>
        <p:spPr>
          <a:xfrm>
            <a:off x="2102069" y="66215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9E66F5-B81C-45CF-23EE-CD6A228FF13F}"/>
              </a:ext>
            </a:extLst>
          </p:cNvPr>
          <p:cNvSpPr txBox="1"/>
          <p:nvPr/>
        </p:nvSpPr>
        <p:spPr>
          <a:xfrm>
            <a:off x="725214" y="6386762"/>
            <a:ext cx="3805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Source: Based on calculations from simulation results</a:t>
            </a:r>
            <a:endParaRPr lang="en-US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F75F56-1481-682E-C8F2-07A0783831E5}"/>
              </a:ext>
            </a:extLst>
          </p:cNvPr>
          <p:cNvSpPr txBox="1"/>
          <p:nvPr/>
        </p:nvSpPr>
        <p:spPr>
          <a:xfrm>
            <a:off x="6607937" y="6026633"/>
            <a:ext cx="2595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GB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Source: Based on simulation results</a:t>
            </a:r>
            <a:endParaRPr lang="en-US" sz="12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997ABC-5014-433C-308D-D2A4627F91A8}"/>
              </a:ext>
            </a:extLst>
          </p:cNvPr>
          <p:cNvSpPr txBox="1"/>
          <p:nvPr/>
        </p:nvSpPr>
        <p:spPr>
          <a:xfrm>
            <a:off x="6635647" y="1267603"/>
            <a:ext cx="4531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Sectors in ASEAN region showing highest export growth and their originating countries</a:t>
            </a:r>
            <a:endParaRPr lang="en-US" sz="14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22E190-D10D-271B-D15C-EB8B55B753E5}"/>
              </a:ext>
            </a:extLst>
          </p:cNvPr>
          <p:cNvSpPr txBox="1"/>
          <p:nvPr/>
        </p:nvSpPr>
        <p:spPr>
          <a:xfrm>
            <a:off x="725214" y="2709070"/>
            <a:ext cx="44406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Percent Change in ASEAN Countries exports to India</a:t>
            </a:r>
            <a:r>
              <a:rPr lang="en-IN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</a:t>
            </a:r>
            <a:endParaRPr lang="en-US" sz="14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3ED127-059B-03C1-57E5-9039E2E7A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180" y="170231"/>
            <a:ext cx="10515600" cy="854075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Impact on India – ASEAN Bilateral Trade </a:t>
            </a:r>
          </a:p>
        </p:txBody>
      </p:sp>
    </p:spTree>
    <p:extLst>
      <p:ext uri="{BB962C8B-B14F-4D97-AF65-F5344CB8AC3E}">
        <p14:creationId xmlns:p14="http://schemas.microsoft.com/office/powerpoint/2010/main" val="1686857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9B39A-3319-2242-9A2E-2E0D6F89E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439" y="18255"/>
            <a:ext cx="10515600" cy="1325563"/>
          </a:xfrm>
        </p:spPr>
        <p:txBody>
          <a:bodyPr>
            <a:normAutofit/>
          </a:bodyPr>
          <a:lstStyle/>
          <a:p>
            <a:r>
              <a:rPr lang="en-IN" sz="2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India’s Export Potential in ASEAN Market: Viner’s Trade Creation</a:t>
            </a:r>
            <a:endParaRPr lang="en-US" sz="2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AE0C2CD-064C-814D-FFFB-3656D641650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04039686"/>
              </p:ext>
            </p:extLst>
          </p:nvPr>
        </p:nvGraphicFramePr>
        <p:xfrm>
          <a:off x="596458" y="1681758"/>
          <a:ext cx="5839568" cy="40349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7646">
                  <a:extLst>
                    <a:ext uri="{9D8B030D-6E8A-4147-A177-3AD203B41FA5}">
                      <a16:colId xmlns:a16="http://schemas.microsoft.com/office/drawing/2014/main" val="829996702"/>
                    </a:ext>
                  </a:extLst>
                </a:gridCol>
                <a:gridCol w="800802">
                  <a:extLst>
                    <a:ext uri="{9D8B030D-6E8A-4147-A177-3AD203B41FA5}">
                      <a16:colId xmlns:a16="http://schemas.microsoft.com/office/drawing/2014/main" val="3318030286"/>
                    </a:ext>
                  </a:extLst>
                </a:gridCol>
                <a:gridCol w="834224">
                  <a:extLst>
                    <a:ext uri="{9D8B030D-6E8A-4147-A177-3AD203B41FA5}">
                      <a16:colId xmlns:a16="http://schemas.microsoft.com/office/drawing/2014/main" val="3535422938"/>
                    </a:ext>
                  </a:extLst>
                </a:gridCol>
                <a:gridCol w="834224">
                  <a:extLst>
                    <a:ext uri="{9D8B030D-6E8A-4147-A177-3AD203B41FA5}">
                      <a16:colId xmlns:a16="http://schemas.microsoft.com/office/drawing/2014/main" val="553541074"/>
                    </a:ext>
                  </a:extLst>
                </a:gridCol>
                <a:gridCol w="834224">
                  <a:extLst>
                    <a:ext uri="{9D8B030D-6E8A-4147-A177-3AD203B41FA5}">
                      <a16:colId xmlns:a16="http://schemas.microsoft.com/office/drawing/2014/main" val="3243797940"/>
                    </a:ext>
                  </a:extLst>
                </a:gridCol>
                <a:gridCol w="834224">
                  <a:extLst>
                    <a:ext uri="{9D8B030D-6E8A-4147-A177-3AD203B41FA5}">
                      <a16:colId xmlns:a16="http://schemas.microsoft.com/office/drawing/2014/main" val="1607845585"/>
                    </a:ext>
                  </a:extLst>
                </a:gridCol>
                <a:gridCol w="834224">
                  <a:extLst>
                    <a:ext uri="{9D8B030D-6E8A-4147-A177-3AD203B41FA5}">
                      <a16:colId xmlns:a16="http://schemas.microsoft.com/office/drawing/2014/main" val="1118163045"/>
                    </a:ext>
                  </a:extLst>
                </a:gridCol>
              </a:tblGrid>
              <a:tr h="270025">
                <a:tc rowSpan="2"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Country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2022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IN" sz="1100">
                          <a:effectLst/>
                        </a:rPr>
                        <a:t>2010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176914"/>
                  </a:ext>
                </a:extLst>
              </a:tr>
              <a:tr h="7914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Currently Traded Products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Potentially Traded Products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>
                          <a:effectLst/>
                        </a:rPr>
                        <a:t>Total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>
                          <a:effectLst/>
                        </a:rPr>
                        <a:t>Currently Traded Products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dirty="0">
                          <a:effectLst/>
                        </a:rPr>
                        <a:t>Potentially Traded Products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>
                          <a:effectLst/>
                        </a:rPr>
                        <a:t>Total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177045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Brunei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66.9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42.0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108.9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26.7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38.5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65.2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4284363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Cambodia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322.8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514.9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837.6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10.7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37.8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48.5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2999291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Lao*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58.3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67.0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125.3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2.5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52.0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54.4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2955597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Myanmar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103.1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67.2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170.2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19.0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17.7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36.7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5446726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Malaysia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4687.2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1023.3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5710.5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1586.8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842.8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2429.6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6880785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Singapore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7378.3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357.9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7736.2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3024.9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281.5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3306.4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5760245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Vietnam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4896.2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1544.9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6441.2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1486.7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997.4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2484.1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921064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Thailand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4997.4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1122.2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6119.6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2821.6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1844.1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4665.8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8432471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Indonesia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3852.0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1004.1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4856.1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1857.7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1177.1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3034.9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0595637"/>
                  </a:ext>
                </a:extLst>
              </a:tr>
              <a:tr h="273218">
                <a:tc>
                  <a:txBody>
                    <a:bodyPr/>
                    <a:lstStyle/>
                    <a:p>
                      <a:r>
                        <a:rPr lang="en-IN" sz="1100" dirty="0">
                          <a:effectLst/>
                        </a:rPr>
                        <a:t>Philippines</a:t>
                      </a:r>
                      <a:endParaRPr lang="en-IN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2112.0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823.7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2935.7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NA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NA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NA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885264"/>
                  </a:ext>
                </a:extLst>
              </a:tr>
              <a:tr h="270025">
                <a:tc>
                  <a:txBody>
                    <a:bodyPr/>
                    <a:lstStyle/>
                    <a:p>
                      <a:r>
                        <a:rPr lang="en-IN" sz="1100">
                          <a:effectLst/>
                        </a:rPr>
                        <a:t>Total </a:t>
                      </a:r>
                      <a:endParaRPr lang="en-IN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496" marR="6149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28474.2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6567.2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35041.4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10836.6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effectLst/>
                        </a:rPr>
                        <a:t>5289.0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effectLst/>
                        </a:rPr>
                        <a:t>16125.6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830211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D33358-7B85-714D-EC4A-D346E40BC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04040" y="1071370"/>
            <a:ext cx="5156656" cy="1928307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buFont typeface="Wingdings" pitchFamily="2" charset="2"/>
              <a:buChar char="Ø"/>
            </a:pP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ASEAN region provides a huge potential for trade for Indian Economy – </a:t>
            </a:r>
            <a:r>
              <a:rPr lang="en-IN" sz="16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USD </a:t>
            </a:r>
            <a:r>
              <a:rPr lang="en-IN" sz="1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35</a:t>
            </a:r>
            <a:r>
              <a:rPr lang="en-IN" sz="16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 billion in 2022 – a substantial increase from USD </a:t>
            </a:r>
            <a:r>
              <a:rPr lang="en-IN" sz="1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16.1</a:t>
            </a:r>
            <a:r>
              <a:rPr lang="en-IN" sz="16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 billion in 2010</a:t>
            </a:r>
          </a:p>
          <a:p>
            <a:pPr>
              <a:lnSpc>
                <a:spcPct val="115000"/>
              </a:lnSpc>
              <a:buFont typeface="Wingdings" pitchFamily="2" charset="2"/>
              <a:buChar char="Ø"/>
            </a:pPr>
            <a:r>
              <a:rPr lang="en-IN" sz="1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T</a:t>
            </a:r>
            <a:r>
              <a:rPr lang="en-IN" sz="16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otal Export potential – composed of two components</a:t>
            </a:r>
            <a:r>
              <a:rPr lang="en-IN" sz="1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 – Currently Traded Products &amp; Potentially Traded Products</a:t>
            </a:r>
            <a:endParaRPr lang="en-IN" sz="16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3FE1BA-7D28-054F-961A-DD7F52D64ECB}"/>
              </a:ext>
            </a:extLst>
          </p:cNvPr>
          <p:cNvSpPr txBox="1"/>
          <p:nvPr/>
        </p:nvSpPr>
        <p:spPr>
          <a:xfrm>
            <a:off x="523559" y="5699462"/>
            <a:ext cx="55500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Source: Authors’ calculations based on UN </a:t>
            </a:r>
            <a:r>
              <a:rPr lang="en-IN" sz="1200" dirty="0" err="1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ComTrade</a:t>
            </a:r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WITS. </a:t>
            </a:r>
          </a:p>
          <a:p>
            <a:pPr algn="just"/>
            <a:r>
              <a:rPr lang="en-IN" sz="1200" b="1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Note: </a:t>
            </a:r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Estimation based on aggregation of products at HS 6-digit with bilateral time series data.</a:t>
            </a:r>
          </a:p>
          <a:p>
            <a:pPr algn="just"/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*2021, Lao trade data is not available for 2022.</a:t>
            </a:r>
          </a:p>
          <a:p>
            <a:pPr algn="just"/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NA: Philippines trade data not available for 2010.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82F529-280F-BAD9-967A-AD697EF4981D}"/>
              </a:ext>
            </a:extLst>
          </p:cNvPr>
          <p:cNvSpPr txBox="1"/>
          <p:nvPr/>
        </p:nvSpPr>
        <p:spPr>
          <a:xfrm>
            <a:off x="441432" y="1158538"/>
            <a:ext cx="61286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IN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India’s Export Potential in ASEAN: A Comparative Analysis (2010 vs 2022)</a:t>
            </a:r>
          </a:p>
          <a:p>
            <a:pPr algn="r"/>
            <a:r>
              <a:rPr lang="en-IN" sz="1400" i="1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(US $ Million)</a:t>
            </a:r>
            <a:endParaRPr lang="en-IN" sz="1400" i="1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013E6A4-03F0-861F-56CE-1F04B48866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2845607"/>
              </p:ext>
            </p:extLst>
          </p:nvPr>
        </p:nvGraphicFramePr>
        <p:xfrm>
          <a:off x="6570033" y="2737037"/>
          <a:ext cx="5440118" cy="37528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3099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6ECA7-081B-450D-250D-EEBFFB5F4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02537"/>
            <a:ext cx="10931236" cy="479609"/>
          </a:xfrm>
        </p:spPr>
        <p:txBody>
          <a:bodyPr>
            <a:normAutofit fontScale="90000"/>
          </a:bodyPr>
          <a:lstStyle/>
          <a:p>
            <a:r>
              <a:rPr lang="en-IN" sz="3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Distribution of Export Potential </a:t>
            </a:r>
            <a:r>
              <a:rPr lang="en-IN" sz="3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en-IN" sz="3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cross Broad HS-</a:t>
            </a:r>
            <a:r>
              <a:rPr lang="en-IN" sz="3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en-IN" sz="32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ectors </a:t>
            </a:r>
            <a:endParaRPr lang="en-US" sz="3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86E7868-602C-5E8F-7B70-6410004A901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37620885"/>
              </p:ext>
            </p:extLst>
          </p:nvPr>
        </p:nvGraphicFramePr>
        <p:xfrm>
          <a:off x="879766" y="1054532"/>
          <a:ext cx="5451763" cy="52146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7272">
                  <a:extLst>
                    <a:ext uri="{9D8B030D-6E8A-4147-A177-3AD203B41FA5}">
                      <a16:colId xmlns:a16="http://schemas.microsoft.com/office/drawing/2014/main" val="2537602891"/>
                    </a:ext>
                  </a:extLst>
                </a:gridCol>
                <a:gridCol w="2254984">
                  <a:extLst>
                    <a:ext uri="{9D8B030D-6E8A-4147-A177-3AD203B41FA5}">
                      <a16:colId xmlns:a16="http://schemas.microsoft.com/office/drawing/2014/main" val="1227475332"/>
                    </a:ext>
                  </a:extLst>
                </a:gridCol>
                <a:gridCol w="657226">
                  <a:extLst>
                    <a:ext uri="{9D8B030D-6E8A-4147-A177-3AD203B41FA5}">
                      <a16:colId xmlns:a16="http://schemas.microsoft.com/office/drawing/2014/main" val="3395786333"/>
                    </a:ext>
                  </a:extLst>
                </a:gridCol>
                <a:gridCol w="608799">
                  <a:extLst>
                    <a:ext uri="{9D8B030D-6E8A-4147-A177-3AD203B41FA5}">
                      <a16:colId xmlns:a16="http://schemas.microsoft.com/office/drawing/2014/main" val="4005450636"/>
                    </a:ext>
                  </a:extLst>
                </a:gridCol>
                <a:gridCol w="732496">
                  <a:extLst>
                    <a:ext uri="{9D8B030D-6E8A-4147-A177-3AD203B41FA5}">
                      <a16:colId xmlns:a16="http://schemas.microsoft.com/office/drawing/2014/main" val="2956385204"/>
                    </a:ext>
                  </a:extLst>
                </a:gridCol>
                <a:gridCol w="670986">
                  <a:extLst>
                    <a:ext uri="{9D8B030D-6E8A-4147-A177-3AD203B41FA5}">
                      <a16:colId xmlns:a16="http://schemas.microsoft.com/office/drawing/2014/main" val="3942503706"/>
                    </a:ext>
                  </a:extLst>
                </a:gridCol>
              </a:tblGrid>
              <a:tr h="172960">
                <a:tc rowSpan="2">
                  <a:txBody>
                    <a:bodyPr/>
                    <a:lstStyle/>
                    <a:p>
                      <a:pPr algn="l"/>
                      <a:r>
                        <a:rPr lang="en-IN" sz="1000">
                          <a:effectLst/>
                        </a:rPr>
                        <a:t> </a:t>
                      </a:r>
                    </a:p>
                    <a:p>
                      <a:pPr algn="l"/>
                      <a:r>
                        <a:rPr lang="en-IN" sz="1000">
                          <a:effectLst/>
                        </a:rPr>
                        <a:t>HS Sec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IN" sz="1000" dirty="0">
                          <a:effectLst/>
                        </a:rPr>
                        <a:t> </a:t>
                      </a:r>
                    </a:p>
                    <a:p>
                      <a:pPr algn="l"/>
                      <a:r>
                        <a:rPr lang="en-IN" sz="1000" dirty="0">
                          <a:effectLst/>
                        </a:rPr>
                        <a:t>Product Description</a:t>
                      </a:r>
                      <a:endParaRPr lang="en-I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2010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2022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418727"/>
                  </a:ext>
                </a:extLst>
              </a:tr>
              <a:tr h="3113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effectLst/>
                        </a:rPr>
                        <a:t>Exp Pot. ($ Mn)</a:t>
                      </a:r>
                      <a:endParaRPr lang="en-I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Share (%)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effectLst/>
                        </a:rPr>
                        <a:t>Export Pot. ($ Mn)</a:t>
                      </a:r>
                      <a:endParaRPr lang="en-I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000" dirty="0">
                          <a:effectLst/>
                        </a:rPr>
                        <a:t>Share (%)</a:t>
                      </a:r>
                      <a:endParaRPr lang="en-I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349321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Live Animals and Animal Products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303.2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725.2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04748814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2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Vegetable Products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365.7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1418.5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6515406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3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Animal or Vegetable Fats &amp; Oils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135.9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151.1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9735349"/>
                  </a:ext>
                </a:extLst>
              </a:tr>
              <a:tr h="306708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4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Prepared Foodstuff, Beverages, etc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640.0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1176.3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88811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5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>
                          <a:solidFill>
                            <a:schemeClr val="accent2"/>
                          </a:solidFill>
                          <a:effectLst/>
                        </a:rPr>
                        <a:t>Mineral Products</a:t>
                      </a:r>
                      <a:endParaRPr lang="en-IN" sz="10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4219.0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4609.3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5979197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6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>
                          <a:solidFill>
                            <a:schemeClr val="accent2"/>
                          </a:solidFill>
                          <a:effectLst/>
                        </a:rPr>
                        <a:t>Products of Chemicals</a:t>
                      </a:r>
                      <a:endParaRPr lang="en-IN" sz="10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1338.9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3739.2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680461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7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>
                          <a:solidFill>
                            <a:schemeClr val="accent2"/>
                          </a:solidFill>
                          <a:effectLst/>
                        </a:rPr>
                        <a:t>Plastics &amp; Articles thereof</a:t>
                      </a:r>
                      <a:endParaRPr lang="en-IN" sz="10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1244.5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2650.0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7.6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045327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8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Raw Hides &amp; Skins, Leather, etc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80.2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182.7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9128975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9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Wood &amp; Articles of Wood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133.4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3366232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10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Pulp of wood or of other Fibres 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319.8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521.9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1.5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402790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11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Textile &amp; Textile Articles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509.7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1491.0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571973"/>
                  </a:ext>
                </a:extLst>
              </a:tr>
              <a:tr h="306708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12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Footwear, Headgear and Umbrella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204.2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38114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13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Articles of Stone, Plaster, Cement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63.6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331.7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76742"/>
                  </a:ext>
                </a:extLst>
              </a:tr>
              <a:tr h="311328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14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>
                          <a:effectLst/>
                        </a:rPr>
                        <a:t>Natural or cultured pearls, Jewellery</a:t>
                      </a:r>
                      <a:endParaRPr lang="en-IN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885.0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2166.9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7535831"/>
                  </a:ext>
                </a:extLst>
              </a:tr>
              <a:tr h="311328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15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>
                          <a:solidFill>
                            <a:schemeClr val="accent2"/>
                          </a:solidFill>
                          <a:effectLst/>
                        </a:rPr>
                        <a:t>Base Metals &amp; Articles of Base Metal</a:t>
                      </a:r>
                      <a:endParaRPr lang="en-IN" sz="10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2660.9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4046.9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11.5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4950909"/>
                  </a:ext>
                </a:extLst>
              </a:tr>
              <a:tr h="311328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16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 dirty="0">
                          <a:solidFill>
                            <a:schemeClr val="accent2"/>
                          </a:solidFill>
                          <a:effectLst/>
                        </a:rPr>
                        <a:t>Machinery &amp; Mechanical Appliances</a:t>
                      </a:r>
                      <a:endParaRPr lang="en-IN" sz="1000" dirty="0">
                        <a:solidFill>
                          <a:schemeClr val="accent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2414.7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8230.3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23.5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127713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17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Vehicles, Aircraft and Vessels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675.1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2230.8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9280330"/>
                  </a:ext>
                </a:extLst>
              </a:tr>
              <a:tr h="311328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18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Optical, Photograph &amp; Cinematography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126.3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763.3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2.2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95100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19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Arms and Ammunition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6.6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4.7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3963158"/>
                  </a:ext>
                </a:extLst>
              </a:tr>
              <a:tr h="311328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20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Miscellaneous Manufactured Articles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59.8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0.4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263.9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0.8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218230"/>
                  </a:ext>
                </a:extLst>
              </a:tr>
              <a:tr h="172960">
                <a:tc>
                  <a:txBody>
                    <a:bodyPr/>
                    <a:lstStyle/>
                    <a:p>
                      <a:pPr algn="ctr"/>
                      <a:r>
                        <a:rPr lang="en-IN" sz="1000">
                          <a:effectLst/>
                        </a:rPr>
                        <a:t>21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000">
                          <a:effectLst/>
                        </a:rPr>
                        <a:t>Works of Art Collectors' Pieces</a:t>
                      </a:r>
                      <a:endParaRPr lang="en-IN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8011" marR="5801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2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</a:t>
                      </a:r>
                      <a:endParaRPr lang="en-IN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0.0</a:t>
                      </a:r>
                      <a:endParaRPr lang="en-IN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382780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9692283-BB13-7EEE-807A-304A6823F844}"/>
              </a:ext>
            </a:extLst>
          </p:cNvPr>
          <p:cNvSpPr txBox="1"/>
          <p:nvPr/>
        </p:nvSpPr>
        <p:spPr>
          <a:xfrm>
            <a:off x="775856" y="6211669"/>
            <a:ext cx="5680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Source: Authors’ calculations based on UN </a:t>
            </a:r>
            <a:r>
              <a:rPr lang="en-IN" sz="1200" dirty="0" err="1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ComTrade</a:t>
            </a:r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, WITS </a:t>
            </a:r>
          </a:p>
          <a:p>
            <a:r>
              <a:rPr lang="en-IN" sz="1200" b="1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Note: </a:t>
            </a:r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Estimation based on aggregation of products at HS 6-digit with bilateral time series data.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B4C812-5CF2-6C4F-D3A8-148733E9FE23}"/>
              </a:ext>
            </a:extLst>
          </p:cNvPr>
          <p:cNvSpPr txBox="1"/>
          <p:nvPr/>
        </p:nvSpPr>
        <p:spPr>
          <a:xfrm>
            <a:off x="775856" y="728126"/>
            <a:ext cx="6886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4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India’s Sectoral Export Potential in ASEAN: A Comparative Analysis (2010 vs 2022) </a:t>
            </a:r>
            <a:endParaRPr lang="en-US" sz="14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22" name="Donut 21">
            <a:extLst>
              <a:ext uri="{FF2B5EF4-FFF2-40B4-BE49-F238E27FC236}">
                <a16:creationId xmlns:a16="http://schemas.microsoft.com/office/drawing/2014/main" id="{0F398DC1-0B01-A170-B382-C47F161714CA}"/>
              </a:ext>
            </a:extLst>
          </p:cNvPr>
          <p:cNvSpPr/>
          <p:nvPr/>
        </p:nvSpPr>
        <p:spPr>
          <a:xfrm>
            <a:off x="7664723" y="3613168"/>
            <a:ext cx="2162731" cy="2118818"/>
          </a:xfrm>
          <a:prstGeom prst="don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elay 11">
            <a:extLst>
              <a:ext uri="{FF2B5EF4-FFF2-40B4-BE49-F238E27FC236}">
                <a16:creationId xmlns:a16="http://schemas.microsoft.com/office/drawing/2014/main" id="{53005BE6-8573-9CF5-0261-124A356A681B}"/>
              </a:ext>
            </a:extLst>
          </p:cNvPr>
          <p:cNvSpPr/>
          <p:nvPr/>
        </p:nvSpPr>
        <p:spPr>
          <a:xfrm rot="16200000">
            <a:off x="7895216" y="2709561"/>
            <a:ext cx="1684225" cy="1604760"/>
          </a:xfrm>
          <a:custGeom>
            <a:avLst/>
            <a:gdLst>
              <a:gd name="connsiteX0" fmla="*/ 0 w 1808922"/>
              <a:gd name="connsiteY0" fmla="*/ 0 h 1789044"/>
              <a:gd name="connsiteX1" fmla="*/ 904461 w 1808922"/>
              <a:gd name="connsiteY1" fmla="*/ 0 h 1789044"/>
              <a:gd name="connsiteX2" fmla="*/ 1808922 w 1808922"/>
              <a:gd name="connsiteY2" fmla="*/ 894522 h 1789044"/>
              <a:gd name="connsiteX3" fmla="*/ 904461 w 1808922"/>
              <a:gd name="connsiteY3" fmla="*/ 1789044 h 1789044"/>
              <a:gd name="connsiteX4" fmla="*/ 0 w 1808922"/>
              <a:gd name="connsiteY4" fmla="*/ 1789044 h 1789044"/>
              <a:gd name="connsiteX5" fmla="*/ 0 w 1808922"/>
              <a:gd name="connsiteY5" fmla="*/ 0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29818 w 1838740"/>
              <a:gd name="connsiteY4" fmla="*/ 1789044 h 1789044"/>
              <a:gd name="connsiteX5" fmla="*/ 0 w 1838740"/>
              <a:gd name="connsiteY5" fmla="*/ 775252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19879 w 1838740"/>
              <a:gd name="connsiteY4" fmla="*/ 1083365 h 1789044"/>
              <a:gd name="connsiteX5" fmla="*/ 0 w 1838740"/>
              <a:gd name="connsiteY5" fmla="*/ 775252 h 1789044"/>
              <a:gd name="connsiteX0" fmla="*/ 0 w 1838740"/>
              <a:gd name="connsiteY0" fmla="*/ 781967 h 1795759"/>
              <a:gd name="connsiteX1" fmla="*/ 357810 w 1838740"/>
              <a:gd name="connsiteY1" fmla="*/ 374463 h 1795759"/>
              <a:gd name="connsiteX2" fmla="*/ 934279 w 1838740"/>
              <a:gd name="connsiteY2" fmla="*/ 6715 h 1795759"/>
              <a:gd name="connsiteX3" fmla="*/ 1838740 w 1838740"/>
              <a:gd name="connsiteY3" fmla="*/ 901237 h 1795759"/>
              <a:gd name="connsiteX4" fmla="*/ 934279 w 1838740"/>
              <a:gd name="connsiteY4" fmla="*/ 1795759 h 1795759"/>
              <a:gd name="connsiteX5" fmla="*/ 19879 w 1838740"/>
              <a:gd name="connsiteY5" fmla="*/ 1090080 h 1795759"/>
              <a:gd name="connsiteX6" fmla="*/ 0 w 1838740"/>
              <a:gd name="connsiteY6" fmla="*/ 781967 h 1795759"/>
              <a:gd name="connsiteX0" fmla="*/ 0 w 1848350"/>
              <a:gd name="connsiteY0" fmla="*/ 1106639 h 2120431"/>
              <a:gd name="connsiteX1" fmla="*/ 357810 w 1848350"/>
              <a:gd name="connsiteY1" fmla="*/ 699135 h 2120431"/>
              <a:gd name="connsiteX2" fmla="*/ 1242392 w 1848350"/>
              <a:gd name="connsiteY2" fmla="*/ 3397 h 2120431"/>
              <a:gd name="connsiteX3" fmla="*/ 1838740 w 1848350"/>
              <a:gd name="connsiteY3" fmla="*/ 1225909 h 2120431"/>
              <a:gd name="connsiteX4" fmla="*/ 934279 w 1848350"/>
              <a:gd name="connsiteY4" fmla="*/ 2120431 h 2120431"/>
              <a:gd name="connsiteX5" fmla="*/ 19879 w 1848350"/>
              <a:gd name="connsiteY5" fmla="*/ 1414752 h 2120431"/>
              <a:gd name="connsiteX6" fmla="*/ 0 w 1848350"/>
              <a:gd name="connsiteY6" fmla="*/ 1106639 h 2120431"/>
              <a:gd name="connsiteX0" fmla="*/ 0 w 1838760"/>
              <a:gd name="connsiteY0" fmla="*/ 1106639 h 2408668"/>
              <a:gd name="connsiteX1" fmla="*/ 357810 w 1838760"/>
              <a:gd name="connsiteY1" fmla="*/ 699135 h 2408668"/>
              <a:gd name="connsiteX2" fmla="*/ 1242392 w 1838760"/>
              <a:gd name="connsiteY2" fmla="*/ 3397 h 2408668"/>
              <a:gd name="connsiteX3" fmla="*/ 1838740 w 1838760"/>
              <a:gd name="connsiteY3" fmla="*/ 1225909 h 2408668"/>
              <a:gd name="connsiteX4" fmla="*/ 1232454 w 1838760"/>
              <a:gd name="connsiteY4" fmla="*/ 2408668 h 2408668"/>
              <a:gd name="connsiteX5" fmla="*/ 19879 w 1838760"/>
              <a:gd name="connsiteY5" fmla="*/ 1414752 h 2408668"/>
              <a:gd name="connsiteX6" fmla="*/ 0 w 1838760"/>
              <a:gd name="connsiteY6" fmla="*/ 1106639 h 2408668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19879 w 1839465"/>
              <a:gd name="connsiteY5" fmla="*/ 1414752 h 2448425"/>
              <a:gd name="connsiteX6" fmla="*/ 0 w 1839465"/>
              <a:gd name="connsiteY6" fmla="*/ 1106639 h 2448425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29818 w 1839465"/>
              <a:gd name="connsiteY5" fmla="*/ 1693047 h 2448425"/>
              <a:gd name="connsiteX6" fmla="*/ 0 w 1839465"/>
              <a:gd name="connsiteY6" fmla="*/ 1106639 h 2448425"/>
              <a:gd name="connsiteX0" fmla="*/ 139148 w 1978613"/>
              <a:gd name="connsiteY0" fmla="*/ 1106639 h 2448425"/>
              <a:gd name="connsiteX1" fmla="*/ 496958 w 1978613"/>
              <a:gd name="connsiteY1" fmla="*/ 699135 h 2448425"/>
              <a:gd name="connsiteX2" fmla="*/ 1381540 w 1978613"/>
              <a:gd name="connsiteY2" fmla="*/ 3397 h 2448425"/>
              <a:gd name="connsiteX3" fmla="*/ 1977888 w 1978613"/>
              <a:gd name="connsiteY3" fmla="*/ 1225909 h 2448425"/>
              <a:gd name="connsiteX4" fmla="*/ 1431237 w 1978613"/>
              <a:gd name="connsiteY4" fmla="*/ 2448425 h 2448425"/>
              <a:gd name="connsiteX5" fmla="*/ 168966 w 1978613"/>
              <a:gd name="connsiteY5" fmla="*/ 1693047 h 2448425"/>
              <a:gd name="connsiteX6" fmla="*/ 0 w 1978613"/>
              <a:gd name="connsiteY6" fmla="*/ 1374996 h 2448425"/>
              <a:gd name="connsiteX7" fmla="*/ 139148 w 197861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168966 w 1978118"/>
              <a:gd name="connsiteY5" fmla="*/ 1693047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27994 w 1978118"/>
              <a:gd name="connsiteY5" fmla="*/ 1921650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7100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39148 w 1978118"/>
              <a:gd name="connsiteY7" fmla="*/ 1107100 h 2657608"/>
              <a:gd name="connsiteX0" fmla="*/ 145086 w 1978118"/>
              <a:gd name="connsiteY0" fmla="*/ 1065537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45086 w 1978118"/>
              <a:gd name="connsiteY7" fmla="*/ 1065537 h 2657608"/>
              <a:gd name="connsiteX0" fmla="*/ 145871 w 1978903"/>
              <a:gd name="connsiteY0" fmla="*/ 1065537 h 2657608"/>
              <a:gd name="connsiteX1" fmla="*/ 467926 w 1978903"/>
              <a:gd name="connsiteY1" fmla="*/ 649904 h 2657608"/>
              <a:gd name="connsiteX2" fmla="*/ 1382325 w 1978903"/>
              <a:gd name="connsiteY2" fmla="*/ 3858 h 2657608"/>
              <a:gd name="connsiteX3" fmla="*/ 1978673 w 1978903"/>
              <a:gd name="connsiteY3" fmla="*/ 1226370 h 2657608"/>
              <a:gd name="connsiteX4" fmla="*/ 1412144 w 1978903"/>
              <a:gd name="connsiteY4" fmla="*/ 2657608 h 2657608"/>
              <a:gd name="connsiteX5" fmla="*/ 338720 w 1978903"/>
              <a:gd name="connsiteY5" fmla="*/ 1902235 h 2657608"/>
              <a:gd name="connsiteX6" fmla="*/ 785 w 1978903"/>
              <a:gd name="connsiteY6" fmla="*/ 1375457 h 2657608"/>
              <a:gd name="connsiteX7" fmla="*/ 145871 w 1978903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44917 w 1979161"/>
              <a:gd name="connsiteY5" fmla="*/ 1937864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80320"/>
              <a:gd name="connsiteY0" fmla="*/ 1065537 h 2681361"/>
              <a:gd name="connsiteX1" fmla="*/ 468184 w 1980320"/>
              <a:gd name="connsiteY1" fmla="*/ 649904 h 2681361"/>
              <a:gd name="connsiteX2" fmla="*/ 1382583 w 1980320"/>
              <a:gd name="connsiteY2" fmla="*/ 3858 h 2681361"/>
              <a:gd name="connsiteX3" fmla="*/ 1978931 w 1980320"/>
              <a:gd name="connsiteY3" fmla="*/ 1226370 h 2681361"/>
              <a:gd name="connsiteX4" fmla="*/ 1448030 w 1980320"/>
              <a:gd name="connsiteY4" fmla="*/ 2681361 h 2681361"/>
              <a:gd name="connsiteX5" fmla="*/ 344917 w 1980320"/>
              <a:gd name="connsiteY5" fmla="*/ 1937864 h 2681361"/>
              <a:gd name="connsiteX6" fmla="*/ 1043 w 1980320"/>
              <a:gd name="connsiteY6" fmla="*/ 1375457 h 2681361"/>
              <a:gd name="connsiteX7" fmla="*/ 146129 w 198032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6790" h="2681361">
                <a:moveTo>
                  <a:pt x="146129" y="1065537"/>
                </a:moveTo>
                <a:cubicBezTo>
                  <a:pt x="195825" y="979398"/>
                  <a:pt x="312471" y="858630"/>
                  <a:pt x="468184" y="649904"/>
                </a:cubicBezTo>
                <a:cubicBezTo>
                  <a:pt x="613958" y="490881"/>
                  <a:pt x="1129135" y="-50807"/>
                  <a:pt x="1382583" y="3858"/>
                </a:cubicBezTo>
                <a:cubicBezTo>
                  <a:pt x="1882103" y="3858"/>
                  <a:pt x="2045215" y="809812"/>
                  <a:pt x="2056123" y="1256062"/>
                </a:cubicBezTo>
                <a:cubicBezTo>
                  <a:pt x="2067031" y="1702313"/>
                  <a:pt x="1947550" y="2681361"/>
                  <a:pt x="1448030" y="2681361"/>
                </a:cubicBezTo>
                <a:cubicBezTo>
                  <a:pt x="937264" y="2616220"/>
                  <a:pt x="661167" y="2281052"/>
                  <a:pt x="344917" y="1937864"/>
                </a:cubicBezTo>
                <a:cubicBezTo>
                  <a:pt x="195832" y="1792093"/>
                  <a:pt x="1043" y="1481474"/>
                  <a:pt x="1043" y="1375457"/>
                </a:cubicBezTo>
                <a:cubicBezTo>
                  <a:pt x="-9972" y="1260275"/>
                  <a:pt x="68078" y="1168847"/>
                  <a:pt x="146129" y="1065537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B9D211-B202-55C7-DF59-DB38F1762360}"/>
              </a:ext>
            </a:extLst>
          </p:cNvPr>
          <p:cNvSpPr txBox="1"/>
          <p:nvPr/>
        </p:nvSpPr>
        <p:spPr>
          <a:xfrm>
            <a:off x="8242609" y="2966837"/>
            <a:ext cx="1006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2060"/>
                </a:solidFill>
              </a:rPr>
              <a:t>Machinery &amp; Mechanical Appliances (23.5%)</a:t>
            </a:r>
          </a:p>
        </p:txBody>
      </p:sp>
      <p:sp>
        <p:nvSpPr>
          <p:cNvPr id="25" name="Delay 11">
            <a:extLst>
              <a:ext uri="{FF2B5EF4-FFF2-40B4-BE49-F238E27FC236}">
                <a16:creationId xmlns:a16="http://schemas.microsoft.com/office/drawing/2014/main" id="{F71F3C13-1E41-6892-0CC3-0F492A79F5FB}"/>
              </a:ext>
            </a:extLst>
          </p:cNvPr>
          <p:cNvSpPr/>
          <p:nvPr/>
        </p:nvSpPr>
        <p:spPr>
          <a:xfrm rot="20280043">
            <a:off x="8962022" y="3410155"/>
            <a:ext cx="1684225" cy="1604760"/>
          </a:xfrm>
          <a:custGeom>
            <a:avLst/>
            <a:gdLst>
              <a:gd name="connsiteX0" fmla="*/ 0 w 1808922"/>
              <a:gd name="connsiteY0" fmla="*/ 0 h 1789044"/>
              <a:gd name="connsiteX1" fmla="*/ 904461 w 1808922"/>
              <a:gd name="connsiteY1" fmla="*/ 0 h 1789044"/>
              <a:gd name="connsiteX2" fmla="*/ 1808922 w 1808922"/>
              <a:gd name="connsiteY2" fmla="*/ 894522 h 1789044"/>
              <a:gd name="connsiteX3" fmla="*/ 904461 w 1808922"/>
              <a:gd name="connsiteY3" fmla="*/ 1789044 h 1789044"/>
              <a:gd name="connsiteX4" fmla="*/ 0 w 1808922"/>
              <a:gd name="connsiteY4" fmla="*/ 1789044 h 1789044"/>
              <a:gd name="connsiteX5" fmla="*/ 0 w 1808922"/>
              <a:gd name="connsiteY5" fmla="*/ 0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29818 w 1838740"/>
              <a:gd name="connsiteY4" fmla="*/ 1789044 h 1789044"/>
              <a:gd name="connsiteX5" fmla="*/ 0 w 1838740"/>
              <a:gd name="connsiteY5" fmla="*/ 775252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19879 w 1838740"/>
              <a:gd name="connsiteY4" fmla="*/ 1083365 h 1789044"/>
              <a:gd name="connsiteX5" fmla="*/ 0 w 1838740"/>
              <a:gd name="connsiteY5" fmla="*/ 775252 h 1789044"/>
              <a:gd name="connsiteX0" fmla="*/ 0 w 1838740"/>
              <a:gd name="connsiteY0" fmla="*/ 781967 h 1795759"/>
              <a:gd name="connsiteX1" fmla="*/ 357810 w 1838740"/>
              <a:gd name="connsiteY1" fmla="*/ 374463 h 1795759"/>
              <a:gd name="connsiteX2" fmla="*/ 934279 w 1838740"/>
              <a:gd name="connsiteY2" fmla="*/ 6715 h 1795759"/>
              <a:gd name="connsiteX3" fmla="*/ 1838740 w 1838740"/>
              <a:gd name="connsiteY3" fmla="*/ 901237 h 1795759"/>
              <a:gd name="connsiteX4" fmla="*/ 934279 w 1838740"/>
              <a:gd name="connsiteY4" fmla="*/ 1795759 h 1795759"/>
              <a:gd name="connsiteX5" fmla="*/ 19879 w 1838740"/>
              <a:gd name="connsiteY5" fmla="*/ 1090080 h 1795759"/>
              <a:gd name="connsiteX6" fmla="*/ 0 w 1838740"/>
              <a:gd name="connsiteY6" fmla="*/ 781967 h 1795759"/>
              <a:gd name="connsiteX0" fmla="*/ 0 w 1848350"/>
              <a:gd name="connsiteY0" fmla="*/ 1106639 h 2120431"/>
              <a:gd name="connsiteX1" fmla="*/ 357810 w 1848350"/>
              <a:gd name="connsiteY1" fmla="*/ 699135 h 2120431"/>
              <a:gd name="connsiteX2" fmla="*/ 1242392 w 1848350"/>
              <a:gd name="connsiteY2" fmla="*/ 3397 h 2120431"/>
              <a:gd name="connsiteX3" fmla="*/ 1838740 w 1848350"/>
              <a:gd name="connsiteY3" fmla="*/ 1225909 h 2120431"/>
              <a:gd name="connsiteX4" fmla="*/ 934279 w 1848350"/>
              <a:gd name="connsiteY4" fmla="*/ 2120431 h 2120431"/>
              <a:gd name="connsiteX5" fmla="*/ 19879 w 1848350"/>
              <a:gd name="connsiteY5" fmla="*/ 1414752 h 2120431"/>
              <a:gd name="connsiteX6" fmla="*/ 0 w 1848350"/>
              <a:gd name="connsiteY6" fmla="*/ 1106639 h 2120431"/>
              <a:gd name="connsiteX0" fmla="*/ 0 w 1838760"/>
              <a:gd name="connsiteY0" fmla="*/ 1106639 h 2408668"/>
              <a:gd name="connsiteX1" fmla="*/ 357810 w 1838760"/>
              <a:gd name="connsiteY1" fmla="*/ 699135 h 2408668"/>
              <a:gd name="connsiteX2" fmla="*/ 1242392 w 1838760"/>
              <a:gd name="connsiteY2" fmla="*/ 3397 h 2408668"/>
              <a:gd name="connsiteX3" fmla="*/ 1838740 w 1838760"/>
              <a:gd name="connsiteY3" fmla="*/ 1225909 h 2408668"/>
              <a:gd name="connsiteX4" fmla="*/ 1232454 w 1838760"/>
              <a:gd name="connsiteY4" fmla="*/ 2408668 h 2408668"/>
              <a:gd name="connsiteX5" fmla="*/ 19879 w 1838760"/>
              <a:gd name="connsiteY5" fmla="*/ 1414752 h 2408668"/>
              <a:gd name="connsiteX6" fmla="*/ 0 w 1838760"/>
              <a:gd name="connsiteY6" fmla="*/ 1106639 h 2408668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19879 w 1839465"/>
              <a:gd name="connsiteY5" fmla="*/ 1414752 h 2448425"/>
              <a:gd name="connsiteX6" fmla="*/ 0 w 1839465"/>
              <a:gd name="connsiteY6" fmla="*/ 1106639 h 2448425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29818 w 1839465"/>
              <a:gd name="connsiteY5" fmla="*/ 1693047 h 2448425"/>
              <a:gd name="connsiteX6" fmla="*/ 0 w 1839465"/>
              <a:gd name="connsiteY6" fmla="*/ 1106639 h 2448425"/>
              <a:gd name="connsiteX0" fmla="*/ 139148 w 1978613"/>
              <a:gd name="connsiteY0" fmla="*/ 1106639 h 2448425"/>
              <a:gd name="connsiteX1" fmla="*/ 496958 w 1978613"/>
              <a:gd name="connsiteY1" fmla="*/ 699135 h 2448425"/>
              <a:gd name="connsiteX2" fmla="*/ 1381540 w 1978613"/>
              <a:gd name="connsiteY2" fmla="*/ 3397 h 2448425"/>
              <a:gd name="connsiteX3" fmla="*/ 1977888 w 1978613"/>
              <a:gd name="connsiteY3" fmla="*/ 1225909 h 2448425"/>
              <a:gd name="connsiteX4" fmla="*/ 1431237 w 1978613"/>
              <a:gd name="connsiteY4" fmla="*/ 2448425 h 2448425"/>
              <a:gd name="connsiteX5" fmla="*/ 168966 w 1978613"/>
              <a:gd name="connsiteY5" fmla="*/ 1693047 h 2448425"/>
              <a:gd name="connsiteX6" fmla="*/ 0 w 1978613"/>
              <a:gd name="connsiteY6" fmla="*/ 1374996 h 2448425"/>
              <a:gd name="connsiteX7" fmla="*/ 139148 w 197861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168966 w 1978118"/>
              <a:gd name="connsiteY5" fmla="*/ 1693047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27994 w 1978118"/>
              <a:gd name="connsiteY5" fmla="*/ 1921650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7100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39148 w 1978118"/>
              <a:gd name="connsiteY7" fmla="*/ 1107100 h 2657608"/>
              <a:gd name="connsiteX0" fmla="*/ 145086 w 1978118"/>
              <a:gd name="connsiteY0" fmla="*/ 1065537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45086 w 1978118"/>
              <a:gd name="connsiteY7" fmla="*/ 1065537 h 2657608"/>
              <a:gd name="connsiteX0" fmla="*/ 145871 w 1978903"/>
              <a:gd name="connsiteY0" fmla="*/ 1065537 h 2657608"/>
              <a:gd name="connsiteX1" fmla="*/ 467926 w 1978903"/>
              <a:gd name="connsiteY1" fmla="*/ 649904 h 2657608"/>
              <a:gd name="connsiteX2" fmla="*/ 1382325 w 1978903"/>
              <a:gd name="connsiteY2" fmla="*/ 3858 h 2657608"/>
              <a:gd name="connsiteX3" fmla="*/ 1978673 w 1978903"/>
              <a:gd name="connsiteY3" fmla="*/ 1226370 h 2657608"/>
              <a:gd name="connsiteX4" fmla="*/ 1412144 w 1978903"/>
              <a:gd name="connsiteY4" fmla="*/ 2657608 h 2657608"/>
              <a:gd name="connsiteX5" fmla="*/ 338720 w 1978903"/>
              <a:gd name="connsiteY5" fmla="*/ 1902235 h 2657608"/>
              <a:gd name="connsiteX6" fmla="*/ 785 w 1978903"/>
              <a:gd name="connsiteY6" fmla="*/ 1375457 h 2657608"/>
              <a:gd name="connsiteX7" fmla="*/ 145871 w 1978903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44917 w 1979161"/>
              <a:gd name="connsiteY5" fmla="*/ 1937864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80320"/>
              <a:gd name="connsiteY0" fmla="*/ 1065537 h 2681361"/>
              <a:gd name="connsiteX1" fmla="*/ 468184 w 1980320"/>
              <a:gd name="connsiteY1" fmla="*/ 649904 h 2681361"/>
              <a:gd name="connsiteX2" fmla="*/ 1382583 w 1980320"/>
              <a:gd name="connsiteY2" fmla="*/ 3858 h 2681361"/>
              <a:gd name="connsiteX3" fmla="*/ 1978931 w 1980320"/>
              <a:gd name="connsiteY3" fmla="*/ 1226370 h 2681361"/>
              <a:gd name="connsiteX4" fmla="*/ 1448030 w 1980320"/>
              <a:gd name="connsiteY4" fmla="*/ 2681361 h 2681361"/>
              <a:gd name="connsiteX5" fmla="*/ 344917 w 1980320"/>
              <a:gd name="connsiteY5" fmla="*/ 1937864 h 2681361"/>
              <a:gd name="connsiteX6" fmla="*/ 1043 w 1980320"/>
              <a:gd name="connsiteY6" fmla="*/ 1375457 h 2681361"/>
              <a:gd name="connsiteX7" fmla="*/ 146129 w 198032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6790" h="2681361">
                <a:moveTo>
                  <a:pt x="146129" y="1065537"/>
                </a:moveTo>
                <a:cubicBezTo>
                  <a:pt x="195825" y="979398"/>
                  <a:pt x="312471" y="858630"/>
                  <a:pt x="468184" y="649904"/>
                </a:cubicBezTo>
                <a:cubicBezTo>
                  <a:pt x="613958" y="490881"/>
                  <a:pt x="1129135" y="-50807"/>
                  <a:pt x="1382583" y="3858"/>
                </a:cubicBezTo>
                <a:cubicBezTo>
                  <a:pt x="1882103" y="3858"/>
                  <a:pt x="2045215" y="809812"/>
                  <a:pt x="2056123" y="1256062"/>
                </a:cubicBezTo>
                <a:cubicBezTo>
                  <a:pt x="2067031" y="1702313"/>
                  <a:pt x="1947550" y="2681361"/>
                  <a:pt x="1448030" y="2681361"/>
                </a:cubicBezTo>
                <a:cubicBezTo>
                  <a:pt x="937264" y="2616220"/>
                  <a:pt x="661167" y="2281052"/>
                  <a:pt x="344917" y="1937864"/>
                </a:cubicBezTo>
                <a:cubicBezTo>
                  <a:pt x="195832" y="1792093"/>
                  <a:pt x="1043" y="1481474"/>
                  <a:pt x="1043" y="1375457"/>
                </a:cubicBezTo>
                <a:cubicBezTo>
                  <a:pt x="-9972" y="1260275"/>
                  <a:pt x="68078" y="1168847"/>
                  <a:pt x="146129" y="1065537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elay 11">
            <a:extLst>
              <a:ext uri="{FF2B5EF4-FFF2-40B4-BE49-F238E27FC236}">
                <a16:creationId xmlns:a16="http://schemas.microsoft.com/office/drawing/2014/main" id="{14D5CCA9-C063-2CF6-AF36-D3D27CCC4D91}"/>
              </a:ext>
            </a:extLst>
          </p:cNvPr>
          <p:cNvSpPr/>
          <p:nvPr/>
        </p:nvSpPr>
        <p:spPr>
          <a:xfrm rot="2541095">
            <a:off x="8697596" y="4681034"/>
            <a:ext cx="1684225" cy="1604760"/>
          </a:xfrm>
          <a:custGeom>
            <a:avLst/>
            <a:gdLst>
              <a:gd name="connsiteX0" fmla="*/ 0 w 1808922"/>
              <a:gd name="connsiteY0" fmla="*/ 0 h 1789044"/>
              <a:gd name="connsiteX1" fmla="*/ 904461 w 1808922"/>
              <a:gd name="connsiteY1" fmla="*/ 0 h 1789044"/>
              <a:gd name="connsiteX2" fmla="*/ 1808922 w 1808922"/>
              <a:gd name="connsiteY2" fmla="*/ 894522 h 1789044"/>
              <a:gd name="connsiteX3" fmla="*/ 904461 w 1808922"/>
              <a:gd name="connsiteY3" fmla="*/ 1789044 h 1789044"/>
              <a:gd name="connsiteX4" fmla="*/ 0 w 1808922"/>
              <a:gd name="connsiteY4" fmla="*/ 1789044 h 1789044"/>
              <a:gd name="connsiteX5" fmla="*/ 0 w 1808922"/>
              <a:gd name="connsiteY5" fmla="*/ 0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29818 w 1838740"/>
              <a:gd name="connsiteY4" fmla="*/ 1789044 h 1789044"/>
              <a:gd name="connsiteX5" fmla="*/ 0 w 1838740"/>
              <a:gd name="connsiteY5" fmla="*/ 775252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19879 w 1838740"/>
              <a:gd name="connsiteY4" fmla="*/ 1083365 h 1789044"/>
              <a:gd name="connsiteX5" fmla="*/ 0 w 1838740"/>
              <a:gd name="connsiteY5" fmla="*/ 775252 h 1789044"/>
              <a:gd name="connsiteX0" fmla="*/ 0 w 1838740"/>
              <a:gd name="connsiteY0" fmla="*/ 781967 h 1795759"/>
              <a:gd name="connsiteX1" fmla="*/ 357810 w 1838740"/>
              <a:gd name="connsiteY1" fmla="*/ 374463 h 1795759"/>
              <a:gd name="connsiteX2" fmla="*/ 934279 w 1838740"/>
              <a:gd name="connsiteY2" fmla="*/ 6715 h 1795759"/>
              <a:gd name="connsiteX3" fmla="*/ 1838740 w 1838740"/>
              <a:gd name="connsiteY3" fmla="*/ 901237 h 1795759"/>
              <a:gd name="connsiteX4" fmla="*/ 934279 w 1838740"/>
              <a:gd name="connsiteY4" fmla="*/ 1795759 h 1795759"/>
              <a:gd name="connsiteX5" fmla="*/ 19879 w 1838740"/>
              <a:gd name="connsiteY5" fmla="*/ 1090080 h 1795759"/>
              <a:gd name="connsiteX6" fmla="*/ 0 w 1838740"/>
              <a:gd name="connsiteY6" fmla="*/ 781967 h 1795759"/>
              <a:gd name="connsiteX0" fmla="*/ 0 w 1848350"/>
              <a:gd name="connsiteY0" fmla="*/ 1106639 h 2120431"/>
              <a:gd name="connsiteX1" fmla="*/ 357810 w 1848350"/>
              <a:gd name="connsiteY1" fmla="*/ 699135 h 2120431"/>
              <a:gd name="connsiteX2" fmla="*/ 1242392 w 1848350"/>
              <a:gd name="connsiteY2" fmla="*/ 3397 h 2120431"/>
              <a:gd name="connsiteX3" fmla="*/ 1838740 w 1848350"/>
              <a:gd name="connsiteY3" fmla="*/ 1225909 h 2120431"/>
              <a:gd name="connsiteX4" fmla="*/ 934279 w 1848350"/>
              <a:gd name="connsiteY4" fmla="*/ 2120431 h 2120431"/>
              <a:gd name="connsiteX5" fmla="*/ 19879 w 1848350"/>
              <a:gd name="connsiteY5" fmla="*/ 1414752 h 2120431"/>
              <a:gd name="connsiteX6" fmla="*/ 0 w 1848350"/>
              <a:gd name="connsiteY6" fmla="*/ 1106639 h 2120431"/>
              <a:gd name="connsiteX0" fmla="*/ 0 w 1838760"/>
              <a:gd name="connsiteY0" fmla="*/ 1106639 h 2408668"/>
              <a:gd name="connsiteX1" fmla="*/ 357810 w 1838760"/>
              <a:gd name="connsiteY1" fmla="*/ 699135 h 2408668"/>
              <a:gd name="connsiteX2" fmla="*/ 1242392 w 1838760"/>
              <a:gd name="connsiteY2" fmla="*/ 3397 h 2408668"/>
              <a:gd name="connsiteX3" fmla="*/ 1838740 w 1838760"/>
              <a:gd name="connsiteY3" fmla="*/ 1225909 h 2408668"/>
              <a:gd name="connsiteX4" fmla="*/ 1232454 w 1838760"/>
              <a:gd name="connsiteY4" fmla="*/ 2408668 h 2408668"/>
              <a:gd name="connsiteX5" fmla="*/ 19879 w 1838760"/>
              <a:gd name="connsiteY5" fmla="*/ 1414752 h 2408668"/>
              <a:gd name="connsiteX6" fmla="*/ 0 w 1838760"/>
              <a:gd name="connsiteY6" fmla="*/ 1106639 h 2408668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19879 w 1839465"/>
              <a:gd name="connsiteY5" fmla="*/ 1414752 h 2448425"/>
              <a:gd name="connsiteX6" fmla="*/ 0 w 1839465"/>
              <a:gd name="connsiteY6" fmla="*/ 1106639 h 2448425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29818 w 1839465"/>
              <a:gd name="connsiteY5" fmla="*/ 1693047 h 2448425"/>
              <a:gd name="connsiteX6" fmla="*/ 0 w 1839465"/>
              <a:gd name="connsiteY6" fmla="*/ 1106639 h 2448425"/>
              <a:gd name="connsiteX0" fmla="*/ 139148 w 1978613"/>
              <a:gd name="connsiteY0" fmla="*/ 1106639 h 2448425"/>
              <a:gd name="connsiteX1" fmla="*/ 496958 w 1978613"/>
              <a:gd name="connsiteY1" fmla="*/ 699135 h 2448425"/>
              <a:gd name="connsiteX2" fmla="*/ 1381540 w 1978613"/>
              <a:gd name="connsiteY2" fmla="*/ 3397 h 2448425"/>
              <a:gd name="connsiteX3" fmla="*/ 1977888 w 1978613"/>
              <a:gd name="connsiteY3" fmla="*/ 1225909 h 2448425"/>
              <a:gd name="connsiteX4" fmla="*/ 1431237 w 1978613"/>
              <a:gd name="connsiteY4" fmla="*/ 2448425 h 2448425"/>
              <a:gd name="connsiteX5" fmla="*/ 168966 w 1978613"/>
              <a:gd name="connsiteY5" fmla="*/ 1693047 h 2448425"/>
              <a:gd name="connsiteX6" fmla="*/ 0 w 1978613"/>
              <a:gd name="connsiteY6" fmla="*/ 1374996 h 2448425"/>
              <a:gd name="connsiteX7" fmla="*/ 139148 w 197861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168966 w 1978118"/>
              <a:gd name="connsiteY5" fmla="*/ 1693047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27994 w 1978118"/>
              <a:gd name="connsiteY5" fmla="*/ 1921650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7100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39148 w 1978118"/>
              <a:gd name="connsiteY7" fmla="*/ 1107100 h 2657608"/>
              <a:gd name="connsiteX0" fmla="*/ 145086 w 1978118"/>
              <a:gd name="connsiteY0" fmla="*/ 1065537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45086 w 1978118"/>
              <a:gd name="connsiteY7" fmla="*/ 1065537 h 2657608"/>
              <a:gd name="connsiteX0" fmla="*/ 145871 w 1978903"/>
              <a:gd name="connsiteY0" fmla="*/ 1065537 h 2657608"/>
              <a:gd name="connsiteX1" fmla="*/ 467926 w 1978903"/>
              <a:gd name="connsiteY1" fmla="*/ 649904 h 2657608"/>
              <a:gd name="connsiteX2" fmla="*/ 1382325 w 1978903"/>
              <a:gd name="connsiteY2" fmla="*/ 3858 h 2657608"/>
              <a:gd name="connsiteX3" fmla="*/ 1978673 w 1978903"/>
              <a:gd name="connsiteY3" fmla="*/ 1226370 h 2657608"/>
              <a:gd name="connsiteX4" fmla="*/ 1412144 w 1978903"/>
              <a:gd name="connsiteY4" fmla="*/ 2657608 h 2657608"/>
              <a:gd name="connsiteX5" fmla="*/ 338720 w 1978903"/>
              <a:gd name="connsiteY5" fmla="*/ 1902235 h 2657608"/>
              <a:gd name="connsiteX6" fmla="*/ 785 w 1978903"/>
              <a:gd name="connsiteY6" fmla="*/ 1375457 h 2657608"/>
              <a:gd name="connsiteX7" fmla="*/ 145871 w 1978903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44917 w 1979161"/>
              <a:gd name="connsiteY5" fmla="*/ 1937864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80320"/>
              <a:gd name="connsiteY0" fmla="*/ 1065537 h 2681361"/>
              <a:gd name="connsiteX1" fmla="*/ 468184 w 1980320"/>
              <a:gd name="connsiteY1" fmla="*/ 649904 h 2681361"/>
              <a:gd name="connsiteX2" fmla="*/ 1382583 w 1980320"/>
              <a:gd name="connsiteY2" fmla="*/ 3858 h 2681361"/>
              <a:gd name="connsiteX3" fmla="*/ 1978931 w 1980320"/>
              <a:gd name="connsiteY3" fmla="*/ 1226370 h 2681361"/>
              <a:gd name="connsiteX4" fmla="*/ 1448030 w 1980320"/>
              <a:gd name="connsiteY4" fmla="*/ 2681361 h 2681361"/>
              <a:gd name="connsiteX5" fmla="*/ 344917 w 1980320"/>
              <a:gd name="connsiteY5" fmla="*/ 1937864 h 2681361"/>
              <a:gd name="connsiteX6" fmla="*/ 1043 w 1980320"/>
              <a:gd name="connsiteY6" fmla="*/ 1375457 h 2681361"/>
              <a:gd name="connsiteX7" fmla="*/ 146129 w 198032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6790" h="2681361">
                <a:moveTo>
                  <a:pt x="146129" y="1065537"/>
                </a:moveTo>
                <a:cubicBezTo>
                  <a:pt x="195825" y="979398"/>
                  <a:pt x="312471" y="858630"/>
                  <a:pt x="468184" y="649904"/>
                </a:cubicBezTo>
                <a:cubicBezTo>
                  <a:pt x="613958" y="490881"/>
                  <a:pt x="1129135" y="-50807"/>
                  <a:pt x="1382583" y="3858"/>
                </a:cubicBezTo>
                <a:cubicBezTo>
                  <a:pt x="1882103" y="3858"/>
                  <a:pt x="2045215" y="809812"/>
                  <a:pt x="2056123" y="1256062"/>
                </a:cubicBezTo>
                <a:cubicBezTo>
                  <a:pt x="2067031" y="1702313"/>
                  <a:pt x="1947550" y="2681361"/>
                  <a:pt x="1448030" y="2681361"/>
                </a:cubicBezTo>
                <a:cubicBezTo>
                  <a:pt x="937264" y="2616220"/>
                  <a:pt x="661167" y="2281052"/>
                  <a:pt x="344917" y="1937864"/>
                </a:cubicBezTo>
                <a:cubicBezTo>
                  <a:pt x="195832" y="1792093"/>
                  <a:pt x="1043" y="1481474"/>
                  <a:pt x="1043" y="1375457"/>
                </a:cubicBezTo>
                <a:cubicBezTo>
                  <a:pt x="-9972" y="1260275"/>
                  <a:pt x="68078" y="1168847"/>
                  <a:pt x="146129" y="1065537"/>
                </a:cubicBezTo>
                <a:close/>
              </a:path>
            </a:pathLst>
          </a:custGeom>
          <a:solidFill>
            <a:srgbClr val="00D9E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elay 11">
            <a:extLst>
              <a:ext uri="{FF2B5EF4-FFF2-40B4-BE49-F238E27FC236}">
                <a16:creationId xmlns:a16="http://schemas.microsoft.com/office/drawing/2014/main" id="{EA02CABF-249D-429C-1DD8-4AEAEC29A005}"/>
              </a:ext>
            </a:extLst>
          </p:cNvPr>
          <p:cNvSpPr/>
          <p:nvPr/>
        </p:nvSpPr>
        <p:spPr>
          <a:xfrm rot="7761737">
            <a:off x="7364808" y="4813858"/>
            <a:ext cx="1684225" cy="1604760"/>
          </a:xfrm>
          <a:custGeom>
            <a:avLst/>
            <a:gdLst>
              <a:gd name="connsiteX0" fmla="*/ 0 w 1808922"/>
              <a:gd name="connsiteY0" fmla="*/ 0 h 1789044"/>
              <a:gd name="connsiteX1" fmla="*/ 904461 w 1808922"/>
              <a:gd name="connsiteY1" fmla="*/ 0 h 1789044"/>
              <a:gd name="connsiteX2" fmla="*/ 1808922 w 1808922"/>
              <a:gd name="connsiteY2" fmla="*/ 894522 h 1789044"/>
              <a:gd name="connsiteX3" fmla="*/ 904461 w 1808922"/>
              <a:gd name="connsiteY3" fmla="*/ 1789044 h 1789044"/>
              <a:gd name="connsiteX4" fmla="*/ 0 w 1808922"/>
              <a:gd name="connsiteY4" fmla="*/ 1789044 h 1789044"/>
              <a:gd name="connsiteX5" fmla="*/ 0 w 1808922"/>
              <a:gd name="connsiteY5" fmla="*/ 0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29818 w 1838740"/>
              <a:gd name="connsiteY4" fmla="*/ 1789044 h 1789044"/>
              <a:gd name="connsiteX5" fmla="*/ 0 w 1838740"/>
              <a:gd name="connsiteY5" fmla="*/ 775252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19879 w 1838740"/>
              <a:gd name="connsiteY4" fmla="*/ 1083365 h 1789044"/>
              <a:gd name="connsiteX5" fmla="*/ 0 w 1838740"/>
              <a:gd name="connsiteY5" fmla="*/ 775252 h 1789044"/>
              <a:gd name="connsiteX0" fmla="*/ 0 w 1838740"/>
              <a:gd name="connsiteY0" fmla="*/ 781967 h 1795759"/>
              <a:gd name="connsiteX1" fmla="*/ 357810 w 1838740"/>
              <a:gd name="connsiteY1" fmla="*/ 374463 h 1795759"/>
              <a:gd name="connsiteX2" fmla="*/ 934279 w 1838740"/>
              <a:gd name="connsiteY2" fmla="*/ 6715 h 1795759"/>
              <a:gd name="connsiteX3" fmla="*/ 1838740 w 1838740"/>
              <a:gd name="connsiteY3" fmla="*/ 901237 h 1795759"/>
              <a:gd name="connsiteX4" fmla="*/ 934279 w 1838740"/>
              <a:gd name="connsiteY4" fmla="*/ 1795759 h 1795759"/>
              <a:gd name="connsiteX5" fmla="*/ 19879 w 1838740"/>
              <a:gd name="connsiteY5" fmla="*/ 1090080 h 1795759"/>
              <a:gd name="connsiteX6" fmla="*/ 0 w 1838740"/>
              <a:gd name="connsiteY6" fmla="*/ 781967 h 1795759"/>
              <a:gd name="connsiteX0" fmla="*/ 0 w 1848350"/>
              <a:gd name="connsiteY0" fmla="*/ 1106639 h 2120431"/>
              <a:gd name="connsiteX1" fmla="*/ 357810 w 1848350"/>
              <a:gd name="connsiteY1" fmla="*/ 699135 h 2120431"/>
              <a:gd name="connsiteX2" fmla="*/ 1242392 w 1848350"/>
              <a:gd name="connsiteY2" fmla="*/ 3397 h 2120431"/>
              <a:gd name="connsiteX3" fmla="*/ 1838740 w 1848350"/>
              <a:gd name="connsiteY3" fmla="*/ 1225909 h 2120431"/>
              <a:gd name="connsiteX4" fmla="*/ 934279 w 1848350"/>
              <a:gd name="connsiteY4" fmla="*/ 2120431 h 2120431"/>
              <a:gd name="connsiteX5" fmla="*/ 19879 w 1848350"/>
              <a:gd name="connsiteY5" fmla="*/ 1414752 h 2120431"/>
              <a:gd name="connsiteX6" fmla="*/ 0 w 1848350"/>
              <a:gd name="connsiteY6" fmla="*/ 1106639 h 2120431"/>
              <a:gd name="connsiteX0" fmla="*/ 0 w 1838760"/>
              <a:gd name="connsiteY0" fmla="*/ 1106639 h 2408668"/>
              <a:gd name="connsiteX1" fmla="*/ 357810 w 1838760"/>
              <a:gd name="connsiteY1" fmla="*/ 699135 h 2408668"/>
              <a:gd name="connsiteX2" fmla="*/ 1242392 w 1838760"/>
              <a:gd name="connsiteY2" fmla="*/ 3397 h 2408668"/>
              <a:gd name="connsiteX3" fmla="*/ 1838740 w 1838760"/>
              <a:gd name="connsiteY3" fmla="*/ 1225909 h 2408668"/>
              <a:gd name="connsiteX4" fmla="*/ 1232454 w 1838760"/>
              <a:gd name="connsiteY4" fmla="*/ 2408668 h 2408668"/>
              <a:gd name="connsiteX5" fmla="*/ 19879 w 1838760"/>
              <a:gd name="connsiteY5" fmla="*/ 1414752 h 2408668"/>
              <a:gd name="connsiteX6" fmla="*/ 0 w 1838760"/>
              <a:gd name="connsiteY6" fmla="*/ 1106639 h 2408668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19879 w 1839465"/>
              <a:gd name="connsiteY5" fmla="*/ 1414752 h 2448425"/>
              <a:gd name="connsiteX6" fmla="*/ 0 w 1839465"/>
              <a:gd name="connsiteY6" fmla="*/ 1106639 h 2448425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29818 w 1839465"/>
              <a:gd name="connsiteY5" fmla="*/ 1693047 h 2448425"/>
              <a:gd name="connsiteX6" fmla="*/ 0 w 1839465"/>
              <a:gd name="connsiteY6" fmla="*/ 1106639 h 2448425"/>
              <a:gd name="connsiteX0" fmla="*/ 139148 w 1978613"/>
              <a:gd name="connsiteY0" fmla="*/ 1106639 h 2448425"/>
              <a:gd name="connsiteX1" fmla="*/ 496958 w 1978613"/>
              <a:gd name="connsiteY1" fmla="*/ 699135 h 2448425"/>
              <a:gd name="connsiteX2" fmla="*/ 1381540 w 1978613"/>
              <a:gd name="connsiteY2" fmla="*/ 3397 h 2448425"/>
              <a:gd name="connsiteX3" fmla="*/ 1977888 w 1978613"/>
              <a:gd name="connsiteY3" fmla="*/ 1225909 h 2448425"/>
              <a:gd name="connsiteX4" fmla="*/ 1431237 w 1978613"/>
              <a:gd name="connsiteY4" fmla="*/ 2448425 h 2448425"/>
              <a:gd name="connsiteX5" fmla="*/ 168966 w 1978613"/>
              <a:gd name="connsiteY5" fmla="*/ 1693047 h 2448425"/>
              <a:gd name="connsiteX6" fmla="*/ 0 w 1978613"/>
              <a:gd name="connsiteY6" fmla="*/ 1374996 h 2448425"/>
              <a:gd name="connsiteX7" fmla="*/ 139148 w 197861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168966 w 1978118"/>
              <a:gd name="connsiteY5" fmla="*/ 1693047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27994 w 1978118"/>
              <a:gd name="connsiteY5" fmla="*/ 1921650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7100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39148 w 1978118"/>
              <a:gd name="connsiteY7" fmla="*/ 1107100 h 2657608"/>
              <a:gd name="connsiteX0" fmla="*/ 145086 w 1978118"/>
              <a:gd name="connsiteY0" fmla="*/ 1065537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45086 w 1978118"/>
              <a:gd name="connsiteY7" fmla="*/ 1065537 h 2657608"/>
              <a:gd name="connsiteX0" fmla="*/ 145871 w 1978903"/>
              <a:gd name="connsiteY0" fmla="*/ 1065537 h 2657608"/>
              <a:gd name="connsiteX1" fmla="*/ 467926 w 1978903"/>
              <a:gd name="connsiteY1" fmla="*/ 649904 h 2657608"/>
              <a:gd name="connsiteX2" fmla="*/ 1382325 w 1978903"/>
              <a:gd name="connsiteY2" fmla="*/ 3858 h 2657608"/>
              <a:gd name="connsiteX3" fmla="*/ 1978673 w 1978903"/>
              <a:gd name="connsiteY3" fmla="*/ 1226370 h 2657608"/>
              <a:gd name="connsiteX4" fmla="*/ 1412144 w 1978903"/>
              <a:gd name="connsiteY4" fmla="*/ 2657608 h 2657608"/>
              <a:gd name="connsiteX5" fmla="*/ 338720 w 1978903"/>
              <a:gd name="connsiteY5" fmla="*/ 1902235 h 2657608"/>
              <a:gd name="connsiteX6" fmla="*/ 785 w 1978903"/>
              <a:gd name="connsiteY6" fmla="*/ 1375457 h 2657608"/>
              <a:gd name="connsiteX7" fmla="*/ 145871 w 1978903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44917 w 1979161"/>
              <a:gd name="connsiteY5" fmla="*/ 1937864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80320"/>
              <a:gd name="connsiteY0" fmla="*/ 1065537 h 2681361"/>
              <a:gd name="connsiteX1" fmla="*/ 468184 w 1980320"/>
              <a:gd name="connsiteY1" fmla="*/ 649904 h 2681361"/>
              <a:gd name="connsiteX2" fmla="*/ 1382583 w 1980320"/>
              <a:gd name="connsiteY2" fmla="*/ 3858 h 2681361"/>
              <a:gd name="connsiteX3" fmla="*/ 1978931 w 1980320"/>
              <a:gd name="connsiteY3" fmla="*/ 1226370 h 2681361"/>
              <a:gd name="connsiteX4" fmla="*/ 1448030 w 1980320"/>
              <a:gd name="connsiteY4" fmla="*/ 2681361 h 2681361"/>
              <a:gd name="connsiteX5" fmla="*/ 344917 w 1980320"/>
              <a:gd name="connsiteY5" fmla="*/ 1937864 h 2681361"/>
              <a:gd name="connsiteX6" fmla="*/ 1043 w 1980320"/>
              <a:gd name="connsiteY6" fmla="*/ 1375457 h 2681361"/>
              <a:gd name="connsiteX7" fmla="*/ 146129 w 198032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6790" h="2681361">
                <a:moveTo>
                  <a:pt x="146129" y="1065537"/>
                </a:moveTo>
                <a:cubicBezTo>
                  <a:pt x="195825" y="979398"/>
                  <a:pt x="312471" y="858630"/>
                  <a:pt x="468184" y="649904"/>
                </a:cubicBezTo>
                <a:cubicBezTo>
                  <a:pt x="613958" y="490881"/>
                  <a:pt x="1129135" y="-50807"/>
                  <a:pt x="1382583" y="3858"/>
                </a:cubicBezTo>
                <a:cubicBezTo>
                  <a:pt x="1882103" y="3858"/>
                  <a:pt x="2045215" y="809812"/>
                  <a:pt x="2056123" y="1256062"/>
                </a:cubicBezTo>
                <a:cubicBezTo>
                  <a:pt x="2067031" y="1702313"/>
                  <a:pt x="1947550" y="2681361"/>
                  <a:pt x="1448030" y="2681361"/>
                </a:cubicBezTo>
                <a:cubicBezTo>
                  <a:pt x="937264" y="2616220"/>
                  <a:pt x="661167" y="2281052"/>
                  <a:pt x="344917" y="1937864"/>
                </a:cubicBezTo>
                <a:cubicBezTo>
                  <a:pt x="195832" y="1792093"/>
                  <a:pt x="1043" y="1481474"/>
                  <a:pt x="1043" y="1375457"/>
                </a:cubicBezTo>
                <a:cubicBezTo>
                  <a:pt x="-9972" y="1260275"/>
                  <a:pt x="68078" y="1168847"/>
                  <a:pt x="146129" y="1065537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elay 11">
            <a:extLst>
              <a:ext uri="{FF2B5EF4-FFF2-40B4-BE49-F238E27FC236}">
                <a16:creationId xmlns:a16="http://schemas.microsoft.com/office/drawing/2014/main" id="{27619168-A7CD-9285-A573-CD2AA2CA1659}"/>
              </a:ext>
            </a:extLst>
          </p:cNvPr>
          <p:cNvSpPr/>
          <p:nvPr/>
        </p:nvSpPr>
        <p:spPr>
          <a:xfrm rot="12077986">
            <a:off x="6926591" y="3597394"/>
            <a:ext cx="1684225" cy="1604760"/>
          </a:xfrm>
          <a:custGeom>
            <a:avLst/>
            <a:gdLst>
              <a:gd name="connsiteX0" fmla="*/ 0 w 1808922"/>
              <a:gd name="connsiteY0" fmla="*/ 0 h 1789044"/>
              <a:gd name="connsiteX1" fmla="*/ 904461 w 1808922"/>
              <a:gd name="connsiteY1" fmla="*/ 0 h 1789044"/>
              <a:gd name="connsiteX2" fmla="*/ 1808922 w 1808922"/>
              <a:gd name="connsiteY2" fmla="*/ 894522 h 1789044"/>
              <a:gd name="connsiteX3" fmla="*/ 904461 w 1808922"/>
              <a:gd name="connsiteY3" fmla="*/ 1789044 h 1789044"/>
              <a:gd name="connsiteX4" fmla="*/ 0 w 1808922"/>
              <a:gd name="connsiteY4" fmla="*/ 1789044 h 1789044"/>
              <a:gd name="connsiteX5" fmla="*/ 0 w 1808922"/>
              <a:gd name="connsiteY5" fmla="*/ 0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29818 w 1838740"/>
              <a:gd name="connsiteY4" fmla="*/ 1789044 h 1789044"/>
              <a:gd name="connsiteX5" fmla="*/ 0 w 1838740"/>
              <a:gd name="connsiteY5" fmla="*/ 775252 h 1789044"/>
              <a:gd name="connsiteX0" fmla="*/ 0 w 1838740"/>
              <a:gd name="connsiteY0" fmla="*/ 775252 h 1789044"/>
              <a:gd name="connsiteX1" fmla="*/ 934279 w 1838740"/>
              <a:gd name="connsiteY1" fmla="*/ 0 h 1789044"/>
              <a:gd name="connsiteX2" fmla="*/ 1838740 w 1838740"/>
              <a:gd name="connsiteY2" fmla="*/ 894522 h 1789044"/>
              <a:gd name="connsiteX3" fmla="*/ 934279 w 1838740"/>
              <a:gd name="connsiteY3" fmla="*/ 1789044 h 1789044"/>
              <a:gd name="connsiteX4" fmla="*/ 19879 w 1838740"/>
              <a:gd name="connsiteY4" fmla="*/ 1083365 h 1789044"/>
              <a:gd name="connsiteX5" fmla="*/ 0 w 1838740"/>
              <a:gd name="connsiteY5" fmla="*/ 775252 h 1789044"/>
              <a:gd name="connsiteX0" fmla="*/ 0 w 1838740"/>
              <a:gd name="connsiteY0" fmla="*/ 781967 h 1795759"/>
              <a:gd name="connsiteX1" fmla="*/ 357810 w 1838740"/>
              <a:gd name="connsiteY1" fmla="*/ 374463 h 1795759"/>
              <a:gd name="connsiteX2" fmla="*/ 934279 w 1838740"/>
              <a:gd name="connsiteY2" fmla="*/ 6715 h 1795759"/>
              <a:gd name="connsiteX3" fmla="*/ 1838740 w 1838740"/>
              <a:gd name="connsiteY3" fmla="*/ 901237 h 1795759"/>
              <a:gd name="connsiteX4" fmla="*/ 934279 w 1838740"/>
              <a:gd name="connsiteY4" fmla="*/ 1795759 h 1795759"/>
              <a:gd name="connsiteX5" fmla="*/ 19879 w 1838740"/>
              <a:gd name="connsiteY5" fmla="*/ 1090080 h 1795759"/>
              <a:gd name="connsiteX6" fmla="*/ 0 w 1838740"/>
              <a:gd name="connsiteY6" fmla="*/ 781967 h 1795759"/>
              <a:gd name="connsiteX0" fmla="*/ 0 w 1848350"/>
              <a:gd name="connsiteY0" fmla="*/ 1106639 h 2120431"/>
              <a:gd name="connsiteX1" fmla="*/ 357810 w 1848350"/>
              <a:gd name="connsiteY1" fmla="*/ 699135 h 2120431"/>
              <a:gd name="connsiteX2" fmla="*/ 1242392 w 1848350"/>
              <a:gd name="connsiteY2" fmla="*/ 3397 h 2120431"/>
              <a:gd name="connsiteX3" fmla="*/ 1838740 w 1848350"/>
              <a:gd name="connsiteY3" fmla="*/ 1225909 h 2120431"/>
              <a:gd name="connsiteX4" fmla="*/ 934279 w 1848350"/>
              <a:gd name="connsiteY4" fmla="*/ 2120431 h 2120431"/>
              <a:gd name="connsiteX5" fmla="*/ 19879 w 1848350"/>
              <a:gd name="connsiteY5" fmla="*/ 1414752 h 2120431"/>
              <a:gd name="connsiteX6" fmla="*/ 0 w 1848350"/>
              <a:gd name="connsiteY6" fmla="*/ 1106639 h 2120431"/>
              <a:gd name="connsiteX0" fmla="*/ 0 w 1838760"/>
              <a:gd name="connsiteY0" fmla="*/ 1106639 h 2408668"/>
              <a:gd name="connsiteX1" fmla="*/ 357810 w 1838760"/>
              <a:gd name="connsiteY1" fmla="*/ 699135 h 2408668"/>
              <a:gd name="connsiteX2" fmla="*/ 1242392 w 1838760"/>
              <a:gd name="connsiteY2" fmla="*/ 3397 h 2408668"/>
              <a:gd name="connsiteX3" fmla="*/ 1838740 w 1838760"/>
              <a:gd name="connsiteY3" fmla="*/ 1225909 h 2408668"/>
              <a:gd name="connsiteX4" fmla="*/ 1232454 w 1838760"/>
              <a:gd name="connsiteY4" fmla="*/ 2408668 h 2408668"/>
              <a:gd name="connsiteX5" fmla="*/ 19879 w 1838760"/>
              <a:gd name="connsiteY5" fmla="*/ 1414752 h 2408668"/>
              <a:gd name="connsiteX6" fmla="*/ 0 w 1838760"/>
              <a:gd name="connsiteY6" fmla="*/ 1106639 h 2408668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19879 w 1839465"/>
              <a:gd name="connsiteY5" fmla="*/ 1414752 h 2448425"/>
              <a:gd name="connsiteX6" fmla="*/ 0 w 1839465"/>
              <a:gd name="connsiteY6" fmla="*/ 1106639 h 2448425"/>
              <a:gd name="connsiteX0" fmla="*/ 0 w 1839465"/>
              <a:gd name="connsiteY0" fmla="*/ 1106639 h 2448425"/>
              <a:gd name="connsiteX1" fmla="*/ 357810 w 1839465"/>
              <a:gd name="connsiteY1" fmla="*/ 699135 h 2448425"/>
              <a:gd name="connsiteX2" fmla="*/ 1242392 w 1839465"/>
              <a:gd name="connsiteY2" fmla="*/ 3397 h 2448425"/>
              <a:gd name="connsiteX3" fmla="*/ 1838740 w 1839465"/>
              <a:gd name="connsiteY3" fmla="*/ 1225909 h 2448425"/>
              <a:gd name="connsiteX4" fmla="*/ 1292089 w 1839465"/>
              <a:gd name="connsiteY4" fmla="*/ 2448425 h 2448425"/>
              <a:gd name="connsiteX5" fmla="*/ 29818 w 1839465"/>
              <a:gd name="connsiteY5" fmla="*/ 1693047 h 2448425"/>
              <a:gd name="connsiteX6" fmla="*/ 0 w 1839465"/>
              <a:gd name="connsiteY6" fmla="*/ 1106639 h 2448425"/>
              <a:gd name="connsiteX0" fmla="*/ 139148 w 1978613"/>
              <a:gd name="connsiteY0" fmla="*/ 1106639 h 2448425"/>
              <a:gd name="connsiteX1" fmla="*/ 496958 w 1978613"/>
              <a:gd name="connsiteY1" fmla="*/ 699135 h 2448425"/>
              <a:gd name="connsiteX2" fmla="*/ 1381540 w 1978613"/>
              <a:gd name="connsiteY2" fmla="*/ 3397 h 2448425"/>
              <a:gd name="connsiteX3" fmla="*/ 1977888 w 1978613"/>
              <a:gd name="connsiteY3" fmla="*/ 1225909 h 2448425"/>
              <a:gd name="connsiteX4" fmla="*/ 1431237 w 1978613"/>
              <a:gd name="connsiteY4" fmla="*/ 2448425 h 2448425"/>
              <a:gd name="connsiteX5" fmla="*/ 168966 w 1978613"/>
              <a:gd name="connsiteY5" fmla="*/ 1693047 h 2448425"/>
              <a:gd name="connsiteX6" fmla="*/ 0 w 1978613"/>
              <a:gd name="connsiteY6" fmla="*/ 1374996 h 2448425"/>
              <a:gd name="connsiteX7" fmla="*/ 139148 w 197861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323"/>
              <a:gd name="connsiteY0" fmla="*/ 1106639 h 2448425"/>
              <a:gd name="connsiteX1" fmla="*/ 496958 w 1978323"/>
              <a:gd name="connsiteY1" fmla="*/ 699135 h 2448425"/>
              <a:gd name="connsiteX2" fmla="*/ 1381540 w 1978323"/>
              <a:gd name="connsiteY2" fmla="*/ 3397 h 2448425"/>
              <a:gd name="connsiteX3" fmla="*/ 1977888 w 1978323"/>
              <a:gd name="connsiteY3" fmla="*/ 1225909 h 2448425"/>
              <a:gd name="connsiteX4" fmla="*/ 1421298 w 1978323"/>
              <a:gd name="connsiteY4" fmla="*/ 2448425 h 2448425"/>
              <a:gd name="connsiteX5" fmla="*/ 168966 w 1978323"/>
              <a:gd name="connsiteY5" fmla="*/ 1693047 h 2448425"/>
              <a:gd name="connsiteX6" fmla="*/ 0 w 1978323"/>
              <a:gd name="connsiteY6" fmla="*/ 1374996 h 2448425"/>
              <a:gd name="connsiteX7" fmla="*/ 139148 w 1978323"/>
              <a:gd name="connsiteY7" fmla="*/ 1106639 h 2448425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168966 w 1978118"/>
              <a:gd name="connsiteY5" fmla="*/ 1693047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27994 w 1978118"/>
              <a:gd name="connsiteY5" fmla="*/ 1921650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639 h 2657147"/>
              <a:gd name="connsiteX1" fmla="*/ 496958 w 1978118"/>
              <a:gd name="connsiteY1" fmla="*/ 699135 h 2657147"/>
              <a:gd name="connsiteX2" fmla="*/ 1381540 w 1978118"/>
              <a:gd name="connsiteY2" fmla="*/ 3397 h 2657147"/>
              <a:gd name="connsiteX3" fmla="*/ 1977888 w 1978118"/>
              <a:gd name="connsiteY3" fmla="*/ 1225909 h 2657147"/>
              <a:gd name="connsiteX4" fmla="*/ 1411359 w 1978118"/>
              <a:gd name="connsiteY4" fmla="*/ 2657147 h 2657147"/>
              <a:gd name="connsiteX5" fmla="*/ 337935 w 1978118"/>
              <a:gd name="connsiteY5" fmla="*/ 1901774 h 2657147"/>
              <a:gd name="connsiteX6" fmla="*/ 0 w 1978118"/>
              <a:gd name="connsiteY6" fmla="*/ 1374996 h 2657147"/>
              <a:gd name="connsiteX7" fmla="*/ 139148 w 1978118"/>
              <a:gd name="connsiteY7" fmla="*/ 1106639 h 2657147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6915 h 2657423"/>
              <a:gd name="connsiteX1" fmla="*/ 467141 w 1978118"/>
              <a:gd name="connsiteY1" fmla="*/ 649719 h 2657423"/>
              <a:gd name="connsiteX2" fmla="*/ 1381540 w 1978118"/>
              <a:gd name="connsiteY2" fmla="*/ 3673 h 2657423"/>
              <a:gd name="connsiteX3" fmla="*/ 1977888 w 1978118"/>
              <a:gd name="connsiteY3" fmla="*/ 1226185 h 2657423"/>
              <a:gd name="connsiteX4" fmla="*/ 1411359 w 1978118"/>
              <a:gd name="connsiteY4" fmla="*/ 2657423 h 2657423"/>
              <a:gd name="connsiteX5" fmla="*/ 337935 w 1978118"/>
              <a:gd name="connsiteY5" fmla="*/ 1902050 h 2657423"/>
              <a:gd name="connsiteX6" fmla="*/ 0 w 1978118"/>
              <a:gd name="connsiteY6" fmla="*/ 1375272 h 2657423"/>
              <a:gd name="connsiteX7" fmla="*/ 139148 w 1978118"/>
              <a:gd name="connsiteY7" fmla="*/ 1106915 h 2657423"/>
              <a:gd name="connsiteX0" fmla="*/ 139148 w 1978118"/>
              <a:gd name="connsiteY0" fmla="*/ 1107100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39148 w 1978118"/>
              <a:gd name="connsiteY7" fmla="*/ 1107100 h 2657608"/>
              <a:gd name="connsiteX0" fmla="*/ 145086 w 1978118"/>
              <a:gd name="connsiteY0" fmla="*/ 1065537 h 2657608"/>
              <a:gd name="connsiteX1" fmla="*/ 467141 w 1978118"/>
              <a:gd name="connsiteY1" fmla="*/ 649904 h 2657608"/>
              <a:gd name="connsiteX2" fmla="*/ 1381540 w 1978118"/>
              <a:gd name="connsiteY2" fmla="*/ 3858 h 2657608"/>
              <a:gd name="connsiteX3" fmla="*/ 1977888 w 1978118"/>
              <a:gd name="connsiteY3" fmla="*/ 1226370 h 2657608"/>
              <a:gd name="connsiteX4" fmla="*/ 1411359 w 1978118"/>
              <a:gd name="connsiteY4" fmla="*/ 2657608 h 2657608"/>
              <a:gd name="connsiteX5" fmla="*/ 337935 w 1978118"/>
              <a:gd name="connsiteY5" fmla="*/ 1902235 h 2657608"/>
              <a:gd name="connsiteX6" fmla="*/ 0 w 1978118"/>
              <a:gd name="connsiteY6" fmla="*/ 1375457 h 2657608"/>
              <a:gd name="connsiteX7" fmla="*/ 145086 w 1978118"/>
              <a:gd name="connsiteY7" fmla="*/ 1065537 h 2657608"/>
              <a:gd name="connsiteX0" fmla="*/ 145871 w 1978903"/>
              <a:gd name="connsiteY0" fmla="*/ 1065537 h 2657608"/>
              <a:gd name="connsiteX1" fmla="*/ 467926 w 1978903"/>
              <a:gd name="connsiteY1" fmla="*/ 649904 h 2657608"/>
              <a:gd name="connsiteX2" fmla="*/ 1382325 w 1978903"/>
              <a:gd name="connsiteY2" fmla="*/ 3858 h 2657608"/>
              <a:gd name="connsiteX3" fmla="*/ 1978673 w 1978903"/>
              <a:gd name="connsiteY3" fmla="*/ 1226370 h 2657608"/>
              <a:gd name="connsiteX4" fmla="*/ 1412144 w 1978903"/>
              <a:gd name="connsiteY4" fmla="*/ 2657608 h 2657608"/>
              <a:gd name="connsiteX5" fmla="*/ 338720 w 1978903"/>
              <a:gd name="connsiteY5" fmla="*/ 1902235 h 2657608"/>
              <a:gd name="connsiteX6" fmla="*/ 785 w 1978903"/>
              <a:gd name="connsiteY6" fmla="*/ 1375457 h 2657608"/>
              <a:gd name="connsiteX7" fmla="*/ 145871 w 1978903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38978 w 1979161"/>
              <a:gd name="connsiteY5" fmla="*/ 1902235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79161"/>
              <a:gd name="connsiteY0" fmla="*/ 1065537 h 2657608"/>
              <a:gd name="connsiteX1" fmla="*/ 468184 w 1979161"/>
              <a:gd name="connsiteY1" fmla="*/ 649904 h 2657608"/>
              <a:gd name="connsiteX2" fmla="*/ 1382583 w 1979161"/>
              <a:gd name="connsiteY2" fmla="*/ 3858 h 2657608"/>
              <a:gd name="connsiteX3" fmla="*/ 1978931 w 1979161"/>
              <a:gd name="connsiteY3" fmla="*/ 1226370 h 2657608"/>
              <a:gd name="connsiteX4" fmla="*/ 1412402 w 1979161"/>
              <a:gd name="connsiteY4" fmla="*/ 2657608 h 2657608"/>
              <a:gd name="connsiteX5" fmla="*/ 344917 w 1979161"/>
              <a:gd name="connsiteY5" fmla="*/ 1937864 h 2657608"/>
              <a:gd name="connsiteX6" fmla="*/ 1043 w 1979161"/>
              <a:gd name="connsiteY6" fmla="*/ 1375457 h 2657608"/>
              <a:gd name="connsiteX7" fmla="*/ 146129 w 1979161"/>
              <a:gd name="connsiteY7" fmla="*/ 1065537 h 2657608"/>
              <a:gd name="connsiteX0" fmla="*/ 146129 w 1980320"/>
              <a:gd name="connsiteY0" fmla="*/ 1065537 h 2681361"/>
              <a:gd name="connsiteX1" fmla="*/ 468184 w 1980320"/>
              <a:gd name="connsiteY1" fmla="*/ 649904 h 2681361"/>
              <a:gd name="connsiteX2" fmla="*/ 1382583 w 1980320"/>
              <a:gd name="connsiteY2" fmla="*/ 3858 h 2681361"/>
              <a:gd name="connsiteX3" fmla="*/ 1978931 w 1980320"/>
              <a:gd name="connsiteY3" fmla="*/ 1226370 h 2681361"/>
              <a:gd name="connsiteX4" fmla="*/ 1448030 w 1980320"/>
              <a:gd name="connsiteY4" fmla="*/ 2681361 h 2681361"/>
              <a:gd name="connsiteX5" fmla="*/ 344917 w 1980320"/>
              <a:gd name="connsiteY5" fmla="*/ 1937864 h 2681361"/>
              <a:gd name="connsiteX6" fmla="*/ 1043 w 1980320"/>
              <a:gd name="connsiteY6" fmla="*/ 1375457 h 2681361"/>
              <a:gd name="connsiteX7" fmla="*/ 146129 w 198032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  <a:gd name="connsiteX0" fmla="*/ 146129 w 2056790"/>
              <a:gd name="connsiteY0" fmla="*/ 1065537 h 2681361"/>
              <a:gd name="connsiteX1" fmla="*/ 468184 w 2056790"/>
              <a:gd name="connsiteY1" fmla="*/ 649904 h 2681361"/>
              <a:gd name="connsiteX2" fmla="*/ 1382583 w 2056790"/>
              <a:gd name="connsiteY2" fmla="*/ 3858 h 2681361"/>
              <a:gd name="connsiteX3" fmla="*/ 2056123 w 2056790"/>
              <a:gd name="connsiteY3" fmla="*/ 1256062 h 2681361"/>
              <a:gd name="connsiteX4" fmla="*/ 1448030 w 2056790"/>
              <a:gd name="connsiteY4" fmla="*/ 2681361 h 2681361"/>
              <a:gd name="connsiteX5" fmla="*/ 344917 w 2056790"/>
              <a:gd name="connsiteY5" fmla="*/ 1937864 h 2681361"/>
              <a:gd name="connsiteX6" fmla="*/ 1043 w 2056790"/>
              <a:gd name="connsiteY6" fmla="*/ 1375457 h 2681361"/>
              <a:gd name="connsiteX7" fmla="*/ 146129 w 2056790"/>
              <a:gd name="connsiteY7" fmla="*/ 1065537 h 268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6790" h="2681361">
                <a:moveTo>
                  <a:pt x="146129" y="1065537"/>
                </a:moveTo>
                <a:cubicBezTo>
                  <a:pt x="195825" y="979398"/>
                  <a:pt x="312471" y="858630"/>
                  <a:pt x="468184" y="649904"/>
                </a:cubicBezTo>
                <a:cubicBezTo>
                  <a:pt x="613958" y="490881"/>
                  <a:pt x="1129135" y="-50807"/>
                  <a:pt x="1382583" y="3858"/>
                </a:cubicBezTo>
                <a:cubicBezTo>
                  <a:pt x="1882103" y="3858"/>
                  <a:pt x="2045215" y="809812"/>
                  <a:pt x="2056123" y="1256062"/>
                </a:cubicBezTo>
                <a:cubicBezTo>
                  <a:pt x="2067031" y="1702313"/>
                  <a:pt x="1947550" y="2681361"/>
                  <a:pt x="1448030" y="2681361"/>
                </a:cubicBezTo>
                <a:cubicBezTo>
                  <a:pt x="937264" y="2616220"/>
                  <a:pt x="661167" y="2281052"/>
                  <a:pt x="344917" y="1937864"/>
                </a:cubicBezTo>
                <a:cubicBezTo>
                  <a:pt x="195832" y="1792093"/>
                  <a:pt x="1043" y="1481474"/>
                  <a:pt x="1043" y="1375457"/>
                </a:cubicBezTo>
                <a:cubicBezTo>
                  <a:pt x="-9972" y="1260275"/>
                  <a:pt x="68078" y="1168847"/>
                  <a:pt x="146129" y="1065537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703896-BC8B-3140-4D5B-D705C7F177D7}"/>
              </a:ext>
            </a:extLst>
          </p:cNvPr>
          <p:cNvSpPr/>
          <p:nvPr/>
        </p:nvSpPr>
        <p:spPr>
          <a:xfrm>
            <a:off x="7985986" y="3940716"/>
            <a:ext cx="1420778" cy="1378676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India’s Export Potential concentrated in  5 Sectors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529905-BC27-A205-6101-0601CB6073F0}"/>
              </a:ext>
            </a:extLst>
          </p:cNvPr>
          <p:cNvSpPr txBox="1"/>
          <p:nvPr/>
        </p:nvSpPr>
        <p:spPr>
          <a:xfrm>
            <a:off x="9447845" y="3821314"/>
            <a:ext cx="100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2060"/>
                </a:solidFill>
              </a:rPr>
              <a:t>Mineral Products</a:t>
            </a:r>
            <a:br>
              <a:rPr lang="en-US" sz="1200" dirty="0">
                <a:solidFill>
                  <a:srgbClr val="002060"/>
                </a:solidFill>
              </a:rPr>
            </a:br>
            <a:r>
              <a:rPr lang="en-US" sz="1200" dirty="0">
                <a:solidFill>
                  <a:srgbClr val="002060"/>
                </a:solidFill>
              </a:rPr>
              <a:t>(13.2%)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F7DC1CC-4F61-1CE2-4221-3805067B0DFC}"/>
              </a:ext>
            </a:extLst>
          </p:cNvPr>
          <p:cNvSpPr txBox="1"/>
          <p:nvPr/>
        </p:nvSpPr>
        <p:spPr>
          <a:xfrm>
            <a:off x="9068235" y="5227567"/>
            <a:ext cx="100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002060"/>
                </a:solidFill>
              </a:rPr>
              <a:t>Chemical Products</a:t>
            </a:r>
            <a:br>
              <a:rPr lang="en-US" sz="1200" dirty="0">
                <a:solidFill>
                  <a:srgbClr val="002060"/>
                </a:solidFill>
              </a:rPr>
            </a:br>
            <a:r>
              <a:rPr lang="en-US" sz="1200" dirty="0">
                <a:solidFill>
                  <a:srgbClr val="002060"/>
                </a:solidFill>
              </a:rPr>
              <a:t>(10.7%)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6781AE-8920-6462-5FCC-CDFEE94CACBD}"/>
              </a:ext>
            </a:extLst>
          </p:cNvPr>
          <p:cNvSpPr txBox="1"/>
          <p:nvPr/>
        </p:nvSpPr>
        <p:spPr>
          <a:xfrm>
            <a:off x="7490091" y="5413203"/>
            <a:ext cx="115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>
                <a:effectLst/>
              </a:rPr>
              <a:t>Plastics &amp; Articles thereof</a:t>
            </a:r>
            <a:endParaRPr lang="en-I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solidFill>
                  <a:srgbClr val="002060"/>
                </a:solidFill>
              </a:rPr>
              <a:t>(7.6%)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29D339C-B260-FD68-C80E-EB9CE95094E2}"/>
              </a:ext>
            </a:extLst>
          </p:cNvPr>
          <p:cNvSpPr txBox="1"/>
          <p:nvPr/>
        </p:nvSpPr>
        <p:spPr>
          <a:xfrm>
            <a:off x="7066170" y="3944587"/>
            <a:ext cx="10069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dirty="0">
                <a:effectLst/>
              </a:rPr>
              <a:t>Base Metals &amp; Articles of Base Metal</a:t>
            </a:r>
            <a:endParaRPr lang="en-I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solidFill>
                  <a:srgbClr val="002060"/>
                </a:solidFill>
              </a:rPr>
              <a:t>(11.5%)</a:t>
            </a:r>
          </a:p>
        </p:txBody>
      </p:sp>
      <p:graphicFrame>
        <p:nvGraphicFramePr>
          <p:cNvPr id="38" name="Diagram 37">
            <a:extLst>
              <a:ext uri="{FF2B5EF4-FFF2-40B4-BE49-F238E27FC236}">
                <a16:creationId xmlns:a16="http://schemas.microsoft.com/office/drawing/2014/main" id="{42C913E9-58A5-53A0-0A18-C7713385E5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9178430"/>
              </p:ext>
            </p:extLst>
          </p:nvPr>
        </p:nvGraphicFramePr>
        <p:xfrm>
          <a:off x="7470211" y="202537"/>
          <a:ext cx="4223025" cy="3089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23422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46CC1-B5BB-6565-8C9B-9E0D17D7B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92599"/>
            <a:ext cx="10515600" cy="776875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Export Potential – Country &amp; Sector Level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697202B-C2DD-DDAD-18AC-177402230D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7205208"/>
              </p:ext>
            </p:extLst>
          </p:nvPr>
        </p:nvGraphicFramePr>
        <p:xfrm>
          <a:off x="1163220" y="608548"/>
          <a:ext cx="4144760" cy="60647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B940705-0233-0EA1-AEAC-CADB77ADBBD4}"/>
              </a:ext>
            </a:extLst>
          </p:cNvPr>
          <p:cNvSpPr txBox="1"/>
          <p:nvPr/>
        </p:nvSpPr>
        <p:spPr>
          <a:xfrm>
            <a:off x="6367347" y="1197180"/>
            <a:ext cx="5643421" cy="5227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India's most significant trading partners in the region –  representing substantial trade opportunities</a:t>
            </a:r>
            <a:r>
              <a:rPr lang="en-IN" sz="1400" dirty="0">
                <a:effectLst/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endParaRPr lang="en-IN" sz="1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In the key sector of Machinery and Appliances –  Thailand, Singapore, and Malaysia – 74.5% of India's total export potential with the ASEAN region in this sector in 2022 – representing a slight increase from 72% in 2010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endParaRPr lang="en-IN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Similarly, in the crucial sector of Chemical Products – Singapore, Indonesia, and Thailand – 60.2% of India's total export potential with the region in this sector – a modest decline from 65.3% in 2010</a:t>
            </a:r>
          </a:p>
          <a:p>
            <a:pPr>
              <a:lnSpc>
                <a:spcPct val="150000"/>
              </a:lnSpc>
            </a:pPr>
            <a:endParaRPr lang="en-IN" sz="1400" dirty="0">
              <a:solidFill>
                <a:srgbClr val="000000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IN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Furthermore, in the sector of Base Metals, Vietnam, Thailand, and Malaysia – share </a:t>
            </a:r>
            <a:r>
              <a:rPr lang="en-IN" sz="1400" dirty="0" err="1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approx</a:t>
            </a:r>
            <a:r>
              <a:rPr lang="en-IN" sz="1400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</a:rPr>
              <a:t> 72-73% of India's export potential with the region in both 2010 and 2022</a:t>
            </a:r>
            <a:endParaRPr lang="en-US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041F31-7332-9D82-7AA9-CA444B6AFDD9}"/>
              </a:ext>
            </a:extLst>
          </p:cNvPr>
          <p:cNvSpPr txBox="1"/>
          <p:nvPr/>
        </p:nvSpPr>
        <p:spPr>
          <a:xfrm>
            <a:off x="1775223" y="2506363"/>
            <a:ext cx="948550" cy="27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2010 – 72%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76F9C4-60EE-C03F-889D-C7CC265DD663}"/>
              </a:ext>
            </a:extLst>
          </p:cNvPr>
          <p:cNvSpPr txBox="1"/>
          <p:nvPr/>
        </p:nvSpPr>
        <p:spPr>
          <a:xfrm>
            <a:off x="1763722" y="2699000"/>
            <a:ext cx="1087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2022 – 74.5% </a:t>
            </a:r>
          </a:p>
        </p:txBody>
      </p:sp>
      <p:sp>
        <p:nvSpPr>
          <p:cNvPr id="7" name="Double Bracket 6">
            <a:extLst>
              <a:ext uri="{FF2B5EF4-FFF2-40B4-BE49-F238E27FC236}">
                <a16:creationId xmlns:a16="http://schemas.microsoft.com/office/drawing/2014/main" id="{9D9A75B1-990E-BED5-3960-ABB62AACD072}"/>
              </a:ext>
            </a:extLst>
          </p:cNvPr>
          <p:cNvSpPr/>
          <p:nvPr/>
        </p:nvSpPr>
        <p:spPr>
          <a:xfrm>
            <a:off x="1763722" y="2506363"/>
            <a:ext cx="1005918" cy="454247"/>
          </a:xfrm>
          <a:prstGeom prst="bracketPair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B91EF7-40A0-5DB7-5FED-6AF42F68A0E0}"/>
              </a:ext>
            </a:extLst>
          </p:cNvPr>
          <p:cNvSpPr txBox="1"/>
          <p:nvPr/>
        </p:nvSpPr>
        <p:spPr>
          <a:xfrm>
            <a:off x="1753189" y="4000397"/>
            <a:ext cx="10871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2010 – 65.3%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033A35-46CE-D0D8-39A9-0E61CCDA3A10}"/>
              </a:ext>
            </a:extLst>
          </p:cNvPr>
          <p:cNvSpPr txBox="1"/>
          <p:nvPr/>
        </p:nvSpPr>
        <p:spPr>
          <a:xfrm>
            <a:off x="1763722" y="4193034"/>
            <a:ext cx="10871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2022 – 60.2% </a:t>
            </a:r>
          </a:p>
        </p:txBody>
      </p:sp>
      <p:sp>
        <p:nvSpPr>
          <p:cNvPr id="10" name="Double Bracket 9">
            <a:extLst>
              <a:ext uri="{FF2B5EF4-FFF2-40B4-BE49-F238E27FC236}">
                <a16:creationId xmlns:a16="http://schemas.microsoft.com/office/drawing/2014/main" id="{C0E4A4CF-BA97-B3F6-82D4-6BDC70C7447D}"/>
              </a:ext>
            </a:extLst>
          </p:cNvPr>
          <p:cNvSpPr/>
          <p:nvPr/>
        </p:nvSpPr>
        <p:spPr>
          <a:xfrm>
            <a:off x="1763722" y="4000397"/>
            <a:ext cx="1005918" cy="454247"/>
          </a:xfrm>
          <a:prstGeom prst="bracketPair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91763-5419-B45B-3285-71ED2C363A7A}"/>
              </a:ext>
            </a:extLst>
          </p:cNvPr>
          <p:cNvSpPr txBox="1"/>
          <p:nvPr/>
        </p:nvSpPr>
        <p:spPr>
          <a:xfrm>
            <a:off x="1823373" y="5721555"/>
            <a:ext cx="948550" cy="271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2010 – 73%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4DC8B9-8B38-6178-8031-50F08AA1753E}"/>
              </a:ext>
            </a:extLst>
          </p:cNvPr>
          <p:cNvSpPr txBox="1"/>
          <p:nvPr/>
        </p:nvSpPr>
        <p:spPr>
          <a:xfrm>
            <a:off x="1823373" y="5914192"/>
            <a:ext cx="96532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2022 – 72% </a:t>
            </a:r>
          </a:p>
        </p:txBody>
      </p:sp>
      <p:sp>
        <p:nvSpPr>
          <p:cNvPr id="13" name="Double Bracket 12">
            <a:extLst>
              <a:ext uri="{FF2B5EF4-FFF2-40B4-BE49-F238E27FC236}">
                <a16:creationId xmlns:a16="http://schemas.microsoft.com/office/drawing/2014/main" id="{5275EBA0-21F4-6F39-8EC4-463148E0F087}"/>
              </a:ext>
            </a:extLst>
          </p:cNvPr>
          <p:cNvSpPr/>
          <p:nvPr/>
        </p:nvSpPr>
        <p:spPr>
          <a:xfrm>
            <a:off x="1775223" y="5721555"/>
            <a:ext cx="1005918" cy="454247"/>
          </a:xfrm>
          <a:prstGeom prst="bracketPair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316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89305-9AAE-75FB-6D5D-2A2BD82E8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361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Roboto" panose="02000000000000000000" pitchFamily="2" charset="0"/>
                <a:ea typeface="Roboto" panose="02000000000000000000" pitchFamily="2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97168-CD6B-D928-5685-4D07261655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2390"/>
            <a:ext cx="10515600" cy="50626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ASEAN – important trading partner of India – as evidenced by expanding trade relations with the region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600" dirty="0">
                <a:latin typeface="Roboto Light" panose="02000000000000000000" pitchFamily="2" charset="0"/>
                <a:ea typeface="Roboto Light" panose="02000000000000000000" pitchFamily="2" charset="0"/>
              </a:rPr>
              <a:t>B</a:t>
            </a: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ilateral trade between India and ASEAN –  increases by almost US$ 13,000 million –</a:t>
            </a:r>
            <a:r>
              <a:rPr lang="en-GB" sz="1600" dirty="0"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as the scope of the FTA widens – in the event of full liberalization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With</a:t>
            </a: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GTAP modelling – favourably &amp; adversely affected sectors and</a:t>
            </a:r>
            <a:r>
              <a:rPr lang="en-GB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countries because of the policy shock</a:t>
            </a:r>
            <a:endParaRPr lang="en-IN" sz="1600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With </a:t>
            </a: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Viner’s approach – export competitiveness at disaggregated level – that is we see which sectors are more competitive and less competitive in India as compared to </a:t>
            </a:r>
            <a:r>
              <a:rPr lang="en-GB" sz="1600" dirty="0">
                <a:latin typeface="Roboto Light" panose="02000000000000000000" pitchFamily="2" charset="0"/>
                <a:ea typeface="Roboto Light" panose="02000000000000000000" pitchFamily="2" charset="0"/>
                <a:cs typeface="Times New Roman" panose="02020603050405020304" pitchFamily="18" charset="0"/>
              </a:rPr>
              <a:t>other suppliers in the ASEAN market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T</a:t>
            </a:r>
            <a:r>
              <a:rPr lang="en-GB" sz="1600" dirty="0">
                <a:latin typeface="Roboto Light" panose="02000000000000000000" pitchFamily="2" charset="0"/>
                <a:ea typeface="Roboto Light" panose="02000000000000000000" pitchFamily="2" charset="0"/>
              </a:rPr>
              <a:t>here is a</a:t>
            </a: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trade-off – Viner’s results suggest that these sectors (</a:t>
            </a:r>
            <a:r>
              <a:rPr lang="en-IN" sz="1600" dirty="0">
                <a:solidFill>
                  <a:srgbClr val="000000"/>
                </a:solidFill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Machinery, Chemical products, Base metals, Plastics, Minerals) </a:t>
            </a: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in India are competitive as compared to other suppliers in ASEAN market – on the other hand GTAP results show these 5 sectors have low tariffs in India </a:t>
            </a:r>
            <a:r>
              <a:rPr lang="en-GB" sz="1600" dirty="0">
                <a:latin typeface="Roboto Light" panose="02000000000000000000" pitchFamily="2" charset="0"/>
                <a:ea typeface="Roboto Light" panose="02000000000000000000" pitchFamily="2" charset="0"/>
              </a:rPr>
              <a:t>– </a:t>
            </a:r>
            <a:r>
              <a:rPr lang="en-GB" sz="16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therefore we see India doesn’t gain large market access in these sectors</a:t>
            </a:r>
            <a:endParaRPr lang="en-US" sz="1600" dirty="0">
              <a:latin typeface="Roboto Light" panose="02000000000000000000" pitchFamily="2" charset="0"/>
              <a:ea typeface="Roboto Light" panose="02000000000000000000" pitchFamily="2" charset="0"/>
              <a:cs typeface="Times New Roman" panose="02020603050405020304" pitchFamily="18" charset="0"/>
            </a:endParaRPr>
          </a:p>
          <a:p>
            <a:endParaRPr lang="en-US" sz="1800" dirty="0"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197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1EF70-8F6B-BDF0-95BD-18E6717F5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1863"/>
            <a:ext cx="10515600" cy="2852737"/>
          </a:xfrm>
        </p:spPr>
        <p:txBody>
          <a:bodyPr>
            <a:normAutofit/>
          </a:bodyPr>
          <a:lstStyle/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360373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C63EB-E5EA-E15D-BCDC-A8886FF93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366" y="165429"/>
            <a:ext cx="11084034" cy="938158"/>
          </a:xfrm>
        </p:spPr>
        <p:txBody>
          <a:bodyPr>
            <a:noAutofit/>
          </a:bodyPr>
          <a:lstStyle/>
          <a:p>
            <a:r>
              <a:rPr lang="en-IN" sz="3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Impact on Total </a:t>
            </a:r>
            <a:r>
              <a:rPr lang="en-IN" sz="3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</a:t>
            </a:r>
            <a:r>
              <a:rPr lang="en-IN" sz="3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rade of India and ASEAN members 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9ECE08E-071A-8889-75E9-B4479C15DB6E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79678250"/>
              </p:ext>
            </p:extLst>
          </p:nvPr>
        </p:nvGraphicFramePr>
        <p:xfrm>
          <a:off x="390617" y="1369532"/>
          <a:ext cx="6511986" cy="5209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4535">
                  <a:extLst>
                    <a:ext uri="{9D8B030D-6E8A-4147-A177-3AD203B41FA5}">
                      <a16:colId xmlns:a16="http://schemas.microsoft.com/office/drawing/2014/main" val="2261401779"/>
                    </a:ext>
                  </a:extLst>
                </a:gridCol>
                <a:gridCol w="500921">
                  <a:extLst>
                    <a:ext uri="{9D8B030D-6E8A-4147-A177-3AD203B41FA5}">
                      <a16:colId xmlns:a16="http://schemas.microsoft.com/office/drawing/2014/main" val="4120330278"/>
                    </a:ext>
                  </a:extLst>
                </a:gridCol>
                <a:gridCol w="417828">
                  <a:extLst>
                    <a:ext uri="{9D8B030D-6E8A-4147-A177-3AD203B41FA5}">
                      <a16:colId xmlns:a16="http://schemas.microsoft.com/office/drawing/2014/main" val="1003782997"/>
                    </a:ext>
                  </a:extLst>
                </a:gridCol>
                <a:gridCol w="451419">
                  <a:extLst>
                    <a:ext uri="{9D8B030D-6E8A-4147-A177-3AD203B41FA5}">
                      <a16:colId xmlns:a16="http://schemas.microsoft.com/office/drawing/2014/main" val="3588552898"/>
                    </a:ext>
                  </a:extLst>
                </a:gridCol>
                <a:gridCol w="462617">
                  <a:extLst>
                    <a:ext uri="{9D8B030D-6E8A-4147-A177-3AD203B41FA5}">
                      <a16:colId xmlns:a16="http://schemas.microsoft.com/office/drawing/2014/main" val="322943634"/>
                    </a:ext>
                  </a:extLst>
                </a:gridCol>
                <a:gridCol w="417828">
                  <a:extLst>
                    <a:ext uri="{9D8B030D-6E8A-4147-A177-3AD203B41FA5}">
                      <a16:colId xmlns:a16="http://schemas.microsoft.com/office/drawing/2014/main" val="2070352100"/>
                    </a:ext>
                  </a:extLst>
                </a:gridCol>
                <a:gridCol w="417828">
                  <a:extLst>
                    <a:ext uri="{9D8B030D-6E8A-4147-A177-3AD203B41FA5}">
                      <a16:colId xmlns:a16="http://schemas.microsoft.com/office/drawing/2014/main" val="1910379670"/>
                    </a:ext>
                  </a:extLst>
                </a:gridCol>
                <a:gridCol w="417237">
                  <a:extLst>
                    <a:ext uri="{9D8B030D-6E8A-4147-A177-3AD203B41FA5}">
                      <a16:colId xmlns:a16="http://schemas.microsoft.com/office/drawing/2014/main" val="1977063001"/>
                    </a:ext>
                  </a:extLst>
                </a:gridCol>
                <a:gridCol w="516833">
                  <a:extLst>
                    <a:ext uri="{9D8B030D-6E8A-4147-A177-3AD203B41FA5}">
                      <a16:colId xmlns:a16="http://schemas.microsoft.com/office/drawing/2014/main" val="1490334235"/>
                    </a:ext>
                  </a:extLst>
                </a:gridCol>
                <a:gridCol w="485601">
                  <a:extLst>
                    <a:ext uri="{9D8B030D-6E8A-4147-A177-3AD203B41FA5}">
                      <a16:colId xmlns:a16="http://schemas.microsoft.com/office/drawing/2014/main" val="3905178509"/>
                    </a:ext>
                  </a:extLst>
                </a:gridCol>
                <a:gridCol w="437275">
                  <a:extLst>
                    <a:ext uri="{9D8B030D-6E8A-4147-A177-3AD203B41FA5}">
                      <a16:colId xmlns:a16="http://schemas.microsoft.com/office/drawing/2014/main" val="1293156123"/>
                    </a:ext>
                  </a:extLst>
                </a:gridCol>
                <a:gridCol w="482064">
                  <a:extLst>
                    <a:ext uri="{9D8B030D-6E8A-4147-A177-3AD203B41FA5}">
                      <a16:colId xmlns:a16="http://schemas.microsoft.com/office/drawing/2014/main" val="830727638"/>
                    </a:ext>
                  </a:extLst>
                </a:gridCol>
              </a:tblGrid>
              <a:tr h="196866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Commodity Group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India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BRN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KHM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IDN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LAO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MYS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PHL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 dirty="0">
                          <a:effectLst/>
                        </a:rPr>
                        <a:t>SGP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THA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VNM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MYM_T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562096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Rice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-4.01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-6.70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-0.67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0.50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1.24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6.47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-2.31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0115235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Grains and Crops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5.82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-0.80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9.43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2.40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-2.18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6.65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-0.74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8524864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Bovine Meat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11.28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-0.59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-3.42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-1.70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13.91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6052288"/>
                  </a:ext>
                </a:extLst>
              </a:tr>
              <a:tr h="292786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Livestock and Meat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-1.36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0.03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-4.55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-1.49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-0.50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1827578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Coal &amp; Oil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-1.28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-0.56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-0.56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9428842"/>
                  </a:ext>
                </a:extLst>
              </a:tr>
              <a:tr h="292786">
                <a:tc>
                  <a:txBody>
                    <a:bodyPr/>
                    <a:lstStyle/>
                    <a:p>
                      <a:r>
                        <a:rPr lang="en-IN" sz="800" dirty="0">
                          <a:effectLst/>
                        </a:rPr>
                        <a:t>Other Mining and Extraction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-1.6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-0.08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-0.87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4.21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759989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Veg Fats &amp; Oils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8.56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0.84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2.57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5.05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2.04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2.14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1.04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8.93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6778654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Processed Food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6.26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-1.75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-1.66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3.71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1.30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8859415"/>
                  </a:ext>
                </a:extLst>
              </a:tr>
              <a:tr h="292786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Textiles &amp; Wearing apparel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-1.64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917977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Paper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-1.57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740141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Motor Vehicle and parts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7.99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-0.33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-0.48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-2.59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-1.46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0.30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-0.44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2.24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0.99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301661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Light Mnfc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-2.24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-0.65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9916114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Rubber &amp; plastic Prod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1.8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3.63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6.39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-0.27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1.72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3.15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601114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Petroleum, coal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0.82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062387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Chemical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961185"/>
                  </a:ext>
                </a:extLst>
              </a:tr>
              <a:tr h="292786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Computer, electronic, optical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-0.97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-2.43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948588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Ferrous metals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1.68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-0.32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-0.53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30792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Electrical equipment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0.89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-2.17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-0.62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7744883"/>
                  </a:ext>
                </a:extLst>
              </a:tr>
              <a:tr h="292786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Machinery and equipment nec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8674616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Pharma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-0.67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-2.16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363679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Heavy Mnfc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-0.65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-1.62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454051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Utilities &amp; Cons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-0.70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-1.30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8893196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Communication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-0.85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-1.30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298722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Business Services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-0.67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-1.31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42942"/>
                  </a:ext>
                </a:extLst>
              </a:tr>
              <a:tr h="177444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Services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-0.62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0.10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621" marR="50621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500836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4920AA-2384-37BE-9F59-1AFB99F46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36781" y="1200255"/>
            <a:ext cx="4828168" cy="54811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b="1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</a:t>
            </a:r>
            <a:r>
              <a:rPr lang="en-GB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– max increase in exports observed in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bovine meat products (11.3%) 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vegetable fats and oils (8.6%)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motor vehicle and parts (8%)</a:t>
            </a:r>
          </a:p>
          <a:p>
            <a:pPr>
              <a:buFont typeface="Wingdings" pitchFamily="2" charset="2"/>
              <a:buChar char="Ø"/>
            </a:pPr>
            <a:r>
              <a:rPr lang="en-GB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other processed food (6.3%)</a:t>
            </a:r>
            <a:r>
              <a:rPr lang="en-IN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</a:p>
          <a:p>
            <a:pPr marL="0" indent="0">
              <a:buNone/>
            </a:pPr>
            <a:endParaRPr lang="en-IN" sz="2000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IN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M</a:t>
            </a:r>
            <a:r>
              <a:rPr lang="en-IN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ajor contribution of rise in exports – large economies of </a:t>
            </a:r>
            <a:r>
              <a:rPr lang="en-IN" sz="2000" b="1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ASEAN</a:t>
            </a:r>
            <a:r>
              <a:rPr lang="en-IN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  <a:r>
              <a:rPr lang="en-IN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– </a:t>
            </a:r>
            <a:r>
              <a:rPr lang="en-IN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SGP, IDN, THA – come from</a:t>
            </a:r>
          </a:p>
          <a:p>
            <a:pPr>
              <a:buFont typeface="Wingdings" pitchFamily="2" charset="2"/>
              <a:buChar char="Ø"/>
            </a:pPr>
            <a:r>
              <a:rPr lang="en-IN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Veg fats and oils – THA (8.9%)</a:t>
            </a:r>
          </a:p>
          <a:p>
            <a:pPr>
              <a:buFont typeface="Wingdings" pitchFamily="2" charset="2"/>
              <a:buChar char="Ø"/>
            </a:pPr>
            <a:r>
              <a:rPr lang="en-IN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Other Grains and Crops – </a:t>
            </a:r>
            <a:r>
              <a:rPr lang="en-IN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IDN (9.4%)</a:t>
            </a:r>
          </a:p>
          <a:p>
            <a:pPr>
              <a:buFont typeface="Wingdings" pitchFamily="2" charset="2"/>
              <a:buChar char="Ø"/>
            </a:pPr>
            <a:r>
              <a:rPr lang="en-IN" sz="2000" dirty="0"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Rice – SGP (6.5%)</a:t>
            </a:r>
            <a:endParaRPr lang="en-IN" sz="2000" dirty="0">
              <a:effectLst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Rubber and Plastic products – IDN (6.4%)</a:t>
            </a:r>
          </a:p>
          <a:p>
            <a:pPr marL="0" indent="0">
              <a:buNone/>
            </a:pPr>
            <a:endParaRPr lang="en-US" sz="2000" dirty="0"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1F33FF-DCC2-2A24-3473-C137B32A6709}"/>
              </a:ext>
            </a:extLst>
          </p:cNvPr>
          <p:cNvSpPr txBox="1"/>
          <p:nvPr/>
        </p:nvSpPr>
        <p:spPr>
          <a:xfrm>
            <a:off x="625366" y="1030978"/>
            <a:ext cx="34323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Percent Change in Sectoral Exports</a:t>
            </a:r>
          </a:p>
        </p:txBody>
      </p:sp>
    </p:spTree>
    <p:extLst>
      <p:ext uri="{BB962C8B-B14F-4D97-AF65-F5344CB8AC3E}">
        <p14:creationId xmlns:p14="http://schemas.microsoft.com/office/powerpoint/2010/main" val="989200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0A67ED-1BE5-6E63-ED73-A5B164A3452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77534536"/>
              </p:ext>
            </p:extLst>
          </p:nvPr>
        </p:nvGraphicFramePr>
        <p:xfrm>
          <a:off x="441434" y="788275"/>
          <a:ext cx="6806858" cy="57463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2667">
                  <a:extLst>
                    <a:ext uri="{9D8B030D-6E8A-4147-A177-3AD203B41FA5}">
                      <a16:colId xmlns:a16="http://schemas.microsoft.com/office/drawing/2014/main" val="2336693725"/>
                    </a:ext>
                  </a:extLst>
                </a:gridCol>
                <a:gridCol w="525625">
                  <a:extLst>
                    <a:ext uri="{9D8B030D-6E8A-4147-A177-3AD203B41FA5}">
                      <a16:colId xmlns:a16="http://schemas.microsoft.com/office/drawing/2014/main" val="3555392689"/>
                    </a:ext>
                  </a:extLst>
                </a:gridCol>
                <a:gridCol w="472485">
                  <a:extLst>
                    <a:ext uri="{9D8B030D-6E8A-4147-A177-3AD203B41FA5}">
                      <a16:colId xmlns:a16="http://schemas.microsoft.com/office/drawing/2014/main" val="3307908175"/>
                    </a:ext>
                  </a:extLst>
                </a:gridCol>
                <a:gridCol w="490411">
                  <a:extLst>
                    <a:ext uri="{9D8B030D-6E8A-4147-A177-3AD203B41FA5}">
                      <a16:colId xmlns:a16="http://schemas.microsoft.com/office/drawing/2014/main" val="1536339668"/>
                    </a:ext>
                  </a:extLst>
                </a:gridCol>
                <a:gridCol w="396940">
                  <a:extLst>
                    <a:ext uri="{9D8B030D-6E8A-4147-A177-3AD203B41FA5}">
                      <a16:colId xmlns:a16="http://schemas.microsoft.com/office/drawing/2014/main" val="661223871"/>
                    </a:ext>
                  </a:extLst>
                </a:gridCol>
                <a:gridCol w="443677">
                  <a:extLst>
                    <a:ext uri="{9D8B030D-6E8A-4147-A177-3AD203B41FA5}">
                      <a16:colId xmlns:a16="http://schemas.microsoft.com/office/drawing/2014/main" val="1834764032"/>
                    </a:ext>
                  </a:extLst>
                </a:gridCol>
                <a:gridCol w="484008">
                  <a:extLst>
                    <a:ext uri="{9D8B030D-6E8A-4147-A177-3AD203B41FA5}">
                      <a16:colId xmlns:a16="http://schemas.microsoft.com/office/drawing/2014/main" val="534130764"/>
                    </a:ext>
                  </a:extLst>
                </a:gridCol>
                <a:gridCol w="544830">
                  <a:extLst>
                    <a:ext uri="{9D8B030D-6E8A-4147-A177-3AD203B41FA5}">
                      <a16:colId xmlns:a16="http://schemas.microsoft.com/office/drawing/2014/main" val="2332135007"/>
                    </a:ext>
                  </a:extLst>
                </a:gridCol>
                <a:gridCol w="453919">
                  <a:extLst>
                    <a:ext uri="{9D8B030D-6E8A-4147-A177-3AD203B41FA5}">
                      <a16:colId xmlns:a16="http://schemas.microsoft.com/office/drawing/2014/main" val="2066001840"/>
                    </a:ext>
                  </a:extLst>
                </a:gridCol>
                <a:gridCol w="455199">
                  <a:extLst>
                    <a:ext uri="{9D8B030D-6E8A-4147-A177-3AD203B41FA5}">
                      <a16:colId xmlns:a16="http://schemas.microsoft.com/office/drawing/2014/main" val="222494885"/>
                    </a:ext>
                  </a:extLst>
                </a:gridCol>
                <a:gridCol w="475044">
                  <a:extLst>
                    <a:ext uri="{9D8B030D-6E8A-4147-A177-3AD203B41FA5}">
                      <a16:colId xmlns:a16="http://schemas.microsoft.com/office/drawing/2014/main" val="2574733219"/>
                    </a:ext>
                  </a:extLst>
                </a:gridCol>
                <a:gridCol w="612053">
                  <a:extLst>
                    <a:ext uri="{9D8B030D-6E8A-4147-A177-3AD203B41FA5}">
                      <a16:colId xmlns:a16="http://schemas.microsoft.com/office/drawing/2014/main" val="803446093"/>
                    </a:ext>
                  </a:extLst>
                </a:gridCol>
              </a:tblGrid>
              <a:tr h="146526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Commodity Group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India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BRN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KHM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IDN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LAO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MYS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PHL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SGP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THA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VNM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MYM_T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3053419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Rice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148.32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5.31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0.37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5.24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7.27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1.31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26.42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3.44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-1.02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9232414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Grains and Crops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6.52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2.75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1.83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062183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Bovine Meat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7.13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2.23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3.28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7839406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Livestock and Meat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0.89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1.63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677751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Coal &amp; Oil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787776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 dirty="0">
                          <a:effectLst/>
                        </a:rPr>
                        <a:t>Other Mining and Extraction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389133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Veg Fats &amp; Oils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10.4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3.09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-0.45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0.97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3957215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Processed Food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6.26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1.00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0.04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0.68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2.01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688469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Textiles &amp; Wearing apparel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1.82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-0.31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5922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Paper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0.82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8353264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Motor Vehicle and parts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3.55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0.88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0.39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2.06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91879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Light Mnfc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0.97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344579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Rubber &amp; plastic Prod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12.96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1.31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6021778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Petroleum, coal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4509767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Chemical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693339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Computer, electronic, optical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658153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Ferrous metals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5295370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Electrical equipment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1.47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986838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Machinery and equipment nec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1.32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0.13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0.47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851515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Pharma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1.00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1589455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Heavy Mnfc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-0.03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621810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Utilities &amp; Cons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0.83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0.93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0549778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Communication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902848"/>
                  </a:ext>
                </a:extLst>
              </a:tr>
              <a:tr h="299503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Business Services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2313562"/>
                  </a:ext>
                </a:extLst>
              </a:tr>
              <a:tr h="181518">
                <a:tc>
                  <a:txBody>
                    <a:bodyPr/>
                    <a:lstStyle/>
                    <a:p>
                      <a:r>
                        <a:rPr lang="en-IN" sz="800">
                          <a:effectLst/>
                        </a:rPr>
                        <a:t>Other Services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0.64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0.72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0.21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>
                          <a:effectLst/>
                        </a:rPr>
                        <a:t>0.3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800" dirty="0">
                          <a:effectLst/>
                        </a:rPr>
                        <a:t>-0.03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620" marR="5262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791170"/>
                  </a:ext>
                </a:extLst>
              </a:tr>
            </a:tbl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F77AB-E05D-21AA-375A-D01B657BA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4410" y="780953"/>
            <a:ext cx="4615056" cy="4671993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</a:t>
            </a:r>
            <a:r>
              <a:rPr kumimoji="0" lang="en-GB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– </a:t>
            </a: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substantial</a:t>
            </a:r>
            <a:r>
              <a:rPr kumimoji="0" lang="en-GB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increase in imports observed in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Rice </a:t>
            </a:r>
            <a:r>
              <a:rPr kumimoji="0" lang="en-GB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(148%)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Rubber &amp; Plastic products (13%)</a:t>
            </a:r>
            <a:r>
              <a:rPr kumimoji="0" lang="en-GB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vegetable fats and oils (10%)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Other processed food (6.3%)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GB" sz="1800" dirty="0">
              <a:solidFill>
                <a:prstClr val="black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GB" sz="1800" b="1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ASEAN</a:t>
            </a: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members –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Bovine Meat Products – IDN (7.1%)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Rice – THA (26.4%), </a:t>
            </a:r>
          </a:p>
          <a:p>
            <a:pPr marL="0" indent="0">
              <a:buNone/>
              <a:defRPr/>
            </a:pP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                 PHL (7.3%)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F50E5E-BA3A-5D9D-83EC-E680402A96C1}"/>
              </a:ext>
            </a:extLst>
          </p:cNvPr>
          <p:cNvSpPr txBox="1"/>
          <p:nvPr/>
        </p:nvSpPr>
        <p:spPr>
          <a:xfrm>
            <a:off x="352098" y="442399"/>
            <a:ext cx="3449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Percent Change in Sectoral Imports</a:t>
            </a:r>
          </a:p>
        </p:txBody>
      </p:sp>
    </p:spTree>
    <p:extLst>
      <p:ext uri="{BB962C8B-B14F-4D97-AF65-F5344CB8AC3E}">
        <p14:creationId xmlns:p14="http://schemas.microsoft.com/office/powerpoint/2010/main" val="1022205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FF77AB-E05D-21AA-375A-D01B657BA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93259" y="780953"/>
            <a:ext cx="4615056" cy="5973202"/>
          </a:xfrm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A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dversely and favourably affected sectors – in terms of changes in output – due to the implementation of tariff reforms</a:t>
            </a:r>
            <a:r>
              <a:rPr lang="en-IN" sz="12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IN" sz="1200" dirty="0"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India </a:t>
            </a: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experiences – 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higher increase </a:t>
            </a:r>
            <a:r>
              <a:rPr lang="en-GB" sz="1800" dirty="0">
                <a:solidFill>
                  <a:prstClr val="black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–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  Bovine Meat Products, Motor Vehicle and Parts, Ferrous Metals, Machinery and equipment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IN" sz="1800" dirty="0">
              <a:effectLst/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Output of vegetable fats and oils falls substantially followed by Rubber and plastic products; Chemical products; and Pharmaceutical products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IN" sz="1800" dirty="0">
              <a:latin typeface="Roboto Light" panose="02000000000000000000" pitchFamily="2" charset="0"/>
              <a:ea typeface="Roboto Light" panose="02000000000000000000" pitchFamily="2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A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ll ASEAN members except Lao experience </a:t>
            </a: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– 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maximum increase in output in vegetable fats and oils </a:t>
            </a:r>
            <a:r>
              <a:rPr lang="en-IN" sz="1800" dirty="0">
                <a:latin typeface="Roboto Light" panose="02000000000000000000" pitchFamily="2" charset="0"/>
                <a:ea typeface="Roboto Light" panose="02000000000000000000" pitchFamily="2" charset="0"/>
              </a:rPr>
              <a:t>– </a:t>
            </a:r>
            <a:r>
              <a:rPr lang="en-IN" sz="1800" dirty="0">
                <a:effectLst/>
                <a:latin typeface="Roboto Light" panose="02000000000000000000" pitchFamily="2" charset="0"/>
                <a:ea typeface="Roboto Light" panose="02000000000000000000" pitchFamily="2" charset="0"/>
              </a:rPr>
              <a:t>Indonesia (3.81%) followed by Malaysia (1.31%)</a:t>
            </a:r>
            <a:endParaRPr kumimoji="0" lang="en-GB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GB" sz="1800" dirty="0">
              <a:solidFill>
                <a:prstClr val="black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F50E5E-BA3A-5D9D-83EC-E680402A96C1}"/>
              </a:ext>
            </a:extLst>
          </p:cNvPr>
          <p:cNvSpPr txBox="1"/>
          <p:nvPr/>
        </p:nvSpPr>
        <p:spPr>
          <a:xfrm>
            <a:off x="352098" y="442399"/>
            <a:ext cx="3357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Percent Change in Sectoral Output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1EDC6E8-BC4F-1739-5144-16D79A2176A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89460874"/>
              </p:ext>
            </p:extLst>
          </p:nvPr>
        </p:nvGraphicFramePr>
        <p:xfrm>
          <a:off x="464322" y="780953"/>
          <a:ext cx="6639005" cy="56346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8056">
                  <a:extLst>
                    <a:ext uri="{9D8B030D-6E8A-4147-A177-3AD203B41FA5}">
                      <a16:colId xmlns:a16="http://schemas.microsoft.com/office/drawing/2014/main" val="562062722"/>
                    </a:ext>
                  </a:extLst>
                </a:gridCol>
                <a:gridCol w="464828">
                  <a:extLst>
                    <a:ext uri="{9D8B030D-6E8A-4147-A177-3AD203B41FA5}">
                      <a16:colId xmlns:a16="http://schemas.microsoft.com/office/drawing/2014/main" val="2463618862"/>
                    </a:ext>
                  </a:extLst>
                </a:gridCol>
                <a:gridCol w="484297">
                  <a:extLst>
                    <a:ext uri="{9D8B030D-6E8A-4147-A177-3AD203B41FA5}">
                      <a16:colId xmlns:a16="http://schemas.microsoft.com/office/drawing/2014/main" val="2011571226"/>
                    </a:ext>
                  </a:extLst>
                </a:gridCol>
                <a:gridCol w="496465">
                  <a:extLst>
                    <a:ext uri="{9D8B030D-6E8A-4147-A177-3AD203B41FA5}">
                      <a16:colId xmlns:a16="http://schemas.microsoft.com/office/drawing/2014/main" val="1001196307"/>
                    </a:ext>
                  </a:extLst>
                </a:gridCol>
                <a:gridCol w="538446">
                  <a:extLst>
                    <a:ext uri="{9D8B030D-6E8A-4147-A177-3AD203B41FA5}">
                      <a16:colId xmlns:a16="http://schemas.microsoft.com/office/drawing/2014/main" val="3544771347"/>
                    </a:ext>
                  </a:extLst>
                </a:gridCol>
                <a:gridCol w="448400">
                  <a:extLst>
                    <a:ext uri="{9D8B030D-6E8A-4147-A177-3AD203B41FA5}">
                      <a16:colId xmlns:a16="http://schemas.microsoft.com/office/drawing/2014/main" val="1001602966"/>
                    </a:ext>
                  </a:extLst>
                </a:gridCol>
                <a:gridCol w="500116">
                  <a:extLst>
                    <a:ext uri="{9D8B030D-6E8A-4147-A177-3AD203B41FA5}">
                      <a16:colId xmlns:a16="http://schemas.microsoft.com/office/drawing/2014/main" val="9109339"/>
                    </a:ext>
                  </a:extLst>
                </a:gridCol>
                <a:gridCol w="517151">
                  <a:extLst>
                    <a:ext uri="{9D8B030D-6E8A-4147-A177-3AD203B41FA5}">
                      <a16:colId xmlns:a16="http://schemas.microsoft.com/office/drawing/2014/main" val="2940556953"/>
                    </a:ext>
                  </a:extLst>
                </a:gridCol>
                <a:gridCol w="431366">
                  <a:extLst>
                    <a:ext uri="{9D8B030D-6E8A-4147-A177-3AD203B41FA5}">
                      <a16:colId xmlns:a16="http://schemas.microsoft.com/office/drawing/2014/main" val="1018940468"/>
                    </a:ext>
                  </a:extLst>
                </a:gridCol>
                <a:gridCol w="448400">
                  <a:extLst>
                    <a:ext uri="{9D8B030D-6E8A-4147-A177-3AD203B41FA5}">
                      <a16:colId xmlns:a16="http://schemas.microsoft.com/office/drawing/2014/main" val="3145907803"/>
                    </a:ext>
                  </a:extLst>
                </a:gridCol>
                <a:gridCol w="480647">
                  <a:extLst>
                    <a:ext uri="{9D8B030D-6E8A-4147-A177-3AD203B41FA5}">
                      <a16:colId xmlns:a16="http://schemas.microsoft.com/office/drawing/2014/main" val="838863435"/>
                    </a:ext>
                  </a:extLst>
                </a:gridCol>
                <a:gridCol w="450833">
                  <a:extLst>
                    <a:ext uri="{9D8B030D-6E8A-4147-A177-3AD203B41FA5}">
                      <a16:colId xmlns:a16="http://schemas.microsoft.com/office/drawing/2014/main" val="2190440425"/>
                    </a:ext>
                  </a:extLst>
                </a:gridCol>
              </a:tblGrid>
              <a:tr h="286068">
                <a:tc>
                  <a:txBody>
                    <a:bodyPr/>
                    <a:lstStyle/>
                    <a:p>
                      <a:r>
                        <a:rPr lang="en-IN" sz="900" dirty="0">
                          <a:effectLst/>
                        </a:rPr>
                        <a:t>Commodity Group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India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BRN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KHM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IDN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LAO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MYS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PHL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SGP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THA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VNM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MYM_T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1192035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 dirty="0">
                          <a:effectLst/>
                        </a:rPr>
                        <a:t>Rice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-2.01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0.56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-0.52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79183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 dirty="0">
                          <a:effectLst/>
                        </a:rPr>
                        <a:t>Other Grains and Crops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1.04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0.69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0.38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0.95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7762802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 dirty="0">
                          <a:effectLst/>
                        </a:rPr>
                        <a:t>Bovine Meat Products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4.59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-0.59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-0.44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-1.96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-0.71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596386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 dirty="0">
                          <a:effectLst/>
                        </a:rPr>
                        <a:t>Other Livestock and Meat Products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744167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 dirty="0">
                          <a:effectLst/>
                        </a:rPr>
                        <a:t>Coal &amp; Oil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5392435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Other Mining and Extraction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840940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Veg Fats &amp; Oils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-6.15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0.84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0.59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3.81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-0.52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1.39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0.61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0.99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0.58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0.98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897106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Other Processed Food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-0.69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2.55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322962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Textiles &amp; Wearing apparel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-1.2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-0.37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628606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Paper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0.10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-0.42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0393944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Motor Vehicle and parts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1.13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-1.36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-0.39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-0.62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1.79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0.61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-1.53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894153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Other Light Mnfc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0.16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-0.17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-0.94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1041220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Rubber &amp; plastic Prod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-0.72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3.07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2.81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0.84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0.45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1.24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0.35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417565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Petroleum, coal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54518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Chemical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-0.34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-0.57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0.41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0.36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693124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Computer, electronic, optical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-1.78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-0.34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-0.33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983944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Ferrous metals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0.64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-0.84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-0.66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-0.48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2088200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Electrical equipment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-0.44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-1.81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-0.62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-0.09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473310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Machinery and equipment nec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-0.36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-1.09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-0.36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0.02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167462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Pharma Products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-0.58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-0.27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1470188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Other Heavy Mnfc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00351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Utilities &amp; Cons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0.47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0.11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0.30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0.43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337843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Communication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0.08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0.05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947972"/>
                  </a:ext>
                </a:extLst>
              </a:tr>
              <a:tr h="286068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Other Business Services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0.07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-0.12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-0.09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-0.02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902799"/>
                  </a:ext>
                </a:extLst>
              </a:tr>
              <a:tr h="173373">
                <a:tc>
                  <a:txBody>
                    <a:bodyPr/>
                    <a:lstStyle/>
                    <a:p>
                      <a:r>
                        <a:rPr lang="en-IN" sz="900">
                          <a:effectLst/>
                        </a:rPr>
                        <a:t>Other Services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0.22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-0.06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0.04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0.01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>
                          <a:effectLst/>
                        </a:rPr>
                        <a:t>0.03</a:t>
                      </a:r>
                      <a:endParaRPr lang="en-IN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0.03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0.24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900" dirty="0">
                          <a:effectLst/>
                        </a:rPr>
                        <a:t>0.01</a:t>
                      </a:r>
                      <a:endParaRPr lang="en-IN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187" marR="45187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539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8753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339C8-7CA4-8EED-980D-75C3BF9DB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454"/>
            <a:ext cx="10515600" cy="802887"/>
          </a:xfrm>
        </p:spPr>
        <p:txBody>
          <a:bodyPr/>
          <a:lstStyle/>
          <a:p>
            <a:pPr algn="ctr"/>
            <a:r>
              <a:rPr kumimoji="0" lang="en-IN" sz="20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j-cs"/>
              </a:rPr>
              <a:t>Estimation Procedure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AE7355-4015-5D82-69AE-9167DB50292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23385" y="836341"/>
                <a:ext cx="6501161" cy="5765181"/>
              </a:xfrm>
            </p:spPr>
            <p:txBody>
              <a:bodyPr>
                <a:no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GB" sz="1300" dirty="0"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C</a:t>
                </a:r>
                <a:r>
                  <a:rPr lang="en-GB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onsider a scenario where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GB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country exports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GB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product to the global market at a given price –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300" b="1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𝐏𝐗</m:t>
                        </m:r>
                      </m:e>
                      <m:sub>
                        <m:r>
                          <a:rPr lang="en-GB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𝐢𝐰</m:t>
                        </m:r>
                      </m:sub>
                    </m:sSub>
                  </m:oMath>
                </a14:m>
                <a:r>
                  <a:rPr lang="en-IN" sz="1300" b="1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15000"/>
                  </a:lnSpc>
                  <a:buFont typeface="Wingdings" pitchFamily="2" charset="2"/>
                  <a:buChar char="Ø"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Importing country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k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has several suppliers for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 product, i.e., </a:t>
                </a:r>
              </a:p>
              <a:p>
                <a:pPr marL="0" indent="0">
                  <a:buNone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Suppliers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ik</m:t>
                        </m:r>
                      </m:sub>
                    </m:sSub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1, 2, 3,…..,</m:t>
                    </m:r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j</m:t>
                    </m:r>
                    <m: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…,…,</m:t>
                    </m:r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l</m:t>
                    </m:r>
                    <m: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,….,</m:t>
                    </m:r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m</m:t>
                    </m:r>
                    <m: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,…..,</m:t>
                    </m:r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r</m:t>
                    </m:r>
                    <m: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,….</m:t>
                    </m:r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s</m:t>
                    </m:r>
                    <m: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….,…</m:t>
                    </m:r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n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15000"/>
                  </a:lnSpc>
                  <a:buFont typeface="Wingdings" pitchFamily="2" charset="2"/>
                  <a:buChar char="Ø"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Consider another competing supplier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s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also exporting the same product to country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k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at a different price </a:t>
                </a:r>
                <a:r>
                  <a:rPr lang="en-GB" sz="1300" dirty="0"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–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3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𝐏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𝐗</m:t>
                        </m:r>
                      </m:e>
                      <m:sub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𝐢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𝐬</m:t>
                        </m:r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𝐤</m:t>
                        </m:r>
                      </m:sub>
                    </m:sSub>
                  </m:oMath>
                </a14:m>
                <a:r>
                  <a:rPr lang="en-IN" sz="1300" b="1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lnSpc>
                    <a:spcPct val="115000"/>
                  </a:lnSpc>
                  <a:buFont typeface="Wingdings" pitchFamily="2" charset="2"/>
                  <a:buChar char="Ø"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Country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1300" b="0" i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j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may prefer to maintain its global price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market in order to maintain its competitiveness, and if this is a case, then </a:t>
                </a:r>
              </a:p>
              <a:p>
                <a:pPr marL="0" indent="0" algn="just">
                  <a:lnSpc>
                    <a:spcPct val="115000"/>
                  </a:lnSpc>
                  <a:buNone/>
                </a:pPr>
                <a:r>
                  <a:rPr lang="en-IN" sz="1300" dirty="0"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             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3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𝐏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𝐗</m:t>
                        </m:r>
                      </m:e>
                      <m:sub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𝐢𝐰</m:t>
                        </m:r>
                      </m:sub>
                    </m:sSub>
                  </m:oMath>
                </a14:m>
                <a:r>
                  <a:rPr lang="en-IN" sz="1300" b="1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3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𝐏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𝐗</m:t>
                        </m:r>
                      </m:e>
                      <m:sub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𝐢𝐣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𝐤</m:t>
                        </m:r>
                      </m:sub>
                    </m:sSub>
                  </m:oMath>
                </a14:m>
                <a:endParaRPr lang="en-IN" sz="1300" b="1" dirty="0">
                  <a:effectLst/>
                  <a:latin typeface="Roboto Light" panose="02000000000000000000" pitchFamily="2" charset="0"/>
                  <a:ea typeface="Roboto Light" panose="02000000000000000000" pitchFamily="2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15000"/>
                  </a:lnSpc>
                  <a:buFont typeface="Wingdings" pitchFamily="2" charset="2"/>
                  <a:buChar char="Ø"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For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product,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country has price competitiveness over a few other competitors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 market, then the export price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country should be lower than those of other competitors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market. In such a case, the condition may be: </a:t>
                </a:r>
              </a:p>
              <a:p>
                <a:pPr marL="0" indent="0">
                  <a:buNone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                     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3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𝐏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𝐗</m:t>
                        </m:r>
                      </m:e>
                      <m:sub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𝐢𝐣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𝐤</m:t>
                        </m:r>
                      </m:sub>
                    </m:sSub>
                  </m:oMath>
                </a14:m>
                <a:r>
                  <a:rPr lang="en-IN" sz="1300" b="1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&lt;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300" b="1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𝐏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𝐗</m:t>
                        </m:r>
                      </m:e>
                      <m:sub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𝐢</m:t>
                        </m:r>
                        <m:r>
                          <a:rPr lang="en-US" sz="1300" b="1" i="0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𝐬</m:t>
                        </m:r>
                        <m:r>
                          <a:rPr lang="en-IN" sz="1300" b="1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𝐤</m:t>
                        </m:r>
                      </m:sub>
                    </m:sSub>
                  </m:oMath>
                </a14:m>
                <a:r>
                  <a:rPr lang="en-IN" sz="1300" b="1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</a:t>
                </a:r>
              </a:p>
              <a:p>
                <a:pPr algn="just">
                  <a:lnSpc>
                    <a:spcPct val="115000"/>
                  </a:lnSpc>
                  <a:buFont typeface="Wingdings" pitchFamily="2" charset="2"/>
                  <a:buChar char="Ø"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This is the case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product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country has absolute price competitiveness over some suppliers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country. </a:t>
                </a:r>
              </a:p>
              <a:p>
                <a:pPr algn="just">
                  <a:lnSpc>
                    <a:spcPct val="115000"/>
                  </a:lnSpc>
                  <a:buFont typeface="Wingdings" pitchFamily="2" charset="2"/>
                  <a:buChar char="Ø"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Like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commodity, all those products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country has competitiveness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 country would be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  country’s competitive products based on trade creation</a:t>
                </a:r>
                <a:endParaRPr lang="en-IN" sz="1300" dirty="0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  <a:p>
                <a:pPr algn="just">
                  <a:lnSpc>
                    <a:spcPct val="115000"/>
                  </a:lnSpc>
                  <a:buFont typeface="Wingdings" pitchFamily="2" charset="2"/>
                  <a:buChar char="Ø"/>
                </a:pPr>
                <a:r>
                  <a:rPr lang="en-IN" sz="1300" dirty="0">
                    <a:latin typeface="Roboto Light" panose="02000000000000000000" pitchFamily="2" charset="0"/>
                    <a:ea typeface="Roboto Light" panose="02000000000000000000" pitchFamily="2" charset="0"/>
                  </a:rPr>
                  <a:t>Export market share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b="0" i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b="0" i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latin typeface="Roboto Light" panose="02000000000000000000" pitchFamily="2" charset="0"/>
                    <a:ea typeface="Roboto Light" panose="02000000000000000000" pitchFamily="2" charset="0"/>
                  </a:rPr>
                  <a:t> country’s inefficient competitors –  India’s export potential</a:t>
                </a:r>
                <a:endParaRPr lang="en-US" sz="1300" dirty="0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AE7355-4015-5D82-69AE-9167DB5029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23385" y="836341"/>
                <a:ext cx="6501161" cy="5765181"/>
              </a:xfrm>
              <a:blipFill>
                <a:blip r:embed="rId4"/>
                <a:stretch>
                  <a:fillRect t="-220" r="-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DC2F659-98CE-5CA9-2ABF-731F9FCCBB0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936059" y="836341"/>
                <a:ext cx="4932556" cy="5765181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115000"/>
                  </a:lnSpc>
                  <a:buFont typeface="Wingdings" pitchFamily="2" charset="2"/>
                  <a:buChar char="Ø"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The export potential of India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POT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ij</m:t>
                        </m:r>
                      </m:sub>
                    </m:sSub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) in the exports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product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th</m:t>
                        </m:r>
                      </m:sup>
                    </m:sSup>
                    <m:r>
                      <a:rPr lang="en-IN" sz="13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country may be estimated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3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300" b="1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𝐏𝐎𝐓</m:t>
                          </m:r>
                        </m:e>
                        <m:sub>
                          <m:r>
                            <a:rPr lang="en-IN" sz="1300" b="1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𝐢𝐣</m:t>
                          </m:r>
                        </m:sub>
                      </m:sSub>
                      <m:r>
                        <a:rPr lang="en-IN" sz="1300" b="1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sz="1300" b="1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𝛙</m:t>
                      </m:r>
                      <m:sSub>
                        <m:sSubPr>
                          <m:ctrlPr>
                            <a:rPr lang="en-IN" sz="1300" b="1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300" b="1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𝐌</m:t>
                          </m:r>
                        </m:e>
                        <m:sub>
                          <m:r>
                            <a:rPr lang="en-IN" sz="1300" b="1" i="0" smtClean="0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𝐢𝐣</m:t>
                          </m:r>
                        </m:sub>
                      </m:sSub>
                    </m:oMath>
                  </m:oMathPara>
                </a14:m>
                <a:endParaRPr lang="en-US" sz="1300" b="1" dirty="0"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sz="13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ij</m:t>
                        </m:r>
                      </m:sub>
                    </m:sSub>
                    <m:r>
                      <a:rPr lang="en-US" sz="13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 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total imports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product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  <m:r>
                      <a:rPr lang="en-IN" sz="1300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country from all sources</a:t>
                </a:r>
              </a:p>
              <a:p>
                <a:pPr marL="0" indent="0">
                  <a:buNone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If  </a:t>
                </a:r>
                <a:r>
                  <a:rPr lang="en-IN" sz="1300" dirty="0" err="1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ψ</a:t>
                </a: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&lt; 1</a:t>
                </a:r>
                <a:r>
                  <a:rPr lang="en-IN" sz="1300" dirty="0">
                    <a:latin typeface="Roboto Light" panose="02000000000000000000" pitchFamily="2" charset="0"/>
                    <a:ea typeface="Roboto Light" panose="02000000000000000000" pitchFamily="2" charset="0"/>
                  </a:rPr>
                  <a:t>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country has price edge over a few competitors and a part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import market (i.e.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IN" sz="13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ψ</m:t>
                    </m:r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) will constitute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country’s potential export</a:t>
                </a:r>
              </a:p>
              <a:p>
                <a:pPr marL="0" indent="0">
                  <a:buNone/>
                </a:pP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If </a:t>
                </a:r>
                <a:r>
                  <a:rPr lang="en-IN" sz="1300" dirty="0" err="1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ψ</a:t>
                </a: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</a:t>
                </a:r>
                <a:r>
                  <a:rPr lang="en-IN" sz="1300" dirty="0">
                    <a:latin typeface="Roboto Light" panose="02000000000000000000" pitchFamily="2" charset="0"/>
                    <a:ea typeface="Roboto Light" panose="02000000000000000000" pitchFamily="2" charset="0"/>
                  </a:rPr>
                  <a:t>= </a:t>
                </a:r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1          entire import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i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product by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market would be potential export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13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j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IN" sz="13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th</m:t>
                        </m:r>
                      </m:sup>
                    </m:sSup>
                  </m:oMath>
                </a14:m>
                <a:r>
                  <a:rPr lang="en-IN" sz="1300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 country</a:t>
                </a:r>
              </a:p>
              <a:p>
                <a:pPr marL="0" indent="0">
                  <a:lnSpc>
                    <a:spcPct val="115000"/>
                  </a:lnSpc>
                  <a:buNone/>
                </a:pPr>
                <a:r>
                  <a:rPr lang="en-IN" sz="1300" b="1" dirty="0">
                    <a:effectLst/>
                    <a:latin typeface="Roboto Light" panose="02000000000000000000" pitchFamily="2" charset="0"/>
                    <a:ea typeface="Roboto Light" panose="02000000000000000000" pitchFamily="2" charset="0"/>
                  </a:rPr>
                  <a:t>Decomposition of Potential Exports: Future and Presently Traded Products </a:t>
                </a:r>
              </a:p>
              <a:p>
                <a:pPr marL="0" indent="0">
                  <a:lnSpc>
                    <a:spcPct val="115000"/>
                  </a:lnSpc>
                  <a:buNone/>
                </a:pPr>
                <a:endParaRPr lang="en-IN" sz="1300" dirty="0">
                  <a:effectLst/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DC2F659-98CE-5CA9-2ABF-731F9FCCBB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936059" y="836341"/>
                <a:ext cx="4932556" cy="5765181"/>
              </a:xfrm>
              <a:blipFill>
                <a:blip r:embed="rId5"/>
                <a:stretch>
                  <a:fillRect l="-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>
            <a:extLst>
              <a:ext uri="{FF2B5EF4-FFF2-40B4-BE49-F238E27FC236}">
                <a16:creationId xmlns:a16="http://schemas.microsoft.com/office/drawing/2014/main" id="{9607A407-B25D-53D3-EE05-928CB017E492}"/>
              </a:ext>
            </a:extLst>
          </p:cNvPr>
          <p:cNvSpPr/>
          <p:nvPr/>
        </p:nvSpPr>
        <p:spPr>
          <a:xfrm>
            <a:off x="7677358" y="2207082"/>
            <a:ext cx="304800" cy="14496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159FD863-01BC-3859-CA94-570D38B4B9BF}"/>
              </a:ext>
            </a:extLst>
          </p:cNvPr>
          <p:cNvSpPr/>
          <p:nvPr/>
        </p:nvSpPr>
        <p:spPr>
          <a:xfrm>
            <a:off x="7623718" y="2897656"/>
            <a:ext cx="304800" cy="144966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5B306E-80F8-F159-1733-9A64175BA9A9}"/>
              </a:ext>
            </a:extLst>
          </p:cNvPr>
          <p:cNvGrpSpPr/>
          <p:nvPr/>
        </p:nvGrpSpPr>
        <p:grpSpPr>
          <a:xfrm>
            <a:off x="8512969" y="3915369"/>
            <a:ext cx="1366140" cy="683070"/>
            <a:chOff x="1576909" y="620"/>
            <a:chExt cx="1366140" cy="68307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718ABEF3-F2EE-285D-48A4-07A2ED4F3403}"/>
                </a:ext>
              </a:extLst>
            </p:cNvPr>
            <p:cNvSpPr/>
            <p:nvPr/>
          </p:nvSpPr>
          <p:spPr>
            <a:xfrm>
              <a:off x="1576909" y="620"/>
              <a:ext cx="1366140" cy="6830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4B3DF8B4-96AD-0549-B2D4-2EE7086642BA}"/>
                </a:ext>
              </a:extLst>
            </p:cNvPr>
            <p:cNvSpPr txBox="1"/>
            <p:nvPr/>
          </p:nvSpPr>
          <p:spPr>
            <a:xfrm>
              <a:off x="1596915" y="20626"/>
              <a:ext cx="1326128" cy="6430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12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Export potential of the </a:t>
              </a:r>
              <a:r>
                <a:rPr lang="en-IN" sz="1200" i="1" kern="12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j</a:t>
              </a:r>
              <a:r>
                <a:rPr lang="en-IN" sz="1200" i="1" kern="1200" baseline="30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th</a:t>
              </a:r>
              <a:r>
                <a:rPr lang="en-IN" sz="12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country</a:t>
              </a:r>
              <a:endParaRPr lang="en-GB" sz="1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CAB62CE-7B92-CD08-783F-209A7187B9D0}"/>
              </a:ext>
            </a:extLst>
          </p:cNvPr>
          <p:cNvGrpSpPr/>
          <p:nvPr/>
        </p:nvGrpSpPr>
        <p:grpSpPr>
          <a:xfrm>
            <a:off x="7245448" y="5341828"/>
            <a:ext cx="1366140" cy="958611"/>
            <a:chOff x="1576909" y="-96132"/>
            <a:chExt cx="1366140" cy="958611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F0D49544-0233-17C9-1EF1-232FF9BF527B}"/>
                </a:ext>
              </a:extLst>
            </p:cNvPr>
            <p:cNvSpPr/>
            <p:nvPr/>
          </p:nvSpPr>
          <p:spPr>
            <a:xfrm>
              <a:off x="1576909" y="620"/>
              <a:ext cx="1366140" cy="6830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ounded Rectangle 4">
              <a:extLst>
                <a:ext uri="{FF2B5EF4-FFF2-40B4-BE49-F238E27FC236}">
                  <a16:creationId xmlns:a16="http://schemas.microsoft.com/office/drawing/2014/main" id="{A340AB4C-C822-E312-0147-B5F475E60D59}"/>
                </a:ext>
              </a:extLst>
            </p:cNvPr>
            <p:cNvSpPr txBox="1"/>
            <p:nvPr/>
          </p:nvSpPr>
          <p:spPr>
            <a:xfrm>
              <a:off x="1596915" y="-96132"/>
              <a:ext cx="1326128" cy="9586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1100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T</a:t>
              </a:r>
              <a:r>
                <a:rPr lang="en-IN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rade potential of products which are presently traded</a:t>
              </a:r>
              <a:r>
                <a:rPr lang="en-IN" sz="1100" dirty="0">
                  <a:effectLst/>
                </a:rPr>
                <a:t>  -</a:t>
              </a:r>
              <a:r>
                <a:rPr lang="en-IN" sz="11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p</a:t>
              </a:r>
              <a:r>
                <a:rPr lang="en-IN" sz="1100" baseline="-2500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endParaRPr lang="en-GB" sz="11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6872D82-2168-0FCF-AAD4-1BEE6ED61312}"/>
              </a:ext>
            </a:extLst>
          </p:cNvPr>
          <p:cNvGrpSpPr/>
          <p:nvPr/>
        </p:nvGrpSpPr>
        <p:grpSpPr>
          <a:xfrm>
            <a:off x="9987660" y="5341829"/>
            <a:ext cx="1366140" cy="958610"/>
            <a:chOff x="2704449" y="1836818"/>
            <a:chExt cx="1366140" cy="95861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E09A570C-175C-A6AC-7960-85834D36E22F}"/>
                </a:ext>
              </a:extLst>
            </p:cNvPr>
            <p:cNvSpPr/>
            <p:nvPr/>
          </p:nvSpPr>
          <p:spPr>
            <a:xfrm>
              <a:off x="2704449" y="1953575"/>
              <a:ext cx="1366140" cy="68307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4">
              <a:extLst>
                <a:ext uri="{FF2B5EF4-FFF2-40B4-BE49-F238E27FC236}">
                  <a16:creationId xmlns:a16="http://schemas.microsoft.com/office/drawing/2014/main" id="{F759EAA7-A857-BB74-64A3-D111D099E7BB}"/>
                </a:ext>
              </a:extLst>
            </p:cNvPr>
            <p:cNvSpPr txBox="1"/>
            <p:nvPr/>
          </p:nvSpPr>
          <p:spPr>
            <a:xfrm>
              <a:off x="2724455" y="1836818"/>
              <a:ext cx="1326128" cy="9586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1100" kern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Trade potential of products which are to be traded in future - p</a:t>
              </a:r>
              <a:r>
                <a:rPr lang="en-IN" sz="1100" kern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en-GB" sz="1100" kern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Down Arrow 16">
            <a:extLst>
              <a:ext uri="{FF2B5EF4-FFF2-40B4-BE49-F238E27FC236}">
                <a16:creationId xmlns:a16="http://schemas.microsoft.com/office/drawing/2014/main" id="{E114ADD9-EC6B-6591-8B25-AE26BCF8AD13}"/>
              </a:ext>
            </a:extLst>
          </p:cNvPr>
          <p:cNvSpPr/>
          <p:nvPr/>
        </p:nvSpPr>
        <p:spPr>
          <a:xfrm rot="2370849">
            <a:off x="8046685" y="4689466"/>
            <a:ext cx="333289" cy="64371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388E8AB3-BB75-9E00-3946-B3BB616441A4}"/>
              </a:ext>
            </a:extLst>
          </p:cNvPr>
          <p:cNvSpPr/>
          <p:nvPr/>
        </p:nvSpPr>
        <p:spPr>
          <a:xfrm rot="18889416">
            <a:off x="10038217" y="4674886"/>
            <a:ext cx="333289" cy="64371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5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6C8F3F-4CED-25FA-D539-DA853EFB745F}"/>
              </a:ext>
            </a:extLst>
          </p:cNvPr>
          <p:cNvSpPr txBox="1"/>
          <p:nvPr/>
        </p:nvSpPr>
        <p:spPr>
          <a:xfrm>
            <a:off x="2865668" y="2921168"/>
            <a:ext cx="62221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879847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EF3B8-2198-ACF8-865A-509EF9CE6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754" y="2269475"/>
            <a:ext cx="11424491" cy="175168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IN" sz="3600" b="1" dirty="0">
                <a:solidFill>
                  <a:srgbClr val="00000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Unlocking India's Export Opportunities in ASEAN: Insights from GTAP Model and Viner’s Trade Creation Methodology</a:t>
            </a:r>
            <a:endParaRPr lang="en-US" sz="36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191DB3-3881-099D-B8D8-AC023E7C4A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788" y="5029200"/>
            <a:ext cx="8280157" cy="977825"/>
          </a:xfrm>
        </p:spPr>
        <p:txBody>
          <a:bodyPr>
            <a:normAutofit/>
          </a:bodyPr>
          <a:lstStyle/>
          <a:p>
            <a:pPr marL="9525" indent="176213" algn="l">
              <a:spcBef>
                <a:spcPts val="600"/>
              </a:spcBef>
            </a:pPr>
            <a:r>
              <a:rPr lang="en-GB" sz="20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Chandni Dawani</a:t>
            </a:r>
            <a:r>
              <a:rPr lang="en-GB" sz="2000" baseline="300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</a:t>
            </a:r>
            <a:r>
              <a:rPr lang="en-GB" sz="20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and Badri G. Narayanan</a:t>
            </a:r>
            <a:r>
              <a:rPr lang="en-GB" sz="2000" baseline="30000" dirty="0"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</a:t>
            </a:r>
            <a:endParaRPr lang="en-IN" sz="2000" baseline="30000" dirty="0">
              <a:effectLst/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  <a:p>
            <a:pPr indent="180340" algn="l">
              <a:spcBef>
                <a:spcPts val="600"/>
              </a:spcBef>
            </a:pPr>
            <a:r>
              <a:rPr lang="en-GB" sz="1600" baseline="30000" dirty="0">
                <a:effectLst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1 </a:t>
            </a:r>
            <a:r>
              <a:rPr lang="en-GB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 PhD Scholar, The IIS (Deemed to be University), Jaipur, Rajasthan, India</a:t>
            </a:r>
          </a:p>
          <a:p>
            <a:pPr indent="180340" algn="l">
              <a:spcBef>
                <a:spcPts val="600"/>
              </a:spcBef>
            </a:pPr>
            <a:r>
              <a:rPr lang="en-GB" sz="1600" baseline="300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2</a:t>
            </a:r>
            <a:r>
              <a:rPr lang="en-GB" sz="16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 Light" panose="02000000000000000000" pitchFamily="2" charset="0"/>
              </a:rPr>
              <a:t> Affiliate Faculty, Boston College, USA</a:t>
            </a:r>
            <a:endParaRPr lang="en-IN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Roboto Light" panose="02000000000000000000" pitchFamily="2" charset="0"/>
            </a:endParaRPr>
          </a:p>
          <a:p>
            <a:pPr algn="l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30B21-21B4-9CDA-0321-B1916D888FDD}"/>
              </a:ext>
            </a:extLst>
          </p:cNvPr>
          <p:cNvSpPr txBox="1"/>
          <p:nvPr/>
        </p:nvSpPr>
        <p:spPr>
          <a:xfrm>
            <a:off x="5453349" y="259742"/>
            <a:ext cx="658074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N" sz="1600" dirty="0">
                <a:solidFill>
                  <a:srgbClr val="1F1F1F"/>
                </a:solidFill>
                <a:effectLst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27th Annual Conference on Global Economic Analysis</a:t>
            </a:r>
            <a:endParaRPr lang="en-US" sz="1600" dirty="0">
              <a:latin typeface="Roboto Medium" panose="02000000000000000000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  <a:p>
            <a:pPr indent="180340" algn="r">
              <a:spcBef>
                <a:spcPts val="600"/>
              </a:spcBef>
            </a:pPr>
            <a:r>
              <a:rPr lang="en-GB" sz="1600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Colorado State University, Fort Collins </a:t>
            </a:r>
          </a:p>
          <a:p>
            <a:pPr indent="180340" algn="r">
              <a:spcBef>
                <a:spcPts val="600"/>
              </a:spcBef>
            </a:pPr>
            <a:r>
              <a:rPr lang="en-GB" sz="1600" dirty="0">
                <a:latin typeface="Roboto Medium" panose="02000000000000000000" pitchFamily="2" charset="0"/>
                <a:ea typeface="Roboto Medium" panose="02000000000000000000" pitchFamily="2" charset="0"/>
                <a:cs typeface="Roboto Light" panose="02000000000000000000" pitchFamily="2" charset="0"/>
              </a:rPr>
              <a:t>June 5-7, 2024</a:t>
            </a:r>
          </a:p>
          <a:p>
            <a:endParaRPr lang="en-US" dirty="0"/>
          </a:p>
        </p:txBody>
      </p:sp>
      <p:pic>
        <p:nvPicPr>
          <p:cNvPr id="4" name="Picture 3" descr="About Us, Center for West European Studies">
            <a:extLst>
              <a:ext uri="{FF2B5EF4-FFF2-40B4-BE49-F238E27FC236}">
                <a16:creationId xmlns:a16="http://schemas.microsoft.com/office/drawing/2014/main" id="{3DF4B82A-F305-36EE-76B5-B9456AEDE66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3" t="2116" r="3336" b="3874"/>
          <a:stretch/>
        </p:blipFill>
        <p:spPr>
          <a:xfrm>
            <a:off x="9433218" y="5639280"/>
            <a:ext cx="274320" cy="274319"/>
          </a:xfrm>
          <a:prstGeom prst="rect">
            <a:avLst/>
          </a:prstGeom>
        </p:spPr>
      </p:pic>
      <p:pic>
        <p:nvPicPr>
          <p:cNvPr id="5" name="Picture 4" descr="Team:Macquarie Australia - 2017.igem.org">
            <a:extLst>
              <a:ext uri="{FF2B5EF4-FFF2-40B4-BE49-F238E27FC236}">
                <a16:creationId xmlns:a16="http://schemas.microsoft.com/office/drawing/2014/main" id="{012AEC78-8B52-4CB4-1F92-008A8F9E8B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212" y="6046188"/>
            <a:ext cx="274320" cy="265817"/>
          </a:xfrm>
          <a:prstGeom prst="rect">
            <a:avLst/>
          </a:prstGeom>
        </p:spPr>
      </p:pic>
      <p:pic>
        <p:nvPicPr>
          <p:cNvPr id="7" name="Picture 6" descr="File:&lt;strong&gt;Linkedin&lt;/strong&gt; Shiny Icon.svg - Wikimedia Commons">
            <a:extLst>
              <a:ext uri="{FF2B5EF4-FFF2-40B4-BE49-F238E27FC236}">
                <a16:creationId xmlns:a16="http://schemas.microsoft.com/office/drawing/2014/main" id="{63926F75-3D13-470F-DA0A-A88273FB0C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5" t="2850" r="3836" b="3691"/>
          <a:stretch/>
        </p:blipFill>
        <p:spPr>
          <a:xfrm>
            <a:off x="9442212" y="6450981"/>
            <a:ext cx="274320" cy="27432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11175729-AFEA-8C99-457E-1029F9A152B9}"/>
              </a:ext>
            </a:extLst>
          </p:cNvPr>
          <p:cNvSpPr txBox="1">
            <a:spLocks/>
          </p:cNvSpPr>
          <p:nvPr/>
        </p:nvSpPr>
        <p:spPr>
          <a:xfrm>
            <a:off x="9605368" y="5631679"/>
            <a:ext cx="2428723" cy="2799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c.dawani@gmail.com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9E57D60-67A9-4EFD-C66B-A2D49A9213FF}"/>
              </a:ext>
            </a:extLst>
          </p:cNvPr>
          <p:cNvSpPr txBox="1">
            <a:spLocks/>
          </p:cNvSpPr>
          <p:nvPr/>
        </p:nvSpPr>
        <p:spPr>
          <a:xfrm>
            <a:off x="9624755" y="6041330"/>
            <a:ext cx="1235865" cy="2799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@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c_dawani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D213143-4D73-DF77-FE49-40FC2DB1189F}"/>
              </a:ext>
            </a:extLst>
          </p:cNvPr>
          <p:cNvSpPr txBox="1">
            <a:spLocks/>
          </p:cNvSpPr>
          <p:nvPr/>
        </p:nvSpPr>
        <p:spPr>
          <a:xfrm>
            <a:off x="9623684" y="6452408"/>
            <a:ext cx="2650116" cy="279962"/>
          </a:xfrm>
          <a:prstGeom prst="rect">
            <a:avLst/>
          </a:prstGeom>
        </p:spPr>
        <p:txBody>
          <a:bodyPr vert="horz" anchor="ctr">
            <a:noAutofit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>
                  <a:lumMod val="75000"/>
                </a:schemeClr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>
                  <a:lumMod val="75000"/>
                </a:schemeClr>
              </a:buClr>
              <a:buFont typeface="Georgia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1">
                  <a:lumMod val="50000"/>
                </a:schemeClr>
              </a:buClr>
              <a:buFont typeface="Wingdings 2" panose="05020102010507070707" pitchFamily="18" charset="2"/>
              <a:buNone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linkedin.com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/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rPr>
              <a:t>chandni-dawani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38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{96E0462F-CA80-2B42-91B1-025F03E2622E}tf16401378</Template>
  <TotalTime>9891</TotalTime>
  <Words>4552</Words>
  <Application>Microsoft Macintosh PowerPoint</Application>
  <PresentationFormat>Widescreen</PresentationFormat>
  <Paragraphs>1621</Paragraphs>
  <Slides>24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Aptos</vt:lpstr>
      <vt:lpstr>Aptos Narrow</vt:lpstr>
      <vt:lpstr>Arial</vt:lpstr>
      <vt:lpstr>Calibri</vt:lpstr>
      <vt:lpstr>Calibri Light</vt:lpstr>
      <vt:lpstr>Cambria Math</vt:lpstr>
      <vt:lpstr>Garamond</vt:lpstr>
      <vt:lpstr>Georgia</vt:lpstr>
      <vt:lpstr>Roboto</vt:lpstr>
      <vt:lpstr>Roboto Light</vt:lpstr>
      <vt:lpstr>Roboto Medium</vt:lpstr>
      <vt:lpstr>Times New Roman</vt:lpstr>
      <vt:lpstr>Wingdings</vt:lpstr>
      <vt:lpstr>Office Theme</vt:lpstr>
      <vt:lpstr>Unlocking India's Export Opportunities in ASEAN: Insights from GTAP Model and Viner’s Trade Creation Methodology</vt:lpstr>
      <vt:lpstr>Outline </vt:lpstr>
      <vt:lpstr>Introduction</vt:lpstr>
      <vt:lpstr>India–ASEAN Economic Co-operation</vt:lpstr>
      <vt:lpstr>Motivation</vt:lpstr>
      <vt:lpstr>Scope and Research Objectives</vt:lpstr>
      <vt:lpstr>Methodological Framework</vt:lpstr>
      <vt:lpstr>Estimation of Export Potential: Viner’s Trade Creation Model</vt:lpstr>
      <vt:lpstr>Results &amp; Discussion</vt:lpstr>
      <vt:lpstr>CGE Modelling Results</vt:lpstr>
      <vt:lpstr>CGE Modelling Results</vt:lpstr>
      <vt:lpstr>Impact on India – ASEAN Bilateral Trade </vt:lpstr>
      <vt:lpstr>Impact on India – ASEAN Bilateral Trade </vt:lpstr>
      <vt:lpstr>India’s Export Potential in ASEAN Market: Viner’s Trade Creation</vt:lpstr>
      <vt:lpstr>Distribution of Export Potential Across Broad HS-Sectors </vt:lpstr>
      <vt:lpstr>Export Potential – Country &amp; Sector Level</vt:lpstr>
      <vt:lpstr>Conclusion</vt:lpstr>
      <vt:lpstr>Appendix</vt:lpstr>
      <vt:lpstr>Impact on Total Trade of India and ASEAN members </vt:lpstr>
      <vt:lpstr>PowerPoint Presentation</vt:lpstr>
      <vt:lpstr>PowerPoint Presentation</vt:lpstr>
      <vt:lpstr>Estimation Procedure</vt:lpstr>
      <vt:lpstr>PowerPoint Presentation</vt:lpstr>
      <vt:lpstr>Unlocking India's Export Opportunities in ASEAN: Insights from GTAP Model and Viner’s Trade Creation Methodology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Unlocking India's Export Opportunities in ASEAN: Insights from GTAP Model and Viner’s Trade Creation Methodology </dc:title>
  <dc:creator>Chandni Dawani</dc:creator>
  <cp:lastModifiedBy>Chandni Dawani</cp:lastModifiedBy>
  <cp:revision>102</cp:revision>
  <dcterms:created xsi:type="dcterms:W3CDTF">2024-04-26T19:20:32Z</dcterms:created>
  <dcterms:modified xsi:type="dcterms:W3CDTF">2024-05-21T21:22:17Z</dcterms:modified>
</cp:coreProperties>
</file>