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59" r:id="rId4"/>
    <p:sldId id="264" r:id="rId5"/>
    <p:sldId id="265" r:id="rId6"/>
    <p:sldId id="263" r:id="rId7"/>
    <p:sldId id="266" r:id="rId8"/>
    <p:sldId id="260" r:id="rId9"/>
    <p:sldId id="270" r:id="rId10"/>
    <p:sldId id="271" r:id="rId11"/>
    <p:sldId id="274" r:id="rId12"/>
    <p:sldId id="272" r:id="rId13"/>
    <p:sldId id="273" r:id="rId14"/>
    <p:sldId id="276" r:id="rId15"/>
    <p:sldId id="267" r:id="rId16"/>
    <p:sldId id="279" r:id="rId17"/>
    <p:sldId id="278" r:id="rId18"/>
    <p:sldId id="269"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96"/>
    <p:restoredTop sz="95934"/>
  </p:normalViewPr>
  <p:slideViewPr>
    <p:cSldViewPr snapToGrid="0" snapToObjects="1">
      <p:cViewPr varScale="1">
        <p:scale>
          <a:sx n="60" d="100"/>
          <a:sy n="60" d="100"/>
        </p:scale>
        <p:origin x="42"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henriluomaranta\Documents\UNCTAD\MNE_gender\Tables%20and%20figures%20MNEGen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henriluomaranta\Documents\UNCTAD\MNE_gender\Tables%20and%20figures%20MNEGender.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4'!$H$12</c:f>
              <c:strCache>
                <c:ptCount val="1"/>
                <c:pt idx="0">
                  <c:v>Two-way trader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4'!$G$13:$G$20</c:f>
              <c:strCache>
                <c:ptCount val="8"/>
                <c:pt idx="0">
                  <c:v>TOTAL</c:v>
                </c:pt>
                <c:pt idx="1">
                  <c:v>STEM</c:v>
                </c:pt>
                <c:pt idx="2">
                  <c:v>DDC</c:v>
                </c:pt>
                <c:pt idx="3">
                  <c:v>Managers</c:v>
                </c:pt>
                <c:pt idx="4">
                  <c:v>Professionals</c:v>
                </c:pt>
                <c:pt idx="5">
                  <c:v>Techinicians</c:v>
                </c:pt>
                <c:pt idx="6">
                  <c:v>Clerical &amp; support</c:v>
                </c:pt>
                <c:pt idx="7">
                  <c:v>Service &amp; sales</c:v>
                </c:pt>
              </c:strCache>
            </c:strRef>
          </c:cat>
          <c:val>
            <c:numRef>
              <c:f>'figure 4'!$H$13:$H$20</c:f>
              <c:numCache>
                <c:formatCode>0%</c:formatCode>
                <c:ptCount val="8"/>
                <c:pt idx="0">
                  <c:v>0.77236152895903853</c:v>
                </c:pt>
                <c:pt idx="1">
                  <c:v>0.78280344647679967</c:v>
                </c:pt>
                <c:pt idx="2">
                  <c:v>0.89661925613471005</c:v>
                </c:pt>
                <c:pt idx="3">
                  <c:v>0.8694797588988662</c:v>
                </c:pt>
                <c:pt idx="4">
                  <c:v>0.87662730472064676</c:v>
                </c:pt>
                <c:pt idx="5">
                  <c:v>0.79625954547656697</c:v>
                </c:pt>
                <c:pt idx="6">
                  <c:v>0.85093624760849063</c:v>
                </c:pt>
                <c:pt idx="7">
                  <c:v>0.78330942752347765</c:v>
                </c:pt>
              </c:numCache>
            </c:numRef>
          </c:val>
          <c:extLst>
            <c:ext xmlns:c16="http://schemas.microsoft.com/office/drawing/2014/chart" uri="{C3380CC4-5D6E-409C-BE32-E72D297353CC}">
              <c16:uniqueId val="{00000000-D61C-6841-9C31-B87B0A1DEEAF}"/>
            </c:ext>
          </c:extLst>
        </c:ser>
        <c:ser>
          <c:idx val="1"/>
          <c:order val="1"/>
          <c:tx>
            <c:strRef>
              <c:f>'figure 4'!$I$12</c:f>
              <c:strCache>
                <c:ptCount val="1"/>
                <c:pt idx="0">
                  <c:v>Non-trader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4'!$G$13:$G$20</c:f>
              <c:strCache>
                <c:ptCount val="8"/>
                <c:pt idx="0">
                  <c:v>TOTAL</c:v>
                </c:pt>
                <c:pt idx="1">
                  <c:v>STEM</c:v>
                </c:pt>
                <c:pt idx="2">
                  <c:v>DDC</c:v>
                </c:pt>
                <c:pt idx="3">
                  <c:v>Managers</c:v>
                </c:pt>
                <c:pt idx="4">
                  <c:v>Professionals</c:v>
                </c:pt>
                <c:pt idx="5">
                  <c:v>Techinicians</c:v>
                </c:pt>
                <c:pt idx="6">
                  <c:v>Clerical &amp; support</c:v>
                </c:pt>
                <c:pt idx="7">
                  <c:v>Service &amp; sales</c:v>
                </c:pt>
              </c:strCache>
            </c:strRef>
          </c:cat>
          <c:val>
            <c:numRef>
              <c:f>'figure 4'!$I$13:$I$20</c:f>
              <c:numCache>
                <c:formatCode>0%</c:formatCode>
                <c:ptCount val="8"/>
                <c:pt idx="0">
                  <c:v>0.82661562245112052</c:v>
                </c:pt>
                <c:pt idx="1">
                  <c:v>0.84631054251171556</c:v>
                </c:pt>
                <c:pt idx="2">
                  <c:v>0.95344428887716259</c:v>
                </c:pt>
                <c:pt idx="3">
                  <c:v>0.80812753731689169</c:v>
                </c:pt>
                <c:pt idx="4">
                  <c:v>0.86331853678039605</c:v>
                </c:pt>
                <c:pt idx="5">
                  <c:v>0.8316502397423533</c:v>
                </c:pt>
                <c:pt idx="6">
                  <c:v>0.8860116782657238</c:v>
                </c:pt>
                <c:pt idx="7">
                  <c:v>0.8233906543656162</c:v>
                </c:pt>
              </c:numCache>
            </c:numRef>
          </c:val>
          <c:extLst>
            <c:ext xmlns:c16="http://schemas.microsoft.com/office/drawing/2014/chart" uri="{C3380CC4-5D6E-409C-BE32-E72D297353CC}">
              <c16:uniqueId val="{00000001-D61C-6841-9C31-B87B0A1DEEAF}"/>
            </c:ext>
          </c:extLst>
        </c:ser>
        <c:dLbls>
          <c:dLblPos val="outEnd"/>
          <c:showLegendKey val="0"/>
          <c:showVal val="1"/>
          <c:showCatName val="0"/>
          <c:showSerName val="0"/>
          <c:showPercent val="0"/>
          <c:showBubbleSize val="0"/>
        </c:dLbls>
        <c:gapWidth val="219"/>
        <c:overlap val="-27"/>
        <c:axId val="241039776"/>
        <c:axId val="342749312"/>
      </c:barChart>
      <c:catAx>
        <c:axId val="24103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2749312"/>
        <c:crosses val="autoZero"/>
        <c:auto val="1"/>
        <c:lblAlgn val="ctr"/>
        <c:lblOffset val="100"/>
        <c:noMultiLvlLbl val="0"/>
      </c:catAx>
      <c:valAx>
        <c:axId val="342749312"/>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103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4'!$K$12</c:f>
              <c:strCache>
                <c:ptCount val="1"/>
                <c:pt idx="0">
                  <c:v>Two-way trader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4'!$J$13:$J$20</c:f>
              <c:strCache>
                <c:ptCount val="8"/>
                <c:pt idx="0">
                  <c:v>TOTAL</c:v>
                </c:pt>
                <c:pt idx="1">
                  <c:v>STEM</c:v>
                </c:pt>
                <c:pt idx="2">
                  <c:v>DDC</c:v>
                </c:pt>
                <c:pt idx="3">
                  <c:v>Managers</c:v>
                </c:pt>
                <c:pt idx="4">
                  <c:v>Professionals</c:v>
                </c:pt>
                <c:pt idx="5">
                  <c:v>Techinicians</c:v>
                </c:pt>
                <c:pt idx="6">
                  <c:v>Clerical &amp; support</c:v>
                </c:pt>
                <c:pt idx="7">
                  <c:v>Service &amp; sales</c:v>
                </c:pt>
              </c:strCache>
            </c:strRef>
          </c:cat>
          <c:val>
            <c:numRef>
              <c:f>'figure 4'!$K$13:$K$20</c:f>
              <c:numCache>
                <c:formatCode>0%</c:formatCode>
                <c:ptCount val="8"/>
                <c:pt idx="0">
                  <c:v>0.29623727508126702</c:v>
                </c:pt>
                <c:pt idx="1">
                  <c:v>0.1265819418810557</c:v>
                </c:pt>
                <c:pt idx="2">
                  <c:v>6.230611114903558E-2</c:v>
                </c:pt>
                <c:pt idx="3">
                  <c:v>0.18905343500740107</c:v>
                </c:pt>
                <c:pt idx="4">
                  <c:v>0.26338575644940421</c:v>
                </c:pt>
                <c:pt idx="5">
                  <c:v>0.36217037951402986</c:v>
                </c:pt>
                <c:pt idx="6">
                  <c:v>0.66413544644775335</c:v>
                </c:pt>
                <c:pt idx="7">
                  <c:v>0.66066912510166109</c:v>
                </c:pt>
              </c:numCache>
            </c:numRef>
          </c:val>
          <c:extLst>
            <c:ext xmlns:c16="http://schemas.microsoft.com/office/drawing/2014/chart" uri="{C3380CC4-5D6E-409C-BE32-E72D297353CC}">
              <c16:uniqueId val="{00000000-9BC5-0842-88F2-FFF42250C9E9}"/>
            </c:ext>
          </c:extLst>
        </c:ser>
        <c:ser>
          <c:idx val="1"/>
          <c:order val="1"/>
          <c:tx>
            <c:strRef>
              <c:f>'figure 4'!$L$12</c:f>
              <c:strCache>
                <c:ptCount val="1"/>
                <c:pt idx="0">
                  <c:v>Non-trader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4'!$J$13:$J$20</c:f>
              <c:strCache>
                <c:ptCount val="8"/>
                <c:pt idx="0">
                  <c:v>TOTAL</c:v>
                </c:pt>
                <c:pt idx="1">
                  <c:v>STEM</c:v>
                </c:pt>
                <c:pt idx="2">
                  <c:v>DDC</c:v>
                </c:pt>
                <c:pt idx="3">
                  <c:v>Managers</c:v>
                </c:pt>
                <c:pt idx="4">
                  <c:v>Professionals</c:v>
                </c:pt>
                <c:pt idx="5">
                  <c:v>Techinicians</c:v>
                </c:pt>
                <c:pt idx="6">
                  <c:v>Clerical &amp; support</c:v>
                </c:pt>
                <c:pt idx="7">
                  <c:v>Service &amp; sales</c:v>
                </c:pt>
              </c:strCache>
            </c:strRef>
          </c:cat>
          <c:val>
            <c:numRef>
              <c:f>'figure 4'!$L$13:$L$20</c:f>
              <c:numCache>
                <c:formatCode>0%</c:formatCode>
                <c:ptCount val="8"/>
                <c:pt idx="0">
                  <c:v>0.38623698177582561</c:v>
                </c:pt>
                <c:pt idx="1">
                  <c:v>0.10457532659502217</c:v>
                </c:pt>
                <c:pt idx="2">
                  <c:v>3.8052865268621762E-2</c:v>
                </c:pt>
                <c:pt idx="3">
                  <c:v>0.23996669790189815</c:v>
                </c:pt>
                <c:pt idx="4">
                  <c:v>0.33381271907861793</c:v>
                </c:pt>
                <c:pt idx="5">
                  <c:v>0.45672953104370079</c:v>
                </c:pt>
                <c:pt idx="6">
                  <c:v>0.67377418693832147</c:v>
                </c:pt>
                <c:pt idx="7">
                  <c:v>0.65293937727908102</c:v>
                </c:pt>
              </c:numCache>
            </c:numRef>
          </c:val>
          <c:extLst>
            <c:ext xmlns:c16="http://schemas.microsoft.com/office/drawing/2014/chart" uri="{C3380CC4-5D6E-409C-BE32-E72D297353CC}">
              <c16:uniqueId val="{00000001-9BC5-0842-88F2-FFF42250C9E9}"/>
            </c:ext>
          </c:extLst>
        </c:ser>
        <c:dLbls>
          <c:dLblPos val="outEnd"/>
          <c:showLegendKey val="0"/>
          <c:showVal val="1"/>
          <c:showCatName val="0"/>
          <c:showSerName val="0"/>
          <c:showPercent val="0"/>
          <c:showBubbleSize val="0"/>
        </c:dLbls>
        <c:gapWidth val="219"/>
        <c:overlap val="-27"/>
        <c:axId val="434300495"/>
        <c:axId val="434435343"/>
      </c:barChart>
      <c:catAx>
        <c:axId val="434300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435343"/>
        <c:crosses val="autoZero"/>
        <c:auto val="1"/>
        <c:lblAlgn val="ctr"/>
        <c:lblOffset val="100"/>
        <c:noMultiLvlLbl val="0"/>
      </c:catAx>
      <c:valAx>
        <c:axId val="43443534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3004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4FB1A-1EC1-4147-8675-7D5E0B07A0C9}" type="datetimeFigureOut">
              <a:rPr lang="fi-FI" smtClean="0"/>
              <a:t>15.5.2020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8BA23F-DD1A-6A40-B06B-7F6B5B2F28ED}" type="slidenum">
              <a:rPr lang="fi-FI" smtClean="0"/>
              <a:t>‹#›</a:t>
            </a:fld>
            <a:endParaRPr lang="fi-FI"/>
          </a:p>
        </p:txBody>
      </p:sp>
    </p:spTree>
    <p:extLst>
      <p:ext uri="{BB962C8B-B14F-4D97-AF65-F5344CB8AC3E}">
        <p14:creationId xmlns:p14="http://schemas.microsoft.com/office/powerpoint/2010/main" val="4249499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5;p1:notes">
            <a:extLst>
              <a:ext uri="{FF2B5EF4-FFF2-40B4-BE49-F238E27FC236}">
                <a16:creationId xmlns:a16="http://schemas.microsoft.com/office/drawing/2014/main" id="{D10BCD0E-93B9-0A44-A05D-431BD7C94EAC}"/>
              </a:ext>
            </a:extLst>
          </p:cNvPr>
          <p:cNvSpPr txBox="1">
            <a:spLocks noGrp="1"/>
          </p:cNvSpPr>
          <p:nvPr>
            <p:ph type="body" sz="quarter" idx="1"/>
          </p:nvPr>
        </p:nvSpPr>
        <p:spPr/>
        <p:txBody>
          <a:bodyPr/>
          <a:lstStyle/>
          <a:p>
            <a:endParaRPr lang="fi-FI"/>
          </a:p>
        </p:txBody>
      </p:sp>
      <p:sp>
        <p:nvSpPr>
          <p:cNvPr id="3" name="Google Shape;26;p1:notes">
            <a:extLst>
              <a:ext uri="{FF2B5EF4-FFF2-40B4-BE49-F238E27FC236}">
                <a16:creationId xmlns:a16="http://schemas.microsoft.com/office/drawing/2014/main" id="{9BF50BE9-044D-5849-AFA0-C4A2D0B196AD}"/>
              </a:ext>
            </a:extLst>
          </p:cNvPr>
          <p:cNvSpPr>
            <a:spLocks noGrp="1" noRot="1" noChangeAspect="1"/>
          </p:cNvSpPr>
          <p:nvPr>
            <p:ph type="sldImg"/>
          </p:nvPr>
        </p:nvSpPr>
        <p:spPr>
          <a:xfrm>
            <a:off x="422275" y="1241425"/>
            <a:ext cx="5953125" cy="3349625"/>
          </a:xfrm>
        </p:spPr>
      </p:sp>
    </p:spTree>
    <p:extLst>
      <p:ext uri="{BB962C8B-B14F-4D97-AF65-F5344CB8AC3E}">
        <p14:creationId xmlns:p14="http://schemas.microsoft.com/office/powerpoint/2010/main" val="231256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31;p2:notes">
            <a:extLst>
              <a:ext uri="{FF2B5EF4-FFF2-40B4-BE49-F238E27FC236}">
                <a16:creationId xmlns:a16="http://schemas.microsoft.com/office/drawing/2014/main" id="{AAE2E556-C4C1-224A-B70A-637D1867C6A0}"/>
              </a:ext>
            </a:extLst>
          </p:cNvPr>
          <p:cNvSpPr>
            <a:spLocks noGrp="1" noRot="1" noChangeAspect="1"/>
          </p:cNvSpPr>
          <p:nvPr>
            <p:ph type="sldImg"/>
          </p:nvPr>
        </p:nvSpPr>
        <p:spPr>
          <a:ln w="9528" cap="flat">
            <a:solidFill>
              <a:srgbClr val="000000"/>
            </a:solidFill>
            <a:prstDash val="solid"/>
            <a:miter/>
          </a:ln>
        </p:spPr>
      </p:sp>
      <p:sp>
        <p:nvSpPr>
          <p:cNvPr id="3" name="Google Shape;32;p2:notes">
            <a:extLst>
              <a:ext uri="{FF2B5EF4-FFF2-40B4-BE49-F238E27FC236}">
                <a16:creationId xmlns:a16="http://schemas.microsoft.com/office/drawing/2014/main" id="{8B349501-BE4E-9B4E-B23B-2B5911BB8DD4}"/>
              </a:ext>
            </a:extLst>
          </p:cNvPr>
          <p:cNvSpPr txBox="1">
            <a:spLocks noGrp="1"/>
          </p:cNvSpPr>
          <p:nvPr>
            <p:ph type="body" sz="quarter" idx="1"/>
          </p:nvPr>
        </p:nvSpPr>
        <p:spPr>
          <a:xfrm>
            <a:off x="679444" y="4776789"/>
            <a:ext cx="5438778" cy="3908429"/>
          </a:xfrm>
        </p:spPr>
        <p:txBody>
          <a:bodyPr/>
          <a:lstStyle/>
          <a:p>
            <a:endParaRPr lang="fi-FI"/>
          </a:p>
        </p:txBody>
      </p:sp>
      <p:sp>
        <p:nvSpPr>
          <p:cNvPr id="4" name="Google Shape;33;p2:notes">
            <a:extLst>
              <a:ext uri="{FF2B5EF4-FFF2-40B4-BE49-F238E27FC236}">
                <a16:creationId xmlns:a16="http://schemas.microsoft.com/office/drawing/2014/main" id="{8AEFBCE1-55EA-7A44-94C5-5DF2C8E9E47F}"/>
              </a:ext>
            </a:extLst>
          </p:cNvPr>
          <p:cNvSpPr txBox="1">
            <a:spLocks noGrp="1"/>
          </p:cNvSpPr>
          <p:nvPr>
            <p:ph type="sldNum" sz="quarter" idx="8"/>
          </p:nvPr>
        </p:nvSpPr>
        <p:spPr/>
        <p:txBody>
          <a:bodyPr/>
          <a:lstStyle/>
          <a:p>
            <a:pPr lvl="0"/>
            <a:fld id="{E8FC8205-F3D6-2F46-ADE6-DE8E668728D1}" type="slidenum">
              <a:t>2</a:t>
            </a:fld>
            <a:endParaRPr lang="en-US"/>
          </a:p>
        </p:txBody>
      </p:sp>
    </p:spTree>
    <p:extLst>
      <p:ext uri="{BB962C8B-B14F-4D97-AF65-F5344CB8AC3E}">
        <p14:creationId xmlns:p14="http://schemas.microsoft.com/office/powerpoint/2010/main" val="3726155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38;p3:notes">
            <a:extLst>
              <a:ext uri="{FF2B5EF4-FFF2-40B4-BE49-F238E27FC236}">
                <a16:creationId xmlns:a16="http://schemas.microsoft.com/office/drawing/2014/main" id="{24F756D4-7894-794A-AE65-F2415A4ED4E9}"/>
              </a:ext>
            </a:extLst>
          </p:cNvPr>
          <p:cNvSpPr txBox="1">
            <a:spLocks noGrp="1"/>
          </p:cNvSpPr>
          <p:nvPr>
            <p:ph type="body" sz="quarter" idx="1"/>
          </p:nvPr>
        </p:nvSpPr>
        <p:spPr/>
        <p:txBody>
          <a:bodyPr/>
          <a:lstStyle/>
          <a:p>
            <a:endParaRPr lang="fi-FI"/>
          </a:p>
        </p:txBody>
      </p:sp>
      <p:sp>
        <p:nvSpPr>
          <p:cNvPr id="3" name="Google Shape;39;p3:notes">
            <a:extLst>
              <a:ext uri="{FF2B5EF4-FFF2-40B4-BE49-F238E27FC236}">
                <a16:creationId xmlns:a16="http://schemas.microsoft.com/office/drawing/2014/main" id="{6169C3CA-45DF-E74C-836B-FE138F74D5E4}"/>
              </a:ext>
            </a:extLst>
          </p:cNvPr>
          <p:cNvSpPr>
            <a:spLocks noGrp="1" noRot="1" noChangeAspect="1"/>
          </p:cNvSpPr>
          <p:nvPr>
            <p:ph type="sldImg"/>
          </p:nvPr>
        </p:nvSpPr>
        <p:spPr/>
      </p:sp>
    </p:spTree>
    <p:extLst>
      <p:ext uri="{BB962C8B-B14F-4D97-AF65-F5344CB8AC3E}">
        <p14:creationId xmlns:p14="http://schemas.microsoft.com/office/powerpoint/2010/main" val="2573223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4;p4:notes">
            <a:extLst>
              <a:ext uri="{FF2B5EF4-FFF2-40B4-BE49-F238E27FC236}">
                <a16:creationId xmlns:a16="http://schemas.microsoft.com/office/drawing/2014/main" id="{08FE6178-14F8-3845-BBD5-C287C7448408}"/>
              </a:ext>
            </a:extLst>
          </p:cNvPr>
          <p:cNvSpPr>
            <a:spLocks noGrp="1" noRot="1" noChangeAspect="1"/>
          </p:cNvSpPr>
          <p:nvPr>
            <p:ph type="sldImg"/>
          </p:nvPr>
        </p:nvSpPr>
        <p:spPr>
          <a:ln w="9528" cap="flat">
            <a:solidFill>
              <a:srgbClr val="000000"/>
            </a:solidFill>
            <a:prstDash val="solid"/>
            <a:miter/>
          </a:ln>
        </p:spPr>
      </p:sp>
      <p:sp>
        <p:nvSpPr>
          <p:cNvPr id="3" name="Google Shape;45;p4:notes">
            <a:extLst>
              <a:ext uri="{FF2B5EF4-FFF2-40B4-BE49-F238E27FC236}">
                <a16:creationId xmlns:a16="http://schemas.microsoft.com/office/drawing/2014/main" id="{26A350FE-4DC4-9848-B715-D308D60CBC45}"/>
              </a:ext>
            </a:extLst>
          </p:cNvPr>
          <p:cNvSpPr txBox="1">
            <a:spLocks noGrp="1"/>
          </p:cNvSpPr>
          <p:nvPr>
            <p:ph type="body" sz="quarter" idx="1"/>
          </p:nvPr>
        </p:nvSpPr>
        <p:spPr/>
        <p:txBody>
          <a:bodyPr/>
          <a:lstStyle/>
          <a:p>
            <a:endParaRPr lang="fi-FI"/>
          </a:p>
        </p:txBody>
      </p:sp>
      <p:sp>
        <p:nvSpPr>
          <p:cNvPr id="4" name="Google Shape;46;p4:notes">
            <a:extLst>
              <a:ext uri="{FF2B5EF4-FFF2-40B4-BE49-F238E27FC236}">
                <a16:creationId xmlns:a16="http://schemas.microsoft.com/office/drawing/2014/main" id="{2461DA5E-088C-AD40-9242-E3D9436F496C}"/>
              </a:ext>
            </a:extLst>
          </p:cNvPr>
          <p:cNvSpPr txBox="1">
            <a:spLocks noGrp="1"/>
          </p:cNvSpPr>
          <p:nvPr>
            <p:ph type="sldNum" sz="quarter" idx="8"/>
          </p:nvPr>
        </p:nvSpPr>
        <p:spPr/>
        <p:txBody>
          <a:bodyPr/>
          <a:lstStyle/>
          <a:p>
            <a:pPr lvl="0"/>
            <a:fld id="{48308ED3-8C65-7F45-9009-0D8420157E4F}" type="slidenum">
              <a:t>4</a:t>
            </a:fld>
            <a:endParaRPr lang="en-US"/>
          </a:p>
        </p:txBody>
      </p:sp>
    </p:spTree>
    <p:extLst>
      <p:ext uri="{BB962C8B-B14F-4D97-AF65-F5344CB8AC3E}">
        <p14:creationId xmlns:p14="http://schemas.microsoft.com/office/powerpoint/2010/main" val="2478341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4;p4:notes">
            <a:extLst>
              <a:ext uri="{FF2B5EF4-FFF2-40B4-BE49-F238E27FC236}">
                <a16:creationId xmlns:a16="http://schemas.microsoft.com/office/drawing/2014/main" id="{F2481B1B-8BF0-714E-9E6B-90B9E30E5716}"/>
              </a:ext>
            </a:extLst>
          </p:cNvPr>
          <p:cNvSpPr>
            <a:spLocks noGrp="1" noRot="1" noChangeAspect="1"/>
          </p:cNvSpPr>
          <p:nvPr>
            <p:ph type="sldImg"/>
          </p:nvPr>
        </p:nvSpPr>
        <p:spPr>
          <a:ln w="9528" cap="flat">
            <a:solidFill>
              <a:srgbClr val="000000"/>
            </a:solidFill>
            <a:prstDash val="solid"/>
            <a:miter/>
          </a:ln>
        </p:spPr>
      </p:sp>
      <p:sp>
        <p:nvSpPr>
          <p:cNvPr id="3" name="Google Shape;45;p4:notes">
            <a:extLst>
              <a:ext uri="{FF2B5EF4-FFF2-40B4-BE49-F238E27FC236}">
                <a16:creationId xmlns:a16="http://schemas.microsoft.com/office/drawing/2014/main" id="{8D6A2A08-1457-A44F-AF4A-B2B03C485206}"/>
              </a:ext>
            </a:extLst>
          </p:cNvPr>
          <p:cNvSpPr txBox="1">
            <a:spLocks noGrp="1"/>
          </p:cNvSpPr>
          <p:nvPr>
            <p:ph type="body" sz="quarter" idx="1"/>
          </p:nvPr>
        </p:nvSpPr>
        <p:spPr/>
        <p:txBody>
          <a:bodyPr/>
          <a:lstStyle/>
          <a:p>
            <a:endParaRPr lang="fi-FI"/>
          </a:p>
        </p:txBody>
      </p:sp>
      <p:sp>
        <p:nvSpPr>
          <p:cNvPr id="4" name="Google Shape;46;p4:notes">
            <a:extLst>
              <a:ext uri="{FF2B5EF4-FFF2-40B4-BE49-F238E27FC236}">
                <a16:creationId xmlns:a16="http://schemas.microsoft.com/office/drawing/2014/main" id="{265BD998-F2BC-6249-BD50-2F51C1D409D6}"/>
              </a:ext>
            </a:extLst>
          </p:cNvPr>
          <p:cNvSpPr txBox="1">
            <a:spLocks noGrp="1"/>
          </p:cNvSpPr>
          <p:nvPr>
            <p:ph type="sldNum" sz="quarter" idx="8"/>
          </p:nvPr>
        </p:nvSpPr>
        <p:spPr/>
        <p:txBody>
          <a:bodyPr/>
          <a:lstStyle/>
          <a:p>
            <a:pPr lvl="0"/>
            <a:fld id="{288DCDAB-46F2-4D4E-B1F7-BA15DC45D9AD}" type="slidenum">
              <a:t>5</a:t>
            </a:fld>
            <a:endParaRPr lang="en-US"/>
          </a:p>
        </p:txBody>
      </p:sp>
    </p:spTree>
    <p:extLst>
      <p:ext uri="{BB962C8B-B14F-4D97-AF65-F5344CB8AC3E}">
        <p14:creationId xmlns:p14="http://schemas.microsoft.com/office/powerpoint/2010/main" val="77853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38;p3:notes">
            <a:extLst>
              <a:ext uri="{FF2B5EF4-FFF2-40B4-BE49-F238E27FC236}">
                <a16:creationId xmlns:a16="http://schemas.microsoft.com/office/drawing/2014/main" id="{E9C6349A-5B59-0A43-9DC0-DA73CA1936E3}"/>
              </a:ext>
            </a:extLst>
          </p:cNvPr>
          <p:cNvSpPr txBox="1">
            <a:spLocks noGrp="1"/>
          </p:cNvSpPr>
          <p:nvPr>
            <p:ph type="body" sz="quarter" idx="1"/>
          </p:nvPr>
        </p:nvSpPr>
        <p:spPr/>
        <p:txBody>
          <a:bodyPr/>
          <a:lstStyle/>
          <a:p>
            <a:endParaRPr lang="fi-FI"/>
          </a:p>
        </p:txBody>
      </p:sp>
      <p:sp>
        <p:nvSpPr>
          <p:cNvPr id="3" name="Google Shape;39;p3:notes">
            <a:extLst>
              <a:ext uri="{FF2B5EF4-FFF2-40B4-BE49-F238E27FC236}">
                <a16:creationId xmlns:a16="http://schemas.microsoft.com/office/drawing/2014/main" id="{9E092381-3BC5-E843-877D-ABD04FCB72E2}"/>
              </a:ext>
            </a:extLst>
          </p:cNvPr>
          <p:cNvSpPr>
            <a:spLocks noGrp="1" noRot="1" noChangeAspect="1"/>
          </p:cNvSpPr>
          <p:nvPr>
            <p:ph type="sldImg"/>
          </p:nvPr>
        </p:nvSpPr>
        <p:spPr/>
      </p:sp>
    </p:spTree>
    <p:extLst>
      <p:ext uri="{BB962C8B-B14F-4D97-AF65-F5344CB8AC3E}">
        <p14:creationId xmlns:p14="http://schemas.microsoft.com/office/powerpoint/2010/main" val="54860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38;p3:notes">
            <a:extLst>
              <a:ext uri="{FF2B5EF4-FFF2-40B4-BE49-F238E27FC236}">
                <a16:creationId xmlns:a16="http://schemas.microsoft.com/office/drawing/2014/main" id="{E9C6349A-5B59-0A43-9DC0-DA73CA1936E3}"/>
              </a:ext>
            </a:extLst>
          </p:cNvPr>
          <p:cNvSpPr txBox="1">
            <a:spLocks noGrp="1"/>
          </p:cNvSpPr>
          <p:nvPr>
            <p:ph type="body" sz="quarter" idx="1"/>
          </p:nvPr>
        </p:nvSpPr>
        <p:spPr/>
        <p:txBody>
          <a:bodyPr/>
          <a:lstStyle/>
          <a:p>
            <a:endParaRPr lang="fi-FI"/>
          </a:p>
        </p:txBody>
      </p:sp>
      <p:sp>
        <p:nvSpPr>
          <p:cNvPr id="3" name="Google Shape;39;p3:notes">
            <a:extLst>
              <a:ext uri="{FF2B5EF4-FFF2-40B4-BE49-F238E27FC236}">
                <a16:creationId xmlns:a16="http://schemas.microsoft.com/office/drawing/2014/main" id="{9E092381-3BC5-E843-877D-ABD04FCB72E2}"/>
              </a:ext>
            </a:extLst>
          </p:cNvPr>
          <p:cNvSpPr>
            <a:spLocks noGrp="1" noRot="1" noChangeAspect="1"/>
          </p:cNvSpPr>
          <p:nvPr>
            <p:ph type="sldImg"/>
          </p:nvPr>
        </p:nvSpPr>
        <p:spPr/>
      </p:sp>
    </p:spTree>
    <p:extLst>
      <p:ext uri="{BB962C8B-B14F-4D97-AF65-F5344CB8AC3E}">
        <p14:creationId xmlns:p14="http://schemas.microsoft.com/office/powerpoint/2010/main" val="3669734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3;p5:notes">
            <a:extLst>
              <a:ext uri="{FF2B5EF4-FFF2-40B4-BE49-F238E27FC236}">
                <a16:creationId xmlns:a16="http://schemas.microsoft.com/office/drawing/2014/main" id="{3986FEEE-38D7-D24C-8152-10CB9029966B}"/>
              </a:ext>
            </a:extLst>
          </p:cNvPr>
          <p:cNvSpPr txBox="1">
            <a:spLocks noGrp="1"/>
          </p:cNvSpPr>
          <p:nvPr>
            <p:ph type="body" sz="quarter" idx="1"/>
          </p:nvPr>
        </p:nvSpPr>
        <p:spPr/>
        <p:txBody>
          <a:bodyPr/>
          <a:lstStyle/>
          <a:p>
            <a:endParaRPr lang="fi-FI"/>
          </a:p>
        </p:txBody>
      </p:sp>
      <p:sp>
        <p:nvSpPr>
          <p:cNvPr id="3" name="Google Shape;54;p5:notes">
            <a:extLst>
              <a:ext uri="{FF2B5EF4-FFF2-40B4-BE49-F238E27FC236}">
                <a16:creationId xmlns:a16="http://schemas.microsoft.com/office/drawing/2014/main" id="{CF1EFD4A-9F83-804A-9E94-BD22345E6101}"/>
              </a:ext>
            </a:extLst>
          </p:cNvPr>
          <p:cNvSpPr>
            <a:spLocks noGrp="1" noRot="1" noChangeAspect="1"/>
          </p:cNvSpPr>
          <p:nvPr>
            <p:ph type="sldImg"/>
          </p:nvPr>
        </p:nvSpPr>
        <p:spPr/>
      </p:sp>
    </p:spTree>
    <p:extLst>
      <p:ext uri="{BB962C8B-B14F-4D97-AF65-F5344CB8AC3E}">
        <p14:creationId xmlns:p14="http://schemas.microsoft.com/office/powerpoint/2010/main" val="2889233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3944742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1796820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3299523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387104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301701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1691432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3965204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124709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2759287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59;p6:notes">
            <a:extLst>
              <a:ext uri="{FF2B5EF4-FFF2-40B4-BE49-F238E27FC236}">
                <a16:creationId xmlns:a16="http://schemas.microsoft.com/office/drawing/2014/main" id="{13951331-542E-B442-94C8-B3CF4AE3B650}"/>
              </a:ext>
            </a:extLst>
          </p:cNvPr>
          <p:cNvSpPr txBox="1">
            <a:spLocks noGrp="1"/>
          </p:cNvSpPr>
          <p:nvPr>
            <p:ph type="body" sz="quarter" idx="1"/>
          </p:nvPr>
        </p:nvSpPr>
        <p:spPr>
          <a:xfrm>
            <a:off x="679444" y="4776789"/>
            <a:ext cx="5847962" cy="4339074"/>
          </a:xfrm>
        </p:spPr>
        <p:txBody>
          <a:bodyPr/>
          <a:lstStyle/>
          <a:p>
            <a:pPr marL="0" lvl="0" indent="0">
              <a:spcBef>
                <a:spcPts val="600"/>
              </a:spcBef>
            </a:pPr>
            <a:endParaRPr lang="en-US" sz="100">
              <a:latin typeface="Arial"/>
              <a:cs typeface="Arial"/>
            </a:endParaRPr>
          </a:p>
          <a:p>
            <a:pPr marL="0" lvl="0" indent="0"/>
            <a:endParaRPr lang="en-US"/>
          </a:p>
        </p:txBody>
      </p:sp>
      <p:sp>
        <p:nvSpPr>
          <p:cNvPr id="3" name="Google Shape;60;p6:notes">
            <a:extLst>
              <a:ext uri="{FF2B5EF4-FFF2-40B4-BE49-F238E27FC236}">
                <a16:creationId xmlns:a16="http://schemas.microsoft.com/office/drawing/2014/main" id="{B62138C4-00B5-3744-BC02-97E84D47907A}"/>
              </a:ext>
            </a:extLst>
          </p:cNvPr>
          <p:cNvSpPr>
            <a:spLocks noGrp="1" noRot="1" noChangeAspect="1"/>
          </p:cNvSpPr>
          <p:nvPr>
            <p:ph type="sldImg"/>
          </p:nvPr>
        </p:nvSpPr>
        <p:spPr/>
      </p:sp>
    </p:spTree>
    <p:extLst>
      <p:ext uri="{BB962C8B-B14F-4D97-AF65-F5344CB8AC3E}">
        <p14:creationId xmlns:p14="http://schemas.microsoft.com/office/powerpoint/2010/main" val="1918308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1B7C66-21FD-E749-8DC2-BECB09C9859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28E52CB8-F7C2-2440-853D-95C4F9A80E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0D59A41A-75A7-1449-AE41-922D8B550540}"/>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043AC736-B0C2-AD40-AEDB-84623B3E297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577C2307-F5A6-E543-AAAA-C880B5AB0EA3}"/>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2864110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63315A-BE48-B547-91DD-E5E31D98058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A1B09DA3-C9D5-7744-9122-5C242839C55A}"/>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D4AC2D4-6789-ED49-A993-423EF837E456}"/>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9FAE765D-FB21-3F45-B1C4-9024EA5C05D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038E3B7-3CB6-034E-A5AC-D3B19B71EB9B}"/>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3526336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3A2B472-DA37-0F46-AD04-FF1C5D580509}"/>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4E912A5D-6EF9-364D-BA9D-459E6D83EA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FED51482-EF0F-2640-B893-73DF47CC62A1}"/>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94EA3A87-CE15-124A-BEB8-9C228F5EEB9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10427FE-C1FA-A840-B7A9-AF6E8BA7A69A}"/>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297976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48CEE1-75E6-B84B-8CEE-A10493FCAC6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867A68E-C521-304F-B3B1-1EC7A0DD9CE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535071D1-0FE2-214A-9EDE-43AC69BA9346}"/>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0A9E47E-599B-2B44-B399-A5D9CDA1E9C7}"/>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6" name="Alatunnisteen paikkamerkki 5">
            <a:extLst>
              <a:ext uri="{FF2B5EF4-FFF2-40B4-BE49-F238E27FC236}">
                <a16:creationId xmlns:a16="http://schemas.microsoft.com/office/drawing/2014/main" id="{68EDBBC1-7AC0-9440-8B84-9DE5D2D3D4F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E62ACCB-BBB4-E746-9277-3ACDD7CB484F}"/>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3393675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CA021B-6C83-F34D-B8A5-76558AFA3B80}"/>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C1CAEBB2-B382-7C4C-98C9-E7401EA638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91CA087C-3161-F34F-94B5-B19FD289D5C7}"/>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3D0F00B7-E057-7448-9ABC-7F7FC855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E71C6054-F191-2443-B4A2-DCC3A4590A0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A98F158D-3806-F747-9FE9-FBA669135E6B}"/>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8" name="Alatunnisteen paikkamerkki 7">
            <a:extLst>
              <a:ext uri="{FF2B5EF4-FFF2-40B4-BE49-F238E27FC236}">
                <a16:creationId xmlns:a16="http://schemas.microsoft.com/office/drawing/2014/main" id="{24DA5CE9-F7ED-674D-AF28-28C603E27215}"/>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3EEA3478-70F7-6E4D-B1E0-B1B6F55446FB}"/>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477770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3081C51-72FB-7747-8C6B-CEA1C6F7292A}"/>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0E8ADCDB-0E9D-704C-A57D-CCCD55006218}"/>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4" name="Alatunnisteen paikkamerkki 3">
            <a:extLst>
              <a:ext uri="{FF2B5EF4-FFF2-40B4-BE49-F238E27FC236}">
                <a16:creationId xmlns:a16="http://schemas.microsoft.com/office/drawing/2014/main" id="{A60D1D09-6C81-7546-AC6A-D43F90669068}"/>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64674B94-2A87-6C40-9A48-864855DC54D2}"/>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119514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5F216677-8719-544D-AAF1-C1EC1EB17B6E}"/>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3" name="Alatunnisteen paikkamerkki 2">
            <a:extLst>
              <a:ext uri="{FF2B5EF4-FFF2-40B4-BE49-F238E27FC236}">
                <a16:creationId xmlns:a16="http://schemas.microsoft.com/office/drawing/2014/main" id="{EA8A1C1D-033C-1C41-9D10-D868A6D2090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402A7F6C-2C58-7A46-AA11-C515B507DABD}"/>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1201125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063829-05B6-0C40-8E79-E5713386D7D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4989ABE-DA03-7B4E-9659-C92C92FFB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0689CAB-D47C-AC42-BFAC-CB6ADB3925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F16B131-4249-C142-8556-F1B79763485C}"/>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6" name="Alatunnisteen paikkamerkki 5">
            <a:extLst>
              <a:ext uri="{FF2B5EF4-FFF2-40B4-BE49-F238E27FC236}">
                <a16:creationId xmlns:a16="http://schemas.microsoft.com/office/drawing/2014/main" id="{5686D5B6-505D-3445-8554-C42D7956D67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F2CC862-BA11-724E-A230-B6DF4DAA6B3D}"/>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16632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260825-D97E-7840-BAA7-112472F40EA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55A0FF20-6B0F-4348-B73A-32D4C27E9D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8393E41-35E3-F441-A44B-E5478BE26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FBD4E179-A44D-7745-8906-B0F1823067A9}"/>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6" name="Alatunnisteen paikkamerkki 5">
            <a:extLst>
              <a:ext uri="{FF2B5EF4-FFF2-40B4-BE49-F238E27FC236}">
                <a16:creationId xmlns:a16="http://schemas.microsoft.com/office/drawing/2014/main" id="{B37B3EA3-38BC-B044-8315-628727A6D67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4DA0259-6985-D04E-A184-A2F440D175A8}"/>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7022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E196BA-4CBC-F944-8DDC-6C217C7A510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72ABA4BF-E4A7-A04C-818D-78BAA022DB3F}"/>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E7DC937-4E4A-9C45-A96B-8FB724DBFFD9}"/>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DBE22BA7-485D-DB4F-A01B-33C815CD483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674D986-4C64-194C-8F43-77948AB4C029}"/>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750670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AA6EEE05-02C5-5348-B05B-67923C2CABFD}"/>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794193E4-54D1-BE44-A632-12DD6377BB94}"/>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058D61-9B44-2149-BAA9-FFBABAA9F7FF}"/>
              </a:ext>
            </a:extLst>
          </p:cNvPr>
          <p:cNvSpPr>
            <a:spLocks noGrp="1"/>
          </p:cNvSpPr>
          <p:nvPr>
            <p:ph type="dt" sz="half" idx="10"/>
          </p:nvPr>
        </p:nvSpPr>
        <p:spPr/>
        <p:txBody>
          <a:body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E9D395F8-1791-3B42-BEF5-4C2136C551E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0227577-190B-BC43-9445-B975BA60EA76}"/>
              </a:ext>
            </a:extLst>
          </p:cNvPr>
          <p:cNvSpPr>
            <a:spLocks noGrp="1"/>
          </p:cNvSpPr>
          <p:nvPr>
            <p:ph type="sldNum" sz="quarter" idx="12"/>
          </p:nvPr>
        </p:nvSpPr>
        <p:spPr/>
        <p:txBody>
          <a:bodyPr/>
          <a:lstStyle/>
          <a:p>
            <a:fld id="{728F37E7-3ECE-0F45-A3EA-FFBE5F5AC9D6}" type="slidenum">
              <a:rPr lang="fi-FI" smtClean="0"/>
              <a:t>‹#›</a:t>
            </a:fld>
            <a:endParaRPr lang="fi-FI"/>
          </a:p>
        </p:txBody>
      </p:sp>
    </p:spTree>
    <p:extLst>
      <p:ext uri="{BB962C8B-B14F-4D97-AF65-F5344CB8AC3E}">
        <p14:creationId xmlns:p14="http://schemas.microsoft.com/office/powerpoint/2010/main" val="3114637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13;p2">
            <a:extLst>
              <a:ext uri="{FF2B5EF4-FFF2-40B4-BE49-F238E27FC236}">
                <a16:creationId xmlns:a16="http://schemas.microsoft.com/office/drawing/2014/main" id="{CD6A3944-59E6-484B-BBDD-4EEAD31783CD}"/>
              </a:ext>
            </a:extLst>
          </p:cNvPr>
          <p:cNvSpPr txBox="1">
            <a:spLocks noGrp="1"/>
          </p:cNvSpPr>
          <p:nvPr>
            <p:ph type="title"/>
          </p:nvPr>
        </p:nvSpPr>
        <p:spPr>
          <a:xfrm>
            <a:off x="959997" y="1353293"/>
            <a:ext cx="10128552" cy="1139598"/>
          </a:xfrm>
        </p:spPr>
        <p:txBody>
          <a:bodyPr anchorCtr="1"/>
          <a:lstStyle>
            <a:lvl1pPr algn="ctr">
              <a:defRPr sz="4000">
                <a:solidFill>
                  <a:srgbClr val="CDB87E"/>
                </a:solidFill>
              </a:defRPr>
            </a:lvl1pPr>
          </a:lstStyle>
          <a:p>
            <a:pPr lvl="0"/>
            <a:endParaRPr lang="fi-FI"/>
          </a:p>
        </p:txBody>
      </p:sp>
      <p:sp>
        <p:nvSpPr>
          <p:cNvPr id="3" name="Google Shape;14;p2">
            <a:extLst>
              <a:ext uri="{FF2B5EF4-FFF2-40B4-BE49-F238E27FC236}">
                <a16:creationId xmlns:a16="http://schemas.microsoft.com/office/drawing/2014/main" id="{948F99C4-99C8-3445-9C0E-C35919529171}"/>
              </a:ext>
            </a:extLst>
          </p:cNvPr>
          <p:cNvSpPr txBox="1">
            <a:spLocks noGrp="1"/>
          </p:cNvSpPr>
          <p:nvPr>
            <p:ph type="subTitle" idx="4294967295"/>
          </p:nvPr>
        </p:nvSpPr>
        <p:spPr>
          <a:xfrm>
            <a:off x="959997" y="2637158"/>
            <a:ext cx="10128552" cy="1583923"/>
          </a:xfrm>
        </p:spPr>
        <p:txBody>
          <a:bodyPr anchorCtr="1"/>
          <a:lstStyle>
            <a:lvl1pPr algn="ctr">
              <a:spcBef>
                <a:spcPts val="800"/>
              </a:spcBef>
              <a:buNone/>
              <a:defRPr sz="4000" b="1">
                <a:solidFill>
                  <a:srgbClr val="4F91CD"/>
                </a:solidFill>
                <a:latin typeface="Monda"/>
                <a:ea typeface="Monda"/>
                <a:cs typeface="Monda"/>
              </a:defRPr>
            </a:lvl1pPr>
          </a:lstStyle>
          <a:p>
            <a:pPr lvl="0"/>
            <a:endParaRPr lang="fi-FI"/>
          </a:p>
        </p:txBody>
      </p:sp>
      <p:sp>
        <p:nvSpPr>
          <p:cNvPr id="4" name="Google Shape;15;p2">
            <a:extLst>
              <a:ext uri="{FF2B5EF4-FFF2-40B4-BE49-F238E27FC236}">
                <a16:creationId xmlns:a16="http://schemas.microsoft.com/office/drawing/2014/main" id="{19F091C7-356B-674A-B4C7-7AC12DFAFBEB}"/>
              </a:ext>
            </a:extLst>
          </p:cNvPr>
          <p:cNvSpPr txBox="1">
            <a:spLocks noGrp="1"/>
          </p:cNvSpPr>
          <p:nvPr>
            <p:ph type="body" idx="4294967295"/>
          </p:nvPr>
        </p:nvSpPr>
        <p:spPr>
          <a:xfrm>
            <a:off x="4583887" y="5301207"/>
            <a:ext cx="2880787" cy="360035"/>
          </a:xfrm>
        </p:spPr>
        <p:txBody>
          <a:bodyPr anchorCtr="1"/>
          <a:lstStyle>
            <a:lvl1pPr indent="-228600" algn="ctr">
              <a:spcBef>
                <a:spcPts val="300"/>
              </a:spcBef>
              <a:buNone/>
              <a:defRPr sz="1500" b="1">
                <a:solidFill>
                  <a:srgbClr val="4F91CD"/>
                </a:solidFill>
                <a:latin typeface="Monda"/>
                <a:ea typeface="Monda"/>
                <a:cs typeface="Monda"/>
              </a:defRPr>
            </a:lvl1pPr>
          </a:lstStyle>
          <a:p>
            <a:pPr lvl="0"/>
            <a:endParaRPr lang="fi-FI"/>
          </a:p>
        </p:txBody>
      </p:sp>
      <p:sp>
        <p:nvSpPr>
          <p:cNvPr id="5" name="Google Shape;16;p2">
            <a:extLst>
              <a:ext uri="{FF2B5EF4-FFF2-40B4-BE49-F238E27FC236}">
                <a16:creationId xmlns:a16="http://schemas.microsoft.com/office/drawing/2014/main" id="{043E54EF-10B1-C44E-BA86-2690693D27A1}"/>
              </a:ext>
            </a:extLst>
          </p:cNvPr>
          <p:cNvSpPr txBox="1">
            <a:spLocks noGrp="1"/>
          </p:cNvSpPr>
          <p:nvPr>
            <p:ph type="body" idx="4294967295"/>
          </p:nvPr>
        </p:nvSpPr>
        <p:spPr>
          <a:xfrm>
            <a:off x="4583887" y="5660575"/>
            <a:ext cx="2880787" cy="288703"/>
          </a:xfrm>
        </p:spPr>
        <p:txBody>
          <a:bodyPr anchorCtr="1"/>
          <a:lstStyle>
            <a:lvl1pPr indent="-228600" algn="ctr">
              <a:spcBef>
                <a:spcPts val="240"/>
              </a:spcBef>
              <a:buNone/>
              <a:defRPr sz="1200" b="1">
                <a:solidFill>
                  <a:srgbClr val="4F91CD"/>
                </a:solidFill>
                <a:latin typeface="Monda"/>
                <a:ea typeface="Monda"/>
                <a:cs typeface="Monda"/>
              </a:defRPr>
            </a:lvl1pPr>
          </a:lstStyle>
          <a:p>
            <a:pPr lvl="0"/>
            <a:endParaRPr lang="fi-FI"/>
          </a:p>
        </p:txBody>
      </p:sp>
      <p:sp>
        <p:nvSpPr>
          <p:cNvPr id="6" name="Google Shape;17;p2">
            <a:extLst>
              <a:ext uri="{FF2B5EF4-FFF2-40B4-BE49-F238E27FC236}">
                <a16:creationId xmlns:a16="http://schemas.microsoft.com/office/drawing/2014/main" id="{7A788E29-E119-9B4E-A85A-D097CD171C39}"/>
              </a:ext>
            </a:extLst>
          </p:cNvPr>
          <p:cNvSpPr txBox="1">
            <a:spLocks noGrp="1"/>
          </p:cNvSpPr>
          <p:nvPr>
            <p:ph type="body" idx="4294967295"/>
          </p:nvPr>
        </p:nvSpPr>
        <p:spPr>
          <a:xfrm>
            <a:off x="4583887" y="5948611"/>
            <a:ext cx="2880787" cy="288703"/>
          </a:xfrm>
        </p:spPr>
        <p:txBody>
          <a:bodyPr anchorCtr="1"/>
          <a:lstStyle>
            <a:lvl1pPr indent="-228600" algn="ctr">
              <a:spcBef>
                <a:spcPts val="240"/>
              </a:spcBef>
              <a:buNone/>
              <a:defRPr sz="1200" b="1">
                <a:solidFill>
                  <a:srgbClr val="4F91CD"/>
                </a:solidFill>
                <a:latin typeface="Monda"/>
                <a:ea typeface="Monda"/>
                <a:cs typeface="Monda"/>
              </a:defRPr>
            </a:lvl1pPr>
          </a:lstStyle>
          <a:p>
            <a:pPr lvl="0"/>
            <a:endParaRPr lang="fi-FI"/>
          </a:p>
        </p:txBody>
      </p:sp>
      <p:sp>
        <p:nvSpPr>
          <p:cNvPr id="7" name="Google Shape;18;p2">
            <a:extLst>
              <a:ext uri="{FF2B5EF4-FFF2-40B4-BE49-F238E27FC236}">
                <a16:creationId xmlns:a16="http://schemas.microsoft.com/office/drawing/2014/main" id="{7B93F6E6-33A4-0E4D-9DFA-5E3F8812501B}"/>
              </a:ext>
            </a:extLst>
          </p:cNvPr>
          <p:cNvSpPr txBox="1">
            <a:spLocks noGrp="1"/>
          </p:cNvSpPr>
          <p:nvPr>
            <p:ph type="body" idx="4294967295"/>
          </p:nvPr>
        </p:nvSpPr>
        <p:spPr>
          <a:xfrm>
            <a:off x="4583887" y="6237315"/>
            <a:ext cx="2880787" cy="288703"/>
          </a:xfrm>
        </p:spPr>
        <p:txBody>
          <a:bodyPr anchorCtr="1"/>
          <a:lstStyle>
            <a:lvl1pPr indent="-228600" algn="ctr">
              <a:spcBef>
                <a:spcPts val="240"/>
              </a:spcBef>
              <a:buNone/>
              <a:defRPr sz="1200" b="1">
                <a:solidFill>
                  <a:srgbClr val="4F91CD"/>
                </a:solidFill>
                <a:latin typeface="Monda"/>
                <a:ea typeface="Monda"/>
                <a:cs typeface="Monda"/>
              </a:defRPr>
            </a:lvl1pPr>
          </a:lstStyle>
          <a:p>
            <a:pPr lvl="0"/>
            <a:endParaRPr lang="fi-FI"/>
          </a:p>
        </p:txBody>
      </p:sp>
    </p:spTree>
    <p:extLst>
      <p:ext uri="{BB962C8B-B14F-4D97-AF65-F5344CB8AC3E}">
        <p14:creationId xmlns:p14="http://schemas.microsoft.com/office/powerpoint/2010/main" val="29970311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 name="Google Shape;20;p3">
            <a:extLst>
              <a:ext uri="{FF2B5EF4-FFF2-40B4-BE49-F238E27FC236}">
                <a16:creationId xmlns:a16="http://schemas.microsoft.com/office/drawing/2014/main" id="{6646238E-3CC3-0247-8375-66B9306E4082}"/>
              </a:ext>
            </a:extLst>
          </p:cNvPr>
          <p:cNvSpPr txBox="1">
            <a:spLocks noGrp="1"/>
          </p:cNvSpPr>
          <p:nvPr>
            <p:ph type="body" idx="4294967295"/>
          </p:nvPr>
        </p:nvSpPr>
        <p:spPr>
          <a:xfrm>
            <a:off x="815413" y="1600200"/>
            <a:ext cx="10535996" cy="4637114"/>
          </a:xfrm>
        </p:spPr>
        <p:txBody>
          <a:bodyPr/>
          <a:lstStyle>
            <a:lvl1pPr>
              <a:defRPr/>
            </a:lvl1pPr>
          </a:lstStyle>
          <a:p>
            <a:pPr lvl="0"/>
            <a:endParaRPr lang="fi-FI"/>
          </a:p>
        </p:txBody>
      </p:sp>
      <p:sp>
        <p:nvSpPr>
          <p:cNvPr id="3" name="Google Shape;21;p3">
            <a:extLst>
              <a:ext uri="{FF2B5EF4-FFF2-40B4-BE49-F238E27FC236}">
                <a16:creationId xmlns:a16="http://schemas.microsoft.com/office/drawing/2014/main" id="{99387E26-F4F6-AC4B-860A-1AC8A4DE74D1}"/>
              </a:ext>
            </a:extLst>
          </p:cNvPr>
          <p:cNvSpPr txBox="1">
            <a:spLocks noGrp="1"/>
          </p:cNvSpPr>
          <p:nvPr>
            <p:ph type="body" idx="4294967295"/>
          </p:nvPr>
        </p:nvSpPr>
        <p:spPr>
          <a:xfrm>
            <a:off x="7128004" y="431999"/>
            <a:ext cx="4224869" cy="270004"/>
          </a:xfrm>
        </p:spPr>
        <p:txBody>
          <a:bodyPr/>
          <a:lstStyle>
            <a:lvl1pPr indent="-228600" algn="r">
              <a:spcBef>
                <a:spcPts val="220"/>
              </a:spcBef>
              <a:buNone/>
              <a:defRPr sz="1100">
                <a:solidFill>
                  <a:srgbClr val="CDB87E"/>
                </a:solidFill>
              </a:defRPr>
            </a:lvl1pPr>
          </a:lstStyle>
          <a:p>
            <a:pPr lvl="0"/>
            <a:endParaRPr lang="fi-FI"/>
          </a:p>
        </p:txBody>
      </p:sp>
      <p:sp>
        <p:nvSpPr>
          <p:cNvPr id="4" name="Google Shape;22;p3">
            <a:extLst>
              <a:ext uri="{FF2B5EF4-FFF2-40B4-BE49-F238E27FC236}">
                <a16:creationId xmlns:a16="http://schemas.microsoft.com/office/drawing/2014/main" id="{B47FBC74-7AD0-434A-B466-0E40EC600BE0}"/>
              </a:ext>
            </a:extLst>
          </p:cNvPr>
          <p:cNvSpPr txBox="1">
            <a:spLocks noGrp="1"/>
          </p:cNvSpPr>
          <p:nvPr>
            <p:ph type="title"/>
          </p:nvPr>
        </p:nvSpPr>
        <p:spPr>
          <a:xfrm>
            <a:off x="815413" y="836713"/>
            <a:ext cx="10535996" cy="648071"/>
          </a:xfrm>
        </p:spPr>
        <p:txBody>
          <a:bodyPr/>
          <a:lstStyle>
            <a:lvl1pPr>
              <a:defRPr/>
            </a:lvl1pPr>
          </a:lstStyle>
          <a:p>
            <a:pPr lvl="0"/>
            <a:endParaRPr lang="fi-FI"/>
          </a:p>
        </p:txBody>
      </p:sp>
    </p:spTree>
    <p:extLst>
      <p:ext uri="{BB962C8B-B14F-4D97-AF65-F5344CB8AC3E}">
        <p14:creationId xmlns:p14="http://schemas.microsoft.com/office/powerpoint/2010/main" val="15769366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8EA564-BB22-8E43-9F86-92AF252749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49F434C-F066-D742-9275-9348B9229E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F51CBB7-C344-6443-B09A-BF3CE38414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1D8B9C-EB5F-704B-BEB5-85D4A9100109}" type="datetimeFigureOut">
              <a:rPr lang="fi-FI" smtClean="0"/>
              <a:t>15.5.2020</a:t>
            </a:fld>
            <a:endParaRPr lang="fi-FI"/>
          </a:p>
        </p:txBody>
      </p:sp>
      <p:sp>
        <p:nvSpPr>
          <p:cNvPr id="5" name="Alatunnisteen paikkamerkki 4">
            <a:extLst>
              <a:ext uri="{FF2B5EF4-FFF2-40B4-BE49-F238E27FC236}">
                <a16:creationId xmlns:a16="http://schemas.microsoft.com/office/drawing/2014/main" id="{90483818-6710-B943-A442-692E345FA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BE44AB3F-3FB9-2145-93ED-83F386C9C4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8F37E7-3ECE-0F45-A3EA-FFBE5F5AC9D6}" type="slidenum">
              <a:rPr lang="fi-FI" smtClean="0"/>
              <a:t>‹#›</a:t>
            </a:fld>
            <a:endParaRPr lang="fi-FI"/>
          </a:p>
        </p:txBody>
      </p:sp>
    </p:spTree>
    <p:extLst>
      <p:ext uri="{BB962C8B-B14F-4D97-AF65-F5344CB8AC3E}">
        <p14:creationId xmlns:p14="http://schemas.microsoft.com/office/powerpoint/2010/main" val="220992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tap.agecon.purdue.edu/events/Conferences/2020/index.aspx"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6.emf"/><Relationship Id="rId4" Type="http://schemas.openxmlformats.org/officeDocument/2006/relationships/image" Target="../media/image35.emf"/></Relationships>
</file>

<file path=ppt/slides/_rels/slide1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9.emf"/><Relationship Id="rId4" Type="http://schemas.openxmlformats.org/officeDocument/2006/relationships/image" Target="../media/image38.emf"/></Relationships>
</file>

<file path=ppt/slides/_rels/slide1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AA478B53-34F6-9E4F-87AD-E7B3FBD019C0}"/>
              </a:ext>
            </a:extLst>
          </p:cNvPr>
          <p:cNvSpPr txBox="1">
            <a:spLocks noChangeArrowheads="1"/>
          </p:cNvSpPr>
          <p:nvPr/>
        </p:nvSpPr>
        <p:spPr bwMode="auto">
          <a:xfrm>
            <a:off x="3178098" y="3022174"/>
            <a:ext cx="9277813" cy="1974215"/>
          </a:xfrm>
          <a:prstGeom prst="rect">
            <a:avLst/>
          </a:prstGeom>
          <a:noFill/>
          <a:ln w="9525">
            <a:noFill/>
            <a:miter lim="800000"/>
            <a:headEnd/>
            <a:tailEnd/>
          </a:ln>
        </p:spPr>
        <p:txBody>
          <a:bodyPr rot="0" vert="horz" wrap="square" lIns="91440" tIns="45720" rIns="91440" bIns="45720" anchor="t" anchorCtr="0">
            <a:noAutofit/>
          </a:bodyPr>
          <a:lstStyle/>
          <a:p>
            <a:pPr>
              <a:spcAft>
                <a:spcPts val="0"/>
              </a:spcAft>
            </a:pPr>
            <a:r>
              <a:rPr lang="en-US" u="sng" dirty="0">
                <a:hlinkClick r:id="rId3"/>
              </a:rPr>
              <a:t>23</a:t>
            </a:r>
            <a:r>
              <a:rPr lang="en-US" u="sng" baseline="30000" dirty="0">
                <a:hlinkClick r:id="rId3"/>
              </a:rPr>
              <a:t>rd</a:t>
            </a:r>
            <a:r>
              <a:rPr lang="en-US" u="sng" dirty="0">
                <a:hlinkClick r:id="rId3"/>
              </a:rPr>
              <a:t> Annual Conference on Global Economic Analysis</a:t>
            </a:r>
            <a:r>
              <a:rPr lang="en-US" dirty="0"/>
              <a:t>. </a:t>
            </a:r>
            <a:endParaRPr lang="fi-FI" sz="1200" dirty="0">
              <a:effectLst/>
              <a:latin typeface="Times New Roman" panose="02020603050405020304" pitchFamily="18" charset="0"/>
              <a:ea typeface="Times New Roman" panose="02020603050405020304" pitchFamily="18" charset="0"/>
            </a:endParaRPr>
          </a:p>
        </p:txBody>
      </p:sp>
      <p:sp>
        <p:nvSpPr>
          <p:cNvPr id="7" name="Otsikko 6">
            <a:extLst>
              <a:ext uri="{FF2B5EF4-FFF2-40B4-BE49-F238E27FC236}">
                <a16:creationId xmlns:a16="http://schemas.microsoft.com/office/drawing/2014/main" id="{AA3DECAE-961A-4D48-9612-9B0022155450}"/>
              </a:ext>
            </a:extLst>
          </p:cNvPr>
          <p:cNvSpPr>
            <a:spLocks noGrp="1"/>
          </p:cNvSpPr>
          <p:nvPr>
            <p:ph type="title"/>
          </p:nvPr>
        </p:nvSpPr>
        <p:spPr/>
        <p:txBody>
          <a:bodyPr>
            <a:normAutofit fontScale="90000"/>
          </a:bodyPr>
          <a:lstStyle/>
          <a:p>
            <a:r>
              <a:rPr lang="en-US" dirty="0">
                <a:solidFill>
                  <a:srgbClr val="5693CF"/>
                </a:solidFill>
                <a:latin typeface="HelveticaNeueLTStd-Md"/>
                <a:ea typeface="Times New Roman" panose="02020603050405020304" pitchFamily="18" charset="0"/>
                <a:cs typeface="HelveticaNeueLTStd-Md"/>
              </a:rPr>
              <a:t>The impact of multinational and trading enterprises on gender equality</a:t>
            </a:r>
            <a:br>
              <a:rPr lang="fi-FI" sz="1800" dirty="0">
                <a:effectLst/>
                <a:latin typeface="Times New Roman" panose="02020603050405020304" pitchFamily="18" charset="0"/>
                <a:ea typeface="Times New Roman" panose="02020603050405020304" pitchFamily="18" charset="0"/>
              </a:rPr>
            </a:br>
            <a:endParaRPr lang="fi-FI" dirty="0"/>
          </a:p>
        </p:txBody>
      </p:sp>
      <p:sp>
        <p:nvSpPr>
          <p:cNvPr id="6" name="Text Box 2">
            <a:extLst>
              <a:ext uri="{FF2B5EF4-FFF2-40B4-BE49-F238E27FC236}">
                <a16:creationId xmlns:a16="http://schemas.microsoft.com/office/drawing/2014/main" id="{49E4B6CE-E74B-4A94-A060-AB779A93A95F}"/>
              </a:ext>
            </a:extLst>
          </p:cNvPr>
          <p:cNvSpPr txBox="1">
            <a:spLocks noChangeArrowheads="1"/>
          </p:cNvSpPr>
          <p:nvPr/>
        </p:nvSpPr>
        <p:spPr bwMode="auto">
          <a:xfrm>
            <a:off x="855065" y="3910013"/>
            <a:ext cx="4464322" cy="2990850"/>
          </a:xfrm>
          <a:prstGeom prst="rect">
            <a:avLst/>
          </a:prstGeom>
          <a:noFill/>
          <a:ln w="9525">
            <a:noFill/>
            <a:miter lim="800000"/>
            <a:headEnd/>
            <a:tailEnd/>
          </a:ln>
        </p:spPr>
        <p:txBody>
          <a:bodyPr rot="0" vert="horz" wrap="square" lIns="91440" tIns="45720" rIns="91440" bIns="45720" anchor="t" anchorCtr="0">
            <a:noAutofit/>
          </a:bodyPr>
          <a:lstStyle/>
          <a:p>
            <a:pPr>
              <a:spcAft>
                <a:spcPts val="0"/>
              </a:spcAft>
            </a:pPr>
            <a:r>
              <a:rPr lang="en-US" sz="2400" dirty="0">
                <a:effectLst/>
                <a:latin typeface="HelveticaNeueLTStd-Md"/>
                <a:ea typeface="Times New Roman" panose="02020603050405020304" pitchFamily="18" charset="0"/>
                <a:cs typeface="HelveticaNeueLTStd-Md"/>
              </a:rPr>
              <a:t>Henri Luomaranta</a:t>
            </a:r>
            <a:endParaRPr lang="en-US" dirty="0">
              <a:effectLst/>
              <a:latin typeface="Times New Roman" panose="02020603050405020304" pitchFamily="18" charset="0"/>
              <a:ea typeface="Times New Roman" panose="02020603050405020304" pitchFamily="18" charset="0"/>
            </a:endParaRPr>
          </a:p>
          <a:p>
            <a:pPr>
              <a:spcAft>
                <a:spcPts val="0"/>
              </a:spcAft>
            </a:pPr>
            <a:r>
              <a:rPr lang="en-US" sz="1600" dirty="0">
                <a:effectLst/>
                <a:ea typeface="Times New Roman" panose="02020603050405020304" pitchFamily="18" charset="0"/>
                <a:cs typeface="HelveticaNeueLTStd-Lt"/>
              </a:rPr>
              <a:t>Statistician</a:t>
            </a:r>
            <a:endParaRPr lang="en-US" sz="1600" dirty="0">
              <a:effectLst/>
              <a:ea typeface="Times New Roman" panose="02020603050405020304" pitchFamily="18" charset="0"/>
            </a:endParaRPr>
          </a:p>
          <a:p>
            <a:pPr>
              <a:spcAft>
                <a:spcPts val="0"/>
              </a:spcAft>
            </a:pPr>
            <a:r>
              <a:rPr lang="en-US" sz="1600" dirty="0">
                <a:effectLst/>
                <a:ea typeface="Times New Roman" panose="02020603050405020304" pitchFamily="18" charset="0"/>
                <a:cs typeface="HelveticaNeueLTStd-Lt"/>
              </a:rPr>
              <a:t>Division on Globalization and</a:t>
            </a:r>
            <a:endParaRPr lang="en-US" sz="1600" dirty="0">
              <a:effectLst/>
              <a:ea typeface="Times New Roman" panose="02020603050405020304" pitchFamily="18" charset="0"/>
            </a:endParaRPr>
          </a:p>
          <a:p>
            <a:pPr>
              <a:spcAft>
                <a:spcPts val="0"/>
              </a:spcAft>
            </a:pPr>
            <a:r>
              <a:rPr lang="en-US" sz="1600" dirty="0">
                <a:effectLst/>
                <a:ea typeface="Times New Roman" panose="02020603050405020304" pitchFamily="18" charset="0"/>
                <a:cs typeface="HelveticaNeueLTStd-Lt"/>
              </a:rPr>
              <a:t>Development Strategies, UNCTAD</a:t>
            </a:r>
            <a:endParaRPr lang="en-US" sz="1600" dirty="0">
              <a:effectLst/>
              <a:ea typeface="Times New Roman" panose="02020603050405020304" pitchFamily="18" charset="0"/>
            </a:endParaRPr>
          </a:p>
          <a:p>
            <a:pPr>
              <a:spcAft>
                <a:spcPts val="0"/>
              </a:spcAft>
            </a:pPr>
            <a:r>
              <a:rPr lang="en-US" sz="1600" dirty="0">
                <a:effectLst/>
                <a:ea typeface="Times New Roman" panose="02020603050405020304" pitchFamily="18" charset="0"/>
                <a:cs typeface="HelveticaNeueLTStd-Lt"/>
              </a:rPr>
              <a:t>henri.luomaranta@un.org</a:t>
            </a:r>
            <a:endParaRPr lang="en-US" sz="1600" dirty="0">
              <a:effectLst/>
              <a:ea typeface="Times New Roman" panose="02020603050405020304" pitchFamily="18" charset="0"/>
            </a:endParaRPr>
          </a:p>
          <a:p>
            <a:pPr algn="r">
              <a:spcAft>
                <a:spcPts val="0"/>
              </a:spcAft>
            </a:pPr>
            <a:r>
              <a:rPr lang="en-US" sz="1050" dirty="0">
                <a:solidFill>
                  <a:srgbClr val="585757"/>
                </a:solidFill>
                <a:effectLst/>
                <a:latin typeface="HelveticaNeueLTStd-Lt"/>
                <a:ea typeface="Times New Roman" panose="02020603050405020304" pitchFamily="18" charset="0"/>
                <a:cs typeface="HelveticaNeueLTStd-Lt"/>
              </a:rPr>
              <a:t> </a:t>
            </a:r>
            <a:endParaRPr lang="en-US" sz="2000" dirty="0">
              <a:effectLst/>
              <a:latin typeface="Times New Roman" panose="02020603050405020304" pitchFamily="18" charset="0"/>
              <a:ea typeface="Times New Roman" panose="02020603050405020304" pitchFamily="18" charset="0"/>
            </a:endParaRPr>
          </a:p>
          <a:p>
            <a:pPr>
              <a:spcAft>
                <a:spcPts val="0"/>
              </a:spcAft>
            </a:pPr>
            <a:r>
              <a:rPr lang="en-US" sz="2000" dirty="0">
                <a:effectLst/>
                <a:ea typeface="Times New Roman" panose="02020603050405020304" pitchFamily="18" charset="0"/>
                <a:cs typeface="HelveticaNeueLTStd-Md"/>
              </a:rPr>
              <a:t>Co-authors:</a:t>
            </a:r>
            <a:endParaRPr lang="en-US" sz="1600" dirty="0">
              <a:effectLst/>
              <a:ea typeface="Times New Roman" panose="02020603050405020304" pitchFamily="18" charset="0"/>
            </a:endParaRPr>
          </a:p>
          <a:p>
            <a:pPr>
              <a:spcAft>
                <a:spcPts val="0"/>
              </a:spcAft>
            </a:pPr>
            <a:r>
              <a:rPr lang="en-US" sz="1600" dirty="0">
                <a:effectLst/>
                <a:ea typeface="Times New Roman" panose="02020603050405020304" pitchFamily="18" charset="0"/>
                <a:cs typeface="HelveticaNeueLTStd-Md"/>
              </a:rPr>
              <a:t>Fernando Cantu, </a:t>
            </a:r>
            <a:br>
              <a:rPr lang="en-US" sz="1600" dirty="0">
                <a:effectLst/>
                <a:ea typeface="Times New Roman" panose="02020603050405020304" pitchFamily="18" charset="0"/>
                <a:cs typeface="HelveticaNeueLTStd-Md"/>
              </a:rPr>
            </a:br>
            <a:r>
              <a:rPr lang="en-US" sz="1600" dirty="0">
                <a:effectLst/>
                <a:ea typeface="Times New Roman" panose="02020603050405020304" pitchFamily="18" charset="0"/>
                <a:cs typeface="HelveticaNeueLTStd-Md"/>
              </a:rPr>
              <a:t>Steve MacFeely, </a:t>
            </a:r>
            <a:br>
              <a:rPr lang="en-US" sz="1600" dirty="0">
                <a:effectLst/>
                <a:ea typeface="Times New Roman" panose="02020603050405020304" pitchFamily="18" charset="0"/>
                <a:cs typeface="HelveticaNeueLTStd-Md"/>
              </a:rPr>
            </a:br>
            <a:r>
              <a:rPr lang="en-US" sz="1600" dirty="0">
                <a:effectLst/>
                <a:ea typeface="Times New Roman" panose="02020603050405020304" pitchFamily="18" charset="0"/>
                <a:cs typeface="HelveticaNeueLTStd-Md"/>
              </a:rPr>
              <a:t>Anu Peltola</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088418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6;p6">
            <a:extLst>
              <a:ext uri="{FF2B5EF4-FFF2-40B4-BE49-F238E27FC236}">
                <a16:creationId xmlns:a16="http://schemas.microsoft.com/office/drawing/2014/main" id="{13FF4B0D-F2E9-2E43-B492-4ADE937927B8}"/>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5" name="Google Shape;42;p7">
            <a:extLst>
              <a:ext uri="{FF2B5EF4-FFF2-40B4-BE49-F238E27FC236}">
                <a16:creationId xmlns:a16="http://schemas.microsoft.com/office/drawing/2014/main" id="{73E49E81-8E16-A742-9BD7-473A81886E90}"/>
              </a:ext>
            </a:extLst>
          </p:cNvPr>
          <p:cNvSpPr txBox="1"/>
          <p:nvPr/>
        </p:nvSpPr>
        <p:spPr>
          <a:xfrm>
            <a:off x="560137" y="762000"/>
            <a:ext cx="7772400" cy="6573649"/>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Introduction</a:t>
            </a:r>
            <a:endParaRPr lang="en-US" sz="1400" kern="0" dirty="0">
              <a:solidFill>
                <a:srgbClr val="000000"/>
              </a:solidFill>
              <a:latin typeface="Monda"/>
              <a:ea typeface="Monda"/>
              <a:cs typeface="Monda"/>
            </a:endParaRP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Why this study?</a:t>
            </a:r>
          </a:p>
          <a:p>
            <a:pPr marL="742950" lvl="1" indent="-28575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GB" kern="0" dirty="0">
                <a:solidFill>
                  <a:srgbClr val="000000"/>
                </a:solidFill>
                <a:latin typeface="Arial"/>
                <a:cs typeface="Arial"/>
              </a:rPr>
              <a:t>To assess the link between gendered outcomes and the wealth generating apparatus of global economies</a:t>
            </a:r>
          </a:p>
          <a:p>
            <a:pPr marL="1200150" lvl="2" indent="-28575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GB" kern="0" dirty="0">
                <a:solidFill>
                  <a:srgbClr val="000000"/>
                </a:solidFill>
                <a:latin typeface="Arial"/>
                <a:cs typeface="Arial"/>
              </a:rPr>
              <a:t>i.e. multinational enterprises and international trade</a:t>
            </a:r>
          </a:p>
          <a:p>
            <a:pPr marL="742950" lvl="1" indent="-28575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GB" kern="0" dirty="0">
                <a:solidFill>
                  <a:srgbClr val="000000"/>
                </a:solidFill>
                <a:latin typeface="Arial"/>
                <a:cs typeface="Arial"/>
              </a:rPr>
              <a:t>To respond to the increasing policy importance of gender equality in trade and the labour market – e.g. WTO, SDGs, EU, Canada</a:t>
            </a:r>
            <a:endParaRPr lang="en-US" kern="0" dirty="0">
              <a:solidFill>
                <a:srgbClr val="000000"/>
              </a:solidFill>
              <a:latin typeface="Arial"/>
              <a:cs typeface="Arial"/>
            </a:endParaRP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Why Finland?</a:t>
            </a:r>
          </a:p>
          <a:p>
            <a:pPr marL="742950" lvl="1" indent="-285750">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High importance placed on gender equality and international trade</a:t>
            </a:r>
          </a:p>
          <a:p>
            <a:pPr marL="742950" lvl="1" indent="-285750">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Comprehensive registers on the total population of firms</a:t>
            </a: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Purpose of the study</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Propose a blueprint for trade and gender analyses of the labour market in official statistics </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Focus on multinational enterprises and international traders to provide evidence of firm heterogeneity from gender perspective </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endParaRPr lang="en-US" sz="1400" kern="0" dirty="0">
              <a:solidFill>
                <a:srgbClr val="000000"/>
              </a:solidFill>
              <a:latin typeface="Arial"/>
              <a:ea typeface="Arial"/>
              <a:cs typeface="Arial"/>
            </a:endParaRPr>
          </a:p>
        </p:txBody>
      </p:sp>
      <p:pic>
        <p:nvPicPr>
          <p:cNvPr id="6" name="Kuva 5">
            <a:extLst>
              <a:ext uri="{FF2B5EF4-FFF2-40B4-BE49-F238E27FC236}">
                <a16:creationId xmlns:a16="http://schemas.microsoft.com/office/drawing/2014/main" id="{A53981D9-B101-1A40-8914-A034D86B3C92}"/>
              </a:ext>
            </a:extLst>
          </p:cNvPr>
          <p:cNvPicPr>
            <a:picLocks noChangeAspect="1"/>
          </p:cNvPicPr>
          <p:nvPr/>
        </p:nvPicPr>
        <p:blipFill>
          <a:blip r:embed="rId3"/>
          <a:stretch>
            <a:fillRect/>
          </a:stretch>
        </p:blipFill>
        <p:spPr>
          <a:xfrm>
            <a:off x="8115300" y="811516"/>
            <a:ext cx="3644900" cy="3131834"/>
          </a:xfrm>
          <a:prstGeom prst="rect">
            <a:avLst/>
          </a:prstGeom>
        </p:spPr>
      </p:pic>
      <p:sp>
        <p:nvSpPr>
          <p:cNvPr id="7" name="Tekstiruutu 6">
            <a:extLst>
              <a:ext uri="{FF2B5EF4-FFF2-40B4-BE49-F238E27FC236}">
                <a16:creationId xmlns:a16="http://schemas.microsoft.com/office/drawing/2014/main" id="{1655E657-A18C-0E41-A512-4A9D17CB2258}"/>
              </a:ext>
            </a:extLst>
          </p:cNvPr>
          <p:cNvSpPr txBox="1"/>
          <p:nvPr/>
        </p:nvSpPr>
        <p:spPr>
          <a:xfrm>
            <a:off x="8639871" y="4235025"/>
            <a:ext cx="2798956" cy="507831"/>
          </a:xfrm>
          <a:prstGeom prst="rect">
            <a:avLst/>
          </a:prstGeom>
          <a:noFill/>
        </p:spPr>
        <p:txBody>
          <a:bodyPr wrap="square" rtlCol="0">
            <a:spAutoFit/>
          </a:bodyPr>
          <a:lstStyle/>
          <a:p>
            <a:r>
              <a:rPr lang="fi-FI" sz="900" b="1" cap="all" dirty="0" err="1"/>
              <a:t>Source</a:t>
            </a:r>
            <a:r>
              <a:rPr lang="fi-FI" sz="900" b="1" cap="all" dirty="0"/>
              <a:t>: EIGE, PUBLICATION DATE: </a:t>
            </a:r>
            <a:r>
              <a:rPr lang="fi-FI" sz="900" dirty="0"/>
              <a:t>07 October 2019</a:t>
            </a:r>
          </a:p>
          <a:p>
            <a:endParaRPr lang="fi-FI" dirty="0"/>
          </a:p>
        </p:txBody>
      </p:sp>
      <p:pic>
        <p:nvPicPr>
          <p:cNvPr id="1025" name="Picture 1" descr="page1image65934416">
            <a:extLst>
              <a:ext uri="{FF2B5EF4-FFF2-40B4-BE49-F238E27FC236}">
                <a16:creationId xmlns:a16="http://schemas.microsoft.com/office/drawing/2014/main" id="{7915D38C-AD44-487A-9BDE-B86AD2EFF9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1800" cy="317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50765120">
            <a:extLst>
              <a:ext uri="{FF2B5EF4-FFF2-40B4-BE49-F238E27FC236}">
                <a16:creationId xmlns:a16="http://schemas.microsoft.com/office/drawing/2014/main" id="{2A97AD7C-CE9E-4657-9A4D-E6EE8F5ABA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99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1image48980512">
            <a:extLst>
              <a:ext uri="{FF2B5EF4-FFF2-40B4-BE49-F238E27FC236}">
                <a16:creationId xmlns:a16="http://schemas.microsoft.com/office/drawing/2014/main" id="{A4F249DD-37D1-4EB9-86E6-5D4CE185BA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76200" cy="2146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1image50772416">
            <a:extLst>
              <a:ext uri="{FF2B5EF4-FFF2-40B4-BE49-F238E27FC236}">
                <a16:creationId xmlns:a16="http://schemas.microsoft.com/office/drawing/2014/main" id="{E149D97B-9993-44CF-9BE6-9E92217964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6510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1image50772608">
            <a:extLst>
              <a:ext uri="{FF2B5EF4-FFF2-40B4-BE49-F238E27FC236}">
                <a16:creationId xmlns:a16="http://schemas.microsoft.com/office/drawing/2014/main" id="{7C59582C-BF77-465E-B113-A59D58B9D8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65100" cy="1651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1image50772800">
            <a:extLst>
              <a:ext uri="{FF2B5EF4-FFF2-40B4-BE49-F238E27FC236}">
                <a16:creationId xmlns:a16="http://schemas.microsoft.com/office/drawing/2014/main" id="{16EB1FAD-19C4-4D41-A774-DF93338D3B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651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page1image50773376">
            <a:extLst>
              <a:ext uri="{FF2B5EF4-FFF2-40B4-BE49-F238E27FC236}">
                <a16:creationId xmlns:a16="http://schemas.microsoft.com/office/drawing/2014/main" id="{84C1CB20-75F9-4639-819D-A1BED118B9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65100" cy="1574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ge1image50773568">
            <a:extLst>
              <a:ext uri="{FF2B5EF4-FFF2-40B4-BE49-F238E27FC236}">
                <a16:creationId xmlns:a16="http://schemas.microsoft.com/office/drawing/2014/main" id="{83962396-3DE6-4C0C-907B-49F5BF7D5C7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165100" cy="15494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page1image50773760">
            <a:extLst>
              <a:ext uri="{FF2B5EF4-FFF2-40B4-BE49-F238E27FC236}">
                <a16:creationId xmlns:a16="http://schemas.microsoft.com/office/drawing/2014/main" id="{E19D4536-93C7-4EFF-9BAB-3135D7D743D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165100" cy="1549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ge1image50752384">
            <a:extLst>
              <a:ext uri="{FF2B5EF4-FFF2-40B4-BE49-F238E27FC236}">
                <a16:creationId xmlns:a16="http://schemas.microsoft.com/office/drawing/2014/main" id="{8456CF07-0EA8-43D4-A46B-285C197A331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651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page1image50749504">
            <a:extLst>
              <a:ext uri="{FF2B5EF4-FFF2-40B4-BE49-F238E27FC236}">
                <a16:creationId xmlns:a16="http://schemas.microsoft.com/office/drawing/2014/main" id="{A7953C31-0CCC-485E-81B9-FFDC6D2FC5A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651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age1image50754304">
            <a:extLst>
              <a:ext uri="{FF2B5EF4-FFF2-40B4-BE49-F238E27FC236}">
                <a16:creationId xmlns:a16="http://schemas.microsoft.com/office/drawing/2014/main" id="{25B225AE-49FA-41C2-8D6A-F17DA11FB29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65100" cy="14986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page1image50734272">
            <a:extLst>
              <a:ext uri="{FF2B5EF4-FFF2-40B4-BE49-F238E27FC236}">
                <a16:creationId xmlns:a16="http://schemas.microsoft.com/office/drawing/2014/main" id="{668FDE74-6D61-417A-98B2-90A3AACD07F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651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age1image50735808">
            <a:extLst>
              <a:ext uri="{FF2B5EF4-FFF2-40B4-BE49-F238E27FC236}">
                <a16:creationId xmlns:a16="http://schemas.microsoft.com/office/drawing/2014/main" id="{C44E8626-7F10-481D-8C2C-0DFBCF2C5C7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65100" cy="14605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page1image50738304">
            <a:extLst>
              <a:ext uri="{FF2B5EF4-FFF2-40B4-BE49-F238E27FC236}">
                <a16:creationId xmlns:a16="http://schemas.microsoft.com/office/drawing/2014/main" id="{489AA109-BACA-4C90-BDF9-4B8761FBCD0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165100" cy="14351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age1image50851264">
            <a:extLst>
              <a:ext uri="{FF2B5EF4-FFF2-40B4-BE49-F238E27FC236}">
                <a16:creationId xmlns:a16="http://schemas.microsoft.com/office/drawing/2014/main" id="{D6FA61D0-D000-4421-92F3-3F59D702B0B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165100" cy="14351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page1image50851648">
            <a:extLst>
              <a:ext uri="{FF2B5EF4-FFF2-40B4-BE49-F238E27FC236}">
                <a16:creationId xmlns:a16="http://schemas.microsoft.com/office/drawing/2014/main" id="{C0F2A2CA-3F11-43DF-8CF7-332767C0E60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165100" cy="13970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page1image50852032">
            <a:extLst>
              <a:ext uri="{FF2B5EF4-FFF2-40B4-BE49-F238E27FC236}">
                <a16:creationId xmlns:a16="http://schemas.microsoft.com/office/drawing/2014/main" id="{4546D238-72C0-4CD0-B07D-7125C891705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0" y="0"/>
            <a:ext cx="165100" cy="13462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page1image50802112">
            <a:extLst>
              <a:ext uri="{FF2B5EF4-FFF2-40B4-BE49-F238E27FC236}">
                <a16:creationId xmlns:a16="http://schemas.microsoft.com/office/drawing/2014/main" id="{797EB3D0-B88A-4670-9C71-97ED50FA36A2}"/>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0" y="0"/>
            <a:ext cx="1651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page1image50804800">
            <a:extLst>
              <a:ext uri="{FF2B5EF4-FFF2-40B4-BE49-F238E27FC236}">
                <a16:creationId xmlns:a16="http://schemas.microsoft.com/office/drawing/2014/main" id="{795E8F4D-BA10-45DD-8E98-62AE9AC4590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1651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page1image50656000">
            <a:extLst>
              <a:ext uri="{FF2B5EF4-FFF2-40B4-BE49-F238E27FC236}">
                <a16:creationId xmlns:a16="http://schemas.microsoft.com/office/drawing/2014/main" id="{68B54BF1-21DD-4573-A2DB-9937D774548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1651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page1image50646976">
            <a:extLst>
              <a:ext uri="{FF2B5EF4-FFF2-40B4-BE49-F238E27FC236}">
                <a16:creationId xmlns:a16="http://schemas.microsoft.com/office/drawing/2014/main" id="{663657AC-ACB6-4D20-871F-A94D236F468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0" y="0"/>
            <a:ext cx="1651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23" descr="page1image50646208">
            <a:extLst>
              <a:ext uri="{FF2B5EF4-FFF2-40B4-BE49-F238E27FC236}">
                <a16:creationId xmlns:a16="http://schemas.microsoft.com/office/drawing/2014/main" id="{0D17D79F-AEA1-419A-A185-4C6E86FC5CB4}"/>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1651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page1image50596288">
            <a:extLst>
              <a:ext uri="{FF2B5EF4-FFF2-40B4-BE49-F238E27FC236}">
                <a16:creationId xmlns:a16="http://schemas.microsoft.com/office/drawing/2014/main" id="{599869EA-9378-43C2-8E4D-A6EE12298489}"/>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0" y="0"/>
            <a:ext cx="165100" cy="1206500"/>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page1image50609920">
            <a:extLst>
              <a:ext uri="{FF2B5EF4-FFF2-40B4-BE49-F238E27FC236}">
                <a16:creationId xmlns:a16="http://schemas.microsoft.com/office/drawing/2014/main" id="{BE9D95EF-94A6-4671-840D-057F7A7D03B1}"/>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0" y="0"/>
            <a:ext cx="165100" cy="11938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page1image50599360">
            <a:extLst>
              <a:ext uri="{FF2B5EF4-FFF2-40B4-BE49-F238E27FC236}">
                <a16:creationId xmlns:a16="http://schemas.microsoft.com/office/drawing/2014/main" id="{0254B1EC-950E-4CA7-A584-FC4403646688}"/>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0" y="0"/>
            <a:ext cx="165100" cy="1193800"/>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27" descr="page1image50599168">
            <a:extLst>
              <a:ext uri="{FF2B5EF4-FFF2-40B4-BE49-F238E27FC236}">
                <a16:creationId xmlns:a16="http://schemas.microsoft.com/office/drawing/2014/main" id="{839060B7-2CFC-4B25-9211-8FCE7FBE08CC}"/>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0" y="0"/>
            <a:ext cx="1651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page1image50607232">
            <a:extLst>
              <a:ext uri="{FF2B5EF4-FFF2-40B4-BE49-F238E27FC236}">
                <a16:creationId xmlns:a16="http://schemas.microsoft.com/office/drawing/2014/main" id="{12CE1A2C-1406-4C3C-80DD-AF57378B4F39}"/>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0" y="0"/>
            <a:ext cx="1651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29" descr="page1image50606848">
            <a:extLst>
              <a:ext uri="{FF2B5EF4-FFF2-40B4-BE49-F238E27FC236}">
                <a16:creationId xmlns:a16="http://schemas.microsoft.com/office/drawing/2014/main" id="{870F56DD-A18C-4E27-90A0-39A4D96E1066}"/>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0" y="0"/>
            <a:ext cx="165100" cy="116840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page1image50595328">
            <a:extLst>
              <a:ext uri="{FF2B5EF4-FFF2-40B4-BE49-F238E27FC236}">
                <a16:creationId xmlns:a16="http://schemas.microsoft.com/office/drawing/2014/main" id="{F11E4815-7DC1-4152-B44C-F4CA538D35A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0" y="0"/>
            <a:ext cx="165100" cy="1155700"/>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31" descr="page1image50600128">
            <a:extLst>
              <a:ext uri="{FF2B5EF4-FFF2-40B4-BE49-F238E27FC236}">
                <a16:creationId xmlns:a16="http://schemas.microsoft.com/office/drawing/2014/main" id="{8F2D42CD-4BA6-4FB9-8243-21067E62B7CF}"/>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165100" cy="111760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page1image50723648">
            <a:extLst>
              <a:ext uri="{FF2B5EF4-FFF2-40B4-BE49-F238E27FC236}">
                <a16:creationId xmlns:a16="http://schemas.microsoft.com/office/drawing/2014/main" id="{C5DA364D-D5D4-472F-B197-4D8DFB8E41A6}"/>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0" y="0"/>
            <a:ext cx="165100" cy="109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84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7">
            <a:extLst>
              <a:ext uri="{FF2B5EF4-FFF2-40B4-BE49-F238E27FC236}">
                <a16:creationId xmlns:a16="http://schemas.microsoft.com/office/drawing/2014/main" id="{34B0456B-ED34-694D-BFF4-5B68E3F64760}"/>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3" name="Google Shape;42;p7">
            <a:extLst>
              <a:ext uri="{FF2B5EF4-FFF2-40B4-BE49-F238E27FC236}">
                <a16:creationId xmlns:a16="http://schemas.microsoft.com/office/drawing/2014/main" id="{35948751-198D-8F4F-AE21-A016247E9AEF}"/>
              </a:ext>
            </a:extLst>
          </p:cNvPr>
          <p:cNvSpPr txBox="1"/>
          <p:nvPr/>
        </p:nvSpPr>
        <p:spPr>
          <a:xfrm>
            <a:off x="1325184" y="839968"/>
            <a:ext cx="8061878" cy="6573649"/>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Roadmap – structure of the study</a:t>
            </a:r>
            <a:endParaRPr lang="en-US" sz="1400" kern="0" dirty="0">
              <a:solidFill>
                <a:srgbClr val="000000"/>
              </a:solidFill>
              <a:latin typeface="Arial"/>
              <a:ea typeface="Arial"/>
              <a:cs typeface="Arial"/>
            </a:endParaRPr>
          </a:p>
          <a:p>
            <a:pPr algn="just">
              <a:defRPr sz="1800" b="0" i="0" u="none" strike="noStrike" kern="0" cap="none" spc="0" baseline="0">
                <a:solidFill>
                  <a:srgbClr val="000000"/>
                </a:solidFill>
                <a:uFillTx/>
              </a:defRPr>
            </a:pPr>
            <a:endParaRPr lang="en-US" sz="1400" kern="0" dirty="0">
              <a:solidFill>
                <a:srgbClr val="000000"/>
              </a:solidFill>
              <a:latin typeface="Monda"/>
              <a:ea typeface="Monda"/>
              <a:cs typeface="Monda"/>
            </a:endParaRP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Literature and motivations – firm heterogeneity and gender outcomes</a:t>
            </a: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Operationalize trade and gender analyses</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Highlight data sources in official statistics</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Propose concepts and analytical breakdowns</a:t>
            </a:r>
          </a:p>
          <a:p>
            <a:pPr marL="1200150" lvl="2"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i.e. high-paying jobs and skills that benefit from globalisation </a:t>
            </a: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Main results – the key role of MNEs and foreign traders in gender participation and pay gap</a:t>
            </a: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400" kern="0" dirty="0">
                <a:solidFill>
                  <a:srgbClr val="000000"/>
                </a:solidFill>
                <a:latin typeface="Arial"/>
                <a:ea typeface="Arial"/>
                <a:cs typeface="Arial"/>
              </a:rPr>
              <a:t>Next steps – how to develop official statistics to support gender-responsive policy making</a:t>
            </a:r>
            <a:endParaRPr lang="en-US" sz="1600"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endParaRPr lang="en-US" sz="1400" kern="0" dirty="0">
              <a:solidFill>
                <a:srgbClr val="000000"/>
              </a:solidFill>
              <a:latin typeface="Arial"/>
              <a:ea typeface="Arial"/>
              <a:cs typeface="Arial"/>
            </a:endParaRPr>
          </a:p>
        </p:txBody>
      </p:sp>
    </p:spTree>
    <p:extLst>
      <p:ext uri="{BB962C8B-B14F-4D97-AF65-F5344CB8AC3E}">
        <p14:creationId xmlns:p14="http://schemas.microsoft.com/office/powerpoint/2010/main" val="1693841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8;p8">
            <a:extLst>
              <a:ext uri="{FF2B5EF4-FFF2-40B4-BE49-F238E27FC236}">
                <a16:creationId xmlns:a16="http://schemas.microsoft.com/office/drawing/2014/main" id="{33924338-3931-FA47-BE3A-9B569E08130C}"/>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3" name="Google Shape;49;p8">
            <a:extLst>
              <a:ext uri="{FF2B5EF4-FFF2-40B4-BE49-F238E27FC236}">
                <a16:creationId xmlns:a16="http://schemas.microsoft.com/office/drawing/2014/main" id="{8230DBFA-5954-784D-B610-249BF65055D2}"/>
              </a:ext>
            </a:extLst>
          </p:cNvPr>
          <p:cNvSpPr txBox="1"/>
          <p:nvPr/>
        </p:nvSpPr>
        <p:spPr>
          <a:xfrm>
            <a:off x="1173276" y="740856"/>
            <a:ext cx="9263062" cy="461698"/>
          </a:xfrm>
          <a:prstGeom prst="rect">
            <a:avLst/>
          </a:prstGeom>
          <a:noFill/>
          <a:ln cap="flat">
            <a:noFill/>
          </a:ln>
        </p:spPr>
        <p:txBody>
          <a:bodyPr vert="horz" wrap="square" lIns="91421" tIns="45701" rIns="91421" bIns="45701" anchor="t" anchorCtr="0" compatLnSpc="1">
            <a:noAutofit/>
          </a:bodyPr>
          <a:lstStyle/>
          <a:p>
            <a:pPr>
              <a:defRPr sz="1800" b="0" i="0" u="none" strike="noStrike" kern="0" cap="none" spc="0" baseline="0">
                <a:solidFill>
                  <a:srgbClr val="000000"/>
                </a:solidFill>
                <a:uFillTx/>
              </a:defRPr>
            </a:pPr>
            <a:r>
              <a:rPr lang="en-US" sz="2800" kern="0" dirty="0">
                <a:solidFill>
                  <a:srgbClr val="2C6598"/>
                </a:solidFill>
                <a:latin typeface="Monda"/>
                <a:ea typeface="Monda"/>
                <a:cs typeface="Monda"/>
              </a:rPr>
              <a:t>Relevant</a:t>
            </a:r>
            <a:r>
              <a:rPr lang="en-US" sz="2400" kern="0" dirty="0">
                <a:solidFill>
                  <a:srgbClr val="2C6598"/>
                </a:solidFill>
                <a:latin typeface="Monda"/>
                <a:ea typeface="Monda"/>
                <a:cs typeface="Monda"/>
              </a:rPr>
              <a:t> </a:t>
            </a:r>
            <a:r>
              <a:rPr lang="en-US" sz="2800" kern="0" dirty="0">
                <a:solidFill>
                  <a:srgbClr val="2C6598"/>
                </a:solidFill>
                <a:latin typeface="Monda"/>
                <a:ea typeface="Monda"/>
                <a:cs typeface="Monda"/>
              </a:rPr>
              <a:t>literature</a:t>
            </a:r>
            <a:endParaRPr lang="en-US" sz="2800" kern="0" dirty="0">
              <a:solidFill>
                <a:srgbClr val="000000"/>
              </a:solidFill>
              <a:latin typeface="Monda"/>
              <a:ea typeface="Monda"/>
              <a:cs typeface="Monda"/>
            </a:endParaRPr>
          </a:p>
        </p:txBody>
      </p:sp>
      <p:sp>
        <p:nvSpPr>
          <p:cNvPr id="23" name="Tekstiruutu 22">
            <a:extLst>
              <a:ext uri="{FF2B5EF4-FFF2-40B4-BE49-F238E27FC236}">
                <a16:creationId xmlns:a16="http://schemas.microsoft.com/office/drawing/2014/main" id="{0FDFB0A5-452C-B442-8F18-9B1E52FCD907}"/>
              </a:ext>
            </a:extLst>
          </p:cNvPr>
          <p:cNvSpPr txBox="1"/>
          <p:nvPr/>
        </p:nvSpPr>
        <p:spPr>
          <a:xfrm>
            <a:off x="1173275" y="1677264"/>
            <a:ext cx="9942400" cy="5847755"/>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Gender gap shrinking but large in high-paying jobs (Stein, 2017)</a:t>
            </a:r>
          </a:p>
          <a:p>
            <a:pPr marL="342900"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High-paying jobs which reward long and unusual hours contribute to gender pay gap (Goldin, 2014)</a:t>
            </a:r>
          </a:p>
          <a:p>
            <a:pPr marL="342900" indent="-342900">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Heterogeneous firms, not only heterogeneous occupations, play an important role in gender pay gap (e.g. Card et al., 2016; Cardoso et al., 2016; Jewell et al., 2019, Gallen et al., 2019)</a:t>
            </a:r>
            <a:endParaRPr lang="fi-FI" sz="2400" dirty="0">
              <a:latin typeface="Arial" panose="020B0604020202020204" pitchFamily="34" charset="0"/>
              <a:cs typeface="Arial" panose="020B0604020202020204" pitchFamily="34" charset="0"/>
            </a:endParaRPr>
          </a:p>
          <a:p>
            <a:pPr marL="800100" lvl="1"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Women work in less productive firms and receive smaller premiums from high-productivity firms </a:t>
            </a:r>
          </a:p>
          <a:p>
            <a:pPr marL="342900" indent="-342900">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High-skill jobs in trading enterprises in Norway widen the gender gap (</a:t>
            </a:r>
            <a:r>
              <a:rPr lang="en-US" sz="2400" dirty="0" err="1">
                <a:latin typeface="Arial" panose="020B0604020202020204" pitchFamily="34" charset="0"/>
                <a:cs typeface="Arial" panose="020B0604020202020204" pitchFamily="34" charset="0"/>
              </a:rPr>
              <a:t>Bøler</a:t>
            </a:r>
            <a:r>
              <a:rPr lang="en-US" sz="2400" dirty="0">
                <a:latin typeface="Arial" panose="020B0604020202020204" pitchFamily="34" charset="0"/>
                <a:cs typeface="Arial" panose="020B0604020202020204" pitchFamily="34" charset="0"/>
              </a:rPr>
              <a:t> et al., 2018), similar results with Estonian MNEs (</a:t>
            </a:r>
            <a:r>
              <a:rPr lang="en-US" sz="2400" dirty="0" err="1">
                <a:latin typeface="Arial" panose="020B0604020202020204" pitchFamily="34" charset="0"/>
                <a:cs typeface="Arial" panose="020B0604020202020204" pitchFamily="34" charset="0"/>
              </a:rPr>
              <a:t>Vahter</a:t>
            </a:r>
            <a:r>
              <a:rPr lang="en-US" sz="2400" dirty="0">
                <a:latin typeface="Arial" panose="020B0604020202020204" pitchFamily="34" charset="0"/>
                <a:cs typeface="Arial" panose="020B0604020202020204" pitchFamily="34" charset="0"/>
              </a:rPr>
              <a:t> and </a:t>
            </a:r>
            <a:r>
              <a:rPr lang="en-US" sz="2400" dirty="0" err="1">
                <a:latin typeface="Arial" panose="020B0604020202020204" pitchFamily="34" charset="0"/>
                <a:cs typeface="Arial" panose="020B0604020202020204" pitchFamily="34" charset="0"/>
              </a:rPr>
              <a:t>Masso</a:t>
            </a:r>
            <a:r>
              <a:rPr lang="en-US" sz="2400" dirty="0">
                <a:latin typeface="Arial" panose="020B0604020202020204" pitchFamily="34" charset="0"/>
                <a:cs typeface="Arial" panose="020B0604020202020204" pitchFamily="34" charset="0"/>
              </a:rPr>
              <a:t>, 2018) </a:t>
            </a:r>
          </a:p>
          <a:p>
            <a:endParaRPr lang="en-US" dirty="0"/>
          </a:p>
          <a:p>
            <a:endParaRPr lang="fi-FI" dirty="0"/>
          </a:p>
          <a:p>
            <a:endParaRPr lang="fi-FI" dirty="0"/>
          </a:p>
          <a:p>
            <a:endParaRPr lang="fi-FI" dirty="0"/>
          </a:p>
          <a:p>
            <a:endParaRPr lang="fi-FI" dirty="0"/>
          </a:p>
        </p:txBody>
      </p:sp>
    </p:spTree>
    <p:extLst>
      <p:ext uri="{BB962C8B-B14F-4D97-AF65-F5344CB8AC3E}">
        <p14:creationId xmlns:p14="http://schemas.microsoft.com/office/powerpoint/2010/main" val="98935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8;p8">
            <a:extLst>
              <a:ext uri="{FF2B5EF4-FFF2-40B4-BE49-F238E27FC236}">
                <a16:creationId xmlns:a16="http://schemas.microsoft.com/office/drawing/2014/main" id="{371420B0-5D44-894F-A1B4-777609806DDE}"/>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3" name="Google Shape;49;p8">
            <a:extLst>
              <a:ext uri="{FF2B5EF4-FFF2-40B4-BE49-F238E27FC236}">
                <a16:creationId xmlns:a16="http://schemas.microsoft.com/office/drawing/2014/main" id="{2BE1A4F6-8078-514E-8A7C-7A24952EDB19}"/>
              </a:ext>
            </a:extLst>
          </p:cNvPr>
          <p:cNvSpPr txBox="1"/>
          <p:nvPr/>
        </p:nvSpPr>
        <p:spPr>
          <a:xfrm>
            <a:off x="1951464" y="701664"/>
            <a:ext cx="8484874" cy="461698"/>
          </a:xfrm>
          <a:prstGeom prst="rect">
            <a:avLst/>
          </a:prstGeom>
          <a:noFill/>
          <a:ln cap="flat">
            <a:noFill/>
          </a:ln>
        </p:spPr>
        <p:txBody>
          <a:bodyPr vert="horz" wrap="square" lIns="91421" tIns="45701" rIns="91421" bIns="45701" anchor="t" anchorCtr="0" compatLnSpc="1">
            <a:noAutofit/>
          </a:bodyPr>
          <a:lstStyle/>
          <a:p>
            <a:pPr>
              <a:defRPr sz="1800" b="0" i="0" u="none" strike="noStrike" kern="0" cap="none" spc="0" baseline="0">
                <a:solidFill>
                  <a:srgbClr val="000000"/>
                </a:solidFill>
                <a:uFillTx/>
              </a:defRPr>
            </a:pPr>
            <a:r>
              <a:rPr lang="en-US" sz="2800" kern="0" dirty="0">
                <a:solidFill>
                  <a:srgbClr val="2C6598"/>
                </a:solidFill>
                <a:latin typeface="Monda"/>
                <a:ea typeface="Monda"/>
                <a:cs typeface="Monda"/>
              </a:rPr>
              <a:t>Motivations</a:t>
            </a:r>
            <a:endParaRPr lang="en-US" sz="2800" kern="0" dirty="0">
              <a:solidFill>
                <a:srgbClr val="000000"/>
              </a:solidFill>
              <a:latin typeface="Monda"/>
              <a:ea typeface="Monda"/>
              <a:cs typeface="Monda"/>
            </a:endParaRPr>
          </a:p>
        </p:txBody>
      </p:sp>
      <p:sp>
        <p:nvSpPr>
          <p:cNvPr id="6" name="Tekstiruutu 5">
            <a:extLst>
              <a:ext uri="{FF2B5EF4-FFF2-40B4-BE49-F238E27FC236}">
                <a16:creationId xmlns:a16="http://schemas.microsoft.com/office/drawing/2014/main" id="{C2BB5CB7-096C-F443-9195-CBF95EE5EFAC}"/>
              </a:ext>
            </a:extLst>
          </p:cNvPr>
          <p:cNvSpPr txBox="1"/>
          <p:nvPr/>
        </p:nvSpPr>
        <p:spPr>
          <a:xfrm>
            <a:off x="1951463" y="1538868"/>
            <a:ext cx="7964062" cy="4832092"/>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International traders and MNEs highly relevant from the gender perspective – high productivity and international activites are related to gender gap</a:t>
            </a:r>
          </a:p>
          <a:p>
            <a:pPr marL="342900"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Industry-level analyses of international trade and gender likely overestimate the role of women in trade, </a:t>
            </a:r>
          </a:p>
          <a:p>
            <a:pPr marL="800100" lvl="1"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Women sort to lower productivity firms within industry and to lower paying occupations in firms </a:t>
            </a:r>
          </a:p>
          <a:p>
            <a:pPr marL="342900" indent="-342900">
              <a:spcBef>
                <a:spcPts val="600"/>
              </a:spcBef>
              <a:buFont typeface="Arial" panose="020B0604020202020204" pitchFamily="34" charset="0"/>
              <a:buChar char="•"/>
            </a:pPr>
            <a:r>
              <a:rPr lang="fi-FI" sz="2400" dirty="0">
                <a:latin typeface="Arial" panose="020B0604020202020204" pitchFamily="34" charset="0"/>
                <a:cs typeface="Arial" panose="020B0604020202020204" pitchFamily="34" charset="0"/>
              </a:rPr>
              <a:t>Our framework focuses on these observations</a:t>
            </a:r>
          </a:p>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993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lanuoli 29">
            <a:extLst>
              <a:ext uri="{FF2B5EF4-FFF2-40B4-BE49-F238E27FC236}">
                <a16:creationId xmlns:a16="http://schemas.microsoft.com/office/drawing/2014/main" id="{549613CB-DEA6-9B4D-8B44-ED7A702444FD}"/>
              </a:ext>
            </a:extLst>
          </p:cNvPr>
          <p:cNvSpPr/>
          <p:nvPr/>
        </p:nvSpPr>
        <p:spPr>
          <a:xfrm>
            <a:off x="10944225" y="1780041"/>
            <a:ext cx="1247775" cy="3914108"/>
          </a:xfrm>
          <a:prstGeom prst="downArrow">
            <a:avLst/>
          </a:prstGeom>
          <a:ln>
            <a:solidFill>
              <a:schemeClr val="accent1">
                <a:shade val="50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err="1"/>
              <a:t>Firm</a:t>
            </a:r>
            <a:endParaRPr lang="fi-FI" dirty="0"/>
          </a:p>
          <a:p>
            <a:pPr algn="ctr"/>
            <a:r>
              <a:rPr lang="fi-FI" dirty="0"/>
              <a:t>ID</a:t>
            </a:r>
          </a:p>
        </p:txBody>
      </p:sp>
      <p:sp>
        <p:nvSpPr>
          <p:cNvPr id="2" name="Google Shape;41;p7">
            <a:extLst>
              <a:ext uri="{FF2B5EF4-FFF2-40B4-BE49-F238E27FC236}">
                <a16:creationId xmlns:a16="http://schemas.microsoft.com/office/drawing/2014/main" id="{E4242138-EA87-E449-96D4-0F771D20CF8D}"/>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6" name="Google Shape;49;p8">
            <a:extLst>
              <a:ext uri="{FF2B5EF4-FFF2-40B4-BE49-F238E27FC236}">
                <a16:creationId xmlns:a16="http://schemas.microsoft.com/office/drawing/2014/main" id="{004D0415-6A5F-AE4C-BF51-0DC52E81ECF5}"/>
              </a:ext>
            </a:extLst>
          </p:cNvPr>
          <p:cNvSpPr txBox="1"/>
          <p:nvPr/>
        </p:nvSpPr>
        <p:spPr>
          <a:xfrm>
            <a:off x="2154242" y="701664"/>
            <a:ext cx="8789983" cy="461698"/>
          </a:xfrm>
          <a:prstGeom prst="rect">
            <a:avLst/>
          </a:prstGeom>
          <a:noFill/>
          <a:ln cap="flat">
            <a:noFill/>
          </a:ln>
        </p:spPr>
        <p:txBody>
          <a:bodyPr vert="horz" wrap="square" lIns="91421" tIns="45701" rIns="91421" bIns="45701" anchor="t" anchorCtr="0" compatLnSpc="1">
            <a:noAutofit/>
          </a:bodyPr>
          <a:lstStyle/>
          <a:p>
            <a:pPr>
              <a:defRPr sz="1800" b="0" i="0" u="none" strike="noStrike" kern="0" cap="none" spc="0" baseline="0">
                <a:solidFill>
                  <a:srgbClr val="000000"/>
                </a:solidFill>
                <a:uFillTx/>
              </a:defRPr>
            </a:pPr>
            <a:r>
              <a:rPr lang="en-US" sz="2800" kern="0" dirty="0">
                <a:solidFill>
                  <a:srgbClr val="2C6598"/>
                </a:solidFill>
                <a:latin typeface="Monda"/>
                <a:ea typeface="Monda"/>
                <a:cs typeface="Monda"/>
              </a:rPr>
              <a:t>Official statistical sources for gender and trade analyses</a:t>
            </a:r>
            <a:endParaRPr lang="en-US" sz="2800" kern="0" dirty="0">
              <a:solidFill>
                <a:srgbClr val="000000"/>
              </a:solidFill>
              <a:latin typeface="Monda"/>
              <a:ea typeface="Monda"/>
              <a:cs typeface="Monda"/>
            </a:endParaRPr>
          </a:p>
        </p:txBody>
      </p:sp>
      <p:sp>
        <p:nvSpPr>
          <p:cNvPr id="8" name="Tekstiruutu 7">
            <a:extLst>
              <a:ext uri="{FF2B5EF4-FFF2-40B4-BE49-F238E27FC236}">
                <a16:creationId xmlns:a16="http://schemas.microsoft.com/office/drawing/2014/main" id="{36B98C27-FD0C-9442-ADD1-D99C947BD2AC}"/>
              </a:ext>
            </a:extLst>
          </p:cNvPr>
          <p:cNvSpPr txBox="1"/>
          <p:nvPr/>
        </p:nvSpPr>
        <p:spPr>
          <a:xfrm>
            <a:off x="382590" y="1315845"/>
            <a:ext cx="4975221" cy="400110"/>
          </a:xfrm>
          <a:prstGeom prst="rect">
            <a:avLst/>
          </a:prstGeom>
          <a:noFill/>
          <a:ln>
            <a:solidFill>
              <a:schemeClr val="accent1"/>
            </a:solidFill>
          </a:ln>
        </p:spPr>
        <p:txBody>
          <a:bodyPr wrap="square" rtlCol="0">
            <a:spAutoFit/>
          </a:bodyPr>
          <a:lstStyle/>
          <a:p>
            <a:r>
              <a:rPr lang="en-US" sz="2000" b="1" dirty="0"/>
              <a:t>Statistical Business Register (SBR)</a:t>
            </a:r>
            <a:endParaRPr lang="fi-FI" sz="2000" b="1" dirty="0"/>
          </a:p>
        </p:txBody>
      </p:sp>
      <p:sp>
        <p:nvSpPr>
          <p:cNvPr id="9" name="Tekstiruutu 8">
            <a:extLst>
              <a:ext uri="{FF2B5EF4-FFF2-40B4-BE49-F238E27FC236}">
                <a16:creationId xmlns:a16="http://schemas.microsoft.com/office/drawing/2014/main" id="{59DC6FB4-FFC2-F641-AEEC-DBF47AC2985F}"/>
              </a:ext>
            </a:extLst>
          </p:cNvPr>
          <p:cNvSpPr txBox="1"/>
          <p:nvPr/>
        </p:nvSpPr>
        <p:spPr>
          <a:xfrm>
            <a:off x="382587" y="2126419"/>
            <a:ext cx="4975222" cy="400110"/>
          </a:xfrm>
          <a:prstGeom prst="rect">
            <a:avLst/>
          </a:prstGeom>
          <a:noFill/>
          <a:ln>
            <a:solidFill>
              <a:schemeClr val="accent1"/>
            </a:solidFill>
          </a:ln>
        </p:spPr>
        <p:txBody>
          <a:bodyPr wrap="square" rtlCol="0">
            <a:spAutoFit/>
          </a:bodyPr>
          <a:lstStyle/>
          <a:p>
            <a:r>
              <a:rPr lang="fi-FI" sz="2000" b="1" dirty="0"/>
              <a:t>Foreign Affiliate Statistics (FATS)</a:t>
            </a:r>
          </a:p>
        </p:txBody>
      </p:sp>
      <p:sp>
        <p:nvSpPr>
          <p:cNvPr id="10" name="Tekstiruutu 9">
            <a:extLst>
              <a:ext uri="{FF2B5EF4-FFF2-40B4-BE49-F238E27FC236}">
                <a16:creationId xmlns:a16="http://schemas.microsoft.com/office/drawing/2014/main" id="{3823A516-8236-4D41-B89C-CDA013B53159}"/>
              </a:ext>
            </a:extLst>
          </p:cNvPr>
          <p:cNvSpPr txBox="1"/>
          <p:nvPr/>
        </p:nvSpPr>
        <p:spPr>
          <a:xfrm>
            <a:off x="382587" y="2982771"/>
            <a:ext cx="4975221" cy="400110"/>
          </a:xfrm>
          <a:prstGeom prst="rect">
            <a:avLst/>
          </a:prstGeom>
          <a:noFill/>
          <a:ln>
            <a:solidFill>
              <a:schemeClr val="accent1"/>
            </a:solidFill>
          </a:ln>
        </p:spPr>
        <p:txBody>
          <a:bodyPr wrap="square" rtlCol="0">
            <a:spAutoFit/>
          </a:bodyPr>
          <a:lstStyle/>
          <a:p>
            <a:r>
              <a:rPr lang="en-US" sz="2000" b="1" dirty="0"/>
              <a:t>International Trade in Goods Statistics (ITGS</a:t>
            </a:r>
            <a:r>
              <a:rPr lang="en-US" b="1" dirty="0"/>
              <a:t>)</a:t>
            </a:r>
            <a:endParaRPr lang="fi-FI" b="1" dirty="0"/>
          </a:p>
        </p:txBody>
      </p:sp>
      <p:sp>
        <p:nvSpPr>
          <p:cNvPr id="11" name="Tekstiruutu 10">
            <a:extLst>
              <a:ext uri="{FF2B5EF4-FFF2-40B4-BE49-F238E27FC236}">
                <a16:creationId xmlns:a16="http://schemas.microsoft.com/office/drawing/2014/main" id="{1666A605-EEAC-854A-A8A0-49B66CBD1723}"/>
              </a:ext>
            </a:extLst>
          </p:cNvPr>
          <p:cNvSpPr txBox="1"/>
          <p:nvPr/>
        </p:nvSpPr>
        <p:spPr>
          <a:xfrm>
            <a:off x="382587" y="3881058"/>
            <a:ext cx="4975221" cy="400110"/>
          </a:xfrm>
          <a:prstGeom prst="rect">
            <a:avLst/>
          </a:prstGeom>
          <a:noFill/>
          <a:ln>
            <a:solidFill>
              <a:schemeClr val="accent1"/>
            </a:solidFill>
          </a:ln>
        </p:spPr>
        <p:txBody>
          <a:bodyPr wrap="square" rtlCol="0">
            <a:spAutoFit/>
          </a:bodyPr>
          <a:lstStyle/>
          <a:p>
            <a:r>
              <a:rPr lang="en-US" sz="2000" b="1" dirty="0"/>
              <a:t>International Trade in Services Statistics (ITS)</a:t>
            </a:r>
            <a:endParaRPr lang="fi-FI" sz="2000" b="1" dirty="0"/>
          </a:p>
        </p:txBody>
      </p:sp>
      <p:sp>
        <p:nvSpPr>
          <p:cNvPr id="12" name="Tekstiruutu 11">
            <a:extLst>
              <a:ext uri="{FF2B5EF4-FFF2-40B4-BE49-F238E27FC236}">
                <a16:creationId xmlns:a16="http://schemas.microsoft.com/office/drawing/2014/main" id="{CB2A9F48-20BC-FF41-AF1C-CAC6F1E1EF58}"/>
              </a:ext>
            </a:extLst>
          </p:cNvPr>
          <p:cNvSpPr txBox="1"/>
          <p:nvPr/>
        </p:nvSpPr>
        <p:spPr>
          <a:xfrm>
            <a:off x="382586" y="5649057"/>
            <a:ext cx="4975221" cy="400110"/>
          </a:xfrm>
          <a:prstGeom prst="rect">
            <a:avLst/>
          </a:prstGeom>
          <a:noFill/>
          <a:ln>
            <a:solidFill>
              <a:schemeClr val="accent1"/>
            </a:solidFill>
          </a:ln>
        </p:spPr>
        <p:txBody>
          <a:bodyPr wrap="square" rtlCol="0">
            <a:spAutoFit/>
          </a:bodyPr>
          <a:lstStyle/>
          <a:p>
            <a:r>
              <a:rPr lang="en-US" sz="2000" b="1" dirty="0"/>
              <a:t>Combined employer-employee data (FOLK)                   </a:t>
            </a:r>
            <a:endParaRPr lang="fi-FI" sz="2000" b="1" dirty="0"/>
          </a:p>
        </p:txBody>
      </p:sp>
      <p:sp>
        <p:nvSpPr>
          <p:cNvPr id="13" name="Tekstiruutu 12">
            <a:extLst>
              <a:ext uri="{FF2B5EF4-FFF2-40B4-BE49-F238E27FC236}">
                <a16:creationId xmlns:a16="http://schemas.microsoft.com/office/drawing/2014/main" id="{2C6F245A-6B1E-1F43-B2DC-361C8A24FEFF}"/>
              </a:ext>
            </a:extLst>
          </p:cNvPr>
          <p:cNvSpPr txBox="1"/>
          <p:nvPr/>
        </p:nvSpPr>
        <p:spPr>
          <a:xfrm>
            <a:off x="382587" y="4760295"/>
            <a:ext cx="4975221" cy="400110"/>
          </a:xfrm>
          <a:prstGeom prst="rect">
            <a:avLst/>
          </a:prstGeom>
          <a:noFill/>
          <a:ln>
            <a:solidFill>
              <a:schemeClr val="accent1"/>
            </a:solidFill>
          </a:ln>
        </p:spPr>
        <p:txBody>
          <a:bodyPr wrap="square" rtlCol="0">
            <a:spAutoFit/>
          </a:bodyPr>
          <a:lstStyle/>
          <a:p>
            <a:r>
              <a:rPr lang="en-US" sz="2000" b="1" dirty="0"/>
              <a:t>Structural Business Statistics (SBS)</a:t>
            </a:r>
            <a:endParaRPr lang="fi-FI" sz="2000" b="1" dirty="0"/>
          </a:p>
        </p:txBody>
      </p:sp>
      <p:sp>
        <p:nvSpPr>
          <p:cNvPr id="17" name="Tekstiruutu 16">
            <a:extLst>
              <a:ext uri="{FF2B5EF4-FFF2-40B4-BE49-F238E27FC236}">
                <a16:creationId xmlns:a16="http://schemas.microsoft.com/office/drawing/2014/main" id="{7D97C32B-0BFD-854D-8015-5CC74007BF3F}"/>
              </a:ext>
            </a:extLst>
          </p:cNvPr>
          <p:cNvSpPr txBox="1"/>
          <p:nvPr/>
        </p:nvSpPr>
        <p:spPr>
          <a:xfrm>
            <a:off x="6886575" y="1685177"/>
            <a:ext cx="4351334" cy="707886"/>
          </a:xfrm>
          <a:prstGeom prst="rect">
            <a:avLst/>
          </a:prstGeom>
          <a:noFill/>
          <a:ln>
            <a:solidFill>
              <a:schemeClr val="accent1"/>
            </a:solidFill>
          </a:ln>
        </p:spPr>
        <p:txBody>
          <a:bodyPr wrap="square" rtlCol="0">
            <a:spAutoFit/>
          </a:bodyPr>
          <a:lstStyle/>
          <a:p>
            <a:r>
              <a:rPr lang="fi-FI" sz="2000" dirty="0"/>
              <a:t>Firms, activity sectors, ownership links, ultimate controlling institutional unit</a:t>
            </a:r>
          </a:p>
        </p:txBody>
      </p:sp>
      <p:sp>
        <p:nvSpPr>
          <p:cNvPr id="18" name="Tekstiruutu 17">
            <a:extLst>
              <a:ext uri="{FF2B5EF4-FFF2-40B4-BE49-F238E27FC236}">
                <a16:creationId xmlns:a16="http://schemas.microsoft.com/office/drawing/2014/main" id="{8DDC83D0-2E60-114B-916D-1619F8489350}"/>
              </a:ext>
            </a:extLst>
          </p:cNvPr>
          <p:cNvSpPr txBox="1"/>
          <p:nvPr/>
        </p:nvSpPr>
        <p:spPr>
          <a:xfrm>
            <a:off x="6886575" y="3403447"/>
            <a:ext cx="4351334" cy="400110"/>
          </a:xfrm>
          <a:prstGeom prst="rect">
            <a:avLst/>
          </a:prstGeom>
          <a:noFill/>
          <a:ln>
            <a:solidFill>
              <a:schemeClr val="accent1"/>
            </a:solidFill>
          </a:ln>
        </p:spPr>
        <p:txBody>
          <a:bodyPr wrap="square" rtlCol="0">
            <a:spAutoFit/>
          </a:bodyPr>
          <a:lstStyle/>
          <a:p>
            <a:r>
              <a:rPr lang="fi-FI" sz="2000" dirty="0"/>
              <a:t>Trade volumes, trade partners</a:t>
            </a:r>
            <a:r>
              <a:rPr lang="fi-FI" sz="1600" dirty="0"/>
              <a:t>…</a:t>
            </a:r>
          </a:p>
        </p:txBody>
      </p:sp>
      <p:sp>
        <p:nvSpPr>
          <p:cNvPr id="19" name="Tekstiruutu 18">
            <a:extLst>
              <a:ext uri="{FF2B5EF4-FFF2-40B4-BE49-F238E27FC236}">
                <a16:creationId xmlns:a16="http://schemas.microsoft.com/office/drawing/2014/main" id="{F272825C-82DC-8949-A54F-BF0EC7789307}"/>
              </a:ext>
            </a:extLst>
          </p:cNvPr>
          <p:cNvSpPr txBox="1"/>
          <p:nvPr/>
        </p:nvSpPr>
        <p:spPr>
          <a:xfrm>
            <a:off x="6886575" y="4775684"/>
            <a:ext cx="4351334" cy="400110"/>
          </a:xfrm>
          <a:prstGeom prst="rect">
            <a:avLst/>
          </a:prstGeom>
          <a:noFill/>
          <a:ln>
            <a:solidFill>
              <a:schemeClr val="accent1"/>
            </a:solidFill>
          </a:ln>
        </p:spPr>
        <p:txBody>
          <a:bodyPr wrap="square" rtlCol="0">
            <a:spAutoFit/>
          </a:bodyPr>
          <a:lstStyle/>
          <a:p>
            <a:r>
              <a:rPr lang="fi-FI" sz="2000" dirty="0"/>
              <a:t>Performance </a:t>
            </a:r>
            <a:r>
              <a:rPr lang="en-US" sz="2000" dirty="0"/>
              <a:t>indicators (productivity…)</a:t>
            </a:r>
          </a:p>
        </p:txBody>
      </p:sp>
      <p:sp>
        <p:nvSpPr>
          <p:cNvPr id="20" name="Tekstiruutu 19">
            <a:extLst>
              <a:ext uri="{FF2B5EF4-FFF2-40B4-BE49-F238E27FC236}">
                <a16:creationId xmlns:a16="http://schemas.microsoft.com/office/drawing/2014/main" id="{E3066E3D-5034-BA4C-85D2-8525DC68B3EF}"/>
              </a:ext>
            </a:extLst>
          </p:cNvPr>
          <p:cNvSpPr txBox="1"/>
          <p:nvPr/>
        </p:nvSpPr>
        <p:spPr>
          <a:xfrm>
            <a:off x="6886575" y="5524872"/>
            <a:ext cx="4351334" cy="707886"/>
          </a:xfrm>
          <a:prstGeom prst="rect">
            <a:avLst/>
          </a:prstGeom>
          <a:noFill/>
          <a:ln>
            <a:solidFill>
              <a:schemeClr val="accent1"/>
            </a:solidFill>
          </a:ln>
        </p:spPr>
        <p:txBody>
          <a:bodyPr wrap="square" rtlCol="0">
            <a:spAutoFit/>
          </a:bodyPr>
          <a:lstStyle/>
          <a:p>
            <a:r>
              <a:rPr lang="fi-FI" sz="2000" dirty="0"/>
              <a:t>Workers, occupations, education, earnings..</a:t>
            </a:r>
          </a:p>
        </p:txBody>
      </p:sp>
      <p:sp>
        <p:nvSpPr>
          <p:cNvPr id="24" name="Oikea aaltosulje 23">
            <a:extLst>
              <a:ext uri="{FF2B5EF4-FFF2-40B4-BE49-F238E27FC236}">
                <a16:creationId xmlns:a16="http://schemas.microsoft.com/office/drawing/2014/main" id="{B3069B0B-10FE-1B43-8C01-F3A074C40200}"/>
              </a:ext>
            </a:extLst>
          </p:cNvPr>
          <p:cNvSpPr/>
          <p:nvPr/>
        </p:nvSpPr>
        <p:spPr>
          <a:xfrm>
            <a:off x="5543550" y="1500511"/>
            <a:ext cx="871538" cy="8105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sp>
        <p:nvSpPr>
          <p:cNvPr id="25" name="Oikea aaltosulje 24">
            <a:extLst>
              <a:ext uri="{FF2B5EF4-FFF2-40B4-BE49-F238E27FC236}">
                <a16:creationId xmlns:a16="http://schemas.microsoft.com/office/drawing/2014/main" id="{7EB6E6E8-4075-9D44-8360-A034E54F7C22}"/>
              </a:ext>
            </a:extLst>
          </p:cNvPr>
          <p:cNvSpPr/>
          <p:nvPr/>
        </p:nvSpPr>
        <p:spPr>
          <a:xfrm>
            <a:off x="5519001" y="3167437"/>
            <a:ext cx="871538" cy="8105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i-FI"/>
          </a:p>
        </p:txBody>
      </p:sp>
      <p:cxnSp>
        <p:nvCxnSpPr>
          <p:cNvPr id="27" name="Suora nuoliyhdysviiva 26">
            <a:extLst>
              <a:ext uri="{FF2B5EF4-FFF2-40B4-BE49-F238E27FC236}">
                <a16:creationId xmlns:a16="http://schemas.microsoft.com/office/drawing/2014/main" id="{B88912FE-EBF1-E343-BF80-EF24A2E43570}"/>
              </a:ext>
            </a:extLst>
          </p:cNvPr>
          <p:cNvCxnSpPr/>
          <p:nvPr/>
        </p:nvCxnSpPr>
        <p:spPr>
          <a:xfrm>
            <a:off x="5543550" y="4960350"/>
            <a:ext cx="7326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uora nuoliyhdysviiva 27">
            <a:extLst>
              <a:ext uri="{FF2B5EF4-FFF2-40B4-BE49-F238E27FC236}">
                <a16:creationId xmlns:a16="http://schemas.microsoft.com/office/drawing/2014/main" id="{85A542EF-79DC-854D-AA15-B1206F6A2DEF}"/>
              </a:ext>
            </a:extLst>
          </p:cNvPr>
          <p:cNvCxnSpPr/>
          <p:nvPr/>
        </p:nvCxnSpPr>
        <p:spPr>
          <a:xfrm>
            <a:off x="5543549" y="5817260"/>
            <a:ext cx="7326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051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7">
            <a:extLst>
              <a:ext uri="{FF2B5EF4-FFF2-40B4-BE49-F238E27FC236}">
                <a16:creationId xmlns:a16="http://schemas.microsoft.com/office/drawing/2014/main" id="{E4242138-EA87-E449-96D4-0F771D20CF8D}"/>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6" name="Google Shape;49;p8">
            <a:extLst>
              <a:ext uri="{FF2B5EF4-FFF2-40B4-BE49-F238E27FC236}">
                <a16:creationId xmlns:a16="http://schemas.microsoft.com/office/drawing/2014/main" id="{004D0415-6A5F-AE4C-BF51-0DC52E81ECF5}"/>
              </a:ext>
            </a:extLst>
          </p:cNvPr>
          <p:cNvSpPr txBox="1"/>
          <p:nvPr/>
        </p:nvSpPr>
        <p:spPr>
          <a:xfrm>
            <a:off x="2154242" y="701664"/>
            <a:ext cx="8282095" cy="461698"/>
          </a:xfrm>
          <a:prstGeom prst="rect">
            <a:avLst/>
          </a:prstGeom>
          <a:noFill/>
          <a:ln cap="flat">
            <a:noFill/>
          </a:ln>
        </p:spPr>
        <p:txBody>
          <a:bodyPr vert="horz" wrap="square" lIns="91421" tIns="45701" rIns="91421" bIns="45701" anchor="t" anchorCtr="0" compatLnSpc="1">
            <a:noAutofit/>
          </a:bodyPr>
          <a:lstStyle/>
          <a:p>
            <a:pPr>
              <a:defRPr sz="1800" b="0" i="0" u="none" strike="noStrike" kern="0" cap="none" spc="0" baseline="0">
                <a:solidFill>
                  <a:srgbClr val="000000"/>
                </a:solidFill>
                <a:uFillTx/>
              </a:defRPr>
            </a:pPr>
            <a:r>
              <a:rPr lang="en-US" sz="2800" kern="0" dirty="0">
                <a:solidFill>
                  <a:srgbClr val="2C6598"/>
                </a:solidFill>
                <a:latin typeface="Monda"/>
                <a:ea typeface="Monda"/>
                <a:cs typeface="Monda"/>
              </a:rPr>
              <a:t>Analytical groupings to operationalize gender and trade analysis</a:t>
            </a:r>
            <a:endParaRPr lang="en-US" sz="2800" kern="0" dirty="0">
              <a:solidFill>
                <a:srgbClr val="000000"/>
              </a:solidFill>
              <a:latin typeface="Monda"/>
              <a:ea typeface="Monda"/>
              <a:cs typeface="Monda"/>
            </a:endParaRPr>
          </a:p>
        </p:txBody>
      </p:sp>
      <p:pic>
        <p:nvPicPr>
          <p:cNvPr id="5" name="Kuva 4">
            <a:extLst>
              <a:ext uri="{FF2B5EF4-FFF2-40B4-BE49-F238E27FC236}">
                <a16:creationId xmlns:a16="http://schemas.microsoft.com/office/drawing/2014/main" id="{B47F73A0-E956-0B43-B493-90A4EB911565}"/>
              </a:ext>
            </a:extLst>
          </p:cNvPr>
          <p:cNvPicPr>
            <a:picLocks noChangeAspect="1"/>
          </p:cNvPicPr>
          <p:nvPr/>
        </p:nvPicPr>
        <p:blipFill>
          <a:blip r:embed="rId3"/>
          <a:stretch>
            <a:fillRect/>
          </a:stretch>
        </p:blipFill>
        <p:spPr>
          <a:xfrm>
            <a:off x="863600" y="1250950"/>
            <a:ext cx="10464800" cy="4653904"/>
          </a:xfrm>
          <a:prstGeom prst="rect">
            <a:avLst/>
          </a:prstGeom>
        </p:spPr>
      </p:pic>
    </p:spTree>
    <p:extLst>
      <p:ext uri="{BB962C8B-B14F-4D97-AF65-F5344CB8AC3E}">
        <p14:creationId xmlns:p14="http://schemas.microsoft.com/office/powerpoint/2010/main" val="1992737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6;p9">
            <a:extLst>
              <a:ext uri="{FF2B5EF4-FFF2-40B4-BE49-F238E27FC236}">
                <a16:creationId xmlns:a16="http://schemas.microsoft.com/office/drawing/2014/main" id="{98A4A4F8-A6F2-484B-B324-5B68D4D8776C}"/>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3" name="Google Shape;57;p9">
            <a:extLst>
              <a:ext uri="{FF2B5EF4-FFF2-40B4-BE49-F238E27FC236}">
                <a16:creationId xmlns:a16="http://schemas.microsoft.com/office/drawing/2014/main" id="{53533D41-ED55-994F-8D2C-66AA24DFAD55}"/>
              </a:ext>
            </a:extLst>
          </p:cNvPr>
          <p:cNvSpPr txBox="1"/>
          <p:nvPr/>
        </p:nvSpPr>
        <p:spPr>
          <a:xfrm>
            <a:off x="1468442" y="836611"/>
            <a:ext cx="7769227" cy="7048496"/>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Why these groupings?</a:t>
            </a:r>
          </a:p>
          <a:p>
            <a:pPr algn="just">
              <a:defRPr sz="1800" b="0" i="0" u="none" strike="noStrike" kern="0" cap="none" spc="0" baseline="0">
                <a:solidFill>
                  <a:srgbClr val="000000"/>
                </a:solidFill>
                <a:uFillTx/>
              </a:defRPr>
            </a:pPr>
            <a:endParaRPr lang="en-US" sz="500" kern="0" dirty="0">
              <a:solidFill>
                <a:srgbClr val="000000"/>
              </a:solidFill>
              <a:latin typeface="Arial"/>
              <a:ea typeface="Arial"/>
              <a:cs typeface="Arial"/>
            </a:endParaRP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000" kern="0" dirty="0">
                <a:solidFill>
                  <a:srgbClr val="000000"/>
                </a:solidFill>
                <a:latin typeface="Arial"/>
                <a:ea typeface="Arial"/>
                <a:cs typeface="Arial"/>
              </a:rPr>
              <a:t>High paying occupations and gender gap</a:t>
            </a:r>
            <a:endParaRPr lang="en-US" sz="1400" kern="0" dirty="0">
              <a:solidFill>
                <a:srgbClr val="000000"/>
              </a:solidFill>
              <a:latin typeface="Arial"/>
              <a:ea typeface="Arial"/>
              <a:cs typeface="Arial"/>
            </a:endParaRPr>
          </a:p>
          <a:p>
            <a:pPr marL="742950" lvl="1" indent="-285750">
              <a:spcBef>
                <a:spcPts val="600"/>
              </a:spcBef>
              <a:buClr>
                <a:srgbClr val="000000"/>
              </a:buClr>
              <a:buSzPts val="1800"/>
              <a:buFont typeface="Arial"/>
              <a:buChar char="•"/>
              <a:defRPr sz="1800" b="0" i="0" u="none" strike="noStrike" kern="0" cap="none" spc="0" baseline="0">
                <a:solidFill>
                  <a:srgbClr val="000000"/>
                </a:solidFill>
                <a:uFillTx/>
              </a:defRPr>
            </a:pPr>
            <a:r>
              <a:rPr lang="en-US" sz="2000" kern="0" dirty="0">
                <a:latin typeface="Arial"/>
                <a:ea typeface="Arial"/>
                <a:cs typeface="Arial"/>
              </a:rPr>
              <a:t>STEM/DDC </a:t>
            </a:r>
            <a:r>
              <a:rPr lang="en-US" sz="2000" kern="0" dirty="0">
                <a:solidFill>
                  <a:srgbClr val="000000"/>
                </a:solidFill>
                <a:latin typeface="Arial"/>
                <a:ea typeface="Arial"/>
                <a:cs typeface="Arial"/>
              </a:rPr>
              <a:t>may benefit from </a:t>
            </a:r>
            <a:r>
              <a:rPr lang="en-US" sz="2000" kern="0" dirty="0" err="1">
                <a:solidFill>
                  <a:srgbClr val="000000"/>
                </a:solidFill>
                <a:latin typeface="Arial"/>
                <a:ea typeface="Arial"/>
                <a:cs typeface="Arial"/>
              </a:rPr>
              <a:t>globalisation</a:t>
            </a:r>
            <a:r>
              <a:rPr lang="en-US" sz="2000" kern="0" dirty="0">
                <a:solidFill>
                  <a:srgbClr val="000000"/>
                </a:solidFill>
                <a:latin typeface="Arial"/>
                <a:ea typeface="Arial"/>
                <a:cs typeface="Arial"/>
              </a:rPr>
              <a:t> &amp; job polarization could be related to ICT </a:t>
            </a:r>
            <a:r>
              <a:rPr lang="en-US" sz="2000" kern="0" dirty="0">
                <a:solidFill>
                  <a:srgbClr val="000000"/>
                </a:solidFill>
                <a:latin typeface="Arial"/>
                <a:cs typeface="Arial"/>
              </a:rPr>
              <a:t>development (</a:t>
            </a:r>
            <a:r>
              <a:rPr lang="en-GB" sz="2000" kern="0" dirty="0">
                <a:solidFill>
                  <a:srgbClr val="000000"/>
                </a:solidFill>
                <a:latin typeface="Arial"/>
                <a:cs typeface="Arial"/>
              </a:rPr>
              <a:t>Michaels</a:t>
            </a:r>
            <a:r>
              <a:rPr lang="fi-FI" sz="2000" kern="0" dirty="0">
                <a:solidFill>
                  <a:srgbClr val="000000"/>
                </a:solidFill>
                <a:latin typeface="Arial"/>
                <a:cs typeface="Arial"/>
              </a:rPr>
              <a:t> et al. 2014).</a:t>
            </a:r>
            <a:endParaRPr lang="en-US" sz="2000" kern="0" dirty="0">
              <a:solidFill>
                <a:srgbClr val="000000"/>
              </a:solidFill>
              <a:latin typeface="Arial"/>
              <a:cs typeface="Arial"/>
            </a:endParaRPr>
          </a:p>
          <a:p>
            <a:pPr marL="742950" lvl="1" indent="-285750">
              <a:spcBef>
                <a:spcPts val="600"/>
              </a:spcBef>
              <a:buClr>
                <a:srgbClr val="000000"/>
              </a:buClr>
              <a:buSzPts val="1800"/>
              <a:buFont typeface="Arial"/>
              <a:buChar char="•"/>
              <a:defRPr sz="1800" b="0" i="0" u="none" strike="noStrike" kern="0" cap="none" spc="0" baseline="0">
                <a:solidFill>
                  <a:srgbClr val="000000"/>
                </a:solidFill>
                <a:uFillTx/>
              </a:defRPr>
            </a:pPr>
            <a:r>
              <a:rPr lang="en-US" sz="2000" kern="0" dirty="0">
                <a:solidFill>
                  <a:srgbClr val="000000"/>
                </a:solidFill>
                <a:latin typeface="Arial"/>
                <a:ea typeface="Arial"/>
                <a:cs typeface="Arial"/>
              </a:rPr>
              <a:t>Gender-occupation sorting</a:t>
            </a:r>
          </a:p>
          <a:p>
            <a:pPr lvl="1">
              <a:spcBef>
                <a:spcPts val="600"/>
              </a:spcBef>
              <a:buClr>
                <a:srgbClr val="000000"/>
              </a:buClr>
              <a:buSzPts val="1800"/>
              <a:defRPr sz="1800" b="0" i="0" u="none" strike="noStrike" kern="0" cap="none" spc="0" baseline="0">
                <a:solidFill>
                  <a:srgbClr val="000000"/>
                </a:solidFill>
                <a:uFillTx/>
              </a:defRPr>
            </a:pPr>
            <a:endParaRPr lang="en-US" sz="1400" kern="0" dirty="0">
              <a:solidFill>
                <a:srgbClr val="000000"/>
              </a:solidFill>
              <a:latin typeface="Arial"/>
              <a:ea typeface="Arial"/>
              <a:cs typeface="Arial"/>
            </a:endParaRP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000" kern="0" dirty="0">
                <a:solidFill>
                  <a:srgbClr val="000000"/>
                </a:solidFill>
                <a:latin typeface="Arial"/>
                <a:ea typeface="Arial"/>
                <a:cs typeface="Arial"/>
              </a:rPr>
              <a:t>Multinationals &amp; international traders and gender gap</a:t>
            </a:r>
          </a:p>
          <a:p>
            <a:pPr marL="285750" indent="-285750">
              <a:spcBef>
                <a:spcPts val="600"/>
              </a:spcBef>
              <a:buClr>
                <a:srgbClr val="000000"/>
              </a:buClr>
              <a:buSzPts val="2000"/>
              <a:buFont typeface="Arial"/>
              <a:buChar char="•"/>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a:spcBef>
                <a:spcPts val="600"/>
              </a:spcBef>
              <a:buClr>
                <a:srgbClr val="000000"/>
              </a:buClr>
              <a:buSzPts val="2000"/>
              <a:defRPr sz="1800" b="0" i="0" u="none" strike="noStrike" kern="0" cap="none" spc="0" baseline="0">
                <a:solidFill>
                  <a:srgbClr val="000000"/>
                </a:solidFill>
                <a:uFillTx/>
              </a:defRPr>
            </a:pPr>
            <a:r>
              <a:rPr lang="en-US" sz="2000" b="1" i="1" kern="0" dirty="0">
                <a:solidFill>
                  <a:srgbClr val="000000"/>
                </a:solidFill>
                <a:latin typeface="Arial"/>
                <a:ea typeface="Arial"/>
                <a:cs typeface="Arial"/>
              </a:rPr>
              <a:t>To understand better &amp; inform trade and gender policies of:</a:t>
            </a:r>
          </a:p>
          <a:p>
            <a:pPr marL="742950" lvl="1" indent="-285750">
              <a:spcBef>
                <a:spcPts val="600"/>
              </a:spcBef>
              <a:buClr>
                <a:srgbClr val="000000"/>
              </a:buClr>
              <a:buSzPts val="2000"/>
              <a:buFont typeface="Arial"/>
              <a:buChar char="•"/>
              <a:defRPr sz="1800" b="0" i="0" u="none" strike="noStrike" kern="0" cap="none" spc="0" baseline="0">
                <a:solidFill>
                  <a:srgbClr val="000000"/>
                </a:solidFill>
                <a:uFillTx/>
              </a:defRPr>
            </a:pPr>
            <a:r>
              <a:rPr lang="en-US" sz="2000" kern="0" dirty="0">
                <a:solidFill>
                  <a:srgbClr val="000000"/>
                </a:solidFill>
                <a:latin typeface="Arial"/>
                <a:cs typeface="Arial"/>
              </a:rPr>
              <a:t>Whether women sort into low productive firms and are underrepresented in MNEs and traders?</a:t>
            </a:r>
          </a:p>
          <a:p>
            <a:pPr marL="742950" lvl="1" indent="-285750">
              <a:spcBef>
                <a:spcPts val="600"/>
              </a:spcBef>
              <a:buClr>
                <a:srgbClr val="000000"/>
              </a:buClr>
              <a:buSzPts val="1800"/>
              <a:buFont typeface="Arial"/>
              <a:buChar char="•"/>
              <a:defRPr sz="1800" b="0" i="0" u="none" strike="noStrike" kern="0" cap="none" spc="0" baseline="0">
                <a:solidFill>
                  <a:srgbClr val="000000"/>
                </a:solidFill>
                <a:uFillTx/>
              </a:defRPr>
            </a:pPr>
            <a:r>
              <a:rPr lang="en-US" sz="2000" kern="0" dirty="0">
                <a:solidFill>
                  <a:srgbClr val="000000"/>
                </a:solidFill>
                <a:latin typeface="Arial"/>
                <a:ea typeface="Arial"/>
                <a:cs typeface="Arial"/>
              </a:rPr>
              <a:t>Who benefits from international trade?</a:t>
            </a:r>
            <a:endParaRPr lang="en-US" sz="1600" kern="0" dirty="0">
              <a:solidFill>
                <a:srgbClr val="000000"/>
              </a:solidFill>
              <a:latin typeface="Arial"/>
              <a:ea typeface="Arial"/>
              <a:cs typeface="Arial"/>
            </a:endParaRPr>
          </a:p>
          <a:p>
            <a:pPr marL="742950" lvl="1" indent="-285750">
              <a:spcBef>
                <a:spcPts val="600"/>
              </a:spcBef>
              <a:buClr>
                <a:srgbClr val="000000"/>
              </a:buClr>
              <a:buSzPts val="1800"/>
              <a:buFont typeface="Arial"/>
              <a:buChar char="•"/>
              <a:defRPr sz="1800" b="0" i="0" u="none" strike="noStrike" kern="0" cap="none" spc="0" baseline="0">
                <a:solidFill>
                  <a:srgbClr val="000000"/>
                </a:solidFill>
                <a:uFillTx/>
              </a:defRPr>
            </a:pPr>
            <a:r>
              <a:rPr lang="en-US" sz="2000" kern="0" dirty="0">
                <a:solidFill>
                  <a:srgbClr val="000000"/>
                </a:solidFill>
                <a:latin typeface="Arial"/>
                <a:ea typeface="Arial"/>
                <a:cs typeface="Arial"/>
              </a:rPr>
              <a:t>Whether in these firms, women and men sort into different positions and whether the pay gaps are large therein?</a:t>
            </a:r>
            <a:endParaRPr lang="en-US" sz="2400"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a:ea typeface="Arial"/>
                <a:cs typeface="Arial"/>
              </a:rPr>
              <a:t> </a:t>
            </a: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endParaRPr lang="en-US" sz="1400" kern="0" dirty="0">
              <a:solidFill>
                <a:srgbClr val="000000"/>
              </a:solidFill>
              <a:latin typeface="Arial"/>
              <a:ea typeface="Arial"/>
              <a:cs typeface="Arial"/>
            </a:endParaRPr>
          </a:p>
        </p:txBody>
      </p:sp>
    </p:spTree>
    <p:extLst>
      <p:ext uri="{BB962C8B-B14F-4D97-AF65-F5344CB8AC3E}">
        <p14:creationId xmlns:p14="http://schemas.microsoft.com/office/powerpoint/2010/main" val="308366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7" name="Tekstiruutu 6">
            <a:extLst>
              <a:ext uri="{FF2B5EF4-FFF2-40B4-BE49-F238E27FC236}">
                <a16:creationId xmlns:a16="http://schemas.microsoft.com/office/drawing/2014/main" id="{2E195A51-5BD0-E340-A8E3-75490CDEEB57}"/>
              </a:ext>
            </a:extLst>
          </p:cNvPr>
          <p:cNvSpPr txBox="1"/>
          <p:nvPr/>
        </p:nvSpPr>
        <p:spPr>
          <a:xfrm>
            <a:off x="282575" y="1222287"/>
            <a:ext cx="5564921" cy="338554"/>
          </a:xfrm>
          <a:prstGeom prst="rect">
            <a:avLst/>
          </a:prstGeom>
          <a:noFill/>
        </p:spPr>
        <p:txBody>
          <a:bodyPr wrap="none" rtlCol="0">
            <a:spAutoFit/>
          </a:bodyPr>
          <a:lstStyle/>
          <a:p>
            <a:r>
              <a:rPr lang="fi-FI" sz="1600" dirty="0"/>
              <a:t>Women’s/men’s salary compared to independent firms, ISCO 1-3</a:t>
            </a:r>
          </a:p>
        </p:txBody>
      </p:sp>
      <p:sp>
        <p:nvSpPr>
          <p:cNvPr id="8" name="Tekstiruutu 7">
            <a:extLst>
              <a:ext uri="{FF2B5EF4-FFF2-40B4-BE49-F238E27FC236}">
                <a16:creationId xmlns:a16="http://schemas.microsoft.com/office/drawing/2014/main" id="{EE640B47-BC7F-384C-85F7-C66CAF1A4D92}"/>
              </a:ext>
            </a:extLst>
          </p:cNvPr>
          <p:cNvSpPr txBox="1"/>
          <p:nvPr/>
        </p:nvSpPr>
        <p:spPr>
          <a:xfrm>
            <a:off x="-41275" y="3844497"/>
            <a:ext cx="6556667" cy="338554"/>
          </a:xfrm>
          <a:prstGeom prst="rect">
            <a:avLst/>
          </a:prstGeom>
          <a:noFill/>
        </p:spPr>
        <p:txBody>
          <a:bodyPr wrap="none" rtlCol="0">
            <a:spAutoFit/>
          </a:bodyPr>
          <a:lstStyle/>
          <a:p>
            <a:r>
              <a:rPr lang="fi-FI" sz="1600" dirty="0"/>
              <a:t>Difference of women’s share of workforce from independent firms, ISCO 1-3 </a:t>
            </a:r>
          </a:p>
        </p:txBody>
      </p:sp>
      <p:sp>
        <p:nvSpPr>
          <p:cNvPr id="12" name="Tekstiruutu 11">
            <a:extLst>
              <a:ext uri="{FF2B5EF4-FFF2-40B4-BE49-F238E27FC236}">
                <a16:creationId xmlns:a16="http://schemas.microsoft.com/office/drawing/2014/main" id="{68D370CD-1004-5640-B3B2-2C641617E47D}"/>
              </a:ext>
            </a:extLst>
          </p:cNvPr>
          <p:cNvSpPr txBox="1"/>
          <p:nvPr/>
        </p:nvSpPr>
        <p:spPr>
          <a:xfrm>
            <a:off x="5882430" y="2224541"/>
            <a:ext cx="6196889" cy="338554"/>
          </a:xfrm>
          <a:prstGeom prst="rect">
            <a:avLst/>
          </a:prstGeom>
          <a:noFill/>
        </p:spPr>
        <p:txBody>
          <a:bodyPr wrap="none" rtlCol="0">
            <a:spAutoFit/>
          </a:bodyPr>
          <a:lstStyle/>
          <a:p>
            <a:r>
              <a:rPr lang="fi-FI" sz="1600" dirty="0"/>
              <a:t>Women’s/men’s participation and pay differences by firm types ISCO 1-3</a:t>
            </a:r>
          </a:p>
        </p:txBody>
      </p:sp>
      <p:pic>
        <p:nvPicPr>
          <p:cNvPr id="15" name="Kuva 14">
            <a:extLst>
              <a:ext uri="{FF2B5EF4-FFF2-40B4-BE49-F238E27FC236}">
                <a16:creationId xmlns:a16="http://schemas.microsoft.com/office/drawing/2014/main" id="{CA1960DB-6C1A-F44F-A608-4BDDAE694640}"/>
              </a:ext>
            </a:extLst>
          </p:cNvPr>
          <p:cNvPicPr>
            <a:picLocks noChangeAspect="1"/>
          </p:cNvPicPr>
          <p:nvPr/>
        </p:nvPicPr>
        <p:blipFill>
          <a:blip r:embed="rId3"/>
          <a:stretch>
            <a:fillRect/>
          </a:stretch>
        </p:blipFill>
        <p:spPr>
          <a:xfrm>
            <a:off x="6582069" y="2563095"/>
            <a:ext cx="4797613" cy="2275605"/>
          </a:xfrm>
          <a:prstGeom prst="rect">
            <a:avLst/>
          </a:prstGeom>
        </p:spPr>
      </p:pic>
      <p:pic>
        <p:nvPicPr>
          <p:cNvPr id="16" name="Kuva 15">
            <a:extLst>
              <a:ext uri="{FF2B5EF4-FFF2-40B4-BE49-F238E27FC236}">
                <a16:creationId xmlns:a16="http://schemas.microsoft.com/office/drawing/2014/main" id="{B7D7891E-6344-BC44-A3A9-61909FD587E8}"/>
              </a:ext>
            </a:extLst>
          </p:cNvPr>
          <p:cNvPicPr>
            <a:picLocks noChangeAspect="1"/>
          </p:cNvPicPr>
          <p:nvPr/>
        </p:nvPicPr>
        <p:blipFill>
          <a:blip r:embed="rId4"/>
          <a:stretch>
            <a:fillRect/>
          </a:stretch>
        </p:blipFill>
        <p:spPr>
          <a:xfrm>
            <a:off x="923682" y="1645847"/>
            <a:ext cx="4001563" cy="2123079"/>
          </a:xfrm>
          <a:prstGeom prst="rect">
            <a:avLst/>
          </a:prstGeom>
        </p:spPr>
      </p:pic>
      <p:pic>
        <p:nvPicPr>
          <p:cNvPr id="17" name="Kuva 16">
            <a:extLst>
              <a:ext uri="{FF2B5EF4-FFF2-40B4-BE49-F238E27FC236}">
                <a16:creationId xmlns:a16="http://schemas.microsoft.com/office/drawing/2014/main" id="{CF91448E-A39C-0B44-956E-C8FDBD8D90C0}"/>
              </a:ext>
            </a:extLst>
          </p:cNvPr>
          <p:cNvPicPr>
            <a:picLocks noChangeAspect="1"/>
          </p:cNvPicPr>
          <p:nvPr/>
        </p:nvPicPr>
        <p:blipFill>
          <a:blip r:embed="rId5"/>
          <a:stretch>
            <a:fillRect/>
          </a:stretch>
        </p:blipFill>
        <p:spPr>
          <a:xfrm>
            <a:off x="901700" y="4168398"/>
            <a:ext cx="4045529" cy="2146405"/>
          </a:xfrm>
          <a:prstGeom prst="rect">
            <a:avLst/>
          </a:prstGeom>
        </p:spPr>
      </p:pic>
      <p:sp>
        <p:nvSpPr>
          <p:cNvPr id="18" name="Suorakulmio 17">
            <a:extLst>
              <a:ext uri="{FF2B5EF4-FFF2-40B4-BE49-F238E27FC236}">
                <a16:creationId xmlns:a16="http://schemas.microsoft.com/office/drawing/2014/main" id="{E3EC6F61-4B59-BB43-A77D-6B4F0866F6E9}"/>
              </a:ext>
            </a:extLst>
          </p:cNvPr>
          <p:cNvSpPr/>
          <p:nvPr/>
        </p:nvSpPr>
        <p:spPr>
          <a:xfrm>
            <a:off x="923682" y="717511"/>
            <a:ext cx="3018775" cy="523220"/>
          </a:xfrm>
          <a:prstGeom prst="rect">
            <a:avLst/>
          </a:prstGeom>
        </p:spPr>
        <p:txBody>
          <a:bodyPr wrap="none">
            <a:sp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MNES pay well, but</a:t>
            </a:r>
            <a:endParaRPr lang="en-US" sz="2800" kern="0" dirty="0">
              <a:solidFill>
                <a:srgbClr val="000000"/>
              </a:solidFill>
              <a:latin typeface="Arial"/>
              <a:ea typeface="Arial"/>
              <a:cs typeface="Arial"/>
            </a:endParaRPr>
          </a:p>
        </p:txBody>
      </p:sp>
    </p:spTree>
    <p:extLst>
      <p:ext uri="{BB962C8B-B14F-4D97-AF65-F5344CB8AC3E}">
        <p14:creationId xmlns:p14="http://schemas.microsoft.com/office/powerpoint/2010/main" val="151466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7" name="Tekstiruutu 6">
            <a:extLst>
              <a:ext uri="{FF2B5EF4-FFF2-40B4-BE49-F238E27FC236}">
                <a16:creationId xmlns:a16="http://schemas.microsoft.com/office/drawing/2014/main" id="{2E195A51-5BD0-E340-A8E3-75490CDEEB57}"/>
              </a:ext>
            </a:extLst>
          </p:cNvPr>
          <p:cNvSpPr txBox="1"/>
          <p:nvPr/>
        </p:nvSpPr>
        <p:spPr>
          <a:xfrm>
            <a:off x="542268" y="910891"/>
            <a:ext cx="6262099" cy="338554"/>
          </a:xfrm>
          <a:prstGeom prst="rect">
            <a:avLst/>
          </a:prstGeom>
          <a:noFill/>
        </p:spPr>
        <p:txBody>
          <a:bodyPr wrap="none" rtlCol="0">
            <a:spAutoFit/>
          </a:bodyPr>
          <a:lstStyle/>
          <a:p>
            <a:r>
              <a:rPr lang="fi-FI" sz="1600" dirty="0"/>
              <a:t>Women’s/men’s average salary compared to independent firms, ISCO 4-5</a:t>
            </a:r>
          </a:p>
        </p:txBody>
      </p:sp>
      <p:sp>
        <p:nvSpPr>
          <p:cNvPr id="8" name="Tekstiruutu 7">
            <a:extLst>
              <a:ext uri="{FF2B5EF4-FFF2-40B4-BE49-F238E27FC236}">
                <a16:creationId xmlns:a16="http://schemas.microsoft.com/office/drawing/2014/main" id="{EE640B47-BC7F-384C-85F7-C66CAF1A4D92}"/>
              </a:ext>
            </a:extLst>
          </p:cNvPr>
          <p:cNvSpPr txBox="1"/>
          <p:nvPr/>
        </p:nvSpPr>
        <p:spPr>
          <a:xfrm>
            <a:off x="333716" y="3586162"/>
            <a:ext cx="6556667" cy="338554"/>
          </a:xfrm>
          <a:prstGeom prst="rect">
            <a:avLst/>
          </a:prstGeom>
          <a:noFill/>
        </p:spPr>
        <p:txBody>
          <a:bodyPr wrap="none" rtlCol="0">
            <a:spAutoFit/>
          </a:bodyPr>
          <a:lstStyle/>
          <a:p>
            <a:r>
              <a:rPr lang="fi-FI" sz="1600" dirty="0"/>
              <a:t>Difference of women’s share of workforce from independent firms, ISCO 4-5 </a:t>
            </a:r>
          </a:p>
        </p:txBody>
      </p:sp>
      <p:sp>
        <p:nvSpPr>
          <p:cNvPr id="12" name="Tekstiruutu 11">
            <a:extLst>
              <a:ext uri="{FF2B5EF4-FFF2-40B4-BE49-F238E27FC236}">
                <a16:creationId xmlns:a16="http://schemas.microsoft.com/office/drawing/2014/main" id="{68D370CD-1004-5640-B3B2-2C641617E47D}"/>
              </a:ext>
            </a:extLst>
          </p:cNvPr>
          <p:cNvSpPr txBox="1"/>
          <p:nvPr/>
        </p:nvSpPr>
        <p:spPr>
          <a:xfrm>
            <a:off x="5913282" y="1524083"/>
            <a:ext cx="6168035" cy="338554"/>
          </a:xfrm>
          <a:prstGeom prst="rect">
            <a:avLst/>
          </a:prstGeom>
          <a:noFill/>
        </p:spPr>
        <p:txBody>
          <a:bodyPr wrap="none" rtlCol="0">
            <a:spAutoFit/>
          </a:bodyPr>
          <a:lstStyle/>
          <a:p>
            <a:r>
              <a:rPr lang="fi-FI" sz="1600" dirty="0"/>
              <a:t>Women’s/men’s participation and pay differences by firm type, ISCO 4-5</a:t>
            </a:r>
          </a:p>
        </p:txBody>
      </p:sp>
      <p:pic>
        <p:nvPicPr>
          <p:cNvPr id="2" name="Kuva 1">
            <a:extLst>
              <a:ext uri="{FF2B5EF4-FFF2-40B4-BE49-F238E27FC236}">
                <a16:creationId xmlns:a16="http://schemas.microsoft.com/office/drawing/2014/main" id="{3253DC4E-03BD-6A4E-AF80-CBB93521353F}"/>
              </a:ext>
            </a:extLst>
          </p:cNvPr>
          <p:cNvPicPr>
            <a:picLocks noChangeAspect="1"/>
          </p:cNvPicPr>
          <p:nvPr/>
        </p:nvPicPr>
        <p:blipFill>
          <a:blip r:embed="rId3"/>
          <a:stretch>
            <a:fillRect/>
          </a:stretch>
        </p:blipFill>
        <p:spPr>
          <a:xfrm>
            <a:off x="7150408" y="1914004"/>
            <a:ext cx="4203700" cy="2786584"/>
          </a:xfrm>
          <a:prstGeom prst="rect">
            <a:avLst/>
          </a:prstGeom>
        </p:spPr>
      </p:pic>
      <p:pic>
        <p:nvPicPr>
          <p:cNvPr id="11" name="Kuva 10">
            <a:extLst>
              <a:ext uri="{FF2B5EF4-FFF2-40B4-BE49-F238E27FC236}">
                <a16:creationId xmlns:a16="http://schemas.microsoft.com/office/drawing/2014/main" id="{1359DA09-32AF-9D4F-99BA-244B0F3CB55C}"/>
              </a:ext>
            </a:extLst>
          </p:cNvPr>
          <p:cNvPicPr>
            <a:picLocks noChangeAspect="1"/>
          </p:cNvPicPr>
          <p:nvPr/>
        </p:nvPicPr>
        <p:blipFill>
          <a:blip r:embed="rId4"/>
          <a:stretch>
            <a:fillRect/>
          </a:stretch>
        </p:blipFill>
        <p:spPr>
          <a:xfrm>
            <a:off x="1208790" y="1204586"/>
            <a:ext cx="4112513" cy="2348464"/>
          </a:xfrm>
          <a:prstGeom prst="rect">
            <a:avLst/>
          </a:prstGeom>
        </p:spPr>
      </p:pic>
      <p:pic>
        <p:nvPicPr>
          <p:cNvPr id="15" name="Kuva 14">
            <a:extLst>
              <a:ext uri="{FF2B5EF4-FFF2-40B4-BE49-F238E27FC236}">
                <a16:creationId xmlns:a16="http://schemas.microsoft.com/office/drawing/2014/main" id="{60A6ABFA-6064-2A47-8BF8-CD95F935D757}"/>
              </a:ext>
            </a:extLst>
          </p:cNvPr>
          <p:cNvPicPr>
            <a:picLocks noChangeAspect="1"/>
          </p:cNvPicPr>
          <p:nvPr/>
        </p:nvPicPr>
        <p:blipFill>
          <a:blip r:embed="rId5"/>
          <a:stretch>
            <a:fillRect/>
          </a:stretch>
        </p:blipFill>
        <p:spPr>
          <a:xfrm>
            <a:off x="1208790" y="3880885"/>
            <a:ext cx="4144579" cy="2491340"/>
          </a:xfrm>
          <a:prstGeom prst="rect">
            <a:avLst/>
          </a:prstGeom>
        </p:spPr>
      </p:pic>
    </p:spTree>
    <p:extLst>
      <p:ext uri="{BB962C8B-B14F-4D97-AF65-F5344CB8AC3E}">
        <p14:creationId xmlns:p14="http://schemas.microsoft.com/office/powerpoint/2010/main" val="1975941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pic>
        <p:nvPicPr>
          <p:cNvPr id="6" name="Kuva 5">
            <a:extLst>
              <a:ext uri="{FF2B5EF4-FFF2-40B4-BE49-F238E27FC236}">
                <a16:creationId xmlns:a16="http://schemas.microsoft.com/office/drawing/2014/main" id="{1CA2DBDC-16A9-3140-BC1F-B664A0F92410}"/>
              </a:ext>
            </a:extLst>
          </p:cNvPr>
          <p:cNvPicPr>
            <a:picLocks noChangeAspect="1"/>
          </p:cNvPicPr>
          <p:nvPr/>
        </p:nvPicPr>
        <p:blipFill>
          <a:blip r:embed="rId3"/>
          <a:stretch>
            <a:fillRect/>
          </a:stretch>
        </p:blipFill>
        <p:spPr>
          <a:xfrm>
            <a:off x="2621124" y="2175668"/>
            <a:ext cx="5949781" cy="3957592"/>
          </a:xfrm>
          <a:prstGeom prst="rect">
            <a:avLst/>
          </a:prstGeom>
        </p:spPr>
      </p:pic>
      <p:sp>
        <p:nvSpPr>
          <p:cNvPr id="16" name="Tekstiruutu 15">
            <a:extLst>
              <a:ext uri="{FF2B5EF4-FFF2-40B4-BE49-F238E27FC236}">
                <a16:creationId xmlns:a16="http://schemas.microsoft.com/office/drawing/2014/main" id="{C5A6FF1C-73BE-E745-A0B5-5074A27497EB}"/>
              </a:ext>
            </a:extLst>
          </p:cNvPr>
          <p:cNvSpPr txBox="1"/>
          <p:nvPr/>
        </p:nvSpPr>
        <p:spPr>
          <a:xfrm>
            <a:off x="1570684" y="1614521"/>
            <a:ext cx="7854714" cy="369332"/>
          </a:xfrm>
          <a:prstGeom prst="rect">
            <a:avLst/>
          </a:prstGeom>
          <a:noFill/>
        </p:spPr>
        <p:txBody>
          <a:bodyPr wrap="none" rtlCol="0">
            <a:spAutoFit/>
          </a:bodyPr>
          <a:lstStyle/>
          <a:p>
            <a:r>
              <a:rPr lang="fi-FI" dirty="0"/>
              <a:t>Women’s/men’s average salary by ownership structure and country of ownership</a:t>
            </a:r>
          </a:p>
        </p:txBody>
      </p:sp>
      <p:sp>
        <p:nvSpPr>
          <p:cNvPr id="2" name="Suorakulmio 1">
            <a:extLst>
              <a:ext uri="{FF2B5EF4-FFF2-40B4-BE49-F238E27FC236}">
                <a16:creationId xmlns:a16="http://schemas.microsoft.com/office/drawing/2014/main" id="{1BC88174-4384-1F43-BD09-4ED8F02FA743}"/>
              </a:ext>
            </a:extLst>
          </p:cNvPr>
          <p:cNvSpPr/>
          <p:nvPr/>
        </p:nvSpPr>
        <p:spPr>
          <a:xfrm>
            <a:off x="2060711" y="724740"/>
            <a:ext cx="6944530" cy="523220"/>
          </a:xfrm>
          <a:prstGeom prst="rect">
            <a:avLst/>
          </a:prstGeom>
        </p:spPr>
        <p:txBody>
          <a:bodyPr wrap="none">
            <a:sp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Foreign owned MNEs by country of ownership</a:t>
            </a:r>
            <a:endParaRPr lang="en-US" sz="2800" kern="0" dirty="0">
              <a:solidFill>
                <a:srgbClr val="000000"/>
              </a:solidFill>
              <a:latin typeface="Arial"/>
              <a:ea typeface="Arial"/>
              <a:cs typeface="Arial"/>
            </a:endParaRPr>
          </a:p>
        </p:txBody>
      </p:sp>
    </p:spTree>
    <p:extLst>
      <p:ext uri="{BB962C8B-B14F-4D97-AF65-F5344CB8AC3E}">
        <p14:creationId xmlns:p14="http://schemas.microsoft.com/office/powerpoint/2010/main" val="132951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mc:AlternateContent xmlns:mc="http://schemas.openxmlformats.org/markup-compatibility/2006" xmlns:a14="http://schemas.microsoft.com/office/drawing/2010/main">
        <mc:Choice Requires="a14">
          <p:sp>
            <p:nvSpPr>
              <p:cNvPr id="6" name="Tekstiruutu 5">
                <a:extLst>
                  <a:ext uri="{FF2B5EF4-FFF2-40B4-BE49-F238E27FC236}">
                    <a16:creationId xmlns:a16="http://schemas.microsoft.com/office/drawing/2014/main" id="{D0EE4F25-1A84-3746-ADD5-712905E397F1}"/>
                  </a:ext>
                </a:extLst>
              </p:cNvPr>
              <p:cNvSpPr txBox="1"/>
              <p:nvPr/>
            </p:nvSpPr>
            <p:spPr>
              <a:xfrm>
                <a:off x="1585911" y="1414463"/>
                <a:ext cx="8891589" cy="5914761"/>
              </a:xfrm>
              <a:prstGeom prst="rect">
                <a:avLst/>
              </a:prstGeom>
              <a:noFill/>
            </p:spPr>
            <p:txBody>
              <a:bodyPr wrap="square" rtlCol="0">
                <a:spAutoFit/>
              </a:bodyPr>
              <a:lstStyle/>
              <a:p>
                <a:r>
                  <a:rPr lang="en-US" sz="2000"/>
                  <a:t>We test whether pay gaps are explainable by firm characteristics, and specify a regression:</a:t>
                </a:r>
              </a:p>
              <a:p>
                <a:endParaRPr lang="en-US" sz="2000" i="1"/>
              </a:p>
              <a:p>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𝑦</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r>
                      <a:rPr lang="en-US" sz="2000" i="1" smtClean="0">
                        <a:latin typeface="Cambria Math" panose="02040503050406030204" pitchFamily="18" charset="0"/>
                      </a:rPr>
                      <m:t>=</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𝛼</m:t>
                        </m:r>
                      </m:e>
                      <m:sub>
                        <m:r>
                          <a:rPr lang="en-US" sz="2000" i="1" smtClean="0">
                            <a:latin typeface="Cambria Math" panose="02040503050406030204" pitchFamily="18" charset="0"/>
                          </a:rPr>
                          <m:t>𝑖</m:t>
                        </m:r>
                      </m:sub>
                    </m:sSub>
                    <m:r>
                      <a:rPr lang="en-US" sz="2000" i="1" smtClean="0">
                        <a:latin typeface="Cambria Math" panose="02040503050406030204" pitchFamily="18" charset="0"/>
                      </a:rPr>
                      <m:t>+ </m:t>
                    </m:r>
                    <m:r>
                      <a:rPr lang="en-US" sz="2000" i="1" smtClean="0">
                        <a:latin typeface="Cambria Math" panose="02040503050406030204" pitchFamily="18" charset="0"/>
                      </a:rPr>
                      <m:t>𝛽</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𝑇</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r>
                      <a:rPr lang="en-US" sz="2000" i="1" smtClean="0">
                        <a:latin typeface="Cambria Math" panose="02040503050406030204" pitchFamily="18" charset="0"/>
                      </a:rPr>
                      <m:t>+</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𝑋</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r>
                      <a:rPr lang="en-US" sz="2000" i="1" smtClean="0">
                        <a:latin typeface="Cambria Math" panose="02040503050406030204" pitchFamily="18" charset="0"/>
                      </a:rPr>
                      <m:t>𝛾</m:t>
                    </m:r>
                    <m:r>
                      <a:rPr lang="en-US" sz="2000" i="1" smtClean="0">
                        <a:latin typeface="Cambria Math" panose="02040503050406030204" pitchFamily="18" charset="0"/>
                      </a:rPr>
                      <m:t>+ </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𝜇</m:t>
                        </m:r>
                      </m:e>
                      <m:sub>
                        <m:r>
                          <a:rPr lang="en-US" sz="2000" i="1" smtClean="0">
                            <a:latin typeface="Cambria Math" panose="02040503050406030204" pitchFamily="18" charset="0"/>
                          </a:rPr>
                          <m:t>𝑡</m:t>
                        </m:r>
                      </m:sub>
                    </m:sSub>
                    <m:r>
                      <a:rPr lang="en-US" sz="2000" i="1" smtClean="0">
                        <a:latin typeface="Cambria Math" panose="02040503050406030204" pitchFamily="18" charset="0"/>
                      </a:rPr>
                      <m:t>+</m:t>
                    </m:r>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𝜀</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oMath>
                </a14:m>
                <a:r>
                  <a:rPr lang="en-US" sz="2000"/>
                  <a:t> 				 (1)                                       </a:t>
                </a:r>
              </a:p>
              <a:p>
                <a:endParaRPr lang="en-US" sz="2000"/>
              </a:p>
              <a:p>
                <a:endParaRPr lang="en-US" sz="2000"/>
              </a:p>
              <a:p>
                <a:pPr marL="285750" indent="-285750">
                  <a:buFont typeface="Arial" panose="020B0604020202020204" pitchFamily="34" charset="0"/>
                  <a:buChar char="•"/>
                </a:pP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𝑦</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oMath>
                </a14:m>
                <a:r>
                  <a:rPr lang="en-US" sz="2000"/>
                  <a:t> represent women’s / men’s salaries in firm </a:t>
                </a:r>
                <a:r>
                  <a:rPr lang="en-US" sz="2000" i="1"/>
                  <a:t>i, </a:t>
                </a:r>
                <a:r>
                  <a:rPr lang="en-US" sz="2000"/>
                  <a:t>in</a:t>
                </a:r>
                <a:r>
                  <a:rPr lang="en-US" sz="2000" i="1"/>
                  <a:t> </a:t>
                </a:r>
                <a:r>
                  <a:rPr lang="en-US" sz="2000"/>
                  <a:t>year</a:t>
                </a:r>
                <a:r>
                  <a:rPr lang="en-US" sz="2000" i="1"/>
                  <a:t> t</a:t>
                </a:r>
                <a:r>
                  <a:rPr lang="en-US" sz="2000">
                    <a:effectLst/>
                  </a:rPr>
                  <a:t> </a:t>
                </a:r>
              </a:p>
              <a:p>
                <a:pPr marL="285750" indent="-285750">
                  <a:buFont typeface="Arial" panose="020B0604020202020204" pitchFamily="34" charset="0"/>
                  <a:buChar char="•"/>
                </a:pP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𝑇</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oMath>
                </a14:m>
                <a:r>
                  <a:rPr lang="en-US" sz="2000"/>
                  <a:t> represents a set of indicator variables (</a:t>
                </a:r>
                <a:r>
                  <a:rPr lang="en-US" sz="2000" i="1"/>
                  <a:t>treatments</a:t>
                </a:r>
                <a:r>
                  <a:rPr lang="en-US" sz="2000"/>
                  <a:t>) for each of the enterprise relationship groupings </a:t>
                </a:r>
              </a:p>
              <a:p>
                <a:pPr marL="285750" indent="-285750">
                  <a:buFont typeface="Arial" panose="020B0604020202020204" pitchFamily="34" charset="0"/>
                  <a:buChar char="•"/>
                </a:pP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𝑋</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oMath>
                </a14:m>
                <a:r>
                  <a:rPr lang="en-US" sz="2000"/>
                  <a:t> is a set of firm controls;2-digit NACE indicators, number of employees, labour productivity, trade openness (exports+imports)/(turnover+purchases), and indicators for each trade participation category (exporter, importer, and two-way trader).</a:t>
                </a:r>
              </a:p>
              <a:p>
                <a:pPr marL="285750" indent="-285750">
                  <a:buFont typeface="Arial" panose="020B0604020202020204" pitchFamily="34" charset="0"/>
                  <a:buChar char="•"/>
                </a:pPr>
                <a:r>
                  <a:rPr lang="en-US" sz="2000"/>
                  <a:t> </a:t>
                </a: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𝜇</m:t>
                        </m:r>
                      </m:e>
                      <m:sub>
                        <m:r>
                          <a:rPr lang="en-US" sz="2000" i="1" smtClean="0">
                            <a:latin typeface="Cambria Math" panose="02040503050406030204" pitchFamily="18" charset="0"/>
                          </a:rPr>
                          <m:t>𝑡</m:t>
                        </m:r>
                      </m:sub>
                    </m:sSub>
                  </m:oMath>
                </a14:m>
                <a:r>
                  <a:rPr lang="en-US" sz="2000"/>
                  <a:t> term includes indicators for each year in the panel (excluding 2008), thus controlling for possible business cycle effects.</a:t>
                </a:r>
              </a:p>
              <a:p>
                <a:pPr marL="285750" indent="-285750">
                  <a:buFont typeface="Arial" panose="020B0604020202020204" pitchFamily="34" charset="0"/>
                  <a:buChar char="•"/>
                </a:pPr>
                <a:r>
                  <a:rPr lang="en-US" sz="2000"/>
                  <a:t> </a:t>
                </a: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𝜀</m:t>
                        </m:r>
                      </m:e>
                      <m:sub>
                        <m:r>
                          <a:rPr lang="en-US" sz="2000" i="1" smtClean="0">
                            <a:latin typeface="Cambria Math" panose="02040503050406030204" pitchFamily="18" charset="0"/>
                          </a:rPr>
                          <m:t>𝑖</m:t>
                        </m:r>
                        <m:r>
                          <a:rPr lang="en-US" sz="2000" i="1" smtClean="0">
                            <a:latin typeface="Cambria Math" panose="02040503050406030204" pitchFamily="18" charset="0"/>
                          </a:rPr>
                          <m:t>,</m:t>
                        </m:r>
                        <m:r>
                          <a:rPr lang="en-US" sz="2000" i="1" smtClean="0">
                            <a:latin typeface="Cambria Math" panose="02040503050406030204" pitchFamily="18" charset="0"/>
                          </a:rPr>
                          <m:t>𝑡</m:t>
                        </m:r>
                      </m:sub>
                    </m:sSub>
                  </m:oMath>
                </a14:m>
                <a:r>
                  <a:rPr lang="en-US" sz="2000"/>
                  <a:t> represent the errors clustered around firm id. </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effectLst/>
                </a:endParaRPr>
              </a:p>
              <a:p>
                <a:endParaRPr lang="en-US"/>
              </a:p>
            </p:txBody>
          </p:sp>
        </mc:Choice>
        <mc:Fallback xmlns="">
          <p:sp>
            <p:nvSpPr>
              <p:cNvPr id="6" name="Tekstiruutu 5">
                <a:extLst>
                  <a:ext uri="{FF2B5EF4-FFF2-40B4-BE49-F238E27FC236}">
                    <a16:creationId xmlns:a16="http://schemas.microsoft.com/office/drawing/2014/main" id="{D0EE4F25-1A84-3746-ADD5-712905E397F1}"/>
                  </a:ext>
                </a:extLst>
              </p:cNvPr>
              <p:cNvSpPr txBox="1">
                <a:spLocks noRot="1" noChangeAspect="1" noMove="1" noResize="1" noEditPoints="1" noAdjustHandles="1" noChangeArrowheads="1" noChangeShapeType="1" noTextEdit="1"/>
              </p:cNvSpPr>
              <p:nvPr/>
            </p:nvSpPr>
            <p:spPr>
              <a:xfrm>
                <a:off x="1585911" y="1414463"/>
                <a:ext cx="8891589" cy="5914761"/>
              </a:xfrm>
              <a:prstGeom prst="rect">
                <a:avLst/>
              </a:prstGeom>
              <a:blipFill>
                <a:blip r:embed="rId3"/>
                <a:stretch>
                  <a:fillRect l="-685" t="-515" r="-13982"/>
                </a:stretch>
              </a:blipFill>
            </p:spPr>
            <p:txBody>
              <a:bodyPr/>
              <a:lstStyle/>
              <a:p>
                <a:r>
                  <a:rPr lang="en-GB">
                    <a:noFill/>
                  </a:rPr>
                  <a:t> </a:t>
                </a:r>
              </a:p>
            </p:txBody>
          </p:sp>
        </mc:Fallback>
      </mc:AlternateContent>
      <p:sp>
        <p:nvSpPr>
          <p:cNvPr id="4" name="Suorakulmio 3">
            <a:extLst>
              <a:ext uri="{FF2B5EF4-FFF2-40B4-BE49-F238E27FC236}">
                <a16:creationId xmlns:a16="http://schemas.microsoft.com/office/drawing/2014/main" id="{9546A818-C08B-B149-AB3B-5BFAB1B281D4}"/>
              </a:ext>
            </a:extLst>
          </p:cNvPr>
          <p:cNvSpPr/>
          <p:nvPr/>
        </p:nvSpPr>
        <p:spPr>
          <a:xfrm>
            <a:off x="1286150" y="746121"/>
            <a:ext cx="1858201" cy="523220"/>
          </a:xfrm>
          <a:prstGeom prst="rect">
            <a:avLst/>
          </a:prstGeom>
        </p:spPr>
        <p:txBody>
          <a:bodyPr wrap="none">
            <a:sp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Robustness</a:t>
            </a:r>
            <a:endParaRPr lang="en-US" sz="2800" kern="0" dirty="0">
              <a:solidFill>
                <a:srgbClr val="000000"/>
              </a:solidFill>
              <a:latin typeface="Arial"/>
              <a:ea typeface="Arial"/>
              <a:cs typeface="Arial"/>
            </a:endParaRPr>
          </a:p>
        </p:txBody>
      </p:sp>
    </p:spTree>
    <p:extLst>
      <p:ext uri="{BB962C8B-B14F-4D97-AF65-F5344CB8AC3E}">
        <p14:creationId xmlns:p14="http://schemas.microsoft.com/office/powerpoint/2010/main" val="3444706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pic>
        <p:nvPicPr>
          <p:cNvPr id="2" name="Kuva 1">
            <a:extLst>
              <a:ext uri="{FF2B5EF4-FFF2-40B4-BE49-F238E27FC236}">
                <a16:creationId xmlns:a16="http://schemas.microsoft.com/office/drawing/2014/main" id="{14AA3016-7956-9843-8AE7-5E7C41966D78}"/>
              </a:ext>
            </a:extLst>
          </p:cNvPr>
          <p:cNvPicPr>
            <a:picLocks noChangeAspect="1"/>
          </p:cNvPicPr>
          <p:nvPr/>
        </p:nvPicPr>
        <p:blipFill>
          <a:blip r:embed="rId3"/>
          <a:stretch>
            <a:fillRect/>
          </a:stretch>
        </p:blipFill>
        <p:spPr>
          <a:xfrm>
            <a:off x="907694" y="1589826"/>
            <a:ext cx="10376612" cy="3201988"/>
          </a:xfrm>
          <a:prstGeom prst="rect">
            <a:avLst/>
          </a:prstGeom>
        </p:spPr>
      </p:pic>
      <p:sp>
        <p:nvSpPr>
          <p:cNvPr id="16" name="Tekstiruutu 15">
            <a:extLst>
              <a:ext uri="{FF2B5EF4-FFF2-40B4-BE49-F238E27FC236}">
                <a16:creationId xmlns:a16="http://schemas.microsoft.com/office/drawing/2014/main" id="{DAF19EEE-9061-B24C-B11A-223E5E246281}"/>
              </a:ext>
            </a:extLst>
          </p:cNvPr>
          <p:cNvSpPr txBox="1"/>
          <p:nvPr/>
        </p:nvSpPr>
        <p:spPr>
          <a:xfrm>
            <a:off x="907694" y="964350"/>
            <a:ext cx="7112588" cy="553998"/>
          </a:xfrm>
          <a:prstGeom prst="rect">
            <a:avLst/>
          </a:prstGeom>
          <a:noFill/>
        </p:spPr>
        <p:txBody>
          <a:bodyPr wrap="none" rtlCol="0">
            <a:spAutoFit/>
          </a:bodyPr>
          <a:lstStyle/>
          <a:p>
            <a:r>
              <a:rPr lang="en-GB" sz="2000" dirty="0"/>
              <a:t>MNEs and salary differences by occupation, regression coefficients</a:t>
            </a:r>
            <a:endParaRPr lang="fi-FI" sz="2000" dirty="0"/>
          </a:p>
          <a:p>
            <a:endParaRPr lang="fi-FI" sz="1000" dirty="0"/>
          </a:p>
        </p:txBody>
      </p:sp>
      <mc:AlternateContent xmlns:mc="http://schemas.openxmlformats.org/markup-compatibility/2006" xmlns:a14="http://schemas.microsoft.com/office/drawing/2010/main">
        <mc:Choice Requires="a14">
          <p:sp>
            <p:nvSpPr>
              <p:cNvPr id="4" name="Tekstiruutu 3">
                <a:extLst>
                  <a:ext uri="{FF2B5EF4-FFF2-40B4-BE49-F238E27FC236}">
                    <a16:creationId xmlns:a16="http://schemas.microsoft.com/office/drawing/2014/main" id="{F3D1E48C-26E3-BA42-8C37-D180C34A4D15}"/>
                  </a:ext>
                </a:extLst>
              </p:cNvPr>
              <p:cNvSpPr txBox="1"/>
              <p:nvPr/>
            </p:nvSpPr>
            <p:spPr>
              <a:xfrm>
                <a:off x="714375" y="4986403"/>
                <a:ext cx="11573105" cy="1292662"/>
              </a:xfrm>
              <a:prstGeom prst="rect">
                <a:avLst/>
              </a:prstGeom>
              <a:noFill/>
            </p:spPr>
            <p:txBody>
              <a:bodyPr wrap="none" rtlCol="0">
                <a:spAutoFit/>
              </a:bodyPr>
              <a:lstStyle/>
              <a:p>
                <a:r>
                  <a:rPr lang="en-GB" sz="1000" dirty="0"/>
                  <a:t>Note: </a:t>
                </a:r>
                <a14:m>
                  <m:oMath xmlns:m="http://schemas.openxmlformats.org/officeDocument/2006/math">
                    <m:r>
                      <a:rPr lang="en-GB" sz="1000" i="1">
                        <a:latin typeface="Cambria Math" panose="02040503050406030204" pitchFamily="18" charset="0"/>
                      </a:rPr>
                      <m:t>𝛽</m:t>
                    </m:r>
                  </m:oMath>
                </a14:m>
                <a:r>
                  <a:rPr lang="en-GB" sz="1000" dirty="0"/>
                  <a:t> coefficients from (1). The regressions include full specifications as explained in (1) and the error terms are clustered around firm id. The coefficients are interpreted as differences from the independent category. </a:t>
                </a:r>
              </a:p>
              <a:p>
                <a:r>
                  <a:rPr lang="en-GB" sz="1000" dirty="0"/>
                  <a:t>The negative coefficient values indicate smaller salaries for women with respect to men. Clusters refer to the number of firms in the regression. </a:t>
                </a:r>
              </a:p>
              <a:p>
                <a:r>
                  <a:rPr lang="en-GB" sz="1000" dirty="0"/>
                  <a:t>The smallest and largest values of each column are shown in bold. The t-statistics are presented in brackets. </a:t>
                </a:r>
                <a:endParaRPr lang="fi-FI" sz="1000" dirty="0"/>
              </a:p>
              <a:p>
                <a:r>
                  <a:rPr lang="en-GB" sz="1000" dirty="0"/>
                  <a:t>The ISCO categories include: 1 Managers, 2 Professionals, 3 Technicians and associate professionals, 4 Clerical support workers, </a:t>
                </a:r>
              </a:p>
              <a:p>
                <a:r>
                  <a:rPr lang="en-GB" sz="1000" dirty="0"/>
                  <a:t>5 Service and sales workers, 6 Skilled agricultural, forestry and fishery workers, 7 Craft and related trades workers, 8 Plant and machine operators, and assemblers, 9 Elementary occupations</a:t>
                </a:r>
                <a:endParaRPr lang="fi-FI" sz="1000" dirty="0"/>
              </a:p>
              <a:p>
                <a:r>
                  <a:rPr lang="en-GB" sz="1000" dirty="0"/>
                  <a:t>***, ** and * denotes significance at 1%, 5% and 10% level, respectively. </a:t>
                </a:r>
                <a:endParaRPr lang="fi-FI" sz="1000" dirty="0"/>
              </a:p>
              <a:p>
                <a:endParaRPr lang="fi-FI" dirty="0"/>
              </a:p>
            </p:txBody>
          </p:sp>
        </mc:Choice>
        <mc:Fallback xmlns="">
          <p:sp>
            <p:nvSpPr>
              <p:cNvPr id="4" name="Tekstiruutu 3">
                <a:extLst>
                  <a:ext uri="{FF2B5EF4-FFF2-40B4-BE49-F238E27FC236}">
                    <a16:creationId xmlns:a16="http://schemas.microsoft.com/office/drawing/2014/main" id="{F3D1E48C-26E3-BA42-8C37-D180C34A4D15}"/>
                  </a:ext>
                </a:extLst>
              </p:cNvPr>
              <p:cNvSpPr txBox="1">
                <a:spLocks noRot="1" noChangeAspect="1" noMove="1" noResize="1" noEditPoints="1" noAdjustHandles="1" noChangeArrowheads="1" noChangeShapeType="1" noTextEdit="1"/>
              </p:cNvSpPr>
              <p:nvPr/>
            </p:nvSpPr>
            <p:spPr>
              <a:xfrm>
                <a:off x="714375" y="4986403"/>
                <a:ext cx="11573105" cy="1292662"/>
              </a:xfrm>
              <a:prstGeom prst="rect">
                <a:avLst/>
              </a:prstGeom>
              <a:blipFill>
                <a:blip r:embed="rId4"/>
                <a:stretch>
                  <a:fillRect/>
                </a:stretch>
              </a:blipFill>
            </p:spPr>
            <p:txBody>
              <a:bodyPr/>
              <a:lstStyle/>
              <a:p>
                <a:r>
                  <a:rPr lang="fi-FI">
                    <a:noFill/>
                  </a:rPr>
                  <a:t> </a:t>
                </a:r>
              </a:p>
            </p:txBody>
          </p:sp>
        </mc:Fallback>
      </mc:AlternateContent>
    </p:spTree>
    <p:extLst>
      <p:ext uri="{BB962C8B-B14F-4D97-AF65-F5344CB8AC3E}">
        <p14:creationId xmlns:p14="http://schemas.microsoft.com/office/powerpoint/2010/main" val="4275745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
        <p:nvSpPr>
          <p:cNvPr id="5" name="Google Shape;62;p10">
            <a:extLst>
              <a:ext uri="{FF2B5EF4-FFF2-40B4-BE49-F238E27FC236}">
                <a16:creationId xmlns:a16="http://schemas.microsoft.com/office/drawing/2014/main" id="{F97DB88C-3125-3D41-A220-EC01CBA7EE9C}"/>
              </a:ext>
            </a:extLst>
          </p:cNvPr>
          <p:cNvSpPr txBox="1"/>
          <p:nvPr/>
        </p:nvSpPr>
        <p:spPr>
          <a:xfrm>
            <a:off x="1073213" y="701673"/>
            <a:ext cx="7769099" cy="5719239"/>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MNEs pay well, but</a:t>
            </a:r>
            <a:endParaRPr lang="en-US" sz="1400" kern="0" dirty="0">
              <a:solidFill>
                <a:srgbClr val="000000"/>
              </a:solidFill>
              <a:latin typeface="Arial"/>
              <a:ea typeface="Arial"/>
              <a:cs typeface="Arial"/>
            </a:endParaRPr>
          </a:p>
          <a:p>
            <a:pPr marL="285750" indent="-158748">
              <a:spcBef>
                <a:spcPts val="600"/>
              </a:spcBef>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Gender pay gaps are larger in: </a:t>
            </a:r>
          </a:p>
          <a:p>
            <a:pPr marL="742950" lvl="1"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MNEs than independent firms </a:t>
            </a:r>
          </a:p>
          <a:p>
            <a:pPr marL="742950" lvl="1"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High-paying occupations (ISCO 1-3)</a:t>
            </a:r>
          </a:p>
          <a:p>
            <a:pPr marL="742950" lvl="1"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Knowledge intensive sector (KIS) and other sectors</a:t>
            </a: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Pay gaps persist in support functions (ISCO 4-5) too, where women form a majority </a:t>
            </a: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Pay gaps are largest in </a:t>
            </a:r>
            <a:r>
              <a:rPr lang="fi-FI" kern="0" dirty="0">
                <a:solidFill>
                  <a:srgbClr val="000000"/>
                </a:solidFill>
                <a:latin typeface="Arial"/>
                <a:cs typeface="Arial"/>
              </a:rPr>
              <a:t>Latin American &amp; African MNEs and Chinese MNEs active in Finland</a:t>
            </a:r>
            <a:endParaRPr lang="en-US" kern="0" dirty="0">
              <a:solidFill>
                <a:srgbClr val="000000"/>
              </a:solidFill>
              <a:latin typeface="Arial"/>
              <a:ea typeface="Arial"/>
              <a:cs typeface="Arial"/>
            </a:endParaRP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Women’s participation rates low across in high-pay professions </a:t>
            </a:r>
            <a:br>
              <a:rPr lang="en-US" kern="0" dirty="0">
                <a:solidFill>
                  <a:srgbClr val="000000"/>
                </a:solidFill>
                <a:latin typeface="Arial"/>
                <a:ea typeface="Arial"/>
                <a:cs typeface="Arial"/>
              </a:rPr>
            </a:br>
            <a:r>
              <a:rPr lang="en-US" kern="0" dirty="0">
                <a:solidFill>
                  <a:srgbClr val="000000"/>
                </a:solidFill>
                <a:latin typeface="Arial"/>
                <a:ea typeface="Arial"/>
                <a:cs typeface="Arial"/>
              </a:rPr>
              <a:t>– between 23 to 35% – versus 38% in the business sector. </a:t>
            </a:r>
          </a:p>
          <a:p>
            <a:pPr marL="742950" lvl="1"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The largest ”effect” by firm type found in KIS. </a:t>
            </a: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Women form a majority in support functions (ISCO 4-5) </a:t>
            </a:r>
          </a:p>
          <a:p>
            <a:pPr marL="742950" lvl="1" indent="-285750" algn="just">
              <a:spcBef>
                <a:spcPts val="600"/>
              </a:spcBef>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a:ea typeface="Arial"/>
                <a:cs typeface="Arial"/>
              </a:rPr>
              <a:t>Especially in groups active in KIS – 72-75% of the workforce.</a:t>
            </a: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marL="285750" indent="-285750" algn="just">
              <a:spcBef>
                <a:spcPts val="600"/>
              </a:spcBef>
              <a:buFont typeface="Arial" panose="020B0604020202020204" pitchFamily="34" charset="0"/>
              <a:buChar char="•"/>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a:ea typeface="Arial"/>
                <a:cs typeface="Arial"/>
              </a:rPr>
              <a:t> </a:t>
            </a: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Arial"/>
              <a:ea typeface="Arial"/>
              <a:cs typeface="Arial"/>
            </a:endParaRPr>
          </a:p>
        </p:txBody>
      </p:sp>
    </p:spTree>
    <p:extLst>
      <p:ext uri="{BB962C8B-B14F-4D97-AF65-F5344CB8AC3E}">
        <p14:creationId xmlns:p14="http://schemas.microsoft.com/office/powerpoint/2010/main" val="4117926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2;p10">
            <a:extLst>
              <a:ext uri="{FF2B5EF4-FFF2-40B4-BE49-F238E27FC236}">
                <a16:creationId xmlns:a16="http://schemas.microsoft.com/office/drawing/2014/main" id="{0FD6C51C-9DED-BB4C-86CC-91498A751082}"/>
              </a:ext>
            </a:extLst>
          </p:cNvPr>
          <p:cNvSpPr txBox="1"/>
          <p:nvPr/>
        </p:nvSpPr>
        <p:spPr>
          <a:xfrm>
            <a:off x="795339" y="701673"/>
            <a:ext cx="7769099" cy="827090"/>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International traders pay well, but</a:t>
            </a:r>
            <a:endParaRPr lang="en-US" sz="1400" kern="0" dirty="0">
              <a:solidFill>
                <a:srgbClr val="000000"/>
              </a:solidFill>
              <a:latin typeface="Arial"/>
              <a:ea typeface="Arial"/>
              <a:cs typeface="Arial"/>
            </a:endParaRPr>
          </a:p>
          <a:p>
            <a:pPr>
              <a:spcBef>
                <a:spcPts val="600"/>
              </a:spcBef>
              <a:buClr>
                <a:srgbClr val="000000"/>
              </a:buClr>
              <a:buSzPts val="2000"/>
              <a:defRPr sz="1800" b="0" i="0" u="none" strike="noStrike" kern="0" cap="none" spc="0" baseline="0">
                <a:solidFill>
                  <a:srgbClr val="000000"/>
                </a:solidFill>
                <a:uFillTx/>
              </a:defRPr>
            </a:pPr>
            <a:endParaRPr lang="en-US" sz="2000" b="1" kern="0" dirty="0">
              <a:solidFill>
                <a:srgbClr val="000000"/>
              </a:solidFill>
              <a:latin typeface="Arial"/>
              <a:ea typeface="Arial"/>
              <a:cs typeface="Arial"/>
            </a:endParaRPr>
          </a:p>
          <a:p>
            <a:pPr marL="285750" indent="-158748">
              <a:spcBef>
                <a:spcPts val="600"/>
              </a:spcBef>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a:ea typeface="Arial"/>
                <a:cs typeface="Arial"/>
              </a:rPr>
              <a:t> </a:t>
            </a: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Calibri"/>
              <a:ea typeface="Arial"/>
              <a:cs typeface="Calibri"/>
            </a:endParaRPr>
          </a:p>
          <a:p>
            <a:pPr>
              <a:defRPr sz="1800" b="0" i="0" u="none" strike="noStrike" kern="0" cap="none" spc="0" baseline="0">
                <a:solidFill>
                  <a:srgbClr val="000000"/>
                </a:solidFill>
                <a:uFillTx/>
              </a:defRPr>
            </a:pPr>
            <a:endParaRPr lang="en-US" sz="1400" kern="0" dirty="0">
              <a:solidFill>
                <a:srgbClr val="000000"/>
              </a:solidFill>
              <a:latin typeface="Arial"/>
              <a:ea typeface="Arial"/>
              <a:cs typeface="Arial"/>
            </a:endParaRPr>
          </a:p>
        </p:txBody>
      </p:sp>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graphicFrame>
        <p:nvGraphicFramePr>
          <p:cNvPr id="4" name="Kaavio 3">
            <a:extLst>
              <a:ext uri="{FF2B5EF4-FFF2-40B4-BE49-F238E27FC236}">
                <a16:creationId xmlns:a16="http://schemas.microsoft.com/office/drawing/2014/main" id="{03A91503-E526-6D42-9902-297F6994C76C}"/>
              </a:ext>
            </a:extLst>
          </p:cNvPr>
          <p:cNvGraphicFramePr>
            <a:graphicFrameLocks/>
          </p:cNvGraphicFramePr>
          <p:nvPr>
            <p:extLst>
              <p:ext uri="{D42A27DB-BD31-4B8C-83A1-F6EECF244321}">
                <p14:modId xmlns:p14="http://schemas.microsoft.com/office/powerpoint/2010/main" val="2196876949"/>
              </p:ext>
            </p:extLst>
          </p:nvPr>
        </p:nvGraphicFramePr>
        <p:xfrm>
          <a:off x="795339" y="1849634"/>
          <a:ext cx="5246688" cy="2933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Kaavio 4">
            <a:extLst>
              <a:ext uri="{FF2B5EF4-FFF2-40B4-BE49-F238E27FC236}">
                <a16:creationId xmlns:a16="http://schemas.microsoft.com/office/drawing/2014/main" id="{F1AB7B3F-A4B3-4443-9F8F-FC81B84F8A96}"/>
              </a:ext>
            </a:extLst>
          </p:cNvPr>
          <p:cNvGraphicFramePr>
            <a:graphicFrameLocks/>
          </p:cNvGraphicFramePr>
          <p:nvPr>
            <p:extLst>
              <p:ext uri="{D42A27DB-BD31-4B8C-83A1-F6EECF244321}">
                <p14:modId xmlns:p14="http://schemas.microsoft.com/office/powerpoint/2010/main" val="275810667"/>
              </p:ext>
            </p:extLst>
          </p:nvPr>
        </p:nvGraphicFramePr>
        <p:xfrm>
          <a:off x="6397624" y="1849634"/>
          <a:ext cx="5060950" cy="2808091"/>
        </p:xfrm>
        <a:graphic>
          <a:graphicData uri="http://schemas.openxmlformats.org/drawingml/2006/chart">
            <c:chart xmlns:c="http://schemas.openxmlformats.org/drawingml/2006/chart" xmlns:r="http://schemas.openxmlformats.org/officeDocument/2006/relationships" r:id="rId4"/>
          </a:graphicData>
        </a:graphic>
      </p:graphicFrame>
      <p:sp>
        <p:nvSpPr>
          <p:cNvPr id="9" name="Tekstiruutu 8">
            <a:extLst>
              <a:ext uri="{FF2B5EF4-FFF2-40B4-BE49-F238E27FC236}">
                <a16:creationId xmlns:a16="http://schemas.microsoft.com/office/drawing/2014/main" id="{4F39B591-B987-E345-A7A9-DA7DD5A10F25}"/>
              </a:ext>
            </a:extLst>
          </p:cNvPr>
          <p:cNvSpPr txBox="1"/>
          <p:nvPr/>
        </p:nvSpPr>
        <p:spPr>
          <a:xfrm>
            <a:off x="1061979" y="4783334"/>
            <a:ext cx="10015596" cy="1323439"/>
          </a:xfrm>
          <a:prstGeom prst="rect">
            <a:avLst/>
          </a:prstGeom>
          <a:noFill/>
        </p:spPr>
        <p:txBody>
          <a:bodyPr wrap="square" rtlCol="0">
            <a:spAutoFit/>
          </a:bodyPr>
          <a:lstStyle/>
          <a:p>
            <a:pPr marL="285750" indent="-285750">
              <a:buFont typeface="Arial" panose="020B0604020202020204" pitchFamily="34" charset="0"/>
              <a:buChar char="•"/>
            </a:pPr>
            <a:r>
              <a:rPr lang="fi-FI" sz="2000" dirty="0"/>
              <a:t>Within-firm gender pay gap is larger in two-way traders, but not the same across jobs</a:t>
            </a:r>
          </a:p>
          <a:p>
            <a:pPr marL="285750" indent="-285750">
              <a:buFont typeface="Arial" panose="020B0604020202020204" pitchFamily="34" charset="0"/>
              <a:buChar char="•"/>
            </a:pPr>
            <a:r>
              <a:rPr lang="fi-FI" sz="2000" dirty="0"/>
              <a:t>Women’s participation rates are much lower in two-way traders than in non-traders</a:t>
            </a:r>
          </a:p>
          <a:p>
            <a:pPr marL="285750" indent="-285750">
              <a:buFont typeface="Arial" panose="020B0604020202020204" pitchFamily="34" charset="0"/>
              <a:buChar char="•"/>
            </a:pPr>
            <a:r>
              <a:rPr lang="fi-FI" sz="2000" dirty="0"/>
              <a:t>Women’s participation rates are lower in high-paying occupations within two-way traders</a:t>
            </a:r>
          </a:p>
          <a:p>
            <a:pPr marL="285750" indent="-285750">
              <a:buFont typeface="Arial" panose="020B0604020202020204" pitchFamily="34" charset="0"/>
              <a:buChar char="•"/>
            </a:pPr>
            <a:r>
              <a:rPr lang="fi-FI" sz="2000" dirty="0"/>
              <a:t>Women a majority in support functions where gender pay gap is higher in two-way traders</a:t>
            </a:r>
          </a:p>
        </p:txBody>
      </p:sp>
      <p:sp>
        <p:nvSpPr>
          <p:cNvPr id="10" name="Tekstiruutu 9">
            <a:extLst>
              <a:ext uri="{FF2B5EF4-FFF2-40B4-BE49-F238E27FC236}">
                <a16:creationId xmlns:a16="http://schemas.microsoft.com/office/drawing/2014/main" id="{54A860A9-739C-A547-BDDC-FFB8FC62486D}"/>
              </a:ext>
            </a:extLst>
          </p:cNvPr>
          <p:cNvSpPr txBox="1"/>
          <p:nvPr/>
        </p:nvSpPr>
        <p:spPr>
          <a:xfrm>
            <a:off x="795339" y="1326414"/>
            <a:ext cx="5320880" cy="769441"/>
          </a:xfrm>
          <a:prstGeom prst="rect">
            <a:avLst/>
          </a:prstGeom>
          <a:noFill/>
        </p:spPr>
        <p:txBody>
          <a:bodyPr wrap="none" rtlCol="0">
            <a:spAutoFit/>
          </a:bodyPr>
          <a:lstStyle/>
          <a:p>
            <a:r>
              <a:rPr lang="fi-FI" sz="2000" dirty="0"/>
              <a:t>Gender pay gap: two-way traders vs. non-traders </a:t>
            </a:r>
          </a:p>
          <a:p>
            <a:endParaRPr lang="fi-FI" sz="2400" dirty="0"/>
          </a:p>
        </p:txBody>
      </p:sp>
      <p:sp>
        <p:nvSpPr>
          <p:cNvPr id="11" name="Tekstiruutu 10">
            <a:extLst>
              <a:ext uri="{FF2B5EF4-FFF2-40B4-BE49-F238E27FC236}">
                <a16:creationId xmlns:a16="http://schemas.microsoft.com/office/drawing/2014/main" id="{529CF1E1-F311-054C-8B53-5DC2E57D80F9}"/>
              </a:ext>
            </a:extLst>
          </p:cNvPr>
          <p:cNvSpPr txBox="1"/>
          <p:nvPr/>
        </p:nvSpPr>
        <p:spPr>
          <a:xfrm>
            <a:off x="6214392" y="1326414"/>
            <a:ext cx="5530104" cy="677108"/>
          </a:xfrm>
          <a:prstGeom prst="rect">
            <a:avLst/>
          </a:prstGeom>
          <a:noFill/>
        </p:spPr>
        <p:txBody>
          <a:bodyPr wrap="none" rtlCol="0">
            <a:spAutoFit/>
          </a:bodyPr>
          <a:lstStyle/>
          <a:p>
            <a:r>
              <a:rPr lang="fi-FI" sz="2000" dirty="0"/>
              <a:t>Participation rates: two-way traders vs. non-traders</a:t>
            </a:r>
            <a:endParaRPr lang="fi-FI" sz="1100" dirty="0"/>
          </a:p>
          <a:p>
            <a:endParaRPr lang="fi-FI" dirty="0"/>
          </a:p>
        </p:txBody>
      </p:sp>
    </p:spTree>
    <p:extLst>
      <p:ext uri="{BB962C8B-B14F-4D97-AF65-F5344CB8AC3E}">
        <p14:creationId xmlns:p14="http://schemas.microsoft.com/office/powerpoint/2010/main" val="115350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2;p10">
            <a:extLst>
              <a:ext uri="{FF2B5EF4-FFF2-40B4-BE49-F238E27FC236}">
                <a16:creationId xmlns:a16="http://schemas.microsoft.com/office/drawing/2014/main" id="{0FD6C51C-9DED-BB4C-86CC-91498A751082}"/>
              </a:ext>
            </a:extLst>
          </p:cNvPr>
          <p:cNvSpPr txBox="1"/>
          <p:nvPr/>
        </p:nvSpPr>
        <p:spPr>
          <a:xfrm>
            <a:off x="982647" y="655497"/>
            <a:ext cx="9432939" cy="5770706"/>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400" kern="0" dirty="0">
                <a:solidFill>
                  <a:srgbClr val="2C6598"/>
                </a:solidFill>
                <a:latin typeface="Arial" panose="020B0604020202020204" pitchFamily="34" charset="0"/>
                <a:ea typeface="Monda"/>
                <a:cs typeface="Arial" panose="020B0604020202020204" pitchFamily="34" charset="0"/>
              </a:rPr>
              <a:t>Conclusions and next steps</a:t>
            </a:r>
            <a:endParaRPr lang="en-US" sz="2400" kern="0" dirty="0">
              <a:solidFill>
                <a:srgbClr val="000000"/>
              </a:solidFill>
              <a:latin typeface="Arial" panose="020B0604020202020204" pitchFamily="34" charset="0"/>
              <a:ea typeface="Arial"/>
              <a:cs typeface="Arial" panose="020B0604020202020204" pitchFamily="34" charset="0"/>
            </a:endParaRPr>
          </a:p>
          <a:p>
            <a:pPr marL="342900" indent="-342900">
              <a:spcBef>
                <a:spcPts val="12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sz="2000" b="1" kern="0" dirty="0">
                <a:solidFill>
                  <a:srgbClr val="000000"/>
                </a:solidFill>
                <a:latin typeface="Arial" panose="020B0604020202020204" pitchFamily="34" charset="0"/>
                <a:ea typeface="Arial"/>
                <a:cs typeface="Arial" panose="020B0604020202020204" pitchFamily="34" charset="0"/>
              </a:rPr>
              <a:t>The business sector</a:t>
            </a:r>
            <a:endParaRPr lang="en-US" b="1" kern="0" dirty="0">
              <a:solidFill>
                <a:srgbClr val="000000"/>
              </a:solidFill>
              <a:latin typeface="Arial" panose="020B0604020202020204" pitchFamily="34" charset="0"/>
              <a:ea typeface="Arial"/>
              <a:cs typeface="Arial" panose="020B0604020202020204" pitchFamily="34" charset="0"/>
            </a:endParaRP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Low participation rates of women in high-paying occupations – the main reason for gender gap in the business sector</a:t>
            </a: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sz="2000" b="1" kern="0" dirty="0">
                <a:solidFill>
                  <a:srgbClr val="000000"/>
                </a:solidFill>
                <a:latin typeface="Arial" panose="020B0604020202020204" pitchFamily="34" charset="0"/>
                <a:ea typeface="Arial"/>
                <a:cs typeface="Arial" panose="020B0604020202020204" pitchFamily="34" charset="0"/>
              </a:rPr>
              <a:t>MNEs</a:t>
            </a:r>
            <a:r>
              <a:rPr lang="en-US" sz="2000" kern="0" dirty="0">
                <a:solidFill>
                  <a:srgbClr val="000000"/>
                </a:solidFill>
                <a:latin typeface="Arial" panose="020B0604020202020204" pitchFamily="34" charset="0"/>
                <a:ea typeface="Arial"/>
                <a:cs typeface="Arial" panose="020B0604020202020204" pitchFamily="34" charset="0"/>
              </a:rPr>
              <a:t> </a:t>
            </a:r>
            <a:endParaRPr lang="en-US" kern="0" dirty="0">
              <a:solidFill>
                <a:srgbClr val="000000"/>
              </a:solidFill>
              <a:latin typeface="Arial" panose="020B0604020202020204" pitchFamily="34" charset="0"/>
              <a:ea typeface="Arial"/>
              <a:cs typeface="Arial" panose="020B0604020202020204" pitchFamily="34" charset="0"/>
            </a:endParaRP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Exacerbate gender gaps because of larger pay gaps in high-paying occupations</a:t>
            </a: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Domestic MNEs hire more women in high-paying occupations than other MNEs</a:t>
            </a: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Country of ownership may have an impact – warrants further research on reasons</a:t>
            </a: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sz="2000" b="1" kern="0" dirty="0">
                <a:solidFill>
                  <a:srgbClr val="000000"/>
                </a:solidFill>
                <a:latin typeface="Arial" panose="020B0604020202020204" pitchFamily="34" charset="0"/>
                <a:ea typeface="Arial"/>
                <a:cs typeface="Arial" panose="020B0604020202020204" pitchFamily="34" charset="0"/>
              </a:rPr>
              <a:t>International traders</a:t>
            </a:r>
            <a:endParaRPr lang="en-US" b="1" kern="0" dirty="0">
              <a:solidFill>
                <a:srgbClr val="000000"/>
              </a:solidFill>
              <a:latin typeface="Arial" panose="020B0604020202020204" pitchFamily="34" charset="0"/>
              <a:ea typeface="Arial"/>
              <a:cs typeface="Arial" panose="020B0604020202020204" pitchFamily="34" charset="0"/>
            </a:endParaRP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Exacerbate gender gaps because of women’s lower share in high-paying jobs</a:t>
            </a: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Gender pay gap is smaller (or similar) than in non-traders in managerial and professional occupations, but larger in support functions</a:t>
            </a:r>
          </a:p>
          <a:p>
            <a:pPr marL="800100" lvl="1"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We can improve gender balance by advancing women to high-paying occupations in MNEs and foreign traders, but also by paying attention to intra-firm-occupation pay gaps </a:t>
            </a: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a:spcBef>
                <a:spcPts val="600"/>
              </a:spcBef>
              <a:buClr>
                <a:srgbClr val="000000"/>
              </a:buClr>
              <a:buSzPts val="2000"/>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a:spcBef>
                <a:spcPts val="600"/>
              </a:spcBef>
              <a:buClr>
                <a:srgbClr val="000000"/>
              </a:buClr>
              <a:buSzPts val="2000"/>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endParaRPr lang="en-US" b="1" kern="0" dirty="0">
              <a:solidFill>
                <a:srgbClr val="000000"/>
              </a:solidFill>
              <a:latin typeface="Arial" panose="020B0604020202020204" pitchFamily="34" charset="0"/>
              <a:ea typeface="Arial"/>
              <a:cs typeface="Arial" panose="020B0604020202020204" pitchFamily="34" charset="0"/>
            </a:endParaRP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endParaRPr lang="en-US" b="1" kern="0" dirty="0">
              <a:solidFill>
                <a:srgbClr val="000000"/>
              </a:solidFill>
              <a:latin typeface="Arial" panose="020B0604020202020204" pitchFamily="34" charset="0"/>
              <a:ea typeface="Arial"/>
              <a:cs typeface="Arial" panose="020B0604020202020204" pitchFamily="34" charset="0"/>
            </a:endParaRPr>
          </a:p>
          <a:p>
            <a:pPr marL="285750" indent="-158748">
              <a:spcBef>
                <a:spcPts val="600"/>
              </a:spcBef>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panose="020B0604020202020204" pitchFamily="34" charset="0"/>
              <a:ea typeface="Arial"/>
              <a:cs typeface="Arial" panose="020B0604020202020204" pitchFamily="34" charset="0"/>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Arial"/>
                <a:cs typeface="Arial" panose="020B0604020202020204" pitchFamily="34" charset="0"/>
              </a:rPr>
              <a:t> </a:t>
            </a:r>
          </a:p>
          <a:p>
            <a:pPr>
              <a:defRPr sz="1800" b="0" i="0" u="none" strike="noStrike" kern="0" cap="none" spc="0" baseline="0">
                <a:solidFill>
                  <a:srgbClr val="000000"/>
                </a:solidFill>
                <a:uFillTx/>
              </a:defRPr>
            </a:pPr>
            <a:r>
              <a:rPr lang="en-US" kern="0" dirty="0">
                <a:solidFill>
                  <a:srgbClr val="000000"/>
                </a:solidFill>
                <a:latin typeface="Arial" panose="020B0604020202020204" pitchFamily="34" charset="0"/>
                <a:ea typeface="Calibri"/>
                <a:cs typeface="Arial" panose="020B0604020202020204" pitchFamily="34" charset="0"/>
              </a:rPr>
              <a:t>  </a:t>
            </a:r>
            <a:endParaRPr lang="en-US" kern="0" dirty="0">
              <a:solidFill>
                <a:srgbClr val="000000"/>
              </a:solidFill>
              <a:latin typeface="Arial" panose="020B0604020202020204" pitchFamily="34" charset="0"/>
              <a:ea typeface="Arial"/>
              <a:cs typeface="Arial" panose="020B0604020202020204" pitchFamily="34" charset="0"/>
            </a:endParaRPr>
          </a:p>
        </p:txBody>
      </p:sp>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Tree>
    <p:extLst>
      <p:ext uri="{BB962C8B-B14F-4D97-AF65-F5344CB8AC3E}">
        <p14:creationId xmlns:p14="http://schemas.microsoft.com/office/powerpoint/2010/main" val="33799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2;p10">
            <a:extLst>
              <a:ext uri="{FF2B5EF4-FFF2-40B4-BE49-F238E27FC236}">
                <a16:creationId xmlns:a16="http://schemas.microsoft.com/office/drawing/2014/main" id="{0FD6C51C-9DED-BB4C-86CC-91498A751082}"/>
              </a:ext>
            </a:extLst>
          </p:cNvPr>
          <p:cNvSpPr txBox="1"/>
          <p:nvPr/>
        </p:nvSpPr>
        <p:spPr>
          <a:xfrm>
            <a:off x="897728" y="701673"/>
            <a:ext cx="8847152" cy="6202503"/>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Conclusions and next steps</a:t>
            </a:r>
            <a:endParaRPr lang="en-US" sz="2000" kern="0" dirty="0">
              <a:solidFill>
                <a:srgbClr val="000000"/>
              </a:solidFill>
              <a:latin typeface="Arial"/>
              <a:ea typeface="Arial"/>
              <a:cs typeface="Arial"/>
            </a:endParaRPr>
          </a:p>
          <a:p>
            <a:pPr marL="342900" indent="-342900">
              <a:spcBef>
                <a:spcPts val="12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We should assess gender gaps by occupation and firm type </a:t>
            </a:r>
          </a:p>
          <a:p>
            <a:pPr marL="800100" lvl="1" indent="-342900">
              <a:spcBef>
                <a:spcPts val="12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It is the </a:t>
            </a:r>
            <a:r>
              <a:rPr lang="en-US" sz="2000" i="1" kern="0" dirty="0">
                <a:solidFill>
                  <a:srgbClr val="000000"/>
                </a:solidFill>
                <a:latin typeface="Arial"/>
                <a:ea typeface="Arial"/>
                <a:cs typeface="Arial"/>
              </a:rPr>
              <a:t>firm hierarchy </a:t>
            </a:r>
            <a:r>
              <a:rPr lang="en-US" sz="2000" kern="0" dirty="0">
                <a:solidFill>
                  <a:srgbClr val="000000"/>
                </a:solidFill>
                <a:latin typeface="Arial"/>
                <a:ea typeface="Arial"/>
                <a:cs typeface="Arial"/>
              </a:rPr>
              <a:t>that reacts to trade policy and guides decisions about distributing the benefits from international trade </a:t>
            </a: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It is possible to construct statistics to allow systematic analyses and statistical offices should strive to make the underlying data and related statistics available </a:t>
            </a: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Existing macro models may be improved by using these data</a:t>
            </a: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Further research should focus on reasons why multinational and international traders generate gendered outcomes, and on improving trade and gender macro-analyses</a:t>
            </a: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marL="342900" indent="-342900">
              <a:spcBef>
                <a:spcPts val="600"/>
              </a:spcBef>
              <a:buClr>
                <a:srgbClr val="000000"/>
              </a:buClr>
              <a:buSzPts val="2000"/>
              <a:buFont typeface="Wingdings" pitchFamily="2" charset="2"/>
              <a:buChar char="Ø"/>
              <a:defRPr sz="1800" b="0" i="0" u="none" strike="noStrike" kern="0" cap="none" spc="0" baseline="0">
                <a:solidFill>
                  <a:srgbClr val="000000"/>
                </a:solidFill>
                <a:uFillTx/>
              </a:defRPr>
            </a:pPr>
            <a:r>
              <a:rPr lang="en-US" sz="2000" kern="0" dirty="0">
                <a:solidFill>
                  <a:srgbClr val="000000"/>
                </a:solidFill>
                <a:latin typeface="Arial"/>
                <a:ea typeface="Arial"/>
                <a:cs typeface="Arial"/>
              </a:rPr>
              <a:t>UNCTAD works with the EU DG Trade, UN Women and UN Regional Commissions in Europe and Africa to improve data availability, develop methodologies and enhance statistical capacity</a:t>
            </a:r>
          </a:p>
          <a:p>
            <a:pPr marL="342900" indent="-342900">
              <a:spcBef>
                <a:spcPts val="600"/>
              </a:spcBef>
              <a:buClr>
                <a:srgbClr val="000000"/>
              </a:buClr>
              <a:buSzPts val="2000"/>
              <a:buFont typeface="Arial" panose="020B0604020202020204" pitchFamily="34" charset="0"/>
              <a:buChar char="•"/>
              <a:defRPr sz="1800" b="0" i="0" u="none" strike="noStrike" kern="0" cap="none" spc="0" baseline="0">
                <a:solidFill>
                  <a:srgbClr val="000000"/>
                </a:solidFill>
                <a:uFillTx/>
              </a:defRPr>
            </a:pPr>
            <a:endParaRPr lang="en-US" sz="2000" b="1" kern="0" dirty="0">
              <a:solidFill>
                <a:srgbClr val="000000"/>
              </a:solidFill>
              <a:latin typeface="Arial"/>
              <a:ea typeface="Arial"/>
              <a:cs typeface="Arial"/>
            </a:endParaRPr>
          </a:p>
          <a:p>
            <a:pPr marL="285750" indent="-158748">
              <a:spcBef>
                <a:spcPts val="600"/>
              </a:spcBef>
              <a:defRPr sz="1800" b="0" i="0" u="none" strike="noStrike" kern="0" cap="none" spc="0" baseline="0">
                <a:solidFill>
                  <a:srgbClr val="000000"/>
                </a:solidFill>
                <a:uFillTx/>
              </a:defRPr>
            </a:pPr>
            <a:endParaRPr lang="en-US" sz="2000"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a:ea typeface="Arial"/>
                <a:cs typeface="Arial"/>
              </a:rPr>
              <a:t> </a:t>
            </a: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endParaRPr lang="en-US" sz="1400" kern="0" dirty="0">
              <a:solidFill>
                <a:srgbClr val="000000"/>
              </a:solidFill>
              <a:latin typeface="Arial"/>
              <a:ea typeface="Arial"/>
              <a:cs typeface="Arial"/>
            </a:endParaRPr>
          </a:p>
        </p:txBody>
      </p:sp>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Tree>
    <p:extLst>
      <p:ext uri="{BB962C8B-B14F-4D97-AF65-F5344CB8AC3E}">
        <p14:creationId xmlns:p14="http://schemas.microsoft.com/office/powerpoint/2010/main" val="752413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2;p10">
            <a:extLst>
              <a:ext uri="{FF2B5EF4-FFF2-40B4-BE49-F238E27FC236}">
                <a16:creationId xmlns:a16="http://schemas.microsoft.com/office/drawing/2014/main" id="{0FD6C51C-9DED-BB4C-86CC-91498A751082}"/>
              </a:ext>
            </a:extLst>
          </p:cNvPr>
          <p:cNvSpPr txBox="1"/>
          <p:nvPr/>
        </p:nvSpPr>
        <p:spPr>
          <a:xfrm>
            <a:off x="5026011" y="2887652"/>
            <a:ext cx="7769099" cy="6202503"/>
          </a:xfrm>
          <a:prstGeom prst="rect">
            <a:avLst/>
          </a:prstGeom>
          <a:noFill/>
          <a:ln cap="flat">
            <a:noFill/>
          </a:ln>
        </p:spPr>
        <p:txBody>
          <a:bodyPr vert="horz" wrap="square" lIns="91421" tIns="45701" rIns="91421" bIns="45701" anchor="t" anchorCtr="0" compatLnSpc="1">
            <a:noAutofit/>
          </a:bodyPr>
          <a:lstStyle/>
          <a:p>
            <a:pPr algn="just">
              <a:defRPr sz="1800" b="0" i="0" u="none" strike="noStrike" kern="0" cap="none" spc="0" baseline="0">
                <a:solidFill>
                  <a:srgbClr val="000000"/>
                </a:solidFill>
                <a:uFillTx/>
              </a:defRPr>
            </a:pPr>
            <a:r>
              <a:rPr lang="en-US" sz="2800" kern="0" dirty="0">
                <a:solidFill>
                  <a:srgbClr val="2C6598"/>
                </a:solidFill>
                <a:latin typeface="Monda"/>
                <a:ea typeface="Monda"/>
                <a:cs typeface="Monda"/>
              </a:rPr>
              <a:t>Thank you!</a:t>
            </a:r>
            <a:endParaRPr lang="en-US" sz="1400" kern="0" dirty="0">
              <a:solidFill>
                <a:srgbClr val="000000"/>
              </a:solidFill>
              <a:latin typeface="Arial"/>
              <a:ea typeface="Arial"/>
              <a:cs typeface="Arial"/>
            </a:endParaRPr>
          </a:p>
          <a:p>
            <a:pPr>
              <a:spcBef>
                <a:spcPts val="600"/>
              </a:spcBef>
              <a:buClr>
                <a:srgbClr val="000000"/>
              </a:buClr>
              <a:buSzPts val="2000"/>
              <a:defRPr sz="1800" b="0" i="0" u="none" strike="noStrike" kern="0" cap="none" spc="0" baseline="0">
                <a:solidFill>
                  <a:srgbClr val="000000"/>
                </a:solidFill>
                <a:uFillTx/>
              </a:defRPr>
            </a:pPr>
            <a:endParaRPr lang="en-US" sz="2000" b="1"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endParaRPr lang="en-US" kern="0" dirty="0">
              <a:solidFill>
                <a:srgbClr val="000000"/>
              </a:solidFill>
              <a:latin typeface="Arial"/>
              <a:ea typeface="Arial"/>
              <a:cs typeface="Arial"/>
            </a:endParaRPr>
          </a:p>
          <a:p>
            <a:pPr algn="just">
              <a:spcBef>
                <a:spcPts val="600"/>
              </a:spcBef>
              <a:defRPr sz="1800" b="0" i="0" u="none" strike="noStrike" kern="0" cap="none" spc="0" baseline="0">
                <a:solidFill>
                  <a:srgbClr val="000000"/>
                </a:solidFill>
                <a:uFillTx/>
              </a:defRPr>
            </a:pPr>
            <a:r>
              <a:rPr lang="en-US" kern="0" dirty="0">
                <a:solidFill>
                  <a:srgbClr val="000000"/>
                </a:solidFill>
                <a:latin typeface="Arial"/>
                <a:ea typeface="Arial"/>
                <a:cs typeface="Arial"/>
              </a:rPr>
              <a:t> </a:t>
            </a:r>
            <a:endParaRPr lang="en-US" sz="1400" kern="0" dirty="0">
              <a:solidFill>
                <a:srgbClr val="000000"/>
              </a:solidFill>
              <a:latin typeface="Arial"/>
              <a:ea typeface="Arial"/>
              <a:cs typeface="Arial"/>
            </a:endParaRPr>
          </a:p>
          <a:p>
            <a:pPr>
              <a:defRPr sz="1800" b="0" i="0" u="none" strike="noStrike" kern="0" cap="none" spc="0" baseline="0">
                <a:solidFill>
                  <a:srgbClr val="000000"/>
                </a:solidFill>
                <a:uFillTx/>
              </a:defRPr>
            </a:pPr>
            <a:r>
              <a:rPr lang="en-US" kern="0" dirty="0">
                <a:solidFill>
                  <a:srgbClr val="000000"/>
                </a:solidFill>
                <a:latin typeface="Calibri"/>
                <a:ea typeface="Calibri"/>
                <a:cs typeface="Calibri"/>
              </a:rPr>
              <a:t>  </a:t>
            </a:r>
            <a:endParaRPr lang="en-US" sz="1400" kern="0" dirty="0">
              <a:solidFill>
                <a:srgbClr val="000000"/>
              </a:solidFill>
              <a:latin typeface="Arial"/>
              <a:ea typeface="Arial"/>
              <a:cs typeface="Arial"/>
            </a:endParaRPr>
          </a:p>
        </p:txBody>
      </p:sp>
      <p:sp>
        <p:nvSpPr>
          <p:cNvPr id="3" name="Google Shape;63;p10">
            <a:extLst>
              <a:ext uri="{FF2B5EF4-FFF2-40B4-BE49-F238E27FC236}">
                <a16:creationId xmlns:a16="http://schemas.microsoft.com/office/drawing/2014/main" id="{659EC12D-2B99-3C45-998A-A69B2F349A74}"/>
              </a:ext>
            </a:extLst>
          </p:cNvPr>
          <p:cNvSpPr txBox="1">
            <a:spLocks noGrp="1"/>
          </p:cNvSpPr>
          <p:nvPr>
            <p:ph type="body" idx="4294967295"/>
          </p:nvPr>
        </p:nvSpPr>
        <p:spPr>
          <a:xfrm>
            <a:off x="6870697" y="431797"/>
            <a:ext cx="3168652" cy="269876"/>
          </a:xfrm>
        </p:spPr>
        <p:txBody>
          <a:bodyPr/>
          <a:lstStyle/>
          <a:p>
            <a:pPr marL="0" indent="0" algn="r">
              <a:spcBef>
                <a:spcPts val="0"/>
              </a:spcBef>
              <a:buNone/>
            </a:pPr>
            <a:r>
              <a:rPr lang="en-US" sz="1200">
                <a:solidFill>
                  <a:srgbClr val="CDB87E"/>
                </a:solidFill>
              </a:rPr>
              <a:t>United Nations Statistical Commission </a:t>
            </a:r>
            <a:endParaRPr lang="en-US"/>
          </a:p>
        </p:txBody>
      </p:sp>
    </p:spTree>
    <p:extLst>
      <p:ext uri="{BB962C8B-B14F-4D97-AF65-F5344CB8AC3E}">
        <p14:creationId xmlns:p14="http://schemas.microsoft.com/office/powerpoint/2010/main" val="31075342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3950</TotalTime>
  <Words>1552</Words>
  <Application>Microsoft Office PowerPoint</Application>
  <PresentationFormat>Widescreen</PresentationFormat>
  <Paragraphs>217</Paragraphs>
  <Slides>18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Calibri</vt:lpstr>
      <vt:lpstr>Calibri Light</vt:lpstr>
      <vt:lpstr>Cambria Math</vt:lpstr>
      <vt:lpstr>HelveticaNeueLTStd-Lt</vt:lpstr>
      <vt:lpstr>HelveticaNeueLTStd-Md</vt:lpstr>
      <vt:lpstr>Monda</vt:lpstr>
      <vt:lpstr>Times New Roman</vt:lpstr>
      <vt:lpstr>Wingdings</vt:lpstr>
      <vt:lpstr>Office-teema</vt:lpstr>
      <vt:lpstr>The impact of multinational and trading enterprises on gender equality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the impact of trade on gender equality with existing data and capacity</dc:title>
  <dc:creator>Henri Luomaranta</dc:creator>
  <cp:lastModifiedBy>Anu Peltola</cp:lastModifiedBy>
  <cp:revision>199</cp:revision>
  <dcterms:created xsi:type="dcterms:W3CDTF">2020-05-12T19:32:27Z</dcterms:created>
  <dcterms:modified xsi:type="dcterms:W3CDTF">2020-05-15T14:46:32Z</dcterms:modified>
</cp:coreProperties>
</file>