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7.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8.xml" ContentType="application/vnd.openxmlformats-officedocument.presentationml.tags+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9.xml" ContentType="application/vnd.openxmlformats-officedocument.presentationml.tag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10.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13.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14.xml" ContentType="application/vnd.openxmlformats-officedocument.presentationml.tags+xml"/>
  <Override PartName="/ppt/notesSlides/notesSlide1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7"/>
  </p:sldMasterIdLst>
  <p:notesMasterIdLst>
    <p:notesMasterId r:id="rId26"/>
  </p:notesMasterIdLst>
  <p:handoutMasterIdLst>
    <p:handoutMasterId r:id="rId27"/>
  </p:handoutMasterIdLst>
  <p:sldIdLst>
    <p:sldId id="277" r:id="rId8"/>
    <p:sldId id="284" r:id="rId9"/>
    <p:sldId id="289" r:id="rId10"/>
    <p:sldId id="306" r:id="rId11"/>
    <p:sldId id="307" r:id="rId12"/>
    <p:sldId id="308" r:id="rId13"/>
    <p:sldId id="295" r:id="rId14"/>
    <p:sldId id="301" r:id="rId15"/>
    <p:sldId id="300" r:id="rId16"/>
    <p:sldId id="302" r:id="rId17"/>
    <p:sldId id="303" r:id="rId18"/>
    <p:sldId id="304" r:id="rId19"/>
    <p:sldId id="309" r:id="rId20"/>
    <p:sldId id="310" r:id="rId21"/>
    <p:sldId id="311" r:id="rId22"/>
    <p:sldId id="312" r:id="rId23"/>
    <p:sldId id="313" r:id="rId24"/>
    <p:sldId id="314" r:id="rId25"/>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1758">
          <p15:clr>
            <a:srgbClr val="A4A3A4"/>
          </p15:clr>
        </p15:guide>
        <p15:guide id="2" orient="horz" pos="3725">
          <p15:clr>
            <a:srgbClr val="A4A3A4"/>
          </p15:clr>
        </p15:guide>
        <p15:guide id="3" pos="340">
          <p15:clr>
            <a:srgbClr val="A4A3A4"/>
          </p15:clr>
        </p15:guide>
        <p15:guide id="4" pos="537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F41"/>
    <a:srgbClr val="41C0F0"/>
    <a:srgbClr val="8FB521"/>
    <a:srgbClr val="FFD500"/>
    <a:srgbClr val="8FBF21"/>
    <a:srgbClr val="81BB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4" autoAdjust="0"/>
    <p:restoredTop sz="67685" autoAdjust="0"/>
  </p:normalViewPr>
  <p:slideViewPr>
    <p:cSldViewPr snapToGrid="0">
      <p:cViewPr varScale="1">
        <p:scale>
          <a:sx n="77" d="100"/>
          <a:sy n="77" d="100"/>
        </p:scale>
        <p:origin x="2586" y="84"/>
      </p:cViewPr>
      <p:guideLst>
        <p:guide orient="horz" pos="1758"/>
        <p:guide orient="horz" pos="3725"/>
        <p:guide pos="340"/>
        <p:guide pos="537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DH222DF\M993390$\CGE\Firm%20Heterogeneity\Data\FADN%20FBS%20and%20USDA%20parameter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ADH222DF\M993390$\CGE\Firm%20Heterogeneity\Data\FADN%20FBS%20and%20USDA%20parameter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ADH222DF\M993390$\CGE\Firm%20Heterogeneity\Data\FADN%20FBS%20and%20USDA%20parameter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ADH222DF\M993390$\CGE\Firm%20Heterogeneity\Data\FADN%20FBS%20and%20USDA%20parameters.xlsx"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'Fixed cost shares all'!$C$1</c:f>
              <c:strCache>
                <c:ptCount val="1"/>
                <c:pt idx="0">
                  <c:v>Gross</c:v>
                </c:pt>
              </c:strCache>
            </c:strRef>
          </c:tx>
          <c:spPr>
            <a:solidFill>
              <a:schemeClr val="accent6"/>
            </a:solidFill>
            <a:ln>
              <a:noFill/>
            </a:ln>
            <a:effectLst/>
          </c:spPr>
          <c:invertIfNegative val="0"/>
          <c:cat>
            <c:multiLvlStrRef>
              <c:f>'Fixed cost shares all'!$A$2:$B$5</c:f>
              <c:multiLvlStrCache>
                <c:ptCount val="4"/>
                <c:lvl>
                  <c:pt idx="0">
                    <c:v>USA</c:v>
                  </c:pt>
                  <c:pt idx="1">
                    <c:v>EU</c:v>
                  </c:pt>
                  <c:pt idx="2">
                    <c:v>EU</c:v>
                  </c:pt>
                  <c:pt idx="3">
                    <c:v>England</c:v>
                  </c:pt>
                </c:lvl>
                <c:lvl>
                  <c:pt idx="0">
                    <c:v>All farms</c:v>
                  </c:pt>
                  <c:pt idx="1">
                    <c:v>All crops</c:v>
                  </c:pt>
                  <c:pt idx="2">
                    <c:v>All livestock</c:v>
                  </c:pt>
                  <c:pt idx="3">
                    <c:v>All farms</c:v>
                  </c:pt>
                </c:lvl>
              </c:multiLvlStrCache>
            </c:multiLvlStrRef>
          </c:cat>
          <c:val>
            <c:numRef>
              <c:f>'Fixed cost shares all'!$C$2:$C$5</c:f>
              <c:numCache>
                <c:formatCode>0%</c:formatCode>
                <c:ptCount val="4"/>
                <c:pt idx="0">
                  <c:v>0.19401139029915071</c:v>
                </c:pt>
                <c:pt idx="1">
                  <c:v>0.28977790672784154</c:v>
                </c:pt>
                <c:pt idx="2">
                  <c:v>0.22546089207021208</c:v>
                </c:pt>
                <c:pt idx="3">
                  <c:v>0.45624745624745627</c:v>
                </c:pt>
              </c:numCache>
            </c:numRef>
          </c:val>
          <c:extLst>
            <c:ext xmlns:c16="http://schemas.microsoft.com/office/drawing/2014/chart" uri="{C3380CC4-5D6E-409C-BE32-E72D297353CC}">
              <c16:uniqueId val="{00000000-93D7-4611-BEC6-0A5F7593693D}"/>
            </c:ext>
          </c:extLst>
        </c:ser>
        <c:ser>
          <c:idx val="1"/>
          <c:order val="1"/>
          <c:tx>
            <c:strRef>
              <c:f>'Fixed cost shares all'!$D$1</c:f>
              <c:strCache>
                <c:ptCount val="1"/>
                <c:pt idx="0">
                  <c:v>Net</c:v>
                </c:pt>
              </c:strCache>
            </c:strRef>
          </c:tx>
          <c:spPr>
            <a:solidFill>
              <a:schemeClr val="accent5"/>
            </a:solidFill>
            <a:ln>
              <a:noFill/>
            </a:ln>
            <a:effectLst/>
          </c:spPr>
          <c:invertIfNegative val="0"/>
          <c:cat>
            <c:multiLvlStrRef>
              <c:f>'Fixed cost shares all'!$A$2:$B$5</c:f>
              <c:multiLvlStrCache>
                <c:ptCount val="4"/>
                <c:lvl>
                  <c:pt idx="0">
                    <c:v>USA</c:v>
                  </c:pt>
                  <c:pt idx="1">
                    <c:v>EU</c:v>
                  </c:pt>
                  <c:pt idx="2">
                    <c:v>EU</c:v>
                  </c:pt>
                  <c:pt idx="3">
                    <c:v>England</c:v>
                  </c:pt>
                </c:lvl>
                <c:lvl>
                  <c:pt idx="0">
                    <c:v>All farms</c:v>
                  </c:pt>
                  <c:pt idx="1">
                    <c:v>All crops</c:v>
                  </c:pt>
                  <c:pt idx="2">
                    <c:v>All livestock</c:v>
                  </c:pt>
                  <c:pt idx="3">
                    <c:v>All farms</c:v>
                  </c:pt>
                </c:lvl>
              </c:multiLvlStrCache>
            </c:multiLvlStrRef>
          </c:cat>
          <c:val>
            <c:numRef>
              <c:f>'Fixed cost shares all'!$D$2:$D$5</c:f>
              <c:numCache>
                <c:formatCode>0%</c:formatCode>
                <c:ptCount val="4"/>
                <c:pt idx="0">
                  <c:v>0.15787813881650645</c:v>
                </c:pt>
                <c:pt idx="1">
                  <c:v>0.13708745495767818</c:v>
                </c:pt>
                <c:pt idx="2">
                  <c:v>6.4715436565022461E-2</c:v>
                </c:pt>
                <c:pt idx="3">
                  <c:v>0.32837188000915962</c:v>
                </c:pt>
              </c:numCache>
            </c:numRef>
          </c:val>
          <c:extLst>
            <c:ext xmlns:c16="http://schemas.microsoft.com/office/drawing/2014/chart" uri="{C3380CC4-5D6E-409C-BE32-E72D297353CC}">
              <c16:uniqueId val="{00000001-93D7-4611-BEC6-0A5F7593693D}"/>
            </c:ext>
          </c:extLst>
        </c:ser>
        <c:dLbls>
          <c:showLegendKey val="0"/>
          <c:showVal val="0"/>
          <c:showCatName val="0"/>
          <c:showSerName val="0"/>
          <c:showPercent val="0"/>
          <c:showBubbleSize val="0"/>
        </c:dLbls>
        <c:gapWidth val="219"/>
        <c:axId val="1411770208"/>
        <c:axId val="1216076592"/>
      </c:barChart>
      <c:lineChart>
        <c:grouping val="standard"/>
        <c:varyColors val="0"/>
        <c:ser>
          <c:idx val="2"/>
          <c:order val="2"/>
          <c:tx>
            <c:strRef>
              <c:f>'Fixed cost shares all'!$E$1</c:f>
              <c:strCache>
                <c:ptCount val="1"/>
                <c:pt idx="0">
                  <c:v>GTAP-HE TransMachEq</c:v>
                </c:pt>
              </c:strCache>
            </c:strRef>
          </c:tx>
          <c:spPr>
            <a:ln w="28575" cap="rnd">
              <a:solidFill>
                <a:schemeClr val="accent4"/>
              </a:solidFill>
              <a:round/>
            </a:ln>
            <a:effectLst/>
          </c:spPr>
          <c:marker>
            <c:symbol val="none"/>
          </c:marker>
          <c:cat>
            <c:multiLvlStrRef>
              <c:f>'Fixed cost shares all'!$A$2:$B$5</c:f>
              <c:multiLvlStrCache>
                <c:ptCount val="4"/>
                <c:lvl>
                  <c:pt idx="0">
                    <c:v>USA</c:v>
                  </c:pt>
                  <c:pt idx="1">
                    <c:v>EU</c:v>
                  </c:pt>
                  <c:pt idx="2">
                    <c:v>EU</c:v>
                  </c:pt>
                  <c:pt idx="3">
                    <c:v>England</c:v>
                  </c:pt>
                </c:lvl>
                <c:lvl>
                  <c:pt idx="0">
                    <c:v>All farms</c:v>
                  </c:pt>
                  <c:pt idx="1">
                    <c:v>All crops</c:v>
                  </c:pt>
                  <c:pt idx="2">
                    <c:v>All livestock</c:v>
                  </c:pt>
                  <c:pt idx="3">
                    <c:v>All farms</c:v>
                  </c:pt>
                </c:lvl>
              </c:multiLvlStrCache>
            </c:multiLvlStrRef>
          </c:cat>
          <c:val>
            <c:numRef>
              <c:f>'Fixed cost shares all'!$E$2:$E$5</c:f>
              <c:numCache>
                <c:formatCode>0%</c:formatCode>
                <c:ptCount val="4"/>
                <c:pt idx="0">
                  <c:v>0.20746887966804978</c:v>
                </c:pt>
                <c:pt idx="1">
                  <c:v>0.20746887966804978</c:v>
                </c:pt>
                <c:pt idx="2">
                  <c:v>0.20746887966804978</c:v>
                </c:pt>
                <c:pt idx="3">
                  <c:v>0.20746887966804978</c:v>
                </c:pt>
              </c:numCache>
            </c:numRef>
          </c:val>
          <c:smooth val="0"/>
          <c:extLst>
            <c:ext xmlns:c16="http://schemas.microsoft.com/office/drawing/2014/chart" uri="{C3380CC4-5D6E-409C-BE32-E72D297353CC}">
              <c16:uniqueId val="{00000002-93D7-4611-BEC6-0A5F7593693D}"/>
            </c:ext>
          </c:extLst>
        </c:ser>
        <c:ser>
          <c:idx val="3"/>
          <c:order val="3"/>
          <c:tx>
            <c:strRef>
              <c:f>'Fixed cost shares all'!$F$1</c:f>
              <c:strCache>
                <c:ptCount val="1"/>
                <c:pt idx="0">
                  <c:v>GTAP-HET HeavyMnfc</c:v>
                </c:pt>
              </c:strCache>
            </c:strRef>
          </c:tx>
          <c:spPr>
            <a:ln w="28575" cap="rnd">
              <a:solidFill>
                <a:schemeClr val="accent6">
                  <a:lumMod val="60000"/>
                </a:schemeClr>
              </a:solidFill>
              <a:round/>
            </a:ln>
            <a:effectLst/>
          </c:spPr>
          <c:marker>
            <c:symbol val="none"/>
          </c:marker>
          <c:cat>
            <c:multiLvlStrRef>
              <c:f>'Fixed cost shares all'!$A$2:$B$5</c:f>
              <c:multiLvlStrCache>
                <c:ptCount val="4"/>
                <c:lvl>
                  <c:pt idx="0">
                    <c:v>USA</c:v>
                  </c:pt>
                  <c:pt idx="1">
                    <c:v>EU</c:v>
                  </c:pt>
                  <c:pt idx="2">
                    <c:v>EU</c:v>
                  </c:pt>
                  <c:pt idx="3">
                    <c:v>England</c:v>
                  </c:pt>
                </c:lvl>
                <c:lvl>
                  <c:pt idx="0">
                    <c:v>All farms</c:v>
                  </c:pt>
                  <c:pt idx="1">
                    <c:v>All crops</c:v>
                  </c:pt>
                  <c:pt idx="2">
                    <c:v>All livestock</c:v>
                  </c:pt>
                  <c:pt idx="3">
                    <c:v>All farms</c:v>
                  </c:pt>
                </c:lvl>
              </c:multiLvlStrCache>
            </c:multiLvlStrRef>
          </c:cat>
          <c:val>
            <c:numRef>
              <c:f>'Fixed cost shares all'!$F$2:$F$5</c:f>
              <c:numCache>
                <c:formatCode>0%</c:formatCode>
                <c:ptCount val="4"/>
                <c:pt idx="0">
                  <c:v>0.18083182640144665</c:v>
                </c:pt>
                <c:pt idx="1">
                  <c:v>0.18083182640144665</c:v>
                </c:pt>
                <c:pt idx="2">
                  <c:v>0.18083182640144665</c:v>
                </c:pt>
                <c:pt idx="3">
                  <c:v>0.18083182640144665</c:v>
                </c:pt>
              </c:numCache>
            </c:numRef>
          </c:val>
          <c:smooth val="0"/>
          <c:extLst>
            <c:ext xmlns:c16="http://schemas.microsoft.com/office/drawing/2014/chart" uri="{C3380CC4-5D6E-409C-BE32-E72D297353CC}">
              <c16:uniqueId val="{00000003-93D7-4611-BEC6-0A5F7593693D}"/>
            </c:ext>
          </c:extLst>
        </c:ser>
        <c:dLbls>
          <c:showLegendKey val="0"/>
          <c:showVal val="0"/>
          <c:showCatName val="0"/>
          <c:showSerName val="0"/>
          <c:showPercent val="0"/>
          <c:showBubbleSize val="0"/>
        </c:dLbls>
        <c:marker val="1"/>
        <c:smooth val="0"/>
        <c:axId val="1411770208"/>
        <c:axId val="1216076592"/>
      </c:lineChart>
      <c:catAx>
        <c:axId val="141177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216076592"/>
        <c:crosses val="autoZero"/>
        <c:auto val="1"/>
        <c:lblAlgn val="ctr"/>
        <c:lblOffset val="100"/>
        <c:noMultiLvlLbl val="0"/>
      </c:catAx>
      <c:valAx>
        <c:axId val="1216076592"/>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4117702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1"/>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131177197184077E-2"/>
          <c:y val="0.14482342565797296"/>
          <c:w val="0.91228943746973623"/>
          <c:h val="0.63872712066652237"/>
        </c:manualLayout>
      </c:layout>
      <c:barChart>
        <c:barDir val="col"/>
        <c:grouping val="clustered"/>
        <c:varyColors val="0"/>
        <c:ser>
          <c:idx val="0"/>
          <c:order val="0"/>
          <c:tx>
            <c:strRef>
              <c:f>'Fixed cost shares crops'!$C$1</c:f>
              <c:strCache>
                <c:ptCount val="1"/>
                <c:pt idx="0">
                  <c:v>Gross</c:v>
                </c:pt>
              </c:strCache>
            </c:strRef>
          </c:tx>
          <c:spPr>
            <a:solidFill>
              <a:schemeClr val="accent6"/>
            </a:solidFill>
            <a:ln>
              <a:noFill/>
            </a:ln>
            <a:effectLst/>
          </c:spPr>
          <c:invertIfNegative val="0"/>
          <c:cat>
            <c:multiLvlStrRef>
              <c:f>'Fixed cost shares crops'!$A$2:$B$5</c:f>
              <c:multiLvlStrCache>
                <c:ptCount val="4"/>
                <c:lvl>
                  <c:pt idx="0">
                    <c:v>USA</c:v>
                  </c:pt>
                  <c:pt idx="1">
                    <c:v>USA</c:v>
                  </c:pt>
                  <c:pt idx="2">
                    <c:v>EU</c:v>
                  </c:pt>
                  <c:pt idx="3">
                    <c:v>England</c:v>
                  </c:pt>
                </c:lvl>
                <c:lvl>
                  <c:pt idx="0">
                    <c:v>Wheat</c:v>
                  </c:pt>
                  <c:pt idx="1">
                    <c:v>Corn</c:v>
                  </c:pt>
                  <c:pt idx="2">
                    <c:v>Cereals, oilseeds and proteins</c:v>
                  </c:pt>
                  <c:pt idx="3">
                    <c:v>Cereals</c:v>
                  </c:pt>
                </c:lvl>
              </c:multiLvlStrCache>
            </c:multiLvlStrRef>
          </c:cat>
          <c:val>
            <c:numRef>
              <c:f>'Fixed cost shares crops'!$C$2:$C$5</c:f>
              <c:numCache>
                <c:formatCode>0%</c:formatCode>
                <c:ptCount val="4"/>
                <c:pt idx="0">
                  <c:v>0.24729119065195973</c:v>
                </c:pt>
                <c:pt idx="1">
                  <c:v>0.34658441198703649</c:v>
                </c:pt>
                <c:pt idx="2">
                  <c:v>0.29308076423762897</c:v>
                </c:pt>
                <c:pt idx="3">
                  <c:v>0.55467590301830771</c:v>
                </c:pt>
              </c:numCache>
            </c:numRef>
          </c:val>
          <c:extLst>
            <c:ext xmlns:c16="http://schemas.microsoft.com/office/drawing/2014/chart" uri="{C3380CC4-5D6E-409C-BE32-E72D297353CC}">
              <c16:uniqueId val="{00000000-F2E5-4D98-81FA-23BC0F3D88A4}"/>
            </c:ext>
          </c:extLst>
        </c:ser>
        <c:ser>
          <c:idx val="1"/>
          <c:order val="1"/>
          <c:tx>
            <c:strRef>
              <c:f>'Fixed cost shares crops'!$D$1</c:f>
              <c:strCache>
                <c:ptCount val="1"/>
                <c:pt idx="0">
                  <c:v>Net</c:v>
                </c:pt>
              </c:strCache>
            </c:strRef>
          </c:tx>
          <c:spPr>
            <a:solidFill>
              <a:schemeClr val="accent5"/>
            </a:solidFill>
            <a:ln>
              <a:noFill/>
            </a:ln>
            <a:effectLst/>
          </c:spPr>
          <c:invertIfNegative val="0"/>
          <c:cat>
            <c:multiLvlStrRef>
              <c:f>'Fixed cost shares crops'!$A$2:$B$5</c:f>
              <c:multiLvlStrCache>
                <c:ptCount val="4"/>
                <c:lvl>
                  <c:pt idx="0">
                    <c:v>USA</c:v>
                  </c:pt>
                  <c:pt idx="1">
                    <c:v>USA</c:v>
                  </c:pt>
                  <c:pt idx="2">
                    <c:v>EU</c:v>
                  </c:pt>
                  <c:pt idx="3">
                    <c:v>England</c:v>
                  </c:pt>
                </c:lvl>
                <c:lvl>
                  <c:pt idx="0">
                    <c:v>Wheat</c:v>
                  </c:pt>
                  <c:pt idx="1">
                    <c:v>Corn</c:v>
                  </c:pt>
                  <c:pt idx="2">
                    <c:v>Cereals, oilseeds and proteins</c:v>
                  </c:pt>
                  <c:pt idx="3">
                    <c:v>Cereals</c:v>
                  </c:pt>
                </c:lvl>
              </c:multiLvlStrCache>
            </c:multiLvlStrRef>
          </c:cat>
          <c:val>
            <c:numRef>
              <c:f>'Fixed cost shares crops'!$D$2:$D$5</c:f>
              <c:numCache>
                <c:formatCode>0%</c:formatCode>
                <c:ptCount val="4"/>
                <c:pt idx="0">
                  <c:v>0.11713309284519773</c:v>
                </c:pt>
                <c:pt idx="1">
                  <c:v>0.29577618645407333</c:v>
                </c:pt>
                <c:pt idx="2">
                  <c:v>3.8877748718308701E-2</c:v>
                </c:pt>
                <c:pt idx="3">
                  <c:v>0.31914893617021278</c:v>
                </c:pt>
              </c:numCache>
            </c:numRef>
          </c:val>
          <c:extLst>
            <c:ext xmlns:c16="http://schemas.microsoft.com/office/drawing/2014/chart" uri="{C3380CC4-5D6E-409C-BE32-E72D297353CC}">
              <c16:uniqueId val="{00000001-F2E5-4D98-81FA-23BC0F3D88A4}"/>
            </c:ext>
          </c:extLst>
        </c:ser>
        <c:dLbls>
          <c:showLegendKey val="0"/>
          <c:showVal val="0"/>
          <c:showCatName val="0"/>
          <c:showSerName val="0"/>
          <c:showPercent val="0"/>
          <c:showBubbleSize val="0"/>
        </c:dLbls>
        <c:gapWidth val="219"/>
        <c:axId val="1401525840"/>
        <c:axId val="1306384848"/>
      </c:barChart>
      <c:catAx>
        <c:axId val="140152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306384848"/>
        <c:crosses val="autoZero"/>
        <c:auto val="1"/>
        <c:lblAlgn val="ctr"/>
        <c:lblOffset val="100"/>
        <c:noMultiLvlLbl val="0"/>
      </c:catAx>
      <c:valAx>
        <c:axId val="1306384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40152584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1"/>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958982164604669E-2"/>
          <c:y val="0.14051690755585852"/>
          <c:w val="0.90875280263297931"/>
          <c:h val="0.6969809007016422"/>
        </c:manualLayout>
      </c:layout>
      <c:barChart>
        <c:barDir val="col"/>
        <c:grouping val="clustered"/>
        <c:varyColors val="0"/>
        <c:ser>
          <c:idx val="0"/>
          <c:order val="0"/>
          <c:tx>
            <c:strRef>
              <c:f>'Fixed cost shares crops'!$C$1</c:f>
              <c:strCache>
                <c:ptCount val="1"/>
                <c:pt idx="0">
                  <c:v>Gross</c:v>
                </c:pt>
              </c:strCache>
            </c:strRef>
          </c:tx>
          <c:spPr>
            <a:solidFill>
              <a:schemeClr val="accent6"/>
            </a:solidFill>
            <a:ln>
              <a:noFill/>
            </a:ln>
            <a:effectLst/>
          </c:spPr>
          <c:invertIfNegative val="0"/>
          <c:cat>
            <c:multiLvlStrRef>
              <c:f>'Fixed cost shares crops'!$A$6:$B$9</c:f>
              <c:multiLvlStrCache>
                <c:ptCount val="4"/>
                <c:lvl>
                  <c:pt idx="0">
                    <c:v>USA</c:v>
                  </c:pt>
                  <c:pt idx="1">
                    <c:v>EU</c:v>
                  </c:pt>
                  <c:pt idx="2">
                    <c:v>EU</c:v>
                  </c:pt>
                  <c:pt idx="3">
                    <c:v>England</c:v>
                  </c:pt>
                </c:lvl>
                <c:lvl>
                  <c:pt idx="0">
                    <c:v>Fruit, veg and nuts</c:v>
                  </c:pt>
                  <c:pt idx="1">
                    <c:v>Fruit</c:v>
                  </c:pt>
                  <c:pt idx="2">
                    <c:v>Horticulture</c:v>
                  </c:pt>
                  <c:pt idx="3">
                    <c:v>Horticulture</c:v>
                  </c:pt>
                </c:lvl>
              </c:multiLvlStrCache>
            </c:multiLvlStrRef>
          </c:cat>
          <c:val>
            <c:numRef>
              <c:f>'Fixed cost shares crops'!$C$6:$C$9</c:f>
              <c:numCache>
                <c:formatCode>0%</c:formatCode>
                <c:ptCount val="4"/>
                <c:pt idx="0">
                  <c:v>0.12022164757552352</c:v>
                </c:pt>
                <c:pt idx="1">
                  <c:v>0.27146374697933834</c:v>
                </c:pt>
                <c:pt idx="2">
                  <c:v>0.25192934237178621</c:v>
                </c:pt>
                <c:pt idx="3">
                  <c:v>0.42669485127585688</c:v>
                </c:pt>
              </c:numCache>
            </c:numRef>
          </c:val>
          <c:extLst>
            <c:ext xmlns:c16="http://schemas.microsoft.com/office/drawing/2014/chart" uri="{C3380CC4-5D6E-409C-BE32-E72D297353CC}">
              <c16:uniqueId val="{00000000-147D-417E-B30E-CF5C58F3834C}"/>
            </c:ext>
          </c:extLst>
        </c:ser>
        <c:ser>
          <c:idx val="1"/>
          <c:order val="1"/>
          <c:tx>
            <c:strRef>
              <c:f>'Fixed cost shares crops'!$D$1</c:f>
              <c:strCache>
                <c:ptCount val="1"/>
                <c:pt idx="0">
                  <c:v>Net</c:v>
                </c:pt>
              </c:strCache>
            </c:strRef>
          </c:tx>
          <c:spPr>
            <a:solidFill>
              <a:schemeClr val="accent5"/>
            </a:solidFill>
            <a:ln>
              <a:noFill/>
            </a:ln>
            <a:effectLst/>
          </c:spPr>
          <c:invertIfNegative val="0"/>
          <c:cat>
            <c:multiLvlStrRef>
              <c:f>'Fixed cost shares crops'!$A$6:$B$9</c:f>
              <c:multiLvlStrCache>
                <c:ptCount val="4"/>
                <c:lvl>
                  <c:pt idx="0">
                    <c:v>USA</c:v>
                  </c:pt>
                  <c:pt idx="1">
                    <c:v>EU</c:v>
                  </c:pt>
                  <c:pt idx="2">
                    <c:v>EU</c:v>
                  </c:pt>
                  <c:pt idx="3">
                    <c:v>England</c:v>
                  </c:pt>
                </c:lvl>
                <c:lvl>
                  <c:pt idx="0">
                    <c:v>Fruit, veg and nuts</c:v>
                  </c:pt>
                  <c:pt idx="1">
                    <c:v>Fruit</c:v>
                  </c:pt>
                  <c:pt idx="2">
                    <c:v>Horticulture</c:v>
                  </c:pt>
                  <c:pt idx="3">
                    <c:v>Horticulture</c:v>
                  </c:pt>
                </c:lvl>
              </c:multiLvlStrCache>
            </c:multiLvlStrRef>
          </c:cat>
          <c:val>
            <c:numRef>
              <c:f>'Fixed cost shares crops'!$D$6:$D$9</c:f>
              <c:numCache>
                <c:formatCode>0%</c:formatCode>
                <c:ptCount val="4"/>
                <c:pt idx="0">
                  <c:v>0.11516449704058322</c:v>
                </c:pt>
                <c:pt idx="1">
                  <c:v>0.15448903227586297</c:v>
                </c:pt>
                <c:pt idx="2">
                  <c:v>0.23823751470650803</c:v>
                </c:pt>
                <c:pt idx="3">
                  <c:v>0.39932783379162845</c:v>
                </c:pt>
              </c:numCache>
            </c:numRef>
          </c:val>
          <c:extLst>
            <c:ext xmlns:c16="http://schemas.microsoft.com/office/drawing/2014/chart" uri="{C3380CC4-5D6E-409C-BE32-E72D297353CC}">
              <c16:uniqueId val="{00000001-147D-417E-B30E-CF5C58F3834C}"/>
            </c:ext>
          </c:extLst>
        </c:ser>
        <c:dLbls>
          <c:showLegendKey val="0"/>
          <c:showVal val="0"/>
          <c:showCatName val="0"/>
          <c:showSerName val="0"/>
          <c:showPercent val="0"/>
          <c:showBubbleSize val="0"/>
        </c:dLbls>
        <c:gapWidth val="219"/>
        <c:axId val="1401525840"/>
        <c:axId val="1306384848"/>
      </c:barChart>
      <c:catAx>
        <c:axId val="140152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306384848"/>
        <c:crosses val="autoZero"/>
        <c:auto val="1"/>
        <c:lblAlgn val="ctr"/>
        <c:lblOffset val="100"/>
        <c:noMultiLvlLbl val="0"/>
      </c:catAx>
      <c:valAx>
        <c:axId val="1306384848"/>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40152584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1"/>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'Fixed cost shares livestock'!$C$1</c:f>
              <c:strCache>
                <c:ptCount val="1"/>
                <c:pt idx="0">
                  <c:v>Gross</c:v>
                </c:pt>
              </c:strCache>
            </c:strRef>
          </c:tx>
          <c:spPr>
            <a:solidFill>
              <a:schemeClr val="accent6"/>
            </a:solidFill>
            <a:ln>
              <a:noFill/>
            </a:ln>
            <a:effectLst/>
          </c:spPr>
          <c:invertIfNegative val="0"/>
          <c:cat>
            <c:multiLvlStrRef>
              <c:f>'Fixed cost shares livestock'!$A$2:$B$6</c:f>
              <c:multiLvlStrCache>
                <c:ptCount val="5"/>
                <c:lvl>
                  <c:pt idx="0">
                    <c:v>USA</c:v>
                  </c:pt>
                  <c:pt idx="1">
                    <c:v>England</c:v>
                  </c:pt>
                  <c:pt idx="2">
                    <c:v>USA</c:v>
                  </c:pt>
                  <c:pt idx="3">
                    <c:v>England</c:v>
                  </c:pt>
                  <c:pt idx="4">
                    <c:v>EU</c:v>
                  </c:pt>
                </c:lvl>
                <c:lvl>
                  <c:pt idx="0">
                    <c:v>Hogs</c:v>
                  </c:pt>
                  <c:pt idx="1">
                    <c:v>Specialist pigs</c:v>
                  </c:pt>
                  <c:pt idx="2">
                    <c:v>Poultry</c:v>
                  </c:pt>
                  <c:pt idx="3">
                    <c:v>Specialist poultry</c:v>
                  </c:pt>
                  <c:pt idx="4">
                    <c:v>Pigs and poultry</c:v>
                  </c:pt>
                </c:lvl>
              </c:multiLvlStrCache>
            </c:multiLvlStrRef>
          </c:cat>
          <c:val>
            <c:numRef>
              <c:f>'Fixed cost shares livestock'!$C$2:$C$6</c:f>
              <c:numCache>
                <c:formatCode>0%</c:formatCode>
                <c:ptCount val="5"/>
                <c:pt idx="0">
                  <c:v>0.14887133681766859</c:v>
                </c:pt>
                <c:pt idx="1">
                  <c:v>0.39414058383391293</c:v>
                </c:pt>
                <c:pt idx="2">
                  <c:v>0.17995810439221518</c:v>
                </c:pt>
                <c:pt idx="3">
                  <c:v>0.30881620454922798</c:v>
                </c:pt>
                <c:pt idx="4">
                  <c:v>0.15068964752060862</c:v>
                </c:pt>
              </c:numCache>
            </c:numRef>
          </c:val>
          <c:extLst>
            <c:ext xmlns:c16="http://schemas.microsoft.com/office/drawing/2014/chart" uri="{C3380CC4-5D6E-409C-BE32-E72D297353CC}">
              <c16:uniqueId val="{00000000-F69E-4AD1-8B50-79DD7846D456}"/>
            </c:ext>
          </c:extLst>
        </c:ser>
        <c:ser>
          <c:idx val="1"/>
          <c:order val="1"/>
          <c:tx>
            <c:strRef>
              <c:f>'Fixed cost shares livestock'!$D$1</c:f>
              <c:strCache>
                <c:ptCount val="1"/>
                <c:pt idx="0">
                  <c:v>Net</c:v>
                </c:pt>
              </c:strCache>
            </c:strRef>
          </c:tx>
          <c:spPr>
            <a:solidFill>
              <a:schemeClr val="accent5"/>
            </a:solidFill>
            <a:ln>
              <a:noFill/>
            </a:ln>
            <a:effectLst/>
          </c:spPr>
          <c:invertIfNegative val="0"/>
          <c:cat>
            <c:multiLvlStrRef>
              <c:f>'Fixed cost shares livestock'!$A$2:$B$6</c:f>
              <c:multiLvlStrCache>
                <c:ptCount val="5"/>
                <c:lvl>
                  <c:pt idx="0">
                    <c:v>USA</c:v>
                  </c:pt>
                  <c:pt idx="1">
                    <c:v>England</c:v>
                  </c:pt>
                  <c:pt idx="2">
                    <c:v>USA</c:v>
                  </c:pt>
                  <c:pt idx="3">
                    <c:v>England</c:v>
                  </c:pt>
                  <c:pt idx="4">
                    <c:v>EU</c:v>
                  </c:pt>
                </c:lvl>
                <c:lvl>
                  <c:pt idx="0">
                    <c:v>Hogs</c:v>
                  </c:pt>
                  <c:pt idx="1">
                    <c:v>Specialist pigs</c:v>
                  </c:pt>
                  <c:pt idx="2">
                    <c:v>Poultry</c:v>
                  </c:pt>
                  <c:pt idx="3">
                    <c:v>Specialist poultry</c:v>
                  </c:pt>
                  <c:pt idx="4">
                    <c:v>Pigs and poultry</c:v>
                  </c:pt>
                </c:lvl>
              </c:multiLvlStrCache>
            </c:multiLvlStrRef>
          </c:cat>
          <c:val>
            <c:numRef>
              <c:f>'Fixed cost shares livestock'!$D$2:$D$6</c:f>
              <c:numCache>
                <c:formatCode>0%</c:formatCode>
                <c:ptCount val="5"/>
                <c:pt idx="0">
                  <c:v>0.12967114199976881</c:v>
                </c:pt>
                <c:pt idx="1">
                  <c:v>0.35327727468736525</c:v>
                </c:pt>
                <c:pt idx="2">
                  <c:v>0.16646319311902366</c:v>
                </c:pt>
                <c:pt idx="3">
                  <c:v>0.26071148898087032</c:v>
                </c:pt>
                <c:pt idx="4">
                  <c:v>0.11026478595225635</c:v>
                </c:pt>
              </c:numCache>
            </c:numRef>
          </c:val>
          <c:extLst>
            <c:ext xmlns:c16="http://schemas.microsoft.com/office/drawing/2014/chart" uri="{C3380CC4-5D6E-409C-BE32-E72D297353CC}">
              <c16:uniqueId val="{00000001-F69E-4AD1-8B50-79DD7846D456}"/>
            </c:ext>
          </c:extLst>
        </c:ser>
        <c:dLbls>
          <c:showLegendKey val="0"/>
          <c:showVal val="0"/>
          <c:showCatName val="0"/>
          <c:showSerName val="0"/>
          <c:showPercent val="0"/>
          <c:showBubbleSize val="0"/>
        </c:dLbls>
        <c:gapWidth val="219"/>
        <c:axId val="1303391472"/>
        <c:axId val="1306382768"/>
      </c:barChart>
      <c:catAx>
        <c:axId val="1303391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306382768"/>
        <c:crosses val="autoZero"/>
        <c:auto val="1"/>
        <c:lblAlgn val="ctr"/>
        <c:lblOffset val="100"/>
        <c:noMultiLvlLbl val="0"/>
      </c:catAx>
      <c:valAx>
        <c:axId val="1306382768"/>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30339147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1"/>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'Fixed cost shares livestock'!$C$1</c:f>
              <c:strCache>
                <c:ptCount val="1"/>
                <c:pt idx="0">
                  <c:v>Gross</c:v>
                </c:pt>
              </c:strCache>
            </c:strRef>
          </c:tx>
          <c:spPr>
            <a:solidFill>
              <a:schemeClr val="accent6"/>
            </a:solidFill>
            <a:ln>
              <a:noFill/>
            </a:ln>
            <a:effectLst/>
          </c:spPr>
          <c:invertIfNegative val="0"/>
          <c:cat>
            <c:multiLvlStrRef>
              <c:f>'Fixed cost shares livestock'!$A$7:$B$15</c:f>
              <c:multiLvlStrCache>
                <c:ptCount val="9"/>
                <c:lvl>
                  <c:pt idx="0">
                    <c:v>USA</c:v>
                  </c:pt>
                  <c:pt idx="1">
                    <c:v>EU</c:v>
                  </c:pt>
                  <c:pt idx="2">
                    <c:v>England</c:v>
                  </c:pt>
                  <c:pt idx="3">
                    <c:v>USA</c:v>
                  </c:pt>
                  <c:pt idx="4">
                    <c:v>EU</c:v>
                  </c:pt>
                  <c:pt idx="5">
                    <c:v>EU</c:v>
                  </c:pt>
                  <c:pt idx="6">
                    <c:v>EU</c:v>
                  </c:pt>
                  <c:pt idx="7">
                    <c:v>England</c:v>
                  </c:pt>
                  <c:pt idx="8">
                    <c:v>England</c:v>
                  </c:pt>
                </c:lvl>
                <c:lvl>
                  <c:pt idx="0">
                    <c:v>Dairy</c:v>
                  </c:pt>
                  <c:pt idx="1">
                    <c:v>Dairy</c:v>
                  </c:pt>
                  <c:pt idx="2">
                    <c:v>Dairy</c:v>
                  </c:pt>
                  <c:pt idx="3">
                    <c:v>Other livestock</c:v>
                  </c:pt>
                  <c:pt idx="4">
                    <c:v>Cattle</c:v>
                  </c:pt>
                  <c:pt idx="5">
                    <c:v>Sheep and goats</c:v>
                  </c:pt>
                  <c:pt idx="6">
                    <c:v>Cattle and sheep</c:v>
                  </c:pt>
                  <c:pt idx="7">
                    <c:v>Lowland livestock</c:v>
                  </c:pt>
                  <c:pt idx="8">
                    <c:v>LFA livestock</c:v>
                  </c:pt>
                </c:lvl>
              </c:multiLvlStrCache>
            </c:multiLvlStrRef>
          </c:cat>
          <c:val>
            <c:numRef>
              <c:f>'Fixed cost shares livestock'!$C$7:$C$15</c:f>
              <c:numCache>
                <c:formatCode>0%</c:formatCode>
                <c:ptCount val="9"/>
                <c:pt idx="0">
                  <c:v>9.1115457462612071E-2</c:v>
                </c:pt>
                <c:pt idx="1">
                  <c:v>0.2526603559178956</c:v>
                </c:pt>
                <c:pt idx="2">
                  <c:v>0.41474047039740469</c:v>
                </c:pt>
                <c:pt idx="3">
                  <c:v>0.16223061665720423</c:v>
                </c:pt>
                <c:pt idx="4">
                  <c:v>0.28450090997007221</c:v>
                </c:pt>
                <c:pt idx="5">
                  <c:v>0.22307550728792044</c:v>
                </c:pt>
                <c:pt idx="6">
                  <c:v>0.26324087202405094</c:v>
                </c:pt>
                <c:pt idx="7">
                  <c:v>0.52681202121390691</c:v>
                </c:pt>
                <c:pt idx="8">
                  <c:v>0.49017341040462425</c:v>
                </c:pt>
              </c:numCache>
            </c:numRef>
          </c:val>
          <c:extLst>
            <c:ext xmlns:c16="http://schemas.microsoft.com/office/drawing/2014/chart" uri="{C3380CC4-5D6E-409C-BE32-E72D297353CC}">
              <c16:uniqueId val="{00000000-631D-4720-A5CD-7B73B9AA80B8}"/>
            </c:ext>
          </c:extLst>
        </c:ser>
        <c:ser>
          <c:idx val="1"/>
          <c:order val="1"/>
          <c:tx>
            <c:strRef>
              <c:f>'Fixed cost shares livestock'!$D$1</c:f>
              <c:strCache>
                <c:ptCount val="1"/>
                <c:pt idx="0">
                  <c:v>Net</c:v>
                </c:pt>
              </c:strCache>
            </c:strRef>
          </c:tx>
          <c:spPr>
            <a:solidFill>
              <a:schemeClr val="accent5"/>
            </a:solidFill>
            <a:ln>
              <a:noFill/>
            </a:ln>
            <a:effectLst/>
          </c:spPr>
          <c:invertIfNegative val="0"/>
          <c:cat>
            <c:multiLvlStrRef>
              <c:f>'Fixed cost shares livestock'!$A$7:$B$15</c:f>
              <c:multiLvlStrCache>
                <c:ptCount val="9"/>
                <c:lvl>
                  <c:pt idx="0">
                    <c:v>USA</c:v>
                  </c:pt>
                  <c:pt idx="1">
                    <c:v>EU</c:v>
                  </c:pt>
                  <c:pt idx="2">
                    <c:v>England</c:v>
                  </c:pt>
                  <c:pt idx="3">
                    <c:v>USA</c:v>
                  </c:pt>
                  <c:pt idx="4">
                    <c:v>EU</c:v>
                  </c:pt>
                  <c:pt idx="5">
                    <c:v>EU</c:v>
                  </c:pt>
                  <c:pt idx="6">
                    <c:v>EU</c:v>
                  </c:pt>
                  <c:pt idx="7">
                    <c:v>England</c:v>
                  </c:pt>
                  <c:pt idx="8">
                    <c:v>England</c:v>
                  </c:pt>
                </c:lvl>
                <c:lvl>
                  <c:pt idx="0">
                    <c:v>Dairy</c:v>
                  </c:pt>
                  <c:pt idx="1">
                    <c:v>Dairy</c:v>
                  </c:pt>
                  <c:pt idx="2">
                    <c:v>Dairy</c:v>
                  </c:pt>
                  <c:pt idx="3">
                    <c:v>Other livestock</c:v>
                  </c:pt>
                  <c:pt idx="4">
                    <c:v>Cattle</c:v>
                  </c:pt>
                  <c:pt idx="5">
                    <c:v>Sheep and goats</c:v>
                  </c:pt>
                  <c:pt idx="6">
                    <c:v>Cattle and sheep</c:v>
                  </c:pt>
                  <c:pt idx="7">
                    <c:v>Lowland livestock</c:v>
                  </c:pt>
                  <c:pt idx="8">
                    <c:v>LFA livestock</c:v>
                  </c:pt>
                </c:lvl>
              </c:multiLvlStrCache>
            </c:multiLvlStrRef>
          </c:cat>
          <c:val>
            <c:numRef>
              <c:f>'Fixed cost shares livestock'!$D$7:$D$15</c:f>
              <c:numCache>
                <c:formatCode>0%</c:formatCode>
                <c:ptCount val="9"/>
                <c:pt idx="0">
                  <c:v>7.8573586958597841E-2</c:v>
                </c:pt>
                <c:pt idx="1">
                  <c:v>0.11895837976154638</c:v>
                </c:pt>
                <c:pt idx="2">
                  <c:v>0.35188781014023734</c:v>
                </c:pt>
                <c:pt idx="3">
                  <c:v>0.14525243697704848</c:v>
                </c:pt>
                <c:pt idx="4">
                  <c:v>-7.9663581478022966E-2</c:v>
                </c:pt>
                <c:pt idx="5">
                  <c:v>-0.18969917667460959</c:v>
                </c:pt>
                <c:pt idx="6">
                  <c:v>-0.11732743442551964</c:v>
                </c:pt>
                <c:pt idx="7">
                  <c:v>0.24439624005784527</c:v>
                </c:pt>
                <c:pt idx="8">
                  <c:v>7.1543408360128624E-2</c:v>
                </c:pt>
              </c:numCache>
            </c:numRef>
          </c:val>
          <c:extLst>
            <c:ext xmlns:c16="http://schemas.microsoft.com/office/drawing/2014/chart" uri="{C3380CC4-5D6E-409C-BE32-E72D297353CC}">
              <c16:uniqueId val="{00000001-631D-4720-A5CD-7B73B9AA80B8}"/>
            </c:ext>
          </c:extLst>
        </c:ser>
        <c:dLbls>
          <c:showLegendKey val="0"/>
          <c:showVal val="0"/>
          <c:showCatName val="0"/>
          <c:showSerName val="0"/>
          <c:showPercent val="0"/>
          <c:showBubbleSize val="0"/>
        </c:dLbls>
        <c:gapWidth val="219"/>
        <c:axId val="1303391472"/>
        <c:axId val="1306382768"/>
      </c:barChart>
      <c:catAx>
        <c:axId val="1303391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306382768"/>
        <c:crosses val="autoZero"/>
        <c:auto val="1"/>
        <c:lblAlgn val="ctr"/>
        <c:lblOffset val="100"/>
        <c:noMultiLvlLbl val="0"/>
      </c:catAx>
      <c:valAx>
        <c:axId val="1306382768"/>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30339147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1"/>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strRef>
              <c:f>Sigma!$D$26</c:f>
              <c:strCache>
                <c:ptCount val="1"/>
                <c:pt idx="0">
                  <c:v>Net FC / Net TC</c:v>
                </c:pt>
              </c:strCache>
            </c:strRef>
          </c:tx>
          <c:spPr>
            <a:solidFill>
              <a:schemeClr val="accent5"/>
            </a:solidFill>
            <a:ln>
              <a:noFill/>
            </a:ln>
            <a:effectLst/>
          </c:spPr>
          <c:invertIfNegative val="0"/>
          <c:cat>
            <c:multiLvlStrRef>
              <c:f>Sigma!$A$27:$B$62</c:f>
              <c:multiLvlStrCache>
                <c:ptCount val="36"/>
                <c:lvl>
                  <c:pt idx="0">
                    <c:v>Dairy</c:v>
                  </c:pt>
                  <c:pt idx="1">
                    <c:v>Tobacco, cotton, peanuts</c:v>
                  </c:pt>
                  <c:pt idx="2">
                    <c:v>Fruit, veg, nuts</c:v>
                  </c:pt>
                  <c:pt idx="3">
                    <c:v>Wheat</c:v>
                  </c:pt>
                  <c:pt idx="4">
                    <c:v>Cattle</c:v>
                  </c:pt>
                  <c:pt idx="5">
                    <c:v>Hogs</c:v>
                  </c:pt>
                  <c:pt idx="6">
                    <c:v>Other livestock</c:v>
                  </c:pt>
                  <c:pt idx="7">
                    <c:v>All farms</c:v>
                  </c:pt>
                  <c:pt idx="8">
                    <c:v>Poultry</c:v>
                  </c:pt>
                  <c:pt idx="9">
                    <c:v>Other field crops</c:v>
                  </c:pt>
                  <c:pt idx="10">
                    <c:v>General cash grains</c:v>
                  </c:pt>
                  <c:pt idx="11">
                    <c:v>Soybean</c:v>
                  </c:pt>
                  <c:pt idx="12">
                    <c:v>Corn</c:v>
                  </c:pt>
                  <c:pt idx="13">
                    <c:v>Sheep and goats</c:v>
                  </c:pt>
                  <c:pt idx="14">
                    <c:v>Olives</c:v>
                  </c:pt>
                  <c:pt idx="15">
                    <c:v>Cattle and sheep</c:v>
                  </c:pt>
                  <c:pt idx="16">
                    <c:v>Cattle</c:v>
                  </c:pt>
                  <c:pt idx="17">
                    <c:v>Cerels, oilseeds, protein</c:v>
                  </c:pt>
                  <c:pt idx="18">
                    <c:v>All livestock</c:v>
                  </c:pt>
                  <c:pt idx="19">
                    <c:v>Pigs and poultry</c:v>
                  </c:pt>
                  <c:pt idx="20">
                    <c:v>OFC</c:v>
                  </c:pt>
                  <c:pt idx="21">
                    <c:v>Dairy</c:v>
                  </c:pt>
                  <c:pt idx="22">
                    <c:v>All crops</c:v>
                  </c:pt>
                  <c:pt idx="23">
                    <c:v>Fruit</c:v>
                  </c:pt>
                  <c:pt idx="24">
                    <c:v>Horticulture</c:v>
                  </c:pt>
                  <c:pt idx="25">
                    <c:v>Wine</c:v>
                  </c:pt>
                  <c:pt idx="26">
                    <c:v>LFA livestock</c:v>
                  </c:pt>
                  <c:pt idx="27">
                    <c:v>Lowland livestock</c:v>
                  </c:pt>
                  <c:pt idx="28">
                    <c:v>Specialist poultry</c:v>
                  </c:pt>
                  <c:pt idx="29">
                    <c:v>Cereals</c:v>
                  </c:pt>
                  <c:pt idx="30">
                    <c:v>All farms</c:v>
                  </c:pt>
                  <c:pt idx="31">
                    <c:v>Dairy</c:v>
                  </c:pt>
                  <c:pt idx="32">
                    <c:v>Mixed</c:v>
                  </c:pt>
                  <c:pt idx="33">
                    <c:v>Specialist pigs</c:v>
                  </c:pt>
                  <c:pt idx="34">
                    <c:v>General cropping</c:v>
                  </c:pt>
                  <c:pt idx="35">
                    <c:v>Horticulture</c:v>
                  </c:pt>
                </c:lvl>
                <c:lvl>
                  <c:pt idx="0">
                    <c:v>USA</c:v>
                  </c:pt>
                  <c:pt idx="13">
                    <c:v>EU</c:v>
                  </c:pt>
                  <c:pt idx="26">
                    <c:v>England</c:v>
                  </c:pt>
                </c:lvl>
              </c:multiLvlStrCache>
            </c:multiLvlStrRef>
          </c:cat>
          <c:val>
            <c:numRef>
              <c:f>Sigma!$D$27:$D$62</c:f>
              <c:numCache>
                <c:formatCode>0.0</c:formatCode>
                <c:ptCount val="36"/>
                <c:pt idx="0">
                  <c:v>12.726923113831141</c:v>
                </c:pt>
                <c:pt idx="1">
                  <c:v>8.7218098291673254</c:v>
                </c:pt>
                <c:pt idx="2">
                  <c:v>8.6832316008605197</c:v>
                </c:pt>
                <c:pt idx="3">
                  <c:v>8.5372969816616475</c:v>
                </c:pt>
                <c:pt idx="4">
                  <c:v>8.1949013118443723</c:v>
                </c:pt>
                <c:pt idx="5">
                  <c:v>7.7118160955332904</c:v>
                </c:pt>
                <c:pt idx="6">
                  <c:v>6.8845660755282969</c:v>
                </c:pt>
                <c:pt idx="7">
                  <c:v>6.333999168575505</c:v>
                </c:pt>
                <c:pt idx="8">
                  <c:v>6.0073340013668073</c:v>
                </c:pt>
                <c:pt idx="9">
                  <c:v>5.5562006000694932</c:v>
                </c:pt>
                <c:pt idx="10">
                  <c:v>4.7535332120931182</c:v>
                </c:pt>
                <c:pt idx="11">
                  <c:v>4.5361047235639953</c:v>
                </c:pt>
                <c:pt idx="12">
                  <c:v>3.3809347939350589</c:v>
                </c:pt>
                <c:pt idx="13">
                  <c:v>30</c:v>
                </c:pt>
                <c:pt idx="14">
                  <c:v>30</c:v>
                </c:pt>
                <c:pt idx="15">
                  <c:v>30</c:v>
                </c:pt>
                <c:pt idx="16">
                  <c:v>30</c:v>
                </c:pt>
                <c:pt idx="17">
                  <c:v>25.721653978618107</c:v>
                </c:pt>
                <c:pt idx="18">
                  <c:v>15.452263835001032</c:v>
                </c:pt>
                <c:pt idx="19">
                  <c:v>9.0690785037481589</c:v>
                </c:pt>
                <c:pt idx="20">
                  <c:v>8.7623751456525127</c:v>
                </c:pt>
                <c:pt idx="21">
                  <c:v>8.4063014476534814</c:v>
                </c:pt>
                <c:pt idx="22">
                  <c:v>7.2946135028090007</c:v>
                </c:pt>
                <c:pt idx="23">
                  <c:v>6.4729514145337674</c:v>
                </c:pt>
                <c:pt idx="24">
                  <c:v>4.1974917394178251</c:v>
                </c:pt>
                <c:pt idx="25">
                  <c:v>3.5583083177775117</c:v>
                </c:pt>
                <c:pt idx="26">
                  <c:v>13.97752808988764</c:v>
                </c:pt>
                <c:pt idx="27">
                  <c:v>4.0917159763313604</c:v>
                </c:pt>
                <c:pt idx="28">
                  <c:v>3.8356575842093976</c:v>
                </c:pt>
                <c:pt idx="29">
                  <c:v>3.1333333333333333</c:v>
                </c:pt>
                <c:pt idx="30">
                  <c:v>3.0453277545327753</c:v>
                </c:pt>
                <c:pt idx="31">
                  <c:v>2.8418148375229917</c:v>
                </c:pt>
                <c:pt idx="32">
                  <c:v>2.834513844172569</c:v>
                </c:pt>
                <c:pt idx="33">
                  <c:v>2.8306377784559049</c:v>
                </c:pt>
                <c:pt idx="34">
                  <c:v>2.5879741727199352</c:v>
                </c:pt>
                <c:pt idx="35">
                  <c:v>2.5042081101759757</c:v>
                </c:pt>
              </c:numCache>
            </c:numRef>
          </c:val>
          <c:extLst>
            <c:ext xmlns:c16="http://schemas.microsoft.com/office/drawing/2014/chart" uri="{C3380CC4-5D6E-409C-BE32-E72D297353CC}">
              <c16:uniqueId val="{00000001-6227-45B6-ADBC-1F7A561AE963}"/>
            </c:ext>
          </c:extLst>
        </c:ser>
        <c:dLbls>
          <c:showLegendKey val="0"/>
          <c:showVal val="0"/>
          <c:showCatName val="0"/>
          <c:showSerName val="0"/>
          <c:showPercent val="0"/>
          <c:showBubbleSize val="0"/>
        </c:dLbls>
        <c:gapWidth val="150"/>
        <c:axId val="1223157824"/>
        <c:axId val="1138274112"/>
      </c:barChart>
      <c:lineChart>
        <c:grouping val="standard"/>
        <c:varyColors val="0"/>
        <c:ser>
          <c:idx val="0"/>
          <c:order val="0"/>
          <c:tx>
            <c:strRef>
              <c:f>Sigma!$C$26</c:f>
              <c:strCache>
                <c:ptCount val="1"/>
                <c:pt idx="0">
                  <c:v>FC / TC</c:v>
                </c:pt>
              </c:strCache>
            </c:strRef>
          </c:tx>
          <c:spPr>
            <a:ln w="28575" cap="rnd">
              <a:solidFill>
                <a:schemeClr val="accent6"/>
              </a:solidFill>
              <a:round/>
            </a:ln>
            <a:effectLst/>
          </c:spPr>
          <c:marker>
            <c:symbol val="none"/>
          </c:marker>
          <c:cat>
            <c:multiLvlStrRef>
              <c:f>Sigma!$A$27:$B$62</c:f>
              <c:multiLvlStrCache>
                <c:ptCount val="36"/>
                <c:lvl>
                  <c:pt idx="0">
                    <c:v>Dairy</c:v>
                  </c:pt>
                  <c:pt idx="1">
                    <c:v>Tobacco, cotton, peanuts</c:v>
                  </c:pt>
                  <c:pt idx="2">
                    <c:v>Fruit, veg, nuts</c:v>
                  </c:pt>
                  <c:pt idx="3">
                    <c:v>Wheat</c:v>
                  </c:pt>
                  <c:pt idx="4">
                    <c:v>Cattle</c:v>
                  </c:pt>
                  <c:pt idx="5">
                    <c:v>Hogs</c:v>
                  </c:pt>
                  <c:pt idx="6">
                    <c:v>Other livestock</c:v>
                  </c:pt>
                  <c:pt idx="7">
                    <c:v>All farms</c:v>
                  </c:pt>
                  <c:pt idx="8">
                    <c:v>Poultry</c:v>
                  </c:pt>
                  <c:pt idx="9">
                    <c:v>Other field crops</c:v>
                  </c:pt>
                  <c:pt idx="10">
                    <c:v>General cash grains</c:v>
                  </c:pt>
                  <c:pt idx="11">
                    <c:v>Soybean</c:v>
                  </c:pt>
                  <c:pt idx="12">
                    <c:v>Corn</c:v>
                  </c:pt>
                  <c:pt idx="13">
                    <c:v>Sheep and goats</c:v>
                  </c:pt>
                  <c:pt idx="14">
                    <c:v>Olives</c:v>
                  </c:pt>
                  <c:pt idx="15">
                    <c:v>Cattle and sheep</c:v>
                  </c:pt>
                  <c:pt idx="16">
                    <c:v>Cattle</c:v>
                  </c:pt>
                  <c:pt idx="17">
                    <c:v>Cerels, oilseeds, protein</c:v>
                  </c:pt>
                  <c:pt idx="18">
                    <c:v>All livestock</c:v>
                  </c:pt>
                  <c:pt idx="19">
                    <c:v>Pigs and poultry</c:v>
                  </c:pt>
                  <c:pt idx="20">
                    <c:v>OFC</c:v>
                  </c:pt>
                  <c:pt idx="21">
                    <c:v>Dairy</c:v>
                  </c:pt>
                  <c:pt idx="22">
                    <c:v>All crops</c:v>
                  </c:pt>
                  <c:pt idx="23">
                    <c:v>Fruit</c:v>
                  </c:pt>
                  <c:pt idx="24">
                    <c:v>Horticulture</c:v>
                  </c:pt>
                  <c:pt idx="25">
                    <c:v>Wine</c:v>
                  </c:pt>
                  <c:pt idx="26">
                    <c:v>LFA livestock</c:v>
                  </c:pt>
                  <c:pt idx="27">
                    <c:v>Lowland livestock</c:v>
                  </c:pt>
                  <c:pt idx="28">
                    <c:v>Specialist poultry</c:v>
                  </c:pt>
                  <c:pt idx="29">
                    <c:v>Cereals</c:v>
                  </c:pt>
                  <c:pt idx="30">
                    <c:v>All farms</c:v>
                  </c:pt>
                  <c:pt idx="31">
                    <c:v>Dairy</c:v>
                  </c:pt>
                  <c:pt idx="32">
                    <c:v>Mixed</c:v>
                  </c:pt>
                  <c:pt idx="33">
                    <c:v>Specialist pigs</c:v>
                  </c:pt>
                  <c:pt idx="34">
                    <c:v>General cropping</c:v>
                  </c:pt>
                  <c:pt idx="35">
                    <c:v>Horticulture</c:v>
                  </c:pt>
                </c:lvl>
                <c:lvl>
                  <c:pt idx="0">
                    <c:v>USA</c:v>
                  </c:pt>
                  <c:pt idx="13">
                    <c:v>EU</c:v>
                  </c:pt>
                  <c:pt idx="26">
                    <c:v>England</c:v>
                  </c:pt>
                </c:lvl>
              </c:multiLvlStrCache>
            </c:multiLvlStrRef>
          </c:cat>
          <c:val>
            <c:numRef>
              <c:f>Sigma!$C$27:$C$62</c:f>
              <c:numCache>
                <c:formatCode>0.0</c:formatCode>
                <c:ptCount val="36"/>
                <c:pt idx="0">
                  <c:v>10.975086202144524</c:v>
                </c:pt>
                <c:pt idx="1">
                  <c:v>4.9756867210765936</c:v>
                </c:pt>
                <c:pt idx="2">
                  <c:v>8.3179695185245048</c:v>
                </c:pt>
                <c:pt idx="3">
                  <c:v>4.0438157031133821</c:v>
                </c:pt>
                <c:pt idx="4">
                  <c:v>6.9303317531876738</c:v>
                </c:pt>
                <c:pt idx="5">
                  <c:v>6.7172097824630832</c:v>
                </c:pt>
                <c:pt idx="6">
                  <c:v>6.1640645927705204</c:v>
                </c:pt>
                <c:pt idx="7">
                  <c:v>5.1543365493029896</c:v>
                </c:pt>
                <c:pt idx="8">
                  <c:v>5.5568489309073819</c:v>
                </c:pt>
                <c:pt idx="9">
                  <c:v>4.1209202365343849</c:v>
                </c:pt>
                <c:pt idx="10">
                  <c:v>3.5411672055687098</c:v>
                </c:pt>
                <c:pt idx="11">
                  <c:v>3.2316326902673556</c:v>
                </c:pt>
                <c:pt idx="12">
                  <c:v>2.8852999887294515</c:v>
                </c:pt>
                <c:pt idx="13">
                  <c:v>4.4827870713269924</c:v>
                </c:pt>
                <c:pt idx="14">
                  <c:v>3.3308486255418064</c:v>
                </c:pt>
                <c:pt idx="15">
                  <c:v>3.7988021856599654</c:v>
                </c:pt>
                <c:pt idx="16">
                  <c:v>3.514927246120914</c:v>
                </c:pt>
                <c:pt idx="17">
                  <c:v>3.4120287716637834</c:v>
                </c:pt>
                <c:pt idx="18">
                  <c:v>4.4353590142302117</c:v>
                </c:pt>
                <c:pt idx="19">
                  <c:v>6.63615594338183</c:v>
                </c:pt>
                <c:pt idx="20">
                  <c:v>3.3389162779683308</c:v>
                </c:pt>
                <c:pt idx="21">
                  <c:v>3.957882495522802</c:v>
                </c:pt>
                <c:pt idx="22">
                  <c:v>3.4509187097524201</c:v>
                </c:pt>
                <c:pt idx="23">
                  <c:v>3.6837331361086387</c:v>
                </c:pt>
                <c:pt idx="24">
                  <c:v>3.9693669287805471</c:v>
                </c:pt>
                <c:pt idx="25">
                  <c:v>3.0380726304227621</c:v>
                </c:pt>
                <c:pt idx="26">
                  <c:v>2.0893719806763285</c:v>
                </c:pt>
                <c:pt idx="27">
                  <c:v>2.0011792452830188</c:v>
                </c:pt>
                <c:pt idx="28">
                  <c:v>3.1174948240165632</c:v>
                </c:pt>
                <c:pt idx="29">
                  <c:v>1.8028545941123999</c:v>
                </c:pt>
                <c:pt idx="30">
                  <c:v>2.191793041926851</c:v>
                </c:pt>
                <c:pt idx="31">
                  <c:v>2.6067653276955602</c:v>
                </c:pt>
                <c:pt idx="32">
                  <c:v>2.0465210355987056</c:v>
                </c:pt>
                <c:pt idx="33">
                  <c:v>3.074854180168503</c:v>
                </c:pt>
                <c:pt idx="34">
                  <c:v>1.9289862724392819</c:v>
                </c:pt>
                <c:pt idx="35">
                  <c:v>2.3435951875442322</c:v>
                </c:pt>
              </c:numCache>
            </c:numRef>
          </c:val>
          <c:smooth val="0"/>
          <c:extLst>
            <c:ext xmlns:c16="http://schemas.microsoft.com/office/drawing/2014/chart" uri="{C3380CC4-5D6E-409C-BE32-E72D297353CC}">
              <c16:uniqueId val="{00000000-6227-45B6-ADBC-1F7A561AE963}"/>
            </c:ext>
          </c:extLst>
        </c:ser>
        <c:dLbls>
          <c:showLegendKey val="0"/>
          <c:showVal val="0"/>
          <c:showCatName val="0"/>
          <c:showSerName val="0"/>
          <c:showPercent val="0"/>
          <c:showBubbleSize val="0"/>
        </c:dLbls>
        <c:marker val="1"/>
        <c:smooth val="0"/>
        <c:axId val="1223157824"/>
        <c:axId val="1138274112"/>
      </c:lineChart>
      <c:catAx>
        <c:axId val="1223157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138274112"/>
        <c:crosses val="autoZero"/>
        <c:auto val="1"/>
        <c:lblAlgn val="ctr"/>
        <c:lblOffset val="100"/>
        <c:noMultiLvlLbl val="0"/>
      </c:catAx>
      <c:valAx>
        <c:axId val="1138274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2315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strRef>
              <c:f>Markup!$E$27</c:f>
              <c:strCache>
                <c:ptCount val="1"/>
                <c:pt idx="0">
                  <c:v>Net</c:v>
                </c:pt>
              </c:strCache>
            </c:strRef>
          </c:tx>
          <c:spPr>
            <a:solidFill>
              <a:schemeClr val="accent5"/>
            </a:solidFill>
            <a:ln>
              <a:noFill/>
            </a:ln>
            <a:effectLst/>
          </c:spPr>
          <c:invertIfNegative val="0"/>
          <c:cat>
            <c:multiLvlStrRef>
              <c:f>Markup!$B$28:$C$63</c:f>
              <c:multiLvlStrCache>
                <c:ptCount val="36"/>
                <c:lvl>
                  <c:pt idx="0">
                    <c:v>Dairy</c:v>
                  </c:pt>
                  <c:pt idx="1">
                    <c:v>T, C, P</c:v>
                  </c:pt>
                  <c:pt idx="2">
                    <c:v>F, V, N</c:v>
                  </c:pt>
                  <c:pt idx="3">
                    <c:v>Wheat</c:v>
                  </c:pt>
                  <c:pt idx="4">
                    <c:v>Cattle</c:v>
                  </c:pt>
                  <c:pt idx="5">
                    <c:v>Hogs</c:v>
                  </c:pt>
                  <c:pt idx="6">
                    <c:v>Other livestock</c:v>
                  </c:pt>
                  <c:pt idx="7">
                    <c:v>All farms</c:v>
                  </c:pt>
                  <c:pt idx="8">
                    <c:v>Poultry</c:v>
                  </c:pt>
                  <c:pt idx="9">
                    <c:v>Other field crops</c:v>
                  </c:pt>
                  <c:pt idx="10">
                    <c:v>General cash grains</c:v>
                  </c:pt>
                  <c:pt idx="11">
                    <c:v>Soybean</c:v>
                  </c:pt>
                  <c:pt idx="12">
                    <c:v>Corn</c:v>
                  </c:pt>
                  <c:pt idx="13">
                    <c:v>Olives</c:v>
                  </c:pt>
                  <c:pt idx="14">
                    <c:v>Cattle</c:v>
                  </c:pt>
                  <c:pt idx="15">
                    <c:v>Sheep and goats</c:v>
                  </c:pt>
                  <c:pt idx="16">
                    <c:v>Cattle and sheep</c:v>
                  </c:pt>
                  <c:pt idx="17">
                    <c:v>COP</c:v>
                  </c:pt>
                  <c:pt idx="18">
                    <c:v>All livestock</c:v>
                  </c:pt>
                  <c:pt idx="19">
                    <c:v>Pigs and poultry</c:v>
                  </c:pt>
                  <c:pt idx="20">
                    <c:v>OFC</c:v>
                  </c:pt>
                  <c:pt idx="21">
                    <c:v>Dairy</c:v>
                  </c:pt>
                  <c:pt idx="22">
                    <c:v>All crops</c:v>
                  </c:pt>
                  <c:pt idx="23">
                    <c:v>Fruit</c:v>
                  </c:pt>
                  <c:pt idx="24">
                    <c:v>Horticulture</c:v>
                  </c:pt>
                  <c:pt idx="25">
                    <c:v>Wine</c:v>
                  </c:pt>
                  <c:pt idx="26">
                    <c:v>LFA livestock</c:v>
                  </c:pt>
                  <c:pt idx="27">
                    <c:v>Lowland livestock</c:v>
                  </c:pt>
                  <c:pt idx="28">
                    <c:v>Specialist poultry</c:v>
                  </c:pt>
                  <c:pt idx="29">
                    <c:v>Cereals</c:v>
                  </c:pt>
                  <c:pt idx="30">
                    <c:v>All farms</c:v>
                  </c:pt>
                  <c:pt idx="31">
                    <c:v>Dairy</c:v>
                  </c:pt>
                  <c:pt idx="32">
                    <c:v>Mixed</c:v>
                  </c:pt>
                  <c:pt idx="33">
                    <c:v>Specialist pigs</c:v>
                  </c:pt>
                  <c:pt idx="34">
                    <c:v>General cropping</c:v>
                  </c:pt>
                  <c:pt idx="35">
                    <c:v>Horticulture</c:v>
                  </c:pt>
                </c:lvl>
                <c:lvl>
                  <c:pt idx="0">
                    <c:v>USA</c:v>
                  </c:pt>
                  <c:pt idx="13">
                    <c:v>EU</c:v>
                  </c:pt>
                  <c:pt idx="26">
                    <c:v>England</c:v>
                  </c:pt>
                </c:lvl>
              </c:multiLvlStrCache>
            </c:multiLvlStrRef>
          </c:cat>
          <c:val>
            <c:numRef>
              <c:f>Markup!$E$28:$E$63</c:f>
              <c:numCache>
                <c:formatCode>0%</c:formatCode>
                <c:ptCount val="36"/>
                <c:pt idx="0">
                  <c:v>8.527386001367776E-2</c:v>
                </c:pt>
                <c:pt idx="1">
                  <c:v>0.12950331879745791</c:v>
                </c:pt>
                <c:pt idx="2">
                  <c:v>0.1301535671380778</c:v>
                </c:pt>
                <c:pt idx="3">
                  <c:v>0.13267355690415461</c:v>
                </c:pt>
                <c:pt idx="4">
                  <c:v>0.13898731291196209</c:v>
                </c:pt>
                <c:pt idx="5">
                  <c:v>0.14899097141018203</c:v>
                </c:pt>
                <c:pt idx="6">
                  <c:v>0.16993606447187748</c:v>
                </c:pt>
                <c:pt idx="7">
                  <c:v>0.18747659465178712</c:v>
                </c:pt>
                <c:pt idx="8">
                  <c:v>0.19970706961569551</c:v>
                </c:pt>
                <c:pt idx="9">
                  <c:v>0.21948111766298162</c:v>
                </c:pt>
                <c:pt idx="10">
                  <c:v>0.26641565253191413</c:v>
                </c:pt>
                <c:pt idx="11">
                  <c:v>0.28279705443568215</c:v>
                </c:pt>
                <c:pt idx="12">
                  <c:v>0.4200031023727715</c:v>
                </c:pt>
                <c:pt idx="13">
                  <c:v>0</c:v>
                </c:pt>
                <c:pt idx="14">
                  <c:v>0</c:v>
                </c:pt>
                <c:pt idx="15">
                  <c:v>0</c:v>
                </c:pt>
                <c:pt idx="16">
                  <c:v>0</c:v>
                </c:pt>
                <c:pt idx="17">
                  <c:v>4.0450367959397271E-2</c:v>
                </c:pt>
                <c:pt idx="18">
                  <c:v>6.9193311955609627E-2</c:v>
                </c:pt>
                <c:pt idx="19">
                  <c:v>0.12392988859080889</c:v>
                </c:pt>
                <c:pt idx="20">
                  <c:v>0.12882654873490251</c:v>
                </c:pt>
                <c:pt idx="21">
                  <c:v>0.13502015912636489</c:v>
                </c:pt>
                <c:pt idx="22">
                  <c:v>0.15886598907998795</c:v>
                </c:pt>
                <c:pt idx="23">
                  <c:v>0.18271676911737922</c:v>
                </c:pt>
                <c:pt idx="24">
                  <c:v>0.31274513947050031</c:v>
                </c:pt>
                <c:pt idx="25">
                  <c:v>0.39088330091063206</c:v>
                </c:pt>
                <c:pt idx="26">
                  <c:v>7.7056277056277045E-2</c:v>
                </c:pt>
                <c:pt idx="27">
                  <c:v>0.32344497607655498</c:v>
                </c:pt>
                <c:pt idx="28">
                  <c:v>0.35265188772036016</c:v>
                </c:pt>
                <c:pt idx="29">
                  <c:v>0.46875</c:v>
                </c:pt>
                <c:pt idx="30">
                  <c:v>0.48891919536310957</c:v>
                </c:pt>
                <c:pt idx="31">
                  <c:v>0.54294274300932099</c:v>
                </c:pt>
                <c:pt idx="32">
                  <c:v>0.54510354510354508</c:v>
                </c:pt>
                <c:pt idx="33">
                  <c:v>0.54625770961826969</c:v>
                </c:pt>
                <c:pt idx="34">
                  <c:v>0.62973316391359591</c:v>
                </c:pt>
                <c:pt idx="35">
                  <c:v>0.66480162767039674</c:v>
                </c:pt>
              </c:numCache>
            </c:numRef>
          </c:val>
          <c:extLst>
            <c:ext xmlns:c16="http://schemas.microsoft.com/office/drawing/2014/chart" uri="{C3380CC4-5D6E-409C-BE32-E72D297353CC}">
              <c16:uniqueId val="{00000001-E6B1-4523-895E-E08321548CEB}"/>
            </c:ext>
          </c:extLst>
        </c:ser>
        <c:dLbls>
          <c:showLegendKey val="0"/>
          <c:showVal val="0"/>
          <c:showCatName val="0"/>
          <c:showSerName val="0"/>
          <c:showPercent val="0"/>
          <c:showBubbleSize val="0"/>
        </c:dLbls>
        <c:gapWidth val="150"/>
        <c:axId val="1481367536"/>
        <c:axId val="1482136336"/>
      </c:barChart>
      <c:lineChart>
        <c:grouping val="standard"/>
        <c:varyColors val="0"/>
        <c:ser>
          <c:idx val="0"/>
          <c:order val="0"/>
          <c:tx>
            <c:strRef>
              <c:f>Markup!$D$27</c:f>
              <c:strCache>
                <c:ptCount val="1"/>
                <c:pt idx="0">
                  <c:v>Gross</c:v>
                </c:pt>
              </c:strCache>
            </c:strRef>
          </c:tx>
          <c:spPr>
            <a:ln w="28575" cap="rnd">
              <a:solidFill>
                <a:schemeClr val="accent6"/>
              </a:solidFill>
              <a:round/>
            </a:ln>
            <a:effectLst/>
          </c:spPr>
          <c:marker>
            <c:symbol val="none"/>
          </c:marker>
          <c:cat>
            <c:multiLvlStrRef>
              <c:f>Markup!$B$28:$C$63</c:f>
              <c:multiLvlStrCache>
                <c:ptCount val="36"/>
                <c:lvl>
                  <c:pt idx="0">
                    <c:v>Dairy</c:v>
                  </c:pt>
                  <c:pt idx="1">
                    <c:v>T, C, P</c:v>
                  </c:pt>
                  <c:pt idx="2">
                    <c:v>F, V, N</c:v>
                  </c:pt>
                  <c:pt idx="3">
                    <c:v>Wheat</c:v>
                  </c:pt>
                  <c:pt idx="4">
                    <c:v>Cattle</c:v>
                  </c:pt>
                  <c:pt idx="5">
                    <c:v>Hogs</c:v>
                  </c:pt>
                  <c:pt idx="6">
                    <c:v>Other livestock</c:v>
                  </c:pt>
                  <c:pt idx="7">
                    <c:v>All farms</c:v>
                  </c:pt>
                  <c:pt idx="8">
                    <c:v>Poultry</c:v>
                  </c:pt>
                  <c:pt idx="9">
                    <c:v>Other field crops</c:v>
                  </c:pt>
                  <c:pt idx="10">
                    <c:v>General cash grains</c:v>
                  </c:pt>
                  <c:pt idx="11">
                    <c:v>Soybean</c:v>
                  </c:pt>
                  <c:pt idx="12">
                    <c:v>Corn</c:v>
                  </c:pt>
                  <c:pt idx="13">
                    <c:v>Olives</c:v>
                  </c:pt>
                  <c:pt idx="14">
                    <c:v>Cattle</c:v>
                  </c:pt>
                  <c:pt idx="15">
                    <c:v>Sheep and goats</c:v>
                  </c:pt>
                  <c:pt idx="16">
                    <c:v>Cattle and sheep</c:v>
                  </c:pt>
                  <c:pt idx="17">
                    <c:v>COP</c:v>
                  </c:pt>
                  <c:pt idx="18">
                    <c:v>All livestock</c:v>
                  </c:pt>
                  <c:pt idx="19">
                    <c:v>Pigs and poultry</c:v>
                  </c:pt>
                  <c:pt idx="20">
                    <c:v>OFC</c:v>
                  </c:pt>
                  <c:pt idx="21">
                    <c:v>Dairy</c:v>
                  </c:pt>
                  <c:pt idx="22">
                    <c:v>All crops</c:v>
                  </c:pt>
                  <c:pt idx="23">
                    <c:v>Fruit</c:v>
                  </c:pt>
                  <c:pt idx="24">
                    <c:v>Horticulture</c:v>
                  </c:pt>
                  <c:pt idx="25">
                    <c:v>Wine</c:v>
                  </c:pt>
                  <c:pt idx="26">
                    <c:v>LFA livestock</c:v>
                  </c:pt>
                  <c:pt idx="27">
                    <c:v>Lowland livestock</c:v>
                  </c:pt>
                  <c:pt idx="28">
                    <c:v>Specialist poultry</c:v>
                  </c:pt>
                  <c:pt idx="29">
                    <c:v>Cereals</c:v>
                  </c:pt>
                  <c:pt idx="30">
                    <c:v>All farms</c:v>
                  </c:pt>
                  <c:pt idx="31">
                    <c:v>Dairy</c:v>
                  </c:pt>
                  <c:pt idx="32">
                    <c:v>Mixed</c:v>
                  </c:pt>
                  <c:pt idx="33">
                    <c:v>Specialist pigs</c:v>
                  </c:pt>
                  <c:pt idx="34">
                    <c:v>General cropping</c:v>
                  </c:pt>
                  <c:pt idx="35">
                    <c:v>Horticulture</c:v>
                  </c:pt>
                </c:lvl>
                <c:lvl>
                  <c:pt idx="0">
                    <c:v>USA</c:v>
                  </c:pt>
                  <c:pt idx="13">
                    <c:v>EU</c:v>
                  </c:pt>
                  <c:pt idx="26">
                    <c:v>England</c:v>
                  </c:pt>
                </c:lvl>
              </c:multiLvlStrCache>
            </c:multiLvlStrRef>
          </c:cat>
          <c:val>
            <c:numRef>
              <c:f>Markup!$D$28:$D$63</c:f>
              <c:numCache>
                <c:formatCode>0%</c:formatCode>
                <c:ptCount val="36"/>
                <c:pt idx="0">
                  <c:v>0.10024976022613341</c:v>
                </c:pt>
                <c:pt idx="1">
                  <c:v>0.25152887291109427</c:v>
                </c:pt>
                <c:pt idx="2">
                  <c:v>0.13664992693241307</c:v>
                </c:pt>
                <c:pt idx="3">
                  <c:v>0.32853500262093571</c:v>
                </c:pt>
                <c:pt idx="4">
                  <c:v>0.16862463039483067</c:v>
                </c:pt>
                <c:pt idx="5">
                  <c:v>0.1749104962122241</c:v>
                </c:pt>
                <c:pt idx="6">
                  <c:v>0.19364591244655593</c:v>
                </c:pt>
                <c:pt idx="7">
                  <c:v>0.24071232268550302</c:v>
                </c:pt>
                <c:pt idx="8">
                  <c:v>0.21944989073861509</c:v>
                </c:pt>
                <c:pt idx="9">
                  <c:v>0.32041831389784137</c:v>
                </c:pt>
                <c:pt idx="10">
                  <c:v>0.39351995327525136</c:v>
                </c:pt>
                <c:pt idx="11">
                  <c:v>0.44810241594023137</c:v>
                </c:pt>
                <c:pt idx="12">
                  <c:v>0.53041956504435328</c:v>
                </c:pt>
                <c:pt idx="13">
                  <c:v>0.42902828997209097</c:v>
                </c:pt>
                <c:pt idx="14">
                  <c:v>0.39762581662846297</c:v>
                </c:pt>
                <c:pt idx="15">
                  <c:v>0.28712636733746266</c:v>
                </c:pt>
                <c:pt idx="16">
                  <c:v>0.35729570497108831</c:v>
                </c:pt>
                <c:pt idx="17">
                  <c:v>0.41458875273291795</c:v>
                </c:pt>
                <c:pt idx="18">
                  <c:v>0.29109039138492432</c:v>
                </c:pt>
                <c:pt idx="19">
                  <c:v>0.17742589276193366</c:v>
                </c:pt>
                <c:pt idx="20">
                  <c:v>0.42754843746208682</c:v>
                </c:pt>
                <c:pt idx="21">
                  <c:v>0.33807969096596957</c:v>
                </c:pt>
                <c:pt idx="22">
                  <c:v>0.40801026815818586</c:v>
                </c:pt>
                <c:pt idx="23">
                  <c:v>0.37261528970424407</c:v>
                </c:pt>
                <c:pt idx="24">
                  <c:v>0.33677212146047508</c:v>
                </c:pt>
                <c:pt idx="25">
                  <c:v>0.49065964827395159</c:v>
                </c:pt>
                <c:pt idx="26">
                  <c:v>0.96145124716553299</c:v>
                </c:pt>
                <c:pt idx="27">
                  <c:v>1.1133250311332503</c:v>
                </c:pt>
                <c:pt idx="28">
                  <c:v>0.4467931779966372</c:v>
                </c:pt>
                <c:pt idx="29">
                  <c:v>1.2269972451790632</c:v>
                </c:pt>
                <c:pt idx="30">
                  <c:v>0.89364161849710966</c:v>
                </c:pt>
                <c:pt idx="31">
                  <c:v>0.7086436861250649</c:v>
                </c:pt>
                <c:pt idx="32">
                  <c:v>1.0284683239775463</c:v>
                </c:pt>
                <c:pt idx="33">
                  <c:v>0.65054792137763084</c:v>
                </c:pt>
                <c:pt idx="34">
                  <c:v>1.1161309006660871</c:v>
                </c:pt>
                <c:pt idx="35">
                  <c:v>0.82703448275862046</c:v>
                </c:pt>
              </c:numCache>
            </c:numRef>
          </c:val>
          <c:smooth val="0"/>
          <c:extLst>
            <c:ext xmlns:c16="http://schemas.microsoft.com/office/drawing/2014/chart" uri="{C3380CC4-5D6E-409C-BE32-E72D297353CC}">
              <c16:uniqueId val="{00000000-E6B1-4523-895E-E08321548CEB}"/>
            </c:ext>
          </c:extLst>
        </c:ser>
        <c:dLbls>
          <c:showLegendKey val="0"/>
          <c:showVal val="0"/>
          <c:showCatName val="0"/>
          <c:showSerName val="0"/>
          <c:showPercent val="0"/>
          <c:showBubbleSize val="0"/>
        </c:dLbls>
        <c:marker val="1"/>
        <c:smooth val="0"/>
        <c:axId val="1481367536"/>
        <c:axId val="1482136336"/>
      </c:lineChart>
      <c:catAx>
        <c:axId val="148136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482136336"/>
        <c:crosses val="autoZero"/>
        <c:auto val="1"/>
        <c:lblAlgn val="ctr"/>
        <c:lblOffset val="100"/>
        <c:noMultiLvlLbl val="0"/>
      </c:catAx>
      <c:valAx>
        <c:axId val="1482136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81367536"/>
        <c:crosses val="autoZero"/>
        <c:crossBetween val="between"/>
      </c:valAx>
      <c:spPr>
        <a:noFill/>
        <a:ln>
          <a:noFill/>
        </a:ln>
        <a:effectLst/>
      </c:spPr>
    </c:plotArea>
    <c:legend>
      <c:legendPos val="b"/>
      <c:layout>
        <c:manualLayout>
          <c:xMode val="edge"/>
          <c:yMode val="edge"/>
          <c:x val="0.79552484251144429"/>
          <c:y val="5.0605387976354645E-2"/>
          <c:w val="0.18524662642542516"/>
          <c:h val="5.6977704053258617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GB"/>
              <a:t>Productivity distributions</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2547665472244041"/>
          <c:y val="1.8493944938879972E-2"/>
          <c:w val="0.72197294519297728"/>
          <c:h val="0.8983699658503479"/>
        </c:manualLayout>
      </c:layout>
      <c:lineChart>
        <c:grouping val="standard"/>
        <c:varyColors val="0"/>
        <c:ser>
          <c:idx val="0"/>
          <c:order val="0"/>
          <c:tx>
            <c:strRef>
              <c:f>'Shape parameter'!$Q$25</c:f>
              <c:strCache>
                <c:ptCount val="1"/>
                <c:pt idx="0">
                  <c:v>EU Cereals and oilseeds</c:v>
                </c:pt>
              </c:strCache>
            </c:strRef>
          </c:tx>
          <c:spPr>
            <a:ln w="34925" cap="rnd">
              <a:solidFill>
                <a:schemeClr val="accent6"/>
              </a:solidFill>
              <a:round/>
            </a:ln>
            <a:effectLst/>
          </c:spPr>
          <c:marker>
            <c:symbol val="none"/>
          </c:marker>
          <c:cat>
            <c:strRef>
              <c:f>'Shape parameter'!$A$26:$A$36</c:f>
              <c:strCache>
                <c:ptCount val="2"/>
                <c:pt idx="1">
                  <c:v>Min productivity</c:v>
                </c:pt>
              </c:strCache>
            </c:strRef>
          </c:cat>
          <c:val>
            <c:numRef>
              <c:f>'Shape parameter'!$Q$26:$Q$36</c:f>
              <c:numCache>
                <c:formatCode>General</c:formatCode>
                <c:ptCount val="11"/>
                <c:pt idx="1">
                  <c:v>22.483321798743734</c:v>
                </c:pt>
                <c:pt idx="2">
                  <c:v>2.3960633889439924</c:v>
                </c:pt>
                <c:pt idx="3">
                  <c:v>0.30550042130318034</c:v>
                </c:pt>
                <c:pt idx="4">
                  <c:v>4.5378138632418789E-2</c:v>
                </c:pt>
                <c:pt idx="5">
                  <c:v>7.688531208362181E-3</c:v>
                </c:pt>
                <c:pt idx="6">
                  <c:v>1.4608915073771429E-3</c:v>
                </c:pt>
                <c:pt idx="7">
                  <c:v>3.0699466165038449E-4</c:v>
                </c:pt>
                <c:pt idx="8">
                  <c:v>7.053082383461983E-5</c:v>
                </c:pt>
                <c:pt idx="9">
                  <c:v>1.754573328107939E-5</c:v>
                </c:pt>
                <c:pt idx="10">
                  <c:v>4.6877348897896777E-6</c:v>
                </c:pt>
              </c:numCache>
            </c:numRef>
          </c:val>
          <c:smooth val="0"/>
          <c:extLst>
            <c:ext xmlns:c16="http://schemas.microsoft.com/office/drawing/2014/chart" uri="{C3380CC4-5D6E-409C-BE32-E72D297353CC}">
              <c16:uniqueId val="{00000000-0144-4D8C-9981-C65D2D56A73A}"/>
            </c:ext>
          </c:extLst>
        </c:ser>
        <c:ser>
          <c:idx val="2"/>
          <c:order val="1"/>
          <c:tx>
            <c:strRef>
              <c:f>'Shape parameter'!$AI$25</c:f>
              <c:strCache>
                <c:ptCount val="1"/>
                <c:pt idx="0">
                  <c:v>England LFA livestock</c:v>
                </c:pt>
              </c:strCache>
            </c:strRef>
          </c:tx>
          <c:spPr>
            <a:ln w="34925" cap="rnd">
              <a:solidFill>
                <a:schemeClr val="accent4"/>
              </a:solidFill>
              <a:round/>
            </a:ln>
            <a:effectLst/>
          </c:spPr>
          <c:marker>
            <c:symbol val="none"/>
          </c:marker>
          <c:cat>
            <c:strRef>
              <c:f>'Shape parameter'!$A$26:$A$36</c:f>
              <c:strCache>
                <c:ptCount val="2"/>
                <c:pt idx="1">
                  <c:v>Min productivity</c:v>
                </c:pt>
              </c:strCache>
            </c:strRef>
          </c:cat>
          <c:val>
            <c:numRef>
              <c:f>'Shape parameter'!$AI$26:$AI$36</c:f>
              <c:numCache>
                <c:formatCode>General</c:formatCode>
                <c:ptCount val="11"/>
                <c:pt idx="1">
                  <c:v>11.806843718079671</c:v>
                </c:pt>
                <c:pt idx="2">
                  <c:v>3.4959503637366907</c:v>
                </c:pt>
                <c:pt idx="3">
                  <c:v>1.1411147525145007</c:v>
                </c:pt>
                <c:pt idx="4">
                  <c:v>0.40471113855676139</c:v>
                </c:pt>
                <c:pt idx="5">
                  <c:v>0.15418201908402532</c:v>
                </c:pt>
                <c:pt idx="6">
                  <c:v>6.2514558729144368E-2</c:v>
                </c:pt>
                <c:pt idx="7">
                  <c:v>2.6773453851379848E-2</c:v>
                </c:pt>
                <c:pt idx="8">
                  <c:v>1.2036045625658626E-2</c:v>
                </c:pt>
                <c:pt idx="9">
                  <c:v>5.6499074995675835E-3</c:v>
                </c:pt>
                <c:pt idx="10">
                  <c:v>2.7570817329065291E-3</c:v>
                </c:pt>
              </c:numCache>
            </c:numRef>
          </c:val>
          <c:smooth val="0"/>
          <c:extLst>
            <c:ext xmlns:c16="http://schemas.microsoft.com/office/drawing/2014/chart" uri="{C3380CC4-5D6E-409C-BE32-E72D297353CC}">
              <c16:uniqueId val="{00000001-0144-4D8C-9981-C65D2D56A73A}"/>
            </c:ext>
          </c:extLst>
        </c:ser>
        <c:ser>
          <c:idx val="12"/>
          <c:order val="2"/>
          <c:tx>
            <c:strRef>
              <c:f>'Shape parameter'!$N$25</c:f>
              <c:strCache>
                <c:ptCount val="1"/>
                <c:pt idx="0">
                  <c:v>USA Dairy</c:v>
                </c:pt>
              </c:strCache>
            </c:strRef>
          </c:tx>
          <c:spPr>
            <a:ln w="34925" cap="rnd">
              <a:solidFill>
                <a:schemeClr val="accent6">
                  <a:lumMod val="60000"/>
                  <a:lumOff val="40000"/>
                </a:schemeClr>
              </a:solidFill>
              <a:round/>
            </a:ln>
            <a:effectLst/>
          </c:spPr>
          <c:marker>
            <c:symbol val="none"/>
          </c:marker>
          <c:cat>
            <c:strRef>
              <c:f>'Shape parameter'!$A$26:$A$36</c:f>
              <c:strCache>
                <c:ptCount val="2"/>
                <c:pt idx="1">
                  <c:v>Min productivity</c:v>
                </c:pt>
              </c:strCache>
            </c:strRef>
          </c:cat>
          <c:val>
            <c:numRef>
              <c:f>'Shape parameter'!$N$26:$N$36</c:f>
              <c:numCache>
                <c:formatCode>General</c:formatCode>
                <c:ptCount val="11"/>
                <c:pt idx="1">
                  <c:v>10.669930103482855</c:v>
                </c:pt>
                <c:pt idx="2">
                  <c:v>3.5225046884669844</c:v>
                </c:pt>
                <c:pt idx="3">
                  <c:v>1.2708354036104954</c:v>
                </c:pt>
                <c:pt idx="4">
                  <c:v>0.4944876706913115</c:v>
                </c:pt>
                <c:pt idx="5">
                  <c:v>0.20536016054604872</c:v>
                </c:pt>
                <c:pt idx="6">
                  <c:v>9.0264399590170949E-2</c:v>
                </c:pt>
                <c:pt idx="7">
                  <c:v>4.1702955010304951E-2</c:v>
                </c:pt>
                <c:pt idx="8">
                  <c:v>2.0136813704741158E-2</c:v>
                </c:pt>
                <c:pt idx="9">
                  <c:v>1.011378785608638E-2</c:v>
                </c:pt>
                <c:pt idx="10">
                  <c:v>5.2623667619580957E-3</c:v>
                </c:pt>
              </c:numCache>
            </c:numRef>
          </c:val>
          <c:smooth val="0"/>
          <c:extLst>
            <c:ext xmlns:c16="http://schemas.microsoft.com/office/drawing/2014/chart" uri="{C3380CC4-5D6E-409C-BE32-E72D297353CC}">
              <c16:uniqueId val="{00000002-0144-4D8C-9981-C65D2D56A73A}"/>
            </c:ext>
          </c:extLst>
        </c:ser>
        <c:ser>
          <c:idx val="1"/>
          <c:order val="3"/>
          <c:tx>
            <c:strRef>
              <c:f>'Shape parameter'!$S$25</c:f>
              <c:strCache>
                <c:ptCount val="1"/>
                <c:pt idx="0">
                  <c:v>EU Wine</c:v>
                </c:pt>
              </c:strCache>
            </c:strRef>
          </c:tx>
          <c:spPr>
            <a:ln w="34925" cap="rnd">
              <a:solidFill>
                <a:schemeClr val="accent5"/>
              </a:solidFill>
              <a:round/>
            </a:ln>
            <a:effectLst/>
          </c:spPr>
          <c:marker>
            <c:symbol val="none"/>
          </c:marker>
          <c:cat>
            <c:strRef>
              <c:f>'Shape parameter'!$A$26:$A$36</c:f>
              <c:strCache>
                <c:ptCount val="2"/>
                <c:pt idx="1">
                  <c:v>Min productivity</c:v>
                </c:pt>
              </c:strCache>
            </c:strRef>
          </c:cat>
          <c:val>
            <c:numRef>
              <c:f>'Shape parameter'!$S$26:$S$36</c:f>
              <c:numCache>
                <c:formatCode>General</c:formatCode>
                <c:ptCount val="11"/>
                <c:pt idx="1">
                  <c:v>2.3348257434341013</c:v>
                </c:pt>
                <c:pt idx="2">
                  <c:v>1.7116431918168065</c:v>
                </c:pt>
                <c:pt idx="3">
                  <c:v>1.2863860567751384</c:v>
                </c:pt>
                <c:pt idx="4">
                  <c:v>0.98747577612348503</c:v>
                </c:pt>
                <c:pt idx="5">
                  <c:v>0.77198423495405377</c:v>
                </c:pt>
                <c:pt idx="6">
                  <c:v>0.61318751536428817</c:v>
                </c:pt>
                <c:pt idx="7">
                  <c:v>0.49390512529789465</c:v>
                </c:pt>
                <c:pt idx="8">
                  <c:v>0.40277762117850208</c:v>
                </c:pt>
                <c:pt idx="9">
                  <c:v>0.33210662791659723</c:v>
                </c:pt>
                <c:pt idx="10">
                  <c:v>0.27655944719963638</c:v>
                </c:pt>
              </c:numCache>
            </c:numRef>
          </c:val>
          <c:smooth val="0"/>
          <c:extLst>
            <c:ext xmlns:c16="http://schemas.microsoft.com/office/drawing/2014/chart" uri="{C3380CC4-5D6E-409C-BE32-E72D297353CC}">
              <c16:uniqueId val="{00000003-0144-4D8C-9981-C65D2D56A73A}"/>
            </c:ext>
          </c:extLst>
        </c:ser>
        <c:ser>
          <c:idx val="3"/>
          <c:order val="4"/>
          <c:tx>
            <c:strRef>
              <c:f>'Shape parameter'!$E$25</c:f>
              <c:strCache>
                <c:ptCount val="1"/>
                <c:pt idx="0">
                  <c:v>USA Corn</c:v>
                </c:pt>
              </c:strCache>
            </c:strRef>
          </c:tx>
          <c:spPr>
            <a:ln w="34925" cap="rnd">
              <a:solidFill>
                <a:schemeClr val="accent6">
                  <a:lumMod val="60000"/>
                </a:schemeClr>
              </a:solidFill>
              <a:round/>
            </a:ln>
            <a:effectLst/>
          </c:spPr>
          <c:marker>
            <c:symbol val="none"/>
          </c:marker>
          <c:cat>
            <c:strRef>
              <c:f>'Shape parameter'!$A$26:$A$36</c:f>
              <c:strCache>
                <c:ptCount val="2"/>
                <c:pt idx="1">
                  <c:v>Min productivity</c:v>
                </c:pt>
              </c:strCache>
            </c:strRef>
          </c:cat>
          <c:val>
            <c:numRef>
              <c:f>'Shape parameter'!$E$26:$E$36</c:f>
              <c:numCache>
                <c:formatCode>General</c:formatCode>
                <c:ptCount val="11"/>
                <c:pt idx="1">
                  <c:v>2.1735770853955079</c:v>
                </c:pt>
                <c:pt idx="2">
                  <c:v>1.6182160376459713</c:v>
                </c:pt>
                <c:pt idx="3">
                  <c:v>1.233560531424297</c:v>
                </c:pt>
                <c:pt idx="4">
                  <c:v>0.95945432018985033</c:v>
                </c:pt>
                <c:pt idx="5">
                  <c:v>0.75931322841607152</c:v>
                </c:pt>
                <c:pt idx="6">
                  <c:v>0.61006680102582733</c:v>
                </c:pt>
                <c:pt idx="7">
                  <c:v>0.49670402301319927</c:v>
                </c:pt>
                <c:pt idx="8">
                  <c:v>0.40918765594390627</c:v>
                </c:pt>
                <c:pt idx="9">
                  <c:v>0.34064314900841869</c:v>
                </c:pt>
                <c:pt idx="10">
                  <c:v>0.28626078438219682</c:v>
                </c:pt>
              </c:numCache>
            </c:numRef>
          </c:val>
          <c:smooth val="0"/>
          <c:extLst>
            <c:ext xmlns:c16="http://schemas.microsoft.com/office/drawing/2014/chart" uri="{C3380CC4-5D6E-409C-BE32-E72D297353CC}">
              <c16:uniqueId val="{00000004-0144-4D8C-9981-C65D2D56A73A}"/>
            </c:ext>
          </c:extLst>
        </c:ser>
        <c:ser>
          <c:idx val="4"/>
          <c:order val="5"/>
          <c:tx>
            <c:strRef>
              <c:f>'Shape parameter'!$AF$25</c:f>
              <c:strCache>
                <c:ptCount val="1"/>
                <c:pt idx="0">
                  <c:v>England Horticulture </c:v>
                </c:pt>
              </c:strCache>
            </c:strRef>
          </c:tx>
          <c:spPr>
            <a:ln w="34925" cap="rnd">
              <a:solidFill>
                <a:schemeClr val="accent5">
                  <a:lumMod val="60000"/>
                </a:schemeClr>
              </a:solidFill>
              <a:round/>
            </a:ln>
            <a:effectLst/>
          </c:spPr>
          <c:marker>
            <c:symbol val="none"/>
          </c:marker>
          <c:cat>
            <c:strRef>
              <c:f>'Shape parameter'!$A$26:$A$36</c:f>
              <c:strCache>
                <c:ptCount val="2"/>
                <c:pt idx="1">
                  <c:v>Min productivity</c:v>
                </c:pt>
              </c:strCache>
            </c:strRef>
          </c:cat>
          <c:val>
            <c:numRef>
              <c:f>'Shape parameter'!$AF$26:$AF$36</c:f>
              <c:numCache>
                <c:formatCode>General</c:formatCode>
                <c:ptCount val="11"/>
                <c:pt idx="1">
                  <c:v>1.376552827432705</c:v>
                </c:pt>
                <c:pt idx="2">
                  <c:v>1.1060750005611539</c:v>
                </c:pt>
                <c:pt idx="3">
                  <c:v>0.904451757605373</c:v>
                </c:pt>
                <c:pt idx="4">
                  <c:v>0.75069999867546788</c:v>
                </c:pt>
                <c:pt idx="5">
                  <c:v>0.63115007168530635</c:v>
                </c:pt>
                <c:pt idx="6">
                  <c:v>0.5366147322994731</c:v>
                </c:pt>
                <c:pt idx="7">
                  <c:v>0.46075086626505773</c:v>
                </c:pt>
                <c:pt idx="8">
                  <c:v>0.39907498398748509</c:v>
                </c:pt>
                <c:pt idx="9">
                  <c:v>0.3483518676270756</c:v>
                </c:pt>
                <c:pt idx="10">
                  <c:v>0.30620385289096713</c:v>
                </c:pt>
              </c:numCache>
            </c:numRef>
          </c:val>
          <c:smooth val="0"/>
          <c:extLst>
            <c:ext xmlns:c16="http://schemas.microsoft.com/office/drawing/2014/chart" uri="{C3380CC4-5D6E-409C-BE32-E72D297353CC}">
              <c16:uniqueId val="{00000005-0144-4D8C-9981-C65D2D56A73A}"/>
            </c:ext>
          </c:extLst>
        </c:ser>
        <c:dLbls>
          <c:showLegendKey val="0"/>
          <c:showVal val="0"/>
          <c:showCatName val="0"/>
          <c:showSerName val="0"/>
          <c:showPercent val="0"/>
          <c:showBubbleSize val="0"/>
        </c:dLbls>
        <c:smooth val="0"/>
        <c:axId val="1357165471"/>
        <c:axId val="1357624303"/>
      </c:lineChart>
      <c:catAx>
        <c:axId val="1357165471"/>
        <c:scaling>
          <c:orientation val="minMax"/>
        </c:scaling>
        <c:delete val="0"/>
        <c:axPos val="b"/>
        <c:numFmt formatCode="General" sourceLinked="1"/>
        <c:majorTickMark val="in"/>
        <c:minorTickMark val="none"/>
        <c:tickLblPos val="nextTo"/>
        <c:spPr>
          <a:noFill/>
          <a:ln w="9525" cap="flat" cmpd="sng" algn="ctr">
            <a:solidFill>
              <a:schemeClr val="accent1"/>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357624303"/>
        <c:crosses val="autoZero"/>
        <c:auto val="1"/>
        <c:lblAlgn val="ctr"/>
        <c:lblOffset val="100"/>
        <c:noMultiLvlLbl val="0"/>
      </c:catAx>
      <c:valAx>
        <c:axId val="1357624303"/>
        <c:scaling>
          <c:orientation val="minMax"/>
        </c:scaling>
        <c:delete val="1"/>
        <c:axPos val="l"/>
        <c:numFmt formatCode="General" sourceLinked="1"/>
        <c:majorTickMark val="none"/>
        <c:minorTickMark val="none"/>
        <c:tickLblPos val="nextTo"/>
        <c:crossAx val="1357165471"/>
        <c:crosses val="autoZero"/>
        <c:crossBetween val="between"/>
      </c:valAx>
      <c:spPr>
        <a:noFill/>
        <a:ln>
          <a:noFill/>
        </a:ln>
        <a:effectLst/>
      </c:spPr>
    </c:plotArea>
    <c:legend>
      <c:legendPos val="b"/>
      <c:layout>
        <c:manualLayout>
          <c:xMode val="edge"/>
          <c:yMode val="edge"/>
          <c:x val="5.4461942257217854E-5"/>
          <c:y val="0.10008048791373174"/>
          <c:w val="0.19016747014869181"/>
          <c:h val="0.7625202566379444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eaLnBrk="0" hangingPunct="0">
              <a:defRPr sz="1200">
                <a:cs typeface="+mn-cs"/>
              </a:defRPr>
            </a:lvl1pPr>
          </a:lstStyle>
          <a:p>
            <a:pPr>
              <a:defRPr/>
            </a:pPr>
            <a:endParaRPr lang="en-GB"/>
          </a:p>
        </p:txBody>
      </p:sp>
      <p:sp>
        <p:nvSpPr>
          <p:cNvPr id="3" name="Date Placeholder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eaLnBrk="0" hangingPunct="0">
              <a:defRPr sz="1200">
                <a:cs typeface="+mn-cs"/>
              </a:defRPr>
            </a:lvl1pPr>
          </a:lstStyle>
          <a:p>
            <a:pPr>
              <a:defRPr/>
            </a:pPr>
            <a:fld id="{F8F03935-E6EE-4E0C-8A48-1CC9E96CD40F}" type="datetimeFigureOut">
              <a:rPr lang="en-GB"/>
              <a:pPr>
                <a:defRPr/>
              </a:pPr>
              <a:t>22/06/2021</a:t>
            </a:fld>
            <a:endParaRPr lang="en-GB"/>
          </a:p>
        </p:txBody>
      </p:sp>
      <p:sp>
        <p:nvSpPr>
          <p:cNvPr id="4" name="Footer Placeholder 3"/>
          <p:cNvSpPr>
            <a:spLocks noGrp="1"/>
          </p:cNvSpPr>
          <p:nvPr>
            <p:ph type="ftr" sz="quarter" idx="2"/>
          </p:nvPr>
        </p:nvSpPr>
        <p:spPr>
          <a:xfrm>
            <a:off x="0" y="9428163"/>
            <a:ext cx="2946400" cy="498475"/>
          </a:xfrm>
          <a:prstGeom prst="rect">
            <a:avLst/>
          </a:prstGeom>
        </p:spPr>
        <p:txBody>
          <a:bodyPr vert="horz" lIns="91440" tIns="45720" rIns="91440" bIns="45720" rtlCol="0" anchor="b"/>
          <a:lstStyle>
            <a:lvl1pPr algn="l" eaLnBrk="0" hangingPunct="0">
              <a:defRPr sz="1200">
                <a:cs typeface="+mn-cs"/>
              </a:defRPr>
            </a:lvl1pPr>
          </a:lstStyle>
          <a:p>
            <a:pPr>
              <a:defRPr/>
            </a:pPr>
            <a:endParaRPr lang="en-GB"/>
          </a:p>
        </p:txBody>
      </p:sp>
    </p:spTree>
    <p:extLst>
      <p:ext uri="{BB962C8B-B14F-4D97-AF65-F5344CB8AC3E}">
        <p14:creationId xmlns:p14="http://schemas.microsoft.com/office/powerpoint/2010/main" val="25411075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eaLnBrk="0" hangingPunct="0">
              <a:defRPr sz="1200">
                <a:cs typeface="+mn-cs"/>
              </a:defRPr>
            </a:lvl1pPr>
          </a:lstStyle>
          <a:p>
            <a:pPr>
              <a:defRPr/>
            </a:pPr>
            <a:endParaRPr lang="en-GB"/>
          </a:p>
        </p:txBody>
      </p:sp>
      <p:sp>
        <p:nvSpPr>
          <p:cNvPr id="3" name="Date Placeholder 2"/>
          <p:cNvSpPr>
            <a:spLocks noGrp="1"/>
          </p:cNvSpPr>
          <p:nvPr>
            <p:ph type="dt" idx="1"/>
          </p:nvPr>
        </p:nvSpPr>
        <p:spPr>
          <a:xfrm>
            <a:off x="3849688" y="0"/>
            <a:ext cx="2946400" cy="498475"/>
          </a:xfrm>
          <a:prstGeom prst="rect">
            <a:avLst/>
          </a:prstGeom>
        </p:spPr>
        <p:txBody>
          <a:bodyPr vert="horz" lIns="91440" tIns="45720" rIns="91440" bIns="45720" rtlCol="0"/>
          <a:lstStyle>
            <a:lvl1pPr algn="r" eaLnBrk="0" hangingPunct="0">
              <a:defRPr sz="1200">
                <a:cs typeface="+mn-cs"/>
              </a:defRPr>
            </a:lvl1pPr>
          </a:lstStyle>
          <a:p>
            <a:pPr>
              <a:defRPr/>
            </a:pPr>
            <a:fld id="{0C41010B-7C11-4CD1-A261-A144B728EF1C}" type="datetimeFigureOut">
              <a:rPr lang="en-GB"/>
              <a:pPr>
                <a:defRPr/>
              </a:pPr>
              <a:t>22/06/2021</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9428163"/>
            <a:ext cx="2946400" cy="498475"/>
          </a:xfrm>
          <a:prstGeom prst="rect">
            <a:avLst/>
          </a:prstGeom>
        </p:spPr>
        <p:txBody>
          <a:bodyPr vert="horz" lIns="91440" tIns="45720" rIns="91440" bIns="45720" rtlCol="0" anchor="b"/>
          <a:lstStyle>
            <a:lvl1pPr algn="l" eaLnBrk="0" hangingPunct="0">
              <a:defRPr sz="1200">
                <a:cs typeface="+mn-cs"/>
              </a:defRPr>
            </a:lvl1pPr>
          </a:lstStyle>
          <a:p>
            <a:pPr>
              <a:defRPr/>
            </a:pPr>
            <a:endParaRPr lang="en-GB"/>
          </a:p>
        </p:txBody>
      </p:sp>
      <p:sp>
        <p:nvSpPr>
          <p:cNvPr id="7" name="Slide Number Placeholder 6"/>
          <p:cNvSpPr>
            <a:spLocks noGrp="1"/>
          </p:cNvSpPr>
          <p:nvPr>
            <p:ph type="sldNum" sz="quarter" idx="5"/>
          </p:nvPr>
        </p:nvSpPr>
        <p:spPr>
          <a:xfrm>
            <a:off x="3849688" y="9428163"/>
            <a:ext cx="2946400" cy="498475"/>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719076E7-4109-43C8-B043-81942350AE57}" type="slidenum">
              <a:rPr lang="en-GB" altLang="en-US"/>
              <a:pPr>
                <a:defRPr/>
              </a:pPr>
              <a:t>‹#›</a:t>
            </a:fld>
            <a:endParaRPr lang="en-GB" altLang="en-US"/>
          </a:p>
        </p:txBody>
      </p:sp>
    </p:spTree>
    <p:extLst>
      <p:ext uri="{BB962C8B-B14F-4D97-AF65-F5344CB8AC3E}">
        <p14:creationId xmlns:p14="http://schemas.microsoft.com/office/powerpoint/2010/main" val="29971821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Also, potential gains from resource allocation away from inefficient producers</a:t>
            </a:r>
          </a:p>
        </p:txBody>
      </p:sp>
      <p:sp>
        <p:nvSpPr>
          <p:cNvPr id="4" name="Slide Number Placeholder 3"/>
          <p:cNvSpPr>
            <a:spLocks noGrp="1"/>
          </p:cNvSpPr>
          <p:nvPr>
            <p:ph type="sldNum" sz="quarter" idx="5"/>
          </p:nvPr>
        </p:nvSpPr>
        <p:spPr/>
        <p:txBody>
          <a:bodyPr/>
          <a:lstStyle/>
          <a:p>
            <a:pPr>
              <a:defRPr/>
            </a:pPr>
            <a:fld id="{719076E7-4109-43C8-B043-81942350AE57}" type="slidenum">
              <a:rPr lang="en-GB" altLang="en-US" smtClean="0"/>
              <a:pPr>
                <a:defRPr/>
              </a:pPr>
              <a:t>2</a:t>
            </a:fld>
            <a:endParaRPr lang="en-GB" altLang="en-US"/>
          </a:p>
        </p:txBody>
      </p:sp>
    </p:spTree>
    <p:extLst>
      <p:ext uri="{BB962C8B-B14F-4D97-AF65-F5344CB8AC3E}">
        <p14:creationId xmlns:p14="http://schemas.microsoft.com/office/powerpoint/2010/main" val="2914186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0" indent="-285750">
              <a:spcBef>
                <a:spcPts val="1200"/>
              </a:spcBef>
              <a:spcAft>
                <a:spcPts val="1200"/>
              </a:spcAft>
              <a:buFont typeface="Arial" panose="020B0604020202020204" pitchFamily="34" charset="0"/>
              <a:buChar char="•"/>
            </a:pPr>
            <a:r>
              <a:rPr lang="en-GB" kern="150" dirty="0">
                <a:latin typeface="Garamond" panose="02020404030301010803" pitchFamily="18" charset="0"/>
                <a:ea typeface="NSimSun" panose="02010609030101010101" pitchFamily="49" charset="-122"/>
                <a:cs typeface="Mangal" panose="02040503050203030202" pitchFamily="18" charset="0"/>
              </a:rPr>
              <a:t>Lowering of trade barriers reduces (fixed and/or variable) costs of sales to one or more non-domestic market, so firms which were already selling to this market increase their sales and marginal firms which were not quite efficient enough to sell in this market will be, after the cost reduction. Thus the most efficient firms (those already exporting and the most efficient of those previously selling only to the domestic market) expand.</a:t>
            </a:r>
          </a:p>
          <a:p>
            <a:pPr marL="742950" indent="-285750">
              <a:spcBef>
                <a:spcPts val="1200"/>
              </a:spcBef>
              <a:spcAft>
                <a:spcPts val="1200"/>
              </a:spcAft>
              <a:buFont typeface="Arial" panose="020B0604020202020204" pitchFamily="34" charset="0"/>
              <a:buChar char="•"/>
            </a:pPr>
            <a:r>
              <a:rPr lang="en-GB" kern="150" dirty="0">
                <a:latin typeface="Garamond" panose="02020404030301010803" pitchFamily="18" charset="0"/>
                <a:ea typeface="NSimSun" panose="02010609030101010101" pitchFamily="49" charset="-122"/>
                <a:cs typeface="Mangal" panose="02040503050203030202" pitchFamily="18" charset="0"/>
              </a:rPr>
              <a:t>Expansion of these firms increases demand for inputs, which pushes up the price of both inputs used in the industry. This increases the cost of production across the industry, which pushes up the productivity threshold, and means that some of the least efficient firms exit the industry, as their variable costs now exceed their revenues. </a:t>
            </a:r>
            <a:endParaRPr lang="en-GB" sz="1200" kern="150" dirty="0">
              <a:effectLst/>
              <a:latin typeface="Liberation Serif"/>
              <a:ea typeface="NSimSun" panose="02010609030101010101" pitchFamily="49" charset="-122"/>
              <a:cs typeface="Mangal" panose="02040503050203030202" pitchFamily="18" charset="0"/>
            </a:endParaRPr>
          </a:p>
          <a:p>
            <a:endParaRPr lang="en-GB" dirty="0"/>
          </a:p>
          <a:p>
            <a:pPr marL="285750" indent="-285750">
              <a:spcBef>
                <a:spcPts val="1200"/>
              </a:spcBef>
              <a:spcAft>
                <a:spcPts val="1200"/>
              </a:spcAft>
              <a:buFont typeface="Arial" panose="020B0604020202020204" pitchFamily="34" charset="0"/>
              <a:buChar char="•"/>
            </a:pPr>
            <a:r>
              <a:rPr lang="en-GB" kern="150" dirty="0">
                <a:latin typeface="Garamond" panose="02020404030301010803" pitchFamily="18" charset="0"/>
                <a:ea typeface="NSimSun" panose="02010609030101010101" pitchFamily="49" charset="-122"/>
              </a:rPr>
              <a:t>Net result is an overall increase in average productivity in the industry as a result of trade liberalisation, as more inputs are being used by high productivity firms, and fewer by low productivity firms, so mean efficiency of input use is higher. </a:t>
            </a:r>
          </a:p>
          <a:p>
            <a:pPr marL="285750" indent="-285750">
              <a:spcBef>
                <a:spcPts val="1200"/>
              </a:spcBef>
              <a:spcAft>
                <a:spcPts val="1200"/>
              </a:spcAft>
              <a:buFont typeface="Arial" panose="020B0604020202020204" pitchFamily="34" charset="0"/>
              <a:buChar char="•"/>
            </a:pPr>
            <a:r>
              <a:rPr lang="en-GB" kern="150" dirty="0">
                <a:latin typeface="Garamond" panose="02020404030301010803" pitchFamily="18" charset="0"/>
                <a:ea typeface="NSimSun" panose="02010609030101010101" pitchFamily="49" charset="-122"/>
              </a:rPr>
              <a:t>Need to be clear that in this framework the model says nothing about the productivity of individual firms (which remains exogenous to the model), only average productivity of </a:t>
            </a:r>
            <a:r>
              <a:rPr lang="en-GB" i="1" kern="150" dirty="0">
                <a:latin typeface="Garamond" panose="02020404030301010803" pitchFamily="18" charset="0"/>
                <a:ea typeface="NSimSun" panose="02010609030101010101" pitchFamily="49" charset="-122"/>
              </a:rPr>
              <a:t>all</a:t>
            </a:r>
            <a:r>
              <a:rPr lang="en-GB" kern="150" dirty="0">
                <a:latin typeface="Garamond" panose="02020404030301010803" pitchFamily="18" charset="0"/>
                <a:ea typeface="NSimSun" panose="02010609030101010101" pitchFamily="49" charset="-122"/>
              </a:rPr>
              <a:t> the firms remaining in the industry, weighted by production shares. Nevertheless, this is a marked advance over earlier models based on the assumption of perfect competition and a single representative firm in each industry.</a:t>
            </a:r>
            <a:endParaRPr lang="en-GB" kern="150" dirty="0">
              <a:latin typeface="Liberation Serif"/>
              <a:ea typeface="NSimSun" panose="02010609030101010101" pitchFamily="49" charset="-122"/>
            </a:endParaRPr>
          </a:p>
          <a:p>
            <a:pPr marL="285750" indent="-285750">
              <a:spcBef>
                <a:spcPts val="1200"/>
              </a:spcBef>
              <a:spcAft>
                <a:spcPts val="1200"/>
              </a:spcAft>
              <a:buFont typeface="Arial" panose="020B0604020202020204" pitchFamily="34" charset="0"/>
              <a:buChar char="•"/>
            </a:pPr>
            <a:r>
              <a:rPr lang="en-GB" kern="150" dirty="0">
                <a:latin typeface="Garamond" panose="02020404030301010803" pitchFamily="18" charset="0"/>
                <a:ea typeface="NSimSun" panose="02010609030101010101" pitchFamily="49" charset="-122"/>
              </a:rPr>
              <a:t>In the UK, one of Defra’s stated goals is to ‘make [the farming sector] more prosperous and resilient, championing productive farming…’ (Defra, 2018). As the UK negotiates a number of Free Trade Agreements, the impact of these reductions to trade barriers on agri-food sector productivity will be of great interest to Ministers and policy makers. </a:t>
            </a:r>
            <a:endParaRPr lang="en-GB" kern="150" dirty="0">
              <a:latin typeface="Liberation Serif"/>
              <a:ea typeface="NSimSun" panose="02010609030101010101" pitchFamily="49" charset="-122"/>
            </a:endParaRPr>
          </a:p>
          <a:p>
            <a:endParaRPr lang="en-GB" dirty="0"/>
          </a:p>
          <a:p>
            <a:pPr marL="742950" indent="-285750">
              <a:spcBef>
                <a:spcPts val="1200"/>
              </a:spcBef>
              <a:spcAft>
                <a:spcPts val="1200"/>
              </a:spcAft>
              <a:buFont typeface="Arial" panose="020B0604020202020204" pitchFamily="34" charset="0"/>
              <a:buChar char="•"/>
            </a:pPr>
            <a:r>
              <a:rPr lang="en-GB" kern="150" dirty="0">
                <a:latin typeface="Garamond" panose="02020404030301010803" pitchFamily="18" charset="0"/>
                <a:ea typeface="NSimSun" panose="02010609030101010101" pitchFamily="49" charset="-122"/>
                <a:cs typeface="Mangal" panose="02040503050203030202" pitchFamily="18" charset="0"/>
              </a:rPr>
              <a:t>Consumers gain welfare from the increased choice available in terms of different varieties of a given commodity. The removal of trade barriers will have a mixed impact on this welfare: a gain from the increase in imported varieties may be (more than) offset by the loss of domestic varieties if a large number of domestic firms are leaving the sector. </a:t>
            </a:r>
            <a:endParaRPr lang="en-GB" kern="150" dirty="0">
              <a:latin typeface="Liberation Serif"/>
              <a:ea typeface="NSimSun" panose="02010609030101010101" pitchFamily="49" charset="-122"/>
              <a:cs typeface="Mangal" panose="02040503050203030202" pitchFamily="18" charset="0"/>
            </a:endParaRPr>
          </a:p>
          <a:p>
            <a:pPr marL="742950" indent="-285750">
              <a:spcBef>
                <a:spcPts val="1200"/>
              </a:spcBef>
              <a:spcAft>
                <a:spcPts val="1200"/>
              </a:spcAft>
              <a:buFont typeface="Arial" panose="020B0604020202020204" pitchFamily="34" charset="0"/>
              <a:buChar char="•"/>
            </a:pPr>
            <a:r>
              <a:rPr lang="en-GB" kern="150" dirty="0">
                <a:latin typeface="Garamond" panose="02020404030301010803" pitchFamily="18" charset="0"/>
                <a:ea typeface="NSimSun" panose="02010609030101010101" pitchFamily="49" charset="-122"/>
                <a:cs typeface="Mangal" panose="02040503050203030202" pitchFamily="18" charset="0"/>
              </a:rPr>
              <a:t>Welfare gains, or losses, to consumers are clearly of interest to policy makers, but the ambiguity here is a nuance not previously available to global trade models, and hence largely unquantifiable. Whilst numerical results should always be communicated with care, narrative insights and ‘direction of travel’ results on this issue could play a valuable role in filling out the picture of trade policy analysis.</a:t>
            </a:r>
            <a:endParaRPr lang="en-GB" sz="1200" kern="150" dirty="0">
              <a:effectLst/>
              <a:latin typeface="Liberation Serif"/>
              <a:ea typeface="NSimSun" panose="02010609030101010101" pitchFamily="49" charset="-122"/>
              <a:cs typeface="Mangal" panose="02040503050203030202" pitchFamily="18" charset="0"/>
            </a:endParaRPr>
          </a:p>
          <a:p>
            <a:endParaRPr lang="en-GB" dirty="0"/>
          </a:p>
        </p:txBody>
      </p:sp>
      <p:sp>
        <p:nvSpPr>
          <p:cNvPr id="4" name="Slide Number Placeholder 3"/>
          <p:cNvSpPr>
            <a:spLocks noGrp="1"/>
          </p:cNvSpPr>
          <p:nvPr>
            <p:ph type="sldNum" sz="quarter" idx="5"/>
          </p:nvPr>
        </p:nvSpPr>
        <p:spPr/>
        <p:txBody>
          <a:bodyPr/>
          <a:lstStyle/>
          <a:p>
            <a:pPr>
              <a:defRPr/>
            </a:pPr>
            <a:fld id="{719076E7-4109-43C8-B043-81942350AE57}" type="slidenum">
              <a:rPr lang="en-GB" altLang="en-US" smtClean="0"/>
              <a:pPr>
                <a:defRPr/>
              </a:pPr>
              <a:t>3</a:t>
            </a:fld>
            <a:endParaRPr lang="en-GB" altLang="en-US"/>
          </a:p>
        </p:txBody>
      </p:sp>
    </p:spTree>
    <p:extLst>
      <p:ext uri="{BB962C8B-B14F-4D97-AF65-F5344CB8AC3E}">
        <p14:creationId xmlns:p14="http://schemas.microsoft.com/office/powerpoint/2010/main" val="3915034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kern="150" dirty="0">
                <a:latin typeface="Garamond" panose="02020404030301010803" pitchFamily="18" charset="0"/>
                <a:ea typeface="NSimSun" panose="02010609030101010101" pitchFamily="49" charset="-122"/>
              </a:rPr>
              <a:t>If the evidence were to support agri-food CRTS, then many of the arguments for a Melitz treatment of this sector would lose their potency. </a:t>
            </a:r>
            <a:endParaRPr lang="en-GB" kern="150" dirty="0">
              <a:latin typeface="Liberation Serif"/>
              <a:ea typeface="NSimSun" panose="02010609030101010101" pitchFamily="49" charset="-122"/>
            </a:endParaRPr>
          </a:p>
          <a:p>
            <a:pPr marL="285750" indent="-285750">
              <a:buFont typeface="Arial" panose="020B0604020202020204" pitchFamily="34" charset="0"/>
              <a:buChar char="•"/>
            </a:pPr>
            <a:r>
              <a:rPr lang="en-GB" kern="150" dirty="0">
                <a:latin typeface="Garamond" panose="02020404030301010803" pitchFamily="18" charset="0"/>
                <a:ea typeface="NSimSun" panose="02010609030101010101" pitchFamily="49" charset="-122"/>
              </a:rPr>
              <a:t>Obvious difficulties associated with measuring returns to scale, as data is generally commercially sensitive, so comparison of firm-level costs relative to output, which would be the obvious method for observing the presence or absence of returns to scale, is impossible</a:t>
            </a:r>
          </a:p>
          <a:p>
            <a:pPr marL="285750" indent="-285750">
              <a:buFont typeface="Arial" panose="020B0604020202020204" pitchFamily="34" charset="0"/>
              <a:buChar char="•"/>
            </a:pPr>
            <a:r>
              <a:rPr lang="en-GB" kern="150" dirty="0">
                <a:latin typeface="Garamond" panose="02020404030301010803" pitchFamily="18" charset="0"/>
                <a:ea typeface="NSimSun" panose="02010609030101010101" pitchFamily="49" charset="-122"/>
              </a:rPr>
              <a:t>At the industry level, as the number of data points is so drastically reduced, a change of approach is needed. Fixed cost shares are seen as a reasonable indicator of returns to scale, since the lower this share is, and hence the higher the share of variable costs in total costs, the closer the </a:t>
            </a:r>
            <a:r>
              <a:rPr lang="en-GB" kern="150" dirty="0" err="1">
                <a:latin typeface="Garamond" panose="02020404030301010803" pitchFamily="18" charset="0"/>
                <a:ea typeface="NSimSun" panose="02010609030101010101" pitchFamily="49" charset="-122"/>
              </a:rPr>
              <a:t>costs:output</a:t>
            </a:r>
            <a:r>
              <a:rPr lang="en-GB" kern="150" dirty="0">
                <a:latin typeface="Garamond" panose="02020404030301010803" pitchFamily="18" charset="0"/>
                <a:ea typeface="NSimSun" panose="02010609030101010101" pitchFamily="49" charset="-122"/>
              </a:rPr>
              <a:t> relationship will be to 1:1, or constant returns to scale. Conversely, a high fixed cost share suggests a given increase in output will result in a less than proportionate increase in total costs, indicating increasing returns to scale.  Unfortunately, costs are not necessarily split into ‘fixed’ and ‘variable’ in an internationally or inter-</a:t>
            </a:r>
            <a:r>
              <a:rPr lang="en-GB" kern="150" dirty="0" err="1">
                <a:latin typeface="Garamond" panose="02020404030301010803" pitchFamily="18" charset="0"/>
                <a:ea typeface="NSimSun" panose="02010609030101010101" pitchFamily="49" charset="-122"/>
              </a:rPr>
              <a:t>sectorally</a:t>
            </a:r>
            <a:r>
              <a:rPr lang="en-GB" kern="150" dirty="0">
                <a:latin typeface="Garamond" panose="02020404030301010803" pitchFamily="18" charset="0"/>
                <a:ea typeface="NSimSun" panose="02010609030101010101" pitchFamily="49" charset="-122"/>
              </a:rPr>
              <a:t> consistent manner. </a:t>
            </a:r>
          </a:p>
          <a:p>
            <a:pPr marL="285750" indent="-285750">
              <a:buFont typeface="Arial" panose="020B0604020202020204" pitchFamily="34" charset="0"/>
              <a:buChar char="•"/>
            </a:pPr>
            <a:endParaRPr lang="en-GB" kern="150" dirty="0">
              <a:latin typeface="Garamond" panose="02020404030301010803" pitchFamily="18" charset="0"/>
              <a:ea typeface="NSimSun" panose="02010609030101010101" pitchFamily="49" charset="-122"/>
            </a:endParaRP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kern="150" dirty="0">
                <a:latin typeface="Garamond" panose="02020404030301010803" pitchFamily="18" charset="0"/>
                <a:ea typeface="NSimSun" panose="02010609030101010101" pitchFamily="49" charset="-122"/>
              </a:rPr>
              <a:t>Payments to farmers introduce a further complicating factor. The minimum productivity threshold is determined by the point at which revenues from sales cover the cost of production, but payments represent a form of ‘fixed benefit’, as they are only accessed by firms in the farming sector, so should be netted out from fixed costs. </a:t>
            </a: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GB" sz="1000" kern="150" dirty="0">
              <a:effectLst/>
              <a:latin typeface="Garamond" panose="02020404030301010803" pitchFamily="18" charset="0"/>
              <a:ea typeface="NSimSun" panose="02010609030101010101" pitchFamily="49" charset="-122"/>
              <a:cs typeface="Mangal" panose="02040503050203030202" pitchFamily="18" charset="0"/>
            </a:endParaRP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GB" sz="1000" kern="150" dirty="0" err="1">
                <a:latin typeface="Garamond" panose="02020404030301010803" pitchFamily="18" charset="0"/>
                <a:ea typeface="NSimSun" panose="02010609030101010101" pitchFamily="49" charset="-122"/>
              </a:rPr>
              <a:t>Prehn</a:t>
            </a:r>
            <a:r>
              <a:rPr lang="en-GB" sz="1000" kern="150" dirty="0">
                <a:latin typeface="Garamond" panose="02020404030301010803" pitchFamily="18" charset="0"/>
                <a:ea typeface="NSimSun" panose="02010609030101010101" pitchFamily="49" charset="-122"/>
              </a:rPr>
              <a:t> (2012) has demonstrated the theoretical validity of the Melitz model in a sector where trade is largely conducted through intermediates, such as agriculture.</a:t>
            </a:r>
            <a:endParaRPr lang="en-GB" sz="1000" kern="150" dirty="0">
              <a:latin typeface="Liberation Serif"/>
              <a:ea typeface="NSimSun" panose="02010609030101010101" pitchFamily="49" charset="-122"/>
            </a:endParaRPr>
          </a:p>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GB" sz="1000" kern="150" dirty="0">
              <a:effectLst/>
              <a:latin typeface="Liberation Serif"/>
              <a:ea typeface="NSimSun" panose="02010609030101010101" pitchFamily="49" charset="-122"/>
              <a:cs typeface="Mangal" panose="02040503050203030202" pitchFamily="18" charset="0"/>
            </a:endParaRPr>
          </a:p>
          <a:p>
            <a:pPr marL="285750" indent="-285750">
              <a:buFont typeface="Arial" panose="020B0604020202020204" pitchFamily="34" charset="0"/>
              <a:buChar char="•"/>
            </a:pPr>
            <a:endParaRPr lang="en-GB" kern="150" dirty="0">
              <a:latin typeface="Liberation Serif"/>
              <a:ea typeface="NSimSun" panose="02010609030101010101" pitchFamily="49" charset="-122"/>
            </a:endParaRPr>
          </a:p>
          <a:p>
            <a:endParaRPr lang="en-GB" dirty="0"/>
          </a:p>
        </p:txBody>
      </p:sp>
      <p:sp>
        <p:nvSpPr>
          <p:cNvPr id="4" name="Slide Number Placeholder 3"/>
          <p:cNvSpPr>
            <a:spLocks noGrp="1"/>
          </p:cNvSpPr>
          <p:nvPr>
            <p:ph type="sldNum" sz="quarter" idx="5"/>
          </p:nvPr>
        </p:nvSpPr>
        <p:spPr/>
        <p:txBody>
          <a:bodyPr/>
          <a:lstStyle/>
          <a:p>
            <a:pPr>
              <a:defRPr/>
            </a:pPr>
            <a:fld id="{719076E7-4109-43C8-B043-81942350AE57}" type="slidenum">
              <a:rPr lang="en-GB" altLang="en-US" smtClean="0"/>
              <a:pPr>
                <a:defRPr/>
              </a:pPr>
              <a:t>4</a:t>
            </a:fld>
            <a:endParaRPr lang="en-GB" altLang="en-US"/>
          </a:p>
        </p:txBody>
      </p:sp>
    </p:spTree>
    <p:extLst>
      <p:ext uri="{BB962C8B-B14F-4D97-AF65-F5344CB8AC3E}">
        <p14:creationId xmlns:p14="http://schemas.microsoft.com/office/powerpoint/2010/main" val="3712854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GB" sz="1000" kern="150" dirty="0">
              <a:effectLst/>
              <a:latin typeface="Liberation Serif"/>
              <a:ea typeface="NSimSun" panose="02010609030101010101" pitchFamily="49" charset="-122"/>
              <a:cs typeface="Mangal" panose="02040503050203030202" pitchFamily="18" charset="0"/>
            </a:endParaRPr>
          </a:p>
          <a:p>
            <a:pPr marL="285750" indent="-285750">
              <a:buFont typeface="Arial" panose="020B0604020202020204" pitchFamily="34" charset="0"/>
              <a:buChar char="•"/>
            </a:pPr>
            <a:endParaRPr lang="en-GB" kern="150" dirty="0">
              <a:latin typeface="Liberation Serif"/>
              <a:ea typeface="NSimSun" panose="02010609030101010101" pitchFamily="49" charset="-122"/>
            </a:endParaRPr>
          </a:p>
          <a:p>
            <a:endParaRPr lang="en-GB" dirty="0"/>
          </a:p>
        </p:txBody>
      </p:sp>
      <p:sp>
        <p:nvSpPr>
          <p:cNvPr id="4" name="Slide Number Placeholder 3"/>
          <p:cNvSpPr>
            <a:spLocks noGrp="1"/>
          </p:cNvSpPr>
          <p:nvPr>
            <p:ph type="sldNum" sz="quarter" idx="5"/>
          </p:nvPr>
        </p:nvSpPr>
        <p:spPr/>
        <p:txBody>
          <a:bodyPr/>
          <a:lstStyle/>
          <a:p>
            <a:pPr>
              <a:defRPr/>
            </a:pPr>
            <a:fld id="{719076E7-4109-43C8-B043-81942350AE57}" type="slidenum">
              <a:rPr lang="en-GB" altLang="en-US" smtClean="0"/>
              <a:pPr>
                <a:defRPr/>
              </a:pPr>
              <a:t>5</a:t>
            </a:fld>
            <a:endParaRPr lang="en-GB" altLang="en-US"/>
          </a:p>
        </p:txBody>
      </p:sp>
    </p:spTree>
    <p:extLst>
      <p:ext uri="{BB962C8B-B14F-4D97-AF65-F5344CB8AC3E}">
        <p14:creationId xmlns:p14="http://schemas.microsoft.com/office/powerpoint/2010/main" val="3414292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GB" sz="1000" kern="150" dirty="0">
              <a:effectLst/>
              <a:latin typeface="Liberation Serif"/>
              <a:ea typeface="NSimSun" panose="02010609030101010101" pitchFamily="49" charset="-122"/>
              <a:cs typeface="Mangal" panose="02040503050203030202" pitchFamily="18" charset="0"/>
            </a:endParaRPr>
          </a:p>
          <a:p>
            <a:pPr marL="285750" indent="-285750">
              <a:buFont typeface="Arial" panose="020B0604020202020204" pitchFamily="34" charset="0"/>
              <a:buChar char="•"/>
            </a:pPr>
            <a:endParaRPr lang="en-GB" kern="150" dirty="0">
              <a:latin typeface="Liberation Serif"/>
              <a:ea typeface="NSimSun" panose="02010609030101010101" pitchFamily="49" charset="-122"/>
            </a:endParaRPr>
          </a:p>
          <a:p>
            <a:endParaRPr lang="en-GB" dirty="0"/>
          </a:p>
        </p:txBody>
      </p:sp>
      <p:sp>
        <p:nvSpPr>
          <p:cNvPr id="4" name="Slide Number Placeholder 3"/>
          <p:cNvSpPr>
            <a:spLocks noGrp="1"/>
          </p:cNvSpPr>
          <p:nvPr>
            <p:ph type="sldNum" sz="quarter" idx="5"/>
          </p:nvPr>
        </p:nvSpPr>
        <p:spPr/>
        <p:txBody>
          <a:bodyPr/>
          <a:lstStyle/>
          <a:p>
            <a:pPr>
              <a:defRPr/>
            </a:pPr>
            <a:fld id="{719076E7-4109-43C8-B043-81942350AE57}" type="slidenum">
              <a:rPr lang="en-GB" altLang="en-US" smtClean="0"/>
              <a:pPr>
                <a:defRPr/>
              </a:pPr>
              <a:t>6</a:t>
            </a:fld>
            <a:endParaRPr lang="en-GB" altLang="en-US"/>
          </a:p>
        </p:txBody>
      </p:sp>
    </p:spTree>
    <p:extLst>
      <p:ext uri="{BB962C8B-B14F-4D97-AF65-F5344CB8AC3E}">
        <p14:creationId xmlns:p14="http://schemas.microsoft.com/office/powerpoint/2010/main" val="3369199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Below illustrative manufacturing lines suggests closer to CRTS, above suggest greater degree of IRTS.</a:t>
            </a:r>
          </a:p>
        </p:txBody>
      </p:sp>
      <p:sp>
        <p:nvSpPr>
          <p:cNvPr id="4" name="Slide Number Placeholder 3"/>
          <p:cNvSpPr>
            <a:spLocks noGrp="1"/>
          </p:cNvSpPr>
          <p:nvPr>
            <p:ph type="sldNum" sz="quarter" idx="5"/>
          </p:nvPr>
        </p:nvSpPr>
        <p:spPr/>
        <p:txBody>
          <a:bodyPr/>
          <a:lstStyle/>
          <a:p>
            <a:pPr>
              <a:defRPr/>
            </a:pPr>
            <a:fld id="{719076E7-4109-43C8-B043-81942350AE57}" type="slidenum">
              <a:rPr lang="en-GB" altLang="en-US" smtClean="0"/>
              <a:pPr>
                <a:defRPr/>
              </a:pPr>
              <a:t>7</a:t>
            </a:fld>
            <a:endParaRPr lang="en-GB" altLang="en-US"/>
          </a:p>
        </p:txBody>
      </p:sp>
    </p:spTree>
    <p:extLst>
      <p:ext uri="{BB962C8B-B14F-4D97-AF65-F5344CB8AC3E}">
        <p14:creationId xmlns:p14="http://schemas.microsoft.com/office/powerpoint/2010/main" val="973313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USA – crops sectors seem to be closer to CRTS than average, not true for EU or England </a:t>
            </a:r>
          </a:p>
        </p:txBody>
      </p:sp>
      <p:sp>
        <p:nvSpPr>
          <p:cNvPr id="4" name="Slide Number Placeholder 3"/>
          <p:cNvSpPr>
            <a:spLocks noGrp="1"/>
          </p:cNvSpPr>
          <p:nvPr>
            <p:ph type="sldNum" sz="quarter" idx="5"/>
          </p:nvPr>
        </p:nvSpPr>
        <p:spPr/>
        <p:txBody>
          <a:bodyPr/>
          <a:lstStyle/>
          <a:p>
            <a:pPr>
              <a:defRPr/>
            </a:pPr>
            <a:fld id="{719076E7-4109-43C8-B043-81942350AE57}" type="slidenum">
              <a:rPr lang="en-GB" altLang="en-US" smtClean="0"/>
              <a:pPr>
                <a:defRPr/>
              </a:pPr>
              <a:t>9</a:t>
            </a:fld>
            <a:endParaRPr lang="en-GB" altLang="en-US"/>
          </a:p>
        </p:txBody>
      </p:sp>
    </p:spTree>
    <p:extLst>
      <p:ext uri="{BB962C8B-B14F-4D97-AF65-F5344CB8AC3E}">
        <p14:creationId xmlns:p14="http://schemas.microsoft.com/office/powerpoint/2010/main" val="3939372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Grazing livestock in EU and England seem closest to CRTS, or even DRTS.</a:t>
            </a:r>
          </a:p>
        </p:txBody>
      </p:sp>
      <p:sp>
        <p:nvSpPr>
          <p:cNvPr id="4" name="Slide Number Placeholder 3"/>
          <p:cNvSpPr>
            <a:spLocks noGrp="1"/>
          </p:cNvSpPr>
          <p:nvPr>
            <p:ph type="sldNum" sz="quarter" idx="5"/>
          </p:nvPr>
        </p:nvSpPr>
        <p:spPr/>
        <p:txBody>
          <a:bodyPr/>
          <a:lstStyle/>
          <a:p>
            <a:pPr>
              <a:defRPr/>
            </a:pPr>
            <a:fld id="{719076E7-4109-43C8-B043-81942350AE57}" type="slidenum">
              <a:rPr lang="en-GB" altLang="en-US" smtClean="0"/>
              <a:pPr>
                <a:defRPr/>
              </a:pPr>
              <a:t>11</a:t>
            </a:fld>
            <a:endParaRPr lang="en-GB" altLang="en-US"/>
          </a:p>
        </p:txBody>
      </p:sp>
    </p:spTree>
    <p:extLst>
      <p:ext uri="{BB962C8B-B14F-4D97-AF65-F5344CB8AC3E}">
        <p14:creationId xmlns:p14="http://schemas.microsoft.com/office/powerpoint/2010/main" val="1730528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719076E7-4109-43C8-B043-81942350AE57}" type="slidenum">
              <a:rPr lang="en-GB" altLang="en-US" smtClean="0"/>
              <a:pPr>
                <a:defRPr/>
              </a:pPr>
              <a:t>14</a:t>
            </a:fld>
            <a:endParaRPr lang="en-GB" altLang="en-US"/>
          </a:p>
        </p:txBody>
      </p:sp>
    </p:spTree>
    <p:extLst>
      <p:ext uri="{BB962C8B-B14F-4D97-AF65-F5344CB8AC3E}">
        <p14:creationId xmlns:p14="http://schemas.microsoft.com/office/powerpoint/2010/main" val="4129202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719076E7-4109-43C8-B043-81942350AE57}" type="slidenum">
              <a:rPr lang="en-GB" altLang="en-US" smtClean="0"/>
              <a:pPr>
                <a:defRPr/>
              </a:pPr>
              <a:t>15</a:t>
            </a:fld>
            <a:endParaRPr lang="en-GB" altLang="en-US"/>
          </a:p>
        </p:txBody>
      </p:sp>
    </p:spTree>
    <p:extLst>
      <p:ext uri="{BB962C8B-B14F-4D97-AF65-F5344CB8AC3E}">
        <p14:creationId xmlns:p14="http://schemas.microsoft.com/office/powerpoint/2010/main" val="3349207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Linearity suggestive of CRTS, which calls into question the results above, or at least paints them as high end estimates.</a:t>
            </a:r>
          </a:p>
        </p:txBody>
      </p:sp>
      <p:sp>
        <p:nvSpPr>
          <p:cNvPr id="4" name="Slide Number Placeholder 3"/>
          <p:cNvSpPr>
            <a:spLocks noGrp="1"/>
          </p:cNvSpPr>
          <p:nvPr>
            <p:ph type="sldNum" sz="quarter" idx="5"/>
          </p:nvPr>
        </p:nvSpPr>
        <p:spPr/>
        <p:txBody>
          <a:bodyPr/>
          <a:lstStyle/>
          <a:p>
            <a:pPr>
              <a:defRPr/>
            </a:pPr>
            <a:fld id="{719076E7-4109-43C8-B043-81942350AE57}" type="slidenum">
              <a:rPr lang="en-GB" altLang="en-US" smtClean="0"/>
              <a:pPr>
                <a:defRPr/>
              </a:pPr>
              <a:t>16</a:t>
            </a:fld>
            <a:endParaRPr lang="en-GB" altLang="en-US"/>
          </a:p>
        </p:txBody>
      </p:sp>
    </p:spTree>
    <p:extLst>
      <p:ext uri="{BB962C8B-B14F-4D97-AF65-F5344CB8AC3E}">
        <p14:creationId xmlns:p14="http://schemas.microsoft.com/office/powerpoint/2010/main" val="64020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719076E7-4109-43C8-B043-81942350AE57}" type="slidenum">
              <a:rPr lang="en-GB" altLang="en-US" smtClean="0"/>
              <a:pPr>
                <a:defRPr/>
              </a:pPr>
              <a:t>17</a:t>
            </a:fld>
            <a:endParaRPr lang="en-GB" altLang="en-US"/>
          </a:p>
        </p:txBody>
      </p:sp>
    </p:spTree>
    <p:extLst>
      <p:ext uri="{BB962C8B-B14F-4D97-AF65-F5344CB8AC3E}">
        <p14:creationId xmlns:p14="http://schemas.microsoft.com/office/powerpoint/2010/main" val="3503984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719076E7-4109-43C8-B043-81942350AE57}" type="slidenum">
              <a:rPr lang="en-GB" altLang="en-US" smtClean="0"/>
              <a:pPr>
                <a:defRPr/>
              </a:pPr>
              <a:t>18</a:t>
            </a:fld>
            <a:endParaRPr lang="en-GB" altLang="en-US"/>
          </a:p>
        </p:txBody>
      </p:sp>
    </p:spTree>
    <p:extLst>
      <p:ext uri="{BB962C8B-B14F-4D97-AF65-F5344CB8AC3E}">
        <p14:creationId xmlns:p14="http://schemas.microsoft.com/office/powerpoint/2010/main" val="30635131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 Green">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31800" y="1735668"/>
            <a:ext cx="6081104" cy="1215495"/>
          </a:xfrm>
        </p:spPr>
        <p:txBody>
          <a:bodyPr anchor="b"/>
          <a:lstStyle>
            <a:lvl1pPr algn="l">
              <a:defRPr sz="42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431800" y="3043239"/>
            <a:ext cx="6081104" cy="986894"/>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963274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no graphics) - Green">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31800" y="1735668"/>
            <a:ext cx="6081104" cy="1215495"/>
          </a:xfrm>
        </p:spPr>
        <p:txBody>
          <a:bodyPr anchor="b"/>
          <a:lstStyle>
            <a:lvl1pPr algn="l">
              <a:defRPr sz="42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431800" y="3043239"/>
            <a:ext cx="6081104" cy="986894"/>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266335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bg>
      <p:bgPr>
        <a:solidFill>
          <a:schemeClr val="bg1">
            <a:alpha val="98822"/>
          </a:schemeClr>
        </a:solidFill>
        <a:effectLst/>
      </p:bgPr>
    </p:bg>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31800" y="1735668"/>
            <a:ext cx="6081104" cy="1215495"/>
          </a:xfrm>
        </p:spPr>
        <p:txBody>
          <a:bodyPr anchor="b"/>
          <a:lstStyle>
            <a:lvl1pPr algn="l">
              <a:defRPr sz="420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431800" y="3043239"/>
            <a:ext cx="6081104" cy="986894"/>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377389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no graphics) - Whit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31800" y="1735668"/>
            <a:ext cx="6081104" cy="1215495"/>
          </a:xfrm>
        </p:spPr>
        <p:txBody>
          <a:bodyPr anchor="b"/>
          <a:lstStyle>
            <a:lvl1pPr algn="l">
              <a:defRPr sz="420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431800" y="3043239"/>
            <a:ext cx="6081104" cy="986894"/>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142236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Quote or Statistic">
    <p:bg>
      <p:bgPr>
        <a:solidFill>
          <a:schemeClr val="tx2"/>
        </a:solidFill>
        <a:effectLst/>
      </p:bgPr>
    </p:bg>
    <p:spTree>
      <p:nvGrpSpPr>
        <p:cNvPr id="1" name=""/>
        <p:cNvGrpSpPr/>
        <p:nvPr/>
      </p:nvGrpSpPr>
      <p:grpSpPr>
        <a:xfrm>
          <a:off x="0" y="0"/>
          <a:ext cx="0" cy="0"/>
          <a:chOff x="0" y="0"/>
          <a:chExt cx="0" cy="0"/>
        </a:xfrm>
      </p:grpSpPr>
      <p:grpSp>
        <p:nvGrpSpPr>
          <p:cNvPr id="3" name="Group 16"/>
          <p:cNvGrpSpPr>
            <a:grpSpLocks/>
          </p:cNvGrpSpPr>
          <p:nvPr userDrawn="1"/>
        </p:nvGrpSpPr>
        <p:grpSpPr bwMode="auto">
          <a:xfrm>
            <a:off x="0" y="0"/>
            <a:ext cx="9144000" cy="6858000"/>
            <a:chOff x="0" y="0"/>
            <a:chExt cx="9144000" cy="6858001"/>
          </a:xfrm>
        </p:grpSpPr>
        <p:sp>
          <p:nvSpPr>
            <p:cNvPr id="4" name="Rectangle 9"/>
            <p:cNvSpPr/>
            <p:nvPr userDrawn="1"/>
          </p:nvSpPr>
          <p:spPr>
            <a:xfrm>
              <a:off x="0" y="5749926"/>
              <a:ext cx="7342188" cy="11080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 name="Rectangle 4"/>
            <p:cNvSpPr/>
            <p:nvPr userDrawn="1"/>
          </p:nvSpPr>
          <p:spPr>
            <a:xfrm>
              <a:off x="7342188" y="0"/>
              <a:ext cx="180181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Isosceles Triangle 11"/>
            <p:cNvSpPr/>
            <p:nvPr userDrawn="1"/>
          </p:nvSpPr>
          <p:spPr>
            <a:xfrm rot="10800000">
              <a:off x="644525" y="5527676"/>
              <a:ext cx="727075" cy="39687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pic>
        <p:nvPicPr>
          <p:cNvPr id="7" name="Picture 1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778750" y="4337050"/>
            <a:ext cx="823913"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15"/>
          <p:cNvCxnSpPr/>
          <p:nvPr userDrawn="1"/>
        </p:nvCxnSpPr>
        <p:spPr>
          <a:xfrm>
            <a:off x="554038" y="6386513"/>
            <a:ext cx="8142287"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14338" y="1443039"/>
            <a:ext cx="6388309" cy="3948556"/>
          </a:xfrm>
        </p:spPr>
        <p:txBody>
          <a:bodyPr/>
          <a:lstStyle>
            <a:lvl1pPr>
              <a:defRPr sz="5000" b="0">
                <a:solidFill>
                  <a:schemeClr val="bg1"/>
                </a:solidFill>
              </a:defRPr>
            </a:lvl1pPr>
          </a:lstStyle>
          <a:p>
            <a:r>
              <a:rPr lang="en-US"/>
              <a:t>Click to edit Master title style</a:t>
            </a:r>
            <a:endParaRPr lang="en-US" dirty="0"/>
          </a:p>
        </p:txBody>
      </p:sp>
      <p:sp>
        <p:nvSpPr>
          <p:cNvPr id="9" name="Footer Placeholder 4"/>
          <p:cNvSpPr>
            <a:spLocks noGrp="1"/>
          </p:cNvSpPr>
          <p:nvPr userDrawn="1">
            <p:ph type="ftr" sz="quarter" idx="10"/>
          </p:nvPr>
        </p:nvSpPr>
        <p:spPr/>
        <p:txBody>
          <a:bodyPr/>
          <a:lstStyle>
            <a:lvl1pPr>
              <a:defRPr/>
            </a:lvl1pPr>
          </a:lstStyle>
          <a:p>
            <a:pPr>
              <a:defRPr/>
            </a:pPr>
            <a:r>
              <a:rPr lang="en-GB"/>
              <a:t>Text in footer</a:t>
            </a:r>
          </a:p>
        </p:txBody>
      </p:sp>
      <p:sp>
        <p:nvSpPr>
          <p:cNvPr id="10" name="Slide Number Placeholder 5"/>
          <p:cNvSpPr>
            <a:spLocks noGrp="1"/>
          </p:cNvSpPr>
          <p:nvPr userDrawn="1">
            <p:ph type="sldNum" sz="quarter" idx="11"/>
          </p:nvPr>
        </p:nvSpPr>
        <p:spPr/>
        <p:txBody>
          <a:bodyPr/>
          <a:lstStyle>
            <a:lvl1pPr>
              <a:defRPr/>
            </a:lvl1pPr>
          </a:lstStyle>
          <a:p>
            <a:pPr>
              <a:defRPr/>
            </a:pPr>
            <a:fld id="{B65CB3F9-A68A-437C-9B0C-96255E1C9749}" type="slidenum">
              <a:rPr lang="en-GB" altLang="en-US"/>
              <a:pPr>
                <a:defRPr/>
              </a:pPr>
              <a:t>‹#›</a:t>
            </a:fld>
            <a:endParaRPr lang="en-GB" altLang="en-US"/>
          </a:p>
        </p:txBody>
      </p:sp>
    </p:spTree>
    <p:extLst>
      <p:ext uri="{BB962C8B-B14F-4D97-AF65-F5344CB8AC3E}">
        <p14:creationId xmlns:p14="http://schemas.microsoft.com/office/powerpoint/2010/main" val="2573561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or Statistic Outline">
    <p:spTree>
      <p:nvGrpSpPr>
        <p:cNvPr id="1" name=""/>
        <p:cNvGrpSpPr/>
        <p:nvPr/>
      </p:nvGrpSpPr>
      <p:grpSpPr>
        <a:xfrm>
          <a:off x="0" y="0"/>
          <a:ext cx="0" cy="0"/>
          <a:chOff x="0" y="0"/>
          <a:chExt cx="0" cy="0"/>
        </a:xfrm>
      </p:grpSpPr>
      <p:sp>
        <p:nvSpPr>
          <p:cNvPr id="3" name="Freeform 14"/>
          <p:cNvSpPr/>
          <p:nvPr userDrawn="1"/>
        </p:nvSpPr>
        <p:spPr>
          <a:xfrm rot="10800000">
            <a:off x="0" y="0"/>
            <a:ext cx="7340600" cy="5924550"/>
          </a:xfrm>
          <a:custGeom>
            <a:avLst/>
            <a:gdLst>
              <a:gd name="connsiteX0" fmla="*/ 7340600 w 7340600"/>
              <a:gd name="connsiteY0" fmla="*/ 5925324 h 5925324"/>
              <a:gd name="connsiteX1" fmla="*/ 0 w 7340600"/>
              <a:gd name="connsiteY1" fmla="*/ 5925324 h 5925324"/>
              <a:gd name="connsiteX2" fmla="*/ 0 w 7340600"/>
              <a:gd name="connsiteY2" fmla="*/ 174789 h 5925324"/>
              <a:gd name="connsiteX3" fmla="*/ 6172563 w 7340600"/>
              <a:gd name="connsiteY3" fmla="*/ 174789 h 5925324"/>
              <a:gd name="connsiteX4" fmla="*/ 6332537 w 7340600"/>
              <a:gd name="connsiteY4" fmla="*/ 0 h 5925324"/>
              <a:gd name="connsiteX5" fmla="*/ 6492511 w 7340600"/>
              <a:gd name="connsiteY5" fmla="*/ 174789 h 5925324"/>
              <a:gd name="connsiteX6" fmla="*/ 7340600 w 7340600"/>
              <a:gd name="connsiteY6" fmla="*/ 174789 h 592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0600" h="5925324">
                <a:moveTo>
                  <a:pt x="7340600" y="5925324"/>
                </a:moveTo>
                <a:lnTo>
                  <a:pt x="0" y="5925324"/>
                </a:lnTo>
                <a:lnTo>
                  <a:pt x="0" y="174789"/>
                </a:lnTo>
                <a:lnTo>
                  <a:pt x="6172563" y="174789"/>
                </a:lnTo>
                <a:lnTo>
                  <a:pt x="6332537" y="0"/>
                </a:lnTo>
                <a:lnTo>
                  <a:pt x="6492511" y="174789"/>
                </a:lnTo>
                <a:lnTo>
                  <a:pt x="7340600" y="174789"/>
                </a:lnTo>
                <a:close/>
              </a:path>
            </a:pathLst>
          </a:cu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4" name="Picture 13"/>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778750" y="4337050"/>
            <a:ext cx="823913"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15"/>
          <p:cNvCxnSpPr/>
          <p:nvPr userDrawn="1"/>
        </p:nvCxnSpPr>
        <p:spPr>
          <a:xfrm>
            <a:off x="554038" y="6386513"/>
            <a:ext cx="8142287"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14338" y="1443039"/>
            <a:ext cx="6388309" cy="3948556"/>
          </a:xfrm>
        </p:spPr>
        <p:txBody>
          <a:bodyPr/>
          <a:lstStyle>
            <a:lvl1pPr>
              <a:defRPr sz="5000" b="0">
                <a:solidFill>
                  <a:schemeClr val="tx2"/>
                </a:solidFill>
              </a:defRPr>
            </a:lvl1pPr>
          </a:lstStyle>
          <a:p>
            <a:r>
              <a:rPr lang="en-US"/>
              <a:t>Click to edit Master title style</a:t>
            </a:r>
            <a:endParaRPr lang="en-US" dirty="0"/>
          </a:p>
        </p:txBody>
      </p:sp>
      <p:sp>
        <p:nvSpPr>
          <p:cNvPr id="6" name="Footer Placeholder 4"/>
          <p:cNvSpPr>
            <a:spLocks noGrp="1"/>
          </p:cNvSpPr>
          <p:nvPr userDrawn="1">
            <p:ph type="ftr" sz="quarter" idx="10"/>
          </p:nvPr>
        </p:nvSpPr>
        <p:spPr/>
        <p:txBody>
          <a:bodyPr/>
          <a:lstStyle>
            <a:lvl1pPr>
              <a:defRPr/>
            </a:lvl1pPr>
          </a:lstStyle>
          <a:p>
            <a:pPr>
              <a:defRPr/>
            </a:pPr>
            <a:r>
              <a:rPr lang="en-GB"/>
              <a:t>Text in footer</a:t>
            </a:r>
          </a:p>
        </p:txBody>
      </p:sp>
      <p:sp>
        <p:nvSpPr>
          <p:cNvPr id="7" name="Slide Number Placeholder 5"/>
          <p:cNvSpPr>
            <a:spLocks noGrp="1"/>
          </p:cNvSpPr>
          <p:nvPr userDrawn="1">
            <p:ph type="sldNum" sz="quarter" idx="11"/>
          </p:nvPr>
        </p:nvSpPr>
        <p:spPr/>
        <p:txBody>
          <a:bodyPr/>
          <a:lstStyle>
            <a:lvl1pPr>
              <a:defRPr/>
            </a:lvl1pPr>
          </a:lstStyle>
          <a:p>
            <a:pPr>
              <a:defRPr/>
            </a:pPr>
            <a:fld id="{F1E92D58-5CE8-4F96-A56E-706B5BE81F85}" type="slidenum">
              <a:rPr lang="en-GB" altLang="en-US"/>
              <a:pPr>
                <a:defRPr/>
              </a:pPr>
              <a:t>‹#›</a:t>
            </a:fld>
            <a:endParaRPr lang="en-GB" altLang="en-US"/>
          </a:p>
        </p:txBody>
      </p:sp>
    </p:spTree>
    <p:extLst>
      <p:ext uri="{BB962C8B-B14F-4D97-AF65-F5344CB8AC3E}">
        <p14:creationId xmlns:p14="http://schemas.microsoft.com/office/powerpoint/2010/main" val="3267276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39738" y="1540800"/>
            <a:ext cx="8264525" cy="4640400"/>
          </a:xfrm>
        </p:spPr>
        <p:txBody>
          <a:bodyPr/>
          <a:lstStyle>
            <a:lvl1pPr>
              <a:lnSpc>
                <a:spcPct val="90000"/>
              </a:lnSpc>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n-GB"/>
              <a:t>Text in footer</a:t>
            </a:r>
          </a:p>
        </p:txBody>
      </p:sp>
      <p:sp>
        <p:nvSpPr>
          <p:cNvPr id="5" name="Slide Number Placeholder 5"/>
          <p:cNvSpPr>
            <a:spLocks noGrp="1"/>
          </p:cNvSpPr>
          <p:nvPr>
            <p:ph type="sldNum" sz="quarter" idx="11"/>
          </p:nvPr>
        </p:nvSpPr>
        <p:spPr/>
        <p:txBody>
          <a:bodyPr/>
          <a:lstStyle>
            <a:lvl1pPr>
              <a:defRPr/>
            </a:lvl1pPr>
          </a:lstStyle>
          <a:p>
            <a:pPr>
              <a:defRPr/>
            </a:pPr>
            <a:fld id="{42AA0EA5-DE9D-4DD9-A9CE-C09CF854B4CF}" type="slidenum">
              <a:rPr lang="en-GB" altLang="en-US"/>
              <a:pPr>
                <a:defRPr/>
              </a:pPr>
              <a:t>‹#›</a:t>
            </a:fld>
            <a:endParaRPr lang="en-GB" altLang="en-US"/>
          </a:p>
        </p:txBody>
      </p:sp>
    </p:spTree>
    <p:extLst>
      <p:ext uri="{BB962C8B-B14F-4D97-AF65-F5344CB8AC3E}">
        <p14:creationId xmlns:p14="http://schemas.microsoft.com/office/powerpoint/2010/main" val="3560128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AF41"/>
                </a:solidFill>
              </a:defRPr>
            </a:lvl1pPr>
          </a:lstStyle>
          <a:p>
            <a:r>
              <a:rPr lang="en-US" dirty="0"/>
              <a:t>Click to edit Master title style</a:t>
            </a:r>
          </a:p>
        </p:txBody>
      </p:sp>
      <p:sp>
        <p:nvSpPr>
          <p:cNvPr id="3" name="Content Placeholder 2"/>
          <p:cNvSpPr>
            <a:spLocks noGrp="1"/>
          </p:cNvSpPr>
          <p:nvPr>
            <p:ph idx="1"/>
          </p:nvPr>
        </p:nvSpPr>
        <p:spPr>
          <a:xfrm>
            <a:off x="439738" y="1540800"/>
            <a:ext cx="8264525" cy="4640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439738" y="1129554"/>
            <a:ext cx="8264525" cy="300247"/>
          </a:xfrm>
        </p:spPr>
        <p:txBody>
          <a:bodyPr/>
          <a:lstStyle>
            <a:lvl1pPr marL="0" indent="0">
              <a:buNone/>
              <a:defRPr sz="2200" b="0">
                <a:solidFill>
                  <a:srgbClr val="00AF41"/>
                </a:solidFill>
              </a:defRPr>
            </a:lvl1pPr>
          </a:lstStyle>
          <a:p>
            <a:pPr lvl="0"/>
            <a:r>
              <a:rPr lang="en-US" dirty="0"/>
              <a:t>Click to edit Master text styles</a:t>
            </a:r>
          </a:p>
        </p:txBody>
      </p:sp>
      <p:sp>
        <p:nvSpPr>
          <p:cNvPr id="5" name="Footer Placeholder 4"/>
          <p:cNvSpPr>
            <a:spLocks noGrp="1"/>
          </p:cNvSpPr>
          <p:nvPr>
            <p:ph type="ftr" sz="quarter" idx="14"/>
          </p:nvPr>
        </p:nvSpPr>
        <p:spPr/>
        <p:txBody>
          <a:bodyPr/>
          <a:lstStyle>
            <a:lvl1pPr>
              <a:defRPr/>
            </a:lvl1pPr>
          </a:lstStyle>
          <a:p>
            <a:pPr>
              <a:defRPr/>
            </a:pPr>
            <a:r>
              <a:rPr lang="en-GB"/>
              <a:t>Text in footer</a:t>
            </a:r>
          </a:p>
        </p:txBody>
      </p:sp>
      <p:sp>
        <p:nvSpPr>
          <p:cNvPr id="6" name="Slide Number Placeholder 5"/>
          <p:cNvSpPr>
            <a:spLocks noGrp="1"/>
          </p:cNvSpPr>
          <p:nvPr>
            <p:ph type="sldNum" sz="quarter" idx="15"/>
          </p:nvPr>
        </p:nvSpPr>
        <p:spPr/>
        <p:txBody>
          <a:bodyPr/>
          <a:lstStyle>
            <a:lvl1pPr>
              <a:defRPr/>
            </a:lvl1pPr>
          </a:lstStyle>
          <a:p>
            <a:pPr>
              <a:defRPr/>
            </a:pPr>
            <a:fld id="{5CA6F223-FE96-4752-BB57-5607D2DA2661}" type="slidenum">
              <a:rPr lang="en-GB" altLang="en-US"/>
              <a:pPr>
                <a:defRPr/>
              </a:pPr>
              <a:t>‹#›</a:t>
            </a:fld>
            <a:endParaRPr lang="en-GB" altLang="en-US"/>
          </a:p>
        </p:txBody>
      </p:sp>
    </p:spTree>
    <p:extLst>
      <p:ext uri="{BB962C8B-B14F-4D97-AF65-F5344CB8AC3E}">
        <p14:creationId xmlns:p14="http://schemas.microsoft.com/office/powerpoint/2010/main" val="33501107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and Ic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39738" y="1540800"/>
            <a:ext cx="6940800" cy="4640400"/>
          </a:xfrm>
        </p:spPr>
        <p:txBody>
          <a:bodyPr/>
          <a:lstStyle>
            <a:lvl1pPr>
              <a:lnSpc>
                <a:spcPct val="90000"/>
              </a:lnSpc>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n-GB"/>
              <a:t>Text in footer</a:t>
            </a:r>
          </a:p>
        </p:txBody>
      </p:sp>
      <p:sp>
        <p:nvSpPr>
          <p:cNvPr id="5" name="Slide Number Placeholder 5"/>
          <p:cNvSpPr>
            <a:spLocks noGrp="1"/>
          </p:cNvSpPr>
          <p:nvPr>
            <p:ph type="sldNum" sz="quarter" idx="11"/>
          </p:nvPr>
        </p:nvSpPr>
        <p:spPr/>
        <p:txBody>
          <a:bodyPr/>
          <a:lstStyle>
            <a:lvl1pPr>
              <a:defRPr/>
            </a:lvl1pPr>
          </a:lstStyle>
          <a:p>
            <a:pPr>
              <a:defRPr/>
            </a:pPr>
            <a:fld id="{F5BC6583-8A43-4491-B271-CF18E26873CA}" type="slidenum">
              <a:rPr lang="en-GB" altLang="en-US"/>
              <a:pPr>
                <a:defRPr/>
              </a:pPr>
              <a:t>‹#›</a:t>
            </a:fld>
            <a:endParaRPr lang="en-GB" altLang="en-US"/>
          </a:p>
        </p:txBody>
      </p:sp>
    </p:spTree>
    <p:extLst>
      <p:ext uri="{BB962C8B-B14F-4D97-AF65-F5344CB8AC3E}">
        <p14:creationId xmlns:p14="http://schemas.microsoft.com/office/powerpoint/2010/main" val="4135528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ubtitle and Content and Ic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B050"/>
                </a:solidFill>
              </a:defRPr>
            </a:lvl1pPr>
          </a:lstStyle>
          <a:p>
            <a:r>
              <a:rPr lang="en-US" dirty="0"/>
              <a:t>Click to edit Master title style</a:t>
            </a:r>
          </a:p>
        </p:txBody>
      </p:sp>
      <p:sp>
        <p:nvSpPr>
          <p:cNvPr id="3" name="Content Placeholder 2"/>
          <p:cNvSpPr>
            <a:spLocks noGrp="1"/>
          </p:cNvSpPr>
          <p:nvPr>
            <p:ph idx="1"/>
          </p:nvPr>
        </p:nvSpPr>
        <p:spPr>
          <a:xfrm>
            <a:off x="439738" y="1540800"/>
            <a:ext cx="6940800" cy="464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439738" y="1130400"/>
            <a:ext cx="8264525" cy="300247"/>
          </a:xfrm>
        </p:spPr>
        <p:txBody>
          <a:bodyPr/>
          <a:lstStyle>
            <a:lvl1pPr marL="0" indent="0">
              <a:buNone/>
              <a:defRPr sz="2200" b="0">
                <a:solidFill>
                  <a:srgbClr val="00B050"/>
                </a:solidFill>
              </a:defRPr>
            </a:lvl1pPr>
          </a:lstStyle>
          <a:p>
            <a:pPr lvl="0"/>
            <a:r>
              <a:rPr lang="en-US" dirty="0"/>
              <a:t>Click to edit Master text styles</a:t>
            </a:r>
          </a:p>
        </p:txBody>
      </p:sp>
      <p:sp>
        <p:nvSpPr>
          <p:cNvPr id="5" name="Footer Placeholder 4"/>
          <p:cNvSpPr>
            <a:spLocks noGrp="1"/>
          </p:cNvSpPr>
          <p:nvPr>
            <p:ph type="ftr" sz="quarter" idx="14"/>
          </p:nvPr>
        </p:nvSpPr>
        <p:spPr/>
        <p:txBody>
          <a:bodyPr/>
          <a:lstStyle>
            <a:lvl1pPr>
              <a:defRPr/>
            </a:lvl1pPr>
          </a:lstStyle>
          <a:p>
            <a:pPr>
              <a:defRPr/>
            </a:pPr>
            <a:r>
              <a:rPr lang="en-GB"/>
              <a:t>Text in footer</a:t>
            </a:r>
          </a:p>
        </p:txBody>
      </p:sp>
      <p:sp>
        <p:nvSpPr>
          <p:cNvPr id="6" name="Slide Number Placeholder 5"/>
          <p:cNvSpPr>
            <a:spLocks noGrp="1"/>
          </p:cNvSpPr>
          <p:nvPr>
            <p:ph type="sldNum" sz="quarter" idx="15"/>
          </p:nvPr>
        </p:nvSpPr>
        <p:spPr/>
        <p:txBody>
          <a:bodyPr/>
          <a:lstStyle>
            <a:lvl1pPr>
              <a:defRPr/>
            </a:lvl1pPr>
          </a:lstStyle>
          <a:p>
            <a:pPr>
              <a:defRPr/>
            </a:pPr>
            <a:fld id="{0786067B-1DA5-4420-AF7D-56FCE88245B7}" type="slidenum">
              <a:rPr lang="en-GB" altLang="en-US"/>
              <a:pPr>
                <a:defRPr/>
              </a:pPr>
              <a:t>‹#›</a:t>
            </a:fld>
            <a:endParaRPr lang="en-GB" altLang="en-US"/>
          </a:p>
        </p:txBody>
      </p:sp>
    </p:spTree>
    <p:extLst>
      <p:ext uri="{BB962C8B-B14F-4D97-AF65-F5344CB8AC3E}">
        <p14:creationId xmlns:p14="http://schemas.microsoft.com/office/powerpoint/2010/main" val="1820510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39738" y="1540800"/>
            <a:ext cx="4075112" cy="464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49" y="1540800"/>
            <a:ext cx="4075113" cy="464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n-GB"/>
              <a:t>Text in footer</a:t>
            </a:r>
          </a:p>
        </p:txBody>
      </p:sp>
      <p:sp>
        <p:nvSpPr>
          <p:cNvPr id="6" name="Slide Number Placeholder 5"/>
          <p:cNvSpPr>
            <a:spLocks noGrp="1"/>
          </p:cNvSpPr>
          <p:nvPr>
            <p:ph type="sldNum" sz="quarter" idx="11"/>
          </p:nvPr>
        </p:nvSpPr>
        <p:spPr/>
        <p:txBody>
          <a:bodyPr/>
          <a:lstStyle>
            <a:lvl1pPr>
              <a:defRPr/>
            </a:lvl1pPr>
          </a:lstStyle>
          <a:p>
            <a:pPr>
              <a:defRPr/>
            </a:pPr>
            <a:fld id="{D96833B4-91C2-4288-B3C1-7711DFF7E393}" type="slidenum">
              <a:rPr lang="en-GB" altLang="en-US"/>
              <a:pPr>
                <a:defRPr/>
              </a:pPr>
              <a:t>‹#›</a:t>
            </a:fld>
            <a:endParaRPr lang="en-GB" altLang="en-US"/>
          </a:p>
        </p:txBody>
      </p:sp>
    </p:spTree>
    <p:extLst>
      <p:ext uri="{BB962C8B-B14F-4D97-AF65-F5344CB8AC3E}">
        <p14:creationId xmlns:p14="http://schemas.microsoft.com/office/powerpoint/2010/main" val="3895332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39200" y="471896"/>
            <a:ext cx="8265600" cy="4827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39200" y="1130400"/>
            <a:ext cx="4039394" cy="298800"/>
          </a:xfrm>
        </p:spPr>
        <p:txBody>
          <a:bodyPr/>
          <a:lstStyle>
            <a:lvl1pPr marL="0" indent="0">
              <a:buNone/>
              <a:defRPr sz="2400" b="0">
                <a:solidFill>
                  <a:srgbClr val="00B05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39200" y="1540800"/>
            <a:ext cx="4039394" cy="464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130400"/>
            <a:ext cx="4075650" cy="298800"/>
          </a:xfrm>
        </p:spPr>
        <p:txBody>
          <a:bodyPr/>
          <a:lstStyle>
            <a:lvl1pPr marL="0" indent="0">
              <a:buNone/>
              <a:defRPr sz="2400" b="0">
                <a:solidFill>
                  <a:srgbClr val="00B05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1540800"/>
            <a:ext cx="4075650" cy="464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n-GB"/>
              <a:t>Text in footer</a:t>
            </a:r>
          </a:p>
        </p:txBody>
      </p:sp>
      <p:sp>
        <p:nvSpPr>
          <p:cNvPr id="8" name="Slide Number Placeholder 5"/>
          <p:cNvSpPr>
            <a:spLocks noGrp="1"/>
          </p:cNvSpPr>
          <p:nvPr>
            <p:ph type="sldNum" sz="quarter" idx="11"/>
          </p:nvPr>
        </p:nvSpPr>
        <p:spPr/>
        <p:txBody>
          <a:bodyPr/>
          <a:lstStyle>
            <a:lvl1pPr>
              <a:defRPr/>
            </a:lvl1pPr>
          </a:lstStyle>
          <a:p>
            <a:pPr>
              <a:defRPr/>
            </a:pPr>
            <a:fld id="{B2571963-5A60-4A5F-858B-ABA69609938B}" type="slidenum">
              <a:rPr lang="en-GB" altLang="en-US"/>
              <a:pPr>
                <a:defRPr/>
              </a:pPr>
              <a:t>‹#›</a:t>
            </a:fld>
            <a:endParaRPr lang="en-GB" altLang="en-US"/>
          </a:p>
        </p:txBody>
      </p:sp>
    </p:spTree>
    <p:extLst>
      <p:ext uri="{BB962C8B-B14F-4D97-AF65-F5344CB8AC3E}">
        <p14:creationId xmlns:p14="http://schemas.microsoft.com/office/powerpoint/2010/main" val="27714265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Side Bar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9739" y="480363"/>
            <a:ext cx="2592000" cy="4320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39738" y="1520825"/>
            <a:ext cx="2592000" cy="4651637"/>
          </a:xfrm>
        </p:spPr>
        <p:txBody>
          <a:bodyPr/>
          <a:lstStyle>
            <a:lvl1pPr marL="0" indent="0">
              <a:buNone/>
              <a:defRPr sz="1800"/>
            </a:lvl1pPr>
          </a:lstStyle>
          <a:p>
            <a:pPr lvl="0"/>
            <a:r>
              <a:rPr lang="en-US"/>
              <a:t>Click to edit Master text styles</a:t>
            </a:r>
          </a:p>
        </p:txBody>
      </p:sp>
      <p:sp>
        <p:nvSpPr>
          <p:cNvPr id="4" name="Content Placeholder 3"/>
          <p:cNvSpPr>
            <a:spLocks noGrp="1"/>
          </p:cNvSpPr>
          <p:nvPr>
            <p:ph sz="half" idx="2"/>
          </p:nvPr>
        </p:nvSpPr>
        <p:spPr>
          <a:xfrm>
            <a:off x="3187057" y="476251"/>
            <a:ext cx="5517206" cy="5696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n-GB"/>
              <a:t>Text in footer</a:t>
            </a:r>
          </a:p>
        </p:txBody>
      </p:sp>
      <p:sp>
        <p:nvSpPr>
          <p:cNvPr id="6" name="Slide Number Placeholder 5"/>
          <p:cNvSpPr>
            <a:spLocks noGrp="1"/>
          </p:cNvSpPr>
          <p:nvPr>
            <p:ph type="sldNum" sz="quarter" idx="11"/>
          </p:nvPr>
        </p:nvSpPr>
        <p:spPr/>
        <p:txBody>
          <a:bodyPr/>
          <a:lstStyle>
            <a:lvl1pPr>
              <a:defRPr/>
            </a:lvl1pPr>
          </a:lstStyle>
          <a:p>
            <a:pPr>
              <a:defRPr/>
            </a:pPr>
            <a:fld id="{26ED997D-1E92-4D4F-A9C7-80FF2BEB75C3}" type="slidenum">
              <a:rPr lang="en-GB" altLang="en-US"/>
              <a:pPr>
                <a:defRPr/>
              </a:pPr>
              <a:t>‹#›</a:t>
            </a:fld>
            <a:endParaRPr lang="en-GB" altLang="en-US"/>
          </a:p>
        </p:txBody>
      </p:sp>
    </p:spTree>
    <p:extLst>
      <p:ext uri="{BB962C8B-B14F-4D97-AF65-F5344CB8AC3E}">
        <p14:creationId xmlns:p14="http://schemas.microsoft.com/office/powerpoint/2010/main" val="2976728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de Bar Sub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9200" y="479483"/>
            <a:ext cx="2592000" cy="4320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39200" y="1130400"/>
            <a:ext cx="2592000" cy="298800"/>
          </a:xfrm>
        </p:spPr>
        <p:txBody>
          <a:bodyPr/>
          <a:lstStyle>
            <a:lvl1pPr marL="0" indent="0">
              <a:buNone/>
              <a:defRPr sz="2400" b="0">
                <a:solidFill>
                  <a:srgbClr val="00B05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39200" y="1540800"/>
            <a:ext cx="2592000" cy="4668837"/>
          </a:xfrm>
        </p:spPr>
        <p:txBody>
          <a:bodyPr/>
          <a:lstStyle>
            <a:lvl1pPr marL="0" indent="0">
              <a:buNone/>
              <a:defRPr sz="1800"/>
            </a:lvl1pPr>
            <a:lvl2pPr>
              <a:defRPr b="1"/>
            </a:lvl2pPr>
          </a:lstStyle>
          <a:p>
            <a:pPr lvl="0"/>
            <a:r>
              <a:rPr lang="en-US"/>
              <a:t>Click to edit Master text styles</a:t>
            </a:r>
          </a:p>
        </p:txBody>
      </p:sp>
      <p:sp>
        <p:nvSpPr>
          <p:cNvPr id="6" name="Content Placeholder 5"/>
          <p:cNvSpPr>
            <a:spLocks noGrp="1"/>
          </p:cNvSpPr>
          <p:nvPr>
            <p:ph sz="quarter" idx="4"/>
          </p:nvPr>
        </p:nvSpPr>
        <p:spPr>
          <a:xfrm>
            <a:off x="3181756" y="476250"/>
            <a:ext cx="5523044" cy="57134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n-GB"/>
              <a:t>Text in footer</a:t>
            </a:r>
          </a:p>
        </p:txBody>
      </p:sp>
      <p:sp>
        <p:nvSpPr>
          <p:cNvPr id="8" name="Slide Number Placeholder 5"/>
          <p:cNvSpPr>
            <a:spLocks noGrp="1"/>
          </p:cNvSpPr>
          <p:nvPr>
            <p:ph type="sldNum" sz="quarter" idx="11"/>
          </p:nvPr>
        </p:nvSpPr>
        <p:spPr/>
        <p:txBody>
          <a:bodyPr/>
          <a:lstStyle>
            <a:lvl1pPr>
              <a:defRPr/>
            </a:lvl1pPr>
          </a:lstStyle>
          <a:p>
            <a:pPr>
              <a:defRPr/>
            </a:pPr>
            <a:fld id="{01CCD410-1FA1-4B50-916B-8BC52C169B5D}" type="slidenum">
              <a:rPr lang="en-GB" altLang="en-US"/>
              <a:pPr>
                <a:defRPr/>
              </a:pPr>
              <a:t>‹#›</a:t>
            </a:fld>
            <a:endParaRPr lang="en-GB" altLang="en-US"/>
          </a:p>
        </p:txBody>
      </p:sp>
    </p:spTree>
    <p:extLst>
      <p:ext uri="{BB962C8B-B14F-4D97-AF65-F5344CB8AC3E}">
        <p14:creationId xmlns:p14="http://schemas.microsoft.com/office/powerpoint/2010/main" val="472293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aption and Content">
    <p:spTree>
      <p:nvGrpSpPr>
        <p:cNvPr id="1" name=""/>
        <p:cNvGrpSpPr/>
        <p:nvPr/>
      </p:nvGrpSpPr>
      <p:grpSpPr>
        <a:xfrm>
          <a:off x="0" y="0"/>
          <a:ext cx="0" cy="0"/>
          <a:chOff x="0" y="0"/>
          <a:chExt cx="0" cy="0"/>
        </a:xfrm>
      </p:grpSpPr>
      <p:sp>
        <p:nvSpPr>
          <p:cNvPr id="5" name="Isosceles Triangle 7"/>
          <p:cNvSpPr/>
          <p:nvPr userDrawn="1"/>
        </p:nvSpPr>
        <p:spPr>
          <a:xfrm rot="10800000">
            <a:off x="441325" y="5597525"/>
            <a:ext cx="727075" cy="39687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3" name="Content Placeholder 2"/>
          <p:cNvSpPr>
            <a:spLocks noGrp="1"/>
          </p:cNvSpPr>
          <p:nvPr>
            <p:ph sz="half" idx="1"/>
          </p:nvPr>
        </p:nvSpPr>
        <p:spPr>
          <a:xfrm>
            <a:off x="449263" y="476250"/>
            <a:ext cx="2077200" cy="5334000"/>
          </a:xfrm>
          <a:solidFill>
            <a:schemeClr val="tx2"/>
          </a:solidFill>
        </p:spPr>
        <p:txBody>
          <a:bodyPr/>
          <a:lstStyle>
            <a:lvl1pPr marL="0" indent="0">
              <a:buNone/>
              <a:defRPr b="0">
                <a:solidFill>
                  <a:schemeClr val="bg1"/>
                </a:solidFill>
              </a:defRPr>
            </a:lvl1pPr>
          </a:lstStyle>
          <a:p>
            <a:pPr lvl="0"/>
            <a:r>
              <a:rPr lang="en-US"/>
              <a:t>Click to edit Master text styles</a:t>
            </a:r>
          </a:p>
        </p:txBody>
      </p:sp>
      <p:sp>
        <p:nvSpPr>
          <p:cNvPr id="4" name="Content Placeholder 3"/>
          <p:cNvSpPr>
            <a:spLocks noGrp="1"/>
          </p:cNvSpPr>
          <p:nvPr>
            <p:ph sz="half" idx="2"/>
          </p:nvPr>
        </p:nvSpPr>
        <p:spPr>
          <a:xfrm>
            <a:off x="2674621" y="476250"/>
            <a:ext cx="6029642" cy="5695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0"/>
          </p:nvPr>
        </p:nvSpPr>
        <p:spPr/>
        <p:txBody>
          <a:bodyPr/>
          <a:lstStyle>
            <a:lvl1pPr>
              <a:defRPr/>
            </a:lvl1pPr>
          </a:lstStyle>
          <a:p>
            <a:pPr>
              <a:defRPr/>
            </a:pPr>
            <a:r>
              <a:rPr lang="en-GB"/>
              <a:t>Text in footer</a:t>
            </a:r>
          </a:p>
        </p:txBody>
      </p:sp>
      <p:sp>
        <p:nvSpPr>
          <p:cNvPr id="7" name="Slide Number Placeholder 6"/>
          <p:cNvSpPr>
            <a:spLocks noGrp="1"/>
          </p:cNvSpPr>
          <p:nvPr>
            <p:ph type="sldNum" sz="quarter" idx="11"/>
          </p:nvPr>
        </p:nvSpPr>
        <p:spPr/>
        <p:txBody>
          <a:bodyPr/>
          <a:lstStyle>
            <a:lvl1pPr>
              <a:defRPr/>
            </a:lvl1pPr>
          </a:lstStyle>
          <a:p>
            <a:pPr>
              <a:defRPr/>
            </a:pPr>
            <a:fld id="{00E68D79-06B7-496C-874E-9DC3E8FB49A9}" type="slidenum">
              <a:rPr lang="en-GB" altLang="en-US"/>
              <a:pPr>
                <a:defRPr/>
              </a:pPr>
              <a:t>‹#›</a:t>
            </a:fld>
            <a:endParaRPr lang="en-GB" altLang="en-US"/>
          </a:p>
        </p:txBody>
      </p:sp>
    </p:spTree>
    <p:extLst>
      <p:ext uri="{BB962C8B-B14F-4D97-AF65-F5344CB8AC3E}">
        <p14:creationId xmlns:p14="http://schemas.microsoft.com/office/powerpoint/2010/main" val="793456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n-GB"/>
              <a:t>Text in footer</a:t>
            </a:r>
          </a:p>
        </p:txBody>
      </p:sp>
      <p:sp>
        <p:nvSpPr>
          <p:cNvPr id="4" name="Slide Number Placeholder 5"/>
          <p:cNvSpPr>
            <a:spLocks noGrp="1"/>
          </p:cNvSpPr>
          <p:nvPr>
            <p:ph type="sldNum" sz="quarter" idx="11"/>
          </p:nvPr>
        </p:nvSpPr>
        <p:spPr/>
        <p:txBody>
          <a:bodyPr/>
          <a:lstStyle>
            <a:lvl1pPr>
              <a:defRPr/>
            </a:lvl1pPr>
          </a:lstStyle>
          <a:p>
            <a:pPr>
              <a:defRPr/>
            </a:pPr>
            <a:fld id="{41ED422A-F317-412A-A1B2-D0B16128A4C1}" type="slidenum">
              <a:rPr lang="en-GB" altLang="en-US"/>
              <a:pPr>
                <a:defRPr/>
              </a:pPr>
              <a:t>‹#›</a:t>
            </a:fld>
            <a:endParaRPr lang="en-GB" altLang="en-US"/>
          </a:p>
        </p:txBody>
      </p:sp>
    </p:spTree>
    <p:extLst>
      <p:ext uri="{BB962C8B-B14F-4D97-AF65-F5344CB8AC3E}">
        <p14:creationId xmlns:p14="http://schemas.microsoft.com/office/powerpoint/2010/main" val="35691124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n-GB"/>
              <a:t>Text in footer</a:t>
            </a:r>
          </a:p>
        </p:txBody>
      </p:sp>
      <p:sp>
        <p:nvSpPr>
          <p:cNvPr id="3" name="Slide Number Placeholder 5"/>
          <p:cNvSpPr>
            <a:spLocks noGrp="1"/>
          </p:cNvSpPr>
          <p:nvPr>
            <p:ph type="sldNum" sz="quarter" idx="11"/>
          </p:nvPr>
        </p:nvSpPr>
        <p:spPr/>
        <p:txBody>
          <a:bodyPr/>
          <a:lstStyle>
            <a:lvl1pPr>
              <a:defRPr/>
            </a:lvl1pPr>
          </a:lstStyle>
          <a:p>
            <a:pPr>
              <a:defRPr/>
            </a:pPr>
            <a:fld id="{8CC5622F-279E-47D0-B6B7-9934C0F34717}" type="slidenum">
              <a:rPr lang="en-GB" altLang="en-US"/>
              <a:pPr>
                <a:defRPr/>
              </a:pPr>
              <a:t>‹#›</a:t>
            </a:fld>
            <a:endParaRPr lang="en-GB" altLang="en-US"/>
          </a:p>
        </p:txBody>
      </p:sp>
    </p:spTree>
    <p:extLst>
      <p:ext uri="{BB962C8B-B14F-4D97-AF65-F5344CB8AC3E}">
        <p14:creationId xmlns:p14="http://schemas.microsoft.com/office/powerpoint/2010/main" val="3208183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39738" y="466725"/>
            <a:ext cx="8264525"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39738" y="1539875"/>
            <a:ext cx="8264525"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p:cNvSpPr>
            <a:spLocks noGrp="1"/>
          </p:cNvSpPr>
          <p:nvPr>
            <p:ph type="ftr" sz="quarter" idx="3"/>
          </p:nvPr>
        </p:nvSpPr>
        <p:spPr>
          <a:xfrm>
            <a:off x="458788" y="6356350"/>
            <a:ext cx="5675312" cy="365125"/>
          </a:xfrm>
          <a:prstGeom prst="rect">
            <a:avLst/>
          </a:prstGeom>
        </p:spPr>
        <p:txBody>
          <a:bodyPr vert="horz" lIns="91440" tIns="45720" rIns="91440" bIns="45720" rtlCol="0" anchor="ctr"/>
          <a:lstStyle>
            <a:lvl1pPr algn="l" eaLnBrk="1" fontAlgn="auto" hangingPunct="1">
              <a:spcBef>
                <a:spcPts val="0"/>
              </a:spcBef>
              <a:spcAft>
                <a:spcPts val="0"/>
              </a:spcAft>
              <a:defRPr sz="1000">
                <a:solidFill>
                  <a:schemeClr val="tx2"/>
                </a:solidFill>
                <a:latin typeface="Arial" panose="020B0604020202020204" pitchFamily="34" charset="0"/>
                <a:cs typeface="Arial" panose="020B0604020202020204" pitchFamily="34" charset="0"/>
              </a:defRPr>
            </a:lvl1pPr>
          </a:lstStyle>
          <a:p>
            <a:pPr>
              <a:defRPr/>
            </a:pPr>
            <a:r>
              <a:rPr lang="en-GB"/>
              <a:t>Text in footer</a:t>
            </a:r>
          </a:p>
        </p:txBody>
      </p:sp>
      <p:sp>
        <p:nvSpPr>
          <p:cNvPr id="6" name="Slide Number Placeholder 5"/>
          <p:cNvSpPr>
            <a:spLocks noGrp="1"/>
          </p:cNvSpPr>
          <p:nvPr>
            <p:ph type="sldNum" sz="quarter" idx="4"/>
          </p:nvPr>
        </p:nvSpPr>
        <p:spPr>
          <a:xfrm>
            <a:off x="8391525" y="6356350"/>
            <a:ext cx="411163"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chemeClr val="tx2"/>
                </a:solidFill>
                <a:latin typeface="Arial" panose="020B0604020202020204" pitchFamily="34" charset="0"/>
              </a:defRPr>
            </a:lvl1pPr>
          </a:lstStyle>
          <a:p>
            <a:pPr>
              <a:defRPr/>
            </a:pPr>
            <a:fld id="{48CB0765-2490-4280-9316-7090A915F905}" type="slidenum">
              <a:rPr lang="en-GB" altLang="en-US"/>
              <a:pPr>
                <a:defRPr/>
              </a:pPr>
              <a:t>‹#›</a:t>
            </a:fld>
            <a:endParaRPr lang="en-GB" altLang="en-US"/>
          </a:p>
        </p:txBody>
      </p:sp>
      <p:cxnSp>
        <p:nvCxnSpPr>
          <p:cNvPr id="10" name="Straight Connector 9"/>
          <p:cNvCxnSpPr/>
          <p:nvPr/>
        </p:nvCxnSpPr>
        <p:spPr>
          <a:xfrm>
            <a:off x="554038" y="6386513"/>
            <a:ext cx="8142287" cy="0"/>
          </a:xfrm>
          <a:prstGeom prst="line">
            <a:avLst/>
          </a:prstGeom>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65" r:id="rId7"/>
    <p:sldLayoutId id="2147483966" r:id="rId8"/>
    <p:sldLayoutId id="2147483967" r:id="rId9"/>
    <p:sldLayoutId id="2147483968" r:id="rId10"/>
    <p:sldLayoutId id="2147483969" r:id="rId11"/>
    <p:sldLayoutId id="2147483970" r:id="rId12"/>
    <p:sldLayoutId id="2147483971" r:id="rId13"/>
    <p:sldLayoutId id="2147483972" r:id="rId14"/>
    <p:sldLayoutId id="2147483981" r:id="rId15"/>
    <p:sldLayoutId id="2147483973" r:id="rId16"/>
    <p:sldLayoutId id="2147483974" r:id="rId17"/>
  </p:sldLayoutIdLst>
  <p:hf hdr="0" dt="0"/>
  <p:txStyles>
    <p:titleStyle>
      <a:lvl1pPr algn="l" rtl="0" eaLnBrk="0" fontAlgn="base" hangingPunct="0">
        <a:lnSpc>
          <a:spcPct val="90000"/>
        </a:lnSpc>
        <a:spcBef>
          <a:spcPct val="0"/>
        </a:spcBef>
        <a:spcAft>
          <a:spcPct val="0"/>
        </a:spcAft>
        <a:defRPr sz="3200" kern="1200">
          <a:solidFill>
            <a:schemeClr val="tx2"/>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3200">
          <a:solidFill>
            <a:schemeClr val="tx2"/>
          </a:solidFill>
          <a:latin typeface="Arial" charset="0"/>
          <a:cs typeface="Arial" charset="0"/>
        </a:defRPr>
      </a:lvl2pPr>
      <a:lvl3pPr algn="l" rtl="0" eaLnBrk="0" fontAlgn="base" hangingPunct="0">
        <a:lnSpc>
          <a:spcPct val="90000"/>
        </a:lnSpc>
        <a:spcBef>
          <a:spcPct val="0"/>
        </a:spcBef>
        <a:spcAft>
          <a:spcPct val="0"/>
        </a:spcAft>
        <a:defRPr sz="3200">
          <a:solidFill>
            <a:schemeClr val="tx2"/>
          </a:solidFill>
          <a:latin typeface="Arial" charset="0"/>
          <a:cs typeface="Arial" charset="0"/>
        </a:defRPr>
      </a:lvl3pPr>
      <a:lvl4pPr algn="l" rtl="0" eaLnBrk="0" fontAlgn="base" hangingPunct="0">
        <a:lnSpc>
          <a:spcPct val="90000"/>
        </a:lnSpc>
        <a:spcBef>
          <a:spcPct val="0"/>
        </a:spcBef>
        <a:spcAft>
          <a:spcPct val="0"/>
        </a:spcAft>
        <a:defRPr sz="3200">
          <a:solidFill>
            <a:schemeClr val="tx2"/>
          </a:solidFill>
          <a:latin typeface="Arial" charset="0"/>
          <a:cs typeface="Arial" charset="0"/>
        </a:defRPr>
      </a:lvl4pPr>
      <a:lvl5pPr algn="l" rtl="0" eaLnBrk="0" fontAlgn="base" hangingPunct="0">
        <a:lnSpc>
          <a:spcPct val="90000"/>
        </a:lnSpc>
        <a:spcBef>
          <a:spcPct val="0"/>
        </a:spcBef>
        <a:spcAft>
          <a:spcPct val="0"/>
        </a:spcAft>
        <a:defRPr sz="3200">
          <a:solidFill>
            <a:schemeClr val="tx2"/>
          </a:solidFill>
          <a:latin typeface="Arial" charset="0"/>
          <a:cs typeface="Arial"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000" kern="1200">
          <a:solidFill>
            <a:srgbClr val="595959"/>
          </a:solidFill>
          <a:latin typeface="Arial" panose="020B0604020202020204" pitchFamily="34" charset="0"/>
          <a:ea typeface="+mn-ea"/>
          <a:cs typeface="Arial" panose="020B060402020202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kern="1200">
          <a:solidFill>
            <a:srgbClr val="595959"/>
          </a:solidFill>
          <a:latin typeface="Arial" panose="020B0604020202020204" pitchFamily="34" charset="0"/>
          <a:ea typeface="+mn-ea"/>
          <a:cs typeface="Arial" panose="020B060402020202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1600" kern="1200">
          <a:solidFill>
            <a:srgbClr val="595959"/>
          </a:solidFill>
          <a:latin typeface="Arial" panose="020B0604020202020204" pitchFamily="34" charset="0"/>
          <a:ea typeface="+mn-ea"/>
          <a:cs typeface="Arial" panose="020B060402020202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1400" kern="1200">
          <a:solidFill>
            <a:srgbClr val="595959"/>
          </a:solidFill>
          <a:latin typeface="Arial" panose="020B0604020202020204" pitchFamily="34" charset="0"/>
          <a:ea typeface="+mn-ea"/>
          <a:cs typeface="Arial" panose="020B060402020202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1200" kern="1200">
          <a:solidFill>
            <a:srgbClr val="595959"/>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1.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2.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3.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6.xml"/><Relationship Id="rId5" Type="http://schemas.openxmlformats.org/officeDocument/2006/relationships/chart" Target="../charts/chart1.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8.xml"/><Relationship Id="rId5" Type="http://schemas.openxmlformats.org/officeDocument/2006/relationships/chart" Target="../charts/chart3.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4.xml"/><Relationship Id="rId1" Type="http://schemas.openxmlformats.org/officeDocument/2006/relationships/tags" Target="../tags/tag9.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10.xml"/><Relationship Id="rId5" Type="http://schemas.openxmlformats.org/officeDocument/2006/relationships/chart" Target="../charts/chart5.xml"/><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4.xml"/><Relationship Id="rId1" Type="http://schemas.openxmlformats.org/officeDocument/2006/relationships/tags" Target="../tags/tag11.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Layout" Target="../slideLayouts/slideLayout4.xml"/><Relationship Id="rId1" Type="http://schemas.openxmlformats.org/officeDocument/2006/relationships/tags" Target="../tags/tag12.xml"/><Relationship Id="rId4" Type="http://schemas.openxmlformats.org/officeDocument/2006/relationships/chart" Target="../charts/char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3.xml"/><Relationship Id="rId6" Type="http://schemas.openxmlformats.org/officeDocument/2006/relationships/chart" Target="../charts/chart7.xml"/><Relationship Id="rId5" Type="http://schemas.openxmlformats.org/officeDocument/2006/relationships/image" Target="../media/image6.jp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4.xml"/><Relationship Id="rId6" Type="http://schemas.openxmlformats.org/officeDocument/2006/relationships/chart" Target="../charts/chart8.xml"/><Relationship Id="rId5" Type="http://schemas.openxmlformats.org/officeDocument/2006/relationships/image" Target="../media/image6.jp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5.xml"/><Relationship Id="rId5" Type="http://schemas.openxmlformats.org/officeDocument/2006/relationships/image" Target="../media/image7.tmp"/><Relationship Id="rId4" Type="http://schemas.openxmlformats.org/officeDocument/2006/relationships/image" Target="../media/image6.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6.xml"/><Relationship Id="rId4" Type="http://schemas.openxmlformats.org/officeDocument/2006/relationships/image" Target="../media/image6.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7.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3"/>
          <p:cNvSpPr>
            <a:spLocks noGrp="1"/>
          </p:cNvSpPr>
          <p:nvPr>
            <p:ph type="ctrTitle"/>
          </p:nvPr>
        </p:nvSpPr>
        <p:spPr>
          <a:xfrm>
            <a:off x="622871" y="2797795"/>
            <a:ext cx="8589370" cy="1241949"/>
          </a:xfrm>
        </p:spPr>
        <p:txBody>
          <a:bodyPr/>
          <a:lstStyle/>
          <a:p>
            <a:pPr eaLnBrk="1" hangingPunct="1"/>
            <a:r>
              <a:rPr lang="en-GB" altLang="en-US" dirty="0"/>
              <a:t>Agri-food trade in GTAP-HET: Returns to scale in agriculture, and the Melitz model</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2" name="TextBox 1">
            <a:extLst>
              <a:ext uri="{FF2B5EF4-FFF2-40B4-BE49-F238E27FC236}">
                <a16:creationId xmlns:a16="http://schemas.microsoft.com/office/drawing/2014/main" id="{ACCE1935-1065-4DE4-88DF-7FB2622A3A84}"/>
              </a:ext>
            </a:extLst>
          </p:cNvPr>
          <p:cNvSpPr txBox="1"/>
          <p:nvPr/>
        </p:nvSpPr>
        <p:spPr>
          <a:xfrm>
            <a:off x="622871" y="4321479"/>
            <a:ext cx="7982510" cy="646331"/>
          </a:xfrm>
          <a:prstGeom prst="rect">
            <a:avLst/>
          </a:prstGeom>
          <a:noFill/>
        </p:spPr>
        <p:txBody>
          <a:bodyPr wrap="square" rtlCol="0">
            <a:spAutoFit/>
          </a:bodyPr>
          <a:lstStyle/>
          <a:p>
            <a:r>
              <a:rPr lang="en-GB" dirty="0">
                <a:solidFill>
                  <a:schemeClr val="tx2"/>
                </a:solidFill>
              </a:rPr>
              <a:t>Michael Bourne, </a:t>
            </a:r>
            <a:r>
              <a:rPr lang="en-GB">
                <a:solidFill>
                  <a:schemeClr val="tx2"/>
                </a:solidFill>
              </a:rPr>
              <a:t>Clare Gray, </a:t>
            </a:r>
            <a:r>
              <a:rPr lang="en-GB" dirty="0">
                <a:solidFill>
                  <a:schemeClr val="tx2"/>
                </a:solidFill>
              </a:rPr>
              <a:t>Lee Humphries – Defra, UK</a:t>
            </a:r>
          </a:p>
          <a:p>
            <a:r>
              <a:rPr lang="en-GB" dirty="0">
                <a:solidFill>
                  <a:schemeClr val="tx2"/>
                </a:solidFill>
              </a:rPr>
              <a:t>Edgar Cooke – Ashesi University, Ghana</a:t>
            </a:r>
          </a:p>
        </p:txBody>
      </p:sp>
    </p:spTree>
  </p:cSld>
  <p:clrMapOvr>
    <a:masterClrMapping/>
  </p:clrMapOvr>
  <mc:AlternateContent xmlns:mc="http://schemas.openxmlformats.org/markup-compatibility/2006" xmlns:p14="http://schemas.microsoft.com/office/powerpoint/2010/main">
    <mc:Choice Requires="p14">
      <p:transition spd="slow" p14:dur="2000" advTm="27850"/>
    </mc:Choice>
    <mc:Fallback xmlns="">
      <p:transition spd="slow" advTm="2785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1381" y="618186"/>
            <a:ext cx="4520483" cy="734096"/>
          </a:xfrm>
        </p:spPr>
        <p:txBody>
          <a:bodyPr/>
          <a:lstStyle/>
          <a:p>
            <a:pPr algn="ctr"/>
            <a:r>
              <a:rPr lang="en-GB" sz="3200" dirty="0"/>
              <a:t>Motivation</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3" name="TextBox 2"/>
          <p:cNvSpPr txBox="1"/>
          <p:nvPr/>
        </p:nvSpPr>
        <p:spPr>
          <a:xfrm>
            <a:off x="261569" y="1457123"/>
            <a:ext cx="8305015" cy="400110"/>
          </a:xfrm>
          <a:prstGeom prst="rect">
            <a:avLst/>
          </a:prstGeom>
          <a:noFill/>
        </p:spPr>
        <p:txBody>
          <a:bodyPr wrap="square" rtlCol="0">
            <a:spAutoFit/>
          </a:bodyPr>
          <a:lstStyle/>
          <a:p>
            <a:r>
              <a:rPr lang="en-GB" sz="2000" dirty="0"/>
              <a:t>Trade policy makers want to know….</a:t>
            </a:r>
          </a:p>
        </p:txBody>
      </p:sp>
      <p:sp>
        <p:nvSpPr>
          <p:cNvPr id="6" name="TextBox 5">
            <a:extLst>
              <a:ext uri="{FF2B5EF4-FFF2-40B4-BE49-F238E27FC236}">
                <a16:creationId xmlns:a16="http://schemas.microsoft.com/office/drawing/2014/main" id="{B0B777D9-41C7-49A7-8421-D6A1FA84E5A8}"/>
              </a:ext>
            </a:extLst>
          </p:cNvPr>
          <p:cNvSpPr txBox="1"/>
          <p:nvPr/>
        </p:nvSpPr>
        <p:spPr>
          <a:xfrm>
            <a:off x="419491" y="1900178"/>
            <a:ext cx="8305015" cy="400110"/>
          </a:xfrm>
          <a:prstGeom prst="rect">
            <a:avLst/>
          </a:prstGeom>
          <a:noFill/>
        </p:spPr>
        <p:txBody>
          <a:bodyPr wrap="square" rtlCol="0">
            <a:spAutoFit/>
          </a:bodyPr>
          <a:lstStyle/>
          <a:p>
            <a:pPr marL="342900" lvl="0" indent="-342900">
              <a:buFont typeface="+mj-lt"/>
              <a:buAutoNum type="arabicPeriod"/>
            </a:pPr>
            <a:r>
              <a:rPr lang="en-GB" dirty="0"/>
              <a:t>What are the opportunities:</a:t>
            </a:r>
            <a:endParaRPr lang="en-GB" sz="2000" dirty="0"/>
          </a:p>
        </p:txBody>
      </p:sp>
      <p:sp>
        <p:nvSpPr>
          <p:cNvPr id="7" name="TextBox 6">
            <a:extLst>
              <a:ext uri="{FF2B5EF4-FFF2-40B4-BE49-F238E27FC236}">
                <a16:creationId xmlns:a16="http://schemas.microsoft.com/office/drawing/2014/main" id="{9C51ADBE-81A7-46DA-8369-E4510F519F71}"/>
              </a:ext>
            </a:extLst>
          </p:cNvPr>
          <p:cNvSpPr txBox="1"/>
          <p:nvPr/>
        </p:nvSpPr>
        <p:spPr>
          <a:xfrm>
            <a:off x="838982" y="2390470"/>
            <a:ext cx="8305015" cy="400110"/>
          </a:xfrm>
          <a:prstGeom prst="rect">
            <a:avLst/>
          </a:prstGeom>
          <a:noFill/>
        </p:spPr>
        <p:txBody>
          <a:bodyPr wrap="square" rtlCol="0">
            <a:spAutoFit/>
          </a:bodyPr>
          <a:lstStyle/>
          <a:p>
            <a:pPr marL="342900" lvl="0" indent="-342900">
              <a:buFont typeface="Arial" panose="020B0604020202020204" pitchFamily="34" charset="0"/>
              <a:buChar char="•"/>
            </a:pPr>
            <a:r>
              <a:rPr lang="en-GB" dirty="0"/>
              <a:t>for innovative and competitive producers to increase their customer base,</a:t>
            </a:r>
            <a:endParaRPr lang="en-GB" sz="2000" dirty="0"/>
          </a:p>
        </p:txBody>
      </p:sp>
      <p:sp>
        <p:nvSpPr>
          <p:cNvPr id="8" name="TextBox 7">
            <a:extLst>
              <a:ext uri="{FF2B5EF4-FFF2-40B4-BE49-F238E27FC236}">
                <a16:creationId xmlns:a16="http://schemas.microsoft.com/office/drawing/2014/main" id="{1E684D0D-69AB-4CC1-83B7-FB7C9FADF288}"/>
              </a:ext>
            </a:extLst>
          </p:cNvPr>
          <p:cNvSpPr txBox="1"/>
          <p:nvPr/>
        </p:nvSpPr>
        <p:spPr>
          <a:xfrm>
            <a:off x="838983" y="2879319"/>
            <a:ext cx="8305015" cy="400110"/>
          </a:xfrm>
          <a:prstGeom prst="rect">
            <a:avLst/>
          </a:prstGeom>
          <a:noFill/>
        </p:spPr>
        <p:txBody>
          <a:bodyPr wrap="square" rtlCol="0">
            <a:spAutoFit/>
          </a:bodyPr>
          <a:lstStyle/>
          <a:p>
            <a:pPr marL="342900" lvl="0" indent="-342900">
              <a:buFont typeface="Arial" panose="020B0604020202020204" pitchFamily="34" charset="0"/>
              <a:buChar char="•"/>
            </a:pPr>
            <a:r>
              <a:rPr lang="en-GB" dirty="0"/>
              <a:t>for consumers to benefit from increased choice and</a:t>
            </a:r>
            <a:endParaRPr lang="en-GB" sz="2000" dirty="0"/>
          </a:p>
        </p:txBody>
      </p:sp>
      <p:sp>
        <p:nvSpPr>
          <p:cNvPr id="9" name="TextBox 8">
            <a:extLst>
              <a:ext uri="{FF2B5EF4-FFF2-40B4-BE49-F238E27FC236}">
                <a16:creationId xmlns:a16="http://schemas.microsoft.com/office/drawing/2014/main" id="{DEF98AD6-BD0B-4CEB-B106-E73DF6D122BA}"/>
              </a:ext>
            </a:extLst>
          </p:cNvPr>
          <p:cNvSpPr txBox="1"/>
          <p:nvPr/>
        </p:nvSpPr>
        <p:spPr>
          <a:xfrm>
            <a:off x="838985" y="3368168"/>
            <a:ext cx="8305015" cy="400110"/>
          </a:xfrm>
          <a:prstGeom prst="rect">
            <a:avLst/>
          </a:prstGeom>
          <a:noFill/>
        </p:spPr>
        <p:txBody>
          <a:bodyPr wrap="square" rtlCol="0">
            <a:spAutoFit/>
          </a:bodyPr>
          <a:lstStyle/>
          <a:p>
            <a:pPr marL="342900" lvl="0" indent="-342900">
              <a:buFont typeface="Arial" panose="020B0604020202020204" pitchFamily="34" charset="0"/>
              <a:buChar char="•"/>
            </a:pPr>
            <a:r>
              <a:rPr lang="en-GB" dirty="0"/>
              <a:t>for consumers to benefit from lower food prices?</a:t>
            </a:r>
            <a:endParaRPr lang="en-GB" sz="2000" dirty="0"/>
          </a:p>
        </p:txBody>
      </p:sp>
      <p:sp>
        <p:nvSpPr>
          <p:cNvPr id="11" name="TextBox 10">
            <a:extLst>
              <a:ext uri="{FF2B5EF4-FFF2-40B4-BE49-F238E27FC236}">
                <a16:creationId xmlns:a16="http://schemas.microsoft.com/office/drawing/2014/main" id="{00795D0C-5FBC-4A5D-AF0F-852A4062A144}"/>
              </a:ext>
            </a:extLst>
          </p:cNvPr>
          <p:cNvSpPr txBox="1"/>
          <p:nvPr/>
        </p:nvSpPr>
        <p:spPr>
          <a:xfrm>
            <a:off x="419492" y="3992993"/>
            <a:ext cx="8305015" cy="369332"/>
          </a:xfrm>
          <a:prstGeom prst="rect">
            <a:avLst/>
          </a:prstGeom>
          <a:noFill/>
        </p:spPr>
        <p:txBody>
          <a:bodyPr wrap="square" rtlCol="0">
            <a:spAutoFit/>
          </a:bodyPr>
          <a:lstStyle/>
          <a:p>
            <a:pPr marL="342900" lvl="0" indent="-342900">
              <a:buFont typeface="+mj-lt"/>
              <a:buAutoNum type="arabicPeriod" startAt="2"/>
            </a:pPr>
            <a:r>
              <a:rPr lang="en-GB" dirty="0"/>
              <a:t>What are the threats:</a:t>
            </a:r>
          </a:p>
        </p:txBody>
      </p:sp>
      <p:sp>
        <p:nvSpPr>
          <p:cNvPr id="12" name="TextBox 11">
            <a:extLst>
              <a:ext uri="{FF2B5EF4-FFF2-40B4-BE49-F238E27FC236}">
                <a16:creationId xmlns:a16="http://schemas.microsoft.com/office/drawing/2014/main" id="{7124EE0D-CDD8-40A8-B0D1-05D1FB889FAC}"/>
              </a:ext>
            </a:extLst>
          </p:cNvPr>
          <p:cNvSpPr txBox="1"/>
          <p:nvPr/>
        </p:nvSpPr>
        <p:spPr>
          <a:xfrm>
            <a:off x="838985" y="4409628"/>
            <a:ext cx="8305015" cy="369332"/>
          </a:xfrm>
          <a:prstGeom prst="rect">
            <a:avLst/>
          </a:prstGeom>
          <a:noFill/>
        </p:spPr>
        <p:txBody>
          <a:bodyPr wrap="square" rtlCol="0">
            <a:spAutoFit/>
          </a:bodyPr>
          <a:lstStyle/>
          <a:p>
            <a:pPr marL="342900" lvl="0" indent="-342900">
              <a:buFont typeface="Arial" panose="020B0604020202020204" pitchFamily="34" charset="0"/>
              <a:buChar char="•"/>
            </a:pPr>
            <a:r>
              <a:rPr lang="en-GB" dirty="0"/>
              <a:t>to less efficient producers from increased competition, </a:t>
            </a:r>
          </a:p>
        </p:txBody>
      </p:sp>
      <p:sp>
        <p:nvSpPr>
          <p:cNvPr id="13" name="TextBox 12">
            <a:extLst>
              <a:ext uri="{FF2B5EF4-FFF2-40B4-BE49-F238E27FC236}">
                <a16:creationId xmlns:a16="http://schemas.microsoft.com/office/drawing/2014/main" id="{096D6D3A-13D5-456E-996F-635DF22CCC82}"/>
              </a:ext>
            </a:extLst>
          </p:cNvPr>
          <p:cNvSpPr txBox="1"/>
          <p:nvPr/>
        </p:nvSpPr>
        <p:spPr>
          <a:xfrm>
            <a:off x="838984" y="4867699"/>
            <a:ext cx="8305015" cy="677108"/>
          </a:xfrm>
          <a:prstGeom prst="rect">
            <a:avLst/>
          </a:prstGeom>
          <a:noFill/>
        </p:spPr>
        <p:txBody>
          <a:bodyPr wrap="square" rtlCol="0">
            <a:spAutoFit/>
          </a:bodyPr>
          <a:lstStyle/>
          <a:p>
            <a:pPr marL="342900" lvl="0" indent="-342900">
              <a:buFont typeface="Arial" panose="020B0604020202020204" pitchFamily="34" charset="0"/>
              <a:buChar char="•"/>
            </a:pPr>
            <a:r>
              <a:rPr lang="en-GB" dirty="0"/>
              <a:t>to standards on food safety, animal welfare and the environment? </a:t>
            </a:r>
          </a:p>
          <a:p>
            <a:pPr marL="342900" indent="-342900">
              <a:buFont typeface="Arial" panose="020B0604020202020204" pitchFamily="34" charset="0"/>
              <a:buChar char="•"/>
            </a:pPr>
            <a:endParaRPr lang="en-GB" sz="2000" dirty="0"/>
          </a:p>
        </p:txBody>
      </p:sp>
    </p:spTree>
    <p:custDataLst>
      <p:tags r:id="rId1"/>
    </p:custDataLst>
    <p:extLst>
      <p:ext uri="{BB962C8B-B14F-4D97-AF65-F5344CB8AC3E}">
        <p14:creationId xmlns:p14="http://schemas.microsoft.com/office/powerpoint/2010/main" val="4234572816"/>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1381" y="618186"/>
            <a:ext cx="4520483" cy="734096"/>
          </a:xfrm>
        </p:spPr>
        <p:txBody>
          <a:bodyPr/>
          <a:lstStyle/>
          <a:p>
            <a:pPr algn="ctr"/>
            <a:r>
              <a:rPr lang="en-GB" sz="3200" dirty="0"/>
              <a:t>Possibilities</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3" name="TextBox 2"/>
          <p:cNvSpPr txBox="1"/>
          <p:nvPr/>
        </p:nvSpPr>
        <p:spPr>
          <a:xfrm>
            <a:off x="730698" y="2186239"/>
            <a:ext cx="5506472" cy="400110"/>
          </a:xfrm>
          <a:prstGeom prst="rect">
            <a:avLst/>
          </a:prstGeom>
          <a:noFill/>
        </p:spPr>
        <p:txBody>
          <a:bodyPr wrap="square" rtlCol="0">
            <a:spAutoFit/>
          </a:bodyPr>
          <a:lstStyle/>
          <a:p>
            <a:pPr marL="342900" indent="-342900">
              <a:buFont typeface="Arial" panose="020B0604020202020204" pitchFamily="34" charset="0"/>
              <a:buChar char="•"/>
            </a:pPr>
            <a:r>
              <a:rPr lang="en-GB" sz="2000" dirty="0"/>
              <a:t>Firms expanding  or leaving the sector</a:t>
            </a:r>
          </a:p>
        </p:txBody>
      </p:sp>
      <p:sp>
        <p:nvSpPr>
          <p:cNvPr id="6" name="TextBox 5">
            <a:extLst>
              <a:ext uri="{FF2B5EF4-FFF2-40B4-BE49-F238E27FC236}">
                <a16:creationId xmlns:a16="http://schemas.microsoft.com/office/drawing/2014/main" id="{47EF75E2-9184-49FE-AC89-2311D99B872B}"/>
              </a:ext>
            </a:extLst>
          </p:cNvPr>
          <p:cNvSpPr txBox="1"/>
          <p:nvPr/>
        </p:nvSpPr>
        <p:spPr>
          <a:xfrm>
            <a:off x="490888" y="1568918"/>
            <a:ext cx="8162224" cy="369332"/>
          </a:xfrm>
          <a:prstGeom prst="rect">
            <a:avLst/>
          </a:prstGeom>
          <a:noFill/>
        </p:spPr>
        <p:txBody>
          <a:bodyPr wrap="square" rtlCol="0">
            <a:spAutoFit/>
          </a:bodyPr>
          <a:lstStyle/>
          <a:p>
            <a:r>
              <a:rPr lang="en-GB" dirty="0"/>
              <a:t>Applying the Melitz model in </a:t>
            </a:r>
            <a:r>
              <a:rPr lang="en-GB" dirty="0" err="1"/>
              <a:t>agrifood</a:t>
            </a:r>
            <a:r>
              <a:rPr lang="en-GB" dirty="0"/>
              <a:t> would allow analysis of the following effects: </a:t>
            </a:r>
          </a:p>
        </p:txBody>
      </p:sp>
      <p:sp>
        <p:nvSpPr>
          <p:cNvPr id="8" name="TextBox 7">
            <a:extLst>
              <a:ext uri="{FF2B5EF4-FFF2-40B4-BE49-F238E27FC236}">
                <a16:creationId xmlns:a16="http://schemas.microsoft.com/office/drawing/2014/main" id="{7E53BF68-33B8-4A04-A41A-58561B5AA56E}"/>
              </a:ext>
            </a:extLst>
          </p:cNvPr>
          <p:cNvSpPr txBox="1"/>
          <p:nvPr/>
        </p:nvSpPr>
        <p:spPr>
          <a:xfrm>
            <a:off x="730698" y="2834338"/>
            <a:ext cx="4407871" cy="400110"/>
          </a:xfrm>
          <a:prstGeom prst="rect">
            <a:avLst/>
          </a:prstGeom>
          <a:noFill/>
        </p:spPr>
        <p:txBody>
          <a:bodyPr wrap="square" rtlCol="0">
            <a:spAutoFit/>
          </a:bodyPr>
          <a:lstStyle/>
          <a:p>
            <a:pPr marL="342900" indent="-342900">
              <a:buFont typeface="Arial" panose="020B0604020202020204" pitchFamily="34" charset="0"/>
              <a:buChar char="•"/>
            </a:pPr>
            <a:r>
              <a:rPr lang="en-GB" sz="2000" dirty="0"/>
              <a:t>Endogenous productivity response</a:t>
            </a:r>
          </a:p>
        </p:txBody>
      </p:sp>
      <p:sp>
        <p:nvSpPr>
          <p:cNvPr id="9" name="TextBox 8">
            <a:extLst>
              <a:ext uri="{FF2B5EF4-FFF2-40B4-BE49-F238E27FC236}">
                <a16:creationId xmlns:a16="http://schemas.microsoft.com/office/drawing/2014/main" id="{5D842FEB-8FFF-4CD8-8BA0-738FB35E1C38}"/>
              </a:ext>
            </a:extLst>
          </p:cNvPr>
          <p:cNvSpPr txBox="1"/>
          <p:nvPr/>
        </p:nvSpPr>
        <p:spPr>
          <a:xfrm>
            <a:off x="730698" y="3482437"/>
            <a:ext cx="6286774" cy="400110"/>
          </a:xfrm>
          <a:prstGeom prst="rect">
            <a:avLst/>
          </a:prstGeom>
          <a:noFill/>
        </p:spPr>
        <p:txBody>
          <a:bodyPr wrap="square" rtlCol="0">
            <a:spAutoFit/>
          </a:bodyPr>
          <a:lstStyle/>
          <a:p>
            <a:pPr marL="342900" indent="-342900">
              <a:buFont typeface="Arial" panose="020B0604020202020204" pitchFamily="34" charset="0"/>
              <a:buChar char="•"/>
            </a:pPr>
            <a:r>
              <a:rPr lang="en-GB" sz="2000" dirty="0"/>
              <a:t>Love of variety</a:t>
            </a:r>
          </a:p>
        </p:txBody>
      </p:sp>
    </p:spTree>
    <p:custDataLst>
      <p:tags r:id="rId1"/>
    </p:custDataLst>
    <p:extLst>
      <p:ext uri="{BB962C8B-B14F-4D97-AF65-F5344CB8AC3E}">
        <p14:creationId xmlns:p14="http://schemas.microsoft.com/office/powerpoint/2010/main" val="2787740857"/>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1381" y="618186"/>
            <a:ext cx="4520483" cy="734096"/>
          </a:xfrm>
        </p:spPr>
        <p:txBody>
          <a:bodyPr/>
          <a:lstStyle/>
          <a:p>
            <a:pPr algn="ctr"/>
            <a:r>
              <a:rPr lang="en-GB" sz="3200" dirty="0"/>
              <a:t>Agriculture issues</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3" name="TextBox 2"/>
          <p:cNvSpPr txBox="1"/>
          <p:nvPr/>
        </p:nvSpPr>
        <p:spPr>
          <a:xfrm>
            <a:off x="730698" y="2186239"/>
            <a:ext cx="5506472" cy="400110"/>
          </a:xfrm>
          <a:prstGeom prst="rect">
            <a:avLst/>
          </a:prstGeom>
          <a:noFill/>
        </p:spPr>
        <p:txBody>
          <a:bodyPr wrap="square" rtlCol="0">
            <a:spAutoFit/>
          </a:bodyPr>
          <a:lstStyle/>
          <a:p>
            <a:pPr marL="342900" indent="-342900">
              <a:buFont typeface="Arial" panose="020B0604020202020204" pitchFamily="34" charset="0"/>
              <a:buChar char="•"/>
            </a:pPr>
            <a:r>
              <a:rPr lang="en-GB" sz="2000" dirty="0"/>
              <a:t>Returns to scale</a:t>
            </a:r>
          </a:p>
        </p:txBody>
      </p:sp>
      <p:sp>
        <p:nvSpPr>
          <p:cNvPr id="6" name="TextBox 5">
            <a:extLst>
              <a:ext uri="{FF2B5EF4-FFF2-40B4-BE49-F238E27FC236}">
                <a16:creationId xmlns:a16="http://schemas.microsoft.com/office/drawing/2014/main" id="{47EF75E2-9184-49FE-AC89-2311D99B872B}"/>
              </a:ext>
            </a:extLst>
          </p:cNvPr>
          <p:cNvSpPr txBox="1"/>
          <p:nvPr/>
        </p:nvSpPr>
        <p:spPr>
          <a:xfrm>
            <a:off x="490888" y="1568918"/>
            <a:ext cx="8162224" cy="369332"/>
          </a:xfrm>
          <a:prstGeom prst="rect">
            <a:avLst/>
          </a:prstGeom>
          <a:noFill/>
        </p:spPr>
        <p:txBody>
          <a:bodyPr wrap="square" rtlCol="0">
            <a:spAutoFit/>
          </a:bodyPr>
          <a:lstStyle/>
          <a:p>
            <a:r>
              <a:rPr lang="en-GB" dirty="0"/>
              <a:t>There are some complicating factors specific to agriculture: </a:t>
            </a:r>
          </a:p>
        </p:txBody>
      </p:sp>
      <p:sp>
        <p:nvSpPr>
          <p:cNvPr id="8" name="TextBox 7">
            <a:extLst>
              <a:ext uri="{FF2B5EF4-FFF2-40B4-BE49-F238E27FC236}">
                <a16:creationId xmlns:a16="http://schemas.microsoft.com/office/drawing/2014/main" id="{7E53BF68-33B8-4A04-A41A-58561B5AA56E}"/>
              </a:ext>
            </a:extLst>
          </p:cNvPr>
          <p:cNvSpPr txBox="1"/>
          <p:nvPr/>
        </p:nvSpPr>
        <p:spPr>
          <a:xfrm>
            <a:off x="730698" y="2834338"/>
            <a:ext cx="4407871" cy="400110"/>
          </a:xfrm>
          <a:prstGeom prst="rect">
            <a:avLst/>
          </a:prstGeom>
          <a:noFill/>
        </p:spPr>
        <p:txBody>
          <a:bodyPr wrap="square" rtlCol="0">
            <a:spAutoFit/>
          </a:bodyPr>
          <a:lstStyle/>
          <a:p>
            <a:pPr marL="342900" indent="-342900">
              <a:buFont typeface="Arial" panose="020B0604020202020204" pitchFamily="34" charset="0"/>
              <a:buChar char="•"/>
            </a:pPr>
            <a:r>
              <a:rPr lang="en-GB" sz="2000" dirty="0"/>
              <a:t>Subsidies</a:t>
            </a:r>
          </a:p>
        </p:txBody>
      </p:sp>
      <p:sp>
        <p:nvSpPr>
          <p:cNvPr id="9" name="TextBox 8">
            <a:extLst>
              <a:ext uri="{FF2B5EF4-FFF2-40B4-BE49-F238E27FC236}">
                <a16:creationId xmlns:a16="http://schemas.microsoft.com/office/drawing/2014/main" id="{5D842FEB-8FFF-4CD8-8BA0-738FB35E1C38}"/>
              </a:ext>
            </a:extLst>
          </p:cNvPr>
          <p:cNvSpPr txBox="1"/>
          <p:nvPr/>
        </p:nvSpPr>
        <p:spPr>
          <a:xfrm>
            <a:off x="730698" y="3482437"/>
            <a:ext cx="6286774" cy="400110"/>
          </a:xfrm>
          <a:prstGeom prst="rect">
            <a:avLst/>
          </a:prstGeom>
          <a:noFill/>
        </p:spPr>
        <p:txBody>
          <a:bodyPr wrap="square" rtlCol="0">
            <a:spAutoFit/>
          </a:bodyPr>
          <a:lstStyle/>
          <a:p>
            <a:pPr marL="342900" indent="-342900">
              <a:buFont typeface="Arial" panose="020B0604020202020204" pitchFamily="34" charset="0"/>
              <a:buChar char="•"/>
            </a:pPr>
            <a:r>
              <a:rPr lang="en-GB" sz="2000" dirty="0"/>
              <a:t>Indirect trade</a:t>
            </a:r>
          </a:p>
        </p:txBody>
      </p:sp>
    </p:spTree>
    <p:custDataLst>
      <p:tags r:id="rId1"/>
    </p:custDataLst>
    <p:extLst>
      <p:ext uri="{BB962C8B-B14F-4D97-AF65-F5344CB8AC3E}">
        <p14:creationId xmlns:p14="http://schemas.microsoft.com/office/powerpoint/2010/main" val="3542856579"/>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1381" y="618186"/>
            <a:ext cx="4520483" cy="734096"/>
          </a:xfrm>
        </p:spPr>
        <p:txBody>
          <a:bodyPr/>
          <a:lstStyle/>
          <a:p>
            <a:pPr algn="ctr"/>
            <a:r>
              <a:rPr lang="en-GB" sz="3200" dirty="0"/>
              <a:t>Method</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6" name="TextBox 5">
            <a:extLst>
              <a:ext uri="{FF2B5EF4-FFF2-40B4-BE49-F238E27FC236}">
                <a16:creationId xmlns:a16="http://schemas.microsoft.com/office/drawing/2014/main" id="{47EF75E2-9184-49FE-AC89-2311D99B872B}"/>
              </a:ext>
            </a:extLst>
          </p:cNvPr>
          <p:cNvSpPr txBox="1"/>
          <p:nvPr/>
        </p:nvSpPr>
        <p:spPr>
          <a:xfrm>
            <a:off x="351015" y="1378040"/>
            <a:ext cx="8162224" cy="646331"/>
          </a:xfrm>
          <a:prstGeom prst="rect">
            <a:avLst/>
          </a:prstGeom>
          <a:noFill/>
        </p:spPr>
        <p:txBody>
          <a:bodyPr wrap="square" rtlCol="0">
            <a:spAutoFit/>
          </a:bodyPr>
          <a:lstStyle/>
          <a:p>
            <a:r>
              <a:rPr lang="en-GB" dirty="0"/>
              <a:t>This approach takes the following steps to assessing returns to scale and estimating the necessary parameters, mostly following Akgul at al. 2016, but with a twist:</a:t>
            </a:r>
          </a:p>
        </p:txBody>
      </p:sp>
      <p:sp>
        <p:nvSpPr>
          <p:cNvPr id="4" name="Rectangle: Rounded Corners 3">
            <a:extLst>
              <a:ext uri="{FF2B5EF4-FFF2-40B4-BE49-F238E27FC236}">
                <a16:creationId xmlns:a16="http://schemas.microsoft.com/office/drawing/2014/main" id="{8B26479E-6E46-4CF0-867E-8E9662721D86}"/>
              </a:ext>
            </a:extLst>
          </p:cNvPr>
          <p:cNvSpPr/>
          <p:nvPr/>
        </p:nvSpPr>
        <p:spPr>
          <a:xfrm>
            <a:off x="288100" y="3244229"/>
            <a:ext cx="1785206" cy="177869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Fixed cost shares</a:t>
            </a:r>
          </a:p>
        </p:txBody>
      </p:sp>
      <p:sp>
        <p:nvSpPr>
          <p:cNvPr id="11" name="Rectangle: Rounded Corners 10">
            <a:extLst>
              <a:ext uri="{FF2B5EF4-FFF2-40B4-BE49-F238E27FC236}">
                <a16:creationId xmlns:a16="http://schemas.microsoft.com/office/drawing/2014/main" id="{D62B363B-1992-44D5-B034-88B24C649BE9}"/>
              </a:ext>
            </a:extLst>
          </p:cNvPr>
          <p:cNvSpPr/>
          <p:nvPr/>
        </p:nvSpPr>
        <p:spPr>
          <a:xfrm>
            <a:off x="3165955" y="3244241"/>
            <a:ext cx="2041742" cy="17786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Elasticity of substitution between varieties</a:t>
            </a:r>
          </a:p>
        </p:txBody>
      </p:sp>
      <p:sp>
        <p:nvSpPr>
          <p:cNvPr id="12" name="Rectangle: Rounded Corners 11">
            <a:extLst>
              <a:ext uri="{FF2B5EF4-FFF2-40B4-BE49-F238E27FC236}">
                <a16:creationId xmlns:a16="http://schemas.microsoft.com/office/drawing/2014/main" id="{BCF55B88-39FF-4D30-8F37-3C8CC2C44900}"/>
              </a:ext>
            </a:extLst>
          </p:cNvPr>
          <p:cNvSpPr/>
          <p:nvPr/>
        </p:nvSpPr>
        <p:spPr>
          <a:xfrm>
            <a:off x="3165955" y="2086378"/>
            <a:ext cx="2041742" cy="7390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Industry mark-up</a:t>
            </a:r>
          </a:p>
        </p:txBody>
      </p:sp>
      <p:sp>
        <p:nvSpPr>
          <p:cNvPr id="13" name="Rectangle: Rounded Corners 12">
            <a:extLst>
              <a:ext uri="{FF2B5EF4-FFF2-40B4-BE49-F238E27FC236}">
                <a16:creationId xmlns:a16="http://schemas.microsoft.com/office/drawing/2014/main" id="{3C871451-D269-4735-9032-5894B5192E62}"/>
              </a:ext>
            </a:extLst>
          </p:cNvPr>
          <p:cNvSpPr/>
          <p:nvPr/>
        </p:nvSpPr>
        <p:spPr>
          <a:xfrm>
            <a:off x="6486278" y="3244241"/>
            <a:ext cx="2166834" cy="17786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Productivity distribution shape parameter</a:t>
            </a:r>
          </a:p>
        </p:txBody>
      </p:sp>
      <p:sp>
        <p:nvSpPr>
          <p:cNvPr id="14" name="Rectangle: Rounded Corners 13">
            <a:extLst>
              <a:ext uri="{FF2B5EF4-FFF2-40B4-BE49-F238E27FC236}">
                <a16:creationId xmlns:a16="http://schemas.microsoft.com/office/drawing/2014/main" id="{E7439C72-92C6-4548-BEE9-A0689AC0C395}"/>
              </a:ext>
            </a:extLst>
          </p:cNvPr>
          <p:cNvSpPr/>
          <p:nvPr/>
        </p:nvSpPr>
        <p:spPr>
          <a:xfrm>
            <a:off x="4572000" y="5870313"/>
            <a:ext cx="2459864" cy="7390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t>Fixed trading cost shares</a:t>
            </a:r>
          </a:p>
        </p:txBody>
      </p:sp>
      <p:sp>
        <p:nvSpPr>
          <p:cNvPr id="7" name="Arrow: Right 6">
            <a:extLst>
              <a:ext uri="{FF2B5EF4-FFF2-40B4-BE49-F238E27FC236}">
                <a16:creationId xmlns:a16="http://schemas.microsoft.com/office/drawing/2014/main" id="{57313304-EF4D-4D57-8725-FF00200E2EB1}"/>
              </a:ext>
            </a:extLst>
          </p:cNvPr>
          <p:cNvSpPr/>
          <p:nvPr/>
        </p:nvSpPr>
        <p:spPr>
          <a:xfrm>
            <a:off x="2073306" y="3995803"/>
            <a:ext cx="1092649" cy="3382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14">
            <a:extLst>
              <a:ext uri="{FF2B5EF4-FFF2-40B4-BE49-F238E27FC236}">
                <a16:creationId xmlns:a16="http://schemas.microsoft.com/office/drawing/2014/main" id="{CE49A33E-5AB2-45A9-B15A-E0DC15FE9E25}"/>
              </a:ext>
            </a:extLst>
          </p:cNvPr>
          <p:cNvSpPr/>
          <p:nvPr/>
        </p:nvSpPr>
        <p:spPr>
          <a:xfrm>
            <a:off x="5207697" y="3964475"/>
            <a:ext cx="1278581" cy="3382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Right 15">
            <a:extLst>
              <a:ext uri="{FF2B5EF4-FFF2-40B4-BE49-F238E27FC236}">
                <a16:creationId xmlns:a16="http://schemas.microsoft.com/office/drawing/2014/main" id="{3CBA8A6A-F41C-4519-A83E-9B5A8D78BE1E}"/>
              </a:ext>
            </a:extLst>
          </p:cNvPr>
          <p:cNvSpPr/>
          <p:nvPr/>
        </p:nvSpPr>
        <p:spPr>
          <a:xfrm rot="16200000">
            <a:off x="3741473" y="2875011"/>
            <a:ext cx="400234" cy="3382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Right 16">
            <a:extLst>
              <a:ext uri="{FF2B5EF4-FFF2-40B4-BE49-F238E27FC236}">
                <a16:creationId xmlns:a16="http://schemas.microsoft.com/office/drawing/2014/main" id="{F7780FD9-8343-417D-9300-63B8F263240E}"/>
              </a:ext>
            </a:extLst>
          </p:cNvPr>
          <p:cNvSpPr/>
          <p:nvPr/>
        </p:nvSpPr>
        <p:spPr>
          <a:xfrm rot="8081335">
            <a:off x="6290370" y="5256683"/>
            <a:ext cx="1278581" cy="3382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B91B82FA-3287-4A1D-B9A6-49C592BC4DA5}"/>
              </a:ext>
            </a:extLst>
          </p:cNvPr>
          <p:cNvSpPr/>
          <p:nvPr/>
        </p:nvSpPr>
        <p:spPr>
          <a:xfrm rot="2746710">
            <a:off x="4292834" y="5254014"/>
            <a:ext cx="1278581" cy="3382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 name="Straight Arrow Connector 20">
            <a:extLst>
              <a:ext uri="{FF2B5EF4-FFF2-40B4-BE49-F238E27FC236}">
                <a16:creationId xmlns:a16="http://schemas.microsoft.com/office/drawing/2014/main" id="{6F58B94E-9EFE-48C9-A02C-ECE92F5A6A7C}"/>
              </a:ext>
            </a:extLst>
          </p:cNvPr>
          <p:cNvCxnSpPr/>
          <p:nvPr/>
        </p:nvCxnSpPr>
        <p:spPr>
          <a:xfrm flipH="1">
            <a:off x="2073306" y="4622104"/>
            <a:ext cx="1092649" cy="0"/>
          </a:xfrm>
          <a:prstGeom prst="straightConnector1">
            <a:avLst/>
          </a:prstGeom>
          <a:ln w="57150">
            <a:solidFill>
              <a:srgbClr val="00B050"/>
            </a:solidFill>
            <a:prstDash val="dash"/>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079063643"/>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1381" y="618186"/>
            <a:ext cx="4520483" cy="734096"/>
          </a:xfrm>
        </p:spPr>
        <p:txBody>
          <a:bodyPr/>
          <a:lstStyle/>
          <a:p>
            <a:pPr algn="ctr"/>
            <a:r>
              <a:rPr lang="en-GB" sz="3200" dirty="0"/>
              <a:t>Fixed cost shares</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6" name="TextBox 5">
            <a:extLst>
              <a:ext uri="{FF2B5EF4-FFF2-40B4-BE49-F238E27FC236}">
                <a16:creationId xmlns:a16="http://schemas.microsoft.com/office/drawing/2014/main" id="{47EF75E2-9184-49FE-AC89-2311D99B872B}"/>
              </a:ext>
            </a:extLst>
          </p:cNvPr>
          <p:cNvSpPr txBox="1"/>
          <p:nvPr/>
        </p:nvSpPr>
        <p:spPr>
          <a:xfrm>
            <a:off x="619676" y="3105917"/>
            <a:ext cx="2427676" cy="369332"/>
          </a:xfrm>
          <a:prstGeom prst="rect">
            <a:avLst/>
          </a:prstGeom>
          <a:noFill/>
        </p:spPr>
        <p:txBody>
          <a:bodyPr wrap="square" rtlCol="0">
            <a:spAutoFit/>
          </a:bodyPr>
          <a:lstStyle/>
          <a:p>
            <a:r>
              <a:rPr lang="en-GB" b="1" u="sng" dirty="0"/>
              <a:t>Data sources</a:t>
            </a:r>
          </a:p>
        </p:txBody>
      </p:sp>
      <p:sp>
        <p:nvSpPr>
          <p:cNvPr id="18" name="TextBox 17">
            <a:extLst>
              <a:ext uri="{FF2B5EF4-FFF2-40B4-BE49-F238E27FC236}">
                <a16:creationId xmlns:a16="http://schemas.microsoft.com/office/drawing/2014/main" id="{E343CEC7-C836-41A3-9694-5EE291E2FF73}"/>
              </a:ext>
            </a:extLst>
          </p:cNvPr>
          <p:cNvSpPr txBox="1"/>
          <p:nvPr/>
        </p:nvSpPr>
        <p:spPr>
          <a:xfrm>
            <a:off x="619676" y="3634705"/>
            <a:ext cx="8408414" cy="646331"/>
          </a:xfrm>
          <a:prstGeom prst="rect">
            <a:avLst/>
          </a:prstGeom>
          <a:noFill/>
        </p:spPr>
        <p:txBody>
          <a:bodyPr wrap="square" rtlCol="0">
            <a:spAutoFit/>
          </a:bodyPr>
          <a:lstStyle/>
          <a:p>
            <a:r>
              <a:rPr lang="en-GB" dirty="0"/>
              <a:t>USA: USDA ERS Farm Business Income Statements. ‘Total cash expenses’, ‘Fixed expenses’ and ‘Government payments’.   </a:t>
            </a:r>
          </a:p>
        </p:txBody>
      </p:sp>
      <p:sp>
        <p:nvSpPr>
          <p:cNvPr id="20" name="TextBox 19">
            <a:extLst>
              <a:ext uri="{FF2B5EF4-FFF2-40B4-BE49-F238E27FC236}">
                <a16:creationId xmlns:a16="http://schemas.microsoft.com/office/drawing/2014/main" id="{E6B8858A-BAED-4403-8E37-75BF59E4BC3F}"/>
              </a:ext>
            </a:extLst>
          </p:cNvPr>
          <p:cNvSpPr txBox="1"/>
          <p:nvPr/>
        </p:nvSpPr>
        <p:spPr>
          <a:xfrm>
            <a:off x="619676" y="4440492"/>
            <a:ext cx="8408414" cy="646331"/>
          </a:xfrm>
          <a:prstGeom prst="rect">
            <a:avLst/>
          </a:prstGeom>
          <a:noFill/>
        </p:spPr>
        <p:txBody>
          <a:bodyPr wrap="square" rtlCol="0">
            <a:spAutoFit/>
          </a:bodyPr>
          <a:lstStyle/>
          <a:p>
            <a:r>
              <a:rPr lang="en-GB" dirty="0"/>
              <a:t>EU: European Commission, Farm Accountancy Data Network. ‘Total inputs’, ‘Total farming overheads’ and ‘Total subsidies – excluding on investments’.   </a:t>
            </a:r>
          </a:p>
        </p:txBody>
      </p:sp>
      <p:sp>
        <p:nvSpPr>
          <p:cNvPr id="22" name="TextBox 21">
            <a:extLst>
              <a:ext uri="{FF2B5EF4-FFF2-40B4-BE49-F238E27FC236}">
                <a16:creationId xmlns:a16="http://schemas.microsoft.com/office/drawing/2014/main" id="{41B9E961-DFD4-4C59-9F2A-FE7C5D91AEA1}"/>
              </a:ext>
            </a:extLst>
          </p:cNvPr>
          <p:cNvSpPr txBox="1"/>
          <p:nvPr/>
        </p:nvSpPr>
        <p:spPr>
          <a:xfrm>
            <a:off x="619676" y="5246279"/>
            <a:ext cx="8408414" cy="369332"/>
          </a:xfrm>
          <a:prstGeom prst="rect">
            <a:avLst/>
          </a:prstGeom>
          <a:noFill/>
        </p:spPr>
        <p:txBody>
          <a:bodyPr wrap="square" rtlCol="0">
            <a:spAutoFit/>
          </a:bodyPr>
          <a:lstStyle/>
          <a:p>
            <a:r>
              <a:rPr lang="en-GB" dirty="0"/>
              <a:t>England: Defra Farm Accounts in England. </a:t>
            </a:r>
          </a:p>
        </p:txBody>
      </p:sp>
      <p:sp>
        <p:nvSpPr>
          <p:cNvPr id="23" name="TextBox 22">
            <a:extLst>
              <a:ext uri="{FF2B5EF4-FFF2-40B4-BE49-F238E27FC236}">
                <a16:creationId xmlns:a16="http://schemas.microsoft.com/office/drawing/2014/main" id="{1A29C694-2900-427B-ABDC-59249C79A953}"/>
              </a:ext>
            </a:extLst>
          </p:cNvPr>
          <p:cNvSpPr txBox="1"/>
          <p:nvPr/>
        </p:nvSpPr>
        <p:spPr>
          <a:xfrm>
            <a:off x="619676" y="1470706"/>
            <a:ext cx="2427676" cy="369332"/>
          </a:xfrm>
          <a:prstGeom prst="rect">
            <a:avLst/>
          </a:prstGeom>
          <a:noFill/>
        </p:spPr>
        <p:txBody>
          <a:bodyPr wrap="square" rtlCol="0">
            <a:spAutoFit/>
          </a:bodyPr>
          <a:lstStyle/>
          <a:p>
            <a:r>
              <a:rPr lang="en-GB" b="1" u="sng" dirty="0"/>
              <a:t>Definitions</a:t>
            </a:r>
          </a:p>
        </p:txBody>
      </p:sp>
      <p:sp>
        <p:nvSpPr>
          <p:cNvPr id="24" name="TextBox 23">
            <a:extLst>
              <a:ext uri="{FF2B5EF4-FFF2-40B4-BE49-F238E27FC236}">
                <a16:creationId xmlns:a16="http://schemas.microsoft.com/office/drawing/2014/main" id="{71718D4C-9F2A-4A19-8E7D-2EDFA387F219}"/>
              </a:ext>
            </a:extLst>
          </p:cNvPr>
          <p:cNvSpPr txBox="1"/>
          <p:nvPr/>
        </p:nvSpPr>
        <p:spPr>
          <a:xfrm>
            <a:off x="619676" y="1994330"/>
            <a:ext cx="8408414" cy="369332"/>
          </a:xfrm>
          <a:prstGeom prst="rect">
            <a:avLst/>
          </a:prstGeom>
          <a:noFill/>
        </p:spPr>
        <p:txBody>
          <a:bodyPr wrap="square" rtlCol="0">
            <a:spAutoFit/>
          </a:bodyPr>
          <a:lstStyle/>
          <a:p>
            <a:r>
              <a:rPr lang="en-GB" dirty="0"/>
              <a:t>‘Gross’: Fixed costs over total costs.</a:t>
            </a:r>
          </a:p>
        </p:txBody>
      </p:sp>
      <p:sp>
        <p:nvSpPr>
          <p:cNvPr id="25" name="TextBox 24">
            <a:extLst>
              <a:ext uri="{FF2B5EF4-FFF2-40B4-BE49-F238E27FC236}">
                <a16:creationId xmlns:a16="http://schemas.microsoft.com/office/drawing/2014/main" id="{4DA8A90B-0591-4375-8B53-12A951C12F42}"/>
              </a:ext>
            </a:extLst>
          </p:cNvPr>
          <p:cNvSpPr txBox="1"/>
          <p:nvPr/>
        </p:nvSpPr>
        <p:spPr>
          <a:xfrm>
            <a:off x="619676" y="2517954"/>
            <a:ext cx="8408414" cy="369332"/>
          </a:xfrm>
          <a:prstGeom prst="rect">
            <a:avLst/>
          </a:prstGeom>
          <a:noFill/>
        </p:spPr>
        <p:txBody>
          <a:bodyPr wrap="square" rtlCol="0">
            <a:spAutoFit/>
          </a:bodyPr>
          <a:lstStyle/>
          <a:p>
            <a:r>
              <a:rPr lang="en-GB" dirty="0"/>
              <a:t>‘Net’: Fixed costs minus subsidies, over total costs minus subsidies.</a:t>
            </a:r>
          </a:p>
        </p:txBody>
      </p:sp>
      <p:sp>
        <p:nvSpPr>
          <p:cNvPr id="27" name="TextBox 26">
            <a:extLst>
              <a:ext uri="{FF2B5EF4-FFF2-40B4-BE49-F238E27FC236}">
                <a16:creationId xmlns:a16="http://schemas.microsoft.com/office/drawing/2014/main" id="{9366E3D3-76C5-40E3-9242-0B2B3AF27AB7}"/>
              </a:ext>
            </a:extLst>
          </p:cNvPr>
          <p:cNvSpPr txBox="1"/>
          <p:nvPr/>
        </p:nvSpPr>
        <p:spPr>
          <a:xfrm>
            <a:off x="619675" y="5875275"/>
            <a:ext cx="7910549" cy="830997"/>
          </a:xfrm>
          <a:prstGeom prst="rect">
            <a:avLst/>
          </a:prstGeom>
          <a:noFill/>
        </p:spPr>
        <p:txBody>
          <a:bodyPr wrap="square" rtlCol="0">
            <a:spAutoFit/>
          </a:bodyPr>
          <a:lstStyle/>
          <a:p>
            <a:r>
              <a:rPr lang="en-GB" sz="2400" b="1" dirty="0"/>
              <a:t>Remember: </a:t>
            </a:r>
            <a:r>
              <a:rPr lang="en-GB" sz="2400" dirty="0"/>
              <a:t>Low fixed cost shares suggests more homogenous goods, and closer to perfect competition.</a:t>
            </a:r>
            <a:endParaRPr lang="en-GB" sz="2400" b="1" dirty="0"/>
          </a:p>
        </p:txBody>
      </p:sp>
    </p:spTree>
    <p:custDataLst>
      <p:tags r:id="rId1"/>
    </p:custDataLst>
    <p:extLst>
      <p:ext uri="{BB962C8B-B14F-4D97-AF65-F5344CB8AC3E}">
        <p14:creationId xmlns:p14="http://schemas.microsoft.com/office/powerpoint/2010/main" val="614337473"/>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1381" y="618186"/>
            <a:ext cx="4520483" cy="734096"/>
          </a:xfrm>
        </p:spPr>
        <p:txBody>
          <a:bodyPr/>
          <a:lstStyle/>
          <a:p>
            <a:pPr algn="ctr"/>
            <a:r>
              <a:rPr lang="en-GB" sz="3200" dirty="0"/>
              <a:t>Fixed cost shares 1</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3" name="TextBox 2"/>
          <p:cNvSpPr txBox="1"/>
          <p:nvPr/>
        </p:nvSpPr>
        <p:spPr>
          <a:xfrm>
            <a:off x="667804" y="1440094"/>
            <a:ext cx="1151371" cy="400110"/>
          </a:xfrm>
          <a:prstGeom prst="rect">
            <a:avLst/>
          </a:prstGeom>
          <a:noFill/>
        </p:spPr>
        <p:txBody>
          <a:bodyPr wrap="square" rtlCol="0">
            <a:spAutoFit/>
          </a:bodyPr>
          <a:lstStyle/>
          <a:p>
            <a:r>
              <a:rPr lang="en-GB" sz="2000" dirty="0"/>
              <a:t>All farms</a:t>
            </a:r>
          </a:p>
        </p:txBody>
      </p:sp>
      <p:sp>
        <p:nvSpPr>
          <p:cNvPr id="8" name="Rectangle 5">
            <a:extLst>
              <a:ext uri="{FF2B5EF4-FFF2-40B4-BE49-F238E27FC236}">
                <a16:creationId xmlns:a16="http://schemas.microsoft.com/office/drawing/2014/main" id="{7DE018CA-22ED-4734-B328-146C122C803C}"/>
              </a:ext>
            </a:extLst>
          </p:cNvPr>
          <p:cNvSpPr>
            <a:spLocks noChangeArrowheads="1"/>
          </p:cNvSpPr>
          <p:nvPr/>
        </p:nvSpPr>
        <p:spPr bwMode="auto">
          <a:xfrm>
            <a:off x="3619099" y="2454573"/>
            <a:ext cx="261807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4" name="Rectangle 13">
            <a:extLst>
              <a:ext uri="{FF2B5EF4-FFF2-40B4-BE49-F238E27FC236}">
                <a16:creationId xmlns:a16="http://schemas.microsoft.com/office/drawing/2014/main" id="{7BAC1715-B684-4E67-AAB0-3411603BCDE1}"/>
              </a:ext>
            </a:extLst>
          </p:cNvPr>
          <p:cNvSpPr/>
          <p:nvPr/>
        </p:nvSpPr>
        <p:spPr>
          <a:xfrm>
            <a:off x="667804" y="6401412"/>
            <a:ext cx="7946807" cy="461665"/>
          </a:xfrm>
          <a:prstGeom prst="rect">
            <a:avLst/>
          </a:prstGeom>
        </p:spPr>
        <p:txBody>
          <a:bodyPr wrap="square">
            <a:spAutoFit/>
          </a:bodyPr>
          <a:lstStyle/>
          <a:p>
            <a:r>
              <a:rPr lang="en-GB" sz="1200" kern="150" dirty="0">
                <a:latin typeface="Garamond" panose="02020404030301010803" pitchFamily="18" charset="0"/>
                <a:ea typeface="NSimSun" panose="02010609030101010101" pitchFamily="49" charset="-122"/>
              </a:rPr>
              <a:t>Sources: USDA Farm Business Income Statement, Defra Farm Accounts England, European Commission Farm Accountancy Data Network public database</a:t>
            </a:r>
            <a:endParaRPr lang="en-GB" sz="1200" kern="150" dirty="0">
              <a:latin typeface="Liberation Serif"/>
              <a:ea typeface="NSimSun" panose="02010609030101010101" pitchFamily="49" charset="-122"/>
            </a:endParaRPr>
          </a:p>
        </p:txBody>
      </p:sp>
      <p:graphicFrame>
        <p:nvGraphicFramePr>
          <p:cNvPr id="17" name="Chart 16">
            <a:extLst>
              <a:ext uri="{FF2B5EF4-FFF2-40B4-BE49-F238E27FC236}">
                <a16:creationId xmlns:a16="http://schemas.microsoft.com/office/drawing/2014/main" id="{F8D6F537-B30A-4929-AEED-BC132DC1ED69}"/>
              </a:ext>
            </a:extLst>
          </p:cNvPr>
          <p:cNvGraphicFramePr>
            <a:graphicFrameLocks/>
          </p:cNvGraphicFramePr>
          <p:nvPr>
            <p:extLst>
              <p:ext uri="{D42A27DB-BD31-4B8C-83A1-F6EECF244321}">
                <p14:modId xmlns:p14="http://schemas.microsoft.com/office/powerpoint/2010/main" val="2029890360"/>
              </p:ext>
            </p:extLst>
          </p:nvPr>
        </p:nvGraphicFramePr>
        <p:xfrm>
          <a:off x="667804" y="1840204"/>
          <a:ext cx="7552171" cy="4165955"/>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3715927173"/>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1381" y="618186"/>
            <a:ext cx="4520483" cy="734096"/>
          </a:xfrm>
        </p:spPr>
        <p:txBody>
          <a:bodyPr/>
          <a:lstStyle/>
          <a:p>
            <a:pPr algn="ctr"/>
            <a:r>
              <a:rPr lang="en-GB" sz="3200" dirty="0"/>
              <a:t>Fixed cost shares 2</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3" name="TextBox 2"/>
          <p:cNvSpPr txBox="1"/>
          <p:nvPr/>
        </p:nvSpPr>
        <p:spPr>
          <a:xfrm>
            <a:off x="667804" y="1440094"/>
            <a:ext cx="1151371" cy="400110"/>
          </a:xfrm>
          <a:prstGeom prst="rect">
            <a:avLst/>
          </a:prstGeom>
          <a:noFill/>
        </p:spPr>
        <p:txBody>
          <a:bodyPr wrap="square" rtlCol="0">
            <a:spAutoFit/>
          </a:bodyPr>
          <a:lstStyle/>
          <a:p>
            <a:r>
              <a:rPr lang="en-GB" sz="2000" dirty="0"/>
              <a:t>Cereals</a:t>
            </a:r>
          </a:p>
        </p:txBody>
      </p:sp>
      <p:sp>
        <p:nvSpPr>
          <p:cNvPr id="8" name="Rectangle 5">
            <a:extLst>
              <a:ext uri="{FF2B5EF4-FFF2-40B4-BE49-F238E27FC236}">
                <a16:creationId xmlns:a16="http://schemas.microsoft.com/office/drawing/2014/main" id="{7DE018CA-22ED-4734-B328-146C122C803C}"/>
              </a:ext>
            </a:extLst>
          </p:cNvPr>
          <p:cNvSpPr>
            <a:spLocks noChangeArrowheads="1"/>
          </p:cNvSpPr>
          <p:nvPr/>
        </p:nvSpPr>
        <p:spPr bwMode="auto">
          <a:xfrm>
            <a:off x="3619099" y="2454573"/>
            <a:ext cx="261807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4" name="Rectangle 13">
            <a:extLst>
              <a:ext uri="{FF2B5EF4-FFF2-40B4-BE49-F238E27FC236}">
                <a16:creationId xmlns:a16="http://schemas.microsoft.com/office/drawing/2014/main" id="{7BAC1715-B684-4E67-AAB0-3411603BCDE1}"/>
              </a:ext>
            </a:extLst>
          </p:cNvPr>
          <p:cNvSpPr/>
          <p:nvPr/>
        </p:nvSpPr>
        <p:spPr>
          <a:xfrm>
            <a:off x="667804" y="6401412"/>
            <a:ext cx="7946807" cy="461665"/>
          </a:xfrm>
          <a:prstGeom prst="rect">
            <a:avLst/>
          </a:prstGeom>
        </p:spPr>
        <p:txBody>
          <a:bodyPr wrap="square">
            <a:spAutoFit/>
          </a:bodyPr>
          <a:lstStyle/>
          <a:p>
            <a:r>
              <a:rPr lang="en-GB" sz="1200" kern="150" dirty="0">
                <a:latin typeface="Garamond" panose="02020404030301010803" pitchFamily="18" charset="0"/>
                <a:ea typeface="NSimSun" panose="02010609030101010101" pitchFamily="49" charset="-122"/>
              </a:rPr>
              <a:t>Sources: USDA Farm Business Income Statement, Defra Farm Accounts England, European Commission Farm Accountancy Data Network public database</a:t>
            </a:r>
            <a:endParaRPr lang="en-GB" sz="1200" kern="150" dirty="0">
              <a:latin typeface="Liberation Serif"/>
              <a:ea typeface="NSimSun" panose="02010609030101010101" pitchFamily="49" charset="-122"/>
            </a:endParaRPr>
          </a:p>
        </p:txBody>
      </p:sp>
      <p:graphicFrame>
        <p:nvGraphicFramePr>
          <p:cNvPr id="9" name="Chart 8">
            <a:extLst>
              <a:ext uri="{FF2B5EF4-FFF2-40B4-BE49-F238E27FC236}">
                <a16:creationId xmlns:a16="http://schemas.microsoft.com/office/drawing/2014/main" id="{10E6273C-6543-4990-92AC-4FCAAF25311C}"/>
              </a:ext>
            </a:extLst>
          </p:cNvPr>
          <p:cNvGraphicFramePr>
            <a:graphicFrameLocks/>
          </p:cNvGraphicFramePr>
          <p:nvPr>
            <p:extLst>
              <p:ext uri="{D42A27DB-BD31-4B8C-83A1-F6EECF244321}">
                <p14:modId xmlns:p14="http://schemas.microsoft.com/office/powerpoint/2010/main" val="4204603138"/>
              </p:ext>
            </p:extLst>
          </p:nvPr>
        </p:nvGraphicFramePr>
        <p:xfrm>
          <a:off x="667804" y="1807368"/>
          <a:ext cx="7946808" cy="4432439"/>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83506323"/>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1381" y="618186"/>
            <a:ext cx="4520483" cy="734096"/>
          </a:xfrm>
        </p:spPr>
        <p:txBody>
          <a:bodyPr/>
          <a:lstStyle/>
          <a:p>
            <a:pPr algn="ctr"/>
            <a:r>
              <a:rPr lang="en-GB" sz="3200" dirty="0"/>
              <a:t>Fixed cost shares 3</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3" name="TextBox 2"/>
          <p:cNvSpPr txBox="1"/>
          <p:nvPr/>
        </p:nvSpPr>
        <p:spPr>
          <a:xfrm>
            <a:off x="667804" y="1440094"/>
            <a:ext cx="1613383" cy="400110"/>
          </a:xfrm>
          <a:prstGeom prst="rect">
            <a:avLst/>
          </a:prstGeom>
          <a:noFill/>
        </p:spPr>
        <p:txBody>
          <a:bodyPr wrap="square" rtlCol="0">
            <a:spAutoFit/>
          </a:bodyPr>
          <a:lstStyle/>
          <a:p>
            <a:r>
              <a:rPr lang="en-GB" sz="2000" dirty="0"/>
              <a:t>Fruit and veg</a:t>
            </a:r>
          </a:p>
        </p:txBody>
      </p:sp>
      <p:sp>
        <p:nvSpPr>
          <p:cNvPr id="8" name="Rectangle 5">
            <a:extLst>
              <a:ext uri="{FF2B5EF4-FFF2-40B4-BE49-F238E27FC236}">
                <a16:creationId xmlns:a16="http://schemas.microsoft.com/office/drawing/2014/main" id="{7DE018CA-22ED-4734-B328-146C122C803C}"/>
              </a:ext>
            </a:extLst>
          </p:cNvPr>
          <p:cNvSpPr>
            <a:spLocks noChangeArrowheads="1"/>
          </p:cNvSpPr>
          <p:nvPr/>
        </p:nvSpPr>
        <p:spPr bwMode="auto">
          <a:xfrm>
            <a:off x="3619099" y="2454573"/>
            <a:ext cx="261807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4" name="Rectangle 13">
            <a:extLst>
              <a:ext uri="{FF2B5EF4-FFF2-40B4-BE49-F238E27FC236}">
                <a16:creationId xmlns:a16="http://schemas.microsoft.com/office/drawing/2014/main" id="{7BAC1715-B684-4E67-AAB0-3411603BCDE1}"/>
              </a:ext>
            </a:extLst>
          </p:cNvPr>
          <p:cNvSpPr/>
          <p:nvPr/>
        </p:nvSpPr>
        <p:spPr>
          <a:xfrm>
            <a:off x="667804" y="6401412"/>
            <a:ext cx="7946807" cy="461665"/>
          </a:xfrm>
          <a:prstGeom prst="rect">
            <a:avLst/>
          </a:prstGeom>
        </p:spPr>
        <p:txBody>
          <a:bodyPr wrap="square">
            <a:spAutoFit/>
          </a:bodyPr>
          <a:lstStyle/>
          <a:p>
            <a:r>
              <a:rPr lang="en-GB" sz="1200" kern="150" dirty="0">
                <a:latin typeface="Garamond" panose="02020404030301010803" pitchFamily="18" charset="0"/>
                <a:ea typeface="NSimSun" panose="02010609030101010101" pitchFamily="49" charset="-122"/>
              </a:rPr>
              <a:t>Sources: USDA Farm Business Income Statement, Defra Farm Accounts England, European Commission Farm Accountancy Data Network public database</a:t>
            </a:r>
            <a:endParaRPr lang="en-GB" sz="1200" kern="150" dirty="0">
              <a:latin typeface="Liberation Serif"/>
              <a:ea typeface="NSimSun" panose="02010609030101010101" pitchFamily="49" charset="-122"/>
            </a:endParaRPr>
          </a:p>
        </p:txBody>
      </p:sp>
      <p:graphicFrame>
        <p:nvGraphicFramePr>
          <p:cNvPr id="9" name="Chart 8">
            <a:extLst>
              <a:ext uri="{FF2B5EF4-FFF2-40B4-BE49-F238E27FC236}">
                <a16:creationId xmlns:a16="http://schemas.microsoft.com/office/drawing/2014/main" id="{847C1D16-F179-4577-B4D7-8D68FA3FEAE3}"/>
              </a:ext>
            </a:extLst>
          </p:cNvPr>
          <p:cNvGraphicFramePr>
            <a:graphicFrameLocks/>
          </p:cNvGraphicFramePr>
          <p:nvPr>
            <p:extLst>
              <p:ext uri="{D42A27DB-BD31-4B8C-83A1-F6EECF244321}">
                <p14:modId xmlns:p14="http://schemas.microsoft.com/office/powerpoint/2010/main" val="2855910563"/>
              </p:ext>
            </p:extLst>
          </p:nvPr>
        </p:nvGraphicFramePr>
        <p:xfrm>
          <a:off x="667803" y="1807368"/>
          <a:ext cx="7638799" cy="4568283"/>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646304728"/>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1381" y="618186"/>
            <a:ext cx="4520483" cy="734096"/>
          </a:xfrm>
        </p:spPr>
        <p:txBody>
          <a:bodyPr/>
          <a:lstStyle/>
          <a:p>
            <a:pPr algn="ctr"/>
            <a:r>
              <a:rPr lang="en-GB" sz="3200" dirty="0"/>
              <a:t>Fixed cost shares 4</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3" name="TextBox 2"/>
          <p:cNvSpPr txBox="1"/>
          <p:nvPr/>
        </p:nvSpPr>
        <p:spPr>
          <a:xfrm>
            <a:off x="667804" y="1440094"/>
            <a:ext cx="2036895" cy="400110"/>
          </a:xfrm>
          <a:prstGeom prst="rect">
            <a:avLst/>
          </a:prstGeom>
          <a:noFill/>
        </p:spPr>
        <p:txBody>
          <a:bodyPr wrap="square" rtlCol="0">
            <a:spAutoFit/>
          </a:bodyPr>
          <a:lstStyle/>
          <a:p>
            <a:r>
              <a:rPr lang="en-GB" sz="2000" dirty="0"/>
              <a:t>Pigs and poultry</a:t>
            </a:r>
          </a:p>
        </p:txBody>
      </p:sp>
      <p:sp>
        <p:nvSpPr>
          <p:cNvPr id="8" name="Rectangle 5">
            <a:extLst>
              <a:ext uri="{FF2B5EF4-FFF2-40B4-BE49-F238E27FC236}">
                <a16:creationId xmlns:a16="http://schemas.microsoft.com/office/drawing/2014/main" id="{7DE018CA-22ED-4734-B328-146C122C803C}"/>
              </a:ext>
            </a:extLst>
          </p:cNvPr>
          <p:cNvSpPr>
            <a:spLocks noChangeArrowheads="1"/>
          </p:cNvSpPr>
          <p:nvPr/>
        </p:nvSpPr>
        <p:spPr bwMode="auto">
          <a:xfrm>
            <a:off x="3619099" y="2454573"/>
            <a:ext cx="261807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4" name="Rectangle 13">
            <a:extLst>
              <a:ext uri="{FF2B5EF4-FFF2-40B4-BE49-F238E27FC236}">
                <a16:creationId xmlns:a16="http://schemas.microsoft.com/office/drawing/2014/main" id="{7BAC1715-B684-4E67-AAB0-3411603BCDE1}"/>
              </a:ext>
            </a:extLst>
          </p:cNvPr>
          <p:cNvSpPr/>
          <p:nvPr/>
        </p:nvSpPr>
        <p:spPr>
          <a:xfrm>
            <a:off x="667804" y="6401412"/>
            <a:ext cx="7946807" cy="461665"/>
          </a:xfrm>
          <a:prstGeom prst="rect">
            <a:avLst/>
          </a:prstGeom>
        </p:spPr>
        <p:txBody>
          <a:bodyPr wrap="square">
            <a:spAutoFit/>
          </a:bodyPr>
          <a:lstStyle/>
          <a:p>
            <a:r>
              <a:rPr lang="en-GB" sz="1200" kern="150" dirty="0">
                <a:latin typeface="Garamond" panose="02020404030301010803" pitchFamily="18" charset="0"/>
                <a:ea typeface="NSimSun" panose="02010609030101010101" pitchFamily="49" charset="-122"/>
              </a:rPr>
              <a:t>Sources: USDA Farm Business Income Statement, Defra Farm Accounts England, European Commission Farm Accountancy Data Network public database</a:t>
            </a:r>
            <a:endParaRPr lang="en-GB" sz="1200" kern="150" dirty="0">
              <a:latin typeface="Liberation Serif"/>
              <a:ea typeface="NSimSun" panose="02010609030101010101" pitchFamily="49" charset="-122"/>
            </a:endParaRPr>
          </a:p>
        </p:txBody>
      </p:sp>
      <p:graphicFrame>
        <p:nvGraphicFramePr>
          <p:cNvPr id="11" name="Chart 10">
            <a:extLst>
              <a:ext uri="{FF2B5EF4-FFF2-40B4-BE49-F238E27FC236}">
                <a16:creationId xmlns:a16="http://schemas.microsoft.com/office/drawing/2014/main" id="{DE8E405F-1CE6-4AC2-B88C-5DC3451D7B30}"/>
              </a:ext>
            </a:extLst>
          </p:cNvPr>
          <p:cNvGraphicFramePr>
            <a:graphicFrameLocks/>
          </p:cNvGraphicFramePr>
          <p:nvPr>
            <p:extLst>
              <p:ext uri="{D42A27DB-BD31-4B8C-83A1-F6EECF244321}">
                <p14:modId xmlns:p14="http://schemas.microsoft.com/office/powerpoint/2010/main" val="1378533016"/>
              </p:ext>
            </p:extLst>
          </p:nvPr>
        </p:nvGraphicFramePr>
        <p:xfrm>
          <a:off x="779645" y="1840203"/>
          <a:ext cx="7696551" cy="4399599"/>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3931323141"/>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1381" y="618186"/>
            <a:ext cx="4520483" cy="734096"/>
          </a:xfrm>
        </p:spPr>
        <p:txBody>
          <a:bodyPr/>
          <a:lstStyle/>
          <a:p>
            <a:pPr algn="ctr"/>
            <a:r>
              <a:rPr lang="en-GB" sz="3200" dirty="0"/>
              <a:t>Fixed cost shares 5</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3" name="TextBox 2"/>
          <p:cNvSpPr txBox="1"/>
          <p:nvPr/>
        </p:nvSpPr>
        <p:spPr>
          <a:xfrm>
            <a:off x="667804" y="1440094"/>
            <a:ext cx="2575910" cy="400110"/>
          </a:xfrm>
          <a:prstGeom prst="rect">
            <a:avLst/>
          </a:prstGeom>
          <a:noFill/>
        </p:spPr>
        <p:txBody>
          <a:bodyPr wrap="square" rtlCol="0">
            <a:spAutoFit/>
          </a:bodyPr>
          <a:lstStyle/>
          <a:p>
            <a:r>
              <a:rPr lang="en-GB" sz="2000" dirty="0"/>
              <a:t>Other livestock</a:t>
            </a:r>
          </a:p>
        </p:txBody>
      </p:sp>
      <p:sp>
        <p:nvSpPr>
          <p:cNvPr id="8" name="Rectangle 5">
            <a:extLst>
              <a:ext uri="{FF2B5EF4-FFF2-40B4-BE49-F238E27FC236}">
                <a16:creationId xmlns:a16="http://schemas.microsoft.com/office/drawing/2014/main" id="{7DE018CA-22ED-4734-B328-146C122C803C}"/>
              </a:ext>
            </a:extLst>
          </p:cNvPr>
          <p:cNvSpPr>
            <a:spLocks noChangeArrowheads="1"/>
          </p:cNvSpPr>
          <p:nvPr/>
        </p:nvSpPr>
        <p:spPr bwMode="auto">
          <a:xfrm>
            <a:off x="3619099" y="2454573"/>
            <a:ext cx="261807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4" name="Rectangle 13">
            <a:extLst>
              <a:ext uri="{FF2B5EF4-FFF2-40B4-BE49-F238E27FC236}">
                <a16:creationId xmlns:a16="http://schemas.microsoft.com/office/drawing/2014/main" id="{7BAC1715-B684-4E67-AAB0-3411603BCDE1}"/>
              </a:ext>
            </a:extLst>
          </p:cNvPr>
          <p:cNvSpPr/>
          <p:nvPr/>
        </p:nvSpPr>
        <p:spPr>
          <a:xfrm>
            <a:off x="667804" y="6401412"/>
            <a:ext cx="7946807" cy="461665"/>
          </a:xfrm>
          <a:prstGeom prst="rect">
            <a:avLst/>
          </a:prstGeom>
        </p:spPr>
        <p:txBody>
          <a:bodyPr wrap="square">
            <a:spAutoFit/>
          </a:bodyPr>
          <a:lstStyle/>
          <a:p>
            <a:r>
              <a:rPr lang="en-GB" sz="1200" kern="150" dirty="0">
                <a:latin typeface="Garamond" panose="02020404030301010803" pitchFamily="18" charset="0"/>
                <a:ea typeface="NSimSun" panose="02010609030101010101" pitchFamily="49" charset="-122"/>
              </a:rPr>
              <a:t>Sources: USDA Farm Business Income Statement, Defra Farm Accounts England, European Commission Farm Accountancy Data Network public database</a:t>
            </a:r>
            <a:endParaRPr lang="en-GB" sz="1200" kern="150" dirty="0">
              <a:latin typeface="Liberation Serif"/>
              <a:ea typeface="NSimSun" panose="02010609030101010101" pitchFamily="49" charset="-122"/>
            </a:endParaRPr>
          </a:p>
        </p:txBody>
      </p:sp>
      <p:graphicFrame>
        <p:nvGraphicFramePr>
          <p:cNvPr id="11" name="Chart 10">
            <a:extLst>
              <a:ext uri="{FF2B5EF4-FFF2-40B4-BE49-F238E27FC236}">
                <a16:creationId xmlns:a16="http://schemas.microsoft.com/office/drawing/2014/main" id="{6CDCE92D-89C7-4515-AD90-47B4552643D8}"/>
              </a:ext>
            </a:extLst>
          </p:cNvPr>
          <p:cNvGraphicFramePr>
            <a:graphicFrameLocks/>
          </p:cNvGraphicFramePr>
          <p:nvPr>
            <p:extLst>
              <p:ext uri="{D42A27DB-BD31-4B8C-83A1-F6EECF244321}">
                <p14:modId xmlns:p14="http://schemas.microsoft.com/office/powerpoint/2010/main" val="2255567061"/>
              </p:ext>
            </p:extLst>
          </p:nvPr>
        </p:nvGraphicFramePr>
        <p:xfrm>
          <a:off x="760395" y="1840203"/>
          <a:ext cx="7715801" cy="4399601"/>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2575030325"/>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1381" y="618186"/>
            <a:ext cx="4520483" cy="734096"/>
          </a:xfrm>
        </p:spPr>
        <p:txBody>
          <a:bodyPr/>
          <a:lstStyle/>
          <a:p>
            <a:pPr algn="ctr"/>
            <a:r>
              <a:rPr lang="en-GB" sz="3200" dirty="0"/>
              <a:t>Sigma</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3" name="TextBox 2"/>
          <p:cNvSpPr txBox="1"/>
          <p:nvPr/>
        </p:nvSpPr>
        <p:spPr>
          <a:xfrm>
            <a:off x="483606" y="1503317"/>
            <a:ext cx="4940164" cy="400110"/>
          </a:xfrm>
          <a:prstGeom prst="rect">
            <a:avLst/>
          </a:prstGeom>
          <a:noFill/>
        </p:spPr>
        <p:txBody>
          <a:bodyPr wrap="square" rtlCol="0">
            <a:spAutoFit/>
          </a:bodyPr>
          <a:lstStyle/>
          <a:p>
            <a:r>
              <a:rPr lang="en-GB" sz="2000" b="1" u="sng" dirty="0"/>
              <a:t>Elasticity of substitution between varieties</a:t>
            </a:r>
          </a:p>
        </p:txBody>
      </p:sp>
      <p:sp>
        <p:nvSpPr>
          <p:cNvPr id="8" name="Rectangle 5">
            <a:extLst>
              <a:ext uri="{FF2B5EF4-FFF2-40B4-BE49-F238E27FC236}">
                <a16:creationId xmlns:a16="http://schemas.microsoft.com/office/drawing/2014/main" id="{7DE018CA-22ED-4734-B328-146C122C803C}"/>
              </a:ext>
            </a:extLst>
          </p:cNvPr>
          <p:cNvSpPr>
            <a:spLocks noChangeArrowheads="1"/>
          </p:cNvSpPr>
          <p:nvPr/>
        </p:nvSpPr>
        <p:spPr bwMode="auto">
          <a:xfrm>
            <a:off x="3619099" y="2454573"/>
            <a:ext cx="261807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11" name="TextBox 10">
            <a:extLst>
              <a:ext uri="{FF2B5EF4-FFF2-40B4-BE49-F238E27FC236}">
                <a16:creationId xmlns:a16="http://schemas.microsoft.com/office/drawing/2014/main" id="{7F5AE177-DD4A-4AD9-A48F-1B6A571B05B2}"/>
              </a:ext>
            </a:extLst>
          </p:cNvPr>
          <p:cNvSpPr txBox="1"/>
          <p:nvPr/>
        </p:nvSpPr>
        <p:spPr>
          <a:xfrm>
            <a:off x="483606" y="2443603"/>
            <a:ext cx="7958936" cy="400110"/>
          </a:xfrm>
          <a:prstGeom prst="rect">
            <a:avLst/>
          </a:prstGeom>
          <a:noFill/>
        </p:spPr>
        <p:txBody>
          <a:bodyPr wrap="square" rtlCol="0">
            <a:spAutoFit/>
          </a:bodyPr>
          <a:lstStyle/>
          <a:p>
            <a:r>
              <a:rPr lang="en-GB" sz="2000" dirty="0"/>
              <a:t>Fixed setup costs + Fixed trading costs = Total costs over sigma</a:t>
            </a:r>
          </a:p>
        </p:txBody>
      </p:sp>
      <p:sp>
        <p:nvSpPr>
          <p:cNvPr id="12" name="TextBox 11">
            <a:extLst>
              <a:ext uri="{FF2B5EF4-FFF2-40B4-BE49-F238E27FC236}">
                <a16:creationId xmlns:a16="http://schemas.microsoft.com/office/drawing/2014/main" id="{6582A78C-6730-4504-880A-28AC37CD16C0}"/>
              </a:ext>
            </a:extLst>
          </p:cNvPr>
          <p:cNvSpPr txBox="1"/>
          <p:nvPr/>
        </p:nvSpPr>
        <p:spPr>
          <a:xfrm>
            <a:off x="483606" y="3228945"/>
            <a:ext cx="7958936" cy="400110"/>
          </a:xfrm>
          <a:prstGeom prst="rect">
            <a:avLst/>
          </a:prstGeom>
          <a:noFill/>
        </p:spPr>
        <p:txBody>
          <a:bodyPr wrap="square" rtlCol="0">
            <a:spAutoFit/>
          </a:bodyPr>
          <a:lstStyle/>
          <a:p>
            <a:r>
              <a:rPr lang="en-GB" sz="2000" dirty="0"/>
              <a:t>Fixed cost share = one over sigma</a:t>
            </a:r>
          </a:p>
        </p:txBody>
      </p:sp>
      <p:sp>
        <p:nvSpPr>
          <p:cNvPr id="13" name="TextBox 12">
            <a:extLst>
              <a:ext uri="{FF2B5EF4-FFF2-40B4-BE49-F238E27FC236}">
                <a16:creationId xmlns:a16="http://schemas.microsoft.com/office/drawing/2014/main" id="{647E30CC-0D9E-4FAA-A45B-8EEBCEE2875E}"/>
              </a:ext>
            </a:extLst>
          </p:cNvPr>
          <p:cNvSpPr txBox="1"/>
          <p:nvPr/>
        </p:nvSpPr>
        <p:spPr>
          <a:xfrm>
            <a:off x="619675" y="5875275"/>
            <a:ext cx="7910549" cy="830997"/>
          </a:xfrm>
          <a:prstGeom prst="rect">
            <a:avLst/>
          </a:prstGeom>
          <a:noFill/>
        </p:spPr>
        <p:txBody>
          <a:bodyPr wrap="square" rtlCol="0">
            <a:spAutoFit/>
          </a:bodyPr>
          <a:lstStyle/>
          <a:p>
            <a:r>
              <a:rPr lang="en-GB" sz="2400" b="1" dirty="0"/>
              <a:t>Remember: </a:t>
            </a:r>
            <a:r>
              <a:rPr lang="en-GB" sz="2400" dirty="0"/>
              <a:t>High sigma suggests more homogenous goods, and closer to perfect competition.</a:t>
            </a:r>
            <a:endParaRPr lang="en-GB" sz="2400" b="1"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319733D-0C33-4630-8E70-A864259D36F6}"/>
                  </a:ext>
                </a:extLst>
              </p:cNvPr>
              <p:cNvSpPr txBox="1"/>
              <p:nvPr/>
            </p:nvSpPr>
            <p:spPr>
              <a:xfrm>
                <a:off x="3454785" y="4245344"/>
                <a:ext cx="2522678" cy="58843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rPr>
                            <m:t>𝑖</m:t>
                          </m:r>
                          <m:r>
                            <a:rPr lang="en-GB" b="0" i="1" smtClean="0">
                              <a:latin typeface="Cambria Math" panose="02040503050406030204" pitchFamily="18" charset="0"/>
                            </a:rPr>
                            <m:t>,</m:t>
                          </m:r>
                          <m:r>
                            <a:rPr lang="en-GB" b="0" i="1" smtClean="0">
                              <a:latin typeface="Cambria Math" panose="02040503050406030204" pitchFamily="18" charset="0"/>
                            </a:rPr>
                            <m:t>𝑟</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𝐹𝑖𝑥𝑒𝑑𝐶𝑜𝑠𝑡𝑆h𝑎𝑟𝑒</m:t>
                              </m:r>
                            </m:e>
                            <m:sub>
                              <m:r>
                                <a:rPr lang="en-GB" b="0" i="1" smtClean="0">
                                  <a:latin typeface="Cambria Math" panose="02040503050406030204" pitchFamily="18" charset="0"/>
                                </a:rPr>
                                <m:t>𝑖</m:t>
                              </m:r>
                              <m:r>
                                <a:rPr lang="en-GB" b="0" i="1" smtClean="0">
                                  <a:latin typeface="Cambria Math" panose="02040503050406030204" pitchFamily="18" charset="0"/>
                                </a:rPr>
                                <m:t>,</m:t>
                              </m:r>
                              <m:r>
                                <a:rPr lang="en-GB" b="0" i="1" smtClean="0">
                                  <a:latin typeface="Cambria Math" panose="02040503050406030204" pitchFamily="18" charset="0"/>
                                </a:rPr>
                                <m:t>𝑟</m:t>
                              </m:r>
                            </m:sub>
                          </m:sSub>
                        </m:den>
                      </m:f>
                    </m:oMath>
                  </m:oMathPara>
                </a14:m>
                <a:endParaRPr lang="en-GB" dirty="0"/>
              </a:p>
            </p:txBody>
          </p:sp>
        </mc:Choice>
        <mc:Fallback xmlns="">
          <p:sp>
            <p:nvSpPr>
              <p:cNvPr id="6" name="TextBox 5">
                <a:extLst>
                  <a:ext uri="{FF2B5EF4-FFF2-40B4-BE49-F238E27FC236}">
                    <a16:creationId xmlns:a16="http://schemas.microsoft.com/office/drawing/2014/main" id="{D319733D-0C33-4630-8E70-A864259D36F6}"/>
                  </a:ext>
                </a:extLst>
              </p:cNvPr>
              <p:cNvSpPr txBox="1">
                <a:spLocks noRot="1" noChangeAspect="1" noMove="1" noResize="1" noEditPoints="1" noAdjustHandles="1" noChangeArrowheads="1" noChangeShapeType="1" noTextEdit="1"/>
              </p:cNvSpPr>
              <p:nvPr/>
            </p:nvSpPr>
            <p:spPr>
              <a:xfrm>
                <a:off x="3454785" y="4245344"/>
                <a:ext cx="2522678" cy="588431"/>
              </a:xfrm>
              <a:prstGeom prst="rect">
                <a:avLst/>
              </a:prstGeom>
              <a:blipFill>
                <a:blip r:embed="rId4"/>
                <a:stretch>
                  <a:fillRect/>
                </a:stretch>
              </a:blipFill>
            </p:spPr>
            <p:txBody>
              <a:bodyPr/>
              <a:lstStyle/>
              <a:p>
                <a:r>
                  <a:rPr lang="en-GB">
                    <a:noFill/>
                  </a:rPr>
                  <a:t> </a:t>
                </a:r>
              </a:p>
            </p:txBody>
          </p:sp>
        </mc:Fallback>
      </mc:AlternateContent>
    </p:spTree>
    <p:custDataLst>
      <p:tags r:id="rId1"/>
    </p:custDataLst>
    <p:extLst>
      <p:ext uri="{BB962C8B-B14F-4D97-AF65-F5344CB8AC3E}">
        <p14:creationId xmlns:p14="http://schemas.microsoft.com/office/powerpoint/2010/main" val="2710142889"/>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1381" y="618186"/>
            <a:ext cx="4520483" cy="734096"/>
          </a:xfrm>
        </p:spPr>
        <p:txBody>
          <a:bodyPr/>
          <a:lstStyle/>
          <a:p>
            <a:pPr algn="ctr"/>
            <a:r>
              <a:rPr lang="en-GB" sz="3200" dirty="0"/>
              <a:t>Sigma</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3" name="TextBox 2"/>
          <p:cNvSpPr txBox="1"/>
          <p:nvPr/>
        </p:nvSpPr>
        <p:spPr>
          <a:xfrm>
            <a:off x="821808" y="1440093"/>
            <a:ext cx="4597216" cy="400110"/>
          </a:xfrm>
          <a:prstGeom prst="rect">
            <a:avLst/>
          </a:prstGeom>
          <a:noFill/>
        </p:spPr>
        <p:txBody>
          <a:bodyPr wrap="square" rtlCol="0">
            <a:spAutoFit/>
          </a:bodyPr>
          <a:lstStyle/>
          <a:p>
            <a:r>
              <a:rPr lang="en-GB" sz="2000" dirty="0"/>
              <a:t>Elasticity of substitution between varieties</a:t>
            </a:r>
          </a:p>
        </p:txBody>
      </p:sp>
      <p:sp>
        <p:nvSpPr>
          <p:cNvPr id="8" name="Rectangle 5">
            <a:extLst>
              <a:ext uri="{FF2B5EF4-FFF2-40B4-BE49-F238E27FC236}">
                <a16:creationId xmlns:a16="http://schemas.microsoft.com/office/drawing/2014/main" id="{7DE018CA-22ED-4734-B328-146C122C803C}"/>
              </a:ext>
            </a:extLst>
          </p:cNvPr>
          <p:cNvSpPr>
            <a:spLocks noChangeArrowheads="1"/>
          </p:cNvSpPr>
          <p:nvPr/>
        </p:nvSpPr>
        <p:spPr bwMode="auto">
          <a:xfrm>
            <a:off x="3619099" y="2454573"/>
            <a:ext cx="261807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aphicFrame>
        <p:nvGraphicFramePr>
          <p:cNvPr id="11" name="Chart 10">
            <a:extLst>
              <a:ext uri="{FF2B5EF4-FFF2-40B4-BE49-F238E27FC236}">
                <a16:creationId xmlns:a16="http://schemas.microsoft.com/office/drawing/2014/main" id="{1451DBCA-E83A-42C6-AAFC-A6DA9951C242}"/>
              </a:ext>
            </a:extLst>
          </p:cNvPr>
          <p:cNvGraphicFramePr>
            <a:graphicFrameLocks/>
          </p:cNvGraphicFramePr>
          <p:nvPr>
            <p:extLst>
              <p:ext uri="{D42A27DB-BD31-4B8C-83A1-F6EECF244321}">
                <p14:modId xmlns:p14="http://schemas.microsoft.com/office/powerpoint/2010/main" val="1922162728"/>
              </p:ext>
            </p:extLst>
          </p:nvPr>
        </p:nvGraphicFramePr>
        <p:xfrm>
          <a:off x="501041" y="1840203"/>
          <a:ext cx="8154444" cy="4911326"/>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515026492"/>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ctrTitle"/>
              </p:nvPr>
            </p:nvSpPr>
            <p:spPr>
              <a:xfrm>
                <a:off x="1778697" y="618186"/>
                <a:ext cx="6077416" cy="734096"/>
              </a:xfrm>
            </p:spPr>
            <p:txBody>
              <a:bodyPr/>
              <a:lstStyle/>
              <a:p>
                <a:pPr algn="ctr"/>
                <a:r>
                  <a:rPr lang="en-GB" sz="3200" dirty="0"/>
                  <a:t>Markup =  </a:t>
                </a:r>
                <a14:m>
                  <m:oMath xmlns:m="http://schemas.openxmlformats.org/officeDocument/2006/math">
                    <m:f>
                      <m:fPr>
                        <m:type m:val="lin"/>
                        <m:ctrlPr>
                          <a:rPr lang="en-GB" sz="3200" i="1" smtClean="0">
                            <a:latin typeface="Cambria Math" panose="02040503050406030204" pitchFamily="18" charset="0"/>
                          </a:rPr>
                        </m:ctrlPr>
                      </m:fPr>
                      <m:num>
                        <m:sSub>
                          <m:sSubPr>
                            <m:ctrlPr>
                              <a:rPr lang="en-GB" sz="3200" i="1" smtClean="0">
                                <a:latin typeface="Cambria Math" panose="02040503050406030204" pitchFamily="18" charset="0"/>
                              </a:rPr>
                            </m:ctrlPr>
                          </m:sSubPr>
                          <m:e>
                            <m:r>
                              <a:rPr lang="en-GB" sz="3200" i="1" smtClean="0">
                                <a:latin typeface="Cambria Math" panose="02040503050406030204" pitchFamily="18" charset="0"/>
                                <a:ea typeface="Cambria Math" panose="02040503050406030204" pitchFamily="18" charset="0"/>
                              </a:rPr>
                              <m:t>𝜎</m:t>
                            </m:r>
                          </m:e>
                          <m:sub>
                            <m:r>
                              <a:rPr lang="en-GB" sz="3200" b="0" i="1" smtClean="0">
                                <a:latin typeface="Cambria Math" panose="02040503050406030204" pitchFamily="18" charset="0"/>
                              </a:rPr>
                              <m:t>𝑖</m:t>
                            </m:r>
                          </m:sub>
                        </m:sSub>
                      </m:num>
                      <m:den>
                        <m:sSub>
                          <m:sSubPr>
                            <m:ctrlPr>
                              <a:rPr lang="en-GB" sz="3200" i="1">
                                <a:latin typeface="Cambria Math" panose="02040503050406030204" pitchFamily="18" charset="0"/>
                              </a:rPr>
                            </m:ctrlPr>
                          </m:sSubPr>
                          <m:e>
                            <m:r>
                              <a:rPr lang="en-GB" sz="3200" i="1">
                                <a:latin typeface="Cambria Math" panose="02040503050406030204" pitchFamily="18" charset="0"/>
                                <a:ea typeface="Cambria Math" panose="02040503050406030204" pitchFamily="18" charset="0"/>
                              </a:rPr>
                              <m:t>𝜎</m:t>
                            </m:r>
                          </m:e>
                          <m:sub>
                            <m:r>
                              <a:rPr lang="en-GB" sz="3200" i="1">
                                <a:latin typeface="Cambria Math" panose="02040503050406030204" pitchFamily="18" charset="0"/>
                              </a:rPr>
                              <m:t>𝑖</m:t>
                            </m:r>
                          </m:sub>
                        </m:sSub>
                        <m:r>
                          <a:rPr lang="en-GB" sz="3200" b="0" i="1" smtClean="0">
                            <a:latin typeface="Cambria Math" panose="02040503050406030204" pitchFamily="18" charset="0"/>
                          </a:rPr>
                          <m:t>−1</m:t>
                        </m:r>
                      </m:den>
                    </m:f>
                  </m:oMath>
                </a14:m>
                <a:endParaRPr lang="en-GB" sz="3200" dirty="0"/>
              </a:p>
            </p:txBody>
          </p:sp>
        </mc:Choice>
        <mc:Fallback xmlns="">
          <p:sp>
            <p:nvSpPr>
              <p:cNvPr id="2" name="Title 1"/>
              <p:cNvSpPr>
                <a:spLocks noGrp="1" noRot="1" noChangeAspect="1" noMove="1" noResize="1" noEditPoints="1" noAdjustHandles="1" noChangeArrowheads="1" noChangeShapeType="1" noTextEdit="1"/>
              </p:cNvSpPr>
              <p:nvPr>
                <p:ph type="ctrTitle"/>
              </p:nvPr>
            </p:nvSpPr>
            <p:spPr>
              <a:xfrm>
                <a:off x="1778697" y="618186"/>
                <a:ext cx="6077416" cy="734096"/>
              </a:xfrm>
              <a:blipFill>
                <a:blip r:embed="rId4"/>
                <a:stretch>
                  <a:fillRect b="-27273"/>
                </a:stretch>
              </a:blipFill>
            </p:spPr>
            <p:txBody>
              <a:bodyPr/>
              <a:lstStyle/>
              <a:p>
                <a:r>
                  <a:rPr lang="en-GB">
                    <a:noFill/>
                  </a:rPr>
                  <a:t> </a:t>
                </a:r>
              </a:p>
            </p:txBody>
          </p:sp>
        </mc:Fallback>
      </mc:AlternateContent>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8" name="Rectangle 5">
            <a:extLst>
              <a:ext uri="{FF2B5EF4-FFF2-40B4-BE49-F238E27FC236}">
                <a16:creationId xmlns:a16="http://schemas.microsoft.com/office/drawing/2014/main" id="{7DE018CA-22ED-4734-B328-146C122C803C}"/>
              </a:ext>
            </a:extLst>
          </p:cNvPr>
          <p:cNvSpPr>
            <a:spLocks noChangeArrowheads="1"/>
          </p:cNvSpPr>
          <p:nvPr/>
        </p:nvSpPr>
        <p:spPr bwMode="auto">
          <a:xfrm>
            <a:off x="3619099" y="2454573"/>
            <a:ext cx="261807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aphicFrame>
        <p:nvGraphicFramePr>
          <p:cNvPr id="11" name="Chart 10">
            <a:extLst>
              <a:ext uri="{FF2B5EF4-FFF2-40B4-BE49-F238E27FC236}">
                <a16:creationId xmlns:a16="http://schemas.microsoft.com/office/drawing/2014/main" id="{B47AF166-0961-4704-B6E4-01F79A3734C6}"/>
              </a:ext>
            </a:extLst>
          </p:cNvPr>
          <p:cNvGraphicFramePr>
            <a:graphicFrameLocks/>
          </p:cNvGraphicFramePr>
          <p:nvPr>
            <p:extLst>
              <p:ext uri="{D42A27DB-BD31-4B8C-83A1-F6EECF244321}">
                <p14:modId xmlns:p14="http://schemas.microsoft.com/office/powerpoint/2010/main" val="132488634"/>
              </p:ext>
            </p:extLst>
          </p:nvPr>
        </p:nvGraphicFramePr>
        <p:xfrm>
          <a:off x="452387" y="1530417"/>
          <a:ext cx="8287352" cy="5108507"/>
        </p:xfrm>
        <a:graphic>
          <a:graphicData uri="http://schemas.openxmlformats.org/drawingml/2006/chart">
            <c:chart xmlns:c="http://schemas.openxmlformats.org/drawingml/2006/chart" xmlns:r="http://schemas.openxmlformats.org/officeDocument/2006/relationships" r:id="rId6"/>
          </a:graphicData>
        </a:graphic>
      </p:graphicFrame>
    </p:spTree>
    <p:custDataLst>
      <p:tags r:id="rId1"/>
    </p:custDataLst>
    <p:extLst>
      <p:ext uri="{BB962C8B-B14F-4D97-AF65-F5344CB8AC3E}">
        <p14:creationId xmlns:p14="http://schemas.microsoft.com/office/powerpoint/2010/main" val="3108900414"/>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ctrTitle"/>
              </p:nvPr>
            </p:nvSpPr>
            <p:spPr>
              <a:xfrm>
                <a:off x="1778697" y="618186"/>
                <a:ext cx="6077416" cy="734096"/>
              </a:xfrm>
            </p:spPr>
            <p:txBody>
              <a:bodyPr/>
              <a:lstStyle/>
              <a:p>
                <a:pPr algn="ctr"/>
                <a:r>
                  <a:rPr lang="en-GB" sz="3200" dirty="0"/>
                  <a:t>Shape parameter &gt;</a:t>
                </a:r>
                <a14:m>
                  <m:oMath xmlns:m="http://schemas.openxmlformats.org/officeDocument/2006/math">
                    <m:sSub>
                      <m:sSubPr>
                        <m:ctrlPr>
                          <a:rPr lang="en-GB" sz="3200" i="1">
                            <a:latin typeface="Cambria Math" panose="02040503050406030204" pitchFamily="18" charset="0"/>
                          </a:rPr>
                        </m:ctrlPr>
                      </m:sSubPr>
                      <m:e>
                        <m:r>
                          <a:rPr lang="en-GB" sz="3200" i="1">
                            <a:latin typeface="Cambria Math" panose="02040503050406030204" pitchFamily="18" charset="0"/>
                            <a:ea typeface="Cambria Math" panose="02040503050406030204" pitchFamily="18" charset="0"/>
                          </a:rPr>
                          <m:t>𝜎</m:t>
                        </m:r>
                      </m:e>
                      <m:sub>
                        <m:r>
                          <a:rPr lang="en-GB" sz="3200" i="1">
                            <a:latin typeface="Cambria Math" panose="02040503050406030204" pitchFamily="18" charset="0"/>
                          </a:rPr>
                          <m:t>𝑖</m:t>
                        </m:r>
                      </m:sub>
                    </m:sSub>
                    <m:r>
                      <a:rPr lang="en-GB" sz="3200" i="1">
                        <a:latin typeface="Cambria Math" panose="02040503050406030204" pitchFamily="18" charset="0"/>
                      </a:rPr>
                      <m:t>−1</m:t>
                    </m:r>
                  </m:oMath>
                </a14:m>
                <a:endParaRPr lang="en-GB" sz="3200" dirty="0"/>
              </a:p>
            </p:txBody>
          </p:sp>
        </mc:Choice>
        <mc:Fallback xmlns="">
          <p:sp>
            <p:nvSpPr>
              <p:cNvPr id="2" name="Title 1"/>
              <p:cNvSpPr>
                <a:spLocks noGrp="1" noRot="1" noChangeAspect="1" noMove="1" noResize="1" noEditPoints="1" noAdjustHandles="1" noChangeArrowheads="1" noChangeShapeType="1" noTextEdit="1"/>
              </p:cNvSpPr>
              <p:nvPr>
                <p:ph type="ctrTitle"/>
              </p:nvPr>
            </p:nvSpPr>
            <p:spPr>
              <a:xfrm>
                <a:off x="1778697" y="618186"/>
                <a:ext cx="6077416" cy="734096"/>
              </a:xfrm>
              <a:blipFill>
                <a:blip r:embed="rId4"/>
                <a:stretch>
                  <a:fillRect b="-27273"/>
                </a:stretch>
              </a:blipFill>
            </p:spPr>
            <p:txBody>
              <a:bodyPr/>
              <a:lstStyle/>
              <a:p>
                <a:r>
                  <a:rPr lang="en-GB">
                    <a:noFill/>
                  </a:rPr>
                  <a:t> </a:t>
                </a:r>
              </a:p>
            </p:txBody>
          </p:sp>
        </mc:Fallback>
      </mc:AlternateContent>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graphicFrame>
        <p:nvGraphicFramePr>
          <p:cNvPr id="7" name="Chart 6">
            <a:extLst>
              <a:ext uri="{FF2B5EF4-FFF2-40B4-BE49-F238E27FC236}">
                <a16:creationId xmlns:a16="http://schemas.microsoft.com/office/drawing/2014/main" id="{D07E6ED7-971B-422E-B517-73D3DC7F123F}"/>
              </a:ext>
            </a:extLst>
          </p:cNvPr>
          <p:cNvGraphicFramePr>
            <a:graphicFrameLocks/>
          </p:cNvGraphicFramePr>
          <p:nvPr>
            <p:extLst>
              <p:ext uri="{D42A27DB-BD31-4B8C-83A1-F6EECF244321}">
                <p14:modId xmlns:p14="http://schemas.microsoft.com/office/powerpoint/2010/main" val="4170321919"/>
              </p:ext>
            </p:extLst>
          </p:nvPr>
        </p:nvGraphicFramePr>
        <p:xfrm>
          <a:off x="563671" y="1565756"/>
          <a:ext cx="7916449" cy="5198296"/>
        </p:xfrm>
        <a:graphic>
          <a:graphicData uri="http://schemas.openxmlformats.org/drawingml/2006/chart">
            <c:chart xmlns:c="http://schemas.openxmlformats.org/drawingml/2006/chart" xmlns:r="http://schemas.openxmlformats.org/officeDocument/2006/relationships" r:id="rId6"/>
          </a:graphicData>
        </a:graphic>
      </p:graphicFrame>
    </p:spTree>
    <p:custDataLst>
      <p:tags r:id="rId1"/>
    </p:custDataLst>
    <p:extLst>
      <p:ext uri="{BB962C8B-B14F-4D97-AF65-F5344CB8AC3E}">
        <p14:creationId xmlns:p14="http://schemas.microsoft.com/office/powerpoint/2010/main" val="522799266"/>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8697" y="618186"/>
            <a:ext cx="6077416" cy="734096"/>
          </a:xfrm>
        </p:spPr>
        <p:txBody>
          <a:bodyPr/>
          <a:lstStyle/>
          <a:p>
            <a:pPr algn="ctr"/>
            <a:r>
              <a:rPr lang="en-GB" sz="3200" dirty="0"/>
              <a:t>Alternative method</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pic>
        <p:nvPicPr>
          <p:cNvPr id="7" name="Picture 6" descr="Chart&#10;&#10;Description automatically generated">
            <a:extLst>
              <a:ext uri="{FF2B5EF4-FFF2-40B4-BE49-F238E27FC236}">
                <a16:creationId xmlns:a16="http://schemas.microsoft.com/office/drawing/2014/main" id="{2CAD9F3C-1013-4661-8FC1-22EDCF6248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3995" y="1629071"/>
            <a:ext cx="6516009" cy="4610743"/>
          </a:xfrm>
          <a:prstGeom prst="rect">
            <a:avLst/>
          </a:prstGeom>
        </p:spPr>
      </p:pic>
      <p:sp>
        <p:nvSpPr>
          <p:cNvPr id="8" name="Rectangle 7">
            <a:extLst>
              <a:ext uri="{FF2B5EF4-FFF2-40B4-BE49-F238E27FC236}">
                <a16:creationId xmlns:a16="http://schemas.microsoft.com/office/drawing/2014/main" id="{DCED3481-54D0-43A0-B720-C01F86075109}"/>
              </a:ext>
            </a:extLst>
          </p:cNvPr>
          <p:cNvSpPr/>
          <p:nvPr/>
        </p:nvSpPr>
        <p:spPr>
          <a:xfrm>
            <a:off x="1571047" y="6098925"/>
            <a:ext cx="6516008" cy="369332"/>
          </a:xfrm>
          <a:prstGeom prst="rect">
            <a:avLst/>
          </a:prstGeom>
        </p:spPr>
        <p:txBody>
          <a:bodyPr wrap="square">
            <a:spAutoFit/>
          </a:bodyPr>
          <a:lstStyle/>
          <a:p>
            <a:r>
              <a:rPr lang="en-GB" dirty="0">
                <a:ea typeface="Calibri" panose="020F0502020204030204" pitchFamily="34" charset="0"/>
              </a:rPr>
              <a:t>Source: Defra Farm Business Survey 2013/14 – 2017/18</a:t>
            </a:r>
            <a:endParaRPr lang="en-GB" dirty="0"/>
          </a:p>
        </p:txBody>
      </p:sp>
    </p:spTree>
    <p:custDataLst>
      <p:tags r:id="rId1"/>
    </p:custDataLst>
    <p:extLst>
      <p:ext uri="{BB962C8B-B14F-4D97-AF65-F5344CB8AC3E}">
        <p14:creationId xmlns:p14="http://schemas.microsoft.com/office/powerpoint/2010/main" val="960226299"/>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8697" y="618186"/>
            <a:ext cx="6077416" cy="734096"/>
          </a:xfrm>
        </p:spPr>
        <p:txBody>
          <a:bodyPr/>
          <a:lstStyle/>
          <a:p>
            <a:pPr algn="ctr"/>
            <a:r>
              <a:rPr lang="en-GB" sz="3200" dirty="0"/>
              <a:t>Implications</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graphicFrame>
        <p:nvGraphicFramePr>
          <p:cNvPr id="3" name="Table 3">
            <a:extLst>
              <a:ext uri="{FF2B5EF4-FFF2-40B4-BE49-F238E27FC236}">
                <a16:creationId xmlns:a16="http://schemas.microsoft.com/office/drawing/2014/main" id="{0230C428-7D9A-4D34-9EB5-211F3F966232}"/>
              </a:ext>
            </a:extLst>
          </p:cNvPr>
          <p:cNvGraphicFramePr>
            <a:graphicFrameLocks noGrp="1"/>
          </p:cNvGraphicFramePr>
          <p:nvPr>
            <p:extLst>
              <p:ext uri="{D42A27DB-BD31-4B8C-83A1-F6EECF244321}">
                <p14:modId xmlns:p14="http://schemas.microsoft.com/office/powerpoint/2010/main" val="2652724385"/>
              </p:ext>
            </p:extLst>
          </p:nvPr>
        </p:nvGraphicFramePr>
        <p:xfrm>
          <a:off x="739035" y="1396999"/>
          <a:ext cx="7878872" cy="4443113"/>
        </p:xfrm>
        <a:graphic>
          <a:graphicData uri="http://schemas.openxmlformats.org/drawingml/2006/table">
            <a:tbl>
              <a:tblPr firstRow="1" bandRow="1">
                <a:tableStyleId>{5C22544A-7EE6-4342-B048-85BDC9FD1C3A}</a:tableStyleId>
              </a:tblPr>
              <a:tblGrid>
                <a:gridCol w="2217107">
                  <a:extLst>
                    <a:ext uri="{9D8B030D-6E8A-4147-A177-3AD203B41FA5}">
                      <a16:colId xmlns:a16="http://schemas.microsoft.com/office/drawing/2014/main" val="1502607047"/>
                    </a:ext>
                  </a:extLst>
                </a:gridCol>
                <a:gridCol w="2167003">
                  <a:extLst>
                    <a:ext uri="{9D8B030D-6E8A-4147-A177-3AD203B41FA5}">
                      <a16:colId xmlns:a16="http://schemas.microsoft.com/office/drawing/2014/main" val="3533788039"/>
                    </a:ext>
                  </a:extLst>
                </a:gridCol>
                <a:gridCol w="1227551">
                  <a:extLst>
                    <a:ext uri="{9D8B030D-6E8A-4147-A177-3AD203B41FA5}">
                      <a16:colId xmlns:a16="http://schemas.microsoft.com/office/drawing/2014/main" val="3655263642"/>
                    </a:ext>
                  </a:extLst>
                </a:gridCol>
                <a:gridCol w="2267211">
                  <a:extLst>
                    <a:ext uri="{9D8B030D-6E8A-4147-A177-3AD203B41FA5}">
                      <a16:colId xmlns:a16="http://schemas.microsoft.com/office/drawing/2014/main" val="898448707"/>
                    </a:ext>
                  </a:extLst>
                </a:gridCol>
              </a:tblGrid>
              <a:tr h="707374">
                <a:tc>
                  <a:txBody>
                    <a:bodyPr/>
                    <a:lstStyle/>
                    <a:p>
                      <a:r>
                        <a:rPr lang="en-GB" dirty="0"/>
                        <a:t>Parameter</a:t>
                      </a:r>
                    </a:p>
                  </a:txBody>
                  <a:tcPr/>
                </a:tc>
                <a:tc>
                  <a:txBody>
                    <a:bodyPr/>
                    <a:lstStyle/>
                    <a:p>
                      <a:r>
                        <a:rPr lang="en-GB" dirty="0"/>
                        <a:t>Formula</a:t>
                      </a:r>
                    </a:p>
                  </a:txBody>
                  <a:tcPr/>
                </a:tc>
                <a:tc>
                  <a:txBody>
                    <a:bodyPr/>
                    <a:lstStyle/>
                    <a:p>
                      <a:r>
                        <a:rPr lang="en-GB" dirty="0"/>
                        <a:t>High- or low-end estimate?</a:t>
                      </a:r>
                    </a:p>
                  </a:txBody>
                  <a:tcPr/>
                </a:tc>
                <a:tc>
                  <a:txBody>
                    <a:bodyPr/>
                    <a:lstStyle/>
                    <a:p>
                      <a:r>
                        <a:rPr lang="en-GB" dirty="0"/>
                        <a:t>Implication</a:t>
                      </a:r>
                    </a:p>
                  </a:txBody>
                  <a:tcPr/>
                </a:tc>
                <a:extLst>
                  <a:ext uri="{0D108BD9-81ED-4DB2-BD59-A6C34878D82A}">
                    <a16:rowId xmlns:a16="http://schemas.microsoft.com/office/drawing/2014/main" val="4049625451"/>
                  </a:ext>
                </a:extLst>
              </a:tr>
              <a:tr h="785513">
                <a:tc>
                  <a:txBody>
                    <a:bodyPr/>
                    <a:lstStyle/>
                    <a:p>
                      <a:r>
                        <a:rPr lang="en-GB" dirty="0"/>
                        <a:t>Fixed cost share</a:t>
                      </a:r>
                    </a:p>
                  </a:txBody>
                  <a:tcPr/>
                </a:tc>
                <a:tc>
                  <a:txBody>
                    <a:bodyPr/>
                    <a:lstStyle/>
                    <a:p>
                      <a:r>
                        <a:rPr lang="en-GB" dirty="0"/>
                        <a:t>Data</a:t>
                      </a:r>
                    </a:p>
                  </a:txBody>
                  <a:tcPr/>
                </a:tc>
                <a:tc>
                  <a:txBody>
                    <a:bodyPr/>
                    <a:lstStyle/>
                    <a:p>
                      <a:r>
                        <a:rPr lang="en-GB" dirty="0"/>
                        <a:t>High</a:t>
                      </a:r>
                    </a:p>
                  </a:txBody>
                  <a:tcPr/>
                </a:tc>
                <a:tc>
                  <a:txBody>
                    <a:bodyPr/>
                    <a:lstStyle/>
                    <a:p>
                      <a:r>
                        <a:rPr lang="en-GB" dirty="0"/>
                        <a:t>Industries could be closer to CRTS than results suggest</a:t>
                      </a:r>
                    </a:p>
                  </a:txBody>
                  <a:tcPr/>
                </a:tc>
                <a:extLst>
                  <a:ext uri="{0D108BD9-81ED-4DB2-BD59-A6C34878D82A}">
                    <a16:rowId xmlns:a16="http://schemas.microsoft.com/office/drawing/2014/main" val="3459715146"/>
                  </a:ext>
                </a:extLst>
              </a:tr>
              <a:tr h="785513">
                <a:tc>
                  <a:txBody>
                    <a:bodyPr/>
                    <a:lstStyle/>
                    <a:p>
                      <a:r>
                        <a:rPr lang="en-GB" dirty="0"/>
                        <a:t>Elasticity of substitution between varieties (𝜎)</a:t>
                      </a:r>
                    </a:p>
                  </a:txBody>
                  <a:tcPr/>
                </a:tc>
                <a:tc>
                  <a:txBody>
                    <a:bodyPr/>
                    <a:lstStyle/>
                    <a:p>
                      <a:r>
                        <a:rPr lang="en-GB" dirty="0"/>
                        <a:t>1 / 𝐹𝑖𝑥𝑒𝑑𝐶𝑜𝑠𝑡𝑆ℎ𝑎𝑟𝑒</a:t>
                      </a:r>
                    </a:p>
                  </a:txBody>
                  <a:tcPr/>
                </a:tc>
                <a:tc>
                  <a:txBody>
                    <a:bodyPr/>
                    <a:lstStyle/>
                    <a:p>
                      <a:r>
                        <a:rPr lang="en-GB" dirty="0"/>
                        <a:t>Low</a:t>
                      </a:r>
                    </a:p>
                  </a:txBody>
                  <a:tcPr/>
                </a:tc>
                <a:tc>
                  <a:txBody>
                    <a:bodyPr/>
                    <a:lstStyle/>
                    <a:p>
                      <a:r>
                        <a:rPr lang="en-GB" dirty="0"/>
                        <a:t>Varieties could be more homogenous than results suggest</a:t>
                      </a:r>
                    </a:p>
                  </a:txBody>
                  <a:tcPr/>
                </a:tc>
                <a:extLst>
                  <a:ext uri="{0D108BD9-81ED-4DB2-BD59-A6C34878D82A}">
                    <a16:rowId xmlns:a16="http://schemas.microsoft.com/office/drawing/2014/main" val="3000472953"/>
                  </a:ext>
                </a:extLst>
              </a:tr>
              <a:tr h="785513">
                <a:tc>
                  <a:txBody>
                    <a:bodyPr/>
                    <a:lstStyle/>
                    <a:p>
                      <a:r>
                        <a:rPr lang="en-GB" dirty="0"/>
                        <a:t>Industry mark-up</a:t>
                      </a:r>
                    </a:p>
                  </a:txBody>
                  <a:tcPr/>
                </a:tc>
                <a:tc>
                  <a:txBody>
                    <a:bodyPr/>
                    <a:lstStyle/>
                    <a:p>
                      <a:r>
                        <a:rPr lang="en-GB" dirty="0"/>
                        <a:t>𝜎 / (𝜎 - 1 )</a:t>
                      </a:r>
                    </a:p>
                  </a:txBody>
                  <a:tcPr/>
                </a:tc>
                <a:tc>
                  <a:txBody>
                    <a:bodyPr/>
                    <a:lstStyle/>
                    <a:p>
                      <a:r>
                        <a:rPr lang="en-GB" dirty="0"/>
                        <a:t>High</a:t>
                      </a:r>
                    </a:p>
                  </a:txBody>
                  <a:tcPr/>
                </a:tc>
                <a:tc>
                  <a:txBody>
                    <a:bodyPr/>
                    <a:lstStyle/>
                    <a:p>
                      <a:r>
                        <a:rPr lang="en-GB" dirty="0"/>
                        <a:t>Profits could be lower than results suggest</a:t>
                      </a:r>
                    </a:p>
                  </a:txBody>
                  <a:tcPr/>
                </a:tc>
                <a:extLst>
                  <a:ext uri="{0D108BD9-81ED-4DB2-BD59-A6C34878D82A}">
                    <a16:rowId xmlns:a16="http://schemas.microsoft.com/office/drawing/2014/main" val="3398682816"/>
                  </a:ext>
                </a:extLst>
              </a:tr>
              <a:tr h="785513">
                <a:tc>
                  <a:txBody>
                    <a:bodyPr/>
                    <a:lstStyle/>
                    <a:p>
                      <a:r>
                        <a:rPr lang="en-GB" dirty="0"/>
                        <a:t>Shape parameter</a:t>
                      </a:r>
                    </a:p>
                  </a:txBody>
                  <a:tcPr/>
                </a:tc>
                <a:tc>
                  <a:txBody>
                    <a:bodyPr/>
                    <a:lstStyle/>
                    <a:p>
                      <a:r>
                        <a:rPr lang="en-GB" dirty="0"/>
                        <a:t>&gt; 𝜎 - 1 </a:t>
                      </a:r>
                    </a:p>
                  </a:txBody>
                  <a:tcPr/>
                </a:tc>
                <a:tc>
                  <a:txBody>
                    <a:bodyPr/>
                    <a:lstStyle/>
                    <a:p>
                      <a:r>
                        <a:rPr lang="en-GB" dirty="0"/>
                        <a:t>Double low</a:t>
                      </a:r>
                    </a:p>
                  </a:txBody>
                  <a:tcPr/>
                </a:tc>
                <a:tc>
                  <a:txBody>
                    <a:bodyPr/>
                    <a:lstStyle/>
                    <a:p>
                      <a:r>
                        <a:rPr lang="en-GB" dirty="0"/>
                        <a:t>Could be fewer high productivity firms than results suggest</a:t>
                      </a:r>
                    </a:p>
                  </a:txBody>
                  <a:tcPr/>
                </a:tc>
                <a:extLst>
                  <a:ext uri="{0D108BD9-81ED-4DB2-BD59-A6C34878D82A}">
                    <a16:rowId xmlns:a16="http://schemas.microsoft.com/office/drawing/2014/main" val="2705657005"/>
                  </a:ext>
                </a:extLst>
              </a:tr>
            </a:tbl>
          </a:graphicData>
        </a:graphic>
      </p:graphicFrame>
    </p:spTree>
    <p:custDataLst>
      <p:tags r:id="rId1"/>
    </p:custDataLst>
    <p:extLst>
      <p:ext uri="{BB962C8B-B14F-4D97-AF65-F5344CB8AC3E}">
        <p14:creationId xmlns:p14="http://schemas.microsoft.com/office/powerpoint/2010/main" val="4049157416"/>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5130" y="2321726"/>
            <a:ext cx="6077416" cy="734096"/>
          </a:xfrm>
        </p:spPr>
        <p:txBody>
          <a:bodyPr/>
          <a:lstStyle/>
          <a:p>
            <a:pPr algn="ctr"/>
            <a:r>
              <a:rPr lang="en-GB" sz="4000" dirty="0"/>
              <a:t>Thank you</a:t>
            </a:r>
          </a:p>
        </p:txBody>
      </p:sp>
      <p:cxnSp>
        <p:nvCxnSpPr>
          <p:cNvPr id="5" name="Straight Connector 4"/>
          <p:cNvCxnSpPr/>
          <p:nvPr/>
        </p:nvCxnSpPr>
        <p:spPr>
          <a:xfrm>
            <a:off x="128789" y="1352282"/>
            <a:ext cx="8899301" cy="0"/>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6113" y="283335"/>
            <a:ext cx="1043189" cy="1043189"/>
          </a:xfrm>
          <a:prstGeom prst="rect">
            <a:avLst/>
          </a:prstGeom>
        </p:spPr>
      </p:pic>
      <p:sp>
        <p:nvSpPr>
          <p:cNvPr id="6" name="Title 1">
            <a:extLst>
              <a:ext uri="{FF2B5EF4-FFF2-40B4-BE49-F238E27FC236}">
                <a16:creationId xmlns:a16="http://schemas.microsoft.com/office/drawing/2014/main" id="{3DBE7D5E-2BEF-4DCB-96C5-FCFD5EE0F6ED}"/>
              </a:ext>
            </a:extLst>
          </p:cNvPr>
          <p:cNvSpPr txBox="1">
            <a:spLocks/>
          </p:cNvSpPr>
          <p:nvPr/>
        </p:nvSpPr>
        <p:spPr bwMode="auto">
          <a:xfrm>
            <a:off x="839243" y="4025265"/>
            <a:ext cx="7214992" cy="73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lnSpc>
                <a:spcPct val="90000"/>
              </a:lnSpc>
              <a:spcBef>
                <a:spcPct val="0"/>
              </a:spcBef>
              <a:spcAft>
                <a:spcPct val="0"/>
              </a:spcAft>
              <a:defRPr sz="4200" kern="1200">
                <a:solidFill>
                  <a:schemeClr val="tx2"/>
                </a:solidFill>
                <a:latin typeface="Arial" panose="020B0604020202020204" pitchFamily="34" charset="0"/>
                <a:ea typeface="+mj-ea"/>
                <a:cs typeface="Arial" panose="020B0604020202020204" pitchFamily="34" charset="0"/>
              </a:defRPr>
            </a:lvl1pPr>
            <a:lvl2pPr algn="l" rtl="0" eaLnBrk="0" fontAlgn="base" hangingPunct="0">
              <a:lnSpc>
                <a:spcPct val="90000"/>
              </a:lnSpc>
              <a:spcBef>
                <a:spcPct val="0"/>
              </a:spcBef>
              <a:spcAft>
                <a:spcPct val="0"/>
              </a:spcAft>
              <a:defRPr sz="3200">
                <a:solidFill>
                  <a:schemeClr val="tx2"/>
                </a:solidFill>
                <a:latin typeface="Arial" charset="0"/>
                <a:cs typeface="Arial" charset="0"/>
              </a:defRPr>
            </a:lvl2pPr>
            <a:lvl3pPr algn="l" rtl="0" eaLnBrk="0" fontAlgn="base" hangingPunct="0">
              <a:lnSpc>
                <a:spcPct val="90000"/>
              </a:lnSpc>
              <a:spcBef>
                <a:spcPct val="0"/>
              </a:spcBef>
              <a:spcAft>
                <a:spcPct val="0"/>
              </a:spcAft>
              <a:defRPr sz="3200">
                <a:solidFill>
                  <a:schemeClr val="tx2"/>
                </a:solidFill>
                <a:latin typeface="Arial" charset="0"/>
                <a:cs typeface="Arial" charset="0"/>
              </a:defRPr>
            </a:lvl3pPr>
            <a:lvl4pPr algn="l" rtl="0" eaLnBrk="0" fontAlgn="base" hangingPunct="0">
              <a:lnSpc>
                <a:spcPct val="90000"/>
              </a:lnSpc>
              <a:spcBef>
                <a:spcPct val="0"/>
              </a:spcBef>
              <a:spcAft>
                <a:spcPct val="0"/>
              </a:spcAft>
              <a:defRPr sz="3200">
                <a:solidFill>
                  <a:schemeClr val="tx2"/>
                </a:solidFill>
                <a:latin typeface="Arial" charset="0"/>
                <a:cs typeface="Arial" charset="0"/>
              </a:defRPr>
            </a:lvl4pPr>
            <a:lvl5pPr algn="l" rtl="0" eaLnBrk="0" fontAlgn="base" hangingPunct="0">
              <a:lnSpc>
                <a:spcPct val="90000"/>
              </a:lnSpc>
              <a:spcBef>
                <a:spcPct val="0"/>
              </a:spcBef>
              <a:spcAft>
                <a:spcPct val="0"/>
              </a:spcAft>
              <a:defRPr sz="3200">
                <a:solidFill>
                  <a:schemeClr val="tx2"/>
                </a:solidFill>
                <a:latin typeface="Arial" charset="0"/>
                <a:cs typeface="Arial"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a:lstStyle>
          <a:p>
            <a:pPr algn="ctr"/>
            <a:r>
              <a:rPr lang="en-GB" sz="3200" dirty="0"/>
              <a:t>Michael.bourne@defra.gov.uk</a:t>
            </a:r>
          </a:p>
        </p:txBody>
      </p:sp>
    </p:spTree>
    <p:custDataLst>
      <p:tags r:id="rId1"/>
    </p:custDataLst>
    <p:extLst>
      <p:ext uri="{BB962C8B-B14F-4D97-AF65-F5344CB8AC3E}">
        <p14:creationId xmlns:p14="http://schemas.microsoft.com/office/powerpoint/2010/main" val="3880181134"/>
      </p:ext>
    </p:extLst>
  </p:cSld>
  <p:clrMapOvr>
    <a:masterClrMapping/>
  </p:clrMapOvr>
  <mc:AlternateContent xmlns:mc="http://schemas.openxmlformats.org/markup-compatibility/2006" xmlns:p14="http://schemas.microsoft.com/office/powerpoint/2010/main">
    <mc:Choice Requires="p14">
      <p:transition spd="slow" p14:dur="2000" advTm="93563"/>
    </mc:Choice>
    <mc:Fallback xmlns="">
      <p:transition spd="slow" advTm="93563"/>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
</p:tagLst>
</file>

<file path=ppt/tags/tag2.xml><?xml version="1.0" encoding="utf-8"?>
<p:tagLst xmlns:a="http://schemas.openxmlformats.org/drawingml/2006/main" xmlns:r="http://schemas.openxmlformats.org/officeDocument/2006/relationships" xmlns:p="http://schemas.openxmlformats.org/presentationml/2006/main">
  <p:tag name="TIMING" val="|2"/>
</p:tagLst>
</file>

<file path=ppt/tags/tag3.xml><?xml version="1.0" encoding="utf-8"?>
<p:tagLst xmlns:a="http://schemas.openxmlformats.org/drawingml/2006/main" xmlns:r="http://schemas.openxmlformats.org/officeDocument/2006/relationships" xmlns:p="http://schemas.openxmlformats.org/presentationml/2006/main">
  <p:tag name="TIMING" val="|2"/>
</p:tagLst>
</file>

<file path=ppt/tags/tag4.xml><?xml version="1.0" encoding="utf-8"?>
<p:tagLst xmlns:a="http://schemas.openxmlformats.org/drawingml/2006/main" xmlns:r="http://schemas.openxmlformats.org/officeDocument/2006/relationships" xmlns:p="http://schemas.openxmlformats.org/presentationml/2006/main">
  <p:tag name="TIMING" val="|2"/>
</p:tagLst>
</file>

<file path=ppt/tags/tag5.xml><?xml version="1.0" encoding="utf-8"?>
<p:tagLst xmlns:a="http://schemas.openxmlformats.org/drawingml/2006/main" xmlns:r="http://schemas.openxmlformats.org/officeDocument/2006/relationships" xmlns:p="http://schemas.openxmlformats.org/presentationml/2006/main">
  <p:tag name="TIMING" val="|2"/>
</p:tagLst>
</file>

<file path=ppt/tags/tag6.xml><?xml version="1.0" encoding="utf-8"?>
<p:tagLst xmlns:a="http://schemas.openxmlformats.org/drawingml/2006/main" xmlns:r="http://schemas.openxmlformats.org/officeDocument/2006/relationships" xmlns:p="http://schemas.openxmlformats.org/presentationml/2006/main">
  <p:tag name="TIMING" val="|2"/>
</p:tagLst>
</file>

<file path=ppt/tags/tag7.xml><?xml version="1.0" encoding="utf-8"?>
<p:tagLst xmlns:a="http://schemas.openxmlformats.org/drawingml/2006/main" xmlns:r="http://schemas.openxmlformats.org/officeDocument/2006/relationships" xmlns:p="http://schemas.openxmlformats.org/presentationml/2006/main">
  <p:tag name="TIMING" val="|2"/>
</p:tagLst>
</file>

<file path=ppt/tags/tag8.xml><?xml version="1.0" encoding="utf-8"?>
<p:tagLst xmlns:a="http://schemas.openxmlformats.org/drawingml/2006/main" xmlns:r="http://schemas.openxmlformats.org/officeDocument/2006/relationships" xmlns:p="http://schemas.openxmlformats.org/presentationml/2006/main">
  <p:tag name="TIMING" val="|2"/>
</p:tagLst>
</file>

<file path=ppt/tags/tag9.xml><?xml version="1.0" encoding="utf-8"?>
<p:tagLst xmlns:a="http://schemas.openxmlformats.org/drawingml/2006/main" xmlns:r="http://schemas.openxmlformats.org/officeDocument/2006/relationships" xmlns:p="http://schemas.openxmlformats.org/presentationml/2006/main">
  <p:tag name="TIMING" val="|2"/>
</p:tagLst>
</file>

<file path=ppt/tags/tag10.xml><?xml version="1.0" encoding="utf-8"?>
<p:tagLst xmlns:a="http://schemas.openxmlformats.org/drawingml/2006/main" xmlns:r="http://schemas.openxmlformats.org/officeDocument/2006/relationships" xmlns:p="http://schemas.openxmlformats.org/presentationml/2006/main">
  <p:tag name="TIMING" val="|2"/>
</p:tagLst>
</file>

<file path=ppt/tags/tag11.xml><?xml version="1.0" encoding="utf-8"?>
<p:tagLst xmlns:a="http://schemas.openxmlformats.org/drawingml/2006/main" xmlns:r="http://schemas.openxmlformats.org/officeDocument/2006/relationships" xmlns:p="http://schemas.openxmlformats.org/presentationml/2006/main">
  <p:tag name="TIMING" val="|2"/>
</p:tagLst>
</file>

<file path=ppt/tags/tag12.xml><?xml version="1.0" encoding="utf-8"?>
<p:tagLst xmlns:a="http://schemas.openxmlformats.org/drawingml/2006/main" xmlns:r="http://schemas.openxmlformats.org/officeDocument/2006/relationships" xmlns:p="http://schemas.openxmlformats.org/presentationml/2006/main">
  <p:tag name="TIMING" val="|2"/>
</p:tagLst>
</file>

<file path=ppt/tags/tag13.xml><?xml version="1.0" encoding="utf-8"?>
<p:tagLst xmlns:a="http://schemas.openxmlformats.org/drawingml/2006/main" xmlns:r="http://schemas.openxmlformats.org/officeDocument/2006/relationships" xmlns:p="http://schemas.openxmlformats.org/presentationml/2006/main">
  <p:tag name="TIMING" val="|2"/>
</p:tagLst>
</file>

<file path=ppt/tags/tag14.xml><?xml version="1.0" encoding="utf-8"?>
<p:tagLst xmlns:a="http://schemas.openxmlformats.org/drawingml/2006/main" xmlns:r="http://schemas.openxmlformats.org/officeDocument/2006/relationships" xmlns:p="http://schemas.openxmlformats.org/presentationml/2006/main">
  <p:tag name="TIMING" val="|2"/>
</p:tagLst>
</file>

<file path=ppt/tags/tag15.xml><?xml version="1.0" encoding="utf-8"?>
<p:tagLst xmlns:a="http://schemas.openxmlformats.org/drawingml/2006/main" xmlns:r="http://schemas.openxmlformats.org/officeDocument/2006/relationships" xmlns:p="http://schemas.openxmlformats.org/presentationml/2006/main">
  <p:tag name="TIMING" val="|2"/>
</p:tagLst>
</file>

<file path=ppt/tags/tag16.xml><?xml version="1.0" encoding="utf-8"?>
<p:tagLst xmlns:a="http://schemas.openxmlformats.org/drawingml/2006/main" xmlns:r="http://schemas.openxmlformats.org/officeDocument/2006/relationships" xmlns:p="http://schemas.openxmlformats.org/presentationml/2006/main">
  <p:tag name="TIMING" val="|2"/>
</p:tagLst>
</file>

<file path=ppt/tags/tag17.xml><?xml version="1.0" encoding="utf-8"?>
<p:tagLst xmlns:a="http://schemas.openxmlformats.org/drawingml/2006/main" xmlns:r="http://schemas.openxmlformats.org/officeDocument/2006/relationships" xmlns:p="http://schemas.openxmlformats.org/presentationml/2006/main">
  <p:tag name="TIMING" val="|2"/>
</p:tagLst>
</file>

<file path=ppt/theme/theme1.xml><?xml version="1.0" encoding="utf-8"?>
<a:theme xmlns:a="http://schemas.openxmlformats.org/drawingml/2006/main" name="defra-powerpoint-template-3">
  <a:themeElements>
    <a:clrScheme name="Defra palette">
      <a:dk1>
        <a:sysClr val="windowText" lastClr="000000"/>
      </a:dk1>
      <a:lt1>
        <a:sysClr val="window" lastClr="FFFFFF"/>
      </a:lt1>
      <a:dk2>
        <a:srgbClr val="00B050"/>
      </a:dk2>
      <a:lt2>
        <a:srgbClr val="FFFFFF"/>
      </a:lt2>
      <a:accent1>
        <a:srgbClr val="00AF41"/>
      </a:accent1>
      <a:accent2>
        <a:srgbClr val="8FBF41"/>
      </a:accent2>
      <a:accent3>
        <a:srgbClr val="FFD500"/>
      </a:accent3>
      <a:accent4>
        <a:srgbClr val="DE2B29"/>
      </a:accent4>
      <a:accent5>
        <a:srgbClr val="F59A00"/>
      </a:accent5>
      <a:accent6>
        <a:srgbClr val="007BC4"/>
      </a:accent6>
      <a:hlink>
        <a:srgbClr val="007BC4"/>
      </a:hlink>
      <a:folHlink>
        <a:srgbClr val="6D3075"/>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6.1756_Defra_Powerpoint_template_v3.potx" id="{9FA114EF-0F28-45DA-BD28-1DBA18000EF3}" vid="{39D81AC2-6EAA-48ED-836F-6F337E5C2D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p:Policy xmlns:p="office.server.policy" id="" local="true">
  <p:Name>Template - Document - PowerPoint</p:Name>
  <p:Description/>
  <p:Statement/>
  <p:PolicyItems>
    <p:PolicyItem featureId="Microsoft.Office.RecordsManagement.PolicyFeatures.PolicyLabel" staticId="0x010100D5A45896ADA143F9BF5F69E7D3C3FE4B00DA008D50AAE045838540FF582C3D468B00A1F7266454B30C4DBB103FFDCDBCB00B|-628663097" UniqueId="61696eca-2676-4c38-8051-c24a4f3af147">
      <p:Name>Labels</p:Name>
      <p:Description>Generates labels that can be inserted in Microsoft Office documents to ensure that document properties or other important information are included when documents are printed. Labels can also be used to search for documents.</p:Description>
      <p:CustomData>
        <label>
          <properties>
            <font>Arial</font>
            <fontsize>12</fontsize>
          </properties>
          <segment type="metadata">_UIVersionString</segment>
        </label>
      </p:CustomData>
    </p:PolicyItem>
  </p:PolicyItems>
</p:Policy>
</file>

<file path=customXml/item2.xml><?xml version="1.0" encoding="utf-8"?>
<ct:contentTypeSchema xmlns:ct="http://schemas.microsoft.com/office/2006/metadata/contentType" xmlns:ma="http://schemas.microsoft.com/office/2006/metadata/properties/metaAttributes" ct:_="" ma:_="" ma:contentTypeName="Template - Document - PowerPoint" ma:contentTypeID="0x010100D5A45896ADA143F9BF5F69E7D3C3FE4B00DA008D50AAE045838540FF582C3D468B00A1F7266454B30C4DBB103FFDCDBCB00B" ma:contentTypeVersion="91" ma:contentTypeDescription="Templates are documents for staff to complete, includes forms." ma:contentTypeScope="" ma:versionID="91c7ed966602604518451ab9e90dde1d">
  <xsd:schema xmlns:xsd="http://www.w3.org/2001/XMLSchema" xmlns:xs="http://www.w3.org/2001/XMLSchema" xmlns:p="http://schemas.microsoft.com/office/2006/metadata/properties" xmlns:ns1="http://schemas.microsoft.com/sharepoint/v3" xmlns:ns2="44ba428f-c30f-44c8-8eab-a30b7390a267" xmlns:ns3="c78a0cd0-2680-45d0-a254-38b105a1c2de" targetNamespace="http://schemas.microsoft.com/office/2006/metadata/properties" ma:root="true" ma:fieldsID="a6ea6773d81d51c8f9e664b99d1e5b44" ns1:_="" ns2:_="" ns3:_="">
    <xsd:import namespace="http://schemas.microsoft.com/sharepoint/v3"/>
    <xsd:import namespace="44ba428f-c30f-44c8-8eab-a30b7390a267"/>
    <xsd:import namespace="c78a0cd0-2680-45d0-a254-38b105a1c2de"/>
    <xsd:element name="properties">
      <xsd:complexType>
        <xsd:sequence>
          <xsd:element name="documentManagement">
            <xsd:complexType>
              <xsd:all>
                <xsd:element ref="ns1:ContentCloud_SRO" minOccurs="0"/>
                <xsd:element ref="ns1:ContentCloud_DocumentTitleLink" minOccurs="0"/>
                <xsd:element ref="ns1:ContentCloud_Author" minOccurs="0"/>
                <xsd:element ref="ns1:ContentCloud_Contributors" minOccurs="0"/>
                <xsd:element ref="ns1:ContentCloud_PublishDate" minOccurs="0"/>
                <xsd:element ref="ns1:ContentCloud_LastReviewedOnDate" minOccurs="0"/>
                <xsd:element ref="ns1:ContentCloud_ScheduledReviewDate" minOccurs="0"/>
                <xsd:element ref="ns1:ContentCloud_ScheduledReviewedBy" minOccurs="0"/>
                <xsd:element ref="ns1:ContentCloud_UpdateNotice" minOccurs="0"/>
                <xsd:element ref="ns1:ContentCloud_Description" minOccurs="0"/>
                <xsd:element ref="ns1:ContentCloud_Reference" minOccurs="0"/>
                <xsd:element ref="ns1:ContentCloud_LegacyReference" minOccurs="0"/>
                <xsd:element ref="ns1:ContentCloud_TemplateVersion" minOccurs="0"/>
                <xsd:element ref="ns1:ContentCloud_FormatType" minOccurs="0"/>
                <xsd:element ref="ns1:ContentCloud_SecurityMarking" minOccurs="0"/>
                <xsd:element ref="ns1:ContentCloud_ScheduledReviewType" minOccurs="0"/>
                <xsd:element ref="ns1:ContentCloud_ChangeType" minOccurs="0"/>
                <xsd:element ref="ns1:ContentCloud_RiskLevel" minOccurs="0"/>
                <xsd:element ref="ns1:ContentCloud_Status" minOccurs="0"/>
                <xsd:element ref="ns1:ContentCloud_WithdrawnBy" minOccurs="0"/>
                <xsd:element ref="ns1:ContentCloud_WithdrawnDate" minOccurs="0"/>
                <xsd:element ref="ns1:ContentCloud_WithdrawNotice" minOccurs="0"/>
                <xsd:element ref="ns1:ContentCloud_Rating" minOccurs="0"/>
                <xsd:element ref="ns1:ContentCloud_RatingsCount" minOccurs="0"/>
                <xsd:element ref="ns2:ContentCloud_OrganisationString" minOccurs="0"/>
                <xsd:element ref="ns1:ContentCloud_PrimaryContact" minOccurs="0"/>
                <xsd:element ref="ns1:ContentCloud_Approvers" minOccurs="0"/>
                <xsd:element ref="ns1:ContentCloud_OtherApprovers" minOccurs="0"/>
                <xsd:element ref="ns1:ContentCloud_ContentAssurer" minOccurs="0"/>
                <xsd:element ref="ns1:ContentCloud_MetadataItemId" minOccurs="0"/>
                <xsd:element ref="ns1:ContentCloud_Audiences" minOccurs="0"/>
                <xsd:element ref="ns2:ContentCloud_RelatedSites" minOccurs="0"/>
                <xsd:element ref="ns1:ContentCloud_Approver1" minOccurs="0"/>
                <xsd:element ref="ns1:ContentCloud_ApprovedDate1" minOccurs="0"/>
                <xsd:element ref="ns1:ContentCloud_ApproverJobTitle1" minOccurs="0"/>
                <xsd:element ref="ns1:ContentCloud_ApprOrganisation1" minOccurs="0"/>
                <xsd:element ref="ns1:ContentCloud_ApproverComment1" minOccurs="0"/>
                <xsd:element ref="ns1:ContentCloud_Approver2" minOccurs="0"/>
                <xsd:element ref="ns1:ContentCloud_ApprovedDate2" minOccurs="0"/>
                <xsd:element ref="ns1:ContentCloud_ApproverJobTitle2" minOccurs="0"/>
                <xsd:element ref="ns1:ContentCloud_ApprOrganisation2" minOccurs="0"/>
                <xsd:element ref="ns1:ContentCloud_ApproverComment2" minOccurs="0"/>
                <xsd:element ref="ns1:ContentCloud_Approver3" minOccurs="0"/>
                <xsd:element ref="ns1:ContentCloud_ApprovedDate3" minOccurs="0"/>
                <xsd:element ref="ns1:ContentCloud_ApproverJobTitle3" minOccurs="0"/>
                <xsd:element ref="ns1:ContentCloud_ApprOrganisation3" minOccurs="0"/>
                <xsd:element ref="ns1:ContentCloud_ApproverComment3" minOccurs="0"/>
                <xsd:element ref="ns1:ContentCloud_Approver4" minOccurs="0"/>
                <xsd:element ref="ns1:ContentCloud_ApprovedDate4" minOccurs="0"/>
                <xsd:element ref="ns1:ContentCloud_ApproverJobTitle4" minOccurs="0"/>
                <xsd:element ref="ns1:ContentCloud_ApprOrganisation4" minOccurs="0"/>
                <xsd:element ref="ns1:ContentCloud_ApproverComment4" minOccurs="0"/>
                <xsd:element ref="ns1:ContentCloud_Approver5" minOccurs="0"/>
                <xsd:element ref="ns1:ContentCloud_ApprovedDate5" minOccurs="0"/>
                <xsd:element ref="ns1:ContentCloud_ApproverJobTitle5" minOccurs="0"/>
                <xsd:element ref="ns1:ContentCloud_ApprOrganisation5" minOccurs="0"/>
                <xsd:element ref="ns1:ContentCloud_ApproverComment5" minOccurs="0"/>
                <xsd:element ref="ns1:ContentCloud_AssurerComment" minOccurs="0"/>
                <xsd:element ref="ns1:ContentCloud_WithdrawnReason" minOccurs="0"/>
                <xsd:element ref="ns1:ContentCloud_Keywords" minOccurs="0"/>
                <xsd:element ref="ns1:ContentCloud_CommentToApprover" minOccurs="0"/>
                <xsd:element ref="ns1:ContentCloud_PublishOnApproval" minOccurs="0"/>
                <xsd:element ref="ns1:ContentCloud_UpdatesNumber" minOccurs="0"/>
                <xsd:element ref="ns1:ContentCloud_MetadataCTypeName" minOccurs="0"/>
                <xsd:element ref="ns1:ContentCloud_SubmitDate" minOccurs="0"/>
                <xsd:element ref="ns1:ContentCloud_ContributorIds" minOccurs="0"/>
                <xsd:element ref="ns1:ContentCloud_PrimaryContactIds" minOccurs="0"/>
                <xsd:element ref="ns1:ContentCloud_WithdrawOnApproval" minOccurs="0"/>
                <xsd:element ref="ns1:ContentCloud_ConsolidatedUrl" minOccurs="0"/>
                <xsd:element ref="ns1:ContentCloud_TempExtDate" minOccurs="0"/>
                <xsd:element ref="ns1:ContentCloud_SharedWith" minOccurs="0"/>
                <xsd:element ref="ns1:ContentCloud_Duration" minOccurs="0"/>
                <xsd:element ref="ns1:ContentCloud_Submitter" minOccurs="0"/>
                <xsd:element ref="ns1:ContentCloud_LegacyDetails" minOccurs="0"/>
                <xsd:element ref="ns2:_dlc_DocId" minOccurs="0"/>
                <xsd:element ref="ns2:_dlc_DocIdUrl" minOccurs="0"/>
                <xsd:element ref="ns2:_dlc_DocIdPersistId" minOccurs="0"/>
                <xsd:element ref="ns1:PublishingStartDate" minOccurs="0"/>
                <xsd:element ref="ns1:PublishingExpirationDate" minOccurs="0"/>
                <xsd:element ref="ns1:_dlc_Exempt" minOccurs="0"/>
                <xsd:element ref="ns3:DLCPolicyLabelValue" minOccurs="0"/>
                <xsd:element ref="ns3:DLCPolicyLabelClientValue" minOccurs="0"/>
                <xsd:element ref="ns3:DLCPolicyLabelLoc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ontentCloud_SRO" ma:index="0" nillable="true" ma:displayName="Senior Responsible Owner (SRO)" ma:description="Senior Responsible Owner (SRO)" ma:indexed="true" ma:internalName="ContentCloud_SRO">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DocumentTitleLink" ma:index="1" nillable="true" ma:displayName="Title" ma:format="Hyperlink" ma:internalName="ContentCloud_DocumentTitleLink">
      <xsd:complexType>
        <xsd:complexContent>
          <xsd:extension base="dms:URL">
            <xsd:sequence>
              <xsd:element name="Url" type="dms:ValidUrl" minOccurs="0" nillable="true"/>
              <xsd:element name="Description" type="xsd:string" nillable="true"/>
            </xsd:sequence>
          </xsd:extension>
        </xsd:complexContent>
      </xsd:complexType>
    </xsd:element>
    <xsd:element name="ContentCloud_Author" ma:index="2" nillable="true" ma:displayName="Author" ma:description="Document Author" ma:indexed="true" ma:internalName="ContentCloud_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Contributors" ma:index="3" nillable="true" ma:displayName="Contributor(s)" ma:description="Document Author" ma:internalName="ContentCloud_Contributo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PublishDate" ma:index="4" nillable="true" ma:displayName="Publish date" ma:description="Publish date" ma:format="DateOnly" ma:indexed="true" ma:internalName="ContentCloud_PublishDate">
      <xsd:simpleType>
        <xsd:restriction base="dms:DateTime"/>
      </xsd:simpleType>
    </xsd:element>
    <xsd:element name="ContentCloud_LastReviewedOnDate" ma:index="5" nillable="true" ma:displayName="Last reviewed on" ma:description="Last Reviewed On" ma:format="DateOnly" ma:internalName="ContentCloud_LastReviewedOnDate">
      <xsd:simpleType>
        <xsd:restriction base="dms:DateTime"/>
      </xsd:simpleType>
    </xsd:element>
    <xsd:element name="ContentCloud_ScheduledReviewDate" ma:index="6" nillable="true" ma:displayName="Scheduled review date" ma:description="This is the date that the review date was changed or last reviewed" ma:format="DateOnly" ma:indexed="true" ma:internalName="ContentCloud_ScheduledReviewDate">
      <xsd:simpleType>
        <xsd:restriction base="dms:DateTime"/>
      </xsd:simpleType>
    </xsd:element>
    <xsd:element name="ContentCloud_ScheduledReviewedBy" ma:index="7" nillable="true" ma:displayName="Scheduled reviewed by" ma:description="Scheduled Reviewed By" ma:internalName="ContentCloud_ScheduledReview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UpdateNotice" ma:index="8" nillable="true" ma:displayName="Update notice" ma:description="Why the content has been replaced, e.g. whats changed between versions." ma:internalName="ContentCloud_UpdateNotice">
      <xsd:simpleType>
        <xsd:restriction base="dms:Text">
          <xsd:maxLength value="255"/>
        </xsd:restriction>
      </xsd:simpleType>
    </xsd:element>
    <xsd:element name="ContentCloud_Description" ma:index="9" nillable="true" ma:displayName="Description" ma:internalName="ContentCloud_Description">
      <xsd:simpleType>
        <xsd:restriction base="dms:Text">
          <xsd:maxLength value="140"/>
        </xsd:restriction>
      </xsd:simpleType>
    </xsd:element>
    <xsd:element name="ContentCloud_Reference" ma:index="10" nillable="true" ma:displayName="Reference" ma:description="A sequential, unchangable reference number with a prefix, starting at a configurable value on settings list." ma:indexed="true" ma:internalName="ContentCloud_Reference">
      <xsd:simpleType>
        <xsd:restriction base="dms:Text">
          <xsd:maxLength value="255"/>
        </xsd:restriction>
      </xsd:simpleType>
    </xsd:element>
    <xsd:element name="ContentCloud_LegacyReference" ma:index="11" nillable="true" ma:displayName="Legacy reference" ma:description="" ma:internalName="ContentCloud_LegacyReference">
      <xsd:simpleType>
        <xsd:restriction base="dms:Note"/>
      </xsd:simpleType>
    </xsd:element>
    <xsd:element name="ContentCloud_TemplateVersion" ma:index="12" nillable="true" ma:displayName="Template version" ma:description="To show which version of the template that content is using." ma:internalName="ContentCloud_TemplateVersion">
      <xsd:simpleType>
        <xsd:restriction base="dms:Text">
          <xsd:maxLength value="255"/>
        </xsd:restriction>
      </xsd:simpleType>
    </xsd:element>
    <xsd:element name="ContentCloud_FormatType" ma:index="13" nillable="true" ma:displayName="Format type" ma:description="" ma:format="Dropdown" ma:indexed="true" ma:internalName="ContentCloud_FormatType">
      <xsd:simpleType>
        <xsd:restriction base="dms:Choice">
          <xsd:enumeration value="Word document"/>
          <xsd:enumeration value="Excel spreadsheet"/>
          <xsd:enumeration value="PowerPoint presentation"/>
          <xsd:enumeration value="Webpage text"/>
          <xsd:enumeration value="Video"/>
          <xsd:enumeration value="Other"/>
        </xsd:restriction>
      </xsd:simpleType>
    </xsd:element>
    <xsd:element name="ContentCloud_SecurityMarking" ma:index="14" nillable="true" ma:displayName="Security marking" ma:description="" ma:format="Dropdown" ma:internalName="ContentCloud_SecurityMarking">
      <xsd:simpleType>
        <xsd:union memberTypes="dms:Text">
          <xsd:simpleType>
            <xsd:restriction base="dms:Choice">
              <xsd:enumeration value="OFFICIAL"/>
              <xsd:enumeration value="OFFICIAL-SENSITIVE"/>
            </xsd:restriction>
          </xsd:simpleType>
        </xsd:union>
      </xsd:simpleType>
    </xsd:element>
    <xsd:element name="ContentCloud_ScheduledReviewType" ma:index="15" nillable="true" ma:displayName="Scheduled review type" ma:description="" ma:format="Dropdown" ma:internalName="ContentCloud_ScheduledReviewType">
      <xsd:simpleType>
        <xsd:restriction base="dms:Choice">
          <xsd:enumeration value="Reviewed - no changes"/>
          <xsd:enumeration value="Reviewed - changes made"/>
        </xsd:restriction>
      </xsd:simpleType>
    </xsd:element>
    <xsd:element name="ContentCloud_ChangeType" ma:index="16" nillable="true" ma:displayName="Change type" ma:description="" ma:format="Dropdown" ma:internalName="ContentCloud_ChangeType">
      <xsd:simpleType>
        <xsd:restriction base="dms:Choice">
          <xsd:enumeration value="Major"/>
          <xsd:enumeration value="Minor"/>
          <xsd:enumeration value="Very Minor"/>
        </xsd:restriction>
      </xsd:simpleType>
    </xsd:element>
    <xsd:element name="ContentCloud_RiskLevel" ma:index="17" nillable="true" ma:displayName="Risk level" ma:description="" ma:format="Dropdown" ma:internalName="ContentCloud_RiskLevel">
      <xsd:simpleType>
        <xsd:restriction base="dms:Choice">
          <xsd:enumeration value="Very High"/>
          <xsd:enumeration value="High"/>
          <xsd:enumeration value="Medium"/>
          <xsd:enumeration value="Low"/>
          <xsd:enumeration value="Very Low"/>
        </xsd:restriction>
      </xsd:simpleType>
    </xsd:element>
    <xsd:element name="ContentCloud_Status" ma:index="18" nillable="true" ma:displayName="Status" ma:description="" ma:format="Dropdown" ma:indexed="true" ma:internalName="ContentCloud_Status">
      <xsd:simpleType>
        <xsd:restriction base="dms:Choice">
          <xsd:enumeration value="Draft"/>
          <xsd:enumeration value="Pending assurance"/>
          <xsd:enumeration value="Pending approval"/>
          <xsd:enumeration value="Final"/>
          <xsd:enumeration value="Pending scheduled publication"/>
          <xsd:enumeration value="Pending external upload"/>
          <xsd:enumeration value="Pending external withdraw"/>
          <xsd:enumeration value="Pending approval for withdrawal"/>
          <xsd:enumeration value="Withdrawn"/>
          <xsd:enumeration value="Pending scheduled withdrawal"/>
        </xsd:restriction>
      </xsd:simpleType>
    </xsd:element>
    <xsd:element name="ContentCloud_WithdrawnBy" ma:index="19" nillable="true" ma:displayName="Withdrawn by" ma:description="" ma:internalName="ContentCloud_Withdrawn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WithdrawnDate" ma:index="20" nillable="true" ma:displayName="Withdrawn date" ma:description="" ma:format="DateOnly" ma:internalName="ContentCloud_WithdrawnDate">
      <xsd:simpleType>
        <xsd:restriction base="dms:DateTime"/>
      </xsd:simpleType>
    </xsd:element>
    <xsd:element name="ContentCloud_WithdrawNotice" ma:index="21" nillable="true" ma:displayName="Withdraw notice" ma:description="Why the content has been withdrawn. If the content has been merged into another document then they will only place a link here." ma:internalName="ContentCloud_WithdrawNotice">
      <xsd:simpleType>
        <xsd:restriction base="dms:Text">
          <xsd:maxLength value="255"/>
        </xsd:restriction>
      </xsd:simpleType>
    </xsd:element>
    <xsd:element name="ContentCloud_Rating" ma:index="22" nillable="true" ma:displayName="Rating" ma:decimals="1" ma:description="" ma:internalName="ContentCloud_Rating">
      <xsd:simpleType>
        <xsd:restriction base="dms:Number">
          <xsd:maxInclusive value="5"/>
          <xsd:minInclusive value="0"/>
        </xsd:restriction>
      </xsd:simpleType>
    </xsd:element>
    <xsd:element name="ContentCloud_RatingsCount" ma:index="23" nillable="true" ma:displayName="Ratings count" ma:decimals="0" ma:description="" ma:internalName="ContentCloud_RatingsCount">
      <xsd:simpleType>
        <xsd:restriction base="dms:Number">
          <xsd:minInclusive value="0"/>
        </xsd:restriction>
      </xsd:simpleType>
    </xsd:element>
    <xsd:element name="ContentCloud_PrimaryContact" ma:index="25" nillable="true" ma:displayName="Primary contact" ma:description="" ma:internalName="ContentCloud_PrimaryContact">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Approvers" ma:index="26" nillable="true" ma:displayName="Approvers" ma:description="" ma:internalName="ContentCloud_Approv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OtherApprovers" ma:index="27" nillable="true" ma:displayName="Other approvers" ma:description="" ma:internalName="ContentCloud_OtherApprov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ContentAssurer" ma:index="28" nillable="true" ma:displayName="Content assurer" ma:description="" ma:internalName="ContentCloud_ContentAssur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MetadataItemId" ma:index="29" nillable="true" ma:displayName="Document metadata item id" ma:description="Unique id of the Content Cloud document metadata item." ma:indexed="true" ma:internalName="ContentCloud_MetadataItemId">
      <xsd:simpleType>
        <xsd:restriction base="dms:Number"/>
      </xsd:simpleType>
    </xsd:element>
    <xsd:element name="ContentCloud_Audiences" ma:index="30" nillable="true" ma:displayName="Audience" ma:description="" ma:internalName="ContentCloud_Audiences">
      <xsd:complexType>
        <xsd:complexContent>
          <xsd:extension base="dms:MultiChoice">
            <xsd:sequence>
              <xsd:element name="Value" maxOccurs="unbounded" minOccurs="0" nillable="true">
                <xsd:simpleType>
                  <xsd:restriction base="dms:Choice">
                    <xsd:enumeration value="APHA"/>
                    <xsd:enumeration value="Committee on Climate Change"/>
                    <xsd:enumeration value="Defra"/>
                    <xsd:enumeration value="Environment Agency"/>
                    <xsd:enumeration value="Marine Management Organisation"/>
                    <xsd:enumeration value="Natural England"/>
                    <xsd:enumeration value="RPA"/>
                  </xsd:restriction>
                </xsd:simpleType>
              </xsd:element>
            </xsd:sequence>
          </xsd:extension>
        </xsd:complexContent>
      </xsd:complexType>
    </xsd:element>
    <xsd:element name="ContentCloud_Approver1" ma:index="32" nillable="true" ma:displayName="Approver 1" ma:description="" ma:internalName="ContentCloud_Approver1">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ApprovedDate1" ma:index="33" nillable="true" ma:displayName="Approved date 1" ma:description="Approved date 1" ma:format="DateOnly" ma:internalName="ContentCloud_ApprovedDate1">
      <xsd:simpleType>
        <xsd:restriction base="dms:DateTime"/>
      </xsd:simpleType>
    </xsd:element>
    <xsd:element name="ContentCloud_ApproverJobTitle1" ma:index="34" nillable="true" ma:displayName="Approver job title 1" ma:description="" ma:internalName="ContentCloud_ApproverJobTitle1">
      <xsd:simpleType>
        <xsd:restriction base="dms:Text">
          <xsd:maxLength value="255"/>
        </xsd:restriction>
      </xsd:simpleType>
    </xsd:element>
    <xsd:element name="ContentCloud_ApprOrganisation1" ma:index="35" nillable="true" ma:displayName="Approver organisation 1" ma:description="" ma:internalName="ContentCloud_ApprOrganisation1">
      <xsd:simpleType>
        <xsd:restriction base="dms:Text">
          <xsd:maxLength value="255"/>
        </xsd:restriction>
      </xsd:simpleType>
    </xsd:element>
    <xsd:element name="ContentCloud_ApproverComment1" ma:index="36" nillable="true" ma:displayName="Approver comment 1" ma:description="" ma:internalName="ContentCloud_ApproverComment1">
      <xsd:simpleType>
        <xsd:restriction base="dms:Note">
          <xsd:maxLength value="255"/>
        </xsd:restriction>
      </xsd:simpleType>
    </xsd:element>
    <xsd:element name="ContentCloud_Approver2" ma:index="37" nillable="true" ma:displayName="Approver 2" ma:description="" ma:internalName="ContentCloud_Approver2">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ApprovedDate2" ma:index="38" nillable="true" ma:displayName="Approved date 2" ma:description="Approved date 2" ma:format="DateOnly" ma:internalName="ContentCloud_ApprovedDate2">
      <xsd:simpleType>
        <xsd:restriction base="dms:DateTime"/>
      </xsd:simpleType>
    </xsd:element>
    <xsd:element name="ContentCloud_ApproverJobTitle2" ma:index="39" nillable="true" ma:displayName="Approver job title 2" ma:description="" ma:internalName="ContentCloud_ApproverJobTitle2">
      <xsd:simpleType>
        <xsd:restriction base="dms:Text">
          <xsd:maxLength value="255"/>
        </xsd:restriction>
      </xsd:simpleType>
    </xsd:element>
    <xsd:element name="ContentCloud_ApprOrganisation2" ma:index="40" nillable="true" ma:displayName="Approver organisation 2" ma:description="" ma:internalName="ContentCloud_ApprOrganisation2">
      <xsd:simpleType>
        <xsd:restriction base="dms:Text">
          <xsd:maxLength value="255"/>
        </xsd:restriction>
      </xsd:simpleType>
    </xsd:element>
    <xsd:element name="ContentCloud_ApproverComment2" ma:index="41" nillable="true" ma:displayName="Approver comment 2" ma:description="" ma:internalName="ContentCloud_ApproverComment2">
      <xsd:simpleType>
        <xsd:restriction base="dms:Note">
          <xsd:maxLength value="255"/>
        </xsd:restriction>
      </xsd:simpleType>
    </xsd:element>
    <xsd:element name="ContentCloud_Approver3" ma:index="42" nillable="true" ma:displayName="Approver 3" ma:description="" ma:internalName="ContentCloud_Approver3">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ApprovedDate3" ma:index="43" nillable="true" ma:displayName="Approved date 3" ma:description="Approved date 3" ma:format="DateOnly" ma:internalName="ContentCloud_ApprovedDate3">
      <xsd:simpleType>
        <xsd:restriction base="dms:DateTime"/>
      </xsd:simpleType>
    </xsd:element>
    <xsd:element name="ContentCloud_ApproverJobTitle3" ma:index="44" nillable="true" ma:displayName="Approver job title 3" ma:description="" ma:internalName="ContentCloud_ApproverJobTitle3">
      <xsd:simpleType>
        <xsd:restriction base="dms:Text">
          <xsd:maxLength value="255"/>
        </xsd:restriction>
      </xsd:simpleType>
    </xsd:element>
    <xsd:element name="ContentCloud_ApprOrganisation3" ma:index="45" nillable="true" ma:displayName="Approver organisation 3" ma:description="" ma:internalName="ContentCloud_ApprOrganisation3">
      <xsd:simpleType>
        <xsd:restriction base="dms:Text">
          <xsd:maxLength value="255"/>
        </xsd:restriction>
      </xsd:simpleType>
    </xsd:element>
    <xsd:element name="ContentCloud_ApproverComment3" ma:index="46" nillable="true" ma:displayName="Approver comment 3" ma:description="" ma:internalName="ContentCloud_ApproverComment3">
      <xsd:simpleType>
        <xsd:restriction base="dms:Note">
          <xsd:maxLength value="255"/>
        </xsd:restriction>
      </xsd:simpleType>
    </xsd:element>
    <xsd:element name="ContentCloud_Approver4" ma:index="47" nillable="true" ma:displayName="Approver 4" ma:description="" ma:internalName="ContentCloud_Approver4">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ApprovedDate4" ma:index="48" nillable="true" ma:displayName="Approved date 4" ma:description="Approved date 4" ma:format="DateOnly" ma:internalName="ContentCloud_ApprovedDate4">
      <xsd:simpleType>
        <xsd:restriction base="dms:DateTime"/>
      </xsd:simpleType>
    </xsd:element>
    <xsd:element name="ContentCloud_ApproverJobTitle4" ma:index="49" nillable="true" ma:displayName="Approver job title 4" ma:description="" ma:internalName="ContentCloud_ApproverJobTitle4">
      <xsd:simpleType>
        <xsd:restriction base="dms:Text">
          <xsd:maxLength value="255"/>
        </xsd:restriction>
      </xsd:simpleType>
    </xsd:element>
    <xsd:element name="ContentCloud_ApprOrganisation4" ma:index="50" nillable="true" ma:displayName="Approver organisation 4" ma:description="" ma:internalName="ContentCloud_ApprOrganisation4">
      <xsd:simpleType>
        <xsd:restriction base="dms:Text">
          <xsd:maxLength value="255"/>
        </xsd:restriction>
      </xsd:simpleType>
    </xsd:element>
    <xsd:element name="ContentCloud_ApproverComment4" ma:index="51" nillable="true" ma:displayName="Approver comment 4" ma:description="" ma:internalName="ContentCloud_ApproverComment4">
      <xsd:simpleType>
        <xsd:restriction base="dms:Note">
          <xsd:maxLength value="255"/>
        </xsd:restriction>
      </xsd:simpleType>
    </xsd:element>
    <xsd:element name="ContentCloud_Approver5" ma:index="52" nillable="true" ma:displayName="Approver 5" ma:description="" ma:internalName="ContentCloud_Approver5">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ApprovedDate5" ma:index="53" nillable="true" ma:displayName="Approved date 5" ma:description="Approved date 5" ma:format="DateOnly" ma:internalName="ContentCloud_ApprovedDate5">
      <xsd:simpleType>
        <xsd:restriction base="dms:DateTime"/>
      </xsd:simpleType>
    </xsd:element>
    <xsd:element name="ContentCloud_ApproverJobTitle5" ma:index="54" nillable="true" ma:displayName="Approver job title 5" ma:description="" ma:internalName="ContentCloud_ApproverJobTitle5">
      <xsd:simpleType>
        <xsd:restriction base="dms:Text">
          <xsd:maxLength value="255"/>
        </xsd:restriction>
      </xsd:simpleType>
    </xsd:element>
    <xsd:element name="ContentCloud_ApprOrganisation5" ma:index="55" nillable="true" ma:displayName="Approver organisation 5" ma:description="" ma:internalName="ContentCloud_ApprOrganisation5">
      <xsd:simpleType>
        <xsd:restriction base="dms:Text">
          <xsd:maxLength value="255"/>
        </xsd:restriction>
      </xsd:simpleType>
    </xsd:element>
    <xsd:element name="ContentCloud_ApproverComment5" ma:index="56" nillable="true" ma:displayName="Approver comment 5" ma:description="" ma:internalName="ContentCloud_ApproverComment5">
      <xsd:simpleType>
        <xsd:restriction base="dms:Note">
          <xsd:maxLength value="255"/>
        </xsd:restriction>
      </xsd:simpleType>
    </xsd:element>
    <xsd:element name="ContentCloud_AssurerComment" ma:index="57" nillable="true" ma:displayName="Assurer comment" ma:description="" ma:internalName="ContentCloud_AssurerComment">
      <xsd:simpleType>
        <xsd:restriction base="dms:Note">
          <xsd:maxLength value="255"/>
        </xsd:restriction>
      </xsd:simpleType>
    </xsd:element>
    <xsd:element name="ContentCloud_WithdrawnReason" ma:index="58" nillable="true" ma:displayName="Withdrawn reason" ma:description="" ma:format="Dropdown" ma:internalName="ContentCloud_WithdrawnReason">
      <xsd:simpleType>
        <xsd:restriction base="dms:Choice">
          <xsd:enumeration value="Content no longer current"/>
          <xsd:enumeration value="Consolidated into other content"/>
        </xsd:restriction>
      </xsd:simpleType>
    </xsd:element>
    <xsd:element name="ContentCloud_Keywords" ma:index="59" nillable="true" ma:displayName="Keywords" ma:description="" ma:internalName="ContentCloud_Keywords">
      <xsd:simpleType>
        <xsd:restriction base="dms:Note"/>
      </xsd:simpleType>
    </xsd:element>
    <xsd:element name="ContentCloud_CommentToApprover" ma:index="60" nillable="true" ma:displayName="Comment to approver" ma:description="Optionally provide additional information to your selected approver(s)." ma:internalName="ContentCloud_CommentToApprover">
      <xsd:simpleType>
        <xsd:restriction base="dms:Text">
          <xsd:maxLength value="255"/>
        </xsd:restriction>
      </xsd:simpleType>
    </xsd:element>
    <xsd:element name="ContentCloud_PublishOnApproval" ma:index="61" nillable="true" ma:displayName="Publish on approval" ma:description="Publish On Approval" ma:internalName="ContentCloud_PublishOnApproval">
      <xsd:simpleType>
        <xsd:restriction base="dms:Boolean"/>
      </xsd:simpleType>
    </xsd:element>
    <xsd:element name="ContentCloud_UpdatesNumber" ma:index="62" nillable="true" ma:displayName="Updates number" ma:description="Number of updates of item." ma:hidden="true" ma:internalName="ContentCloud_UpdatesNumber" ma:readOnly="false">
      <xsd:simpleType>
        <xsd:restriction base="dms:Number"/>
      </xsd:simpleType>
    </xsd:element>
    <xsd:element name="ContentCloud_MetadataCTypeName" ma:index="63" nillable="true" ma:displayName="Metadata content type name" ma:description="" ma:internalName="ContentCloud_MetadataCTypeName">
      <xsd:simpleType>
        <xsd:restriction base="dms:Text">
          <xsd:maxLength value="255"/>
        </xsd:restriction>
      </xsd:simpleType>
    </xsd:element>
    <xsd:element name="ContentCloud_SubmitDate" ma:index="64" nillable="true" ma:displayName="Date submitted" ma:description="Submit for approval date" ma:format="DateOnly" ma:internalName="ContentCloud_SubmitDate">
      <xsd:simpleType>
        <xsd:restriction base="dms:DateTime"/>
      </xsd:simpleType>
    </xsd:element>
    <xsd:element name="ContentCloud_ContributorIds" ma:index="65" nillable="true" ma:displayName="Metadata contributors ids" ma:description="" ma:hidden="true" ma:internalName="ContentCloud_ContributorIds" ma:readOnly="false">
      <xsd:simpleType>
        <xsd:restriction base="dms:Text">
          <xsd:maxLength value="255"/>
        </xsd:restriction>
      </xsd:simpleType>
    </xsd:element>
    <xsd:element name="ContentCloud_PrimaryContactIds" ma:index="66" nillable="true" ma:displayName="Metadata primary contact ids" ma:description="" ma:hidden="true" ma:internalName="ContentCloud_PrimaryContactIds" ma:readOnly="false">
      <xsd:simpleType>
        <xsd:restriction base="dms:Text">
          <xsd:maxLength value="255"/>
        </xsd:restriction>
      </xsd:simpleType>
    </xsd:element>
    <xsd:element name="ContentCloud_WithdrawOnApproval" ma:index="67" nillable="true" ma:displayName="Withdraw on approval" ma:description="Withdraw On Approval" ma:internalName="ContentCloud_WithdrawOnApproval">
      <xsd:simpleType>
        <xsd:restriction base="dms:Boolean"/>
      </xsd:simpleType>
    </xsd:element>
    <xsd:element name="ContentCloud_ConsolidatedUrl" ma:index="68" nillable="true" ma:displayName="Link to consolidated content" ma:format="Hyperlink" ma:internalName="ContentCloud_ConsolidatedUrl">
      <xsd:complexType>
        <xsd:complexContent>
          <xsd:extension base="dms:URL">
            <xsd:sequence>
              <xsd:element name="Url" type="dms:ValidUrl" minOccurs="0" nillable="true"/>
              <xsd:element name="Description" type="xsd:string" nillable="true"/>
            </xsd:sequence>
          </xsd:extension>
        </xsd:complexContent>
      </xsd:complexType>
    </xsd:element>
    <xsd:element name="ContentCloud_TempExtDate" ma:index="69" nillable="true" ma:displayName="Temporary extension date" ma:description="Temporary extension date" ma:format="DateOnly" ma:internalName="ContentCloud_TempExtDate">
      <xsd:simpleType>
        <xsd:restriction base="dms:DateTime"/>
      </xsd:simpleType>
    </xsd:element>
    <xsd:element name="ContentCloud_SharedWith" ma:index="70" nillable="true" ma:displayName="Shared with" ma:description="" ma:internalName="ContentCloud_SharedWith">
      <xsd:simpleType>
        <xsd:restriction base="dms:Note"/>
      </xsd:simpleType>
    </xsd:element>
    <xsd:element name="ContentCloud_Duration" ma:index="71" nillable="true" ma:displayName="Duration" ma:description="Duration of content in seconds." ma:internalName="ContentCloud_Duration">
      <xsd:simpleType>
        <xsd:restriction base="dms:Number"/>
      </xsd:simpleType>
    </xsd:element>
    <xsd:element name="ContentCloud_Submitter" ma:index="72" nillable="true" ma:displayName="Submitted by" ma:description="" ma:hidden="true" ma:internalName="ContentCloud_Submitte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Cloud_LegacyDetails" ma:index="73" nillable="true" ma:displayName="Legacy details" ma:description="" ma:internalName="ContentCloud_LegacyDetails">
      <xsd:simpleType>
        <xsd:restriction base="dms:Note"/>
      </xsd:simpleType>
    </xsd:element>
    <xsd:element name="PublishingStartDate" ma:index="79"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80"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element name="_dlc_Exempt" ma:index="81" nillable="true" ma:displayName="Exempt from Policy" ma:hidden="true" ma:internalName="_dlc_Exempt"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4ba428f-c30f-44c8-8eab-a30b7390a267" elementFormDefault="qualified">
    <xsd:import namespace="http://schemas.microsoft.com/office/2006/documentManagement/types"/>
    <xsd:import namespace="http://schemas.microsoft.com/office/infopath/2007/PartnerControls"/>
    <xsd:element name="ContentCloud_OrganisationString" ma:index="24" nillable="true" ma:displayName="Organisation string" ma:list="{4aafafe1-e8cb-42dd-8946-936c776bf3e5}" ma:internalName="ContentCloud_OrganisationString" ma:showField="Title" ma:web="44ba428f-c30f-44c8-8eab-a30b7390a267">
      <xsd:simpleType>
        <xsd:restriction base="dms:Lookup"/>
      </xsd:simpleType>
    </xsd:element>
    <xsd:element name="ContentCloud_RelatedSites" ma:index="31" nillable="true" ma:displayName="Related sites" ma:list="{b4283a8c-c169-464e-b37a-660a96344476}" ma:internalName="ContentCloud_RelatedSites" ma:showField="Title" ma:web="44ba428f-c30f-44c8-8eab-a30b7390a267">
      <xsd:complexType>
        <xsd:complexContent>
          <xsd:extension base="dms:MultiChoiceLookup">
            <xsd:sequence>
              <xsd:element name="Value" type="dms:Lookup" maxOccurs="unbounded" minOccurs="0" nillable="true"/>
            </xsd:sequence>
          </xsd:extension>
        </xsd:complexContent>
      </xsd:complexType>
    </xsd:element>
    <xsd:element name="_dlc_DocId" ma:index="74" nillable="true" ma:displayName="Document ID Value" ma:description="The value of the document ID assigned to this item." ma:internalName="_dlc_DocId" ma:readOnly="true">
      <xsd:simpleType>
        <xsd:restriction base="dms:Text"/>
      </xsd:simpleType>
    </xsd:element>
    <xsd:element name="_dlc_DocIdUrl" ma:index="75"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6"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78a0cd0-2680-45d0-a254-38b105a1c2de" elementFormDefault="qualified">
    <xsd:import namespace="http://schemas.microsoft.com/office/2006/documentManagement/types"/>
    <xsd:import namespace="http://schemas.microsoft.com/office/infopath/2007/PartnerControls"/>
    <xsd:element name="DLCPolicyLabelValue" ma:index="82" nillable="true" ma:displayName="Label" ma:description="Stores the current value of the label." ma:internalName="DLCPolicyLabelValue" ma:readOnly="true">
      <xsd:simpleType>
        <xsd:restriction base="dms:Note">
          <xsd:maxLength value="255"/>
        </xsd:restriction>
      </xsd:simpleType>
    </xsd:element>
    <xsd:element name="DLCPolicyLabelClientValue" ma:index="83" nillable="true" ma:displayName="Client Label Value" ma:description="Stores the last label value computed on the client." ma:hidden="true" ma:internalName="DLCPolicyLabelClientValue" ma:readOnly="false">
      <xsd:simpleType>
        <xsd:restriction base="dms:Note"/>
      </xsd:simpleType>
    </xsd:element>
    <xsd:element name="DLCPolicyLabelLock" ma:index="84" nillable="true" ma:displayName="Label Locked" ma:description="Indicates whether the label should be updated when item properties are modified." ma:hidden="true" ma:internalName="DLCPolicyLabelLock" ma:readOnly="fals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7" ma:displayName="Content Type"/>
        <xsd:element ref="dc:title" minOccurs="0" maxOccurs="1" ma:index="8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ontentCloud_WithdrawnBy xmlns="http://schemas.microsoft.com/sharepoint/v3">
      <UserInfo>
        <DisplayName/>
        <AccountId xsi:nil="true"/>
        <AccountType/>
      </UserInfo>
    </ContentCloud_WithdrawnBy>
    <ContentCloud_OrganisationString xmlns="44ba428f-c30f-44c8-8eab-a30b7390a267">7875</ContentCloud_OrganisationString>
    <ContentCloud_Approver1 xmlns="http://schemas.microsoft.com/sharepoint/v3">
      <UserInfo>
        <DisplayName/>
        <AccountId>1971</AccountId>
        <AccountType/>
      </UserInfo>
    </ContentCloud_Approver1>
    <ContentCloud_ApprOrganisation2 xmlns="http://schemas.microsoft.com/sharepoint/v3" xsi:nil="true"/>
    <ContentCloud_ContributorIds xmlns="http://schemas.microsoft.com/sharepoint/v3" xsi:nil="true"/>
    <ContentCloud_Author xmlns="http://schemas.microsoft.com/sharepoint/v3">
      <UserInfo>
        <DisplayName/>
        <AccountId>1971</AccountId>
        <AccountType/>
      </UserInfo>
    </ContentCloud_Author>
    <ContentCloud_UpdateNotice xmlns="http://schemas.microsoft.com/sharepoint/v3" xsi:nil="true"/>
    <ContentCloud_Audiences xmlns="http://schemas.microsoft.com/sharepoint/v3">
      <Value>Defra</Value>
    </ContentCloud_Audiences>
    <ContentCloud_ApproverComment1 xmlns="http://schemas.microsoft.com/sharepoint/v3" xsi:nil="true"/>
    <ContentCloud_Description xmlns="http://schemas.microsoft.com/sharepoint/v3">You must use this template for PowerPoint presentations so that we can make a consistent, professional impression.</ContentCloud_Description>
    <ContentCloud_WithdrawnDate xmlns="http://schemas.microsoft.com/sharepoint/v3" xsi:nil="true"/>
    <ContentCloud_ApprovedDate1 xmlns="http://schemas.microsoft.com/sharepoint/v3">2019-09-09T23:00:00+00:00</ContentCloud_ApprovedDate1>
    <ContentCloud_ApproverComment2 xmlns="http://schemas.microsoft.com/sharepoint/v3" xsi:nil="true"/>
    <ContentCloud_ApproverJobTitle5 xmlns="http://schemas.microsoft.com/sharepoint/v3" xsi:nil="true"/>
    <ContentCloud_AssurerComment xmlns="http://schemas.microsoft.com/sharepoint/v3" xsi:nil="true"/>
    <ContentCloud_SubmitDate xmlns="http://schemas.microsoft.com/sharepoint/v3" xsi:nil="true"/>
    <ContentCloud_PrimaryContact xmlns="http://schemas.microsoft.com/sharepoint/v3">
      <UserInfo>
        <DisplayName>Broadhurst, Nigel</DisplayName>
        <AccountId>15075</AccountId>
        <AccountType/>
      </UserInfo>
    </ContentCloud_PrimaryContact>
    <ContentCloud_ApproverComment3 xmlns="http://schemas.microsoft.com/sharepoint/v3" xsi:nil="true"/>
    <ContentCloud_LegacyDetails xmlns="http://schemas.microsoft.com/sharepoint/v3" xsi:nil="true"/>
    <ContentCloud_FormatType xmlns="http://schemas.microsoft.com/sharepoint/v3">PowerPoint presentation</ContentCloud_FormatType>
    <ContentCloud_ApprOrganisation3 xmlns="http://schemas.microsoft.com/sharepoint/v3" xsi:nil="true"/>
    <ContentCloud_ApproverComment4 xmlns="http://schemas.microsoft.com/sharepoint/v3" xsi:nil="true"/>
    <ContentCloud_PublishOnApproval xmlns="http://schemas.microsoft.com/sharepoint/v3" xsi:nil="true"/>
    <ContentCloud_Contributors xmlns="http://schemas.microsoft.com/sharepoint/v3">
      <UserInfo>
        <DisplayName/>
        <AccountId xsi:nil="true"/>
        <AccountType/>
      </UserInfo>
    </ContentCloud_Contributors>
    <ContentCloud_ApproverComment5 xmlns="http://schemas.microsoft.com/sharepoint/v3" xsi:nil="true"/>
    <ContentCloud_Keywords xmlns="http://schemas.microsoft.com/sharepoint/v3">PowerPoint template</ContentCloud_Keywords>
    <ContentCloud_CommentToApprover xmlns="http://schemas.microsoft.com/sharepoint/v3" xsi:nil="true"/>
    <ContentCloud_SharedWith xmlns="http://schemas.microsoft.com/sharepoint/v3" xsi:nil="true"/>
    <ContentCloud_Duration xmlns="http://schemas.microsoft.com/sharepoint/v3" xsi:nil="true"/>
    <ContentCloud_DocumentTitleLink xmlns="http://schemas.microsoft.com/sharepoint/v3">
      <Url>https://defra.sharepoint.com/sites/def-contentcloud/_layouts/15/DocIdRedir.aspx?ID=CONTENTCLOUD-190616497-11391</Url>
      <Description>Corporate documents: PowerPoint template</Description>
    </ContentCloud_DocumentTitleLink>
    <ContentCloud_ScheduledReviewedBy xmlns="http://schemas.microsoft.com/sharepoint/v3">
      <UserInfo>
        <DisplayName/>
        <AccountId xsi:nil="true"/>
        <AccountType/>
      </UserInfo>
    </ContentCloud_ScheduledReviewedBy>
    <ContentCloud_ApproverJobTitle4 xmlns="http://schemas.microsoft.com/sharepoint/v3" xsi:nil="true"/>
    <ContentCloud_MetadataItemId xmlns="http://schemas.microsoft.com/sharepoint/v3">10277</ContentCloud_MetadataItemId>
    <ContentCloud_PrimaryContactIds xmlns="http://schemas.microsoft.com/sharepoint/v3">#15075;</ContentCloud_PrimaryContactIds>
    <ContentCloud_Submitter xmlns="http://schemas.microsoft.com/sharepoint/v3">
      <UserInfo>
        <DisplayName/>
        <AccountId xsi:nil="true"/>
        <AccountType/>
      </UserInfo>
    </ContentCloud_Submitter>
    <DLCPolicyLabelLock xmlns="c78a0cd0-2680-45d0-a254-38b105a1c2de" xsi:nil="true"/>
    <ContentCloud_PublishDate xmlns="http://schemas.microsoft.com/sharepoint/v3">2019-09-10T23:00:00+00:00</ContentCloud_PublishDate>
    <ContentCloud_Reference xmlns="http://schemas.microsoft.com/sharepoint/v3">LIT 17662</ContentCloud_Reference>
    <ContentCloud_RiskLevel xmlns="http://schemas.microsoft.com/sharepoint/v3">Medium</ContentCloud_RiskLevel>
    <ContentCloud_Approver2 xmlns="http://schemas.microsoft.com/sharepoint/v3">
      <UserInfo>
        <DisplayName/>
        <AccountId xsi:nil="true"/>
        <AccountType/>
      </UserInfo>
    </ContentCloud_Approver2>
    <ContentCloud_WithdrawOnApproval xmlns="http://schemas.microsoft.com/sharepoint/v3" xsi:nil="true"/>
    <ContentCloud_ConsolidatedUrl xmlns="http://schemas.microsoft.com/sharepoint/v3">
      <Url xsi:nil="true"/>
      <Description xsi:nil="true"/>
    </ContentCloud_ConsolidatedUrl>
    <ContentCloud_ScheduledReviewDate xmlns="http://schemas.microsoft.com/sharepoint/v3">2022-02-25T00:00:00+00:00</ContentCloud_ScheduledReviewDate>
    <ContentCloud_LegacyReference xmlns="http://schemas.microsoft.com/sharepoint/v3" xsi:nil="true"/>
    <ContentCloud_ScheduledReviewType xmlns="http://schemas.microsoft.com/sharepoint/v3" xsi:nil="true"/>
    <ContentCloud_ChangeType xmlns="http://schemas.microsoft.com/sharepoint/v3" xsi:nil="true"/>
    <ContentCloud_Status xmlns="http://schemas.microsoft.com/sharepoint/v3">Final</ContentCloud_Status>
    <ContentCloud_WithdrawNotice xmlns="http://schemas.microsoft.com/sharepoint/v3" xsi:nil="true"/>
    <ContentCloud_ContentAssurer xmlns="http://schemas.microsoft.com/sharepoint/v3">
      <UserInfo>
        <DisplayName/>
        <AccountId>11</AccountId>
        <AccountType/>
      </UserInfo>
    </ContentCloud_ContentAssurer>
    <ContentCloud_TemplateVersion xmlns="http://schemas.microsoft.com/sharepoint/v3">1.0</ContentCloud_TemplateVersion>
    <ContentCloud_ApprovedDate2 xmlns="http://schemas.microsoft.com/sharepoint/v3" xsi:nil="true"/>
    <ContentCloud_ApproverJobTitle3 xmlns="http://schemas.microsoft.com/sharepoint/v3" xsi:nil="true"/>
    <ContentCloud_WithdrawnReason xmlns="http://schemas.microsoft.com/sharepoint/v3" xsi:nil="true"/>
    <ContentCloud_RatingsCount xmlns="http://schemas.microsoft.com/sharepoint/v3" xsi:nil="true"/>
    <ContentCloud_OtherApprovers xmlns="http://schemas.microsoft.com/sharepoint/v3">
      <UserInfo>
        <DisplayName/>
        <AccountId xsi:nil="true"/>
        <AccountType/>
      </UserInfo>
    </ContentCloud_OtherApprovers>
    <ContentCloud_SRO xmlns="http://schemas.microsoft.com/sharepoint/v3">
      <UserInfo>
        <DisplayName/>
        <AccountId>1442</AccountId>
        <AccountType/>
      </UserInfo>
    </ContentCloud_SRO>
    <ContentCloud_ApprOrganisation1 xmlns="http://schemas.microsoft.com/sharepoint/v3" xsi:nil="true"/>
    <ContentCloud_Approver3 xmlns="http://schemas.microsoft.com/sharepoint/v3">
      <UserInfo>
        <DisplayName/>
        <AccountId xsi:nil="true"/>
        <AccountType/>
      </UserInfo>
    </ContentCloud_Approver3>
    <ContentCloud_Approver4 xmlns="http://schemas.microsoft.com/sharepoint/v3">
      <UserInfo>
        <DisplayName/>
        <AccountId xsi:nil="true"/>
        <AccountType/>
      </UserInfo>
    </ContentCloud_Approver4>
    <ContentCloud_ApprOrganisation4 xmlns="http://schemas.microsoft.com/sharepoint/v3" xsi:nil="true"/>
    <ContentCloud_UpdatesNumber xmlns="http://schemas.microsoft.com/sharepoint/v3">1</ContentCloud_UpdatesNumber>
    <PublishingExpirationDate xmlns="http://schemas.microsoft.com/sharepoint/v3" xsi:nil="true"/>
    <ContentCloud_SecurityMarking xmlns="http://schemas.microsoft.com/sharepoint/v3">OFFICIAL</ContentCloud_SecurityMarking>
    <ContentCloud_ApproverJobTitle2 xmlns="http://schemas.microsoft.com/sharepoint/v3" xsi:nil="true"/>
    <ContentCloud_ApprovedDate3 xmlns="http://schemas.microsoft.com/sharepoint/v3" xsi:nil="true"/>
    <ContentCloud_ApprovedDate4 xmlns="http://schemas.microsoft.com/sharepoint/v3" xsi:nil="true"/>
    <ContentCloud_RelatedSites xmlns="44ba428f-c30f-44c8-8eab-a30b7390a267"/>
    <ContentCloud_TempExtDate xmlns="http://schemas.microsoft.com/sharepoint/v3" xsi:nil="true"/>
    <PublishingStartDate xmlns="http://schemas.microsoft.com/sharepoint/v3" xsi:nil="true"/>
    <ContentCloud_Approvers xmlns="http://schemas.microsoft.com/sharepoint/v3">
      <UserInfo>
        <DisplayName/>
        <AccountId xsi:nil="true"/>
        <AccountType/>
      </UserInfo>
    </ContentCloud_Approvers>
    <ContentCloud_Approver5 xmlns="http://schemas.microsoft.com/sharepoint/v3">
      <UserInfo>
        <DisplayName/>
        <AccountId xsi:nil="true"/>
        <AccountType/>
      </UserInfo>
    </ContentCloud_Approver5>
    <ContentCloud_ApprOrganisation5 xmlns="http://schemas.microsoft.com/sharepoint/v3" xsi:nil="true"/>
    <ContentCloud_Rating xmlns="http://schemas.microsoft.com/sharepoint/v3" xsi:nil="true"/>
    <ContentCloud_MetadataCTypeName xmlns="http://schemas.microsoft.com/sharepoint/v3">Template</ContentCloud_MetadataCTypeName>
    <ContentCloud_LastReviewedOnDate xmlns="http://schemas.microsoft.com/sharepoint/v3" xsi:nil="true"/>
    <ContentCloud_ApproverJobTitle1 xmlns="http://schemas.microsoft.com/sharepoint/v3">Brand manager</ContentCloud_ApproverJobTitle1>
    <ContentCloud_ApprovedDate5 xmlns="http://schemas.microsoft.com/sharepoint/v3" xsi:nil="true"/>
    <DLCPolicyLabelClientValue xmlns="c78a0cd0-2680-45d0-a254-38b105a1c2de" xsi:nil="true"/>
  </documentManagement>
</p:properties>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6.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4A2FBA75-E52E-4B53-9DBD-A5F022B8C41D}">
  <ds:schemaRefs>
    <ds:schemaRef ds:uri="office.server.policy"/>
  </ds:schemaRefs>
</ds:datastoreItem>
</file>

<file path=customXml/itemProps2.xml><?xml version="1.0" encoding="utf-8"?>
<ds:datastoreItem xmlns:ds="http://schemas.openxmlformats.org/officeDocument/2006/customXml" ds:itemID="{0142C46B-F86E-4D53-B576-26152817F0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4ba428f-c30f-44c8-8eab-a30b7390a267"/>
    <ds:schemaRef ds:uri="c78a0cd0-2680-45d0-a254-38b105a1c2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8013DB-7463-4496-8D18-7302129C76E5}">
  <ds:schemaRefs>
    <ds:schemaRef ds:uri="http://schemas.microsoft.com/office/2006/documentManagement/types"/>
    <ds:schemaRef ds:uri="http://schemas.openxmlformats.org/package/2006/metadata/core-properties"/>
    <ds:schemaRef ds:uri="http://purl.org/dc/terms/"/>
    <ds:schemaRef ds:uri="http://purl.org/dc/elements/1.1/"/>
    <ds:schemaRef ds:uri="c78a0cd0-2680-45d0-a254-38b105a1c2de"/>
    <ds:schemaRef ds:uri="http://www.w3.org/XML/1998/namespace"/>
    <ds:schemaRef ds:uri="http://schemas.microsoft.com/office/infopath/2007/PartnerControls"/>
    <ds:schemaRef ds:uri="http://purl.org/dc/dcmitype/"/>
    <ds:schemaRef ds:uri="44ba428f-c30f-44c8-8eab-a30b7390a267"/>
    <ds:schemaRef ds:uri="http://schemas.microsoft.com/sharepoint/v3"/>
    <ds:schemaRef ds:uri="http://schemas.microsoft.com/office/2006/metadata/properties"/>
  </ds:schemaRefs>
</ds:datastoreItem>
</file>

<file path=customXml/itemProps4.xml><?xml version="1.0" encoding="utf-8"?>
<ds:datastoreItem xmlns:ds="http://schemas.openxmlformats.org/officeDocument/2006/customXml" ds:itemID="{F010D2EC-6F28-45B1-9352-6AB02C58640A}">
  <ds:schemaRefs>
    <ds:schemaRef ds:uri="http://schemas.microsoft.com/office/2006/metadata/longProperties"/>
  </ds:schemaRefs>
</ds:datastoreItem>
</file>

<file path=customXml/itemProps5.xml><?xml version="1.0" encoding="utf-8"?>
<ds:datastoreItem xmlns:ds="http://schemas.openxmlformats.org/officeDocument/2006/customXml" ds:itemID="{67D6F947-EA7B-4715-B1F3-1C68D321AE45}">
  <ds:schemaRefs>
    <ds:schemaRef ds:uri="http://schemas.microsoft.com/sharepoint/v3/contenttype/forms"/>
  </ds:schemaRefs>
</ds:datastoreItem>
</file>

<file path=customXml/itemProps6.xml><?xml version="1.0" encoding="utf-8"?>
<ds:datastoreItem xmlns:ds="http://schemas.openxmlformats.org/officeDocument/2006/customXml" ds:itemID="{BFF59630-2A4D-4490-9422-1739D9800C0A}">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3329</TotalTime>
  <Words>1440</Words>
  <Application>Microsoft Office PowerPoint</Application>
  <PresentationFormat>On-screen Show (4:3)</PresentationFormat>
  <Paragraphs>126</Paragraphs>
  <Slides>18</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Cambria Math</vt:lpstr>
      <vt:lpstr>Garamond</vt:lpstr>
      <vt:lpstr>Liberation Serif</vt:lpstr>
      <vt:lpstr>defra-powerpoint-template-3</vt:lpstr>
      <vt:lpstr>Agri-food trade in GTAP-HET: Returns to scale in agriculture, and the Melitz model</vt:lpstr>
      <vt:lpstr>Motivation</vt:lpstr>
      <vt:lpstr>Possibilities</vt:lpstr>
      <vt:lpstr>Agriculture issues</vt:lpstr>
      <vt:lpstr>Method</vt:lpstr>
      <vt:lpstr>Fixed cost shares</vt:lpstr>
      <vt:lpstr>Fixed cost shares 1</vt:lpstr>
      <vt:lpstr>Fixed cost shares 2</vt:lpstr>
      <vt:lpstr>Fixed cost shares 3</vt:lpstr>
      <vt:lpstr>Fixed cost shares 4</vt:lpstr>
      <vt:lpstr>Fixed cost shares 5</vt:lpstr>
      <vt:lpstr>Sigma</vt:lpstr>
      <vt:lpstr>Sigma</vt:lpstr>
      <vt:lpstr>Markup =  σ_i∕〖σ_i-1〗</vt:lpstr>
      <vt:lpstr>Shape parameter &gt;σ_i-1</vt:lpstr>
      <vt:lpstr>Alternative method</vt:lpstr>
      <vt:lpstr>Implications</vt:lpstr>
      <vt:lpstr>Thank you</vt:lpstr>
    </vt:vector>
  </TitlesOfParts>
  <Manager>DEFRA</Manager>
  <Company>Defra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documents: PowerPoint template</dc:title>
  <dc:creator>Bourne, Michael (DEFRA)</dc:creator>
  <cp:lastModifiedBy>Bourne, Michael</cp:lastModifiedBy>
  <cp:revision>129</cp:revision>
  <cp:lastPrinted>2016-01-28T16:32:45Z</cp:lastPrinted>
  <dcterms:created xsi:type="dcterms:W3CDTF">2016-01-29T13:27:10Z</dcterms:created>
  <dcterms:modified xsi:type="dcterms:W3CDTF">2021-06-22T08:47:46Z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lc_EmailSentUTC">
    <vt:lpwstr/>
  </property>
  <property fmtid="{D5CDD505-2E9C-101B-9397-08002B2CF9AE}" pid="3" name="peb8f3fab875401ca34a9f28cac46400">
    <vt:lpwstr/>
  </property>
  <property fmtid="{D5CDD505-2E9C-101B-9397-08002B2CF9AE}" pid="4" name="dlc_EmailReceivedUTC">
    <vt:lpwstr/>
  </property>
  <property fmtid="{D5CDD505-2E9C-101B-9397-08002B2CF9AE}" pid="5" name="dlc_EmailFrom">
    <vt:lpwstr/>
  </property>
  <property fmtid="{D5CDD505-2E9C-101B-9397-08002B2CF9AE}" pid="6" name="dlc_EmailCC">
    <vt:lpwstr/>
  </property>
  <property fmtid="{D5CDD505-2E9C-101B-9397-08002B2CF9AE}" pid="7" name="dlc_EmailSubject">
    <vt:lpwstr/>
  </property>
  <property fmtid="{D5CDD505-2E9C-101B-9397-08002B2CF9AE}" pid="8" name="TaxCatchAll">
    <vt:lpwstr/>
  </property>
  <property fmtid="{D5CDD505-2E9C-101B-9397-08002B2CF9AE}" pid="9" name="dlc_EmailTo">
    <vt:lpwstr/>
  </property>
  <property fmtid="{D5CDD505-2E9C-101B-9397-08002B2CF9AE}" pid="10" name="bcb1675984d34ae3a1ed6b6e433c98de">
    <vt:lpwstr/>
  </property>
  <property fmtid="{D5CDD505-2E9C-101B-9397-08002B2CF9AE}" pid="11" name="_dlc_DocId">
    <vt:lpwstr>CONTENTCLOUD-190616497-11391</vt:lpwstr>
  </property>
  <property fmtid="{D5CDD505-2E9C-101B-9397-08002B2CF9AE}" pid="12" name="_dlc_DocIdItemGuid">
    <vt:lpwstr>2d3c4bb4-87c5-42a7-90de-be19ed0e8f4f</vt:lpwstr>
  </property>
  <property fmtid="{D5CDD505-2E9C-101B-9397-08002B2CF9AE}" pid="13" name="_dlc_DocIdUrl">
    <vt:lpwstr>https://defra.sharepoint.com/sites/def-contentcloud/_layouts/15/DocIdRedir.aspx?ID=CONTENTCLOUD-190616497-11391, CONTENTCLOUD-190616497-11391</vt:lpwstr>
  </property>
  <property fmtid="{D5CDD505-2E9C-101B-9397-08002B2CF9AE}" pid="14" name="DLCPolicyLabelValue">
    <vt:lpwstr>1.0</vt:lpwstr>
  </property>
  <property fmtid="{D5CDD505-2E9C-101B-9397-08002B2CF9AE}" pid="15" name="display_urn:schemas-microsoft-com:office:office#ContentCloud_ContentAssurer">
    <vt:lpwstr>Blacktin, Wayne</vt:lpwstr>
  </property>
  <property fmtid="{D5CDD505-2E9C-101B-9397-08002B2CF9AE}" pid="16" name="display_urn:schemas-microsoft-com:office:office#ContentCloud_Author">
    <vt:lpwstr>Redding, Laura</vt:lpwstr>
  </property>
  <property fmtid="{D5CDD505-2E9C-101B-9397-08002B2CF9AE}" pid="17" name="display_urn:schemas-microsoft-com:office:office#ContentCloud_Approver1">
    <vt:lpwstr>Redding, Laura</vt:lpwstr>
  </property>
  <property fmtid="{D5CDD505-2E9C-101B-9397-08002B2CF9AE}" pid="18" name="display_urn:schemas-microsoft-com:office:office#ContentCloud_SRO">
    <vt:lpwstr>Coughlin, Tasnim</vt:lpwstr>
  </property>
  <property fmtid="{D5CDD505-2E9C-101B-9397-08002B2CF9AE}" pid="19" name="display_urn:schemas-microsoft-com:office:office#ContentCloud_PrimaryContact">
    <vt:lpwstr>Broadhurst, Nigel</vt:lpwstr>
  </property>
  <property fmtid="{D5CDD505-2E9C-101B-9397-08002B2CF9AE}" pid="20" name="ContentTypeId">
    <vt:lpwstr>0x010100D5A45896ADA143F9BF5F69E7D3C3FE4B00DA008D50AAE045838540FF582C3D468B</vt:lpwstr>
  </property>
</Properties>
</file>