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708" r:id="rId1"/>
  </p:sldMasterIdLst>
  <p:notesMasterIdLst>
    <p:notesMasterId r:id="rId24"/>
  </p:notesMasterIdLst>
  <p:sldIdLst>
    <p:sldId id="257" r:id="rId2"/>
    <p:sldId id="259" r:id="rId3"/>
    <p:sldId id="263" r:id="rId4"/>
    <p:sldId id="264" r:id="rId5"/>
    <p:sldId id="282" r:id="rId6"/>
    <p:sldId id="266" r:id="rId7"/>
    <p:sldId id="267" r:id="rId8"/>
    <p:sldId id="288" r:id="rId9"/>
    <p:sldId id="291" r:id="rId10"/>
    <p:sldId id="279" r:id="rId11"/>
    <p:sldId id="289" r:id="rId12"/>
    <p:sldId id="290" r:id="rId13"/>
    <p:sldId id="277" r:id="rId14"/>
    <p:sldId id="278" r:id="rId15"/>
    <p:sldId id="271" r:id="rId16"/>
    <p:sldId id="262" r:id="rId17"/>
    <p:sldId id="281" r:id="rId18"/>
    <p:sldId id="283" r:id="rId19"/>
    <p:sldId id="284" r:id="rId20"/>
    <p:sldId id="285" r:id="rId21"/>
    <p:sldId id="286" r:id="rId22"/>
    <p:sldId id="287" r:id="rId23"/>
  </p:sldIdLst>
  <p:sldSz cx="12192000" cy="6858000"/>
  <p:notesSz cx="6858000" cy="9144000"/>
  <p:embeddedFontLst>
    <p:embeddedFont>
      <p:font typeface="Acumin Pro" panose="020B0604020202020204" charset="0"/>
      <p:regular r:id="rId25"/>
      <p:bold r:id="rId26"/>
      <p:italic r:id="rId27"/>
      <p:boldItalic r:id="rId28"/>
    </p:embeddedFont>
    <p:embeddedFont>
      <p:font typeface="Acumin Pro ExtraCondensed" panose="020B0604020202020204" charset="0"/>
      <p:regular r:id="rId29"/>
      <p:bold r:id="rId30"/>
      <p:italic r:id="rId31"/>
      <p:boldItalic r:id="rId32"/>
    </p:embeddedFont>
    <p:embeddedFont>
      <p:font typeface="Acumin Pro ExtraCondensed Smbd" panose="020B0604020202020204" charset="0"/>
      <p:regular r:id="rId33"/>
      <p:bold r:id="rId34"/>
      <p:italic r:id="rId35"/>
      <p:boldItalic r:id="rId36"/>
    </p:embeddedFont>
    <p:embeddedFont>
      <p:font typeface="Acumin Pro Medium" panose="020B0604020202020204" charset="0"/>
      <p:regular r:id="rId37"/>
      <p:italic r:id="rId38"/>
    </p:embeddedFont>
    <p:embeddedFont>
      <p:font typeface="Acumin Pro Semibold" panose="020B0604020202020204" charset="0"/>
      <p:regular r:id="rId39"/>
      <p:bold r:id="rId40"/>
      <p:italic r:id="rId41"/>
      <p:boldItalic r:id="rId42"/>
    </p:embeddedFont>
    <p:embeddedFont>
      <p:font typeface="Acumin Pro SemiCondensed" panose="020B0604020202020204" charset="0"/>
      <p:regular r:id="rId43"/>
      <p:bold r:id="rId44"/>
      <p:italic r:id="rId45"/>
      <p:boldItalic r:id="rId46"/>
    </p:embeddedFont>
    <p:embeddedFont>
      <p:font typeface="Calibri" panose="020F0502020204030204" pitchFamily="34" charset="0"/>
      <p:regular r:id="rId47"/>
      <p:bold r:id="rId48"/>
      <p:italic r:id="rId49"/>
      <p:boldItalic r:id="rId50"/>
    </p:embeddedFont>
    <p:embeddedFont>
      <p:font typeface="Cambria Math" panose="02040503050406030204" pitchFamily="18" charset="0"/>
      <p:regular r:id="rId51"/>
    </p:embeddedFont>
    <p:embeddedFont>
      <p:font typeface="United Sans Cd Md" charset="0"/>
      <p:regular r:id="rId52"/>
    </p:embeddedFont>
    <p:embeddedFont>
      <p:font typeface="United Sans Rg Md" charset="0"/>
      <p:regular r:id="rId53"/>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962" autoAdjust="0"/>
    <p:restoredTop sz="86433"/>
  </p:normalViewPr>
  <p:slideViewPr>
    <p:cSldViewPr snapToGrid="0" snapToObjects="1">
      <p:cViewPr varScale="1">
        <p:scale>
          <a:sx n="98" d="100"/>
          <a:sy n="98" d="100"/>
        </p:scale>
        <p:origin x="900" y="96"/>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snapToObjects="1">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9" Type="http://schemas.openxmlformats.org/officeDocument/2006/relationships/font" Target="fonts/font15.fntdata"/><Relationship Id="rId21" Type="http://schemas.openxmlformats.org/officeDocument/2006/relationships/slide" Target="slides/slide20.xml"/><Relationship Id="rId34" Type="http://schemas.openxmlformats.org/officeDocument/2006/relationships/font" Target="fonts/font10.fntdata"/><Relationship Id="rId42" Type="http://schemas.openxmlformats.org/officeDocument/2006/relationships/font" Target="fonts/font18.fntdata"/><Relationship Id="rId47" Type="http://schemas.openxmlformats.org/officeDocument/2006/relationships/font" Target="fonts/font23.fntdata"/><Relationship Id="rId50" Type="http://schemas.openxmlformats.org/officeDocument/2006/relationships/font" Target="fonts/font26.fntdata"/><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5.fntdata"/><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font" Target="fonts/font8.fntdata"/><Relationship Id="rId37" Type="http://schemas.openxmlformats.org/officeDocument/2006/relationships/font" Target="fonts/font13.fntdata"/><Relationship Id="rId40" Type="http://schemas.openxmlformats.org/officeDocument/2006/relationships/font" Target="fonts/font16.fntdata"/><Relationship Id="rId45" Type="http://schemas.openxmlformats.org/officeDocument/2006/relationships/font" Target="fonts/font21.fntdata"/><Relationship Id="rId53" Type="http://schemas.openxmlformats.org/officeDocument/2006/relationships/font" Target="fonts/font29.fntdata"/><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font" Target="fonts/font11.fntdata"/><Relationship Id="rId43" Type="http://schemas.openxmlformats.org/officeDocument/2006/relationships/font" Target="fonts/font19.fntdata"/><Relationship Id="rId48" Type="http://schemas.openxmlformats.org/officeDocument/2006/relationships/font" Target="fonts/font24.fntdata"/><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font" Target="fonts/font27.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openxmlformats.org/officeDocument/2006/relationships/font" Target="fonts/font9.fntdata"/><Relationship Id="rId38" Type="http://schemas.openxmlformats.org/officeDocument/2006/relationships/font" Target="fonts/font14.fntdata"/><Relationship Id="rId46" Type="http://schemas.openxmlformats.org/officeDocument/2006/relationships/font" Target="fonts/font22.fntdata"/><Relationship Id="rId20" Type="http://schemas.openxmlformats.org/officeDocument/2006/relationships/slide" Target="slides/slide19.xml"/><Relationship Id="rId41" Type="http://schemas.openxmlformats.org/officeDocument/2006/relationships/font" Target="fonts/font17.fntdata"/><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36" Type="http://schemas.openxmlformats.org/officeDocument/2006/relationships/font" Target="fonts/font12.fntdata"/><Relationship Id="rId49" Type="http://schemas.openxmlformats.org/officeDocument/2006/relationships/font" Target="fonts/font25.fntdata"/><Relationship Id="rId57"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font" Target="fonts/font7.fntdata"/><Relationship Id="rId44" Type="http://schemas.openxmlformats.org/officeDocument/2006/relationships/font" Target="fonts/font20.fntdata"/><Relationship Id="rId52" Type="http://schemas.openxmlformats.org/officeDocument/2006/relationships/font" Target="fonts/font28.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Grain Market Factor Percent Change</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Sheet1!$O$2</c:f>
              <c:strCache>
                <c:ptCount val="1"/>
                <c:pt idx="0">
                  <c:v>Land Demand </c:v>
                </c:pt>
              </c:strCache>
            </c:strRef>
          </c:tx>
          <c:spPr>
            <a:solidFill>
              <a:schemeClr val="accent1"/>
            </a:solidFill>
            <a:ln>
              <a:noFill/>
            </a:ln>
            <a:effectLst/>
          </c:spPr>
          <c:invertIfNegative val="0"/>
          <c:cat>
            <c:strRef>
              <c:f>Sheet1!$N$3:$N$6</c:f>
              <c:strCache>
                <c:ptCount val="4"/>
                <c:pt idx="0">
                  <c:v>USA Base </c:v>
                </c:pt>
                <c:pt idx="1">
                  <c:v>USA Alt</c:v>
                </c:pt>
                <c:pt idx="2">
                  <c:v>MEX Base</c:v>
                </c:pt>
                <c:pt idx="3">
                  <c:v>MEX Alt</c:v>
                </c:pt>
              </c:strCache>
            </c:strRef>
          </c:cat>
          <c:val>
            <c:numRef>
              <c:f>Sheet1!$O$3:$O$6</c:f>
              <c:numCache>
                <c:formatCode>General</c:formatCode>
                <c:ptCount val="4"/>
                <c:pt idx="0">
                  <c:v>-0.66</c:v>
                </c:pt>
                <c:pt idx="1">
                  <c:v>-0.08</c:v>
                </c:pt>
                <c:pt idx="2">
                  <c:v>10.36</c:v>
                </c:pt>
                <c:pt idx="3">
                  <c:v>10.29</c:v>
                </c:pt>
              </c:numCache>
            </c:numRef>
          </c:val>
          <c:extLst>
            <c:ext xmlns:c16="http://schemas.microsoft.com/office/drawing/2014/chart" uri="{C3380CC4-5D6E-409C-BE32-E72D297353CC}">
              <c16:uniqueId val="{00000000-E28B-4753-A2AA-79FEC76CB032}"/>
            </c:ext>
          </c:extLst>
        </c:ser>
        <c:ser>
          <c:idx val="1"/>
          <c:order val="1"/>
          <c:tx>
            <c:strRef>
              <c:f>Sheet1!$P$2</c:f>
              <c:strCache>
                <c:ptCount val="1"/>
                <c:pt idx="0">
                  <c:v>Grain Prices</c:v>
                </c:pt>
              </c:strCache>
            </c:strRef>
          </c:tx>
          <c:spPr>
            <a:solidFill>
              <a:schemeClr val="accent2"/>
            </a:solidFill>
            <a:ln>
              <a:noFill/>
            </a:ln>
            <a:effectLst/>
          </c:spPr>
          <c:invertIfNegative val="0"/>
          <c:cat>
            <c:strRef>
              <c:f>Sheet1!$N$3:$N$6</c:f>
              <c:strCache>
                <c:ptCount val="4"/>
                <c:pt idx="0">
                  <c:v>USA Base </c:v>
                </c:pt>
                <c:pt idx="1">
                  <c:v>USA Alt</c:v>
                </c:pt>
                <c:pt idx="2">
                  <c:v>MEX Base</c:v>
                </c:pt>
                <c:pt idx="3">
                  <c:v>MEX Alt</c:v>
                </c:pt>
              </c:strCache>
            </c:strRef>
          </c:cat>
          <c:val>
            <c:numRef>
              <c:f>Sheet1!$P$3:$P$6</c:f>
              <c:numCache>
                <c:formatCode>General</c:formatCode>
                <c:ptCount val="4"/>
                <c:pt idx="0">
                  <c:v>-0.25</c:v>
                </c:pt>
                <c:pt idx="1">
                  <c:v>-6.59</c:v>
                </c:pt>
                <c:pt idx="2">
                  <c:v>18.440000000000001</c:v>
                </c:pt>
                <c:pt idx="3">
                  <c:v>18.190000000000001</c:v>
                </c:pt>
              </c:numCache>
            </c:numRef>
          </c:val>
          <c:extLst>
            <c:ext xmlns:c16="http://schemas.microsoft.com/office/drawing/2014/chart" uri="{C3380CC4-5D6E-409C-BE32-E72D297353CC}">
              <c16:uniqueId val="{00000001-E28B-4753-A2AA-79FEC76CB032}"/>
            </c:ext>
          </c:extLst>
        </c:ser>
        <c:ser>
          <c:idx val="2"/>
          <c:order val="2"/>
          <c:tx>
            <c:strRef>
              <c:f>Sheet1!$Q$2</c:f>
              <c:strCache>
                <c:ptCount val="1"/>
                <c:pt idx="0">
                  <c:v>Grain Production</c:v>
                </c:pt>
              </c:strCache>
            </c:strRef>
          </c:tx>
          <c:spPr>
            <a:solidFill>
              <a:schemeClr val="accent3"/>
            </a:solidFill>
            <a:ln>
              <a:noFill/>
            </a:ln>
            <a:effectLst/>
          </c:spPr>
          <c:invertIfNegative val="0"/>
          <c:cat>
            <c:strRef>
              <c:f>Sheet1!$N$3:$N$6</c:f>
              <c:strCache>
                <c:ptCount val="4"/>
                <c:pt idx="0">
                  <c:v>USA Base </c:v>
                </c:pt>
                <c:pt idx="1">
                  <c:v>USA Alt</c:v>
                </c:pt>
                <c:pt idx="2">
                  <c:v>MEX Base</c:v>
                </c:pt>
                <c:pt idx="3">
                  <c:v>MEX Alt</c:v>
                </c:pt>
              </c:strCache>
            </c:strRef>
          </c:cat>
          <c:val>
            <c:numRef>
              <c:f>Sheet1!$Q$3:$Q$6</c:f>
              <c:numCache>
                <c:formatCode>General</c:formatCode>
                <c:ptCount val="4"/>
                <c:pt idx="0">
                  <c:v>-1.93</c:v>
                </c:pt>
                <c:pt idx="1">
                  <c:v>0</c:v>
                </c:pt>
                <c:pt idx="2">
                  <c:v>24.19</c:v>
                </c:pt>
                <c:pt idx="3">
                  <c:v>23.91</c:v>
                </c:pt>
              </c:numCache>
            </c:numRef>
          </c:val>
          <c:extLst>
            <c:ext xmlns:c16="http://schemas.microsoft.com/office/drawing/2014/chart" uri="{C3380CC4-5D6E-409C-BE32-E72D297353CC}">
              <c16:uniqueId val="{00000002-E28B-4753-A2AA-79FEC76CB032}"/>
            </c:ext>
          </c:extLst>
        </c:ser>
        <c:dLbls>
          <c:showLegendKey val="0"/>
          <c:showVal val="0"/>
          <c:showCatName val="0"/>
          <c:showSerName val="0"/>
          <c:showPercent val="0"/>
          <c:showBubbleSize val="0"/>
        </c:dLbls>
        <c:gapWidth val="219"/>
        <c:overlap val="-27"/>
        <c:axId val="2048689023"/>
        <c:axId val="2048689855"/>
      </c:barChart>
      <c:catAx>
        <c:axId val="2048689023"/>
        <c:scaling>
          <c:orientation val="minMax"/>
        </c:scaling>
        <c:delete val="0"/>
        <c:axPos val="b"/>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48689855"/>
        <c:crosses val="autoZero"/>
        <c:auto val="1"/>
        <c:lblAlgn val="ctr"/>
        <c:lblOffset val="100"/>
        <c:noMultiLvlLbl val="0"/>
      </c:catAx>
      <c:valAx>
        <c:axId val="2048689855"/>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4868902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Welfare Decomposition</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Sheet1!$I$2</c:f>
              <c:strCache>
                <c:ptCount val="1"/>
                <c:pt idx="0">
                  <c:v>Allocative efficieny</c:v>
                </c:pt>
              </c:strCache>
            </c:strRef>
          </c:tx>
          <c:spPr>
            <a:solidFill>
              <a:schemeClr val="accent1"/>
            </a:solidFill>
            <a:ln>
              <a:noFill/>
            </a:ln>
            <a:effectLst/>
          </c:spPr>
          <c:invertIfNegative val="0"/>
          <c:cat>
            <c:strRef>
              <c:f>Sheet1!$H$3:$H$8</c:f>
              <c:strCache>
                <c:ptCount val="6"/>
                <c:pt idx="0">
                  <c:v>ROW Alt</c:v>
                </c:pt>
                <c:pt idx="1">
                  <c:v>ROW Base </c:v>
                </c:pt>
                <c:pt idx="2">
                  <c:v>MEX Alt</c:v>
                </c:pt>
                <c:pt idx="3">
                  <c:v>MEX Base</c:v>
                </c:pt>
                <c:pt idx="4">
                  <c:v>USA Alt</c:v>
                </c:pt>
                <c:pt idx="5">
                  <c:v>USA Base</c:v>
                </c:pt>
              </c:strCache>
            </c:strRef>
          </c:cat>
          <c:val>
            <c:numRef>
              <c:f>Sheet1!$I$3:$I$8</c:f>
              <c:numCache>
                <c:formatCode>General</c:formatCode>
                <c:ptCount val="6"/>
                <c:pt idx="0">
                  <c:v>-39</c:v>
                </c:pt>
                <c:pt idx="1">
                  <c:v>-93</c:v>
                </c:pt>
                <c:pt idx="2">
                  <c:v>-1116</c:v>
                </c:pt>
                <c:pt idx="3">
                  <c:v>-1085</c:v>
                </c:pt>
                <c:pt idx="4">
                  <c:v>-145</c:v>
                </c:pt>
                <c:pt idx="5">
                  <c:v>53</c:v>
                </c:pt>
              </c:numCache>
            </c:numRef>
          </c:val>
          <c:extLst>
            <c:ext xmlns:c16="http://schemas.microsoft.com/office/drawing/2014/chart" uri="{C3380CC4-5D6E-409C-BE32-E72D297353CC}">
              <c16:uniqueId val="{00000000-2886-477B-B86E-A563AA586094}"/>
            </c:ext>
          </c:extLst>
        </c:ser>
        <c:ser>
          <c:idx val="1"/>
          <c:order val="1"/>
          <c:tx>
            <c:strRef>
              <c:f>Sheet1!$J$2</c:f>
              <c:strCache>
                <c:ptCount val="1"/>
                <c:pt idx="0">
                  <c:v>Terms of Trade</c:v>
                </c:pt>
              </c:strCache>
            </c:strRef>
          </c:tx>
          <c:spPr>
            <a:solidFill>
              <a:schemeClr val="accent2"/>
            </a:solidFill>
            <a:ln>
              <a:noFill/>
            </a:ln>
            <a:effectLst/>
          </c:spPr>
          <c:invertIfNegative val="0"/>
          <c:cat>
            <c:strRef>
              <c:f>Sheet1!$H$3:$H$8</c:f>
              <c:strCache>
                <c:ptCount val="6"/>
                <c:pt idx="0">
                  <c:v>ROW Alt</c:v>
                </c:pt>
                <c:pt idx="1">
                  <c:v>ROW Base </c:v>
                </c:pt>
                <c:pt idx="2">
                  <c:v>MEX Alt</c:v>
                </c:pt>
                <c:pt idx="3">
                  <c:v>MEX Base</c:v>
                </c:pt>
                <c:pt idx="4">
                  <c:v>USA Alt</c:v>
                </c:pt>
                <c:pt idx="5">
                  <c:v>USA Base</c:v>
                </c:pt>
              </c:strCache>
            </c:strRef>
          </c:cat>
          <c:val>
            <c:numRef>
              <c:f>Sheet1!$J$3:$J$8</c:f>
              <c:numCache>
                <c:formatCode>General</c:formatCode>
                <c:ptCount val="6"/>
                <c:pt idx="0">
                  <c:v>344</c:v>
                </c:pt>
                <c:pt idx="1">
                  <c:v>102</c:v>
                </c:pt>
                <c:pt idx="2">
                  <c:v>376</c:v>
                </c:pt>
                <c:pt idx="3">
                  <c:v>230</c:v>
                </c:pt>
                <c:pt idx="4">
                  <c:v>-720</c:v>
                </c:pt>
                <c:pt idx="5">
                  <c:v>-332</c:v>
                </c:pt>
              </c:numCache>
            </c:numRef>
          </c:val>
          <c:extLst>
            <c:ext xmlns:c16="http://schemas.microsoft.com/office/drawing/2014/chart" uri="{C3380CC4-5D6E-409C-BE32-E72D297353CC}">
              <c16:uniqueId val="{00000001-2886-477B-B86E-A563AA586094}"/>
            </c:ext>
          </c:extLst>
        </c:ser>
        <c:ser>
          <c:idx val="2"/>
          <c:order val="2"/>
          <c:tx>
            <c:strRef>
              <c:f>Sheet1!$K$2</c:f>
              <c:strCache>
                <c:ptCount val="1"/>
                <c:pt idx="0">
                  <c:v>EV total </c:v>
                </c:pt>
              </c:strCache>
            </c:strRef>
          </c:tx>
          <c:spPr>
            <a:solidFill>
              <a:schemeClr val="accent3"/>
            </a:solidFill>
            <a:ln>
              <a:noFill/>
            </a:ln>
            <a:effectLst/>
          </c:spPr>
          <c:invertIfNegative val="0"/>
          <c:cat>
            <c:strRef>
              <c:f>Sheet1!$H$3:$H$8</c:f>
              <c:strCache>
                <c:ptCount val="6"/>
                <c:pt idx="0">
                  <c:v>ROW Alt</c:v>
                </c:pt>
                <c:pt idx="1">
                  <c:v>ROW Base </c:v>
                </c:pt>
                <c:pt idx="2">
                  <c:v>MEX Alt</c:v>
                </c:pt>
                <c:pt idx="3">
                  <c:v>MEX Base</c:v>
                </c:pt>
                <c:pt idx="4">
                  <c:v>USA Alt</c:v>
                </c:pt>
                <c:pt idx="5">
                  <c:v>USA Base</c:v>
                </c:pt>
              </c:strCache>
            </c:strRef>
          </c:cat>
          <c:val>
            <c:numRef>
              <c:f>Sheet1!$K$3:$K$8</c:f>
              <c:numCache>
                <c:formatCode>General</c:formatCode>
                <c:ptCount val="6"/>
                <c:pt idx="0">
                  <c:v>307</c:v>
                </c:pt>
                <c:pt idx="1">
                  <c:v>9</c:v>
                </c:pt>
                <c:pt idx="2">
                  <c:v>-740</c:v>
                </c:pt>
                <c:pt idx="3">
                  <c:v>-855</c:v>
                </c:pt>
                <c:pt idx="4">
                  <c:v>-866</c:v>
                </c:pt>
                <c:pt idx="5">
                  <c:v>-278</c:v>
                </c:pt>
              </c:numCache>
            </c:numRef>
          </c:val>
          <c:extLst>
            <c:ext xmlns:c16="http://schemas.microsoft.com/office/drawing/2014/chart" uri="{C3380CC4-5D6E-409C-BE32-E72D297353CC}">
              <c16:uniqueId val="{00000002-2886-477B-B86E-A563AA586094}"/>
            </c:ext>
          </c:extLst>
        </c:ser>
        <c:dLbls>
          <c:showLegendKey val="0"/>
          <c:showVal val="0"/>
          <c:showCatName val="0"/>
          <c:showSerName val="0"/>
          <c:showPercent val="0"/>
          <c:showBubbleSize val="0"/>
        </c:dLbls>
        <c:gapWidth val="182"/>
        <c:axId val="1528411935"/>
        <c:axId val="1528405279"/>
      </c:barChart>
      <c:catAx>
        <c:axId val="1528411935"/>
        <c:scaling>
          <c:orientation val="minMax"/>
        </c:scaling>
        <c:delete val="0"/>
        <c:axPos val="l"/>
        <c:numFmt formatCode="General" sourceLinked="1"/>
        <c:majorTickMark val="none"/>
        <c:minorTickMark val="none"/>
        <c:tickLblPos val="high"/>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528405279"/>
        <c:crosses val="autoZero"/>
        <c:auto val="1"/>
        <c:lblAlgn val="ctr"/>
        <c:lblOffset val="100"/>
        <c:noMultiLvlLbl val="0"/>
      </c:catAx>
      <c:valAx>
        <c:axId val="1528405279"/>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Million USD</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52841193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8A55EAA-D64B-A54D-9AD6-840407C79D5E}" type="datetimeFigureOut">
              <a:rPr lang="en-US" smtClean="0"/>
              <a:t>5/29/2024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88F3A2B-14A6-8F47-B753-A658CA12576A}" type="slidenum">
              <a:rPr lang="en-US" smtClean="0"/>
              <a:t>‹#›</a:t>
            </a:fld>
            <a:endParaRPr lang="en-US"/>
          </a:p>
        </p:txBody>
      </p:sp>
    </p:spTree>
    <p:extLst>
      <p:ext uri="{BB962C8B-B14F-4D97-AF65-F5344CB8AC3E}">
        <p14:creationId xmlns:p14="http://schemas.microsoft.com/office/powerpoint/2010/main" val="16179004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onlinelibrary.wiley.com/doi/full/10.1111/1746-692X.12389" TargetMode="External"/><Relationship Id="rId2" Type="http://schemas.openxmlformats.org/officeDocument/2006/relationships/slide" Target="../slides/slide5.xml"/><Relationship Id="rId1" Type="http://schemas.openxmlformats.org/officeDocument/2006/relationships/notesMaster" Target="../notesMasters/notesMaster1.xml"/><Relationship Id="rId5" Type="http://schemas.openxmlformats.org/officeDocument/2006/relationships/hyperlink" Target="https://onlinelibrary.wiley.com/doi/full/10.1002/mde.4214" TargetMode="External"/><Relationship Id="rId4" Type="http://schemas.openxmlformats.org/officeDocument/2006/relationships/hyperlink" Target="https://www.sciencedirect.com/science/article/pii/S0306919221001305"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Introduction: </a:t>
            </a:r>
          </a:p>
          <a:p>
            <a:pPr marL="171450" indent="-171450">
              <a:buFontTx/>
              <a:buChar char="-"/>
            </a:pPr>
            <a:r>
              <a:rPr lang="en-US" dirty="0"/>
              <a:t>Good afternoon, thanks for being in attendance. </a:t>
            </a:r>
          </a:p>
          <a:p>
            <a:pPr marL="171450" indent="-171450">
              <a:buFontTx/>
              <a:buChar char="-"/>
            </a:pPr>
            <a:r>
              <a:rPr lang="en-US" dirty="0"/>
              <a:t>My name is DJR, just finished my first year in the MS Ag Econ program @ Purdue where I work under Dr. Roman Keeney </a:t>
            </a:r>
          </a:p>
          <a:p>
            <a:pPr marL="171450" indent="-171450">
              <a:buFontTx/>
              <a:buChar char="-"/>
            </a:pPr>
            <a:r>
              <a:rPr lang="en-US" dirty="0"/>
              <a:t>Over the last few months we have been working on a paper that focuses on the effects of reversing deep trade integration: using the us-Mexico gm corn trade dispute as the case study  </a:t>
            </a:r>
          </a:p>
        </p:txBody>
      </p:sp>
      <p:sp>
        <p:nvSpPr>
          <p:cNvPr id="4" name="Slide Number Placeholder 3"/>
          <p:cNvSpPr>
            <a:spLocks noGrp="1"/>
          </p:cNvSpPr>
          <p:nvPr>
            <p:ph type="sldNum" sz="quarter" idx="5"/>
          </p:nvPr>
        </p:nvSpPr>
        <p:spPr/>
        <p:txBody>
          <a:bodyPr/>
          <a:lstStyle/>
          <a:p>
            <a:fld id="{988F3A2B-14A6-8F47-B753-A658CA12576A}" type="slidenum">
              <a:rPr lang="en-US" smtClean="0"/>
              <a:t>1</a:t>
            </a:fld>
            <a:endParaRPr lang="en-US"/>
          </a:p>
        </p:txBody>
      </p:sp>
    </p:spTree>
    <p:extLst>
      <p:ext uri="{BB962C8B-B14F-4D97-AF65-F5344CB8AC3E}">
        <p14:creationId xmlns:p14="http://schemas.microsoft.com/office/powerpoint/2010/main" val="40218179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Before we can look at the effects of reversing deep integration, we first need to understand how the integration came to be</a:t>
            </a:r>
          </a:p>
          <a:p>
            <a:pPr marL="171450" indent="-171450">
              <a:buFontTx/>
              <a:buChar char="-"/>
            </a:pPr>
            <a:r>
              <a:rPr lang="en-US" dirty="0"/>
              <a:t>Mexico is one of the oldest and strongest trading partners of the US, sharing a boarder helps with trade relations</a:t>
            </a:r>
          </a:p>
          <a:p>
            <a:pPr marL="171450" indent="-171450">
              <a:buFontTx/>
              <a:buChar char="-"/>
            </a:pPr>
            <a:r>
              <a:rPr lang="en-US" dirty="0"/>
              <a:t>The movement of FTAs in the early 90 perfectly describes the US-Mexico relationship</a:t>
            </a:r>
          </a:p>
          <a:p>
            <a:pPr marL="628650" lvl="1" indent="-171450">
              <a:buFontTx/>
              <a:buChar char="-"/>
            </a:pPr>
            <a:r>
              <a:rPr lang="en-US" dirty="0"/>
              <a:t>NAFTA</a:t>
            </a:r>
          </a:p>
          <a:p>
            <a:pPr marL="628650" lvl="1" indent="-171450">
              <a:buFontTx/>
              <a:buChar char="-"/>
            </a:pPr>
            <a:r>
              <a:rPr lang="en-US" dirty="0"/>
              <a:t>USMCA</a:t>
            </a:r>
          </a:p>
        </p:txBody>
      </p:sp>
      <p:sp>
        <p:nvSpPr>
          <p:cNvPr id="4" name="Slide Number Placeholder 3"/>
          <p:cNvSpPr>
            <a:spLocks noGrp="1"/>
          </p:cNvSpPr>
          <p:nvPr>
            <p:ph type="sldNum" sz="quarter" idx="5"/>
          </p:nvPr>
        </p:nvSpPr>
        <p:spPr/>
        <p:txBody>
          <a:bodyPr/>
          <a:lstStyle/>
          <a:p>
            <a:fld id="{988F3A2B-14A6-8F47-B753-A658CA12576A}" type="slidenum">
              <a:rPr lang="en-US" smtClean="0"/>
              <a:t>2</a:t>
            </a:fld>
            <a:endParaRPr lang="en-US"/>
          </a:p>
        </p:txBody>
      </p:sp>
    </p:spTree>
    <p:extLst>
      <p:ext uri="{BB962C8B-B14F-4D97-AF65-F5344CB8AC3E}">
        <p14:creationId xmlns:p14="http://schemas.microsoft.com/office/powerpoint/2010/main" val="24758808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about 3 decades of deep integration within the agricultural sectors, changing relationships seem to be underway. There seems to be an attitude that is turning from trade liberalization and moving back towards protectionist policies. </a:t>
            </a:r>
          </a:p>
          <a:p>
            <a:r>
              <a:rPr lang="en-US" dirty="0"/>
              <a:t>President </a:t>
            </a:r>
            <a:r>
              <a:rPr lang="en-US" i="0" dirty="0">
                <a:effectLst/>
                <a:latin typeface="Acumin Pro SemiCondensed" panose="020B0604020202020204" charset="0"/>
              </a:rPr>
              <a:t>Andrés Manuel López Obrador, who was elected in 2018, led in the changing relations ushering in new agendas for trade and agriculture for Mexico. Chief among the changing agriculture and trade agendas is a push to ban GM corn in the Mexican food system. This ban would cause a huge disruption as corn is chief among commodities imported to Mexico. This ban has been met with pushback from the US and has been modified several times.  </a:t>
            </a:r>
          </a:p>
          <a:p>
            <a:r>
              <a:rPr lang="en-US" i="0" dirty="0">
                <a:effectLst/>
                <a:latin typeface="Acumin Pro SemiCondensed" panose="020B0604020202020204" charset="0"/>
              </a:rPr>
              <a:t> </a:t>
            </a:r>
            <a:endParaRPr lang="en-US" dirty="0"/>
          </a:p>
          <a:p>
            <a:r>
              <a:rPr lang="en-US" dirty="0"/>
              <a:t>Here is a timeline of key events regarding the ban:</a:t>
            </a:r>
          </a:p>
          <a:p>
            <a:pPr marL="171450" indent="-171450">
              <a:buFontTx/>
              <a:buChar char="-"/>
            </a:pPr>
            <a:r>
              <a:rPr lang="en-US" dirty="0"/>
              <a:t>December, 2020 – concurrent with this is other domestic agendas to increase domestic production to phase out imports</a:t>
            </a:r>
          </a:p>
          <a:p>
            <a:pPr marL="171450" indent="-171450">
              <a:buFontTx/>
              <a:buChar char="-"/>
            </a:pPr>
            <a:r>
              <a:rPr lang="en-US" dirty="0"/>
              <a:t>February, 2023</a:t>
            </a:r>
          </a:p>
          <a:p>
            <a:pPr marL="171450" indent="-171450">
              <a:buFontTx/>
              <a:buChar char="-"/>
            </a:pPr>
            <a:r>
              <a:rPr lang="en-US" dirty="0"/>
              <a:t>August, 2023 </a:t>
            </a:r>
          </a:p>
          <a:p>
            <a:pPr marL="171450" indent="-171450">
              <a:buFontTx/>
              <a:buChar char="-"/>
            </a:pPr>
            <a:r>
              <a:rPr lang="en-US" dirty="0"/>
              <a:t>February, 2024</a:t>
            </a:r>
          </a:p>
          <a:p>
            <a:pPr marL="171450" indent="-171450">
              <a:buFontTx/>
              <a:buChar char="-"/>
            </a:pPr>
            <a:r>
              <a:rPr lang="en-US" dirty="0"/>
              <a:t>November, 2024  </a:t>
            </a:r>
          </a:p>
          <a:p>
            <a:pPr marL="171450" indent="-171450">
              <a:buFontTx/>
              <a:buChar char="-"/>
            </a:pPr>
            <a:endParaRPr lang="en-US" dirty="0"/>
          </a:p>
          <a:p>
            <a:pPr marL="0" indent="0">
              <a:buFontTx/>
              <a:buNone/>
            </a:pPr>
            <a:r>
              <a:rPr lang="en-US" dirty="0"/>
              <a:t>A worthwhile note to mention here is how the US has responded to past trade disputes in bulk grain commodities. The US-China trade war resulted in high tariffs placed on US soybeans, to which the US responded with subsidies to soybean farmers. The US government has established itself as willing to protect farmer incomes for foreign trade policies. </a:t>
            </a:r>
          </a:p>
        </p:txBody>
      </p:sp>
      <p:sp>
        <p:nvSpPr>
          <p:cNvPr id="4" name="Slide Number Placeholder 3"/>
          <p:cNvSpPr>
            <a:spLocks noGrp="1"/>
          </p:cNvSpPr>
          <p:nvPr>
            <p:ph type="sldNum" sz="quarter" idx="5"/>
          </p:nvPr>
        </p:nvSpPr>
        <p:spPr/>
        <p:txBody>
          <a:bodyPr/>
          <a:lstStyle/>
          <a:p>
            <a:fld id="{988F3A2B-14A6-8F47-B753-A658CA12576A}" type="slidenum">
              <a:rPr lang="en-US" smtClean="0"/>
              <a:t>3</a:t>
            </a:fld>
            <a:endParaRPr lang="en-US"/>
          </a:p>
        </p:txBody>
      </p:sp>
    </p:spTree>
    <p:extLst>
      <p:ext uri="{BB962C8B-B14F-4D97-AF65-F5344CB8AC3E}">
        <p14:creationId xmlns:p14="http://schemas.microsoft.com/office/powerpoint/2010/main" val="4961930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Given the history of integration between US-Mexico and the potential ban on GM corn, we are motivated to understand how grain markets could be effected and the spillovers it would have on welfare measures. </a:t>
            </a:r>
          </a:p>
          <a:p>
            <a:endParaRPr lang="en-US" dirty="0"/>
          </a:p>
          <a:p>
            <a:r>
              <a:rPr lang="en-US" dirty="0"/>
              <a:t>Specifically we want to know:</a:t>
            </a:r>
          </a:p>
          <a:p>
            <a:pPr marL="171450" indent="-171450">
              <a:buFontTx/>
              <a:buChar char="-"/>
            </a:pPr>
            <a:r>
              <a:rPr lang="en-US" dirty="0"/>
              <a:t>How Mexico would replace lost imports from the GM ban?</a:t>
            </a:r>
          </a:p>
          <a:p>
            <a:pPr marL="628650" lvl="1" indent="-171450">
              <a:buFontTx/>
              <a:buChar char="-"/>
            </a:pPr>
            <a:r>
              <a:rPr lang="en-US" dirty="0"/>
              <a:t>Mexico has 2 options, increase domestic production or import from non-GM producers. (Most other large corn exporter s– Brazil and Argentina -- follow more or less the same trend as the US being dominated by GM production)</a:t>
            </a:r>
          </a:p>
          <a:p>
            <a:pPr marL="628650" lvl="1" indent="-171450">
              <a:buFontTx/>
              <a:buChar char="-"/>
            </a:pPr>
            <a:r>
              <a:rPr lang="en-US" dirty="0"/>
              <a:t>Increasing domestic production raises accompanying questions: How does land demand and other agricultural production change as land, labor, capital, are shifted from other sectors to corn production. </a:t>
            </a:r>
          </a:p>
          <a:p>
            <a:pPr marL="171450" indent="-171450">
              <a:buFontTx/>
              <a:buChar char="-"/>
            </a:pPr>
            <a:r>
              <a:rPr lang="en-US" dirty="0"/>
              <a:t>How grain markets will adjust around the ban?</a:t>
            </a:r>
          </a:p>
          <a:p>
            <a:pPr marL="628650" lvl="1" indent="-171450">
              <a:buFontTx/>
              <a:buChar char="-"/>
            </a:pPr>
            <a:r>
              <a:rPr lang="en-US" dirty="0"/>
              <a:t>Mexico increases domestic production, by how much? Does US produce less or export more, displacing others? How much do we expect prices to change in tandem with changing production? </a:t>
            </a:r>
          </a:p>
          <a:p>
            <a:pPr marL="628650" lvl="1" indent="-171450">
              <a:buFontTx/>
              <a:buChar char="-"/>
            </a:pPr>
            <a:r>
              <a:rPr lang="en-US" dirty="0"/>
              <a:t>What spillover effect does grain markets have to the food economy? Mexico has a growing beef sector that is wholly possible because of their ability to import large quantities of cheap corn from the US. If prices of domestically produced corn goes up, how will that impact the price of beef? </a:t>
            </a:r>
          </a:p>
          <a:p>
            <a:pPr marL="171450" indent="-171450">
              <a:buFontTx/>
              <a:buChar char="-"/>
            </a:pPr>
            <a:r>
              <a:rPr lang="en-US" dirty="0"/>
              <a:t>How a US policy response further welfare losses</a:t>
            </a:r>
          </a:p>
          <a:p>
            <a:pPr marL="457200" lvl="1" indent="0">
              <a:buFontTx/>
              <a:buNone/>
            </a:pPr>
            <a:r>
              <a:rPr lang="en-US" dirty="0"/>
              <a:t>We expect the ban to threaten US producer incomes. If the US government placed a subsidy to maintain incomes, what would that look like? </a:t>
            </a:r>
          </a:p>
          <a:p>
            <a:pPr marL="457200" lvl="1" indent="0">
              <a:buFontTx/>
              <a:buNone/>
            </a:pPr>
            <a:endParaRPr lang="en-US" dirty="0"/>
          </a:p>
        </p:txBody>
      </p:sp>
      <p:sp>
        <p:nvSpPr>
          <p:cNvPr id="4" name="Slide Number Placeholder 3"/>
          <p:cNvSpPr>
            <a:spLocks noGrp="1"/>
          </p:cNvSpPr>
          <p:nvPr>
            <p:ph type="sldNum" sz="quarter" idx="5"/>
          </p:nvPr>
        </p:nvSpPr>
        <p:spPr/>
        <p:txBody>
          <a:bodyPr/>
          <a:lstStyle/>
          <a:p>
            <a:fld id="{988F3A2B-14A6-8F47-B753-A658CA12576A}" type="slidenum">
              <a:rPr lang="en-US" smtClean="0"/>
              <a:t>4</a:t>
            </a:fld>
            <a:endParaRPr lang="en-US"/>
          </a:p>
        </p:txBody>
      </p:sp>
    </p:spTree>
    <p:extLst>
      <p:ext uri="{BB962C8B-B14F-4D97-AF65-F5344CB8AC3E}">
        <p14:creationId xmlns:p14="http://schemas.microsoft.com/office/powerpoint/2010/main" val="29157687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https://onlinelibrary.wiley.com/doi/full/10.1111/1746-692X.12389</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hlinkClick r:id="rId4"/>
              </a:rPr>
              <a:t>https://www.sciencedirect.com/science/article/pii/S0306919221001305</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hlinkClick r:id="rId5"/>
              </a:rPr>
              <a:t>https://onlinelibrary.wiley.com/doi/full/10.1002/mde.4214</a:t>
            </a:r>
            <a:endParaRPr lang="en-US" dirty="0"/>
          </a:p>
          <a:p>
            <a:endParaRPr lang="en-US" dirty="0"/>
          </a:p>
        </p:txBody>
      </p:sp>
      <p:sp>
        <p:nvSpPr>
          <p:cNvPr id="4" name="Slide Number Placeholder 3"/>
          <p:cNvSpPr>
            <a:spLocks noGrp="1"/>
          </p:cNvSpPr>
          <p:nvPr>
            <p:ph type="sldNum" sz="quarter" idx="5"/>
          </p:nvPr>
        </p:nvSpPr>
        <p:spPr/>
        <p:txBody>
          <a:bodyPr/>
          <a:lstStyle/>
          <a:p>
            <a:fld id="{988F3A2B-14A6-8F47-B753-A658CA12576A}" type="slidenum">
              <a:rPr lang="en-US" smtClean="0"/>
              <a:t>5</a:t>
            </a:fld>
            <a:endParaRPr lang="en-US"/>
          </a:p>
        </p:txBody>
      </p:sp>
    </p:spTree>
    <p:extLst>
      <p:ext uri="{BB962C8B-B14F-4D97-AF65-F5344CB8AC3E}">
        <p14:creationId xmlns:p14="http://schemas.microsoft.com/office/powerpoint/2010/main" val="9662393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computable general equilibrium model is the perfect tool to analyze the questions laid out previously as they consider the interconnectedness of the economy. </a:t>
            </a:r>
          </a:p>
          <a:p>
            <a:endParaRPr lang="en-US" dirty="0"/>
          </a:p>
          <a:p>
            <a:r>
              <a:rPr lang="en-US" dirty="0"/>
              <a:t>The GTAP model and accompanying database allow for aggregations so the modeler can focus on commodities and regions of interest. As we want to look at the potential GM corn ban from Mexico we aggregate the model by: </a:t>
            </a:r>
          </a:p>
          <a:p>
            <a:pPr marL="171450" indent="-171450">
              <a:buFontTx/>
              <a:buChar char="-"/>
            </a:pPr>
            <a:r>
              <a:rPr lang="en-US" dirty="0"/>
              <a:t>11 regions </a:t>
            </a:r>
          </a:p>
          <a:p>
            <a:pPr marL="171450" indent="-171450">
              <a:buFontTx/>
              <a:buChar char="-"/>
            </a:pPr>
            <a:r>
              <a:rPr lang="en-US" dirty="0"/>
              <a:t>18 commodities </a:t>
            </a:r>
          </a:p>
          <a:p>
            <a:pPr marL="171450" indent="-171450">
              <a:buFontTx/>
              <a:buChar char="-"/>
            </a:pPr>
            <a:endParaRPr lang="en-US" dirty="0"/>
          </a:p>
          <a:p>
            <a:pPr marL="0" indent="0">
              <a:buFontTx/>
              <a:buNone/>
            </a:pPr>
            <a:r>
              <a:rPr lang="en-US" dirty="0"/>
              <a:t>We further model modifications by adjusting parameters. </a:t>
            </a:r>
          </a:p>
          <a:p>
            <a:pPr marL="0" indent="0">
              <a:buFontTx/>
              <a:buNone/>
            </a:pPr>
            <a:endParaRPr lang="en-US" dirty="0"/>
          </a:p>
          <a:p>
            <a:pPr marL="0" indent="0">
              <a:buFontTx/>
              <a:buNone/>
            </a:pPr>
            <a:r>
              <a:rPr lang="en-US" dirty="0"/>
              <a:t>It is important to note here how we consider corn in the GTAP model. Corn is not a stand alone commodity in the database but is rather a component of coarse grains (</a:t>
            </a:r>
            <a:r>
              <a:rPr lang="en-US" dirty="0" err="1"/>
              <a:t>gro</a:t>
            </a:r>
            <a:r>
              <a:rPr lang="en-US" dirty="0"/>
              <a:t>). </a:t>
            </a:r>
          </a:p>
        </p:txBody>
      </p:sp>
      <p:sp>
        <p:nvSpPr>
          <p:cNvPr id="4" name="Slide Number Placeholder 3"/>
          <p:cNvSpPr>
            <a:spLocks noGrp="1"/>
          </p:cNvSpPr>
          <p:nvPr>
            <p:ph type="sldNum" sz="quarter" idx="5"/>
          </p:nvPr>
        </p:nvSpPr>
        <p:spPr/>
        <p:txBody>
          <a:bodyPr/>
          <a:lstStyle/>
          <a:p>
            <a:fld id="{988F3A2B-14A6-8F47-B753-A658CA12576A}" type="slidenum">
              <a:rPr lang="en-US" smtClean="0"/>
              <a:t>6</a:t>
            </a:fld>
            <a:endParaRPr lang="en-US"/>
          </a:p>
        </p:txBody>
      </p:sp>
    </p:spTree>
    <p:extLst>
      <p:ext uri="{BB962C8B-B14F-4D97-AF65-F5344CB8AC3E}">
        <p14:creationId xmlns:p14="http://schemas.microsoft.com/office/powerpoint/2010/main" val="2642165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model the effects of both the ban and the potential policy response we have a two-scenario model. Our idea is to shock GM corn imports by 50% to represent a gradual implementation. </a:t>
            </a:r>
          </a:p>
          <a:p>
            <a:endParaRPr lang="en-US" dirty="0"/>
          </a:p>
          <a:p>
            <a:r>
              <a:rPr lang="en-US" dirty="0"/>
              <a:t>Reasons for cutting the shock in half</a:t>
            </a:r>
          </a:p>
          <a:p>
            <a:pPr marL="342900" indent="-342900">
              <a:buAutoNum type="arabicParenR"/>
            </a:pPr>
            <a:r>
              <a:rPr lang="en-US" dirty="0"/>
              <a:t>Trying to pick up the shorter than medium run effects and</a:t>
            </a:r>
          </a:p>
          <a:p>
            <a:pPr marL="342900" indent="-342900">
              <a:buAutoNum type="arabicParenR"/>
            </a:pPr>
            <a:r>
              <a:rPr lang="en-US" dirty="0"/>
              <a:t>Want to try and target the level of import restriction that could trigger a US policy response</a:t>
            </a:r>
          </a:p>
          <a:p>
            <a:pPr marL="342900" indent="-342900">
              <a:buAutoNum type="arabicParenR"/>
            </a:pPr>
            <a:r>
              <a:rPr lang="en-US" dirty="0"/>
              <a:t>Mexico dependence on imports is unlikely to see the drastic 100% ban. We showed that Mexico is already altering all details of the ban to avoid issues. Smaller shocks reflect a more likely gradual implementation. </a:t>
            </a:r>
          </a:p>
          <a:p>
            <a:endParaRPr lang="en-US" dirty="0"/>
          </a:p>
        </p:txBody>
      </p:sp>
      <p:sp>
        <p:nvSpPr>
          <p:cNvPr id="4" name="Slide Number Placeholder 3"/>
          <p:cNvSpPr>
            <a:spLocks noGrp="1"/>
          </p:cNvSpPr>
          <p:nvPr>
            <p:ph type="sldNum" sz="quarter" idx="5"/>
          </p:nvPr>
        </p:nvSpPr>
        <p:spPr/>
        <p:txBody>
          <a:bodyPr/>
          <a:lstStyle/>
          <a:p>
            <a:fld id="{988F3A2B-14A6-8F47-B753-A658CA12576A}" type="slidenum">
              <a:rPr lang="en-US" smtClean="0"/>
              <a:t>7</a:t>
            </a:fld>
            <a:endParaRPr lang="en-US"/>
          </a:p>
        </p:txBody>
      </p:sp>
    </p:spTree>
    <p:extLst>
      <p:ext uri="{BB962C8B-B14F-4D97-AF65-F5344CB8AC3E}">
        <p14:creationId xmlns:p14="http://schemas.microsoft.com/office/powerpoint/2010/main" val="20662512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88F3A2B-14A6-8F47-B753-A658CA12576A}" type="slidenum">
              <a:rPr lang="en-US" smtClean="0"/>
              <a:t>15</a:t>
            </a:fld>
            <a:endParaRPr lang="en-US"/>
          </a:p>
        </p:txBody>
      </p:sp>
    </p:spTree>
    <p:extLst>
      <p:ext uri="{BB962C8B-B14F-4D97-AF65-F5344CB8AC3E}">
        <p14:creationId xmlns:p14="http://schemas.microsoft.com/office/powerpoint/2010/main" val="30153473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88F3A2B-14A6-8F47-B753-A658CA12576A}" type="slidenum">
              <a:rPr lang="en-US" smtClean="0"/>
              <a:t>16</a:t>
            </a:fld>
            <a:endParaRPr lang="en-US"/>
          </a:p>
        </p:txBody>
      </p:sp>
    </p:spTree>
    <p:extLst>
      <p:ext uri="{BB962C8B-B14F-4D97-AF65-F5344CB8AC3E}">
        <p14:creationId xmlns:p14="http://schemas.microsoft.com/office/powerpoint/2010/main" val="4568514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Resource Page - PPT Accessibility">
    <p:bg>
      <p:bgPr>
        <a:solidFill>
          <a:schemeClr val="accent4"/>
        </a:solidFill>
        <a:effectLst/>
      </p:bgPr>
    </p:bg>
    <p:spTree>
      <p:nvGrpSpPr>
        <p:cNvPr id="1" name=""/>
        <p:cNvGrpSpPr/>
        <p:nvPr/>
      </p:nvGrpSpPr>
      <p:grpSpPr>
        <a:xfrm>
          <a:off x="0" y="0"/>
          <a:ext cx="0" cy="0"/>
          <a:chOff x="0" y="0"/>
          <a:chExt cx="0" cy="0"/>
        </a:xfrm>
      </p:grpSpPr>
      <p:sp>
        <p:nvSpPr>
          <p:cNvPr id="3" name="PPT Accessibility"/>
          <p:cNvSpPr>
            <a:spLocks noGrp="1"/>
          </p:cNvSpPr>
          <p:nvPr>
            <p:ph type="subTitle" idx="1" hasCustomPrompt="1"/>
          </p:nvPr>
        </p:nvSpPr>
        <p:spPr>
          <a:xfrm>
            <a:off x="2667000" y="1597306"/>
            <a:ext cx="6581494" cy="1661993"/>
          </a:xfrm>
          <a:noFill/>
        </p:spPr>
        <p:txBody>
          <a:bodyPr wrap="square" lIns="0" tIns="0" rIns="0" bIns="0" anchor="t" anchorCtr="0">
            <a:spAutoFit/>
          </a:bodyPr>
          <a:lstStyle>
            <a:lvl1pPr marL="0" indent="0" algn="l">
              <a:buNone/>
              <a:defRPr lang="en-US" b="0" smtClean="0">
                <a:solidFill>
                  <a:schemeClr val="bg1"/>
                </a:solidFill>
                <a:effectLst/>
              </a:defRPr>
            </a:lvl1pPr>
            <a:lvl2pPr marL="457200" indent="0" algn="ctr">
              <a:buNone/>
              <a:defRPr sz="19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effectLst/>
                <a:latin typeface="Acumin Pro" panose="020B0504020202020204" pitchFamily="34" charset="77"/>
              </a:rPr>
              <a:t>Support the Purdue University brand in your presentations by using a brand-friendly template. This template uses an accessible master layout. Please note that some changes  to the PowerPoint template could impact accessibility by those with disabilities. Follow the instructions provided by Microsoft Office to ensure that your PowerPoint presentations are accessible to all users:</a:t>
            </a:r>
          </a:p>
        </p:txBody>
      </p:sp>
      <p:sp>
        <p:nvSpPr>
          <p:cNvPr id="10" name="PPT Accessibility URL" descr="PPT Accessibility URL">
            <a:extLst>
              <a:ext uri="{FF2B5EF4-FFF2-40B4-BE49-F238E27FC236}">
                <a16:creationId xmlns:a16="http://schemas.microsoft.com/office/drawing/2014/main" id="{E7B0FF2D-DA7C-7D4D-A32C-27DF18CCFBFD}"/>
              </a:ext>
            </a:extLst>
          </p:cNvPr>
          <p:cNvSpPr>
            <a:spLocks noGrp="1"/>
          </p:cNvSpPr>
          <p:nvPr>
            <p:ph type="body" sz="quarter" idx="14" hasCustomPrompt="1"/>
          </p:nvPr>
        </p:nvSpPr>
        <p:spPr>
          <a:xfrm>
            <a:off x="2667001" y="3813008"/>
            <a:ext cx="6725194" cy="602238"/>
          </a:xfrm>
        </p:spPr>
        <p:txBody>
          <a:bodyPr lIns="0" tIns="0" rIns="0" bIns="0">
            <a:normAutofit/>
          </a:bodyPr>
          <a:lstStyle>
            <a:lvl1pPr marL="0" marR="0" indent="0" algn="l" defTabSz="457200" rtl="0" eaLnBrk="1" fontAlgn="auto" latinLnBrk="0" hangingPunct="1">
              <a:lnSpc>
                <a:spcPct val="100000"/>
              </a:lnSpc>
              <a:spcBef>
                <a:spcPts val="0"/>
              </a:spcBef>
              <a:spcAft>
                <a:spcPts val="0"/>
              </a:spcAft>
              <a:buClrTx/>
              <a:buSzTx/>
              <a:buFontTx/>
              <a:buNone/>
              <a:tabLst/>
              <a:defRPr sz="1800" b="0" i="0" normalizeH="0" baseline="0">
                <a:solidFill>
                  <a:schemeClr val="bg1"/>
                </a:solidFill>
                <a:latin typeface="Acumin Pro" panose="020B0504020202020204" pitchFamily="34" charset="77"/>
              </a:defRPr>
            </a:lvl1pPr>
          </a:lstStyle>
          <a:p>
            <a:r>
              <a:rPr lang="en-US" dirty="0">
                <a:solidFill>
                  <a:schemeClr val="accent1"/>
                </a:solidFill>
                <a:effectLst/>
                <a:latin typeface="Acumin Pro" panose="020B0504020202020204" pitchFamily="34" charset="77"/>
              </a:rPr>
              <a:t>https://</a:t>
            </a:r>
            <a:r>
              <a:rPr lang="en-US" dirty="0" err="1">
                <a:solidFill>
                  <a:schemeClr val="accent1"/>
                </a:solidFill>
                <a:effectLst/>
                <a:latin typeface="Acumin Pro" panose="020B0504020202020204" pitchFamily="34" charset="77"/>
              </a:rPr>
              <a:t>support.office.com</a:t>
            </a:r>
            <a:r>
              <a:rPr lang="en-US" dirty="0">
                <a:solidFill>
                  <a:schemeClr val="accent1"/>
                </a:solidFill>
                <a:effectLst/>
                <a:latin typeface="Acumin Pro" panose="020B0504020202020204" pitchFamily="34" charset="77"/>
              </a:rPr>
              <a:t>/</a:t>
            </a:r>
            <a:r>
              <a:rPr lang="en-US" dirty="0" err="1">
                <a:solidFill>
                  <a:schemeClr val="accent1"/>
                </a:solidFill>
                <a:effectLst/>
                <a:latin typeface="Acumin Pro" panose="020B0504020202020204" pitchFamily="34" charset="77"/>
              </a:rPr>
              <a:t>en</a:t>
            </a:r>
            <a:r>
              <a:rPr lang="en-US" dirty="0">
                <a:solidFill>
                  <a:schemeClr val="accent1"/>
                </a:solidFill>
                <a:effectLst/>
                <a:latin typeface="Acumin Pro" panose="020B0504020202020204" pitchFamily="34" charset="77"/>
              </a:rPr>
              <a:t>-us/article/Make-your-PowerPoint-presentations-accessible-6f7772b2-2f33-4bd2-8ca7-dae3b2b3ef25</a:t>
            </a:r>
            <a:endParaRPr lang="en-US" dirty="0">
              <a:solidFill>
                <a:schemeClr val="accent1"/>
              </a:solidFill>
            </a:endParaRPr>
          </a:p>
        </p:txBody>
      </p:sp>
      <p:pic>
        <p:nvPicPr>
          <p:cNvPr id="11" name="Purdue Logo" descr="Purdue Logo">
            <a:extLst>
              <a:ext uri="{FF2B5EF4-FFF2-40B4-BE49-F238E27FC236}">
                <a16:creationId xmlns:a16="http://schemas.microsoft.com/office/drawing/2014/main" id="{729E0708-CAA1-6E42-88EC-DDAEC16FAE2E}"/>
              </a:ext>
            </a:extLst>
          </p:cNvPr>
          <p:cNvPicPr>
            <a:picLocks noChangeAspect="1"/>
          </p:cNvPicPr>
          <p:nvPr userDrawn="1"/>
        </p:nvPicPr>
        <p:blipFill>
          <a:blip r:embed="rId2"/>
          <a:stretch>
            <a:fillRect/>
          </a:stretch>
        </p:blipFill>
        <p:spPr>
          <a:xfrm>
            <a:off x="1738642" y="5984087"/>
            <a:ext cx="2463665" cy="440990"/>
          </a:xfrm>
          <a:prstGeom prst="rect">
            <a:avLst/>
          </a:prstGeom>
        </p:spPr>
      </p:pic>
      <p:sp>
        <p:nvSpPr>
          <p:cNvPr id="7" name="Date"/>
          <p:cNvSpPr>
            <a:spLocks noGrp="1"/>
          </p:cNvSpPr>
          <p:nvPr>
            <p:ph type="dt" sz="half" idx="10"/>
          </p:nvPr>
        </p:nvSpPr>
        <p:spPr>
          <a:xfrm>
            <a:off x="8926248" y="6220740"/>
            <a:ext cx="1021891" cy="323968"/>
          </a:xfrm>
        </p:spPr>
        <p:txBody>
          <a:bodyPr/>
          <a:lstStyle>
            <a:lvl1pPr>
              <a:defRPr>
                <a:solidFill>
                  <a:schemeClr val="bg1">
                    <a:alpha val="70000"/>
                  </a:schemeClr>
                </a:solidFill>
              </a:defRPr>
            </a:lvl1pPr>
          </a:lstStyle>
          <a:p>
            <a:fld id="{D47A9A36-4EB0-BF46-AE48-7CDA251B954B}" type="datetime1">
              <a:rPr lang="en-US" smtClean="0"/>
              <a:t>5/29/2024</a:t>
            </a:fld>
            <a:endParaRPr lang="en-US" dirty="0"/>
          </a:p>
        </p:txBody>
      </p:sp>
      <p:sp>
        <p:nvSpPr>
          <p:cNvPr id="9" name="Slide Number"/>
          <p:cNvSpPr>
            <a:spLocks noGrp="1"/>
          </p:cNvSpPr>
          <p:nvPr>
            <p:ph type="sldNum" sz="quarter" idx="12"/>
          </p:nvPr>
        </p:nvSpPr>
        <p:spPr/>
        <p:txBody>
          <a:bodyPr/>
          <a:lstStyle>
            <a:lvl1pPr>
              <a:defRPr>
                <a:solidFill>
                  <a:schemeClr val="bg1"/>
                </a:solidFill>
              </a:defRPr>
            </a:lvl1pPr>
          </a:lstStyle>
          <a:p>
            <a:fld id="{8A7A6979-0714-4377-B894-6BE4C2D6E202}" type="slidenum">
              <a:rPr lang="en-US" smtClean="0"/>
              <a:pPr/>
              <a:t>‹#›</a:t>
            </a:fld>
            <a:endParaRPr lang="en-US" dirty="0"/>
          </a:p>
        </p:txBody>
      </p:sp>
      <p:cxnSp>
        <p:nvCxnSpPr>
          <p:cNvPr id="13" name="Line 1">
            <a:extLst>
              <a:ext uri="{FF2B5EF4-FFF2-40B4-BE49-F238E27FC236}">
                <a16:creationId xmlns:a16="http://schemas.microsoft.com/office/drawing/2014/main" id="{A746CD05-A191-A442-A002-3AD9F5CCAD2A}"/>
              </a:ext>
            </a:extLst>
          </p:cNvPr>
          <p:cNvCxnSpPr/>
          <p:nvPr/>
        </p:nvCxnSpPr>
        <p:spPr>
          <a:xfrm>
            <a:off x="1281648" y="5789"/>
            <a:ext cx="0" cy="646446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 name="Line 2">
            <a:extLst>
              <a:ext uri="{FF2B5EF4-FFF2-40B4-BE49-F238E27FC236}">
                <a16:creationId xmlns:a16="http://schemas.microsoft.com/office/drawing/2014/main" id="{28D7FFFF-8236-024F-9988-3350427826A4}"/>
              </a:ext>
            </a:extLst>
          </p:cNvPr>
          <p:cNvCxnSpPr>
            <a:cxnSpLocks/>
          </p:cNvCxnSpPr>
          <p:nvPr/>
        </p:nvCxnSpPr>
        <p:spPr>
          <a:xfrm>
            <a:off x="8724900" y="5735256"/>
            <a:ext cx="0" cy="1122744"/>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 name="Line 3">
            <a:extLst>
              <a:ext uri="{FF2B5EF4-FFF2-40B4-BE49-F238E27FC236}">
                <a16:creationId xmlns:a16="http://schemas.microsoft.com/office/drawing/2014/main" id="{7AA55D00-5647-D94E-B9DD-67ABB620C647}"/>
              </a:ext>
            </a:extLst>
          </p:cNvPr>
          <p:cNvCxnSpPr>
            <a:cxnSpLocks/>
          </p:cNvCxnSpPr>
          <p:nvPr/>
        </p:nvCxnSpPr>
        <p:spPr>
          <a:xfrm>
            <a:off x="10880901" y="1597306"/>
            <a:ext cx="0" cy="5260694"/>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7306990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4032" userDrawn="1">
          <p15:clr>
            <a:srgbClr val="FBAE40"/>
          </p15:clr>
        </p15:guide>
        <p15:guide id="4" pos="5496" userDrawn="1">
          <p15:clr>
            <a:srgbClr val="FBAE40"/>
          </p15:clr>
        </p15:guide>
        <p15:guide id="5" pos="6848" userDrawn="1">
          <p15:clr>
            <a:srgbClr val="FBAE40"/>
          </p15:clr>
        </p15:guide>
        <p15:guide id="6" orient="horz" pos="4080" userDrawn="1">
          <p15:clr>
            <a:srgbClr val="FBAE40"/>
          </p15:clr>
        </p15:guide>
        <p15:guide id="7" pos="1312" userDrawn="1">
          <p15:clr>
            <a:srgbClr val="FBAE40"/>
          </p15:clr>
        </p15:guide>
        <p15:guide id="8" pos="1680" userDrawn="1">
          <p15:clr>
            <a:srgbClr val="FBAE40"/>
          </p15:clr>
        </p15:guide>
        <p15:guide id="9" pos="6264" userDrawn="1">
          <p15:clr>
            <a:srgbClr val="FBAE40"/>
          </p15:clr>
        </p15:guide>
        <p15:guide id="10" pos="6360" userDrawn="1">
          <p15:clr>
            <a:srgbClr val="FBAE40"/>
          </p15:clr>
        </p15:guide>
        <p15:guide id="11" orient="horz" pos="1008"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Slide">
    <p:bg>
      <p:bgPr>
        <a:solidFill>
          <a:schemeClr val="accent4"/>
        </a:solidFill>
        <a:effectLst/>
      </p:bgPr>
    </p:bg>
    <p:spTree>
      <p:nvGrpSpPr>
        <p:cNvPr id="1" name=""/>
        <p:cNvGrpSpPr/>
        <p:nvPr/>
      </p:nvGrpSpPr>
      <p:grpSpPr>
        <a:xfrm>
          <a:off x="0" y="0"/>
          <a:ext cx="0" cy="0"/>
          <a:chOff x="0" y="0"/>
          <a:chExt cx="0" cy="0"/>
        </a:xfrm>
      </p:grpSpPr>
      <p:sp>
        <p:nvSpPr>
          <p:cNvPr id="20" name="Black Background">
            <a:extLst>
              <a:ext uri="{FF2B5EF4-FFF2-40B4-BE49-F238E27FC236}">
                <a16:creationId xmlns:a16="http://schemas.microsoft.com/office/drawing/2014/main" id="{EACB2F0C-1C3D-CD48-AD13-7B5AD683F7C7}"/>
              </a:ext>
            </a:extLst>
          </p:cNvPr>
          <p:cNvSpPr/>
          <p:nvPr/>
        </p:nvSpPr>
        <p:spPr>
          <a:xfrm>
            <a:off x="0" y="0"/>
            <a:ext cx="1219200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cNvSpPr>
            <a:spLocks noGrp="1"/>
          </p:cNvSpPr>
          <p:nvPr>
            <p:ph type="ctrTitle" hasCustomPrompt="1"/>
          </p:nvPr>
        </p:nvSpPr>
        <p:spPr bwMode="blackWhite">
          <a:xfrm>
            <a:off x="2647199" y="1501742"/>
            <a:ext cx="6801602" cy="1685077"/>
          </a:xfrm>
          <a:prstGeom prst="rect">
            <a:avLst/>
          </a:prstGeom>
          <a:noFill/>
          <a:ln w="38100">
            <a:noFill/>
          </a:ln>
        </p:spPr>
        <p:txBody>
          <a:bodyPr wrap="square" lIns="0" tIns="0" rIns="0" bIns="0" anchor="t" anchorCtr="0">
            <a:spAutoFit/>
          </a:bodyPr>
          <a:lstStyle>
            <a:lvl1pPr algn="l">
              <a:defRPr sz="6000" b="1" i="1" spc="0">
                <a:solidFill>
                  <a:schemeClr val="tx2"/>
                </a:solidFill>
                <a:latin typeface="Acumin Pro ExtraCondensed" panose="020B0508020202020204" pitchFamily="34" charset="77"/>
              </a:defRPr>
            </a:lvl1pPr>
          </a:lstStyle>
          <a:p>
            <a:r>
              <a:rPr lang="en-US" dirty="0"/>
              <a:t>Title Slide </a:t>
            </a:r>
            <a:r>
              <a:rPr lang="en-US" dirty="0" err="1"/>
              <a:t>Acumin</a:t>
            </a:r>
            <a:r>
              <a:rPr lang="en-US" dirty="0"/>
              <a:t> Pro Extra Cond Bold Italic 60</a:t>
            </a:r>
          </a:p>
        </p:txBody>
      </p:sp>
      <p:sp>
        <p:nvSpPr>
          <p:cNvPr id="3" name="Subtitle"/>
          <p:cNvSpPr>
            <a:spLocks noGrp="1"/>
          </p:cNvSpPr>
          <p:nvPr>
            <p:ph type="subTitle" idx="1" hasCustomPrompt="1"/>
          </p:nvPr>
        </p:nvSpPr>
        <p:spPr>
          <a:xfrm>
            <a:off x="2647197" y="3937834"/>
            <a:ext cx="6801603" cy="336015"/>
          </a:xfrm>
          <a:noFill/>
        </p:spPr>
        <p:txBody>
          <a:bodyPr wrap="square" lIns="0" tIns="0" rIns="0" bIns="0" anchor="t" anchorCtr="0">
            <a:spAutoFit/>
          </a:bodyPr>
          <a:lstStyle>
            <a:lvl1pPr marL="0" indent="0" algn="l">
              <a:buNone/>
              <a:defRPr sz="2200" b="1" i="0">
                <a:solidFill>
                  <a:schemeClr val="accent4"/>
                </a:solidFill>
                <a:latin typeface="Acumin Pro SemiCondensed" panose="020B0506020202020204" pitchFamily="34" charset="77"/>
              </a:defRPr>
            </a:lvl1pPr>
            <a:lvl2pPr marL="457200" indent="0" algn="ctr">
              <a:buNone/>
              <a:defRPr sz="19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a:t>
            </a:r>
            <a:r>
              <a:rPr lang="en-US" dirty="0" err="1"/>
              <a:t>Acumin</a:t>
            </a:r>
            <a:r>
              <a:rPr lang="en-US" dirty="0"/>
              <a:t> Pro Semi Cond Bold 22 </a:t>
            </a:r>
            <a:r>
              <a:rPr lang="en-US" dirty="0" err="1"/>
              <a:t>pt</a:t>
            </a:r>
            <a:endParaRPr lang="en-US" dirty="0"/>
          </a:p>
        </p:txBody>
      </p:sp>
      <p:sp>
        <p:nvSpPr>
          <p:cNvPr id="12" name="Date">
            <a:extLst>
              <a:ext uri="{FF2B5EF4-FFF2-40B4-BE49-F238E27FC236}">
                <a16:creationId xmlns:a16="http://schemas.microsoft.com/office/drawing/2014/main" id="{569EEC58-EAB4-064A-8F4A-AFD41D2C52E3}"/>
              </a:ext>
            </a:extLst>
          </p:cNvPr>
          <p:cNvSpPr>
            <a:spLocks noGrp="1"/>
          </p:cNvSpPr>
          <p:nvPr>
            <p:ph type="dt" sz="half" idx="10"/>
          </p:nvPr>
        </p:nvSpPr>
        <p:spPr>
          <a:xfrm>
            <a:off x="8926248" y="6220740"/>
            <a:ext cx="1021891" cy="323968"/>
          </a:xfrm>
        </p:spPr>
        <p:txBody>
          <a:bodyPr/>
          <a:lstStyle>
            <a:lvl1pPr>
              <a:defRPr>
                <a:solidFill>
                  <a:schemeClr val="accent4">
                    <a:alpha val="70000"/>
                  </a:schemeClr>
                </a:solidFill>
              </a:defRPr>
            </a:lvl1pPr>
          </a:lstStyle>
          <a:p>
            <a:fld id="{D47A9A36-4EB0-BF46-AE48-7CDA251B954B}" type="datetime1">
              <a:rPr lang="en-US" smtClean="0"/>
              <a:pPr/>
              <a:t>5/29/2024</a:t>
            </a:fld>
            <a:endParaRPr lang="en-US" dirty="0"/>
          </a:p>
        </p:txBody>
      </p:sp>
      <p:sp>
        <p:nvSpPr>
          <p:cNvPr id="14" name="Slide Number">
            <a:extLst>
              <a:ext uri="{FF2B5EF4-FFF2-40B4-BE49-F238E27FC236}">
                <a16:creationId xmlns:a16="http://schemas.microsoft.com/office/drawing/2014/main" id="{F5536D05-EE19-B94F-AEFA-CBB9C74BE38E}"/>
              </a:ext>
            </a:extLst>
          </p:cNvPr>
          <p:cNvSpPr>
            <a:spLocks noGrp="1"/>
          </p:cNvSpPr>
          <p:nvPr>
            <p:ph type="sldNum" sz="quarter" idx="12"/>
          </p:nvPr>
        </p:nvSpPr>
        <p:spPr>
          <a:xfrm>
            <a:off x="10096500" y="6200875"/>
            <a:ext cx="487680" cy="365760"/>
          </a:xfrm>
        </p:spPr>
        <p:txBody>
          <a:bodyPr/>
          <a:lstStyle>
            <a:lvl1pPr>
              <a:defRPr>
                <a:solidFill>
                  <a:schemeClr val="accent4"/>
                </a:solidFill>
              </a:defRPr>
            </a:lvl1pPr>
          </a:lstStyle>
          <a:p>
            <a:fld id="{8A7A6979-0714-4377-B894-6BE4C2D6E202}" type="slidenum">
              <a:rPr lang="en-US" smtClean="0"/>
              <a:pPr/>
              <a:t>‹#›</a:t>
            </a:fld>
            <a:endParaRPr lang="en-US" dirty="0"/>
          </a:p>
        </p:txBody>
      </p:sp>
      <p:cxnSp>
        <p:nvCxnSpPr>
          <p:cNvPr id="16" name="Line 1">
            <a:extLst>
              <a:ext uri="{FF2B5EF4-FFF2-40B4-BE49-F238E27FC236}">
                <a16:creationId xmlns:a16="http://schemas.microsoft.com/office/drawing/2014/main" id="{6A4A8F82-5B38-7048-AC2C-C6614B1C1F87}"/>
              </a:ext>
            </a:extLst>
          </p:cNvPr>
          <p:cNvCxnSpPr/>
          <p:nvPr userDrawn="1"/>
        </p:nvCxnSpPr>
        <p:spPr>
          <a:xfrm>
            <a:off x="1281648" y="5789"/>
            <a:ext cx="0" cy="646446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7" name="Line 2">
            <a:extLst>
              <a:ext uri="{FF2B5EF4-FFF2-40B4-BE49-F238E27FC236}">
                <a16:creationId xmlns:a16="http://schemas.microsoft.com/office/drawing/2014/main" id="{8D8B04B8-2399-454A-B669-A05BD4291FE0}"/>
              </a:ext>
            </a:extLst>
          </p:cNvPr>
          <p:cNvCxnSpPr>
            <a:cxnSpLocks/>
          </p:cNvCxnSpPr>
          <p:nvPr userDrawn="1"/>
        </p:nvCxnSpPr>
        <p:spPr>
          <a:xfrm>
            <a:off x="8724900" y="5735256"/>
            <a:ext cx="0" cy="1122744"/>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Line 3">
            <a:extLst>
              <a:ext uri="{FF2B5EF4-FFF2-40B4-BE49-F238E27FC236}">
                <a16:creationId xmlns:a16="http://schemas.microsoft.com/office/drawing/2014/main" id="{E7D4788F-092F-E04C-9AB1-9F6377412706}"/>
              </a:ext>
            </a:extLst>
          </p:cNvPr>
          <p:cNvCxnSpPr>
            <a:cxnSpLocks/>
          </p:cNvCxnSpPr>
          <p:nvPr userDrawn="1"/>
        </p:nvCxnSpPr>
        <p:spPr>
          <a:xfrm>
            <a:off x="10880901" y="1597306"/>
            <a:ext cx="0" cy="5260694"/>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63502173"/>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3960" userDrawn="1">
          <p15:clr>
            <a:srgbClr val="FBAE40"/>
          </p15:clr>
        </p15:guide>
        <p15:guide id="4" pos="5952" userDrawn="1">
          <p15:clr>
            <a:srgbClr val="FBAE40"/>
          </p15:clr>
        </p15:guide>
        <p15:guide id="5" pos="6848" userDrawn="1">
          <p15:clr>
            <a:srgbClr val="FBAE40"/>
          </p15:clr>
        </p15:guide>
        <p15:guide id="6" orient="horz" pos="4080" userDrawn="1">
          <p15:clr>
            <a:srgbClr val="FBAE40"/>
          </p15:clr>
        </p15:guide>
        <p15:guide id="7" pos="1656"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Slide - Copy">
    <p:bg>
      <p:bgPr>
        <a:solidFill>
          <a:schemeClr val="accent4"/>
        </a:solidFill>
        <a:effectLst/>
      </p:bgPr>
    </p:bg>
    <p:spTree>
      <p:nvGrpSpPr>
        <p:cNvPr id="1" name=""/>
        <p:cNvGrpSpPr/>
        <p:nvPr/>
      </p:nvGrpSpPr>
      <p:grpSpPr>
        <a:xfrm>
          <a:off x="0" y="0"/>
          <a:ext cx="0" cy="0"/>
          <a:chOff x="0" y="0"/>
          <a:chExt cx="0" cy="0"/>
        </a:xfrm>
      </p:grpSpPr>
      <p:sp>
        <p:nvSpPr>
          <p:cNvPr id="26" name="Black Bar">
            <a:extLst>
              <a:ext uri="{FF2B5EF4-FFF2-40B4-BE49-F238E27FC236}">
                <a16:creationId xmlns:a16="http://schemas.microsoft.com/office/drawing/2014/main" id="{A66A797F-CC2D-F24E-8D26-8632FDB68C4C}"/>
              </a:ext>
            </a:extLst>
          </p:cNvPr>
          <p:cNvSpPr/>
          <p:nvPr userDrawn="1"/>
        </p:nvSpPr>
        <p:spPr>
          <a:xfrm>
            <a:off x="1773864" y="0"/>
            <a:ext cx="9884736" cy="90813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cNvSpPr>
            <a:spLocks noGrp="1"/>
          </p:cNvSpPr>
          <p:nvPr>
            <p:ph type="ctrTitle" hasCustomPrompt="1"/>
          </p:nvPr>
        </p:nvSpPr>
        <p:spPr bwMode="blackWhite">
          <a:xfrm>
            <a:off x="2107520" y="437030"/>
            <a:ext cx="7988980" cy="512448"/>
          </a:xfrm>
          <a:prstGeom prst="rect">
            <a:avLst/>
          </a:prstGeom>
          <a:noFill/>
          <a:ln w="38100">
            <a:noFill/>
          </a:ln>
        </p:spPr>
        <p:txBody>
          <a:bodyPr wrap="square" lIns="0" tIns="0" rIns="0" bIns="0" anchor="t" anchorCtr="0">
            <a:spAutoFit/>
          </a:bodyPr>
          <a:lstStyle>
            <a:lvl1pPr algn="l">
              <a:defRPr sz="3600" b="1" i="1" cap="none" spc="0">
                <a:solidFill>
                  <a:schemeClr val="tx2"/>
                </a:solidFill>
                <a:latin typeface="Acumin Pro ExtraCondensed" panose="020B0508020202020204" pitchFamily="34" charset="77"/>
              </a:defRPr>
            </a:lvl1pPr>
          </a:lstStyle>
          <a:p>
            <a:r>
              <a:rPr lang="en-US" dirty="0"/>
              <a:t>Title </a:t>
            </a:r>
            <a:r>
              <a:rPr lang="en-US" dirty="0" err="1"/>
              <a:t>Acumin</a:t>
            </a:r>
            <a:r>
              <a:rPr lang="en-US" dirty="0"/>
              <a:t> Pro Extra Cond Bold Italic 36 </a:t>
            </a:r>
            <a:r>
              <a:rPr lang="en-US" dirty="0" err="1"/>
              <a:t>pt</a:t>
            </a:r>
            <a:endParaRPr lang="en-US" dirty="0"/>
          </a:p>
        </p:txBody>
      </p:sp>
      <p:sp>
        <p:nvSpPr>
          <p:cNvPr id="3" name="Subhead"/>
          <p:cNvSpPr>
            <a:spLocks noGrp="1"/>
          </p:cNvSpPr>
          <p:nvPr>
            <p:ph type="subTitle" idx="1" hasCustomPrompt="1"/>
          </p:nvPr>
        </p:nvSpPr>
        <p:spPr>
          <a:xfrm>
            <a:off x="2107518" y="1345167"/>
            <a:ext cx="7988982" cy="341599"/>
          </a:xfrm>
          <a:noFill/>
        </p:spPr>
        <p:txBody>
          <a:bodyPr wrap="square" lIns="0" tIns="0" rIns="0" bIns="0" anchor="t" anchorCtr="0">
            <a:spAutoFit/>
          </a:bodyPr>
          <a:lstStyle>
            <a:lvl1pPr marL="0" indent="0" algn="l">
              <a:buNone/>
              <a:defRPr sz="2200" b="1" i="0">
                <a:solidFill>
                  <a:schemeClr val="accent2"/>
                </a:solidFill>
                <a:latin typeface="Acumin Pro SemiCondensed" panose="020B0506020202020204" pitchFamily="34" charset="77"/>
              </a:defRPr>
            </a:lvl1pPr>
            <a:lvl2pPr marL="457200" indent="0" algn="ctr">
              <a:buNone/>
              <a:defRPr sz="19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Subhead </a:t>
            </a:r>
            <a:r>
              <a:rPr lang="en-US" dirty="0" err="1"/>
              <a:t>Acumin</a:t>
            </a:r>
            <a:r>
              <a:rPr lang="en-US" dirty="0"/>
              <a:t> Pro Semi Cond Bold 22 </a:t>
            </a:r>
            <a:r>
              <a:rPr lang="en-US" dirty="0" err="1"/>
              <a:t>pt</a:t>
            </a:r>
            <a:endParaRPr lang="en-US" dirty="0"/>
          </a:p>
        </p:txBody>
      </p:sp>
      <p:sp>
        <p:nvSpPr>
          <p:cNvPr id="25" name="Body Text">
            <a:extLst>
              <a:ext uri="{FF2B5EF4-FFF2-40B4-BE49-F238E27FC236}">
                <a16:creationId xmlns:a16="http://schemas.microsoft.com/office/drawing/2014/main" id="{9F798712-4535-8340-942F-27FFD5E3FE9B}"/>
              </a:ext>
            </a:extLst>
          </p:cNvPr>
          <p:cNvSpPr>
            <a:spLocks noGrp="1"/>
          </p:cNvSpPr>
          <p:nvPr>
            <p:ph type="body" sz="quarter" idx="14" hasCustomPrompt="1"/>
          </p:nvPr>
        </p:nvSpPr>
        <p:spPr>
          <a:xfrm>
            <a:off x="2666056" y="1917389"/>
            <a:ext cx="7366000" cy="3411537"/>
          </a:xfrm>
        </p:spPr>
        <p:txBody>
          <a:bodyPr lIns="0" tIns="0" rIns="0" bIns="0">
            <a:normAutofit/>
          </a:bodyPr>
          <a:lstStyle>
            <a:lvl1pPr marL="274320" marR="0" indent="-274320" algn="l" defTabSz="457200" rtl="0" eaLnBrk="1" fontAlgn="auto" latinLnBrk="0" hangingPunct="1">
              <a:lnSpc>
                <a:spcPct val="100000"/>
              </a:lnSpc>
              <a:spcBef>
                <a:spcPts val="0"/>
              </a:spcBef>
              <a:spcAft>
                <a:spcPts val="0"/>
              </a:spcAft>
              <a:buClrTx/>
              <a:buSzTx/>
              <a:buFont typeface="Wingdings" charset="2"/>
              <a:buChar char="§"/>
              <a:tabLst/>
              <a:defRPr sz="1800" b="0" i="0" normalizeH="0" baseline="0">
                <a:solidFill>
                  <a:schemeClr val="bg1"/>
                </a:solidFill>
                <a:latin typeface="Acumin Pro" panose="020B0504020202020204" pitchFamily="34" charset="77"/>
              </a:defRPr>
            </a:lvl1pPr>
          </a:lstStyle>
          <a:p>
            <a:pPr lvl="0"/>
            <a:r>
              <a:rPr lang="en-US" dirty="0"/>
              <a:t>Bulleted copy. </a:t>
            </a:r>
            <a:r>
              <a:rPr lang="en-US" dirty="0" err="1"/>
              <a:t>Acumin</a:t>
            </a:r>
            <a:r>
              <a:rPr lang="en-US" dirty="0"/>
              <a:t> Pro Reg 18 pt. Keep it short with bite-size chunks of information.</a:t>
            </a:r>
          </a:p>
          <a:p>
            <a:pPr lvl="0"/>
            <a:endParaRPr lang="en-US" dirty="0"/>
          </a:p>
          <a:p>
            <a:pPr lvl="0"/>
            <a:r>
              <a:rPr lang="en-US" dirty="0"/>
              <a:t>Bulleted copy. </a:t>
            </a:r>
            <a:r>
              <a:rPr lang="en-US" dirty="0" err="1"/>
              <a:t>Acumin</a:t>
            </a:r>
            <a:r>
              <a:rPr lang="en-US" dirty="0"/>
              <a:t> Pro Reg 18 pt. Keep it short with bite-size chunks of information.</a:t>
            </a:r>
          </a:p>
          <a:p>
            <a:pPr lvl="0"/>
            <a:endParaRPr lang="en-US" dirty="0"/>
          </a:p>
          <a:p>
            <a:pPr marL="274320" marR="0" lvl="0" indent="-274320" algn="l" defTabSz="457200" rtl="0" eaLnBrk="1" fontAlgn="auto" latinLnBrk="0" hangingPunct="1">
              <a:lnSpc>
                <a:spcPct val="100000"/>
              </a:lnSpc>
              <a:spcBef>
                <a:spcPts val="0"/>
              </a:spcBef>
              <a:spcAft>
                <a:spcPts val="0"/>
              </a:spcAft>
              <a:buClrTx/>
              <a:buSzTx/>
              <a:buFont typeface="Wingdings" charset="2"/>
              <a:buChar char="§"/>
              <a:tabLst/>
              <a:defRPr/>
            </a:pPr>
            <a:r>
              <a:rPr lang="en-US" dirty="0"/>
              <a:t>Bulleted copy. </a:t>
            </a:r>
            <a:r>
              <a:rPr lang="en-US" dirty="0" err="1"/>
              <a:t>Acumin</a:t>
            </a:r>
            <a:r>
              <a:rPr lang="en-US" dirty="0"/>
              <a:t> Pro Reg 18 pt. Keep it short with bite-size chunks of information.</a:t>
            </a:r>
          </a:p>
          <a:p>
            <a:pPr lvl="0"/>
            <a:endParaRPr lang="en-US" dirty="0"/>
          </a:p>
          <a:p>
            <a:pPr marL="274320" marR="0" lvl="0" indent="-274320" algn="l" defTabSz="457200" rtl="0" eaLnBrk="1" fontAlgn="auto" latinLnBrk="0" hangingPunct="1">
              <a:lnSpc>
                <a:spcPct val="100000"/>
              </a:lnSpc>
              <a:spcBef>
                <a:spcPts val="0"/>
              </a:spcBef>
              <a:spcAft>
                <a:spcPts val="0"/>
              </a:spcAft>
              <a:buClrTx/>
              <a:buSzTx/>
              <a:buFont typeface="Wingdings" charset="2"/>
              <a:buChar char="§"/>
              <a:tabLst/>
              <a:defRPr/>
            </a:pPr>
            <a:r>
              <a:rPr lang="en-US" dirty="0"/>
              <a:t>Bulleted copy. </a:t>
            </a:r>
            <a:r>
              <a:rPr lang="en-US" dirty="0" err="1"/>
              <a:t>Acumin</a:t>
            </a:r>
            <a:r>
              <a:rPr lang="en-US" dirty="0"/>
              <a:t> Pro Reg 18 pt. Keep it short with bite-size chunks of information.</a:t>
            </a:r>
          </a:p>
          <a:p>
            <a:pPr lvl="0"/>
            <a:endParaRPr lang="en-US" dirty="0"/>
          </a:p>
        </p:txBody>
      </p:sp>
      <p:sp>
        <p:nvSpPr>
          <p:cNvPr id="16" name="Date">
            <a:extLst>
              <a:ext uri="{FF2B5EF4-FFF2-40B4-BE49-F238E27FC236}">
                <a16:creationId xmlns:a16="http://schemas.microsoft.com/office/drawing/2014/main" id="{714077B3-45FB-7B43-8C19-3B82C49646B4}"/>
              </a:ext>
            </a:extLst>
          </p:cNvPr>
          <p:cNvSpPr>
            <a:spLocks noGrp="1"/>
          </p:cNvSpPr>
          <p:nvPr>
            <p:ph type="dt" sz="half" idx="10"/>
          </p:nvPr>
        </p:nvSpPr>
        <p:spPr>
          <a:xfrm>
            <a:off x="8926248" y="6220740"/>
            <a:ext cx="1021891" cy="323968"/>
          </a:xfrm>
        </p:spPr>
        <p:txBody>
          <a:bodyPr/>
          <a:lstStyle>
            <a:lvl1pPr>
              <a:defRPr>
                <a:solidFill>
                  <a:schemeClr val="bg1">
                    <a:alpha val="70000"/>
                  </a:schemeClr>
                </a:solidFill>
              </a:defRPr>
            </a:lvl1pPr>
          </a:lstStyle>
          <a:p>
            <a:fld id="{D47A9A36-4EB0-BF46-AE48-7CDA251B954B}" type="datetime1">
              <a:rPr lang="en-US" smtClean="0"/>
              <a:t>5/29/2024</a:t>
            </a:fld>
            <a:endParaRPr lang="en-US" dirty="0"/>
          </a:p>
        </p:txBody>
      </p:sp>
      <p:sp>
        <p:nvSpPr>
          <p:cNvPr id="17" name="Slide Number">
            <a:extLst>
              <a:ext uri="{FF2B5EF4-FFF2-40B4-BE49-F238E27FC236}">
                <a16:creationId xmlns:a16="http://schemas.microsoft.com/office/drawing/2014/main" id="{9877984E-7F57-E649-B9D9-2C2240989518}"/>
              </a:ext>
            </a:extLst>
          </p:cNvPr>
          <p:cNvSpPr>
            <a:spLocks noGrp="1"/>
          </p:cNvSpPr>
          <p:nvPr>
            <p:ph type="sldNum" sz="quarter" idx="12"/>
          </p:nvPr>
        </p:nvSpPr>
        <p:spPr>
          <a:xfrm>
            <a:off x="10096500" y="6200875"/>
            <a:ext cx="487680" cy="365760"/>
          </a:xfrm>
        </p:spPr>
        <p:txBody>
          <a:bodyPr/>
          <a:lstStyle>
            <a:lvl1pPr>
              <a:defRPr>
                <a:solidFill>
                  <a:schemeClr val="bg1"/>
                </a:solidFill>
              </a:defRPr>
            </a:lvl1pPr>
          </a:lstStyle>
          <a:p>
            <a:fld id="{8A7A6979-0714-4377-B894-6BE4C2D6E202}" type="slidenum">
              <a:rPr lang="en-US" smtClean="0"/>
              <a:pPr/>
              <a:t>‹#›</a:t>
            </a:fld>
            <a:endParaRPr lang="en-US" dirty="0"/>
          </a:p>
        </p:txBody>
      </p:sp>
      <p:cxnSp>
        <p:nvCxnSpPr>
          <p:cNvPr id="19" name="Line 1">
            <a:extLst>
              <a:ext uri="{FF2B5EF4-FFF2-40B4-BE49-F238E27FC236}">
                <a16:creationId xmlns:a16="http://schemas.microsoft.com/office/drawing/2014/main" id="{8936B9D4-1725-3C46-A32F-C28623BAF26E}"/>
              </a:ext>
            </a:extLst>
          </p:cNvPr>
          <p:cNvCxnSpPr/>
          <p:nvPr userDrawn="1"/>
        </p:nvCxnSpPr>
        <p:spPr>
          <a:xfrm>
            <a:off x="1281648" y="5789"/>
            <a:ext cx="0" cy="646446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Line 2">
            <a:extLst>
              <a:ext uri="{FF2B5EF4-FFF2-40B4-BE49-F238E27FC236}">
                <a16:creationId xmlns:a16="http://schemas.microsoft.com/office/drawing/2014/main" id="{A8A4F2E5-6CC0-B242-9D18-2446C1D7DE8A}"/>
              </a:ext>
            </a:extLst>
          </p:cNvPr>
          <p:cNvCxnSpPr>
            <a:cxnSpLocks/>
          </p:cNvCxnSpPr>
          <p:nvPr userDrawn="1"/>
        </p:nvCxnSpPr>
        <p:spPr>
          <a:xfrm>
            <a:off x="8724900" y="5735256"/>
            <a:ext cx="0" cy="1122744"/>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 name="Line 3">
            <a:extLst>
              <a:ext uri="{FF2B5EF4-FFF2-40B4-BE49-F238E27FC236}">
                <a16:creationId xmlns:a16="http://schemas.microsoft.com/office/drawing/2014/main" id="{C07B1E83-E1FB-094B-9F1A-D5DE2767524D}"/>
              </a:ext>
            </a:extLst>
          </p:cNvPr>
          <p:cNvCxnSpPr>
            <a:cxnSpLocks/>
          </p:cNvCxnSpPr>
          <p:nvPr userDrawn="1"/>
        </p:nvCxnSpPr>
        <p:spPr>
          <a:xfrm>
            <a:off x="10880901" y="1597306"/>
            <a:ext cx="0" cy="5260694"/>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0675489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3960" userDrawn="1">
          <p15:clr>
            <a:srgbClr val="FBAE40"/>
          </p15:clr>
        </p15:guide>
        <p15:guide id="4" pos="5952" userDrawn="1">
          <p15:clr>
            <a:srgbClr val="FBAE40"/>
          </p15:clr>
        </p15:guide>
        <p15:guide id="5" pos="6848" userDrawn="1">
          <p15:clr>
            <a:srgbClr val="FBAE40"/>
          </p15:clr>
        </p15:guide>
        <p15:guide id="6" orient="horz" pos="4080" userDrawn="1">
          <p15:clr>
            <a:srgbClr val="FBAE40"/>
          </p15:clr>
        </p15:guide>
        <p15:guide id="7" pos="1104" userDrawn="1">
          <p15:clr>
            <a:srgbClr val="FBAE40"/>
          </p15:clr>
        </p15:guide>
        <p15:guide id="8" pos="168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Slide - Copy &amp; Pic/Chart">
    <p:bg>
      <p:bgPr>
        <a:solidFill>
          <a:schemeClr val="accent4"/>
        </a:solidFill>
        <a:effectLst/>
      </p:bgPr>
    </p:bg>
    <p:spTree>
      <p:nvGrpSpPr>
        <p:cNvPr id="1" name=""/>
        <p:cNvGrpSpPr/>
        <p:nvPr/>
      </p:nvGrpSpPr>
      <p:grpSpPr>
        <a:xfrm>
          <a:off x="0" y="0"/>
          <a:ext cx="0" cy="0"/>
          <a:chOff x="0" y="0"/>
          <a:chExt cx="0" cy="0"/>
        </a:xfrm>
      </p:grpSpPr>
      <p:sp>
        <p:nvSpPr>
          <p:cNvPr id="24" name="Black Bar">
            <a:extLst>
              <a:ext uri="{FF2B5EF4-FFF2-40B4-BE49-F238E27FC236}">
                <a16:creationId xmlns:a16="http://schemas.microsoft.com/office/drawing/2014/main" id="{0AE71379-F4D3-D147-9F20-2FE1D74B2D32}"/>
              </a:ext>
            </a:extLst>
          </p:cNvPr>
          <p:cNvSpPr/>
          <p:nvPr userDrawn="1"/>
        </p:nvSpPr>
        <p:spPr>
          <a:xfrm>
            <a:off x="1773864" y="0"/>
            <a:ext cx="9884736" cy="90813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5" name="Title">
            <a:extLst>
              <a:ext uri="{FF2B5EF4-FFF2-40B4-BE49-F238E27FC236}">
                <a16:creationId xmlns:a16="http://schemas.microsoft.com/office/drawing/2014/main" id="{D4CA7DB8-4B5A-E34E-9870-26F61BD3E47D}"/>
              </a:ext>
            </a:extLst>
          </p:cNvPr>
          <p:cNvSpPr>
            <a:spLocks noGrp="1"/>
          </p:cNvSpPr>
          <p:nvPr>
            <p:ph type="ctrTitle" hasCustomPrompt="1"/>
          </p:nvPr>
        </p:nvSpPr>
        <p:spPr bwMode="blackWhite">
          <a:xfrm>
            <a:off x="2107520" y="437030"/>
            <a:ext cx="7988978" cy="512448"/>
          </a:xfrm>
          <a:prstGeom prst="rect">
            <a:avLst/>
          </a:prstGeom>
          <a:noFill/>
          <a:ln w="38100">
            <a:noFill/>
          </a:ln>
        </p:spPr>
        <p:txBody>
          <a:bodyPr wrap="square" lIns="0" tIns="0" rIns="0" bIns="0" anchor="t" anchorCtr="0">
            <a:spAutoFit/>
          </a:bodyPr>
          <a:lstStyle>
            <a:lvl1pPr algn="l">
              <a:defRPr sz="3600" b="1" i="1" cap="none" spc="0">
                <a:solidFill>
                  <a:schemeClr val="tx2"/>
                </a:solidFill>
                <a:latin typeface="Acumin Pro ExtraCondensed" panose="020B0508020202020204" pitchFamily="34" charset="77"/>
              </a:defRPr>
            </a:lvl1pPr>
          </a:lstStyle>
          <a:p>
            <a:r>
              <a:rPr lang="en-US" dirty="0"/>
              <a:t>Title </a:t>
            </a:r>
            <a:r>
              <a:rPr lang="en-US" dirty="0" err="1"/>
              <a:t>Acumin</a:t>
            </a:r>
            <a:r>
              <a:rPr lang="en-US" dirty="0"/>
              <a:t> Pro Extra Cond Bold Italic 36 </a:t>
            </a:r>
            <a:r>
              <a:rPr lang="en-US" dirty="0" err="1"/>
              <a:t>pt</a:t>
            </a:r>
            <a:endParaRPr lang="en-US" dirty="0"/>
          </a:p>
        </p:txBody>
      </p:sp>
      <p:sp>
        <p:nvSpPr>
          <p:cNvPr id="26" name="Subhead">
            <a:extLst>
              <a:ext uri="{FF2B5EF4-FFF2-40B4-BE49-F238E27FC236}">
                <a16:creationId xmlns:a16="http://schemas.microsoft.com/office/drawing/2014/main" id="{1DF492DD-020D-4A41-BFE4-1758A1DC7221}"/>
              </a:ext>
            </a:extLst>
          </p:cNvPr>
          <p:cNvSpPr>
            <a:spLocks noGrp="1"/>
          </p:cNvSpPr>
          <p:nvPr>
            <p:ph type="subTitle" idx="1" hasCustomPrompt="1"/>
          </p:nvPr>
        </p:nvSpPr>
        <p:spPr>
          <a:xfrm>
            <a:off x="2107518" y="1345167"/>
            <a:ext cx="7988980" cy="341599"/>
          </a:xfrm>
          <a:noFill/>
        </p:spPr>
        <p:txBody>
          <a:bodyPr wrap="square" lIns="0" tIns="0" rIns="0" bIns="0" anchor="t" anchorCtr="0">
            <a:spAutoFit/>
          </a:bodyPr>
          <a:lstStyle>
            <a:lvl1pPr marL="0" indent="0" algn="l">
              <a:buNone/>
              <a:defRPr sz="2200" b="1" i="0">
                <a:solidFill>
                  <a:schemeClr val="accent2"/>
                </a:solidFill>
                <a:latin typeface="Acumin Pro SemiCondensed" panose="020B0506020202020204" pitchFamily="34" charset="77"/>
              </a:defRPr>
            </a:lvl1pPr>
            <a:lvl2pPr marL="457200" indent="0" algn="ctr">
              <a:buNone/>
              <a:defRPr sz="19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Subhead </a:t>
            </a:r>
            <a:r>
              <a:rPr lang="en-US" dirty="0" err="1"/>
              <a:t>Acumin</a:t>
            </a:r>
            <a:r>
              <a:rPr lang="en-US" dirty="0"/>
              <a:t> Pro Semi Cond Bold 22 </a:t>
            </a:r>
            <a:r>
              <a:rPr lang="en-US" dirty="0" err="1"/>
              <a:t>pt</a:t>
            </a:r>
            <a:endParaRPr lang="en-US" dirty="0"/>
          </a:p>
        </p:txBody>
      </p:sp>
      <p:sp>
        <p:nvSpPr>
          <p:cNvPr id="19" name="Body Text">
            <a:extLst>
              <a:ext uri="{FF2B5EF4-FFF2-40B4-BE49-F238E27FC236}">
                <a16:creationId xmlns:a16="http://schemas.microsoft.com/office/drawing/2014/main" id="{4B5CCD19-DE21-294C-8B0B-3103725AE082}"/>
              </a:ext>
            </a:extLst>
          </p:cNvPr>
          <p:cNvSpPr>
            <a:spLocks noGrp="1"/>
          </p:cNvSpPr>
          <p:nvPr>
            <p:ph type="body" sz="quarter" idx="14" hasCustomPrompt="1"/>
          </p:nvPr>
        </p:nvSpPr>
        <p:spPr>
          <a:xfrm>
            <a:off x="2665914" y="1917389"/>
            <a:ext cx="4081046" cy="3411537"/>
          </a:xfrm>
        </p:spPr>
        <p:txBody>
          <a:bodyPr lIns="0" tIns="0" rIns="0" bIns="0">
            <a:normAutofit/>
          </a:bodyPr>
          <a:lstStyle>
            <a:lvl1pPr marL="274320" marR="0" indent="-274320" algn="l" defTabSz="457200" rtl="0" eaLnBrk="1" fontAlgn="auto" latinLnBrk="0" hangingPunct="1">
              <a:lnSpc>
                <a:spcPct val="100000"/>
              </a:lnSpc>
              <a:spcBef>
                <a:spcPts val="0"/>
              </a:spcBef>
              <a:spcAft>
                <a:spcPts val="0"/>
              </a:spcAft>
              <a:buClrTx/>
              <a:buSzTx/>
              <a:buFont typeface="Wingdings" charset="2"/>
              <a:buChar char="§"/>
              <a:tabLst/>
              <a:defRPr sz="1800" b="0" i="0" normalizeH="0" baseline="0">
                <a:solidFill>
                  <a:schemeClr val="bg1"/>
                </a:solidFill>
                <a:latin typeface="Acumin Pro" panose="020B0504020202020204" pitchFamily="34" charset="77"/>
              </a:defRPr>
            </a:lvl1pPr>
          </a:lstStyle>
          <a:p>
            <a:pPr lvl="0"/>
            <a:r>
              <a:rPr lang="en-US" dirty="0"/>
              <a:t>Bulleted copy. </a:t>
            </a:r>
            <a:r>
              <a:rPr lang="en-US" dirty="0" err="1"/>
              <a:t>Acumin</a:t>
            </a:r>
            <a:r>
              <a:rPr lang="en-US" dirty="0"/>
              <a:t> Pro Reg 18 pt. Keep it short with bite-size chunks of information.</a:t>
            </a:r>
          </a:p>
          <a:p>
            <a:pPr lvl="0"/>
            <a:endParaRPr lang="en-US" dirty="0"/>
          </a:p>
          <a:p>
            <a:pPr lvl="0"/>
            <a:r>
              <a:rPr lang="en-US" dirty="0"/>
              <a:t>Bulleted copy. </a:t>
            </a:r>
            <a:r>
              <a:rPr lang="en-US" dirty="0" err="1"/>
              <a:t>Acumin</a:t>
            </a:r>
            <a:r>
              <a:rPr lang="en-US" dirty="0"/>
              <a:t> Pro Reg 18 pt. Keep it short with bite-size chunks of information.</a:t>
            </a:r>
          </a:p>
          <a:p>
            <a:pPr lvl="0"/>
            <a:endParaRPr lang="en-US" dirty="0"/>
          </a:p>
          <a:p>
            <a:pPr marL="274320" marR="0" lvl="0" indent="-274320" algn="l" defTabSz="457200" rtl="0" eaLnBrk="1" fontAlgn="auto" latinLnBrk="0" hangingPunct="1">
              <a:lnSpc>
                <a:spcPct val="100000"/>
              </a:lnSpc>
              <a:spcBef>
                <a:spcPts val="0"/>
              </a:spcBef>
              <a:spcAft>
                <a:spcPts val="0"/>
              </a:spcAft>
              <a:buClrTx/>
              <a:buSzTx/>
              <a:buFont typeface="Wingdings" charset="2"/>
              <a:buChar char="§"/>
              <a:tabLst/>
              <a:defRPr/>
            </a:pPr>
            <a:r>
              <a:rPr lang="en-US" dirty="0"/>
              <a:t>Bulleted copy. </a:t>
            </a:r>
            <a:r>
              <a:rPr lang="en-US" dirty="0" err="1"/>
              <a:t>Acumin</a:t>
            </a:r>
            <a:r>
              <a:rPr lang="en-US" dirty="0"/>
              <a:t> Pro Reg 18 pt. Keep it short with bite-size chunks of information.</a:t>
            </a:r>
          </a:p>
          <a:p>
            <a:pPr lvl="0"/>
            <a:endParaRPr lang="en-US" dirty="0"/>
          </a:p>
          <a:p>
            <a:pPr lvl="0"/>
            <a:endParaRPr lang="en-US" dirty="0"/>
          </a:p>
        </p:txBody>
      </p:sp>
      <p:cxnSp>
        <p:nvCxnSpPr>
          <p:cNvPr id="23" name="Line 3">
            <a:extLst>
              <a:ext uri="{FF2B5EF4-FFF2-40B4-BE49-F238E27FC236}">
                <a16:creationId xmlns:a16="http://schemas.microsoft.com/office/drawing/2014/main" id="{3DD2E154-C016-6747-BDF9-C46FDA8D5574}"/>
              </a:ext>
            </a:extLst>
          </p:cNvPr>
          <p:cNvCxnSpPr>
            <a:cxnSpLocks/>
          </p:cNvCxnSpPr>
          <p:nvPr userDrawn="1"/>
        </p:nvCxnSpPr>
        <p:spPr>
          <a:xfrm>
            <a:off x="10880901" y="1597306"/>
            <a:ext cx="0" cy="5260694"/>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Picture or Chart" descr="Picture or Chart">
            <a:extLst>
              <a:ext uri="{FF2B5EF4-FFF2-40B4-BE49-F238E27FC236}">
                <a16:creationId xmlns:a16="http://schemas.microsoft.com/office/drawing/2014/main" id="{699BD747-48B6-2547-8F7C-25A44594F612}"/>
              </a:ext>
            </a:extLst>
          </p:cNvPr>
          <p:cNvSpPr>
            <a:spLocks noGrp="1"/>
          </p:cNvSpPr>
          <p:nvPr>
            <p:ph sz="quarter" idx="13" hasCustomPrompt="1"/>
          </p:nvPr>
        </p:nvSpPr>
        <p:spPr>
          <a:xfrm>
            <a:off x="7093131" y="1920876"/>
            <a:ext cx="4561597" cy="2982913"/>
          </a:xfrm>
          <a:solidFill>
            <a:schemeClr val="accent4"/>
          </a:solidFill>
        </p:spPr>
        <p:txBody>
          <a:bodyPr lIns="0" tIns="0" rIns="0" bIns="0" anchor="ctr" anchorCtr="0"/>
          <a:lstStyle>
            <a:lvl1pPr algn="ctr">
              <a:defRPr b="0" i="0">
                <a:solidFill>
                  <a:schemeClr val="bg1"/>
                </a:solidFill>
                <a:latin typeface="Acumin Pro" panose="020B0504020202020204" pitchFamily="34" charset="77"/>
              </a:defRPr>
            </a:lvl1pPr>
            <a:lvl4pPr marL="685800" indent="0" algn="ctr">
              <a:buNone/>
              <a:defRPr>
                <a:solidFill>
                  <a:schemeClr val="bg1"/>
                </a:solidFill>
              </a:defRPr>
            </a:lvl4pPr>
          </a:lstStyle>
          <a:p>
            <a:pPr lvl="0"/>
            <a:r>
              <a:rPr lang="en-US" dirty="0"/>
              <a:t>Insert picture or chart here</a:t>
            </a:r>
          </a:p>
        </p:txBody>
      </p:sp>
      <p:sp>
        <p:nvSpPr>
          <p:cNvPr id="16" name="Date">
            <a:extLst>
              <a:ext uri="{FF2B5EF4-FFF2-40B4-BE49-F238E27FC236}">
                <a16:creationId xmlns:a16="http://schemas.microsoft.com/office/drawing/2014/main" id="{C8365B71-1339-9448-BF22-95AA51DA73FB}"/>
              </a:ext>
            </a:extLst>
          </p:cNvPr>
          <p:cNvSpPr>
            <a:spLocks noGrp="1"/>
          </p:cNvSpPr>
          <p:nvPr>
            <p:ph type="dt" sz="half" idx="10"/>
          </p:nvPr>
        </p:nvSpPr>
        <p:spPr>
          <a:xfrm>
            <a:off x="8926248" y="6220740"/>
            <a:ext cx="1021891" cy="323968"/>
          </a:xfrm>
        </p:spPr>
        <p:txBody>
          <a:bodyPr/>
          <a:lstStyle>
            <a:lvl1pPr>
              <a:defRPr>
                <a:solidFill>
                  <a:schemeClr val="bg1">
                    <a:alpha val="70000"/>
                  </a:schemeClr>
                </a:solidFill>
              </a:defRPr>
            </a:lvl1pPr>
          </a:lstStyle>
          <a:p>
            <a:fld id="{D47A9A36-4EB0-BF46-AE48-7CDA251B954B}" type="datetime1">
              <a:rPr lang="en-US" smtClean="0"/>
              <a:t>5/29/2024</a:t>
            </a:fld>
            <a:endParaRPr lang="en-US" dirty="0"/>
          </a:p>
        </p:txBody>
      </p:sp>
      <p:sp>
        <p:nvSpPr>
          <p:cNvPr id="17" name="Slide Number">
            <a:extLst>
              <a:ext uri="{FF2B5EF4-FFF2-40B4-BE49-F238E27FC236}">
                <a16:creationId xmlns:a16="http://schemas.microsoft.com/office/drawing/2014/main" id="{90CEF399-1C96-2B44-8CD0-34997E7B715B}"/>
              </a:ext>
            </a:extLst>
          </p:cNvPr>
          <p:cNvSpPr>
            <a:spLocks noGrp="1"/>
          </p:cNvSpPr>
          <p:nvPr>
            <p:ph type="sldNum" sz="quarter" idx="12"/>
          </p:nvPr>
        </p:nvSpPr>
        <p:spPr>
          <a:xfrm>
            <a:off x="10096500" y="6200875"/>
            <a:ext cx="487680" cy="365760"/>
          </a:xfrm>
        </p:spPr>
        <p:txBody>
          <a:bodyPr/>
          <a:lstStyle>
            <a:lvl1pPr>
              <a:defRPr>
                <a:solidFill>
                  <a:schemeClr val="bg1"/>
                </a:solidFill>
              </a:defRPr>
            </a:lvl1pPr>
          </a:lstStyle>
          <a:p>
            <a:fld id="{8A7A6979-0714-4377-B894-6BE4C2D6E202}" type="slidenum">
              <a:rPr lang="en-US" smtClean="0"/>
              <a:pPr/>
              <a:t>‹#›</a:t>
            </a:fld>
            <a:endParaRPr lang="en-US" dirty="0"/>
          </a:p>
        </p:txBody>
      </p:sp>
      <p:cxnSp>
        <p:nvCxnSpPr>
          <p:cNvPr id="21" name="Line 1">
            <a:extLst>
              <a:ext uri="{FF2B5EF4-FFF2-40B4-BE49-F238E27FC236}">
                <a16:creationId xmlns:a16="http://schemas.microsoft.com/office/drawing/2014/main" id="{CADA4B44-4E54-AC4F-B94D-753D8198844A}"/>
              </a:ext>
            </a:extLst>
          </p:cNvPr>
          <p:cNvCxnSpPr/>
          <p:nvPr userDrawn="1"/>
        </p:nvCxnSpPr>
        <p:spPr>
          <a:xfrm>
            <a:off x="1281648" y="5789"/>
            <a:ext cx="0" cy="646446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 name="Line 2">
            <a:extLst>
              <a:ext uri="{FF2B5EF4-FFF2-40B4-BE49-F238E27FC236}">
                <a16:creationId xmlns:a16="http://schemas.microsoft.com/office/drawing/2014/main" id="{FC7C8D95-DE0A-F44D-8875-2ED2F195BB2F}"/>
              </a:ext>
            </a:extLst>
          </p:cNvPr>
          <p:cNvCxnSpPr>
            <a:cxnSpLocks/>
          </p:cNvCxnSpPr>
          <p:nvPr userDrawn="1"/>
        </p:nvCxnSpPr>
        <p:spPr>
          <a:xfrm>
            <a:off x="8724900" y="5735256"/>
            <a:ext cx="0" cy="1122744"/>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15464052"/>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4032" userDrawn="1">
          <p15:clr>
            <a:srgbClr val="FBAE40"/>
          </p15:clr>
        </p15:guide>
        <p15:guide id="4" pos="7344" userDrawn="1">
          <p15:clr>
            <a:srgbClr val="FBAE40"/>
          </p15:clr>
        </p15:guide>
        <p15:guide id="5" pos="6848" userDrawn="1">
          <p15:clr>
            <a:srgbClr val="FBAE40"/>
          </p15:clr>
        </p15:guide>
        <p15:guide id="6" orient="horz" pos="4080" userDrawn="1">
          <p15:clr>
            <a:srgbClr val="FBAE40"/>
          </p15:clr>
        </p15:guide>
        <p15:guide id="7" pos="1104" userDrawn="1">
          <p15:clr>
            <a:srgbClr val="FBAE40"/>
          </p15:clr>
        </p15:guide>
        <p15:guide id="8" pos="168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ntent Slide - Picture">
    <p:bg>
      <p:bgPr>
        <a:solidFill>
          <a:schemeClr val="accent4"/>
        </a:solidFill>
        <a:effectLst/>
      </p:bgPr>
    </p:bg>
    <p:spTree>
      <p:nvGrpSpPr>
        <p:cNvPr id="1" name=""/>
        <p:cNvGrpSpPr/>
        <p:nvPr/>
      </p:nvGrpSpPr>
      <p:grpSpPr>
        <a:xfrm>
          <a:off x="0" y="0"/>
          <a:ext cx="0" cy="0"/>
          <a:chOff x="0" y="0"/>
          <a:chExt cx="0" cy="0"/>
        </a:xfrm>
      </p:grpSpPr>
      <p:sp>
        <p:nvSpPr>
          <p:cNvPr id="17" name="Picture" descr="Picture Description">
            <a:extLst>
              <a:ext uri="{FF2B5EF4-FFF2-40B4-BE49-F238E27FC236}">
                <a16:creationId xmlns:a16="http://schemas.microsoft.com/office/drawing/2014/main" id="{B6A7C9B5-3617-0144-A4ED-16186741E8C3}"/>
              </a:ext>
            </a:extLst>
          </p:cNvPr>
          <p:cNvSpPr>
            <a:spLocks noGrp="1"/>
          </p:cNvSpPr>
          <p:nvPr>
            <p:ph type="pic" sz="quarter" idx="13"/>
          </p:nvPr>
        </p:nvSpPr>
        <p:spPr>
          <a:xfrm>
            <a:off x="0" y="0"/>
            <a:ext cx="12192000" cy="6858000"/>
          </a:xfrm>
        </p:spPr>
        <p:txBody>
          <a:bodyPr anchor="ctr" anchorCtr="1"/>
          <a:lstStyle>
            <a:lvl1pPr marL="0" indent="0" algn="ctr">
              <a:buFontTx/>
              <a:buNone/>
              <a:defRPr baseline="0">
                <a:solidFill>
                  <a:schemeClr val="bg1"/>
                </a:solidFill>
                <a:latin typeface="Acumin Pro" panose="020B0504020202020204" pitchFamily="34" charset="77"/>
              </a:defRPr>
            </a:lvl1pPr>
          </a:lstStyle>
          <a:p>
            <a:r>
              <a:rPr lang="en-US"/>
              <a:t>Click icon to add picture</a:t>
            </a:r>
            <a:endParaRPr lang="en-US" dirty="0"/>
          </a:p>
        </p:txBody>
      </p:sp>
      <p:sp>
        <p:nvSpPr>
          <p:cNvPr id="3" name="Photo caption"/>
          <p:cNvSpPr>
            <a:spLocks noGrp="1"/>
          </p:cNvSpPr>
          <p:nvPr>
            <p:ph type="subTitle" idx="1" hasCustomPrompt="1"/>
          </p:nvPr>
        </p:nvSpPr>
        <p:spPr>
          <a:xfrm>
            <a:off x="7301170" y="219206"/>
            <a:ext cx="3574087" cy="1107996"/>
          </a:xfrm>
          <a:noFill/>
        </p:spPr>
        <p:txBody>
          <a:bodyPr wrap="square" lIns="0" tIns="0" rIns="0" bIns="0" anchor="t" anchorCtr="0">
            <a:spAutoFit/>
          </a:bodyPr>
          <a:lstStyle>
            <a:lvl1pPr marL="0" indent="0" algn="l">
              <a:buNone/>
              <a:defRPr sz="1800" b="1" i="0">
                <a:solidFill>
                  <a:schemeClr val="bg1"/>
                </a:solidFill>
                <a:latin typeface="Acumin Pro" panose="020B0504020202020204" pitchFamily="34" charset="77"/>
              </a:defRPr>
            </a:lvl1pPr>
            <a:lvl2pPr marL="457200" indent="0" algn="ctr">
              <a:buNone/>
              <a:defRPr sz="19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Brief photo caption. Place in top left or right corner. </a:t>
            </a:r>
            <a:r>
              <a:rPr lang="en-US" dirty="0" err="1"/>
              <a:t>Acumin</a:t>
            </a:r>
            <a:r>
              <a:rPr lang="en-US" dirty="0"/>
              <a:t> Pro Bold 18 pt. Make text black or white for legibility.</a:t>
            </a:r>
          </a:p>
        </p:txBody>
      </p:sp>
      <p:sp>
        <p:nvSpPr>
          <p:cNvPr id="11" name="Date">
            <a:extLst>
              <a:ext uri="{FF2B5EF4-FFF2-40B4-BE49-F238E27FC236}">
                <a16:creationId xmlns:a16="http://schemas.microsoft.com/office/drawing/2014/main" id="{F330C439-AFA6-B840-9D2A-258668D35CA5}"/>
              </a:ext>
            </a:extLst>
          </p:cNvPr>
          <p:cNvSpPr>
            <a:spLocks noGrp="1"/>
          </p:cNvSpPr>
          <p:nvPr>
            <p:ph type="dt" sz="half" idx="10"/>
          </p:nvPr>
        </p:nvSpPr>
        <p:spPr>
          <a:xfrm>
            <a:off x="8926248" y="6220740"/>
            <a:ext cx="1021891" cy="323968"/>
          </a:xfrm>
        </p:spPr>
        <p:txBody>
          <a:bodyPr/>
          <a:lstStyle>
            <a:lvl1pPr>
              <a:defRPr>
                <a:solidFill>
                  <a:schemeClr val="bg1">
                    <a:alpha val="70000"/>
                  </a:schemeClr>
                </a:solidFill>
              </a:defRPr>
            </a:lvl1pPr>
          </a:lstStyle>
          <a:p>
            <a:fld id="{D47A9A36-4EB0-BF46-AE48-7CDA251B954B}" type="datetime1">
              <a:rPr lang="en-US" smtClean="0"/>
              <a:t>5/29/2024</a:t>
            </a:fld>
            <a:endParaRPr lang="en-US" dirty="0"/>
          </a:p>
        </p:txBody>
      </p:sp>
      <p:sp>
        <p:nvSpPr>
          <p:cNvPr id="14" name="Slide Number">
            <a:extLst>
              <a:ext uri="{FF2B5EF4-FFF2-40B4-BE49-F238E27FC236}">
                <a16:creationId xmlns:a16="http://schemas.microsoft.com/office/drawing/2014/main" id="{ACC80B6D-3922-3742-99F9-101C945C2B33}"/>
              </a:ext>
            </a:extLst>
          </p:cNvPr>
          <p:cNvSpPr>
            <a:spLocks noGrp="1"/>
          </p:cNvSpPr>
          <p:nvPr>
            <p:ph type="sldNum" sz="quarter" idx="12"/>
          </p:nvPr>
        </p:nvSpPr>
        <p:spPr>
          <a:xfrm>
            <a:off x="10096500" y="6200875"/>
            <a:ext cx="487680" cy="365760"/>
          </a:xfrm>
        </p:spPr>
        <p:txBody>
          <a:bodyPr/>
          <a:lstStyle>
            <a:lvl1pPr>
              <a:defRPr>
                <a:solidFill>
                  <a:schemeClr val="bg1"/>
                </a:solidFill>
              </a:defRPr>
            </a:lvl1pPr>
          </a:lstStyle>
          <a:p>
            <a:fld id="{8A7A6979-0714-4377-B894-6BE4C2D6E202}" type="slidenum">
              <a:rPr lang="en-US" smtClean="0"/>
              <a:pPr/>
              <a:t>‹#›</a:t>
            </a:fld>
            <a:endParaRPr lang="en-US" dirty="0"/>
          </a:p>
        </p:txBody>
      </p:sp>
      <p:cxnSp>
        <p:nvCxnSpPr>
          <p:cNvPr id="16" name="Line 1">
            <a:extLst>
              <a:ext uri="{FF2B5EF4-FFF2-40B4-BE49-F238E27FC236}">
                <a16:creationId xmlns:a16="http://schemas.microsoft.com/office/drawing/2014/main" id="{C3371811-B9A9-444C-B8E2-DFC8B92FFA90}"/>
              </a:ext>
            </a:extLst>
          </p:cNvPr>
          <p:cNvCxnSpPr/>
          <p:nvPr userDrawn="1"/>
        </p:nvCxnSpPr>
        <p:spPr>
          <a:xfrm>
            <a:off x="1281648" y="5789"/>
            <a:ext cx="0" cy="646446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Line 2">
            <a:extLst>
              <a:ext uri="{FF2B5EF4-FFF2-40B4-BE49-F238E27FC236}">
                <a16:creationId xmlns:a16="http://schemas.microsoft.com/office/drawing/2014/main" id="{E3D41B36-C946-AA44-BFF4-3F3A6A8607A2}"/>
              </a:ext>
            </a:extLst>
          </p:cNvPr>
          <p:cNvCxnSpPr>
            <a:cxnSpLocks/>
          </p:cNvCxnSpPr>
          <p:nvPr userDrawn="1"/>
        </p:nvCxnSpPr>
        <p:spPr>
          <a:xfrm>
            <a:off x="8724900" y="5735256"/>
            <a:ext cx="0" cy="1122744"/>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0" name="Line 3">
            <a:extLst>
              <a:ext uri="{FF2B5EF4-FFF2-40B4-BE49-F238E27FC236}">
                <a16:creationId xmlns:a16="http://schemas.microsoft.com/office/drawing/2014/main" id="{A246739C-3DD5-DF4C-BFF4-0B3AF76695B4}"/>
              </a:ext>
            </a:extLst>
          </p:cNvPr>
          <p:cNvCxnSpPr>
            <a:cxnSpLocks/>
          </p:cNvCxnSpPr>
          <p:nvPr userDrawn="1"/>
        </p:nvCxnSpPr>
        <p:spPr>
          <a:xfrm>
            <a:off x="10880901" y="1597306"/>
            <a:ext cx="0" cy="5260694"/>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8625800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3960" userDrawn="1">
          <p15:clr>
            <a:srgbClr val="FBAE40"/>
          </p15:clr>
        </p15:guide>
        <p15:guide id="4" pos="5952" userDrawn="1">
          <p15:clr>
            <a:srgbClr val="FBAE40"/>
          </p15:clr>
        </p15:guide>
        <p15:guide id="5" pos="6848" userDrawn="1">
          <p15:clr>
            <a:srgbClr val="FBAE40"/>
          </p15:clr>
        </p15:guide>
        <p15:guide id="6" orient="horz" pos="408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ontent Slide - Fact/Highlight">
    <p:bg>
      <p:bgPr>
        <a:solidFill>
          <a:schemeClr val="accent4"/>
        </a:solidFill>
        <a:effectLst/>
      </p:bgPr>
    </p:bg>
    <p:spTree>
      <p:nvGrpSpPr>
        <p:cNvPr id="1" name=""/>
        <p:cNvGrpSpPr/>
        <p:nvPr/>
      </p:nvGrpSpPr>
      <p:grpSpPr>
        <a:xfrm>
          <a:off x="0" y="0"/>
          <a:ext cx="0" cy="0"/>
          <a:chOff x="0" y="0"/>
          <a:chExt cx="0" cy="0"/>
        </a:xfrm>
      </p:grpSpPr>
      <p:sp>
        <p:nvSpPr>
          <p:cNvPr id="6" name="Gold Background">
            <a:extLst>
              <a:ext uri="{FF2B5EF4-FFF2-40B4-BE49-F238E27FC236}">
                <a16:creationId xmlns:a16="http://schemas.microsoft.com/office/drawing/2014/main" id="{5CCAEC11-865D-CB4B-88E8-5AF51FB37FBE}"/>
              </a:ext>
            </a:extLst>
          </p:cNvPr>
          <p:cNvSpPr/>
          <p:nvPr/>
        </p:nvSpPr>
        <p:spPr>
          <a:xfrm>
            <a:off x="1" y="0"/>
            <a:ext cx="12191999" cy="685221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Heading"/>
          <p:cNvSpPr>
            <a:spLocks noGrp="1"/>
          </p:cNvSpPr>
          <p:nvPr>
            <p:ph type="ctrTitle" hasCustomPrompt="1"/>
          </p:nvPr>
        </p:nvSpPr>
        <p:spPr bwMode="blackWhite">
          <a:xfrm>
            <a:off x="2893545" y="1479629"/>
            <a:ext cx="6419331" cy="1210973"/>
          </a:xfrm>
          <a:prstGeom prst="rect">
            <a:avLst/>
          </a:prstGeom>
          <a:noFill/>
          <a:ln w="38100">
            <a:noFill/>
          </a:ln>
        </p:spPr>
        <p:txBody>
          <a:bodyPr wrap="square" lIns="0" tIns="0" rIns="0" bIns="0" anchor="t" anchorCtr="0">
            <a:spAutoFit/>
          </a:bodyPr>
          <a:lstStyle>
            <a:lvl1pPr algn="ctr">
              <a:defRPr sz="8600" b="1" i="0" cap="none" spc="300">
                <a:solidFill>
                  <a:schemeClr val="accent2"/>
                </a:solidFill>
                <a:latin typeface="United Sans Rg Md" pitchFamily="50" charset="0"/>
              </a:defRPr>
            </a:lvl1pPr>
          </a:lstStyle>
          <a:p>
            <a:r>
              <a:rPr lang="en-US" spc="0" dirty="0">
                <a:latin typeface="United Sans Rg Md" pitchFamily="50" charset="0"/>
              </a:rPr>
              <a:t>123</a:t>
            </a:r>
            <a:endParaRPr lang="en-US" dirty="0"/>
          </a:p>
        </p:txBody>
      </p:sp>
      <p:sp>
        <p:nvSpPr>
          <p:cNvPr id="20" name="Black Bar">
            <a:extLst>
              <a:ext uri="{FF2B5EF4-FFF2-40B4-BE49-F238E27FC236}">
                <a16:creationId xmlns:a16="http://schemas.microsoft.com/office/drawing/2014/main" id="{EACB2F0C-1C3D-CD48-AD13-7B5AD683F7C7}"/>
              </a:ext>
            </a:extLst>
          </p:cNvPr>
          <p:cNvSpPr/>
          <p:nvPr/>
        </p:nvSpPr>
        <p:spPr>
          <a:xfrm>
            <a:off x="2648277" y="2744421"/>
            <a:ext cx="6905456" cy="44099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Subhead"/>
          <p:cNvSpPr>
            <a:spLocks noGrp="1"/>
          </p:cNvSpPr>
          <p:nvPr>
            <p:ph type="subTitle" idx="1" hasCustomPrompt="1"/>
          </p:nvPr>
        </p:nvSpPr>
        <p:spPr>
          <a:xfrm>
            <a:off x="2648276" y="2706475"/>
            <a:ext cx="6895463" cy="553998"/>
          </a:xfrm>
          <a:noFill/>
        </p:spPr>
        <p:txBody>
          <a:bodyPr wrap="square" lIns="0" tIns="0" rIns="0" bIns="0" anchor="t" anchorCtr="0">
            <a:spAutoFit/>
          </a:bodyPr>
          <a:lstStyle>
            <a:lvl1pPr marL="0" indent="0" algn="ctr">
              <a:buNone/>
              <a:defRPr sz="3600" b="1" i="0" spc="300">
                <a:solidFill>
                  <a:schemeClr val="accent4"/>
                </a:solidFill>
                <a:latin typeface="United Sans Cd Md" pitchFamily="50" charset="0"/>
              </a:defRPr>
            </a:lvl1pPr>
            <a:lvl2pPr marL="457200" indent="0" algn="ctr">
              <a:buNone/>
              <a:defRPr sz="19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TOPIC OR TITLE</a:t>
            </a:r>
          </a:p>
        </p:txBody>
      </p:sp>
      <p:sp>
        <p:nvSpPr>
          <p:cNvPr id="23" name="Body Text">
            <a:extLst>
              <a:ext uri="{FF2B5EF4-FFF2-40B4-BE49-F238E27FC236}">
                <a16:creationId xmlns:a16="http://schemas.microsoft.com/office/drawing/2014/main" id="{BD416322-CF1A-F143-B2A9-844B608C50DA}"/>
              </a:ext>
            </a:extLst>
          </p:cNvPr>
          <p:cNvSpPr>
            <a:spLocks noGrp="1"/>
          </p:cNvSpPr>
          <p:nvPr>
            <p:ph type="body" sz="quarter" idx="14" hasCustomPrompt="1"/>
          </p:nvPr>
        </p:nvSpPr>
        <p:spPr>
          <a:xfrm>
            <a:off x="2875268" y="3540352"/>
            <a:ext cx="6678467" cy="1122744"/>
          </a:xfrm>
        </p:spPr>
        <p:txBody>
          <a:bodyPr lIns="0" tIns="0" rIns="0" bIns="0">
            <a:noAutofit/>
          </a:bodyPr>
          <a:lstStyle>
            <a:lvl1pPr marL="0" marR="0" indent="0" algn="l" defTabSz="457200" rtl="0" eaLnBrk="1" fontAlgn="auto" latinLnBrk="0" hangingPunct="1">
              <a:lnSpc>
                <a:spcPct val="100000"/>
              </a:lnSpc>
              <a:spcBef>
                <a:spcPts val="0"/>
              </a:spcBef>
              <a:spcAft>
                <a:spcPts val="0"/>
              </a:spcAft>
              <a:buClrTx/>
              <a:buSzTx/>
              <a:buFontTx/>
              <a:buNone/>
              <a:tabLst/>
              <a:defRPr sz="2400" b="0" i="0" normalizeH="0" baseline="0">
                <a:solidFill>
                  <a:schemeClr val="bg1"/>
                </a:solidFill>
                <a:latin typeface="Acumin Pro Medium" panose="020B0504020202020204" pitchFamily="34" charset="77"/>
              </a:defRPr>
            </a:lvl1pPr>
          </a:lstStyle>
          <a:p>
            <a:pPr lvl="0"/>
            <a:r>
              <a:rPr lang="en-US" dirty="0"/>
              <a:t>Fact or highlight. </a:t>
            </a:r>
            <a:r>
              <a:rPr lang="en-US" dirty="0" err="1"/>
              <a:t>Acumin</a:t>
            </a:r>
            <a:r>
              <a:rPr lang="en-US" dirty="0"/>
              <a:t> Pro Medium 24 pt. Keep it short with bite-size chunks of information.</a:t>
            </a:r>
          </a:p>
        </p:txBody>
      </p:sp>
      <p:sp>
        <p:nvSpPr>
          <p:cNvPr id="16" name="Date">
            <a:extLst>
              <a:ext uri="{FF2B5EF4-FFF2-40B4-BE49-F238E27FC236}">
                <a16:creationId xmlns:a16="http://schemas.microsoft.com/office/drawing/2014/main" id="{D5F83FDC-674A-8F42-A488-884B2867DCC3}"/>
              </a:ext>
            </a:extLst>
          </p:cNvPr>
          <p:cNvSpPr>
            <a:spLocks noGrp="1"/>
          </p:cNvSpPr>
          <p:nvPr>
            <p:ph type="dt" sz="half" idx="10"/>
          </p:nvPr>
        </p:nvSpPr>
        <p:spPr>
          <a:xfrm>
            <a:off x="8926248" y="6220740"/>
            <a:ext cx="1021891" cy="323968"/>
          </a:xfrm>
        </p:spPr>
        <p:txBody>
          <a:bodyPr/>
          <a:lstStyle>
            <a:lvl1pPr>
              <a:defRPr>
                <a:solidFill>
                  <a:schemeClr val="bg1">
                    <a:alpha val="70000"/>
                  </a:schemeClr>
                </a:solidFill>
              </a:defRPr>
            </a:lvl1pPr>
          </a:lstStyle>
          <a:p>
            <a:fld id="{D47A9A36-4EB0-BF46-AE48-7CDA251B954B}" type="datetime1">
              <a:rPr lang="en-US" smtClean="0"/>
              <a:t>5/29/2024</a:t>
            </a:fld>
            <a:endParaRPr lang="en-US" dirty="0"/>
          </a:p>
        </p:txBody>
      </p:sp>
      <p:sp>
        <p:nvSpPr>
          <p:cNvPr id="17" name="Slide Number">
            <a:extLst>
              <a:ext uri="{FF2B5EF4-FFF2-40B4-BE49-F238E27FC236}">
                <a16:creationId xmlns:a16="http://schemas.microsoft.com/office/drawing/2014/main" id="{DF9C56DA-C412-B14C-8168-05E55A21B5E5}"/>
              </a:ext>
            </a:extLst>
          </p:cNvPr>
          <p:cNvSpPr>
            <a:spLocks noGrp="1"/>
          </p:cNvSpPr>
          <p:nvPr>
            <p:ph type="sldNum" sz="quarter" idx="12"/>
          </p:nvPr>
        </p:nvSpPr>
        <p:spPr>
          <a:xfrm>
            <a:off x="10096500" y="6200875"/>
            <a:ext cx="487680" cy="365760"/>
          </a:xfrm>
        </p:spPr>
        <p:txBody>
          <a:bodyPr/>
          <a:lstStyle>
            <a:lvl1pPr>
              <a:defRPr>
                <a:solidFill>
                  <a:schemeClr val="bg1"/>
                </a:solidFill>
              </a:defRPr>
            </a:lvl1pPr>
          </a:lstStyle>
          <a:p>
            <a:fld id="{8A7A6979-0714-4377-B894-6BE4C2D6E202}" type="slidenum">
              <a:rPr lang="en-US" smtClean="0"/>
              <a:pPr/>
              <a:t>‹#›</a:t>
            </a:fld>
            <a:endParaRPr lang="en-US" dirty="0"/>
          </a:p>
        </p:txBody>
      </p:sp>
      <p:cxnSp>
        <p:nvCxnSpPr>
          <p:cNvPr id="21" name="Line 1">
            <a:extLst>
              <a:ext uri="{FF2B5EF4-FFF2-40B4-BE49-F238E27FC236}">
                <a16:creationId xmlns:a16="http://schemas.microsoft.com/office/drawing/2014/main" id="{DE31DD2C-32F5-F345-872B-C1CCC72846EE}"/>
              </a:ext>
            </a:extLst>
          </p:cNvPr>
          <p:cNvCxnSpPr/>
          <p:nvPr userDrawn="1"/>
        </p:nvCxnSpPr>
        <p:spPr>
          <a:xfrm>
            <a:off x="1281648" y="5789"/>
            <a:ext cx="0" cy="646446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 name="Line 2">
            <a:extLst>
              <a:ext uri="{FF2B5EF4-FFF2-40B4-BE49-F238E27FC236}">
                <a16:creationId xmlns:a16="http://schemas.microsoft.com/office/drawing/2014/main" id="{18A2134F-0116-6740-AD2E-82D54002455E}"/>
              </a:ext>
            </a:extLst>
          </p:cNvPr>
          <p:cNvCxnSpPr>
            <a:cxnSpLocks/>
          </p:cNvCxnSpPr>
          <p:nvPr userDrawn="1"/>
        </p:nvCxnSpPr>
        <p:spPr>
          <a:xfrm>
            <a:off x="8724900" y="5735256"/>
            <a:ext cx="0" cy="1122744"/>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4" name="Line 3">
            <a:extLst>
              <a:ext uri="{FF2B5EF4-FFF2-40B4-BE49-F238E27FC236}">
                <a16:creationId xmlns:a16="http://schemas.microsoft.com/office/drawing/2014/main" id="{7E7A5392-EE7B-7141-B159-172DDE0D6824}"/>
              </a:ext>
            </a:extLst>
          </p:cNvPr>
          <p:cNvCxnSpPr>
            <a:cxnSpLocks/>
          </p:cNvCxnSpPr>
          <p:nvPr userDrawn="1"/>
        </p:nvCxnSpPr>
        <p:spPr>
          <a:xfrm>
            <a:off x="10880901" y="1597306"/>
            <a:ext cx="0" cy="5260694"/>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07393526"/>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3960" userDrawn="1">
          <p15:clr>
            <a:srgbClr val="FBAE40"/>
          </p15:clr>
        </p15:guide>
        <p15:guide id="4" pos="5952" userDrawn="1">
          <p15:clr>
            <a:srgbClr val="FBAE40"/>
          </p15:clr>
        </p15:guide>
        <p15:guide id="5" pos="6848" userDrawn="1">
          <p15:clr>
            <a:srgbClr val="FBAE40"/>
          </p15:clr>
        </p15:guide>
        <p15:guide id="6" orient="horz" pos="4080" userDrawn="1">
          <p15:clr>
            <a:srgbClr val="FBAE40"/>
          </p15:clr>
        </p15:guide>
        <p15:guide id="7" orient="horz" pos="1008" userDrawn="1">
          <p15:clr>
            <a:srgbClr val="FBAE40"/>
          </p15:clr>
        </p15:guide>
        <p15:guide id="8" orient="horz" pos="1488" userDrawn="1">
          <p15:clr>
            <a:srgbClr val="FBAE40"/>
          </p15:clr>
        </p15:guide>
        <p15:guide id="9" orient="horz" pos="864"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losing Slide">
    <p:bg>
      <p:bgPr>
        <a:solidFill>
          <a:schemeClr val="accent4"/>
        </a:solidFill>
        <a:effectLst/>
      </p:bgPr>
    </p:bg>
    <p:spTree>
      <p:nvGrpSpPr>
        <p:cNvPr id="1" name=""/>
        <p:cNvGrpSpPr/>
        <p:nvPr/>
      </p:nvGrpSpPr>
      <p:grpSpPr>
        <a:xfrm>
          <a:off x="0" y="0"/>
          <a:ext cx="0" cy="0"/>
          <a:chOff x="0" y="0"/>
          <a:chExt cx="0" cy="0"/>
        </a:xfrm>
      </p:grpSpPr>
      <p:sp>
        <p:nvSpPr>
          <p:cNvPr id="20" name="Black Background">
            <a:extLst>
              <a:ext uri="{FF2B5EF4-FFF2-40B4-BE49-F238E27FC236}">
                <a16:creationId xmlns:a16="http://schemas.microsoft.com/office/drawing/2014/main" id="{EACB2F0C-1C3D-CD48-AD13-7B5AD683F7C7}"/>
              </a:ext>
            </a:extLst>
          </p:cNvPr>
          <p:cNvSpPr/>
          <p:nvPr/>
        </p:nvSpPr>
        <p:spPr>
          <a:xfrm>
            <a:off x="0" y="0"/>
            <a:ext cx="1219200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Heading"/>
          <p:cNvSpPr>
            <a:spLocks noGrp="1"/>
          </p:cNvSpPr>
          <p:nvPr>
            <p:ph type="ctrTitle" hasCustomPrompt="1"/>
          </p:nvPr>
        </p:nvSpPr>
        <p:spPr bwMode="blackWhite">
          <a:xfrm>
            <a:off x="2628902" y="1521334"/>
            <a:ext cx="6347458" cy="854080"/>
          </a:xfrm>
          <a:prstGeom prst="rect">
            <a:avLst/>
          </a:prstGeom>
          <a:noFill/>
          <a:ln w="38100">
            <a:noFill/>
          </a:ln>
        </p:spPr>
        <p:txBody>
          <a:bodyPr wrap="square" lIns="0" tIns="0" rIns="0" bIns="0" anchor="t" anchorCtr="0">
            <a:spAutoFit/>
          </a:bodyPr>
          <a:lstStyle>
            <a:lvl1pPr algn="l">
              <a:defRPr sz="6000" b="1" i="1" spc="0">
                <a:solidFill>
                  <a:schemeClr val="tx2"/>
                </a:solidFill>
                <a:latin typeface="Acumin Pro ExtraCondensed" panose="020B0508020202020204" pitchFamily="34" charset="77"/>
              </a:defRPr>
            </a:lvl1pPr>
          </a:lstStyle>
          <a:p>
            <a:r>
              <a:rPr lang="en-US" dirty="0"/>
              <a:t>Thank You</a:t>
            </a:r>
          </a:p>
        </p:txBody>
      </p:sp>
      <p:sp>
        <p:nvSpPr>
          <p:cNvPr id="16" name="Body Text">
            <a:extLst>
              <a:ext uri="{FF2B5EF4-FFF2-40B4-BE49-F238E27FC236}">
                <a16:creationId xmlns:a16="http://schemas.microsoft.com/office/drawing/2014/main" id="{900775FC-E9E4-FF46-A522-92CC39196093}"/>
              </a:ext>
            </a:extLst>
          </p:cNvPr>
          <p:cNvSpPr>
            <a:spLocks noGrp="1"/>
          </p:cNvSpPr>
          <p:nvPr>
            <p:ph type="body" sz="quarter" idx="14" hasCustomPrompt="1"/>
          </p:nvPr>
        </p:nvSpPr>
        <p:spPr>
          <a:xfrm>
            <a:off x="2628900" y="2548210"/>
            <a:ext cx="6347460" cy="880790"/>
          </a:xfrm>
        </p:spPr>
        <p:txBody>
          <a:bodyPr lIns="0" tIns="0" rIns="0" bIns="0">
            <a:noAutofit/>
          </a:bodyPr>
          <a:lstStyle>
            <a:lvl1pPr marL="0" marR="0" indent="0" algn="l" defTabSz="457200" rtl="0" eaLnBrk="1" fontAlgn="auto" latinLnBrk="0" hangingPunct="1">
              <a:lnSpc>
                <a:spcPct val="100000"/>
              </a:lnSpc>
              <a:spcBef>
                <a:spcPts val="0"/>
              </a:spcBef>
              <a:spcAft>
                <a:spcPts val="0"/>
              </a:spcAft>
              <a:buClrTx/>
              <a:buSzTx/>
              <a:buFontTx/>
              <a:buNone/>
              <a:tabLst/>
              <a:defRPr sz="1800" b="0" i="0" normalizeH="0" baseline="0">
                <a:solidFill>
                  <a:schemeClr val="accent4"/>
                </a:solidFill>
                <a:latin typeface="Acumin Pro" panose="020B0504020202020204" pitchFamily="34" charset="77"/>
              </a:defRPr>
            </a:lvl1pPr>
          </a:lstStyle>
          <a:p>
            <a:pPr lvl="0"/>
            <a:r>
              <a:rPr lang="en-US" dirty="0"/>
              <a:t>Conclusion, call to action or contact information. </a:t>
            </a:r>
            <a:r>
              <a:rPr lang="en-US" dirty="0" err="1"/>
              <a:t>Acumin</a:t>
            </a:r>
            <a:r>
              <a:rPr lang="en-US" dirty="0"/>
              <a:t> Pro Reg 18 pt. Keep it short with bite-size chunks of information.</a:t>
            </a:r>
          </a:p>
        </p:txBody>
      </p:sp>
      <p:sp>
        <p:nvSpPr>
          <p:cNvPr id="12" name="Date">
            <a:extLst>
              <a:ext uri="{FF2B5EF4-FFF2-40B4-BE49-F238E27FC236}">
                <a16:creationId xmlns:a16="http://schemas.microsoft.com/office/drawing/2014/main" id="{E7D56F3A-D0B6-8A49-81C9-B6A0051C7E73}"/>
              </a:ext>
            </a:extLst>
          </p:cNvPr>
          <p:cNvSpPr>
            <a:spLocks noGrp="1"/>
          </p:cNvSpPr>
          <p:nvPr>
            <p:ph type="dt" sz="half" idx="10"/>
          </p:nvPr>
        </p:nvSpPr>
        <p:spPr>
          <a:xfrm>
            <a:off x="8926248" y="6220740"/>
            <a:ext cx="1021891" cy="323968"/>
          </a:xfrm>
        </p:spPr>
        <p:txBody>
          <a:bodyPr/>
          <a:lstStyle>
            <a:lvl1pPr>
              <a:defRPr>
                <a:solidFill>
                  <a:schemeClr val="accent4">
                    <a:alpha val="70000"/>
                  </a:schemeClr>
                </a:solidFill>
              </a:defRPr>
            </a:lvl1pPr>
          </a:lstStyle>
          <a:p>
            <a:fld id="{D47A9A36-4EB0-BF46-AE48-7CDA251B954B}" type="datetime1">
              <a:rPr lang="en-US" smtClean="0"/>
              <a:pPr/>
              <a:t>5/29/2024</a:t>
            </a:fld>
            <a:endParaRPr lang="en-US" dirty="0"/>
          </a:p>
        </p:txBody>
      </p:sp>
      <p:sp>
        <p:nvSpPr>
          <p:cNvPr id="14" name="Slide Number">
            <a:extLst>
              <a:ext uri="{FF2B5EF4-FFF2-40B4-BE49-F238E27FC236}">
                <a16:creationId xmlns:a16="http://schemas.microsoft.com/office/drawing/2014/main" id="{DED03763-61BB-3343-B3CC-0623CC8EAA03}"/>
              </a:ext>
            </a:extLst>
          </p:cNvPr>
          <p:cNvSpPr>
            <a:spLocks noGrp="1"/>
          </p:cNvSpPr>
          <p:nvPr>
            <p:ph type="sldNum" sz="quarter" idx="12"/>
          </p:nvPr>
        </p:nvSpPr>
        <p:spPr>
          <a:xfrm>
            <a:off x="10096500" y="6200875"/>
            <a:ext cx="487680" cy="365760"/>
          </a:xfrm>
        </p:spPr>
        <p:txBody>
          <a:bodyPr/>
          <a:lstStyle>
            <a:lvl1pPr>
              <a:defRPr>
                <a:solidFill>
                  <a:schemeClr val="accent4"/>
                </a:solidFill>
              </a:defRPr>
            </a:lvl1pPr>
          </a:lstStyle>
          <a:p>
            <a:fld id="{8A7A6979-0714-4377-B894-6BE4C2D6E202}" type="slidenum">
              <a:rPr lang="en-US" smtClean="0"/>
              <a:pPr/>
              <a:t>‹#›</a:t>
            </a:fld>
            <a:endParaRPr lang="en-US" dirty="0"/>
          </a:p>
        </p:txBody>
      </p:sp>
      <p:cxnSp>
        <p:nvCxnSpPr>
          <p:cNvPr id="17" name="Line 1">
            <a:extLst>
              <a:ext uri="{FF2B5EF4-FFF2-40B4-BE49-F238E27FC236}">
                <a16:creationId xmlns:a16="http://schemas.microsoft.com/office/drawing/2014/main" id="{9B9CC658-FCDB-754D-83A8-E72E62847F53}"/>
              </a:ext>
            </a:extLst>
          </p:cNvPr>
          <p:cNvCxnSpPr/>
          <p:nvPr userDrawn="1"/>
        </p:nvCxnSpPr>
        <p:spPr>
          <a:xfrm>
            <a:off x="1281648" y="5789"/>
            <a:ext cx="0" cy="6464461"/>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Line 2">
            <a:extLst>
              <a:ext uri="{FF2B5EF4-FFF2-40B4-BE49-F238E27FC236}">
                <a16:creationId xmlns:a16="http://schemas.microsoft.com/office/drawing/2014/main" id="{52700362-C315-8A41-8A37-D1C4D5A0E238}"/>
              </a:ext>
            </a:extLst>
          </p:cNvPr>
          <p:cNvCxnSpPr>
            <a:cxnSpLocks/>
          </p:cNvCxnSpPr>
          <p:nvPr userDrawn="1"/>
        </p:nvCxnSpPr>
        <p:spPr>
          <a:xfrm>
            <a:off x="8724900" y="5735256"/>
            <a:ext cx="0" cy="1122744"/>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1" name="Line 3">
            <a:extLst>
              <a:ext uri="{FF2B5EF4-FFF2-40B4-BE49-F238E27FC236}">
                <a16:creationId xmlns:a16="http://schemas.microsoft.com/office/drawing/2014/main" id="{14A431DC-9C67-D94C-982A-8D0C2E3D10D8}"/>
              </a:ext>
            </a:extLst>
          </p:cNvPr>
          <p:cNvCxnSpPr>
            <a:cxnSpLocks/>
          </p:cNvCxnSpPr>
          <p:nvPr userDrawn="1"/>
        </p:nvCxnSpPr>
        <p:spPr>
          <a:xfrm>
            <a:off x="10880901" y="1597306"/>
            <a:ext cx="0" cy="5260694"/>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953237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3960" userDrawn="1">
          <p15:clr>
            <a:srgbClr val="FBAE40"/>
          </p15:clr>
        </p15:guide>
        <p15:guide id="4" pos="5952" userDrawn="1">
          <p15:clr>
            <a:srgbClr val="FBAE40"/>
          </p15:clr>
        </p15:guide>
        <p15:guide id="5" pos="6848" userDrawn="1">
          <p15:clr>
            <a:srgbClr val="FBAE40"/>
          </p15:clr>
        </p15:guide>
        <p15:guide id="6" orient="horz" pos="4080" userDrawn="1">
          <p15:clr>
            <a:srgbClr val="FBAE40"/>
          </p15:clr>
        </p15:guide>
        <p15:guide id="7" pos="1656"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141394" y="964692"/>
            <a:ext cx="7917007"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141394" y="2638046"/>
            <a:ext cx="7917007"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744769" y="6227670"/>
            <a:ext cx="1161231" cy="323968"/>
          </a:xfrm>
          <a:prstGeom prst="rect">
            <a:avLst/>
          </a:prstGeom>
        </p:spPr>
        <p:txBody>
          <a:bodyPr vert="horz" lIns="91440" tIns="45720" rIns="91440" bIns="45720" rtlCol="0" anchor="ctr"/>
          <a:lstStyle>
            <a:lvl1pPr algn="r">
              <a:defRPr sz="1000" b="0" i="0">
                <a:solidFill>
                  <a:schemeClr val="tx1">
                    <a:alpha val="70000"/>
                  </a:schemeClr>
                </a:solidFill>
                <a:latin typeface="Acumin Pro" panose="020B0504020202020204" pitchFamily="34" charset="77"/>
              </a:defRPr>
            </a:lvl1pPr>
          </a:lstStyle>
          <a:p>
            <a:fld id="{E0C8DACD-4E35-4E4C-AC75-C3DE50F04E7E}" type="datetime1">
              <a:rPr lang="en-US" smtClean="0"/>
              <a:pPr/>
              <a:t>5/29/2024</a:t>
            </a:fld>
            <a:endParaRPr lang="en-US" dirty="0"/>
          </a:p>
        </p:txBody>
      </p:sp>
      <p:sp>
        <p:nvSpPr>
          <p:cNvPr id="5" name="Footer Placeholder 4"/>
          <p:cNvSpPr>
            <a:spLocks noGrp="1"/>
          </p:cNvSpPr>
          <p:nvPr>
            <p:ph type="ftr" sz="quarter" idx="3"/>
          </p:nvPr>
        </p:nvSpPr>
        <p:spPr>
          <a:xfrm>
            <a:off x="1137845" y="6219163"/>
            <a:ext cx="6075552" cy="320040"/>
          </a:xfrm>
          <a:prstGeom prst="rect">
            <a:avLst/>
          </a:prstGeom>
        </p:spPr>
        <p:txBody>
          <a:bodyPr vert="horz" lIns="91440" tIns="45720" rIns="91440" bIns="45720" rtlCol="0" anchor="ctr"/>
          <a:lstStyle>
            <a:lvl1pPr algn="l">
              <a:defRPr sz="1000">
                <a:solidFill>
                  <a:schemeClr val="tx1">
                    <a:alpha val="70000"/>
                  </a:schemeClr>
                </a:solidFill>
              </a:defRPr>
            </a:lvl1pPr>
          </a:lstStyle>
          <a:p>
            <a:endParaRPr lang="en-US" dirty="0"/>
          </a:p>
        </p:txBody>
      </p:sp>
      <p:sp>
        <p:nvSpPr>
          <p:cNvPr id="6" name="Slide Number Placeholder 5"/>
          <p:cNvSpPr>
            <a:spLocks noGrp="1"/>
          </p:cNvSpPr>
          <p:nvPr>
            <p:ph type="sldNum" sz="quarter" idx="4"/>
          </p:nvPr>
        </p:nvSpPr>
        <p:spPr>
          <a:xfrm>
            <a:off x="10096500" y="6200875"/>
            <a:ext cx="487680" cy="365760"/>
          </a:xfrm>
          <a:prstGeom prst="ellipse">
            <a:avLst/>
          </a:prstGeom>
          <a:noFill/>
        </p:spPr>
        <p:txBody>
          <a:bodyPr vert="horz" lIns="18288" tIns="45720" rIns="18288" bIns="45720" rtlCol="0" anchor="ctr">
            <a:noAutofit/>
          </a:bodyPr>
          <a:lstStyle>
            <a:lvl1pPr algn="ctr">
              <a:defRPr sz="1000" b="1" i="0" spc="0" baseline="0">
                <a:solidFill>
                  <a:schemeClr val="tx1"/>
                </a:solidFill>
                <a:latin typeface="Acumin Pro Semibold" panose="020B0504020202020204" pitchFamily="34" charset="77"/>
              </a:defRPr>
            </a:lvl1p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3595336832"/>
      </p:ext>
    </p:extLst>
  </p:cSld>
  <p:clrMap bg1="lt1" tx1="dk1" bg2="lt2" tx2="dk2" accent1="accent1" accent2="accent2" accent3="accent3" accent4="accent4" accent5="accent5" accent6="accent6" hlink="hlink" folHlink="folHlink"/>
  <p:sldLayoutIdLst>
    <p:sldLayoutId id="2147483725" r:id="rId1"/>
    <p:sldLayoutId id="2147483709" r:id="rId2"/>
    <p:sldLayoutId id="2147483720" r:id="rId3"/>
    <p:sldLayoutId id="2147483721" r:id="rId4"/>
    <p:sldLayoutId id="2147483722" r:id="rId5"/>
    <p:sldLayoutId id="2147483723" r:id="rId6"/>
    <p:sldLayoutId id="2147483724" r:id="rId7"/>
  </p:sldLayoutIdLst>
  <p:hf hdr="0" ftr="0"/>
  <p:txStyles>
    <p:titleStyle>
      <a:lvl1pPr algn="ctr" defTabSz="914400" rtl="0" eaLnBrk="1" latinLnBrk="0" hangingPunct="1">
        <a:lnSpc>
          <a:spcPct val="90000"/>
        </a:lnSpc>
        <a:spcBef>
          <a:spcPct val="0"/>
        </a:spcBef>
        <a:buNone/>
        <a:defRPr sz="26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44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59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28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orient="horz" pos="4056" userDrawn="1">
          <p15:clr>
            <a:srgbClr val="F26B43"/>
          </p15:clr>
        </p15:guide>
        <p15:guide id="4" pos="6240" userDrawn="1">
          <p15:clr>
            <a:srgbClr val="F26B43"/>
          </p15:clr>
        </p15:guide>
        <p15:guide id="5" pos="636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54EA7F14-B9DE-164B-9F38-47D5668D2586}"/>
              </a:ext>
            </a:extLst>
          </p:cNvPr>
          <p:cNvSpPr>
            <a:spLocks noGrp="1"/>
          </p:cNvSpPr>
          <p:nvPr>
            <p:ph type="ctrTitle"/>
          </p:nvPr>
        </p:nvSpPr>
        <p:spPr>
          <a:xfrm>
            <a:off x="2647199" y="1501742"/>
            <a:ext cx="6801602" cy="1495794"/>
          </a:xfrm>
        </p:spPr>
        <p:txBody>
          <a:bodyPr/>
          <a:lstStyle/>
          <a:p>
            <a:r>
              <a:rPr lang="en-US" dirty="0"/>
              <a:t>Reversing Deep integration </a:t>
            </a:r>
            <a:r>
              <a:rPr lang="en-US" sz="4800" dirty="0"/>
              <a:t>the case of US-Mexico corn trade </a:t>
            </a:r>
          </a:p>
        </p:txBody>
      </p:sp>
      <p:sp>
        <p:nvSpPr>
          <p:cNvPr id="3" name="Subtitle">
            <a:extLst>
              <a:ext uri="{FF2B5EF4-FFF2-40B4-BE49-F238E27FC236}">
                <a16:creationId xmlns:a16="http://schemas.microsoft.com/office/drawing/2014/main" id="{25E23969-B503-C04E-9B40-020A6AB945EA}"/>
              </a:ext>
            </a:extLst>
          </p:cNvPr>
          <p:cNvSpPr>
            <a:spLocks noGrp="1"/>
          </p:cNvSpPr>
          <p:nvPr>
            <p:ph type="subTitle" idx="1"/>
          </p:nvPr>
        </p:nvSpPr>
        <p:spPr>
          <a:xfrm>
            <a:off x="2647197" y="3937834"/>
            <a:ext cx="6801603" cy="338554"/>
          </a:xfrm>
        </p:spPr>
        <p:txBody>
          <a:bodyPr/>
          <a:lstStyle/>
          <a:p>
            <a:r>
              <a:rPr lang="en-US" dirty="0"/>
              <a:t>Roman M. Keeney and Dewey J. Robertson</a:t>
            </a:r>
          </a:p>
        </p:txBody>
      </p:sp>
      <p:sp>
        <p:nvSpPr>
          <p:cNvPr id="4" name="Date">
            <a:extLst>
              <a:ext uri="{FF2B5EF4-FFF2-40B4-BE49-F238E27FC236}">
                <a16:creationId xmlns:a16="http://schemas.microsoft.com/office/drawing/2014/main" id="{7488F1B0-19AE-FE4B-A8CD-0F44AB281CC5}"/>
              </a:ext>
            </a:extLst>
          </p:cNvPr>
          <p:cNvSpPr>
            <a:spLocks noGrp="1"/>
          </p:cNvSpPr>
          <p:nvPr>
            <p:ph type="dt" sz="half" idx="10"/>
          </p:nvPr>
        </p:nvSpPr>
        <p:spPr/>
        <p:txBody>
          <a:bodyPr/>
          <a:lstStyle/>
          <a:p>
            <a:fld id="{D47A9A36-4EB0-BF46-AE48-7CDA251B954B}" type="datetime1">
              <a:rPr lang="en-US" smtClean="0"/>
              <a:pPr/>
              <a:t>5/29/2024</a:t>
            </a:fld>
            <a:endParaRPr lang="en-US" dirty="0"/>
          </a:p>
        </p:txBody>
      </p:sp>
      <p:sp>
        <p:nvSpPr>
          <p:cNvPr id="5" name="Slide Number">
            <a:extLst>
              <a:ext uri="{FF2B5EF4-FFF2-40B4-BE49-F238E27FC236}">
                <a16:creationId xmlns:a16="http://schemas.microsoft.com/office/drawing/2014/main" id="{FFCAA48C-2045-8749-8754-B722B9DB8A5C}"/>
              </a:ext>
            </a:extLst>
          </p:cNvPr>
          <p:cNvSpPr>
            <a:spLocks noGrp="1"/>
          </p:cNvSpPr>
          <p:nvPr>
            <p:ph type="sldNum" sz="quarter" idx="12"/>
          </p:nvPr>
        </p:nvSpPr>
        <p:spPr/>
        <p:txBody>
          <a:bodyPr/>
          <a:lstStyle/>
          <a:p>
            <a:fld id="{8A7A6979-0714-4377-B894-6BE4C2D6E202}" type="slidenum">
              <a:rPr lang="en-US" smtClean="0"/>
              <a:pPr/>
              <a:t>1</a:t>
            </a:fld>
            <a:endParaRPr lang="en-US" dirty="0"/>
          </a:p>
        </p:txBody>
      </p:sp>
      <p:pic>
        <p:nvPicPr>
          <p:cNvPr id="6" name="Purdue CoBrand">
            <a:extLst>
              <a:ext uri="{FF2B5EF4-FFF2-40B4-BE49-F238E27FC236}">
                <a16:creationId xmlns:a16="http://schemas.microsoft.com/office/drawing/2014/main" id="{12351E07-4384-664F-BA98-1243BFDAEC06}"/>
              </a:ext>
            </a:extLst>
          </p:cNvPr>
          <p:cNvPicPr>
            <a:picLocks noChangeAspect="1"/>
          </p:cNvPicPr>
          <p:nvPr/>
        </p:nvPicPr>
        <p:blipFill>
          <a:blip r:embed="rId3"/>
          <a:srcRect/>
          <a:stretch/>
        </p:blipFill>
        <p:spPr>
          <a:xfrm>
            <a:off x="1759354" y="5981517"/>
            <a:ext cx="4349081" cy="460491"/>
          </a:xfrm>
          <a:prstGeom prst="rect">
            <a:avLst/>
          </a:prstGeom>
        </p:spPr>
      </p:pic>
    </p:spTree>
    <p:extLst>
      <p:ext uri="{BB962C8B-B14F-4D97-AF65-F5344CB8AC3E}">
        <p14:creationId xmlns:p14="http://schemas.microsoft.com/office/powerpoint/2010/main" val="27081081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a:extLst>
              <a:ext uri="{FF2B5EF4-FFF2-40B4-BE49-F238E27FC236}">
                <a16:creationId xmlns:a16="http://schemas.microsoft.com/office/drawing/2014/main" id="{36351FBF-45F0-7449-825E-F0E8D02D8ADC}"/>
              </a:ext>
            </a:extLst>
          </p:cNvPr>
          <p:cNvSpPr>
            <a:spLocks noGrp="1"/>
          </p:cNvSpPr>
          <p:nvPr>
            <p:ph type="ctrTitle"/>
          </p:nvPr>
        </p:nvSpPr>
        <p:spPr/>
        <p:txBody>
          <a:bodyPr/>
          <a:lstStyle/>
          <a:p>
            <a:r>
              <a:rPr lang="en-US" dirty="0"/>
              <a:t>US-Mexico Integration </a:t>
            </a:r>
          </a:p>
        </p:txBody>
      </p:sp>
      <p:sp>
        <p:nvSpPr>
          <p:cNvPr id="7" name="Subhead">
            <a:extLst>
              <a:ext uri="{FF2B5EF4-FFF2-40B4-BE49-F238E27FC236}">
                <a16:creationId xmlns:a16="http://schemas.microsoft.com/office/drawing/2014/main" id="{A691E43B-1A2C-4F4A-BF05-AE1D589C0464}"/>
              </a:ext>
            </a:extLst>
          </p:cNvPr>
          <p:cNvSpPr>
            <a:spLocks noGrp="1"/>
          </p:cNvSpPr>
          <p:nvPr>
            <p:ph type="subTitle" idx="1"/>
          </p:nvPr>
        </p:nvSpPr>
        <p:spPr>
          <a:xfrm>
            <a:off x="2107518" y="1345167"/>
            <a:ext cx="7988980" cy="338554"/>
          </a:xfrm>
        </p:spPr>
        <p:txBody>
          <a:bodyPr/>
          <a:lstStyle/>
          <a:p>
            <a:r>
              <a:rPr lang="en-US" dirty="0"/>
              <a:t>Free Trade Agreements and Corn Trade Integration</a:t>
            </a:r>
          </a:p>
        </p:txBody>
      </p:sp>
      <p:sp>
        <p:nvSpPr>
          <p:cNvPr id="2" name="Body Text">
            <a:extLst>
              <a:ext uri="{FF2B5EF4-FFF2-40B4-BE49-F238E27FC236}">
                <a16:creationId xmlns:a16="http://schemas.microsoft.com/office/drawing/2014/main" id="{EC1A386D-8F97-7247-9DF2-C8FBFFD00350}"/>
              </a:ext>
            </a:extLst>
          </p:cNvPr>
          <p:cNvSpPr>
            <a:spLocks noGrp="1"/>
          </p:cNvSpPr>
          <p:nvPr>
            <p:ph type="body" sz="quarter" idx="14"/>
          </p:nvPr>
        </p:nvSpPr>
        <p:spPr>
          <a:xfrm>
            <a:off x="2107517" y="1917389"/>
            <a:ext cx="4880511" cy="3963294"/>
          </a:xfrm>
        </p:spPr>
        <p:txBody>
          <a:bodyPr>
            <a:normAutofit fontScale="92500" lnSpcReduction="10000"/>
          </a:bodyPr>
          <a:lstStyle/>
          <a:p>
            <a:pPr lvl="0"/>
            <a:r>
              <a:rPr lang="en-US" dirty="0"/>
              <a:t>NAFTA (1994-2020): eliminated tariffs on most agricultural products, increased bilateral agriculture trade volume </a:t>
            </a:r>
          </a:p>
          <a:p>
            <a:pPr lvl="1"/>
            <a:r>
              <a:rPr lang="en-US" dirty="0"/>
              <a:t>US corn exports to Mexico increased from 2.5 million tons to over 15 million tons by the end of NAFTA</a:t>
            </a:r>
          </a:p>
          <a:p>
            <a:pPr lvl="0"/>
            <a:r>
              <a:rPr lang="en-US" dirty="0"/>
              <a:t>USMCA (2020-Present): continuing duty free trade between North American neighbors</a:t>
            </a:r>
          </a:p>
          <a:p>
            <a:pPr lvl="1"/>
            <a:r>
              <a:rPr lang="en-US" dirty="0"/>
              <a:t>Corn trade continues to increase, 18.6 million ton in 2023 </a:t>
            </a:r>
          </a:p>
          <a:p>
            <a:pPr lvl="1"/>
            <a:r>
              <a:rPr lang="en-US" dirty="0"/>
              <a:t>Provisions for biotechnology ensuring that traded GM products meet safety and risk management standards</a:t>
            </a:r>
          </a:p>
          <a:p>
            <a:pPr lvl="0"/>
            <a:r>
              <a:rPr lang="en-US" dirty="0"/>
              <a:t>Integration in the GTAP database </a:t>
            </a:r>
          </a:p>
          <a:p>
            <a:pPr lvl="1"/>
            <a:r>
              <a:rPr lang="en-US" dirty="0"/>
              <a:t>25% of US grain exports go to Mexico</a:t>
            </a:r>
          </a:p>
          <a:p>
            <a:pPr lvl="1"/>
            <a:r>
              <a:rPr lang="en-US" dirty="0"/>
              <a:t>95% of Mexico grain imports are  from the US</a:t>
            </a:r>
          </a:p>
          <a:p>
            <a:pPr lvl="1"/>
            <a:endParaRPr lang="en-US" dirty="0"/>
          </a:p>
          <a:p>
            <a:pPr marL="228600" lvl="1" indent="0">
              <a:buNone/>
            </a:pPr>
            <a:endParaRPr lang="en-US" dirty="0"/>
          </a:p>
        </p:txBody>
      </p:sp>
      <p:pic>
        <p:nvPicPr>
          <p:cNvPr id="26" name="Content Placeholder 25">
            <a:extLst>
              <a:ext uri="{FF2B5EF4-FFF2-40B4-BE49-F238E27FC236}">
                <a16:creationId xmlns:a16="http://schemas.microsoft.com/office/drawing/2014/main" id="{7DD68F41-B89B-4F83-9E04-AFC5A28998E1}"/>
              </a:ext>
            </a:extLst>
          </p:cNvPr>
          <p:cNvPicPr>
            <a:picLocks noGrp="1" noChangeAspect="1"/>
          </p:cNvPicPr>
          <p:nvPr>
            <p:ph sz="quarter" idx="13"/>
          </p:nvPr>
        </p:nvPicPr>
        <p:blipFill>
          <a:blip r:embed="rId3"/>
          <a:stretch>
            <a:fillRect/>
          </a:stretch>
        </p:blipFill>
        <p:spPr>
          <a:xfrm>
            <a:off x="7094765" y="1920875"/>
            <a:ext cx="4558844" cy="2982913"/>
          </a:xfrm>
        </p:spPr>
      </p:pic>
      <p:sp>
        <p:nvSpPr>
          <p:cNvPr id="4" name="Date">
            <a:extLst>
              <a:ext uri="{FF2B5EF4-FFF2-40B4-BE49-F238E27FC236}">
                <a16:creationId xmlns:a16="http://schemas.microsoft.com/office/drawing/2014/main" id="{9A80D0DD-6D24-444A-83A2-04A9622ED98A}"/>
              </a:ext>
            </a:extLst>
          </p:cNvPr>
          <p:cNvSpPr>
            <a:spLocks noGrp="1"/>
          </p:cNvSpPr>
          <p:nvPr>
            <p:ph type="dt" sz="half" idx="10"/>
          </p:nvPr>
        </p:nvSpPr>
        <p:spPr/>
        <p:txBody>
          <a:bodyPr/>
          <a:lstStyle/>
          <a:p>
            <a:fld id="{D47A9A36-4EB0-BF46-AE48-7CDA251B954B}" type="datetime1">
              <a:rPr lang="en-US" smtClean="0"/>
              <a:t>5/29/2024</a:t>
            </a:fld>
            <a:endParaRPr lang="en-US" dirty="0"/>
          </a:p>
        </p:txBody>
      </p:sp>
      <p:sp>
        <p:nvSpPr>
          <p:cNvPr id="5" name="Slide Number">
            <a:extLst>
              <a:ext uri="{FF2B5EF4-FFF2-40B4-BE49-F238E27FC236}">
                <a16:creationId xmlns:a16="http://schemas.microsoft.com/office/drawing/2014/main" id="{72F32A19-D8DB-C64F-B22B-DBFB8CA7FD2E}"/>
              </a:ext>
            </a:extLst>
          </p:cNvPr>
          <p:cNvSpPr>
            <a:spLocks noGrp="1"/>
          </p:cNvSpPr>
          <p:nvPr>
            <p:ph type="sldNum" sz="quarter" idx="12"/>
          </p:nvPr>
        </p:nvSpPr>
        <p:spPr/>
        <p:txBody>
          <a:bodyPr/>
          <a:lstStyle/>
          <a:p>
            <a:fld id="{8A7A6979-0714-4377-B894-6BE4C2D6E202}" type="slidenum">
              <a:rPr lang="en-US" smtClean="0"/>
              <a:pPr/>
              <a:t>2</a:t>
            </a:fld>
            <a:endParaRPr lang="en-US" dirty="0"/>
          </a:p>
        </p:txBody>
      </p:sp>
    </p:spTree>
    <p:extLst>
      <p:ext uri="{BB962C8B-B14F-4D97-AF65-F5344CB8AC3E}">
        <p14:creationId xmlns:p14="http://schemas.microsoft.com/office/powerpoint/2010/main" val="259368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F0465D-E668-1963-8420-179C2212BFF6}"/>
              </a:ext>
            </a:extLst>
          </p:cNvPr>
          <p:cNvSpPr>
            <a:spLocks noGrp="1"/>
          </p:cNvSpPr>
          <p:nvPr>
            <p:ph type="ctrTitle"/>
          </p:nvPr>
        </p:nvSpPr>
        <p:spPr/>
        <p:txBody>
          <a:bodyPr/>
          <a:lstStyle/>
          <a:p>
            <a:r>
              <a:rPr lang="en-US" dirty="0"/>
              <a:t>Changing Trade Relations </a:t>
            </a:r>
          </a:p>
        </p:txBody>
      </p:sp>
      <p:sp>
        <p:nvSpPr>
          <p:cNvPr id="3" name="Subtitle 2">
            <a:extLst>
              <a:ext uri="{FF2B5EF4-FFF2-40B4-BE49-F238E27FC236}">
                <a16:creationId xmlns:a16="http://schemas.microsoft.com/office/drawing/2014/main" id="{25D2B131-3382-0D74-8E5F-8A017BA0A797}"/>
              </a:ext>
            </a:extLst>
          </p:cNvPr>
          <p:cNvSpPr>
            <a:spLocks noGrp="1"/>
          </p:cNvSpPr>
          <p:nvPr>
            <p:ph type="subTitle" idx="1"/>
          </p:nvPr>
        </p:nvSpPr>
        <p:spPr>
          <a:xfrm>
            <a:off x="2107518" y="1345167"/>
            <a:ext cx="7988982" cy="677108"/>
          </a:xfrm>
        </p:spPr>
        <p:txBody>
          <a:bodyPr/>
          <a:lstStyle/>
          <a:p>
            <a:r>
              <a:rPr lang="en-US" dirty="0">
                <a:latin typeface="Acumin Pro SemiCondensed" panose="020B0604020202020204" charset="0"/>
              </a:rPr>
              <a:t>President </a:t>
            </a:r>
            <a:r>
              <a:rPr lang="en-US" i="0" dirty="0">
                <a:effectLst/>
                <a:latin typeface="Acumin Pro SemiCondensed" panose="020B0604020202020204" charset="0"/>
              </a:rPr>
              <a:t>Andrés Manuel López Obrador and a timeline of the GM corn ban</a:t>
            </a:r>
            <a:endParaRPr lang="en-US" dirty="0">
              <a:latin typeface="Acumin Pro SemiCondensed" panose="020B0604020202020204" charset="0"/>
            </a:endParaRPr>
          </a:p>
        </p:txBody>
      </p:sp>
      <p:sp>
        <p:nvSpPr>
          <p:cNvPr id="4" name="Text Placeholder 3">
            <a:extLst>
              <a:ext uri="{FF2B5EF4-FFF2-40B4-BE49-F238E27FC236}">
                <a16:creationId xmlns:a16="http://schemas.microsoft.com/office/drawing/2014/main" id="{2295C136-FAC2-D07D-B400-F1D092D17FE7}"/>
              </a:ext>
            </a:extLst>
          </p:cNvPr>
          <p:cNvSpPr>
            <a:spLocks noGrp="1"/>
          </p:cNvSpPr>
          <p:nvPr>
            <p:ph type="body" sz="quarter" idx="14"/>
          </p:nvPr>
        </p:nvSpPr>
        <p:spPr>
          <a:xfrm>
            <a:off x="2413000" y="2227782"/>
            <a:ext cx="7366000" cy="3411537"/>
          </a:xfrm>
        </p:spPr>
        <p:txBody>
          <a:bodyPr/>
          <a:lstStyle/>
          <a:p>
            <a:r>
              <a:rPr lang="en-US" dirty="0"/>
              <a:t>President </a:t>
            </a:r>
            <a:r>
              <a:rPr lang="en-US" i="0" dirty="0">
                <a:effectLst/>
                <a:latin typeface="Acumin Pro SemiCondensed" panose="020B0604020202020204" charset="0"/>
              </a:rPr>
              <a:t>Andrés Manuel López Obrador won the Mexican election in 2018 ushering in a new agenda for trade and agriculture.</a:t>
            </a:r>
          </a:p>
          <a:p>
            <a:r>
              <a:rPr lang="en-US" b="1" dirty="0">
                <a:latin typeface="Acumin Pro SemiCondensed" panose="020B0604020202020204" charset="0"/>
              </a:rPr>
              <a:t>December, 2020</a:t>
            </a:r>
            <a:r>
              <a:rPr lang="en-US" dirty="0">
                <a:latin typeface="Acumin Pro SemiCondensed" panose="020B0604020202020204" charset="0"/>
              </a:rPr>
              <a:t>: decree issued to phase out the use of glyphosate and genetically modified (GM) corn by January 2024.</a:t>
            </a:r>
          </a:p>
          <a:p>
            <a:r>
              <a:rPr lang="en-US" b="1" dirty="0">
                <a:latin typeface="Acumin Pro SemiCondensed" panose="020B0604020202020204" charset="0"/>
              </a:rPr>
              <a:t>February , 2023</a:t>
            </a:r>
            <a:r>
              <a:rPr lang="en-US" dirty="0">
                <a:latin typeface="Acumin Pro SemiCondensed" panose="020B0604020202020204" charset="0"/>
              </a:rPr>
              <a:t>: decree modified to focus on the ban of GM corn for human consumption.</a:t>
            </a:r>
          </a:p>
          <a:p>
            <a:r>
              <a:rPr lang="en-US" b="1" dirty="0">
                <a:latin typeface="Acumin Pro SemiCondensed" panose="020B0604020202020204" charset="0"/>
              </a:rPr>
              <a:t>August, 2023</a:t>
            </a:r>
            <a:r>
              <a:rPr lang="en-US" dirty="0">
                <a:latin typeface="Acumin Pro SemiCondensed" panose="020B0604020202020204" charset="0"/>
              </a:rPr>
              <a:t>: US formally requests a dispute settlement panel under USMCA.</a:t>
            </a:r>
          </a:p>
          <a:p>
            <a:r>
              <a:rPr lang="en-US" b="1" dirty="0">
                <a:latin typeface="Acumin Pro SemiCondensed" panose="020B0604020202020204" charset="0"/>
              </a:rPr>
              <a:t>February, 2024</a:t>
            </a:r>
            <a:r>
              <a:rPr lang="en-US" dirty="0">
                <a:latin typeface="Acumin Pro SemiCondensed" panose="020B0604020202020204" charset="0"/>
              </a:rPr>
              <a:t>: further decree modifications eliminating January 2024 deadline for banning GM corn for animal feed and industrial uses, pushing effective date to 2025.</a:t>
            </a:r>
          </a:p>
          <a:p>
            <a:r>
              <a:rPr lang="en-US" b="1" dirty="0">
                <a:latin typeface="Acumin Pro SemiCondensed" panose="020B0604020202020204" charset="0"/>
              </a:rPr>
              <a:t>November, 2024</a:t>
            </a:r>
            <a:r>
              <a:rPr lang="en-US" dirty="0">
                <a:latin typeface="Acumin Pro SemiCondensed" panose="020B0604020202020204" charset="0"/>
              </a:rPr>
              <a:t>: final report of the USMCA dispute panel expected.</a:t>
            </a:r>
            <a:endParaRPr lang="en-US" dirty="0"/>
          </a:p>
        </p:txBody>
      </p:sp>
      <p:sp>
        <p:nvSpPr>
          <p:cNvPr id="5" name="Date Placeholder 4">
            <a:extLst>
              <a:ext uri="{FF2B5EF4-FFF2-40B4-BE49-F238E27FC236}">
                <a16:creationId xmlns:a16="http://schemas.microsoft.com/office/drawing/2014/main" id="{E862C7F2-1C8D-6229-17DA-53E5279B22E0}"/>
              </a:ext>
            </a:extLst>
          </p:cNvPr>
          <p:cNvSpPr>
            <a:spLocks noGrp="1"/>
          </p:cNvSpPr>
          <p:nvPr>
            <p:ph type="dt" sz="half" idx="10"/>
          </p:nvPr>
        </p:nvSpPr>
        <p:spPr/>
        <p:txBody>
          <a:bodyPr/>
          <a:lstStyle/>
          <a:p>
            <a:fld id="{D47A9A36-4EB0-BF46-AE48-7CDA251B954B}" type="datetime1">
              <a:rPr lang="en-US" smtClean="0"/>
              <a:t>5/29/2024</a:t>
            </a:fld>
            <a:endParaRPr lang="en-US" dirty="0"/>
          </a:p>
        </p:txBody>
      </p:sp>
      <p:sp>
        <p:nvSpPr>
          <p:cNvPr id="6" name="Slide Number Placeholder 5">
            <a:extLst>
              <a:ext uri="{FF2B5EF4-FFF2-40B4-BE49-F238E27FC236}">
                <a16:creationId xmlns:a16="http://schemas.microsoft.com/office/drawing/2014/main" id="{629E4DA1-416C-E3FB-D657-8F4EAD67F0B8}"/>
              </a:ext>
            </a:extLst>
          </p:cNvPr>
          <p:cNvSpPr>
            <a:spLocks noGrp="1"/>
          </p:cNvSpPr>
          <p:nvPr>
            <p:ph type="sldNum" sz="quarter" idx="12"/>
          </p:nvPr>
        </p:nvSpPr>
        <p:spPr/>
        <p:txBody>
          <a:bodyPr/>
          <a:lstStyle/>
          <a:p>
            <a:fld id="{8A7A6979-0714-4377-B894-6BE4C2D6E202}" type="slidenum">
              <a:rPr lang="en-US" smtClean="0"/>
              <a:pPr/>
              <a:t>3</a:t>
            </a:fld>
            <a:endParaRPr lang="en-US" dirty="0"/>
          </a:p>
        </p:txBody>
      </p:sp>
    </p:spTree>
    <p:extLst>
      <p:ext uri="{BB962C8B-B14F-4D97-AF65-F5344CB8AC3E}">
        <p14:creationId xmlns:p14="http://schemas.microsoft.com/office/powerpoint/2010/main" val="3941401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353EE-BC9D-2D1E-C081-BDF57283746C}"/>
              </a:ext>
            </a:extLst>
          </p:cNvPr>
          <p:cNvSpPr>
            <a:spLocks noGrp="1"/>
          </p:cNvSpPr>
          <p:nvPr>
            <p:ph type="ctrTitle"/>
          </p:nvPr>
        </p:nvSpPr>
        <p:spPr/>
        <p:txBody>
          <a:bodyPr/>
          <a:lstStyle/>
          <a:p>
            <a:r>
              <a:rPr lang="en-US" dirty="0"/>
              <a:t>Research Objectives </a:t>
            </a:r>
          </a:p>
        </p:txBody>
      </p:sp>
      <p:sp>
        <p:nvSpPr>
          <p:cNvPr id="3" name="Subtitle 2">
            <a:extLst>
              <a:ext uri="{FF2B5EF4-FFF2-40B4-BE49-F238E27FC236}">
                <a16:creationId xmlns:a16="http://schemas.microsoft.com/office/drawing/2014/main" id="{C0676828-E4F8-7A8D-D3BE-BCE7F04E8F36}"/>
              </a:ext>
            </a:extLst>
          </p:cNvPr>
          <p:cNvSpPr>
            <a:spLocks noGrp="1"/>
          </p:cNvSpPr>
          <p:nvPr>
            <p:ph type="subTitle" idx="1"/>
          </p:nvPr>
        </p:nvSpPr>
        <p:spPr>
          <a:xfrm>
            <a:off x="2107518" y="1345167"/>
            <a:ext cx="7988982" cy="677108"/>
          </a:xfrm>
        </p:spPr>
        <p:txBody>
          <a:bodyPr/>
          <a:lstStyle/>
          <a:p>
            <a:r>
              <a:rPr lang="en-US" dirty="0"/>
              <a:t>How would the potential ban affect North American grain markets? Focus on short run effects. </a:t>
            </a:r>
          </a:p>
        </p:txBody>
      </p:sp>
      <p:sp>
        <p:nvSpPr>
          <p:cNvPr id="4" name="Text Placeholder 3">
            <a:extLst>
              <a:ext uri="{FF2B5EF4-FFF2-40B4-BE49-F238E27FC236}">
                <a16:creationId xmlns:a16="http://schemas.microsoft.com/office/drawing/2014/main" id="{6F328949-CB48-EC1C-C57C-0BDE1C7F251E}"/>
              </a:ext>
            </a:extLst>
          </p:cNvPr>
          <p:cNvSpPr>
            <a:spLocks noGrp="1"/>
          </p:cNvSpPr>
          <p:nvPr>
            <p:ph type="body" sz="quarter" idx="14"/>
          </p:nvPr>
        </p:nvSpPr>
        <p:spPr>
          <a:xfrm>
            <a:off x="2413000" y="2622064"/>
            <a:ext cx="7366000" cy="3411537"/>
          </a:xfrm>
        </p:spPr>
        <p:txBody>
          <a:bodyPr/>
          <a:lstStyle/>
          <a:p>
            <a:r>
              <a:rPr lang="en-US" dirty="0"/>
              <a:t>How does Mexico replace GM imports? How would increased domestic production effect the demand for land in Mexico? </a:t>
            </a:r>
          </a:p>
          <a:p>
            <a:r>
              <a:rPr lang="en-US" dirty="0"/>
              <a:t>How will grain markets adjust around the ban? What spillovers will there be to the broader food economy? </a:t>
            </a:r>
          </a:p>
          <a:p>
            <a:r>
              <a:rPr lang="en-US" dirty="0"/>
              <a:t>How does a US policy response – i.e. subsidy to keep constant returns to farmers – further welfare losses?  </a:t>
            </a:r>
          </a:p>
          <a:p>
            <a:pPr lvl="1"/>
            <a:r>
              <a:rPr lang="en-US" dirty="0"/>
              <a:t>US-China trade war: US replaced last trade income with subsidies (Janzen and Hendricks, 2020)</a:t>
            </a:r>
          </a:p>
          <a:p>
            <a:endParaRPr lang="en-US" dirty="0"/>
          </a:p>
          <a:p>
            <a:endParaRPr lang="en-US" dirty="0"/>
          </a:p>
        </p:txBody>
      </p:sp>
      <p:sp>
        <p:nvSpPr>
          <p:cNvPr id="5" name="Date Placeholder 4">
            <a:extLst>
              <a:ext uri="{FF2B5EF4-FFF2-40B4-BE49-F238E27FC236}">
                <a16:creationId xmlns:a16="http://schemas.microsoft.com/office/drawing/2014/main" id="{E9C00868-833B-A78E-E3B0-E25A24D25EEE}"/>
              </a:ext>
            </a:extLst>
          </p:cNvPr>
          <p:cNvSpPr>
            <a:spLocks noGrp="1"/>
          </p:cNvSpPr>
          <p:nvPr>
            <p:ph type="dt" sz="half" idx="10"/>
          </p:nvPr>
        </p:nvSpPr>
        <p:spPr/>
        <p:txBody>
          <a:bodyPr/>
          <a:lstStyle/>
          <a:p>
            <a:fld id="{D47A9A36-4EB0-BF46-AE48-7CDA251B954B}" type="datetime1">
              <a:rPr lang="en-US" smtClean="0"/>
              <a:t>5/29/2024</a:t>
            </a:fld>
            <a:endParaRPr lang="en-US" dirty="0"/>
          </a:p>
        </p:txBody>
      </p:sp>
      <p:sp>
        <p:nvSpPr>
          <p:cNvPr id="6" name="Slide Number Placeholder 5">
            <a:extLst>
              <a:ext uri="{FF2B5EF4-FFF2-40B4-BE49-F238E27FC236}">
                <a16:creationId xmlns:a16="http://schemas.microsoft.com/office/drawing/2014/main" id="{353094D2-CCD5-272F-062C-DD0A6BFD5305}"/>
              </a:ext>
            </a:extLst>
          </p:cNvPr>
          <p:cNvSpPr>
            <a:spLocks noGrp="1"/>
          </p:cNvSpPr>
          <p:nvPr>
            <p:ph type="sldNum" sz="quarter" idx="12"/>
          </p:nvPr>
        </p:nvSpPr>
        <p:spPr/>
        <p:txBody>
          <a:bodyPr/>
          <a:lstStyle/>
          <a:p>
            <a:fld id="{8A7A6979-0714-4377-B894-6BE4C2D6E202}" type="slidenum">
              <a:rPr lang="en-US" smtClean="0"/>
              <a:pPr/>
              <a:t>4</a:t>
            </a:fld>
            <a:endParaRPr lang="en-US" dirty="0"/>
          </a:p>
        </p:txBody>
      </p:sp>
    </p:spTree>
    <p:extLst>
      <p:ext uri="{BB962C8B-B14F-4D97-AF65-F5344CB8AC3E}">
        <p14:creationId xmlns:p14="http://schemas.microsoft.com/office/powerpoint/2010/main" val="42189685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6D077-429C-4726-A6B9-B60A882E7D99}"/>
              </a:ext>
            </a:extLst>
          </p:cNvPr>
          <p:cNvSpPr>
            <a:spLocks noGrp="1"/>
          </p:cNvSpPr>
          <p:nvPr>
            <p:ph type="ctrTitle"/>
          </p:nvPr>
        </p:nvSpPr>
        <p:spPr/>
        <p:txBody>
          <a:bodyPr/>
          <a:lstStyle/>
          <a:p>
            <a:r>
              <a:rPr lang="en-US" dirty="0"/>
              <a:t>Primary and Secondary Incidence </a:t>
            </a:r>
          </a:p>
        </p:txBody>
      </p:sp>
      <p:sp>
        <p:nvSpPr>
          <p:cNvPr id="3" name="Subtitle 2">
            <a:extLst>
              <a:ext uri="{FF2B5EF4-FFF2-40B4-BE49-F238E27FC236}">
                <a16:creationId xmlns:a16="http://schemas.microsoft.com/office/drawing/2014/main" id="{DDA12923-9884-4443-96B2-7859F10B1523}"/>
              </a:ext>
            </a:extLst>
          </p:cNvPr>
          <p:cNvSpPr>
            <a:spLocks noGrp="1"/>
          </p:cNvSpPr>
          <p:nvPr>
            <p:ph type="subTitle" idx="1"/>
          </p:nvPr>
        </p:nvSpPr>
        <p:spPr/>
        <p:txBody>
          <a:bodyPr/>
          <a:lstStyle/>
          <a:p>
            <a:r>
              <a:rPr lang="en-US" dirty="0"/>
              <a:t>Cumulative Effects of Initial and Retaliatory Policy </a:t>
            </a:r>
          </a:p>
        </p:txBody>
      </p:sp>
      <p:sp>
        <p:nvSpPr>
          <p:cNvPr id="4" name="Text Placeholder 3">
            <a:extLst>
              <a:ext uri="{FF2B5EF4-FFF2-40B4-BE49-F238E27FC236}">
                <a16:creationId xmlns:a16="http://schemas.microsoft.com/office/drawing/2014/main" id="{8C8EB988-D2E9-4667-8424-0DF4FB588135}"/>
              </a:ext>
            </a:extLst>
          </p:cNvPr>
          <p:cNvSpPr>
            <a:spLocks noGrp="1"/>
          </p:cNvSpPr>
          <p:nvPr>
            <p:ph type="body" sz="quarter" idx="14"/>
          </p:nvPr>
        </p:nvSpPr>
        <p:spPr/>
        <p:txBody>
          <a:bodyPr/>
          <a:lstStyle/>
          <a:p>
            <a:r>
              <a:rPr lang="en-US" dirty="0" err="1"/>
              <a:t>Chepeliev</a:t>
            </a:r>
            <a:r>
              <a:rPr lang="en-US" dirty="0"/>
              <a:t> et al. (2023)</a:t>
            </a:r>
          </a:p>
          <a:p>
            <a:pPr lvl="1"/>
            <a:r>
              <a:rPr lang="en-US" dirty="0"/>
              <a:t>Adverse weather, energy/fertilizer market distortions, domestic policies accumulate to agricultural and food trade disruptions 10x larger than initial supply disruptions. </a:t>
            </a:r>
          </a:p>
          <a:p>
            <a:r>
              <a:rPr lang="en-US" b="0" i="0" dirty="0" err="1">
                <a:solidFill>
                  <a:srgbClr val="222222"/>
                </a:solidFill>
                <a:effectLst/>
                <a:latin typeface="Arial" panose="020B0604020202020204" pitchFamily="34" charset="0"/>
              </a:rPr>
              <a:t>Adjemian</a:t>
            </a:r>
            <a:r>
              <a:rPr lang="en-US" dirty="0">
                <a:solidFill>
                  <a:srgbClr val="222222"/>
                </a:solidFill>
                <a:latin typeface="Arial" panose="020B0604020202020204" pitchFamily="34" charset="0"/>
              </a:rPr>
              <a:t> et al. (2021)</a:t>
            </a:r>
          </a:p>
          <a:p>
            <a:pPr lvl="1"/>
            <a:r>
              <a:rPr lang="en-US" dirty="0">
                <a:solidFill>
                  <a:srgbClr val="222222"/>
                </a:solidFill>
                <a:latin typeface="Arial" panose="020B0604020202020204" pitchFamily="34" charset="0"/>
              </a:rPr>
              <a:t>USDA farm programs to compensate farmers from losses during US-China trade war. Aggregate reimbursement payments were 2x larger than the damage.</a:t>
            </a:r>
          </a:p>
          <a:p>
            <a:r>
              <a:rPr lang="en-US" dirty="0">
                <a:solidFill>
                  <a:srgbClr val="222222"/>
                </a:solidFill>
                <a:latin typeface="Arial" panose="020B0604020202020204" pitchFamily="34" charset="0"/>
              </a:rPr>
              <a:t>Chen et al. (2024) </a:t>
            </a:r>
          </a:p>
          <a:p>
            <a:pPr lvl="1"/>
            <a:r>
              <a:rPr lang="en-US" dirty="0">
                <a:solidFill>
                  <a:srgbClr val="222222"/>
                </a:solidFill>
                <a:latin typeface="Arial" panose="020B0604020202020204" pitchFamily="34" charset="0"/>
              </a:rPr>
              <a:t>Chinese subsidies to firms that trade with the US to increase innovation.</a:t>
            </a:r>
            <a:endParaRPr lang="en-US" dirty="0"/>
          </a:p>
        </p:txBody>
      </p:sp>
      <p:sp>
        <p:nvSpPr>
          <p:cNvPr id="5" name="Date Placeholder 4">
            <a:extLst>
              <a:ext uri="{FF2B5EF4-FFF2-40B4-BE49-F238E27FC236}">
                <a16:creationId xmlns:a16="http://schemas.microsoft.com/office/drawing/2014/main" id="{19DBAB3F-4230-49F1-B121-B20E63F1BADB}"/>
              </a:ext>
            </a:extLst>
          </p:cNvPr>
          <p:cNvSpPr>
            <a:spLocks noGrp="1"/>
          </p:cNvSpPr>
          <p:nvPr>
            <p:ph type="dt" sz="half" idx="10"/>
          </p:nvPr>
        </p:nvSpPr>
        <p:spPr/>
        <p:txBody>
          <a:bodyPr/>
          <a:lstStyle/>
          <a:p>
            <a:fld id="{D47A9A36-4EB0-BF46-AE48-7CDA251B954B}" type="datetime1">
              <a:rPr lang="en-US" smtClean="0"/>
              <a:t>5/29/2024</a:t>
            </a:fld>
            <a:endParaRPr lang="en-US" dirty="0"/>
          </a:p>
        </p:txBody>
      </p:sp>
      <p:sp>
        <p:nvSpPr>
          <p:cNvPr id="6" name="Slide Number Placeholder 5">
            <a:extLst>
              <a:ext uri="{FF2B5EF4-FFF2-40B4-BE49-F238E27FC236}">
                <a16:creationId xmlns:a16="http://schemas.microsoft.com/office/drawing/2014/main" id="{193B2CFD-A012-420E-8242-716AE17EC225}"/>
              </a:ext>
            </a:extLst>
          </p:cNvPr>
          <p:cNvSpPr>
            <a:spLocks noGrp="1"/>
          </p:cNvSpPr>
          <p:nvPr>
            <p:ph type="sldNum" sz="quarter" idx="12"/>
          </p:nvPr>
        </p:nvSpPr>
        <p:spPr/>
        <p:txBody>
          <a:bodyPr/>
          <a:lstStyle/>
          <a:p>
            <a:fld id="{8A7A6979-0714-4377-B894-6BE4C2D6E202}" type="slidenum">
              <a:rPr lang="en-US" smtClean="0"/>
              <a:pPr/>
              <a:t>5</a:t>
            </a:fld>
            <a:endParaRPr lang="en-US" dirty="0"/>
          </a:p>
        </p:txBody>
      </p:sp>
    </p:spTree>
    <p:extLst>
      <p:ext uri="{BB962C8B-B14F-4D97-AF65-F5344CB8AC3E}">
        <p14:creationId xmlns:p14="http://schemas.microsoft.com/office/powerpoint/2010/main" val="32547020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1269D-825A-4294-A576-3640C613C7F4}"/>
              </a:ext>
            </a:extLst>
          </p:cNvPr>
          <p:cNvSpPr>
            <a:spLocks noGrp="1"/>
          </p:cNvSpPr>
          <p:nvPr>
            <p:ph type="ctrTitle"/>
          </p:nvPr>
        </p:nvSpPr>
        <p:spPr/>
        <p:txBody>
          <a:bodyPr/>
          <a:lstStyle/>
          <a:p>
            <a:r>
              <a:rPr lang="en-US" dirty="0"/>
              <a:t>Methods – GTAP Model Aggregations</a:t>
            </a:r>
          </a:p>
        </p:txBody>
      </p:sp>
      <p:sp>
        <p:nvSpPr>
          <p:cNvPr id="3" name="Subtitle 2">
            <a:extLst>
              <a:ext uri="{FF2B5EF4-FFF2-40B4-BE49-F238E27FC236}">
                <a16:creationId xmlns:a16="http://schemas.microsoft.com/office/drawing/2014/main" id="{CACBDCBD-6A6E-4475-A58F-67C2D73FA299}"/>
              </a:ext>
            </a:extLst>
          </p:cNvPr>
          <p:cNvSpPr>
            <a:spLocks noGrp="1"/>
          </p:cNvSpPr>
          <p:nvPr>
            <p:ph type="subTitle" idx="1"/>
          </p:nvPr>
        </p:nvSpPr>
        <p:spPr>
          <a:xfrm>
            <a:off x="2107518" y="1345167"/>
            <a:ext cx="8152218" cy="338554"/>
          </a:xfrm>
        </p:spPr>
        <p:txBody>
          <a:bodyPr/>
          <a:lstStyle/>
          <a:p>
            <a:r>
              <a:rPr lang="en-US" dirty="0"/>
              <a:t>Tailoring the GTAP model to analyze the Mexican GM corn ban</a:t>
            </a:r>
          </a:p>
        </p:txBody>
      </p:sp>
      <p:sp>
        <p:nvSpPr>
          <p:cNvPr id="4" name="Text Placeholder 3">
            <a:extLst>
              <a:ext uri="{FF2B5EF4-FFF2-40B4-BE49-F238E27FC236}">
                <a16:creationId xmlns:a16="http://schemas.microsoft.com/office/drawing/2014/main" id="{EB3DBCFE-03CA-4A29-AE96-7D8DE070A113}"/>
              </a:ext>
            </a:extLst>
          </p:cNvPr>
          <p:cNvSpPr>
            <a:spLocks noGrp="1"/>
          </p:cNvSpPr>
          <p:nvPr>
            <p:ph type="body" sz="quarter" idx="14"/>
          </p:nvPr>
        </p:nvSpPr>
        <p:spPr/>
        <p:txBody>
          <a:bodyPr>
            <a:normAutofit lnSpcReduction="10000"/>
          </a:bodyPr>
          <a:lstStyle/>
          <a:p>
            <a:endParaRPr lang="en-US" sz="2200" dirty="0"/>
          </a:p>
          <a:p>
            <a:r>
              <a:rPr lang="en-US" sz="2200" dirty="0"/>
              <a:t>11 regions (USA, Mexico, Canada, China, India, Japan, UK, EU, Argentina, Brazil, ROW)</a:t>
            </a:r>
          </a:p>
          <a:p>
            <a:r>
              <a:rPr lang="en-US" sz="2200" dirty="0"/>
              <a:t>18 commodities (disaggregated agriculture, manufacturing services)</a:t>
            </a:r>
          </a:p>
          <a:p>
            <a:r>
              <a:rPr lang="en-US" sz="2200" dirty="0"/>
              <a:t>GTAP-AGR</a:t>
            </a:r>
          </a:p>
          <a:p>
            <a:pPr lvl="1"/>
            <a:r>
              <a:rPr lang="en-US" sz="2000" dirty="0"/>
              <a:t>Country specific agricultural supply parameters (factor supply and substitution)</a:t>
            </a:r>
          </a:p>
          <a:p>
            <a:pPr lvl="1"/>
            <a:r>
              <a:rPr lang="en-US" sz="2000" dirty="0"/>
              <a:t>We set AGR parameters to ½ of the literature values to invoke a shorter than medium run </a:t>
            </a:r>
          </a:p>
          <a:p>
            <a:pPr lvl="1"/>
            <a:endParaRPr lang="en-US" sz="2000" dirty="0"/>
          </a:p>
        </p:txBody>
      </p:sp>
      <p:sp>
        <p:nvSpPr>
          <p:cNvPr id="5" name="Date Placeholder 4">
            <a:extLst>
              <a:ext uri="{FF2B5EF4-FFF2-40B4-BE49-F238E27FC236}">
                <a16:creationId xmlns:a16="http://schemas.microsoft.com/office/drawing/2014/main" id="{9803C6C4-8E2A-49FE-9557-EA194CB8331B}"/>
              </a:ext>
            </a:extLst>
          </p:cNvPr>
          <p:cNvSpPr>
            <a:spLocks noGrp="1"/>
          </p:cNvSpPr>
          <p:nvPr>
            <p:ph type="dt" sz="half" idx="10"/>
          </p:nvPr>
        </p:nvSpPr>
        <p:spPr/>
        <p:txBody>
          <a:bodyPr/>
          <a:lstStyle/>
          <a:p>
            <a:fld id="{D47A9A36-4EB0-BF46-AE48-7CDA251B954B}" type="datetime1">
              <a:rPr lang="en-US" smtClean="0"/>
              <a:t>5/29/2024</a:t>
            </a:fld>
            <a:endParaRPr lang="en-US" dirty="0"/>
          </a:p>
        </p:txBody>
      </p:sp>
      <p:sp>
        <p:nvSpPr>
          <p:cNvPr id="6" name="Slide Number Placeholder 5">
            <a:extLst>
              <a:ext uri="{FF2B5EF4-FFF2-40B4-BE49-F238E27FC236}">
                <a16:creationId xmlns:a16="http://schemas.microsoft.com/office/drawing/2014/main" id="{1F99B387-40E9-486C-A006-7DEF27DDD2C7}"/>
              </a:ext>
            </a:extLst>
          </p:cNvPr>
          <p:cNvSpPr>
            <a:spLocks noGrp="1"/>
          </p:cNvSpPr>
          <p:nvPr>
            <p:ph type="sldNum" sz="quarter" idx="12"/>
          </p:nvPr>
        </p:nvSpPr>
        <p:spPr/>
        <p:txBody>
          <a:bodyPr/>
          <a:lstStyle/>
          <a:p>
            <a:fld id="{8A7A6979-0714-4377-B894-6BE4C2D6E202}" type="slidenum">
              <a:rPr lang="en-US" smtClean="0"/>
              <a:pPr/>
              <a:t>6</a:t>
            </a:fld>
            <a:endParaRPr lang="en-US" dirty="0"/>
          </a:p>
        </p:txBody>
      </p:sp>
    </p:spTree>
    <p:extLst>
      <p:ext uri="{BB962C8B-B14F-4D97-AF65-F5344CB8AC3E}">
        <p14:creationId xmlns:p14="http://schemas.microsoft.com/office/powerpoint/2010/main" val="6702445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9589E-2425-4D54-9359-AAA2D35BA2DD}"/>
              </a:ext>
            </a:extLst>
          </p:cNvPr>
          <p:cNvSpPr>
            <a:spLocks noGrp="1"/>
          </p:cNvSpPr>
          <p:nvPr>
            <p:ph type="ctrTitle"/>
          </p:nvPr>
        </p:nvSpPr>
        <p:spPr/>
        <p:txBody>
          <a:bodyPr/>
          <a:lstStyle/>
          <a:p>
            <a:r>
              <a:rPr lang="en-US" dirty="0"/>
              <a:t>Base Scenario</a:t>
            </a:r>
          </a:p>
        </p:txBody>
      </p:sp>
      <p:sp>
        <p:nvSpPr>
          <p:cNvPr id="3" name="Subtitle 2">
            <a:extLst>
              <a:ext uri="{FF2B5EF4-FFF2-40B4-BE49-F238E27FC236}">
                <a16:creationId xmlns:a16="http://schemas.microsoft.com/office/drawing/2014/main" id="{C6DDE6DE-F3F3-4F25-92C5-49B1D1167D28}"/>
              </a:ext>
            </a:extLst>
          </p:cNvPr>
          <p:cNvSpPr>
            <a:spLocks noGrp="1"/>
          </p:cNvSpPr>
          <p:nvPr>
            <p:ph type="subTitle" idx="1"/>
          </p:nvPr>
        </p:nvSpPr>
        <p:spPr>
          <a:xfrm>
            <a:off x="2107518" y="1345167"/>
            <a:ext cx="7988982" cy="338554"/>
          </a:xfrm>
        </p:spPr>
        <p:txBody>
          <a:bodyPr/>
          <a:lstStyle/>
          <a:p>
            <a:r>
              <a:rPr lang="en-US" dirty="0"/>
              <a:t>Primary Incidence: Mexican Import Ban for GM Corn</a:t>
            </a:r>
          </a:p>
        </p:txBody>
      </p:sp>
      <mc:AlternateContent xmlns:mc="http://schemas.openxmlformats.org/markup-compatibility/2006" xmlns:a14="http://schemas.microsoft.com/office/drawing/2010/main">
        <mc:Choice Requires="a14">
          <p:sp>
            <p:nvSpPr>
              <p:cNvPr id="4" name="Text Placeholder 3">
                <a:extLst>
                  <a:ext uri="{FF2B5EF4-FFF2-40B4-BE49-F238E27FC236}">
                    <a16:creationId xmlns:a16="http://schemas.microsoft.com/office/drawing/2014/main" id="{BB2C5C33-B9B6-47AD-ABFC-47316849F07F}"/>
                  </a:ext>
                </a:extLst>
              </p:cNvPr>
              <p:cNvSpPr>
                <a:spLocks noGrp="1"/>
              </p:cNvSpPr>
              <p:nvPr>
                <p:ph type="body" sz="quarter" idx="14"/>
              </p:nvPr>
            </p:nvSpPr>
            <p:spPr/>
            <p:txBody>
              <a:bodyPr>
                <a:noAutofit/>
              </a:bodyPr>
              <a:lstStyle/>
              <a:p>
                <a:r>
                  <a:rPr lang="en-US" dirty="0"/>
                  <a:t>Beckman et al. (2024) shock Mexican imports by the level of GM production by exporter. </a:t>
                </a:r>
              </a:p>
              <a:p>
                <a:pPr marL="0" indent="0">
                  <a:buNone/>
                </a:pPr>
                <a:r>
                  <a:rPr lang="en-US" dirty="0"/>
                  <a:t>Shocks applied: US – 93%, Canada – 98%, Argentina and Brazil – 90%</a:t>
                </a:r>
              </a:p>
              <a:p>
                <a:pPr marL="0" indent="0">
                  <a:buNone/>
                </a:pPr>
                <a:endParaRPr lang="en-US" dirty="0"/>
              </a:p>
              <a:p>
                <a:r>
                  <a:rPr lang="en-US" b="1" u="sng" dirty="0"/>
                  <a:t>Base Scenario</a:t>
                </a:r>
                <a:r>
                  <a:rPr lang="en-US" dirty="0"/>
                  <a:t>: we reduce the shock values used in Beckman et al. by 50%. We estimate shock values by:</a:t>
                </a:r>
              </a:p>
              <a:p>
                <a:endParaRPr lang="en-US" dirty="0"/>
              </a:p>
              <a:p>
                <a:pPr marL="0" indent="0">
                  <a:buNone/>
                </a:pPr>
                <a14:m>
                  <m:oMathPara xmlns:m="http://schemas.openxmlformats.org/officeDocument/2006/math">
                    <m:oMathParaPr>
                      <m:jc m:val="centerGroup"/>
                    </m:oMathParaPr>
                    <m:oMath xmlns:m="http://schemas.openxmlformats.org/officeDocument/2006/math">
                      <m:r>
                        <m:rPr>
                          <m:sty m:val="p"/>
                        </m:rPr>
                        <a:rPr lang="en-US" b="0" i="0" smtClean="0">
                          <a:latin typeface="Cambria Math" panose="02040503050406030204" pitchFamily="18" charset="0"/>
                        </a:rPr>
                        <m:t>s</m:t>
                      </m:r>
                      <m:r>
                        <a:rPr lang="en-US" b="0" i="1" smtClean="0">
                          <a:latin typeface="Cambria Math" panose="02040503050406030204" pitchFamily="18" charset="0"/>
                        </a:rPr>
                        <m:t>h𝑎𝑟𝑒</m:t>
                      </m:r>
                      <m:r>
                        <a:rPr lang="en-US" b="0" i="1" smtClean="0">
                          <a:latin typeface="Cambria Math" panose="02040503050406030204" pitchFamily="18" charset="0"/>
                        </a:rPr>
                        <m:t> </m:t>
                      </m:r>
                      <m:r>
                        <a:rPr lang="en-US" b="0" i="1" smtClean="0">
                          <a:latin typeface="Cambria Math" panose="02040503050406030204" pitchFamily="18" charset="0"/>
                        </a:rPr>
                        <m:t>𝐺𝑀</m:t>
                      </m:r>
                      <m:r>
                        <a:rPr lang="en-US" b="0" i="1" smtClean="0">
                          <a:latin typeface="Cambria Math" panose="02040503050406030204" pitchFamily="18" charset="0"/>
                        </a:rPr>
                        <m:t> </m:t>
                      </m:r>
                      <m:r>
                        <a:rPr lang="en-US" b="0" i="1" smtClean="0">
                          <a:latin typeface="Cambria Math" panose="02040503050406030204" pitchFamily="18" charset="0"/>
                        </a:rPr>
                        <m:t>𝑖𝑛</m:t>
                      </m:r>
                      <m:r>
                        <a:rPr lang="en-US" b="0" i="1" smtClean="0">
                          <a:latin typeface="Cambria Math" panose="02040503050406030204" pitchFamily="18" charset="0"/>
                        </a:rPr>
                        <m:t> </m:t>
                      </m:r>
                      <m:r>
                        <a:rPr lang="en-US" b="0" i="1" smtClean="0">
                          <a:latin typeface="Cambria Math" panose="02040503050406030204" pitchFamily="18" charset="0"/>
                        </a:rPr>
                        <m:t>𝑐𝑜𝑟𝑛</m:t>
                      </m:r>
                      <m:r>
                        <a:rPr lang="en-US" b="0" i="1" smtClean="0">
                          <a:latin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𝑠h𝑎𝑟𝑒</m:t>
                      </m:r>
                      <m:r>
                        <a:rPr lang="en-US" b="0" i="1" smtClean="0">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𝑜𝑓</m:t>
                      </m:r>
                      <m:r>
                        <a:rPr lang="en-US" b="0" i="1" smtClean="0">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𝑐𝑜𝑟𝑛</m:t>
                      </m:r>
                      <m:r>
                        <a:rPr lang="en-US" b="0" i="1" smtClean="0">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𝑖𝑛</m:t>
                      </m:r>
                      <m:r>
                        <a:rPr lang="en-US" b="0" i="1" smtClean="0">
                          <a:latin typeface="Cambria Math" panose="02040503050406030204" pitchFamily="18" charset="0"/>
                          <a:ea typeface="Cambria Math" panose="02040503050406030204" pitchFamily="18" charset="0"/>
                        </a:rPr>
                        <m:t> </m:t>
                      </m:r>
                      <m:r>
                        <a:rPr lang="en-US" b="0" i="1" smtClean="0">
                          <a:latin typeface="Cambria Math" panose="02040503050406030204" pitchFamily="18" charset="0"/>
                          <a:ea typeface="Cambria Math" panose="02040503050406030204" pitchFamily="18" charset="0"/>
                        </a:rPr>
                        <m:t>𝑔𝑟𝑎𝑖𝑛𝑠</m:t>
                      </m:r>
                      <m:r>
                        <a:rPr lang="en-US" b="0" i="1" smtClean="0">
                          <a:latin typeface="Cambria Math" panose="02040503050406030204" pitchFamily="18" charset="0"/>
                          <a:ea typeface="Cambria Math" panose="02040503050406030204" pitchFamily="18" charset="0"/>
                        </a:rPr>
                        <m:t> ×0.5</m:t>
                      </m:r>
                    </m:oMath>
                  </m:oMathPara>
                </a14:m>
                <a:endParaRPr lang="en-US" b="0" dirty="0">
                  <a:ea typeface="Cambria Math" panose="02040503050406030204" pitchFamily="18" charset="0"/>
                </a:endParaRPr>
              </a:p>
              <a:p>
                <a:pPr marL="0" indent="0">
                  <a:buNone/>
                </a:pPr>
                <a:endParaRPr lang="en-US" dirty="0"/>
              </a:p>
              <a:p>
                <a:pPr marL="0" indent="0">
                  <a:buNone/>
                </a:pPr>
                <a:r>
                  <a:rPr lang="en-US" dirty="0"/>
                  <a:t>Shocks applied: US – 44%, Canada – 30%, Argentina – 38%, Brazil – 43%</a:t>
                </a:r>
              </a:p>
              <a:p>
                <a:pPr marL="0" indent="0">
                  <a:buNone/>
                </a:pPr>
                <a:endParaRPr lang="en-US" dirty="0"/>
              </a:p>
            </p:txBody>
          </p:sp>
        </mc:Choice>
        <mc:Fallback xmlns="">
          <p:sp>
            <p:nvSpPr>
              <p:cNvPr id="4" name="Text Placeholder 3">
                <a:extLst>
                  <a:ext uri="{FF2B5EF4-FFF2-40B4-BE49-F238E27FC236}">
                    <a16:creationId xmlns:a16="http://schemas.microsoft.com/office/drawing/2014/main" id="{BB2C5C33-B9B6-47AD-ABFC-47316849F07F}"/>
                  </a:ext>
                </a:extLst>
              </p:cNvPr>
              <p:cNvSpPr>
                <a:spLocks noGrp="1" noRot="1" noChangeAspect="1" noMove="1" noResize="1" noEditPoints="1" noAdjustHandles="1" noChangeArrowheads="1" noChangeShapeType="1" noTextEdit="1"/>
              </p:cNvSpPr>
              <p:nvPr>
                <p:ph type="body" sz="quarter" idx="14"/>
              </p:nvPr>
            </p:nvSpPr>
            <p:spPr>
              <a:blipFill>
                <a:blip r:embed="rId3"/>
                <a:stretch>
                  <a:fillRect l="-1902" t="-2326" r="-1158"/>
                </a:stretch>
              </a:blipFill>
            </p:spPr>
            <p:txBody>
              <a:bodyPr/>
              <a:lstStyle/>
              <a:p>
                <a:r>
                  <a:rPr lang="en-US">
                    <a:noFill/>
                  </a:rPr>
                  <a:t> </a:t>
                </a:r>
              </a:p>
            </p:txBody>
          </p:sp>
        </mc:Fallback>
      </mc:AlternateContent>
      <p:sp>
        <p:nvSpPr>
          <p:cNvPr id="5" name="Date Placeholder 4">
            <a:extLst>
              <a:ext uri="{FF2B5EF4-FFF2-40B4-BE49-F238E27FC236}">
                <a16:creationId xmlns:a16="http://schemas.microsoft.com/office/drawing/2014/main" id="{8BE917DF-E5AF-4E75-BF73-34FD1E0283A6}"/>
              </a:ext>
            </a:extLst>
          </p:cNvPr>
          <p:cNvSpPr>
            <a:spLocks noGrp="1"/>
          </p:cNvSpPr>
          <p:nvPr>
            <p:ph type="dt" sz="half" idx="10"/>
          </p:nvPr>
        </p:nvSpPr>
        <p:spPr/>
        <p:txBody>
          <a:bodyPr/>
          <a:lstStyle/>
          <a:p>
            <a:fld id="{D47A9A36-4EB0-BF46-AE48-7CDA251B954B}" type="datetime1">
              <a:rPr lang="en-US" smtClean="0"/>
              <a:t>5/29/2024</a:t>
            </a:fld>
            <a:endParaRPr lang="en-US" dirty="0"/>
          </a:p>
        </p:txBody>
      </p:sp>
      <p:sp>
        <p:nvSpPr>
          <p:cNvPr id="6" name="Slide Number Placeholder 5">
            <a:extLst>
              <a:ext uri="{FF2B5EF4-FFF2-40B4-BE49-F238E27FC236}">
                <a16:creationId xmlns:a16="http://schemas.microsoft.com/office/drawing/2014/main" id="{8B134928-8F10-44B8-8EB0-7B5300692B69}"/>
              </a:ext>
            </a:extLst>
          </p:cNvPr>
          <p:cNvSpPr>
            <a:spLocks noGrp="1"/>
          </p:cNvSpPr>
          <p:nvPr>
            <p:ph type="sldNum" sz="quarter" idx="12"/>
          </p:nvPr>
        </p:nvSpPr>
        <p:spPr/>
        <p:txBody>
          <a:bodyPr/>
          <a:lstStyle/>
          <a:p>
            <a:fld id="{8A7A6979-0714-4377-B894-6BE4C2D6E202}" type="slidenum">
              <a:rPr lang="en-US" smtClean="0"/>
              <a:pPr/>
              <a:t>7</a:t>
            </a:fld>
            <a:endParaRPr lang="en-US" dirty="0"/>
          </a:p>
        </p:txBody>
      </p:sp>
    </p:spTree>
    <p:extLst>
      <p:ext uri="{BB962C8B-B14F-4D97-AF65-F5344CB8AC3E}">
        <p14:creationId xmlns:p14="http://schemas.microsoft.com/office/powerpoint/2010/main" val="25000376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EEB6A9-D30E-4CE1-B3D5-615889D62ADE}"/>
              </a:ext>
            </a:extLst>
          </p:cNvPr>
          <p:cNvSpPr>
            <a:spLocks noGrp="1"/>
          </p:cNvSpPr>
          <p:nvPr>
            <p:ph type="ctrTitle"/>
          </p:nvPr>
        </p:nvSpPr>
        <p:spPr/>
        <p:txBody>
          <a:bodyPr/>
          <a:lstStyle/>
          <a:p>
            <a:r>
              <a:rPr lang="en-US" dirty="0"/>
              <a:t>Base Model Results </a:t>
            </a:r>
          </a:p>
        </p:txBody>
      </p:sp>
      <p:sp>
        <p:nvSpPr>
          <p:cNvPr id="3" name="Subtitle 2">
            <a:extLst>
              <a:ext uri="{FF2B5EF4-FFF2-40B4-BE49-F238E27FC236}">
                <a16:creationId xmlns:a16="http://schemas.microsoft.com/office/drawing/2014/main" id="{824CDF42-8363-412F-B364-AA722FF27E9F}"/>
              </a:ext>
            </a:extLst>
          </p:cNvPr>
          <p:cNvSpPr>
            <a:spLocks noGrp="1"/>
          </p:cNvSpPr>
          <p:nvPr>
            <p:ph type="subTitle" idx="1"/>
          </p:nvPr>
        </p:nvSpPr>
        <p:spPr>
          <a:xfrm>
            <a:off x="1536962" y="3101555"/>
            <a:ext cx="7988982" cy="276999"/>
          </a:xfrm>
        </p:spPr>
        <p:txBody>
          <a:bodyPr/>
          <a:lstStyle/>
          <a:p>
            <a:r>
              <a:rPr lang="en-US" sz="1800" dirty="0">
                <a:effectLst/>
                <a:latin typeface="Calibri" panose="020F0502020204030204" pitchFamily="34" charset="0"/>
              </a:rPr>
              <a:t>Bilateral grain trade select results, volume of trade ($</a:t>
            </a:r>
            <a:r>
              <a:rPr lang="en-US" sz="1800" dirty="0" err="1">
                <a:effectLst/>
                <a:latin typeface="Calibri" panose="020F0502020204030204" pitchFamily="34" charset="0"/>
              </a:rPr>
              <a:t>mn</a:t>
            </a:r>
            <a:r>
              <a:rPr lang="en-US" sz="1800" dirty="0">
                <a:effectLst/>
                <a:latin typeface="Calibri" panose="020F0502020204030204" pitchFamily="34" charset="0"/>
              </a:rPr>
              <a:t>)</a:t>
            </a:r>
            <a:endParaRPr lang="en-US" dirty="0"/>
          </a:p>
        </p:txBody>
      </p:sp>
      <p:sp>
        <p:nvSpPr>
          <p:cNvPr id="4" name="Text Placeholder 3">
            <a:extLst>
              <a:ext uri="{FF2B5EF4-FFF2-40B4-BE49-F238E27FC236}">
                <a16:creationId xmlns:a16="http://schemas.microsoft.com/office/drawing/2014/main" id="{CBC5EF26-8BBC-4398-A84A-3F2DE4DB1D87}"/>
              </a:ext>
            </a:extLst>
          </p:cNvPr>
          <p:cNvSpPr>
            <a:spLocks noGrp="1"/>
          </p:cNvSpPr>
          <p:nvPr>
            <p:ph type="body" sz="quarter" idx="14"/>
          </p:nvPr>
        </p:nvSpPr>
        <p:spPr/>
        <p:txBody>
          <a:bodyPr/>
          <a:lstStyle/>
          <a:p>
            <a:endParaRPr lang="en-US" dirty="0"/>
          </a:p>
        </p:txBody>
      </p:sp>
      <p:sp>
        <p:nvSpPr>
          <p:cNvPr id="5" name="Date Placeholder 4">
            <a:extLst>
              <a:ext uri="{FF2B5EF4-FFF2-40B4-BE49-F238E27FC236}">
                <a16:creationId xmlns:a16="http://schemas.microsoft.com/office/drawing/2014/main" id="{5E2338F9-4E5E-4488-A662-198E27502E6A}"/>
              </a:ext>
            </a:extLst>
          </p:cNvPr>
          <p:cNvSpPr>
            <a:spLocks noGrp="1"/>
          </p:cNvSpPr>
          <p:nvPr>
            <p:ph type="dt" sz="half" idx="10"/>
          </p:nvPr>
        </p:nvSpPr>
        <p:spPr/>
        <p:txBody>
          <a:bodyPr/>
          <a:lstStyle/>
          <a:p>
            <a:fld id="{D47A9A36-4EB0-BF46-AE48-7CDA251B954B}" type="datetime1">
              <a:rPr lang="en-US" smtClean="0"/>
              <a:t>5/29/2024</a:t>
            </a:fld>
            <a:endParaRPr lang="en-US" dirty="0"/>
          </a:p>
        </p:txBody>
      </p:sp>
      <p:sp>
        <p:nvSpPr>
          <p:cNvPr id="6" name="Slide Number Placeholder 5">
            <a:extLst>
              <a:ext uri="{FF2B5EF4-FFF2-40B4-BE49-F238E27FC236}">
                <a16:creationId xmlns:a16="http://schemas.microsoft.com/office/drawing/2014/main" id="{E6D3BB39-4342-457F-A204-BA1FB736D5CC}"/>
              </a:ext>
            </a:extLst>
          </p:cNvPr>
          <p:cNvSpPr>
            <a:spLocks noGrp="1"/>
          </p:cNvSpPr>
          <p:nvPr>
            <p:ph type="sldNum" sz="quarter" idx="12"/>
          </p:nvPr>
        </p:nvSpPr>
        <p:spPr/>
        <p:txBody>
          <a:bodyPr/>
          <a:lstStyle/>
          <a:p>
            <a:fld id="{8A7A6979-0714-4377-B894-6BE4C2D6E202}" type="slidenum">
              <a:rPr lang="en-US" smtClean="0"/>
              <a:pPr/>
              <a:t>8</a:t>
            </a:fld>
            <a:endParaRPr lang="en-US" dirty="0"/>
          </a:p>
        </p:txBody>
      </p:sp>
      <p:pic>
        <p:nvPicPr>
          <p:cNvPr id="8" name="Picture 7">
            <a:extLst>
              <a:ext uri="{FF2B5EF4-FFF2-40B4-BE49-F238E27FC236}">
                <a16:creationId xmlns:a16="http://schemas.microsoft.com/office/drawing/2014/main" id="{FE1DC82B-262D-47A1-841E-CC6081922077}"/>
              </a:ext>
            </a:extLst>
          </p:cNvPr>
          <p:cNvPicPr>
            <a:picLocks noChangeAspect="1"/>
          </p:cNvPicPr>
          <p:nvPr/>
        </p:nvPicPr>
        <p:blipFill>
          <a:blip r:embed="rId2"/>
          <a:stretch>
            <a:fillRect/>
          </a:stretch>
        </p:blipFill>
        <p:spPr>
          <a:xfrm>
            <a:off x="1535024" y="1216060"/>
            <a:ext cx="9628063" cy="1885495"/>
          </a:xfrm>
          <a:prstGeom prst="rect">
            <a:avLst/>
          </a:prstGeom>
        </p:spPr>
      </p:pic>
      <p:pic>
        <p:nvPicPr>
          <p:cNvPr id="10" name="Picture 9">
            <a:extLst>
              <a:ext uri="{FF2B5EF4-FFF2-40B4-BE49-F238E27FC236}">
                <a16:creationId xmlns:a16="http://schemas.microsoft.com/office/drawing/2014/main" id="{A9895658-3244-4D24-A84D-456D1A9CF63A}"/>
              </a:ext>
            </a:extLst>
          </p:cNvPr>
          <p:cNvPicPr>
            <a:picLocks noChangeAspect="1"/>
          </p:cNvPicPr>
          <p:nvPr/>
        </p:nvPicPr>
        <p:blipFill>
          <a:blip r:embed="rId3"/>
          <a:stretch>
            <a:fillRect/>
          </a:stretch>
        </p:blipFill>
        <p:spPr>
          <a:xfrm>
            <a:off x="1536962" y="3552267"/>
            <a:ext cx="9428177" cy="1809580"/>
          </a:xfrm>
          <a:prstGeom prst="rect">
            <a:avLst/>
          </a:prstGeom>
        </p:spPr>
      </p:pic>
      <p:sp>
        <p:nvSpPr>
          <p:cNvPr id="12" name="TextBox 11">
            <a:extLst>
              <a:ext uri="{FF2B5EF4-FFF2-40B4-BE49-F238E27FC236}">
                <a16:creationId xmlns:a16="http://schemas.microsoft.com/office/drawing/2014/main" id="{E9D2F5CA-8763-4399-BD70-82B0B3D4FD13}"/>
              </a:ext>
            </a:extLst>
          </p:cNvPr>
          <p:cNvSpPr txBox="1"/>
          <p:nvPr/>
        </p:nvSpPr>
        <p:spPr>
          <a:xfrm>
            <a:off x="1535024" y="5379108"/>
            <a:ext cx="6094378" cy="369332"/>
          </a:xfrm>
          <a:prstGeom prst="rect">
            <a:avLst/>
          </a:prstGeom>
          <a:noFill/>
        </p:spPr>
        <p:txBody>
          <a:bodyPr wrap="square">
            <a:spAutoFit/>
          </a:bodyPr>
          <a:lstStyle/>
          <a:p>
            <a:r>
              <a:rPr lang="en-US" sz="1800" b="1" dirty="0">
                <a:solidFill>
                  <a:schemeClr val="accent2"/>
                </a:solidFill>
                <a:effectLst/>
                <a:latin typeface="Calibri" panose="020F0502020204030204" pitchFamily="34" charset="0"/>
              </a:rPr>
              <a:t>Grain market select results, percent change </a:t>
            </a:r>
            <a:endParaRPr lang="en-US" b="1" dirty="0">
              <a:solidFill>
                <a:schemeClr val="accent2"/>
              </a:solidFill>
            </a:endParaRPr>
          </a:p>
        </p:txBody>
      </p:sp>
    </p:spTree>
    <p:extLst>
      <p:ext uri="{BB962C8B-B14F-4D97-AF65-F5344CB8AC3E}">
        <p14:creationId xmlns:p14="http://schemas.microsoft.com/office/powerpoint/2010/main" val="28940277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69F4A-E150-4E73-A9F6-EB0AECD9B690}"/>
              </a:ext>
            </a:extLst>
          </p:cNvPr>
          <p:cNvSpPr>
            <a:spLocks noGrp="1"/>
          </p:cNvSpPr>
          <p:nvPr>
            <p:ph type="ctrTitle"/>
          </p:nvPr>
        </p:nvSpPr>
        <p:spPr/>
        <p:txBody>
          <a:bodyPr/>
          <a:lstStyle/>
          <a:p>
            <a:r>
              <a:rPr lang="en-US" dirty="0"/>
              <a:t>Base Model Results </a:t>
            </a:r>
          </a:p>
        </p:txBody>
      </p:sp>
      <p:sp>
        <p:nvSpPr>
          <p:cNvPr id="3" name="Subtitle 2">
            <a:extLst>
              <a:ext uri="{FF2B5EF4-FFF2-40B4-BE49-F238E27FC236}">
                <a16:creationId xmlns:a16="http://schemas.microsoft.com/office/drawing/2014/main" id="{FB3630F2-EADE-4F4F-A121-E7D1BD103845}"/>
              </a:ext>
            </a:extLst>
          </p:cNvPr>
          <p:cNvSpPr>
            <a:spLocks noGrp="1"/>
          </p:cNvSpPr>
          <p:nvPr>
            <p:ph type="subTitle" idx="1"/>
          </p:nvPr>
        </p:nvSpPr>
        <p:spPr>
          <a:xfrm>
            <a:off x="1448211" y="5511567"/>
            <a:ext cx="7988982" cy="341599"/>
          </a:xfrm>
        </p:spPr>
        <p:txBody>
          <a:bodyPr/>
          <a:lstStyle/>
          <a:p>
            <a:r>
              <a:rPr lang="en-US" dirty="0"/>
              <a:t>Percent changes in Mexico’s food economy</a:t>
            </a:r>
          </a:p>
        </p:txBody>
      </p:sp>
      <p:sp>
        <p:nvSpPr>
          <p:cNvPr id="4" name="Text Placeholder 3">
            <a:extLst>
              <a:ext uri="{FF2B5EF4-FFF2-40B4-BE49-F238E27FC236}">
                <a16:creationId xmlns:a16="http://schemas.microsoft.com/office/drawing/2014/main" id="{6C2CB2DE-B1E9-405D-A276-E793F8C7F15D}"/>
              </a:ext>
            </a:extLst>
          </p:cNvPr>
          <p:cNvSpPr>
            <a:spLocks noGrp="1"/>
          </p:cNvSpPr>
          <p:nvPr>
            <p:ph type="body" sz="quarter" idx="14"/>
          </p:nvPr>
        </p:nvSpPr>
        <p:spPr/>
        <p:txBody>
          <a:bodyPr/>
          <a:lstStyle/>
          <a:p>
            <a:endParaRPr lang="en-US" dirty="0"/>
          </a:p>
        </p:txBody>
      </p:sp>
      <p:sp>
        <p:nvSpPr>
          <p:cNvPr id="5" name="Date Placeholder 4">
            <a:extLst>
              <a:ext uri="{FF2B5EF4-FFF2-40B4-BE49-F238E27FC236}">
                <a16:creationId xmlns:a16="http://schemas.microsoft.com/office/drawing/2014/main" id="{11ED7780-6D18-4306-97DB-22D6470FE4DA}"/>
              </a:ext>
            </a:extLst>
          </p:cNvPr>
          <p:cNvSpPr>
            <a:spLocks noGrp="1"/>
          </p:cNvSpPr>
          <p:nvPr>
            <p:ph type="dt" sz="half" idx="10"/>
          </p:nvPr>
        </p:nvSpPr>
        <p:spPr/>
        <p:txBody>
          <a:bodyPr/>
          <a:lstStyle/>
          <a:p>
            <a:fld id="{D47A9A36-4EB0-BF46-AE48-7CDA251B954B}" type="datetime1">
              <a:rPr lang="en-US" smtClean="0"/>
              <a:t>5/29/2024</a:t>
            </a:fld>
            <a:endParaRPr lang="en-US" dirty="0"/>
          </a:p>
        </p:txBody>
      </p:sp>
      <p:sp>
        <p:nvSpPr>
          <p:cNvPr id="6" name="Slide Number Placeholder 5">
            <a:extLst>
              <a:ext uri="{FF2B5EF4-FFF2-40B4-BE49-F238E27FC236}">
                <a16:creationId xmlns:a16="http://schemas.microsoft.com/office/drawing/2014/main" id="{93269A10-21E8-4563-825D-6716365B3061}"/>
              </a:ext>
            </a:extLst>
          </p:cNvPr>
          <p:cNvSpPr>
            <a:spLocks noGrp="1"/>
          </p:cNvSpPr>
          <p:nvPr>
            <p:ph type="sldNum" sz="quarter" idx="12"/>
          </p:nvPr>
        </p:nvSpPr>
        <p:spPr/>
        <p:txBody>
          <a:bodyPr/>
          <a:lstStyle/>
          <a:p>
            <a:fld id="{8A7A6979-0714-4377-B894-6BE4C2D6E202}" type="slidenum">
              <a:rPr lang="en-US" smtClean="0"/>
              <a:pPr/>
              <a:t>9</a:t>
            </a:fld>
            <a:endParaRPr lang="en-US" dirty="0"/>
          </a:p>
        </p:txBody>
      </p:sp>
      <p:pic>
        <p:nvPicPr>
          <p:cNvPr id="8" name="Picture 7">
            <a:extLst>
              <a:ext uri="{FF2B5EF4-FFF2-40B4-BE49-F238E27FC236}">
                <a16:creationId xmlns:a16="http://schemas.microsoft.com/office/drawing/2014/main" id="{0E8B231A-C461-4319-9A37-00A86933A3AB}"/>
              </a:ext>
            </a:extLst>
          </p:cNvPr>
          <p:cNvPicPr>
            <a:picLocks noChangeAspect="1"/>
          </p:cNvPicPr>
          <p:nvPr/>
        </p:nvPicPr>
        <p:blipFill>
          <a:blip r:embed="rId2"/>
          <a:stretch>
            <a:fillRect/>
          </a:stretch>
        </p:blipFill>
        <p:spPr>
          <a:xfrm>
            <a:off x="1685059" y="1352541"/>
            <a:ext cx="8821881" cy="4152918"/>
          </a:xfrm>
          <a:prstGeom prst="rect">
            <a:avLst/>
          </a:prstGeom>
        </p:spPr>
      </p:pic>
    </p:spTree>
    <p:extLst>
      <p:ext uri="{BB962C8B-B14F-4D97-AF65-F5344CB8AC3E}">
        <p14:creationId xmlns:p14="http://schemas.microsoft.com/office/powerpoint/2010/main" val="26134187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B9157E-70D8-4266-8446-D688CBFB4839}"/>
              </a:ext>
            </a:extLst>
          </p:cNvPr>
          <p:cNvSpPr>
            <a:spLocks noGrp="1"/>
          </p:cNvSpPr>
          <p:nvPr>
            <p:ph type="ctrTitle"/>
          </p:nvPr>
        </p:nvSpPr>
        <p:spPr/>
        <p:txBody>
          <a:bodyPr/>
          <a:lstStyle/>
          <a:p>
            <a:r>
              <a:rPr lang="en-US" dirty="0"/>
              <a:t>Alternative Scenario </a:t>
            </a:r>
          </a:p>
        </p:txBody>
      </p:sp>
      <p:sp>
        <p:nvSpPr>
          <p:cNvPr id="3" name="Subtitle 2">
            <a:extLst>
              <a:ext uri="{FF2B5EF4-FFF2-40B4-BE49-F238E27FC236}">
                <a16:creationId xmlns:a16="http://schemas.microsoft.com/office/drawing/2014/main" id="{57D881D1-BB69-4E80-9F59-8465B5EF9917}"/>
              </a:ext>
            </a:extLst>
          </p:cNvPr>
          <p:cNvSpPr>
            <a:spLocks noGrp="1"/>
          </p:cNvSpPr>
          <p:nvPr>
            <p:ph type="subTitle" idx="1"/>
          </p:nvPr>
        </p:nvSpPr>
        <p:spPr/>
        <p:txBody>
          <a:bodyPr/>
          <a:lstStyle/>
          <a:p>
            <a:r>
              <a:rPr lang="en-US" dirty="0"/>
              <a:t>Secondary Incidence: US Subsidy to Fix Farm Income  </a:t>
            </a:r>
          </a:p>
        </p:txBody>
      </p:sp>
      <p:sp>
        <p:nvSpPr>
          <p:cNvPr id="4" name="Text Placeholder 3">
            <a:extLst>
              <a:ext uri="{FF2B5EF4-FFF2-40B4-BE49-F238E27FC236}">
                <a16:creationId xmlns:a16="http://schemas.microsoft.com/office/drawing/2014/main" id="{04B3E4BA-AC6E-4607-8150-3BB8F98370F2}"/>
              </a:ext>
            </a:extLst>
          </p:cNvPr>
          <p:cNvSpPr>
            <a:spLocks noGrp="1"/>
          </p:cNvSpPr>
          <p:nvPr>
            <p:ph type="body" sz="quarter" idx="14"/>
          </p:nvPr>
        </p:nvSpPr>
        <p:spPr/>
        <p:txBody>
          <a:bodyPr/>
          <a:lstStyle/>
          <a:p>
            <a:r>
              <a:rPr lang="en-US" b="1" u="sng" dirty="0"/>
              <a:t>Alternative Scenario</a:t>
            </a:r>
            <a:r>
              <a:rPr lang="en-US" dirty="0"/>
              <a:t>: impose constant returns to US farmers in addition to the base scenario. Endogenize an output subsidy variable (to), </a:t>
            </a:r>
            <a:r>
              <a:rPr lang="en-US" dirty="0" err="1"/>
              <a:t>exogenize</a:t>
            </a:r>
            <a:r>
              <a:rPr lang="en-US" dirty="0"/>
              <a:t> returns to farm factors in corn sector (</a:t>
            </a:r>
            <a:r>
              <a:rPr lang="en-US" dirty="0" err="1"/>
              <a:t>pva</a:t>
            </a:r>
            <a:r>
              <a:rPr lang="en-US" dirty="0"/>
              <a:t>).</a:t>
            </a:r>
          </a:p>
          <a:p>
            <a:pPr lvl="1"/>
            <a:r>
              <a:rPr lang="en-US" dirty="0"/>
              <a:t>We keep returns to farmers constant while acknowledging a subsidy can be higher (Janzen and Hendricks, 2020) or lower</a:t>
            </a:r>
          </a:p>
          <a:p>
            <a:endParaRPr lang="en-US" dirty="0"/>
          </a:p>
        </p:txBody>
      </p:sp>
      <p:sp>
        <p:nvSpPr>
          <p:cNvPr id="5" name="Date Placeholder 4">
            <a:extLst>
              <a:ext uri="{FF2B5EF4-FFF2-40B4-BE49-F238E27FC236}">
                <a16:creationId xmlns:a16="http://schemas.microsoft.com/office/drawing/2014/main" id="{E2469C8B-655F-40BC-9BA0-B88336458DFA}"/>
              </a:ext>
            </a:extLst>
          </p:cNvPr>
          <p:cNvSpPr>
            <a:spLocks noGrp="1"/>
          </p:cNvSpPr>
          <p:nvPr>
            <p:ph type="dt" sz="half" idx="10"/>
          </p:nvPr>
        </p:nvSpPr>
        <p:spPr/>
        <p:txBody>
          <a:bodyPr/>
          <a:lstStyle/>
          <a:p>
            <a:fld id="{D47A9A36-4EB0-BF46-AE48-7CDA251B954B}" type="datetime1">
              <a:rPr lang="en-US" smtClean="0"/>
              <a:t>5/29/2024</a:t>
            </a:fld>
            <a:endParaRPr lang="en-US" dirty="0"/>
          </a:p>
        </p:txBody>
      </p:sp>
      <p:sp>
        <p:nvSpPr>
          <p:cNvPr id="6" name="Slide Number Placeholder 5">
            <a:extLst>
              <a:ext uri="{FF2B5EF4-FFF2-40B4-BE49-F238E27FC236}">
                <a16:creationId xmlns:a16="http://schemas.microsoft.com/office/drawing/2014/main" id="{C79BDE95-A2AF-4709-B67A-4AE8EB09951A}"/>
              </a:ext>
            </a:extLst>
          </p:cNvPr>
          <p:cNvSpPr>
            <a:spLocks noGrp="1"/>
          </p:cNvSpPr>
          <p:nvPr>
            <p:ph type="sldNum" sz="quarter" idx="12"/>
          </p:nvPr>
        </p:nvSpPr>
        <p:spPr/>
        <p:txBody>
          <a:bodyPr/>
          <a:lstStyle/>
          <a:p>
            <a:fld id="{8A7A6979-0714-4377-B894-6BE4C2D6E202}" type="slidenum">
              <a:rPr lang="en-US" smtClean="0"/>
              <a:pPr/>
              <a:t>10</a:t>
            </a:fld>
            <a:endParaRPr lang="en-US" dirty="0"/>
          </a:p>
        </p:txBody>
      </p:sp>
    </p:spTree>
    <p:extLst>
      <p:ext uri="{BB962C8B-B14F-4D97-AF65-F5344CB8AC3E}">
        <p14:creationId xmlns:p14="http://schemas.microsoft.com/office/powerpoint/2010/main" val="7563867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CA040C-2B3A-45DE-8011-5E362BC50EBD}"/>
              </a:ext>
            </a:extLst>
          </p:cNvPr>
          <p:cNvSpPr>
            <a:spLocks noGrp="1"/>
          </p:cNvSpPr>
          <p:nvPr>
            <p:ph type="ctrTitle"/>
          </p:nvPr>
        </p:nvSpPr>
        <p:spPr/>
        <p:txBody>
          <a:bodyPr/>
          <a:lstStyle/>
          <a:p>
            <a:r>
              <a:rPr lang="en-US" dirty="0"/>
              <a:t>Alternative Model Results </a:t>
            </a:r>
          </a:p>
        </p:txBody>
      </p:sp>
      <p:sp>
        <p:nvSpPr>
          <p:cNvPr id="3" name="Subtitle 2">
            <a:extLst>
              <a:ext uri="{FF2B5EF4-FFF2-40B4-BE49-F238E27FC236}">
                <a16:creationId xmlns:a16="http://schemas.microsoft.com/office/drawing/2014/main" id="{4DF34314-FC43-404C-AF5C-244DD12086E0}"/>
              </a:ext>
            </a:extLst>
          </p:cNvPr>
          <p:cNvSpPr>
            <a:spLocks noGrp="1"/>
          </p:cNvSpPr>
          <p:nvPr>
            <p:ph type="subTitle" idx="1"/>
          </p:nvPr>
        </p:nvSpPr>
        <p:spPr>
          <a:xfrm>
            <a:off x="1448211" y="6079371"/>
            <a:ext cx="7988982" cy="774571"/>
          </a:xfrm>
        </p:spPr>
        <p:txBody>
          <a:bodyPr/>
          <a:lstStyle/>
          <a:p>
            <a:r>
              <a:rPr lang="en-US" sz="2400" dirty="0">
                <a:effectLst/>
                <a:latin typeface="Calibri" panose="020F0502020204030204" pitchFamily="34" charset="0"/>
              </a:rPr>
              <a:t>Bilateral grain trade select results, volume of trade ($</a:t>
            </a:r>
            <a:r>
              <a:rPr lang="en-US" sz="2400" dirty="0" err="1">
                <a:effectLst/>
                <a:latin typeface="Calibri" panose="020F0502020204030204" pitchFamily="34" charset="0"/>
              </a:rPr>
              <a:t>mn</a:t>
            </a:r>
            <a:r>
              <a:rPr lang="en-US" sz="2400" dirty="0">
                <a:effectLst/>
                <a:latin typeface="Calibri" panose="020F0502020204030204" pitchFamily="34" charset="0"/>
              </a:rPr>
              <a:t>)</a:t>
            </a:r>
            <a:endParaRPr lang="en-US" dirty="0"/>
          </a:p>
          <a:p>
            <a:endParaRPr lang="en-US" sz="1800" dirty="0"/>
          </a:p>
        </p:txBody>
      </p:sp>
      <p:sp>
        <p:nvSpPr>
          <p:cNvPr id="4" name="Text Placeholder 3">
            <a:extLst>
              <a:ext uri="{FF2B5EF4-FFF2-40B4-BE49-F238E27FC236}">
                <a16:creationId xmlns:a16="http://schemas.microsoft.com/office/drawing/2014/main" id="{E6D174CC-11CB-4D0B-BC3C-F44A57573D6D}"/>
              </a:ext>
            </a:extLst>
          </p:cNvPr>
          <p:cNvSpPr>
            <a:spLocks noGrp="1"/>
          </p:cNvSpPr>
          <p:nvPr>
            <p:ph type="body" sz="quarter" idx="14"/>
          </p:nvPr>
        </p:nvSpPr>
        <p:spPr/>
        <p:txBody>
          <a:bodyPr/>
          <a:lstStyle/>
          <a:p>
            <a:endParaRPr lang="en-US" dirty="0"/>
          </a:p>
        </p:txBody>
      </p:sp>
      <p:sp>
        <p:nvSpPr>
          <p:cNvPr id="5" name="Date Placeholder 4">
            <a:extLst>
              <a:ext uri="{FF2B5EF4-FFF2-40B4-BE49-F238E27FC236}">
                <a16:creationId xmlns:a16="http://schemas.microsoft.com/office/drawing/2014/main" id="{8D2C0CC3-CC1B-4F2D-B48D-FD1F469AB33A}"/>
              </a:ext>
            </a:extLst>
          </p:cNvPr>
          <p:cNvSpPr>
            <a:spLocks noGrp="1"/>
          </p:cNvSpPr>
          <p:nvPr>
            <p:ph type="dt" sz="half" idx="10"/>
          </p:nvPr>
        </p:nvSpPr>
        <p:spPr/>
        <p:txBody>
          <a:bodyPr/>
          <a:lstStyle/>
          <a:p>
            <a:fld id="{D47A9A36-4EB0-BF46-AE48-7CDA251B954B}" type="datetime1">
              <a:rPr lang="en-US" smtClean="0"/>
              <a:t>5/29/2024</a:t>
            </a:fld>
            <a:endParaRPr lang="en-US" dirty="0"/>
          </a:p>
        </p:txBody>
      </p:sp>
      <p:sp>
        <p:nvSpPr>
          <p:cNvPr id="6" name="Slide Number Placeholder 5">
            <a:extLst>
              <a:ext uri="{FF2B5EF4-FFF2-40B4-BE49-F238E27FC236}">
                <a16:creationId xmlns:a16="http://schemas.microsoft.com/office/drawing/2014/main" id="{6501D44F-9111-4FA3-9B22-ECE3E84230C3}"/>
              </a:ext>
            </a:extLst>
          </p:cNvPr>
          <p:cNvSpPr>
            <a:spLocks noGrp="1"/>
          </p:cNvSpPr>
          <p:nvPr>
            <p:ph type="sldNum" sz="quarter" idx="12"/>
          </p:nvPr>
        </p:nvSpPr>
        <p:spPr/>
        <p:txBody>
          <a:bodyPr/>
          <a:lstStyle/>
          <a:p>
            <a:fld id="{8A7A6979-0714-4377-B894-6BE4C2D6E202}" type="slidenum">
              <a:rPr lang="en-US" smtClean="0"/>
              <a:pPr/>
              <a:t>11</a:t>
            </a:fld>
            <a:endParaRPr lang="en-US" dirty="0"/>
          </a:p>
        </p:txBody>
      </p:sp>
      <p:pic>
        <p:nvPicPr>
          <p:cNvPr id="8" name="Picture 7">
            <a:extLst>
              <a:ext uri="{FF2B5EF4-FFF2-40B4-BE49-F238E27FC236}">
                <a16:creationId xmlns:a16="http://schemas.microsoft.com/office/drawing/2014/main" id="{E02E0F2B-86B1-45ED-8B58-4D863B129744}"/>
              </a:ext>
            </a:extLst>
          </p:cNvPr>
          <p:cNvPicPr>
            <a:picLocks noChangeAspect="1"/>
          </p:cNvPicPr>
          <p:nvPr/>
        </p:nvPicPr>
        <p:blipFill>
          <a:blip r:embed="rId2"/>
          <a:stretch>
            <a:fillRect/>
          </a:stretch>
        </p:blipFill>
        <p:spPr>
          <a:xfrm>
            <a:off x="2638408" y="949478"/>
            <a:ext cx="6887536" cy="5039428"/>
          </a:xfrm>
          <a:prstGeom prst="rect">
            <a:avLst/>
          </a:prstGeom>
        </p:spPr>
      </p:pic>
    </p:spTree>
    <p:extLst>
      <p:ext uri="{BB962C8B-B14F-4D97-AF65-F5344CB8AC3E}">
        <p14:creationId xmlns:p14="http://schemas.microsoft.com/office/powerpoint/2010/main" val="22713152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2303E1-8B46-4084-B369-A6E59D1B05A4}"/>
              </a:ext>
            </a:extLst>
          </p:cNvPr>
          <p:cNvSpPr>
            <a:spLocks noGrp="1"/>
          </p:cNvSpPr>
          <p:nvPr>
            <p:ph type="ctrTitle"/>
          </p:nvPr>
        </p:nvSpPr>
        <p:spPr/>
        <p:txBody>
          <a:bodyPr/>
          <a:lstStyle/>
          <a:p>
            <a:r>
              <a:rPr lang="en-US" dirty="0"/>
              <a:t>Alternative Model Results</a:t>
            </a:r>
          </a:p>
        </p:txBody>
      </p:sp>
      <p:sp>
        <p:nvSpPr>
          <p:cNvPr id="3" name="Subtitle 2">
            <a:extLst>
              <a:ext uri="{FF2B5EF4-FFF2-40B4-BE49-F238E27FC236}">
                <a16:creationId xmlns:a16="http://schemas.microsoft.com/office/drawing/2014/main" id="{3B5CD904-C922-450E-81E1-4F777366A748}"/>
              </a:ext>
            </a:extLst>
          </p:cNvPr>
          <p:cNvSpPr>
            <a:spLocks noGrp="1"/>
          </p:cNvSpPr>
          <p:nvPr>
            <p:ph type="subTitle" idx="1"/>
          </p:nvPr>
        </p:nvSpPr>
        <p:spPr>
          <a:xfrm>
            <a:off x="1339033" y="4430027"/>
            <a:ext cx="7988982" cy="836126"/>
          </a:xfrm>
        </p:spPr>
        <p:txBody>
          <a:bodyPr/>
          <a:lstStyle/>
          <a:p>
            <a:r>
              <a:rPr lang="en-US" sz="2400" b="1" dirty="0">
                <a:solidFill>
                  <a:schemeClr val="accent2"/>
                </a:solidFill>
                <a:effectLst/>
                <a:latin typeface="Calibri" panose="020F0502020204030204" pitchFamily="34" charset="0"/>
              </a:rPr>
              <a:t>Grain market select results, percent change </a:t>
            </a:r>
            <a:endParaRPr lang="en-US" b="1" dirty="0">
              <a:solidFill>
                <a:schemeClr val="accent2"/>
              </a:solidFill>
            </a:endParaRPr>
          </a:p>
          <a:p>
            <a:endParaRPr lang="en-US" dirty="0"/>
          </a:p>
        </p:txBody>
      </p:sp>
      <p:sp>
        <p:nvSpPr>
          <p:cNvPr id="4" name="Text Placeholder 3">
            <a:extLst>
              <a:ext uri="{FF2B5EF4-FFF2-40B4-BE49-F238E27FC236}">
                <a16:creationId xmlns:a16="http://schemas.microsoft.com/office/drawing/2014/main" id="{7FEBF040-9089-4FDD-B0D7-7AA9E5EA04B4}"/>
              </a:ext>
            </a:extLst>
          </p:cNvPr>
          <p:cNvSpPr>
            <a:spLocks noGrp="1"/>
          </p:cNvSpPr>
          <p:nvPr>
            <p:ph type="body" sz="quarter" idx="14"/>
          </p:nvPr>
        </p:nvSpPr>
        <p:spPr/>
        <p:txBody>
          <a:bodyPr/>
          <a:lstStyle/>
          <a:p>
            <a:endParaRPr lang="en-US" dirty="0"/>
          </a:p>
        </p:txBody>
      </p:sp>
      <p:sp>
        <p:nvSpPr>
          <p:cNvPr id="5" name="Date Placeholder 4">
            <a:extLst>
              <a:ext uri="{FF2B5EF4-FFF2-40B4-BE49-F238E27FC236}">
                <a16:creationId xmlns:a16="http://schemas.microsoft.com/office/drawing/2014/main" id="{898393BD-F98F-4299-BD48-E873ABDAB720}"/>
              </a:ext>
            </a:extLst>
          </p:cNvPr>
          <p:cNvSpPr>
            <a:spLocks noGrp="1"/>
          </p:cNvSpPr>
          <p:nvPr>
            <p:ph type="dt" sz="half" idx="10"/>
          </p:nvPr>
        </p:nvSpPr>
        <p:spPr/>
        <p:txBody>
          <a:bodyPr/>
          <a:lstStyle/>
          <a:p>
            <a:fld id="{D47A9A36-4EB0-BF46-AE48-7CDA251B954B}" type="datetime1">
              <a:rPr lang="en-US" smtClean="0"/>
              <a:t>5/29/2024</a:t>
            </a:fld>
            <a:endParaRPr lang="en-US" dirty="0"/>
          </a:p>
        </p:txBody>
      </p:sp>
      <p:sp>
        <p:nvSpPr>
          <p:cNvPr id="6" name="Slide Number Placeholder 5">
            <a:extLst>
              <a:ext uri="{FF2B5EF4-FFF2-40B4-BE49-F238E27FC236}">
                <a16:creationId xmlns:a16="http://schemas.microsoft.com/office/drawing/2014/main" id="{3DA1EB16-8123-4D44-A05C-EE57AF9432E5}"/>
              </a:ext>
            </a:extLst>
          </p:cNvPr>
          <p:cNvSpPr>
            <a:spLocks noGrp="1"/>
          </p:cNvSpPr>
          <p:nvPr>
            <p:ph type="sldNum" sz="quarter" idx="12"/>
          </p:nvPr>
        </p:nvSpPr>
        <p:spPr/>
        <p:txBody>
          <a:bodyPr/>
          <a:lstStyle/>
          <a:p>
            <a:fld id="{8A7A6979-0714-4377-B894-6BE4C2D6E202}" type="slidenum">
              <a:rPr lang="en-US" smtClean="0"/>
              <a:pPr/>
              <a:t>12</a:t>
            </a:fld>
            <a:endParaRPr lang="en-US" dirty="0"/>
          </a:p>
        </p:txBody>
      </p:sp>
      <p:pic>
        <p:nvPicPr>
          <p:cNvPr id="8" name="Picture 7">
            <a:extLst>
              <a:ext uri="{FF2B5EF4-FFF2-40B4-BE49-F238E27FC236}">
                <a16:creationId xmlns:a16="http://schemas.microsoft.com/office/drawing/2014/main" id="{1EF420ED-CE27-4076-A912-056CD10570C7}"/>
              </a:ext>
            </a:extLst>
          </p:cNvPr>
          <p:cNvPicPr>
            <a:picLocks noChangeAspect="1"/>
          </p:cNvPicPr>
          <p:nvPr/>
        </p:nvPicPr>
        <p:blipFill>
          <a:blip r:embed="rId2"/>
          <a:stretch>
            <a:fillRect/>
          </a:stretch>
        </p:blipFill>
        <p:spPr>
          <a:xfrm>
            <a:off x="1011469" y="2455817"/>
            <a:ext cx="10169061" cy="1946366"/>
          </a:xfrm>
          <a:prstGeom prst="rect">
            <a:avLst/>
          </a:prstGeom>
        </p:spPr>
      </p:pic>
    </p:spTree>
    <p:extLst>
      <p:ext uri="{BB962C8B-B14F-4D97-AF65-F5344CB8AC3E}">
        <p14:creationId xmlns:p14="http://schemas.microsoft.com/office/powerpoint/2010/main" val="38527461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B7B6C20-8D79-4DBA-92F2-A222F196EC2E}"/>
              </a:ext>
            </a:extLst>
          </p:cNvPr>
          <p:cNvSpPr>
            <a:spLocks noGrp="1"/>
          </p:cNvSpPr>
          <p:nvPr>
            <p:ph type="subTitle" idx="1"/>
          </p:nvPr>
        </p:nvSpPr>
        <p:spPr/>
        <p:txBody>
          <a:bodyPr/>
          <a:lstStyle/>
          <a:p>
            <a:endParaRPr lang="en-US" dirty="0"/>
          </a:p>
        </p:txBody>
      </p:sp>
      <p:sp>
        <p:nvSpPr>
          <p:cNvPr id="4" name="Date Placeholder 3">
            <a:extLst>
              <a:ext uri="{FF2B5EF4-FFF2-40B4-BE49-F238E27FC236}">
                <a16:creationId xmlns:a16="http://schemas.microsoft.com/office/drawing/2014/main" id="{2BDABBF7-5102-4189-9455-CE7BD200DC2D}"/>
              </a:ext>
            </a:extLst>
          </p:cNvPr>
          <p:cNvSpPr>
            <a:spLocks noGrp="1"/>
          </p:cNvSpPr>
          <p:nvPr>
            <p:ph type="dt" sz="half" idx="10"/>
          </p:nvPr>
        </p:nvSpPr>
        <p:spPr/>
        <p:txBody>
          <a:bodyPr/>
          <a:lstStyle/>
          <a:p>
            <a:fld id="{D47A9A36-4EB0-BF46-AE48-7CDA251B954B}" type="datetime1">
              <a:rPr lang="en-US" smtClean="0"/>
              <a:t>5/29/2024</a:t>
            </a:fld>
            <a:endParaRPr lang="en-US" dirty="0"/>
          </a:p>
        </p:txBody>
      </p:sp>
      <p:sp>
        <p:nvSpPr>
          <p:cNvPr id="5" name="Slide Number Placeholder 4">
            <a:extLst>
              <a:ext uri="{FF2B5EF4-FFF2-40B4-BE49-F238E27FC236}">
                <a16:creationId xmlns:a16="http://schemas.microsoft.com/office/drawing/2014/main" id="{40DE590A-46A6-4938-BF14-6E95A90C7326}"/>
              </a:ext>
            </a:extLst>
          </p:cNvPr>
          <p:cNvSpPr>
            <a:spLocks noGrp="1"/>
          </p:cNvSpPr>
          <p:nvPr>
            <p:ph type="sldNum" sz="quarter" idx="12"/>
          </p:nvPr>
        </p:nvSpPr>
        <p:spPr/>
        <p:txBody>
          <a:bodyPr/>
          <a:lstStyle/>
          <a:p>
            <a:fld id="{8A7A6979-0714-4377-B894-6BE4C2D6E202}" type="slidenum">
              <a:rPr lang="en-US" smtClean="0"/>
              <a:pPr/>
              <a:t>13</a:t>
            </a:fld>
            <a:endParaRPr lang="en-US" dirty="0"/>
          </a:p>
        </p:txBody>
      </p:sp>
      <p:graphicFrame>
        <p:nvGraphicFramePr>
          <p:cNvPr id="6" name="Picture Placeholder 5">
            <a:extLst>
              <a:ext uri="{FF2B5EF4-FFF2-40B4-BE49-F238E27FC236}">
                <a16:creationId xmlns:a16="http://schemas.microsoft.com/office/drawing/2014/main" id="{C1CCDEC4-7F40-43C3-BB3B-7AC3F12B6F8E}"/>
              </a:ext>
            </a:extLst>
          </p:cNvPr>
          <p:cNvGraphicFramePr>
            <a:graphicFrameLocks noGrp="1"/>
          </p:cNvGraphicFramePr>
          <p:nvPr>
            <p:ph type="pic" sz="quarter" idx="13"/>
            <p:extLst>
              <p:ext uri="{D42A27DB-BD31-4B8C-83A1-F6EECF244321}">
                <p14:modId xmlns:p14="http://schemas.microsoft.com/office/powerpoint/2010/main" val="438475734"/>
              </p:ext>
            </p:extLst>
          </p:nvPr>
        </p:nvGraphicFramePr>
        <p:xfrm>
          <a:off x="1558047" y="904672"/>
          <a:ext cx="9075906" cy="504865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949363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34178EB-60DD-4BF7-89BE-8A269D3FA599}"/>
              </a:ext>
            </a:extLst>
          </p:cNvPr>
          <p:cNvSpPr>
            <a:spLocks noGrp="1"/>
          </p:cNvSpPr>
          <p:nvPr>
            <p:ph type="subTitle" idx="1"/>
          </p:nvPr>
        </p:nvSpPr>
        <p:spPr/>
        <p:txBody>
          <a:bodyPr/>
          <a:lstStyle/>
          <a:p>
            <a:endParaRPr lang="en-US"/>
          </a:p>
        </p:txBody>
      </p:sp>
      <p:sp>
        <p:nvSpPr>
          <p:cNvPr id="4" name="Date Placeholder 3">
            <a:extLst>
              <a:ext uri="{FF2B5EF4-FFF2-40B4-BE49-F238E27FC236}">
                <a16:creationId xmlns:a16="http://schemas.microsoft.com/office/drawing/2014/main" id="{5AA5AC54-C872-436E-AC39-6007C9A27EB7}"/>
              </a:ext>
            </a:extLst>
          </p:cNvPr>
          <p:cNvSpPr>
            <a:spLocks noGrp="1"/>
          </p:cNvSpPr>
          <p:nvPr>
            <p:ph type="dt" sz="half" idx="10"/>
          </p:nvPr>
        </p:nvSpPr>
        <p:spPr/>
        <p:txBody>
          <a:bodyPr/>
          <a:lstStyle/>
          <a:p>
            <a:fld id="{D47A9A36-4EB0-BF46-AE48-7CDA251B954B}" type="datetime1">
              <a:rPr lang="en-US" smtClean="0"/>
              <a:t>5/29/2024</a:t>
            </a:fld>
            <a:endParaRPr lang="en-US" dirty="0"/>
          </a:p>
        </p:txBody>
      </p:sp>
      <p:sp>
        <p:nvSpPr>
          <p:cNvPr id="5" name="Slide Number Placeholder 4">
            <a:extLst>
              <a:ext uri="{FF2B5EF4-FFF2-40B4-BE49-F238E27FC236}">
                <a16:creationId xmlns:a16="http://schemas.microsoft.com/office/drawing/2014/main" id="{6AD661ED-FC31-42B5-901A-BDA33ADAD9B8}"/>
              </a:ext>
            </a:extLst>
          </p:cNvPr>
          <p:cNvSpPr>
            <a:spLocks noGrp="1"/>
          </p:cNvSpPr>
          <p:nvPr>
            <p:ph type="sldNum" sz="quarter" idx="12"/>
          </p:nvPr>
        </p:nvSpPr>
        <p:spPr/>
        <p:txBody>
          <a:bodyPr/>
          <a:lstStyle/>
          <a:p>
            <a:fld id="{8A7A6979-0714-4377-B894-6BE4C2D6E202}" type="slidenum">
              <a:rPr lang="en-US" smtClean="0"/>
              <a:pPr/>
              <a:t>14</a:t>
            </a:fld>
            <a:endParaRPr lang="en-US" dirty="0"/>
          </a:p>
        </p:txBody>
      </p:sp>
      <p:graphicFrame>
        <p:nvGraphicFramePr>
          <p:cNvPr id="6" name="Picture Placeholder 5">
            <a:extLst>
              <a:ext uri="{FF2B5EF4-FFF2-40B4-BE49-F238E27FC236}">
                <a16:creationId xmlns:a16="http://schemas.microsoft.com/office/drawing/2014/main" id="{75F22546-2C33-489A-98BA-53F48421B9A0}"/>
              </a:ext>
            </a:extLst>
          </p:cNvPr>
          <p:cNvGraphicFramePr>
            <a:graphicFrameLocks noGrp="1"/>
          </p:cNvGraphicFramePr>
          <p:nvPr>
            <p:ph type="pic" sz="quarter" idx="13"/>
            <p:extLst>
              <p:ext uri="{D42A27DB-BD31-4B8C-83A1-F6EECF244321}">
                <p14:modId xmlns:p14="http://schemas.microsoft.com/office/powerpoint/2010/main" val="11955965"/>
              </p:ext>
            </p:extLst>
          </p:nvPr>
        </p:nvGraphicFramePr>
        <p:xfrm>
          <a:off x="1211093" y="1021404"/>
          <a:ext cx="9769813" cy="481519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0391186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C9927D-0E17-40F6-A24D-A6FDE1081320}"/>
              </a:ext>
            </a:extLst>
          </p:cNvPr>
          <p:cNvSpPr>
            <a:spLocks noGrp="1"/>
          </p:cNvSpPr>
          <p:nvPr>
            <p:ph type="ctrTitle"/>
          </p:nvPr>
        </p:nvSpPr>
        <p:spPr/>
        <p:txBody>
          <a:bodyPr/>
          <a:lstStyle/>
          <a:p>
            <a:r>
              <a:rPr lang="en-US" dirty="0"/>
              <a:t>Summary and Conclusion </a:t>
            </a:r>
          </a:p>
        </p:txBody>
      </p:sp>
      <p:sp>
        <p:nvSpPr>
          <p:cNvPr id="3" name="Subtitle 2">
            <a:extLst>
              <a:ext uri="{FF2B5EF4-FFF2-40B4-BE49-F238E27FC236}">
                <a16:creationId xmlns:a16="http://schemas.microsoft.com/office/drawing/2014/main" id="{C3C78226-DBD4-463D-9AA5-FA9AD914326A}"/>
              </a:ext>
            </a:extLst>
          </p:cNvPr>
          <p:cNvSpPr>
            <a:spLocks noGrp="1"/>
          </p:cNvSpPr>
          <p:nvPr>
            <p:ph type="subTitle" idx="1"/>
          </p:nvPr>
        </p:nvSpPr>
        <p:spPr>
          <a:xfrm>
            <a:off x="2107518" y="1345167"/>
            <a:ext cx="7988982" cy="677108"/>
          </a:xfrm>
        </p:spPr>
        <p:txBody>
          <a:bodyPr/>
          <a:lstStyle/>
          <a:p>
            <a:r>
              <a:rPr lang="en-US" dirty="0"/>
              <a:t>Mexico’s GM ban is welfare reducing and a US policy response would further losses</a:t>
            </a:r>
          </a:p>
        </p:txBody>
      </p:sp>
      <p:sp>
        <p:nvSpPr>
          <p:cNvPr id="4" name="Text Placeholder 3">
            <a:extLst>
              <a:ext uri="{FF2B5EF4-FFF2-40B4-BE49-F238E27FC236}">
                <a16:creationId xmlns:a16="http://schemas.microsoft.com/office/drawing/2014/main" id="{33B2BCFA-3DA4-41DD-8187-568690AA8A42}"/>
              </a:ext>
            </a:extLst>
          </p:cNvPr>
          <p:cNvSpPr>
            <a:spLocks noGrp="1"/>
          </p:cNvSpPr>
          <p:nvPr>
            <p:ph type="body" sz="quarter" idx="14"/>
          </p:nvPr>
        </p:nvSpPr>
        <p:spPr>
          <a:xfrm>
            <a:off x="2582139" y="2402116"/>
            <a:ext cx="7366000" cy="3411537"/>
          </a:xfrm>
        </p:spPr>
        <p:txBody>
          <a:bodyPr/>
          <a:lstStyle/>
          <a:p>
            <a:r>
              <a:rPr lang="en-US" dirty="0"/>
              <a:t>North American corn market is deeply integrated. US sends excess supplies to Mexico, Mexico has become reliant on US imports. </a:t>
            </a:r>
          </a:p>
          <a:p>
            <a:r>
              <a:rPr lang="en-US" dirty="0"/>
              <a:t>Mexico reduces output in all agriculture to make up for lost corn imports. Increases price of corn in Mexico as well as land rental rates.</a:t>
            </a:r>
          </a:p>
          <a:p>
            <a:r>
              <a:rPr lang="en-US" dirty="0"/>
              <a:t>Losing the Mexican market leads to reduced output in the US and surpluses that lower the world price and returns to farmers. </a:t>
            </a:r>
          </a:p>
          <a:p>
            <a:r>
              <a:rPr lang="en-US" dirty="0"/>
              <a:t>Adding a US policy to keep farm returns the same leads to almost identical production as before the ban, flooding world market further lowering prices. </a:t>
            </a:r>
          </a:p>
        </p:txBody>
      </p:sp>
      <p:sp>
        <p:nvSpPr>
          <p:cNvPr id="5" name="Date Placeholder 4">
            <a:extLst>
              <a:ext uri="{FF2B5EF4-FFF2-40B4-BE49-F238E27FC236}">
                <a16:creationId xmlns:a16="http://schemas.microsoft.com/office/drawing/2014/main" id="{90263628-2599-4289-98A3-B4599F3FA09B}"/>
              </a:ext>
            </a:extLst>
          </p:cNvPr>
          <p:cNvSpPr>
            <a:spLocks noGrp="1"/>
          </p:cNvSpPr>
          <p:nvPr>
            <p:ph type="dt" sz="half" idx="10"/>
          </p:nvPr>
        </p:nvSpPr>
        <p:spPr/>
        <p:txBody>
          <a:bodyPr/>
          <a:lstStyle/>
          <a:p>
            <a:fld id="{D47A9A36-4EB0-BF46-AE48-7CDA251B954B}" type="datetime1">
              <a:rPr lang="en-US" smtClean="0"/>
              <a:t>5/29/2024</a:t>
            </a:fld>
            <a:endParaRPr lang="en-US" dirty="0"/>
          </a:p>
        </p:txBody>
      </p:sp>
      <p:sp>
        <p:nvSpPr>
          <p:cNvPr id="6" name="Slide Number Placeholder 5">
            <a:extLst>
              <a:ext uri="{FF2B5EF4-FFF2-40B4-BE49-F238E27FC236}">
                <a16:creationId xmlns:a16="http://schemas.microsoft.com/office/drawing/2014/main" id="{13275157-E46C-455A-8762-B4048EA5C230}"/>
              </a:ext>
            </a:extLst>
          </p:cNvPr>
          <p:cNvSpPr>
            <a:spLocks noGrp="1"/>
          </p:cNvSpPr>
          <p:nvPr>
            <p:ph type="sldNum" sz="quarter" idx="12"/>
          </p:nvPr>
        </p:nvSpPr>
        <p:spPr/>
        <p:txBody>
          <a:bodyPr/>
          <a:lstStyle/>
          <a:p>
            <a:fld id="{8A7A6979-0714-4377-B894-6BE4C2D6E202}" type="slidenum">
              <a:rPr lang="en-US" smtClean="0"/>
              <a:pPr/>
              <a:t>15</a:t>
            </a:fld>
            <a:endParaRPr lang="en-US" dirty="0"/>
          </a:p>
        </p:txBody>
      </p:sp>
    </p:spTree>
    <p:extLst>
      <p:ext uri="{BB962C8B-B14F-4D97-AF65-F5344CB8AC3E}">
        <p14:creationId xmlns:p14="http://schemas.microsoft.com/office/powerpoint/2010/main" val="34175611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BE73D688-E632-1244-8778-FE87C28D958E}"/>
              </a:ext>
            </a:extLst>
          </p:cNvPr>
          <p:cNvSpPr>
            <a:spLocks noGrp="1"/>
          </p:cNvSpPr>
          <p:nvPr>
            <p:ph type="ctrTitle"/>
          </p:nvPr>
        </p:nvSpPr>
        <p:spPr/>
        <p:txBody>
          <a:bodyPr/>
          <a:lstStyle/>
          <a:p>
            <a:r>
              <a:rPr lang="en-US" dirty="0"/>
              <a:t>Thank You</a:t>
            </a:r>
          </a:p>
        </p:txBody>
      </p:sp>
      <p:sp>
        <p:nvSpPr>
          <p:cNvPr id="3" name="Body Text">
            <a:extLst>
              <a:ext uri="{FF2B5EF4-FFF2-40B4-BE49-F238E27FC236}">
                <a16:creationId xmlns:a16="http://schemas.microsoft.com/office/drawing/2014/main" id="{3ED8FE14-8CD5-EE4E-9B88-BD37922D68B0}"/>
              </a:ext>
            </a:extLst>
          </p:cNvPr>
          <p:cNvSpPr>
            <a:spLocks noGrp="1"/>
          </p:cNvSpPr>
          <p:nvPr>
            <p:ph type="body" sz="quarter" idx="14"/>
          </p:nvPr>
        </p:nvSpPr>
        <p:spPr/>
        <p:txBody>
          <a:bodyPr/>
          <a:lstStyle/>
          <a:p>
            <a:r>
              <a:rPr lang="en-US" dirty="0"/>
              <a:t>Dewey J. Robertson, </a:t>
            </a:r>
            <a:r>
              <a:rPr lang="en-US" i="1" dirty="0"/>
              <a:t>Graduate Research Assistant </a:t>
            </a:r>
            <a:r>
              <a:rPr lang="en-US" dirty="0"/>
              <a:t>rober785@purdue.edu</a:t>
            </a:r>
          </a:p>
        </p:txBody>
      </p:sp>
      <p:sp>
        <p:nvSpPr>
          <p:cNvPr id="4" name="Date">
            <a:extLst>
              <a:ext uri="{FF2B5EF4-FFF2-40B4-BE49-F238E27FC236}">
                <a16:creationId xmlns:a16="http://schemas.microsoft.com/office/drawing/2014/main" id="{4308CDE5-DD68-3740-85BD-EE252849D49E}"/>
              </a:ext>
            </a:extLst>
          </p:cNvPr>
          <p:cNvSpPr>
            <a:spLocks noGrp="1"/>
          </p:cNvSpPr>
          <p:nvPr>
            <p:ph type="dt" sz="half" idx="10"/>
          </p:nvPr>
        </p:nvSpPr>
        <p:spPr/>
        <p:txBody>
          <a:bodyPr/>
          <a:lstStyle/>
          <a:p>
            <a:fld id="{D47A9A36-4EB0-BF46-AE48-7CDA251B954B}" type="datetime1">
              <a:rPr lang="en-US" smtClean="0"/>
              <a:pPr/>
              <a:t>5/29/2024</a:t>
            </a:fld>
            <a:endParaRPr lang="en-US" dirty="0"/>
          </a:p>
        </p:txBody>
      </p:sp>
      <p:sp>
        <p:nvSpPr>
          <p:cNvPr id="5" name="Slide Number">
            <a:extLst>
              <a:ext uri="{FF2B5EF4-FFF2-40B4-BE49-F238E27FC236}">
                <a16:creationId xmlns:a16="http://schemas.microsoft.com/office/drawing/2014/main" id="{BF90099D-AEBF-BE42-B572-F48AF47617D6}"/>
              </a:ext>
            </a:extLst>
          </p:cNvPr>
          <p:cNvSpPr>
            <a:spLocks noGrp="1"/>
          </p:cNvSpPr>
          <p:nvPr>
            <p:ph type="sldNum" sz="quarter" idx="12"/>
          </p:nvPr>
        </p:nvSpPr>
        <p:spPr/>
        <p:txBody>
          <a:bodyPr/>
          <a:lstStyle/>
          <a:p>
            <a:fld id="{8A7A6979-0714-4377-B894-6BE4C2D6E202}" type="slidenum">
              <a:rPr lang="en-US" smtClean="0"/>
              <a:pPr/>
              <a:t>16</a:t>
            </a:fld>
            <a:endParaRPr lang="en-US" dirty="0"/>
          </a:p>
        </p:txBody>
      </p:sp>
      <p:pic>
        <p:nvPicPr>
          <p:cNvPr id="6" name="Purdue CoBrand">
            <a:extLst>
              <a:ext uri="{FF2B5EF4-FFF2-40B4-BE49-F238E27FC236}">
                <a16:creationId xmlns:a16="http://schemas.microsoft.com/office/drawing/2014/main" id="{2F4BE814-FD83-3C48-A7EF-EB8E7841C958}"/>
              </a:ext>
            </a:extLst>
          </p:cNvPr>
          <p:cNvPicPr>
            <a:picLocks noChangeAspect="1"/>
          </p:cNvPicPr>
          <p:nvPr/>
        </p:nvPicPr>
        <p:blipFill>
          <a:blip r:embed="rId3"/>
          <a:srcRect/>
          <a:stretch/>
        </p:blipFill>
        <p:spPr>
          <a:xfrm>
            <a:off x="1759354" y="5981517"/>
            <a:ext cx="4349081" cy="460491"/>
          </a:xfrm>
          <a:prstGeom prst="rect">
            <a:avLst/>
          </a:prstGeom>
        </p:spPr>
      </p:pic>
    </p:spTree>
    <p:extLst>
      <p:ext uri="{BB962C8B-B14F-4D97-AF65-F5344CB8AC3E}">
        <p14:creationId xmlns:p14="http://schemas.microsoft.com/office/powerpoint/2010/main" val="37435999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0C60F-406C-42C5-B2CC-8C7C6CF339A6}"/>
              </a:ext>
            </a:extLst>
          </p:cNvPr>
          <p:cNvSpPr>
            <a:spLocks noGrp="1"/>
          </p:cNvSpPr>
          <p:nvPr>
            <p:ph type="ctrTitle"/>
          </p:nvPr>
        </p:nvSpPr>
        <p:spPr>
          <a:xfrm>
            <a:off x="2107520" y="437030"/>
            <a:ext cx="7988978" cy="498598"/>
          </a:xfrm>
        </p:spPr>
        <p:txBody>
          <a:bodyPr/>
          <a:lstStyle/>
          <a:p>
            <a:r>
              <a:rPr lang="en-US" dirty="0"/>
              <a:t>Appendix</a:t>
            </a:r>
          </a:p>
        </p:txBody>
      </p:sp>
      <p:sp>
        <p:nvSpPr>
          <p:cNvPr id="6" name="Date Placeholder 5">
            <a:extLst>
              <a:ext uri="{FF2B5EF4-FFF2-40B4-BE49-F238E27FC236}">
                <a16:creationId xmlns:a16="http://schemas.microsoft.com/office/drawing/2014/main" id="{7445FF07-5690-48F3-8431-EEBB07842DD1}"/>
              </a:ext>
            </a:extLst>
          </p:cNvPr>
          <p:cNvSpPr>
            <a:spLocks noGrp="1"/>
          </p:cNvSpPr>
          <p:nvPr>
            <p:ph type="dt" sz="half" idx="10"/>
          </p:nvPr>
        </p:nvSpPr>
        <p:spPr/>
        <p:txBody>
          <a:bodyPr/>
          <a:lstStyle/>
          <a:p>
            <a:fld id="{D47A9A36-4EB0-BF46-AE48-7CDA251B954B}" type="datetime1">
              <a:rPr lang="en-US" smtClean="0"/>
              <a:t>5/29/2024</a:t>
            </a:fld>
            <a:endParaRPr lang="en-US" dirty="0"/>
          </a:p>
        </p:txBody>
      </p:sp>
      <p:sp>
        <p:nvSpPr>
          <p:cNvPr id="7" name="Slide Number Placeholder 6">
            <a:extLst>
              <a:ext uri="{FF2B5EF4-FFF2-40B4-BE49-F238E27FC236}">
                <a16:creationId xmlns:a16="http://schemas.microsoft.com/office/drawing/2014/main" id="{67F773A2-53C2-427B-AFF9-0AD84521C885}"/>
              </a:ext>
            </a:extLst>
          </p:cNvPr>
          <p:cNvSpPr>
            <a:spLocks noGrp="1"/>
          </p:cNvSpPr>
          <p:nvPr>
            <p:ph type="sldNum" sz="quarter" idx="12"/>
          </p:nvPr>
        </p:nvSpPr>
        <p:spPr/>
        <p:txBody>
          <a:bodyPr/>
          <a:lstStyle/>
          <a:p>
            <a:fld id="{8A7A6979-0714-4377-B894-6BE4C2D6E202}" type="slidenum">
              <a:rPr lang="en-US" smtClean="0"/>
              <a:pPr/>
              <a:t>17</a:t>
            </a:fld>
            <a:endParaRPr lang="en-US" dirty="0"/>
          </a:p>
        </p:txBody>
      </p:sp>
      <p:sp>
        <p:nvSpPr>
          <p:cNvPr id="8" name="TextBox 7">
            <a:extLst>
              <a:ext uri="{FF2B5EF4-FFF2-40B4-BE49-F238E27FC236}">
                <a16:creationId xmlns:a16="http://schemas.microsoft.com/office/drawing/2014/main" id="{567AFAEA-095B-435F-A000-D22B78997FAA}"/>
              </a:ext>
            </a:extLst>
          </p:cNvPr>
          <p:cNvSpPr txBox="1"/>
          <p:nvPr/>
        </p:nvSpPr>
        <p:spPr>
          <a:xfrm>
            <a:off x="1946786" y="1327355"/>
            <a:ext cx="4149213" cy="923330"/>
          </a:xfrm>
          <a:prstGeom prst="rect">
            <a:avLst/>
          </a:prstGeom>
          <a:noFill/>
        </p:spPr>
        <p:txBody>
          <a:bodyPr wrap="square" rtlCol="0">
            <a:spAutoFit/>
          </a:bodyPr>
          <a:lstStyle/>
          <a:p>
            <a:r>
              <a:rPr lang="en-US" dirty="0"/>
              <a:t>Bilateral trade shares, GTAP DB, grains</a:t>
            </a:r>
          </a:p>
          <a:p>
            <a:endParaRPr lang="en-US" dirty="0"/>
          </a:p>
          <a:p>
            <a:r>
              <a:rPr lang="en-US" dirty="0"/>
              <a:t>Grain exports from US	</a:t>
            </a:r>
          </a:p>
        </p:txBody>
      </p:sp>
      <p:sp>
        <p:nvSpPr>
          <p:cNvPr id="10" name="TextBox 9">
            <a:extLst>
              <a:ext uri="{FF2B5EF4-FFF2-40B4-BE49-F238E27FC236}">
                <a16:creationId xmlns:a16="http://schemas.microsoft.com/office/drawing/2014/main" id="{74FA6518-C762-4BD2-BD03-EAEE2FB40411}"/>
              </a:ext>
            </a:extLst>
          </p:cNvPr>
          <p:cNvSpPr txBox="1"/>
          <p:nvPr/>
        </p:nvSpPr>
        <p:spPr>
          <a:xfrm>
            <a:off x="5417574" y="1881353"/>
            <a:ext cx="6096000" cy="369332"/>
          </a:xfrm>
          <a:prstGeom prst="rect">
            <a:avLst/>
          </a:prstGeom>
          <a:noFill/>
        </p:spPr>
        <p:txBody>
          <a:bodyPr wrap="square">
            <a:spAutoFit/>
          </a:bodyPr>
          <a:lstStyle/>
          <a:p>
            <a:r>
              <a:rPr lang="en-US" dirty="0"/>
              <a:t>Grain imports in Mexico</a:t>
            </a:r>
          </a:p>
        </p:txBody>
      </p:sp>
      <p:sp>
        <p:nvSpPr>
          <p:cNvPr id="12" name="TextBox 11">
            <a:extLst>
              <a:ext uri="{FF2B5EF4-FFF2-40B4-BE49-F238E27FC236}">
                <a16:creationId xmlns:a16="http://schemas.microsoft.com/office/drawing/2014/main" id="{48AC12FB-8816-4B61-8363-363E548C1F82}"/>
              </a:ext>
            </a:extLst>
          </p:cNvPr>
          <p:cNvSpPr txBox="1"/>
          <p:nvPr/>
        </p:nvSpPr>
        <p:spPr>
          <a:xfrm>
            <a:off x="2107520" y="2527421"/>
            <a:ext cx="2566219" cy="3693319"/>
          </a:xfrm>
          <a:prstGeom prst="rect">
            <a:avLst/>
          </a:prstGeom>
          <a:noFill/>
        </p:spPr>
        <p:txBody>
          <a:bodyPr wrap="square">
            <a:spAutoFit/>
          </a:bodyPr>
          <a:lstStyle/>
          <a:p>
            <a:r>
              <a:rPr lang="en-US" dirty="0"/>
              <a:t>VXSB	VXSB</a:t>
            </a:r>
          </a:p>
          <a:p>
            <a:r>
              <a:rPr lang="en-US" dirty="0"/>
              <a:t>1 USA	0.000000</a:t>
            </a:r>
          </a:p>
          <a:p>
            <a:r>
              <a:rPr lang="en-US" dirty="0">
                <a:highlight>
                  <a:srgbClr val="FFFF00"/>
                </a:highlight>
              </a:rPr>
              <a:t>2 Mexico	0.251877</a:t>
            </a:r>
          </a:p>
          <a:p>
            <a:r>
              <a:rPr lang="en-US" dirty="0"/>
              <a:t>3 Canada	0.030113</a:t>
            </a:r>
          </a:p>
          <a:p>
            <a:r>
              <a:rPr lang="en-US" dirty="0"/>
              <a:t>4 China	0.089435</a:t>
            </a:r>
          </a:p>
          <a:p>
            <a:r>
              <a:rPr lang="en-US" dirty="0"/>
              <a:t>5 India	0.000383</a:t>
            </a:r>
          </a:p>
          <a:p>
            <a:r>
              <a:rPr lang="en-US" dirty="0"/>
              <a:t>6 Japan	0.226072</a:t>
            </a:r>
          </a:p>
          <a:p>
            <a:r>
              <a:rPr lang="en-US" dirty="0"/>
              <a:t>7 UK	0.001514</a:t>
            </a:r>
          </a:p>
          <a:p>
            <a:r>
              <a:rPr lang="en-US" dirty="0"/>
              <a:t>8 EU	0.015752</a:t>
            </a:r>
          </a:p>
          <a:p>
            <a:r>
              <a:rPr lang="en-US" dirty="0"/>
              <a:t>9 Argentina	0.001695</a:t>
            </a:r>
          </a:p>
          <a:p>
            <a:r>
              <a:rPr lang="en-US" dirty="0"/>
              <a:t>10 Brazil	0.000760</a:t>
            </a:r>
          </a:p>
          <a:p>
            <a:r>
              <a:rPr lang="en-US" dirty="0"/>
              <a:t>11 ROW	0.382399</a:t>
            </a:r>
          </a:p>
          <a:p>
            <a:r>
              <a:rPr lang="en-US" dirty="0"/>
              <a:t>Total	1.000000</a:t>
            </a:r>
          </a:p>
        </p:txBody>
      </p:sp>
      <p:sp>
        <p:nvSpPr>
          <p:cNvPr id="14" name="TextBox 13">
            <a:extLst>
              <a:ext uri="{FF2B5EF4-FFF2-40B4-BE49-F238E27FC236}">
                <a16:creationId xmlns:a16="http://schemas.microsoft.com/office/drawing/2014/main" id="{CF7A9DB3-282E-47F8-A9F8-FB669CE0B90E}"/>
              </a:ext>
            </a:extLst>
          </p:cNvPr>
          <p:cNvSpPr txBox="1"/>
          <p:nvPr/>
        </p:nvSpPr>
        <p:spPr>
          <a:xfrm>
            <a:off x="5506064" y="2689405"/>
            <a:ext cx="6096000" cy="3693319"/>
          </a:xfrm>
          <a:prstGeom prst="rect">
            <a:avLst/>
          </a:prstGeom>
          <a:noFill/>
        </p:spPr>
        <p:txBody>
          <a:bodyPr wrap="square">
            <a:spAutoFit/>
          </a:bodyPr>
          <a:lstStyle/>
          <a:p>
            <a:r>
              <a:rPr lang="en-US" dirty="0"/>
              <a:t>VMSB	VMSB</a:t>
            </a:r>
          </a:p>
          <a:p>
            <a:r>
              <a:rPr lang="en-US" dirty="0">
                <a:highlight>
                  <a:srgbClr val="FFFF00"/>
                </a:highlight>
              </a:rPr>
              <a:t>1 USA	0.950317</a:t>
            </a:r>
          </a:p>
          <a:p>
            <a:r>
              <a:rPr lang="en-US" dirty="0"/>
              <a:t>2 Mexico	0.000000</a:t>
            </a:r>
          </a:p>
          <a:p>
            <a:r>
              <a:rPr lang="en-US" dirty="0"/>
              <a:t>3 Canada	0.000001</a:t>
            </a:r>
          </a:p>
          <a:p>
            <a:r>
              <a:rPr lang="en-US" dirty="0"/>
              <a:t>4 China	0.000006</a:t>
            </a:r>
          </a:p>
          <a:p>
            <a:r>
              <a:rPr lang="en-US" dirty="0"/>
              <a:t>5 India	0.000006</a:t>
            </a:r>
          </a:p>
          <a:p>
            <a:r>
              <a:rPr lang="en-US" dirty="0"/>
              <a:t>6 Japan	0.000000</a:t>
            </a:r>
          </a:p>
          <a:p>
            <a:r>
              <a:rPr lang="en-US" dirty="0"/>
              <a:t>7 UK	0.000002</a:t>
            </a:r>
          </a:p>
          <a:p>
            <a:r>
              <a:rPr lang="en-US" dirty="0"/>
              <a:t>8 EU	0.000037</a:t>
            </a:r>
          </a:p>
          <a:p>
            <a:r>
              <a:rPr lang="en-US" dirty="0"/>
              <a:t>9 Argentina	0.004774</a:t>
            </a:r>
          </a:p>
          <a:p>
            <a:r>
              <a:rPr lang="en-US" dirty="0"/>
              <a:t>10 Brazil	0.038485</a:t>
            </a:r>
          </a:p>
          <a:p>
            <a:r>
              <a:rPr lang="en-US" dirty="0"/>
              <a:t>11 ROW	0.006372</a:t>
            </a:r>
          </a:p>
          <a:p>
            <a:r>
              <a:rPr lang="en-US" dirty="0"/>
              <a:t>Total	1.000000</a:t>
            </a:r>
          </a:p>
        </p:txBody>
      </p:sp>
    </p:spTree>
    <p:extLst>
      <p:ext uri="{BB962C8B-B14F-4D97-AF65-F5344CB8AC3E}">
        <p14:creationId xmlns:p14="http://schemas.microsoft.com/office/powerpoint/2010/main" val="10783049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CCEE4-2BF5-4B29-AE12-2AE02A946F03}"/>
              </a:ext>
            </a:extLst>
          </p:cNvPr>
          <p:cNvSpPr>
            <a:spLocks noGrp="1"/>
          </p:cNvSpPr>
          <p:nvPr>
            <p:ph type="ctrTitle"/>
          </p:nvPr>
        </p:nvSpPr>
        <p:spPr/>
        <p:txBody>
          <a:bodyPr/>
          <a:lstStyle/>
          <a:p>
            <a:r>
              <a:rPr lang="en-US" dirty="0"/>
              <a:t>Appendix</a:t>
            </a:r>
          </a:p>
        </p:txBody>
      </p:sp>
      <p:sp>
        <p:nvSpPr>
          <p:cNvPr id="3" name="Subtitle 2">
            <a:extLst>
              <a:ext uri="{FF2B5EF4-FFF2-40B4-BE49-F238E27FC236}">
                <a16:creationId xmlns:a16="http://schemas.microsoft.com/office/drawing/2014/main" id="{1D7B3409-5126-4E1E-8A5E-E83DBB56D71B}"/>
              </a:ext>
            </a:extLst>
          </p:cNvPr>
          <p:cNvSpPr>
            <a:spLocks noGrp="1"/>
          </p:cNvSpPr>
          <p:nvPr>
            <p:ph type="subTitle" idx="1"/>
          </p:nvPr>
        </p:nvSpPr>
        <p:spPr>
          <a:xfrm>
            <a:off x="1405918" y="5815468"/>
            <a:ext cx="7988982" cy="276999"/>
          </a:xfrm>
        </p:spPr>
        <p:txBody>
          <a:bodyPr/>
          <a:lstStyle/>
          <a:p>
            <a:r>
              <a:rPr lang="en-US" sz="1800" dirty="0">
                <a:effectLst/>
                <a:latin typeface="Calibri" panose="020F0502020204030204" pitchFamily="34" charset="0"/>
              </a:rPr>
              <a:t>Bilateral grain trade select results, volume of trade ($</a:t>
            </a:r>
            <a:r>
              <a:rPr lang="en-US" sz="1800" dirty="0" err="1">
                <a:effectLst/>
                <a:latin typeface="Calibri" panose="020F0502020204030204" pitchFamily="34" charset="0"/>
              </a:rPr>
              <a:t>mn</a:t>
            </a:r>
            <a:r>
              <a:rPr lang="en-US" sz="1800" dirty="0">
                <a:effectLst/>
                <a:latin typeface="Calibri" panose="020F0502020204030204" pitchFamily="34" charset="0"/>
              </a:rPr>
              <a:t>)</a:t>
            </a:r>
            <a:endParaRPr lang="en-US" dirty="0"/>
          </a:p>
        </p:txBody>
      </p:sp>
      <p:sp>
        <p:nvSpPr>
          <p:cNvPr id="4" name="Text Placeholder 3">
            <a:extLst>
              <a:ext uri="{FF2B5EF4-FFF2-40B4-BE49-F238E27FC236}">
                <a16:creationId xmlns:a16="http://schemas.microsoft.com/office/drawing/2014/main" id="{35D91C24-790E-4EF7-9D07-4C1341C35E60}"/>
              </a:ext>
            </a:extLst>
          </p:cNvPr>
          <p:cNvSpPr>
            <a:spLocks noGrp="1"/>
          </p:cNvSpPr>
          <p:nvPr>
            <p:ph type="body" sz="quarter" idx="14"/>
          </p:nvPr>
        </p:nvSpPr>
        <p:spPr/>
        <p:txBody>
          <a:bodyPr/>
          <a:lstStyle/>
          <a:p>
            <a:endParaRPr lang="en-US" dirty="0"/>
          </a:p>
        </p:txBody>
      </p:sp>
      <p:sp>
        <p:nvSpPr>
          <p:cNvPr id="5" name="Date Placeholder 4">
            <a:extLst>
              <a:ext uri="{FF2B5EF4-FFF2-40B4-BE49-F238E27FC236}">
                <a16:creationId xmlns:a16="http://schemas.microsoft.com/office/drawing/2014/main" id="{31ED7D33-42BB-4A45-A992-AB516F11320E}"/>
              </a:ext>
            </a:extLst>
          </p:cNvPr>
          <p:cNvSpPr>
            <a:spLocks noGrp="1"/>
          </p:cNvSpPr>
          <p:nvPr>
            <p:ph type="dt" sz="half" idx="10"/>
          </p:nvPr>
        </p:nvSpPr>
        <p:spPr/>
        <p:txBody>
          <a:bodyPr/>
          <a:lstStyle/>
          <a:p>
            <a:fld id="{D47A9A36-4EB0-BF46-AE48-7CDA251B954B}" type="datetime1">
              <a:rPr lang="en-US" smtClean="0"/>
              <a:t>5/29/2024</a:t>
            </a:fld>
            <a:endParaRPr lang="en-US" dirty="0"/>
          </a:p>
        </p:txBody>
      </p:sp>
      <p:sp>
        <p:nvSpPr>
          <p:cNvPr id="6" name="Slide Number Placeholder 5">
            <a:extLst>
              <a:ext uri="{FF2B5EF4-FFF2-40B4-BE49-F238E27FC236}">
                <a16:creationId xmlns:a16="http://schemas.microsoft.com/office/drawing/2014/main" id="{30666344-A90E-4EEB-8412-3ECC242395D8}"/>
              </a:ext>
            </a:extLst>
          </p:cNvPr>
          <p:cNvSpPr>
            <a:spLocks noGrp="1"/>
          </p:cNvSpPr>
          <p:nvPr>
            <p:ph type="sldNum" sz="quarter" idx="12"/>
          </p:nvPr>
        </p:nvSpPr>
        <p:spPr/>
        <p:txBody>
          <a:bodyPr/>
          <a:lstStyle/>
          <a:p>
            <a:fld id="{8A7A6979-0714-4377-B894-6BE4C2D6E202}" type="slidenum">
              <a:rPr lang="en-US" smtClean="0"/>
              <a:pPr/>
              <a:t>18</a:t>
            </a:fld>
            <a:endParaRPr lang="en-US" dirty="0"/>
          </a:p>
        </p:txBody>
      </p:sp>
      <p:pic>
        <p:nvPicPr>
          <p:cNvPr id="9" name="Picture 8">
            <a:extLst>
              <a:ext uri="{FF2B5EF4-FFF2-40B4-BE49-F238E27FC236}">
                <a16:creationId xmlns:a16="http://schemas.microsoft.com/office/drawing/2014/main" id="{A8F932CE-E925-4177-BC41-72C9B54B3784}"/>
              </a:ext>
            </a:extLst>
          </p:cNvPr>
          <p:cNvPicPr>
            <a:picLocks noChangeAspect="1"/>
          </p:cNvPicPr>
          <p:nvPr/>
        </p:nvPicPr>
        <p:blipFill>
          <a:blip r:embed="rId2"/>
          <a:stretch>
            <a:fillRect/>
          </a:stretch>
        </p:blipFill>
        <p:spPr>
          <a:xfrm>
            <a:off x="2454958" y="1106205"/>
            <a:ext cx="7788195" cy="4645590"/>
          </a:xfrm>
          <a:prstGeom prst="rect">
            <a:avLst/>
          </a:prstGeom>
        </p:spPr>
      </p:pic>
    </p:spTree>
    <p:extLst>
      <p:ext uri="{BB962C8B-B14F-4D97-AF65-F5344CB8AC3E}">
        <p14:creationId xmlns:p14="http://schemas.microsoft.com/office/powerpoint/2010/main" val="23571520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FFD14-C9BC-49D0-A71E-71A04FC9AA6B}"/>
              </a:ext>
            </a:extLst>
          </p:cNvPr>
          <p:cNvSpPr>
            <a:spLocks noGrp="1"/>
          </p:cNvSpPr>
          <p:nvPr>
            <p:ph type="ctrTitle"/>
          </p:nvPr>
        </p:nvSpPr>
        <p:spPr/>
        <p:txBody>
          <a:bodyPr/>
          <a:lstStyle/>
          <a:p>
            <a:r>
              <a:rPr lang="en-US" dirty="0"/>
              <a:t>Appendix</a:t>
            </a:r>
          </a:p>
        </p:txBody>
      </p:sp>
      <p:sp>
        <p:nvSpPr>
          <p:cNvPr id="3" name="Subtitle 2">
            <a:extLst>
              <a:ext uri="{FF2B5EF4-FFF2-40B4-BE49-F238E27FC236}">
                <a16:creationId xmlns:a16="http://schemas.microsoft.com/office/drawing/2014/main" id="{6AD426B3-EC7F-4D9A-B962-868458D88DCA}"/>
              </a:ext>
            </a:extLst>
          </p:cNvPr>
          <p:cNvSpPr>
            <a:spLocks noGrp="1"/>
          </p:cNvSpPr>
          <p:nvPr>
            <p:ph type="subTitle" idx="1"/>
          </p:nvPr>
        </p:nvSpPr>
        <p:spPr>
          <a:xfrm>
            <a:off x="1312023" y="6034440"/>
            <a:ext cx="7988982" cy="276999"/>
          </a:xfrm>
        </p:spPr>
        <p:txBody>
          <a:bodyPr/>
          <a:lstStyle/>
          <a:p>
            <a:r>
              <a:rPr lang="en-US" sz="1800" dirty="0">
                <a:effectLst/>
                <a:latin typeface="Calibri" panose="020F0502020204030204" pitchFamily="34" charset="0"/>
              </a:rPr>
              <a:t>Grain output changes by region for both scenarios</a:t>
            </a:r>
            <a:endParaRPr lang="en-US" dirty="0"/>
          </a:p>
        </p:txBody>
      </p:sp>
      <p:sp>
        <p:nvSpPr>
          <p:cNvPr id="4" name="Text Placeholder 3">
            <a:extLst>
              <a:ext uri="{FF2B5EF4-FFF2-40B4-BE49-F238E27FC236}">
                <a16:creationId xmlns:a16="http://schemas.microsoft.com/office/drawing/2014/main" id="{B35F530F-8577-4B90-94E6-8CC796FEA489}"/>
              </a:ext>
            </a:extLst>
          </p:cNvPr>
          <p:cNvSpPr>
            <a:spLocks noGrp="1"/>
          </p:cNvSpPr>
          <p:nvPr>
            <p:ph type="body" sz="quarter" idx="14"/>
          </p:nvPr>
        </p:nvSpPr>
        <p:spPr/>
        <p:txBody>
          <a:bodyPr/>
          <a:lstStyle/>
          <a:p>
            <a:endParaRPr lang="en-US" dirty="0"/>
          </a:p>
        </p:txBody>
      </p:sp>
      <p:sp>
        <p:nvSpPr>
          <p:cNvPr id="5" name="Date Placeholder 4">
            <a:extLst>
              <a:ext uri="{FF2B5EF4-FFF2-40B4-BE49-F238E27FC236}">
                <a16:creationId xmlns:a16="http://schemas.microsoft.com/office/drawing/2014/main" id="{A85224B2-B070-4BA2-AED6-9BB6BF2D8609}"/>
              </a:ext>
            </a:extLst>
          </p:cNvPr>
          <p:cNvSpPr>
            <a:spLocks noGrp="1"/>
          </p:cNvSpPr>
          <p:nvPr>
            <p:ph type="dt" sz="half" idx="10"/>
          </p:nvPr>
        </p:nvSpPr>
        <p:spPr/>
        <p:txBody>
          <a:bodyPr/>
          <a:lstStyle/>
          <a:p>
            <a:fld id="{D47A9A36-4EB0-BF46-AE48-7CDA251B954B}" type="datetime1">
              <a:rPr lang="en-US" smtClean="0"/>
              <a:t>5/29/2024</a:t>
            </a:fld>
            <a:endParaRPr lang="en-US" dirty="0"/>
          </a:p>
        </p:txBody>
      </p:sp>
      <p:sp>
        <p:nvSpPr>
          <p:cNvPr id="6" name="Slide Number Placeholder 5">
            <a:extLst>
              <a:ext uri="{FF2B5EF4-FFF2-40B4-BE49-F238E27FC236}">
                <a16:creationId xmlns:a16="http://schemas.microsoft.com/office/drawing/2014/main" id="{3912E3DF-5132-45A4-A268-0F5D8408E392}"/>
              </a:ext>
            </a:extLst>
          </p:cNvPr>
          <p:cNvSpPr>
            <a:spLocks noGrp="1"/>
          </p:cNvSpPr>
          <p:nvPr>
            <p:ph type="sldNum" sz="quarter" idx="12"/>
          </p:nvPr>
        </p:nvSpPr>
        <p:spPr/>
        <p:txBody>
          <a:bodyPr/>
          <a:lstStyle/>
          <a:p>
            <a:fld id="{8A7A6979-0714-4377-B894-6BE4C2D6E202}" type="slidenum">
              <a:rPr lang="en-US" smtClean="0"/>
              <a:pPr/>
              <a:t>19</a:t>
            </a:fld>
            <a:endParaRPr lang="en-US" dirty="0"/>
          </a:p>
        </p:txBody>
      </p:sp>
      <p:pic>
        <p:nvPicPr>
          <p:cNvPr id="8" name="Picture 7">
            <a:extLst>
              <a:ext uri="{FF2B5EF4-FFF2-40B4-BE49-F238E27FC236}">
                <a16:creationId xmlns:a16="http://schemas.microsoft.com/office/drawing/2014/main" id="{ADD6CAE0-B79F-45EB-8E71-AFD90F6F26F9}"/>
              </a:ext>
            </a:extLst>
          </p:cNvPr>
          <p:cNvPicPr>
            <a:picLocks noChangeAspect="1"/>
          </p:cNvPicPr>
          <p:nvPr/>
        </p:nvPicPr>
        <p:blipFill>
          <a:blip r:embed="rId2"/>
          <a:stretch>
            <a:fillRect/>
          </a:stretch>
        </p:blipFill>
        <p:spPr>
          <a:xfrm>
            <a:off x="1691073" y="1333179"/>
            <a:ext cx="8809853" cy="4579956"/>
          </a:xfrm>
          <a:prstGeom prst="rect">
            <a:avLst/>
          </a:prstGeom>
        </p:spPr>
      </p:pic>
    </p:spTree>
    <p:extLst>
      <p:ext uri="{BB962C8B-B14F-4D97-AF65-F5344CB8AC3E}">
        <p14:creationId xmlns:p14="http://schemas.microsoft.com/office/powerpoint/2010/main" val="23187590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D189B-04A2-4CC1-A1B8-5EAB25605F76}"/>
              </a:ext>
            </a:extLst>
          </p:cNvPr>
          <p:cNvSpPr>
            <a:spLocks noGrp="1"/>
          </p:cNvSpPr>
          <p:nvPr>
            <p:ph type="ctrTitle"/>
          </p:nvPr>
        </p:nvSpPr>
        <p:spPr/>
        <p:txBody>
          <a:bodyPr/>
          <a:lstStyle/>
          <a:p>
            <a:r>
              <a:rPr lang="en-US" dirty="0"/>
              <a:t>Appendix</a:t>
            </a:r>
          </a:p>
        </p:txBody>
      </p:sp>
      <p:sp>
        <p:nvSpPr>
          <p:cNvPr id="3" name="Subtitle 2">
            <a:extLst>
              <a:ext uri="{FF2B5EF4-FFF2-40B4-BE49-F238E27FC236}">
                <a16:creationId xmlns:a16="http://schemas.microsoft.com/office/drawing/2014/main" id="{E5A3C238-3206-4D1E-8158-8C9DA941DB09}"/>
              </a:ext>
            </a:extLst>
          </p:cNvPr>
          <p:cNvSpPr>
            <a:spLocks noGrp="1"/>
          </p:cNvSpPr>
          <p:nvPr>
            <p:ph type="subTitle" idx="1"/>
          </p:nvPr>
        </p:nvSpPr>
        <p:spPr>
          <a:xfrm>
            <a:off x="1419101" y="5546441"/>
            <a:ext cx="7988982" cy="743793"/>
          </a:xfrm>
        </p:spPr>
        <p:txBody>
          <a:bodyPr/>
          <a:lstStyle/>
          <a:p>
            <a:r>
              <a:rPr lang="en-US" sz="1800" dirty="0">
                <a:effectLst/>
                <a:latin typeface="Calibri" panose="020F0502020204030204" pitchFamily="34" charset="0"/>
              </a:rPr>
              <a:t>Agricultural production changes, US &amp; Mexico (%changes)</a:t>
            </a:r>
          </a:p>
          <a:p>
            <a:endParaRPr lang="en-US" dirty="0"/>
          </a:p>
        </p:txBody>
      </p:sp>
      <p:sp>
        <p:nvSpPr>
          <p:cNvPr id="4" name="Text Placeholder 3">
            <a:extLst>
              <a:ext uri="{FF2B5EF4-FFF2-40B4-BE49-F238E27FC236}">
                <a16:creationId xmlns:a16="http://schemas.microsoft.com/office/drawing/2014/main" id="{3690CD03-81FB-4DEB-8315-D96A7AA1C089}"/>
              </a:ext>
            </a:extLst>
          </p:cNvPr>
          <p:cNvSpPr>
            <a:spLocks noGrp="1"/>
          </p:cNvSpPr>
          <p:nvPr>
            <p:ph type="body" sz="quarter" idx="14"/>
          </p:nvPr>
        </p:nvSpPr>
        <p:spPr/>
        <p:txBody>
          <a:bodyPr/>
          <a:lstStyle/>
          <a:p>
            <a:endParaRPr lang="en-US" dirty="0"/>
          </a:p>
        </p:txBody>
      </p:sp>
      <p:sp>
        <p:nvSpPr>
          <p:cNvPr id="5" name="Date Placeholder 4">
            <a:extLst>
              <a:ext uri="{FF2B5EF4-FFF2-40B4-BE49-F238E27FC236}">
                <a16:creationId xmlns:a16="http://schemas.microsoft.com/office/drawing/2014/main" id="{7E3DD3A9-F1CB-4718-8B2D-323EFDF70065}"/>
              </a:ext>
            </a:extLst>
          </p:cNvPr>
          <p:cNvSpPr>
            <a:spLocks noGrp="1"/>
          </p:cNvSpPr>
          <p:nvPr>
            <p:ph type="dt" sz="half" idx="10"/>
          </p:nvPr>
        </p:nvSpPr>
        <p:spPr/>
        <p:txBody>
          <a:bodyPr/>
          <a:lstStyle/>
          <a:p>
            <a:fld id="{D47A9A36-4EB0-BF46-AE48-7CDA251B954B}" type="datetime1">
              <a:rPr lang="en-US" smtClean="0"/>
              <a:t>5/29/2024</a:t>
            </a:fld>
            <a:endParaRPr lang="en-US" dirty="0"/>
          </a:p>
        </p:txBody>
      </p:sp>
      <p:sp>
        <p:nvSpPr>
          <p:cNvPr id="6" name="Slide Number Placeholder 5">
            <a:extLst>
              <a:ext uri="{FF2B5EF4-FFF2-40B4-BE49-F238E27FC236}">
                <a16:creationId xmlns:a16="http://schemas.microsoft.com/office/drawing/2014/main" id="{7BA96BE8-92C0-44E4-B7FC-D554FE3C1820}"/>
              </a:ext>
            </a:extLst>
          </p:cNvPr>
          <p:cNvSpPr>
            <a:spLocks noGrp="1"/>
          </p:cNvSpPr>
          <p:nvPr>
            <p:ph type="sldNum" sz="quarter" idx="12"/>
          </p:nvPr>
        </p:nvSpPr>
        <p:spPr/>
        <p:txBody>
          <a:bodyPr/>
          <a:lstStyle/>
          <a:p>
            <a:fld id="{8A7A6979-0714-4377-B894-6BE4C2D6E202}" type="slidenum">
              <a:rPr lang="en-US" smtClean="0"/>
              <a:pPr/>
              <a:t>20</a:t>
            </a:fld>
            <a:endParaRPr lang="en-US" dirty="0"/>
          </a:p>
        </p:txBody>
      </p:sp>
      <p:pic>
        <p:nvPicPr>
          <p:cNvPr id="8" name="Picture 7">
            <a:extLst>
              <a:ext uri="{FF2B5EF4-FFF2-40B4-BE49-F238E27FC236}">
                <a16:creationId xmlns:a16="http://schemas.microsoft.com/office/drawing/2014/main" id="{8DAABDFA-1B0F-40C9-A34F-39FF027F4D46}"/>
              </a:ext>
            </a:extLst>
          </p:cNvPr>
          <p:cNvPicPr>
            <a:picLocks noChangeAspect="1"/>
          </p:cNvPicPr>
          <p:nvPr/>
        </p:nvPicPr>
        <p:blipFill>
          <a:blip r:embed="rId2"/>
          <a:stretch>
            <a:fillRect/>
          </a:stretch>
        </p:blipFill>
        <p:spPr>
          <a:xfrm>
            <a:off x="1419101" y="1529074"/>
            <a:ext cx="9859910" cy="3839676"/>
          </a:xfrm>
          <a:prstGeom prst="rect">
            <a:avLst/>
          </a:prstGeom>
        </p:spPr>
      </p:pic>
    </p:spTree>
    <p:extLst>
      <p:ext uri="{BB962C8B-B14F-4D97-AF65-F5344CB8AC3E}">
        <p14:creationId xmlns:p14="http://schemas.microsoft.com/office/powerpoint/2010/main" val="41128067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39C2D-8E08-47B0-A49A-91836EF51FF2}"/>
              </a:ext>
            </a:extLst>
          </p:cNvPr>
          <p:cNvSpPr>
            <a:spLocks noGrp="1"/>
          </p:cNvSpPr>
          <p:nvPr>
            <p:ph type="ctrTitle"/>
          </p:nvPr>
        </p:nvSpPr>
        <p:spPr/>
        <p:txBody>
          <a:bodyPr/>
          <a:lstStyle/>
          <a:p>
            <a:r>
              <a:rPr lang="en-US" dirty="0"/>
              <a:t>Appendix</a:t>
            </a:r>
          </a:p>
        </p:txBody>
      </p:sp>
      <p:sp>
        <p:nvSpPr>
          <p:cNvPr id="3" name="Subtitle 2">
            <a:extLst>
              <a:ext uri="{FF2B5EF4-FFF2-40B4-BE49-F238E27FC236}">
                <a16:creationId xmlns:a16="http://schemas.microsoft.com/office/drawing/2014/main" id="{2AD1074A-45FB-4DE8-9959-66D30A5ECE2B}"/>
              </a:ext>
            </a:extLst>
          </p:cNvPr>
          <p:cNvSpPr>
            <a:spLocks noGrp="1"/>
          </p:cNvSpPr>
          <p:nvPr>
            <p:ph type="subTitle" idx="1"/>
          </p:nvPr>
        </p:nvSpPr>
        <p:spPr>
          <a:xfrm>
            <a:off x="1390522" y="5190426"/>
            <a:ext cx="7988982" cy="276999"/>
          </a:xfrm>
        </p:spPr>
        <p:txBody>
          <a:bodyPr/>
          <a:lstStyle/>
          <a:p>
            <a:r>
              <a:rPr lang="en-US" sz="1800" dirty="0">
                <a:effectLst/>
                <a:latin typeface="Calibri" panose="020F0502020204030204" pitchFamily="34" charset="0"/>
              </a:rPr>
              <a:t>Basic prices for agricultural commodities, US &amp; Mexico (%changes)</a:t>
            </a:r>
            <a:endParaRPr lang="en-US" dirty="0"/>
          </a:p>
        </p:txBody>
      </p:sp>
      <p:sp>
        <p:nvSpPr>
          <p:cNvPr id="4" name="Text Placeholder 3">
            <a:extLst>
              <a:ext uri="{FF2B5EF4-FFF2-40B4-BE49-F238E27FC236}">
                <a16:creationId xmlns:a16="http://schemas.microsoft.com/office/drawing/2014/main" id="{4F89BB98-1EB3-4FB5-AF1A-1809DAC62A23}"/>
              </a:ext>
            </a:extLst>
          </p:cNvPr>
          <p:cNvSpPr>
            <a:spLocks noGrp="1"/>
          </p:cNvSpPr>
          <p:nvPr>
            <p:ph type="body" sz="quarter" idx="14"/>
          </p:nvPr>
        </p:nvSpPr>
        <p:spPr/>
        <p:txBody>
          <a:bodyPr/>
          <a:lstStyle/>
          <a:p>
            <a:endParaRPr lang="en-US" dirty="0"/>
          </a:p>
        </p:txBody>
      </p:sp>
      <p:sp>
        <p:nvSpPr>
          <p:cNvPr id="5" name="Date Placeholder 4">
            <a:extLst>
              <a:ext uri="{FF2B5EF4-FFF2-40B4-BE49-F238E27FC236}">
                <a16:creationId xmlns:a16="http://schemas.microsoft.com/office/drawing/2014/main" id="{DA262E73-CF41-4ED6-A279-0E6600EB27CD}"/>
              </a:ext>
            </a:extLst>
          </p:cNvPr>
          <p:cNvSpPr>
            <a:spLocks noGrp="1"/>
          </p:cNvSpPr>
          <p:nvPr>
            <p:ph type="dt" sz="half" idx="10"/>
          </p:nvPr>
        </p:nvSpPr>
        <p:spPr/>
        <p:txBody>
          <a:bodyPr/>
          <a:lstStyle/>
          <a:p>
            <a:fld id="{D47A9A36-4EB0-BF46-AE48-7CDA251B954B}" type="datetime1">
              <a:rPr lang="en-US" smtClean="0"/>
              <a:t>5/29/2024</a:t>
            </a:fld>
            <a:endParaRPr lang="en-US" dirty="0"/>
          </a:p>
        </p:txBody>
      </p:sp>
      <p:sp>
        <p:nvSpPr>
          <p:cNvPr id="6" name="Slide Number Placeholder 5">
            <a:extLst>
              <a:ext uri="{FF2B5EF4-FFF2-40B4-BE49-F238E27FC236}">
                <a16:creationId xmlns:a16="http://schemas.microsoft.com/office/drawing/2014/main" id="{74F56528-3BF3-48F2-8476-C549E365B452}"/>
              </a:ext>
            </a:extLst>
          </p:cNvPr>
          <p:cNvSpPr>
            <a:spLocks noGrp="1"/>
          </p:cNvSpPr>
          <p:nvPr>
            <p:ph type="sldNum" sz="quarter" idx="12"/>
          </p:nvPr>
        </p:nvSpPr>
        <p:spPr/>
        <p:txBody>
          <a:bodyPr/>
          <a:lstStyle/>
          <a:p>
            <a:fld id="{8A7A6979-0714-4377-B894-6BE4C2D6E202}" type="slidenum">
              <a:rPr lang="en-US" smtClean="0"/>
              <a:pPr/>
              <a:t>21</a:t>
            </a:fld>
            <a:endParaRPr lang="en-US" dirty="0"/>
          </a:p>
        </p:txBody>
      </p:sp>
      <p:pic>
        <p:nvPicPr>
          <p:cNvPr id="8" name="Picture 7">
            <a:extLst>
              <a:ext uri="{FF2B5EF4-FFF2-40B4-BE49-F238E27FC236}">
                <a16:creationId xmlns:a16="http://schemas.microsoft.com/office/drawing/2014/main" id="{2B3422E6-23CA-45BE-9285-B8DEC442FA1F}"/>
              </a:ext>
            </a:extLst>
          </p:cNvPr>
          <p:cNvPicPr>
            <a:picLocks noChangeAspect="1"/>
          </p:cNvPicPr>
          <p:nvPr/>
        </p:nvPicPr>
        <p:blipFill>
          <a:blip r:embed="rId2"/>
          <a:stretch>
            <a:fillRect/>
          </a:stretch>
        </p:blipFill>
        <p:spPr>
          <a:xfrm>
            <a:off x="1811365" y="1765795"/>
            <a:ext cx="8569270" cy="3326410"/>
          </a:xfrm>
          <a:prstGeom prst="rect">
            <a:avLst/>
          </a:prstGeom>
        </p:spPr>
      </p:pic>
    </p:spTree>
    <p:extLst>
      <p:ext uri="{BB962C8B-B14F-4D97-AF65-F5344CB8AC3E}">
        <p14:creationId xmlns:p14="http://schemas.microsoft.com/office/powerpoint/2010/main" val="9181932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0C05B-176B-4637-90BF-420184F78255}"/>
              </a:ext>
            </a:extLst>
          </p:cNvPr>
          <p:cNvSpPr>
            <a:spLocks noGrp="1"/>
          </p:cNvSpPr>
          <p:nvPr>
            <p:ph type="ctrTitle"/>
          </p:nvPr>
        </p:nvSpPr>
        <p:spPr/>
        <p:txBody>
          <a:bodyPr/>
          <a:lstStyle/>
          <a:p>
            <a:r>
              <a:rPr lang="en-US" dirty="0"/>
              <a:t>Appendix</a:t>
            </a:r>
          </a:p>
        </p:txBody>
      </p:sp>
      <p:sp>
        <p:nvSpPr>
          <p:cNvPr id="3" name="Subtitle 2">
            <a:extLst>
              <a:ext uri="{FF2B5EF4-FFF2-40B4-BE49-F238E27FC236}">
                <a16:creationId xmlns:a16="http://schemas.microsoft.com/office/drawing/2014/main" id="{B2AABF2C-5032-4E69-8BDB-1EC885C7DB7B}"/>
              </a:ext>
            </a:extLst>
          </p:cNvPr>
          <p:cNvSpPr>
            <a:spLocks noGrp="1"/>
          </p:cNvSpPr>
          <p:nvPr>
            <p:ph type="subTitle" idx="1"/>
          </p:nvPr>
        </p:nvSpPr>
        <p:spPr>
          <a:xfrm>
            <a:off x="1358488" y="5328926"/>
            <a:ext cx="7988982" cy="276999"/>
          </a:xfrm>
        </p:spPr>
        <p:txBody>
          <a:bodyPr/>
          <a:lstStyle/>
          <a:p>
            <a:r>
              <a:rPr lang="en-US" sz="1800" dirty="0">
                <a:effectLst/>
                <a:latin typeface="Calibri" panose="020F0502020204030204" pitchFamily="34" charset="0"/>
              </a:rPr>
              <a:t>Land demands by agricultural sector, US &amp; Mexico (%change)</a:t>
            </a:r>
            <a:endParaRPr lang="en-US" dirty="0"/>
          </a:p>
        </p:txBody>
      </p:sp>
      <p:sp>
        <p:nvSpPr>
          <p:cNvPr id="4" name="Text Placeholder 3">
            <a:extLst>
              <a:ext uri="{FF2B5EF4-FFF2-40B4-BE49-F238E27FC236}">
                <a16:creationId xmlns:a16="http://schemas.microsoft.com/office/drawing/2014/main" id="{B803B7CC-7E85-4E9F-AE10-9A630E6B134A}"/>
              </a:ext>
            </a:extLst>
          </p:cNvPr>
          <p:cNvSpPr>
            <a:spLocks noGrp="1"/>
          </p:cNvSpPr>
          <p:nvPr>
            <p:ph type="body" sz="quarter" idx="14"/>
          </p:nvPr>
        </p:nvSpPr>
        <p:spPr/>
        <p:txBody>
          <a:bodyPr/>
          <a:lstStyle/>
          <a:p>
            <a:endParaRPr lang="en-US" dirty="0"/>
          </a:p>
        </p:txBody>
      </p:sp>
      <p:sp>
        <p:nvSpPr>
          <p:cNvPr id="5" name="Date Placeholder 4">
            <a:extLst>
              <a:ext uri="{FF2B5EF4-FFF2-40B4-BE49-F238E27FC236}">
                <a16:creationId xmlns:a16="http://schemas.microsoft.com/office/drawing/2014/main" id="{294D9078-3623-4426-A2D9-2D8A62CFF1EA}"/>
              </a:ext>
            </a:extLst>
          </p:cNvPr>
          <p:cNvSpPr>
            <a:spLocks noGrp="1"/>
          </p:cNvSpPr>
          <p:nvPr>
            <p:ph type="dt" sz="half" idx="10"/>
          </p:nvPr>
        </p:nvSpPr>
        <p:spPr/>
        <p:txBody>
          <a:bodyPr/>
          <a:lstStyle/>
          <a:p>
            <a:fld id="{D47A9A36-4EB0-BF46-AE48-7CDA251B954B}" type="datetime1">
              <a:rPr lang="en-US" smtClean="0"/>
              <a:t>5/29/2024</a:t>
            </a:fld>
            <a:endParaRPr lang="en-US" dirty="0"/>
          </a:p>
        </p:txBody>
      </p:sp>
      <p:sp>
        <p:nvSpPr>
          <p:cNvPr id="6" name="Slide Number Placeholder 5">
            <a:extLst>
              <a:ext uri="{FF2B5EF4-FFF2-40B4-BE49-F238E27FC236}">
                <a16:creationId xmlns:a16="http://schemas.microsoft.com/office/drawing/2014/main" id="{8B71D006-1D85-409A-9ACC-280DADF6DA49}"/>
              </a:ext>
            </a:extLst>
          </p:cNvPr>
          <p:cNvSpPr>
            <a:spLocks noGrp="1"/>
          </p:cNvSpPr>
          <p:nvPr>
            <p:ph type="sldNum" sz="quarter" idx="12"/>
          </p:nvPr>
        </p:nvSpPr>
        <p:spPr/>
        <p:txBody>
          <a:bodyPr/>
          <a:lstStyle/>
          <a:p>
            <a:fld id="{8A7A6979-0714-4377-B894-6BE4C2D6E202}" type="slidenum">
              <a:rPr lang="en-US" smtClean="0"/>
              <a:pPr/>
              <a:t>22</a:t>
            </a:fld>
            <a:endParaRPr lang="en-US" dirty="0"/>
          </a:p>
        </p:txBody>
      </p:sp>
      <p:pic>
        <p:nvPicPr>
          <p:cNvPr id="8" name="Picture 7">
            <a:extLst>
              <a:ext uri="{FF2B5EF4-FFF2-40B4-BE49-F238E27FC236}">
                <a16:creationId xmlns:a16="http://schemas.microsoft.com/office/drawing/2014/main" id="{94C7B1AF-8506-4523-92B1-B0CE33125AF7}"/>
              </a:ext>
            </a:extLst>
          </p:cNvPr>
          <p:cNvPicPr>
            <a:picLocks noChangeAspect="1"/>
          </p:cNvPicPr>
          <p:nvPr/>
        </p:nvPicPr>
        <p:blipFill>
          <a:blip r:embed="rId2"/>
          <a:stretch>
            <a:fillRect/>
          </a:stretch>
        </p:blipFill>
        <p:spPr>
          <a:xfrm>
            <a:off x="1620478" y="1686766"/>
            <a:ext cx="8951044" cy="3496951"/>
          </a:xfrm>
          <a:prstGeom prst="rect">
            <a:avLst/>
          </a:prstGeom>
        </p:spPr>
      </p:pic>
    </p:spTree>
    <p:extLst>
      <p:ext uri="{BB962C8B-B14F-4D97-AF65-F5344CB8AC3E}">
        <p14:creationId xmlns:p14="http://schemas.microsoft.com/office/powerpoint/2010/main" val="2704629159"/>
      </p:ext>
    </p:extLst>
  </p:cSld>
  <p:clrMapOvr>
    <a:masterClrMapping/>
  </p:clrMapOvr>
</p:sld>
</file>

<file path=ppt/theme/theme1.xml><?xml version="1.0" encoding="utf-8"?>
<a:theme xmlns:a="http://schemas.openxmlformats.org/drawingml/2006/main" name="Purdue2">
  <a:themeElements>
    <a:clrScheme name="PurdueColors">
      <a:dk1>
        <a:srgbClr val="000000"/>
      </a:dk1>
      <a:lt1>
        <a:srgbClr val="000000"/>
      </a:lt1>
      <a:dk2>
        <a:srgbClr val="C4BFC0"/>
      </a:dk2>
      <a:lt2>
        <a:srgbClr val="C9B991"/>
      </a:lt2>
      <a:accent1>
        <a:srgbClr val="8E6F3E"/>
      </a:accent1>
      <a:accent2>
        <a:srgbClr val="555960"/>
      </a:accent2>
      <a:accent3>
        <a:srgbClr val="C9B991"/>
      </a:accent3>
      <a:accent4>
        <a:srgbClr val="FFFFFF"/>
      </a:accent4>
      <a:accent5>
        <a:srgbClr val="000000"/>
      </a:accent5>
      <a:accent6>
        <a:srgbClr val="555960"/>
      </a:accent6>
      <a:hlink>
        <a:srgbClr val="000000"/>
      </a:hlink>
      <a:folHlink>
        <a:srgbClr val="555960"/>
      </a:folHlink>
    </a:clrScheme>
    <a:fontScheme name="PurdueBrand">
      <a:majorFont>
        <a:latin typeface="Acumin Pro ExtraCondensed Smbd"/>
        <a:ea typeface=""/>
        <a:cs typeface=""/>
      </a:majorFont>
      <a:minorFont>
        <a:latin typeface="Acumin Pro"/>
        <a:ea typeface=""/>
        <a:cs typeface=""/>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resentation1" id="{3B66243C-D43E-424E-8162-CEAA39EDDC19}" vid="{8467E46F-6AEC-4DDA-84AB-06F3826E95F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1430</TotalTime>
  <Words>2015</Words>
  <Application>Microsoft Office PowerPoint</Application>
  <PresentationFormat>Widescreen</PresentationFormat>
  <Paragraphs>219</Paragraphs>
  <Slides>22</Slides>
  <Notes>9</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22</vt:i4>
      </vt:variant>
    </vt:vector>
  </HeadingPairs>
  <TitlesOfParts>
    <vt:vector size="35" baseType="lpstr">
      <vt:lpstr>Acumin Pro</vt:lpstr>
      <vt:lpstr>Acumin Pro ExtraCondensed</vt:lpstr>
      <vt:lpstr>Calibri</vt:lpstr>
      <vt:lpstr>Acumin Pro ExtraCondensed Smbd</vt:lpstr>
      <vt:lpstr>Arial</vt:lpstr>
      <vt:lpstr>Acumin Pro Semibold</vt:lpstr>
      <vt:lpstr>Wingdings</vt:lpstr>
      <vt:lpstr>United Sans Rg Md</vt:lpstr>
      <vt:lpstr>Acumin Pro Medium</vt:lpstr>
      <vt:lpstr>Cambria Math</vt:lpstr>
      <vt:lpstr>Acumin Pro SemiCondensed</vt:lpstr>
      <vt:lpstr>United Sans Cd Md</vt:lpstr>
      <vt:lpstr>Purdue2</vt:lpstr>
      <vt:lpstr>Reversing Deep integration the case of US-Mexico corn trade </vt:lpstr>
      <vt:lpstr>US-Mexico Integration </vt:lpstr>
      <vt:lpstr>Changing Trade Relations </vt:lpstr>
      <vt:lpstr>Research Objectives </vt:lpstr>
      <vt:lpstr>Primary and Secondary Incidence </vt:lpstr>
      <vt:lpstr>Methods – GTAP Model Aggregations</vt:lpstr>
      <vt:lpstr>Base Scenario</vt:lpstr>
      <vt:lpstr>Base Model Results </vt:lpstr>
      <vt:lpstr>Base Model Results </vt:lpstr>
      <vt:lpstr>Alternative Scenario </vt:lpstr>
      <vt:lpstr>Alternative Model Results </vt:lpstr>
      <vt:lpstr>Alternative Model Results</vt:lpstr>
      <vt:lpstr>PowerPoint Presentation</vt:lpstr>
      <vt:lpstr>PowerPoint Presentation</vt:lpstr>
      <vt:lpstr>Summary and Conclusion </vt:lpstr>
      <vt:lpstr>Thank You</vt:lpstr>
      <vt:lpstr>Appendix</vt:lpstr>
      <vt:lpstr>Appendix</vt:lpstr>
      <vt:lpstr>Appendix</vt:lpstr>
      <vt:lpstr>Appendix</vt:lpstr>
      <vt:lpstr>Appendix</vt:lpstr>
      <vt:lpstr>Appendix</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Goodwin, Kami</dc:creator>
  <cp:lastModifiedBy>Dewey Jay Robertson</cp:lastModifiedBy>
  <cp:revision>77</cp:revision>
  <dcterms:created xsi:type="dcterms:W3CDTF">2021-04-05T13:25:28Z</dcterms:created>
  <dcterms:modified xsi:type="dcterms:W3CDTF">2024-05-29T16:48:11Z</dcterms:modified>
</cp:coreProperties>
</file>