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85" r:id="rId3"/>
    <p:sldId id="269" r:id="rId4"/>
    <p:sldId id="294" r:id="rId5"/>
    <p:sldId id="275" r:id="rId6"/>
    <p:sldId id="262" r:id="rId7"/>
    <p:sldId id="303" r:id="rId8"/>
    <p:sldId id="263" r:id="rId9"/>
    <p:sldId id="284" r:id="rId10"/>
    <p:sldId id="295" r:id="rId11"/>
    <p:sldId id="289" r:id="rId12"/>
    <p:sldId id="296" r:id="rId13"/>
    <p:sldId id="265" r:id="rId14"/>
    <p:sldId id="306" r:id="rId15"/>
    <p:sldId id="307" r:id="rId16"/>
    <p:sldId id="308" r:id="rId17"/>
    <p:sldId id="309" r:id="rId18"/>
    <p:sldId id="280" r:id="rId19"/>
  </p:sldIdLst>
  <p:sldSz cx="12192000" cy="6858000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34EFCF-F7A5-4BAB-8A0D-C8BEE4118E3C}" type="datetimeFigureOut">
              <a:rPr lang="en-AU" smtClean="0"/>
              <a:t>1/07/2018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6BD75D-33AA-4D90-9AE0-E4FDE522B07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175643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698C87-9B29-4625-B86A-7D6279CE43D0}" type="datetimeFigureOut">
              <a:rPr lang="en-AU" smtClean="0"/>
              <a:t>1/07/2018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D9063C-756A-4D1D-9848-B942AD7C7F3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2776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Projected gross rates of return trend downward </a:t>
            </a:r>
          </a:p>
          <a:p>
            <a:pPr lvl="1"/>
            <a:r>
              <a:rPr lang="en-AU" dirty="0" smtClean="0"/>
              <a:t>Model fails when:  Projected Capital income (Gross rates of return – Depreciation via </a:t>
            </a:r>
            <a:r>
              <a:rPr lang="en-AU" b="1" dirty="0" smtClean="0"/>
              <a:t>Equation</a:t>
            </a:r>
            <a:r>
              <a:rPr lang="en-AU" dirty="0" smtClean="0"/>
              <a:t> REGINCEQY) is negative for one region evidenced by projected Income of Global Trust from Firms (YQTFIRM) becoming negative  for one region </a:t>
            </a:r>
          </a:p>
          <a:p>
            <a:pPr lvl="1"/>
            <a:r>
              <a:rPr lang="en-AU" dirty="0" smtClean="0"/>
              <a:t>Model fails when: Projected Income of Global Trust from Firms (YQTFIRM) is negative  for one region (because income becomes negative)</a:t>
            </a:r>
          </a:p>
          <a:p>
            <a:r>
              <a:rPr lang="en-AU" dirty="0" smtClean="0"/>
              <a:t>Projected income from/of global trust unstable </a:t>
            </a:r>
          </a:p>
          <a:p>
            <a:pPr lvl="1"/>
            <a:r>
              <a:rPr lang="en-AU" dirty="0" smtClean="0"/>
              <a:t>Capital-finance conditioned by the ad hoc behavioural parameters </a:t>
            </a:r>
          </a:p>
          <a:p>
            <a:pPr lvl="2"/>
            <a:r>
              <a:rPr lang="en-AU" i="1" dirty="0" smtClean="0"/>
              <a:t>RIGWQH(r) # rigidity of allocation of wealth by regional </a:t>
            </a:r>
            <a:r>
              <a:rPr lang="en-AU" i="1" dirty="0" err="1" smtClean="0"/>
              <a:t>houshold</a:t>
            </a:r>
            <a:r>
              <a:rPr lang="en-AU" i="1" dirty="0" smtClean="0"/>
              <a:t> #</a:t>
            </a:r>
          </a:p>
          <a:p>
            <a:pPr lvl="2"/>
            <a:r>
              <a:rPr lang="en-AU" i="1" dirty="0" smtClean="0"/>
              <a:t>RIGWQ_F(r) # rigidity of source of funding of enterprises #;</a:t>
            </a:r>
            <a:endParaRPr lang="en-AU" dirty="0" smtClean="0"/>
          </a:p>
          <a:p>
            <a:pPr lvl="1"/>
            <a:r>
              <a:rPr lang="en-AU" dirty="0" smtClean="0"/>
              <a:t>Model fails when: Projected Income of Global Trust from Firms (YQTFIRM) is negative  for one region (because </a:t>
            </a:r>
            <a:r>
              <a:rPr lang="en-AU" dirty="0" err="1" smtClean="0"/>
              <a:t>wqtf</a:t>
            </a:r>
            <a:r>
              <a:rPr lang="en-AU" dirty="0" smtClean="0"/>
              <a:t> </a:t>
            </a:r>
            <a:r>
              <a:rPr lang="en-AU" i="1" dirty="0" smtClean="0"/>
              <a:t>the equity of the trust in domestic firms</a:t>
            </a:r>
            <a:r>
              <a:rPr lang="en-AU" dirty="0" smtClean="0"/>
              <a:t> biased to negative)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9063C-756A-4D1D-9848-B942AD7C7F36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3210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775F6-3E75-467F-A653-B0230F811BCB}" type="datetimeFigureOut">
              <a:rPr lang="en-AU" smtClean="0"/>
              <a:t>1/07/2018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14709-6025-4C6B-8B38-9DCB118639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470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775F6-3E75-467F-A653-B0230F811BCB}" type="datetimeFigureOut">
              <a:rPr lang="en-AU" smtClean="0"/>
              <a:t>1/07/2018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14709-6025-4C6B-8B38-9DCB118639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602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775F6-3E75-467F-A653-B0230F811BCB}" type="datetimeFigureOut">
              <a:rPr lang="en-AU" smtClean="0"/>
              <a:t>1/07/2018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14709-6025-4C6B-8B38-9DCB118639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47843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775F6-3E75-467F-A653-B0230F811BCB}" type="datetimeFigureOut">
              <a:rPr lang="en-AU" smtClean="0"/>
              <a:t>1/07/2018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14709-6025-4C6B-8B38-9DCB118639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72701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775F6-3E75-467F-A653-B0230F811BCB}" type="datetimeFigureOut">
              <a:rPr lang="en-AU" smtClean="0"/>
              <a:t>1/07/2018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14709-6025-4C6B-8B38-9DCB118639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15806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775F6-3E75-467F-A653-B0230F811BCB}" type="datetimeFigureOut">
              <a:rPr lang="en-AU" smtClean="0"/>
              <a:t>1/07/2018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14709-6025-4C6B-8B38-9DCB118639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52917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775F6-3E75-467F-A653-B0230F811BCB}" type="datetimeFigureOut">
              <a:rPr lang="en-AU" smtClean="0"/>
              <a:t>1/07/2018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14709-6025-4C6B-8B38-9DCB118639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2845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775F6-3E75-467F-A653-B0230F811BCB}" type="datetimeFigureOut">
              <a:rPr lang="en-AU" smtClean="0"/>
              <a:t>1/07/2018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14709-6025-4C6B-8B38-9DCB118639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4593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775F6-3E75-467F-A653-B0230F811BCB}" type="datetimeFigureOut">
              <a:rPr lang="en-AU" smtClean="0"/>
              <a:t>1/07/2018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14709-6025-4C6B-8B38-9DCB118639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6274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775F6-3E75-467F-A653-B0230F811BCB}" type="datetimeFigureOut">
              <a:rPr lang="en-AU" smtClean="0"/>
              <a:t>1/07/2018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14709-6025-4C6B-8B38-9DCB118639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9277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775F6-3E75-467F-A653-B0230F811BCB}" type="datetimeFigureOut">
              <a:rPr lang="en-AU" smtClean="0"/>
              <a:t>1/07/2018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14709-6025-4C6B-8B38-9DCB118639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4692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775F6-3E75-467F-A653-B0230F811BCB}" type="datetimeFigureOut">
              <a:rPr lang="en-AU" smtClean="0"/>
              <a:t>1/07/2018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14709-6025-4C6B-8B38-9DCB118639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17384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tap.agecon.purdue.edu/resources/res_display.asp?RecordID=548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90002"/>
            <a:ext cx="9502588" cy="2738997"/>
          </a:xfrm>
        </p:spPr>
        <p:txBody>
          <a:bodyPr>
            <a:normAutofit fontScale="90000"/>
          </a:bodyPr>
          <a:lstStyle/>
          <a:p>
            <a:r>
              <a:rPr lang="en-AU" dirty="0"/>
              <a:t>Achieving </a:t>
            </a:r>
            <a:r>
              <a:rPr lang="en-AU" dirty="0" smtClean="0"/>
              <a:t>a long-run </a:t>
            </a:r>
            <a:r>
              <a:rPr lang="en-AU" dirty="0"/>
              <a:t>equilibrium in the dynamic GTAP </a:t>
            </a:r>
            <a:r>
              <a:rPr lang="en-AU" dirty="0" smtClean="0"/>
              <a:t>model</a:t>
            </a:r>
            <a:br>
              <a:rPr lang="en-AU" dirty="0" smtClean="0"/>
            </a:br>
            <a:r>
              <a:rPr lang="en-AU" sz="2700" dirty="0" smtClean="0"/>
              <a:t>Organised session 21, Trade Projections</a:t>
            </a:r>
            <a:r>
              <a:rPr lang="en-AU" sz="3600" dirty="0" smtClean="0"/>
              <a:t/>
            </a:r>
            <a:br>
              <a:rPr lang="en-AU" sz="3600" dirty="0" smtClean="0"/>
            </a:br>
            <a:r>
              <a:rPr lang="en-AU" sz="2700" b="1" dirty="0" smtClean="0"/>
              <a:t>2018 GTAP Conference, Cartagena</a:t>
            </a:r>
            <a:r>
              <a:rPr lang="en-AU" sz="2700" dirty="0" smtClean="0"/>
              <a:t> </a:t>
            </a:r>
            <a:r>
              <a:rPr lang="en-AU" sz="2700" dirty="0"/>
              <a:t/>
            </a:r>
            <a:br>
              <a:rPr lang="en-AU" sz="2700" dirty="0"/>
            </a:br>
            <a:r>
              <a:rPr lang="en-AU" sz="2700" dirty="0" smtClean="0"/>
              <a:t>13-15 June 2018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89540"/>
            <a:ext cx="9144000" cy="1655762"/>
          </a:xfrm>
        </p:spPr>
        <p:txBody>
          <a:bodyPr>
            <a:normAutofit fontScale="92500" lnSpcReduction="10000"/>
          </a:bodyPr>
          <a:lstStyle/>
          <a:p>
            <a:r>
              <a:rPr lang="en-AU" dirty="0" smtClean="0"/>
              <a:t>Paul Gretton</a:t>
            </a:r>
          </a:p>
          <a:p>
            <a:r>
              <a:rPr lang="en-AU" dirty="0" smtClean="0"/>
              <a:t>East Asia Bureau of Economic Research, Crawford School and </a:t>
            </a:r>
          </a:p>
          <a:p>
            <a:r>
              <a:rPr lang="en-AU" dirty="0" smtClean="0"/>
              <a:t>Centre of European Studies</a:t>
            </a:r>
          </a:p>
          <a:p>
            <a:r>
              <a:rPr lang="en-AU" dirty="0" smtClean="0"/>
              <a:t>The Australian National </a:t>
            </a:r>
            <a:r>
              <a:rPr lang="en-AU" dirty="0" smtClean="0"/>
              <a:t>University</a:t>
            </a:r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2616773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 smtClean="0"/>
              <a:t>Some background</a:t>
            </a:r>
            <a:endParaRPr lang="en-AU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U" dirty="0" smtClean="0"/>
              <a:t>Desire to extend capabilities from comparative static GTAP to dynamic framework to…</a:t>
            </a:r>
          </a:p>
          <a:p>
            <a:pPr lvl="1"/>
            <a:r>
              <a:rPr lang="en-AU" dirty="0" smtClean="0"/>
              <a:t>Trace out the time scale of effects of a policy change</a:t>
            </a:r>
          </a:p>
          <a:p>
            <a:pPr lvl="1"/>
            <a:r>
              <a:rPr lang="en-AU" dirty="0" smtClean="0"/>
              <a:t>Examine the impact of population, workforce participation and productivity assumptions on global growth and convergence of economies</a:t>
            </a:r>
          </a:p>
          <a:p>
            <a:r>
              <a:rPr lang="en-AU" dirty="0" err="1" smtClean="0"/>
              <a:t>GDyn</a:t>
            </a:r>
            <a:r>
              <a:rPr lang="en-AU" dirty="0" smtClean="0"/>
              <a:t> appeared a reasonable starting point</a:t>
            </a:r>
          </a:p>
          <a:p>
            <a:pPr lvl="1"/>
            <a:r>
              <a:rPr lang="en-AU" dirty="0" smtClean="0"/>
              <a:t>Built on the GTAP model – with long tradition of applications</a:t>
            </a:r>
          </a:p>
          <a:p>
            <a:pPr lvl="1"/>
            <a:r>
              <a:rPr lang="en-AU" dirty="0" smtClean="0"/>
              <a:t>Documented – </a:t>
            </a:r>
            <a:r>
              <a:rPr lang="en-AU" dirty="0" err="1" smtClean="0"/>
              <a:t>Ianchovichina</a:t>
            </a:r>
            <a:r>
              <a:rPr lang="en-AU" dirty="0" smtClean="0"/>
              <a:t> and Walmsley (2012); </a:t>
            </a:r>
            <a:r>
              <a:rPr lang="en-AU" dirty="0" err="1" smtClean="0"/>
              <a:t>Gdyn</a:t>
            </a:r>
            <a:r>
              <a:rPr lang="en-AU" dirty="0" smtClean="0"/>
              <a:t> </a:t>
            </a:r>
            <a:r>
              <a:rPr lang="en-AU" dirty="0" err="1" smtClean="0"/>
              <a:t>tablo</a:t>
            </a:r>
            <a:r>
              <a:rPr lang="en-AU" dirty="0" smtClean="0"/>
              <a:t> file</a:t>
            </a:r>
          </a:p>
          <a:p>
            <a:pPr lvl="1"/>
            <a:r>
              <a:rPr lang="en-AU" dirty="0" smtClean="0"/>
              <a:t>Accessible public domain, general purpose technology  </a:t>
            </a:r>
          </a:p>
          <a:p>
            <a:r>
              <a:rPr lang="en-AU" dirty="0"/>
              <a:t>Paper available at: </a:t>
            </a:r>
            <a:r>
              <a:rPr lang="en-AU" dirty="0">
                <a:hlinkClick r:id="rId2"/>
              </a:rPr>
              <a:t>https://</a:t>
            </a:r>
            <a:r>
              <a:rPr lang="en-AU" dirty="0" smtClean="0">
                <a:hlinkClick r:id="rId2"/>
              </a:rPr>
              <a:t>www.gtap.agecon.purdue.edu/resources/res_display.asp?RecordID=5484</a:t>
            </a:r>
            <a:r>
              <a:rPr lang="en-AU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5345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 smtClean="0"/>
              <a:t>Dynamics introduced in </a:t>
            </a:r>
            <a:r>
              <a:rPr lang="en-AU" sz="4000" dirty="0" err="1" smtClean="0"/>
              <a:t>Gdyn</a:t>
            </a:r>
            <a:r>
              <a:rPr lang="en-AU" sz="4000" dirty="0" smtClean="0"/>
              <a:t> architecture</a:t>
            </a:r>
            <a:endParaRPr lang="en-AU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576481"/>
          </a:xfrm>
        </p:spPr>
        <p:txBody>
          <a:bodyPr>
            <a:normAutofit fontScale="92500" lnSpcReduction="20000"/>
          </a:bodyPr>
          <a:lstStyle/>
          <a:p>
            <a:r>
              <a:rPr lang="en-AU" dirty="0" smtClean="0"/>
              <a:t>Partial adjustment rules for capital accumulation &amp; rates of return</a:t>
            </a:r>
          </a:p>
          <a:p>
            <a:r>
              <a:rPr lang="en-AU" dirty="0" smtClean="0"/>
              <a:t>Full accounting of capital-finance through Regional household wealth</a:t>
            </a:r>
            <a:r>
              <a:rPr lang="en-AU" dirty="0"/>
              <a:t>, Firm </a:t>
            </a:r>
            <a:r>
              <a:rPr lang="en-AU" dirty="0" smtClean="0"/>
              <a:t>capital accumulation and  </a:t>
            </a:r>
            <a:r>
              <a:rPr lang="en-AU" dirty="0"/>
              <a:t>Global </a:t>
            </a:r>
            <a:r>
              <a:rPr lang="en-AU" dirty="0" smtClean="0"/>
              <a:t>trust</a:t>
            </a:r>
          </a:p>
          <a:p>
            <a:r>
              <a:rPr lang="en-AU" dirty="0" smtClean="0"/>
              <a:t>Neo-classical stability conditions for longer-run equilibrium (I&amp;W, pp 68,9) </a:t>
            </a:r>
          </a:p>
          <a:p>
            <a:endParaRPr lang="en-AU" dirty="0" smtClean="0"/>
          </a:p>
          <a:p>
            <a:endParaRPr lang="en-AU" dirty="0"/>
          </a:p>
        </p:txBody>
      </p:sp>
      <p:pic>
        <p:nvPicPr>
          <p:cNvPr id="2051" name="Picture 11" descr="cid:image003.jpg@01D29382.32E733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28" y="3389126"/>
            <a:ext cx="7633577" cy="278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990600" y="6106266"/>
            <a:ext cx="10515600" cy="6038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 smtClean="0"/>
              <a:t>Presentation focuses on testing for and achieving model stability  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3873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 smtClean="0"/>
              <a:t>Use an aggregated database, test scenario</a:t>
            </a:r>
            <a:endParaRPr lang="en-AU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0224763"/>
              </p:ext>
            </p:extLst>
          </p:nvPr>
        </p:nvGraphicFramePr>
        <p:xfrm>
          <a:off x="972670" y="1852519"/>
          <a:ext cx="1051560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370840">
                <a:tc>
                  <a:txBody>
                    <a:bodyPr/>
                    <a:lstStyle/>
                    <a:p>
                      <a:r>
                        <a:rPr lang="en-AU" sz="2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AU" sz="2000" baseline="0" dirty="0" smtClean="0">
                          <a:solidFill>
                            <a:schemeClr val="tx1"/>
                          </a:solidFill>
                        </a:rPr>
                        <a:t> regions</a:t>
                      </a:r>
                      <a:endParaRPr lang="en-A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 sz="2000" dirty="0" smtClean="0">
                          <a:solidFill>
                            <a:schemeClr val="tx1"/>
                          </a:solidFill>
                        </a:rPr>
                        <a:t>13 industry</a:t>
                      </a:r>
                      <a:r>
                        <a:rPr lang="en-AU" sz="2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AU" sz="2000" dirty="0" smtClean="0">
                          <a:solidFill>
                            <a:schemeClr val="tx1"/>
                          </a:solidFill>
                        </a:rPr>
                        <a:t>sectors</a:t>
                      </a:r>
                      <a:endParaRPr lang="en-A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 sz="2000" dirty="0" smtClean="0">
                          <a:solidFill>
                            <a:schemeClr val="tx1"/>
                          </a:solidFill>
                        </a:rPr>
                        <a:t>5 primary factor inputs</a:t>
                      </a:r>
                      <a:endParaRPr lang="en-A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>
                          <a:solidFill>
                            <a:schemeClr val="tx1"/>
                          </a:solidFill>
                        </a:rPr>
                        <a:t>Australia (AUS)</a:t>
                      </a:r>
                    </a:p>
                    <a:p>
                      <a:r>
                        <a:rPr lang="en-AU" dirty="0" smtClean="0">
                          <a:solidFill>
                            <a:schemeClr val="tx1"/>
                          </a:solidFill>
                        </a:rPr>
                        <a:t>China (CHN)</a:t>
                      </a:r>
                    </a:p>
                    <a:p>
                      <a:r>
                        <a:rPr lang="en-AU" dirty="0" smtClean="0">
                          <a:solidFill>
                            <a:schemeClr val="tx1"/>
                          </a:solidFill>
                        </a:rPr>
                        <a:t>Japan (JPN)</a:t>
                      </a:r>
                    </a:p>
                    <a:p>
                      <a:r>
                        <a:rPr lang="en-AU" dirty="0" smtClean="0">
                          <a:solidFill>
                            <a:schemeClr val="tx1"/>
                          </a:solidFill>
                        </a:rPr>
                        <a:t>United States (USA) </a:t>
                      </a:r>
                    </a:p>
                    <a:p>
                      <a:r>
                        <a:rPr lang="en-AU" dirty="0" smtClean="0">
                          <a:solidFill>
                            <a:schemeClr val="tx1"/>
                          </a:solidFill>
                        </a:rPr>
                        <a:t>European Union (EU28)</a:t>
                      </a:r>
                    </a:p>
                    <a:p>
                      <a:r>
                        <a:rPr lang="en-AU" dirty="0" smtClean="0">
                          <a:solidFill>
                            <a:schemeClr val="tx1"/>
                          </a:solidFill>
                        </a:rPr>
                        <a:t>Rest of the World (ROW)</a:t>
                      </a:r>
                      <a:endParaRPr lang="en-A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Grains, Crops, Forestry</a:t>
                      </a:r>
                    </a:p>
                    <a:p>
                      <a:r>
                        <a:rPr lang="en-A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Livestock, fishing</a:t>
                      </a:r>
                    </a:p>
                    <a:p>
                      <a:r>
                        <a:rPr lang="en-A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Mining</a:t>
                      </a:r>
                    </a:p>
                    <a:p>
                      <a:r>
                        <a:rPr lang="en-A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Processed food</a:t>
                      </a:r>
                    </a:p>
                    <a:p>
                      <a:r>
                        <a:rPr lang="en-A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Textiles and clothing</a:t>
                      </a:r>
                    </a:p>
                    <a:p>
                      <a:r>
                        <a:rPr lang="en-A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Light manufacturing</a:t>
                      </a:r>
                    </a:p>
                    <a:p>
                      <a:r>
                        <a:rPr lang="en-A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Heavy manufacturing</a:t>
                      </a:r>
                    </a:p>
                    <a:p>
                      <a:r>
                        <a:rPr lang="en-A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Utilities</a:t>
                      </a:r>
                    </a:p>
                    <a:p>
                      <a:r>
                        <a:rPr lang="en-A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Construction</a:t>
                      </a:r>
                    </a:p>
                    <a:p>
                      <a:r>
                        <a:rPr lang="en-A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Transport and</a:t>
                      </a:r>
                      <a:r>
                        <a:rPr lang="en-A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communication</a:t>
                      </a:r>
                    </a:p>
                    <a:p>
                      <a:r>
                        <a:rPr lang="en-A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Financial services</a:t>
                      </a:r>
                    </a:p>
                    <a:p>
                      <a:r>
                        <a:rPr lang="en-A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 services</a:t>
                      </a:r>
                    </a:p>
                    <a:p>
                      <a:r>
                        <a:rPr lang="en-A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Ownership of dwellings</a:t>
                      </a:r>
                      <a:endParaRPr lang="en-A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Land</a:t>
                      </a:r>
                    </a:p>
                    <a:p>
                      <a:r>
                        <a:rPr lang="en-A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Natural resources</a:t>
                      </a:r>
                    </a:p>
                    <a:p>
                      <a:r>
                        <a:rPr lang="en-A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Skilled labour</a:t>
                      </a:r>
                    </a:p>
                    <a:p>
                      <a:r>
                        <a:rPr lang="en-A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Unskilled labour</a:t>
                      </a:r>
                    </a:p>
                    <a:p>
                      <a:r>
                        <a:rPr lang="en-A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Capital</a:t>
                      </a:r>
                      <a:endParaRPr lang="en-A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05435" y="5879932"/>
            <a:ext cx="10591797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AU" sz="2600" dirty="0" smtClean="0"/>
              <a:t>Test scenario: TIME shocked; </a:t>
            </a:r>
            <a:r>
              <a:rPr lang="en-AU" sz="2600" dirty="0" err="1" smtClean="0"/>
              <a:t>Std</a:t>
            </a:r>
            <a:r>
              <a:rPr lang="en-AU" sz="2600" dirty="0" smtClean="0"/>
              <a:t> parameters; Simulation period 100+ years</a:t>
            </a:r>
          </a:p>
          <a:p>
            <a:r>
              <a:rPr lang="en-AU" sz="2800" dirty="0" smtClean="0"/>
              <a:t>-	Extended </a:t>
            </a:r>
            <a:r>
              <a:rPr lang="en-AU" sz="2800" dirty="0"/>
              <a:t>to </a:t>
            </a:r>
            <a:r>
              <a:rPr lang="en-AU" sz="2800" dirty="0" smtClean="0"/>
              <a:t>a dynamic baseline &amp; policy simulation</a:t>
            </a:r>
            <a:endParaRPr lang="en-AU" sz="26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941294" y="1336553"/>
            <a:ext cx="10331826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AU" sz="2600" dirty="0" smtClean="0"/>
              <a:t>Database (2011 reference year)</a:t>
            </a:r>
          </a:p>
        </p:txBody>
      </p:sp>
    </p:spTree>
    <p:extLst>
      <p:ext uri="{BB962C8B-B14F-4D97-AF65-F5344CB8AC3E}">
        <p14:creationId xmlns:p14="http://schemas.microsoft.com/office/powerpoint/2010/main" val="3445009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Snag – Stability conditions not satisfied: Evidenced by projections &amp; </a:t>
            </a:r>
            <a:r>
              <a:rPr lang="en-AU" dirty="0" smtClean="0"/>
              <a:t>simulation failure with error</a:t>
            </a:r>
            <a:endParaRPr lang="en-AU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8111580"/>
              </p:ext>
            </p:extLst>
          </p:nvPr>
        </p:nvGraphicFramePr>
        <p:xfrm>
          <a:off x="838200" y="1982066"/>
          <a:ext cx="105156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>
                          <a:solidFill>
                            <a:schemeClr val="tx1"/>
                          </a:solidFill>
                        </a:rPr>
                        <a:t>Projected actual rates of return (RORGROSS) </a:t>
                      </a:r>
                      <a:br>
                        <a:rPr lang="en-AU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AU" dirty="0" smtClean="0">
                          <a:solidFill>
                            <a:schemeClr val="tx1"/>
                          </a:solidFill>
                        </a:rPr>
                        <a:t>trends down</a:t>
                      </a:r>
                    </a:p>
                    <a:p>
                      <a:pPr algn="ctr"/>
                      <a:r>
                        <a:rPr lang="en-AU" b="0" dirty="0" smtClean="0">
                          <a:solidFill>
                            <a:schemeClr val="tx1"/>
                          </a:solidFill>
                        </a:rPr>
                        <a:t>(note tendency to </a:t>
                      </a:r>
                      <a:r>
                        <a:rPr lang="en-AU" b="0" dirty="0" err="1" smtClean="0">
                          <a:solidFill>
                            <a:schemeClr val="tx1"/>
                          </a:solidFill>
                        </a:rPr>
                        <a:t>depn</a:t>
                      </a:r>
                      <a:r>
                        <a:rPr lang="en-AU" b="0" baseline="0" dirty="0" smtClean="0">
                          <a:solidFill>
                            <a:schemeClr val="tx1"/>
                          </a:solidFill>
                        </a:rPr>
                        <a:t> rate of 0.04)</a:t>
                      </a:r>
                      <a:endParaRPr lang="en-A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Price-neutral rate of growth in the capital stock (KHAT) oscillates without converging to zero</a:t>
                      </a:r>
                      <a:endParaRPr lang="en-AU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31464" y="5913060"/>
            <a:ext cx="100180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Model </a:t>
            </a:r>
            <a:r>
              <a:rPr lang="en-AU" sz="2400" dirty="0" smtClean="0"/>
              <a:t>fails with error in simulation year 41 (that is calendar year 2052)</a:t>
            </a:r>
          </a:p>
          <a:p>
            <a:r>
              <a:rPr lang="en-AU" sz="2400" dirty="0" smtClean="0"/>
              <a:t>Error involves data value (</a:t>
            </a:r>
            <a:r>
              <a:rPr lang="en-AU" sz="2400" dirty="0" err="1" smtClean="0"/>
              <a:t>ie</a:t>
            </a:r>
            <a:r>
              <a:rPr lang="en-AU" sz="2400" dirty="0" smtClean="0"/>
              <a:t> model coefficient) </a:t>
            </a:r>
            <a:r>
              <a:rPr lang="en-AU" sz="2400" dirty="0"/>
              <a:t>(</a:t>
            </a:r>
            <a:r>
              <a:rPr lang="en-AU" sz="2400" b="1" dirty="0" err="1"/>
              <a:t>ge</a:t>
            </a:r>
            <a:r>
              <a:rPr lang="en-AU" sz="2400" dirty="0"/>
              <a:t> 0) </a:t>
            </a:r>
            <a:r>
              <a:rPr lang="en-AU" sz="2400" dirty="0" smtClean="0"/>
              <a:t>test failing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1464" y="3013844"/>
            <a:ext cx="4176480" cy="27818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690" y="3013844"/>
            <a:ext cx="4176480" cy="27818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5479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 smtClean="0"/>
              <a:t>Stability conditions not met </a:t>
            </a:r>
            <a:r>
              <a:rPr lang="en-AU" sz="4000" b="1" dirty="0" smtClean="0"/>
              <a:t>partly</a:t>
            </a:r>
            <a:r>
              <a:rPr lang="en-AU" sz="4000" dirty="0" smtClean="0"/>
              <a:t> </a:t>
            </a:r>
            <a:r>
              <a:rPr lang="en-AU" sz="4000" dirty="0"/>
              <a:t>because no </a:t>
            </a:r>
            <a:r>
              <a:rPr lang="en-AU" sz="4000" dirty="0" smtClean="0"/>
              <a:t>rate of return </a:t>
            </a:r>
            <a:r>
              <a:rPr lang="en-AU" sz="4000" dirty="0"/>
              <a:t>variable </a:t>
            </a:r>
            <a:r>
              <a:rPr lang="en-AU" sz="4000" dirty="0" smtClean="0"/>
              <a:t>assumed exogenous</a:t>
            </a:r>
            <a:endParaRPr lang="en-AU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575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AU" sz="3300" dirty="0" smtClean="0"/>
              <a:t>There are three concepts of </a:t>
            </a:r>
            <a:r>
              <a:rPr lang="en-AU" sz="3300" dirty="0" err="1" smtClean="0"/>
              <a:t>RoR</a:t>
            </a:r>
            <a:r>
              <a:rPr lang="en-AU" sz="3300" dirty="0" smtClean="0"/>
              <a:t> modelled</a:t>
            </a:r>
          </a:p>
          <a:p>
            <a:r>
              <a:rPr lang="en-AU" sz="3100" dirty="0" smtClean="0"/>
              <a:t>Actual gross rate of return – RORGROSS (</a:t>
            </a:r>
            <a:r>
              <a:rPr lang="en-AU" sz="3100" dirty="0" err="1" smtClean="0"/>
              <a:t>rorga</a:t>
            </a:r>
            <a:r>
              <a:rPr lang="en-AU" sz="3100" dirty="0" smtClean="0"/>
              <a:t> percentage change)</a:t>
            </a:r>
          </a:p>
          <a:p>
            <a:pPr lvl="1"/>
            <a:r>
              <a:rPr lang="en-AU" sz="2800" dirty="0" err="1" smtClean="0"/>
              <a:t>rorga</a:t>
            </a:r>
            <a:r>
              <a:rPr lang="en-AU" sz="2800" dirty="0"/>
              <a:t> endogenous; RORGROSS calculated from </a:t>
            </a:r>
            <a:r>
              <a:rPr lang="en-AU" sz="2800" dirty="0" smtClean="0"/>
              <a:t>data</a:t>
            </a:r>
          </a:p>
          <a:p>
            <a:r>
              <a:rPr lang="en-AU" sz="3100" dirty="0" smtClean="0"/>
              <a:t>Expected rate of return – RORGEXP (</a:t>
            </a:r>
            <a:r>
              <a:rPr lang="en-AU" sz="3100" dirty="0" err="1" smtClean="0"/>
              <a:t>rorge</a:t>
            </a:r>
            <a:r>
              <a:rPr lang="en-AU" sz="3100" dirty="0" smtClean="0"/>
              <a:t>)</a:t>
            </a:r>
          </a:p>
          <a:p>
            <a:pPr lvl="1"/>
            <a:r>
              <a:rPr lang="en-AU" sz="2800" dirty="0" smtClean="0"/>
              <a:t>Modelling based on: RORGEXP = RORGROSS * [K(1)/K(0)] ^ -</a:t>
            </a:r>
            <a:r>
              <a:rPr lang="en-AU" sz="2800" dirty="0" err="1" smtClean="0"/>
              <a:t>rorgflex</a:t>
            </a:r>
            <a:r>
              <a:rPr lang="en-AU" sz="2800" dirty="0" smtClean="0"/>
              <a:t>  that is, if planned capital (K(1) is above base capital, the expected rate of return is lower relative to base rate of return by parameter </a:t>
            </a:r>
            <a:r>
              <a:rPr lang="en-AU" sz="2800" dirty="0" err="1" smtClean="0"/>
              <a:t>rorgflex</a:t>
            </a:r>
            <a:r>
              <a:rPr lang="en-AU" sz="2800" dirty="0" smtClean="0"/>
              <a:t> = 10</a:t>
            </a:r>
          </a:p>
          <a:p>
            <a:pPr lvl="1"/>
            <a:r>
              <a:rPr lang="en-AU" sz="2800" dirty="0"/>
              <a:t>Capital adjusts to eliminate errors in expectations over time</a:t>
            </a:r>
          </a:p>
          <a:p>
            <a:pPr lvl="1"/>
            <a:r>
              <a:rPr lang="en-AU" sz="2800" dirty="0" err="1" smtClean="0"/>
              <a:t>rorge</a:t>
            </a:r>
            <a:r>
              <a:rPr lang="en-AU" sz="2800" dirty="0" smtClean="0"/>
              <a:t> endogenous; RORGEXP updated by </a:t>
            </a:r>
            <a:r>
              <a:rPr lang="en-AU" sz="2800" dirty="0" err="1" smtClean="0"/>
              <a:t>rorge</a:t>
            </a:r>
            <a:r>
              <a:rPr lang="en-AU" sz="2800" dirty="0" smtClean="0"/>
              <a:t>  </a:t>
            </a:r>
          </a:p>
          <a:p>
            <a:r>
              <a:rPr lang="en-AU" sz="3100" dirty="0" smtClean="0"/>
              <a:t>Target rate of return – RORGTARG (</a:t>
            </a:r>
            <a:r>
              <a:rPr lang="en-AU" sz="3100" dirty="0" err="1" smtClean="0"/>
              <a:t>rorgt</a:t>
            </a:r>
            <a:r>
              <a:rPr lang="en-AU" sz="3100" dirty="0" smtClean="0"/>
              <a:t>) </a:t>
            </a:r>
          </a:p>
          <a:p>
            <a:pPr lvl="1"/>
            <a:r>
              <a:rPr lang="en-AU" sz="2800" dirty="0" err="1" smtClean="0"/>
              <a:t>rorgt</a:t>
            </a:r>
            <a:r>
              <a:rPr lang="en-AU" sz="2800" dirty="0" smtClean="0"/>
              <a:t>  endogenous in basic </a:t>
            </a:r>
            <a:r>
              <a:rPr lang="en-AU" sz="2800" dirty="0"/>
              <a:t>model; </a:t>
            </a:r>
            <a:r>
              <a:rPr lang="en-AU" sz="2800" dirty="0" smtClean="0"/>
              <a:t>RORGTARG </a:t>
            </a:r>
            <a:r>
              <a:rPr lang="en-AU" sz="2800" dirty="0"/>
              <a:t>updated by </a:t>
            </a:r>
            <a:r>
              <a:rPr lang="en-AU" sz="2800" dirty="0" err="1" smtClean="0"/>
              <a:t>rorgt</a:t>
            </a:r>
            <a:endParaRPr lang="en-AU" sz="2800" dirty="0" smtClean="0"/>
          </a:p>
          <a:p>
            <a:endParaRPr lang="en-AU" dirty="0" smtClean="0"/>
          </a:p>
          <a:p>
            <a:r>
              <a:rPr lang="en-AU" dirty="0" smtClean="0"/>
              <a:t>RORGROSS and RORGEXP levels determined by model data/theory</a:t>
            </a:r>
          </a:p>
          <a:p>
            <a:r>
              <a:rPr lang="en-AU" dirty="0" smtClean="0"/>
              <a:t>RORGTARG arguably determined outside model – and should be exogenous</a:t>
            </a:r>
          </a:p>
        </p:txBody>
      </p:sp>
    </p:spTree>
    <p:extLst>
      <p:ext uri="{BB962C8B-B14F-4D97-AF65-F5344CB8AC3E}">
        <p14:creationId xmlns:p14="http://schemas.microsoft.com/office/powerpoint/2010/main" val="360063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 smtClean="0"/>
              <a:t>An overview of </a:t>
            </a:r>
            <a:r>
              <a:rPr lang="en-AU" sz="4000" dirty="0" err="1" smtClean="0"/>
              <a:t>GDyn</a:t>
            </a:r>
            <a:r>
              <a:rPr lang="en-AU" sz="4000" dirty="0" smtClean="0"/>
              <a:t> partial </a:t>
            </a:r>
            <a:r>
              <a:rPr lang="en-AU" sz="4000" dirty="0"/>
              <a:t>adjustment rules for capital accumulation, rates of return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81765" cy="4351338"/>
          </a:xfrm>
        </p:spPr>
        <p:txBody>
          <a:bodyPr>
            <a:normAutofit/>
          </a:bodyPr>
          <a:lstStyle/>
          <a:p>
            <a:r>
              <a:rPr lang="en-AU" dirty="0" smtClean="0"/>
              <a:t>Financial capital mobile between regions</a:t>
            </a:r>
          </a:p>
          <a:p>
            <a:r>
              <a:rPr lang="en-AU" dirty="0" smtClean="0"/>
              <a:t>Capital </a:t>
            </a:r>
            <a:r>
              <a:rPr lang="en-AU" dirty="0"/>
              <a:t>adjusts via </a:t>
            </a:r>
            <a:r>
              <a:rPr lang="en-AU" dirty="0" smtClean="0"/>
              <a:t>an investment rule to </a:t>
            </a:r>
            <a:r>
              <a:rPr lang="en-AU" dirty="0"/>
              <a:t>eliminate difference between </a:t>
            </a:r>
            <a:r>
              <a:rPr lang="en-AU" dirty="0" smtClean="0"/>
              <a:t>expected (RORGEXP) and target (RORGTARG) rates of return </a:t>
            </a:r>
          </a:p>
          <a:p>
            <a:pPr lvl="1"/>
            <a:r>
              <a:rPr lang="en-AU" dirty="0" smtClean="0"/>
              <a:t>Changes to capital simultaneously  influence actual returns (RORGROSS) </a:t>
            </a:r>
          </a:p>
          <a:p>
            <a:r>
              <a:rPr lang="en-AU" dirty="0" smtClean="0"/>
              <a:t>Regional </a:t>
            </a:r>
            <a:r>
              <a:rPr lang="en-AU" dirty="0"/>
              <a:t>expected rates of return (RORGEXP) gradually adjust towards actual rates (RORGROSS) to eliminate errors in expectations</a:t>
            </a:r>
          </a:p>
          <a:p>
            <a:r>
              <a:rPr lang="en-AU" dirty="0" smtClean="0"/>
              <a:t>The target rate may be: </a:t>
            </a:r>
          </a:p>
          <a:p>
            <a:pPr lvl="1"/>
            <a:r>
              <a:rPr lang="en-AU" dirty="0" smtClean="0"/>
              <a:t>common – assuming elimination of all differences in regional institutions and risk </a:t>
            </a:r>
          </a:p>
          <a:p>
            <a:pPr lvl="1"/>
            <a:r>
              <a:rPr lang="en-AU" dirty="0" smtClean="0"/>
              <a:t>region-specific – to allow for differences in regional institutions and risk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74264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Original investment rule eliminates differences in changes, augment to eliminate difference in levels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172" y="1825624"/>
            <a:ext cx="10221685" cy="4897905"/>
          </a:xfr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AU" dirty="0" smtClean="0"/>
              <a:t>Equation </a:t>
            </a:r>
            <a:r>
              <a:rPr lang="en-AU" dirty="0"/>
              <a:t>INVESTMENT # </a:t>
            </a:r>
            <a:r>
              <a:rPr lang="en-AU" i="1" dirty="0"/>
              <a:t>rule for investment </a:t>
            </a:r>
            <a:r>
              <a:rPr lang="en-AU" dirty="0" smtClean="0"/>
              <a:t># </a:t>
            </a:r>
            <a:r>
              <a:rPr lang="en-AU" dirty="0"/>
              <a:t>(</a:t>
            </a:r>
            <a:r>
              <a:rPr lang="en-AU" dirty="0" err="1"/>
              <a:t>all,r,REG</a:t>
            </a:r>
            <a:r>
              <a:rPr lang="en-AU" dirty="0"/>
              <a:t>) </a:t>
            </a:r>
            <a:endParaRPr lang="en-AU" dirty="0" smtClean="0"/>
          </a:p>
          <a:p>
            <a:pPr lvl="1"/>
            <a:r>
              <a:rPr lang="en-AU" sz="2600" dirty="0" err="1" smtClean="0"/>
              <a:t>erg_rorg</a:t>
            </a:r>
            <a:r>
              <a:rPr lang="en-AU" sz="2600" dirty="0" smtClean="0"/>
              <a:t>(r) = LAMBRORG(r) * [</a:t>
            </a:r>
            <a:r>
              <a:rPr lang="en-AU" sz="2600" dirty="0" err="1" smtClean="0"/>
              <a:t>rorgt</a:t>
            </a:r>
            <a:r>
              <a:rPr lang="en-AU" sz="2600" dirty="0" smtClean="0"/>
              <a:t>(r) - </a:t>
            </a:r>
            <a:r>
              <a:rPr lang="en-AU" sz="2600" dirty="0" err="1" smtClean="0"/>
              <a:t>rorge</a:t>
            </a:r>
            <a:r>
              <a:rPr lang="en-AU" sz="2600" dirty="0" smtClean="0"/>
              <a:t>(r) + </a:t>
            </a:r>
            <a:br>
              <a:rPr lang="en-AU" sz="2600" dirty="0" smtClean="0"/>
            </a:br>
            <a:endParaRPr lang="en-AU" sz="2600" dirty="0" smtClean="0"/>
          </a:p>
          <a:p>
            <a:pPr marL="457200" lvl="1" indent="0">
              <a:buNone/>
            </a:pPr>
            <a:r>
              <a:rPr lang="en-AU" sz="2600" b="1" dirty="0" smtClean="0"/>
              <a:t>100.0 * LAMBRORGE(r)*ERRRORGT(r)*time]</a:t>
            </a:r>
          </a:p>
          <a:p>
            <a:pPr marL="457200" lvl="1" indent="0">
              <a:buNone/>
            </a:pPr>
            <a:r>
              <a:rPr lang="en-AU" sz="2600" dirty="0" smtClean="0"/>
              <a:t>   </a:t>
            </a:r>
          </a:p>
          <a:p>
            <a:pPr marL="457200" lvl="1" indent="0">
              <a:buNone/>
            </a:pPr>
            <a:r>
              <a:rPr lang="en-AU" sz="2600" dirty="0" smtClean="0"/>
              <a:t> where, ERRRORGT(r) is  </a:t>
            </a:r>
            <a:r>
              <a:rPr lang="en-AU" sz="2600" b="1" dirty="0" smtClean="0"/>
              <a:t>loge(RORGTARG(r</a:t>
            </a:r>
            <a:r>
              <a:rPr lang="en-AU" sz="2600" b="1" dirty="0"/>
              <a:t>)/RORGEXP(r</a:t>
            </a:r>
            <a:r>
              <a:rPr lang="en-AU" sz="2600" b="1" dirty="0" smtClean="0"/>
              <a:t>))</a:t>
            </a:r>
          </a:p>
          <a:p>
            <a:pPr marL="457200" lvl="1" indent="0">
              <a:buNone/>
            </a:pPr>
            <a:r>
              <a:rPr lang="en-AU" sz="2600" dirty="0" smtClean="0"/>
              <a:t>              LAMBRORGE = 0.2 in standard adjustment parameter set</a:t>
            </a:r>
          </a:p>
          <a:p>
            <a:r>
              <a:rPr lang="en-AU" sz="3000" dirty="0" smtClean="0"/>
              <a:t>By treating </a:t>
            </a:r>
            <a:r>
              <a:rPr lang="en-AU" sz="3000" dirty="0" err="1" smtClean="0">
                <a:solidFill>
                  <a:srgbClr val="FF0000"/>
                </a:solidFill>
              </a:rPr>
              <a:t>rorgt</a:t>
            </a:r>
            <a:r>
              <a:rPr lang="en-AU" sz="3000" dirty="0" smtClean="0">
                <a:solidFill>
                  <a:srgbClr val="FF0000"/>
                </a:solidFill>
              </a:rPr>
              <a:t>(r)</a:t>
            </a:r>
            <a:r>
              <a:rPr lang="en-AU" sz="3000" dirty="0" smtClean="0">
                <a:solidFill>
                  <a:srgbClr val="0070C0"/>
                </a:solidFill>
              </a:rPr>
              <a:t> </a:t>
            </a:r>
            <a:r>
              <a:rPr lang="en-AU" sz="3000" dirty="0" smtClean="0">
                <a:solidFill>
                  <a:schemeClr val="tx1"/>
                </a:solidFill>
              </a:rPr>
              <a:t>as </a:t>
            </a:r>
            <a:r>
              <a:rPr lang="en-AU" sz="3000" dirty="0" smtClean="0"/>
              <a:t>exogenous – </a:t>
            </a:r>
            <a:r>
              <a:rPr lang="en-AU" sz="3000" dirty="0" smtClean="0">
                <a:solidFill>
                  <a:srgbClr val="FF0000"/>
                </a:solidFill>
              </a:rPr>
              <a:t>RORGTARG</a:t>
            </a:r>
            <a:r>
              <a:rPr lang="en-AU" sz="3000" dirty="0" smtClean="0"/>
              <a:t> also exogenous</a:t>
            </a:r>
          </a:p>
          <a:p>
            <a:r>
              <a:rPr lang="en-AU" sz="3000" dirty="0" smtClean="0"/>
              <a:t>Capital gradually then adjusts to </a:t>
            </a:r>
            <a:r>
              <a:rPr lang="en-AU" sz="3000" b="1" dirty="0" smtClean="0"/>
              <a:t>align</a:t>
            </a:r>
            <a:r>
              <a:rPr lang="en-AU" sz="3000" dirty="0" smtClean="0"/>
              <a:t> the expected with the exogenous target rate of return </a:t>
            </a:r>
          </a:p>
          <a:p>
            <a:pPr lvl="1"/>
            <a:r>
              <a:rPr lang="en-AU" sz="2600" dirty="0" smtClean="0"/>
              <a:t>Recall, e</a:t>
            </a:r>
            <a:r>
              <a:rPr lang="en-AU" dirty="0" smtClean="0"/>
              <a:t>xpected </a:t>
            </a:r>
            <a:r>
              <a:rPr lang="en-AU" dirty="0"/>
              <a:t>and actual rates of return </a:t>
            </a:r>
            <a:r>
              <a:rPr lang="en-AU" dirty="0" smtClean="0"/>
              <a:t>simultaneously adjust to </a:t>
            </a:r>
            <a:r>
              <a:rPr lang="en-AU" b="1" dirty="0" smtClean="0"/>
              <a:t>eliminate</a:t>
            </a:r>
            <a:r>
              <a:rPr lang="en-AU" dirty="0" smtClean="0"/>
              <a:t> </a:t>
            </a:r>
            <a:r>
              <a:rPr lang="en-AU" dirty="0"/>
              <a:t>errors in </a:t>
            </a:r>
            <a:r>
              <a:rPr lang="en-AU" dirty="0" smtClean="0"/>
              <a:t>expectations</a:t>
            </a:r>
            <a:endParaRPr lang="en-AU" dirty="0"/>
          </a:p>
        </p:txBody>
      </p:sp>
      <p:sp>
        <p:nvSpPr>
          <p:cNvPr id="4" name="Oval 3"/>
          <p:cNvSpPr/>
          <p:nvPr/>
        </p:nvSpPr>
        <p:spPr>
          <a:xfrm>
            <a:off x="1102660" y="2635625"/>
            <a:ext cx="6589058" cy="98163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7718613" y="3146612"/>
            <a:ext cx="3980328" cy="6723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9130553" y="3160059"/>
            <a:ext cx="2568388" cy="5782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8331200" y="2496457"/>
            <a:ext cx="3251200" cy="145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5484267" y="2114176"/>
            <a:ext cx="2503286" cy="588683"/>
          </a:xfrm>
          <a:prstGeom prst="ellipse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TextBox 11"/>
          <p:cNvSpPr txBox="1"/>
          <p:nvPr/>
        </p:nvSpPr>
        <p:spPr>
          <a:xfrm>
            <a:off x="10558289" y="2082572"/>
            <a:ext cx="1436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Original</a:t>
            </a:r>
            <a:endParaRPr lang="en-A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9749116" y="2752182"/>
            <a:ext cx="1990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Augmentation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20572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34487" cy="1325563"/>
          </a:xfrm>
        </p:spPr>
        <p:txBody>
          <a:bodyPr>
            <a:normAutofit/>
          </a:bodyPr>
          <a:lstStyle/>
          <a:p>
            <a:r>
              <a:rPr lang="en-AU" sz="4000" dirty="0" smtClean="0"/>
              <a:t>How to make the target rate of return (</a:t>
            </a:r>
            <a:r>
              <a:rPr lang="en-AU" sz="4000" dirty="0" err="1" smtClean="0"/>
              <a:t>rorgt</a:t>
            </a:r>
            <a:r>
              <a:rPr lang="en-AU" sz="4000" dirty="0" smtClean="0"/>
              <a:t>| RORGTARG) exogenous </a:t>
            </a:r>
            <a:endParaRPr lang="en-AU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726271" cy="4351338"/>
          </a:xfrm>
        </p:spPr>
        <p:txBody>
          <a:bodyPr>
            <a:normAutofit fontScale="92500" lnSpcReduction="20000"/>
          </a:bodyPr>
          <a:lstStyle/>
          <a:p>
            <a:r>
              <a:rPr lang="en-AU" dirty="0" smtClean="0"/>
              <a:t>Add a new equation to define the percentage change in the target rate of return by region - </a:t>
            </a:r>
            <a:r>
              <a:rPr lang="en-AU" dirty="0" err="1" smtClean="0"/>
              <a:t>rorgt</a:t>
            </a:r>
            <a:r>
              <a:rPr lang="en-AU" dirty="0" smtClean="0"/>
              <a:t>(r) = </a:t>
            </a:r>
            <a:r>
              <a:rPr lang="en-AU" dirty="0" err="1"/>
              <a:t>srorc</a:t>
            </a:r>
            <a:r>
              <a:rPr lang="en-AU" dirty="0"/>
              <a:t>(r) + </a:t>
            </a:r>
            <a:r>
              <a:rPr lang="en-AU" dirty="0" err="1" smtClean="0"/>
              <a:t>srorc_r</a:t>
            </a:r>
            <a:r>
              <a:rPr lang="en-AU" dirty="0" smtClean="0"/>
              <a:t>, </a:t>
            </a:r>
          </a:p>
          <a:p>
            <a:pPr marL="457200" lvl="1" indent="0">
              <a:buNone/>
            </a:pPr>
            <a:r>
              <a:rPr lang="en-AU" sz="2600" dirty="0" smtClean="0"/>
              <a:t>where</a:t>
            </a:r>
            <a:r>
              <a:rPr lang="en-AU" dirty="0" smtClean="0"/>
              <a:t> </a:t>
            </a:r>
          </a:p>
          <a:p>
            <a:pPr lvl="1"/>
            <a:r>
              <a:rPr lang="en-AU" sz="2600" dirty="0" err="1" smtClean="0"/>
              <a:t>srorc</a:t>
            </a:r>
            <a:r>
              <a:rPr lang="en-AU" sz="2600" dirty="0" smtClean="0"/>
              <a:t>(r</a:t>
            </a:r>
            <a:r>
              <a:rPr lang="en-AU" sz="2600" dirty="0"/>
              <a:t>) is a regional shifter </a:t>
            </a:r>
            <a:r>
              <a:rPr lang="en-AU" sz="2600" dirty="0" smtClean="0"/>
              <a:t>on the target rate</a:t>
            </a:r>
          </a:p>
          <a:p>
            <a:pPr lvl="1"/>
            <a:r>
              <a:rPr lang="en-AU" sz="2600" dirty="0" err="1" smtClean="0"/>
              <a:t>srorc_r</a:t>
            </a:r>
            <a:r>
              <a:rPr lang="en-AU" sz="2600" dirty="0" smtClean="0"/>
              <a:t> is a world </a:t>
            </a:r>
            <a:r>
              <a:rPr lang="en-AU" sz="2600" dirty="0"/>
              <a:t>average </a:t>
            </a:r>
            <a:r>
              <a:rPr lang="en-AU" sz="2600" dirty="0" smtClean="0"/>
              <a:t>shifter on the target rate </a:t>
            </a:r>
          </a:p>
          <a:p>
            <a:r>
              <a:rPr lang="en-AU" dirty="0" smtClean="0"/>
              <a:t>Closing the model</a:t>
            </a:r>
          </a:p>
          <a:p>
            <a:pPr lvl="1"/>
            <a:r>
              <a:rPr lang="en-AU" sz="2600" dirty="0" err="1"/>
              <a:t>srorc</a:t>
            </a:r>
            <a:r>
              <a:rPr lang="en-AU" sz="2600" dirty="0"/>
              <a:t>(r</a:t>
            </a:r>
            <a:r>
              <a:rPr lang="en-AU" sz="2600" dirty="0" smtClean="0"/>
              <a:t>) is naturally exogenous</a:t>
            </a:r>
          </a:p>
          <a:p>
            <a:pPr lvl="1"/>
            <a:r>
              <a:rPr lang="en-AU" sz="2600" b="1" dirty="0" smtClean="0"/>
              <a:t>Swap</a:t>
            </a:r>
            <a:r>
              <a:rPr lang="en-AU" sz="2600" dirty="0" smtClean="0"/>
              <a:t> </a:t>
            </a:r>
            <a:r>
              <a:rPr lang="en-AU" sz="2600" dirty="0" err="1"/>
              <a:t>sqkworld</a:t>
            </a:r>
            <a:r>
              <a:rPr lang="en-AU" sz="2600" dirty="0"/>
              <a:t> = </a:t>
            </a:r>
            <a:r>
              <a:rPr lang="en-AU" sz="2600" dirty="0" err="1" smtClean="0"/>
              <a:t>srorc_r</a:t>
            </a:r>
            <a:r>
              <a:rPr lang="en-AU" sz="2600" dirty="0" smtClean="0"/>
              <a:t> ; </a:t>
            </a:r>
          </a:p>
          <a:p>
            <a:pPr marL="457200" lvl="1" indent="0">
              <a:buNone/>
            </a:pPr>
            <a:r>
              <a:rPr lang="en-AU" sz="2600" dirty="0" smtClean="0"/>
              <a:t>where </a:t>
            </a:r>
            <a:r>
              <a:rPr lang="en-AU" sz="2600" dirty="0" err="1" smtClean="0"/>
              <a:t>sqkworld</a:t>
            </a:r>
            <a:r>
              <a:rPr lang="en-AU" sz="2600" dirty="0" smtClean="0"/>
              <a:t> is a region-generic </a:t>
            </a:r>
            <a:r>
              <a:rPr lang="en-AU" sz="2600" dirty="0"/>
              <a:t>shock to capital </a:t>
            </a:r>
            <a:r>
              <a:rPr lang="en-AU" sz="2600" dirty="0" smtClean="0"/>
              <a:t>stock</a:t>
            </a:r>
            <a:endParaRPr lang="en-AU" sz="2600" dirty="0"/>
          </a:p>
          <a:p>
            <a:r>
              <a:rPr lang="en-AU" dirty="0" smtClean="0"/>
              <a:t>Swap recognises adjustment costs outside of </a:t>
            </a:r>
            <a:r>
              <a:rPr lang="en-AU" dirty="0" err="1" smtClean="0"/>
              <a:t>GDyn</a:t>
            </a:r>
            <a:r>
              <a:rPr lang="en-AU" dirty="0" smtClean="0"/>
              <a:t> diminishing balance theory: retirement of capital before full depreciation, commissioning lags</a:t>
            </a:r>
          </a:p>
          <a:p>
            <a:r>
              <a:rPr lang="en-AU" dirty="0" smtClean="0"/>
              <a:t>Specification meets </a:t>
            </a:r>
            <a:r>
              <a:rPr lang="en-AU" dirty="0"/>
              <a:t>all market clearing and neo-classical stability </a:t>
            </a:r>
            <a:r>
              <a:rPr lang="en-AU" dirty="0" smtClean="0"/>
              <a:t>conditions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5191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223812" cy="1325563"/>
          </a:xfrm>
        </p:spPr>
        <p:txBody>
          <a:bodyPr>
            <a:noAutofit/>
          </a:bodyPr>
          <a:lstStyle/>
          <a:p>
            <a:r>
              <a:rPr lang="en-AU" sz="4000" dirty="0" smtClean="0"/>
              <a:t>A second source of instability remains – to </a:t>
            </a:r>
            <a:r>
              <a:rPr lang="en-AU" sz="4000" dirty="0"/>
              <a:t>address </a:t>
            </a:r>
            <a:r>
              <a:rPr lang="en-AU" sz="4000" dirty="0" smtClean="0"/>
              <a:t>need </a:t>
            </a:r>
            <a:r>
              <a:rPr lang="en-AU" sz="4000" dirty="0"/>
              <a:t>to revise </a:t>
            </a:r>
            <a:r>
              <a:rPr lang="en-AU" sz="4000" dirty="0" smtClean="0"/>
              <a:t>capital-finance </a:t>
            </a:r>
            <a:r>
              <a:rPr lang="en-AU" sz="4000" dirty="0"/>
              <a:t>treatment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941424" cy="4709646"/>
          </a:xfrm>
        </p:spPr>
        <p:txBody>
          <a:bodyPr>
            <a:normAutofit/>
          </a:bodyPr>
          <a:lstStyle/>
          <a:p>
            <a:r>
              <a:rPr lang="en-AU" dirty="0" smtClean="0"/>
              <a:t>In </a:t>
            </a:r>
            <a:r>
              <a:rPr lang="en-AU" dirty="0" err="1" smtClean="0"/>
              <a:t>GDyn</a:t>
            </a:r>
            <a:endParaRPr lang="en-AU" dirty="0" smtClean="0"/>
          </a:p>
          <a:p>
            <a:pPr lvl="1"/>
            <a:r>
              <a:rPr lang="en-AU" dirty="0" smtClean="0"/>
              <a:t>Regional firms’ reproducible </a:t>
            </a:r>
            <a:r>
              <a:rPr lang="en-AU" dirty="0"/>
              <a:t>fixed </a:t>
            </a:r>
            <a:r>
              <a:rPr lang="en-AU" dirty="0" smtClean="0"/>
              <a:t>capital is modelled as being owned by either: domestic residents, or foreign residents </a:t>
            </a:r>
          </a:p>
          <a:p>
            <a:pPr lvl="2"/>
            <a:r>
              <a:rPr lang="en-AU" dirty="0" smtClean="0"/>
              <a:t>Foreign </a:t>
            </a:r>
            <a:r>
              <a:rPr lang="en-AU" dirty="0"/>
              <a:t>ownership is consolidated into a </a:t>
            </a:r>
            <a:r>
              <a:rPr lang="en-AU" dirty="0" smtClean="0"/>
              <a:t>Global trust</a:t>
            </a:r>
          </a:p>
          <a:p>
            <a:pPr lvl="1"/>
            <a:r>
              <a:rPr lang="en-AU" dirty="0" smtClean="0"/>
              <a:t>Regional households’ </a:t>
            </a:r>
            <a:r>
              <a:rPr lang="en-AU" dirty="0"/>
              <a:t>hold wealth in a two-asset portfolio comprised </a:t>
            </a:r>
            <a:r>
              <a:rPr lang="en-AU" dirty="0" smtClean="0"/>
              <a:t>of: </a:t>
            </a:r>
            <a:br>
              <a:rPr lang="en-AU" dirty="0" smtClean="0"/>
            </a:br>
            <a:r>
              <a:rPr lang="en-AU" dirty="0" smtClean="0"/>
              <a:t>(</a:t>
            </a:r>
            <a:r>
              <a:rPr lang="en-AU" dirty="0" err="1" smtClean="0"/>
              <a:t>i</a:t>
            </a:r>
            <a:r>
              <a:rPr lang="en-AU" dirty="0" smtClean="0"/>
              <a:t>)</a:t>
            </a:r>
            <a:r>
              <a:rPr lang="en-AU" dirty="0"/>
              <a:t> </a:t>
            </a:r>
            <a:r>
              <a:rPr lang="en-AU" dirty="0" smtClean="0"/>
              <a:t>portfolio </a:t>
            </a:r>
            <a:r>
              <a:rPr lang="en-AU" dirty="0"/>
              <a:t>ownership of </a:t>
            </a:r>
            <a:r>
              <a:rPr lang="en-AU" dirty="0" smtClean="0"/>
              <a:t>capital </a:t>
            </a:r>
            <a:r>
              <a:rPr lang="en-AU" dirty="0"/>
              <a:t>in domestic </a:t>
            </a:r>
            <a:r>
              <a:rPr lang="en-AU" dirty="0" smtClean="0"/>
              <a:t>firms (ii) holdings </a:t>
            </a:r>
            <a:r>
              <a:rPr lang="en-AU" dirty="0"/>
              <a:t>in the </a:t>
            </a:r>
            <a:r>
              <a:rPr lang="en-AU" dirty="0" smtClean="0"/>
              <a:t>Global trust</a:t>
            </a:r>
          </a:p>
          <a:p>
            <a:r>
              <a:rPr lang="en-AU" dirty="0" smtClean="0"/>
              <a:t>Under the original approach </a:t>
            </a:r>
          </a:p>
          <a:p>
            <a:pPr lvl="1"/>
            <a:r>
              <a:rPr lang="en-AU" dirty="0" smtClean="0"/>
              <a:t>Funds allocated based on atheoretic resistance parameters</a:t>
            </a:r>
          </a:p>
          <a:p>
            <a:pPr lvl="1"/>
            <a:r>
              <a:rPr lang="en-AU" dirty="0" smtClean="0"/>
              <a:t>Projections of </a:t>
            </a:r>
            <a:r>
              <a:rPr lang="en-AU" dirty="0"/>
              <a:t>firm income </a:t>
            </a:r>
            <a:r>
              <a:rPr lang="en-AU" dirty="0" smtClean="0"/>
              <a:t>turns </a:t>
            </a:r>
            <a:r>
              <a:rPr lang="en-AU" dirty="0"/>
              <a:t>negative with standard parameters </a:t>
            </a:r>
          </a:p>
          <a:p>
            <a:r>
              <a:rPr lang="en-AU" dirty="0"/>
              <a:t>Difficult to stabilize with ad hoc parameter </a:t>
            </a:r>
            <a:r>
              <a:rPr lang="en-AU" dirty="0" smtClean="0"/>
              <a:t>changes </a:t>
            </a:r>
          </a:p>
          <a:p>
            <a:r>
              <a:rPr lang="en-AU" dirty="0" smtClean="0"/>
              <a:t>Better to look to a theoretic approach  - choose a CET|CES specification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07538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 smtClean="0"/>
              <a:t>Matching behavioural parameters in atheoretic and theoretic approaches</a:t>
            </a:r>
            <a:endParaRPr lang="en-AU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0095124"/>
              </p:ext>
            </p:extLst>
          </p:nvPr>
        </p:nvGraphicFramePr>
        <p:xfrm>
          <a:off x="838200" y="1825625"/>
          <a:ext cx="10515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370840">
                <a:tc>
                  <a:txBody>
                    <a:bodyPr/>
                    <a:lstStyle/>
                    <a:p>
                      <a:r>
                        <a:rPr lang="en-AU" sz="2400" dirty="0" smtClean="0">
                          <a:solidFill>
                            <a:schemeClr val="tx1"/>
                          </a:solidFill>
                        </a:rPr>
                        <a:t>Atheoretic funding</a:t>
                      </a:r>
                      <a:r>
                        <a:rPr lang="en-AU" sz="2400" baseline="0" dirty="0" smtClean="0">
                          <a:solidFill>
                            <a:schemeClr val="tx1"/>
                          </a:solidFill>
                        </a:rPr>
                        <a:t> rigidity parameters of original model </a:t>
                      </a:r>
                      <a:endParaRPr lang="en-A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 sz="2400" dirty="0" smtClean="0">
                          <a:solidFill>
                            <a:schemeClr val="tx1"/>
                          </a:solidFill>
                        </a:rPr>
                        <a:t>CET|CES</a:t>
                      </a:r>
                      <a:r>
                        <a:rPr lang="en-AU" sz="2400" baseline="0" dirty="0" smtClean="0">
                          <a:solidFill>
                            <a:schemeClr val="tx1"/>
                          </a:solidFill>
                        </a:rPr>
                        <a:t> theory-based parameters of alternative model</a:t>
                      </a:r>
                      <a:endParaRPr lang="en-A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lvl="2" indent="0"/>
                      <a:r>
                        <a:rPr lang="en-AU" sz="2400" i="0" dirty="0" smtClean="0">
                          <a:solidFill>
                            <a:schemeClr val="tx1"/>
                          </a:solidFill>
                        </a:rPr>
                        <a:t>Rigidity of allocation of wealth by regional household (RIGWQH(r))</a:t>
                      </a:r>
                    </a:p>
                    <a:p>
                      <a:endParaRPr lang="en-AU" sz="24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 sz="240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Region-specific elasticity of transformation domestic/foreign holdings (CETCF(r))</a:t>
                      </a:r>
                      <a:endParaRPr lang="en-AU" sz="24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2400" i="0" dirty="0" smtClean="0">
                          <a:solidFill>
                            <a:schemeClr val="tx1"/>
                          </a:solidFill>
                        </a:rPr>
                        <a:t>Rigidity of source of funding of enterprises (RIGWQ_F(r))</a:t>
                      </a:r>
                    </a:p>
                    <a:p>
                      <a:endParaRPr lang="en-AU" sz="24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 sz="240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Region-specific elasticity of substitution domestic/foreign capital finance (CESCF(r))</a:t>
                      </a:r>
                      <a:endParaRPr lang="en-AU" sz="24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9220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62447" cy="1325563"/>
          </a:xfrm>
        </p:spPr>
        <p:txBody>
          <a:bodyPr>
            <a:noAutofit/>
          </a:bodyPr>
          <a:lstStyle/>
          <a:p>
            <a:r>
              <a:rPr lang="en-AU" sz="4000" dirty="0"/>
              <a:t>Household and firm optimizing behaviour with a CET|CES approach to modelling capital-finance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39905" y="6142122"/>
            <a:ext cx="10515600" cy="621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dirty="0" smtClean="0"/>
              <a:t>Model stable with the CET|CES alternative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511" y="1690688"/>
            <a:ext cx="8806181" cy="449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937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 smtClean="0"/>
              <a:t>Model stability achieved in </a:t>
            </a:r>
            <a:r>
              <a:rPr lang="en-AU" sz="4000" dirty="0" err="1" smtClean="0"/>
              <a:t>GDyn</a:t>
            </a:r>
            <a:r>
              <a:rPr lang="en-AU" sz="4000" dirty="0"/>
              <a:t>-F for test </a:t>
            </a:r>
            <a:r>
              <a:rPr lang="en-AU" sz="4000" dirty="0" smtClean="0"/>
              <a:t>(with only Time shocked) </a:t>
            </a:r>
            <a:endParaRPr lang="en-AU" sz="40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7582944"/>
              </p:ext>
            </p:extLst>
          </p:nvPr>
        </p:nvGraphicFramePr>
        <p:xfrm>
          <a:off x="838200" y="1718049"/>
          <a:ext cx="105156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>
                          <a:solidFill>
                            <a:schemeClr val="tx1"/>
                          </a:solidFill>
                        </a:rPr>
                        <a:t>GDyn-2012</a:t>
                      </a:r>
                      <a:endParaRPr lang="en-AU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AU" b="0" baseline="0" dirty="0" smtClean="0">
                          <a:solidFill>
                            <a:schemeClr val="tx1"/>
                          </a:solidFill>
                        </a:rPr>
                        <a:t>(from above)</a:t>
                      </a:r>
                      <a:endParaRPr lang="en-A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err="1" smtClean="0">
                          <a:solidFill>
                            <a:schemeClr val="tx1"/>
                          </a:solidFill>
                        </a:rPr>
                        <a:t>GDyn</a:t>
                      </a:r>
                      <a:r>
                        <a:rPr lang="en-AU" dirty="0" smtClean="0">
                          <a:solidFill>
                            <a:schemeClr val="tx1"/>
                          </a:solidFill>
                        </a:rPr>
                        <a:t>-F</a:t>
                      </a:r>
                    </a:p>
                    <a:p>
                      <a:pPr algn="ctr"/>
                      <a:r>
                        <a:rPr lang="en-AU" b="0" dirty="0" smtClean="0">
                          <a:solidFill>
                            <a:schemeClr val="tx1"/>
                          </a:solidFill>
                        </a:rPr>
                        <a:t>RORGROSS</a:t>
                      </a:r>
                      <a:r>
                        <a:rPr lang="en-AU" b="0" baseline="0" dirty="0" smtClean="0">
                          <a:solidFill>
                            <a:schemeClr val="tx1"/>
                          </a:solidFill>
                        </a:rPr>
                        <a:t> (and </a:t>
                      </a:r>
                      <a:r>
                        <a:rPr lang="en-AU" b="0" dirty="0" smtClean="0">
                          <a:solidFill>
                            <a:schemeClr val="tx1"/>
                          </a:solidFill>
                        </a:rPr>
                        <a:t>RORGEXP)</a:t>
                      </a:r>
                      <a:r>
                        <a:rPr lang="en-AU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AU" b="0" dirty="0" smtClean="0">
                          <a:solidFill>
                            <a:schemeClr val="tx1"/>
                          </a:solidFill>
                        </a:rPr>
                        <a:t>converges to RORGTARG </a:t>
                      </a:r>
                    </a:p>
                    <a:p>
                      <a:pPr algn="ctr"/>
                      <a:r>
                        <a:rPr lang="en-AU" b="0" dirty="0" smtClean="0">
                          <a:solidFill>
                            <a:schemeClr val="tx1"/>
                          </a:solidFill>
                        </a:rPr>
                        <a:t>(RORGTARG = 0.104 in database)</a:t>
                      </a:r>
                      <a:r>
                        <a:rPr lang="en-AU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A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71" y="2819356"/>
            <a:ext cx="4510366" cy="29995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1212" y="2832803"/>
            <a:ext cx="4510366" cy="299955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6441211" y="5984751"/>
            <a:ext cx="4510367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AU" sz="2600" dirty="0" smtClean="0"/>
              <a:t>All stability conditions satisfied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71" y="5984751"/>
            <a:ext cx="4510367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AU" sz="2600" dirty="0" smtClean="0"/>
              <a:t>Stability conditions not satisfied</a:t>
            </a:r>
          </a:p>
        </p:txBody>
      </p:sp>
    </p:spTree>
    <p:extLst>
      <p:ext uri="{BB962C8B-B14F-4D97-AF65-F5344CB8AC3E}">
        <p14:creationId xmlns:p14="http://schemas.microsoft.com/office/powerpoint/2010/main" val="132555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210366" cy="1325563"/>
          </a:xfrm>
        </p:spPr>
        <p:txBody>
          <a:bodyPr>
            <a:normAutofit/>
          </a:bodyPr>
          <a:lstStyle/>
          <a:p>
            <a:r>
              <a:rPr lang="en-AU" sz="4000" dirty="0" smtClean="0"/>
              <a:t>Can apply new theory to project baseline: take GDP, population and labour growth as inputs, 2012 </a:t>
            </a:r>
            <a:r>
              <a:rPr lang="en-AU" sz="4000" dirty="0"/>
              <a:t>to 2050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62" y="1861319"/>
            <a:ext cx="5833240" cy="42301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838199" y="6127278"/>
            <a:ext cx="107262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0"/>
              </a:spcAft>
            </a:pPr>
            <a:r>
              <a:rPr lang="en-AU" sz="1600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Source</a:t>
            </a:r>
            <a:r>
              <a:rPr lang="en-AU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CEPII estimates provided with GDyn_V36, file: Projectionsforthe112_v3.zip downloaded from GTAP webpage 26 June 2016.</a:t>
            </a:r>
            <a:endParaRPr lang="en-AU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7279353" y="1771837"/>
            <a:ext cx="4285117" cy="3849035"/>
          </a:xfrm>
        </p:spPr>
        <p:txBody>
          <a:bodyPr>
            <a:normAutofit lnSpcReduction="10000"/>
          </a:bodyPr>
          <a:lstStyle/>
          <a:p>
            <a:r>
              <a:rPr lang="en-AU" dirty="0" smtClean="0"/>
              <a:t>Key points</a:t>
            </a:r>
          </a:p>
          <a:p>
            <a:pPr lvl="1"/>
            <a:r>
              <a:rPr lang="en-AU" dirty="0" smtClean="0"/>
              <a:t>GDP growth for China high but declining; ROW above average over period</a:t>
            </a:r>
          </a:p>
          <a:p>
            <a:pPr lvl="1"/>
            <a:r>
              <a:rPr lang="en-AU" dirty="0" smtClean="0"/>
              <a:t>Population growth low and declining across regions</a:t>
            </a:r>
          </a:p>
          <a:p>
            <a:pPr lvl="1"/>
            <a:r>
              <a:rPr lang="en-AU" dirty="0"/>
              <a:t>Skilled-biased </a:t>
            </a:r>
            <a:r>
              <a:rPr lang="en-AU" dirty="0" smtClean="0"/>
              <a:t>labour </a:t>
            </a:r>
            <a:r>
              <a:rPr lang="en-AU" dirty="0"/>
              <a:t>input growth </a:t>
            </a:r>
            <a:r>
              <a:rPr lang="en-AU" dirty="0" smtClean="0"/>
              <a:t>projected across regions</a:t>
            </a:r>
          </a:p>
          <a:p>
            <a:pPr lvl="1"/>
            <a:r>
              <a:rPr lang="en-US" dirty="0" smtClean="0"/>
              <a:t>Selection suitable for baseline, others possible</a:t>
            </a:r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2569527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250706" cy="1325563"/>
          </a:xfrm>
        </p:spPr>
        <p:txBody>
          <a:bodyPr>
            <a:noAutofit/>
          </a:bodyPr>
          <a:lstStyle/>
          <a:p>
            <a:r>
              <a:rPr lang="en-AU" sz="4000" dirty="0" smtClean="0"/>
              <a:t>Model primary </a:t>
            </a:r>
            <a:r>
              <a:rPr lang="en-AU" sz="4000" dirty="0"/>
              <a:t>factor technical </a:t>
            </a:r>
            <a:r>
              <a:rPr lang="en-AU" sz="4000" dirty="0" smtClean="0"/>
              <a:t>change and fixed capital accumulation, </a:t>
            </a:r>
            <a:r>
              <a:rPr lang="en-AU" sz="4000" dirty="0"/>
              <a:t>2012 to </a:t>
            </a:r>
            <a:r>
              <a:rPr lang="en-AU" sz="4000" dirty="0" smtClean="0"/>
              <a:t>2050</a:t>
            </a:r>
            <a:endParaRPr lang="en-AU" sz="4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279353" y="2040777"/>
            <a:ext cx="4285117" cy="44195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 smtClean="0"/>
              <a:t>Key points </a:t>
            </a:r>
            <a:r>
              <a:rPr lang="en-AU" dirty="0" err="1" smtClean="0"/>
              <a:t>GDyn</a:t>
            </a:r>
            <a:r>
              <a:rPr lang="en-AU" dirty="0" smtClean="0"/>
              <a:t>-F</a:t>
            </a:r>
          </a:p>
          <a:p>
            <a:pPr lvl="1"/>
            <a:r>
              <a:rPr lang="en-AU" dirty="0" smtClean="0"/>
              <a:t>Tech. change and K growth trace GDP growth across regions </a:t>
            </a:r>
          </a:p>
          <a:p>
            <a:pPr lvl="1"/>
            <a:r>
              <a:rPr lang="en-AU" dirty="0" smtClean="0"/>
              <a:t>Effects complementary to skill-biased labour input growth</a:t>
            </a:r>
          </a:p>
          <a:p>
            <a:r>
              <a:rPr lang="en-US" dirty="0" smtClean="0"/>
              <a:t>Key points </a:t>
            </a:r>
            <a:r>
              <a:rPr lang="en-US" dirty="0" err="1" smtClean="0"/>
              <a:t>Gdyn</a:t>
            </a:r>
            <a:r>
              <a:rPr lang="en-US" dirty="0" smtClean="0"/>
              <a:t> 2012</a:t>
            </a:r>
          </a:p>
          <a:p>
            <a:pPr lvl="1"/>
            <a:r>
              <a:rPr lang="en-US" dirty="0" smtClean="0"/>
              <a:t>Variability out of character with baseline projections</a:t>
            </a:r>
          </a:p>
          <a:p>
            <a:pPr lvl="1"/>
            <a:r>
              <a:rPr lang="en-US" dirty="0" smtClean="0"/>
              <a:t>Model terminates with error</a:t>
            </a:r>
            <a:endParaRPr lang="en-AU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949732" y="1674404"/>
          <a:ext cx="6096532" cy="3663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266"/>
                <a:gridCol w="3048266"/>
              </a:tblGrid>
              <a:tr h="3663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b="1" i="1" dirty="0" smtClean="0">
                          <a:solidFill>
                            <a:schemeClr val="tx1"/>
                          </a:solidFill>
                        </a:rPr>
                        <a:t>GDyn-2012</a:t>
                      </a:r>
                      <a:endParaRPr lang="en-AU" b="0" i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b="1" i="1" dirty="0" err="1" smtClean="0">
                          <a:solidFill>
                            <a:schemeClr val="tx1"/>
                          </a:solidFill>
                        </a:rPr>
                        <a:t>GDyn</a:t>
                      </a:r>
                      <a:r>
                        <a:rPr lang="en-AU" b="1" i="1" dirty="0" smtClean="0">
                          <a:solidFill>
                            <a:schemeClr val="tx1"/>
                          </a:solidFill>
                        </a:rPr>
                        <a:t>-F</a:t>
                      </a:r>
                      <a:endParaRPr lang="en-AU" b="0" i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81635" y="2070848"/>
            <a:ext cx="61990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i="1" dirty="0"/>
              <a:t>Primary factor technical change in non-accumulable endowments (% change)</a:t>
            </a:r>
            <a:endParaRPr lang="en-AU" i="1" dirty="0"/>
          </a:p>
        </p:txBody>
      </p:sp>
      <p:sp>
        <p:nvSpPr>
          <p:cNvPr id="7" name="TextBox 6"/>
          <p:cNvSpPr txBox="1"/>
          <p:nvPr/>
        </p:nvSpPr>
        <p:spPr>
          <a:xfrm>
            <a:off x="972671" y="4347879"/>
            <a:ext cx="61990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i="1" dirty="0" smtClean="0"/>
              <a:t>Growth in fixed capital </a:t>
            </a:r>
            <a:r>
              <a:rPr lang="en-AU" sz="1400" i="1" dirty="0"/>
              <a:t>(% change)</a:t>
            </a:r>
            <a:endParaRPr lang="en-AU" i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493" y="2489547"/>
            <a:ext cx="3103014" cy="18583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4432" y="2497089"/>
            <a:ext cx="3090420" cy="18507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635" y="4667969"/>
            <a:ext cx="2992872" cy="17923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4520" y="4701904"/>
            <a:ext cx="2936208" cy="175843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84300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 smtClean="0"/>
              <a:t>Modelled projections of gross rate of return confirm model stability, </a:t>
            </a:r>
            <a:r>
              <a:rPr lang="en-AU" sz="4000" dirty="0"/>
              <a:t>2012 to 2050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306247" y="2040777"/>
            <a:ext cx="4285117" cy="3849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 smtClean="0"/>
              <a:t>Key points </a:t>
            </a:r>
            <a:r>
              <a:rPr lang="en-AU" dirty="0" err="1" smtClean="0"/>
              <a:t>GDyn</a:t>
            </a:r>
            <a:r>
              <a:rPr lang="en-AU" dirty="0" smtClean="0"/>
              <a:t>-F</a:t>
            </a:r>
          </a:p>
          <a:p>
            <a:pPr lvl="1"/>
            <a:r>
              <a:rPr lang="en-AU" dirty="0"/>
              <a:t>Regional differences maintained by assumption  </a:t>
            </a:r>
          </a:p>
          <a:p>
            <a:pPr lvl="1"/>
            <a:r>
              <a:rPr lang="en-AU" dirty="0" smtClean="0"/>
              <a:t>Gross rates of </a:t>
            </a:r>
            <a:r>
              <a:rPr lang="en-AU" dirty="0"/>
              <a:t>return </a:t>
            </a:r>
            <a:r>
              <a:rPr lang="en-AU" dirty="0" smtClean="0"/>
              <a:t>stable </a:t>
            </a:r>
            <a:r>
              <a:rPr lang="en-AU" dirty="0"/>
              <a:t>in </a:t>
            </a:r>
            <a:r>
              <a:rPr lang="en-AU" dirty="0" smtClean="0"/>
              <a:t>GDYN-F</a:t>
            </a:r>
          </a:p>
          <a:p>
            <a:r>
              <a:rPr lang="en-US" dirty="0" smtClean="0"/>
              <a:t>Key point Gdyn-2012</a:t>
            </a:r>
            <a:endParaRPr lang="en-AU" dirty="0" smtClean="0"/>
          </a:p>
          <a:p>
            <a:pPr lvl="1"/>
            <a:r>
              <a:rPr lang="en-AU" dirty="0" smtClean="0"/>
              <a:t>Declining trend projected</a:t>
            </a:r>
          </a:p>
          <a:p>
            <a:pPr lvl="1"/>
            <a:r>
              <a:rPr lang="en-AU" dirty="0" smtClean="0"/>
              <a:t>Source of eventual model failure </a:t>
            </a:r>
          </a:p>
          <a:p>
            <a:pPr lvl="1"/>
            <a:endParaRPr lang="en-AU" dirty="0" smtClean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949732" y="1781980"/>
          <a:ext cx="6096532" cy="3663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266"/>
                <a:gridCol w="3048266"/>
              </a:tblGrid>
              <a:tr h="3663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b="1" i="1" dirty="0" smtClean="0">
                          <a:solidFill>
                            <a:schemeClr val="tx1"/>
                          </a:solidFill>
                        </a:rPr>
                        <a:t>GDyn-2012</a:t>
                      </a:r>
                      <a:endParaRPr lang="en-AU" b="0" i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b="1" i="1" dirty="0" err="1" smtClean="0">
                          <a:solidFill>
                            <a:schemeClr val="tx1"/>
                          </a:solidFill>
                        </a:rPr>
                        <a:t>GDyn</a:t>
                      </a:r>
                      <a:r>
                        <a:rPr lang="en-AU" b="1" i="1" dirty="0" smtClean="0">
                          <a:solidFill>
                            <a:schemeClr val="tx1"/>
                          </a:solidFill>
                        </a:rPr>
                        <a:t>-F</a:t>
                      </a:r>
                      <a:endParaRPr lang="en-AU" b="0" i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81635" y="2151530"/>
            <a:ext cx="61990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i="1" dirty="0" smtClean="0"/>
              <a:t>Gross rate of return</a:t>
            </a:r>
            <a:endParaRPr lang="en-AU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577" y="2546978"/>
            <a:ext cx="3146087" cy="20922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431" y="2546978"/>
            <a:ext cx="3146087" cy="209225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737845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739717" cy="1325563"/>
          </a:xfrm>
        </p:spPr>
        <p:txBody>
          <a:bodyPr>
            <a:normAutofit/>
          </a:bodyPr>
          <a:lstStyle/>
          <a:p>
            <a:r>
              <a:rPr lang="en-AU" sz="4000" dirty="0" smtClean="0"/>
              <a:t>Revised model projections </a:t>
            </a:r>
            <a:r>
              <a:rPr lang="en-AU" sz="4000" dirty="0"/>
              <a:t>of </a:t>
            </a:r>
            <a:r>
              <a:rPr lang="en-AU" sz="4000" dirty="0" smtClean="0"/>
              <a:t>share of global trust in regional firms also stable, </a:t>
            </a:r>
            <a:r>
              <a:rPr lang="en-AU" sz="4000" dirty="0"/>
              <a:t>2012 to </a:t>
            </a:r>
            <a:r>
              <a:rPr lang="en-AU" sz="4000" dirty="0" smtClean="0"/>
              <a:t>2050</a:t>
            </a:r>
            <a:endParaRPr lang="en-AU" sz="4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292800" y="2191240"/>
            <a:ext cx="4285117" cy="384903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 smtClean="0"/>
              <a:t>Key points</a:t>
            </a:r>
          </a:p>
          <a:p>
            <a:pPr lvl="1"/>
            <a:r>
              <a:rPr lang="en-AU" dirty="0" smtClean="0"/>
              <a:t>Share of Global trust in regional firms influenced by matching of investment funding requirements to domestic &amp; foreign saving</a:t>
            </a:r>
          </a:p>
          <a:p>
            <a:pPr lvl="1"/>
            <a:r>
              <a:rPr lang="en-AU" dirty="0" smtClean="0"/>
              <a:t>Shares projected to: </a:t>
            </a:r>
            <a:br>
              <a:rPr lang="en-AU" dirty="0" smtClean="0"/>
            </a:br>
            <a:r>
              <a:rPr lang="en-AU" dirty="0" smtClean="0"/>
              <a:t>- increase for China &amp; ROW  - decrease for EU &amp; USA </a:t>
            </a:r>
            <a:br>
              <a:rPr lang="en-AU" dirty="0" smtClean="0"/>
            </a:br>
            <a:r>
              <a:rPr lang="en-AU" dirty="0" smtClean="0"/>
              <a:t>- stable/low for AUS, JPN</a:t>
            </a:r>
          </a:p>
          <a:p>
            <a:pPr lvl="1"/>
            <a:r>
              <a:rPr lang="en-AU" dirty="0" smtClean="0"/>
              <a:t>Greater variability projected in GDyn-2012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949732" y="1781980"/>
          <a:ext cx="6096532" cy="3663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266"/>
                <a:gridCol w="3048266"/>
              </a:tblGrid>
              <a:tr h="3663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b="1" i="1" dirty="0" smtClean="0">
                          <a:solidFill>
                            <a:schemeClr val="tx1"/>
                          </a:solidFill>
                        </a:rPr>
                        <a:t>GDyn-2012</a:t>
                      </a:r>
                      <a:endParaRPr lang="en-AU" b="0" i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b="1" i="1" dirty="0" err="1" smtClean="0">
                          <a:solidFill>
                            <a:schemeClr val="tx1"/>
                          </a:solidFill>
                        </a:rPr>
                        <a:t>GDyn</a:t>
                      </a:r>
                      <a:r>
                        <a:rPr lang="en-AU" b="1" i="1" dirty="0" smtClean="0">
                          <a:solidFill>
                            <a:schemeClr val="tx1"/>
                          </a:solidFill>
                        </a:rPr>
                        <a:t>-F</a:t>
                      </a:r>
                      <a:endParaRPr lang="en-AU" b="0" i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81635" y="2151530"/>
            <a:ext cx="61990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dirty="0"/>
              <a:t>Share of the global trust in regional firms (Regional shares add to 1)</a:t>
            </a:r>
            <a:endParaRPr lang="en-AU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294" y="2546133"/>
            <a:ext cx="3068409" cy="18376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7047" y="2546134"/>
            <a:ext cx="3068410" cy="183760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334628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 smtClean="0"/>
              <a:t>What has been achieved, possibilities for further research</a:t>
            </a:r>
            <a:endParaRPr lang="en-AU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sz="3400" dirty="0" smtClean="0"/>
              <a:t>Longer-run neo-classical equilibrium conditions satisfied</a:t>
            </a:r>
          </a:p>
          <a:p>
            <a:r>
              <a:rPr lang="en-AU" sz="3400" dirty="0" smtClean="0"/>
              <a:t>Modified </a:t>
            </a:r>
            <a:r>
              <a:rPr lang="en-AU" sz="3400" dirty="0" err="1" smtClean="0"/>
              <a:t>Gdyn</a:t>
            </a:r>
            <a:r>
              <a:rPr lang="en-AU" sz="3400" dirty="0" smtClean="0"/>
              <a:t> model suitable for building stable reference case</a:t>
            </a:r>
          </a:p>
          <a:p>
            <a:r>
              <a:rPr lang="en-AU" sz="3400" dirty="0" smtClean="0"/>
              <a:t>Some suggestions for further consideration and development  </a:t>
            </a:r>
          </a:p>
          <a:p>
            <a:pPr lvl="1"/>
            <a:r>
              <a:rPr lang="en-AU" sz="3000" dirty="0"/>
              <a:t>Modelling of regional household saving behaviour</a:t>
            </a:r>
          </a:p>
          <a:p>
            <a:pPr lvl="1"/>
            <a:r>
              <a:rPr lang="en-AU" sz="3000" dirty="0" smtClean="0"/>
              <a:t>Modelling of adjustment costs</a:t>
            </a:r>
          </a:p>
          <a:p>
            <a:pPr lvl="1"/>
            <a:r>
              <a:rPr lang="en-AU" sz="3000" dirty="0" smtClean="0"/>
              <a:t>Modelling of labour supply and demand by occupation</a:t>
            </a:r>
          </a:p>
          <a:p>
            <a:pPr lvl="1"/>
            <a:r>
              <a:rPr lang="en-AU" sz="3000" dirty="0" smtClean="0"/>
              <a:t>Appropriateness of parameter values</a:t>
            </a:r>
          </a:p>
          <a:p>
            <a:r>
              <a:rPr lang="en-AU" sz="3400" dirty="0" smtClean="0"/>
              <a:t>And what about</a:t>
            </a:r>
          </a:p>
          <a:p>
            <a:pPr lvl="1"/>
            <a:r>
              <a:rPr lang="en-AU" sz="3000" dirty="0" smtClean="0"/>
              <a:t>Historical validation to help inform productivity and growth assumptions – possible with </a:t>
            </a:r>
            <a:r>
              <a:rPr lang="en-AU" sz="3000" smtClean="0"/>
              <a:t>stable model &amp; </a:t>
            </a:r>
            <a:r>
              <a:rPr lang="en-AU" sz="3000" dirty="0" smtClean="0"/>
              <a:t>data from 2004</a:t>
            </a:r>
            <a:endParaRPr lang="en-AU" sz="3000" dirty="0"/>
          </a:p>
        </p:txBody>
      </p:sp>
    </p:spTree>
    <p:extLst>
      <p:ext uri="{BB962C8B-B14F-4D97-AF65-F5344CB8AC3E}">
        <p14:creationId xmlns:p14="http://schemas.microsoft.com/office/powerpoint/2010/main" val="4180109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20729</TotalTime>
  <Words>1383</Words>
  <Application>Microsoft Office PowerPoint</Application>
  <PresentationFormat>Widescreen</PresentationFormat>
  <Paragraphs>182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Office Theme</vt:lpstr>
      <vt:lpstr>Achieving a long-run equilibrium in the dynamic GTAP model Organised session 21, Trade Projections 2018 GTAP Conference, Cartagena  13-15 June 2018</vt:lpstr>
      <vt:lpstr>Some background</vt:lpstr>
      <vt:lpstr>Dynamics introduced in Gdyn architecture</vt:lpstr>
      <vt:lpstr>Use an aggregated database, test scenario</vt:lpstr>
      <vt:lpstr>Snag – Stability conditions not satisfied: Evidenced by projections &amp; simulation failure with error</vt:lpstr>
      <vt:lpstr>Stability conditions not met partly because no rate of return variable assumed exogenous</vt:lpstr>
      <vt:lpstr>An overview of GDyn partial adjustment rules for capital accumulation, rates of return</vt:lpstr>
      <vt:lpstr>Original investment rule eliminates differences in changes, augment to eliminate difference in levels</vt:lpstr>
      <vt:lpstr>How to make the target rate of return (rorgt| RORGTARG) exogenous </vt:lpstr>
      <vt:lpstr>A second source of instability remains – to address need to revise capital-finance treatment </vt:lpstr>
      <vt:lpstr>Matching behavioural parameters in atheoretic and theoretic approaches</vt:lpstr>
      <vt:lpstr>Household and firm optimizing behaviour with a CET|CES approach to modelling capital-finance</vt:lpstr>
      <vt:lpstr>Model stability achieved in GDyn-F for test (with only Time shocked) </vt:lpstr>
      <vt:lpstr>Can apply new theory to project baseline: take GDP, population and labour growth as inputs, 2012 to 2050</vt:lpstr>
      <vt:lpstr>Model primary factor technical change and fixed capital accumulation, 2012 to 2050</vt:lpstr>
      <vt:lpstr>Modelled projections of gross rate of return confirm model stability, 2012 to 2050</vt:lpstr>
      <vt:lpstr>Revised model projections of share of global trust in regional firms also stable, 2012 to 2050</vt:lpstr>
      <vt:lpstr>What has been achieved, possibilities for further research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Gretton</dc:creator>
  <cp:lastModifiedBy>Paul Gretton</cp:lastModifiedBy>
  <cp:revision>309</cp:revision>
  <cp:lastPrinted>2018-06-06T08:28:26Z</cp:lastPrinted>
  <dcterms:created xsi:type="dcterms:W3CDTF">2017-06-20T10:11:38Z</dcterms:created>
  <dcterms:modified xsi:type="dcterms:W3CDTF">2018-07-01T02:28:53Z</dcterms:modified>
</cp:coreProperties>
</file>