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8" r:id="rId4"/>
  </p:sldMasterIdLst>
  <p:notesMasterIdLst>
    <p:notesMasterId r:id="rId16"/>
  </p:notesMasterIdLst>
  <p:sldIdLst>
    <p:sldId id="335" r:id="rId5"/>
    <p:sldId id="355" r:id="rId6"/>
    <p:sldId id="356" r:id="rId7"/>
    <p:sldId id="362" r:id="rId8"/>
    <p:sldId id="357" r:id="rId9"/>
    <p:sldId id="358" r:id="rId10"/>
    <p:sldId id="359" r:id="rId11"/>
    <p:sldId id="360" r:id="rId12"/>
    <p:sldId id="361" r:id="rId13"/>
    <p:sldId id="363" r:id="rId14"/>
    <p:sldId id="364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672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5226" autoAdjust="0"/>
  </p:normalViewPr>
  <p:slideViewPr>
    <p:cSldViewPr snapToGrid="0">
      <p:cViewPr varScale="1">
        <p:scale>
          <a:sx n="110" d="100"/>
          <a:sy n="110" d="100"/>
        </p:scale>
        <p:origin x="492" y="108"/>
      </p:cViewPr>
      <p:guideLst>
        <p:guide orient="horz" pos="3672"/>
        <p:guide pos="3840"/>
      </p:guideLst>
    </p:cSldViewPr>
  </p:slideViewPr>
  <p:outlineViewPr>
    <p:cViewPr>
      <p:scale>
        <a:sx n="33" d="100"/>
        <a:sy n="33" d="100"/>
      </p:scale>
      <p:origin x="0" y="-10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E7A52F-9D89-7442-A8E9-48D1527B5F6B}" type="datetimeFigureOut">
              <a:rPr lang="en-US" smtClean="0"/>
              <a:t>5/29/2021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9C7E07-3C67-C64C-8DA0-0404F630397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528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E31DFB3-42E8-9540-92FB-4AE3F4203F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1"/>
            <a:ext cx="11158847" cy="58248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13C1B90-0A14-7B4B-B05B-357A6A88291E}"/>
              </a:ext>
            </a:extLst>
          </p:cNvPr>
          <p:cNvCxnSpPr>
            <a:cxnSpLocks/>
          </p:cNvCxnSpPr>
          <p:nvPr userDrawn="1"/>
        </p:nvCxnSpPr>
        <p:spPr>
          <a:xfrm>
            <a:off x="1036261" y="4159793"/>
            <a:ext cx="10122586" cy="0"/>
          </a:xfrm>
          <a:prstGeom prst="line">
            <a:avLst/>
          </a:prstGeom>
          <a:ln w="1270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Content Placeholder 10">
            <a:extLst>
              <a:ext uri="{FF2B5EF4-FFF2-40B4-BE49-F238E27FC236}">
                <a16:creationId xmlns:a16="http://schemas.microsoft.com/office/drawing/2014/main" id="{90097E88-8912-8A4F-9D00-BDA132434FE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033153" y="4728131"/>
            <a:ext cx="7806047" cy="28116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58E2CE6-6A25-40B9-BD31-82C750738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6313" y="1656344"/>
            <a:ext cx="7805737" cy="2113466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108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7687ADE-BAA9-634F-96B8-ACF4EE9BDF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-6836"/>
            <a:ext cx="11158847" cy="58248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FC26CF-26CC-354C-BB60-AD3E01D575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28700" y="2286000"/>
            <a:ext cx="7810499" cy="290453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BEC4E73-6A9F-2F46-89D1-559CE56C12BE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itle 1">
            <a:extLst>
              <a:ext uri="{FF2B5EF4-FFF2-40B4-BE49-F238E27FC236}">
                <a16:creationId xmlns:a16="http://schemas.microsoft.com/office/drawing/2014/main" id="{88BFD865-74BB-5B40-8DA8-7D7B921A7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5A4B708A-874B-4F75-A235-6908EB43FA8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71D589B3-67A1-4B39-9EEF-2FB7AB10ECE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5D91E6B-55B5-4092-AD3B-F7E1FD00459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6312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4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B35C0DBA-B958-984A-8540-551D3604D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48768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0C9ECF50-A899-D84A-8DA7-545D7B1945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28700" y="2286003"/>
            <a:ext cx="4876800" cy="356869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8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C23E260-2F88-C54F-893E-80966D14934A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69925"/>
            <a:ext cx="4872347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41785DC-164D-344A-8D61-85C59CABECC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354824" y="990600"/>
            <a:ext cx="4837176" cy="483717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AE1D3B9-B2D1-4927-BE44-8408FBD84C0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7447116-BCE7-456E-88B8-96ADC76E5FC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3B6347-A35F-4216-9988-7393E598E12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0165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4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FD808B2-C5CA-FE45-B556-461D856BF7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425CA9F-967F-1545-8E32-09F4DB0F04F6}"/>
              </a:ext>
            </a:extLst>
          </p:cNvPr>
          <p:cNvCxnSpPr>
            <a:cxnSpLocks/>
          </p:cNvCxnSpPr>
          <p:nvPr userDrawn="1"/>
        </p:nvCxnSpPr>
        <p:spPr>
          <a:xfrm flipV="1">
            <a:off x="1044475" y="1862667"/>
            <a:ext cx="10103049" cy="867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itle 1">
            <a:extLst>
              <a:ext uri="{FF2B5EF4-FFF2-40B4-BE49-F238E27FC236}">
                <a16:creationId xmlns:a16="http://schemas.microsoft.com/office/drawing/2014/main" id="{69DD4EBD-237B-7245-A9C2-A37674E23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15779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BA6D65B-10A2-D743-9FFA-D14B8696F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-6836"/>
            <a:ext cx="11158847" cy="58248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10" name="Chart Placeholder 3">
            <a:extLst>
              <a:ext uri="{FF2B5EF4-FFF2-40B4-BE49-F238E27FC236}">
                <a16:creationId xmlns:a16="http://schemas.microsoft.com/office/drawing/2014/main" id="{FCB9F5CF-0F1D-284B-B997-AC308FED47B9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951345" y="2286000"/>
            <a:ext cx="9145155" cy="31649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5652B48-7CDD-5645-B29B-54727CA5F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C0F4C76-2690-7448-8D03-9692C2BB1016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1C09B5-CD25-4B65-9120-D8EBD79ABC86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6281DE-BBF4-4AA1-B110-DC418232A01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39333A-6926-414D-9C9D-B62395A38A8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9658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440" userDrawn="1">
          <p15:clr>
            <a:srgbClr val="FBAE40"/>
          </p15:clr>
        </p15:guide>
        <p15:guide id="6" pos="636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855E5B9-5A63-2D46-8653-3FD1F538F5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4453"/>
            <a:ext cx="11158847" cy="582484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3" name="Table Placeholder 2">
            <a:extLst>
              <a:ext uri="{FF2B5EF4-FFF2-40B4-BE49-F238E27FC236}">
                <a16:creationId xmlns:a16="http://schemas.microsoft.com/office/drawing/2014/main" id="{03FB492B-801F-1741-BD1B-89F9C6BFF0EC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1028700" y="2423161"/>
            <a:ext cx="9067800" cy="222740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774545B3-0290-D848-BDB5-811BC52BD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10096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3709460-09E4-854A-889B-491A934DE40F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0F749A19-BE29-4599-ABBE-E7C61FF9EE3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8F30C11-6611-47E2-9CF7-8EE77F4CD10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AF710E8-4CE9-4D79-8121-DD559D321EC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5033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440" userDrawn="1">
          <p15:clr>
            <a:srgbClr val="FBAE40"/>
          </p15:clr>
        </p15:guide>
        <p15:guide id="6" pos="636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6A99595-F780-594B-8C36-E4E5AF5E1C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-6836"/>
            <a:ext cx="11158847" cy="58248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4AFB169-81B7-454B-BE19-407333C86F3B}"/>
              </a:ext>
            </a:extLst>
          </p:cNvPr>
          <p:cNvCxnSpPr>
            <a:cxnSpLocks/>
          </p:cNvCxnSpPr>
          <p:nvPr userDrawn="1"/>
        </p:nvCxnSpPr>
        <p:spPr>
          <a:xfrm>
            <a:off x="2184935" y="1874704"/>
            <a:ext cx="8973912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FC26CF-26CC-354C-BB60-AD3E01D575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28700" y="2304344"/>
            <a:ext cx="7810500" cy="298926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50000"/>
              </a:lnSpc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A06611-233D-45FA-A146-AB9D4F4A78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1525" y="978781"/>
            <a:ext cx="1589372" cy="1325563"/>
          </a:xfrm>
          <a:prstGeom prst="rect">
            <a:avLst/>
          </a:prstGeom>
        </p:spPr>
        <p:txBody>
          <a:bodyPr/>
          <a:lstStyle>
            <a:lvl1pPr>
              <a:defRPr sz="20000"/>
            </a:lvl1pPr>
          </a:lstStyle>
          <a:p>
            <a:r>
              <a:rPr lang="en-US" dirty="0"/>
              <a:t>“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4887C6-2D97-4388-AA65-CEEA6591BFB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F84EFA-1D77-40D3-B5AC-6652DC26F0E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13CA07C-1BC2-4B16-8557-27C373CFCE9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1445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4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EFAD8BFA-14F6-F54A-AB64-29F9F7616A7D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4640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B9E731-6B9B-024E-9360-F9F34CC6638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28700" y="4313437"/>
            <a:ext cx="1828800" cy="40122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1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FD3D9C96-2F42-E545-BD97-AC8568E2F49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8700" y="4752757"/>
            <a:ext cx="1828800" cy="5524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892AA37C-BA0F-9C4F-B098-EDFE391C47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784600" y="4332486"/>
            <a:ext cx="1828800" cy="40122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1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EEAAAC92-F1DA-6847-8D56-1ACCD5E3B0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84600" y="4752757"/>
            <a:ext cx="1828800" cy="5524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F4E4153D-E2B3-7D4A-8D92-FF6597B2FB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1512" y="4313436"/>
            <a:ext cx="1828800" cy="42027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1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0D6B703A-5BF6-744F-A3D3-C65E3F8B3B6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531512" y="4752757"/>
            <a:ext cx="1828800" cy="55245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982A9FE5-981A-B340-B8F8-D2DB83C1960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296400" y="4332486"/>
            <a:ext cx="1828800" cy="42027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1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594B2391-B4C8-5542-8285-39BAD874EC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296400" y="4752757"/>
            <a:ext cx="1828800" cy="55245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Picture Placeholder 25">
            <a:extLst>
              <a:ext uri="{FF2B5EF4-FFF2-40B4-BE49-F238E27FC236}">
                <a16:creationId xmlns:a16="http://schemas.microsoft.com/office/drawing/2014/main" id="{A2D87BC1-884E-CD4E-BABF-B7AF4DF7869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028700" y="2308936"/>
            <a:ext cx="1828800" cy="183159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8" name="Picture Placeholder 25">
            <a:extLst>
              <a:ext uri="{FF2B5EF4-FFF2-40B4-BE49-F238E27FC236}">
                <a16:creationId xmlns:a16="http://schemas.microsoft.com/office/drawing/2014/main" id="{DB0763B3-E65F-8A47-AA7C-C9A56C50600F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784600" y="2308936"/>
            <a:ext cx="1828800" cy="183159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9" name="Picture Placeholder 25">
            <a:extLst>
              <a:ext uri="{FF2B5EF4-FFF2-40B4-BE49-F238E27FC236}">
                <a16:creationId xmlns:a16="http://schemas.microsoft.com/office/drawing/2014/main" id="{1E0F47CF-6DE7-F745-B9D8-55421009AF4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540500" y="2308936"/>
            <a:ext cx="1828800" cy="183159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0" name="Picture Placeholder 25">
            <a:extLst>
              <a:ext uri="{FF2B5EF4-FFF2-40B4-BE49-F238E27FC236}">
                <a16:creationId xmlns:a16="http://schemas.microsoft.com/office/drawing/2014/main" id="{B4621956-6AB4-E346-8900-9AE2A51ADBC5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9296400" y="2314278"/>
            <a:ext cx="1828800" cy="183159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3B64062A-6292-0441-95CB-9A91F49DB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83883EC-FACE-4093-9976-8B0D4C8BEBCC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2611EE2-9C8D-405E-9ABF-8EFD1E1D6BB5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FE126EB-13BB-4830-A999-3778C11747A6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9632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48" userDrawn="1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440" userDrawn="1">
          <p15:clr>
            <a:srgbClr val="FBAE40"/>
          </p15:clr>
        </p15:guide>
        <p15:guide id="8" orient="horz" pos="3072" userDrawn="1">
          <p15:clr>
            <a:srgbClr val="FBAE40"/>
          </p15:clr>
        </p15:guide>
        <p15:guide id="13" pos="6384" userDrawn="1">
          <p15:clr>
            <a:srgbClr val="FBAE40"/>
          </p15:clr>
        </p15:guide>
        <p15:guide id="14" orient="horz" pos="3216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>
            <a:extLst>
              <a:ext uri="{FF2B5EF4-FFF2-40B4-BE49-F238E27FC236}">
                <a16:creationId xmlns:a16="http://schemas.microsoft.com/office/drawing/2014/main" id="{A116A2E3-682D-BD4F-9FC9-4546B0C9A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D64AC08-85A6-6F44-88B4-3FAE91B70C1B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1056DE-470B-C64D-99AE-5039A021EC5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41616" y="2328553"/>
            <a:ext cx="2286000" cy="911029"/>
          </a:xfrm>
          <a:prstGeom prst="rect">
            <a:avLst/>
          </a:prstGeom>
        </p:spPr>
        <p:txBody>
          <a:bodyPr/>
          <a:lstStyle>
            <a:lvl1pPr>
              <a:buNone/>
              <a:defRPr sz="1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4">
            <a:extLst>
              <a:ext uri="{FF2B5EF4-FFF2-40B4-BE49-F238E27FC236}">
                <a16:creationId xmlns:a16="http://schemas.microsoft.com/office/drawing/2014/main" id="{4ADA9C53-0DC4-4D43-B80C-9B0A9E0EBD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06672" y="2328553"/>
            <a:ext cx="2286000" cy="911029"/>
          </a:xfrm>
          <a:prstGeom prst="rect">
            <a:avLst/>
          </a:prstGeom>
        </p:spPr>
        <p:txBody>
          <a:bodyPr/>
          <a:lstStyle>
            <a:lvl1pPr>
              <a:buNone/>
              <a:defRPr sz="1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F8E68047-DF25-AB45-A0F0-F4DFE23516C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06672" y="3336211"/>
            <a:ext cx="2286000" cy="249099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4">
            <a:extLst>
              <a:ext uri="{FF2B5EF4-FFF2-40B4-BE49-F238E27FC236}">
                <a16:creationId xmlns:a16="http://schemas.microsoft.com/office/drawing/2014/main" id="{61DB1B27-14E7-1549-BDAA-6DD31A1B1FC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839200" y="2328553"/>
            <a:ext cx="2286000" cy="911029"/>
          </a:xfrm>
          <a:prstGeom prst="rect">
            <a:avLst/>
          </a:prstGeom>
        </p:spPr>
        <p:txBody>
          <a:bodyPr/>
          <a:lstStyle>
            <a:lvl1pPr>
              <a:buNone/>
              <a:defRPr sz="1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Text Placeholder 4">
            <a:extLst>
              <a:ext uri="{FF2B5EF4-FFF2-40B4-BE49-F238E27FC236}">
                <a16:creationId xmlns:a16="http://schemas.microsoft.com/office/drawing/2014/main" id="{69D66743-22F2-C84F-9FD2-F350766D6CD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839200" y="3331030"/>
            <a:ext cx="2286000" cy="24665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Text Placeholder 4">
            <a:extLst>
              <a:ext uri="{FF2B5EF4-FFF2-40B4-BE49-F238E27FC236}">
                <a16:creationId xmlns:a16="http://schemas.microsoft.com/office/drawing/2014/main" id="{4A38EF55-8739-4A40-A228-67296EA938B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574144" y="2328553"/>
            <a:ext cx="2286000" cy="911029"/>
          </a:xfrm>
          <a:prstGeom prst="rect">
            <a:avLst/>
          </a:prstGeom>
        </p:spPr>
        <p:txBody>
          <a:bodyPr/>
          <a:lstStyle>
            <a:lvl1pPr>
              <a:buNone/>
              <a:defRPr sz="1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Text Placeholder 4">
            <a:extLst>
              <a:ext uri="{FF2B5EF4-FFF2-40B4-BE49-F238E27FC236}">
                <a16:creationId xmlns:a16="http://schemas.microsoft.com/office/drawing/2014/main" id="{268DC74C-B0F9-2649-BEC3-BBA0BD737650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57921" y="3331029"/>
            <a:ext cx="2286000" cy="246653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B1422B-E6C5-43B2-9F2B-DECEB381214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968377" y="3331029"/>
            <a:ext cx="2286000" cy="24669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/>
            </a:lvl1pPr>
            <a:lvl2pPr>
              <a:buNone/>
              <a:defRPr sz="1400"/>
            </a:lvl2pPr>
            <a:lvl3pPr>
              <a:buNone/>
              <a:defRPr sz="1400"/>
            </a:lvl3pPr>
            <a:lvl4pPr>
              <a:buNone/>
              <a:defRPr sz="1400"/>
            </a:lvl4pPr>
            <a:lvl5pPr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BC81DA9-1713-43A7-A2CF-A9525B11AF43}"/>
              </a:ext>
            </a:extLst>
          </p:cNvPr>
          <p:cNvSpPr>
            <a:spLocks noGrp="1"/>
          </p:cNvSpPr>
          <p:nvPr>
            <p:ph type="dt" sz="half" idx="26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76A8F0-5D79-4C8A-9966-308409EB26B0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F85BAE5-43DA-49F0-89E6-66D549C52389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2560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440" userDrawn="1">
          <p15:clr>
            <a:srgbClr val="FBAE40"/>
          </p15:clr>
        </p15:guide>
        <p15:guide id="14" pos="1488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91C010F4-E1E5-354F-9B4A-6253D3DC2F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6641" y="3044590"/>
            <a:ext cx="4868860" cy="19421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285750" indent="-285750">
              <a:buFont typeface="Wingdings" pitchFamily="2" charset="2"/>
              <a:buChar char="§"/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C2F7C8C0-EB32-3C44-930E-DE05403C543A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285649" y="3044590"/>
            <a:ext cx="4868860" cy="19421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285750" indent="-285750">
              <a:buFont typeface="Wingdings" pitchFamily="2" charset="2"/>
              <a:buChar char="§"/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E06473F2-000A-7C44-9048-A0C0D4B65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6A0597E-7AE3-F242-9DDF-F678A5E11458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EAB7162A-656B-3447-976F-951853C325A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41616" y="2328554"/>
            <a:ext cx="4963884" cy="645284"/>
          </a:xfrm>
          <a:prstGeom prst="rect">
            <a:avLst/>
          </a:prstGeom>
        </p:spPr>
        <p:txBody>
          <a:bodyPr/>
          <a:lstStyle>
            <a:lvl1pPr>
              <a:buNone/>
              <a:defRPr sz="1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C8B98E47-9A5A-E54C-A093-86D516AAD0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58199" y="2328554"/>
            <a:ext cx="4868860" cy="645284"/>
          </a:xfrm>
          <a:prstGeom prst="rect">
            <a:avLst/>
          </a:prstGeom>
        </p:spPr>
        <p:txBody>
          <a:bodyPr/>
          <a:lstStyle>
            <a:lvl1pPr>
              <a:buNone/>
              <a:defRPr sz="1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E274C5-9C2D-4A46-AEAE-9DBE1C417477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419017-8DD9-4B28-B0F1-E82FFB8C1DFB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0BFF08-A844-4449-9EC2-5B6B6C2D62AF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6754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4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2476683E-62F2-7746-A136-3A729C70D8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6641" y="3052691"/>
            <a:ext cx="3078159" cy="19421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285750" indent="-285750">
              <a:buFont typeface="Wingdings" pitchFamily="2" charset="2"/>
              <a:buChar char="§"/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EF5BDE3-656A-414E-BE18-702CA738A9D2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8039099" y="3044590"/>
            <a:ext cx="3115409" cy="19421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285750" indent="-285750">
              <a:buFont typeface="Wingdings" pitchFamily="2" charset="2"/>
              <a:buChar char="§"/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0EAADDF0-090D-2C4F-BE2D-160C2C550298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539760" y="3044590"/>
            <a:ext cx="3115409" cy="19421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285750" indent="-285750">
              <a:buFont typeface="Wingdings" pitchFamily="2" charset="2"/>
              <a:buChar char="§"/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3E0EAFBC-DE77-7648-95EC-91DDA529F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2A16A97-402E-8040-9B48-1B6ED23ABC4F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B4BD319C-69C3-3D46-977C-F80FD35E3C6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41616" y="2328554"/>
            <a:ext cx="3173184" cy="645284"/>
          </a:xfrm>
          <a:prstGeom prst="rect">
            <a:avLst/>
          </a:prstGeom>
        </p:spPr>
        <p:txBody>
          <a:bodyPr/>
          <a:lstStyle>
            <a:lvl1pPr>
              <a:buNone/>
              <a:defRPr sz="1800" b="1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4F6FB95E-AD0D-3843-8241-AB907F5915C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66252" y="2328554"/>
            <a:ext cx="3115409" cy="645284"/>
          </a:xfrm>
          <a:prstGeom prst="rect">
            <a:avLst/>
          </a:prstGeom>
        </p:spPr>
        <p:txBody>
          <a:bodyPr/>
          <a:lstStyle>
            <a:lvl1pPr>
              <a:buNone/>
              <a:defRPr sz="1800" b="1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CC85BB87-C622-304F-9F58-8716188AA54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933114" y="2328554"/>
            <a:ext cx="3115409" cy="645284"/>
          </a:xfrm>
          <a:prstGeom prst="rect">
            <a:avLst/>
          </a:prstGeom>
        </p:spPr>
        <p:txBody>
          <a:bodyPr/>
          <a:lstStyle>
            <a:lvl1pPr>
              <a:buNone/>
              <a:defRPr sz="1800" b="1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C6B0B5-56D6-429D-BC3A-5E501EDADA88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88DFE9-DB89-4EB9-9FB1-D484EC0C1B58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0C09F4-4087-4A1E-B8B8-85A748DC9014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9806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80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D6FA74B-53F8-584F-85D3-47FB14D40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C152369-C198-1E48-8F65-F6AC0534DFF6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8921E4-02B0-3748-9844-933F710058F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28700" y="2321923"/>
            <a:ext cx="4876800" cy="3825952"/>
          </a:xfrm>
          <a:prstGeom prst="rect">
            <a:avLst/>
          </a:prstGeom>
        </p:spPr>
        <p:txBody>
          <a:bodyPr/>
          <a:lstStyle>
            <a:lvl1pPr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43048678-0BD6-C448-8690-BD61FC60950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48400" y="2286000"/>
            <a:ext cx="4876800" cy="2746375"/>
          </a:xfrm>
          <a:prstGeom prst="rect">
            <a:avLst/>
          </a:prstGeom>
        </p:spPr>
        <p:txBody>
          <a:bodyPr/>
          <a:lstStyle>
            <a:lvl1pPr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C8134C-ADB9-4E1C-97DD-12E5DE2C7753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A0C24D-14BB-46C9-A4C2-DB15E4FB9B2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33D085-5F13-41E2-9C46-08E3E2846CC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8897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4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B35C0DBA-B958-984A-8540-551D3604D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7107" y="999068"/>
            <a:ext cx="48768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0C9ECF50-A899-D84A-8DA7-545D7B1945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57107" y="2286003"/>
            <a:ext cx="4876800" cy="233272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8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C23E260-2F88-C54F-893E-80966D14934A}"/>
              </a:ext>
            </a:extLst>
          </p:cNvPr>
          <p:cNvCxnSpPr>
            <a:cxnSpLocks/>
          </p:cNvCxnSpPr>
          <p:nvPr userDrawn="1"/>
        </p:nvCxnSpPr>
        <p:spPr>
          <a:xfrm>
            <a:off x="6261560" y="1869925"/>
            <a:ext cx="4872347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41785DC-164D-344A-8D61-85C59CABECC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990600"/>
            <a:ext cx="4837176" cy="483717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Content Placeholder 13">
            <a:extLst>
              <a:ext uri="{FF2B5EF4-FFF2-40B4-BE49-F238E27FC236}">
                <a16:creationId xmlns:a16="http://schemas.microsoft.com/office/drawing/2014/main" id="{8B57D363-927D-CE43-AD8A-2F5E6CC59E9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257107" y="4659581"/>
            <a:ext cx="4876800" cy="543031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 sz="1200"/>
            </a:lvl2pPr>
            <a:lvl3pPr marL="914400" indent="0">
              <a:buFontTx/>
              <a:buNone/>
              <a:defRPr sz="1200"/>
            </a:lvl3pPr>
            <a:lvl4pPr marL="1371600" indent="0">
              <a:buFontTx/>
              <a:buNone/>
              <a:defRPr sz="1200"/>
            </a:lvl4pPr>
            <a:lvl5pPr marL="1828800" indent="0">
              <a:buFontTx/>
              <a:buNone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DB2FDBC3-20E9-45B6-850D-2F34EA22D1B8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C17A152-7FD0-42FA-9937-8667D4B75152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687AABD-BCAB-4325-8510-954CAAD92A9D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415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4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879F22C8-3EAB-425F-ADBA-3A162D8202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30818" y="6292334"/>
            <a:ext cx="1522982" cy="18288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 b="0">
                <a:solidFill>
                  <a:schemeClr val="bg1"/>
                </a:solidFill>
              </a:defRPr>
            </a:lvl1pPr>
          </a:lstStyle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CC4B4F87-0B31-4EDA-8270-4233B0D8FF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98180" y="6294120"/>
            <a:ext cx="1462788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05EC255-976A-48BF-A8A0-1ECEBDFBB6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3500" y="6292334"/>
            <a:ext cx="41275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8922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59" r:id="rId1"/>
    <p:sldLayoutId id="2147483674" r:id="rId2"/>
    <p:sldLayoutId id="2147483673" r:id="rId3"/>
    <p:sldLayoutId id="2147483671" r:id="rId4"/>
    <p:sldLayoutId id="2147483678" r:id="rId5"/>
    <p:sldLayoutId id="2147483676" r:id="rId6"/>
    <p:sldLayoutId id="2147483677" r:id="rId7"/>
    <p:sldLayoutId id="2147483660" r:id="rId8"/>
    <p:sldLayoutId id="2147483675" r:id="rId9"/>
    <p:sldLayoutId id="2147483679" r:id="rId10"/>
    <p:sldLayoutId id="2147483680" r:id="rId11"/>
    <p:sldLayoutId id="2147483681" r:id="rId12"/>
    <p:sldLayoutId id="2147483684" r:id="rId1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7008" userDrawn="1">
          <p15:clr>
            <a:srgbClr val="F26B43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24" userDrawn="1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  <p15:guide id="17" orient="horz" pos="624" userDrawn="1">
          <p15:clr>
            <a:srgbClr val="F26B43"/>
          </p15:clr>
        </p15:guide>
        <p15:guide id="18" orient="horz" pos="3672" userDrawn="1">
          <p15:clr>
            <a:srgbClr val="F26B43"/>
          </p15:clr>
        </p15:guide>
        <p15:guide id="19" pos="3984" userDrawn="1">
          <p15:clr>
            <a:srgbClr val="547EBF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9C99CF7C-AFAB-48F1-8FC3-CCCE98982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THE IMPLEMENTATION COSTS OF INVESTMENT FACILITATION FRAMEWORK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8ECC17-4660-124A-8996-54F15FD169C0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b="1" dirty="0"/>
              <a:t>Ali Dadkhah</a:t>
            </a:r>
            <a:r>
              <a:rPr lang="en-US" dirty="0"/>
              <a:t>      </a:t>
            </a:r>
            <a:r>
              <a:rPr lang="en-US" dirty="0" err="1"/>
              <a:t>Dadkhah</a:t>
            </a:r>
            <a:r>
              <a:rPr lang="en-US" dirty="0"/>
              <a:t> Consulting            June 2021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54737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5D18A0B-F8DB-4D84-8036-E465E6C747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28700" y="2286000"/>
            <a:ext cx="8400526" cy="2904530"/>
          </a:xfrm>
        </p:spPr>
        <p:txBody>
          <a:bodyPr/>
          <a:lstStyle/>
          <a:p>
            <a:r>
              <a:rPr lang="en-US" sz="2000" dirty="0"/>
              <a:t>5 countries: </a:t>
            </a:r>
            <a:r>
              <a:rPr lang="en-CA" sz="2000" dirty="0"/>
              <a:t>Mongolia, Dominican Republic, Colombia, Lao P.D.R and Ghana</a:t>
            </a:r>
            <a:endParaRPr lang="en-US" sz="2000" dirty="0"/>
          </a:p>
          <a:p>
            <a:r>
              <a:rPr lang="en-US" sz="2000" dirty="0"/>
              <a:t>Broad lines of the WTO negotiations on investment facilitation, including:</a:t>
            </a:r>
          </a:p>
          <a:p>
            <a:pPr marL="457200" indent="-457200">
              <a:buFont typeface="+mj-lt"/>
              <a:buAutoNum type="alphaLcParenR"/>
            </a:pPr>
            <a:r>
              <a:rPr lang="en-US" sz="2000" dirty="0"/>
              <a:t>transparency and predictability</a:t>
            </a:r>
          </a:p>
          <a:p>
            <a:pPr marL="457200" indent="-457200">
              <a:buFont typeface="+mj-lt"/>
              <a:buAutoNum type="alphaLcParenR"/>
            </a:pPr>
            <a:r>
              <a:rPr lang="en-US" sz="2000" dirty="0"/>
              <a:t>procedural simplification and streamlining</a:t>
            </a:r>
          </a:p>
          <a:p>
            <a:pPr marL="457200" indent="-457200">
              <a:buFont typeface="+mj-lt"/>
              <a:buAutoNum type="alphaLcParenR"/>
            </a:pPr>
            <a:r>
              <a:rPr lang="en-US" sz="2000" dirty="0"/>
              <a:t>focal point</a:t>
            </a:r>
          </a:p>
          <a:p>
            <a:pPr marL="457200" indent="-457200">
              <a:buFont typeface="+mj-lt"/>
              <a:buAutoNum type="alphaLcParenR"/>
            </a:pPr>
            <a:r>
              <a:rPr lang="en-US" sz="2000" dirty="0"/>
              <a:t>coordination and cooperation</a:t>
            </a:r>
            <a:endParaRPr lang="en-CA" sz="20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62C8150-BC50-4778-AD53-3B3433B6D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Scope of the Study</a:t>
            </a:r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7713EA-C8D2-4872-BCCC-BAA90218631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4632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F7A641C-4B0B-4FBB-951A-ED8E7BAECDF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514350" indent="-514350">
              <a:buFont typeface="+mj-lt"/>
              <a:buAutoNum type="alphaLcParenR"/>
            </a:pPr>
            <a:r>
              <a:rPr lang="en-CA" dirty="0"/>
              <a:t>Regulatory costs</a:t>
            </a:r>
          </a:p>
          <a:p>
            <a:pPr marL="514350" indent="-514350">
              <a:buFont typeface="+mj-lt"/>
              <a:buAutoNum type="alphaLcParenR"/>
            </a:pPr>
            <a:r>
              <a:rPr lang="en-CA" dirty="0"/>
              <a:t>Institutional costs</a:t>
            </a:r>
          </a:p>
          <a:p>
            <a:pPr marL="514350" indent="-514350">
              <a:buFont typeface="+mj-lt"/>
              <a:buAutoNum type="alphaLcParenR"/>
            </a:pPr>
            <a:r>
              <a:rPr lang="en-CA" dirty="0"/>
              <a:t>Human resource costs</a:t>
            </a:r>
          </a:p>
          <a:p>
            <a:pPr marL="514350" indent="-514350">
              <a:buFont typeface="+mj-lt"/>
              <a:buAutoNum type="alphaLcParenR"/>
            </a:pPr>
            <a:r>
              <a:rPr lang="en-CA" dirty="0"/>
              <a:t>Infrastructure/facility costs</a:t>
            </a:r>
          </a:p>
          <a:p>
            <a:r>
              <a:rPr lang="en-US" dirty="0"/>
              <a:t>Upfront cost vs operational cost.</a:t>
            </a:r>
            <a:endParaRPr lang="en-CA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F35CD95-3DC3-48A8-BF29-A916B1978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Cost</a:t>
            </a:r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411EA8-23E6-41C0-B067-5848B26D7B3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4533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43FFDA6-FDCE-434E-A0D1-1BDACEC2B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10096500" cy="645284"/>
          </a:xfrm>
        </p:spPr>
        <p:txBody>
          <a:bodyPr anchor="b">
            <a:normAutofit/>
          </a:bodyPr>
          <a:lstStyle/>
          <a:p>
            <a:r>
              <a:rPr lang="en-US" dirty="0"/>
              <a:t>MAPPING COSTS CLUSTERS TO IFI</a:t>
            </a:r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E22398-0C8E-4682-987E-392505B3456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493500" y="6292334"/>
            <a:ext cx="412750" cy="18288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7782931A-7D25-4B4B-9464-57AE418934A3}" type="slidenum">
              <a:rPr lang="en-US" sz="600" smtClean="0"/>
              <a:pPr>
                <a:lnSpc>
                  <a:spcPct val="90000"/>
                </a:lnSpc>
                <a:spcAft>
                  <a:spcPts val="600"/>
                </a:spcAft>
              </a:pPr>
              <a:t>4</a:t>
            </a:fld>
            <a:endParaRPr lang="en-US" sz="60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4ECB3FD-D4ED-4D3C-8BB3-B96E5D9A7E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1274569"/>
              </p:ext>
            </p:extLst>
          </p:nvPr>
        </p:nvGraphicFramePr>
        <p:xfrm>
          <a:off x="1512729" y="2423161"/>
          <a:ext cx="8769605" cy="26620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09222">
                  <a:extLst>
                    <a:ext uri="{9D8B030D-6E8A-4147-A177-3AD203B41FA5}">
                      <a16:colId xmlns:a16="http://schemas.microsoft.com/office/drawing/2014/main" val="274534120"/>
                    </a:ext>
                  </a:extLst>
                </a:gridCol>
                <a:gridCol w="5575858">
                  <a:extLst>
                    <a:ext uri="{9D8B030D-6E8A-4147-A177-3AD203B41FA5}">
                      <a16:colId xmlns:a16="http://schemas.microsoft.com/office/drawing/2014/main" val="221525401"/>
                    </a:ext>
                  </a:extLst>
                </a:gridCol>
                <a:gridCol w="2184525">
                  <a:extLst>
                    <a:ext uri="{9D8B030D-6E8A-4147-A177-3AD203B41FA5}">
                      <a16:colId xmlns:a16="http://schemas.microsoft.com/office/drawing/2014/main" val="3420019793"/>
                    </a:ext>
                  </a:extLst>
                </a:gridCol>
              </a:tblGrid>
              <a:tr h="53240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300">
                          <a:effectLst/>
                        </a:rPr>
                        <a:t>Measure Code</a:t>
                      </a:r>
                      <a:endParaRPr lang="en-C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431" marR="774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300">
                          <a:effectLst/>
                        </a:rPr>
                        <a:t>IFIs Measures</a:t>
                      </a:r>
                      <a:endParaRPr lang="en-C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431" marR="7743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300">
                          <a:effectLst/>
                        </a:rPr>
                        <a:t>Cost Clusters</a:t>
                      </a:r>
                      <a:endParaRPr lang="en-C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431" marR="77431" marT="0" marB="0" anchor="ctr"/>
                </a:tc>
                <a:extLst>
                  <a:ext uri="{0D108BD9-81ED-4DB2-BD59-A6C34878D82A}">
                    <a16:rowId xmlns:a16="http://schemas.microsoft.com/office/drawing/2014/main" val="585128262"/>
                  </a:ext>
                </a:extLst>
              </a:tr>
              <a:tr h="53240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300">
                          <a:effectLst/>
                        </a:rPr>
                        <a:t>A.1</a:t>
                      </a:r>
                      <a:endParaRPr lang="en-C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431" marR="774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300">
                          <a:effectLst/>
                        </a:rPr>
                        <a:t>Cooperation and co-ordination of the activities with a view to improving and facilitating investment</a:t>
                      </a:r>
                      <a:endParaRPr lang="en-C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431" marR="7743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300">
                          <a:effectLst/>
                        </a:rPr>
                        <a:t>Coordination and cooperation</a:t>
                      </a:r>
                      <a:endParaRPr lang="en-C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431" marR="77431" marT="0" marB="0" anchor="ctr"/>
                </a:tc>
                <a:extLst>
                  <a:ext uri="{0D108BD9-81ED-4DB2-BD59-A6C34878D82A}">
                    <a16:rowId xmlns:a16="http://schemas.microsoft.com/office/drawing/2014/main" val="3507563954"/>
                  </a:ext>
                </a:extLst>
              </a:tr>
              <a:tr h="53240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300">
                          <a:effectLst/>
                        </a:rPr>
                        <a:t>D.58</a:t>
                      </a:r>
                      <a:endParaRPr lang="en-C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431" marR="774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300">
                          <a:effectLst/>
                        </a:rPr>
                        <a:t>Focal Point provides parties with alternative forms of dispute resolution</a:t>
                      </a:r>
                      <a:endParaRPr lang="en-C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431" marR="7743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300">
                          <a:effectLst/>
                        </a:rPr>
                        <a:t>Focal Point and Review</a:t>
                      </a:r>
                      <a:endParaRPr lang="en-C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431" marR="77431" marT="0" marB="0" anchor="ctr"/>
                </a:tc>
                <a:extLst>
                  <a:ext uri="{0D108BD9-81ED-4DB2-BD59-A6C34878D82A}">
                    <a16:rowId xmlns:a16="http://schemas.microsoft.com/office/drawing/2014/main" val="47321088"/>
                  </a:ext>
                </a:extLst>
              </a:tr>
              <a:tr h="53240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300">
                          <a:effectLst/>
                        </a:rPr>
                        <a:t>B.14</a:t>
                      </a:r>
                      <a:endParaRPr lang="en-C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431" marR="774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300">
                          <a:effectLst/>
                        </a:rPr>
                        <a:t>Use of e-mail by the competent authorities for exchanging information with investors</a:t>
                      </a:r>
                      <a:endParaRPr lang="en-C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431" marR="7743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300">
                          <a:effectLst/>
                        </a:rPr>
                        <a:t>Procedural Simplification</a:t>
                      </a:r>
                      <a:endParaRPr lang="en-C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431" marR="77431" marT="0" marB="0" anchor="ctr"/>
                </a:tc>
                <a:extLst>
                  <a:ext uri="{0D108BD9-81ED-4DB2-BD59-A6C34878D82A}">
                    <a16:rowId xmlns:a16="http://schemas.microsoft.com/office/drawing/2014/main" val="563224707"/>
                  </a:ext>
                </a:extLst>
              </a:tr>
              <a:tr h="53240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300">
                          <a:effectLst/>
                        </a:rPr>
                        <a:t>G.96</a:t>
                      </a:r>
                      <a:endParaRPr lang="en-C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431" marR="774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300">
                          <a:effectLst/>
                        </a:rPr>
                        <a:t>Publication of information and procedures on laws, regulations and procedures affecting investment</a:t>
                      </a:r>
                      <a:endParaRPr lang="en-CA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431" marR="7743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300" dirty="0">
                          <a:effectLst/>
                        </a:rPr>
                        <a:t>Transparency &amp; Predictability</a:t>
                      </a:r>
                      <a:endParaRPr lang="en-CA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7431" marR="77431" marT="0" marB="0" anchor="ctr"/>
                </a:tc>
                <a:extLst>
                  <a:ext uri="{0D108BD9-81ED-4DB2-BD59-A6C34878D82A}">
                    <a16:rowId xmlns:a16="http://schemas.microsoft.com/office/drawing/2014/main" val="18988686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40584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6646F7E-8E62-479E-A874-1618A99D9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10096500" cy="645284"/>
          </a:xfrm>
        </p:spPr>
        <p:txBody>
          <a:bodyPr anchor="b">
            <a:normAutofit/>
          </a:bodyPr>
          <a:lstStyle/>
          <a:p>
            <a:r>
              <a:rPr lang="en-GB" sz="3700"/>
              <a:t>Current Level and IFF level of Implementation</a:t>
            </a:r>
            <a:endParaRPr lang="en-CA" sz="370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20DD6C-3834-463A-B4EF-89C0217C974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493500" y="6292334"/>
            <a:ext cx="412750" cy="18288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7782931A-7D25-4B4B-9464-57AE418934A3}" type="slidenum">
              <a:rPr lang="en-US" sz="600" smtClean="0"/>
              <a:pPr>
                <a:lnSpc>
                  <a:spcPct val="90000"/>
                </a:lnSpc>
                <a:spcAft>
                  <a:spcPts val="600"/>
                </a:spcAft>
              </a:pPr>
              <a:t>5</a:t>
            </a:fld>
            <a:endParaRPr lang="en-US" sz="60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229C7B1-1997-4D07-B3CC-98700511A9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8718592"/>
              </p:ext>
            </p:extLst>
          </p:nvPr>
        </p:nvGraphicFramePr>
        <p:xfrm>
          <a:off x="1212981" y="2423161"/>
          <a:ext cx="8456314" cy="259670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27668">
                  <a:extLst>
                    <a:ext uri="{9D8B030D-6E8A-4147-A177-3AD203B41FA5}">
                      <a16:colId xmlns:a16="http://schemas.microsoft.com/office/drawing/2014/main" val="2318160536"/>
                    </a:ext>
                  </a:extLst>
                </a:gridCol>
                <a:gridCol w="1090728">
                  <a:extLst>
                    <a:ext uri="{9D8B030D-6E8A-4147-A177-3AD203B41FA5}">
                      <a16:colId xmlns:a16="http://schemas.microsoft.com/office/drawing/2014/main" val="1286481288"/>
                    </a:ext>
                  </a:extLst>
                </a:gridCol>
                <a:gridCol w="1206670">
                  <a:extLst>
                    <a:ext uri="{9D8B030D-6E8A-4147-A177-3AD203B41FA5}">
                      <a16:colId xmlns:a16="http://schemas.microsoft.com/office/drawing/2014/main" val="2726849685"/>
                    </a:ext>
                  </a:extLst>
                </a:gridCol>
                <a:gridCol w="1112604">
                  <a:extLst>
                    <a:ext uri="{9D8B030D-6E8A-4147-A177-3AD203B41FA5}">
                      <a16:colId xmlns:a16="http://schemas.microsoft.com/office/drawing/2014/main" val="2211614252"/>
                    </a:ext>
                  </a:extLst>
                </a:gridCol>
                <a:gridCol w="1116978">
                  <a:extLst>
                    <a:ext uri="{9D8B030D-6E8A-4147-A177-3AD203B41FA5}">
                      <a16:colId xmlns:a16="http://schemas.microsoft.com/office/drawing/2014/main" val="3368419775"/>
                    </a:ext>
                  </a:extLst>
                </a:gridCol>
                <a:gridCol w="1101666">
                  <a:extLst>
                    <a:ext uri="{9D8B030D-6E8A-4147-A177-3AD203B41FA5}">
                      <a16:colId xmlns:a16="http://schemas.microsoft.com/office/drawing/2014/main" val="3531777076"/>
                    </a:ext>
                  </a:extLst>
                </a:gridCol>
              </a:tblGrid>
              <a:tr h="532658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 </a:t>
                      </a:r>
                      <a:endParaRPr lang="en-C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789" marR="9178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Mongolia</a:t>
                      </a:r>
                      <a:endParaRPr lang="en-C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789" marR="9178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Dominican Republic</a:t>
                      </a:r>
                      <a:endParaRPr lang="en-C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789" marR="9178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Colombia</a:t>
                      </a:r>
                      <a:endParaRPr lang="en-C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789" marR="9178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Lao P.D.R</a:t>
                      </a:r>
                      <a:endParaRPr lang="en-C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789" marR="9178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Ghana</a:t>
                      </a:r>
                      <a:endParaRPr lang="en-C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789" marR="91789" marT="0" marB="0"/>
                </a:tc>
                <a:extLst>
                  <a:ext uri="{0D108BD9-81ED-4DB2-BD59-A6C34878D82A}">
                    <a16:rowId xmlns:a16="http://schemas.microsoft.com/office/drawing/2014/main" val="1141137104"/>
                  </a:ext>
                </a:extLst>
              </a:tr>
              <a:tr h="294864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Cooperation</a:t>
                      </a:r>
                      <a:endParaRPr lang="en-C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789" marR="9178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50%</a:t>
                      </a:r>
                      <a:endParaRPr lang="en-C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789" marR="9178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67%</a:t>
                      </a:r>
                      <a:endParaRPr lang="en-C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789" marR="9178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67%</a:t>
                      </a:r>
                      <a:endParaRPr lang="en-C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789" marR="9178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42%</a:t>
                      </a:r>
                      <a:endParaRPr lang="en-C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789" marR="9178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67%</a:t>
                      </a:r>
                      <a:endParaRPr lang="en-C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789" marR="91789" marT="0" marB="0"/>
                </a:tc>
                <a:extLst>
                  <a:ext uri="{0D108BD9-81ED-4DB2-BD59-A6C34878D82A}">
                    <a16:rowId xmlns:a16="http://schemas.microsoft.com/office/drawing/2014/main" val="2244616559"/>
                  </a:ext>
                </a:extLst>
              </a:tr>
              <a:tr h="294864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Electronic Governance</a:t>
                      </a:r>
                      <a:endParaRPr lang="en-C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789" marR="9178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27%</a:t>
                      </a:r>
                      <a:endParaRPr lang="en-C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789" marR="9178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41%</a:t>
                      </a:r>
                      <a:endParaRPr lang="en-C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789" marR="9178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68%</a:t>
                      </a:r>
                      <a:endParaRPr lang="en-C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789" marR="9178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32%</a:t>
                      </a:r>
                      <a:endParaRPr lang="en-C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789" marR="9178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82%</a:t>
                      </a:r>
                      <a:endParaRPr lang="en-C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789" marR="91789" marT="0" marB="0"/>
                </a:tc>
                <a:extLst>
                  <a:ext uri="{0D108BD9-81ED-4DB2-BD59-A6C34878D82A}">
                    <a16:rowId xmlns:a16="http://schemas.microsoft.com/office/drawing/2014/main" val="1777708873"/>
                  </a:ext>
                </a:extLst>
              </a:tr>
              <a:tr h="294864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Application Process</a:t>
                      </a:r>
                      <a:endParaRPr lang="en-C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789" marR="9178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48%</a:t>
                      </a:r>
                      <a:endParaRPr lang="en-C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789" marR="9178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35%</a:t>
                      </a:r>
                      <a:endParaRPr lang="en-C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789" marR="9178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57%</a:t>
                      </a:r>
                      <a:endParaRPr lang="en-C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789" marR="9178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43%</a:t>
                      </a:r>
                      <a:endParaRPr lang="en-C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789" marR="9178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57%</a:t>
                      </a:r>
                      <a:endParaRPr lang="en-C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789" marR="91789" marT="0" marB="0"/>
                </a:tc>
                <a:extLst>
                  <a:ext uri="{0D108BD9-81ED-4DB2-BD59-A6C34878D82A}">
                    <a16:rowId xmlns:a16="http://schemas.microsoft.com/office/drawing/2014/main" val="319663958"/>
                  </a:ext>
                </a:extLst>
              </a:tr>
              <a:tr h="294864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Focal Point &amp; Review</a:t>
                      </a:r>
                      <a:endParaRPr lang="en-C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789" marR="9178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32%</a:t>
                      </a:r>
                      <a:endParaRPr lang="en-C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789" marR="9178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28%</a:t>
                      </a:r>
                      <a:endParaRPr lang="en-C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789" marR="9178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40%</a:t>
                      </a:r>
                      <a:endParaRPr lang="en-C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789" marR="9178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16%</a:t>
                      </a:r>
                      <a:endParaRPr lang="en-C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789" marR="9178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16%</a:t>
                      </a:r>
                      <a:endParaRPr lang="en-C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789" marR="91789" marT="0" marB="0"/>
                </a:tc>
                <a:extLst>
                  <a:ext uri="{0D108BD9-81ED-4DB2-BD59-A6C34878D82A}">
                    <a16:rowId xmlns:a16="http://schemas.microsoft.com/office/drawing/2014/main" val="1311299496"/>
                  </a:ext>
                </a:extLst>
              </a:tr>
              <a:tr h="294864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Outward Investment</a:t>
                      </a:r>
                      <a:endParaRPr lang="en-CA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789" marR="9178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25%</a:t>
                      </a:r>
                      <a:endParaRPr lang="en-C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789" marR="9178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25%</a:t>
                      </a:r>
                      <a:endParaRPr lang="en-C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789" marR="9178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25%</a:t>
                      </a:r>
                      <a:endParaRPr lang="en-C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789" marR="9178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13%</a:t>
                      </a:r>
                      <a:endParaRPr lang="en-C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789" marR="9178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38%</a:t>
                      </a:r>
                      <a:endParaRPr lang="en-C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789" marR="91789" marT="0" marB="0"/>
                </a:tc>
                <a:extLst>
                  <a:ext uri="{0D108BD9-81ED-4DB2-BD59-A6C34878D82A}">
                    <a16:rowId xmlns:a16="http://schemas.microsoft.com/office/drawing/2014/main" val="3325343082"/>
                  </a:ext>
                </a:extLst>
              </a:tr>
              <a:tr h="294864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Transparency &amp; Predictability </a:t>
                      </a:r>
                      <a:endParaRPr lang="en-C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789" marR="9178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41%</a:t>
                      </a:r>
                      <a:endParaRPr lang="en-C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789" marR="9178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56%</a:t>
                      </a:r>
                      <a:endParaRPr lang="en-C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789" marR="9178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81%</a:t>
                      </a:r>
                      <a:endParaRPr lang="en-C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789" marR="9178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52%</a:t>
                      </a:r>
                      <a:endParaRPr lang="en-C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789" marR="9178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63%</a:t>
                      </a:r>
                      <a:endParaRPr lang="en-C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789" marR="91789" marT="0" marB="0"/>
                </a:tc>
                <a:extLst>
                  <a:ext uri="{0D108BD9-81ED-4DB2-BD59-A6C34878D82A}">
                    <a16:rowId xmlns:a16="http://schemas.microsoft.com/office/drawing/2014/main" val="1310044728"/>
                  </a:ext>
                </a:extLst>
              </a:tr>
              <a:tr h="29486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Total</a:t>
                      </a:r>
                      <a:endParaRPr lang="en-C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789" marR="9178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38%</a:t>
                      </a:r>
                      <a:endParaRPr lang="en-C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789" marR="9178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42%</a:t>
                      </a:r>
                      <a:endParaRPr lang="en-C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789" marR="9178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60%</a:t>
                      </a:r>
                      <a:endParaRPr lang="en-C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789" marR="9178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35%</a:t>
                      </a:r>
                      <a:endParaRPr lang="en-C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789" marR="91789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54%</a:t>
                      </a:r>
                      <a:endParaRPr lang="en-CA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789" marR="91789" marT="0" marB="0"/>
                </a:tc>
                <a:extLst>
                  <a:ext uri="{0D108BD9-81ED-4DB2-BD59-A6C34878D82A}">
                    <a16:rowId xmlns:a16="http://schemas.microsoft.com/office/drawing/2014/main" val="2037337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0911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AC73337-2FA5-4430-AC01-ECEF15871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10096500" cy="645284"/>
          </a:xfrm>
        </p:spPr>
        <p:txBody>
          <a:bodyPr anchor="b">
            <a:normAutofit fontScale="90000"/>
          </a:bodyPr>
          <a:lstStyle/>
          <a:p>
            <a:r>
              <a:rPr lang="en-US"/>
              <a:t>Cost of implementing transparency and predictability measures</a:t>
            </a:r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FBE7D-DA5D-4352-BDB8-43E82E3DA43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493500" y="6292334"/>
            <a:ext cx="412750" cy="18288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7782931A-7D25-4B4B-9464-57AE418934A3}" type="slidenum">
              <a:rPr lang="en-US" sz="600" smtClean="0"/>
              <a:pPr>
                <a:lnSpc>
                  <a:spcPct val="90000"/>
                </a:lnSpc>
                <a:spcAft>
                  <a:spcPts val="600"/>
                </a:spcAft>
              </a:pPr>
              <a:t>6</a:t>
            </a:fld>
            <a:endParaRPr lang="en-US" sz="600"/>
          </a:p>
        </p:txBody>
      </p:sp>
      <p:graphicFrame>
        <p:nvGraphicFramePr>
          <p:cNvPr id="7" name="Table Placeholder 6">
            <a:extLst>
              <a:ext uri="{FF2B5EF4-FFF2-40B4-BE49-F238E27FC236}">
                <a16:creationId xmlns:a16="http://schemas.microsoft.com/office/drawing/2014/main" id="{8377DE87-0038-48AE-A2AF-97835BA956E9}"/>
              </a:ext>
            </a:extLst>
          </p:cNvPr>
          <p:cNvGraphicFramePr>
            <a:graphicFrameLocks noGrp="1"/>
          </p:cNvGraphicFramePr>
          <p:nvPr>
            <p:ph type="tbl" sz="quarter" idx="10"/>
            <p:extLst>
              <p:ext uri="{D42A27DB-BD31-4B8C-83A1-F6EECF244321}">
                <p14:modId xmlns:p14="http://schemas.microsoft.com/office/powerpoint/2010/main" val="515467832"/>
              </p:ext>
            </p:extLst>
          </p:nvPr>
        </p:nvGraphicFramePr>
        <p:xfrm>
          <a:off x="1028700" y="2796124"/>
          <a:ext cx="9067805" cy="148148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36622">
                  <a:extLst>
                    <a:ext uri="{9D8B030D-6E8A-4147-A177-3AD203B41FA5}">
                      <a16:colId xmlns:a16="http://schemas.microsoft.com/office/drawing/2014/main" val="3979440960"/>
                    </a:ext>
                  </a:extLst>
                </a:gridCol>
                <a:gridCol w="1046467">
                  <a:extLst>
                    <a:ext uri="{9D8B030D-6E8A-4147-A177-3AD203B41FA5}">
                      <a16:colId xmlns:a16="http://schemas.microsoft.com/office/drawing/2014/main" val="4051560808"/>
                    </a:ext>
                  </a:extLst>
                </a:gridCol>
                <a:gridCol w="1284378">
                  <a:extLst>
                    <a:ext uri="{9D8B030D-6E8A-4147-A177-3AD203B41FA5}">
                      <a16:colId xmlns:a16="http://schemas.microsoft.com/office/drawing/2014/main" val="3607552592"/>
                    </a:ext>
                  </a:extLst>
                </a:gridCol>
                <a:gridCol w="1284378">
                  <a:extLst>
                    <a:ext uri="{9D8B030D-6E8A-4147-A177-3AD203B41FA5}">
                      <a16:colId xmlns:a16="http://schemas.microsoft.com/office/drawing/2014/main" val="3892976071"/>
                    </a:ext>
                  </a:extLst>
                </a:gridCol>
                <a:gridCol w="1284378">
                  <a:extLst>
                    <a:ext uri="{9D8B030D-6E8A-4147-A177-3AD203B41FA5}">
                      <a16:colId xmlns:a16="http://schemas.microsoft.com/office/drawing/2014/main" val="3618967823"/>
                    </a:ext>
                  </a:extLst>
                </a:gridCol>
                <a:gridCol w="1284378">
                  <a:extLst>
                    <a:ext uri="{9D8B030D-6E8A-4147-A177-3AD203B41FA5}">
                      <a16:colId xmlns:a16="http://schemas.microsoft.com/office/drawing/2014/main" val="1308009922"/>
                    </a:ext>
                  </a:extLst>
                </a:gridCol>
                <a:gridCol w="1147204">
                  <a:extLst>
                    <a:ext uri="{9D8B030D-6E8A-4147-A177-3AD203B41FA5}">
                      <a16:colId xmlns:a16="http://schemas.microsoft.com/office/drawing/2014/main" val="3490371451"/>
                    </a:ext>
                  </a:extLst>
                </a:gridCol>
              </a:tblGrid>
              <a:tr h="460905">
                <a:tc>
                  <a:txBody>
                    <a:bodyPr/>
                    <a:lstStyle/>
                    <a:p>
                      <a:endParaRPr lang="en-CA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490" marR="81490" marT="0" marB="0"/>
                </a:tc>
                <a:tc>
                  <a:txBody>
                    <a:bodyPr/>
                    <a:lstStyle/>
                    <a:p>
                      <a:endParaRPr lang="en-CA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490" marR="814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Mongolia</a:t>
                      </a:r>
                      <a:endParaRPr lang="en-C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90" marR="814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Dominican Republic</a:t>
                      </a:r>
                      <a:endParaRPr lang="en-C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90" marR="814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Colombia</a:t>
                      </a:r>
                      <a:endParaRPr lang="en-C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90" marR="814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Lao P.D.R</a:t>
                      </a:r>
                      <a:endParaRPr lang="en-C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90" marR="814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Ghana</a:t>
                      </a:r>
                      <a:endParaRPr lang="en-C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90" marR="81490" marT="0" marB="0" anchor="ctr"/>
                </a:tc>
                <a:extLst>
                  <a:ext uri="{0D108BD9-81ED-4DB2-BD59-A6C34878D82A}">
                    <a16:rowId xmlns:a16="http://schemas.microsoft.com/office/drawing/2014/main" val="1781763444"/>
                  </a:ext>
                </a:extLst>
              </a:tr>
              <a:tr h="255144"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Internet publication</a:t>
                      </a:r>
                      <a:endParaRPr lang="en-C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90" marR="814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Inception</a:t>
                      </a:r>
                      <a:endParaRPr lang="en-CA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90" marR="814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738,000</a:t>
                      </a:r>
                      <a:endParaRPr lang="en-C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90" marR="814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60,000</a:t>
                      </a:r>
                      <a:endParaRPr lang="en-C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90" marR="814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Implemented</a:t>
                      </a:r>
                      <a:endParaRPr lang="en-C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90" marR="814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Implemented</a:t>
                      </a:r>
                      <a:endParaRPr lang="en-C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90" marR="81490" marT="0" marB="0" anchor="ctr"/>
                </a:tc>
                <a:tc rowSpan="4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26,380,000</a:t>
                      </a:r>
                      <a:endParaRPr lang="en-CA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90" marR="81490" marT="0" marB="0" anchor="ctr"/>
                </a:tc>
                <a:extLst>
                  <a:ext uri="{0D108BD9-81ED-4DB2-BD59-A6C34878D82A}">
                    <a16:rowId xmlns:a16="http://schemas.microsoft.com/office/drawing/2014/main" val="3884306249"/>
                  </a:ext>
                </a:extLst>
              </a:tr>
              <a:tr h="255144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Operation</a:t>
                      </a:r>
                      <a:endParaRPr lang="en-CA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90" marR="814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277,991</a:t>
                      </a:r>
                      <a:endParaRPr lang="en-C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90" marR="814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**</a:t>
                      </a:r>
                      <a:endParaRPr lang="en-C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90" marR="814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**</a:t>
                      </a:r>
                      <a:endParaRPr lang="en-C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90" marR="814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272,426</a:t>
                      </a:r>
                      <a:endParaRPr lang="en-C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90" marR="81490" marT="0" marB="0" anchor="ctr"/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8217686"/>
                  </a:ext>
                </a:extLst>
              </a:tr>
              <a:tr h="255144"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Enquiry points</a:t>
                      </a:r>
                      <a:endParaRPr lang="en-C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90" marR="814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Inception</a:t>
                      </a:r>
                      <a:endParaRPr lang="en-C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90" marR="814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Implemented</a:t>
                      </a:r>
                      <a:endParaRPr lang="en-C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90" marR="814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Implemented</a:t>
                      </a:r>
                      <a:endParaRPr lang="en-C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90" marR="814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Implemented</a:t>
                      </a:r>
                      <a:endParaRPr lang="en-C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90" marR="814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Implemented</a:t>
                      </a:r>
                      <a:endParaRPr lang="en-C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90" marR="81490" marT="0" marB="0" anchor="ctr"/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9301175"/>
                  </a:ext>
                </a:extLst>
              </a:tr>
              <a:tr h="255144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Operation</a:t>
                      </a:r>
                      <a:endParaRPr lang="en-C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90" marR="814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41,680</a:t>
                      </a:r>
                      <a:endParaRPr lang="en-C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90" marR="814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60,000</a:t>
                      </a:r>
                      <a:endParaRPr lang="en-C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90" marR="814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**</a:t>
                      </a:r>
                      <a:endParaRPr lang="en-C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90" marR="814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*</a:t>
                      </a:r>
                      <a:endParaRPr lang="en-CA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490" marR="81490" marT="0" marB="0" anchor="ctr"/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45908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29238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2">
            <a:extLst>
              <a:ext uri="{FF2B5EF4-FFF2-40B4-BE49-F238E27FC236}">
                <a16:creationId xmlns:a16="http://schemas.microsoft.com/office/drawing/2014/main" id="{EF30AA31-8FF0-439D-BA1C-FEF3FA81A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10096500" cy="645284"/>
          </a:xfrm>
        </p:spPr>
        <p:txBody>
          <a:bodyPr/>
          <a:lstStyle/>
          <a:p>
            <a:r>
              <a:rPr lang="en-US" dirty="0"/>
              <a:t>Cost of implementing simplification and streamlining measures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12306A-DDF7-42E1-9D04-DD7A7501B75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493500" y="6292334"/>
            <a:ext cx="412750" cy="18288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7782931A-7D25-4B4B-9464-57AE418934A3}" type="slidenum">
              <a:rPr lang="en-US" sz="600" smtClean="0"/>
              <a:pPr>
                <a:lnSpc>
                  <a:spcPct val="90000"/>
                </a:lnSpc>
                <a:spcAft>
                  <a:spcPts val="600"/>
                </a:spcAft>
              </a:pPr>
              <a:t>7</a:t>
            </a:fld>
            <a:endParaRPr lang="en-US" sz="600"/>
          </a:p>
        </p:txBody>
      </p:sp>
      <p:graphicFrame>
        <p:nvGraphicFramePr>
          <p:cNvPr id="7" name="Table Placeholder 6">
            <a:extLst>
              <a:ext uri="{FF2B5EF4-FFF2-40B4-BE49-F238E27FC236}">
                <a16:creationId xmlns:a16="http://schemas.microsoft.com/office/drawing/2014/main" id="{EEB192FC-78C5-425E-808D-2485B4488193}"/>
              </a:ext>
            </a:extLst>
          </p:cNvPr>
          <p:cNvGraphicFramePr>
            <a:graphicFrameLocks noGrp="1"/>
          </p:cNvGraphicFramePr>
          <p:nvPr>
            <p:ph type="tbl" sz="quarter" idx="10"/>
            <p:extLst>
              <p:ext uri="{D42A27DB-BD31-4B8C-83A1-F6EECF244321}">
                <p14:modId xmlns:p14="http://schemas.microsoft.com/office/powerpoint/2010/main" val="3081067256"/>
              </p:ext>
            </p:extLst>
          </p:nvPr>
        </p:nvGraphicFramePr>
        <p:xfrm>
          <a:off x="1028700" y="2941413"/>
          <a:ext cx="9067804" cy="1190901"/>
        </p:xfrm>
        <a:graphic>
          <a:graphicData uri="http://schemas.openxmlformats.org/drawingml/2006/table">
            <a:tbl>
              <a:tblPr firstRow="1" firstCol="1" bandRow="1"/>
              <a:tblGrid>
                <a:gridCol w="1226409">
                  <a:extLst>
                    <a:ext uri="{9D8B030D-6E8A-4147-A177-3AD203B41FA5}">
                      <a16:colId xmlns:a16="http://schemas.microsoft.com/office/drawing/2014/main" val="2966555442"/>
                    </a:ext>
                  </a:extLst>
                </a:gridCol>
                <a:gridCol w="1140050">
                  <a:extLst>
                    <a:ext uri="{9D8B030D-6E8A-4147-A177-3AD203B41FA5}">
                      <a16:colId xmlns:a16="http://schemas.microsoft.com/office/drawing/2014/main" val="3667043441"/>
                    </a:ext>
                  </a:extLst>
                </a:gridCol>
                <a:gridCol w="1366804">
                  <a:extLst>
                    <a:ext uri="{9D8B030D-6E8A-4147-A177-3AD203B41FA5}">
                      <a16:colId xmlns:a16="http://schemas.microsoft.com/office/drawing/2014/main" val="3849041522"/>
                    </a:ext>
                  </a:extLst>
                </a:gridCol>
                <a:gridCol w="1366804">
                  <a:extLst>
                    <a:ext uri="{9D8B030D-6E8A-4147-A177-3AD203B41FA5}">
                      <a16:colId xmlns:a16="http://schemas.microsoft.com/office/drawing/2014/main" val="49687511"/>
                    </a:ext>
                  </a:extLst>
                </a:gridCol>
                <a:gridCol w="1366804">
                  <a:extLst>
                    <a:ext uri="{9D8B030D-6E8A-4147-A177-3AD203B41FA5}">
                      <a16:colId xmlns:a16="http://schemas.microsoft.com/office/drawing/2014/main" val="2679267794"/>
                    </a:ext>
                  </a:extLst>
                </a:gridCol>
                <a:gridCol w="1366804">
                  <a:extLst>
                    <a:ext uri="{9D8B030D-6E8A-4147-A177-3AD203B41FA5}">
                      <a16:colId xmlns:a16="http://schemas.microsoft.com/office/drawing/2014/main" val="1171980959"/>
                    </a:ext>
                  </a:extLst>
                </a:gridCol>
                <a:gridCol w="1234129">
                  <a:extLst>
                    <a:ext uri="{9D8B030D-6E8A-4147-A177-3AD203B41FA5}">
                      <a16:colId xmlns:a16="http://schemas.microsoft.com/office/drawing/2014/main" val="3828027221"/>
                    </a:ext>
                  </a:extLst>
                </a:gridCol>
              </a:tblGrid>
              <a:tr h="533213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CA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211" marR="104211" marT="144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CA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211" marR="104211" marT="144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Mongolia</a:t>
                      </a:r>
                      <a:endParaRPr lang="en-CA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211" marR="104211" marT="14474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Dominican Republic</a:t>
                      </a:r>
                      <a:endParaRPr lang="en-CA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211" marR="104211" marT="14474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Colombia</a:t>
                      </a:r>
                      <a:endParaRPr lang="en-CA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211" marR="104211" marT="14474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Lao P.D.R</a:t>
                      </a:r>
                      <a:endParaRPr lang="en-CA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211" marR="104211" marT="14474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Ghana</a:t>
                      </a:r>
                      <a:endParaRPr lang="en-CA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211" marR="104211" marT="14474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03935"/>
                  </a:ext>
                </a:extLst>
              </a:tr>
              <a:tr h="328844">
                <a:tc rowSpan="2">
                  <a:txBody>
                    <a:bodyPr/>
                    <a:lstStyle/>
                    <a:p>
                      <a:pPr marL="0" marR="0"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Electronic Signature</a:t>
                      </a:r>
                      <a:endParaRPr lang="en-CA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8948" marR="138948" marT="69474" marB="6947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Inception</a:t>
                      </a:r>
                      <a:endParaRPr lang="en-CA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211" marR="104211" marT="144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5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Implemented</a:t>
                      </a:r>
                      <a:endParaRPr lang="en-CA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211" marR="104211" marT="144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5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Implemented</a:t>
                      </a:r>
                      <a:endParaRPr lang="en-CA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211" marR="104211" marT="144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5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Implemented</a:t>
                      </a:r>
                      <a:endParaRPr lang="en-CA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211" marR="104211" marT="144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5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Implemented</a:t>
                      </a:r>
                      <a:endParaRPr lang="en-CA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211" marR="104211" marT="144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26,380,000</a:t>
                      </a:r>
                      <a:endParaRPr lang="en-CA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211" marR="104211" marT="144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7779872"/>
                  </a:ext>
                </a:extLst>
              </a:tr>
              <a:tr h="328844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Operation</a:t>
                      </a:r>
                      <a:endParaRPr lang="en-CA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211" marR="104211" marT="144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CA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211" marR="104211" marT="144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CA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211" marR="104211" marT="144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CA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211" marR="104211" marT="144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CA" sz="2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211" marR="104211" marT="144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CA" sz="2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211" marR="104211" marT="144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57709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62304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3376B42-3705-4098-BA7C-EB8D79F9F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10096500" cy="645284"/>
          </a:xfrm>
        </p:spPr>
        <p:txBody>
          <a:bodyPr anchor="b">
            <a:normAutofit/>
          </a:bodyPr>
          <a:lstStyle/>
          <a:p>
            <a:r>
              <a:rPr lang="en-CA" dirty="0"/>
              <a:t>Focal Point (Ombudsman)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08B3DF-AE59-4227-8C00-C789ACC2C54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493500" y="6292334"/>
            <a:ext cx="412750" cy="18288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7782931A-7D25-4B4B-9464-57AE418934A3}" type="slidenum">
              <a:rPr lang="en-US" sz="600" smtClean="0"/>
              <a:pPr>
                <a:lnSpc>
                  <a:spcPct val="90000"/>
                </a:lnSpc>
                <a:spcAft>
                  <a:spcPts val="600"/>
                </a:spcAft>
              </a:pPr>
              <a:t>8</a:t>
            </a:fld>
            <a:endParaRPr lang="en-US" sz="600"/>
          </a:p>
        </p:txBody>
      </p:sp>
      <p:graphicFrame>
        <p:nvGraphicFramePr>
          <p:cNvPr id="8" name="Table Placeholder 7">
            <a:extLst>
              <a:ext uri="{FF2B5EF4-FFF2-40B4-BE49-F238E27FC236}">
                <a16:creationId xmlns:a16="http://schemas.microsoft.com/office/drawing/2014/main" id="{5CF6C022-A626-4050-9B80-7F0AC21EE4D8}"/>
              </a:ext>
            </a:extLst>
          </p:cNvPr>
          <p:cNvGraphicFramePr>
            <a:graphicFrameLocks noGrp="1"/>
          </p:cNvGraphicFramePr>
          <p:nvPr>
            <p:ph type="tbl" sz="quarter" idx="10"/>
            <p:extLst>
              <p:ext uri="{D42A27DB-BD31-4B8C-83A1-F6EECF244321}">
                <p14:modId xmlns:p14="http://schemas.microsoft.com/office/powerpoint/2010/main" val="1292927118"/>
              </p:ext>
            </p:extLst>
          </p:nvPr>
        </p:nvGraphicFramePr>
        <p:xfrm>
          <a:off x="1028700" y="2775152"/>
          <a:ext cx="9067802" cy="152342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51005">
                  <a:extLst>
                    <a:ext uri="{9D8B030D-6E8A-4147-A177-3AD203B41FA5}">
                      <a16:colId xmlns:a16="http://schemas.microsoft.com/office/drawing/2014/main" val="1472132781"/>
                    </a:ext>
                  </a:extLst>
                </a:gridCol>
                <a:gridCol w="1098927">
                  <a:extLst>
                    <a:ext uri="{9D8B030D-6E8A-4147-A177-3AD203B41FA5}">
                      <a16:colId xmlns:a16="http://schemas.microsoft.com/office/drawing/2014/main" val="265245734"/>
                    </a:ext>
                  </a:extLst>
                </a:gridCol>
                <a:gridCol w="1343574">
                  <a:extLst>
                    <a:ext uri="{9D8B030D-6E8A-4147-A177-3AD203B41FA5}">
                      <a16:colId xmlns:a16="http://schemas.microsoft.com/office/drawing/2014/main" val="2012899214"/>
                    </a:ext>
                  </a:extLst>
                </a:gridCol>
                <a:gridCol w="1343574">
                  <a:extLst>
                    <a:ext uri="{9D8B030D-6E8A-4147-A177-3AD203B41FA5}">
                      <a16:colId xmlns:a16="http://schemas.microsoft.com/office/drawing/2014/main" val="2241052381"/>
                    </a:ext>
                  </a:extLst>
                </a:gridCol>
                <a:gridCol w="1343574">
                  <a:extLst>
                    <a:ext uri="{9D8B030D-6E8A-4147-A177-3AD203B41FA5}">
                      <a16:colId xmlns:a16="http://schemas.microsoft.com/office/drawing/2014/main" val="442784209"/>
                    </a:ext>
                  </a:extLst>
                </a:gridCol>
                <a:gridCol w="1343574">
                  <a:extLst>
                    <a:ext uri="{9D8B030D-6E8A-4147-A177-3AD203B41FA5}">
                      <a16:colId xmlns:a16="http://schemas.microsoft.com/office/drawing/2014/main" val="1045293375"/>
                    </a:ext>
                  </a:extLst>
                </a:gridCol>
                <a:gridCol w="1343574">
                  <a:extLst>
                    <a:ext uri="{9D8B030D-6E8A-4147-A177-3AD203B41FA5}">
                      <a16:colId xmlns:a16="http://schemas.microsoft.com/office/drawing/2014/main" val="807628147"/>
                    </a:ext>
                  </a:extLst>
                </a:gridCol>
              </a:tblGrid>
              <a:tr h="473954">
                <a:tc>
                  <a:txBody>
                    <a:bodyPr/>
                    <a:lstStyle/>
                    <a:p>
                      <a:endParaRPr lang="en-CA" sz="17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14" marR="95214" marT="0" marB="0"/>
                </a:tc>
                <a:tc>
                  <a:txBody>
                    <a:bodyPr/>
                    <a:lstStyle/>
                    <a:p>
                      <a:endParaRPr lang="en-CA" sz="17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14" marR="95214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Mongolia</a:t>
                      </a:r>
                      <a:endParaRPr lang="en-CA" sz="1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14" marR="95214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Dominican Republic</a:t>
                      </a:r>
                      <a:endParaRPr lang="en-CA" sz="1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14" marR="95214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Colombia</a:t>
                      </a:r>
                      <a:endParaRPr lang="en-CA" sz="1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14" marR="95214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Lao P.D.R</a:t>
                      </a:r>
                      <a:endParaRPr lang="en-CA" sz="1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14" marR="95214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Ghana</a:t>
                      </a:r>
                      <a:endParaRPr lang="en-CA" sz="1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14" marR="95214" marT="0" marB="0"/>
                </a:tc>
                <a:extLst>
                  <a:ext uri="{0D108BD9-81ED-4DB2-BD59-A6C34878D82A}">
                    <a16:rowId xmlns:a16="http://schemas.microsoft.com/office/drawing/2014/main" val="1605614332"/>
                  </a:ext>
                </a:extLst>
              </a:tr>
              <a:tr h="262368"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Review and Appeal</a:t>
                      </a:r>
                      <a:endParaRPr lang="en-CA" sz="1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14" marR="9521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Inception</a:t>
                      </a:r>
                      <a:endParaRPr lang="en-CA" sz="1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14" marR="95214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Implemented</a:t>
                      </a:r>
                      <a:endParaRPr lang="en-CA" sz="1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14" marR="95214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Implemented</a:t>
                      </a:r>
                      <a:endParaRPr lang="en-CA" sz="1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14" marR="95214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Implemented</a:t>
                      </a:r>
                      <a:endParaRPr lang="en-CA" sz="1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14" marR="95214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Implemented</a:t>
                      </a:r>
                      <a:endParaRPr lang="en-CA" sz="1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14" marR="95214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Implemented</a:t>
                      </a:r>
                      <a:endParaRPr lang="en-CA" sz="1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14" marR="95214" marT="0" marB="0"/>
                </a:tc>
                <a:extLst>
                  <a:ext uri="{0D108BD9-81ED-4DB2-BD59-A6C34878D82A}">
                    <a16:rowId xmlns:a16="http://schemas.microsoft.com/office/drawing/2014/main" val="3443613034"/>
                  </a:ext>
                </a:extLst>
              </a:tr>
              <a:tr h="262368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Operation</a:t>
                      </a:r>
                      <a:endParaRPr lang="en-CA" sz="1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14" marR="95214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*</a:t>
                      </a:r>
                      <a:endParaRPr lang="en-CA" sz="1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14" marR="95214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*</a:t>
                      </a:r>
                      <a:endParaRPr lang="en-CA" sz="1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14" marR="95214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*</a:t>
                      </a:r>
                      <a:endParaRPr lang="en-CA" sz="1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14" marR="95214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 *</a:t>
                      </a:r>
                      <a:endParaRPr lang="en-CA" sz="1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14" marR="95214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*</a:t>
                      </a:r>
                      <a:endParaRPr lang="en-CA" sz="1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14" marR="95214" marT="0" marB="0"/>
                </a:tc>
                <a:extLst>
                  <a:ext uri="{0D108BD9-81ED-4DB2-BD59-A6C34878D82A}">
                    <a16:rowId xmlns:a16="http://schemas.microsoft.com/office/drawing/2014/main" val="1848608405"/>
                  </a:ext>
                </a:extLst>
              </a:tr>
              <a:tr h="262368"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Dispute Prevention</a:t>
                      </a:r>
                      <a:endParaRPr lang="en-CA" sz="1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14" marR="9521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Inception</a:t>
                      </a:r>
                      <a:endParaRPr lang="en-CA" sz="1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14" marR="95214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 1,500,000</a:t>
                      </a:r>
                      <a:endParaRPr lang="en-CA" sz="1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14" marR="95214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35,000</a:t>
                      </a:r>
                      <a:endParaRPr lang="en-CA" sz="1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14" marR="95214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63,619,786</a:t>
                      </a:r>
                      <a:endParaRPr lang="en-CA" sz="1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14" marR="95214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5,923,995</a:t>
                      </a:r>
                      <a:endParaRPr lang="en-CA" sz="1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14" marR="95214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**</a:t>
                      </a:r>
                      <a:endParaRPr lang="en-CA" sz="1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14" marR="95214" marT="0" marB="0"/>
                </a:tc>
                <a:extLst>
                  <a:ext uri="{0D108BD9-81ED-4DB2-BD59-A6C34878D82A}">
                    <a16:rowId xmlns:a16="http://schemas.microsoft.com/office/drawing/2014/main" val="674605716"/>
                  </a:ext>
                </a:extLst>
              </a:tr>
              <a:tr h="262368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Operation</a:t>
                      </a:r>
                      <a:endParaRPr lang="en-CA" sz="1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14" marR="95214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644,988</a:t>
                      </a:r>
                      <a:endParaRPr lang="en-CA" sz="1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14" marR="95214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35,000</a:t>
                      </a:r>
                      <a:endParaRPr lang="en-CA" sz="1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14" marR="95214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*</a:t>
                      </a:r>
                      <a:endParaRPr lang="en-CA" sz="1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14" marR="95214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 *</a:t>
                      </a:r>
                      <a:endParaRPr lang="en-CA" sz="1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14" marR="95214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</a:rPr>
                        <a:t>*</a:t>
                      </a:r>
                      <a:endParaRPr lang="en-CA" sz="1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14" marR="95214" marT="0" marB="0"/>
                </a:tc>
                <a:extLst>
                  <a:ext uri="{0D108BD9-81ED-4DB2-BD59-A6C34878D82A}">
                    <a16:rowId xmlns:a16="http://schemas.microsoft.com/office/drawing/2014/main" val="41977802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30248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DAD38D4-3221-43C9-AEC8-BD285A801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10096500" cy="645284"/>
          </a:xfrm>
        </p:spPr>
        <p:txBody>
          <a:bodyPr anchor="b">
            <a:normAutofit/>
          </a:bodyPr>
          <a:lstStyle/>
          <a:p>
            <a:r>
              <a:rPr lang="en-US" sz="3400"/>
              <a:t>Cost of implementing single window measures</a:t>
            </a:r>
            <a:endParaRPr lang="en-CA" sz="340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E20F0C-ECDF-4D81-947E-E4089B3C5B0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493500" y="6292334"/>
            <a:ext cx="412750" cy="18288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7782931A-7D25-4B4B-9464-57AE418934A3}" type="slidenum">
              <a:rPr lang="en-US" sz="600" smtClean="0"/>
              <a:pPr>
                <a:lnSpc>
                  <a:spcPct val="90000"/>
                </a:lnSpc>
                <a:spcAft>
                  <a:spcPts val="600"/>
                </a:spcAft>
              </a:pPr>
              <a:t>9</a:t>
            </a:fld>
            <a:endParaRPr lang="en-US" sz="600"/>
          </a:p>
        </p:txBody>
      </p:sp>
      <p:graphicFrame>
        <p:nvGraphicFramePr>
          <p:cNvPr id="7" name="Table Placeholder 6">
            <a:extLst>
              <a:ext uri="{FF2B5EF4-FFF2-40B4-BE49-F238E27FC236}">
                <a16:creationId xmlns:a16="http://schemas.microsoft.com/office/drawing/2014/main" id="{C2AB598D-21A7-40B2-9FC5-AD681DC64C95}"/>
              </a:ext>
            </a:extLst>
          </p:cNvPr>
          <p:cNvGraphicFramePr>
            <a:graphicFrameLocks noGrp="1"/>
          </p:cNvGraphicFramePr>
          <p:nvPr>
            <p:ph type="tbl" sz="quarter" idx="10"/>
            <p:extLst>
              <p:ext uri="{D42A27DB-BD31-4B8C-83A1-F6EECF244321}">
                <p14:modId xmlns:p14="http://schemas.microsoft.com/office/powerpoint/2010/main" val="3812390493"/>
              </p:ext>
            </p:extLst>
          </p:nvPr>
        </p:nvGraphicFramePr>
        <p:xfrm>
          <a:off x="1028700" y="2941044"/>
          <a:ext cx="9067805" cy="1191639"/>
        </p:xfrm>
        <a:graphic>
          <a:graphicData uri="http://schemas.openxmlformats.org/drawingml/2006/table">
            <a:tbl>
              <a:tblPr firstRow="1" firstCol="1" bandRow="1"/>
              <a:tblGrid>
                <a:gridCol w="1720986">
                  <a:extLst>
                    <a:ext uri="{9D8B030D-6E8A-4147-A177-3AD203B41FA5}">
                      <a16:colId xmlns:a16="http://schemas.microsoft.com/office/drawing/2014/main" val="509686145"/>
                    </a:ext>
                  </a:extLst>
                </a:gridCol>
                <a:gridCol w="1195381">
                  <a:extLst>
                    <a:ext uri="{9D8B030D-6E8A-4147-A177-3AD203B41FA5}">
                      <a16:colId xmlns:a16="http://schemas.microsoft.com/office/drawing/2014/main" val="3986321011"/>
                    </a:ext>
                  </a:extLst>
                </a:gridCol>
                <a:gridCol w="1294028">
                  <a:extLst>
                    <a:ext uri="{9D8B030D-6E8A-4147-A177-3AD203B41FA5}">
                      <a16:colId xmlns:a16="http://schemas.microsoft.com/office/drawing/2014/main" val="2028710079"/>
                    </a:ext>
                  </a:extLst>
                </a:gridCol>
                <a:gridCol w="1278851">
                  <a:extLst>
                    <a:ext uri="{9D8B030D-6E8A-4147-A177-3AD203B41FA5}">
                      <a16:colId xmlns:a16="http://schemas.microsoft.com/office/drawing/2014/main" val="3291337919"/>
                    </a:ext>
                  </a:extLst>
                </a:gridCol>
                <a:gridCol w="1192853">
                  <a:extLst>
                    <a:ext uri="{9D8B030D-6E8A-4147-A177-3AD203B41FA5}">
                      <a16:colId xmlns:a16="http://schemas.microsoft.com/office/drawing/2014/main" val="2156538601"/>
                    </a:ext>
                  </a:extLst>
                </a:gridCol>
                <a:gridCol w="1192853">
                  <a:extLst>
                    <a:ext uri="{9D8B030D-6E8A-4147-A177-3AD203B41FA5}">
                      <a16:colId xmlns:a16="http://schemas.microsoft.com/office/drawing/2014/main" val="2507071593"/>
                    </a:ext>
                  </a:extLst>
                </a:gridCol>
                <a:gridCol w="1192853">
                  <a:extLst>
                    <a:ext uri="{9D8B030D-6E8A-4147-A177-3AD203B41FA5}">
                      <a16:colId xmlns:a16="http://schemas.microsoft.com/office/drawing/2014/main" val="359133210"/>
                    </a:ext>
                  </a:extLst>
                </a:gridCol>
              </a:tblGrid>
              <a:tr h="559093">
                <a:tc>
                  <a:txBody>
                    <a:bodyPr/>
                    <a:lstStyle/>
                    <a:p>
                      <a:pPr marL="0" marR="0"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CA" sz="2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269" marR="109269" marT="1517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CA" sz="2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269" marR="109269" marT="1517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Mongolia</a:t>
                      </a:r>
                      <a:endParaRPr lang="en-CA" sz="2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269" marR="109269" marT="1517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Dominican Republic</a:t>
                      </a:r>
                      <a:endParaRPr lang="en-CA" sz="2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269" marR="109269" marT="1517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Colombia</a:t>
                      </a:r>
                      <a:endParaRPr lang="en-CA" sz="2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269" marR="109269" marT="1517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Lao P.D.R</a:t>
                      </a:r>
                      <a:endParaRPr lang="en-CA" sz="2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269" marR="109269" marT="1517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Ghana</a:t>
                      </a:r>
                      <a:endParaRPr lang="en-CA" sz="2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269" marR="109269" marT="1517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4367986"/>
                  </a:ext>
                </a:extLst>
              </a:tr>
              <a:tr h="316273">
                <a:tc rowSpan="2">
                  <a:txBody>
                    <a:bodyPr/>
                    <a:lstStyle/>
                    <a:p>
                      <a:pPr marL="0" marR="0"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Single Window</a:t>
                      </a:r>
                      <a:endParaRPr lang="en-CA" sz="2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5692" marR="145692" marT="72846" marB="7284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Inception</a:t>
                      </a:r>
                      <a:endParaRPr lang="en-CA" sz="2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269" marR="109269" marT="1517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13,960,000</a:t>
                      </a:r>
                      <a:endParaRPr lang="en-CA" sz="2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269" marR="109269" marT="1517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7,845,720</a:t>
                      </a:r>
                      <a:endParaRPr lang="en-CA" sz="2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269" marR="109269" marT="1517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6,000,000</a:t>
                      </a:r>
                      <a:endParaRPr lang="en-CA" sz="2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269" marR="109269" marT="1517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7,600,000</a:t>
                      </a:r>
                      <a:endParaRPr lang="en-CA" sz="2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269" marR="109269" marT="1517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6,000,000</a:t>
                      </a:r>
                      <a:endParaRPr lang="en-CA" sz="2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269" marR="109269" marT="1517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3937917"/>
                  </a:ext>
                </a:extLst>
              </a:tr>
              <a:tr h="316273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Operation</a:t>
                      </a:r>
                      <a:endParaRPr lang="en-CA" sz="2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269" marR="109269" marT="1517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38,702</a:t>
                      </a:r>
                      <a:endParaRPr lang="en-CA" sz="2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269" marR="109269" marT="1517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*</a:t>
                      </a:r>
                      <a:endParaRPr lang="en-CA" sz="2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269" marR="109269" marT="1517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6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*</a:t>
                      </a:r>
                      <a:endParaRPr lang="en-CA" sz="2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269" marR="109269" marT="1517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6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*</a:t>
                      </a:r>
                      <a:endParaRPr lang="en-CA" sz="2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269" marR="109269" marT="1517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**</a:t>
                      </a:r>
                      <a:endParaRPr lang="en-CA" sz="2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269" marR="109269" marT="1517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07632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86399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F7A641C-4B0B-4FBB-951A-ED8E7BAECDF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28700" y="2286000"/>
            <a:ext cx="9125494" cy="2904530"/>
          </a:xfrm>
        </p:spPr>
        <p:txBody>
          <a:bodyPr/>
          <a:lstStyle/>
          <a:p>
            <a:pPr marL="514350" indent="-514350">
              <a:buFont typeface="+mj-lt"/>
              <a:buAutoNum type="alphaLcParenR"/>
            </a:pPr>
            <a:r>
              <a:rPr lang="en-US" sz="1800" dirty="0"/>
              <a:t>Countries have been implementing investment facilitation measures for several years</a:t>
            </a:r>
          </a:p>
          <a:p>
            <a:pPr marL="514350" indent="-514350">
              <a:buFont typeface="+mj-lt"/>
              <a:buAutoNum type="alphaLcParenR"/>
            </a:pPr>
            <a:r>
              <a:rPr lang="en-US" sz="1800" dirty="0"/>
              <a:t>Some of these measures are previously implemented in the context of the WTO TFA</a:t>
            </a:r>
          </a:p>
          <a:p>
            <a:pPr marL="514350" indent="-514350">
              <a:buFont typeface="+mj-lt"/>
              <a:buAutoNum type="alphaLcParenR"/>
            </a:pPr>
            <a:r>
              <a:rPr lang="en-US" sz="1800" dirty="0"/>
              <a:t>The costs of putting in place and maintaining investment facilitation measures are not particularly large</a:t>
            </a:r>
          </a:p>
          <a:p>
            <a:pPr marL="514350" indent="-514350">
              <a:buFont typeface="+mj-lt"/>
              <a:buAutoNum type="alphaLcParenR"/>
            </a:pPr>
            <a:r>
              <a:rPr lang="en-US" sz="1800" dirty="0"/>
              <a:t>The total capital expenditure to introduce investment facilitation measures in the reviewed countries ranged between USD 6 million and USD 32 million. </a:t>
            </a:r>
          </a:p>
          <a:p>
            <a:pPr marL="514350" indent="-514350">
              <a:buFont typeface="+mj-lt"/>
              <a:buAutoNum type="alphaLcParenR"/>
            </a:pPr>
            <a:r>
              <a:rPr lang="en-US" sz="1800" dirty="0"/>
              <a:t>Annual operating costs directly or indirectly related to investment facilitation does not exceed USD 1 million in any of these countries.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F35CD95-3DC3-48A8-BF29-A916B1978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411EA8-23E6-41C0-B067-5848B26D7B3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1097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F7A641C-4B0B-4FBB-951A-ED8E7BAECDF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28700" y="2286000"/>
            <a:ext cx="9125494" cy="2904530"/>
          </a:xfrm>
        </p:spPr>
        <p:txBody>
          <a:bodyPr/>
          <a:lstStyle/>
          <a:p>
            <a:pPr algn="ctr"/>
            <a:r>
              <a:rPr lang="en-US" sz="3200" b="1" dirty="0">
                <a:cs typeface="Biome Light" panose="020B0303030204020804" pitchFamily="34" charset="0"/>
              </a:rPr>
              <a:t>Ali Dadkhah</a:t>
            </a:r>
          </a:p>
          <a:p>
            <a:pPr algn="ctr"/>
            <a:r>
              <a:rPr lang="en-US" sz="3200" b="1" dirty="0">
                <a:cs typeface="Biome Light" panose="020B0303030204020804" pitchFamily="34" charset="0"/>
              </a:rPr>
              <a:t>Dadkhah Consulting</a:t>
            </a:r>
          </a:p>
          <a:p>
            <a:pPr algn="ctr"/>
            <a:r>
              <a:rPr lang="en-US" sz="3200" b="1" dirty="0">
                <a:cs typeface="Biome Light" panose="020B0303030204020804" pitchFamily="34" charset="0"/>
              </a:rPr>
              <a:t>Ali@dadkhah.ca</a:t>
            </a:r>
          </a:p>
          <a:p>
            <a:endParaRPr lang="en-US" sz="18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F35CD95-3DC3-48A8-BF29-A916B1978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411EA8-23E6-41C0-B067-5848B26D7B3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290238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Swiss">
      <a:dk1>
        <a:srgbClr val="000000"/>
      </a:dk1>
      <a:lt1>
        <a:srgbClr val="FFFFFF"/>
      </a:lt1>
      <a:dk2>
        <a:srgbClr val="E4E4E4"/>
      </a:dk2>
      <a:lt2>
        <a:srgbClr val="7CA655"/>
      </a:lt2>
      <a:accent1>
        <a:srgbClr val="A9D4DB"/>
      </a:accent1>
      <a:accent2>
        <a:srgbClr val="FBE284"/>
      </a:accent2>
      <a:accent3>
        <a:srgbClr val="4495A2"/>
      </a:accent3>
      <a:accent4>
        <a:srgbClr val="AA5881"/>
      </a:accent4>
      <a:accent5>
        <a:srgbClr val="E06742"/>
      </a:accent5>
      <a:accent6>
        <a:srgbClr val="F9D448"/>
      </a:accent6>
      <a:hlink>
        <a:srgbClr val="4495A2"/>
      </a:hlink>
      <a:folHlink>
        <a:srgbClr val="AA5881"/>
      </a:folHlink>
    </a:clrScheme>
    <a:fontScheme name="Custom 35">
      <a:majorFont>
        <a:latin typeface="Arial Nova"/>
        <a:ea typeface=""/>
        <a:cs typeface=""/>
      </a:majorFont>
      <a:minorFont>
        <a:latin typeface="Arial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wissPresentation A_Win32_MW_JS_SL_v2.potx" id="{F3EA0D10-81D8-413D-A4CA-F5D1D5CC8037}" vid="{9BA86A48-81B4-441C-9F07-EEAF91A8FC3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426e97fa315356fffbdcd9876fe988c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4b8f0def80e6d70ce3def20c90759a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D975AF8-B1C6-436B-A274-2C3ADC7798E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24273A0-A4DF-47AA-BF1F-8758123399CE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182F651C-E5DA-470F-A6A6-D70E9A5EBFB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Impact annual presentation</Template>
  <TotalTime>28</TotalTime>
  <Words>529</Words>
  <Application>Microsoft Office PowerPoint</Application>
  <PresentationFormat>Widescreen</PresentationFormat>
  <Paragraphs>201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Arial Nova</vt:lpstr>
      <vt:lpstr>Calibri</vt:lpstr>
      <vt:lpstr>Times New Roman</vt:lpstr>
      <vt:lpstr>Wingdings</vt:lpstr>
      <vt:lpstr>Theme1</vt:lpstr>
      <vt:lpstr>THE IMPLEMENTATION COSTS OF INVESTMENT FACILITATION FRAMEWORK</vt:lpstr>
      <vt:lpstr>Scope of the Study</vt:lpstr>
      <vt:lpstr>Types of Cost</vt:lpstr>
      <vt:lpstr>MAPPING COSTS CLUSTERS TO IFI</vt:lpstr>
      <vt:lpstr>Current Level and IFF level of Implementation</vt:lpstr>
      <vt:lpstr>Cost of implementing transparency and predictability measures</vt:lpstr>
      <vt:lpstr>Cost of implementing simplification and streamlining measures</vt:lpstr>
      <vt:lpstr>Focal Point (Ombudsman)</vt:lpstr>
      <vt:lpstr>Cost of implementing single window measures</vt:lpstr>
      <vt:lpstr>Summary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IMPLEMENTATION COSTS OF INVESTMENT FACILITATION FRAMEWORK</dc:title>
  <dc:creator>Ali Dadkhah</dc:creator>
  <cp:lastModifiedBy>Ali Dadkhah</cp:lastModifiedBy>
  <cp:revision>7</cp:revision>
  <dcterms:created xsi:type="dcterms:W3CDTF">2021-05-30T01:50:29Z</dcterms:created>
  <dcterms:modified xsi:type="dcterms:W3CDTF">2021-05-30T02:18:49Z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