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73" r:id="rId4"/>
    <p:sldId id="274" r:id="rId5"/>
    <p:sldId id="275" r:id="rId6"/>
    <p:sldId id="276" r:id="rId7"/>
    <p:sldId id="284" r:id="rId8"/>
    <p:sldId id="285" r:id="rId9"/>
    <p:sldId id="283" r:id="rId10"/>
    <p:sldId id="282" r:id="rId11"/>
    <p:sldId id="286" r:id="rId12"/>
    <p:sldId id="287" r:id="rId13"/>
    <p:sldId id="257" r:id="rId14"/>
    <p:sldId id="258" r:id="rId15"/>
    <p:sldId id="261" r:id="rId16"/>
    <p:sldId id="263" r:id="rId17"/>
    <p:sldId id="265" r:id="rId18"/>
    <p:sldId id="266" r:id="rId19"/>
    <p:sldId id="294" r:id="rId20"/>
    <p:sldId id="267" r:id="rId21"/>
    <p:sldId id="268" r:id="rId22"/>
    <p:sldId id="269" r:id="rId23"/>
    <p:sldId id="270" r:id="rId24"/>
    <p:sldId id="271" r:id="rId25"/>
    <p:sldId id="280" r:id="rId26"/>
    <p:sldId id="279" r:id="rId27"/>
    <p:sldId id="288" r:id="rId28"/>
    <p:sldId id="290" r:id="rId29"/>
    <p:sldId id="289" r:id="rId30"/>
    <p:sldId id="291" r:id="rId31"/>
    <p:sldId id="292" r:id="rId32"/>
    <p:sldId id="293" r:id="rId33"/>
    <p:sldId id="277" r:id="rId34"/>
    <p:sldId id="26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05" autoAdjust="0"/>
    <p:restoredTop sz="94660"/>
  </p:normalViewPr>
  <p:slideViewPr>
    <p:cSldViewPr snapToGrid="0">
      <p:cViewPr varScale="1">
        <p:scale>
          <a:sx n="105" d="100"/>
          <a:sy n="105" d="100"/>
        </p:scale>
        <p:origin x="126"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83A64-5767-473E-A943-64EFD14EE1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1FDF82-5542-406F-89E8-BDD926BE2F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6E108A-A2A2-46E7-BE89-18F3A93564FE}"/>
              </a:ext>
            </a:extLst>
          </p:cNvPr>
          <p:cNvSpPr>
            <a:spLocks noGrp="1"/>
          </p:cNvSpPr>
          <p:nvPr>
            <p:ph type="dt" sz="half" idx="10"/>
          </p:nvPr>
        </p:nvSpPr>
        <p:spPr/>
        <p:txBody>
          <a:bodyPr/>
          <a:lstStyle/>
          <a:p>
            <a:fld id="{0F32380C-8E5D-4601-8708-B8C8528C2E7D}" type="datetimeFigureOut">
              <a:rPr lang="en-US" smtClean="0"/>
              <a:t>6/19/2020</a:t>
            </a:fld>
            <a:endParaRPr lang="en-US"/>
          </a:p>
        </p:txBody>
      </p:sp>
      <p:sp>
        <p:nvSpPr>
          <p:cNvPr id="5" name="Footer Placeholder 4">
            <a:extLst>
              <a:ext uri="{FF2B5EF4-FFF2-40B4-BE49-F238E27FC236}">
                <a16:creationId xmlns:a16="http://schemas.microsoft.com/office/drawing/2014/main" id="{AD2EDB0B-74C1-4AD1-AA9D-9301084D6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0655C4-7C2A-4BDB-A74C-AF7382D0E9E6}"/>
              </a:ext>
            </a:extLst>
          </p:cNvPr>
          <p:cNvSpPr>
            <a:spLocks noGrp="1"/>
          </p:cNvSpPr>
          <p:nvPr>
            <p:ph type="sldNum" sz="quarter" idx="12"/>
          </p:nvPr>
        </p:nvSpPr>
        <p:spPr/>
        <p:txBody>
          <a:bodyPr/>
          <a:lstStyle/>
          <a:p>
            <a:fld id="{150CA478-D05D-4908-94CB-CB56832B715E}" type="slidenum">
              <a:rPr lang="en-US" smtClean="0"/>
              <a:t>‹#›</a:t>
            </a:fld>
            <a:endParaRPr lang="en-US"/>
          </a:p>
        </p:txBody>
      </p:sp>
    </p:spTree>
    <p:extLst>
      <p:ext uri="{BB962C8B-B14F-4D97-AF65-F5344CB8AC3E}">
        <p14:creationId xmlns:p14="http://schemas.microsoft.com/office/powerpoint/2010/main" val="1560121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11F4F-A8E7-461A-BD55-FACB352ADF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76D242-ED61-45FB-A18F-2FB5C21CDA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7B4CD5-77CF-47E8-BC52-323E186A056C}"/>
              </a:ext>
            </a:extLst>
          </p:cNvPr>
          <p:cNvSpPr>
            <a:spLocks noGrp="1"/>
          </p:cNvSpPr>
          <p:nvPr>
            <p:ph type="dt" sz="half" idx="10"/>
          </p:nvPr>
        </p:nvSpPr>
        <p:spPr/>
        <p:txBody>
          <a:bodyPr/>
          <a:lstStyle/>
          <a:p>
            <a:fld id="{0F32380C-8E5D-4601-8708-B8C8528C2E7D}" type="datetimeFigureOut">
              <a:rPr lang="en-US" smtClean="0"/>
              <a:t>6/19/2020</a:t>
            </a:fld>
            <a:endParaRPr lang="en-US"/>
          </a:p>
        </p:txBody>
      </p:sp>
      <p:sp>
        <p:nvSpPr>
          <p:cNvPr id="5" name="Footer Placeholder 4">
            <a:extLst>
              <a:ext uri="{FF2B5EF4-FFF2-40B4-BE49-F238E27FC236}">
                <a16:creationId xmlns:a16="http://schemas.microsoft.com/office/drawing/2014/main" id="{04E59F3C-B4F2-4C63-BC96-3A49C6A225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F6A884-576F-465E-ACEC-C3244DE0F58C}"/>
              </a:ext>
            </a:extLst>
          </p:cNvPr>
          <p:cNvSpPr>
            <a:spLocks noGrp="1"/>
          </p:cNvSpPr>
          <p:nvPr>
            <p:ph type="sldNum" sz="quarter" idx="12"/>
          </p:nvPr>
        </p:nvSpPr>
        <p:spPr/>
        <p:txBody>
          <a:bodyPr/>
          <a:lstStyle/>
          <a:p>
            <a:fld id="{150CA478-D05D-4908-94CB-CB56832B715E}" type="slidenum">
              <a:rPr lang="en-US" smtClean="0"/>
              <a:t>‹#›</a:t>
            </a:fld>
            <a:endParaRPr lang="en-US"/>
          </a:p>
        </p:txBody>
      </p:sp>
    </p:spTree>
    <p:extLst>
      <p:ext uri="{BB962C8B-B14F-4D97-AF65-F5344CB8AC3E}">
        <p14:creationId xmlns:p14="http://schemas.microsoft.com/office/powerpoint/2010/main" val="1855330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70173-8075-45C5-A193-C7A9302D4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F3AE786-B722-4466-B840-13A3955B26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F3F08F-738D-4853-9C59-086B9FB0BD62}"/>
              </a:ext>
            </a:extLst>
          </p:cNvPr>
          <p:cNvSpPr>
            <a:spLocks noGrp="1"/>
          </p:cNvSpPr>
          <p:nvPr>
            <p:ph type="dt" sz="half" idx="10"/>
          </p:nvPr>
        </p:nvSpPr>
        <p:spPr/>
        <p:txBody>
          <a:bodyPr/>
          <a:lstStyle/>
          <a:p>
            <a:fld id="{0F32380C-8E5D-4601-8708-B8C8528C2E7D}" type="datetimeFigureOut">
              <a:rPr lang="en-US" smtClean="0"/>
              <a:t>6/19/2020</a:t>
            </a:fld>
            <a:endParaRPr lang="en-US"/>
          </a:p>
        </p:txBody>
      </p:sp>
      <p:sp>
        <p:nvSpPr>
          <p:cNvPr id="5" name="Footer Placeholder 4">
            <a:extLst>
              <a:ext uri="{FF2B5EF4-FFF2-40B4-BE49-F238E27FC236}">
                <a16:creationId xmlns:a16="http://schemas.microsoft.com/office/drawing/2014/main" id="{424A98C2-130D-4D74-BA3C-02B18BFC8C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60389-134E-4A8F-9EBB-1E112D295044}"/>
              </a:ext>
            </a:extLst>
          </p:cNvPr>
          <p:cNvSpPr>
            <a:spLocks noGrp="1"/>
          </p:cNvSpPr>
          <p:nvPr>
            <p:ph type="sldNum" sz="quarter" idx="12"/>
          </p:nvPr>
        </p:nvSpPr>
        <p:spPr/>
        <p:txBody>
          <a:bodyPr/>
          <a:lstStyle/>
          <a:p>
            <a:fld id="{150CA478-D05D-4908-94CB-CB56832B715E}" type="slidenum">
              <a:rPr lang="en-US" smtClean="0"/>
              <a:t>‹#›</a:t>
            </a:fld>
            <a:endParaRPr lang="en-US"/>
          </a:p>
        </p:txBody>
      </p:sp>
    </p:spTree>
    <p:extLst>
      <p:ext uri="{BB962C8B-B14F-4D97-AF65-F5344CB8AC3E}">
        <p14:creationId xmlns:p14="http://schemas.microsoft.com/office/powerpoint/2010/main" val="673091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C5D42-F8DD-4E01-A119-B7ECFE8D7B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A24E5B-0C9D-4641-92DE-93C5B15A40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50E837-CC65-4507-8D59-B36FDECDA3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88C10A-4664-4996-959A-0DA4D5962277}"/>
              </a:ext>
            </a:extLst>
          </p:cNvPr>
          <p:cNvSpPr>
            <a:spLocks noGrp="1"/>
          </p:cNvSpPr>
          <p:nvPr>
            <p:ph type="dt" sz="half" idx="10"/>
          </p:nvPr>
        </p:nvSpPr>
        <p:spPr/>
        <p:txBody>
          <a:bodyPr/>
          <a:lstStyle/>
          <a:p>
            <a:fld id="{0F32380C-8E5D-4601-8708-B8C8528C2E7D}" type="datetimeFigureOut">
              <a:rPr lang="en-US" smtClean="0"/>
              <a:t>6/19/2020</a:t>
            </a:fld>
            <a:endParaRPr lang="en-US"/>
          </a:p>
        </p:txBody>
      </p:sp>
      <p:sp>
        <p:nvSpPr>
          <p:cNvPr id="6" name="Footer Placeholder 5">
            <a:extLst>
              <a:ext uri="{FF2B5EF4-FFF2-40B4-BE49-F238E27FC236}">
                <a16:creationId xmlns:a16="http://schemas.microsoft.com/office/drawing/2014/main" id="{CB1246B1-9B2B-4AC8-AB9E-2B7A22B755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04B634-F9C0-4652-8237-F59CDEEAC77D}"/>
              </a:ext>
            </a:extLst>
          </p:cNvPr>
          <p:cNvSpPr>
            <a:spLocks noGrp="1"/>
          </p:cNvSpPr>
          <p:nvPr>
            <p:ph type="sldNum" sz="quarter" idx="12"/>
          </p:nvPr>
        </p:nvSpPr>
        <p:spPr/>
        <p:txBody>
          <a:bodyPr/>
          <a:lstStyle/>
          <a:p>
            <a:fld id="{150CA478-D05D-4908-94CB-CB56832B715E}" type="slidenum">
              <a:rPr lang="en-US" smtClean="0"/>
              <a:t>‹#›</a:t>
            </a:fld>
            <a:endParaRPr lang="en-US"/>
          </a:p>
        </p:txBody>
      </p:sp>
    </p:spTree>
    <p:extLst>
      <p:ext uri="{BB962C8B-B14F-4D97-AF65-F5344CB8AC3E}">
        <p14:creationId xmlns:p14="http://schemas.microsoft.com/office/powerpoint/2010/main" val="3837546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FFED7-1216-45FF-B057-177937178D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ED5646-427C-46AD-AE11-A9CFFDA473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535675-7A0E-4813-B979-AC59E5AD68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D16EED-AEFE-4BD2-A7B3-D2C3AC792F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3C369F-199A-47F0-BDE1-F2C91934D3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E2DCC0-6E53-4359-9729-02AA8C0E8599}"/>
              </a:ext>
            </a:extLst>
          </p:cNvPr>
          <p:cNvSpPr>
            <a:spLocks noGrp="1"/>
          </p:cNvSpPr>
          <p:nvPr>
            <p:ph type="dt" sz="half" idx="10"/>
          </p:nvPr>
        </p:nvSpPr>
        <p:spPr/>
        <p:txBody>
          <a:bodyPr/>
          <a:lstStyle/>
          <a:p>
            <a:fld id="{0F32380C-8E5D-4601-8708-B8C8528C2E7D}" type="datetimeFigureOut">
              <a:rPr lang="en-US" smtClean="0"/>
              <a:t>6/19/2020</a:t>
            </a:fld>
            <a:endParaRPr lang="en-US"/>
          </a:p>
        </p:txBody>
      </p:sp>
      <p:sp>
        <p:nvSpPr>
          <p:cNvPr id="8" name="Footer Placeholder 7">
            <a:extLst>
              <a:ext uri="{FF2B5EF4-FFF2-40B4-BE49-F238E27FC236}">
                <a16:creationId xmlns:a16="http://schemas.microsoft.com/office/drawing/2014/main" id="{A1C1468D-0E4F-47DA-9318-6A27FE3D7B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42C2039-B214-4D96-ACA4-39010F5BF4B3}"/>
              </a:ext>
            </a:extLst>
          </p:cNvPr>
          <p:cNvSpPr>
            <a:spLocks noGrp="1"/>
          </p:cNvSpPr>
          <p:nvPr>
            <p:ph type="sldNum" sz="quarter" idx="12"/>
          </p:nvPr>
        </p:nvSpPr>
        <p:spPr/>
        <p:txBody>
          <a:bodyPr/>
          <a:lstStyle/>
          <a:p>
            <a:fld id="{150CA478-D05D-4908-94CB-CB56832B715E}" type="slidenum">
              <a:rPr lang="en-US" smtClean="0"/>
              <a:t>‹#›</a:t>
            </a:fld>
            <a:endParaRPr lang="en-US"/>
          </a:p>
        </p:txBody>
      </p:sp>
    </p:spTree>
    <p:extLst>
      <p:ext uri="{BB962C8B-B14F-4D97-AF65-F5344CB8AC3E}">
        <p14:creationId xmlns:p14="http://schemas.microsoft.com/office/powerpoint/2010/main" val="3337833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3C19-836B-4774-83D4-1F5A8757927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7C580DE-DC9E-4A9B-9B49-5CF1F53A76CC}"/>
              </a:ext>
            </a:extLst>
          </p:cNvPr>
          <p:cNvSpPr>
            <a:spLocks noGrp="1"/>
          </p:cNvSpPr>
          <p:nvPr>
            <p:ph type="dt" sz="half" idx="10"/>
          </p:nvPr>
        </p:nvSpPr>
        <p:spPr/>
        <p:txBody>
          <a:bodyPr/>
          <a:lstStyle/>
          <a:p>
            <a:fld id="{0F32380C-8E5D-4601-8708-B8C8528C2E7D}" type="datetimeFigureOut">
              <a:rPr lang="en-US" smtClean="0"/>
              <a:t>6/19/2020</a:t>
            </a:fld>
            <a:endParaRPr lang="en-US"/>
          </a:p>
        </p:txBody>
      </p:sp>
      <p:sp>
        <p:nvSpPr>
          <p:cNvPr id="4" name="Footer Placeholder 3">
            <a:extLst>
              <a:ext uri="{FF2B5EF4-FFF2-40B4-BE49-F238E27FC236}">
                <a16:creationId xmlns:a16="http://schemas.microsoft.com/office/drawing/2014/main" id="{071F5376-95D1-430E-839C-06FB8EF827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1DBCAA-3C3F-44FE-8AF9-5D1D29B11170}"/>
              </a:ext>
            </a:extLst>
          </p:cNvPr>
          <p:cNvSpPr>
            <a:spLocks noGrp="1"/>
          </p:cNvSpPr>
          <p:nvPr>
            <p:ph type="sldNum" sz="quarter" idx="12"/>
          </p:nvPr>
        </p:nvSpPr>
        <p:spPr/>
        <p:txBody>
          <a:bodyPr/>
          <a:lstStyle/>
          <a:p>
            <a:fld id="{150CA478-D05D-4908-94CB-CB56832B715E}" type="slidenum">
              <a:rPr lang="en-US" smtClean="0"/>
              <a:t>‹#›</a:t>
            </a:fld>
            <a:endParaRPr lang="en-US"/>
          </a:p>
        </p:txBody>
      </p:sp>
    </p:spTree>
    <p:extLst>
      <p:ext uri="{BB962C8B-B14F-4D97-AF65-F5344CB8AC3E}">
        <p14:creationId xmlns:p14="http://schemas.microsoft.com/office/powerpoint/2010/main" val="3859606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414F90-E83C-4933-A2E3-75731DDA4AEC}"/>
              </a:ext>
            </a:extLst>
          </p:cNvPr>
          <p:cNvSpPr>
            <a:spLocks noGrp="1"/>
          </p:cNvSpPr>
          <p:nvPr>
            <p:ph type="dt" sz="half" idx="10"/>
          </p:nvPr>
        </p:nvSpPr>
        <p:spPr/>
        <p:txBody>
          <a:bodyPr/>
          <a:lstStyle/>
          <a:p>
            <a:fld id="{0F32380C-8E5D-4601-8708-B8C8528C2E7D}" type="datetimeFigureOut">
              <a:rPr lang="en-US" smtClean="0"/>
              <a:t>6/19/2020</a:t>
            </a:fld>
            <a:endParaRPr lang="en-US"/>
          </a:p>
        </p:txBody>
      </p:sp>
      <p:sp>
        <p:nvSpPr>
          <p:cNvPr id="3" name="Footer Placeholder 2">
            <a:extLst>
              <a:ext uri="{FF2B5EF4-FFF2-40B4-BE49-F238E27FC236}">
                <a16:creationId xmlns:a16="http://schemas.microsoft.com/office/drawing/2014/main" id="{D98655D1-098D-45A2-8B64-4A885EAAB5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E62151-6C4A-4CE2-8349-60E6EC49C10D}"/>
              </a:ext>
            </a:extLst>
          </p:cNvPr>
          <p:cNvSpPr>
            <a:spLocks noGrp="1"/>
          </p:cNvSpPr>
          <p:nvPr>
            <p:ph type="sldNum" sz="quarter" idx="12"/>
          </p:nvPr>
        </p:nvSpPr>
        <p:spPr/>
        <p:txBody>
          <a:bodyPr/>
          <a:lstStyle/>
          <a:p>
            <a:fld id="{150CA478-D05D-4908-94CB-CB56832B715E}" type="slidenum">
              <a:rPr lang="en-US" smtClean="0"/>
              <a:t>‹#›</a:t>
            </a:fld>
            <a:endParaRPr lang="en-US"/>
          </a:p>
        </p:txBody>
      </p:sp>
    </p:spTree>
    <p:extLst>
      <p:ext uri="{BB962C8B-B14F-4D97-AF65-F5344CB8AC3E}">
        <p14:creationId xmlns:p14="http://schemas.microsoft.com/office/powerpoint/2010/main" val="629975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48BBB-7DE6-4B78-A399-0B59C28F0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7055F4-0DD4-412C-AEBF-A61F95257B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9538F2-87F5-4EA4-A3A5-A69F9D3CAC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1B9A32-86E3-4DAB-AB6C-016341C7A9FE}"/>
              </a:ext>
            </a:extLst>
          </p:cNvPr>
          <p:cNvSpPr>
            <a:spLocks noGrp="1"/>
          </p:cNvSpPr>
          <p:nvPr>
            <p:ph type="dt" sz="half" idx="10"/>
          </p:nvPr>
        </p:nvSpPr>
        <p:spPr/>
        <p:txBody>
          <a:bodyPr/>
          <a:lstStyle/>
          <a:p>
            <a:fld id="{0F32380C-8E5D-4601-8708-B8C8528C2E7D}" type="datetimeFigureOut">
              <a:rPr lang="en-US" smtClean="0"/>
              <a:t>6/19/2020</a:t>
            </a:fld>
            <a:endParaRPr lang="en-US"/>
          </a:p>
        </p:txBody>
      </p:sp>
      <p:sp>
        <p:nvSpPr>
          <p:cNvPr id="6" name="Footer Placeholder 5">
            <a:extLst>
              <a:ext uri="{FF2B5EF4-FFF2-40B4-BE49-F238E27FC236}">
                <a16:creationId xmlns:a16="http://schemas.microsoft.com/office/drawing/2014/main" id="{84EBD31F-CF2C-47DB-BC7C-7684579311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BE01E5-525D-4B39-8A04-BA5F9711C2E3}"/>
              </a:ext>
            </a:extLst>
          </p:cNvPr>
          <p:cNvSpPr>
            <a:spLocks noGrp="1"/>
          </p:cNvSpPr>
          <p:nvPr>
            <p:ph type="sldNum" sz="quarter" idx="12"/>
          </p:nvPr>
        </p:nvSpPr>
        <p:spPr/>
        <p:txBody>
          <a:bodyPr/>
          <a:lstStyle/>
          <a:p>
            <a:fld id="{150CA478-D05D-4908-94CB-CB56832B715E}" type="slidenum">
              <a:rPr lang="en-US" smtClean="0"/>
              <a:t>‹#›</a:t>
            </a:fld>
            <a:endParaRPr lang="en-US"/>
          </a:p>
        </p:txBody>
      </p:sp>
    </p:spTree>
    <p:extLst>
      <p:ext uri="{BB962C8B-B14F-4D97-AF65-F5344CB8AC3E}">
        <p14:creationId xmlns:p14="http://schemas.microsoft.com/office/powerpoint/2010/main" val="949087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3D7B1-5C0B-417F-A9FE-4A9BA4955E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F6AD8E-8B5F-42B9-8161-E01B0D1A3D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1452CE-E0B7-48A6-A587-2AE83CE062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B63AA1-82DF-4F22-AED9-9B968078E476}"/>
              </a:ext>
            </a:extLst>
          </p:cNvPr>
          <p:cNvSpPr>
            <a:spLocks noGrp="1"/>
          </p:cNvSpPr>
          <p:nvPr>
            <p:ph type="dt" sz="half" idx="10"/>
          </p:nvPr>
        </p:nvSpPr>
        <p:spPr/>
        <p:txBody>
          <a:bodyPr/>
          <a:lstStyle/>
          <a:p>
            <a:fld id="{0F32380C-8E5D-4601-8708-B8C8528C2E7D}" type="datetimeFigureOut">
              <a:rPr lang="en-US" smtClean="0"/>
              <a:t>6/19/2020</a:t>
            </a:fld>
            <a:endParaRPr lang="en-US"/>
          </a:p>
        </p:txBody>
      </p:sp>
      <p:sp>
        <p:nvSpPr>
          <p:cNvPr id="6" name="Footer Placeholder 5">
            <a:extLst>
              <a:ext uri="{FF2B5EF4-FFF2-40B4-BE49-F238E27FC236}">
                <a16:creationId xmlns:a16="http://schemas.microsoft.com/office/drawing/2014/main" id="{DF8B1997-8C04-46EE-A508-E21A92E088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5E9955-3C1D-47C6-9E4B-81B522BC91C2}"/>
              </a:ext>
            </a:extLst>
          </p:cNvPr>
          <p:cNvSpPr>
            <a:spLocks noGrp="1"/>
          </p:cNvSpPr>
          <p:nvPr>
            <p:ph type="sldNum" sz="quarter" idx="12"/>
          </p:nvPr>
        </p:nvSpPr>
        <p:spPr/>
        <p:txBody>
          <a:bodyPr/>
          <a:lstStyle/>
          <a:p>
            <a:fld id="{150CA478-D05D-4908-94CB-CB56832B715E}" type="slidenum">
              <a:rPr lang="en-US" smtClean="0"/>
              <a:t>‹#›</a:t>
            </a:fld>
            <a:endParaRPr lang="en-US"/>
          </a:p>
        </p:txBody>
      </p:sp>
    </p:spTree>
    <p:extLst>
      <p:ext uri="{BB962C8B-B14F-4D97-AF65-F5344CB8AC3E}">
        <p14:creationId xmlns:p14="http://schemas.microsoft.com/office/powerpoint/2010/main" val="1132450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8C98D-2A97-4EA0-9EA0-ECD12FC677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22D306-F715-4A49-9303-78483AA6CF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3ADFBF-572B-4F00-9109-7BDF334B7B62}"/>
              </a:ext>
            </a:extLst>
          </p:cNvPr>
          <p:cNvSpPr>
            <a:spLocks noGrp="1"/>
          </p:cNvSpPr>
          <p:nvPr>
            <p:ph type="dt" sz="half" idx="10"/>
          </p:nvPr>
        </p:nvSpPr>
        <p:spPr/>
        <p:txBody>
          <a:bodyPr/>
          <a:lstStyle/>
          <a:p>
            <a:fld id="{0F32380C-8E5D-4601-8708-B8C8528C2E7D}" type="datetimeFigureOut">
              <a:rPr lang="en-US" smtClean="0"/>
              <a:t>6/19/2020</a:t>
            </a:fld>
            <a:endParaRPr lang="en-US"/>
          </a:p>
        </p:txBody>
      </p:sp>
      <p:sp>
        <p:nvSpPr>
          <p:cNvPr id="5" name="Footer Placeholder 4">
            <a:extLst>
              <a:ext uri="{FF2B5EF4-FFF2-40B4-BE49-F238E27FC236}">
                <a16:creationId xmlns:a16="http://schemas.microsoft.com/office/drawing/2014/main" id="{182FE52B-73BD-4E3E-89C8-0CBB6D8F6A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13CBBF-090E-4EF0-B5F7-73A91888CA9E}"/>
              </a:ext>
            </a:extLst>
          </p:cNvPr>
          <p:cNvSpPr>
            <a:spLocks noGrp="1"/>
          </p:cNvSpPr>
          <p:nvPr>
            <p:ph type="sldNum" sz="quarter" idx="12"/>
          </p:nvPr>
        </p:nvSpPr>
        <p:spPr/>
        <p:txBody>
          <a:bodyPr/>
          <a:lstStyle/>
          <a:p>
            <a:fld id="{150CA478-D05D-4908-94CB-CB56832B715E}" type="slidenum">
              <a:rPr lang="en-US" smtClean="0"/>
              <a:t>‹#›</a:t>
            </a:fld>
            <a:endParaRPr lang="en-US"/>
          </a:p>
        </p:txBody>
      </p:sp>
    </p:spTree>
    <p:extLst>
      <p:ext uri="{BB962C8B-B14F-4D97-AF65-F5344CB8AC3E}">
        <p14:creationId xmlns:p14="http://schemas.microsoft.com/office/powerpoint/2010/main" val="4164440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01FC95-AEF2-4BDC-B688-246E20D7B5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7C60E3-4D07-4D57-8042-87DD474194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FD790A-904D-4BE8-9133-FEA445D1DC76}"/>
              </a:ext>
            </a:extLst>
          </p:cNvPr>
          <p:cNvSpPr>
            <a:spLocks noGrp="1"/>
          </p:cNvSpPr>
          <p:nvPr>
            <p:ph type="dt" sz="half" idx="10"/>
          </p:nvPr>
        </p:nvSpPr>
        <p:spPr/>
        <p:txBody>
          <a:bodyPr/>
          <a:lstStyle/>
          <a:p>
            <a:fld id="{0F32380C-8E5D-4601-8708-B8C8528C2E7D}" type="datetimeFigureOut">
              <a:rPr lang="en-US" smtClean="0"/>
              <a:t>6/19/2020</a:t>
            </a:fld>
            <a:endParaRPr lang="en-US"/>
          </a:p>
        </p:txBody>
      </p:sp>
      <p:sp>
        <p:nvSpPr>
          <p:cNvPr id="5" name="Footer Placeholder 4">
            <a:extLst>
              <a:ext uri="{FF2B5EF4-FFF2-40B4-BE49-F238E27FC236}">
                <a16:creationId xmlns:a16="http://schemas.microsoft.com/office/drawing/2014/main" id="{CC040CF0-BA60-4B69-B1C4-FB9E571E40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40C84E-0B9B-4A22-BD80-9E84A204912D}"/>
              </a:ext>
            </a:extLst>
          </p:cNvPr>
          <p:cNvSpPr>
            <a:spLocks noGrp="1"/>
          </p:cNvSpPr>
          <p:nvPr>
            <p:ph type="sldNum" sz="quarter" idx="12"/>
          </p:nvPr>
        </p:nvSpPr>
        <p:spPr/>
        <p:txBody>
          <a:bodyPr/>
          <a:lstStyle/>
          <a:p>
            <a:fld id="{150CA478-D05D-4908-94CB-CB56832B715E}" type="slidenum">
              <a:rPr lang="en-US" smtClean="0"/>
              <a:t>‹#›</a:t>
            </a:fld>
            <a:endParaRPr lang="en-US"/>
          </a:p>
        </p:txBody>
      </p:sp>
    </p:spTree>
    <p:extLst>
      <p:ext uri="{BB962C8B-B14F-4D97-AF65-F5344CB8AC3E}">
        <p14:creationId xmlns:p14="http://schemas.microsoft.com/office/powerpoint/2010/main" val="1864994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6E195D-8666-4E85-935D-66E2777746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3B949F-5503-412E-8BEE-03596DC62B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AE0AF-A180-4DC6-8A33-F4E98A7ECE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32380C-8E5D-4601-8708-B8C8528C2E7D}" type="datetimeFigureOut">
              <a:rPr lang="en-US" smtClean="0"/>
              <a:t>6/19/2020</a:t>
            </a:fld>
            <a:endParaRPr lang="en-US"/>
          </a:p>
        </p:txBody>
      </p:sp>
      <p:sp>
        <p:nvSpPr>
          <p:cNvPr id="5" name="Footer Placeholder 4">
            <a:extLst>
              <a:ext uri="{FF2B5EF4-FFF2-40B4-BE49-F238E27FC236}">
                <a16:creationId xmlns:a16="http://schemas.microsoft.com/office/drawing/2014/main" id="{74F695AA-B017-4856-9161-B208AC027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4C0C1D-1374-408C-A13A-8EC8BDFD0D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0CA478-D05D-4908-94CB-CB56832B715E}" type="slidenum">
              <a:rPr lang="en-US" smtClean="0"/>
              <a:t>‹#›</a:t>
            </a:fld>
            <a:endParaRPr lang="en-US"/>
          </a:p>
        </p:txBody>
      </p:sp>
    </p:spTree>
    <p:extLst>
      <p:ext uri="{BB962C8B-B14F-4D97-AF65-F5344CB8AC3E}">
        <p14:creationId xmlns:p14="http://schemas.microsoft.com/office/powerpoint/2010/main" val="4081149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E227D9C-6C68-46D7-8FD4-D6781284F70C}"/>
              </a:ext>
            </a:extLst>
          </p:cNvPr>
          <p:cNvSpPr>
            <a:spLocks noGrp="1"/>
          </p:cNvSpPr>
          <p:nvPr>
            <p:ph type="ctrTitle"/>
          </p:nvPr>
        </p:nvSpPr>
        <p:spPr>
          <a:xfrm>
            <a:off x="1524003" y="1999615"/>
            <a:ext cx="9144000" cy="2764028"/>
          </a:xfrm>
        </p:spPr>
        <p:txBody>
          <a:bodyPr anchor="ctr">
            <a:normAutofit fontScale="90000"/>
          </a:bodyPr>
          <a:lstStyle/>
          <a:p>
            <a:r>
              <a:rPr lang="en-US" sz="7200" dirty="0"/>
              <a:t>Economic and distributional impacts of the CPTPP, EVFTA and RCEP in Vietnam</a:t>
            </a:r>
          </a:p>
        </p:txBody>
      </p:sp>
      <p:sp>
        <p:nvSpPr>
          <p:cNvPr id="3" name="Subtitle 2">
            <a:extLst>
              <a:ext uri="{FF2B5EF4-FFF2-40B4-BE49-F238E27FC236}">
                <a16:creationId xmlns:a16="http://schemas.microsoft.com/office/drawing/2014/main" id="{37B84125-5022-471D-A50A-34B29FE984F0}"/>
              </a:ext>
            </a:extLst>
          </p:cNvPr>
          <p:cNvSpPr>
            <a:spLocks noGrp="1"/>
          </p:cNvSpPr>
          <p:nvPr>
            <p:ph type="subTitle" idx="1"/>
          </p:nvPr>
        </p:nvSpPr>
        <p:spPr>
          <a:xfrm>
            <a:off x="1966912" y="5889196"/>
            <a:ext cx="8258176" cy="631825"/>
          </a:xfrm>
        </p:spPr>
        <p:txBody>
          <a:bodyPr anchor="ctr">
            <a:normAutofit fontScale="40000" lnSpcReduction="20000"/>
          </a:bodyPr>
          <a:lstStyle/>
          <a:p>
            <a:pPr algn="l"/>
            <a:r>
              <a:rPr lang="en-US" sz="4800" dirty="0"/>
              <a:t>Authors:</a:t>
            </a:r>
          </a:p>
          <a:p>
            <a:pPr algn="l"/>
            <a:r>
              <a:rPr lang="en-US" sz="4800" dirty="0"/>
              <a:t>Maryla Maliszewska, Maria Pereira,  Israel Osorio-Rodarte,  Zoryana Olekseyuk</a:t>
            </a:r>
          </a:p>
          <a:p>
            <a:endParaRPr lang="en-US" sz="2800" dirty="0"/>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3518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DD71B3D6-0CB4-401A-A313-BCE336BA8A1C}"/>
              </a:ext>
            </a:extLst>
          </p:cNvPr>
          <p:cNvSpPr>
            <a:spLocks noGrp="1"/>
          </p:cNvSpPr>
          <p:nvPr>
            <p:ph type="title"/>
          </p:nvPr>
        </p:nvSpPr>
        <p:spPr>
          <a:xfrm>
            <a:off x="1115568" y="548640"/>
            <a:ext cx="10168128" cy="1179576"/>
          </a:xfrm>
        </p:spPr>
        <p:txBody>
          <a:bodyPr>
            <a:normAutofit/>
          </a:bodyPr>
          <a:lstStyle/>
          <a:p>
            <a:r>
              <a:rPr lang="en-US" sz="4000" dirty="0"/>
              <a:t>Overview</a:t>
            </a:r>
          </a:p>
        </p:txBody>
      </p:sp>
      <p:sp>
        <p:nvSpPr>
          <p:cNvPr id="16" name="Rectangle 15">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Content Placeholder 4">
            <a:extLst>
              <a:ext uri="{FF2B5EF4-FFF2-40B4-BE49-F238E27FC236}">
                <a16:creationId xmlns:a16="http://schemas.microsoft.com/office/drawing/2014/main" id="{2BD234EA-5F21-4FE6-AC3A-BB8C42736641}"/>
              </a:ext>
            </a:extLst>
          </p:cNvPr>
          <p:cNvSpPr>
            <a:spLocks noGrp="1"/>
          </p:cNvSpPr>
          <p:nvPr>
            <p:ph idx="1"/>
          </p:nvPr>
        </p:nvSpPr>
        <p:spPr>
          <a:xfrm>
            <a:off x="1115568" y="2481943"/>
            <a:ext cx="10168128" cy="3695020"/>
          </a:xfrm>
        </p:spPr>
        <p:txBody>
          <a:bodyPr>
            <a:normAutofit/>
          </a:bodyPr>
          <a:lstStyle/>
          <a:p>
            <a:r>
              <a:rPr lang="en-US" sz="2200" dirty="0"/>
              <a:t>Methodology</a:t>
            </a:r>
          </a:p>
          <a:p>
            <a:r>
              <a:rPr lang="en-US" sz="2200" dirty="0"/>
              <a:t>Scenarios</a:t>
            </a:r>
          </a:p>
          <a:p>
            <a:r>
              <a:rPr lang="en-US" sz="2200" dirty="0"/>
              <a:t>Closures</a:t>
            </a:r>
          </a:p>
          <a:p>
            <a:r>
              <a:rPr lang="en-US" sz="2200" dirty="0"/>
              <a:t>Tariffs reductions</a:t>
            </a:r>
          </a:p>
          <a:p>
            <a:r>
              <a:rPr lang="en-US" sz="2200" dirty="0"/>
              <a:t>Results</a:t>
            </a:r>
          </a:p>
          <a:p>
            <a:pPr lvl="1"/>
            <a:r>
              <a:rPr lang="en-US" sz="1800" dirty="0"/>
              <a:t>CGE</a:t>
            </a:r>
          </a:p>
          <a:p>
            <a:pPr lvl="1"/>
            <a:r>
              <a:rPr lang="en-US" sz="1800" dirty="0"/>
              <a:t>Poverty and Gini </a:t>
            </a:r>
            <a:r>
              <a:rPr lang="en-US" sz="1800" dirty="0" err="1"/>
              <a:t>Coeff</a:t>
            </a:r>
            <a:r>
              <a:rPr lang="en-US" sz="1800" dirty="0"/>
              <a:t>.</a:t>
            </a:r>
          </a:p>
          <a:p>
            <a:r>
              <a:rPr lang="en-US" sz="2200" dirty="0"/>
              <a:t>Key findings and caveats</a:t>
            </a:r>
          </a:p>
          <a:p>
            <a:endParaRPr lang="en-US" sz="2200" dirty="0"/>
          </a:p>
        </p:txBody>
      </p:sp>
    </p:spTree>
    <p:extLst>
      <p:ext uri="{BB962C8B-B14F-4D97-AF65-F5344CB8AC3E}">
        <p14:creationId xmlns:p14="http://schemas.microsoft.com/office/powerpoint/2010/main" val="2357537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 name="Rectangle 4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3" name="Rectangle 4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AB645AF-FA51-4B1B-856C-AB9B6F0EFB4E}"/>
              </a:ext>
            </a:extLst>
          </p:cNvPr>
          <p:cNvSpPr>
            <a:spLocks noGrp="1"/>
          </p:cNvSpPr>
          <p:nvPr>
            <p:ph type="title"/>
          </p:nvPr>
        </p:nvSpPr>
        <p:spPr>
          <a:xfrm>
            <a:off x="1115568" y="548640"/>
            <a:ext cx="10168128" cy="1179576"/>
          </a:xfrm>
        </p:spPr>
        <p:txBody>
          <a:bodyPr>
            <a:normAutofit/>
          </a:bodyPr>
          <a:lstStyle/>
          <a:p>
            <a:r>
              <a:rPr lang="en-US" sz="4000" dirty="0"/>
              <a:t>Methodology</a:t>
            </a:r>
          </a:p>
        </p:txBody>
      </p:sp>
      <p:sp>
        <p:nvSpPr>
          <p:cNvPr id="45" name="Rectangle 4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25C83C7-DEBA-4286-8EA2-F7E2DB4F81D1}"/>
              </a:ext>
            </a:extLst>
          </p:cNvPr>
          <p:cNvSpPr>
            <a:spLocks noGrp="1"/>
          </p:cNvSpPr>
          <p:nvPr>
            <p:ph idx="1"/>
          </p:nvPr>
        </p:nvSpPr>
        <p:spPr>
          <a:xfrm>
            <a:off x="1115568" y="2481943"/>
            <a:ext cx="10168128" cy="3695020"/>
          </a:xfrm>
        </p:spPr>
        <p:txBody>
          <a:bodyPr>
            <a:normAutofit fontScale="92500" lnSpcReduction="20000"/>
          </a:bodyPr>
          <a:lstStyle/>
          <a:p>
            <a:pPr marL="0" indent="0">
              <a:buNone/>
            </a:pPr>
            <a:r>
              <a:rPr lang="en-US" sz="2000" dirty="0"/>
              <a:t>Top-down macro micro modeling framework</a:t>
            </a:r>
          </a:p>
          <a:p>
            <a:r>
              <a:rPr lang="en-US" sz="2000" dirty="0"/>
              <a:t>On the top side:</a:t>
            </a:r>
          </a:p>
          <a:p>
            <a:r>
              <a:rPr lang="en-US" sz="2000" dirty="0"/>
              <a:t>ENVISAGE – CGE model </a:t>
            </a:r>
          </a:p>
          <a:p>
            <a:r>
              <a:rPr lang="en-US" sz="2000" dirty="0"/>
              <a:t>Multi-regional and multi-sectoral GE model</a:t>
            </a:r>
          </a:p>
          <a:p>
            <a:r>
              <a:rPr lang="en-US" sz="2000" dirty="0"/>
              <a:t>GTAP version 10 (covering 121 countries/regions and 65 sectors)</a:t>
            </a:r>
          </a:p>
          <a:p>
            <a:r>
              <a:rPr lang="en-US" sz="2000" dirty="0"/>
              <a:t>Recursive dynamic – 2014-2035</a:t>
            </a:r>
          </a:p>
          <a:p>
            <a:endParaRPr lang="en-US" sz="2000" dirty="0"/>
          </a:p>
          <a:p>
            <a:r>
              <a:rPr lang="en-US" sz="2000" dirty="0"/>
              <a:t>On the down side:</a:t>
            </a:r>
          </a:p>
          <a:p>
            <a:r>
              <a:rPr lang="en-US" sz="2000" dirty="0"/>
              <a:t>Global Income Distribution Dynamics (GIDD)</a:t>
            </a:r>
          </a:p>
          <a:p>
            <a:r>
              <a:rPr lang="en-US" sz="2000" dirty="0"/>
              <a:t>Vietnam Household Living  Standards Survey (VHLSS 2016)</a:t>
            </a:r>
          </a:p>
          <a:p>
            <a:r>
              <a:rPr lang="en-US" sz="2000" dirty="0"/>
              <a:t>POVCALNET – poverty numbers for Vietnam, 2018</a:t>
            </a:r>
          </a:p>
          <a:p>
            <a:endParaRPr lang="en-US" sz="1700" dirty="0"/>
          </a:p>
        </p:txBody>
      </p:sp>
    </p:spTree>
    <p:extLst>
      <p:ext uri="{BB962C8B-B14F-4D97-AF65-F5344CB8AC3E}">
        <p14:creationId xmlns:p14="http://schemas.microsoft.com/office/powerpoint/2010/main" val="2066689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 name="Rectangle 4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3" name="Rectangle 4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AB645AF-FA51-4B1B-856C-AB9B6F0EFB4E}"/>
              </a:ext>
            </a:extLst>
          </p:cNvPr>
          <p:cNvSpPr>
            <a:spLocks noGrp="1"/>
          </p:cNvSpPr>
          <p:nvPr>
            <p:ph type="title"/>
          </p:nvPr>
        </p:nvSpPr>
        <p:spPr>
          <a:xfrm>
            <a:off x="1115568" y="548640"/>
            <a:ext cx="10168128" cy="1179576"/>
          </a:xfrm>
        </p:spPr>
        <p:txBody>
          <a:bodyPr>
            <a:normAutofit/>
          </a:bodyPr>
          <a:lstStyle/>
          <a:p>
            <a:r>
              <a:rPr lang="en-US" sz="4000" dirty="0"/>
              <a:t>ENVISAGE &amp; GIDD</a:t>
            </a:r>
          </a:p>
        </p:txBody>
      </p:sp>
      <p:sp>
        <p:nvSpPr>
          <p:cNvPr id="45" name="Rectangle 4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25C83C7-DEBA-4286-8EA2-F7E2DB4F81D1}"/>
              </a:ext>
            </a:extLst>
          </p:cNvPr>
          <p:cNvSpPr>
            <a:spLocks noGrp="1"/>
          </p:cNvSpPr>
          <p:nvPr>
            <p:ph idx="1"/>
          </p:nvPr>
        </p:nvSpPr>
        <p:spPr>
          <a:xfrm>
            <a:off x="1115568" y="2462893"/>
            <a:ext cx="10168128" cy="3695020"/>
          </a:xfrm>
        </p:spPr>
        <p:txBody>
          <a:bodyPr>
            <a:normAutofit/>
          </a:bodyPr>
          <a:lstStyle/>
          <a:p>
            <a:r>
              <a:rPr lang="en-US" sz="2400" dirty="0"/>
              <a:t>ENVISAGE &amp; GIDD are linked through some key variables:</a:t>
            </a:r>
          </a:p>
          <a:p>
            <a:pPr lvl="1"/>
            <a:r>
              <a:rPr lang="en-US" dirty="0"/>
              <a:t>Population structure:</a:t>
            </a:r>
          </a:p>
          <a:p>
            <a:pPr lvl="2"/>
            <a:r>
              <a:rPr lang="en-US" dirty="0"/>
              <a:t>Age groups, gender, and education</a:t>
            </a:r>
          </a:p>
          <a:p>
            <a:pPr lvl="2"/>
            <a:r>
              <a:rPr lang="en-US" dirty="0"/>
              <a:t>Additional layer (labor force participation status)</a:t>
            </a:r>
          </a:p>
          <a:p>
            <a:pPr lvl="1"/>
            <a:r>
              <a:rPr lang="en-US" dirty="0"/>
              <a:t>Labor:</a:t>
            </a:r>
          </a:p>
          <a:p>
            <a:pPr lvl="2"/>
            <a:r>
              <a:rPr lang="en-US" dirty="0"/>
              <a:t>Number of worker by type (skilled, and non-skilled)</a:t>
            </a:r>
          </a:p>
          <a:p>
            <a:pPr lvl="2"/>
            <a:r>
              <a:rPr lang="en-US" dirty="0"/>
              <a:t>Labor and non-labor incomes</a:t>
            </a:r>
          </a:p>
          <a:p>
            <a:pPr lvl="1"/>
            <a:r>
              <a:rPr lang="en-US" dirty="0"/>
              <a:t>Prices</a:t>
            </a:r>
          </a:p>
          <a:p>
            <a:pPr lvl="2"/>
            <a:r>
              <a:rPr lang="en-US" dirty="0"/>
              <a:t>Food/Non-food prices</a:t>
            </a:r>
          </a:p>
          <a:p>
            <a:endParaRPr lang="en-US" sz="1700" dirty="0"/>
          </a:p>
        </p:txBody>
      </p:sp>
    </p:spTree>
    <p:extLst>
      <p:ext uri="{BB962C8B-B14F-4D97-AF65-F5344CB8AC3E}">
        <p14:creationId xmlns:p14="http://schemas.microsoft.com/office/powerpoint/2010/main" val="3431076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 name="Rectangle 4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3" name="Rectangle 4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AB645AF-FA51-4B1B-856C-AB9B6F0EFB4E}"/>
              </a:ext>
            </a:extLst>
          </p:cNvPr>
          <p:cNvSpPr>
            <a:spLocks noGrp="1"/>
          </p:cNvSpPr>
          <p:nvPr>
            <p:ph type="title"/>
          </p:nvPr>
        </p:nvSpPr>
        <p:spPr>
          <a:xfrm>
            <a:off x="1115568" y="548640"/>
            <a:ext cx="10168128" cy="1179576"/>
          </a:xfrm>
        </p:spPr>
        <p:txBody>
          <a:bodyPr>
            <a:normAutofit/>
          </a:bodyPr>
          <a:lstStyle/>
          <a:p>
            <a:r>
              <a:rPr lang="en-US" sz="4000" dirty="0"/>
              <a:t>Scenarios</a:t>
            </a:r>
          </a:p>
        </p:txBody>
      </p:sp>
      <p:sp>
        <p:nvSpPr>
          <p:cNvPr id="45" name="Rectangle 4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25C83C7-DEBA-4286-8EA2-F7E2DB4F81D1}"/>
              </a:ext>
            </a:extLst>
          </p:cNvPr>
          <p:cNvSpPr>
            <a:spLocks noGrp="1"/>
          </p:cNvSpPr>
          <p:nvPr>
            <p:ph idx="1"/>
          </p:nvPr>
        </p:nvSpPr>
        <p:spPr>
          <a:xfrm>
            <a:off x="1115568" y="2462893"/>
            <a:ext cx="10168128" cy="3695020"/>
          </a:xfrm>
        </p:spPr>
        <p:txBody>
          <a:bodyPr>
            <a:normAutofit fontScale="62500" lnSpcReduction="20000"/>
          </a:bodyPr>
          <a:lstStyle/>
          <a:p>
            <a:r>
              <a:rPr lang="en-US" dirty="0"/>
              <a:t>Baseline</a:t>
            </a:r>
          </a:p>
          <a:p>
            <a:pPr lvl="1"/>
            <a:r>
              <a:rPr lang="en-US" dirty="0"/>
              <a:t>Continuation of past trends along with the implementation of existing FTAs up to 2030 as in the ITC data (</a:t>
            </a:r>
            <a:r>
              <a:rPr lang="en-US" dirty="0" err="1"/>
              <a:t>MacMap</a:t>
            </a:r>
            <a:r>
              <a:rPr lang="en-US" dirty="0"/>
              <a:t>, 2016)</a:t>
            </a:r>
          </a:p>
          <a:p>
            <a:r>
              <a:rPr lang="en-US" dirty="0"/>
              <a:t>CPTPP scenario</a:t>
            </a:r>
          </a:p>
          <a:p>
            <a:pPr lvl="1"/>
            <a:r>
              <a:rPr lang="en-US" dirty="0"/>
              <a:t>Starting year: 2020</a:t>
            </a:r>
          </a:p>
          <a:p>
            <a:pPr lvl="1"/>
            <a:r>
              <a:rPr lang="en-US" dirty="0"/>
              <a:t>Reduction of tariffs as per the TPP tariff commitment scheduled (ITC)</a:t>
            </a:r>
          </a:p>
          <a:p>
            <a:pPr lvl="1"/>
            <a:r>
              <a:rPr lang="en-US" dirty="0"/>
              <a:t>50% reduction of non-measure tariffs in goods and services progressively over the years</a:t>
            </a:r>
          </a:p>
          <a:p>
            <a:r>
              <a:rPr lang="en-US" dirty="0"/>
              <a:t>EVFTA scenario</a:t>
            </a:r>
          </a:p>
          <a:p>
            <a:pPr lvl="1"/>
            <a:r>
              <a:rPr lang="en-US" dirty="0"/>
              <a:t>Starting year: 2020</a:t>
            </a:r>
          </a:p>
          <a:p>
            <a:pPr lvl="1"/>
            <a:r>
              <a:rPr lang="en-US" dirty="0"/>
              <a:t>Reduction of tariffs as per EVFTA tariff commitment schedule</a:t>
            </a:r>
          </a:p>
          <a:p>
            <a:pPr lvl="1"/>
            <a:r>
              <a:rPr lang="en-US" dirty="0"/>
              <a:t>15% reduction of non-measure tariffs in goods and services progressively over the years</a:t>
            </a:r>
          </a:p>
          <a:p>
            <a:r>
              <a:rPr lang="en-US" dirty="0"/>
              <a:t>RCEP scenario</a:t>
            </a:r>
          </a:p>
          <a:p>
            <a:pPr lvl="1"/>
            <a:r>
              <a:rPr lang="en-US" dirty="0"/>
              <a:t>Starting year: 2020</a:t>
            </a:r>
          </a:p>
          <a:p>
            <a:pPr lvl="1"/>
            <a:r>
              <a:rPr lang="en-US" dirty="0"/>
              <a:t>Reduction of tariffs (Maliszewska et all. 2018)</a:t>
            </a:r>
          </a:p>
          <a:p>
            <a:pPr lvl="1"/>
            <a:r>
              <a:rPr lang="en-US" dirty="0"/>
              <a:t>15% reduction of non-measure tariffs in goods and services progressively over the years</a:t>
            </a:r>
          </a:p>
          <a:p>
            <a:pPr lvl="1"/>
            <a:endParaRPr lang="en-US" dirty="0"/>
          </a:p>
          <a:p>
            <a:endParaRPr lang="en-US" sz="1700" dirty="0"/>
          </a:p>
        </p:txBody>
      </p:sp>
    </p:spTree>
    <p:extLst>
      <p:ext uri="{BB962C8B-B14F-4D97-AF65-F5344CB8AC3E}">
        <p14:creationId xmlns:p14="http://schemas.microsoft.com/office/powerpoint/2010/main" val="4258819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 name="Rectangle 4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3" name="Rectangle 4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AB645AF-FA51-4B1B-856C-AB9B6F0EFB4E}"/>
              </a:ext>
            </a:extLst>
          </p:cNvPr>
          <p:cNvSpPr>
            <a:spLocks noGrp="1"/>
          </p:cNvSpPr>
          <p:nvPr>
            <p:ph type="title"/>
          </p:nvPr>
        </p:nvSpPr>
        <p:spPr>
          <a:xfrm>
            <a:off x="1115568" y="548640"/>
            <a:ext cx="10168128" cy="1179576"/>
          </a:xfrm>
        </p:spPr>
        <p:txBody>
          <a:bodyPr>
            <a:normAutofit/>
          </a:bodyPr>
          <a:lstStyle/>
          <a:p>
            <a:r>
              <a:rPr lang="en-US" sz="4000" dirty="0"/>
              <a:t>Closures</a:t>
            </a:r>
          </a:p>
        </p:txBody>
      </p:sp>
      <p:sp>
        <p:nvSpPr>
          <p:cNvPr id="45" name="Rectangle 4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25C83C7-DEBA-4286-8EA2-F7E2DB4F81D1}"/>
              </a:ext>
            </a:extLst>
          </p:cNvPr>
          <p:cNvSpPr>
            <a:spLocks noGrp="1"/>
          </p:cNvSpPr>
          <p:nvPr>
            <p:ph idx="1"/>
          </p:nvPr>
        </p:nvSpPr>
        <p:spPr>
          <a:xfrm>
            <a:off x="1115568" y="2462893"/>
            <a:ext cx="10168128" cy="3695020"/>
          </a:xfrm>
        </p:spPr>
        <p:txBody>
          <a:bodyPr>
            <a:normAutofit lnSpcReduction="10000"/>
          </a:bodyPr>
          <a:lstStyle/>
          <a:p>
            <a:pPr lvl="1"/>
            <a:endParaRPr lang="en-US" dirty="0"/>
          </a:p>
          <a:p>
            <a:r>
              <a:rPr lang="en-US" sz="2400" dirty="0"/>
              <a:t>Government expenditures are held constant as a share of GDP, fiscal balance is exogenous while direct taxes adjust to cover any changes in the revenues to keep the fiscal balance at the exogenous level.</a:t>
            </a:r>
          </a:p>
          <a:p>
            <a:r>
              <a:rPr lang="en-US" sz="2400" dirty="0"/>
              <a:t>Investment-saving balance. Households save a portion of their income, with the average propensity to save influenced by elderly and youth dependency rates, as well as GDP per capita growth rates. Government and foreign savings are exogenous, investment is savings driven.</a:t>
            </a:r>
          </a:p>
          <a:p>
            <a:r>
              <a:rPr lang="en-US" sz="2400" dirty="0"/>
              <a:t>External balance. Foreign savings, and therefore the trade balance, were fix, hence changes in trade flows result in shifts in the real exchange rate.</a:t>
            </a:r>
          </a:p>
        </p:txBody>
      </p:sp>
    </p:spTree>
    <p:extLst>
      <p:ext uri="{BB962C8B-B14F-4D97-AF65-F5344CB8AC3E}">
        <p14:creationId xmlns:p14="http://schemas.microsoft.com/office/powerpoint/2010/main" val="2915705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104744" y="1826933"/>
            <a:ext cx="4023360" cy="3204134"/>
          </a:xfrm>
        </p:spPr>
        <p:txBody>
          <a:bodyPr vert="horz" lIns="91440" tIns="45720" rIns="91440" bIns="45720" rtlCol="0" anchor="b">
            <a:normAutofit fontScale="90000"/>
          </a:bodyPr>
          <a:lstStyle/>
          <a:p>
            <a:r>
              <a:rPr lang="en-US" sz="4800" dirty="0"/>
              <a:t>CPTPP –</a:t>
            </a:r>
            <a:br>
              <a:rPr lang="en-US" sz="4800" dirty="0"/>
            </a:br>
            <a:r>
              <a:rPr lang="en-US" sz="4800" dirty="0"/>
              <a:t>Tariffs </a:t>
            </a:r>
            <a:br>
              <a:rPr lang="en-US" sz="4800" dirty="0"/>
            </a:br>
            <a:r>
              <a:rPr lang="en-US" sz="4800" dirty="0"/>
              <a:t>reduction </a:t>
            </a:r>
            <a:br>
              <a:rPr lang="en-US" sz="4800" dirty="0"/>
            </a:br>
            <a:r>
              <a:rPr lang="en-US" sz="4800" dirty="0"/>
              <a:t>imposed</a:t>
            </a:r>
            <a:br>
              <a:rPr lang="en-US" sz="4800" dirty="0"/>
            </a:br>
            <a:r>
              <a:rPr lang="en-US" sz="4800" dirty="0"/>
              <a:t> by </a:t>
            </a:r>
            <a:br>
              <a:rPr lang="en-US" sz="4800" dirty="0"/>
            </a:br>
            <a:r>
              <a:rPr lang="en-US" sz="4800" dirty="0"/>
              <a:t>Vietnam</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slide2" descr="Sheet 1">
            <a:extLst>
              <a:ext uri="{FF2B5EF4-FFF2-40B4-BE49-F238E27FC236}">
                <a16:creationId xmlns:a16="http://schemas.microsoft.com/office/drawing/2014/main" id="{1F4F2F03-319E-4724-A9BB-402AED943059}"/>
              </a:ext>
            </a:extLst>
          </p:cNvPr>
          <p:cNvPicPr>
            <a:picLocks noChangeAspect="1"/>
          </p:cNvPicPr>
          <p:nvPr/>
        </p:nvPicPr>
        <p:blipFill rotWithShape="1">
          <a:blip r:embed="rId2">
            <a:extLst>
              <a:ext uri="{28A0092B-C50C-407E-A947-70E740481C1C}">
                <a14:useLocalDpi xmlns:a14="http://schemas.microsoft.com/office/drawing/2010/main" val="0"/>
              </a:ext>
            </a:extLst>
          </a:blip>
          <a:srcRect l="-382" t="3467" r="10854" b="3065"/>
          <a:stretch/>
        </p:blipFill>
        <p:spPr>
          <a:xfrm>
            <a:off x="2435399" y="108362"/>
            <a:ext cx="9651857" cy="6410049"/>
          </a:xfrm>
          <a:prstGeom prst="rect">
            <a:avLst/>
          </a:prstGeom>
        </p:spPr>
      </p:pic>
    </p:spTree>
    <p:extLst>
      <p:ext uri="{BB962C8B-B14F-4D97-AF65-F5344CB8AC3E}">
        <p14:creationId xmlns:p14="http://schemas.microsoft.com/office/powerpoint/2010/main" val="669812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119555" y="1678414"/>
            <a:ext cx="4023360" cy="3204134"/>
          </a:xfrm>
        </p:spPr>
        <p:txBody>
          <a:bodyPr vert="horz" lIns="91440" tIns="45720" rIns="91440" bIns="45720" rtlCol="0" anchor="b">
            <a:normAutofit fontScale="90000"/>
          </a:bodyPr>
          <a:lstStyle/>
          <a:p>
            <a:r>
              <a:rPr lang="en-US" sz="4800" dirty="0"/>
              <a:t>CPTPP –</a:t>
            </a:r>
            <a:br>
              <a:rPr lang="en-US" sz="4800" dirty="0"/>
            </a:br>
            <a:r>
              <a:rPr lang="en-US" sz="4800" dirty="0"/>
              <a:t>Tariffs </a:t>
            </a:r>
            <a:br>
              <a:rPr lang="en-US" sz="4800" dirty="0"/>
            </a:br>
            <a:r>
              <a:rPr lang="en-US" sz="4800" dirty="0"/>
              <a:t>reduction </a:t>
            </a:r>
            <a:br>
              <a:rPr lang="en-US" sz="4800" dirty="0"/>
            </a:br>
            <a:r>
              <a:rPr lang="en-US" sz="4800" dirty="0"/>
              <a:t>faced</a:t>
            </a:r>
            <a:br>
              <a:rPr lang="en-US" sz="4800" dirty="0"/>
            </a:br>
            <a:r>
              <a:rPr lang="en-US" sz="4800" dirty="0"/>
              <a:t>by </a:t>
            </a:r>
            <a:br>
              <a:rPr lang="en-US" sz="4800" dirty="0"/>
            </a:br>
            <a:r>
              <a:rPr lang="en-US" sz="4800" dirty="0"/>
              <a:t>Vietnam</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slide2" descr="Sheet 1">
            <a:extLst>
              <a:ext uri="{FF2B5EF4-FFF2-40B4-BE49-F238E27FC236}">
                <a16:creationId xmlns:a16="http://schemas.microsoft.com/office/drawing/2014/main" id="{89B6CE32-A8E0-436A-B96F-50919EC973D0}"/>
              </a:ext>
            </a:extLst>
          </p:cNvPr>
          <p:cNvPicPr>
            <a:picLocks noChangeAspect="1"/>
          </p:cNvPicPr>
          <p:nvPr/>
        </p:nvPicPr>
        <p:blipFill rotWithShape="1">
          <a:blip r:embed="rId2">
            <a:extLst>
              <a:ext uri="{28A0092B-C50C-407E-A947-70E740481C1C}">
                <a14:useLocalDpi xmlns:a14="http://schemas.microsoft.com/office/drawing/2010/main" val="0"/>
              </a:ext>
            </a:extLst>
          </a:blip>
          <a:srcRect t="3372" r="10019" b="2529"/>
          <a:stretch/>
        </p:blipFill>
        <p:spPr>
          <a:xfrm>
            <a:off x="2561652" y="172077"/>
            <a:ext cx="9630348" cy="6453351"/>
          </a:xfrm>
          <a:prstGeom prst="rect">
            <a:avLst/>
          </a:prstGeom>
        </p:spPr>
      </p:pic>
    </p:spTree>
    <p:extLst>
      <p:ext uri="{BB962C8B-B14F-4D97-AF65-F5344CB8AC3E}">
        <p14:creationId xmlns:p14="http://schemas.microsoft.com/office/powerpoint/2010/main" val="3219298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67004" y="1110856"/>
            <a:ext cx="4023360" cy="3204134"/>
          </a:xfrm>
        </p:spPr>
        <p:txBody>
          <a:bodyPr vert="horz" lIns="91440" tIns="45720" rIns="91440" bIns="45720" rtlCol="0" anchor="b">
            <a:normAutofit fontScale="90000"/>
          </a:bodyPr>
          <a:lstStyle/>
          <a:p>
            <a:r>
              <a:rPr lang="en-US" sz="4800" dirty="0"/>
              <a:t>EVFTA –</a:t>
            </a:r>
            <a:br>
              <a:rPr lang="en-US" sz="4800" dirty="0"/>
            </a:br>
            <a:r>
              <a:rPr lang="en-US" sz="4800" dirty="0"/>
              <a:t>Tariffs reduction </a:t>
            </a:r>
            <a:br>
              <a:rPr lang="en-US" sz="4800" dirty="0"/>
            </a:br>
            <a:r>
              <a:rPr lang="en-US" sz="4800" dirty="0"/>
              <a:t>imposed by Vietnam</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slide2" descr="Sheet 1">
            <a:extLst>
              <a:ext uri="{FF2B5EF4-FFF2-40B4-BE49-F238E27FC236}">
                <a16:creationId xmlns:a16="http://schemas.microsoft.com/office/drawing/2014/main" id="{76D4EC35-74A5-4B55-A4DD-40B10700288E}"/>
              </a:ext>
            </a:extLst>
          </p:cNvPr>
          <p:cNvPicPr>
            <a:picLocks noChangeAspect="1"/>
          </p:cNvPicPr>
          <p:nvPr/>
        </p:nvPicPr>
        <p:blipFill rotWithShape="1">
          <a:blip r:embed="rId2">
            <a:extLst>
              <a:ext uri="{28A0092B-C50C-407E-A947-70E740481C1C}">
                <a14:useLocalDpi xmlns:a14="http://schemas.microsoft.com/office/drawing/2010/main" val="0"/>
              </a:ext>
            </a:extLst>
          </a:blip>
          <a:srcRect t="3733" r="10746"/>
          <a:stretch/>
        </p:blipFill>
        <p:spPr>
          <a:xfrm>
            <a:off x="4606158" y="128016"/>
            <a:ext cx="7518838" cy="6601968"/>
          </a:xfrm>
          <a:prstGeom prst="rect">
            <a:avLst/>
          </a:prstGeom>
        </p:spPr>
      </p:pic>
    </p:spTree>
    <p:extLst>
      <p:ext uri="{BB962C8B-B14F-4D97-AF65-F5344CB8AC3E}">
        <p14:creationId xmlns:p14="http://schemas.microsoft.com/office/powerpoint/2010/main" val="785191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67004" y="1110856"/>
            <a:ext cx="4023360" cy="3204134"/>
          </a:xfrm>
        </p:spPr>
        <p:txBody>
          <a:bodyPr vert="horz" lIns="91440" tIns="45720" rIns="91440" bIns="45720" rtlCol="0" anchor="b">
            <a:normAutofit fontScale="90000"/>
          </a:bodyPr>
          <a:lstStyle/>
          <a:p>
            <a:r>
              <a:rPr lang="en-US" sz="4800" dirty="0"/>
              <a:t>EVFTA –</a:t>
            </a:r>
            <a:br>
              <a:rPr lang="en-US" sz="4800" dirty="0"/>
            </a:br>
            <a:r>
              <a:rPr lang="en-US" sz="4800" dirty="0"/>
              <a:t>Tariffs reduction </a:t>
            </a:r>
            <a:br>
              <a:rPr lang="en-US" sz="4800" dirty="0"/>
            </a:br>
            <a:r>
              <a:rPr lang="en-US" sz="4800" dirty="0"/>
              <a:t>faced by Vietnam</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slide2" descr="Sheet 1">
            <a:extLst>
              <a:ext uri="{FF2B5EF4-FFF2-40B4-BE49-F238E27FC236}">
                <a16:creationId xmlns:a16="http://schemas.microsoft.com/office/drawing/2014/main" id="{8DC2DB82-B9FD-42F5-AA1B-450B9255239D}"/>
              </a:ext>
            </a:extLst>
          </p:cNvPr>
          <p:cNvPicPr>
            <a:picLocks noChangeAspect="1"/>
          </p:cNvPicPr>
          <p:nvPr/>
        </p:nvPicPr>
        <p:blipFill rotWithShape="1">
          <a:blip r:embed="rId2">
            <a:extLst>
              <a:ext uri="{28A0092B-C50C-407E-A947-70E740481C1C}">
                <a14:useLocalDpi xmlns:a14="http://schemas.microsoft.com/office/drawing/2010/main" val="0"/>
              </a:ext>
            </a:extLst>
          </a:blip>
          <a:srcRect t="4192" r="10449" b="2823"/>
          <a:stretch/>
        </p:blipFill>
        <p:spPr>
          <a:xfrm>
            <a:off x="4090364" y="108886"/>
            <a:ext cx="7711287" cy="6749114"/>
          </a:xfrm>
          <a:prstGeom prst="rect">
            <a:avLst/>
          </a:prstGeom>
        </p:spPr>
      </p:pic>
    </p:spTree>
    <p:extLst>
      <p:ext uri="{BB962C8B-B14F-4D97-AF65-F5344CB8AC3E}">
        <p14:creationId xmlns:p14="http://schemas.microsoft.com/office/powerpoint/2010/main" val="2906103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67004" y="1110856"/>
            <a:ext cx="4023360" cy="3204134"/>
          </a:xfrm>
        </p:spPr>
        <p:txBody>
          <a:bodyPr vert="horz" lIns="91440" tIns="45720" rIns="91440" bIns="45720" rtlCol="0" anchor="b">
            <a:normAutofit fontScale="90000"/>
          </a:bodyPr>
          <a:lstStyle/>
          <a:p>
            <a:r>
              <a:rPr lang="en-US" sz="4800" dirty="0"/>
              <a:t>RCEP –</a:t>
            </a:r>
            <a:br>
              <a:rPr lang="en-US" sz="4800" dirty="0"/>
            </a:br>
            <a:r>
              <a:rPr lang="en-US" sz="4800" dirty="0"/>
              <a:t>Tariffs reduction </a:t>
            </a:r>
            <a:br>
              <a:rPr lang="en-US" sz="4800" dirty="0"/>
            </a:br>
            <a:r>
              <a:rPr lang="en-US" sz="4800" dirty="0"/>
              <a:t>imposed by Vietnam</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slide2" descr="Sheet 1">
            <a:extLst>
              <a:ext uri="{FF2B5EF4-FFF2-40B4-BE49-F238E27FC236}">
                <a16:creationId xmlns:a16="http://schemas.microsoft.com/office/drawing/2014/main" id="{FD5FACA5-F0DF-4014-AA46-7C6CB91DC343}"/>
              </a:ext>
            </a:extLst>
          </p:cNvPr>
          <p:cNvPicPr>
            <a:picLocks noChangeAspect="1"/>
          </p:cNvPicPr>
          <p:nvPr/>
        </p:nvPicPr>
        <p:blipFill rotWithShape="1">
          <a:blip r:embed="rId2">
            <a:extLst>
              <a:ext uri="{28A0092B-C50C-407E-A947-70E740481C1C}">
                <a14:useLocalDpi xmlns:a14="http://schemas.microsoft.com/office/drawing/2010/main" val="0"/>
              </a:ext>
            </a:extLst>
          </a:blip>
          <a:srcRect t="2912" r="10658" b="2988"/>
          <a:stretch/>
        </p:blipFill>
        <p:spPr>
          <a:xfrm>
            <a:off x="3796861" y="202324"/>
            <a:ext cx="8328135" cy="6453351"/>
          </a:xfrm>
          <a:prstGeom prst="rect">
            <a:avLst/>
          </a:prstGeom>
        </p:spPr>
      </p:pic>
    </p:spTree>
    <p:extLst>
      <p:ext uri="{BB962C8B-B14F-4D97-AF65-F5344CB8AC3E}">
        <p14:creationId xmlns:p14="http://schemas.microsoft.com/office/powerpoint/2010/main" val="559566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67004" y="1110856"/>
            <a:ext cx="4023360" cy="3204134"/>
          </a:xfrm>
        </p:spPr>
        <p:txBody>
          <a:bodyPr vert="horz" lIns="91440" tIns="45720" rIns="91440" bIns="45720" rtlCol="0" anchor="b">
            <a:normAutofit fontScale="90000"/>
          </a:bodyPr>
          <a:lstStyle/>
          <a:p>
            <a:r>
              <a:rPr lang="en-US" sz="4800" dirty="0"/>
              <a:t>RCEP –</a:t>
            </a:r>
            <a:br>
              <a:rPr lang="en-US" sz="4800" dirty="0"/>
            </a:br>
            <a:r>
              <a:rPr lang="en-US" sz="4800" dirty="0"/>
              <a:t>Tariffs reduction </a:t>
            </a:r>
            <a:br>
              <a:rPr lang="en-US" sz="4800" dirty="0"/>
            </a:br>
            <a:r>
              <a:rPr lang="en-US" sz="4800" dirty="0"/>
              <a:t>faced by Vietnam</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slide2" descr="Sheet 1">
            <a:extLst>
              <a:ext uri="{FF2B5EF4-FFF2-40B4-BE49-F238E27FC236}">
                <a16:creationId xmlns:a16="http://schemas.microsoft.com/office/drawing/2014/main" id="{61442F52-90F6-4030-8ED8-92E9C2B77389}"/>
              </a:ext>
            </a:extLst>
          </p:cNvPr>
          <p:cNvPicPr>
            <a:picLocks noChangeAspect="1"/>
          </p:cNvPicPr>
          <p:nvPr/>
        </p:nvPicPr>
        <p:blipFill rotWithShape="1">
          <a:blip r:embed="rId2">
            <a:extLst>
              <a:ext uri="{28A0092B-C50C-407E-A947-70E740481C1C}">
                <a14:useLocalDpi xmlns:a14="http://schemas.microsoft.com/office/drawing/2010/main" val="0"/>
              </a:ext>
            </a:extLst>
          </a:blip>
          <a:srcRect t="2559" r="14251" b="3203"/>
          <a:stretch/>
        </p:blipFill>
        <p:spPr>
          <a:xfrm>
            <a:off x="4571393" y="197594"/>
            <a:ext cx="7260618" cy="6462811"/>
          </a:xfrm>
          <a:prstGeom prst="rect">
            <a:avLst/>
          </a:prstGeom>
        </p:spPr>
      </p:pic>
    </p:spTree>
    <p:extLst>
      <p:ext uri="{BB962C8B-B14F-4D97-AF65-F5344CB8AC3E}">
        <p14:creationId xmlns:p14="http://schemas.microsoft.com/office/powerpoint/2010/main" val="2662113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F4E9120-16DE-4273-A53B-D46CD9C93DED}"/>
              </a:ext>
            </a:extLst>
          </p:cNvPr>
          <p:cNvSpPr>
            <a:spLocks noGrp="1"/>
          </p:cNvSpPr>
          <p:nvPr>
            <p:ph type="title"/>
          </p:nvPr>
        </p:nvSpPr>
        <p:spPr>
          <a:xfrm>
            <a:off x="1046746" y="586822"/>
            <a:ext cx="3560252" cy="1645920"/>
          </a:xfrm>
        </p:spPr>
        <p:txBody>
          <a:bodyPr>
            <a:normAutofit/>
          </a:bodyPr>
          <a:lstStyle/>
          <a:p>
            <a:r>
              <a:rPr lang="en-US" sz="3200" dirty="0"/>
              <a:t>Macro Results</a:t>
            </a:r>
          </a:p>
        </p:txBody>
      </p:sp>
      <p:sp>
        <p:nvSpPr>
          <p:cNvPr id="16" name="Rectangle 15">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8" name="Rectangle 17">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7" name="Content Placeholder 3">
            <a:extLst>
              <a:ext uri="{FF2B5EF4-FFF2-40B4-BE49-F238E27FC236}">
                <a16:creationId xmlns:a16="http://schemas.microsoft.com/office/drawing/2014/main" id="{C65A1981-258B-4300-8E86-4F3F0E1C5CDF}"/>
              </a:ext>
            </a:extLst>
          </p:cNvPr>
          <p:cNvGraphicFramePr>
            <a:graphicFrameLocks/>
          </p:cNvGraphicFramePr>
          <p:nvPr>
            <p:extLst>
              <p:ext uri="{D42A27DB-BD31-4B8C-83A1-F6EECF244321}">
                <p14:modId xmlns:p14="http://schemas.microsoft.com/office/powerpoint/2010/main" val="2972173987"/>
              </p:ext>
            </p:extLst>
          </p:nvPr>
        </p:nvGraphicFramePr>
        <p:xfrm>
          <a:off x="500303" y="2533166"/>
          <a:ext cx="11275671" cy="4017942"/>
        </p:xfrm>
        <a:graphic>
          <a:graphicData uri="http://schemas.openxmlformats.org/drawingml/2006/table">
            <a:tbl>
              <a:tblPr firstRow="1" bandRow="1">
                <a:tableStyleId>{5C22544A-7EE6-4342-B048-85BDC9FD1C3A}</a:tableStyleId>
              </a:tblPr>
              <a:tblGrid>
                <a:gridCol w="1909252">
                  <a:extLst>
                    <a:ext uri="{9D8B030D-6E8A-4147-A177-3AD203B41FA5}">
                      <a16:colId xmlns:a16="http://schemas.microsoft.com/office/drawing/2014/main" val="176000944"/>
                    </a:ext>
                  </a:extLst>
                </a:gridCol>
                <a:gridCol w="1729325">
                  <a:extLst>
                    <a:ext uri="{9D8B030D-6E8A-4147-A177-3AD203B41FA5}">
                      <a16:colId xmlns:a16="http://schemas.microsoft.com/office/drawing/2014/main" val="611481051"/>
                    </a:ext>
                  </a:extLst>
                </a:gridCol>
                <a:gridCol w="1970574">
                  <a:extLst>
                    <a:ext uri="{9D8B030D-6E8A-4147-A177-3AD203B41FA5}">
                      <a16:colId xmlns:a16="http://schemas.microsoft.com/office/drawing/2014/main" val="2759990870"/>
                    </a:ext>
                  </a:extLst>
                </a:gridCol>
                <a:gridCol w="1688256">
                  <a:extLst>
                    <a:ext uri="{9D8B030D-6E8A-4147-A177-3AD203B41FA5}">
                      <a16:colId xmlns:a16="http://schemas.microsoft.com/office/drawing/2014/main" val="3354889451"/>
                    </a:ext>
                  </a:extLst>
                </a:gridCol>
                <a:gridCol w="1989132">
                  <a:extLst>
                    <a:ext uri="{9D8B030D-6E8A-4147-A177-3AD203B41FA5}">
                      <a16:colId xmlns:a16="http://schemas.microsoft.com/office/drawing/2014/main" val="537385491"/>
                    </a:ext>
                  </a:extLst>
                </a:gridCol>
                <a:gridCol w="1989132">
                  <a:extLst>
                    <a:ext uri="{9D8B030D-6E8A-4147-A177-3AD203B41FA5}">
                      <a16:colId xmlns:a16="http://schemas.microsoft.com/office/drawing/2014/main" val="1300158193"/>
                    </a:ext>
                  </a:extLst>
                </a:gridCol>
              </a:tblGrid>
              <a:tr h="1360737">
                <a:tc>
                  <a:txBody>
                    <a:bodyPr/>
                    <a:lstStyle/>
                    <a:p>
                      <a:pPr algn="l" fontAlgn="b"/>
                      <a:r>
                        <a:rPr lang="en-US" sz="2700" u="none" strike="noStrike">
                          <a:effectLst/>
                        </a:rPr>
                        <a:t> </a:t>
                      </a:r>
                      <a:endParaRPr lang="en-US" sz="2700" b="0" i="0" u="none" strike="noStrike">
                        <a:effectLst/>
                        <a:latin typeface="Arial" panose="020B0604020202020204" pitchFamily="34" charset="0"/>
                      </a:endParaRPr>
                    </a:p>
                  </a:txBody>
                  <a:tcPr marL="17277" marR="17277" marT="17277" marB="0" anchor="b"/>
                </a:tc>
                <a:tc>
                  <a:txBody>
                    <a:bodyPr/>
                    <a:lstStyle/>
                    <a:p>
                      <a:pPr algn="ctr" fontAlgn="b"/>
                      <a:r>
                        <a:rPr lang="en-US" sz="2700" u="none" strike="noStrike" dirty="0">
                          <a:effectLst/>
                        </a:rPr>
                        <a:t>CPTPP</a:t>
                      </a:r>
                      <a:endParaRPr lang="en-US" sz="2700" b="0" i="0" u="none" strike="noStrike" dirty="0">
                        <a:effectLst/>
                        <a:latin typeface="Arial" panose="020B0604020202020204" pitchFamily="34" charset="0"/>
                      </a:endParaRPr>
                    </a:p>
                  </a:txBody>
                  <a:tcPr marL="17277" marR="17277" marT="17277" marB="0" anchor="b"/>
                </a:tc>
                <a:tc>
                  <a:txBody>
                    <a:bodyPr/>
                    <a:lstStyle/>
                    <a:p>
                      <a:pPr algn="ctr" fontAlgn="b"/>
                      <a:r>
                        <a:rPr lang="en-US" sz="2700" u="none" strike="noStrike">
                          <a:effectLst/>
                        </a:rPr>
                        <a:t>EVFTA</a:t>
                      </a:r>
                      <a:endParaRPr lang="en-US" sz="2700" b="0" i="0" u="none" strike="noStrike">
                        <a:effectLst/>
                        <a:latin typeface="Arial" panose="020B0604020202020204" pitchFamily="34" charset="0"/>
                      </a:endParaRPr>
                    </a:p>
                  </a:txBody>
                  <a:tcPr marL="17277" marR="17277" marT="17277" marB="0" anchor="b"/>
                </a:tc>
                <a:tc>
                  <a:txBody>
                    <a:bodyPr/>
                    <a:lstStyle/>
                    <a:p>
                      <a:pPr algn="ctr" fontAlgn="b"/>
                      <a:r>
                        <a:rPr lang="en-US" sz="2700" u="none" strike="noStrike">
                          <a:effectLst/>
                        </a:rPr>
                        <a:t>RCEP</a:t>
                      </a:r>
                      <a:endParaRPr lang="en-US" sz="2700" b="0" i="0" u="none" strike="noStrike">
                        <a:effectLst/>
                        <a:latin typeface="Arial" panose="020B0604020202020204" pitchFamily="34" charset="0"/>
                      </a:endParaRPr>
                    </a:p>
                  </a:txBody>
                  <a:tcPr marL="17277" marR="17277" marT="17277" marB="0" anchor="b"/>
                </a:tc>
                <a:tc>
                  <a:txBody>
                    <a:bodyPr/>
                    <a:lstStyle/>
                    <a:p>
                      <a:pPr algn="ctr" fontAlgn="b"/>
                      <a:r>
                        <a:rPr lang="en-US" sz="2700" u="none" strike="noStrike">
                          <a:effectLst/>
                        </a:rPr>
                        <a:t>CPTPP &amp; EVFTA</a:t>
                      </a:r>
                      <a:endParaRPr lang="en-US" sz="2700" b="0" i="0" u="none" strike="noStrike">
                        <a:effectLst/>
                        <a:latin typeface="Arial" panose="020B0604020202020204" pitchFamily="34" charset="0"/>
                      </a:endParaRPr>
                    </a:p>
                  </a:txBody>
                  <a:tcPr marL="17277" marR="17277" marT="17277" marB="0" anchor="b"/>
                </a:tc>
                <a:tc>
                  <a:txBody>
                    <a:bodyPr/>
                    <a:lstStyle/>
                    <a:p>
                      <a:pPr algn="ctr" fontAlgn="b"/>
                      <a:r>
                        <a:rPr lang="en-US" sz="2700" u="none" strike="noStrike">
                          <a:effectLst/>
                        </a:rPr>
                        <a:t>CPTPP, EVFTA &amp; RCEP</a:t>
                      </a:r>
                      <a:endParaRPr lang="en-US" sz="2700" b="0" i="0" u="none" strike="noStrike">
                        <a:effectLst/>
                        <a:latin typeface="Arial" panose="020B0604020202020204" pitchFamily="34" charset="0"/>
                      </a:endParaRPr>
                    </a:p>
                  </a:txBody>
                  <a:tcPr marL="17277" marR="17277" marT="17277" marB="0" anchor="b"/>
                </a:tc>
                <a:extLst>
                  <a:ext uri="{0D108BD9-81ED-4DB2-BD59-A6C34878D82A}">
                    <a16:rowId xmlns:a16="http://schemas.microsoft.com/office/drawing/2014/main" val="453455087"/>
                  </a:ext>
                </a:extLst>
              </a:tr>
              <a:tr h="531441">
                <a:tc>
                  <a:txBody>
                    <a:bodyPr/>
                    <a:lstStyle/>
                    <a:p>
                      <a:pPr algn="l" fontAlgn="b"/>
                      <a:r>
                        <a:rPr lang="en-US" sz="2700" u="none" strike="noStrike" dirty="0">
                          <a:effectLst/>
                          <a:latin typeface="+mn-lt"/>
                        </a:rPr>
                        <a:t>EV</a:t>
                      </a:r>
                      <a:endParaRPr lang="en-US" sz="2700" b="0" i="0" u="none" strike="noStrike" dirty="0">
                        <a:effectLst/>
                        <a:latin typeface="+mn-lt"/>
                      </a:endParaRPr>
                    </a:p>
                  </a:txBody>
                  <a:tcPr marL="17277" marR="17277" marT="17277" marB="0" anchor="b"/>
                </a:tc>
                <a:tc>
                  <a:txBody>
                    <a:bodyPr/>
                    <a:lstStyle/>
                    <a:p>
                      <a:pPr algn="ctr" fontAlgn="b"/>
                      <a:r>
                        <a:rPr lang="en-US" sz="2700" u="none" strike="noStrike" dirty="0">
                          <a:effectLst/>
                          <a:latin typeface="+mn-lt"/>
                        </a:rPr>
                        <a:t>0.49</a:t>
                      </a:r>
                      <a:endParaRPr lang="en-US" sz="2700" b="0" i="0" u="none" strike="noStrike" dirty="0">
                        <a:effectLst/>
                        <a:latin typeface="+mn-lt"/>
                      </a:endParaRPr>
                    </a:p>
                  </a:txBody>
                  <a:tcPr marL="17277" marR="17277" marT="17277" marB="0" anchor="b"/>
                </a:tc>
                <a:tc>
                  <a:txBody>
                    <a:bodyPr/>
                    <a:lstStyle/>
                    <a:p>
                      <a:pPr algn="ctr" fontAlgn="b"/>
                      <a:r>
                        <a:rPr lang="en-US" sz="2700" u="none" strike="noStrike" dirty="0">
                          <a:effectLst/>
                          <a:latin typeface="+mn-lt"/>
                        </a:rPr>
                        <a:t>0.49</a:t>
                      </a:r>
                      <a:endParaRPr lang="en-US" sz="2700" b="0" i="0" u="none" strike="noStrike" dirty="0">
                        <a:effectLst/>
                        <a:latin typeface="+mn-lt"/>
                      </a:endParaRPr>
                    </a:p>
                  </a:txBody>
                  <a:tcPr marL="17277" marR="17277" marT="17277" marB="0" anchor="b"/>
                </a:tc>
                <a:tc>
                  <a:txBody>
                    <a:bodyPr/>
                    <a:lstStyle/>
                    <a:p>
                      <a:pPr algn="ctr" fontAlgn="b"/>
                      <a:r>
                        <a:rPr lang="en-US" sz="2700" u="none" strike="noStrike">
                          <a:effectLst/>
                          <a:latin typeface="+mn-lt"/>
                        </a:rPr>
                        <a:t>2.22</a:t>
                      </a:r>
                      <a:endParaRPr lang="en-US" sz="2700" b="0" i="0" u="none" strike="noStrike">
                        <a:effectLst/>
                        <a:latin typeface="+mn-lt"/>
                      </a:endParaRPr>
                    </a:p>
                  </a:txBody>
                  <a:tcPr marL="17277" marR="17277" marT="17277" marB="0" anchor="b"/>
                </a:tc>
                <a:tc>
                  <a:txBody>
                    <a:bodyPr/>
                    <a:lstStyle/>
                    <a:p>
                      <a:pPr algn="ctr" fontAlgn="b"/>
                      <a:r>
                        <a:rPr lang="en-US" sz="2700" u="none" strike="noStrike">
                          <a:effectLst/>
                          <a:latin typeface="+mn-lt"/>
                        </a:rPr>
                        <a:t>0.97</a:t>
                      </a:r>
                      <a:endParaRPr lang="en-US" sz="2700" b="0" i="0" u="none" strike="noStrike">
                        <a:effectLst/>
                        <a:latin typeface="+mn-lt"/>
                      </a:endParaRPr>
                    </a:p>
                  </a:txBody>
                  <a:tcPr marL="17277" marR="17277" marT="17277" marB="0" anchor="b"/>
                </a:tc>
                <a:tc>
                  <a:txBody>
                    <a:bodyPr/>
                    <a:lstStyle/>
                    <a:p>
                      <a:pPr algn="ctr" fontAlgn="b"/>
                      <a:r>
                        <a:rPr lang="en-US" sz="2700" u="none" strike="noStrike">
                          <a:effectLst/>
                          <a:latin typeface="+mn-lt"/>
                        </a:rPr>
                        <a:t>3.41</a:t>
                      </a:r>
                      <a:endParaRPr lang="en-US" sz="2700" b="0" i="0" u="none" strike="noStrike">
                        <a:effectLst/>
                        <a:latin typeface="+mn-lt"/>
                      </a:endParaRPr>
                    </a:p>
                  </a:txBody>
                  <a:tcPr marL="17277" marR="17277" marT="17277" marB="0" anchor="b"/>
                </a:tc>
                <a:extLst>
                  <a:ext uri="{0D108BD9-81ED-4DB2-BD59-A6C34878D82A}">
                    <a16:rowId xmlns:a16="http://schemas.microsoft.com/office/drawing/2014/main" val="2558140448"/>
                  </a:ext>
                </a:extLst>
              </a:tr>
              <a:tr h="531441">
                <a:tc>
                  <a:txBody>
                    <a:bodyPr/>
                    <a:lstStyle/>
                    <a:p>
                      <a:pPr algn="l" fontAlgn="b"/>
                      <a:r>
                        <a:rPr lang="en-US" sz="2700" u="none" strike="noStrike" dirty="0">
                          <a:effectLst/>
                          <a:latin typeface="+mn-lt"/>
                        </a:rPr>
                        <a:t>Nominal GPD</a:t>
                      </a:r>
                      <a:endParaRPr lang="en-US" sz="2700" b="0" i="0" u="none" strike="noStrike" dirty="0">
                        <a:effectLst/>
                        <a:latin typeface="+mn-lt"/>
                      </a:endParaRPr>
                    </a:p>
                  </a:txBody>
                  <a:tcPr marL="17277" marR="17277" marT="17277" marB="0" anchor="b"/>
                </a:tc>
                <a:tc>
                  <a:txBody>
                    <a:bodyPr/>
                    <a:lstStyle/>
                    <a:p>
                      <a:pPr algn="ctr" fontAlgn="b"/>
                      <a:r>
                        <a:rPr lang="en-US" sz="2700" u="none" strike="noStrike" dirty="0">
                          <a:effectLst/>
                          <a:latin typeface="+mn-lt"/>
                        </a:rPr>
                        <a:t>0.96</a:t>
                      </a:r>
                      <a:endParaRPr lang="en-US" sz="2700" b="0" i="0" u="none" strike="noStrike" dirty="0">
                        <a:effectLst/>
                        <a:latin typeface="+mn-lt"/>
                      </a:endParaRPr>
                    </a:p>
                  </a:txBody>
                  <a:tcPr marL="17277" marR="17277" marT="17277" marB="0" anchor="b"/>
                </a:tc>
                <a:tc>
                  <a:txBody>
                    <a:bodyPr/>
                    <a:lstStyle/>
                    <a:p>
                      <a:pPr algn="ctr" fontAlgn="b"/>
                      <a:r>
                        <a:rPr lang="en-US" sz="2700" u="none" strike="noStrike" dirty="0">
                          <a:effectLst/>
                          <a:latin typeface="+mn-lt"/>
                        </a:rPr>
                        <a:t>0.88</a:t>
                      </a:r>
                      <a:endParaRPr lang="en-US" sz="2700" b="0" i="0" u="none" strike="noStrike" dirty="0">
                        <a:effectLst/>
                        <a:latin typeface="+mn-lt"/>
                      </a:endParaRPr>
                    </a:p>
                  </a:txBody>
                  <a:tcPr marL="17277" marR="17277" marT="17277" marB="0" anchor="b"/>
                </a:tc>
                <a:tc>
                  <a:txBody>
                    <a:bodyPr/>
                    <a:lstStyle/>
                    <a:p>
                      <a:pPr algn="ctr" fontAlgn="b"/>
                      <a:r>
                        <a:rPr lang="en-US" sz="2700" u="none" strike="noStrike" dirty="0">
                          <a:effectLst/>
                          <a:latin typeface="+mn-lt"/>
                        </a:rPr>
                        <a:t>2.97</a:t>
                      </a:r>
                      <a:endParaRPr lang="en-US" sz="2700" b="0" i="0" u="none" strike="noStrike" dirty="0">
                        <a:effectLst/>
                        <a:latin typeface="+mn-lt"/>
                      </a:endParaRPr>
                    </a:p>
                  </a:txBody>
                  <a:tcPr marL="17277" marR="17277" marT="17277" marB="0" anchor="b"/>
                </a:tc>
                <a:tc>
                  <a:txBody>
                    <a:bodyPr/>
                    <a:lstStyle/>
                    <a:p>
                      <a:pPr algn="ctr" fontAlgn="b"/>
                      <a:r>
                        <a:rPr lang="en-US" sz="2700" u="none" strike="noStrike" dirty="0">
                          <a:effectLst/>
                          <a:latin typeface="+mn-lt"/>
                        </a:rPr>
                        <a:t>1.82</a:t>
                      </a:r>
                      <a:endParaRPr lang="en-US" sz="2700" b="0" i="0" u="none" strike="noStrike" dirty="0">
                        <a:effectLst/>
                        <a:latin typeface="+mn-lt"/>
                      </a:endParaRPr>
                    </a:p>
                  </a:txBody>
                  <a:tcPr marL="17277" marR="17277" marT="17277" marB="0" anchor="b"/>
                </a:tc>
                <a:tc>
                  <a:txBody>
                    <a:bodyPr/>
                    <a:lstStyle/>
                    <a:p>
                      <a:pPr algn="ctr" fontAlgn="b"/>
                      <a:r>
                        <a:rPr lang="en-US" sz="2700" u="none" strike="noStrike" dirty="0">
                          <a:effectLst/>
                          <a:latin typeface="+mn-lt"/>
                        </a:rPr>
                        <a:t>5.34</a:t>
                      </a:r>
                      <a:endParaRPr lang="en-US" sz="2700" b="0" i="0" u="none" strike="noStrike" dirty="0">
                        <a:effectLst/>
                        <a:latin typeface="+mn-lt"/>
                      </a:endParaRPr>
                    </a:p>
                  </a:txBody>
                  <a:tcPr marL="17277" marR="17277" marT="17277" marB="0" anchor="b"/>
                </a:tc>
                <a:extLst>
                  <a:ext uri="{0D108BD9-81ED-4DB2-BD59-A6C34878D82A}">
                    <a16:rowId xmlns:a16="http://schemas.microsoft.com/office/drawing/2014/main" val="3906908120"/>
                  </a:ext>
                </a:extLst>
              </a:tr>
              <a:tr h="531441">
                <a:tc>
                  <a:txBody>
                    <a:bodyPr/>
                    <a:lstStyle/>
                    <a:p>
                      <a:pPr algn="l" fontAlgn="b"/>
                      <a:r>
                        <a:rPr lang="en-US" sz="2700" u="none" strike="noStrike" dirty="0">
                          <a:effectLst/>
                          <a:latin typeface="+mn-lt"/>
                        </a:rPr>
                        <a:t>Real GDP</a:t>
                      </a:r>
                      <a:endParaRPr lang="en-US" sz="2700" b="0" i="0" u="none" strike="noStrike" dirty="0">
                        <a:effectLst/>
                        <a:latin typeface="+mn-lt"/>
                      </a:endParaRPr>
                    </a:p>
                  </a:txBody>
                  <a:tcPr marL="17277" marR="17277" marT="17277" marB="0" anchor="b"/>
                </a:tc>
                <a:tc>
                  <a:txBody>
                    <a:bodyPr/>
                    <a:lstStyle/>
                    <a:p>
                      <a:pPr algn="ctr" fontAlgn="b"/>
                      <a:r>
                        <a:rPr lang="en-US" sz="2700" u="none" strike="noStrike" dirty="0">
                          <a:effectLst/>
                          <a:latin typeface="+mn-lt"/>
                        </a:rPr>
                        <a:t>0.81</a:t>
                      </a:r>
                      <a:endParaRPr lang="en-US" sz="2700" b="0" i="0" u="none" strike="noStrike" dirty="0">
                        <a:effectLst/>
                        <a:latin typeface="+mn-lt"/>
                      </a:endParaRPr>
                    </a:p>
                  </a:txBody>
                  <a:tcPr marL="17277" marR="17277" marT="17277" marB="0" anchor="b"/>
                </a:tc>
                <a:tc>
                  <a:txBody>
                    <a:bodyPr/>
                    <a:lstStyle/>
                    <a:p>
                      <a:pPr algn="ctr" fontAlgn="b"/>
                      <a:r>
                        <a:rPr lang="en-US" sz="2700" u="none" strike="noStrike" dirty="0">
                          <a:effectLst/>
                          <a:latin typeface="+mn-lt"/>
                        </a:rPr>
                        <a:t>0.26</a:t>
                      </a:r>
                      <a:endParaRPr lang="en-US" sz="2700" b="0" i="0" u="none" strike="noStrike" dirty="0">
                        <a:effectLst/>
                        <a:latin typeface="+mn-lt"/>
                      </a:endParaRPr>
                    </a:p>
                  </a:txBody>
                  <a:tcPr marL="17277" marR="17277" marT="17277" marB="0" anchor="b"/>
                </a:tc>
                <a:tc>
                  <a:txBody>
                    <a:bodyPr/>
                    <a:lstStyle/>
                    <a:p>
                      <a:pPr algn="ctr" fontAlgn="b"/>
                      <a:r>
                        <a:rPr lang="en-US" sz="2700" u="none" strike="noStrike" dirty="0">
                          <a:effectLst/>
                          <a:latin typeface="+mn-lt"/>
                        </a:rPr>
                        <a:t>2.30</a:t>
                      </a:r>
                      <a:endParaRPr lang="en-US" sz="2700" b="0" i="0" u="none" strike="noStrike" dirty="0">
                        <a:effectLst/>
                        <a:latin typeface="+mn-lt"/>
                      </a:endParaRPr>
                    </a:p>
                  </a:txBody>
                  <a:tcPr marL="17277" marR="17277" marT="17277" marB="0" anchor="b"/>
                </a:tc>
                <a:tc>
                  <a:txBody>
                    <a:bodyPr/>
                    <a:lstStyle/>
                    <a:p>
                      <a:pPr algn="ctr" fontAlgn="b"/>
                      <a:r>
                        <a:rPr lang="en-US" sz="2700" u="none" strike="noStrike" dirty="0">
                          <a:effectLst/>
                          <a:latin typeface="+mn-lt"/>
                        </a:rPr>
                        <a:t>1.05</a:t>
                      </a:r>
                      <a:endParaRPr lang="en-US" sz="2700" b="0" i="0" u="none" strike="noStrike" dirty="0">
                        <a:effectLst/>
                        <a:latin typeface="+mn-lt"/>
                      </a:endParaRPr>
                    </a:p>
                  </a:txBody>
                  <a:tcPr marL="17277" marR="17277" marT="17277" marB="0" anchor="b"/>
                </a:tc>
                <a:tc>
                  <a:txBody>
                    <a:bodyPr/>
                    <a:lstStyle/>
                    <a:p>
                      <a:pPr algn="ctr" fontAlgn="b"/>
                      <a:r>
                        <a:rPr lang="en-US" sz="2700" u="none" strike="noStrike" dirty="0">
                          <a:effectLst/>
                          <a:latin typeface="+mn-lt"/>
                        </a:rPr>
                        <a:t>3.25</a:t>
                      </a:r>
                      <a:endParaRPr lang="en-US" sz="2700" b="0" i="0" u="none" strike="noStrike" dirty="0">
                        <a:effectLst/>
                        <a:latin typeface="+mn-lt"/>
                      </a:endParaRPr>
                    </a:p>
                  </a:txBody>
                  <a:tcPr marL="17277" marR="17277" marT="17277" marB="0" anchor="b"/>
                </a:tc>
                <a:extLst>
                  <a:ext uri="{0D108BD9-81ED-4DB2-BD59-A6C34878D82A}">
                    <a16:rowId xmlns:a16="http://schemas.microsoft.com/office/drawing/2014/main" val="2280866061"/>
                  </a:ext>
                </a:extLst>
              </a:tr>
              <a:tr h="531441">
                <a:tc>
                  <a:txBody>
                    <a:bodyPr/>
                    <a:lstStyle/>
                    <a:p>
                      <a:pPr algn="l" fontAlgn="b"/>
                      <a:r>
                        <a:rPr lang="en-US" sz="2700" b="0" i="0" u="none" strike="noStrike" dirty="0">
                          <a:effectLst/>
                          <a:latin typeface="+mn-lt"/>
                        </a:rPr>
                        <a:t>Exports</a:t>
                      </a:r>
                    </a:p>
                  </a:txBody>
                  <a:tcPr marL="6350" marR="6350" marT="6350" marB="0" anchor="b"/>
                </a:tc>
                <a:tc>
                  <a:txBody>
                    <a:bodyPr/>
                    <a:lstStyle/>
                    <a:p>
                      <a:pPr algn="ctr" fontAlgn="b"/>
                      <a:r>
                        <a:rPr lang="en-US" sz="2700" b="0" i="0" u="none" strike="noStrike" dirty="0">
                          <a:effectLst/>
                          <a:latin typeface="+mn-lt"/>
                        </a:rPr>
                        <a:t>5.16</a:t>
                      </a:r>
                    </a:p>
                  </a:txBody>
                  <a:tcPr marL="6350" marR="6350" marT="6350" marB="0" anchor="b"/>
                </a:tc>
                <a:tc>
                  <a:txBody>
                    <a:bodyPr/>
                    <a:lstStyle/>
                    <a:p>
                      <a:pPr algn="ctr" fontAlgn="b"/>
                      <a:r>
                        <a:rPr lang="en-US" sz="2700" b="0" i="0" u="none" strike="noStrike" dirty="0">
                          <a:effectLst/>
                          <a:latin typeface="+mn-lt"/>
                        </a:rPr>
                        <a:t>0.77</a:t>
                      </a:r>
                    </a:p>
                  </a:txBody>
                  <a:tcPr marL="6350" marR="6350" marT="6350" marB="0" anchor="b"/>
                </a:tc>
                <a:tc>
                  <a:txBody>
                    <a:bodyPr/>
                    <a:lstStyle/>
                    <a:p>
                      <a:pPr algn="ctr" fontAlgn="b"/>
                      <a:r>
                        <a:rPr lang="en-US" sz="2700" b="0" i="0" u="none" strike="noStrike" dirty="0">
                          <a:effectLst/>
                          <a:latin typeface="+mn-lt"/>
                        </a:rPr>
                        <a:t>5.61</a:t>
                      </a:r>
                    </a:p>
                  </a:txBody>
                  <a:tcPr marL="6350" marR="6350" marT="6350" marB="0" anchor="b"/>
                </a:tc>
                <a:tc>
                  <a:txBody>
                    <a:bodyPr/>
                    <a:lstStyle/>
                    <a:p>
                      <a:pPr algn="ctr" fontAlgn="b"/>
                      <a:r>
                        <a:rPr lang="en-US" sz="2700" b="0" i="0" u="none" strike="noStrike" dirty="0">
                          <a:effectLst/>
                          <a:latin typeface="+mn-lt"/>
                        </a:rPr>
                        <a:t>5.91</a:t>
                      </a:r>
                    </a:p>
                  </a:txBody>
                  <a:tcPr marL="6350" marR="6350" marT="6350" marB="0" anchor="b"/>
                </a:tc>
                <a:tc>
                  <a:txBody>
                    <a:bodyPr/>
                    <a:lstStyle/>
                    <a:p>
                      <a:pPr algn="ctr" fontAlgn="b"/>
                      <a:r>
                        <a:rPr lang="en-US" sz="2700" b="0" i="0" u="none" strike="noStrike" dirty="0">
                          <a:effectLst/>
                          <a:latin typeface="+mn-lt"/>
                        </a:rPr>
                        <a:t>10.84</a:t>
                      </a:r>
                    </a:p>
                  </a:txBody>
                  <a:tcPr marL="6350" marR="6350" marT="6350" marB="0" anchor="b"/>
                </a:tc>
                <a:extLst>
                  <a:ext uri="{0D108BD9-81ED-4DB2-BD59-A6C34878D82A}">
                    <a16:rowId xmlns:a16="http://schemas.microsoft.com/office/drawing/2014/main" val="1955121840"/>
                  </a:ext>
                </a:extLst>
              </a:tr>
              <a:tr h="531441">
                <a:tc>
                  <a:txBody>
                    <a:bodyPr/>
                    <a:lstStyle/>
                    <a:p>
                      <a:pPr algn="l" fontAlgn="b"/>
                      <a:r>
                        <a:rPr lang="en-US" sz="2700" b="0" i="0" u="none" strike="noStrike" dirty="0">
                          <a:effectLst/>
                          <a:latin typeface="+mn-lt"/>
                        </a:rPr>
                        <a:t>Imports</a:t>
                      </a:r>
                    </a:p>
                  </a:txBody>
                  <a:tcPr marL="6350" marR="6350" marT="6350" marB="0" anchor="b"/>
                </a:tc>
                <a:tc>
                  <a:txBody>
                    <a:bodyPr/>
                    <a:lstStyle/>
                    <a:p>
                      <a:pPr algn="ctr" fontAlgn="b"/>
                      <a:r>
                        <a:rPr lang="en-US" sz="2700" b="0" i="0" u="none" strike="noStrike" dirty="0">
                          <a:effectLst/>
                          <a:latin typeface="+mn-lt"/>
                        </a:rPr>
                        <a:t>4.19</a:t>
                      </a:r>
                    </a:p>
                  </a:txBody>
                  <a:tcPr marL="6350" marR="6350" marT="6350" marB="0" anchor="b"/>
                </a:tc>
                <a:tc>
                  <a:txBody>
                    <a:bodyPr/>
                    <a:lstStyle/>
                    <a:p>
                      <a:pPr algn="ctr" fontAlgn="b"/>
                      <a:r>
                        <a:rPr lang="en-US" sz="2700" b="0" i="0" u="none" strike="noStrike" dirty="0">
                          <a:effectLst/>
                          <a:latin typeface="+mn-lt"/>
                        </a:rPr>
                        <a:t>0.96</a:t>
                      </a:r>
                    </a:p>
                  </a:txBody>
                  <a:tcPr marL="6350" marR="6350" marT="6350" marB="0" anchor="b"/>
                </a:tc>
                <a:tc>
                  <a:txBody>
                    <a:bodyPr/>
                    <a:lstStyle/>
                    <a:p>
                      <a:pPr algn="ctr" fontAlgn="b"/>
                      <a:r>
                        <a:rPr lang="en-US" sz="2700" b="0" i="0" u="none" strike="noStrike" dirty="0">
                          <a:effectLst/>
                          <a:latin typeface="+mn-lt"/>
                        </a:rPr>
                        <a:t>4.88</a:t>
                      </a:r>
                    </a:p>
                  </a:txBody>
                  <a:tcPr marL="6350" marR="6350" marT="6350" marB="0" anchor="b"/>
                </a:tc>
                <a:tc>
                  <a:txBody>
                    <a:bodyPr/>
                    <a:lstStyle/>
                    <a:p>
                      <a:pPr algn="ctr" fontAlgn="b"/>
                      <a:r>
                        <a:rPr lang="en-US" sz="2700" b="0" i="0" u="none" strike="noStrike" dirty="0">
                          <a:effectLst/>
                          <a:latin typeface="+mn-lt"/>
                        </a:rPr>
                        <a:t>5.13</a:t>
                      </a:r>
                    </a:p>
                  </a:txBody>
                  <a:tcPr marL="6350" marR="6350" marT="6350" marB="0" anchor="b"/>
                </a:tc>
                <a:tc>
                  <a:txBody>
                    <a:bodyPr/>
                    <a:lstStyle/>
                    <a:p>
                      <a:pPr algn="ctr" fontAlgn="b"/>
                      <a:r>
                        <a:rPr lang="en-US" sz="2700" b="0" i="0" u="none" strike="noStrike" dirty="0">
                          <a:effectLst/>
                          <a:latin typeface="+mn-lt"/>
                        </a:rPr>
                        <a:t>9.73</a:t>
                      </a:r>
                    </a:p>
                  </a:txBody>
                  <a:tcPr marL="6350" marR="6350" marT="6350" marB="0" anchor="b"/>
                </a:tc>
                <a:extLst>
                  <a:ext uri="{0D108BD9-81ED-4DB2-BD59-A6C34878D82A}">
                    <a16:rowId xmlns:a16="http://schemas.microsoft.com/office/drawing/2014/main" val="3613491198"/>
                  </a:ext>
                </a:extLst>
              </a:tr>
            </a:tbl>
          </a:graphicData>
        </a:graphic>
      </p:graphicFrame>
    </p:spTree>
    <p:extLst>
      <p:ext uri="{BB962C8B-B14F-4D97-AF65-F5344CB8AC3E}">
        <p14:creationId xmlns:p14="http://schemas.microsoft.com/office/powerpoint/2010/main" val="3627636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CPTPP - Exports</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slide2" descr="Sheet 1">
            <a:extLst>
              <a:ext uri="{FF2B5EF4-FFF2-40B4-BE49-F238E27FC236}">
                <a16:creationId xmlns:a16="http://schemas.microsoft.com/office/drawing/2014/main" id="{14D7CBC6-7927-4CA2-96B9-632625FE94F4}"/>
              </a:ext>
            </a:extLst>
          </p:cNvPr>
          <p:cNvPicPr>
            <a:picLocks noChangeAspect="1"/>
          </p:cNvPicPr>
          <p:nvPr/>
        </p:nvPicPr>
        <p:blipFill rotWithShape="1">
          <a:blip r:embed="rId2">
            <a:extLst>
              <a:ext uri="{28A0092B-C50C-407E-A947-70E740481C1C}">
                <a14:useLocalDpi xmlns:a14="http://schemas.microsoft.com/office/drawing/2010/main" val="0"/>
              </a:ext>
            </a:extLst>
          </a:blip>
          <a:srcRect t="2467" r="6653" b="1656"/>
          <a:stretch/>
        </p:blipFill>
        <p:spPr>
          <a:xfrm>
            <a:off x="3064179" y="141351"/>
            <a:ext cx="9127821" cy="6575298"/>
          </a:xfrm>
          <a:prstGeom prst="rect">
            <a:avLst/>
          </a:prstGeom>
        </p:spPr>
      </p:pic>
    </p:spTree>
    <p:extLst>
      <p:ext uri="{BB962C8B-B14F-4D97-AF65-F5344CB8AC3E}">
        <p14:creationId xmlns:p14="http://schemas.microsoft.com/office/powerpoint/2010/main" val="1574709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EVFTA – </a:t>
            </a:r>
            <a:br>
              <a:rPr lang="en-US" sz="4800" dirty="0"/>
            </a:br>
            <a:r>
              <a:rPr lang="en-US" sz="4800" dirty="0"/>
              <a:t>Exports</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slide2" descr="Sheet 1">
            <a:extLst>
              <a:ext uri="{FF2B5EF4-FFF2-40B4-BE49-F238E27FC236}">
                <a16:creationId xmlns:a16="http://schemas.microsoft.com/office/drawing/2014/main" id="{27034796-557C-4516-8B40-559451526E0D}"/>
              </a:ext>
            </a:extLst>
          </p:cNvPr>
          <p:cNvPicPr>
            <a:picLocks noChangeAspect="1"/>
          </p:cNvPicPr>
          <p:nvPr/>
        </p:nvPicPr>
        <p:blipFill rotWithShape="1">
          <a:blip r:embed="rId2">
            <a:extLst>
              <a:ext uri="{28A0092B-C50C-407E-A947-70E740481C1C}">
                <a14:useLocalDpi xmlns:a14="http://schemas.microsoft.com/office/drawing/2010/main" val="0"/>
              </a:ext>
            </a:extLst>
          </a:blip>
          <a:srcRect t="2133" r="6672" b="1655"/>
          <a:stretch/>
        </p:blipFill>
        <p:spPr>
          <a:xfrm>
            <a:off x="3325711" y="129921"/>
            <a:ext cx="8567594" cy="6598158"/>
          </a:xfrm>
          <a:prstGeom prst="rect">
            <a:avLst/>
          </a:prstGeom>
        </p:spPr>
      </p:pic>
    </p:spTree>
    <p:extLst>
      <p:ext uri="{BB962C8B-B14F-4D97-AF65-F5344CB8AC3E}">
        <p14:creationId xmlns:p14="http://schemas.microsoft.com/office/powerpoint/2010/main" val="726879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RCEP – </a:t>
            </a:r>
            <a:br>
              <a:rPr lang="en-US" sz="4800" dirty="0"/>
            </a:br>
            <a:r>
              <a:rPr lang="en-US" sz="4800" dirty="0"/>
              <a:t>Exports</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slide2" descr="Sheet 1">
            <a:extLst>
              <a:ext uri="{FF2B5EF4-FFF2-40B4-BE49-F238E27FC236}">
                <a16:creationId xmlns:a16="http://schemas.microsoft.com/office/drawing/2014/main" id="{49A08C4B-B46B-44FF-93C7-31BFD8C96AB5}"/>
              </a:ext>
            </a:extLst>
          </p:cNvPr>
          <p:cNvPicPr>
            <a:picLocks noChangeAspect="1"/>
          </p:cNvPicPr>
          <p:nvPr/>
        </p:nvPicPr>
        <p:blipFill rotWithShape="1">
          <a:blip r:embed="rId2">
            <a:extLst>
              <a:ext uri="{28A0092B-C50C-407E-A947-70E740481C1C}">
                <a14:useLocalDpi xmlns:a14="http://schemas.microsoft.com/office/drawing/2010/main" val="0"/>
              </a:ext>
            </a:extLst>
          </a:blip>
          <a:srcRect t="2349" r="6751" b="2212"/>
          <a:stretch/>
        </p:blipFill>
        <p:spPr>
          <a:xfrm>
            <a:off x="2987979" y="156400"/>
            <a:ext cx="9118296" cy="6545200"/>
          </a:xfrm>
          <a:prstGeom prst="rect">
            <a:avLst/>
          </a:prstGeom>
        </p:spPr>
      </p:pic>
    </p:spTree>
    <p:extLst>
      <p:ext uri="{BB962C8B-B14F-4D97-AF65-F5344CB8AC3E}">
        <p14:creationId xmlns:p14="http://schemas.microsoft.com/office/powerpoint/2010/main" val="3102379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CPTPP &amp; </a:t>
            </a:r>
            <a:br>
              <a:rPr lang="en-US" sz="4800" dirty="0"/>
            </a:br>
            <a:r>
              <a:rPr lang="en-US" sz="4800" dirty="0"/>
              <a:t>EVFTA – </a:t>
            </a:r>
            <a:br>
              <a:rPr lang="en-US" sz="4800" dirty="0"/>
            </a:br>
            <a:r>
              <a:rPr lang="en-US" sz="4800" dirty="0"/>
              <a:t>Exports</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slide2" descr="Sheet 1">
            <a:extLst>
              <a:ext uri="{FF2B5EF4-FFF2-40B4-BE49-F238E27FC236}">
                <a16:creationId xmlns:a16="http://schemas.microsoft.com/office/drawing/2014/main" id="{B2AAE312-11EB-4C6C-85D1-59C084CC0962}"/>
              </a:ext>
            </a:extLst>
          </p:cNvPr>
          <p:cNvPicPr>
            <a:picLocks noChangeAspect="1"/>
          </p:cNvPicPr>
          <p:nvPr/>
        </p:nvPicPr>
        <p:blipFill rotWithShape="1">
          <a:blip r:embed="rId2">
            <a:extLst>
              <a:ext uri="{28A0092B-C50C-407E-A947-70E740481C1C}">
                <a14:useLocalDpi xmlns:a14="http://schemas.microsoft.com/office/drawing/2010/main" val="0"/>
              </a:ext>
            </a:extLst>
          </a:blip>
          <a:srcRect t="2133" r="7103" b="1945"/>
          <a:stretch/>
        </p:blipFill>
        <p:spPr>
          <a:xfrm>
            <a:off x="3017700" y="139827"/>
            <a:ext cx="9083796" cy="6578346"/>
          </a:xfrm>
          <a:prstGeom prst="rect">
            <a:avLst/>
          </a:prstGeom>
        </p:spPr>
      </p:pic>
    </p:spTree>
    <p:extLst>
      <p:ext uri="{BB962C8B-B14F-4D97-AF65-F5344CB8AC3E}">
        <p14:creationId xmlns:p14="http://schemas.microsoft.com/office/powerpoint/2010/main" val="1299215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CPTPP, </a:t>
            </a:r>
            <a:br>
              <a:rPr lang="en-US" sz="4800" dirty="0"/>
            </a:br>
            <a:r>
              <a:rPr lang="en-US" sz="4800" dirty="0"/>
              <a:t>RCEP</a:t>
            </a:r>
            <a:br>
              <a:rPr lang="en-US" sz="4800" dirty="0"/>
            </a:br>
            <a:r>
              <a:rPr lang="en-US" sz="4800" dirty="0"/>
              <a:t>&amp; EVFTA – </a:t>
            </a:r>
            <a:br>
              <a:rPr lang="en-US" sz="4800" dirty="0"/>
            </a:br>
            <a:r>
              <a:rPr lang="en-US" sz="4800" dirty="0"/>
              <a:t>Exports</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slide2" descr="Sheet 1">
            <a:extLst>
              <a:ext uri="{FF2B5EF4-FFF2-40B4-BE49-F238E27FC236}">
                <a16:creationId xmlns:a16="http://schemas.microsoft.com/office/drawing/2014/main" id="{3097A5A9-B3A0-467D-9AFF-56C6F49E583F}"/>
              </a:ext>
            </a:extLst>
          </p:cNvPr>
          <p:cNvPicPr>
            <a:picLocks noChangeAspect="1"/>
          </p:cNvPicPr>
          <p:nvPr/>
        </p:nvPicPr>
        <p:blipFill rotWithShape="1">
          <a:blip r:embed="rId2">
            <a:extLst>
              <a:ext uri="{28A0092B-C50C-407E-A947-70E740481C1C}">
                <a14:useLocalDpi xmlns:a14="http://schemas.microsoft.com/office/drawing/2010/main" val="0"/>
              </a:ext>
            </a:extLst>
          </a:blip>
          <a:srcRect t="4422" r="7114" b="1879"/>
          <a:stretch/>
        </p:blipFill>
        <p:spPr>
          <a:xfrm>
            <a:off x="3109472" y="293751"/>
            <a:ext cx="8912180" cy="6425946"/>
          </a:xfrm>
          <a:prstGeom prst="rect">
            <a:avLst/>
          </a:prstGeom>
        </p:spPr>
      </p:pic>
    </p:spTree>
    <p:extLst>
      <p:ext uri="{BB962C8B-B14F-4D97-AF65-F5344CB8AC3E}">
        <p14:creationId xmlns:p14="http://schemas.microsoft.com/office/powerpoint/2010/main" val="2979437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CPTPP, </a:t>
            </a:r>
            <a:br>
              <a:rPr lang="en-US" sz="4800" dirty="0"/>
            </a:br>
            <a:r>
              <a:rPr lang="en-US" sz="4800" dirty="0"/>
              <a:t>RCEP</a:t>
            </a:r>
            <a:br>
              <a:rPr lang="en-US" sz="4800" dirty="0"/>
            </a:br>
            <a:r>
              <a:rPr lang="en-US" sz="4800" dirty="0"/>
              <a:t>&amp; EVFTA – </a:t>
            </a:r>
            <a:br>
              <a:rPr lang="en-US" sz="4800" dirty="0"/>
            </a:br>
            <a:r>
              <a:rPr lang="en-US" sz="4800" dirty="0"/>
              <a:t>Imports</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slide2" descr="Sheet 1">
            <a:extLst>
              <a:ext uri="{FF2B5EF4-FFF2-40B4-BE49-F238E27FC236}">
                <a16:creationId xmlns:a16="http://schemas.microsoft.com/office/drawing/2014/main" id="{842A956D-A8E4-4051-91F8-34181D4B2D9C}"/>
              </a:ext>
            </a:extLst>
          </p:cNvPr>
          <p:cNvPicPr>
            <a:picLocks noChangeAspect="1"/>
          </p:cNvPicPr>
          <p:nvPr/>
        </p:nvPicPr>
        <p:blipFill rotWithShape="1">
          <a:blip r:embed="rId2">
            <a:extLst>
              <a:ext uri="{28A0092B-C50C-407E-A947-70E740481C1C}">
                <a14:useLocalDpi xmlns:a14="http://schemas.microsoft.com/office/drawing/2010/main" val="0"/>
              </a:ext>
            </a:extLst>
          </a:blip>
          <a:srcRect t="3066" r="10344" b="1600"/>
          <a:stretch/>
        </p:blipFill>
        <p:spPr>
          <a:xfrm>
            <a:off x="4783517" y="160020"/>
            <a:ext cx="6704966" cy="6537960"/>
          </a:xfrm>
          <a:prstGeom prst="rect">
            <a:avLst/>
          </a:prstGeom>
        </p:spPr>
      </p:pic>
    </p:spTree>
    <p:extLst>
      <p:ext uri="{BB962C8B-B14F-4D97-AF65-F5344CB8AC3E}">
        <p14:creationId xmlns:p14="http://schemas.microsoft.com/office/powerpoint/2010/main" val="3846810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CPTPP– </a:t>
            </a:r>
            <a:br>
              <a:rPr lang="en-US" sz="4800" dirty="0"/>
            </a:br>
            <a:r>
              <a:rPr lang="en-US" sz="4800" dirty="0"/>
              <a:t>Output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slide2" descr="Sheet 1">
            <a:extLst>
              <a:ext uri="{FF2B5EF4-FFF2-40B4-BE49-F238E27FC236}">
                <a16:creationId xmlns:a16="http://schemas.microsoft.com/office/drawing/2014/main" id="{0CC6CB72-BA70-4D5C-A8BF-6A2367A069C8}"/>
              </a:ext>
            </a:extLst>
          </p:cNvPr>
          <p:cNvPicPr>
            <a:picLocks noChangeAspect="1"/>
          </p:cNvPicPr>
          <p:nvPr/>
        </p:nvPicPr>
        <p:blipFill rotWithShape="1">
          <a:blip r:embed="rId2">
            <a:extLst>
              <a:ext uri="{28A0092B-C50C-407E-A947-70E740481C1C}">
                <a14:useLocalDpi xmlns:a14="http://schemas.microsoft.com/office/drawing/2010/main" val="0"/>
              </a:ext>
            </a:extLst>
          </a:blip>
          <a:srcRect t="2615" r="6966" b="1772"/>
          <a:stretch/>
        </p:blipFill>
        <p:spPr>
          <a:xfrm>
            <a:off x="2831926" y="280559"/>
            <a:ext cx="9097211" cy="6557011"/>
          </a:xfrm>
          <a:prstGeom prst="rect">
            <a:avLst/>
          </a:prstGeom>
        </p:spPr>
      </p:pic>
    </p:spTree>
    <p:extLst>
      <p:ext uri="{BB962C8B-B14F-4D97-AF65-F5344CB8AC3E}">
        <p14:creationId xmlns:p14="http://schemas.microsoft.com/office/powerpoint/2010/main" val="2635752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EVFTA– </a:t>
            </a:r>
            <a:br>
              <a:rPr lang="en-US" sz="4800" dirty="0"/>
            </a:br>
            <a:r>
              <a:rPr lang="en-US" sz="4800" dirty="0"/>
              <a:t>Output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slide2" descr="Sheet 1">
            <a:extLst>
              <a:ext uri="{FF2B5EF4-FFF2-40B4-BE49-F238E27FC236}">
                <a16:creationId xmlns:a16="http://schemas.microsoft.com/office/drawing/2014/main" id="{2D5BB5B5-F9A8-457A-964E-5A338C1FAF59}"/>
              </a:ext>
            </a:extLst>
          </p:cNvPr>
          <p:cNvPicPr>
            <a:picLocks noChangeAspect="1"/>
          </p:cNvPicPr>
          <p:nvPr/>
        </p:nvPicPr>
        <p:blipFill rotWithShape="1">
          <a:blip r:embed="rId2">
            <a:extLst>
              <a:ext uri="{28A0092B-C50C-407E-A947-70E740481C1C}">
                <a14:useLocalDpi xmlns:a14="http://schemas.microsoft.com/office/drawing/2010/main" val="0"/>
              </a:ext>
            </a:extLst>
          </a:blip>
          <a:srcRect t="2312" r="7103" b="1894"/>
          <a:stretch/>
        </p:blipFill>
        <p:spPr>
          <a:xfrm>
            <a:off x="2951025" y="144208"/>
            <a:ext cx="9083796" cy="6569583"/>
          </a:xfrm>
          <a:prstGeom prst="rect">
            <a:avLst/>
          </a:prstGeom>
        </p:spPr>
      </p:pic>
    </p:spTree>
    <p:extLst>
      <p:ext uri="{BB962C8B-B14F-4D97-AF65-F5344CB8AC3E}">
        <p14:creationId xmlns:p14="http://schemas.microsoft.com/office/powerpoint/2010/main" val="2792552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RCEP– </a:t>
            </a:r>
            <a:br>
              <a:rPr lang="en-US" sz="4800" dirty="0"/>
            </a:br>
            <a:r>
              <a:rPr lang="en-US" sz="4800" dirty="0"/>
              <a:t>Output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slide2" descr="Sheet 1">
            <a:extLst>
              <a:ext uri="{FF2B5EF4-FFF2-40B4-BE49-F238E27FC236}">
                <a16:creationId xmlns:a16="http://schemas.microsoft.com/office/drawing/2014/main" id="{37E540CB-C411-4CD4-A08E-A02EAEED6E20}"/>
              </a:ext>
            </a:extLst>
          </p:cNvPr>
          <p:cNvPicPr>
            <a:picLocks noChangeAspect="1"/>
          </p:cNvPicPr>
          <p:nvPr/>
        </p:nvPicPr>
        <p:blipFill rotWithShape="1">
          <a:blip r:embed="rId2">
            <a:extLst>
              <a:ext uri="{28A0092B-C50C-407E-A947-70E740481C1C}">
                <a14:useLocalDpi xmlns:a14="http://schemas.microsoft.com/office/drawing/2010/main" val="0"/>
              </a:ext>
            </a:extLst>
          </a:blip>
          <a:srcRect t="2400" r="6749" b="2060"/>
          <a:stretch/>
        </p:blipFill>
        <p:spPr>
          <a:xfrm>
            <a:off x="2978374" y="152971"/>
            <a:ext cx="9118376" cy="6552057"/>
          </a:xfrm>
          <a:prstGeom prst="rect">
            <a:avLst/>
          </a:prstGeom>
        </p:spPr>
      </p:pic>
    </p:spTree>
    <p:extLst>
      <p:ext uri="{BB962C8B-B14F-4D97-AF65-F5344CB8AC3E}">
        <p14:creationId xmlns:p14="http://schemas.microsoft.com/office/powerpoint/2010/main" val="2627482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CPTPP &amp; EVFTA– </a:t>
            </a:r>
            <a:br>
              <a:rPr lang="en-US" sz="4800" dirty="0"/>
            </a:br>
            <a:r>
              <a:rPr lang="en-US" sz="4800" dirty="0"/>
              <a:t>Output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slide2" descr="Sheet 1">
            <a:extLst>
              <a:ext uri="{FF2B5EF4-FFF2-40B4-BE49-F238E27FC236}">
                <a16:creationId xmlns:a16="http://schemas.microsoft.com/office/drawing/2014/main" id="{276E910F-D62E-4906-BE28-6A0426FF96AF}"/>
              </a:ext>
            </a:extLst>
          </p:cNvPr>
          <p:cNvPicPr>
            <a:picLocks noChangeAspect="1"/>
          </p:cNvPicPr>
          <p:nvPr/>
        </p:nvPicPr>
        <p:blipFill rotWithShape="1">
          <a:blip r:embed="rId2">
            <a:extLst>
              <a:ext uri="{28A0092B-C50C-407E-A947-70E740481C1C}">
                <a14:useLocalDpi xmlns:a14="http://schemas.microsoft.com/office/drawing/2010/main" val="0"/>
              </a:ext>
            </a:extLst>
          </a:blip>
          <a:srcRect t="2133" r="6653" b="2133"/>
          <a:stretch/>
        </p:blipFill>
        <p:spPr>
          <a:xfrm>
            <a:off x="2949879" y="146304"/>
            <a:ext cx="9127821" cy="6565392"/>
          </a:xfrm>
          <a:prstGeom prst="rect">
            <a:avLst/>
          </a:prstGeom>
        </p:spPr>
      </p:pic>
    </p:spTree>
    <p:extLst>
      <p:ext uri="{BB962C8B-B14F-4D97-AF65-F5344CB8AC3E}">
        <p14:creationId xmlns:p14="http://schemas.microsoft.com/office/powerpoint/2010/main" val="1148766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CPTPP,</a:t>
            </a:r>
            <a:br>
              <a:rPr lang="en-US" sz="4800" dirty="0"/>
            </a:br>
            <a:r>
              <a:rPr lang="en-US" sz="4800" dirty="0"/>
              <a:t>EVFTA &amp; </a:t>
            </a:r>
            <a:br>
              <a:rPr lang="en-US" sz="4800" dirty="0"/>
            </a:br>
            <a:r>
              <a:rPr lang="en-US" sz="4800" dirty="0"/>
              <a:t>RCEP– </a:t>
            </a:r>
            <a:br>
              <a:rPr lang="en-US" sz="4800" dirty="0"/>
            </a:br>
            <a:r>
              <a:rPr lang="en-US" sz="4800" dirty="0"/>
              <a:t>Output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slide2" descr="Sheet 1">
            <a:extLst>
              <a:ext uri="{FF2B5EF4-FFF2-40B4-BE49-F238E27FC236}">
                <a16:creationId xmlns:a16="http://schemas.microsoft.com/office/drawing/2014/main" id="{E19B1F44-E93B-428C-B557-A02EFE876FD5}"/>
              </a:ext>
            </a:extLst>
          </p:cNvPr>
          <p:cNvPicPr>
            <a:picLocks noChangeAspect="1"/>
          </p:cNvPicPr>
          <p:nvPr/>
        </p:nvPicPr>
        <p:blipFill rotWithShape="1">
          <a:blip r:embed="rId2">
            <a:extLst>
              <a:ext uri="{28A0092B-C50C-407E-A947-70E740481C1C}">
                <a14:useLocalDpi xmlns:a14="http://schemas.microsoft.com/office/drawing/2010/main" val="0"/>
              </a:ext>
            </a:extLst>
          </a:blip>
          <a:srcRect t="2400" r="6673" b="1600"/>
          <a:stretch/>
        </p:blipFill>
        <p:spPr>
          <a:xfrm>
            <a:off x="3279731" y="137160"/>
            <a:ext cx="9125836" cy="6583680"/>
          </a:xfrm>
          <a:prstGeom prst="rect">
            <a:avLst/>
          </a:prstGeom>
        </p:spPr>
      </p:pic>
    </p:spTree>
    <p:extLst>
      <p:ext uri="{BB962C8B-B14F-4D97-AF65-F5344CB8AC3E}">
        <p14:creationId xmlns:p14="http://schemas.microsoft.com/office/powerpoint/2010/main" val="3126950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1FE7651D-D80A-41E1-A2B8-3BAECE4FFA27}"/>
              </a:ext>
            </a:extLst>
          </p:cNvPr>
          <p:cNvSpPr>
            <a:spLocks noGrp="1"/>
          </p:cNvSpPr>
          <p:nvPr>
            <p:ph type="title"/>
          </p:nvPr>
        </p:nvSpPr>
        <p:spPr>
          <a:xfrm>
            <a:off x="1115568" y="283464"/>
            <a:ext cx="10168128" cy="1179576"/>
          </a:xfrm>
        </p:spPr>
        <p:txBody>
          <a:bodyPr>
            <a:normAutofit fontScale="90000"/>
          </a:bodyPr>
          <a:lstStyle/>
          <a:p>
            <a:r>
              <a:rPr lang="en-US" sz="4000" dirty="0"/>
              <a:t>Vietnam exports (difference from the baseline)</a:t>
            </a:r>
            <a:br>
              <a:rPr lang="en-US" sz="4000" dirty="0"/>
            </a:br>
            <a:r>
              <a:rPr lang="en-US" sz="4000" dirty="0"/>
              <a:t>CPTPP, EVFTA and RCEP scenario</a:t>
            </a:r>
          </a:p>
        </p:txBody>
      </p:sp>
      <p:sp>
        <p:nvSpPr>
          <p:cNvPr id="17" name="Rectangle 1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Content Placeholder 5">
            <a:extLst>
              <a:ext uri="{FF2B5EF4-FFF2-40B4-BE49-F238E27FC236}">
                <a16:creationId xmlns:a16="http://schemas.microsoft.com/office/drawing/2014/main" id="{78015F38-D327-492F-878F-6CFAACC3FEC8}"/>
              </a:ext>
            </a:extLst>
          </p:cNvPr>
          <p:cNvSpPr>
            <a:spLocks noGrp="1"/>
          </p:cNvSpPr>
          <p:nvPr>
            <p:ph idx="1"/>
          </p:nvPr>
        </p:nvSpPr>
        <p:spPr>
          <a:xfrm>
            <a:off x="1115568" y="2481943"/>
            <a:ext cx="10168128" cy="3695020"/>
          </a:xfrm>
        </p:spPr>
        <p:txBody>
          <a:bodyPr>
            <a:normAutofit/>
          </a:bodyPr>
          <a:lstStyle/>
          <a:p>
            <a:endParaRPr lang="en-US" sz="2200"/>
          </a:p>
        </p:txBody>
      </p:sp>
      <p:pic>
        <p:nvPicPr>
          <p:cNvPr id="12" name="slide2" descr="Sheet 1">
            <a:extLst>
              <a:ext uri="{FF2B5EF4-FFF2-40B4-BE49-F238E27FC236}">
                <a16:creationId xmlns:a16="http://schemas.microsoft.com/office/drawing/2014/main" id="{348D10EA-64BA-475C-9B41-E7AC6DD702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738" y="1463040"/>
            <a:ext cx="11950262" cy="5341975"/>
          </a:xfrm>
          <a:prstGeom prst="rect">
            <a:avLst/>
          </a:prstGeom>
        </p:spPr>
      </p:pic>
    </p:spTree>
    <p:extLst>
      <p:ext uri="{BB962C8B-B14F-4D97-AF65-F5344CB8AC3E}">
        <p14:creationId xmlns:p14="http://schemas.microsoft.com/office/powerpoint/2010/main" val="3949999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5212C1-4620-44D7-B65C-5B0CB1C999E4}"/>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dirty="0"/>
              <a:t>People lifted from poverty (relatively to baseline)</a:t>
            </a:r>
          </a:p>
        </p:txBody>
      </p:sp>
      <p:pic>
        <p:nvPicPr>
          <p:cNvPr id="12" name="slide2" descr="Sheet 1">
            <a:extLst>
              <a:ext uri="{FF2B5EF4-FFF2-40B4-BE49-F238E27FC236}">
                <a16:creationId xmlns:a16="http://schemas.microsoft.com/office/drawing/2014/main" id="{EFB8B7AC-EFDD-4BC7-8089-72E5D85CE360}"/>
              </a:ext>
            </a:extLst>
          </p:cNvPr>
          <p:cNvPicPr>
            <a:picLocks noChangeAspect="1"/>
          </p:cNvPicPr>
          <p:nvPr/>
        </p:nvPicPr>
        <p:blipFill rotWithShape="1">
          <a:blip r:embed="rId2">
            <a:extLst>
              <a:ext uri="{28A0092B-C50C-407E-A947-70E740481C1C}">
                <a14:useLocalDpi xmlns:a14="http://schemas.microsoft.com/office/drawing/2010/main" val="0"/>
              </a:ext>
            </a:extLst>
          </a:blip>
          <a:srcRect l="2170" t="5423" r="12832"/>
          <a:stretch/>
        </p:blipFill>
        <p:spPr>
          <a:xfrm>
            <a:off x="1266495" y="1667135"/>
            <a:ext cx="9895491" cy="5190865"/>
          </a:xfrm>
          <a:prstGeom prst="rect">
            <a:avLst/>
          </a:prstGeom>
        </p:spPr>
      </p:pic>
    </p:spTree>
    <p:extLst>
      <p:ext uri="{BB962C8B-B14F-4D97-AF65-F5344CB8AC3E}">
        <p14:creationId xmlns:p14="http://schemas.microsoft.com/office/powerpoint/2010/main" val="1295009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CPTPP –</a:t>
            </a:r>
            <a:br>
              <a:rPr lang="en-US" sz="4800" dirty="0"/>
            </a:br>
            <a:r>
              <a:rPr lang="en-US" sz="4800" dirty="0"/>
              <a:t>Poverty headcount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5E758500-25D1-451C-B4F2-CC9B73F97793}"/>
              </a:ext>
            </a:extLst>
          </p:cNvPr>
          <p:cNvPicPr>
            <a:picLocks noChangeAspect="1"/>
          </p:cNvPicPr>
          <p:nvPr/>
        </p:nvPicPr>
        <p:blipFill>
          <a:blip r:embed="rId2"/>
          <a:stretch>
            <a:fillRect/>
          </a:stretch>
        </p:blipFill>
        <p:spPr>
          <a:xfrm>
            <a:off x="5148767" y="351993"/>
            <a:ext cx="6341486" cy="6340585"/>
          </a:xfrm>
          <a:prstGeom prst="rect">
            <a:avLst/>
          </a:prstGeom>
        </p:spPr>
      </p:pic>
    </p:spTree>
    <p:extLst>
      <p:ext uri="{BB962C8B-B14F-4D97-AF65-F5344CB8AC3E}">
        <p14:creationId xmlns:p14="http://schemas.microsoft.com/office/powerpoint/2010/main" val="2345446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EVFTA –</a:t>
            </a:r>
            <a:br>
              <a:rPr lang="en-US" sz="4800" dirty="0"/>
            </a:br>
            <a:r>
              <a:rPr lang="en-US" sz="4800" dirty="0"/>
              <a:t>Poverty headcount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2257BF4-C579-4095-8388-3E33EBBFBC07}"/>
              </a:ext>
            </a:extLst>
          </p:cNvPr>
          <p:cNvPicPr>
            <a:picLocks noChangeAspect="1"/>
          </p:cNvPicPr>
          <p:nvPr/>
        </p:nvPicPr>
        <p:blipFill>
          <a:blip r:embed="rId2"/>
          <a:stretch>
            <a:fillRect/>
          </a:stretch>
        </p:blipFill>
        <p:spPr>
          <a:xfrm>
            <a:off x="5028900" y="451644"/>
            <a:ext cx="6311762" cy="6140474"/>
          </a:xfrm>
          <a:prstGeom prst="rect">
            <a:avLst/>
          </a:prstGeom>
        </p:spPr>
      </p:pic>
    </p:spTree>
    <p:extLst>
      <p:ext uri="{BB962C8B-B14F-4D97-AF65-F5344CB8AC3E}">
        <p14:creationId xmlns:p14="http://schemas.microsoft.com/office/powerpoint/2010/main" val="3215316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RCEP –</a:t>
            </a:r>
            <a:br>
              <a:rPr lang="en-US" sz="4800" dirty="0"/>
            </a:br>
            <a:r>
              <a:rPr lang="en-US" sz="4800" dirty="0"/>
              <a:t>Poverty headcount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6CFA5B6-FD1C-47B9-9928-EA533624F945}"/>
              </a:ext>
            </a:extLst>
          </p:cNvPr>
          <p:cNvPicPr>
            <a:picLocks noChangeAspect="1"/>
          </p:cNvPicPr>
          <p:nvPr/>
        </p:nvPicPr>
        <p:blipFill>
          <a:blip r:embed="rId2"/>
          <a:stretch>
            <a:fillRect/>
          </a:stretch>
        </p:blipFill>
        <p:spPr>
          <a:xfrm>
            <a:off x="5399569" y="309264"/>
            <a:ext cx="6311402" cy="6164108"/>
          </a:xfrm>
          <a:prstGeom prst="rect">
            <a:avLst/>
          </a:prstGeom>
        </p:spPr>
      </p:pic>
    </p:spTree>
    <p:extLst>
      <p:ext uri="{BB962C8B-B14F-4D97-AF65-F5344CB8AC3E}">
        <p14:creationId xmlns:p14="http://schemas.microsoft.com/office/powerpoint/2010/main" val="3184090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CPTPP &amp; </a:t>
            </a:r>
            <a:br>
              <a:rPr lang="en-US" sz="4800" dirty="0"/>
            </a:br>
            <a:r>
              <a:rPr lang="en-US" sz="4800" dirty="0"/>
              <a:t>EVFTA –</a:t>
            </a:r>
            <a:br>
              <a:rPr lang="en-US" sz="4800" dirty="0"/>
            </a:br>
            <a:r>
              <a:rPr lang="en-US" sz="4800" dirty="0"/>
              <a:t>Poverty headcount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F439A39-FF4B-4920-B78B-EF32E10A7AB8}"/>
              </a:ext>
            </a:extLst>
          </p:cNvPr>
          <p:cNvPicPr>
            <a:picLocks noChangeAspect="1"/>
          </p:cNvPicPr>
          <p:nvPr/>
        </p:nvPicPr>
        <p:blipFill>
          <a:blip r:embed="rId2"/>
          <a:stretch>
            <a:fillRect/>
          </a:stretch>
        </p:blipFill>
        <p:spPr>
          <a:xfrm>
            <a:off x="4928108" y="393705"/>
            <a:ext cx="6457329" cy="6464295"/>
          </a:xfrm>
          <a:prstGeom prst="rect">
            <a:avLst/>
          </a:prstGeom>
        </p:spPr>
      </p:pic>
    </p:spTree>
    <p:extLst>
      <p:ext uri="{BB962C8B-B14F-4D97-AF65-F5344CB8AC3E}">
        <p14:creationId xmlns:p14="http://schemas.microsoft.com/office/powerpoint/2010/main" val="3842692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a:bodyPr>
          <a:lstStyle/>
          <a:p>
            <a:r>
              <a:rPr lang="en-US" sz="4800" dirty="0"/>
              <a:t>CPTPP, EVFTA </a:t>
            </a:r>
            <a:br>
              <a:rPr lang="en-US" sz="4800" dirty="0"/>
            </a:br>
            <a:r>
              <a:rPr lang="en-US" sz="4800" dirty="0"/>
              <a:t>&amp; RCEP –</a:t>
            </a:r>
            <a:br>
              <a:rPr lang="en-US" sz="4800" dirty="0"/>
            </a:br>
            <a:r>
              <a:rPr lang="en-US" sz="4800" dirty="0"/>
              <a:t>Poverty headcount</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56272CD8-02D8-4D02-8F6E-FC53796738D3}"/>
              </a:ext>
            </a:extLst>
          </p:cNvPr>
          <p:cNvPicPr>
            <a:picLocks noChangeAspect="1"/>
          </p:cNvPicPr>
          <p:nvPr/>
        </p:nvPicPr>
        <p:blipFill>
          <a:blip r:embed="rId2"/>
          <a:stretch>
            <a:fillRect/>
          </a:stretch>
        </p:blipFill>
        <p:spPr>
          <a:xfrm>
            <a:off x="5364149" y="456022"/>
            <a:ext cx="6169419" cy="5945956"/>
          </a:xfrm>
          <a:prstGeom prst="rect">
            <a:avLst/>
          </a:prstGeom>
        </p:spPr>
      </p:pic>
    </p:spTree>
    <p:extLst>
      <p:ext uri="{BB962C8B-B14F-4D97-AF65-F5344CB8AC3E}">
        <p14:creationId xmlns:p14="http://schemas.microsoft.com/office/powerpoint/2010/main" val="14368998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15577EAA-6D84-44E6-A5A9-4767E256B3DA}"/>
              </a:ext>
            </a:extLst>
          </p:cNvPr>
          <p:cNvSpPr>
            <a:spLocks noGrp="1"/>
          </p:cNvSpPr>
          <p:nvPr>
            <p:ph type="title"/>
          </p:nvPr>
        </p:nvSpPr>
        <p:spPr>
          <a:xfrm>
            <a:off x="423719" y="1149278"/>
            <a:ext cx="4023360" cy="3204134"/>
          </a:xfrm>
        </p:spPr>
        <p:txBody>
          <a:bodyPr vert="horz" lIns="91440" tIns="45720" rIns="91440" bIns="45720" rtlCol="0" anchor="b">
            <a:normAutofit fontScale="90000"/>
          </a:bodyPr>
          <a:lstStyle/>
          <a:p>
            <a:r>
              <a:rPr lang="en-US" sz="4800" dirty="0"/>
              <a:t>CPTPP, EVFTA </a:t>
            </a:r>
            <a:br>
              <a:rPr lang="en-US" sz="4800" dirty="0"/>
            </a:br>
            <a:r>
              <a:rPr lang="en-US" sz="4800" dirty="0"/>
              <a:t>&amp; RCEP –</a:t>
            </a:r>
            <a:br>
              <a:rPr lang="en-US" sz="4800" dirty="0"/>
            </a:br>
            <a:r>
              <a:rPr lang="en-US" sz="4800" dirty="0"/>
              <a:t>Gini </a:t>
            </a:r>
            <a:r>
              <a:rPr lang="en-US" sz="4800" dirty="0" err="1"/>
              <a:t>coeff</a:t>
            </a:r>
            <a:r>
              <a:rPr lang="en-US" sz="4800" dirty="0"/>
              <a:t>. – greater inequality</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2E0EB6E-F068-4D05-823A-37558E0B7F57}"/>
              </a:ext>
            </a:extLst>
          </p:cNvPr>
          <p:cNvPicPr>
            <a:picLocks noChangeAspect="1"/>
          </p:cNvPicPr>
          <p:nvPr/>
        </p:nvPicPr>
        <p:blipFill>
          <a:blip r:embed="rId2"/>
          <a:stretch>
            <a:fillRect/>
          </a:stretch>
        </p:blipFill>
        <p:spPr>
          <a:xfrm>
            <a:off x="5165088" y="355625"/>
            <a:ext cx="6417312" cy="6315085"/>
          </a:xfrm>
          <a:prstGeom prst="rect">
            <a:avLst/>
          </a:prstGeom>
        </p:spPr>
      </p:pic>
    </p:spTree>
    <p:extLst>
      <p:ext uri="{BB962C8B-B14F-4D97-AF65-F5344CB8AC3E}">
        <p14:creationId xmlns:p14="http://schemas.microsoft.com/office/powerpoint/2010/main" val="1481382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4B5212C1-4620-44D7-B65C-5B0CB1C999E4}"/>
              </a:ext>
            </a:extLst>
          </p:cNvPr>
          <p:cNvSpPr>
            <a:spLocks noGrp="1"/>
          </p:cNvSpPr>
          <p:nvPr>
            <p:ph type="title"/>
          </p:nvPr>
        </p:nvSpPr>
        <p:spPr>
          <a:xfrm>
            <a:off x="838200" y="253397"/>
            <a:ext cx="10515600" cy="1273233"/>
          </a:xfrm>
        </p:spPr>
        <p:txBody>
          <a:bodyPr>
            <a:normAutofit/>
          </a:bodyPr>
          <a:lstStyle/>
          <a:p>
            <a:r>
              <a:rPr lang="en-US" sz="4000" dirty="0"/>
              <a:t>Key findings</a:t>
            </a:r>
          </a:p>
        </p:txBody>
      </p:sp>
      <p:sp>
        <p:nvSpPr>
          <p:cNvPr id="17" name="Rectangle 16">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Content Placeholder 5">
            <a:extLst>
              <a:ext uri="{FF2B5EF4-FFF2-40B4-BE49-F238E27FC236}">
                <a16:creationId xmlns:a16="http://schemas.microsoft.com/office/drawing/2014/main" id="{D37DC09E-BCA4-4F2E-BAAE-C73C3EE6E677}"/>
              </a:ext>
            </a:extLst>
          </p:cNvPr>
          <p:cNvSpPr>
            <a:spLocks noGrp="1"/>
          </p:cNvSpPr>
          <p:nvPr>
            <p:ph idx="1"/>
          </p:nvPr>
        </p:nvSpPr>
        <p:spPr>
          <a:xfrm>
            <a:off x="838200" y="2478024"/>
            <a:ext cx="10515600" cy="3694176"/>
          </a:xfrm>
        </p:spPr>
        <p:txBody>
          <a:bodyPr>
            <a:normAutofit/>
          </a:bodyPr>
          <a:lstStyle/>
          <a:p>
            <a:r>
              <a:rPr lang="en-US" sz="2200" dirty="0"/>
              <a:t>The combined scenario brings more benefits to Vietnam, due to a broader set of potential markets and lower tariffs. Manufacturing is the sector that most benefits with the treaty, while natural resources and services see a reduction in terms of exports and output. </a:t>
            </a:r>
          </a:p>
          <a:p>
            <a:r>
              <a:rPr lang="en-US" sz="2200" dirty="0"/>
              <a:t>RCEP has an higher impact in the Vietnam economy, as an individual country, due to a broader number of partners involved in the treaty and due to the high reduction of tariffs. RCEP also gives access to big markets such as China and developed economies such as Japan and South Korea.</a:t>
            </a:r>
          </a:p>
          <a:p>
            <a:r>
              <a:rPr lang="en-US" sz="2200" dirty="0"/>
              <a:t>All the treaties help Vietnam in lifting people out of the poverty, however it also creates the risk of higher inequality. To protect the ones more negatively impacted by trade liberalization is necessary to implement a set of public policies and safety nets. </a:t>
            </a:r>
          </a:p>
        </p:txBody>
      </p:sp>
    </p:spTree>
    <p:extLst>
      <p:ext uri="{BB962C8B-B14F-4D97-AF65-F5344CB8AC3E}">
        <p14:creationId xmlns:p14="http://schemas.microsoft.com/office/powerpoint/2010/main" val="603228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4B5212C1-4620-44D7-B65C-5B0CB1C999E4}"/>
              </a:ext>
            </a:extLst>
          </p:cNvPr>
          <p:cNvSpPr>
            <a:spLocks noGrp="1"/>
          </p:cNvSpPr>
          <p:nvPr>
            <p:ph type="title"/>
          </p:nvPr>
        </p:nvSpPr>
        <p:spPr>
          <a:xfrm>
            <a:off x="838200" y="253397"/>
            <a:ext cx="10515600" cy="1273233"/>
          </a:xfrm>
        </p:spPr>
        <p:txBody>
          <a:bodyPr>
            <a:normAutofit/>
          </a:bodyPr>
          <a:lstStyle/>
          <a:p>
            <a:r>
              <a:rPr lang="en-US" sz="4000" dirty="0"/>
              <a:t>Caveats </a:t>
            </a:r>
          </a:p>
        </p:txBody>
      </p:sp>
      <p:sp>
        <p:nvSpPr>
          <p:cNvPr id="17" name="Rectangle 16">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Content Placeholder 5">
            <a:extLst>
              <a:ext uri="{FF2B5EF4-FFF2-40B4-BE49-F238E27FC236}">
                <a16:creationId xmlns:a16="http://schemas.microsoft.com/office/drawing/2014/main" id="{D37DC09E-BCA4-4F2E-BAAE-C73C3EE6E677}"/>
              </a:ext>
            </a:extLst>
          </p:cNvPr>
          <p:cNvSpPr>
            <a:spLocks noGrp="1"/>
          </p:cNvSpPr>
          <p:nvPr>
            <p:ph idx="1"/>
          </p:nvPr>
        </p:nvSpPr>
        <p:spPr>
          <a:xfrm>
            <a:off x="838200" y="2478024"/>
            <a:ext cx="10515600" cy="3694176"/>
          </a:xfrm>
        </p:spPr>
        <p:txBody>
          <a:bodyPr>
            <a:normAutofit fontScale="85000" lnSpcReduction="20000"/>
          </a:bodyPr>
          <a:lstStyle/>
          <a:p>
            <a:r>
              <a:rPr lang="en-US" sz="3000" dirty="0"/>
              <a:t>Results might underestimate actual gains:</a:t>
            </a:r>
          </a:p>
          <a:p>
            <a:pPr lvl="1"/>
            <a:r>
              <a:rPr lang="en-US" sz="2600" dirty="0"/>
              <a:t>The study does not model FDI (trade liberalization is likely to attract additional investment flows)</a:t>
            </a:r>
          </a:p>
          <a:p>
            <a:pPr lvl="1"/>
            <a:r>
              <a:rPr lang="en-US" sz="2600" dirty="0"/>
              <a:t>The model does not capture new products or markets where Vietnam might become competitive</a:t>
            </a:r>
          </a:p>
          <a:p>
            <a:r>
              <a:rPr lang="en-US" sz="3000" dirty="0"/>
              <a:t>The results might be overestimating the gains in the short term:</a:t>
            </a:r>
          </a:p>
          <a:p>
            <a:pPr lvl="1"/>
            <a:r>
              <a:rPr lang="en-US" sz="2600" dirty="0"/>
              <a:t>CGE simulations assume a fixed trade balance. </a:t>
            </a:r>
          </a:p>
          <a:p>
            <a:pPr lvl="2"/>
            <a:r>
              <a:rPr lang="en-US" sz="2200" dirty="0"/>
              <a:t>Imports might increase faster than exports, so there might be a transitional trade balance deterioration. However, in the medium-term, this could mean an underestimation of gains, if productivity improves and leads to positive changes in trade balance</a:t>
            </a:r>
          </a:p>
          <a:p>
            <a:r>
              <a:rPr lang="en-US" sz="3000" dirty="0"/>
              <a:t>We assume that the rate of unemployment remains at the initial level and all new entrants to the labor market find gainful employment</a:t>
            </a:r>
          </a:p>
          <a:p>
            <a:endParaRPr lang="en-US" sz="2200" dirty="0"/>
          </a:p>
        </p:txBody>
      </p:sp>
    </p:spTree>
    <p:extLst>
      <p:ext uri="{BB962C8B-B14F-4D97-AF65-F5344CB8AC3E}">
        <p14:creationId xmlns:p14="http://schemas.microsoft.com/office/powerpoint/2010/main" val="14025824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TotalTime>
  <Words>778</Words>
  <Application>Microsoft Office PowerPoint</Application>
  <PresentationFormat>Widescreen</PresentationFormat>
  <Paragraphs>128</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Office Theme</vt:lpstr>
      <vt:lpstr>Economic and distributional impacts of the CPTPP, EVFTA and RCEP in Vietnam</vt:lpstr>
      <vt:lpstr>Overview</vt:lpstr>
      <vt:lpstr>Methodology</vt:lpstr>
      <vt:lpstr>ENVISAGE &amp; GIDD</vt:lpstr>
      <vt:lpstr>Scenarios</vt:lpstr>
      <vt:lpstr>Closures</vt:lpstr>
      <vt:lpstr>CPTPP – Tariffs  reduction  imposed  by  Vietnam</vt:lpstr>
      <vt:lpstr>CPTPP – Tariffs  reduction  faced by  Vietnam</vt:lpstr>
      <vt:lpstr>EVFTA – Tariffs reduction  imposed by Vietnam</vt:lpstr>
      <vt:lpstr>EVFTA – Tariffs reduction  faced by Vietnam</vt:lpstr>
      <vt:lpstr>RCEP – Tariffs reduction  imposed by Vietnam</vt:lpstr>
      <vt:lpstr>RCEP – Tariffs reduction  faced by Vietnam</vt:lpstr>
      <vt:lpstr>Macro Results</vt:lpstr>
      <vt:lpstr>CPTPP - Exports</vt:lpstr>
      <vt:lpstr>EVFTA –  Exports</vt:lpstr>
      <vt:lpstr>RCEP –  Exports</vt:lpstr>
      <vt:lpstr>CPTPP &amp;  EVFTA –  Exports</vt:lpstr>
      <vt:lpstr>CPTPP,  RCEP &amp; EVFTA –  Exports</vt:lpstr>
      <vt:lpstr>CPTPP,  RCEP &amp; EVFTA –  Imports</vt:lpstr>
      <vt:lpstr>CPTPP–  Output</vt:lpstr>
      <vt:lpstr>EVFTA–  Output</vt:lpstr>
      <vt:lpstr>RCEP–  Output</vt:lpstr>
      <vt:lpstr>CPTPP &amp; EVFTA–  Output</vt:lpstr>
      <vt:lpstr>CPTPP, EVFTA &amp;  RCEP–  Output</vt:lpstr>
      <vt:lpstr>Vietnam exports (difference from the baseline) CPTPP, EVFTA and RCEP scenario</vt:lpstr>
      <vt:lpstr>People lifted from poverty (relatively to baseline)</vt:lpstr>
      <vt:lpstr>CPTPP – Poverty headcount</vt:lpstr>
      <vt:lpstr>EVFTA – Poverty headcount</vt:lpstr>
      <vt:lpstr>RCEP – Poverty headcount</vt:lpstr>
      <vt:lpstr>CPTPP &amp;  EVFTA – Poverty headcount</vt:lpstr>
      <vt:lpstr>CPTPP, EVFTA  &amp; RCEP – Poverty headcount</vt:lpstr>
      <vt:lpstr>CPTPP, EVFTA  &amp; RCEP – Gini coeff. – greater inequality</vt:lpstr>
      <vt:lpstr>Key findings</vt:lpstr>
      <vt:lpstr>Caveats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and distributional impacts of the CPTPP, EVFTA and RCEP in Vietnam</dc:title>
  <dc:creator>Maria Filipa Seara E Pereira</dc:creator>
  <cp:lastModifiedBy>Maria Filipa Seara E Pereira</cp:lastModifiedBy>
  <cp:revision>15</cp:revision>
  <dcterms:created xsi:type="dcterms:W3CDTF">2020-06-19T03:57:14Z</dcterms:created>
  <dcterms:modified xsi:type="dcterms:W3CDTF">2020-06-19T14:03:39Z</dcterms:modified>
</cp:coreProperties>
</file>