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heme/themeOverride1.xml" ContentType="application/vnd.openxmlformats-officedocument.themeOverr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1" r:id="rId1"/>
  </p:sldMasterIdLst>
  <p:sldIdLst>
    <p:sldId id="256" r:id="rId2"/>
    <p:sldId id="257" r:id="rId3"/>
    <p:sldId id="258" r:id="rId4"/>
    <p:sldId id="259" r:id="rId5"/>
    <p:sldId id="260" r:id="rId6"/>
    <p:sldId id="261" r:id="rId7"/>
    <p:sldId id="262" r:id="rId8"/>
    <p:sldId id="265" r:id="rId9"/>
    <p:sldId id="267" r:id="rId10"/>
    <p:sldId id="263" r:id="rId11"/>
    <p:sldId id="264" r:id="rId12"/>
    <p:sldId id="268" r:id="rId13"/>
    <p:sldId id="269" r:id="rId14"/>
    <p:sldId id="270" r:id="rId15"/>
    <p:sldId id="271" r:id="rId16"/>
    <p:sldId id="272" r:id="rId17"/>
    <p:sldId id="273" r:id="rId18"/>
    <p:sldId id="275" r:id="rId19"/>
    <p:sldId id="274" r:id="rId20"/>
  </p:sldIdLst>
  <p:sldSz cx="12192000" cy="6858000"/>
  <p:notesSz cx="6858000" cy="9144000"/>
  <p:defaultTextStyle>
    <a:defPPr>
      <a:defRPr lang="en-P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0" d="100"/>
          <a:sy n="60" d="100"/>
        </p:scale>
        <p:origin x="90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D:\Data\HIES\Table.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n-US"/>
              <a:t>Poverty, Inequality &amp; Growth Nexus</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1"/>
          <c:order val="1"/>
          <c:tx>
            <c:strRef>
              <c:f>Sheet2!$D$1</c:f>
              <c:strCache>
                <c:ptCount val="1"/>
                <c:pt idx="0">
                  <c:v>Gini Index</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Sheet2!$B$2:$B$19</c:f>
              <c:strCache>
                <c:ptCount val="18"/>
                <c:pt idx="0">
                  <c:v>2001-02</c:v>
                </c:pt>
                <c:pt idx="1">
                  <c:v>2002-03</c:v>
                </c:pt>
                <c:pt idx="2">
                  <c:v>2003-04</c:v>
                </c:pt>
                <c:pt idx="3">
                  <c:v>2004-05</c:v>
                </c:pt>
                <c:pt idx="4">
                  <c:v>2005-06</c:v>
                </c:pt>
                <c:pt idx="5">
                  <c:v>2006-07</c:v>
                </c:pt>
                <c:pt idx="6">
                  <c:v>2007-08</c:v>
                </c:pt>
                <c:pt idx="7">
                  <c:v>2008-09</c:v>
                </c:pt>
                <c:pt idx="8">
                  <c:v>2009-10</c:v>
                </c:pt>
                <c:pt idx="9">
                  <c:v>2010-11</c:v>
                </c:pt>
                <c:pt idx="10">
                  <c:v>2011-12</c:v>
                </c:pt>
                <c:pt idx="11">
                  <c:v>2012-13</c:v>
                </c:pt>
                <c:pt idx="12">
                  <c:v>2013-14</c:v>
                </c:pt>
                <c:pt idx="13">
                  <c:v>2014-15</c:v>
                </c:pt>
                <c:pt idx="14">
                  <c:v>2015-16</c:v>
                </c:pt>
                <c:pt idx="15">
                  <c:v>2016-17</c:v>
                </c:pt>
                <c:pt idx="16">
                  <c:v>2017-18</c:v>
                </c:pt>
                <c:pt idx="17">
                  <c:v>2018-19</c:v>
                </c:pt>
              </c:strCache>
            </c:strRef>
          </c:cat>
          <c:val>
            <c:numRef>
              <c:f>Sheet2!$D$2:$D$19</c:f>
              <c:numCache>
                <c:formatCode>General</c:formatCode>
                <c:ptCount val="18"/>
                <c:pt idx="0">
                  <c:v>42</c:v>
                </c:pt>
                <c:pt idx="6">
                  <c:v>45.5</c:v>
                </c:pt>
                <c:pt idx="12">
                  <c:v>46.1</c:v>
                </c:pt>
                <c:pt idx="17">
                  <c:v>43</c:v>
                </c:pt>
              </c:numCache>
            </c:numRef>
          </c:val>
          <c:extLst>
            <c:ext xmlns:c16="http://schemas.microsoft.com/office/drawing/2014/chart" uri="{C3380CC4-5D6E-409C-BE32-E72D297353CC}">
              <c16:uniqueId val="{00000000-4971-4B84-8D73-ADAFB9504748}"/>
            </c:ext>
          </c:extLst>
        </c:ser>
        <c:ser>
          <c:idx val="2"/>
          <c:order val="2"/>
          <c:tx>
            <c:strRef>
              <c:f>Sheet2!$E$1</c:f>
              <c:strCache>
                <c:ptCount val="1"/>
                <c:pt idx="0">
                  <c:v>PHC</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Sheet2!$B$2:$B$19</c:f>
              <c:strCache>
                <c:ptCount val="18"/>
                <c:pt idx="0">
                  <c:v>2001-02</c:v>
                </c:pt>
                <c:pt idx="1">
                  <c:v>2002-03</c:v>
                </c:pt>
                <c:pt idx="2">
                  <c:v>2003-04</c:v>
                </c:pt>
                <c:pt idx="3">
                  <c:v>2004-05</c:v>
                </c:pt>
                <c:pt idx="4">
                  <c:v>2005-06</c:v>
                </c:pt>
                <c:pt idx="5">
                  <c:v>2006-07</c:v>
                </c:pt>
                <c:pt idx="6">
                  <c:v>2007-08</c:v>
                </c:pt>
                <c:pt idx="7">
                  <c:v>2008-09</c:v>
                </c:pt>
                <c:pt idx="8">
                  <c:v>2009-10</c:v>
                </c:pt>
                <c:pt idx="9">
                  <c:v>2010-11</c:v>
                </c:pt>
                <c:pt idx="10">
                  <c:v>2011-12</c:v>
                </c:pt>
                <c:pt idx="11">
                  <c:v>2012-13</c:v>
                </c:pt>
                <c:pt idx="12">
                  <c:v>2013-14</c:v>
                </c:pt>
                <c:pt idx="13">
                  <c:v>2014-15</c:v>
                </c:pt>
                <c:pt idx="14">
                  <c:v>2015-16</c:v>
                </c:pt>
                <c:pt idx="15">
                  <c:v>2016-17</c:v>
                </c:pt>
                <c:pt idx="16">
                  <c:v>2017-18</c:v>
                </c:pt>
                <c:pt idx="17">
                  <c:v>2018-19</c:v>
                </c:pt>
              </c:strCache>
            </c:strRef>
          </c:cat>
          <c:val>
            <c:numRef>
              <c:f>Sheet2!$E$2:$E$19</c:f>
              <c:numCache>
                <c:formatCode>General</c:formatCode>
                <c:ptCount val="18"/>
                <c:pt idx="0">
                  <c:v>32</c:v>
                </c:pt>
                <c:pt idx="6">
                  <c:v>18</c:v>
                </c:pt>
                <c:pt idx="12">
                  <c:v>26</c:v>
                </c:pt>
                <c:pt idx="17">
                  <c:v>22</c:v>
                </c:pt>
              </c:numCache>
            </c:numRef>
          </c:val>
          <c:extLst>
            <c:ext xmlns:c16="http://schemas.microsoft.com/office/drawing/2014/chart" uri="{C3380CC4-5D6E-409C-BE32-E72D297353CC}">
              <c16:uniqueId val="{00000001-4971-4B84-8D73-ADAFB9504748}"/>
            </c:ext>
          </c:extLst>
        </c:ser>
        <c:dLbls>
          <c:showLegendKey val="0"/>
          <c:showVal val="1"/>
          <c:showCatName val="0"/>
          <c:showSerName val="0"/>
          <c:showPercent val="0"/>
          <c:showBubbleSize val="0"/>
        </c:dLbls>
        <c:gapWidth val="269"/>
        <c:axId val="1042513056"/>
        <c:axId val="1042502656"/>
      </c:barChart>
      <c:lineChart>
        <c:grouping val="standard"/>
        <c:varyColors val="0"/>
        <c:ser>
          <c:idx val="0"/>
          <c:order val="0"/>
          <c:tx>
            <c:strRef>
              <c:f>Sheet2!$C$1</c:f>
              <c:strCache>
                <c:ptCount val="1"/>
                <c:pt idx="0">
                  <c:v>Growth Rate</c:v>
                </c:pt>
              </c:strCache>
            </c:strRef>
          </c:tx>
          <c:spPr>
            <a:ln w="34925" cap="rnd">
              <a:solidFill>
                <a:schemeClr val="accent1"/>
              </a:solidFill>
              <a:round/>
            </a:ln>
            <a:effectLst>
              <a:outerShdw blurRad="57150" dist="19050" dir="5400000" algn="ctr" rotWithShape="0">
                <a:srgbClr val="000000">
                  <a:alpha val="63000"/>
                </a:srgbClr>
              </a:outerShdw>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Sheet2!$B$2:$B$19</c:f>
              <c:strCache>
                <c:ptCount val="18"/>
                <c:pt idx="0">
                  <c:v>2001-02</c:v>
                </c:pt>
                <c:pt idx="1">
                  <c:v>2002-03</c:v>
                </c:pt>
                <c:pt idx="2">
                  <c:v>2003-04</c:v>
                </c:pt>
                <c:pt idx="3">
                  <c:v>2004-05</c:v>
                </c:pt>
                <c:pt idx="4">
                  <c:v>2005-06</c:v>
                </c:pt>
                <c:pt idx="5">
                  <c:v>2006-07</c:v>
                </c:pt>
                <c:pt idx="6">
                  <c:v>2007-08</c:v>
                </c:pt>
                <c:pt idx="7">
                  <c:v>2008-09</c:v>
                </c:pt>
                <c:pt idx="8">
                  <c:v>2009-10</c:v>
                </c:pt>
                <c:pt idx="9">
                  <c:v>2010-11</c:v>
                </c:pt>
                <c:pt idx="10">
                  <c:v>2011-12</c:v>
                </c:pt>
                <c:pt idx="11">
                  <c:v>2012-13</c:v>
                </c:pt>
                <c:pt idx="12">
                  <c:v>2013-14</c:v>
                </c:pt>
                <c:pt idx="13">
                  <c:v>2014-15</c:v>
                </c:pt>
                <c:pt idx="14">
                  <c:v>2015-16</c:v>
                </c:pt>
                <c:pt idx="15">
                  <c:v>2016-17</c:v>
                </c:pt>
                <c:pt idx="16">
                  <c:v>2017-18</c:v>
                </c:pt>
                <c:pt idx="17">
                  <c:v>2018-19</c:v>
                </c:pt>
              </c:strCache>
            </c:strRef>
          </c:cat>
          <c:val>
            <c:numRef>
              <c:f>Sheet2!$C$2:$C$19</c:f>
              <c:numCache>
                <c:formatCode>0.00</c:formatCode>
                <c:ptCount val="18"/>
                <c:pt idx="0">
                  <c:v>2.37</c:v>
                </c:pt>
                <c:pt idx="1">
                  <c:v>5.64</c:v>
                </c:pt>
                <c:pt idx="2">
                  <c:v>7.7</c:v>
                </c:pt>
                <c:pt idx="3">
                  <c:v>7.52</c:v>
                </c:pt>
                <c:pt idx="4">
                  <c:v>5.56</c:v>
                </c:pt>
                <c:pt idx="5">
                  <c:v>5.54</c:v>
                </c:pt>
                <c:pt idx="6">
                  <c:v>4.99</c:v>
                </c:pt>
                <c:pt idx="7">
                  <c:v>0.36</c:v>
                </c:pt>
                <c:pt idx="8">
                  <c:v>2.5805050753573369</c:v>
                </c:pt>
                <c:pt idx="9">
                  <c:v>3.6237668714751408</c:v>
                </c:pt>
                <c:pt idx="10">
                  <c:v>3.8366897886218112</c:v>
                </c:pt>
                <c:pt idx="11">
                  <c:v>3.6831109616372544</c:v>
                </c:pt>
                <c:pt idx="12">
                  <c:v>4.053353403153352</c:v>
                </c:pt>
                <c:pt idx="13">
                  <c:v>4.0578518900160674</c:v>
                </c:pt>
                <c:pt idx="14">
                  <c:v>4.5632902290133899</c:v>
                </c:pt>
                <c:pt idx="15">
                  <c:v>5.2185159005260715</c:v>
                </c:pt>
                <c:pt idx="16">
                  <c:v>5.5342016597908383</c:v>
                </c:pt>
                <c:pt idx="17">
                  <c:v>2.0769562159467512</c:v>
                </c:pt>
              </c:numCache>
            </c:numRef>
          </c:val>
          <c:smooth val="0"/>
          <c:extLst>
            <c:ext xmlns:c16="http://schemas.microsoft.com/office/drawing/2014/chart" uri="{C3380CC4-5D6E-409C-BE32-E72D297353CC}">
              <c16:uniqueId val="{00000002-4971-4B84-8D73-ADAFB9504748}"/>
            </c:ext>
          </c:extLst>
        </c:ser>
        <c:dLbls>
          <c:showLegendKey val="0"/>
          <c:showVal val="1"/>
          <c:showCatName val="0"/>
          <c:showSerName val="0"/>
          <c:showPercent val="0"/>
          <c:showBubbleSize val="0"/>
        </c:dLbls>
        <c:marker val="1"/>
        <c:smooth val="0"/>
        <c:axId val="1042510560"/>
        <c:axId val="1042502240"/>
      </c:lineChart>
      <c:catAx>
        <c:axId val="1042510560"/>
        <c:scaling>
          <c:orientation val="minMax"/>
        </c:scaling>
        <c:delete val="0"/>
        <c:axPos val="b"/>
        <c:title>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42502240"/>
        <c:crosses val="autoZero"/>
        <c:auto val="1"/>
        <c:lblAlgn val="ctr"/>
        <c:lblOffset val="100"/>
        <c:noMultiLvlLbl val="0"/>
      </c:catAx>
      <c:valAx>
        <c:axId val="10425022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r>
                  <a:rPr lang="en-US"/>
                  <a:t>% Growth</a:t>
                </a:r>
              </a:p>
            </c:rich>
          </c:tx>
          <c:overlay val="0"/>
          <c:spPr>
            <a:noFill/>
            <a:ln>
              <a:noFill/>
            </a:ln>
            <a:effectLst/>
          </c:spPr>
          <c:txPr>
            <a:bodyPr rot="-54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42510560"/>
        <c:crosses val="autoZero"/>
        <c:crossBetween val="between"/>
      </c:valAx>
      <c:valAx>
        <c:axId val="1042502656"/>
        <c:scaling>
          <c:orientation val="minMax"/>
        </c:scaling>
        <c:delete val="0"/>
        <c:axPos val="r"/>
        <c:title>
          <c:tx>
            <c:rich>
              <a:bodyPr rot="-54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r>
                  <a:rPr lang="en-US"/>
                  <a:t>%</a:t>
                </a:r>
              </a:p>
            </c:rich>
          </c:tx>
          <c:overlay val="0"/>
          <c:spPr>
            <a:noFill/>
            <a:ln>
              <a:noFill/>
            </a:ln>
            <a:effectLst/>
          </c:spPr>
          <c:txPr>
            <a:bodyPr rot="-54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42513056"/>
        <c:crosses val="max"/>
        <c:crossBetween val="between"/>
      </c:valAx>
      <c:catAx>
        <c:axId val="1042513056"/>
        <c:scaling>
          <c:orientation val="minMax"/>
        </c:scaling>
        <c:delete val="1"/>
        <c:axPos val="b"/>
        <c:numFmt formatCode="General" sourceLinked="1"/>
        <c:majorTickMark val="none"/>
        <c:minorTickMark val="none"/>
        <c:tickLblPos val="nextTo"/>
        <c:crossAx val="1042502656"/>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5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diagrams/_rels/data2.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s>
</file>

<file path=ppt/diagrams/_rels/data3.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_rels/data4.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10" Type="http://schemas.openxmlformats.org/officeDocument/2006/relationships/image" Target="../media/image28.svg"/><Relationship Id="rId4" Type="http://schemas.openxmlformats.org/officeDocument/2006/relationships/image" Target="../media/image22.svg"/><Relationship Id="rId9" Type="http://schemas.openxmlformats.org/officeDocument/2006/relationships/image" Target="../media/image27.png"/></Relationships>
</file>

<file path=ppt/diagrams/_rels/drawing2.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s>
</file>

<file path=ppt/diagrams/_rels/drawing3.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_rels/drawing4.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10" Type="http://schemas.openxmlformats.org/officeDocument/2006/relationships/image" Target="../media/image28.svg"/><Relationship Id="rId4" Type="http://schemas.openxmlformats.org/officeDocument/2006/relationships/image" Target="../media/image22.svg"/><Relationship Id="rId9" Type="http://schemas.openxmlformats.org/officeDocument/2006/relationships/image" Target="../media/image27.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1E8E32-F70F-4D45-9C0C-382529DEA497}"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223F7E1B-CC67-4B64-9317-12A4C2913708}">
      <dgm:prSet/>
      <dgm:spPr/>
      <dgm:t>
        <a:bodyPr/>
        <a:lstStyle/>
        <a:p>
          <a:r>
            <a:rPr lang="en-US"/>
            <a:t>Introduction </a:t>
          </a:r>
        </a:p>
      </dgm:t>
    </dgm:pt>
    <dgm:pt modelId="{304C103C-9DAC-4EC3-9BF0-DBEFBCEF0C61}" type="parTrans" cxnId="{F300EAFF-CE53-4D7D-A73B-C36C27F0EBBB}">
      <dgm:prSet/>
      <dgm:spPr/>
      <dgm:t>
        <a:bodyPr/>
        <a:lstStyle/>
        <a:p>
          <a:endParaRPr lang="en-US"/>
        </a:p>
      </dgm:t>
    </dgm:pt>
    <dgm:pt modelId="{2DA989AF-AC4A-4558-A5C6-5C1C2E226433}" type="sibTrans" cxnId="{F300EAFF-CE53-4D7D-A73B-C36C27F0EBBB}">
      <dgm:prSet/>
      <dgm:spPr/>
      <dgm:t>
        <a:bodyPr/>
        <a:lstStyle/>
        <a:p>
          <a:endParaRPr lang="en-US"/>
        </a:p>
      </dgm:t>
    </dgm:pt>
    <dgm:pt modelId="{CFD95436-6703-4470-A2FF-7179F6229CF6}">
      <dgm:prSet/>
      <dgm:spPr/>
      <dgm:t>
        <a:bodyPr/>
        <a:lstStyle/>
        <a:p>
          <a:r>
            <a:rPr lang="en-US"/>
            <a:t>Background &amp; Motivation </a:t>
          </a:r>
        </a:p>
      </dgm:t>
    </dgm:pt>
    <dgm:pt modelId="{935CE472-FA32-4C3E-8547-0E6C68D91585}" type="parTrans" cxnId="{6557AFF3-B9A5-42A1-869E-99B150EA0399}">
      <dgm:prSet/>
      <dgm:spPr/>
      <dgm:t>
        <a:bodyPr/>
        <a:lstStyle/>
        <a:p>
          <a:endParaRPr lang="en-US"/>
        </a:p>
      </dgm:t>
    </dgm:pt>
    <dgm:pt modelId="{8AA9352F-49E0-4575-8B51-B1CDBCCDA302}" type="sibTrans" cxnId="{6557AFF3-B9A5-42A1-869E-99B150EA0399}">
      <dgm:prSet/>
      <dgm:spPr/>
      <dgm:t>
        <a:bodyPr/>
        <a:lstStyle/>
        <a:p>
          <a:endParaRPr lang="en-US"/>
        </a:p>
      </dgm:t>
    </dgm:pt>
    <dgm:pt modelId="{9A8AEB24-AC87-4421-90B3-0584BADA1EC8}">
      <dgm:prSet/>
      <dgm:spPr/>
      <dgm:t>
        <a:bodyPr/>
        <a:lstStyle/>
        <a:p>
          <a:r>
            <a:rPr lang="en-US"/>
            <a:t>Objectives</a:t>
          </a:r>
        </a:p>
      </dgm:t>
    </dgm:pt>
    <dgm:pt modelId="{11C71C4F-2E45-4E4F-86E7-CD50A4AEEFC6}" type="parTrans" cxnId="{9623C4AA-36FC-4B07-BA2A-E5D4CCC685F0}">
      <dgm:prSet/>
      <dgm:spPr/>
      <dgm:t>
        <a:bodyPr/>
        <a:lstStyle/>
        <a:p>
          <a:endParaRPr lang="en-US"/>
        </a:p>
      </dgm:t>
    </dgm:pt>
    <dgm:pt modelId="{6316B96D-2664-4627-BCE2-39F352109461}" type="sibTrans" cxnId="{9623C4AA-36FC-4B07-BA2A-E5D4CCC685F0}">
      <dgm:prSet/>
      <dgm:spPr/>
      <dgm:t>
        <a:bodyPr/>
        <a:lstStyle/>
        <a:p>
          <a:endParaRPr lang="en-US"/>
        </a:p>
      </dgm:t>
    </dgm:pt>
    <dgm:pt modelId="{EF63FF1B-0D03-4597-B9DC-9EABD7CFE032}">
      <dgm:prSet/>
      <dgm:spPr/>
      <dgm:t>
        <a:bodyPr/>
        <a:lstStyle/>
        <a:p>
          <a:r>
            <a:rPr lang="en-US"/>
            <a:t>Contribution/Research Gap</a:t>
          </a:r>
        </a:p>
      </dgm:t>
    </dgm:pt>
    <dgm:pt modelId="{A9C0318F-0B8A-4D31-8602-23D826AB4EA4}" type="parTrans" cxnId="{34206408-621E-4324-9EDE-40524B7F2B73}">
      <dgm:prSet/>
      <dgm:spPr/>
      <dgm:t>
        <a:bodyPr/>
        <a:lstStyle/>
        <a:p>
          <a:endParaRPr lang="en-US"/>
        </a:p>
      </dgm:t>
    </dgm:pt>
    <dgm:pt modelId="{2DDF4DC0-A2C6-4AE0-B230-C9F357FE455E}" type="sibTrans" cxnId="{34206408-621E-4324-9EDE-40524B7F2B73}">
      <dgm:prSet/>
      <dgm:spPr/>
      <dgm:t>
        <a:bodyPr/>
        <a:lstStyle/>
        <a:p>
          <a:endParaRPr lang="en-US"/>
        </a:p>
      </dgm:t>
    </dgm:pt>
    <dgm:pt modelId="{F4B780CA-53FF-46A5-A6D5-1D8DE17B764F}">
      <dgm:prSet/>
      <dgm:spPr/>
      <dgm:t>
        <a:bodyPr/>
        <a:lstStyle/>
        <a:p>
          <a:r>
            <a:rPr lang="en-US"/>
            <a:t>Methodology</a:t>
          </a:r>
        </a:p>
      </dgm:t>
    </dgm:pt>
    <dgm:pt modelId="{4DD48390-E3C3-4F62-AFB5-C0DB1855EB05}" type="parTrans" cxnId="{D2E4A092-61C8-4D14-AC2C-BCCA1FE8BAFC}">
      <dgm:prSet/>
      <dgm:spPr/>
      <dgm:t>
        <a:bodyPr/>
        <a:lstStyle/>
        <a:p>
          <a:endParaRPr lang="en-US"/>
        </a:p>
      </dgm:t>
    </dgm:pt>
    <dgm:pt modelId="{8FBC0202-2193-4EF8-B157-DB121834168B}" type="sibTrans" cxnId="{D2E4A092-61C8-4D14-AC2C-BCCA1FE8BAFC}">
      <dgm:prSet/>
      <dgm:spPr/>
      <dgm:t>
        <a:bodyPr/>
        <a:lstStyle/>
        <a:p>
          <a:endParaRPr lang="en-US"/>
        </a:p>
      </dgm:t>
    </dgm:pt>
    <dgm:pt modelId="{7EAB35DA-4664-4294-8F26-C6A90B450EB1}">
      <dgm:prSet/>
      <dgm:spPr/>
      <dgm:t>
        <a:bodyPr/>
        <a:lstStyle/>
        <a:p>
          <a:r>
            <a:rPr lang="en-US"/>
            <a:t>Related Literature</a:t>
          </a:r>
        </a:p>
      </dgm:t>
    </dgm:pt>
    <dgm:pt modelId="{837654E9-1C93-46F0-94D6-14CB9B5FF8C6}" type="parTrans" cxnId="{032BD985-D4E6-45AA-8CDF-AB17C3108205}">
      <dgm:prSet/>
      <dgm:spPr/>
      <dgm:t>
        <a:bodyPr/>
        <a:lstStyle/>
        <a:p>
          <a:endParaRPr lang="en-US"/>
        </a:p>
      </dgm:t>
    </dgm:pt>
    <dgm:pt modelId="{F1CBF312-6646-4544-9CD7-27C310EE08DA}" type="sibTrans" cxnId="{032BD985-D4E6-45AA-8CDF-AB17C3108205}">
      <dgm:prSet/>
      <dgm:spPr/>
      <dgm:t>
        <a:bodyPr/>
        <a:lstStyle/>
        <a:p>
          <a:endParaRPr lang="en-US"/>
        </a:p>
      </dgm:t>
    </dgm:pt>
    <dgm:pt modelId="{6CC232D8-EBFA-4140-99E3-F1BFFCC402C4}">
      <dgm:prSet/>
      <dgm:spPr/>
      <dgm:t>
        <a:bodyPr/>
        <a:lstStyle/>
        <a:p>
          <a:r>
            <a:rPr lang="en-US"/>
            <a:t>Theoretical Framework </a:t>
          </a:r>
        </a:p>
      </dgm:t>
    </dgm:pt>
    <dgm:pt modelId="{E832518B-D076-4E2F-8B04-221467378EDE}" type="parTrans" cxnId="{4629B5E2-5001-40A5-B339-87049B69890E}">
      <dgm:prSet/>
      <dgm:spPr/>
      <dgm:t>
        <a:bodyPr/>
        <a:lstStyle/>
        <a:p>
          <a:endParaRPr lang="en-US"/>
        </a:p>
      </dgm:t>
    </dgm:pt>
    <dgm:pt modelId="{CFBF9E47-BBDF-4965-A60C-118758EE22D3}" type="sibTrans" cxnId="{4629B5E2-5001-40A5-B339-87049B69890E}">
      <dgm:prSet/>
      <dgm:spPr/>
      <dgm:t>
        <a:bodyPr/>
        <a:lstStyle/>
        <a:p>
          <a:endParaRPr lang="en-US"/>
        </a:p>
      </dgm:t>
    </dgm:pt>
    <dgm:pt modelId="{0826551A-940F-484F-A774-4B6518C05652}">
      <dgm:prSet/>
      <dgm:spPr/>
      <dgm:t>
        <a:bodyPr/>
        <a:lstStyle/>
        <a:p>
          <a:r>
            <a:rPr lang="en-US"/>
            <a:t>Scenarios </a:t>
          </a:r>
        </a:p>
      </dgm:t>
    </dgm:pt>
    <dgm:pt modelId="{9729A363-996E-41D1-89BA-FF29F969FB14}" type="parTrans" cxnId="{CB9D0DB7-B786-46D1-BC29-0157756FF146}">
      <dgm:prSet/>
      <dgm:spPr/>
      <dgm:t>
        <a:bodyPr/>
        <a:lstStyle/>
        <a:p>
          <a:endParaRPr lang="en-US"/>
        </a:p>
      </dgm:t>
    </dgm:pt>
    <dgm:pt modelId="{76C9DE1B-649C-4652-BAEC-FDAFB883B15C}" type="sibTrans" cxnId="{CB9D0DB7-B786-46D1-BC29-0157756FF146}">
      <dgm:prSet/>
      <dgm:spPr/>
      <dgm:t>
        <a:bodyPr/>
        <a:lstStyle/>
        <a:p>
          <a:endParaRPr lang="en-US"/>
        </a:p>
      </dgm:t>
    </dgm:pt>
    <dgm:pt modelId="{52764867-CC7D-4773-B867-D3C0C50FD49F}">
      <dgm:prSet/>
      <dgm:spPr/>
      <dgm:t>
        <a:bodyPr/>
        <a:lstStyle/>
        <a:p>
          <a:r>
            <a:rPr lang="en-US"/>
            <a:t>Results &amp; Discussion</a:t>
          </a:r>
        </a:p>
      </dgm:t>
    </dgm:pt>
    <dgm:pt modelId="{FC197B36-0A11-41B8-A899-F4DF4F409EDE}" type="parTrans" cxnId="{64EA4BB0-26FC-492A-B8AD-A193D48BC29A}">
      <dgm:prSet/>
      <dgm:spPr/>
      <dgm:t>
        <a:bodyPr/>
        <a:lstStyle/>
        <a:p>
          <a:endParaRPr lang="en-US"/>
        </a:p>
      </dgm:t>
    </dgm:pt>
    <dgm:pt modelId="{227F6AE6-A283-4332-A5FF-1E3599867800}" type="sibTrans" cxnId="{64EA4BB0-26FC-492A-B8AD-A193D48BC29A}">
      <dgm:prSet/>
      <dgm:spPr/>
      <dgm:t>
        <a:bodyPr/>
        <a:lstStyle/>
        <a:p>
          <a:endParaRPr lang="en-US"/>
        </a:p>
      </dgm:t>
    </dgm:pt>
    <dgm:pt modelId="{53F6AB96-B7AB-41FE-A7D5-95934D36B1DA}">
      <dgm:prSet/>
      <dgm:spPr/>
      <dgm:t>
        <a:bodyPr/>
        <a:lstStyle/>
        <a:p>
          <a:r>
            <a:rPr lang="en-US"/>
            <a:t>Conclusion </a:t>
          </a:r>
        </a:p>
      </dgm:t>
    </dgm:pt>
    <dgm:pt modelId="{ACC4AFE8-58B4-4754-BA93-5E7AE5C813E2}" type="parTrans" cxnId="{E62C12E3-FA1D-4CCF-82B9-90965264D621}">
      <dgm:prSet/>
      <dgm:spPr/>
      <dgm:t>
        <a:bodyPr/>
        <a:lstStyle/>
        <a:p>
          <a:endParaRPr lang="en-US"/>
        </a:p>
      </dgm:t>
    </dgm:pt>
    <dgm:pt modelId="{88A3CD8D-6C9B-4E7D-AA5F-D9B3A15060A6}" type="sibTrans" cxnId="{E62C12E3-FA1D-4CCF-82B9-90965264D621}">
      <dgm:prSet/>
      <dgm:spPr/>
      <dgm:t>
        <a:bodyPr/>
        <a:lstStyle/>
        <a:p>
          <a:endParaRPr lang="en-US"/>
        </a:p>
      </dgm:t>
    </dgm:pt>
    <dgm:pt modelId="{98441412-5900-4715-A9CF-0FE146A5BDB3}" type="pres">
      <dgm:prSet presAssocID="{C81E8E32-F70F-4D45-9C0C-382529DEA497}" presName="vert0" presStyleCnt="0">
        <dgm:presLayoutVars>
          <dgm:dir/>
          <dgm:animOne val="branch"/>
          <dgm:animLvl val="lvl"/>
        </dgm:presLayoutVars>
      </dgm:prSet>
      <dgm:spPr/>
    </dgm:pt>
    <dgm:pt modelId="{F3BBFD03-4620-491C-944E-736922C7ED9A}" type="pres">
      <dgm:prSet presAssocID="{223F7E1B-CC67-4B64-9317-12A4C2913708}" presName="thickLine" presStyleLbl="alignNode1" presStyleIdx="0" presStyleCnt="10"/>
      <dgm:spPr/>
    </dgm:pt>
    <dgm:pt modelId="{25133793-9A8A-40F7-B035-470EAD3BFCE4}" type="pres">
      <dgm:prSet presAssocID="{223F7E1B-CC67-4B64-9317-12A4C2913708}" presName="horz1" presStyleCnt="0"/>
      <dgm:spPr/>
    </dgm:pt>
    <dgm:pt modelId="{90F3F1CE-7DF9-4403-90D7-F1FE07C58D34}" type="pres">
      <dgm:prSet presAssocID="{223F7E1B-CC67-4B64-9317-12A4C2913708}" presName="tx1" presStyleLbl="revTx" presStyleIdx="0" presStyleCnt="10"/>
      <dgm:spPr/>
    </dgm:pt>
    <dgm:pt modelId="{86D0227F-3E4A-4775-B8DA-8FC1A85E35FB}" type="pres">
      <dgm:prSet presAssocID="{223F7E1B-CC67-4B64-9317-12A4C2913708}" presName="vert1" presStyleCnt="0"/>
      <dgm:spPr/>
    </dgm:pt>
    <dgm:pt modelId="{2AE3DF90-4C11-4A9E-A256-A22D80D989E7}" type="pres">
      <dgm:prSet presAssocID="{CFD95436-6703-4470-A2FF-7179F6229CF6}" presName="thickLine" presStyleLbl="alignNode1" presStyleIdx="1" presStyleCnt="10"/>
      <dgm:spPr/>
    </dgm:pt>
    <dgm:pt modelId="{FDC4805A-1140-43B0-8021-12A2A844D854}" type="pres">
      <dgm:prSet presAssocID="{CFD95436-6703-4470-A2FF-7179F6229CF6}" presName="horz1" presStyleCnt="0"/>
      <dgm:spPr/>
    </dgm:pt>
    <dgm:pt modelId="{5929D169-6D19-4E4D-912C-F0EA8EAD4CDD}" type="pres">
      <dgm:prSet presAssocID="{CFD95436-6703-4470-A2FF-7179F6229CF6}" presName="tx1" presStyleLbl="revTx" presStyleIdx="1" presStyleCnt="10"/>
      <dgm:spPr/>
    </dgm:pt>
    <dgm:pt modelId="{4F9F8ED0-0199-4180-BBC0-49B599727996}" type="pres">
      <dgm:prSet presAssocID="{CFD95436-6703-4470-A2FF-7179F6229CF6}" presName="vert1" presStyleCnt="0"/>
      <dgm:spPr/>
    </dgm:pt>
    <dgm:pt modelId="{50A0E0FC-BCD6-4DA3-B3F3-DA740CC37572}" type="pres">
      <dgm:prSet presAssocID="{9A8AEB24-AC87-4421-90B3-0584BADA1EC8}" presName="thickLine" presStyleLbl="alignNode1" presStyleIdx="2" presStyleCnt="10"/>
      <dgm:spPr/>
    </dgm:pt>
    <dgm:pt modelId="{F231DE57-E67F-4B27-8275-282A43F51E68}" type="pres">
      <dgm:prSet presAssocID="{9A8AEB24-AC87-4421-90B3-0584BADA1EC8}" presName="horz1" presStyleCnt="0"/>
      <dgm:spPr/>
    </dgm:pt>
    <dgm:pt modelId="{33A43A7D-D2D2-47D6-9E83-D86336BC6AF7}" type="pres">
      <dgm:prSet presAssocID="{9A8AEB24-AC87-4421-90B3-0584BADA1EC8}" presName="tx1" presStyleLbl="revTx" presStyleIdx="2" presStyleCnt="10"/>
      <dgm:spPr/>
    </dgm:pt>
    <dgm:pt modelId="{65B713EF-211B-47C7-92F2-C9949F04C756}" type="pres">
      <dgm:prSet presAssocID="{9A8AEB24-AC87-4421-90B3-0584BADA1EC8}" presName="vert1" presStyleCnt="0"/>
      <dgm:spPr/>
    </dgm:pt>
    <dgm:pt modelId="{7C9CFD54-59A0-4EA0-B885-F9AA808E8CE5}" type="pres">
      <dgm:prSet presAssocID="{EF63FF1B-0D03-4597-B9DC-9EABD7CFE032}" presName="thickLine" presStyleLbl="alignNode1" presStyleIdx="3" presStyleCnt="10"/>
      <dgm:spPr/>
    </dgm:pt>
    <dgm:pt modelId="{95E43017-7C88-41E8-B0DF-B9CDCE803467}" type="pres">
      <dgm:prSet presAssocID="{EF63FF1B-0D03-4597-B9DC-9EABD7CFE032}" presName="horz1" presStyleCnt="0"/>
      <dgm:spPr/>
    </dgm:pt>
    <dgm:pt modelId="{91FDACDE-7ECB-4F4F-99BF-F16376215957}" type="pres">
      <dgm:prSet presAssocID="{EF63FF1B-0D03-4597-B9DC-9EABD7CFE032}" presName="tx1" presStyleLbl="revTx" presStyleIdx="3" presStyleCnt="10"/>
      <dgm:spPr/>
    </dgm:pt>
    <dgm:pt modelId="{9BFFE2C0-379A-4C34-80A4-8F3B4BBAE373}" type="pres">
      <dgm:prSet presAssocID="{EF63FF1B-0D03-4597-B9DC-9EABD7CFE032}" presName="vert1" presStyleCnt="0"/>
      <dgm:spPr/>
    </dgm:pt>
    <dgm:pt modelId="{4B3057AA-2278-4520-B108-7A3F998C35EE}" type="pres">
      <dgm:prSet presAssocID="{F4B780CA-53FF-46A5-A6D5-1D8DE17B764F}" presName="thickLine" presStyleLbl="alignNode1" presStyleIdx="4" presStyleCnt="10"/>
      <dgm:spPr/>
    </dgm:pt>
    <dgm:pt modelId="{0FE36344-351D-4127-ADA0-41DD6316B381}" type="pres">
      <dgm:prSet presAssocID="{F4B780CA-53FF-46A5-A6D5-1D8DE17B764F}" presName="horz1" presStyleCnt="0"/>
      <dgm:spPr/>
    </dgm:pt>
    <dgm:pt modelId="{FCD4D4E6-BCCA-40FD-9F33-0A681D9BFA32}" type="pres">
      <dgm:prSet presAssocID="{F4B780CA-53FF-46A5-A6D5-1D8DE17B764F}" presName="tx1" presStyleLbl="revTx" presStyleIdx="4" presStyleCnt="10"/>
      <dgm:spPr/>
    </dgm:pt>
    <dgm:pt modelId="{4F20FC4C-A656-4ECE-9171-82CA71762FD4}" type="pres">
      <dgm:prSet presAssocID="{F4B780CA-53FF-46A5-A6D5-1D8DE17B764F}" presName="vert1" presStyleCnt="0"/>
      <dgm:spPr/>
    </dgm:pt>
    <dgm:pt modelId="{8CFFBDEF-5E24-4ABB-A20F-FD21BF788842}" type="pres">
      <dgm:prSet presAssocID="{7EAB35DA-4664-4294-8F26-C6A90B450EB1}" presName="thickLine" presStyleLbl="alignNode1" presStyleIdx="5" presStyleCnt="10"/>
      <dgm:spPr/>
    </dgm:pt>
    <dgm:pt modelId="{C08FCBF4-8466-4ACD-888E-F648B1F32967}" type="pres">
      <dgm:prSet presAssocID="{7EAB35DA-4664-4294-8F26-C6A90B450EB1}" presName="horz1" presStyleCnt="0"/>
      <dgm:spPr/>
    </dgm:pt>
    <dgm:pt modelId="{9B0262B4-9A4D-4121-8E77-7C65C01FB84B}" type="pres">
      <dgm:prSet presAssocID="{7EAB35DA-4664-4294-8F26-C6A90B450EB1}" presName="tx1" presStyleLbl="revTx" presStyleIdx="5" presStyleCnt="10"/>
      <dgm:spPr/>
    </dgm:pt>
    <dgm:pt modelId="{D4FE96CE-8520-4E00-9A23-0E50459B03AF}" type="pres">
      <dgm:prSet presAssocID="{7EAB35DA-4664-4294-8F26-C6A90B450EB1}" presName="vert1" presStyleCnt="0"/>
      <dgm:spPr/>
    </dgm:pt>
    <dgm:pt modelId="{849AFB2C-ABC2-429E-A701-7E980C54EB32}" type="pres">
      <dgm:prSet presAssocID="{6CC232D8-EBFA-4140-99E3-F1BFFCC402C4}" presName="thickLine" presStyleLbl="alignNode1" presStyleIdx="6" presStyleCnt="10"/>
      <dgm:spPr/>
    </dgm:pt>
    <dgm:pt modelId="{7EB3484D-4A91-4AA6-A42C-ECB6946EE175}" type="pres">
      <dgm:prSet presAssocID="{6CC232D8-EBFA-4140-99E3-F1BFFCC402C4}" presName="horz1" presStyleCnt="0"/>
      <dgm:spPr/>
    </dgm:pt>
    <dgm:pt modelId="{667A9834-ED38-404B-A6D4-8E2C2DE524BE}" type="pres">
      <dgm:prSet presAssocID="{6CC232D8-EBFA-4140-99E3-F1BFFCC402C4}" presName="tx1" presStyleLbl="revTx" presStyleIdx="6" presStyleCnt="10"/>
      <dgm:spPr/>
    </dgm:pt>
    <dgm:pt modelId="{B9421DDD-8B07-4F3E-8D62-17DDDF963422}" type="pres">
      <dgm:prSet presAssocID="{6CC232D8-EBFA-4140-99E3-F1BFFCC402C4}" presName="vert1" presStyleCnt="0"/>
      <dgm:spPr/>
    </dgm:pt>
    <dgm:pt modelId="{F5937625-5932-4C14-B94F-D898F91A9413}" type="pres">
      <dgm:prSet presAssocID="{0826551A-940F-484F-A774-4B6518C05652}" presName="thickLine" presStyleLbl="alignNode1" presStyleIdx="7" presStyleCnt="10"/>
      <dgm:spPr/>
    </dgm:pt>
    <dgm:pt modelId="{5D918D8D-85FA-4EB4-BFE3-7CB13D089784}" type="pres">
      <dgm:prSet presAssocID="{0826551A-940F-484F-A774-4B6518C05652}" presName="horz1" presStyleCnt="0"/>
      <dgm:spPr/>
    </dgm:pt>
    <dgm:pt modelId="{DE7A8774-CE64-433D-8F4A-0169979B4FDB}" type="pres">
      <dgm:prSet presAssocID="{0826551A-940F-484F-A774-4B6518C05652}" presName="tx1" presStyleLbl="revTx" presStyleIdx="7" presStyleCnt="10"/>
      <dgm:spPr/>
    </dgm:pt>
    <dgm:pt modelId="{C1B533EA-946B-47CA-AF8C-5D38C07A4D75}" type="pres">
      <dgm:prSet presAssocID="{0826551A-940F-484F-A774-4B6518C05652}" presName="vert1" presStyleCnt="0"/>
      <dgm:spPr/>
    </dgm:pt>
    <dgm:pt modelId="{0E5197B5-5FA2-40D5-925C-B0CC70213E32}" type="pres">
      <dgm:prSet presAssocID="{52764867-CC7D-4773-B867-D3C0C50FD49F}" presName="thickLine" presStyleLbl="alignNode1" presStyleIdx="8" presStyleCnt="10"/>
      <dgm:spPr/>
    </dgm:pt>
    <dgm:pt modelId="{98A99DD9-BFAB-488A-A3FB-25E916DC5ED2}" type="pres">
      <dgm:prSet presAssocID="{52764867-CC7D-4773-B867-D3C0C50FD49F}" presName="horz1" presStyleCnt="0"/>
      <dgm:spPr/>
    </dgm:pt>
    <dgm:pt modelId="{B4CDCE7E-4483-443C-85C5-E33CF1FE0A80}" type="pres">
      <dgm:prSet presAssocID="{52764867-CC7D-4773-B867-D3C0C50FD49F}" presName="tx1" presStyleLbl="revTx" presStyleIdx="8" presStyleCnt="10"/>
      <dgm:spPr/>
    </dgm:pt>
    <dgm:pt modelId="{675CAA9B-629D-4B30-94C4-66B81C116AC4}" type="pres">
      <dgm:prSet presAssocID="{52764867-CC7D-4773-B867-D3C0C50FD49F}" presName="vert1" presStyleCnt="0"/>
      <dgm:spPr/>
    </dgm:pt>
    <dgm:pt modelId="{DAC9824B-7C04-4CFD-B541-FCAEDEED1135}" type="pres">
      <dgm:prSet presAssocID="{53F6AB96-B7AB-41FE-A7D5-95934D36B1DA}" presName="thickLine" presStyleLbl="alignNode1" presStyleIdx="9" presStyleCnt="10"/>
      <dgm:spPr/>
    </dgm:pt>
    <dgm:pt modelId="{D0C977ED-93AE-4F21-8900-1F4824A251E3}" type="pres">
      <dgm:prSet presAssocID="{53F6AB96-B7AB-41FE-A7D5-95934D36B1DA}" presName="horz1" presStyleCnt="0"/>
      <dgm:spPr/>
    </dgm:pt>
    <dgm:pt modelId="{FE223687-0E24-4F93-A0C7-2F6FB7A82909}" type="pres">
      <dgm:prSet presAssocID="{53F6AB96-B7AB-41FE-A7D5-95934D36B1DA}" presName="tx1" presStyleLbl="revTx" presStyleIdx="9" presStyleCnt="10"/>
      <dgm:spPr/>
    </dgm:pt>
    <dgm:pt modelId="{7DC5123C-AA1E-41AB-AA23-8BDA9784C719}" type="pres">
      <dgm:prSet presAssocID="{53F6AB96-B7AB-41FE-A7D5-95934D36B1DA}" presName="vert1" presStyleCnt="0"/>
      <dgm:spPr/>
    </dgm:pt>
  </dgm:ptLst>
  <dgm:cxnLst>
    <dgm:cxn modelId="{A6C18505-0141-48AD-A442-F0BAD6B0D5DC}" type="presOf" srcId="{7EAB35DA-4664-4294-8F26-C6A90B450EB1}" destId="{9B0262B4-9A4D-4121-8E77-7C65C01FB84B}" srcOrd="0" destOrd="0" presId="urn:microsoft.com/office/officeart/2008/layout/LinedList"/>
    <dgm:cxn modelId="{34206408-621E-4324-9EDE-40524B7F2B73}" srcId="{C81E8E32-F70F-4D45-9C0C-382529DEA497}" destId="{EF63FF1B-0D03-4597-B9DC-9EABD7CFE032}" srcOrd="3" destOrd="0" parTransId="{A9C0318F-0B8A-4D31-8602-23D826AB4EA4}" sibTransId="{2DDF4DC0-A2C6-4AE0-B230-C9F357FE455E}"/>
    <dgm:cxn modelId="{7114C019-C864-45D9-85C5-81DB7D9ED3B8}" type="presOf" srcId="{F4B780CA-53FF-46A5-A6D5-1D8DE17B764F}" destId="{FCD4D4E6-BCCA-40FD-9F33-0A681D9BFA32}" srcOrd="0" destOrd="0" presId="urn:microsoft.com/office/officeart/2008/layout/LinedList"/>
    <dgm:cxn modelId="{BA59F55C-663D-4C3A-B235-7AE17E404BE3}" type="presOf" srcId="{53F6AB96-B7AB-41FE-A7D5-95934D36B1DA}" destId="{FE223687-0E24-4F93-A0C7-2F6FB7A82909}" srcOrd="0" destOrd="0" presId="urn:microsoft.com/office/officeart/2008/layout/LinedList"/>
    <dgm:cxn modelId="{9F6F564E-4711-416F-9B21-659DD34C1550}" type="presOf" srcId="{6CC232D8-EBFA-4140-99E3-F1BFFCC402C4}" destId="{667A9834-ED38-404B-A6D4-8E2C2DE524BE}" srcOrd="0" destOrd="0" presId="urn:microsoft.com/office/officeart/2008/layout/LinedList"/>
    <dgm:cxn modelId="{032BD985-D4E6-45AA-8CDF-AB17C3108205}" srcId="{C81E8E32-F70F-4D45-9C0C-382529DEA497}" destId="{7EAB35DA-4664-4294-8F26-C6A90B450EB1}" srcOrd="5" destOrd="0" parTransId="{837654E9-1C93-46F0-94D6-14CB9B5FF8C6}" sibTransId="{F1CBF312-6646-4544-9CD7-27C310EE08DA}"/>
    <dgm:cxn modelId="{D2E4A092-61C8-4D14-AC2C-BCCA1FE8BAFC}" srcId="{C81E8E32-F70F-4D45-9C0C-382529DEA497}" destId="{F4B780CA-53FF-46A5-A6D5-1D8DE17B764F}" srcOrd="4" destOrd="0" parTransId="{4DD48390-E3C3-4F62-AFB5-C0DB1855EB05}" sibTransId="{8FBC0202-2193-4EF8-B157-DB121834168B}"/>
    <dgm:cxn modelId="{E1AA88A4-176D-4F1D-8551-B31008BF8DDB}" type="presOf" srcId="{EF63FF1B-0D03-4597-B9DC-9EABD7CFE032}" destId="{91FDACDE-7ECB-4F4F-99BF-F16376215957}" srcOrd="0" destOrd="0" presId="urn:microsoft.com/office/officeart/2008/layout/LinedList"/>
    <dgm:cxn modelId="{9623C4AA-36FC-4B07-BA2A-E5D4CCC685F0}" srcId="{C81E8E32-F70F-4D45-9C0C-382529DEA497}" destId="{9A8AEB24-AC87-4421-90B3-0584BADA1EC8}" srcOrd="2" destOrd="0" parTransId="{11C71C4F-2E45-4E4F-86E7-CD50A4AEEFC6}" sibTransId="{6316B96D-2664-4627-BCE2-39F352109461}"/>
    <dgm:cxn modelId="{64EA4BB0-26FC-492A-B8AD-A193D48BC29A}" srcId="{C81E8E32-F70F-4D45-9C0C-382529DEA497}" destId="{52764867-CC7D-4773-B867-D3C0C50FD49F}" srcOrd="8" destOrd="0" parTransId="{FC197B36-0A11-41B8-A899-F4DF4F409EDE}" sibTransId="{227F6AE6-A283-4332-A5FF-1E3599867800}"/>
    <dgm:cxn modelId="{CB9D0DB7-B786-46D1-BC29-0157756FF146}" srcId="{C81E8E32-F70F-4D45-9C0C-382529DEA497}" destId="{0826551A-940F-484F-A774-4B6518C05652}" srcOrd="7" destOrd="0" parTransId="{9729A363-996E-41D1-89BA-FF29F969FB14}" sibTransId="{76C9DE1B-649C-4652-BAEC-FDAFB883B15C}"/>
    <dgm:cxn modelId="{D2F283BD-9537-43FC-84BD-8F3823DEEAF3}" type="presOf" srcId="{52764867-CC7D-4773-B867-D3C0C50FD49F}" destId="{B4CDCE7E-4483-443C-85C5-E33CF1FE0A80}" srcOrd="0" destOrd="0" presId="urn:microsoft.com/office/officeart/2008/layout/LinedList"/>
    <dgm:cxn modelId="{6E8595CC-FDCA-4459-8C7E-F98C628E9F15}" type="presOf" srcId="{223F7E1B-CC67-4B64-9317-12A4C2913708}" destId="{90F3F1CE-7DF9-4403-90D7-F1FE07C58D34}" srcOrd="0" destOrd="0" presId="urn:microsoft.com/office/officeart/2008/layout/LinedList"/>
    <dgm:cxn modelId="{8AEAF0DA-CC0D-4A9D-946D-5CB4B7A32BD0}" type="presOf" srcId="{9A8AEB24-AC87-4421-90B3-0584BADA1EC8}" destId="{33A43A7D-D2D2-47D6-9E83-D86336BC6AF7}" srcOrd="0" destOrd="0" presId="urn:microsoft.com/office/officeart/2008/layout/LinedList"/>
    <dgm:cxn modelId="{FE8EF8DD-E009-498B-89EE-695312C64413}" type="presOf" srcId="{CFD95436-6703-4470-A2FF-7179F6229CF6}" destId="{5929D169-6D19-4E4D-912C-F0EA8EAD4CDD}" srcOrd="0" destOrd="0" presId="urn:microsoft.com/office/officeart/2008/layout/LinedList"/>
    <dgm:cxn modelId="{4629B5E2-5001-40A5-B339-87049B69890E}" srcId="{C81E8E32-F70F-4D45-9C0C-382529DEA497}" destId="{6CC232D8-EBFA-4140-99E3-F1BFFCC402C4}" srcOrd="6" destOrd="0" parTransId="{E832518B-D076-4E2F-8B04-221467378EDE}" sibTransId="{CFBF9E47-BBDF-4965-A60C-118758EE22D3}"/>
    <dgm:cxn modelId="{E62C12E3-FA1D-4CCF-82B9-90965264D621}" srcId="{C81E8E32-F70F-4D45-9C0C-382529DEA497}" destId="{53F6AB96-B7AB-41FE-A7D5-95934D36B1DA}" srcOrd="9" destOrd="0" parTransId="{ACC4AFE8-58B4-4754-BA93-5E7AE5C813E2}" sibTransId="{88A3CD8D-6C9B-4E7D-AA5F-D9B3A15060A6}"/>
    <dgm:cxn modelId="{79994FE3-D96D-4E3A-B156-75E368E0672B}" type="presOf" srcId="{0826551A-940F-484F-A774-4B6518C05652}" destId="{DE7A8774-CE64-433D-8F4A-0169979B4FDB}" srcOrd="0" destOrd="0" presId="urn:microsoft.com/office/officeart/2008/layout/LinedList"/>
    <dgm:cxn modelId="{B8711BE7-0703-46F8-8B73-A4C38C31CB9B}" type="presOf" srcId="{C81E8E32-F70F-4D45-9C0C-382529DEA497}" destId="{98441412-5900-4715-A9CF-0FE146A5BDB3}" srcOrd="0" destOrd="0" presId="urn:microsoft.com/office/officeart/2008/layout/LinedList"/>
    <dgm:cxn modelId="{6557AFF3-B9A5-42A1-869E-99B150EA0399}" srcId="{C81E8E32-F70F-4D45-9C0C-382529DEA497}" destId="{CFD95436-6703-4470-A2FF-7179F6229CF6}" srcOrd="1" destOrd="0" parTransId="{935CE472-FA32-4C3E-8547-0E6C68D91585}" sibTransId="{8AA9352F-49E0-4575-8B51-B1CDBCCDA302}"/>
    <dgm:cxn modelId="{F300EAFF-CE53-4D7D-A73B-C36C27F0EBBB}" srcId="{C81E8E32-F70F-4D45-9C0C-382529DEA497}" destId="{223F7E1B-CC67-4B64-9317-12A4C2913708}" srcOrd="0" destOrd="0" parTransId="{304C103C-9DAC-4EC3-9BF0-DBEFBCEF0C61}" sibTransId="{2DA989AF-AC4A-4558-A5C6-5C1C2E226433}"/>
    <dgm:cxn modelId="{A11A01CB-3592-4A85-9E5B-722A4F92A97F}" type="presParOf" srcId="{98441412-5900-4715-A9CF-0FE146A5BDB3}" destId="{F3BBFD03-4620-491C-944E-736922C7ED9A}" srcOrd="0" destOrd="0" presId="urn:microsoft.com/office/officeart/2008/layout/LinedList"/>
    <dgm:cxn modelId="{A8FF6724-6522-48D8-B4AC-40AFA1F81B20}" type="presParOf" srcId="{98441412-5900-4715-A9CF-0FE146A5BDB3}" destId="{25133793-9A8A-40F7-B035-470EAD3BFCE4}" srcOrd="1" destOrd="0" presId="urn:microsoft.com/office/officeart/2008/layout/LinedList"/>
    <dgm:cxn modelId="{FD161CE3-ABB8-4489-B992-5992CA7399B9}" type="presParOf" srcId="{25133793-9A8A-40F7-B035-470EAD3BFCE4}" destId="{90F3F1CE-7DF9-4403-90D7-F1FE07C58D34}" srcOrd="0" destOrd="0" presId="urn:microsoft.com/office/officeart/2008/layout/LinedList"/>
    <dgm:cxn modelId="{5A0BB5B9-88F8-4ADD-B92C-031124CCA803}" type="presParOf" srcId="{25133793-9A8A-40F7-B035-470EAD3BFCE4}" destId="{86D0227F-3E4A-4775-B8DA-8FC1A85E35FB}" srcOrd="1" destOrd="0" presId="urn:microsoft.com/office/officeart/2008/layout/LinedList"/>
    <dgm:cxn modelId="{CD820032-DB1D-439D-9BB5-180D9BB0E608}" type="presParOf" srcId="{98441412-5900-4715-A9CF-0FE146A5BDB3}" destId="{2AE3DF90-4C11-4A9E-A256-A22D80D989E7}" srcOrd="2" destOrd="0" presId="urn:microsoft.com/office/officeart/2008/layout/LinedList"/>
    <dgm:cxn modelId="{68526DFC-5315-419B-B4AE-DCE8ADDFECC6}" type="presParOf" srcId="{98441412-5900-4715-A9CF-0FE146A5BDB3}" destId="{FDC4805A-1140-43B0-8021-12A2A844D854}" srcOrd="3" destOrd="0" presId="urn:microsoft.com/office/officeart/2008/layout/LinedList"/>
    <dgm:cxn modelId="{E6C183B4-0A5E-495F-B011-A503A49CA046}" type="presParOf" srcId="{FDC4805A-1140-43B0-8021-12A2A844D854}" destId="{5929D169-6D19-4E4D-912C-F0EA8EAD4CDD}" srcOrd="0" destOrd="0" presId="urn:microsoft.com/office/officeart/2008/layout/LinedList"/>
    <dgm:cxn modelId="{866B7427-C12A-44A9-AAC1-592AB1BD6E87}" type="presParOf" srcId="{FDC4805A-1140-43B0-8021-12A2A844D854}" destId="{4F9F8ED0-0199-4180-BBC0-49B599727996}" srcOrd="1" destOrd="0" presId="urn:microsoft.com/office/officeart/2008/layout/LinedList"/>
    <dgm:cxn modelId="{39796F05-A52C-46F1-8E22-32CF85994B39}" type="presParOf" srcId="{98441412-5900-4715-A9CF-0FE146A5BDB3}" destId="{50A0E0FC-BCD6-4DA3-B3F3-DA740CC37572}" srcOrd="4" destOrd="0" presId="urn:microsoft.com/office/officeart/2008/layout/LinedList"/>
    <dgm:cxn modelId="{2522C251-4F1F-428E-99A8-58D439E3A410}" type="presParOf" srcId="{98441412-5900-4715-A9CF-0FE146A5BDB3}" destId="{F231DE57-E67F-4B27-8275-282A43F51E68}" srcOrd="5" destOrd="0" presId="urn:microsoft.com/office/officeart/2008/layout/LinedList"/>
    <dgm:cxn modelId="{E5AB9A88-3340-46CD-B4BB-9E7C7A2A4DD3}" type="presParOf" srcId="{F231DE57-E67F-4B27-8275-282A43F51E68}" destId="{33A43A7D-D2D2-47D6-9E83-D86336BC6AF7}" srcOrd="0" destOrd="0" presId="urn:microsoft.com/office/officeart/2008/layout/LinedList"/>
    <dgm:cxn modelId="{068A9473-B0F1-42EA-835B-3699986DB9E0}" type="presParOf" srcId="{F231DE57-E67F-4B27-8275-282A43F51E68}" destId="{65B713EF-211B-47C7-92F2-C9949F04C756}" srcOrd="1" destOrd="0" presId="urn:microsoft.com/office/officeart/2008/layout/LinedList"/>
    <dgm:cxn modelId="{7336E2E3-56C1-4B1C-A92A-505932239DF7}" type="presParOf" srcId="{98441412-5900-4715-A9CF-0FE146A5BDB3}" destId="{7C9CFD54-59A0-4EA0-B885-F9AA808E8CE5}" srcOrd="6" destOrd="0" presId="urn:microsoft.com/office/officeart/2008/layout/LinedList"/>
    <dgm:cxn modelId="{5EA580F9-B64A-4610-8C25-6D0ABEA9C6D6}" type="presParOf" srcId="{98441412-5900-4715-A9CF-0FE146A5BDB3}" destId="{95E43017-7C88-41E8-B0DF-B9CDCE803467}" srcOrd="7" destOrd="0" presId="urn:microsoft.com/office/officeart/2008/layout/LinedList"/>
    <dgm:cxn modelId="{60DFA8FB-DD8D-459A-9219-271DB76C2E2B}" type="presParOf" srcId="{95E43017-7C88-41E8-B0DF-B9CDCE803467}" destId="{91FDACDE-7ECB-4F4F-99BF-F16376215957}" srcOrd="0" destOrd="0" presId="urn:microsoft.com/office/officeart/2008/layout/LinedList"/>
    <dgm:cxn modelId="{7ECB7481-5FAE-4482-93E5-7D29D7C57E15}" type="presParOf" srcId="{95E43017-7C88-41E8-B0DF-B9CDCE803467}" destId="{9BFFE2C0-379A-4C34-80A4-8F3B4BBAE373}" srcOrd="1" destOrd="0" presId="urn:microsoft.com/office/officeart/2008/layout/LinedList"/>
    <dgm:cxn modelId="{F19F7B60-9EEA-437C-81BA-F038E61F918B}" type="presParOf" srcId="{98441412-5900-4715-A9CF-0FE146A5BDB3}" destId="{4B3057AA-2278-4520-B108-7A3F998C35EE}" srcOrd="8" destOrd="0" presId="urn:microsoft.com/office/officeart/2008/layout/LinedList"/>
    <dgm:cxn modelId="{D0180105-E85F-452C-9C94-E3460F72F130}" type="presParOf" srcId="{98441412-5900-4715-A9CF-0FE146A5BDB3}" destId="{0FE36344-351D-4127-ADA0-41DD6316B381}" srcOrd="9" destOrd="0" presId="urn:microsoft.com/office/officeart/2008/layout/LinedList"/>
    <dgm:cxn modelId="{1F6F6D29-320E-4117-88B5-A66098606D61}" type="presParOf" srcId="{0FE36344-351D-4127-ADA0-41DD6316B381}" destId="{FCD4D4E6-BCCA-40FD-9F33-0A681D9BFA32}" srcOrd="0" destOrd="0" presId="urn:microsoft.com/office/officeart/2008/layout/LinedList"/>
    <dgm:cxn modelId="{C93D4EF3-FBC7-407B-B7D5-E4A3DAEF2C8B}" type="presParOf" srcId="{0FE36344-351D-4127-ADA0-41DD6316B381}" destId="{4F20FC4C-A656-4ECE-9171-82CA71762FD4}" srcOrd="1" destOrd="0" presId="urn:microsoft.com/office/officeart/2008/layout/LinedList"/>
    <dgm:cxn modelId="{6CAD192F-BB66-4D08-AE44-1FF63B591788}" type="presParOf" srcId="{98441412-5900-4715-A9CF-0FE146A5BDB3}" destId="{8CFFBDEF-5E24-4ABB-A20F-FD21BF788842}" srcOrd="10" destOrd="0" presId="urn:microsoft.com/office/officeart/2008/layout/LinedList"/>
    <dgm:cxn modelId="{318009DC-17FC-4C11-806F-84FBDCF8B921}" type="presParOf" srcId="{98441412-5900-4715-A9CF-0FE146A5BDB3}" destId="{C08FCBF4-8466-4ACD-888E-F648B1F32967}" srcOrd="11" destOrd="0" presId="urn:microsoft.com/office/officeart/2008/layout/LinedList"/>
    <dgm:cxn modelId="{F7B13C12-3758-46F6-ACA6-C7AE27E7B02E}" type="presParOf" srcId="{C08FCBF4-8466-4ACD-888E-F648B1F32967}" destId="{9B0262B4-9A4D-4121-8E77-7C65C01FB84B}" srcOrd="0" destOrd="0" presId="urn:microsoft.com/office/officeart/2008/layout/LinedList"/>
    <dgm:cxn modelId="{9C329FEA-1945-49EB-B514-8C790F972994}" type="presParOf" srcId="{C08FCBF4-8466-4ACD-888E-F648B1F32967}" destId="{D4FE96CE-8520-4E00-9A23-0E50459B03AF}" srcOrd="1" destOrd="0" presId="urn:microsoft.com/office/officeart/2008/layout/LinedList"/>
    <dgm:cxn modelId="{DE21E875-56E1-4B9A-B6C4-FC0B8BD9F013}" type="presParOf" srcId="{98441412-5900-4715-A9CF-0FE146A5BDB3}" destId="{849AFB2C-ABC2-429E-A701-7E980C54EB32}" srcOrd="12" destOrd="0" presId="urn:microsoft.com/office/officeart/2008/layout/LinedList"/>
    <dgm:cxn modelId="{3BCA283E-34B0-4670-B8DC-76D86BD2D27D}" type="presParOf" srcId="{98441412-5900-4715-A9CF-0FE146A5BDB3}" destId="{7EB3484D-4A91-4AA6-A42C-ECB6946EE175}" srcOrd="13" destOrd="0" presId="urn:microsoft.com/office/officeart/2008/layout/LinedList"/>
    <dgm:cxn modelId="{51B18DE5-8B2C-4FF5-AA67-D4529B36E7D9}" type="presParOf" srcId="{7EB3484D-4A91-4AA6-A42C-ECB6946EE175}" destId="{667A9834-ED38-404B-A6D4-8E2C2DE524BE}" srcOrd="0" destOrd="0" presId="urn:microsoft.com/office/officeart/2008/layout/LinedList"/>
    <dgm:cxn modelId="{F28E253E-8B9F-4D13-8E9F-CC300DF0BC78}" type="presParOf" srcId="{7EB3484D-4A91-4AA6-A42C-ECB6946EE175}" destId="{B9421DDD-8B07-4F3E-8D62-17DDDF963422}" srcOrd="1" destOrd="0" presId="urn:microsoft.com/office/officeart/2008/layout/LinedList"/>
    <dgm:cxn modelId="{35248DFC-45B9-4CA2-BDBF-8EC0EBDF1B95}" type="presParOf" srcId="{98441412-5900-4715-A9CF-0FE146A5BDB3}" destId="{F5937625-5932-4C14-B94F-D898F91A9413}" srcOrd="14" destOrd="0" presId="urn:microsoft.com/office/officeart/2008/layout/LinedList"/>
    <dgm:cxn modelId="{D45AFC48-BBA4-4910-9A12-B69B40C31A03}" type="presParOf" srcId="{98441412-5900-4715-A9CF-0FE146A5BDB3}" destId="{5D918D8D-85FA-4EB4-BFE3-7CB13D089784}" srcOrd="15" destOrd="0" presId="urn:microsoft.com/office/officeart/2008/layout/LinedList"/>
    <dgm:cxn modelId="{69F48D3B-AC07-4126-804D-EEB99B95385D}" type="presParOf" srcId="{5D918D8D-85FA-4EB4-BFE3-7CB13D089784}" destId="{DE7A8774-CE64-433D-8F4A-0169979B4FDB}" srcOrd="0" destOrd="0" presId="urn:microsoft.com/office/officeart/2008/layout/LinedList"/>
    <dgm:cxn modelId="{3EEFC6D6-5846-4E12-9EA1-0F7277CF44A4}" type="presParOf" srcId="{5D918D8D-85FA-4EB4-BFE3-7CB13D089784}" destId="{C1B533EA-946B-47CA-AF8C-5D38C07A4D75}" srcOrd="1" destOrd="0" presId="urn:microsoft.com/office/officeart/2008/layout/LinedList"/>
    <dgm:cxn modelId="{671A3711-31FA-4224-8ECA-E1279E1EFFEB}" type="presParOf" srcId="{98441412-5900-4715-A9CF-0FE146A5BDB3}" destId="{0E5197B5-5FA2-40D5-925C-B0CC70213E32}" srcOrd="16" destOrd="0" presId="urn:microsoft.com/office/officeart/2008/layout/LinedList"/>
    <dgm:cxn modelId="{738EC9AF-E8A6-4E04-AB28-C4F75D98A772}" type="presParOf" srcId="{98441412-5900-4715-A9CF-0FE146A5BDB3}" destId="{98A99DD9-BFAB-488A-A3FB-25E916DC5ED2}" srcOrd="17" destOrd="0" presId="urn:microsoft.com/office/officeart/2008/layout/LinedList"/>
    <dgm:cxn modelId="{A7A735E4-2D38-4A47-9B3E-C672AE05CBB7}" type="presParOf" srcId="{98A99DD9-BFAB-488A-A3FB-25E916DC5ED2}" destId="{B4CDCE7E-4483-443C-85C5-E33CF1FE0A80}" srcOrd="0" destOrd="0" presId="urn:microsoft.com/office/officeart/2008/layout/LinedList"/>
    <dgm:cxn modelId="{CB833FB3-5D04-44A4-9E6C-0EF50BDDBCF5}" type="presParOf" srcId="{98A99DD9-BFAB-488A-A3FB-25E916DC5ED2}" destId="{675CAA9B-629D-4B30-94C4-66B81C116AC4}" srcOrd="1" destOrd="0" presId="urn:microsoft.com/office/officeart/2008/layout/LinedList"/>
    <dgm:cxn modelId="{D122F5DD-1741-4BE6-B7BB-AECD3454F247}" type="presParOf" srcId="{98441412-5900-4715-A9CF-0FE146A5BDB3}" destId="{DAC9824B-7C04-4CFD-B541-FCAEDEED1135}" srcOrd="18" destOrd="0" presId="urn:microsoft.com/office/officeart/2008/layout/LinedList"/>
    <dgm:cxn modelId="{15C012C5-2BE2-4E87-BED2-6BC49135BDF8}" type="presParOf" srcId="{98441412-5900-4715-A9CF-0FE146A5BDB3}" destId="{D0C977ED-93AE-4F21-8900-1F4824A251E3}" srcOrd="19" destOrd="0" presId="urn:microsoft.com/office/officeart/2008/layout/LinedList"/>
    <dgm:cxn modelId="{EB3364E8-CCC0-43B1-81A2-FCDB783FD4D4}" type="presParOf" srcId="{D0C977ED-93AE-4F21-8900-1F4824A251E3}" destId="{FE223687-0E24-4F93-A0C7-2F6FB7A82909}" srcOrd="0" destOrd="0" presId="urn:microsoft.com/office/officeart/2008/layout/LinedList"/>
    <dgm:cxn modelId="{785B8C54-CD26-41A2-B755-53797108D286}" type="presParOf" srcId="{D0C977ED-93AE-4F21-8900-1F4824A251E3}" destId="{7DC5123C-AA1E-41AB-AA23-8BDA9784C71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437A0DD-5AC7-4F13-BA43-3B51E39B44FF}"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68BC91CD-B64A-4BC4-BF21-EAEAF76262B2}">
      <dgm:prSet/>
      <dgm:spPr/>
      <dgm:t>
        <a:bodyPr/>
        <a:lstStyle/>
        <a:p>
          <a:pPr>
            <a:lnSpc>
              <a:spcPct val="100000"/>
            </a:lnSpc>
          </a:pPr>
          <a:r>
            <a:rPr lang="en-US"/>
            <a:t>Trickle-down Economics in Pakistan</a:t>
          </a:r>
        </a:p>
      </dgm:t>
    </dgm:pt>
    <dgm:pt modelId="{1348EE0B-777C-4A37-8B99-F6F910B58679}" type="parTrans" cxnId="{4776F1BC-64F7-404D-9DB3-BB47AB31E3F3}">
      <dgm:prSet/>
      <dgm:spPr/>
      <dgm:t>
        <a:bodyPr/>
        <a:lstStyle/>
        <a:p>
          <a:endParaRPr lang="en-US"/>
        </a:p>
      </dgm:t>
    </dgm:pt>
    <dgm:pt modelId="{B59CDA8C-22EE-436A-AD32-6DDD21762B8F}" type="sibTrans" cxnId="{4776F1BC-64F7-404D-9DB3-BB47AB31E3F3}">
      <dgm:prSet/>
      <dgm:spPr/>
      <dgm:t>
        <a:bodyPr/>
        <a:lstStyle/>
        <a:p>
          <a:endParaRPr lang="en-US"/>
        </a:p>
      </dgm:t>
    </dgm:pt>
    <dgm:pt modelId="{1BB7E56B-3E45-4DF2-984E-2E9003C8D38B}">
      <dgm:prSet/>
      <dgm:spPr/>
      <dgm:t>
        <a:bodyPr/>
        <a:lstStyle/>
        <a:p>
          <a:pPr>
            <a:lnSpc>
              <a:spcPct val="100000"/>
            </a:lnSpc>
          </a:pPr>
          <a:r>
            <a:rPr lang="en-US"/>
            <a:t>Policies focused on privatization, deregulation, and reduced social spending</a:t>
          </a:r>
        </a:p>
      </dgm:t>
    </dgm:pt>
    <dgm:pt modelId="{55FE7FDD-7B77-436C-AD23-6C20A31DB18F}" type="parTrans" cxnId="{398F0A48-2BC5-4280-9884-4ADCDB00ACA8}">
      <dgm:prSet/>
      <dgm:spPr/>
      <dgm:t>
        <a:bodyPr/>
        <a:lstStyle/>
        <a:p>
          <a:endParaRPr lang="en-US"/>
        </a:p>
      </dgm:t>
    </dgm:pt>
    <dgm:pt modelId="{A2F51CAF-1DD2-425D-ABA3-6BA577698ABD}" type="sibTrans" cxnId="{398F0A48-2BC5-4280-9884-4ADCDB00ACA8}">
      <dgm:prSet/>
      <dgm:spPr/>
      <dgm:t>
        <a:bodyPr/>
        <a:lstStyle/>
        <a:p>
          <a:endParaRPr lang="en-US"/>
        </a:p>
      </dgm:t>
    </dgm:pt>
    <dgm:pt modelId="{F7547E1D-D88D-46CC-8504-FBC9D9122016}">
      <dgm:prSet/>
      <dgm:spPr/>
      <dgm:t>
        <a:bodyPr/>
        <a:lstStyle/>
        <a:p>
          <a:pPr>
            <a:lnSpc>
              <a:spcPct val="100000"/>
            </a:lnSpc>
          </a:pPr>
          <a:r>
            <a:rPr lang="en-US"/>
            <a:t>Increased GDP but worsened poverty, inequality, and unemployment</a:t>
          </a:r>
        </a:p>
      </dgm:t>
    </dgm:pt>
    <dgm:pt modelId="{A95408B2-4CE7-487B-BA46-85B776C5DB01}" type="parTrans" cxnId="{F8D223DB-8068-4A47-B012-F891830DB91A}">
      <dgm:prSet/>
      <dgm:spPr/>
      <dgm:t>
        <a:bodyPr/>
        <a:lstStyle/>
        <a:p>
          <a:endParaRPr lang="en-US"/>
        </a:p>
      </dgm:t>
    </dgm:pt>
    <dgm:pt modelId="{7ED77C89-14A4-476F-8E94-6AE36A8F5BCE}" type="sibTrans" cxnId="{F8D223DB-8068-4A47-B012-F891830DB91A}">
      <dgm:prSet/>
      <dgm:spPr/>
      <dgm:t>
        <a:bodyPr/>
        <a:lstStyle/>
        <a:p>
          <a:endParaRPr lang="en-US"/>
        </a:p>
      </dgm:t>
    </dgm:pt>
    <dgm:pt modelId="{72944307-53B7-499E-AC0D-79983F2EA757}">
      <dgm:prSet/>
      <dgm:spPr/>
      <dgm:t>
        <a:bodyPr/>
        <a:lstStyle/>
        <a:p>
          <a:pPr>
            <a:lnSpc>
              <a:spcPct val="100000"/>
            </a:lnSpc>
          </a:pPr>
          <a:r>
            <a:rPr lang="en-US"/>
            <a:t>Benefits of growth remained concentrated among the wealthy</a:t>
          </a:r>
        </a:p>
      </dgm:t>
    </dgm:pt>
    <dgm:pt modelId="{3BAC74F5-9DDA-4A01-8DAF-446C88909782}" type="parTrans" cxnId="{4F6E7C8C-14A7-42C2-970C-32ECC94D8C7B}">
      <dgm:prSet/>
      <dgm:spPr/>
      <dgm:t>
        <a:bodyPr/>
        <a:lstStyle/>
        <a:p>
          <a:endParaRPr lang="en-US"/>
        </a:p>
      </dgm:t>
    </dgm:pt>
    <dgm:pt modelId="{0D525A71-5ECF-485F-A4C3-2DB84FBC95A3}" type="sibTrans" cxnId="{4F6E7C8C-14A7-42C2-970C-32ECC94D8C7B}">
      <dgm:prSet/>
      <dgm:spPr/>
      <dgm:t>
        <a:bodyPr/>
        <a:lstStyle/>
        <a:p>
          <a:endParaRPr lang="en-US"/>
        </a:p>
      </dgm:t>
    </dgm:pt>
    <dgm:pt modelId="{D87E705B-A0B2-4C4D-A369-F897DC42E82D}">
      <dgm:prSet/>
      <dgm:spPr/>
      <dgm:t>
        <a:bodyPr/>
        <a:lstStyle/>
        <a:p>
          <a:pPr>
            <a:lnSpc>
              <a:spcPct val="100000"/>
            </a:lnSpc>
          </a:pPr>
          <a:r>
            <a:rPr lang="en-US"/>
            <a:t>Banerjee (2025) highlights the importance of factors beyond GDP growth in reducing poverty, focusing on income inequality and the concentration of wealth among the wealthy. </a:t>
          </a:r>
        </a:p>
      </dgm:t>
    </dgm:pt>
    <dgm:pt modelId="{E9F42D88-9E7B-42D1-8575-797259886DC5}" type="parTrans" cxnId="{D89A6C05-D4E3-4BFE-AEA5-4DCEC3629A84}">
      <dgm:prSet/>
      <dgm:spPr/>
      <dgm:t>
        <a:bodyPr/>
        <a:lstStyle/>
        <a:p>
          <a:endParaRPr lang="en-US"/>
        </a:p>
      </dgm:t>
    </dgm:pt>
    <dgm:pt modelId="{0329A1DA-06A3-41C9-BD57-C1E26CDDDFB9}" type="sibTrans" cxnId="{D89A6C05-D4E3-4BFE-AEA5-4DCEC3629A84}">
      <dgm:prSet/>
      <dgm:spPr/>
      <dgm:t>
        <a:bodyPr/>
        <a:lstStyle/>
        <a:p>
          <a:endParaRPr lang="en-US"/>
        </a:p>
      </dgm:t>
    </dgm:pt>
    <dgm:pt modelId="{A1B8BA0B-BB8D-4882-9453-87FA4CE8FD23}" type="pres">
      <dgm:prSet presAssocID="{5437A0DD-5AC7-4F13-BA43-3B51E39B44FF}" presName="root" presStyleCnt="0">
        <dgm:presLayoutVars>
          <dgm:dir/>
          <dgm:resizeHandles val="exact"/>
        </dgm:presLayoutVars>
      </dgm:prSet>
      <dgm:spPr/>
    </dgm:pt>
    <dgm:pt modelId="{D603F9A6-5F76-4F06-9367-4FC160FAFAAC}" type="pres">
      <dgm:prSet presAssocID="{68BC91CD-B64A-4BC4-BF21-EAEAF76262B2}" presName="compNode" presStyleCnt="0"/>
      <dgm:spPr/>
    </dgm:pt>
    <dgm:pt modelId="{359E4B12-60FB-4BF5-BF57-8F8F978AFB72}" type="pres">
      <dgm:prSet presAssocID="{68BC91CD-B64A-4BC4-BF21-EAEAF76262B2}" presName="bgRect" presStyleLbl="bgShp" presStyleIdx="0" presStyleCnt="5"/>
      <dgm:spPr/>
    </dgm:pt>
    <dgm:pt modelId="{4DF45A45-F51E-435F-8A32-F5260D880371}" type="pres">
      <dgm:prSet presAssocID="{68BC91CD-B64A-4BC4-BF21-EAEAF76262B2}"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Upward trend"/>
        </a:ext>
      </dgm:extLst>
    </dgm:pt>
    <dgm:pt modelId="{AF572248-783D-4649-9AB3-18130C41B000}" type="pres">
      <dgm:prSet presAssocID="{68BC91CD-B64A-4BC4-BF21-EAEAF76262B2}" presName="spaceRect" presStyleCnt="0"/>
      <dgm:spPr/>
    </dgm:pt>
    <dgm:pt modelId="{8DC931C2-F8D9-487C-8603-062B527C3E0B}" type="pres">
      <dgm:prSet presAssocID="{68BC91CD-B64A-4BC4-BF21-EAEAF76262B2}" presName="parTx" presStyleLbl="revTx" presStyleIdx="0" presStyleCnt="5">
        <dgm:presLayoutVars>
          <dgm:chMax val="0"/>
          <dgm:chPref val="0"/>
        </dgm:presLayoutVars>
      </dgm:prSet>
      <dgm:spPr/>
    </dgm:pt>
    <dgm:pt modelId="{2743FB8A-D382-4CCE-A019-CAB6ABAA607D}" type="pres">
      <dgm:prSet presAssocID="{B59CDA8C-22EE-436A-AD32-6DDD21762B8F}" presName="sibTrans" presStyleCnt="0"/>
      <dgm:spPr/>
    </dgm:pt>
    <dgm:pt modelId="{E2F3F8D0-F5BF-404A-824D-E42121156C19}" type="pres">
      <dgm:prSet presAssocID="{1BB7E56B-3E45-4DF2-984E-2E9003C8D38B}" presName="compNode" presStyleCnt="0"/>
      <dgm:spPr/>
    </dgm:pt>
    <dgm:pt modelId="{2EDD95B1-EA7B-4E41-8557-E4E557440235}" type="pres">
      <dgm:prSet presAssocID="{1BB7E56B-3E45-4DF2-984E-2E9003C8D38B}" presName="bgRect" presStyleLbl="bgShp" presStyleIdx="1" presStyleCnt="5"/>
      <dgm:spPr/>
    </dgm:pt>
    <dgm:pt modelId="{E273EC37-03B9-4CA6-B525-31FB3D614261}" type="pres">
      <dgm:prSet presAssocID="{1BB7E56B-3E45-4DF2-984E-2E9003C8D38B}"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ank"/>
        </a:ext>
      </dgm:extLst>
    </dgm:pt>
    <dgm:pt modelId="{8FE7C486-1C03-460F-AF7D-B35464D0C6B6}" type="pres">
      <dgm:prSet presAssocID="{1BB7E56B-3E45-4DF2-984E-2E9003C8D38B}" presName="spaceRect" presStyleCnt="0"/>
      <dgm:spPr/>
    </dgm:pt>
    <dgm:pt modelId="{221D8FBD-CBF0-4D89-B96E-66D70E41BAE6}" type="pres">
      <dgm:prSet presAssocID="{1BB7E56B-3E45-4DF2-984E-2E9003C8D38B}" presName="parTx" presStyleLbl="revTx" presStyleIdx="1" presStyleCnt="5">
        <dgm:presLayoutVars>
          <dgm:chMax val="0"/>
          <dgm:chPref val="0"/>
        </dgm:presLayoutVars>
      </dgm:prSet>
      <dgm:spPr/>
    </dgm:pt>
    <dgm:pt modelId="{97ED7B0C-CA2B-4D59-831A-E592849ABA64}" type="pres">
      <dgm:prSet presAssocID="{A2F51CAF-1DD2-425D-ABA3-6BA577698ABD}" presName="sibTrans" presStyleCnt="0"/>
      <dgm:spPr/>
    </dgm:pt>
    <dgm:pt modelId="{CB5FBFDE-71AE-4B21-83A0-C21D0247065A}" type="pres">
      <dgm:prSet presAssocID="{F7547E1D-D88D-46CC-8504-FBC9D9122016}" presName="compNode" presStyleCnt="0"/>
      <dgm:spPr/>
    </dgm:pt>
    <dgm:pt modelId="{83853973-9137-4411-A239-4EECD3179563}" type="pres">
      <dgm:prSet presAssocID="{F7547E1D-D88D-46CC-8504-FBC9D9122016}" presName="bgRect" presStyleLbl="bgShp" presStyleIdx="2" presStyleCnt="5"/>
      <dgm:spPr/>
    </dgm:pt>
    <dgm:pt modelId="{DE9BE769-03EB-4929-9040-2731EDDD17C0}" type="pres">
      <dgm:prSet presAssocID="{F7547E1D-D88D-46CC-8504-FBC9D9122016}"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Bar Graph with Downward Trend"/>
        </a:ext>
      </dgm:extLst>
    </dgm:pt>
    <dgm:pt modelId="{D5EB7561-6749-49A2-A592-133A23B6A5A1}" type="pres">
      <dgm:prSet presAssocID="{F7547E1D-D88D-46CC-8504-FBC9D9122016}" presName="spaceRect" presStyleCnt="0"/>
      <dgm:spPr/>
    </dgm:pt>
    <dgm:pt modelId="{3659C49B-6E36-4634-9D0B-DE7ACB42AB15}" type="pres">
      <dgm:prSet presAssocID="{F7547E1D-D88D-46CC-8504-FBC9D9122016}" presName="parTx" presStyleLbl="revTx" presStyleIdx="2" presStyleCnt="5">
        <dgm:presLayoutVars>
          <dgm:chMax val="0"/>
          <dgm:chPref val="0"/>
        </dgm:presLayoutVars>
      </dgm:prSet>
      <dgm:spPr/>
    </dgm:pt>
    <dgm:pt modelId="{093F0C7F-672D-468E-B737-A6780F819835}" type="pres">
      <dgm:prSet presAssocID="{7ED77C89-14A4-476F-8E94-6AE36A8F5BCE}" presName="sibTrans" presStyleCnt="0"/>
      <dgm:spPr/>
    </dgm:pt>
    <dgm:pt modelId="{F7480C2E-D574-4528-B8F7-39466145C730}" type="pres">
      <dgm:prSet presAssocID="{72944307-53B7-499E-AC0D-79983F2EA757}" presName="compNode" presStyleCnt="0"/>
      <dgm:spPr/>
    </dgm:pt>
    <dgm:pt modelId="{70BD212B-C957-4C13-AD9D-07433E4EC33A}" type="pres">
      <dgm:prSet presAssocID="{72944307-53B7-499E-AC0D-79983F2EA757}" presName="bgRect" presStyleLbl="bgShp" presStyleIdx="3" presStyleCnt="5"/>
      <dgm:spPr/>
    </dgm:pt>
    <dgm:pt modelId="{C1A56041-4878-4891-91DF-BF01FDE6EDCF}" type="pres">
      <dgm:prSet presAssocID="{72944307-53B7-499E-AC0D-79983F2EA757}"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Coins"/>
        </a:ext>
      </dgm:extLst>
    </dgm:pt>
    <dgm:pt modelId="{1B45E924-BCD0-436E-A13A-9C6FC8FE3DA1}" type="pres">
      <dgm:prSet presAssocID="{72944307-53B7-499E-AC0D-79983F2EA757}" presName="spaceRect" presStyleCnt="0"/>
      <dgm:spPr/>
    </dgm:pt>
    <dgm:pt modelId="{EB559004-2C7A-4D80-B4F6-839421CFF095}" type="pres">
      <dgm:prSet presAssocID="{72944307-53B7-499E-AC0D-79983F2EA757}" presName="parTx" presStyleLbl="revTx" presStyleIdx="3" presStyleCnt="5">
        <dgm:presLayoutVars>
          <dgm:chMax val="0"/>
          <dgm:chPref val="0"/>
        </dgm:presLayoutVars>
      </dgm:prSet>
      <dgm:spPr/>
    </dgm:pt>
    <dgm:pt modelId="{AC629CCA-9E17-4214-A8F5-431FDFC86436}" type="pres">
      <dgm:prSet presAssocID="{0D525A71-5ECF-485F-A4C3-2DB84FBC95A3}" presName="sibTrans" presStyleCnt="0"/>
      <dgm:spPr/>
    </dgm:pt>
    <dgm:pt modelId="{47F19C9E-5CD1-4024-B3DB-EF58F4FAB62C}" type="pres">
      <dgm:prSet presAssocID="{D87E705B-A0B2-4C4D-A369-F897DC42E82D}" presName="compNode" presStyleCnt="0"/>
      <dgm:spPr/>
    </dgm:pt>
    <dgm:pt modelId="{C314CFB7-A493-4857-8DF7-4A64003F0701}" type="pres">
      <dgm:prSet presAssocID="{D87E705B-A0B2-4C4D-A369-F897DC42E82D}" presName="bgRect" presStyleLbl="bgShp" presStyleIdx="4" presStyleCnt="5"/>
      <dgm:spPr/>
    </dgm:pt>
    <dgm:pt modelId="{FE7E9AF7-9BBE-426C-88FF-A755E8856607}" type="pres">
      <dgm:prSet presAssocID="{D87E705B-A0B2-4C4D-A369-F897DC42E82D}"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Dollar"/>
        </a:ext>
      </dgm:extLst>
    </dgm:pt>
    <dgm:pt modelId="{AB4401F1-DCE6-459B-A6A0-70BE3FC3EDFC}" type="pres">
      <dgm:prSet presAssocID="{D87E705B-A0B2-4C4D-A369-F897DC42E82D}" presName="spaceRect" presStyleCnt="0"/>
      <dgm:spPr/>
    </dgm:pt>
    <dgm:pt modelId="{E3A6CE2D-D5B3-4C3B-A4EA-38F0F2A681DA}" type="pres">
      <dgm:prSet presAssocID="{D87E705B-A0B2-4C4D-A369-F897DC42E82D}" presName="parTx" presStyleLbl="revTx" presStyleIdx="4" presStyleCnt="5">
        <dgm:presLayoutVars>
          <dgm:chMax val="0"/>
          <dgm:chPref val="0"/>
        </dgm:presLayoutVars>
      </dgm:prSet>
      <dgm:spPr/>
    </dgm:pt>
  </dgm:ptLst>
  <dgm:cxnLst>
    <dgm:cxn modelId="{D89A6C05-D4E3-4BFE-AEA5-4DCEC3629A84}" srcId="{5437A0DD-5AC7-4F13-BA43-3B51E39B44FF}" destId="{D87E705B-A0B2-4C4D-A369-F897DC42E82D}" srcOrd="4" destOrd="0" parTransId="{E9F42D88-9E7B-42D1-8575-797259886DC5}" sibTransId="{0329A1DA-06A3-41C9-BD57-C1E26CDDDFB9}"/>
    <dgm:cxn modelId="{3C0F3610-A050-490B-97E9-1033B13C5358}" type="presOf" srcId="{F7547E1D-D88D-46CC-8504-FBC9D9122016}" destId="{3659C49B-6E36-4634-9D0B-DE7ACB42AB15}" srcOrd="0" destOrd="0" presId="urn:microsoft.com/office/officeart/2018/2/layout/IconVerticalSolidList"/>
    <dgm:cxn modelId="{EAA42F1F-EEF5-40AF-AAD3-597B1F9DDF58}" type="presOf" srcId="{D87E705B-A0B2-4C4D-A369-F897DC42E82D}" destId="{E3A6CE2D-D5B3-4C3B-A4EA-38F0F2A681DA}" srcOrd="0" destOrd="0" presId="urn:microsoft.com/office/officeart/2018/2/layout/IconVerticalSolidList"/>
    <dgm:cxn modelId="{96892642-411D-4432-94FC-DCD5AC35AAF8}" type="presOf" srcId="{72944307-53B7-499E-AC0D-79983F2EA757}" destId="{EB559004-2C7A-4D80-B4F6-839421CFF095}" srcOrd="0" destOrd="0" presId="urn:microsoft.com/office/officeart/2018/2/layout/IconVerticalSolidList"/>
    <dgm:cxn modelId="{398F0A48-2BC5-4280-9884-4ADCDB00ACA8}" srcId="{5437A0DD-5AC7-4F13-BA43-3B51E39B44FF}" destId="{1BB7E56B-3E45-4DF2-984E-2E9003C8D38B}" srcOrd="1" destOrd="0" parTransId="{55FE7FDD-7B77-436C-AD23-6C20A31DB18F}" sibTransId="{A2F51CAF-1DD2-425D-ABA3-6BA577698ABD}"/>
    <dgm:cxn modelId="{E7C31052-3077-446C-9E11-CDD42448192E}" type="presOf" srcId="{5437A0DD-5AC7-4F13-BA43-3B51E39B44FF}" destId="{A1B8BA0B-BB8D-4882-9453-87FA4CE8FD23}" srcOrd="0" destOrd="0" presId="urn:microsoft.com/office/officeart/2018/2/layout/IconVerticalSolidList"/>
    <dgm:cxn modelId="{A3121788-F79B-4A89-A5FD-08990B9D204B}" type="presOf" srcId="{1BB7E56B-3E45-4DF2-984E-2E9003C8D38B}" destId="{221D8FBD-CBF0-4D89-B96E-66D70E41BAE6}" srcOrd="0" destOrd="0" presId="urn:microsoft.com/office/officeart/2018/2/layout/IconVerticalSolidList"/>
    <dgm:cxn modelId="{4F6E7C8C-14A7-42C2-970C-32ECC94D8C7B}" srcId="{5437A0DD-5AC7-4F13-BA43-3B51E39B44FF}" destId="{72944307-53B7-499E-AC0D-79983F2EA757}" srcOrd="3" destOrd="0" parTransId="{3BAC74F5-9DDA-4A01-8DAF-446C88909782}" sibTransId="{0D525A71-5ECF-485F-A4C3-2DB84FBC95A3}"/>
    <dgm:cxn modelId="{6447F8A7-F8E7-4720-AE9E-B8402C4B64BD}" type="presOf" srcId="{68BC91CD-B64A-4BC4-BF21-EAEAF76262B2}" destId="{8DC931C2-F8D9-487C-8603-062B527C3E0B}" srcOrd="0" destOrd="0" presId="urn:microsoft.com/office/officeart/2018/2/layout/IconVerticalSolidList"/>
    <dgm:cxn modelId="{4776F1BC-64F7-404D-9DB3-BB47AB31E3F3}" srcId="{5437A0DD-5AC7-4F13-BA43-3B51E39B44FF}" destId="{68BC91CD-B64A-4BC4-BF21-EAEAF76262B2}" srcOrd="0" destOrd="0" parTransId="{1348EE0B-777C-4A37-8B99-F6F910B58679}" sibTransId="{B59CDA8C-22EE-436A-AD32-6DDD21762B8F}"/>
    <dgm:cxn modelId="{F8D223DB-8068-4A47-B012-F891830DB91A}" srcId="{5437A0DD-5AC7-4F13-BA43-3B51E39B44FF}" destId="{F7547E1D-D88D-46CC-8504-FBC9D9122016}" srcOrd="2" destOrd="0" parTransId="{A95408B2-4CE7-487B-BA46-85B776C5DB01}" sibTransId="{7ED77C89-14A4-476F-8E94-6AE36A8F5BCE}"/>
    <dgm:cxn modelId="{5AB5D799-AA62-41EE-ACC5-DDC5A14D2BFA}" type="presParOf" srcId="{A1B8BA0B-BB8D-4882-9453-87FA4CE8FD23}" destId="{D603F9A6-5F76-4F06-9367-4FC160FAFAAC}" srcOrd="0" destOrd="0" presId="urn:microsoft.com/office/officeart/2018/2/layout/IconVerticalSolidList"/>
    <dgm:cxn modelId="{E99B85A5-2962-4578-9E71-BA845FF49963}" type="presParOf" srcId="{D603F9A6-5F76-4F06-9367-4FC160FAFAAC}" destId="{359E4B12-60FB-4BF5-BF57-8F8F978AFB72}" srcOrd="0" destOrd="0" presId="urn:microsoft.com/office/officeart/2018/2/layout/IconVerticalSolidList"/>
    <dgm:cxn modelId="{22A8CFCE-30FF-4A7B-8FF5-745452D54EF5}" type="presParOf" srcId="{D603F9A6-5F76-4F06-9367-4FC160FAFAAC}" destId="{4DF45A45-F51E-435F-8A32-F5260D880371}" srcOrd="1" destOrd="0" presId="urn:microsoft.com/office/officeart/2018/2/layout/IconVerticalSolidList"/>
    <dgm:cxn modelId="{9315BE50-0528-4B3E-8B55-8CBD563FB2A1}" type="presParOf" srcId="{D603F9A6-5F76-4F06-9367-4FC160FAFAAC}" destId="{AF572248-783D-4649-9AB3-18130C41B000}" srcOrd="2" destOrd="0" presId="urn:microsoft.com/office/officeart/2018/2/layout/IconVerticalSolidList"/>
    <dgm:cxn modelId="{EB8BC602-7421-4995-9BA5-FD327ADFA624}" type="presParOf" srcId="{D603F9A6-5F76-4F06-9367-4FC160FAFAAC}" destId="{8DC931C2-F8D9-487C-8603-062B527C3E0B}" srcOrd="3" destOrd="0" presId="urn:microsoft.com/office/officeart/2018/2/layout/IconVerticalSolidList"/>
    <dgm:cxn modelId="{CB255C45-4E56-4DEA-9538-056582614A5F}" type="presParOf" srcId="{A1B8BA0B-BB8D-4882-9453-87FA4CE8FD23}" destId="{2743FB8A-D382-4CCE-A019-CAB6ABAA607D}" srcOrd="1" destOrd="0" presId="urn:microsoft.com/office/officeart/2018/2/layout/IconVerticalSolidList"/>
    <dgm:cxn modelId="{848E94E9-C6D0-4F26-9333-029E07AAE5D3}" type="presParOf" srcId="{A1B8BA0B-BB8D-4882-9453-87FA4CE8FD23}" destId="{E2F3F8D0-F5BF-404A-824D-E42121156C19}" srcOrd="2" destOrd="0" presId="urn:microsoft.com/office/officeart/2018/2/layout/IconVerticalSolidList"/>
    <dgm:cxn modelId="{2A7AA05E-DD70-42EF-A2DD-3712A4CD5C7E}" type="presParOf" srcId="{E2F3F8D0-F5BF-404A-824D-E42121156C19}" destId="{2EDD95B1-EA7B-4E41-8557-E4E557440235}" srcOrd="0" destOrd="0" presId="urn:microsoft.com/office/officeart/2018/2/layout/IconVerticalSolidList"/>
    <dgm:cxn modelId="{A7948047-CDAE-493D-9756-0A65B6E9DFEC}" type="presParOf" srcId="{E2F3F8D0-F5BF-404A-824D-E42121156C19}" destId="{E273EC37-03B9-4CA6-B525-31FB3D614261}" srcOrd="1" destOrd="0" presId="urn:microsoft.com/office/officeart/2018/2/layout/IconVerticalSolidList"/>
    <dgm:cxn modelId="{EAD47FD5-6E87-4E6D-8C8C-1E1ED3AC1E2D}" type="presParOf" srcId="{E2F3F8D0-F5BF-404A-824D-E42121156C19}" destId="{8FE7C486-1C03-460F-AF7D-B35464D0C6B6}" srcOrd="2" destOrd="0" presId="urn:microsoft.com/office/officeart/2018/2/layout/IconVerticalSolidList"/>
    <dgm:cxn modelId="{6D59EA01-08B8-422E-A9C7-10E8AB1BBD8F}" type="presParOf" srcId="{E2F3F8D0-F5BF-404A-824D-E42121156C19}" destId="{221D8FBD-CBF0-4D89-B96E-66D70E41BAE6}" srcOrd="3" destOrd="0" presId="urn:microsoft.com/office/officeart/2018/2/layout/IconVerticalSolidList"/>
    <dgm:cxn modelId="{E0EB3948-22F3-4D80-9C98-85E42374F6DD}" type="presParOf" srcId="{A1B8BA0B-BB8D-4882-9453-87FA4CE8FD23}" destId="{97ED7B0C-CA2B-4D59-831A-E592849ABA64}" srcOrd="3" destOrd="0" presId="urn:microsoft.com/office/officeart/2018/2/layout/IconVerticalSolidList"/>
    <dgm:cxn modelId="{4AEA1342-C5F7-4F7A-9B5A-49E0C4EC0227}" type="presParOf" srcId="{A1B8BA0B-BB8D-4882-9453-87FA4CE8FD23}" destId="{CB5FBFDE-71AE-4B21-83A0-C21D0247065A}" srcOrd="4" destOrd="0" presId="urn:microsoft.com/office/officeart/2018/2/layout/IconVerticalSolidList"/>
    <dgm:cxn modelId="{589B29EB-E73C-4AB0-9CA1-EF8E11B66707}" type="presParOf" srcId="{CB5FBFDE-71AE-4B21-83A0-C21D0247065A}" destId="{83853973-9137-4411-A239-4EECD3179563}" srcOrd="0" destOrd="0" presId="urn:microsoft.com/office/officeart/2018/2/layout/IconVerticalSolidList"/>
    <dgm:cxn modelId="{5CC8F06C-6DFF-4041-9865-0FD063084BE8}" type="presParOf" srcId="{CB5FBFDE-71AE-4B21-83A0-C21D0247065A}" destId="{DE9BE769-03EB-4929-9040-2731EDDD17C0}" srcOrd="1" destOrd="0" presId="urn:microsoft.com/office/officeart/2018/2/layout/IconVerticalSolidList"/>
    <dgm:cxn modelId="{D910C018-B3B1-48C4-B580-E9E02EE3F54B}" type="presParOf" srcId="{CB5FBFDE-71AE-4B21-83A0-C21D0247065A}" destId="{D5EB7561-6749-49A2-A592-133A23B6A5A1}" srcOrd="2" destOrd="0" presId="urn:microsoft.com/office/officeart/2018/2/layout/IconVerticalSolidList"/>
    <dgm:cxn modelId="{55E2A3FB-F156-4482-9D94-7CCF6A71BBDB}" type="presParOf" srcId="{CB5FBFDE-71AE-4B21-83A0-C21D0247065A}" destId="{3659C49B-6E36-4634-9D0B-DE7ACB42AB15}" srcOrd="3" destOrd="0" presId="urn:microsoft.com/office/officeart/2018/2/layout/IconVerticalSolidList"/>
    <dgm:cxn modelId="{9F6CD988-65B2-4E5D-B22A-B7E17BA7DB9B}" type="presParOf" srcId="{A1B8BA0B-BB8D-4882-9453-87FA4CE8FD23}" destId="{093F0C7F-672D-468E-B737-A6780F819835}" srcOrd="5" destOrd="0" presId="urn:microsoft.com/office/officeart/2018/2/layout/IconVerticalSolidList"/>
    <dgm:cxn modelId="{CCECC302-A4A5-4E03-B890-218ADA11186C}" type="presParOf" srcId="{A1B8BA0B-BB8D-4882-9453-87FA4CE8FD23}" destId="{F7480C2E-D574-4528-B8F7-39466145C730}" srcOrd="6" destOrd="0" presId="urn:microsoft.com/office/officeart/2018/2/layout/IconVerticalSolidList"/>
    <dgm:cxn modelId="{35C36897-E965-4814-8840-BC2EFC3CBFE6}" type="presParOf" srcId="{F7480C2E-D574-4528-B8F7-39466145C730}" destId="{70BD212B-C957-4C13-AD9D-07433E4EC33A}" srcOrd="0" destOrd="0" presId="urn:microsoft.com/office/officeart/2018/2/layout/IconVerticalSolidList"/>
    <dgm:cxn modelId="{F66D5D87-A56D-4B80-BF72-3639AA6361DD}" type="presParOf" srcId="{F7480C2E-D574-4528-B8F7-39466145C730}" destId="{C1A56041-4878-4891-91DF-BF01FDE6EDCF}" srcOrd="1" destOrd="0" presId="urn:microsoft.com/office/officeart/2018/2/layout/IconVerticalSolidList"/>
    <dgm:cxn modelId="{41D81154-30B7-421D-8B78-A20DF1CD252C}" type="presParOf" srcId="{F7480C2E-D574-4528-B8F7-39466145C730}" destId="{1B45E924-BCD0-436E-A13A-9C6FC8FE3DA1}" srcOrd="2" destOrd="0" presId="urn:microsoft.com/office/officeart/2018/2/layout/IconVerticalSolidList"/>
    <dgm:cxn modelId="{7F699940-981D-4DAA-87D4-0936A496A9F8}" type="presParOf" srcId="{F7480C2E-D574-4528-B8F7-39466145C730}" destId="{EB559004-2C7A-4D80-B4F6-839421CFF095}" srcOrd="3" destOrd="0" presId="urn:microsoft.com/office/officeart/2018/2/layout/IconVerticalSolidList"/>
    <dgm:cxn modelId="{693A07E3-06D2-4A90-AAB0-9752F462A850}" type="presParOf" srcId="{A1B8BA0B-BB8D-4882-9453-87FA4CE8FD23}" destId="{AC629CCA-9E17-4214-A8F5-431FDFC86436}" srcOrd="7" destOrd="0" presId="urn:microsoft.com/office/officeart/2018/2/layout/IconVerticalSolidList"/>
    <dgm:cxn modelId="{5DFB57FB-4477-4EDD-868C-89A5F87CE0DC}" type="presParOf" srcId="{A1B8BA0B-BB8D-4882-9453-87FA4CE8FD23}" destId="{47F19C9E-5CD1-4024-B3DB-EF58F4FAB62C}" srcOrd="8" destOrd="0" presId="urn:microsoft.com/office/officeart/2018/2/layout/IconVerticalSolidList"/>
    <dgm:cxn modelId="{DE4ED349-8A30-498A-842E-47F94F5F7B81}" type="presParOf" srcId="{47F19C9E-5CD1-4024-B3DB-EF58F4FAB62C}" destId="{C314CFB7-A493-4857-8DF7-4A64003F0701}" srcOrd="0" destOrd="0" presId="urn:microsoft.com/office/officeart/2018/2/layout/IconVerticalSolidList"/>
    <dgm:cxn modelId="{56A63C8B-BD1C-4909-8C65-0BB1E5A282BF}" type="presParOf" srcId="{47F19C9E-5CD1-4024-B3DB-EF58F4FAB62C}" destId="{FE7E9AF7-9BBE-426C-88FF-A755E8856607}" srcOrd="1" destOrd="0" presId="urn:microsoft.com/office/officeart/2018/2/layout/IconVerticalSolidList"/>
    <dgm:cxn modelId="{2812CDB2-1ED5-4336-9A9F-45CAD2EDE5E7}" type="presParOf" srcId="{47F19C9E-5CD1-4024-B3DB-EF58F4FAB62C}" destId="{AB4401F1-DCE6-459B-A6A0-70BE3FC3EDFC}" srcOrd="2" destOrd="0" presId="urn:microsoft.com/office/officeart/2018/2/layout/IconVerticalSolidList"/>
    <dgm:cxn modelId="{065E4EBF-B255-4310-9DBC-A5E282AD08FF}" type="presParOf" srcId="{47F19C9E-5CD1-4024-B3DB-EF58F4FAB62C}" destId="{E3A6CE2D-D5B3-4C3B-A4EA-38F0F2A681D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1F96C89-A9B9-4652-8F57-72F664CA9F87}"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7DE0FFA1-EF44-493D-B576-0CA2DCA1759A}">
      <dgm:prSet/>
      <dgm:spPr/>
      <dgm:t>
        <a:bodyPr/>
        <a:lstStyle/>
        <a:p>
          <a:pPr>
            <a:lnSpc>
              <a:spcPct val="100000"/>
            </a:lnSpc>
          </a:pPr>
          <a:r>
            <a:rPr lang="en-US"/>
            <a:t>Trickle-down economics has failed to deliver its promises in Pakistan due to various reasons. One of the main criticisms is that the benefits of economic growth, tax cuts, and deregulation have remained concentrated in the hands of the already wealthy, exacerbating income inequality. </a:t>
          </a:r>
        </a:p>
      </dgm:t>
    </dgm:pt>
    <dgm:pt modelId="{BF641EC2-97CF-4764-8BF2-453F7B584FB2}" type="parTrans" cxnId="{636539C4-3988-4DC7-8594-D598E2D4A75A}">
      <dgm:prSet/>
      <dgm:spPr/>
      <dgm:t>
        <a:bodyPr/>
        <a:lstStyle/>
        <a:p>
          <a:endParaRPr lang="en-US"/>
        </a:p>
      </dgm:t>
    </dgm:pt>
    <dgm:pt modelId="{090164A1-AB3C-4BAB-B3F4-A5BA3FE6C120}" type="sibTrans" cxnId="{636539C4-3988-4DC7-8594-D598E2D4A75A}">
      <dgm:prSet/>
      <dgm:spPr/>
      <dgm:t>
        <a:bodyPr/>
        <a:lstStyle/>
        <a:p>
          <a:endParaRPr lang="en-US"/>
        </a:p>
      </dgm:t>
    </dgm:pt>
    <dgm:pt modelId="{9EE37AF4-2AAD-48E6-AD1D-8C0C2E5472F6}">
      <dgm:prSet/>
      <dgm:spPr/>
      <dgm:t>
        <a:bodyPr/>
        <a:lstStyle/>
        <a:p>
          <a:pPr>
            <a:lnSpc>
              <a:spcPct val="100000"/>
            </a:lnSpc>
          </a:pPr>
          <a:r>
            <a:rPr lang="en-US"/>
            <a:t>Trickle-down economics have led to a reduction in government spending and social welfare programs, which negatively impacted the well-being of vulnerable populations (Atif et al., 2012). </a:t>
          </a:r>
        </a:p>
      </dgm:t>
    </dgm:pt>
    <dgm:pt modelId="{42CE3093-22EA-4858-A253-4A6CA2B5E1B1}" type="parTrans" cxnId="{365CF6E8-A47A-4F08-A8A7-060CE3D05397}">
      <dgm:prSet/>
      <dgm:spPr/>
      <dgm:t>
        <a:bodyPr/>
        <a:lstStyle/>
        <a:p>
          <a:endParaRPr lang="en-US"/>
        </a:p>
      </dgm:t>
    </dgm:pt>
    <dgm:pt modelId="{4162B212-1E2A-4098-B29F-C8848D7D367F}" type="sibTrans" cxnId="{365CF6E8-A47A-4F08-A8A7-060CE3D05397}">
      <dgm:prSet/>
      <dgm:spPr/>
      <dgm:t>
        <a:bodyPr/>
        <a:lstStyle/>
        <a:p>
          <a:endParaRPr lang="en-US"/>
        </a:p>
      </dgm:t>
    </dgm:pt>
    <dgm:pt modelId="{01ABFF9C-43F1-4E22-A5DE-13F0420A685A}">
      <dgm:prSet/>
      <dgm:spPr/>
      <dgm:t>
        <a:bodyPr/>
        <a:lstStyle/>
        <a:p>
          <a:pPr>
            <a:lnSpc>
              <a:spcPct val="100000"/>
            </a:lnSpc>
          </a:pPr>
          <a:r>
            <a:rPr lang="en-US"/>
            <a:t>Pakistan has seen uneven growth patterns for many years. In the era of high growth income inequality was seen elevated. On the other hand, when the focus was given to social spending, growth was found to be hurt. </a:t>
          </a:r>
        </a:p>
      </dgm:t>
    </dgm:pt>
    <dgm:pt modelId="{75BFD3AF-6E02-4D73-9757-13FC7BCD3645}" type="parTrans" cxnId="{ACE66661-D3D4-40B0-B536-E6A0100293CB}">
      <dgm:prSet/>
      <dgm:spPr/>
      <dgm:t>
        <a:bodyPr/>
        <a:lstStyle/>
        <a:p>
          <a:endParaRPr lang="en-US"/>
        </a:p>
      </dgm:t>
    </dgm:pt>
    <dgm:pt modelId="{628261E8-256B-4825-9C76-1B5B18986755}" type="sibTrans" cxnId="{ACE66661-D3D4-40B0-B536-E6A0100293CB}">
      <dgm:prSet/>
      <dgm:spPr/>
      <dgm:t>
        <a:bodyPr/>
        <a:lstStyle/>
        <a:p>
          <a:endParaRPr lang="en-US"/>
        </a:p>
      </dgm:t>
    </dgm:pt>
    <dgm:pt modelId="{46F73520-3C4B-4438-BF74-9C444DD96385}">
      <dgm:prSet/>
      <dgm:spPr/>
      <dgm:t>
        <a:bodyPr/>
        <a:lstStyle/>
        <a:p>
          <a:pPr>
            <a:lnSpc>
              <a:spcPct val="100000"/>
            </a:lnSpc>
          </a:pPr>
          <a:r>
            <a:rPr lang="en-US"/>
            <a:t>The objective of the study is to develop a sustainable growth model by evaluating the impact of liberal policies and socioeconomic policies on macro indicators and households.</a:t>
          </a:r>
        </a:p>
      </dgm:t>
    </dgm:pt>
    <dgm:pt modelId="{7C3177EB-B6C3-4646-8B50-ED5E8BCC6FA8}" type="parTrans" cxnId="{3143AAC3-81F9-42F9-9C4E-D08A30013014}">
      <dgm:prSet/>
      <dgm:spPr/>
      <dgm:t>
        <a:bodyPr/>
        <a:lstStyle/>
        <a:p>
          <a:endParaRPr lang="en-US"/>
        </a:p>
      </dgm:t>
    </dgm:pt>
    <dgm:pt modelId="{97CCDA2C-3027-4999-8CED-1C1713000B2D}" type="sibTrans" cxnId="{3143AAC3-81F9-42F9-9C4E-D08A30013014}">
      <dgm:prSet/>
      <dgm:spPr/>
      <dgm:t>
        <a:bodyPr/>
        <a:lstStyle/>
        <a:p>
          <a:endParaRPr lang="en-US"/>
        </a:p>
      </dgm:t>
    </dgm:pt>
    <dgm:pt modelId="{BF8FE301-A87F-4271-A856-772C8906515E}" type="pres">
      <dgm:prSet presAssocID="{41F96C89-A9B9-4652-8F57-72F664CA9F87}" presName="root" presStyleCnt="0">
        <dgm:presLayoutVars>
          <dgm:dir/>
          <dgm:resizeHandles val="exact"/>
        </dgm:presLayoutVars>
      </dgm:prSet>
      <dgm:spPr/>
    </dgm:pt>
    <dgm:pt modelId="{3F222DBD-0036-45DE-909D-A1C38565360C}" type="pres">
      <dgm:prSet presAssocID="{7DE0FFA1-EF44-493D-B576-0CA2DCA1759A}" presName="compNode" presStyleCnt="0"/>
      <dgm:spPr/>
    </dgm:pt>
    <dgm:pt modelId="{D8E2F8A5-A171-402C-99A4-812D51C0CBE4}" type="pres">
      <dgm:prSet presAssocID="{7DE0FFA1-EF44-493D-B576-0CA2DCA1759A}" presName="bgRect" presStyleLbl="bgShp" presStyleIdx="0" presStyleCnt="4"/>
      <dgm:spPr/>
    </dgm:pt>
    <dgm:pt modelId="{CD415052-03F9-45A4-A237-AA7A9E92A12A}" type="pres">
      <dgm:prSet presAssocID="{7DE0FFA1-EF44-493D-B576-0CA2DCA1759A}"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ollar"/>
        </a:ext>
      </dgm:extLst>
    </dgm:pt>
    <dgm:pt modelId="{EE2AC50C-4E13-463C-A711-B6B14BD13E89}" type="pres">
      <dgm:prSet presAssocID="{7DE0FFA1-EF44-493D-B576-0CA2DCA1759A}" presName="spaceRect" presStyleCnt="0"/>
      <dgm:spPr/>
    </dgm:pt>
    <dgm:pt modelId="{CE10C596-16C2-4208-AE05-F50FF62E1FBE}" type="pres">
      <dgm:prSet presAssocID="{7DE0FFA1-EF44-493D-B576-0CA2DCA1759A}" presName="parTx" presStyleLbl="revTx" presStyleIdx="0" presStyleCnt="4">
        <dgm:presLayoutVars>
          <dgm:chMax val="0"/>
          <dgm:chPref val="0"/>
        </dgm:presLayoutVars>
      </dgm:prSet>
      <dgm:spPr/>
    </dgm:pt>
    <dgm:pt modelId="{20FADFA2-15D2-4C4C-BCDC-DE9DB4A4715C}" type="pres">
      <dgm:prSet presAssocID="{090164A1-AB3C-4BAB-B3F4-A5BA3FE6C120}" presName="sibTrans" presStyleCnt="0"/>
      <dgm:spPr/>
    </dgm:pt>
    <dgm:pt modelId="{04B2979F-FFAF-4EAE-9AB4-ACDCA15293F0}" type="pres">
      <dgm:prSet presAssocID="{9EE37AF4-2AAD-48E6-AD1D-8C0C2E5472F6}" presName="compNode" presStyleCnt="0"/>
      <dgm:spPr/>
    </dgm:pt>
    <dgm:pt modelId="{CE2D4481-9F32-436F-A2F3-D620DB732262}" type="pres">
      <dgm:prSet presAssocID="{9EE37AF4-2AAD-48E6-AD1D-8C0C2E5472F6}" presName="bgRect" presStyleLbl="bgShp" presStyleIdx="1" presStyleCnt="4"/>
      <dgm:spPr/>
    </dgm:pt>
    <dgm:pt modelId="{E4295527-02DC-4585-B4B6-9BD033A252A3}" type="pres">
      <dgm:prSet presAssocID="{9EE37AF4-2AAD-48E6-AD1D-8C0C2E5472F6}"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Farm scene"/>
        </a:ext>
      </dgm:extLst>
    </dgm:pt>
    <dgm:pt modelId="{42347E38-9AFD-4976-AA69-C66E5C7DD8B4}" type="pres">
      <dgm:prSet presAssocID="{9EE37AF4-2AAD-48E6-AD1D-8C0C2E5472F6}" presName="spaceRect" presStyleCnt="0"/>
      <dgm:spPr/>
    </dgm:pt>
    <dgm:pt modelId="{E8809DA5-50BC-4351-8D2A-E1F27CD385A3}" type="pres">
      <dgm:prSet presAssocID="{9EE37AF4-2AAD-48E6-AD1D-8C0C2E5472F6}" presName="parTx" presStyleLbl="revTx" presStyleIdx="1" presStyleCnt="4">
        <dgm:presLayoutVars>
          <dgm:chMax val="0"/>
          <dgm:chPref val="0"/>
        </dgm:presLayoutVars>
      </dgm:prSet>
      <dgm:spPr/>
    </dgm:pt>
    <dgm:pt modelId="{3339AAE6-6B6E-4D71-9D89-2192B70420CB}" type="pres">
      <dgm:prSet presAssocID="{4162B212-1E2A-4098-B29F-C8848D7D367F}" presName="sibTrans" presStyleCnt="0"/>
      <dgm:spPr/>
    </dgm:pt>
    <dgm:pt modelId="{6EE34CE7-9B52-4C24-9667-16EC3BC85DF1}" type="pres">
      <dgm:prSet presAssocID="{01ABFF9C-43F1-4E22-A5DE-13F0420A685A}" presName="compNode" presStyleCnt="0"/>
      <dgm:spPr/>
    </dgm:pt>
    <dgm:pt modelId="{C2E046FE-EEF4-412F-B7B2-8ADF730CA020}" type="pres">
      <dgm:prSet presAssocID="{01ABFF9C-43F1-4E22-A5DE-13F0420A685A}" presName="bgRect" presStyleLbl="bgShp" presStyleIdx="2" presStyleCnt="4"/>
      <dgm:spPr/>
    </dgm:pt>
    <dgm:pt modelId="{FB612C91-2D95-4C05-863B-776A64C5349C}" type="pres">
      <dgm:prSet presAssocID="{01ABFF9C-43F1-4E22-A5DE-13F0420A685A}"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Business Growth"/>
        </a:ext>
      </dgm:extLst>
    </dgm:pt>
    <dgm:pt modelId="{EBB046B7-4E9B-404A-A688-23A12402F7BE}" type="pres">
      <dgm:prSet presAssocID="{01ABFF9C-43F1-4E22-A5DE-13F0420A685A}" presName="spaceRect" presStyleCnt="0"/>
      <dgm:spPr/>
    </dgm:pt>
    <dgm:pt modelId="{2897E51D-5158-4BCE-9E8A-3F60D34CBAD7}" type="pres">
      <dgm:prSet presAssocID="{01ABFF9C-43F1-4E22-A5DE-13F0420A685A}" presName="parTx" presStyleLbl="revTx" presStyleIdx="2" presStyleCnt="4">
        <dgm:presLayoutVars>
          <dgm:chMax val="0"/>
          <dgm:chPref val="0"/>
        </dgm:presLayoutVars>
      </dgm:prSet>
      <dgm:spPr/>
    </dgm:pt>
    <dgm:pt modelId="{EF3EFF79-7FD3-4213-953D-18ABA4333561}" type="pres">
      <dgm:prSet presAssocID="{628261E8-256B-4825-9C76-1B5B18986755}" presName="sibTrans" presStyleCnt="0"/>
      <dgm:spPr/>
    </dgm:pt>
    <dgm:pt modelId="{FF7ED01A-5E10-4DDD-AB2A-48DCB4B721D7}" type="pres">
      <dgm:prSet presAssocID="{46F73520-3C4B-4438-BF74-9C444DD96385}" presName="compNode" presStyleCnt="0"/>
      <dgm:spPr/>
    </dgm:pt>
    <dgm:pt modelId="{D32FDEF9-EB32-4360-9CF9-5DE109D5340B}" type="pres">
      <dgm:prSet presAssocID="{46F73520-3C4B-4438-BF74-9C444DD96385}" presName="bgRect" presStyleLbl="bgShp" presStyleIdx="3" presStyleCnt="4"/>
      <dgm:spPr/>
    </dgm:pt>
    <dgm:pt modelId="{5A19D446-2823-4F06-9832-684D5378FB5F}" type="pres">
      <dgm:prSet presAssocID="{46F73520-3C4B-4438-BF74-9C444DD96385}"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Books"/>
        </a:ext>
      </dgm:extLst>
    </dgm:pt>
    <dgm:pt modelId="{A248E22E-34D7-4B7A-B93A-B73C892E9A7E}" type="pres">
      <dgm:prSet presAssocID="{46F73520-3C4B-4438-BF74-9C444DD96385}" presName="spaceRect" presStyleCnt="0"/>
      <dgm:spPr/>
    </dgm:pt>
    <dgm:pt modelId="{094EC1FC-EC92-4B51-86D2-4C779CA5ABB9}" type="pres">
      <dgm:prSet presAssocID="{46F73520-3C4B-4438-BF74-9C444DD96385}" presName="parTx" presStyleLbl="revTx" presStyleIdx="3" presStyleCnt="4">
        <dgm:presLayoutVars>
          <dgm:chMax val="0"/>
          <dgm:chPref val="0"/>
        </dgm:presLayoutVars>
      </dgm:prSet>
      <dgm:spPr/>
    </dgm:pt>
  </dgm:ptLst>
  <dgm:cxnLst>
    <dgm:cxn modelId="{ABAFB416-4DCE-4EBF-93FF-80379D93E5DF}" type="presOf" srcId="{7DE0FFA1-EF44-493D-B576-0CA2DCA1759A}" destId="{CE10C596-16C2-4208-AE05-F50FF62E1FBE}" srcOrd="0" destOrd="0" presId="urn:microsoft.com/office/officeart/2018/2/layout/IconVerticalSolidList"/>
    <dgm:cxn modelId="{78D16235-3812-476C-B87C-503DCB804C5A}" type="presOf" srcId="{9EE37AF4-2AAD-48E6-AD1D-8C0C2E5472F6}" destId="{E8809DA5-50BC-4351-8D2A-E1F27CD385A3}" srcOrd="0" destOrd="0" presId="urn:microsoft.com/office/officeart/2018/2/layout/IconVerticalSolidList"/>
    <dgm:cxn modelId="{D8DA805C-7F8F-4261-B785-1670B40779CB}" type="presOf" srcId="{01ABFF9C-43F1-4E22-A5DE-13F0420A685A}" destId="{2897E51D-5158-4BCE-9E8A-3F60D34CBAD7}" srcOrd="0" destOrd="0" presId="urn:microsoft.com/office/officeart/2018/2/layout/IconVerticalSolidList"/>
    <dgm:cxn modelId="{ACE66661-D3D4-40B0-B536-E6A0100293CB}" srcId="{41F96C89-A9B9-4652-8F57-72F664CA9F87}" destId="{01ABFF9C-43F1-4E22-A5DE-13F0420A685A}" srcOrd="2" destOrd="0" parTransId="{75BFD3AF-6E02-4D73-9757-13FC7BCD3645}" sibTransId="{628261E8-256B-4825-9C76-1B5B18986755}"/>
    <dgm:cxn modelId="{F6B209AE-7A51-451F-8BB2-BEFF9E5756E5}" type="presOf" srcId="{41F96C89-A9B9-4652-8F57-72F664CA9F87}" destId="{BF8FE301-A87F-4271-A856-772C8906515E}" srcOrd="0" destOrd="0" presId="urn:microsoft.com/office/officeart/2018/2/layout/IconVerticalSolidList"/>
    <dgm:cxn modelId="{3143AAC3-81F9-42F9-9C4E-D08A30013014}" srcId="{41F96C89-A9B9-4652-8F57-72F664CA9F87}" destId="{46F73520-3C4B-4438-BF74-9C444DD96385}" srcOrd="3" destOrd="0" parTransId="{7C3177EB-B6C3-4646-8B50-ED5E8BCC6FA8}" sibTransId="{97CCDA2C-3027-4999-8CED-1C1713000B2D}"/>
    <dgm:cxn modelId="{636539C4-3988-4DC7-8594-D598E2D4A75A}" srcId="{41F96C89-A9B9-4652-8F57-72F664CA9F87}" destId="{7DE0FFA1-EF44-493D-B576-0CA2DCA1759A}" srcOrd="0" destOrd="0" parTransId="{BF641EC2-97CF-4764-8BF2-453F7B584FB2}" sibTransId="{090164A1-AB3C-4BAB-B3F4-A5BA3FE6C120}"/>
    <dgm:cxn modelId="{365CF6E8-A47A-4F08-A8A7-060CE3D05397}" srcId="{41F96C89-A9B9-4652-8F57-72F664CA9F87}" destId="{9EE37AF4-2AAD-48E6-AD1D-8C0C2E5472F6}" srcOrd="1" destOrd="0" parTransId="{42CE3093-22EA-4858-A253-4A6CA2B5E1B1}" sibTransId="{4162B212-1E2A-4098-B29F-C8848D7D367F}"/>
    <dgm:cxn modelId="{A5F012EA-00F4-4D13-B6C0-307EC17D8998}" type="presOf" srcId="{46F73520-3C4B-4438-BF74-9C444DD96385}" destId="{094EC1FC-EC92-4B51-86D2-4C779CA5ABB9}" srcOrd="0" destOrd="0" presId="urn:microsoft.com/office/officeart/2018/2/layout/IconVerticalSolidList"/>
    <dgm:cxn modelId="{267D93BD-132C-4491-9993-F82A4FBB4932}" type="presParOf" srcId="{BF8FE301-A87F-4271-A856-772C8906515E}" destId="{3F222DBD-0036-45DE-909D-A1C38565360C}" srcOrd="0" destOrd="0" presId="urn:microsoft.com/office/officeart/2018/2/layout/IconVerticalSolidList"/>
    <dgm:cxn modelId="{5DCE3C8D-CB95-40B3-899F-4B102E416641}" type="presParOf" srcId="{3F222DBD-0036-45DE-909D-A1C38565360C}" destId="{D8E2F8A5-A171-402C-99A4-812D51C0CBE4}" srcOrd="0" destOrd="0" presId="urn:microsoft.com/office/officeart/2018/2/layout/IconVerticalSolidList"/>
    <dgm:cxn modelId="{EAD0101D-BB49-4B38-82F0-06385DB9F36C}" type="presParOf" srcId="{3F222DBD-0036-45DE-909D-A1C38565360C}" destId="{CD415052-03F9-45A4-A237-AA7A9E92A12A}" srcOrd="1" destOrd="0" presId="urn:microsoft.com/office/officeart/2018/2/layout/IconVerticalSolidList"/>
    <dgm:cxn modelId="{3C82C968-F2AD-4B80-8536-725364D2295B}" type="presParOf" srcId="{3F222DBD-0036-45DE-909D-A1C38565360C}" destId="{EE2AC50C-4E13-463C-A711-B6B14BD13E89}" srcOrd="2" destOrd="0" presId="urn:microsoft.com/office/officeart/2018/2/layout/IconVerticalSolidList"/>
    <dgm:cxn modelId="{9DBBE647-0BDD-4776-87A7-BC70AA1753F5}" type="presParOf" srcId="{3F222DBD-0036-45DE-909D-A1C38565360C}" destId="{CE10C596-16C2-4208-AE05-F50FF62E1FBE}" srcOrd="3" destOrd="0" presId="urn:microsoft.com/office/officeart/2018/2/layout/IconVerticalSolidList"/>
    <dgm:cxn modelId="{AE34E0D8-4796-473B-98B0-1FFBB9FC0985}" type="presParOf" srcId="{BF8FE301-A87F-4271-A856-772C8906515E}" destId="{20FADFA2-15D2-4C4C-BCDC-DE9DB4A4715C}" srcOrd="1" destOrd="0" presId="urn:microsoft.com/office/officeart/2018/2/layout/IconVerticalSolidList"/>
    <dgm:cxn modelId="{4F00868C-32D8-4579-9FA2-710F61D860C5}" type="presParOf" srcId="{BF8FE301-A87F-4271-A856-772C8906515E}" destId="{04B2979F-FFAF-4EAE-9AB4-ACDCA15293F0}" srcOrd="2" destOrd="0" presId="urn:microsoft.com/office/officeart/2018/2/layout/IconVerticalSolidList"/>
    <dgm:cxn modelId="{AF71ABD7-7164-47A6-86B6-6E26C84A8243}" type="presParOf" srcId="{04B2979F-FFAF-4EAE-9AB4-ACDCA15293F0}" destId="{CE2D4481-9F32-436F-A2F3-D620DB732262}" srcOrd="0" destOrd="0" presId="urn:microsoft.com/office/officeart/2018/2/layout/IconVerticalSolidList"/>
    <dgm:cxn modelId="{4E7B2145-F5D4-40A6-AF6A-D0FEAD0ED96F}" type="presParOf" srcId="{04B2979F-FFAF-4EAE-9AB4-ACDCA15293F0}" destId="{E4295527-02DC-4585-B4B6-9BD033A252A3}" srcOrd="1" destOrd="0" presId="urn:microsoft.com/office/officeart/2018/2/layout/IconVerticalSolidList"/>
    <dgm:cxn modelId="{FB449B5F-B577-4D50-9CEA-7F9799C3961F}" type="presParOf" srcId="{04B2979F-FFAF-4EAE-9AB4-ACDCA15293F0}" destId="{42347E38-9AFD-4976-AA69-C66E5C7DD8B4}" srcOrd="2" destOrd="0" presId="urn:microsoft.com/office/officeart/2018/2/layout/IconVerticalSolidList"/>
    <dgm:cxn modelId="{644B8F2F-2B38-4579-A6E5-E3FF279F5660}" type="presParOf" srcId="{04B2979F-FFAF-4EAE-9AB4-ACDCA15293F0}" destId="{E8809DA5-50BC-4351-8D2A-E1F27CD385A3}" srcOrd="3" destOrd="0" presId="urn:microsoft.com/office/officeart/2018/2/layout/IconVerticalSolidList"/>
    <dgm:cxn modelId="{013AE2A5-C10C-4AB0-B458-F65D03F61E85}" type="presParOf" srcId="{BF8FE301-A87F-4271-A856-772C8906515E}" destId="{3339AAE6-6B6E-4D71-9D89-2192B70420CB}" srcOrd="3" destOrd="0" presId="urn:microsoft.com/office/officeart/2018/2/layout/IconVerticalSolidList"/>
    <dgm:cxn modelId="{8A725FB2-4D75-4764-B2E3-BD2F07C239A2}" type="presParOf" srcId="{BF8FE301-A87F-4271-A856-772C8906515E}" destId="{6EE34CE7-9B52-4C24-9667-16EC3BC85DF1}" srcOrd="4" destOrd="0" presId="urn:microsoft.com/office/officeart/2018/2/layout/IconVerticalSolidList"/>
    <dgm:cxn modelId="{876625F7-3DAB-4EF0-9E8C-239F5DBF5B0D}" type="presParOf" srcId="{6EE34CE7-9B52-4C24-9667-16EC3BC85DF1}" destId="{C2E046FE-EEF4-412F-B7B2-8ADF730CA020}" srcOrd="0" destOrd="0" presId="urn:microsoft.com/office/officeart/2018/2/layout/IconVerticalSolidList"/>
    <dgm:cxn modelId="{B8290B87-6828-40F5-B75F-C6C8A2EB859F}" type="presParOf" srcId="{6EE34CE7-9B52-4C24-9667-16EC3BC85DF1}" destId="{FB612C91-2D95-4C05-863B-776A64C5349C}" srcOrd="1" destOrd="0" presId="urn:microsoft.com/office/officeart/2018/2/layout/IconVerticalSolidList"/>
    <dgm:cxn modelId="{D11F75F9-9639-4012-A8A4-73A321599701}" type="presParOf" srcId="{6EE34CE7-9B52-4C24-9667-16EC3BC85DF1}" destId="{EBB046B7-4E9B-404A-A688-23A12402F7BE}" srcOrd="2" destOrd="0" presId="urn:microsoft.com/office/officeart/2018/2/layout/IconVerticalSolidList"/>
    <dgm:cxn modelId="{0BCA456E-33F1-43FE-8917-6A3A915CF3F5}" type="presParOf" srcId="{6EE34CE7-9B52-4C24-9667-16EC3BC85DF1}" destId="{2897E51D-5158-4BCE-9E8A-3F60D34CBAD7}" srcOrd="3" destOrd="0" presId="urn:microsoft.com/office/officeart/2018/2/layout/IconVerticalSolidList"/>
    <dgm:cxn modelId="{9DE03841-346A-4821-A09C-3A611D9EDA67}" type="presParOf" srcId="{BF8FE301-A87F-4271-A856-772C8906515E}" destId="{EF3EFF79-7FD3-4213-953D-18ABA4333561}" srcOrd="5" destOrd="0" presId="urn:microsoft.com/office/officeart/2018/2/layout/IconVerticalSolidList"/>
    <dgm:cxn modelId="{A1E6F0B6-EB01-439F-A23F-080EA69796EC}" type="presParOf" srcId="{BF8FE301-A87F-4271-A856-772C8906515E}" destId="{FF7ED01A-5E10-4DDD-AB2A-48DCB4B721D7}" srcOrd="6" destOrd="0" presId="urn:microsoft.com/office/officeart/2018/2/layout/IconVerticalSolidList"/>
    <dgm:cxn modelId="{838BB814-73BF-44B3-9C61-EE87182A664E}" type="presParOf" srcId="{FF7ED01A-5E10-4DDD-AB2A-48DCB4B721D7}" destId="{D32FDEF9-EB32-4360-9CF9-5DE109D5340B}" srcOrd="0" destOrd="0" presId="urn:microsoft.com/office/officeart/2018/2/layout/IconVerticalSolidList"/>
    <dgm:cxn modelId="{79BAB515-C06D-4DC4-9AD7-7081D78EC6EB}" type="presParOf" srcId="{FF7ED01A-5E10-4DDD-AB2A-48DCB4B721D7}" destId="{5A19D446-2823-4F06-9832-684D5378FB5F}" srcOrd="1" destOrd="0" presId="urn:microsoft.com/office/officeart/2018/2/layout/IconVerticalSolidList"/>
    <dgm:cxn modelId="{62D6C0A9-874E-4F4D-A1B9-24744D58943F}" type="presParOf" srcId="{FF7ED01A-5E10-4DDD-AB2A-48DCB4B721D7}" destId="{A248E22E-34D7-4B7A-B93A-B73C892E9A7E}" srcOrd="2" destOrd="0" presId="urn:microsoft.com/office/officeart/2018/2/layout/IconVerticalSolidList"/>
    <dgm:cxn modelId="{9609E3A5-4608-4ED3-B49F-013BD6645C0E}" type="presParOf" srcId="{FF7ED01A-5E10-4DDD-AB2A-48DCB4B721D7}" destId="{094EC1FC-EC92-4B51-86D2-4C779CA5ABB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E30FAFE-CBD5-46B3-B1EB-AD79B7003454}"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06D6ED73-6CFA-4720-AAA5-DC319202C9E6}">
      <dgm:prSet custT="1"/>
      <dgm:spPr/>
      <dgm:t>
        <a:bodyPr/>
        <a:lstStyle/>
        <a:p>
          <a:r>
            <a:rPr lang="en-US" sz="1800" dirty="0"/>
            <a:t>Methodological Gap</a:t>
          </a:r>
        </a:p>
      </dgm:t>
    </dgm:pt>
    <dgm:pt modelId="{0C286D43-FFD8-4CFB-B33F-7EBEF1703DD9}" type="parTrans" cxnId="{F4EADBDA-A3C4-4841-8EC2-045D8CC004CA}">
      <dgm:prSet/>
      <dgm:spPr/>
      <dgm:t>
        <a:bodyPr/>
        <a:lstStyle/>
        <a:p>
          <a:endParaRPr lang="en-US"/>
        </a:p>
      </dgm:t>
    </dgm:pt>
    <dgm:pt modelId="{92692856-2CA2-447B-910E-61EA0FF44720}" type="sibTrans" cxnId="{F4EADBDA-A3C4-4841-8EC2-045D8CC004CA}">
      <dgm:prSet/>
      <dgm:spPr/>
      <dgm:t>
        <a:bodyPr/>
        <a:lstStyle/>
        <a:p>
          <a:endParaRPr lang="en-US"/>
        </a:p>
      </dgm:t>
    </dgm:pt>
    <dgm:pt modelId="{EC233C74-12EE-4C4D-9447-B93D64B98742}">
      <dgm:prSet custT="1"/>
      <dgm:spPr/>
      <dgm:t>
        <a:bodyPr/>
        <a:lstStyle/>
        <a:p>
          <a:r>
            <a:rPr lang="en-US" sz="1600" dirty="0"/>
            <a:t>Most of the studies have measured the household determinants of poverty alleviation and income inequality through panel data or at a single point in time </a:t>
          </a:r>
        </a:p>
      </dgm:t>
    </dgm:pt>
    <dgm:pt modelId="{18A5444A-2C80-40E1-9ADB-236455B0CD3E}" type="parTrans" cxnId="{13A071D2-5467-41AA-BD08-71B405789E51}">
      <dgm:prSet/>
      <dgm:spPr/>
      <dgm:t>
        <a:bodyPr/>
        <a:lstStyle/>
        <a:p>
          <a:endParaRPr lang="en-US"/>
        </a:p>
      </dgm:t>
    </dgm:pt>
    <dgm:pt modelId="{D0080B7C-B396-473C-B5CD-0F1E0E2BC226}" type="sibTrans" cxnId="{13A071D2-5467-41AA-BD08-71B405789E51}">
      <dgm:prSet/>
      <dgm:spPr/>
      <dgm:t>
        <a:bodyPr/>
        <a:lstStyle/>
        <a:p>
          <a:endParaRPr lang="en-US"/>
        </a:p>
      </dgm:t>
    </dgm:pt>
    <dgm:pt modelId="{3F9392D6-D0C3-464D-9A4A-B9D02538186C}">
      <dgm:prSet custT="1"/>
      <dgm:spPr/>
      <dgm:t>
        <a:bodyPr/>
        <a:lstStyle/>
        <a:p>
          <a:r>
            <a:rPr lang="en-US" sz="1600" dirty="0"/>
            <a:t>No study have analyzed the structural change impact of two different policies in Pakistan </a:t>
          </a:r>
        </a:p>
      </dgm:t>
    </dgm:pt>
    <dgm:pt modelId="{A8335521-2DAA-4FFD-9298-3CC09B8BAEC9}" type="parTrans" cxnId="{0175CDA1-0E11-46AA-BD99-748847D3B933}">
      <dgm:prSet/>
      <dgm:spPr/>
      <dgm:t>
        <a:bodyPr/>
        <a:lstStyle/>
        <a:p>
          <a:endParaRPr lang="en-US"/>
        </a:p>
      </dgm:t>
    </dgm:pt>
    <dgm:pt modelId="{F60781CA-3A8B-49E3-9817-ADE9FD075AF0}" type="sibTrans" cxnId="{0175CDA1-0E11-46AA-BD99-748847D3B933}">
      <dgm:prSet/>
      <dgm:spPr/>
      <dgm:t>
        <a:bodyPr/>
        <a:lstStyle/>
        <a:p>
          <a:endParaRPr lang="en-US"/>
        </a:p>
      </dgm:t>
    </dgm:pt>
    <dgm:pt modelId="{F05E6659-8778-483F-8799-AF8A983B016C}">
      <dgm:prSet custT="1"/>
      <dgm:spPr/>
      <dgm:t>
        <a:bodyPr/>
        <a:lstStyle/>
        <a:p>
          <a:r>
            <a:rPr lang="en-US" sz="1600" dirty="0"/>
            <a:t>The study is based on household level to analyze the impact of income distribution  </a:t>
          </a:r>
        </a:p>
      </dgm:t>
    </dgm:pt>
    <dgm:pt modelId="{9431C05A-4F24-47E0-9627-1331BFCF98E0}" type="parTrans" cxnId="{05788ADD-2C79-4121-8B9F-C00260B4925B}">
      <dgm:prSet/>
      <dgm:spPr/>
      <dgm:t>
        <a:bodyPr/>
        <a:lstStyle/>
        <a:p>
          <a:endParaRPr lang="en-US"/>
        </a:p>
      </dgm:t>
    </dgm:pt>
    <dgm:pt modelId="{C59E7935-D5CD-4A74-94FA-56332E80581F}" type="sibTrans" cxnId="{05788ADD-2C79-4121-8B9F-C00260B4925B}">
      <dgm:prSet/>
      <dgm:spPr/>
      <dgm:t>
        <a:bodyPr/>
        <a:lstStyle/>
        <a:p>
          <a:endParaRPr lang="en-US"/>
        </a:p>
      </dgm:t>
    </dgm:pt>
    <dgm:pt modelId="{36893F5D-A51C-475E-9A3A-EE2B59AC18E3}">
      <dgm:prSet custT="1"/>
      <dgm:spPr/>
      <dgm:t>
        <a:bodyPr/>
        <a:lstStyle/>
        <a:p>
          <a:r>
            <a:rPr lang="en-US" sz="1600" dirty="0"/>
            <a:t>The study would provide a testing framework to create an inclusive growth model through which sustainable growth can be achieved along with improving income distribution</a:t>
          </a:r>
        </a:p>
      </dgm:t>
    </dgm:pt>
    <dgm:pt modelId="{FD2B7156-234A-4443-A2FF-4CDD5D2210DA}" type="parTrans" cxnId="{E6D40F03-E227-42F2-AA56-E5B92624C736}">
      <dgm:prSet/>
      <dgm:spPr/>
      <dgm:t>
        <a:bodyPr/>
        <a:lstStyle/>
        <a:p>
          <a:endParaRPr lang="en-US"/>
        </a:p>
      </dgm:t>
    </dgm:pt>
    <dgm:pt modelId="{1C9F3382-395A-43F6-94C9-7DC3D785DC5C}" type="sibTrans" cxnId="{E6D40F03-E227-42F2-AA56-E5B92624C736}">
      <dgm:prSet/>
      <dgm:spPr/>
      <dgm:t>
        <a:bodyPr/>
        <a:lstStyle/>
        <a:p>
          <a:endParaRPr lang="en-US"/>
        </a:p>
      </dgm:t>
    </dgm:pt>
    <dgm:pt modelId="{21D6B623-35CB-4B3B-A775-DDCC567AAB2D}" type="pres">
      <dgm:prSet presAssocID="{8E30FAFE-CBD5-46B3-B1EB-AD79B7003454}" presName="root" presStyleCnt="0">
        <dgm:presLayoutVars>
          <dgm:dir/>
          <dgm:resizeHandles val="exact"/>
        </dgm:presLayoutVars>
      </dgm:prSet>
      <dgm:spPr/>
    </dgm:pt>
    <dgm:pt modelId="{D134AA47-F62D-498D-8C14-A173E951727E}" type="pres">
      <dgm:prSet presAssocID="{06D6ED73-6CFA-4720-AAA5-DC319202C9E6}" presName="compNode" presStyleCnt="0"/>
      <dgm:spPr/>
    </dgm:pt>
    <dgm:pt modelId="{F9783D25-0963-4912-8FB1-A7A7B351FA0A}" type="pres">
      <dgm:prSet presAssocID="{06D6ED73-6CFA-4720-AAA5-DC319202C9E6}"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agnifying glass"/>
        </a:ext>
      </dgm:extLst>
    </dgm:pt>
    <dgm:pt modelId="{60BEB661-AD76-4A41-9EBE-22A2A1059825}" type="pres">
      <dgm:prSet presAssocID="{06D6ED73-6CFA-4720-AAA5-DC319202C9E6}" presName="spaceRect" presStyleCnt="0"/>
      <dgm:spPr/>
    </dgm:pt>
    <dgm:pt modelId="{4A4A22D1-4574-4524-A3E1-3AE2BD61D88E}" type="pres">
      <dgm:prSet presAssocID="{06D6ED73-6CFA-4720-AAA5-DC319202C9E6}" presName="textRect" presStyleLbl="revTx" presStyleIdx="0" presStyleCnt="5">
        <dgm:presLayoutVars>
          <dgm:chMax val="1"/>
          <dgm:chPref val="1"/>
        </dgm:presLayoutVars>
      </dgm:prSet>
      <dgm:spPr/>
    </dgm:pt>
    <dgm:pt modelId="{A59B9C85-CD26-4FE5-B8E7-3735DBF65115}" type="pres">
      <dgm:prSet presAssocID="{92692856-2CA2-447B-910E-61EA0FF44720}" presName="sibTrans" presStyleCnt="0"/>
      <dgm:spPr/>
    </dgm:pt>
    <dgm:pt modelId="{852B9617-F3B2-4F2C-A2CC-0B678288CE4A}" type="pres">
      <dgm:prSet presAssocID="{EC233C74-12EE-4C4D-9447-B93D64B98742}" presName="compNode" presStyleCnt="0"/>
      <dgm:spPr/>
    </dgm:pt>
    <dgm:pt modelId="{28385893-511F-4D06-BF80-6A015B6F082D}" type="pres">
      <dgm:prSet presAssocID="{EC233C74-12EE-4C4D-9447-B93D64B98742}"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usiness Growth"/>
        </a:ext>
      </dgm:extLst>
    </dgm:pt>
    <dgm:pt modelId="{B37E6F6F-633A-4BC3-BED8-4C6DD6C3B971}" type="pres">
      <dgm:prSet presAssocID="{EC233C74-12EE-4C4D-9447-B93D64B98742}" presName="spaceRect" presStyleCnt="0"/>
      <dgm:spPr/>
    </dgm:pt>
    <dgm:pt modelId="{11CCBAD7-066F-4869-A07D-E199FD9F2947}" type="pres">
      <dgm:prSet presAssocID="{EC233C74-12EE-4C4D-9447-B93D64B98742}" presName="textRect" presStyleLbl="revTx" presStyleIdx="1" presStyleCnt="5" custScaleX="130763">
        <dgm:presLayoutVars>
          <dgm:chMax val="1"/>
          <dgm:chPref val="1"/>
        </dgm:presLayoutVars>
      </dgm:prSet>
      <dgm:spPr/>
    </dgm:pt>
    <dgm:pt modelId="{6F68BFB4-09D1-4617-A2B1-618A41CD442A}" type="pres">
      <dgm:prSet presAssocID="{D0080B7C-B396-473C-B5CD-0F1E0E2BC226}" presName="sibTrans" presStyleCnt="0"/>
      <dgm:spPr/>
    </dgm:pt>
    <dgm:pt modelId="{37EFBC96-1DFC-42D7-BA2B-26BE6AAB9098}" type="pres">
      <dgm:prSet presAssocID="{3F9392D6-D0C3-464D-9A4A-B9D02538186C}" presName="compNode" presStyleCnt="0"/>
      <dgm:spPr/>
    </dgm:pt>
    <dgm:pt modelId="{8659BBB9-30A5-4565-ADDA-8A3E81743E3C}" type="pres">
      <dgm:prSet presAssocID="{3F9392D6-D0C3-464D-9A4A-B9D02538186C}"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ooks"/>
        </a:ext>
      </dgm:extLst>
    </dgm:pt>
    <dgm:pt modelId="{1B617D6D-1F7D-4DD0-951D-FE4D9876A723}" type="pres">
      <dgm:prSet presAssocID="{3F9392D6-D0C3-464D-9A4A-B9D02538186C}" presName="spaceRect" presStyleCnt="0"/>
      <dgm:spPr/>
    </dgm:pt>
    <dgm:pt modelId="{01465B77-6AA3-4BCA-BC84-BA38D475D7B5}" type="pres">
      <dgm:prSet presAssocID="{3F9392D6-D0C3-464D-9A4A-B9D02538186C}" presName="textRect" presStyleLbl="revTx" presStyleIdx="2" presStyleCnt="5">
        <dgm:presLayoutVars>
          <dgm:chMax val="1"/>
          <dgm:chPref val="1"/>
        </dgm:presLayoutVars>
      </dgm:prSet>
      <dgm:spPr/>
    </dgm:pt>
    <dgm:pt modelId="{4C47B158-4D0D-4578-B5A6-B75F453097D5}" type="pres">
      <dgm:prSet presAssocID="{F60781CA-3A8B-49E3-9817-ADE9FD075AF0}" presName="sibTrans" presStyleCnt="0"/>
      <dgm:spPr/>
    </dgm:pt>
    <dgm:pt modelId="{7897ED7F-C7C1-43D3-B1D2-35DB9DD7A41E}" type="pres">
      <dgm:prSet presAssocID="{F05E6659-8778-483F-8799-AF8A983B016C}" presName="compNode" presStyleCnt="0"/>
      <dgm:spPr/>
    </dgm:pt>
    <dgm:pt modelId="{FA8A3137-8AD7-467B-8CAC-6B43B40A42C1}" type="pres">
      <dgm:prSet presAssocID="{F05E6659-8778-483F-8799-AF8A983B016C}"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ouse"/>
        </a:ext>
      </dgm:extLst>
    </dgm:pt>
    <dgm:pt modelId="{7FE8A5ED-D281-4A2E-8AF6-7F146A8D9F69}" type="pres">
      <dgm:prSet presAssocID="{F05E6659-8778-483F-8799-AF8A983B016C}" presName="spaceRect" presStyleCnt="0"/>
      <dgm:spPr/>
    </dgm:pt>
    <dgm:pt modelId="{918044B1-C1AA-41EC-8C1F-BF049B1B9B1F}" type="pres">
      <dgm:prSet presAssocID="{F05E6659-8778-483F-8799-AF8A983B016C}" presName="textRect" presStyleLbl="revTx" presStyleIdx="3" presStyleCnt="5">
        <dgm:presLayoutVars>
          <dgm:chMax val="1"/>
          <dgm:chPref val="1"/>
        </dgm:presLayoutVars>
      </dgm:prSet>
      <dgm:spPr/>
    </dgm:pt>
    <dgm:pt modelId="{A0D0997A-F2FA-4E58-BC82-F8DECEBC36DB}" type="pres">
      <dgm:prSet presAssocID="{C59E7935-D5CD-4A74-94FA-56332E80581F}" presName="sibTrans" presStyleCnt="0"/>
      <dgm:spPr/>
    </dgm:pt>
    <dgm:pt modelId="{4B41C9A5-7D25-44BD-B02C-1F8F3496D46C}" type="pres">
      <dgm:prSet presAssocID="{36893F5D-A51C-475E-9A3A-EE2B59AC18E3}" presName="compNode" presStyleCnt="0"/>
      <dgm:spPr/>
    </dgm:pt>
    <dgm:pt modelId="{2693B3FA-DE1A-404F-A84B-B232C67DF2D3}" type="pres">
      <dgm:prSet presAssocID="{36893F5D-A51C-475E-9A3A-EE2B59AC18E3}"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Bar Graph with Upward Trend"/>
        </a:ext>
      </dgm:extLst>
    </dgm:pt>
    <dgm:pt modelId="{AE531124-616F-45EA-B68E-EDA4DE52976A}" type="pres">
      <dgm:prSet presAssocID="{36893F5D-A51C-475E-9A3A-EE2B59AC18E3}" presName="spaceRect" presStyleCnt="0"/>
      <dgm:spPr/>
    </dgm:pt>
    <dgm:pt modelId="{03BA3974-E316-4C21-A6A5-ECF798676018}" type="pres">
      <dgm:prSet presAssocID="{36893F5D-A51C-475E-9A3A-EE2B59AC18E3}" presName="textRect" presStyleLbl="revTx" presStyleIdx="4" presStyleCnt="5" custScaleX="156990">
        <dgm:presLayoutVars>
          <dgm:chMax val="1"/>
          <dgm:chPref val="1"/>
        </dgm:presLayoutVars>
      </dgm:prSet>
      <dgm:spPr/>
    </dgm:pt>
  </dgm:ptLst>
  <dgm:cxnLst>
    <dgm:cxn modelId="{E6D40F03-E227-42F2-AA56-E5B92624C736}" srcId="{8E30FAFE-CBD5-46B3-B1EB-AD79B7003454}" destId="{36893F5D-A51C-475E-9A3A-EE2B59AC18E3}" srcOrd="4" destOrd="0" parTransId="{FD2B7156-234A-4443-A2FF-4CDD5D2210DA}" sibTransId="{1C9F3382-395A-43F6-94C9-7DC3D785DC5C}"/>
    <dgm:cxn modelId="{F66E0004-50F1-4355-A0F7-55A238BD725F}" type="presOf" srcId="{8E30FAFE-CBD5-46B3-B1EB-AD79B7003454}" destId="{21D6B623-35CB-4B3B-A775-DDCC567AAB2D}" srcOrd="0" destOrd="0" presId="urn:microsoft.com/office/officeart/2018/2/layout/IconLabelList"/>
    <dgm:cxn modelId="{FD3CAF0B-3ABF-428F-BEEF-7F9C34EFC036}" type="presOf" srcId="{EC233C74-12EE-4C4D-9447-B93D64B98742}" destId="{11CCBAD7-066F-4869-A07D-E199FD9F2947}" srcOrd="0" destOrd="0" presId="urn:microsoft.com/office/officeart/2018/2/layout/IconLabelList"/>
    <dgm:cxn modelId="{8829D312-BC88-4C50-ADAD-E46B4C60EDEF}" type="presOf" srcId="{3F9392D6-D0C3-464D-9A4A-B9D02538186C}" destId="{01465B77-6AA3-4BCA-BC84-BA38D475D7B5}" srcOrd="0" destOrd="0" presId="urn:microsoft.com/office/officeart/2018/2/layout/IconLabelList"/>
    <dgm:cxn modelId="{2E4BD972-09EE-479A-9295-0A1D5869AC2C}" type="presOf" srcId="{36893F5D-A51C-475E-9A3A-EE2B59AC18E3}" destId="{03BA3974-E316-4C21-A6A5-ECF798676018}" srcOrd="0" destOrd="0" presId="urn:microsoft.com/office/officeart/2018/2/layout/IconLabelList"/>
    <dgm:cxn modelId="{E1CB2F97-C98B-46D0-91E8-ECFA757A2745}" type="presOf" srcId="{06D6ED73-6CFA-4720-AAA5-DC319202C9E6}" destId="{4A4A22D1-4574-4524-A3E1-3AE2BD61D88E}" srcOrd="0" destOrd="0" presId="urn:microsoft.com/office/officeart/2018/2/layout/IconLabelList"/>
    <dgm:cxn modelId="{1ED53B9D-DB8A-4EAA-AAB9-8D84A045CD72}" type="presOf" srcId="{F05E6659-8778-483F-8799-AF8A983B016C}" destId="{918044B1-C1AA-41EC-8C1F-BF049B1B9B1F}" srcOrd="0" destOrd="0" presId="urn:microsoft.com/office/officeart/2018/2/layout/IconLabelList"/>
    <dgm:cxn modelId="{0175CDA1-0E11-46AA-BD99-748847D3B933}" srcId="{8E30FAFE-CBD5-46B3-B1EB-AD79B7003454}" destId="{3F9392D6-D0C3-464D-9A4A-B9D02538186C}" srcOrd="2" destOrd="0" parTransId="{A8335521-2DAA-4FFD-9298-3CC09B8BAEC9}" sibTransId="{F60781CA-3A8B-49E3-9817-ADE9FD075AF0}"/>
    <dgm:cxn modelId="{13A071D2-5467-41AA-BD08-71B405789E51}" srcId="{8E30FAFE-CBD5-46B3-B1EB-AD79B7003454}" destId="{EC233C74-12EE-4C4D-9447-B93D64B98742}" srcOrd="1" destOrd="0" parTransId="{18A5444A-2C80-40E1-9ADB-236455B0CD3E}" sibTransId="{D0080B7C-B396-473C-B5CD-0F1E0E2BC226}"/>
    <dgm:cxn modelId="{F4EADBDA-A3C4-4841-8EC2-045D8CC004CA}" srcId="{8E30FAFE-CBD5-46B3-B1EB-AD79B7003454}" destId="{06D6ED73-6CFA-4720-AAA5-DC319202C9E6}" srcOrd="0" destOrd="0" parTransId="{0C286D43-FFD8-4CFB-B33F-7EBEF1703DD9}" sibTransId="{92692856-2CA2-447B-910E-61EA0FF44720}"/>
    <dgm:cxn modelId="{05788ADD-2C79-4121-8B9F-C00260B4925B}" srcId="{8E30FAFE-CBD5-46B3-B1EB-AD79B7003454}" destId="{F05E6659-8778-483F-8799-AF8A983B016C}" srcOrd="3" destOrd="0" parTransId="{9431C05A-4F24-47E0-9627-1331BFCF98E0}" sibTransId="{C59E7935-D5CD-4A74-94FA-56332E80581F}"/>
    <dgm:cxn modelId="{62C39635-1A06-4261-9C77-ECA6763DAA88}" type="presParOf" srcId="{21D6B623-35CB-4B3B-A775-DDCC567AAB2D}" destId="{D134AA47-F62D-498D-8C14-A173E951727E}" srcOrd="0" destOrd="0" presId="urn:microsoft.com/office/officeart/2018/2/layout/IconLabelList"/>
    <dgm:cxn modelId="{B4C66207-48A1-462C-B8A5-94718DA71C3A}" type="presParOf" srcId="{D134AA47-F62D-498D-8C14-A173E951727E}" destId="{F9783D25-0963-4912-8FB1-A7A7B351FA0A}" srcOrd="0" destOrd="0" presId="urn:microsoft.com/office/officeart/2018/2/layout/IconLabelList"/>
    <dgm:cxn modelId="{E340DD57-66DA-41CC-B4C7-F0FEE90C335A}" type="presParOf" srcId="{D134AA47-F62D-498D-8C14-A173E951727E}" destId="{60BEB661-AD76-4A41-9EBE-22A2A1059825}" srcOrd="1" destOrd="0" presId="urn:microsoft.com/office/officeart/2018/2/layout/IconLabelList"/>
    <dgm:cxn modelId="{47AF016E-1F5C-4700-9522-3350EC3B6950}" type="presParOf" srcId="{D134AA47-F62D-498D-8C14-A173E951727E}" destId="{4A4A22D1-4574-4524-A3E1-3AE2BD61D88E}" srcOrd="2" destOrd="0" presId="urn:microsoft.com/office/officeart/2018/2/layout/IconLabelList"/>
    <dgm:cxn modelId="{67693C6C-6D32-4FA6-9E38-B20358E6E145}" type="presParOf" srcId="{21D6B623-35CB-4B3B-A775-DDCC567AAB2D}" destId="{A59B9C85-CD26-4FE5-B8E7-3735DBF65115}" srcOrd="1" destOrd="0" presId="urn:microsoft.com/office/officeart/2018/2/layout/IconLabelList"/>
    <dgm:cxn modelId="{32198136-22A7-41EC-9E3B-E00AAA978DA7}" type="presParOf" srcId="{21D6B623-35CB-4B3B-A775-DDCC567AAB2D}" destId="{852B9617-F3B2-4F2C-A2CC-0B678288CE4A}" srcOrd="2" destOrd="0" presId="urn:microsoft.com/office/officeart/2018/2/layout/IconLabelList"/>
    <dgm:cxn modelId="{C8119AD6-85DB-446A-A6A4-9127C285294C}" type="presParOf" srcId="{852B9617-F3B2-4F2C-A2CC-0B678288CE4A}" destId="{28385893-511F-4D06-BF80-6A015B6F082D}" srcOrd="0" destOrd="0" presId="urn:microsoft.com/office/officeart/2018/2/layout/IconLabelList"/>
    <dgm:cxn modelId="{551FC90B-76EB-4161-A61D-C297B4ACD6EA}" type="presParOf" srcId="{852B9617-F3B2-4F2C-A2CC-0B678288CE4A}" destId="{B37E6F6F-633A-4BC3-BED8-4C6DD6C3B971}" srcOrd="1" destOrd="0" presId="urn:microsoft.com/office/officeart/2018/2/layout/IconLabelList"/>
    <dgm:cxn modelId="{F54DF08C-B098-4F86-9058-8F7979C894A4}" type="presParOf" srcId="{852B9617-F3B2-4F2C-A2CC-0B678288CE4A}" destId="{11CCBAD7-066F-4869-A07D-E199FD9F2947}" srcOrd="2" destOrd="0" presId="urn:microsoft.com/office/officeart/2018/2/layout/IconLabelList"/>
    <dgm:cxn modelId="{3FF0E750-C8C5-4E95-8861-44BA5E1D40A6}" type="presParOf" srcId="{21D6B623-35CB-4B3B-A775-DDCC567AAB2D}" destId="{6F68BFB4-09D1-4617-A2B1-618A41CD442A}" srcOrd="3" destOrd="0" presId="urn:microsoft.com/office/officeart/2018/2/layout/IconLabelList"/>
    <dgm:cxn modelId="{8358C459-2A3A-4F5C-968B-E7577F847FBE}" type="presParOf" srcId="{21D6B623-35CB-4B3B-A775-DDCC567AAB2D}" destId="{37EFBC96-1DFC-42D7-BA2B-26BE6AAB9098}" srcOrd="4" destOrd="0" presId="urn:microsoft.com/office/officeart/2018/2/layout/IconLabelList"/>
    <dgm:cxn modelId="{4A5D6A68-6A33-4CE4-9EED-6F2F7BB9AF61}" type="presParOf" srcId="{37EFBC96-1DFC-42D7-BA2B-26BE6AAB9098}" destId="{8659BBB9-30A5-4565-ADDA-8A3E81743E3C}" srcOrd="0" destOrd="0" presId="urn:microsoft.com/office/officeart/2018/2/layout/IconLabelList"/>
    <dgm:cxn modelId="{F8C2956E-196C-48FF-A662-ABA52AB8BB6D}" type="presParOf" srcId="{37EFBC96-1DFC-42D7-BA2B-26BE6AAB9098}" destId="{1B617D6D-1F7D-4DD0-951D-FE4D9876A723}" srcOrd="1" destOrd="0" presId="urn:microsoft.com/office/officeart/2018/2/layout/IconLabelList"/>
    <dgm:cxn modelId="{D21BBF7F-B8EE-4437-B61D-1806815F5CF5}" type="presParOf" srcId="{37EFBC96-1DFC-42D7-BA2B-26BE6AAB9098}" destId="{01465B77-6AA3-4BCA-BC84-BA38D475D7B5}" srcOrd="2" destOrd="0" presId="urn:microsoft.com/office/officeart/2018/2/layout/IconLabelList"/>
    <dgm:cxn modelId="{16FF42BB-EE6D-412A-9F80-78804CE24788}" type="presParOf" srcId="{21D6B623-35CB-4B3B-A775-DDCC567AAB2D}" destId="{4C47B158-4D0D-4578-B5A6-B75F453097D5}" srcOrd="5" destOrd="0" presId="urn:microsoft.com/office/officeart/2018/2/layout/IconLabelList"/>
    <dgm:cxn modelId="{4F556406-95B2-4E1D-8049-3569618C42BB}" type="presParOf" srcId="{21D6B623-35CB-4B3B-A775-DDCC567AAB2D}" destId="{7897ED7F-C7C1-43D3-B1D2-35DB9DD7A41E}" srcOrd="6" destOrd="0" presId="urn:microsoft.com/office/officeart/2018/2/layout/IconLabelList"/>
    <dgm:cxn modelId="{6CAAE86C-6CD8-4501-9D69-44F23FA9ACFB}" type="presParOf" srcId="{7897ED7F-C7C1-43D3-B1D2-35DB9DD7A41E}" destId="{FA8A3137-8AD7-467B-8CAC-6B43B40A42C1}" srcOrd="0" destOrd="0" presId="urn:microsoft.com/office/officeart/2018/2/layout/IconLabelList"/>
    <dgm:cxn modelId="{B41A3896-A7E1-4BEA-8EF2-62CB47BEE728}" type="presParOf" srcId="{7897ED7F-C7C1-43D3-B1D2-35DB9DD7A41E}" destId="{7FE8A5ED-D281-4A2E-8AF6-7F146A8D9F69}" srcOrd="1" destOrd="0" presId="urn:microsoft.com/office/officeart/2018/2/layout/IconLabelList"/>
    <dgm:cxn modelId="{EFBE2683-9F5B-4B78-A51A-15E66636C8DA}" type="presParOf" srcId="{7897ED7F-C7C1-43D3-B1D2-35DB9DD7A41E}" destId="{918044B1-C1AA-41EC-8C1F-BF049B1B9B1F}" srcOrd="2" destOrd="0" presId="urn:microsoft.com/office/officeart/2018/2/layout/IconLabelList"/>
    <dgm:cxn modelId="{C72A778D-80A9-40EF-9033-B63D8D0424F0}" type="presParOf" srcId="{21D6B623-35CB-4B3B-A775-DDCC567AAB2D}" destId="{A0D0997A-F2FA-4E58-BC82-F8DECEBC36DB}" srcOrd="7" destOrd="0" presId="urn:microsoft.com/office/officeart/2018/2/layout/IconLabelList"/>
    <dgm:cxn modelId="{9AC829C3-E8AB-4ADF-83F3-F4A3FBCE04A9}" type="presParOf" srcId="{21D6B623-35CB-4B3B-A775-DDCC567AAB2D}" destId="{4B41C9A5-7D25-44BD-B02C-1F8F3496D46C}" srcOrd="8" destOrd="0" presId="urn:microsoft.com/office/officeart/2018/2/layout/IconLabelList"/>
    <dgm:cxn modelId="{00351892-E005-4DBC-A456-F8E5EF26CC9F}" type="presParOf" srcId="{4B41C9A5-7D25-44BD-B02C-1F8F3496D46C}" destId="{2693B3FA-DE1A-404F-A84B-B232C67DF2D3}" srcOrd="0" destOrd="0" presId="urn:microsoft.com/office/officeart/2018/2/layout/IconLabelList"/>
    <dgm:cxn modelId="{572A2FB4-C2FE-4D7F-9C6F-67805BF85CCB}" type="presParOf" srcId="{4B41C9A5-7D25-44BD-B02C-1F8F3496D46C}" destId="{AE531124-616F-45EA-B68E-EDA4DE52976A}" srcOrd="1" destOrd="0" presId="urn:microsoft.com/office/officeart/2018/2/layout/IconLabelList"/>
    <dgm:cxn modelId="{9670532F-7408-484C-BC10-4F1D8DE9D5FE}" type="presParOf" srcId="{4B41C9A5-7D25-44BD-B02C-1F8F3496D46C}" destId="{03BA3974-E316-4C21-A6A5-ECF798676018}"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108C0BC-D64F-4BC7-BF66-5F7D53A0E459}"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D532EBF9-AAE2-44B9-8EF7-4BC8EE20CDFB}">
      <dgm:prSet/>
      <dgm:spPr/>
      <dgm:t>
        <a:bodyPr/>
        <a:lstStyle/>
        <a:p>
          <a:r>
            <a:rPr lang="en-US"/>
            <a:t>Tirmazee and Haroon (2015) analyzed the inclusiveness of growth in Pakistan. They estimate inclusive growth with the use of the social welfare index and mobility index. The results of the study revealed that Pakistan’s income grew efficiently but without equity. However, when wealth is taken as an indicator there was neither efficiency nor equity, therefore growth in Pakistan was not inclusive. </a:t>
          </a:r>
        </a:p>
      </dgm:t>
    </dgm:pt>
    <dgm:pt modelId="{B65AF3B2-AA8F-4E30-83A5-D5394791BBCB}" type="parTrans" cxnId="{8EA364DC-1A1C-4167-9FAB-4A8348C8E9AB}">
      <dgm:prSet/>
      <dgm:spPr/>
      <dgm:t>
        <a:bodyPr/>
        <a:lstStyle/>
        <a:p>
          <a:endParaRPr lang="en-US"/>
        </a:p>
      </dgm:t>
    </dgm:pt>
    <dgm:pt modelId="{909BDD85-8F2B-4A59-9144-7C2E2656D471}" type="sibTrans" cxnId="{8EA364DC-1A1C-4167-9FAB-4A8348C8E9AB}">
      <dgm:prSet/>
      <dgm:spPr/>
      <dgm:t>
        <a:bodyPr/>
        <a:lstStyle/>
        <a:p>
          <a:endParaRPr lang="en-US"/>
        </a:p>
      </dgm:t>
    </dgm:pt>
    <dgm:pt modelId="{F3795D6F-29A8-4B03-99F2-36B663CF5E5C}">
      <dgm:prSet/>
      <dgm:spPr/>
      <dgm:t>
        <a:bodyPr/>
        <a:lstStyle/>
        <a:p>
          <a:r>
            <a:rPr lang="en-US"/>
            <a:t>Sung Hee Jwa (2016) explained various reasons to achieve sustained indigenous and inclusive growth. The author discussed the role of markets, corporations, and government in achieving inclusive growth. </a:t>
          </a:r>
        </a:p>
      </dgm:t>
    </dgm:pt>
    <dgm:pt modelId="{895342DE-62DD-4AB6-9A94-F69C8B285103}" type="parTrans" cxnId="{6F6A0D5B-8AC8-49EE-BB10-E05A5225751F}">
      <dgm:prSet/>
      <dgm:spPr/>
      <dgm:t>
        <a:bodyPr/>
        <a:lstStyle/>
        <a:p>
          <a:endParaRPr lang="en-US"/>
        </a:p>
      </dgm:t>
    </dgm:pt>
    <dgm:pt modelId="{1E24F444-BE3C-4C8C-BDDB-DD2099FD1677}" type="sibTrans" cxnId="{6F6A0D5B-8AC8-49EE-BB10-E05A5225751F}">
      <dgm:prSet/>
      <dgm:spPr/>
      <dgm:t>
        <a:bodyPr/>
        <a:lstStyle/>
        <a:p>
          <a:endParaRPr lang="en-US"/>
        </a:p>
      </dgm:t>
    </dgm:pt>
    <dgm:pt modelId="{E9481FBB-DBD4-4E36-8CE8-CDCBDBF39A27}">
      <dgm:prSet/>
      <dgm:spPr/>
      <dgm:t>
        <a:bodyPr/>
        <a:lstStyle/>
        <a:p>
          <a:r>
            <a:rPr lang="en-US"/>
            <a:t>Zaidi (2006) discussed the nature of growth in Pakistan during the 2004-05. He analyzed the trend and assessed the issues related to high growth rate during the era of military government in Pakistan. He pointed out high inequality, increasing trade deficits and inflation as some of the few indicators in a high growth economy. Social expenditures have remained to be lower as percentages of GDP whereas military expenditure continues expand.</a:t>
          </a:r>
        </a:p>
      </dgm:t>
    </dgm:pt>
    <dgm:pt modelId="{BCDD14F3-3FCD-4DCD-B58B-23657BEE0E62}" type="parTrans" cxnId="{FA1106DE-7B9C-4D8B-97FF-1A80C5932A94}">
      <dgm:prSet/>
      <dgm:spPr/>
      <dgm:t>
        <a:bodyPr/>
        <a:lstStyle/>
        <a:p>
          <a:endParaRPr lang="en-US"/>
        </a:p>
      </dgm:t>
    </dgm:pt>
    <dgm:pt modelId="{4B452464-ED5B-4744-A7D5-DBB5E4FC97C5}" type="sibTrans" cxnId="{FA1106DE-7B9C-4D8B-97FF-1A80C5932A94}">
      <dgm:prSet/>
      <dgm:spPr/>
      <dgm:t>
        <a:bodyPr/>
        <a:lstStyle/>
        <a:p>
          <a:endParaRPr lang="en-US"/>
        </a:p>
      </dgm:t>
    </dgm:pt>
    <dgm:pt modelId="{FF9FD6D6-F377-49AD-A185-4976F9D7889A}">
      <dgm:prSet/>
      <dgm:spPr/>
      <dgm:t>
        <a:bodyPr/>
        <a:lstStyle/>
        <a:p>
          <a:r>
            <a:rPr lang="en-US"/>
            <a:t>Lechheb et al. (2019) analyzed the relationship among economic growth, poverty and inequality. The results revealed that increase in inequality could decrease GDP per capita. One percent increase in Gini index and poverty gap would reduce GDP per capita by 3.8% and 6.8% respectively.</a:t>
          </a:r>
        </a:p>
      </dgm:t>
    </dgm:pt>
    <dgm:pt modelId="{380DB80B-44ED-46A0-AC83-581DCDD80285}" type="parTrans" cxnId="{CC6586E8-F8D2-4BAB-9C40-563B7CD550BB}">
      <dgm:prSet/>
      <dgm:spPr/>
      <dgm:t>
        <a:bodyPr/>
        <a:lstStyle/>
        <a:p>
          <a:endParaRPr lang="en-US"/>
        </a:p>
      </dgm:t>
    </dgm:pt>
    <dgm:pt modelId="{5B0BC69F-C9F1-42B0-B3E6-F921A4451486}" type="sibTrans" cxnId="{CC6586E8-F8D2-4BAB-9C40-563B7CD550BB}">
      <dgm:prSet/>
      <dgm:spPr/>
      <dgm:t>
        <a:bodyPr/>
        <a:lstStyle/>
        <a:p>
          <a:endParaRPr lang="en-US"/>
        </a:p>
      </dgm:t>
    </dgm:pt>
    <dgm:pt modelId="{9507ADAF-998A-4592-BB57-465F93CD53AB}" type="pres">
      <dgm:prSet presAssocID="{0108C0BC-D64F-4BC7-BF66-5F7D53A0E459}" presName="linear" presStyleCnt="0">
        <dgm:presLayoutVars>
          <dgm:animLvl val="lvl"/>
          <dgm:resizeHandles val="exact"/>
        </dgm:presLayoutVars>
      </dgm:prSet>
      <dgm:spPr/>
    </dgm:pt>
    <dgm:pt modelId="{414F7D0E-C6DF-4AAE-AF12-E0E791E4FC3E}" type="pres">
      <dgm:prSet presAssocID="{D532EBF9-AAE2-44B9-8EF7-4BC8EE20CDFB}" presName="parentText" presStyleLbl="node1" presStyleIdx="0" presStyleCnt="4">
        <dgm:presLayoutVars>
          <dgm:chMax val="0"/>
          <dgm:bulletEnabled val="1"/>
        </dgm:presLayoutVars>
      </dgm:prSet>
      <dgm:spPr/>
    </dgm:pt>
    <dgm:pt modelId="{14472747-0A1D-4D35-A26E-E1107610979A}" type="pres">
      <dgm:prSet presAssocID="{909BDD85-8F2B-4A59-9144-7C2E2656D471}" presName="spacer" presStyleCnt="0"/>
      <dgm:spPr/>
    </dgm:pt>
    <dgm:pt modelId="{82358DF1-A7AB-45CC-8CDA-BD40226198CF}" type="pres">
      <dgm:prSet presAssocID="{F3795D6F-29A8-4B03-99F2-36B663CF5E5C}" presName="parentText" presStyleLbl="node1" presStyleIdx="1" presStyleCnt="4">
        <dgm:presLayoutVars>
          <dgm:chMax val="0"/>
          <dgm:bulletEnabled val="1"/>
        </dgm:presLayoutVars>
      </dgm:prSet>
      <dgm:spPr/>
    </dgm:pt>
    <dgm:pt modelId="{AF3416F1-BB31-4D9B-AD12-6F727455B287}" type="pres">
      <dgm:prSet presAssocID="{1E24F444-BE3C-4C8C-BDDB-DD2099FD1677}" presName="spacer" presStyleCnt="0"/>
      <dgm:spPr/>
    </dgm:pt>
    <dgm:pt modelId="{A3125F50-D7BE-4C45-BFBB-73E35AF8424C}" type="pres">
      <dgm:prSet presAssocID="{E9481FBB-DBD4-4E36-8CE8-CDCBDBF39A27}" presName="parentText" presStyleLbl="node1" presStyleIdx="2" presStyleCnt="4">
        <dgm:presLayoutVars>
          <dgm:chMax val="0"/>
          <dgm:bulletEnabled val="1"/>
        </dgm:presLayoutVars>
      </dgm:prSet>
      <dgm:spPr/>
    </dgm:pt>
    <dgm:pt modelId="{BDA3104A-27F4-41EE-9FFC-7DF3E7BBBB1E}" type="pres">
      <dgm:prSet presAssocID="{4B452464-ED5B-4744-A7D5-DBB5E4FC97C5}" presName="spacer" presStyleCnt="0"/>
      <dgm:spPr/>
    </dgm:pt>
    <dgm:pt modelId="{1B76224C-A222-494A-A03C-EC1A5E9CEC3D}" type="pres">
      <dgm:prSet presAssocID="{FF9FD6D6-F377-49AD-A185-4976F9D7889A}" presName="parentText" presStyleLbl="node1" presStyleIdx="3" presStyleCnt="4">
        <dgm:presLayoutVars>
          <dgm:chMax val="0"/>
          <dgm:bulletEnabled val="1"/>
        </dgm:presLayoutVars>
      </dgm:prSet>
      <dgm:spPr/>
    </dgm:pt>
  </dgm:ptLst>
  <dgm:cxnLst>
    <dgm:cxn modelId="{66BF0508-092F-4C26-8E23-7A04F98E335F}" type="presOf" srcId="{F3795D6F-29A8-4B03-99F2-36B663CF5E5C}" destId="{82358DF1-A7AB-45CC-8CDA-BD40226198CF}" srcOrd="0" destOrd="0" presId="urn:microsoft.com/office/officeart/2005/8/layout/vList2"/>
    <dgm:cxn modelId="{6F6A0D5B-8AC8-49EE-BB10-E05A5225751F}" srcId="{0108C0BC-D64F-4BC7-BF66-5F7D53A0E459}" destId="{F3795D6F-29A8-4B03-99F2-36B663CF5E5C}" srcOrd="1" destOrd="0" parTransId="{895342DE-62DD-4AB6-9A94-F69C8B285103}" sibTransId="{1E24F444-BE3C-4C8C-BDDB-DD2099FD1677}"/>
    <dgm:cxn modelId="{FFC02F66-6189-4CB1-B2D5-20435D238332}" type="presOf" srcId="{0108C0BC-D64F-4BC7-BF66-5F7D53A0E459}" destId="{9507ADAF-998A-4592-BB57-465F93CD53AB}" srcOrd="0" destOrd="0" presId="urn:microsoft.com/office/officeart/2005/8/layout/vList2"/>
    <dgm:cxn modelId="{877FEAB0-F6AF-437F-A83C-C67067527913}" type="presOf" srcId="{D532EBF9-AAE2-44B9-8EF7-4BC8EE20CDFB}" destId="{414F7D0E-C6DF-4AAE-AF12-E0E791E4FC3E}" srcOrd="0" destOrd="0" presId="urn:microsoft.com/office/officeart/2005/8/layout/vList2"/>
    <dgm:cxn modelId="{0D021CBC-98F8-4841-A762-4AB22130DBD7}" type="presOf" srcId="{FF9FD6D6-F377-49AD-A185-4976F9D7889A}" destId="{1B76224C-A222-494A-A03C-EC1A5E9CEC3D}" srcOrd="0" destOrd="0" presId="urn:microsoft.com/office/officeart/2005/8/layout/vList2"/>
    <dgm:cxn modelId="{8EA364DC-1A1C-4167-9FAB-4A8348C8E9AB}" srcId="{0108C0BC-D64F-4BC7-BF66-5F7D53A0E459}" destId="{D532EBF9-AAE2-44B9-8EF7-4BC8EE20CDFB}" srcOrd="0" destOrd="0" parTransId="{B65AF3B2-AA8F-4E30-83A5-D5394791BBCB}" sibTransId="{909BDD85-8F2B-4A59-9144-7C2E2656D471}"/>
    <dgm:cxn modelId="{E67635DD-8E81-4DD5-8F26-A5C3493D0F99}" type="presOf" srcId="{E9481FBB-DBD4-4E36-8CE8-CDCBDBF39A27}" destId="{A3125F50-D7BE-4C45-BFBB-73E35AF8424C}" srcOrd="0" destOrd="0" presId="urn:microsoft.com/office/officeart/2005/8/layout/vList2"/>
    <dgm:cxn modelId="{FA1106DE-7B9C-4D8B-97FF-1A80C5932A94}" srcId="{0108C0BC-D64F-4BC7-BF66-5F7D53A0E459}" destId="{E9481FBB-DBD4-4E36-8CE8-CDCBDBF39A27}" srcOrd="2" destOrd="0" parTransId="{BCDD14F3-3FCD-4DCD-B58B-23657BEE0E62}" sibTransId="{4B452464-ED5B-4744-A7D5-DBB5E4FC97C5}"/>
    <dgm:cxn modelId="{CC6586E8-F8D2-4BAB-9C40-563B7CD550BB}" srcId="{0108C0BC-D64F-4BC7-BF66-5F7D53A0E459}" destId="{FF9FD6D6-F377-49AD-A185-4976F9D7889A}" srcOrd="3" destOrd="0" parTransId="{380DB80B-44ED-46A0-AC83-581DCDD80285}" sibTransId="{5B0BC69F-C9F1-42B0-B3E6-F921A4451486}"/>
    <dgm:cxn modelId="{66E8F0BC-7B16-406B-BEF8-FB4CA0C677BF}" type="presParOf" srcId="{9507ADAF-998A-4592-BB57-465F93CD53AB}" destId="{414F7D0E-C6DF-4AAE-AF12-E0E791E4FC3E}" srcOrd="0" destOrd="0" presId="urn:microsoft.com/office/officeart/2005/8/layout/vList2"/>
    <dgm:cxn modelId="{38EB2FD8-D86A-48C7-9672-DD0ECBD05984}" type="presParOf" srcId="{9507ADAF-998A-4592-BB57-465F93CD53AB}" destId="{14472747-0A1D-4D35-A26E-E1107610979A}" srcOrd="1" destOrd="0" presId="urn:microsoft.com/office/officeart/2005/8/layout/vList2"/>
    <dgm:cxn modelId="{D6C6D274-1E10-41CB-951D-54841F1D05B4}" type="presParOf" srcId="{9507ADAF-998A-4592-BB57-465F93CD53AB}" destId="{82358DF1-A7AB-45CC-8CDA-BD40226198CF}" srcOrd="2" destOrd="0" presId="urn:microsoft.com/office/officeart/2005/8/layout/vList2"/>
    <dgm:cxn modelId="{DDD88B06-EBB2-419A-B7C2-C6E74CF1E068}" type="presParOf" srcId="{9507ADAF-998A-4592-BB57-465F93CD53AB}" destId="{AF3416F1-BB31-4D9B-AD12-6F727455B287}" srcOrd="3" destOrd="0" presId="urn:microsoft.com/office/officeart/2005/8/layout/vList2"/>
    <dgm:cxn modelId="{96BB3E0C-848E-4461-86C6-2F64D1CC7107}" type="presParOf" srcId="{9507ADAF-998A-4592-BB57-465F93CD53AB}" destId="{A3125F50-D7BE-4C45-BFBB-73E35AF8424C}" srcOrd="4" destOrd="0" presId="urn:microsoft.com/office/officeart/2005/8/layout/vList2"/>
    <dgm:cxn modelId="{5DA69F79-4095-490B-A03A-2864AA062A19}" type="presParOf" srcId="{9507ADAF-998A-4592-BB57-465F93CD53AB}" destId="{BDA3104A-27F4-41EE-9FFC-7DF3E7BBBB1E}" srcOrd="5" destOrd="0" presId="urn:microsoft.com/office/officeart/2005/8/layout/vList2"/>
    <dgm:cxn modelId="{953174EA-7B6E-4FB7-9A85-926B2094682A}" type="presParOf" srcId="{9507ADAF-998A-4592-BB57-465F93CD53AB}" destId="{1B76224C-A222-494A-A03C-EC1A5E9CEC3D}"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B7E4D70-0D56-4816-9643-2DB90F013E3D}" type="doc">
      <dgm:prSet loTypeId="urn:microsoft.com/office/officeart/2005/8/layout/hProcess9" loCatId="process" qsTypeId="urn:microsoft.com/office/officeart/2005/8/quickstyle/simple1" qsCatId="simple" csTypeId="urn:microsoft.com/office/officeart/2005/8/colors/accent0_3" csCatId="mainScheme" phldr="1"/>
      <dgm:spPr/>
    </dgm:pt>
    <dgm:pt modelId="{023B7ACB-A140-44D2-861E-39974A9624C7}">
      <dgm:prSet phldrT="[Text]" custT="1"/>
      <dgm:spPr/>
      <dgm:t>
        <a:bodyPr/>
        <a:lstStyle/>
        <a:p>
          <a:r>
            <a:rPr lang="en-US" sz="1100"/>
            <a:t>Resources</a:t>
          </a:r>
        </a:p>
      </dgm:t>
    </dgm:pt>
    <dgm:pt modelId="{F5096695-F6B0-46FF-A01E-4D4771CA5CF2}" type="parTrans" cxnId="{12BF3311-4174-4474-AE53-DF61EE8D0E52}">
      <dgm:prSet/>
      <dgm:spPr/>
      <dgm:t>
        <a:bodyPr/>
        <a:lstStyle/>
        <a:p>
          <a:endParaRPr lang="en-US" sz="1100"/>
        </a:p>
      </dgm:t>
    </dgm:pt>
    <dgm:pt modelId="{0EE8C994-CB8E-4C0C-9491-4FAF2691945C}" type="sibTrans" cxnId="{12BF3311-4174-4474-AE53-DF61EE8D0E52}">
      <dgm:prSet/>
      <dgm:spPr/>
      <dgm:t>
        <a:bodyPr/>
        <a:lstStyle/>
        <a:p>
          <a:endParaRPr lang="en-US" sz="1100"/>
        </a:p>
      </dgm:t>
    </dgm:pt>
    <dgm:pt modelId="{302E70AC-8D9B-48A1-9E1D-C68549E3BC7F}">
      <dgm:prSet phldrT="[Text]" custT="1"/>
      <dgm:spPr/>
      <dgm:t>
        <a:bodyPr/>
        <a:lstStyle/>
        <a:p>
          <a:r>
            <a:rPr lang="en-US" sz="1100"/>
            <a:t>Capabilities	</a:t>
          </a:r>
        </a:p>
      </dgm:t>
    </dgm:pt>
    <dgm:pt modelId="{BFD63DB8-A7E0-4252-ADE6-2A2DC2121182}" type="parTrans" cxnId="{542941A5-9429-40F9-9A47-4A3885DF3AC5}">
      <dgm:prSet/>
      <dgm:spPr/>
      <dgm:t>
        <a:bodyPr/>
        <a:lstStyle/>
        <a:p>
          <a:endParaRPr lang="en-US" sz="1100"/>
        </a:p>
      </dgm:t>
    </dgm:pt>
    <dgm:pt modelId="{49EE39B3-9F06-4A5E-BC50-9B9B65DDE1AF}" type="sibTrans" cxnId="{542941A5-9429-40F9-9A47-4A3885DF3AC5}">
      <dgm:prSet/>
      <dgm:spPr/>
      <dgm:t>
        <a:bodyPr/>
        <a:lstStyle/>
        <a:p>
          <a:endParaRPr lang="en-US" sz="1100"/>
        </a:p>
      </dgm:t>
    </dgm:pt>
    <dgm:pt modelId="{9C6AF412-CB6C-4C3E-867D-31EC8D11C842}">
      <dgm:prSet phldrT="[Text]" custT="1"/>
      <dgm:spPr/>
      <dgm:t>
        <a:bodyPr/>
        <a:lstStyle/>
        <a:p>
          <a:r>
            <a:rPr lang="en-US" sz="1100"/>
            <a:t>Functioning</a:t>
          </a:r>
        </a:p>
      </dgm:t>
    </dgm:pt>
    <dgm:pt modelId="{AED814A7-203E-4315-BBB3-33AB77EBEE05}" type="parTrans" cxnId="{6D46B46B-9B0F-4227-BE91-3F68C538B26E}">
      <dgm:prSet/>
      <dgm:spPr/>
      <dgm:t>
        <a:bodyPr/>
        <a:lstStyle/>
        <a:p>
          <a:endParaRPr lang="en-US" sz="1100"/>
        </a:p>
      </dgm:t>
    </dgm:pt>
    <dgm:pt modelId="{9F68E5E0-4419-4C82-92D1-1E31A2B1878F}" type="sibTrans" cxnId="{6D46B46B-9B0F-4227-BE91-3F68C538B26E}">
      <dgm:prSet/>
      <dgm:spPr/>
      <dgm:t>
        <a:bodyPr/>
        <a:lstStyle/>
        <a:p>
          <a:endParaRPr lang="en-US" sz="1100"/>
        </a:p>
      </dgm:t>
    </dgm:pt>
    <dgm:pt modelId="{1207A133-050A-4AC7-8CB6-42AB8335BEEE}">
      <dgm:prSet phldrT="[Text]" custT="1"/>
      <dgm:spPr/>
      <dgm:t>
        <a:bodyPr/>
        <a:lstStyle/>
        <a:p>
          <a:r>
            <a:rPr lang="en-US" sz="1100"/>
            <a:t>Utility</a:t>
          </a:r>
        </a:p>
      </dgm:t>
    </dgm:pt>
    <dgm:pt modelId="{A46825F0-9815-4910-9F04-8EBDD65FFD3B}" type="parTrans" cxnId="{D08186E2-EF24-4DF7-817E-C1312ACCF273}">
      <dgm:prSet/>
      <dgm:spPr/>
      <dgm:t>
        <a:bodyPr/>
        <a:lstStyle/>
        <a:p>
          <a:endParaRPr lang="en-US" sz="1100"/>
        </a:p>
      </dgm:t>
    </dgm:pt>
    <dgm:pt modelId="{FC1AFFD4-5153-4B0C-BD03-83D04A6E7283}" type="sibTrans" cxnId="{D08186E2-EF24-4DF7-817E-C1312ACCF273}">
      <dgm:prSet/>
      <dgm:spPr/>
      <dgm:t>
        <a:bodyPr/>
        <a:lstStyle/>
        <a:p>
          <a:endParaRPr lang="en-US" sz="1100"/>
        </a:p>
      </dgm:t>
    </dgm:pt>
    <dgm:pt modelId="{8AA031FB-2CE1-4181-BFDA-284C1424DAFB}" type="pres">
      <dgm:prSet presAssocID="{FB7E4D70-0D56-4816-9643-2DB90F013E3D}" presName="CompostProcess" presStyleCnt="0">
        <dgm:presLayoutVars>
          <dgm:dir/>
          <dgm:resizeHandles val="exact"/>
        </dgm:presLayoutVars>
      </dgm:prSet>
      <dgm:spPr/>
    </dgm:pt>
    <dgm:pt modelId="{6C249A2A-DD50-4044-9E27-D06CDA330287}" type="pres">
      <dgm:prSet presAssocID="{FB7E4D70-0D56-4816-9643-2DB90F013E3D}" presName="arrow" presStyleLbl="bgShp" presStyleIdx="0" presStyleCnt="1"/>
      <dgm:spPr/>
    </dgm:pt>
    <dgm:pt modelId="{1DAA491F-37A6-4702-9614-77AD3B61F463}" type="pres">
      <dgm:prSet presAssocID="{FB7E4D70-0D56-4816-9643-2DB90F013E3D}" presName="linearProcess" presStyleCnt="0"/>
      <dgm:spPr/>
    </dgm:pt>
    <dgm:pt modelId="{2335DD31-56DF-4074-B3D0-9396CF56B6CD}" type="pres">
      <dgm:prSet presAssocID="{023B7ACB-A140-44D2-861E-39974A9624C7}" presName="textNode" presStyleLbl="node1" presStyleIdx="0" presStyleCnt="4">
        <dgm:presLayoutVars>
          <dgm:bulletEnabled val="1"/>
        </dgm:presLayoutVars>
      </dgm:prSet>
      <dgm:spPr/>
    </dgm:pt>
    <dgm:pt modelId="{8FE1AD17-22A2-44E6-9D2B-C3E507659549}" type="pres">
      <dgm:prSet presAssocID="{0EE8C994-CB8E-4C0C-9491-4FAF2691945C}" presName="sibTrans" presStyleCnt="0"/>
      <dgm:spPr/>
    </dgm:pt>
    <dgm:pt modelId="{7FD46975-1124-4DEC-AF90-0A476C1EA8C6}" type="pres">
      <dgm:prSet presAssocID="{302E70AC-8D9B-48A1-9E1D-C68549E3BC7F}" presName="textNode" presStyleLbl="node1" presStyleIdx="1" presStyleCnt="4">
        <dgm:presLayoutVars>
          <dgm:bulletEnabled val="1"/>
        </dgm:presLayoutVars>
      </dgm:prSet>
      <dgm:spPr/>
    </dgm:pt>
    <dgm:pt modelId="{D5ED40E6-F02B-4E4A-84EB-92B7A6FC38F9}" type="pres">
      <dgm:prSet presAssocID="{49EE39B3-9F06-4A5E-BC50-9B9B65DDE1AF}" presName="sibTrans" presStyleCnt="0"/>
      <dgm:spPr/>
    </dgm:pt>
    <dgm:pt modelId="{257A1678-F9A9-4B7E-9DDE-9FBC513027E4}" type="pres">
      <dgm:prSet presAssocID="{9C6AF412-CB6C-4C3E-867D-31EC8D11C842}" presName="textNode" presStyleLbl="node1" presStyleIdx="2" presStyleCnt="4">
        <dgm:presLayoutVars>
          <dgm:bulletEnabled val="1"/>
        </dgm:presLayoutVars>
      </dgm:prSet>
      <dgm:spPr/>
    </dgm:pt>
    <dgm:pt modelId="{AB2553B5-940C-41F8-BF8D-66757B3C8DA8}" type="pres">
      <dgm:prSet presAssocID="{9F68E5E0-4419-4C82-92D1-1E31A2B1878F}" presName="sibTrans" presStyleCnt="0"/>
      <dgm:spPr/>
    </dgm:pt>
    <dgm:pt modelId="{87C4682A-16C9-4C2D-9186-C18B161E7C79}" type="pres">
      <dgm:prSet presAssocID="{1207A133-050A-4AC7-8CB6-42AB8335BEEE}" presName="textNode" presStyleLbl="node1" presStyleIdx="3" presStyleCnt="4">
        <dgm:presLayoutVars>
          <dgm:bulletEnabled val="1"/>
        </dgm:presLayoutVars>
      </dgm:prSet>
      <dgm:spPr/>
    </dgm:pt>
  </dgm:ptLst>
  <dgm:cxnLst>
    <dgm:cxn modelId="{12BF3311-4174-4474-AE53-DF61EE8D0E52}" srcId="{FB7E4D70-0D56-4816-9643-2DB90F013E3D}" destId="{023B7ACB-A140-44D2-861E-39974A9624C7}" srcOrd="0" destOrd="0" parTransId="{F5096695-F6B0-46FF-A01E-4D4771CA5CF2}" sibTransId="{0EE8C994-CB8E-4C0C-9491-4FAF2691945C}"/>
    <dgm:cxn modelId="{3D4E592C-23AC-48BD-9D59-6A3D60642043}" type="presOf" srcId="{302E70AC-8D9B-48A1-9E1D-C68549E3BC7F}" destId="{7FD46975-1124-4DEC-AF90-0A476C1EA8C6}" srcOrd="0" destOrd="0" presId="urn:microsoft.com/office/officeart/2005/8/layout/hProcess9"/>
    <dgm:cxn modelId="{6D46B46B-9B0F-4227-BE91-3F68C538B26E}" srcId="{FB7E4D70-0D56-4816-9643-2DB90F013E3D}" destId="{9C6AF412-CB6C-4C3E-867D-31EC8D11C842}" srcOrd="2" destOrd="0" parTransId="{AED814A7-203E-4315-BBB3-33AB77EBEE05}" sibTransId="{9F68E5E0-4419-4C82-92D1-1E31A2B1878F}"/>
    <dgm:cxn modelId="{8A91FC6F-ACCB-4715-86B0-2A7FE11DB3DF}" type="presOf" srcId="{1207A133-050A-4AC7-8CB6-42AB8335BEEE}" destId="{87C4682A-16C9-4C2D-9186-C18B161E7C79}" srcOrd="0" destOrd="0" presId="urn:microsoft.com/office/officeart/2005/8/layout/hProcess9"/>
    <dgm:cxn modelId="{E888AC9F-8E5F-4E09-9181-65496AE51F2D}" type="presOf" srcId="{FB7E4D70-0D56-4816-9643-2DB90F013E3D}" destId="{8AA031FB-2CE1-4181-BFDA-284C1424DAFB}" srcOrd="0" destOrd="0" presId="urn:microsoft.com/office/officeart/2005/8/layout/hProcess9"/>
    <dgm:cxn modelId="{542941A5-9429-40F9-9A47-4A3885DF3AC5}" srcId="{FB7E4D70-0D56-4816-9643-2DB90F013E3D}" destId="{302E70AC-8D9B-48A1-9E1D-C68549E3BC7F}" srcOrd="1" destOrd="0" parTransId="{BFD63DB8-A7E0-4252-ADE6-2A2DC2121182}" sibTransId="{49EE39B3-9F06-4A5E-BC50-9B9B65DDE1AF}"/>
    <dgm:cxn modelId="{A4CDADB6-B2E2-440F-B4D7-364F3CA0AC38}" type="presOf" srcId="{9C6AF412-CB6C-4C3E-867D-31EC8D11C842}" destId="{257A1678-F9A9-4B7E-9DDE-9FBC513027E4}" srcOrd="0" destOrd="0" presId="urn:microsoft.com/office/officeart/2005/8/layout/hProcess9"/>
    <dgm:cxn modelId="{D08186E2-EF24-4DF7-817E-C1312ACCF273}" srcId="{FB7E4D70-0D56-4816-9643-2DB90F013E3D}" destId="{1207A133-050A-4AC7-8CB6-42AB8335BEEE}" srcOrd="3" destOrd="0" parTransId="{A46825F0-9815-4910-9F04-8EBDD65FFD3B}" sibTransId="{FC1AFFD4-5153-4B0C-BD03-83D04A6E7283}"/>
    <dgm:cxn modelId="{CBE349F9-8C35-4F96-BAC1-B4E269F5D80A}" type="presOf" srcId="{023B7ACB-A140-44D2-861E-39974A9624C7}" destId="{2335DD31-56DF-4074-B3D0-9396CF56B6CD}" srcOrd="0" destOrd="0" presId="urn:microsoft.com/office/officeart/2005/8/layout/hProcess9"/>
    <dgm:cxn modelId="{5A9B8ED5-5FF5-49E9-84B8-B70F6DD1EC3D}" type="presParOf" srcId="{8AA031FB-2CE1-4181-BFDA-284C1424DAFB}" destId="{6C249A2A-DD50-4044-9E27-D06CDA330287}" srcOrd="0" destOrd="0" presId="urn:microsoft.com/office/officeart/2005/8/layout/hProcess9"/>
    <dgm:cxn modelId="{DEF3C999-EF3D-46AB-A231-B0098B8AA9E5}" type="presParOf" srcId="{8AA031FB-2CE1-4181-BFDA-284C1424DAFB}" destId="{1DAA491F-37A6-4702-9614-77AD3B61F463}" srcOrd="1" destOrd="0" presId="urn:microsoft.com/office/officeart/2005/8/layout/hProcess9"/>
    <dgm:cxn modelId="{8138864B-64A4-40EE-945C-D8D6097B7236}" type="presParOf" srcId="{1DAA491F-37A6-4702-9614-77AD3B61F463}" destId="{2335DD31-56DF-4074-B3D0-9396CF56B6CD}" srcOrd="0" destOrd="0" presId="urn:microsoft.com/office/officeart/2005/8/layout/hProcess9"/>
    <dgm:cxn modelId="{81CFD3E0-E1DB-448E-A7E0-CE9A2A038612}" type="presParOf" srcId="{1DAA491F-37A6-4702-9614-77AD3B61F463}" destId="{8FE1AD17-22A2-44E6-9D2B-C3E507659549}" srcOrd="1" destOrd="0" presId="urn:microsoft.com/office/officeart/2005/8/layout/hProcess9"/>
    <dgm:cxn modelId="{BF501885-1D3C-4A1B-92E0-7B5FA2B1B374}" type="presParOf" srcId="{1DAA491F-37A6-4702-9614-77AD3B61F463}" destId="{7FD46975-1124-4DEC-AF90-0A476C1EA8C6}" srcOrd="2" destOrd="0" presId="urn:microsoft.com/office/officeart/2005/8/layout/hProcess9"/>
    <dgm:cxn modelId="{43847D96-8ECC-4046-942D-F9A449AA4AF5}" type="presParOf" srcId="{1DAA491F-37A6-4702-9614-77AD3B61F463}" destId="{D5ED40E6-F02B-4E4A-84EB-92B7A6FC38F9}" srcOrd="3" destOrd="0" presId="urn:microsoft.com/office/officeart/2005/8/layout/hProcess9"/>
    <dgm:cxn modelId="{6D61C3ED-7DEC-4E0A-8911-5B2F552DD384}" type="presParOf" srcId="{1DAA491F-37A6-4702-9614-77AD3B61F463}" destId="{257A1678-F9A9-4B7E-9DDE-9FBC513027E4}" srcOrd="4" destOrd="0" presId="urn:microsoft.com/office/officeart/2005/8/layout/hProcess9"/>
    <dgm:cxn modelId="{F7A7F962-0EAD-4772-B664-9D11FEDBB4B9}" type="presParOf" srcId="{1DAA491F-37A6-4702-9614-77AD3B61F463}" destId="{AB2553B5-940C-41F8-BF8D-66757B3C8DA8}" srcOrd="5" destOrd="0" presId="urn:microsoft.com/office/officeart/2005/8/layout/hProcess9"/>
    <dgm:cxn modelId="{4302DD3B-7E25-4608-8EC9-3E7354B18CC2}" type="presParOf" srcId="{1DAA491F-37A6-4702-9614-77AD3B61F463}" destId="{87C4682A-16C9-4C2D-9186-C18B161E7C79}"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B7E4D70-0D56-4816-9643-2DB90F013E3D}" type="doc">
      <dgm:prSet loTypeId="urn:microsoft.com/office/officeart/2005/8/layout/hProcess9" loCatId="process" qsTypeId="urn:microsoft.com/office/officeart/2005/8/quickstyle/simple1" qsCatId="simple" csTypeId="urn:microsoft.com/office/officeart/2005/8/colors/accent0_3" csCatId="mainScheme" phldr="1"/>
      <dgm:spPr/>
    </dgm:pt>
    <dgm:pt modelId="{023B7ACB-A140-44D2-861E-39974A9624C7}">
      <dgm:prSet phldrT="[Text]" custT="1"/>
      <dgm:spPr/>
      <dgm:t>
        <a:bodyPr/>
        <a:lstStyle/>
        <a:p>
          <a:r>
            <a:rPr lang="en-US" sz="1100"/>
            <a:t>Income</a:t>
          </a:r>
        </a:p>
      </dgm:t>
    </dgm:pt>
    <dgm:pt modelId="{F5096695-F6B0-46FF-A01E-4D4771CA5CF2}" type="parTrans" cxnId="{12BF3311-4174-4474-AE53-DF61EE8D0E52}">
      <dgm:prSet/>
      <dgm:spPr/>
      <dgm:t>
        <a:bodyPr/>
        <a:lstStyle/>
        <a:p>
          <a:endParaRPr lang="en-US" sz="1100"/>
        </a:p>
      </dgm:t>
    </dgm:pt>
    <dgm:pt modelId="{0EE8C994-CB8E-4C0C-9491-4FAF2691945C}" type="sibTrans" cxnId="{12BF3311-4174-4474-AE53-DF61EE8D0E52}">
      <dgm:prSet/>
      <dgm:spPr/>
      <dgm:t>
        <a:bodyPr/>
        <a:lstStyle/>
        <a:p>
          <a:endParaRPr lang="en-US" sz="1100"/>
        </a:p>
      </dgm:t>
    </dgm:pt>
    <dgm:pt modelId="{302E70AC-8D9B-48A1-9E1D-C68549E3BC7F}">
      <dgm:prSet phldrT="[Text]" custT="1"/>
      <dgm:spPr/>
      <dgm:t>
        <a:bodyPr/>
        <a:lstStyle/>
        <a:p>
          <a:r>
            <a:rPr lang="en-US" sz="1100"/>
            <a:t>Access</a:t>
          </a:r>
        </a:p>
      </dgm:t>
    </dgm:pt>
    <dgm:pt modelId="{BFD63DB8-A7E0-4252-ADE6-2A2DC2121182}" type="parTrans" cxnId="{542941A5-9429-40F9-9A47-4A3885DF3AC5}">
      <dgm:prSet/>
      <dgm:spPr/>
      <dgm:t>
        <a:bodyPr/>
        <a:lstStyle/>
        <a:p>
          <a:endParaRPr lang="en-US" sz="1100"/>
        </a:p>
      </dgm:t>
    </dgm:pt>
    <dgm:pt modelId="{49EE39B3-9F06-4A5E-BC50-9B9B65DDE1AF}" type="sibTrans" cxnId="{542941A5-9429-40F9-9A47-4A3885DF3AC5}">
      <dgm:prSet/>
      <dgm:spPr/>
      <dgm:t>
        <a:bodyPr/>
        <a:lstStyle/>
        <a:p>
          <a:endParaRPr lang="en-US" sz="1100"/>
        </a:p>
      </dgm:t>
    </dgm:pt>
    <dgm:pt modelId="{9C6AF412-CB6C-4C3E-867D-31EC8D11C842}">
      <dgm:prSet phldrT="[Text]" custT="1"/>
      <dgm:spPr/>
      <dgm:t>
        <a:bodyPr/>
        <a:lstStyle/>
        <a:p>
          <a:r>
            <a:rPr lang="en-US" sz="1100"/>
            <a:t>Use of services </a:t>
          </a:r>
        </a:p>
      </dgm:t>
    </dgm:pt>
    <dgm:pt modelId="{AED814A7-203E-4315-BBB3-33AB77EBEE05}" type="parTrans" cxnId="{6D46B46B-9B0F-4227-BE91-3F68C538B26E}">
      <dgm:prSet/>
      <dgm:spPr/>
      <dgm:t>
        <a:bodyPr/>
        <a:lstStyle/>
        <a:p>
          <a:endParaRPr lang="en-US" sz="1100"/>
        </a:p>
      </dgm:t>
    </dgm:pt>
    <dgm:pt modelId="{9F68E5E0-4419-4C82-92D1-1E31A2B1878F}" type="sibTrans" cxnId="{6D46B46B-9B0F-4227-BE91-3F68C538B26E}">
      <dgm:prSet/>
      <dgm:spPr/>
      <dgm:t>
        <a:bodyPr/>
        <a:lstStyle/>
        <a:p>
          <a:endParaRPr lang="en-US" sz="1100"/>
        </a:p>
      </dgm:t>
    </dgm:pt>
    <dgm:pt modelId="{1207A133-050A-4AC7-8CB6-42AB8335BEEE}">
      <dgm:prSet phldrT="[Text]" custT="1"/>
      <dgm:spPr/>
      <dgm:t>
        <a:bodyPr/>
        <a:lstStyle/>
        <a:p>
          <a:r>
            <a:rPr lang="en-US" sz="1100"/>
            <a:t>Satisfaction</a:t>
          </a:r>
        </a:p>
      </dgm:t>
    </dgm:pt>
    <dgm:pt modelId="{A46825F0-9815-4910-9F04-8EBDD65FFD3B}" type="parTrans" cxnId="{D08186E2-EF24-4DF7-817E-C1312ACCF273}">
      <dgm:prSet/>
      <dgm:spPr/>
      <dgm:t>
        <a:bodyPr/>
        <a:lstStyle/>
        <a:p>
          <a:endParaRPr lang="en-US" sz="1100"/>
        </a:p>
      </dgm:t>
    </dgm:pt>
    <dgm:pt modelId="{FC1AFFD4-5153-4B0C-BD03-83D04A6E7283}" type="sibTrans" cxnId="{D08186E2-EF24-4DF7-817E-C1312ACCF273}">
      <dgm:prSet/>
      <dgm:spPr/>
      <dgm:t>
        <a:bodyPr/>
        <a:lstStyle/>
        <a:p>
          <a:endParaRPr lang="en-US" sz="1100"/>
        </a:p>
      </dgm:t>
    </dgm:pt>
    <dgm:pt modelId="{8AA031FB-2CE1-4181-BFDA-284C1424DAFB}" type="pres">
      <dgm:prSet presAssocID="{FB7E4D70-0D56-4816-9643-2DB90F013E3D}" presName="CompostProcess" presStyleCnt="0">
        <dgm:presLayoutVars>
          <dgm:dir/>
          <dgm:resizeHandles val="exact"/>
        </dgm:presLayoutVars>
      </dgm:prSet>
      <dgm:spPr/>
    </dgm:pt>
    <dgm:pt modelId="{6C249A2A-DD50-4044-9E27-D06CDA330287}" type="pres">
      <dgm:prSet presAssocID="{FB7E4D70-0D56-4816-9643-2DB90F013E3D}" presName="arrow" presStyleLbl="bgShp" presStyleIdx="0" presStyleCnt="1"/>
      <dgm:spPr/>
    </dgm:pt>
    <dgm:pt modelId="{1DAA491F-37A6-4702-9614-77AD3B61F463}" type="pres">
      <dgm:prSet presAssocID="{FB7E4D70-0D56-4816-9643-2DB90F013E3D}" presName="linearProcess" presStyleCnt="0"/>
      <dgm:spPr/>
    </dgm:pt>
    <dgm:pt modelId="{2335DD31-56DF-4074-B3D0-9396CF56B6CD}" type="pres">
      <dgm:prSet presAssocID="{023B7ACB-A140-44D2-861E-39974A9624C7}" presName="textNode" presStyleLbl="node1" presStyleIdx="0" presStyleCnt="4">
        <dgm:presLayoutVars>
          <dgm:bulletEnabled val="1"/>
        </dgm:presLayoutVars>
      </dgm:prSet>
      <dgm:spPr/>
    </dgm:pt>
    <dgm:pt modelId="{8FE1AD17-22A2-44E6-9D2B-C3E507659549}" type="pres">
      <dgm:prSet presAssocID="{0EE8C994-CB8E-4C0C-9491-4FAF2691945C}" presName="sibTrans" presStyleCnt="0"/>
      <dgm:spPr/>
    </dgm:pt>
    <dgm:pt modelId="{7FD46975-1124-4DEC-AF90-0A476C1EA8C6}" type="pres">
      <dgm:prSet presAssocID="{302E70AC-8D9B-48A1-9E1D-C68549E3BC7F}" presName="textNode" presStyleLbl="node1" presStyleIdx="1" presStyleCnt="4">
        <dgm:presLayoutVars>
          <dgm:bulletEnabled val="1"/>
        </dgm:presLayoutVars>
      </dgm:prSet>
      <dgm:spPr/>
    </dgm:pt>
    <dgm:pt modelId="{D5ED40E6-F02B-4E4A-84EB-92B7A6FC38F9}" type="pres">
      <dgm:prSet presAssocID="{49EE39B3-9F06-4A5E-BC50-9B9B65DDE1AF}" presName="sibTrans" presStyleCnt="0"/>
      <dgm:spPr/>
    </dgm:pt>
    <dgm:pt modelId="{257A1678-F9A9-4B7E-9DDE-9FBC513027E4}" type="pres">
      <dgm:prSet presAssocID="{9C6AF412-CB6C-4C3E-867D-31EC8D11C842}" presName="textNode" presStyleLbl="node1" presStyleIdx="2" presStyleCnt="4">
        <dgm:presLayoutVars>
          <dgm:bulletEnabled val="1"/>
        </dgm:presLayoutVars>
      </dgm:prSet>
      <dgm:spPr/>
    </dgm:pt>
    <dgm:pt modelId="{AB2553B5-940C-41F8-BF8D-66757B3C8DA8}" type="pres">
      <dgm:prSet presAssocID="{9F68E5E0-4419-4C82-92D1-1E31A2B1878F}" presName="sibTrans" presStyleCnt="0"/>
      <dgm:spPr/>
    </dgm:pt>
    <dgm:pt modelId="{87C4682A-16C9-4C2D-9186-C18B161E7C79}" type="pres">
      <dgm:prSet presAssocID="{1207A133-050A-4AC7-8CB6-42AB8335BEEE}" presName="textNode" presStyleLbl="node1" presStyleIdx="3" presStyleCnt="4">
        <dgm:presLayoutVars>
          <dgm:bulletEnabled val="1"/>
        </dgm:presLayoutVars>
      </dgm:prSet>
      <dgm:spPr/>
    </dgm:pt>
  </dgm:ptLst>
  <dgm:cxnLst>
    <dgm:cxn modelId="{12BF3311-4174-4474-AE53-DF61EE8D0E52}" srcId="{FB7E4D70-0D56-4816-9643-2DB90F013E3D}" destId="{023B7ACB-A140-44D2-861E-39974A9624C7}" srcOrd="0" destOrd="0" parTransId="{F5096695-F6B0-46FF-A01E-4D4771CA5CF2}" sibTransId="{0EE8C994-CB8E-4C0C-9491-4FAF2691945C}"/>
    <dgm:cxn modelId="{E823793C-100C-4111-AF24-BB6E04F0B29C}" type="presOf" srcId="{1207A133-050A-4AC7-8CB6-42AB8335BEEE}" destId="{87C4682A-16C9-4C2D-9186-C18B161E7C79}" srcOrd="0" destOrd="0" presId="urn:microsoft.com/office/officeart/2005/8/layout/hProcess9"/>
    <dgm:cxn modelId="{6D46B46B-9B0F-4227-BE91-3F68C538B26E}" srcId="{FB7E4D70-0D56-4816-9643-2DB90F013E3D}" destId="{9C6AF412-CB6C-4C3E-867D-31EC8D11C842}" srcOrd="2" destOrd="0" parTransId="{AED814A7-203E-4315-BBB3-33AB77EBEE05}" sibTransId="{9F68E5E0-4419-4C82-92D1-1E31A2B1878F}"/>
    <dgm:cxn modelId="{9B6D9378-C0F9-482C-862F-70D1D6CC9AB5}" type="presOf" srcId="{023B7ACB-A140-44D2-861E-39974A9624C7}" destId="{2335DD31-56DF-4074-B3D0-9396CF56B6CD}" srcOrd="0" destOrd="0" presId="urn:microsoft.com/office/officeart/2005/8/layout/hProcess9"/>
    <dgm:cxn modelId="{57DE7A86-F98E-4E21-BF01-FF373F5FB0BB}" type="presOf" srcId="{302E70AC-8D9B-48A1-9E1D-C68549E3BC7F}" destId="{7FD46975-1124-4DEC-AF90-0A476C1EA8C6}" srcOrd="0" destOrd="0" presId="urn:microsoft.com/office/officeart/2005/8/layout/hProcess9"/>
    <dgm:cxn modelId="{542941A5-9429-40F9-9A47-4A3885DF3AC5}" srcId="{FB7E4D70-0D56-4816-9643-2DB90F013E3D}" destId="{302E70AC-8D9B-48A1-9E1D-C68549E3BC7F}" srcOrd="1" destOrd="0" parTransId="{BFD63DB8-A7E0-4252-ADE6-2A2DC2121182}" sibTransId="{49EE39B3-9F06-4A5E-BC50-9B9B65DDE1AF}"/>
    <dgm:cxn modelId="{874CE9A8-14EF-4BD3-A4DB-84E46D4B5232}" type="presOf" srcId="{9C6AF412-CB6C-4C3E-867D-31EC8D11C842}" destId="{257A1678-F9A9-4B7E-9DDE-9FBC513027E4}" srcOrd="0" destOrd="0" presId="urn:microsoft.com/office/officeart/2005/8/layout/hProcess9"/>
    <dgm:cxn modelId="{FC614AD0-70E9-482B-AADD-1E56199BE6D8}" type="presOf" srcId="{FB7E4D70-0D56-4816-9643-2DB90F013E3D}" destId="{8AA031FB-2CE1-4181-BFDA-284C1424DAFB}" srcOrd="0" destOrd="0" presId="urn:microsoft.com/office/officeart/2005/8/layout/hProcess9"/>
    <dgm:cxn modelId="{D08186E2-EF24-4DF7-817E-C1312ACCF273}" srcId="{FB7E4D70-0D56-4816-9643-2DB90F013E3D}" destId="{1207A133-050A-4AC7-8CB6-42AB8335BEEE}" srcOrd="3" destOrd="0" parTransId="{A46825F0-9815-4910-9F04-8EBDD65FFD3B}" sibTransId="{FC1AFFD4-5153-4B0C-BD03-83D04A6E7283}"/>
    <dgm:cxn modelId="{1FDACA7B-94B9-4B05-9F52-C0573F7DCA57}" type="presParOf" srcId="{8AA031FB-2CE1-4181-BFDA-284C1424DAFB}" destId="{6C249A2A-DD50-4044-9E27-D06CDA330287}" srcOrd="0" destOrd="0" presId="urn:microsoft.com/office/officeart/2005/8/layout/hProcess9"/>
    <dgm:cxn modelId="{301882F1-01FC-4B6B-9A96-5BB5AA7CC2F8}" type="presParOf" srcId="{8AA031FB-2CE1-4181-BFDA-284C1424DAFB}" destId="{1DAA491F-37A6-4702-9614-77AD3B61F463}" srcOrd="1" destOrd="0" presId="urn:microsoft.com/office/officeart/2005/8/layout/hProcess9"/>
    <dgm:cxn modelId="{091C36FE-837A-42EC-9570-D1A2FFF512C9}" type="presParOf" srcId="{1DAA491F-37A6-4702-9614-77AD3B61F463}" destId="{2335DD31-56DF-4074-B3D0-9396CF56B6CD}" srcOrd="0" destOrd="0" presId="urn:microsoft.com/office/officeart/2005/8/layout/hProcess9"/>
    <dgm:cxn modelId="{D77F9DB9-0C49-4201-944B-824025F56F74}" type="presParOf" srcId="{1DAA491F-37A6-4702-9614-77AD3B61F463}" destId="{8FE1AD17-22A2-44E6-9D2B-C3E507659549}" srcOrd="1" destOrd="0" presId="urn:microsoft.com/office/officeart/2005/8/layout/hProcess9"/>
    <dgm:cxn modelId="{4232D478-AD76-4024-9E0A-C3AEF4F4E926}" type="presParOf" srcId="{1DAA491F-37A6-4702-9614-77AD3B61F463}" destId="{7FD46975-1124-4DEC-AF90-0A476C1EA8C6}" srcOrd="2" destOrd="0" presId="urn:microsoft.com/office/officeart/2005/8/layout/hProcess9"/>
    <dgm:cxn modelId="{BD8C9434-34D5-4DEE-BA78-DBF9C023B5DC}" type="presParOf" srcId="{1DAA491F-37A6-4702-9614-77AD3B61F463}" destId="{D5ED40E6-F02B-4E4A-84EB-92B7A6FC38F9}" srcOrd="3" destOrd="0" presId="urn:microsoft.com/office/officeart/2005/8/layout/hProcess9"/>
    <dgm:cxn modelId="{43066F7B-F323-4B4C-BFC9-9AFDA295FF81}" type="presParOf" srcId="{1DAA491F-37A6-4702-9614-77AD3B61F463}" destId="{257A1678-F9A9-4B7E-9DDE-9FBC513027E4}" srcOrd="4" destOrd="0" presId="urn:microsoft.com/office/officeart/2005/8/layout/hProcess9"/>
    <dgm:cxn modelId="{BC59EC52-9939-4656-B1D5-22D388BA9688}" type="presParOf" srcId="{1DAA491F-37A6-4702-9614-77AD3B61F463}" destId="{AB2553B5-940C-41F8-BF8D-66757B3C8DA8}" srcOrd="5" destOrd="0" presId="urn:microsoft.com/office/officeart/2005/8/layout/hProcess9"/>
    <dgm:cxn modelId="{4664E437-90AB-4B34-954E-1FFDB34EF2CD}" type="presParOf" srcId="{1DAA491F-37A6-4702-9614-77AD3B61F463}" destId="{87C4682A-16C9-4C2D-9186-C18B161E7C79}" srcOrd="6" destOrd="0" presId="urn:microsoft.com/office/officeart/2005/8/layout/hProcess9"/>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B7E4D70-0D56-4816-9643-2DB90F013E3D}" type="doc">
      <dgm:prSet loTypeId="urn:microsoft.com/office/officeart/2005/8/layout/hProcess9" loCatId="process" qsTypeId="urn:microsoft.com/office/officeart/2005/8/quickstyle/simple1" qsCatId="simple" csTypeId="urn:microsoft.com/office/officeart/2005/8/colors/accent0_3" csCatId="mainScheme" phldr="1"/>
      <dgm:spPr/>
    </dgm:pt>
    <dgm:pt modelId="{023B7ACB-A140-44D2-861E-39974A9624C7}">
      <dgm:prSet phldrT="[Text]"/>
      <dgm:spPr/>
      <dgm:t>
        <a:bodyPr/>
        <a:lstStyle/>
        <a:p>
          <a:r>
            <a:rPr lang="en-US"/>
            <a:t>Income Distribution</a:t>
          </a:r>
        </a:p>
      </dgm:t>
    </dgm:pt>
    <dgm:pt modelId="{F5096695-F6B0-46FF-A01E-4D4771CA5CF2}" type="parTrans" cxnId="{12BF3311-4174-4474-AE53-DF61EE8D0E52}">
      <dgm:prSet/>
      <dgm:spPr/>
      <dgm:t>
        <a:bodyPr/>
        <a:lstStyle/>
        <a:p>
          <a:endParaRPr lang="en-US"/>
        </a:p>
      </dgm:t>
    </dgm:pt>
    <dgm:pt modelId="{0EE8C994-CB8E-4C0C-9491-4FAF2691945C}" type="sibTrans" cxnId="{12BF3311-4174-4474-AE53-DF61EE8D0E52}">
      <dgm:prSet/>
      <dgm:spPr/>
      <dgm:t>
        <a:bodyPr/>
        <a:lstStyle/>
        <a:p>
          <a:endParaRPr lang="en-US"/>
        </a:p>
      </dgm:t>
    </dgm:pt>
    <dgm:pt modelId="{302E70AC-8D9B-48A1-9E1D-C68549E3BC7F}">
      <dgm:prSet phldrT="[Text]" custT="1"/>
      <dgm:spPr/>
      <dgm:t>
        <a:bodyPr/>
        <a:lstStyle/>
        <a:p>
          <a:r>
            <a:rPr lang="en-US" sz="1100"/>
            <a:t>Access </a:t>
          </a:r>
        </a:p>
      </dgm:t>
    </dgm:pt>
    <dgm:pt modelId="{BFD63DB8-A7E0-4252-ADE6-2A2DC2121182}" type="parTrans" cxnId="{542941A5-9429-40F9-9A47-4A3885DF3AC5}">
      <dgm:prSet/>
      <dgm:spPr/>
      <dgm:t>
        <a:bodyPr/>
        <a:lstStyle/>
        <a:p>
          <a:endParaRPr lang="en-US"/>
        </a:p>
      </dgm:t>
    </dgm:pt>
    <dgm:pt modelId="{49EE39B3-9F06-4A5E-BC50-9B9B65DDE1AF}" type="sibTrans" cxnId="{542941A5-9429-40F9-9A47-4A3885DF3AC5}">
      <dgm:prSet/>
      <dgm:spPr/>
      <dgm:t>
        <a:bodyPr/>
        <a:lstStyle/>
        <a:p>
          <a:endParaRPr lang="en-US"/>
        </a:p>
      </dgm:t>
    </dgm:pt>
    <dgm:pt modelId="{9C6AF412-CB6C-4C3E-867D-31EC8D11C842}">
      <dgm:prSet phldrT="[Text]"/>
      <dgm:spPr/>
      <dgm:t>
        <a:bodyPr/>
        <a:lstStyle/>
        <a:p>
          <a:r>
            <a:rPr lang="en-US"/>
            <a:t>Use of services </a:t>
          </a:r>
        </a:p>
      </dgm:t>
    </dgm:pt>
    <dgm:pt modelId="{AED814A7-203E-4315-BBB3-33AB77EBEE05}" type="parTrans" cxnId="{6D46B46B-9B0F-4227-BE91-3F68C538B26E}">
      <dgm:prSet/>
      <dgm:spPr/>
      <dgm:t>
        <a:bodyPr/>
        <a:lstStyle/>
        <a:p>
          <a:endParaRPr lang="en-US"/>
        </a:p>
      </dgm:t>
    </dgm:pt>
    <dgm:pt modelId="{9F68E5E0-4419-4C82-92D1-1E31A2B1878F}" type="sibTrans" cxnId="{6D46B46B-9B0F-4227-BE91-3F68C538B26E}">
      <dgm:prSet/>
      <dgm:spPr/>
      <dgm:t>
        <a:bodyPr/>
        <a:lstStyle/>
        <a:p>
          <a:endParaRPr lang="en-US"/>
        </a:p>
      </dgm:t>
    </dgm:pt>
    <dgm:pt modelId="{1207A133-050A-4AC7-8CB6-42AB8335BEEE}">
      <dgm:prSet phldrT="[Text]"/>
      <dgm:spPr/>
      <dgm:t>
        <a:bodyPr/>
        <a:lstStyle/>
        <a:p>
          <a:r>
            <a:rPr lang="en-US"/>
            <a:t>Satisfaction</a:t>
          </a:r>
        </a:p>
      </dgm:t>
    </dgm:pt>
    <dgm:pt modelId="{FC1AFFD4-5153-4B0C-BD03-83D04A6E7283}" type="sibTrans" cxnId="{D08186E2-EF24-4DF7-817E-C1312ACCF273}">
      <dgm:prSet/>
      <dgm:spPr/>
      <dgm:t>
        <a:bodyPr/>
        <a:lstStyle/>
        <a:p>
          <a:endParaRPr lang="en-US"/>
        </a:p>
      </dgm:t>
    </dgm:pt>
    <dgm:pt modelId="{A46825F0-9815-4910-9F04-8EBDD65FFD3B}" type="parTrans" cxnId="{D08186E2-EF24-4DF7-817E-C1312ACCF273}">
      <dgm:prSet/>
      <dgm:spPr/>
      <dgm:t>
        <a:bodyPr/>
        <a:lstStyle/>
        <a:p>
          <a:endParaRPr lang="en-US"/>
        </a:p>
      </dgm:t>
    </dgm:pt>
    <dgm:pt modelId="{8AA031FB-2CE1-4181-BFDA-284C1424DAFB}" type="pres">
      <dgm:prSet presAssocID="{FB7E4D70-0D56-4816-9643-2DB90F013E3D}" presName="CompostProcess" presStyleCnt="0">
        <dgm:presLayoutVars>
          <dgm:dir/>
          <dgm:resizeHandles val="exact"/>
        </dgm:presLayoutVars>
      </dgm:prSet>
      <dgm:spPr/>
    </dgm:pt>
    <dgm:pt modelId="{6C249A2A-DD50-4044-9E27-D06CDA330287}" type="pres">
      <dgm:prSet presAssocID="{FB7E4D70-0D56-4816-9643-2DB90F013E3D}" presName="arrow" presStyleLbl="bgShp" presStyleIdx="0" presStyleCnt="1"/>
      <dgm:spPr/>
    </dgm:pt>
    <dgm:pt modelId="{1DAA491F-37A6-4702-9614-77AD3B61F463}" type="pres">
      <dgm:prSet presAssocID="{FB7E4D70-0D56-4816-9643-2DB90F013E3D}" presName="linearProcess" presStyleCnt="0"/>
      <dgm:spPr/>
    </dgm:pt>
    <dgm:pt modelId="{2335DD31-56DF-4074-B3D0-9396CF56B6CD}" type="pres">
      <dgm:prSet presAssocID="{023B7ACB-A140-44D2-861E-39974A9624C7}" presName="textNode" presStyleLbl="node1" presStyleIdx="0" presStyleCnt="4">
        <dgm:presLayoutVars>
          <dgm:bulletEnabled val="1"/>
        </dgm:presLayoutVars>
      </dgm:prSet>
      <dgm:spPr/>
    </dgm:pt>
    <dgm:pt modelId="{8FE1AD17-22A2-44E6-9D2B-C3E507659549}" type="pres">
      <dgm:prSet presAssocID="{0EE8C994-CB8E-4C0C-9491-4FAF2691945C}" presName="sibTrans" presStyleCnt="0"/>
      <dgm:spPr/>
    </dgm:pt>
    <dgm:pt modelId="{7FD46975-1124-4DEC-AF90-0A476C1EA8C6}" type="pres">
      <dgm:prSet presAssocID="{302E70AC-8D9B-48A1-9E1D-C68549E3BC7F}" presName="textNode" presStyleLbl="node1" presStyleIdx="1" presStyleCnt="4">
        <dgm:presLayoutVars>
          <dgm:bulletEnabled val="1"/>
        </dgm:presLayoutVars>
      </dgm:prSet>
      <dgm:spPr/>
    </dgm:pt>
    <dgm:pt modelId="{D5ED40E6-F02B-4E4A-84EB-92B7A6FC38F9}" type="pres">
      <dgm:prSet presAssocID="{49EE39B3-9F06-4A5E-BC50-9B9B65DDE1AF}" presName="sibTrans" presStyleCnt="0"/>
      <dgm:spPr/>
    </dgm:pt>
    <dgm:pt modelId="{257A1678-F9A9-4B7E-9DDE-9FBC513027E4}" type="pres">
      <dgm:prSet presAssocID="{9C6AF412-CB6C-4C3E-867D-31EC8D11C842}" presName="textNode" presStyleLbl="node1" presStyleIdx="2" presStyleCnt="4">
        <dgm:presLayoutVars>
          <dgm:bulletEnabled val="1"/>
        </dgm:presLayoutVars>
      </dgm:prSet>
      <dgm:spPr/>
    </dgm:pt>
    <dgm:pt modelId="{AB2553B5-940C-41F8-BF8D-66757B3C8DA8}" type="pres">
      <dgm:prSet presAssocID="{9F68E5E0-4419-4C82-92D1-1E31A2B1878F}" presName="sibTrans" presStyleCnt="0"/>
      <dgm:spPr/>
    </dgm:pt>
    <dgm:pt modelId="{87C4682A-16C9-4C2D-9186-C18B161E7C79}" type="pres">
      <dgm:prSet presAssocID="{1207A133-050A-4AC7-8CB6-42AB8335BEEE}" presName="textNode" presStyleLbl="node1" presStyleIdx="3" presStyleCnt="4">
        <dgm:presLayoutVars>
          <dgm:bulletEnabled val="1"/>
        </dgm:presLayoutVars>
      </dgm:prSet>
      <dgm:spPr/>
    </dgm:pt>
  </dgm:ptLst>
  <dgm:cxnLst>
    <dgm:cxn modelId="{12BF3311-4174-4474-AE53-DF61EE8D0E52}" srcId="{FB7E4D70-0D56-4816-9643-2DB90F013E3D}" destId="{023B7ACB-A140-44D2-861E-39974A9624C7}" srcOrd="0" destOrd="0" parTransId="{F5096695-F6B0-46FF-A01E-4D4771CA5CF2}" sibTransId="{0EE8C994-CB8E-4C0C-9491-4FAF2691945C}"/>
    <dgm:cxn modelId="{F41F111B-A419-4226-9D73-3F4887A1566F}" type="presOf" srcId="{1207A133-050A-4AC7-8CB6-42AB8335BEEE}" destId="{87C4682A-16C9-4C2D-9186-C18B161E7C79}" srcOrd="0" destOrd="0" presId="urn:microsoft.com/office/officeart/2005/8/layout/hProcess9"/>
    <dgm:cxn modelId="{6D46B46B-9B0F-4227-BE91-3F68C538B26E}" srcId="{FB7E4D70-0D56-4816-9643-2DB90F013E3D}" destId="{9C6AF412-CB6C-4C3E-867D-31EC8D11C842}" srcOrd="2" destOrd="0" parTransId="{AED814A7-203E-4315-BBB3-33AB77EBEE05}" sibTransId="{9F68E5E0-4419-4C82-92D1-1E31A2B1878F}"/>
    <dgm:cxn modelId="{BC845E73-21B1-43D8-A1A4-2A8B14017AD0}" type="presOf" srcId="{302E70AC-8D9B-48A1-9E1D-C68549E3BC7F}" destId="{7FD46975-1124-4DEC-AF90-0A476C1EA8C6}" srcOrd="0" destOrd="0" presId="urn:microsoft.com/office/officeart/2005/8/layout/hProcess9"/>
    <dgm:cxn modelId="{F5A8C57A-76E4-4F15-84B3-7B0B00334F89}" type="presOf" srcId="{FB7E4D70-0D56-4816-9643-2DB90F013E3D}" destId="{8AA031FB-2CE1-4181-BFDA-284C1424DAFB}" srcOrd="0" destOrd="0" presId="urn:microsoft.com/office/officeart/2005/8/layout/hProcess9"/>
    <dgm:cxn modelId="{93617D94-6245-472C-AC04-431464B1E4DD}" type="presOf" srcId="{023B7ACB-A140-44D2-861E-39974A9624C7}" destId="{2335DD31-56DF-4074-B3D0-9396CF56B6CD}" srcOrd="0" destOrd="0" presId="urn:microsoft.com/office/officeart/2005/8/layout/hProcess9"/>
    <dgm:cxn modelId="{542941A5-9429-40F9-9A47-4A3885DF3AC5}" srcId="{FB7E4D70-0D56-4816-9643-2DB90F013E3D}" destId="{302E70AC-8D9B-48A1-9E1D-C68549E3BC7F}" srcOrd="1" destOrd="0" parTransId="{BFD63DB8-A7E0-4252-ADE6-2A2DC2121182}" sibTransId="{49EE39B3-9F06-4A5E-BC50-9B9B65DDE1AF}"/>
    <dgm:cxn modelId="{D08186E2-EF24-4DF7-817E-C1312ACCF273}" srcId="{FB7E4D70-0D56-4816-9643-2DB90F013E3D}" destId="{1207A133-050A-4AC7-8CB6-42AB8335BEEE}" srcOrd="3" destOrd="0" parTransId="{A46825F0-9815-4910-9F04-8EBDD65FFD3B}" sibTransId="{FC1AFFD4-5153-4B0C-BD03-83D04A6E7283}"/>
    <dgm:cxn modelId="{A7D94FF7-14E0-4319-92CB-EFA2300AABBC}" type="presOf" srcId="{9C6AF412-CB6C-4C3E-867D-31EC8D11C842}" destId="{257A1678-F9A9-4B7E-9DDE-9FBC513027E4}" srcOrd="0" destOrd="0" presId="urn:microsoft.com/office/officeart/2005/8/layout/hProcess9"/>
    <dgm:cxn modelId="{F2B49A08-E712-4CE2-8A43-87579315CE7C}" type="presParOf" srcId="{8AA031FB-2CE1-4181-BFDA-284C1424DAFB}" destId="{6C249A2A-DD50-4044-9E27-D06CDA330287}" srcOrd="0" destOrd="0" presId="urn:microsoft.com/office/officeart/2005/8/layout/hProcess9"/>
    <dgm:cxn modelId="{629D9CFB-CFD9-4F44-AE08-178CCBC98D3E}" type="presParOf" srcId="{8AA031FB-2CE1-4181-BFDA-284C1424DAFB}" destId="{1DAA491F-37A6-4702-9614-77AD3B61F463}" srcOrd="1" destOrd="0" presId="urn:microsoft.com/office/officeart/2005/8/layout/hProcess9"/>
    <dgm:cxn modelId="{5EDA2D3A-2F7B-499F-8883-A0DD7CAA6141}" type="presParOf" srcId="{1DAA491F-37A6-4702-9614-77AD3B61F463}" destId="{2335DD31-56DF-4074-B3D0-9396CF56B6CD}" srcOrd="0" destOrd="0" presId="urn:microsoft.com/office/officeart/2005/8/layout/hProcess9"/>
    <dgm:cxn modelId="{BA162F90-D362-46BE-BC85-EB8B41DCCA2D}" type="presParOf" srcId="{1DAA491F-37A6-4702-9614-77AD3B61F463}" destId="{8FE1AD17-22A2-44E6-9D2B-C3E507659549}" srcOrd="1" destOrd="0" presId="urn:microsoft.com/office/officeart/2005/8/layout/hProcess9"/>
    <dgm:cxn modelId="{881A9EFC-9CF8-4303-AC3B-595FE1CEE5D3}" type="presParOf" srcId="{1DAA491F-37A6-4702-9614-77AD3B61F463}" destId="{7FD46975-1124-4DEC-AF90-0A476C1EA8C6}" srcOrd="2" destOrd="0" presId="urn:microsoft.com/office/officeart/2005/8/layout/hProcess9"/>
    <dgm:cxn modelId="{2660C09F-F99D-4F99-B7AC-CC2C74A11014}" type="presParOf" srcId="{1DAA491F-37A6-4702-9614-77AD3B61F463}" destId="{D5ED40E6-F02B-4E4A-84EB-92B7A6FC38F9}" srcOrd="3" destOrd="0" presId="urn:microsoft.com/office/officeart/2005/8/layout/hProcess9"/>
    <dgm:cxn modelId="{78DA450B-F49D-4BEE-AFBA-8F46692EDF64}" type="presParOf" srcId="{1DAA491F-37A6-4702-9614-77AD3B61F463}" destId="{257A1678-F9A9-4B7E-9DDE-9FBC513027E4}" srcOrd="4" destOrd="0" presId="urn:microsoft.com/office/officeart/2005/8/layout/hProcess9"/>
    <dgm:cxn modelId="{54AE432A-18B1-40D2-8A6F-A1940B9F8C0B}" type="presParOf" srcId="{1DAA491F-37A6-4702-9614-77AD3B61F463}" destId="{AB2553B5-940C-41F8-BF8D-66757B3C8DA8}" srcOrd="5" destOrd="0" presId="urn:microsoft.com/office/officeart/2005/8/layout/hProcess9"/>
    <dgm:cxn modelId="{099AB00C-3D26-4FD2-A1AD-35308242FEED}" type="presParOf" srcId="{1DAA491F-37A6-4702-9614-77AD3B61F463}" destId="{87C4682A-16C9-4C2D-9186-C18B161E7C79}" srcOrd="6" destOrd="0" presId="urn:microsoft.com/office/officeart/2005/8/layout/hProcess9"/>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B7E4D70-0D56-4816-9643-2DB90F013E3D}" type="doc">
      <dgm:prSet loTypeId="urn:microsoft.com/office/officeart/2005/8/layout/hProcess9" loCatId="process" qsTypeId="urn:microsoft.com/office/officeart/2005/8/quickstyle/simple1" qsCatId="simple" csTypeId="urn:microsoft.com/office/officeart/2005/8/colors/accent0_3" csCatId="mainScheme" phldr="1"/>
      <dgm:spPr/>
    </dgm:pt>
    <dgm:pt modelId="{023B7ACB-A140-44D2-861E-39974A9624C7}">
      <dgm:prSet phldrT="[Text]"/>
      <dgm:spPr/>
      <dgm:t>
        <a:bodyPr/>
        <a:lstStyle/>
        <a:p>
          <a:r>
            <a:rPr lang="en-US" dirty="0"/>
            <a:t>Even Distribution </a:t>
          </a:r>
        </a:p>
      </dgm:t>
    </dgm:pt>
    <dgm:pt modelId="{F5096695-F6B0-46FF-A01E-4D4771CA5CF2}" type="parTrans" cxnId="{12BF3311-4174-4474-AE53-DF61EE8D0E52}">
      <dgm:prSet/>
      <dgm:spPr/>
      <dgm:t>
        <a:bodyPr/>
        <a:lstStyle/>
        <a:p>
          <a:endParaRPr lang="en-US"/>
        </a:p>
      </dgm:t>
    </dgm:pt>
    <dgm:pt modelId="{0EE8C994-CB8E-4C0C-9491-4FAF2691945C}" type="sibTrans" cxnId="{12BF3311-4174-4474-AE53-DF61EE8D0E52}">
      <dgm:prSet/>
      <dgm:spPr/>
      <dgm:t>
        <a:bodyPr/>
        <a:lstStyle/>
        <a:p>
          <a:endParaRPr lang="en-US"/>
        </a:p>
      </dgm:t>
    </dgm:pt>
    <dgm:pt modelId="{1207A133-050A-4AC7-8CB6-42AB8335BEEE}">
      <dgm:prSet phldrT="[Text]"/>
      <dgm:spPr/>
      <dgm:t>
        <a:bodyPr/>
        <a:lstStyle/>
        <a:p>
          <a:r>
            <a:rPr lang="en-US" dirty="0"/>
            <a:t>Sustainable Development</a:t>
          </a:r>
        </a:p>
      </dgm:t>
    </dgm:pt>
    <dgm:pt modelId="{FC1AFFD4-5153-4B0C-BD03-83D04A6E7283}" type="sibTrans" cxnId="{D08186E2-EF24-4DF7-817E-C1312ACCF273}">
      <dgm:prSet/>
      <dgm:spPr/>
      <dgm:t>
        <a:bodyPr/>
        <a:lstStyle/>
        <a:p>
          <a:endParaRPr lang="en-US"/>
        </a:p>
      </dgm:t>
    </dgm:pt>
    <dgm:pt modelId="{A46825F0-9815-4910-9F04-8EBDD65FFD3B}" type="parTrans" cxnId="{D08186E2-EF24-4DF7-817E-C1312ACCF273}">
      <dgm:prSet/>
      <dgm:spPr/>
      <dgm:t>
        <a:bodyPr/>
        <a:lstStyle/>
        <a:p>
          <a:endParaRPr lang="en-US"/>
        </a:p>
      </dgm:t>
    </dgm:pt>
    <dgm:pt modelId="{BA06D08C-E5BC-4E8C-AAC9-29F6C4EABADC}">
      <dgm:prSet/>
      <dgm:spPr/>
      <dgm:t>
        <a:bodyPr/>
        <a:lstStyle/>
        <a:p>
          <a:r>
            <a:rPr lang="en-US"/>
            <a:t>Poverty Alleviation </a:t>
          </a:r>
        </a:p>
      </dgm:t>
    </dgm:pt>
    <dgm:pt modelId="{752FCDC3-9BAD-4BBC-9E68-E1369E7A77F5}" type="parTrans" cxnId="{5BD535C8-6B1C-4B59-BCD1-7D9A31B04B32}">
      <dgm:prSet/>
      <dgm:spPr/>
      <dgm:t>
        <a:bodyPr/>
        <a:lstStyle/>
        <a:p>
          <a:endParaRPr lang="en-US"/>
        </a:p>
      </dgm:t>
    </dgm:pt>
    <dgm:pt modelId="{A00613E4-2497-4D2C-A38D-53FB454379DB}" type="sibTrans" cxnId="{5BD535C8-6B1C-4B59-BCD1-7D9A31B04B32}">
      <dgm:prSet/>
      <dgm:spPr/>
      <dgm:t>
        <a:bodyPr/>
        <a:lstStyle/>
        <a:p>
          <a:endParaRPr lang="en-US"/>
        </a:p>
      </dgm:t>
    </dgm:pt>
    <dgm:pt modelId="{8AA031FB-2CE1-4181-BFDA-284C1424DAFB}" type="pres">
      <dgm:prSet presAssocID="{FB7E4D70-0D56-4816-9643-2DB90F013E3D}" presName="CompostProcess" presStyleCnt="0">
        <dgm:presLayoutVars>
          <dgm:dir/>
          <dgm:resizeHandles val="exact"/>
        </dgm:presLayoutVars>
      </dgm:prSet>
      <dgm:spPr/>
    </dgm:pt>
    <dgm:pt modelId="{6C249A2A-DD50-4044-9E27-D06CDA330287}" type="pres">
      <dgm:prSet presAssocID="{FB7E4D70-0D56-4816-9643-2DB90F013E3D}" presName="arrow" presStyleLbl="bgShp" presStyleIdx="0" presStyleCnt="1"/>
      <dgm:spPr/>
    </dgm:pt>
    <dgm:pt modelId="{1DAA491F-37A6-4702-9614-77AD3B61F463}" type="pres">
      <dgm:prSet presAssocID="{FB7E4D70-0D56-4816-9643-2DB90F013E3D}" presName="linearProcess" presStyleCnt="0"/>
      <dgm:spPr/>
    </dgm:pt>
    <dgm:pt modelId="{2335DD31-56DF-4074-B3D0-9396CF56B6CD}" type="pres">
      <dgm:prSet presAssocID="{023B7ACB-A140-44D2-861E-39974A9624C7}" presName="textNode" presStyleLbl="node1" presStyleIdx="0" presStyleCnt="3">
        <dgm:presLayoutVars>
          <dgm:bulletEnabled val="1"/>
        </dgm:presLayoutVars>
      </dgm:prSet>
      <dgm:spPr/>
    </dgm:pt>
    <dgm:pt modelId="{8FE1AD17-22A2-44E6-9D2B-C3E507659549}" type="pres">
      <dgm:prSet presAssocID="{0EE8C994-CB8E-4C0C-9491-4FAF2691945C}" presName="sibTrans" presStyleCnt="0"/>
      <dgm:spPr/>
    </dgm:pt>
    <dgm:pt modelId="{5C747799-66BD-43F5-BDF0-596A559CB4FE}" type="pres">
      <dgm:prSet presAssocID="{BA06D08C-E5BC-4E8C-AAC9-29F6C4EABADC}" presName="textNode" presStyleLbl="node1" presStyleIdx="1" presStyleCnt="3">
        <dgm:presLayoutVars>
          <dgm:bulletEnabled val="1"/>
        </dgm:presLayoutVars>
      </dgm:prSet>
      <dgm:spPr/>
    </dgm:pt>
    <dgm:pt modelId="{899CE39F-3B20-4665-BD51-0C5B4C694526}" type="pres">
      <dgm:prSet presAssocID="{A00613E4-2497-4D2C-A38D-53FB454379DB}" presName="sibTrans" presStyleCnt="0"/>
      <dgm:spPr/>
    </dgm:pt>
    <dgm:pt modelId="{87C4682A-16C9-4C2D-9186-C18B161E7C79}" type="pres">
      <dgm:prSet presAssocID="{1207A133-050A-4AC7-8CB6-42AB8335BEEE}" presName="textNode" presStyleLbl="node1" presStyleIdx="2" presStyleCnt="3">
        <dgm:presLayoutVars>
          <dgm:bulletEnabled val="1"/>
        </dgm:presLayoutVars>
      </dgm:prSet>
      <dgm:spPr/>
    </dgm:pt>
  </dgm:ptLst>
  <dgm:cxnLst>
    <dgm:cxn modelId="{12BF3311-4174-4474-AE53-DF61EE8D0E52}" srcId="{FB7E4D70-0D56-4816-9643-2DB90F013E3D}" destId="{023B7ACB-A140-44D2-861E-39974A9624C7}" srcOrd="0" destOrd="0" parTransId="{F5096695-F6B0-46FF-A01E-4D4771CA5CF2}" sibTransId="{0EE8C994-CB8E-4C0C-9491-4FAF2691945C}"/>
    <dgm:cxn modelId="{7D340238-E927-400A-BF72-7B633ED1E242}" type="presOf" srcId="{1207A133-050A-4AC7-8CB6-42AB8335BEEE}" destId="{87C4682A-16C9-4C2D-9186-C18B161E7C79}" srcOrd="0" destOrd="0" presId="urn:microsoft.com/office/officeart/2005/8/layout/hProcess9"/>
    <dgm:cxn modelId="{585CB067-4ED3-46FA-A1E9-63F689358C20}" type="presOf" srcId="{BA06D08C-E5BC-4E8C-AAC9-29F6C4EABADC}" destId="{5C747799-66BD-43F5-BDF0-596A559CB4FE}" srcOrd="0" destOrd="0" presId="urn:microsoft.com/office/officeart/2005/8/layout/hProcess9"/>
    <dgm:cxn modelId="{F9B47AAD-D577-4A0A-9739-5B5EFAED2504}" type="presOf" srcId="{023B7ACB-A140-44D2-861E-39974A9624C7}" destId="{2335DD31-56DF-4074-B3D0-9396CF56B6CD}" srcOrd="0" destOrd="0" presId="urn:microsoft.com/office/officeart/2005/8/layout/hProcess9"/>
    <dgm:cxn modelId="{5BD535C8-6B1C-4B59-BCD1-7D9A31B04B32}" srcId="{FB7E4D70-0D56-4816-9643-2DB90F013E3D}" destId="{BA06D08C-E5BC-4E8C-AAC9-29F6C4EABADC}" srcOrd="1" destOrd="0" parTransId="{752FCDC3-9BAD-4BBC-9E68-E1369E7A77F5}" sibTransId="{A00613E4-2497-4D2C-A38D-53FB454379DB}"/>
    <dgm:cxn modelId="{DDA735CA-684A-4AEE-96A8-6A81E1144E58}" type="presOf" srcId="{FB7E4D70-0D56-4816-9643-2DB90F013E3D}" destId="{8AA031FB-2CE1-4181-BFDA-284C1424DAFB}" srcOrd="0" destOrd="0" presId="urn:microsoft.com/office/officeart/2005/8/layout/hProcess9"/>
    <dgm:cxn modelId="{D08186E2-EF24-4DF7-817E-C1312ACCF273}" srcId="{FB7E4D70-0D56-4816-9643-2DB90F013E3D}" destId="{1207A133-050A-4AC7-8CB6-42AB8335BEEE}" srcOrd="2" destOrd="0" parTransId="{A46825F0-9815-4910-9F04-8EBDD65FFD3B}" sibTransId="{FC1AFFD4-5153-4B0C-BD03-83D04A6E7283}"/>
    <dgm:cxn modelId="{7EAC4F21-FE9B-432A-96C9-BF0B5E542BB4}" type="presParOf" srcId="{8AA031FB-2CE1-4181-BFDA-284C1424DAFB}" destId="{6C249A2A-DD50-4044-9E27-D06CDA330287}" srcOrd="0" destOrd="0" presId="urn:microsoft.com/office/officeart/2005/8/layout/hProcess9"/>
    <dgm:cxn modelId="{4C2B3B0B-A4D8-4A7D-883B-46B3EC270C74}" type="presParOf" srcId="{8AA031FB-2CE1-4181-BFDA-284C1424DAFB}" destId="{1DAA491F-37A6-4702-9614-77AD3B61F463}" srcOrd="1" destOrd="0" presId="urn:microsoft.com/office/officeart/2005/8/layout/hProcess9"/>
    <dgm:cxn modelId="{D6617B8B-7E5D-4CBB-B7BC-BBE908CF524C}" type="presParOf" srcId="{1DAA491F-37A6-4702-9614-77AD3B61F463}" destId="{2335DD31-56DF-4074-B3D0-9396CF56B6CD}" srcOrd="0" destOrd="0" presId="urn:microsoft.com/office/officeart/2005/8/layout/hProcess9"/>
    <dgm:cxn modelId="{E67CC62F-F58E-46D3-A627-A1F28C029B1B}" type="presParOf" srcId="{1DAA491F-37A6-4702-9614-77AD3B61F463}" destId="{8FE1AD17-22A2-44E6-9D2B-C3E507659549}" srcOrd="1" destOrd="0" presId="urn:microsoft.com/office/officeart/2005/8/layout/hProcess9"/>
    <dgm:cxn modelId="{8516AD36-9C5C-4BB9-A730-B835A9403B87}" type="presParOf" srcId="{1DAA491F-37A6-4702-9614-77AD3B61F463}" destId="{5C747799-66BD-43F5-BDF0-596A559CB4FE}" srcOrd="2" destOrd="0" presId="urn:microsoft.com/office/officeart/2005/8/layout/hProcess9"/>
    <dgm:cxn modelId="{635A6484-50E5-4DB6-91A3-2E4D0F149A98}" type="presParOf" srcId="{1DAA491F-37A6-4702-9614-77AD3B61F463}" destId="{899CE39F-3B20-4665-BD51-0C5B4C694526}" srcOrd="3" destOrd="0" presId="urn:microsoft.com/office/officeart/2005/8/layout/hProcess9"/>
    <dgm:cxn modelId="{77689795-A04B-47B8-934F-869BCF95416C}" type="presParOf" srcId="{1DAA491F-37A6-4702-9614-77AD3B61F463}" destId="{87C4682A-16C9-4C2D-9186-C18B161E7C79}" srcOrd="4" destOrd="0" presId="urn:microsoft.com/office/officeart/2005/8/layout/hProcess9"/>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BBFD03-4620-491C-944E-736922C7ED9A}">
      <dsp:nvSpPr>
        <dsp:cNvPr id="0" name=""/>
        <dsp:cNvSpPr/>
      </dsp:nvSpPr>
      <dsp:spPr>
        <a:xfrm>
          <a:off x="0" y="561"/>
          <a:ext cx="109728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0F3F1CE-7DF9-4403-90D7-F1FE07C58D34}">
      <dsp:nvSpPr>
        <dsp:cNvPr id="0" name=""/>
        <dsp:cNvSpPr/>
      </dsp:nvSpPr>
      <dsp:spPr>
        <a:xfrm>
          <a:off x="0" y="561"/>
          <a:ext cx="10972800" cy="459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Introduction </a:t>
          </a:r>
        </a:p>
      </dsp:txBody>
      <dsp:txXfrm>
        <a:off x="0" y="561"/>
        <a:ext cx="10972800" cy="459989"/>
      </dsp:txXfrm>
    </dsp:sp>
    <dsp:sp modelId="{2AE3DF90-4C11-4A9E-A256-A22D80D989E7}">
      <dsp:nvSpPr>
        <dsp:cNvPr id="0" name=""/>
        <dsp:cNvSpPr/>
      </dsp:nvSpPr>
      <dsp:spPr>
        <a:xfrm>
          <a:off x="0" y="460551"/>
          <a:ext cx="109728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929D169-6D19-4E4D-912C-F0EA8EAD4CDD}">
      <dsp:nvSpPr>
        <dsp:cNvPr id="0" name=""/>
        <dsp:cNvSpPr/>
      </dsp:nvSpPr>
      <dsp:spPr>
        <a:xfrm>
          <a:off x="0" y="460551"/>
          <a:ext cx="10972800" cy="459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Background &amp; Motivation </a:t>
          </a:r>
        </a:p>
      </dsp:txBody>
      <dsp:txXfrm>
        <a:off x="0" y="460551"/>
        <a:ext cx="10972800" cy="459989"/>
      </dsp:txXfrm>
    </dsp:sp>
    <dsp:sp modelId="{50A0E0FC-BCD6-4DA3-B3F3-DA740CC37572}">
      <dsp:nvSpPr>
        <dsp:cNvPr id="0" name=""/>
        <dsp:cNvSpPr/>
      </dsp:nvSpPr>
      <dsp:spPr>
        <a:xfrm>
          <a:off x="0" y="920540"/>
          <a:ext cx="109728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3A43A7D-D2D2-47D6-9E83-D86336BC6AF7}">
      <dsp:nvSpPr>
        <dsp:cNvPr id="0" name=""/>
        <dsp:cNvSpPr/>
      </dsp:nvSpPr>
      <dsp:spPr>
        <a:xfrm>
          <a:off x="0" y="920540"/>
          <a:ext cx="10972800" cy="459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Objectives</a:t>
          </a:r>
        </a:p>
      </dsp:txBody>
      <dsp:txXfrm>
        <a:off x="0" y="920540"/>
        <a:ext cx="10972800" cy="459989"/>
      </dsp:txXfrm>
    </dsp:sp>
    <dsp:sp modelId="{7C9CFD54-59A0-4EA0-B885-F9AA808E8CE5}">
      <dsp:nvSpPr>
        <dsp:cNvPr id="0" name=""/>
        <dsp:cNvSpPr/>
      </dsp:nvSpPr>
      <dsp:spPr>
        <a:xfrm>
          <a:off x="0" y="1380529"/>
          <a:ext cx="109728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1FDACDE-7ECB-4F4F-99BF-F16376215957}">
      <dsp:nvSpPr>
        <dsp:cNvPr id="0" name=""/>
        <dsp:cNvSpPr/>
      </dsp:nvSpPr>
      <dsp:spPr>
        <a:xfrm>
          <a:off x="0" y="1380529"/>
          <a:ext cx="10972800" cy="459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Contribution/Research Gap</a:t>
          </a:r>
        </a:p>
      </dsp:txBody>
      <dsp:txXfrm>
        <a:off x="0" y="1380529"/>
        <a:ext cx="10972800" cy="459989"/>
      </dsp:txXfrm>
    </dsp:sp>
    <dsp:sp modelId="{4B3057AA-2278-4520-B108-7A3F998C35EE}">
      <dsp:nvSpPr>
        <dsp:cNvPr id="0" name=""/>
        <dsp:cNvSpPr/>
      </dsp:nvSpPr>
      <dsp:spPr>
        <a:xfrm>
          <a:off x="0" y="1840519"/>
          <a:ext cx="109728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CD4D4E6-BCCA-40FD-9F33-0A681D9BFA32}">
      <dsp:nvSpPr>
        <dsp:cNvPr id="0" name=""/>
        <dsp:cNvSpPr/>
      </dsp:nvSpPr>
      <dsp:spPr>
        <a:xfrm>
          <a:off x="0" y="1840519"/>
          <a:ext cx="10972800" cy="459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Methodology</a:t>
          </a:r>
        </a:p>
      </dsp:txBody>
      <dsp:txXfrm>
        <a:off x="0" y="1840519"/>
        <a:ext cx="10972800" cy="459989"/>
      </dsp:txXfrm>
    </dsp:sp>
    <dsp:sp modelId="{8CFFBDEF-5E24-4ABB-A20F-FD21BF788842}">
      <dsp:nvSpPr>
        <dsp:cNvPr id="0" name=""/>
        <dsp:cNvSpPr/>
      </dsp:nvSpPr>
      <dsp:spPr>
        <a:xfrm>
          <a:off x="0" y="2300508"/>
          <a:ext cx="109728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B0262B4-9A4D-4121-8E77-7C65C01FB84B}">
      <dsp:nvSpPr>
        <dsp:cNvPr id="0" name=""/>
        <dsp:cNvSpPr/>
      </dsp:nvSpPr>
      <dsp:spPr>
        <a:xfrm>
          <a:off x="0" y="2300508"/>
          <a:ext cx="10972800" cy="459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Related Literature</a:t>
          </a:r>
        </a:p>
      </dsp:txBody>
      <dsp:txXfrm>
        <a:off x="0" y="2300508"/>
        <a:ext cx="10972800" cy="459989"/>
      </dsp:txXfrm>
    </dsp:sp>
    <dsp:sp modelId="{849AFB2C-ABC2-429E-A701-7E980C54EB32}">
      <dsp:nvSpPr>
        <dsp:cNvPr id="0" name=""/>
        <dsp:cNvSpPr/>
      </dsp:nvSpPr>
      <dsp:spPr>
        <a:xfrm>
          <a:off x="0" y="2760497"/>
          <a:ext cx="109728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67A9834-ED38-404B-A6D4-8E2C2DE524BE}">
      <dsp:nvSpPr>
        <dsp:cNvPr id="0" name=""/>
        <dsp:cNvSpPr/>
      </dsp:nvSpPr>
      <dsp:spPr>
        <a:xfrm>
          <a:off x="0" y="2760497"/>
          <a:ext cx="10972800" cy="459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Theoretical Framework </a:t>
          </a:r>
        </a:p>
      </dsp:txBody>
      <dsp:txXfrm>
        <a:off x="0" y="2760497"/>
        <a:ext cx="10972800" cy="459989"/>
      </dsp:txXfrm>
    </dsp:sp>
    <dsp:sp modelId="{F5937625-5932-4C14-B94F-D898F91A9413}">
      <dsp:nvSpPr>
        <dsp:cNvPr id="0" name=""/>
        <dsp:cNvSpPr/>
      </dsp:nvSpPr>
      <dsp:spPr>
        <a:xfrm>
          <a:off x="0" y="3220487"/>
          <a:ext cx="109728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7A8774-CE64-433D-8F4A-0169979B4FDB}">
      <dsp:nvSpPr>
        <dsp:cNvPr id="0" name=""/>
        <dsp:cNvSpPr/>
      </dsp:nvSpPr>
      <dsp:spPr>
        <a:xfrm>
          <a:off x="0" y="3220487"/>
          <a:ext cx="10972800" cy="459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Scenarios </a:t>
          </a:r>
        </a:p>
      </dsp:txBody>
      <dsp:txXfrm>
        <a:off x="0" y="3220487"/>
        <a:ext cx="10972800" cy="459989"/>
      </dsp:txXfrm>
    </dsp:sp>
    <dsp:sp modelId="{0E5197B5-5FA2-40D5-925C-B0CC70213E32}">
      <dsp:nvSpPr>
        <dsp:cNvPr id="0" name=""/>
        <dsp:cNvSpPr/>
      </dsp:nvSpPr>
      <dsp:spPr>
        <a:xfrm>
          <a:off x="0" y="3680476"/>
          <a:ext cx="109728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4CDCE7E-4483-443C-85C5-E33CF1FE0A80}">
      <dsp:nvSpPr>
        <dsp:cNvPr id="0" name=""/>
        <dsp:cNvSpPr/>
      </dsp:nvSpPr>
      <dsp:spPr>
        <a:xfrm>
          <a:off x="0" y="3680476"/>
          <a:ext cx="10972800" cy="459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Results &amp; Discussion</a:t>
          </a:r>
        </a:p>
      </dsp:txBody>
      <dsp:txXfrm>
        <a:off x="0" y="3680476"/>
        <a:ext cx="10972800" cy="459989"/>
      </dsp:txXfrm>
    </dsp:sp>
    <dsp:sp modelId="{DAC9824B-7C04-4CFD-B541-FCAEDEED1135}">
      <dsp:nvSpPr>
        <dsp:cNvPr id="0" name=""/>
        <dsp:cNvSpPr/>
      </dsp:nvSpPr>
      <dsp:spPr>
        <a:xfrm>
          <a:off x="0" y="4140465"/>
          <a:ext cx="109728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223687-0E24-4F93-A0C7-2F6FB7A82909}">
      <dsp:nvSpPr>
        <dsp:cNvPr id="0" name=""/>
        <dsp:cNvSpPr/>
      </dsp:nvSpPr>
      <dsp:spPr>
        <a:xfrm>
          <a:off x="0" y="4140465"/>
          <a:ext cx="10972800" cy="459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Conclusion </a:t>
          </a:r>
        </a:p>
      </dsp:txBody>
      <dsp:txXfrm>
        <a:off x="0" y="4140465"/>
        <a:ext cx="10972800" cy="4599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9E4B12-60FB-4BF5-BF57-8F8F978AFB72}">
      <dsp:nvSpPr>
        <dsp:cNvPr id="0" name=""/>
        <dsp:cNvSpPr/>
      </dsp:nvSpPr>
      <dsp:spPr>
        <a:xfrm>
          <a:off x="0" y="3827"/>
          <a:ext cx="10972800" cy="8151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DF45A45-F51E-435F-8A32-F5260D880371}">
      <dsp:nvSpPr>
        <dsp:cNvPr id="0" name=""/>
        <dsp:cNvSpPr/>
      </dsp:nvSpPr>
      <dsp:spPr>
        <a:xfrm>
          <a:off x="246591" y="187242"/>
          <a:ext cx="448348" cy="44834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DC931C2-F8D9-487C-8603-062B527C3E0B}">
      <dsp:nvSpPr>
        <dsp:cNvPr id="0" name=""/>
        <dsp:cNvSpPr/>
      </dsp:nvSpPr>
      <dsp:spPr>
        <a:xfrm>
          <a:off x="941531" y="3827"/>
          <a:ext cx="10031268" cy="8151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273" tIns="86273" rIns="86273" bIns="86273" numCol="1" spcCol="1270" anchor="ctr" anchorCtr="0">
          <a:noAutofit/>
        </a:bodyPr>
        <a:lstStyle/>
        <a:p>
          <a:pPr marL="0" lvl="0" indent="0" algn="l" defTabSz="800100">
            <a:lnSpc>
              <a:spcPct val="100000"/>
            </a:lnSpc>
            <a:spcBef>
              <a:spcPct val="0"/>
            </a:spcBef>
            <a:spcAft>
              <a:spcPct val="35000"/>
            </a:spcAft>
            <a:buNone/>
          </a:pPr>
          <a:r>
            <a:rPr lang="en-US" sz="1800" kern="1200"/>
            <a:t>Trickle-down Economics in Pakistan</a:t>
          </a:r>
        </a:p>
      </dsp:txBody>
      <dsp:txXfrm>
        <a:off x="941531" y="3827"/>
        <a:ext cx="10031268" cy="815179"/>
      </dsp:txXfrm>
    </dsp:sp>
    <dsp:sp modelId="{2EDD95B1-EA7B-4E41-8557-E4E557440235}">
      <dsp:nvSpPr>
        <dsp:cNvPr id="0" name=""/>
        <dsp:cNvSpPr/>
      </dsp:nvSpPr>
      <dsp:spPr>
        <a:xfrm>
          <a:off x="0" y="1022801"/>
          <a:ext cx="10972800" cy="8151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273EC37-03B9-4CA6-B525-31FB3D614261}">
      <dsp:nvSpPr>
        <dsp:cNvPr id="0" name=""/>
        <dsp:cNvSpPr/>
      </dsp:nvSpPr>
      <dsp:spPr>
        <a:xfrm>
          <a:off x="246591" y="1206216"/>
          <a:ext cx="448348" cy="44834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21D8FBD-CBF0-4D89-B96E-66D70E41BAE6}">
      <dsp:nvSpPr>
        <dsp:cNvPr id="0" name=""/>
        <dsp:cNvSpPr/>
      </dsp:nvSpPr>
      <dsp:spPr>
        <a:xfrm>
          <a:off x="941531" y="1022801"/>
          <a:ext cx="10031268" cy="8151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273" tIns="86273" rIns="86273" bIns="86273" numCol="1" spcCol="1270" anchor="ctr" anchorCtr="0">
          <a:noAutofit/>
        </a:bodyPr>
        <a:lstStyle/>
        <a:p>
          <a:pPr marL="0" lvl="0" indent="0" algn="l" defTabSz="800100">
            <a:lnSpc>
              <a:spcPct val="100000"/>
            </a:lnSpc>
            <a:spcBef>
              <a:spcPct val="0"/>
            </a:spcBef>
            <a:spcAft>
              <a:spcPct val="35000"/>
            </a:spcAft>
            <a:buNone/>
          </a:pPr>
          <a:r>
            <a:rPr lang="en-US" sz="1800" kern="1200"/>
            <a:t>Policies focused on privatization, deregulation, and reduced social spending</a:t>
          </a:r>
        </a:p>
      </dsp:txBody>
      <dsp:txXfrm>
        <a:off x="941531" y="1022801"/>
        <a:ext cx="10031268" cy="815179"/>
      </dsp:txXfrm>
    </dsp:sp>
    <dsp:sp modelId="{83853973-9137-4411-A239-4EECD3179563}">
      <dsp:nvSpPr>
        <dsp:cNvPr id="0" name=""/>
        <dsp:cNvSpPr/>
      </dsp:nvSpPr>
      <dsp:spPr>
        <a:xfrm>
          <a:off x="0" y="2041774"/>
          <a:ext cx="10972800" cy="8151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E9BE769-03EB-4929-9040-2731EDDD17C0}">
      <dsp:nvSpPr>
        <dsp:cNvPr id="0" name=""/>
        <dsp:cNvSpPr/>
      </dsp:nvSpPr>
      <dsp:spPr>
        <a:xfrm>
          <a:off x="246591" y="2225190"/>
          <a:ext cx="448348" cy="44834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659C49B-6E36-4634-9D0B-DE7ACB42AB15}">
      <dsp:nvSpPr>
        <dsp:cNvPr id="0" name=""/>
        <dsp:cNvSpPr/>
      </dsp:nvSpPr>
      <dsp:spPr>
        <a:xfrm>
          <a:off x="941531" y="2041774"/>
          <a:ext cx="10031268" cy="8151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273" tIns="86273" rIns="86273" bIns="86273" numCol="1" spcCol="1270" anchor="ctr" anchorCtr="0">
          <a:noAutofit/>
        </a:bodyPr>
        <a:lstStyle/>
        <a:p>
          <a:pPr marL="0" lvl="0" indent="0" algn="l" defTabSz="800100">
            <a:lnSpc>
              <a:spcPct val="100000"/>
            </a:lnSpc>
            <a:spcBef>
              <a:spcPct val="0"/>
            </a:spcBef>
            <a:spcAft>
              <a:spcPct val="35000"/>
            </a:spcAft>
            <a:buNone/>
          </a:pPr>
          <a:r>
            <a:rPr lang="en-US" sz="1800" kern="1200"/>
            <a:t>Increased GDP but worsened poverty, inequality, and unemployment</a:t>
          </a:r>
        </a:p>
      </dsp:txBody>
      <dsp:txXfrm>
        <a:off x="941531" y="2041774"/>
        <a:ext cx="10031268" cy="815179"/>
      </dsp:txXfrm>
    </dsp:sp>
    <dsp:sp modelId="{70BD212B-C957-4C13-AD9D-07433E4EC33A}">
      <dsp:nvSpPr>
        <dsp:cNvPr id="0" name=""/>
        <dsp:cNvSpPr/>
      </dsp:nvSpPr>
      <dsp:spPr>
        <a:xfrm>
          <a:off x="0" y="3060748"/>
          <a:ext cx="10972800" cy="8151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1A56041-4878-4891-91DF-BF01FDE6EDCF}">
      <dsp:nvSpPr>
        <dsp:cNvPr id="0" name=""/>
        <dsp:cNvSpPr/>
      </dsp:nvSpPr>
      <dsp:spPr>
        <a:xfrm>
          <a:off x="246591" y="3244164"/>
          <a:ext cx="448348" cy="44834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559004-2C7A-4D80-B4F6-839421CFF095}">
      <dsp:nvSpPr>
        <dsp:cNvPr id="0" name=""/>
        <dsp:cNvSpPr/>
      </dsp:nvSpPr>
      <dsp:spPr>
        <a:xfrm>
          <a:off x="941531" y="3060748"/>
          <a:ext cx="10031268" cy="8151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273" tIns="86273" rIns="86273" bIns="86273" numCol="1" spcCol="1270" anchor="ctr" anchorCtr="0">
          <a:noAutofit/>
        </a:bodyPr>
        <a:lstStyle/>
        <a:p>
          <a:pPr marL="0" lvl="0" indent="0" algn="l" defTabSz="800100">
            <a:lnSpc>
              <a:spcPct val="100000"/>
            </a:lnSpc>
            <a:spcBef>
              <a:spcPct val="0"/>
            </a:spcBef>
            <a:spcAft>
              <a:spcPct val="35000"/>
            </a:spcAft>
            <a:buNone/>
          </a:pPr>
          <a:r>
            <a:rPr lang="en-US" sz="1800" kern="1200"/>
            <a:t>Benefits of growth remained concentrated among the wealthy</a:t>
          </a:r>
        </a:p>
      </dsp:txBody>
      <dsp:txXfrm>
        <a:off x="941531" y="3060748"/>
        <a:ext cx="10031268" cy="815179"/>
      </dsp:txXfrm>
    </dsp:sp>
    <dsp:sp modelId="{C314CFB7-A493-4857-8DF7-4A64003F0701}">
      <dsp:nvSpPr>
        <dsp:cNvPr id="0" name=""/>
        <dsp:cNvSpPr/>
      </dsp:nvSpPr>
      <dsp:spPr>
        <a:xfrm>
          <a:off x="0" y="4079722"/>
          <a:ext cx="10972800" cy="8151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E7E9AF7-9BBE-426C-88FF-A755E8856607}">
      <dsp:nvSpPr>
        <dsp:cNvPr id="0" name=""/>
        <dsp:cNvSpPr/>
      </dsp:nvSpPr>
      <dsp:spPr>
        <a:xfrm>
          <a:off x="246591" y="4263138"/>
          <a:ext cx="448348" cy="448348"/>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3A6CE2D-D5B3-4C3B-A4EA-38F0F2A681DA}">
      <dsp:nvSpPr>
        <dsp:cNvPr id="0" name=""/>
        <dsp:cNvSpPr/>
      </dsp:nvSpPr>
      <dsp:spPr>
        <a:xfrm>
          <a:off x="941531" y="4079722"/>
          <a:ext cx="10031268" cy="8151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273" tIns="86273" rIns="86273" bIns="86273" numCol="1" spcCol="1270" anchor="ctr" anchorCtr="0">
          <a:noAutofit/>
        </a:bodyPr>
        <a:lstStyle/>
        <a:p>
          <a:pPr marL="0" lvl="0" indent="0" algn="l" defTabSz="800100">
            <a:lnSpc>
              <a:spcPct val="100000"/>
            </a:lnSpc>
            <a:spcBef>
              <a:spcPct val="0"/>
            </a:spcBef>
            <a:spcAft>
              <a:spcPct val="35000"/>
            </a:spcAft>
            <a:buNone/>
          </a:pPr>
          <a:r>
            <a:rPr lang="en-US" sz="1800" kern="1200"/>
            <a:t>Banerjee (2025) highlights the importance of factors beyond GDP growth in reducing poverty, focusing on income inequality and the concentration of wealth among the wealthy. </a:t>
          </a:r>
        </a:p>
      </dsp:txBody>
      <dsp:txXfrm>
        <a:off x="941531" y="4079722"/>
        <a:ext cx="10031268" cy="81517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E2F8A5-A171-402C-99A4-812D51C0CBE4}">
      <dsp:nvSpPr>
        <dsp:cNvPr id="0" name=""/>
        <dsp:cNvSpPr/>
      </dsp:nvSpPr>
      <dsp:spPr>
        <a:xfrm>
          <a:off x="0" y="2209"/>
          <a:ext cx="10972800" cy="111976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D415052-03F9-45A4-A237-AA7A9E92A12A}">
      <dsp:nvSpPr>
        <dsp:cNvPr id="0" name=""/>
        <dsp:cNvSpPr/>
      </dsp:nvSpPr>
      <dsp:spPr>
        <a:xfrm>
          <a:off x="338730" y="254157"/>
          <a:ext cx="615873" cy="61587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10C596-16C2-4208-AE05-F50FF62E1FBE}">
      <dsp:nvSpPr>
        <dsp:cNvPr id="0" name=""/>
        <dsp:cNvSpPr/>
      </dsp:nvSpPr>
      <dsp:spPr>
        <a:xfrm>
          <a:off x="1293333" y="2209"/>
          <a:ext cx="9679466" cy="11197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509" tIns="118509" rIns="118509" bIns="118509" numCol="1" spcCol="1270" anchor="ctr" anchorCtr="0">
          <a:noAutofit/>
        </a:bodyPr>
        <a:lstStyle/>
        <a:p>
          <a:pPr marL="0" lvl="0" indent="0" algn="l" defTabSz="711200">
            <a:lnSpc>
              <a:spcPct val="100000"/>
            </a:lnSpc>
            <a:spcBef>
              <a:spcPct val="0"/>
            </a:spcBef>
            <a:spcAft>
              <a:spcPct val="35000"/>
            </a:spcAft>
            <a:buNone/>
          </a:pPr>
          <a:r>
            <a:rPr lang="en-US" sz="1600" kern="1200"/>
            <a:t>Trickle-down economics has failed to deliver its promises in Pakistan due to various reasons. One of the main criticisms is that the benefits of economic growth, tax cuts, and deregulation have remained concentrated in the hands of the already wealthy, exacerbating income inequality. </a:t>
          </a:r>
        </a:p>
      </dsp:txBody>
      <dsp:txXfrm>
        <a:off x="1293333" y="2209"/>
        <a:ext cx="9679466" cy="1119769"/>
      </dsp:txXfrm>
    </dsp:sp>
    <dsp:sp modelId="{CE2D4481-9F32-436F-A2F3-D620DB732262}">
      <dsp:nvSpPr>
        <dsp:cNvPr id="0" name=""/>
        <dsp:cNvSpPr/>
      </dsp:nvSpPr>
      <dsp:spPr>
        <a:xfrm>
          <a:off x="0" y="1401921"/>
          <a:ext cx="10972800" cy="111976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295527-02DC-4585-B4B6-9BD033A252A3}">
      <dsp:nvSpPr>
        <dsp:cNvPr id="0" name=""/>
        <dsp:cNvSpPr/>
      </dsp:nvSpPr>
      <dsp:spPr>
        <a:xfrm>
          <a:off x="338730" y="1653869"/>
          <a:ext cx="615873" cy="61587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809DA5-50BC-4351-8D2A-E1F27CD385A3}">
      <dsp:nvSpPr>
        <dsp:cNvPr id="0" name=""/>
        <dsp:cNvSpPr/>
      </dsp:nvSpPr>
      <dsp:spPr>
        <a:xfrm>
          <a:off x="1293333" y="1401921"/>
          <a:ext cx="9679466" cy="11197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509" tIns="118509" rIns="118509" bIns="118509" numCol="1" spcCol="1270" anchor="ctr" anchorCtr="0">
          <a:noAutofit/>
        </a:bodyPr>
        <a:lstStyle/>
        <a:p>
          <a:pPr marL="0" lvl="0" indent="0" algn="l" defTabSz="711200">
            <a:lnSpc>
              <a:spcPct val="100000"/>
            </a:lnSpc>
            <a:spcBef>
              <a:spcPct val="0"/>
            </a:spcBef>
            <a:spcAft>
              <a:spcPct val="35000"/>
            </a:spcAft>
            <a:buNone/>
          </a:pPr>
          <a:r>
            <a:rPr lang="en-US" sz="1600" kern="1200"/>
            <a:t>Trickle-down economics have led to a reduction in government spending and social welfare programs, which negatively impacted the well-being of vulnerable populations (Atif et al., 2012). </a:t>
          </a:r>
        </a:p>
      </dsp:txBody>
      <dsp:txXfrm>
        <a:off x="1293333" y="1401921"/>
        <a:ext cx="9679466" cy="1119769"/>
      </dsp:txXfrm>
    </dsp:sp>
    <dsp:sp modelId="{C2E046FE-EEF4-412F-B7B2-8ADF730CA020}">
      <dsp:nvSpPr>
        <dsp:cNvPr id="0" name=""/>
        <dsp:cNvSpPr/>
      </dsp:nvSpPr>
      <dsp:spPr>
        <a:xfrm>
          <a:off x="0" y="2801633"/>
          <a:ext cx="10972800" cy="111976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B612C91-2D95-4C05-863B-776A64C5349C}">
      <dsp:nvSpPr>
        <dsp:cNvPr id="0" name=""/>
        <dsp:cNvSpPr/>
      </dsp:nvSpPr>
      <dsp:spPr>
        <a:xfrm>
          <a:off x="338730" y="3053581"/>
          <a:ext cx="615873" cy="61587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897E51D-5158-4BCE-9E8A-3F60D34CBAD7}">
      <dsp:nvSpPr>
        <dsp:cNvPr id="0" name=""/>
        <dsp:cNvSpPr/>
      </dsp:nvSpPr>
      <dsp:spPr>
        <a:xfrm>
          <a:off x="1293333" y="2801633"/>
          <a:ext cx="9679466" cy="11197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509" tIns="118509" rIns="118509" bIns="118509" numCol="1" spcCol="1270" anchor="ctr" anchorCtr="0">
          <a:noAutofit/>
        </a:bodyPr>
        <a:lstStyle/>
        <a:p>
          <a:pPr marL="0" lvl="0" indent="0" algn="l" defTabSz="711200">
            <a:lnSpc>
              <a:spcPct val="100000"/>
            </a:lnSpc>
            <a:spcBef>
              <a:spcPct val="0"/>
            </a:spcBef>
            <a:spcAft>
              <a:spcPct val="35000"/>
            </a:spcAft>
            <a:buNone/>
          </a:pPr>
          <a:r>
            <a:rPr lang="en-US" sz="1600" kern="1200"/>
            <a:t>Pakistan has seen uneven growth patterns for many years. In the era of high growth income inequality was seen elevated. On the other hand, when the focus was given to social spending, growth was found to be hurt. </a:t>
          </a:r>
        </a:p>
      </dsp:txBody>
      <dsp:txXfrm>
        <a:off x="1293333" y="2801633"/>
        <a:ext cx="9679466" cy="1119769"/>
      </dsp:txXfrm>
    </dsp:sp>
    <dsp:sp modelId="{D32FDEF9-EB32-4360-9CF9-5DE109D5340B}">
      <dsp:nvSpPr>
        <dsp:cNvPr id="0" name=""/>
        <dsp:cNvSpPr/>
      </dsp:nvSpPr>
      <dsp:spPr>
        <a:xfrm>
          <a:off x="0" y="4201345"/>
          <a:ext cx="10972800" cy="111976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A19D446-2823-4F06-9832-684D5378FB5F}">
      <dsp:nvSpPr>
        <dsp:cNvPr id="0" name=""/>
        <dsp:cNvSpPr/>
      </dsp:nvSpPr>
      <dsp:spPr>
        <a:xfrm>
          <a:off x="338730" y="4453293"/>
          <a:ext cx="615873" cy="61587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94EC1FC-EC92-4B51-86D2-4C779CA5ABB9}">
      <dsp:nvSpPr>
        <dsp:cNvPr id="0" name=""/>
        <dsp:cNvSpPr/>
      </dsp:nvSpPr>
      <dsp:spPr>
        <a:xfrm>
          <a:off x="1293333" y="4201345"/>
          <a:ext cx="9679466" cy="11197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509" tIns="118509" rIns="118509" bIns="118509" numCol="1" spcCol="1270" anchor="ctr" anchorCtr="0">
          <a:noAutofit/>
        </a:bodyPr>
        <a:lstStyle/>
        <a:p>
          <a:pPr marL="0" lvl="0" indent="0" algn="l" defTabSz="711200">
            <a:lnSpc>
              <a:spcPct val="100000"/>
            </a:lnSpc>
            <a:spcBef>
              <a:spcPct val="0"/>
            </a:spcBef>
            <a:spcAft>
              <a:spcPct val="35000"/>
            </a:spcAft>
            <a:buNone/>
          </a:pPr>
          <a:r>
            <a:rPr lang="en-US" sz="1600" kern="1200"/>
            <a:t>The objective of the study is to develop a sustainable growth model by evaluating the impact of liberal policies and socioeconomic policies on macro indicators and households.</a:t>
          </a:r>
        </a:p>
      </dsp:txBody>
      <dsp:txXfrm>
        <a:off x="1293333" y="4201345"/>
        <a:ext cx="9679466" cy="111976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783D25-0963-4912-8FB1-A7A7B351FA0A}">
      <dsp:nvSpPr>
        <dsp:cNvPr id="0" name=""/>
        <dsp:cNvSpPr/>
      </dsp:nvSpPr>
      <dsp:spPr>
        <a:xfrm>
          <a:off x="496028" y="309195"/>
          <a:ext cx="745136" cy="74513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A4A22D1-4574-4524-A3E1-3AE2BD61D88E}">
      <dsp:nvSpPr>
        <dsp:cNvPr id="0" name=""/>
        <dsp:cNvSpPr/>
      </dsp:nvSpPr>
      <dsp:spPr>
        <a:xfrm>
          <a:off x="40667" y="1449710"/>
          <a:ext cx="1655859" cy="14941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pPr>
          <a:r>
            <a:rPr lang="en-US" sz="1800" kern="1200" dirty="0"/>
            <a:t>Methodological Gap</a:t>
          </a:r>
        </a:p>
      </dsp:txBody>
      <dsp:txXfrm>
        <a:off x="40667" y="1449710"/>
        <a:ext cx="1655859" cy="1494154"/>
      </dsp:txXfrm>
    </dsp:sp>
    <dsp:sp modelId="{28385893-511F-4D06-BF80-6A015B6F082D}">
      <dsp:nvSpPr>
        <dsp:cNvPr id="0" name=""/>
        <dsp:cNvSpPr/>
      </dsp:nvSpPr>
      <dsp:spPr>
        <a:xfrm>
          <a:off x="2696359" y="309195"/>
          <a:ext cx="745136" cy="74513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1CCBAD7-066F-4869-A07D-E199FD9F2947}">
      <dsp:nvSpPr>
        <dsp:cNvPr id="0" name=""/>
        <dsp:cNvSpPr/>
      </dsp:nvSpPr>
      <dsp:spPr>
        <a:xfrm>
          <a:off x="1986302" y="1449710"/>
          <a:ext cx="2165251" cy="14941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pPr>
          <a:r>
            <a:rPr lang="en-US" sz="1600" kern="1200" dirty="0"/>
            <a:t>Most of the studies have measured the household determinants of poverty alleviation and income inequality through panel data or at a single point in time </a:t>
          </a:r>
        </a:p>
      </dsp:txBody>
      <dsp:txXfrm>
        <a:off x="1986302" y="1449710"/>
        <a:ext cx="2165251" cy="1494154"/>
      </dsp:txXfrm>
    </dsp:sp>
    <dsp:sp modelId="{8659BBB9-30A5-4565-ADDA-8A3E81743E3C}">
      <dsp:nvSpPr>
        <dsp:cNvPr id="0" name=""/>
        <dsp:cNvSpPr/>
      </dsp:nvSpPr>
      <dsp:spPr>
        <a:xfrm>
          <a:off x="4896690" y="309195"/>
          <a:ext cx="745136" cy="74513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1465B77-6AA3-4BCA-BC84-BA38D475D7B5}">
      <dsp:nvSpPr>
        <dsp:cNvPr id="0" name=""/>
        <dsp:cNvSpPr/>
      </dsp:nvSpPr>
      <dsp:spPr>
        <a:xfrm>
          <a:off x="4441329" y="1449710"/>
          <a:ext cx="1655859" cy="14941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pPr>
          <a:r>
            <a:rPr lang="en-US" sz="1600" kern="1200" dirty="0"/>
            <a:t>No study have analyzed the structural change impact of two different policies in Pakistan </a:t>
          </a:r>
        </a:p>
      </dsp:txBody>
      <dsp:txXfrm>
        <a:off x="4441329" y="1449710"/>
        <a:ext cx="1655859" cy="1494154"/>
      </dsp:txXfrm>
    </dsp:sp>
    <dsp:sp modelId="{FA8A3137-8AD7-467B-8CAC-6B43B40A42C1}">
      <dsp:nvSpPr>
        <dsp:cNvPr id="0" name=""/>
        <dsp:cNvSpPr/>
      </dsp:nvSpPr>
      <dsp:spPr>
        <a:xfrm>
          <a:off x="6842325" y="309195"/>
          <a:ext cx="745136" cy="74513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18044B1-C1AA-41EC-8C1F-BF049B1B9B1F}">
      <dsp:nvSpPr>
        <dsp:cNvPr id="0" name=""/>
        <dsp:cNvSpPr/>
      </dsp:nvSpPr>
      <dsp:spPr>
        <a:xfrm>
          <a:off x="6386963" y="1449710"/>
          <a:ext cx="1655859" cy="14941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pPr>
          <a:r>
            <a:rPr lang="en-US" sz="1600" kern="1200" dirty="0"/>
            <a:t>The study is based on household level to analyze the impact of income distribution  </a:t>
          </a:r>
        </a:p>
      </dsp:txBody>
      <dsp:txXfrm>
        <a:off x="6386963" y="1449710"/>
        <a:ext cx="1655859" cy="1494154"/>
      </dsp:txXfrm>
    </dsp:sp>
    <dsp:sp modelId="{2693B3FA-DE1A-404F-A84B-B232C67DF2D3}">
      <dsp:nvSpPr>
        <dsp:cNvPr id="0" name=""/>
        <dsp:cNvSpPr/>
      </dsp:nvSpPr>
      <dsp:spPr>
        <a:xfrm>
          <a:off x="9259797" y="309195"/>
          <a:ext cx="745136" cy="745136"/>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3BA3974-E316-4C21-A6A5-ECF798676018}">
      <dsp:nvSpPr>
        <dsp:cNvPr id="0" name=""/>
        <dsp:cNvSpPr/>
      </dsp:nvSpPr>
      <dsp:spPr>
        <a:xfrm>
          <a:off x="8332598" y="1449710"/>
          <a:ext cx="2599533" cy="14941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pPr>
          <a:r>
            <a:rPr lang="en-US" sz="1600" kern="1200" dirty="0"/>
            <a:t>The study would provide a testing framework to create an inclusive growth model through which sustainable growth can be achieved along with improving income distribution</a:t>
          </a:r>
        </a:p>
      </dsp:txBody>
      <dsp:txXfrm>
        <a:off x="8332598" y="1449710"/>
        <a:ext cx="2599533" cy="149415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4F7D0E-C6DF-4AAE-AF12-E0E791E4FC3E}">
      <dsp:nvSpPr>
        <dsp:cNvPr id="0" name=""/>
        <dsp:cNvSpPr/>
      </dsp:nvSpPr>
      <dsp:spPr>
        <a:xfrm>
          <a:off x="0" y="330545"/>
          <a:ext cx="10972800" cy="1123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Tirmazee and Haroon (2015) analyzed the inclusiveness of growth in Pakistan. They estimate inclusive growth with the use of the social welfare index and mobility index. The results of the study revealed that Pakistan’s income grew efficiently but without equity. However, when wealth is taken as an indicator there was neither efficiency nor equity, therefore growth in Pakistan was not inclusive. </a:t>
          </a:r>
        </a:p>
      </dsp:txBody>
      <dsp:txXfrm>
        <a:off x="54830" y="385375"/>
        <a:ext cx="10863140" cy="1013540"/>
      </dsp:txXfrm>
    </dsp:sp>
    <dsp:sp modelId="{82358DF1-A7AB-45CC-8CDA-BD40226198CF}">
      <dsp:nvSpPr>
        <dsp:cNvPr id="0" name=""/>
        <dsp:cNvSpPr/>
      </dsp:nvSpPr>
      <dsp:spPr>
        <a:xfrm>
          <a:off x="0" y="1499826"/>
          <a:ext cx="10972800" cy="1123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Sung Hee Jwa (2016) explained various reasons to achieve sustained indigenous and inclusive growth. The author discussed the role of markets, corporations, and government in achieving inclusive growth. </a:t>
          </a:r>
        </a:p>
      </dsp:txBody>
      <dsp:txXfrm>
        <a:off x="54830" y="1554656"/>
        <a:ext cx="10863140" cy="1013540"/>
      </dsp:txXfrm>
    </dsp:sp>
    <dsp:sp modelId="{A3125F50-D7BE-4C45-BFBB-73E35AF8424C}">
      <dsp:nvSpPr>
        <dsp:cNvPr id="0" name=""/>
        <dsp:cNvSpPr/>
      </dsp:nvSpPr>
      <dsp:spPr>
        <a:xfrm>
          <a:off x="0" y="2669106"/>
          <a:ext cx="10972800" cy="1123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Zaidi (2006) discussed the nature of growth in Pakistan during the 2004-05. He analyzed the trend and assessed the issues related to high growth rate during the era of military government in Pakistan. He pointed out high inequality, increasing trade deficits and inflation as some of the few indicators in a high growth economy. Social expenditures have remained to be lower as percentages of GDP whereas military expenditure continues expand.</a:t>
          </a:r>
        </a:p>
      </dsp:txBody>
      <dsp:txXfrm>
        <a:off x="54830" y="2723936"/>
        <a:ext cx="10863140" cy="1013540"/>
      </dsp:txXfrm>
    </dsp:sp>
    <dsp:sp modelId="{1B76224C-A222-494A-A03C-EC1A5E9CEC3D}">
      <dsp:nvSpPr>
        <dsp:cNvPr id="0" name=""/>
        <dsp:cNvSpPr/>
      </dsp:nvSpPr>
      <dsp:spPr>
        <a:xfrm>
          <a:off x="0" y="3838386"/>
          <a:ext cx="10972800" cy="1123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Lechheb et al. (2019) analyzed the relationship among economic growth, poverty and inequality. The results revealed that increase in inequality could decrease GDP per capita. One percent increase in Gini index and poverty gap would reduce GDP per capita by 3.8% and 6.8% respectively.</a:t>
          </a:r>
        </a:p>
      </dsp:txBody>
      <dsp:txXfrm>
        <a:off x="54830" y="3893216"/>
        <a:ext cx="10863140" cy="101354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249A2A-DD50-4044-9E27-D06CDA330287}">
      <dsp:nvSpPr>
        <dsp:cNvPr id="0" name=""/>
        <dsp:cNvSpPr/>
      </dsp:nvSpPr>
      <dsp:spPr>
        <a:xfrm>
          <a:off x="463394" y="0"/>
          <a:ext cx="5251806" cy="1451099"/>
        </a:xfrm>
        <a:prstGeom prst="rightArrow">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335DD31-56DF-4074-B3D0-9396CF56B6CD}">
      <dsp:nvSpPr>
        <dsp:cNvPr id="0" name=""/>
        <dsp:cNvSpPr/>
      </dsp:nvSpPr>
      <dsp:spPr>
        <a:xfrm>
          <a:off x="2111" y="435329"/>
          <a:ext cx="1372082" cy="580439"/>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t>Resources</a:t>
          </a:r>
        </a:p>
      </dsp:txBody>
      <dsp:txXfrm>
        <a:off x="30446" y="463664"/>
        <a:ext cx="1315412" cy="523769"/>
      </dsp:txXfrm>
    </dsp:sp>
    <dsp:sp modelId="{7FD46975-1124-4DEC-AF90-0A476C1EA8C6}">
      <dsp:nvSpPr>
        <dsp:cNvPr id="0" name=""/>
        <dsp:cNvSpPr/>
      </dsp:nvSpPr>
      <dsp:spPr>
        <a:xfrm>
          <a:off x="1602875" y="435329"/>
          <a:ext cx="1372082" cy="580439"/>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t>Capabilities	</a:t>
          </a:r>
        </a:p>
      </dsp:txBody>
      <dsp:txXfrm>
        <a:off x="1631210" y="463664"/>
        <a:ext cx="1315412" cy="523769"/>
      </dsp:txXfrm>
    </dsp:sp>
    <dsp:sp modelId="{257A1678-F9A9-4B7E-9DDE-9FBC513027E4}">
      <dsp:nvSpPr>
        <dsp:cNvPr id="0" name=""/>
        <dsp:cNvSpPr/>
      </dsp:nvSpPr>
      <dsp:spPr>
        <a:xfrm>
          <a:off x="3203638" y="435329"/>
          <a:ext cx="1372082" cy="580439"/>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t>Functioning</a:t>
          </a:r>
        </a:p>
      </dsp:txBody>
      <dsp:txXfrm>
        <a:off x="3231973" y="463664"/>
        <a:ext cx="1315412" cy="523769"/>
      </dsp:txXfrm>
    </dsp:sp>
    <dsp:sp modelId="{87C4682A-16C9-4C2D-9186-C18B161E7C79}">
      <dsp:nvSpPr>
        <dsp:cNvPr id="0" name=""/>
        <dsp:cNvSpPr/>
      </dsp:nvSpPr>
      <dsp:spPr>
        <a:xfrm>
          <a:off x="4804401" y="435329"/>
          <a:ext cx="1372082" cy="580439"/>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t>Utility</a:t>
          </a:r>
        </a:p>
      </dsp:txBody>
      <dsp:txXfrm>
        <a:off x="4832736" y="463664"/>
        <a:ext cx="1315412" cy="52376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249A2A-DD50-4044-9E27-D06CDA330287}">
      <dsp:nvSpPr>
        <dsp:cNvPr id="0" name=""/>
        <dsp:cNvSpPr/>
      </dsp:nvSpPr>
      <dsp:spPr>
        <a:xfrm>
          <a:off x="463394" y="0"/>
          <a:ext cx="5251806" cy="1347915"/>
        </a:xfrm>
        <a:prstGeom prst="rightArrow">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335DD31-56DF-4074-B3D0-9396CF56B6CD}">
      <dsp:nvSpPr>
        <dsp:cNvPr id="0" name=""/>
        <dsp:cNvSpPr/>
      </dsp:nvSpPr>
      <dsp:spPr>
        <a:xfrm>
          <a:off x="2111" y="404374"/>
          <a:ext cx="1372082" cy="539166"/>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t>Income</a:t>
          </a:r>
        </a:p>
      </dsp:txBody>
      <dsp:txXfrm>
        <a:off x="28431" y="430694"/>
        <a:ext cx="1319442" cy="486526"/>
      </dsp:txXfrm>
    </dsp:sp>
    <dsp:sp modelId="{7FD46975-1124-4DEC-AF90-0A476C1EA8C6}">
      <dsp:nvSpPr>
        <dsp:cNvPr id="0" name=""/>
        <dsp:cNvSpPr/>
      </dsp:nvSpPr>
      <dsp:spPr>
        <a:xfrm>
          <a:off x="1602875" y="404374"/>
          <a:ext cx="1372082" cy="539166"/>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t>Access</a:t>
          </a:r>
        </a:p>
      </dsp:txBody>
      <dsp:txXfrm>
        <a:off x="1629195" y="430694"/>
        <a:ext cx="1319442" cy="486526"/>
      </dsp:txXfrm>
    </dsp:sp>
    <dsp:sp modelId="{257A1678-F9A9-4B7E-9DDE-9FBC513027E4}">
      <dsp:nvSpPr>
        <dsp:cNvPr id="0" name=""/>
        <dsp:cNvSpPr/>
      </dsp:nvSpPr>
      <dsp:spPr>
        <a:xfrm>
          <a:off x="3203638" y="404374"/>
          <a:ext cx="1372082" cy="539166"/>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t>Use of services </a:t>
          </a:r>
        </a:p>
      </dsp:txBody>
      <dsp:txXfrm>
        <a:off x="3229958" y="430694"/>
        <a:ext cx="1319442" cy="486526"/>
      </dsp:txXfrm>
    </dsp:sp>
    <dsp:sp modelId="{87C4682A-16C9-4C2D-9186-C18B161E7C79}">
      <dsp:nvSpPr>
        <dsp:cNvPr id="0" name=""/>
        <dsp:cNvSpPr/>
      </dsp:nvSpPr>
      <dsp:spPr>
        <a:xfrm>
          <a:off x="4804401" y="404374"/>
          <a:ext cx="1372082" cy="539166"/>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t>Satisfaction</a:t>
          </a:r>
        </a:p>
      </dsp:txBody>
      <dsp:txXfrm>
        <a:off x="4830721" y="430694"/>
        <a:ext cx="1319442" cy="48652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249A2A-DD50-4044-9E27-D06CDA330287}">
      <dsp:nvSpPr>
        <dsp:cNvPr id="0" name=""/>
        <dsp:cNvSpPr/>
      </dsp:nvSpPr>
      <dsp:spPr>
        <a:xfrm>
          <a:off x="463394" y="0"/>
          <a:ext cx="5251807" cy="1203877"/>
        </a:xfrm>
        <a:prstGeom prst="rightArrow">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335DD31-56DF-4074-B3D0-9396CF56B6CD}">
      <dsp:nvSpPr>
        <dsp:cNvPr id="0" name=""/>
        <dsp:cNvSpPr/>
      </dsp:nvSpPr>
      <dsp:spPr>
        <a:xfrm>
          <a:off x="3092" y="361163"/>
          <a:ext cx="1487328" cy="48155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Income Distribution</a:t>
          </a:r>
        </a:p>
      </dsp:txBody>
      <dsp:txXfrm>
        <a:off x="26599" y="384670"/>
        <a:ext cx="1440314" cy="434536"/>
      </dsp:txXfrm>
    </dsp:sp>
    <dsp:sp modelId="{7FD46975-1124-4DEC-AF90-0A476C1EA8C6}">
      <dsp:nvSpPr>
        <dsp:cNvPr id="0" name=""/>
        <dsp:cNvSpPr/>
      </dsp:nvSpPr>
      <dsp:spPr>
        <a:xfrm>
          <a:off x="1564787" y="361163"/>
          <a:ext cx="1487328" cy="48155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t>Access </a:t>
          </a:r>
        </a:p>
      </dsp:txBody>
      <dsp:txXfrm>
        <a:off x="1588294" y="384670"/>
        <a:ext cx="1440314" cy="434536"/>
      </dsp:txXfrm>
    </dsp:sp>
    <dsp:sp modelId="{257A1678-F9A9-4B7E-9DDE-9FBC513027E4}">
      <dsp:nvSpPr>
        <dsp:cNvPr id="0" name=""/>
        <dsp:cNvSpPr/>
      </dsp:nvSpPr>
      <dsp:spPr>
        <a:xfrm>
          <a:off x="3126481" y="361163"/>
          <a:ext cx="1487328" cy="48155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Use of services </a:t>
          </a:r>
        </a:p>
      </dsp:txBody>
      <dsp:txXfrm>
        <a:off x="3149988" y="384670"/>
        <a:ext cx="1440314" cy="434536"/>
      </dsp:txXfrm>
    </dsp:sp>
    <dsp:sp modelId="{87C4682A-16C9-4C2D-9186-C18B161E7C79}">
      <dsp:nvSpPr>
        <dsp:cNvPr id="0" name=""/>
        <dsp:cNvSpPr/>
      </dsp:nvSpPr>
      <dsp:spPr>
        <a:xfrm>
          <a:off x="4688176" y="361163"/>
          <a:ext cx="1487328" cy="48155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Satisfaction</a:t>
          </a:r>
        </a:p>
      </dsp:txBody>
      <dsp:txXfrm>
        <a:off x="4711683" y="384670"/>
        <a:ext cx="1440314" cy="43453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249A2A-DD50-4044-9E27-D06CDA330287}">
      <dsp:nvSpPr>
        <dsp:cNvPr id="0" name=""/>
        <dsp:cNvSpPr/>
      </dsp:nvSpPr>
      <dsp:spPr>
        <a:xfrm>
          <a:off x="462645" y="0"/>
          <a:ext cx="5243312" cy="1183611"/>
        </a:xfrm>
        <a:prstGeom prst="rightArrow">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335DD31-56DF-4074-B3D0-9396CF56B6CD}">
      <dsp:nvSpPr>
        <dsp:cNvPr id="0" name=""/>
        <dsp:cNvSpPr/>
      </dsp:nvSpPr>
      <dsp:spPr>
        <a:xfrm>
          <a:off x="209033" y="355083"/>
          <a:ext cx="1850580" cy="47344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Even Distribution </a:t>
          </a:r>
        </a:p>
      </dsp:txBody>
      <dsp:txXfrm>
        <a:off x="232145" y="378195"/>
        <a:ext cx="1804356" cy="427220"/>
      </dsp:txXfrm>
    </dsp:sp>
    <dsp:sp modelId="{5C747799-66BD-43F5-BDF0-596A559CB4FE}">
      <dsp:nvSpPr>
        <dsp:cNvPr id="0" name=""/>
        <dsp:cNvSpPr/>
      </dsp:nvSpPr>
      <dsp:spPr>
        <a:xfrm>
          <a:off x="2159011" y="355083"/>
          <a:ext cx="1850580" cy="47344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Poverty Alleviation </a:t>
          </a:r>
        </a:p>
      </dsp:txBody>
      <dsp:txXfrm>
        <a:off x="2182123" y="378195"/>
        <a:ext cx="1804356" cy="427220"/>
      </dsp:txXfrm>
    </dsp:sp>
    <dsp:sp modelId="{87C4682A-16C9-4C2D-9186-C18B161E7C79}">
      <dsp:nvSpPr>
        <dsp:cNvPr id="0" name=""/>
        <dsp:cNvSpPr/>
      </dsp:nvSpPr>
      <dsp:spPr>
        <a:xfrm>
          <a:off x="4108988" y="355083"/>
          <a:ext cx="1850580" cy="47344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Sustainable Development</a:t>
          </a:r>
        </a:p>
      </dsp:txBody>
      <dsp:txXfrm>
        <a:off x="4132100" y="378195"/>
        <a:ext cx="1804356" cy="42722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EF58D-B62B-40BB-83AA-9D07CFC4ED26}"/>
              </a:ext>
            </a:extLst>
          </p:cNvPr>
          <p:cNvSpPr>
            <a:spLocks noGrp="1"/>
          </p:cNvSpPr>
          <p:nvPr>
            <p:ph type="ctrTitle"/>
          </p:nvPr>
        </p:nvSpPr>
        <p:spPr>
          <a:xfrm>
            <a:off x="612648" y="557783"/>
            <a:ext cx="10969752" cy="3130807"/>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66AC06D3-F571-4213-A2A4-6A1915120CED}"/>
              </a:ext>
            </a:extLst>
          </p:cNvPr>
          <p:cNvSpPr>
            <a:spLocks noGrp="1"/>
          </p:cNvSpPr>
          <p:nvPr>
            <p:ph type="subTitle" idx="1"/>
          </p:nvPr>
        </p:nvSpPr>
        <p:spPr>
          <a:xfrm>
            <a:off x="612648" y="3902206"/>
            <a:ext cx="10969752" cy="2240529"/>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75A10580-AD31-4B8F-8448-55A666AC1725}"/>
              </a:ext>
            </a:extLst>
          </p:cNvPr>
          <p:cNvSpPr>
            <a:spLocks noGrp="1"/>
          </p:cNvSpPr>
          <p:nvPr>
            <p:ph type="dt" sz="half" idx="10"/>
          </p:nvPr>
        </p:nvSpPr>
        <p:spPr/>
        <p:txBody>
          <a:bodyPr/>
          <a:lstStyle/>
          <a:p>
            <a:fld id="{79C5A860-F335-4252-AA00-24FB67ED2982}" type="datetime1">
              <a:rPr lang="en-US" smtClean="0"/>
              <a:t>6/10/2025</a:t>
            </a:fld>
            <a:endParaRPr lang="en-US"/>
          </a:p>
        </p:txBody>
      </p:sp>
      <p:sp>
        <p:nvSpPr>
          <p:cNvPr id="5" name="Footer Placeholder 4">
            <a:extLst>
              <a:ext uri="{FF2B5EF4-FFF2-40B4-BE49-F238E27FC236}">
                <a16:creationId xmlns:a16="http://schemas.microsoft.com/office/drawing/2014/main" id="{15EC99C8-515A-4FEA-9CD2-6D0BF46CF6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72AF1B-1868-4C05-B6C3-9EBF29A50AD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0439748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6D384-B2C5-42A4-9774-A931C39BA5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8D736C-5FCC-43BC-B824-A90F2CC5D1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4A3A50-B922-45BE-945D-7ED3EBD83F7C}"/>
              </a:ext>
            </a:extLst>
          </p:cNvPr>
          <p:cNvSpPr>
            <a:spLocks noGrp="1"/>
          </p:cNvSpPr>
          <p:nvPr>
            <p:ph type="dt" sz="half" idx="10"/>
          </p:nvPr>
        </p:nvSpPr>
        <p:spPr/>
        <p:txBody>
          <a:bodyPr/>
          <a:lstStyle/>
          <a:p>
            <a:fld id="{D04BC802-30E3-4658-9CCA-F873646FEC67}" type="datetime1">
              <a:rPr lang="en-US" smtClean="0"/>
              <a:t>6/10/2025</a:t>
            </a:fld>
            <a:endParaRPr lang="en-US"/>
          </a:p>
        </p:txBody>
      </p:sp>
      <p:sp>
        <p:nvSpPr>
          <p:cNvPr id="5" name="Footer Placeholder 4">
            <a:extLst>
              <a:ext uri="{FF2B5EF4-FFF2-40B4-BE49-F238E27FC236}">
                <a16:creationId xmlns:a16="http://schemas.microsoft.com/office/drawing/2014/main" id="{64241F78-20DE-4D53-BB25-79E5C4E1AB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643084-C669-4FDF-87D4-F22D36BB827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2818118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6C559-800C-489A-9174-7901F92B0D47}"/>
              </a:ext>
            </a:extLst>
          </p:cNvPr>
          <p:cNvSpPr>
            <a:spLocks noGrp="1"/>
          </p:cNvSpPr>
          <p:nvPr>
            <p:ph type="title"/>
          </p:nvPr>
        </p:nvSpPr>
        <p:spPr>
          <a:xfrm>
            <a:off x="612648" y="557784"/>
            <a:ext cx="10969752" cy="3146400"/>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142B5C3-320B-4CFD-B6A7-A28C7E435B41}"/>
              </a:ext>
            </a:extLst>
          </p:cNvPr>
          <p:cNvSpPr>
            <a:spLocks noGrp="1"/>
          </p:cNvSpPr>
          <p:nvPr>
            <p:ph type="body" idx="1"/>
          </p:nvPr>
        </p:nvSpPr>
        <p:spPr>
          <a:xfrm>
            <a:off x="612648" y="3902207"/>
            <a:ext cx="10969752" cy="2187443"/>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FCA372-3F42-4113-A73B-5FDCF93CB5BC}"/>
              </a:ext>
            </a:extLst>
          </p:cNvPr>
          <p:cNvSpPr>
            <a:spLocks noGrp="1"/>
          </p:cNvSpPr>
          <p:nvPr>
            <p:ph type="dt" sz="half" idx="10"/>
          </p:nvPr>
        </p:nvSpPr>
        <p:spPr/>
        <p:txBody>
          <a:bodyPr/>
          <a:lstStyle/>
          <a:p>
            <a:fld id="{0AB227A3-19CE-4153-81CE-64EB7AB094B3}" type="datetime1">
              <a:rPr lang="en-US" smtClean="0"/>
              <a:t>6/10/2025</a:t>
            </a:fld>
            <a:endParaRPr lang="en-US"/>
          </a:p>
        </p:txBody>
      </p:sp>
      <p:sp>
        <p:nvSpPr>
          <p:cNvPr id="5" name="Footer Placeholder 4">
            <a:extLst>
              <a:ext uri="{FF2B5EF4-FFF2-40B4-BE49-F238E27FC236}">
                <a16:creationId xmlns:a16="http://schemas.microsoft.com/office/drawing/2014/main" id="{F0DA1197-0C78-4878-B086-5D206EA491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1B83D8-FD42-44FF-AA20-944A519CC0B2}"/>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40746934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685AA-B5C7-4E3D-85FA-94F3C73E59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AFEEA-6F3F-4630-A950-61C05D2FAFBC}"/>
              </a:ext>
            </a:extLst>
          </p:cNvPr>
          <p:cNvSpPr>
            <a:spLocks noGrp="1"/>
          </p:cNvSpPr>
          <p:nvPr>
            <p:ph sz="half" idx="1"/>
          </p:nvPr>
        </p:nvSpPr>
        <p:spPr>
          <a:xfrm>
            <a:off x="609600" y="2081369"/>
            <a:ext cx="5410200" cy="40955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AC36817-B869-4D19-9EE8-A3166B0E1591}"/>
              </a:ext>
            </a:extLst>
          </p:cNvPr>
          <p:cNvSpPr>
            <a:spLocks noGrp="1"/>
          </p:cNvSpPr>
          <p:nvPr>
            <p:ph sz="half" idx="2"/>
          </p:nvPr>
        </p:nvSpPr>
        <p:spPr>
          <a:xfrm>
            <a:off x="6172202" y="2081369"/>
            <a:ext cx="5410200" cy="40955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FC074146-2374-4321-AEBB-3E9B09D7796D}"/>
              </a:ext>
            </a:extLst>
          </p:cNvPr>
          <p:cNvSpPr>
            <a:spLocks noGrp="1"/>
          </p:cNvSpPr>
          <p:nvPr>
            <p:ph type="dt" sz="half" idx="10"/>
          </p:nvPr>
        </p:nvSpPr>
        <p:spPr/>
        <p:txBody>
          <a:bodyPr/>
          <a:lstStyle/>
          <a:p>
            <a:fld id="{B819A100-10F6-477E-8847-29D479EF1C92}" type="datetime1">
              <a:rPr lang="en-US" smtClean="0"/>
              <a:t>6/10/2025</a:t>
            </a:fld>
            <a:endParaRPr lang="en-US"/>
          </a:p>
        </p:txBody>
      </p:sp>
      <p:sp>
        <p:nvSpPr>
          <p:cNvPr id="6" name="Footer Placeholder 5">
            <a:extLst>
              <a:ext uri="{FF2B5EF4-FFF2-40B4-BE49-F238E27FC236}">
                <a16:creationId xmlns:a16="http://schemas.microsoft.com/office/drawing/2014/main" id="{2C42337B-B902-4DC2-BB94-02B8A75492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4AD585-B83C-4ECF-AF42-8DDF6996B79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23138636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A9ADB-3495-481F-BB4E-9C7128B17B1F}"/>
              </a:ext>
            </a:extLst>
          </p:cNvPr>
          <p:cNvSpPr>
            <a:spLocks noGrp="1"/>
          </p:cNvSpPr>
          <p:nvPr>
            <p:ph type="title"/>
          </p:nvPr>
        </p:nvSpPr>
        <p:spPr>
          <a:xfrm>
            <a:off x="609600" y="365125"/>
            <a:ext cx="10745788"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ED6FF4C-26CB-4281-A2F7-6CBE45186791}"/>
              </a:ext>
            </a:extLst>
          </p:cNvPr>
          <p:cNvSpPr>
            <a:spLocks noGrp="1"/>
          </p:cNvSpPr>
          <p:nvPr>
            <p:ph type="body" idx="1"/>
          </p:nvPr>
        </p:nvSpPr>
        <p:spPr>
          <a:xfrm>
            <a:off x="609600" y="1895096"/>
            <a:ext cx="5387975" cy="82391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2E72A9-F222-45B4-9355-C04C05864139}"/>
              </a:ext>
            </a:extLst>
          </p:cNvPr>
          <p:cNvSpPr>
            <a:spLocks noGrp="1"/>
          </p:cNvSpPr>
          <p:nvPr>
            <p:ph sz="half" idx="2"/>
          </p:nvPr>
        </p:nvSpPr>
        <p:spPr>
          <a:xfrm>
            <a:off x="609600" y="2842211"/>
            <a:ext cx="5387975" cy="33474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4A699F6E-77AD-4EBC-BAF9-5A43CDEC41E2}"/>
              </a:ext>
            </a:extLst>
          </p:cNvPr>
          <p:cNvSpPr>
            <a:spLocks noGrp="1"/>
          </p:cNvSpPr>
          <p:nvPr>
            <p:ph type="body" sz="quarter" idx="3"/>
          </p:nvPr>
        </p:nvSpPr>
        <p:spPr>
          <a:xfrm>
            <a:off x="6167890" y="1895096"/>
            <a:ext cx="5414510" cy="82391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0F77677-7169-4591-B047-0678815F48E6}"/>
              </a:ext>
            </a:extLst>
          </p:cNvPr>
          <p:cNvSpPr>
            <a:spLocks noGrp="1"/>
          </p:cNvSpPr>
          <p:nvPr>
            <p:ph sz="quarter" idx="4"/>
          </p:nvPr>
        </p:nvSpPr>
        <p:spPr>
          <a:xfrm>
            <a:off x="6167890" y="2842211"/>
            <a:ext cx="5414510" cy="33474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82A6EB-0285-4FA4-A00C-A7F716084FD3}"/>
              </a:ext>
            </a:extLst>
          </p:cNvPr>
          <p:cNvSpPr>
            <a:spLocks noGrp="1"/>
          </p:cNvSpPr>
          <p:nvPr>
            <p:ph type="dt" sz="half" idx="10"/>
          </p:nvPr>
        </p:nvSpPr>
        <p:spPr/>
        <p:txBody>
          <a:bodyPr/>
          <a:lstStyle/>
          <a:p>
            <a:fld id="{5DF128AB-198A-495F-8475-FDB360C9873F}" type="datetime1">
              <a:rPr lang="en-US" smtClean="0"/>
              <a:t>6/10/2025</a:t>
            </a:fld>
            <a:endParaRPr lang="en-US"/>
          </a:p>
        </p:txBody>
      </p:sp>
      <p:sp>
        <p:nvSpPr>
          <p:cNvPr id="8" name="Footer Placeholder 7">
            <a:extLst>
              <a:ext uri="{FF2B5EF4-FFF2-40B4-BE49-F238E27FC236}">
                <a16:creationId xmlns:a16="http://schemas.microsoft.com/office/drawing/2014/main" id="{86D39526-82B8-402C-8A2B-82EF8F3F3A7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5EC9E6-6FF1-4541-9CB1-A2FF9D852169}"/>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0521408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70F54-6CED-4251-A0A6-32CCD1213F8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72C8E6-49D6-46A5-8DC3-B0D8E683C9CB}"/>
              </a:ext>
            </a:extLst>
          </p:cNvPr>
          <p:cNvSpPr>
            <a:spLocks noGrp="1"/>
          </p:cNvSpPr>
          <p:nvPr>
            <p:ph type="dt" sz="half" idx="10"/>
          </p:nvPr>
        </p:nvSpPr>
        <p:spPr/>
        <p:txBody>
          <a:bodyPr/>
          <a:lstStyle/>
          <a:p>
            <a:fld id="{021A235E-F8FD-479F-9FC7-18BE84110877}" type="datetime1">
              <a:rPr lang="en-US" smtClean="0"/>
              <a:t>6/10/2025</a:t>
            </a:fld>
            <a:endParaRPr lang="en-US"/>
          </a:p>
        </p:txBody>
      </p:sp>
      <p:sp>
        <p:nvSpPr>
          <p:cNvPr id="4" name="Footer Placeholder 3">
            <a:extLst>
              <a:ext uri="{FF2B5EF4-FFF2-40B4-BE49-F238E27FC236}">
                <a16:creationId xmlns:a16="http://schemas.microsoft.com/office/drawing/2014/main" id="{AB883CBA-77CD-4490-A5F3-BAA8FC254A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EA5FF79-61B6-4693-8547-95B1F2F7A194}"/>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1327375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BDCB94-13E9-41CB-88F0-D30A1791DCBA}"/>
              </a:ext>
            </a:extLst>
          </p:cNvPr>
          <p:cNvSpPr>
            <a:spLocks noGrp="1"/>
          </p:cNvSpPr>
          <p:nvPr>
            <p:ph type="dt" sz="half" idx="10"/>
          </p:nvPr>
        </p:nvSpPr>
        <p:spPr/>
        <p:txBody>
          <a:bodyPr/>
          <a:lstStyle/>
          <a:p>
            <a:fld id="{E890F09B-68DA-462E-9DB4-4C9ADAB8CBCC}" type="datetime1">
              <a:rPr lang="en-US" smtClean="0"/>
              <a:t>6/10/2025</a:t>
            </a:fld>
            <a:endParaRPr lang="en-US"/>
          </a:p>
        </p:txBody>
      </p:sp>
      <p:sp>
        <p:nvSpPr>
          <p:cNvPr id="3" name="Footer Placeholder 2">
            <a:extLst>
              <a:ext uri="{FF2B5EF4-FFF2-40B4-BE49-F238E27FC236}">
                <a16:creationId xmlns:a16="http://schemas.microsoft.com/office/drawing/2014/main" id="{244795A4-736C-426D-8559-5AD5892756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2A2ACD-17F3-4C16-8E77-86EC92CCD552}"/>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1576654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CB2E-B68A-48F9-8B20-CDED818FB6E0}"/>
              </a:ext>
            </a:extLst>
          </p:cNvPr>
          <p:cNvSpPr>
            <a:spLocks noGrp="1"/>
          </p:cNvSpPr>
          <p:nvPr>
            <p:ph type="title"/>
          </p:nvPr>
        </p:nvSpPr>
        <p:spPr>
          <a:xfrm>
            <a:off x="612649" y="457199"/>
            <a:ext cx="4970822" cy="2660205"/>
          </a:xfrm>
        </p:spPr>
        <p:txBody>
          <a:bodyPr anchor="b">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D081C83-64B5-4BFD-A163-75C2EA7F8973}"/>
              </a:ext>
            </a:extLst>
          </p:cNvPr>
          <p:cNvSpPr>
            <a:spLocks noGrp="1"/>
          </p:cNvSpPr>
          <p:nvPr>
            <p:ph idx="1"/>
          </p:nvPr>
        </p:nvSpPr>
        <p:spPr>
          <a:xfrm>
            <a:off x="6096000" y="457200"/>
            <a:ext cx="5483352" cy="5744003"/>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725D44AD-E361-48A3-936D-DDA0D5144510}"/>
              </a:ext>
            </a:extLst>
          </p:cNvPr>
          <p:cNvSpPr>
            <a:spLocks noGrp="1"/>
          </p:cNvSpPr>
          <p:nvPr>
            <p:ph type="body" sz="half" idx="2"/>
          </p:nvPr>
        </p:nvSpPr>
        <p:spPr>
          <a:xfrm>
            <a:off x="612649" y="3329989"/>
            <a:ext cx="4970822" cy="2871216"/>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EED06C-E016-489C-8863-EA1BE998BC48}"/>
              </a:ext>
            </a:extLst>
          </p:cNvPr>
          <p:cNvSpPr>
            <a:spLocks noGrp="1"/>
          </p:cNvSpPr>
          <p:nvPr>
            <p:ph type="dt" sz="half" idx="10"/>
          </p:nvPr>
        </p:nvSpPr>
        <p:spPr/>
        <p:txBody>
          <a:bodyPr/>
          <a:lstStyle/>
          <a:p>
            <a:fld id="{17AC4E36-FABE-47EB-AA7F-C19A93824617}" type="datetime1">
              <a:rPr lang="en-US" smtClean="0"/>
              <a:t>6/10/2025</a:t>
            </a:fld>
            <a:endParaRPr lang="en-US"/>
          </a:p>
        </p:txBody>
      </p:sp>
      <p:sp>
        <p:nvSpPr>
          <p:cNvPr id="6" name="Footer Placeholder 5">
            <a:extLst>
              <a:ext uri="{FF2B5EF4-FFF2-40B4-BE49-F238E27FC236}">
                <a16:creationId xmlns:a16="http://schemas.microsoft.com/office/drawing/2014/main" id="{359161F0-D253-49A7-9A08-7A0A228146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42C61A-B326-40A7-A286-90D0544BBC34}"/>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41076136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2DF6F-D00F-4CE4-8701-B0062734611B}"/>
              </a:ext>
            </a:extLst>
          </p:cNvPr>
          <p:cNvSpPr>
            <a:spLocks noGrp="1"/>
          </p:cNvSpPr>
          <p:nvPr>
            <p:ph type="title"/>
          </p:nvPr>
        </p:nvSpPr>
        <p:spPr>
          <a:xfrm>
            <a:off x="612649" y="457199"/>
            <a:ext cx="4970822" cy="2667485"/>
          </a:xfrm>
        </p:spPr>
        <p:txBody>
          <a:bodyPr anchor="b">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0A0FF7AB-F851-4425-8407-996C920E6847}"/>
              </a:ext>
            </a:extLst>
          </p:cNvPr>
          <p:cNvSpPr>
            <a:spLocks noGrp="1"/>
          </p:cNvSpPr>
          <p:nvPr>
            <p:ph type="pic" idx="1"/>
          </p:nvPr>
        </p:nvSpPr>
        <p:spPr>
          <a:xfrm>
            <a:off x="6096000" y="457199"/>
            <a:ext cx="5483352" cy="540385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A2ED6CF5-154F-4615-8CDC-E2BFA61FABE2}"/>
              </a:ext>
            </a:extLst>
          </p:cNvPr>
          <p:cNvSpPr>
            <a:spLocks noGrp="1"/>
          </p:cNvSpPr>
          <p:nvPr>
            <p:ph type="body" sz="half" idx="2"/>
          </p:nvPr>
        </p:nvSpPr>
        <p:spPr>
          <a:xfrm>
            <a:off x="612649" y="3322708"/>
            <a:ext cx="4970822" cy="254628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5C400-0D13-495F-8C4E-EC3CDF5F22AF}"/>
              </a:ext>
            </a:extLst>
          </p:cNvPr>
          <p:cNvSpPr>
            <a:spLocks noGrp="1"/>
          </p:cNvSpPr>
          <p:nvPr>
            <p:ph type="dt" sz="half" idx="10"/>
          </p:nvPr>
        </p:nvSpPr>
        <p:spPr/>
        <p:txBody>
          <a:bodyPr/>
          <a:lstStyle/>
          <a:p>
            <a:fld id="{F199CE6B-5DE6-4A2D-B72E-5E8969F9F56F}" type="datetime1">
              <a:rPr lang="en-US" smtClean="0"/>
              <a:t>6/10/2025</a:t>
            </a:fld>
            <a:endParaRPr lang="en-US"/>
          </a:p>
        </p:txBody>
      </p:sp>
      <p:sp>
        <p:nvSpPr>
          <p:cNvPr id="6" name="Footer Placeholder 5">
            <a:extLst>
              <a:ext uri="{FF2B5EF4-FFF2-40B4-BE49-F238E27FC236}">
                <a16:creationId xmlns:a16="http://schemas.microsoft.com/office/drawing/2014/main" id="{4CB290D7-98AC-45E5-A7D6-73520AFC73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94276C-2BD2-4C4F-AC04-DD3D73768A5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24244832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170B0-C1C5-4976-80E8-6B4F90EB362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097593EE-493E-4BCE-8992-24CA63E1E0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80919F-FDDD-42FB-8422-A0665D558D00}"/>
              </a:ext>
            </a:extLst>
          </p:cNvPr>
          <p:cNvSpPr>
            <a:spLocks noGrp="1"/>
          </p:cNvSpPr>
          <p:nvPr>
            <p:ph type="dt" sz="half" idx="10"/>
          </p:nvPr>
        </p:nvSpPr>
        <p:spPr/>
        <p:txBody>
          <a:bodyPr/>
          <a:lstStyle/>
          <a:p>
            <a:fld id="{46AB1048-0047-48CA-88BA-D69B470942CF}" type="datetime1">
              <a:rPr lang="en-US" smtClean="0"/>
              <a:t>6/10/2025</a:t>
            </a:fld>
            <a:endParaRPr lang="en-US"/>
          </a:p>
        </p:txBody>
      </p:sp>
      <p:sp>
        <p:nvSpPr>
          <p:cNvPr id="5" name="Footer Placeholder 4">
            <a:extLst>
              <a:ext uri="{FF2B5EF4-FFF2-40B4-BE49-F238E27FC236}">
                <a16:creationId xmlns:a16="http://schemas.microsoft.com/office/drawing/2014/main" id="{A216D38A-35F8-4667-A1F4-49644471E9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9CC230-78B7-487B-9C95-CB00868F6F1F}"/>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2035651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4CB826-D9AA-4689-B8C0-38D999F0D065}"/>
              </a:ext>
            </a:extLst>
          </p:cNvPr>
          <p:cNvSpPr>
            <a:spLocks noGrp="1"/>
          </p:cNvSpPr>
          <p:nvPr>
            <p:ph type="title" orient="vert"/>
          </p:nvPr>
        </p:nvSpPr>
        <p:spPr>
          <a:xfrm>
            <a:off x="8724900" y="557784"/>
            <a:ext cx="2854452" cy="5643420"/>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A61F1CDD-16FB-45E0-9887-24374C567647}"/>
              </a:ext>
            </a:extLst>
          </p:cNvPr>
          <p:cNvSpPr>
            <a:spLocks noGrp="1"/>
          </p:cNvSpPr>
          <p:nvPr>
            <p:ph type="body" orient="vert" idx="1"/>
          </p:nvPr>
        </p:nvSpPr>
        <p:spPr>
          <a:xfrm>
            <a:off x="612648" y="557784"/>
            <a:ext cx="7734300" cy="56434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846397-BBD2-4426-B1F5-FD6EA3CDC866}"/>
              </a:ext>
            </a:extLst>
          </p:cNvPr>
          <p:cNvSpPr>
            <a:spLocks noGrp="1"/>
          </p:cNvSpPr>
          <p:nvPr>
            <p:ph type="dt" sz="half" idx="10"/>
          </p:nvPr>
        </p:nvSpPr>
        <p:spPr/>
        <p:txBody>
          <a:bodyPr/>
          <a:lstStyle/>
          <a:p>
            <a:fld id="{5BD83879-648C-49A9-81A2-0EF5946532D0}" type="datetime1">
              <a:rPr lang="en-US" smtClean="0"/>
              <a:t>6/10/2025</a:t>
            </a:fld>
            <a:endParaRPr lang="en-US"/>
          </a:p>
        </p:txBody>
      </p:sp>
      <p:sp>
        <p:nvSpPr>
          <p:cNvPr id="5" name="Footer Placeholder 4">
            <a:extLst>
              <a:ext uri="{FF2B5EF4-FFF2-40B4-BE49-F238E27FC236}">
                <a16:creationId xmlns:a16="http://schemas.microsoft.com/office/drawing/2014/main" id="{FDAB91E4-73D0-4ACD-8F54-00EE6FB1D6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B28C61-59FE-44D6-A7D6-AAD292232778}"/>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894259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2E603F-28B7-4831-BF23-65FBAB13D5FB}"/>
              </a:ext>
            </a:extLst>
          </p:cNvPr>
          <p:cNvSpPr/>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Shape 7">
            <a:extLst>
              <a:ext uri="{FF2B5EF4-FFF2-40B4-BE49-F238E27FC236}">
                <a16:creationId xmlns:a16="http://schemas.microsoft.com/office/drawing/2014/main" id="{4D39700F-2B10-4402-A7DD-06EE2245880D}"/>
              </a:ext>
              <a:ext uri="{C183D7F6-B498-43B3-948B-1728B52AA6E4}">
                <adec:decorative xmlns:adec="http://schemas.microsoft.com/office/drawing/2017/decorative" val="1"/>
              </a:ext>
            </a:extLst>
          </p:cNvPr>
          <p:cNvSpPr/>
          <p:nvPr/>
        </p:nvSpPr>
        <p:spPr>
          <a:xfrm>
            <a:off x="-1" y="232968"/>
            <a:ext cx="9560477" cy="6625032"/>
          </a:xfrm>
          <a:custGeom>
            <a:avLst/>
            <a:gdLst>
              <a:gd name="connsiteX0" fmla="*/ 8831314 w 9263816"/>
              <a:gd name="connsiteY0" fmla="*/ 5943878 h 6858000"/>
              <a:gd name="connsiteX1" fmla="*/ 9179783 w 9263816"/>
              <a:gd name="connsiteY1" fmla="*/ 6086141 h 6858000"/>
              <a:gd name="connsiteX2" fmla="*/ 9260887 w 9263816"/>
              <a:gd name="connsiteY2" fmla="*/ 6279156 h 6858000"/>
              <a:gd name="connsiteX3" fmla="*/ 8925621 w 9263816"/>
              <a:gd name="connsiteY3" fmla="*/ 6708712 h 6858000"/>
              <a:gd name="connsiteX4" fmla="*/ 8496050 w 9263816"/>
              <a:gd name="connsiteY4" fmla="*/ 6373449 h 6858000"/>
              <a:gd name="connsiteX5" fmla="*/ 8831314 w 9263816"/>
              <a:gd name="connsiteY5" fmla="*/ 5943878 h 6858000"/>
              <a:gd name="connsiteX6" fmla="*/ 7397485 w 9263816"/>
              <a:gd name="connsiteY6" fmla="*/ 5931706 h 6858000"/>
              <a:gd name="connsiteX7" fmla="*/ 7917779 w 9263816"/>
              <a:gd name="connsiteY7" fmla="*/ 6191864 h 6858000"/>
              <a:gd name="connsiteX8" fmla="*/ 8013467 w 9263816"/>
              <a:gd name="connsiteY8" fmla="*/ 6375784 h 6858000"/>
              <a:gd name="connsiteX9" fmla="*/ 8021879 w 9263816"/>
              <a:gd name="connsiteY9" fmla="*/ 6753751 h 6858000"/>
              <a:gd name="connsiteX10" fmla="*/ 7981316 w 9263816"/>
              <a:gd name="connsiteY10" fmla="*/ 6858000 h 6858000"/>
              <a:gd name="connsiteX11" fmla="*/ 6819486 w 9263816"/>
              <a:gd name="connsiteY11" fmla="*/ 6858000 h 6858000"/>
              <a:gd name="connsiteX12" fmla="*/ 6785199 w 9263816"/>
              <a:gd name="connsiteY12" fmla="*/ 6781101 h 6858000"/>
              <a:gd name="connsiteX13" fmla="*/ 7196747 w 9263816"/>
              <a:gd name="connsiteY13" fmla="*/ 5964309 h 6858000"/>
              <a:gd name="connsiteX14" fmla="*/ 7397485 w 9263816"/>
              <a:gd name="connsiteY14" fmla="*/ 5931706 h 6858000"/>
              <a:gd name="connsiteX15" fmla="*/ 1505570 w 9263816"/>
              <a:gd name="connsiteY15" fmla="*/ 227178 h 6858000"/>
              <a:gd name="connsiteX16" fmla="*/ 2026489 w 9263816"/>
              <a:gd name="connsiteY16" fmla="*/ 392370 h 6858000"/>
              <a:gd name="connsiteX17" fmla="*/ 2444553 w 9263816"/>
              <a:gd name="connsiteY17" fmla="*/ 1654853 h 6858000"/>
              <a:gd name="connsiteX18" fmla="*/ 3183153 w 9263816"/>
              <a:gd name="connsiteY18" fmla="*/ 2116208 h 6858000"/>
              <a:gd name="connsiteX19" fmla="*/ 4288384 w 9263816"/>
              <a:gd name="connsiteY19" fmla="*/ 1291908 h 6858000"/>
              <a:gd name="connsiteX20" fmla="*/ 5472602 w 9263816"/>
              <a:gd name="connsiteY20" fmla="*/ 1697818 h 6858000"/>
              <a:gd name="connsiteX21" fmla="*/ 5844697 w 9263816"/>
              <a:gd name="connsiteY21" fmla="*/ 3444791 h 6858000"/>
              <a:gd name="connsiteX22" fmla="*/ 6715674 w 9263816"/>
              <a:gd name="connsiteY22" fmla="*/ 4065208 h 6858000"/>
              <a:gd name="connsiteX23" fmla="*/ 8130429 w 9263816"/>
              <a:gd name="connsiteY23" fmla="*/ 4101787 h 6858000"/>
              <a:gd name="connsiteX24" fmla="*/ 8624630 w 9263816"/>
              <a:gd name="connsiteY24" fmla="*/ 4686202 h 6858000"/>
              <a:gd name="connsiteX25" fmla="*/ 8623843 w 9263816"/>
              <a:gd name="connsiteY25" fmla="*/ 4685749 h 6858000"/>
              <a:gd name="connsiteX26" fmla="*/ 8646859 w 9263816"/>
              <a:gd name="connsiteY26" fmla="*/ 4835156 h 6858000"/>
              <a:gd name="connsiteX27" fmla="*/ 8079403 w 9263816"/>
              <a:gd name="connsiteY27" fmla="*/ 5661624 h 6858000"/>
              <a:gd name="connsiteX28" fmla="*/ 6833105 w 9263816"/>
              <a:gd name="connsiteY28" fmla="*/ 5397208 h 6858000"/>
              <a:gd name="connsiteX29" fmla="*/ 5900832 w 9263816"/>
              <a:gd name="connsiteY29" fmla="*/ 5944462 h 6858000"/>
              <a:gd name="connsiteX30" fmla="*/ 6067212 w 9263816"/>
              <a:gd name="connsiteY30" fmla="*/ 6811916 h 6858000"/>
              <a:gd name="connsiteX31" fmla="*/ 6089565 w 9263816"/>
              <a:gd name="connsiteY31" fmla="*/ 6858000 h 6858000"/>
              <a:gd name="connsiteX32" fmla="*/ 0 w 9263816"/>
              <a:gd name="connsiteY32" fmla="*/ 6858000 h 6858000"/>
              <a:gd name="connsiteX33" fmla="*/ 0 w 9263816"/>
              <a:gd name="connsiteY33" fmla="*/ 2181377 h 6858000"/>
              <a:gd name="connsiteX34" fmla="*/ 73069 w 9263816"/>
              <a:gd name="connsiteY34" fmla="*/ 2215839 h 6858000"/>
              <a:gd name="connsiteX35" fmla="*/ 335445 w 9263816"/>
              <a:gd name="connsiteY35" fmla="*/ 2237140 h 6858000"/>
              <a:gd name="connsiteX36" fmla="*/ 752878 w 9263816"/>
              <a:gd name="connsiteY36" fmla="*/ 1445285 h 6858000"/>
              <a:gd name="connsiteX37" fmla="*/ 1202551 w 9263816"/>
              <a:gd name="connsiteY37" fmla="*/ 314229 h 6858000"/>
              <a:gd name="connsiteX38" fmla="*/ 1505570 w 9263816"/>
              <a:gd name="connsiteY38" fmla="*/ 227178 h 6858000"/>
              <a:gd name="connsiteX39" fmla="*/ 3142509 w 9263816"/>
              <a:gd name="connsiteY39" fmla="*/ 68854 h 6858000"/>
              <a:gd name="connsiteX40" fmla="*/ 3490978 w 9263816"/>
              <a:gd name="connsiteY40" fmla="*/ 211117 h 6858000"/>
              <a:gd name="connsiteX41" fmla="*/ 3572083 w 9263816"/>
              <a:gd name="connsiteY41" fmla="*/ 404131 h 6858000"/>
              <a:gd name="connsiteX42" fmla="*/ 3236814 w 9263816"/>
              <a:gd name="connsiteY42" fmla="*/ 833688 h 6858000"/>
              <a:gd name="connsiteX43" fmla="*/ 2807245 w 9263816"/>
              <a:gd name="connsiteY43" fmla="*/ 498425 h 6858000"/>
              <a:gd name="connsiteX44" fmla="*/ 3142509 w 9263816"/>
              <a:gd name="connsiteY44" fmla="*/ 68854 h 6858000"/>
              <a:gd name="connsiteX45" fmla="*/ 0 w 9263816"/>
              <a:gd name="connsiteY45" fmla="*/ 0 h 6858000"/>
              <a:gd name="connsiteX46" fmla="*/ 39858 w 9263816"/>
              <a:gd name="connsiteY46" fmla="*/ 0 h 6858000"/>
              <a:gd name="connsiteX47" fmla="*/ 65022 w 9263816"/>
              <a:gd name="connsiteY47" fmla="*/ 5834 h 6858000"/>
              <a:gd name="connsiteX48" fmla="*/ 389258 w 9263816"/>
              <a:gd name="connsiteY48" fmla="*/ 235630 h 6858000"/>
              <a:gd name="connsiteX49" fmla="*/ 485484 w 9263816"/>
              <a:gd name="connsiteY49" fmla="*/ 420070 h 6858000"/>
              <a:gd name="connsiteX50" fmla="*/ 74229 w 9263816"/>
              <a:gd name="connsiteY50" fmla="*/ 1237955 h 6858000"/>
              <a:gd name="connsiteX51" fmla="*/ 0 w 9263816"/>
              <a:gd name="connsiteY51" fmla="*/ 12544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63816" h="6858000">
                <a:moveTo>
                  <a:pt x="8831314" y="5943878"/>
                </a:moveTo>
                <a:cubicBezTo>
                  <a:pt x="8964281" y="5927490"/>
                  <a:pt x="9096260" y="5981362"/>
                  <a:pt x="9179783" y="6086141"/>
                </a:cubicBezTo>
                <a:cubicBezTo>
                  <a:pt x="9224074" y="6141769"/>
                  <a:pt x="9252211" y="6208560"/>
                  <a:pt x="9260887" y="6279156"/>
                </a:cubicBezTo>
                <a:cubicBezTo>
                  <a:pt x="9286897" y="6490362"/>
                  <a:pt x="9136845" y="6682672"/>
                  <a:pt x="8925621" y="6708712"/>
                </a:cubicBezTo>
                <a:cubicBezTo>
                  <a:pt x="8714398" y="6734766"/>
                  <a:pt x="8522062" y="6584655"/>
                  <a:pt x="8496050" y="6373449"/>
                </a:cubicBezTo>
                <a:cubicBezTo>
                  <a:pt x="8470038" y="6162229"/>
                  <a:pt x="8620090" y="5969920"/>
                  <a:pt x="8831314" y="5943878"/>
                </a:cubicBezTo>
                <a:close/>
                <a:moveTo>
                  <a:pt x="7397485" y="5931706"/>
                </a:moveTo>
                <a:cubicBezTo>
                  <a:pt x="7598431" y="5931157"/>
                  <a:pt x="7792965" y="6024548"/>
                  <a:pt x="7917779" y="6191864"/>
                </a:cubicBezTo>
                <a:cubicBezTo>
                  <a:pt x="7959204" y="6247714"/>
                  <a:pt x="7991530" y="6309792"/>
                  <a:pt x="8013467" y="6375784"/>
                </a:cubicBezTo>
                <a:cubicBezTo>
                  <a:pt x="8055425" y="6502973"/>
                  <a:pt x="8055748" y="6633888"/>
                  <a:pt x="8021879" y="6753751"/>
                </a:cubicBezTo>
                <a:lnTo>
                  <a:pt x="7981316" y="6858000"/>
                </a:lnTo>
                <a:lnTo>
                  <a:pt x="6819486" y="6858000"/>
                </a:lnTo>
                <a:lnTo>
                  <a:pt x="6785199" y="6781101"/>
                </a:lnTo>
                <a:cubicBezTo>
                  <a:pt x="6673307" y="6441922"/>
                  <a:pt x="6857485" y="6076251"/>
                  <a:pt x="7196747" y="5964309"/>
                </a:cubicBezTo>
                <a:cubicBezTo>
                  <a:pt x="7262809" y="5942509"/>
                  <a:pt x="7330503" y="5931889"/>
                  <a:pt x="7397485" y="5931706"/>
                </a:cubicBezTo>
                <a:close/>
                <a:moveTo>
                  <a:pt x="1505570" y="227178"/>
                </a:moveTo>
                <a:cubicBezTo>
                  <a:pt x="1691018" y="218628"/>
                  <a:pt x="1889853" y="275403"/>
                  <a:pt x="2026489" y="392370"/>
                </a:cubicBezTo>
                <a:cubicBezTo>
                  <a:pt x="2369898" y="685965"/>
                  <a:pt x="2078266" y="1147857"/>
                  <a:pt x="2444553" y="1654853"/>
                </a:cubicBezTo>
                <a:cubicBezTo>
                  <a:pt x="2492906" y="1721679"/>
                  <a:pt x="2800482" y="2144546"/>
                  <a:pt x="3183153" y="2116208"/>
                </a:cubicBezTo>
                <a:cubicBezTo>
                  <a:pt x="3673561" y="2080541"/>
                  <a:pt x="3723222" y="1441614"/>
                  <a:pt x="4288384" y="1291908"/>
                </a:cubicBezTo>
                <a:cubicBezTo>
                  <a:pt x="4689065" y="1185875"/>
                  <a:pt x="5207943" y="1366633"/>
                  <a:pt x="5472602" y="1697818"/>
                </a:cubicBezTo>
                <a:cubicBezTo>
                  <a:pt x="5891294" y="2221754"/>
                  <a:pt x="5408012" y="2790179"/>
                  <a:pt x="5844697" y="3444791"/>
                </a:cubicBezTo>
                <a:cubicBezTo>
                  <a:pt x="6149900" y="3902467"/>
                  <a:pt x="6672672" y="4053594"/>
                  <a:pt x="6715674" y="4065208"/>
                </a:cubicBezTo>
                <a:cubicBezTo>
                  <a:pt x="7326423" y="4232519"/>
                  <a:pt x="7677158" y="3817020"/>
                  <a:pt x="8130429" y="4101787"/>
                </a:cubicBezTo>
                <a:cubicBezTo>
                  <a:pt x="8226340" y="4161985"/>
                  <a:pt x="8536372" y="4356819"/>
                  <a:pt x="8624630" y="4686202"/>
                </a:cubicBezTo>
                <a:lnTo>
                  <a:pt x="8623843" y="4685749"/>
                </a:lnTo>
                <a:cubicBezTo>
                  <a:pt x="8636924" y="4734567"/>
                  <a:pt x="8644635" y="4784678"/>
                  <a:pt x="8646859" y="4835156"/>
                </a:cubicBezTo>
                <a:cubicBezTo>
                  <a:pt x="8662596" y="5196604"/>
                  <a:pt x="8398383" y="5562326"/>
                  <a:pt x="8079403" y="5661624"/>
                </a:cubicBezTo>
                <a:cubicBezTo>
                  <a:pt x="7649807" y="5795217"/>
                  <a:pt x="7430996" y="5350293"/>
                  <a:pt x="6833105" y="5397208"/>
                </a:cubicBezTo>
                <a:cubicBezTo>
                  <a:pt x="6519033" y="5421527"/>
                  <a:pt x="6056658" y="5595550"/>
                  <a:pt x="5900832" y="5944462"/>
                </a:cubicBezTo>
                <a:cubicBezTo>
                  <a:pt x="5770548" y="6236600"/>
                  <a:pt x="5916359" y="6515160"/>
                  <a:pt x="6067212" y="6811916"/>
                </a:cubicBezTo>
                <a:lnTo>
                  <a:pt x="6089565" y="6858000"/>
                </a:lnTo>
                <a:lnTo>
                  <a:pt x="0" y="6858000"/>
                </a:lnTo>
                <a:lnTo>
                  <a:pt x="0" y="2181377"/>
                </a:lnTo>
                <a:lnTo>
                  <a:pt x="73069" y="2215839"/>
                </a:lnTo>
                <a:cubicBezTo>
                  <a:pt x="165116" y="2251829"/>
                  <a:pt x="254486" y="2263171"/>
                  <a:pt x="335445" y="2237140"/>
                </a:cubicBezTo>
                <a:cubicBezTo>
                  <a:pt x="594718" y="2153707"/>
                  <a:pt x="688441" y="1733807"/>
                  <a:pt x="752878" y="1445285"/>
                </a:cubicBezTo>
                <a:cubicBezTo>
                  <a:pt x="925059" y="674068"/>
                  <a:pt x="975076" y="456292"/>
                  <a:pt x="1202551" y="314229"/>
                </a:cubicBezTo>
                <a:cubicBezTo>
                  <a:pt x="1287853" y="260956"/>
                  <a:pt x="1394302" y="232308"/>
                  <a:pt x="1505570" y="227178"/>
                </a:cubicBezTo>
                <a:close/>
                <a:moveTo>
                  <a:pt x="3142509" y="68854"/>
                </a:moveTo>
                <a:cubicBezTo>
                  <a:pt x="3275474" y="52467"/>
                  <a:pt x="3407455" y="106339"/>
                  <a:pt x="3490978" y="211117"/>
                </a:cubicBezTo>
                <a:cubicBezTo>
                  <a:pt x="3535271" y="266744"/>
                  <a:pt x="3563404" y="333535"/>
                  <a:pt x="3572083" y="404131"/>
                </a:cubicBezTo>
                <a:cubicBezTo>
                  <a:pt x="3598092" y="615337"/>
                  <a:pt x="3448040" y="807648"/>
                  <a:pt x="3236814" y="833688"/>
                </a:cubicBezTo>
                <a:cubicBezTo>
                  <a:pt x="3025594" y="859741"/>
                  <a:pt x="2833255" y="709631"/>
                  <a:pt x="2807245" y="498425"/>
                </a:cubicBezTo>
                <a:cubicBezTo>
                  <a:pt x="2781232" y="287207"/>
                  <a:pt x="2931283" y="94896"/>
                  <a:pt x="3142509" y="68854"/>
                </a:cubicBezTo>
                <a:close/>
                <a:moveTo>
                  <a:pt x="0" y="0"/>
                </a:moveTo>
                <a:lnTo>
                  <a:pt x="39858" y="0"/>
                </a:lnTo>
                <a:lnTo>
                  <a:pt x="65022" y="5834"/>
                </a:lnTo>
                <a:cubicBezTo>
                  <a:pt x="191545" y="45606"/>
                  <a:pt x="305874" y="124173"/>
                  <a:pt x="389258" y="235630"/>
                </a:cubicBezTo>
                <a:cubicBezTo>
                  <a:pt x="430983" y="291600"/>
                  <a:pt x="463360" y="353876"/>
                  <a:pt x="485484" y="420070"/>
                </a:cubicBezTo>
                <a:cubicBezTo>
                  <a:pt x="597711" y="759508"/>
                  <a:pt x="413661" y="1125662"/>
                  <a:pt x="74229" y="1237955"/>
                </a:cubicBezTo>
                <a:lnTo>
                  <a:pt x="0" y="1254477"/>
                </a:lnTo>
                <a:close/>
              </a:path>
            </a:pathLst>
          </a:cu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Placeholder 1">
            <a:extLst>
              <a:ext uri="{FF2B5EF4-FFF2-40B4-BE49-F238E27FC236}">
                <a16:creationId xmlns:a16="http://schemas.microsoft.com/office/drawing/2014/main" id="{B760C036-BBCE-4F9E-AD56-DD36D4407B25}"/>
              </a:ext>
            </a:extLst>
          </p:cNvPr>
          <p:cNvSpPr>
            <a:spLocks noGrp="1"/>
          </p:cNvSpPr>
          <p:nvPr>
            <p:ph type="title"/>
          </p:nvPr>
        </p:nvSpPr>
        <p:spPr>
          <a:xfrm>
            <a:off x="609600" y="557784"/>
            <a:ext cx="10972800" cy="1325563"/>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3A5D7EC-1E6A-473F-B5A4-18CDFB6CF95A}"/>
              </a:ext>
            </a:extLst>
          </p:cNvPr>
          <p:cNvSpPr>
            <a:spLocks noGrp="1"/>
          </p:cNvSpPr>
          <p:nvPr>
            <p:ph type="body" idx="1"/>
          </p:nvPr>
        </p:nvSpPr>
        <p:spPr>
          <a:xfrm>
            <a:off x="609600" y="2106204"/>
            <a:ext cx="10972800" cy="403653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F9981C7-34D5-49A4-949D-715FD4BD8FE0}"/>
              </a:ext>
            </a:extLst>
          </p:cNvPr>
          <p:cNvSpPr>
            <a:spLocks noGrp="1"/>
          </p:cNvSpPr>
          <p:nvPr>
            <p:ph type="dt" sz="half" idx="2"/>
          </p:nvPr>
        </p:nvSpPr>
        <p:spPr>
          <a:xfrm>
            <a:off x="609600" y="6356350"/>
            <a:ext cx="2743200" cy="365125"/>
          </a:xfrm>
          <a:prstGeom prst="rect">
            <a:avLst/>
          </a:prstGeom>
        </p:spPr>
        <p:txBody>
          <a:bodyPr vert="horz" lIns="91440" tIns="45720" rIns="91440" bIns="45720" rtlCol="0" anchor="ctr"/>
          <a:lstStyle>
            <a:lvl1pPr algn="l">
              <a:defRPr lang="en-US" sz="800" kern="1200" cap="all" spc="200" smtClean="0">
                <a:solidFill>
                  <a:schemeClr val="tx1"/>
                </a:solidFill>
                <a:latin typeface="+mn-lt"/>
                <a:ea typeface="+mn-ea"/>
                <a:cs typeface="Segoe UI Semilight" panose="020B0402040204020203" pitchFamily="34" charset="0"/>
              </a:defRPr>
            </a:lvl1pPr>
          </a:lstStyle>
          <a:p>
            <a:fld id="{F481A142-DA77-4A5F-AD1F-14E6C18F0F5F}" type="datetime1">
              <a:rPr lang="en-US" smtClean="0"/>
              <a:t>6/10/2025</a:t>
            </a:fld>
            <a:endParaRPr lang="en-US" dirty="0"/>
          </a:p>
        </p:txBody>
      </p:sp>
      <p:sp>
        <p:nvSpPr>
          <p:cNvPr id="5" name="Footer Placeholder 4">
            <a:extLst>
              <a:ext uri="{FF2B5EF4-FFF2-40B4-BE49-F238E27FC236}">
                <a16:creationId xmlns:a16="http://schemas.microsoft.com/office/drawing/2014/main" id="{FA85CE6E-733D-4C60-B40B-C7C10CB5AF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en-US" sz="800" kern="1200" cap="all" spc="200" dirty="0">
                <a:solidFill>
                  <a:schemeClr val="tx1"/>
                </a:solidFill>
                <a:latin typeface="+mn-lt"/>
                <a:ea typeface="+mn-ea"/>
                <a:cs typeface="Segoe UI Semilight" panose="020B0402040204020203" pitchFamily="34" charset="0"/>
              </a:defRPr>
            </a:lvl1pPr>
          </a:lstStyle>
          <a:p>
            <a:endParaRPr lang="en-US" dirty="0"/>
          </a:p>
        </p:txBody>
      </p:sp>
      <p:sp>
        <p:nvSpPr>
          <p:cNvPr id="6" name="Slide Number Placeholder 5">
            <a:extLst>
              <a:ext uri="{FF2B5EF4-FFF2-40B4-BE49-F238E27FC236}">
                <a16:creationId xmlns:a16="http://schemas.microsoft.com/office/drawing/2014/main" id="{92D80D8B-7909-4114-8EBA-C3086DC62B08}"/>
              </a:ext>
            </a:extLst>
          </p:cNvPr>
          <p:cNvSpPr>
            <a:spLocks noGrp="1"/>
          </p:cNvSpPr>
          <p:nvPr>
            <p:ph type="sldNum" sz="quarter" idx="4"/>
          </p:nvPr>
        </p:nvSpPr>
        <p:spPr>
          <a:xfrm>
            <a:off x="10134600" y="6356350"/>
            <a:ext cx="1447800" cy="365125"/>
          </a:xfrm>
          <a:prstGeom prst="rect">
            <a:avLst/>
          </a:prstGeom>
        </p:spPr>
        <p:txBody>
          <a:bodyPr vert="horz" lIns="91440" tIns="45720" rIns="91440" bIns="45720" rtlCol="0" anchor="ctr"/>
          <a:lstStyle>
            <a:lvl1pPr algn="r">
              <a:defRPr lang="en-US" sz="800" kern="1200" cap="all" spc="200" smtClean="0">
                <a:solidFill>
                  <a:schemeClr val="tx1"/>
                </a:solidFill>
                <a:latin typeface="+mn-lt"/>
                <a:ea typeface="+mn-ea"/>
                <a:cs typeface="Segoe UI Semilight" panose="020B0402040204020203" pitchFamily="34" charset="0"/>
              </a:defRPr>
            </a:lvl1pPr>
          </a:lstStyle>
          <a:p>
            <a:fld id="{1F646F3F-274D-499B-ABBE-824EB4ABDC3D}" type="slidenum">
              <a:rPr lang="en-US" smtClean="0"/>
              <a:pPr/>
              <a:t>‹#›</a:t>
            </a:fld>
            <a:endParaRPr lang="en-US"/>
          </a:p>
        </p:txBody>
      </p:sp>
    </p:spTree>
    <p:extLst>
      <p:ext uri="{BB962C8B-B14F-4D97-AF65-F5344CB8AC3E}">
        <p14:creationId xmlns:p14="http://schemas.microsoft.com/office/powerpoint/2010/main" val="3243512078"/>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44" r:id="rId6"/>
    <p:sldLayoutId id="2147483740" r:id="rId7"/>
    <p:sldLayoutId id="2147483741" r:id="rId8"/>
    <p:sldLayoutId id="2147483742" r:id="rId9"/>
    <p:sldLayoutId id="2147483743" r:id="rId10"/>
    <p:sldLayoutId id="2147483745" r:id="rId11"/>
  </p:sldLayoutIdLst>
  <p:hf sldNum="0" hdr="0" ftr="0" dt="0"/>
  <p:txStyles>
    <p:titleStyle>
      <a:lvl1pPr algn="l" defTabSz="914400" rtl="0" eaLnBrk="1" latinLnBrk="0" hangingPunct="1">
        <a:lnSpc>
          <a:spcPct val="10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110000"/>
        </a:lnSpc>
        <a:spcBef>
          <a:spcPts val="1000"/>
        </a:spcBef>
        <a:buClr>
          <a:schemeClr val="accent5"/>
        </a:buClr>
        <a:buFont typeface="Avenir Next LT Pro" panose="020B0504020202020204" pitchFamily="34" charset="0"/>
        <a:buNone/>
        <a:defRPr sz="2000" kern="1200">
          <a:solidFill>
            <a:schemeClr val="tx1"/>
          </a:solidFill>
          <a:latin typeface="+mn-lt"/>
          <a:ea typeface="+mn-ea"/>
          <a:cs typeface="+mn-cs"/>
        </a:defRPr>
      </a:lvl1pPr>
      <a:lvl2pPr marL="228600" indent="0" algn="l" defTabSz="914400" rtl="0" eaLnBrk="1" latinLnBrk="0" hangingPunct="1">
        <a:lnSpc>
          <a:spcPct val="110000"/>
        </a:lnSpc>
        <a:spcBef>
          <a:spcPts val="500"/>
        </a:spcBef>
        <a:buClr>
          <a:schemeClr val="accent5"/>
        </a:buClr>
        <a:buFont typeface="Avenir Next LT Pro" panose="020B0504020202020204" pitchFamily="34" charset="0"/>
        <a:buNone/>
        <a:defRPr sz="1800" kern="1200">
          <a:solidFill>
            <a:schemeClr val="tx1"/>
          </a:solidFill>
          <a:latin typeface="+mn-lt"/>
          <a:ea typeface="+mn-ea"/>
          <a:cs typeface="+mn-cs"/>
        </a:defRPr>
      </a:lvl2pPr>
      <a:lvl3pPr marL="457200" indent="0" algn="l" defTabSz="914400" rtl="0" eaLnBrk="1" latinLnBrk="0" hangingPunct="1">
        <a:lnSpc>
          <a:spcPct val="110000"/>
        </a:lnSpc>
        <a:spcBef>
          <a:spcPts val="500"/>
        </a:spcBef>
        <a:buClr>
          <a:schemeClr val="accent5"/>
        </a:buClr>
        <a:buFont typeface="Avenir Next LT Pro" panose="020B0504020202020204" pitchFamily="34" charset="0"/>
        <a:buNone/>
        <a:defRPr sz="1600" kern="1200">
          <a:solidFill>
            <a:schemeClr val="tx1"/>
          </a:solidFill>
          <a:latin typeface="+mn-lt"/>
          <a:ea typeface="+mn-ea"/>
          <a:cs typeface="+mn-cs"/>
        </a:defRPr>
      </a:lvl3pPr>
      <a:lvl4pPr marL="6858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7.xml"/><Relationship Id="rId13" Type="http://schemas.openxmlformats.org/officeDocument/2006/relationships/diagramLayout" Target="../diagrams/layout8.xml"/><Relationship Id="rId18" Type="http://schemas.openxmlformats.org/officeDocument/2006/relationships/diagramLayout" Target="../diagrams/layout9.xml"/><Relationship Id="rId3" Type="http://schemas.openxmlformats.org/officeDocument/2006/relationships/diagramLayout" Target="../diagrams/layout6.xml"/><Relationship Id="rId21" Type="http://schemas.microsoft.com/office/2007/relationships/diagramDrawing" Target="../diagrams/drawing9.xml"/><Relationship Id="rId7" Type="http://schemas.openxmlformats.org/officeDocument/2006/relationships/diagramData" Target="../diagrams/data7.xml"/><Relationship Id="rId12" Type="http://schemas.openxmlformats.org/officeDocument/2006/relationships/diagramData" Target="../diagrams/data8.xml"/><Relationship Id="rId17" Type="http://schemas.openxmlformats.org/officeDocument/2006/relationships/diagramData" Target="../diagrams/data9.xml"/><Relationship Id="rId2" Type="http://schemas.openxmlformats.org/officeDocument/2006/relationships/diagramData" Target="../diagrams/data6.xml"/><Relationship Id="rId16" Type="http://schemas.microsoft.com/office/2007/relationships/diagramDrawing" Target="../diagrams/drawing8.xml"/><Relationship Id="rId20" Type="http://schemas.openxmlformats.org/officeDocument/2006/relationships/diagramColors" Target="../diagrams/colors9.xml"/><Relationship Id="rId1" Type="http://schemas.openxmlformats.org/officeDocument/2006/relationships/slideLayout" Target="../slideLayouts/slideLayout2.xml"/><Relationship Id="rId6" Type="http://schemas.microsoft.com/office/2007/relationships/diagramDrawing" Target="../diagrams/drawing6.xml"/><Relationship Id="rId11" Type="http://schemas.microsoft.com/office/2007/relationships/diagramDrawing" Target="../diagrams/drawing7.xml"/><Relationship Id="rId5" Type="http://schemas.openxmlformats.org/officeDocument/2006/relationships/diagramColors" Target="../diagrams/colors6.xml"/><Relationship Id="rId15" Type="http://schemas.openxmlformats.org/officeDocument/2006/relationships/diagramColors" Target="../diagrams/colors8.xml"/><Relationship Id="rId10" Type="http://schemas.openxmlformats.org/officeDocument/2006/relationships/diagramColors" Target="../diagrams/colors7.xml"/><Relationship Id="rId19" Type="http://schemas.openxmlformats.org/officeDocument/2006/relationships/diagramQuickStyle" Target="../diagrams/quickStyle9.xml"/><Relationship Id="rId4" Type="http://schemas.openxmlformats.org/officeDocument/2006/relationships/diagramQuickStyle" Target="../diagrams/quickStyle6.xml"/><Relationship Id="rId9" Type="http://schemas.openxmlformats.org/officeDocument/2006/relationships/diagramQuickStyle" Target="../diagrams/quickStyle7.xml"/><Relationship Id="rId14" Type="http://schemas.openxmlformats.org/officeDocument/2006/relationships/diagramQuickStyle" Target="../diagrams/quickStyl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087C4FDF-D217-4821-A221-1C752E3F3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25" name="Rectangle 24">
            <a:extLst>
              <a:ext uri="{FF2B5EF4-FFF2-40B4-BE49-F238E27FC236}">
                <a16:creationId xmlns:a16="http://schemas.microsoft.com/office/drawing/2014/main" id="{E125163A-3A1B-492C-9DC6-9256719AB2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1"/>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2" name="Title 1">
            <a:extLst>
              <a:ext uri="{FF2B5EF4-FFF2-40B4-BE49-F238E27FC236}">
                <a16:creationId xmlns:a16="http://schemas.microsoft.com/office/drawing/2014/main" id="{F41A163C-C139-85EE-B4B9-27CBB3B949AF}"/>
              </a:ext>
            </a:extLst>
          </p:cNvPr>
          <p:cNvSpPr>
            <a:spLocks noGrp="1"/>
          </p:cNvSpPr>
          <p:nvPr>
            <p:ph type="ctrTitle"/>
          </p:nvPr>
        </p:nvSpPr>
        <p:spPr>
          <a:xfrm>
            <a:off x="612648" y="781493"/>
            <a:ext cx="5483352" cy="3879042"/>
          </a:xfrm>
        </p:spPr>
        <p:txBody>
          <a:bodyPr>
            <a:normAutofit/>
          </a:bodyPr>
          <a:lstStyle/>
          <a:p>
            <a:pPr>
              <a:lnSpc>
                <a:spcPct val="90000"/>
              </a:lnSpc>
            </a:pPr>
            <a:r>
              <a:rPr lang="en-US" sz="5100">
                <a:solidFill>
                  <a:srgbClr val="FFFFFF"/>
                </a:solidFill>
              </a:rPr>
              <a:t>Evaluating Inclusive Growth Model: Case for Pakistan</a:t>
            </a:r>
            <a:endParaRPr lang="en-PK" sz="5100">
              <a:solidFill>
                <a:srgbClr val="FFFFFF"/>
              </a:solidFill>
            </a:endParaRPr>
          </a:p>
        </p:txBody>
      </p:sp>
      <p:sp>
        <p:nvSpPr>
          <p:cNvPr id="3" name="Subtitle 2">
            <a:extLst>
              <a:ext uri="{FF2B5EF4-FFF2-40B4-BE49-F238E27FC236}">
                <a16:creationId xmlns:a16="http://schemas.microsoft.com/office/drawing/2014/main" id="{1B97E50B-3D49-603D-815D-8EB74C7C3F7A}"/>
              </a:ext>
            </a:extLst>
          </p:cNvPr>
          <p:cNvSpPr>
            <a:spLocks noGrp="1"/>
          </p:cNvSpPr>
          <p:nvPr>
            <p:ph type="subTitle" idx="1"/>
          </p:nvPr>
        </p:nvSpPr>
        <p:spPr>
          <a:xfrm>
            <a:off x="612648" y="4874150"/>
            <a:ext cx="5483352" cy="1268585"/>
          </a:xfrm>
        </p:spPr>
        <p:txBody>
          <a:bodyPr>
            <a:normAutofit/>
          </a:bodyPr>
          <a:lstStyle/>
          <a:p>
            <a:pPr>
              <a:lnSpc>
                <a:spcPct val="100000"/>
              </a:lnSpc>
            </a:pPr>
            <a:r>
              <a:rPr lang="en-US">
                <a:solidFill>
                  <a:srgbClr val="FFFFFF"/>
                </a:solidFill>
              </a:rPr>
              <a:t>Author: Jazib Mumtaz, PhD</a:t>
            </a:r>
          </a:p>
          <a:p>
            <a:pPr>
              <a:lnSpc>
                <a:spcPct val="100000"/>
              </a:lnSpc>
            </a:pPr>
            <a:r>
              <a:rPr lang="en-US">
                <a:solidFill>
                  <a:srgbClr val="FFFFFF"/>
                </a:solidFill>
              </a:rPr>
              <a:t>Co-Author: Sayed Irshad Hussain, PhD</a:t>
            </a:r>
          </a:p>
          <a:p>
            <a:pPr>
              <a:lnSpc>
                <a:spcPct val="100000"/>
              </a:lnSpc>
            </a:pPr>
            <a:r>
              <a:rPr lang="en-US">
                <a:solidFill>
                  <a:srgbClr val="FFFFFF"/>
                </a:solidFill>
              </a:rPr>
              <a:t>Karachi, Pakistan</a:t>
            </a:r>
            <a:endParaRPr lang="en-PK">
              <a:solidFill>
                <a:srgbClr val="FFFFFF"/>
              </a:solidFill>
            </a:endParaRPr>
          </a:p>
        </p:txBody>
      </p:sp>
      <p:pic>
        <p:nvPicPr>
          <p:cNvPr id="4" name="Picture 3" descr="An abstract genetic concept">
            <a:extLst>
              <a:ext uri="{FF2B5EF4-FFF2-40B4-BE49-F238E27FC236}">
                <a16:creationId xmlns:a16="http://schemas.microsoft.com/office/drawing/2014/main" id="{0BEAE6C1-A2C9-16AB-D32F-5EC21EDF9040}"/>
              </a:ext>
            </a:extLst>
          </p:cNvPr>
          <p:cNvPicPr>
            <a:picLocks noChangeAspect="1"/>
          </p:cNvPicPr>
          <p:nvPr/>
        </p:nvPicPr>
        <p:blipFill>
          <a:blip r:embed="rId2"/>
          <a:srcRect t="19961" r="3" b="14795"/>
          <a:stretch>
            <a:fillRect/>
          </a:stretch>
        </p:blipFill>
        <p:spPr>
          <a:xfrm>
            <a:off x="6936533" y="10"/>
            <a:ext cx="5255467" cy="3428990"/>
          </a:xfrm>
          <a:custGeom>
            <a:avLst/>
            <a:gdLst/>
            <a:ahLst/>
            <a:cxnLst/>
            <a:rect l="l" t="t" r="r" b="b"/>
            <a:pathLst>
              <a:path w="5255467" h="3429000">
                <a:moveTo>
                  <a:pt x="268805" y="1822824"/>
                </a:moveTo>
                <a:cubicBezTo>
                  <a:pt x="412387" y="1822824"/>
                  <a:pt x="528781" y="1939219"/>
                  <a:pt x="528781" y="2082800"/>
                </a:cubicBezTo>
                <a:cubicBezTo>
                  <a:pt x="528781" y="2226381"/>
                  <a:pt x="412387" y="2342776"/>
                  <a:pt x="268805" y="2342776"/>
                </a:cubicBezTo>
                <a:cubicBezTo>
                  <a:pt x="125225" y="2342776"/>
                  <a:pt x="8829" y="2226381"/>
                  <a:pt x="8829" y="2082800"/>
                </a:cubicBezTo>
                <a:cubicBezTo>
                  <a:pt x="8829" y="1939219"/>
                  <a:pt x="125225" y="1822824"/>
                  <a:pt x="268805" y="1822824"/>
                </a:cubicBezTo>
                <a:close/>
                <a:moveTo>
                  <a:pt x="311623" y="1354515"/>
                </a:moveTo>
                <a:cubicBezTo>
                  <a:pt x="403243" y="1354515"/>
                  <a:pt x="477514" y="1428787"/>
                  <a:pt x="477514" y="1520407"/>
                </a:cubicBezTo>
                <a:cubicBezTo>
                  <a:pt x="477514" y="1612027"/>
                  <a:pt x="403243" y="1686299"/>
                  <a:pt x="311623" y="1686299"/>
                </a:cubicBezTo>
                <a:cubicBezTo>
                  <a:pt x="220002" y="1686299"/>
                  <a:pt x="145730" y="1612027"/>
                  <a:pt x="145730" y="1520407"/>
                </a:cubicBezTo>
                <a:cubicBezTo>
                  <a:pt x="145730" y="1428787"/>
                  <a:pt x="220002" y="1354515"/>
                  <a:pt x="311623" y="1354515"/>
                </a:cubicBezTo>
                <a:close/>
                <a:moveTo>
                  <a:pt x="541218" y="0"/>
                </a:moveTo>
                <a:lnTo>
                  <a:pt x="833582" y="0"/>
                </a:lnTo>
                <a:lnTo>
                  <a:pt x="2382626" y="0"/>
                </a:lnTo>
                <a:lnTo>
                  <a:pt x="2747580" y="0"/>
                </a:lnTo>
                <a:lnTo>
                  <a:pt x="3950670" y="0"/>
                </a:lnTo>
                <a:lnTo>
                  <a:pt x="4706476" y="0"/>
                </a:lnTo>
                <a:lnTo>
                  <a:pt x="5255467" y="0"/>
                </a:lnTo>
                <a:lnTo>
                  <a:pt x="5255467" y="3429000"/>
                </a:lnTo>
                <a:lnTo>
                  <a:pt x="0" y="3429000"/>
                </a:lnTo>
                <a:lnTo>
                  <a:pt x="10355" y="3365199"/>
                </a:lnTo>
                <a:cubicBezTo>
                  <a:pt x="48015" y="3197951"/>
                  <a:pt x="123724" y="3038692"/>
                  <a:pt x="207457" y="2872062"/>
                </a:cubicBezTo>
                <a:cubicBezTo>
                  <a:pt x="262517" y="2763073"/>
                  <a:pt x="320349" y="2687655"/>
                  <a:pt x="379893" y="2630331"/>
                </a:cubicBezTo>
                <a:cubicBezTo>
                  <a:pt x="382617" y="2627394"/>
                  <a:pt x="385645" y="2624417"/>
                  <a:pt x="389084" y="2621388"/>
                </a:cubicBezTo>
                <a:cubicBezTo>
                  <a:pt x="945661" y="2128752"/>
                  <a:pt x="557531" y="1213511"/>
                  <a:pt x="465879" y="1018429"/>
                </a:cubicBezTo>
                <a:cubicBezTo>
                  <a:pt x="458750" y="1006625"/>
                  <a:pt x="452689" y="994267"/>
                  <a:pt x="447771" y="981453"/>
                </a:cubicBezTo>
                <a:cubicBezTo>
                  <a:pt x="313042" y="605203"/>
                  <a:pt x="284127" y="265828"/>
                  <a:pt x="512399" y="26006"/>
                </a:cubicBezTo>
                <a:close/>
              </a:path>
            </a:pathLst>
          </a:custGeom>
        </p:spPr>
      </p:pic>
      <p:pic>
        <p:nvPicPr>
          <p:cNvPr id="5" name="Picture 4" descr="A green and white flag with a white crescent and a white star&#10;&#10;AI-generated content may be incorrect.">
            <a:extLst>
              <a:ext uri="{FF2B5EF4-FFF2-40B4-BE49-F238E27FC236}">
                <a16:creationId xmlns:a16="http://schemas.microsoft.com/office/drawing/2014/main" id="{DB849954-5E1C-B123-924A-D19ECA1256CE}"/>
              </a:ext>
            </a:extLst>
          </p:cNvPr>
          <p:cNvPicPr>
            <a:picLocks noChangeAspect="1"/>
          </p:cNvPicPr>
          <p:nvPr/>
        </p:nvPicPr>
        <p:blipFill>
          <a:blip r:embed="rId3"/>
          <a:srcRect t="18177" r="-1" b="16758"/>
          <a:stretch>
            <a:fillRect/>
          </a:stretch>
        </p:blipFill>
        <p:spPr>
          <a:xfrm>
            <a:off x="6921795" y="3429000"/>
            <a:ext cx="5270205" cy="3429000"/>
          </a:xfrm>
          <a:custGeom>
            <a:avLst/>
            <a:gdLst/>
            <a:ahLst/>
            <a:cxnLst/>
            <a:rect l="l" t="t" r="r" b="b"/>
            <a:pathLst>
              <a:path w="5270205" h="3429000">
                <a:moveTo>
                  <a:pt x="342131" y="1329720"/>
                </a:moveTo>
                <a:cubicBezTo>
                  <a:pt x="518068" y="1329720"/>
                  <a:pt x="660693" y="1472346"/>
                  <a:pt x="660693" y="1648283"/>
                </a:cubicBezTo>
                <a:cubicBezTo>
                  <a:pt x="660693" y="1824220"/>
                  <a:pt x="518068" y="1966846"/>
                  <a:pt x="342131" y="1966846"/>
                </a:cubicBezTo>
                <a:cubicBezTo>
                  <a:pt x="166194" y="1966846"/>
                  <a:pt x="23567" y="1824220"/>
                  <a:pt x="23567" y="1648283"/>
                </a:cubicBezTo>
                <a:cubicBezTo>
                  <a:pt x="23567" y="1472346"/>
                  <a:pt x="166194" y="1329720"/>
                  <a:pt x="342131" y="1329720"/>
                </a:cubicBezTo>
                <a:close/>
                <a:moveTo>
                  <a:pt x="14738" y="0"/>
                </a:moveTo>
                <a:lnTo>
                  <a:pt x="5270205" y="0"/>
                </a:lnTo>
                <a:lnTo>
                  <a:pt x="5270205" y="3429000"/>
                </a:lnTo>
                <a:lnTo>
                  <a:pt x="580539" y="3429000"/>
                </a:lnTo>
                <a:lnTo>
                  <a:pt x="548777" y="3393217"/>
                </a:lnTo>
                <a:cubicBezTo>
                  <a:pt x="402964" y="3206564"/>
                  <a:pt x="308389" y="2967571"/>
                  <a:pt x="301088" y="2744809"/>
                </a:cubicBezTo>
                <a:cubicBezTo>
                  <a:pt x="283493" y="2198815"/>
                  <a:pt x="800250" y="2035406"/>
                  <a:pt x="744084" y="1560172"/>
                </a:cubicBezTo>
                <a:cubicBezTo>
                  <a:pt x="697796" y="1165597"/>
                  <a:pt x="239340" y="1008363"/>
                  <a:pt x="56290" y="477274"/>
                </a:cubicBezTo>
                <a:cubicBezTo>
                  <a:pt x="4940" y="328333"/>
                  <a:pt x="-8117" y="192526"/>
                  <a:pt x="4452" y="63374"/>
                </a:cubicBezTo>
                <a:close/>
              </a:path>
            </a:pathLst>
          </a:custGeom>
        </p:spPr>
      </p:pic>
    </p:spTree>
    <p:extLst>
      <p:ext uri="{BB962C8B-B14F-4D97-AF65-F5344CB8AC3E}">
        <p14:creationId xmlns:p14="http://schemas.microsoft.com/office/powerpoint/2010/main" val="832361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39923-281C-36A6-6431-F7A06AEF7F7E}"/>
              </a:ext>
            </a:extLst>
          </p:cNvPr>
          <p:cNvSpPr>
            <a:spLocks noGrp="1"/>
          </p:cNvSpPr>
          <p:nvPr>
            <p:ph type="title"/>
          </p:nvPr>
        </p:nvSpPr>
        <p:spPr>
          <a:xfrm>
            <a:off x="609600" y="557785"/>
            <a:ext cx="10972800" cy="771286"/>
          </a:xfrm>
        </p:spPr>
        <p:txBody>
          <a:bodyPr/>
          <a:lstStyle/>
          <a:p>
            <a:r>
              <a:rPr lang="en-US" dirty="0"/>
              <a:t>Table of Contents</a:t>
            </a:r>
            <a:endParaRPr lang="en-PK" dirty="0"/>
          </a:p>
        </p:txBody>
      </p:sp>
      <p:graphicFrame>
        <p:nvGraphicFramePr>
          <p:cNvPr id="15" name="Content Placeholder 2">
            <a:extLst>
              <a:ext uri="{FF2B5EF4-FFF2-40B4-BE49-F238E27FC236}">
                <a16:creationId xmlns:a16="http://schemas.microsoft.com/office/drawing/2014/main" id="{47D480B6-7A28-584B-30EC-81970D50D414}"/>
              </a:ext>
            </a:extLst>
          </p:cNvPr>
          <p:cNvGraphicFramePr>
            <a:graphicFrameLocks noGrp="1"/>
          </p:cNvGraphicFramePr>
          <p:nvPr>
            <p:ph idx="1"/>
          </p:nvPr>
        </p:nvGraphicFramePr>
        <p:xfrm>
          <a:off x="609600" y="1541721"/>
          <a:ext cx="10972800" cy="46010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804576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E9570-CA3C-EE9A-61B7-06F175149D41}"/>
              </a:ext>
            </a:extLst>
          </p:cNvPr>
          <p:cNvSpPr>
            <a:spLocks noGrp="1"/>
          </p:cNvSpPr>
          <p:nvPr>
            <p:ph type="title"/>
          </p:nvPr>
        </p:nvSpPr>
        <p:spPr>
          <a:xfrm>
            <a:off x="609600" y="557785"/>
            <a:ext cx="10972800" cy="590532"/>
          </a:xfrm>
        </p:spPr>
        <p:txBody>
          <a:bodyPr>
            <a:normAutofit fontScale="90000"/>
          </a:bodyPr>
          <a:lstStyle/>
          <a:p>
            <a:r>
              <a:rPr lang="en-US" dirty="0"/>
              <a:t>Introduction</a:t>
            </a:r>
            <a:endParaRPr lang="en-PK" dirty="0"/>
          </a:p>
        </p:txBody>
      </p:sp>
      <p:graphicFrame>
        <p:nvGraphicFramePr>
          <p:cNvPr id="5" name="Content Placeholder 2">
            <a:extLst>
              <a:ext uri="{FF2B5EF4-FFF2-40B4-BE49-F238E27FC236}">
                <a16:creationId xmlns:a16="http://schemas.microsoft.com/office/drawing/2014/main" id="{455A5EC0-348D-9395-385C-F86A83F48F01}"/>
              </a:ext>
            </a:extLst>
          </p:cNvPr>
          <p:cNvGraphicFramePr>
            <a:graphicFrameLocks noGrp="1"/>
          </p:cNvGraphicFramePr>
          <p:nvPr>
            <p:ph idx="1"/>
          </p:nvPr>
        </p:nvGraphicFramePr>
        <p:xfrm>
          <a:off x="609600" y="1244009"/>
          <a:ext cx="10972800" cy="48987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31971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95F6537E-3F29-0CB0-9F95-054BBA70871E}"/>
            </a:ext>
          </a:extLst>
        </p:cNvPr>
        <p:cNvGrpSpPr/>
        <p:nvPr/>
      </p:nvGrpSpPr>
      <p:grpSpPr>
        <a:xfrm>
          <a:off x="0" y="0"/>
          <a:ext cx="0" cy="0"/>
          <a:chOff x="0" y="0"/>
          <a:chExt cx="0" cy="0"/>
        </a:xfrm>
      </p:grpSpPr>
      <p:sp useBgFill="1">
        <p:nvSpPr>
          <p:cNvPr id="10" name="Background Fill">
            <a:extLst>
              <a:ext uri="{FF2B5EF4-FFF2-40B4-BE49-F238E27FC236}">
                <a16:creationId xmlns:a16="http://schemas.microsoft.com/office/drawing/2014/main" id="{B937640E-EF7A-4A6C-A950-D12B7D5C9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76BDF4D-4826-490A-8307-7247A295E2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Shape 13">
            <a:extLst>
              <a:ext uri="{FF2B5EF4-FFF2-40B4-BE49-F238E27FC236}">
                <a16:creationId xmlns:a16="http://schemas.microsoft.com/office/drawing/2014/main" id="{2E0FF4CF-25CB-4537-9BBF-28B36C76BE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65328" y="1352190"/>
            <a:ext cx="7823624" cy="5505810"/>
          </a:xfrm>
          <a:custGeom>
            <a:avLst/>
            <a:gdLst>
              <a:gd name="connsiteX0" fmla="*/ 7676365 w 7823624"/>
              <a:gd name="connsiteY0" fmla="*/ 583688 h 5505810"/>
              <a:gd name="connsiteX1" fmla="*/ 7807957 w 7823624"/>
              <a:gd name="connsiteY1" fmla="*/ 609260 h 5505810"/>
              <a:gd name="connsiteX2" fmla="*/ 7823624 w 7823624"/>
              <a:gd name="connsiteY2" fmla="*/ 618028 h 5505810"/>
              <a:gd name="connsiteX3" fmla="*/ 7823624 w 7823624"/>
              <a:gd name="connsiteY3" fmla="*/ 1356037 h 5505810"/>
              <a:gd name="connsiteX4" fmla="*/ 7783921 w 7823624"/>
              <a:gd name="connsiteY4" fmla="*/ 1367061 h 5505810"/>
              <a:gd name="connsiteX5" fmla="*/ 7685829 w 7823624"/>
              <a:gd name="connsiteY5" fmla="*/ 1364631 h 5505810"/>
              <a:gd name="connsiteX6" fmla="*/ 7556041 w 7823624"/>
              <a:gd name="connsiteY6" fmla="*/ 1308528 h 5505810"/>
              <a:gd name="connsiteX7" fmla="*/ 7412440 w 7823624"/>
              <a:gd name="connsiteY7" fmla="*/ 765688 h 5505810"/>
              <a:gd name="connsiteX8" fmla="*/ 7676365 w 7823624"/>
              <a:gd name="connsiteY8" fmla="*/ 583688 h 5505810"/>
              <a:gd name="connsiteX9" fmla="*/ 7062857 w 7823624"/>
              <a:gd name="connsiteY9" fmla="*/ 396783 h 5505810"/>
              <a:gd name="connsiteX10" fmla="*/ 7127059 w 7823624"/>
              <a:gd name="connsiteY10" fmla="*/ 424535 h 5505810"/>
              <a:gd name="connsiteX11" fmla="*/ 7198094 w 7823624"/>
              <a:gd name="connsiteY11" fmla="*/ 693059 h 5505810"/>
              <a:gd name="connsiteX12" fmla="*/ 7099157 w 7823624"/>
              <a:gd name="connsiteY12" fmla="*/ 778505 h 5505810"/>
              <a:gd name="connsiteX13" fmla="*/ 7034998 w 7823624"/>
              <a:gd name="connsiteY13" fmla="*/ 780480 h 5505810"/>
              <a:gd name="connsiteX14" fmla="*/ 6970795 w 7823624"/>
              <a:gd name="connsiteY14" fmla="*/ 752727 h 5505810"/>
              <a:gd name="connsiteX15" fmla="*/ 6899760 w 7823624"/>
              <a:gd name="connsiteY15" fmla="*/ 484203 h 5505810"/>
              <a:gd name="connsiteX16" fmla="*/ 7062857 w 7823624"/>
              <a:gd name="connsiteY16" fmla="*/ 396783 h 5505810"/>
              <a:gd name="connsiteX17" fmla="*/ 1780739 w 7823624"/>
              <a:gd name="connsiteY17" fmla="*/ 1190 h 5505810"/>
              <a:gd name="connsiteX18" fmla="*/ 2850847 w 7823624"/>
              <a:gd name="connsiteY18" fmla="*/ 384530 h 5505810"/>
              <a:gd name="connsiteX19" fmla="*/ 3809413 w 7823624"/>
              <a:gd name="connsiteY19" fmla="*/ 1153764 h 5505810"/>
              <a:gd name="connsiteX20" fmla="*/ 5160376 w 7823624"/>
              <a:gd name="connsiteY20" fmla="*/ 1003825 h 5505810"/>
              <a:gd name="connsiteX21" fmla="*/ 5677238 w 7823624"/>
              <a:gd name="connsiteY21" fmla="*/ 480424 h 5505810"/>
              <a:gd name="connsiteX22" fmla="*/ 7082965 w 7823624"/>
              <a:gd name="connsiteY22" fmla="*/ 1065272 h 5505810"/>
              <a:gd name="connsiteX23" fmla="*/ 7687818 w 7823624"/>
              <a:gd name="connsiteY23" fmla="*/ 1625585 h 5505810"/>
              <a:gd name="connsiteX24" fmla="*/ 7823624 w 7823624"/>
              <a:gd name="connsiteY24" fmla="*/ 1633445 h 5505810"/>
              <a:gd name="connsiteX25" fmla="*/ 7823624 w 7823624"/>
              <a:gd name="connsiteY25" fmla="*/ 5505810 h 5505810"/>
              <a:gd name="connsiteX26" fmla="*/ 1419133 w 7823624"/>
              <a:gd name="connsiteY26" fmla="*/ 5505810 h 5505810"/>
              <a:gd name="connsiteX27" fmla="*/ 1422753 w 7823624"/>
              <a:gd name="connsiteY27" fmla="*/ 5488656 h 5505810"/>
              <a:gd name="connsiteX28" fmla="*/ 1543078 w 7823624"/>
              <a:gd name="connsiteY28" fmla="*/ 4961644 h 5505810"/>
              <a:gd name="connsiteX29" fmla="*/ 1334564 w 7823624"/>
              <a:gd name="connsiteY29" fmla="*/ 4133160 h 5505810"/>
              <a:gd name="connsiteX30" fmla="*/ 670875 w 7823624"/>
              <a:gd name="connsiteY30" fmla="*/ 3489628 h 5505810"/>
              <a:gd name="connsiteX31" fmla="*/ 499515 w 7823624"/>
              <a:gd name="connsiteY31" fmla="*/ 578153 h 5505810"/>
              <a:gd name="connsiteX32" fmla="*/ 1780739 w 7823624"/>
              <a:gd name="connsiteY32" fmla="*/ 1190 h 5505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823624" h="5505810">
                <a:moveTo>
                  <a:pt x="7676365" y="583688"/>
                </a:moveTo>
                <a:cubicBezTo>
                  <a:pt x="7719804" y="582304"/>
                  <a:pt x="7764489" y="590613"/>
                  <a:pt x="7807957" y="609260"/>
                </a:cubicBezTo>
                <a:lnTo>
                  <a:pt x="7823624" y="618028"/>
                </a:lnTo>
                <a:lnTo>
                  <a:pt x="7823624" y="1356037"/>
                </a:lnTo>
                <a:lnTo>
                  <a:pt x="7783921" y="1367061"/>
                </a:lnTo>
                <a:cubicBezTo>
                  <a:pt x="7751926" y="1371702"/>
                  <a:pt x="7718882" y="1370985"/>
                  <a:pt x="7685829" y="1364631"/>
                </a:cubicBezTo>
                <a:cubicBezTo>
                  <a:pt x="7641760" y="1356162"/>
                  <a:pt x="7597675" y="1337676"/>
                  <a:pt x="7556041" y="1308528"/>
                </a:cubicBezTo>
                <a:cubicBezTo>
                  <a:pt x="7389499" y="1191936"/>
                  <a:pt x="7325207" y="948898"/>
                  <a:pt x="7412440" y="765688"/>
                </a:cubicBezTo>
                <a:cubicBezTo>
                  <a:pt x="7466961" y="651183"/>
                  <a:pt x="7567768" y="587147"/>
                  <a:pt x="7676365" y="583688"/>
                </a:cubicBezTo>
                <a:close/>
                <a:moveTo>
                  <a:pt x="7062857" y="396783"/>
                </a:moveTo>
                <a:cubicBezTo>
                  <a:pt x="7084657" y="400973"/>
                  <a:pt x="7106463" y="410117"/>
                  <a:pt x="7127059" y="424535"/>
                </a:cubicBezTo>
                <a:cubicBezTo>
                  <a:pt x="7209442" y="482209"/>
                  <a:pt x="7241245" y="602433"/>
                  <a:pt x="7198094" y="693059"/>
                </a:cubicBezTo>
                <a:cubicBezTo>
                  <a:pt x="7176519" y="738373"/>
                  <a:pt x="7140289" y="767709"/>
                  <a:pt x="7099157" y="778505"/>
                </a:cubicBezTo>
                <a:cubicBezTo>
                  <a:pt x="7078590" y="783905"/>
                  <a:pt x="7056797" y="784670"/>
                  <a:pt x="7034998" y="780480"/>
                </a:cubicBezTo>
                <a:cubicBezTo>
                  <a:pt x="7013198" y="776289"/>
                  <a:pt x="6991391" y="767146"/>
                  <a:pt x="6970795" y="752727"/>
                </a:cubicBezTo>
                <a:cubicBezTo>
                  <a:pt x="6888412" y="695052"/>
                  <a:pt x="6856608" y="574829"/>
                  <a:pt x="6899760" y="484203"/>
                </a:cubicBezTo>
                <a:cubicBezTo>
                  <a:pt x="6932124" y="416232"/>
                  <a:pt x="6997458" y="384213"/>
                  <a:pt x="7062857" y="396783"/>
                </a:cubicBezTo>
                <a:close/>
                <a:moveTo>
                  <a:pt x="1780739" y="1190"/>
                </a:moveTo>
                <a:cubicBezTo>
                  <a:pt x="2129768" y="14988"/>
                  <a:pt x="2488852" y="148495"/>
                  <a:pt x="2850847" y="384530"/>
                </a:cubicBezTo>
                <a:cubicBezTo>
                  <a:pt x="3184362" y="601036"/>
                  <a:pt x="3487788" y="901267"/>
                  <a:pt x="3809413" y="1153764"/>
                </a:cubicBezTo>
                <a:cubicBezTo>
                  <a:pt x="4262448" y="1508236"/>
                  <a:pt x="4750558" y="1545992"/>
                  <a:pt x="5160376" y="1003825"/>
                </a:cubicBezTo>
                <a:cubicBezTo>
                  <a:pt x="5313232" y="801671"/>
                  <a:pt x="5481196" y="587300"/>
                  <a:pt x="5677238" y="480424"/>
                </a:cubicBezTo>
                <a:cubicBezTo>
                  <a:pt x="6182723" y="204840"/>
                  <a:pt x="6667481" y="431193"/>
                  <a:pt x="7082965" y="1065272"/>
                </a:cubicBezTo>
                <a:cubicBezTo>
                  <a:pt x="7249706" y="1319645"/>
                  <a:pt x="7421998" y="1601453"/>
                  <a:pt x="7687818" y="1625585"/>
                </a:cubicBezTo>
                <a:lnTo>
                  <a:pt x="7823624" y="1633445"/>
                </a:lnTo>
                <a:lnTo>
                  <a:pt x="7823624" y="5505810"/>
                </a:lnTo>
                <a:lnTo>
                  <a:pt x="1419133" y="5505810"/>
                </a:lnTo>
                <a:lnTo>
                  <a:pt x="1422753" y="5488656"/>
                </a:lnTo>
                <a:cubicBezTo>
                  <a:pt x="1462649" y="5312984"/>
                  <a:pt x="1506176" y="5138278"/>
                  <a:pt x="1543078" y="4961644"/>
                </a:cubicBezTo>
                <a:cubicBezTo>
                  <a:pt x="1609806" y="4640258"/>
                  <a:pt x="1539760" y="4343419"/>
                  <a:pt x="1334564" y="4133160"/>
                </a:cubicBezTo>
                <a:cubicBezTo>
                  <a:pt x="1117562" y="3910930"/>
                  <a:pt x="900716" y="3685928"/>
                  <a:pt x="670875" y="3489628"/>
                </a:cubicBezTo>
                <a:cubicBezTo>
                  <a:pt x="-321639" y="2642174"/>
                  <a:pt x="-67393" y="1165752"/>
                  <a:pt x="499515" y="578153"/>
                </a:cubicBezTo>
                <a:cubicBezTo>
                  <a:pt x="899852" y="163598"/>
                  <a:pt x="1331986" y="-16550"/>
                  <a:pt x="1780739" y="119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794BAE65-3719-2805-26C9-CDEF17C7526D}"/>
              </a:ext>
            </a:extLst>
          </p:cNvPr>
          <p:cNvSpPr>
            <a:spLocks noGrp="1"/>
          </p:cNvSpPr>
          <p:nvPr>
            <p:ph type="title"/>
          </p:nvPr>
        </p:nvSpPr>
        <p:spPr>
          <a:xfrm>
            <a:off x="609600" y="552783"/>
            <a:ext cx="10972800" cy="830488"/>
          </a:xfrm>
        </p:spPr>
        <p:txBody>
          <a:bodyPr>
            <a:normAutofit/>
          </a:bodyPr>
          <a:lstStyle/>
          <a:p>
            <a:r>
              <a:rPr lang="en-US" dirty="0"/>
              <a:t>Motivation and Background</a:t>
            </a:r>
            <a:endParaRPr lang="en-PK" dirty="0"/>
          </a:p>
        </p:txBody>
      </p:sp>
      <p:sp>
        <p:nvSpPr>
          <p:cNvPr id="3" name="Content Placeholder 2">
            <a:extLst>
              <a:ext uri="{FF2B5EF4-FFF2-40B4-BE49-F238E27FC236}">
                <a16:creationId xmlns:a16="http://schemas.microsoft.com/office/drawing/2014/main" id="{8ED88D15-A3EC-CC0D-9444-4D362D365CE8}"/>
              </a:ext>
            </a:extLst>
          </p:cNvPr>
          <p:cNvSpPr>
            <a:spLocks noGrp="1"/>
          </p:cNvSpPr>
          <p:nvPr>
            <p:ph idx="1"/>
          </p:nvPr>
        </p:nvSpPr>
        <p:spPr>
          <a:xfrm>
            <a:off x="609599" y="2397689"/>
            <a:ext cx="3750023" cy="3445893"/>
          </a:xfrm>
        </p:spPr>
        <p:txBody>
          <a:bodyPr>
            <a:normAutofit/>
          </a:bodyPr>
          <a:lstStyle/>
          <a:p>
            <a:pPr marL="342900" indent="-342900">
              <a:buFont typeface="Arial" panose="020B0604020202020204" pitchFamily="34" charset="0"/>
              <a:buChar char="•"/>
            </a:pPr>
            <a:r>
              <a:rPr lang="en-US"/>
              <a:t>Uneven growth patterns in Pakistan over the last 20 years</a:t>
            </a:r>
          </a:p>
          <a:p>
            <a:pPr marL="342900" indent="-342900">
              <a:buFont typeface="Arial" panose="020B0604020202020204" pitchFamily="34" charset="0"/>
              <a:buChar char="•"/>
            </a:pPr>
            <a:r>
              <a:rPr lang="en-US"/>
              <a:t>Periods of high growth linked with increased inequality</a:t>
            </a:r>
          </a:p>
          <a:p>
            <a:pPr marL="342900" indent="-342900">
              <a:buFont typeface="Arial" panose="020B0604020202020204" pitchFamily="34" charset="0"/>
              <a:buChar char="•"/>
            </a:pPr>
            <a:r>
              <a:rPr lang="en-US"/>
              <a:t>Need for policies that balance growth and equity</a:t>
            </a:r>
            <a:endParaRPr lang="en-PK"/>
          </a:p>
        </p:txBody>
      </p:sp>
      <p:graphicFrame>
        <p:nvGraphicFramePr>
          <p:cNvPr id="5" name="Chart 4">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1694205308"/>
              </p:ext>
            </p:extLst>
          </p:nvPr>
        </p:nvGraphicFramePr>
        <p:xfrm>
          <a:off x="4648201" y="1524000"/>
          <a:ext cx="7358742" cy="4781217"/>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F09AB26B-1CB0-A81A-A007-E9FED433B766}"/>
              </a:ext>
            </a:extLst>
          </p:cNvPr>
          <p:cNvSpPr txBox="1"/>
          <p:nvPr/>
        </p:nvSpPr>
        <p:spPr>
          <a:xfrm>
            <a:off x="5135525" y="5689693"/>
            <a:ext cx="2775098" cy="307777"/>
          </a:xfrm>
          <a:prstGeom prst="rect">
            <a:avLst/>
          </a:prstGeom>
          <a:noFill/>
        </p:spPr>
        <p:txBody>
          <a:bodyPr wrap="square" rtlCol="0">
            <a:spAutoFit/>
          </a:bodyPr>
          <a:lstStyle/>
          <a:p>
            <a:r>
              <a:rPr lang="en-US" sz="1400" dirty="0"/>
              <a:t>Source: Author’s calculation </a:t>
            </a:r>
            <a:endParaRPr lang="en-PK" sz="1400" dirty="0"/>
          </a:p>
        </p:txBody>
      </p:sp>
    </p:spTree>
    <p:extLst>
      <p:ext uri="{BB962C8B-B14F-4D97-AF65-F5344CB8AC3E}">
        <p14:creationId xmlns:p14="http://schemas.microsoft.com/office/powerpoint/2010/main" val="28322468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AD5E3E-1B6A-4718-F37A-3ED4BE0012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3A533F-2C2E-486B-204C-252B79AC9718}"/>
              </a:ext>
            </a:extLst>
          </p:cNvPr>
          <p:cNvSpPr>
            <a:spLocks noGrp="1"/>
          </p:cNvSpPr>
          <p:nvPr>
            <p:ph type="title"/>
          </p:nvPr>
        </p:nvSpPr>
        <p:spPr>
          <a:xfrm>
            <a:off x="609600" y="289517"/>
            <a:ext cx="10972800" cy="830488"/>
          </a:xfrm>
        </p:spPr>
        <p:txBody>
          <a:bodyPr>
            <a:normAutofit/>
          </a:bodyPr>
          <a:lstStyle/>
          <a:p>
            <a:r>
              <a:rPr lang="en-US" dirty="0"/>
              <a:t>Objectives</a:t>
            </a:r>
            <a:endParaRPr lang="en-PK" dirty="0"/>
          </a:p>
        </p:txBody>
      </p:sp>
      <p:graphicFrame>
        <p:nvGraphicFramePr>
          <p:cNvPr id="9" name="Content Placeholder 6">
            <a:extLst>
              <a:ext uri="{FF2B5EF4-FFF2-40B4-BE49-F238E27FC236}">
                <a16:creationId xmlns:a16="http://schemas.microsoft.com/office/drawing/2014/main" id="{F56DDFFC-C895-7F18-A0CC-6EF549504E93}"/>
              </a:ext>
            </a:extLst>
          </p:cNvPr>
          <p:cNvGraphicFramePr>
            <a:graphicFrameLocks noGrp="1"/>
          </p:cNvGraphicFramePr>
          <p:nvPr>
            <p:ph idx="1"/>
          </p:nvPr>
        </p:nvGraphicFramePr>
        <p:xfrm>
          <a:off x="609600" y="1120006"/>
          <a:ext cx="10972800" cy="53233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386975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Background Fill">
            <a:extLst>
              <a:ext uri="{FF2B5EF4-FFF2-40B4-BE49-F238E27FC236}">
                <a16:creationId xmlns:a16="http://schemas.microsoft.com/office/drawing/2014/main" id="{B937640E-EF7A-4A6C-A950-D12B7D5C9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358F429-1073-433F-9717-82F8E7302F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Shape 12">
            <a:extLst>
              <a:ext uri="{FF2B5EF4-FFF2-40B4-BE49-F238E27FC236}">
                <a16:creationId xmlns:a16="http://schemas.microsoft.com/office/drawing/2014/main" id="{FBEA1BDE-165E-4C2F-9EC8-175132C009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3253060"/>
          </a:xfrm>
          <a:custGeom>
            <a:avLst/>
            <a:gdLst>
              <a:gd name="connsiteX0" fmla="*/ 8927594 w 12188952"/>
              <a:gd name="connsiteY0" fmla="*/ 2809493 h 3253060"/>
              <a:gd name="connsiteX1" fmla="*/ 9140086 w 12188952"/>
              <a:gd name="connsiteY1" fmla="*/ 2932121 h 3253060"/>
              <a:gd name="connsiteX2" fmla="*/ 9040501 w 12188952"/>
              <a:gd name="connsiteY2" fmla="*/ 3229737 h 3253060"/>
              <a:gd name="connsiteX3" fmla="*/ 8742936 w 12188952"/>
              <a:gd name="connsiteY3" fmla="*/ 3130008 h 3253060"/>
              <a:gd name="connsiteX4" fmla="*/ 8842520 w 12188952"/>
              <a:gd name="connsiteY4" fmla="*/ 2832393 h 3253060"/>
              <a:gd name="connsiteX5" fmla="*/ 8927594 w 12188952"/>
              <a:gd name="connsiteY5" fmla="*/ 2809493 h 3253060"/>
              <a:gd name="connsiteX6" fmla="*/ 9839594 w 12188952"/>
              <a:gd name="connsiteY6" fmla="*/ 2254502 h 3253060"/>
              <a:gd name="connsiteX7" fmla="*/ 10269162 w 12188952"/>
              <a:gd name="connsiteY7" fmla="*/ 2502404 h 3253060"/>
              <a:gd name="connsiteX8" fmla="*/ 10067848 w 12188952"/>
              <a:gd name="connsiteY8" fmla="*/ 3104051 h 3253060"/>
              <a:gd name="connsiteX9" fmla="*/ 9466298 w 12188952"/>
              <a:gd name="connsiteY9" fmla="*/ 2902445 h 3253060"/>
              <a:gd name="connsiteX10" fmla="*/ 9667612 w 12188952"/>
              <a:gd name="connsiteY10" fmla="*/ 2300797 h 3253060"/>
              <a:gd name="connsiteX11" fmla="*/ 9839594 w 12188952"/>
              <a:gd name="connsiteY11" fmla="*/ 2254502 h 3253060"/>
              <a:gd name="connsiteX12" fmla="*/ 0 w 12188952"/>
              <a:gd name="connsiteY12" fmla="*/ 0 h 3253060"/>
              <a:gd name="connsiteX13" fmla="*/ 12188952 w 12188952"/>
              <a:gd name="connsiteY13" fmla="*/ 0 h 3253060"/>
              <a:gd name="connsiteX14" fmla="*/ 12188952 w 12188952"/>
              <a:gd name="connsiteY14" fmla="*/ 1905650 h 3253060"/>
              <a:gd name="connsiteX15" fmla="*/ 12120967 w 12188952"/>
              <a:gd name="connsiteY15" fmla="*/ 1946472 h 3253060"/>
              <a:gd name="connsiteX16" fmla="*/ 11074409 w 12188952"/>
              <a:gd name="connsiteY16" fmla="*/ 2037484 h 3253060"/>
              <a:gd name="connsiteX17" fmla="*/ 9864198 w 12188952"/>
              <a:gd name="connsiteY17" fmla="*/ 1887351 h 3253060"/>
              <a:gd name="connsiteX18" fmla="*/ 8991754 w 12188952"/>
              <a:gd name="connsiteY18" fmla="*/ 2414137 h 3253060"/>
              <a:gd name="connsiteX19" fmla="*/ 6991607 w 12188952"/>
              <a:gd name="connsiteY19" fmla="*/ 2871396 h 3253060"/>
              <a:gd name="connsiteX20" fmla="*/ 6284486 w 12188952"/>
              <a:gd name="connsiteY20" fmla="*/ 2249958 h 3253060"/>
              <a:gd name="connsiteX21" fmla="*/ 4389548 w 12188952"/>
              <a:gd name="connsiteY21" fmla="*/ 1928103 h 3253060"/>
              <a:gd name="connsiteX22" fmla="*/ 3011452 w 12188952"/>
              <a:gd name="connsiteY22" fmla="*/ 2635981 h 3253060"/>
              <a:gd name="connsiteX23" fmla="*/ 83366 w 12188952"/>
              <a:gd name="connsiteY23" fmla="*/ 2439064 h 3253060"/>
              <a:gd name="connsiteX24" fmla="*/ 0 w 12188952"/>
              <a:gd name="connsiteY24" fmla="*/ 2378538 h 3253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2188952" h="3253060">
                <a:moveTo>
                  <a:pt x="8927594" y="2809493"/>
                </a:moveTo>
                <a:cubicBezTo>
                  <a:pt x="9013893" y="2804140"/>
                  <a:pt x="9099082" y="2849829"/>
                  <a:pt x="9140086" y="2932121"/>
                </a:cubicBezTo>
                <a:cubicBezTo>
                  <a:pt x="9194758" y="3041846"/>
                  <a:pt x="9150173" y="3175092"/>
                  <a:pt x="9040501" y="3229737"/>
                </a:cubicBezTo>
                <a:cubicBezTo>
                  <a:pt x="8930831" y="3284381"/>
                  <a:pt x="8797607" y="3239732"/>
                  <a:pt x="8742936" y="3130008"/>
                </a:cubicBezTo>
                <a:cubicBezTo>
                  <a:pt x="8688263" y="3020284"/>
                  <a:pt x="8732849" y="2887038"/>
                  <a:pt x="8842520" y="2832393"/>
                </a:cubicBezTo>
                <a:cubicBezTo>
                  <a:pt x="8869938" y="2818732"/>
                  <a:pt x="8898827" y="2811276"/>
                  <a:pt x="8927594" y="2809493"/>
                </a:cubicBezTo>
                <a:close/>
                <a:moveTo>
                  <a:pt x="9839594" y="2254502"/>
                </a:moveTo>
                <a:cubicBezTo>
                  <a:pt x="10014053" y="2243682"/>
                  <a:pt x="10186270" y="2336045"/>
                  <a:pt x="10269162" y="2502404"/>
                </a:cubicBezTo>
                <a:cubicBezTo>
                  <a:pt x="10379684" y="2724217"/>
                  <a:pt x="10289552" y="2993584"/>
                  <a:pt x="10067848" y="3104051"/>
                </a:cubicBezTo>
                <a:cubicBezTo>
                  <a:pt x="9846143" y="3214519"/>
                  <a:pt x="9576819" y="3124257"/>
                  <a:pt x="9466298" y="2902445"/>
                </a:cubicBezTo>
                <a:cubicBezTo>
                  <a:pt x="9355776" y="2680632"/>
                  <a:pt x="9445908" y="2411265"/>
                  <a:pt x="9667612" y="2300797"/>
                </a:cubicBezTo>
                <a:cubicBezTo>
                  <a:pt x="9723039" y="2273180"/>
                  <a:pt x="9781442" y="2258108"/>
                  <a:pt x="9839594" y="2254502"/>
                </a:cubicBezTo>
                <a:close/>
                <a:moveTo>
                  <a:pt x="0" y="0"/>
                </a:moveTo>
                <a:lnTo>
                  <a:pt x="12188952" y="0"/>
                </a:lnTo>
                <a:lnTo>
                  <a:pt x="12188952" y="1905650"/>
                </a:lnTo>
                <a:lnTo>
                  <a:pt x="12120967" y="1946472"/>
                </a:lnTo>
                <a:cubicBezTo>
                  <a:pt x="11788993" y="2117297"/>
                  <a:pt x="11440569" y="2113011"/>
                  <a:pt x="11074409" y="2037484"/>
                </a:cubicBezTo>
                <a:cubicBezTo>
                  <a:pt x="10676141" y="1955619"/>
                  <a:pt x="10268686" y="1894040"/>
                  <a:pt x="9864198" y="1887351"/>
                </a:cubicBezTo>
                <a:cubicBezTo>
                  <a:pt x="9489288" y="1881370"/>
                  <a:pt x="9236088" y="2162088"/>
                  <a:pt x="8991754" y="2414137"/>
                </a:cubicBezTo>
                <a:cubicBezTo>
                  <a:pt x="8382906" y="3042437"/>
                  <a:pt x="7692220" y="3226501"/>
                  <a:pt x="6991607" y="2871396"/>
                </a:cubicBezTo>
                <a:cubicBezTo>
                  <a:pt x="6719890" y="2733681"/>
                  <a:pt x="6491795" y="2484385"/>
                  <a:pt x="6284486" y="2249958"/>
                </a:cubicBezTo>
                <a:cubicBezTo>
                  <a:pt x="5728685" y="1621250"/>
                  <a:pt x="5040511" y="1603258"/>
                  <a:pt x="4389548" y="1928103"/>
                </a:cubicBezTo>
                <a:cubicBezTo>
                  <a:pt x="3927375" y="2159626"/>
                  <a:pt x="3488974" y="2444363"/>
                  <a:pt x="3011452" y="2635981"/>
                </a:cubicBezTo>
                <a:cubicBezTo>
                  <a:pt x="1974772" y="3054168"/>
                  <a:pt x="970194" y="3035245"/>
                  <a:pt x="83366" y="2439064"/>
                </a:cubicBezTo>
                <a:lnTo>
                  <a:pt x="0" y="237853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CE3BA3A-5389-3026-6BE4-9EF25C086E26}"/>
              </a:ext>
            </a:extLst>
          </p:cNvPr>
          <p:cNvSpPr>
            <a:spLocks noGrp="1"/>
          </p:cNvSpPr>
          <p:nvPr>
            <p:ph type="title"/>
          </p:nvPr>
        </p:nvSpPr>
        <p:spPr>
          <a:xfrm>
            <a:off x="609600" y="557784"/>
            <a:ext cx="10972800" cy="1325563"/>
          </a:xfrm>
        </p:spPr>
        <p:txBody>
          <a:bodyPr>
            <a:normAutofit/>
          </a:bodyPr>
          <a:lstStyle/>
          <a:p>
            <a:r>
              <a:rPr lang="en-US" dirty="0"/>
              <a:t>Contribution/Research Gap</a:t>
            </a:r>
            <a:endParaRPr lang="en-PK" dirty="0"/>
          </a:p>
        </p:txBody>
      </p:sp>
      <p:graphicFrame>
        <p:nvGraphicFramePr>
          <p:cNvPr id="5" name="Content Placeholder 2">
            <a:extLst>
              <a:ext uri="{FF2B5EF4-FFF2-40B4-BE49-F238E27FC236}">
                <a16:creationId xmlns:a16="http://schemas.microsoft.com/office/drawing/2014/main" id="{746995FB-2347-5F67-AA5A-6AFD3C5DAB99}"/>
              </a:ext>
            </a:extLst>
          </p:cNvPr>
          <p:cNvGraphicFramePr>
            <a:graphicFrameLocks noGrp="1"/>
          </p:cNvGraphicFramePr>
          <p:nvPr>
            <p:ph idx="1"/>
            <p:extLst>
              <p:ext uri="{D42A27DB-BD31-4B8C-83A1-F6EECF244321}">
                <p14:modId xmlns:p14="http://schemas.microsoft.com/office/powerpoint/2010/main" val="1567712305"/>
              </p:ext>
            </p:extLst>
          </p:nvPr>
        </p:nvGraphicFramePr>
        <p:xfrm>
          <a:off x="609600" y="2888978"/>
          <a:ext cx="10972800" cy="32530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832415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2E603F-28B7-4831-BF23-65FBAB13D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4D39700F-2B10-4402-A7DD-06EE22458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32968"/>
            <a:ext cx="9560477" cy="6625032"/>
          </a:xfrm>
          <a:custGeom>
            <a:avLst/>
            <a:gdLst>
              <a:gd name="connsiteX0" fmla="*/ 8831314 w 9263816"/>
              <a:gd name="connsiteY0" fmla="*/ 5943878 h 6858000"/>
              <a:gd name="connsiteX1" fmla="*/ 9179783 w 9263816"/>
              <a:gd name="connsiteY1" fmla="*/ 6086141 h 6858000"/>
              <a:gd name="connsiteX2" fmla="*/ 9260887 w 9263816"/>
              <a:gd name="connsiteY2" fmla="*/ 6279156 h 6858000"/>
              <a:gd name="connsiteX3" fmla="*/ 8925621 w 9263816"/>
              <a:gd name="connsiteY3" fmla="*/ 6708712 h 6858000"/>
              <a:gd name="connsiteX4" fmla="*/ 8496050 w 9263816"/>
              <a:gd name="connsiteY4" fmla="*/ 6373449 h 6858000"/>
              <a:gd name="connsiteX5" fmla="*/ 8831314 w 9263816"/>
              <a:gd name="connsiteY5" fmla="*/ 5943878 h 6858000"/>
              <a:gd name="connsiteX6" fmla="*/ 7397485 w 9263816"/>
              <a:gd name="connsiteY6" fmla="*/ 5931706 h 6858000"/>
              <a:gd name="connsiteX7" fmla="*/ 7917779 w 9263816"/>
              <a:gd name="connsiteY7" fmla="*/ 6191864 h 6858000"/>
              <a:gd name="connsiteX8" fmla="*/ 8013467 w 9263816"/>
              <a:gd name="connsiteY8" fmla="*/ 6375784 h 6858000"/>
              <a:gd name="connsiteX9" fmla="*/ 8021879 w 9263816"/>
              <a:gd name="connsiteY9" fmla="*/ 6753751 h 6858000"/>
              <a:gd name="connsiteX10" fmla="*/ 7981316 w 9263816"/>
              <a:gd name="connsiteY10" fmla="*/ 6858000 h 6858000"/>
              <a:gd name="connsiteX11" fmla="*/ 6819486 w 9263816"/>
              <a:gd name="connsiteY11" fmla="*/ 6858000 h 6858000"/>
              <a:gd name="connsiteX12" fmla="*/ 6785199 w 9263816"/>
              <a:gd name="connsiteY12" fmla="*/ 6781101 h 6858000"/>
              <a:gd name="connsiteX13" fmla="*/ 7196747 w 9263816"/>
              <a:gd name="connsiteY13" fmla="*/ 5964309 h 6858000"/>
              <a:gd name="connsiteX14" fmla="*/ 7397485 w 9263816"/>
              <a:gd name="connsiteY14" fmla="*/ 5931706 h 6858000"/>
              <a:gd name="connsiteX15" fmla="*/ 1505570 w 9263816"/>
              <a:gd name="connsiteY15" fmla="*/ 227178 h 6858000"/>
              <a:gd name="connsiteX16" fmla="*/ 2026489 w 9263816"/>
              <a:gd name="connsiteY16" fmla="*/ 392370 h 6858000"/>
              <a:gd name="connsiteX17" fmla="*/ 2444553 w 9263816"/>
              <a:gd name="connsiteY17" fmla="*/ 1654853 h 6858000"/>
              <a:gd name="connsiteX18" fmla="*/ 3183153 w 9263816"/>
              <a:gd name="connsiteY18" fmla="*/ 2116208 h 6858000"/>
              <a:gd name="connsiteX19" fmla="*/ 4288384 w 9263816"/>
              <a:gd name="connsiteY19" fmla="*/ 1291908 h 6858000"/>
              <a:gd name="connsiteX20" fmla="*/ 5472602 w 9263816"/>
              <a:gd name="connsiteY20" fmla="*/ 1697818 h 6858000"/>
              <a:gd name="connsiteX21" fmla="*/ 5844697 w 9263816"/>
              <a:gd name="connsiteY21" fmla="*/ 3444791 h 6858000"/>
              <a:gd name="connsiteX22" fmla="*/ 6715674 w 9263816"/>
              <a:gd name="connsiteY22" fmla="*/ 4065208 h 6858000"/>
              <a:gd name="connsiteX23" fmla="*/ 8130429 w 9263816"/>
              <a:gd name="connsiteY23" fmla="*/ 4101787 h 6858000"/>
              <a:gd name="connsiteX24" fmla="*/ 8624630 w 9263816"/>
              <a:gd name="connsiteY24" fmla="*/ 4686202 h 6858000"/>
              <a:gd name="connsiteX25" fmla="*/ 8623843 w 9263816"/>
              <a:gd name="connsiteY25" fmla="*/ 4685749 h 6858000"/>
              <a:gd name="connsiteX26" fmla="*/ 8646859 w 9263816"/>
              <a:gd name="connsiteY26" fmla="*/ 4835156 h 6858000"/>
              <a:gd name="connsiteX27" fmla="*/ 8079403 w 9263816"/>
              <a:gd name="connsiteY27" fmla="*/ 5661624 h 6858000"/>
              <a:gd name="connsiteX28" fmla="*/ 6833105 w 9263816"/>
              <a:gd name="connsiteY28" fmla="*/ 5397208 h 6858000"/>
              <a:gd name="connsiteX29" fmla="*/ 5900832 w 9263816"/>
              <a:gd name="connsiteY29" fmla="*/ 5944462 h 6858000"/>
              <a:gd name="connsiteX30" fmla="*/ 6067212 w 9263816"/>
              <a:gd name="connsiteY30" fmla="*/ 6811916 h 6858000"/>
              <a:gd name="connsiteX31" fmla="*/ 6089565 w 9263816"/>
              <a:gd name="connsiteY31" fmla="*/ 6858000 h 6858000"/>
              <a:gd name="connsiteX32" fmla="*/ 0 w 9263816"/>
              <a:gd name="connsiteY32" fmla="*/ 6858000 h 6858000"/>
              <a:gd name="connsiteX33" fmla="*/ 0 w 9263816"/>
              <a:gd name="connsiteY33" fmla="*/ 2181377 h 6858000"/>
              <a:gd name="connsiteX34" fmla="*/ 73069 w 9263816"/>
              <a:gd name="connsiteY34" fmla="*/ 2215839 h 6858000"/>
              <a:gd name="connsiteX35" fmla="*/ 335445 w 9263816"/>
              <a:gd name="connsiteY35" fmla="*/ 2237140 h 6858000"/>
              <a:gd name="connsiteX36" fmla="*/ 752878 w 9263816"/>
              <a:gd name="connsiteY36" fmla="*/ 1445285 h 6858000"/>
              <a:gd name="connsiteX37" fmla="*/ 1202551 w 9263816"/>
              <a:gd name="connsiteY37" fmla="*/ 314229 h 6858000"/>
              <a:gd name="connsiteX38" fmla="*/ 1505570 w 9263816"/>
              <a:gd name="connsiteY38" fmla="*/ 227178 h 6858000"/>
              <a:gd name="connsiteX39" fmla="*/ 3142509 w 9263816"/>
              <a:gd name="connsiteY39" fmla="*/ 68854 h 6858000"/>
              <a:gd name="connsiteX40" fmla="*/ 3490978 w 9263816"/>
              <a:gd name="connsiteY40" fmla="*/ 211117 h 6858000"/>
              <a:gd name="connsiteX41" fmla="*/ 3572083 w 9263816"/>
              <a:gd name="connsiteY41" fmla="*/ 404131 h 6858000"/>
              <a:gd name="connsiteX42" fmla="*/ 3236814 w 9263816"/>
              <a:gd name="connsiteY42" fmla="*/ 833688 h 6858000"/>
              <a:gd name="connsiteX43" fmla="*/ 2807245 w 9263816"/>
              <a:gd name="connsiteY43" fmla="*/ 498425 h 6858000"/>
              <a:gd name="connsiteX44" fmla="*/ 3142509 w 9263816"/>
              <a:gd name="connsiteY44" fmla="*/ 68854 h 6858000"/>
              <a:gd name="connsiteX45" fmla="*/ 0 w 9263816"/>
              <a:gd name="connsiteY45" fmla="*/ 0 h 6858000"/>
              <a:gd name="connsiteX46" fmla="*/ 39858 w 9263816"/>
              <a:gd name="connsiteY46" fmla="*/ 0 h 6858000"/>
              <a:gd name="connsiteX47" fmla="*/ 65022 w 9263816"/>
              <a:gd name="connsiteY47" fmla="*/ 5834 h 6858000"/>
              <a:gd name="connsiteX48" fmla="*/ 389258 w 9263816"/>
              <a:gd name="connsiteY48" fmla="*/ 235630 h 6858000"/>
              <a:gd name="connsiteX49" fmla="*/ 485484 w 9263816"/>
              <a:gd name="connsiteY49" fmla="*/ 420070 h 6858000"/>
              <a:gd name="connsiteX50" fmla="*/ 74229 w 9263816"/>
              <a:gd name="connsiteY50" fmla="*/ 1237955 h 6858000"/>
              <a:gd name="connsiteX51" fmla="*/ 0 w 9263816"/>
              <a:gd name="connsiteY51" fmla="*/ 12544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63816" h="6858000">
                <a:moveTo>
                  <a:pt x="8831314" y="5943878"/>
                </a:moveTo>
                <a:cubicBezTo>
                  <a:pt x="8964281" y="5927490"/>
                  <a:pt x="9096260" y="5981362"/>
                  <a:pt x="9179783" y="6086141"/>
                </a:cubicBezTo>
                <a:cubicBezTo>
                  <a:pt x="9224074" y="6141769"/>
                  <a:pt x="9252211" y="6208560"/>
                  <a:pt x="9260887" y="6279156"/>
                </a:cubicBezTo>
                <a:cubicBezTo>
                  <a:pt x="9286897" y="6490362"/>
                  <a:pt x="9136845" y="6682672"/>
                  <a:pt x="8925621" y="6708712"/>
                </a:cubicBezTo>
                <a:cubicBezTo>
                  <a:pt x="8714398" y="6734766"/>
                  <a:pt x="8522062" y="6584655"/>
                  <a:pt x="8496050" y="6373449"/>
                </a:cubicBezTo>
                <a:cubicBezTo>
                  <a:pt x="8470038" y="6162229"/>
                  <a:pt x="8620090" y="5969920"/>
                  <a:pt x="8831314" y="5943878"/>
                </a:cubicBezTo>
                <a:close/>
                <a:moveTo>
                  <a:pt x="7397485" y="5931706"/>
                </a:moveTo>
                <a:cubicBezTo>
                  <a:pt x="7598431" y="5931157"/>
                  <a:pt x="7792965" y="6024548"/>
                  <a:pt x="7917779" y="6191864"/>
                </a:cubicBezTo>
                <a:cubicBezTo>
                  <a:pt x="7959204" y="6247714"/>
                  <a:pt x="7991530" y="6309792"/>
                  <a:pt x="8013467" y="6375784"/>
                </a:cubicBezTo>
                <a:cubicBezTo>
                  <a:pt x="8055425" y="6502973"/>
                  <a:pt x="8055748" y="6633888"/>
                  <a:pt x="8021879" y="6753751"/>
                </a:cubicBezTo>
                <a:lnTo>
                  <a:pt x="7981316" y="6858000"/>
                </a:lnTo>
                <a:lnTo>
                  <a:pt x="6819486" y="6858000"/>
                </a:lnTo>
                <a:lnTo>
                  <a:pt x="6785199" y="6781101"/>
                </a:lnTo>
                <a:cubicBezTo>
                  <a:pt x="6673307" y="6441922"/>
                  <a:pt x="6857485" y="6076251"/>
                  <a:pt x="7196747" y="5964309"/>
                </a:cubicBezTo>
                <a:cubicBezTo>
                  <a:pt x="7262809" y="5942509"/>
                  <a:pt x="7330503" y="5931889"/>
                  <a:pt x="7397485" y="5931706"/>
                </a:cubicBezTo>
                <a:close/>
                <a:moveTo>
                  <a:pt x="1505570" y="227178"/>
                </a:moveTo>
                <a:cubicBezTo>
                  <a:pt x="1691018" y="218628"/>
                  <a:pt x="1889853" y="275403"/>
                  <a:pt x="2026489" y="392370"/>
                </a:cubicBezTo>
                <a:cubicBezTo>
                  <a:pt x="2369898" y="685965"/>
                  <a:pt x="2078266" y="1147857"/>
                  <a:pt x="2444553" y="1654853"/>
                </a:cubicBezTo>
                <a:cubicBezTo>
                  <a:pt x="2492906" y="1721679"/>
                  <a:pt x="2800482" y="2144546"/>
                  <a:pt x="3183153" y="2116208"/>
                </a:cubicBezTo>
                <a:cubicBezTo>
                  <a:pt x="3673561" y="2080541"/>
                  <a:pt x="3723222" y="1441614"/>
                  <a:pt x="4288384" y="1291908"/>
                </a:cubicBezTo>
                <a:cubicBezTo>
                  <a:pt x="4689065" y="1185875"/>
                  <a:pt x="5207943" y="1366633"/>
                  <a:pt x="5472602" y="1697818"/>
                </a:cubicBezTo>
                <a:cubicBezTo>
                  <a:pt x="5891294" y="2221754"/>
                  <a:pt x="5408012" y="2790179"/>
                  <a:pt x="5844697" y="3444791"/>
                </a:cubicBezTo>
                <a:cubicBezTo>
                  <a:pt x="6149900" y="3902467"/>
                  <a:pt x="6672672" y="4053594"/>
                  <a:pt x="6715674" y="4065208"/>
                </a:cubicBezTo>
                <a:cubicBezTo>
                  <a:pt x="7326423" y="4232519"/>
                  <a:pt x="7677158" y="3817020"/>
                  <a:pt x="8130429" y="4101787"/>
                </a:cubicBezTo>
                <a:cubicBezTo>
                  <a:pt x="8226340" y="4161985"/>
                  <a:pt x="8536372" y="4356819"/>
                  <a:pt x="8624630" y="4686202"/>
                </a:cubicBezTo>
                <a:lnTo>
                  <a:pt x="8623843" y="4685749"/>
                </a:lnTo>
                <a:cubicBezTo>
                  <a:pt x="8636924" y="4734567"/>
                  <a:pt x="8644635" y="4784678"/>
                  <a:pt x="8646859" y="4835156"/>
                </a:cubicBezTo>
                <a:cubicBezTo>
                  <a:pt x="8662596" y="5196604"/>
                  <a:pt x="8398383" y="5562326"/>
                  <a:pt x="8079403" y="5661624"/>
                </a:cubicBezTo>
                <a:cubicBezTo>
                  <a:pt x="7649807" y="5795217"/>
                  <a:pt x="7430996" y="5350293"/>
                  <a:pt x="6833105" y="5397208"/>
                </a:cubicBezTo>
                <a:cubicBezTo>
                  <a:pt x="6519033" y="5421527"/>
                  <a:pt x="6056658" y="5595550"/>
                  <a:pt x="5900832" y="5944462"/>
                </a:cubicBezTo>
                <a:cubicBezTo>
                  <a:pt x="5770548" y="6236600"/>
                  <a:pt x="5916359" y="6515160"/>
                  <a:pt x="6067212" y="6811916"/>
                </a:cubicBezTo>
                <a:lnTo>
                  <a:pt x="6089565" y="6858000"/>
                </a:lnTo>
                <a:lnTo>
                  <a:pt x="0" y="6858000"/>
                </a:lnTo>
                <a:lnTo>
                  <a:pt x="0" y="2181377"/>
                </a:lnTo>
                <a:lnTo>
                  <a:pt x="73069" y="2215839"/>
                </a:lnTo>
                <a:cubicBezTo>
                  <a:pt x="165116" y="2251829"/>
                  <a:pt x="254486" y="2263171"/>
                  <a:pt x="335445" y="2237140"/>
                </a:cubicBezTo>
                <a:cubicBezTo>
                  <a:pt x="594718" y="2153707"/>
                  <a:pt x="688441" y="1733807"/>
                  <a:pt x="752878" y="1445285"/>
                </a:cubicBezTo>
                <a:cubicBezTo>
                  <a:pt x="925059" y="674068"/>
                  <a:pt x="975076" y="456292"/>
                  <a:pt x="1202551" y="314229"/>
                </a:cubicBezTo>
                <a:cubicBezTo>
                  <a:pt x="1287853" y="260956"/>
                  <a:pt x="1394302" y="232308"/>
                  <a:pt x="1505570" y="227178"/>
                </a:cubicBezTo>
                <a:close/>
                <a:moveTo>
                  <a:pt x="3142509" y="68854"/>
                </a:moveTo>
                <a:cubicBezTo>
                  <a:pt x="3275474" y="52467"/>
                  <a:pt x="3407455" y="106339"/>
                  <a:pt x="3490978" y="211117"/>
                </a:cubicBezTo>
                <a:cubicBezTo>
                  <a:pt x="3535271" y="266744"/>
                  <a:pt x="3563404" y="333535"/>
                  <a:pt x="3572083" y="404131"/>
                </a:cubicBezTo>
                <a:cubicBezTo>
                  <a:pt x="3598092" y="615337"/>
                  <a:pt x="3448040" y="807648"/>
                  <a:pt x="3236814" y="833688"/>
                </a:cubicBezTo>
                <a:cubicBezTo>
                  <a:pt x="3025594" y="859741"/>
                  <a:pt x="2833255" y="709631"/>
                  <a:pt x="2807245" y="498425"/>
                </a:cubicBezTo>
                <a:cubicBezTo>
                  <a:pt x="2781232" y="287207"/>
                  <a:pt x="2931283" y="94896"/>
                  <a:pt x="3142509" y="68854"/>
                </a:cubicBezTo>
                <a:close/>
                <a:moveTo>
                  <a:pt x="0" y="0"/>
                </a:moveTo>
                <a:lnTo>
                  <a:pt x="39858" y="0"/>
                </a:lnTo>
                <a:lnTo>
                  <a:pt x="65022" y="5834"/>
                </a:lnTo>
                <a:cubicBezTo>
                  <a:pt x="191545" y="45606"/>
                  <a:pt x="305874" y="124173"/>
                  <a:pt x="389258" y="235630"/>
                </a:cubicBezTo>
                <a:cubicBezTo>
                  <a:pt x="430983" y="291600"/>
                  <a:pt x="463360" y="353876"/>
                  <a:pt x="485484" y="420070"/>
                </a:cubicBezTo>
                <a:cubicBezTo>
                  <a:pt x="597711" y="759508"/>
                  <a:pt x="413661" y="1125662"/>
                  <a:pt x="74229" y="1237955"/>
                </a:cubicBezTo>
                <a:lnTo>
                  <a:pt x="0" y="1254477"/>
                </a:lnTo>
                <a:close/>
              </a:path>
            </a:pathLst>
          </a:cu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4" name="Background Fill">
            <a:extLst>
              <a:ext uri="{FF2B5EF4-FFF2-40B4-BE49-F238E27FC236}">
                <a16:creationId xmlns:a16="http://schemas.microsoft.com/office/drawing/2014/main" id="{31BC8F63-97F8-423D-89DA-297A1A408E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BBAB87D-2851-4F58-8AE4-FCF1D74135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96CFDFE-8E78-4E0B-8719-596F3ACB92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56630" y="4160168"/>
            <a:ext cx="2832322" cy="2697833"/>
          </a:xfrm>
          <a:custGeom>
            <a:avLst/>
            <a:gdLst>
              <a:gd name="connsiteX0" fmla="*/ 638993 w 2832322"/>
              <a:gd name="connsiteY0" fmla="*/ 1429605 h 2697833"/>
              <a:gd name="connsiteX1" fmla="*/ 798503 w 2832322"/>
              <a:gd name="connsiteY1" fmla="*/ 1509001 h 2697833"/>
              <a:gd name="connsiteX2" fmla="*/ 739507 w 2832322"/>
              <a:gd name="connsiteY2" fmla="*/ 1729178 h 2697833"/>
              <a:gd name="connsiteX3" fmla="*/ 519329 w 2832322"/>
              <a:gd name="connsiteY3" fmla="*/ 1670181 h 2697833"/>
              <a:gd name="connsiteX4" fmla="*/ 578327 w 2832322"/>
              <a:gd name="connsiteY4" fmla="*/ 1450005 h 2697833"/>
              <a:gd name="connsiteX5" fmla="*/ 638993 w 2832322"/>
              <a:gd name="connsiteY5" fmla="*/ 1429605 h 2697833"/>
              <a:gd name="connsiteX6" fmla="*/ 1252193 w 2832322"/>
              <a:gd name="connsiteY6" fmla="*/ 835524 h 2697833"/>
              <a:gd name="connsiteX7" fmla="*/ 1511699 w 2832322"/>
              <a:gd name="connsiteY7" fmla="*/ 997686 h 2697833"/>
              <a:gd name="connsiteX8" fmla="*/ 1392436 w 2832322"/>
              <a:gd name="connsiteY8" fmla="*/ 1442788 h 2697833"/>
              <a:gd name="connsiteX9" fmla="*/ 947333 w 2832322"/>
              <a:gd name="connsiteY9" fmla="*/ 1323523 h 2697833"/>
              <a:gd name="connsiteX10" fmla="*/ 1066598 w 2832322"/>
              <a:gd name="connsiteY10" fmla="*/ 878421 h 2697833"/>
              <a:gd name="connsiteX11" fmla="*/ 1252193 w 2832322"/>
              <a:gd name="connsiteY11" fmla="*/ 835524 h 2697833"/>
              <a:gd name="connsiteX12" fmla="*/ 2832322 w 2832322"/>
              <a:gd name="connsiteY12" fmla="*/ 0 h 2697833"/>
              <a:gd name="connsiteX13" fmla="*/ 2832322 w 2832322"/>
              <a:gd name="connsiteY13" fmla="*/ 2697833 h 2697833"/>
              <a:gd name="connsiteX14" fmla="*/ 0 w 2832322"/>
              <a:gd name="connsiteY14" fmla="*/ 2697833 h 2697833"/>
              <a:gd name="connsiteX15" fmla="*/ 12966 w 2832322"/>
              <a:gd name="connsiteY15" fmla="*/ 2631781 h 2697833"/>
              <a:gd name="connsiteX16" fmla="*/ 1052443 w 2832322"/>
              <a:gd name="connsiteY16" fmla="*/ 1806313 h 2697833"/>
              <a:gd name="connsiteX17" fmla="*/ 1721430 w 2832322"/>
              <a:gd name="connsiteY17" fmla="*/ 1489397 h 2697833"/>
              <a:gd name="connsiteX18" fmla="*/ 2115839 w 2832322"/>
              <a:gd name="connsiteY18" fmla="*/ 696540 h 2697833"/>
              <a:gd name="connsiteX19" fmla="*/ 2590689 w 2832322"/>
              <a:gd name="connsiteY19" fmla="*/ 99461 h 2697833"/>
              <a:gd name="connsiteX20" fmla="*/ 2730434 w 2832322"/>
              <a:gd name="connsiteY20" fmla="*/ 32840 h 2697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832322" h="2697833">
                <a:moveTo>
                  <a:pt x="638993" y="1429605"/>
                </a:moveTo>
                <a:cubicBezTo>
                  <a:pt x="701328" y="1421871"/>
                  <a:pt x="765121" y="1451183"/>
                  <a:pt x="798503" y="1509001"/>
                </a:cubicBezTo>
                <a:cubicBezTo>
                  <a:pt x="843012" y="1586093"/>
                  <a:pt x="816599" y="1684670"/>
                  <a:pt x="739507" y="1729178"/>
                </a:cubicBezTo>
                <a:cubicBezTo>
                  <a:pt x="662415" y="1773688"/>
                  <a:pt x="563838" y="1747275"/>
                  <a:pt x="519329" y="1670181"/>
                </a:cubicBezTo>
                <a:cubicBezTo>
                  <a:pt x="474820" y="1593091"/>
                  <a:pt x="501234" y="1494514"/>
                  <a:pt x="578327" y="1450005"/>
                </a:cubicBezTo>
                <a:cubicBezTo>
                  <a:pt x="597599" y="1438878"/>
                  <a:pt x="618215" y="1432183"/>
                  <a:pt x="638993" y="1429605"/>
                </a:cubicBezTo>
                <a:close/>
                <a:moveTo>
                  <a:pt x="1252193" y="835524"/>
                </a:moveTo>
                <a:cubicBezTo>
                  <a:pt x="1356532" y="842898"/>
                  <a:pt x="1455464" y="900282"/>
                  <a:pt x="1511699" y="997686"/>
                </a:cubicBezTo>
                <a:cubicBezTo>
                  <a:pt x="1601677" y="1153532"/>
                  <a:pt x="1548280" y="1352810"/>
                  <a:pt x="1392436" y="1442788"/>
                </a:cubicBezTo>
                <a:cubicBezTo>
                  <a:pt x="1236589" y="1532766"/>
                  <a:pt x="1037311" y="1479369"/>
                  <a:pt x="947333" y="1323523"/>
                </a:cubicBezTo>
                <a:cubicBezTo>
                  <a:pt x="857356" y="1167678"/>
                  <a:pt x="910753" y="968399"/>
                  <a:pt x="1066598" y="878421"/>
                </a:cubicBezTo>
                <a:cubicBezTo>
                  <a:pt x="1125040" y="844680"/>
                  <a:pt x="1189590" y="831101"/>
                  <a:pt x="1252193" y="835524"/>
                </a:cubicBezTo>
                <a:close/>
                <a:moveTo>
                  <a:pt x="2832322" y="0"/>
                </a:moveTo>
                <a:lnTo>
                  <a:pt x="2832322" y="2697833"/>
                </a:lnTo>
                <a:lnTo>
                  <a:pt x="0" y="2697833"/>
                </a:lnTo>
                <a:lnTo>
                  <a:pt x="12966" y="2631781"/>
                </a:lnTo>
                <a:cubicBezTo>
                  <a:pt x="140000" y="2184738"/>
                  <a:pt x="505773" y="1908362"/>
                  <a:pt x="1052443" y="1806313"/>
                </a:cubicBezTo>
                <a:cubicBezTo>
                  <a:pt x="1303109" y="1759472"/>
                  <a:pt x="1574698" y="1718763"/>
                  <a:pt x="1721430" y="1489397"/>
                </a:cubicBezTo>
                <a:cubicBezTo>
                  <a:pt x="1879597" y="1241842"/>
                  <a:pt x="2005704" y="970478"/>
                  <a:pt x="2115839" y="696540"/>
                </a:cubicBezTo>
                <a:cubicBezTo>
                  <a:pt x="2216937" y="444582"/>
                  <a:pt x="2354076" y="231931"/>
                  <a:pt x="2590689" y="99461"/>
                </a:cubicBezTo>
                <a:cubicBezTo>
                  <a:pt x="2637069" y="73498"/>
                  <a:pt x="2683655" y="51402"/>
                  <a:pt x="2730434" y="3284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86F06451-D9A8-DA48-022F-CF0F48F97903}"/>
              </a:ext>
            </a:extLst>
          </p:cNvPr>
          <p:cNvSpPr>
            <a:spLocks noGrp="1"/>
          </p:cNvSpPr>
          <p:nvPr>
            <p:ph type="title"/>
          </p:nvPr>
        </p:nvSpPr>
        <p:spPr>
          <a:xfrm>
            <a:off x="394239" y="51064"/>
            <a:ext cx="5700237" cy="813966"/>
          </a:xfrm>
        </p:spPr>
        <p:txBody>
          <a:bodyPr vert="horz" lIns="91440" tIns="45720" rIns="91440" bIns="45720" rtlCol="0" anchor="t">
            <a:normAutofit/>
          </a:bodyPr>
          <a:lstStyle/>
          <a:p>
            <a:r>
              <a:rPr lang="en-US" sz="3200" dirty="0"/>
              <a:t>Methodology</a:t>
            </a:r>
          </a:p>
        </p:txBody>
      </p:sp>
      <p:pic>
        <p:nvPicPr>
          <p:cNvPr id="5" name="Content Placeholder 4">
            <a:extLst>
              <a:ext uri="{FF2B5EF4-FFF2-40B4-BE49-F238E27FC236}">
                <a16:creationId xmlns:a16="http://schemas.microsoft.com/office/drawing/2014/main" id="{522F1C6C-3B49-A140-6B49-FBBE5042735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7155380" y="865030"/>
            <a:ext cx="5038145" cy="4907663"/>
          </a:xfrm>
          <a:prstGeom prst="rect">
            <a:avLst/>
          </a:prstGeom>
          <a:noFill/>
        </p:spPr>
      </p:pic>
      <p:sp>
        <p:nvSpPr>
          <p:cNvPr id="7" name="TextBox 6">
            <a:extLst>
              <a:ext uri="{FF2B5EF4-FFF2-40B4-BE49-F238E27FC236}">
                <a16:creationId xmlns:a16="http://schemas.microsoft.com/office/drawing/2014/main" id="{9C9D564D-9019-1C3F-24E2-92821FCE9776}"/>
              </a:ext>
            </a:extLst>
          </p:cNvPr>
          <p:cNvSpPr txBox="1"/>
          <p:nvPr/>
        </p:nvSpPr>
        <p:spPr>
          <a:xfrm>
            <a:off x="85060" y="897162"/>
            <a:ext cx="7424822" cy="6011902"/>
          </a:xfrm>
          <a:prstGeom prst="rect">
            <a:avLst/>
          </a:prstGeom>
          <a:noFill/>
        </p:spPr>
        <p:txBody>
          <a:bodyPr wrap="square">
            <a:spAutoFit/>
          </a:bodyPr>
          <a:lstStyle/>
          <a:p>
            <a:pPr marL="342900" indent="-342900">
              <a:lnSpc>
                <a:spcPct val="110000"/>
              </a:lnSpc>
              <a:spcBef>
                <a:spcPts val="1000"/>
              </a:spcBef>
              <a:buClr>
                <a:schemeClr val="accent5"/>
              </a:buClr>
              <a:buFont typeface="Arial" panose="020B0604020202020204" pitchFamily="34" charset="0"/>
              <a:buChar char="•"/>
            </a:pPr>
            <a:r>
              <a:rPr lang="en-US" sz="2400" dirty="0"/>
              <a:t>General equilibrium theory is based on the </a:t>
            </a:r>
            <a:r>
              <a:rPr lang="en-US" sz="2400" dirty="0" err="1"/>
              <a:t>Walrasian</a:t>
            </a:r>
            <a:r>
              <a:rPr lang="en-US" sz="2400" dirty="0"/>
              <a:t> model of equilibrium. </a:t>
            </a:r>
          </a:p>
          <a:p>
            <a:pPr marL="342900" indent="-342900">
              <a:lnSpc>
                <a:spcPct val="110000"/>
              </a:lnSpc>
              <a:spcBef>
                <a:spcPts val="1000"/>
              </a:spcBef>
              <a:buClr>
                <a:schemeClr val="accent5"/>
              </a:buClr>
              <a:buFont typeface="Arial" panose="020B0604020202020204" pitchFamily="34" charset="0"/>
              <a:buChar char="•"/>
            </a:pPr>
            <a:endParaRPr lang="en-US" sz="2400" dirty="0"/>
          </a:p>
          <a:p>
            <a:pPr marL="342900" indent="-342900">
              <a:lnSpc>
                <a:spcPct val="110000"/>
              </a:lnSpc>
              <a:spcBef>
                <a:spcPts val="1000"/>
              </a:spcBef>
              <a:buClr>
                <a:schemeClr val="accent5"/>
              </a:buClr>
              <a:buFont typeface="Arial" panose="020B0604020202020204" pitchFamily="34" charset="0"/>
              <a:buChar char="•"/>
            </a:pPr>
            <a:r>
              <a:rPr lang="en-US" sz="2400" dirty="0" err="1"/>
              <a:t>Walrasian</a:t>
            </a:r>
            <a:r>
              <a:rPr lang="en-US" sz="2400" dirty="0"/>
              <a:t> Equilibrium</a:t>
            </a:r>
          </a:p>
          <a:p>
            <a:pPr marL="342900" indent="-342900">
              <a:lnSpc>
                <a:spcPct val="110000"/>
              </a:lnSpc>
              <a:spcBef>
                <a:spcPts val="1000"/>
              </a:spcBef>
              <a:buClr>
                <a:schemeClr val="accent5"/>
              </a:buClr>
              <a:buFont typeface="Arial" panose="020B0604020202020204" pitchFamily="34" charset="0"/>
              <a:buChar char="•"/>
            </a:pPr>
            <a:endParaRPr lang="en-US" sz="2400" dirty="0"/>
          </a:p>
          <a:p>
            <a:pPr marL="342900" indent="-342900">
              <a:lnSpc>
                <a:spcPct val="110000"/>
              </a:lnSpc>
              <a:spcBef>
                <a:spcPts val="1000"/>
              </a:spcBef>
              <a:buClr>
                <a:schemeClr val="accent5"/>
              </a:buClr>
              <a:buFont typeface="Arial" panose="020B0604020202020204" pitchFamily="34" charset="0"/>
              <a:buChar char="•"/>
            </a:pPr>
            <a:r>
              <a:rPr lang="en-US" sz="2400" dirty="0"/>
              <a:t>The Circular Flow and </a:t>
            </a:r>
            <a:r>
              <a:rPr lang="en-US" sz="2400" dirty="0" err="1"/>
              <a:t>Walrasian</a:t>
            </a:r>
            <a:r>
              <a:rPr lang="en-US" sz="2400" dirty="0"/>
              <a:t> Equilibrium</a:t>
            </a:r>
          </a:p>
          <a:p>
            <a:pPr marL="342900" indent="-342900">
              <a:lnSpc>
                <a:spcPct val="110000"/>
              </a:lnSpc>
              <a:spcBef>
                <a:spcPts val="1000"/>
              </a:spcBef>
              <a:buClr>
                <a:schemeClr val="accent5"/>
              </a:buClr>
              <a:buFont typeface="Arial" panose="020B0604020202020204" pitchFamily="34" charset="0"/>
              <a:buChar char="•"/>
            </a:pPr>
            <a:endParaRPr lang="en-US" sz="2400" dirty="0"/>
          </a:p>
          <a:p>
            <a:pPr marL="342900" indent="-342900">
              <a:lnSpc>
                <a:spcPct val="110000"/>
              </a:lnSpc>
              <a:spcBef>
                <a:spcPts val="1000"/>
              </a:spcBef>
              <a:buClr>
                <a:schemeClr val="accent5"/>
              </a:buClr>
              <a:buFont typeface="Arial" panose="020B0604020202020204" pitchFamily="34" charset="0"/>
              <a:buChar char="•"/>
            </a:pPr>
            <a:r>
              <a:rPr lang="en-US" sz="2400" dirty="0"/>
              <a:t>Equilibrium and Social Accounting Matrix</a:t>
            </a:r>
          </a:p>
          <a:p>
            <a:pPr marL="342900" indent="-342900">
              <a:lnSpc>
                <a:spcPct val="110000"/>
              </a:lnSpc>
              <a:spcBef>
                <a:spcPts val="1000"/>
              </a:spcBef>
              <a:buClr>
                <a:schemeClr val="accent5"/>
              </a:buClr>
              <a:buFont typeface="Arial" panose="020B0604020202020204" pitchFamily="34" charset="0"/>
              <a:buChar char="•"/>
            </a:pPr>
            <a:endParaRPr lang="en-US" sz="2400" dirty="0"/>
          </a:p>
          <a:p>
            <a:pPr marL="342900" indent="-342900">
              <a:lnSpc>
                <a:spcPct val="110000"/>
              </a:lnSpc>
              <a:spcBef>
                <a:spcPts val="1000"/>
              </a:spcBef>
              <a:buClr>
                <a:schemeClr val="accent5"/>
              </a:buClr>
              <a:buFont typeface="Arial" panose="020B0604020202020204" pitchFamily="34" charset="0"/>
              <a:buChar char="•"/>
            </a:pPr>
            <a:r>
              <a:rPr lang="en-US" sz="2400" dirty="0"/>
              <a:t>SAM to a CGE Model: </a:t>
            </a:r>
            <a:endParaRPr lang="en-PK" sz="2400" dirty="0"/>
          </a:p>
          <a:p>
            <a:endParaRPr lang="en-US" u="sng" dirty="0">
              <a:solidFill>
                <a:srgbClr val="000000"/>
              </a:solidFill>
              <a:effectLst/>
              <a:latin typeface="Times New Roman" panose="02020603050405020304" pitchFamily="18" charset="0"/>
              <a:ea typeface="Calibri" panose="020F0502020204030204" pitchFamily="34" charset="0"/>
            </a:endParaRPr>
          </a:p>
          <a:p>
            <a:endParaRPr lang="en-US" u="sng" dirty="0">
              <a:solidFill>
                <a:srgbClr val="000000"/>
              </a:solidFill>
              <a:latin typeface="Times New Roman" panose="02020603050405020304" pitchFamily="18" charset="0"/>
            </a:endParaRPr>
          </a:p>
          <a:p>
            <a:endParaRPr lang="en-PK" dirty="0"/>
          </a:p>
        </p:txBody>
      </p:sp>
    </p:spTree>
    <p:extLst>
      <p:ext uri="{BB962C8B-B14F-4D97-AF65-F5344CB8AC3E}">
        <p14:creationId xmlns:p14="http://schemas.microsoft.com/office/powerpoint/2010/main" val="41730941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4E728-38D9-9A69-CE29-2E3178F4AA6E}"/>
              </a:ext>
            </a:extLst>
          </p:cNvPr>
          <p:cNvSpPr>
            <a:spLocks noGrp="1"/>
          </p:cNvSpPr>
          <p:nvPr>
            <p:ph type="title"/>
          </p:nvPr>
        </p:nvSpPr>
        <p:spPr>
          <a:xfrm>
            <a:off x="609600" y="557785"/>
            <a:ext cx="10972800" cy="579900"/>
          </a:xfrm>
        </p:spPr>
        <p:txBody>
          <a:bodyPr>
            <a:normAutofit/>
          </a:bodyPr>
          <a:lstStyle/>
          <a:p>
            <a:r>
              <a:rPr lang="en-US" sz="2800" dirty="0"/>
              <a:t>Related Literature</a:t>
            </a:r>
            <a:endParaRPr lang="en-PK" sz="2800" dirty="0"/>
          </a:p>
        </p:txBody>
      </p:sp>
      <p:graphicFrame>
        <p:nvGraphicFramePr>
          <p:cNvPr id="5" name="Content Placeholder 2">
            <a:extLst>
              <a:ext uri="{FF2B5EF4-FFF2-40B4-BE49-F238E27FC236}">
                <a16:creationId xmlns:a16="http://schemas.microsoft.com/office/drawing/2014/main" id="{956CFEFF-8776-E633-1049-FBD3F03EED8C}"/>
              </a:ext>
            </a:extLst>
          </p:cNvPr>
          <p:cNvGraphicFramePr>
            <a:graphicFrameLocks noGrp="1"/>
          </p:cNvGraphicFramePr>
          <p:nvPr>
            <p:ph idx="1"/>
          </p:nvPr>
        </p:nvGraphicFramePr>
        <p:xfrm>
          <a:off x="549349" y="1137685"/>
          <a:ext cx="10972800" cy="52921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39738039"/>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238845"/>
            <a:ext cx="10515600" cy="575033"/>
          </a:xfrm>
        </p:spPr>
        <p:txBody>
          <a:bodyPr>
            <a:normAutofit fontScale="90000"/>
          </a:bodyPr>
          <a:lstStyle/>
          <a:p>
            <a:r>
              <a:rPr lang="en-US" sz="2800" dirty="0"/>
              <a:t>Theoretical Framework-Capability Theory:</a:t>
            </a:r>
            <a:br>
              <a:rPr lang="en-US" sz="2800" dirty="0"/>
            </a:br>
            <a:endParaRPr lang="en-US" sz="2800" dirty="0"/>
          </a:p>
        </p:txBody>
      </p:sp>
      <p:sp>
        <p:nvSpPr>
          <p:cNvPr id="3" name="Content Placeholder 2"/>
          <p:cNvSpPr>
            <a:spLocks noGrp="1"/>
          </p:cNvSpPr>
          <p:nvPr>
            <p:ph idx="1"/>
          </p:nvPr>
        </p:nvSpPr>
        <p:spPr>
          <a:xfrm>
            <a:off x="838199" y="407356"/>
            <a:ext cx="10515600" cy="5924282"/>
          </a:xfrm>
        </p:spPr>
        <p:txBody>
          <a:bodyPr>
            <a:noAutofit/>
          </a:bodyPr>
          <a:lstStyle/>
          <a:p>
            <a:r>
              <a:rPr lang="en-US" sz="1600" dirty="0"/>
              <a:t>The theoretical framework of this thesis is based on the works of Nobel Laurate </a:t>
            </a:r>
            <a:r>
              <a:rPr lang="en-US" sz="1600" dirty="0" err="1"/>
              <a:t>Amritya</a:t>
            </a:r>
            <a:r>
              <a:rPr lang="en-US" sz="1600" dirty="0"/>
              <a:t> Sen. His theory of Capability Approach provides the basis of human development and sustainable growth. The Capability approach is defines as theoretical framework that involves two approaches. The first approach entails that human beings are free to achieve well-being which has a primary importance. The second approach pertains to the understanding of well-being in terms of person’s capabilities and functioning</a:t>
            </a:r>
          </a:p>
          <a:p>
            <a:r>
              <a:rPr lang="en-US" sz="1600" dirty="0"/>
              <a:t>Capabilities are doings and beings that a person can achieve if he chooses to such as getting education, fulfillment of nourishments, getting married and so on.  Functioning are capabilities that have been comprehended (Sen, 1990). </a:t>
            </a:r>
          </a:p>
          <a:p>
            <a:endParaRPr lang="en-US" sz="1600" dirty="0"/>
          </a:p>
        </p:txBody>
      </p:sp>
      <p:graphicFrame>
        <p:nvGraphicFramePr>
          <p:cNvPr id="33" name="Diagram 32"/>
          <p:cNvGraphicFramePr/>
          <p:nvPr/>
        </p:nvGraphicFramePr>
        <p:xfrm>
          <a:off x="3252787" y="2333897"/>
          <a:ext cx="6178596" cy="14510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4" name="Up-Down Arrow 33"/>
          <p:cNvSpPr/>
          <p:nvPr/>
        </p:nvSpPr>
        <p:spPr>
          <a:xfrm>
            <a:off x="3808591" y="3733799"/>
            <a:ext cx="180975" cy="390525"/>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35" name="Up-Down Arrow 34"/>
          <p:cNvSpPr/>
          <p:nvPr/>
        </p:nvSpPr>
        <p:spPr>
          <a:xfrm>
            <a:off x="5237341" y="3733799"/>
            <a:ext cx="180975" cy="390525"/>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36" name="Up-Down Arrow 35"/>
          <p:cNvSpPr/>
          <p:nvPr/>
        </p:nvSpPr>
        <p:spPr>
          <a:xfrm>
            <a:off x="6647041" y="3733799"/>
            <a:ext cx="180975" cy="390525"/>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37" name="Up-Down Arrow 36"/>
          <p:cNvSpPr/>
          <p:nvPr/>
        </p:nvSpPr>
        <p:spPr>
          <a:xfrm>
            <a:off x="8228191" y="3743324"/>
            <a:ext cx="180975" cy="390525"/>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aphicFrame>
        <p:nvGraphicFramePr>
          <p:cNvPr id="38" name="Diagram 37"/>
          <p:cNvGraphicFramePr/>
          <p:nvPr/>
        </p:nvGraphicFramePr>
        <p:xfrm>
          <a:off x="3252787" y="3614057"/>
          <a:ext cx="6178596" cy="134791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39" name="Diagram 38"/>
          <p:cNvGraphicFramePr/>
          <p:nvPr/>
        </p:nvGraphicFramePr>
        <p:xfrm>
          <a:off x="3252786" y="4710310"/>
          <a:ext cx="6178597" cy="1203877"/>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40" name="Diagram 39"/>
          <p:cNvGraphicFramePr/>
          <p:nvPr/>
        </p:nvGraphicFramePr>
        <p:xfrm>
          <a:off x="3262780" y="5703800"/>
          <a:ext cx="6168603" cy="1183611"/>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sp>
        <p:nvSpPr>
          <p:cNvPr id="46" name="Up-Down Arrow 45"/>
          <p:cNvSpPr/>
          <p:nvPr/>
        </p:nvSpPr>
        <p:spPr>
          <a:xfrm>
            <a:off x="3862699" y="4652685"/>
            <a:ext cx="180975" cy="390525"/>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47" name="Up-Down Arrow 46"/>
          <p:cNvSpPr/>
          <p:nvPr/>
        </p:nvSpPr>
        <p:spPr>
          <a:xfrm>
            <a:off x="5342749" y="4652685"/>
            <a:ext cx="180975" cy="390525"/>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48" name="Up-Down Arrow 47"/>
          <p:cNvSpPr/>
          <p:nvPr/>
        </p:nvSpPr>
        <p:spPr>
          <a:xfrm>
            <a:off x="6839922" y="4612066"/>
            <a:ext cx="180975" cy="390525"/>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49" name="Up-Down Arrow 48"/>
          <p:cNvSpPr/>
          <p:nvPr/>
        </p:nvSpPr>
        <p:spPr>
          <a:xfrm>
            <a:off x="8811666" y="4591756"/>
            <a:ext cx="180975" cy="390525"/>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50" name="Up-Down Arrow 49"/>
          <p:cNvSpPr/>
          <p:nvPr/>
        </p:nvSpPr>
        <p:spPr>
          <a:xfrm>
            <a:off x="6005512" y="5622562"/>
            <a:ext cx="180975" cy="390525"/>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val="36521527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3ECFF0A8-641B-E664-7C6E-8D24185357A3}"/>
            </a:ext>
          </a:extLst>
        </p:cNvPr>
        <p:cNvGrpSpPr/>
        <p:nvPr/>
      </p:nvGrpSpPr>
      <p:grpSpPr>
        <a:xfrm>
          <a:off x="0" y="0"/>
          <a:ext cx="0" cy="0"/>
          <a:chOff x="0" y="0"/>
          <a:chExt cx="0" cy="0"/>
        </a:xfrm>
      </p:grpSpPr>
      <p:sp useBgFill="1">
        <p:nvSpPr>
          <p:cNvPr id="9" name="Background Fill">
            <a:extLst>
              <a:ext uri="{FF2B5EF4-FFF2-40B4-BE49-F238E27FC236}">
                <a16:creationId xmlns:a16="http://schemas.microsoft.com/office/drawing/2014/main" id="{B937640E-EF7A-4A6C-A950-D12B7D5C9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72B6D96-D9A2-4E4A-8064-FCA9A1D3F6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044A02B-C403-A5E0-3844-1076CE3F64C9}"/>
              </a:ext>
            </a:extLst>
          </p:cNvPr>
          <p:cNvSpPr>
            <a:spLocks noGrp="1"/>
          </p:cNvSpPr>
          <p:nvPr>
            <p:ph type="title"/>
          </p:nvPr>
        </p:nvSpPr>
        <p:spPr>
          <a:xfrm>
            <a:off x="841248" y="25762"/>
            <a:ext cx="8197977" cy="866867"/>
          </a:xfrm>
        </p:spPr>
        <p:txBody>
          <a:bodyPr vert="horz" lIns="91440" tIns="45720" rIns="91440" bIns="45720" rtlCol="0">
            <a:normAutofit/>
          </a:bodyPr>
          <a:lstStyle/>
          <a:p>
            <a:r>
              <a:rPr lang="en-US" b="1" dirty="0">
                <a:effectLst/>
                <a:latin typeface="Times New Roman" panose="02020603050405020304" pitchFamily="18" charset="0"/>
                <a:ea typeface="Calibri" panose="020F0502020204030204" pitchFamily="34" charset="0"/>
              </a:rPr>
              <a:t>My GTAP Model</a:t>
            </a:r>
            <a:endParaRPr lang="en-PK" b="1" dirty="0"/>
          </a:p>
        </p:txBody>
      </p:sp>
      <p:sp>
        <p:nvSpPr>
          <p:cNvPr id="4" name="Content Placeholder 3">
            <a:extLst>
              <a:ext uri="{FF2B5EF4-FFF2-40B4-BE49-F238E27FC236}">
                <a16:creationId xmlns:a16="http://schemas.microsoft.com/office/drawing/2014/main" id="{AD79A0E6-9844-72DE-47AC-F53576AFDD85}"/>
              </a:ext>
            </a:extLst>
          </p:cNvPr>
          <p:cNvSpPr>
            <a:spLocks noGrp="1"/>
          </p:cNvSpPr>
          <p:nvPr>
            <p:ph idx="1"/>
          </p:nvPr>
        </p:nvSpPr>
        <p:spPr>
          <a:xfrm>
            <a:off x="664029" y="1230086"/>
            <a:ext cx="11179627" cy="5410199"/>
          </a:xfrm>
        </p:spPr>
        <p:txBody>
          <a:bodyPr anchor="b">
            <a:normAutofit fontScale="92500"/>
          </a:bodyPr>
          <a:lstStyle/>
          <a:p>
            <a:pPr marL="342900" indent="-342900">
              <a:lnSpc>
                <a:spcPct val="100000"/>
              </a:lnSpc>
              <a:buFont typeface="Arial" panose="020B0604020202020204" pitchFamily="34" charset="0"/>
              <a:buChar char="•"/>
            </a:pPr>
            <a:r>
              <a:rPr lang="en-US" sz="1600" dirty="0"/>
              <a:t>The </a:t>
            </a:r>
            <a:r>
              <a:rPr lang="en-US" sz="1600" dirty="0" err="1"/>
              <a:t>MyGTAP</a:t>
            </a:r>
            <a:r>
              <a:rPr lang="en-US" sz="1600" dirty="0"/>
              <a:t> model allows more flexibility in the treatment of households and government behavior through the removal of the representative regional household from the standard GTAP model. </a:t>
            </a:r>
            <a:r>
              <a:rPr lang="en-US" sz="1600" dirty="0" err="1"/>
              <a:t>MyGTAP</a:t>
            </a:r>
            <a:r>
              <a:rPr lang="en-US" sz="1600" dirty="0"/>
              <a:t> model with additional data for Pakistan has been taken from (Amir, Khan., Walmsley, Terrie., &amp; </a:t>
            </a:r>
            <a:r>
              <a:rPr lang="en-US" sz="1600" dirty="0" err="1"/>
              <a:t>Mukhopadhay</a:t>
            </a:r>
            <a:r>
              <a:rPr lang="en-US" sz="1600" dirty="0"/>
              <a:t>, Kakali 2020). </a:t>
            </a:r>
          </a:p>
          <a:p>
            <a:pPr marL="342900" indent="-342900">
              <a:lnSpc>
                <a:spcPct val="100000"/>
              </a:lnSpc>
              <a:buFont typeface="Arial" panose="020B0604020202020204" pitchFamily="34" charset="0"/>
              <a:buChar char="•"/>
            </a:pPr>
            <a:r>
              <a:rPr lang="en-US" sz="1600" dirty="0"/>
              <a:t>The </a:t>
            </a:r>
            <a:r>
              <a:rPr lang="en-US" sz="1600" dirty="0" err="1"/>
              <a:t>MyGTAP</a:t>
            </a:r>
            <a:r>
              <a:rPr lang="en-US" sz="1600" dirty="0"/>
              <a:t> framework also allows for additional factors of production and multiple private households to be added for one or more countries using additional data supplied from a social accounting matrix (SAM) or household survey. These data are incorporated into the augmented </a:t>
            </a:r>
            <a:r>
              <a:rPr lang="en-US" sz="1600" dirty="0" err="1"/>
              <a:t>MyGTAP</a:t>
            </a:r>
            <a:r>
              <a:rPr lang="en-US" sz="1600" dirty="0"/>
              <a:t> framework using a facility developed by Minor and Walmsley (2013). </a:t>
            </a:r>
          </a:p>
          <a:p>
            <a:pPr marL="342900" indent="-342900">
              <a:lnSpc>
                <a:spcPct val="100000"/>
              </a:lnSpc>
              <a:buFont typeface="Arial" panose="020B0604020202020204" pitchFamily="34" charset="0"/>
              <a:buChar char="•"/>
            </a:pPr>
            <a:r>
              <a:rPr lang="en-US" sz="1600" dirty="0"/>
              <a:t>Data for 16 household types (or representative households)5 and 12 factors of production are incorporated into this database using data obtained from the 2010 11 Pakistani SAM (IFPRI, 2016).6 The framework, developed by Minor and Walmsley (2013), incorporates the household data into GTAP, ensuring that the household data are consistent with the original GTAP data </a:t>
            </a:r>
          </a:p>
          <a:p>
            <a:pPr marL="342900" indent="-342900">
              <a:lnSpc>
                <a:spcPct val="100000"/>
              </a:lnSpc>
              <a:buFont typeface="Arial" panose="020B0604020202020204" pitchFamily="34" charset="0"/>
              <a:buChar char="•"/>
            </a:pPr>
            <a:r>
              <a:rPr lang="en-US" sz="1600" dirty="0"/>
              <a:t>The 16 types of household provided in the Pakistani SAM classify households by geographical zone and type of settlement (i.e., rural or urban) Household types are based on land ownership and the size of the land owned. For instance, medium rural farms are greater than 12.5 acres, and small farms are those less than 12.5 acres. Landless farmers own no land, but may operate land on an owners behalf, thereby receiving rents from land (IFPRI, 2016). </a:t>
            </a:r>
          </a:p>
          <a:p>
            <a:pPr marL="342900" indent="-342900">
              <a:lnSpc>
                <a:spcPct val="100000"/>
              </a:lnSpc>
              <a:buFont typeface="Arial" panose="020B0604020202020204" pitchFamily="34" charset="0"/>
              <a:buChar char="•"/>
            </a:pPr>
            <a:r>
              <a:rPr lang="en-US" sz="1600" dirty="0"/>
              <a:t>The households  are ordered by per capita income. Rural farm worker (quartile 1) and rural non-farm worker (quartile 1) households account for 14 percent of the population and have the lowest per capita incomes – when converted to US Dollars, their annual per capita income is just US$ 240 and US$ 332 respectively. Urban (quartile 4) households have the highest per capita incomes, over US$ 4,423. An examination of the data reveals that 89 percent of the poor households (defined as earning less than $2 per day) are rural, split (roughly) equally between farm and non-farm households. The three richest household categories are primarily (65 percent) urban households, followed by rural non-farm households (24 percent). </a:t>
            </a:r>
          </a:p>
          <a:p>
            <a:pPr marL="285750" indent="-285750">
              <a:lnSpc>
                <a:spcPct val="100000"/>
              </a:lnSpc>
              <a:buFont typeface="Arial" panose="020B0604020202020204" pitchFamily="34" charset="0"/>
              <a:buChar char="•"/>
            </a:pPr>
            <a:endParaRPr lang="en-PK" sz="1600" dirty="0"/>
          </a:p>
        </p:txBody>
      </p:sp>
      <p:sp>
        <p:nvSpPr>
          <p:cNvPr id="13" name="Freeform: Shape 12">
            <a:extLst>
              <a:ext uri="{FF2B5EF4-FFF2-40B4-BE49-F238E27FC236}">
                <a16:creationId xmlns:a16="http://schemas.microsoft.com/office/drawing/2014/main" id="{64ADF8E3-1B35-4C33-95FB-BAAD781AF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58188" y="0"/>
            <a:ext cx="2933812" cy="2750153"/>
          </a:xfrm>
          <a:custGeom>
            <a:avLst/>
            <a:gdLst>
              <a:gd name="connsiteX0" fmla="*/ 1067830 w 2933812"/>
              <a:gd name="connsiteY0" fmla="*/ 776732 h 2750153"/>
              <a:gd name="connsiteX1" fmla="*/ 1305537 w 2933812"/>
              <a:gd name="connsiteY1" fmla="*/ 842083 h 2750153"/>
              <a:gd name="connsiteX2" fmla="*/ 1421053 w 2933812"/>
              <a:gd name="connsiteY2" fmla="*/ 1397856 h 2750153"/>
              <a:gd name="connsiteX3" fmla="*/ 865267 w 2933812"/>
              <a:gd name="connsiteY3" fmla="*/ 1513301 h 2750153"/>
              <a:gd name="connsiteX4" fmla="*/ 749819 w 2933812"/>
              <a:gd name="connsiteY4" fmla="*/ 957568 h 2750153"/>
              <a:gd name="connsiteX5" fmla="*/ 836727 w 2933812"/>
              <a:gd name="connsiteY5" fmla="*/ 862679 h 2750153"/>
              <a:gd name="connsiteX6" fmla="*/ 1067830 w 2933812"/>
              <a:gd name="connsiteY6" fmla="*/ 776732 h 2750153"/>
              <a:gd name="connsiteX7" fmla="*/ 209205 w 2933812"/>
              <a:gd name="connsiteY7" fmla="*/ 551704 h 2750153"/>
              <a:gd name="connsiteX8" fmla="*/ 328901 w 2933812"/>
              <a:gd name="connsiteY8" fmla="*/ 567267 h 2750153"/>
              <a:gd name="connsiteX9" fmla="*/ 460887 w 2933812"/>
              <a:gd name="connsiteY9" fmla="*/ 878648 h 2750153"/>
              <a:gd name="connsiteX10" fmla="*/ 149506 w 2933812"/>
              <a:gd name="connsiteY10" fmla="*/ 1010633 h 2750153"/>
              <a:gd name="connsiteX11" fmla="*/ 17517 w 2933812"/>
              <a:gd name="connsiteY11" fmla="*/ 699260 h 2750153"/>
              <a:gd name="connsiteX12" fmla="*/ 97142 w 2933812"/>
              <a:gd name="connsiteY12" fmla="*/ 596577 h 2750153"/>
              <a:gd name="connsiteX13" fmla="*/ 209205 w 2933812"/>
              <a:gd name="connsiteY13" fmla="*/ 551704 h 2750153"/>
              <a:gd name="connsiteX14" fmla="*/ 603014 w 2933812"/>
              <a:gd name="connsiteY14" fmla="*/ 0 h 2750153"/>
              <a:gd name="connsiteX15" fmla="*/ 2933812 w 2933812"/>
              <a:gd name="connsiteY15" fmla="*/ 0 h 2750153"/>
              <a:gd name="connsiteX16" fmla="*/ 2933812 w 2933812"/>
              <a:gd name="connsiteY16" fmla="*/ 2748233 h 2750153"/>
              <a:gd name="connsiteX17" fmla="*/ 2877044 w 2933812"/>
              <a:gd name="connsiteY17" fmla="*/ 2704219 h 2750153"/>
              <a:gd name="connsiteX18" fmla="*/ 1987800 w 2933812"/>
              <a:gd name="connsiteY18" fmla="*/ 2707378 h 2750153"/>
              <a:gd name="connsiteX19" fmla="*/ 1571775 w 2933812"/>
              <a:gd name="connsiteY19" fmla="*/ 2085562 h 2750153"/>
              <a:gd name="connsiteX20" fmla="*/ 2085622 w 2933812"/>
              <a:gd name="connsiteY20" fmla="*/ 1038354 h 2750153"/>
              <a:gd name="connsiteX21" fmla="*/ 1614635 w 2933812"/>
              <a:gd name="connsiteY21" fmla="*/ 560521 h 2750153"/>
              <a:gd name="connsiteX22" fmla="*/ 825009 w 2933812"/>
              <a:gd name="connsiteY22" fmla="*/ 518839 h 2750153"/>
              <a:gd name="connsiteX23" fmla="*/ 599925 w 2933812"/>
              <a:gd name="connsiteY23" fmla="*/ 14372 h 2750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933812" h="2750153">
                <a:moveTo>
                  <a:pt x="1067830" y="776732"/>
                </a:moveTo>
                <a:cubicBezTo>
                  <a:pt x="1150031" y="773119"/>
                  <a:pt x="1233332" y="794722"/>
                  <a:pt x="1305537" y="842083"/>
                </a:cubicBezTo>
                <a:cubicBezTo>
                  <a:pt x="1490941" y="963689"/>
                  <a:pt x="1542616" y="1212493"/>
                  <a:pt x="1421053" y="1397856"/>
                </a:cubicBezTo>
                <a:cubicBezTo>
                  <a:pt x="1299424" y="1583173"/>
                  <a:pt x="1050671" y="1634906"/>
                  <a:pt x="865267" y="1513301"/>
                </a:cubicBezTo>
                <a:cubicBezTo>
                  <a:pt x="679936" y="1391729"/>
                  <a:pt x="628260" y="1142925"/>
                  <a:pt x="749819" y="957568"/>
                </a:cubicBezTo>
                <a:cubicBezTo>
                  <a:pt x="773570" y="921529"/>
                  <a:pt x="802922" y="889506"/>
                  <a:pt x="836727" y="862679"/>
                </a:cubicBezTo>
                <a:cubicBezTo>
                  <a:pt x="904529" y="809175"/>
                  <a:pt x="985629" y="780345"/>
                  <a:pt x="1067830" y="776732"/>
                </a:cubicBezTo>
                <a:close/>
                <a:moveTo>
                  <a:pt x="209205" y="551704"/>
                </a:moveTo>
                <a:cubicBezTo>
                  <a:pt x="249147" y="546653"/>
                  <a:pt x="290360" y="551675"/>
                  <a:pt x="328901" y="567267"/>
                </a:cubicBezTo>
                <a:cubicBezTo>
                  <a:pt x="451346" y="616809"/>
                  <a:pt x="510410" y="756201"/>
                  <a:pt x="460887" y="878648"/>
                </a:cubicBezTo>
                <a:cubicBezTo>
                  <a:pt x="411366" y="1001087"/>
                  <a:pt x="271948" y="1060182"/>
                  <a:pt x="149506" y="1010633"/>
                </a:cubicBezTo>
                <a:cubicBezTo>
                  <a:pt x="27060" y="961092"/>
                  <a:pt x="-32003" y="821699"/>
                  <a:pt x="17517" y="699260"/>
                </a:cubicBezTo>
                <a:cubicBezTo>
                  <a:pt x="34058" y="658332"/>
                  <a:pt x="61655" y="622811"/>
                  <a:pt x="97142" y="596577"/>
                </a:cubicBezTo>
                <a:cubicBezTo>
                  <a:pt x="130594" y="571878"/>
                  <a:pt x="169264" y="556754"/>
                  <a:pt x="209205" y="551704"/>
                </a:cubicBezTo>
                <a:close/>
                <a:moveTo>
                  <a:pt x="603014" y="0"/>
                </a:moveTo>
                <a:lnTo>
                  <a:pt x="2933812" y="0"/>
                </a:lnTo>
                <a:lnTo>
                  <a:pt x="2933812" y="2748233"/>
                </a:lnTo>
                <a:lnTo>
                  <a:pt x="2877044" y="2704219"/>
                </a:lnTo>
                <a:cubicBezTo>
                  <a:pt x="2590402" y="2543052"/>
                  <a:pt x="2331640" y="2859871"/>
                  <a:pt x="1987800" y="2707378"/>
                </a:cubicBezTo>
                <a:cubicBezTo>
                  <a:pt x="1763640" y="2607782"/>
                  <a:pt x="1580044" y="2342268"/>
                  <a:pt x="1571775" y="2085562"/>
                </a:cubicBezTo>
                <a:cubicBezTo>
                  <a:pt x="1556983" y="1612648"/>
                  <a:pt x="2147977" y="1430482"/>
                  <a:pt x="2085622" y="1038354"/>
                </a:cubicBezTo>
                <a:cubicBezTo>
                  <a:pt x="2048252" y="804151"/>
                  <a:pt x="1799013" y="625551"/>
                  <a:pt x="1614635" y="560521"/>
                </a:cubicBezTo>
                <a:cubicBezTo>
                  <a:pt x="1263737" y="436354"/>
                  <a:pt x="1061091" y="667936"/>
                  <a:pt x="825009" y="518839"/>
                </a:cubicBezTo>
                <a:cubicBezTo>
                  <a:pt x="671642" y="421917"/>
                  <a:pt x="576178" y="209445"/>
                  <a:pt x="599925" y="1437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Tree>
    <p:extLst>
      <p:ext uri="{BB962C8B-B14F-4D97-AF65-F5344CB8AC3E}">
        <p14:creationId xmlns:p14="http://schemas.microsoft.com/office/powerpoint/2010/main" val="14966040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AD0A8-0E0B-35C9-B361-618403C1F04A}"/>
              </a:ext>
            </a:extLst>
          </p:cNvPr>
          <p:cNvSpPr>
            <a:spLocks noGrp="1"/>
          </p:cNvSpPr>
          <p:nvPr>
            <p:ph type="title"/>
          </p:nvPr>
        </p:nvSpPr>
        <p:spPr>
          <a:xfrm>
            <a:off x="609600" y="29037"/>
            <a:ext cx="10972800" cy="707490"/>
          </a:xfrm>
        </p:spPr>
        <p:txBody>
          <a:bodyPr>
            <a:normAutofit/>
          </a:bodyPr>
          <a:lstStyle/>
          <a:p>
            <a:r>
              <a:rPr lang="en-US" sz="3600" dirty="0"/>
              <a:t>Research Scenarios &amp; Model Closure</a:t>
            </a:r>
            <a:endParaRPr lang="en-PK" sz="3600" dirty="0"/>
          </a:p>
        </p:txBody>
      </p:sp>
      <p:sp>
        <p:nvSpPr>
          <p:cNvPr id="3" name="Content Placeholder 2">
            <a:extLst>
              <a:ext uri="{FF2B5EF4-FFF2-40B4-BE49-F238E27FC236}">
                <a16:creationId xmlns:a16="http://schemas.microsoft.com/office/drawing/2014/main" id="{078057B8-9E0A-F078-C9E9-8F8EDDCBCD06}"/>
              </a:ext>
            </a:extLst>
          </p:cNvPr>
          <p:cNvSpPr>
            <a:spLocks noGrp="1"/>
          </p:cNvSpPr>
          <p:nvPr>
            <p:ph idx="1"/>
          </p:nvPr>
        </p:nvSpPr>
        <p:spPr>
          <a:xfrm>
            <a:off x="609600" y="893135"/>
            <a:ext cx="10972800" cy="5762846"/>
          </a:xfrm>
        </p:spPr>
        <p:txBody>
          <a:bodyPr>
            <a:normAutofit lnSpcReduction="10000"/>
          </a:bodyPr>
          <a:lstStyle/>
          <a:p>
            <a:pPr marL="285750" indent="-285750">
              <a:buFont typeface="Arial" panose="020B0604020202020204" pitchFamily="34" charset="0"/>
              <a:buChar char="•"/>
            </a:pPr>
            <a:r>
              <a:rPr lang="en-US" sz="1800" dirty="0"/>
              <a:t>The objective was to analyze the impact of poverty alleviation and income distribution policies on sustainable economic development. Pakistan had seen uneven growth patterns for many years. In the era of high growth income inequality was seen elevated</a:t>
            </a:r>
          </a:p>
          <a:p>
            <a:pPr marL="285750" indent="-285750">
              <a:buFont typeface="Arial" panose="020B0604020202020204" pitchFamily="34" charset="0"/>
              <a:buChar char="•"/>
            </a:pPr>
            <a:r>
              <a:rPr lang="en-US" sz="1800" dirty="0"/>
              <a:t>On the other hand, when the focus was given to social spending, growth was found to be hurt.</a:t>
            </a:r>
          </a:p>
          <a:p>
            <a:pPr marL="285750" indent="-285750">
              <a:buFont typeface="Arial" panose="020B0604020202020204" pitchFamily="34" charset="0"/>
              <a:buChar char="•"/>
            </a:pPr>
            <a:r>
              <a:rPr lang="en-US" sz="1800" dirty="0"/>
              <a:t>To evaluate the impact three types of scenarios were created. </a:t>
            </a:r>
          </a:p>
          <a:p>
            <a:pPr marL="514350" lvl="1" indent="-285750">
              <a:buFont typeface="Arial" panose="020B0604020202020204" pitchFamily="34" charset="0"/>
              <a:buChar char="•"/>
            </a:pPr>
            <a:r>
              <a:rPr lang="en-US" sz="1600" dirty="0"/>
              <a:t>In the first scenario government’s social spending was increased by 10 percent</a:t>
            </a:r>
          </a:p>
          <a:p>
            <a:pPr marL="514350" lvl="1" indent="-285750">
              <a:buFont typeface="Arial" panose="020B0604020202020204" pitchFamily="34" charset="0"/>
              <a:buChar char="•"/>
            </a:pPr>
            <a:r>
              <a:rPr lang="en-US" sz="1600" dirty="0"/>
              <a:t>In the second scenario business output was increased by 10 percent.  </a:t>
            </a:r>
          </a:p>
          <a:p>
            <a:pPr marL="514350" lvl="1" indent="-285750">
              <a:buFont typeface="Arial" panose="020B0604020202020204" pitchFamily="34" charset="0"/>
              <a:buChar char="•"/>
            </a:pPr>
            <a:r>
              <a:rPr lang="en-US" sz="1600" dirty="0"/>
              <a:t>In the third scenario business output along with social spending was increased simultaneously by 5 percent and 15 percent. </a:t>
            </a:r>
          </a:p>
          <a:p>
            <a:pPr marL="285750" indent="-285750">
              <a:buFont typeface="Arial" panose="020B0604020202020204" pitchFamily="34" charset="0"/>
              <a:buChar char="•"/>
            </a:pPr>
            <a:r>
              <a:rPr lang="en-US" sz="1800" dirty="0"/>
              <a:t>Output shock(</a:t>
            </a:r>
            <a:r>
              <a:rPr lang="en-US" sz="1800" dirty="0" err="1"/>
              <a:t>qo</a:t>
            </a:r>
            <a:r>
              <a:rPr lang="en-US" sz="1800" dirty="0"/>
              <a:t>) is for Business output and real transfers from govt to households for Social Spending</a:t>
            </a:r>
          </a:p>
          <a:p>
            <a:pPr marL="285750" indent="-285750">
              <a:buFont typeface="Arial" panose="020B0604020202020204" pitchFamily="34" charset="0"/>
              <a:buChar char="•"/>
            </a:pPr>
            <a:r>
              <a:rPr lang="en-US" sz="1800" dirty="0"/>
              <a:t>Model Closure</a:t>
            </a:r>
          </a:p>
          <a:p>
            <a:pPr marL="514350" lvl="1" indent="-285750">
              <a:lnSpc>
                <a:spcPct val="120000"/>
              </a:lnSpc>
              <a:buFont typeface="Arial" panose="020B0604020202020204" pitchFamily="34" charset="0"/>
              <a:buChar char="•"/>
            </a:pPr>
            <a:r>
              <a:rPr lang="en-US" sz="1600" dirty="0"/>
              <a:t>variables would include tax, tariff rates, elasticities of supply and demand, and shift and share coefficients used in equations</a:t>
            </a:r>
          </a:p>
          <a:p>
            <a:pPr marL="514350" lvl="1" indent="-285750">
              <a:lnSpc>
                <a:spcPct val="120000"/>
              </a:lnSpc>
              <a:buFont typeface="Arial" panose="020B0604020202020204" pitchFamily="34" charset="0"/>
              <a:buChar char="•"/>
            </a:pPr>
            <a:r>
              <a:rPr lang="en-US" sz="1600" dirty="0"/>
              <a:t>Endogenous variables would be welfare, GDP, sectoral output, household income, and inequality</a:t>
            </a:r>
          </a:p>
          <a:p>
            <a:pPr marL="514350" lvl="1" indent="-285750">
              <a:lnSpc>
                <a:spcPct val="120000"/>
              </a:lnSpc>
              <a:buFont typeface="Arial" panose="020B0604020202020204" pitchFamily="34" charset="0"/>
              <a:buChar char="•"/>
            </a:pPr>
            <a:r>
              <a:rPr lang="en-US" sz="1600" dirty="0"/>
              <a:t>The model is based on the assumptions that labor and capital are mobile, land and natural resources are sluggish, foreign incomes are dependent on the price change of factor incomes and investments are dependent on the rate of return. </a:t>
            </a:r>
            <a:endParaRPr lang="en-PK" sz="1600" dirty="0"/>
          </a:p>
          <a:p>
            <a:endParaRPr lang="en-PK" dirty="0"/>
          </a:p>
        </p:txBody>
      </p:sp>
    </p:spTree>
    <p:extLst>
      <p:ext uri="{BB962C8B-B14F-4D97-AF65-F5344CB8AC3E}">
        <p14:creationId xmlns:p14="http://schemas.microsoft.com/office/powerpoint/2010/main" val="19232650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042E603F-28B7-4831-BF23-65FBAB13D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Shape 14">
            <a:extLst>
              <a:ext uri="{FF2B5EF4-FFF2-40B4-BE49-F238E27FC236}">
                <a16:creationId xmlns:a16="http://schemas.microsoft.com/office/drawing/2014/main" id="{4D39700F-2B10-4402-A7DD-06EE22458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32968"/>
            <a:ext cx="9560477" cy="6625032"/>
          </a:xfrm>
          <a:custGeom>
            <a:avLst/>
            <a:gdLst>
              <a:gd name="connsiteX0" fmla="*/ 8831314 w 9263816"/>
              <a:gd name="connsiteY0" fmla="*/ 5943878 h 6858000"/>
              <a:gd name="connsiteX1" fmla="*/ 9179783 w 9263816"/>
              <a:gd name="connsiteY1" fmla="*/ 6086141 h 6858000"/>
              <a:gd name="connsiteX2" fmla="*/ 9260887 w 9263816"/>
              <a:gd name="connsiteY2" fmla="*/ 6279156 h 6858000"/>
              <a:gd name="connsiteX3" fmla="*/ 8925621 w 9263816"/>
              <a:gd name="connsiteY3" fmla="*/ 6708712 h 6858000"/>
              <a:gd name="connsiteX4" fmla="*/ 8496050 w 9263816"/>
              <a:gd name="connsiteY4" fmla="*/ 6373449 h 6858000"/>
              <a:gd name="connsiteX5" fmla="*/ 8831314 w 9263816"/>
              <a:gd name="connsiteY5" fmla="*/ 5943878 h 6858000"/>
              <a:gd name="connsiteX6" fmla="*/ 7397485 w 9263816"/>
              <a:gd name="connsiteY6" fmla="*/ 5931706 h 6858000"/>
              <a:gd name="connsiteX7" fmla="*/ 7917779 w 9263816"/>
              <a:gd name="connsiteY7" fmla="*/ 6191864 h 6858000"/>
              <a:gd name="connsiteX8" fmla="*/ 8013467 w 9263816"/>
              <a:gd name="connsiteY8" fmla="*/ 6375784 h 6858000"/>
              <a:gd name="connsiteX9" fmla="*/ 8021879 w 9263816"/>
              <a:gd name="connsiteY9" fmla="*/ 6753751 h 6858000"/>
              <a:gd name="connsiteX10" fmla="*/ 7981316 w 9263816"/>
              <a:gd name="connsiteY10" fmla="*/ 6858000 h 6858000"/>
              <a:gd name="connsiteX11" fmla="*/ 6819486 w 9263816"/>
              <a:gd name="connsiteY11" fmla="*/ 6858000 h 6858000"/>
              <a:gd name="connsiteX12" fmla="*/ 6785199 w 9263816"/>
              <a:gd name="connsiteY12" fmla="*/ 6781101 h 6858000"/>
              <a:gd name="connsiteX13" fmla="*/ 7196747 w 9263816"/>
              <a:gd name="connsiteY13" fmla="*/ 5964309 h 6858000"/>
              <a:gd name="connsiteX14" fmla="*/ 7397485 w 9263816"/>
              <a:gd name="connsiteY14" fmla="*/ 5931706 h 6858000"/>
              <a:gd name="connsiteX15" fmla="*/ 1505570 w 9263816"/>
              <a:gd name="connsiteY15" fmla="*/ 227178 h 6858000"/>
              <a:gd name="connsiteX16" fmla="*/ 2026489 w 9263816"/>
              <a:gd name="connsiteY16" fmla="*/ 392370 h 6858000"/>
              <a:gd name="connsiteX17" fmla="*/ 2444553 w 9263816"/>
              <a:gd name="connsiteY17" fmla="*/ 1654853 h 6858000"/>
              <a:gd name="connsiteX18" fmla="*/ 3183153 w 9263816"/>
              <a:gd name="connsiteY18" fmla="*/ 2116208 h 6858000"/>
              <a:gd name="connsiteX19" fmla="*/ 4288384 w 9263816"/>
              <a:gd name="connsiteY19" fmla="*/ 1291908 h 6858000"/>
              <a:gd name="connsiteX20" fmla="*/ 5472602 w 9263816"/>
              <a:gd name="connsiteY20" fmla="*/ 1697818 h 6858000"/>
              <a:gd name="connsiteX21" fmla="*/ 5844697 w 9263816"/>
              <a:gd name="connsiteY21" fmla="*/ 3444791 h 6858000"/>
              <a:gd name="connsiteX22" fmla="*/ 6715674 w 9263816"/>
              <a:gd name="connsiteY22" fmla="*/ 4065208 h 6858000"/>
              <a:gd name="connsiteX23" fmla="*/ 8130429 w 9263816"/>
              <a:gd name="connsiteY23" fmla="*/ 4101787 h 6858000"/>
              <a:gd name="connsiteX24" fmla="*/ 8624630 w 9263816"/>
              <a:gd name="connsiteY24" fmla="*/ 4686202 h 6858000"/>
              <a:gd name="connsiteX25" fmla="*/ 8623843 w 9263816"/>
              <a:gd name="connsiteY25" fmla="*/ 4685749 h 6858000"/>
              <a:gd name="connsiteX26" fmla="*/ 8646859 w 9263816"/>
              <a:gd name="connsiteY26" fmla="*/ 4835156 h 6858000"/>
              <a:gd name="connsiteX27" fmla="*/ 8079403 w 9263816"/>
              <a:gd name="connsiteY27" fmla="*/ 5661624 h 6858000"/>
              <a:gd name="connsiteX28" fmla="*/ 6833105 w 9263816"/>
              <a:gd name="connsiteY28" fmla="*/ 5397208 h 6858000"/>
              <a:gd name="connsiteX29" fmla="*/ 5900832 w 9263816"/>
              <a:gd name="connsiteY29" fmla="*/ 5944462 h 6858000"/>
              <a:gd name="connsiteX30" fmla="*/ 6067212 w 9263816"/>
              <a:gd name="connsiteY30" fmla="*/ 6811916 h 6858000"/>
              <a:gd name="connsiteX31" fmla="*/ 6089565 w 9263816"/>
              <a:gd name="connsiteY31" fmla="*/ 6858000 h 6858000"/>
              <a:gd name="connsiteX32" fmla="*/ 0 w 9263816"/>
              <a:gd name="connsiteY32" fmla="*/ 6858000 h 6858000"/>
              <a:gd name="connsiteX33" fmla="*/ 0 w 9263816"/>
              <a:gd name="connsiteY33" fmla="*/ 2181377 h 6858000"/>
              <a:gd name="connsiteX34" fmla="*/ 73069 w 9263816"/>
              <a:gd name="connsiteY34" fmla="*/ 2215839 h 6858000"/>
              <a:gd name="connsiteX35" fmla="*/ 335445 w 9263816"/>
              <a:gd name="connsiteY35" fmla="*/ 2237140 h 6858000"/>
              <a:gd name="connsiteX36" fmla="*/ 752878 w 9263816"/>
              <a:gd name="connsiteY36" fmla="*/ 1445285 h 6858000"/>
              <a:gd name="connsiteX37" fmla="*/ 1202551 w 9263816"/>
              <a:gd name="connsiteY37" fmla="*/ 314229 h 6858000"/>
              <a:gd name="connsiteX38" fmla="*/ 1505570 w 9263816"/>
              <a:gd name="connsiteY38" fmla="*/ 227178 h 6858000"/>
              <a:gd name="connsiteX39" fmla="*/ 3142509 w 9263816"/>
              <a:gd name="connsiteY39" fmla="*/ 68854 h 6858000"/>
              <a:gd name="connsiteX40" fmla="*/ 3490978 w 9263816"/>
              <a:gd name="connsiteY40" fmla="*/ 211117 h 6858000"/>
              <a:gd name="connsiteX41" fmla="*/ 3572083 w 9263816"/>
              <a:gd name="connsiteY41" fmla="*/ 404131 h 6858000"/>
              <a:gd name="connsiteX42" fmla="*/ 3236814 w 9263816"/>
              <a:gd name="connsiteY42" fmla="*/ 833688 h 6858000"/>
              <a:gd name="connsiteX43" fmla="*/ 2807245 w 9263816"/>
              <a:gd name="connsiteY43" fmla="*/ 498425 h 6858000"/>
              <a:gd name="connsiteX44" fmla="*/ 3142509 w 9263816"/>
              <a:gd name="connsiteY44" fmla="*/ 68854 h 6858000"/>
              <a:gd name="connsiteX45" fmla="*/ 0 w 9263816"/>
              <a:gd name="connsiteY45" fmla="*/ 0 h 6858000"/>
              <a:gd name="connsiteX46" fmla="*/ 39858 w 9263816"/>
              <a:gd name="connsiteY46" fmla="*/ 0 h 6858000"/>
              <a:gd name="connsiteX47" fmla="*/ 65022 w 9263816"/>
              <a:gd name="connsiteY47" fmla="*/ 5834 h 6858000"/>
              <a:gd name="connsiteX48" fmla="*/ 389258 w 9263816"/>
              <a:gd name="connsiteY48" fmla="*/ 235630 h 6858000"/>
              <a:gd name="connsiteX49" fmla="*/ 485484 w 9263816"/>
              <a:gd name="connsiteY49" fmla="*/ 420070 h 6858000"/>
              <a:gd name="connsiteX50" fmla="*/ 74229 w 9263816"/>
              <a:gd name="connsiteY50" fmla="*/ 1237955 h 6858000"/>
              <a:gd name="connsiteX51" fmla="*/ 0 w 9263816"/>
              <a:gd name="connsiteY51" fmla="*/ 12544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63816" h="6858000">
                <a:moveTo>
                  <a:pt x="8831314" y="5943878"/>
                </a:moveTo>
                <a:cubicBezTo>
                  <a:pt x="8964281" y="5927490"/>
                  <a:pt x="9096260" y="5981362"/>
                  <a:pt x="9179783" y="6086141"/>
                </a:cubicBezTo>
                <a:cubicBezTo>
                  <a:pt x="9224074" y="6141769"/>
                  <a:pt x="9252211" y="6208560"/>
                  <a:pt x="9260887" y="6279156"/>
                </a:cubicBezTo>
                <a:cubicBezTo>
                  <a:pt x="9286897" y="6490362"/>
                  <a:pt x="9136845" y="6682672"/>
                  <a:pt x="8925621" y="6708712"/>
                </a:cubicBezTo>
                <a:cubicBezTo>
                  <a:pt x="8714398" y="6734766"/>
                  <a:pt x="8522062" y="6584655"/>
                  <a:pt x="8496050" y="6373449"/>
                </a:cubicBezTo>
                <a:cubicBezTo>
                  <a:pt x="8470038" y="6162229"/>
                  <a:pt x="8620090" y="5969920"/>
                  <a:pt x="8831314" y="5943878"/>
                </a:cubicBezTo>
                <a:close/>
                <a:moveTo>
                  <a:pt x="7397485" y="5931706"/>
                </a:moveTo>
                <a:cubicBezTo>
                  <a:pt x="7598431" y="5931157"/>
                  <a:pt x="7792965" y="6024548"/>
                  <a:pt x="7917779" y="6191864"/>
                </a:cubicBezTo>
                <a:cubicBezTo>
                  <a:pt x="7959204" y="6247714"/>
                  <a:pt x="7991530" y="6309792"/>
                  <a:pt x="8013467" y="6375784"/>
                </a:cubicBezTo>
                <a:cubicBezTo>
                  <a:pt x="8055425" y="6502973"/>
                  <a:pt x="8055748" y="6633888"/>
                  <a:pt x="8021879" y="6753751"/>
                </a:cubicBezTo>
                <a:lnTo>
                  <a:pt x="7981316" y="6858000"/>
                </a:lnTo>
                <a:lnTo>
                  <a:pt x="6819486" y="6858000"/>
                </a:lnTo>
                <a:lnTo>
                  <a:pt x="6785199" y="6781101"/>
                </a:lnTo>
                <a:cubicBezTo>
                  <a:pt x="6673307" y="6441922"/>
                  <a:pt x="6857485" y="6076251"/>
                  <a:pt x="7196747" y="5964309"/>
                </a:cubicBezTo>
                <a:cubicBezTo>
                  <a:pt x="7262809" y="5942509"/>
                  <a:pt x="7330503" y="5931889"/>
                  <a:pt x="7397485" y="5931706"/>
                </a:cubicBezTo>
                <a:close/>
                <a:moveTo>
                  <a:pt x="1505570" y="227178"/>
                </a:moveTo>
                <a:cubicBezTo>
                  <a:pt x="1691018" y="218628"/>
                  <a:pt x="1889853" y="275403"/>
                  <a:pt x="2026489" y="392370"/>
                </a:cubicBezTo>
                <a:cubicBezTo>
                  <a:pt x="2369898" y="685965"/>
                  <a:pt x="2078266" y="1147857"/>
                  <a:pt x="2444553" y="1654853"/>
                </a:cubicBezTo>
                <a:cubicBezTo>
                  <a:pt x="2492906" y="1721679"/>
                  <a:pt x="2800482" y="2144546"/>
                  <a:pt x="3183153" y="2116208"/>
                </a:cubicBezTo>
                <a:cubicBezTo>
                  <a:pt x="3673561" y="2080541"/>
                  <a:pt x="3723222" y="1441614"/>
                  <a:pt x="4288384" y="1291908"/>
                </a:cubicBezTo>
                <a:cubicBezTo>
                  <a:pt x="4689065" y="1185875"/>
                  <a:pt x="5207943" y="1366633"/>
                  <a:pt x="5472602" y="1697818"/>
                </a:cubicBezTo>
                <a:cubicBezTo>
                  <a:pt x="5891294" y="2221754"/>
                  <a:pt x="5408012" y="2790179"/>
                  <a:pt x="5844697" y="3444791"/>
                </a:cubicBezTo>
                <a:cubicBezTo>
                  <a:pt x="6149900" y="3902467"/>
                  <a:pt x="6672672" y="4053594"/>
                  <a:pt x="6715674" y="4065208"/>
                </a:cubicBezTo>
                <a:cubicBezTo>
                  <a:pt x="7326423" y="4232519"/>
                  <a:pt x="7677158" y="3817020"/>
                  <a:pt x="8130429" y="4101787"/>
                </a:cubicBezTo>
                <a:cubicBezTo>
                  <a:pt x="8226340" y="4161985"/>
                  <a:pt x="8536372" y="4356819"/>
                  <a:pt x="8624630" y="4686202"/>
                </a:cubicBezTo>
                <a:lnTo>
                  <a:pt x="8623843" y="4685749"/>
                </a:lnTo>
                <a:cubicBezTo>
                  <a:pt x="8636924" y="4734567"/>
                  <a:pt x="8644635" y="4784678"/>
                  <a:pt x="8646859" y="4835156"/>
                </a:cubicBezTo>
                <a:cubicBezTo>
                  <a:pt x="8662596" y="5196604"/>
                  <a:pt x="8398383" y="5562326"/>
                  <a:pt x="8079403" y="5661624"/>
                </a:cubicBezTo>
                <a:cubicBezTo>
                  <a:pt x="7649807" y="5795217"/>
                  <a:pt x="7430996" y="5350293"/>
                  <a:pt x="6833105" y="5397208"/>
                </a:cubicBezTo>
                <a:cubicBezTo>
                  <a:pt x="6519033" y="5421527"/>
                  <a:pt x="6056658" y="5595550"/>
                  <a:pt x="5900832" y="5944462"/>
                </a:cubicBezTo>
                <a:cubicBezTo>
                  <a:pt x="5770548" y="6236600"/>
                  <a:pt x="5916359" y="6515160"/>
                  <a:pt x="6067212" y="6811916"/>
                </a:cubicBezTo>
                <a:lnTo>
                  <a:pt x="6089565" y="6858000"/>
                </a:lnTo>
                <a:lnTo>
                  <a:pt x="0" y="6858000"/>
                </a:lnTo>
                <a:lnTo>
                  <a:pt x="0" y="2181377"/>
                </a:lnTo>
                <a:lnTo>
                  <a:pt x="73069" y="2215839"/>
                </a:lnTo>
                <a:cubicBezTo>
                  <a:pt x="165116" y="2251829"/>
                  <a:pt x="254486" y="2263171"/>
                  <a:pt x="335445" y="2237140"/>
                </a:cubicBezTo>
                <a:cubicBezTo>
                  <a:pt x="594718" y="2153707"/>
                  <a:pt x="688441" y="1733807"/>
                  <a:pt x="752878" y="1445285"/>
                </a:cubicBezTo>
                <a:cubicBezTo>
                  <a:pt x="925059" y="674068"/>
                  <a:pt x="975076" y="456292"/>
                  <a:pt x="1202551" y="314229"/>
                </a:cubicBezTo>
                <a:cubicBezTo>
                  <a:pt x="1287853" y="260956"/>
                  <a:pt x="1394302" y="232308"/>
                  <a:pt x="1505570" y="227178"/>
                </a:cubicBezTo>
                <a:close/>
                <a:moveTo>
                  <a:pt x="3142509" y="68854"/>
                </a:moveTo>
                <a:cubicBezTo>
                  <a:pt x="3275474" y="52467"/>
                  <a:pt x="3407455" y="106339"/>
                  <a:pt x="3490978" y="211117"/>
                </a:cubicBezTo>
                <a:cubicBezTo>
                  <a:pt x="3535271" y="266744"/>
                  <a:pt x="3563404" y="333535"/>
                  <a:pt x="3572083" y="404131"/>
                </a:cubicBezTo>
                <a:cubicBezTo>
                  <a:pt x="3598092" y="615337"/>
                  <a:pt x="3448040" y="807648"/>
                  <a:pt x="3236814" y="833688"/>
                </a:cubicBezTo>
                <a:cubicBezTo>
                  <a:pt x="3025594" y="859741"/>
                  <a:pt x="2833255" y="709631"/>
                  <a:pt x="2807245" y="498425"/>
                </a:cubicBezTo>
                <a:cubicBezTo>
                  <a:pt x="2781232" y="287207"/>
                  <a:pt x="2931283" y="94896"/>
                  <a:pt x="3142509" y="68854"/>
                </a:cubicBezTo>
                <a:close/>
                <a:moveTo>
                  <a:pt x="0" y="0"/>
                </a:moveTo>
                <a:lnTo>
                  <a:pt x="39858" y="0"/>
                </a:lnTo>
                <a:lnTo>
                  <a:pt x="65022" y="5834"/>
                </a:lnTo>
                <a:cubicBezTo>
                  <a:pt x="191545" y="45606"/>
                  <a:pt x="305874" y="124173"/>
                  <a:pt x="389258" y="235630"/>
                </a:cubicBezTo>
                <a:cubicBezTo>
                  <a:pt x="430983" y="291600"/>
                  <a:pt x="463360" y="353876"/>
                  <a:pt x="485484" y="420070"/>
                </a:cubicBezTo>
                <a:cubicBezTo>
                  <a:pt x="597711" y="759508"/>
                  <a:pt x="413661" y="1125662"/>
                  <a:pt x="74229" y="1237955"/>
                </a:cubicBezTo>
                <a:lnTo>
                  <a:pt x="0" y="1254477"/>
                </a:lnTo>
                <a:close/>
              </a:path>
            </a:pathLst>
          </a:cu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7" name="Background Fill">
            <a:extLst>
              <a:ext uri="{FF2B5EF4-FFF2-40B4-BE49-F238E27FC236}">
                <a16:creationId xmlns:a16="http://schemas.microsoft.com/office/drawing/2014/main" id="{6DA65B90-7B06-4499-91BA-CDDD36132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D1FFE435-0754-492D-B815-BD114217D3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20">
            <a:extLst>
              <a:ext uri="{FF2B5EF4-FFF2-40B4-BE49-F238E27FC236}">
                <a16:creationId xmlns:a16="http://schemas.microsoft.com/office/drawing/2014/main" id="{7EF79062-B5BB-45DF-810C-95A324A9D6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2140699"/>
            <a:ext cx="12192000" cy="4717301"/>
          </a:xfrm>
          <a:custGeom>
            <a:avLst/>
            <a:gdLst>
              <a:gd name="connsiteX0" fmla="*/ 8930642 w 12192000"/>
              <a:gd name="connsiteY0" fmla="*/ 4273734 h 4717301"/>
              <a:gd name="connsiteX1" fmla="*/ 9143134 w 12192000"/>
              <a:gd name="connsiteY1" fmla="*/ 4396362 h 4717301"/>
              <a:gd name="connsiteX2" fmla="*/ 9043549 w 12192000"/>
              <a:gd name="connsiteY2" fmla="*/ 4693978 h 4717301"/>
              <a:gd name="connsiteX3" fmla="*/ 8745984 w 12192000"/>
              <a:gd name="connsiteY3" fmla="*/ 4594249 h 4717301"/>
              <a:gd name="connsiteX4" fmla="*/ 8845568 w 12192000"/>
              <a:gd name="connsiteY4" fmla="*/ 4296634 h 4717301"/>
              <a:gd name="connsiteX5" fmla="*/ 8930642 w 12192000"/>
              <a:gd name="connsiteY5" fmla="*/ 4273734 h 4717301"/>
              <a:gd name="connsiteX6" fmla="*/ 9842642 w 12192000"/>
              <a:gd name="connsiteY6" fmla="*/ 3718743 h 4717301"/>
              <a:gd name="connsiteX7" fmla="*/ 10272210 w 12192000"/>
              <a:gd name="connsiteY7" fmla="*/ 3966645 h 4717301"/>
              <a:gd name="connsiteX8" fmla="*/ 10070896 w 12192000"/>
              <a:gd name="connsiteY8" fmla="*/ 4568292 h 4717301"/>
              <a:gd name="connsiteX9" fmla="*/ 9469346 w 12192000"/>
              <a:gd name="connsiteY9" fmla="*/ 4366686 h 4717301"/>
              <a:gd name="connsiteX10" fmla="*/ 9670660 w 12192000"/>
              <a:gd name="connsiteY10" fmla="*/ 3765038 h 4717301"/>
              <a:gd name="connsiteX11" fmla="*/ 9842642 w 12192000"/>
              <a:gd name="connsiteY11" fmla="*/ 3718743 h 4717301"/>
              <a:gd name="connsiteX12" fmla="*/ 0 w 12192000"/>
              <a:gd name="connsiteY12" fmla="*/ 0 h 4717301"/>
              <a:gd name="connsiteX13" fmla="*/ 12192000 w 12192000"/>
              <a:gd name="connsiteY13" fmla="*/ 0 h 4717301"/>
              <a:gd name="connsiteX14" fmla="*/ 12192000 w 12192000"/>
              <a:gd name="connsiteY14" fmla="*/ 3369891 h 4717301"/>
              <a:gd name="connsiteX15" fmla="*/ 12124015 w 12192000"/>
              <a:gd name="connsiteY15" fmla="*/ 3410713 h 4717301"/>
              <a:gd name="connsiteX16" fmla="*/ 11077457 w 12192000"/>
              <a:gd name="connsiteY16" fmla="*/ 3501725 h 4717301"/>
              <a:gd name="connsiteX17" fmla="*/ 9867246 w 12192000"/>
              <a:gd name="connsiteY17" fmla="*/ 3351592 h 4717301"/>
              <a:gd name="connsiteX18" fmla="*/ 8994802 w 12192000"/>
              <a:gd name="connsiteY18" fmla="*/ 3878378 h 4717301"/>
              <a:gd name="connsiteX19" fmla="*/ 6994655 w 12192000"/>
              <a:gd name="connsiteY19" fmla="*/ 4335637 h 4717301"/>
              <a:gd name="connsiteX20" fmla="*/ 6287534 w 12192000"/>
              <a:gd name="connsiteY20" fmla="*/ 3714199 h 4717301"/>
              <a:gd name="connsiteX21" fmla="*/ 4392596 w 12192000"/>
              <a:gd name="connsiteY21" fmla="*/ 3392344 h 4717301"/>
              <a:gd name="connsiteX22" fmla="*/ 3014500 w 12192000"/>
              <a:gd name="connsiteY22" fmla="*/ 4100222 h 4717301"/>
              <a:gd name="connsiteX23" fmla="*/ 86414 w 12192000"/>
              <a:gd name="connsiteY23" fmla="*/ 3903305 h 4717301"/>
              <a:gd name="connsiteX24" fmla="*/ 0 w 12192000"/>
              <a:gd name="connsiteY24" fmla="*/ 3840566 h 4717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2192000" h="4717301">
                <a:moveTo>
                  <a:pt x="8930642" y="4273734"/>
                </a:moveTo>
                <a:cubicBezTo>
                  <a:pt x="9016941" y="4268381"/>
                  <a:pt x="9102130" y="4314070"/>
                  <a:pt x="9143134" y="4396362"/>
                </a:cubicBezTo>
                <a:cubicBezTo>
                  <a:pt x="9197806" y="4506087"/>
                  <a:pt x="9153221" y="4639333"/>
                  <a:pt x="9043549" y="4693978"/>
                </a:cubicBezTo>
                <a:cubicBezTo>
                  <a:pt x="8933879" y="4748622"/>
                  <a:pt x="8800655" y="4703973"/>
                  <a:pt x="8745984" y="4594249"/>
                </a:cubicBezTo>
                <a:cubicBezTo>
                  <a:pt x="8691311" y="4484525"/>
                  <a:pt x="8735897" y="4351279"/>
                  <a:pt x="8845568" y="4296634"/>
                </a:cubicBezTo>
                <a:cubicBezTo>
                  <a:pt x="8872986" y="4282973"/>
                  <a:pt x="8901875" y="4275517"/>
                  <a:pt x="8930642" y="4273734"/>
                </a:cubicBezTo>
                <a:close/>
                <a:moveTo>
                  <a:pt x="9842642" y="3718743"/>
                </a:moveTo>
                <a:cubicBezTo>
                  <a:pt x="10017101" y="3707923"/>
                  <a:pt x="10189318" y="3800286"/>
                  <a:pt x="10272210" y="3966645"/>
                </a:cubicBezTo>
                <a:cubicBezTo>
                  <a:pt x="10382732" y="4188458"/>
                  <a:pt x="10292600" y="4457825"/>
                  <a:pt x="10070896" y="4568292"/>
                </a:cubicBezTo>
                <a:cubicBezTo>
                  <a:pt x="9849191" y="4678760"/>
                  <a:pt x="9579867" y="4588498"/>
                  <a:pt x="9469346" y="4366686"/>
                </a:cubicBezTo>
                <a:cubicBezTo>
                  <a:pt x="9358824" y="4144873"/>
                  <a:pt x="9448956" y="3875506"/>
                  <a:pt x="9670660" y="3765038"/>
                </a:cubicBezTo>
                <a:cubicBezTo>
                  <a:pt x="9726087" y="3737421"/>
                  <a:pt x="9784490" y="3722349"/>
                  <a:pt x="9842642" y="3718743"/>
                </a:cubicBezTo>
                <a:close/>
                <a:moveTo>
                  <a:pt x="0" y="0"/>
                </a:moveTo>
                <a:lnTo>
                  <a:pt x="12192000" y="0"/>
                </a:lnTo>
                <a:lnTo>
                  <a:pt x="12192000" y="3369891"/>
                </a:lnTo>
                <a:lnTo>
                  <a:pt x="12124015" y="3410713"/>
                </a:lnTo>
                <a:cubicBezTo>
                  <a:pt x="11792041" y="3581538"/>
                  <a:pt x="11443617" y="3577252"/>
                  <a:pt x="11077457" y="3501725"/>
                </a:cubicBezTo>
                <a:cubicBezTo>
                  <a:pt x="10679189" y="3419860"/>
                  <a:pt x="10271734" y="3358281"/>
                  <a:pt x="9867246" y="3351592"/>
                </a:cubicBezTo>
                <a:cubicBezTo>
                  <a:pt x="9492336" y="3345611"/>
                  <a:pt x="9239136" y="3626329"/>
                  <a:pt x="8994802" y="3878378"/>
                </a:cubicBezTo>
                <a:cubicBezTo>
                  <a:pt x="8385954" y="4506678"/>
                  <a:pt x="7695268" y="4690742"/>
                  <a:pt x="6994655" y="4335637"/>
                </a:cubicBezTo>
                <a:cubicBezTo>
                  <a:pt x="6722938" y="4197922"/>
                  <a:pt x="6494843" y="3948626"/>
                  <a:pt x="6287534" y="3714199"/>
                </a:cubicBezTo>
                <a:cubicBezTo>
                  <a:pt x="5731733" y="3085491"/>
                  <a:pt x="5043559" y="3067499"/>
                  <a:pt x="4392596" y="3392344"/>
                </a:cubicBezTo>
                <a:cubicBezTo>
                  <a:pt x="3930423" y="3623867"/>
                  <a:pt x="3492022" y="3908604"/>
                  <a:pt x="3014500" y="4100222"/>
                </a:cubicBezTo>
                <a:cubicBezTo>
                  <a:pt x="1977820" y="4518409"/>
                  <a:pt x="973242" y="4499486"/>
                  <a:pt x="86414" y="3903305"/>
                </a:cubicBezTo>
                <a:lnTo>
                  <a:pt x="0" y="384056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1DB3E9F-1A2B-9F4A-0EE3-887DA5CFD18F}"/>
              </a:ext>
            </a:extLst>
          </p:cNvPr>
          <p:cNvSpPr>
            <a:spLocks noGrp="1"/>
          </p:cNvSpPr>
          <p:nvPr>
            <p:ph type="title"/>
          </p:nvPr>
        </p:nvSpPr>
        <p:spPr>
          <a:xfrm>
            <a:off x="576943" y="0"/>
            <a:ext cx="6658405" cy="1451174"/>
          </a:xfrm>
        </p:spPr>
        <p:txBody>
          <a:bodyPr vert="horz" lIns="91440" tIns="45720" rIns="91440" bIns="45720" rtlCol="0" anchor="ctr">
            <a:normAutofit/>
          </a:bodyPr>
          <a:lstStyle/>
          <a:p>
            <a:r>
              <a:rPr lang="en-US" sz="5400" dirty="0"/>
              <a:t>Results</a:t>
            </a:r>
          </a:p>
        </p:txBody>
      </p:sp>
      <p:graphicFrame>
        <p:nvGraphicFramePr>
          <p:cNvPr id="8" name="Table 7">
            <a:extLst>
              <a:ext uri="{FF2B5EF4-FFF2-40B4-BE49-F238E27FC236}">
                <a16:creationId xmlns:a16="http://schemas.microsoft.com/office/drawing/2014/main" id="{0705568F-2C59-8D91-36D7-5570385222E8}"/>
              </a:ext>
            </a:extLst>
          </p:cNvPr>
          <p:cNvGraphicFramePr>
            <a:graphicFrameLocks noGrp="1"/>
          </p:cNvGraphicFramePr>
          <p:nvPr>
            <p:extLst>
              <p:ext uri="{D42A27DB-BD31-4B8C-83A1-F6EECF244321}">
                <p14:modId xmlns:p14="http://schemas.microsoft.com/office/powerpoint/2010/main" val="2045690007"/>
              </p:ext>
            </p:extLst>
          </p:nvPr>
        </p:nvGraphicFramePr>
        <p:xfrm>
          <a:off x="751115" y="1422981"/>
          <a:ext cx="10994572" cy="5202051"/>
        </p:xfrm>
        <a:graphic>
          <a:graphicData uri="http://schemas.openxmlformats.org/drawingml/2006/table">
            <a:tbl>
              <a:tblPr firstRow="1" bandRow="1">
                <a:tableStyleId>{5C22544A-7EE6-4342-B048-85BDC9FD1C3A}</a:tableStyleId>
              </a:tblPr>
              <a:tblGrid>
                <a:gridCol w="2744581">
                  <a:extLst>
                    <a:ext uri="{9D8B030D-6E8A-4147-A177-3AD203B41FA5}">
                      <a16:colId xmlns:a16="http://schemas.microsoft.com/office/drawing/2014/main" val="3507735946"/>
                    </a:ext>
                  </a:extLst>
                </a:gridCol>
                <a:gridCol w="3587214">
                  <a:extLst>
                    <a:ext uri="{9D8B030D-6E8A-4147-A177-3AD203B41FA5}">
                      <a16:colId xmlns:a16="http://schemas.microsoft.com/office/drawing/2014/main" val="2948015735"/>
                    </a:ext>
                  </a:extLst>
                </a:gridCol>
                <a:gridCol w="2266686">
                  <a:extLst>
                    <a:ext uri="{9D8B030D-6E8A-4147-A177-3AD203B41FA5}">
                      <a16:colId xmlns:a16="http://schemas.microsoft.com/office/drawing/2014/main" val="2563319779"/>
                    </a:ext>
                  </a:extLst>
                </a:gridCol>
                <a:gridCol w="2396091">
                  <a:extLst>
                    <a:ext uri="{9D8B030D-6E8A-4147-A177-3AD203B41FA5}">
                      <a16:colId xmlns:a16="http://schemas.microsoft.com/office/drawing/2014/main" val="1840035889"/>
                    </a:ext>
                  </a:extLst>
                </a:gridCol>
              </a:tblGrid>
              <a:tr h="329419">
                <a:tc gridSpan="4">
                  <a:txBody>
                    <a:bodyPr/>
                    <a:lstStyle/>
                    <a:p>
                      <a:pPr algn="ctr" fontAlgn="b"/>
                      <a:r>
                        <a:rPr lang="en-US" sz="2400" u="none" strike="noStrike">
                          <a:effectLst/>
                        </a:rPr>
                        <a:t>Policy Impact on Macroeconomic Variables - % change </a:t>
                      </a:r>
                      <a:endParaRPr lang="en-US" sz="2400" b="1" i="0" u="none" strike="noStrike">
                        <a:solidFill>
                          <a:srgbClr val="000000"/>
                        </a:solidFill>
                        <a:effectLst/>
                        <a:latin typeface="Times New Roman" panose="02020603050405020304" pitchFamily="18" charset="0"/>
                      </a:endParaRPr>
                    </a:p>
                  </a:txBody>
                  <a:tcPr marL="7401" marR="7401" marT="7401" marB="0" anchor="b"/>
                </a:tc>
                <a:tc hMerge="1">
                  <a:txBody>
                    <a:bodyPr/>
                    <a:lstStyle/>
                    <a:p>
                      <a:endParaRPr lang="en-PK"/>
                    </a:p>
                  </a:txBody>
                  <a:tcPr/>
                </a:tc>
                <a:tc hMerge="1">
                  <a:txBody>
                    <a:bodyPr/>
                    <a:lstStyle/>
                    <a:p>
                      <a:endParaRPr lang="en-PK"/>
                    </a:p>
                  </a:txBody>
                  <a:tcPr/>
                </a:tc>
                <a:tc hMerge="1">
                  <a:txBody>
                    <a:bodyPr/>
                    <a:lstStyle/>
                    <a:p>
                      <a:endParaRPr lang="en-PK"/>
                    </a:p>
                  </a:txBody>
                  <a:tcPr/>
                </a:tc>
                <a:extLst>
                  <a:ext uri="{0D108BD9-81ED-4DB2-BD59-A6C34878D82A}">
                    <a16:rowId xmlns:a16="http://schemas.microsoft.com/office/drawing/2014/main" val="2287921168"/>
                  </a:ext>
                </a:extLst>
              </a:tr>
              <a:tr h="591683">
                <a:tc>
                  <a:txBody>
                    <a:bodyPr/>
                    <a:lstStyle/>
                    <a:p>
                      <a:pPr algn="ctr" fontAlgn="ctr"/>
                      <a:r>
                        <a:rPr lang="en-US" sz="2400" u="none" strike="noStrike" dirty="0">
                          <a:effectLst/>
                        </a:rPr>
                        <a:t>Macro Variable</a:t>
                      </a:r>
                      <a:endParaRPr lang="en-US" sz="2400" b="1" i="0" u="none" strike="noStrike" dirty="0">
                        <a:solidFill>
                          <a:srgbClr val="000000"/>
                        </a:solidFill>
                        <a:effectLst/>
                        <a:latin typeface="Times New Roman" panose="02020603050405020304" pitchFamily="18" charset="0"/>
                      </a:endParaRPr>
                    </a:p>
                  </a:txBody>
                  <a:tcPr marL="7401" marR="7401" marT="7401" marB="0" anchor="ctr"/>
                </a:tc>
                <a:tc>
                  <a:txBody>
                    <a:bodyPr/>
                    <a:lstStyle/>
                    <a:p>
                      <a:pPr algn="ctr" fontAlgn="ctr"/>
                      <a:r>
                        <a:rPr lang="en-US" sz="2400" u="none" strike="noStrike">
                          <a:effectLst/>
                        </a:rPr>
                        <a:t>Social spending </a:t>
                      </a:r>
                      <a:endParaRPr lang="en-US" sz="2400" b="1" i="0" u="none" strike="noStrike">
                        <a:solidFill>
                          <a:srgbClr val="000000"/>
                        </a:solidFill>
                        <a:effectLst/>
                        <a:latin typeface="Times New Roman" panose="02020603050405020304" pitchFamily="18" charset="0"/>
                      </a:endParaRPr>
                    </a:p>
                  </a:txBody>
                  <a:tcPr marL="7401" marR="7401" marT="7401" marB="0" anchor="ctr"/>
                </a:tc>
                <a:tc>
                  <a:txBody>
                    <a:bodyPr/>
                    <a:lstStyle/>
                    <a:p>
                      <a:pPr algn="ctr" fontAlgn="ctr"/>
                      <a:r>
                        <a:rPr lang="en-US" sz="2400" u="none" strike="noStrike">
                          <a:effectLst/>
                        </a:rPr>
                        <a:t>Business Output </a:t>
                      </a:r>
                      <a:endParaRPr lang="en-US" sz="2400" b="1" i="0" u="none" strike="noStrike">
                        <a:solidFill>
                          <a:srgbClr val="000000"/>
                        </a:solidFill>
                        <a:effectLst/>
                        <a:latin typeface="Times New Roman" panose="02020603050405020304" pitchFamily="18" charset="0"/>
                      </a:endParaRPr>
                    </a:p>
                  </a:txBody>
                  <a:tcPr marL="7401" marR="7401" marT="7401" marB="0" anchor="ctr"/>
                </a:tc>
                <a:tc>
                  <a:txBody>
                    <a:bodyPr/>
                    <a:lstStyle/>
                    <a:p>
                      <a:pPr algn="ctr" fontAlgn="ctr"/>
                      <a:r>
                        <a:rPr lang="en-US" sz="2400" u="none" strike="noStrike">
                          <a:effectLst/>
                        </a:rPr>
                        <a:t>Social spending + Output </a:t>
                      </a:r>
                      <a:endParaRPr lang="en-US" sz="2400" b="1" i="0" u="none" strike="noStrike">
                        <a:solidFill>
                          <a:srgbClr val="000000"/>
                        </a:solidFill>
                        <a:effectLst/>
                        <a:latin typeface="Times New Roman" panose="02020603050405020304" pitchFamily="18" charset="0"/>
                      </a:endParaRPr>
                    </a:p>
                  </a:txBody>
                  <a:tcPr marL="7401" marR="7401" marT="7401" marB="0" anchor="ctr"/>
                </a:tc>
                <a:extLst>
                  <a:ext uri="{0D108BD9-81ED-4DB2-BD59-A6C34878D82A}">
                    <a16:rowId xmlns:a16="http://schemas.microsoft.com/office/drawing/2014/main" val="2556849435"/>
                  </a:ext>
                </a:extLst>
              </a:tr>
              <a:tr h="329419">
                <a:tc>
                  <a:txBody>
                    <a:bodyPr/>
                    <a:lstStyle/>
                    <a:p>
                      <a:pPr algn="ctr" fontAlgn="b"/>
                      <a:r>
                        <a:rPr lang="en-PK" sz="2400" u="none" strike="noStrike">
                          <a:effectLst/>
                        </a:rPr>
                        <a:t> </a:t>
                      </a:r>
                      <a:endParaRPr lang="en-PK" sz="2400" b="1" i="0" u="none" strike="noStrike">
                        <a:solidFill>
                          <a:srgbClr val="000000"/>
                        </a:solidFill>
                        <a:effectLst/>
                        <a:latin typeface="Times New Roman" panose="02020603050405020304" pitchFamily="18" charset="0"/>
                      </a:endParaRPr>
                    </a:p>
                  </a:txBody>
                  <a:tcPr marL="7401" marR="7401" marT="7401" marB="0" anchor="b"/>
                </a:tc>
                <a:tc>
                  <a:txBody>
                    <a:bodyPr/>
                    <a:lstStyle/>
                    <a:p>
                      <a:pPr algn="ctr" fontAlgn="b"/>
                      <a:r>
                        <a:rPr lang="en-PK" sz="2400" u="none" strike="noStrike">
                          <a:effectLst/>
                        </a:rPr>
                        <a:t>10%</a:t>
                      </a:r>
                      <a:endParaRPr lang="en-PK" sz="2400" b="1" i="0" u="none" strike="noStrike">
                        <a:solidFill>
                          <a:srgbClr val="000000"/>
                        </a:solidFill>
                        <a:effectLst/>
                        <a:latin typeface="Times New Roman" panose="02020603050405020304" pitchFamily="18" charset="0"/>
                      </a:endParaRPr>
                    </a:p>
                  </a:txBody>
                  <a:tcPr marL="7401" marR="7401" marT="7401" marB="0" anchor="b"/>
                </a:tc>
                <a:tc>
                  <a:txBody>
                    <a:bodyPr/>
                    <a:lstStyle/>
                    <a:p>
                      <a:pPr algn="ctr" fontAlgn="b"/>
                      <a:r>
                        <a:rPr lang="en-PK" sz="2400" u="none" strike="noStrike">
                          <a:effectLst/>
                        </a:rPr>
                        <a:t>10%</a:t>
                      </a:r>
                      <a:endParaRPr lang="en-PK" sz="2400" b="1" i="0" u="none" strike="noStrike">
                        <a:solidFill>
                          <a:srgbClr val="000000"/>
                        </a:solidFill>
                        <a:effectLst/>
                        <a:latin typeface="Times New Roman" panose="02020603050405020304" pitchFamily="18" charset="0"/>
                      </a:endParaRPr>
                    </a:p>
                  </a:txBody>
                  <a:tcPr marL="7401" marR="7401" marT="7401" marB="0" anchor="b"/>
                </a:tc>
                <a:tc>
                  <a:txBody>
                    <a:bodyPr/>
                    <a:lstStyle/>
                    <a:p>
                      <a:pPr algn="ctr" fontAlgn="b"/>
                      <a:r>
                        <a:rPr lang="en-PK" sz="2400" u="none" strike="noStrike">
                          <a:effectLst/>
                        </a:rPr>
                        <a:t>15%/5%</a:t>
                      </a:r>
                      <a:endParaRPr lang="en-PK" sz="2400" b="1" i="0" u="none" strike="noStrike">
                        <a:solidFill>
                          <a:srgbClr val="000000"/>
                        </a:solidFill>
                        <a:effectLst/>
                        <a:latin typeface="Times New Roman" panose="02020603050405020304" pitchFamily="18" charset="0"/>
                      </a:endParaRPr>
                    </a:p>
                  </a:txBody>
                  <a:tcPr marL="7401" marR="7401" marT="7401" marB="0" anchor="b"/>
                </a:tc>
                <a:extLst>
                  <a:ext uri="{0D108BD9-81ED-4DB2-BD59-A6C34878D82A}">
                    <a16:rowId xmlns:a16="http://schemas.microsoft.com/office/drawing/2014/main" val="2567886202"/>
                  </a:ext>
                </a:extLst>
              </a:tr>
              <a:tr h="329419">
                <a:tc>
                  <a:txBody>
                    <a:bodyPr/>
                    <a:lstStyle/>
                    <a:p>
                      <a:pPr algn="l" fontAlgn="b"/>
                      <a:r>
                        <a:rPr lang="en-PK" sz="2400" u="none" strike="noStrike">
                          <a:effectLst/>
                        </a:rPr>
                        <a:t> </a:t>
                      </a:r>
                      <a:endParaRPr lang="en-PK" sz="2400" b="0" i="0" u="none" strike="noStrike">
                        <a:solidFill>
                          <a:srgbClr val="000000"/>
                        </a:solidFill>
                        <a:effectLst/>
                        <a:latin typeface="Times New Roman" panose="02020603050405020304" pitchFamily="18" charset="0"/>
                      </a:endParaRPr>
                    </a:p>
                  </a:txBody>
                  <a:tcPr marL="7401" marR="7401" marT="7401" marB="0" anchor="b"/>
                </a:tc>
                <a:tc>
                  <a:txBody>
                    <a:bodyPr/>
                    <a:lstStyle/>
                    <a:p>
                      <a:pPr algn="l" fontAlgn="b"/>
                      <a:r>
                        <a:rPr lang="en-PK" sz="2400" u="none" strike="noStrike">
                          <a:effectLst/>
                        </a:rPr>
                        <a:t> </a:t>
                      </a:r>
                      <a:endParaRPr lang="en-PK" sz="2400" b="0" i="0" u="none" strike="noStrike">
                        <a:solidFill>
                          <a:srgbClr val="000000"/>
                        </a:solidFill>
                        <a:effectLst/>
                        <a:latin typeface="Times New Roman" panose="02020603050405020304" pitchFamily="18" charset="0"/>
                      </a:endParaRPr>
                    </a:p>
                  </a:txBody>
                  <a:tcPr marL="7401" marR="7401" marT="7401" marB="0" anchor="b"/>
                </a:tc>
                <a:tc>
                  <a:txBody>
                    <a:bodyPr/>
                    <a:lstStyle/>
                    <a:p>
                      <a:pPr algn="l" fontAlgn="b"/>
                      <a:r>
                        <a:rPr lang="en-PK" sz="2400" u="none" strike="noStrike">
                          <a:effectLst/>
                        </a:rPr>
                        <a:t> </a:t>
                      </a:r>
                      <a:endParaRPr lang="en-PK" sz="2400" b="0" i="0" u="none" strike="noStrike">
                        <a:solidFill>
                          <a:srgbClr val="000000"/>
                        </a:solidFill>
                        <a:effectLst/>
                        <a:latin typeface="Times New Roman" panose="02020603050405020304" pitchFamily="18" charset="0"/>
                      </a:endParaRPr>
                    </a:p>
                  </a:txBody>
                  <a:tcPr marL="7401" marR="7401" marT="7401" marB="0" anchor="b"/>
                </a:tc>
                <a:tc>
                  <a:txBody>
                    <a:bodyPr/>
                    <a:lstStyle/>
                    <a:p>
                      <a:pPr algn="l" fontAlgn="b"/>
                      <a:r>
                        <a:rPr lang="en-PK" sz="2400" u="none" strike="noStrike">
                          <a:effectLst/>
                        </a:rPr>
                        <a:t> </a:t>
                      </a:r>
                      <a:endParaRPr lang="en-PK" sz="2400" b="0" i="0" u="none" strike="noStrike">
                        <a:solidFill>
                          <a:srgbClr val="000000"/>
                        </a:solidFill>
                        <a:effectLst/>
                        <a:latin typeface="Times New Roman" panose="02020603050405020304" pitchFamily="18" charset="0"/>
                      </a:endParaRPr>
                    </a:p>
                  </a:txBody>
                  <a:tcPr marL="7401" marR="7401" marT="7401" marB="0" anchor="b"/>
                </a:tc>
                <a:extLst>
                  <a:ext uri="{0D108BD9-81ED-4DB2-BD59-A6C34878D82A}">
                    <a16:rowId xmlns:a16="http://schemas.microsoft.com/office/drawing/2014/main" val="1978208701"/>
                  </a:ext>
                </a:extLst>
              </a:tr>
              <a:tr h="329419">
                <a:tc>
                  <a:txBody>
                    <a:bodyPr/>
                    <a:lstStyle/>
                    <a:p>
                      <a:pPr algn="l" fontAlgn="b"/>
                      <a:r>
                        <a:rPr lang="en-US" sz="2400" u="none" strike="noStrike">
                          <a:effectLst/>
                        </a:rPr>
                        <a:t>GDP </a:t>
                      </a:r>
                      <a:endParaRPr lang="en-US" sz="2400" b="0" i="0" u="none" strike="noStrike">
                        <a:solidFill>
                          <a:srgbClr val="000000"/>
                        </a:solidFill>
                        <a:effectLst/>
                        <a:latin typeface="Times New Roman" panose="02020603050405020304" pitchFamily="18" charset="0"/>
                      </a:endParaRPr>
                    </a:p>
                  </a:txBody>
                  <a:tcPr marL="7401" marR="7401" marT="7401" marB="0" anchor="b"/>
                </a:tc>
                <a:tc>
                  <a:txBody>
                    <a:bodyPr/>
                    <a:lstStyle/>
                    <a:p>
                      <a:pPr algn="ctr" fontAlgn="b"/>
                      <a:r>
                        <a:rPr lang="en-PK" sz="2400" u="none" strike="noStrike" dirty="0">
                          <a:effectLst/>
                        </a:rPr>
                        <a:t>-0.010</a:t>
                      </a:r>
                      <a:endParaRPr lang="en-PK" sz="2400" b="0" i="0" u="none" strike="noStrike" dirty="0">
                        <a:solidFill>
                          <a:srgbClr val="000000"/>
                        </a:solidFill>
                        <a:effectLst/>
                        <a:latin typeface="Times New Roman" panose="02020603050405020304" pitchFamily="18" charset="0"/>
                      </a:endParaRPr>
                    </a:p>
                  </a:txBody>
                  <a:tcPr marL="7401" marR="7401" marT="7401" marB="0" anchor="b"/>
                </a:tc>
                <a:tc>
                  <a:txBody>
                    <a:bodyPr/>
                    <a:lstStyle/>
                    <a:p>
                      <a:pPr algn="ctr" fontAlgn="b"/>
                      <a:r>
                        <a:rPr lang="en-PK" sz="2400" u="none" strike="noStrike">
                          <a:effectLst/>
                        </a:rPr>
                        <a:t>2.360</a:t>
                      </a:r>
                      <a:endParaRPr lang="en-PK" sz="2400" b="0" i="0" u="none" strike="noStrike">
                        <a:solidFill>
                          <a:srgbClr val="000000"/>
                        </a:solidFill>
                        <a:effectLst/>
                        <a:latin typeface="Times New Roman" panose="02020603050405020304" pitchFamily="18" charset="0"/>
                      </a:endParaRPr>
                    </a:p>
                  </a:txBody>
                  <a:tcPr marL="7401" marR="7401" marT="7401" marB="0" anchor="b"/>
                </a:tc>
                <a:tc>
                  <a:txBody>
                    <a:bodyPr/>
                    <a:lstStyle/>
                    <a:p>
                      <a:pPr algn="ctr" fontAlgn="b"/>
                      <a:r>
                        <a:rPr lang="en-PK" sz="2400" u="none" strike="noStrike">
                          <a:effectLst/>
                        </a:rPr>
                        <a:t>1.210</a:t>
                      </a:r>
                      <a:endParaRPr lang="en-PK" sz="2400" b="0" i="0" u="none" strike="noStrike">
                        <a:solidFill>
                          <a:srgbClr val="000000"/>
                        </a:solidFill>
                        <a:effectLst/>
                        <a:latin typeface="Times New Roman" panose="02020603050405020304" pitchFamily="18" charset="0"/>
                      </a:endParaRPr>
                    </a:p>
                  </a:txBody>
                  <a:tcPr marL="7401" marR="7401" marT="7401" marB="0" anchor="b"/>
                </a:tc>
                <a:extLst>
                  <a:ext uri="{0D108BD9-81ED-4DB2-BD59-A6C34878D82A}">
                    <a16:rowId xmlns:a16="http://schemas.microsoft.com/office/drawing/2014/main" val="1449174406"/>
                  </a:ext>
                </a:extLst>
              </a:tr>
              <a:tr h="329419">
                <a:tc>
                  <a:txBody>
                    <a:bodyPr/>
                    <a:lstStyle/>
                    <a:p>
                      <a:pPr algn="l" fontAlgn="b"/>
                      <a:r>
                        <a:rPr lang="en-US" sz="2400" u="none" strike="noStrike">
                          <a:effectLst/>
                        </a:rPr>
                        <a:t>Exports</a:t>
                      </a:r>
                      <a:endParaRPr lang="en-US" sz="2400" b="0" i="0" u="none" strike="noStrike">
                        <a:solidFill>
                          <a:srgbClr val="000000"/>
                        </a:solidFill>
                        <a:effectLst/>
                        <a:latin typeface="Times New Roman" panose="02020603050405020304" pitchFamily="18" charset="0"/>
                      </a:endParaRPr>
                    </a:p>
                  </a:txBody>
                  <a:tcPr marL="7401" marR="7401" marT="7401" marB="0" anchor="b"/>
                </a:tc>
                <a:tc>
                  <a:txBody>
                    <a:bodyPr/>
                    <a:lstStyle/>
                    <a:p>
                      <a:pPr algn="ctr" fontAlgn="b"/>
                      <a:r>
                        <a:rPr lang="en-PK" sz="2400" u="none" strike="noStrike">
                          <a:effectLst/>
                        </a:rPr>
                        <a:t>0.310</a:t>
                      </a:r>
                      <a:endParaRPr lang="en-PK" sz="2400" b="0" i="0" u="none" strike="noStrike">
                        <a:solidFill>
                          <a:srgbClr val="000000"/>
                        </a:solidFill>
                        <a:effectLst/>
                        <a:latin typeface="Times New Roman" panose="02020603050405020304" pitchFamily="18" charset="0"/>
                      </a:endParaRPr>
                    </a:p>
                  </a:txBody>
                  <a:tcPr marL="7401" marR="7401" marT="7401" marB="0" anchor="b"/>
                </a:tc>
                <a:tc>
                  <a:txBody>
                    <a:bodyPr/>
                    <a:lstStyle/>
                    <a:p>
                      <a:pPr algn="ctr" fontAlgn="b"/>
                      <a:r>
                        <a:rPr lang="en-PK" sz="2400" u="none" strike="noStrike">
                          <a:effectLst/>
                        </a:rPr>
                        <a:t>-0.170</a:t>
                      </a:r>
                      <a:endParaRPr lang="en-PK" sz="2400" b="0" i="0" u="none" strike="noStrike">
                        <a:solidFill>
                          <a:srgbClr val="000000"/>
                        </a:solidFill>
                        <a:effectLst/>
                        <a:latin typeface="Times New Roman" panose="02020603050405020304" pitchFamily="18" charset="0"/>
                      </a:endParaRPr>
                    </a:p>
                  </a:txBody>
                  <a:tcPr marL="7401" marR="7401" marT="7401" marB="0" anchor="b"/>
                </a:tc>
                <a:tc>
                  <a:txBody>
                    <a:bodyPr/>
                    <a:lstStyle/>
                    <a:p>
                      <a:pPr algn="ctr" fontAlgn="b"/>
                      <a:r>
                        <a:rPr lang="en-PK" sz="2400" u="none" strike="noStrike">
                          <a:effectLst/>
                        </a:rPr>
                        <a:t>0.340</a:t>
                      </a:r>
                      <a:endParaRPr lang="en-PK" sz="2400" b="0" i="0" u="none" strike="noStrike">
                        <a:solidFill>
                          <a:srgbClr val="000000"/>
                        </a:solidFill>
                        <a:effectLst/>
                        <a:latin typeface="Times New Roman" panose="02020603050405020304" pitchFamily="18" charset="0"/>
                      </a:endParaRPr>
                    </a:p>
                  </a:txBody>
                  <a:tcPr marL="7401" marR="7401" marT="7401" marB="0" anchor="b"/>
                </a:tc>
                <a:extLst>
                  <a:ext uri="{0D108BD9-81ED-4DB2-BD59-A6C34878D82A}">
                    <a16:rowId xmlns:a16="http://schemas.microsoft.com/office/drawing/2014/main" val="2967165798"/>
                  </a:ext>
                </a:extLst>
              </a:tr>
              <a:tr h="329419">
                <a:tc>
                  <a:txBody>
                    <a:bodyPr/>
                    <a:lstStyle/>
                    <a:p>
                      <a:pPr algn="l" fontAlgn="b"/>
                      <a:r>
                        <a:rPr lang="en-US" sz="2400" u="none" strike="noStrike">
                          <a:effectLst/>
                        </a:rPr>
                        <a:t>Imports</a:t>
                      </a:r>
                      <a:endParaRPr lang="en-US" sz="2400" b="0" i="0" u="none" strike="noStrike">
                        <a:solidFill>
                          <a:srgbClr val="000000"/>
                        </a:solidFill>
                        <a:effectLst/>
                        <a:latin typeface="Times New Roman" panose="02020603050405020304" pitchFamily="18" charset="0"/>
                      </a:endParaRPr>
                    </a:p>
                  </a:txBody>
                  <a:tcPr marL="7401" marR="7401" marT="7401" marB="0" anchor="b"/>
                </a:tc>
                <a:tc>
                  <a:txBody>
                    <a:bodyPr/>
                    <a:lstStyle/>
                    <a:p>
                      <a:pPr algn="ctr" fontAlgn="b"/>
                      <a:r>
                        <a:rPr lang="en-PK" sz="2400" u="none" strike="noStrike">
                          <a:effectLst/>
                        </a:rPr>
                        <a:t>-0.069</a:t>
                      </a:r>
                      <a:endParaRPr lang="en-PK" sz="2400" b="0" i="0" u="none" strike="noStrike">
                        <a:solidFill>
                          <a:srgbClr val="000000"/>
                        </a:solidFill>
                        <a:effectLst/>
                        <a:latin typeface="Times New Roman" panose="02020603050405020304" pitchFamily="18" charset="0"/>
                      </a:endParaRPr>
                    </a:p>
                  </a:txBody>
                  <a:tcPr marL="7401" marR="7401" marT="7401" marB="0" anchor="b"/>
                </a:tc>
                <a:tc>
                  <a:txBody>
                    <a:bodyPr/>
                    <a:lstStyle/>
                    <a:p>
                      <a:pPr algn="ctr" fontAlgn="b"/>
                      <a:r>
                        <a:rPr lang="en-PK" sz="2400" u="none" strike="noStrike">
                          <a:effectLst/>
                        </a:rPr>
                        <a:t>3.370</a:t>
                      </a:r>
                      <a:endParaRPr lang="en-PK" sz="2400" b="0" i="0" u="none" strike="noStrike">
                        <a:solidFill>
                          <a:srgbClr val="000000"/>
                        </a:solidFill>
                        <a:effectLst/>
                        <a:latin typeface="Times New Roman" panose="02020603050405020304" pitchFamily="18" charset="0"/>
                      </a:endParaRPr>
                    </a:p>
                  </a:txBody>
                  <a:tcPr marL="7401" marR="7401" marT="7401" marB="0" anchor="b"/>
                </a:tc>
                <a:tc>
                  <a:txBody>
                    <a:bodyPr/>
                    <a:lstStyle/>
                    <a:p>
                      <a:pPr algn="ctr" fontAlgn="b"/>
                      <a:r>
                        <a:rPr lang="en-PK" sz="2400" u="none" strike="noStrike">
                          <a:effectLst/>
                        </a:rPr>
                        <a:t>1.620</a:t>
                      </a:r>
                      <a:endParaRPr lang="en-PK" sz="2400" b="0" i="0" u="none" strike="noStrike">
                        <a:solidFill>
                          <a:srgbClr val="000000"/>
                        </a:solidFill>
                        <a:effectLst/>
                        <a:latin typeface="Times New Roman" panose="02020603050405020304" pitchFamily="18" charset="0"/>
                      </a:endParaRPr>
                    </a:p>
                  </a:txBody>
                  <a:tcPr marL="7401" marR="7401" marT="7401" marB="0" anchor="b"/>
                </a:tc>
                <a:extLst>
                  <a:ext uri="{0D108BD9-81ED-4DB2-BD59-A6C34878D82A}">
                    <a16:rowId xmlns:a16="http://schemas.microsoft.com/office/drawing/2014/main" val="1809508620"/>
                  </a:ext>
                </a:extLst>
              </a:tr>
              <a:tr h="329419">
                <a:tc>
                  <a:txBody>
                    <a:bodyPr/>
                    <a:lstStyle/>
                    <a:p>
                      <a:pPr algn="l" fontAlgn="b"/>
                      <a:r>
                        <a:rPr lang="en-US" sz="2400" u="none" strike="noStrike">
                          <a:effectLst/>
                        </a:rPr>
                        <a:t>Household income</a:t>
                      </a:r>
                      <a:endParaRPr lang="en-US" sz="2400" b="0" i="0" u="none" strike="noStrike">
                        <a:solidFill>
                          <a:srgbClr val="000000"/>
                        </a:solidFill>
                        <a:effectLst/>
                        <a:latin typeface="Times New Roman" panose="02020603050405020304" pitchFamily="18" charset="0"/>
                      </a:endParaRPr>
                    </a:p>
                  </a:txBody>
                  <a:tcPr marL="7401" marR="7401" marT="7401" marB="0" anchor="b"/>
                </a:tc>
                <a:tc>
                  <a:txBody>
                    <a:bodyPr/>
                    <a:lstStyle/>
                    <a:p>
                      <a:pPr algn="ctr" fontAlgn="b"/>
                      <a:r>
                        <a:rPr lang="en-PK" sz="2400" u="none" strike="noStrike">
                          <a:effectLst/>
                        </a:rPr>
                        <a:t>-0.054</a:t>
                      </a:r>
                      <a:endParaRPr lang="en-PK" sz="2400" b="0" i="0" u="none" strike="noStrike">
                        <a:solidFill>
                          <a:srgbClr val="000000"/>
                        </a:solidFill>
                        <a:effectLst/>
                        <a:latin typeface="Times New Roman" panose="02020603050405020304" pitchFamily="18" charset="0"/>
                      </a:endParaRPr>
                    </a:p>
                  </a:txBody>
                  <a:tcPr marL="7401" marR="7401" marT="7401" marB="0" anchor="b"/>
                </a:tc>
                <a:tc>
                  <a:txBody>
                    <a:bodyPr/>
                    <a:lstStyle/>
                    <a:p>
                      <a:pPr algn="ctr" fontAlgn="b"/>
                      <a:r>
                        <a:rPr lang="en-PK" sz="2400" u="none" strike="noStrike">
                          <a:effectLst/>
                        </a:rPr>
                        <a:t>2.810</a:t>
                      </a:r>
                      <a:endParaRPr lang="en-PK" sz="2400" b="0" i="0" u="none" strike="noStrike">
                        <a:solidFill>
                          <a:srgbClr val="000000"/>
                        </a:solidFill>
                        <a:effectLst/>
                        <a:latin typeface="Times New Roman" panose="02020603050405020304" pitchFamily="18" charset="0"/>
                      </a:endParaRPr>
                    </a:p>
                  </a:txBody>
                  <a:tcPr marL="7401" marR="7401" marT="7401" marB="0" anchor="b"/>
                </a:tc>
                <a:tc>
                  <a:txBody>
                    <a:bodyPr/>
                    <a:lstStyle/>
                    <a:p>
                      <a:pPr algn="ctr" fontAlgn="b"/>
                      <a:r>
                        <a:rPr lang="en-PK" sz="2400" u="none" strike="noStrike">
                          <a:effectLst/>
                        </a:rPr>
                        <a:t>1.350</a:t>
                      </a:r>
                      <a:endParaRPr lang="en-PK" sz="2400" b="0" i="0" u="none" strike="noStrike">
                        <a:solidFill>
                          <a:srgbClr val="000000"/>
                        </a:solidFill>
                        <a:effectLst/>
                        <a:latin typeface="Times New Roman" panose="02020603050405020304" pitchFamily="18" charset="0"/>
                      </a:endParaRPr>
                    </a:p>
                  </a:txBody>
                  <a:tcPr marL="7401" marR="7401" marT="7401" marB="0" anchor="b"/>
                </a:tc>
                <a:extLst>
                  <a:ext uri="{0D108BD9-81ED-4DB2-BD59-A6C34878D82A}">
                    <a16:rowId xmlns:a16="http://schemas.microsoft.com/office/drawing/2014/main" val="4070364434"/>
                  </a:ext>
                </a:extLst>
              </a:tr>
              <a:tr h="591683">
                <a:tc>
                  <a:txBody>
                    <a:bodyPr/>
                    <a:lstStyle/>
                    <a:p>
                      <a:pPr algn="l" fontAlgn="b"/>
                      <a:r>
                        <a:rPr lang="en-US" sz="2400" u="none" strike="noStrike">
                          <a:effectLst/>
                        </a:rPr>
                        <a:t>Government expenditure</a:t>
                      </a:r>
                      <a:endParaRPr lang="en-US" sz="2400" b="0" i="0" u="none" strike="noStrike">
                        <a:solidFill>
                          <a:srgbClr val="000000"/>
                        </a:solidFill>
                        <a:effectLst/>
                        <a:latin typeface="Times New Roman" panose="02020603050405020304" pitchFamily="18" charset="0"/>
                      </a:endParaRPr>
                    </a:p>
                  </a:txBody>
                  <a:tcPr marL="7401" marR="7401" marT="7401" marB="0" anchor="b"/>
                </a:tc>
                <a:tc>
                  <a:txBody>
                    <a:bodyPr/>
                    <a:lstStyle/>
                    <a:p>
                      <a:pPr algn="ctr" fontAlgn="b"/>
                      <a:r>
                        <a:rPr lang="en-PK" sz="2400" u="none" strike="noStrike">
                          <a:effectLst/>
                        </a:rPr>
                        <a:t>-0.017</a:t>
                      </a:r>
                      <a:endParaRPr lang="en-PK" sz="2400" b="0" i="0" u="none" strike="noStrike">
                        <a:solidFill>
                          <a:srgbClr val="000000"/>
                        </a:solidFill>
                        <a:effectLst/>
                        <a:latin typeface="Times New Roman" panose="02020603050405020304" pitchFamily="18" charset="0"/>
                      </a:endParaRPr>
                    </a:p>
                  </a:txBody>
                  <a:tcPr marL="7401" marR="7401" marT="7401" marB="0" anchor="b"/>
                </a:tc>
                <a:tc>
                  <a:txBody>
                    <a:bodyPr/>
                    <a:lstStyle/>
                    <a:p>
                      <a:pPr algn="ctr" fontAlgn="b"/>
                      <a:r>
                        <a:rPr lang="en-PK" sz="2400" u="none" strike="noStrike">
                          <a:effectLst/>
                        </a:rPr>
                        <a:t>1.950</a:t>
                      </a:r>
                      <a:endParaRPr lang="en-PK" sz="2400" b="0" i="0" u="none" strike="noStrike">
                        <a:solidFill>
                          <a:srgbClr val="000000"/>
                        </a:solidFill>
                        <a:effectLst/>
                        <a:latin typeface="Times New Roman" panose="02020603050405020304" pitchFamily="18" charset="0"/>
                      </a:endParaRPr>
                    </a:p>
                  </a:txBody>
                  <a:tcPr marL="7401" marR="7401" marT="7401" marB="0" anchor="b"/>
                </a:tc>
                <a:tc>
                  <a:txBody>
                    <a:bodyPr/>
                    <a:lstStyle/>
                    <a:p>
                      <a:pPr algn="ctr" fontAlgn="b"/>
                      <a:r>
                        <a:rPr lang="en-PK" sz="2400" u="none" strike="noStrike">
                          <a:effectLst/>
                        </a:rPr>
                        <a:t>-0.810</a:t>
                      </a:r>
                      <a:endParaRPr lang="en-PK" sz="2400" b="0" i="0" u="none" strike="noStrike">
                        <a:solidFill>
                          <a:srgbClr val="000000"/>
                        </a:solidFill>
                        <a:effectLst/>
                        <a:latin typeface="Times New Roman" panose="02020603050405020304" pitchFamily="18" charset="0"/>
                      </a:endParaRPr>
                    </a:p>
                  </a:txBody>
                  <a:tcPr marL="7401" marR="7401" marT="7401" marB="0" anchor="b"/>
                </a:tc>
                <a:extLst>
                  <a:ext uri="{0D108BD9-81ED-4DB2-BD59-A6C34878D82A}">
                    <a16:rowId xmlns:a16="http://schemas.microsoft.com/office/drawing/2014/main" val="636153574"/>
                  </a:ext>
                </a:extLst>
              </a:tr>
              <a:tr h="329419">
                <a:tc>
                  <a:txBody>
                    <a:bodyPr/>
                    <a:lstStyle/>
                    <a:p>
                      <a:pPr algn="l" fontAlgn="b"/>
                      <a:r>
                        <a:rPr lang="en-US" sz="2400" u="none" strike="noStrike">
                          <a:effectLst/>
                        </a:rPr>
                        <a:t>Private expenditure</a:t>
                      </a:r>
                      <a:endParaRPr lang="en-US" sz="2400" b="0" i="0" u="none" strike="noStrike">
                        <a:solidFill>
                          <a:srgbClr val="000000"/>
                        </a:solidFill>
                        <a:effectLst/>
                        <a:latin typeface="Times New Roman" panose="02020603050405020304" pitchFamily="18" charset="0"/>
                      </a:endParaRPr>
                    </a:p>
                  </a:txBody>
                  <a:tcPr marL="7401" marR="7401" marT="7401" marB="0" anchor="b"/>
                </a:tc>
                <a:tc>
                  <a:txBody>
                    <a:bodyPr/>
                    <a:lstStyle/>
                    <a:p>
                      <a:pPr algn="ctr" fontAlgn="b"/>
                      <a:r>
                        <a:rPr lang="en-PK" sz="2400" u="none" strike="noStrike">
                          <a:effectLst/>
                        </a:rPr>
                        <a:t>0.031</a:t>
                      </a:r>
                      <a:endParaRPr lang="en-PK" sz="2400" b="0" i="0" u="none" strike="noStrike">
                        <a:solidFill>
                          <a:srgbClr val="000000"/>
                        </a:solidFill>
                        <a:effectLst/>
                        <a:latin typeface="Times New Roman" panose="02020603050405020304" pitchFamily="18" charset="0"/>
                      </a:endParaRPr>
                    </a:p>
                  </a:txBody>
                  <a:tcPr marL="7401" marR="7401" marT="7401" marB="0" anchor="b"/>
                </a:tc>
                <a:tc>
                  <a:txBody>
                    <a:bodyPr/>
                    <a:lstStyle/>
                    <a:p>
                      <a:pPr algn="ctr" fontAlgn="b"/>
                      <a:r>
                        <a:rPr lang="en-PK" sz="2400" u="none" strike="noStrike">
                          <a:effectLst/>
                        </a:rPr>
                        <a:t>2.890</a:t>
                      </a:r>
                      <a:endParaRPr lang="en-PK" sz="2400" b="0" i="0" u="none" strike="noStrike">
                        <a:solidFill>
                          <a:srgbClr val="000000"/>
                        </a:solidFill>
                        <a:effectLst/>
                        <a:latin typeface="Times New Roman" panose="02020603050405020304" pitchFamily="18" charset="0"/>
                      </a:endParaRPr>
                    </a:p>
                  </a:txBody>
                  <a:tcPr marL="7401" marR="7401" marT="7401" marB="0" anchor="b"/>
                </a:tc>
                <a:tc>
                  <a:txBody>
                    <a:bodyPr/>
                    <a:lstStyle/>
                    <a:p>
                      <a:pPr algn="ctr" fontAlgn="b"/>
                      <a:r>
                        <a:rPr lang="en-PK" sz="2400" u="none" strike="noStrike">
                          <a:effectLst/>
                        </a:rPr>
                        <a:t>1.520</a:t>
                      </a:r>
                      <a:endParaRPr lang="en-PK" sz="2400" b="0" i="0" u="none" strike="noStrike">
                        <a:solidFill>
                          <a:srgbClr val="000000"/>
                        </a:solidFill>
                        <a:effectLst/>
                        <a:latin typeface="Times New Roman" panose="02020603050405020304" pitchFamily="18" charset="0"/>
                      </a:endParaRPr>
                    </a:p>
                  </a:txBody>
                  <a:tcPr marL="7401" marR="7401" marT="7401" marB="0" anchor="b"/>
                </a:tc>
                <a:extLst>
                  <a:ext uri="{0D108BD9-81ED-4DB2-BD59-A6C34878D82A}">
                    <a16:rowId xmlns:a16="http://schemas.microsoft.com/office/drawing/2014/main" val="86242023"/>
                  </a:ext>
                </a:extLst>
              </a:tr>
              <a:tr h="591683">
                <a:tc>
                  <a:txBody>
                    <a:bodyPr/>
                    <a:lstStyle/>
                    <a:p>
                      <a:pPr algn="l" fontAlgn="b"/>
                      <a:r>
                        <a:rPr lang="en-US" sz="2400" u="none" strike="noStrike">
                          <a:effectLst/>
                        </a:rPr>
                        <a:t>source: Author's simulation</a:t>
                      </a:r>
                      <a:endParaRPr lang="en-US" sz="2400" b="0" i="0" u="none" strike="noStrike">
                        <a:solidFill>
                          <a:srgbClr val="000000"/>
                        </a:solidFill>
                        <a:effectLst/>
                        <a:latin typeface="Times New Roman" panose="02020603050405020304" pitchFamily="18" charset="0"/>
                      </a:endParaRPr>
                    </a:p>
                  </a:txBody>
                  <a:tcPr marL="7401" marR="7401" marT="7401" marB="0" anchor="b"/>
                </a:tc>
                <a:tc>
                  <a:txBody>
                    <a:bodyPr/>
                    <a:lstStyle/>
                    <a:p>
                      <a:pPr algn="l" fontAlgn="b"/>
                      <a:r>
                        <a:rPr lang="en-PK" sz="2400" u="none" strike="noStrike">
                          <a:effectLst/>
                        </a:rPr>
                        <a:t> </a:t>
                      </a:r>
                      <a:endParaRPr lang="en-PK" sz="2400" b="0" i="0" u="none" strike="noStrike">
                        <a:solidFill>
                          <a:srgbClr val="000000"/>
                        </a:solidFill>
                        <a:effectLst/>
                        <a:latin typeface="Times New Roman" panose="02020603050405020304" pitchFamily="18" charset="0"/>
                      </a:endParaRPr>
                    </a:p>
                  </a:txBody>
                  <a:tcPr marL="7401" marR="7401" marT="7401" marB="0" anchor="b"/>
                </a:tc>
                <a:tc>
                  <a:txBody>
                    <a:bodyPr/>
                    <a:lstStyle/>
                    <a:p>
                      <a:pPr algn="l" fontAlgn="b"/>
                      <a:r>
                        <a:rPr lang="en-PK" sz="2400" u="none" strike="noStrike">
                          <a:effectLst/>
                        </a:rPr>
                        <a:t> </a:t>
                      </a:r>
                      <a:endParaRPr lang="en-PK" sz="2400" b="0" i="0" u="none" strike="noStrike">
                        <a:solidFill>
                          <a:srgbClr val="000000"/>
                        </a:solidFill>
                        <a:effectLst/>
                        <a:latin typeface="Times New Roman" panose="02020603050405020304" pitchFamily="18" charset="0"/>
                      </a:endParaRPr>
                    </a:p>
                  </a:txBody>
                  <a:tcPr marL="7401" marR="7401" marT="7401" marB="0" anchor="b"/>
                </a:tc>
                <a:tc>
                  <a:txBody>
                    <a:bodyPr/>
                    <a:lstStyle/>
                    <a:p>
                      <a:pPr algn="l" fontAlgn="b"/>
                      <a:r>
                        <a:rPr lang="en-PK" sz="2400" u="none" strike="noStrike" dirty="0">
                          <a:effectLst/>
                        </a:rPr>
                        <a:t> </a:t>
                      </a:r>
                      <a:endParaRPr lang="en-PK" sz="2400" b="0" i="0" u="none" strike="noStrike" dirty="0">
                        <a:solidFill>
                          <a:srgbClr val="000000"/>
                        </a:solidFill>
                        <a:effectLst/>
                        <a:latin typeface="Times New Roman" panose="02020603050405020304" pitchFamily="18" charset="0"/>
                      </a:endParaRPr>
                    </a:p>
                  </a:txBody>
                  <a:tcPr marL="7401" marR="7401" marT="7401" marB="0" anchor="b"/>
                </a:tc>
                <a:extLst>
                  <a:ext uri="{0D108BD9-81ED-4DB2-BD59-A6C34878D82A}">
                    <a16:rowId xmlns:a16="http://schemas.microsoft.com/office/drawing/2014/main" val="2899444660"/>
                  </a:ext>
                </a:extLst>
              </a:tr>
            </a:tbl>
          </a:graphicData>
        </a:graphic>
      </p:graphicFrame>
    </p:spTree>
    <p:extLst>
      <p:ext uri="{BB962C8B-B14F-4D97-AF65-F5344CB8AC3E}">
        <p14:creationId xmlns:p14="http://schemas.microsoft.com/office/powerpoint/2010/main" val="2239939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55B87025-1FD7-1F8A-7A1D-AF26DC740439}"/>
            </a:ext>
          </a:extLst>
        </p:cNvPr>
        <p:cNvGrpSpPr/>
        <p:nvPr/>
      </p:nvGrpSpPr>
      <p:grpSpPr>
        <a:xfrm>
          <a:off x="0" y="0"/>
          <a:ext cx="0" cy="0"/>
          <a:chOff x="0" y="0"/>
          <a:chExt cx="0" cy="0"/>
        </a:xfrm>
      </p:grpSpPr>
      <p:sp>
        <p:nvSpPr>
          <p:cNvPr id="23" name="Rectangle 22">
            <a:extLst>
              <a:ext uri="{FF2B5EF4-FFF2-40B4-BE49-F238E27FC236}">
                <a16:creationId xmlns:a16="http://schemas.microsoft.com/office/drawing/2014/main" id="{042E603F-28B7-4831-BF23-65FBAB13D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4D39700F-2B10-4402-A7DD-06EE22458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32968"/>
            <a:ext cx="9560477" cy="6625032"/>
          </a:xfrm>
          <a:custGeom>
            <a:avLst/>
            <a:gdLst>
              <a:gd name="connsiteX0" fmla="*/ 8831314 w 9263816"/>
              <a:gd name="connsiteY0" fmla="*/ 5943878 h 6858000"/>
              <a:gd name="connsiteX1" fmla="*/ 9179783 w 9263816"/>
              <a:gd name="connsiteY1" fmla="*/ 6086141 h 6858000"/>
              <a:gd name="connsiteX2" fmla="*/ 9260887 w 9263816"/>
              <a:gd name="connsiteY2" fmla="*/ 6279156 h 6858000"/>
              <a:gd name="connsiteX3" fmla="*/ 8925621 w 9263816"/>
              <a:gd name="connsiteY3" fmla="*/ 6708712 h 6858000"/>
              <a:gd name="connsiteX4" fmla="*/ 8496050 w 9263816"/>
              <a:gd name="connsiteY4" fmla="*/ 6373449 h 6858000"/>
              <a:gd name="connsiteX5" fmla="*/ 8831314 w 9263816"/>
              <a:gd name="connsiteY5" fmla="*/ 5943878 h 6858000"/>
              <a:gd name="connsiteX6" fmla="*/ 7397485 w 9263816"/>
              <a:gd name="connsiteY6" fmla="*/ 5931706 h 6858000"/>
              <a:gd name="connsiteX7" fmla="*/ 7917779 w 9263816"/>
              <a:gd name="connsiteY7" fmla="*/ 6191864 h 6858000"/>
              <a:gd name="connsiteX8" fmla="*/ 8013467 w 9263816"/>
              <a:gd name="connsiteY8" fmla="*/ 6375784 h 6858000"/>
              <a:gd name="connsiteX9" fmla="*/ 8021879 w 9263816"/>
              <a:gd name="connsiteY9" fmla="*/ 6753751 h 6858000"/>
              <a:gd name="connsiteX10" fmla="*/ 7981316 w 9263816"/>
              <a:gd name="connsiteY10" fmla="*/ 6858000 h 6858000"/>
              <a:gd name="connsiteX11" fmla="*/ 6819486 w 9263816"/>
              <a:gd name="connsiteY11" fmla="*/ 6858000 h 6858000"/>
              <a:gd name="connsiteX12" fmla="*/ 6785199 w 9263816"/>
              <a:gd name="connsiteY12" fmla="*/ 6781101 h 6858000"/>
              <a:gd name="connsiteX13" fmla="*/ 7196747 w 9263816"/>
              <a:gd name="connsiteY13" fmla="*/ 5964309 h 6858000"/>
              <a:gd name="connsiteX14" fmla="*/ 7397485 w 9263816"/>
              <a:gd name="connsiteY14" fmla="*/ 5931706 h 6858000"/>
              <a:gd name="connsiteX15" fmla="*/ 1505570 w 9263816"/>
              <a:gd name="connsiteY15" fmla="*/ 227178 h 6858000"/>
              <a:gd name="connsiteX16" fmla="*/ 2026489 w 9263816"/>
              <a:gd name="connsiteY16" fmla="*/ 392370 h 6858000"/>
              <a:gd name="connsiteX17" fmla="*/ 2444553 w 9263816"/>
              <a:gd name="connsiteY17" fmla="*/ 1654853 h 6858000"/>
              <a:gd name="connsiteX18" fmla="*/ 3183153 w 9263816"/>
              <a:gd name="connsiteY18" fmla="*/ 2116208 h 6858000"/>
              <a:gd name="connsiteX19" fmla="*/ 4288384 w 9263816"/>
              <a:gd name="connsiteY19" fmla="*/ 1291908 h 6858000"/>
              <a:gd name="connsiteX20" fmla="*/ 5472602 w 9263816"/>
              <a:gd name="connsiteY20" fmla="*/ 1697818 h 6858000"/>
              <a:gd name="connsiteX21" fmla="*/ 5844697 w 9263816"/>
              <a:gd name="connsiteY21" fmla="*/ 3444791 h 6858000"/>
              <a:gd name="connsiteX22" fmla="*/ 6715674 w 9263816"/>
              <a:gd name="connsiteY22" fmla="*/ 4065208 h 6858000"/>
              <a:gd name="connsiteX23" fmla="*/ 8130429 w 9263816"/>
              <a:gd name="connsiteY23" fmla="*/ 4101787 h 6858000"/>
              <a:gd name="connsiteX24" fmla="*/ 8624630 w 9263816"/>
              <a:gd name="connsiteY24" fmla="*/ 4686202 h 6858000"/>
              <a:gd name="connsiteX25" fmla="*/ 8623843 w 9263816"/>
              <a:gd name="connsiteY25" fmla="*/ 4685749 h 6858000"/>
              <a:gd name="connsiteX26" fmla="*/ 8646859 w 9263816"/>
              <a:gd name="connsiteY26" fmla="*/ 4835156 h 6858000"/>
              <a:gd name="connsiteX27" fmla="*/ 8079403 w 9263816"/>
              <a:gd name="connsiteY27" fmla="*/ 5661624 h 6858000"/>
              <a:gd name="connsiteX28" fmla="*/ 6833105 w 9263816"/>
              <a:gd name="connsiteY28" fmla="*/ 5397208 h 6858000"/>
              <a:gd name="connsiteX29" fmla="*/ 5900832 w 9263816"/>
              <a:gd name="connsiteY29" fmla="*/ 5944462 h 6858000"/>
              <a:gd name="connsiteX30" fmla="*/ 6067212 w 9263816"/>
              <a:gd name="connsiteY30" fmla="*/ 6811916 h 6858000"/>
              <a:gd name="connsiteX31" fmla="*/ 6089565 w 9263816"/>
              <a:gd name="connsiteY31" fmla="*/ 6858000 h 6858000"/>
              <a:gd name="connsiteX32" fmla="*/ 0 w 9263816"/>
              <a:gd name="connsiteY32" fmla="*/ 6858000 h 6858000"/>
              <a:gd name="connsiteX33" fmla="*/ 0 w 9263816"/>
              <a:gd name="connsiteY33" fmla="*/ 2181377 h 6858000"/>
              <a:gd name="connsiteX34" fmla="*/ 73069 w 9263816"/>
              <a:gd name="connsiteY34" fmla="*/ 2215839 h 6858000"/>
              <a:gd name="connsiteX35" fmla="*/ 335445 w 9263816"/>
              <a:gd name="connsiteY35" fmla="*/ 2237140 h 6858000"/>
              <a:gd name="connsiteX36" fmla="*/ 752878 w 9263816"/>
              <a:gd name="connsiteY36" fmla="*/ 1445285 h 6858000"/>
              <a:gd name="connsiteX37" fmla="*/ 1202551 w 9263816"/>
              <a:gd name="connsiteY37" fmla="*/ 314229 h 6858000"/>
              <a:gd name="connsiteX38" fmla="*/ 1505570 w 9263816"/>
              <a:gd name="connsiteY38" fmla="*/ 227178 h 6858000"/>
              <a:gd name="connsiteX39" fmla="*/ 3142509 w 9263816"/>
              <a:gd name="connsiteY39" fmla="*/ 68854 h 6858000"/>
              <a:gd name="connsiteX40" fmla="*/ 3490978 w 9263816"/>
              <a:gd name="connsiteY40" fmla="*/ 211117 h 6858000"/>
              <a:gd name="connsiteX41" fmla="*/ 3572083 w 9263816"/>
              <a:gd name="connsiteY41" fmla="*/ 404131 h 6858000"/>
              <a:gd name="connsiteX42" fmla="*/ 3236814 w 9263816"/>
              <a:gd name="connsiteY42" fmla="*/ 833688 h 6858000"/>
              <a:gd name="connsiteX43" fmla="*/ 2807245 w 9263816"/>
              <a:gd name="connsiteY43" fmla="*/ 498425 h 6858000"/>
              <a:gd name="connsiteX44" fmla="*/ 3142509 w 9263816"/>
              <a:gd name="connsiteY44" fmla="*/ 68854 h 6858000"/>
              <a:gd name="connsiteX45" fmla="*/ 0 w 9263816"/>
              <a:gd name="connsiteY45" fmla="*/ 0 h 6858000"/>
              <a:gd name="connsiteX46" fmla="*/ 39858 w 9263816"/>
              <a:gd name="connsiteY46" fmla="*/ 0 h 6858000"/>
              <a:gd name="connsiteX47" fmla="*/ 65022 w 9263816"/>
              <a:gd name="connsiteY47" fmla="*/ 5834 h 6858000"/>
              <a:gd name="connsiteX48" fmla="*/ 389258 w 9263816"/>
              <a:gd name="connsiteY48" fmla="*/ 235630 h 6858000"/>
              <a:gd name="connsiteX49" fmla="*/ 485484 w 9263816"/>
              <a:gd name="connsiteY49" fmla="*/ 420070 h 6858000"/>
              <a:gd name="connsiteX50" fmla="*/ 74229 w 9263816"/>
              <a:gd name="connsiteY50" fmla="*/ 1237955 h 6858000"/>
              <a:gd name="connsiteX51" fmla="*/ 0 w 9263816"/>
              <a:gd name="connsiteY51" fmla="*/ 12544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63816" h="6858000">
                <a:moveTo>
                  <a:pt x="8831314" y="5943878"/>
                </a:moveTo>
                <a:cubicBezTo>
                  <a:pt x="8964281" y="5927490"/>
                  <a:pt x="9096260" y="5981362"/>
                  <a:pt x="9179783" y="6086141"/>
                </a:cubicBezTo>
                <a:cubicBezTo>
                  <a:pt x="9224074" y="6141769"/>
                  <a:pt x="9252211" y="6208560"/>
                  <a:pt x="9260887" y="6279156"/>
                </a:cubicBezTo>
                <a:cubicBezTo>
                  <a:pt x="9286897" y="6490362"/>
                  <a:pt x="9136845" y="6682672"/>
                  <a:pt x="8925621" y="6708712"/>
                </a:cubicBezTo>
                <a:cubicBezTo>
                  <a:pt x="8714398" y="6734766"/>
                  <a:pt x="8522062" y="6584655"/>
                  <a:pt x="8496050" y="6373449"/>
                </a:cubicBezTo>
                <a:cubicBezTo>
                  <a:pt x="8470038" y="6162229"/>
                  <a:pt x="8620090" y="5969920"/>
                  <a:pt x="8831314" y="5943878"/>
                </a:cubicBezTo>
                <a:close/>
                <a:moveTo>
                  <a:pt x="7397485" y="5931706"/>
                </a:moveTo>
                <a:cubicBezTo>
                  <a:pt x="7598431" y="5931157"/>
                  <a:pt x="7792965" y="6024548"/>
                  <a:pt x="7917779" y="6191864"/>
                </a:cubicBezTo>
                <a:cubicBezTo>
                  <a:pt x="7959204" y="6247714"/>
                  <a:pt x="7991530" y="6309792"/>
                  <a:pt x="8013467" y="6375784"/>
                </a:cubicBezTo>
                <a:cubicBezTo>
                  <a:pt x="8055425" y="6502973"/>
                  <a:pt x="8055748" y="6633888"/>
                  <a:pt x="8021879" y="6753751"/>
                </a:cubicBezTo>
                <a:lnTo>
                  <a:pt x="7981316" y="6858000"/>
                </a:lnTo>
                <a:lnTo>
                  <a:pt x="6819486" y="6858000"/>
                </a:lnTo>
                <a:lnTo>
                  <a:pt x="6785199" y="6781101"/>
                </a:lnTo>
                <a:cubicBezTo>
                  <a:pt x="6673307" y="6441922"/>
                  <a:pt x="6857485" y="6076251"/>
                  <a:pt x="7196747" y="5964309"/>
                </a:cubicBezTo>
                <a:cubicBezTo>
                  <a:pt x="7262809" y="5942509"/>
                  <a:pt x="7330503" y="5931889"/>
                  <a:pt x="7397485" y="5931706"/>
                </a:cubicBezTo>
                <a:close/>
                <a:moveTo>
                  <a:pt x="1505570" y="227178"/>
                </a:moveTo>
                <a:cubicBezTo>
                  <a:pt x="1691018" y="218628"/>
                  <a:pt x="1889853" y="275403"/>
                  <a:pt x="2026489" y="392370"/>
                </a:cubicBezTo>
                <a:cubicBezTo>
                  <a:pt x="2369898" y="685965"/>
                  <a:pt x="2078266" y="1147857"/>
                  <a:pt x="2444553" y="1654853"/>
                </a:cubicBezTo>
                <a:cubicBezTo>
                  <a:pt x="2492906" y="1721679"/>
                  <a:pt x="2800482" y="2144546"/>
                  <a:pt x="3183153" y="2116208"/>
                </a:cubicBezTo>
                <a:cubicBezTo>
                  <a:pt x="3673561" y="2080541"/>
                  <a:pt x="3723222" y="1441614"/>
                  <a:pt x="4288384" y="1291908"/>
                </a:cubicBezTo>
                <a:cubicBezTo>
                  <a:pt x="4689065" y="1185875"/>
                  <a:pt x="5207943" y="1366633"/>
                  <a:pt x="5472602" y="1697818"/>
                </a:cubicBezTo>
                <a:cubicBezTo>
                  <a:pt x="5891294" y="2221754"/>
                  <a:pt x="5408012" y="2790179"/>
                  <a:pt x="5844697" y="3444791"/>
                </a:cubicBezTo>
                <a:cubicBezTo>
                  <a:pt x="6149900" y="3902467"/>
                  <a:pt x="6672672" y="4053594"/>
                  <a:pt x="6715674" y="4065208"/>
                </a:cubicBezTo>
                <a:cubicBezTo>
                  <a:pt x="7326423" y="4232519"/>
                  <a:pt x="7677158" y="3817020"/>
                  <a:pt x="8130429" y="4101787"/>
                </a:cubicBezTo>
                <a:cubicBezTo>
                  <a:pt x="8226340" y="4161985"/>
                  <a:pt x="8536372" y="4356819"/>
                  <a:pt x="8624630" y="4686202"/>
                </a:cubicBezTo>
                <a:lnTo>
                  <a:pt x="8623843" y="4685749"/>
                </a:lnTo>
                <a:cubicBezTo>
                  <a:pt x="8636924" y="4734567"/>
                  <a:pt x="8644635" y="4784678"/>
                  <a:pt x="8646859" y="4835156"/>
                </a:cubicBezTo>
                <a:cubicBezTo>
                  <a:pt x="8662596" y="5196604"/>
                  <a:pt x="8398383" y="5562326"/>
                  <a:pt x="8079403" y="5661624"/>
                </a:cubicBezTo>
                <a:cubicBezTo>
                  <a:pt x="7649807" y="5795217"/>
                  <a:pt x="7430996" y="5350293"/>
                  <a:pt x="6833105" y="5397208"/>
                </a:cubicBezTo>
                <a:cubicBezTo>
                  <a:pt x="6519033" y="5421527"/>
                  <a:pt x="6056658" y="5595550"/>
                  <a:pt x="5900832" y="5944462"/>
                </a:cubicBezTo>
                <a:cubicBezTo>
                  <a:pt x="5770548" y="6236600"/>
                  <a:pt x="5916359" y="6515160"/>
                  <a:pt x="6067212" y="6811916"/>
                </a:cubicBezTo>
                <a:lnTo>
                  <a:pt x="6089565" y="6858000"/>
                </a:lnTo>
                <a:lnTo>
                  <a:pt x="0" y="6858000"/>
                </a:lnTo>
                <a:lnTo>
                  <a:pt x="0" y="2181377"/>
                </a:lnTo>
                <a:lnTo>
                  <a:pt x="73069" y="2215839"/>
                </a:lnTo>
                <a:cubicBezTo>
                  <a:pt x="165116" y="2251829"/>
                  <a:pt x="254486" y="2263171"/>
                  <a:pt x="335445" y="2237140"/>
                </a:cubicBezTo>
                <a:cubicBezTo>
                  <a:pt x="594718" y="2153707"/>
                  <a:pt x="688441" y="1733807"/>
                  <a:pt x="752878" y="1445285"/>
                </a:cubicBezTo>
                <a:cubicBezTo>
                  <a:pt x="925059" y="674068"/>
                  <a:pt x="975076" y="456292"/>
                  <a:pt x="1202551" y="314229"/>
                </a:cubicBezTo>
                <a:cubicBezTo>
                  <a:pt x="1287853" y="260956"/>
                  <a:pt x="1394302" y="232308"/>
                  <a:pt x="1505570" y="227178"/>
                </a:cubicBezTo>
                <a:close/>
                <a:moveTo>
                  <a:pt x="3142509" y="68854"/>
                </a:moveTo>
                <a:cubicBezTo>
                  <a:pt x="3275474" y="52467"/>
                  <a:pt x="3407455" y="106339"/>
                  <a:pt x="3490978" y="211117"/>
                </a:cubicBezTo>
                <a:cubicBezTo>
                  <a:pt x="3535271" y="266744"/>
                  <a:pt x="3563404" y="333535"/>
                  <a:pt x="3572083" y="404131"/>
                </a:cubicBezTo>
                <a:cubicBezTo>
                  <a:pt x="3598092" y="615337"/>
                  <a:pt x="3448040" y="807648"/>
                  <a:pt x="3236814" y="833688"/>
                </a:cubicBezTo>
                <a:cubicBezTo>
                  <a:pt x="3025594" y="859741"/>
                  <a:pt x="2833255" y="709631"/>
                  <a:pt x="2807245" y="498425"/>
                </a:cubicBezTo>
                <a:cubicBezTo>
                  <a:pt x="2781232" y="287207"/>
                  <a:pt x="2931283" y="94896"/>
                  <a:pt x="3142509" y="68854"/>
                </a:cubicBezTo>
                <a:close/>
                <a:moveTo>
                  <a:pt x="0" y="0"/>
                </a:moveTo>
                <a:lnTo>
                  <a:pt x="39858" y="0"/>
                </a:lnTo>
                <a:lnTo>
                  <a:pt x="65022" y="5834"/>
                </a:lnTo>
                <a:cubicBezTo>
                  <a:pt x="191545" y="45606"/>
                  <a:pt x="305874" y="124173"/>
                  <a:pt x="389258" y="235630"/>
                </a:cubicBezTo>
                <a:cubicBezTo>
                  <a:pt x="430983" y="291600"/>
                  <a:pt x="463360" y="353876"/>
                  <a:pt x="485484" y="420070"/>
                </a:cubicBezTo>
                <a:cubicBezTo>
                  <a:pt x="597711" y="759508"/>
                  <a:pt x="413661" y="1125662"/>
                  <a:pt x="74229" y="1237955"/>
                </a:cubicBezTo>
                <a:lnTo>
                  <a:pt x="0" y="1254477"/>
                </a:lnTo>
                <a:close/>
              </a:path>
            </a:pathLst>
          </a:cu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5" name="Background Fill">
            <a:extLst>
              <a:ext uri="{FF2B5EF4-FFF2-40B4-BE49-F238E27FC236}">
                <a16:creationId xmlns:a16="http://schemas.microsoft.com/office/drawing/2014/main" id="{6DA65B90-7B06-4499-91BA-CDDD36132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D1FFE435-0754-492D-B815-BD114217D3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Shape 26">
            <a:extLst>
              <a:ext uri="{FF2B5EF4-FFF2-40B4-BE49-F238E27FC236}">
                <a16:creationId xmlns:a16="http://schemas.microsoft.com/office/drawing/2014/main" id="{7EF79062-B5BB-45DF-810C-95A324A9D6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2140699"/>
            <a:ext cx="12192000" cy="4717301"/>
          </a:xfrm>
          <a:custGeom>
            <a:avLst/>
            <a:gdLst>
              <a:gd name="connsiteX0" fmla="*/ 8930642 w 12192000"/>
              <a:gd name="connsiteY0" fmla="*/ 4273734 h 4717301"/>
              <a:gd name="connsiteX1" fmla="*/ 9143134 w 12192000"/>
              <a:gd name="connsiteY1" fmla="*/ 4396362 h 4717301"/>
              <a:gd name="connsiteX2" fmla="*/ 9043549 w 12192000"/>
              <a:gd name="connsiteY2" fmla="*/ 4693978 h 4717301"/>
              <a:gd name="connsiteX3" fmla="*/ 8745984 w 12192000"/>
              <a:gd name="connsiteY3" fmla="*/ 4594249 h 4717301"/>
              <a:gd name="connsiteX4" fmla="*/ 8845568 w 12192000"/>
              <a:gd name="connsiteY4" fmla="*/ 4296634 h 4717301"/>
              <a:gd name="connsiteX5" fmla="*/ 8930642 w 12192000"/>
              <a:gd name="connsiteY5" fmla="*/ 4273734 h 4717301"/>
              <a:gd name="connsiteX6" fmla="*/ 9842642 w 12192000"/>
              <a:gd name="connsiteY6" fmla="*/ 3718743 h 4717301"/>
              <a:gd name="connsiteX7" fmla="*/ 10272210 w 12192000"/>
              <a:gd name="connsiteY7" fmla="*/ 3966645 h 4717301"/>
              <a:gd name="connsiteX8" fmla="*/ 10070896 w 12192000"/>
              <a:gd name="connsiteY8" fmla="*/ 4568292 h 4717301"/>
              <a:gd name="connsiteX9" fmla="*/ 9469346 w 12192000"/>
              <a:gd name="connsiteY9" fmla="*/ 4366686 h 4717301"/>
              <a:gd name="connsiteX10" fmla="*/ 9670660 w 12192000"/>
              <a:gd name="connsiteY10" fmla="*/ 3765038 h 4717301"/>
              <a:gd name="connsiteX11" fmla="*/ 9842642 w 12192000"/>
              <a:gd name="connsiteY11" fmla="*/ 3718743 h 4717301"/>
              <a:gd name="connsiteX12" fmla="*/ 0 w 12192000"/>
              <a:gd name="connsiteY12" fmla="*/ 0 h 4717301"/>
              <a:gd name="connsiteX13" fmla="*/ 12192000 w 12192000"/>
              <a:gd name="connsiteY13" fmla="*/ 0 h 4717301"/>
              <a:gd name="connsiteX14" fmla="*/ 12192000 w 12192000"/>
              <a:gd name="connsiteY14" fmla="*/ 3369891 h 4717301"/>
              <a:gd name="connsiteX15" fmla="*/ 12124015 w 12192000"/>
              <a:gd name="connsiteY15" fmla="*/ 3410713 h 4717301"/>
              <a:gd name="connsiteX16" fmla="*/ 11077457 w 12192000"/>
              <a:gd name="connsiteY16" fmla="*/ 3501725 h 4717301"/>
              <a:gd name="connsiteX17" fmla="*/ 9867246 w 12192000"/>
              <a:gd name="connsiteY17" fmla="*/ 3351592 h 4717301"/>
              <a:gd name="connsiteX18" fmla="*/ 8994802 w 12192000"/>
              <a:gd name="connsiteY18" fmla="*/ 3878378 h 4717301"/>
              <a:gd name="connsiteX19" fmla="*/ 6994655 w 12192000"/>
              <a:gd name="connsiteY19" fmla="*/ 4335637 h 4717301"/>
              <a:gd name="connsiteX20" fmla="*/ 6287534 w 12192000"/>
              <a:gd name="connsiteY20" fmla="*/ 3714199 h 4717301"/>
              <a:gd name="connsiteX21" fmla="*/ 4392596 w 12192000"/>
              <a:gd name="connsiteY21" fmla="*/ 3392344 h 4717301"/>
              <a:gd name="connsiteX22" fmla="*/ 3014500 w 12192000"/>
              <a:gd name="connsiteY22" fmla="*/ 4100222 h 4717301"/>
              <a:gd name="connsiteX23" fmla="*/ 86414 w 12192000"/>
              <a:gd name="connsiteY23" fmla="*/ 3903305 h 4717301"/>
              <a:gd name="connsiteX24" fmla="*/ 0 w 12192000"/>
              <a:gd name="connsiteY24" fmla="*/ 3840566 h 4717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2192000" h="4717301">
                <a:moveTo>
                  <a:pt x="8930642" y="4273734"/>
                </a:moveTo>
                <a:cubicBezTo>
                  <a:pt x="9016941" y="4268381"/>
                  <a:pt x="9102130" y="4314070"/>
                  <a:pt x="9143134" y="4396362"/>
                </a:cubicBezTo>
                <a:cubicBezTo>
                  <a:pt x="9197806" y="4506087"/>
                  <a:pt x="9153221" y="4639333"/>
                  <a:pt x="9043549" y="4693978"/>
                </a:cubicBezTo>
                <a:cubicBezTo>
                  <a:pt x="8933879" y="4748622"/>
                  <a:pt x="8800655" y="4703973"/>
                  <a:pt x="8745984" y="4594249"/>
                </a:cubicBezTo>
                <a:cubicBezTo>
                  <a:pt x="8691311" y="4484525"/>
                  <a:pt x="8735897" y="4351279"/>
                  <a:pt x="8845568" y="4296634"/>
                </a:cubicBezTo>
                <a:cubicBezTo>
                  <a:pt x="8872986" y="4282973"/>
                  <a:pt x="8901875" y="4275517"/>
                  <a:pt x="8930642" y="4273734"/>
                </a:cubicBezTo>
                <a:close/>
                <a:moveTo>
                  <a:pt x="9842642" y="3718743"/>
                </a:moveTo>
                <a:cubicBezTo>
                  <a:pt x="10017101" y="3707923"/>
                  <a:pt x="10189318" y="3800286"/>
                  <a:pt x="10272210" y="3966645"/>
                </a:cubicBezTo>
                <a:cubicBezTo>
                  <a:pt x="10382732" y="4188458"/>
                  <a:pt x="10292600" y="4457825"/>
                  <a:pt x="10070896" y="4568292"/>
                </a:cubicBezTo>
                <a:cubicBezTo>
                  <a:pt x="9849191" y="4678760"/>
                  <a:pt x="9579867" y="4588498"/>
                  <a:pt x="9469346" y="4366686"/>
                </a:cubicBezTo>
                <a:cubicBezTo>
                  <a:pt x="9358824" y="4144873"/>
                  <a:pt x="9448956" y="3875506"/>
                  <a:pt x="9670660" y="3765038"/>
                </a:cubicBezTo>
                <a:cubicBezTo>
                  <a:pt x="9726087" y="3737421"/>
                  <a:pt x="9784490" y="3722349"/>
                  <a:pt x="9842642" y="3718743"/>
                </a:cubicBezTo>
                <a:close/>
                <a:moveTo>
                  <a:pt x="0" y="0"/>
                </a:moveTo>
                <a:lnTo>
                  <a:pt x="12192000" y="0"/>
                </a:lnTo>
                <a:lnTo>
                  <a:pt x="12192000" y="3369891"/>
                </a:lnTo>
                <a:lnTo>
                  <a:pt x="12124015" y="3410713"/>
                </a:lnTo>
                <a:cubicBezTo>
                  <a:pt x="11792041" y="3581538"/>
                  <a:pt x="11443617" y="3577252"/>
                  <a:pt x="11077457" y="3501725"/>
                </a:cubicBezTo>
                <a:cubicBezTo>
                  <a:pt x="10679189" y="3419860"/>
                  <a:pt x="10271734" y="3358281"/>
                  <a:pt x="9867246" y="3351592"/>
                </a:cubicBezTo>
                <a:cubicBezTo>
                  <a:pt x="9492336" y="3345611"/>
                  <a:pt x="9239136" y="3626329"/>
                  <a:pt x="8994802" y="3878378"/>
                </a:cubicBezTo>
                <a:cubicBezTo>
                  <a:pt x="8385954" y="4506678"/>
                  <a:pt x="7695268" y="4690742"/>
                  <a:pt x="6994655" y="4335637"/>
                </a:cubicBezTo>
                <a:cubicBezTo>
                  <a:pt x="6722938" y="4197922"/>
                  <a:pt x="6494843" y="3948626"/>
                  <a:pt x="6287534" y="3714199"/>
                </a:cubicBezTo>
                <a:cubicBezTo>
                  <a:pt x="5731733" y="3085491"/>
                  <a:pt x="5043559" y="3067499"/>
                  <a:pt x="4392596" y="3392344"/>
                </a:cubicBezTo>
                <a:cubicBezTo>
                  <a:pt x="3930423" y="3623867"/>
                  <a:pt x="3492022" y="3908604"/>
                  <a:pt x="3014500" y="4100222"/>
                </a:cubicBezTo>
                <a:cubicBezTo>
                  <a:pt x="1977820" y="4518409"/>
                  <a:pt x="973242" y="4499486"/>
                  <a:pt x="86414" y="3903305"/>
                </a:cubicBezTo>
                <a:lnTo>
                  <a:pt x="0" y="384056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4BC8CD2-26ED-8CAE-174F-4AD37DA736B1}"/>
              </a:ext>
            </a:extLst>
          </p:cNvPr>
          <p:cNvSpPr>
            <a:spLocks noGrp="1"/>
          </p:cNvSpPr>
          <p:nvPr>
            <p:ph type="title"/>
          </p:nvPr>
        </p:nvSpPr>
        <p:spPr>
          <a:xfrm>
            <a:off x="609600" y="197348"/>
            <a:ext cx="6658405" cy="582001"/>
          </a:xfrm>
        </p:spPr>
        <p:txBody>
          <a:bodyPr vert="horz" lIns="91440" tIns="45720" rIns="91440" bIns="45720" rtlCol="0" anchor="ctr">
            <a:normAutofit fontScale="90000"/>
          </a:bodyPr>
          <a:lstStyle/>
          <a:p>
            <a:r>
              <a:rPr lang="en-US" dirty="0"/>
              <a:t>Results</a:t>
            </a:r>
          </a:p>
        </p:txBody>
      </p:sp>
      <p:graphicFrame>
        <p:nvGraphicFramePr>
          <p:cNvPr id="8" name="Table 7">
            <a:extLst>
              <a:ext uri="{FF2B5EF4-FFF2-40B4-BE49-F238E27FC236}">
                <a16:creationId xmlns:a16="http://schemas.microsoft.com/office/drawing/2014/main" id="{CE503232-DD96-AC8C-7320-E1E8AC0E171A}"/>
              </a:ext>
            </a:extLst>
          </p:cNvPr>
          <p:cNvGraphicFramePr>
            <a:graphicFrameLocks noGrp="1"/>
          </p:cNvGraphicFramePr>
          <p:nvPr>
            <p:extLst>
              <p:ext uri="{D42A27DB-BD31-4B8C-83A1-F6EECF244321}">
                <p14:modId xmlns:p14="http://schemas.microsoft.com/office/powerpoint/2010/main" val="2318550335"/>
              </p:ext>
            </p:extLst>
          </p:nvPr>
        </p:nvGraphicFramePr>
        <p:xfrm>
          <a:off x="609600" y="1012317"/>
          <a:ext cx="11146971" cy="5531420"/>
        </p:xfrm>
        <a:graphic>
          <a:graphicData uri="http://schemas.openxmlformats.org/drawingml/2006/table">
            <a:tbl>
              <a:tblPr firstRow="1" bandRow="1">
                <a:tableStyleId>{5C22544A-7EE6-4342-B048-85BDC9FD1C3A}</a:tableStyleId>
              </a:tblPr>
              <a:tblGrid>
                <a:gridCol w="2478372">
                  <a:extLst>
                    <a:ext uri="{9D8B030D-6E8A-4147-A177-3AD203B41FA5}">
                      <a16:colId xmlns:a16="http://schemas.microsoft.com/office/drawing/2014/main" val="585991941"/>
                    </a:ext>
                  </a:extLst>
                </a:gridCol>
                <a:gridCol w="3672057">
                  <a:extLst>
                    <a:ext uri="{9D8B030D-6E8A-4147-A177-3AD203B41FA5}">
                      <a16:colId xmlns:a16="http://schemas.microsoft.com/office/drawing/2014/main" val="3717599316"/>
                    </a:ext>
                  </a:extLst>
                </a:gridCol>
                <a:gridCol w="1265550">
                  <a:extLst>
                    <a:ext uri="{9D8B030D-6E8A-4147-A177-3AD203B41FA5}">
                      <a16:colId xmlns:a16="http://schemas.microsoft.com/office/drawing/2014/main" val="977968253"/>
                    </a:ext>
                  </a:extLst>
                </a:gridCol>
                <a:gridCol w="1329619">
                  <a:extLst>
                    <a:ext uri="{9D8B030D-6E8A-4147-A177-3AD203B41FA5}">
                      <a16:colId xmlns:a16="http://schemas.microsoft.com/office/drawing/2014/main" val="1817969960"/>
                    </a:ext>
                  </a:extLst>
                </a:gridCol>
                <a:gridCol w="2401373">
                  <a:extLst>
                    <a:ext uri="{9D8B030D-6E8A-4147-A177-3AD203B41FA5}">
                      <a16:colId xmlns:a16="http://schemas.microsoft.com/office/drawing/2014/main" val="3955758738"/>
                    </a:ext>
                  </a:extLst>
                </a:gridCol>
              </a:tblGrid>
              <a:tr h="263848">
                <a:tc gridSpan="5">
                  <a:txBody>
                    <a:bodyPr/>
                    <a:lstStyle/>
                    <a:p>
                      <a:pPr algn="ctr" fontAlgn="b"/>
                      <a:r>
                        <a:rPr lang="en-US" sz="2000" u="none" strike="noStrike">
                          <a:effectLst/>
                        </a:rPr>
                        <a:t>Policy Impact on Household's Real Income - % change </a:t>
                      </a:r>
                      <a:endParaRPr lang="en-US" sz="2000" b="1" i="0" u="none" strike="noStrike">
                        <a:solidFill>
                          <a:srgbClr val="000000"/>
                        </a:solidFill>
                        <a:effectLst/>
                        <a:latin typeface="Times New Roman" panose="02020603050405020304" pitchFamily="18" charset="0"/>
                      </a:endParaRPr>
                    </a:p>
                  </a:txBody>
                  <a:tcPr marL="5299" marR="5299" marT="5299" marB="0" anchor="b"/>
                </a:tc>
                <a:tc hMerge="1">
                  <a:txBody>
                    <a:bodyPr/>
                    <a:lstStyle/>
                    <a:p>
                      <a:endParaRPr lang="en-PK"/>
                    </a:p>
                  </a:txBody>
                  <a:tcPr/>
                </a:tc>
                <a:tc hMerge="1">
                  <a:txBody>
                    <a:bodyPr/>
                    <a:lstStyle/>
                    <a:p>
                      <a:endParaRPr lang="en-PK"/>
                    </a:p>
                  </a:txBody>
                  <a:tcPr/>
                </a:tc>
                <a:tc hMerge="1">
                  <a:txBody>
                    <a:bodyPr/>
                    <a:lstStyle/>
                    <a:p>
                      <a:endParaRPr lang="en-PK"/>
                    </a:p>
                  </a:txBody>
                  <a:tcPr/>
                </a:tc>
                <a:tc hMerge="1">
                  <a:txBody>
                    <a:bodyPr/>
                    <a:lstStyle/>
                    <a:p>
                      <a:endParaRPr lang="en-PK"/>
                    </a:p>
                  </a:txBody>
                  <a:tcPr/>
                </a:tc>
                <a:extLst>
                  <a:ext uri="{0D108BD9-81ED-4DB2-BD59-A6C34878D82A}">
                    <a16:rowId xmlns:a16="http://schemas.microsoft.com/office/drawing/2014/main" val="1989430888"/>
                  </a:ext>
                </a:extLst>
              </a:tr>
              <a:tr h="228234">
                <a:tc>
                  <a:txBody>
                    <a:bodyPr/>
                    <a:lstStyle/>
                    <a:p>
                      <a:pPr algn="ctr" fontAlgn="ctr"/>
                      <a:r>
                        <a:rPr lang="en-US" sz="1600" u="none" strike="noStrike">
                          <a:effectLst/>
                        </a:rPr>
                        <a:t>Codes</a:t>
                      </a:r>
                      <a:endParaRPr lang="en-US" sz="1600" b="1" i="0" u="none" strike="noStrike">
                        <a:solidFill>
                          <a:srgbClr val="000000"/>
                        </a:solidFill>
                        <a:effectLst/>
                        <a:latin typeface="Times New Roman" panose="02020603050405020304" pitchFamily="18" charset="0"/>
                      </a:endParaRPr>
                    </a:p>
                  </a:txBody>
                  <a:tcPr marL="5299" marR="5299" marT="5299" marB="0" anchor="ctr"/>
                </a:tc>
                <a:tc>
                  <a:txBody>
                    <a:bodyPr/>
                    <a:lstStyle/>
                    <a:p>
                      <a:pPr algn="ctr" fontAlgn="ctr"/>
                      <a:r>
                        <a:rPr lang="en-US" sz="1600" u="none" strike="noStrike">
                          <a:effectLst/>
                        </a:rPr>
                        <a:t>Household's description </a:t>
                      </a:r>
                      <a:endParaRPr lang="en-US" sz="1600" b="1" i="0" u="none" strike="noStrike">
                        <a:solidFill>
                          <a:srgbClr val="000000"/>
                        </a:solidFill>
                        <a:effectLst/>
                        <a:latin typeface="Times New Roman" panose="02020603050405020304" pitchFamily="18" charset="0"/>
                      </a:endParaRPr>
                    </a:p>
                  </a:txBody>
                  <a:tcPr marL="5299" marR="5299" marT="5299" marB="0" anchor="ctr"/>
                </a:tc>
                <a:tc>
                  <a:txBody>
                    <a:bodyPr/>
                    <a:lstStyle/>
                    <a:p>
                      <a:pPr algn="ctr" fontAlgn="ctr"/>
                      <a:r>
                        <a:rPr lang="en-US" sz="1600" u="none" strike="noStrike">
                          <a:effectLst/>
                        </a:rPr>
                        <a:t>Social spending </a:t>
                      </a:r>
                      <a:endParaRPr lang="en-US" sz="1600" b="1" i="0" u="none" strike="noStrike">
                        <a:solidFill>
                          <a:srgbClr val="000000"/>
                        </a:solidFill>
                        <a:effectLst/>
                        <a:latin typeface="Times New Roman" panose="02020603050405020304" pitchFamily="18" charset="0"/>
                      </a:endParaRPr>
                    </a:p>
                  </a:txBody>
                  <a:tcPr marL="5299" marR="5299" marT="5299" marB="0" anchor="ctr"/>
                </a:tc>
                <a:tc>
                  <a:txBody>
                    <a:bodyPr/>
                    <a:lstStyle/>
                    <a:p>
                      <a:pPr algn="ctr" fontAlgn="ctr"/>
                      <a:r>
                        <a:rPr lang="en-US" sz="1600" u="none" strike="noStrike">
                          <a:effectLst/>
                        </a:rPr>
                        <a:t>Output </a:t>
                      </a:r>
                      <a:endParaRPr lang="en-US" sz="1600" b="1" i="0" u="none" strike="noStrike">
                        <a:solidFill>
                          <a:srgbClr val="000000"/>
                        </a:solidFill>
                        <a:effectLst/>
                        <a:latin typeface="Times New Roman" panose="02020603050405020304" pitchFamily="18" charset="0"/>
                      </a:endParaRPr>
                    </a:p>
                  </a:txBody>
                  <a:tcPr marL="5299" marR="5299" marT="5299" marB="0" anchor="ctr"/>
                </a:tc>
                <a:tc>
                  <a:txBody>
                    <a:bodyPr/>
                    <a:lstStyle/>
                    <a:p>
                      <a:pPr algn="ctr" fontAlgn="ctr"/>
                      <a:r>
                        <a:rPr lang="en-US" sz="1600" u="none" strike="noStrike">
                          <a:effectLst/>
                        </a:rPr>
                        <a:t>Social spending + Output </a:t>
                      </a:r>
                      <a:endParaRPr lang="en-US" sz="1600" b="1" i="0" u="none" strike="noStrike">
                        <a:solidFill>
                          <a:srgbClr val="000000"/>
                        </a:solidFill>
                        <a:effectLst/>
                        <a:latin typeface="Times New Roman" panose="02020603050405020304" pitchFamily="18" charset="0"/>
                      </a:endParaRPr>
                    </a:p>
                  </a:txBody>
                  <a:tcPr marL="5299" marR="5299" marT="5299" marB="0" anchor="ctr"/>
                </a:tc>
                <a:extLst>
                  <a:ext uri="{0D108BD9-81ED-4DB2-BD59-A6C34878D82A}">
                    <a16:rowId xmlns:a16="http://schemas.microsoft.com/office/drawing/2014/main" val="3374069466"/>
                  </a:ext>
                </a:extLst>
              </a:tr>
              <a:tr h="228234">
                <a:tc>
                  <a:txBody>
                    <a:bodyPr/>
                    <a:lstStyle/>
                    <a:p>
                      <a:pPr algn="l" fontAlgn="b"/>
                      <a:r>
                        <a:rPr lang="en-PK" sz="1600" u="none" strike="noStrike">
                          <a:effectLst/>
                        </a:rPr>
                        <a:t> </a:t>
                      </a:r>
                      <a:endParaRPr lang="en-PK" sz="1600" b="1" i="0" u="none" strike="noStrike">
                        <a:solidFill>
                          <a:srgbClr val="000000"/>
                        </a:solidFill>
                        <a:effectLst/>
                        <a:latin typeface="Times New Roman" panose="02020603050405020304" pitchFamily="18" charset="0"/>
                      </a:endParaRPr>
                    </a:p>
                  </a:txBody>
                  <a:tcPr marL="5299" marR="5299" marT="5299" marB="0" anchor="b"/>
                </a:tc>
                <a:tc>
                  <a:txBody>
                    <a:bodyPr/>
                    <a:lstStyle/>
                    <a:p>
                      <a:pPr algn="l" fontAlgn="b"/>
                      <a:r>
                        <a:rPr lang="en-PK" sz="1600" u="none" strike="noStrike">
                          <a:effectLst/>
                        </a:rPr>
                        <a:t> </a:t>
                      </a:r>
                      <a:endParaRPr lang="en-PK" sz="1600" b="1"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10%</a:t>
                      </a:r>
                      <a:endParaRPr lang="en-PK" sz="1600" b="1"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10%</a:t>
                      </a:r>
                      <a:endParaRPr lang="en-PK" sz="1600" b="1"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15%/5%</a:t>
                      </a:r>
                      <a:endParaRPr lang="en-PK" sz="1600" b="1" i="0" u="none" strike="noStrike">
                        <a:solidFill>
                          <a:srgbClr val="000000"/>
                        </a:solidFill>
                        <a:effectLst/>
                        <a:latin typeface="Times New Roman" panose="02020603050405020304" pitchFamily="18" charset="0"/>
                      </a:endParaRPr>
                    </a:p>
                  </a:txBody>
                  <a:tcPr marL="5299" marR="5299" marT="5299" marB="0" anchor="b"/>
                </a:tc>
                <a:extLst>
                  <a:ext uri="{0D108BD9-81ED-4DB2-BD59-A6C34878D82A}">
                    <a16:rowId xmlns:a16="http://schemas.microsoft.com/office/drawing/2014/main" val="889106767"/>
                  </a:ext>
                </a:extLst>
              </a:tr>
              <a:tr h="228234">
                <a:tc>
                  <a:txBody>
                    <a:bodyPr/>
                    <a:lstStyle/>
                    <a:p>
                      <a:pPr algn="l" fontAlgn="b"/>
                      <a:r>
                        <a:rPr lang="en-US" sz="1600" u="none" strike="noStrike">
                          <a:effectLst/>
                        </a:rPr>
                        <a:t> hhd_rs1</a:t>
                      </a:r>
                      <a:endParaRPr lang="en-US"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l" fontAlgn="b"/>
                      <a:r>
                        <a:rPr lang="en-US" sz="1600" u="none" strike="noStrike">
                          <a:effectLst/>
                        </a:rPr>
                        <a:t>Rural small farmer (quartile_1)</a:t>
                      </a:r>
                      <a:endParaRPr lang="en-US"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0.78</a:t>
                      </a:r>
                      <a:endParaRPr lang="en-PK"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0.67</a:t>
                      </a:r>
                      <a:endParaRPr lang="en-PK"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1.40</a:t>
                      </a:r>
                      <a:endParaRPr lang="en-PK" sz="1600" b="0" i="0" u="none" strike="noStrike">
                        <a:solidFill>
                          <a:srgbClr val="000000"/>
                        </a:solidFill>
                        <a:effectLst/>
                        <a:latin typeface="Times New Roman" panose="02020603050405020304" pitchFamily="18" charset="0"/>
                      </a:endParaRPr>
                    </a:p>
                  </a:txBody>
                  <a:tcPr marL="5299" marR="5299" marT="5299" marB="0" anchor="b"/>
                </a:tc>
                <a:extLst>
                  <a:ext uri="{0D108BD9-81ED-4DB2-BD59-A6C34878D82A}">
                    <a16:rowId xmlns:a16="http://schemas.microsoft.com/office/drawing/2014/main" val="2158118420"/>
                  </a:ext>
                </a:extLst>
              </a:tr>
              <a:tr h="228234">
                <a:tc>
                  <a:txBody>
                    <a:bodyPr/>
                    <a:lstStyle/>
                    <a:p>
                      <a:pPr algn="l" fontAlgn="b"/>
                      <a:r>
                        <a:rPr lang="en-US" sz="1600" u="none" strike="noStrike">
                          <a:effectLst/>
                        </a:rPr>
                        <a:t> hhd_rs234</a:t>
                      </a:r>
                      <a:endParaRPr lang="en-US"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l" fontAlgn="b"/>
                      <a:r>
                        <a:rPr lang="en-US" sz="1600" u="none" strike="noStrike">
                          <a:effectLst/>
                        </a:rPr>
                        <a:t>Rural small farmer (quartile_2,3,4)</a:t>
                      </a:r>
                      <a:endParaRPr lang="en-US"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0.38</a:t>
                      </a:r>
                      <a:endParaRPr lang="en-PK"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0.55</a:t>
                      </a:r>
                      <a:endParaRPr lang="en-PK"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0.73</a:t>
                      </a:r>
                      <a:endParaRPr lang="en-PK" sz="1600" b="0" i="0" u="none" strike="noStrike">
                        <a:solidFill>
                          <a:srgbClr val="000000"/>
                        </a:solidFill>
                        <a:effectLst/>
                        <a:latin typeface="Times New Roman" panose="02020603050405020304" pitchFamily="18" charset="0"/>
                      </a:endParaRPr>
                    </a:p>
                  </a:txBody>
                  <a:tcPr marL="5299" marR="5299" marT="5299" marB="0" anchor="b"/>
                </a:tc>
                <a:extLst>
                  <a:ext uri="{0D108BD9-81ED-4DB2-BD59-A6C34878D82A}">
                    <a16:rowId xmlns:a16="http://schemas.microsoft.com/office/drawing/2014/main" val="2937226262"/>
                  </a:ext>
                </a:extLst>
              </a:tr>
              <a:tr h="228234">
                <a:tc>
                  <a:txBody>
                    <a:bodyPr/>
                    <a:lstStyle/>
                    <a:p>
                      <a:pPr algn="l" fontAlgn="b"/>
                      <a:r>
                        <a:rPr lang="en-US" sz="1600" u="none" strike="noStrike">
                          <a:effectLst/>
                        </a:rPr>
                        <a:t> hhd_rm1</a:t>
                      </a:r>
                      <a:endParaRPr lang="en-US"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l" fontAlgn="b"/>
                      <a:r>
                        <a:rPr lang="pt-BR" sz="1600" u="none" strike="noStrike">
                          <a:effectLst/>
                        </a:rPr>
                        <a:t>Rural medium farmer (quartile_1)</a:t>
                      </a:r>
                      <a:endParaRPr lang="pt-BR"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5.14</a:t>
                      </a:r>
                      <a:endParaRPr lang="en-PK"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3.91</a:t>
                      </a:r>
                      <a:endParaRPr lang="en-PK"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9.62</a:t>
                      </a:r>
                      <a:endParaRPr lang="en-PK" sz="1600" b="0" i="0" u="none" strike="noStrike">
                        <a:solidFill>
                          <a:srgbClr val="000000"/>
                        </a:solidFill>
                        <a:effectLst/>
                        <a:latin typeface="Times New Roman" panose="02020603050405020304" pitchFamily="18" charset="0"/>
                      </a:endParaRPr>
                    </a:p>
                  </a:txBody>
                  <a:tcPr marL="5299" marR="5299" marT="5299" marB="0" anchor="b"/>
                </a:tc>
                <a:extLst>
                  <a:ext uri="{0D108BD9-81ED-4DB2-BD59-A6C34878D82A}">
                    <a16:rowId xmlns:a16="http://schemas.microsoft.com/office/drawing/2014/main" val="1217349171"/>
                  </a:ext>
                </a:extLst>
              </a:tr>
              <a:tr h="228234">
                <a:tc>
                  <a:txBody>
                    <a:bodyPr/>
                    <a:lstStyle/>
                    <a:p>
                      <a:pPr algn="l" fontAlgn="b"/>
                      <a:r>
                        <a:rPr lang="en-US" sz="1600" u="none" strike="noStrike">
                          <a:effectLst/>
                        </a:rPr>
                        <a:t> hhd_rm234</a:t>
                      </a:r>
                      <a:endParaRPr lang="en-US"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l" fontAlgn="b"/>
                      <a:r>
                        <a:rPr lang="pt-BR" sz="1600" u="none" strike="noStrike" dirty="0">
                          <a:effectLst/>
                        </a:rPr>
                        <a:t>Rural medium farmer (quartile_2,3,4)</a:t>
                      </a:r>
                      <a:endParaRPr lang="pt-BR" sz="1600" b="0" i="0" u="none" strike="noStrike" dirty="0">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0.54</a:t>
                      </a:r>
                      <a:endParaRPr lang="en-PK"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0.91</a:t>
                      </a:r>
                      <a:endParaRPr lang="en-PK"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1.15</a:t>
                      </a:r>
                      <a:endParaRPr lang="en-PK" sz="1600" b="0" i="0" u="none" strike="noStrike">
                        <a:solidFill>
                          <a:srgbClr val="000000"/>
                        </a:solidFill>
                        <a:effectLst/>
                        <a:latin typeface="Times New Roman" panose="02020603050405020304" pitchFamily="18" charset="0"/>
                      </a:endParaRPr>
                    </a:p>
                  </a:txBody>
                  <a:tcPr marL="5299" marR="5299" marT="5299" marB="0" anchor="b"/>
                </a:tc>
                <a:extLst>
                  <a:ext uri="{0D108BD9-81ED-4DB2-BD59-A6C34878D82A}">
                    <a16:rowId xmlns:a16="http://schemas.microsoft.com/office/drawing/2014/main" val="512818745"/>
                  </a:ext>
                </a:extLst>
              </a:tr>
              <a:tr h="228234">
                <a:tc>
                  <a:txBody>
                    <a:bodyPr/>
                    <a:lstStyle/>
                    <a:p>
                      <a:pPr algn="l" fontAlgn="b"/>
                      <a:r>
                        <a:rPr lang="en-US" sz="1600" u="none" strike="noStrike">
                          <a:effectLst/>
                        </a:rPr>
                        <a:t> hhd_rl1</a:t>
                      </a:r>
                      <a:endParaRPr lang="en-US"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l" fontAlgn="b"/>
                      <a:r>
                        <a:rPr lang="en-US" sz="1600" u="none" strike="noStrike" dirty="0">
                          <a:effectLst/>
                        </a:rPr>
                        <a:t>Rural farmer landless (quartile_1)</a:t>
                      </a:r>
                      <a:endParaRPr lang="en-US" sz="1600" b="0" i="0" u="none" strike="noStrike" dirty="0">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0.87</a:t>
                      </a:r>
                      <a:endParaRPr lang="en-PK"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2.52</a:t>
                      </a:r>
                      <a:endParaRPr lang="en-PK"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2.51</a:t>
                      </a:r>
                      <a:endParaRPr lang="en-PK" sz="1600" b="0" i="0" u="none" strike="noStrike">
                        <a:solidFill>
                          <a:srgbClr val="000000"/>
                        </a:solidFill>
                        <a:effectLst/>
                        <a:latin typeface="Times New Roman" panose="02020603050405020304" pitchFamily="18" charset="0"/>
                      </a:endParaRPr>
                    </a:p>
                  </a:txBody>
                  <a:tcPr marL="5299" marR="5299" marT="5299" marB="0" anchor="b"/>
                </a:tc>
                <a:extLst>
                  <a:ext uri="{0D108BD9-81ED-4DB2-BD59-A6C34878D82A}">
                    <a16:rowId xmlns:a16="http://schemas.microsoft.com/office/drawing/2014/main" val="2735741451"/>
                  </a:ext>
                </a:extLst>
              </a:tr>
              <a:tr h="228234">
                <a:tc>
                  <a:txBody>
                    <a:bodyPr/>
                    <a:lstStyle/>
                    <a:p>
                      <a:pPr algn="l" fontAlgn="b"/>
                      <a:r>
                        <a:rPr lang="en-US" sz="1600" u="none" strike="noStrike">
                          <a:effectLst/>
                        </a:rPr>
                        <a:t> hhd_rl234</a:t>
                      </a:r>
                      <a:endParaRPr lang="en-US"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l" fontAlgn="b"/>
                      <a:r>
                        <a:rPr lang="en-US" sz="1600" u="none" strike="noStrike">
                          <a:effectLst/>
                        </a:rPr>
                        <a:t>Rural farmer landless (quartile_2,3,4)</a:t>
                      </a:r>
                      <a:endParaRPr lang="en-US"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0.39</a:t>
                      </a:r>
                      <a:endParaRPr lang="en-PK"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1.76</a:t>
                      </a:r>
                      <a:endParaRPr lang="en-PK"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1.40</a:t>
                      </a:r>
                      <a:endParaRPr lang="en-PK" sz="1600" b="0" i="0" u="none" strike="noStrike">
                        <a:solidFill>
                          <a:srgbClr val="000000"/>
                        </a:solidFill>
                        <a:effectLst/>
                        <a:latin typeface="Times New Roman" panose="02020603050405020304" pitchFamily="18" charset="0"/>
                      </a:endParaRPr>
                    </a:p>
                  </a:txBody>
                  <a:tcPr marL="5299" marR="5299" marT="5299" marB="0" anchor="b"/>
                </a:tc>
                <a:extLst>
                  <a:ext uri="{0D108BD9-81ED-4DB2-BD59-A6C34878D82A}">
                    <a16:rowId xmlns:a16="http://schemas.microsoft.com/office/drawing/2014/main" val="2469372431"/>
                  </a:ext>
                </a:extLst>
              </a:tr>
              <a:tr h="228234">
                <a:tc>
                  <a:txBody>
                    <a:bodyPr/>
                    <a:lstStyle/>
                    <a:p>
                      <a:pPr algn="l" fontAlgn="b"/>
                      <a:r>
                        <a:rPr lang="en-US" sz="1600" u="none" strike="noStrike">
                          <a:effectLst/>
                        </a:rPr>
                        <a:t> hhd_rw1</a:t>
                      </a:r>
                      <a:endParaRPr lang="en-US"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l" fontAlgn="b"/>
                      <a:r>
                        <a:rPr lang="en-US" sz="1600" u="none" strike="noStrike">
                          <a:effectLst/>
                        </a:rPr>
                        <a:t>Rural farm worker (quartile_1)</a:t>
                      </a:r>
                      <a:endParaRPr lang="en-US"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0.80</a:t>
                      </a:r>
                      <a:endParaRPr lang="en-PK"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-2.61</a:t>
                      </a:r>
                      <a:endParaRPr lang="en-PK"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-0.29</a:t>
                      </a:r>
                      <a:endParaRPr lang="en-PK" sz="1600" b="0" i="0" u="none" strike="noStrike">
                        <a:solidFill>
                          <a:srgbClr val="000000"/>
                        </a:solidFill>
                        <a:effectLst/>
                        <a:latin typeface="Times New Roman" panose="02020603050405020304" pitchFamily="18" charset="0"/>
                      </a:endParaRPr>
                    </a:p>
                  </a:txBody>
                  <a:tcPr marL="5299" marR="5299" marT="5299" marB="0" anchor="b"/>
                </a:tc>
                <a:extLst>
                  <a:ext uri="{0D108BD9-81ED-4DB2-BD59-A6C34878D82A}">
                    <a16:rowId xmlns:a16="http://schemas.microsoft.com/office/drawing/2014/main" val="677720619"/>
                  </a:ext>
                </a:extLst>
              </a:tr>
              <a:tr h="228234">
                <a:tc>
                  <a:txBody>
                    <a:bodyPr/>
                    <a:lstStyle/>
                    <a:p>
                      <a:pPr algn="l" fontAlgn="b"/>
                      <a:r>
                        <a:rPr lang="en-US" sz="1600" u="none" strike="noStrike">
                          <a:effectLst/>
                        </a:rPr>
                        <a:t> hhd_rw234</a:t>
                      </a:r>
                      <a:endParaRPr lang="en-US"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l" fontAlgn="b"/>
                      <a:r>
                        <a:rPr lang="en-US" sz="1600" u="none" strike="noStrike">
                          <a:effectLst/>
                        </a:rPr>
                        <a:t>Rural farm worker (quartile_2,3,4)</a:t>
                      </a:r>
                      <a:endParaRPr lang="en-US"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0.29</a:t>
                      </a:r>
                      <a:endParaRPr lang="en-PK"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-0.50</a:t>
                      </a:r>
                      <a:endParaRPr lang="en-PK"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0.09</a:t>
                      </a:r>
                      <a:endParaRPr lang="en-PK" sz="1600" b="0" i="0" u="none" strike="noStrike">
                        <a:solidFill>
                          <a:srgbClr val="000000"/>
                        </a:solidFill>
                        <a:effectLst/>
                        <a:latin typeface="Times New Roman" panose="02020603050405020304" pitchFamily="18" charset="0"/>
                      </a:endParaRPr>
                    </a:p>
                  </a:txBody>
                  <a:tcPr marL="5299" marR="5299" marT="5299" marB="0" anchor="b"/>
                </a:tc>
                <a:extLst>
                  <a:ext uri="{0D108BD9-81ED-4DB2-BD59-A6C34878D82A}">
                    <a16:rowId xmlns:a16="http://schemas.microsoft.com/office/drawing/2014/main" val="1518501960"/>
                  </a:ext>
                </a:extLst>
              </a:tr>
              <a:tr h="228234">
                <a:tc>
                  <a:txBody>
                    <a:bodyPr/>
                    <a:lstStyle/>
                    <a:p>
                      <a:pPr algn="l" fontAlgn="b"/>
                      <a:r>
                        <a:rPr lang="en-US" sz="1600" u="none" strike="noStrike">
                          <a:effectLst/>
                        </a:rPr>
                        <a:t> hhd_rn1</a:t>
                      </a:r>
                      <a:endParaRPr lang="en-US"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l" fontAlgn="b"/>
                      <a:r>
                        <a:rPr lang="en-US" sz="1600" u="none" strike="noStrike">
                          <a:effectLst/>
                        </a:rPr>
                        <a:t>Rural non farm (quartile_1)</a:t>
                      </a:r>
                      <a:endParaRPr lang="en-US"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0.10</a:t>
                      </a:r>
                      <a:endParaRPr lang="en-PK"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3.88</a:t>
                      </a:r>
                      <a:endParaRPr lang="en-PK"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2.15</a:t>
                      </a:r>
                      <a:endParaRPr lang="en-PK" sz="1600" b="0" i="0" u="none" strike="noStrike">
                        <a:solidFill>
                          <a:srgbClr val="000000"/>
                        </a:solidFill>
                        <a:effectLst/>
                        <a:latin typeface="Times New Roman" panose="02020603050405020304" pitchFamily="18" charset="0"/>
                      </a:endParaRPr>
                    </a:p>
                  </a:txBody>
                  <a:tcPr marL="5299" marR="5299" marT="5299" marB="0" anchor="b"/>
                </a:tc>
                <a:extLst>
                  <a:ext uri="{0D108BD9-81ED-4DB2-BD59-A6C34878D82A}">
                    <a16:rowId xmlns:a16="http://schemas.microsoft.com/office/drawing/2014/main" val="2684416590"/>
                  </a:ext>
                </a:extLst>
              </a:tr>
              <a:tr h="228234">
                <a:tc>
                  <a:txBody>
                    <a:bodyPr/>
                    <a:lstStyle/>
                    <a:p>
                      <a:pPr algn="l" fontAlgn="b"/>
                      <a:r>
                        <a:rPr lang="en-US" sz="1600" u="none" strike="noStrike">
                          <a:effectLst/>
                        </a:rPr>
                        <a:t> hhd_rn2</a:t>
                      </a:r>
                      <a:endParaRPr lang="en-US"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l" fontAlgn="b"/>
                      <a:r>
                        <a:rPr lang="en-US" sz="1600" u="none" strike="noStrike">
                          <a:effectLst/>
                        </a:rPr>
                        <a:t>Rural non farm (quartile_2)</a:t>
                      </a:r>
                      <a:endParaRPr lang="en-US"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0.00</a:t>
                      </a:r>
                      <a:endParaRPr lang="en-PK"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3.69</a:t>
                      </a:r>
                      <a:endParaRPr lang="en-PK"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1.91</a:t>
                      </a:r>
                      <a:endParaRPr lang="en-PK" sz="1600" b="0" i="0" u="none" strike="noStrike">
                        <a:solidFill>
                          <a:srgbClr val="000000"/>
                        </a:solidFill>
                        <a:effectLst/>
                        <a:latin typeface="Times New Roman" panose="02020603050405020304" pitchFamily="18" charset="0"/>
                      </a:endParaRPr>
                    </a:p>
                  </a:txBody>
                  <a:tcPr marL="5299" marR="5299" marT="5299" marB="0" anchor="b"/>
                </a:tc>
                <a:extLst>
                  <a:ext uri="{0D108BD9-81ED-4DB2-BD59-A6C34878D82A}">
                    <a16:rowId xmlns:a16="http://schemas.microsoft.com/office/drawing/2014/main" val="1458898477"/>
                  </a:ext>
                </a:extLst>
              </a:tr>
              <a:tr h="228234">
                <a:tc>
                  <a:txBody>
                    <a:bodyPr/>
                    <a:lstStyle/>
                    <a:p>
                      <a:pPr algn="l" fontAlgn="b"/>
                      <a:r>
                        <a:rPr lang="en-US" sz="1600" u="none" strike="noStrike">
                          <a:effectLst/>
                        </a:rPr>
                        <a:t> hhd_rn3</a:t>
                      </a:r>
                      <a:endParaRPr lang="en-US"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l" fontAlgn="b"/>
                      <a:r>
                        <a:rPr lang="en-US" sz="1600" u="none" strike="noStrike">
                          <a:effectLst/>
                        </a:rPr>
                        <a:t>Rural non farm (quartile_3)</a:t>
                      </a:r>
                      <a:endParaRPr lang="en-US"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-0.06</a:t>
                      </a:r>
                      <a:endParaRPr lang="en-PK"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3.58</a:t>
                      </a:r>
                      <a:endParaRPr lang="en-PK"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1.77</a:t>
                      </a:r>
                      <a:endParaRPr lang="en-PK" sz="1600" b="0" i="0" u="none" strike="noStrike">
                        <a:solidFill>
                          <a:srgbClr val="000000"/>
                        </a:solidFill>
                        <a:effectLst/>
                        <a:latin typeface="Times New Roman" panose="02020603050405020304" pitchFamily="18" charset="0"/>
                      </a:endParaRPr>
                    </a:p>
                  </a:txBody>
                  <a:tcPr marL="5299" marR="5299" marT="5299" marB="0" anchor="b"/>
                </a:tc>
                <a:extLst>
                  <a:ext uri="{0D108BD9-81ED-4DB2-BD59-A6C34878D82A}">
                    <a16:rowId xmlns:a16="http://schemas.microsoft.com/office/drawing/2014/main" val="601512357"/>
                  </a:ext>
                </a:extLst>
              </a:tr>
              <a:tr h="228234">
                <a:tc>
                  <a:txBody>
                    <a:bodyPr/>
                    <a:lstStyle/>
                    <a:p>
                      <a:pPr algn="l" fontAlgn="b"/>
                      <a:r>
                        <a:rPr lang="en-US" sz="1600" u="none" strike="noStrike">
                          <a:effectLst/>
                        </a:rPr>
                        <a:t> hhd_rn4</a:t>
                      </a:r>
                      <a:endParaRPr lang="en-US"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l" fontAlgn="b"/>
                      <a:r>
                        <a:rPr lang="en-US" sz="1600" u="none" strike="noStrike">
                          <a:effectLst/>
                        </a:rPr>
                        <a:t>Rural non farm (quartile_4)</a:t>
                      </a:r>
                      <a:endParaRPr lang="en-US"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-0.10</a:t>
                      </a:r>
                      <a:endParaRPr lang="en-PK"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3.49</a:t>
                      </a:r>
                      <a:endParaRPr lang="en-PK"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1.67</a:t>
                      </a:r>
                      <a:endParaRPr lang="en-PK" sz="1600" b="0" i="0" u="none" strike="noStrike">
                        <a:solidFill>
                          <a:srgbClr val="000000"/>
                        </a:solidFill>
                        <a:effectLst/>
                        <a:latin typeface="Times New Roman" panose="02020603050405020304" pitchFamily="18" charset="0"/>
                      </a:endParaRPr>
                    </a:p>
                  </a:txBody>
                  <a:tcPr marL="5299" marR="5299" marT="5299" marB="0" anchor="b"/>
                </a:tc>
                <a:extLst>
                  <a:ext uri="{0D108BD9-81ED-4DB2-BD59-A6C34878D82A}">
                    <a16:rowId xmlns:a16="http://schemas.microsoft.com/office/drawing/2014/main" val="2903683828"/>
                  </a:ext>
                </a:extLst>
              </a:tr>
              <a:tr h="228234">
                <a:tc>
                  <a:txBody>
                    <a:bodyPr/>
                    <a:lstStyle/>
                    <a:p>
                      <a:pPr algn="l" fontAlgn="b"/>
                      <a:r>
                        <a:rPr lang="en-US" sz="1600" u="none" strike="noStrike">
                          <a:effectLst/>
                        </a:rPr>
                        <a:t> hhd_u1</a:t>
                      </a:r>
                      <a:endParaRPr lang="en-US"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l" fontAlgn="b"/>
                      <a:r>
                        <a:rPr lang="en-US" sz="1600" u="none" strike="noStrike">
                          <a:effectLst/>
                        </a:rPr>
                        <a:t>Urban (quartile_1)</a:t>
                      </a:r>
                      <a:endParaRPr lang="en-US"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0.27</a:t>
                      </a:r>
                      <a:endParaRPr lang="en-PK"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3.34</a:t>
                      </a:r>
                      <a:endParaRPr lang="en-PK"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2.12</a:t>
                      </a:r>
                      <a:endParaRPr lang="en-PK" sz="1600" b="0" i="0" u="none" strike="noStrike">
                        <a:solidFill>
                          <a:srgbClr val="000000"/>
                        </a:solidFill>
                        <a:effectLst/>
                        <a:latin typeface="Times New Roman" panose="02020603050405020304" pitchFamily="18" charset="0"/>
                      </a:endParaRPr>
                    </a:p>
                  </a:txBody>
                  <a:tcPr marL="5299" marR="5299" marT="5299" marB="0" anchor="b"/>
                </a:tc>
                <a:extLst>
                  <a:ext uri="{0D108BD9-81ED-4DB2-BD59-A6C34878D82A}">
                    <a16:rowId xmlns:a16="http://schemas.microsoft.com/office/drawing/2014/main" val="287563450"/>
                  </a:ext>
                </a:extLst>
              </a:tr>
              <a:tr h="228234">
                <a:tc>
                  <a:txBody>
                    <a:bodyPr/>
                    <a:lstStyle/>
                    <a:p>
                      <a:pPr algn="l" fontAlgn="b"/>
                      <a:r>
                        <a:rPr lang="en-US" sz="1600" u="none" strike="noStrike">
                          <a:effectLst/>
                        </a:rPr>
                        <a:t> hhd_u2</a:t>
                      </a:r>
                      <a:endParaRPr lang="en-US"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l" fontAlgn="b"/>
                      <a:r>
                        <a:rPr lang="en-US" sz="1600" u="none" strike="noStrike">
                          <a:effectLst/>
                        </a:rPr>
                        <a:t>Urban (quartile_2)</a:t>
                      </a:r>
                      <a:endParaRPr lang="en-US"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0.01</a:t>
                      </a:r>
                      <a:endParaRPr lang="en-PK"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3.43</a:t>
                      </a:r>
                      <a:endParaRPr lang="en-PK"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1.78</a:t>
                      </a:r>
                      <a:endParaRPr lang="en-PK" sz="1600" b="0" i="0" u="none" strike="noStrike">
                        <a:solidFill>
                          <a:srgbClr val="000000"/>
                        </a:solidFill>
                        <a:effectLst/>
                        <a:latin typeface="Times New Roman" panose="02020603050405020304" pitchFamily="18" charset="0"/>
                      </a:endParaRPr>
                    </a:p>
                  </a:txBody>
                  <a:tcPr marL="5299" marR="5299" marT="5299" marB="0" anchor="b"/>
                </a:tc>
                <a:extLst>
                  <a:ext uri="{0D108BD9-81ED-4DB2-BD59-A6C34878D82A}">
                    <a16:rowId xmlns:a16="http://schemas.microsoft.com/office/drawing/2014/main" val="4242448723"/>
                  </a:ext>
                </a:extLst>
              </a:tr>
              <a:tr h="228234">
                <a:tc>
                  <a:txBody>
                    <a:bodyPr/>
                    <a:lstStyle/>
                    <a:p>
                      <a:pPr algn="l" fontAlgn="b"/>
                      <a:r>
                        <a:rPr lang="en-US" sz="1600" u="none" strike="noStrike">
                          <a:effectLst/>
                        </a:rPr>
                        <a:t> hhd_u3</a:t>
                      </a:r>
                      <a:endParaRPr lang="en-US"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l" fontAlgn="b"/>
                      <a:r>
                        <a:rPr lang="en-US" sz="1600" u="none" strike="noStrike">
                          <a:effectLst/>
                        </a:rPr>
                        <a:t>Urban (quartile_3)</a:t>
                      </a:r>
                      <a:endParaRPr lang="en-US"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-0.09</a:t>
                      </a:r>
                      <a:endParaRPr lang="en-PK"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3.45</a:t>
                      </a:r>
                      <a:endParaRPr lang="en-PK"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1.65</a:t>
                      </a:r>
                      <a:endParaRPr lang="en-PK" sz="1600" b="0" i="0" u="none" strike="noStrike">
                        <a:solidFill>
                          <a:srgbClr val="000000"/>
                        </a:solidFill>
                        <a:effectLst/>
                        <a:latin typeface="Times New Roman" panose="02020603050405020304" pitchFamily="18" charset="0"/>
                      </a:endParaRPr>
                    </a:p>
                  </a:txBody>
                  <a:tcPr marL="5299" marR="5299" marT="5299" marB="0" anchor="b"/>
                </a:tc>
                <a:extLst>
                  <a:ext uri="{0D108BD9-81ED-4DB2-BD59-A6C34878D82A}">
                    <a16:rowId xmlns:a16="http://schemas.microsoft.com/office/drawing/2014/main" val="1454949640"/>
                  </a:ext>
                </a:extLst>
              </a:tr>
              <a:tr h="228234">
                <a:tc>
                  <a:txBody>
                    <a:bodyPr/>
                    <a:lstStyle/>
                    <a:p>
                      <a:pPr algn="l" fontAlgn="b"/>
                      <a:r>
                        <a:rPr lang="en-US" sz="1600" u="none" strike="noStrike">
                          <a:effectLst/>
                        </a:rPr>
                        <a:t> hhd_u4</a:t>
                      </a:r>
                      <a:endParaRPr lang="en-US"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l" fontAlgn="b"/>
                      <a:r>
                        <a:rPr lang="en-US" sz="1600" u="none" strike="noStrike">
                          <a:effectLst/>
                        </a:rPr>
                        <a:t>Urban (quartile_4)</a:t>
                      </a:r>
                      <a:endParaRPr lang="en-US"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-0.14</a:t>
                      </a:r>
                      <a:endParaRPr lang="en-PK"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3.49</a:t>
                      </a:r>
                      <a:endParaRPr lang="en-PK"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1.60</a:t>
                      </a:r>
                      <a:endParaRPr lang="en-PK" sz="1600" b="0" i="0" u="none" strike="noStrike">
                        <a:solidFill>
                          <a:srgbClr val="000000"/>
                        </a:solidFill>
                        <a:effectLst/>
                        <a:latin typeface="Times New Roman" panose="02020603050405020304" pitchFamily="18" charset="0"/>
                      </a:endParaRPr>
                    </a:p>
                  </a:txBody>
                  <a:tcPr marL="5299" marR="5299" marT="5299" marB="0" anchor="b"/>
                </a:tc>
                <a:extLst>
                  <a:ext uri="{0D108BD9-81ED-4DB2-BD59-A6C34878D82A}">
                    <a16:rowId xmlns:a16="http://schemas.microsoft.com/office/drawing/2014/main" val="1623999706"/>
                  </a:ext>
                </a:extLst>
              </a:tr>
              <a:tr h="228234">
                <a:tc>
                  <a:txBody>
                    <a:bodyPr/>
                    <a:lstStyle/>
                    <a:p>
                      <a:pPr algn="l" fontAlgn="b"/>
                      <a:r>
                        <a:rPr lang="en-US" sz="1600" u="none" strike="noStrike">
                          <a:effectLst/>
                        </a:rPr>
                        <a:t> source Author's simulation</a:t>
                      </a:r>
                      <a:endParaRPr lang="en-US"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l" fontAlgn="b"/>
                      <a:r>
                        <a:rPr lang="en-PK" sz="1600" u="none" strike="noStrike">
                          <a:effectLst/>
                        </a:rPr>
                        <a:t> </a:t>
                      </a:r>
                      <a:endParaRPr lang="en-PK"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 </a:t>
                      </a:r>
                      <a:endParaRPr lang="en-PK"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a:effectLst/>
                        </a:rPr>
                        <a:t> </a:t>
                      </a:r>
                      <a:endParaRPr lang="en-PK" sz="1600" b="0" i="0" u="none" strike="noStrike">
                        <a:solidFill>
                          <a:srgbClr val="000000"/>
                        </a:solidFill>
                        <a:effectLst/>
                        <a:latin typeface="Times New Roman" panose="02020603050405020304" pitchFamily="18" charset="0"/>
                      </a:endParaRPr>
                    </a:p>
                  </a:txBody>
                  <a:tcPr marL="5299" marR="5299" marT="5299" marB="0" anchor="b"/>
                </a:tc>
                <a:tc>
                  <a:txBody>
                    <a:bodyPr/>
                    <a:lstStyle/>
                    <a:p>
                      <a:pPr algn="ctr" fontAlgn="b"/>
                      <a:r>
                        <a:rPr lang="en-PK" sz="1600" u="none" strike="noStrike" dirty="0">
                          <a:effectLst/>
                        </a:rPr>
                        <a:t> </a:t>
                      </a:r>
                      <a:endParaRPr lang="en-PK" sz="1600" b="0" i="0" u="none" strike="noStrike" dirty="0">
                        <a:solidFill>
                          <a:srgbClr val="000000"/>
                        </a:solidFill>
                        <a:effectLst/>
                        <a:latin typeface="Times New Roman" panose="02020603050405020304" pitchFamily="18" charset="0"/>
                      </a:endParaRPr>
                    </a:p>
                  </a:txBody>
                  <a:tcPr marL="5299" marR="5299" marT="5299" marB="0" anchor="b"/>
                </a:tc>
                <a:extLst>
                  <a:ext uri="{0D108BD9-81ED-4DB2-BD59-A6C34878D82A}">
                    <a16:rowId xmlns:a16="http://schemas.microsoft.com/office/drawing/2014/main" val="49923494"/>
                  </a:ext>
                </a:extLst>
              </a:tr>
            </a:tbl>
          </a:graphicData>
        </a:graphic>
      </p:graphicFrame>
    </p:spTree>
    <p:extLst>
      <p:ext uri="{BB962C8B-B14F-4D97-AF65-F5344CB8AC3E}">
        <p14:creationId xmlns:p14="http://schemas.microsoft.com/office/powerpoint/2010/main" val="37699642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C856C767-C94D-12DC-6D06-D5CD53B95108}"/>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042E603F-28B7-4831-BF23-65FBAB13D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Shape 13">
            <a:extLst>
              <a:ext uri="{FF2B5EF4-FFF2-40B4-BE49-F238E27FC236}">
                <a16:creationId xmlns:a16="http://schemas.microsoft.com/office/drawing/2014/main" id="{4D39700F-2B10-4402-A7DD-06EE22458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32968"/>
            <a:ext cx="9560477" cy="6625032"/>
          </a:xfrm>
          <a:custGeom>
            <a:avLst/>
            <a:gdLst>
              <a:gd name="connsiteX0" fmla="*/ 8831314 w 9263816"/>
              <a:gd name="connsiteY0" fmla="*/ 5943878 h 6858000"/>
              <a:gd name="connsiteX1" fmla="*/ 9179783 w 9263816"/>
              <a:gd name="connsiteY1" fmla="*/ 6086141 h 6858000"/>
              <a:gd name="connsiteX2" fmla="*/ 9260887 w 9263816"/>
              <a:gd name="connsiteY2" fmla="*/ 6279156 h 6858000"/>
              <a:gd name="connsiteX3" fmla="*/ 8925621 w 9263816"/>
              <a:gd name="connsiteY3" fmla="*/ 6708712 h 6858000"/>
              <a:gd name="connsiteX4" fmla="*/ 8496050 w 9263816"/>
              <a:gd name="connsiteY4" fmla="*/ 6373449 h 6858000"/>
              <a:gd name="connsiteX5" fmla="*/ 8831314 w 9263816"/>
              <a:gd name="connsiteY5" fmla="*/ 5943878 h 6858000"/>
              <a:gd name="connsiteX6" fmla="*/ 7397485 w 9263816"/>
              <a:gd name="connsiteY6" fmla="*/ 5931706 h 6858000"/>
              <a:gd name="connsiteX7" fmla="*/ 7917779 w 9263816"/>
              <a:gd name="connsiteY7" fmla="*/ 6191864 h 6858000"/>
              <a:gd name="connsiteX8" fmla="*/ 8013467 w 9263816"/>
              <a:gd name="connsiteY8" fmla="*/ 6375784 h 6858000"/>
              <a:gd name="connsiteX9" fmla="*/ 8021879 w 9263816"/>
              <a:gd name="connsiteY9" fmla="*/ 6753751 h 6858000"/>
              <a:gd name="connsiteX10" fmla="*/ 7981316 w 9263816"/>
              <a:gd name="connsiteY10" fmla="*/ 6858000 h 6858000"/>
              <a:gd name="connsiteX11" fmla="*/ 6819486 w 9263816"/>
              <a:gd name="connsiteY11" fmla="*/ 6858000 h 6858000"/>
              <a:gd name="connsiteX12" fmla="*/ 6785199 w 9263816"/>
              <a:gd name="connsiteY12" fmla="*/ 6781101 h 6858000"/>
              <a:gd name="connsiteX13" fmla="*/ 7196747 w 9263816"/>
              <a:gd name="connsiteY13" fmla="*/ 5964309 h 6858000"/>
              <a:gd name="connsiteX14" fmla="*/ 7397485 w 9263816"/>
              <a:gd name="connsiteY14" fmla="*/ 5931706 h 6858000"/>
              <a:gd name="connsiteX15" fmla="*/ 1505570 w 9263816"/>
              <a:gd name="connsiteY15" fmla="*/ 227178 h 6858000"/>
              <a:gd name="connsiteX16" fmla="*/ 2026489 w 9263816"/>
              <a:gd name="connsiteY16" fmla="*/ 392370 h 6858000"/>
              <a:gd name="connsiteX17" fmla="*/ 2444553 w 9263816"/>
              <a:gd name="connsiteY17" fmla="*/ 1654853 h 6858000"/>
              <a:gd name="connsiteX18" fmla="*/ 3183153 w 9263816"/>
              <a:gd name="connsiteY18" fmla="*/ 2116208 h 6858000"/>
              <a:gd name="connsiteX19" fmla="*/ 4288384 w 9263816"/>
              <a:gd name="connsiteY19" fmla="*/ 1291908 h 6858000"/>
              <a:gd name="connsiteX20" fmla="*/ 5472602 w 9263816"/>
              <a:gd name="connsiteY20" fmla="*/ 1697818 h 6858000"/>
              <a:gd name="connsiteX21" fmla="*/ 5844697 w 9263816"/>
              <a:gd name="connsiteY21" fmla="*/ 3444791 h 6858000"/>
              <a:gd name="connsiteX22" fmla="*/ 6715674 w 9263816"/>
              <a:gd name="connsiteY22" fmla="*/ 4065208 h 6858000"/>
              <a:gd name="connsiteX23" fmla="*/ 8130429 w 9263816"/>
              <a:gd name="connsiteY23" fmla="*/ 4101787 h 6858000"/>
              <a:gd name="connsiteX24" fmla="*/ 8624630 w 9263816"/>
              <a:gd name="connsiteY24" fmla="*/ 4686202 h 6858000"/>
              <a:gd name="connsiteX25" fmla="*/ 8623843 w 9263816"/>
              <a:gd name="connsiteY25" fmla="*/ 4685749 h 6858000"/>
              <a:gd name="connsiteX26" fmla="*/ 8646859 w 9263816"/>
              <a:gd name="connsiteY26" fmla="*/ 4835156 h 6858000"/>
              <a:gd name="connsiteX27" fmla="*/ 8079403 w 9263816"/>
              <a:gd name="connsiteY27" fmla="*/ 5661624 h 6858000"/>
              <a:gd name="connsiteX28" fmla="*/ 6833105 w 9263816"/>
              <a:gd name="connsiteY28" fmla="*/ 5397208 h 6858000"/>
              <a:gd name="connsiteX29" fmla="*/ 5900832 w 9263816"/>
              <a:gd name="connsiteY29" fmla="*/ 5944462 h 6858000"/>
              <a:gd name="connsiteX30" fmla="*/ 6067212 w 9263816"/>
              <a:gd name="connsiteY30" fmla="*/ 6811916 h 6858000"/>
              <a:gd name="connsiteX31" fmla="*/ 6089565 w 9263816"/>
              <a:gd name="connsiteY31" fmla="*/ 6858000 h 6858000"/>
              <a:gd name="connsiteX32" fmla="*/ 0 w 9263816"/>
              <a:gd name="connsiteY32" fmla="*/ 6858000 h 6858000"/>
              <a:gd name="connsiteX33" fmla="*/ 0 w 9263816"/>
              <a:gd name="connsiteY33" fmla="*/ 2181377 h 6858000"/>
              <a:gd name="connsiteX34" fmla="*/ 73069 w 9263816"/>
              <a:gd name="connsiteY34" fmla="*/ 2215839 h 6858000"/>
              <a:gd name="connsiteX35" fmla="*/ 335445 w 9263816"/>
              <a:gd name="connsiteY35" fmla="*/ 2237140 h 6858000"/>
              <a:gd name="connsiteX36" fmla="*/ 752878 w 9263816"/>
              <a:gd name="connsiteY36" fmla="*/ 1445285 h 6858000"/>
              <a:gd name="connsiteX37" fmla="*/ 1202551 w 9263816"/>
              <a:gd name="connsiteY37" fmla="*/ 314229 h 6858000"/>
              <a:gd name="connsiteX38" fmla="*/ 1505570 w 9263816"/>
              <a:gd name="connsiteY38" fmla="*/ 227178 h 6858000"/>
              <a:gd name="connsiteX39" fmla="*/ 3142509 w 9263816"/>
              <a:gd name="connsiteY39" fmla="*/ 68854 h 6858000"/>
              <a:gd name="connsiteX40" fmla="*/ 3490978 w 9263816"/>
              <a:gd name="connsiteY40" fmla="*/ 211117 h 6858000"/>
              <a:gd name="connsiteX41" fmla="*/ 3572083 w 9263816"/>
              <a:gd name="connsiteY41" fmla="*/ 404131 h 6858000"/>
              <a:gd name="connsiteX42" fmla="*/ 3236814 w 9263816"/>
              <a:gd name="connsiteY42" fmla="*/ 833688 h 6858000"/>
              <a:gd name="connsiteX43" fmla="*/ 2807245 w 9263816"/>
              <a:gd name="connsiteY43" fmla="*/ 498425 h 6858000"/>
              <a:gd name="connsiteX44" fmla="*/ 3142509 w 9263816"/>
              <a:gd name="connsiteY44" fmla="*/ 68854 h 6858000"/>
              <a:gd name="connsiteX45" fmla="*/ 0 w 9263816"/>
              <a:gd name="connsiteY45" fmla="*/ 0 h 6858000"/>
              <a:gd name="connsiteX46" fmla="*/ 39858 w 9263816"/>
              <a:gd name="connsiteY46" fmla="*/ 0 h 6858000"/>
              <a:gd name="connsiteX47" fmla="*/ 65022 w 9263816"/>
              <a:gd name="connsiteY47" fmla="*/ 5834 h 6858000"/>
              <a:gd name="connsiteX48" fmla="*/ 389258 w 9263816"/>
              <a:gd name="connsiteY48" fmla="*/ 235630 h 6858000"/>
              <a:gd name="connsiteX49" fmla="*/ 485484 w 9263816"/>
              <a:gd name="connsiteY49" fmla="*/ 420070 h 6858000"/>
              <a:gd name="connsiteX50" fmla="*/ 74229 w 9263816"/>
              <a:gd name="connsiteY50" fmla="*/ 1237955 h 6858000"/>
              <a:gd name="connsiteX51" fmla="*/ 0 w 9263816"/>
              <a:gd name="connsiteY51" fmla="*/ 12544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63816" h="6858000">
                <a:moveTo>
                  <a:pt x="8831314" y="5943878"/>
                </a:moveTo>
                <a:cubicBezTo>
                  <a:pt x="8964281" y="5927490"/>
                  <a:pt x="9096260" y="5981362"/>
                  <a:pt x="9179783" y="6086141"/>
                </a:cubicBezTo>
                <a:cubicBezTo>
                  <a:pt x="9224074" y="6141769"/>
                  <a:pt x="9252211" y="6208560"/>
                  <a:pt x="9260887" y="6279156"/>
                </a:cubicBezTo>
                <a:cubicBezTo>
                  <a:pt x="9286897" y="6490362"/>
                  <a:pt x="9136845" y="6682672"/>
                  <a:pt x="8925621" y="6708712"/>
                </a:cubicBezTo>
                <a:cubicBezTo>
                  <a:pt x="8714398" y="6734766"/>
                  <a:pt x="8522062" y="6584655"/>
                  <a:pt x="8496050" y="6373449"/>
                </a:cubicBezTo>
                <a:cubicBezTo>
                  <a:pt x="8470038" y="6162229"/>
                  <a:pt x="8620090" y="5969920"/>
                  <a:pt x="8831314" y="5943878"/>
                </a:cubicBezTo>
                <a:close/>
                <a:moveTo>
                  <a:pt x="7397485" y="5931706"/>
                </a:moveTo>
                <a:cubicBezTo>
                  <a:pt x="7598431" y="5931157"/>
                  <a:pt x="7792965" y="6024548"/>
                  <a:pt x="7917779" y="6191864"/>
                </a:cubicBezTo>
                <a:cubicBezTo>
                  <a:pt x="7959204" y="6247714"/>
                  <a:pt x="7991530" y="6309792"/>
                  <a:pt x="8013467" y="6375784"/>
                </a:cubicBezTo>
                <a:cubicBezTo>
                  <a:pt x="8055425" y="6502973"/>
                  <a:pt x="8055748" y="6633888"/>
                  <a:pt x="8021879" y="6753751"/>
                </a:cubicBezTo>
                <a:lnTo>
                  <a:pt x="7981316" y="6858000"/>
                </a:lnTo>
                <a:lnTo>
                  <a:pt x="6819486" y="6858000"/>
                </a:lnTo>
                <a:lnTo>
                  <a:pt x="6785199" y="6781101"/>
                </a:lnTo>
                <a:cubicBezTo>
                  <a:pt x="6673307" y="6441922"/>
                  <a:pt x="6857485" y="6076251"/>
                  <a:pt x="7196747" y="5964309"/>
                </a:cubicBezTo>
                <a:cubicBezTo>
                  <a:pt x="7262809" y="5942509"/>
                  <a:pt x="7330503" y="5931889"/>
                  <a:pt x="7397485" y="5931706"/>
                </a:cubicBezTo>
                <a:close/>
                <a:moveTo>
                  <a:pt x="1505570" y="227178"/>
                </a:moveTo>
                <a:cubicBezTo>
                  <a:pt x="1691018" y="218628"/>
                  <a:pt x="1889853" y="275403"/>
                  <a:pt x="2026489" y="392370"/>
                </a:cubicBezTo>
                <a:cubicBezTo>
                  <a:pt x="2369898" y="685965"/>
                  <a:pt x="2078266" y="1147857"/>
                  <a:pt x="2444553" y="1654853"/>
                </a:cubicBezTo>
                <a:cubicBezTo>
                  <a:pt x="2492906" y="1721679"/>
                  <a:pt x="2800482" y="2144546"/>
                  <a:pt x="3183153" y="2116208"/>
                </a:cubicBezTo>
                <a:cubicBezTo>
                  <a:pt x="3673561" y="2080541"/>
                  <a:pt x="3723222" y="1441614"/>
                  <a:pt x="4288384" y="1291908"/>
                </a:cubicBezTo>
                <a:cubicBezTo>
                  <a:pt x="4689065" y="1185875"/>
                  <a:pt x="5207943" y="1366633"/>
                  <a:pt x="5472602" y="1697818"/>
                </a:cubicBezTo>
                <a:cubicBezTo>
                  <a:pt x="5891294" y="2221754"/>
                  <a:pt x="5408012" y="2790179"/>
                  <a:pt x="5844697" y="3444791"/>
                </a:cubicBezTo>
                <a:cubicBezTo>
                  <a:pt x="6149900" y="3902467"/>
                  <a:pt x="6672672" y="4053594"/>
                  <a:pt x="6715674" y="4065208"/>
                </a:cubicBezTo>
                <a:cubicBezTo>
                  <a:pt x="7326423" y="4232519"/>
                  <a:pt x="7677158" y="3817020"/>
                  <a:pt x="8130429" y="4101787"/>
                </a:cubicBezTo>
                <a:cubicBezTo>
                  <a:pt x="8226340" y="4161985"/>
                  <a:pt x="8536372" y="4356819"/>
                  <a:pt x="8624630" y="4686202"/>
                </a:cubicBezTo>
                <a:lnTo>
                  <a:pt x="8623843" y="4685749"/>
                </a:lnTo>
                <a:cubicBezTo>
                  <a:pt x="8636924" y="4734567"/>
                  <a:pt x="8644635" y="4784678"/>
                  <a:pt x="8646859" y="4835156"/>
                </a:cubicBezTo>
                <a:cubicBezTo>
                  <a:pt x="8662596" y="5196604"/>
                  <a:pt x="8398383" y="5562326"/>
                  <a:pt x="8079403" y="5661624"/>
                </a:cubicBezTo>
                <a:cubicBezTo>
                  <a:pt x="7649807" y="5795217"/>
                  <a:pt x="7430996" y="5350293"/>
                  <a:pt x="6833105" y="5397208"/>
                </a:cubicBezTo>
                <a:cubicBezTo>
                  <a:pt x="6519033" y="5421527"/>
                  <a:pt x="6056658" y="5595550"/>
                  <a:pt x="5900832" y="5944462"/>
                </a:cubicBezTo>
                <a:cubicBezTo>
                  <a:pt x="5770548" y="6236600"/>
                  <a:pt x="5916359" y="6515160"/>
                  <a:pt x="6067212" y="6811916"/>
                </a:cubicBezTo>
                <a:lnTo>
                  <a:pt x="6089565" y="6858000"/>
                </a:lnTo>
                <a:lnTo>
                  <a:pt x="0" y="6858000"/>
                </a:lnTo>
                <a:lnTo>
                  <a:pt x="0" y="2181377"/>
                </a:lnTo>
                <a:lnTo>
                  <a:pt x="73069" y="2215839"/>
                </a:lnTo>
                <a:cubicBezTo>
                  <a:pt x="165116" y="2251829"/>
                  <a:pt x="254486" y="2263171"/>
                  <a:pt x="335445" y="2237140"/>
                </a:cubicBezTo>
                <a:cubicBezTo>
                  <a:pt x="594718" y="2153707"/>
                  <a:pt x="688441" y="1733807"/>
                  <a:pt x="752878" y="1445285"/>
                </a:cubicBezTo>
                <a:cubicBezTo>
                  <a:pt x="925059" y="674068"/>
                  <a:pt x="975076" y="456292"/>
                  <a:pt x="1202551" y="314229"/>
                </a:cubicBezTo>
                <a:cubicBezTo>
                  <a:pt x="1287853" y="260956"/>
                  <a:pt x="1394302" y="232308"/>
                  <a:pt x="1505570" y="227178"/>
                </a:cubicBezTo>
                <a:close/>
                <a:moveTo>
                  <a:pt x="3142509" y="68854"/>
                </a:moveTo>
                <a:cubicBezTo>
                  <a:pt x="3275474" y="52467"/>
                  <a:pt x="3407455" y="106339"/>
                  <a:pt x="3490978" y="211117"/>
                </a:cubicBezTo>
                <a:cubicBezTo>
                  <a:pt x="3535271" y="266744"/>
                  <a:pt x="3563404" y="333535"/>
                  <a:pt x="3572083" y="404131"/>
                </a:cubicBezTo>
                <a:cubicBezTo>
                  <a:pt x="3598092" y="615337"/>
                  <a:pt x="3448040" y="807648"/>
                  <a:pt x="3236814" y="833688"/>
                </a:cubicBezTo>
                <a:cubicBezTo>
                  <a:pt x="3025594" y="859741"/>
                  <a:pt x="2833255" y="709631"/>
                  <a:pt x="2807245" y="498425"/>
                </a:cubicBezTo>
                <a:cubicBezTo>
                  <a:pt x="2781232" y="287207"/>
                  <a:pt x="2931283" y="94896"/>
                  <a:pt x="3142509" y="68854"/>
                </a:cubicBezTo>
                <a:close/>
                <a:moveTo>
                  <a:pt x="0" y="0"/>
                </a:moveTo>
                <a:lnTo>
                  <a:pt x="39858" y="0"/>
                </a:lnTo>
                <a:lnTo>
                  <a:pt x="65022" y="5834"/>
                </a:lnTo>
                <a:cubicBezTo>
                  <a:pt x="191545" y="45606"/>
                  <a:pt x="305874" y="124173"/>
                  <a:pt x="389258" y="235630"/>
                </a:cubicBezTo>
                <a:cubicBezTo>
                  <a:pt x="430983" y="291600"/>
                  <a:pt x="463360" y="353876"/>
                  <a:pt x="485484" y="420070"/>
                </a:cubicBezTo>
                <a:cubicBezTo>
                  <a:pt x="597711" y="759508"/>
                  <a:pt x="413661" y="1125662"/>
                  <a:pt x="74229" y="1237955"/>
                </a:cubicBezTo>
                <a:lnTo>
                  <a:pt x="0" y="1254477"/>
                </a:lnTo>
                <a:close/>
              </a:path>
            </a:pathLst>
          </a:cu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6" name="Background Fill">
            <a:extLst>
              <a:ext uri="{FF2B5EF4-FFF2-40B4-BE49-F238E27FC236}">
                <a16:creationId xmlns:a16="http://schemas.microsoft.com/office/drawing/2014/main" id="{6DA65B90-7B06-4499-91BA-CDDD36132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1FFE435-0754-492D-B815-BD114217D3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7EF79062-B5BB-45DF-810C-95A324A9D6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2140699"/>
            <a:ext cx="12192000" cy="4717301"/>
          </a:xfrm>
          <a:custGeom>
            <a:avLst/>
            <a:gdLst>
              <a:gd name="connsiteX0" fmla="*/ 8930642 w 12192000"/>
              <a:gd name="connsiteY0" fmla="*/ 4273734 h 4717301"/>
              <a:gd name="connsiteX1" fmla="*/ 9143134 w 12192000"/>
              <a:gd name="connsiteY1" fmla="*/ 4396362 h 4717301"/>
              <a:gd name="connsiteX2" fmla="*/ 9043549 w 12192000"/>
              <a:gd name="connsiteY2" fmla="*/ 4693978 h 4717301"/>
              <a:gd name="connsiteX3" fmla="*/ 8745984 w 12192000"/>
              <a:gd name="connsiteY3" fmla="*/ 4594249 h 4717301"/>
              <a:gd name="connsiteX4" fmla="*/ 8845568 w 12192000"/>
              <a:gd name="connsiteY4" fmla="*/ 4296634 h 4717301"/>
              <a:gd name="connsiteX5" fmla="*/ 8930642 w 12192000"/>
              <a:gd name="connsiteY5" fmla="*/ 4273734 h 4717301"/>
              <a:gd name="connsiteX6" fmla="*/ 9842642 w 12192000"/>
              <a:gd name="connsiteY6" fmla="*/ 3718743 h 4717301"/>
              <a:gd name="connsiteX7" fmla="*/ 10272210 w 12192000"/>
              <a:gd name="connsiteY7" fmla="*/ 3966645 h 4717301"/>
              <a:gd name="connsiteX8" fmla="*/ 10070896 w 12192000"/>
              <a:gd name="connsiteY8" fmla="*/ 4568292 h 4717301"/>
              <a:gd name="connsiteX9" fmla="*/ 9469346 w 12192000"/>
              <a:gd name="connsiteY9" fmla="*/ 4366686 h 4717301"/>
              <a:gd name="connsiteX10" fmla="*/ 9670660 w 12192000"/>
              <a:gd name="connsiteY10" fmla="*/ 3765038 h 4717301"/>
              <a:gd name="connsiteX11" fmla="*/ 9842642 w 12192000"/>
              <a:gd name="connsiteY11" fmla="*/ 3718743 h 4717301"/>
              <a:gd name="connsiteX12" fmla="*/ 0 w 12192000"/>
              <a:gd name="connsiteY12" fmla="*/ 0 h 4717301"/>
              <a:gd name="connsiteX13" fmla="*/ 12192000 w 12192000"/>
              <a:gd name="connsiteY13" fmla="*/ 0 h 4717301"/>
              <a:gd name="connsiteX14" fmla="*/ 12192000 w 12192000"/>
              <a:gd name="connsiteY14" fmla="*/ 3369891 h 4717301"/>
              <a:gd name="connsiteX15" fmla="*/ 12124015 w 12192000"/>
              <a:gd name="connsiteY15" fmla="*/ 3410713 h 4717301"/>
              <a:gd name="connsiteX16" fmla="*/ 11077457 w 12192000"/>
              <a:gd name="connsiteY16" fmla="*/ 3501725 h 4717301"/>
              <a:gd name="connsiteX17" fmla="*/ 9867246 w 12192000"/>
              <a:gd name="connsiteY17" fmla="*/ 3351592 h 4717301"/>
              <a:gd name="connsiteX18" fmla="*/ 8994802 w 12192000"/>
              <a:gd name="connsiteY18" fmla="*/ 3878378 h 4717301"/>
              <a:gd name="connsiteX19" fmla="*/ 6994655 w 12192000"/>
              <a:gd name="connsiteY19" fmla="*/ 4335637 h 4717301"/>
              <a:gd name="connsiteX20" fmla="*/ 6287534 w 12192000"/>
              <a:gd name="connsiteY20" fmla="*/ 3714199 h 4717301"/>
              <a:gd name="connsiteX21" fmla="*/ 4392596 w 12192000"/>
              <a:gd name="connsiteY21" fmla="*/ 3392344 h 4717301"/>
              <a:gd name="connsiteX22" fmla="*/ 3014500 w 12192000"/>
              <a:gd name="connsiteY22" fmla="*/ 4100222 h 4717301"/>
              <a:gd name="connsiteX23" fmla="*/ 86414 w 12192000"/>
              <a:gd name="connsiteY23" fmla="*/ 3903305 h 4717301"/>
              <a:gd name="connsiteX24" fmla="*/ 0 w 12192000"/>
              <a:gd name="connsiteY24" fmla="*/ 3840566 h 4717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2192000" h="4717301">
                <a:moveTo>
                  <a:pt x="8930642" y="4273734"/>
                </a:moveTo>
                <a:cubicBezTo>
                  <a:pt x="9016941" y="4268381"/>
                  <a:pt x="9102130" y="4314070"/>
                  <a:pt x="9143134" y="4396362"/>
                </a:cubicBezTo>
                <a:cubicBezTo>
                  <a:pt x="9197806" y="4506087"/>
                  <a:pt x="9153221" y="4639333"/>
                  <a:pt x="9043549" y="4693978"/>
                </a:cubicBezTo>
                <a:cubicBezTo>
                  <a:pt x="8933879" y="4748622"/>
                  <a:pt x="8800655" y="4703973"/>
                  <a:pt x="8745984" y="4594249"/>
                </a:cubicBezTo>
                <a:cubicBezTo>
                  <a:pt x="8691311" y="4484525"/>
                  <a:pt x="8735897" y="4351279"/>
                  <a:pt x="8845568" y="4296634"/>
                </a:cubicBezTo>
                <a:cubicBezTo>
                  <a:pt x="8872986" y="4282973"/>
                  <a:pt x="8901875" y="4275517"/>
                  <a:pt x="8930642" y="4273734"/>
                </a:cubicBezTo>
                <a:close/>
                <a:moveTo>
                  <a:pt x="9842642" y="3718743"/>
                </a:moveTo>
                <a:cubicBezTo>
                  <a:pt x="10017101" y="3707923"/>
                  <a:pt x="10189318" y="3800286"/>
                  <a:pt x="10272210" y="3966645"/>
                </a:cubicBezTo>
                <a:cubicBezTo>
                  <a:pt x="10382732" y="4188458"/>
                  <a:pt x="10292600" y="4457825"/>
                  <a:pt x="10070896" y="4568292"/>
                </a:cubicBezTo>
                <a:cubicBezTo>
                  <a:pt x="9849191" y="4678760"/>
                  <a:pt x="9579867" y="4588498"/>
                  <a:pt x="9469346" y="4366686"/>
                </a:cubicBezTo>
                <a:cubicBezTo>
                  <a:pt x="9358824" y="4144873"/>
                  <a:pt x="9448956" y="3875506"/>
                  <a:pt x="9670660" y="3765038"/>
                </a:cubicBezTo>
                <a:cubicBezTo>
                  <a:pt x="9726087" y="3737421"/>
                  <a:pt x="9784490" y="3722349"/>
                  <a:pt x="9842642" y="3718743"/>
                </a:cubicBezTo>
                <a:close/>
                <a:moveTo>
                  <a:pt x="0" y="0"/>
                </a:moveTo>
                <a:lnTo>
                  <a:pt x="12192000" y="0"/>
                </a:lnTo>
                <a:lnTo>
                  <a:pt x="12192000" y="3369891"/>
                </a:lnTo>
                <a:lnTo>
                  <a:pt x="12124015" y="3410713"/>
                </a:lnTo>
                <a:cubicBezTo>
                  <a:pt x="11792041" y="3581538"/>
                  <a:pt x="11443617" y="3577252"/>
                  <a:pt x="11077457" y="3501725"/>
                </a:cubicBezTo>
                <a:cubicBezTo>
                  <a:pt x="10679189" y="3419860"/>
                  <a:pt x="10271734" y="3358281"/>
                  <a:pt x="9867246" y="3351592"/>
                </a:cubicBezTo>
                <a:cubicBezTo>
                  <a:pt x="9492336" y="3345611"/>
                  <a:pt x="9239136" y="3626329"/>
                  <a:pt x="8994802" y="3878378"/>
                </a:cubicBezTo>
                <a:cubicBezTo>
                  <a:pt x="8385954" y="4506678"/>
                  <a:pt x="7695268" y="4690742"/>
                  <a:pt x="6994655" y="4335637"/>
                </a:cubicBezTo>
                <a:cubicBezTo>
                  <a:pt x="6722938" y="4197922"/>
                  <a:pt x="6494843" y="3948626"/>
                  <a:pt x="6287534" y="3714199"/>
                </a:cubicBezTo>
                <a:cubicBezTo>
                  <a:pt x="5731733" y="3085491"/>
                  <a:pt x="5043559" y="3067499"/>
                  <a:pt x="4392596" y="3392344"/>
                </a:cubicBezTo>
                <a:cubicBezTo>
                  <a:pt x="3930423" y="3623867"/>
                  <a:pt x="3492022" y="3908604"/>
                  <a:pt x="3014500" y="4100222"/>
                </a:cubicBezTo>
                <a:cubicBezTo>
                  <a:pt x="1977820" y="4518409"/>
                  <a:pt x="973242" y="4499486"/>
                  <a:pt x="86414" y="3903305"/>
                </a:cubicBezTo>
                <a:lnTo>
                  <a:pt x="0" y="384056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4BFF103-D67A-0B92-4095-CC7CD107A6F6}"/>
              </a:ext>
            </a:extLst>
          </p:cNvPr>
          <p:cNvSpPr>
            <a:spLocks noGrp="1"/>
          </p:cNvSpPr>
          <p:nvPr>
            <p:ph type="title"/>
          </p:nvPr>
        </p:nvSpPr>
        <p:spPr>
          <a:xfrm>
            <a:off x="474973" y="82027"/>
            <a:ext cx="6658405" cy="767059"/>
          </a:xfrm>
        </p:spPr>
        <p:txBody>
          <a:bodyPr vert="horz" lIns="91440" tIns="45720" rIns="91440" bIns="45720" rtlCol="0" anchor="ctr">
            <a:normAutofit fontScale="90000"/>
          </a:bodyPr>
          <a:lstStyle/>
          <a:p>
            <a:r>
              <a:rPr lang="en-US" sz="5400" dirty="0"/>
              <a:t>Results</a:t>
            </a:r>
          </a:p>
        </p:txBody>
      </p:sp>
      <p:graphicFrame>
        <p:nvGraphicFramePr>
          <p:cNvPr id="7" name="Table 6">
            <a:extLst>
              <a:ext uri="{FF2B5EF4-FFF2-40B4-BE49-F238E27FC236}">
                <a16:creationId xmlns:a16="http://schemas.microsoft.com/office/drawing/2014/main" id="{26D0322A-4E16-CC74-C9E9-5D1B5E0866BA}"/>
              </a:ext>
            </a:extLst>
          </p:cNvPr>
          <p:cNvGraphicFramePr>
            <a:graphicFrameLocks noGrp="1"/>
          </p:cNvGraphicFramePr>
          <p:nvPr>
            <p:extLst>
              <p:ext uri="{D42A27DB-BD31-4B8C-83A1-F6EECF244321}">
                <p14:modId xmlns:p14="http://schemas.microsoft.com/office/powerpoint/2010/main" val="2824447521"/>
              </p:ext>
            </p:extLst>
          </p:nvPr>
        </p:nvGraphicFramePr>
        <p:xfrm>
          <a:off x="474973" y="931113"/>
          <a:ext cx="11466656" cy="5584192"/>
        </p:xfrm>
        <a:graphic>
          <a:graphicData uri="http://schemas.openxmlformats.org/drawingml/2006/table">
            <a:tbl>
              <a:tblPr firstRow="1" bandRow="1">
                <a:tableStyleId>{5C22544A-7EE6-4342-B048-85BDC9FD1C3A}</a:tableStyleId>
              </a:tblPr>
              <a:tblGrid>
                <a:gridCol w="2672633">
                  <a:extLst>
                    <a:ext uri="{9D8B030D-6E8A-4147-A177-3AD203B41FA5}">
                      <a16:colId xmlns:a16="http://schemas.microsoft.com/office/drawing/2014/main" val="1691630992"/>
                    </a:ext>
                  </a:extLst>
                </a:gridCol>
                <a:gridCol w="2999227">
                  <a:extLst>
                    <a:ext uri="{9D8B030D-6E8A-4147-A177-3AD203B41FA5}">
                      <a16:colId xmlns:a16="http://schemas.microsoft.com/office/drawing/2014/main" val="727533811"/>
                    </a:ext>
                  </a:extLst>
                </a:gridCol>
                <a:gridCol w="1771356">
                  <a:extLst>
                    <a:ext uri="{9D8B030D-6E8A-4147-A177-3AD203B41FA5}">
                      <a16:colId xmlns:a16="http://schemas.microsoft.com/office/drawing/2014/main" val="2384943052"/>
                    </a:ext>
                  </a:extLst>
                </a:gridCol>
                <a:gridCol w="1433839">
                  <a:extLst>
                    <a:ext uri="{9D8B030D-6E8A-4147-A177-3AD203B41FA5}">
                      <a16:colId xmlns:a16="http://schemas.microsoft.com/office/drawing/2014/main" val="715842458"/>
                    </a:ext>
                  </a:extLst>
                </a:gridCol>
                <a:gridCol w="2589601">
                  <a:extLst>
                    <a:ext uri="{9D8B030D-6E8A-4147-A177-3AD203B41FA5}">
                      <a16:colId xmlns:a16="http://schemas.microsoft.com/office/drawing/2014/main" val="4170865759"/>
                    </a:ext>
                  </a:extLst>
                </a:gridCol>
              </a:tblGrid>
              <a:tr h="306917">
                <a:tc gridSpan="5">
                  <a:txBody>
                    <a:bodyPr/>
                    <a:lstStyle/>
                    <a:p>
                      <a:pPr algn="ctr" fontAlgn="b"/>
                      <a:r>
                        <a:rPr lang="en-US" sz="2000" u="none" strike="noStrike">
                          <a:effectLst/>
                        </a:rPr>
                        <a:t>Policy Impact on Real Factor Rewards - % change </a:t>
                      </a:r>
                      <a:endParaRPr lang="en-US" sz="2000" b="1" i="0" u="none" strike="noStrike">
                        <a:solidFill>
                          <a:srgbClr val="000000"/>
                        </a:solidFill>
                        <a:effectLst/>
                        <a:latin typeface="Times New Roman" panose="02020603050405020304" pitchFamily="18" charset="0"/>
                      </a:endParaRPr>
                    </a:p>
                  </a:txBody>
                  <a:tcPr marL="6112" marR="6112" marT="6112" marB="0" anchor="b"/>
                </a:tc>
                <a:tc hMerge="1">
                  <a:txBody>
                    <a:bodyPr/>
                    <a:lstStyle/>
                    <a:p>
                      <a:endParaRPr lang="en-PK"/>
                    </a:p>
                  </a:txBody>
                  <a:tcPr/>
                </a:tc>
                <a:tc hMerge="1">
                  <a:txBody>
                    <a:bodyPr/>
                    <a:lstStyle/>
                    <a:p>
                      <a:endParaRPr lang="en-PK"/>
                    </a:p>
                  </a:txBody>
                  <a:tcPr/>
                </a:tc>
                <a:tc hMerge="1">
                  <a:txBody>
                    <a:bodyPr/>
                    <a:lstStyle/>
                    <a:p>
                      <a:endParaRPr lang="en-PK"/>
                    </a:p>
                  </a:txBody>
                  <a:tcPr/>
                </a:tc>
                <a:tc hMerge="1">
                  <a:txBody>
                    <a:bodyPr/>
                    <a:lstStyle/>
                    <a:p>
                      <a:endParaRPr lang="en-PK"/>
                    </a:p>
                  </a:txBody>
                  <a:tcPr/>
                </a:tc>
                <a:extLst>
                  <a:ext uri="{0D108BD9-81ED-4DB2-BD59-A6C34878D82A}">
                    <a16:rowId xmlns:a16="http://schemas.microsoft.com/office/drawing/2014/main" val="79846693"/>
                  </a:ext>
                </a:extLst>
              </a:tr>
              <a:tr h="575539">
                <a:tc>
                  <a:txBody>
                    <a:bodyPr/>
                    <a:lstStyle/>
                    <a:p>
                      <a:pPr algn="ctr" fontAlgn="ctr"/>
                      <a:r>
                        <a:rPr lang="en-US" sz="2000" u="none" strike="noStrike">
                          <a:effectLst/>
                        </a:rPr>
                        <a:t>Factor codes</a:t>
                      </a:r>
                      <a:endParaRPr lang="en-US" sz="2000" b="1" i="0" u="none" strike="noStrike">
                        <a:solidFill>
                          <a:srgbClr val="000000"/>
                        </a:solidFill>
                        <a:effectLst/>
                        <a:latin typeface="Times New Roman" panose="02020603050405020304" pitchFamily="18" charset="0"/>
                      </a:endParaRPr>
                    </a:p>
                  </a:txBody>
                  <a:tcPr marL="6112" marR="6112" marT="6112" marB="0" anchor="ctr"/>
                </a:tc>
                <a:tc>
                  <a:txBody>
                    <a:bodyPr/>
                    <a:lstStyle/>
                    <a:p>
                      <a:pPr algn="ctr" fontAlgn="ctr"/>
                      <a:r>
                        <a:rPr lang="en-US" sz="2000" u="none" strike="noStrike">
                          <a:effectLst/>
                        </a:rPr>
                        <a:t>Factor Description</a:t>
                      </a:r>
                      <a:endParaRPr lang="en-US" sz="2000" b="1" i="0" u="none" strike="noStrike">
                        <a:solidFill>
                          <a:srgbClr val="000000"/>
                        </a:solidFill>
                        <a:effectLst/>
                        <a:latin typeface="Times New Roman" panose="02020603050405020304" pitchFamily="18" charset="0"/>
                      </a:endParaRPr>
                    </a:p>
                  </a:txBody>
                  <a:tcPr marL="6112" marR="6112" marT="6112" marB="0" anchor="ctr"/>
                </a:tc>
                <a:tc>
                  <a:txBody>
                    <a:bodyPr/>
                    <a:lstStyle/>
                    <a:p>
                      <a:pPr algn="ctr" fontAlgn="ctr"/>
                      <a:r>
                        <a:rPr lang="en-US" sz="2000" u="none" strike="noStrike">
                          <a:effectLst/>
                        </a:rPr>
                        <a:t>Social spending </a:t>
                      </a:r>
                      <a:endParaRPr lang="en-US" sz="2000" b="1" i="0" u="none" strike="noStrike">
                        <a:solidFill>
                          <a:srgbClr val="000000"/>
                        </a:solidFill>
                        <a:effectLst/>
                        <a:latin typeface="Times New Roman" panose="02020603050405020304" pitchFamily="18" charset="0"/>
                      </a:endParaRPr>
                    </a:p>
                  </a:txBody>
                  <a:tcPr marL="6112" marR="6112" marT="6112" marB="0" anchor="ctr"/>
                </a:tc>
                <a:tc>
                  <a:txBody>
                    <a:bodyPr/>
                    <a:lstStyle/>
                    <a:p>
                      <a:pPr algn="ctr" fontAlgn="ctr"/>
                      <a:r>
                        <a:rPr lang="en-US" sz="2000" u="none" strike="noStrike">
                          <a:effectLst/>
                        </a:rPr>
                        <a:t>Output </a:t>
                      </a:r>
                      <a:endParaRPr lang="en-US" sz="2000" b="1" i="0" u="none" strike="noStrike">
                        <a:solidFill>
                          <a:srgbClr val="000000"/>
                        </a:solidFill>
                        <a:effectLst/>
                        <a:latin typeface="Times New Roman" panose="02020603050405020304" pitchFamily="18" charset="0"/>
                      </a:endParaRPr>
                    </a:p>
                  </a:txBody>
                  <a:tcPr marL="6112" marR="6112" marT="6112" marB="0" anchor="ctr"/>
                </a:tc>
                <a:tc>
                  <a:txBody>
                    <a:bodyPr/>
                    <a:lstStyle/>
                    <a:p>
                      <a:pPr algn="ctr" fontAlgn="ctr"/>
                      <a:r>
                        <a:rPr lang="en-US" sz="2000" u="none" strike="noStrike">
                          <a:effectLst/>
                        </a:rPr>
                        <a:t>Social spending + Output </a:t>
                      </a:r>
                      <a:endParaRPr lang="en-US" sz="2000" b="1" i="0" u="none" strike="noStrike">
                        <a:solidFill>
                          <a:srgbClr val="000000"/>
                        </a:solidFill>
                        <a:effectLst/>
                        <a:latin typeface="Times New Roman" panose="02020603050405020304" pitchFamily="18" charset="0"/>
                      </a:endParaRPr>
                    </a:p>
                  </a:txBody>
                  <a:tcPr marL="6112" marR="6112" marT="6112" marB="0" anchor="ctr"/>
                </a:tc>
                <a:extLst>
                  <a:ext uri="{0D108BD9-81ED-4DB2-BD59-A6C34878D82A}">
                    <a16:rowId xmlns:a16="http://schemas.microsoft.com/office/drawing/2014/main" val="3704573899"/>
                  </a:ext>
                </a:extLst>
              </a:tr>
              <a:tr h="306917">
                <a:tc>
                  <a:txBody>
                    <a:bodyPr/>
                    <a:lstStyle/>
                    <a:p>
                      <a:pPr algn="l" fontAlgn="b"/>
                      <a:r>
                        <a:rPr lang="en-PK" sz="2000" u="none" strike="noStrike">
                          <a:effectLst/>
                        </a:rPr>
                        <a:t> </a:t>
                      </a:r>
                      <a:endParaRPr lang="en-PK" sz="2000" b="1" i="0" u="none" strike="noStrike">
                        <a:solidFill>
                          <a:srgbClr val="000000"/>
                        </a:solidFill>
                        <a:effectLst/>
                        <a:latin typeface="Times New Roman" panose="02020603050405020304" pitchFamily="18" charset="0"/>
                      </a:endParaRPr>
                    </a:p>
                  </a:txBody>
                  <a:tcPr marL="6112" marR="6112" marT="6112" marB="0" anchor="b"/>
                </a:tc>
                <a:tc>
                  <a:txBody>
                    <a:bodyPr/>
                    <a:lstStyle/>
                    <a:p>
                      <a:pPr algn="l" fontAlgn="b"/>
                      <a:r>
                        <a:rPr lang="en-PK" sz="2000" u="none" strike="noStrike">
                          <a:effectLst/>
                        </a:rPr>
                        <a:t> </a:t>
                      </a:r>
                      <a:endParaRPr lang="en-PK" sz="2000" b="1"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PK" sz="2000" u="none" strike="noStrike">
                          <a:effectLst/>
                        </a:rPr>
                        <a:t>10%</a:t>
                      </a:r>
                      <a:endParaRPr lang="en-PK" sz="2000" b="1"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PK" sz="2000" u="none" strike="noStrike">
                          <a:effectLst/>
                        </a:rPr>
                        <a:t>10%</a:t>
                      </a:r>
                      <a:endParaRPr lang="en-PK" sz="2000" b="1"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PK" sz="2000" u="none" strike="noStrike">
                          <a:effectLst/>
                        </a:rPr>
                        <a:t>15%/5%</a:t>
                      </a:r>
                      <a:endParaRPr lang="en-PK" sz="2000" b="1" i="0" u="none" strike="noStrike">
                        <a:solidFill>
                          <a:srgbClr val="000000"/>
                        </a:solidFill>
                        <a:effectLst/>
                        <a:latin typeface="Times New Roman" panose="02020603050405020304" pitchFamily="18" charset="0"/>
                      </a:endParaRPr>
                    </a:p>
                  </a:txBody>
                  <a:tcPr marL="6112" marR="6112" marT="6112" marB="0" anchor="b"/>
                </a:tc>
                <a:extLst>
                  <a:ext uri="{0D108BD9-81ED-4DB2-BD59-A6C34878D82A}">
                    <a16:rowId xmlns:a16="http://schemas.microsoft.com/office/drawing/2014/main" val="1511234256"/>
                  </a:ext>
                </a:extLst>
              </a:tr>
              <a:tr h="306917">
                <a:tc>
                  <a:txBody>
                    <a:bodyPr/>
                    <a:lstStyle/>
                    <a:p>
                      <a:pPr algn="ctr" fontAlgn="b"/>
                      <a:r>
                        <a:rPr lang="en-US" sz="2000" u="none" strike="noStrike">
                          <a:effectLst/>
                        </a:rPr>
                        <a:t>flab_s</a:t>
                      </a:r>
                      <a:endParaRPr lang="en-US"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US" sz="2000" u="none" strike="noStrike">
                          <a:effectLst/>
                        </a:rPr>
                        <a:t>Labor small farmer</a:t>
                      </a:r>
                      <a:endParaRPr lang="en-US"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PK" sz="2000" u="none" strike="noStrike">
                          <a:effectLst/>
                        </a:rPr>
                        <a:t>0.424</a:t>
                      </a:r>
                      <a:endParaRPr lang="en-PK"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PK" sz="2000" u="none" strike="noStrike">
                          <a:effectLst/>
                        </a:rPr>
                        <a:t>-21.918</a:t>
                      </a:r>
                      <a:endParaRPr lang="en-PK"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PK" sz="2000" u="none" strike="noStrike">
                          <a:effectLst/>
                        </a:rPr>
                        <a:t>-11.377</a:t>
                      </a:r>
                      <a:endParaRPr lang="en-PK" sz="2000" b="0" i="0" u="none" strike="noStrike">
                        <a:solidFill>
                          <a:srgbClr val="000000"/>
                        </a:solidFill>
                        <a:effectLst/>
                        <a:latin typeface="Times New Roman" panose="02020603050405020304" pitchFamily="18" charset="0"/>
                      </a:endParaRPr>
                    </a:p>
                  </a:txBody>
                  <a:tcPr marL="6112" marR="6112" marT="6112" marB="0" anchor="b"/>
                </a:tc>
                <a:extLst>
                  <a:ext uri="{0D108BD9-81ED-4DB2-BD59-A6C34878D82A}">
                    <a16:rowId xmlns:a16="http://schemas.microsoft.com/office/drawing/2014/main" val="1018822243"/>
                  </a:ext>
                </a:extLst>
              </a:tr>
              <a:tr h="306917">
                <a:tc>
                  <a:txBody>
                    <a:bodyPr/>
                    <a:lstStyle/>
                    <a:p>
                      <a:pPr algn="ctr" fontAlgn="b"/>
                      <a:r>
                        <a:rPr lang="en-US" sz="2000" u="none" strike="noStrike">
                          <a:effectLst/>
                        </a:rPr>
                        <a:t> flab_m</a:t>
                      </a:r>
                      <a:endParaRPr lang="en-US"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US" sz="2000" u="none" strike="noStrike">
                          <a:effectLst/>
                        </a:rPr>
                        <a:t>Labor meduim farmer</a:t>
                      </a:r>
                      <a:endParaRPr lang="en-US"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PK" sz="2000" u="none" strike="noStrike">
                          <a:effectLst/>
                        </a:rPr>
                        <a:t>0.438</a:t>
                      </a:r>
                      <a:endParaRPr lang="en-PK"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PK" sz="2000" u="none" strike="noStrike">
                          <a:effectLst/>
                        </a:rPr>
                        <a:t>-21.646</a:t>
                      </a:r>
                      <a:endParaRPr lang="en-PK"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PK" sz="2000" u="none" strike="noStrike">
                          <a:effectLst/>
                        </a:rPr>
                        <a:t>-11.208</a:t>
                      </a:r>
                      <a:endParaRPr lang="en-PK" sz="2000" b="0" i="0" u="none" strike="noStrike">
                        <a:solidFill>
                          <a:srgbClr val="000000"/>
                        </a:solidFill>
                        <a:effectLst/>
                        <a:latin typeface="Times New Roman" panose="02020603050405020304" pitchFamily="18" charset="0"/>
                      </a:endParaRPr>
                    </a:p>
                  </a:txBody>
                  <a:tcPr marL="6112" marR="6112" marT="6112" marB="0" anchor="b"/>
                </a:tc>
                <a:extLst>
                  <a:ext uri="{0D108BD9-81ED-4DB2-BD59-A6C34878D82A}">
                    <a16:rowId xmlns:a16="http://schemas.microsoft.com/office/drawing/2014/main" val="2571328626"/>
                  </a:ext>
                </a:extLst>
              </a:tr>
              <a:tr h="306917">
                <a:tc>
                  <a:txBody>
                    <a:bodyPr/>
                    <a:lstStyle/>
                    <a:p>
                      <a:pPr algn="ctr" fontAlgn="b"/>
                      <a:r>
                        <a:rPr lang="en-US" sz="2000" u="none" strike="noStrike">
                          <a:effectLst/>
                        </a:rPr>
                        <a:t> flab_w</a:t>
                      </a:r>
                      <a:endParaRPr lang="en-US"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US" sz="2000" u="none" strike="noStrike">
                          <a:effectLst/>
                        </a:rPr>
                        <a:t>Labor farm worker</a:t>
                      </a:r>
                      <a:endParaRPr lang="en-US"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PK" sz="2000" u="none" strike="noStrike">
                          <a:effectLst/>
                        </a:rPr>
                        <a:t>0.442</a:t>
                      </a:r>
                      <a:endParaRPr lang="en-PK"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PK" sz="2000" u="none" strike="noStrike">
                          <a:effectLst/>
                        </a:rPr>
                        <a:t>-22.834</a:t>
                      </a:r>
                      <a:endParaRPr lang="en-PK"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PK" sz="2000" u="none" strike="noStrike">
                          <a:effectLst/>
                        </a:rPr>
                        <a:t>-11.89</a:t>
                      </a:r>
                      <a:endParaRPr lang="en-PK" sz="2000" b="0" i="0" u="none" strike="noStrike">
                        <a:solidFill>
                          <a:srgbClr val="000000"/>
                        </a:solidFill>
                        <a:effectLst/>
                        <a:latin typeface="Times New Roman" panose="02020603050405020304" pitchFamily="18" charset="0"/>
                      </a:endParaRPr>
                    </a:p>
                  </a:txBody>
                  <a:tcPr marL="6112" marR="6112" marT="6112" marB="0" anchor="b"/>
                </a:tc>
                <a:extLst>
                  <a:ext uri="{0D108BD9-81ED-4DB2-BD59-A6C34878D82A}">
                    <a16:rowId xmlns:a16="http://schemas.microsoft.com/office/drawing/2014/main" val="2376419761"/>
                  </a:ext>
                </a:extLst>
              </a:tr>
              <a:tr h="306917">
                <a:tc>
                  <a:txBody>
                    <a:bodyPr/>
                    <a:lstStyle/>
                    <a:p>
                      <a:pPr algn="ctr" fontAlgn="b"/>
                      <a:r>
                        <a:rPr lang="en-US" sz="2000" u="none" strike="noStrike">
                          <a:effectLst/>
                        </a:rPr>
                        <a:t> flab_l</a:t>
                      </a:r>
                      <a:endParaRPr lang="en-US"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US" sz="2000" u="none" strike="noStrike">
                          <a:effectLst/>
                        </a:rPr>
                        <a:t>Non farm low skilled</a:t>
                      </a:r>
                      <a:endParaRPr lang="en-US"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PK" sz="2000" u="none" strike="noStrike">
                          <a:effectLst/>
                        </a:rPr>
                        <a:t>-0.091</a:t>
                      </a:r>
                      <a:endParaRPr lang="en-PK"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PK" sz="2000" u="none" strike="noStrike">
                          <a:effectLst/>
                        </a:rPr>
                        <a:t>-5.057</a:t>
                      </a:r>
                      <a:endParaRPr lang="en-PK"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PK" sz="2000" u="none" strike="noStrike">
                          <a:effectLst/>
                        </a:rPr>
                        <a:t>-2.718</a:t>
                      </a:r>
                      <a:endParaRPr lang="en-PK" sz="2000" b="0" i="0" u="none" strike="noStrike">
                        <a:solidFill>
                          <a:srgbClr val="000000"/>
                        </a:solidFill>
                        <a:effectLst/>
                        <a:latin typeface="Times New Roman" panose="02020603050405020304" pitchFamily="18" charset="0"/>
                      </a:endParaRPr>
                    </a:p>
                  </a:txBody>
                  <a:tcPr marL="6112" marR="6112" marT="6112" marB="0" anchor="b"/>
                </a:tc>
                <a:extLst>
                  <a:ext uri="{0D108BD9-81ED-4DB2-BD59-A6C34878D82A}">
                    <a16:rowId xmlns:a16="http://schemas.microsoft.com/office/drawing/2014/main" val="1621928998"/>
                  </a:ext>
                </a:extLst>
              </a:tr>
              <a:tr h="306917">
                <a:tc>
                  <a:txBody>
                    <a:bodyPr/>
                    <a:lstStyle/>
                    <a:p>
                      <a:pPr algn="ctr" fontAlgn="b"/>
                      <a:r>
                        <a:rPr lang="en-US" sz="2000" u="none" strike="noStrike">
                          <a:effectLst/>
                        </a:rPr>
                        <a:t> flab_h</a:t>
                      </a:r>
                      <a:endParaRPr lang="en-US"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US" sz="2000" u="none" strike="noStrike">
                          <a:effectLst/>
                        </a:rPr>
                        <a:t>Non farm high skilled</a:t>
                      </a:r>
                      <a:endParaRPr lang="en-US"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PK" sz="2000" u="none" strike="noStrike">
                          <a:effectLst/>
                        </a:rPr>
                        <a:t>-0.206</a:t>
                      </a:r>
                      <a:endParaRPr lang="en-PK"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PK" sz="2000" u="none" strike="noStrike">
                          <a:effectLst/>
                        </a:rPr>
                        <a:t>-5.14</a:t>
                      </a:r>
                      <a:endParaRPr lang="en-PK"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PK" sz="2000" u="none" strike="noStrike">
                          <a:effectLst/>
                        </a:rPr>
                        <a:t>-2.927</a:t>
                      </a:r>
                      <a:endParaRPr lang="en-PK" sz="2000" b="0" i="0" u="none" strike="noStrike">
                        <a:solidFill>
                          <a:srgbClr val="000000"/>
                        </a:solidFill>
                        <a:effectLst/>
                        <a:latin typeface="Times New Roman" panose="02020603050405020304" pitchFamily="18" charset="0"/>
                      </a:endParaRPr>
                    </a:p>
                  </a:txBody>
                  <a:tcPr marL="6112" marR="6112" marT="6112" marB="0" anchor="b"/>
                </a:tc>
                <a:extLst>
                  <a:ext uri="{0D108BD9-81ED-4DB2-BD59-A6C34878D82A}">
                    <a16:rowId xmlns:a16="http://schemas.microsoft.com/office/drawing/2014/main" val="156797539"/>
                  </a:ext>
                </a:extLst>
              </a:tr>
              <a:tr h="306917">
                <a:tc>
                  <a:txBody>
                    <a:bodyPr/>
                    <a:lstStyle/>
                    <a:p>
                      <a:pPr algn="ctr" fontAlgn="b"/>
                      <a:r>
                        <a:rPr lang="en-US" sz="2000" u="none" strike="noStrike">
                          <a:effectLst/>
                        </a:rPr>
                        <a:t> flnd_s</a:t>
                      </a:r>
                      <a:endParaRPr lang="en-US"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US" sz="2000" u="none" strike="noStrike">
                          <a:effectLst/>
                        </a:rPr>
                        <a:t>land small</a:t>
                      </a:r>
                      <a:endParaRPr lang="en-US"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PK" sz="2000" u="none" strike="noStrike">
                          <a:effectLst/>
                        </a:rPr>
                        <a:t>0.415</a:t>
                      </a:r>
                      <a:endParaRPr lang="en-PK"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PK" sz="2000" u="none" strike="noStrike">
                          <a:effectLst/>
                        </a:rPr>
                        <a:t>5.36</a:t>
                      </a:r>
                      <a:endParaRPr lang="en-PK"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PK" sz="2000" u="none" strike="noStrike">
                          <a:effectLst/>
                        </a:rPr>
                        <a:t>3.33</a:t>
                      </a:r>
                      <a:endParaRPr lang="en-PK" sz="2000" b="0" i="0" u="none" strike="noStrike">
                        <a:solidFill>
                          <a:srgbClr val="000000"/>
                        </a:solidFill>
                        <a:effectLst/>
                        <a:latin typeface="Times New Roman" panose="02020603050405020304" pitchFamily="18" charset="0"/>
                      </a:endParaRPr>
                    </a:p>
                  </a:txBody>
                  <a:tcPr marL="6112" marR="6112" marT="6112" marB="0" anchor="b"/>
                </a:tc>
                <a:extLst>
                  <a:ext uri="{0D108BD9-81ED-4DB2-BD59-A6C34878D82A}">
                    <a16:rowId xmlns:a16="http://schemas.microsoft.com/office/drawing/2014/main" val="1925203781"/>
                  </a:ext>
                </a:extLst>
              </a:tr>
              <a:tr h="306917">
                <a:tc>
                  <a:txBody>
                    <a:bodyPr/>
                    <a:lstStyle/>
                    <a:p>
                      <a:pPr algn="ctr" fontAlgn="b"/>
                      <a:r>
                        <a:rPr lang="en-US" sz="2000" u="none" strike="noStrike">
                          <a:effectLst/>
                        </a:rPr>
                        <a:t> flnd_m</a:t>
                      </a:r>
                      <a:endParaRPr lang="en-US"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US" sz="2000" u="none" strike="noStrike">
                          <a:effectLst/>
                        </a:rPr>
                        <a:t>land medium </a:t>
                      </a:r>
                      <a:endParaRPr lang="en-US"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PK" sz="2000" u="none" strike="noStrike">
                          <a:effectLst/>
                        </a:rPr>
                        <a:t>0.436</a:t>
                      </a:r>
                      <a:endParaRPr lang="en-PK"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PK" sz="2000" u="none" strike="noStrike">
                          <a:effectLst/>
                        </a:rPr>
                        <a:t>5.142</a:t>
                      </a:r>
                      <a:endParaRPr lang="en-PK"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PK" sz="2000" u="none" strike="noStrike">
                          <a:effectLst/>
                        </a:rPr>
                        <a:t>3.243</a:t>
                      </a:r>
                      <a:endParaRPr lang="en-PK" sz="2000" b="0" i="0" u="none" strike="noStrike">
                        <a:solidFill>
                          <a:srgbClr val="000000"/>
                        </a:solidFill>
                        <a:effectLst/>
                        <a:latin typeface="Times New Roman" panose="02020603050405020304" pitchFamily="18" charset="0"/>
                      </a:endParaRPr>
                    </a:p>
                  </a:txBody>
                  <a:tcPr marL="6112" marR="6112" marT="6112" marB="0" anchor="b"/>
                </a:tc>
                <a:extLst>
                  <a:ext uri="{0D108BD9-81ED-4DB2-BD59-A6C34878D82A}">
                    <a16:rowId xmlns:a16="http://schemas.microsoft.com/office/drawing/2014/main" val="1485276183"/>
                  </a:ext>
                </a:extLst>
              </a:tr>
              <a:tr h="306917">
                <a:tc>
                  <a:txBody>
                    <a:bodyPr/>
                    <a:lstStyle/>
                    <a:p>
                      <a:pPr algn="ctr" fontAlgn="b"/>
                      <a:r>
                        <a:rPr lang="en-US" sz="2000" u="none" strike="noStrike">
                          <a:effectLst/>
                        </a:rPr>
                        <a:t> flnd_l</a:t>
                      </a:r>
                      <a:endParaRPr lang="en-US"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US" sz="2000" u="none" strike="noStrike">
                          <a:effectLst/>
                        </a:rPr>
                        <a:t>land large</a:t>
                      </a:r>
                      <a:endParaRPr lang="en-US"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PK" sz="2000" u="none" strike="noStrike">
                          <a:effectLst/>
                        </a:rPr>
                        <a:t>0.459</a:t>
                      </a:r>
                      <a:endParaRPr lang="en-PK"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PK" sz="2000" u="none" strike="noStrike">
                          <a:effectLst/>
                        </a:rPr>
                        <a:t>4.901</a:t>
                      </a:r>
                      <a:endParaRPr lang="en-PK"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PK" sz="2000" u="none" strike="noStrike">
                          <a:effectLst/>
                        </a:rPr>
                        <a:t>3.147</a:t>
                      </a:r>
                      <a:endParaRPr lang="en-PK" sz="2000" b="0" i="0" u="none" strike="noStrike">
                        <a:solidFill>
                          <a:srgbClr val="000000"/>
                        </a:solidFill>
                        <a:effectLst/>
                        <a:latin typeface="Times New Roman" panose="02020603050405020304" pitchFamily="18" charset="0"/>
                      </a:endParaRPr>
                    </a:p>
                  </a:txBody>
                  <a:tcPr marL="6112" marR="6112" marT="6112" marB="0" anchor="b"/>
                </a:tc>
                <a:extLst>
                  <a:ext uri="{0D108BD9-81ED-4DB2-BD59-A6C34878D82A}">
                    <a16:rowId xmlns:a16="http://schemas.microsoft.com/office/drawing/2014/main" val="2662424713"/>
                  </a:ext>
                </a:extLst>
              </a:tr>
              <a:tr h="306917">
                <a:tc>
                  <a:txBody>
                    <a:bodyPr/>
                    <a:lstStyle/>
                    <a:p>
                      <a:pPr algn="ctr" fontAlgn="b"/>
                      <a:r>
                        <a:rPr lang="en-US" sz="2000" u="none" strike="noStrike">
                          <a:effectLst/>
                        </a:rPr>
                        <a:t> fliv</a:t>
                      </a:r>
                      <a:endParaRPr lang="en-US"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US" sz="2000" u="none" strike="noStrike">
                          <a:effectLst/>
                        </a:rPr>
                        <a:t>livestock </a:t>
                      </a:r>
                      <a:endParaRPr lang="en-US"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PK" sz="2000" u="none" strike="noStrike">
                          <a:effectLst/>
                        </a:rPr>
                        <a:t>0.422</a:t>
                      </a:r>
                      <a:endParaRPr lang="en-PK"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PK" sz="2000" u="none" strike="noStrike">
                          <a:effectLst/>
                        </a:rPr>
                        <a:t>-0.694</a:t>
                      </a:r>
                      <a:endParaRPr lang="en-PK"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PK" sz="2000" u="none" strike="noStrike">
                          <a:effectLst/>
                        </a:rPr>
                        <a:t>0.163</a:t>
                      </a:r>
                      <a:endParaRPr lang="en-PK" sz="2000" b="0" i="0" u="none" strike="noStrike">
                        <a:solidFill>
                          <a:srgbClr val="000000"/>
                        </a:solidFill>
                        <a:effectLst/>
                        <a:latin typeface="Times New Roman" panose="02020603050405020304" pitchFamily="18" charset="0"/>
                      </a:endParaRPr>
                    </a:p>
                  </a:txBody>
                  <a:tcPr marL="6112" marR="6112" marT="6112" marB="0" anchor="b"/>
                </a:tc>
                <a:extLst>
                  <a:ext uri="{0D108BD9-81ED-4DB2-BD59-A6C34878D82A}">
                    <a16:rowId xmlns:a16="http://schemas.microsoft.com/office/drawing/2014/main" val="3077187460"/>
                  </a:ext>
                </a:extLst>
              </a:tr>
              <a:tr h="306917">
                <a:tc>
                  <a:txBody>
                    <a:bodyPr/>
                    <a:lstStyle/>
                    <a:p>
                      <a:pPr algn="ctr" fontAlgn="b"/>
                      <a:r>
                        <a:rPr lang="en-US" sz="2000" u="none" strike="noStrike">
                          <a:effectLst/>
                        </a:rPr>
                        <a:t> fcap_a</a:t>
                      </a:r>
                      <a:endParaRPr lang="en-US"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US" sz="2000" u="none" strike="noStrike">
                          <a:effectLst/>
                        </a:rPr>
                        <a:t>capital-agriculture</a:t>
                      </a:r>
                      <a:endParaRPr lang="en-US"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PK" sz="2000" u="none" strike="noStrike">
                          <a:effectLst/>
                        </a:rPr>
                        <a:t>0.458</a:t>
                      </a:r>
                      <a:endParaRPr lang="en-PK"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PK" sz="2000" u="none" strike="noStrike">
                          <a:effectLst/>
                        </a:rPr>
                        <a:t>4.954</a:t>
                      </a:r>
                      <a:endParaRPr lang="en-PK"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PK" sz="2000" u="none" strike="noStrike">
                          <a:effectLst/>
                        </a:rPr>
                        <a:t>3.174</a:t>
                      </a:r>
                      <a:endParaRPr lang="en-PK" sz="2000" b="0" i="0" u="none" strike="noStrike">
                        <a:solidFill>
                          <a:srgbClr val="000000"/>
                        </a:solidFill>
                        <a:effectLst/>
                        <a:latin typeface="Times New Roman" panose="02020603050405020304" pitchFamily="18" charset="0"/>
                      </a:endParaRPr>
                    </a:p>
                  </a:txBody>
                  <a:tcPr marL="6112" marR="6112" marT="6112" marB="0" anchor="b"/>
                </a:tc>
                <a:extLst>
                  <a:ext uri="{0D108BD9-81ED-4DB2-BD59-A6C34878D82A}">
                    <a16:rowId xmlns:a16="http://schemas.microsoft.com/office/drawing/2014/main" val="4167635691"/>
                  </a:ext>
                </a:extLst>
              </a:tr>
              <a:tr h="306917">
                <a:tc>
                  <a:txBody>
                    <a:bodyPr/>
                    <a:lstStyle/>
                    <a:p>
                      <a:pPr algn="ctr" fontAlgn="b"/>
                      <a:r>
                        <a:rPr lang="en-US" sz="2000" u="none" strike="noStrike">
                          <a:effectLst/>
                        </a:rPr>
                        <a:t> fcap_f</a:t>
                      </a:r>
                      <a:endParaRPr lang="en-US"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US" sz="2000" u="none" strike="noStrike">
                          <a:effectLst/>
                        </a:rPr>
                        <a:t>capital-formal</a:t>
                      </a:r>
                      <a:endParaRPr lang="en-US"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PK" sz="2000" u="none" strike="noStrike">
                          <a:effectLst/>
                        </a:rPr>
                        <a:t>-0.099</a:t>
                      </a:r>
                      <a:endParaRPr lang="en-PK"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PK" sz="2000" u="none" strike="noStrike">
                          <a:effectLst/>
                        </a:rPr>
                        <a:t>2.706</a:t>
                      </a:r>
                      <a:endParaRPr lang="en-PK"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PK" sz="2000" u="none" strike="noStrike">
                          <a:effectLst/>
                        </a:rPr>
                        <a:t>1.276</a:t>
                      </a:r>
                      <a:endParaRPr lang="en-PK" sz="2000" b="0" i="0" u="none" strike="noStrike">
                        <a:solidFill>
                          <a:srgbClr val="000000"/>
                        </a:solidFill>
                        <a:effectLst/>
                        <a:latin typeface="Times New Roman" panose="02020603050405020304" pitchFamily="18" charset="0"/>
                      </a:endParaRPr>
                    </a:p>
                  </a:txBody>
                  <a:tcPr marL="6112" marR="6112" marT="6112" marB="0" anchor="b"/>
                </a:tc>
                <a:extLst>
                  <a:ext uri="{0D108BD9-81ED-4DB2-BD59-A6C34878D82A}">
                    <a16:rowId xmlns:a16="http://schemas.microsoft.com/office/drawing/2014/main" val="3545130362"/>
                  </a:ext>
                </a:extLst>
              </a:tr>
              <a:tr h="306917">
                <a:tc>
                  <a:txBody>
                    <a:bodyPr/>
                    <a:lstStyle/>
                    <a:p>
                      <a:pPr algn="ctr" fontAlgn="b"/>
                      <a:r>
                        <a:rPr lang="en-US" sz="2000" u="none" strike="noStrike">
                          <a:effectLst/>
                        </a:rPr>
                        <a:t> fcap_i</a:t>
                      </a:r>
                      <a:endParaRPr lang="en-US"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US" sz="2000" u="none" strike="noStrike">
                          <a:effectLst/>
                        </a:rPr>
                        <a:t>capital-informal </a:t>
                      </a:r>
                      <a:endParaRPr lang="en-US"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PK" sz="2000" u="none" strike="noStrike">
                          <a:effectLst/>
                        </a:rPr>
                        <a:t>-0.137</a:t>
                      </a:r>
                      <a:endParaRPr lang="en-PK"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PK" sz="2000" u="none" strike="noStrike">
                          <a:effectLst/>
                        </a:rPr>
                        <a:t>2.383</a:t>
                      </a:r>
                      <a:endParaRPr lang="en-PK"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PK" sz="2000" u="none" strike="noStrike">
                          <a:effectLst/>
                        </a:rPr>
                        <a:t>1.057</a:t>
                      </a:r>
                      <a:endParaRPr lang="en-PK" sz="2000" b="0" i="0" u="none" strike="noStrike">
                        <a:solidFill>
                          <a:srgbClr val="000000"/>
                        </a:solidFill>
                        <a:effectLst/>
                        <a:latin typeface="Times New Roman" panose="02020603050405020304" pitchFamily="18" charset="0"/>
                      </a:endParaRPr>
                    </a:p>
                  </a:txBody>
                  <a:tcPr marL="6112" marR="6112" marT="6112" marB="0" anchor="b"/>
                </a:tc>
                <a:extLst>
                  <a:ext uri="{0D108BD9-81ED-4DB2-BD59-A6C34878D82A}">
                    <a16:rowId xmlns:a16="http://schemas.microsoft.com/office/drawing/2014/main" val="1212390067"/>
                  </a:ext>
                </a:extLst>
              </a:tr>
              <a:tr h="575539">
                <a:tc>
                  <a:txBody>
                    <a:bodyPr/>
                    <a:lstStyle/>
                    <a:p>
                      <a:pPr algn="l" fontAlgn="b"/>
                      <a:r>
                        <a:rPr lang="en-US" sz="2000" u="none" strike="noStrike">
                          <a:effectLst/>
                        </a:rPr>
                        <a:t> source Author's simulation</a:t>
                      </a:r>
                      <a:endParaRPr lang="en-US"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l" fontAlgn="b"/>
                      <a:r>
                        <a:rPr lang="en-PK" sz="2000" u="none" strike="noStrike">
                          <a:effectLst/>
                        </a:rPr>
                        <a:t> </a:t>
                      </a:r>
                      <a:endParaRPr lang="en-PK"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PK" sz="2000" u="none" strike="noStrike">
                          <a:effectLst/>
                        </a:rPr>
                        <a:t> </a:t>
                      </a:r>
                      <a:endParaRPr lang="en-PK"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PK" sz="2000" u="none" strike="noStrike">
                          <a:effectLst/>
                        </a:rPr>
                        <a:t> </a:t>
                      </a:r>
                      <a:endParaRPr lang="en-PK" sz="2000" b="0" i="0" u="none" strike="noStrike">
                        <a:solidFill>
                          <a:srgbClr val="000000"/>
                        </a:solidFill>
                        <a:effectLst/>
                        <a:latin typeface="Times New Roman" panose="02020603050405020304" pitchFamily="18" charset="0"/>
                      </a:endParaRPr>
                    </a:p>
                  </a:txBody>
                  <a:tcPr marL="6112" marR="6112" marT="6112" marB="0" anchor="b"/>
                </a:tc>
                <a:tc>
                  <a:txBody>
                    <a:bodyPr/>
                    <a:lstStyle/>
                    <a:p>
                      <a:pPr algn="ctr" fontAlgn="b"/>
                      <a:r>
                        <a:rPr lang="en-PK" sz="2000" u="none" strike="noStrike" dirty="0">
                          <a:effectLst/>
                        </a:rPr>
                        <a:t> </a:t>
                      </a:r>
                      <a:endParaRPr lang="en-PK" sz="2000" b="0" i="0" u="none" strike="noStrike" dirty="0">
                        <a:solidFill>
                          <a:srgbClr val="000000"/>
                        </a:solidFill>
                        <a:effectLst/>
                        <a:latin typeface="Times New Roman" panose="02020603050405020304" pitchFamily="18" charset="0"/>
                      </a:endParaRPr>
                    </a:p>
                  </a:txBody>
                  <a:tcPr marL="6112" marR="6112" marT="6112" marB="0" anchor="b"/>
                </a:tc>
                <a:extLst>
                  <a:ext uri="{0D108BD9-81ED-4DB2-BD59-A6C34878D82A}">
                    <a16:rowId xmlns:a16="http://schemas.microsoft.com/office/drawing/2014/main" val="577376787"/>
                  </a:ext>
                </a:extLst>
              </a:tr>
            </a:tbl>
          </a:graphicData>
        </a:graphic>
      </p:graphicFrame>
    </p:spTree>
    <p:extLst>
      <p:ext uri="{BB962C8B-B14F-4D97-AF65-F5344CB8AC3E}">
        <p14:creationId xmlns:p14="http://schemas.microsoft.com/office/powerpoint/2010/main" val="31280751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5387D018-C6C6-7117-F5B1-E5E6F4F3C67E}"/>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42E603F-28B7-4831-BF23-65FBAB13D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4D39700F-2B10-4402-A7DD-06EE22458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32968"/>
            <a:ext cx="9560477" cy="6625032"/>
          </a:xfrm>
          <a:custGeom>
            <a:avLst/>
            <a:gdLst>
              <a:gd name="connsiteX0" fmla="*/ 8831314 w 9263816"/>
              <a:gd name="connsiteY0" fmla="*/ 5943878 h 6858000"/>
              <a:gd name="connsiteX1" fmla="*/ 9179783 w 9263816"/>
              <a:gd name="connsiteY1" fmla="*/ 6086141 h 6858000"/>
              <a:gd name="connsiteX2" fmla="*/ 9260887 w 9263816"/>
              <a:gd name="connsiteY2" fmla="*/ 6279156 h 6858000"/>
              <a:gd name="connsiteX3" fmla="*/ 8925621 w 9263816"/>
              <a:gd name="connsiteY3" fmla="*/ 6708712 h 6858000"/>
              <a:gd name="connsiteX4" fmla="*/ 8496050 w 9263816"/>
              <a:gd name="connsiteY4" fmla="*/ 6373449 h 6858000"/>
              <a:gd name="connsiteX5" fmla="*/ 8831314 w 9263816"/>
              <a:gd name="connsiteY5" fmla="*/ 5943878 h 6858000"/>
              <a:gd name="connsiteX6" fmla="*/ 7397485 w 9263816"/>
              <a:gd name="connsiteY6" fmla="*/ 5931706 h 6858000"/>
              <a:gd name="connsiteX7" fmla="*/ 7917779 w 9263816"/>
              <a:gd name="connsiteY7" fmla="*/ 6191864 h 6858000"/>
              <a:gd name="connsiteX8" fmla="*/ 8013467 w 9263816"/>
              <a:gd name="connsiteY8" fmla="*/ 6375784 h 6858000"/>
              <a:gd name="connsiteX9" fmla="*/ 8021879 w 9263816"/>
              <a:gd name="connsiteY9" fmla="*/ 6753751 h 6858000"/>
              <a:gd name="connsiteX10" fmla="*/ 7981316 w 9263816"/>
              <a:gd name="connsiteY10" fmla="*/ 6858000 h 6858000"/>
              <a:gd name="connsiteX11" fmla="*/ 6819486 w 9263816"/>
              <a:gd name="connsiteY11" fmla="*/ 6858000 h 6858000"/>
              <a:gd name="connsiteX12" fmla="*/ 6785199 w 9263816"/>
              <a:gd name="connsiteY12" fmla="*/ 6781101 h 6858000"/>
              <a:gd name="connsiteX13" fmla="*/ 7196747 w 9263816"/>
              <a:gd name="connsiteY13" fmla="*/ 5964309 h 6858000"/>
              <a:gd name="connsiteX14" fmla="*/ 7397485 w 9263816"/>
              <a:gd name="connsiteY14" fmla="*/ 5931706 h 6858000"/>
              <a:gd name="connsiteX15" fmla="*/ 1505570 w 9263816"/>
              <a:gd name="connsiteY15" fmla="*/ 227178 h 6858000"/>
              <a:gd name="connsiteX16" fmla="*/ 2026489 w 9263816"/>
              <a:gd name="connsiteY16" fmla="*/ 392370 h 6858000"/>
              <a:gd name="connsiteX17" fmla="*/ 2444553 w 9263816"/>
              <a:gd name="connsiteY17" fmla="*/ 1654853 h 6858000"/>
              <a:gd name="connsiteX18" fmla="*/ 3183153 w 9263816"/>
              <a:gd name="connsiteY18" fmla="*/ 2116208 h 6858000"/>
              <a:gd name="connsiteX19" fmla="*/ 4288384 w 9263816"/>
              <a:gd name="connsiteY19" fmla="*/ 1291908 h 6858000"/>
              <a:gd name="connsiteX20" fmla="*/ 5472602 w 9263816"/>
              <a:gd name="connsiteY20" fmla="*/ 1697818 h 6858000"/>
              <a:gd name="connsiteX21" fmla="*/ 5844697 w 9263816"/>
              <a:gd name="connsiteY21" fmla="*/ 3444791 h 6858000"/>
              <a:gd name="connsiteX22" fmla="*/ 6715674 w 9263816"/>
              <a:gd name="connsiteY22" fmla="*/ 4065208 h 6858000"/>
              <a:gd name="connsiteX23" fmla="*/ 8130429 w 9263816"/>
              <a:gd name="connsiteY23" fmla="*/ 4101787 h 6858000"/>
              <a:gd name="connsiteX24" fmla="*/ 8624630 w 9263816"/>
              <a:gd name="connsiteY24" fmla="*/ 4686202 h 6858000"/>
              <a:gd name="connsiteX25" fmla="*/ 8623843 w 9263816"/>
              <a:gd name="connsiteY25" fmla="*/ 4685749 h 6858000"/>
              <a:gd name="connsiteX26" fmla="*/ 8646859 w 9263816"/>
              <a:gd name="connsiteY26" fmla="*/ 4835156 h 6858000"/>
              <a:gd name="connsiteX27" fmla="*/ 8079403 w 9263816"/>
              <a:gd name="connsiteY27" fmla="*/ 5661624 h 6858000"/>
              <a:gd name="connsiteX28" fmla="*/ 6833105 w 9263816"/>
              <a:gd name="connsiteY28" fmla="*/ 5397208 h 6858000"/>
              <a:gd name="connsiteX29" fmla="*/ 5900832 w 9263816"/>
              <a:gd name="connsiteY29" fmla="*/ 5944462 h 6858000"/>
              <a:gd name="connsiteX30" fmla="*/ 6067212 w 9263816"/>
              <a:gd name="connsiteY30" fmla="*/ 6811916 h 6858000"/>
              <a:gd name="connsiteX31" fmla="*/ 6089565 w 9263816"/>
              <a:gd name="connsiteY31" fmla="*/ 6858000 h 6858000"/>
              <a:gd name="connsiteX32" fmla="*/ 0 w 9263816"/>
              <a:gd name="connsiteY32" fmla="*/ 6858000 h 6858000"/>
              <a:gd name="connsiteX33" fmla="*/ 0 w 9263816"/>
              <a:gd name="connsiteY33" fmla="*/ 2181377 h 6858000"/>
              <a:gd name="connsiteX34" fmla="*/ 73069 w 9263816"/>
              <a:gd name="connsiteY34" fmla="*/ 2215839 h 6858000"/>
              <a:gd name="connsiteX35" fmla="*/ 335445 w 9263816"/>
              <a:gd name="connsiteY35" fmla="*/ 2237140 h 6858000"/>
              <a:gd name="connsiteX36" fmla="*/ 752878 w 9263816"/>
              <a:gd name="connsiteY36" fmla="*/ 1445285 h 6858000"/>
              <a:gd name="connsiteX37" fmla="*/ 1202551 w 9263816"/>
              <a:gd name="connsiteY37" fmla="*/ 314229 h 6858000"/>
              <a:gd name="connsiteX38" fmla="*/ 1505570 w 9263816"/>
              <a:gd name="connsiteY38" fmla="*/ 227178 h 6858000"/>
              <a:gd name="connsiteX39" fmla="*/ 3142509 w 9263816"/>
              <a:gd name="connsiteY39" fmla="*/ 68854 h 6858000"/>
              <a:gd name="connsiteX40" fmla="*/ 3490978 w 9263816"/>
              <a:gd name="connsiteY40" fmla="*/ 211117 h 6858000"/>
              <a:gd name="connsiteX41" fmla="*/ 3572083 w 9263816"/>
              <a:gd name="connsiteY41" fmla="*/ 404131 h 6858000"/>
              <a:gd name="connsiteX42" fmla="*/ 3236814 w 9263816"/>
              <a:gd name="connsiteY42" fmla="*/ 833688 h 6858000"/>
              <a:gd name="connsiteX43" fmla="*/ 2807245 w 9263816"/>
              <a:gd name="connsiteY43" fmla="*/ 498425 h 6858000"/>
              <a:gd name="connsiteX44" fmla="*/ 3142509 w 9263816"/>
              <a:gd name="connsiteY44" fmla="*/ 68854 h 6858000"/>
              <a:gd name="connsiteX45" fmla="*/ 0 w 9263816"/>
              <a:gd name="connsiteY45" fmla="*/ 0 h 6858000"/>
              <a:gd name="connsiteX46" fmla="*/ 39858 w 9263816"/>
              <a:gd name="connsiteY46" fmla="*/ 0 h 6858000"/>
              <a:gd name="connsiteX47" fmla="*/ 65022 w 9263816"/>
              <a:gd name="connsiteY47" fmla="*/ 5834 h 6858000"/>
              <a:gd name="connsiteX48" fmla="*/ 389258 w 9263816"/>
              <a:gd name="connsiteY48" fmla="*/ 235630 h 6858000"/>
              <a:gd name="connsiteX49" fmla="*/ 485484 w 9263816"/>
              <a:gd name="connsiteY49" fmla="*/ 420070 h 6858000"/>
              <a:gd name="connsiteX50" fmla="*/ 74229 w 9263816"/>
              <a:gd name="connsiteY50" fmla="*/ 1237955 h 6858000"/>
              <a:gd name="connsiteX51" fmla="*/ 0 w 9263816"/>
              <a:gd name="connsiteY51" fmla="*/ 12544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63816" h="6858000">
                <a:moveTo>
                  <a:pt x="8831314" y="5943878"/>
                </a:moveTo>
                <a:cubicBezTo>
                  <a:pt x="8964281" y="5927490"/>
                  <a:pt x="9096260" y="5981362"/>
                  <a:pt x="9179783" y="6086141"/>
                </a:cubicBezTo>
                <a:cubicBezTo>
                  <a:pt x="9224074" y="6141769"/>
                  <a:pt x="9252211" y="6208560"/>
                  <a:pt x="9260887" y="6279156"/>
                </a:cubicBezTo>
                <a:cubicBezTo>
                  <a:pt x="9286897" y="6490362"/>
                  <a:pt x="9136845" y="6682672"/>
                  <a:pt x="8925621" y="6708712"/>
                </a:cubicBezTo>
                <a:cubicBezTo>
                  <a:pt x="8714398" y="6734766"/>
                  <a:pt x="8522062" y="6584655"/>
                  <a:pt x="8496050" y="6373449"/>
                </a:cubicBezTo>
                <a:cubicBezTo>
                  <a:pt x="8470038" y="6162229"/>
                  <a:pt x="8620090" y="5969920"/>
                  <a:pt x="8831314" y="5943878"/>
                </a:cubicBezTo>
                <a:close/>
                <a:moveTo>
                  <a:pt x="7397485" y="5931706"/>
                </a:moveTo>
                <a:cubicBezTo>
                  <a:pt x="7598431" y="5931157"/>
                  <a:pt x="7792965" y="6024548"/>
                  <a:pt x="7917779" y="6191864"/>
                </a:cubicBezTo>
                <a:cubicBezTo>
                  <a:pt x="7959204" y="6247714"/>
                  <a:pt x="7991530" y="6309792"/>
                  <a:pt x="8013467" y="6375784"/>
                </a:cubicBezTo>
                <a:cubicBezTo>
                  <a:pt x="8055425" y="6502973"/>
                  <a:pt x="8055748" y="6633888"/>
                  <a:pt x="8021879" y="6753751"/>
                </a:cubicBezTo>
                <a:lnTo>
                  <a:pt x="7981316" y="6858000"/>
                </a:lnTo>
                <a:lnTo>
                  <a:pt x="6819486" y="6858000"/>
                </a:lnTo>
                <a:lnTo>
                  <a:pt x="6785199" y="6781101"/>
                </a:lnTo>
                <a:cubicBezTo>
                  <a:pt x="6673307" y="6441922"/>
                  <a:pt x="6857485" y="6076251"/>
                  <a:pt x="7196747" y="5964309"/>
                </a:cubicBezTo>
                <a:cubicBezTo>
                  <a:pt x="7262809" y="5942509"/>
                  <a:pt x="7330503" y="5931889"/>
                  <a:pt x="7397485" y="5931706"/>
                </a:cubicBezTo>
                <a:close/>
                <a:moveTo>
                  <a:pt x="1505570" y="227178"/>
                </a:moveTo>
                <a:cubicBezTo>
                  <a:pt x="1691018" y="218628"/>
                  <a:pt x="1889853" y="275403"/>
                  <a:pt x="2026489" y="392370"/>
                </a:cubicBezTo>
                <a:cubicBezTo>
                  <a:pt x="2369898" y="685965"/>
                  <a:pt x="2078266" y="1147857"/>
                  <a:pt x="2444553" y="1654853"/>
                </a:cubicBezTo>
                <a:cubicBezTo>
                  <a:pt x="2492906" y="1721679"/>
                  <a:pt x="2800482" y="2144546"/>
                  <a:pt x="3183153" y="2116208"/>
                </a:cubicBezTo>
                <a:cubicBezTo>
                  <a:pt x="3673561" y="2080541"/>
                  <a:pt x="3723222" y="1441614"/>
                  <a:pt x="4288384" y="1291908"/>
                </a:cubicBezTo>
                <a:cubicBezTo>
                  <a:pt x="4689065" y="1185875"/>
                  <a:pt x="5207943" y="1366633"/>
                  <a:pt x="5472602" y="1697818"/>
                </a:cubicBezTo>
                <a:cubicBezTo>
                  <a:pt x="5891294" y="2221754"/>
                  <a:pt x="5408012" y="2790179"/>
                  <a:pt x="5844697" y="3444791"/>
                </a:cubicBezTo>
                <a:cubicBezTo>
                  <a:pt x="6149900" y="3902467"/>
                  <a:pt x="6672672" y="4053594"/>
                  <a:pt x="6715674" y="4065208"/>
                </a:cubicBezTo>
                <a:cubicBezTo>
                  <a:pt x="7326423" y="4232519"/>
                  <a:pt x="7677158" y="3817020"/>
                  <a:pt x="8130429" y="4101787"/>
                </a:cubicBezTo>
                <a:cubicBezTo>
                  <a:pt x="8226340" y="4161985"/>
                  <a:pt x="8536372" y="4356819"/>
                  <a:pt x="8624630" y="4686202"/>
                </a:cubicBezTo>
                <a:lnTo>
                  <a:pt x="8623843" y="4685749"/>
                </a:lnTo>
                <a:cubicBezTo>
                  <a:pt x="8636924" y="4734567"/>
                  <a:pt x="8644635" y="4784678"/>
                  <a:pt x="8646859" y="4835156"/>
                </a:cubicBezTo>
                <a:cubicBezTo>
                  <a:pt x="8662596" y="5196604"/>
                  <a:pt x="8398383" y="5562326"/>
                  <a:pt x="8079403" y="5661624"/>
                </a:cubicBezTo>
                <a:cubicBezTo>
                  <a:pt x="7649807" y="5795217"/>
                  <a:pt x="7430996" y="5350293"/>
                  <a:pt x="6833105" y="5397208"/>
                </a:cubicBezTo>
                <a:cubicBezTo>
                  <a:pt x="6519033" y="5421527"/>
                  <a:pt x="6056658" y="5595550"/>
                  <a:pt x="5900832" y="5944462"/>
                </a:cubicBezTo>
                <a:cubicBezTo>
                  <a:pt x="5770548" y="6236600"/>
                  <a:pt x="5916359" y="6515160"/>
                  <a:pt x="6067212" y="6811916"/>
                </a:cubicBezTo>
                <a:lnTo>
                  <a:pt x="6089565" y="6858000"/>
                </a:lnTo>
                <a:lnTo>
                  <a:pt x="0" y="6858000"/>
                </a:lnTo>
                <a:lnTo>
                  <a:pt x="0" y="2181377"/>
                </a:lnTo>
                <a:lnTo>
                  <a:pt x="73069" y="2215839"/>
                </a:lnTo>
                <a:cubicBezTo>
                  <a:pt x="165116" y="2251829"/>
                  <a:pt x="254486" y="2263171"/>
                  <a:pt x="335445" y="2237140"/>
                </a:cubicBezTo>
                <a:cubicBezTo>
                  <a:pt x="594718" y="2153707"/>
                  <a:pt x="688441" y="1733807"/>
                  <a:pt x="752878" y="1445285"/>
                </a:cubicBezTo>
                <a:cubicBezTo>
                  <a:pt x="925059" y="674068"/>
                  <a:pt x="975076" y="456292"/>
                  <a:pt x="1202551" y="314229"/>
                </a:cubicBezTo>
                <a:cubicBezTo>
                  <a:pt x="1287853" y="260956"/>
                  <a:pt x="1394302" y="232308"/>
                  <a:pt x="1505570" y="227178"/>
                </a:cubicBezTo>
                <a:close/>
                <a:moveTo>
                  <a:pt x="3142509" y="68854"/>
                </a:moveTo>
                <a:cubicBezTo>
                  <a:pt x="3275474" y="52467"/>
                  <a:pt x="3407455" y="106339"/>
                  <a:pt x="3490978" y="211117"/>
                </a:cubicBezTo>
                <a:cubicBezTo>
                  <a:pt x="3535271" y="266744"/>
                  <a:pt x="3563404" y="333535"/>
                  <a:pt x="3572083" y="404131"/>
                </a:cubicBezTo>
                <a:cubicBezTo>
                  <a:pt x="3598092" y="615337"/>
                  <a:pt x="3448040" y="807648"/>
                  <a:pt x="3236814" y="833688"/>
                </a:cubicBezTo>
                <a:cubicBezTo>
                  <a:pt x="3025594" y="859741"/>
                  <a:pt x="2833255" y="709631"/>
                  <a:pt x="2807245" y="498425"/>
                </a:cubicBezTo>
                <a:cubicBezTo>
                  <a:pt x="2781232" y="287207"/>
                  <a:pt x="2931283" y="94896"/>
                  <a:pt x="3142509" y="68854"/>
                </a:cubicBezTo>
                <a:close/>
                <a:moveTo>
                  <a:pt x="0" y="0"/>
                </a:moveTo>
                <a:lnTo>
                  <a:pt x="39858" y="0"/>
                </a:lnTo>
                <a:lnTo>
                  <a:pt x="65022" y="5834"/>
                </a:lnTo>
                <a:cubicBezTo>
                  <a:pt x="191545" y="45606"/>
                  <a:pt x="305874" y="124173"/>
                  <a:pt x="389258" y="235630"/>
                </a:cubicBezTo>
                <a:cubicBezTo>
                  <a:pt x="430983" y="291600"/>
                  <a:pt x="463360" y="353876"/>
                  <a:pt x="485484" y="420070"/>
                </a:cubicBezTo>
                <a:cubicBezTo>
                  <a:pt x="597711" y="759508"/>
                  <a:pt x="413661" y="1125662"/>
                  <a:pt x="74229" y="1237955"/>
                </a:cubicBezTo>
                <a:lnTo>
                  <a:pt x="0" y="1254477"/>
                </a:lnTo>
                <a:close/>
              </a:path>
            </a:pathLst>
          </a:cu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Background Fill">
            <a:extLst>
              <a:ext uri="{FF2B5EF4-FFF2-40B4-BE49-F238E27FC236}">
                <a16:creationId xmlns:a16="http://schemas.microsoft.com/office/drawing/2014/main" id="{6DA65B90-7B06-4499-91BA-CDDD36132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1FFE435-0754-492D-B815-BD114217D3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7EF79062-B5BB-45DF-810C-95A324A9D6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2140699"/>
            <a:ext cx="12192000" cy="4717301"/>
          </a:xfrm>
          <a:custGeom>
            <a:avLst/>
            <a:gdLst>
              <a:gd name="connsiteX0" fmla="*/ 8930642 w 12192000"/>
              <a:gd name="connsiteY0" fmla="*/ 4273734 h 4717301"/>
              <a:gd name="connsiteX1" fmla="*/ 9143134 w 12192000"/>
              <a:gd name="connsiteY1" fmla="*/ 4396362 h 4717301"/>
              <a:gd name="connsiteX2" fmla="*/ 9043549 w 12192000"/>
              <a:gd name="connsiteY2" fmla="*/ 4693978 h 4717301"/>
              <a:gd name="connsiteX3" fmla="*/ 8745984 w 12192000"/>
              <a:gd name="connsiteY3" fmla="*/ 4594249 h 4717301"/>
              <a:gd name="connsiteX4" fmla="*/ 8845568 w 12192000"/>
              <a:gd name="connsiteY4" fmla="*/ 4296634 h 4717301"/>
              <a:gd name="connsiteX5" fmla="*/ 8930642 w 12192000"/>
              <a:gd name="connsiteY5" fmla="*/ 4273734 h 4717301"/>
              <a:gd name="connsiteX6" fmla="*/ 9842642 w 12192000"/>
              <a:gd name="connsiteY6" fmla="*/ 3718743 h 4717301"/>
              <a:gd name="connsiteX7" fmla="*/ 10272210 w 12192000"/>
              <a:gd name="connsiteY7" fmla="*/ 3966645 h 4717301"/>
              <a:gd name="connsiteX8" fmla="*/ 10070896 w 12192000"/>
              <a:gd name="connsiteY8" fmla="*/ 4568292 h 4717301"/>
              <a:gd name="connsiteX9" fmla="*/ 9469346 w 12192000"/>
              <a:gd name="connsiteY9" fmla="*/ 4366686 h 4717301"/>
              <a:gd name="connsiteX10" fmla="*/ 9670660 w 12192000"/>
              <a:gd name="connsiteY10" fmla="*/ 3765038 h 4717301"/>
              <a:gd name="connsiteX11" fmla="*/ 9842642 w 12192000"/>
              <a:gd name="connsiteY11" fmla="*/ 3718743 h 4717301"/>
              <a:gd name="connsiteX12" fmla="*/ 0 w 12192000"/>
              <a:gd name="connsiteY12" fmla="*/ 0 h 4717301"/>
              <a:gd name="connsiteX13" fmla="*/ 12192000 w 12192000"/>
              <a:gd name="connsiteY13" fmla="*/ 0 h 4717301"/>
              <a:gd name="connsiteX14" fmla="*/ 12192000 w 12192000"/>
              <a:gd name="connsiteY14" fmla="*/ 3369891 h 4717301"/>
              <a:gd name="connsiteX15" fmla="*/ 12124015 w 12192000"/>
              <a:gd name="connsiteY15" fmla="*/ 3410713 h 4717301"/>
              <a:gd name="connsiteX16" fmla="*/ 11077457 w 12192000"/>
              <a:gd name="connsiteY16" fmla="*/ 3501725 h 4717301"/>
              <a:gd name="connsiteX17" fmla="*/ 9867246 w 12192000"/>
              <a:gd name="connsiteY17" fmla="*/ 3351592 h 4717301"/>
              <a:gd name="connsiteX18" fmla="*/ 8994802 w 12192000"/>
              <a:gd name="connsiteY18" fmla="*/ 3878378 h 4717301"/>
              <a:gd name="connsiteX19" fmla="*/ 6994655 w 12192000"/>
              <a:gd name="connsiteY19" fmla="*/ 4335637 h 4717301"/>
              <a:gd name="connsiteX20" fmla="*/ 6287534 w 12192000"/>
              <a:gd name="connsiteY20" fmla="*/ 3714199 h 4717301"/>
              <a:gd name="connsiteX21" fmla="*/ 4392596 w 12192000"/>
              <a:gd name="connsiteY21" fmla="*/ 3392344 h 4717301"/>
              <a:gd name="connsiteX22" fmla="*/ 3014500 w 12192000"/>
              <a:gd name="connsiteY22" fmla="*/ 4100222 h 4717301"/>
              <a:gd name="connsiteX23" fmla="*/ 86414 w 12192000"/>
              <a:gd name="connsiteY23" fmla="*/ 3903305 h 4717301"/>
              <a:gd name="connsiteX24" fmla="*/ 0 w 12192000"/>
              <a:gd name="connsiteY24" fmla="*/ 3840566 h 4717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2192000" h="4717301">
                <a:moveTo>
                  <a:pt x="8930642" y="4273734"/>
                </a:moveTo>
                <a:cubicBezTo>
                  <a:pt x="9016941" y="4268381"/>
                  <a:pt x="9102130" y="4314070"/>
                  <a:pt x="9143134" y="4396362"/>
                </a:cubicBezTo>
                <a:cubicBezTo>
                  <a:pt x="9197806" y="4506087"/>
                  <a:pt x="9153221" y="4639333"/>
                  <a:pt x="9043549" y="4693978"/>
                </a:cubicBezTo>
                <a:cubicBezTo>
                  <a:pt x="8933879" y="4748622"/>
                  <a:pt x="8800655" y="4703973"/>
                  <a:pt x="8745984" y="4594249"/>
                </a:cubicBezTo>
                <a:cubicBezTo>
                  <a:pt x="8691311" y="4484525"/>
                  <a:pt x="8735897" y="4351279"/>
                  <a:pt x="8845568" y="4296634"/>
                </a:cubicBezTo>
                <a:cubicBezTo>
                  <a:pt x="8872986" y="4282973"/>
                  <a:pt x="8901875" y="4275517"/>
                  <a:pt x="8930642" y="4273734"/>
                </a:cubicBezTo>
                <a:close/>
                <a:moveTo>
                  <a:pt x="9842642" y="3718743"/>
                </a:moveTo>
                <a:cubicBezTo>
                  <a:pt x="10017101" y="3707923"/>
                  <a:pt x="10189318" y="3800286"/>
                  <a:pt x="10272210" y="3966645"/>
                </a:cubicBezTo>
                <a:cubicBezTo>
                  <a:pt x="10382732" y="4188458"/>
                  <a:pt x="10292600" y="4457825"/>
                  <a:pt x="10070896" y="4568292"/>
                </a:cubicBezTo>
                <a:cubicBezTo>
                  <a:pt x="9849191" y="4678760"/>
                  <a:pt x="9579867" y="4588498"/>
                  <a:pt x="9469346" y="4366686"/>
                </a:cubicBezTo>
                <a:cubicBezTo>
                  <a:pt x="9358824" y="4144873"/>
                  <a:pt x="9448956" y="3875506"/>
                  <a:pt x="9670660" y="3765038"/>
                </a:cubicBezTo>
                <a:cubicBezTo>
                  <a:pt x="9726087" y="3737421"/>
                  <a:pt x="9784490" y="3722349"/>
                  <a:pt x="9842642" y="3718743"/>
                </a:cubicBezTo>
                <a:close/>
                <a:moveTo>
                  <a:pt x="0" y="0"/>
                </a:moveTo>
                <a:lnTo>
                  <a:pt x="12192000" y="0"/>
                </a:lnTo>
                <a:lnTo>
                  <a:pt x="12192000" y="3369891"/>
                </a:lnTo>
                <a:lnTo>
                  <a:pt x="12124015" y="3410713"/>
                </a:lnTo>
                <a:cubicBezTo>
                  <a:pt x="11792041" y="3581538"/>
                  <a:pt x="11443617" y="3577252"/>
                  <a:pt x="11077457" y="3501725"/>
                </a:cubicBezTo>
                <a:cubicBezTo>
                  <a:pt x="10679189" y="3419860"/>
                  <a:pt x="10271734" y="3358281"/>
                  <a:pt x="9867246" y="3351592"/>
                </a:cubicBezTo>
                <a:cubicBezTo>
                  <a:pt x="9492336" y="3345611"/>
                  <a:pt x="9239136" y="3626329"/>
                  <a:pt x="8994802" y="3878378"/>
                </a:cubicBezTo>
                <a:cubicBezTo>
                  <a:pt x="8385954" y="4506678"/>
                  <a:pt x="7695268" y="4690742"/>
                  <a:pt x="6994655" y="4335637"/>
                </a:cubicBezTo>
                <a:cubicBezTo>
                  <a:pt x="6722938" y="4197922"/>
                  <a:pt x="6494843" y="3948626"/>
                  <a:pt x="6287534" y="3714199"/>
                </a:cubicBezTo>
                <a:cubicBezTo>
                  <a:pt x="5731733" y="3085491"/>
                  <a:pt x="5043559" y="3067499"/>
                  <a:pt x="4392596" y="3392344"/>
                </a:cubicBezTo>
                <a:cubicBezTo>
                  <a:pt x="3930423" y="3623867"/>
                  <a:pt x="3492022" y="3908604"/>
                  <a:pt x="3014500" y="4100222"/>
                </a:cubicBezTo>
                <a:cubicBezTo>
                  <a:pt x="1977820" y="4518409"/>
                  <a:pt x="973242" y="4499486"/>
                  <a:pt x="86414" y="3903305"/>
                </a:cubicBezTo>
                <a:lnTo>
                  <a:pt x="0" y="384056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7726F3-6149-1B53-AE0F-F9978A00F8F8}"/>
              </a:ext>
            </a:extLst>
          </p:cNvPr>
          <p:cNvSpPr>
            <a:spLocks noGrp="1"/>
          </p:cNvSpPr>
          <p:nvPr>
            <p:ph type="title"/>
          </p:nvPr>
        </p:nvSpPr>
        <p:spPr>
          <a:xfrm>
            <a:off x="609600" y="278990"/>
            <a:ext cx="6658405" cy="527573"/>
          </a:xfrm>
        </p:spPr>
        <p:txBody>
          <a:bodyPr vert="horz" lIns="91440" tIns="45720" rIns="91440" bIns="45720" rtlCol="0" anchor="ctr">
            <a:normAutofit fontScale="90000"/>
          </a:bodyPr>
          <a:lstStyle/>
          <a:p>
            <a:r>
              <a:rPr lang="en-US" dirty="0"/>
              <a:t>Results</a:t>
            </a:r>
          </a:p>
        </p:txBody>
      </p:sp>
      <p:graphicFrame>
        <p:nvGraphicFramePr>
          <p:cNvPr id="3" name="Table 2">
            <a:extLst>
              <a:ext uri="{FF2B5EF4-FFF2-40B4-BE49-F238E27FC236}">
                <a16:creationId xmlns:a16="http://schemas.microsoft.com/office/drawing/2014/main" id="{34247CD3-5C4E-F69E-8DDC-FC4624CAF4B0}"/>
              </a:ext>
            </a:extLst>
          </p:cNvPr>
          <p:cNvGraphicFramePr>
            <a:graphicFrameLocks noGrp="1"/>
          </p:cNvGraphicFramePr>
          <p:nvPr>
            <p:extLst>
              <p:ext uri="{D42A27DB-BD31-4B8C-83A1-F6EECF244321}">
                <p14:modId xmlns:p14="http://schemas.microsoft.com/office/powerpoint/2010/main" val="1304101016"/>
              </p:ext>
            </p:extLst>
          </p:nvPr>
        </p:nvGraphicFramePr>
        <p:xfrm>
          <a:off x="560614" y="1312112"/>
          <a:ext cx="11070771" cy="3984171"/>
        </p:xfrm>
        <a:graphic>
          <a:graphicData uri="http://schemas.openxmlformats.org/drawingml/2006/table">
            <a:tbl>
              <a:tblPr firstRow="1" bandRow="1">
                <a:tableStyleId>{5C22544A-7EE6-4342-B048-85BDC9FD1C3A}</a:tableStyleId>
              </a:tblPr>
              <a:tblGrid>
                <a:gridCol w="3382101">
                  <a:extLst>
                    <a:ext uri="{9D8B030D-6E8A-4147-A177-3AD203B41FA5}">
                      <a16:colId xmlns:a16="http://schemas.microsoft.com/office/drawing/2014/main" val="2295370726"/>
                    </a:ext>
                  </a:extLst>
                </a:gridCol>
                <a:gridCol w="1394309">
                  <a:extLst>
                    <a:ext uri="{9D8B030D-6E8A-4147-A177-3AD203B41FA5}">
                      <a16:colId xmlns:a16="http://schemas.microsoft.com/office/drawing/2014/main" val="815589306"/>
                    </a:ext>
                  </a:extLst>
                </a:gridCol>
                <a:gridCol w="2164697">
                  <a:extLst>
                    <a:ext uri="{9D8B030D-6E8A-4147-A177-3AD203B41FA5}">
                      <a16:colId xmlns:a16="http://schemas.microsoft.com/office/drawing/2014/main" val="3103729278"/>
                    </a:ext>
                  </a:extLst>
                </a:gridCol>
                <a:gridCol w="1712928">
                  <a:extLst>
                    <a:ext uri="{9D8B030D-6E8A-4147-A177-3AD203B41FA5}">
                      <a16:colId xmlns:a16="http://schemas.microsoft.com/office/drawing/2014/main" val="341965868"/>
                    </a:ext>
                  </a:extLst>
                </a:gridCol>
                <a:gridCol w="2416736">
                  <a:extLst>
                    <a:ext uri="{9D8B030D-6E8A-4147-A177-3AD203B41FA5}">
                      <a16:colId xmlns:a16="http://schemas.microsoft.com/office/drawing/2014/main" val="4102129953"/>
                    </a:ext>
                  </a:extLst>
                </a:gridCol>
              </a:tblGrid>
              <a:tr h="486791">
                <a:tc gridSpan="5">
                  <a:txBody>
                    <a:bodyPr/>
                    <a:lstStyle/>
                    <a:p>
                      <a:pPr algn="ctr" fontAlgn="b"/>
                      <a:r>
                        <a:rPr lang="en-US" sz="2400" u="none" strike="noStrike">
                          <a:effectLst/>
                        </a:rPr>
                        <a:t>Policy Impact on Inequality Gini Index  - % change </a:t>
                      </a:r>
                      <a:endParaRPr lang="en-US" sz="2400" b="1" i="0" u="none" strike="noStrike">
                        <a:solidFill>
                          <a:srgbClr val="000000"/>
                        </a:solidFill>
                        <a:effectLst/>
                        <a:latin typeface="Times New Roman" panose="02020603050405020304" pitchFamily="18" charset="0"/>
                      </a:endParaRPr>
                    </a:p>
                  </a:txBody>
                  <a:tcPr marL="11965" marR="11965" marT="11965" marB="0" anchor="b"/>
                </a:tc>
                <a:tc hMerge="1">
                  <a:txBody>
                    <a:bodyPr/>
                    <a:lstStyle/>
                    <a:p>
                      <a:endParaRPr lang="en-PK"/>
                    </a:p>
                  </a:txBody>
                  <a:tcPr/>
                </a:tc>
                <a:tc hMerge="1">
                  <a:txBody>
                    <a:bodyPr/>
                    <a:lstStyle/>
                    <a:p>
                      <a:endParaRPr lang="en-PK"/>
                    </a:p>
                  </a:txBody>
                  <a:tcPr/>
                </a:tc>
                <a:tc hMerge="1">
                  <a:txBody>
                    <a:bodyPr/>
                    <a:lstStyle/>
                    <a:p>
                      <a:endParaRPr lang="en-PK"/>
                    </a:p>
                  </a:txBody>
                  <a:tcPr/>
                </a:tc>
                <a:tc hMerge="1">
                  <a:txBody>
                    <a:bodyPr/>
                    <a:lstStyle/>
                    <a:p>
                      <a:endParaRPr lang="en-PK"/>
                    </a:p>
                  </a:txBody>
                  <a:tcPr/>
                </a:tc>
                <a:extLst>
                  <a:ext uri="{0D108BD9-81ED-4DB2-BD59-A6C34878D82A}">
                    <a16:rowId xmlns:a16="http://schemas.microsoft.com/office/drawing/2014/main" val="1197274101"/>
                  </a:ext>
                </a:extLst>
              </a:tr>
              <a:tr h="1261899">
                <a:tc>
                  <a:txBody>
                    <a:bodyPr/>
                    <a:lstStyle/>
                    <a:p>
                      <a:pPr algn="ctr" fontAlgn="ctr"/>
                      <a:r>
                        <a:rPr lang="en-US" sz="2400" u="none" strike="noStrike" dirty="0">
                          <a:effectLst/>
                        </a:rPr>
                        <a:t>Inequality Index</a:t>
                      </a:r>
                      <a:endParaRPr lang="en-US" sz="2400" b="1" i="0" u="none" strike="noStrike" dirty="0">
                        <a:solidFill>
                          <a:srgbClr val="000000"/>
                        </a:solidFill>
                        <a:effectLst/>
                        <a:latin typeface="Times New Roman" panose="02020603050405020304" pitchFamily="18" charset="0"/>
                      </a:endParaRPr>
                    </a:p>
                  </a:txBody>
                  <a:tcPr marL="11965" marR="11965" marT="11965" marB="0" anchor="ctr"/>
                </a:tc>
                <a:tc>
                  <a:txBody>
                    <a:bodyPr/>
                    <a:lstStyle/>
                    <a:p>
                      <a:pPr algn="ctr" fontAlgn="ctr"/>
                      <a:r>
                        <a:rPr lang="en-US" sz="2400" u="none" strike="noStrike">
                          <a:effectLst/>
                        </a:rPr>
                        <a:t>Base</a:t>
                      </a:r>
                      <a:endParaRPr lang="en-US" sz="2400" b="1" i="0" u="none" strike="noStrike">
                        <a:solidFill>
                          <a:srgbClr val="000000"/>
                        </a:solidFill>
                        <a:effectLst/>
                        <a:latin typeface="Times New Roman" panose="02020603050405020304" pitchFamily="18" charset="0"/>
                      </a:endParaRPr>
                    </a:p>
                  </a:txBody>
                  <a:tcPr marL="11965" marR="11965" marT="11965" marB="0" anchor="ctr"/>
                </a:tc>
                <a:tc>
                  <a:txBody>
                    <a:bodyPr/>
                    <a:lstStyle/>
                    <a:p>
                      <a:pPr algn="ctr" fontAlgn="ctr"/>
                      <a:r>
                        <a:rPr lang="en-US" sz="2400" u="none" strike="noStrike">
                          <a:effectLst/>
                        </a:rPr>
                        <a:t>Social spending </a:t>
                      </a:r>
                      <a:endParaRPr lang="en-US" sz="2400" b="1" i="0" u="none" strike="noStrike">
                        <a:solidFill>
                          <a:srgbClr val="000000"/>
                        </a:solidFill>
                        <a:effectLst/>
                        <a:latin typeface="Times New Roman" panose="02020603050405020304" pitchFamily="18" charset="0"/>
                      </a:endParaRPr>
                    </a:p>
                  </a:txBody>
                  <a:tcPr marL="11965" marR="11965" marT="11965" marB="0" anchor="ctr"/>
                </a:tc>
                <a:tc>
                  <a:txBody>
                    <a:bodyPr/>
                    <a:lstStyle/>
                    <a:p>
                      <a:pPr algn="ctr" fontAlgn="ctr"/>
                      <a:r>
                        <a:rPr lang="en-US" sz="2400" u="none" strike="noStrike">
                          <a:effectLst/>
                        </a:rPr>
                        <a:t>Output </a:t>
                      </a:r>
                      <a:endParaRPr lang="en-US" sz="2400" b="1" i="0" u="none" strike="noStrike">
                        <a:solidFill>
                          <a:srgbClr val="000000"/>
                        </a:solidFill>
                        <a:effectLst/>
                        <a:latin typeface="Times New Roman" panose="02020603050405020304" pitchFamily="18" charset="0"/>
                      </a:endParaRPr>
                    </a:p>
                  </a:txBody>
                  <a:tcPr marL="11965" marR="11965" marT="11965" marB="0" anchor="ctr"/>
                </a:tc>
                <a:tc>
                  <a:txBody>
                    <a:bodyPr/>
                    <a:lstStyle/>
                    <a:p>
                      <a:pPr algn="ctr" fontAlgn="ctr"/>
                      <a:r>
                        <a:rPr lang="en-US" sz="2400" u="none" strike="noStrike">
                          <a:effectLst/>
                        </a:rPr>
                        <a:t>Social spending + Output </a:t>
                      </a:r>
                      <a:endParaRPr lang="en-US" sz="2400" b="1" i="0" u="none" strike="noStrike">
                        <a:solidFill>
                          <a:srgbClr val="000000"/>
                        </a:solidFill>
                        <a:effectLst/>
                        <a:latin typeface="Times New Roman" panose="02020603050405020304" pitchFamily="18" charset="0"/>
                      </a:endParaRPr>
                    </a:p>
                  </a:txBody>
                  <a:tcPr marL="11965" marR="11965" marT="11965" marB="0" anchor="ctr"/>
                </a:tc>
                <a:extLst>
                  <a:ext uri="{0D108BD9-81ED-4DB2-BD59-A6C34878D82A}">
                    <a16:rowId xmlns:a16="http://schemas.microsoft.com/office/drawing/2014/main" val="2639953473"/>
                  </a:ext>
                </a:extLst>
              </a:tr>
              <a:tr h="486791">
                <a:tc>
                  <a:txBody>
                    <a:bodyPr/>
                    <a:lstStyle/>
                    <a:p>
                      <a:pPr algn="l" fontAlgn="b"/>
                      <a:r>
                        <a:rPr lang="en-PK" sz="2400" u="none" strike="noStrike">
                          <a:effectLst/>
                        </a:rPr>
                        <a:t> </a:t>
                      </a:r>
                      <a:endParaRPr lang="en-PK" sz="2400" b="0" i="0" u="none" strike="noStrike">
                        <a:solidFill>
                          <a:srgbClr val="000000"/>
                        </a:solidFill>
                        <a:effectLst/>
                        <a:latin typeface="Times New Roman" panose="02020603050405020304" pitchFamily="18" charset="0"/>
                      </a:endParaRPr>
                    </a:p>
                  </a:txBody>
                  <a:tcPr marL="11965" marR="11965" marT="11965" marB="0" anchor="b"/>
                </a:tc>
                <a:tc>
                  <a:txBody>
                    <a:bodyPr/>
                    <a:lstStyle/>
                    <a:p>
                      <a:pPr algn="l" fontAlgn="b"/>
                      <a:r>
                        <a:rPr lang="en-PK" sz="2400" u="none" strike="noStrike">
                          <a:effectLst/>
                        </a:rPr>
                        <a:t> </a:t>
                      </a:r>
                      <a:endParaRPr lang="en-PK" sz="2400" b="0" i="0" u="none" strike="noStrike">
                        <a:solidFill>
                          <a:srgbClr val="000000"/>
                        </a:solidFill>
                        <a:effectLst/>
                        <a:latin typeface="Times New Roman" panose="02020603050405020304" pitchFamily="18" charset="0"/>
                      </a:endParaRPr>
                    </a:p>
                  </a:txBody>
                  <a:tcPr marL="11965" marR="11965" marT="11965" marB="0" anchor="b"/>
                </a:tc>
                <a:tc>
                  <a:txBody>
                    <a:bodyPr/>
                    <a:lstStyle/>
                    <a:p>
                      <a:pPr algn="ctr" fontAlgn="ctr"/>
                      <a:r>
                        <a:rPr lang="en-PK" sz="2400" u="none" strike="noStrike">
                          <a:effectLst/>
                        </a:rPr>
                        <a:t>10%</a:t>
                      </a:r>
                      <a:endParaRPr lang="en-PK" sz="2400" b="1" i="0" u="none" strike="noStrike">
                        <a:solidFill>
                          <a:srgbClr val="000000"/>
                        </a:solidFill>
                        <a:effectLst/>
                        <a:latin typeface="Times New Roman" panose="02020603050405020304" pitchFamily="18" charset="0"/>
                      </a:endParaRPr>
                    </a:p>
                  </a:txBody>
                  <a:tcPr marL="11965" marR="11965" marT="11965" marB="0" anchor="ctr"/>
                </a:tc>
                <a:tc>
                  <a:txBody>
                    <a:bodyPr/>
                    <a:lstStyle/>
                    <a:p>
                      <a:pPr algn="ctr" fontAlgn="ctr"/>
                      <a:r>
                        <a:rPr lang="en-PK" sz="2400" u="none" strike="noStrike">
                          <a:effectLst/>
                        </a:rPr>
                        <a:t>10%</a:t>
                      </a:r>
                      <a:endParaRPr lang="en-PK" sz="2400" b="1" i="0" u="none" strike="noStrike">
                        <a:solidFill>
                          <a:srgbClr val="000000"/>
                        </a:solidFill>
                        <a:effectLst/>
                        <a:latin typeface="Times New Roman" panose="02020603050405020304" pitchFamily="18" charset="0"/>
                      </a:endParaRPr>
                    </a:p>
                  </a:txBody>
                  <a:tcPr marL="11965" marR="11965" marT="11965" marB="0" anchor="ctr"/>
                </a:tc>
                <a:tc>
                  <a:txBody>
                    <a:bodyPr/>
                    <a:lstStyle/>
                    <a:p>
                      <a:pPr algn="ctr" fontAlgn="ctr"/>
                      <a:r>
                        <a:rPr lang="en-PK" sz="2400" u="none" strike="noStrike">
                          <a:effectLst/>
                        </a:rPr>
                        <a:t>15%/5%</a:t>
                      </a:r>
                      <a:endParaRPr lang="en-PK" sz="2400" b="1" i="0" u="none" strike="noStrike">
                        <a:solidFill>
                          <a:srgbClr val="000000"/>
                        </a:solidFill>
                        <a:effectLst/>
                        <a:latin typeface="Times New Roman" panose="02020603050405020304" pitchFamily="18" charset="0"/>
                      </a:endParaRPr>
                    </a:p>
                  </a:txBody>
                  <a:tcPr marL="11965" marR="11965" marT="11965" marB="0" anchor="ctr"/>
                </a:tc>
                <a:extLst>
                  <a:ext uri="{0D108BD9-81ED-4DB2-BD59-A6C34878D82A}">
                    <a16:rowId xmlns:a16="http://schemas.microsoft.com/office/drawing/2014/main" val="1833060291"/>
                  </a:ext>
                </a:extLst>
              </a:tr>
              <a:tr h="486791">
                <a:tc>
                  <a:txBody>
                    <a:bodyPr/>
                    <a:lstStyle/>
                    <a:p>
                      <a:pPr algn="l" fontAlgn="b"/>
                      <a:r>
                        <a:rPr lang="en-US" sz="2400" u="none" strike="noStrike">
                          <a:effectLst/>
                        </a:rPr>
                        <a:t>Gini Index</a:t>
                      </a:r>
                      <a:endParaRPr lang="en-US" sz="2400" b="0" i="0" u="none" strike="noStrike">
                        <a:solidFill>
                          <a:srgbClr val="000000"/>
                        </a:solidFill>
                        <a:effectLst/>
                        <a:latin typeface="Times New Roman" panose="02020603050405020304" pitchFamily="18" charset="0"/>
                      </a:endParaRPr>
                    </a:p>
                  </a:txBody>
                  <a:tcPr marL="11965" marR="11965" marT="11965" marB="0" anchor="b"/>
                </a:tc>
                <a:tc>
                  <a:txBody>
                    <a:bodyPr/>
                    <a:lstStyle/>
                    <a:p>
                      <a:pPr algn="ctr" fontAlgn="b"/>
                      <a:r>
                        <a:rPr lang="en-PK" sz="2400" u="none" strike="noStrike">
                          <a:effectLst/>
                        </a:rPr>
                        <a:t>0.450</a:t>
                      </a:r>
                      <a:endParaRPr lang="en-PK" sz="2400" b="0" i="0" u="none" strike="noStrike">
                        <a:solidFill>
                          <a:srgbClr val="000000"/>
                        </a:solidFill>
                        <a:effectLst/>
                        <a:latin typeface="Times New Roman" panose="02020603050405020304" pitchFamily="18" charset="0"/>
                      </a:endParaRPr>
                    </a:p>
                  </a:txBody>
                  <a:tcPr marL="11965" marR="11965" marT="11965" marB="0" anchor="b"/>
                </a:tc>
                <a:tc>
                  <a:txBody>
                    <a:bodyPr/>
                    <a:lstStyle/>
                    <a:p>
                      <a:pPr algn="ctr" fontAlgn="b"/>
                      <a:r>
                        <a:rPr lang="en-PK" sz="2400" u="none" strike="noStrike">
                          <a:effectLst/>
                        </a:rPr>
                        <a:t>-0.151</a:t>
                      </a:r>
                      <a:endParaRPr lang="en-PK" sz="2400" b="0" i="0" u="none" strike="noStrike">
                        <a:solidFill>
                          <a:srgbClr val="000000"/>
                        </a:solidFill>
                        <a:effectLst/>
                        <a:latin typeface="Times New Roman" panose="02020603050405020304" pitchFamily="18" charset="0"/>
                      </a:endParaRPr>
                    </a:p>
                  </a:txBody>
                  <a:tcPr marL="11965" marR="11965" marT="11965" marB="0" anchor="b"/>
                </a:tc>
                <a:tc>
                  <a:txBody>
                    <a:bodyPr/>
                    <a:lstStyle/>
                    <a:p>
                      <a:pPr algn="ctr" fontAlgn="b"/>
                      <a:r>
                        <a:rPr lang="en-PK" sz="2400" u="none" strike="noStrike">
                          <a:effectLst/>
                        </a:rPr>
                        <a:t>0.49</a:t>
                      </a:r>
                      <a:endParaRPr lang="en-PK" sz="2400" b="0" i="0" u="none" strike="noStrike">
                        <a:solidFill>
                          <a:srgbClr val="000000"/>
                        </a:solidFill>
                        <a:effectLst/>
                        <a:latin typeface="Times New Roman" panose="02020603050405020304" pitchFamily="18" charset="0"/>
                      </a:endParaRPr>
                    </a:p>
                  </a:txBody>
                  <a:tcPr marL="11965" marR="11965" marT="11965" marB="0" anchor="b"/>
                </a:tc>
                <a:tc>
                  <a:txBody>
                    <a:bodyPr/>
                    <a:lstStyle/>
                    <a:p>
                      <a:pPr algn="ctr" fontAlgn="b"/>
                      <a:r>
                        <a:rPr lang="en-PK" sz="2400" u="none" strike="noStrike">
                          <a:effectLst/>
                        </a:rPr>
                        <a:t>0.05</a:t>
                      </a:r>
                      <a:endParaRPr lang="en-PK" sz="2400" b="0" i="0" u="none" strike="noStrike">
                        <a:solidFill>
                          <a:srgbClr val="000000"/>
                        </a:solidFill>
                        <a:effectLst/>
                        <a:latin typeface="Times New Roman" panose="02020603050405020304" pitchFamily="18" charset="0"/>
                      </a:endParaRPr>
                    </a:p>
                  </a:txBody>
                  <a:tcPr marL="11965" marR="11965" marT="11965" marB="0" anchor="b"/>
                </a:tc>
                <a:extLst>
                  <a:ext uri="{0D108BD9-81ED-4DB2-BD59-A6C34878D82A}">
                    <a16:rowId xmlns:a16="http://schemas.microsoft.com/office/drawing/2014/main" val="3499558118"/>
                  </a:ext>
                </a:extLst>
              </a:tr>
              <a:tr h="1261899">
                <a:tc>
                  <a:txBody>
                    <a:bodyPr/>
                    <a:lstStyle/>
                    <a:p>
                      <a:pPr algn="l" fontAlgn="b"/>
                      <a:r>
                        <a:rPr lang="en-US" sz="2400" u="none" strike="noStrike" dirty="0">
                          <a:effectLst/>
                        </a:rPr>
                        <a:t>source Author's simulation</a:t>
                      </a:r>
                      <a:endParaRPr lang="en-US" sz="2400" b="0" i="0" u="none" strike="noStrike" dirty="0">
                        <a:solidFill>
                          <a:srgbClr val="000000"/>
                        </a:solidFill>
                        <a:effectLst/>
                        <a:latin typeface="Times New Roman" panose="02020603050405020304" pitchFamily="18" charset="0"/>
                      </a:endParaRPr>
                    </a:p>
                  </a:txBody>
                  <a:tcPr marL="11965" marR="11965" marT="11965" marB="0" anchor="b"/>
                </a:tc>
                <a:tc>
                  <a:txBody>
                    <a:bodyPr/>
                    <a:lstStyle/>
                    <a:p>
                      <a:pPr algn="l" fontAlgn="b"/>
                      <a:r>
                        <a:rPr lang="en-PK" sz="2400" u="none" strike="noStrike">
                          <a:effectLst/>
                        </a:rPr>
                        <a:t> </a:t>
                      </a:r>
                      <a:endParaRPr lang="en-PK" sz="2400" b="0" i="0" u="none" strike="noStrike">
                        <a:solidFill>
                          <a:srgbClr val="000000"/>
                        </a:solidFill>
                        <a:effectLst/>
                        <a:latin typeface="Times New Roman" panose="02020603050405020304" pitchFamily="18" charset="0"/>
                      </a:endParaRPr>
                    </a:p>
                  </a:txBody>
                  <a:tcPr marL="11965" marR="11965" marT="11965" marB="0" anchor="b"/>
                </a:tc>
                <a:tc>
                  <a:txBody>
                    <a:bodyPr/>
                    <a:lstStyle/>
                    <a:p>
                      <a:pPr algn="l" fontAlgn="b"/>
                      <a:r>
                        <a:rPr lang="en-PK" sz="2400" u="none" strike="noStrike">
                          <a:effectLst/>
                        </a:rPr>
                        <a:t> </a:t>
                      </a:r>
                      <a:endParaRPr lang="en-PK" sz="2400" b="0" i="0" u="none" strike="noStrike">
                        <a:solidFill>
                          <a:srgbClr val="000000"/>
                        </a:solidFill>
                        <a:effectLst/>
                        <a:latin typeface="Times New Roman" panose="02020603050405020304" pitchFamily="18" charset="0"/>
                      </a:endParaRPr>
                    </a:p>
                  </a:txBody>
                  <a:tcPr marL="11965" marR="11965" marT="11965" marB="0" anchor="b"/>
                </a:tc>
                <a:tc>
                  <a:txBody>
                    <a:bodyPr/>
                    <a:lstStyle/>
                    <a:p>
                      <a:pPr algn="l" fontAlgn="b"/>
                      <a:r>
                        <a:rPr lang="en-PK" sz="2400" u="none" strike="noStrike">
                          <a:effectLst/>
                        </a:rPr>
                        <a:t> </a:t>
                      </a:r>
                      <a:endParaRPr lang="en-PK" sz="2400" b="0" i="0" u="none" strike="noStrike">
                        <a:solidFill>
                          <a:srgbClr val="000000"/>
                        </a:solidFill>
                        <a:effectLst/>
                        <a:latin typeface="Times New Roman" panose="02020603050405020304" pitchFamily="18" charset="0"/>
                      </a:endParaRPr>
                    </a:p>
                  </a:txBody>
                  <a:tcPr marL="11965" marR="11965" marT="11965" marB="0" anchor="b"/>
                </a:tc>
                <a:tc>
                  <a:txBody>
                    <a:bodyPr/>
                    <a:lstStyle/>
                    <a:p>
                      <a:pPr algn="l" fontAlgn="b"/>
                      <a:r>
                        <a:rPr lang="en-PK" sz="2400" u="none" strike="noStrike" dirty="0">
                          <a:effectLst/>
                        </a:rPr>
                        <a:t> </a:t>
                      </a:r>
                      <a:endParaRPr lang="en-PK" sz="2400" b="0" i="0" u="none" strike="noStrike" dirty="0">
                        <a:solidFill>
                          <a:srgbClr val="000000"/>
                        </a:solidFill>
                        <a:effectLst/>
                        <a:latin typeface="Times New Roman" panose="02020603050405020304" pitchFamily="18" charset="0"/>
                      </a:endParaRPr>
                    </a:p>
                  </a:txBody>
                  <a:tcPr marL="11965" marR="11965" marT="11965" marB="0" anchor="b"/>
                </a:tc>
                <a:extLst>
                  <a:ext uri="{0D108BD9-81ED-4DB2-BD59-A6C34878D82A}">
                    <a16:rowId xmlns:a16="http://schemas.microsoft.com/office/drawing/2014/main" val="1787355867"/>
                  </a:ext>
                </a:extLst>
              </a:tr>
            </a:tbl>
          </a:graphicData>
        </a:graphic>
      </p:graphicFrame>
    </p:spTree>
    <p:extLst>
      <p:ext uri="{BB962C8B-B14F-4D97-AF65-F5344CB8AC3E}">
        <p14:creationId xmlns:p14="http://schemas.microsoft.com/office/powerpoint/2010/main" val="33997981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45C66-8469-8B20-75EC-217EA82AB2F2}"/>
              </a:ext>
            </a:extLst>
          </p:cNvPr>
          <p:cNvSpPr>
            <a:spLocks noGrp="1"/>
          </p:cNvSpPr>
          <p:nvPr>
            <p:ph type="title"/>
          </p:nvPr>
        </p:nvSpPr>
        <p:spPr>
          <a:xfrm>
            <a:off x="609600" y="26004"/>
            <a:ext cx="10972800" cy="726730"/>
          </a:xfrm>
        </p:spPr>
        <p:txBody>
          <a:bodyPr>
            <a:normAutofit/>
          </a:bodyPr>
          <a:lstStyle/>
          <a:p>
            <a:r>
              <a:rPr lang="en-US" sz="3600" dirty="0"/>
              <a:t>Conclusion</a:t>
            </a:r>
            <a:endParaRPr lang="en-PK" sz="3600" dirty="0"/>
          </a:p>
        </p:txBody>
      </p:sp>
      <p:sp>
        <p:nvSpPr>
          <p:cNvPr id="3" name="Content Placeholder 2">
            <a:extLst>
              <a:ext uri="{FF2B5EF4-FFF2-40B4-BE49-F238E27FC236}">
                <a16:creationId xmlns:a16="http://schemas.microsoft.com/office/drawing/2014/main" id="{D403885C-C2E0-4820-B164-FB313CD8898B}"/>
              </a:ext>
            </a:extLst>
          </p:cNvPr>
          <p:cNvSpPr>
            <a:spLocks noGrp="1"/>
          </p:cNvSpPr>
          <p:nvPr>
            <p:ph idx="1"/>
          </p:nvPr>
        </p:nvSpPr>
        <p:spPr>
          <a:xfrm>
            <a:off x="609600" y="850605"/>
            <a:ext cx="11320130" cy="5826642"/>
          </a:xfrm>
        </p:spPr>
        <p:txBody>
          <a:bodyPr>
            <a:normAutofit fontScale="92500"/>
          </a:bodyPr>
          <a:lstStyle/>
          <a:p>
            <a:pPr marL="285750" indent="-285750">
              <a:buFont typeface="Arial" panose="020B0604020202020204" pitchFamily="34" charset="0"/>
              <a:buChar char="•"/>
            </a:pPr>
            <a:r>
              <a:rPr lang="en-US" sz="2400" dirty="0">
                <a:solidFill>
                  <a:srgbClr val="000000"/>
                </a:solidFill>
                <a:effectLst/>
                <a:latin typeface="Times New Roman" panose="02020603050405020304" pitchFamily="18" charset="0"/>
                <a:ea typeface="Calibri" panose="020F0502020204030204" pitchFamily="34" charset="0"/>
              </a:rPr>
              <a:t>The objective of the study is to develop an inclusive growth model which increases GDP without increasing income inequality</a:t>
            </a:r>
          </a:p>
          <a:p>
            <a:pPr marL="285750" indent="-285750">
              <a:buFont typeface="Arial" panose="020B0604020202020204" pitchFamily="34" charset="0"/>
              <a:buChar char="•"/>
            </a:pPr>
            <a:r>
              <a:rPr lang="en-US" sz="2400" dirty="0">
                <a:solidFill>
                  <a:srgbClr val="000000"/>
                </a:solidFill>
                <a:effectLst/>
                <a:latin typeface="Times New Roman" panose="02020603050405020304" pitchFamily="18" charset="0"/>
                <a:ea typeface="Calibri" panose="020F0502020204030204" pitchFamily="34" charset="0"/>
              </a:rPr>
              <a:t>Pakistan’s economic size reached to USD 400 billion but the size remains negligible considering the population of 250 million. </a:t>
            </a:r>
          </a:p>
          <a:p>
            <a:pPr marL="285750" indent="-285750">
              <a:buFont typeface="Arial" panose="020B0604020202020204" pitchFamily="34" charset="0"/>
              <a:buChar char="•"/>
            </a:pPr>
            <a:r>
              <a:rPr lang="en-US" sz="2400" dirty="0">
                <a:solidFill>
                  <a:srgbClr val="000000"/>
                </a:solidFill>
                <a:effectLst/>
                <a:latin typeface="Times New Roman" panose="02020603050405020304" pitchFamily="18" charset="0"/>
                <a:ea typeface="Calibri" panose="020F0502020204030204" pitchFamily="34" charset="0"/>
              </a:rPr>
              <a:t>In this environment, even an average annual growth rate of 7 to 8% is worthless due to the country's enormous infrastructure gaps in the physical and social spheres, as well as its stagnant export volume and constantly rising import volumes</a:t>
            </a:r>
          </a:p>
          <a:p>
            <a:pPr marL="285750" indent="-285750">
              <a:buFont typeface="Arial" panose="020B0604020202020204" pitchFamily="34" charset="0"/>
              <a:buChar char="•"/>
            </a:pPr>
            <a:r>
              <a:rPr lang="en-US" sz="2400" dirty="0">
                <a:solidFill>
                  <a:srgbClr val="000000"/>
                </a:solidFill>
                <a:effectLst/>
                <a:latin typeface="Times New Roman" panose="02020603050405020304" pitchFamily="18" charset="0"/>
                <a:ea typeface="Calibri" panose="020F0502020204030204" pitchFamily="34" charset="0"/>
              </a:rPr>
              <a:t>Poverty, inequality, and unemployment have increased due to the adoption of neo-liberal policies with high inflation and stagnant GDP growth (Zaidi, 2005)</a:t>
            </a:r>
          </a:p>
          <a:p>
            <a:pPr marL="285750" indent="-285750">
              <a:buFont typeface="Arial" panose="020B0604020202020204" pitchFamily="34" charset="0"/>
              <a:buChar char="•"/>
            </a:pPr>
            <a:r>
              <a:rPr lang="en-US" sz="2400" dirty="0">
                <a:solidFill>
                  <a:srgbClr val="000000"/>
                </a:solidFill>
                <a:latin typeface="Times New Roman" panose="02020603050405020304" pitchFamily="18" charset="0"/>
                <a:ea typeface="Calibri" panose="020F0502020204030204" pitchFamily="34" charset="0"/>
              </a:rPr>
              <a:t>I</a:t>
            </a:r>
            <a:r>
              <a:rPr lang="en-US" sz="2400" dirty="0">
                <a:solidFill>
                  <a:srgbClr val="000000"/>
                </a:solidFill>
                <a:effectLst/>
                <a:latin typeface="Times New Roman" panose="02020603050405020304" pitchFamily="18" charset="0"/>
                <a:ea typeface="Calibri" panose="020F0502020204030204" pitchFamily="34" charset="0"/>
              </a:rPr>
              <a:t>ncrease focus </a:t>
            </a:r>
            <a:r>
              <a:rPr lang="en-US" sz="2400" dirty="0">
                <a:solidFill>
                  <a:srgbClr val="000000"/>
                </a:solidFill>
                <a:latin typeface="Times New Roman" panose="02020603050405020304" pitchFamily="18" charset="0"/>
                <a:ea typeface="Calibri" panose="020F0502020204030204" pitchFamily="34" charset="0"/>
              </a:rPr>
              <a:t>o</a:t>
            </a:r>
            <a:r>
              <a:rPr lang="en-US" sz="2400" dirty="0">
                <a:solidFill>
                  <a:srgbClr val="000000"/>
                </a:solidFill>
                <a:effectLst/>
                <a:latin typeface="Times New Roman" panose="02020603050405020304" pitchFamily="18" charset="0"/>
                <a:ea typeface="Calibri" panose="020F0502020204030204" pitchFamily="34" charset="0"/>
              </a:rPr>
              <a:t>n social spending along with the business-friendly policies would result in declining inequality </a:t>
            </a:r>
          </a:p>
          <a:p>
            <a:pPr marL="285750" indent="-285750">
              <a:buFont typeface="Arial" panose="020B0604020202020204" pitchFamily="34" charset="0"/>
              <a:buChar char="•"/>
            </a:pP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 model would provide a testing framework to create an inclusive growth model through which sustainable growth can be achieved along with improving income distribution.</a:t>
            </a:r>
            <a:endParaRPr lang="en-PK"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2400" dirty="0">
              <a:solidFill>
                <a:srgbClr val="000000"/>
              </a:solidFill>
              <a:latin typeface="Times New Roman" panose="02020603050405020304" pitchFamily="18" charset="0"/>
              <a:ea typeface="Calibri" panose="020F0502020204030204" pitchFamily="34" charset="0"/>
            </a:endParaRPr>
          </a:p>
          <a:p>
            <a:endParaRPr lang="en-PK" sz="2800" dirty="0"/>
          </a:p>
        </p:txBody>
      </p:sp>
    </p:spTree>
    <p:extLst>
      <p:ext uri="{BB962C8B-B14F-4D97-AF65-F5344CB8AC3E}">
        <p14:creationId xmlns:p14="http://schemas.microsoft.com/office/powerpoint/2010/main" val="26602764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2E603F-28B7-4831-BF23-65FBAB13D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Shape 8">
            <a:extLst>
              <a:ext uri="{FF2B5EF4-FFF2-40B4-BE49-F238E27FC236}">
                <a16:creationId xmlns:a16="http://schemas.microsoft.com/office/drawing/2014/main" id="{4D39700F-2B10-4402-A7DD-06EE22458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32968"/>
            <a:ext cx="9560477" cy="6625032"/>
          </a:xfrm>
          <a:custGeom>
            <a:avLst/>
            <a:gdLst>
              <a:gd name="connsiteX0" fmla="*/ 8831314 w 9263816"/>
              <a:gd name="connsiteY0" fmla="*/ 5943878 h 6858000"/>
              <a:gd name="connsiteX1" fmla="*/ 9179783 w 9263816"/>
              <a:gd name="connsiteY1" fmla="*/ 6086141 h 6858000"/>
              <a:gd name="connsiteX2" fmla="*/ 9260887 w 9263816"/>
              <a:gd name="connsiteY2" fmla="*/ 6279156 h 6858000"/>
              <a:gd name="connsiteX3" fmla="*/ 8925621 w 9263816"/>
              <a:gd name="connsiteY3" fmla="*/ 6708712 h 6858000"/>
              <a:gd name="connsiteX4" fmla="*/ 8496050 w 9263816"/>
              <a:gd name="connsiteY4" fmla="*/ 6373449 h 6858000"/>
              <a:gd name="connsiteX5" fmla="*/ 8831314 w 9263816"/>
              <a:gd name="connsiteY5" fmla="*/ 5943878 h 6858000"/>
              <a:gd name="connsiteX6" fmla="*/ 7397485 w 9263816"/>
              <a:gd name="connsiteY6" fmla="*/ 5931706 h 6858000"/>
              <a:gd name="connsiteX7" fmla="*/ 7917779 w 9263816"/>
              <a:gd name="connsiteY7" fmla="*/ 6191864 h 6858000"/>
              <a:gd name="connsiteX8" fmla="*/ 8013467 w 9263816"/>
              <a:gd name="connsiteY8" fmla="*/ 6375784 h 6858000"/>
              <a:gd name="connsiteX9" fmla="*/ 8021879 w 9263816"/>
              <a:gd name="connsiteY9" fmla="*/ 6753751 h 6858000"/>
              <a:gd name="connsiteX10" fmla="*/ 7981316 w 9263816"/>
              <a:gd name="connsiteY10" fmla="*/ 6858000 h 6858000"/>
              <a:gd name="connsiteX11" fmla="*/ 6819486 w 9263816"/>
              <a:gd name="connsiteY11" fmla="*/ 6858000 h 6858000"/>
              <a:gd name="connsiteX12" fmla="*/ 6785199 w 9263816"/>
              <a:gd name="connsiteY12" fmla="*/ 6781101 h 6858000"/>
              <a:gd name="connsiteX13" fmla="*/ 7196747 w 9263816"/>
              <a:gd name="connsiteY13" fmla="*/ 5964309 h 6858000"/>
              <a:gd name="connsiteX14" fmla="*/ 7397485 w 9263816"/>
              <a:gd name="connsiteY14" fmla="*/ 5931706 h 6858000"/>
              <a:gd name="connsiteX15" fmla="*/ 1505570 w 9263816"/>
              <a:gd name="connsiteY15" fmla="*/ 227178 h 6858000"/>
              <a:gd name="connsiteX16" fmla="*/ 2026489 w 9263816"/>
              <a:gd name="connsiteY16" fmla="*/ 392370 h 6858000"/>
              <a:gd name="connsiteX17" fmla="*/ 2444553 w 9263816"/>
              <a:gd name="connsiteY17" fmla="*/ 1654853 h 6858000"/>
              <a:gd name="connsiteX18" fmla="*/ 3183153 w 9263816"/>
              <a:gd name="connsiteY18" fmla="*/ 2116208 h 6858000"/>
              <a:gd name="connsiteX19" fmla="*/ 4288384 w 9263816"/>
              <a:gd name="connsiteY19" fmla="*/ 1291908 h 6858000"/>
              <a:gd name="connsiteX20" fmla="*/ 5472602 w 9263816"/>
              <a:gd name="connsiteY20" fmla="*/ 1697818 h 6858000"/>
              <a:gd name="connsiteX21" fmla="*/ 5844697 w 9263816"/>
              <a:gd name="connsiteY21" fmla="*/ 3444791 h 6858000"/>
              <a:gd name="connsiteX22" fmla="*/ 6715674 w 9263816"/>
              <a:gd name="connsiteY22" fmla="*/ 4065208 h 6858000"/>
              <a:gd name="connsiteX23" fmla="*/ 8130429 w 9263816"/>
              <a:gd name="connsiteY23" fmla="*/ 4101787 h 6858000"/>
              <a:gd name="connsiteX24" fmla="*/ 8624630 w 9263816"/>
              <a:gd name="connsiteY24" fmla="*/ 4686202 h 6858000"/>
              <a:gd name="connsiteX25" fmla="*/ 8623843 w 9263816"/>
              <a:gd name="connsiteY25" fmla="*/ 4685749 h 6858000"/>
              <a:gd name="connsiteX26" fmla="*/ 8646859 w 9263816"/>
              <a:gd name="connsiteY26" fmla="*/ 4835156 h 6858000"/>
              <a:gd name="connsiteX27" fmla="*/ 8079403 w 9263816"/>
              <a:gd name="connsiteY27" fmla="*/ 5661624 h 6858000"/>
              <a:gd name="connsiteX28" fmla="*/ 6833105 w 9263816"/>
              <a:gd name="connsiteY28" fmla="*/ 5397208 h 6858000"/>
              <a:gd name="connsiteX29" fmla="*/ 5900832 w 9263816"/>
              <a:gd name="connsiteY29" fmla="*/ 5944462 h 6858000"/>
              <a:gd name="connsiteX30" fmla="*/ 6067212 w 9263816"/>
              <a:gd name="connsiteY30" fmla="*/ 6811916 h 6858000"/>
              <a:gd name="connsiteX31" fmla="*/ 6089565 w 9263816"/>
              <a:gd name="connsiteY31" fmla="*/ 6858000 h 6858000"/>
              <a:gd name="connsiteX32" fmla="*/ 0 w 9263816"/>
              <a:gd name="connsiteY32" fmla="*/ 6858000 h 6858000"/>
              <a:gd name="connsiteX33" fmla="*/ 0 w 9263816"/>
              <a:gd name="connsiteY33" fmla="*/ 2181377 h 6858000"/>
              <a:gd name="connsiteX34" fmla="*/ 73069 w 9263816"/>
              <a:gd name="connsiteY34" fmla="*/ 2215839 h 6858000"/>
              <a:gd name="connsiteX35" fmla="*/ 335445 w 9263816"/>
              <a:gd name="connsiteY35" fmla="*/ 2237140 h 6858000"/>
              <a:gd name="connsiteX36" fmla="*/ 752878 w 9263816"/>
              <a:gd name="connsiteY36" fmla="*/ 1445285 h 6858000"/>
              <a:gd name="connsiteX37" fmla="*/ 1202551 w 9263816"/>
              <a:gd name="connsiteY37" fmla="*/ 314229 h 6858000"/>
              <a:gd name="connsiteX38" fmla="*/ 1505570 w 9263816"/>
              <a:gd name="connsiteY38" fmla="*/ 227178 h 6858000"/>
              <a:gd name="connsiteX39" fmla="*/ 3142509 w 9263816"/>
              <a:gd name="connsiteY39" fmla="*/ 68854 h 6858000"/>
              <a:gd name="connsiteX40" fmla="*/ 3490978 w 9263816"/>
              <a:gd name="connsiteY40" fmla="*/ 211117 h 6858000"/>
              <a:gd name="connsiteX41" fmla="*/ 3572083 w 9263816"/>
              <a:gd name="connsiteY41" fmla="*/ 404131 h 6858000"/>
              <a:gd name="connsiteX42" fmla="*/ 3236814 w 9263816"/>
              <a:gd name="connsiteY42" fmla="*/ 833688 h 6858000"/>
              <a:gd name="connsiteX43" fmla="*/ 2807245 w 9263816"/>
              <a:gd name="connsiteY43" fmla="*/ 498425 h 6858000"/>
              <a:gd name="connsiteX44" fmla="*/ 3142509 w 9263816"/>
              <a:gd name="connsiteY44" fmla="*/ 68854 h 6858000"/>
              <a:gd name="connsiteX45" fmla="*/ 0 w 9263816"/>
              <a:gd name="connsiteY45" fmla="*/ 0 h 6858000"/>
              <a:gd name="connsiteX46" fmla="*/ 39858 w 9263816"/>
              <a:gd name="connsiteY46" fmla="*/ 0 h 6858000"/>
              <a:gd name="connsiteX47" fmla="*/ 65022 w 9263816"/>
              <a:gd name="connsiteY47" fmla="*/ 5834 h 6858000"/>
              <a:gd name="connsiteX48" fmla="*/ 389258 w 9263816"/>
              <a:gd name="connsiteY48" fmla="*/ 235630 h 6858000"/>
              <a:gd name="connsiteX49" fmla="*/ 485484 w 9263816"/>
              <a:gd name="connsiteY49" fmla="*/ 420070 h 6858000"/>
              <a:gd name="connsiteX50" fmla="*/ 74229 w 9263816"/>
              <a:gd name="connsiteY50" fmla="*/ 1237955 h 6858000"/>
              <a:gd name="connsiteX51" fmla="*/ 0 w 9263816"/>
              <a:gd name="connsiteY51" fmla="*/ 12544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63816" h="6858000">
                <a:moveTo>
                  <a:pt x="8831314" y="5943878"/>
                </a:moveTo>
                <a:cubicBezTo>
                  <a:pt x="8964281" y="5927490"/>
                  <a:pt x="9096260" y="5981362"/>
                  <a:pt x="9179783" y="6086141"/>
                </a:cubicBezTo>
                <a:cubicBezTo>
                  <a:pt x="9224074" y="6141769"/>
                  <a:pt x="9252211" y="6208560"/>
                  <a:pt x="9260887" y="6279156"/>
                </a:cubicBezTo>
                <a:cubicBezTo>
                  <a:pt x="9286897" y="6490362"/>
                  <a:pt x="9136845" y="6682672"/>
                  <a:pt x="8925621" y="6708712"/>
                </a:cubicBezTo>
                <a:cubicBezTo>
                  <a:pt x="8714398" y="6734766"/>
                  <a:pt x="8522062" y="6584655"/>
                  <a:pt x="8496050" y="6373449"/>
                </a:cubicBezTo>
                <a:cubicBezTo>
                  <a:pt x="8470038" y="6162229"/>
                  <a:pt x="8620090" y="5969920"/>
                  <a:pt x="8831314" y="5943878"/>
                </a:cubicBezTo>
                <a:close/>
                <a:moveTo>
                  <a:pt x="7397485" y="5931706"/>
                </a:moveTo>
                <a:cubicBezTo>
                  <a:pt x="7598431" y="5931157"/>
                  <a:pt x="7792965" y="6024548"/>
                  <a:pt x="7917779" y="6191864"/>
                </a:cubicBezTo>
                <a:cubicBezTo>
                  <a:pt x="7959204" y="6247714"/>
                  <a:pt x="7991530" y="6309792"/>
                  <a:pt x="8013467" y="6375784"/>
                </a:cubicBezTo>
                <a:cubicBezTo>
                  <a:pt x="8055425" y="6502973"/>
                  <a:pt x="8055748" y="6633888"/>
                  <a:pt x="8021879" y="6753751"/>
                </a:cubicBezTo>
                <a:lnTo>
                  <a:pt x="7981316" y="6858000"/>
                </a:lnTo>
                <a:lnTo>
                  <a:pt x="6819486" y="6858000"/>
                </a:lnTo>
                <a:lnTo>
                  <a:pt x="6785199" y="6781101"/>
                </a:lnTo>
                <a:cubicBezTo>
                  <a:pt x="6673307" y="6441922"/>
                  <a:pt x="6857485" y="6076251"/>
                  <a:pt x="7196747" y="5964309"/>
                </a:cubicBezTo>
                <a:cubicBezTo>
                  <a:pt x="7262809" y="5942509"/>
                  <a:pt x="7330503" y="5931889"/>
                  <a:pt x="7397485" y="5931706"/>
                </a:cubicBezTo>
                <a:close/>
                <a:moveTo>
                  <a:pt x="1505570" y="227178"/>
                </a:moveTo>
                <a:cubicBezTo>
                  <a:pt x="1691018" y="218628"/>
                  <a:pt x="1889853" y="275403"/>
                  <a:pt x="2026489" y="392370"/>
                </a:cubicBezTo>
                <a:cubicBezTo>
                  <a:pt x="2369898" y="685965"/>
                  <a:pt x="2078266" y="1147857"/>
                  <a:pt x="2444553" y="1654853"/>
                </a:cubicBezTo>
                <a:cubicBezTo>
                  <a:pt x="2492906" y="1721679"/>
                  <a:pt x="2800482" y="2144546"/>
                  <a:pt x="3183153" y="2116208"/>
                </a:cubicBezTo>
                <a:cubicBezTo>
                  <a:pt x="3673561" y="2080541"/>
                  <a:pt x="3723222" y="1441614"/>
                  <a:pt x="4288384" y="1291908"/>
                </a:cubicBezTo>
                <a:cubicBezTo>
                  <a:pt x="4689065" y="1185875"/>
                  <a:pt x="5207943" y="1366633"/>
                  <a:pt x="5472602" y="1697818"/>
                </a:cubicBezTo>
                <a:cubicBezTo>
                  <a:pt x="5891294" y="2221754"/>
                  <a:pt x="5408012" y="2790179"/>
                  <a:pt x="5844697" y="3444791"/>
                </a:cubicBezTo>
                <a:cubicBezTo>
                  <a:pt x="6149900" y="3902467"/>
                  <a:pt x="6672672" y="4053594"/>
                  <a:pt x="6715674" y="4065208"/>
                </a:cubicBezTo>
                <a:cubicBezTo>
                  <a:pt x="7326423" y="4232519"/>
                  <a:pt x="7677158" y="3817020"/>
                  <a:pt x="8130429" y="4101787"/>
                </a:cubicBezTo>
                <a:cubicBezTo>
                  <a:pt x="8226340" y="4161985"/>
                  <a:pt x="8536372" y="4356819"/>
                  <a:pt x="8624630" y="4686202"/>
                </a:cubicBezTo>
                <a:lnTo>
                  <a:pt x="8623843" y="4685749"/>
                </a:lnTo>
                <a:cubicBezTo>
                  <a:pt x="8636924" y="4734567"/>
                  <a:pt x="8644635" y="4784678"/>
                  <a:pt x="8646859" y="4835156"/>
                </a:cubicBezTo>
                <a:cubicBezTo>
                  <a:pt x="8662596" y="5196604"/>
                  <a:pt x="8398383" y="5562326"/>
                  <a:pt x="8079403" y="5661624"/>
                </a:cubicBezTo>
                <a:cubicBezTo>
                  <a:pt x="7649807" y="5795217"/>
                  <a:pt x="7430996" y="5350293"/>
                  <a:pt x="6833105" y="5397208"/>
                </a:cubicBezTo>
                <a:cubicBezTo>
                  <a:pt x="6519033" y="5421527"/>
                  <a:pt x="6056658" y="5595550"/>
                  <a:pt x="5900832" y="5944462"/>
                </a:cubicBezTo>
                <a:cubicBezTo>
                  <a:pt x="5770548" y="6236600"/>
                  <a:pt x="5916359" y="6515160"/>
                  <a:pt x="6067212" y="6811916"/>
                </a:cubicBezTo>
                <a:lnTo>
                  <a:pt x="6089565" y="6858000"/>
                </a:lnTo>
                <a:lnTo>
                  <a:pt x="0" y="6858000"/>
                </a:lnTo>
                <a:lnTo>
                  <a:pt x="0" y="2181377"/>
                </a:lnTo>
                <a:lnTo>
                  <a:pt x="73069" y="2215839"/>
                </a:lnTo>
                <a:cubicBezTo>
                  <a:pt x="165116" y="2251829"/>
                  <a:pt x="254486" y="2263171"/>
                  <a:pt x="335445" y="2237140"/>
                </a:cubicBezTo>
                <a:cubicBezTo>
                  <a:pt x="594718" y="2153707"/>
                  <a:pt x="688441" y="1733807"/>
                  <a:pt x="752878" y="1445285"/>
                </a:cubicBezTo>
                <a:cubicBezTo>
                  <a:pt x="925059" y="674068"/>
                  <a:pt x="975076" y="456292"/>
                  <a:pt x="1202551" y="314229"/>
                </a:cubicBezTo>
                <a:cubicBezTo>
                  <a:pt x="1287853" y="260956"/>
                  <a:pt x="1394302" y="232308"/>
                  <a:pt x="1505570" y="227178"/>
                </a:cubicBezTo>
                <a:close/>
                <a:moveTo>
                  <a:pt x="3142509" y="68854"/>
                </a:moveTo>
                <a:cubicBezTo>
                  <a:pt x="3275474" y="52467"/>
                  <a:pt x="3407455" y="106339"/>
                  <a:pt x="3490978" y="211117"/>
                </a:cubicBezTo>
                <a:cubicBezTo>
                  <a:pt x="3535271" y="266744"/>
                  <a:pt x="3563404" y="333535"/>
                  <a:pt x="3572083" y="404131"/>
                </a:cubicBezTo>
                <a:cubicBezTo>
                  <a:pt x="3598092" y="615337"/>
                  <a:pt x="3448040" y="807648"/>
                  <a:pt x="3236814" y="833688"/>
                </a:cubicBezTo>
                <a:cubicBezTo>
                  <a:pt x="3025594" y="859741"/>
                  <a:pt x="2833255" y="709631"/>
                  <a:pt x="2807245" y="498425"/>
                </a:cubicBezTo>
                <a:cubicBezTo>
                  <a:pt x="2781232" y="287207"/>
                  <a:pt x="2931283" y="94896"/>
                  <a:pt x="3142509" y="68854"/>
                </a:cubicBezTo>
                <a:close/>
                <a:moveTo>
                  <a:pt x="0" y="0"/>
                </a:moveTo>
                <a:lnTo>
                  <a:pt x="39858" y="0"/>
                </a:lnTo>
                <a:lnTo>
                  <a:pt x="65022" y="5834"/>
                </a:lnTo>
                <a:cubicBezTo>
                  <a:pt x="191545" y="45606"/>
                  <a:pt x="305874" y="124173"/>
                  <a:pt x="389258" y="235630"/>
                </a:cubicBezTo>
                <a:cubicBezTo>
                  <a:pt x="430983" y="291600"/>
                  <a:pt x="463360" y="353876"/>
                  <a:pt x="485484" y="420070"/>
                </a:cubicBezTo>
                <a:cubicBezTo>
                  <a:pt x="597711" y="759508"/>
                  <a:pt x="413661" y="1125662"/>
                  <a:pt x="74229" y="1237955"/>
                </a:cubicBezTo>
                <a:lnTo>
                  <a:pt x="0" y="1254477"/>
                </a:lnTo>
                <a:close/>
              </a:path>
            </a:pathLst>
          </a:cu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1" name="Background Fill">
            <a:extLst>
              <a:ext uri="{FF2B5EF4-FFF2-40B4-BE49-F238E27FC236}">
                <a16:creationId xmlns:a16="http://schemas.microsoft.com/office/drawing/2014/main" id="{68CA250C-CF5A-4736-9249-D6111F7C55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Background Fill">
            <a:extLst>
              <a:ext uri="{FF2B5EF4-FFF2-40B4-BE49-F238E27FC236}">
                <a16:creationId xmlns:a16="http://schemas.microsoft.com/office/drawing/2014/main" id="{18D902C6-08DE-45F8-B54A-41065C31B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B3AFF00-BBA4-4343-8496-80833519AA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1"/>
            <a:ext cx="8916078" cy="6857999"/>
          </a:xfrm>
          <a:custGeom>
            <a:avLst/>
            <a:gdLst>
              <a:gd name="connsiteX0" fmla="*/ 8183400 w 8916078"/>
              <a:gd name="connsiteY0" fmla="*/ 3865853 h 6820849"/>
              <a:gd name="connsiteX1" fmla="*/ 8259593 w 8916078"/>
              <a:gd name="connsiteY1" fmla="*/ 3878252 h 6820849"/>
              <a:gd name="connsiteX2" fmla="*/ 8529076 w 8916078"/>
              <a:gd name="connsiteY2" fmla="*/ 4345010 h 6820849"/>
              <a:gd name="connsiteX3" fmla="*/ 8062319 w 8916078"/>
              <a:gd name="connsiteY3" fmla="*/ 4614493 h 6820849"/>
              <a:gd name="connsiteX4" fmla="*/ 7792836 w 8916078"/>
              <a:gd name="connsiteY4" fmla="*/ 4147735 h 6820849"/>
              <a:gd name="connsiteX5" fmla="*/ 8183400 w 8916078"/>
              <a:gd name="connsiteY5" fmla="*/ 3865853 h 6820849"/>
              <a:gd name="connsiteX6" fmla="*/ 8734942 w 8916078"/>
              <a:gd name="connsiteY6" fmla="*/ 2667480 h 6820849"/>
              <a:gd name="connsiteX7" fmla="*/ 8773412 w 8916078"/>
              <a:gd name="connsiteY7" fmla="*/ 2673741 h 6820849"/>
              <a:gd name="connsiteX8" fmla="*/ 8909474 w 8916078"/>
              <a:gd name="connsiteY8" fmla="*/ 2909407 h 6820849"/>
              <a:gd name="connsiteX9" fmla="*/ 8673808 w 8916078"/>
              <a:gd name="connsiteY9" fmla="*/ 3045469 h 6820849"/>
              <a:gd name="connsiteX10" fmla="*/ 8537746 w 8916078"/>
              <a:gd name="connsiteY10" fmla="*/ 2809802 h 6820849"/>
              <a:gd name="connsiteX11" fmla="*/ 8697151 w 8916078"/>
              <a:gd name="connsiteY11" fmla="*/ 2668961 h 6820849"/>
              <a:gd name="connsiteX12" fmla="*/ 8734942 w 8916078"/>
              <a:gd name="connsiteY12" fmla="*/ 2667480 h 6820849"/>
              <a:gd name="connsiteX13" fmla="*/ 8776652 w 8916078"/>
              <a:gd name="connsiteY13" fmla="*/ 1 h 6820849"/>
              <a:gd name="connsiteX14" fmla="*/ 8786961 w 8916078"/>
              <a:gd name="connsiteY14" fmla="*/ 42970 h 6820849"/>
              <a:gd name="connsiteX15" fmla="*/ 8775876 w 8916078"/>
              <a:gd name="connsiteY15" fmla="*/ 219853 h 6820849"/>
              <a:gd name="connsiteX16" fmla="*/ 8229255 w 8916078"/>
              <a:gd name="connsiteY16" fmla="*/ 535444 h 6820849"/>
              <a:gd name="connsiteX17" fmla="*/ 7899142 w 8916078"/>
              <a:gd name="connsiteY17" fmla="*/ 78053 h 6820849"/>
              <a:gd name="connsiteX18" fmla="*/ 7911844 w 8916078"/>
              <a:gd name="connsiteY18" fmla="*/ 1 h 6820849"/>
              <a:gd name="connsiteX19" fmla="*/ 0 w 8916078"/>
              <a:gd name="connsiteY19" fmla="*/ 0 h 6820849"/>
              <a:gd name="connsiteX20" fmla="*/ 3064542 w 8916078"/>
              <a:gd name="connsiteY20" fmla="*/ 1 h 6820849"/>
              <a:gd name="connsiteX21" fmla="*/ 3626351 w 8916078"/>
              <a:gd name="connsiteY21" fmla="*/ 1 h 6820849"/>
              <a:gd name="connsiteX22" fmla="*/ 6388767 w 8916078"/>
              <a:gd name="connsiteY22" fmla="*/ 1 h 6820849"/>
              <a:gd name="connsiteX23" fmla="*/ 7293415 w 8916078"/>
              <a:gd name="connsiteY23" fmla="*/ 1 h 6820849"/>
              <a:gd name="connsiteX24" fmla="*/ 7285291 w 8916078"/>
              <a:gd name="connsiteY24" fmla="*/ 184997 h 6820849"/>
              <a:gd name="connsiteX25" fmla="*/ 7288318 w 8916078"/>
              <a:gd name="connsiteY25" fmla="*/ 419996 h 6820849"/>
              <a:gd name="connsiteX26" fmla="*/ 7736280 w 8916078"/>
              <a:gd name="connsiteY26" fmla="*/ 1068100 h 6820849"/>
              <a:gd name="connsiteX27" fmla="*/ 8184147 w 8916078"/>
              <a:gd name="connsiteY27" fmla="*/ 2589406 h 6820849"/>
              <a:gd name="connsiteX28" fmla="*/ 7738154 w 8916078"/>
              <a:gd name="connsiteY28" fmla="*/ 3164270 h 6820849"/>
              <a:gd name="connsiteX29" fmla="*/ 7579762 w 8916078"/>
              <a:gd name="connsiteY29" fmla="*/ 4641256 h 6820849"/>
              <a:gd name="connsiteX30" fmla="*/ 8191492 w 8916078"/>
              <a:gd name="connsiteY30" fmla="*/ 5670858 h 6820849"/>
              <a:gd name="connsiteX31" fmla="*/ 8477065 w 8916078"/>
              <a:gd name="connsiteY31" fmla="*/ 6707671 h 6820849"/>
              <a:gd name="connsiteX32" fmla="*/ 8478852 w 8916078"/>
              <a:gd name="connsiteY32" fmla="*/ 6820849 h 6820849"/>
              <a:gd name="connsiteX33" fmla="*/ 0 w 8916078"/>
              <a:gd name="connsiteY33" fmla="*/ 6820849 h 6820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8916078" h="6820849">
                <a:moveTo>
                  <a:pt x="8183400" y="3865853"/>
                </a:moveTo>
                <a:cubicBezTo>
                  <a:pt x="8208679" y="3867370"/>
                  <a:pt x="8234181" y="3871443"/>
                  <a:pt x="8259593" y="3878252"/>
                </a:cubicBezTo>
                <a:cubicBezTo>
                  <a:pt x="8462901" y="3932728"/>
                  <a:pt x="8583552" y="4141703"/>
                  <a:pt x="8529076" y="4345010"/>
                </a:cubicBezTo>
                <a:cubicBezTo>
                  <a:pt x="8474600" y="4548317"/>
                  <a:pt x="8265626" y="4668969"/>
                  <a:pt x="8062319" y="4614493"/>
                </a:cubicBezTo>
                <a:cubicBezTo>
                  <a:pt x="7859012" y="4560017"/>
                  <a:pt x="7738360" y="4351042"/>
                  <a:pt x="7792836" y="4147735"/>
                </a:cubicBezTo>
                <a:cubicBezTo>
                  <a:pt x="7840502" y="3969841"/>
                  <a:pt x="8006457" y="3855230"/>
                  <a:pt x="8183400" y="3865853"/>
                </a:cubicBezTo>
                <a:close/>
                <a:moveTo>
                  <a:pt x="8734942" y="2667480"/>
                </a:moveTo>
                <a:cubicBezTo>
                  <a:pt x="8747705" y="2668246"/>
                  <a:pt x="8760581" y="2670303"/>
                  <a:pt x="8773412" y="2673741"/>
                </a:cubicBezTo>
                <a:cubicBezTo>
                  <a:pt x="8876062" y="2701246"/>
                  <a:pt x="8936980" y="2806757"/>
                  <a:pt x="8909474" y="2909407"/>
                </a:cubicBezTo>
                <a:cubicBezTo>
                  <a:pt x="8881969" y="3012057"/>
                  <a:pt x="8776458" y="3072974"/>
                  <a:pt x="8673808" y="3045469"/>
                </a:cubicBezTo>
                <a:cubicBezTo>
                  <a:pt x="8571158" y="3017965"/>
                  <a:pt x="8510241" y="2912452"/>
                  <a:pt x="8537746" y="2809802"/>
                </a:cubicBezTo>
                <a:cubicBezTo>
                  <a:pt x="8558375" y="2732815"/>
                  <a:pt x="8622882" y="2679302"/>
                  <a:pt x="8697151" y="2668961"/>
                </a:cubicBezTo>
                <a:cubicBezTo>
                  <a:pt x="8709529" y="2667237"/>
                  <a:pt x="8722180" y="2666714"/>
                  <a:pt x="8734942" y="2667480"/>
                </a:cubicBezTo>
                <a:close/>
                <a:moveTo>
                  <a:pt x="8776652" y="1"/>
                </a:moveTo>
                <a:lnTo>
                  <a:pt x="8786961" y="42970"/>
                </a:lnTo>
                <a:cubicBezTo>
                  <a:pt x="8794957" y="100392"/>
                  <a:pt x="8791826" y="160330"/>
                  <a:pt x="8775876" y="219853"/>
                </a:cubicBezTo>
                <a:cubicBezTo>
                  <a:pt x="8712079" y="457946"/>
                  <a:pt x="8467349" y="599241"/>
                  <a:pt x="8229255" y="535444"/>
                </a:cubicBezTo>
                <a:cubicBezTo>
                  <a:pt x="8020924" y="479621"/>
                  <a:pt x="7886703" y="285271"/>
                  <a:pt x="7899142" y="78053"/>
                </a:cubicBezTo>
                <a:lnTo>
                  <a:pt x="7911844" y="1"/>
                </a:lnTo>
                <a:close/>
                <a:moveTo>
                  <a:pt x="0" y="0"/>
                </a:moveTo>
                <a:lnTo>
                  <a:pt x="3064542" y="1"/>
                </a:lnTo>
                <a:lnTo>
                  <a:pt x="3626351" y="1"/>
                </a:lnTo>
                <a:lnTo>
                  <a:pt x="6388767" y="1"/>
                </a:lnTo>
                <a:lnTo>
                  <a:pt x="7293415" y="1"/>
                </a:lnTo>
                <a:lnTo>
                  <a:pt x="7285291" y="184997"/>
                </a:lnTo>
                <a:cubicBezTo>
                  <a:pt x="7283933" y="263521"/>
                  <a:pt x="7284806" y="341911"/>
                  <a:pt x="7288318" y="419996"/>
                </a:cubicBezTo>
                <a:cubicBezTo>
                  <a:pt x="7301507" y="709488"/>
                  <a:pt x="7530168" y="891535"/>
                  <a:pt x="7736280" y="1068100"/>
                </a:cubicBezTo>
                <a:cubicBezTo>
                  <a:pt x="8250069" y="1508062"/>
                  <a:pt x="8424916" y="2032159"/>
                  <a:pt x="8184147" y="2589406"/>
                </a:cubicBezTo>
                <a:cubicBezTo>
                  <a:pt x="8090773" y="2805524"/>
                  <a:pt x="7909218" y="2993264"/>
                  <a:pt x="7738154" y="3164270"/>
                </a:cubicBezTo>
                <a:cubicBezTo>
                  <a:pt x="7279360" y="3622745"/>
                  <a:pt x="7298159" y="4154456"/>
                  <a:pt x="7579762" y="4641256"/>
                </a:cubicBezTo>
                <a:cubicBezTo>
                  <a:pt x="7780382" y="4986833"/>
                  <a:pt x="8020938" y="5311557"/>
                  <a:pt x="8191492" y="5670858"/>
                </a:cubicBezTo>
                <a:cubicBezTo>
                  <a:pt x="8357544" y="6019043"/>
                  <a:pt x="8456063" y="6366409"/>
                  <a:pt x="8477065" y="6707671"/>
                </a:cubicBezTo>
                <a:lnTo>
                  <a:pt x="8478852" y="6820849"/>
                </a:lnTo>
                <a:lnTo>
                  <a:pt x="0" y="682084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71DA6CF8-FFAF-0AA6-18B5-6FF5926A50D8}"/>
              </a:ext>
            </a:extLst>
          </p:cNvPr>
          <p:cNvSpPr>
            <a:spLocks noGrp="1"/>
          </p:cNvSpPr>
          <p:nvPr>
            <p:ph type="title"/>
          </p:nvPr>
        </p:nvSpPr>
        <p:spPr>
          <a:xfrm>
            <a:off x="612648" y="557783"/>
            <a:ext cx="6693027" cy="3130807"/>
          </a:xfrm>
        </p:spPr>
        <p:txBody>
          <a:bodyPr vert="horz" lIns="91440" tIns="45720" rIns="91440" bIns="45720" rtlCol="0" anchor="b">
            <a:normAutofit/>
          </a:bodyPr>
          <a:lstStyle/>
          <a:p>
            <a:r>
              <a:rPr lang="en-US" sz="5400"/>
              <a:t>Thank You</a:t>
            </a:r>
          </a:p>
        </p:txBody>
      </p:sp>
    </p:spTree>
    <p:extLst>
      <p:ext uri="{BB962C8B-B14F-4D97-AF65-F5344CB8AC3E}">
        <p14:creationId xmlns:p14="http://schemas.microsoft.com/office/powerpoint/2010/main" val="21023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A0C59-2AF6-28D8-2115-1321E0CABA75}"/>
              </a:ext>
            </a:extLst>
          </p:cNvPr>
          <p:cNvSpPr>
            <a:spLocks noGrp="1"/>
          </p:cNvSpPr>
          <p:nvPr>
            <p:ph type="title"/>
          </p:nvPr>
        </p:nvSpPr>
        <p:spPr>
          <a:xfrm>
            <a:off x="609600" y="557784"/>
            <a:ext cx="10972800" cy="452309"/>
          </a:xfrm>
        </p:spPr>
        <p:txBody>
          <a:bodyPr>
            <a:normAutofit fontScale="90000"/>
          </a:bodyPr>
          <a:lstStyle/>
          <a:p>
            <a:r>
              <a:rPr lang="en-US" sz="2800" dirty="0"/>
              <a:t>References</a:t>
            </a:r>
            <a:endParaRPr lang="en-PK" sz="2800" dirty="0"/>
          </a:p>
        </p:txBody>
      </p:sp>
      <p:sp>
        <p:nvSpPr>
          <p:cNvPr id="3" name="Content Placeholder 2">
            <a:extLst>
              <a:ext uri="{FF2B5EF4-FFF2-40B4-BE49-F238E27FC236}">
                <a16:creationId xmlns:a16="http://schemas.microsoft.com/office/drawing/2014/main" id="{019F132C-A2F8-DA13-3C5A-CFFDC2BB4572}"/>
              </a:ext>
            </a:extLst>
          </p:cNvPr>
          <p:cNvSpPr>
            <a:spLocks noGrp="1"/>
          </p:cNvSpPr>
          <p:nvPr>
            <p:ph idx="1"/>
          </p:nvPr>
        </p:nvSpPr>
        <p:spPr>
          <a:xfrm>
            <a:off x="609600" y="1010093"/>
            <a:ext cx="10972800" cy="5132645"/>
          </a:xfrm>
        </p:spPr>
        <p:txBody>
          <a:bodyPr>
            <a:normAutofit fontScale="92500" lnSpcReduction="20000"/>
          </a:bodyPr>
          <a:lstStyle/>
          <a:p>
            <a:pPr marL="457200" indent="-457200">
              <a:lnSpc>
                <a:spcPct val="107000"/>
              </a:lnSpc>
              <a:spcAft>
                <a:spcPts val="800"/>
              </a:spcAft>
              <a:buNone/>
            </a:pPr>
            <a:r>
              <a:rPr lang="en-US" sz="14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Adams Jr, R. H. (2004). Economic growth, inequality and poverty: estimating the growth elasticity of poverty. </a:t>
            </a:r>
            <a:r>
              <a:rPr lang="en-US" sz="14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World development</a:t>
            </a:r>
            <a:r>
              <a:rPr lang="en-US" sz="14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4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32</a:t>
            </a:r>
            <a:r>
              <a:rPr lang="en-US" sz="14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(12), 1989-2014.</a:t>
            </a:r>
            <a:endParaRPr lang="en-PK" sz="14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gn="just">
              <a:lnSpc>
                <a:spcPct val="107000"/>
              </a:lnSpc>
              <a:spcAft>
                <a:spcPts val="800"/>
              </a:spcAft>
              <a:buNone/>
            </a:pPr>
            <a:r>
              <a:rPr lang="en-US" sz="14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Ali, W., &amp; Abdullah, A. (2015). The impact of trade openness on the economic growth of Pakistan: 1980-2010. Global Business and Management Research, 7(2), 120.</a:t>
            </a:r>
            <a:endParaRPr lang="en-PK" sz="14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gn="just">
              <a:lnSpc>
                <a:spcPct val="107000"/>
              </a:lnSpc>
              <a:spcAft>
                <a:spcPts val="800"/>
              </a:spcAft>
              <a:buNone/>
            </a:pPr>
            <a:r>
              <a:rPr lang="en-US" sz="14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Amini, C., &amp; Bianco, S. D. (2016). Poverty, growth, inequality and pro-poor factors: New evidence from macro data. </a:t>
            </a:r>
            <a:r>
              <a:rPr lang="en-US" sz="14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The Journal of Developing Areas</a:t>
            </a:r>
            <a:r>
              <a:rPr lang="en-US" sz="14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231-254.</a:t>
            </a:r>
            <a:endParaRPr lang="en-PK" sz="14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gn="just">
              <a:lnSpc>
                <a:spcPct val="107000"/>
              </a:lnSpc>
              <a:spcAft>
                <a:spcPts val="800"/>
              </a:spcAft>
              <a:buNone/>
            </a:pPr>
            <a:r>
              <a:rPr lang="en-US" sz="14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Bengtsson, S., Barakat, B., </a:t>
            </a:r>
            <a:r>
              <a:rPr lang="en-US" sz="14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Muttarak</a:t>
            </a:r>
            <a:r>
              <a:rPr lang="en-US" sz="14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R., &amp; Kebede, E. (2018). Education and the sustainable development agenda.</a:t>
            </a:r>
            <a:endParaRPr lang="en-PK" sz="14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gn="just">
              <a:lnSpc>
                <a:spcPct val="107000"/>
              </a:lnSpc>
              <a:spcAft>
                <a:spcPts val="800"/>
              </a:spcAft>
              <a:buNone/>
            </a:pPr>
            <a:r>
              <a:rPr lang="en-US" sz="14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Haq, R., &amp; Farooq, N. (2016). Impact of CPEC on social welfare in Pakistan: A district level analysis. The Pakistan Development Review, 597-618.</a:t>
            </a:r>
            <a:endParaRPr lang="en-PK" sz="14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gn="just">
              <a:lnSpc>
                <a:spcPct val="107000"/>
              </a:lnSpc>
              <a:spcAft>
                <a:spcPts val="800"/>
              </a:spcAft>
              <a:buNone/>
            </a:pPr>
            <a:r>
              <a:rPr lang="en-US" sz="14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Haq, R., &amp; Farooq, N. (2016). Impact of CPEC on social welfare in Pakistan: A district level analysis. </a:t>
            </a:r>
            <a:r>
              <a:rPr lang="en-US" sz="14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The Pakistan Development Review</a:t>
            </a:r>
            <a:r>
              <a:rPr lang="en-US" sz="14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597-618.</a:t>
            </a:r>
            <a:endParaRPr lang="en-PK" sz="14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gn="just">
              <a:lnSpc>
                <a:spcPct val="107000"/>
              </a:lnSpc>
              <a:spcAft>
                <a:spcPts val="800"/>
              </a:spcAft>
              <a:buNone/>
            </a:pPr>
            <a:r>
              <a:rPr lang="en-US" sz="14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Haq, R., Zia, U., &amp; Arif, G. M. (2006). Governance and Pro-poor Growth: Evidence from Pakistan [with Comments]. The Pakistan Development Review, 761-776.</a:t>
            </a:r>
            <a:endParaRPr lang="en-PK" sz="14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gn="just">
              <a:lnSpc>
                <a:spcPct val="107000"/>
              </a:lnSpc>
              <a:spcAft>
                <a:spcPts val="800"/>
              </a:spcAft>
              <a:buNone/>
            </a:pPr>
            <a:r>
              <a:rPr lang="en-US" sz="14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Hussain, S. S., &amp; Sabri, P. S. U. (2014). National environmental policy development for sustainable economic growth in developing countries: a case study of Pakistan. </a:t>
            </a:r>
            <a:r>
              <a:rPr lang="en-US" sz="14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The International Journal of Social Quality</a:t>
            </a:r>
            <a:r>
              <a:rPr lang="en-US" sz="14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4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4</a:t>
            </a:r>
            <a:r>
              <a:rPr lang="en-US" sz="14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(1), 78-94.</a:t>
            </a:r>
            <a:endParaRPr lang="en-PK" sz="14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gn="just">
              <a:lnSpc>
                <a:spcPct val="107000"/>
              </a:lnSpc>
              <a:spcAft>
                <a:spcPts val="800"/>
              </a:spcAft>
              <a:buNone/>
            </a:pPr>
            <a:r>
              <a:rPr lang="en-US" sz="14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Hyder, S. K., Ahmed, Q. M., &amp; Jamal, H. (2015). Simulating the impact of income distribution on poverty reduction. </a:t>
            </a:r>
            <a:r>
              <a:rPr lang="en-US" sz="14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The Pakistan Development Review</a:t>
            </a:r>
            <a:r>
              <a:rPr lang="en-US" sz="14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931-944.</a:t>
            </a:r>
            <a:endParaRPr lang="en-PK" sz="14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gn="just">
              <a:lnSpc>
                <a:spcPct val="107000"/>
              </a:lnSpc>
              <a:spcAft>
                <a:spcPts val="800"/>
              </a:spcAft>
              <a:buNone/>
            </a:pPr>
            <a:r>
              <a:rPr lang="en-US" sz="14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Jwa, S. H. (2016). Achieving sustained, indigenous and inclusive growth. The Pakistan Development Review, 55(4), 267-287.</a:t>
            </a:r>
            <a:endParaRPr lang="en-PK"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en-US" sz="14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Kakwani</a:t>
            </a:r>
            <a:r>
              <a:rPr lang="en-US" sz="14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N., Son, H. H., Qureshi, S. K., &amp; Arif, G. M. (2003). Pro-poor growth: Concepts and measurement with country case studies [with comments]. </a:t>
            </a:r>
            <a:r>
              <a:rPr lang="en-US" sz="14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The Pakistan Development Review</a:t>
            </a:r>
            <a:r>
              <a:rPr lang="en-US" sz="14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417-444</a:t>
            </a:r>
            <a:endParaRPr lang="en-PK" sz="1400" dirty="0">
              <a:effectLst/>
              <a:latin typeface="Calibri" panose="020F0502020204030204" pitchFamily="34" charset="0"/>
              <a:ea typeface="Calibri" panose="020F0502020204030204" pitchFamily="34" charset="0"/>
              <a:cs typeface="Times New Roman" panose="02020603050405020304" pitchFamily="18" charset="0"/>
            </a:endParaRPr>
          </a:p>
          <a:p>
            <a:endParaRPr lang="en-PK" sz="1400" dirty="0"/>
          </a:p>
        </p:txBody>
      </p:sp>
    </p:spTree>
    <p:extLst>
      <p:ext uri="{BB962C8B-B14F-4D97-AF65-F5344CB8AC3E}">
        <p14:creationId xmlns:p14="http://schemas.microsoft.com/office/powerpoint/2010/main" val="19499523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2D64A9D-0813-1758-CEE4-695E4CDA52AE}"/>
              </a:ext>
            </a:extLst>
          </p:cNvPr>
          <p:cNvSpPr>
            <a:spLocks noGrp="1"/>
          </p:cNvSpPr>
          <p:nvPr>
            <p:ph idx="1"/>
          </p:nvPr>
        </p:nvSpPr>
        <p:spPr>
          <a:xfrm>
            <a:off x="843517" y="809032"/>
            <a:ext cx="10972800" cy="4036534"/>
          </a:xfrm>
        </p:spPr>
        <p:txBody>
          <a:bodyPr>
            <a:noAutofit/>
          </a:bodyPr>
          <a:lstStyle/>
          <a:p>
            <a:pPr marL="457200" indent="-457200" algn="just">
              <a:lnSpc>
                <a:spcPct val="107000"/>
              </a:lnSpc>
              <a:spcAft>
                <a:spcPts val="800"/>
              </a:spcAft>
              <a:buNone/>
            </a:pPr>
            <a:r>
              <a:rPr lang="en-US" sz="16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Lechheb</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H., </a:t>
            </a:r>
            <a:r>
              <a:rPr lang="en-US" sz="16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Ouakil</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H., &amp; </a:t>
            </a:r>
            <a:r>
              <a:rPr lang="en-US" sz="16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Jouilil</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Y. (2019). Economic growth, poverty, and income inequality: Implications for lower-And middle-income countries in the era of globalization. The Journal of Private Equity (Retired), 23(1), 137-145.</a:t>
            </a:r>
            <a:endParaRPr lang="en-PK" sz="16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gn="just">
              <a:lnSpc>
                <a:spcPct val="107000"/>
              </a:lnSpc>
              <a:spcAft>
                <a:spcPts val="800"/>
              </a:spcAft>
              <a:buNone/>
            </a:pPr>
            <a:r>
              <a:rPr lang="en-US" sz="16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Lélé</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S. M. (1991). Sustainable development: a critical review. </a:t>
            </a:r>
            <a:r>
              <a:rPr lang="en-US" sz="16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World development</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6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19</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(6), 607-621.</a:t>
            </a:r>
            <a:endParaRPr lang="en-PK" sz="16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gn="just">
              <a:lnSpc>
                <a:spcPct val="107000"/>
              </a:lnSpc>
              <a:spcAft>
                <a:spcPts val="800"/>
              </a:spcAft>
              <a:buNone/>
            </a:pP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Siddiqui, R., &amp; Kemal, A. R. (2006). Poverty-reducing or poverty-inducing? A CGE-based analysis of foreign capital inflows in Pakistan.</a:t>
            </a:r>
            <a:endParaRPr lang="en-PK" sz="16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gn="just">
              <a:lnSpc>
                <a:spcPct val="107000"/>
              </a:lnSpc>
              <a:spcAft>
                <a:spcPts val="800"/>
              </a:spcAft>
              <a:buNone/>
            </a:pP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Steer, A.; Wade-Gery, W. Sustainable Development: Theory And Practice For A Sustainable Future. Sustain. Dev. 1993, 1, 23–35</a:t>
            </a:r>
            <a:endParaRPr lang="en-PK" sz="16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gn="just">
              <a:lnSpc>
                <a:spcPct val="107000"/>
              </a:lnSpc>
              <a:spcAft>
                <a:spcPts val="800"/>
              </a:spcAft>
              <a:buNone/>
            </a:pP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Thorat, S., &amp; Dubey, A. (2012). Has growth been socially inclusive during 1993-94-2009-10?. </a:t>
            </a:r>
            <a:r>
              <a:rPr lang="en-US" sz="16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Economic and Political Weekly</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43-53.</a:t>
            </a:r>
            <a:endParaRPr lang="en-PK" sz="16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gn="just">
              <a:lnSpc>
                <a:spcPct val="107000"/>
              </a:lnSpc>
              <a:spcAft>
                <a:spcPts val="800"/>
              </a:spcAft>
              <a:buNone/>
            </a:pPr>
            <a:r>
              <a:rPr lang="en-US" sz="16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Tirmazee</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Z. S., &amp; Haroon, M. (2015). Growth in Pakistan: inclusive or not?. The Pakistan Development Review, 335-350.</a:t>
            </a:r>
            <a:endParaRPr lang="en-PK" sz="16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gn="just">
              <a:lnSpc>
                <a:spcPct val="107000"/>
              </a:lnSpc>
              <a:spcAft>
                <a:spcPts val="800"/>
              </a:spcAft>
              <a:buNone/>
            </a:pP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Warr, P. (2004). Globalization, growth, and poverty reduction in Thailand. </a:t>
            </a:r>
            <a:r>
              <a:rPr lang="en-US" sz="16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ASEAN Economic Bulletin</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1-18.</a:t>
            </a:r>
            <a:endParaRPr lang="en-PK" sz="16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gn="just">
              <a:lnSpc>
                <a:spcPct val="107000"/>
              </a:lnSpc>
              <a:spcAft>
                <a:spcPts val="800"/>
              </a:spcAft>
            </a:pP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Zaidi, S. A. (2014). Different governments, same problems: Pakistan’s economy 1999–2013. South Asia in transition: Democracy, political economy and security, 109-126.</a:t>
            </a:r>
            <a:endParaRPr lang="en-PK" sz="1600" dirty="0">
              <a:effectLst/>
              <a:latin typeface="Calibri" panose="020F0502020204030204" pitchFamily="34" charset="0"/>
              <a:ea typeface="Calibri" panose="020F0502020204030204" pitchFamily="34" charset="0"/>
              <a:cs typeface="Times New Roman" panose="02020603050405020304" pitchFamily="18" charset="0"/>
            </a:endParaRPr>
          </a:p>
          <a:p>
            <a:endParaRPr lang="en-PK" sz="1600" dirty="0"/>
          </a:p>
        </p:txBody>
      </p:sp>
    </p:spTree>
    <p:extLst>
      <p:ext uri="{BB962C8B-B14F-4D97-AF65-F5344CB8AC3E}">
        <p14:creationId xmlns:p14="http://schemas.microsoft.com/office/powerpoint/2010/main" val="1006771451"/>
      </p:ext>
    </p:extLst>
  </p:cSld>
  <p:clrMapOvr>
    <a:masterClrMapping/>
  </p:clrMapOvr>
</p:sld>
</file>

<file path=ppt/theme/theme1.xml><?xml version="1.0" encoding="utf-8"?>
<a:theme xmlns:a="http://schemas.openxmlformats.org/drawingml/2006/main" name="SplashVTI">
  <a:themeElements>
    <a:clrScheme name="Custom 11">
      <a:dk1>
        <a:srgbClr val="262626"/>
      </a:dk1>
      <a:lt1>
        <a:sysClr val="window" lastClr="FFFFFF"/>
      </a:lt1>
      <a:dk2>
        <a:srgbClr val="2F333D"/>
      </a:dk2>
      <a:lt2>
        <a:srgbClr val="E9F3F3"/>
      </a:lt2>
      <a:accent1>
        <a:srgbClr val="1EBE9B"/>
      </a:accent1>
      <a:accent2>
        <a:srgbClr val="FD8686"/>
      </a:accent2>
      <a:accent3>
        <a:srgbClr val="0AC8AD"/>
      </a:accent3>
      <a:accent4>
        <a:srgbClr val="E69500"/>
      </a:accent4>
      <a:accent5>
        <a:srgbClr val="EC4E70"/>
      </a:accent5>
      <a:accent6>
        <a:srgbClr val="794DFF"/>
      </a:accent6>
      <a:hlink>
        <a:srgbClr val="3E8FF1"/>
      </a:hlink>
      <a:folHlink>
        <a:srgbClr val="939393"/>
      </a:folHlink>
    </a:clrScheme>
    <a:fontScheme name="Custom 23">
      <a:majorFont>
        <a:latin typeface="Posterama"/>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lashVTI" id="{CD38C481-21EC-466B-953B-A1440B42712A}" vid="{D3E4813C-1D98-48C2-AF59-2D0D78E25500}"/>
    </a:ext>
  </a:extLst>
</a:theme>
</file>

<file path=ppt/theme/themeOverride1.xml><?xml version="1.0" encoding="utf-8"?>
<a:themeOverride xmlns:a="http://schemas.openxmlformats.org/drawingml/2006/main">
  <a:clrScheme name="Custom 11">
    <a:dk1>
      <a:srgbClr val="262626"/>
    </a:dk1>
    <a:lt1>
      <a:sysClr val="window" lastClr="FFFFFF"/>
    </a:lt1>
    <a:dk2>
      <a:srgbClr val="2F333D"/>
    </a:dk2>
    <a:lt2>
      <a:srgbClr val="E9F3F3"/>
    </a:lt2>
    <a:accent1>
      <a:srgbClr val="1EBE9B"/>
    </a:accent1>
    <a:accent2>
      <a:srgbClr val="FD8686"/>
    </a:accent2>
    <a:accent3>
      <a:srgbClr val="0AC8AD"/>
    </a:accent3>
    <a:accent4>
      <a:srgbClr val="E69500"/>
    </a:accent4>
    <a:accent5>
      <a:srgbClr val="EC4E70"/>
    </a:accent5>
    <a:accent6>
      <a:srgbClr val="794DFF"/>
    </a:accent6>
    <a:hlink>
      <a:srgbClr val="3E8FF1"/>
    </a:hlink>
    <a:folHlink>
      <a:srgbClr val="939393"/>
    </a:folHlink>
  </a:clrScheme>
</a:themeOverride>
</file>

<file path=docProps/app.xml><?xml version="1.0" encoding="utf-8"?>
<Properties xmlns="http://schemas.openxmlformats.org/officeDocument/2006/extended-properties" xmlns:vt="http://schemas.openxmlformats.org/officeDocument/2006/docPropsVTypes">
  <Template/>
  <TotalTime>1231</TotalTime>
  <Words>2775</Words>
  <Application>Microsoft Office PowerPoint</Application>
  <PresentationFormat>Widescreen</PresentationFormat>
  <Paragraphs>359</Paragraphs>
  <Slides>19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Avenir Next LT Pro</vt:lpstr>
      <vt:lpstr>Calibri</vt:lpstr>
      <vt:lpstr>Posterama</vt:lpstr>
      <vt:lpstr>Times New Roman</vt:lpstr>
      <vt:lpstr>SplashVTI</vt:lpstr>
      <vt:lpstr>Evaluating Inclusive Growth Model: Case for Pakistan</vt:lpstr>
      <vt:lpstr>Table of Contents</vt:lpstr>
      <vt:lpstr>Introduction</vt:lpstr>
      <vt:lpstr>Motivation and Background</vt:lpstr>
      <vt:lpstr>Objectives</vt:lpstr>
      <vt:lpstr>Contribution/Research Gap</vt:lpstr>
      <vt:lpstr>Methodology</vt:lpstr>
      <vt:lpstr>Related Literature</vt:lpstr>
      <vt:lpstr>Theoretical Framework-Capability Theory: </vt:lpstr>
      <vt:lpstr>My GTAP Model</vt:lpstr>
      <vt:lpstr>Research Scenarios &amp; Model Closure</vt:lpstr>
      <vt:lpstr>Results</vt:lpstr>
      <vt:lpstr>Results</vt:lpstr>
      <vt:lpstr>Results</vt:lpstr>
      <vt:lpstr>Results</vt:lpstr>
      <vt:lpstr>Conclusion</vt:lpstr>
      <vt:lpstr>Thank You</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ANAM MALIK</dc:creator>
  <cp:lastModifiedBy>ANAM MALIK</cp:lastModifiedBy>
  <cp:revision>14</cp:revision>
  <dcterms:created xsi:type="dcterms:W3CDTF">2025-05-27T06:43:32Z</dcterms:created>
  <dcterms:modified xsi:type="dcterms:W3CDTF">2025-06-10T10:35:46Z</dcterms:modified>
</cp:coreProperties>
</file>