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4"/>
  </p:sldMasterIdLst>
  <p:notesMasterIdLst>
    <p:notesMasterId r:id="rId17"/>
  </p:notesMasterIdLst>
  <p:sldIdLst>
    <p:sldId id="256" r:id="rId5"/>
    <p:sldId id="257" r:id="rId6"/>
    <p:sldId id="259" r:id="rId7"/>
    <p:sldId id="260" r:id="rId8"/>
    <p:sldId id="262" r:id="rId9"/>
    <p:sldId id="261" r:id="rId10"/>
    <p:sldId id="263" r:id="rId11"/>
    <p:sldId id="267" r:id="rId12"/>
    <p:sldId id="264" r:id="rId13"/>
    <p:sldId id="265" r:id="rId14"/>
    <p:sldId id="266" r:id="rId15"/>
    <p:sldId id="25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8282"/>
    <a:srgbClr val="FFC82D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74F859-5579-486E-971C-FDBC84585B7D}" v="16" dt="2026-06-10T12:42:35.1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28"/>
  </p:normalViewPr>
  <p:slideViewPr>
    <p:cSldViewPr snapToGrid="0">
      <p:cViewPr varScale="1">
        <p:scale>
          <a:sx n="115" d="100"/>
          <a:sy n="115" d="100"/>
        </p:scale>
        <p:origin x="7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a, Maro" userId="e4bf3c90-8a02-4339-b261-058810a2320b" providerId="ADAL" clId="{5B0A7A01-905B-451A-8B89-DACAE3147BF9}"/>
    <pc:docChg chg="undo custSel modSld">
      <pc:chgData name="Baka, Maro" userId="e4bf3c90-8a02-4339-b261-058810a2320b" providerId="ADAL" clId="{5B0A7A01-905B-451A-8B89-DACAE3147BF9}" dt="2026-06-10T15:32:09.699" v="230" actId="20577"/>
      <pc:docMkLst>
        <pc:docMk/>
      </pc:docMkLst>
      <pc:sldChg chg="modSp mod">
        <pc:chgData name="Baka, Maro" userId="e4bf3c90-8a02-4339-b261-058810a2320b" providerId="ADAL" clId="{5B0A7A01-905B-451A-8B89-DACAE3147BF9}" dt="2026-06-10T15:32:09.699" v="230" actId="20577"/>
        <pc:sldMkLst>
          <pc:docMk/>
          <pc:sldMk cId="109857222" sldId="256"/>
        </pc:sldMkLst>
        <pc:spChg chg="mod">
          <ac:chgData name="Baka, Maro" userId="e4bf3c90-8a02-4339-b261-058810a2320b" providerId="ADAL" clId="{5B0A7A01-905B-451A-8B89-DACAE3147BF9}" dt="2026-06-10T08:21:23.040" v="193" actId="14100"/>
          <ac:spMkLst>
            <pc:docMk/>
            <pc:sldMk cId="109857222" sldId="256"/>
            <ac:spMk id="2" creationId="{1C1C5540-4151-73D4-F508-941AC55F3DDA}"/>
          </ac:spMkLst>
        </pc:spChg>
        <pc:spChg chg="mod">
          <ac:chgData name="Baka, Maro" userId="e4bf3c90-8a02-4339-b261-058810a2320b" providerId="ADAL" clId="{5B0A7A01-905B-451A-8B89-DACAE3147BF9}" dt="2026-06-10T08:21:58.905" v="199" actId="14100"/>
          <ac:spMkLst>
            <pc:docMk/>
            <pc:sldMk cId="109857222" sldId="256"/>
            <ac:spMk id="3" creationId="{01A0F49F-4606-7ECB-2499-2C3C62CB3E67}"/>
          </ac:spMkLst>
        </pc:spChg>
        <pc:spChg chg="mod">
          <ac:chgData name="Baka, Maro" userId="e4bf3c90-8a02-4339-b261-058810a2320b" providerId="ADAL" clId="{5B0A7A01-905B-451A-8B89-DACAE3147BF9}" dt="2026-06-10T08:20:16.677" v="177" actId="1076"/>
          <ac:spMkLst>
            <pc:docMk/>
            <pc:sldMk cId="109857222" sldId="256"/>
            <ac:spMk id="4" creationId="{063504EA-485B-158E-80E8-8C5E09166599}"/>
          </ac:spMkLst>
        </pc:spChg>
        <pc:spChg chg="mod">
          <ac:chgData name="Baka, Maro" userId="e4bf3c90-8a02-4339-b261-058810a2320b" providerId="ADAL" clId="{5B0A7A01-905B-451A-8B89-DACAE3147BF9}" dt="2026-06-10T08:21:29.279" v="195" actId="1076"/>
          <ac:spMkLst>
            <pc:docMk/>
            <pc:sldMk cId="109857222" sldId="256"/>
            <ac:spMk id="6" creationId="{260F3F08-DA16-4075-317F-F53C540496BE}"/>
          </ac:spMkLst>
        </pc:spChg>
        <pc:spChg chg="mod">
          <ac:chgData name="Baka, Maro" userId="e4bf3c90-8a02-4339-b261-058810a2320b" providerId="ADAL" clId="{5B0A7A01-905B-451A-8B89-DACAE3147BF9}" dt="2026-06-10T15:32:09.699" v="230" actId="20577"/>
          <ac:spMkLst>
            <pc:docMk/>
            <pc:sldMk cId="109857222" sldId="256"/>
            <ac:spMk id="9" creationId="{646ECC25-85FF-2805-61CA-8F53DB434CCD}"/>
          </ac:spMkLst>
        </pc:spChg>
        <pc:picChg chg="mod">
          <ac:chgData name="Baka, Maro" userId="e4bf3c90-8a02-4339-b261-058810a2320b" providerId="ADAL" clId="{5B0A7A01-905B-451A-8B89-DACAE3147BF9}" dt="2026-06-10T08:22:24.289" v="200" actId="1076"/>
          <ac:picMkLst>
            <pc:docMk/>
            <pc:sldMk cId="109857222" sldId="256"/>
            <ac:picMk id="5" creationId="{04B3A29C-AE77-D656-170F-3B6D8FF18FE4}"/>
          </ac:picMkLst>
        </pc:picChg>
        <pc:picChg chg="mod">
          <ac:chgData name="Baka, Maro" userId="e4bf3c90-8a02-4339-b261-058810a2320b" providerId="ADAL" clId="{5B0A7A01-905B-451A-8B89-DACAE3147BF9}" dt="2026-06-10T08:22:29.193" v="201" actId="1076"/>
          <ac:picMkLst>
            <pc:docMk/>
            <pc:sldMk cId="109857222" sldId="256"/>
            <ac:picMk id="8" creationId="{7D77EDBB-CC40-9DCE-52A2-3F7D2B76214E}"/>
          </ac:picMkLst>
        </pc:picChg>
        <pc:picChg chg="mod">
          <ac:chgData name="Baka, Maro" userId="e4bf3c90-8a02-4339-b261-058810a2320b" providerId="ADAL" clId="{5B0A7A01-905B-451A-8B89-DACAE3147BF9}" dt="2026-06-10T08:20:22.389" v="180" actId="1037"/>
          <ac:picMkLst>
            <pc:docMk/>
            <pc:sldMk cId="109857222" sldId="256"/>
            <ac:picMk id="12" creationId="{4071B22B-3524-65DF-A3A3-C61F86E0E665}"/>
          </ac:picMkLst>
        </pc:picChg>
      </pc:sldChg>
      <pc:sldChg chg="modSp mod">
        <pc:chgData name="Baka, Maro" userId="e4bf3c90-8a02-4339-b261-058810a2320b" providerId="ADAL" clId="{5B0A7A01-905B-451A-8B89-DACAE3147BF9}" dt="2026-06-10T15:31:00.958" v="226" actId="20577"/>
        <pc:sldMkLst>
          <pc:docMk/>
          <pc:sldMk cId="2202023351" sldId="258"/>
        </pc:sldMkLst>
        <pc:spChg chg="mod">
          <ac:chgData name="Baka, Maro" userId="e4bf3c90-8a02-4339-b261-058810a2320b" providerId="ADAL" clId="{5B0A7A01-905B-451A-8B89-DACAE3147BF9}" dt="2026-06-10T15:31:00.958" v="226" actId="20577"/>
          <ac:spMkLst>
            <pc:docMk/>
            <pc:sldMk cId="2202023351" sldId="258"/>
            <ac:spMk id="2" creationId="{1C1C5540-4151-73D4-F508-941AC55F3DD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E208F7-01A5-44B8-86A7-91B8E6865AC8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2725A0C-EDDE-43CC-A2E1-9F4006A285A0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EU’s net-zero pathway depends on few critical technologies</a:t>
          </a:r>
        </a:p>
      </dgm:t>
    </dgm:pt>
    <dgm:pt modelId="{6976BEA9-F5DD-4BE7-92A1-C8BBAD970DCB}" type="parTrans" cxnId="{2898451D-3BE6-4822-84AD-07F1683F49CD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0E1F2D3-B546-4C51-99DF-D938584F7DC6}" type="sibTrans" cxnId="{2898451D-3BE6-4822-84AD-07F1683F49CD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512C4F7A-A156-4ACB-BDAE-C9BD1BEACFE1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Renewables, batteries, biomass, CCS</a:t>
          </a:r>
        </a:p>
      </dgm:t>
    </dgm:pt>
    <dgm:pt modelId="{7098964A-AD15-4AE4-A90B-811AC1CFF939}" type="parTrans" cxnId="{339E7AB5-7621-4E22-95CA-3D82EADAAC9C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A93AAED3-78A2-4528-B664-D75CCC3A8D68}" type="sibTrans" cxnId="{339E7AB5-7621-4E22-95CA-3D82EADAAC9C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B655EE9E-1760-4019-BB36-188847B68BF0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These technologies rely on global supply chains</a:t>
          </a:r>
        </a:p>
      </dgm:t>
    </dgm:pt>
    <dgm:pt modelId="{1DE9AEF9-8AE3-4637-9015-CD6DDD7BE588}" type="parTrans" cxnId="{CF6BBC8A-F681-44A2-9425-BDAEF81344D3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204DD81-507F-45FC-B393-AF8F3495DA1B}" type="sibTrans" cxnId="{CF6BBC8A-F681-44A2-9425-BDAEF81344D3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EAA24E7A-DF31-4C55-A28E-24E6403F9251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Vulnerable to geopolitical tensions, trade restrictions, and material shortages</a:t>
          </a:r>
        </a:p>
      </dgm:t>
    </dgm:pt>
    <dgm:pt modelId="{63B6F708-3546-48F1-8352-F0D058B92505}" type="parTrans" cxnId="{37635B8A-BA89-4B63-B83D-BAB8BAA0BFFA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0A976865-05B0-4844-AB47-D370E672EE32}" type="sibTrans" cxnId="{37635B8A-BA89-4B63-B83D-BAB8BAA0BFFA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58A06883-0C3F-448C-AB55-68A4456CD3E1}">
      <dgm:prSet phldrT="[Text]"/>
      <dgm:spPr/>
      <dgm:t>
        <a:bodyPr/>
        <a:lstStyle/>
        <a:p>
          <a:r>
            <a:rPr lang="en-US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Most studies assume smooth technology deployment</a:t>
          </a:r>
          <a:endParaRPr lang="en-US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540FDDE6-1878-4D3A-ABF1-7410E4B6DBAF}" type="parTrans" cxnId="{17C6875C-EDB8-4F4E-8A34-F22A84016CEE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0D9BBAE5-1026-40C8-98F5-E4A0575650C1}" type="sibTrans" cxnId="{17C6875C-EDB8-4F4E-8A34-F22A84016CEE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FB5564A9-1834-47EB-B3FD-A965FC663E6C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What happens if/when disruptions occur?</a:t>
          </a:r>
        </a:p>
      </dgm:t>
    </dgm:pt>
    <dgm:pt modelId="{A88651A8-C179-448E-A1B1-712FDAC6ECD8}" type="parTrans" cxnId="{39C8EA5C-D5A7-4909-93E1-B2C3CCB1A4FD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B6DBBE5B-A66A-409C-9127-2FBF03E55610}" type="sibTrans" cxnId="{39C8EA5C-D5A7-4909-93E1-B2C3CCB1A4FD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313B202E-ED59-4C2B-8198-F0D26F9E8EBA}">
      <dgm:prSet phldrT="[Text]"/>
      <dgm:spPr/>
      <dgm:t>
        <a:bodyPr/>
        <a:lstStyle/>
        <a:p>
          <a:r>
            <a: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RQs</a:t>
          </a:r>
        </a:p>
      </dgm:t>
    </dgm:pt>
    <dgm:pt modelId="{629FACE9-4E6E-4026-ACA6-D76BCC2E0A31}" type="parTrans" cxnId="{2830E32D-AD9B-42A1-B5A3-25247F4ACCDB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7578CAE8-69A6-4046-8B3E-5A716EDD7FD2}" type="sibTrans" cxnId="{2830E32D-AD9B-42A1-B5A3-25247F4ACCDB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1762C18-71E8-4583-922F-2AA847AA06E2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Implications of limited access to critical low-carbon tech (RES &amp; batteries, biomass, CCS) for achieving 2030/2050 targets (EU)?</a:t>
          </a:r>
        </a:p>
      </dgm:t>
    </dgm:pt>
    <dgm:pt modelId="{86844E6C-0810-428C-A0EE-BD1BE0203D61}" type="parTrans" cxnId="{FC9F1F45-CA7C-4BD5-B537-0F1CAC3EA13B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695934F1-C1AC-4F65-B1D7-5D2A59C3AED1}" type="sibTrans" cxnId="{FC9F1F45-CA7C-4BD5-B537-0F1CAC3EA13B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B8C2FF5-D7EF-44CC-AFF8-6B4E45D92891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(Ukraine war, material concentration in China—could limit access to these technologies)</a:t>
          </a:r>
        </a:p>
      </dgm:t>
    </dgm:pt>
    <dgm:pt modelId="{9C2D4A04-E081-40CC-A444-A0F7BCCE6045}" type="parTrans" cxnId="{E7E5A436-8759-4E97-AB63-A75FCC974D1F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5258353F-61E7-4094-9EA4-3CF45C108942}" type="sibTrans" cxnId="{E7E5A436-8759-4E97-AB63-A75FCC974D1F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63A60B8-C3CB-4731-9EA0-B5FDB6EFA894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Energy mix, FF dependence, system costs, sector vulnerability</a:t>
          </a:r>
        </a:p>
      </dgm:t>
    </dgm:pt>
    <dgm:pt modelId="{D4042FFE-67CA-4B85-A3A7-C9BF2B8A06E5}" type="parTrans" cxnId="{2D547F08-4672-49E5-A52B-327EDC6354A0}">
      <dgm:prSet/>
      <dgm:spPr/>
      <dgm:t>
        <a:bodyPr/>
        <a:lstStyle/>
        <a:p>
          <a:endParaRPr lang="el-GR"/>
        </a:p>
      </dgm:t>
    </dgm:pt>
    <dgm:pt modelId="{80A2F74F-F32F-45A6-A786-C8D38642BBF5}" type="sibTrans" cxnId="{2D547F08-4672-49E5-A52B-327EDC6354A0}">
      <dgm:prSet/>
      <dgm:spPr/>
      <dgm:t>
        <a:bodyPr/>
        <a:lstStyle/>
        <a:p>
          <a:endParaRPr lang="el-GR"/>
        </a:p>
      </dgm:t>
    </dgm:pt>
    <dgm:pt modelId="{237DAAC9-81BB-4986-8485-197FE24EF301}" type="pres">
      <dgm:prSet presAssocID="{30E208F7-01A5-44B8-86A7-91B8E6865AC8}" presName="Name0" presStyleCnt="0">
        <dgm:presLayoutVars>
          <dgm:dir/>
          <dgm:animLvl val="lvl"/>
          <dgm:resizeHandles val="exact"/>
        </dgm:presLayoutVars>
      </dgm:prSet>
      <dgm:spPr/>
    </dgm:pt>
    <dgm:pt modelId="{D201B065-5590-4EE0-B406-4148542EF1A4}" type="pres">
      <dgm:prSet presAssocID="{D2725A0C-EDDE-43CC-A2E1-9F4006A285A0}" presName="linNode" presStyleCnt="0"/>
      <dgm:spPr/>
    </dgm:pt>
    <dgm:pt modelId="{E6BD3C92-B5C7-4711-9578-3F5C316D7165}" type="pres">
      <dgm:prSet presAssocID="{D2725A0C-EDDE-43CC-A2E1-9F4006A285A0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AF007B0B-9D26-48CA-8208-5F4283803F72}" type="pres">
      <dgm:prSet presAssocID="{D2725A0C-EDDE-43CC-A2E1-9F4006A285A0}" presName="descendantText" presStyleLbl="alignAccFollowNode1" presStyleIdx="0" presStyleCnt="4">
        <dgm:presLayoutVars>
          <dgm:bulletEnabled val="1"/>
        </dgm:presLayoutVars>
      </dgm:prSet>
      <dgm:spPr/>
    </dgm:pt>
    <dgm:pt modelId="{9C0D3994-524F-4006-8BE1-F50FC7647660}" type="pres">
      <dgm:prSet presAssocID="{80E1F2D3-B546-4C51-99DF-D938584F7DC6}" presName="sp" presStyleCnt="0"/>
      <dgm:spPr/>
    </dgm:pt>
    <dgm:pt modelId="{9C3AD4CD-CD18-4A41-9FD2-54A9510B47AF}" type="pres">
      <dgm:prSet presAssocID="{B655EE9E-1760-4019-BB36-188847B68BF0}" presName="linNode" presStyleCnt="0"/>
      <dgm:spPr/>
    </dgm:pt>
    <dgm:pt modelId="{CDA625D6-0165-48BA-BCFA-525F8C6E4FCA}" type="pres">
      <dgm:prSet presAssocID="{B655EE9E-1760-4019-BB36-188847B68BF0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B7670351-30B9-4724-8CA7-8C2F4B7ADE07}" type="pres">
      <dgm:prSet presAssocID="{B655EE9E-1760-4019-BB36-188847B68BF0}" presName="descendantText" presStyleLbl="alignAccFollowNode1" presStyleIdx="1" presStyleCnt="4">
        <dgm:presLayoutVars>
          <dgm:bulletEnabled val="1"/>
        </dgm:presLayoutVars>
      </dgm:prSet>
      <dgm:spPr/>
    </dgm:pt>
    <dgm:pt modelId="{FC9236D9-4FB9-474A-A54F-375AE774AFBE}" type="pres">
      <dgm:prSet presAssocID="{9204DD81-507F-45FC-B393-AF8F3495DA1B}" presName="sp" presStyleCnt="0"/>
      <dgm:spPr/>
    </dgm:pt>
    <dgm:pt modelId="{E19DBA26-194C-445E-9990-FADC8771A2E3}" type="pres">
      <dgm:prSet presAssocID="{58A06883-0C3F-448C-AB55-68A4456CD3E1}" presName="linNode" presStyleCnt="0"/>
      <dgm:spPr/>
    </dgm:pt>
    <dgm:pt modelId="{F2077009-DCD3-4384-8A75-68D6704E231D}" type="pres">
      <dgm:prSet presAssocID="{58A06883-0C3F-448C-AB55-68A4456CD3E1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E3CC2E9F-BF16-46F0-9F6E-F289DA044B6C}" type="pres">
      <dgm:prSet presAssocID="{58A06883-0C3F-448C-AB55-68A4456CD3E1}" presName="descendantText" presStyleLbl="alignAccFollowNode1" presStyleIdx="2" presStyleCnt="4">
        <dgm:presLayoutVars>
          <dgm:bulletEnabled val="1"/>
        </dgm:presLayoutVars>
      </dgm:prSet>
      <dgm:spPr/>
    </dgm:pt>
    <dgm:pt modelId="{18B2BC0A-09A7-4D8E-8339-A826B1EF82B4}" type="pres">
      <dgm:prSet presAssocID="{0D9BBAE5-1026-40C8-98F5-E4A0575650C1}" presName="sp" presStyleCnt="0"/>
      <dgm:spPr/>
    </dgm:pt>
    <dgm:pt modelId="{3018722D-258C-4EF5-BE7C-60F4BD7E3E40}" type="pres">
      <dgm:prSet presAssocID="{313B202E-ED59-4C2B-8198-F0D26F9E8EBA}" presName="linNode" presStyleCnt="0"/>
      <dgm:spPr/>
    </dgm:pt>
    <dgm:pt modelId="{0B42E235-2426-4CC4-B215-D8870E785849}" type="pres">
      <dgm:prSet presAssocID="{313B202E-ED59-4C2B-8198-F0D26F9E8EBA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B41C7E84-E8A6-4989-A5BE-405B58D7F292}" type="pres">
      <dgm:prSet presAssocID="{313B202E-ED59-4C2B-8198-F0D26F9E8EBA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2D547F08-4672-49E5-A52B-327EDC6354A0}" srcId="{313B202E-ED59-4C2B-8198-F0D26F9E8EBA}" destId="{863A60B8-C3CB-4731-9EA0-B5FDB6EFA894}" srcOrd="1" destOrd="0" parTransId="{D4042FFE-67CA-4B85-A3A7-C9BF2B8A06E5}" sibTransId="{80A2F74F-F32F-45A6-A786-C8D38642BBF5}"/>
    <dgm:cxn modelId="{010AEA14-FEA9-48DD-9D44-B1A95D06AE6A}" type="presOf" srcId="{9B8C2FF5-D7EF-44CC-AFF8-6B4E45D92891}" destId="{B7670351-30B9-4724-8CA7-8C2F4B7ADE07}" srcOrd="0" destOrd="1" presId="urn:microsoft.com/office/officeart/2005/8/layout/vList5"/>
    <dgm:cxn modelId="{2898451D-3BE6-4822-84AD-07F1683F49CD}" srcId="{30E208F7-01A5-44B8-86A7-91B8E6865AC8}" destId="{D2725A0C-EDDE-43CC-A2E1-9F4006A285A0}" srcOrd="0" destOrd="0" parTransId="{6976BEA9-F5DD-4BE7-92A1-C8BBAD970DCB}" sibTransId="{80E1F2D3-B546-4C51-99DF-D938584F7DC6}"/>
    <dgm:cxn modelId="{2830E32D-AD9B-42A1-B5A3-25247F4ACCDB}" srcId="{30E208F7-01A5-44B8-86A7-91B8E6865AC8}" destId="{313B202E-ED59-4C2B-8198-F0D26F9E8EBA}" srcOrd="3" destOrd="0" parTransId="{629FACE9-4E6E-4026-ACA6-D76BCC2E0A31}" sibTransId="{7578CAE8-69A6-4046-8B3E-5A716EDD7FD2}"/>
    <dgm:cxn modelId="{C6233E2F-0D23-4A4A-AD3E-D8C27B2018F7}" type="presOf" srcId="{512C4F7A-A156-4ACB-BDAE-C9BD1BEACFE1}" destId="{AF007B0B-9D26-48CA-8208-5F4283803F72}" srcOrd="0" destOrd="0" presId="urn:microsoft.com/office/officeart/2005/8/layout/vList5"/>
    <dgm:cxn modelId="{04C9FD34-4F37-420A-893A-03FED2D6C81B}" type="presOf" srcId="{58A06883-0C3F-448C-AB55-68A4456CD3E1}" destId="{F2077009-DCD3-4384-8A75-68D6704E231D}" srcOrd="0" destOrd="0" presId="urn:microsoft.com/office/officeart/2005/8/layout/vList5"/>
    <dgm:cxn modelId="{E7E5A436-8759-4E97-AB63-A75FCC974D1F}" srcId="{B655EE9E-1760-4019-BB36-188847B68BF0}" destId="{9B8C2FF5-D7EF-44CC-AFF8-6B4E45D92891}" srcOrd="1" destOrd="0" parTransId="{9C2D4A04-E081-40CC-A444-A0F7BCCE6045}" sibTransId="{5258353F-61E7-4094-9EA4-3CF45C108942}"/>
    <dgm:cxn modelId="{5616E43B-F822-4FE4-A0AF-0B9918D095FA}" type="presOf" srcId="{863A60B8-C3CB-4731-9EA0-B5FDB6EFA894}" destId="{B41C7E84-E8A6-4989-A5BE-405B58D7F292}" srcOrd="0" destOrd="1" presId="urn:microsoft.com/office/officeart/2005/8/layout/vList5"/>
    <dgm:cxn modelId="{17C6875C-EDB8-4F4E-8A34-F22A84016CEE}" srcId="{30E208F7-01A5-44B8-86A7-91B8E6865AC8}" destId="{58A06883-0C3F-448C-AB55-68A4456CD3E1}" srcOrd="2" destOrd="0" parTransId="{540FDDE6-1878-4D3A-ABF1-7410E4B6DBAF}" sibTransId="{0D9BBAE5-1026-40C8-98F5-E4A0575650C1}"/>
    <dgm:cxn modelId="{39C8EA5C-D5A7-4909-93E1-B2C3CCB1A4FD}" srcId="{58A06883-0C3F-448C-AB55-68A4456CD3E1}" destId="{FB5564A9-1834-47EB-B3FD-A965FC663E6C}" srcOrd="0" destOrd="0" parTransId="{A88651A8-C179-448E-A1B1-712FDAC6ECD8}" sibTransId="{B6DBBE5B-A66A-409C-9127-2FBF03E55610}"/>
    <dgm:cxn modelId="{FC9F1F45-CA7C-4BD5-B537-0F1CAC3EA13B}" srcId="{313B202E-ED59-4C2B-8198-F0D26F9E8EBA}" destId="{91762C18-71E8-4583-922F-2AA847AA06E2}" srcOrd="0" destOrd="0" parTransId="{86844E6C-0810-428C-A0EE-BD1BE0203D61}" sibTransId="{695934F1-C1AC-4F65-B1D7-5D2A59C3AED1}"/>
    <dgm:cxn modelId="{2BF50567-26A4-4D3A-9330-3874614D7FE8}" type="presOf" srcId="{30E208F7-01A5-44B8-86A7-91B8E6865AC8}" destId="{237DAAC9-81BB-4986-8485-197FE24EF301}" srcOrd="0" destOrd="0" presId="urn:microsoft.com/office/officeart/2005/8/layout/vList5"/>
    <dgm:cxn modelId="{FEAD6572-1A6A-4D40-9E67-776980FBA8FE}" type="presOf" srcId="{D2725A0C-EDDE-43CC-A2E1-9F4006A285A0}" destId="{E6BD3C92-B5C7-4711-9578-3F5C316D7165}" srcOrd="0" destOrd="0" presId="urn:microsoft.com/office/officeart/2005/8/layout/vList5"/>
    <dgm:cxn modelId="{37635B8A-BA89-4B63-B83D-BAB8BAA0BFFA}" srcId="{B655EE9E-1760-4019-BB36-188847B68BF0}" destId="{EAA24E7A-DF31-4C55-A28E-24E6403F9251}" srcOrd="0" destOrd="0" parTransId="{63B6F708-3546-48F1-8352-F0D058B92505}" sibTransId="{0A976865-05B0-4844-AB47-D370E672EE32}"/>
    <dgm:cxn modelId="{CF6BBC8A-F681-44A2-9425-BDAEF81344D3}" srcId="{30E208F7-01A5-44B8-86A7-91B8E6865AC8}" destId="{B655EE9E-1760-4019-BB36-188847B68BF0}" srcOrd="1" destOrd="0" parTransId="{1DE9AEF9-8AE3-4637-9015-CD6DDD7BE588}" sibTransId="{9204DD81-507F-45FC-B393-AF8F3495DA1B}"/>
    <dgm:cxn modelId="{54F62795-4BC1-4C9E-B3CB-23FD2AF24810}" type="presOf" srcId="{EAA24E7A-DF31-4C55-A28E-24E6403F9251}" destId="{B7670351-30B9-4724-8CA7-8C2F4B7ADE07}" srcOrd="0" destOrd="0" presId="urn:microsoft.com/office/officeart/2005/8/layout/vList5"/>
    <dgm:cxn modelId="{E391989C-3883-4E2B-9086-B68C1D30852C}" type="presOf" srcId="{313B202E-ED59-4C2B-8198-F0D26F9E8EBA}" destId="{0B42E235-2426-4CC4-B215-D8870E785849}" srcOrd="0" destOrd="0" presId="urn:microsoft.com/office/officeart/2005/8/layout/vList5"/>
    <dgm:cxn modelId="{339E7AB5-7621-4E22-95CA-3D82EADAAC9C}" srcId="{D2725A0C-EDDE-43CC-A2E1-9F4006A285A0}" destId="{512C4F7A-A156-4ACB-BDAE-C9BD1BEACFE1}" srcOrd="0" destOrd="0" parTransId="{7098964A-AD15-4AE4-A90B-811AC1CFF939}" sibTransId="{A93AAED3-78A2-4528-B664-D75CCC3A8D68}"/>
    <dgm:cxn modelId="{A7DD06CF-2444-4782-82A2-9DED9621D06A}" type="presOf" srcId="{B655EE9E-1760-4019-BB36-188847B68BF0}" destId="{CDA625D6-0165-48BA-BCFA-525F8C6E4FCA}" srcOrd="0" destOrd="0" presId="urn:microsoft.com/office/officeart/2005/8/layout/vList5"/>
    <dgm:cxn modelId="{CAD4BBE7-74CB-4A53-BF0E-30AB8BCA7256}" type="presOf" srcId="{91762C18-71E8-4583-922F-2AA847AA06E2}" destId="{B41C7E84-E8A6-4989-A5BE-405B58D7F292}" srcOrd="0" destOrd="0" presId="urn:microsoft.com/office/officeart/2005/8/layout/vList5"/>
    <dgm:cxn modelId="{C5AFEAF2-0D13-4EB6-9D49-00F7C60ED050}" type="presOf" srcId="{FB5564A9-1834-47EB-B3FD-A965FC663E6C}" destId="{E3CC2E9F-BF16-46F0-9F6E-F289DA044B6C}" srcOrd="0" destOrd="0" presId="urn:microsoft.com/office/officeart/2005/8/layout/vList5"/>
    <dgm:cxn modelId="{895D117F-BA37-474B-AAE6-9C61571CCAF3}" type="presParOf" srcId="{237DAAC9-81BB-4986-8485-197FE24EF301}" destId="{D201B065-5590-4EE0-B406-4148542EF1A4}" srcOrd="0" destOrd="0" presId="urn:microsoft.com/office/officeart/2005/8/layout/vList5"/>
    <dgm:cxn modelId="{0E82D0CB-5CB7-4CB4-AFDB-572FDEFECED6}" type="presParOf" srcId="{D201B065-5590-4EE0-B406-4148542EF1A4}" destId="{E6BD3C92-B5C7-4711-9578-3F5C316D7165}" srcOrd="0" destOrd="0" presId="urn:microsoft.com/office/officeart/2005/8/layout/vList5"/>
    <dgm:cxn modelId="{E9BF930B-825C-4951-96FE-729CF4600A09}" type="presParOf" srcId="{D201B065-5590-4EE0-B406-4148542EF1A4}" destId="{AF007B0B-9D26-48CA-8208-5F4283803F72}" srcOrd="1" destOrd="0" presId="urn:microsoft.com/office/officeart/2005/8/layout/vList5"/>
    <dgm:cxn modelId="{8A5F52AA-04A9-4564-84AA-6B488AE158EE}" type="presParOf" srcId="{237DAAC9-81BB-4986-8485-197FE24EF301}" destId="{9C0D3994-524F-4006-8BE1-F50FC7647660}" srcOrd="1" destOrd="0" presId="urn:microsoft.com/office/officeart/2005/8/layout/vList5"/>
    <dgm:cxn modelId="{E7D95882-461B-4E0F-94CA-174AAEB6CECC}" type="presParOf" srcId="{237DAAC9-81BB-4986-8485-197FE24EF301}" destId="{9C3AD4CD-CD18-4A41-9FD2-54A9510B47AF}" srcOrd="2" destOrd="0" presId="urn:microsoft.com/office/officeart/2005/8/layout/vList5"/>
    <dgm:cxn modelId="{F5109C91-626E-4BFB-B417-41F63A30BC3A}" type="presParOf" srcId="{9C3AD4CD-CD18-4A41-9FD2-54A9510B47AF}" destId="{CDA625D6-0165-48BA-BCFA-525F8C6E4FCA}" srcOrd="0" destOrd="0" presId="urn:microsoft.com/office/officeart/2005/8/layout/vList5"/>
    <dgm:cxn modelId="{4B1CD259-8A3F-4ED5-8A59-A0856259CB82}" type="presParOf" srcId="{9C3AD4CD-CD18-4A41-9FD2-54A9510B47AF}" destId="{B7670351-30B9-4724-8CA7-8C2F4B7ADE07}" srcOrd="1" destOrd="0" presId="urn:microsoft.com/office/officeart/2005/8/layout/vList5"/>
    <dgm:cxn modelId="{7C74EFD3-4242-4488-BAE3-40F5F60EEB83}" type="presParOf" srcId="{237DAAC9-81BB-4986-8485-197FE24EF301}" destId="{FC9236D9-4FB9-474A-A54F-375AE774AFBE}" srcOrd="3" destOrd="0" presId="urn:microsoft.com/office/officeart/2005/8/layout/vList5"/>
    <dgm:cxn modelId="{5CEACCA8-D086-4A7E-A250-3C428195128E}" type="presParOf" srcId="{237DAAC9-81BB-4986-8485-197FE24EF301}" destId="{E19DBA26-194C-445E-9990-FADC8771A2E3}" srcOrd="4" destOrd="0" presId="urn:microsoft.com/office/officeart/2005/8/layout/vList5"/>
    <dgm:cxn modelId="{84644E69-CE28-4790-ACF6-5751B4FA1CC7}" type="presParOf" srcId="{E19DBA26-194C-445E-9990-FADC8771A2E3}" destId="{F2077009-DCD3-4384-8A75-68D6704E231D}" srcOrd="0" destOrd="0" presId="urn:microsoft.com/office/officeart/2005/8/layout/vList5"/>
    <dgm:cxn modelId="{EDDE10B7-F32A-40D7-AA0F-39F91CA2B018}" type="presParOf" srcId="{E19DBA26-194C-445E-9990-FADC8771A2E3}" destId="{E3CC2E9F-BF16-46F0-9F6E-F289DA044B6C}" srcOrd="1" destOrd="0" presId="urn:microsoft.com/office/officeart/2005/8/layout/vList5"/>
    <dgm:cxn modelId="{5A02864A-D8CA-4C9F-8AC5-21E94CB9BAD8}" type="presParOf" srcId="{237DAAC9-81BB-4986-8485-197FE24EF301}" destId="{18B2BC0A-09A7-4D8E-8339-A826B1EF82B4}" srcOrd="5" destOrd="0" presId="urn:microsoft.com/office/officeart/2005/8/layout/vList5"/>
    <dgm:cxn modelId="{7D640C75-AC6D-40FC-AEB4-0BBF88DA82E5}" type="presParOf" srcId="{237DAAC9-81BB-4986-8485-197FE24EF301}" destId="{3018722D-258C-4EF5-BE7C-60F4BD7E3E40}" srcOrd="6" destOrd="0" presId="urn:microsoft.com/office/officeart/2005/8/layout/vList5"/>
    <dgm:cxn modelId="{C3DBE89A-12D1-4736-B32F-BE92A2023C98}" type="presParOf" srcId="{3018722D-258C-4EF5-BE7C-60F4BD7E3E40}" destId="{0B42E235-2426-4CC4-B215-D8870E785849}" srcOrd="0" destOrd="0" presId="urn:microsoft.com/office/officeart/2005/8/layout/vList5"/>
    <dgm:cxn modelId="{69E13C01-E244-42FE-979C-EC835DE0FD2E}" type="presParOf" srcId="{3018722D-258C-4EF5-BE7C-60F4BD7E3E40}" destId="{B41C7E84-E8A6-4989-A5BE-405B58D7F29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007B0B-9D26-48CA-8208-5F4283803F72}">
      <dsp:nvSpPr>
        <dsp:cNvPr id="0" name=""/>
        <dsp:cNvSpPr/>
      </dsp:nvSpPr>
      <dsp:spPr>
        <a:xfrm rot="5400000">
          <a:off x="3772671" y="-1474620"/>
          <a:ext cx="766634" cy="3911518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Renewables, batteries, biomass, CCS</a:t>
          </a:r>
        </a:p>
      </dsp:txBody>
      <dsp:txXfrm rot="-5400000">
        <a:off x="2200229" y="135246"/>
        <a:ext cx="3874094" cy="691786"/>
      </dsp:txXfrm>
    </dsp:sp>
    <dsp:sp modelId="{E6BD3C92-B5C7-4711-9578-3F5C316D7165}">
      <dsp:nvSpPr>
        <dsp:cNvPr id="0" name=""/>
        <dsp:cNvSpPr/>
      </dsp:nvSpPr>
      <dsp:spPr>
        <a:xfrm>
          <a:off x="0" y="1992"/>
          <a:ext cx="2200229" cy="95829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EU’s net-zero pathway depends on few critical technologies</a:t>
          </a:r>
        </a:p>
      </dsp:txBody>
      <dsp:txXfrm>
        <a:off x="46780" y="48772"/>
        <a:ext cx="2106669" cy="864733"/>
      </dsp:txXfrm>
    </dsp:sp>
    <dsp:sp modelId="{B7670351-30B9-4724-8CA7-8C2F4B7ADE07}">
      <dsp:nvSpPr>
        <dsp:cNvPr id="0" name=""/>
        <dsp:cNvSpPr/>
      </dsp:nvSpPr>
      <dsp:spPr>
        <a:xfrm rot="5400000">
          <a:off x="3772671" y="-468412"/>
          <a:ext cx="766634" cy="3911518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Vulnerable to geopolitical tensions, trade restrictions, and material shortages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(Ukraine war, material concentration in China—could limit access to these technologies)</a:t>
          </a:r>
        </a:p>
      </dsp:txBody>
      <dsp:txXfrm rot="-5400000">
        <a:off x="2200229" y="1141454"/>
        <a:ext cx="3874094" cy="691786"/>
      </dsp:txXfrm>
    </dsp:sp>
    <dsp:sp modelId="{CDA625D6-0165-48BA-BCFA-525F8C6E4FCA}">
      <dsp:nvSpPr>
        <dsp:cNvPr id="0" name=""/>
        <dsp:cNvSpPr/>
      </dsp:nvSpPr>
      <dsp:spPr>
        <a:xfrm>
          <a:off x="0" y="1008200"/>
          <a:ext cx="2200229" cy="95829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These technologies rely on global supply chains</a:t>
          </a:r>
        </a:p>
      </dsp:txBody>
      <dsp:txXfrm>
        <a:off x="46780" y="1054980"/>
        <a:ext cx="2106669" cy="864733"/>
      </dsp:txXfrm>
    </dsp:sp>
    <dsp:sp modelId="{E3CC2E9F-BF16-46F0-9F6E-F289DA044B6C}">
      <dsp:nvSpPr>
        <dsp:cNvPr id="0" name=""/>
        <dsp:cNvSpPr/>
      </dsp:nvSpPr>
      <dsp:spPr>
        <a:xfrm rot="5400000">
          <a:off x="3772671" y="537795"/>
          <a:ext cx="766634" cy="3911518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What happens if/when disruptions occur?</a:t>
          </a:r>
        </a:p>
      </dsp:txBody>
      <dsp:txXfrm rot="-5400000">
        <a:off x="2200229" y="2147661"/>
        <a:ext cx="3874094" cy="691786"/>
      </dsp:txXfrm>
    </dsp:sp>
    <dsp:sp modelId="{F2077009-DCD3-4384-8A75-68D6704E231D}">
      <dsp:nvSpPr>
        <dsp:cNvPr id="0" name=""/>
        <dsp:cNvSpPr/>
      </dsp:nvSpPr>
      <dsp:spPr>
        <a:xfrm>
          <a:off x="0" y="2014408"/>
          <a:ext cx="2200229" cy="95829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Most studies assume smooth technology deployment</a:t>
          </a:r>
          <a:endParaRPr lang="en-US" sz="15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46780" y="2061188"/>
        <a:ext cx="2106669" cy="864733"/>
      </dsp:txXfrm>
    </dsp:sp>
    <dsp:sp modelId="{B41C7E84-E8A6-4989-A5BE-405B58D7F292}">
      <dsp:nvSpPr>
        <dsp:cNvPr id="0" name=""/>
        <dsp:cNvSpPr/>
      </dsp:nvSpPr>
      <dsp:spPr>
        <a:xfrm rot="5400000">
          <a:off x="3772671" y="1544003"/>
          <a:ext cx="766634" cy="3911518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Implications of limited access to critical low-carbon tech (RES &amp; batteries, biomass, CCS) for achieving 2030/2050 targets (EU)?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Energy mix, FF dependence, system costs, sector vulnerability</a:t>
          </a:r>
        </a:p>
      </dsp:txBody>
      <dsp:txXfrm rot="-5400000">
        <a:off x="2200229" y="3153869"/>
        <a:ext cx="3874094" cy="691786"/>
      </dsp:txXfrm>
    </dsp:sp>
    <dsp:sp modelId="{0B42E235-2426-4CC4-B215-D8870E785849}">
      <dsp:nvSpPr>
        <dsp:cNvPr id="0" name=""/>
        <dsp:cNvSpPr/>
      </dsp:nvSpPr>
      <dsp:spPr>
        <a:xfrm>
          <a:off x="0" y="3020616"/>
          <a:ext cx="2200229" cy="95829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RQs</a:t>
          </a:r>
        </a:p>
      </dsp:txBody>
      <dsp:txXfrm>
        <a:off x="46780" y="3067396"/>
        <a:ext cx="2106669" cy="8647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CD426-4A56-234B-B9B2-A4725F1439D5}" type="datetimeFigureOut">
              <a:rPr lang="en-GR" smtClean="0"/>
              <a:t>06/10/2026</a:t>
            </a:fld>
            <a:endParaRPr lang="en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2B0FE4-B809-E044-9185-27CB99B485E8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95161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biomass provides both a renewable feedstock and a source of industrial heat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0FE4-B809-E044-9185-27CB99B485E8}" type="slidenum">
              <a:rPr lang="en-GR" smtClean="0"/>
              <a:t>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63116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DE8C5-D569-514C-8704-48D366A5DD7F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3940E-206A-D147-9167-7BDCB68C7775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EBF8E-606D-F247-B819-C0887FEB3BC4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D0BC-55B4-834C-88F9-902E5CAD0580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4CA-B55A-AD49-B9FE-E76FBFBC7CCE}" type="datetime1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A55EA-0812-0A42-BC40-91A61BB2FE9E}" type="datetime1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E317-8DD6-FD46-9FBE-633624218F6A}" type="datetime1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265F8-686E-724D-9273-3036ADAF6151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56BE-9609-E143-A1E5-393C7BDB108A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F9AA-53BF-E34A-A534-507F472BC4A4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2BF56-6D91-0743-892D-F25626FEAEED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31DF1A-4638-2F4D-BEC9-F8524CAF9600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5.png"/><Relationship Id="rId7" Type="http://schemas.openxmlformats.org/officeDocument/2006/relationships/diagramData" Target="../diagrams/data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diagramDrawing" Target="../diagrams/drawing1.xml"/><Relationship Id="rId5" Type="http://schemas.openxmlformats.org/officeDocument/2006/relationships/image" Target="../media/image6.png"/><Relationship Id="rId10" Type="http://schemas.openxmlformats.org/officeDocument/2006/relationships/diagramColors" Target="../diagrams/colors1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maro.baka@ricardo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04B3A29C-AE77-D656-170F-3B6D8FF18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7620" y="128766"/>
            <a:ext cx="4060521" cy="21765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A0F49F-4606-7ECB-2499-2C3C62CB3E67}"/>
              </a:ext>
            </a:extLst>
          </p:cNvPr>
          <p:cNvSpPr txBox="1"/>
          <p:nvPr/>
        </p:nvSpPr>
        <p:spPr>
          <a:xfrm>
            <a:off x="6599961" y="2886014"/>
            <a:ext cx="520411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C828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29</a:t>
            </a:r>
            <a:r>
              <a:rPr lang="en-US" sz="1600" baseline="30000" dirty="0">
                <a:solidFill>
                  <a:srgbClr val="0C828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th</a:t>
            </a:r>
            <a:r>
              <a:rPr lang="en-US" sz="1600" dirty="0">
                <a:solidFill>
                  <a:srgbClr val="0C828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Annual Conference on Global Economic Analysis</a:t>
            </a:r>
          </a:p>
          <a:p>
            <a:r>
              <a:rPr lang="en-US" sz="1600" dirty="0">
                <a:solidFill>
                  <a:srgbClr val="0C828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June 17-19, 2026 - Kyoto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1C5540-4151-73D4-F508-941AC55F3DDA}"/>
              </a:ext>
            </a:extLst>
          </p:cNvPr>
          <p:cNvSpPr txBox="1"/>
          <p:nvPr/>
        </p:nvSpPr>
        <p:spPr>
          <a:xfrm>
            <a:off x="6599962" y="3921788"/>
            <a:ext cx="5515838" cy="8104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baseline="30000" dirty="0">
                <a:solidFill>
                  <a:srgbClr val="0C8282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A multi-model assessment of technological constraints on Europe’s energy transition</a:t>
            </a:r>
            <a:endParaRPr lang="en-US" sz="2800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0F3F08-DA16-4075-317F-F53C540496BE}"/>
              </a:ext>
            </a:extLst>
          </p:cNvPr>
          <p:cNvSpPr txBox="1"/>
          <p:nvPr/>
        </p:nvSpPr>
        <p:spPr>
          <a:xfrm>
            <a:off x="6613609" y="4757450"/>
            <a:ext cx="279224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solidFill>
                  <a:srgbClr val="7F7F7F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Maro Baka </a:t>
            </a:r>
            <a:r>
              <a:rPr lang="en-US" sz="1400" dirty="0">
                <a:solidFill>
                  <a:srgbClr val="7F7F7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(E3M)</a:t>
            </a:r>
            <a:endParaRPr lang="en-US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8" name="Picture 7" descr="A close-up of a sign&#10;&#10;Description automatically generated">
            <a:extLst>
              <a:ext uri="{FF2B5EF4-FFF2-40B4-BE49-F238E27FC236}">
                <a16:creationId xmlns:a16="http://schemas.microsoft.com/office/drawing/2014/main" id="{7D77EDBB-CC40-9DCE-52A2-3F7D2B7621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42441" y="2044801"/>
            <a:ext cx="3830877" cy="780427"/>
          </a:xfrm>
          <a:prstGeom prst="rect">
            <a:avLst/>
          </a:prstGeom>
        </p:spPr>
      </p:pic>
      <p:pic>
        <p:nvPicPr>
          <p:cNvPr id="12" name="Picture 11" descr="A container ship in the water&#10;&#10;Description automatically generated">
            <a:extLst>
              <a:ext uri="{FF2B5EF4-FFF2-40B4-BE49-F238E27FC236}">
                <a16:creationId xmlns:a16="http://schemas.microsoft.com/office/drawing/2014/main" id="{4071B22B-3524-65DF-A3A3-C61F86E0E6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1" t="23706" r="18850"/>
          <a:stretch/>
        </p:blipFill>
        <p:spPr>
          <a:xfrm>
            <a:off x="-16289" y="1063115"/>
            <a:ext cx="6616251" cy="58099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3504EA-485B-158E-80E8-8C5E09166599}"/>
              </a:ext>
            </a:extLst>
          </p:cNvPr>
          <p:cNvSpPr txBox="1"/>
          <p:nvPr/>
        </p:nvSpPr>
        <p:spPr>
          <a:xfrm rot="20505135">
            <a:off x="-10685" y="5544537"/>
            <a:ext cx="391314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work was supported by the European Commission Horizon Europe projects “IAM COMPACT”, “TRANSIENCE”, and “ENTICE” under Grant Agreements No. 101056306, 101137606, and 101184775, respectively.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6ECC25-85FF-2805-61CA-8F53DB434CCD}"/>
              </a:ext>
            </a:extLst>
          </p:cNvPr>
          <p:cNvSpPr txBox="1"/>
          <p:nvPr/>
        </p:nvSpPr>
        <p:spPr>
          <a:xfrm>
            <a:off x="6599962" y="5465306"/>
            <a:ext cx="5446264" cy="827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i="1" dirty="0">
                <a:solidFill>
                  <a:srgbClr val="7F7F7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Alongside</a:t>
            </a:r>
            <a:r>
              <a:rPr lang="en-US" sz="1100" b="1" i="1" dirty="0">
                <a:solidFill>
                  <a:srgbClr val="7F7F7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</a:t>
            </a:r>
            <a:r>
              <a:rPr lang="en-US" sz="1100" i="1" dirty="0">
                <a:solidFill>
                  <a:srgbClr val="7F7F7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Panagiotis Fragkos, Eleftheria Zisarou, Dirk-Jan Van De Ven, Shivika Mittal, Lorenzo Rinaldi, Matteo Rocco, Clàudia Rodés-</a:t>
            </a:r>
            <a:r>
              <a:rPr lang="en-US" sz="1100" i="1" dirty="0" err="1">
                <a:solidFill>
                  <a:srgbClr val="7F7F7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Bachs</a:t>
            </a:r>
            <a:r>
              <a:rPr lang="en-US" sz="1100" i="1" dirty="0">
                <a:solidFill>
                  <a:srgbClr val="7F7F7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, Natasha </a:t>
            </a:r>
            <a:r>
              <a:rPr lang="en-US" sz="1100" i="1" dirty="0" err="1">
                <a:solidFill>
                  <a:srgbClr val="7F7F7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Frilingou</a:t>
            </a:r>
            <a:r>
              <a:rPr lang="en-US" sz="1100" i="1" dirty="0">
                <a:solidFill>
                  <a:srgbClr val="7F7F7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sz="1100" i="1" dirty="0">
                <a:solidFill>
                  <a:srgbClr val="7F7F7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Conall Heussaff &amp; Alexandros Nikas</a:t>
            </a:r>
            <a:endParaRPr lang="en-US" sz="2000" i="1" dirty="0">
              <a:solidFill>
                <a:srgbClr val="7F7F7F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5C5483-75B1-20A6-F530-DB52BA1DF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0"/>
            <a:ext cx="12202438" cy="5853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7FBB56-1AD8-DAE5-97DB-11986EF29076}"/>
              </a:ext>
            </a:extLst>
          </p:cNvPr>
          <p:cNvSpPr txBox="1"/>
          <p:nvPr/>
        </p:nvSpPr>
        <p:spPr>
          <a:xfrm>
            <a:off x="421821" y="884464"/>
            <a:ext cx="9443357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C8282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Context</a:t>
            </a:r>
          </a:p>
          <a:p>
            <a:pPr algn="l"/>
            <a:endParaRPr lang="en-US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6CEA25C8-042B-7B22-9011-4BEF3CBE1F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2482" y="5583733"/>
            <a:ext cx="2218218" cy="1163748"/>
          </a:xfrm>
          <a:prstGeom prst="rect">
            <a:avLst/>
          </a:prstGeom>
        </p:spPr>
      </p:pic>
      <p:pic>
        <p:nvPicPr>
          <p:cNvPr id="2" name="Picture 1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87764943-EF84-9464-198D-EA29ADCC7C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60" y="5942013"/>
            <a:ext cx="2476500" cy="5619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88215A-680F-716B-D6E2-BCB9354A6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3743" y="6356350"/>
            <a:ext cx="2743200" cy="365125"/>
          </a:xfrm>
        </p:spPr>
        <p:txBody>
          <a:bodyPr/>
          <a:lstStyle/>
          <a:p>
            <a:fld id="{7F8CC89E-602C-1F4F-BAC1-3D111DA03000}" type="slidenum">
              <a:rPr lang="en-US" sz="1600" b="1" smtClean="0">
                <a:solidFill>
                  <a:srgbClr val="0C8282"/>
                </a:solidFill>
                <a:latin typeface="Raavi"/>
                <a:cs typeface="Raavi"/>
              </a:rPr>
              <a:t>1</a:t>
            </a:fld>
            <a:endParaRPr lang="en-US" sz="1600" dirty="0">
              <a:solidFill>
                <a:srgbClr val="0C8282"/>
              </a:solidFill>
              <a:latin typeface="Raavi"/>
              <a:cs typeface="Raav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70675C-B1DA-244D-CF44-DF4CD51E86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979" y="1500585"/>
            <a:ext cx="4348583" cy="4396023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C6A37EE-E9D5-C7A5-3073-83BC0DB6FF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4131810"/>
              </p:ext>
            </p:extLst>
          </p:nvPr>
        </p:nvGraphicFramePr>
        <p:xfrm>
          <a:off x="5248301" y="1684683"/>
          <a:ext cx="6111748" cy="3980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3938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65EF8-5C06-41F9-A166-7736E1463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58AE17-F2D4-9795-BF88-2E62E08AD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0"/>
            <a:ext cx="12202438" cy="5853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56EFC48-F7F4-BF17-1051-2162400EA6B3}"/>
              </a:ext>
            </a:extLst>
          </p:cNvPr>
          <p:cNvSpPr txBox="1"/>
          <p:nvPr/>
        </p:nvSpPr>
        <p:spPr>
          <a:xfrm>
            <a:off x="421821" y="884464"/>
            <a:ext cx="9443357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C8282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Model ensemble</a:t>
            </a:r>
          </a:p>
          <a:p>
            <a:pPr algn="l"/>
            <a:endParaRPr lang="en-US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E640153B-1EE0-2DB5-79AE-4956B7167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2482" y="5583733"/>
            <a:ext cx="2218218" cy="1163748"/>
          </a:xfrm>
          <a:prstGeom prst="rect">
            <a:avLst/>
          </a:prstGeom>
        </p:spPr>
      </p:pic>
      <p:pic>
        <p:nvPicPr>
          <p:cNvPr id="2" name="Picture 1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EDF4D27E-C432-9252-E553-90152BDD7B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60" y="5942013"/>
            <a:ext cx="2476500" cy="5619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11B272-3784-5A1F-5D03-AC9FAF131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3743" y="6356350"/>
            <a:ext cx="2743200" cy="365125"/>
          </a:xfrm>
        </p:spPr>
        <p:txBody>
          <a:bodyPr/>
          <a:lstStyle/>
          <a:p>
            <a:fld id="{7F8CC89E-602C-1F4F-BAC1-3D111DA03000}" type="slidenum">
              <a:rPr lang="en-US" sz="1600" b="1" smtClean="0">
                <a:solidFill>
                  <a:srgbClr val="0C8282"/>
                </a:solidFill>
                <a:latin typeface="Raavi"/>
                <a:cs typeface="Raavi"/>
              </a:rPr>
              <a:t>2</a:t>
            </a:fld>
            <a:endParaRPr lang="en-US" sz="1600" dirty="0">
              <a:solidFill>
                <a:srgbClr val="0C8282"/>
              </a:solidFill>
              <a:latin typeface="Raavi"/>
              <a:cs typeface="Raavi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7D669A7-D29A-6DE7-D672-D447906AE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286719"/>
              </p:ext>
            </p:extLst>
          </p:nvPr>
        </p:nvGraphicFramePr>
        <p:xfrm>
          <a:off x="555806" y="1684683"/>
          <a:ext cx="11334894" cy="37979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58251">
                  <a:extLst>
                    <a:ext uri="{9D8B030D-6E8A-4147-A177-3AD203B41FA5}">
                      <a16:colId xmlns:a16="http://schemas.microsoft.com/office/drawing/2014/main" val="1944117008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654903486"/>
                    </a:ext>
                  </a:extLst>
                </a:gridCol>
                <a:gridCol w="3563129">
                  <a:extLst>
                    <a:ext uri="{9D8B030D-6E8A-4147-A177-3AD203B41FA5}">
                      <a16:colId xmlns:a16="http://schemas.microsoft.com/office/drawing/2014/main" val="2549694152"/>
                    </a:ext>
                  </a:extLst>
                </a:gridCol>
                <a:gridCol w="2503714">
                  <a:extLst>
                    <a:ext uri="{9D8B030D-6E8A-4147-A177-3AD203B41FA5}">
                      <a16:colId xmlns:a16="http://schemas.microsoft.com/office/drawing/2014/main" val="1260516465"/>
                    </a:ext>
                  </a:extLst>
                </a:gridCol>
              </a:tblGrid>
              <a:tr h="7595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Model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Type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Solution Horizon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Tech choice</a:t>
                      </a:r>
                    </a:p>
                  </a:txBody>
                  <a:tcPr marL="68580" marR="68580" marT="0" marB="0" anchor="ctr"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520760"/>
                  </a:ext>
                </a:extLst>
              </a:tr>
              <a:tr h="7595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GCAM 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(BC3)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Partial equilibrium 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Recursive-dynamic (myopic)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Logit choice</a:t>
                      </a:r>
                    </a:p>
                  </a:txBody>
                  <a:tcPr marL="68580" marR="68580" marT="0" marB="0" anchor="ctr"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6197389"/>
                  </a:ext>
                </a:extLst>
              </a:tr>
              <a:tr h="7595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PROMETHEUS 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(E3M)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Energy-system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Recursive-dynamic (myopic)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Logit choice</a:t>
                      </a:r>
                    </a:p>
                  </a:txBody>
                  <a:tcPr marL="68580" marR="68580" marT="0" marB="0" anchor="ctr"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5619133"/>
                  </a:ext>
                </a:extLst>
              </a:tr>
              <a:tr h="7595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TIAM 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(CICERO, Imperial)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Partial equilibrium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Intertemporal (perfect foresight)</a:t>
                      </a: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Winner takes all</a:t>
                      </a:r>
                    </a:p>
                  </a:txBody>
                  <a:tcPr marL="68580" marR="68580" marT="0" marB="0" anchor="ctr"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303364"/>
                  </a:ext>
                </a:extLst>
              </a:tr>
              <a:tr h="7595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MARIO 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(POLIMI)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Input – Output 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Comparative-static simulation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9274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4607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2534E-EA64-B252-82A7-F2C46C21E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F5BD80-CFA2-710A-3B2B-18FCCBCB3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0"/>
            <a:ext cx="12202438" cy="5853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675C17-A063-8CEA-1F89-04872591ABA4}"/>
              </a:ext>
            </a:extLst>
          </p:cNvPr>
          <p:cNvSpPr txBox="1"/>
          <p:nvPr/>
        </p:nvSpPr>
        <p:spPr>
          <a:xfrm>
            <a:off x="421821" y="884464"/>
            <a:ext cx="9443357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C8282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Methodology</a:t>
            </a:r>
          </a:p>
          <a:p>
            <a:pPr algn="l"/>
            <a:endParaRPr lang="en-US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CD79D040-1D6A-CA10-1229-091FCE6B4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2482" y="5583733"/>
            <a:ext cx="2218218" cy="1163748"/>
          </a:xfrm>
          <a:prstGeom prst="rect">
            <a:avLst/>
          </a:prstGeom>
        </p:spPr>
      </p:pic>
      <p:pic>
        <p:nvPicPr>
          <p:cNvPr id="2" name="Picture 1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B21234EC-74CB-630F-7875-EF882F9302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60" y="5942013"/>
            <a:ext cx="2476500" cy="5619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6C0FA6-52F2-AA14-9ACA-DD2315F1E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3743" y="6356350"/>
            <a:ext cx="2743200" cy="365125"/>
          </a:xfrm>
        </p:spPr>
        <p:txBody>
          <a:bodyPr/>
          <a:lstStyle/>
          <a:p>
            <a:fld id="{7F8CC89E-602C-1F4F-BAC1-3D111DA03000}" type="slidenum">
              <a:rPr lang="en-US" sz="1600" b="1" smtClean="0">
                <a:solidFill>
                  <a:srgbClr val="0C8282"/>
                </a:solidFill>
                <a:latin typeface="Raavi"/>
                <a:cs typeface="Raavi"/>
              </a:rPr>
              <a:t>3</a:t>
            </a:fld>
            <a:endParaRPr lang="en-US" sz="1600" dirty="0">
              <a:solidFill>
                <a:srgbClr val="0C8282"/>
              </a:solidFill>
              <a:latin typeface="Raavi"/>
              <a:cs typeface="Raavi"/>
            </a:endParaRPr>
          </a:p>
        </p:txBody>
      </p:sp>
      <p:pic>
        <p:nvPicPr>
          <p:cNvPr id="5" name="Picture 4" descr="A diagram of a company&#10;&#10;Description automatically generated">
            <a:extLst>
              <a:ext uri="{FF2B5EF4-FFF2-40B4-BE49-F238E27FC236}">
                <a16:creationId xmlns:a16="http://schemas.microsoft.com/office/drawing/2014/main" id="{A776C5AE-D568-3D7C-7738-93FF67FD00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230" y="1580897"/>
            <a:ext cx="7796892" cy="432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08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5844E-CADE-A4DD-70AB-9DEFE59ED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FACEB6-2FFD-18EA-3D5C-1F00FDD99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0"/>
            <a:ext cx="12202438" cy="5853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FFB4E7-6F34-41C6-5C66-29614877EE3D}"/>
              </a:ext>
            </a:extLst>
          </p:cNvPr>
          <p:cNvSpPr txBox="1"/>
          <p:nvPr/>
        </p:nvSpPr>
        <p:spPr>
          <a:xfrm>
            <a:off x="421821" y="884464"/>
            <a:ext cx="9443357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C8282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Scenarios</a:t>
            </a:r>
          </a:p>
          <a:p>
            <a:pPr algn="l"/>
            <a:endParaRPr lang="en-US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929D1BC3-C631-6B4D-467A-3CB843231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2482" y="5583733"/>
            <a:ext cx="2218218" cy="1163748"/>
          </a:xfrm>
          <a:prstGeom prst="rect">
            <a:avLst/>
          </a:prstGeom>
        </p:spPr>
      </p:pic>
      <p:pic>
        <p:nvPicPr>
          <p:cNvPr id="2" name="Picture 1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C9762AA3-2283-F06F-099F-2226DAA1DB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60" y="5942013"/>
            <a:ext cx="2476500" cy="5619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C3D8B8-9F43-A7CE-7DFE-90E568BCB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3743" y="6356350"/>
            <a:ext cx="2743200" cy="365125"/>
          </a:xfrm>
        </p:spPr>
        <p:txBody>
          <a:bodyPr/>
          <a:lstStyle/>
          <a:p>
            <a:fld id="{7F8CC89E-602C-1F4F-BAC1-3D111DA03000}" type="slidenum">
              <a:rPr lang="en-US" sz="1600" b="1" smtClean="0">
                <a:solidFill>
                  <a:srgbClr val="0C8282"/>
                </a:solidFill>
                <a:latin typeface="Raavi"/>
                <a:cs typeface="Raavi"/>
              </a:rPr>
              <a:t>4</a:t>
            </a:fld>
            <a:endParaRPr lang="en-US" sz="1600" dirty="0">
              <a:solidFill>
                <a:srgbClr val="0C8282"/>
              </a:solidFill>
              <a:latin typeface="Raavi"/>
              <a:cs typeface="Raavi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ED0BA09-8D4A-40DB-3642-A467BF7CBC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300191"/>
              </p:ext>
            </p:extLst>
          </p:nvPr>
        </p:nvGraphicFramePr>
        <p:xfrm>
          <a:off x="840656" y="1879272"/>
          <a:ext cx="10510687" cy="31827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5884">
                  <a:extLst>
                    <a:ext uri="{9D8B030D-6E8A-4147-A177-3AD203B41FA5}">
                      <a16:colId xmlns:a16="http://schemas.microsoft.com/office/drawing/2014/main" val="2373956382"/>
                    </a:ext>
                  </a:extLst>
                </a:gridCol>
                <a:gridCol w="8154803">
                  <a:extLst>
                    <a:ext uri="{9D8B030D-6E8A-4147-A177-3AD203B41FA5}">
                      <a16:colId xmlns:a16="http://schemas.microsoft.com/office/drawing/2014/main" val="1519508896"/>
                    </a:ext>
                  </a:extLst>
                </a:gridCol>
              </a:tblGrid>
              <a:tr h="4037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rgbClr val="FFC82D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Scenario </a:t>
                      </a:r>
                    </a:p>
                  </a:txBody>
                  <a:tcPr marL="68580" marR="68580" marT="0" marB="0">
                    <a:solidFill>
                      <a:srgbClr val="0C82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rgbClr val="FFC82D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Short description </a:t>
                      </a:r>
                    </a:p>
                  </a:txBody>
                  <a:tcPr marL="68580" marR="68580" marT="0" marB="0">
                    <a:solidFill>
                      <a:srgbClr val="0C82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876006"/>
                  </a:ext>
                </a:extLst>
              </a:tr>
              <a:tr h="6514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kern="1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NDC-LTT </a:t>
                      </a:r>
                    </a:p>
                  </a:txBody>
                  <a:tcPr marL="68580" marR="68580" marT="0" marB="0">
                    <a:solidFill>
                      <a:srgbClr val="0C82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Globally: NDC targets for 2030, LTTs for 2050 (e.g., net zero in the EU)</a:t>
                      </a:r>
                      <a:r>
                        <a:rPr lang="en-US" sz="1800" kern="1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5021861"/>
                  </a:ext>
                </a:extLst>
              </a:tr>
              <a:tr h="13200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kern="1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NDC-LTT-</a:t>
                      </a:r>
                      <a:r>
                        <a:rPr lang="en-US" sz="1800" b="0" kern="100" dirty="0" err="1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LimRES</a:t>
                      </a:r>
                      <a:r>
                        <a:rPr lang="en-US" sz="1800" b="0" kern="1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0C82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Limited expansion of RES and energy storage, including batteries, due to material unavailability and geopolitical tensions: </a:t>
                      </a:r>
                      <a:r>
                        <a:rPr lang="en-US" sz="1800" b="0" kern="1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cleantech costs increase </a:t>
                      </a:r>
                      <a:r>
                        <a:rPr lang="en-US" sz="1800" kern="1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due to import constraints in materials and clean technologies (MARIO) 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975246"/>
                  </a:ext>
                </a:extLst>
              </a:tr>
              <a:tr h="4037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kern="1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NDC-LTT-</a:t>
                      </a:r>
                      <a:r>
                        <a:rPr lang="en-US" sz="1800" b="0" kern="100" dirty="0" err="1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LimBIO</a:t>
                      </a:r>
                      <a:r>
                        <a:rPr lang="en-US" sz="1800" b="0" kern="1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0C82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Restricted biomass use for energy purposes in the EU (5-6 EJ cap by 2050)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8385290"/>
                  </a:ext>
                </a:extLst>
              </a:tr>
              <a:tr h="4037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kern="1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NDC-LTT-</a:t>
                      </a:r>
                      <a:r>
                        <a:rPr lang="en-US" sz="1800" b="0" kern="100" dirty="0" err="1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LimCCS</a:t>
                      </a:r>
                      <a:r>
                        <a:rPr lang="en-US" sz="1800" b="0" kern="1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rgbClr val="0C82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Restricted CCS deployment in the EU (10-20 Mt CO</a:t>
                      </a:r>
                      <a:r>
                        <a:rPr lang="en-US" sz="1800" kern="100" baseline="-250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  <a:r>
                        <a:rPr lang="en-US" sz="1800" kern="1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cap by 2050).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057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8153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0457C-00FD-B2A6-FA71-E5E918370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3CC520-38C7-2178-8384-7A82EE11F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0"/>
            <a:ext cx="12202438" cy="5853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074DAB-B78D-27E1-A687-6ECEF57AFCFF}"/>
              </a:ext>
            </a:extLst>
          </p:cNvPr>
          <p:cNvSpPr txBox="1"/>
          <p:nvPr/>
        </p:nvSpPr>
        <p:spPr>
          <a:xfrm>
            <a:off x="421821" y="884464"/>
            <a:ext cx="944335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C8282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Attainability of net zero by 2050 </a:t>
            </a:r>
            <a:endParaRPr lang="en-US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67AE2625-1DFF-B8C8-4640-62464F343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2482" y="5583733"/>
            <a:ext cx="2218218" cy="1163748"/>
          </a:xfrm>
          <a:prstGeom prst="rect">
            <a:avLst/>
          </a:prstGeom>
        </p:spPr>
      </p:pic>
      <p:pic>
        <p:nvPicPr>
          <p:cNvPr id="2" name="Picture 1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8F349272-339C-A1F4-924C-2D3BD436C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60" y="5942013"/>
            <a:ext cx="2476500" cy="5619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234099-EF74-8FF8-EA91-2B16BC33D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3743" y="6356350"/>
            <a:ext cx="2743200" cy="365125"/>
          </a:xfrm>
        </p:spPr>
        <p:txBody>
          <a:bodyPr/>
          <a:lstStyle/>
          <a:p>
            <a:fld id="{7F8CC89E-602C-1F4F-BAC1-3D111DA03000}" type="slidenum">
              <a:rPr lang="en-US" sz="1600" b="1" smtClean="0">
                <a:solidFill>
                  <a:srgbClr val="0C8282"/>
                </a:solidFill>
                <a:latin typeface="Raavi"/>
                <a:cs typeface="Raavi"/>
              </a:rPr>
              <a:t>5</a:t>
            </a:fld>
            <a:endParaRPr lang="en-US" sz="1600" dirty="0">
              <a:solidFill>
                <a:srgbClr val="0C8282"/>
              </a:solidFill>
              <a:latin typeface="Raavi"/>
              <a:cs typeface="Raav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B21E19-5D85-61C5-64AF-6EB3588F09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942" y="1670571"/>
            <a:ext cx="8335757" cy="3302481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570DB4-A49D-2F21-EB45-C846AE795523}"/>
              </a:ext>
            </a:extLst>
          </p:cNvPr>
          <p:cNvSpPr txBox="1"/>
          <p:nvPr/>
        </p:nvSpPr>
        <p:spPr>
          <a:xfrm>
            <a:off x="4343400" y="5027952"/>
            <a:ext cx="7426779" cy="572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Differences in EU CO2 emissions between alternative scenarios with the baseline scenario in 2030-2050. Source: GCAM, PROMETHEUS, and TIAM.</a:t>
            </a: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AEA834A-468A-CDC4-1204-49898097C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821" y="1627165"/>
            <a:ext cx="2945037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Cleantech constraints raise emissions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Limiting scale-up of RES, batteries, or biomass significantly increases CO₂ emissions (and/or costs), especially post-2030</a:t>
            </a:r>
            <a:r>
              <a:rPr lang="en-US" altLang="en-US" sz="16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 reliance on fossil fuels)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Biomass and CCS are critical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Constraints on biomass and CCS lead to the largest emission spikes (hard to replace in industry, CDR, etc.</a:t>
            </a:r>
            <a:r>
              <a:rPr lang="en-US" altLang="en-US" sz="16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34C665-87EF-E7F1-54ED-A5C0EDDD3F77}"/>
              </a:ext>
            </a:extLst>
          </p:cNvPr>
          <p:cNvSpPr txBox="1"/>
          <p:nvPr/>
        </p:nvSpPr>
        <p:spPr>
          <a:xfrm>
            <a:off x="7356022" y="3279614"/>
            <a:ext cx="14015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 foresight</a:t>
            </a:r>
            <a:endParaRPr lang="el-GR" sz="12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5168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4BF60-A74F-D0EC-6EA3-2FB6098E3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F4F4B1-59C0-CD64-CC27-81D3980E4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0"/>
            <a:ext cx="12202438" cy="5853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FB1F6E-1E84-A915-1689-EA5DF2B9DFE6}"/>
              </a:ext>
            </a:extLst>
          </p:cNvPr>
          <p:cNvSpPr txBox="1"/>
          <p:nvPr/>
        </p:nvSpPr>
        <p:spPr>
          <a:xfrm>
            <a:off x="421821" y="884464"/>
            <a:ext cx="9443357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C8282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Long-term impact on EU transportation</a:t>
            </a:r>
          </a:p>
          <a:p>
            <a:pPr algn="l"/>
            <a:endParaRPr lang="en-US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D9750D58-8A40-5C4B-890F-9C8BD40969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2482" y="5583733"/>
            <a:ext cx="2218218" cy="1163748"/>
          </a:xfrm>
          <a:prstGeom prst="rect">
            <a:avLst/>
          </a:prstGeom>
        </p:spPr>
      </p:pic>
      <p:pic>
        <p:nvPicPr>
          <p:cNvPr id="2" name="Picture 1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97E90186-16A7-E8F7-FC5E-454640EE2A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60" y="5942013"/>
            <a:ext cx="2476500" cy="5619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BBCF8D-78C1-7EFC-CA48-76BDF4D8B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3743" y="6356350"/>
            <a:ext cx="2743200" cy="365125"/>
          </a:xfrm>
        </p:spPr>
        <p:txBody>
          <a:bodyPr/>
          <a:lstStyle/>
          <a:p>
            <a:fld id="{7F8CC89E-602C-1F4F-BAC1-3D111DA03000}" type="slidenum">
              <a:rPr lang="en-US" sz="1600" b="1" smtClean="0">
                <a:solidFill>
                  <a:srgbClr val="0C8282"/>
                </a:solidFill>
                <a:latin typeface="Raavi"/>
                <a:cs typeface="Raavi"/>
              </a:rPr>
              <a:t>6</a:t>
            </a:fld>
            <a:endParaRPr lang="en-US" sz="1600" dirty="0">
              <a:solidFill>
                <a:srgbClr val="0C8282"/>
              </a:solidFill>
              <a:latin typeface="Raavi"/>
              <a:cs typeface="Raavi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6652061-B6B7-222A-F44B-90ABBA8BF7BB}"/>
              </a:ext>
            </a:extLst>
          </p:cNvPr>
          <p:cNvGrpSpPr/>
          <p:nvPr/>
        </p:nvGrpSpPr>
        <p:grpSpPr>
          <a:xfrm>
            <a:off x="565855" y="1446378"/>
            <a:ext cx="3918630" cy="4311525"/>
            <a:chOff x="1927334" y="1557971"/>
            <a:chExt cx="2823210" cy="3639671"/>
          </a:xfrm>
          <a:solidFill>
            <a:srgbClr val="FFC82D"/>
          </a:solidFill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26059DDD-0918-2D15-CE96-96FC9CBF0154}"/>
                </a:ext>
              </a:extLst>
            </p:cNvPr>
            <p:cNvSpPr/>
            <p:nvPr/>
          </p:nvSpPr>
          <p:spPr>
            <a:xfrm>
              <a:off x="1927334" y="1557971"/>
              <a:ext cx="2805954" cy="3639671"/>
            </a:xfrm>
            <a:prstGeom prst="roundRect">
              <a:avLst>
                <a:gd name="adj" fmla="val 673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2" name="Rectangle: Top Corners Rounded 31">
              <a:extLst>
                <a:ext uri="{FF2B5EF4-FFF2-40B4-BE49-F238E27FC236}">
                  <a16:creationId xmlns:a16="http://schemas.microsoft.com/office/drawing/2014/main" id="{CF7A42BA-06B9-29CB-9B3D-10313D393F38}"/>
                </a:ext>
              </a:extLst>
            </p:cNvPr>
            <p:cNvSpPr/>
            <p:nvPr/>
          </p:nvSpPr>
          <p:spPr>
            <a:xfrm rot="5400000">
              <a:off x="2532372" y="2996731"/>
              <a:ext cx="3639671" cy="762152"/>
            </a:xfrm>
            <a:prstGeom prst="round2SameRect">
              <a:avLst>
                <a:gd name="adj1" fmla="val 24791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3" name="Arrow: Right 32">
              <a:extLst>
                <a:ext uri="{FF2B5EF4-FFF2-40B4-BE49-F238E27FC236}">
                  <a16:creationId xmlns:a16="http://schemas.microsoft.com/office/drawing/2014/main" id="{8E6831B5-50A0-B298-E898-C5C4F4BDCA15}"/>
                </a:ext>
              </a:extLst>
            </p:cNvPr>
            <p:cNvSpPr/>
            <p:nvPr/>
          </p:nvSpPr>
          <p:spPr>
            <a:xfrm>
              <a:off x="2593769" y="1674246"/>
              <a:ext cx="2156775" cy="104887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42852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NDC-LTT-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2852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LimRES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A69A1CEC-5A39-FBAA-49DB-1B19F001E073}"/>
              </a:ext>
            </a:extLst>
          </p:cNvPr>
          <p:cNvSpPr/>
          <p:nvPr/>
        </p:nvSpPr>
        <p:spPr>
          <a:xfrm>
            <a:off x="1560708" y="3010599"/>
            <a:ext cx="2922416" cy="124248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NDC-LTT-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LimBIO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24285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25A80201-39BF-D3A9-B6E3-8F720D8452AF}"/>
              </a:ext>
            </a:extLst>
          </p:cNvPr>
          <p:cNvSpPr/>
          <p:nvPr/>
        </p:nvSpPr>
        <p:spPr>
          <a:xfrm>
            <a:off x="1560708" y="4437082"/>
            <a:ext cx="2947729" cy="1223078"/>
          </a:xfrm>
          <a:prstGeom prst="rightArrow">
            <a:avLst>
              <a:gd name="adj1" fmla="val 50000"/>
              <a:gd name="adj2" fmla="val 535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NDC-LTT-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LimCCS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24285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92F11A0-23E7-A4E1-2EDE-DA623D390645}"/>
              </a:ext>
            </a:extLst>
          </p:cNvPr>
          <p:cNvGrpSpPr/>
          <p:nvPr/>
        </p:nvGrpSpPr>
        <p:grpSpPr>
          <a:xfrm flipH="1">
            <a:off x="5011444" y="1584115"/>
            <a:ext cx="6854174" cy="1242483"/>
            <a:chOff x="1927333" y="1936794"/>
            <a:chExt cx="2805958" cy="3417262"/>
          </a:xfrm>
          <a:solidFill>
            <a:srgbClr val="0C8282"/>
          </a:solidFill>
        </p:grpSpPr>
        <p:sp>
          <p:nvSpPr>
            <p:cNvPr id="37" name="Rectangle: Top Corners Rounded 36">
              <a:extLst>
                <a:ext uri="{FF2B5EF4-FFF2-40B4-BE49-F238E27FC236}">
                  <a16:creationId xmlns:a16="http://schemas.microsoft.com/office/drawing/2014/main" id="{9A3353C0-FC3C-8842-A606-CA920023859A}"/>
                </a:ext>
              </a:extLst>
            </p:cNvPr>
            <p:cNvSpPr/>
            <p:nvPr/>
          </p:nvSpPr>
          <p:spPr>
            <a:xfrm rot="5400000">
              <a:off x="2959994" y="3580759"/>
              <a:ext cx="3417262" cy="129332"/>
            </a:xfrm>
            <a:prstGeom prst="round2SameRect">
              <a:avLst>
                <a:gd name="adj1" fmla="val 24599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AF147B51-0140-C053-1312-885A65DED948}"/>
                </a:ext>
              </a:extLst>
            </p:cNvPr>
            <p:cNvSpPr/>
            <p:nvPr/>
          </p:nvSpPr>
          <p:spPr>
            <a:xfrm>
              <a:off x="1927333" y="1936800"/>
              <a:ext cx="2805954" cy="3417256"/>
            </a:xfrm>
            <a:prstGeom prst="roundRect">
              <a:avLst>
                <a:gd name="adj" fmla="val 673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285750" marR="0" lvl="0" indent="-28575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Higher battery costs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decelerate EV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adoption</a:t>
              </a:r>
            </a:p>
            <a:p>
              <a:pPr marL="285750" marR="0" lvl="0" indent="-28575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Post 2035: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Without cheap RES and batteries,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electrification stalls</a:t>
              </a:r>
            </a:p>
            <a:p>
              <a:pPr marL="285750" marR="0" lvl="0" indent="-28575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Oil demand in transport stays higher than baseline (esp. freight &amp; aviation)</a:t>
              </a:r>
            </a:p>
            <a:p>
              <a:pPr marL="285750" marR="0" lvl="0" indent="-28575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Risk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: EU imports more oil and gas (transitional)</a:t>
              </a:r>
              <a:r>
                <a:rPr lang="en-US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;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weaker energy security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3A44343-8EFB-353D-C636-0134E90DC206}"/>
              </a:ext>
            </a:extLst>
          </p:cNvPr>
          <p:cNvGrpSpPr/>
          <p:nvPr/>
        </p:nvGrpSpPr>
        <p:grpSpPr>
          <a:xfrm flipH="1">
            <a:off x="5011443" y="3010599"/>
            <a:ext cx="6854165" cy="1242483"/>
            <a:chOff x="1927333" y="1557971"/>
            <a:chExt cx="2805956" cy="3639673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601C37DC-426D-68DA-FBEF-7000E95F2DDA}"/>
                </a:ext>
              </a:extLst>
            </p:cNvPr>
            <p:cNvSpPr/>
            <p:nvPr/>
          </p:nvSpPr>
          <p:spPr>
            <a:xfrm>
              <a:off x="1927333" y="1557971"/>
              <a:ext cx="2805954" cy="3639671"/>
            </a:xfrm>
            <a:prstGeom prst="roundRect">
              <a:avLst>
                <a:gd name="adj" fmla="val 6735"/>
              </a:avLst>
            </a:prstGeom>
            <a:solidFill>
              <a:srgbClr val="0C8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marR="0" lvl="0" indent="-28575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Post-2035: no large-scale biofuels for aviation/shipping</a:t>
              </a:r>
            </a:p>
            <a:p>
              <a:pPr marL="285750" marR="0" lvl="0" indent="-28575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Heavy and costly reliance on synthetic fuels (H</a:t>
              </a:r>
              <a:r>
                <a:rPr kumimoji="0" lang="en-US" sz="1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-based)</a:t>
              </a:r>
            </a:p>
            <a:p>
              <a:pPr marL="285750" marR="0" lvl="0" indent="-28575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Road transport: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faster push to EVs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(due to liquid biofuel unavailability)</a:t>
              </a:r>
            </a:p>
          </p:txBody>
        </p:sp>
        <p:sp>
          <p:nvSpPr>
            <p:cNvPr id="41" name="Rectangle: Top Corners Rounded 40">
              <a:extLst>
                <a:ext uri="{FF2B5EF4-FFF2-40B4-BE49-F238E27FC236}">
                  <a16:creationId xmlns:a16="http://schemas.microsoft.com/office/drawing/2014/main" id="{251050D2-676C-F941-1C0E-FA12E3D26F91}"/>
                </a:ext>
              </a:extLst>
            </p:cNvPr>
            <p:cNvSpPr/>
            <p:nvPr/>
          </p:nvSpPr>
          <p:spPr>
            <a:xfrm rot="5400000">
              <a:off x="2848787" y="3313144"/>
              <a:ext cx="3639671" cy="129332"/>
            </a:xfrm>
            <a:prstGeom prst="round2SameRect">
              <a:avLst>
                <a:gd name="adj1" fmla="val 24599"/>
                <a:gd name="adj2" fmla="val 0"/>
              </a:avLst>
            </a:prstGeom>
            <a:solidFill>
              <a:schemeClr val="bg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E744C047-CA92-1CB8-CB27-88938A218AB0}"/>
              </a:ext>
            </a:extLst>
          </p:cNvPr>
          <p:cNvSpPr/>
          <p:nvPr/>
        </p:nvSpPr>
        <p:spPr>
          <a:xfrm flipH="1">
            <a:off x="5011455" y="4437082"/>
            <a:ext cx="6854156" cy="1223078"/>
          </a:xfrm>
          <a:prstGeom prst="roundRect">
            <a:avLst>
              <a:gd name="adj" fmla="val 6735"/>
            </a:avLst>
          </a:prstGeom>
          <a:solidFill>
            <a:srgbClr val="0C8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Limited direct effects (esp. until 2030)</a:t>
            </a:r>
          </a:p>
          <a:p>
            <a:pPr marL="285750" lvl="0" indent="-285750" defTabSz="914377">
              <a:buFont typeface="Arial" panose="020B0604020202020204" pitchFamily="34" charset="0"/>
              <a:buChar char="•"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Electricity price spikes (costlier technologies in power generation) lead to </a:t>
            </a:r>
            <a:r>
              <a:rPr lang="en-US" sz="1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increased consumption of liquid 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incl. petroleum, biofuels) &amp; synthetic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3" name="Rectangle: Top Corners Rounded 42">
            <a:extLst>
              <a:ext uri="{FF2B5EF4-FFF2-40B4-BE49-F238E27FC236}">
                <a16:creationId xmlns:a16="http://schemas.microsoft.com/office/drawing/2014/main" id="{8AEC8C6F-ABAF-D57B-3B0C-D05F3D6387AD}"/>
              </a:ext>
            </a:extLst>
          </p:cNvPr>
          <p:cNvSpPr/>
          <p:nvPr/>
        </p:nvSpPr>
        <p:spPr>
          <a:xfrm rot="16200000" flipH="1">
            <a:off x="4548163" y="4900362"/>
            <a:ext cx="1242483" cy="315922"/>
          </a:xfrm>
          <a:prstGeom prst="round2SameRect">
            <a:avLst>
              <a:gd name="adj1" fmla="val 24599"/>
              <a:gd name="adj2" fmla="val 0"/>
            </a:avLst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Rectangle: Top Corners Rounded 43">
            <a:extLst>
              <a:ext uri="{FF2B5EF4-FFF2-40B4-BE49-F238E27FC236}">
                <a16:creationId xmlns:a16="http://schemas.microsoft.com/office/drawing/2014/main" id="{610CB1F6-EC72-E82E-3CB6-67EC463435F4}"/>
              </a:ext>
            </a:extLst>
          </p:cNvPr>
          <p:cNvSpPr/>
          <p:nvPr/>
        </p:nvSpPr>
        <p:spPr>
          <a:xfrm rot="16200000" flipH="1">
            <a:off x="4537793" y="2037026"/>
            <a:ext cx="1263222" cy="315921"/>
          </a:xfrm>
          <a:prstGeom prst="round2SameRect">
            <a:avLst>
              <a:gd name="adj1" fmla="val 24599"/>
              <a:gd name="adj2" fmla="val 0"/>
            </a:avLst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110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B3578-0363-1465-3C3C-7357D4603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6FFECA-56EA-59DA-B896-FF2923159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0"/>
            <a:ext cx="12202438" cy="5853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11E991-9E5C-AC0C-FC36-F1BA3D7B6ECA}"/>
              </a:ext>
            </a:extLst>
          </p:cNvPr>
          <p:cNvSpPr txBox="1"/>
          <p:nvPr/>
        </p:nvSpPr>
        <p:spPr>
          <a:xfrm>
            <a:off x="421821" y="884464"/>
            <a:ext cx="9443357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C8282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Adaptability of the EU built environment</a:t>
            </a:r>
          </a:p>
          <a:p>
            <a:pPr algn="l"/>
            <a:endParaRPr lang="en-US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C1E88B46-D389-4903-65A8-B721A61B0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2482" y="5583733"/>
            <a:ext cx="2218218" cy="1163748"/>
          </a:xfrm>
          <a:prstGeom prst="rect">
            <a:avLst/>
          </a:prstGeom>
        </p:spPr>
      </p:pic>
      <p:pic>
        <p:nvPicPr>
          <p:cNvPr id="2" name="Picture 1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CD83279E-98F7-B698-E22B-94A42370F0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60" y="5942013"/>
            <a:ext cx="2476500" cy="5619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CE40A7-9399-346B-8DA4-B461D742E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3743" y="6356350"/>
            <a:ext cx="2743200" cy="365125"/>
          </a:xfrm>
        </p:spPr>
        <p:txBody>
          <a:bodyPr/>
          <a:lstStyle/>
          <a:p>
            <a:fld id="{7F8CC89E-602C-1F4F-BAC1-3D111DA03000}" type="slidenum">
              <a:rPr lang="en-US" sz="1600" b="1" smtClean="0">
                <a:solidFill>
                  <a:srgbClr val="0C8282"/>
                </a:solidFill>
                <a:latin typeface="Raavi"/>
                <a:cs typeface="Raavi"/>
              </a:rPr>
              <a:t>7</a:t>
            </a:fld>
            <a:endParaRPr lang="en-US" sz="1600" dirty="0">
              <a:solidFill>
                <a:srgbClr val="0C8282"/>
              </a:solidFill>
              <a:latin typeface="Raavi"/>
              <a:cs typeface="Raavi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A1BC50-3A3B-026F-108B-5A736AE806EE}"/>
              </a:ext>
            </a:extLst>
          </p:cNvPr>
          <p:cNvGrpSpPr/>
          <p:nvPr/>
        </p:nvGrpSpPr>
        <p:grpSpPr>
          <a:xfrm>
            <a:off x="565855" y="1446378"/>
            <a:ext cx="3918630" cy="4311525"/>
            <a:chOff x="1927334" y="1557971"/>
            <a:chExt cx="2823210" cy="3639671"/>
          </a:xfrm>
          <a:solidFill>
            <a:srgbClr val="FFC82D"/>
          </a:solidFill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6D553EA6-DA2E-FEF5-647B-502358B2FBC9}"/>
                </a:ext>
              </a:extLst>
            </p:cNvPr>
            <p:cNvSpPr/>
            <p:nvPr/>
          </p:nvSpPr>
          <p:spPr>
            <a:xfrm>
              <a:off x="1927334" y="1557971"/>
              <a:ext cx="2805954" cy="3639671"/>
            </a:xfrm>
            <a:prstGeom prst="roundRect">
              <a:avLst>
                <a:gd name="adj" fmla="val 673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2" name="Rectangle: Top Corners Rounded 31">
              <a:extLst>
                <a:ext uri="{FF2B5EF4-FFF2-40B4-BE49-F238E27FC236}">
                  <a16:creationId xmlns:a16="http://schemas.microsoft.com/office/drawing/2014/main" id="{C8014060-1E2B-116C-68F8-DF25280879EA}"/>
                </a:ext>
              </a:extLst>
            </p:cNvPr>
            <p:cNvSpPr/>
            <p:nvPr/>
          </p:nvSpPr>
          <p:spPr>
            <a:xfrm rot="5400000">
              <a:off x="2532372" y="2996731"/>
              <a:ext cx="3639671" cy="762152"/>
            </a:xfrm>
            <a:prstGeom prst="round2SameRect">
              <a:avLst>
                <a:gd name="adj1" fmla="val 24791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3" name="Arrow: Right 32">
              <a:extLst>
                <a:ext uri="{FF2B5EF4-FFF2-40B4-BE49-F238E27FC236}">
                  <a16:creationId xmlns:a16="http://schemas.microsoft.com/office/drawing/2014/main" id="{51C55603-8AF8-CCA4-DAB7-B3C2E835FF1D}"/>
                </a:ext>
              </a:extLst>
            </p:cNvPr>
            <p:cNvSpPr/>
            <p:nvPr/>
          </p:nvSpPr>
          <p:spPr>
            <a:xfrm>
              <a:off x="2593769" y="1674246"/>
              <a:ext cx="2156775" cy="104887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42852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NDC-LTT-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2852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LimRES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2BE2B60E-50DD-64C3-97E4-D20D44248765}"/>
              </a:ext>
            </a:extLst>
          </p:cNvPr>
          <p:cNvSpPr/>
          <p:nvPr/>
        </p:nvSpPr>
        <p:spPr>
          <a:xfrm>
            <a:off x="1560708" y="3010599"/>
            <a:ext cx="2922416" cy="124248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NDC-LTT-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LimBIO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24285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6DA58ED3-AA4D-456E-8B5C-E2ECE1BED9B7}"/>
              </a:ext>
            </a:extLst>
          </p:cNvPr>
          <p:cNvSpPr/>
          <p:nvPr/>
        </p:nvSpPr>
        <p:spPr>
          <a:xfrm>
            <a:off x="1560708" y="4437082"/>
            <a:ext cx="2947729" cy="1223078"/>
          </a:xfrm>
          <a:prstGeom prst="rightArrow">
            <a:avLst>
              <a:gd name="adj1" fmla="val 50000"/>
              <a:gd name="adj2" fmla="val 535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NDC-LTT-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LimCCS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242852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AC03CA1-8F95-A7AA-BFBB-9D4C88E34780}"/>
              </a:ext>
            </a:extLst>
          </p:cNvPr>
          <p:cNvGrpSpPr/>
          <p:nvPr/>
        </p:nvGrpSpPr>
        <p:grpSpPr>
          <a:xfrm flipH="1">
            <a:off x="5011444" y="1584115"/>
            <a:ext cx="6854174" cy="1242483"/>
            <a:chOff x="1927333" y="1936794"/>
            <a:chExt cx="2805958" cy="3417262"/>
          </a:xfrm>
          <a:solidFill>
            <a:srgbClr val="0C8282"/>
          </a:solidFill>
        </p:grpSpPr>
        <p:sp>
          <p:nvSpPr>
            <p:cNvPr id="37" name="Rectangle: Top Corners Rounded 36">
              <a:extLst>
                <a:ext uri="{FF2B5EF4-FFF2-40B4-BE49-F238E27FC236}">
                  <a16:creationId xmlns:a16="http://schemas.microsoft.com/office/drawing/2014/main" id="{5B2722FA-0B1F-73E7-A28F-FBBD1ED2336F}"/>
                </a:ext>
              </a:extLst>
            </p:cNvPr>
            <p:cNvSpPr/>
            <p:nvPr/>
          </p:nvSpPr>
          <p:spPr>
            <a:xfrm rot="5400000">
              <a:off x="2959994" y="3580759"/>
              <a:ext cx="3417262" cy="129332"/>
            </a:xfrm>
            <a:prstGeom prst="round2SameRect">
              <a:avLst>
                <a:gd name="adj1" fmla="val 24599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E002E2A2-2936-0F25-AB23-7BFB3517F825}"/>
                </a:ext>
              </a:extLst>
            </p:cNvPr>
            <p:cNvSpPr/>
            <p:nvPr/>
          </p:nvSpPr>
          <p:spPr>
            <a:xfrm>
              <a:off x="1927333" y="1936800"/>
              <a:ext cx="2805954" cy="3417256"/>
            </a:xfrm>
            <a:prstGeom prst="roundRect">
              <a:avLst>
                <a:gd name="adj" fmla="val 673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285750" marR="0" lvl="0" indent="-28575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2030: electricity prices rise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slowing heat pump adoption</a:t>
              </a:r>
            </a:p>
            <a:p>
              <a:pPr marL="285750" marR="0" lvl="0" indent="-28575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Onwards: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Slower electrification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of heating; holding onto gas boilers</a:t>
              </a:r>
            </a:p>
            <a:p>
              <a:pPr marL="285750" marR="0" lvl="0" indent="-28575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District heating may rely more on fossil fossil backup</a:t>
              </a:r>
            </a:p>
            <a:p>
              <a:pPr marL="285750" marR="0" lvl="0" indent="-28575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Slower, more gas-reliant decarbonisation: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higher costs</a:t>
              </a: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higher lock-in risks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F11696C-5A5E-E020-B3D3-ADA4EB33E33A}"/>
              </a:ext>
            </a:extLst>
          </p:cNvPr>
          <p:cNvGrpSpPr/>
          <p:nvPr/>
        </p:nvGrpSpPr>
        <p:grpSpPr>
          <a:xfrm flipH="1">
            <a:off x="5011443" y="3010599"/>
            <a:ext cx="6854165" cy="1242483"/>
            <a:chOff x="1927333" y="1557971"/>
            <a:chExt cx="2805956" cy="3639673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180A57BC-893B-B036-7FE7-929DE3F8690A}"/>
                </a:ext>
              </a:extLst>
            </p:cNvPr>
            <p:cNvSpPr/>
            <p:nvPr/>
          </p:nvSpPr>
          <p:spPr>
            <a:xfrm>
              <a:off x="1927333" y="1557971"/>
              <a:ext cx="2805954" cy="3639671"/>
            </a:xfrm>
            <a:prstGeom prst="roundRect">
              <a:avLst>
                <a:gd name="adj" fmla="val 6735"/>
              </a:avLst>
            </a:prstGeom>
            <a:solidFill>
              <a:srgbClr val="0C8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marR="0" lvl="0" indent="-28575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2030: small impact (biomass is niche in buildings already)</a:t>
              </a:r>
            </a:p>
            <a:p>
              <a:pPr marL="285750" lvl="0" indent="-285750" defTabSz="914377">
                <a:buFont typeface="Arial" panose="020B0604020202020204" pitchFamily="34" charset="0"/>
                <a:buChar char="•"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Onwards: </a:t>
              </a:r>
              <a:r>
                <a:rPr lang="en-US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no biomass for heating (pellets, stoves, small boilers)</a:t>
              </a:r>
              <a:endPara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285750" marR="0" lvl="0" indent="-285750" algn="l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Heavier reliance on heat pumps and electricity</a:t>
              </a:r>
            </a:p>
            <a:p>
              <a:pPr marL="285750" marR="0" lvl="0" indent="-28575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Regions with slower electrification (e.g., Eastern EU): </a:t>
              </a: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longer persistence of gas boilers (higher emissions)</a:t>
              </a:r>
            </a:p>
          </p:txBody>
        </p:sp>
        <p:sp>
          <p:nvSpPr>
            <p:cNvPr id="41" name="Rectangle: Top Corners Rounded 40">
              <a:extLst>
                <a:ext uri="{FF2B5EF4-FFF2-40B4-BE49-F238E27FC236}">
                  <a16:creationId xmlns:a16="http://schemas.microsoft.com/office/drawing/2014/main" id="{B4262A2A-7CAA-AFC9-F3EF-AD691BC77286}"/>
                </a:ext>
              </a:extLst>
            </p:cNvPr>
            <p:cNvSpPr/>
            <p:nvPr/>
          </p:nvSpPr>
          <p:spPr>
            <a:xfrm rot="5400000">
              <a:off x="2848787" y="3313144"/>
              <a:ext cx="3639671" cy="129332"/>
            </a:xfrm>
            <a:prstGeom prst="round2SameRect">
              <a:avLst>
                <a:gd name="adj1" fmla="val 24599"/>
                <a:gd name="adj2" fmla="val 0"/>
              </a:avLst>
            </a:prstGeom>
            <a:solidFill>
              <a:schemeClr val="bg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E3C24783-1C10-D81F-1721-0871F9A086CF}"/>
              </a:ext>
            </a:extLst>
          </p:cNvPr>
          <p:cNvSpPr/>
          <p:nvPr/>
        </p:nvSpPr>
        <p:spPr>
          <a:xfrm flipH="1">
            <a:off x="5011455" y="4437082"/>
            <a:ext cx="6854156" cy="1223078"/>
          </a:xfrm>
          <a:prstGeom prst="roundRect">
            <a:avLst>
              <a:gd name="adj" fmla="val 6735"/>
            </a:avLst>
          </a:prstGeom>
          <a:solidFill>
            <a:srgbClr val="0C8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Less relevant</a:t>
            </a:r>
          </a:p>
          <a:p>
            <a:pPr marL="285750" lvl="0" indent="-285750" defTabSz="914377">
              <a:buFont typeface="Arial" panose="020B0604020202020204" pitchFamily="34" charset="0"/>
              <a:buChar char="•"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Indirect effect: no district heating from waste/biomass with CCS  (drop in negative emissions)</a:t>
            </a: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2050: residual emissions elsewhere add pressure for higher efficiency</a:t>
            </a:r>
          </a:p>
        </p:txBody>
      </p:sp>
      <p:sp>
        <p:nvSpPr>
          <p:cNvPr id="43" name="Rectangle: Top Corners Rounded 42">
            <a:extLst>
              <a:ext uri="{FF2B5EF4-FFF2-40B4-BE49-F238E27FC236}">
                <a16:creationId xmlns:a16="http://schemas.microsoft.com/office/drawing/2014/main" id="{E35B60DE-BEB6-6B75-1465-8560C8734AE4}"/>
              </a:ext>
            </a:extLst>
          </p:cNvPr>
          <p:cNvSpPr/>
          <p:nvPr/>
        </p:nvSpPr>
        <p:spPr>
          <a:xfrm rot="16200000" flipH="1">
            <a:off x="4548163" y="4900362"/>
            <a:ext cx="1242483" cy="315922"/>
          </a:xfrm>
          <a:prstGeom prst="round2SameRect">
            <a:avLst>
              <a:gd name="adj1" fmla="val 24599"/>
              <a:gd name="adj2" fmla="val 0"/>
            </a:avLst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Rectangle: Top Corners Rounded 43">
            <a:extLst>
              <a:ext uri="{FF2B5EF4-FFF2-40B4-BE49-F238E27FC236}">
                <a16:creationId xmlns:a16="http://schemas.microsoft.com/office/drawing/2014/main" id="{0B38C110-D314-D314-8C6F-C9BB69FA1ECA}"/>
              </a:ext>
            </a:extLst>
          </p:cNvPr>
          <p:cNvSpPr/>
          <p:nvPr/>
        </p:nvSpPr>
        <p:spPr>
          <a:xfrm rot="16200000" flipH="1">
            <a:off x="4537793" y="2037026"/>
            <a:ext cx="1263222" cy="315921"/>
          </a:xfrm>
          <a:prstGeom prst="round2SameRect">
            <a:avLst>
              <a:gd name="adj1" fmla="val 24599"/>
              <a:gd name="adj2" fmla="val 0"/>
            </a:avLst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145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D2215-C5D2-A25F-C8CA-62F50CC4D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9A22AD-67D9-88F3-6217-892EADA7F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90"/>
            <a:ext cx="12202438" cy="5853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1CD27F9-D814-3009-C0C7-1C4F76968DA0}"/>
              </a:ext>
            </a:extLst>
          </p:cNvPr>
          <p:cNvSpPr txBox="1"/>
          <p:nvPr/>
        </p:nvSpPr>
        <p:spPr>
          <a:xfrm>
            <a:off x="421821" y="884464"/>
            <a:ext cx="9443357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C8282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Prospects for industrial decarbonisation</a:t>
            </a:r>
          </a:p>
          <a:p>
            <a:pPr algn="l"/>
            <a:endParaRPr lang="en-US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4F484F62-EA85-B49D-D2CD-EB4782455D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2482" y="5583733"/>
            <a:ext cx="2218218" cy="1163748"/>
          </a:xfrm>
          <a:prstGeom prst="rect">
            <a:avLst/>
          </a:prstGeom>
        </p:spPr>
      </p:pic>
      <p:pic>
        <p:nvPicPr>
          <p:cNvPr id="2" name="Picture 1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051A5B5B-22CD-CF2B-50F1-B70B44B65E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60" y="5942013"/>
            <a:ext cx="2476500" cy="5619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3F49DD-738A-95AB-72E5-EC93332E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3743" y="6356350"/>
            <a:ext cx="2743200" cy="365125"/>
          </a:xfrm>
        </p:spPr>
        <p:txBody>
          <a:bodyPr/>
          <a:lstStyle/>
          <a:p>
            <a:fld id="{7F8CC89E-602C-1F4F-BAC1-3D111DA03000}" type="slidenum">
              <a:rPr lang="en-US" sz="1600" b="1" smtClean="0">
                <a:solidFill>
                  <a:srgbClr val="0C8282"/>
                </a:solidFill>
                <a:latin typeface="Raavi"/>
                <a:cs typeface="Raavi"/>
              </a:rPr>
              <a:t>8</a:t>
            </a:fld>
            <a:endParaRPr lang="en-US" sz="1600" dirty="0">
              <a:solidFill>
                <a:srgbClr val="0C8282"/>
              </a:solidFill>
              <a:latin typeface="Raavi"/>
              <a:cs typeface="Raav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D55A7F-9161-1B67-D1BB-3287760A73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96"/>
          <a:stretch>
            <a:fillRect/>
          </a:stretch>
        </p:blipFill>
        <p:spPr bwMode="auto">
          <a:xfrm>
            <a:off x="261560" y="1379208"/>
            <a:ext cx="5562600" cy="1415630"/>
          </a:xfrm>
          <a:prstGeom prst="rect">
            <a:avLst/>
          </a:prstGeom>
          <a:noFill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32EA33-4DC2-00E4-DFFC-B505D9FCAB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5"/>
          <a:stretch>
            <a:fillRect/>
          </a:stretch>
        </p:blipFill>
        <p:spPr bwMode="auto">
          <a:xfrm>
            <a:off x="261560" y="2791331"/>
            <a:ext cx="5577840" cy="1415630"/>
          </a:xfrm>
          <a:prstGeom prst="rect">
            <a:avLst/>
          </a:prstGeom>
          <a:noFill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FDC249-9E7A-AB62-4B65-6C2F1489A2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60" y="4206961"/>
            <a:ext cx="5562600" cy="1827530"/>
          </a:xfrm>
          <a:prstGeom prst="rect">
            <a:avLst/>
          </a:prstGeom>
          <a:noFill/>
        </p:spPr>
      </p:pic>
      <p:sp>
        <p:nvSpPr>
          <p:cNvPr id="14" name="Rectangle 1">
            <a:extLst>
              <a:ext uri="{FF2B5EF4-FFF2-40B4-BE49-F238E27FC236}">
                <a16:creationId xmlns:a16="http://schemas.microsoft.com/office/drawing/2014/main" id="{7AA80CD0-FBBC-1013-D3C9-D51346A59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965" y="1678474"/>
            <a:ext cx="5862214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Limited RES and batteries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Increased electricity costs, reduced supply reliability, slower electrification, delayed transition to green H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low-emission industrial heat</a:t>
            </a: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altLang="en-US" sz="16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Biomass constraints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Limited fossil fuel substitution (esp. in hard-to-electrify sectors), no potential for CDR to offset residual industrial emissions, higher reliance on imported gases and system costs</a:t>
            </a: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altLang="en-US" sz="16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CCS constraints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CCS sole option for process emissions in EIIs</a:t>
            </a:r>
            <a:r>
              <a:rPr lang="en-US" sz="16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lower emission cuts, lock-into residual CO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increased dependence on carbon-intensive production routes—diverging model responses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075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C6A23-54DF-80EA-D0B7-366E54A5F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5132D5-07D4-5FE0-DA72-E19F09594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0"/>
            <a:ext cx="12202438" cy="5853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7351B89-2BFD-329E-431A-EB1FE3FE32D8}"/>
              </a:ext>
            </a:extLst>
          </p:cNvPr>
          <p:cNvSpPr txBox="1"/>
          <p:nvPr/>
        </p:nvSpPr>
        <p:spPr>
          <a:xfrm>
            <a:off x="421821" y="884464"/>
            <a:ext cx="944335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C8282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Crippled EU power-sector potential</a:t>
            </a: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92F71F38-4FE7-7A89-D6EC-D31620A2D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2482" y="5583733"/>
            <a:ext cx="2218218" cy="1163748"/>
          </a:xfrm>
          <a:prstGeom prst="rect">
            <a:avLst/>
          </a:prstGeom>
        </p:spPr>
      </p:pic>
      <p:pic>
        <p:nvPicPr>
          <p:cNvPr id="2" name="Picture 1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B9C3FC6D-169E-4AAA-6120-AB26E70E20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60" y="5942013"/>
            <a:ext cx="2476500" cy="5619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FEBCB1-F5F6-2298-4B81-115B84F60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3743" y="6356350"/>
            <a:ext cx="2743200" cy="365125"/>
          </a:xfrm>
        </p:spPr>
        <p:txBody>
          <a:bodyPr/>
          <a:lstStyle/>
          <a:p>
            <a:fld id="{7F8CC89E-602C-1F4F-BAC1-3D111DA03000}" type="slidenum">
              <a:rPr lang="en-US" sz="1600" b="1" smtClean="0">
                <a:solidFill>
                  <a:srgbClr val="0C8282"/>
                </a:solidFill>
                <a:latin typeface="Raavi"/>
                <a:cs typeface="Raavi"/>
              </a:rPr>
              <a:t>9</a:t>
            </a:fld>
            <a:endParaRPr lang="en-US" sz="1600" dirty="0">
              <a:solidFill>
                <a:srgbClr val="0C8282"/>
              </a:solidFill>
              <a:latin typeface="Raavi"/>
              <a:cs typeface="Raavi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8085831-A8AE-9928-3BE4-2BAD9F767B2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3477" b="16990"/>
          <a:stretch>
            <a:fillRect/>
          </a:stretch>
        </p:blipFill>
        <p:spPr>
          <a:xfrm>
            <a:off x="3866568" y="1989848"/>
            <a:ext cx="4654002" cy="2760407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FA3BD13-AFA3-EE6F-0AAA-0BAE851D75F7}"/>
              </a:ext>
            </a:extLst>
          </p:cNvPr>
          <p:cNvSpPr/>
          <p:nvPr/>
        </p:nvSpPr>
        <p:spPr>
          <a:xfrm>
            <a:off x="4175714" y="2281084"/>
            <a:ext cx="1002890" cy="338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66A4DAB-ABF9-043E-F365-68B11372FE72}"/>
              </a:ext>
            </a:extLst>
          </p:cNvPr>
          <p:cNvSpPr/>
          <p:nvPr/>
        </p:nvSpPr>
        <p:spPr>
          <a:xfrm>
            <a:off x="3891327" y="2837791"/>
            <a:ext cx="1002890" cy="338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90E52D5-1263-64FD-2EAA-5532B3DFDE5C}"/>
              </a:ext>
            </a:extLst>
          </p:cNvPr>
          <p:cNvSpPr/>
          <p:nvPr/>
        </p:nvSpPr>
        <p:spPr>
          <a:xfrm>
            <a:off x="3816837" y="3549447"/>
            <a:ext cx="1002890" cy="338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BDC086C-477F-5C3C-32DE-EC489775C624}"/>
              </a:ext>
            </a:extLst>
          </p:cNvPr>
          <p:cNvSpPr/>
          <p:nvPr/>
        </p:nvSpPr>
        <p:spPr>
          <a:xfrm>
            <a:off x="4118216" y="4106154"/>
            <a:ext cx="1002890" cy="3454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3658D3-6B48-7F26-009A-FC9DF75D1B1C}"/>
              </a:ext>
            </a:extLst>
          </p:cNvPr>
          <p:cNvSpPr/>
          <p:nvPr/>
        </p:nvSpPr>
        <p:spPr>
          <a:xfrm>
            <a:off x="7297456" y="2266334"/>
            <a:ext cx="1002890" cy="2654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43AB3D9-AF38-9EAF-E17E-B7316C79202E}"/>
              </a:ext>
            </a:extLst>
          </p:cNvPr>
          <p:cNvSpPr/>
          <p:nvPr/>
        </p:nvSpPr>
        <p:spPr>
          <a:xfrm>
            <a:off x="7542439" y="2834083"/>
            <a:ext cx="1002890" cy="328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048FB4B-F6A1-66C7-AC38-9656CECC210A}"/>
              </a:ext>
            </a:extLst>
          </p:cNvPr>
          <p:cNvSpPr/>
          <p:nvPr/>
        </p:nvSpPr>
        <p:spPr>
          <a:xfrm>
            <a:off x="7616929" y="3585725"/>
            <a:ext cx="1002890" cy="2654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F131D3-A9BC-6D77-B9F2-7E3418E40199}"/>
              </a:ext>
            </a:extLst>
          </p:cNvPr>
          <p:cNvSpPr/>
          <p:nvPr/>
        </p:nvSpPr>
        <p:spPr>
          <a:xfrm>
            <a:off x="7228630" y="4153474"/>
            <a:ext cx="1002890" cy="3454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BABD346-C9C9-F437-86B2-86C23FAB8832}"/>
              </a:ext>
            </a:extLst>
          </p:cNvPr>
          <p:cNvSpPr/>
          <p:nvPr/>
        </p:nvSpPr>
        <p:spPr>
          <a:xfrm>
            <a:off x="1605336" y="1297858"/>
            <a:ext cx="1488080" cy="1276350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NDC-LTT-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LimRES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E36CE9B-8CCF-8D49-1143-4DA149D376B1}"/>
              </a:ext>
            </a:extLst>
          </p:cNvPr>
          <p:cNvSpPr/>
          <p:nvPr/>
        </p:nvSpPr>
        <p:spPr>
          <a:xfrm>
            <a:off x="8846786" y="1605706"/>
            <a:ext cx="1572413" cy="1321254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NDC-LTT-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LimBIO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220E133-794A-3DBD-A55A-25451238C080}"/>
              </a:ext>
            </a:extLst>
          </p:cNvPr>
          <p:cNvSpPr/>
          <p:nvPr/>
        </p:nvSpPr>
        <p:spPr>
          <a:xfrm>
            <a:off x="5432122" y="5279315"/>
            <a:ext cx="1572413" cy="1321254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NDC-LTT-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LimCCS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0A8BFDB-A05B-D197-6952-7C4CC0A192C6}"/>
              </a:ext>
            </a:extLst>
          </p:cNvPr>
          <p:cNvCxnSpPr>
            <a:cxnSpLocks/>
          </p:cNvCxnSpPr>
          <p:nvPr/>
        </p:nvCxnSpPr>
        <p:spPr>
          <a:xfrm>
            <a:off x="2445238" y="2619113"/>
            <a:ext cx="2123767" cy="140480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FCC7A09-4FCA-7A7E-8702-0A4BD4848D97}"/>
              </a:ext>
            </a:extLst>
          </p:cNvPr>
          <p:cNvCxnSpPr/>
          <p:nvPr/>
        </p:nvCxnSpPr>
        <p:spPr>
          <a:xfrm>
            <a:off x="3093416" y="2281084"/>
            <a:ext cx="1219950" cy="471949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E190580A-73AB-B82C-EA2F-D80513AC994E}"/>
              </a:ext>
            </a:extLst>
          </p:cNvPr>
          <p:cNvCxnSpPr/>
          <p:nvPr/>
        </p:nvCxnSpPr>
        <p:spPr>
          <a:xfrm rot="10800000" flipV="1">
            <a:off x="6555123" y="2926960"/>
            <a:ext cx="3244645" cy="1733530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D8BC17F8-E2E5-D757-AFB9-7DD2B738B230}"/>
              </a:ext>
            </a:extLst>
          </p:cNvPr>
          <p:cNvCxnSpPr>
            <a:cxnSpLocks/>
            <a:stCxn id="43" idx="6"/>
          </p:cNvCxnSpPr>
          <p:nvPr/>
        </p:nvCxnSpPr>
        <p:spPr>
          <a:xfrm flipV="1">
            <a:off x="7004535" y="2808290"/>
            <a:ext cx="1090009" cy="3131652"/>
          </a:xfrm>
          <a:prstGeom prst="bentConnector2">
            <a:avLst/>
          </a:prstGeom>
          <a:ln w="38100">
            <a:solidFill>
              <a:srgbClr val="4AB4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3CB9827A-19F8-47A6-3ED5-F2206AFCC91D}"/>
              </a:ext>
            </a:extLst>
          </p:cNvPr>
          <p:cNvCxnSpPr>
            <a:cxnSpLocks/>
            <a:stCxn id="43" idx="2"/>
          </p:cNvCxnSpPr>
          <p:nvPr/>
        </p:nvCxnSpPr>
        <p:spPr>
          <a:xfrm rot="10800000">
            <a:off x="4451017" y="3585724"/>
            <a:ext cx="981104" cy="2354218"/>
          </a:xfrm>
          <a:prstGeom prst="bentConnector2">
            <a:avLst/>
          </a:prstGeom>
          <a:ln w="190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8FAA2134-124F-4DE3-5845-E99018922226}"/>
              </a:ext>
            </a:extLst>
          </p:cNvPr>
          <p:cNvCxnSpPr/>
          <p:nvPr/>
        </p:nvCxnSpPr>
        <p:spPr>
          <a:xfrm flipH="1" flipV="1">
            <a:off x="4894218" y="4153474"/>
            <a:ext cx="874323" cy="1273933"/>
          </a:xfrm>
          <a:prstGeom prst="straightConnector1">
            <a:avLst/>
          </a:prstGeom>
          <a:ln w="38100">
            <a:solidFill>
              <a:srgbClr val="4AB4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590060BC-C43F-77D7-996D-01CD15610FC1}"/>
              </a:ext>
            </a:extLst>
          </p:cNvPr>
          <p:cNvSpPr txBox="1"/>
          <p:nvPr/>
        </p:nvSpPr>
        <p:spPr>
          <a:xfrm>
            <a:off x="4907884" y="2004202"/>
            <a:ext cx="987771" cy="591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FE8E8C3-9EA1-5D27-FF4E-724251348DA9}"/>
              </a:ext>
            </a:extLst>
          </p:cNvPr>
          <p:cNvSpPr/>
          <p:nvPr/>
        </p:nvSpPr>
        <p:spPr>
          <a:xfrm>
            <a:off x="6733602" y="1989848"/>
            <a:ext cx="1255658" cy="5419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34EDE11-6FEC-7D88-D778-5768C406A383}"/>
              </a:ext>
            </a:extLst>
          </p:cNvPr>
          <p:cNvSpPr/>
          <p:nvPr/>
        </p:nvSpPr>
        <p:spPr>
          <a:xfrm>
            <a:off x="5601393" y="2517057"/>
            <a:ext cx="334299" cy="3803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2870B47D-B441-EE90-C35F-5548BB377737}"/>
              </a:ext>
            </a:extLst>
          </p:cNvPr>
          <p:cNvCxnSpPr>
            <a:cxnSpLocks/>
          </p:cNvCxnSpPr>
          <p:nvPr/>
        </p:nvCxnSpPr>
        <p:spPr>
          <a:xfrm>
            <a:off x="3032445" y="1565536"/>
            <a:ext cx="4387233" cy="1107954"/>
          </a:xfrm>
          <a:prstGeom prst="bentConnector3">
            <a:avLst>
              <a:gd name="adj1" fmla="val 41036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E17790DF-1381-7727-5C90-85F56A1D98F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853391" y="1901026"/>
            <a:ext cx="4120464" cy="844237"/>
          </a:xfrm>
          <a:prstGeom prst="bentConnector3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2CF36E5F-B1D8-0F95-BBEF-D3FD8C84BE60}"/>
              </a:ext>
            </a:extLst>
          </p:cNvPr>
          <p:cNvSpPr txBox="1"/>
          <p:nvPr/>
        </p:nvSpPr>
        <p:spPr>
          <a:xfrm>
            <a:off x="963377" y="2314500"/>
            <a:ext cx="168471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 dispatchable clean options (nuclear, hydro) expand; near-term gas acts as bridge fuel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19B7387-B986-9FA1-0E84-6C6ED456CF3F}"/>
              </a:ext>
            </a:extLst>
          </p:cNvPr>
          <p:cNvSpPr txBox="1"/>
          <p:nvPr/>
        </p:nvSpPr>
        <p:spPr>
          <a:xfrm>
            <a:off x="3832333" y="6098681"/>
            <a:ext cx="21237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Harder push on non-CCS tech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2588C71-B7A2-6A7C-D0E9-7627CCA5CA1B}"/>
              </a:ext>
            </a:extLst>
          </p:cNvPr>
          <p:cNvSpPr txBox="1"/>
          <p:nvPr/>
        </p:nvSpPr>
        <p:spPr>
          <a:xfrm>
            <a:off x="10013541" y="1932155"/>
            <a:ext cx="15842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Limits BECCS—Weaker potential for negative emissions</a:t>
            </a:r>
          </a:p>
        </p:txBody>
      </p:sp>
    </p:spTree>
    <p:extLst>
      <p:ext uri="{BB962C8B-B14F-4D97-AF65-F5344CB8AC3E}">
        <p14:creationId xmlns:p14="http://schemas.microsoft.com/office/powerpoint/2010/main" val="82320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6A943-4CC2-3B9F-1C6B-8D9F5C1DA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AB7769-4C53-9964-AC62-AE88BCFEB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0"/>
            <a:ext cx="12202438" cy="5853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C033A5-ABD3-D3E4-36BB-629E04B302E6}"/>
              </a:ext>
            </a:extLst>
          </p:cNvPr>
          <p:cNvSpPr txBox="1"/>
          <p:nvPr/>
        </p:nvSpPr>
        <p:spPr>
          <a:xfrm>
            <a:off x="421821" y="884464"/>
            <a:ext cx="9443357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C8282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Conclusions</a:t>
            </a:r>
          </a:p>
          <a:p>
            <a:pPr algn="l"/>
            <a:endParaRPr lang="en-US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62C94A36-E6B2-0B9E-0F75-317FBAB0FF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2482" y="5583733"/>
            <a:ext cx="2218218" cy="1163748"/>
          </a:xfrm>
          <a:prstGeom prst="rect">
            <a:avLst/>
          </a:prstGeom>
        </p:spPr>
      </p:pic>
      <p:pic>
        <p:nvPicPr>
          <p:cNvPr id="2" name="Picture 1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D6C7EF7A-AE9F-2880-A097-D55B57EB1A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60" y="5942013"/>
            <a:ext cx="2476500" cy="5619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223A3F-68B8-1518-BABD-F37CDFB76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3743" y="6356350"/>
            <a:ext cx="2743200" cy="365125"/>
          </a:xfrm>
        </p:spPr>
        <p:txBody>
          <a:bodyPr/>
          <a:lstStyle/>
          <a:p>
            <a:fld id="{7F8CC89E-602C-1F4F-BAC1-3D111DA03000}" type="slidenum">
              <a:rPr lang="en-US" sz="1600" b="1" smtClean="0">
                <a:solidFill>
                  <a:srgbClr val="0C8282"/>
                </a:solidFill>
                <a:latin typeface="Raavi"/>
                <a:cs typeface="Raavi"/>
              </a:rPr>
              <a:t>10</a:t>
            </a:fld>
            <a:endParaRPr lang="en-US" sz="1600" dirty="0">
              <a:solidFill>
                <a:srgbClr val="0C8282"/>
              </a:solidFill>
              <a:latin typeface="Raavi"/>
              <a:cs typeface="Raavi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A4FA0CE-EE72-B48D-C676-B7527103F28D}"/>
              </a:ext>
            </a:extLst>
          </p:cNvPr>
          <p:cNvSpPr txBox="1">
            <a:spLocks/>
          </p:cNvSpPr>
          <p:nvPr/>
        </p:nvSpPr>
        <p:spPr>
          <a:xfrm>
            <a:off x="421821" y="1683741"/>
            <a:ext cx="4964793" cy="4074802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Europe's path to climate neutrality remains dependent on a limited set of technologies, each with a distinct role in decarbonisation</a:t>
            </a:r>
          </a:p>
          <a:p>
            <a:pPr algn="just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 constraints pose measurable risks to achieving 2030 and 2050 goals; higher emissions, system costs, fossil fuel imports</a:t>
            </a:r>
          </a:p>
          <a:p>
            <a:pPr algn="just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Limiting biomass or CCS produces the largest emission increases (up to 1.1GtCO</a:t>
            </a:r>
            <a:r>
              <a:rPr lang="en-US" sz="1800" baseline="-25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by 2050</a:t>
            </a:r>
            <a:r>
              <a:rPr lang="el-GR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the same level/intensity of policy as in the unconstrained path); RES &amp; battery constraints have smaller (still significant) long-term impact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625DC5B-734B-B4C3-6791-70D3EFE73C5B}"/>
              </a:ext>
            </a:extLst>
          </p:cNvPr>
          <p:cNvSpPr txBox="1">
            <a:spLocks/>
          </p:cNvSpPr>
          <p:nvPr/>
        </p:nvSpPr>
        <p:spPr>
          <a:xfrm>
            <a:off x="6302829" y="1683741"/>
            <a:ext cx="5334000" cy="4074802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sz="1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Asymmetric sectoral impacts: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8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Power sector 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compensates via nuclear and gas, raising costs and import dependency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8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Industry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faces persistent process emissions without CCS and biomass feedstocks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8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Transport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remains tied to fossil fuels without efficient biofuels or electrification capacity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8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Buildings 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decarbonise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if clean electricity is cheap and widely available. Any constraint on RES or biomass slows down the shift to clean heating, keeps gas boilers in use, and raises costs for households</a:t>
            </a:r>
          </a:p>
        </p:txBody>
      </p:sp>
    </p:spTree>
    <p:extLst>
      <p:ext uri="{BB962C8B-B14F-4D97-AF65-F5344CB8AC3E}">
        <p14:creationId xmlns:p14="http://schemas.microsoft.com/office/powerpoint/2010/main" val="3792406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04B3A29C-AE77-D656-170F-3B6D8FF18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384" y="268719"/>
            <a:ext cx="4060521" cy="21765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A0F49F-4606-7ECB-2499-2C3C62CB3E67}"/>
              </a:ext>
            </a:extLst>
          </p:cNvPr>
          <p:cNvSpPr txBox="1"/>
          <p:nvPr/>
        </p:nvSpPr>
        <p:spPr>
          <a:xfrm>
            <a:off x="8026015" y="2723302"/>
            <a:ext cx="316420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C828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Thank you!</a:t>
            </a:r>
            <a:endParaRPr lang="en-US" sz="2400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1C5540-4151-73D4-F508-941AC55F3DDA}"/>
              </a:ext>
            </a:extLst>
          </p:cNvPr>
          <p:cNvSpPr txBox="1"/>
          <p:nvPr/>
        </p:nvSpPr>
        <p:spPr>
          <a:xfrm>
            <a:off x="8031394" y="3425842"/>
            <a:ext cx="3869058" cy="27404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baseline="30000" dirty="0">
                <a:solidFill>
                  <a:srgbClr val="0C8282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Maro Baka</a:t>
            </a:r>
            <a:endParaRPr lang="en-US" sz="2400" baseline="30000" dirty="0">
              <a:solidFill>
                <a:srgbClr val="0C8282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400" baseline="30000" dirty="0">
                <a:solidFill>
                  <a:srgbClr val="0C828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  <a:hlinkClick r:id="rId3"/>
              </a:rPr>
              <a:t>maro.baka@ricardo.com</a:t>
            </a:r>
            <a:r>
              <a:rPr lang="en-US" sz="2400" baseline="30000" dirty="0">
                <a:solidFill>
                  <a:srgbClr val="0C828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rgbClr val="0C8282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C828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Full list:</a:t>
            </a:r>
          </a:p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rgbClr val="0C828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Panagiotis Fragkos, Maro Baka, Eleftheria Zisarou, Dirk-Jan Van De Ven, Shivika Mittal, Lorenzo Rinaldi, Matteo Rocco, Clàudia Rodés-</a:t>
            </a:r>
            <a:r>
              <a:rPr lang="en-US" sz="1200" b="1" dirty="0" err="1">
                <a:solidFill>
                  <a:srgbClr val="0C828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Bachs</a:t>
            </a:r>
            <a:r>
              <a:rPr lang="en-US" sz="1200" b="1" dirty="0">
                <a:solidFill>
                  <a:srgbClr val="0C828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rgbClr val="0C828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Natasha Frilingou, Conall Heussaff, Alexandros Nikas</a:t>
            </a:r>
            <a:endParaRPr lang="en-US" sz="2400" b="1" dirty="0">
              <a:solidFill>
                <a:srgbClr val="0C8282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4" name="Picture 3" descr="A container ship in the water&#10;&#10;Description automatically generated">
            <a:extLst>
              <a:ext uri="{FF2B5EF4-FFF2-40B4-BE49-F238E27FC236}">
                <a16:creationId xmlns:a16="http://schemas.microsoft.com/office/drawing/2014/main" id="{2A16F175-953D-95AE-61C4-44CD30CAEB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1" t="23706" r="18850"/>
          <a:stretch/>
        </p:blipFill>
        <p:spPr>
          <a:xfrm>
            <a:off x="0" y="713361"/>
            <a:ext cx="6997414" cy="61446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C8E8D0-320D-F7E6-1A82-35ECC4573CBF}"/>
              </a:ext>
            </a:extLst>
          </p:cNvPr>
          <p:cNvSpPr txBox="1"/>
          <p:nvPr/>
        </p:nvSpPr>
        <p:spPr>
          <a:xfrm rot="20673884">
            <a:off x="6226" y="5435874"/>
            <a:ext cx="391314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Light SemiCondensed" panose="020B0502040204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work was supported by the European Commission Horizon Europe projects “IAM COMPACT”, “TRANSIENCE”, and “ENTICE” under Grant Agreements No. 101056306, 101137606, and 101184775, respectively. </a:t>
            </a:r>
          </a:p>
        </p:txBody>
      </p:sp>
    </p:spTree>
    <p:extLst>
      <p:ext uri="{BB962C8B-B14F-4D97-AF65-F5344CB8AC3E}">
        <p14:creationId xmlns:p14="http://schemas.microsoft.com/office/powerpoint/2010/main" val="2202023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3FDB70C5ABFC46BAE598D94BB850AE" ma:contentTypeVersion="13" ma:contentTypeDescription="Create a new document." ma:contentTypeScope="" ma:versionID="008f7c639f2577e16870ffacf5b459b2">
  <xsd:schema xmlns:xsd="http://www.w3.org/2001/XMLSchema" xmlns:xs="http://www.w3.org/2001/XMLSchema" xmlns:p="http://schemas.microsoft.com/office/2006/metadata/properties" xmlns:ns2="77755855-29e3-472f-90ed-3795c9188724" xmlns:ns3="06a48933-97ef-42f3-b216-a6825abb6523" targetNamespace="http://schemas.microsoft.com/office/2006/metadata/properties" ma:root="true" ma:fieldsID="bd90606854bf8e15b9db28b5366a17c9" ns2:_="" ns3:_="">
    <xsd:import namespace="77755855-29e3-472f-90ed-3795c9188724"/>
    <xsd:import namespace="06a48933-97ef-42f3-b216-a6825abb65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755855-29e3-472f-90ed-3795c9188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1426c4ad-9a3b-4a82-89f2-7dd754fd43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a48933-97ef-42f3-b216-a6825abb652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fc3f9e6-f3c8-4dcb-8040-832cbd2f4272}" ma:internalName="TaxCatchAll" ma:showField="CatchAllData" ma:web="06a48933-97ef-42f3-b216-a6825abb65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6a48933-97ef-42f3-b216-a6825abb6523" xsi:nil="true"/>
    <lcf76f155ced4ddcb4097134ff3c332f xmlns="77755855-29e3-472f-90ed-3795c9188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E1DAEE4-D99C-4DF2-8CA2-65440D0496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B67021B-D384-47BE-BCEF-E4498EBE72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755855-29e3-472f-90ed-3795c9188724"/>
    <ds:schemaRef ds:uri="06a48933-97ef-42f3-b216-a6825abb65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B93EFB-AACB-49F9-894D-31D17A890745}">
  <ds:schemaRefs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3eaa0d2c-6158-42c9-bb74-69daf1072548"/>
    <ds:schemaRef ds:uri="http://schemas.microsoft.com/office/2006/metadata/properties"/>
    <ds:schemaRef ds:uri="http://schemas.openxmlformats.org/package/2006/metadata/core-properties"/>
    <ds:schemaRef ds:uri="d25bdca5-d27d-4529-a4b7-52d459749c42"/>
    <ds:schemaRef ds:uri="http://www.w3.org/XML/1998/namespace"/>
    <ds:schemaRef ds:uri="06a48933-97ef-42f3-b216-a6825abb6523"/>
    <ds:schemaRef ds:uri="77755855-29e3-472f-90ed-3795c918872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2798</TotalTime>
  <Words>1093</Words>
  <Application>Microsoft Office PowerPoint</Application>
  <PresentationFormat>Widescreen</PresentationFormat>
  <Paragraphs>129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Aptos</vt:lpstr>
      <vt:lpstr>Aptos Display</vt:lpstr>
      <vt:lpstr>Arial</vt:lpstr>
      <vt:lpstr>Bahnschrift Light SemiCondensed</vt:lpstr>
      <vt:lpstr>Courier New</vt:lpstr>
      <vt:lpstr>Open Sans</vt:lpstr>
      <vt:lpstr>Open Sans ExtraBold</vt:lpstr>
      <vt:lpstr>Open Sans Light</vt:lpstr>
      <vt:lpstr>Raavi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Alexandros  Nikas</dc:creator>
  <cp:lastModifiedBy>Baka, Maro</cp:lastModifiedBy>
  <cp:revision>27</cp:revision>
  <dcterms:created xsi:type="dcterms:W3CDTF">2013-07-15T20:26:40Z</dcterms:created>
  <dcterms:modified xsi:type="dcterms:W3CDTF">2026-06-10T15:32:15Z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0x0101006C3FDB70C5ABFC46BAE598D94BB850AE</vt:lpwstr>
  </property>
  <property fmtid="{D5CDD505-2E9C-101B-9397-08002B2CF9AE}" pid="3" name="MediaServiceImageTags">
    <vt:lpwstr/>
  </property>
</Properties>
</file>