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2"/>
  </p:notesMasterIdLst>
  <p:sldIdLst>
    <p:sldId id="256" r:id="rId6"/>
    <p:sldId id="2204" r:id="rId7"/>
    <p:sldId id="2190" r:id="rId8"/>
    <p:sldId id="345" r:id="rId9"/>
    <p:sldId id="2178" r:id="rId10"/>
    <p:sldId id="2182" r:id="rId11"/>
    <p:sldId id="2202" r:id="rId12"/>
    <p:sldId id="2203" r:id="rId13"/>
    <p:sldId id="2172" r:id="rId14"/>
    <p:sldId id="2191" r:id="rId15"/>
    <p:sldId id="2200" r:id="rId16"/>
    <p:sldId id="2184" r:id="rId17"/>
    <p:sldId id="2176" r:id="rId18"/>
    <p:sldId id="2180" r:id="rId19"/>
    <p:sldId id="2210" r:id="rId20"/>
    <p:sldId id="293" r:id="rId21"/>
  </p:sldIdLst>
  <p:sldSz cx="12192000" cy="6858000"/>
  <p:notesSz cx="7315200" cy="96012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uy Sacerdoti" initials="GS" lastIdx="3" clrIdx="0"/>
  <p:cmAuthor id="1" name="Yasuyuki Sawada" initials="YS" lastIdx="3" clrIdx="1">
    <p:extLst>
      <p:ext uri="{19B8F6BF-5375-455C-9EA6-DF929625EA0E}">
        <p15:presenceInfo xmlns:p15="http://schemas.microsoft.com/office/powerpoint/2012/main" userId="S::ysawada@adb.org::96c6011c-a77e-41f2-8646-2b6504ab70a4" providerId="AD"/>
      </p:ext>
    </p:extLst>
  </p:cmAuthor>
  <p:cmAuthor id="2" name="CCT" initials="CCT" lastIdx="44" clrIdx="2">
    <p:extLst>
      <p:ext uri="{19B8F6BF-5375-455C-9EA6-DF929625EA0E}">
        <p15:presenceInfo xmlns:p15="http://schemas.microsoft.com/office/powerpoint/2012/main" userId="CCT" providerId="None"/>
      </p:ext>
    </p:extLst>
  </p:cmAuthor>
  <p:cmAuthor id="3" name="Abdul D. Abiad" initials="ADA" lastIdx="5" clrIdx="3">
    <p:extLst>
      <p:ext uri="{19B8F6BF-5375-455C-9EA6-DF929625EA0E}">
        <p15:presenceInfo xmlns:p15="http://schemas.microsoft.com/office/powerpoint/2012/main" userId="S::aabiad@adb.org::bbac1cf0-26ea-4c48-bc33-9b697ac327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DFD"/>
    <a:srgbClr val="2690C1"/>
    <a:srgbClr val="F47E26"/>
    <a:srgbClr val="107BAA"/>
    <a:srgbClr val="08A5D2"/>
    <a:srgbClr val="27A6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88" autoAdjust="0"/>
    <p:restoredTop sz="73060" autoAdjust="0"/>
  </p:normalViewPr>
  <p:slideViewPr>
    <p:cSldViewPr snapToGrid="0">
      <p:cViewPr varScale="1">
        <p:scale>
          <a:sx n="45" d="100"/>
          <a:sy n="45" d="100"/>
        </p:scale>
        <p:origin x="1652" y="40"/>
      </p:cViewPr>
      <p:guideLst>
        <p:guide orient="horz" pos="2160"/>
        <p:guide pos="384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-272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638" y="144463"/>
            <a:ext cx="7002462" cy="39385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7254" y="4289501"/>
            <a:ext cx="7002532" cy="5167838"/>
          </a:xfrm>
          <a:prstGeom prst="rect">
            <a:avLst/>
          </a:prstGeom>
        </p:spPr>
        <p:txBody>
          <a:bodyPr vert="horz" lIns="96647" tIns="48324" rIns="96647" bIns="483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7670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7638" y="144463"/>
            <a:ext cx="7002462" cy="3938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lIns="91427" tIns="45714" rIns="91427" bIns="45714"/>
          <a:lstStyle/>
          <a:p>
            <a:fld id="{35FDB43F-64CE-43E5-B015-043C4EF05A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221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337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552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7638" y="144463"/>
            <a:ext cx="7002462" cy="39385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 lIns="91427" tIns="45714" rIns="91427" bIns="45714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 lIns="91427" tIns="45714" rIns="91427" bIns="45714"/>
          <a:lstStyle/>
          <a:p>
            <a:fld id="{A649113F-0DCE-7D40-9684-257778C515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35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7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36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83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395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258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727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693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4465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7127" indent="-237127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004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44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D1AFC9-2216-4A7C-AB39-D8F864AA41F9}"/>
              </a:ext>
            </a:extLst>
          </p:cNvPr>
          <p:cNvSpPr/>
          <p:nvPr userDrawn="1"/>
        </p:nvSpPr>
        <p:spPr>
          <a:xfrm>
            <a:off x="-8313" y="2543695"/>
            <a:ext cx="12200313" cy="4314305"/>
          </a:xfrm>
          <a:prstGeom prst="rect">
            <a:avLst/>
          </a:prstGeom>
          <a:solidFill>
            <a:srgbClr val="F9FDFD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B21A05-5A94-4F1B-9657-1885D6EA18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61" t="12491" r="69896" b="38666"/>
          <a:stretch/>
        </p:blipFill>
        <p:spPr>
          <a:xfrm>
            <a:off x="6069728" y="358905"/>
            <a:ext cx="5828311" cy="6298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543D83-0B3B-45AA-861F-890BBD124E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985" y="555941"/>
            <a:ext cx="661212" cy="661212"/>
          </a:xfrm>
          <a:prstGeom prst="rect">
            <a:avLst/>
          </a:prstGeom>
        </p:spPr>
      </p:pic>
      <p:pic>
        <p:nvPicPr>
          <p:cNvPr id="3" name="Picture 2" descr="A picture containing animal, flower, several, table&#10;&#10;Description automatically generated">
            <a:extLst>
              <a:ext uri="{FF2B5EF4-FFF2-40B4-BE49-F238E27FC236}">
                <a16:creationId xmlns:a16="http://schemas.microsoft.com/office/drawing/2014/main" id="{4FED5235-B877-4373-BDE5-10AEF2532C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3657"/>
          <a:stretch/>
        </p:blipFill>
        <p:spPr>
          <a:xfrm>
            <a:off x="5831580" y="273044"/>
            <a:ext cx="6066459" cy="63847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6835BA9-3886-4BD4-A65C-E79B3B777651}"/>
              </a:ext>
            </a:extLst>
          </p:cNvPr>
          <p:cNvSpPr/>
          <p:nvPr userDrawn="1"/>
        </p:nvSpPr>
        <p:spPr>
          <a:xfrm>
            <a:off x="293961" y="273044"/>
            <a:ext cx="10530558" cy="6384783"/>
          </a:xfrm>
          <a:custGeom>
            <a:avLst/>
            <a:gdLst>
              <a:gd name="connsiteX0" fmla="*/ 0 w 10260129"/>
              <a:gd name="connsiteY0" fmla="*/ 0 h 6335357"/>
              <a:gd name="connsiteX1" fmla="*/ 10260129 w 10260129"/>
              <a:gd name="connsiteY1" fmla="*/ 0 h 6335357"/>
              <a:gd name="connsiteX2" fmla="*/ 10260129 w 10260129"/>
              <a:gd name="connsiteY2" fmla="*/ 6335357 h 6335357"/>
              <a:gd name="connsiteX3" fmla="*/ 0 w 10260129"/>
              <a:gd name="connsiteY3" fmla="*/ 6335357 h 6335357"/>
              <a:gd name="connsiteX4" fmla="*/ 0 w 10260129"/>
              <a:gd name="connsiteY4" fmla="*/ 0 h 6335357"/>
              <a:gd name="connsiteX0" fmla="*/ 0 w 10260129"/>
              <a:gd name="connsiteY0" fmla="*/ 0 h 6344982"/>
              <a:gd name="connsiteX1" fmla="*/ 10260129 w 10260129"/>
              <a:gd name="connsiteY1" fmla="*/ 0 h 6344982"/>
              <a:gd name="connsiteX2" fmla="*/ 6102015 w 10260129"/>
              <a:gd name="connsiteY2" fmla="*/ 6344982 h 6344982"/>
              <a:gd name="connsiteX3" fmla="*/ 0 w 10260129"/>
              <a:gd name="connsiteY3" fmla="*/ 6335357 h 6344982"/>
              <a:gd name="connsiteX4" fmla="*/ 0 w 10260129"/>
              <a:gd name="connsiteY4" fmla="*/ 0 h 6344982"/>
              <a:gd name="connsiteX0" fmla="*/ 0 w 10260129"/>
              <a:gd name="connsiteY0" fmla="*/ 0 h 6335357"/>
              <a:gd name="connsiteX1" fmla="*/ 10260129 w 10260129"/>
              <a:gd name="connsiteY1" fmla="*/ 0 h 6335357"/>
              <a:gd name="connsiteX2" fmla="*/ 5245367 w 10260129"/>
              <a:gd name="connsiteY2" fmla="*/ 6306481 h 6335357"/>
              <a:gd name="connsiteX3" fmla="*/ 0 w 10260129"/>
              <a:gd name="connsiteY3" fmla="*/ 6335357 h 6335357"/>
              <a:gd name="connsiteX4" fmla="*/ 0 w 10260129"/>
              <a:gd name="connsiteY4" fmla="*/ 0 h 6335357"/>
              <a:gd name="connsiteX0" fmla="*/ 0 w 10260129"/>
              <a:gd name="connsiteY0" fmla="*/ 0 h 6335357"/>
              <a:gd name="connsiteX1" fmla="*/ 10260129 w 10260129"/>
              <a:gd name="connsiteY1" fmla="*/ 0 h 6335357"/>
              <a:gd name="connsiteX2" fmla="*/ 5514874 w 10260129"/>
              <a:gd name="connsiteY2" fmla="*/ 6325731 h 6335357"/>
              <a:gd name="connsiteX3" fmla="*/ 0 w 10260129"/>
              <a:gd name="connsiteY3" fmla="*/ 6335357 h 6335357"/>
              <a:gd name="connsiteX4" fmla="*/ 0 w 10260129"/>
              <a:gd name="connsiteY4" fmla="*/ 0 h 6335357"/>
              <a:gd name="connsiteX0" fmla="*/ 0 w 10289005"/>
              <a:gd name="connsiteY0" fmla="*/ 0 h 6335357"/>
              <a:gd name="connsiteX1" fmla="*/ 10289005 w 10289005"/>
              <a:gd name="connsiteY1" fmla="*/ 0 h 6335357"/>
              <a:gd name="connsiteX2" fmla="*/ 5514874 w 10289005"/>
              <a:gd name="connsiteY2" fmla="*/ 6325731 h 6335357"/>
              <a:gd name="connsiteX3" fmla="*/ 0 w 10289005"/>
              <a:gd name="connsiteY3" fmla="*/ 6335357 h 6335357"/>
              <a:gd name="connsiteX4" fmla="*/ 0 w 10289005"/>
              <a:gd name="connsiteY4" fmla="*/ 0 h 6335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9005" h="6335357">
                <a:moveTo>
                  <a:pt x="0" y="0"/>
                </a:moveTo>
                <a:lnTo>
                  <a:pt x="10289005" y="0"/>
                </a:lnTo>
                <a:lnTo>
                  <a:pt x="5514874" y="6325731"/>
                </a:lnTo>
                <a:lnTo>
                  <a:pt x="0" y="6335357"/>
                </a:lnTo>
                <a:lnTo>
                  <a:pt x="0" y="0"/>
                </a:lnTo>
                <a:close/>
              </a:path>
            </a:pathLst>
          </a:custGeom>
          <a:solidFill>
            <a:srgbClr val="F4F5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76173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AAF00-5AF9-4098-8BA4-10B059D46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10E7A-F111-4E99-9F04-8AB75F148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5B1D4-B4FF-45B0-B6E3-0B1BD9058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89842A-8D81-4804-A112-0058A200D2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5942615"/>
            <a:ext cx="661212" cy="6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91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66A61-3C16-4EF6-8209-74189503A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622A5-851F-4D88-A4E8-FF8B2C1E3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8B650-6ADA-413D-A4A2-126DCA052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550E47-DDB2-477A-9B33-E3CE5F4A69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5942615"/>
            <a:ext cx="661212" cy="6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5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C994B-7D12-48F6-ACEB-7D3439331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3EFE-008F-4595-9718-D781A36826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C76179-72F5-4537-A26D-1184011C2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16AE-7296-40D5-83F7-F45979327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40ED60-6F26-4834-896E-DB2130A05E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5942615"/>
            <a:ext cx="661212" cy="6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30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B722E-7470-4230-B22F-71DAEF395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1A5EA-2F4B-4C1E-BD00-15A644245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17281-48E7-4C2B-8E36-F5EACC344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3500BE-D920-41C6-8B14-B262A2833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39D5C-3C82-4CC5-9B77-1829EEB614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4FE845-D04F-4299-AEFC-8E307168B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34A30E-1783-4FF4-9C35-050E9CD7DA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5942615"/>
            <a:ext cx="661212" cy="6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70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4ECC4-DFB5-4EC9-B747-06E0924BC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7CF17B-C2EE-4771-921D-F284748D6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6BD8CA-66F7-4DFE-9689-D61F200837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5942615"/>
            <a:ext cx="661212" cy="6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40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8FC54-3F29-44C4-BE67-42ACC1C20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DEA749-EE1B-49BB-B220-9D021DE3E0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5942615"/>
            <a:ext cx="661212" cy="6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842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E79F4-A017-4C3A-9310-38DC26457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E5BE2-7292-48E4-AB52-A52983F11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35D8C-0376-471B-AA5D-29308ECE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EF9539-9D83-4F7F-BB09-CFE39B460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FFF1C6-F486-4A4D-9C74-CA6D8A76D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5942615"/>
            <a:ext cx="661212" cy="6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5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1ACB2-25FD-4670-8475-90F8C3759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AE7484-4002-4E4F-9711-749A6537A6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D7909-E459-45FA-B3CD-F0E61D2D1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FAC6B7-4184-4624-820F-82E21C54E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270947-33A2-47FA-BB28-636FB8243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5942615"/>
            <a:ext cx="661212" cy="6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845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50D72-C8AB-4089-B16E-894D2010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9D3859-F37C-4022-983E-708A0630C8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74822-84D1-40EB-A5C3-D2C729BDD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E43728-7470-4C12-804C-8991F830B5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5942615"/>
            <a:ext cx="661212" cy="6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64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F8575A-637D-41F4-9315-100B73CF8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E1C127-0B8F-4164-BEE8-8393559E86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4748A-C518-48BE-A9F1-585881708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BF031E-1E34-4146-93F3-041A9AA2BC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0" y="5942615"/>
            <a:ext cx="661212" cy="66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47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3600" b="1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F7491B-B462-41F0-83F1-38DDB1862B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82" y="5915337"/>
            <a:ext cx="570672" cy="570672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FBD8658-89AC-459C-AEF6-73CEAD0165C5}"/>
              </a:ext>
            </a:extLst>
          </p:cNvPr>
          <p:cNvSpPr txBox="1">
            <a:spLocks/>
          </p:cNvSpPr>
          <p:nvPr userDrawn="1"/>
        </p:nvSpPr>
        <p:spPr>
          <a:xfrm>
            <a:off x="10907856" y="6203952"/>
            <a:ext cx="1046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2AEF64-9867-4B71-936B-C52248B5A9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13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40A1B70-EE60-4BC5-8645-8B137C3EDE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35443035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think-cell Slide" r:id="rId17" imgW="395" imgH="394" progId="TCLayout.ActiveDocument.1">
                  <p:embed/>
                </p:oleObj>
              </mc:Choice>
              <mc:Fallback>
                <p:oleObj name="think-cell Slide" r:id="rId17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0029618-7D0A-4F93-AC8D-47FF695D647A}"/>
              </a:ext>
            </a:extLst>
          </p:cNvPr>
          <p:cNvSpPr/>
          <p:nvPr userDrawn="1">
            <p:custDataLst>
              <p:tags r:id="rId1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 dirty="0">
              <a:latin typeface="Calibri" panose="020F0502020204030204" pitchFamily="34" charset="0"/>
              <a:ea typeface="+mj-ea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E93134-14F2-4317-BC24-1EC310880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05F881-1C8F-4A09-BFEB-DB8A76ADB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70F32-DDF1-400D-AE88-AE3AA439C3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1694" y="6356351"/>
            <a:ext cx="4303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55935-99C8-43E7-A163-CF01AD5131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B60353-3113-480F-8433-3018D2A0CC4A}"/>
              </a:ext>
            </a:extLst>
          </p:cNvPr>
          <p:cNvSpPr/>
          <p:nvPr/>
        </p:nvSpPr>
        <p:spPr>
          <a:xfrm>
            <a:off x="-1" y="6721476"/>
            <a:ext cx="12192001" cy="179386"/>
          </a:xfrm>
          <a:prstGeom prst="rect">
            <a:avLst/>
          </a:prstGeom>
          <a:solidFill>
            <a:srgbClr val="2690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817505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US" sz="4400" b="1" kern="1200" dirty="0">
          <a:solidFill>
            <a:srgbClr val="2690C1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1332F1-0AC3-41FE-8A27-4D6C2F375A9E}"/>
              </a:ext>
            </a:extLst>
          </p:cNvPr>
          <p:cNvSpPr txBox="1"/>
          <p:nvPr/>
        </p:nvSpPr>
        <p:spPr>
          <a:xfrm>
            <a:off x="484455" y="668450"/>
            <a:ext cx="69402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rgbClr val="107BAA"/>
                </a:solidFill>
                <a:ea typeface="Gulim" pitchFamily="34" charset="-127"/>
                <a:cs typeface="Arial" panose="020B0604020202020204" pitchFamily="34" charset="0"/>
              </a:rPr>
              <a:t>GTAP Analysis: ADB’s Updated Assessment of COVID-19 Economic Impact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F966B74B-30AC-4155-B553-35D2FEE60551}"/>
              </a:ext>
            </a:extLst>
          </p:cNvPr>
          <p:cNvSpPr txBox="1">
            <a:spLocks/>
          </p:cNvSpPr>
          <p:nvPr/>
        </p:nvSpPr>
        <p:spPr>
          <a:xfrm>
            <a:off x="484455" y="2868033"/>
            <a:ext cx="8073758" cy="33215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en-US" sz="2800" b="1" dirty="0">
                <a:solidFill>
                  <a:srgbClr val="107BAA"/>
                </a:solidFill>
                <a:cs typeface="Arial" panose="020B0604020202020204" pitchFamily="34" charset="0"/>
              </a:rPr>
              <a:t>James Villafuerte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en-US" sz="2800" b="1" dirty="0">
                <a:solidFill>
                  <a:srgbClr val="107BAA"/>
                </a:solidFill>
                <a:cs typeface="Arial" panose="020B0604020202020204" pitchFamily="34" charset="0"/>
              </a:rPr>
              <a:t>Badri Narayanan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en-US" sz="2800" b="1" dirty="0">
              <a:solidFill>
                <a:srgbClr val="107BAA"/>
              </a:solidFill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107BAA"/>
                </a:solidFill>
                <a:cs typeface="Arial" panose="020B0604020202020204" pitchFamily="34" charset="0"/>
              </a:rPr>
              <a:t>23rd Annual Conference on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107BAA"/>
                </a:solidFill>
                <a:cs typeface="Arial" panose="020B0604020202020204" pitchFamily="34" charset="0"/>
              </a:rPr>
              <a:t>Global Economic Analysis </a:t>
            </a:r>
            <a:br>
              <a:rPr lang="en-US" sz="2800" b="1" dirty="0">
                <a:solidFill>
                  <a:srgbClr val="107BAA"/>
                </a:solidFill>
                <a:cs typeface="Arial" panose="020B0604020202020204" pitchFamily="34" charset="0"/>
              </a:rPr>
            </a:br>
            <a:r>
              <a:rPr lang="en-US" sz="2800" b="1" dirty="0">
                <a:solidFill>
                  <a:srgbClr val="107BAA"/>
                </a:solidFill>
                <a:cs typeface="Arial" panose="020B0604020202020204" pitchFamily="34" charset="0"/>
              </a:rPr>
              <a:t>Global Economic Analysis Beyond 2020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en-US" sz="2800" b="1" dirty="0">
                <a:solidFill>
                  <a:srgbClr val="107BAA"/>
                </a:solidFill>
                <a:cs typeface="Arial" panose="020B0604020202020204" pitchFamily="34" charset="0"/>
              </a:rPr>
              <a:t>17-19 June 2020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altLang="en-US" sz="2800" b="1" dirty="0">
              <a:solidFill>
                <a:srgbClr val="107BAA"/>
              </a:solidFill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PH" altLang="en-US" sz="2800" dirty="0">
              <a:solidFill>
                <a:srgbClr val="107BAA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632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1857F-2318-4889-9181-A1660DE55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346"/>
            <a:ext cx="10515600" cy="705392"/>
          </a:xfrm>
        </p:spPr>
        <p:txBody>
          <a:bodyPr>
            <a:normAutofit/>
          </a:bodyPr>
          <a:lstStyle/>
          <a:p>
            <a:r>
              <a:rPr lang="en-US" sz="4000" dirty="0"/>
              <a:t>Key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A3D22-AF9B-4186-B1E1-EE7E239D8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052" y="791738"/>
            <a:ext cx="11222930" cy="5766225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The ADB 2020 COVID-19 global impact assessment of $2.0 trillion (short containment) to $4.1 trillion (long containment) has been raised to $5.8 trillion to $8.8 trillion (6.4% to 9.7% of global GDP).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Globally, job losses equivalent to 158 million to 242 million are expected with  $1.2 trillion to $1.8 trillion in foregone wage income.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In the long containment scenario, the number of poor will increase by about 56 million for the $1.9/day poverty threshold and 140 million for the $3.2/day.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Direct support to income and revenue will raise global GDP by $1.7 trillion to $3.4 trillion or 1.9% to 3.7% of global GDP.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Government policy responses—such as direct interventions on income and revenues—will soften the global impact by 30%‒40%, from $4.1 trillion to $5.4 trillion or 4.5% to 5.9% of global GDP.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9D1F7-A23C-413B-88F1-22D5CEE8A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58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04BD9-9843-4C42-BC43-F511B1D3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43545"/>
          </a:xfrm>
        </p:spPr>
        <p:txBody>
          <a:bodyPr>
            <a:normAutofit/>
          </a:bodyPr>
          <a:lstStyle/>
          <a:p>
            <a:r>
              <a:rPr lang="en-US" dirty="0"/>
              <a:t>Global COVID-19 Confirmed Cases, Deaths ('000)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CAF58-E06A-4198-8356-4D5A646A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B09CFC-D706-4E09-B3B8-3DE8C242FD39}"/>
              </a:ext>
            </a:extLst>
          </p:cNvPr>
          <p:cNvSpPr txBox="1"/>
          <p:nvPr/>
        </p:nvSpPr>
        <p:spPr>
          <a:xfrm>
            <a:off x="948954" y="6241357"/>
            <a:ext cx="11031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PRC = Peoples’ Republic of China, SARS = severe acute respiratory syndrome, WHO = World Health Organization.  </a:t>
            </a:r>
          </a:p>
          <a:p>
            <a:r>
              <a:rPr lang="en-US" sz="1000" dirty="0"/>
              <a:t>Source: World Health Organization statistics downloaded using CEIC (accessed 5 May 2020).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19E45A-1536-46FF-BCD0-3172773A5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54" y="914399"/>
            <a:ext cx="10438183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408716-17F5-44C0-B61A-2E188C6B1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indent="117475"/>
            <a:fld id="{7D0C6CEF-3F30-5644-AEEC-4228C0B92182}" type="slidenum">
              <a:rPr lang="en-US" smtClean="0"/>
              <a:pPr indent="117475"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9FE130-CA74-4BE4-8E91-08FE42FF1C26}"/>
              </a:ext>
            </a:extLst>
          </p:cNvPr>
          <p:cNvSpPr txBox="1"/>
          <p:nvPr/>
        </p:nvSpPr>
        <p:spPr>
          <a:xfrm>
            <a:off x="0" y="90824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000" b="1" dirty="0">
                <a:solidFill>
                  <a:srgbClr val="2690C1"/>
                </a:solidFill>
                <a:ea typeface="+mj-ea"/>
                <a:cs typeface="Arial" panose="020B0604020202020204" pitchFamily="34" charset="0"/>
              </a:rPr>
              <a:t>How COVID-19 Affects the Economy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5400F2-7644-4CAE-A34D-186F409EE238}"/>
              </a:ext>
            </a:extLst>
          </p:cNvPr>
          <p:cNvSpPr txBox="1"/>
          <p:nvPr/>
        </p:nvSpPr>
        <p:spPr>
          <a:xfrm>
            <a:off x="7454900" y="5502445"/>
            <a:ext cx="17145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BF0A25-7BCB-4E11-940D-C7F91A9E2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6" y="1038225"/>
            <a:ext cx="10344150" cy="546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429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0B0BF-9B25-4BB5-8278-87C435EA2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315"/>
            <a:ext cx="10515600" cy="979648"/>
          </a:xfrm>
        </p:spPr>
        <p:txBody>
          <a:bodyPr>
            <a:normAutofit/>
          </a:bodyPr>
          <a:lstStyle/>
          <a:p>
            <a:r>
              <a:rPr lang="en-US" sz="4000" dirty="0"/>
              <a:t>Updated GDP Impact Assessment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88A98-69B8-437E-98E4-E3DBB590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F11273-D7B3-40A4-AD6F-B0D7A4C2C4F9}"/>
              </a:ext>
            </a:extLst>
          </p:cNvPr>
          <p:cNvSpPr txBox="1"/>
          <p:nvPr/>
        </p:nvSpPr>
        <p:spPr>
          <a:xfrm>
            <a:off x="2320912" y="1035094"/>
            <a:ext cx="7038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690C1"/>
                </a:solidFill>
                <a:ea typeface="+mj-ea"/>
                <a:cs typeface="Arial" panose="020B0604020202020204" pitchFamily="34" charset="0"/>
              </a:rPr>
              <a:t>Deviation from the non-COVID-19 baseline, 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79592D-E10E-4314-8862-70EA71FE8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311" y="1752600"/>
            <a:ext cx="7653933" cy="438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6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4F3B4-3D01-4044-B283-46D853F10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457"/>
            <a:ext cx="10515600" cy="728067"/>
          </a:xfrm>
        </p:spPr>
        <p:txBody>
          <a:bodyPr>
            <a:normAutofit/>
          </a:bodyPr>
          <a:lstStyle/>
          <a:p>
            <a:r>
              <a:rPr lang="en-US" sz="4000" dirty="0"/>
              <a:t>Key Differences: ADO vs. GTAP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0C4EF-716F-44FE-835D-3163F0B10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6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95992E-3FED-4A49-A377-4C017C2C8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885524"/>
            <a:ext cx="10923494" cy="56312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500" b="1" dirty="0"/>
              <a:t>Numerical differences: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Infection level was less than a million in the ADO; now more than 4 million.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ADO 2020 analysis had 13 outbreak-affected economies; GTAP analysis covered 96 outbreak-affected countries and territories, with 1000+ infections each.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ADO analysis accounts for 3 channels: tourism, consumption and investment, and trade and production linkages; GTAP covers these plus 3 more: 1) increase in trade costs, 2) production disruptions, and 3) government policy responses.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The size of the shocks to tourism receipts, consumption and investment are larger in the GTAP analysis than in the ADO (</a:t>
            </a:r>
            <a:r>
              <a:rPr lang="en-US" sz="2500" i="1" dirty="0"/>
              <a:t>see details in the extra slide</a:t>
            </a:r>
            <a:r>
              <a:rPr lang="en-US" sz="2500" dirty="0"/>
              <a:t>).</a:t>
            </a:r>
          </a:p>
          <a:p>
            <a:pPr marL="0" indent="0">
              <a:buNone/>
            </a:pPr>
            <a:r>
              <a:rPr lang="en-US" sz="2500" b="1" dirty="0"/>
              <a:t>Theoretical differences: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ADO analysis uses fixed shares; GTAP uses consumer and producer behaviors, which  generate stronger demand and supply linkages.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GTAP accounts for price effects which is not captured in the MRIOT for ADO.</a:t>
            </a:r>
          </a:p>
        </p:txBody>
      </p:sp>
    </p:spTree>
    <p:extLst>
      <p:ext uri="{BB962C8B-B14F-4D97-AF65-F5344CB8AC3E}">
        <p14:creationId xmlns:p14="http://schemas.microsoft.com/office/powerpoint/2010/main" val="2816625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1E2CDFA-5E78-43BA-8F27-D2E420CB97A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99427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think-cell Slide" r:id="rId6" imgW="395" imgH="394" progId="TCLayout.ActiveDocument.1">
                  <p:embed/>
                </p:oleObj>
              </mc:Choice>
              <mc:Fallback>
                <p:oleObj name="think-cell Slide" r:id="rId6" imgW="395" imgH="39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6E8EDCA5-6134-4190-8C65-15AC8F9B47C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en-US" sz="4000" b="1" dirty="0">
              <a:latin typeface="Calibri" panose="020F0502020204030204" pitchFamily="34" charset="0"/>
              <a:ea typeface="+mj-ea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4F3B4-3D01-4044-B283-46D853F10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457"/>
            <a:ext cx="10515600" cy="728067"/>
          </a:xfrm>
        </p:spPr>
        <p:txBody>
          <a:bodyPr>
            <a:normAutofit/>
          </a:bodyPr>
          <a:lstStyle/>
          <a:p>
            <a:r>
              <a:rPr lang="en-US" sz="4000" dirty="0"/>
              <a:t>Scenario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0C4EF-716F-44FE-835D-3163F0B10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7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95992E-3FED-4A49-A377-4C017C2C8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885524"/>
            <a:ext cx="10923494" cy="5631247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500" dirty="0"/>
              <a:t>Shocked the countries differently based on their extent of impact – calibrated using real data for quarterly economic summary reports for EU, USA, China.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Consumption is shocked by swapping with productivity variable (</a:t>
            </a:r>
            <a:r>
              <a:rPr lang="en-US" sz="2500" dirty="0" err="1"/>
              <a:t>aoreg</a:t>
            </a:r>
            <a:r>
              <a:rPr lang="en-US" sz="2500" dirty="0"/>
              <a:t>), so that the supply side disruptions are captured alongside the demand adjustment.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Tourism is shocked as a change across the economy in total production (new variable </a:t>
            </a:r>
            <a:r>
              <a:rPr lang="en-US" sz="2500" dirty="0" err="1"/>
              <a:t>qoreg</a:t>
            </a:r>
            <a:r>
              <a:rPr lang="en-US" sz="2500" dirty="0"/>
              <a:t>, swapped with </a:t>
            </a:r>
            <a:r>
              <a:rPr lang="en-US" sz="2500" dirty="0" err="1"/>
              <a:t>aoreg</a:t>
            </a:r>
            <a:r>
              <a:rPr lang="en-US" sz="2500" dirty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Investment is shocked by swapping it with the savings shifter </a:t>
            </a:r>
            <a:r>
              <a:rPr lang="en-US" sz="2500" dirty="0" err="1"/>
              <a:t>dpsave</a:t>
            </a:r>
            <a:r>
              <a:rPr lang="en-US" sz="2500" dirty="0"/>
              <a:t> – we don’t assume productivity implications of investment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Trade costs are modeled using the variable ‘</a:t>
            </a:r>
            <a:r>
              <a:rPr lang="en-US" sz="2500" dirty="0" err="1"/>
              <a:t>ams</a:t>
            </a:r>
            <a:r>
              <a:rPr lang="en-US" sz="2500" dirty="0"/>
              <a:t>’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All the components were run separately and then combined together to </a:t>
            </a:r>
            <a:r>
              <a:rPr lang="en-US" sz="2500" dirty="0" err="1"/>
              <a:t>analyse</a:t>
            </a:r>
            <a:r>
              <a:rPr lang="en-US" sz="2500" dirty="0"/>
              <a:t> the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Closure assumptions: unemployment in unskilled labor; others are standard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500" dirty="0"/>
              <a:t>Two scenarios: short containment (by July) and long containment (by Dec)</a:t>
            </a:r>
          </a:p>
          <a:p>
            <a:pPr marL="514350" indent="-514350">
              <a:buFont typeface="+mj-lt"/>
              <a:buAutoNum type="arabicPeriod"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54352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A84EE-D8F6-4AE0-9D3A-32881648B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250"/>
            <a:ext cx="10515600" cy="792163"/>
          </a:xfrm>
        </p:spPr>
        <p:txBody>
          <a:bodyPr>
            <a:normAutofit/>
          </a:bodyPr>
          <a:lstStyle/>
          <a:p>
            <a:r>
              <a:rPr lang="en-US" sz="4000" dirty="0"/>
              <a:t>Shock Calibration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4FCAD-339A-4386-B256-8ADFE8EEB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75451F-0873-4C6E-8D79-EF97E6ACF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13" y="1014413"/>
            <a:ext cx="9715499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05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0B0BF-9B25-4BB5-8278-87C435EA2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199191"/>
            <a:ext cx="10452100" cy="979648"/>
          </a:xfrm>
        </p:spPr>
        <p:txBody>
          <a:bodyPr>
            <a:normAutofit fontScale="90000"/>
          </a:bodyPr>
          <a:lstStyle/>
          <a:p>
            <a:r>
              <a:rPr lang="en-US" dirty="0"/>
              <a:t>GDP Impact (excluding policy measures)</a:t>
            </a:r>
            <a:br>
              <a:rPr lang="en-US" dirty="0"/>
            </a:br>
            <a:r>
              <a:rPr lang="en-US" sz="3600" dirty="0"/>
              <a:t>Deviation from the non-COVID-19 baseline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88A98-69B8-437E-98E4-E3DBB590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82B546-600A-4F52-935F-4BF3EBEC4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288" y="1300162"/>
            <a:ext cx="10158412" cy="520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243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F1BC4-D969-48B6-AB4A-800B2328A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100" y="365126"/>
            <a:ext cx="10299700" cy="1092200"/>
          </a:xfrm>
        </p:spPr>
        <p:txBody>
          <a:bodyPr/>
          <a:lstStyle/>
          <a:p>
            <a:r>
              <a:rPr lang="en-US" sz="4000" dirty="0"/>
              <a:t>Labor Market Impact</a:t>
            </a:r>
            <a:br>
              <a:rPr lang="en-US" dirty="0"/>
            </a:br>
            <a:r>
              <a:rPr lang="en-US" sz="3200" dirty="0"/>
              <a:t>Deviation from the non-COVID-19 baseline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E112D-77DB-449B-AE14-34DD670E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3B2522-747F-4444-81A5-AF3876821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100" y="1395412"/>
            <a:ext cx="10299700" cy="509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32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0033DE-0B82-4FF8-A698-FB914FF0A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11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1400EDB-A65D-4986-8C31-32C5AF3876DB}"/>
              </a:ext>
            </a:extLst>
          </p:cNvPr>
          <p:cNvSpPr txBox="1">
            <a:spLocks/>
          </p:cNvSpPr>
          <p:nvPr/>
        </p:nvSpPr>
        <p:spPr>
          <a:xfrm>
            <a:off x="168476" y="262492"/>
            <a:ext cx="11855047" cy="113797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1200" dirty="0">
                <a:solidFill>
                  <a:srgbClr val="2690C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dirty="0"/>
              <a:t>Poverty Estimates in Developing Asia for the $3.2/day </a:t>
            </a:r>
          </a:p>
          <a:p>
            <a:r>
              <a:rPr lang="en-US" sz="3600" dirty="0"/>
              <a:t>Poverty Line (with and without COVID-19)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8E66CC-DFFD-4174-82F3-39641716D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713" y="1400465"/>
            <a:ext cx="10001249" cy="519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219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B8AD6-F072-4C51-A6B8-49703CAFE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Direct Support to Income or Revenue in Response to COVID19—ADB member economies (% of GDP)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6997D-0E23-4E96-ACA3-F642E784B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12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4E3FAE-72FD-4A44-AF89-90A843F82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864" y="1619249"/>
            <a:ext cx="10029824" cy="48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11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0B0BF-9B25-4BB5-8278-87C435EA2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315"/>
            <a:ext cx="10729686" cy="979648"/>
          </a:xfrm>
        </p:spPr>
        <p:txBody>
          <a:bodyPr>
            <a:normAutofit fontScale="90000"/>
          </a:bodyPr>
          <a:lstStyle/>
          <a:p>
            <a:r>
              <a:rPr lang="en-US" dirty="0"/>
              <a:t>Impact of Direct Support to Income and Revenues</a:t>
            </a:r>
            <a:br>
              <a:rPr lang="en-US" dirty="0"/>
            </a:br>
            <a:r>
              <a:rPr lang="en-US" sz="3600" dirty="0"/>
              <a:t>Deviation from the non-COVID-19 baseline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88A98-69B8-437E-98E4-E3DBB590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13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24E74E-237D-429E-BAC1-9B1DBFA2E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1395412"/>
            <a:ext cx="10539186" cy="507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67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0B0BF-9B25-4BB5-8278-87C435EA2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1315"/>
            <a:ext cx="10515600" cy="979648"/>
          </a:xfrm>
        </p:spPr>
        <p:txBody>
          <a:bodyPr>
            <a:normAutofit fontScale="90000"/>
          </a:bodyPr>
          <a:lstStyle/>
          <a:p>
            <a:r>
              <a:rPr lang="en-US" dirty="0"/>
              <a:t>GDP Impact with Policy Interventions</a:t>
            </a:r>
            <a:br>
              <a:rPr lang="en-US" dirty="0"/>
            </a:br>
            <a:r>
              <a:rPr lang="en-US" sz="3600" dirty="0"/>
              <a:t>Deviation from the non-COVID-19 baseline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88A98-69B8-437E-98E4-E3DBB590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14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8B7E93-BA20-4ECF-8987-14525FB45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0" y="1423986"/>
            <a:ext cx="10515600" cy="509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65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1857F-2318-4889-9181-A1660DE55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343521"/>
            <a:ext cx="11414510" cy="705392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Arial" panose="020B0604020202020204" pitchFamily="34" charset="0"/>
              </a:rPr>
              <a:t>Policy Support to Areas Badly Hit by the Pandemic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A3D22-AF9B-4186-B1E1-EE7E239D8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213" y="1195757"/>
            <a:ext cx="11114472" cy="4466485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Policymakers should aim to contain the outbreak quickly—the longer the containment period, the greater economic losses will be.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The pandemic disproportionately affects MSMEs, especially tourism, transportation, and recreation ad retail services, with profound employment effects, especially on the unskilled.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The pandemic impacts vulnerable jobs harder, worsens poverty, and exacerbates existing inequalities.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Fiscal stimulus targeted at strong income and employment protection is essential to avoid possible long-term economic scarring.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9D1F7-A23C-413B-88F1-22D5CEE8A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55935-99C8-43E7-A163-CF01AD5131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71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E034830-5562-41E0-8BE7-270EE6F83CEE}"/>
              </a:ext>
            </a:extLst>
          </p:cNvPr>
          <p:cNvSpPr txBox="1">
            <a:spLocks/>
          </p:cNvSpPr>
          <p:nvPr/>
        </p:nvSpPr>
        <p:spPr>
          <a:xfrm>
            <a:off x="521207" y="448056"/>
            <a:ext cx="11137393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Thank you!</a:t>
            </a:r>
          </a:p>
        </p:txBody>
      </p:sp>
      <p:pic>
        <p:nvPicPr>
          <p:cNvPr id="5" name="Picture 4" descr="A picture containing black, piece, white&#10;&#10;Description automatically generated">
            <a:extLst>
              <a:ext uri="{FF2B5EF4-FFF2-40B4-BE49-F238E27FC236}">
                <a16:creationId xmlns:a16="http://schemas.microsoft.com/office/drawing/2014/main" id="{F499F19F-16F2-4C1C-9176-EA520143B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527" y="3154000"/>
            <a:ext cx="3142368" cy="31423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58778EC-E3BF-41B0-A1B9-FBD47A127F7B}"/>
              </a:ext>
            </a:extLst>
          </p:cNvPr>
          <p:cNvSpPr/>
          <p:nvPr/>
        </p:nvSpPr>
        <p:spPr>
          <a:xfrm>
            <a:off x="5981633" y="1632089"/>
            <a:ext cx="216410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ADB Brief No. 133: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An Updated Assessment of the Economic Impact of COVID-19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1A537B-9612-4967-9FD1-590396020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527" y="1550625"/>
            <a:ext cx="1114911" cy="14526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A2E3DD-68C5-4DEE-8586-BB62425E8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621" y="1550625"/>
            <a:ext cx="1162517" cy="149582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E8C2F8B-2EA4-4E4B-8814-D1D9690C4C56}"/>
              </a:ext>
            </a:extLst>
          </p:cNvPr>
          <p:cNvSpPr/>
          <p:nvPr/>
        </p:nvSpPr>
        <p:spPr>
          <a:xfrm>
            <a:off x="2480240" y="2176896"/>
            <a:ext cx="22348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ADB’s </a:t>
            </a:r>
            <a:r>
              <a:rPr lang="en-US" b="1" i="1" dirty="0">
                <a:latin typeface="Calibri" panose="020F0502020204030204" pitchFamily="34" charset="0"/>
                <a:cs typeface="Calibri" panose="020F0502020204030204" pitchFamily="34" charset="0"/>
              </a:rPr>
              <a:t>Asian Development Outlook 2020</a:t>
            </a:r>
          </a:p>
        </p:txBody>
      </p:sp>
      <p:pic>
        <p:nvPicPr>
          <p:cNvPr id="11" name="Picture 10" descr="A picture containing black, piece, white, clock&#10;&#10;Description automatically generated">
            <a:extLst>
              <a:ext uri="{FF2B5EF4-FFF2-40B4-BE49-F238E27FC236}">
                <a16:creationId xmlns:a16="http://schemas.microsoft.com/office/drawing/2014/main" id="{E82F0168-51F9-44E2-B3E2-97C424A8B0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0224" y="3154000"/>
            <a:ext cx="3142368" cy="3142368"/>
          </a:xfrm>
          <a:prstGeom prst="rect">
            <a:avLst/>
          </a:prstGeom>
        </p:spPr>
      </p:pic>
      <p:pic>
        <p:nvPicPr>
          <p:cNvPr id="13" name="Picture 12" descr="A picture containing crossword, black&#10;&#10;Description automatically generated">
            <a:extLst>
              <a:ext uri="{FF2B5EF4-FFF2-40B4-BE49-F238E27FC236}">
                <a16:creationId xmlns:a16="http://schemas.microsoft.com/office/drawing/2014/main" id="{E5ED4B18-16E7-4309-9633-C440C8D1E7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3215" y="3154000"/>
            <a:ext cx="3142368" cy="314236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D6DB00-AF59-45EB-825E-BE0C61B848BC}"/>
              </a:ext>
            </a:extLst>
          </p:cNvPr>
          <p:cNvSpPr/>
          <p:nvPr/>
        </p:nvSpPr>
        <p:spPr>
          <a:xfrm>
            <a:off x="8825652" y="1399788"/>
            <a:ext cx="24102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ABFER Commentary The COVID-19 Pandemic Exposes Asian Banks’ Vulnerability to US Dollar Funding</a:t>
            </a:r>
          </a:p>
        </p:txBody>
      </p:sp>
    </p:spTree>
    <p:extLst>
      <p:ext uri="{BB962C8B-B14F-4D97-AF65-F5344CB8AC3E}">
        <p14:creationId xmlns:p14="http://schemas.microsoft.com/office/powerpoint/2010/main" val="17914265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sdUlLbfj0eZuVD6Er9mV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VPgYoT8dKP92_Ck65Rhv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DB Document" ma:contentTypeID="0x0101008911345A3DAEDD4C94E405931CFDF63500ABC5BDE0A65056449F41FF865698E92A" ma:contentTypeVersion="10" ma:contentTypeDescription="" ma:contentTypeScope="" ma:versionID="38677639e965a7ca361b39bf236635b8">
  <xsd:schema xmlns:xsd="http://www.w3.org/2001/XMLSchema" xmlns:xs="http://www.w3.org/2001/XMLSchema" xmlns:p="http://schemas.microsoft.com/office/2006/metadata/properties" xmlns:ns2="c1fdd505-2570-46c2-bd04-3e0f2d874cf5" xmlns:ns3="ad74fccb-4f89-43f7-88a4-13357965dcf6" targetNamespace="http://schemas.microsoft.com/office/2006/metadata/properties" ma:root="true" ma:fieldsID="74e35b714f8a19c7ccb75d555395124b" ns2:_="" ns3:_="">
    <xsd:import namespace="c1fdd505-2570-46c2-bd04-3e0f2d874cf5"/>
    <xsd:import namespace="ad74fccb-4f89-43f7-88a4-13357965dcf6"/>
    <xsd:element name="properties">
      <xsd:complexType>
        <xsd:sequence>
          <xsd:element name="documentManagement">
            <xsd:complexType>
              <xsd:all>
                <xsd:element ref="ns2:ADBDocumentDate" minOccurs="0"/>
                <xsd:element ref="ns2:ADBMonth" minOccurs="0"/>
                <xsd:element ref="ns2:ADBYear" minOccurs="0"/>
                <xsd:element ref="ns2:ADBAuthors" minOccurs="0"/>
                <xsd:element ref="ns2:ADBSourceLink" minOccurs="0"/>
                <xsd:element ref="ns2:ADBCirculatedLink" minOccurs="0"/>
                <xsd:element ref="ns2:d61536b25a8a4fedb48bb564279be82a" minOccurs="0"/>
                <xsd:element ref="ns2:h00e4aaaf4624e24a7df7f06faa038c6" minOccurs="0"/>
                <xsd:element ref="ns2:k985dbdc596c44d7acaf8184f33920f0" minOccurs="0"/>
                <xsd:element ref="ns2:a37ff23a602146d4934a49238d370ca5" minOccurs="0"/>
                <xsd:element ref="ns2:TaxCatchAll" minOccurs="0"/>
                <xsd:element ref="ns2:d01a0ce1b141461dbfb235a3ab729a2c" minOccurs="0"/>
                <xsd:element ref="ns2:p030e467f78f45b4ae8f7e2c17ea4d82" minOccurs="0"/>
                <xsd:element ref="ns2:j78542b1fffc4a1c84659474212e3133" minOccurs="0"/>
                <xsd:element ref="ns2:ADBDocumentTypeValue" minOccurs="0"/>
                <xsd:element ref="ns2:ia017ac09b1942648b563fe0b2b14d52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fdd505-2570-46c2-bd04-3e0f2d874cf5" elementFormDefault="qualified">
    <xsd:import namespace="http://schemas.microsoft.com/office/2006/documentManagement/types"/>
    <xsd:import namespace="http://schemas.microsoft.com/office/infopath/2007/PartnerControls"/>
    <xsd:element name="ADBDocumentDate" ma:index="3" nillable="true" ma:displayName="Document Date" ma:format="DateOnly" ma:internalName="ADBDocumentDate">
      <xsd:simpleType>
        <xsd:restriction base="dms:DateTime"/>
      </xsd:simpleType>
    </xsd:element>
    <xsd:element name="ADBMonth" ma:index="4" nillable="true" ma:displayName="Month" ma:format="Dropdown" ma:internalName="ADBMonth">
      <xsd:simpleType>
        <xsd:restriction base="dms:Choice">
          <xsd:enumeration value="01-Jan"/>
          <xsd:enumeration value="02-Feb"/>
          <xsd:enumeration value="03-Mar"/>
          <xsd:enumeration value="04-Apr"/>
          <xsd:enumeration value="05-May"/>
          <xsd:enumeration value="06-Jun"/>
          <xsd:enumeration value="07-Jul"/>
          <xsd:enumeration value="08-Aug"/>
          <xsd:enumeration value="09-Sep"/>
          <xsd:enumeration value="10-Oct"/>
          <xsd:enumeration value="11-Nov"/>
          <xsd:enumeration value="12-Dec"/>
        </xsd:restriction>
      </xsd:simpleType>
    </xsd:element>
    <xsd:element name="ADBYear" ma:index="5" nillable="true" ma:displayName="Year" ma:internalName="ADBYear">
      <xsd:simpleType>
        <xsd:restriction base="dms:Text">
          <xsd:maxLength value="4"/>
        </xsd:restriction>
      </xsd:simpleType>
    </xsd:element>
    <xsd:element name="ADBAuthors" ma:index="6" nillable="true" ma:displayName="Authors" ma:list="UserInfo" ma:SharePointGroup="0" ma:internalName="ADBAuthors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DBSourceLink" ma:index="13" nillable="true" ma:displayName="Source Link" ma:format="Hyperlink" ma:internalName="ADBSource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DBCirculatedLink" ma:index="14" nillable="true" ma:displayName="Final Document Link" ma:format="Hyperlink" ma:internalName="ADBCirculated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d61536b25a8a4fedb48bb564279be82a" ma:index="16" nillable="true" ma:taxonomy="true" ma:internalName="d61536b25a8a4fedb48bb564279be82a" ma:taxonomyFieldName="ADBDepartmentOwner" ma:displayName="Department Owner" ma:default="" ma:fieldId="{d61536b2-5a8a-4fed-b48b-b564279be82a}" ma:sspId="115af50e-efb3-4a0e-b425-875ff625e09e" ma:termSetId="b965cdb6-1071-4c6a-a9a3-189d53a950d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0e4aaaf4624e24a7df7f06faa038c6" ma:index="18" nillable="true" ma:taxonomy="true" ma:internalName="h00e4aaaf4624e24a7df7f06faa038c6" ma:taxonomyFieldName="ADBDocumentLanguage" ma:displayName="Document Language" ma:default="1;#English|16ac8743-31bb-43f8-9a73-533a041667d6" ma:fieldId="{100e4aaa-f462-4e24-a7df-7f06faa038c6}" ma:sspId="115af50e-efb3-4a0e-b425-875ff625e09e" ma:termSetId="fdf74959-6eb2-4689-a0fc-b9e1ab230b0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985dbdc596c44d7acaf8184f33920f0" ma:index="20" nillable="true" ma:taxonomy="true" ma:internalName="k985dbdc596c44d7acaf8184f33920f0" ma:taxonomyFieldName="ADBCountry" ma:displayName="Country" ma:default="" ma:fieldId="{4985dbdc-596c-44d7-acaf-8184f33920f0}" ma:sspId="115af50e-efb3-4a0e-b425-875ff625e09e" ma:termSetId="169202c7-46da-431e-ac86-348c41a1f49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37ff23a602146d4934a49238d370ca5" ma:index="21" nillable="true" ma:taxonomy="true" ma:internalName="a37ff23a602146d4934a49238d370ca5" ma:taxonomyFieldName="ADBDocumentType" ma:displayName="ADB Document Type" ma:default="" ma:fieldId="{a37ff23a-6021-46d4-934a-49238d370ca5}" ma:sspId="115af50e-efb3-4a0e-b425-875ff625e09e" ma:termSetId="ebf26521-a829-4b24-b73e-5e500b1bc1d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2" nillable="true" ma:displayName="Taxonomy Catch All Column" ma:hidden="true" ma:list="{2d0eaafd-445f-477f-9001-4f86bfd91f27}" ma:internalName="TaxCatchAll" ma:showField="CatchAllData" ma:web="5ac78b40-2df0-472b-ae42-a29f5ee613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01a0ce1b141461dbfb235a3ab729a2c" ma:index="23" nillable="true" ma:taxonomy="true" ma:internalName="d01a0ce1b141461dbfb235a3ab729a2c" ma:taxonomyFieldName="ADBSector" ma:displayName="Sector" ma:default="" ma:fieldId="{d01a0ce1-b141-461d-bfb2-35a3ab729a2c}" ma:sspId="115af50e-efb3-4a0e-b425-875ff625e09e" ma:termSetId="bae01210-cdc5-4479-86d7-616c28c0a9b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030e467f78f45b4ae8f7e2c17ea4d82" ma:index="27" nillable="true" ma:taxonomy="true" ma:internalName="p030e467f78f45b4ae8f7e2c17ea4d82" ma:taxonomyFieldName="ADBDocumentSecurity" ma:displayName="Document Security" ma:default="" ma:fieldId="{9030e467-f78f-45b4-ae8f-7e2c17ea4d82}" ma:sspId="115af50e-efb3-4a0e-b425-875ff625e09e" ma:termSetId="9b0b4686-afa9-4a02-bc15-8fbc99f1721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78542b1fffc4a1c84659474212e3133" ma:index="29" nillable="true" ma:taxonomy="true" ma:internalName="j78542b1fffc4a1c84659474212e3133" ma:taxonomyFieldName="ADBContentGroup" ma:displayName="Content Group" ma:readOnly="false" ma:default="3;#ERCD|ab3ec0c9-2ce1-477e-8dd0-15d1f7f6b467" ma:fieldId="{378542b1-fffc-4a1c-8465-9474212e3133}" ma:taxonomyMulti="true" ma:sspId="115af50e-efb3-4a0e-b425-875ff625e09e" ma:termSetId="2a9ffbee-93a5-418b-bcdb-8d6817936e6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DBDocumentTypeValue" ma:index="30" nillable="true" ma:displayName="Document Type" ma:hidden="true" ma:internalName="ADBDocumentTypeValue" ma:readOnly="false">
      <xsd:simpleType>
        <xsd:restriction base="dms:Text">
          <xsd:maxLength value="255"/>
        </xsd:restriction>
      </xsd:simpleType>
    </xsd:element>
    <xsd:element name="ia017ac09b1942648b563fe0b2b14d52" ma:index="31" nillable="true" ma:taxonomy="true" ma:internalName="ia017ac09b1942648b563fe0b2b14d52" ma:taxonomyFieldName="ADBDivision" ma:displayName="Division" ma:default="" ma:fieldId="{2a017ac0-9b19-4264-8b56-3fe0b2b14d52}" ma:sspId="115af50e-efb3-4a0e-b425-875ff625e09e" ma:termSetId="d736278f-2140-40cc-b46b-6a0ab0de2d2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74fccb-4f89-43f7-88a4-13357965dcf6" elementFormDefault="qualified">
    <xsd:import namespace="http://schemas.microsoft.com/office/2006/documentManagement/types"/>
    <xsd:import namespace="http://schemas.microsoft.com/office/infopath/2007/PartnerControls"/>
    <xsd:element name="MediaServiceAutoKeyPoints" ma:index="3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115af50e-efb3-4a0e-b425-875ff625e09e" ContentTypeId="0x0101008911345A3DAEDD4C94E405931CFDF635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DBDocumentDate xmlns="c1fdd505-2570-46c2-bd04-3e0f2d874cf5" xsi:nil="true"/>
    <ADBMonth xmlns="c1fdd505-2570-46c2-bd04-3e0f2d874cf5" xsi:nil="true"/>
    <a37ff23a602146d4934a49238d370ca5 xmlns="c1fdd505-2570-46c2-bd04-3e0f2d874cf5">
      <Terms xmlns="http://schemas.microsoft.com/office/infopath/2007/PartnerControls"/>
    </a37ff23a602146d4934a49238d370ca5>
    <j78542b1fffc4a1c84659474212e3133 xmlns="c1fdd505-2570-46c2-bd04-3e0f2d874cf5">
      <Terms xmlns="http://schemas.microsoft.com/office/infopath/2007/PartnerControls">
        <TermInfo xmlns="http://schemas.microsoft.com/office/infopath/2007/PartnerControls">
          <TermName xmlns="http://schemas.microsoft.com/office/infopath/2007/PartnerControls">ERCD</TermName>
          <TermId xmlns="http://schemas.microsoft.com/office/infopath/2007/PartnerControls">ab3ec0c9-2ce1-477e-8dd0-15d1f7f6b467</TermId>
        </TermInfo>
      </Terms>
    </j78542b1fffc4a1c84659474212e3133>
    <ia017ac09b1942648b563fe0b2b14d52 xmlns="c1fdd505-2570-46c2-bd04-3e0f2d874cf5">
      <Terms xmlns="http://schemas.microsoft.com/office/infopath/2007/PartnerControls">
        <TermInfo xmlns="http://schemas.microsoft.com/office/infopath/2007/PartnerControls">
          <TermName xmlns="http://schemas.microsoft.com/office/infopath/2007/PartnerControls">ERCI</TermName>
          <TermId xmlns="http://schemas.microsoft.com/office/infopath/2007/PartnerControls">4d4a0526-1cd1-4444-adb7-076b08ea49b4</TermId>
        </TermInfo>
      </Terms>
    </ia017ac09b1942648b563fe0b2b14d52>
    <ADBYear xmlns="c1fdd505-2570-46c2-bd04-3e0f2d874cf5" xsi:nil="true"/>
    <ADBAuthors xmlns="c1fdd505-2570-46c2-bd04-3e0f2d874cf5">
      <UserInfo>
        <DisplayName/>
        <AccountId xsi:nil="true"/>
        <AccountType/>
      </UserInfo>
    </ADBAuthors>
    <p030e467f78f45b4ae8f7e2c17ea4d82 xmlns="c1fdd505-2570-46c2-bd04-3e0f2d874cf5">
      <Terms xmlns="http://schemas.microsoft.com/office/infopath/2007/PartnerControls"/>
    </p030e467f78f45b4ae8f7e2c17ea4d82>
    <k985dbdc596c44d7acaf8184f33920f0 xmlns="c1fdd505-2570-46c2-bd04-3e0f2d874cf5">
      <Terms xmlns="http://schemas.microsoft.com/office/infopath/2007/PartnerControls"/>
    </k985dbdc596c44d7acaf8184f33920f0>
    <ADBSourceLink xmlns="c1fdd505-2570-46c2-bd04-3e0f2d874cf5">
      <Url xsi:nil="true"/>
      <Description xsi:nil="true"/>
    </ADBSourceLink>
    <h00e4aaaf4624e24a7df7f06faa038c6 xmlns="c1fdd505-2570-46c2-bd04-3e0f2d874cf5">
      <Terms xmlns="http://schemas.microsoft.com/office/infopath/2007/PartnerControls">
        <TermInfo xmlns="http://schemas.microsoft.com/office/infopath/2007/PartnerControls">
          <TermName xmlns="http://schemas.microsoft.com/office/infopath/2007/PartnerControls">English</TermName>
          <TermId xmlns="http://schemas.microsoft.com/office/infopath/2007/PartnerControls">16ac8743-31bb-43f8-9a73-533a041667d6</TermId>
        </TermInfo>
      </Terms>
    </h00e4aaaf4624e24a7df7f06faa038c6>
    <d01a0ce1b141461dbfb235a3ab729a2c xmlns="c1fdd505-2570-46c2-bd04-3e0f2d874cf5">
      <Terms xmlns="http://schemas.microsoft.com/office/infopath/2007/PartnerControls"/>
    </d01a0ce1b141461dbfb235a3ab729a2c>
    <ADBDocumentTypeValue xmlns="c1fdd505-2570-46c2-bd04-3e0f2d874cf5" xsi:nil="true"/>
    <d61536b25a8a4fedb48bb564279be82a xmlns="c1fdd505-2570-46c2-bd04-3e0f2d874cf5">
      <Terms xmlns="http://schemas.microsoft.com/office/infopath/2007/PartnerControls">
        <TermInfo xmlns="http://schemas.microsoft.com/office/infopath/2007/PartnerControls">
          <TermName xmlns="http://schemas.microsoft.com/office/infopath/2007/PartnerControls">ERCD</TermName>
          <TermId xmlns="http://schemas.microsoft.com/office/infopath/2007/PartnerControls">ab3ec0c9-2ce1-477e-8dd0-15d1f7f6b467</TermId>
        </TermInfo>
      </Terms>
    </d61536b25a8a4fedb48bb564279be82a>
    <ADBCirculatedLink xmlns="c1fdd505-2570-46c2-bd04-3e0f2d874cf5">
      <Url xsi:nil="true"/>
      <Description xsi:nil="true"/>
    </ADBCirculatedLink>
    <TaxCatchAll xmlns="c1fdd505-2570-46c2-bd04-3e0f2d874cf5">
      <Value>4</Value>
      <Value>3</Value>
      <Value>1</Value>
      <Value>7</Value>
    </TaxCatchAll>
  </documentManagement>
</p:properties>
</file>

<file path=customXml/itemProps1.xml><?xml version="1.0" encoding="utf-8"?>
<ds:datastoreItem xmlns:ds="http://schemas.openxmlformats.org/officeDocument/2006/customXml" ds:itemID="{E08D14EC-8BA7-47E6-83A3-8DAF0B7BFF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fdd505-2570-46c2-bd04-3e0f2d874cf5"/>
    <ds:schemaRef ds:uri="ad74fccb-4f89-43f7-88a4-13357965dc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4A4EC4-86D1-4AB4-AE30-2B97D3EA6101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0889EDD7-0BBB-44B6-A551-022E54A1973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54B15D1-1964-41F4-A047-88C3FE5A5EC6}">
  <ds:schemaRefs>
    <ds:schemaRef ds:uri="http://purl.org/dc/terms/"/>
    <ds:schemaRef ds:uri="http://purl.org/dc/dcmitype/"/>
    <ds:schemaRef ds:uri="http://schemas.openxmlformats.org/package/2006/metadata/core-properties"/>
    <ds:schemaRef ds:uri="ad74fccb-4f89-43f7-88a4-13357965dcf6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c1fdd505-2570-46c2-bd04-3e0f2d874cf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13449</TotalTime>
  <Words>805</Words>
  <Application>Microsoft Office PowerPoint</Application>
  <PresentationFormat>Widescreen</PresentationFormat>
  <Paragraphs>70</Paragraphs>
  <Slides>16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think-cell Slide</vt:lpstr>
      <vt:lpstr>PowerPoint Presentation</vt:lpstr>
      <vt:lpstr>Key Results</vt:lpstr>
      <vt:lpstr>Global COVID-19 Confirmed Cases, Deaths ('000)</vt:lpstr>
      <vt:lpstr>PowerPoint Presentation</vt:lpstr>
      <vt:lpstr>Updated GDP Impact Assessment</vt:lpstr>
      <vt:lpstr>Key Differences: ADO vs. GTAP</vt:lpstr>
      <vt:lpstr>Scenario Design</vt:lpstr>
      <vt:lpstr>Shock Calibration</vt:lpstr>
      <vt:lpstr>GDP Impact (excluding policy measures) Deviation from the non-COVID-19 baseline</vt:lpstr>
      <vt:lpstr>Labor Market Impact Deviation from the non-COVID-19 baseline</vt:lpstr>
      <vt:lpstr>PowerPoint Presentation</vt:lpstr>
      <vt:lpstr>Direct Support to Income or Revenue in Response to COVID19—ADB member economies (% of GDP)</vt:lpstr>
      <vt:lpstr>Impact of Direct Support to Income and Revenues Deviation from the non-COVID-19 baseline</vt:lpstr>
      <vt:lpstr>GDP Impact with Policy Interventions Deviation from the non-COVID-19 baseline</vt:lpstr>
      <vt:lpstr>Policy Support to Areas Badly Hit by the Pandemic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CCT</dc:creator>
  <cp:lastModifiedBy>James P. Villafuerte</cp:lastModifiedBy>
  <cp:revision>470</cp:revision>
  <cp:lastPrinted>2020-05-14T23:14:58Z</cp:lastPrinted>
  <dcterms:created xsi:type="dcterms:W3CDTF">2019-11-25T12:20:49Z</dcterms:created>
  <dcterms:modified xsi:type="dcterms:W3CDTF">2020-06-15T01:06:30Z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0x0101008911345A3DAEDD4C94E405931CFDF63500ABC5BDE0A65056449F41FF865698E92A</vt:lpwstr>
  </property>
  <property fmtid="{D5CDD505-2E9C-101B-9397-08002B2CF9AE}" pid="3" name="ADBCountry">
    <vt:lpwstr/>
  </property>
  <property fmtid="{D5CDD505-2E9C-101B-9397-08002B2CF9AE}" pid="4" name="ADBSector">
    <vt:lpwstr/>
  </property>
  <property fmtid="{D5CDD505-2E9C-101B-9397-08002B2CF9AE}" pid="5" name="ADBContentGroup">
    <vt:lpwstr>3;#ERCD|ab3ec0c9-2ce1-477e-8dd0-15d1f7f6b467</vt:lpwstr>
  </property>
  <property fmtid="{D5CDD505-2E9C-101B-9397-08002B2CF9AE}" pid="6" name="ADBDivision">
    <vt:lpwstr>7;#ERCI|4d4a0526-1cd1-4444-adb7-076b08ea49b4</vt:lpwstr>
  </property>
  <property fmtid="{D5CDD505-2E9C-101B-9397-08002B2CF9AE}" pid="7" name="ADBDocumentSecurity">
    <vt:lpwstr/>
  </property>
  <property fmtid="{D5CDD505-2E9C-101B-9397-08002B2CF9AE}" pid="8" name="ADBDocumentLanguage">
    <vt:lpwstr>1;#English|16ac8743-31bb-43f8-9a73-533a041667d6</vt:lpwstr>
  </property>
  <property fmtid="{D5CDD505-2E9C-101B-9397-08002B2CF9AE}" pid="9" name="ADBDocumentType">
    <vt:lpwstr/>
  </property>
  <property fmtid="{D5CDD505-2E9C-101B-9397-08002B2CF9AE}" pid="10" name="ADBDepartmentOwner">
    <vt:lpwstr>4;#ERCD|ab3ec0c9-2ce1-477e-8dd0-15d1f7f6b467</vt:lpwstr>
  </property>
  <property fmtid="{D5CDD505-2E9C-101B-9397-08002B2CF9AE}" pid="11" name="SharedWithUsers">
    <vt:lpwstr>127;#James P. Villafuerte;#128;#Peter C. Rosenkranz;#160;#Pilar Capulong. Dayag;#162;#Dorothea Ramizo;#166;#Paul Mariano;#209;#Joshua Anthony Ortalla Gapay;#164;#Ana Kristel M. Lapid;#163;#Concepcion Latoja;#271;#Arjan Paulo Salvanera</vt:lpwstr>
  </property>
</Properties>
</file>