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0" r:id="rId1"/>
  </p:sldMasterIdLst>
  <p:notesMasterIdLst>
    <p:notesMasterId r:id="rId24"/>
  </p:notesMasterIdLst>
  <p:sldIdLst>
    <p:sldId id="256" r:id="rId2"/>
    <p:sldId id="298" r:id="rId3"/>
    <p:sldId id="326" r:id="rId4"/>
    <p:sldId id="327" r:id="rId5"/>
    <p:sldId id="325" r:id="rId6"/>
    <p:sldId id="345" r:id="rId7"/>
    <p:sldId id="328" r:id="rId8"/>
    <p:sldId id="329" r:id="rId9"/>
    <p:sldId id="330" r:id="rId10"/>
    <p:sldId id="324" r:id="rId11"/>
    <p:sldId id="332" r:id="rId12"/>
    <p:sldId id="333" r:id="rId13"/>
    <p:sldId id="334" r:id="rId14"/>
    <p:sldId id="336" r:id="rId15"/>
    <p:sldId id="337" r:id="rId16"/>
    <p:sldId id="340" r:id="rId17"/>
    <p:sldId id="338" r:id="rId18"/>
    <p:sldId id="339" r:id="rId19"/>
    <p:sldId id="341" r:id="rId20"/>
    <p:sldId id="342" r:id="rId21"/>
    <p:sldId id="343" r:id="rId22"/>
    <p:sldId id="318"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42" autoAdjust="0"/>
    <p:restoredTop sz="80081"/>
  </p:normalViewPr>
  <p:slideViewPr>
    <p:cSldViewPr snapToGrid="0">
      <p:cViewPr varScale="1">
        <p:scale>
          <a:sx n="92" d="100"/>
          <a:sy n="92" d="100"/>
        </p:scale>
        <p:origin x="840" y="176"/>
      </p:cViewPr>
      <p:guideLst/>
    </p:cSldViewPr>
  </p:slideViewPr>
  <p:outlineViewPr>
    <p:cViewPr>
      <p:scale>
        <a:sx n="33" d="100"/>
        <a:sy n="33" d="100"/>
      </p:scale>
      <p:origin x="0" y="-8528"/>
    </p:cViewPr>
  </p:outlineViewPr>
  <p:notesTextViewPr>
    <p:cViewPr>
      <p:scale>
        <a:sx n="1" d="1"/>
        <a:sy n="1" d="1"/>
      </p:scale>
      <p:origin x="0" y="0"/>
    </p:cViewPr>
  </p:notesTextViewPr>
  <p:sorterViewPr>
    <p:cViewPr>
      <p:scale>
        <a:sx n="116" d="100"/>
        <a:sy n="11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Projects\wales\write_up\brexi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Projects\wales\write_up\brexi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Projects\wales\write_up\brexi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Projects\wales\write_up\brexi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Projects\wales\write_up\brexi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Projects\wales\write_up\brexi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Projects\wales\write_up\brexit.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D:\Projects\wales\write_up\brexi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lumMod val="60000"/>
                <a:lumOff val="40000"/>
              </a:schemeClr>
            </a:solidFill>
            <a:ln>
              <a:noFill/>
            </a:ln>
            <a:effectLst/>
          </c:spPr>
          <c:invertIfNegative val="0"/>
          <c:cat>
            <c:strRef>
              <c:f>Sheet7!$A$60:$A$73</c:f>
              <c:strCache>
                <c:ptCount val="14"/>
                <c:pt idx="0">
                  <c:v>Grains</c:v>
                </c:pt>
                <c:pt idx="1">
                  <c:v>Crops</c:v>
                </c:pt>
                <c:pt idx="2">
                  <c:v>Meat</c:v>
                </c:pt>
                <c:pt idx="3">
                  <c:v>Othfood</c:v>
                </c:pt>
                <c:pt idx="4">
                  <c:v>Othcrops</c:v>
                </c:pt>
                <c:pt idx="5">
                  <c:v>Extract</c:v>
                </c:pt>
                <c:pt idx="6">
                  <c:v>Omnfcs</c:v>
                </c:pt>
                <c:pt idx="7">
                  <c:v>Pchemineral</c:v>
                </c:pt>
                <c:pt idx="8">
                  <c:v>Autos</c:v>
                </c:pt>
                <c:pt idx="9">
                  <c:v>Machequip</c:v>
                </c:pt>
                <c:pt idx="10">
                  <c:v>Utilities</c:v>
                </c:pt>
                <c:pt idx="11">
                  <c:v>Construction</c:v>
                </c:pt>
                <c:pt idx="12">
                  <c:v>Trdtrnscomm</c:v>
                </c:pt>
                <c:pt idx="13">
                  <c:v>OthServ</c:v>
                </c:pt>
              </c:strCache>
            </c:strRef>
          </c:cat>
          <c:val>
            <c:numRef>
              <c:f>Sheet7!$B$60:$B$73</c:f>
              <c:numCache>
                <c:formatCode>0.00</c:formatCode>
                <c:ptCount val="14"/>
                <c:pt idx="0">
                  <c:v>-0.01</c:v>
                </c:pt>
                <c:pt idx="1">
                  <c:v>0</c:v>
                </c:pt>
                <c:pt idx="2">
                  <c:v>-0.6</c:v>
                </c:pt>
                <c:pt idx="3">
                  <c:v>-0.83</c:v>
                </c:pt>
                <c:pt idx="4">
                  <c:v>0</c:v>
                </c:pt>
                <c:pt idx="5">
                  <c:v>-0.22</c:v>
                </c:pt>
                <c:pt idx="6">
                  <c:v>-0.05</c:v>
                </c:pt>
                <c:pt idx="7">
                  <c:v>-0.94</c:v>
                </c:pt>
                <c:pt idx="8">
                  <c:v>-0.9</c:v>
                </c:pt>
                <c:pt idx="9">
                  <c:v>-0.56000000000000005</c:v>
                </c:pt>
                <c:pt idx="10">
                  <c:v>-7.0000000000000007E-2</c:v>
                </c:pt>
                <c:pt idx="11">
                  <c:v>1.53</c:v>
                </c:pt>
                <c:pt idx="12">
                  <c:v>-0.11</c:v>
                </c:pt>
                <c:pt idx="13">
                  <c:v>0.81</c:v>
                </c:pt>
              </c:numCache>
            </c:numRef>
          </c:val>
          <c:extLst>
            <c:ext xmlns:c16="http://schemas.microsoft.com/office/drawing/2014/chart" uri="{C3380CC4-5D6E-409C-BE32-E72D297353CC}">
              <c16:uniqueId val="{00000000-D39D-DA4C-A079-E5E4873C9F7F}"/>
            </c:ext>
          </c:extLst>
        </c:ser>
        <c:dLbls>
          <c:showLegendKey val="0"/>
          <c:showVal val="0"/>
          <c:showCatName val="0"/>
          <c:showSerName val="0"/>
          <c:showPercent val="0"/>
          <c:showBubbleSize val="0"/>
        </c:dLbls>
        <c:gapWidth val="150"/>
        <c:axId val="189905920"/>
        <c:axId val="222483200"/>
      </c:barChart>
      <c:catAx>
        <c:axId val="18990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222483200"/>
        <c:crosses val="autoZero"/>
        <c:auto val="1"/>
        <c:lblAlgn val="ctr"/>
        <c:lblOffset val="100"/>
        <c:noMultiLvlLbl val="0"/>
      </c:catAx>
      <c:valAx>
        <c:axId val="222483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 Change</a:t>
                </a:r>
              </a:p>
            </c:rich>
          </c:tx>
          <c:overlay val="0"/>
          <c:spPr>
            <a:noFill/>
            <a:ln>
              <a:noFill/>
            </a:ln>
            <a:effectLst/>
          </c:sp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90592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894975084636156E-2"/>
          <c:y val="3.2105067452815661E-2"/>
          <c:w val="0.91782000076077452"/>
          <c:h val="0.95187158524573356"/>
        </c:manualLayout>
      </c:layout>
      <c:barChart>
        <c:barDir val="col"/>
        <c:grouping val="clustered"/>
        <c:varyColors val="0"/>
        <c:ser>
          <c:idx val="0"/>
          <c:order val="0"/>
          <c:spPr>
            <a:solidFill>
              <a:schemeClr val="accent6">
                <a:lumMod val="60000"/>
                <a:lumOff val="40000"/>
              </a:schemeClr>
            </a:solidFill>
            <a:ln>
              <a:noFill/>
            </a:ln>
            <a:effectLst/>
          </c:spPr>
          <c:invertIfNegative val="0"/>
          <c:cat>
            <c:strRef>
              <c:f>Sheet7!$A$77:$A$90</c:f>
              <c:strCache>
                <c:ptCount val="14"/>
                <c:pt idx="0">
                  <c:v>Grains</c:v>
                </c:pt>
                <c:pt idx="1">
                  <c:v>Crops</c:v>
                </c:pt>
                <c:pt idx="2">
                  <c:v>Meat</c:v>
                </c:pt>
                <c:pt idx="3">
                  <c:v>Othfood</c:v>
                </c:pt>
                <c:pt idx="4">
                  <c:v>Othcrops</c:v>
                </c:pt>
                <c:pt idx="5">
                  <c:v>Extract</c:v>
                </c:pt>
                <c:pt idx="6">
                  <c:v>Omnfcs</c:v>
                </c:pt>
                <c:pt idx="7">
                  <c:v>Pchemineral</c:v>
                </c:pt>
                <c:pt idx="8">
                  <c:v>Autos</c:v>
                </c:pt>
                <c:pt idx="9">
                  <c:v>Machequip</c:v>
                </c:pt>
                <c:pt idx="10">
                  <c:v>Utilities</c:v>
                </c:pt>
                <c:pt idx="11">
                  <c:v>Construction</c:v>
                </c:pt>
                <c:pt idx="12">
                  <c:v>Trdtrnscomm</c:v>
                </c:pt>
                <c:pt idx="13">
                  <c:v>OthServ</c:v>
                </c:pt>
              </c:strCache>
            </c:strRef>
          </c:cat>
          <c:val>
            <c:numRef>
              <c:f>Sheet7!$B$77:$B$90</c:f>
              <c:numCache>
                <c:formatCode>General</c:formatCode>
                <c:ptCount val="14"/>
                <c:pt idx="0">
                  <c:v>-1.17</c:v>
                </c:pt>
                <c:pt idx="1">
                  <c:v>45.2</c:v>
                </c:pt>
                <c:pt idx="2">
                  <c:v>-638.04</c:v>
                </c:pt>
                <c:pt idx="3">
                  <c:v>-978.45999999999981</c:v>
                </c:pt>
                <c:pt idx="4">
                  <c:v>1.05</c:v>
                </c:pt>
                <c:pt idx="5">
                  <c:v>808.4</c:v>
                </c:pt>
                <c:pt idx="6">
                  <c:v>-121.09</c:v>
                </c:pt>
                <c:pt idx="7">
                  <c:v>-1198.3499999999999</c:v>
                </c:pt>
                <c:pt idx="8">
                  <c:v>-1456.81</c:v>
                </c:pt>
                <c:pt idx="9">
                  <c:v>-1485.91</c:v>
                </c:pt>
                <c:pt idx="10">
                  <c:v>-21.72</c:v>
                </c:pt>
                <c:pt idx="11">
                  <c:v>-127.72</c:v>
                </c:pt>
                <c:pt idx="12">
                  <c:v>-39</c:v>
                </c:pt>
                <c:pt idx="13">
                  <c:v>-351.63</c:v>
                </c:pt>
              </c:numCache>
            </c:numRef>
          </c:val>
          <c:extLst>
            <c:ext xmlns:c16="http://schemas.microsoft.com/office/drawing/2014/chart" uri="{C3380CC4-5D6E-409C-BE32-E72D297353CC}">
              <c16:uniqueId val="{00000000-82A1-1B48-A96F-BD0FE61A2FB5}"/>
            </c:ext>
          </c:extLst>
        </c:ser>
        <c:dLbls>
          <c:showLegendKey val="0"/>
          <c:showVal val="0"/>
          <c:showCatName val="0"/>
          <c:showSerName val="0"/>
          <c:showPercent val="0"/>
          <c:showBubbleSize val="0"/>
        </c:dLbls>
        <c:gapWidth val="150"/>
        <c:axId val="222491392"/>
        <c:axId val="222492928"/>
      </c:barChart>
      <c:catAx>
        <c:axId val="222491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dk1"/>
                </a:solidFill>
                <a:latin typeface="+mn-lt"/>
                <a:ea typeface="+mn-ea"/>
                <a:cs typeface="+mn-cs"/>
              </a:defRPr>
            </a:pPr>
            <a:endParaRPr lang="en-US"/>
          </a:p>
        </c:txPr>
        <c:crossAx val="222492928"/>
        <c:crosses val="autoZero"/>
        <c:auto val="1"/>
        <c:lblAlgn val="ctr"/>
        <c:lblOffset val="100"/>
        <c:noMultiLvlLbl val="0"/>
      </c:catAx>
      <c:valAx>
        <c:axId val="2224929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dk1"/>
                    </a:solidFill>
                    <a:latin typeface="+mn-lt"/>
                    <a:ea typeface="+mn-ea"/>
                    <a:cs typeface="+mn-cs"/>
                  </a:defRPr>
                </a:pPr>
                <a:r>
                  <a:rPr lang="en-US"/>
                  <a:t>Millions of US $</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222491392"/>
        <c:crosses val="autoZero"/>
        <c:crossBetween val="between"/>
      </c:valAx>
      <c:spPr>
        <a:noFill/>
        <a:ln>
          <a:noFill/>
        </a:ln>
        <a:effectLst/>
      </c:spPr>
    </c:plotArea>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'employment '!$C$11</c:f>
              <c:strCache>
                <c:ptCount val="1"/>
                <c:pt idx="0">
                  <c:v>Unskilled Labor</c:v>
                </c:pt>
              </c:strCache>
            </c:strRef>
          </c:tx>
          <c:spPr>
            <a:solidFill>
              <a:schemeClr val="accent1"/>
            </a:solidFill>
            <a:ln>
              <a:noFill/>
            </a:ln>
            <a:effectLst/>
          </c:spPr>
          <c:invertIfNegative val="0"/>
          <c:cat>
            <c:strRef>
              <c:f>'employment '!$A$12:$A$25</c:f>
              <c:strCache>
                <c:ptCount val="11"/>
                <c:pt idx="0">
                  <c:v>crops</c:v>
                </c:pt>
                <c:pt idx="1">
                  <c:v>othcrops</c:v>
                </c:pt>
                <c:pt idx="2">
                  <c:v>extract</c:v>
                </c:pt>
                <c:pt idx="3">
                  <c:v>omnfcs</c:v>
                </c:pt>
                <c:pt idx="4">
                  <c:v>pchemineral</c:v>
                </c:pt>
                <c:pt idx="5">
                  <c:v>autos</c:v>
                </c:pt>
                <c:pt idx="6">
                  <c:v>machequip</c:v>
                </c:pt>
                <c:pt idx="7">
                  <c:v>utilities</c:v>
                </c:pt>
                <c:pt idx="8">
                  <c:v>construction</c:v>
                </c:pt>
                <c:pt idx="9">
                  <c:v>trdtrnscomm</c:v>
                </c:pt>
                <c:pt idx="10">
                  <c:v>othServ</c:v>
                </c:pt>
              </c:strCache>
            </c:strRef>
          </c:cat>
          <c:val>
            <c:numRef>
              <c:f>'employment '!$C$12:$C$25</c:f>
              <c:numCache>
                <c:formatCode>General</c:formatCode>
                <c:ptCount val="11"/>
                <c:pt idx="0">
                  <c:v>-24.46</c:v>
                </c:pt>
                <c:pt idx="1">
                  <c:v>15.04</c:v>
                </c:pt>
                <c:pt idx="2">
                  <c:v>-5.26</c:v>
                </c:pt>
                <c:pt idx="3">
                  <c:v>-5.79</c:v>
                </c:pt>
                <c:pt idx="4">
                  <c:v>-3.62</c:v>
                </c:pt>
                <c:pt idx="5">
                  <c:v>-8.06</c:v>
                </c:pt>
                <c:pt idx="6">
                  <c:v>-4.3099999999999996</c:v>
                </c:pt>
                <c:pt idx="7">
                  <c:v>-0.8</c:v>
                </c:pt>
                <c:pt idx="8">
                  <c:v>8.15</c:v>
                </c:pt>
                <c:pt idx="9">
                  <c:v>1.56</c:v>
                </c:pt>
                <c:pt idx="10">
                  <c:v>2.17</c:v>
                </c:pt>
              </c:numCache>
            </c:numRef>
          </c:val>
          <c:extLst>
            <c:ext xmlns:c16="http://schemas.microsoft.com/office/drawing/2014/chart" uri="{C3380CC4-5D6E-409C-BE32-E72D297353CC}">
              <c16:uniqueId val="{00000000-79E5-DE4D-B734-3CC665B0CAFA}"/>
            </c:ext>
          </c:extLst>
        </c:ser>
        <c:ser>
          <c:idx val="1"/>
          <c:order val="1"/>
          <c:tx>
            <c:strRef>
              <c:f>'employment '!$D$11</c:f>
              <c:strCache>
                <c:ptCount val="1"/>
                <c:pt idx="0">
                  <c:v>Skilled Labor</c:v>
                </c:pt>
              </c:strCache>
            </c:strRef>
          </c:tx>
          <c:spPr>
            <a:solidFill>
              <a:schemeClr val="accent2"/>
            </a:solidFill>
            <a:ln>
              <a:noFill/>
            </a:ln>
            <a:effectLst/>
          </c:spPr>
          <c:invertIfNegative val="0"/>
          <c:cat>
            <c:strRef>
              <c:f>'employment '!$A$12:$A$25</c:f>
              <c:strCache>
                <c:ptCount val="11"/>
                <c:pt idx="0">
                  <c:v>crops</c:v>
                </c:pt>
                <c:pt idx="1">
                  <c:v>othcrops</c:v>
                </c:pt>
                <c:pt idx="2">
                  <c:v>extract</c:v>
                </c:pt>
                <c:pt idx="3">
                  <c:v>omnfcs</c:v>
                </c:pt>
                <c:pt idx="4">
                  <c:v>pchemineral</c:v>
                </c:pt>
                <c:pt idx="5">
                  <c:v>autos</c:v>
                </c:pt>
                <c:pt idx="6">
                  <c:v>machequip</c:v>
                </c:pt>
                <c:pt idx="7">
                  <c:v>utilities</c:v>
                </c:pt>
                <c:pt idx="8">
                  <c:v>construction</c:v>
                </c:pt>
                <c:pt idx="9">
                  <c:v>trdtrnscomm</c:v>
                </c:pt>
                <c:pt idx="10">
                  <c:v>othServ</c:v>
                </c:pt>
              </c:strCache>
            </c:strRef>
          </c:cat>
          <c:val>
            <c:numRef>
              <c:f>'employment '!$D$12:$D$25</c:f>
              <c:numCache>
                <c:formatCode>General</c:formatCode>
                <c:ptCount val="11"/>
                <c:pt idx="0">
                  <c:v>-12.23</c:v>
                </c:pt>
                <c:pt idx="1">
                  <c:v>7.59</c:v>
                </c:pt>
                <c:pt idx="2">
                  <c:v>-8.57</c:v>
                </c:pt>
                <c:pt idx="3">
                  <c:v>-8.76</c:v>
                </c:pt>
                <c:pt idx="4">
                  <c:v>-5.57</c:v>
                </c:pt>
                <c:pt idx="5">
                  <c:v>-13.13</c:v>
                </c:pt>
                <c:pt idx="6">
                  <c:v>-6.6199999999999983</c:v>
                </c:pt>
                <c:pt idx="7">
                  <c:v>-1.29</c:v>
                </c:pt>
                <c:pt idx="8">
                  <c:v>4.8099999999999996</c:v>
                </c:pt>
                <c:pt idx="9">
                  <c:v>2.2999999999999998</c:v>
                </c:pt>
                <c:pt idx="10">
                  <c:v>4.8899999999999997</c:v>
                </c:pt>
              </c:numCache>
            </c:numRef>
          </c:val>
          <c:extLst>
            <c:ext xmlns:c16="http://schemas.microsoft.com/office/drawing/2014/chart" uri="{C3380CC4-5D6E-409C-BE32-E72D297353CC}">
              <c16:uniqueId val="{00000001-79E5-DE4D-B734-3CC665B0CAFA}"/>
            </c:ext>
          </c:extLst>
        </c:ser>
        <c:dLbls>
          <c:showLegendKey val="0"/>
          <c:showVal val="0"/>
          <c:showCatName val="0"/>
          <c:showSerName val="0"/>
          <c:showPercent val="0"/>
          <c:showBubbleSize val="0"/>
        </c:dLbls>
        <c:gapWidth val="219"/>
        <c:overlap val="-27"/>
        <c:axId val="222875008"/>
        <c:axId val="222876800"/>
      </c:barChart>
      <c:catAx>
        <c:axId val="222875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222876800"/>
        <c:crosses val="autoZero"/>
        <c:auto val="1"/>
        <c:lblAlgn val="ctr"/>
        <c:lblOffset val="100"/>
        <c:noMultiLvlLbl val="0"/>
      </c:catAx>
      <c:valAx>
        <c:axId val="22287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287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440541086210405E-2"/>
          <c:y val="4.1083099906629297E-2"/>
          <c:w val="0.89505518540951601"/>
          <c:h val="0.92115850343043915"/>
        </c:manualLayout>
      </c:layout>
      <c:barChart>
        <c:barDir val="col"/>
        <c:grouping val="clustered"/>
        <c:varyColors val="0"/>
        <c:ser>
          <c:idx val="0"/>
          <c:order val="0"/>
          <c:tx>
            <c:strRef>
              <c:f>Sheet12!$B$42</c:f>
              <c:strCache>
                <c:ptCount val="1"/>
                <c:pt idx="0">
                  <c:v>rore</c:v>
                </c:pt>
              </c:strCache>
            </c:strRef>
          </c:tx>
          <c:spPr>
            <a:solidFill>
              <a:schemeClr val="accent4">
                <a:lumMod val="60000"/>
                <a:lumOff val="40000"/>
              </a:schemeClr>
            </a:solidFill>
            <a:ln>
              <a:noFill/>
            </a:ln>
            <a:effectLst/>
          </c:spPr>
          <c:invertIfNegative val="0"/>
          <c:cat>
            <c:numRef>
              <c:f>Sheet12!$A$43:$A$53</c:f>
              <c:numCache>
                <c:formatCode>General</c:formatCode>
                <c:ptCount val="11"/>
                <c:pt idx="0">
                  <c:v>2020</c:v>
                </c:pt>
                <c:pt idx="1">
                  <c:v>2021</c:v>
                </c:pt>
                <c:pt idx="2">
                  <c:v>2022</c:v>
                </c:pt>
                <c:pt idx="3">
                  <c:v>2023</c:v>
                </c:pt>
                <c:pt idx="4">
                  <c:v>2024</c:v>
                </c:pt>
                <c:pt idx="5">
                  <c:v>2025</c:v>
                </c:pt>
                <c:pt idx="6">
                  <c:v>2026</c:v>
                </c:pt>
                <c:pt idx="7">
                  <c:v>2027</c:v>
                </c:pt>
                <c:pt idx="8">
                  <c:v>2028</c:v>
                </c:pt>
                <c:pt idx="9">
                  <c:v>2029</c:v>
                </c:pt>
                <c:pt idx="10">
                  <c:v>2030</c:v>
                </c:pt>
              </c:numCache>
            </c:numRef>
          </c:cat>
          <c:val>
            <c:numRef>
              <c:f>Sheet12!$B$43:$B$53</c:f>
              <c:numCache>
                <c:formatCode>General</c:formatCode>
                <c:ptCount val="11"/>
                <c:pt idx="0">
                  <c:v>-5.5E-2</c:v>
                </c:pt>
                <c:pt idx="1">
                  <c:v>-5.6000000000000001E-2</c:v>
                </c:pt>
                <c:pt idx="2">
                  <c:v>-5.6000000000000001E-2</c:v>
                </c:pt>
                <c:pt idx="3">
                  <c:v>-5.7000000000000002E-2</c:v>
                </c:pt>
                <c:pt idx="4">
                  <c:v>-5.8000000000000003E-2</c:v>
                </c:pt>
                <c:pt idx="5">
                  <c:v>-5.8000000000000003E-2</c:v>
                </c:pt>
                <c:pt idx="6">
                  <c:v>-5.8999999999999997E-2</c:v>
                </c:pt>
                <c:pt idx="7">
                  <c:v>-5.8999999999999997E-2</c:v>
                </c:pt>
                <c:pt idx="8">
                  <c:v>-0.06</c:v>
                </c:pt>
                <c:pt idx="9">
                  <c:v>-0.06</c:v>
                </c:pt>
                <c:pt idx="10">
                  <c:v>-6.0999999999999999E-2</c:v>
                </c:pt>
              </c:numCache>
            </c:numRef>
          </c:val>
          <c:extLst>
            <c:ext xmlns:c16="http://schemas.microsoft.com/office/drawing/2014/chart" uri="{C3380CC4-5D6E-409C-BE32-E72D297353CC}">
              <c16:uniqueId val="{00000000-99E9-2546-9682-920C38437DBA}"/>
            </c:ext>
          </c:extLst>
        </c:ser>
        <c:dLbls>
          <c:showLegendKey val="0"/>
          <c:showVal val="0"/>
          <c:showCatName val="0"/>
          <c:showSerName val="0"/>
          <c:showPercent val="0"/>
          <c:showBubbleSize val="0"/>
        </c:dLbls>
        <c:gapWidth val="219"/>
        <c:overlap val="-27"/>
        <c:axId val="222966912"/>
        <c:axId val="222968448"/>
      </c:barChart>
      <c:catAx>
        <c:axId val="22296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222968448"/>
        <c:crosses val="autoZero"/>
        <c:auto val="1"/>
        <c:lblAlgn val="ctr"/>
        <c:lblOffset val="100"/>
        <c:noMultiLvlLbl val="0"/>
      </c:catAx>
      <c:valAx>
        <c:axId val="22296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22966912"/>
        <c:crosses val="autoZero"/>
        <c:crossBetween val="between"/>
      </c:valAx>
      <c:spPr>
        <a:noFill/>
        <a:ln>
          <a:noFill/>
        </a:ln>
        <a:effectLst/>
      </c:spPr>
    </c:plotArea>
    <c:plotVisOnly val="1"/>
    <c:dispBlanksAs val="gap"/>
    <c:showDLblsOverMax val="0"/>
  </c:chart>
  <c:spPr>
    <a:no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'2a sectoral'!$AH$2</c:f>
              <c:strCache>
                <c:ptCount val="1"/>
                <c:pt idx="0">
                  <c:v>2 Year</c:v>
                </c:pt>
              </c:strCache>
            </c:strRef>
          </c:tx>
          <c:spPr>
            <a:solidFill>
              <a:schemeClr val="accent1"/>
            </a:solidFill>
            <a:ln>
              <a:noFill/>
            </a:ln>
            <a:effectLst/>
          </c:spPr>
          <c:invertIfNegative val="0"/>
          <c:cat>
            <c:strRef>
              <c:f>'2a sectoral'!$AG$3:$AG$16</c:f>
              <c:strCache>
                <c:ptCount val="14"/>
                <c:pt idx="0">
                  <c:v>grains</c:v>
                </c:pt>
                <c:pt idx="1">
                  <c:v>crops</c:v>
                </c:pt>
                <c:pt idx="2">
                  <c:v>meat</c:v>
                </c:pt>
                <c:pt idx="3">
                  <c:v>othfood</c:v>
                </c:pt>
                <c:pt idx="4">
                  <c:v>othcrops</c:v>
                </c:pt>
                <c:pt idx="5">
                  <c:v>extract</c:v>
                </c:pt>
                <c:pt idx="6">
                  <c:v>omnfcs</c:v>
                </c:pt>
                <c:pt idx="7">
                  <c:v>pchemineral</c:v>
                </c:pt>
                <c:pt idx="8">
                  <c:v>autos</c:v>
                </c:pt>
                <c:pt idx="9">
                  <c:v>machequip</c:v>
                </c:pt>
                <c:pt idx="10">
                  <c:v>utilities</c:v>
                </c:pt>
                <c:pt idx="11">
                  <c:v>construction</c:v>
                </c:pt>
                <c:pt idx="12">
                  <c:v>trdtrnscomm</c:v>
                </c:pt>
                <c:pt idx="13">
                  <c:v>othServ</c:v>
                </c:pt>
              </c:strCache>
            </c:strRef>
          </c:cat>
          <c:val>
            <c:numRef>
              <c:f>'2a sectoral'!$AH$3:$AH$16</c:f>
              <c:numCache>
                <c:formatCode>0.00</c:formatCode>
                <c:ptCount val="14"/>
                <c:pt idx="0">
                  <c:v>-1.1859999999999999</c:v>
                </c:pt>
                <c:pt idx="1">
                  <c:v>45.308999999999997</c:v>
                </c:pt>
                <c:pt idx="2">
                  <c:v>-638.91599999999949</c:v>
                </c:pt>
                <c:pt idx="3">
                  <c:v>-977.9430000000001</c:v>
                </c:pt>
                <c:pt idx="4">
                  <c:v>1.0629999999999999</c:v>
                </c:pt>
                <c:pt idx="5">
                  <c:v>807.91800000000001</c:v>
                </c:pt>
                <c:pt idx="6">
                  <c:v>-117.786</c:v>
                </c:pt>
                <c:pt idx="7">
                  <c:v>-1192.6179999999999</c:v>
                </c:pt>
                <c:pt idx="8">
                  <c:v>-1454.212</c:v>
                </c:pt>
                <c:pt idx="9">
                  <c:v>-1467.69</c:v>
                </c:pt>
                <c:pt idx="10">
                  <c:v>-21.417000000000009</c:v>
                </c:pt>
                <c:pt idx="11">
                  <c:v>-126.626</c:v>
                </c:pt>
                <c:pt idx="12">
                  <c:v>-37.436</c:v>
                </c:pt>
                <c:pt idx="13">
                  <c:v>-345.91500000000002</c:v>
                </c:pt>
              </c:numCache>
            </c:numRef>
          </c:val>
          <c:extLst>
            <c:ext xmlns:c16="http://schemas.microsoft.com/office/drawing/2014/chart" uri="{C3380CC4-5D6E-409C-BE32-E72D297353CC}">
              <c16:uniqueId val="{00000000-3698-5C42-A8AA-3AD4D67B0E7F}"/>
            </c:ext>
          </c:extLst>
        </c:ser>
        <c:ser>
          <c:idx val="1"/>
          <c:order val="1"/>
          <c:tx>
            <c:strRef>
              <c:f>'2a sectoral'!$AI$2</c:f>
              <c:strCache>
                <c:ptCount val="1"/>
                <c:pt idx="0">
                  <c:v>3 Year</c:v>
                </c:pt>
              </c:strCache>
            </c:strRef>
          </c:tx>
          <c:spPr>
            <a:solidFill>
              <a:schemeClr val="accent2"/>
            </a:solidFill>
            <a:ln>
              <a:noFill/>
            </a:ln>
            <a:effectLst/>
          </c:spPr>
          <c:invertIfNegative val="0"/>
          <c:cat>
            <c:strRef>
              <c:f>'2a sectoral'!$AG$3:$AG$16</c:f>
              <c:strCache>
                <c:ptCount val="14"/>
                <c:pt idx="0">
                  <c:v>grains</c:v>
                </c:pt>
                <c:pt idx="1">
                  <c:v>crops</c:v>
                </c:pt>
                <c:pt idx="2">
                  <c:v>meat</c:v>
                </c:pt>
                <c:pt idx="3">
                  <c:v>othfood</c:v>
                </c:pt>
                <c:pt idx="4">
                  <c:v>othcrops</c:v>
                </c:pt>
                <c:pt idx="5">
                  <c:v>extract</c:v>
                </c:pt>
                <c:pt idx="6">
                  <c:v>omnfcs</c:v>
                </c:pt>
                <c:pt idx="7">
                  <c:v>pchemineral</c:v>
                </c:pt>
                <c:pt idx="8">
                  <c:v>autos</c:v>
                </c:pt>
                <c:pt idx="9">
                  <c:v>machequip</c:v>
                </c:pt>
                <c:pt idx="10">
                  <c:v>utilities</c:v>
                </c:pt>
                <c:pt idx="11">
                  <c:v>construction</c:v>
                </c:pt>
                <c:pt idx="12">
                  <c:v>trdtrnscomm</c:v>
                </c:pt>
                <c:pt idx="13">
                  <c:v>othServ</c:v>
                </c:pt>
              </c:strCache>
            </c:strRef>
          </c:cat>
          <c:val>
            <c:numRef>
              <c:f>'2a sectoral'!$AI$3:$AI$16</c:f>
              <c:numCache>
                <c:formatCode>0.00</c:formatCode>
                <c:ptCount val="14"/>
                <c:pt idx="0">
                  <c:v>-1.1950000000000001</c:v>
                </c:pt>
                <c:pt idx="1">
                  <c:v>45.366999999999997</c:v>
                </c:pt>
                <c:pt idx="2">
                  <c:v>-639.32799999999929</c:v>
                </c:pt>
                <c:pt idx="3">
                  <c:v>-977.63199999999949</c:v>
                </c:pt>
                <c:pt idx="4">
                  <c:v>1.069</c:v>
                </c:pt>
                <c:pt idx="5">
                  <c:v>807.63600000000008</c:v>
                </c:pt>
                <c:pt idx="6">
                  <c:v>-115.964</c:v>
                </c:pt>
                <c:pt idx="7">
                  <c:v>-1189.4490000000001</c:v>
                </c:pt>
                <c:pt idx="8">
                  <c:v>-1452.731</c:v>
                </c:pt>
                <c:pt idx="9">
                  <c:v>-1457.617</c:v>
                </c:pt>
                <c:pt idx="10">
                  <c:v>-21.24799999999999</c:v>
                </c:pt>
                <c:pt idx="11">
                  <c:v>-126.021</c:v>
                </c:pt>
                <c:pt idx="12">
                  <c:v>-36.579000000000001</c:v>
                </c:pt>
                <c:pt idx="13">
                  <c:v>-342.77499999999992</c:v>
                </c:pt>
              </c:numCache>
            </c:numRef>
          </c:val>
          <c:extLst>
            <c:ext xmlns:c16="http://schemas.microsoft.com/office/drawing/2014/chart" uri="{C3380CC4-5D6E-409C-BE32-E72D297353CC}">
              <c16:uniqueId val="{00000001-3698-5C42-A8AA-3AD4D67B0E7F}"/>
            </c:ext>
          </c:extLst>
        </c:ser>
        <c:ser>
          <c:idx val="2"/>
          <c:order val="2"/>
          <c:tx>
            <c:strRef>
              <c:f>'2a sectoral'!$AJ$2</c:f>
              <c:strCache>
                <c:ptCount val="1"/>
                <c:pt idx="0">
                  <c:v>5 Year</c:v>
                </c:pt>
              </c:strCache>
            </c:strRef>
          </c:tx>
          <c:spPr>
            <a:solidFill>
              <a:schemeClr val="accent3"/>
            </a:solidFill>
            <a:ln>
              <a:noFill/>
            </a:ln>
            <a:effectLst/>
          </c:spPr>
          <c:invertIfNegative val="0"/>
          <c:cat>
            <c:strRef>
              <c:f>'2a sectoral'!$AG$3:$AG$16</c:f>
              <c:strCache>
                <c:ptCount val="14"/>
                <c:pt idx="0">
                  <c:v>grains</c:v>
                </c:pt>
                <c:pt idx="1">
                  <c:v>crops</c:v>
                </c:pt>
                <c:pt idx="2">
                  <c:v>meat</c:v>
                </c:pt>
                <c:pt idx="3">
                  <c:v>othfood</c:v>
                </c:pt>
                <c:pt idx="4">
                  <c:v>othcrops</c:v>
                </c:pt>
                <c:pt idx="5">
                  <c:v>extract</c:v>
                </c:pt>
                <c:pt idx="6">
                  <c:v>omnfcs</c:v>
                </c:pt>
                <c:pt idx="7">
                  <c:v>pchemineral</c:v>
                </c:pt>
                <c:pt idx="8">
                  <c:v>autos</c:v>
                </c:pt>
                <c:pt idx="9">
                  <c:v>machequip</c:v>
                </c:pt>
                <c:pt idx="10">
                  <c:v>utilities</c:v>
                </c:pt>
                <c:pt idx="11">
                  <c:v>construction</c:v>
                </c:pt>
                <c:pt idx="12">
                  <c:v>trdtrnscomm</c:v>
                </c:pt>
                <c:pt idx="13">
                  <c:v>othServ</c:v>
                </c:pt>
              </c:strCache>
            </c:strRef>
          </c:cat>
          <c:val>
            <c:numRef>
              <c:f>'2a sectoral'!$AJ$3:$AJ$16</c:f>
              <c:numCache>
                <c:formatCode>0.00</c:formatCode>
                <c:ptCount val="14"/>
                <c:pt idx="0">
                  <c:v>-1.2090000000000001</c:v>
                </c:pt>
                <c:pt idx="1">
                  <c:v>45.481999999999999</c:v>
                </c:pt>
                <c:pt idx="2">
                  <c:v>-640.077</c:v>
                </c:pt>
                <c:pt idx="3">
                  <c:v>-976.85899999999958</c:v>
                </c:pt>
                <c:pt idx="4">
                  <c:v>1.081</c:v>
                </c:pt>
                <c:pt idx="5">
                  <c:v>806.95499999999959</c:v>
                </c:pt>
                <c:pt idx="6">
                  <c:v>-111.828</c:v>
                </c:pt>
                <c:pt idx="7">
                  <c:v>-1182.212</c:v>
                </c:pt>
                <c:pt idx="8">
                  <c:v>-1449.2280000000001</c:v>
                </c:pt>
                <c:pt idx="9">
                  <c:v>-1434.5889999999999</c:v>
                </c:pt>
                <c:pt idx="10">
                  <c:v>-20.861999999999998</c:v>
                </c:pt>
                <c:pt idx="11">
                  <c:v>-124.64100000000001</c:v>
                </c:pt>
                <c:pt idx="12">
                  <c:v>-34.654000000000003</c:v>
                </c:pt>
                <c:pt idx="13">
                  <c:v>-335.64800000000002</c:v>
                </c:pt>
              </c:numCache>
            </c:numRef>
          </c:val>
          <c:extLst>
            <c:ext xmlns:c16="http://schemas.microsoft.com/office/drawing/2014/chart" uri="{C3380CC4-5D6E-409C-BE32-E72D297353CC}">
              <c16:uniqueId val="{00000002-3698-5C42-A8AA-3AD4D67B0E7F}"/>
            </c:ext>
          </c:extLst>
        </c:ser>
        <c:ser>
          <c:idx val="3"/>
          <c:order val="3"/>
          <c:tx>
            <c:strRef>
              <c:f>'2a sectoral'!$AK$2</c:f>
              <c:strCache>
                <c:ptCount val="1"/>
                <c:pt idx="0">
                  <c:v>10 Year</c:v>
                </c:pt>
              </c:strCache>
            </c:strRef>
          </c:tx>
          <c:spPr>
            <a:solidFill>
              <a:schemeClr val="accent4"/>
            </a:solidFill>
            <a:ln>
              <a:noFill/>
            </a:ln>
            <a:effectLst/>
          </c:spPr>
          <c:invertIfNegative val="0"/>
          <c:cat>
            <c:strRef>
              <c:f>'2a sectoral'!$AG$3:$AG$16</c:f>
              <c:strCache>
                <c:ptCount val="14"/>
                <c:pt idx="0">
                  <c:v>grains</c:v>
                </c:pt>
                <c:pt idx="1">
                  <c:v>crops</c:v>
                </c:pt>
                <c:pt idx="2">
                  <c:v>meat</c:v>
                </c:pt>
                <c:pt idx="3">
                  <c:v>othfood</c:v>
                </c:pt>
                <c:pt idx="4">
                  <c:v>othcrops</c:v>
                </c:pt>
                <c:pt idx="5">
                  <c:v>extract</c:v>
                </c:pt>
                <c:pt idx="6">
                  <c:v>omnfcs</c:v>
                </c:pt>
                <c:pt idx="7">
                  <c:v>pchemineral</c:v>
                </c:pt>
                <c:pt idx="8">
                  <c:v>autos</c:v>
                </c:pt>
                <c:pt idx="9">
                  <c:v>machequip</c:v>
                </c:pt>
                <c:pt idx="10">
                  <c:v>utilities</c:v>
                </c:pt>
                <c:pt idx="11">
                  <c:v>construction</c:v>
                </c:pt>
                <c:pt idx="12">
                  <c:v>trdtrnscomm</c:v>
                </c:pt>
                <c:pt idx="13">
                  <c:v>othServ</c:v>
                </c:pt>
              </c:strCache>
            </c:strRef>
          </c:cat>
          <c:val>
            <c:numRef>
              <c:f>'2a sectoral'!$AK$3:$AK$16</c:f>
              <c:numCache>
                <c:formatCode>0.00</c:formatCode>
                <c:ptCount val="14"/>
                <c:pt idx="0">
                  <c:v>-1.2549999999999999</c:v>
                </c:pt>
                <c:pt idx="1">
                  <c:v>45.767000000000003</c:v>
                </c:pt>
                <c:pt idx="2">
                  <c:v>-642.16899999999998</c:v>
                </c:pt>
                <c:pt idx="3">
                  <c:v>-975.36299999999915</c:v>
                </c:pt>
                <c:pt idx="4">
                  <c:v>1.1100000000000001</c:v>
                </c:pt>
                <c:pt idx="5">
                  <c:v>805.57299999999998</c:v>
                </c:pt>
                <c:pt idx="6">
                  <c:v>-102.886</c:v>
                </c:pt>
                <c:pt idx="7">
                  <c:v>-1166.6510000000001</c:v>
                </c:pt>
                <c:pt idx="8">
                  <c:v>-1441.999</c:v>
                </c:pt>
                <c:pt idx="9">
                  <c:v>-1385.056</c:v>
                </c:pt>
                <c:pt idx="10">
                  <c:v>-20.02999999999999</c:v>
                </c:pt>
                <c:pt idx="11">
                  <c:v>-121.676</c:v>
                </c:pt>
                <c:pt idx="12">
                  <c:v>-30.456</c:v>
                </c:pt>
                <c:pt idx="13">
                  <c:v>-320.24099999999999</c:v>
                </c:pt>
              </c:numCache>
            </c:numRef>
          </c:val>
          <c:extLst>
            <c:ext xmlns:c16="http://schemas.microsoft.com/office/drawing/2014/chart" uri="{C3380CC4-5D6E-409C-BE32-E72D297353CC}">
              <c16:uniqueId val="{00000003-3698-5C42-A8AA-3AD4D67B0E7F}"/>
            </c:ext>
          </c:extLst>
        </c:ser>
        <c:dLbls>
          <c:showLegendKey val="0"/>
          <c:showVal val="0"/>
          <c:showCatName val="0"/>
          <c:showSerName val="0"/>
          <c:showPercent val="0"/>
          <c:showBubbleSize val="0"/>
        </c:dLbls>
        <c:gapWidth val="219"/>
        <c:overlap val="-27"/>
        <c:axId val="233084800"/>
        <c:axId val="233086336"/>
      </c:barChart>
      <c:catAx>
        <c:axId val="233084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crossAx val="233086336"/>
        <c:crosses val="autoZero"/>
        <c:auto val="1"/>
        <c:lblAlgn val="ctr"/>
        <c:lblOffset val="100"/>
        <c:noMultiLvlLbl val="0"/>
      </c:catAx>
      <c:valAx>
        <c:axId val="23308633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3308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'2a sectoral'!$V$3</c:f>
              <c:strCache>
                <c:ptCount val="1"/>
                <c:pt idx="0">
                  <c:v>2  Year</c:v>
                </c:pt>
              </c:strCache>
            </c:strRef>
          </c:tx>
          <c:spPr>
            <a:solidFill>
              <a:schemeClr val="accent1"/>
            </a:solidFill>
            <a:ln>
              <a:noFill/>
            </a:ln>
            <a:effectLst/>
          </c:spPr>
          <c:invertIfNegative val="0"/>
          <c:cat>
            <c:strRef>
              <c:f>'2a sectoral'!$U$4:$U$17</c:f>
              <c:strCache>
                <c:ptCount val="14"/>
                <c:pt idx="0">
                  <c:v>grains</c:v>
                </c:pt>
                <c:pt idx="1">
                  <c:v>crops</c:v>
                </c:pt>
                <c:pt idx="2">
                  <c:v>meat</c:v>
                </c:pt>
                <c:pt idx="3">
                  <c:v>othfood</c:v>
                </c:pt>
                <c:pt idx="4">
                  <c:v>othcrops</c:v>
                </c:pt>
                <c:pt idx="5">
                  <c:v>extract</c:v>
                </c:pt>
                <c:pt idx="6">
                  <c:v>omnfcs</c:v>
                </c:pt>
                <c:pt idx="7">
                  <c:v>pchemineral</c:v>
                </c:pt>
                <c:pt idx="8">
                  <c:v>autos</c:v>
                </c:pt>
                <c:pt idx="9">
                  <c:v>machequip</c:v>
                </c:pt>
                <c:pt idx="10">
                  <c:v>utilities</c:v>
                </c:pt>
                <c:pt idx="11">
                  <c:v>construction</c:v>
                </c:pt>
                <c:pt idx="12">
                  <c:v>trdtrnscomm</c:v>
                </c:pt>
                <c:pt idx="13">
                  <c:v>othServ</c:v>
                </c:pt>
              </c:strCache>
            </c:strRef>
          </c:cat>
          <c:val>
            <c:numRef>
              <c:f>'2a sectoral'!$V$4:$V$17</c:f>
              <c:numCache>
                <c:formatCode>0.0</c:formatCode>
                <c:ptCount val="14"/>
                <c:pt idx="0">
                  <c:v>-1.3050000000000001E-2</c:v>
                </c:pt>
                <c:pt idx="1">
                  <c:v>1.1789000000000001E-2</c:v>
                </c:pt>
                <c:pt idx="2">
                  <c:v>-0.57659099999999996</c:v>
                </c:pt>
                <c:pt idx="3">
                  <c:v>-0.78946099999999997</c:v>
                </c:pt>
                <c:pt idx="4">
                  <c:v>0</c:v>
                </c:pt>
                <c:pt idx="5">
                  <c:v>-0.225966</c:v>
                </c:pt>
                <c:pt idx="6">
                  <c:v>-3.8924E-2</c:v>
                </c:pt>
                <c:pt idx="7">
                  <c:v>-0.94277100000000003</c:v>
                </c:pt>
                <c:pt idx="8">
                  <c:v>-0.89510400000000001</c:v>
                </c:pt>
                <c:pt idx="9">
                  <c:v>-0.55533200000000005</c:v>
                </c:pt>
                <c:pt idx="10">
                  <c:v>-7.5123999999999996E-2</c:v>
                </c:pt>
                <c:pt idx="11">
                  <c:v>1.527196</c:v>
                </c:pt>
                <c:pt idx="12">
                  <c:v>-0.106145</c:v>
                </c:pt>
                <c:pt idx="13">
                  <c:v>0.81389500000000004</c:v>
                </c:pt>
              </c:numCache>
            </c:numRef>
          </c:val>
          <c:extLst>
            <c:ext xmlns:c16="http://schemas.microsoft.com/office/drawing/2014/chart" uri="{C3380CC4-5D6E-409C-BE32-E72D297353CC}">
              <c16:uniqueId val="{00000000-2243-914C-B6CF-AF486DCD21FE}"/>
            </c:ext>
          </c:extLst>
        </c:ser>
        <c:ser>
          <c:idx val="1"/>
          <c:order val="1"/>
          <c:tx>
            <c:strRef>
              <c:f>'2a sectoral'!$W$3</c:f>
              <c:strCache>
                <c:ptCount val="1"/>
                <c:pt idx="0">
                  <c:v>3 Year</c:v>
                </c:pt>
              </c:strCache>
            </c:strRef>
          </c:tx>
          <c:spPr>
            <a:solidFill>
              <a:schemeClr val="accent2"/>
            </a:solidFill>
            <a:ln>
              <a:noFill/>
            </a:ln>
            <a:effectLst/>
          </c:spPr>
          <c:invertIfNegative val="0"/>
          <c:cat>
            <c:strRef>
              <c:f>'2a sectoral'!$U$4:$U$17</c:f>
              <c:strCache>
                <c:ptCount val="14"/>
                <c:pt idx="0">
                  <c:v>grains</c:v>
                </c:pt>
                <c:pt idx="1">
                  <c:v>crops</c:v>
                </c:pt>
                <c:pt idx="2">
                  <c:v>meat</c:v>
                </c:pt>
                <c:pt idx="3">
                  <c:v>othfood</c:v>
                </c:pt>
                <c:pt idx="4">
                  <c:v>othcrops</c:v>
                </c:pt>
                <c:pt idx="5">
                  <c:v>extract</c:v>
                </c:pt>
                <c:pt idx="6">
                  <c:v>omnfcs</c:v>
                </c:pt>
                <c:pt idx="7">
                  <c:v>pchemineral</c:v>
                </c:pt>
                <c:pt idx="8">
                  <c:v>autos</c:v>
                </c:pt>
                <c:pt idx="9">
                  <c:v>machequip</c:v>
                </c:pt>
                <c:pt idx="10">
                  <c:v>utilities</c:v>
                </c:pt>
                <c:pt idx="11">
                  <c:v>construction</c:v>
                </c:pt>
                <c:pt idx="12">
                  <c:v>trdtrnscomm</c:v>
                </c:pt>
                <c:pt idx="13">
                  <c:v>othServ</c:v>
                </c:pt>
              </c:strCache>
            </c:strRef>
          </c:cat>
          <c:val>
            <c:numRef>
              <c:f>'2a sectoral'!$W$4:$W$17</c:f>
              <c:numCache>
                <c:formatCode>0.0</c:formatCode>
                <c:ptCount val="14"/>
                <c:pt idx="0">
                  <c:v>-1.3063999999999999E-2</c:v>
                </c:pt>
                <c:pt idx="1">
                  <c:v>1.1838E-2</c:v>
                </c:pt>
                <c:pt idx="2">
                  <c:v>-0.57708400000000004</c:v>
                </c:pt>
                <c:pt idx="3">
                  <c:v>-0.78910800000000003</c:v>
                </c:pt>
                <c:pt idx="4">
                  <c:v>0</c:v>
                </c:pt>
                <c:pt idx="5">
                  <c:v>-0.22389700000000001</c:v>
                </c:pt>
                <c:pt idx="6">
                  <c:v>-3.7684000000000002E-2</c:v>
                </c:pt>
                <c:pt idx="7">
                  <c:v>-0.93951600000000002</c:v>
                </c:pt>
                <c:pt idx="8">
                  <c:v>-0.89433600000000002</c:v>
                </c:pt>
                <c:pt idx="9">
                  <c:v>-0.54941099999999998</c:v>
                </c:pt>
                <c:pt idx="10">
                  <c:v>-7.4620000000000006E-2</c:v>
                </c:pt>
                <c:pt idx="11">
                  <c:v>1.522133</c:v>
                </c:pt>
                <c:pt idx="12">
                  <c:v>-0.104228</c:v>
                </c:pt>
                <c:pt idx="13">
                  <c:v>0.81653600000000004</c:v>
                </c:pt>
              </c:numCache>
            </c:numRef>
          </c:val>
          <c:extLst>
            <c:ext xmlns:c16="http://schemas.microsoft.com/office/drawing/2014/chart" uri="{C3380CC4-5D6E-409C-BE32-E72D297353CC}">
              <c16:uniqueId val="{00000001-2243-914C-B6CF-AF486DCD21FE}"/>
            </c:ext>
          </c:extLst>
        </c:ser>
        <c:ser>
          <c:idx val="2"/>
          <c:order val="2"/>
          <c:tx>
            <c:strRef>
              <c:f>'2a sectoral'!$X$3</c:f>
              <c:strCache>
                <c:ptCount val="1"/>
                <c:pt idx="0">
                  <c:v>5 Year</c:v>
                </c:pt>
              </c:strCache>
            </c:strRef>
          </c:tx>
          <c:spPr>
            <a:solidFill>
              <a:schemeClr val="accent3"/>
            </a:solidFill>
            <a:ln>
              <a:noFill/>
            </a:ln>
            <a:effectLst/>
          </c:spPr>
          <c:invertIfNegative val="0"/>
          <c:cat>
            <c:strRef>
              <c:f>'2a sectoral'!$U$4:$U$17</c:f>
              <c:strCache>
                <c:ptCount val="14"/>
                <c:pt idx="0">
                  <c:v>grains</c:v>
                </c:pt>
                <c:pt idx="1">
                  <c:v>crops</c:v>
                </c:pt>
                <c:pt idx="2">
                  <c:v>meat</c:v>
                </c:pt>
                <c:pt idx="3">
                  <c:v>othfood</c:v>
                </c:pt>
                <c:pt idx="4">
                  <c:v>othcrops</c:v>
                </c:pt>
                <c:pt idx="5">
                  <c:v>extract</c:v>
                </c:pt>
                <c:pt idx="6">
                  <c:v>omnfcs</c:v>
                </c:pt>
                <c:pt idx="7">
                  <c:v>pchemineral</c:v>
                </c:pt>
                <c:pt idx="8">
                  <c:v>autos</c:v>
                </c:pt>
                <c:pt idx="9">
                  <c:v>machequip</c:v>
                </c:pt>
                <c:pt idx="10">
                  <c:v>utilities</c:v>
                </c:pt>
                <c:pt idx="11">
                  <c:v>construction</c:v>
                </c:pt>
                <c:pt idx="12">
                  <c:v>trdtrnscomm</c:v>
                </c:pt>
                <c:pt idx="13">
                  <c:v>othServ</c:v>
                </c:pt>
              </c:strCache>
            </c:strRef>
          </c:cat>
          <c:val>
            <c:numRef>
              <c:f>'2a sectoral'!$X$4:$X$17</c:f>
              <c:numCache>
                <c:formatCode>0.0</c:formatCode>
                <c:ptCount val="14"/>
                <c:pt idx="0">
                  <c:v>-1.3087E-2</c:v>
                </c:pt>
                <c:pt idx="1">
                  <c:v>1.1945000000000001E-2</c:v>
                </c:pt>
                <c:pt idx="2">
                  <c:v>-0.57799</c:v>
                </c:pt>
                <c:pt idx="3">
                  <c:v>-0.78823699999999997</c:v>
                </c:pt>
                <c:pt idx="4">
                  <c:v>0</c:v>
                </c:pt>
                <c:pt idx="5">
                  <c:v>-0.21920200000000001</c:v>
                </c:pt>
                <c:pt idx="6">
                  <c:v>-3.4893E-2</c:v>
                </c:pt>
                <c:pt idx="7">
                  <c:v>-0.932145</c:v>
                </c:pt>
                <c:pt idx="8">
                  <c:v>-0.89248000000000005</c:v>
                </c:pt>
                <c:pt idx="9">
                  <c:v>-0.53598400000000002</c:v>
                </c:pt>
                <c:pt idx="10">
                  <c:v>-7.3493000000000003E-2</c:v>
                </c:pt>
                <c:pt idx="11">
                  <c:v>1.5103599999999999</c:v>
                </c:pt>
                <c:pt idx="12">
                  <c:v>-9.9738999999999994E-2</c:v>
                </c:pt>
                <c:pt idx="13">
                  <c:v>0.82252099999999995</c:v>
                </c:pt>
              </c:numCache>
            </c:numRef>
          </c:val>
          <c:extLst>
            <c:ext xmlns:c16="http://schemas.microsoft.com/office/drawing/2014/chart" uri="{C3380CC4-5D6E-409C-BE32-E72D297353CC}">
              <c16:uniqueId val="{00000002-2243-914C-B6CF-AF486DCD21FE}"/>
            </c:ext>
          </c:extLst>
        </c:ser>
        <c:ser>
          <c:idx val="3"/>
          <c:order val="3"/>
          <c:tx>
            <c:strRef>
              <c:f>'2a sectoral'!$Y$3</c:f>
              <c:strCache>
                <c:ptCount val="1"/>
                <c:pt idx="0">
                  <c:v>10 Year</c:v>
                </c:pt>
              </c:strCache>
            </c:strRef>
          </c:tx>
          <c:spPr>
            <a:solidFill>
              <a:schemeClr val="accent4"/>
            </a:solidFill>
            <a:ln>
              <a:noFill/>
            </a:ln>
            <a:effectLst/>
          </c:spPr>
          <c:invertIfNegative val="0"/>
          <c:cat>
            <c:strRef>
              <c:f>'2a sectoral'!$U$4:$U$17</c:f>
              <c:strCache>
                <c:ptCount val="14"/>
                <c:pt idx="0">
                  <c:v>grains</c:v>
                </c:pt>
                <c:pt idx="1">
                  <c:v>crops</c:v>
                </c:pt>
                <c:pt idx="2">
                  <c:v>meat</c:v>
                </c:pt>
                <c:pt idx="3">
                  <c:v>othfood</c:v>
                </c:pt>
                <c:pt idx="4">
                  <c:v>othcrops</c:v>
                </c:pt>
                <c:pt idx="5">
                  <c:v>extract</c:v>
                </c:pt>
                <c:pt idx="6">
                  <c:v>omnfcs</c:v>
                </c:pt>
                <c:pt idx="7">
                  <c:v>pchemineral</c:v>
                </c:pt>
                <c:pt idx="8">
                  <c:v>autos</c:v>
                </c:pt>
                <c:pt idx="9">
                  <c:v>machequip</c:v>
                </c:pt>
                <c:pt idx="10">
                  <c:v>utilities</c:v>
                </c:pt>
                <c:pt idx="11">
                  <c:v>construction</c:v>
                </c:pt>
                <c:pt idx="12">
                  <c:v>trdtrnscomm</c:v>
                </c:pt>
                <c:pt idx="13">
                  <c:v>othServ</c:v>
                </c:pt>
              </c:strCache>
            </c:strRef>
          </c:cat>
          <c:val>
            <c:numRef>
              <c:f>'2a sectoral'!$Y$4:$Y$17</c:f>
              <c:numCache>
                <c:formatCode>0.0</c:formatCode>
                <c:ptCount val="14"/>
                <c:pt idx="0">
                  <c:v>-1.3159000000000001E-2</c:v>
                </c:pt>
                <c:pt idx="1">
                  <c:v>1.2189999999999999E-2</c:v>
                </c:pt>
                <c:pt idx="2">
                  <c:v>-0.58049899999999999</c:v>
                </c:pt>
                <c:pt idx="3">
                  <c:v>-0.78659299999999999</c:v>
                </c:pt>
                <c:pt idx="4">
                  <c:v>0</c:v>
                </c:pt>
                <c:pt idx="5">
                  <c:v>-0.209036</c:v>
                </c:pt>
                <c:pt idx="6">
                  <c:v>-2.8857000000000001E-2</c:v>
                </c:pt>
                <c:pt idx="7">
                  <c:v>-0.91627000000000003</c:v>
                </c:pt>
                <c:pt idx="8">
                  <c:v>-0.88870400000000005</c:v>
                </c:pt>
                <c:pt idx="9">
                  <c:v>-0.50690000000000002</c:v>
                </c:pt>
                <c:pt idx="10">
                  <c:v>-7.1031999999999998E-2</c:v>
                </c:pt>
                <c:pt idx="11">
                  <c:v>1.4852890000000001</c:v>
                </c:pt>
                <c:pt idx="12">
                  <c:v>-9.0184E-2</c:v>
                </c:pt>
                <c:pt idx="13">
                  <c:v>0.83572100000000005</c:v>
                </c:pt>
              </c:numCache>
            </c:numRef>
          </c:val>
          <c:extLst>
            <c:ext xmlns:c16="http://schemas.microsoft.com/office/drawing/2014/chart" uri="{C3380CC4-5D6E-409C-BE32-E72D297353CC}">
              <c16:uniqueId val="{00000003-2243-914C-B6CF-AF486DCD21FE}"/>
            </c:ext>
          </c:extLst>
        </c:ser>
        <c:dLbls>
          <c:showLegendKey val="0"/>
          <c:showVal val="0"/>
          <c:showCatName val="0"/>
          <c:showSerName val="0"/>
          <c:showPercent val="0"/>
          <c:showBubbleSize val="0"/>
        </c:dLbls>
        <c:gapWidth val="219"/>
        <c:overlap val="-27"/>
        <c:axId val="223057792"/>
        <c:axId val="223059328"/>
      </c:barChart>
      <c:catAx>
        <c:axId val="22305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223059328"/>
        <c:crosses val="autoZero"/>
        <c:auto val="1"/>
        <c:lblAlgn val="ctr"/>
        <c:lblOffset val="100"/>
        <c:noMultiLvlLbl val="0"/>
      </c:catAx>
      <c:valAx>
        <c:axId val="22305932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305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pfactreal!$A$2</c:f>
              <c:strCache>
                <c:ptCount val="1"/>
                <c:pt idx="0">
                  <c:v>Unskilled Labor</c:v>
                </c:pt>
              </c:strCache>
            </c:strRef>
          </c:tx>
          <c:spPr>
            <a:solidFill>
              <a:schemeClr val="accent1"/>
            </a:solidFill>
            <a:ln>
              <a:noFill/>
            </a:ln>
            <a:effectLst/>
          </c:spPr>
          <c:invertIfNegative val="0"/>
          <c:cat>
            <c:strRef>
              <c:f>pfactreal!$B$1:$E$1</c:f>
              <c:strCache>
                <c:ptCount val="4"/>
                <c:pt idx="0">
                  <c:v>2  Year</c:v>
                </c:pt>
                <c:pt idx="1">
                  <c:v>3 Year</c:v>
                </c:pt>
                <c:pt idx="2">
                  <c:v>5 Year</c:v>
                </c:pt>
                <c:pt idx="3">
                  <c:v>10 Year</c:v>
                </c:pt>
              </c:strCache>
            </c:strRef>
          </c:cat>
          <c:val>
            <c:numRef>
              <c:f>pfactreal!$B$2:$E$2</c:f>
              <c:numCache>
                <c:formatCode>General</c:formatCode>
                <c:ptCount val="4"/>
                <c:pt idx="0">
                  <c:v>-2.4660000000000002</c:v>
                </c:pt>
                <c:pt idx="1">
                  <c:v>-2.464</c:v>
                </c:pt>
                <c:pt idx="2">
                  <c:v>-2.4540000000000002</c:v>
                </c:pt>
                <c:pt idx="3">
                  <c:v>-2.4529999999999981</c:v>
                </c:pt>
              </c:numCache>
            </c:numRef>
          </c:val>
          <c:extLst>
            <c:ext xmlns:c16="http://schemas.microsoft.com/office/drawing/2014/chart" uri="{C3380CC4-5D6E-409C-BE32-E72D297353CC}">
              <c16:uniqueId val="{00000000-6E77-DD46-ACA7-AEAB09318BBF}"/>
            </c:ext>
          </c:extLst>
        </c:ser>
        <c:ser>
          <c:idx val="1"/>
          <c:order val="1"/>
          <c:tx>
            <c:strRef>
              <c:f>pfactreal!$A$3</c:f>
              <c:strCache>
                <c:ptCount val="1"/>
                <c:pt idx="0">
                  <c:v>Skilled Labor</c:v>
                </c:pt>
              </c:strCache>
            </c:strRef>
          </c:tx>
          <c:spPr>
            <a:solidFill>
              <a:schemeClr val="accent2"/>
            </a:solidFill>
            <a:ln>
              <a:noFill/>
            </a:ln>
            <a:effectLst/>
          </c:spPr>
          <c:invertIfNegative val="0"/>
          <c:cat>
            <c:strRef>
              <c:f>pfactreal!$B$1:$E$1</c:f>
              <c:strCache>
                <c:ptCount val="4"/>
                <c:pt idx="0">
                  <c:v>2  Year</c:v>
                </c:pt>
                <c:pt idx="1">
                  <c:v>3 Year</c:v>
                </c:pt>
                <c:pt idx="2">
                  <c:v>5 Year</c:v>
                </c:pt>
                <c:pt idx="3">
                  <c:v>10 Year</c:v>
                </c:pt>
              </c:strCache>
            </c:strRef>
          </c:cat>
          <c:val>
            <c:numRef>
              <c:f>pfactreal!$B$3:$E$3</c:f>
              <c:numCache>
                <c:formatCode>General</c:formatCode>
                <c:ptCount val="4"/>
                <c:pt idx="0">
                  <c:v>-2.754</c:v>
                </c:pt>
                <c:pt idx="1">
                  <c:v>-2.75</c:v>
                </c:pt>
                <c:pt idx="2">
                  <c:v>-2.7170000000000001</c:v>
                </c:pt>
                <c:pt idx="3">
                  <c:v>-2.7149999999999999</c:v>
                </c:pt>
              </c:numCache>
            </c:numRef>
          </c:val>
          <c:extLst>
            <c:ext xmlns:c16="http://schemas.microsoft.com/office/drawing/2014/chart" uri="{C3380CC4-5D6E-409C-BE32-E72D297353CC}">
              <c16:uniqueId val="{00000001-6E77-DD46-ACA7-AEAB09318BBF}"/>
            </c:ext>
          </c:extLst>
        </c:ser>
        <c:dLbls>
          <c:showLegendKey val="0"/>
          <c:showVal val="0"/>
          <c:showCatName val="0"/>
          <c:showSerName val="0"/>
          <c:showPercent val="0"/>
          <c:showBubbleSize val="0"/>
        </c:dLbls>
        <c:gapWidth val="219"/>
        <c:overlap val="-27"/>
        <c:axId val="233030400"/>
        <c:axId val="233031936"/>
      </c:barChart>
      <c:catAx>
        <c:axId val="23303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mn-lt"/>
                <a:ea typeface="+mn-ea"/>
                <a:cs typeface="+mn-cs"/>
              </a:defRPr>
            </a:pPr>
            <a:endParaRPr lang="en-US"/>
          </a:p>
        </c:txPr>
        <c:crossAx val="233031936"/>
        <c:crosses val="autoZero"/>
        <c:auto val="1"/>
        <c:lblAlgn val="ctr"/>
        <c:lblOffset val="100"/>
        <c:noMultiLvlLbl val="0"/>
      </c:catAx>
      <c:valAx>
        <c:axId val="23303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3303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rore!$A$28</c:f>
              <c:strCache>
                <c:ptCount val="1"/>
                <c:pt idx="0">
                  <c:v>Expected Rate of Return</c:v>
                </c:pt>
              </c:strCache>
            </c:strRef>
          </c:tx>
          <c:spPr>
            <a:ln w="28575" cap="rnd">
              <a:solidFill>
                <a:schemeClr val="accent1"/>
              </a:solidFill>
              <a:round/>
            </a:ln>
            <a:effectLst/>
          </c:spPr>
          <c:marker>
            <c:symbol val="none"/>
          </c:marker>
          <c:cat>
            <c:strRef>
              <c:f>rore!$B$27:$E$27</c:f>
              <c:strCache>
                <c:ptCount val="4"/>
                <c:pt idx="0">
                  <c:v>2 Year</c:v>
                </c:pt>
                <c:pt idx="1">
                  <c:v>3 Year</c:v>
                </c:pt>
                <c:pt idx="2">
                  <c:v>5 Year</c:v>
                </c:pt>
                <c:pt idx="3">
                  <c:v>10 Year</c:v>
                </c:pt>
              </c:strCache>
            </c:strRef>
          </c:cat>
          <c:val>
            <c:numRef>
              <c:f>rore!$B$28:$E$28</c:f>
              <c:numCache>
                <c:formatCode>General</c:formatCode>
                <c:ptCount val="4"/>
                <c:pt idx="0">
                  <c:v>-0.06</c:v>
                </c:pt>
                <c:pt idx="1">
                  <c:v>-5.8999999999999997E-2</c:v>
                </c:pt>
                <c:pt idx="2">
                  <c:v>-5.8000000000000003E-2</c:v>
                </c:pt>
                <c:pt idx="3">
                  <c:v>-5.5E-2</c:v>
                </c:pt>
              </c:numCache>
            </c:numRef>
          </c:val>
          <c:smooth val="0"/>
          <c:extLst>
            <c:ext xmlns:c16="http://schemas.microsoft.com/office/drawing/2014/chart" uri="{C3380CC4-5D6E-409C-BE32-E72D297353CC}">
              <c16:uniqueId val="{00000000-A0E4-ED4F-B42A-1A852C2DE45C}"/>
            </c:ext>
          </c:extLst>
        </c:ser>
        <c:dLbls>
          <c:showLegendKey val="0"/>
          <c:showVal val="0"/>
          <c:showCatName val="0"/>
          <c:showSerName val="0"/>
          <c:showPercent val="0"/>
          <c:showBubbleSize val="0"/>
        </c:dLbls>
        <c:smooth val="0"/>
        <c:axId val="233128320"/>
        <c:axId val="233129856"/>
      </c:lineChart>
      <c:catAx>
        <c:axId val="233128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233129856"/>
        <c:crosses val="autoZero"/>
        <c:auto val="1"/>
        <c:lblAlgn val="ctr"/>
        <c:lblOffset val="100"/>
        <c:noMultiLvlLbl val="0"/>
      </c:catAx>
      <c:valAx>
        <c:axId val="23312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33128320"/>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29A80-1241-C542-8EF2-FA05A89E39C3}" type="datetimeFigureOut">
              <a:rPr lang="en-US" smtClean="0"/>
              <a:t>5/15/20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4DEB0D-91EE-2F40-BACA-982A6F30CBEE}" type="slidenum">
              <a:rPr lang="en-US" smtClean="0"/>
              <a:t>‹#›</a:t>
            </a:fld>
            <a:endParaRPr lang="en-US"/>
          </a:p>
        </p:txBody>
      </p:sp>
    </p:spTree>
    <p:extLst>
      <p:ext uri="{BB962C8B-B14F-4D97-AF65-F5344CB8AC3E}">
        <p14:creationId xmlns:p14="http://schemas.microsoft.com/office/powerpoint/2010/main" val="2055102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4DEB0D-91EE-2F40-BACA-982A6F30CBEE}" type="slidenum">
              <a:rPr lang="en-US" smtClean="0"/>
              <a:t>3</a:t>
            </a:fld>
            <a:endParaRPr lang="en-US"/>
          </a:p>
        </p:txBody>
      </p:sp>
    </p:spTree>
    <p:extLst>
      <p:ext uri="{BB962C8B-B14F-4D97-AF65-F5344CB8AC3E}">
        <p14:creationId xmlns:p14="http://schemas.microsoft.com/office/powerpoint/2010/main" val="2812710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4DEB0D-91EE-2F40-BACA-982A6F30CBEE}" type="slidenum">
              <a:rPr lang="en-US" smtClean="0"/>
              <a:t>9</a:t>
            </a:fld>
            <a:endParaRPr lang="en-US"/>
          </a:p>
        </p:txBody>
      </p:sp>
    </p:spTree>
    <p:extLst>
      <p:ext uri="{BB962C8B-B14F-4D97-AF65-F5344CB8AC3E}">
        <p14:creationId xmlns:p14="http://schemas.microsoft.com/office/powerpoint/2010/main" val="2020896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4DEB0D-91EE-2F40-BACA-982A6F30CBEE}" type="slidenum">
              <a:rPr lang="en-US" smtClean="0"/>
              <a:t>16</a:t>
            </a:fld>
            <a:endParaRPr lang="en-US"/>
          </a:p>
        </p:txBody>
      </p:sp>
    </p:spTree>
    <p:extLst>
      <p:ext uri="{BB962C8B-B14F-4D97-AF65-F5344CB8AC3E}">
        <p14:creationId xmlns:p14="http://schemas.microsoft.com/office/powerpoint/2010/main" val="38405375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4DEB0D-91EE-2F40-BACA-982A6F30CBEE}" type="slidenum">
              <a:rPr lang="en-US" smtClean="0"/>
              <a:t>20</a:t>
            </a:fld>
            <a:endParaRPr lang="en-US"/>
          </a:p>
        </p:txBody>
      </p:sp>
    </p:spTree>
    <p:extLst>
      <p:ext uri="{BB962C8B-B14F-4D97-AF65-F5344CB8AC3E}">
        <p14:creationId xmlns:p14="http://schemas.microsoft.com/office/powerpoint/2010/main" val="1792763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pPr/>
              <a:t>5/15/20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BFA754-D5C3-4E66-96A6-867B257F58DC}" type="datetimeFigureOut">
              <a:rPr lang="en-US" smtClean="0"/>
              <a:t>5/15/20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BFA754-D5C3-4E66-96A6-867B257F58DC}" type="datetimeFigureOut">
              <a:rPr lang="en-US" smtClean="0"/>
              <a:t>5/15/20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5/15/20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5/15/20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5/15/20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5/15/20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5/15/20</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5/15/20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5/15/20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5/15/20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6883492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CEE5-8884-4FA5-9CC5-5F8D329B7184}"/>
              </a:ext>
            </a:extLst>
          </p:cNvPr>
          <p:cNvSpPr>
            <a:spLocks noGrp="1"/>
          </p:cNvSpPr>
          <p:nvPr>
            <p:ph type="ctrTitle"/>
          </p:nvPr>
        </p:nvSpPr>
        <p:spPr>
          <a:xfrm>
            <a:off x="1524000" y="1122362"/>
            <a:ext cx="8714509" cy="3255674"/>
          </a:xfrm>
        </p:spPr>
        <p:txBody>
          <a:bodyPr>
            <a:normAutofit/>
          </a:bodyPr>
          <a:lstStyle/>
          <a:p>
            <a:r>
              <a:rPr lang="en-US" sz="4000" b="1" dirty="0">
                <a:solidFill>
                  <a:srgbClr val="C00000"/>
                </a:solidFill>
              </a:rPr>
              <a:t>Modelling the Economic Impact of Brexit on Wales </a:t>
            </a:r>
            <a:br>
              <a:rPr lang="en-US" sz="3600" b="1" dirty="0">
                <a:solidFill>
                  <a:srgbClr val="FF0000"/>
                </a:solidFill>
              </a:rPr>
            </a:br>
            <a:endParaRPr lang="en-GB" sz="3600" b="1" dirty="0">
              <a:solidFill>
                <a:srgbClr val="FF0000"/>
              </a:solidFill>
              <a:effectLst>
                <a:outerShdw blurRad="38100" dist="38100" dir="2700000" algn="tl">
                  <a:srgbClr val="000000">
                    <a:alpha val="43137"/>
                  </a:srgbClr>
                </a:outerShdw>
              </a:effectLst>
            </a:endParaRPr>
          </a:p>
        </p:txBody>
      </p:sp>
      <p:sp>
        <p:nvSpPr>
          <p:cNvPr id="3" name="Subtitle 2">
            <a:extLst>
              <a:ext uri="{FF2B5EF4-FFF2-40B4-BE49-F238E27FC236}">
                <a16:creationId xmlns:a16="http://schemas.microsoft.com/office/drawing/2014/main" id="{9E89D0D8-8B7C-4D76-B20C-39872D1775E5}"/>
              </a:ext>
            </a:extLst>
          </p:cNvPr>
          <p:cNvSpPr>
            <a:spLocks noGrp="1"/>
          </p:cNvSpPr>
          <p:nvPr>
            <p:ph type="subTitle" idx="1"/>
          </p:nvPr>
        </p:nvSpPr>
        <p:spPr>
          <a:xfrm>
            <a:off x="1524000" y="3974942"/>
            <a:ext cx="9286754" cy="2983958"/>
          </a:xfrm>
        </p:spPr>
        <p:txBody>
          <a:bodyPr>
            <a:normAutofit/>
          </a:bodyPr>
          <a:lstStyle/>
          <a:p>
            <a:pPr algn="r"/>
            <a:endParaRPr lang="en-US" dirty="0"/>
          </a:p>
          <a:p>
            <a:pPr algn="r"/>
            <a:r>
              <a:rPr lang="en-US" dirty="0"/>
              <a:t>Sangeeta Khorana</a:t>
            </a:r>
          </a:p>
          <a:p>
            <a:pPr algn="r"/>
            <a:r>
              <a:rPr lang="en-US" dirty="0"/>
              <a:t>Badri Narayanan G</a:t>
            </a:r>
          </a:p>
          <a:p>
            <a:pPr algn="r"/>
            <a:r>
              <a:rPr lang="en-US" dirty="0"/>
              <a:t>Nicholas Perdikis</a:t>
            </a:r>
          </a:p>
          <a:p>
            <a:pPr algn="r"/>
            <a:r>
              <a:rPr lang="en-GB" sz="1800" dirty="0"/>
              <a:t>10</a:t>
            </a:r>
            <a:r>
              <a:rPr lang="en-GB" sz="1800" baseline="30000" dirty="0"/>
              <a:t>th</a:t>
            </a:r>
            <a:r>
              <a:rPr lang="en-GB" sz="1800" dirty="0"/>
              <a:t> January 2019</a:t>
            </a:r>
          </a:p>
          <a:p>
            <a:pPr algn="r"/>
            <a:r>
              <a:rPr lang="en-US" dirty="0"/>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735" y="349345"/>
            <a:ext cx="3706768" cy="799475"/>
          </a:xfrm>
          <a:prstGeom prst="rect">
            <a:avLst/>
          </a:prstGeom>
        </p:spPr>
      </p:pic>
      <p:sp>
        <p:nvSpPr>
          <p:cNvPr id="5" name="TextBox 4">
            <a:extLst>
              <a:ext uri="{FF2B5EF4-FFF2-40B4-BE49-F238E27FC236}">
                <a16:creationId xmlns:a16="http://schemas.microsoft.com/office/drawing/2014/main" id="{AA6E3271-7FCB-DE4F-AC6D-B4BF19C33AD4}"/>
              </a:ext>
            </a:extLst>
          </p:cNvPr>
          <p:cNvSpPr txBox="1"/>
          <p:nvPr/>
        </p:nvSpPr>
        <p:spPr>
          <a:xfrm>
            <a:off x="1524000" y="4673999"/>
            <a:ext cx="5929745" cy="523220"/>
          </a:xfrm>
          <a:prstGeom prst="rect">
            <a:avLst/>
          </a:prstGeom>
          <a:noFill/>
        </p:spPr>
        <p:txBody>
          <a:bodyPr wrap="square" rtlCol="0">
            <a:spAutoFit/>
          </a:bodyPr>
          <a:lstStyle/>
          <a:p>
            <a:pPr algn="ctr"/>
            <a:r>
              <a:rPr lang="en-US" sz="2800" b="1" dirty="0"/>
              <a:t>Presentation at GTAP Conference 2020</a:t>
            </a:r>
          </a:p>
        </p:txBody>
      </p:sp>
      <p:sp>
        <p:nvSpPr>
          <p:cNvPr id="6" name="TextBox 5">
            <a:extLst>
              <a:ext uri="{FF2B5EF4-FFF2-40B4-BE49-F238E27FC236}">
                <a16:creationId xmlns:a16="http://schemas.microsoft.com/office/drawing/2014/main" id="{04AD0629-1CB7-1044-8D3D-45393A326FCE}"/>
              </a:ext>
            </a:extLst>
          </p:cNvPr>
          <p:cNvSpPr txBox="1"/>
          <p:nvPr/>
        </p:nvSpPr>
        <p:spPr>
          <a:xfrm>
            <a:off x="6470073" y="6345382"/>
            <a:ext cx="6954982" cy="369332"/>
          </a:xfrm>
          <a:prstGeom prst="rect">
            <a:avLst/>
          </a:prstGeom>
          <a:noFill/>
        </p:spPr>
        <p:txBody>
          <a:bodyPr wrap="square" rtlCol="0">
            <a:spAutoFit/>
          </a:bodyPr>
          <a:lstStyle/>
          <a:p>
            <a:r>
              <a:rPr lang="en-US" dirty="0"/>
              <a:t>Welsh Assembly funding gratefully acknowledged </a:t>
            </a:r>
          </a:p>
        </p:txBody>
      </p:sp>
    </p:spTree>
    <p:extLst>
      <p:ext uri="{BB962C8B-B14F-4D97-AF65-F5344CB8AC3E}">
        <p14:creationId xmlns:p14="http://schemas.microsoft.com/office/powerpoint/2010/main" val="3947839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982" y="809445"/>
            <a:ext cx="10515600" cy="1325563"/>
          </a:xfrm>
        </p:spPr>
        <p:txBody>
          <a:bodyPr/>
          <a:lstStyle/>
          <a:p>
            <a:r>
              <a:rPr lang="en-US" b="1" dirty="0">
                <a:solidFill>
                  <a:srgbClr val="C00000"/>
                </a:solidFill>
                <a:effectLst>
                  <a:outerShdw blurRad="38100" dist="38100" dir="2700000" algn="tl">
                    <a:srgbClr val="000000">
                      <a:alpha val="43137"/>
                    </a:srgbClr>
                  </a:outerShdw>
                </a:effectLst>
              </a:rPr>
              <a:t>Outline of the talk</a:t>
            </a:r>
            <a:endParaRPr lang="en-US" dirty="0"/>
          </a:p>
        </p:txBody>
      </p:sp>
      <p:sp>
        <p:nvSpPr>
          <p:cNvPr id="3" name="Content Placeholder 2"/>
          <p:cNvSpPr>
            <a:spLocks noGrp="1"/>
          </p:cNvSpPr>
          <p:nvPr>
            <p:ph idx="1"/>
          </p:nvPr>
        </p:nvSpPr>
        <p:spPr>
          <a:xfrm>
            <a:off x="838199" y="1825624"/>
            <a:ext cx="10701759" cy="4422775"/>
          </a:xfrm>
        </p:spPr>
        <p:txBody>
          <a:bodyPr>
            <a:normAutofit/>
          </a:bodyPr>
          <a:lstStyle/>
          <a:p>
            <a:endParaRPr lang="en-US" dirty="0"/>
          </a:p>
          <a:p>
            <a:endParaRPr lang="en-US" b="1" dirty="0"/>
          </a:p>
          <a:p>
            <a:endParaRPr lang="en-US" b="1" dirty="0"/>
          </a:p>
          <a:p>
            <a:r>
              <a:rPr lang="en-US" dirty="0"/>
              <a:t>Welsh trade profile</a:t>
            </a:r>
          </a:p>
          <a:p>
            <a:r>
              <a:rPr lang="en-US" dirty="0"/>
              <a:t>Scenarios, data and methodology </a:t>
            </a:r>
          </a:p>
          <a:p>
            <a:r>
              <a:rPr lang="en-US" dirty="0"/>
              <a:t>Main findings</a:t>
            </a:r>
          </a:p>
          <a:p>
            <a:r>
              <a:rPr lang="en-US" dirty="0"/>
              <a:t>Policy implications</a:t>
            </a:r>
          </a:p>
          <a:p>
            <a:pPr lvl="1"/>
            <a:endParaRPr lang="en-US" sz="2600" dirty="0"/>
          </a:p>
          <a:p>
            <a:pPr lvl="1"/>
            <a:endParaRPr lang="en-US"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390" y="371712"/>
            <a:ext cx="2361614" cy="437733"/>
          </a:xfrm>
          <a:prstGeom prst="rect">
            <a:avLst/>
          </a:prstGeom>
        </p:spPr>
      </p:pic>
    </p:spTree>
    <p:extLst>
      <p:ext uri="{BB962C8B-B14F-4D97-AF65-F5344CB8AC3E}">
        <p14:creationId xmlns:p14="http://schemas.microsoft.com/office/powerpoint/2010/main" val="1088523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6526C2-DF66-DB4B-9D19-3D63844E63E3}"/>
              </a:ext>
            </a:extLst>
          </p:cNvPr>
          <p:cNvSpPr>
            <a:spLocks noGrp="1"/>
          </p:cNvSpPr>
          <p:nvPr>
            <p:ph type="title"/>
          </p:nvPr>
        </p:nvSpPr>
        <p:spPr/>
        <p:txBody>
          <a:bodyPr/>
          <a:lstStyle/>
          <a:p>
            <a:r>
              <a:rPr lang="en-US" b="1" dirty="0">
                <a:solidFill>
                  <a:srgbClr val="C00000"/>
                </a:solidFill>
                <a:effectLst>
                  <a:outerShdw blurRad="38100" dist="38100" dir="2700000" algn="tl">
                    <a:srgbClr val="000000">
                      <a:alpha val="43137"/>
                    </a:srgbClr>
                  </a:outerShdw>
                </a:effectLst>
              </a:rPr>
              <a:t>Pattern of trade between Wales-EU</a:t>
            </a:r>
          </a:p>
        </p:txBody>
      </p:sp>
      <p:pic>
        <p:nvPicPr>
          <p:cNvPr id="5" name="Content Placeholder 4">
            <a:extLst>
              <a:ext uri="{FF2B5EF4-FFF2-40B4-BE49-F238E27FC236}">
                <a16:creationId xmlns:a16="http://schemas.microsoft.com/office/drawing/2014/main" id="{41177FEA-64AD-224A-83A6-1E97D1EDBD8C}"/>
              </a:ext>
            </a:extLst>
          </p:cNvPr>
          <p:cNvPicPr>
            <a:picLocks noGrp="1" noChangeAspect="1"/>
          </p:cNvPicPr>
          <p:nvPr>
            <p:ph sz="half" idx="1"/>
          </p:nvPr>
        </p:nvPicPr>
        <p:blipFill>
          <a:blip r:embed="rId3"/>
          <a:stretch>
            <a:fillRect/>
          </a:stretch>
        </p:blipFill>
        <p:spPr>
          <a:xfrm>
            <a:off x="838200" y="1371600"/>
            <a:ext cx="5181600" cy="4805363"/>
          </a:xfrm>
        </p:spPr>
      </p:pic>
      <p:pic>
        <p:nvPicPr>
          <p:cNvPr id="9" name="Content Placeholder 8">
            <a:extLst>
              <a:ext uri="{FF2B5EF4-FFF2-40B4-BE49-F238E27FC236}">
                <a16:creationId xmlns:a16="http://schemas.microsoft.com/office/drawing/2014/main" id="{56C38263-B0AA-F54D-B0D0-2435DF8CB53B}"/>
              </a:ext>
            </a:extLst>
          </p:cNvPr>
          <p:cNvPicPr>
            <a:picLocks noGrp="1" noChangeAspect="1"/>
          </p:cNvPicPr>
          <p:nvPr>
            <p:ph sz="half" idx="2"/>
          </p:nvPr>
        </p:nvPicPr>
        <p:blipFill>
          <a:blip r:embed="rId4"/>
          <a:stretch>
            <a:fillRect/>
          </a:stretch>
        </p:blipFill>
        <p:spPr>
          <a:xfrm>
            <a:off x="6616699" y="1371600"/>
            <a:ext cx="5025571" cy="4598194"/>
          </a:xfrm>
        </p:spPr>
      </p:pic>
    </p:spTree>
    <p:extLst>
      <p:ext uri="{BB962C8B-B14F-4D97-AF65-F5344CB8AC3E}">
        <p14:creationId xmlns:p14="http://schemas.microsoft.com/office/powerpoint/2010/main" val="1162959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DDF9F-F760-F744-A9C4-12AE5EF12B0E}"/>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86621D36-7B57-FA43-BFF7-3E7DAF5A2C99}"/>
              </a:ext>
            </a:extLst>
          </p:cNvPr>
          <p:cNvPicPr>
            <a:picLocks noGrp="1" noChangeAspect="1"/>
          </p:cNvPicPr>
          <p:nvPr>
            <p:ph idx="1"/>
          </p:nvPr>
        </p:nvPicPr>
        <p:blipFill>
          <a:blip r:embed="rId2"/>
          <a:stretch>
            <a:fillRect/>
          </a:stretch>
        </p:blipFill>
        <p:spPr>
          <a:xfrm>
            <a:off x="838199" y="1094509"/>
            <a:ext cx="10673443" cy="5082454"/>
          </a:xfrm>
        </p:spPr>
      </p:pic>
    </p:spTree>
    <p:extLst>
      <p:ext uri="{BB962C8B-B14F-4D97-AF65-F5344CB8AC3E}">
        <p14:creationId xmlns:p14="http://schemas.microsoft.com/office/powerpoint/2010/main" val="4056737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DDDB754-93B0-0944-90AC-F199414BBD60}"/>
              </a:ext>
            </a:extLst>
          </p:cNvPr>
          <p:cNvSpPr>
            <a:spLocks noGrp="1"/>
          </p:cNvSpPr>
          <p:nvPr>
            <p:ph type="title"/>
          </p:nvPr>
        </p:nvSpPr>
        <p:spPr/>
        <p:txBody>
          <a:bodyPr/>
          <a:lstStyle/>
          <a:p>
            <a:endParaRPr lang="en-US"/>
          </a:p>
        </p:txBody>
      </p:sp>
      <p:pic>
        <p:nvPicPr>
          <p:cNvPr id="8" name="Content Placeholder 7">
            <a:extLst>
              <a:ext uri="{FF2B5EF4-FFF2-40B4-BE49-F238E27FC236}">
                <a16:creationId xmlns:a16="http://schemas.microsoft.com/office/drawing/2014/main" id="{9D7A08DC-29A9-A949-89D2-0420AF84A4FB}"/>
              </a:ext>
            </a:extLst>
          </p:cNvPr>
          <p:cNvPicPr>
            <a:picLocks noGrp="1" noChangeAspect="1"/>
          </p:cNvPicPr>
          <p:nvPr>
            <p:ph idx="1"/>
          </p:nvPr>
        </p:nvPicPr>
        <p:blipFill>
          <a:blip r:embed="rId2"/>
          <a:stretch>
            <a:fillRect/>
          </a:stretch>
        </p:blipFill>
        <p:spPr>
          <a:xfrm>
            <a:off x="555172" y="1066800"/>
            <a:ext cx="10989128" cy="5366657"/>
          </a:xfrm>
        </p:spPr>
      </p:pic>
    </p:spTree>
    <p:extLst>
      <p:ext uri="{BB962C8B-B14F-4D97-AF65-F5344CB8AC3E}">
        <p14:creationId xmlns:p14="http://schemas.microsoft.com/office/powerpoint/2010/main" val="6485094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A4564-1B8A-294F-B8A7-8A45FA4ED16A}"/>
              </a:ext>
            </a:extLst>
          </p:cNvPr>
          <p:cNvSpPr>
            <a:spLocks noGrp="1"/>
          </p:cNvSpPr>
          <p:nvPr>
            <p:ph type="title"/>
          </p:nvPr>
        </p:nvSpPr>
        <p:spPr/>
        <p:txBody>
          <a:bodyPr/>
          <a:lstStyle/>
          <a:p>
            <a:r>
              <a:rPr lang="en-US" dirty="0"/>
              <a:t>Existing literature </a:t>
            </a:r>
          </a:p>
        </p:txBody>
      </p:sp>
      <p:sp>
        <p:nvSpPr>
          <p:cNvPr id="3" name="Content Placeholder 2">
            <a:extLst>
              <a:ext uri="{FF2B5EF4-FFF2-40B4-BE49-F238E27FC236}">
                <a16:creationId xmlns:a16="http://schemas.microsoft.com/office/drawing/2014/main" id="{79F37977-4571-024A-B8C6-A69AD735E788}"/>
              </a:ext>
            </a:extLst>
          </p:cNvPr>
          <p:cNvSpPr>
            <a:spLocks noGrp="1"/>
          </p:cNvSpPr>
          <p:nvPr>
            <p:ph idx="1"/>
          </p:nvPr>
        </p:nvSpPr>
        <p:spPr/>
        <p:txBody>
          <a:bodyPr/>
          <a:lstStyle/>
          <a:p>
            <a:endParaRPr lang="en-GB" dirty="0"/>
          </a:p>
          <a:p>
            <a:r>
              <a:rPr lang="en-GB" dirty="0"/>
              <a:t>Range of issues, such as immigration and employment (for example see Valverde and </a:t>
            </a:r>
            <a:r>
              <a:rPr lang="en-GB" dirty="0" err="1"/>
              <a:t>Latorre</a:t>
            </a:r>
            <a:r>
              <a:rPr lang="en-GB" dirty="0"/>
              <a:t>, 2019; </a:t>
            </a:r>
            <a:r>
              <a:rPr lang="en-GB" dirty="0" err="1"/>
              <a:t>Theurer</a:t>
            </a:r>
            <a:r>
              <a:rPr lang="en-GB" dirty="0"/>
              <a:t> et. 2018; </a:t>
            </a:r>
            <a:r>
              <a:rPr lang="en-GB" dirty="0" err="1"/>
              <a:t>Brakman</a:t>
            </a:r>
            <a:r>
              <a:rPr lang="en-GB" dirty="0"/>
              <a:t> et al., 2017; </a:t>
            </a:r>
            <a:r>
              <a:rPr lang="en-GB" dirty="0" err="1"/>
              <a:t>Portes</a:t>
            </a:r>
            <a:r>
              <a:rPr lang="en-GB" dirty="0"/>
              <a:t>, 2017; </a:t>
            </a:r>
            <a:r>
              <a:rPr lang="en-GB" dirty="0" err="1"/>
              <a:t>Hosoe</a:t>
            </a:r>
            <a:r>
              <a:rPr lang="en-GB" dirty="0"/>
              <a:t> 2017), trade (</a:t>
            </a:r>
            <a:r>
              <a:rPr lang="en-GB" dirty="0" err="1"/>
              <a:t>Ebell</a:t>
            </a:r>
            <a:r>
              <a:rPr lang="en-GB" dirty="0"/>
              <a:t> and Warren, 2016; HM Treasury, 2016; OECD, 2016; Oxford Economics, 2016; PWC, 2016, 2017; Dhingra et al., 2017; Bank of England, 2018) employment and  implications for industrial policy (Bailey et al. 2019) and FDI (Jafari and </a:t>
            </a:r>
            <a:r>
              <a:rPr lang="en-GB" dirty="0" err="1"/>
              <a:t>Britz</a:t>
            </a:r>
            <a:r>
              <a:rPr lang="en-GB" dirty="0"/>
              <a:t>, 2020; Busch, 2106). </a:t>
            </a:r>
            <a:endParaRPr lang="en-US" dirty="0"/>
          </a:p>
        </p:txBody>
      </p:sp>
    </p:spTree>
    <p:extLst>
      <p:ext uri="{BB962C8B-B14F-4D97-AF65-F5344CB8AC3E}">
        <p14:creationId xmlns:p14="http://schemas.microsoft.com/office/powerpoint/2010/main" val="3342915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5D627-1450-7E4E-A01C-649C685F1CAD}"/>
              </a:ext>
            </a:extLst>
          </p:cNvPr>
          <p:cNvSpPr>
            <a:spLocks noGrp="1"/>
          </p:cNvSpPr>
          <p:nvPr>
            <p:ph type="title"/>
          </p:nvPr>
        </p:nvSpPr>
        <p:spPr>
          <a:xfrm>
            <a:off x="1050472" y="332467"/>
            <a:ext cx="10515600" cy="1325563"/>
          </a:xfrm>
        </p:spPr>
        <p:txBody>
          <a:bodyPr/>
          <a:lstStyle/>
          <a:p>
            <a:r>
              <a:rPr lang="en-US" b="1" dirty="0">
                <a:solidFill>
                  <a:srgbClr val="C00000"/>
                </a:solidFill>
                <a:effectLst>
                  <a:outerShdw blurRad="38100" dist="38100" dir="2700000" algn="tl">
                    <a:srgbClr val="000000">
                      <a:alpha val="43137"/>
                    </a:srgbClr>
                  </a:outerShdw>
                </a:effectLst>
              </a:rPr>
              <a:t>Scenarios simulated </a:t>
            </a:r>
          </a:p>
        </p:txBody>
      </p:sp>
      <p:sp>
        <p:nvSpPr>
          <p:cNvPr id="3" name="Content Placeholder 2">
            <a:extLst>
              <a:ext uri="{FF2B5EF4-FFF2-40B4-BE49-F238E27FC236}">
                <a16:creationId xmlns:a16="http://schemas.microsoft.com/office/drawing/2014/main" id="{61FCFCBC-D009-A641-9AE2-C9ACA4022879}"/>
              </a:ext>
            </a:extLst>
          </p:cNvPr>
          <p:cNvSpPr>
            <a:spLocks noGrp="1"/>
          </p:cNvSpPr>
          <p:nvPr>
            <p:ph idx="1"/>
          </p:nvPr>
        </p:nvSpPr>
        <p:spPr/>
        <p:txBody>
          <a:bodyPr/>
          <a:lstStyle/>
          <a:p>
            <a:endParaRPr lang="en-GB" dirty="0"/>
          </a:p>
          <a:p>
            <a:r>
              <a:rPr lang="en-GB" dirty="0"/>
              <a:t>no economic partnership agreement between the UK and EU on 31 December 2020, i.e. trade between the UK and EU and the rest of the world would revert on World Trade Organisation (WTO) basis and default Most Favoured Nation (MFN) tariffs apply. </a:t>
            </a:r>
          </a:p>
          <a:p>
            <a:r>
              <a:rPr lang="en-GB" dirty="0"/>
              <a:t>a limited transition period, i.e. continue the existing arrangement that includes membership of the Customs Union and Single Market, for a limited period after 31 December 2020. </a:t>
            </a:r>
            <a:endParaRPr lang="en-US" dirty="0"/>
          </a:p>
        </p:txBody>
      </p:sp>
    </p:spTree>
    <p:extLst>
      <p:ext uri="{BB962C8B-B14F-4D97-AF65-F5344CB8AC3E}">
        <p14:creationId xmlns:p14="http://schemas.microsoft.com/office/powerpoint/2010/main" val="4172586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FC5CE-E700-1845-8EFF-5F6A0C508D03}"/>
              </a:ext>
            </a:extLst>
          </p:cNvPr>
          <p:cNvSpPr>
            <a:spLocks noGrp="1"/>
          </p:cNvSpPr>
          <p:nvPr>
            <p:ph type="title"/>
          </p:nvPr>
        </p:nvSpPr>
        <p:spPr/>
        <p:txBody>
          <a:bodyPr/>
          <a:lstStyle/>
          <a:p>
            <a:r>
              <a:rPr lang="en-US" b="1" dirty="0">
                <a:solidFill>
                  <a:srgbClr val="C00000"/>
                </a:solidFill>
                <a:effectLst>
                  <a:outerShdw blurRad="38100" dist="38100" dir="2700000" algn="tl">
                    <a:srgbClr val="000000">
                      <a:alpha val="43137"/>
                    </a:srgbClr>
                  </a:outerShdw>
                </a:effectLst>
              </a:rPr>
              <a:t>Data and methodology </a:t>
            </a:r>
          </a:p>
        </p:txBody>
      </p:sp>
      <p:sp>
        <p:nvSpPr>
          <p:cNvPr id="3" name="Content Placeholder 2">
            <a:extLst>
              <a:ext uri="{FF2B5EF4-FFF2-40B4-BE49-F238E27FC236}">
                <a16:creationId xmlns:a16="http://schemas.microsoft.com/office/drawing/2014/main" id="{CA59F524-4BCD-314E-87CC-9BFDF003C725}"/>
              </a:ext>
            </a:extLst>
          </p:cNvPr>
          <p:cNvSpPr>
            <a:spLocks noGrp="1"/>
          </p:cNvSpPr>
          <p:nvPr>
            <p:ph idx="1"/>
          </p:nvPr>
        </p:nvSpPr>
        <p:spPr/>
        <p:txBody>
          <a:bodyPr>
            <a:normAutofit lnSpcReduction="10000"/>
          </a:bodyPr>
          <a:lstStyle/>
          <a:p>
            <a:r>
              <a:rPr lang="en-GB" dirty="0"/>
              <a:t>Dynamic CGE model - Global Trade Analysis Program (GTAP) 9.2 version of Data base </a:t>
            </a:r>
          </a:p>
          <a:p>
            <a:r>
              <a:rPr lang="en-GB" dirty="0"/>
              <a:t>National level trade flows and tariff data for each sector-country pair - UN </a:t>
            </a:r>
            <a:r>
              <a:rPr lang="en-GB" dirty="0" err="1"/>
              <a:t>Comtrade</a:t>
            </a:r>
            <a:r>
              <a:rPr lang="en-GB" dirty="0"/>
              <a:t>. </a:t>
            </a:r>
          </a:p>
          <a:p>
            <a:r>
              <a:rPr lang="en-GB" dirty="0"/>
              <a:t>Welsh IO table, macro-economic and trade data</a:t>
            </a:r>
          </a:p>
          <a:p>
            <a:r>
              <a:rPr lang="en-GB" i="1" dirty="0" err="1"/>
              <a:t>SplitReg</a:t>
            </a:r>
            <a:r>
              <a:rPr lang="en-GB" dirty="0"/>
              <a:t> to disaggregate UK data into Wales and the rest of UK (i.e. Scotland, Northern Ireland, and England)</a:t>
            </a:r>
          </a:p>
          <a:p>
            <a:r>
              <a:rPr lang="en-GB" dirty="0"/>
              <a:t>Regional aggregation includes Wales, Rest of the UK, Rest of the EU, and Rest of the World (</a:t>
            </a:r>
            <a:r>
              <a:rPr lang="en-GB" dirty="0" err="1"/>
              <a:t>RoW</a:t>
            </a:r>
            <a:r>
              <a:rPr lang="en-GB" dirty="0"/>
              <a:t>) </a:t>
            </a:r>
          </a:p>
          <a:p>
            <a:r>
              <a:rPr lang="en-GB" dirty="0"/>
              <a:t>Definition of sectors and mapping to GTAP 57 commodities</a:t>
            </a:r>
          </a:p>
          <a:p>
            <a:endParaRPr lang="en-GB" dirty="0"/>
          </a:p>
        </p:txBody>
      </p:sp>
    </p:spTree>
    <p:extLst>
      <p:ext uri="{BB962C8B-B14F-4D97-AF65-F5344CB8AC3E}">
        <p14:creationId xmlns:p14="http://schemas.microsoft.com/office/powerpoint/2010/main" val="1239341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84F2D29D-2781-5940-ADA7-2D322CCC2BB8}"/>
              </a:ext>
            </a:extLst>
          </p:cNvPr>
          <p:cNvSpPr>
            <a:spLocks noGrp="1"/>
          </p:cNvSpPr>
          <p:nvPr>
            <p:ph type="title"/>
          </p:nvPr>
        </p:nvSpPr>
        <p:spPr>
          <a:xfrm>
            <a:off x="544286" y="254187"/>
            <a:ext cx="10515600" cy="1325563"/>
          </a:xfrm>
        </p:spPr>
        <p:txBody>
          <a:bodyPr/>
          <a:lstStyle/>
          <a:p>
            <a:r>
              <a:rPr lang="en-US" b="1" dirty="0">
                <a:solidFill>
                  <a:srgbClr val="C00000"/>
                </a:solidFill>
              </a:rPr>
              <a:t>Scenario one</a:t>
            </a:r>
          </a:p>
        </p:txBody>
      </p:sp>
      <p:graphicFrame>
        <p:nvGraphicFramePr>
          <p:cNvPr id="18" name="Content Placeholder 17">
            <a:extLst>
              <a:ext uri="{FF2B5EF4-FFF2-40B4-BE49-F238E27FC236}">
                <a16:creationId xmlns:a16="http://schemas.microsoft.com/office/drawing/2014/main" id="{734CEFB2-1E26-8746-859F-5DE0501B0EB9}"/>
              </a:ext>
            </a:extLst>
          </p:cNvPr>
          <p:cNvGraphicFramePr>
            <a:graphicFrameLocks noGrp="1"/>
          </p:cNvGraphicFramePr>
          <p:nvPr>
            <p:ph sz="half" idx="2"/>
            <p:extLst>
              <p:ext uri="{D42A27DB-BD31-4B8C-83A1-F6EECF244321}">
                <p14:modId xmlns:p14="http://schemas.microsoft.com/office/powerpoint/2010/main" val="4151376748"/>
              </p:ext>
            </p:extLst>
          </p:nvPr>
        </p:nvGraphicFramePr>
        <p:xfrm>
          <a:off x="4441371" y="1825624"/>
          <a:ext cx="7560132" cy="4526190"/>
        </p:xfrm>
        <a:graphic>
          <a:graphicData uri="http://schemas.openxmlformats.org/drawingml/2006/table">
            <a:tbl>
              <a:tblPr firstRow="1" bandRow="1">
                <a:tableStyleId>{5C22544A-7EE6-4342-B048-85BDC9FD1C3A}</a:tableStyleId>
              </a:tblPr>
              <a:tblGrid>
                <a:gridCol w="1890033">
                  <a:extLst>
                    <a:ext uri="{9D8B030D-6E8A-4147-A177-3AD203B41FA5}">
                      <a16:colId xmlns:a16="http://schemas.microsoft.com/office/drawing/2014/main" val="613493066"/>
                    </a:ext>
                  </a:extLst>
                </a:gridCol>
                <a:gridCol w="1890033">
                  <a:extLst>
                    <a:ext uri="{9D8B030D-6E8A-4147-A177-3AD203B41FA5}">
                      <a16:colId xmlns:a16="http://schemas.microsoft.com/office/drawing/2014/main" val="2124859164"/>
                    </a:ext>
                  </a:extLst>
                </a:gridCol>
                <a:gridCol w="1890033">
                  <a:extLst>
                    <a:ext uri="{9D8B030D-6E8A-4147-A177-3AD203B41FA5}">
                      <a16:colId xmlns:a16="http://schemas.microsoft.com/office/drawing/2014/main" val="2416167724"/>
                    </a:ext>
                  </a:extLst>
                </a:gridCol>
                <a:gridCol w="1890033">
                  <a:extLst>
                    <a:ext uri="{9D8B030D-6E8A-4147-A177-3AD203B41FA5}">
                      <a16:colId xmlns:a16="http://schemas.microsoft.com/office/drawing/2014/main" val="2601576378"/>
                    </a:ext>
                  </a:extLst>
                </a:gridCol>
              </a:tblGrid>
              <a:tr h="546894">
                <a:tc>
                  <a:txBody>
                    <a:bodyPr/>
                    <a:lstStyle/>
                    <a:p>
                      <a:pPr algn="just">
                        <a:spcAft>
                          <a:spcPts val="0"/>
                        </a:spcAft>
                      </a:pPr>
                      <a:r>
                        <a:rPr lang="en-GB" sz="2400" b="1" dirty="0">
                          <a:solidFill>
                            <a:srgbClr val="000000"/>
                          </a:solidFill>
                          <a:effectLst/>
                          <a:latin typeface="+mn-lt"/>
                          <a:ea typeface="Times New Roman" panose="02020603050405020304" pitchFamily="18" charset="0"/>
                          <a:cs typeface="Times New Roman" panose="02020603050405020304" pitchFamily="18" charset="0"/>
                        </a:rPr>
                        <a:t>Regions</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b="1" dirty="0">
                          <a:solidFill>
                            <a:srgbClr val="000000"/>
                          </a:solidFill>
                          <a:effectLst/>
                          <a:latin typeface="+mn-lt"/>
                          <a:ea typeface="Times New Roman" panose="02020603050405020304" pitchFamily="18" charset="0"/>
                          <a:cs typeface="Times New Roman" panose="02020603050405020304" pitchFamily="18" charset="0"/>
                        </a:rPr>
                        <a:t>2020</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b="1">
                          <a:solidFill>
                            <a:srgbClr val="000000"/>
                          </a:solidFill>
                          <a:effectLst/>
                          <a:latin typeface="+mn-lt"/>
                          <a:ea typeface="Times New Roman" panose="02020603050405020304" pitchFamily="18" charset="0"/>
                          <a:cs typeface="Times New Roman" panose="02020603050405020304" pitchFamily="18" charset="0"/>
                        </a:rPr>
                        <a:t>2025</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b="1" dirty="0">
                          <a:solidFill>
                            <a:srgbClr val="000000"/>
                          </a:solidFill>
                          <a:effectLst/>
                          <a:latin typeface="+mn-lt"/>
                          <a:ea typeface="Times New Roman" panose="02020603050405020304" pitchFamily="18" charset="0"/>
                          <a:cs typeface="Times New Roman" panose="02020603050405020304" pitchFamily="18" charset="0"/>
                        </a:rPr>
                        <a:t>2030</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79214824"/>
                  </a:ext>
                </a:extLst>
              </a:tr>
              <a:tr h="546894">
                <a:tc>
                  <a:txBody>
                    <a:bodyPr/>
                    <a:lstStyle/>
                    <a:p>
                      <a:pPr algn="just">
                        <a:spcAft>
                          <a:spcPts val="0"/>
                        </a:spcAft>
                      </a:pPr>
                      <a:r>
                        <a:rPr lang="en-GB" sz="2400" dirty="0" err="1">
                          <a:solidFill>
                            <a:srgbClr val="000000"/>
                          </a:solidFill>
                          <a:effectLst/>
                          <a:latin typeface="+mn-lt"/>
                          <a:ea typeface="Times New Roman" panose="02020603050405020304" pitchFamily="18" charset="0"/>
                          <a:cs typeface="Times New Roman" panose="02020603050405020304" pitchFamily="18" charset="0"/>
                        </a:rPr>
                        <a:t>RestofUK</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solidFill>
                            <a:srgbClr val="000000"/>
                          </a:solidFill>
                          <a:effectLst/>
                          <a:latin typeface="+mn-lt"/>
                          <a:ea typeface="Times New Roman" panose="02020603050405020304" pitchFamily="18" charset="0"/>
                          <a:cs typeface="Times New Roman" panose="02020603050405020304" pitchFamily="18" charset="0"/>
                        </a:rPr>
                        <a:t>-0.41</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solidFill>
                            <a:srgbClr val="000000"/>
                          </a:solidFill>
                          <a:effectLst/>
                          <a:latin typeface="+mn-lt"/>
                          <a:ea typeface="Times New Roman" panose="02020603050405020304" pitchFamily="18" charset="0"/>
                          <a:cs typeface="Times New Roman" panose="02020603050405020304" pitchFamily="18" charset="0"/>
                        </a:rPr>
                        <a:t>-0.44</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-0.48</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44151514"/>
                  </a:ext>
                </a:extLst>
              </a:tr>
              <a:tr h="546894">
                <a:tc>
                  <a:txBody>
                    <a:bodyPr/>
                    <a:lstStyle/>
                    <a:p>
                      <a:pPr algn="just">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Wales</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-0.50</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-0.55</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solidFill>
                            <a:srgbClr val="000000"/>
                          </a:solidFill>
                          <a:effectLst/>
                          <a:latin typeface="+mn-lt"/>
                          <a:ea typeface="Times New Roman" panose="02020603050405020304" pitchFamily="18" charset="0"/>
                          <a:cs typeface="Times New Roman" panose="02020603050405020304" pitchFamily="18" charset="0"/>
                        </a:rPr>
                        <a:t>-0.59</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76788187"/>
                  </a:ext>
                </a:extLst>
              </a:tr>
              <a:tr h="622413">
                <a:tc>
                  <a:txBody>
                    <a:bodyPr/>
                    <a:lstStyle/>
                    <a:p>
                      <a:pPr algn="just">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United States</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0.00</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0.00</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0.00</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39436988"/>
                  </a:ext>
                </a:extLst>
              </a:tr>
              <a:tr h="546894">
                <a:tc>
                  <a:txBody>
                    <a:bodyPr/>
                    <a:lstStyle/>
                    <a:p>
                      <a:pPr algn="just">
                        <a:spcAft>
                          <a:spcPts val="0"/>
                        </a:spcAft>
                      </a:pPr>
                      <a:r>
                        <a:rPr lang="en-GB" sz="2400" dirty="0">
                          <a:solidFill>
                            <a:srgbClr val="000000"/>
                          </a:solidFill>
                          <a:effectLst/>
                          <a:latin typeface="+mn-lt"/>
                          <a:ea typeface="Times New Roman" panose="02020603050405020304" pitchFamily="18" charset="0"/>
                          <a:cs typeface="Times New Roman" panose="02020603050405020304" pitchFamily="18" charset="0"/>
                        </a:rPr>
                        <a:t>China</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-0.02</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-0.02</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-0.02</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1724737"/>
                  </a:ext>
                </a:extLst>
              </a:tr>
              <a:tr h="546894">
                <a:tc>
                  <a:txBody>
                    <a:bodyPr/>
                    <a:lstStyle/>
                    <a:p>
                      <a:pPr algn="just">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India</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solidFill>
                            <a:srgbClr val="000000"/>
                          </a:solidFill>
                          <a:effectLst/>
                          <a:latin typeface="+mn-lt"/>
                          <a:ea typeface="Times New Roman" panose="02020603050405020304" pitchFamily="18" charset="0"/>
                          <a:cs typeface="Times New Roman" panose="02020603050405020304" pitchFamily="18" charset="0"/>
                        </a:rPr>
                        <a:t>-0.03</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-0.03</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solidFill>
                            <a:srgbClr val="000000"/>
                          </a:solidFill>
                          <a:effectLst/>
                          <a:latin typeface="+mn-lt"/>
                          <a:ea typeface="Times New Roman" panose="02020603050405020304" pitchFamily="18" charset="0"/>
                          <a:cs typeface="Times New Roman" panose="02020603050405020304" pitchFamily="18" charset="0"/>
                        </a:rPr>
                        <a:t>-0.02</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77053456"/>
                  </a:ext>
                </a:extLst>
              </a:tr>
              <a:tr h="546894">
                <a:tc>
                  <a:txBody>
                    <a:bodyPr/>
                    <a:lstStyle/>
                    <a:p>
                      <a:pPr algn="just">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Rest of EU</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-0.04</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solidFill>
                            <a:srgbClr val="000000"/>
                          </a:solidFill>
                          <a:effectLst/>
                          <a:latin typeface="+mn-lt"/>
                          <a:ea typeface="Times New Roman" panose="02020603050405020304" pitchFamily="18" charset="0"/>
                          <a:cs typeface="Times New Roman" panose="02020603050405020304" pitchFamily="18" charset="0"/>
                        </a:rPr>
                        <a:t>-0.04</a:t>
                      </a:r>
                      <a:endParaRPr lang="en-GB" sz="24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solidFill>
                            <a:srgbClr val="000000"/>
                          </a:solidFill>
                          <a:effectLst/>
                          <a:latin typeface="+mn-lt"/>
                          <a:ea typeface="Times New Roman" panose="02020603050405020304" pitchFamily="18" charset="0"/>
                          <a:cs typeface="Times New Roman" panose="02020603050405020304" pitchFamily="18" charset="0"/>
                        </a:rPr>
                        <a:t>-0.04</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08381162"/>
                  </a:ext>
                </a:extLst>
              </a:tr>
              <a:tr h="622413">
                <a:tc>
                  <a:txBody>
                    <a:bodyPr/>
                    <a:lstStyle/>
                    <a:p>
                      <a:pPr algn="just">
                        <a:spcAft>
                          <a:spcPts val="0"/>
                        </a:spcAft>
                      </a:pPr>
                      <a:r>
                        <a:rPr lang="en-GB" sz="2400" dirty="0" err="1">
                          <a:solidFill>
                            <a:srgbClr val="000000"/>
                          </a:solidFill>
                          <a:effectLst/>
                          <a:latin typeface="+mn-lt"/>
                          <a:ea typeface="Times New Roman" panose="02020603050405020304" pitchFamily="18" charset="0"/>
                          <a:cs typeface="Times New Roman" panose="02020603050405020304" pitchFamily="18" charset="0"/>
                        </a:rPr>
                        <a:t>RoW</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solidFill>
                            <a:srgbClr val="000000"/>
                          </a:solidFill>
                          <a:effectLst/>
                          <a:latin typeface="+mn-lt"/>
                          <a:ea typeface="Times New Roman" panose="02020603050405020304" pitchFamily="18" charset="0"/>
                          <a:cs typeface="Times New Roman" panose="02020603050405020304" pitchFamily="18" charset="0"/>
                        </a:rPr>
                        <a:t>-0.01</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solidFill>
                            <a:srgbClr val="000000"/>
                          </a:solidFill>
                          <a:effectLst/>
                          <a:latin typeface="+mn-lt"/>
                          <a:ea typeface="Times New Roman" panose="02020603050405020304" pitchFamily="18" charset="0"/>
                          <a:cs typeface="Times New Roman" panose="02020603050405020304" pitchFamily="18" charset="0"/>
                        </a:rPr>
                        <a:t>-0.01</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solidFill>
                            <a:srgbClr val="000000"/>
                          </a:solidFill>
                          <a:effectLst/>
                          <a:latin typeface="+mn-lt"/>
                          <a:ea typeface="Times New Roman" panose="02020603050405020304" pitchFamily="18" charset="0"/>
                          <a:cs typeface="Times New Roman" panose="02020603050405020304" pitchFamily="18" charset="0"/>
                        </a:rPr>
                        <a:t>-0.01</a:t>
                      </a:r>
                      <a:endParaRPr lang="en-GB" sz="24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50315445"/>
                  </a:ext>
                </a:extLst>
              </a:tr>
            </a:tbl>
          </a:graphicData>
        </a:graphic>
      </p:graphicFrame>
      <p:graphicFrame>
        <p:nvGraphicFramePr>
          <p:cNvPr id="17" name="Content Placeholder 16">
            <a:extLst>
              <a:ext uri="{FF2B5EF4-FFF2-40B4-BE49-F238E27FC236}">
                <a16:creationId xmlns:a16="http://schemas.microsoft.com/office/drawing/2014/main" id="{8F89458F-1746-384D-8187-42B06C817C30}"/>
              </a:ext>
            </a:extLst>
          </p:cNvPr>
          <p:cNvGraphicFramePr>
            <a:graphicFrameLocks noGrp="1"/>
          </p:cNvGraphicFramePr>
          <p:nvPr>
            <p:ph sz="half" idx="1"/>
            <p:extLst>
              <p:ext uri="{D42A27DB-BD31-4B8C-83A1-F6EECF244321}">
                <p14:modId xmlns:p14="http://schemas.microsoft.com/office/powerpoint/2010/main" val="1853190775"/>
              </p:ext>
            </p:extLst>
          </p:nvPr>
        </p:nvGraphicFramePr>
        <p:xfrm>
          <a:off x="838200" y="1825624"/>
          <a:ext cx="3423558" cy="4452196"/>
        </p:xfrm>
        <a:graphic>
          <a:graphicData uri="http://schemas.openxmlformats.org/drawingml/2006/table">
            <a:tbl>
              <a:tblPr firstRow="1" bandRow="1">
                <a:tableStyleId>{5C22544A-7EE6-4342-B048-85BDC9FD1C3A}</a:tableStyleId>
              </a:tblPr>
              <a:tblGrid>
                <a:gridCol w="1711779">
                  <a:extLst>
                    <a:ext uri="{9D8B030D-6E8A-4147-A177-3AD203B41FA5}">
                      <a16:colId xmlns:a16="http://schemas.microsoft.com/office/drawing/2014/main" val="1395694460"/>
                    </a:ext>
                  </a:extLst>
                </a:gridCol>
                <a:gridCol w="1711779">
                  <a:extLst>
                    <a:ext uri="{9D8B030D-6E8A-4147-A177-3AD203B41FA5}">
                      <a16:colId xmlns:a16="http://schemas.microsoft.com/office/drawing/2014/main" val="3479283381"/>
                    </a:ext>
                  </a:extLst>
                </a:gridCol>
              </a:tblGrid>
              <a:tr h="686329">
                <a:tc>
                  <a:txBody>
                    <a:bodyPr/>
                    <a:lstStyle/>
                    <a:p>
                      <a:endParaRPr lang="en-GB" sz="2800" dirty="0">
                        <a:effectLst/>
                        <a:latin typeface="+mn-lt"/>
                        <a:cs typeface="Times New Roman" panose="02020603050405020304" pitchFamily="18" charset="0"/>
                      </a:endParaRPr>
                    </a:p>
                  </a:txBody>
                  <a:tcPr marL="68580" marR="68580" marT="0" marB="0"/>
                </a:tc>
                <a:tc>
                  <a:txBody>
                    <a:bodyPr/>
                    <a:lstStyle/>
                    <a:p>
                      <a:pPr algn="ctr">
                        <a:spcAft>
                          <a:spcPts val="0"/>
                        </a:spcAft>
                      </a:pPr>
                      <a:r>
                        <a:rPr lang="en-GB" sz="2800" b="1">
                          <a:solidFill>
                            <a:srgbClr val="000000"/>
                          </a:solidFill>
                          <a:effectLst/>
                          <a:latin typeface="+mn-lt"/>
                          <a:ea typeface="Times New Roman" panose="02020603050405020304" pitchFamily="18" charset="0"/>
                          <a:cs typeface="Times New Roman" panose="02020603050405020304" pitchFamily="18" charset="0"/>
                        </a:rPr>
                        <a:t>% change</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70034030"/>
                  </a:ext>
                </a:extLst>
              </a:tr>
              <a:tr h="686329">
                <a:tc>
                  <a:txBody>
                    <a:bodyPr/>
                    <a:lstStyle/>
                    <a:p>
                      <a:pPr algn="just">
                        <a:spcAft>
                          <a:spcPts val="0"/>
                        </a:spcAft>
                      </a:pPr>
                      <a:r>
                        <a:rPr lang="en-GB" sz="2800" dirty="0">
                          <a:solidFill>
                            <a:srgbClr val="000000"/>
                          </a:solidFill>
                          <a:effectLst/>
                          <a:latin typeface="+mn-lt"/>
                          <a:ea typeface="Times New Roman" panose="02020603050405020304" pitchFamily="18" charset="0"/>
                          <a:cs typeface="Times New Roman" panose="02020603050405020304" pitchFamily="18" charset="0"/>
                        </a:rPr>
                        <a:t>Real GDP </a:t>
                      </a:r>
                      <a:endParaRPr lang="en-GB" sz="2800" dirty="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800" dirty="0">
                          <a:solidFill>
                            <a:srgbClr val="000000"/>
                          </a:solidFill>
                          <a:effectLst/>
                          <a:latin typeface="+mn-lt"/>
                          <a:ea typeface="Times New Roman" panose="02020603050405020304" pitchFamily="18" charset="0"/>
                          <a:cs typeface="Times New Roman" panose="02020603050405020304" pitchFamily="18" charset="0"/>
                        </a:rPr>
                        <a:t>-0.6</a:t>
                      </a:r>
                      <a:endParaRPr lang="en-GB" sz="28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01981986"/>
                  </a:ext>
                </a:extLst>
              </a:tr>
              <a:tr h="686329">
                <a:tc>
                  <a:txBody>
                    <a:bodyPr/>
                    <a:lstStyle/>
                    <a:p>
                      <a:pPr algn="just">
                        <a:spcAft>
                          <a:spcPts val="0"/>
                        </a:spcAft>
                      </a:pPr>
                      <a:r>
                        <a:rPr lang="en-GB" sz="2800">
                          <a:solidFill>
                            <a:srgbClr val="000000"/>
                          </a:solidFill>
                          <a:effectLst/>
                          <a:latin typeface="+mn-lt"/>
                          <a:ea typeface="Times New Roman" panose="02020603050405020304" pitchFamily="18" charset="0"/>
                          <a:cs typeface="Times New Roman" panose="02020603050405020304" pitchFamily="18" charset="0"/>
                        </a:rPr>
                        <a:t>Exports</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800">
                          <a:solidFill>
                            <a:srgbClr val="000000"/>
                          </a:solidFill>
                          <a:effectLst/>
                          <a:latin typeface="+mn-lt"/>
                          <a:ea typeface="Times New Roman" panose="02020603050405020304" pitchFamily="18" charset="0"/>
                          <a:cs typeface="Times New Roman" panose="02020603050405020304" pitchFamily="18" charset="0"/>
                        </a:rPr>
                        <a:t>-19.7</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911306982"/>
                  </a:ext>
                </a:extLst>
              </a:tr>
              <a:tr h="686329">
                <a:tc>
                  <a:txBody>
                    <a:bodyPr/>
                    <a:lstStyle/>
                    <a:p>
                      <a:pPr algn="just">
                        <a:spcAft>
                          <a:spcPts val="0"/>
                        </a:spcAft>
                      </a:pPr>
                      <a:r>
                        <a:rPr lang="en-GB" sz="2800">
                          <a:solidFill>
                            <a:srgbClr val="000000"/>
                          </a:solidFill>
                          <a:effectLst/>
                          <a:latin typeface="+mn-lt"/>
                          <a:ea typeface="Times New Roman" panose="02020603050405020304" pitchFamily="18" charset="0"/>
                          <a:cs typeface="Times New Roman" panose="02020603050405020304" pitchFamily="18" charset="0"/>
                        </a:rPr>
                        <a:t>Imports</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800" dirty="0">
                          <a:solidFill>
                            <a:srgbClr val="000000"/>
                          </a:solidFill>
                          <a:effectLst/>
                          <a:latin typeface="+mn-lt"/>
                          <a:ea typeface="Times New Roman" panose="02020603050405020304" pitchFamily="18" charset="0"/>
                          <a:cs typeface="Times New Roman" panose="02020603050405020304" pitchFamily="18" charset="0"/>
                        </a:rPr>
                        <a:t>-4.9</a:t>
                      </a:r>
                      <a:endParaRPr lang="en-GB" sz="28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4731652"/>
                  </a:ext>
                </a:extLst>
              </a:tr>
              <a:tr h="686329">
                <a:tc>
                  <a:txBody>
                    <a:bodyPr/>
                    <a:lstStyle/>
                    <a:p>
                      <a:pPr algn="just">
                        <a:spcAft>
                          <a:spcPts val="0"/>
                        </a:spcAft>
                      </a:pPr>
                      <a:r>
                        <a:rPr lang="en-GB" sz="2800">
                          <a:solidFill>
                            <a:srgbClr val="000000"/>
                          </a:solidFill>
                          <a:effectLst/>
                          <a:latin typeface="+mn-lt"/>
                          <a:ea typeface="Times New Roman" panose="02020603050405020304" pitchFamily="18" charset="0"/>
                          <a:cs typeface="Times New Roman" panose="02020603050405020304" pitchFamily="18" charset="0"/>
                        </a:rPr>
                        <a:t>Unskilled labour</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800" dirty="0">
                          <a:solidFill>
                            <a:srgbClr val="000000"/>
                          </a:solidFill>
                          <a:effectLst/>
                          <a:latin typeface="+mn-lt"/>
                          <a:ea typeface="Times New Roman" panose="02020603050405020304" pitchFamily="18" charset="0"/>
                          <a:cs typeface="Times New Roman" panose="02020603050405020304" pitchFamily="18" charset="0"/>
                        </a:rPr>
                        <a:t>-2.5</a:t>
                      </a:r>
                      <a:endParaRPr lang="en-GB" sz="28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96217099"/>
                  </a:ext>
                </a:extLst>
              </a:tr>
              <a:tr h="686329">
                <a:tc>
                  <a:txBody>
                    <a:bodyPr/>
                    <a:lstStyle/>
                    <a:p>
                      <a:pPr algn="just">
                        <a:spcAft>
                          <a:spcPts val="0"/>
                        </a:spcAft>
                      </a:pPr>
                      <a:r>
                        <a:rPr lang="en-GB" sz="2800">
                          <a:solidFill>
                            <a:srgbClr val="000000"/>
                          </a:solidFill>
                          <a:effectLst/>
                          <a:latin typeface="+mn-lt"/>
                          <a:ea typeface="Times New Roman" panose="02020603050405020304" pitchFamily="18" charset="0"/>
                          <a:cs typeface="Times New Roman" panose="02020603050405020304" pitchFamily="18" charset="0"/>
                        </a:rPr>
                        <a:t>Skilled labour</a:t>
                      </a:r>
                      <a:endParaRPr lang="en-GB" sz="2800">
                        <a:effectLst/>
                        <a:latin typeface="+mn-lt"/>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800" dirty="0">
                          <a:solidFill>
                            <a:srgbClr val="000000"/>
                          </a:solidFill>
                          <a:effectLst/>
                          <a:latin typeface="+mn-lt"/>
                          <a:ea typeface="Times New Roman" panose="02020603050405020304" pitchFamily="18" charset="0"/>
                          <a:cs typeface="Times New Roman" panose="02020603050405020304" pitchFamily="18" charset="0"/>
                        </a:rPr>
                        <a:t>-2.9</a:t>
                      </a:r>
                      <a:endParaRPr lang="en-GB" sz="2800" dirty="0">
                        <a:effectLst/>
                        <a:latin typeface="+mn-lt"/>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9593485"/>
                  </a:ext>
                </a:extLst>
              </a:tr>
            </a:tbl>
          </a:graphicData>
        </a:graphic>
      </p:graphicFrame>
      <p:sp>
        <p:nvSpPr>
          <p:cNvPr id="20" name="TextBox 19">
            <a:extLst>
              <a:ext uri="{FF2B5EF4-FFF2-40B4-BE49-F238E27FC236}">
                <a16:creationId xmlns:a16="http://schemas.microsoft.com/office/drawing/2014/main" id="{E30CFAB8-1015-1A4C-8236-DAC2114CC89D}"/>
              </a:ext>
            </a:extLst>
          </p:cNvPr>
          <p:cNvSpPr txBox="1"/>
          <p:nvPr/>
        </p:nvSpPr>
        <p:spPr>
          <a:xfrm>
            <a:off x="4261758" y="686135"/>
            <a:ext cx="5889172" cy="461665"/>
          </a:xfrm>
          <a:prstGeom prst="rect">
            <a:avLst/>
          </a:prstGeom>
          <a:noFill/>
        </p:spPr>
        <p:txBody>
          <a:bodyPr wrap="square" rtlCol="0">
            <a:spAutoFit/>
          </a:bodyPr>
          <a:lstStyle/>
          <a:p>
            <a:r>
              <a:rPr lang="en-US" sz="2400" b="1" dirty="0"/>
              <a:t>Real GDP by regions</a:t>
            </a:r>
          </a:p>
        </p:txBody>
      </p:sp>
    </p:spTree>
    <p:extLst>
      <p:ext uri="{BB962C8B-B14F-4D97-AF65-F5344CB8AC3E}">
        <p14:creationId xmlns:p14="http://schemas.microsoft.com/office/powerpoint/2010/main" val="2638688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1118BF09-10AD-A84C-8082-295155901A23}"/>
              </a:ext>
            </a:extLst>
          </p:cNvPr>
          <p:cNvSpPr>
            <a:spLocks noGrp="1"/>
          </p:cNvSpPr>
          <p:nvPr>
            <p:ph type="title"/>
          </p:nvPr>
        </p:nvSpPr>
        <p:spPr/>
        <p:txBody>
          <a:bodyPr>
            <a:normAutofit fontScale="90000"/>
          </a:bodyPr>
          <a:lstStyle/>
          <a:p>
            <a:br>
              <a:rPr lang="en-GB" b="1" dirty="0">
                <a:solidFill>
                  <a:srgbClr val="C00000"/>
                </a:solidFill>
              </a:rPr>
            </a:br>
            <a:r>
              <a:rPr lang="en-GB" b="1" dirty="0">
                <a:solidFill>
                  <a:srgbClr val="C00000"/>
                </a:solidFill>
              </a:rPr>
              <a:t>Output (% change from baseline)</a:t>
            </a:r>
            <a:br>
              <a:rPr lang="en-GB" dirty="0">
                <a:solidFill>
                  <a:srgbClr val="C00000"/>
                </a:solidFill>
              </a:rPr>
            </a:br>
            <a:endParaRPr lang="en-US" dirty="0">
              <a:solidFill>
                <a:srgbClr val="C00000"/>
              </a:solidFill>
            </a:endParaRPr>
          </a:p>
        </p:txBody>
      </p:sp>
      <p:sp>
        <p:nvSpPr>
          <p:cNvPr id="14" name="Content Placeholder 13">
            <a:extLst>
              <a:ext uri="{FF2B5EF4-FFF2-40B4-BE49-F238E27FC236}">
                <a16:creationId xmlns:a16="http://schemas.microsoft.com/office/drawing/2014/main" id="{1F691B3B-93B0-8A4C-A21F-FA5D9A1AED84}"/>
              </a:ext>
            </a:extLst>
          </p:cNvPr>
          <p:cNvSpPr>
            <a:spLocks noGrp="1"/>
          </p:cNvSpPr>
          <p:nvPr>
            <p:ph idx="1"/>
          </p:nvPr>
        </p:nvSpPr>
        <p:spPr/>
        <p:txBody>
          <a:bodyPr/>
          <a:lstStyle/>
          <a:p>
            <a:endParaRPr lang="en-US" dirty="0"/>
          </a:p>
        </p:txBody>
      </p:sp>
      <p:sp>
        <p:nvSpPr>
          <p:cNvPr id="15" name="Rectangle 5">
            <a:extLst>
              <a:ext uri="{FF2B5EF4-FFF2-40B4-BE49-F238E27FC236}">
                <a16:creationId xmlns:a16="http://schemas.microsoft.com/office/drawing/2014/main" id="{D404CF39-8521-F049-A906-AB2081795BB9}"/>
              </a:ext>
            </a:extLst>
          </p:cNvPr>
          <p:cNvSpPr>
            <a:spLocks noChangeArrowheads="1"/>
          </p:cNvSpPr>
          <p:nvPr/>
        </p:nvSpPr>
        <p:spPr bwMode="auto">
          <a:xfrm>
            <a:off x="2812473" y="16906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a:ln>
                  <a:noFill/>
                </a:ln>
                <a:solidFill>
                  <a:schemeClr val="tx1"/>
                </a:solidFill>
                <a:effectLst/>
                <a:latin typeface="Times" pitchFamily="2" charset="0"/>
                <a:ea typeface="Times New Roman" panose="02020603050405020304" pitchFamily="18" charset="0"/>
              </a:rPr>
              <a:t>Long term changes in output in the No-Deal scenario (% change from baseline)</a:t>
            </a:r>
            <a:endParaRPr kumimoji="0" lang="en-US" altLang="en-US" sz="1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16" name="Chart 15">
            <a:extLst>
              <a:ext uri="{FF2B5EF4-FFF2-40B4-BE49-F238E27FC236}">
                <a16:creationId xmlns:a16="http://schemas.microsoft.com/office/drawing/2014/main" id="{5F77CC3B-B4E1-3F4C-9125-2230296ABBB8}"/>
              </a:ext>
            </a:extLst>
          </p:cNvPr>
          <p:cNvGraphicFramePr/>
          <p:nvPr>
            <p:extLst>
              <p:ext uri="{D42A27DB-BD31-4B8C-83A1-F6EECF244321}">
                <p14:modId xmlns:p14="http://schemas.microsoft.com/office/powerpoint/2010/main" val="3136709785"/>
              </p:ext>
            </p:extLst>
          </p:nvPr>
        </p:nvGraphicFramePr>
        <p:xfrm>
          <a:off x="838201" y="1690688"/>
          <a:ext cx="10515600" cy="50203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84508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339EE-684B-3248-AC87-EE5B06AD21C9}"/>
              </a:ext>
            </a:extLst>
          </p:cNvPr>
          <p:cNvSpPr>
            <a:spLocks noGrp="1"/>
          </p:cNvSpPr>
          <p:nvPr>
            <p:ph type="title"/>
          </p:nvPr>
        </p:nvSpPr>
        <p:spPr/>
        <p:txBody>
          <a:bodyPr/>
          <a:lstStyle/>
          <a:p>
            <a:r>
              <a:rPr lang="en-GB" b="1" dirty="0">
                <a:solidFill>
                  <a:srgbClr val="C00000"/>
                </a:solidFill>
              </a:rPr>
              <a:t>Change in Trade Balance</a:t>
            </a:r>
            <a:endParaRPr lang="en-US" dirty="0">
              <a:solidFill>
                <a:srgbClr val="C00000"/>
              </a:solidFill>
            </a:endParaRPr>
          </a:p>
        </p:txBody>
      </p:sp>
      <p:graphicFrame>
        <p:nvGraphicFramePr>
          <p:cNvPr id="4" name="Content Placeholder 3">
            <a:extLst>
              <a:ext uri="{FF2B5EF4-FFF2-40B4-BE49-F238E27FC236}">
                <a16:creationId xmlns:a16="http://schemas.microsoft.com/office/drawing/2014/main" id="{2B7123B6-5DF0-D14F-BE43-C462382FCEF2}"/>
              </a:ext>
            </a:extLst>
          </p:cNvPr>
          <p:cNvGraphicFramePr>
            <a:graphicFrameLocks noGrp="1"/>
          </p:cNvGraphicFramePr>
          <p:nvPr>
            <p:ph idx="1"/>
            <p:extLst>
              <p:ext uri="{D42A27DB-BD31-4B8C-83A1-F6EECF244321}">
                <p14:modId xmlns:p14="http://schemas.microsoft.com/office/powerpoint/2010/main" val="53751446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7651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F1A13-1C91-7E43-92A0-B5CAD6D35E9E}"/>
              </a:ext>
            </a:extLst>
          </p:cNvPr>
          <p:cNvSpPr>
            <a:spLocks noGrp="1"/>
          </p:cNvSpPr>
          <p:nvPr>
            <p:ph type="title"/>
          </p:nvPr>
        </p:nvSpPr>
        <p:spPr/>
        <p:txBody>
          <a:bodyPr/>
          <a:lstStyle/>
          <a:p>
            <a:r>
              <a:rPr lang="en-US" b="1" dirty="0">
                <a:solidFill>
                  <a:srgbClr val="C00000"/>
                </a:solidFill>
              </a:rPr>
              <a:t>Employment (%) </a:t>
            </a:r>
          </a:p>
        </p:txBody>
      </p:sp>
      <p:graphicFrame>
        <p:nvGraphicFramePr>
          <p:cNvPr id="4" name="Content Placeholder 3">
            <a:extLst>
              <a:ext uri="{FF2B5EF4-FFF2-40B4-BE49-F238E27FC236}">
                <a16:creationId xmlns:a16="http://schemas.microsoft.com/office/drawing/2014/main" id="{B5CFE0AF-55B1-264A-8880-F5DEFEFCA2D0}"/>
              </a:ext>
            </a:extLst>
          </p:cNvPr>
          <p:cNvGraphicFramePr>
            <a:graphicFrameLocks noGrp="1"/>
          </p:cNvGraphicFramePr>
          <p:nvPr>
            <p:ph idx="1"/>
            <p:extLst>
              <p:ext uri="{D42A27DB-BD31-4B8C-83A1-F6EECF244321}">
                <p14:modId xmlns:p14="http://schemas.microsoft.com/office/powerpoint/2010/main" val="261236303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84951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F2A4E-9DC5-D948-92BC-B0FF91C7A0AA}"/>
              </a:ext>
            </a:extLst>
          </p:cNvPr>
          <p:cNvSpPr>
            <a:spLocks noGrp="1"/>
          </p:cNvSpPr>
          <p:nvPr>
            <p:ph type="title"/>
          </p:nvPr>
        </p:nvSpPr>
        <p:spPr/>
        <p:txBody>
          <a:bodyPr/>
          <a:lstStyle/>
          <a:p>
            <a:r>
              <a:rPr lang="en-US" dirty="0"/>
              <a:t>FDI and investment (%) </a:t>
            </a:r>
          </a:p>
        </p:txBody>
      </p:sp>
      <p:graphicFrame>
        <p:nvGraphicFramePr>
          <p:cNvPr id="4" name="Content Placeholder 3">
            <a:extLst>
              <a:ext uri="{FF2B5EF4-FFF2-40B4-BE49-F238E27FC236}">
                <a16:creationId xmlns:a16="http://schemas.microsoft.com/office/drawing/2014/main" id="{EEC99535-D75E-1046-8724-DFAD3D5428BB}"/>
              </a:ext>
            </a:extLst>
          </p:cNvPr>
          <p:cNvGraphicFramePr>
            <a:graphicFrameLocks noGrp="1"/>
          </p:cNvGraphicFramePr>
          <p:nvPr>
            <p:ph idx="1"/>
            <p:extLst>
              <p:ext uri="{D42A27DB-BD31-4B8C-83A1-F6EECF244321}">
                <p14:modId xmlns:p14="http://schemas.microsoft.com/office/powerpoint/2010/main" val="16565975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61669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15918-F715-0B4F-AB6C-D71C16A4074F}"/>
              </a:ext>
            </a:extLst>
          </p:cNvPr>
          <p:cNvSpPr>
            <a:spLocks noGrp="1"/>
          </p:cNvSpPr>
          <p:nvPr>
            <p:ph type="title"/>
          </p:nvPr>
        </p:nvSpPr>
        <p:spPr/>
        <p:txBody>
          <a:bodyPr>
            <a:normAutofit/>
          </a:bodyPr>
          <a:lstStyle/>
          <a:p>
            <a:r>
              <a:rPr lang="en-GB" sz="4000" b="1" dirty="0">
                <a:solidFill>
                  <a:srgbClr val="C00000"/>
                </a:solidFill>
              </a:rPr>
              <a:t>Scenario two (%)</a:t>
            </a:r>
            <a:endParaRPr lang="en-US" sz="4000" dirty="0">
              <a:solidFill>
                <a:srgbClr val="C00000"/>
              </a:solidFill>
            </a:endParaRPr>
          </a:p>
        </p:txBody>
      </p:sp>
      <p:graphicFrame>
        <p:nvGraphicFramePr>
          <p:cNvPr id="4" name="Content Placeholder 3">
            <a:extLst>
              <a:ext uri="{FF2B5EF4-FFF2-40B4-BE49-F238E27FC236}">
                <a16:creationId xmlns:a16="http://schemas.microsoft.com/office/drawing/2014/main" id="{2B00D9CD-BBF5-4345-9D29-3BE05AD075D0}"/>
              </a:ext>
            </a:extLst>
          </p:cNvPr>
          <p:cNvGraphicFramePr>
            <a:graphicFrameLocks noGrp="1"/>
          </p:cNvGraphicFramePr>
          <p:nvPr>
            <p:ph idx="1"/>
            <p:extLst>
              <p:ext uri="{D42A27DB-BD31-4B8C-83A1-F6EECF244321}">
                <p14:modId xmlns:p14="http://schemas.microsoft.com/office/powerpoint/2010/main" val="2784245486"/>
              </p:ext>
            </p:extLst>
          </p:nvPr>
        </p:nvGraphicFramePr>
        <p:xfrm>
          <a:off x="838201" y="1690688"/>
          <a:ext cx="10265227" cy="4399864"/>
        </p:xfrm>
        <a:graphic>
          <a:graphicData uri="http://schemas.openxmlformats.org/drawingml/2006/table">
            <a:tbl>
              <a:tblPr firstRow="1" firstCol="1" bandRow="1">
                <a:tableStyleId>{5C22544A-7EE6-4342-B048-85BDC9FD1C3A}</a:tableStyleId>
              </a:tblPr>
              <a:tblGrid>
                <a:gridCol w="2868427">
                  <a:extLst>
                    <a:ext uri="{9D8B030D-6E8A-4147-A177-3AD203B41FA5}">
                      <a16:colId xmlns:a16="http://schemas.microsoft.com/office/drawing/2014/main" val="2400373437"/>
                    </a:ext>
                  </a:extLst>
                </a:gridCol>
                <a:gridCol w="1849200">
                  <a:extLst>
                    <a:ext uri="{9D8B030D-6E8A-4147-A177-3AD203B41FA5}">
                      <a16:colId xmlns:a16="http://schemas.microsoft.com/office/drawing/2014/main" val="1465613334"/>
                    </a:ext>
                  </a:extLst>
                </a:gridCol>
                <a:gridCol w="1849200">
                  <a:extLst>
                    <a:ext uri="{9D8B030D-6E8A-4147-A177-3AD203B41FA5}">
                      <a16:colId xmlns:a16="http://schemas.microsoft.com/office/drawing/2014/main" val="1540939927"/>
                    </a:ext>
                  </a:extLst>
                </a:gridCol>
                <a:gridCol w="1849200">
                  <a:extLst>
                    <a:ext uri="{9D8B030D-6E8A-4147-A177-3AD203B41FA5}">
                      <a16:colId xmlns:a16="http://schemas.microsoft.com/office/drawing/2014/main" val="2113919743"/>
                    </a:ext>
                  </a:extLst>
                </a:gridCol>
                <a:gridCol w="1849200">
                  <a:extLst>
                    <a:ext uri="{9D8B030D-6E8A-4147-A177-3AD203B41FA5}">
                      <a16:colId xmlns:a16="http://schemas.microsoft.com/office/drawing/2014/main" val="3716351643"/>
                    </a:ext>
                  </a:extLst>
                </a:gridCol>
              </a:tblGrid>
              <a:tr h="628552">
                <a:tc>
                  <a:txBody>
                    <a:bodyPr/>
                    <a:lstStyle/>
                    <a:p>
                      <a:endParaRPr lang="en-GB" sz="2400" dirty="0">
                        <a:effectLst/>
                        <a:latin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GB" sz="2400">
                          <a:effectLst/>
                        </a:rPr>
                        <a:t>2 year</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3 year</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5 year</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10 year</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6480257"/>
                  </a:ext>
                </a:extLst>
              </a:tr>
              <a:tr h="628552">
                <a:tc>
                  <a:txBody>
                    <a:bodyPr/>
                    <a:lstStyle/>
                    <a:p>
                      <a:pPr algn="just">
                        <a:spcAft>
                          <a:spcPts val="0"/>
                        </a:spcAft>
                      </a:pPr>
                      <a:r>
                        <a:rPr lang="en-GB" sz="2400">
                          <a:effectLst/>
                        </a:rPr>
                        <a:t>Real GDP</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-0.57</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-0.56</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-0.54</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-0.50</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41231407"/>
                  </a:ext>
                </a:extLst>
              </a:tr>
              <a:tr h="628552">
                <a:tc>
                  <a:txBody>
                    <a:bodyPr/>
                    <a:lstStyle/>
                    <a:p>
                      <a:pPr algn="just">
                        <a:spcAft>
                          <a:spcPts val="0"/>
                        </a:spcAft>
                      </a:pPr>
                      <a:r>
                        <a:rPr lang="en-GB" sz="2400">
                          <a:effectLst/>
                        </a:rPr>
                        <a:t>Exports</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effectLst/>
                        </a:rPr>
                        <a:t>-19.62</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-19.57</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-19.46</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-19.24</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13113416"/>
                  </a:ext>
                </a:extLst>
              </a:tr>
              <a:tr h="628552">
                <a:tc>
                  <a:txBody>
                    <a:bodyPr/>
                    <a:lstStyle/>
                    <a:p>
                      <a:pPr algn="just">
                        <a:spcAft>
                          <a:spcPts val="0"/>
                        </a:spcAft>
                      </a:pPr>
                      <a:r>
                        <a:rPr lang="en-GB" sz="2400">
                          <a:effectLst/>
                        </a:rPr>
                        <a:t>Imports</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effectLst/>
                        </a:rPr>
                        <a:t>-4.89</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-4.90</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-4.92</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-4.98</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78237405"/>
                  </a:ext>
                </a:extLst>
              </a:tr>
              <a:tr h="628552">
                <a:tc>
                  <a:txBody>
                    <a:bodyPr/>
                    <a:lstStyle/>
                    <a:p>
                      <a:pPr algn="just">
                        <a:spcAft>
                          <a:spcPts val="0"/>
                        </a:spcAft>
                      </a:pPr>
                      <a:r>
                        <a:rPr lang="en-GB" sz="2400">
                          <a:effectLst/>
                        </a:rPr>
                        <a:t>Real Wages</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endParaRPr lang="en-GB" sz="2400">
                        <a:effectLst/>
                        <a:latin typeface="Calibri" panose="020F0502020204030204" pitchFamily="34" charset="0"/>
                        <a:cs typeface="Times New Roman" panose="02020603050405020304" pitchFamily="18" charset="0"/>
                      </a:endParaRPr>
                    </a:p>
                  </a:txBody>
                  <a:tcPr marL="68580" marR="68580" marT="0" marB="0"/>
                </a:tc>
                <a:tc>
                  <a:txBody>
                    <a:bodyPr/>
                    <a:lstStyle/>
                    <a:p>
                      <a:endParaRPr lang="en-GB" sz="2400">
                        <a:effectLst/>
                        <a:latin typeface="Calibri" panose="020F0502020204030204" pitchFamily="34" charset="0"/>
                        <a:cs typeface="Times New Roman" panose="02020603050405020304" pitchFamily="18" charset="0"/>
                      </a:endParaRPr>
                    </a:p>
                  </a:txBody>
                  <a:tcPr marL="68580" marR="68580" marT="0" marB="0"/>
                </a:tc>
                <a:tc>
                  <a:txBody>
                    <a:bodyPr/>
                    <a:lstStyle/>
                    <a:p>
                      <a:endParaRPr lang="en-GB" sz="2400">
                        <a:effectLst/>
                        <a:latin typeface="Calibri" panose="020F0502020204030204" pitchFamily="34" charset="0"/>
                        <a:cs typeface="Times New Roman" panose="02020603050405020304" pitchFamily="18" charset="0"/>
                      </a:endParaRPr>
                    </a:p>
                  </a:txBody>
                  <a:tcPr marL="68580" marR="68580" marT="0" marB="0"/>
                </a:tc>
                <a:tc>
                  <a:txBody>
                    <a:bodyPr/>
                    <a:lstStyle/>
                    <a:p>
                      <a:endParaRPr lang="en-GB" sz="240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78015478"/>
                  </a:ext>
                </a:extLst>
              </a:tr>
              <a:tr h="628552">
                <a:tc>
                  <a:txBody>
                    <a:bodyPr/>
                    <a:lstStyle/>
                    <a:p>
                      <a:pPr algn="just">
                        <a:spcAft>
                          <a:spcPts val="0"/>
                        </a:spcAft>
                      </a:pPr>
                      <a:r>
                        <a:rPr lang="en-GB" sz="2400">
                          <a:effectLst/>
                        </a:rPr>
                        <a:t>Unskilled labour</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-2.47</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-2.46</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-2.46</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effectLst/>
                        </a:rPr>
                        <a:t>-2.45</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6287403"/>
                  </a:ext>
                </a:extLst>
              </a:tr>
              <a:tr h="628552">
                <a:tc>
                  <a:txBody>
                    <a:bodyPr/>
                    <a:lstStyle/>
                    <a:p>
                      <a:pPr algn="just">
                        <a:spcAft>
                          <a:spcPts val="0"/>
                        </a:spcAft>
                      </a:pPr>
                      <a:r>
                        <a:rPr lang="en-GB" sz="2400">
                          <a:effectLst/>
                        </a:rPr>
                        <a:t>Skilled labour</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-2.75</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-2.75</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-2.74</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effectLst/>
                        </a:rPr>
                        <a:t>-2.71</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61071371"/>
                  </a:ext>
                </a:extLst>
              </a:tr>
            </a:tbl>
          </a:graphicData>
        </a:graphic>
      </p:graphicFrame>
    </p:spTree>
    <p:extLst>
      <p:ext uri="{BB962C8B-B14F-4D97-AF65-F5344CB8AC3E}">
        <p14:creationId xmlns:p14="http://schemas.microsoft.com/office/powerpoint/2010/main" val="93533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07FAF-5602-6044-9EEE-511042EAADA3}"/>
              </a:ext>
            </a:extLst>
          </p:cNvPr>
          <p:cNvSpPr>
            <a:spLocks noGrp="1"/>
          </p:cNvSpPr>
          <p:nvPr>
            <p:ph type="title"/>
          </p:nvPr>
        </p:nvSpPr>
        <p:spPr/>
        <p:txBody>
          <a:bodyPr/>
          <a:lstStyle/>
          <a:p>
            <a:r>
              <a:rPr lang="en-US" dirty="0">
                <a:solidFill>
                  <a:srgbClr val="C00000"/>
                </a:solidFill>
              </a:rPr>
              <a:t>GDP by regions (%)</a:t>
            </a:r>
          </a:p>
        </p:txBody>
      </p:sp>
      <p:graphicFrame>
        <p:nvGraphicFramePr>
          <p:cNvPr id="4" name="Content Placeholder 3">
            <a:extLst>
              <a:ext uri="{FF2B5EF4-FFF2-40B4-BE49-F238E27FC236}">
                <a16:creationId xmlns:a16="http://schemas.microsoft.com/office/drawing/2014/main" id="{FBDE741C-F0D7-E34F-9822-C7B7A5419EDA}"/>
              </a:ext>
            </a:extLst>
          </p:cNvPr>
          <p:cNvGraphicFramePr>
            <a:graphicFrameLocks noGrp="1"/>
          </p:cNvGraphicFramePr>
          <p:nvPr>
            <p:ph idx="1"/>
            <p:extLst>
              <p:ext uri="{D42A27DB-BD31-4B8C-83A1-F6EECF244321}">
                <p14:modId xmlns:p14="http://schemas.microsoft.com/office/powerpoint/2010/main" val="1006447029"/>
              </p:ext>
            </p:extLst>
          </p:nvPr>
        </p:nvGraphicFramePr>
        <p:xfrm>
          <a:off x="979714" y="1845129"/>
          <a:ext cx="10374086" cy="4376057"/>
        </p:xfrm>
        <a:graphic>
          <a:graphicData uri="http://schemas.openxmlformats.org/drawingml/2006/table">
            <a:tbl>
              <a:tblPr firstRow="1" firstCol="1" bandRow="1">
                <a:tableStyleId>{5C22544A-7EE6-4342-B048-85BDC9FD1C3A}</a:tableStyleId>
              </a:tblPr>
              <a:tblGrid>
                <a:gridCol w="3224881">
                  <a:extLst>
                    <a:ext uri="{9D8B030D-6E8A-4147-A177-3AD203B41FA5}">
                      <a16:colId xmlns:a16="http://schemas.microsoft.com/office/drawing/2014/main" val="3326219089"/>
                    </a:ext>
                  </a:extLst>
                </a:gridCol>
                <a:gridCol w="1536857">
                  <a:extLst>
                    <a:ext uri="{9D8B030D-6E8A-4147-A177-3AD203B41FA5}">
                      <a16:colId xmlns:a16="http://schemas.microsoft.com/office/drawing/2014/main" val="886056242"/>
                    </a:ext>
                  </a:extLst>
                </a:gridCol>
                <a:gridCol w="1730014">
                  <a:extLst>
                    <a:ext uri="{9D8B030D-6E8A-4147-A177-3AD203B41FA5}">
                      <a16:colId xmlns:a16="http://schemas.microsoft.com/office/drawing/2014/main" val="3448074871"/>
                    </a:ext>
                  </a:extLst>
                </a:gridCol>
                <a:gridCol w="2007153">
                  <a:extLst>
                    <a:ext uri="{9D8B030D-6E8A-4147-A177-3AD203B41FA5}">
                      <a16:colId xmlns:a16="http://schemas.microsoft.com/office/drawing/2014/main" val="2006134829"/>
                    </a:ext>
                  </a:extLst>
                </a:gridCol>
                <a:gridCol w="1875181">
                  <a:extLst>
                    <a:ext uri="{9D8B030D-6E8A-4147-A177-3AD203B41FA5}">
                      <a16:colId xmlns:a16="http://schemas.microsoft.com/office/drawing/2014/main" val="421458088"/>
                    </a:ext>
                  </a:extLst>
                </a:gridCol>
              </a:tblGrid>
              <a:tr h="703108">
                <a:tc>
                  <a:txBody>
                    <a:bodyPr/>
                    <a:lstStyle/>
                    <a:p>
                      <a:endParaRPr lang="en-GB" sz="2400" dirty="0">
                        <a:effectLst/>
                        <a:latin typeface="Calibri" panose="020F0502020204030204" pitchFamily="34" charset="0"/>
                        <a:cs typeface="Times New Roman" panose="02020603050405020304" pitchFamily="18" charset="0"/>
                      </a:endParaRPr>
                    </a:p>
                  </a:txBody>
                  <a:tcPr marL="68580" marR="68580" marT="0" marB="0"/>
                </a:tc>
                <a:tc>
                  <a:txBody>
                    <a:bodyPr/>
                    <a:lstStyle/>
                    <a:p>
                      <a:pPr algn="just">
                        <a:spcAft>
                          <a:spcPts val="0"/>
                        </a:spcAft>
                      </a:pPr>
                      <a:r>
                        <a:rPr lang="en-GB" sz="2400">
                          <a:effectLst/>
                        </a:rPr>
                        <a:t>2 year </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3 year </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5 year </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10 year </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54482289"/>
                  </a:ext>
                </a:extLst>
              </a:tr>
              <a:tr h="524707">
                <a:tc>
                  <a:txBody>
                    <a:bodyPr/>
                    <a:lstStyle/>
                    <a:p>
                      <a:pPr algn="just">
                        <a:spcAft>
                          <a:spcPts val="0"/>
                        </a:spcAft>
                      </a:pPr>
                      <a:r>
                        <a:rPr lang="en-GB" sz="2400">
                          <a:effectLst/>
                        </a:rPr>
                        <a:t>Wales</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-0.57</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dirty="0">
                          <a:effectLst/>
                        </a:rPr>
                        <a:t>-0.56</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-0.54</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-0.50</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820062792"/>
                  </a:ext>
                </a:extLst>
              </a:tr>
              <a:tr h="524707">
                <a:tc>
                  <a:txBody>
                    <a:bodyPr/>
                    <a:lstStyle/>
                    <a:p>
                      <a:pPr algn="just">
                        <a:spcAft>
                          <a:spcPts val="0"/>
                        </a:spcAft>
                      </a:pPr>
                      <a:r>
                        <a:rPr lang="en-GB" sz="2400">
                          <a:effectLst/>
                        </a:rPr>
                        <a:t>Rest of UK</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-0.47</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-0.46</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-0.44</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-0.40</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086253266"/>
                  </a:ext>
                </a:extLst>
              </a:tr>
              <a:tr h="524707">
                <a:tc>
                  <a:txBody>
                    <a:bodyPr/>
                    <a:lstStyle/>
                    <a:p>
                      <a:pPr algn="just">
                        <a:spcAft>
                          <a:spcPts val="0"/>
                        </a:spcAft>
                      </a:pPr>
                      <a:r>
                        <a:rPr lang="en-GB" sz="2400">
                          <a:effectLst/>
                        </a:rPr>
                        <a:t>United States</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0.00</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0.00</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0.00</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0.00</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569869256"/>
                  </a:ext>
                </a:extLst>
              </a:tr>
              <a:tr h="524707">
                <a:tc>
                  <a:txBody>
                    <a:bodyPr/>
                    <a:lstStyle/>
                    <a:p>
                      <a:pPr algn="just">
                        <a:spcAft>
                          <a:spcPts val="0"/>
                        </a:spcAft>
                      </a:pPr>
                      <a:r>
                        <a:rPr lang="en-GB" sz="2400">
                          <a:effectLst/>
                        </a:rPr>
                        <a:t>China</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-0.02</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-0.02</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-0.02</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dirty="0">
                          <a:effectLst/>
                        </a:rPr>
                        <a:t>-0.02</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992083091"/>
                  </a:ext>
                </a:extLst>
              </a:tr>
              <a:tr h="524707">
                <a:tc>
                  <a:txBody>
                    <a:bodyPr/>
                    <a:lstStyle/>
                    <a:p>
                      <a:pPr algn="just">
                        <a:spcAft>
                          <a:spcPts val="0"/>
                        </a:spcAft>
                      </a:pPr>
                      <a:r>
                        <a:rPr lang="en-GB" sz="2400">
                          <a:effectLst/>
                        </a:rPr>
                        <a:t>India</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-0.02</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-0.02</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-0.03</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dirty="0">
                          <a:effectLst/>
                        </a:rPr>
                        <a:t>-0.03</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050764171"/>
                  </a:ext>
                </a:extLst>
              </a:tr>
              <a:tr h="524707">
                <a:tc>
                  <a:txBody>
                    <a:bodyPr/>
                    <a:lstStyle/>
                    <a:p>
                      <a:pPr algn="just">
                        <a:spcAft>
                          <a:spcPts val="0"/>
                        </a:spcAft>
                      </a:pPr>
                      <a:r>
                        <a:rPr lang="en-GB" sz="2400">
                          <a:effectLst/>
                        </a:rPr>
                        <a:t>Rest of EU</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-0.04</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-0.04</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-0.04</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dirty="0">
                          <a:effectLst/>
                        </a:rPr>
                        <a:t>-0.04</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449834281"/>
                  </a:ext>
                </a:extLst>
              </a:tr>
              <a:tr h="524707">
                <a:tc>
                  <a:txBody>
                    <a:bodyPr/>
                    <a:lstStyle/>
                    <a:p>
                      <a:pPr algn="just">
                        <a:spcAft>
                          <a:spcPts val="0"/>
                        </a:spcAft>
                      </a:pPr>
                      <a:r>
                        <a:rPr lang="en-GB" sz="2400">
                          <a:effectLst/>
                        </a:rPr>
                        <a:t>Rest of the World</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-0.01</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-0.01</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a:effectLst/>
                        </a:rPr>
                        <a:t>-0.01</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n-GB" sz="2400" dirty="0">
                          <a:effectLst/>
                        </a:rPr>
                        <a:t>-0.01</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948303965"/>
                  </a:ext>
                </a:extLst>
              </a:tr>
            </a:tbl>
          </a:graphicData>
        </a:graphic>
      </p:graphicFrame>
    </p:spTree>
    <p:extLst>
      <p:ext uri="{BB962C8B-B14F-4D97-AF65-F5344CB8AC3E}">
        <p14:creationId xmlns:p14="http://schemas.microsoft.com/office/powerpoint/2010/main" val="390009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65C40-C697-AF4E-A620-6FEAF3988DD5}"/>
              </a:ext>
            </a:extLst>
          </p:cNvPr>
          <p:cNvSpPr>
            <a:spLocks noGrp="1"/>
          </p:cNvSpPr>
          <p:nvPr>
            <p:ph type="title"/>
          </p:nvPr>
        </p:nvSpPr>
        <p:spPr/>
        <p:txBody>
          <a:bodyPr/>
          <a:lstStyle/>
          <a:p>
            <a:r>
              <a:rPr lang="en-US" b="1" dirty="0">
                <a:solidFill>
                  <a:srgbClr val="C00000"/>
                </a:solidFill>
              </a:rPr>
              <a:t>Trade effect</a:t>
            </a:r>
          </a:p>
        </p:txBody>
      </p:sp>
      <p:graphicFrame>
        <p:nvGraphicFramePr>
          <p:cNvPr id="4" name="Content Placeholder 3">
            <a:extLst>
              <a:ext uri="{FF2B5EF4-FFF2-40B4-BE49-F238E27FC236}">
                <a16:creationId xmlns:a16="http://schemas.microsoft.com/office/drawing/2014/main" id="{9DE57BAD-ED8A-DC49-AC7C-4BF24E7545C0}"/>
              </a:ext>
            </a:extLst>
          </p:cNvPr>
          <p:cNvGraphicFramePr>
            <a:graphicFrameLocks noGrp="1"/>
          </p:cNvGraphicFramePr>
          <p:nvPr>
            <p:ph idx="1"/>
            <p:extLst>
              <p:ext uri="{D42A27DB-BD31-4B8C-83A1-F6EECF244321}">
                <p14:modId xmlns:p14="http://schemas.microsoft.com/office/powerpoint/2010/main" val="211540974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2970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84822-7C8C-BA46-8272-022347E57FD5}"/>
              </a:ext>
            </a:extLst>
          </p:cNvPr>
          <p:cNvSpPr>
            <a:spLocks noGrp="1"/>
          </p:cNvSpPr>
          <p:nvPr>
            <p:ph type="title"/>
          </p:nvPr>
        </p:nvSpPr>
        <p:spPr/>
        <p:txBody>
          <a:bodyPr/>
          <a:lstStyle/>
          <a:p>
            <a:r>
              <a:rPr lang="en-US" b="1" dirty="0">
                <a:solidFill>
                  <a:srgbClr val="C00000"/>
                </a:solidFill>
              </a:rPr>
              <a:t>Impact on output (%)</a:t>
            </a:r>
          </a:p>
        </p:txBody>
      </p:sp>
      <p:sp>
        <p:nvSpPr>
          <p:cNvPr id="3" name="Content Placeholder 2">
            <a:extLst>
              <a:ext uri="{FF2B5EF4-FFF2-40B4-BE49-F238E27FC236}">
                <a16:creationId xmlns:a16="http://schemas.microsoft.com/office/drawing/2014/main" id="{B737E283-F5BA-FB47-A58E-77127A8FF844}"/>
              </a:ext>
            </a:extLst>
          </p:cNvPr>
          <p:cNvSpPr>
            <a:spLocks noGrp="1"/>
          </p:cNvSpPr>
          <p:nvPr>
            <p:ph idx="1"/>
          </p:nvPr>
        </p:nvSpPr>
        <p:spPr/>
        <p:txBody>
          <a:bodyPr/>
          <a:lstStyle/>
          <a:p>
            <a:endParaRPr lang="en-US"/>
          </a:p>
        </p:txBody>
      </p:sp>
      <p:graphicFrame>
        <p:nvGraphicFramePr>
          <p:cNvPr id="4" name="Chart 3">
            <a:extLst>
              <a:ext uri="{FF2B5EF4-FFF2-40B4-BE49-F238E27FC236}">
                <a16:creationId xmlns:a16="http://schemas.microsoft.com/office/drawing/2014/main" id="{B3D07152-9FBE-BD48-A503-26EB4433E148}"/>
              </a:ext>
            </a:extLst>
          </p:cNvPr>
          <p:cNvGraphicFramePr/>
          <p:nvPr>
            <p:extLst>
              <p:ext uri="{D42A27DB-BD31-4B8C-83A1-F6EECF244321}">
                <p14:modId xmlns:p14="http://schemas.microsoft.com/office/powerpoint/2010/main" val="2131802802"/>
              </p:ext>
            </p:extLst>
          </p:nvPr>
        </p:nvGraphicFramePr>
        <p:xfrm>
          <a:off x="838200" y="1825625"/>
          <a:ext cx="10515599"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02319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A1D67-5AA5-F74C-A591-C60C45D7120D}"/>
              </a:ext>
            </a:extLst>
          </p:cNvPr>
          <p:cNvSpPr>
            <a:spLocks noGrp="1"/>
          </p:cNvSpPr>
          <p:nvPr>
            <p:ph type="title"/>
          </p:nvPr>
        </p:nvSpPr>
        <p:spPr/>
        <p:txBody>
          <a:bodyPr/>
          <a:lstStyle/>
          <a:p>
            <a:r>
              <a:rPr lang="en-US" b="1" dirty="0">
                <a:solidFill>
                  <a:srgbClr val="C00000"/>
                </a:solidFill>
              </a:rPr>
              <a:t>Employment (%)</a:t>
            </a:r>
          </a:p>
        </p:txBody>
      </p:sp>
      <p:graphicFrame>
        <p:nvGraphicFramePr>
          <p:cNvPr id="4" name="Content Placeholder 3">
            <a:extLst>
              <a:ext uri="{FF2B5EF4-FFF2-40B4-BE49-F238E27FC236}">
                <a16:creationId xmlns:a16="http://schemas.microsoft.com/office/drawing/2014/main" id="{45B0394E-266F-934F-886E-F539AECFED22}"/>
              </a:ext>
            </a:extLst>
          </p:cNvPr>
          <p:cNvGraphicFramePr>
            <a:graphicFrameLocks noGrp="1"/>
          </p:cNvGraphicFramePr>
          <p:nvPr>
            <p:ph idx="1"/>
            <p:extLst>
              <p:ext uri="{D42A27DB-BD31-4B8C-83A1-F6EECF244321}">
                <p14:modId xmlns:p14="http://schemas.microsoft.com/office/powerpoint/2010/main" val="273006856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93200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62D91-6CDE-B749-A3DB-1CC9EE198A8F}"/>
              </a:ext>
            </a:extLst>
          </p:cNvPr>
          <p:cNvSpPr>
            <a:spLocks noGrp="1"/>
          </p:cNvSpPr>
          <p:nvPr>
            <p:ph type="title"/>
          </p:nvPr>
        </p:nvSpPr>
        <p:spPr/>
        <p:txBody>
          <a:bodyPr/>
          <a:lstStyle/>
          <a:p>
            <a:r>
              <a:rPr lang="en-US" b="1" dirty="0">
                <a:solidFill>
                  <a:srgbClr val="C00000"/>
                </a:solidFill>
              </a:rPr>
              <a:t>FDI and investment (%)</a:t>
            </a:r>
          </a:p>
        </p:txBody>
      </p:sp>
      <p:graphicFrame>
        <p:nvGraphicFramePr>
          <p:cNvPr id="4" name="Content Placeholder 3">
            <a:extLst>
              <a:ext uri="{FF2B5EF4-FFF2-40B4-BE49-F238E27FC236}">
                <a16:creationId xmlns:a16="http://schemas.microsoft.com/office/drawing/2014/main" id="{555D346C-4955-A04F-8588-74F889CDBE42}"/>
              </a:ext>
            </a:extLst>
          </p:cNvPr>
          <p:cNvGraphicFramePr>
            <a:graphicFrameLocks noGrp="1"/>
          </p:cNvGraphicFramePr>
          <p:nvPr>
            <p:ph idx="1"/>
            <p:extLst>
              <p:ext uri="{D42A27DB-BD31-4B8C-83A1-F6EECF244321}">
                <p14:modId xmlns:p14="http://schemas.microsoft.com/office/powerpoint/2010/main" val="1230811598"/>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755228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F52A6-19A4-BA4D-A24C-16BDD5F6209C}"/>
              </a:ext>
            </a:extLst>
          </p:cNvPr>
          <p:cNvSpPr>
            <a:spLocks noGrp="1"/>
          </p:cNvSpPr>
          <p:nvPr>
            <p:ph type="title"/>
          </p:nvPr>
        </p:nvSpPr>
        <p:spPr/>
        <p:txBody>
          <a:bodyPr/>
          <a:lstStyle/>
          <a:p>
            <a:r>
              <a:rPr lang="en-US" b="1" dirty="0">
                <a:solidFill>
                  <a:srgbClr val="C00000"/>
                </a:solidFill>
              </a:rPr>
              <a:t>Comparison (2030)</a:t>
            </a:r>
            <a:r>
              <a:rPr lang="en-US" dirty="0"/>
              <a:t> </a:t>
            </a:r>
          </a:p>
        </p:txBody>
      </p:sp>
      <p:graphicFrame>
        <p:nvGraphicFramePr>
          <p:cNvPr id="4" name="Content Placeholder 3">
            <a:extLst>
              <a:ext uri="{FF2B5EF4-FFF2-40B4-BE49-F238E27FC236}">
                <a16:creationId xmlns:a16="http://schemas.microsoft.com/office/drawing/2014/main" id="{E41A05C3-4FF6-DC48-B62E-078B4C58E8EF}"/>
              </a:ext>
            </a:extLst>
          </p:cNvPr>
          <p:cNvGraphicFramePr>
            <a:graphicFrameLocks noGrp="1"/>
          </p:cNvGraphicFramePr>
          <p:nvPr>
            <p:ph idx="1"/>
            <p:extLst>
              <p:ext uri="{D42A27DB-BD31-4B8C-83A1-F6EECF244321}">
                <p14:modId xmlns:p14="http://schemas.microsoft.com/office/powerpoint/2010/main" val="9478458"/>
              </p:ext>
            </p:extLst>
          </p:nvPr>
        </p:nvGraphicFramePr>
        <p:xfrm>
          <a:off x="1126671" y="1690688"/>
          <a:ext cx="9993084" cy="4558824"/>
        </p:xfrm>
        <a:graphic>
          <a:graphicData uri="http://schemas.openxmlformats.org/drawingml/2006/table">
            <a:tbl>
              <a:tblPr firstRow="1" firstCol="1" bandRow="1">
                <a:tableStyleId>{5C22544A-7EE6-4342-B048-85BDC9FD1C3A}</a:tableStyleId>
              </a:tblPr>
              <a:tblGrid>
                <a:gridCol w="2904604">
                  <a:extLst>
                    <a:ext uri="{9D8B030D-6E8A-4147-A177-3AD203B41FA5}">
                      <a16:colId xmlns:a16="http://schemas.microsoft.com/office/drawing/2014/main" val="2495721584"/>
                    </a:ext>
                  </a:extLst>
                </a:gridCol>
                <a:gridCol w="2071044">
                  <a:extLst>
                    <a:ext uri="{9D8B030D-6E8A-4147-A177-3AD203B41FA5}">
                      <a16:colId xmlns:a16="http://schemas.microsoft.com/office/drawing/2014/main" val="909814398"/>
                    </a:ext>
                  </a:extLst>
                </a:gridCol>
                <a:gridCol w="1279270">
                  <a:extLst>
                    <a:ext uri="{9D8B030D-6E8A-4147-A177-3AD203B41FA5}">
                      <a16:colId xmlns:a16="http://schemas.microsoft.com/office/drawing/2014/main" val="645255112"/>
                    </a:ext>
                  </a:extLst>
                </a:gridCol>
                <a:gridCol w="1202128">
                  <a:extLst>
                    <a:ext uri="{9D8B030D-6E8A-4147-A177-3AD203B41FA5}">
                      <a16:colId xmlns:a16="http://schemas.microsoft.com/office/drawing/2014/main" val="740787646"/>
                    </a:ext>
                  </a:extLst>
                </a:gridCol>
                <a:gridCol w="1234270">
                  <a:extLst>
                    <a:ext uri="{9D8B030D-6E8A-4147-A177-3AD203B41FA5}">
                      <a16:colId xmlns:a16="http://schemas.microsoft.com/office/drawing/2014/main" val="1882382196"/>
                    </a:ext>
                  </a:extLst>
                </a:gridCol>
                <a:gridCol w="1301768">
                  <a:extLst>
                    <a:ext uri="{9D8B030D-6E8A-4147-A177-3AD203B41FA5}">
                      <a16:colId xmlns:a16="http://schemas.microsoft.com/office/drawing/2014/main" val="841058878"/>
                    </a:ext>
                  </a:extLst>
                </a:gridCol>
              </a:tblGrid>
              <a:tr h="637884">
                <a:tc>
                  <a:txBody>
                    <a:bodyPr/>
                    <a:lstStyle/>
                    <a:p>
                      <a:endParaRPr lang="en-GB" sz="2400" dirty="0">
                        <a:effectLst/>
                        <a:latin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GB" sz="2400" dirty="0">
                          <a:effectLst/>
                        </a:rPr>
                        <a:t>No trade relationship</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gridSpan="4">
                  <a:txBody>
                    <a:bodyPr/>
                    <a:lstStyle/>
                    <a:p>
                      <a:pPr algn="ctr">
                        <a:spcAft>
                          <a:spcPts val="0"/>
                        </a:spcAft>
                      </a:pPr>
                      <a:r>
                        <a:rPr lang="en-GB" sz="2400">
                          <a:effectLst/>
                        </a:rPr>
                        <a:t>A transition period</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91797722"/>
                  </a:ext>
                </a:extLst>
              </a:tr>
              <a:tr h="637884">
                <a:tc>
                  <a:txBody>
                    <a:bodyPr/>
                    <a:lstStyle/>
                    <a:p>
                      <a:pPr algn="just">
                        <a:spcAft>
                          <a:spcPts val="0"/>
                        </a:spcAft>
                      </a:pPr>
                      <a:r>
                        <a:rPr lang="en-GB" sz="2400" dirty="0">
                          <a:effectLst/>
                        </a:rPr>
                        <a:t> </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 </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b="1" dirty="0">
                          <a:effectLst/>
                        </a:rPr>
                        <a:t>2-yr</a:t>
                      </a:r>
                      <a:endParaRPr lang="en-GB"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b="1">
                          <a:effectLst/>
                        </a:rPr>
                        <a:t>3-yr</a:t>
                      </a:r>
                      <a:endParaRPr lang="en-GB" sz="2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b="1">
                          <a:effectLst/>
                        </a:rPr>
                        <a:t>5-yr</a:t>
                      </a:r>
                      <a:endParaRPr lang="en-GB" sz="24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b="1" dirty="0">
                          <a:effectLst/>
                        </a:rPr>
                        <a:t>10-yr</a:t>
                      </a:r>
                      <a:endParaRPr lang="en-GB"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31993616"/>
                  </a:ext>
                </a:extLst>
              </a:tr>
              <a:tr h="637884">
                <a:tc>
                  <a:txBody>
                    <a:bodyPr/>
                    <a:lstStyle/>
                    <a:p>
                      <a:pPr algn="just">
                        <a:spcAft>
                          <a:spcPts val="0"/>
                        </a:spcAft>
                      </a:pPr>
                      <a:r>
                        <a:rPr lang="en-GB" sz="2400">
                          <a:effectLst/>
                        </a:rPr>
                        <a:t>Real GDP</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-0.59</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-0.57</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-0.56</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-0.54</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-0.50</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76958349"/>
                  </a:ext>
                </a:extLst>
              </a:tr>
              <a:tr h="637884">
                <a:tc>
                  <a:txBody>
                    <a:bodyPr/>
                    <a:lstStyle/>
                    <a:p>
                      <a:pPr algn="just">
                        <a:spcAft>
                          <a:spcPts val="0"/>
                        </a:spcAft>
                      </a:pPr>
                      <a:r>
                        <a:rPr lang="en-GB" sz="2400">
                          <a:effectLst/>
                        </a:rPr>
                        <a:t>Exports</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-19.70</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-19.62</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-19.57</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-19.46</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-19.24</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94046093"/>
                  </a:ext>
                </a:extLst>
              </a:tr>
              <a:tr h="637884">
                <a:tc>
                  <a:txBody>
                    <a:bodyPr/>
                    <a:lstStyle/>
                    <a:p>
                      <a:pPr algn="just">
                        <a:spcAft>
                          <a:spcPts val="0"/>
                        </a:spcAft>
                      </a:pPr>
                      <a:r>
                        <a:rPr lang="en-GB" sz="2400">
                          <a:effectLst/>
                        </a:rPr>
                        <a:t>Imports</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effectLst/>
                        </a:rPr>
                        <a:t>-4.87</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-4.89</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effectLst/>
                        </a:rPr>
                        <a:t>-4.90</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-4.92</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-4.98</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19556485"/>
                  </a:ext>
                </a:extLst>
              </a:tr>
              <a:tr h="637884">
                <a:tc>
                  <a:txBody>
                    <a:bodyPr/>
                    <a:lstStyle/>
                    <a:p>
                      <a:pPr algn="just">
                        <a:spcAft>
                          <a:spcPts val="0"/>
                        </a:spcAft>
                      </a:pPr>
                      <a:r>
                        <a:rPr lang="en-GB" sz="2400">
                          <a:effectLst/>
                        </a:rPr>
                        <a:t>Unskilled labour</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-2.47</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-2.47</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-2.46</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effectLst/>
                        </a:rPr>
                        <a:t>-2.46</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-2.45</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334743421"/>
                  </a:ext>
                </a:extLst>
              </a:tr>
              <a:tr h="637884">
                <a:tc>
                  <a:txBody>
                    <a:bodyPr/>
                    <a:lstStyle/>
                    <a:p>
                      <a:pPr algn="just">
                        <a:spcAft>
                          <a:spcPts val="0"/>
                        </a:spcAft>
                      </a:pPr>
                      <a:r>
                        <a:rPr lang="en-GB" sz="2400">
                          <a:effectLst/>
                        </a:rPr>
                        <a:t>Skilled labour</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-2.76</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-2.75</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a:effectLst/>
                        </a:rPr>
                        <a:t>-2.75</a:t>
                      </a:r>
                      <a:endParaRPr lang="en-GB"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effectLst/>
                        </a:rPr>
                        <a:t>-2.74</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2400" dirty="0">
                          <a:effectLst/>
                        </a:rPr>
                        <a:t>-2.71</a:t>
                      </a:r>
                      <a:endParaRPr lang="en-GB"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83751954"/>
                  </a:ext>
                </a:extLst>
              </a:tr>
            </a:tbl>
          </a:graphicData>
        </a:graphic>
      </p:graphicFrame>
    </p:spTree>
    <p:extLst>
      <p:ext uri="{BB962C8B-B14F-4D97-AF65-F5344CB8AC3E}">
        <p14:creationId xmlns:p14="http://schemas.microsoft.com/office/powerpoint/2010/main" val="1781443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88CBF-AC0C-FF43-9E9F-1915CD867A2E}"/>
              </a:ext>
            </a:extLst>
          </p:cNvPr>
          <p:cNvSpPr>
            <a:spLocks noGrp="1"/>
          </p:cNvSpPr>
          <p:nvPr>
            <p:ph type="title"/>
          </p:nvPr>
        </p:nvSpPr>
        <p:spPr/>
        <p:txBody>
          <a:bodyPr/>
          <a:lstStyle/>
          <a:p>
            <a:r>
              <a:rPr lang="en-US" b="1" dirty="0">
                <a:solidFill>
                  <a:srgbClr val="C00000"/>
                </a:solidFill>
              </a:rPr>
              <a:t>Conclusion and policy implications </a:t>
            </a:r>
            <a:r>
              <a:rPr lang="en-US" dirty="0"/>
              <a:t> </a:t>
            </a:r>
          </a:p>
        </p:txBody>
      </p:sp>
      <p:sp>
        <p:nvSpPr>
          <p:cNvPr id="3" name="Content Placeholder 2">
            <a:extLst>
              <a:ext uri="{FF2B5EF4-FFF2-40B4-BE49-F238E27FC236}">
                <a16:creationId xmlns:a16="http://schemas.microsoft.com/office/drawing/2014/main" id="{3ADB6CE0-CE20-EA4D-A301-F48768C836AB}"/>
              </a:ext>
            </a:extLst>
          </p:cNvPr>
          <p:cNvSpPr>
            <a:spLocks noGrp="1"/>
          </p:cNvSpPr>
          <p:nvPr>
            <p:ph idx="1"/>
          </p:nvPr>
        </p:nvSpPr>
        <p:spPr/>
        <p:txBody>
          <a:bodyPr>
            <a:normAutofit lnSpcReduction="10000"/>
          </a:bodyPr>
          <a:lstStyle/>
          <a:p>
            <a:r>
              <a:rPr lang="en-GB" dirty="0"/>
              <a:t>Scenario with the UK leaving with no agreement on future partnership presents:</a:t>
            </a:r>
          </a:p>
          <a:p>
            <a:pPr lvl="1"/>
            <a:r>
              <a:rPr lang="en-GB" dirty="0"/>
              <a:t>UK losses range from -0.41% to -0.48%</a:t>
            </a:r>
          </a:p>
          <a:p>
            <a:pPr lvl="1"/>
            <a:r>
              <a:rPr lang="en-GB" dirty="0"/>
              <a:t>Wales from -0.5% to -0.59% </a:t>
            </a:r>
            <a:endParaRPr lang="en-US" dirty="0"/>
          </a:p>
          <a:p>
            <a:pPr lvl="1"/>
            <a:r>
              <a:rPr lang="en-GB" dirty="0"/>
              <a:t>EU losses are -0.04%</a:t>
            </a:r>
          </a:p>
          <a:p>
            <a:pPr lvl="1"/>
            <a:endParaRPr lang="en-GB" dirty="0"/>
          </a:p>
          <a:p>
            <a:r>
              <a:rPr lang="en-US" dirty="0"/>
              <a:t>Transition period:</a:t>
            </a:r>
          </a:p>
          <a:p>
            <a:pPr lvl="1"/>
            <a:r>
              <a:rPr lang="en-US" dirty="0"/>
              <a:t>Losses are lower</a:t>
            </a:r>
          </a:p>
          <a:p>
            <a:pPr lvl="1"/>
            <a:r>
              <a:rPr lang="en-US" dirty="0"/>
              <a:t>Longer the transition smaller are the losses!</a:t>
            </a:r>
          </a:p>
          <a:p>
            <a:endParaRPr lang="en-US" dirty="0"/>
          </a:p>
          <a:p>
            <a:r>
              <a:rPr lang="en-US" dirty="0"/>
              <a:t>An extended transition is needed to </a:t>
            </a:r>
            <a:r>
              <a:rPr lang="en-US" dirty="0" err="1"/>
              <a:t>minimise</a:t>
            </a:r>
            <a:r>
              <a:rPr lang="en-US" dirty="0"/>
              <a:t> losses</a:t>
            </a:r>
          </a:p>
          <a:p>
            <a:pPr lvl="1"/>
            <a:endParaRPr lang="en-GB" dirty="0"/>
          </a:p>
        </p:txBody>
      </p:sp>
      <p:pic>
        <p:nvPicPr>
          <p:cNvPr id="4" name="Picture 2" descr="https://assets3.parliament.uk/iv/main-large/ImageVault/Images/id_22909/scope_0/ImageVaultHandler.aspx.jpg">
            <a:extLst>
              <a:ext uri="{FF2B5EF4-FFF2-40B4-BE49-F238E27FC236}">
                <a16:creationId xmlns:a16="http://schemas.microsoft.com/office/drawing/2014/main" id="{B737E2F4-1FA2-7C48-9F82-D7E4505AD2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114" r="17864" b="-1"/>
          <a:stretch/>
        </p:blipFill>
        <p:spPr bwMode="auto">
          <a:xfrm>
            <a:off x="9656618" y="365125"/>
            <a:ext cx="2223630" cy="2025571"/>
          </a:xfrm>
          <a:prstGeom prst="rect">
            <a:avLst/>
          </a:prstGeom>
          <a:noFill/>
          <a:ln w="57150" cmpd="thickThin">
            <a:solidFill>
              <a:schemeClr val="tx1">
                <a:lumMod val="50000"/>
                <a:lumOff val="50000"/>
              </a:schemeClr>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2748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ctr">
              <a:buNone/>
            </a:pPr>
            <a:endParaRPr lang="en-US" dirty="0"/>
          </a:p>
          <a:p>
            <a:pPr marL="0" indent="0" algn="ctr">
              <a:buNone/>
            </a:pPr>
            <a:r>
              <a:rPr lang="en-US" dirty="0"/>
              <a:t>Comments and Questions</a:t>
            </a:r>
          </a:p>
          <a:p>
            <a:pPr marL="0" indent="0" algn="ctr">
              <a:buNone/>
            </a:pPr>
            <a:endParaRPr lang="en-US" dirty="0"/>
          </a:p>
          <a:p>
            <a:pPr marL="0" indent="0" algn="ctr">
              <a:buNone/>
            </a:pPr>
            <a:r>
              <a:rPr lang="en-US" dirty="0" err="1"/>
              <a:t>skhorana@bournemouth.ac.uk</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713" y="243068"/>
            <a:ext cx="2361614" cy="437733"/>
          </a:xfrm>
          <a:prstGeom prst="rect">
            <a:avLst/>
          </a:prstGeom>
        </p:spPr>
      </p:pic>
    </p:spTree>
    <p:extLst>
      <p:ext uri="{BB962C8B-B14F-4D97-AF65-F5344CB8AC3E}">
        <p14:creationId xmlns:p14="http://schemas.microsoft.com/office/powerpoint/2010/main" val="3220481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7676</TotalTime>
  <Words>763</Words>
  <Application>Microsoft Macintosh PowerPoint</Application>
  <PresentationFormat>Widescreen</PresentationFormat>
  <Paragraphs>217</Paragraphs>
  <Slides>22</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Calibri Light</vt:lpstr>
      <vt:lpstr>Times</vt:lpstr>
      <vt:lpstr>Times New Roman</vt:lpstr>
      <vt:lpstr>Office Theme</vt:lpstr>
      <vt:lpstr>Modelling the Economic Impact of Brexit on Wales  </vt:lpstr>
      <vt:lpstr>Outline of the talk</vt:lpstr>
      <vt:lpstr>Pattern of trade between Wales-EU</vt:lpstr>
      <vt:lpstr>PowerPoint Presentation</vt:lpstr>
      <vt:lpstr>PowerPoint Presentation</vt:lpstr>
      <vt:lpstr>Existing literature </vt:lpstr>
      <vt:lpstr>Scenarios simulated </vt:lpstr>
      <vt:lpstr>Data and methodology </vt:lpstr>
      <vt:lpstr>Scenario one</vt:lpstr>
      <vt:lpstr> Output (% change from baseline) </vt:lpstr>
      <vt:lpstr>Change in Trade Balance</vt:lpstr>
      <vt:lpstr>Employment (%) </vt:lpstr>
      <vt:lpstr>FDI and investment (%) </vt:lpstr>
      <vt:lpstr>Scenario two (%)</vt:lpstr>
      <vt:lpstr>GDP by regions (%)</vt:lpstr>
      <vt:lpstr>Trade effect</vt:lpstr>
      <vt:lpstr>Impact on output (%)</vt:lpstr>
      <vt:lpstr>Employment (%)</vt:lpstr>
      <vt:lpstr>FDI and investment (%)</vt:lpstr>
      <vt:lpstr>Comparison (2030) </vt:lpstr>
      <vt:lpstr>Conclusion and policy implications  </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Niran</dc:creator>
  <cp:lastModifiedBy>Sangeeta Khorana</cp:lastModifiedBy>
  <cp:revision>140</cp:revision>
  <cp:lastPrinted>2017-11-26T09:15:24Z</cp:lastPrinted>
  <dcterms:created xsi:type="dcterms:W3CDTF">2017-11-25T09:39:02Z</dcterms:created>
  <dcterms:modified xsi:type="dcterms:W3CDTF">2020-05-15T05:52:36Z</dcterms:modified>
</cp:coreProperties>
</file>