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2.xml" ContentType="application/vnd.openxmlformats-officedocument.drawingml.chartshapes+xml"/>
  <Override PartName="/ppt/notesSlides/notesSlide1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3.xml" ContentType="application/vnd.openxmlformats-officedocument.drawingml.chartshapes+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48" r:id="rId1"/>
  </p:sldMasterIdLst>
  <p:notesMasterIdLst>
    <p:notesMasterId r:id="rId18"/>
  </p:notesMasterIdLst>
  <p:handoutMasterIdLst>
    <p:handoutMasterId r:id="rId19"/>
  </p:handoutMasterIdLst>
  <p:sldIdLst>
    <p:sldId id="313" r:id="rId2"/>
    <p:sldId id="329" r:id="rId3"/>
    <p:sldId id="320" r:id="rId4"/>
    <p:sldId id="321" r:id="rId5"/>
    <p:sldId id="319" r:id="rId6"/>
    <p:sldId id="330" r:id="rId7"/>
    <p:sldId id="311" r:id="rId8"/>
    <p:sldId id="331" r:id="rId9"/>
    <p:sldId id="332" r:id="rId10"/>
    <p:sldId id="322" r:id="rId11"/>
    <p:sldId id="333" r:id="rId12"/>
    <p:sldId id="324" r:id="rId13"/>
    <p:sldId id="334" r:id="rId14"/>
    <p:sldId id="326" r:id="rId15"/>
    <p:sldId id="316" r:id="rId16"/>
    <p:sldId id="318"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tta, Ginger L" initials="BGL" lastIdx="2" clrIdx="0">
    <p:extLst>
      <p:ext uri="{19B8F6BF-5375-455C-9EA6-DF929625EA0E}">
        <p15:presenceInfo xmlns:p15="http://schemas.microsoft.com/office/powerpoint/2012/main" userId="S-1-5-21-1861847230-2120372063-3483355800-1519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273"/>
    <a:srgbClr val="666767"/>
    <a:srgbClr val="F1BA20"/>
    <a:srgbClr val="F38F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61" autoAdjust="0"/>
    <p:restoredTop sz="96357" autoAdjust="0"/>
  </p:normalViewPr>
  <p:slideViewPr>
    <p:cSldViewPr snapToGrid="0">
      <p:cViewPr varScale="1">
        <p:scale>
          <a:sx n="110" d="100"/>
          <a:sy n="110" d="100"/>
        </p:scale>
        <p:origin x="330" y="108"/>
      </p:cViewPr>
      <p:guideLst/>
    </p:cSldViewPr>
  </p:slideViewPr>
  <p:notesTextViewPr>
    <p:cViewPr>
      <p:scale>
        <a:sx n="3" d="2"/>
        <a:sy n="3" d="2"/>
      </p:scale>
      <p:origin x="0" y="0"/>
    </p:cViewPr>
  </p:notesTextViewPr>
  <p:notesViewPr>
    <p:cSldViewPr snapToGrid="0">
      <p:cViewPr varScale="1">
        <p:scale>
          <a:sx n="87" d="100"/>
          <a:sy n="87" d="100"/>
        </p:scale>
        <p:origin x="29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peliev, Maksym G" userId="4aff21db-fd88-423a-9e18-1cb0b6d9518d" providerId="ADAL" clId="{704CAC3B-1B08-4D1D-B884-F413A9F87F07}"/>
    <pc:docChg chg="undo custSel addSld delSld modSld sldOrd">
      <pc:chgData name="Chepeliev, Maksym G" userId="4aff21db-fd88-423a-9e18-1cb0b6d9518d" providerId="ADAL" clId="{704CAC3B-1B08-4D1D-B884-F413A9F87F07}" dt="2023-06-14T08:27:21.780" v="3355" actId="255"/>
      <pc:docMkLst>
        <pc:docMk/>
      </pc:docMkLst>
      <pc:sldChg chg="addSp delSp modSp mod">
        <pc:chgData name="Chepeliev, Maksym G" userId="4aff21db-fd88-423a-9e18-1cb0b6d9518d" providerId="ADAL" clId="{704CAC3B-1B08-4D1D-B884-F413A9F87F07}" dt="2023-06-10T13:52:38.413" v="614" actId="1076"/>
        <pc:sldMkLst>
          <pc:docMk/>
          <pc:sldMk cId="747071421" sldId="311"/>
        </pc:sldMkLst>
        <pc:spChg chg="mod">
          <ac:chgData name="Chepeliev, Maksym G" userId="4aff21db-fd88-423a-9e18-1cb0b6d9518d" providerId="ADAL" clId="{704CAC3B-1B08-4D1D-B884-F413A9F87F07}" dt="2023-06-10T13:52:38.413" v="614" actId="1076"/>
          <ac:spMkLst>
            <pc:docMk/>
            <pc:sldMk cId="747071421" sldId="311"/>
            <ac:spMk id="3" creationId="{00000000-0000-0000-0000-000000000000}"/>
          </ac:spMkLst>
        </pc:spChg>
        <pc:spChg chg="del">
          <ac:chgData name="Chepeliev, Maksym G" userId="4aff21db-fd88-423a-9e18-1cb0b6d9518d" providerId="ADAL" clId="{704CAC3B-1B08-4D1D-B884-F413A9F87F07}" dt="2023-06-10T13:47:19.527" v="450" actId="478"/>
          <ac:spMkLst>
            <pc:docMk/>
            <pc:sldMk cId="747071421" sldId="311"/>
            <ac:spMk id="32" creationId="{42E1B203-DCE6-4A49-B7ED-013752D8A1E2}"/>
          </ac:spMkLst>
        </pc:spChg>
        <pc:picChg chg="add mod">
          <ac:chgData name="Chepeliev, Maksym G" userId="4aff21db-fd88-423a-9e18-1cb0b6d9518d" providerId="ADAL" clId="{704CAC3B-1B08-4D1D-B884-F413A9F87F07}" dt="2023-06-10T13:47:25.947" v="453" actId="1076"/>
          <ac:picMkLst>
            <pc:docMk/>
            <pc:sldMk cId="747071421" sldId="311"/>
            <ac:picMk id="5" creationId="{AC1ED581-9F42-42AA-8AA2-15C31332ECDB}"/>
          </ac:picMkLst>
        </pc:picChg>
        <pc:picChg chg="del">
          <ac:chgData name="Chepeliev, Maksym G" userId="4aff21db-fd88-423a-9e18-1cb0b6d9518d" providerId="ADAL" clId="{704CAC3B-1B08-4D1D-B884-F413A9F87F07}" dt="2023-06-10T13:47:16.010" v="449" actId="478"/>
          <ac:picMkLst>
            <pc:docMk/>
            <pc:sldMk cId="747071421" sldId="311"/>
            <ac:picMk id="6" creationId="{7C159952-54CD-440E-B6F2-ED1E38B09FAC}"/>
          </ac:picMkLst>
        </pc:picChg>
      </pc:sldChg>
      <pc:sldChg chg="del">
        <pc:chgData name="Chepeliev, Maksym G" userId="4aff21db-fd88-423a-9e18-1cb0b6d9518d" providerId="ADAL" clId="{704CAC3B-1B08-4D1D-B884-F413A9F87F07}" dt="2023-06-10T21:25:54.369" v="999" actId="47"/>
        <pc:sldMkLst>
          <pc:docMk/>
          <pc:sldMk cId="2284127406" sldId="315"/>
        </pc:sldMkLst>
      </pc:sldChg>
      <pc:sldChg chg="modSp mod">
        <pc:chgData name="Chepeliev, Maksym G" userId="4aff21db-fd88-423a-9e18-1cb0b6d9518d" providerId="ADAL" clId="{704CAC3B-1B08-4D1D-B884-F413A9F87F07}" dt="2023-06-14T08:27:21.780" v="3355" actId="255"/>
        <pc:sldMkLst>
          <pc:docMk/>
          <pc:sldMk cId="2404619725" sldId="316"/>
        </pc:sldMkLst>
        <pc:spChg chg="mod">
          <ac:chgData name="Chepeliev, Maksym G" userId="4aff21db-fd88-423a-9e18-1cb0b6d9518d" providerId="ADAL" clId="{704CAC3B-1B08-4D1D-B884-F413A9F87F07}" dt="2023-06-14T08:27:21.780" v="3355" actId="255"/>
          <ac:spMkLst>
            <pc:docMk/>
            <pc:sldMk cId="2404619725" sldId="316"/>
            <ac:spMk id="2" creationId="{00000000-0000-0000-0000-000000000000}"/>
          </ac:spMkLst>
        </pc:spChg>
      </pc:sldChg>
      <pc:sldChg chg="modSp mod">
        <pc:chgData name="Chepeliev, Maksym G" userId="4aff21db-fd88-423a-9e18-1cb0b6d9518d" providerId="ADAL" clId="{704CAC3B-1B08-4D1D-B884-F413A9F87F07}" dt="2023-06-13T13:02:38.804" v="2824" actId="20577"/>
        <pc:sldMkLst>
          <pc:docMk/>
          <pc:sldMk cId="294217160" sldId="318"/>
        </pc:sldMkLst>
        <pc:spChg chg="mod">
          <ac:chgData name="Chepeliev, Maksym G" userId="4aff21db-fd88-423a-9e18-1cb0b6d9518d" providerId="ADAL" clId="{704CAC3B-1B08-4D1D-B884-F413A9F87F07}" dt="2023-06-13T13:02:38.804" v="2824" actId="20577"/>
          <ac:spMkLst>
            <pc:docMk/>
            <pc:sldMk cId="294217160" sldId="318"/>
            <ac:spMk id="3" creationId="{00000000-0000-0000-0000-000000000000}"/>
          </ac:spMkLst>
        </pc:spChg>
      </pc:sldChg>
      <pc:sldChg chg="addSp delSp modSp mod">
        <pc:chgData name="Chepeliev, Maksym G" userId="4aff21db-fd88-423a-9e18-1cb0b6d9518d" providerId="ADAL" clId="{704CAC3B-1B08-4D1D-B884-F413A9F87F07}" dt="2023-06-10T13:40:25.741" v="374" actId="14100"/>
        <pc:sldMkLst>
          <pc:docMk/>
          <pc:sldMk cId="2244162958" sldId="319"/>
        </pc:sldMkLst>
        <pc:picChg chg="add mod">
          <ac:chgData name="Chepeliev, Maksym G" userId="4aff21db-fd88-423a-9e18-1cb0b6d9518d" providerId="ADAL" clId="{704CAC3B-1B08-4D1D-B884-F413A9F87F07}" dt="2023-06-10T13:40:25.741" v="374" actId="14100"/>
          <ac:picMkLst>
            <pc:docMk/>
            <pc:sldMk cId="2244162958" sldId="319"/>
            <ac:picMk id="5" creationId="{ACFA4AC0-08B2-4D61-A1CD-A81D21BDF3C1}"/>
          </ac:picMkLst>
        </pc:picChg>
        <pc:picChg chg="del">
          <ac:chgData name="Chepeliev, Maksym G" userId="4aff21db-fd88-423a-9e18-1cb0b6d9518d" providerId="ADAL" clId="{704CAC3B-1B08-4D1D-B884-F413A9F87F07}" dt="2023-06-10T13:40:17.674" v="371" actId="478"/>
          <ac:picMkLst>
            <pc:docMk/>
            <pc:sldMk cId="2244162958" sldId="319"/>
            <ac:picMk id="6" creationId="{00000000-0000-0000-0000-000000000000}"/>
          </ac:picMkLst>
        </pc:picChg>
      </pc:sldChg>
      <pc:sldChg chg="modSp mod">
        <pc:chgData name="Chepeliev, Maksym G" userId="4aff21db-fd88-423a-9e18-1cb0b6d9518d" providerId="ADAL" clId="{704CAC3B-1B08-4D1D-B884-F413A9F87F07}" dt="2023-06-13T22:12:46.303" v="2836" actId="14100"/>
        <pc:sldMkLst>
          <pc:docMk/>
          <pc:sldMk cId="2050619643" sldId="320"/>
        </pc:sldMkLst>
        <pc:spChg chg="mod">
          <ac:chgData name="Chepeliev, Maksym G" userId="4aff21db-fd88-423a-9e18-1cb0b6d9518d" providerId="ADAL" clId="{704CAC3B-1B08-4D1D-B884-F413A9F87F07}" dt="2023-06-13T22:12:46.303" v="2836" actId="14100"/>
          <ac:spMkLst>
            <pc:docMk/>
            <pc:sldMk cId="2050619643" sldId="320"/>
            <ac:spMk id="2" creationId="{00000000-0000-0000-0000-000000000000}"/>
          </ac:spMkLst>
        </pc:spChg>
      </pc:sldChg>
      <pc:sldChg chg="addSp modSp mod">
        <pc:chgData name="Chepeliev, Maksym G" userId="4aff21db-fd88-423a-9e18-1cb0b6d9518d" providerId="ADAL" clId="{704CAC3B-1B08-4D1D-B884-F413A9F87F07}" dt="2023-06-10T12:40:58.251" v="370" actId="20577"/>
        <pc:sldMkLst>
          <pc:docMk/>
          <pc:sldMk cId="2138818358" sldId="321"/>
        </pc:sldMkLst>
        <pc:spChg chg="mod">
          <ac:chgData name="Chepeliev, Maksym G" userId="4aff21db-fd88-423a-9e18-1cb0b6d9518d" providerId="ADAL" clId="{704CAC3B-1B08-4D1D-B884-F413A9F87F07}" dt="2023-06-10T12:40:58.251" v="370" actId="20577"/>
          <ac:spMkLst>
            <pc:docMk/>
            <pc:sldMk cId="2138818358" sldId="321"/>
            <ac:spMk id="2" creationId="{00000000-0000-0000-0000-000000000000}"/>
          </ac:spMkLst>
        </pc:spChg>
        <pc:spChg chg="mod">
          <ac:chgData name="Chepeliev, Maksym G" userId="4aff21db-fd88-423a-9e18-1cb0b6d9518d" providerId="ADAL" clId="{704CAC3B-1B08-4D1D-B884-F413A9F87F07}" dt="2023-06-10T12:38:20.435" v="276" actId="1076"/>
          <ac:spMkLst>
            <pc:docMk/>
            <pc:sldMk cId="2138818358" sldId="321"/>
            <ac:spMk id="8" creationId="{C13C88E8-F206-409F-ABA1-072FADB4487D}"/>
          </ac:spMkLst>
        </pc:spChg>
        <pc:spChg chg="add mod">
          <ac:chgData name="Chepeliev, Maksym G" userId="4aff21db-fd88-423a-9e18-1cb0b6d9518d" providerId="ADAL" clId="{704CAC3B-1B08-4D1D-B884-F413A9F87F07}" dt="2023-06-10T12:40:48.107" v="354" actId="1076"/>
          <ac:spMkLst>
            <pc:docMk/>
            <pc:sldMk cId="2138818358" sldId="321"/>
            <ac:spMk id="10" creationId="{9A5AF455-7059-4B00-8AF7-5B67AFBAF443}"/>
          </ac:spMkLst>
        </pc:spChg>
        <pc:picChg chg="mod">
          <ac:chgData name="Chepeliev, Maksym G" userId="4aff21db-fd88-423a-9e18-1cb0b6d9518d" providerId="ADAL" clId="{704CAC3B-1B08-4D1D-B884-F413A9F87F07}" dt="2023-06-10T12:38:17.605" v="275" actId="1076"/>
          <ac:picMkLst>
            <pc:docMk/>
            <pc:sldMk cId="2138818358" sldId="321"/>
            <ac:picMk id="6" creationId="{32B26424-7FBD-44CC-9165-E888D9676788}"/>
          </ac:picMkLst>
        </pc:picChg>
        <pc:picChg chg="add mod">
          <ac:chgData name="Chepeliev, Maksym G" userId="4aff21db-fd88-423a-9e18-1cb0b6d9518d" providerId="ADAL" clId="{704CAC3B-1B08-4D1D-B884-F413A9F87F07}" dt="2023-06-10T12:38:25.114" v="277" actId="1076"/>
          <ac:picMkLst>
            <pc:docMk/>
            <pc:sldMk cId="2138818358" sldId="321"/>
            <ac:picMk id="7" creationId="{43434756-A8D9-45F0-A46A-9F9139FFE197}"/>
          </ac:picMkLst>
        </pc:picChg>
      </pc:sldChg>
      <pc:sldChg chg="addSp delSp modSp mod">
        <pc:chgData name="Chepeliev, Maksym G" userId="4aff21db-fd88-423a-9e18-1cb0b6d9518d" providerId="ADAL" clId="{704CAC3B-1B08-4D1D-B884-F413A9F87F07}" dt="2023-06-13T22:15:20.735" v="3045" actId="14100"/>
        <pc:sldMkLst>
          <pc:docMk/>
          <pc:sldMk cId="941766459" sldId="322"/>
        </pc:sldMkLst>
        <pc:spChg chg="mod">
          <ac:chgData name="Chepeliev, Maksym G" userId="4aff21db-fd88-423a-9e18-1cb0b6d9518d" providerId="ADAL" clId="{704CAC3B-1B08-4D1D-B884-F413A9F87F07}" dt="2023-06-12T11:44:26.892" v="1542" actId="20577"/>
          <ac:spMkLst>
            <pc:docMk/>
            <pc:sldMk cId="941766459" sldId="322"/>
            <ac:spMk id="3" creationId="{00000000-0000-0000-0000-000000000000}"/>
          </ac:spMkLst>
        </pc:spChg>
        <pc:spChg chg="mod">
          <ac:chgData name="Chepeliev, Maksym G" userId="4aff21db-fd88-423a-9e18-1cb0b6d9518d" providerId="ADAL" clId="{704CAC3B-1B08-4D1D-B884-F413A9F87F07}" dt="2023-06-10T21:34:26.648" v="1124" actId="1076"/>
          <ac:spMkLst>
            <pc:docMk/>
            <pc:sldMk cId="941766459" sldId="322"/>
            <ac:spMk id="4" creationId="{00000000-0000-0000-0000-000000000000}"/>
          </ac:spMkLst>
        </pc:spChg>
        <pc:graphicFrameChg chg="add mod">
          <ac:chgData name="Chepeliev, Maksym G" userId="4aff21db-fd88-423a-9e18-1cb0b6d9518d" providerId="ADAL" clId="{704CAC3B-1B08-4D1D-B884-F413A9F87F07}" dt="2023-06-13T22:15:20.735" v="3045" actId="14100"/>
          <ac:graphicFrameMkLst>
            <pc:docMk/>
            <pc:sldMk cId="941766459" sldId="322"/>
            <ac:graphicFrameMk id="5" creationId="{F71FCFC9-53BE-483D-9A3E-5CC522B9D82A}"/>
          </ac:graphicFrameMkLst>
        </pc:graphicFrameChg>
        <pc:picChg chg="del mod">
          <ac:chgData name="Chepeliev, Maksym G" userId="4aff21db-fd88-423a-9e18-1cb0b6d9518d" providerId="ADAL" clId="{704CAC3B-1B08-4D1D-B884-F413A9F87F07}" dt="2023-06-10T21:33:46.781" v="1112" actId="478"/>
          <ac:picMkLst>
            <pc:docMk/>
            <pc:sldMk cId="941766459" sldId="322"/>
            <ac:picMk id="6" creationId="{00000000-0000-0000-0000-000000000000}"/>
          </ac:picMkLst>
        </pc:picChg>
      </pc:sldChg>
      <pc:sldChg chg="del">
        <pc:chgData name="Chepeliev, Maksym G" userId="4aff21db-fd88-423a-9e18-1cb0b6d9518d" providerId="ADAL" clId="{704CAC3B-1B08-4D1D-B884-F413A9F87F07}" dt="2023-06-12T09:48:56.430" v="1344" actId="47"/>
        <pc:sldMkLst>
          <pc:docMk/>
          <pc:sldMk cId="3797674780" sldId="323"/>
        </pc:sldMkLst>
      </pc:sldChg>
      <pc:sldChg chg="addSp delSp modSp mod ord">
        <pc:chgData name="Chepeliev, Maksym G" userId="4aff21db-fd88-423a-9e18-1cb0b6d9518d" providerId="ADAL" clId="{704CAC3B-1B08-4D1D-B884-F413A9F87F07}" dt="2023-06-14T08:20:42.891" v="3122" actId="27918"/>
        <pc:sldMkLst>
          <pc:docMk/>
          <pc:sldMk cId="3202031324" sldId="324"/>
        </pc:sldMkLst>
        <pc:spChg chg="mod">
          <ac:chgData name="Chepeliev, Maksym G" userId="4aff21db-fd88-423a-9e18-1cb0b6d9518d" providerId="ADAL" clId="{704CAC3B-1B08-4D1D-B884-F413A9F87F07}" dt="2023-06-12T11:58:01.157" v="1684" actId="20577"/>
          <ac:spMkLst>
            <pc:docMk/>
            <pc:sldMk cId="3202031324" sldId="324"/>
            <ac:spMk id="7" creationId="{AE919C1F-93EA-4C80-BB91-61CDD26E63E9}"/>
          </ac:spMkLst>
        </pc:spChg>
        <pc:spChg chg="add del mod">
          <ac:chgData name="Chepeliev, Maksym G" userId="4aff21db-fd88-423a-9e18-1cb0b6d9518d" providerId="ADAL" clId="{704CAC3B-1B08-4D1D-B884-F413A9F87F07}" dt="2023-06-12T09:50:52.683" v="1348"/>
          <ac:spMkLst>
            <pc:docMk/>
            <pc:sldMk cId="3202031324" sldId="324"/>
            <ac:spMk id="8" creationId="{53FB6DEB-9E55-40A7-AB71-66E791B94AEB}"/>
          </ac:spMkLst>
        </pc:spChg>
        <pc:graphicFrameChg chg="add mod">
          <ac:chgData name="Chepeliev, Maksym G" userId="4aff21db-fd88-423a-9e18-1cb0b6d9518d" providerId="ADAL" clId="{704CAC3B-1B08-4D1D-B884-F413A9F87F07}" dt="2023-06-14T08:12:18.086" v="3051" actId="14100"/>
          <ac:graphicFrameMkLst>
            <pc:docMk/>
            <pc:sldMk cId="3202031324" sldId="324"/>
            <ac:graphicFrameMk id="10" creationId="{00000000-0008-0000-0900-000002000000}"/>
          </ac:graphicFrameMkLst>
        </pc:graphicFrameChg>
        <pc:picChg chg="add del mod">
          <ac:chgData name="Chepeliev, Maksym G" userId="4aff21db-fd88-423a-9e18-1cb0b6d9518d" providerId="ADAL" clId="{704CAC3B-1B08-4D1D-B884-F413A9F87F07}" dt="2023-06-12T09:24:46.977" v="1339" actId="478"/>
          <ac:picMkLst>
            <pc:docMk/>
            <pc:sldMk cId="3202031324" sldId="324"/>
            <ac:picMk id="2" creationId="{1E8D6658-58C9-4211-9F96-F216F34FDDFE}"/>
          </ac:picMkLst>
        </pc:picChg>
        <pc:picChg chg="del">
          <ac:chgData name="Chepeliev, Maksym G" userId="4aff21db-fd88-423a-9e18-1cb0b6d9518d" providerId="ADAL" clId="{704CAC3B-1B08-4D1D-B884-F413A9F87F07}" dt="2023-06-12T09:24:21.354" v="1329" actId="478"/>
          <ac:picMkLst>
            <pc:docMk/>
            <pc:sldMk cId="3202031324" sldId="324"/>
            <ac:picMk id="5" creationId="{8C06D086-1E6C-40E6-836E-923FB1C09A30}"/>
          </ac:picMkLst>
        </pc:picChg>
        <pc:picChg chg="add del mod">
          <ac:chgData name="Chepeliev, Maksym G" userId="4aff21db-fd88-423a-9e18-1cb0b6d9518d" providerId="ADAL" clId="{704CAC3B-1B08-4D1D-B884-F413A9F87F07}" dt="2023-06-13T10:00:27.411" v="2474" actId="478"/>
          <ac:picMkLst>
            <pc:docMk/>
            <pc:sldMk cId="3202031324" sldId="324"/>
            <ac:picMk id="6" creationId="{583240C9-BC8D-4E00-A6A7-83F843EC57DC}"/>
          </ac:picMkLst>
        </pc:picChg>
        <pc:picChg chg="add del mod">
          <ac:chgData name="Chepeliev, Maksym G" userId="4aff21db-fd88-423a-9e18-1cb0b6d9518d" providerId="ADAL" clId="{704CAC3B-1B08-4D1D-B884-F413A9F87F07}" dt="2023-06-13T22:35:41.174" v="3047" actId="478"/>
          <ac:picMkLst>
            <pc:docMk/>
            <pc:sldMk cId="3202031324" sldId="324"/>
            <ac:picMk id="9" creationId="{B9104014-52FD-4C26-A050-3595E1555779}"/>
          </ac:picMkLst>
        </pc:picChg>
      </pc:sldChg>
      <pc:sldChg chg="addSp delSp modSp mod">
        <pc:chgData name="Chepeliev, Maksym G" userId="4aff21db-fd88-423a-9e18-1cb0b6d9518d" providerId="ADAL" clId="{704CAC3B-1B08-4D1D-B884-F413A9F87F07}" dt="2023-06-13T12:57:52.290" v="2624" actId="14100"/>
        <pc:sldMkLst>
          <pc:docMk/>
          <pc:sldMk cId="526357818" sldId="326"/>
        </pc:sldMkLst>
        <pc:spChg chg="mod">
          <ac:chgData name="Chepeliev, Maksym G" userId="4aff21db-fd88-423a-9e18-1cb0b6d9518d" providerId="ADAL" clId="{704CAC3B-1B08-4D1D-B884-F413A9F87F07}" dt="2023-06-13T12:57:52.290" v="2624" actId="14100"/>
          <ac:spMkLst>
            <pc:docMk/>
            <pc:sldMk cId="526357818" sldId="326"/>
            <ac:spMk id="3" creationId="{00000000-0000-0000-0000-000000000000}"/>
          </ac:spMkLst>
        </pc:spChg>
        <pc:spChg chg="del">
          <ac:chgData name="Chepeliev, Maksym G" userId="4aff21db-fd88-423a-9e18-1cb0b6d9518d" providerId="ADAL" clId="{704CAC3B-1B08-4D1D-B884-F413A9F87F07}" dt="2023-06-13T12:43:36.422" v="2482" actId="478"/>
          <ac:spMkLst>
            <pc:docMk/>
            <pc:sldMk cId="526357818" sldId="326"/>
            <ac:spMk id="13" creationId="{31089D9F-CD42-40F9-B5BA-9C0204B21836}"/>
          </ac:spMkLst>
        </pc:spChg>
        <pc:spChg chg="del">
          <ac:chgData name="Chepeliev, Maksym G" userId="4aff21db-fd88-423a-9e18-1cb0b6d9518d" providerId="ADAL" clId="{704CAC3B-1B08-4D1D-B884-F413A9F87F07}" dt="2023-06-13T12:43:39.595" v="2484" actId="478"/>
          <ac:spMkLst>
            <pc:docMk/>
            <pc:sldMk cId="526357818" sldId="326"/>
            <ac:spMk id="16" creationId="{BB1AF85F-316B-4282-94BC-17BC0E4EC045}"/>
          </ac:spMkLst>
        </pc:spChg>
        <pc:spChg chg="del">
          <ac:chgData name="Chepeliev, Maksym G" userId="4aff21db-fd88-423a-9e18-1cb0b6d9518d" providerId="ADAL" clId="{704CAC3B-1B08-4D1D-B884-F413A9F87F07}" dt="2023-06-13T12:43:43.265" v="2487" actId="478"/>
          <ac:spMkLst>
            <pc:docMk/>
            <pc:sldMk cId="526357818" sldId="326"/>
            <ac:spMk id="23" creationId="{69C8D5E6-CBEF-49C2-982B-1ACD0827D42D}"/>
          </ac:spMkLst>
        </pc:spChg>
        <pc:graphicFrameChg chg="add del mod">
          <ac:chgData name="Chepeliev, Maksym G" userId="4aff21db-fd88-423a-9e18-1cb0b6d9518d" providerId="ADAL" clId="{704CAC3B-1B08-4D1D-B884-F413A9F87F07}" dt="2023-06-13T12:56:08.951" v="2608" actId="478"/>
          <ac:graphicFrameMkLst>
            <pc:docMk/>
            <pc:sldMk cId="526357818" sldId="326"/>
            <ac:graphicFrameMk id="11" creationId="{77332161-AB59-41B9-A0DA-1B1B774C9D45}"/>
          </ac:graphicFrameMkLst>
        </pc:graphicFrameChg>
        <pc:graphicFrameChg chg="add mod">
          <ac:chgData name="Chepeliev, Maksym G" userId="4aff21db-fd88-423a-9e18-1cb0b6d9518d" providerId="ADAL" clId="{704CAC3B-1B08-4D1D-B884-F413A9F87F07}" dt="2023-06-13T12:57:33.565" v="2623" actId="1076"/>
          <ac:graphicFrameMkLst>
            <pc:docMk/>
            <pc:sldMk cId="526357818" sldId="326"/>
            <ac:graphicFrameMk id="12" creationId="{77332161-AB59-41B9-A0DA-1B1B774C9D45}"/>
          </ac:graphicFrameMkLst>
        </pc:graphicFrameChg>
        <pc:picChg chg="del">
          <ac:chgData name="Chepeliev, Maksym G" userId="4aff21db-fd88-423a-9e18-1cb0b6d9518d" providerId="ADAL" clId="{704CAC3B-1B08-4D1D-B884-F413A9F87F07}" dt="2023-06-13T12:43:32.713" v="2481" actId="478"/>
          <ac:picMkLst>
            <pc:docMk/>
            <pc:sldMk cId="526357818" sldId="326"/>
            <ac:picMk id="7" creationId="{6D910257-0B1D-4DA5-BD6C-FD8A28EB24F6}"/>
          </ac:picMkLst>
        </pc:picChg>
        <pc:cxnChg chg="del">
          <ac:chgData name="Chepeliev, Maksym G" userId="4aff21db-fd88-423a-9e18-1cb0b6d9518d" providerId="ADAL" clId="{704CAC3B-1B08-4D1D-B884-F413A9F87F07}" dt="2023-06-13T12:43:37.170" v="2483" actId="478"/>
          <ac:cxnSpMkLst>
            <pc:docMk/>
            <pc:sldMk cId="526357818" sldId="326"/>
            <ac:cxnSpMk id="9" creationId="{1ACAA165-FFE5-4066-A0EF-5195D9F11D77}"/>
          </ac:cxnSpMkLst>
        </pc:cxnChg>
        <pc:cxnChg chg="del">
          <ac:chgData name="Chepeliev, Maksym G" userId="4aff21db-fd88-423a-9e18-1cb0b6d9518d" providerId="ADAL" clId="{704CAC3B-1B08-4D1D-B884-F413A9F87F07}" dt="2023-06-13T12:43:40.397" v="2485" actId="478"/>
          <ac:cxnSpMkLst>
            <pc:docMk/>
            <pc:sldMk cId="526357818" sldId="326"/>
            <ac:cxnSpMk id="14" creationId="{0839D528-1C3C-47AF-B6AE-3821E4ACC4A3}"/>
          </ac:cxnSpMkLst>
        </pc:cxnChg>
        <pc:cxnChg chg="del">
          <ac:chgData name="Chepeliev, Maksym G" userId="4aff21db-fd88-423a-9e18-1cb0b6d9518d" providerId="ADAL" clId="{704CAC3B-1B08-4D1D-B884-F413A9F87F07}" dt="2023-06-13T12:43:41.940" v="2486" actId="478"/>
          <ac:cxnSpMkLst>
            <pc:docMk/>
            <pc:sldMk cId="526357818" sldId="326"/>
            <ac:cxnSpMk id="18" creationId="{F0A87896-3091-4009-A17D-41C6F7994338}"/>
          </ac:cxnSpMkLst>
        </pc:cxnChg>
      </pc:sldChg>
      <pc:sldChg chg="modSp mod">
        <pc:chgData name="Chepeliev, Maksym G" userId="4aff21db-fd88-423a-9e18-1cb0b6d9518d" providerId="ADAL" clId="{704CAC3B-1B08-4D1D-B884-F413A9F87F07}" dt="2023-06-13T22:12:21.518" v="2830" actId="207"/>
        <pc:sldMkLst>
          <pc:docMk/>
          <pc:sldMk cId="2184881230" sldId="329"/>
        </pc:sldMkLst>
        <pc:spChg chg="mod">
          <ac:chgData name="Chepeliev, Maksym G" userId="4aff21db-fd88-423a-9e18-1cb0b6d9518d" providerId="ADAL" clId="{704CAC3B-1B08-4D1D-B884-F413A9F87F07}" dt="2023-06-13T22:12:21.518" v="2830" actId="207"/>
          <ac:spMkLst>
            <pc:docMk/>
            <pc:sldMk cId="2184881230" sldId="329"/>
            <ac:spMk id="2" creationId="{D8C92F6A-8F7E-498F-8328-F026B52262D3}"/>
          </ac:spMkLst>
        </pc:spChg>
        <pc:spChg chg="mod">
          <ac:chgData name="Chepeliev, Maksym G" userId="4aff21db-fd88-423a-9e18-1cb0b6d9518d" providerId="ADAL" clId="{704CAC3B-1B08-4D1D-B884-F413A9F87F07}" dt="2023-06-13T22:12:15.633" v="2827" actId="207"/>
          <ac:spMkLst>
            <pc:docMk/>
            <pc:sldMk cId="2184881230" sldId="329"/>
            <ac:spMk id="3" creationId="{AD06B28A-0BEC-40BE-88B2-64E42A112022}"/>
          </ac:spMkLst>
        </pc:spChg>
      </pc:sldChg>
      <pc:sldChg chg="modSp mod">
        <pc:chgData name="Chepeliev, Maksym G" userId="4aff21db-fd88-423a-9e18-1cb0b6d9518d" providerId="ADAL" clId="{704CAC3B-1B08-4D1D-B884-F413A9F87F07}" dt="2023-06-10T13:52:01.066" v="608" actId="27636"/>
        <pc:sldMkLst>
          <pc:docMk/>
          <pc:sldMk cId="355340736" sldId="330"/>
        </pc:sldMkLst>
        <pc:spChg chg="mod">
          <ac:chgData name="Chepeliev, Maksym G" userId="4aff21db-fd88-423a-9e18-1cb0b6d9518d" providerId="ADAL" clId="{704CAC3B-1B08-4D1D-B884-F413A9F87F07}" dt="2023-06-10T13:52:01.066" v="608" actId="27636"/>
          <ac:spMkLst>
            <pc:docMk/>
            <pc:sldMk cId="355340736" sldId="330"/>
            <ac:spMk id="3" creationId="{00000000-0000-0000-0000-000000000000}"/>
          </ac:spMkLst>
        </pc:spChg>
        <pc:spChg chg="mod">
          <ac:chgData name="Chepeliev, Maksym G" userId="4aff21db-fd88-423a-9e18-1cb0b6d9518d" providerId="ADAL" clId="{704CAC3B-1B08-4D1D-B884-F413A9F87F07}" dt="2023-06-10T13:42:09.577" v="448" actId="20577"/>
          <ac:spMkLst>
            <pc:docMk/>
            <pc:sldMk cId="355340736" sldId="330"/>
            <ac:spMk id="9" creationId="{63B5049A-3A9D-4149-B67C-928AD5EE82DC}"/>
          </ac:spMkLst>
        </pc:spChg>
      </pc:sldChg>
      <pc:sldChg chg="addSp delSp modSp add mod">
        <pc:chgData name="Chepeliev, Maksym G" userId="4aff21db-fd88-423a-9e18-1cb0b6d9518d" providerId="ADAL" clId="{704CAC3B-1B08-4D1D-B884-F413A9F87F07}" dt="2023-06-13T09:45:24.620" v="2469" actId="27918"/>
        <pc:sldMkLst>
          <pc:docMk/>
          <pc:sldMk cId="3338584975" sldId="331"/>
        </pc:sldMkLst>
        <pc:spChg chg="mod">
          <ac:chgData name="Chepeliev, Maksym G" userId="4aff21db-fd88-423a-9e18-1cb0b6d9518d" providerId="ADAL" clId="{704CAC3B-1B08-4D1D-B884-F413A9F87F07}" dt="2023-06-10T21:04:08.970" v="763" actId="123"/>
          <ac:spMkLst>
            <pc:docMk/>
            <pc:sldMk cId="3338584975" sldId="331"/>
            <ac:spMk id="2" creationId="{C954487A-E013-4928-9E3D-BD90CB9E0489}"/>
          </ac:spMkLst>
        </pc:spChg>
        <pc:spChg chg="mod">
          <ac:chgData name="Chepeliev, Maksym G" userId="4aff21db-fd88-423a-9e18-1cb0b6d9518d" providerId="ADAL" clId="{704CAC3B-1B08-4D1D-B884-F413A9F87F07}" dt="2023-06-10T21:14:42.211" v="953" actId="6549"/>
          <ac:spMkLst>
            <pc:docMk/>
            <pc:sldMk cId="3338584975" sldId="331"/>
            <ac:spMk id="3" creationId="{00000000-0000-0000-0000-000000000000}"/>
          </ac:spMkLst>
        </pc:spChg>
        <pc:spChg chg="mod">
          <ac:chgData name="Chepeliev, Maksym G" userId="4aff21db-fd88-423a-9e18-1cb0b6d9518d" providerId="ADAL" clId="{704CAC3B-1B08-4D1D-B884-F413A9F87F07}" dt="2023-06-10T21:05:14.868" v="812" actId="1076"/>
          <ac:spMkLst>
            <pc:docMk/>
            <pc:sldMk cId="3338584975" sldId="331"/>
            <ac:spMk id="5" creationId="{20148A7C-6E1E-42CF-B6DD-065863491E64}"/>
          </ac:spMkLst>
        </pc:spChg>
        <pc:graphicFrameChg chg="add mod">
          <ac:chgData name="Chepeliev, Maksym G" userId="4aff21db-fd88-423a-9e18-1cb0b6d9518d" providerId="ADAL" clId="{704CAC3B-1B08-4D1D-B884-F413A9F87F07}" dt="2023-06-10T21:08:14.987" v="907" actId="20577"/>
          <ac:graphicFrameMkLst>
            <pc:docMk/>
            <pc:sldMk cId="3338584975" sldId="331"/>
            <ac:graphicFrameMk id="8" creationId="{FA202F59-07E5-46F2-A971-88B756D774F7}"/>
          </ac:graphicFrameMkLst>
        </pc:graphicFrameChg>
        <pc:graphicFrameChg chg="add mod">
          <ac:chgData name="Chepeliev, Maksym G" userId="4aff21db-fd88-423a-9e18-1cb0b6d9518d" providerId="ADAL" clId="{704CAC3B-1B08-4D1D-B884-F413A9F87F07}" dt="2023-06-10T21:08:06.784" v="903" actId="20577"/>
          <ac:graphicFrameMkLst>
            <pc:docMk/>
            <pc:sldMk cId="3338584975" sldId="331"/>
            <ac:graphicFrameMk id="9" creationId="{C4C5D5ED-49DF-47C0-B793-88039017EF45}"/>
          </ac:graphicFrameMkLst>
        </pc:graphicFrameChg>
        <pc:picChg chg="del">
          <ac:chgData name="Chepeliev, Maksym G" userId="4aff21db-fd88-423a-9e18-1cb0b6d9518d" providerId="ADAL" clId="{704CAC3B-1B08-4D1D-B884-F413A9F87F07}" dt="2023-06-10T21:01:27.939" v="646" actId="478"/>
          <ac:picMkLst>
            <pc:docMk/>
            <pc:sldMk cId="3338584975" sldId="331"/>
            <ac:picMk id="12" creationId="{00000000-0000-0000-0000-000000000000}"/>
          </ac:picMkLst>
        </pc:picChg>
        <pc:picChg chg="del">
          <ac:chgData name="Chepeliev, Maksym G" userId="4aff21db-fd88-423a-9e18-1cb0b6d9518d" providerId="ADAL" clId="{704CAC3B-1B08-4D1D-B884-F413A9F87F07}" dt="2023-06-10T21:01:28.770" v="647" actId="478"/>
          <ac:picMkLst>
            <pc:docMk/>
            <pc:sldMk cId="3338584975" sldId="331"/>
            <ac:picMk id="13" creationId="{00000000-0000-0000-0000-000000000000}"/>
          </ac:picMkLst>
        </pc:picChg>
      </pc:sldChg>
      <pc:sldChg chg="addSp delSp modSp add mod">
        <pc:chgData name="Chepeliev, Maksym G" userId="4aff21db-fd88-423a-9e18-1cb0b6d9518d" providerId="ADAL" clId="{704CAC3B-1B08-4D1D-B884-F413A9F87F07}" dt="2023-06-13T09:45:24.780" v="2473" actId="27918"/>
        <pc:sldMkLst>
          <pc:docMk/>
          <pc:sldMk cId="3567410350" sldId="332"/>
        </pc:sldMkLst>
        <pc:spChg chg="del">
          <ac:chgData name="Chepeliev, Maksym G" userId="4aff21db-fd88-423a-9e18-1cb0b6d9518d" providerId="ADAL" clId="{704CAC3B-1B08-4D1D-B884-F413A9F87F07}" dt="2023-06-10T21:07:41.575" v="899" actId="478"/>
          <ac:spMkLst>
            <pc:docMk/>
            <pc:sldMk cId="3567410350" sldId="332"/>
            <ac:spMk id="2" creationId="{C954487A-E013-4928-9E3D-BD90CB9E0489}"/>
          </ac:spMkLst>
        </pc:spChg>
        <pc:spChg chg="mod">
          <ac:chgData name="Chepeliev, Maksym G" userId="4aff21db-fd88-423a-9e18-1cb0b6d9518d" providerId="ADAL" clId="{704CAC3B-1B08-4D1D-B884-F413A9F87F07}" dt="2023-06-10T21:24:53.315" v="983" actId="20577"/>
          <ac:spMkLst>
            <pc:docMk/>
            <pc:sldMk cId="3567410350" sldId="332"/>
            <ac:spMk id="3" creationId="{00000000-0000-0000-0000-000000000000}"/>
          </ac:spMkLst>
        </pc:spChg>
        <pc:spChg chg="del">
          <ac:chgData name="Chepeliev, Maksym G" userId="4aff21db-fd88-423a-9e18-1cb0b6d9518d" providerId="ADAL" clId="{704CAC3B-1B08-4D1D-B884-F413A9F87F07}" dt="2023-06-10T21:07:40.375" v="898" actId="478"/>
          <ac:spMkLst>
            <pc:docMk/>
            <pc:sldMk cId="3567410350" sldId="332"/>
            <ac:spMk id="5" creationId="{20148A7C-6E1E-42CF-B6DD-065863491E64}"/>
          </ac:spMkLst>
        </pc:spChg>
        <pc:grpChg chg="add mod">
          <ac:chgData name="Chepeliev, Maksym G" userId="4aff21db-fd88-423a-9e18-1cb0b6d9518d" providerId="ADAL" clId="{704CAC3B-1B08-4D1D-B884-F413A9F87F07}" dt="2023-06-10T21:35:10.692" v="1139" actId="14100"/>
          <ac:grpSpMkLst>
            <pc:docMk/>
            <pc:sldMk cId="3567410350" sldId="332"/>
            <ac:grpSpMk id="9" creationId="{F0F1F3C4-E515-46CE-BD15-98ED32FAB162}"/>
          </ac:grpSpMkLst>
        </pc:grpChg>
        <pc:graphicFrameChg chg="add mod">
          <ac:chgData name="Chepeliev, Maksym G" userId="4aff21db-fd88-423a-9e18-1cb0b6d9518d" providerId="ADAL" clId="{704CAC3B-1B08-4D1D-B884-F413A9F87F07}" dt="2023-06-10T21:35:55.317" v="1150" actId="403"/>
          <ac:graphicFrameMkLst>
            <pc:docMk/>
            <pc:sldMk cId="3567410350" sldId="332"/>
            <ac:graphicFrameMk id="10" creationId="{2B5B600F-13EA-466F-90C3-625F38448D8B}"/>
          </ac:graphicFrameMkLst>
        </pc:graphicFrameChg>
        <pc:graphicFrameChg chg="add mod">
          <ac:chgData name="Chepeliev, Maksym G" userId="4aff21db-fd88-423a-9e18-1cb0b6d9518d" providerId="ADAL" clId="{704CAC3B-1B08-4D1D-B884-F413A9F87F07}" dt="2023-06-10T21:35:52.162" v="1149" actId="403"/>
          <ac:graphicFrameMkLst>
            <pc:docMk/>
            <pc:sldMk cId="3567410350" sldId="332"/>
            <ac:graphicFrameMk id="11" creationId="{81965006-0900-4121-AF18-7B296989A301}"/>
          </ac:graphicFrameMkLst>
        </pc:graphicFrameChg>
        <pc:graphicFrameChg chg="add mod">
          <ac:chgData name="Chepeliev, Maksym G" userId="4aff21db-fd88-423a-9e18-1cb0b6d9518d" providerId="ADAL" clId="{704CAC3B-1B08-4D1D-B884-F413A9F87F07}" dt="2023-06-10T21:35:47.690" v="1147" actId="403"/>
          <ac:graphicFrameMkLst>
            <pc:docMk/>
            <pc:sldMk cId="3567410350" sldId="332"/>
            <ac:graphicFrameMk id="14" creationId="{E58F6FD1-AB0A-4A8E-97C3-5CA2DBBE7128}"/>
          </ac:graphicFrameMkLst>
        </pc:graphicFrameChg>
        <pc:graphicFrameChg chg="add mod">
          <ac:chgData name="Chepeliev, Maksym G" userId="4aff21db-fd88-423a-9e18-1cb0b6d9518d" providerId="ADAL" clId="{704CAC3B-1B08-4D1D-B884-F413A9F87F07}" dt="2023-06-10T21:35:50.205" v="1148" actId="403"/>
          <ac:graphicFrameMkLst>
            <pc:docMk/>
            <pc:sldMk cId="3567410350" sldId="332"/>
            <ac:graphicFrameMk id="15" creationId="{31FDE8BD-3B9F-418D-829E-8D7276FBB513}"/>
          </ac:graphicFrameMkLst>
        </pc:graphicFrameChg>
        <pc:picChg chg="add del mod">
          <ac:chgData name="Chepeliev, Maksym G" userId="4aff21db-fd88-423a-9e18-1cb0b6d9518d" providerId="ADAL" clId="{704CAC3B-1B08-4D1D-B884-F413A9F87F07}" dt="2023-06-10T21:25:00.385" v="985" actId="478"/>
          <ac:picMkLst>
            <pc:docMk/>
            <pc:sldMk cId="3567410350" sldId="332"/>
            <ac:picMk id="6" creationId="{23F97E12-32B6-40F3-87D8-D0AB98711136}"/>
          </ac:picMkLst>
        </pc:picChg>
        <pc:picChg chg="del">
          <ac:chgData name="Chepeliev, Maksym G" userId="4aff21db-fd88-423a-9e18-1cb0b6d9518d" providerId="ADAL" clId="{704CAC3B-1B08-4D1D-B884-F413A9F87F07}" dt="2023-06-10T21:07:38.077" v="896" actId="478"/>
          <ac:picMkLst>
            <pc:docMk/>
            <pc:sldMk cId="3567410350" sldId="332"/>
            <ac:picMk id="12" creationId="{00000000-0000-0000-0000-000000000000}"/>
          </ac:picMkLst>
        </pc:picChg>
        <pc:picChg chg="del">
          <ac:chgData name="Chepeliev, Maksym G" userId="4aff21db-fd88-423a-9e18-1cb0b6d9518d" providerId="ADAL" clId="{704CAC3B-1B08-4D1D-B884-F413A9F87F07}" dt="2023-06-10T21:07:38.908" v="897" actId="478"/>
          <ac:picMkLst>
            <pc:docMk/>
            <pc:sldMk cId="3567410350" sldId="332"/>
            <ac:picMk id="13" creationId="{00000000-0000-0000-0000-000000000000}"/>
          </ac:picMkLst>
        </pc:picChg>
      </pc:sldChg>
      <pc:sldChg chg="addSp delSp modSp add mod">
        <pc:chgData name="Chepeliev, Maksym G" userId="4aff21db-fd88-423a-9e18-1cb0b6d9518d" providerId="ADAL" clId="{704CAC3B-1B08-4D1D-B884-F413A9F87F07}" dt="2023-06-13T22:15:26.679" v="3046" actId="14100"/>
        <pc:sldMkLst>
          <pc:docMk/>
          <pc:sldMk cId="2473648040" sldId="333"/>
        </pc:sldMkLst>
        <pc:spChg chg="mod">
          <ac:chgData name="Chepeliev, Maksym G" userId="4aff21db-fd88-423a-9e18-1cb0b6d9518d" providerId="ADAL" clId="{704CAC3B-1B08-4D1D-B884-F413A9F87F07}" dt="2023-06-11T09:23:08.658" v="1303" actId="20577"/>
          <ac:spMkLst>
            <pc:docMk/>
            <pc:sldMk cId="2473648040" sldId="333"/>
            <ac:spMk id="3" creationId="{00000000-0000-0000-0000-000000000000}"/>
          </ac:spMkLst>
        </pc:spChg>
        <pc:graphicFrameChg chg="del">
          <ac:chgData name="Chepeliev, Maksym G" userId="4aff21db-fd88-423a-9e18-1cb0b6d9518d" providerId="ADAL" clId="{704CAC3B-1B08-4D1D-B884-F413A9F87F07}" dt="2023-06-11T08:52:20.624" v="1236" actId="478"/>
          <ac:graphicFrameMkLst>
            <pc:docMk/>
            <pc:sldMk cId="2473648040" sldId="333"/>
            <ac:graphicFrameMk id="5" creationId="{F71FCFC9-53BE-483D-9A3E-5CC522B9D82A}"/>
          </ac:graphicFrameMkLst>
        </pc:graphicFrameChg>
        <pc:graphicFrameChg chg="add mod">
          <ac:chgData name="Chepeliev, Maksym G" userId="4aff21db-fd88-423a-9e18-1cb0b6d9518d" providerId="ADAL" clId="{704CAC3B-1B08-4D1D-B884-F413A9F87F07}" dt="2023-06-13T22:15:26.679" v="3046" actId="14100"/>
          <ac:graphicFrameMkLst>
            <pc:docMk/>
            <pc:sldMk cId="2473648040" sldId="333"/>
            <ac:graphicFrameMk id="6" creationId="{7BD3CED1-99F1-4F49-9ABA-D6D7D81BF78B}"/>
          </ac:graphicFrameMkLst>
        </pc:graphicFrameChg>
      </pc:sldChg>
      <pc:sldChg chg="addSp modSp add mod">
        <pc:chgData name="Chepeliev, Maksym G" userId="4aff21db-fd88-423a-9e18-1cb0b6d9518d" providerId="ADAL" clId="{704CAC3B-1B08-4D1D-B884-F413A9F87F07}" dt="2023-06-13T09:34:03.129" v="2465" actId="20577"/>
        <pc:sldMkLst>
          <pc:docMk/>
          <pc:sldMk cId="3990034384" sldId="334"/>
        </pc:sldMkLst>
        <pc:spChg chg="mod">
          <ac:chgData name="Chepeliev, Maksym G" userId="4aff21db-fd88-423a-9e18-1cb0b6d9518d" providerId="ADAL" clId="{704CAC3B-1B08-4D1D-B884-F413A9F87F07}" dt="2023-06-13T09:33:34.681" v="2443" actId="20577"/>
          <ac:spMkLst>
            <pc:docMk/>
            <pc:sldMk cId="3990034384" sldId="334"/>
            <ac:spMk id="2" creationId="{00000000-0000-0000-0000-000000000000}"/>
          </ac:spMkLst>
        </pc:spChg>
        <pc:spChg chg="mod">
          <ac:chgData name="Chepeliev, Maksym G" userId="4aff21db-fd88-423a-9e18-1cb0b6d9518d" providerId="ADAL" clId="{704CAC3B-1B08-4D1D-B884-F413A9F87F07}" dt="2023-06-13T08:44:59.091" v="2399"/>
          <ac:spMkLst>
            <pc:docMk/>
            <pc:sldMk cId="3990034384" sldId="334"/>
            <ac:spMk id="3" creationId="{00000000-0000-0000-0000-000000000000}"/>
          </ac:spMkLst>
        </pc:spChg>
        <pc:graphicFrameChg chg="add mod">
          <ac:chgData name="Chepeliev, Maksym G" userId="4aff21db-fd88-423a-9e18-1cb0b6d9518d" providerId="ADAL" clId="{704CAC3B-1B08-4D1D-B884-F413A9F87F07}" dt="2023-06-13T09:34:03.129" v="2465" actId="20577"/>
          <ac:graphicFrameMkLst>
            <pc:docMk/>
            <pc:sldMk cId="3990034384" sldId="334"/>
            <ac:graphicFrameMk id="5" creationId="{A6444E7D-A47D-4B44-8D5C-77D5B774C986}"/>
          </ac:graphicFrameMkLst>
        </pc:graphicFrameChg>
      </pc:sldChg>
    </pc:docChg>
  </pc:docChgLst>
  <pc:docChgLst>
    <pc:chgData name="Chepeliev, Maksym G" userId="4aff21db-fd88-423a-9e18-1cb0b6d9518d" providerId="ADAL" clId="{C94D764F-A047-472B-AE33-6F3AC02FF01F}"/>
    <pc:docChg chg="custSel modSld">
      <pc:chgData name="Chepeliev, Maksym G" userId="4aff21db-fd88-423a-9e18-1cb0b6d9518d" providerId="ADAL" clId="{C94D764F-A047-472B-AE33-6F3AC02FF01F}" dt="2023-06-14T19:03:49.061" v="24" actId="1076"/>
      <pc:docMkLst>
        <pc:docMk/>
      </pc:docMkLst>
      <pc:sldChg chg="addSp delSp modSp mod">
        <pc:chgData name="Chepeliev, Maksym G" userId="4aff21db-fd88-423a-9e18-1cb0b6d9518d" providerId="ADAL" clId="{C94D764F-A047-472B-AE33-6F3AC02FF01F}" dt="2023-06-14T19:03:49.061" v="24" actId="1076"/>
        <pc:sldMkLst>
          <pc:docMk/>
          <pc:sldMk cId="3202031324" sldId="324"/>
        </pc:sldMkLst>
        <pc:spChg chg="mod">
          <ac:chgData name="Chepeliev, Maksym G" userId="4aff21db-fd88-423a-9e18-1cb0b6d9518d" providerId="ADAL" clId="{C94D764F-A047-472B-AE33-6F3AC02FF01F}" dt="2023-06-14T19:03:41.224" v="23" actId="20577"/>
          <ac:spMkLst>
            <pc:docMk/>
            <pc:sldMk cId="3202031324" sldId="324"/>
            <ac:spMk id="7" creationId="{AE919C1F-93EA-4C80-BB91-61CDD26E63E9}"/>
          </ac:spMkLst>
        </pc:spChg>
        <pc:graphicFrameChg chg="add mod">
          <ac:chgData name="Chepeliev, Maksym G" userId="4aff21db-fd88-423a-9e18-1cb0b6d9518d" providerId="ADAL" clId="{C94D764F-A047-472B-AE33-6F3AC02FF01F}" dt="2023-06-14T19:03:49.061" v="24" actId="1076"/>
          <ac:graphicFrameMkLst>
            <pc:docMk/>
            <pc:sldMk cId="3202031324" sldId="324"/>
            <ac:graphicFrameMk id="6" creationId="{00000000-0008-0000-0900-000002000000}"/>
          </ac:graphicFrameMkLst>
        </pc:graphicFrameChg>
        <pc:graphicFrameChg chg="del">
          <ac:chgData name="Chepeliev, Maksym G" userId="4aff21db-fd88-423a-9e18-1cb0b6d9518d" providerId="ADAL" clId="{C94D764F-A047-472B-AE33-6F3AC02FF01F}" dt="2023-06-14T19:03:23.586" v="0" actId="478"/>
          <ac:graphicFrameMkLst>
            <pc:docMk/>
            <pc:sldMk cId="3202031324" sldId="324"/>
            <ac:graphicFrameMk id="10" creationId="{00000000-0008-0000-0900-000002000000}"/>
          </ac:graphicFrameMkLst>
        </pc:graphicFrameChg>
      </pc:sldChg>
    </pc:docChg>
  </pc:docChgLst>
  <pc:docChgLst>
    <pc:chgData name="Chepeliev, Maksym G" userId="4aff21db-fd88-423a-9e18-1cb0b6d9518d" providerId="ADAL" clId="{FF5E8AED-918E-4B83-B8BA-4F1EA7162DF8}"/>
    <pc:docChg chg="undo custSel modSld modNotesMaster modHandout">
      <pc:chgData name="Chepeliev, Maksym G" userId="4aff21db-fd88-423a-9e18-1cb0b6d9518d" providerId="ADAL" clId="{FF5E8AED-918E-4B83-B8BA-4F1EA7162DF8}" dt="2023-06-10T11:28:37.742" v="1151" actId="6549"/>
      <pc:docMkLst>
        <pc:docMk/>
      </pc:docMkLst>
      <pc:sldChg chg="modSp mod">
        <pc:chgData name="Chepeliev, Maksym G" userId="4aff21db-fd88-423a-9e18-1cb0b6d9518d" providerId="ADAL" clId="{FF5E8AED-918E-4B83-B8BA-4F1EA7162DF8}" dt="2023-06-06T19:29:31.055" v="316"/>
        <pc:sldMkLst>
          <pc:docMk/>
          <pc:sldMk cId="2244162958" sldId="319"/>
        </pc:sldMkLst>
        <pc:spChg chg="mod">
          <ac:chgData name="Chepeliev, Maksym G" userId="4aff21db-fd88-423a-9e18-1cb0b6d9518d" providerId="ADAL" clId="{FF5E8AED-918E-4B83-B8BA-4F1EA7162DF8}" dt="2023-06-06T19:29:31.055" v="316"/>
          <ac:spMkLst>
            <pc:docMk/>
            <pc:sldMk cId="2244162958" sldId="319"/>
            <ac:spMk id="2" creationId="{00000000-0000-0000-0000-000000000000}"/>
          </ac:spMkLst>
        </pc:spChg>
        <pc:spChg chg="mod">
          <ac:chgData name="Chepeliev, Maksym G" userId="4aff21db-fd88-423a-9e18-1cb0b6d9518d" providerId="ADAL" clId="{FF5E8AED-918E-4B83-B8BA-4F1EA7162DF8}" dt="2023-06-06T19:29:10.212" v="313" actId="20577"/>
          <ac:spMkLst>
            <pc:docMk/>
            <pc:sldMk cId="2244162958" sldId="319"/>
            <ac:spMk id="3" creationId="{00000000-0000-0000-0000-000000000000}"/>
          </ac:spMkLst>
        </pc:spChg>
      </pc:sldChg>
      <pc:sldChg chg="delSp modSp mod">
        <pc:chgData name="Chepeliev, Maksym G" userId="4aff21db-fd88-423a-9e18-1cb0b6d9518d" providerId="ADAL" clId="{FF5E8AED-918E-4B83-B8BA-4F1EA7162DF8}" dt="2023-06-09T13:23:04.645" v="581" actId="207"/>
        <pc:sldMkLst>
          <pc:docMk/>
          <pc:sldMk cId="2050619643" sldId="320"/>
        </pc:sldMkLst>
        <pc:spChg chg="mod">
          <ac:chgData name="Chepeliev, Maksym G" userId="4aff21db-fd88-423a-9e18-1cb0b6d9518d" providerId="ADAL" clId="{FF5E8AED-918E-4B83-B8BA-4F1EA7162DF8}" dt="2023-06-09T13:23:04.645" v="581" actId="207"/>
          <ac:spMkLst>
            <pc:docMk/>
            <pc:sldMk cId="2050619643" sldId="320"/>
            <ac:spMk id="2" creationId="{00000000-0000-0000-0000-000000000000}"/>
          </ac:spMkLst>
        </pc:spChg>
        <pc:spChg chg="mod">
          <ac:chgData name="Chepeliev, Maksym G" userId="4aff21db-fd88-423a-9e18-1cb0b6d9518d" providerId="ADAL" clId="{FF5E8AED-918E-4B83-B8BA-4F1EA7162DF8}" dt="2023-06-06T17:28:15.697" v="305"/>
          <ac:spMkLst>
            <pc:docMk/>
            <pc:sldMk cId="2050619643" sldId="320"/>
            <ac:spMk id="3" creationId="{00000000-0000-0000-0000-000000000000}"/>
          </ac:spMkLst>
        </pc:spChg>
        <pc:spChg chg="del mod">
          <ac:chgData name="Chepeliev, Maksym G" userId="4aff21db-fd88-423a-9e18-1cb0b6d9518d" providerId="ADAL" clId="{FF5E8AED-918E-4B83-B8BA-4F1EA7162DF8}" dt="2023-06-06T19:34:39.513" v="535" actId="478"/>
          <ac:spMkLst>
            <pc:docMk/>
            <pc:sldMk cId="2050619643" sldId="320"/>
            <ac:spMk id="6" creationId="{00000000-0000-0000-0000-000000000000}"/>
          </ac:spMkLst>
        </pc:spChg>
        <pc:spChg chg="del">
          <ac:chgData name="Chepeliev, Maksym G" userId="4aff21db-fd88-423a-9e18-1cb0b6d9518d" providerId="ADAL" clId="{FF5E8AED-918E-4B83-B8BA-4F1EA7162DF8}" dt="2023-06-06T19:34:38.031" v="534" actId="478"/>
          <ac:spMkLst>
            <pc:docMk/>
            <pc:sldMk cId="2050619643" sldId="320"/>
            <ac:spMk id="7" creationId="{00000000-0000-0000-0000-000000000000}"/>
          </ac:spMkLst>
        </pc:spChg>
        <pc:picChg chg="del mod">
          <ac:chgData name="Chepeliev, Maksym G" userId="4aff21db-fd88-423a-9e18-1cb0b6d9518d" providerId="ADAL" clId="{FF5E8AED-918E-4B83-B8BA-4F1EA7162DF8}" dt="2023-06-06T19:34:40.846" v="536" actId="478"/>
          <ac:picMkLst>
            <pc:docMk/>
            <pc:sldMk cId="2050619643" sldId="320"/>
            <ac:picMk id="18" creationId="{00000000-0000-0000-0000-000000000000}"/>
          </ac:picMkLst>
        </pc:picChg>
      </pc:sldChg>
      <pc:sldChg chg="addSp modSp mod">
        <pc:chgData name="Chepeliev, Maksym G" userId="4aff21db-fd88-423a-9e18-1cb0b6d9518d" providerId="ADAL" clId="{FF5E8AED-918E-4B83-B8BA-4F1EA7162DF8}" dt="2023-06-10T11:28:37.742" v="1151" actId="6549"/>
        <pc:sldMkLst>
          <pc:docMk/>
          <pc:sldMk cId="2138818358" sldId="321"/>
        </pc:sldMkLst>
        <pc:spChg chg="mod">
          <ac:chgData name="Chepeliev, Maksym G" userId="4aff21db-fd88-423a-9e18-1cb0b6d9518d" providerId="ADAL" clId="{FF5E8AED-918E-4B83-B8BA-4F1EA7162DF8}" dt="2023-06-10T11:28:37.742" v="1151" actId="6549"/>
          <ac:spMkLst>
            <pc:docMk/>
            <pc:sldMk cId="2138818358" sldId="321"/>
            <ac:spMk id="2" creationId="{00000000-0000-0000-0000-000000000000}"/>
          </ac:spMkLst>
        </pc:spChg>
        <pc:spChg chg="mod">
          <ac:chgData name="Chepeliev, Maksym G" userId="4aff21db-fd88-423a-9e18-1cb0b6d9518d" providerId="ADAL" clId="{FF5E8AED-918E-4B83-B8BA-4F1EA7162DF8}" dt="2023-06-09T21:19:14.374" v="660" actId="20577"/>
          <ac:spMkLst>
            <pc:docMk/>
            <pc:sldMk cId="2138818358" sldId="321"/>
            <ac:spMk id="3" creationId="{00000000-0000-0000-0000-000000000000}"/>
          </ac:spMkLst>
        </pc:spChg>
        <pc:spChg chg="add mod">
          <ac:chgData name="Chepeliev, Maksym G" userId="4aff21db-fd88-423a-9e18-1cb0b6d9518d" providerId="ADAL" clId="{FF5E8AED-918E-4B83-B8BA-4F1EA7162DF8}" dt="2023-06-10T11:28:19.986" v="1140" actId="1076"/>
          <ac:spMkLst>
            <pc:docMk/>
            <pc:sldMk cId="2138818358" sldId="321"/>
            <ac:spMk id="8" creationId="{C13C88E8-F206-409F-ABA1-072FADB4487D}"/>
          </ac:spMkLst>
        </pc:spChg>
        <pc:picChg chg="add mod">
          <ac:chgData name="Chepeliev, Maksym G" userId="4aff21db-fd88-423a-9e18-1cb0b6d9518d" providerId="ADAL" clId="{FF5E8AED-918E-4B83-B8BA-4F1EA7162DF8}" dt="2023-06-10T11:28:16.617" v="1139" actId="1076"/>
          <ac:picMkLst>
            <pc:docMk/>
            <pc:sldMk cId="2138818358" sldId="321"/>
            <ac:picMk id="6" creationId="{32B26424-7FBD-44CC-9165-E888D9676788}"/>
          </ac:picMkLst>
        </pc:picChg>
      </pc:sldChg>
      <pc:sldChg chg="modSp mod">
        <pc:chgData name="Chepeliev, Maksym G" userId="4aff21db-fd88-423a-9e18-1cb0b6d9518d" providerId="ADAL" clId="{FF5E8AED-918E-4B83-B8BA-4F1EA7162DF8}" dt="2023-06-06T17:27:58.194" v="301" actId="113"/>
        <pc:sldMkLst>
          <pc:docMk/>
          <pc:sldMk cId="2184881230" sldId="329"/>
        </pc:sldMkLst>
        <pc:spChg chg="mod">
          <ac:chgData name="Chepeliev, Maksym G" userId="4aff21db-fd88-423a-9e18-1cb0b6d9518d" providerId="ADAL" clId="{FF5E8AED-918E-4B83-B8BA-4F1EA7162DF8}" dt="2023-06-06T17:27:58.194" v="301" actId="113"/>
          <ac:spMkLst>
            <pc:docMk/>
            <pc:sldMk cId="2184881230" sldId="329"/>
            <ac:spMk id="2" creationId="{D8C92F6A-8F7E-498F-8328-F026B52262D3}"/>
          </ac:spMkLst>
        </pc:spChg>
        <pc:spChg chg="mod">
          <ac:chgData name="Chepeliev, Maksym G" userId="4aff21db-fd88-423a-9e18-1cb0b6d9518d" providerId="ADAL" clId="{FF5E8AED-918E-4B83-B8BA-4F1EA7162DF8}" dt="2023-06-06T17:25:34.292" v="103" actId="1076"/>
          <ac:spMkLst>
            <pc:docMk/>
            <pc:sldMk cId="2184881230" sldId="329"/>
            <ac:spMk id="3" creationId="{AD06B28A-0BEC-40BE-88B2-64E42A112022}"/>
          </ac:spMkLst>
        </pc:spChg>
      </pc:sldChg>
    </pc:docChg>
  </pc:docChgLst>
  <pc:docChgLst>
    <pc:chgData name="Chepeliev, Maksym G" userId="4aff21db-fd88-423a-9e18-1cb0b6d9518d" providerId="ADAL" clId="{0462C1F2-C19E-443E-9BEC-41972721E6CF}"/>
    <pc:docChg chg="modSld">
      <pc:chgData name="Chepeliev, Maksym G" userId="4aff21db-fd88-423a-9e18-1cb0b6d9518d" providerId="ADAL" clId="{0462C1F2-C19E-443E-9BEC-41972721E6CF}" dt="2023-07-03T15:30:39.511" v="1" actId="20577"/>
      <pc:docMkLst>
        <pc:docMk/>
      </pc:docMkLst>
      <pc:sldChg chg="modSp mod">
        <pc:chgData name="Chepeliev, Maksym G" userId="4aff21db-fd88-423a-9e18-1cb0b6d9518d" providerId="ADAL" clId="{0462C1F2-C19E-443E-9BEC-41972721E6CF}" dt="2023-07-03T15:30:39.511" v="1" actId="20577"/>
        <pc:sldMkLst>
          <pc:docMk/>
          <pc:sldMk cId="2138818358" sldId="321"/>
        </pc:sldMkLst>
        <pc:spChg chg="mod">
          <ac:chgData name="Chepeliev, Maksym G" userId="4aff21db-fd88-423a-9e18-1cb0b6d9518d" providerId="ADAL" clId="{0462C1F2-C19E-443E-9BEC-41972721E6CF}" dt="2023-07-03T15:30:39.511" v="1" actId="20577"/>
          <ac:spMkLst>
            <pc:docMk/>
            <pc:sldMk cId="2138818358" sldId="321"/>
            <ac:spMk id="2"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purdue0-my.sharepoint.com/personal/mchepeli_purdue_edu/Documents/Files/presentations/GTAP_2023/Circular_economy/TUR_result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purdue0-my.sharepoint.com/personal/mchepeli_purdue_edu/Documents/Files/presentations/GTAP_2023/Circular_economy/TUR_result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purdue0-my.sharepoint.com/personal/mchepeli_purdue_edu/Documents/Files/presentations/GTAP_2023/Circular_economy/Mater_intens_figures_TUR%20-%20Copy.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oleObject" Target="https://purdue0-my.sharepoint.com/personal/mchepeli_purdue_edu/Documents/Files/presentations/GTAP_2023/Circular_economy/TUR_results/Output.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2.xml"/></Relationships>
</file>

<file path=ppt/charts/_rels/chart11.xml.rels><?xml version="1.0" encoding="UTF-8" standalone="yes"?>
<Relationships xmlns="http://schemas.openxmlformats.org/package/2006/relationships"><Relationship Id="rId3" Type="http://schemas.openxmlformats.org/officeDocument/2006/relationships/oleObject" Target="https://purdue0-my.sharepoint.com/personal/mchepeli_purdue_edu/Documents/Files/presentations/GTAP_2023/Circular_economy/TUR_results/gdppop.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(b) Consumption-side composition of materials in the baseline</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8438789988796701E-2"/>
          <c:y val="0.18347185783047271"/>
          <c:w val="0.88764462940085631"/>
          <c:h val="0.65789803261834678"/>
        </c:manualLayout>
      </c:layout>
      <c:barChart>
        <c:barDir val="col"/>
        <c:grouping val="percentStacked"/>
        <c:varyColors val="0"/>
        <c:ser>
          <c:idx val="0"/>
          <c:order val="0"/>
          <c:tx>
            <c:strRef>
              <c:f>BaU0_composition!$C$38</c:f>
              <c:strCache>
                <c:ptCount val="1"/>
                <c:pt idx="0">
                  <c:v>Non-metallic minerals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BaU0_composition!$D$37:$F$37</c:f>
              <c:numCache>
                <c:formatCode>General</c:formatCode>
                <c:ptCount val="3"/>
                <c:pt idx="0">
                  <c:v>2022</c:v>
                </c:pt>
                <c:pt idx="1">
                  <c:v>2026</c:v>
                </c:pt>
                <c:pt idx="2">
                  <c:v>2030</c:v>
                </c:pt>
              </c:numCache>
            </c:numRef>
          </c:cat>
          <c:val>
            <c:numRef>
              <c:f>BaU0_composition!$D$38:$F$38</c:f>
              <c:numCache>
                <c:formatCode>0.0%</c:formatCode>
                <c:ptCount val="3"/>
                <c:pt idx="0">
                  <c:v>0.84874232979376629</c:v>
                </c:pt>
                <c:pt idx="1">
                  <c:v>0.85085449828659709</c:v>
                </c:pt>
                <c:pt idx="2">
                  <c:v>0.85312194485920334</c:v>
                </c:pt>
              </c:numCache>
            </c:numRef>
          </c:val>
          <c:extLst>
            <c:ext xmlns:c16="http://schemas.microsoft.com/office/drawing/2014/chart" uri="{C3380CC4-5D6E-409C-BE32-E72D297353CC}">
              <c16:uniqueId val="{00000000-8852-4638-9CA7-8DB5F3CFEADD}"/>
            </c:ext>
          </c:extLst>
        </c:ser>
        <c:ser>
          <c:idx val="1"/>
          <c:order val="1"/>
          <c:tx>
            <c:strRef>
              <c:f>BaU0_composition!$C$39</c:f>
              <c:strCache>
                <c:ptCount val="1"/>
                <c:pt idx="0">
                  <c:v>Metal ores</c:v>
                </c:pt>
              </c:strCache>
            </c:strRef>
          </c:tx>
          <c:spPr>
            <a:solidFill>
              <a:schemeClr val="accent2"/>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BaU0_composition!$D$39:$F$39</c:f>
              <c:numCache>
                <c:formatCode>0.0%</c:formatCode>
                <c:ptCount val="3"/>
                <c:pt idx="0">
                  <c:v>2.8878864831844851E-2</c:v>
                </c:pt>
                <c:pt idx="1">
                  <c:v>3.0361283871523034E-2</c:v>
                </c:pt>
                <c:pt idx="2">
                  <c:v>3.1808608012797598E-2</c:v>
                </c:pt>
              </c:numCache>
            </c:numRef>
          </c:val>
          <c:extLst>
            <c:ext xmlns:c16="http://schemas.microsoft.com/office/drawing/2014/chart" uri="{C3380CC4-5D6E-409C-BE32-E72D297353CC}">
              <c16:uniqueId val="{00000001-8852-4638-9CA7-8DB5F3CFEADD}"/>
            </c:ext>
          </c:extLst>
        </c:ser>
        <c:ser>
          <c:idx val="2"/>
          <c:order val="2"/>
          <c:tx>
            <c:strRef>
              <c:f>BaU0_composition!$C$40</c:f>
              <c:strCache>
                <c:ptCount val="1"/>
                <c:pt idx="0">
                  <c:v>Coal</c:v>
                </c:pt>
              </c:strCache>
            </c:strRef>
          </c:tx>
          <c:spPr>
            <a:solidFill>
              <a:schemeClr val="accent3"/>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BaU0_composition!$D$40:$F$40</c:f>
              <c:numCache>
                <c:formatCode>0.0%</c:formatCode>
                <c:ptCount val="3"/>
                <c:pt idx="0">
                  <c:v>4.9299695194118816E-2</c:v>
                </c:pt>
                <c:pt idx="1">
                  <c:v>4.6206415316218788E-2</c:v>
                </c:pt>
                <c:pt idx="2">
                  <c:v>4.2892736843486934E-2</c:v>
                </c:pt>
              </c:numCache>
            </c:numRef>
          </c:val>
          <c:extLst>
            <c:ext xmlns:c16="http://schemas.microsoft.com/office/drawing/2014/chart" uri="{C3380CC4-5D6E-409C-BE32-E72D297353CC}">
              <c16:uniqueId val="{00000002-8852-4638-9CA7-8DB5F3CFEADD}"/>
            </c:ext>
          </c:extLst>
        </c:ser>
        <c:ser>
          <c:idx val="3"/>
          <c:order val="3"/>
          <c:tx>
            <c:strRef>
              <c:f>BaU0_composition!$C$41</c:f>
              <c:strCache>
                <c:ptCount val="1"/>
                <c:pt idx="0">
                  <c:v>Oil</c:v>
                </c:pt>
              </c:strCache>
            </c:strRef>
          </c:tx>
          <c:spPr>
            <a:solidFill>
              <a:schemeClr val="accent4"/>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BaU0_composition!$D$41:$F$41</c:f>
              <c:numCache>
                <c:formatCode>0.0%</c:formatCode>
                <c:ptCount val="3"/>
                <c:pt idx="0">
                  <c:v>3.4854034139688503E-2</c:v>
                </c:pt>
                <c:pt idx="1">
                  <c:v>3.4032722834567049E-2</c:v>
                </c:pt>
                <c:pt idx="2">
                  <c:v>3.3222486212597914E-2</c:v>
                </c:pt>
              </c:numCache>
            </c:numRef>
          </c:val>
          <c:extLst>
            <c:ext xmlns:c16="http://schemas.microsoft.com/office/drawing/2014/chart" uri="{C3380CC4-5D6E-409C-BE32-E72D297353CC}">
              <c16:uniqueId val="{00000003-8852-4638-9CA7-8DB5F3CFEADD}"/>
            </c:ext>
          </c:extLst>
        </c:ser>
        <c:ser>
          <c:idx val="4"/>
          <c:order val="4"/>
          <c:tx>
            <c:strRef>
              <c:f>BaU0_composition!$C$42</c:f>
              <c:strCache>
                <c:ptCount val="1"/>
                <c:pt idx="0">
                  <c:v>Gas</c:v>
                </c:pt>
              </c:strCache>
            </c:strRef>
          </c:tx>
          <c:spPr>
            <a:solidFill>
              <a:schemeClr val="accent5"/>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BaU0_composition!$D$42:$F$42</c:f>
              <c:numCache>
                <c:formatCode>0.0%</c:formatCode>
                <c:ptCount val="3"/>
                <c:pt idx="0">
                  <c:v>3.8225076040581646E-2</c:v>
                </c:pt>
                <c:pt idx="1">
                  <c:v>3.8545079691093921E-2</c:v>
                </c:pt>
                <c:pt idx="2">
                  <c:v>3.8954224071914144E-2</c:v>
                </c:pt>
              </c:numCache>
            </c:numRef>
          </c:val>
          <c:extLst>
            <c:ext xmlns:c16="http://schemas.microsoft.com/office/drawing/2014/chart" uri="{C3380CC4-5D6E-409C-BE32-E72D297353CC}">
              <c16:uniqueId val="{00000004-8852-4638-9CA7-8DB5F3CFEADD}"/>
            </c:ext>
          </c:extLst>
        </c:ser>
        <c:dLbls>
          <c:showLegendKey val="0"/>
          <c:showVal val="0"/>
          <c:showCatName val="0"/>
          <c:showSerName val="0"/>
          <c:showPercent val="0"/>
          <c:showBubbleSize val="0"/>
        </c:dLbls>
        <c:gapWidth val="150"/>
        <c:overlap val="100"/>
        <c:axId val="588726927"/>
        <c:axId val="588733999"/>
      </c:barChart>
      <c:catAx>
        <c:axId val="588726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8733999"/>
        <c:crosses val="autoZero"/>
        <c:auto val="1"/>
        <c:lblAlgn val="ctr"/>
        <c:lblOffset val="100"/>
        <c:noMultiLvlLbl val="0"/>
      </c:catAx>
      <c:valAx>
        <c:axId val="588733999"/>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8726927"/>
        <c:crosses val="autoZero"/>
        <c:crossBetween val="between"/>
        <c:majorUnit val="0.25"/>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(a) Production-side composition of materials in the baseline</a:t>
            </a:r>
          </a:p>
        </c:rich>
      </c:tx>
      <c:layout>
        <c:manualLayout>
          <c:xMode val="edge"/>
          <c:yMode val="edge"/>
          <c:x val="0.15285843899142237"/>
          <c:y val="1.1716461628588167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209825623648896"/>
          <c:y val="0.14906640391223691"/>
          <c:w val="0.85556782254070096"/>
          <c:h val="0.65903925867939939"/>
        </c:manualLayout>
      </c:layout>
      <c:barChart>
        <c:barDir val="col"/>
        <c:grouping val="percentStacked"/>
        <c:varyColors val="0"/>
        <c:ser>
          <c:idx val="0"/>
          <c:order val="0"/>
          <c:tx>
            <c:strRef>
              <c:f>BaU0_composition!$C$58</c:f>
              <c:strCache>
                <c:ptCount val="1"/>
                <c:pt idx="0">
                  <c:v>Non-metallic minerals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BaU0_composition!$D$37:$F$37</c:f>
              <c:numCache>
                <c:formatCode>General</c:formatCode>
                <c:ptCount val="3"/>
                <c:pt idx="0">
                  <c:v>2022</c:v>
                </c:pt>
                <c:pt idx="1">
                  <c:v>2026</c:v>
                </c:pt>
                <c:pt idx="2">
                  <c:v>2030</c:v>
                </c:pt>
              </c:numCache>
            </c:numRef>
          </c:cat>
          <c:val>
            <c:numRef>
              <c:f>BaU0_composition!$D$58:$F$58</c:f>
              <c:numCache>
                <c:formatCode>0.0%</c:formatCode>
                <c:ptCount val="3"/>
                <c:pt idx="0">
                  <c:v>0.91690673739698336</c:v>
                </c:pt>
                <c:pt idx="1">
                  <c:v>0.91734215371499672</c:v>
                </c:pt>
                <c:pt idx="2">
                  <c:v>0.9172917079526115</c:v>
                </c:pt>
              </c:numCache>
            </c:numRef>
          </c:val>
          <c:extLst>
            <c:ext xmlns:c16="http://schemas.microsoft.com/office/drawing/2014/chart" uri="{C3380CC4-5D6E-409C-BE32-E72D297353CC}">
              <c16:uniqueId val="{00000000-C170-40E3-8B30-B3D4319A1077}"/>
            </c:ext>
          </c:extLst>
        </c:ser>
        <c:ser>
          <c:idx val="1"/>
          <c:order val="1"/>
          <c:tx>
            <c:strRef>
              <c:f>BaU0_composition!$C$59</c:f>
              <c:strCache>
                <c:ptCount val="1"/>
                <c:pt idx="0">
                  <c:v>Metal ores</c:v>
                </c:pt>
              </c:strCache>
            </c:strRef>
          </c:tx>
          <c:spPr>
            <a:solidFill>
              <a:schemeClr val="accent2"/>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BaU0_composition!$D$59:$F$59</c:f>
              <c:numCache>
                <c:formatCode>0.0%</c:formatCode>
                <c:ptCount val="3"/>
                <c:pt idx="0">
                  <c:v>1.9422607208050176E-2</c:v>
                </c:pt>
                <c:pt idx="1">
                  <c:v>2.054092662050077E-2</c:v>
                </c:pt>
                <c:pt idx="2">
                  <c:v>2.1756956714216756E-2</c:v>
                </c:pt>
              </c:numCache>
            </c:numRef>
          </c:val>
          <c:extLst>
            <c:ext xmlns:c16="http://schemas.microsoft.com/office/drawing/2014/chart" uri="{C3380CC4-5D6E-409C-BE32-E72D297353CC}">
              <c16:uniqueId val="{00000001-C170-40E3-8B30-B3D4319A1077}"/>
            </c:ext>
          </c:extLst>
        </c:ser>
        <c:ser>
          <c:idx val="2"/>
          <c:order val="2"/>
          <c:tx>
            <c:strRef>
              <c:f>BaU0_composition!$C$60</c:f>
              <c:strCache>
                <c:ptCount val="1"/>
                <c:pt idx="0">
                  <c:v>Coal</c:v>
                </c:pt>
              </c:strCache>
            </c:strRef>
          </c:tx>
          <c:spPr>
            <a:solidFill>
              <a:schemeClr val="accent3"/>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BaU0_composition!$D$60:$F$60</c:f>
              <c:numCache>
                <c:formatCode>0.0%</c:formatCode>
                <c:ptCount val="3"/>
                <c:pt idx="0">
                  <c:v>4.0311505841424816E-2</c:v>
                </c:pt>
                <c:pt idx="1">
                  <c:v>3.6849262305468401E-2</c:v>
                </c:pt>
                <c:pt idx="2">
                  <c:v>3.3306662498220438E-2</c:v>
                </c:pt>
              </c:numCache>
            </c:numRef>
          </c:val>
          <c:extLst>
            <c:ext xmlns:c16="http://schemas.microsoft.com/office/drawing/2014/chart" uri="{C3380CC4-5D6E-409C-BE32-E72D297353CC}">
              <c16:uniqueId val="{00000002-C170-40E3-8B30-B3D4319A1077}"/>
            </c:ext>
          </c:extLst>
        </c:ser>
        <c:ser>
          <c:idx val="3"/>
          <c:order val="3"/>
          <c:tx>
            <c:strRef>
              <c:f>BaU0_composition!$C$61</c:f>
              <c:strCache>
                <c:ptCount val="1"/>
                <c:pt idx="0">
                  <c:v>Oil</c:v>
                </c:pt>
              </c:strCache>
            </c:strRef>
          </c:tx>
          <c:spPr>
            <a:solidFill>
              <a:schemeClr val="accent4"/>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BaU0_composition!$D$61:$F$61</c:f>
              <c:numCache>
                <c:formatCode>0.0%</c:formatCode>
                <c:ptCount val="3"/>
                <c:pt idx="0">
                  <c:v>1.8794920264901073E-2</c:v>
                </c:pt>
                <c:pt idx="1">
                  <c:v>1.8412240981476587E-2</c:v>
                </c:pt>
                <c:pt idx="2">
                  <c:v>1.7975454830751567E-2</c:v>
                </c:pt>
              </c:numCache>
            </c:numRef>
          </c:val>
          <c:extLst>
            <c:ext xmlns:c16="http://schemas.microsoft.com/office/drawing/2014/chart" uri="{C3380CC4-5D6E-409C-BE32-E72D297353CC}">
              <c16:uniqueId val="{00000003-C170-40E3-8B30-B3D4319A1077}"/>
            </c:ext>
          </c:extLst>
        </c:ser>
        <c:ser>
          <c:idx val="4"/>
          <c:order val="4"/>
          <c:tx>
            <c:strRef>
              <c:f>BaU0_composition!$C$62</c:f>
              <c:strCache>
                <c:ptCount val="1"/>
                <c:pt idx="0">
                  <c:v>Gas</c:v>
                </c:pt>
              </c:strCache>
            </c:strRef>
          </c:tx>
          <c:spPr>
            <a:solidFill>
              <a:schemeClr val="accent5"/>
            </a:solidFill>
            <a:ln>
              <a:noFill/>
            </a:ln>
            <a:effectLst/>
          </c:spPr>
          <c:invertIfNegative val="0"/>
          <c:cat>
            <c:numRef>
              <c:f>BaU0_composition!$D$37:$F$37</c:f>
              <c:numCache>
                <c:formatCode>General</c:formatCode>
                <c:ptCount val="3"/>
                <c:pt idx="0">
                  <c:v>2022</c:v>
                </c:pt>
                <c:pt idx="1">
                  <c:v>2026</c:v>
                </c:pt>
                <c:pt idx="2">
                  <c:v>2030</c:v>
                </c:pt>
              </c:numCache>
            </c:numRef>
          </c:cat>
          <c:val>
            <c:numRef>
              <c:f>BaU0_composition!$D$62:$F$62</c:f>
              <c:numCache>
                <c:formatCode>0.0%</c:formatCode>
                <c:ptCount val="3"/>
                <c:pt idx="0">
                  <c:v>3.0863224870381355E-2</c:v>
                </c:pt>
                <c:pt idx="1">
                  <c:v>3.114096210773722E-2</c:v>
                </c:pt>
                <c:pt idx="2">
                  <c:v>3.1428044920087085E-2</c:v>
                </c:pt>
              </c:numCache>
            </c:numRef>
          </c:val>
          <c:extLst>
            <c:ext xmlns:c16="http://schemas.microsoft.com/office/drawing/2014/chart" uri="{C3380CC4-5D6E-409C-BE32-E72D297353CC}">
              <c16:uniqueId val="{00000004-C170-40E3-8B30-B3D4319A1077}"/>
            </c:ext>
          </c:extLst>
        </c:ser>
        <c:dLbls>
          <c:showLegendKey val="0"/>
          <c:showVal val="0"/>
          <c:showCatName val="0"/>
          <c:showSerName val="0"/>
          <c:showPercent val="0"/>
          <c:showBubbleSize val="0"/>
        </c:dLbls>
        <c:gapWidth val="150"/>
        <c:overlap val="100"/>
        <c:axId val="588726927"/>
        <c:axId val="588733999"/>
      </c:barChart>
      <c:catAx>
        <c:axId val="588726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8733999"/>
        <c:crosses val="autoZero"/>
        <c:auto val="1"/>
        <c:lblAlgn val="ctr"/>
        <c:lblOffset val="100"/>
        <c:noMultiLvlLbl val="0"/>
      </c:catAx>
      <c:valAx>
        <c:axId val="588733999"/>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8726927"/>
        <c:crosses val="autoZero"/>
        <c:crossBetween val="between"/>
        <c:majorUnit val="0.25"/>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 Production-based</a:t>
            </a:r>
            <a:r>
              <a:rPr lang="en-US" baseline="0"/>
              <a:t> material use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BaU0_material_trends!$C$31</c:f>
              <c:strCache>
                <c:ptCount val="1"/>
                <c:pt idx="0">
                  <c:v>Non-metallic minerals</c:v>
                </c:pt>
              </c:strCache>
            </c:strRef>
          </c:tx>
          <c:spPr>
            <a:ln w="28575" cap="rnd">
              <a:solidFill>
                <a:schemeClr val="accent1"/>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BaU0_material_trends!$C$32:$C$40</c:f>
              <c:numCache>
                <c:formatCode>0.00</c:formatCode>
                <c:ptCount val="9"/>
                <c:pt idx="0">
                  <c:v>1</c:v>
                </c:pt>
                <c:pt idx="1">
                  <c:v>1.0293889473348754</c:v>
                </c:pt>
                <c:pt idx="2">
                  <c:v>1.0589684438283327</c:v>
                </c:pt>
                <c:pt idx="3">
                  <c:v>1.0888440120685594</c:v>
                </c:pt>
                <c:pt idx="4">
                  <c:v>1.1190997215226139</c:v>
                </c:pt>
                <c:pt idx="5">
                  <c:v>1.149788376281893</c:v>
                </c:pt>
                <c:pt idx="6">
                  <c:v>1.1808998217134361</c:v>
                </c:pt>
                <c:pt idx="7">
                  <c:v>1.2123542602992234</c:v>
                </c:pt>
                <c:pt idx="8">
                  <c:v>1.2442004264961406</c:v>
                </c:pt>
              </c:numCache>
            </c:numRef>
          </c:val>
          <c:smooth val="0"/>
          <c:extLst>
            <c:ext xmlns:c16="http://schemas.microsoft.com/office/drawing/2014/chart" uri="{C3380CC4-5D6E-409C-BE32-E72D297353CC}">
              <c16:uniqueId val="{00000000-F4D1-439C-BE7E-54D28D344A3A}"/>
            </c:ext>
          </c:extLst>
        </c:ser>
        <c:ser>
          <c:idx val="1"/>
          <c:order val="1"/>
          <c:tx>
            <c:strRef>
              <c:f>BaU0_material_trends!$D$31</c:f>
              <c:strCache>
                <c:ptCount val="1"/>
                <c:pt idx="0">
                  <c:v>Metal ores</c:v>
                </c:pt>
              </c:strCache>
            </c:strRef>
          </c:tx>
          <c:spPr>
            <a:ln w="28575" cap="rnd">
              <a:solidFill>
                <a:schemeClr val="accent2"/>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BaU0_material_trends!$D$32:$D$40</c:f>
              <c:numCache>
                <c:formatCode>0.00</c:formatCode>
                <c:ptCount val="9"/>
                <c:pt idx="0">
                  <c:v>1</c:v>
                </c:pt>
                <c:pt idx="1">
                  <c:v>1.0428725607529643</c:v>
                </c:pt>
                <c:pt idx="2">
                  <c:v>1.0876126915416415</c:v>
                </c:pt>
                <c:pt idx="3">
                  <c:v>1.1343353706156738</c:v>
                </c:pt>
                <c:pt idx="4">
                  <c:v>1.1829737416126489</c:v>
                </c:pt>
                <c:pt idx="5">
                  <c:v>1.2334073161431667</c:v>
                </c:pt>
                <c:pt idx="6">
                  <c:v>1.2854167906448115</c:v>
                </c:pt>
                <c:pt idx="7">
                  <c:v>1.3387024135146832</c:v>
                </c:pt>
                <c:pt idx="8">
                  <c:v>1.3931525125869961</c:v>
                </c:pt>
              </c:numCache>
            </c:numRef>
          </c:val>
          <c:smooth val="0"/>
          <c:extLst>
            <c:ext xmlns:c16="http://schemas.microsoft.com/office/drawing/2014/chart" uri="{C3380CC4-5D6E-409C-BE32-E72D297353CC}">
              <c16:uniqueId val="{00000001-F4D1-439C-BE7E-54D28D344A3A}"/>
            </c:ext>
          </c:extLst>
        </c:ser>
        <c:ser>
          <c:idx val="2"/>
          <c:order val="2"/>
          <c:tx>
            <c:strRef>
              <c:f>BaU0_material_trends!$E$31</c:f>
              <c:strCache>
                <c:ptCount val="1"/>
                <c:pt idx="0">
                  <c:v>Coal</c:v>
                </c:pt>
              </c:strCache>
            </c:strRef>
          </c:tx>
          <c:spPr>
            <a:ln w="28575" cap="rnd">
              <a:solidFill>
                <a:schemeClr val="accent3"/>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BaU0_material_trends!$E$32:$E$40</c:f>
              <c:numCache>
                <c:formatCode>0.00</c:formatCode>
                <c:ptCount val="9"/>
                <c:pt idx="0">
                  <c:v>1</c:v>
                </c:pt>
                <c:pt idx="1">
                  <c:v>1.0077475804518992</c:v>
                </c:pt>
                <c:pt idx="2">
                  <c:v>1.0139585297189992</c:v>
                </c:pt>
                <c:pt idx="3">
                  <c:v>1.0188259443945529</c:v>
                </c:pt>
                <c:pt idx="4">
                  <c:v>1.0224977885041864</c:v>
                </c:pt>
                <c:pt idx="5">
                  <c:v>1.0251174243215335</c:v>
                </c:pt>
                <c:pt idx="6">
                  <c:v>1.0268006036082691</c:v>
                </c:pt>
                <c:pt idx="7">
                  <c:v>1.0276110429304524</c:v>
                </c:pt>
                <c:pt idx="8">
                  <c:v>1.0275669723055947</c:v>
                </c:pt>
              </c:numCache>
            </c:numRef>
          </c:val>
          <c:smooth val="0"/>
          <c:extLst>
            <c:ext xmlns:c16="http://schemas.microsoft.com/office/drawing/2014/chart" uri="{C3380CC4-5D6E-409C-BE32-E72D297353CC}">
              <c16:uniqueId val="{00000002-F4D1-439C-BE7E-54D28D344A3A}"/>
            </c:ext>
          </c:extLst>
        </c:ser>
        <c:ser>
          <c:idx val="3"/>
          <c:order val="3"/>
          <c:tx>
            <c:strRef>
              <c:f>BaU0_material_trends!$F$31</c:f>
              <c:strCache>
                <c:ptCount val="1"/>
                <c:pt idx="0">
                  <c:v>Oil</c:v>
                </c:pt>
              </c:strCache>
            </c:strRef>
          </c:tx>
          <c:spPr>
            <a:ln w="28575" cap="rnd">
              <a:solidFill>
                <a:schemeClr val="accent4"/>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BaU0_material_trends!$F$32:$F$40</c:f>
              <c:numCache>
                <c:formatCode>0.00</c:formatCode>
                <c:ptCount val="9"/>
                <c:pt idx="0">
                  <c:v>1</c:v>
                </c:pt>
                <c:pt idx="1">
                  <c:v>1.0242202986928486</c:v>
                </c:pt>
                <c:pt idx="2">
                  <c:v>1.0482234600903928</c:v>
                </c:pt>
                <c:pt idx="3">
                  <c:v>1.0720595927992413</c:v>
                </c:pt>
                <c:pt idx="4">
                  <c:v>1.0957936102415917</c:v>
                </c:pt>
                <c:pt idx="5">
                  <c:v>1.1194513259420609</c:v>
                </c:pt>
                <c:pt idx="6">
                  <c:v>1.1430023710481581</c:v>
                </c:pt>
                <c:pt idx="7">
                  <c:v>1.1663746195352198</c:v>
                </c:pt>
                <c:pt idx="8">
                  <c:v>1.1894534289850958</c:v>
                </c:pt>
              </c:numCache>
            </c:numRef>
          </c:val>
          <c:smooth val="0"/>
          <c:extLst>
            <c:ext xmlns:c16="http://schemas.microsoft.com/office/drawing/2014/chart" uri="{C3380CC4-5D6E-409C-BE32-E72D297353CC}">
              <c16:uniqueId val="{00000003-F4D1-439C-BE7E-54D28D344A3A}"/>
            </c:ext>
          </c:extLst>
        </c:ser>
        <c:ser>
          <c:idx val="4"/>
          <c:order val="4"/>
          <c:tx>
            <c:strRef>
              <c:f>BaU0_material_trends!$G$31</c:f>
              <c:strCache>
                <c:ptCount val="1"/>
                <c:pt idx="0">
                  <c:v>Gas</c:v>
                </c:pt>
              </c:strCache>
            </c:strRef>
          </c:tx>
          <c:spPr>
            <a:ln w="28575" cap="rnd">
              <a:solidFill>
                <a:schemeClr val="accent5"/>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BaU0_material_trends!$G$32:$G$40</c:f>
              <c:numCache>
                <c:formatCode>0.00</c:formatCode>
                <c:ptCount val="9"/>
                <c:pt idx="0">
                  <c:v>1</c:v>
                </c:pt>
                <c:pt idx="1">
                  <c:v>1.0308669459239532</c:v>
                </c:pt>
                <c:pt idx="2">
                  <c:v>1.0625982486314545</c:v>
                </c:pt>
                <c:pt idx="3">
                  <c:v>1.0952029238792722</c:v>
                </c:pt>
                <c:pt idx="4">
                  <c:v>1.1286345058440599</c:v>
                </c:pt>
                <c:pt idx="5">
                  <c:v>1.1627325602899838</c:v>
                </c:pt>
                <c:pt idx="6">
                  <c:v>1.1972455707205207</c:v>
                </c:pt>
                <c:pt idx="7">
                  <c:v>1.2318848017458204</c:v>
                </c:pt>
                <c:pt idx="8">
                  <c:v>1.2664384986684423</c:v>
                </c:pt>
              </c:numCache>
            </c:numRef>
          </c:val>
          <c:smooth val="0"/>
          <c:extLst>
            <c:ext xmlns:c16="http://schemas.microsoft.com/office/drawing/2014/chart" uri="{C3380CC4-5D6E-409C-BE32-E72D297353CC}">
              <c16:uniqueId val="{00000004-F4D1-439C-BE7E-54D28D344A3A}"/>
            </c:ext>
          </c:extLst>
        </c:ser>
        <c:dLbls>
          <c:showLegendKey val="0"/>
          <c:showVal val="0"/>
          <c:showCatName val="0"/>
          <c:showSerName val="0"/>
          <c:showPercent val="0"/>
          <c:showBubbleSize val="0"/>
        </c:dLbls>
        <c:smooth val="0"/>
        <c:axId val="1389881375"/>
        <c:axId val="1389878047"/>
      </c:lineChart>
      <c:catAx>
        <c:axId val="1389881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89878047"/>
        <c:crosses val="autoZero"/>
        <c:auto val="1"/>
        <c:lblAlgn val="ctr"/>
        <c:lblOffset val="100"/>
        <c:noMultiLvlLbl val="0"/>
      </c:catAx>
      <c:valAx>
        <c:axId val="1389878047"/>
        <c:scaling>
          <c:orientation val="minMax"/>
          <c:max val="1.4"/>
          <c:min val="0.8"/>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89881375"/>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 Consumption-based</a:t>
            </a:r>
            <a:r>
              <a:rPr lang="en-US" baseline="0"/>
              <a:t> material use</a:t>
            </a:r>
            <a:endParaRPr lang="en-US"/>
          </a:p>
        </c:rich>
      </c:tx>
      <c:layout>
        <c:manualLayout>
          <c:xMode val="edge"/>
          <c:yMode val="edge"/>
          <c:x val="0.18360881669254586"/>
          <c:y val="2.559176106208124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BaU0_material_trends!$C$31</c:f>
              <c:strCache>
                <c:ptCount val="1"/>
                <c:pt idx="0">
                  <c:v>Non-metallic minerals</c:v>
                </c:pt>
              </c:strCache>
            </c:strRef>
          </c:tx>
          <c:spPr>
            <a:ln w="28575" cap="rnd">
              <a:solidFill>
                <a:schemeClr val="accent1"/>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BaU0_material_trends!$C$46:$C$54</c:f>
              <c:numCache>
                <c:formatCode>0.00</c:formatCode>
                <c:ptCount val="9"/>
                <c:pt idx="0">
                  <c:v>1</c:v>
                </c:pt>
                <c:pt idx="1">
                  <c:v>1.0298334102940805</c:v>
                </c:pt>
                <c:pt idx="2">
                  <c:v>1.0599181342539359</c:v>
                </c:pt>
                <c:pt idx="3">
                  <c:v>1.0903795513057446</c:v>
                </c:pt>
                <c:pt idx="4">
                  <c:v>1.1213521952970806</c:v>
                </c:pt>
                <c:pt idx="5">
                  <c:v>1.1528780471098967</c:v>
                </c:pt>
                <c:pt idx="6">
                  <c:v>1.18490497109544</c:v>
                </c:pt>
                <c:pt idx="7">
                  <c:v>1.2173051079796791</c:v>
                </c:pt>
                <c:pt idx="8">
                  <c:v>1.2500957914787907</c:v>
                </c:pt>
              </c:numCache>
            </c:numRef>
          </c:val>
          <c:smooth val="0"/>
          <c:extLst>
            <c:ext xmlns:c16="http://schemas.microsoft.com/office/drawing/2014/chart" uri="{C3380CC4-5D6E-409C-BE32-E72D297353CC}">
              <c16:uniqueId val="{00000000-2078-47CF-A46C-AB7FE3F814CE}"/>
            </c:ext>
          </c:extLst>
        </c:ser>
        <c:ser>
          <c:idx val="1"/>
          <c:order val="1"/>
          <c:tx>
            <c:strRef>
              <c:f>BaU0_material_trends!$D$31</c:f>
              <c:strCache>
                <c:ptCount val="1"/>
                <c:pt idx="0">
                  <c:v>Metal ores</c:v>
                </c:pt>
              </c:strCache>
            </c:strRef>
          </c:tx>
          <c:spPr>
            <a:ln w="28575" cap="rnd">
              <a:solidFill>
                <a:schemeClr val="accent2"/>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BaU0_material_trends!$D$46:$D$54</c:f>
              <c:numCache>
                <c:formatCode>0.00</c:formatCode>
                <c:ptCount val="9"/>
                <c:pt idx="0">
                  <c:v>1</c:v>
                </c:pt>
                <c:pt idx="1">
                  <c:v>1.0422995260935155</c:v>
                </c:pt>
                <c:pt idx="2">
                  <c:v>1.0856710364622888</c:v>
                </c:pt>
                <c:pt idx="3">
                  <c:v>1.130210883691559</c:v>
                </c:pt>
                <c:pt idx="4">
                  <c:v>1.1759872557647257</c:v>
                </c:pt>
                <c:pt idx="5">
                  <c:v>1.222983105685939</c:v>
                </c:pt>
                <c:pt idx="6">
                  <c:v>1.2710768809630515</c:v>
                </c:pt>
                <c:pt idx="7">
                  <c:v>1.320062288240488</c:v>
                </c:pt>
                <c:pt idx="8">
                  <c:v>1.3698486572649602</c:v>
                </c:pt>
              </c:numCache>
            </c:numRef>
          </c:val>
          <c:smooth val="0"/>
          <c:extLst>
            <c:ext xmlns:c16="http://schemas.microsoft.com/office/drawing/2014/chart" uri="{C3380CC4-5D6E-409C-BE32-E72D297353CC}">
              <c16:uniqueId val="{00000001-2078-47CF-A46C-AB7FE3F814CE}"/>
            </c:ext>
          </c:extLst>
        </c:ser>
        <c:ser>
          <c:idx val="2"/>
          <c:order val="2"/>
          <c:tx>
            <c:strRef>
              <c:f>BaU0_material_trends!$E$31</c:f>
              <c:strCache>
                <c:ptCount val="1"/>
                <c:pt idx="0">
                  <c:v>Coal</c:v>
                </c:pt>
              </c:strCache>
            </c:strRef>
          </c:tx>
          <c:spPr>
            <a:ln w="28575" cap="rnd">
              <a:solidFill>
                <a:schemeClr val="accent3"/>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BaU0_material_trends!$E$46:$E$54</c:f>
              <c:numCache>
                <c:formatCode>0.00</c:formatCode>
                <c:ptCount val="9"/>
                <c:pt idx="0">
                  <c:v>1</c:v>
                </c:pt>
                <c:pt idx="1">
                  <c:v>1.0136785474770751</c:v>
                </c:pt>
                <c:pt idx="2">
                  <c:v>1.0262192903468377</c:v>
                </c:pt>
                <c:pt idx="3">
                  <c:v>1.0377572542641622</c:v>
                </c:pt>
                <c:pt idx="4">
                  <c:v>1.0483846271627622</c:v>
                </c:pt>
                <c:pt idx="5">
                  <c:v>1.058150180367067</c:v>
                </c:pt>
                <c:pt idx="6">
                  <c:v>1.0670531902669222</c:v>
                </c:pt>
                <c:pt idx="7">
                  <c:v>1.0750409780430628</c:v>
                </c:pt>
                <c:pt idx="8">
                  <c:v>1.0820505896120263</c:v>
                </c:pt>
              </c:numCache>
            </c:numRef>
          </c:val>
          <c:smooth val="0"/>
          <c:extLst>
            <c:ext xmlns:c16="http://schemas.microsoft.com/office/drawing/2014/chart" uri="{C3380CC4-5D6E-409C-BE32-E72D297353CC}">
              <c16:uniqueId val="{00000002-2078-47CF-A46C-AB7FE3F814CE}"/>
            </c:ext>
          </c:extLst>
        </c:ser>
        <c:ser>
          <c:idx val="3"/>
          <c:order val="3"/>
          <c:tx>
            <c:strRef>
              <c:f>BaU0_material_trends!$F$31</c:f>
              <c:strCache>
                <c:ptCount val="1"/>
                <c:pt idx="0">
                  <c:v>Oil</c:v>
                </c:pt>
              </c:strCache>
            </c:strRef>
          </c:tx>
          <c:spPr>
            <a:ln w="28575" cap="rnd">
              <a:solidFill>
                <a:schemeClr val="accent4"/>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BaU0_material_trends!$F$46:$F$54</c:f>
              <c:numCache>
                <c:formatCode>0.00</c:formatCode>
                <c:ptCount val="9"/>
                <c:pt idx="0">
                  <c:v>1</c:v>
                </c:pt>
                <c:pt idx="1">
                  <c:v>1.0228494436561075</c:v>
                </c:pt>
                <c:pt idx="2">
                  <c:v>1.0458022627135366</c:v>
                </c:pt>
                <c:pt idx="3">
                  <c:v>1.068912703670011</c:v>
                </c:pt>
                <c:pt idx="4">
                  <c:v>1.0922102438676893</c:v>
                </c:pt>
                <c:pt idx="5">
                  <c:v>1.115654761368633</c:v>
                </c:pt>
                <c:pt idx="6">
                  <c:v>1.1391269138778506</c:v>
                </c:pt>
                <c:pt idx="7">
                  <c:v>1.1624486091197983</c:v>
                </c:pt>
                <c:pt idx="8">
                  <c:v>1.1854605875653106</c:v>
                </c:pt>
              </c:numCache>
            </c:numRef>
          </c:val>
          <c:smooth val="0"/>
          <c:extLst>
            <c:ext xmlns:c16="http://schemas.microsoft.com/office/drawing/2014/chart" uri="{C3380CC4-5D6E-409C-BE32-E72D297353CC}">
              <c16:uniqueId val="{00000003-2078-47CF-A46C-AB7FE3F814CE}"/>
            </c:ext>
          </c:extLst>
        </c:ser>
        <c:ser>
          <c:idx val="4"/>
          <c:order val="4"/>
          <c:tx>
            <c:strRef>
              <c:f>BaU0_material_trends!$G$31</c:f>
              <c:strCache>
                <c:ptCount val="1"/>
                <c:pt idx="0">
                  <c:v>Gas</c:v>
                </c:pt>
              </c:strCache>
            </c:strRef>
          </c:tx>
          <c:spPr>
            <a:ln w="28575" cap="rnd">
              <a:solidFill>
                <a:schemeClr val="accent5"/>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BaU0_material_trends!$G$46:$G$54</c:f>
              <c:numCache>
                <c:formatCode>0.00</c:formatCode>
                <c:ptCount val="9"/>
                <c:pt idx="0">
                  <c:v>1</c:v>
                </c:pt>
                <c:pt idx="1">
                  <c:v>1.0304706033869706</c:v>
                </c:pt>
                <c:pt idx="2">
                  <c:v>1.06196368143139</c:v>
                </c:pt>
                <c:pt idx="3">
                  <c:v>1.0944659819060436</c:v>
                </c:pt>
                <c:pt idx="4">
                  <c:v>1.1279327085499264</c:v>
                </c:pt>
                <c:pt idx="5">
                  <c:v>1.1622156603995455</c:v>
                </c:pt>
                <c:pt idx="6">
                  <c:v>1.1970712577856835</c:v>
                </c:pt>
                <c:pt idx="7">
                  <c:v>1.2322073917563683</c:v>
                </c:pt>
                <c:pt idx="8">
                  <c:v>1.2674015742152722</c:v>
                </c:pt>
              </c:numCache>
            </c:numRef>
          </c:val>
          <c:smooth val="0"/>
          <c:extLst>
            <c:ext xmlns:c16="http://schemas.microsoft.com/office/drawing/2014/chart" uri="{C3380CC4-5D6E-409C-BE32-E72D297353CC}">
              <c16:uniqueId val="{00000004-2078-47CF-A46C-AB7FE3F814CE}"/>
            </c:ext>
          </c:extLst>
        </c:ser>
        <c:dLbls>
          <c:showLegendKey val="0"/>
          <c:showVal val="0"/>
          <c:showCatName val="0"/>
          <c:showSerName val="0"/>
          <c:showPercent val="0"/>
          <c:showBubbleSize val="0"/>
        </c:dLbls>
        <c:smooth val="0"/>
        <c:axId val="1389881375"/>
        <c:axId val="1389878047"/>
      </c:lineChart>
      <c:catAx>
        <c:axId val="1389881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89878047"/>
        <c:crosses val="autoZero"/>
        <c:auto val="1"/>
        <c:lblAlgn val="ctr"/>
        <c:lblOffset val="100"/>
        <c:noMultiLvlLbl val="0"/>
      </c:catAx>
      <c:valAx>
        <c:axId val="1389878047"/>
        <c:scaling>
          <c:orientation val="minMax"/>
          <c:min val="0.8"/>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9881375"/>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 Production-based</a:t>
            </a:r>
            <a:r>
              <a:rPr lang="en-US" baseline="0"/>
              <a:t> GDP material intensity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BaU0_material_trends!$K$31</c:f>
              <c:strCache>
                <c:ptCount val="1"/>
                <c:pt idx="0">
                  <c:v>Non-metallic minerals</c:v>
                </c:pt>
              </c:strCache>
            </c:strRef>
          </c:tx>
          <c:spPr>
            <a:ln w="28575" cap="rnd">
              <a:solidFill>
                <a:schemeClr val="accent1"/>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BaU0_material_trends!$K$32:$K$40</c:f>
              <c:numCache>
                <c:formatCode>General</c:formatCode>
                <c:ptCount val="9"/>
                <c:pt idx="0">
                  <c:v>1</c:v>
                </c:pt>
                <c:pt idx="1">
                  <c:v>0.995764211441444</c:v>
                </c:pt>
                <c:pt idx="2">
                  <c:v>0.99167644809736655</c:v>
                </c:pt>
                <c:pt idx="3">
                  <c:v>0.98767891651231499</c:v>
                </c:pt>
                <c:pt idx="4">
                  <c:v>0.98372977788184079</c:v>
                </c:pt>
                <c:pt idx="5">
                  <c:v>0.97985315715415533</c:v>
                </c:pt>
                <c:pt idx="6">
                  <c:v>0.9761046083453967</c:v>
                </c:pt>
                <c:pt idx="7">
                  <c:v>0.97254215997542215</c:v>
                </c:pt>
                <c:pt idx="8">
                  <c:v>0.96929750926121372</c:v>
                </c:pt>
              </c:numCache>
            </c:numRef>
          </c:val>
          <c:smooth val="0"/>
          <c:extLst>
            <c:ext xmlns:c16="http://schemas.microsoft.com/office/drawing/2014/chart" uri="{C3380CC4-5D6E-409C-BE32-E72D297353CC}">
              <c16:uniqueId val="{00000000-524F-447E-A14C-65B9B320BC6B}"/>
            </c:ext>
          </c:extLst>
        </c:ser>
        <c:ser>
          <c:idx val="1"/>
          <c:order val="1"/>
          <c:tx>
            <c:strRef>
              <c:f>BaU0_material_trends!$L$31</c:f>
              <c:strCache>
                <c:ptCount val="1"/>
                <c:pt idx="0">
                  <c:v>Metal ores</c:v>
                </c:pt>
              </c:strCache>
            </c:strRef>
          </c:tx>
          <c:spPr>
            <a:ln w="28575" cap="rnd">
              <a:solidFill>
                <a:schemeClr val="accent2"/>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BaU0_material_trends!$L$32:$L$40</c:f>
              <c:numCache>
                <c:formatCode>General</c:formatCode>
                <c:ptCount val="9"/>
                <c:pt idx="0">
                  <c:v>1</c:v>
                </c:pt>
                <c:pt idx="1">
                  <c:v>1.0088073859552236</c:v>
                </c:pt>
                <c:pt idx="2">
                  <c:v>1.0185005012561783</c:v>
                </c:pt>
                <c:pt idx="3">
                  <c:v>1.0289436479361749</c:v>
                </c:pt>
                <c:pt idx="4">
                  <c:v>1.0398773886685717</c:v>
                </c:pt>
                <c:pt idx="5">
                  <c:v>1.0511134724531375</c:v>
                </c:pt>
                <c:pt idx="6">
                  <c:v>1.0624959288861875</c:v>
                </c:pt>
                <c:pt idx="7">
                  <c:v>1.0738977701802652</c:v>
                </c:pt>
                <c:pt idx="8">
                  <c:v>1.0853390110743268</c:v>
                </c:pt>
              </c:numCache>
            </c:numRef>
          </c:val>
          <c:smooth val="0"/>
          <c:extLst>
            <c:ext xmlns:c16="http://schemas.microsoft.com/office/drawing/2014/chart" uri="{C3380CC4-5D6E-409C-BE32-E72D297353CC}">
              <c16:uniqueId val="{00000001-524F-447E-A14C-65B9B320BC6B}"/>
            </c:ext>
          </c:extLst>
        </c:ser>
        <c:ser>
          <c:idx val="2"/>
          <c:order val="2"/>
          <c:tx>
            <c:strRef>
              <c:f>BaU0_material_trends!$M$31</c:f>
              <c:strCache>
                <c:ptCount val="1"/>
                <c:pt idx="0">
                  <c:v>Coal</c:v>
                </c:pt>
              </c:strCache>
            </c:strRef>
          </c:tx>
          <c:spPr>
            <a:ln w="28575" cap="rnd">
              <a:solidFill>
                <a:schemeClr val="accent3"/>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BaU0_material_trends!$M$32:$M$40</c:f>
              <c:numCache>
                <c:formatCode>General</c:formatCode>
                <c:ptCount val="9"/>
                <c:pt idx="0">
                  <c:v>1</c:v>
                </c:pt>
                <c:pt idx="1">
                  <c:v>0.9748297544662311</c:v>
                </c:pt>
                <c:pt idx="2">
                  <c:v>0.94952668243320015</c:v>
                </c:pt>
                <c:pt idx="3">
                  <c:v>0.92416626598566243</c:v>
                </c:pt>
                <c:pt idx="4">
                  <c:v>0.89881312900458188</c:v>
                </c:pt>
                <c:pt idx="5">
                  <c:v>0.8736081920773624</c:v>
                </c:pt>
                <c:pt idx="6">
                  <c:v>0.8487297420196257</c:v>
                </c:pt>
                <c:pt idx="7">
                  <c:v>0.8243424352379608</c:v>
                </c:pt>
                <c:pt idx="8">
                  <c:v>0.80052866535324974</c:v>
                </c:pt>
              </c:numCache>
            </c:numRef>
          </c:val>
          <c:smooth val="0"/>
          <c:extLst>
            <c:ext xmlns:c16="http://schemas.microsoft.com/office/drawing/2014/chart" uri="{C3380CC4-5D6E-409C-BE32-E72D297353CC}">
              <c16:uniqueId val="{00000002-524F-447E-A14C-65B9B320BC6B}"/>
            </c:ext>
          </c:extLst>
        </c:ser>
        <c:ser>
          <c:idx val="3"/>
          <c:order val="3"/>
          <c:tx>
            <c:strRef>
              <c:f>BaU0_material_trends!$N$31</c:f>
              <c:strCache>
                <c:ptCount val="1"/>
                <c:pt idx="0">
                  <c:v>Oil</c:v>
                </c:pt>
              </c:strCache>
            </c:strRef>
          </c:tx>
          <c:spPr>
            <a:ln w="28575" cap="rnd">
              <a:solidFill>
                <a:schemeClr val="accent4"/>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BaU0_material_trends!$N$32:$N$40</c:f>
              <c:numCache>
                <c:formatCode>General</c:formatCode>
                <c:ptCount val="9"/>
                <c:pt idx="0">
                  <c:v>1</c:v>
                </c:pt>
                <c:pt idx="1">
                  <c:v>0.99076439543159611</c:v>
                </c:pt>
                <c:pt idx="2">
                  <c:v>0.98161425278814407</c:v>
                </c:pt>
                <c:pt idx="3">
                  <c:v>0.97245394686150644</c:v>
                </c:pt>
                <c:pt idx="4">
                  <c:v>0.96324284965476958</c:v>
                </c:pt>
                <c:pt idx="5">
                  <c:v>0.95399983043123748</c:v>
                </c:pt>
                <c:pt idx="6">
                  <c:v>0.94477944802379865</c:v>
                </c:pt>
                <c:pt idx="7">
                  <c:v>0.93565761178034157</c:v>
                </c:pt>
                <c:pt idx="8">
                  <c:v>0.92664672149671501</c:v>
                </c:pt>
              </c:numCache>
            </c:numRef>
          </c:val>
          <c:smooth val="0"/>
          <c:extLst>
            <c:ext xmlns:c16="http://schemas.microsoft.com/office/drawing/2014/chart" uri="{C3380CC4-5D6E-409C-BE32-E72D297353CC}">
              <c16:uniqueId val="{00000003-524F-447E-A14C-65B9B320BC6B}"/>
            </c:ext>
          </c:extLst>
        </c:ser>
        <c:ser>
          <c:idx val="4"/>
          <c:order val="4"/>
          <c:tx>
            <c:strRef>
              <c:f>BaU0_material_trends!$O$31</c:f>
              <c:strCache>
                <c:ptCount val="1"/>
                <c:pt idx="0">
                  <c:v>Gas</c:v>
                </c:pt>
              </c:strCache>
            </c:strRef>
          </c:tx>
          <c:spPr>
            <a:ln w="28575" cap="rnd">
              <a:solidFill>
                <a:schemeClr val="accent5"/>
              </a:solidFill>
              <a:round/>
            </a:ln>
            <a:effectLst/>
          </c:spPr>
          <c:marker>
            <c:symbol val="none"/>
          </c:marker>
          <c:cat>
            <c:numRef>
              <c:f>BaU0_material_trends!$B$32:$B$40</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BaU0_material_trends!$O$32:$O$40</c:f>
              <c:numCache>
                <c:formatCode>General</c:formatCode>
                <c:ptCount val="9"/>
                <c:pt idx="0">
                  <c:v>1</c:v>
                </c:pt>
                <c:pt idx="1">
                  <c:v>0.99719393157140579</c:v>
                </c:pt>
                <c:pt idx="2">
                  <c:v>0.99507559748224661</c:v>
                </c:pt>
                <c:pt idx="3">
                  <c:v>0.9934470183320333</c:v>
                </c:pt>
                <c:pt idx="4">
                  <c:v>0.99211120366749428</c:v>
                </c:pt>
                <c:pt idx="5">
                  <c:v>0.9908842302009423</c:v>
                </c:pt>
                <c:pt idx="6">
                  <c:v>0.98961562819593929</c:v>
                </c:pt>
                <c:pt idx="7">
                  <c:v>0.98820942455803262</c:v>
                </c:pt>
                <c:pt idx="8">
                  <c:v>0.98662213599204196</c:v>
                </c:pt>
              </c:numCache>
            </c:numRef>
          </c:val>
          <c:smooth val="0"/>
          <c:extLst>
            <c:ext xmlns:c16="http://schemas.microsoft.com/office/drawing/2014/chart" uri="{C3380CC4-5D6E-409C-BE32-E72D297353CC}">
              <c16:uniqueId val="{00000004-524F-447E-A14C-65B9B320BC6B}"/>
            </c:ext>
          </c:extLst>
        </c:ser>
        <c:dLbls>
          <c:showLegendKey val="0"/>
          <c:showVal val="0"/>
          <c:showCatName val="0"/>
          <c:showSerName val="0"/>
          <c:showPercent val="0"/>
          <c:showBubbleSize val="0"/>
        </c:dLbls>
        <c:smooth val="0"/>
        <c:axId val="1389881375"/>
        <c:axId val="1389878047"/>
      </c:lineChart>
      <c:catAx>
        <c:axId val="1389881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89878047"/>
        <c:crosses val="autoZero"/>
        <c:auto val="1"/>
        <c:lblAlgn val="ctr"/>
        <c:lblOffset val="100"/>
        <c:noMultiLvlLbl val="0"/>
      </c:catAx>
      <c:valAx>
        <c:axId val="1389878047"/>
        <c:scaling>
          <c:orientation val="minMax"/>
          <c:max val="1.1000000000000001"/>
          <c:min val="0.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89881375"/>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 Consumption-based GDP</a:t>
            </a:r>
            <a:r>
              <a:rPr lang="en-US" baseline="0"/>
              <a:t> material intensity</a:t>
            </a:r>
            <a:endParaRPr lang="en-US"/>
          </a:p>
        </c:rich>
      </c:tx>
      <c:layout>
        <c:manualLayout>
          <c:xMode val="edge"/>
          <c:yMode val="edge"/>
          <c:x val="0.14904706339945548"/>
          <c:y val="2.559176106208124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BaU0_material_trends!$K$31</c:f>
              <c:strCache>
                <c:ptCount val="1"/>
                <c:pt idx="0">
                  <c:v>Non-metallic minerals</c:v>
                </c:pt>
              </c:strCache>
            </c:strRef>
          </c:tx>
          <c:spPr>
            <a:ln w="28575" cap="rnd">
              <a:solidFill>
                <a:schemeClr val="accent1"/>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BaU0_material_trends!$K$46:$K$54</c:f>
              <c:numCache>
                <c:formatCode>General</c:formatCode>
                <c:ptCount val="9"/>
                <c:pt idx="0">
                  <c:v>1</c:v>
                </c:pt>
                <c:pt idx="1">
                  <c:v>0.99619415612778828</c:v>
                </c:pt>
                <c:pt idx="2">
                  <c:v>0.99256579058301198</c:v>
                </c:pt>
                <c:pt idx="3">
                  <c:v>0.98907178795508865</c:v>
                </c:pt>
                <c:pt idx="4">
                  <c:v>0.98570978509945151</c:v>
                </c:pt>
                <c:pt idx="5">
                  <c:v>0.98248618404661403</c:v>
                </c:pt>
                <c:pt idx="6">
                  <c:v>0.97941517262612743</c:v>
                </c:pt>
                <c:pt idx="7">
                  <c:v>0.97651369556904577</c:v>
                </c:pt>
                <c:pt idx="8">
                  <c:v>0.97389030835706425</c:v>
                </c:pt>
              </c:numCache>
            </c:numRef>
          </c:val>
          <c:smooth val="0"/>
          <c:extLst>
            <c:ext xmlns:c16="http://schemas.microsoft.com/office/drawing/2014/chart" uri="{C3380CC4-5D6E-409C-BE32-E72D297353CC}">
              <c16:uniqueId val="{00000000-01EA-4B7F-B05E-E2932B8DA55A}"/>
            </c:ext>
          </c:extLst>
        </c:ser>
        <c:ser>
          <c:idx val="1"/>
          <c:order val="1"/>
          <c:tx>
            <c:strRef>
              <c:f>BaU0_material_trends!$L$31</c:f>
              <c:strCache>
                <c:ptCount val="1"/>
                <c:pt idx="0">
                  <c:v>Metal ores</c:v>
                </c:pt>
              </c:strCache>
            </c:strRef>
          </c:tx>
          <c:spPr>
            <a:ln w="28575" cap="rnd">
              <a:solidFill>
                <a:schemeClr val="accent2"/>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BaU0_material_trends!$L$46:$L$54</c:f>
              <c:numCache>
                <c:formatCode>General</c:formatCode>
                <c:ptCount val="9"/>
                <c:pt idx="0">
                  <c:v>1</c:v>
                </c:pt>
                <c:pt idx="1">
                  <c:v>1.0082530693314906</c:v>
                </c:pt>
                <c:pt idx="2">
                  <c:v>1.0166822283664196</c:v>
                </c:pt>
                <c:pt idx="3">
                  <c:v>1.0252023693588699</c:v>
                </c:pt>
                <c:pt idx="4">
                  <c:v>1.0337360108814329</c:v>
                </c:pt>
                <c:pt idx="5">
                  <c:v>1.0422299285436194</c:v>
                </c:pt>
                <c:pt idx="6">
                  <c:v>1.0506428896475897</c:v>
                </c:pt>
                <c:pt idx="7">
                  <c:v>1.0589447912614598</c:v>
                </c:pt>
                <c:pt idx="8">
                  <c:v>1.0671840832678436</c:v>
                </c:pt>
              </c:numCache>
            </c:numRef>
          </c:val>
          <c:smooth val="0"/>
          <c:extLst>
            <c:ext xmlns:c16="http://schemas.microsoft.com/office/drawing/2014/chart" uri="{C3380CC4-5D6E-409C-BE32-E72D297353CC}">
              <c16:uniqueId val="{00000001-01EA-4B7F-B05E-E2932B8DA55A}"/>
            </c:ext>
          </c:extLst>
        </c:ser>
        <c:ser>
          <c:idx val="2"/>
          <c:order val="2"/>
          <c:tx>
            <c:strRef>
              <c:f>BaU0_material_trends!$M$31</c:f>
              <c:strCache>
                <c:ptCount val="1"/>
                <c:pt idx="0">
                  <c:v>Coal</c:v>
                </c:pt>
              </c:strCache>
            </c:strRef>
          </c:tx>
          <c:spPr>
            <a:ln w="28575" cap="rnd">
              <a:solidFill>
                <a:schemeClr val="accent3"/>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BaU0_material_trends!$M$46:$M$54</c:f>
              <c:numCache>
                <c:formatCode>General</c:formatCode>
                <c:ptCount val="9"/>
                <c:pt idx="0">
                  <c:v>1</c:v>
                </c:pt>
                <c:pt idx="1">
                  <c:v>0.98056698791739638</c:v>
                </c:pt>
                <c:pt idx="2">
                  <c:v>0.96100833481032977</c:v>
                </c:pt>
                <c:pt idx="3">
                  <c:v>0.94133865745122458</c:v>
                </c:pt>
                <c:pt idx="4">
                  <c:v>0.92156861142845015</c:v>
                </c:pt>
                <c:pt idx="5">
                  <c:v>0.90175880741527858</c:v>
                </c:pt>
                <c:pt idx="6">
                  <c:v>0.88200160353817891</c:v>
                </c:pt>
                <c:pt idx="7">
                  <c:v>0.86239039947782525</c:v>
                </c:pt>
                <c:pt idx="8">
                  <c:v>0.84297426609893389</c:v>
                </c:pt>
              </c:numCache>
            </c:numRef>
          </c:val>
          <c:smooth val="0"/>
          <c:extLst>
            <c:ext xmlns:c16="http://schemas.microsoft.com/office/drawing/2014/chart" uri="{C3380CC4-5D6E-409C-BE32-E72D297353CC}">
              <c16:uniqueId val="{00000002-01EA-4B7F-B05E-E2932B8DA55A}"/>
            </c:ext>
          </c:extLst>
        </c:ser>
        <c:ser>
          <c:idx val="3"/>
          <c:order val="3"/>
          <c:tx>
            <c:strRef>
              <c:f>BaU0_material_trends!$N$31</c:f>
              <c:strCache>
                <c:ptCount val="1"/>
                <c:pt idx="0">
                  <c:v>Oil</c:v>
                </c:pt>
              </c:strCache>
            </c:strRef>
          </c:tx>
          <c:spPr>
            <a:ln w="28575" cap="rnd">
              <a:solidFill>
                <a:schemeClr val="accent4"/>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BaU0_material_trends!$N$46:$N$54</c:f>
              <c:numCache>
                <c:formatCode>General</c:formatCode>
                <c:ptCount val="9"/>
                <c:pt idx="0">
                  <c:v>1</c:v>
                </c:pt>
                <c:pt idx="1">
                  <c:v>0.98943831903627877</c:v>
                </c:pt>
                <c:pt idx="2">
                  <c:v>0.97934691004642527</c:v>
                </c:pt>
                <c:pt idx="3">
                  <c:v>0.96959943693070572</c:v>
                </c:pt>
                <c:pt idx="4">
                  <c:v>0.96009293893700764</c:v>
                </c:pt>
                <c:pt idx="5">
                  <c:v>0.95076438653534179</c:v>
                </c:pt>
                <c:pt idx="6">
                  <c:v>0.94157608433974493</c:v>
                </c:pt>
                <c:pt idx="7">
                  <c:v>0.9325081935166093</c:v>
                </c:pt>
                <c:pt idx="8">
                  <c:v>0.9235360882252156</c:v>
                </c:pt>
              </c:numCache>
            </c:numRef>
          </c:val>
          <c:smooth val="0"/>
          <c:extLst>
            <c:ext xmlns:c16="http://schemas.microsoft.com/office/drawing/2014/chart" uri="{C3380CC4-5D6E-409C-BE32-E72D297353CC}">
              <c16:uniqueId val="{00000003-01EA-4B7F-B05E-E2932B8DA55A}"/>
            </c:ext>
          </c:extLst>
        </c:ser>
        <c:ser>
          <c:idx val="4"/>
          <c:order val="4"/>
          <c:tx>
            <c:strRef>
              <c:f>BaU0_material_trends!$O$31</c:f>
              <c:strCache>
                <c:ptCount val="1"/>
                <c:pt idx="0">
                  <c:v>Gas</c:v>
                </c:pt>
              </c:strCache>
            </c:strRef>
          </c:tx>
          <c:spPr>
            <a:ln w="28575" cap="rnd">
              <a:solidFill>
                <a:schemeClr val="accent5"/>
              </a:solidFill>
              <a:round/>
            </a:ln>
            <a:effectLst/>
          </c:spPr>
          <c:marker>
            <c:symbol val="none"/>
          </c:marker>
          <c:cat>
            <c:numRef>
              <c:f>BaU0_material_trends!$B$46:$B$54</c:f>
              <c:numCache>
                <c:formatCode>General</c:formatCode>
                <c:ptCount val="9"/>
                <c:pt idx="0">
                  <c:v>2022</c:v>
                </c:pt>
                <c:pt idx="1">
                  <c:v>2023</c:v>
                </c:pt>
                <c:pt idx="2">
                  <c:v>2024</c:v>
                </c:pt>
                <c:pt idx="3">
                  <c:v>2025</c:v>
                </c:pt>
                <c:pt idx="4">
                  <c:v>2026</c:v>
                </c:pt>
                <c:pt idx="5">
                  <c:v>2027</c:v>
                </c:pt>
                <c:pt idx="6">
                  <c:v>2028</c:v>
                </c:pt>
                <c:pt idx="7">
                  <c:v>2029</c:v>
                </c:pt>
                <c:pt idx="8">
                  <c:v>2030</c:v>
                </c:pt>
              </c:numCache>
            </c:numRef>
          </c:cat>
          <c:val>
            <c:numRef>
              <c:f>BaU0_material_trends!$O$46:$O$54</c:f>
              <c:numCache>
                <c:formatCode>General</c:formatCode>
                <c:ptCount val="9"/>
                <c:pt idx="0">
                  <c:v>1</c:v>
                </c:pt>
                <c:pt idx="1">
                  <c:v>0.99681053546556952</c:v>
                </c:pt>
                <c:pt idx="2">
                  <c:v>0.99448135376260938</c:v>
                </c:pt>
                <c:pt idx="3">
                  <c:v>0.99277854604253812</c:v>
                </c:pt>
                <c:pt idx="4">
                  <c:v>0.99149429805756673</c:v>
                </c:pt>
                <c:pt idx="5">
                  <c:v>0.99044372653954982</c:v>
                </c:pt>
                <c:pt idx="6">
                  <c:v>0.98947154513668223</c:v>
                </c:pt>
                <c:pt idx="7">
                  <c:v>0.9884682040220214</c:v>
                </c:pt>
                <c:pt idx="8">
                  <c:v>0.98737242244822154</c:v>
                </c:pt>
              </c:numCache>
            </c:numRef>
          </c:val>
          <c:smooth val="0"/>
          <c:extLst>
            <c:ext xmlns:c16="http://schemas.microsoft.com/office/drawing/2014/chart" uri="{C3380CC4-5D6E-409C-BE32-E72D297353CC}">
              <c16:uniqueId val="{00000004-01EA-4B7F-B05E-E2932B8DA55A}"/>
            </c:ext>
          </c:extLst>
        </c:ser>
        <c:dLbls>
          <c:showLegendKey val="0"/>
          <c:showVal val="0"/>
          <c:showCatName val="0"/>
          <c:showSerName val="0"/>
          <c:showPercent val="0"/>
          <c:showBubbleSize val="0"/>
        </c:dLbls>
        <c:smooth val="0"/>
        <c:axId val="1389881375"/>
        <c:axId val="1389878047"/>
      </c:lineChart>
      <c:catAx>
        <c:axId val="1389881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89878047"/>
        <c:crosses val="autoZero"/>
        <c:auto val="1"/>
        <c:lblAlgn val="ctr"/>
        <c:lblOffset val="100"/>
        <c:noMultiLvlLbl val="0"/>
      </c:catAx>
      <c:valAx>
        <c:axId val="1389878047"/>
        <c:scaling>
          <c:orientation val="minMax"/>
          <c:min val="0.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89881375"/>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Change in material use in 2030 following implementation of the NDC mitigation policies, % change </a:t>
            </a:r>
            <a:r>
              <a:rPr lang="en-US" sz="1800" dirty="0" err="1"/>
              <a:t>w.r.t.</a:t>
            </a:r>
            <a:r>
              <a:rPr lang="en-US" sz="1800" dirty="0"/>
              <a:t> baseline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NDC_impacts!$G$2</c:f>
              <c:strCache>
                <c:ptCount val="1"/>
                <c:pt idx="0">
                  <c:v>Production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NDC_impacts!$F$3:$F$7</c:f>
              <c:strCache>
                <c:ptCount val="5"/>
                <c:pt idx="0">
                  <c:v>Non-metallic minerals</c:v>
                </c:pt>
                <c:pt idx="1">
                  <c:v>Metal ores</c:v>
                </c:pt>
                <c:pt idx="2">
                  <c:v>Coal</c:v>
                </c:pt>
                <c:pt idx="3">
                  <c:v>Oil</c:v>
                </c:pt>
                <c:pt idx="4">
                  <c:v>Gas</c:v>
                </c:pt>
              </c:strCache>
            </c:strRef>
          </c:cat>
          <c:val>
            <c:numRef>
              <c:f>NDC_impacts!$G$3:$G$7</c:f>
              <c:numCache>
                <c:formatCode>0.0</c:formatCode>
                <c:ptCount val="5"/>
                <c:pt idx="0">
                  <c:v>-2.3893909503800046</c:v>
                </c:pt>
                <c:pt idx="1">
                  <c:v>-7.0758322643417415</c:v>
                </c:pt>
                <c:pt idx="2">
                  <c:v>-52.112172429663147</c:v>
                </c:pt>
                <c:pt idx="3">
                  <c:v>-2.5376027135166197</c:v>
                </c:pt>
                <c:pt idx="4">
                  <c:v>-6.3143754760821196</c:v>
                </c:pt>
              </c:numCache>
            </c:numRef>
          </c:val>
          <c:extLst>
            <c:ext xmlns:c16="http://schemas.microsoft.com/office/drawing/2014/chart" uri="{C3380CC4-5D6E-409C-BE32-E72D297353CC}">
              <c16:uniqueId val="{00000000-09B9-400E-B278-5F4868889714}"/>
            </c:ext>
          </c:extLst>
        </c:ser>
        <c:ser>
          <c:idx val="1"/>
          <c:order val="1"/>
          <c:tx>
            <c:strRef>
              <c:f>NDC_impacts!$H$2</c:f>
              <c:strCache>
                <c:ptCount val="1"/>
                <c:pt idx="0">
                  <c:v>Consumption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NDC_impacts!$F$3:$F$7</c:f>
              <c:strCache>
                <c:ptCount val="5"/>
                <c:pt idx="0">
                  <c:v>Non-metallic minerals</c:v>
                </c:pt>
                <c:pt idx="1">
                  <c:v>Metal ores</c:v>
                </c:pt>
                <c:pt idx="2">
                  <c:v>Coal</c:v>
                </c:pt>
                <c:pt idx="3">
                  <c:v>Oil</c:v>
                </c:pt>
                <c:pt idx="4">
                  <c:v>Gas</c:v>
                </c:pt>
              </c:strCache>
            </c:strRef>
          </c:cat>
          <c:val>
            <c:numRef>
              <c:f>NDC_impacts!$H$3:$H$7</c:f>
              <c:numCache>
                <c:formatCode>0.0</c:formatCode>
                <c:ptCount val="5"/>
                <c:pt idx="0">
                  <c:v>-0.79157267894915151</c:v>
                </c:pt>
                <c:pt idx="1">
                  <c:v>-2.5858999835156311</c:v>
                </c:pt>
                <c:pt idx="2">
                  <c:v>-32.90137654711252</c:v>
                </c:pt>
                <c:pt idx="3">
                  <c:v>-2.0912423764522856</c:v>
                </c:pt>
                <c:pt idx="4">
                  <c:v>-8.5714331999355693</c:v>
                </c:pt>
              </c:numCache>
            </c:numRef>
          </c:val>
          <c:extLst>
            <c:ext xmlns:c16="http://schemas.microsoft.com/office/drawing/2014/chart" uri="{C3380CC4-5D6E-409C-BE32-E72D297353CC}">
              <c16:uniqueId val="{00000001-09B9-400E-B278-5F4868889714}"/>
            </c:ext>
          </c:extLst>
        </c:ser>
        <c:dLbls>
          <c:showLegendKey val="0"/>
          <c:showVal val="0"/>
          <c:showCatName val="0"/>
          <c:showSerName val="0"/>
          <c:showPercent val="0"/>
          <c:showBubbleSize val="0"/>
        </c:dLbls>
        <c:gapWidth val="219"/>
        <c:overlap val="-27"/>
        <c:axId val="1797568047"/>
        <c:axId val="1797564719"/>
      </c:barChart>
      <c:catAx>
        <c:axId val="17975680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797564719"/>
        <c:crosses val="autoZero"/>
        <c:auto val="1"/>
        <c:lblAlgn val="ctr"/>
        <c:lblOffset val="100"/>
        <c:noMultiLvlLbl val="0"/>
      </c:catAx>
      <c:valAx>
        <c:axId val="1797564719"/>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97568047"/>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KAYA decomposition of material use over 2022-2030 under NDC scenario (Türkiye vs Europe)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040198421388379"/>
          <c:y val="0.141384080814696"/>
          <c:w val="0.85515349728805057"/>
          <c:h val="0.54567350951268279"/>
        </c:manualLayout>
      </c:layout>
      <c:barChart>
        <c:barDir val="col"/>
        <c:grouping val="stacked"/>
        <c:varyColors val="0"/>
        <c:ser>
          <c:idx val="0"/>
          <c:order val="0"/>
          <c:tx>
            <c:strRef>
              <c:f>TUR_vs_EU!$N$25</c:f>
              <c:strCache>
                <c:ptCount val="1"/>
                <c:pt idx="0">
                  <c:v>Change in population, %</c:v>
                </c:pt>
              </c:strCache>
            </c:strRef>
          </c:tx>
          <c:spPr>
            <a:solidFill>
              <a:schemeClr val="accent1"/>
            </a:solidFill>
            <a:ln>
              <a:noFill/>
            </a:ln>
            <a:effectLst/>
          </c:spPr>
          <c:invertIfNegative val="0"/>
          <c:cat>
            <c:strRef>
              <c:f>TUR_vs_EU!$M$26:$M$29</c:f>
              <c:strCache>
                <c:ptCount val="4"/>
                <c:pt idx="0">
                  <c:v>Türkiye (consumption-based)</c:v>
                </c:pt>
                <c:pt idx="1">
                  <c:v>Europe (consumption based)</c:v>
                </c:pt>
                <c:pt idx="2">
                  <c:v>Türkiye (production-based)</c:v>
                </c:pt>
                <c:pt idx="3">
                  <c:v>Europe (production based)</c:v>
                </c:pt>
              </c:strCache>
            </c:strRef>
          </c:cat>
          <c:val>
            <c:numRef>
              <c:f>TUR_vs_EU!$N$26:$N$29</c:f>
              <c:numCache>
                <c:formatCode>0.0</c:formatCode>
                <c:ptCount val="4"/>
                <c:pt idx="0">
                  <c:v>5.2697759836888025</c:v>
                </c:pt>
                <c:pt idx="1">
                  <c:v>0.29214480794084352</c:v>
                </c:pt>
                <c:pt idx="2">
                  <c:v>5.2697759836888025</c:v>
                </c:pt>
                <c:pt idx="3">
                  <c:v>0.29214480794084352</c:v>
                </c:pt>
              </c:numCache>
            </c:numRef>
          </c:val>
          <c:extLst>
            <c:ext xmlns:c16="http://schemas.microsoft.com/office/drawing/2014/chart" uri="{C3380CC4-5D6E-409C-BE32-E72D297353CC}">
              <c16:uniqueId val="{00000000-0A41-4D94-92AA-FB94BCF7EBAD}"/>
            </c:ext>
          </c:extLst>
        </c:ser>
        <c:ser>
          <c:idx val="1"/>
          <c:order val="1"/>
          <c:tx>
            <c:strRef>
              <c:f>TUR_vs_EU!$O$25</c:f>
              <c:strCache>
                <c:ptCount val="1"/>
                <c:pt idx="0">
                  <c:v>Change in per capita GDP, %</c:v>
                </c:pt>
              </c:strCache>
            </c:strRef>
          </c:tx>
          <c:spPr>
            <a:solidFill>
              <a:schemeClr val="accent4"/>
            </a:solidFill>
            <a:ln>
              <a:noFill/>
            </a:ln>
            <a:effectLst/>
          </c:spPr>
          <c:invertIfNegative val="0"/>
          <c:cat>
            <c:strRef>
              <c:f>TUR_vs_EU!$M$26:$M$29</c:f>
              <c:strCache>
                <c:ptCount val="4"/>
                <c:pt idx="0">
                  <c:v>Türkiye (consumption-based)</c:v>
                </c:pt>
                <c:pt idx="1">
                  <c:v>Europe (consumption based)</c:v>
                </c:pt>
                <c:pt idx="2">
                  <c:v>Türkiye (production-based)</c:v>
                </c:pt>
                <c:pt idx="3">
                  <c:v>Europe (production based)</c:v>
                </c:pt>
              </c:strCache>
            </c:strRef>
          </c:cat>
          <c:val>
            <c:numRef>
              <c:f>TUR_vs_EU!$O$26:$O$29</c:f>
              <c:numCache>
                <c:formatCode>0.0</c:formatCode>
                <c:ptCount val="4"/>
                <c:pt idx="0">
                  <c:v>21.96487152901237</c:v>
                </c:pt>
                <c:pt idx="1">
                  <c:v>10.860852884141536</c:v>
                </c:pt>
                <c:pt idx="2">
                  <c:v>21.96487152901237</c:v>
                </c:pt>
                <c:pt idx="3">
                  <c:v>10.860852884141536</c:v>
                </c:pt>
              </c:numCache>
            </c:numRef>
          </c:val>
          <c:extLst>
            <c:ext xmlns:c16="http://schemas.microsoft.com/office/drawing/2014/chart" uri="{C3380CC4-5D6E-409C-BE32-E72D297353CC}">
              <c16:uniqueId val="{00000001-0A41-4D94-92AA-FB94BCF7EBAD}"/>
            </c:ext>
          </c:extLst>
        </c:ser>
        <c:ser>
          <c:idx val="2"/>
          <c:order val="2"/>
          <c:tx>
            <c:strRef>
              <c:f>TUR_vs_EU!$P$25</c:f>
              <c:strCache>
                <c:ptCount val="1"/>
                <c:pt idx="0">
                  <c:v>Change in material use per unit of GDP, %</c:v>
                </c:pt>
              </c:strCache>
            </c:strRef>
          </c:tx>
          <c:spPr>
            <a:solidFill>
              <a:srgbClr val="92D050"/>
            </a:solidFill>
            <a:ln>
              <a:noFill/>
            </a:ln>
            <a:effectLst/>
          </c:spPr>
          <c:invertIfNegative val="0"/>
          <c:cat>
            <c:strRef>
              <c:f>TUR_vs_EU!$M$26:$M$29</c:f>
              <c:strCache>
                <c:ptCount val="4"/>
                <c:pt idx="0">
                  <c:v>Türkiye (consumption-based)</c:v>
                </c:pt>
                <c:pt idx="1">
                  <c:v>Europe (consumption based)</c:v>
                </c:pt>
                <c:pt idx="2">
                  <c:v>Türkiye (production-based)</c:v>
                </c:pt>
                <c:pt idx="3">
                  <c:v>Europe (production based)</c:v>
                </c:pt>
              </c:strCache>
            </c:strRef>
          </c:cat>
          <c:val>
            <c:numRef>
              <c:f>TUR_vs_EU!$P$26:$P$29</c:f>
              <c:numCache>
                <c:formatCode>0.0</c:formatCode>
                <c:ptCount val="4"/>
                <c:pt idx="0">
                  <c:v>-5.0602446881697603</c:v>
                </c:pt>
                <c:pt idx="1">
                  <c:v>1.0484001941215126</c:v>
                </c:pt>
                <c:pt idx="2">
                  <c:v>-6.7441827010246413</c:v>
                </c:pt>
                <c:pt idx="3">
                  <c:v>-6.4923036040515569</c:v>
                </c:pt>
              </c:numCache>
            </c:numRef>
          </c:val>
          <c:extLst>
            <c:ext xmlns:c16="http://schemas.microsoft.com/office/drawing/2014/chart" uri="{C3380CC4-5D6E-409C-BE32-E72D297353CC}">
              <c16:uniqueId val="{00000002-0A41-4D94-92AA-FB94BCF7EBAD}"/>
            </c:ext>
          </c:extLst>
        </c:ser>
        <c:dLbls>
          <c:showLegendKey val="0"/>
          <c:showVal val="0"/>
          <c:showCatName val="0"/>
          <c:showSerName val="0"/>
          <c:showPercent val="0"/>
          <c:showBubbleSize val="0"/>
        </c:dLbls>
        <c:gapWidth val="150"/>
        <c:overlap val="100"/>
        <c:axId val="1777173920"/>
        <c:axId val="1777166432"/>
      </c:barChart>
      <c:scatterChart>
        <c:scatterStyle val="lineMarker"/>
        <c:varyColors val="0"/>
        <c:ser>
          <c:idx val="3"/>
          <c:order val="3"/>
          <c:tx>
            <c:strRef>
              <c:f>TUR_vs_EU!$Q$25</c:f>
              <c:strCache>
                <c:ptCount val="1"/>
                <c:pt idx="0">
                  <c:v>Aggregate change in material use, %</c:v>
                </c:pt>
              </c:strCache>
            </c:strRef>
          </c:tx>
          <c:spPr>
            <a:ln w="25400" cap="rnd">
              <a:noFill/>
              <a:round/>
            </a:ln>
            <a:effectLst/>
          </c:spPr>
          <c:marker>
            <c:symbol val="diamond"/>
            <c:size val="7"/>
            <c:spPr>
              <a:solidFill>
                <a:srgbClr val="FF0000"/>
              </a:solidFill>
              <a:ln w="9525">
                <a:solidFill>
                  <a:srgbClr val="FF0000"/>
                </a:solidFill>
              </a:ln>
              <a:effectLst/>
            </c:spPr>
          </c:marker>
          <c:xVal>
            <c:strRef>
              <c:f>TUR_vs_EU!$M$26:$M$29</c:f>
              <c:strCache>
                <c:ptCount val="4"/>
                <c:pt idx="0">
                  <c:v>Türkiye (consumption-based)</c:v>
                </c:pt>
                <c:pt idx="1">
                  <c:v>Europe (consumption based)</c:v>
                </c:pt>
                <c:pt idx="2">
                  <c:v>Türkiye (production-based)</c:v>
                </c:pt>
                <c:pt idx="3">
                  <c:v>Europe (production based)</c:v>
                </c:pt>
              </c:strCache>
            </c:strRef>
          </c:xVal>
          <c:yVal>
            <c:numRef>
              <c:f>TUR_vs_EU!$Q$26:$Q$29</c:f>
              <c:numCache>
                <c:formatCode>0.0</c:formatCode>
                <c:ptCount val="4"/>
                <c:pt idx="0">
                  <c:v>21.895190236898785</c:v>
                </c:pt>
                <c:pt idx="1">
                  <c:v>12.350388004734981</c:v>
                </c:pt>
                <c:pt idx="2">
                  <c:v>19.733146067415746</c:v>
                </c:pt>
                <c:pt idx="3">
                  <c:v>3.9662770645717558</c:v>
                </c:pt>
              </c:numCache>
            </c:numRef>
          </c:yVal>
          <c:smooth val="0"/>
          <c:extLst>
            <c:ext xmlns:c16="http://schemas.microsoft.com/office/drawing/2014/chart" uri="{C3380CC4-5D6E-409C-BE32-E72D297353CC}">
              <c16:uniqueId val="{00000003-0A41-4D94-92AA-FB94BCF7EBAD}"/>
            </c:ext>
          </c:extLst>
        </c:ser>
        <c:dLbls>
          <c:showLegendKey val="0"/>
          <c:showVal val="0"/>
          <c:showCatName val="0"/>
          <c:showSerName val="0"/>
          <c:showPercent val="0"/>
          <c:showBubbleSize val="0"/>
        </c:dLbls>
        <c:axId val="1777173920"/>
        <c:axId val="1777166432"/>
      </c:scatterChart>
      <c:catAx>
        <c:axId val="177717392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77166432"/>
        <c:crosses val="autoZero"/>
        <c:auto val="1"/>
        <c:lblAlgn val="ctr"/>
        <c:lblOffset val="100"/>
        <c:noMultiLvlLbl val="0"/>
      </c:catAx>
      <c:valAx>
        <c:axId val="1777166432"/>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Percent change over 2022-2030</a:t>
                </a:r>
              </a:p>
            </c:rich>
          </c:tx>
          <c:layout>
            <c:manualLayout>
              <c:xMode val="edge"/>
              <c:yMode val="edge"/>
              <c:x val="1.9544360375216164E-2"/>
              <c:y val="0.2852357989861686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77173920"/>
        <c:crosses val="autoZero"/>
        <c:crossBetween val="between"/>
      </c:valAx>
      <c:spPr>
        <a:noFill/>
        <a:ln>
          <a:noFill/>
        </a:ln>
        <a:effectLst/>
      </c:spPr>
    </c:plotArea>
    <c:legend>
      <c:legendPos val="b"/>
      <c:layout>
        <c:manualLayout>
          <c:xMode val="edge"/>
          <c:yMode val="edge"/>
          <c:x val="6.1364256687911262E-2"/>
          <c:y val="0.82651725127479525"/>
          <c:w val="0.93863574331208877"/>
          <c:h val="0.1039846890459130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597000473755023E-2"/>
          <c:y val="1.5986176001858688E-2"/>
          <c:w val="0.84056255813873071"/>
          <c:h val="0.66675210732649959"/>
        </c:manualLayout>
      </c:layout>
      <c:barChart>
        <c:barDir val="col"/>
        <c:grouping val="stacked"/>
        <c:varyColors val="0"/>
        <c:ser>
          <c:idx val="0"/>
          <c:order val="0"/>
          <c:tx>
            <c:strRef>
              <c:f>'summary for graph2'!$D$2</c:f>
              <c:strCache>
                <c:ptCount val="1"/>
                <c:pt idx="0">
                  <c:v>Coal</c:v>
                </c:pt>
              </c:strCache>
            </c:strRef>
          </c:tx>
          <c:spPr>
            <a:solidFill>
              <a:schemeClr val="accent1"/>
            </a:solidFill>
            <a:ln>
              <a:noFill/>
            </a:ln>
            <a:effectLst/>
          </c:spPr>
          <c:invertIfNegative val="0"/>
          <c:cat>
            <c:multiLvlStrRef>
              <c:f>'summary for graph2'!$B$3:$C$24</c:f>
              <c:multiLvlStrCache>
                <c:ptCount val="22"/>
                <c:lvl>
                  <c:pt idx="0">
                    <c:v>prod</c:v>
                  </c:pt>
                  <c:pt idx="1">
                    <c:v>cons</c:v>
                  </c:pt>
                  <c:pt idx="2">
                    <c:v>prod</c:v>
                  </c:pt>
                  <c:pt idx="3">
                    <c:v>cons</c:v>
                  </c:pt>
                  <c:pt idx="4">
                    <c:v>prod</c:v>
                  </c:pt>
                  <c:pt idx="5">
                    <c:v>cons</c:v>
                  </c:pt>
                  <c:pt idx="6">
                    <c:v>prod</c:v>
                  </c:pt>
                  <c:pt idx="7">
                    <c:v>cons</c:v>
                  </c:pt>
                  <c:pt idx="8">
                    <c:v>prod</c:v>
                  </c:pt>
                  <c:pt idx="9">
                    <c:v>cons</c:v>
                  </c:pt>
                  <c:pt idx="10">
                    <c:v>prod</c:v>
                  </c:pt>
                  <c:pt idx="11">
                    <c:v>cons</c:v>
                  </c:pt>
                  <c:pt idx="12">
                    <c:v>prod</c:v>
                  </c:pt>
                  <c:pt idx="13">
                    <c:v>cons</c:v>
                  </c:pt>
                  <c:pt idx="14">
                    <c:v>prod</c:v>
                  </c:pt>
                  <c:pt idx="15">
                    <c:v>cons</c:v>
                  </c:pt>
                  <c:pt idx="16">
                    <c:v>prod</c:v>
                  </c:pt>
                  <c:pt idx="17">
                    <c:v>cons</c:v>
                  </c:pt>
                  <c:pt idx="18">
                    <c:v>prod</c:v>
                  </c:pt>
                  <c:pt idx="19">
                    <c:v>cons</c:v>
                  </c:pt>
                  <c:pt idx="20">
                    <c:v>prod</c:v>
                  </c:pt>
                  <c:pt idx="21">
                    <c:v>cons</c:v>
                  </c:pt>
                </c:lvl>
                <c:lvl>
                  <c:pt idx="0">
                    <c:v>NDC mitig.</c:v>
                  </c:pt>
                  <c:pt idx="2">
                    <c:v>Cons. Shift</c:v>
                  </c:pt>
                  <c:pt idx="4">
                    <c:v>Extend</c:v>
                  </c:pt>
                  <c:pt idx="6">
                    <c:v>Design</c:v>
                  </c:pt>
                  <c:pt idx="8">
                    <c:v>Extract</c:v>
                  </c:pt>
                  <c:pt idx="10">
                    <c:v>Extract + BAT</c:v>
                  </c:pt>
                  <c:pt idx="12">
                    <c:v>Tax/Sub</c:v>
                  </c:pt>
                  <c:pt idx="14">
                    <c:v>Tax/Sub + BAT</c:v>
                  </c:pt>
                  <c:pt idx="16">
                    <c:v>Sub</c:v>
                  </c:pt>
                  <c:pt idx="18">
                    <c:v>Tax</c:v>
                  </c:pt>
                  <c:pt idx="20">
                    <c:v>Cons. Shift + Design + Extract</c:v>
                  </c:pt>
                </c:lvl>
              </c:multiLvlStrCache>
            </c:multiLvlStrRef>
          </c:cat>
          <c:val>
            <c:numRef>
              <c:f>'summary for graph2'!$D$3:$D$24</c:f>
              <c:numCache>
                <c:formatCode>0.0%</c:formatCode>
                <c:ptCount val="22"/>
                <c:pt idx="0">
                  <c:v>-1.694213994394337E-2</c:v>
                </c:pt>
                <c:pt idx="1">
                  <c:v>-1.4238205248384084E-2</c:v>
                </c:pt>
                <c:pt idx="2">
                  <c:v>-1.7120404973229364E-2</c:v>
                </c:pt>
                <c:pt idx="3">
                  <c:v>-1.4911133841653533E-2</c:v>
                </c:pt>
                <c:pt idx="4">
                  <c:v>-1.7105245427431814E-2</c:v>
                </c:pt>
                <c:pt idx="5">
                  <c:v>-1.4845734131821721E-2</c:v>
                </c:pt>
                <c:pt idx="6">
                  <c:v>-1.7558459700312622E-2</c:v>
                </c:pt>
                <c:pt idx="7">
                  <c:v>-1.5964413378944851E-2</c:v>
                </c:pt>
                <c:pt idx="8">
                  <c:v>-1.697470489417514E-2</c:v>
                </c:pt>
                <c:pt idx="9">
                  <c:v>-1.4226731615080255E-2</c:v>
                </c:pt>
                <c:pt idx="10">
                  <c:v>-1.6944834974307377E-2</c:v>
                </c:pt>
                <c:pt idx="11">
                  <c:v>-1.4311062819863383E-2</c:v>
                </c:pt>
                <c:pt idx="12">
                  <c:v>-1.7471657264005173E-2</c:v>
                </c:pt>
                <c:pt idx="13">
                  <c:v>-1.4771729197012038E-2</c:v>
                </c:pt>
                <c:pt idx="14">
                  <c:v>-1.7534372866434295E-2</c:v>
                </c:pt>
                <c:pt idx="15">
                  <c:v>-1.6515147777528546E-2</c:v>
                </c:pt>
                <c:pt idx="16">
                  <c:v>-1.7148815084983289E-2</c:v>
                </c:pt>
                <c:pt idx="17">
                  <c:v>-1.4495214634389809E-2</c:v>
                </c:pt>
                <c:pt idx="18">
                  <c:v>-1.7327416993064788E-2</c:v>
                </c:pt>
                <c:pt idx="19">
                  <c:v>-1.4546272302591838E-2</c:v>
                </c:pt>
                <c:pt idx="20">
                  <c:v>-1.7958222537640591E-2</c:v>
                </c:pt>
                <c:pt idx="21">
                  <c:v>-1.6368858952904752E-2</c:v>
                </c:pt>
              </c:numCache>
            </c:numRef>
          </c:val>
          <c:extLst>
            <c:ext xmlns:c16="http://schemas.microsoft.com/office/drawing/2014/chart" uri="{C3380CC4-5D6E-409C-BE32-E72D297353CC}">
              <c16:uniqueId val="{00000000-E8FD-426C-96CB-CAE8D4BDA38C}"/>
            </c:ext>
          </c:extLst>
        </c:ser>
        <c:ser>
          <c:idx val="1"/>
          <c:order val="1"/>
          <c:tx>
            <c:strRef>
              <c:f>'summary for graph2'!$E$2</c:f>
              <c:strCache>
                <c:ptCount val="1"/>
                <c:pt idx="0">
                  <c:v>Gas</c:v>
                </c:pt>
              </c:strCache>
            </c:strRef>
          </c:tx>
          <c:spPr>
            <a:solidFill>
              <a:schemeClr val="accent2"/>
            </a:solidFill>
            <a:ln>
              <a:noFill/>
            </a:ln>
            <a:effectLst/>
          </c:spPr>
          <c:invertIfNegative val="0"/>
          <c:cat>
            <c:multiLvlStrRef>
              <c:f>'summary for graph2'!$B$3:$C$24</c:f>
              <c:multiLvlStrCache>
                <c:ptCount val="22"/>
                <c:lvl>
                  <c:pt idx="0">
                    <c:v>prod</c:v>
                  </c:pt>
                  <c:pt idx="1">
                    <c:v>cons</c:v>
                  </c:pt>
                  <c:pt idx="2">
                    <c:v>prod</c:v>
                  </c:pt>
                  <c:pt idx="3">
                    <c:v>cons</c:v>
                  </c:pt>
                  <c:pt idx="4">
                    <c:v>prod</c:v>
                  </c:pt>
                  <c:pt idx="5">
                    <c:v>cons</c:v>
                  </c:pt>
                  <c:pt idx="6">
                    <c:v>prod</c:v>
                  </c:pt>
                  <c:pt idx="7">
                    <c:v>cons</c:v>
                  </c:pt>
                  <c:pt idx="8">
                    <c:v>prod</c:v>
                  </c:pt>
                  <c:pt idx="9">
                    <c:v>cons</c:v>
                  </c:pt>
                  <c:pt idx="10">
                    <c:v>prod</c:v>
                  </c:pt>
                  <c:pt idx="11">
                    <c:v>cons</c:v>
                  </c:pt>
                  <c:pt idx="12">
                    <c:v>prod</c:v>
                  </c:pt>
                  <c:pt idx="13">
                    <c:v>cons</c:v>
                  </c:pt>
                  <c:pt idx="14">
                    <c:v>prod</c:v>
                  </c:pt>
                  <c:pt idx="15">
                    <c:v>cons</c:v>
                  </c:pt>
                  <c:pt idx="16">
                    <c:v>prod</c:v>
                  </c:pt>
                  <c:pt idx="17">
                    <c:v>cons</c:v>
                  </c:pt>
                  <c:pt idx="18">
                    <c:v>prod</c:v>
                  </c:pt>
                  <c:pt idx="19">
                    <c:v>cons</c:v>
                  </c:pt>
                  <c:pt idx="20">
                    <c:v>prod</c:v>
                  </c:pt>
                  <c:pt idx="21">
                    <c:v>cons</c:v>
                  </c:pt>
                </c:lvl>
                <c:lvl>
                  <c:pt idx="0">
                    <c:v>NDC mitig.</c:v>
                  </c:pt>
                  <c:pt idx="2">
                    <c:v>Cons. Shift</c:v>
                  </c:pt>
                  <c:pt idx="4">
                    <c:v>Extend</c:v>
                  </c:pt>
                  <c:pt idx="6">
                    <c:v>Design</c:v>
                  </c:pt>
                  <c:pt idx="8">
                    <c:v>Extract</c:v>
                  </c:pt>
                  <c:pt idx="10">
                    <c:v>Extract + BAT</c:v>
                  </c:pt>
                  <c:pt idx="12">
                    <c:v>Tax/Sub</c:v>
                  </c:pt>
                  <c:pt idx="14">
                    <c:v>Tax/Sub + BAT</c:v>
                  </c:pt>
                  <c:pt idx="16">
                    <c:v>Sub</c:v>
                  </c:pt>
                  <c:pt idx="18">
                    <c:v>Tax</c:v>
                  </c:pt>
                  <c:pt idx="20">
                    <c:v>Cons. Shift + Design + Extract</c:v>
                  </c:pt>
                </c:lvl>
              </c:multiLvlStrCache>
            </c:multiLvlStrRef>
          </c:cat>
          <c:val>
            <c:numRef>
              <c:f>'summary for graph2'!$E$3:$E$24</c:f>
              <c:numCache>
                <c:formatCode>0.0%</c:formatCode>
                <c:ptCount val="22"/>
                <c:pt idx="0">
                  <c:v>-1.9960630098099083E-3</c:v>
                </c:pt>
                <c:pt idx="1">
                  <c:v>-3.3990638662587435E-3</c:v>
                </c:pt>
                <c:pt idx="2">
                  <c:v>-2.0420469653958102E-3</c:v>
                </c:pt>
                <c:pt idx="3">
                  <c:v>-3.5946893140889899E-3</c:v>
                </c:pt>
                <c:pt idx="4">
                  <c:v>-2.295660551942216E-3</c:v>
                </c:pt>
                <c:pt idx="5">
                  <c:v>-3.7989199868971109E-3</c:v>
                </c:pt>
                <c:pt idx="6">
                  <c:v>-3.843225592008336E-3</c:v>
                </c:pt>
                <c:pt idx="7">
                  <c:v>-5.8727792065638371E-3</c:v>
                </c:pt>
                <c:pt idx="8">
                  <c:v>-2.0749487944230834E-3</c:v>
                </c:pt>
                <c:pt idx="9">
                  <c:v>-3.440368946152518E-3</c:v>
                </c:pt>
                <c:pt idx="10">
                  <c:v>-1.9934802723777351E-3</c:v>
                </c:pt>
                <c:pt idx="11">
                  <c:v>-3.4151269528841003E-3</c:v>
                </c:pt>
                <c:pt idx="12">
                  <c:v>-2.9001895504689344E-3</c:v>
                </c:pt>
                <c:pt idx="13">
                  <c:v>-4.3278544822035366E-3</c:v>
                </c:pt>
                <c:pt idx="14">
                  <c:v>-3.2136552696827056E-3</c:v>
                </c:pt>
                <c:pt idx="15">
                  <c:v>-4.65772143968856E-3</c:v>
                </c:pt>
                <c:pt idx="16">
                  <c:v>-2.0800581228215143E-3</c:v>
                </c:pt>
                <c:pt idx="17">
                  <c:v>-3.5097844276406722E-3</c:v>
                </c:pt>
                <c:pt idx="18">
                  <c:v>-3.0606561500592907E-3</c:v>
                </c:pt>
                <c:pt idx="19">
                  <c:v>-4.4305435002727853E-3</c:v>
                </c:pt>
                <c:pt idx="20">
                  <c:v>-4.2209790146968953E-3</c:v>
                </c:pt>
                <c:pt idx="21">
                  <c:v>-6.1883041224190779E-3</c:v>
                </c:pt>
              </c:numCache>
            </c:numRef>
          </c:val>
          <c:extLst>
            <c:ext xmlns:c16="http://schemas.microsoft.com/office/drawing/2014/chart" uri="{C3380CC4-5D6E-409C-BE32-E72D297353CC}">
              <c16:uniqueId val="{00000001-E8FD-426C-96CB-CAE8D4BDA38C}"/>
            </c:ext>
          </c:extLst>
        </c:ser>
        <c:ser>
          <c:idx val="2"/>
          <c:order val="2"/>
          <c:tx>
            <c:strRef>
              <c:f>'summary for graph2'!$F$2</c:f>
              <c:strCache>
                <c:ptCount val="1"/>
                <c:pt idx="0">
                  <c:v>Metal ores</c:v>
                </c:pt>
              </c:strCache>
            </c:strRef>
          </c:tx>
          <c:spPr>
            <a:solidFill>
              <a:schemeClr val="accent3"/>
            </a:solidFill>
            <a:ln>
              <a:noFill/>
            </a:ln>
            <a:effectLst/>
          </c:spPr>
          <c:invertIfNegative val="0"/>
          <c:cat>
            <c:multiLvlStrRef>
              <c:f>'summary for graph2'!$B$3:$C$24</c:f>
              <c:multiLvlStrCache>
                <c:ptCount val="22"/>
                <c:lvl>
                  <c:pt idx="0">
                    <c:v>prod</c:v>
                  </c:pt>
                  <c:pt idx="1">
                    <c:v>cons</c:v>
                  </c:pt>
                  <c:pt idx="2">
                    <c:v>prod</c:v>
                  </c:pt>
                  <c:pt idx="3">
                    <c:v>cons</c:v>
                  </c:pt>
                  <c:pt idx="4">
                    <c:v>prod</c:v>
                  </c:pt>
                  <c:pt idx="5">
                    <c:v>cons</c:v>
                  </c:pt>
                  <c:pt idx="6">
                    <c:v>prod</c:v>
                  </c:pt>
                  <c:pt idx="7">
                    <c:v>cons</c:v>
                  </c:pt>
                  <c:pt idx="8">
                    <c:v>prod</c:v>
                  </c:pt>
                  <c:pt idx="9">
                    <c:v>cons</c:v>
                  </c:pt>
                  <c:pt idx="10">
                    <c:v>prod</c:v>
                  </c:pt>
                  <c:pt idx="11">
                    <c:v>cons</c:v>
                  </c:pt>
                  <c:pt idx="12">
                    <c:v>prod</c:v>
                  </c:pt>
                  <c:pt idx="13">
                    <c:v>cons</c:v>
                  </c:pt>
                  <c:pt idx="14">
                    <c:v>prod</c:v>
                  </c:pt>
                  <c:pt idx="15">
                    <c:v>cons</c:v>
                  </c:pt>
                  <c:pt idx="16">
                    <c:v>prod</c:v>
                  </c:pt>
                  <c:pt idx="17">
                    <c:v>cons</c:v>
                  </c:pt>
                  <c:pt idx="18">
                    <c:v>prod</c:v>
                  </c:pt>
                  <c:pt idx="19">
                    <c:v>cons</c:v>
                  </c:pt>
                  <c:pt idx="20">
                    <c:v>prod</c:v>
                  </c:pt>
                  <c:pt idx="21">
                    <c:v>cons</c:v>
                  </c:pt>
                </c:lvl>
                <c:lvl>
                  <c:pt idx="0">
                    <c:v>NDC mitig.</c:v>
                  </c:pt>
                  <c:pt idx="2">
                    <c:v>Cons. Shift</c:v>
                  </c:pt>
                  <c:pt idx="4">
                    <c:v>Extend</c:v>
                  </c:pt>
                  <c:pt idx="6">
                    <c:v>Design</c:v>
                  </c:pt>
                  <c:pt idx="8">
                    <c:v>Extract</c:v>
                  </c:pt>
                  <c:pt idx="10">
                    <c:v>Extract + BAT</c:v>
                  </c:pt>
                  <c:pt idx="12">
                    <c:v>Tax/Sub</c:v>
                  </c:pt>
                  <c:pt idx="14">
                    <c:v>Tax/Sub + BAT</c:v>
                  </c:pt>
                  <c:pt idx="16">
                    <c:v>Sub</c:v>
                  </c:pt>
                  <c:pt idx="18">
                    <c:v>Tax</c:v>
                  </c:pt>
                  <c:pt idx="20">
                    <c:v>Cons. Shift + Design + Extract</c:v>
                  </c:pt>
                </c:lvl>
              </c:multiLvlStrCache>
            </c:multiLvlStrRef>
          </c:cat>
          <c:val>
            <c:numRef>
              <c:f>'summary for graph2'!$F$3:$F$24</c:f>
              <c:numCache>
                <c:formatCode>0.0%</c:formatCode>
                <c:ptCount val="22"/>
                <c:pt idx="0">
                  <c:v>-1.5731116820582845E-3</c:v>
                </c:pt>
                <c:pt idx="1">
                  <c:v>-9.7239042249933614E-4</c:v>
                </c:pt>
                <c:pt idx="2">
                  <c:v>-2.5908786697330121E-3</c:v>
                </c:pt>
                <c:pt idx="3">
                  <c:v>-2.9561816207310191E-3</c:v>
                </c:pt>
                <c:pt idx="4">
                  <c:v>-2.2983555823062264E-3</c:v>
                </c:pt>
                <c:pt idx="5">
                  <c:v>-2.7439194046102212E-3</c:v>
                </c:pt>
                <c:pt idx="6">
                  <c:v>-4.4122700240756037E-3</c:v>
                </c:pt>
                <c:pt idx="7">
                  <c:v>-6.1418359075385764E-3</c:v>
                </c:pt>
                <c:pt idx="8">
                  <c:v>-1.5663741061482624E-3</c:v>
                </c:pt>
                <c:pt idx="9">
                  <c:v>-9.4886947422648856E-4</c:v>
                </c:pt>
                <c:pt idx="10">
                  <c:v>-1.5443085450429421E-3</c:v>
                </c:pt>
                <c:pt idx="11">
                  <c:v>-1.0114007757323466E-3</c:v>
                </c:pt>
                <c:pt idx="12">
                  <c:v>-9.6574167235617524E-3</c:v>
                </c:pt>
                <c:pt idx="13">
                  <c:v>-5.3346658046143506E-3</c:v>
                </c:pt>
                <c:pt idx="14">
                  <c:v>-9.771281756441123E-3</c:v>
                </c:pt>
                <c:pt idx="15">
                  <c:v>-7.1234052366809736E-3</c:v>
                </c:pt>
                <c:pt idx="16">
                  <c:v>-6.0837503144202092E-3</c:v>
                </c:pt>
                <c:pt idx="17">
                  <c:v>-3.3221905231230983E-3</c:v>
                </c:pt>
                <c:pt idx="18">
                  <c:v>-6.7278064249523886E-3</c:v>
                </c:pt>
                <c:pt idx="19">
                  <c:v>-3.8052304852142131E-3</c:v>
                </c:pt>
                <c:pt idx="20">
                  <c:v>-9.1365459592511414E-3</c:v>
                </c:pt>
                <c:pt idx="21">
                  <c:v>-9.0940017566132573E-3</c:v>
                </c:pt>
              </c:numCache>
            </c:numRef>
          </c:val>
          <c:extLst>
            <c:ext xmlns:c16="http://schemas.microsoft.com/office/drawing/2014/chart" uri="{C3380CC4-5D6E-409C-BE32-E72D297353CC}">
              <c16:uniqueId val="{00000002-E8FD-426C-96CB-CAE8D4BDA38C}"/>
            </c:ext>
          </c:extLst>
        </c:ser>
        <c:ser>
          <c:idx val="3"/>
          <c:order val="3"/>
          <c:tx>
            <c:strRef>
              <c:f>'summary for graph2'!$G$2</c:f>
              <c:strCache>
                <c:ptCount val="1"/>
                <c:pt idx="0">
                  <c:v>Non-metallic minerals</c:v>
                </c:pt>
              </c:strCache>
            </c:strRef>
          </c:tx>
          <c:spPr>
            <a:solidFill>
              <a:schemeClr val="accent4"/>
            </a:solidFill>
            <a:ln>
              <a:noFill/>
            </a:ln>
            <a:effectLst/>
          </c:spPr>
          <c:invertIfNegative val="0"/>
          <c:cat>
            <c:multiLvlStrRef>
              <c:f>'summary for graph2'!$B$3:$C$24</c:f>
              <c:multiLvlStrCache>
                <c:ptCount val="22"/>
                <c:lvl>
                  <c:pt idx="0">
                    <c:v>prod</c:v>
                  </c:pt>
                  <c:pt idx="1">
                    <c:v>cons</c:v>
                  </c:pt>
                  <c:pt idx="2">
                    <c:v>prod</c:v>
                  </c:pt>
                  <c:pt idx="3">
                    <c:v>cons</c:v>
                  </c:pt>
                  <c:pt idx="4">
                    <c:v>prod</c:v>
                  </c:pt>
                  <c:pt idx="5">
                    <c:v>cons</c:v>
                  </c:pt>
                  <c:pt idx="6">
                    <c:v>prod</c:v>
                  </c:pt>
                  <c:pt idx="7">
                    <c:v>cons</c:v>
                  </c:pt>
                  <c:pt idx="8">
                    <c:v>prod</c:v>
                  </c:pt>
                  <c:pt idx="9">
                    <c:v>cons</c:v>
                  </c:pt>
                  <c:pt idx="10">
                    <c:v>prod</c:v>
                  </c:pt>
                  <c:pt idx="11">
                    <c:v>cons</c:v>
                  </c:pt>
                  <c:pt idx="12">
                    <c:v>prod</c:v>
                  </c:pt>
                  <c:pt idx="13">
                    <c:v>cons</c:v>
                  </c:pt>
                  <c:pt idx="14">
                    <c:v>prod</c:v>
                  </c:pt>
                  <c:pt idx="15">
                    <c:v>cons</c:v>
                  </c:pt>
                  <c:pt idx="16">
                    <c:v>prod</c:v>
                  </c:pt>
                  <c:pt idx="17">
                    <c:v>cons</c:v>
                  </c:pt>
                  <c:pt idx="18">
                    <c:v>prod</c:v>
                  </c:pt>
                  <c:pt idx="19">
                    <c:v>cons</c:v>
                  </c:pt>
                  <c:pt idx="20">
                    <c:v>prod</c:v>
                  </c:pt>
                  <c:pt idx="21">
                    <c:v>cons</c:v>
                  </c:pt>
                </c:lvl>
                <c:lvl>
                  <c:pt idx="0">
                    <c:v>NDC mitig.</c:v>
                  </c:pt>
                  <c:pt idx="2">
                    <c:v>Cons. Shift</c:v>
                  </c:pt>
                  <c:pt idx="4">
                    <c:v>Extend</c:v>
                  </c:pt>
                  <c:pt idx="6">
                    <c:v>Design</c:v>
                  </c:pt>
                  <c:pt idx="8">
                    <c:v>Extract</c:v>
                  </c:pt>
                  <c:pt idx="10">
                    <c:v>Extract + BAT</c:v>
                  </c:pt>
                  <c:pt idx="12">
                    <c:v>Tax/Sub</c:v>
                  </c:pt>
                  <c:pt idx="14">
                    <c:v>Tax/Sub + BAT</c:v>
                  </c:pt>
                  <c:pt idx="16">
                    <c:v>Sub</c:v>
                  </c:pt>
                  <c:pt idx="18">
                    <c:v>Tax</c:v>
                  </c:pt>
                  <c:pt idx="20">
                    <c:v>Cons. Shift + Design + Extract</c:v>
                  </c:pt>
                </c:lvl>
              </c:multiLvlStrCache>
            </c:multiLvlStrRef>
          </c:cat>
          <c:val>
            <c:numRef>
              <c:f>'summary for graph2'!$G$3:$G$24</c:f>
              <c:numCache>
                <c:formatCode>0.0%</c:formatCode>
                <c:ptCount val="22"/>
                <c:pt idx="0">
                  <c:v>-2.2128894318876026E-2</c:v>
                </c:pt>
                <c:pt idx="1">
                  <c:v>-6.6323337312771367E-3</c:v>
                </c:pt>
                <c:pt idx="2">
                  <c:v>-4.4864338909051692E-2</c:v>
                </c:pt>
                <c:pt idx="3">
                  <c:v>-2.697565926062756E-2</c:v>
                </c:pt>
                <c:pt idx="4">
                  <c:v>-3.1588843921808225E-2</c:v>
                </c:pt>
                <c:pt idx="5">
                  <c:v>-1.3301956770791743E-2</c:v>
                </c:pt>
                <c:pt idx="6">
                  <c:v>-6.413970139063567E-2</c:v>
                </c:pt>
                <c:pt idx="7">
                  <c:v>-5.1328445948000338E-2</c:v>
                </c:pt>
                <c:pt idx="8">
                  <c:v>-4.9684625300945036E-2</c:v>
                </c:pt>
                <c:pt idx="9">
                  <c:v>-1.9766775455833056E-2</c:v>
                </c:pt>
                <c:pt idx="10">
                  <c:v>-1.6072487333357276E-2</c:v>
                </c:pt>
                <c:pt idx="11">
                  <c:v>-2.4570785720144902E-3</c:v>
                </c:pt>
                <c:pt idx="12">
                  <c:v>-2.4651948057781477E-2</c:v>
                </c:pt>
                <c:pt idx="13">
                  <c:v>-8.1910268156020882E-3</c:v>
                </c:pt>
                <c:pt idx="14">
                  <c:v>-2.2568184268209484E-2</c:v>
                </c:pt>
                <c:pt idx="15">
                  <c:v>-1.8777174583378031E-2</c:v>
                </c:pt>
                <c:pt idx="16">
                  <c:v>-2.57327113802149E-2</c:v>
                </c:pt>
                <c:pt idx="17">
                  <c:v>-8.0630958042643124E-3</c:v>
                </c:pt>
                <c:pt idx="18">
                  <c:v>-2.1158065776707775E-2</c:v>
                </c:pt>
                <c:pt idx="19">
                  <c:v>-6.6742124928361587E-3</c:v>
                </c:pt>
                <c:pt idx="20">
                  <c:v>-0.10924648073951636</c:v>
                </c:pt>
                <c:pt idx="21">
                  <c:v>-7.670009127275286E-2</c:v>
                </c:pt>
              </c:numCache>
            </c:numRef>
          </c:val>
          <c:extLst>
            <c:ext xmlns:c16="http://schemas.microsoft.com/office/drawing/2014/chart" uri="{C3380CC4-5D6E-409C-BE32-E72D297353CC}">
              <c16:uniqueId val="{00000003-E8FD-426C-96CB-CAE8D4BDA38C}"/>
            </c:ext>
          </c:extLst>
        </c:ser>
        <c:ser>
          <c:idx val="4"/>
          <c:order val="4"/>
          <c:tx>
            <c:strRef>
              <c:f>'summary for graph2'!$H$2</c:f>
              <c:strCache>
                <c:ptCount val="1"/>
                <c:pt idx="0">
                  <c:v>Oil</c:v>
                </c:pt>
              </c:strCache>
            </c:strRef>
          </c:tx>
          <c:spPr>
            <a:solidFill>
              <a:schemeClr val="accent5"/>
            </a:solidFill>
            <a:ln>
              <a:noFill/>
            </a:ln>
            <a:effectLst/>
          </c:spPr>
          <c:invertIfNegative val="0"/>
          <c:cat>
            <c:multiLvlStrRef>
              <c:f>'summary for graph2'!$B$3:$C$24</c:f>
              <c:multiLvlStrCache>
                <c:ptCount val="22"/>
                <c:lvl>
                  <c:pt idx="0">
                    <c:v>prod</c:v>
                  </c:pt>
                  <c:pt idx="1">
                    <c:v>cons</c:v>
                  </c:pt>
                  <c:pt idx="2">
                    <c:v>prod</c:v>
                  </c:pt>
                  <c:pt idx="3">
                    <c:v>cons</c:v>
                  </c:pt>
                  <c:pt idx="4">
                    <c:v>prod</c:v>
                  </c:pt>
                  <c:pt idx="5">
                    <c:v>cons</c:v>
                  </c:pt>
                  <c:pt idx="6">
                    <c:v>prod</c:v>
                  </c:pt>
                  <c:pt idx="7">
                    <c:v>cons</c:v>
                  </c:pt>
                  <c:pt idx="8">
                    <c:v>prod</c:v>
                  </c:pt>
                  <c:pt idx="9">
                    <c:v>cons</c:v>
                  </c:pt>
                  <c:pt idx="10">
                    <c:v>prod</c:v>
                  </c:pt>
                  <c:pt idx="11">
                    <c:v>cons</c:v>
                  </c:pt>
                  <c:pt idx="12">
                    <c:v>prod</c:v>
                  </c:pt>
                  <c:pt idx="13">
                    <c:v>cons</c:v>
                  </c:pt>
                  <c:pt idx="14">
                    <c:v>prod</c:v>
                  </c:pt>
                  <c:pt idx="15">
                    <c:v>cons</c:v>
                  </c:pt>
                  <c:pt idx="16">
                    <c:v>prod</c:v>
                  </c:pt>
                  <c:pt idx="17">
                    <c:v>cons</c:v>
                  </c:pt>
                  <c:pt idx="18">
                    <c:v>prod</c:v>
                  </c:pt>
                  <c:pt idx="19">
                    <c:v>cons</c:v>
                  </c:pt>
                  <c:pt idx="20">
                    <c:v>prod</c:v>
                  </c:pt>
                  <c:pt idx="21">
                    <c:v>cons</c:v>
                  </c:pt>
                </c:lvl>
                <c:lvl>
                  <c:pt idx="0">
                    <c:v>NDC mitig.</c:v>
                  </c:pt>
                  <c:pt idx="2">
                    <c:v>Cons. Shift</c:v>
                  </c:pt>
                  <c:pt idx="4">
                    <c:v>Extend</c:v>
                  </c:pt>
                  <c:pt idx="6">
                    <c:v>Design</c:v>
                  </c:pt>
                  <c:pt idx="8">
                    <c:v>Extract</c:v>
                  </c:pt>
                  <c:pt idx="10">
                    <c:v>Extract + BAT</c:v>
                  </c:pt>
                  <c:pt idx="12">
                    <c:v>Tax/Sub</c:v>
                  </c:pt>
                  <c:pt idx="14">
                    <c:v>Tax/Sub + BAT</c:v>
                  </c:pt>
                  <c:pt idx="16">
                    <c:v>Sub</c:v>
                  </c:pt>
                  <c:pt idx="18">
                    <c:v>Tax</c:v>
                  </c:pt>
                  <c:pt idx="20">
                    <c:v>Cons. Shift + Design + Extract</c:v>
                  </c:pt>
                </c:lvl>
              </c:multiLvlStrCache>
            </c:multiLvlStrRef>
          </c:cat>
          <c:val>
            <c:numRef>
              <c:f>'summary for graph2'!$H$3:$H$24</c:f>
              <c:numCache>
                <c:formatCode>0.0%</c:formatCode>
                <c:ptCount val="22"/>
                <c:pt idx="0">
                  <c:v>-1.0263573969600074E-4</c:v>
                </c:pt>
                <c:pt idx="1">
                  <c:v>-5.1344509034625886E-4</c:v>
                </c:pt>
                <c:pt idx="2">
                  <c:v>-3.0992849186100809E-4</c:v>
                </c:pt>
                <c:pt idx="3">
                  <c:v>-1.2982416083280209E-3</c:v>
                </c:pt>
                <c:pt idx="4">
                  <c:v>-3.3171332063674673E-4</c:v>
                </c:pt>
                <c:pt idx="5">
                  <c:v>-9.8615878246392894E-4</c:v>
                </c:pt>
                <c:pt idx="6">
                  <c:v>-5.8437241726256824E-4</c:v>
                </c:pt>
                <c:pt idx="7">
                  <c:v>-2.3423422389762757E-3</c:v>
                </c:pt>
                <c:pt idx="8">
                  <c:v>-1.0791350749218424E-4</c:v>
                </c:pt>
                <c:pt idx="9">
                  <c:v>-5.2090295199374529E-4</c:v>
                </c:pt>
                <c:pt idx="10">
                  <c:v>-1.019058356390814E-4</c:v>
                </c:pt>
                <c:pt idx="11">
                  <c:v>-5.2434504198489349E-4</c:v>
                </c:pt>
                <c:pt idx="12">
                  <c:v>-9.5392845592727103E-4</c:v>
                </c:pt>
                <c:pt idx="13">
                  <c:v>-1.7118660889309854E-3</c:v>
                </c:pt>
                <c:pt idx="14">
                  <c:v>-9.3141372309461302E-4</c:v>
                </c:pt>
                <c:pt idx="15">
                  <c:v>-2.1226221612079916E-3</c:v>
                </c:pt>
                <c:pt idx="16">
                  <c:v>-6.2580850910920222E-4</c:v>
                </c:pt>
                <c:pt idx="17">
                  <c:v>-1.0188586373798372E-3</c:v>
                </c:pt>
                <c:pt idx="18">
                  <c:v>-5.6488959358942106E-4</c:v>
                </c:pt>
                <c:pt idx="19">
                  <c:v>-1.4112568963707182E-3</c:v>
                </c:pt>
                <c:pt idx="20">
                  <c:v>-1.1434227783966367E-3</c:v>
                </c:pt>
                <c:pt idx="21">
                  <c:v>-3.3543166963738162E-3</c:v>
                </c:pt>
              </c:numCache>
            </c:numRef>
          </c:val>
          <c:extLst>
            <c:ext xmlns:c16="http://schemas.microsoft.com/office/drawing/2014/chart" uri="{C3380CC4-5D6E-409C-BE32-E72D297353CC}">
              <c16:uniqueId val="{00000004-E8FD-426C-96CB-CAE8D4BDA38C}"/>
            </c:ext>
          </c:extLst>
        </c:ser>
        <c:dLbls>
          <c:showLegendKey val="0"/>
          <c:showVal val="0"/>
          <c:showCatName val="0"/>
          <c:showSerName val="0"/>
          <c:showPercent val="0"/>
          <c:showBubbleSize val="0"/>
        </c:dLbls>
        <c:gapWidth val="150"/>
        <c:overlap val="100"/>
        <c:axId val="1393709343"/>
        <c:axId val="1330883103"/>
      </c:barChart>
      <c:scatterChart>
        <c:scatterStyle val="lineMarker"/>
        <c:varyColors val="0"/>
        <c:ser>
          <c:idx val="5"/>
          <c:order val="5"/>
          <c:tx>
            <c:strRef>
              <c:f>'summary for graph2'!$I$2</c:f>
              <c:strCache>
                <c:ptCount val="1"/>
                <c:pt idx="0">
                  <c:v>Material use (cumulative)</c:v>
                </c:pt>
              </c:strCache>
            </c:strRef>
          </c:tx>
          <c:spPr>
            <a:ln w="25400" cap="rnd">
              <a:noFill/>
              <a:round/>
            </a:ln>
            <a:effectLst/>
          </c:spPr>
          <c:marker>
            <c:symbol val="triangle"/>
            <c:size val="5"/>
            <c:spPr>
              <a:solidFill>
                <a:srgbClr val="FF0000"/>
              </a:solidFill>
              <a:ln w="34925">
                <a:solidFill>
                  <a:srgbClr val="FF0000">
                    <a:alpha val="99000"/>
                  </a:srgbClr>
                </a:solidFill>
              </a:ln>
              <a:effectLst/>
            </c:spPr>
          </c:marker>
          <c:xVal>
            <c:multiLvlStrRef>
              <c:f>'summary for graph2'!$B$3:$C$24</c:f>
              <c:multiLvlStrCache>
                <c:ptCount val="22"/>
                <c:lvl>
                  <c:pt idx="0">
                    <c:v>prod</c:v>
                  </c:pt>
                  <c:pt idx="1">
                    <c:v>cons</c:v>
                  </c:pt>
                  <c:pt idx="2">
                    <c:v>prod</c:v>
                  </c:pt>
                  <c:pt idx="3">
                    <c:v>cons</c:v>
                  </c:pt>
                  <c:pt idx="4">
                    <c:v>prod</c:v>
                  </c:pt>
                  <c:pt idx="5">
                    <c:v>cons</c:v>
                  </c:pt>
                  <c:pt idx="6">
                    <c:v>prod</c:v>
                  </c:pt>
                  <c:pt idx="7">
                    <c:v>cons</c:v>
                  </c:pt>
                  <c:pt idx="8">
                    <c:v>prod</c:v>
                  </c:pt>
                  <c:pt idx="9">
                    <c:v>cons</c:v>
                  </c:pt>
                  <c:pt idx="10">
                    <c:v>prod</c:v>
                  </c:pt>
                  <c:pt idx="11">
                    <c:v>cons</c:v>
                  </c:pt>
                  <c:pt idx="12">
                    <c:v>prod</c:v>
                  </c:pt>
                  <c:pt idx="13">
                    <c:v>cons</c:v>
                  </c:pt>
                  <c:pt idx="14">
                    <c:v>prod</c:v>
                  </c:pt>
                  <c:pt idx="15">
                    <c:v>cons</c:v>
                  </c:pt>
                  <c:pt idx="16">
                    <c:v>prod</c:v>
                  </c:pt>
                  <c:pt idx="17">
                    <c:v>cons</c:v>
                  </c:pt>
                  <c:pt idx="18">
                    <c:v>prod</c:v>
                  </c:pt>
                  <c:pt idx="19">
                    <c:v>cons</c:v>
                  </c:pt>
                  <c:pt idx="20">
                    <c:v>prod</c:v>
                  </c:pt>
                  <c:pt idx="21">
                    <c:v>cons</c:v>
                  </c:pt>
                </c:lvl>
                <c:lvl>
                  <c:pt idx="0">
                    <c:v>NDC mitig.</c:v>
                  </c:pt>
                  <c:pt idx="2">
                    <c:v>Cons. Shift</c:v>
                  </c:pt>
                  <c:pt idx="4">
                    <c:v>Extend</c:v>
                  </c:pt>
                  <c:pt idx="6">
                    <c:v>Design</c:v>
                  </c:pt>
                  <c:pt idx="8">
                    <c:v>Extract</c:v>
                  </c:pt>
                  <c:pt idx="10">
                    <c:v>Extract + BAT</c:v>
                  </c:pt>
                  <c:pt idx="12">
                    <c:v>Tax/Sub</c:v>
                  </c:pt>
                  <c:pt idx="14">
                    <c:v>Tax/Sub + BAT</c:v>
                  </c:pt>
                  <c:pt idx="16">
                    <c:v>Sub</c:v>
                  </c:pt>
                  <c:pt idx="18">
                    <c:v>Tax</c:v>
                  </c:pt>
                  <c:pt idx="20">
                    <c:v>Cons. Shift + Design + Extract</c:v>
                  </c:pt>
                </c:lvl>
              </c:multiLvlStrCache>
            </c:multiLvlStrRef>
          </c:xVal>
          <c:yVal>
            <c:numRef>
              <c:f>'summary for graph2'!$I$3:$I$24</c:f>
              <c:numCache>
                <c:formatCode>0.0%</c:formatCode>
                <c:ptCount val="22"/>
                <c:pt idx="0">
                  <c:v>-4.2742844694383601E-2</c:v>
                </c:pt>
                <c:pt idx="1">
                  <c:v>-2.5755438358765589E-2</c:v>
                </c:pt>
                <c:pt idx="2">
                  <c:v>-6.6927598009270936E-2</c:v>
                </c:pt>
                <c:pt idx="3">
                  <c:v>-4.9735905645429242E-2</c:v>
                </c:pt>
                <c:pt idx="4">
                  <c:v>-5.3619818804125204E-2</c:v>
                </c:pt>
                <c:pt idx="5">
                  <c:v>-3.5676689076584694E-2</c:v>
                </c:pt>
                <c:pt idx="6">
                  <c:v>-9.0538029124294844E-2</c:v>
                </c:pt>
                <c:pt idx="7">
                  <c:v>-8.1649816680023898E-2</c:v>
                </c:pt>
                <c:pt idx="8">
                  <c:v>-7.0408566603183675E-2</c:v>
                </c:pt>
                <c:pt idx="9">
                  <c:v>-3.8903648443286164E-2</c:v>
                </c:pt>
                <c:pt idx="10">
                  <c:v>-3.6657016960724403E-2</c:v>
                </c:pt>
                <c:pt idx="11">
                  <c:v>-2.1719014162479226E-2</c:v>
                </c:pt>
                <c:pt idx="12">
                  <c:v>-5.5635140051744636E-2</c:v>
                </c:pt>
                <c:pt idx="13">
                  <c:v>-3.4337142388363009E-2</c:v>
                </c:pt>
                <c:pt idx="14">
                  <c:v>-5.4018907883862204E-2</c:v>
                </c:pt>
                <c:pt idx="15">
                  <c:v>-4.9196071198484168E-2</c:v>
                </c:pt>
                <c:pt idx="16">
                  <c:v>-5.1671143411549075E-2</c:v>
                </c:pt>
                <c:pt idx="17">
                  <c:v>-3.0409144026797723E-2</c:v>
                </c:pt>
                <c:pt idx="18">
                  <c:v>-4.8838834938373751E-2</c:v>
                </c:pt>
                <c:pt idx="19">
                  <c:v>-3.0867515677285729E-2</c:v>
                </c:pt>
                <c:pt idx="20">
                  <c:v>-0.14170565102950161</c:v>
                </c:pt>
                <c:pt idx="21">
                  <c:v>-0.11170557280106376</c:v>
                </c:pt>
              </c:numCache>
            </c:numRef>
          </c:yVal>
          <c:smooth val="0"/>
          <c:extLst>
            <c:ext xmlns:c16="http://schemas.microsoft.com/office/drawing/2014/chart" uri="{C3380CC4-5D6E-409C-BE32-E72D297353CC}">
              <c16:uniqueId val="{00000005-E8FD-426C-96CB-CAE8D4BDA38C}"/>
            </c:ext>
          </c:extLst>
        </c:ser>
        <c:dLbls>
          <c:showLegendKey val="0"/>
          <c:showVal val="0"/>
          <c:showCatName val="0"/>
          <c:showSerName val="0"/>
          <c:showPercent val="0"/>
          <c:showBubbleSize val="0"/>
        </c:dLbls>
        <c:axId val="1393709343"/>
        <c:axId val="1330883103"/>
      </c:scatterChart>
      <c:scatterChart>
        <c:scatterStyle val="lineMarker"/>
        <c:varyColors val="0"/>
        <c:ser>
          <c:idx val="6"/>
          <c:order val="6"/>
          <c:tx>
            <c:strRef>
              <c:f>'summary for graph2'!$J$2</c:f>
              <c:strCache>
                <c:ptCount val="1"/>
                <c:pt idx="0">
                  <c:v>GDP material intensity</c:v>
                </c:pt>
              </c:strCache>
            </c:strRef>
          </c:tx>
          <c:spPr>
            <a:ln w="25400" cap="rnd">
              <a:noFill/>
              <a:round/>
            </a:ln>
            <a:effectLst/>
          </c:spPr>
          <c:marker>
            <c:symbol val="diamond"/>
            <c:size val="5"/>
            <c:spPr>
              <a:solidFill>
                <a:schemeClr val="tx1">
                  <a:lumMod val="95000"/>
                  <a:lumOff val="5000"/>
                </a:schemeClr>
              </a:solidFill>
              <a:ln w="31750">
                <a:solidFill>
                  <a:schemeClr val="tx1"/>
                </a:solidFill>
              </a:ln>
              <a:effectLst/>
            </c:spPr>
          </c:marker>
          <c:xVal>
            <c:multiLvlStrRef>
              <c:f>'summary for graph2'!$B$3:$C$24</c:f>
              <c:multiLvlStrCache>
                <c:ptCount val="22"/>
                <c:lvl>
                  <c:pt idx="0">
                    <c:v>prod</c:v>
                  </c:pt>
                  <c:pt idx="1">
                    <c:v>cons</c:v>
                  </c:pt>
                  <c:pt idx="2">
                    <c:v>prod</c:v>
                  </c:pt>
                  <c:pt idx="3">
                    <c:v>cons</c:v>
                  </c:pt>
                  <c:pt idx="4">
                    <c:v>prod</c:v>
                  </c:pt>
                  <c:pt idx="5">
                    <c:v>cons</c:v>
                  </c:pt>
                  <c:pt idx="6">
                    <c:v>prod</c:v>
                  </c:pt>
                  <c:pt idx="7">
                    <c:v>cons</c:v>
                  </c:pt>
                  <c:pt idx="8">
                    <c:v>prod</c:v>
                  </c:pt>
                  <c:pt idx="9">
                    <c:v>cons</c:v>
                  </c:pt>
                  <c:pt idx="10">
                    <c:v>prod</c:v>
                  </c:pt>
                  <c:pt idx="11">
                    <c:v>cons</c:v>
                  </c:pt>
                  <c:pt idx="12">
                    <c:v>prod</c:v>
                  </c:pt>
                  <c:pt idx="13">
                    <c:v>cons</c:v>
                  </c:pt>
                  <c:pt idx="14">
                    <c:v>prod</c:v>
                  </c:pt>
                  <c:pt idx="15">
                    <c:v>cons</c:v>
                  </c:pt>
                  <c:pt idx="16">
                    <c:v>prod</c:v>
                  </c:pt>
                  <c:pt idx="17">
                    <c:v>cons</c:v>
                  </c:pt>
                  <c:pt idx="18">
                    <c:v>prod</c:v>
                  </c:pt>
                  <c:pt idx="19">
                    <c:v>cons</c:v>
                  </c:pt>
                  <c:pt idx="20">
                    <c:v>prod</c:v>
                  </c:pt>
                  <c:pt idx="21">
                    <c:v>cons</c:v>
                  </c:pt>
                </c:lvl>
                <c:lvl>
                  <c:pt idx="0">
                    <c:v>NDC mitig.</c:v>
                  </c:pt>
                  <c:pt idx="2">
                    <c:v>Cons. Shift</c:v>
                  </c:pt>
                  <c:pt idx="4">
                    <c:v>Extend</c:v>
                  </c:pt>
                  <c:pt idx="6">
                    <c:v>Design</c:v>
                  </c:pt>
                  <c:pt idx="8">
                    <c:v>Extract</c:v>
                  </c:pt>
                  <c:pt idx="10">
                    <c:v>Extract + BAT</c:v>
                  </c:pt>
                  <c:pt idx="12">
                    <c:v>Tax/Sub</c:v>
                  </c:pt>
                  <c:pt idx="14">
                    <c:v>Tax/Sub + BAT</c:v>
                  </c:pt>
                  <c:pt idx="16">
                    <c:v>Sub</c:v>
                  </c:pt>
                  <c:pt idx="18">
                    <c:v>Tax</c:v>
                  </c:pt>
                  <c:pt idx="20">
                    <c:v>Cons. Shift + Design + Extract</c:v>
                  </c:pt>
                </c:lvl>
              </c:multiLvlStrCache>
            </c:multiLvlStrRef>
          </c:xVal>
          <c:yVal>
            <c:numRef>
              <c:f>'summary for graph2'!$J$3:$J$24</c:f>
              <c:numCache>
                <c:formatCode>0.0%</c:formatCode>
                <c:ptCount val="22"/>
                <c:pt idx="0">
                  <c:v>-4.3215699367351257E-2</c:v>
                </c:pt>
                <c:pt idx="1">
                  <c:v>-2.6199558450267557E-2</c:v>
                </c:pt>
                <c:pt idx="2">
                  <c:v>-6.2604932846601069E-2</c:v>
                </c:pt>
                <c:pt idx="3">
                  <c:v>-4.5339401118257627E-2</c:v>
                </c:pt>
                <c:pt idx="4">
                  <c:v>-4.9968802995271511E-2</c:v>
                </c:pt>
                <c:pt idx="5">
                  <c:v>-3.1964638116200428E-2</c:v>
                </c:pt>
                <c:pt idx="6">
                  <c:v>-7.4537109777466304E-2</c:v>
                </c:pt>
                <c:pt idx="7">
                  <c:v>-6.5453983630761936E-2</c:v>
                </c:pt>
                <c:pt idx="8">
                  <c:v>-7.0469240865585814E-2</c:v>
                </c:pt>
                <c:pt idx="9">
                  <c:v>-3.8961677359084734E-2</c:v>
                </c:pt>
                <c:pt idx="10">
                  <c:v>-3.7067608726826684E-2</c:v>
                </c:pt>
                <c:pt idx="11">
                  <c:v>-2.2096669700130578E-2</c:v>
                </c:pt>
                <c:pt idx="12">
                  <c:v>-5.2400132772113972E-2</c:v>
                </c:pt>
                <c:pt idx="13">
                  <c:v>-3.0993871156564157E-2</c:v>
                </c:pt>
                <c:pt idx="14">
                  <c:v>-4.9094684667261079E-2</c:v>
                </c:pt>
                <c:pt idx="15">
                  <c:v>-4.4166480522874307E-2</c:v>
                </c:pt>
                <c:pt idx="16">
                  <c:v>-5.1745425094836928E-2</c:v>
                </c:pt>
                <c:pt idx="17">
                  <c:v>-3.0442211102295724E-2</c:v>
                </c:pt>
                <c:pt idx="18">
                  <c:v>-4.7870157548333014E-2</c:v>
                </c:pt>
                <c:pt idx="19">
                  <c:v>-2.9870038038027125E-2</c:v>
                </c:pt>
                <c:pt idx="20">
                  <c:v>-0.12718761741916607</c:v>
                </c:pt>
                <c:pt idx="21">
                  <c:v>-9.666716456162483E-2</c:v>
                </c:pt>
              </c:numCache>
            </c:numRef>
          </c:yVal>
          <c:smooth val="0"/>
          <c:extLst>
            <c:ext xmlns:c16="http://schemas.microsoft.com/office/drawing/2014/chart" uri="{C3380CC4-5D6E-409C-BE32-E72D297353CC}">
              <c16:uniqueId val="{00000006-E8FD-426C-96CB-CAE8D4BDA38C}"/>
            </c:ext>
          </c:extLst>
        </c:ser>
        <c:dLbls>
          <c:showLegendKey val="0"/>
          <c:showVal val="0"/>
          <c:showCatName val="0"/>
          <c:showSerName val="0"/>
          <c:showPercent val="0"/>
          <c:showBubbleSize val="0"/>
        </c:dLbls>
        <c:axId val="2138205712"/>
        <c:axId val="1407024032"/>
      </c:scatterChart>
      <c:catAx>
        <c:axId val="139370934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330883103"/>
        <c:crosses val="autoZero"/>
        <c:auto val="1"/>
        <c:lblAlgn val="ctr"/>
        <c:lblOffset val="100"/>
        <c:noMultiLvlLbl val="0"/>
      </c:catAx>
      <c:valAx>
        <c:axId val="1330883103"/>
        <c:scaling>
          <c:orientation val="minMax"/>
          <c:max val="0"/>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Percent change in material</a:t>
                </a:r>
                <a:r>
                  <a:rPr lang="en-US" sz="1100" baseline="0"/>
                  <a:t> use, 2030 w.r.t. BaU</a:t>
                </a:r>
                <a:endParaRPr lang="en-US" sz="1100"/>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3709343"/>
        <c:crosses val="autoZero"/>
        <c:crossBetween val="between"/>
        <c:majorUnit val="5.000000000000001E-2"/>
      </c:valAx>
      <c:valAx>
        <c:axId val="1407024032"/>
        <c:scaling>
          <c:orientation val="minMax"/>
          <c:max val="0"/>
        </c:scaling>
        <c:delete val="0"/>
        <c:axPos val="r"/>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Percent</a:t>
                </a:r>
                <a:r>
                  <a:rPr lang="en-US" sz="1100" baseline="0"/>
                  <a:t> change in </a:t>
                </a:r>
                <a:r>
                  <a:rPr lang="en-US" sz="1100"/>
                  <a:t>GDP material intensity 2030 w.r.t. BaU</a:t>
                </a:r>
              </a:p>
            </c:rich>
          </c:tx>
          <c:layout>
            <c:manualLayout>
              <c:xMode val="edge"/>
              <c:yMode val="edge"/>
              <c:x val="0.96709739073089185"/>
              <c:y val="6.6021062737939368E-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38205712"/>
        <c:crosses val="max"/>
        <c:crossBetween val="midCat"/>
        <c:majorUnit val="5.000000000000001E-2"/>
      </c:valAx>
      <c:valAx>
        <c:axId val="2138205712"/>
        <c:scaling>
          <c:orientation val="minMax"/>
        </c:scaling>
        <c:delete val="1"/>
        <c:axPos val="b"/>
        <c:majorTickMark val="out"/>
        <c:minorTickMark val="none"/>
        <c:tickLblPos val="nextTo"/>
        <c:crossAx val="1407024032"/>
        <c:crosses val="autoZero"/>
        <c:crossBetween val="midCat"/>
      </c:valAx>
      <c:spPr>
        <a:noFill/>
        <a:ln>
          <a:noFill/>
        </a:ln>
        <a:effectLst/>
      </c:spPr>
    </c:plotArea>
    <c:legend>
      <c:legendPos val="b"/>
      <c:layout>
        <c:manualLayout>
          <c:xMode val="edge"/>
          <c:yMode val="edge"/>
          <c:x val="4.6741920868984847E-3"/>
          <c:y val="0.93864105161128719"/>
          <c:w val="0.98920751506852156"/>
          <c:h val="4.909653928113758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dirty="0"/>
              <a:t>Primary VS secondary production shares in the Baseline and Combined</a:t>
            </a:r>
            <a:r>
              <a:rPr lang="en-US" b="1" baseline="0" dirty="0"/>
              <a:t> scenarios</a:t>
            </a:r>
            <a:r>
              <a:rPr lang="en-US" b="1" dirty="0"/>
              <a:t>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1067366579177602"/>
          <c:y val="0.15056270152749526"/>
          <c:w val="0.51625693552207519"/>
          <c:h val="0.72140235128539965"/>
        </c:manualLayout>
      </c:layout>
      <c:barChart>
        <c:barDir val="bar"/>
        <c:grouping val="stacked"/>
        <c:varyColors val="0"/>
        <c:ser>
          <c:idx val="0"/>
          <c:order val="0"/>
          <c:tx>
            <c:strRef>
              <c:f>xp!$L$7</c:f>
              <c:strCache>
                <c:ptCount val="1"/>
                <c:pt idx="0">
                  <c:v>Primary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xp!$K$8:$K$15</c:f>
              <c:strCache>
                <c:ptCount val="8"/>
                <c:pt idx="0">
                  <c:v>Steel (combined)</c:v>
                </c:pt>
                <c:pt idx="1">
                  <c:v>Steel (baseline)</c:v>
                </c:pt>
                <c:pt idx="2">
                  <c:v>Aluminum (combined)</c:v>
                </c:pt>
                <c:pt idx="3">
                  <c:v>Aluminum (baseline)</c:v>
                </c:pt>
                <c:pt idx="4">
                  <c:v>Other NFM (combined)</c:v>
                </c:pt>
                <c:pt idx="5">
                  <c:v>Other NFM (baseline)</c:v>
                </c:pt>
                <c:pt idx="6">
                  <c:v>Plastic (combined)</c:v>
                </c:pt>
                <c:pt idx="7">
                  <c:v>Plastic (baseline)</c:v>
                </c:pt>
              </c:strCache>
            </c:strRef>
          </c:cat>
          <c:val>
            <c:numRef>
              <c:f>xp!$L$8:$L$15</c:f>
              <c:numCache>
                <c:formatCode>0.0%</c:formatCode>
                <c:ptCount val="8"/>
                <c:pt idx="0">
                  <c:v>0.43829177089663868</c:v>
                </c:pt>
                <c:pt idx="1">
                  <c:v>0.55335042649357868</c:v>
                </c:pt>
                <c:pt idx="2">
                  <c:v>0.65747895065410311</c:v>
                </c:pt>
                <c:pt idx="3">
                  <c:v>0.75790390175525701</c:v>
                </c:pt>
                <c:pt idx="4">
                  <c:v>0.5234017720204367</c:v>
                </c:pt>
                <c:pt idx="5">
                  <c:v>0.67098208377633495</c:v>
                </c:pt>
                <c:pt idx="6">
                  <c:v>0.70719527574727425</c:v>
                </c:pt>
                <c:pt idx="7">
                  <c:v>0.80566271257354005</c:v>
                </c:pt>
              </c:numCache>
            </c:numRef>
          </c:val>
          <c:extLst>
            <c:ext xmlns:c16="http://schemas.microsoft.com/office/drawing/2014/chart" uri="{C3380CC4-5D6E-409C-BE32-E72D297353CC}">
              <c16:uniqueId val="{00000000-149B-4E3D-B3DB-FD9D582AA960}"/>
            </c:ext>
          </c:extLst>
        </c:ser>
        <c:ser>
          <c:idx val="1"/>
          <c:order val="1"/>
          <c:tx>
            <c:strRef>
              <c:f>xp!$M$7</c:f>
              <c:strCache>
                <c:ptCount val="1"/>
                <c:pt idx="0">
                  <c:v>Secondary</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1B427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xp!$K$8:$K$15</c:f>
              <c:strCache>
                <c:ptCount val="8"/>
                <c:pt idx="0">
                  <c:v>Steel (combined)</c:v>
                </c:pt>
                <c:pt idx="1">
                  <c:v>Steel (baseline)</c:v>
                </c:pt>
                <c:pt idx="2">
                  <c:v>Aluminum (combined)</c:v>
                </c:pt>
                <c:pt idx="3">
                  <c:v>Aluminum (baseline)</c:v>
                </c:pt>
                <c:pt idx="4">
                  <c:v>Other NFM (combined)</c:v>
                </c:pt>
                <c:pt idx="5">
                  <c:v>Other NFM (baseline)</c:v>
                </c:pt>
                <c:pt idx="6">
                  <c:v>Plastic (combined)</c:v>
                </c:pt>
                <c:pt idx="7">
                  <c:v>Plastic (baseline)</c:v>
                </c:pt>
              </c:strCache>
            </c:strRef>
          </c:cat>
          <c:val>
            <c:numRef>
              <c:f>xp!$M$8:$M$15</c:f>
              <c:numCache>
                <c:formatCode>0.0%</c:formatCode>
                <c:ptCount val="8"/>
                <c:pt idx="0">
                  <c:v>0.56170822910336138</c:v>
                </c:pt>
                <c:pt idx="1">
                  <c:v>0.44664957350642126</c:v>
                </c:pt>
                <c:pt idx="2">
                  <c:v>0.34252104934589683</c:v>
                </c:pt>
                <c:pt idx="3">
                  <c:v>0.24209609824474304</c:v>
                </c:pt>
                <c:pt idx="4">
                  <c:v>0.4765982279795633</c:v>
                </c:pt>
                <c:pt idx="5">
                  <c:v>0.32901791622366516</c:v>
                </c:pt>
                <c:pt idx="6">
                  <c:v>0.29280472425272569</c:v>
                </c:pt>
                <c:pt idx="7">
                  <c:v>0.19433728742645998</c:v>
                </c:pt>
              </c:numCache>
            </c:numRef>
          </c:val>
          <c:extLst>
            <c:ext xmlns:c16="http://schemas.microsoft.com/office/drawing/2014/chart" uri="{C3380CC4-5D6E-409C-BE32-E72D297353CC}">
              <c16:uniqueId val="{00000001-149B-4E3D-B3DB-FD9D582AA960}"/>
            </c:ext>
          </c:extLst>
        </c:ser>
        <c:dLbls>
          <c:showLegendKey val="0"/>
          <c:showVal val="0"/>
          <c:showCatName val="0"/>
          <c:showSerName val="0"/>
          <c:showPercent val="0"/>
          <c:showBubbleSize val="0"/>
        </c:dLbls>
        <c:gapWidth val="150"/>
        <c:overlap val="100"/>
        <c:axId val="2145032127"/>
        <c:axId val="2145037951"/>
      </c:barChart>
      <c:catAx>
        <c:axId val="21450321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45037951"/>
        <c:crosses val="autoZero"/>
        <c:auto val="1"/>
        <c:lblAlgn val="ctr"/>
        <c:lblOffset val="100"/>
        <c:noMultiLvlLbl val="0"/>
      </c:catAx>
      <c:valAx>
        <c:axId val="2145037951"/>
        <c:scaling>
          <c:orientation val="minMax"/>
          <c:max val="1"/>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145032127"/>
        <c:crosses val="autoZero"/>
        <c:crossBetween val="between"/>
        <c:majorUnit val="0.25"/>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30718322786338"/>
          <c:y val="3.5037417554222725E-2"/>
          <c:w val="0.79993172632562048"/>
          <c:h val="0.64606544299303137"/>
        </c:manualLayout>
      </c:layout>
      <c:barChart>
        <c:barDir val="col"/>
        <c:grouping val="clustered"/>
        <c:varyColors val="0"/>
        <c:ser>
          <c:idx val="0"/>
          <c:order val="0"/>
          <c:tx>
            <c:strRef>
              <c:f>rgdpmp_TUR!$C$24</c:f>
              <c:strCache>
                <c:ptCount val="1"/>
                <c:pt idx="0">
                  <c:v>Change in welfare</c:v>
                </c:pt>
              </c:strCache>
            </c:strRef>
          </c:tx>
          <c:spPr>
            <a:solidFill>
              <a:schemeClr val="accent1"/>
            </a:solidFill>
            <a:ln>
              <a:noFill/>
            </a:ln>
            <a:effectLst/>
          </c:spPr>
          <c:invertIfNegative val="0"/>
          <c:dPt>
            <c:idx val="0"/>
            <c:invertIfNegative val="0"/>
            <c:bubble3D val="0"/>
            <c:spPr>
              <a:solidFill>
                <a:srgbClr val="FFFF00"/>
              </a:solidFill>
              <a:ln>
                <a:noFill/>
              </a:ln>
              <a:effectLst/>
            </c:spPr>
            <c:extLst>
              <c:ext xmlns:c16="http://schemas.microsoft.com/office/drawing/2014/chart" uri="{C3380CC4-5D6E-409C-BE32-E72D297353CC}">
                <c16:uniqueId val="{00000001-5DD9-443C-BD9C-EF5B54BED2F0}"/>
              </c:ext>
            </c:extLst>
          </c:dPt>
          <c:dPt>
            <c:idx val="1"/>
            <c:invertIfNegative val="0"/>
            <c:bubble3D val="0"/>
            <c:spPr>
              <a:solidFill>
                <a:srgbClr val="FFFF00"/>
              </a:solidFill>
              <a:ln>
                <a:noFill/>
              </a:ln>
              <a:effectLst/>
            </c:spPr>
            <c:extLst>
              <c:ext xmlns:c16="http://schemas.microsoft.com/office/drawing/2014/chart" uri="{C3380CC4-5D6E-409C-BE32-E72D297353CC}">
                <c16:uniqueId val="{00000003-5DD9-443C-BD9C-EF5B54BED2F0}"/>
              </c:ext>
            </c:extLst>
          </c:dPt>
          <c:dPt>
            <c:idx val="2"/>
            <c:invertIfNegative val="0"/>
            <c:bubble3D val="0"/>
            <c:spPr>
              <a:solidFill>
                <a:srgbClr val="FFFF00"/>
              </a:solidFill>
              <a:ln>
                <a:noFill/>
              </a:ln>
              <a:effectLst/>
            </c:spPr>
            <c:extLst>
              <c:ext xmlns:c16="http://schemas.microsoft.com/office/drawing/2014/chart" uri="{C3380CC4-5D6E-409C-BE32-E72D297353CC}">
                <c16:uniqueId val="{00000005-5DD9-443C-BD9C-EF5B54BED2F0}"/>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7-5DD9-443C-BD9C-EF5B54BED2F0}"/>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5DD9-443C-BD9C-EF5B54BED2F0}"/>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B-5DD9-443C-BD9C-EF5B54BED2F0}"/>
              </c:ext>
            </c:extLst>
          </c:dPt>
          <c:dPt>
            <c:idx val="6"/>
            <c:invertIfNegative val="0"/>
            <c:bubble3D val="0"/>
            <c:spPr>
              <a:solidFill>
                <a:schemeClr val="accent2"/>
              </a:solidFill>
              <a:ln>
                <a:noFill/>
              </a:ln>
              <a:effectLst/>
            </c:spPr>
            <c:extLst>
              <c:ext xmlns:c16="http://schemas.microsoft.com/office/drawing/2014/chart" uri="{C3380CC4-5D6E-409C-BE32-E72D297353CC}">
                <c16:uniqueId val="{0000000D-5DD9-443C-BD9C-EF5B54BED2F0}"/>
              </c:ext>
            </c:extLst>
          </c:dPt>
          <c:dPt>
            <c:idx val="7"/>
            <c:invertIfNegative val="0"/>
            <c:bubble3D val="0"/>
            <c:spPr>
              <a:solidFill>
                <a:schemeClr val="accent2"/>
              </a:solidFill>
              <a:ln>
                <a:noFill/>
              </a:ln>
              <a:effectLst/>
            </c:spPr>
            <c:extLst>
              <c:ext xmlns:c16="http://schemas.microsoft.com/office/drawing/2014/chart" uri="{C3380CC4-5D6E-409C-BE32-E72D297353CC}">
                <c16:uniqueId val="{0000000F-5DD9-443C-BD9C-EF5B54BED2F0}"/>
              </c:ext>
            </c:extLst>
          </c:dPt>
          <c:dPt>
            <c:idx val="8"/>
            <c:invertIfNegative val="0"/>
            <c:bubble3D val="0"/>
            <c:spPr>
              <a:solidFill>
                <a:schemeClr val="accent2"/>
              </a:solidFill>
              <a:ln>
                <a:noFill/>
              </a:ln>
              <a:effectLst/>
            </c:spPr>
            <c:extLst>
              <c:ext xmlns:c16="http://schemas.microsoft.com/office/drawing/2014/chart" uri="{C3380CC4-5D6E-409C-BE32-E72D297353CC}">
                <c16:uniqueId val="{00000011-5DD9-443C-BD9C-EF5B54BED2F0}"/>
              </c:ext>
            </c:extLst>
          </c:dPt>
          <c:dPt>
            <c:idx val="9"/>
            <c:invertIfNegative val="0"/>
            <c:bubble3D val="0"/>
            <c:spPr>
              <a:solidFill>
                <a:srgbClr val="92D050"/>
              </a:solidFill>
              <a:ln>
                <a:noFill/>
              </a:ln>
              <a:effectLst/>
            </c:spPr>
            <c:extLst>
              <c:ext xmlns:c16="http://schemas.microsoft.com/office/drawing/2014/chart" uri="{C3380CC4-5D6E-409C-BE32-E72D297353CC}">
                <c16:uniqueId val="{00000013-5DD9-443C-BD9C-EF5B54BED2F0}"/>
              </c:ext>
            </c:extLst>
          </c:dPt>
          <c:cat>
            <c:strRef>
              <c:f>rgdpmp_TUR!$B$25:$B$34</c:f>
              <c:strCache>
                <c:ptCount val="10"/>
                <c:pt idx="0">
                  <c:v>Cons. Shift</c:v>
                </c:pt>
                <c:pt idx="1">
                  <c:v>Extend</c:v>
                </c:pt>
                <c:pt idx="2">
                  <c:v>Design</c:v>
                </c:pt>
                <c:pt idx="3">
                  <c:v>Extract</c:v>
                </c:pt>
                <c:pt idx="4">
                  <c:v>Extract + BAT</c:v>
                </c:pt>
                <c:pt idx="5">
                  <c:v>Tax/Sub</c:v>
                </c:pt>
                <c:pt idx="6">
                  <c:v>Tax/Sub + BAT</c:v>
                </c:pt>
                <c:pt idx="7">
                  <c:v>Sub</c:v>
                </c:pt>
                <c:pt idx="8">
                  <c:v>Tax</c:v>
                </c:pt>
                <c:pt idx="9">
                  <c:v>Cons. Shift + Design + Extract</c:v>
                </c:pt>
              </c:strCache>
            </c:strRef>
          </c:cat>
          <c:val>
            <c:numRef>
              <c:f>rgdpmp_TUR!$C$25:$C$34</c:f>
              <c:numCache>
                <c:formatCode>0.00%</c:formatCode>
                <c:ptCount val="10"/>
                <c:pt idx="0">
                  <c:v>-1.5361329375571451E-2</c:v>
                </c:pt>
                <c:pt idx="1">
                  <c:v>-1.2618243422829649E-2</c:v>
                </c:pt>
                <c:pt idx="2">
                  <c:v>-2.0255886007499342E-2</c:v>
                </c:pt>
                <c:pt idx="3">
                  <c:v>1.555145375648871E-4</c:v>
                </c:pt>
                <c:pt idx="4">
                  <c:v>-4.2342229608725228E-4</c:v>
                </c:pt>
                <c:pt idx="5">
                  <c:v>-8.7478937758948567E-3</c:v>
                </c:pt>
                <c:pt idx="6">
                  <c:v>-1.0262424281046385E-2</c:v>
                </c:pt>
                <c:pt idx="7">
                  <c:v>-3.6714004869984034E-3</c:v>
                </c:pt>
                <c:pt idx="8">
                  <c:v>-2.7274937692360938E-3</c:v>
                </c:pt>
                <c:pt idx="9">
                  <c:v>-2.3423449052399459E-2</c:v>
                </c:pt>
              </c:numCache>
            </c:numRef>
          </c:val>
          <c:extLst>
            <c:ext xmlns:c16="http://schemas.microsoft.com/office/drawing/2014/chart" uri="{C3380CC4-5D6E-409C-BE32-E72D297353CC}">
              <c16:uniqueId val="{00000014-5DD9-443C-BD9C-EF5B54BED2F0}"/>
            </c:ext>
          </c:extLst>
        </c:ser>
        <c:dLbls>
          <c:showLegendKey val="0"/>
          <c:showVal val="0"/>
          <c:showCatName val="0"/>
          <c:showSerName val="0"/>
          <c:showPercent val="0"/>
          <c:showBubbleSize val="0"/>
        </c:dLbls>
        <c:gapWidth val="219"/>
        <c:axId val="606256463"/>
        <c:axId val="606262703"/>
      </c:barChart>
      <c:scatterChart>
        <c:scatterStyle val="lineMarker"/>
        <c:varyColors val="0"/>
        <c:ser>
          <c:idx val="1"/>
          <c:order val="1"/>
          <c:tx>
            <c:strRef>
              <c:f>rgdpmp_TUR!$D$24</c:f>
              <c:strCache>
                <c:ptCount val="1"/>
                <c:pt idx="0">
                  <c:v>Change in skill wage gap</c:v>
                </c:pt>
              </c:strCache>
            </c:strRef>
          </c:tx>
          <c:spPr>
            <a:ln w="25400" cap="rnd">
              <a:noFill/>
              <a:round/>
            </a:ln>
            <a:effectLst/>
          </c:spPr>
          <c:marker>
            <c:symbol val="diamond"/>
            <c:size val="7"/>
            <c:spPr>
              <a:solidFill>
                <a:srgbClr val="FF0000"/>
              </a:solidFill>
              <a:ln w="9525">
                <a:solidFill>
                  <a:srgbClr val="FF0000"/>
                </a:solidFill>
              </a:ln>
              <a:effectLst/>
            </c:spPr>
          </c:marker>
          <c:xVal>
            <c:strRef>
              <c:f>rgdpmp_TUR!$B$25:$B$34</c:f>
              <c:strCache>
                <c:ptCount val="10"/>
                <c:pt idx="0">
                  <c:v>Cons. Shift</c:v>
                </c:pt>
                <c:pt idx="1">
                  <c:v>Extend</c:v>
                </c:pt>
                <c:pt idx="2">
                  <c:v>Design</c:v>
                </c:pt>
                <c:pt idx="3">
                  <c:v>Extract</c:v>
                </c:pt>
                <c:pt idx="4">
                  <c:v>Extract + BAT</c:v>
                </c:pt>
                <c:pt idx="5">
                  <c:v>Tax/Sub</c:v>
                </c:pt>
                <c:pt idx="6">
                  <c:v>Tax/Sub + BAT</c:v>
                </c:pt>
                <c:pt idx="7">
                  <c:v>Sub</c:v>
                </c:pt>
                <c:pt idx="8">
                  <c:v>Tax</c:v>
                </c:pt>
                <c:pt idx="9">
                  <c:v>Cons. Shift + Design + Extract</c:v>
                </c:pt>
              </c:strCache>
            </c:strRef>
          </c:xVal>
          <c:yVal>
            <c:numRef>
              <c:f>rgdpmp_TUR!$D$25:$D$34</c:f>
              <c:numCache>
                <c:formatCode>0.0%</c:formatCode>
                <c:ptCount val="10"/>
                <c:pt idx="0">
                  <c:v>3.1764732411679833E-2</c:v>
                </c:pt>
                <c:pt idx="1">
                  <c:v>5.8562107064285274E-2</c:v>
                </c:pt>
                <c:pt idx="2">
                  <c:v>9.7450743421810551E-2</c:v>
                </c:pt>
                <c:pt idx="3">
                  <c:v>5.160115267675707E-3</c:v>
                </c:pt>
                <c:pt idx="4">
                  <c:v>5.0516642283902511E-3</c:v>
                </c:pt>
                <c:pt idx="5">
                  <c:v>1.1809342378795691E-2</c:v>
                </c:pt>
                <c:pt idx="6">
                  <c:v>1.379186491812078E-2</c:v>
                </c:pt>
                <c:pt idx="7">
                  <c:v>6.1776859738789372E-3</c:v>
                </c:pt>
                <c:pt idx="8">
                  <c:v>1.1810303453958256E-2</c:v>
                </c:pt>
                <c:pt idx="9">
                  <c:v>0.11316859655115948</c:v>
                </c:pt>
              </c:numCache>
            </c:numRef>
          </c:yVal>
          <c:smooth val="0"/>
          <c:extLst>
            <c:ext xmlns:c16="http://schemas.microsoft.com/office/drawing/2014/chart" uri="{C3380CC4-5D6E-409C-BE32-E72D297353CC}">
              <c16:uniqueId val="{00000015-5DD9-443C-BD9C-EF5B54BED2F0}"/>
            </c:ext>
          </c:extLst>
        </c:ser>
        <c:dLbls>
          <c:showLegendKey val="0"/>
          <c:showVal val="0"/>
          <c:showCatName val="0"/>
          <c:showSerName val="0"/>
          <c:showPercent val="0"/>
          <c:showBubbleSize val="0"/>
        </c:dLbls>
        <c:axId val="607458271"/>
        <c:axId val="607459935"/>
      </c:scatterChart>
      <c:catAx>
        <c:axId val="60625646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6262703"/>
        <c:crosses val="autoZero"/>
        <c:auto val="1"/>
        <c:lblAlgn val="ctr"/>
        <c:lblOffset val="100"/>
        <c:noMultiLvlLbl val="0"/>
      </c:catAx>
      <c:valAx>
        <c:axId val="6062627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Change in welfare</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606256463"/>
        <c:crosses val="autoZero"/>
        <c:crossBetween val="between"/>
      </c:valAx>
      <c:valAx>
        <c:axId val="607459935"/>
        <c:scaling>
          <c:orientation val="minMax"/>
        </c:scaling>
        <c:delete val="0"/>
        <c:axPos val="r"/>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Change in skill wage gap</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607458271"/>
        <c:crosses val="max"/>
        <c:crossBetween val="midCat"/>
      </c:valAx>
      <c:valAx>
        <c:axId val="607458271"/>
        <c:scaling>
          <c:orientation val="minMax"/>
        </c:scaling>
        <c:delete val="1"/>
        <c:axPos val="b"/>
        <c:numFmt formatCode="General" sourceLinked="1"/>
        <c:majorTickMark val="out"/>
        <c:minorTickMark val="none"/>
        <c:tickLblPos val="nextTo"/>
        <c:crossAx val="607459935"/>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98E166-20B3-471F-B7A0-0D3AF742A852}" type="doc">
      <dgm:prSet loTypeId="urn:microsoft.com/office/officeart/2008/layout/NameandTitleOrganizationalChart" loCatId="hierarchy" qsTypeId="urn:microsoft.com/office/officeart/2005/8/quickstyle/3d3" qsCatId="3D" csTypeId="urn:microsoft.com/office/officeart/2005/8/colors/accent1_2" csCatId="accent1" phldr="1"/>
      <dgm:spPr/>
      <dgm:t>
        <a:bodyPr/>
        <a:lstStyle/>
        <a:p>
          <a:endParaRPr lang="en-US"/>
        </a:p>
      </dgm:t>
    </dgm:pt>
    <dgm:pt modelId="{A2674105-9651-42D7-A3C3-8C243D6B831E}">
      <dgm:prSet phldrT="[Text]"/>
      <dgm:spPr/>
      <dgm:t>
        <a:bodyPr/>
        <a:lstStyle/>
        <a:p>
          <a:r>
            <a:rPr lang="en-US" dirty="0"/>
            <a:t>NRG</a:t>
          </a:r>
        </a:p>
      </dgm:t>
    </dgm:pt>
    <dgm:pt modelId="{27558741-6A05-4BEF-B7AE-6E000E079375}" type="parTrans" cxnId="{BC9ED2FA-B85A-44D1-AF1D-635120516448}">
      <dgm:prSet/>
      <dgm:spPr/>
      <dgm:t>
        <a:bodyPr/>
        <a:lstStyle/>
        <a:p>
          <a:endParaRPr lang="en-US"/>
        </a:p>
      </dgm:t>
    </dgm:pt>
    <dgm:pt modelId="{B07C60CC-75F2-4991-99DE-2B07E609144D}" type="sibTrans" cxnId="{BC9ED2FA-B85A-44D1-AF1D-635120516448}">
      <dgm:prSet/>
      <dgm:spPr/>
      <dgm:t>
        <a:bodyPr/>
        <a:lstStyle/>
        <a:p>
          <a:r>
            <a:rPr lang="en-US" dirty="0"/>
            <a:t>Energy</a:t>
          </a:r>
        </a:p>
      </dgm:t>
    </dgm:pt>
    <dgm:pt modelId="{6C7A5832-9807-416B-850D-E91BCFE13B83}">
      <dgm:prSet phldrT="[Text]"/>
      <dgm:spPr/>
      <dgm:t>
        <a:bodyPr/>
        <a:lstStyle/>
        <a:p>
          <a:r>
            <a:rPr lang="en-US" dirty="0"/>
            <a:t>NELY</a:t>
          </a:r>
        </a:p>
      </dgm:t>
    </dgm:pt>
    <dgm:pt modelId="{F4B6FA87-4658-43FA-8C7F-FF7D517C40B6}" type="parTrans" cxnId="{BF94A50F-C534-4276-B326-3AFCE2ABCF7B}">
      <dgm:prSet/>
      <dgm:spPr/>
      <dgm:t>
        <a:bodyPr/>
        <a:lstStyle/>
        <a:p>
          <a:endParaRPr lang="en-US"/>
        </a:p>
      </dgm:t>
    </dgm:pt>
    <dgm:pt modelId="{08BF8E46-2C46-48C4-BD42-FDD42814981A}" type="sibTrans" cxnId="{BF94A50F-C534-4276-B326-3AFCE2ABCF7B}">
      <dgm:prSet/>
      <dgm:spPr/>
      <dgm:t>
        <a:bodyPr/>
        <a:lstStyle/>
        <a:p>
          <a:r>
            <a:rPr lang="en-US" dirty="0"/>
            <a:t>Non-electric</a:t>
          </a:r>
        </a:p>
      </dgm:t>
    </dgm:pt>
    <dgm:pt modelId="{34E60F80-FBA6-4F57-B461-B3D420020C88}">
      <dgm:prSet phldrT="[Text]"/>
      <dgm:spPr/>
      <dgm:t>
        <a:bodyPr/>
        <a:lstStyle/>
        <a:p>
          <a:r>
            <a:rPr lang="en-US" dirty="0"/>
            <a:t>COA</a:t>
          </a:r>
        </a:p>
      </dgm:t>
    </dgm:pt>
    <dgm:pt modelId="{040700F4-D991-49DE-B478-158BD57FB48C}" type="parTrans" cxnId="{3DA6D7EB-759E-428C-A775-B9DCAF820E18}">
      <dgm:prSet/>
      <dgm:spPr/>
      <dgm:t>
        <a:bodyPr/>
        <a:lstStyle/>
        <a:p>
          <a:endParaRPr lang="en-US"/>
        </a:p>
      </dgm:t>
    </dgm:pt>
    <dgm:pt modelId="{F9BC5586-89AD-43C9-BF68-93BCF6FB5B2F}" type="sibTrans" cxnId="{3DA6D7EB-759E-428C-A775-B9DCAF820E18}">
      <dgm:prSet/>
      <dgm:spPr/>
      <dgm:t>
        <a:bodyPr/>
        <a:lstStyle/>
        <a:p>
          <a:r>
            <a:rPr lang="en-US" dirty="0"/>
            <a:t>Coal</a:t>
          </a:r>
        </a:p>
      </dgm:t>
    </dgm:pt>
    <dgm:pt modelId="{99D25BBA-A6B7-42FF-A0D2-8A4BAAF97EBE}">
      <dgm:prSet phldrT="[Text]"/>
      <dgm:spPr/>
      <dgm:t>
        <a:bodyPr/>
        <a:lstStyle/>
        <a:p>
          <a:r>
            <a:rPr lang="en-US" dirty="0"/>
            <a:t>OLG</a:t>
          </a:r>
        </a:p>
      </dgm:t>
    </dgm:pt>
    <dgm:pt modelId="{3F9008F4-DCDC-41F8-9696-66DA328332D4}" type="parTrans" cxnId="{1D7771FD-A697-4D54-BC03-E0DAC9E2DD6E}">
      <dgm:prSet/>
      <dgm:spPr/>
      <dgm:t>
        <a:bodyPr/>
        <a:lstStyle/>
        <a:p>
          <a:endParaRPr lang="en-US"/>
        </a:p>
      </dgm:t>
    </dgm:pt>
    <dgm:pt modelId="{8919170F-649E-4739-BE66-0249E85D40D2}" type="sibTrans" cxnId="{1D7771FD-A697-4D54-BC03-E0DAC9E2DD6E}">
      <dgm:prSet/>
      <dgm:spPr/>
      <dgm:t>
        <a:bodyPr/>
        <a:lstStyle/>
        <a:p>
          <a:r>
            <a:rPr lang="en-US" dirty="0"/>
            <a:t>Oil &amp; gas</a:t>
          </a:r>
        </a:p>
      </dgm:t>
    </dgm:pt>
    <dgm:pt modelId="{CC82E0F5-B98E-4F5A-AB68-D8E5296A3D2F}">
      <dgm:prSet phldrT="[Text]"/>
      <dgm:spPr/>
      <dgm:t>
        <a:bodyPr/>
        <a:lstStyle/>
        <a:p>
          <a:r>
            <a:rPr lang="en-US" dirty="0"/>
            <a:t>ELY</a:t>
          </a:r>
        </a:p>
      </dgm:t>
    </dgm:pt>
    <dgm:pt modelId="{560DA12A-B6B5-4866-A775-3602F6FF18CE}" type="parTrans" cxnId="{AD87B051-3EBE-4422-AC15-914810FBD2FD}">
      <dgm:prSet/>
      <dgm:spPr/>
      <dgm:t>
        <a:bodyPr/>
        <a:lstStyle/>
        <a:p>
          <a:endParaRPr lang="en-US"/>
        </a:p>
      </dgm:t>
    </dgm:pt>
    <dgm:pt modelId="{65F38F01-D626-4B32-8936-8F512B7A28F0}" type="sibTrans" cxnId="{AD87B051-3EBE-4422-AC15-914810FBD2FD}">
      <dgm:prSet/>
      <dgm:spPr/>
      <dgm:t>
        <a:bodyPr/>
        <a:lstStyle/>
        <a:p>
          <a:r>
            <a:rPr lang="en-US" dirty="0"/>
            <a:t>Electric</a:t>
          </a:r>
        </a:p>
      </dgm:t>
    </dgm:pt>
    <dgm:pt modelId="{917A1C52-A550-4AED-A340-BB7979AA3523}">
      <dgm:prSet/>
      <dgm:spPr/>
      <dgm:t>
        <a:bodyPr/>
        <a:lstStyle/>
        <a:p>
          <a:r>
            <a:rPr lang="en-US" dirty="0"/>
            <a:t>OIL</a:t>
          </a:r>
        </a:p>
      </dgm:t>
    </dgm:pt>
    <dgm:pt modelId="{B480AA2B-1459-4EDF-868D-A80AE0250189}" type="parTrans" cxnId="{B0F53C07-6DD8-42F9-8161-EFFA6B27A02F}">
      <dgm:prSet/>
      <dgm:spPr/>
      <dgm:t>
        <a:bodyPr/>
        <a:lstStyle/>
        <a:p>
          <a:endParaRPr lang="en-US"/>
        </a:p>
      </dgm:t>
    </dgm:pt>
    <dgm:pt modelId="{42A323F0-D2F1-4C46-A339-075ABF170431}" type="sibTrans" cxnId="{B0F53C07-6DD8-42F9-8161-EFFA6B27A02F}">
      <dgm:prSet/>
      <dgm:spPr/>
      <dgm:t>
        <a:bodyPr/>
        <a:lstStyle/>
        <a:p>
          <a:r>
            <a:rPr lang="en-US" dirty="0"/>
            <a:t>Oil</a:t>
          </a:r>
        </a:p>
      </dgm:t>
    </dgm:pt>
    <dgm:pt modelId="{7F3176D6-DE23-4D44-9308-60BA0EFFD71D}">
      <dgm:prSet/>
      <dgm:spPr/>
      <dgm:t>
        <a:bodyPr/>
        <a:lstStyle/>
        <a:p>
          <a:r>
            <a:rPr lang="en-US" dirty="0"/>
            <a:t>GAS</a:t>
          </a:r>
        </a:p>
      </dgm:t>
    </dgm:pt>
    <dgm:pt modelId="{B93B6B2D-E6A1-4A6C-BDB0-0A1D875491F9}" type="parTrans" cxnId="{DAEC2868-834D-4F35-88F2-71323B9CC3A0}">
      <dgm:prSet/>
      <dgm:spPr/>
      <dgm:t>
        <a:bodyPr/>
        <a:lstStyle/>
        <a:p>
          <a:endParaRPr lang="en-US"/>
        </a:p>
      </dgm:t>
    </dgm:pt>
    <dgm:pt modelId="{29E3D12E-83D7-4EDC-AC1F-49674FA31347}" type="sibTrans" cxnId="{DAEC2868-834D-4F35-88F2-71323B9CC3A0}">
      <dgm:prSet/>
      <dgm:spPr/>
      <dgm:t>
        <a:bodyPr/>
        <a:lstStyle/>
        <a:p>
          <a:r>
            <a:rPr lang="en-US" dirty="0"/>
            <a:t>Gas</a:t>
          </a:r>
        </a:p>
      </dgm:t>
    </dgm:pt>
    <dgm:pt modelId="{18A0F94B-D2E2-486E-99B8-708AA3EF0261}" type="pres">
      <dgm:prSet presAssocID="{2198E166-20B3-471F-B7A0-0D3AF742A852}" presName="hierChild1" presStyleCnt="0">
        <dgm:presLayoutVars>
          <dgm:orgChart val="1"/>
          <dgm:chPref val="1"/>
          <dgm:dir/>
          <dgm:animOne val="branch"/>
          <dgm:animLvl val="lvl"/>
          <dgm:resizeHandles/>
        </dgm:presLayoutVars>
      </dgm:prSet>
      <dgm:spPr/>
    </dgm:pt>
    <dgm:pt modelId="{E2E48F0F-85B7-4719-8F72-D01501FCB786}" type="pres">
      <dgm:prSet presAssocID="{A2674105-9651-42D7-A3C3-8C243D6B831E}" presName="hierRoot1" presStyleCnt="0">
        <dgm:presLayoutVars>
          <dgm:hierBranch val="init"/>
        </dgm:presLayoutVars>
      </dgm:prSet>
      <dgm:spPr/>
    </dgm:pt>
    <dgm:pt modelId="{BD920BBA-C302-4700-B41D-A8C3AA09FF83}" type="pres">
      <dgm:prSet presAssocID="{A2674105-9651-42D7-A3C3-8C243D6B831E}" presName="rootComposite1" presStyleCnt="0"/>
      <dgm:spPr/>
    </dgm:pt>
    <dgm:pt modelId="{47826525-9878-4CB8-9466-D69AB96FCA6D}" type="pres">
      <dgm:prSet presAssocID="{A2674105-9651-42D7-A3C3-8C243D6B831E}" presName="rootText1" presStyleLbl="node0" presStyleIdx="0" presStyleCnt="1">
        <dgm:presLayoutVars>
          <dgm:chMax/>
          <dgm:chPref val="3"/>
        </dgm:presLayoutVars>
      </dgm:prSet>
      <dgm:spPr/>
    </dgm:pt>
    <dgm:pt modelId="{6AF220A4-0B1A-4DE9-9CD3-7483A1B48A16}" type="pres">
      <dgm:prSet presAssocID="{A2674105-9651-42D7-A3C3-8C243D6B831E}" presName="titleText1" presStyleLbl="fgAcc0" presStyleIdx="0" presStyleCnt="1">
        <dgm:presLayoutVars>
          <dgm:chMax val="0"/>
          <dgm:chPref val="0"/>
        </dgm:presLayoutVars>
      </dgm:prSet>
      <dgm:spPr/>
    </dgm:pt>
    <dgm:pt modelId="{83E87EA6-3F1A-4230-B762-988AF637BFA3}" type="pres">
      <dgm:prSet presAssocID="{A2674105-9651-42D7-A3C3-8C243D6B831E}" presName="rootConnector1" presStyleLbl="node1" presStyleIdx="0" presStyleCnt="6"/>
      <dgm:spPr/>
    </dgm:pt>
    <dgm:pt modelId="{F941C39E-44F6-4F28-8C0B-DAAF6048EE15}" type="pres">
      <dgm:prSet presAssocID="{A2674105-9651-42D7-A3C3-8C243D6B831E}" presName="hierChild2" presStyleCnt="0"/>
      <dgm:spPr/>
    </dgm:pt>
    <dgm:pt modelId="{47BCF29F-A869-41E3-A5CD-624B17DA0FCE}" type="pres">
      <dgm:prSet presAssocID="{F4B6FA87-4658-43FA-8C7F-FF7D517C40B6}" presName="Name37" presStyleLbl="parChTrans1D2" presStyleIdx="0" presStyleCnt="2"/>
      <dgm:spPr/>
    </dgm:pt>
    <dgm:pt modelId="{9A17F6FA-6B17-48D7-9C29-F0FA5BB3B453}" type="pres">
      <dgm:prSet presAssocID="{6C7A5832-9807-416B-850D-E91BCFE13B83}" presName="hierRoot2" presStyleCnt="0">
        <dgm:presLayoutVars>
          <dgm:hierBranch val="init"/>
        </dgm:presLayoutVars>
      </dgm:prSet>
      <dgm:spPr/>
    </dgm:pt>
    <dgm:pt modelId="{6D2BDA1F-0942-4F4D-9D89-951AAEBF3154}" type="pres">
      <dgm:prSet presAssocID="{6C7A5832-9807-416B-850D-E91BCFE13B83}" presName="rootComposite" presStyleCnt="0"/>
      <dgm:spPr/>
    </dgm:pt>
    <dgm:pt modelId="{0E78BBF5-C9D0-4F89-B865-B9C47DC7761A}" type="pres">
      <dgm:prSet presAssocID="{6C7A5832-9807-416B-850D-E91BCFE13B83}" presName="rootText" presStyleLbl="node1" presStyleIdx="0" presStyleCnt="6">
        <dgm:presLayoutVars>
          <dgm:chMax/>
          <dgm:chPref val="3"/>
        </dgm:presLayoutVars>
      </dgm:prSet>
      <dgm:spPr/>
    </dgm:pt>
    <dgm:pt modelId="{68E21409-05A4-4ABA-9F82-933BD8DA3DAC}" type="pres">
      <dgm:prSet presAssocID="{6C7A5832-9807-416B-850D-E91BCFE13B83}" presName="titleText2" presStyleLbl="fgAcc1" presStyleIdx="0" presStyleCnt="6">
        <dgm:presLayoutVars>
          <dgm:chMax val="0"/>
          <dgm:chPref val="0"/>
        </dgm:presLayoutVars>
      </dgm:prSet>
      <dgm:spPr/>
    </dgm:pt>
    <dgm:pt modelId="{11D0E40B-00AA-404E-920F-32FF180F6BD9}" type="pres">
      <dgm:prSet presAssocID="{6C7A5832-9807-416B-850D-E91BCFE13B83}" presName="rootConnector" presStyleLbl="node2" presStyleIdx="0" presStyleCnt="0"/>
      <dgm:spPr/>
    </dgm:pt>
    <dgm:pt modelId="{DC2B46CE-F5BB-4B97-84FA-2B3096229426}" type="pres">
      <dgm:prSet presAssocID="{6C7A5832-9807-416B-850D-E91BCFE13B83}" presName="hierChild4" presStyleCnt="0"/>
      <dgm:spPr/>
    </dgm:pt>
    <dgm:pt modelId="{BD83C3C0-EA93-4540-87E6-3A243AFD5AFC}" type="pres">
      <dgm:prSet presAssocID="{040700F4-D991-49DE-B478-158BD57FB48C}" presName="Name37" presStyleLbl="parChTrans1D3" presStyleIdx="0" presStyleCnt="2"/>
      <dgm:spPr/>
    </dgm:pt>
    <dgm:pt modelId="{75A6C96C-6F41-4601-B5DB-1BA1B6E9C2B4}" type="pres">
      <dgm:prSet presAssocID="{34E60F80-FBA6-4F57-B461-B3D420020C88}" presName="hierRoot2" presStyleCnt="0">
        <dgm:presLayoutVars>
          <dgm:hierBranch val="init"/>
        </dgm:presLayoutVars>
      </dgm:prSet>
      <dgm:spPr/>
    </dgm:pt>
    <dgm:pt modelId="{7133DDBF-1DD8-4DBB-80DE-460A815F40B4}" type="pres">
      <dgm:prSet presAssocID="{34E60F80-FBA6-4F57-B461-B3D420020C88}" presName="rootComposite" presStyleCnt="0"/>
      <dgm:spPr/>
    </dgm:pt>
    <dgm:pt modelId="{8864BFA3-BDC3-4CEB-921A-A32C9A5C4B45}" type="pres">
      <dgm:prSet presAssocID="{34E60F80-FBA6-4F57-B461-B3D420020C88}" presName="rootText" presStyleLbl="node1" presStyleIdx="1" presStyleCnt="6">
        <dgm:presLayoutVars>
          <dgm:chMax/>
          <dgm:chPref val="3"/>
        </dgm:presLayoutVars>
      </dgm:prSet>
      <dgm:spPr/>
    </dgm:pt>
    <dgm:pt modelId="{1CB582CB-A339-48AB-8F88-FEAE0CD85524}" type="pres">
      <dgm:prSet presAssocID="{34E60F80-FBA6-4F57-B461-B3D420020C88}" presName="titleText2" presStyleLbl="fgAcc1" presStyleIdx="1" presStyleCnt="6">
        <dgm:presLayoutVars>
          <dgm:chMax val="0"/>
          <dgm:chPref val="0"/>
        </dgm:presLayoutVars>
      </dgm:prSet>
      <dgm:spPr/>
    </dgm:pt>
    <dgm:pt modelId="{FCFCBB26-5FF6-49FB-9765-F50CC6B45103}" type="pres">
      <dgm:prSet presAssocID="{34E60F80-FBA6-4F57-B461-B3D420020C88}" presName="rootConnector" presStyleLbl="node3" presStyleIdx="0" presStyleCnt="0"/>
      <dgm:spPr/>
    </dgm:pt>
    <dgm:pt modelId="{F27715BD-8FD1-473F-918E-6B2D42E1A9C9}" type="pres">
      <dgm:prSet presAssocID="{34E60F80-FBA6-4F57-B461-B3D420020C88}" presName="hierChild4" presStyleCnt="0"/>
      <dgm:spPr/>
    </dgm:pt>
    <dgm:pt modelId="{49E9483C-A5E0-44EA-AED6-3388D2A0B83C}" type="pres">
      <dgm:prSet presAssocID="{34E60F80-FBA6-4F57-B461-B3D420020C88}" presName="hierChild5" presStyleCnt="0"/>
      <dgm:spPr/>
    </dgm:pt>
    <dgm:pt modelId="{ADCF0241-AC2E-4BE1-8004-5BA50748CD34}" type="pres">
      <dgm:prSet presAssocID="{3F9008F4-DCDC-41F8-9696-66DA328332D4}" presName="Name37" presStyleLbl="parChTrans1D3" presStyleIdx="1" presStyleCnt="2"/>
      <dgm:spPr/>
    </dgm:pt>
    <dgm:pt modelId="{C6E7703F-C858-4DDE-86D9-4F1A973FF880}" type="pres">
      <dgm:prSet presAssocID="{99D25BBA-A6B7-42FF-A0D2-8A4BAAF97EBE}" presName="hierRoot2" presStyleCnt="0">
        <dgm:presLayoutVars>
          <dgm:hierBranch val="init"/>
        </dgm:presLayoutVars>
      </dgm:prSet>
      <dgm:spPr/>
    </dgm:pt>
    <dgm:pt modelId="{E13C984A-6E79-482F-9624-FB8FD87555BF}" type="pres">
      <dgm:prSet presAssocID="{99D25BBA-A6B7-42FF-A0D2-8A4BAAF97EBE}" presName="rootComposite" presStyleCnt="0"/>
      <dgm:spPr/>
    </dgm:pt>
    <dgm:pt modelId="{49150BC5-0A7A-471A-9013-B5792C61C317}" type="pres">
      <dgm:prSet presAssocID="{99D25BBA-A6B7-42FF-A0D2-8A4BAAF97EBE}" presName="rootText" presStyleLbl="node1" presStyleIdx="2" presStyleCnt="6">
        <dgm:presLayoutVars>
          <dgm:chMax/>
          <dgm:chPref val="3"/>
        </dgm:presLayoutVars>
      </dgm:prSet>
      <dgm:spPr/>
    </dgm:pt>
    <dgm:pt modelId="{74946DE4-889C-425F-96F0-30F74C664B2A}" type="pres">
      <dgm:prSet presAssocID="{99D25BBA-A6B7-42FF-A0D2-8A4BAAF97EBE}" presName="titleText2" presStyleLbl="fgAcc1" presStyleIdx="2" presStyleCnt="6">
        <dgm:presLayoutVars>
          <dgm:chMax val="0"/>
          <dgm:chPref val="0"/>
        </dgm:presLayoutVars>
      </dgm:prSet>
      <dgm:spPr/>
    </dgm:pt>
    <dgm:pt modelId="{1E7C4F00-504B-4792-899C-E1F4F1BBF409}" type="pres">
      <dgm:prSet presAssocID="{99D25BBA-A6B7-42FF-A0D2-8A4BAAF97EBE}" presName="rootConnector" presStyleLbl="node3" presStyleIdx="0" presStyleCnt="0"/>
      <dgm:spPr/>
    </dgm:pt>
    <dgm:pt modelId="{35FCC9E1-2FF3-4DA5-9647-8927D1EA5E8F}" type="pres">
      <dgm:prSet presAssocID="{99D25BBA-A6B7-42FF-A0D2-8A4BAAF97EBE}" presName="hierChild4" presStyleCnt="0"/>
      <dgm:spPr/>
    </dgm:pt>
    <dgm:pt modelId="{6132B326-590A-4CC9-B146-7E057F5EF8DD}" type="pres">
      <dgm:prSet presAssocID="{B480AA2B-1459-4EDF-868D-A80AE0250189}" presName="Name37" presStyleLbl="parChTrans1D4" presStyleIdx="0" presStyleCnt="2"/>
      <dgm:spPr/>
    </dgm:pt>
    <dgm:pt modelId="{D101930B-6C5D-43CC-9B80-91F3A821A0E3}" type="pres">
      <dgm:prSet presAssocID="{917A1C52-A550-4AED-A340-BB7979AA3523}" presName="hierRoot2" presStyleCnt="0">
        <dgm:presLayoutVars>
          <dgm:hierBranch val="init"/>
        </dgm:presLayoutVars>
      </dgm:prSet>
      <dgm:spPr/>
    </dgm:pt>
    <dgm:pt modelId="{81EAFEA9-B766-463C-9F20-5E4E750A3144}" type="pres">
      <dgm:prSet presAssocID="{917A1C52-A550-4AED-A340-BB7979AA3523}" presName="rootComposite" presStyleCnt="0"/>
      <dgm:spPr/>
    </dgm:pt>
    <dgm:pt modelId="{4BC3CD0C-4E0A-4731-9952-CDAE45751A7B}" type="pres">
      <dgm:prSet presAssocID="{917A1C52-A550-4AED-A340-BB7979AA3523}" presName="rootText" presStyleLbl="node1" presStyleIdx="3" presStyleCnt="6">
        <dgm:presLayoutVars>
          <dgm:chMax/>
          <dgm:chPref val="3"/>
        </dgm:presLayoutVars>
      </dgm:prSet>
      <dgm:spPr/>
    </dgm:pt>
    <dgm:pt modelId="{6227E558-D634-4A22-B41F-043CC8E0F7B4}" type="pres">
      <dgm:prSet presAssocID="{917A1C52-A550-4AED-A340-BB7979AA3523}" presName="titleText2" presStyleLbl="fgAcc1" presStyleIdx="3" presStyleCnt="6">
        <dgm:presLayoutVars>
          <dgm:chMax val="0"/>
          <dgm:chPref val="0"/>
        </dgm:presLayoutVars>
      </dgm:prSet>
      <dgm:spPr/>
    </dgm:pt>
    <dgm:pt modelId="{DD8F538E-6B59-489E-A964-05AEAA58579C}" type="pres">
      <dgm:prSet presAssocID="{917A1C52-A550-4AED-A340-BB7979AA3523}" presName="rootConnector" presStyleLbl="node4" presStyleIdx="0" presStyleCnt="0"/>
      <dgm:spPr/>
    </dgm:pt>
    <dgm:pt modelId="{97EFB58D-AFD1-44BD-90C6-EF47B42F590B}" type="pres">
      <dgm:prSet presAssocID="{917A1C52-A550-4AED-A340-BB7979AA3523}" presName="hierChild4" presStyleCnt="0"/>
      <dgm:spPr/>
    </dgm:pt>
    <dgm:pt modelId="{403D8754-E973-4524-BDBF-52C726567943}" type="pres">
      <dgm:prSet presAssocID="{917A1C52-A550-4AED-A340-BB7979AA3523}" presName="hierChild5" presStyleCnt="0"/>
      <dgm:spPr/>
    </dgm:pt>
    <dgm:pt modelId="{DAC69FD6-A229-425D-96BC-71C3AC7E04F1}" type="pres">
      <dgm:prSet presAssocID="{B93B6B2D-E6A1-4A6C-BDB0-0A1D875491F9}" presName="Name37" presStyleLbl="parChTrans1D4" presStyleIdx="1" presStyleCnt="2"/>
      <dgm:spPr/>
    </dgm:pt>
    <dgm:pt modelId="{E867E54D-8CE1-4D04-94E8-81CC16D0D9CD}" type="pres">
      <dgm:prSet presAssocID="{7F3176D6-DE23-4D44-9308-60BA0EFFD71D}" presName="hierRoot2" presStyleCnt="0">
        <dgm:presLayoutVars>
          <dgm:hierBranch val="init"/>
        </dgm:presLayoutVars>
      </dgm:prSet>
      <dgm:spPr/>
    </dgm:pt>
    <dgm:pt modelId="{787B968A-3DB4-4296-84FC-0C62C1A40663}" type="pres">
      <dgm:prSet presAssocID="{7F3176D6-DE23-4D44-9308-60BA0EFFD71D}" presName="rootComposite" presStyleCnt="0"/>
      <dgm:spPr/>
    </dgm:pt>
    <dgm:pt modelId="{9B4B27D6-17E5-4F9B-B025-5E56BF01926B}" type="pres">
      <dgm:prSet presAssocID="{7F3176D6-DE23-4D44-9308-60BA0EFFD71D}" presName="rootText" presStyleLbl="node1" presStyleIdx="4" presStyleCnt="6">
        <dgm:presLayoutVars>
          <dgm:chMax/>
          <dgm:chPref val="3"/>
        </dgm:presLayoutVars>
      </dgm:prSet>
      <dgm:spPr/>
    </dgm:pt>
    <dgm:pt modelId="{32001B30-12AB-4DCF-9CDA-5A0E2FEE0AEF}" type="pres">
      <dgm:prSet presAssocID="{7F3176D6-DE23-4D44-9308-60BA0EFFD71D}" presName="titleText2" presStyleLbl="fgAcc1" presStyleIdx="4" presStyleCnt="6">
        <dgm:presLayoutVars>
          <dgm:chMax val="0"/>
          <dgm:chPref val="0"/>
        </dgm:presLayoutVars>
      </dgm:prSet>
      <dgm:spPr/>
    </dgm:pt>
    <dgm:pt modelId="{23EC2C97-4A73-45D3-B580-9F33F9E440F7}" type="pres">
      <dgm:prSet presAssocID="{7F3176D6-DE23-4D44-9308-60BA0EFFD71D}" presName="rootConnector" presStyleLbl="node4" presStyleIdx="0" presStyleCnt="0"/>
      <dgm:spPr/>
    </dgm:pt>
    <dgm:pt modelId="{C6D9E648-BB18-492F-9DBC-2B7EF4A7E64D}" type="pres">
      <dgm:prSet presAssocID="{7F3176D6-DE23-4D44-9308-60BA0EFFD71D}" presName="hierChild4" presStyleCnt="0"/>
      <dgm:spPr/>
    </dgm:pt>
    <dgm:pt modelId="{730E9638-6B12-4455-BA8C-E49C53D9CF7C}" type="pres">
      <dgm:prSet presAssocID="{7F3176D6-DE23-4D44-9308-60BA0EFFD71D}" presName="hierChild5" presStyleCnt="0"/>
      <dgm:spPr/>
    </dgm:pt>
    <dgm:pt modelId="{51FBD44F-F3BA-4F09-92A3-34F7CA45A0B6}" type="pres">
      <dgm:prSet presAssocID="{99D25BBA-A6B7-42FF-A0D2-8A4BAAF97EBE}" presName="hierChild5" presStyleCnt="0"/>
      <dgm:spPr/>
    </dgm:pt>
    <dgm:pt modelId="{BC0C6111-D74E-4DD4-97E5-A770D756D248}" type="pres">
      <dgm:prSet presAssocID="{6C7A5832-9807-416B-850D-E91BCFE13B83}" presName="hierChild5" presStyleCnt="0"/>
      <dgm:spPr/>
    </dgm:pt>
    <dgm:pt modelId="{BAA4B34C-DA8C-4113-9E79-1C07899F53B5}" type="pres">
      <dgm:prSet presAssocID="{560DA12A-B6B5-4866-A775-3602F6FF18CE}" presName="Name37" presStyleLbl="parChTrans1D2" presStyleIdx="1" presStyleCnt="2"/>
      <dgm:spPr/>
    </dgm:pt>
    <dgm:pt modelId="{1994F006-9B17-447F-A4E2-A95ADDCA9DE6}" type="pres">
      <dgm:prSet presAssocID="{CC82E0F5-B98E-4F5A-AB68-D8E5296A3D2F}" presName="hierRoot2" presStyleCnt="0">
        <dgm:presLayoutVars>
          <dgm:hierBranch val="init"/>
        </dgm:presLayoutVars>
      </dgm:prSet>
      <dgm:spPr/>
    </dgm:pt>
    <dgm:pt modelId="{2A354079-54D0-4B48-9F77-AF9FBCCDB37C}" type="pres">
      <dgm:prSet presAssocID="{CC82E0F5-B98E-4F5A-AB68-D8E5296A3D2F}" presName="rootComposite" presStyleCnt="0"/>
      <dgm:spPr/>
    </dgm:pt>
    <dgm:pt modelId="{92236DB6-E97F-407D-A49F-45F6890FD331}" type="pres">
      <dgm:prSet presAssocID="{CC82E0F5-B98E-4F5A-AB68-D8E5296A3D2F}" presName="rootText" presStyleLbl="node1" presStyleIdx="5" presStyleCnt="6">
        <dgm:presLayoutVars>
          <dgm:chMax/>
          <dgm:chPref val="3"/>
        </dgm:presLayoutVars>
      </dgm:prSet>
      <dgm:spPr/>
    </dgm:pt>
    <dgm:pt modelId="{C6F26344-F570-4102-9CB2-1E65D78E199D}" type="pres">
      <dgm:prSet presAssocID="{CC82E0F5-B98E-4F5A-AB68-D8E5296A3D2F}" presName="titleText2" presStyleLbl="fgAcc1" presStyleIdx="5" presStyleCnt="6">
        <dgm:presLayoutVars>
          <dgm:chMax val="0"/>
          <dgm:chPref val="0"/>
        </dgm:presLayoutVars>
      </dgm:prSet>
      <dgm:spPr/>
    </dgm:pt>
    <dgm:pt modelId="{542A2929-BAB6-41DA-8D73-CCD97EB2834F}" type="pres">
      <dgm:prSet presAssocID="{CC82E0F5-B98E-4F5A-AB68-D8E5296A3D2F}" presName="rootConnector" presStyleLbl="node2" presStyleIdx="0" presStyleCnt="0"/>
      <dgm:spPr/>
    </dgm:pt>
    <dgm:pt modelId="{802BDB3A-4537-4CED-ADD4-9E05F3121821}" type="pres">
      <dgm:prSet presAssocID="{CC82E0F5-B98E-4F5A-AB68-D8E5296A3D2F}" presName="hierChild4" presStyleCnt="0"/>
      <dgm:spPr/>
    </dgm:pt>
    <dgm:pt modelId="{6E32A977-8D05-48A3-92CE-71FD27F07BE3}" type="pres">
      <dgm:prSet presAssocID="{CC82E0F5-B98E-4F5A-AB68-D8E5296A3D2F}" presName="hierChild5" presStyleCnt="0"/>
      <dgm:spPr/>
    </dgm:pt>
    <dgm:pt modelId="{AF179E6C-166E-4A30-B2A3-54EAE8719F5D}" type="pres">
      <dgm:prSet presAssocID="{A2674105-9651-42D7-A3C3-8C243D6B831E}" presName="hierChild3" presStyleCnt="0"/>
      <dgm:spPr/>
    </dgm:pt>
  </dgm:ptLst>
  <dgm:cxnLst>
    <dgm:cxn modelId="{B0F53C07-6DD8-42F9-8161-EFFA6B27A02F}" srcId="{99D25BBA-A6B7-42FF-A0D2-8A4BAAF97EBE}" destId="{917A1C52-A550-4AED-A340-BB7979AA3523}" srcOrd="0" destOrd="0" parTransId="{B480AA2B-1459-4EDF-868D-A80AE0250189}" sibTransId="{42A323F0-D2F1-4C46-A339-075ABF170431}"/>
    <dgm:cxn modelId="{69CF6F08-4A0B-434A-A5B6-D16625C59981}" type="presOf" srcId="{B07C60CC-75F2-4991-99DE-2B07E609144D}" destId="{6AF220A4-0B1A-4DE9-9CD3-7483A1B48A16}" srcOrd="0" destOrd="0" presId="urn:microsoft.com/office/officeart/2008/layout/NameandTitleOrganizationalChart"/>
    <dgm:cxn modelId="{BF94A50F-C534-4276-B326-3AFCE2ABCF7B}" srcId="{A2674105-9651-42D7-A3C3-8C243D6B831E}" destId="{6C7A5832-9807-416B-850D-E91BCFE13B83}" srcOrd="0" destOrd="0" parTransId="{F4B6FA87-4658-43FA-8C7F-FF7D517C40B6}" sibTransId="{08BF8E46-2C46-48C4-BD42-FDD42814981A}"/>
    <dgm:cxn modelId="{4282BB15-7530-42BF-AD73-A91C1567ABBB}" type="presOf" srcId="{B93B6B2D-E6A1-4A6C-BDB0-0A1D875491F9}" destId="{DAC69FD6-A229-425D-96BC-71C3AC7E04F1}" srcOrd="0" destOrd="0" presId="urn:microsoft.com/office/officeart/2008/layout/NameandTitleOrganizationalChart"/>
    <dgm:cxn modelId="{4479B917-1B46-4C97-BFC8-0468B7ED5DFA}" type="presOf" srcId="{F9BC5586-89AD-43C9-BF68-93BCF6FB5B2F}" destId="{1CB582CB-A339-48AB-8F88-FEAE0CD85524}" srcOrd="0" destOrd="0" presId="urn:microsoft.com/office/officeart/2008/layout/NameandTitleOrganizationalChart"/>
    <dgm:cxn modelId="{853EF718-DEDB-4C72-B414-3D00E1DAA8B4}" type="presOf" srcId="{917A1C52-A550-4AED-A340-BB7979AA3523}" destId="{4BC3CD0C-4E0A-4731-9952-CDAE45751A7B}" srcOrd="0" destOrd="0" presId="urn:microsoft.com/office/officeart/2008/layout/NameandTitleOrganizationalChart"/>
    <dgm:cxn modelId="{51A09222-ECD3-4A31-9470-9856B11D64D6}" type="presOf" srcId="{CC82E0F5-B98E-4F5A-AB68-D8E5296A3D2F}" destId="{92236DB6-E97F-407D-A49F-45F6890FD331}" srcOrd="0" destOrd="0" presId="urn:microsoft.com/office/officeart/2008/layout/NameandTitleOrganizationalChart"/>
    <dgm:cxn modelId="{1B387928-80F8-4BFA-A4C6-235E15B9180D}" type="presOf" srcId="{CC82E0F5-B98E-4F5A-AB68-D8E5296A3D2F}" destId="{542A2929-BAB6-41DA-8D73-CCD97EB2834F}" srcOrd="1" destOrd="0" presId="urn:microsoft.com/office/officeart/2008/layout/NameandTitleOrganizationalChart"/>
    <dgm:cxn modelId="{CACAB42C-C4C7-4B0E-B289-6DCE1179F305}" type="presOf" srcId="{B480AA2B-1459-4EDF-868D-A80AE0250189}" destId="{6132B326-590A-4CC9-B146-7E057F5EF8DD}" srcOrd="0" destOrd="0" presId="urn:microsoft.com/office/officeart/2008/layout/NameandTitleOrganizationalChart"/>
    <dgm:cxn modelId="{8C39F932-C53B-455B-97F5-0387A1732ABF}" type="presOf" srcId="{040700F4-D991-49DE-B478-158BD57FB48C}" destId="{BD83C3C0-EA93-4540-87E6-3A243AFD5AFC}" srcOrd="0" destOrd="0" presId="urn:microsoft.com/office/officeart/2008/layout/NameandTitleOrganizationalChart"/>
    <dgm:cxn modelId="{5F86145F-0E2A-4B40-B1E9-5B5FB093CEEF}" type="presOf" srcId="{A2674105-9651-42D7-A3C3-8C243D6B831E}" destId="{83E87EA6-3F1A-4230-B762-988AF637BFA3}" srcOrd="1" destOrd="0" presId="urn:microsoft.com/office/officeart/2008/layout/NameandTitleOrganizationalChart"/>
    <dgm:cxn modelId="{1D62FD43-4935-43D3-B067-4402B8AEEA1A}" type="presOf" srcId="{7F3176D6-DE23-4D44-9308-60BA0EFFD71D}" destId="{23EC2C97-4A73-45D3-B580-9F33F9E440F7}" srcOrd="1" destOrd="0" presId="urn:microsoft.com/office/officeart/2008/layout/NameandTitleOrganizationalChart"/>
    <dgm:cxn modelId="{DAEC2868-834D-4F35-88F2-71323B9CC3A0}" srcId="{99D25BBA-A6B7-42FF-A0D2-8A4BAAF97EBE}" destId="{7F3176D6-DE23-4D44-9308-60BA0EFFD71D}" srcOrd="1" destOrd="0" parTransId="{B93B6B2D-E6A1-4A6C-BDB0-0A1D875491F9}" sibTransId="{29E3D12E-83D7-4EDC-AC1F-49674FA31347}"/>
    <dgm:cxn modelId="{AD87B051-3EBE-4422-AC15-914810FBD2FD}" srcId="{A2674105-9651-42D7-A3C3-8C243D6B831E}" destId="{CC82E0F5-B98E-4F5A-AB68-D8E5296A3D2F}" srcOrd="1" destOrd="0" parTransId="{560DA12A-B6B5-4866-A775-3602F6FF18CE}" sibTransId="{65F38F01-D626-4B32-8936-8F512B7A28F0}"/>
    <dgm:cxn modelId="{FD5D9E52-9D77-451C-9454-4B762F8F631C}" type="presOf" srcId="{917A1C52-A550-4AED-A340-BB7979AA3523}" destId="{DD8F538E-6B59-489E-A964-05AEAA58579C}" srcOrd="1" destOrd="0" presId="urn:microsoft.com/office/officeart/2008/layout/NameandTitleOrganizationalChart"/>
    <dgm:cxn modelId="{29194D73-8157-4292-A930-3414F0D948AB}" type="presOf" srcId="{42A323F0-D2F1-4C46-A339-075ABF170431}" destId="{6227E558-D634-4A22-B41F-043CC8E0F7B4}" srcOrd="0" destOrd="0" presId="urn:microsoft.com/office/officeart/2008/layout/NameandTitleOrganizationalChart"/>
    <dgm:cxn modelId="{4AF8FC54-9F89-441A-B01F-DD8F06B3D767}" type="presOf" srcId="{34E60F80-FBA6-4F57-B461-B3D420020C88}" destId="{FCFCBB26-5FF6-49FB-9765-F50CC6B45103}" srcOrd="1" destOrd="0" presId="urn:microsoft.com/office/officeart/2008/layout/NameandTitleOrganizationalChart"/>
    <dgm:cxn modelId="{F463AE82-7D07-4844-9524-FDF01896F282}" type="presOf" srcId="{34E60F80-FBA6-4F57-B461-B3D420020C88}" destId="{8864BFA3-BDC3-4CEB-921A-A32C9A5C4B45}" srcOrd="0" destOrd="0" presId="urn:microsoft.com/office/officeart/2008/layout/NameandTitleOrganizationalChart"/>
    <dgm:cxn modelId="{2370D884-D55E-48A2-98BE-E2D0B4417EF0}" type="presOf" srcId="{6C7A5832-9807-416B-850D-E91BCFE13B83}" destId="{11D0E40B-00AA-404E-920F-32FF180F6BD9}" srcOrd="1" destOrd="0" presId="urn:microsoft.com/office/officeart/2008/layout/NameandTitleOrganizationalChart"/>
    <dgm:cxn modelId="{231E518F-C32F-4EF1-B583-12730DD1B4DE}" type="presOf" srcId="{8919170F-649E-4739-BE66-0249E85D40D2}" destId="{74946DE4-889C-425F-96F0-30F74C664B2A}" srcOrd="0" destOrd="0" presId="urn:microsoft.com/office/officeart/2008/layout/NameandTitleOrganizationalChart"/>
    <dgm:cxn modelId="{EF262193-E063-49A8-A1C1-C7145AC4AF9D}" type="presOf" srcId="{99D25BBA-A6B7-42FF-A0D2-8A4BAAF97EBE}" destId="{1E7C4F00-504B-4792-899C-E1F4F1BBF409}" srcOrd="1" destOrd="0" presId="urn:microsoft.com/office/officeart/2008/layout/NameandTitleOrganizationalChart"/>
    <dgm:cxn modelId="{7B0CD594-5D91-45E1-941F-2521F12B917B}" type="presOf" srcId="{65F38F01-D626-4B32-8936-8F512B7A28F0}" destId="{C6F26344-F570-4102-9CB2-1E65D78E199D}" srcOrd="0" destOrd="0" presId="urn:microsoft.com/office/officeart/2008/layout/NameandTitleOrganizationalChart"/>
    <dgm:cxn modelId="{016F8995-9ECF-46B2-9B17-43EAAAEDD362}" type="presOf" srcId="{7F3176D6-DE23-4D44-9308-60BA0EFFD71D}" destId="{9B4B27D6-17E5-4F9B-B025-5E56BF01926B}" srcOrd="0" destOrd="0" presId="urn:microsoft.com/office/officeart/2008/layout/NameandTitleOrganizationalChart"/>
    <dgm:cxn modelId="{BC30F19E-2CD1-4B66-A430-8505F8C7A5CB}" type="presOf" srcId="{99D25BBA-A6B7-42FF-A0D2-8A4BAAF97EBE}" destId="{49150BC5-0A7A-471A-9013-B5792C61C317}" srcOrd="0" destOrd="0" presId="urn:microsoft.com/office/officeart/2008/layout/NameandTitleOrganizationalChart"/>
    <dgm:cxn modelId="{CF5F78B3-1EBF-448E-A7A4-A1DCD9EC74DF}" type="presOf" srcId="{08BF8E46-2C46-48C4-BD42-FDD42814981A}" destId="{68E21409-05A4-4ABA-9F82-933BD8DA3DAC}" srcOrd="0" destOrd="0" presId="urn:microsoft.com/office/officeart/2008/layout/NameandTitleOrganizationalChart"/>
    <dgm:cxn modelId="{348D4BC0-E344-4D04-8DC2-B2A192123C58}" type="presOf" srcId="{3F9008F4-DCDC-41F8-9696-66DA328332D4}" destId="{ADCF0241-AC2E-4BE1-8004-5BA50748CD34}" srcOrd="0" destOrd="0" presId="urn:microsoft.com/office/officeart/2008/layout/NameandTitleOrganizationalChart"/>
    <dgm:cxn modelId="{31C2C8C0-2E20-4FA2-9EEF-F18C75D5E933}" type="presOf" srcId="{2198E166-20B3-471F-B7A0-0D3AF742A852}" destId="{18A0F94B-D2E2-486E-99B8-708AA3EF0261}" srcOrd="0" destOrd="0" presId="urn:microsoft.com/office/officeart/2008/layout/NameandTitleOrganizationalChart"/>
    <dgm:cxn modelId="{91B653D6-E3D7-4FDB-B3F5-4265F6951A00}" type="presOf" srcId="{560DA12A-B6B5-4866-A775-3602F6FF18CE}" destId="{BAA4B34C-DA8C-4113-9E79-1C07899F53B5}" srcOrd="0" destOrd="0" presId="urn:microsoft.com/office/officeart/2008/layout/NameandTitleOrganizationalChart"/>
    <dgm:cxn modelId="{63FE61DF-8149-477D-A814-8AB973E063D0}" type="presOf" srcId="{29E3D12E-83D7-4EDC-AC1F-49674FA31347}" destId="{32001B30-12AB-4DCF-9CDA-5A0E2FEE0AEF}" srcOrd="0" destOrd="0" presId="urn:microsoft.com/office/officeart/2008/layout/NameandTitleOrganizationalChart"/>
    <dgm:cxn modelId="{3DA6D7EB-759E-428C-A775-B9DCAF820E18}" srcId="{6C7A5832-9807-416B-850D-E91BCFE13B83}" destId="{34E60F80-FBA6-4F57-B461-B3D420020C88}" srcOrd="0" destOrd="0" parTransId="{040700F4-D991-49DE-B478-158BD57FB48C}" sibTransId="{F9BC5586-89AD-43C9-BF68-93BCF6FB5B2F}"/>
    <dgm:cxn modelId="{521EDFF6-A591-4BE1-8315-9BEE9B1F7D69}" type="presOf" srcId="{F4B6FA87-4658-43FA-8C7F-FF7D517C40B6}" destId="{47BCF29F-A869-41E3-A5CD-624B17DA0FCE}" srcOrd="0" destOrd="0" presId="urn:microsoft.com/office/officeart/2008/layout/NameandTitleOrganizationalChart"/>
    <dgm:cxn modelId="{7DD745F7-38E8-49EC-B555-E69077755E34}" type="presOf" srcId="{6C7A5832-9807-416B-850D-E91BCFE13B83}" destId="{0E78BBF5-C9D0-4F89-B865-B9C47DC7761A}" srcOrd="0" destOrd="0" presId="urn:microsoft.com/office/officeart/2008/layout/NameandTitleOrganizationalChart"/>
    <dgm:cxn modelId="{5A5628F9-50E5-4211-A61A-94695EF99F74}" type="presOf" srcId="{A2674105-9651-42D7-A3C3-8C243D6B831E}" destId="{47826525-9878-4CB8-9466-D69AB96FCA6D}" srcOrd="0" destOrd="0" presId="urn:microsoft.com/office/officeart/2008/layout/NameandTitleOrganizationalChart"/>
    <dgm:cxn modelId="{BC9ED2FA-B85A-44D1-AF1D-635120516448}" srcId="{2198E166-20B3-471F-B7A0-0D3AF742A852}" destId="{A2674105-9651-42D7-A3C3-8C243D6B831E}" srcOrd="0" destOrd="0" parTransId="{27558741-6A05-4BEF-B7AE-6E000E079375}" sibTransId="{B07C60CC-75F2-4991-99DE-2B07E609144D}"/>
    <dgm:cxn modelId="{1D7771FD-A697-4D54-BC03-E0DAC9E2DD6E}" srcId="{6C7A5832-9807-416B-850D-E91BCFE13B83}" destId="{99D25BBA-A6B7-42FF-A0D2-8A4BAAF97EBE}" srcOrd="1" destOrd="0" parTransId="{3F9008F4-DCDC-41F8-9696-66DA328332D4}" sibTransId="{8919170F-649E-4739-BE66-0249E85D40D2}"/>
    <dgm:cxn modelId="{16F023A9-F533-4FB6-9008-C928E6EF7641}" type="presParOf" srcId="{18A0F94B-D2E2-486E-99B8-708AA3EF0261}" destId="{E2E48F0F-85B7-4719-8F72-D01501FCB786}" srcOrd="0" destOrd="0" presId="urn:microsoft.com/office/officeart/2008/layout/NameandTitleOrganizationalChart"/>
    <dgm:cxn modelId="{20714EC8-A67B-4006-9DFD-43D70BFCB3D5}" type="presParOf" srcId="{E2E48F0F-85B7-4719-8F72-D01501FCB786}" destId="{BD920BBA-C302-4700-B41D-A8C3AA09FF83}" srcOrd="0" destOrd="0" presId="urn:microsoft.com/office/officeart/2008/layout/NameandTitleOrganizationalChart"/>
    <dgm:cxn modelId="{98AD6C09-C4F9-41D0-9EDD-D6E9AF6F1FD7}" type="presParOf" srcId="{BD920BBA-C302-4700-B41D-A8C3AA09FF83}" destId="{47826525-9878-4CB8-9466-D69AB96FCA6D}" srcOrd="0" destOrd="0" presId="urn:microsoft.com/office/officeart/2008/layout/NameandTitleOrganizationalChart"/>
    <dgm:cxn modelId="{AFE19BB5-6DA8-45DA-A561-B4E9A1D7DFB7}" type="presParOf" srcId="{BD920BBA-C302-4700-B41D-A8C3AA09FF83}" destId="{6AF220A4-0B1A-4DE9-9CD3-7483A1B48A16}" srcOrd="1" destOrd="0" presId="urn:microsoft.com/office/officeart/2008/layout/NameandTitleOrganizationalChart"/>
    <dgm:cxn modelId="{62A40E79-09BE-4503-9B62-97544395BE7D}" type="presParOf" srcId="{BD920BBA-C302-4700-B41D-A8C3AA09FF83}" destId="{83E87EA6-3F1A-4230-B762-988AF637BFA3}" srcOrd="2" destOrd="0" presId="urn:microsoft.com/office/officeart/2008/layout/NameandTitleOrganizationalChart"/>
    <dgm:cxn modelId="{0C1A4F0E-E121-4179-8187-36E2A03D7881}" type="presParOf" srcId="{E2E48F0F-85B7-4719-8F72-D01501FCB786}" destId="{F941C39E-44F6-4F28-8C0B-DAAF6048EE15}" srcOrd="1" destOrd="0" presId="urn:microsoft.com/office/officeart/2008/layout/NameandTitleOrganizationalChart"/>
    <dgm:cxn modelId="{F639FF0D-6A95-4DDC-A67D-9E945A015AA5}" type="presParOf" srcId="{F941C39E-44F6-4F28-8C0B-DAAF6048EE15}" destId="{47BCF29F-A869-41E3-A5CD-624B17DA0FCE}" srcOrd="0" destOrd="0" presId="urn:microsoft.com/office/officeart/2008/layout/NameandTitleOrganizationalChart"/>
    <dgm:cxn modelId="{E53EA918-39DC-451A-BFDF-9A93253E817E}" type="presParOf" srcId="{F941C39E-44F6-4F28-8C0B-DAAF6048EE15}" destId="{9A17F6FA-6B17-48D7-9C29-F0FA5BB3B453}" srcOrd="1" destOrd="0" presId="urn:microsoft.com/office/officeart/2008/layout/NameandTitleOrganizationalChart"/>
    <dgm:cxn modelId="{F39421B8-DB49-498E-B53A-B3D946E7850A}" type="presParOf" srcId="{9A17F6FA-6B17-48D7-9C29-F0FA5BB3B453}" destId="{6D2BDA1F-0942-4F4D-9D89-951AAEBF3154}" srcOrd="0" destOrd="0" presId="urn:microsoft.com/office/officeart/2008/layout/NameandTitleOrganizationalChart"/>
    <dgm:cxn modelId="{9E4F9BCA-C077-489B-A531-5E098EE146EA}" type="presParOf" srcId="{6D2BDA1F-0942-4F4D-9D89-951AAEBF3154}" destId="{0E78BBF5-C9D0-4F89-B865-B9C47DC7761A}" srcOrd="0" destOrd="0" presId="urn:microsoft.com/office/officeart/2008/layout/NameandTitleOrganizationalChart"/>
    <dgm:cxn modelId="{70E4B374-A080-4AF3-98B4-9D8276C8505F}" type="presParOf" srcId="{6D2BDA1F-0942-4F4D-9D89-951AAEBF3154}" destId="{68E21409-05A4-4ABA-9F82-933BD8DA3DAC}" srcOrd="1" destOrd="0" presId="urn:microsoft.com/office/officeart/2008/layout/NameandTitleOrganizationalChart"/>
    <dgm:cxn modelId="{F126C5F2-0B04-422E-8408-90BE1B082577}" type="presParOf" srcId="{6D2BDA1F-0942-4F4D-9D89-951AAEBF3154}" destId="{11D0E40B-00AA-404E-920F-32FF180F6BD9}" srcOrd="2" destOrd="0" presId="urn:microsoft.com/office/officeart/2008/layout/NameandTitleOrganizationalChart"/>
    <dgm:cxn modelId="{D451E0A3-790E-4B05-A399-D1F332C8FAE6}" type="presParOf" srcId="{9A17F6FA-6B17-48D7-9C29-F0FA5BB3B453}" destId="{DC2B46CE-F5BB-4B97-84FA-2B3096229426}" srcOrd="1" destOrd="0" presId="urn:microsoft.com/office/officeart/2008/layout/NameandTitleOrganizationalChart"/>
    <dgm:cxn modelId="{60C66292-A1B5-4224-A014-68E4950DE6FA}" type="presParOf" srcId="{DC2B46CE-F5BB-4B97-84FA-2B3096229426}" destId="{BD83C3C0-EA93-4540-87E6-3A243AFD5AFC}" srcOrd="0" destOrd="0" presId="urn:microsoft.com/office/officeart/2008/layout/NameandTitleOrganizationalChart"/>
    <dgm:cxn modelId="{EF483F6F-0907-43A4-9302-855E134D7D6E}" type="presParOf" srcId="{DC2B46CE-F5BB-4B97-84FA-2B3096229426}" destId="{75A6C96C-6F41-4601-B5DB-1BA1B6E9C2B4}" srcOrd="1" destOrd="0" presId="urn:microsoft.com/office/officeart/2008/layout/NameandTitleOrganizationalChart"/>
    <dgm:cxn modelId="{30BD3D72-8DF5-4C27-8840-5C3F49AC471E}" type="presParOf" srcId="{75A6C96C-6F41-4601-B5DB-1BA1B6E9C2B4}" destId="{7133DDBF-1DD8-4DBB-80DE-460A815F40B4}" srcOrd="0" destOrd="0" presId="urn:microsoft.com/office/officeart/2008/layout/NameandTitleOrganizationalChart"/>
    <dgm:cxn modelId="{E6D75984-38FD-4638-8287-5F9B41049E1D}" type="presParOf" srcId="{7133DDBF-1DD8-4DBB-80DE-460A815F40B4}" destId="{8864BFA3-BDC3-4CEB-921A-A32C9A5C4B45}" srcOrd="0" destOrd="0" presId="urn:microsoft.com/office/officeart/2008/layout/NameandTitleOrganizationalChart"/>
    <dgm:cxn modelId="{18F82B8B-AA9A-4EEF-9129-BCE6DF98BF4B}" type="presParOf" srcId="{7133DDBF-1DD8-4DBB-80DE-460A815F40B4}" destId="{1CB582CB-A339-48AB-8F88-FEAE0CD85524}" srcOrd="1" destOrd="0" presId="urn:microsoft.com/office/officeart/2008/layout/NameandTitleOrganizationalChart"/>
    <dgm:cxn modelId="{F67F163C-E311-4DA1-AF40-21EDEFCE82E1}" type="presParOf" srcId="{7133DDBF-1DD8-4DBB-80DE-460A815F40B4}" destId="{FCFCBB26-5FF6-49FB-9765-F50CC6B45103}" srcOrd="2" destOrd="0" presId="urn:microsoft.com/office/officeart/2008/layout/NameandTitleOrganizationalChart"/>
    <dgm:cxn modelId="{F0B5623F-CDCF-48AA-A0EB-9DF22D592D20}" type="presParOf" srcId="{75A6C96C-6F41-4601-B5DB-1BA1B6E9C2B4}" destId="{F27715BD-8FD1-473F-918E-6B2D42E1A9C9}" srcOrd="1" destOrd="0" presId="urn:microsoft.com/office/officeart/2008/layout/NameandTitleOrganizationalChart"/>
    <dgm:cxn modelId="{1F1D7127-3AF9-48C1-AC99-BDBBFA81A593}" type="presParOf" srcId="{75A6C96C-6F41-4601-B5DB-1BA1B6E9C2B4}" destId="{49E9483C-A5E0-44EA-AED6-3388D2A0B83C}" srcOrd="2" destOrd="0" presId="urn:microsoft.com/office/officeart/2008/layout/NameandTitleOrganizationalChart"/>
    <dgm:cxn modelId="{1ECF1B7D-E66D-4FBF-99A8-DAB313CF8328}" type="presParOf" srcId="{DC2B46CE-F5BB-4B97-84FA-2B3096229426}" destId="{ADCF0241-AC2E-4BE1-8004-5BA50748CD34}" srcOrd="2" destOrd="0" presId="urn:microsoft.com/office/officeart/2008/layout/NameandTitleOrganizationalChart"/>
    <dgm:cxn modelId="{C9971EEC-FDC9-4976-B65F-45A35EF28669}" type="presParOf" srcId="{DC2B46CE-F5BB-4B97-84FA-2B3096229426}" destId="{C6E7703F-C858-4DDE-86D9-4F1A973FF880}" srcOrd="3" destOrd="0" presId="urn:microsoft.com/office/officeart/2008/layout/NameandTitleOrganizationalChart"/>
    <dgm:cxn modelId="{E3EC7A42-9FFA-47FB-9418-2C968576A352}" type="presParOf" srcId="{C6E7703F-C858-4DDE-86D9-4F1A973FF880}" destId="{E13C984A-6E79-482F-9624-FB8FD87555BF}" srcOrd="0" destOrd="0" presId="urn:microsoft.com/office/officeart/2008/layout/NameandTitleOrganizationalChart"/>
    <dgm:cxn modelId="{B795C678-8F91-412E-B8E7-0B2BBB73A6A8}" type="presParOf" srcId="{E13C984A-6E79-482F-9624-FB8FD87555BF}" destId="{49150BC5-0A7A-471A-9013-B5792C61C317}" srcOrd="0" destOrd="0" presId="urn:microsoft.com/office/officeart/2008/layout/NameandTitleOrganizationalChart"/>
    <dgm:cxn modelId="{9314D68D-E04E-4813-803B-FEC037737CA1}" type="presParOf" srcId="{E13C984A-6E79-482F-9624-FB8FD87555BF}" destId="{74946DE4-889C-425F-96F0-30F74C664B2A}" srcOrd="1" destOrd="0" presId="urn:microsoft.com/office/officeart/2008/layout/NameandTitleOrganizationalChart"/>
    <dgm:cxn modelId="{A0A11B32-0693-4916-A0DB-0518D9E3C93D}" type="presParOf" srcId="{E13C984A-6E79-482F-9624-FB8FD87555BF}" destId="{1E7C4F00-504B-4792-899C-E1F4F1BBF409}" srcOrd="2" destOrd="0" presId="urn:microsoft.com/office/officeart/2008/layout/NameandTitleOrganizationalChart"/>
    <dgm:cxn modelId="{E74880A7-C605-4CD3-B61E-AB34841B1C92}" type="presParOf" srcId="{C6E7703F-C858-4DDE-86D9-4F1A973FF880}" destId="{35FCC9E1-2FF3-4DA5-9647-8927D1EA5E8F}" srcOrd="1" destOrd="0" presId="urn:microsoft.com/office/officeart/2008/layout/NameandTitleOrganizationalChart"/>
    <dgm:cxn modelId="{189183CA-AC35-4D23-8618-3FCE151D29C9}" type="presParOf" srcId="{35FCC9E1-2FF3-4DA5-9647-8927D1EA5E8F}" destId="{6132B326-590A-4CC9-B146-7E057F5EF8DD}" srcOrd="0" destOrd="0" presId="urn:microsoft.com/office/officeart/2008/layout/NameandTitleOrganizationalChart"/>
    <dgm:cxn modelId="{7835E762-C67C-47F9-8382-F3431A4DE763}" type="presParOf" srcId="{35FCC9E1-2FF3-4DA5-9647-8927D1EA5E8F}" destId="{D101930B-6C5D-43CC-9B80-91F3A821A0E3}" srcOrd="1" destOrd="0" presId="urn:microsoft.com/office/officeart/2008/layout/NameandTitleOrganizationalChart"/>
    <dgm:cxn modelId="{9843CACA-CF42-42F0-8548-A4A9F64998B1}" type="presParOf" srcId="{D101930B-6C5D-43CC-9B80-91F3A821A0E3}" destId="{81EAFEA9-B766-463C-9F20-5E4E750A3144}" srcOrd="0" destOrd="0" presId="urn:microsoft.com/office/officeart/2008/layout/NameandTitleOrganizationalChart"/>
    <dgm:cxn modelId="{C6439F74-8143-4F11-87BF-75E303C33689}" type="presParOf" srcId="{81EAFEA9-B766-463C-9F20-5E4E750A3144}" destId="{4BC3CD0C-4E0A-4731-9952-CDAE45751A7B}" srcOrd="0" destOrd="0" presId="urn:microsoft.com/office/officeart/2008/layout/NameandTitleOrganizationalChart"/>
    <dgm:cxn modelId="{B4D603F0-7E12-46B5-B6B2-44B25FCEC955}" type="presParOf" srcId="{81EAFEA9-B766-463C-9F20-5E4E750A3144}" destId="{6227E558-D634-4A22-B41F-043CC8E0F7B4}" srcOrd="1" destOrd="0" presId="urn:microsoft.com/office/officeart/2008/layout/NameandTitleOrganizationalChart"/>
    <dgm:cxn modelId="{EF8C7DB6-E663-4559-A732-31AF051835D1}" type="presParOf" srcId="{81EAFEA9-B766-463C-9F20-5E4E750A3144}" destId="{DD8F538E-6B59-489E-A964-05AEAA58579C}" srcOrd="2" destOrd="0" presId="urn:microsoft.com/office/officeart/2008/layout/NameandTitleOrganizationalChart"/>
    <dgm:cxn modelId="{91088921-7D45-4580-AD00-8D13E9FC5EAE}" type="presParOf" srcId="{D101930B-6C5D-43CC-9B80-91F3A821A0E3}" destId="{97EFB58D-AFD1-44BD-90C6-EF47B42F590B}" srcOrd="1" destOrd="0" presId="urn:microsoft.com/office/officeart/2008/layout/NameandTitleOrganizationalChart"/>
    <dgm:cxn modelId="{B74B3749-98B2-441A-8551-C9AAD13BCD97}" type="presParOf" srcId="{D101930B-6C5D-43CC-9B80-91F3A821A0E3}" destId="{403D8754-E973-4524-BDBF-52C726567943}" srcOrd="2" destOrd="0" presId="urn:microsoft.com/office/officeart/2008/layout/NameandTitleOrganizationalChart"/>
    <dgm:cxn modelId="{21B25D5C-24F7-45A3-B038-2CF086689D91}" type="presParOf" srcId="{35FCC9E1-2FF3-4DA5-9647-8927D1EA5E8F}" destId="{DAC69FD6-A229-425D-96BC-71C3AC7E04F1}" srcOrd="2" destOrd="0" presId="urn:microsoft.com/office/officeart/2008/layout/NameandTitleOrganizationalChart"/>
    <dgm:cxn modelId="{2B1FB848-C57F-47B4-9B7F-5C58DA4CBA69}" type="presParOf" srcId="{35FCC9E1-2FF3-4DA5-9647-8927D1EA5E8F}" destId="{E867E54D-8CE1-4D04-94E8-81CC16D0D9CD}" srcOrd="3" destOrd="0" presId="urn:microsoft.com/office/officeart/2008/layout/NameandTitleOrganizationalChart"/>
    <dgm:cxn modelId="{1FDA6A07-BBE9-4608-B154-A32A3506279D}" type="presParOf" srcId="{E867E54D-8CE1-4D04-94E8-81CC16D0D9CD}" destId="{787B968A-3DB4-4296-84FC-0C62C1A40663}" srcOrd="0" destOrd="0" presId="urn:microsoft.com/office/officeart/2008/layout/NameandTitleOrganizationalChart"/>
    <dgm:cxn modelId="{D326DCEC-AE11-420A-8D1C-9B6A7948E298}" type="presParOf" srcId="{787B968A-3DB4-4296-84FC-0C62C1A40663}" destId="{9B4B27D6-17E5-4F9B-B025-5E56BF01926B}" srcOrd="0" destOrd="0" presId="urn:microsoft.com/office/officeart/2008/layout/NameandTitleOrganizationalChart"/>
    <dgm:cxn modelId="{5C238898-CDD5-4B96-8059-E09007BC2FDB}" type="presParOf" srcId="{787B968A-3DB4-4296-84FC-0C62C1A40663}" destId="{32001B30-12AB-4DCF-9CDA-5A0E2FEE0AEF}" srcOrd="1" destOrd="0" presId="urn:microsoft.com/office/officeart/2008/layout/NameandTitleOrganizationalChart"/>
    <dgm:cxn modelId="{88BFAC89-2B5E-4CF0-99FE-E1FFD603CB39}" type="presParOf" srcId="{787B968A-3DB4-4296-84FC-0C62C1A40663}" destId="{23EC2C97-4A73-45D3-B580-9F33F9E440F7}" srcOrd="2" destOrd="0" presId="urn:microsoft.com/office/officeart/2008/layout/NameandTitleOrganizationalChart"/>
    <dgm:cxn modelId="{4CCDB81D-9C76-45CF-97CA-6D62FBE7AA83}" type="presParOf" srcId="{E867E54D-8CE1-4D04-94E8-81CC16D0D9CD}" destId="{C6D9E648-BB18-492F-9DBC-2B7EF4A7E64D}" srcOrd="1" destOrd="0" presId="urn:microsoft.com/office/officeart/2008/layout/NameandTitleOrganizationalChart"/>
    <dgm:cxn modelId="{242E720A-736D-46B1-9CDF-552D9380644A}" type="presParOf" srcId="{E867E54D-8CE1-4D04-94E8-81CC16D0D9CD}" destId="{730E9638-6B12-4455-BA8C-E49C53D9CF7C}" srcOrd="2" destOrd="0" presId="urn:microsoft.com/office/officeart/2008/layout/NameandTitleOrganizationalChart"/>
    <dgm:cxn modelId="{7D28E4A2-FEC9-43FE-B4D1-5A4C642DC812}" type="presParOf" srcId="{C6E7703F-C858-4DDE-86D9-4F1A973FF880}" destId="{51FBD44F-F3BA-4F09-92A3-34F7CA45A0B6}" srcOrd="2" destOrd="0" presId="urn:microsoft.com/office/officeart/2008/layout/NameandTitleOrganizationalChart"/>
    <dgm:cxn modelId="{056E63E4-3353-4872-827C-ACB114450A53}" type="presParOf" srcId="{9A17F6FA-6B17-48D7-9C29-F0FA5BB3B453}" destId="{BC0C6111-D74E-4DD4-97E5-A770D756D248}" srcOrd="2" destOrd="0" presId="urn:microsoft.com/office/officeart/2008/layout/NameandTitleOrganizationalChart"/>
    <dgm:cxn modelId="{D39D33B0-5D82-4801-9BDB-3A6BAE28D5DA}" type="presParOf" srcId="{F941C39E-44F6-4F28-8C0B-DAAF6048EE15}" destId="{BAA4B34C-DA8C-4113-9E79-1C07899F53B5}" srcOrd="2" destOrd="0" presId="urn:microsoft.com/office/officeart/2008/layout/NameandTitleOrganizationalChart"/>
    <dgm:cxn modelId="{51CE341D-C9E5-4677-83FB-1CE7DC3BB2B8}" type="presParOf" srcId="{F941C39E-44F6-4F28-8C0B-DAAF6048EE15}" destId="{1994F006-9B17-447F-A4E2-A95ADDCA9DE6}" srcOrd="3" destOrd="0" presId="urn:microsoft.com/office/officeart/2008/layout/NameandTitleOrganizationalChart"/>
    <dgm:cxn modelId="{B13FE74D-44ED-4234-A929-2168C7412603}" type="presParOf" srcId="{1994F006-9B17-447F-A4E2-A95ADDCA9DE6}" destId="{2A354079-54D0-4B48-9F77-AF9FBCCDB37C}" srcOrd="0" destOrd="0" presId="urn:microsoft.com/office/officeart/2008/layout/NameandTitleOrganizationalChart"/>
    <dgm:cxn modelId="{E26217EE-47EB-4936-A43A-D6B5A853E4CE}" type="presParOf" srcId="{2A354079-54D0-4B48-9F77-AF9FBCCDB37C}" destId="{92236DB6-E97F-407D-A49F-45F6890FD331}" srcOrd="0" destOrd="0" presId="urn:microsoft.com/office/officeart/2008/layout/NameandTitleOrganizationalChart"/>
    <dgm:cxn modelId="{C5B16679-126F-4E39-896C-1E261642A0F4}" type="presParOf" srcId="{2A354079-54D0-4B48-9F77-AF9FBCCDB37C}" destId="{C6F26344-F570-4102-9CB2-1E65D78E199D}" srcOrd="1" destOrd="0" presId="urn:microsoft.com/office/officeart/2008/layout/NameandTitleOrganizationalChart"/>
    <dgm:cxn modelId="{49F76E8F-946A-4BC7-B6C0-913DBCD9FAC3}" type="presParOf" srcId="{2A354079-54D0-4B48-9F77-AF9FBCCDB37C}" destId="{542A2929-BAB6-41DA-8D73-CCD97EB2834F}" srcOrd="2" destOrd="0" presId="urn:microsoft.com/office/officeart/2008/layout/NameandTitleOrganizationalChart"/>
    <dgm:cxn modelId="{39DC2E9F-1000-4D9B-BC1F-3C2D683D34DC}" type="presParOf" srcId="{1994F006-9B17-447F-A4E2-A95ADDCA9DE6}" destId="{802BDB3A-4537-4CED-ADD4-9E05F3121821}" srcOrd="1" destOrd="0" presId="urn:microsoft.com/office/officeart/2008/layout/NameandTitleOrganizationalChart"/>
    <dgm:cxn modelId="{E9CE9BCC-E9B7-451A-8D84-898A7D2AC00C}" type="presParOf" srcId="{1994F006-9B17-447F-A4E2-A95ADDCA9DE6}" destId="{6E32A977-8D05-48A3-92CE-71FD27F07BE3}" srcOrd="2" destOrd="0" presId="urn:microsoft.com/office/officeart/2008/layout/NameandTitleOrganizationalChart"/>
    <dgm:cxn modelId="{EA08D7D8-EC2E-4954-8975-C57E9D9B7F85}" type="presParOf" srcId="{E2E48F0F-85B7-4719-8F72-D01501FCB786}" destId="{AF179E6C-166E-4A30-B2A3-54EAE8719F5D}"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A4B34C-DA8C-4113-9E79-1C07899F53B5}">
      <dsp:nvSpPr>
        <dsp:cNvPr id="0" name=""/>
        <dsp:cNvSpPr/>
      </dsp:nvSpPr>
      <dsp:spPr>
        <a:xfrm>
          <a:off x="1974805" y="840207"/>
          <a:ext cx="706570" cy="315095"/>
        </a:xfrm>
        <a:custGeom>
          <a:avLst/>
          <a:gdLst/>
          <a:ahLst/>
          <a:cxnLst/>
          <a:rect l="0" t="0" r="0" b="0"/>
          <a:pathLst>
            <a:path>
              <a:moveTo>
                <a:pt x="0" y="0"/>
              </a:moveTo>
              <a:lnTo>
                <a:pt x="0" y="187845"/>
              </a:lnTo>
              <a:lnTo>
                <a:pt x="706570" y="187845"/>
              </a:lnTo>
              <a:lnTo>
                <a:pt x="706570" y="315095"/>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AC69FD6-A229-425D-96BC-71C3AC7E04F1}">
      <dsp:nvSpPr>
        <dsp:cNvPr id="0" name=""/>
        <dsp:cNvSpPr/>
      </dsp:nvSpPr>
      <dsp:spPr>
        <a:xfrm>
          <a:off x="1974805" y="2561111"/>
          <a:ext cx="706570" cy="315095"/>
        </a:xfrm>
        <a:custGeom>
          <a:avLst/>
          <a:gdLst/>
          <a:ahLst/>
          <a:cxnLst/>
          <a:rect l="0" t="0" r="0" b="0"/>
          <a:pathLst>
            <a:path>
              <a:moveTo>
                <a:pt x="0" y="0"/>
              </a:moveTo>
              <a:lnTo>
                <a:pt x="0" y="187845"/>
              </a:lnTo>
              <a:lnTo>
                <a:pt x="706570" y="187845"/>
              </a:lnTo>
              <a:lnTo>
                <a:pt x="706570" y="315095"/>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132B326-590A-4CC9-B146-7E057F5EF8DD}">
      <dsp:nvSpPr>
        <dsp:cNvPr id="0" name=""/>
        <dsp:cNvSpPr/>
      </dsp:nvSpPr>
      <dsp:spPr>
        <a:xfrm>
          <a:off x="1268234" y="2561111"/>
          <a:ext cx="706570" cy="315095"/>
        </a:xfrm>
        <a:custGeom>
          <a:avLst/>
          <a:gdLst/>
          <a:ahLst/>
          <a:cxnLst/>
          <a:rect l="0" t="0" r="0" b="0"/>
          <a:pathLst>
            <a:path>
              <a:moveTo>
                <a:pt x="706570" y="0"/>
              </a:moveTo>
              <a:lnTo>
                <a:pt x="706570" y="187845"/>
              </a:lnTo>
              <a:lnTo>
                <a:pt x="0" y="187845"/>
              </a:lnTo>
              <a:lnTo>
                <a:pt x="0" y="315095"/>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DCF0241-AC2E-4BE1-8004-5BA50748CD34}">
      <dsp:nvSpPr>
        <dsp:cNvPr id="0" name=""/>
        <dsp:cNvSpPr/>
      </dsp:nvSpPr>
      <dsp:spPr>
        <a:xfrm>
          <a:off x="1268234" y="1700659"/>
          <a:ext cx="706570" cy="315095"/>
        </a:xfrm>
        <a:custGeom>
          <a:avLst/>
          <a:gdLst/>
          <a:ahLst/>
          <a:cxnLst/>
          <a:rect l="0" t="0" r="0" b="0"/>
          <a:pathLst>
            <a:path>
              <a:moveTo>
                <a:pt x="0" y="0"/>
              </a:moveTo>
              <a:lnTo>
                <a:pt x="0" y="187845"/>
              </a:lnTo>
              <a:lnTo>
                <a:pt x="706570" y="187845"/>
              </a:lnTo>
              <a:lnTo>
                <a:pt x="706570" y="315095"/>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D83C3C0-EA93-4540-87E6-3A243AFD5AFC}">
      <dsp:nvSpPr>
        <dsp:cNvPr id="0" name=""/>
        <dsp:cNvSpPr/>
      </dsp:nvSpPr>
      <dsp:spPr>
        <a:xfrm>
          <a:off x="561664" y="1700659"/>
          <a:ext cx="706570" cy="315095"/>
        </a:xfrm>
        <a:custGeom>
          <a:avLst/>
          <a:gdLst/>
          <a:ahLst/>
          <a:cxnLst/>
          <a:rect l="0" t="0" r="0" b="0"/>
          <a:pathLst>
            <a:path>
              <a:moveTo>
                <a:pt x="706570" y="0"/>
              </a:moveTo>
              <a:lnTo>
                <a:pt x="706570" y="187845"/>
              </a:lnTo>
              <a:lnTo>
                <a:pt x="0" y="187845"/>
              </a:lnTo>
              <a:lnTo>
                <a:pt x="0" y="315095"/>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7BCF29F-A869-41E3-A5CD-624B17DA0FCE}">
      <dsp:nvSpPr>
        <dsp:cNvPr id="0" name=""/>
        <dsp:cNvSpPr/>
      </dsp:nvSpPr>
      <dsp:spPr>
        <a:xfrm>
          <a:off x="1268234" y="840207"/>
          <a:ext cx="706570" cy="315095"/>
        </a:xfrm>
        <a:custGeom>
          <a:avLst/>
          <a:gdLst/>
          <a:ahLst/>
          <a:cxnLst/>
          <a:rect l="0" t="0" r="0" b="0"/>
          <a:pathLst>
            <a:path>
              <a:moveTo>
                <a:pt x="706570" y="0"/>
              </a:moveTo>
              <a:lnTo>
                <a:pt x="706570" y="187845"/>
              </a:lnTo>
              <a:lnTo>
                <a:pt x="0" y="187845"/>
              </a:lnTo>
              <a:lnTo>
                <a:pt x="0" y="315095"/>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7826525-9878-4CB8-9466-D69AB96FCA6D}">
      <dsp:nvSpPr>
        <dsp:cNvPr id="0" name=""/>
        <dsp:cNvSpPr/>
      </dsp:nvSpPr>
      <dsp:spPr>
        <a:xfrm>
          <a:off x="1448150" y="294850"/>
          <a:ext cx="1053309" cy="545356"/>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9685" tIns="19685" rIns="19685" bIns="76956" numCol="1" spcCol="1270" anchor="ctr" anchorCtr="0">
          <a:noAutofit/>
        </a:bodyPr>
        <a:lstStyle/>
        <a:p>
          <a:pPr marL="0" lvl="0" indent="0" algn="ctr" defTabSz="1377950">
            <a:lnSpc>
              <a:spcPct val="90000"/>
            </a:lnSpc>
            <a:spcBef>
              <a:spcPct val="0"/>
            </a:spcBef>
            <a:spcAft>
              <a:spcPct val="35000"/>
            </a:spcAft>
            <a:buNone/>
          </a:pPr>
          <a:r>
            <a:rPr lang="en-US" sz="3100" kern="1200" dirty="0"/>
            <a:t>NRG</a:t>
          </a:r>
        </a:p>
      </dsp:txBody>
      <dsp:txXfrm>
        <a:off x="1448150" y="294850"/>
        <a:ext cx="1053309" cy="545356"/>
      </dsp:txXfrm>
    </dsp:sp>
    <dsp:sp modelId="{6AF220A4-0B1A-4DE9-9CD3-7483A1B48A16}">
      <dsp:nvSpPr>
        <dsp:cNvPr id="0" name=""/>
        <dsp:cNvSpPr/>
      </dsp:nvSpPr>
      <dsp:spPr>
        <a:xfrm>
          <a:off x="1658812" y="719017"/>
          <a:ext cx="947978" cy="1817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Energy</a:t>
          </a:r>
        </a:p>
      </dsp:txBody>
      <dsp:txXfrm>
        <a:off x="1658812" y="719017"/>
        <a:ext cx="947978" cy="181785"/>
      </dsp:txXfrm>
    </dsp:sp>
    <dsp:sp modelId="{0E78BBF5-C9D0-4F89-B865-B9C47DC7761A}">
      <dsp:nvSpPr>
        <dsp:cNvPr id="0" name=""/>
        <dsp:cNvSpPr/>
      </dsp:nvSpPr>
      <dsp:spPr>
        <a:xfrm>
          <a:off x="741580" y="1155302"/>
          <a:ext cx="1053309" cy="545356"/>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685" tIns="19685" rIns="19685" bIns="76956" numCol="1" spcCol="1270" anchor="ctr" anchorCtr="0">
          <a:noAutofit/>
        </a:bodyPr>
        <a:lstStyle/>
        <a:p>
          <a:pPr marL="0" lvl="0" indent="0" algn="ctr" defTabSz="1377950">
            <a:lnSpc>
              <a:spcPct val="90000"/>
            </a:lnSpc>
            <a:spcBef>
              <a:spcPct val="0"/>
            </a:spcBef>
            <a:spcAft>
              <a:spcPct val="35000"/>
            </a:spcAft>
            <a:buNone/>
          </a:pPr>
          <a:r>
            <a:rPr lang="en-US" sz="3100" kern="1200" dirty="0"/>
            <a:t>NELY</a:t>
          </a:r>
        </a:p>
      </dsp:txBody>
      <dsp:txXfrm>
        <a:off x="741580" y="1155302"/>
        <a:ext cx="1053309" cy="545356"/>
      </dsp:txXfrm>
    </dsp:sp>
    <dsp:sp modelId="{68E21409-05A4-4ABA-9F82-933BD8DA3DAC}">
      <dsp:nvSpPr>
        <dsp:cNvPr id="0" name=""/>
        <dsp:cNvSpPr/>
      </dsp:nvSpPr>
      <dsp:spPr>
        <a:xfrm>
          <a:off x="952242" y="1579469"/>
          <a:ext cx="947978" cy="1817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Non-electric</a:t>
          </a:r>
        </a:p>
      </dsp:txBody>
      <dsp:txXfrm>
        <a:off x="952242" y="1579469"/>
        <a:ext cx="947978" cy="181785"/>
      </dsp:txXfrm>
    </dsp:sp>
    <dsp:sp modelId="{8864BFA3-BDC3-4CEB-921A-A32C9A5C4B45}">
      <dsp:nvSpPr>
        <dsp:cNvPr id="0" name=""/>
        <dsp:cNvSpPr/>
      </dsp:nvSpPr>
      <dsp:spPr>
        <a:xfrm>
          <a:off x="35010" y="2015754"/>
          <a:ext cx="1053309" cy="545356"/>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685" tIns="19685" rIns="19685" bIns="76956" numCol="1" spcCol="1270" anchor="ctr" anchorCtr="0">
          <a:noAutofit/>
        </a:bodyPr>
        <a:lstStyle/>
        <a:p>
          <a:pPr marL="0" lvl="0" indent="0" algn="ctr" defTabSz="1377950">
            <a:lnSpc>
              <a:spcPct val="90000"/>
            </a:lnSpc>
            <a:spcBef>
              <a:spcPct val="0"/>
            </a:spcBef>
            <a:spcAft>
              <a:spcPct val="35000"/>
            </a:spcAft>
            <a:buNone/>
          </a:pPr>
          <a:r>
            <a:rPr lang="en-US" sz="3100" kern="1200" dirty="0"/>
            <a:t>COA</a:t>
          </a:r>
        </a:p>
      </dsp:txBody>
      <dsp:txXfrm>
        <a:off x="35010" y="2015754"/>
        <a:ext cx="1053309" cy="545356"/>
      </dsp:txXfrm>
    </dsp:sp>
    <dsp:sp modelId="{1CB582CB-A339-48AB-8F88-FEAE0CD85524}">
      <dsp:nvSpPr>
        <dsp:cNvPr id="0" name=""/>
        <dsp:cNvSpPr/>
      </dsp:nvSpPr>
      <dsp:spPr>
        <a:xfrm>
          <a:off x="245672" y="2439921"/>
          <a:ext cx="947978" cy="1817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Coal</a:t>
          </a:r>
        </a:p>
      </dsp:txBody>
      <dsp:txXfrm>
        <a:off x="245672" y="2439921"/>
        <a:ext cx="947978" cy="181785"/>
      </dsp:txXfrm>
    </dsp:sp>
    <dsp:sp modelId="{49150BC5-0A7A-471A-9013-B5792C61C317}">
      <dsp:nvSpPr>
        <dsp:cNvPr id="0" name=""/>
        <dsp:cNvSpPr/>
      </dsp:nvSpPr>
      <dsp:spPr>
        <a:xfrm>
          <a:off x="1448150" y="2015754"/>
          <a:ext cx="1053309" cy="545356"/>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685" tIns="19685" rIns="19685" bIns="76956" numCol="1" spcCol="1270" anchor="ctr" anchorCtr="0">
          <a:noAutofit/>
        </a:bodyPr>
        <a:lstStyle/>
        <a:p>
          <a:pPr marL="0" lvl="0" indent="0" algn="ctr" defTabSz="1377950">
            <a:lnSpc>
              <a:spcPct val="90000"/>
            </a:lnSpc>
            <a:spcBef>
              <a:spcPct val="0"/>
            </a:spcBef>
            <a:spcAft>
              <a:spcPct val="35000"/>
            </a:spcAft>
            <a:buNone/>
          </a:pPr>
          <a:r>
            <a:rPr lang="en-US" sz="3100" kern="1200" dirty="0"/>
            <a:t>OLG</a:t>
          </a:r>
        </a:p>
      </dsp:txBody>
      <dsp:txXfrm>
        <a:off x="1448150" y="2015754"/>
        <a:ext cx="1053309" cy="545356"/>
      </dsp:txXfrm>
    </dsp:sp>
    <dsp:sp modelId="{74946DE4-889C-425F-96F0-30F74C664B2A}">
      <dsp:nvSpPr>
        <dsp:cNvPr id="0" name=""/>
        <dsp:cNvSpPr/>
      </dsp:nvSpPr>
      <dsp:spPr>
        <a:xfrm>
          <a:off x="1658812" y="2439921"/>
          <a:ext cx="947978" cy="1817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Oil &amp; gas</a:t>
          </a:r>
        </a:p>
      </dsp:txBody>
      <dsp:txXfrm>
        <a:off x="1658812" y="2439921"/>
        <a:ext cx="947978" cy="181785"/>
      </dsp:txXfrm>
    </dsp:sp>
    <dsp:sp modelId="{4BC3CD0C-4E0A-4731-9952-CDAE45751A7B}">
      <dsp:nvSpPr>
        <dsp:cNvPr id="0" name=""/>
        <dsp:cNvSpPr/>
      </dsp:nvSpPr>
      <dsp:spPr>
        <a:xfrm>
          <a:off x="741580" y="2876207"/>
          <a:ext cx="1053309" cy="545356"/>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685" tIns="19685" rIns="19685" bIns="76956" numCol="1" spcCol="1270" anchor="ctr" anchorCtr="0">
          <a:noAutofit/>
        </a:bodyPr>
        <a:lstStyle/>
        <a:p>
          <a:pPr marL="0" lvl="0" indent="0" algn="ctr" defTabSz="1377950">
            <a:lnSpc>
              <a:spcPct val="90000"/>
            </a:lnSpc>
            <a:spcBef>
              <a:spcPct val="0"/>
            </a:spcBef>
            <a:spcAft>
              <a:spcPct val="35000"/>
            </a:spcAft>
            <a:buNone/>
          </a:pPr>
          <a:r>
            <a:rPr lang="en-US" sz="3100" kern="1200" dirty="0"/>
            <a:t>OIL</a:t>
          </a:r>
        </a:p>
      </dsp:txBody>
      <dsp:txXfrm>
        <a:off x="741580" y="2876207"/>
        <a:ext cx="1053309" cy="545356"/>
      </dsp:txXfrm>
    </dsp:sp>
    <dsp:sp modelId="{6227E558-D634-4A22-B41F-043CC8E0F7B4}">
      <dsp:nvSpPr>
        <dsp:cNvPr id="0" name=""/>
        <dsp:cNvSpPr/>
      </dsp:nvSpPr>
      <dsp:spPr>
        <a:xfrm>
          <a:off x="952242" y="3300373"/>
          <a:ext cx="947978" cy="1817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Oil</a:t>
          </a:r>
        </a:p>
      </dsp:txBody>
      <dsp:txXfrm>
        <a:off x="952242" y="3300373"/>
        <a:ext cx="947978" cy="181785"/>
      </dsp:txXfrm>
    </dsp:sp>
    <dsp:sp modelId="{9B4B27D6-17E5-4F9B-B025-5E56BF01926B}">
      <dsp:nvSpPr>
        <dsp:cNvPr id="0" name=""/>
        <dsp:cNvSpPr/>
      </dsp:nvSpPr>
      <dsp:spPr>
        <a:xfrm>
          <a:off x="2154720" y="2876207"/>
          <a:ext cx="1053309" cy="545356"/>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685" tIns="19685" rIns="19685" bIns="76956" numCol="1" spcCol="1270" anchor="ctr" anchorCtr="0">
          <a:noAutofit/>
        </a:bodyPr>
        <a:lstStyle/>
        <a:p>
          <a:pPr marL="0" lvl="0" indent="0" algn="ctr" defTabSz="1377950">
            <a:lnSpc>
              <a:spcPct val="90000"/>
            </a:lnSpc>
            <a:spcBef>
              <a:spcPct val="0"/>
            </a:spcBef>
            <a:spcAft>
              <a:spcPct val="35000"/>
            </a:spcAft>
            <a:buNone/>
          </a:pPr>
          <a:r>
            <a:rPr lang="en-US" sz="3100" kern="1200" dirty="0"/>
            <a:t>GAS</a:t>
          </a:r>
        </a:p>
      </dsp:txBody>
      <dsp:txXfrm>
        <a:off x="2154720" y="2876207"/>
        <a:ext cx="1053309" cy="545356"/>
      </dsp:txXfrm>
    </dsp:sp>
    <dsp:sp modelId="{32001B30-12AB-4DCF-9CDA-5A0E2FEE0AEF}">
      <dsp:nvSpPr>
        <dsp:cNvPr id="0" name=""/>
        <dsp:cNvSpPr/>
      </dsp:nvSpPr>
      <dsp:spPr>
        <a:xfrm>
          <a:off x="2365382" y="3300373"/>
          <a:ext cx="947978" cy="1817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Gas</a:t>
          </a:r>
        </a:p>
      </dsp:txBody>
      <dsp:txXfrm>
        <a:off x="2365382" y="3300373"/>
        <a:ext cx="947978" cy="181785"/>
      </dsp:txXfrm>
    </dsp:sp>
    <dsp:sp modelId="{92236DB6-E97F-407D-A49F-45F6890FD331}">
      <dsp:nvSpPr>
        <dsp:cNvPr id="0" name=""/>
        <dsp:cNvSpPr/>
      </dsp:nvSpPr>
      <dsp:spPr>
        <a:xfrm>
          <a:off x="2154720" y="1155302"/>
          <a:ext cx="1053309" cy="545356"/>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685" tIns="19685" rIns="19685" bIns="76956" numCol="1" spcCol="1270" anchor="ctr" anchorCtr="0">
          <a:noAutofit/>
        </a:bodyPr>
        <a:lstStyle/>
        <a:p>
          <a:pPr marL="0" lvl="0" indent="0" algn="ctr" defTabSz="1377950">
            <a:lnSpc>
              <a:spcPct val="90000"/>
            </a:lnSpc>
            <a:spcBef>
              <a:spcPct val="0"/>
            </a:spcBef>
            <a:spcAft>
              <a:spcPct val="35000"/>
            </a:spcAft>
            <a:buNone/>
          </a:pPr>
          <a:r>
            <a:rPr lang="en-US" sz="3100" kern="1200" dirty="0"/>
            <a:t>ELY</a:t>
          </a:r>
        </a:p>
      </dsp:txBody>
      <dsp:txXfrm>
        <a:off x="2154720" y="1155302"/>
        <a:ext cx="1053309" cy="545356"/>
      </dsp:txXfrm>
    </dsp:sp>
    <dsp:sp modelId="{C6F26344-F570-4102-9CB2-1E65D78E199D}">
      <dsp:nvSpPr>
        <dsp:cNvPr id="0" name=""/>
        <dsp:cNvSpPr/>
      </dsp:nvSpPr>
      <dsp:spPr>
        <a:xfrm>
          <a:off x="2365382" y="1579469"/>
          <a:ext cx="947978" cy="18178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r" defTabSz="533400">
            <a:lnSpc>
              <a:spcPct val="90000"/>
            </a:lnSpc>
            <a:spcBef>
              <a:spcPct val="0"/>
            </a:spcBef>
            <a:spcAft>
              <a:spcPct val="35000"/>
            </a:spcAft>
            <a:buNone/>
          </a:pPr>
          <a:r>
            <a:rPr lang="en-US" sz="1200" kern="1200" dirty="0"/>
            <a:t>Electric</a:t>
          </a:r>
        </a:p>
      </dsp:txBody>
      <dsp:txXfrm>
        <a:off x="2365382" y="1579469"/>
        <a:ext cx="947978" cy="181785"/>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0.16053</cdr:x>
      <cdr:y>0.85019</cdr:y>
    </cdr:from>
    <cdr:to>
      <cdr:x>0.83947</cdr:x>
      <cdr:y>0.93513</cdr:y>
    </cdr:to>
    <cdr:grpSp>
      <cdr:nvGrpSpPr>
        <cdr:cNvPr id="2" name="Group 1">
          <a:extLst xmlns:a="http://schemas.openxmlformats.org/drawingml/2006/main">
            <a:ext uri="{FF2B5EF4-FFF2-40B4-BE49-F238E27FC236}">
              <a16:creationId xmlns:a16="http://schemas.microsoft.com/office/drawing/2014/main" id="{FEE170F6-F9C6-4073-93F2-75964260486B}"/>
            </a:ext>
          </a:extLst>
        </cdr:cNvPr>
        <cdr:cNvGrpSpPr/>
      </cdr:nvGrpSpPr>
      <cdr:grpSpPr>
        <a:xfrm xmlns:a="http://schemas.openxmlformats.org/drawingml/2006/main">
          <a:off x="1351428" y="4931058"/>
          <a:ext cx="5715684" cy="492647"/>
          <a:chOff x="1777447" y="4704309"/>
          <a:chExt cx="5074270" cy="470665"/>
        </a:xfrm>
      </cdr:grpSpPr>
      <cdr:sp macro="" textlink="">
        <cdr:nvSpPr>
          <cdr:cNvPr id="6" name="TextBox 2">
            <a:extLst xmlns:a="http://schemas.openxmlformats.org/drawingml/2006/main">
              <a:ext uri="{FF2B5EF4-FFF2-40B4-BE49-F238E27FC236}">
                <a16:creationId xmlns:a16="http://schemas.microsoft.com/office/drawing/2014/main" id="{7F9D7CF6-5D67-40EE-BED1-5EFEC08DD35E}"/>
              </a:ext>
            </a:extLst>
          </cdr:cNvPr>
          <cdr:cNvSpPr txBox="1"/>
        </cdr:nvSpPr>
        <cdr:spPr>
          <a:xfrm xmlns:a="http://schemas.openxmlformats.org/drawingml/2006/main">
            <a:off x="4102441" y="4956313"/>
            <a:ext cx="2150928" cy="218661"/>
          </a:xfrm>
          <a:prstGeom xmlns:a="http://schemas.openxmlformats.org/drawingml/2006/main" prst="rect">
            <a:avLst/>
          </a:prstGeom>
          <a:solidFill xmlns:a="http://schemas.openxmlformats.org/drawingml/2006/main">
            <a:srgbClr val="FFC000"/>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a:t>Fiscal policies and measures (+BAT)</a:t>
            </a:r>
          </a:p>
        </cdr:txBody>
      </cdr:sp>
      <cdr:sp macro="" textlink="">
        <cdr:nvSpPr>
          <cdr:cNvPr id="7" name="Left Brace 6">
            <a:extLst xmlns:a="http://schemas.openxmlformats.org/drawingml/2006/main">
              <a:ext uri="{FF2B5EF4-FFF2-40B4-BE49-F238E27FC236}">
                <a16:creationId xmlns:a16="http://schemas.microsoft.com/office/drawing/2014/main" id="{12A0EA4A-1943-4730-B4EA-6750DD33E0D8}"/>
              </a:ext>
            </a:extLst>
          </cdr:cNvPr>
          <cdr:cNvSpPr/>
        </cdr:nvSpPr>
        <cdr:spPr>
          <a:xfrm xmlns:a="http://schemas.openxmlformats.org/drawingml/2006/main" rot="16200000">
            <a:off x="5103556" y="3105487"/>
            <a:ext cx="129787" cy="3366534"/>
          </a:xfrm>
          <a:prstGeom xmlns:a="http://schemas.openxmlformats.org/drawingml/2006/main" prst="leftBrace">
            <a:avLst/>
          </a:prstGeom>
          <a:noFill xmlns:a="http://schemas.openxmlformats.org/drawingml/2006/main"/>
          <a:ln xmlns:a="http://schemas.openxmlformats.org/drawingml/2006/main" w="19050">
            <a:solidFill>
              <a:srgbClr val="FFC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sp macro="" textlink="">
        <cdr:nvSpPr>
          <cdr:cNvPr id="8" name="Left Brace 7">
            <a:extLst xmlns:a="http://schemas.openxmlformats.org/drawingml/2006/main">
              <a:ext uri="{FF2B5EF4-FFF2-40B4-BE49-F238E27FC236}">
                <a16:creationId xmlns:a16="http://schemas.microsoft.com/office/drawing/2014/main" id="{12A0EA4A-1943-4730-B4EA-6750DD33E0D8}"/>
              </a:ext>
            </a:extLst>
          </cdr:cNvPr>
          <cdr:cNvSpPr/>
        </cdr:nvSpPr>
        <cdr:spPr>
          <a:xfrm xmlns:a="http://schemas.openxmlformats.org/drawingml/2006/main" rot="16200000">
            <a:off x="2502897" y="3978859"/>
            <a:ext cx="212248" cy="1663147"/>
          </a:xfrm>
          <a:prstGeom xmlns:a="http://schemas.openxmlformats.org/drawingml/2006/main" prst="leftBrace">
            <a:avLst>
              <a:gd name="adj1" fmla="val 0"/>
              <a:gd name="adj2" fmla="val 50000"/>
            </a:avLst>
          </a:prstGeom>
          <a:noFill xmlns:a="http://schemas.openxmlformats.org/drawingml/2006/main"/>
          <a:ln xmlns:a="http://schemas.openxmlformats.org/drawingml/2006/main" w="19050">
            <a:solidFill>
              <a:srgbClr val="FFFF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sp macro="" textlink="">
        <cdr:nvSpPr>
          <cdr:cNvPr id="9" name="TextBox 1">
            <a:extLst xmlns:a="http://schemas.openxmlformats.org/drawingml/2006/main">
              <a:ext uri="{FF2B5EF4-FFF2-40B4-BE49-F238E27FC236}">
                <a16:creationId xmlns:a16="http://schemas.microsoft.com/office/drawing/2014/main" id="{7F9D7CF6-5D67-40EE-BED1-5EFEC08DD35E}"/>
              </a:ext>
            </a:extLst>
          </cdr:cNvPr>
          <cdr:cNvSpPr txBox="1"/>
        </cdr:nvSpPr>
        <cdr:spPr>
          <a:xfrm xmlns:a="http://schemas.openxmlformats.org/drawingml/2006/main">
            <a:off x="2003298" y="4917265"/>
            <a:ext cx="1178865" cy="247769"/>
          </a:xfrm>
          <a:prstGeom xmlns:a="http://schemas.openxmlformats.org/drawingml/2006/main" prst="rect">
            <a:avLst/>
          </a:prstGeom>
          <a:solidFill xmlns:a="http://schemas.openxmlformats.org/drawingml/2006/main">
            <a:srgbClr val="FFFF00"/>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a:t>Demand/use</a:t>
            </a:r>
            <a:r>
              <a:rPr lang="en-US" sz="1100" baseline="0"/>
              <a:t> shift</a:t>
            </a:r>
            <a:endParaRPr lang="en-US" sz="1100"/>
          </a:p>
        </cdr:txBody>
      </cdr:sp>
    </cdr:grpSp>
  </cdr:relSizeAnchor>
  <cdr:relSizeAnchor xmlns:cdr="http://schemas.openxmlformats.org/drawingml/2006/chartDrawing">
    <cdr:from>
      <cdr:x>0.84525</cdr:x>
      <cdr:y>0.85991</cdr:y>
    </cdr:from>
    <cdr:to>
      <cdr:x>0.92921</cdr:x>
      <cdr:y>0.92531</cdr:y>
    </cdr:to>
    <cdr:sp macro="" textlink="">
      <cdr:nvSpPr>
        <cdr:cNvPr id="10" name="TextBox 1"/>
        <cdr:cNvSpPr txBox="1"/>
      </cdr:nvSpPr>
      <cdr:spPr>
        <a:xfrm xmlns:a="http://schemas.openxmlformats.org/drawingml/2006/main">
          <a:off x="6846862" y="4764817"/>
          <a:ext cx="680109" cy="36238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b="1">
              <a:solidFill>
                <a:schemeClr val="accent1"/>
              </a:solidFill>
            </a:rPr>
            <a:t>Combined</a:t>
          </a:r>
          <a:r>
            <a:rPr lang="en-US" sz="1100" b="1" baseline="0">
              <a:solidFill>
                <a:schemeClr val="accent1"/>
              </a:solidFill>
            </a:rPr>
            <a:t> </a:t>
          </a:r>
        </a:p>
        <a:p xmlns:a="http://schemas.openxmlformats.org/drawingml/2006/main">
          <a:pPr algn="ctr"/>
          <a:r>
            <a:rPr lang="en-US" sz="1100" b="1" baseline="0">
              <a:solidFill>
                <a:schemeClr val="accent1"/>
              </a:solidFill>
            </a:rPr>
            <a:t>scenario</a:t>
          </a:r>
          <a:endParaRPr lang="en-US" sz="1100" b="1">
            <a:solidFill>
              <a:schemeClr val="accent1"/>
            </a:solidFill>
          </a:endParaRPr>
        </a:p>
      </cdr:txBody>
    </cdr:sp>
  </cdr:relSizeAnchor>
  <cdr:relSizeAnchor xmlns:cdr="http://schemas.openxmlformats.org/drawingml/2006/chartDrawing">
    <cdr:from>
      <cdr:x>0.07682</cdr:x>
      <cdr:y>0.8482</cdr:y>
    </cdr:from>
    <cdr:to>
      <cdr:x>0.15058</cdr:x>
      <cdr:y>0.92285</cdr:y>
    </cdr:to>
    <cdr:sp macro="" textlink="">
      <cdr:nvSpPr>
        <cdr:cNvPr id="11" name="TextBox 1"/>
        <cdr:cNvSpPr txBox="1"/>
      </cdr:nvSpPr>
      <cdr:spPr>
        <a:xfrm xmlns:a="http://schemas.openxmlformats.org/drawingml/2006/main">
          <a:off x="622258" y="4699941"/>
          <a:ext cx="597485" cy="41364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b="1">
              <a:solidFill>
                <a:srgbClr val="92D050"/>
              </a:solidFill>
            </a:rPr>
            <a:t>Climate</a:t>
          </a:r>
        </a:p>
        <a:p xmlns:a="http://schemas.openxmlformats.org/drawingml/2006/main">
          <a:pPr algn="ctr"/>
          <a:r>
            <a:rPr lang="en-US" sz="1100" b="1">
              <a:solidFill>
                <a:srgbClr val="92D050"/>
              </a:solidFill>
            </a:rPr>
            <a:t>mitigation</a:t>
          </a:r>
        </a:p>
      </cdr:txBody>
    </cdr:sp>
  </cdr:relSizeAnchor>
</c:userShapes>
</file>

<file path=ppt/drawings/drawing2.xml><?xml version="1.0" encoding="utf-8"?>
<c:userShapes xmlns:c="http://schemas.openxmlformats.org/drawingml/2006/chart">
  <cdr:relSizeAnchor xmlns:cdr="http://schemas.openxmlformats.org/drawingml/2006/chartDrawing">
    <cdr:from>
      <cdr:x>0.84686</cdr:x>
      <cdr:y>0.26427</cdr:y>
    </cdr:from>
    <cdr:to>
      <cdr:x>0.99271</cdr:x>
      <cdr:y>0.31078</cdr:y>
    </cdr:to>
    <cdr:sp macro="" textlink="">
      <cdr:nvSpPr>
        <cdr:cNvPr id="2" name="TextBox 1">
          <a:extLst xmlns:a="http://schemas.openxmlformats.org/drawingml/2006/main">
            <a:ext uri="{FF2B5EF4-FFF2-40B4-BE49-F238E27FC236}">
              <a16:creationId xmlns:a16="http://schemas.microsoft.com/office/drawing/2014/main" id="{A0906F4A-72C5-462C-B2A4-3B50408B71B1}"/>
            </a:ext>
          </a:extLst>
        </cdr:cNvPr>
        <cdr:cNvSpPr txBox="1"/>
      </cdr:nvSpPr>
      <cdr:spPr>
        <a:xfrm xmlns:a="http://schemas.openxmlformats.org/drawingml/2006/main">
          <a:off x="3539490" y="1428749"/>
          <a:ext cx="609600" cy="251461"/>
        </a:xfrm>
        <a:prstGeom xmlns:a="http://schemas.openxmlformats.org/drawingml/2006/main" prst="rect">
          <a:avLst/>
        </a:prstGeom>
        <a:solidFill xmlns:a="http://schemas.openxmlformats.org/drawingml/2006/main">
          <a:schemeClr val="accent6"/>
        </a:solidFill>
      </cdr:spPr>
      <cdr:txBody>
        <a:bodyPr xmlns:a="http://schemas.openxmlformats.org/drawingml/2006/main" vertOverflow="clip" wrap="none" rtlCol="0"/>
        <a:lstStyle xmlns:a="http://schemas.openxmlformats.org/drawingml/2006/main"/>
        <a:p xmlns:a="http://schemas.openxmlformats.org/drawingml/2006/main">
          <a:r>
            <a:rPr lang="en-US" sz="1100" b="1"/>
            <a:t>+11.5 pp</a:t>
          </a:r>
        </a:p>
      </cdr:txBody>
    </cdr:sp>
  </cdr:relSizeAnchor>
  <cdr:relSizeAnchor xmlns:cdr="http://schemas.openxmlformats.org/drawingml/2006/chartDrawing">
    <cdr:from>
      <cdr:x>0.84534</cdr:x>
      <cdr:y>0.44468</cdr:y>
    </cdr:from>
    <cdr:to>
      <cdr:x>0.99119</cdr:x>
      <cdr:y>0.49049</cdr:y>
    </cdr:to>
    <cdr:sp macro="" textlink="">
      <cdr:nvSpPr>
        <cdr:cNvPr id="3" name="TextBox 1">
          <a:extLst xmlns:a="http://schemas.openxmlformats.org/drawingml/2006/main">
            <a:ext uri="{FF2B5EF4-FFF2-40B4-BE49-F238E27FC236}">
              <a16:creationId xmlns:a16="http://schemas.microsoft.com/office/drawing/2014/main" id="{497ACA2C-150B-4AA7-8E32-A41489E2C56C}"/>
            </a:ext>
          </a:extLst>
        </cdr:cNvPr>
        <cdr:cNvSpPr txBox="1"/>
      </cdr:nvSpPr>
      <cdr:spPr>
        <a:xfrm xmlns:a="http://schemas.openxmlformats.org/drawingml/2006/main">
          <a:off x="3533140" y="2404110"/>
          <a:ext cx="609600" cy="247650"/>
        </a:xfrm>
        <a:prstGeom xmlns:a="http://schemas.openxmlformats.org/drawingml/2006/main" prst="rect">
          <a:avLst/>
        </a:prstGeom>
        <a:solidFill xmlns:a="http://schemas.openxmlformats.org/drawingml/2006/main">
          <a:schemeClr val="accent6"/>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b="1"/>
            <a:t>+10 pp</a:t>
          </a:r>
        </a:p>
      </cdr:txBody>
    </cdr:sp>
  </cdr:relSizeAnchor>
  <cdr:relSizeAnchor xmlns:cdr="http://schemas.openxmlformats.org/drawingml/2006/chartDrawing">
    <cdr:from>
      <cdr:x>0.8426</cdr:x>
      <cdr:y>0.61945</cdr:y>
    </cdr:from>
    <cdr:to>
      <cdr:x>0.98845</cdr:x>
      <cdr:y>0.66878</cdr:y>
    </cdr:to>
    <cdr:sp macro="" textlink="">
      <cdr:nvSpPr>
        <cdr:cNvPr id="4" name="TextBox 1">
          <a:extLst xmlns:a="http://schemas.openxmlformats.org/drawingml/2006/main">
            <a:ext uri="{FF2B5EF4-FFF2-40B4-BE49-F238E27FC236}">
              <a16:creationId xmlns:a16="http://schemas.microsoft.com/office/drawing/2014/main" id="{EA5243E1-248D-4AB7-B601-68BCDF0206F8}"/>
            </a:ext>
          </a:extLst>
        </cdr:cNvPr>
        <cdr:cNvSpPr txBox="1"/>
      </cdr:nvSpPr>
      <cdr:spPr>
        <a:xfrm xmlns:a="http://schemas.openxmlformats.org/drawingml/2006/main">
          <a:off x="3521710" y="3348990"/>
          <a:ext cx="609600" cy="266700"/>
        </a:xfrm>
        <a:prstGeom xmlns:a="http://schemas.openxmlformats.org/drawingml/2006/main" prst="rect">
          <a:avLst/>
        </a:prstGeom>
        <a:solidFill xmlns:a="http://schemas.openxmlformats.org/drawingml/2006/main">
          <a:schemeClr val="accent6"/>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b="1"/>
            <a:t>+14.8 pp</a:t>
          </a:r>
        </a:p>
      </cdr:txBody>
    </cdr:sp>
  </cdr:relSizeAnchor>
  <cdr:relSizeAnchor xmlns:cdr="http://schemas.openxmlformats.org/drawingml/2006/chartDrawing">
    <cdr:from>
      <cdr:x>0.84898</cdr:x>
      <cdr:y>0.80268</cdr:y>
    </cdr:from>
    <cdr:to>
      <cdr:x>0.99483</cdr:x>
      <cdr:y>0.84778</cdr:y>
    </cdr:to>
    <cdr:sp macro="" textlink="">
      <cdr:nvSpPr>
        <cdr:cNvPr id="5" name="TextBox 1">
          <a:extLst xmlns:a="http://schemas.openxmlformats.org/drawingml/2006/main">
            <a:ext uri="{FF2B5EF4-FFF2-40B4-BE49-F238E27FC236}">
              <a16:creationId xmlns:a16="http://schemas.microsoft.com/office/drawing/2014/main" id="{EA5243E1-248D-4AB7-B601-68BCDF0206F8}"/>
            </a:ext>
          </a:extLst>
        </cdr:cNvPr>
        <cdr:cNvSpPr txBox="1"/>
      </cdr:nvSpPr>
      <cdr:spPr>
        <a:xfrm xmlns:a="http://schemas.openxmlformats.org/drawingml/2006/main">
          <a:off x="3548380" y="4339589"/>
          <a:ext cx="609600" cy="243841"/>
        </a:xfrm>
        <a:prstGeom xmlns:a="http://schemas.openxmlformats.org/drawingml/2006/main" prst="rect">
          <a:avLst/>
        </a:prstGeom>
        <a:solidFill xmlns:a="http://schemas.openxmlformats.org/drawingml/2006/main">
          <a:schemeClr val="accent6"/>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b="1"/>
            <a:t>+9.8 pp</a:t>
          </a:r>
        </a:p>
      </cdr:txBody>
    </cdr:sp>
  </cdr:relSizeAnchor>
</c:userShapes>
</file>

<file path=ppt/drawings/drawing3.xml><?xml version="1.0" encoding="utf-8"?>
<c:userShapes xmlns:c="http://schemas.openxmlformats.org/drawingml/2006/chart">
  <cdr:relSizeAnchor xmlns:cdr="http://schemas.openxmlformats.org/drawingml/2006/chartDrawing">
    <cdr:from>
      <cdr:x>0.06994</cdr:x>
      <cdr:y>0.77624</cdr:y>
    </cdr:from>
    <cdr:to>
      <cdr:x>0.81576</cdr:x>
      <cdr:y>0.91276</cdr:y>
    </cdr:to>
    <cdr:grpSp>
      <cdr:nvGrpSpPr>
        <cdr:cNvPr id="2" name="Group 1">
          <a:extLst xmlns:a="http://schemas.openxmlformats.org/drawingml/2006/main">
            <a:ext uri="{FF2B5EF4-FFF2-40B4-BE49-F238E27FC236}">
              <a16:creationId xmlns:a16="http://schemas.microsoft.com/office/drawing/2014/main" id="{EEAC4224-B0B9-4150-A3E7-F73CEF2ECD74}"/>
            </a:ext>
          </a:extLst>
        </cdr:cNvPr>
        <cdr:cNvGrpSpPr/>
      </cdr:nvGrpSpPr>
      <cdr:grpSpPr>
        <a:xfrm xmlns:a="http://schemas.openxmlformats.org/drawingml/2006/main">
          <a:off x="569515" y="3976838"/>
          <a:ext cx="6073145" cy="699420"/>
          <a:chOff x="0" y="0"/>
          <a:chExt cx="5462284" cy="577555"/>
        </a:xfrm>
      </cdr:grpSpPr>
      <cdr:sp macro="" textlink="">
        <cdr:nvSpPr>
          <cdr:cNvPr id="4" name="TextBox 2">
            <a:extLst xmlns:a="http://schemas.openxmlformats.org/drawingml/2006/main">
              <a:ext uri="{FF2B5EF4-FFF2-40B4-BE49-F238E27FC236}">
                <a16:creationId xmlns:a16="http://schemas.microsoft.com/office/drawing/2014/main" id="{62888C4F-FF97-48A7-A1E9-0FE35700C3E4}"/>
              </a:ext>
            </a:extLst>
          </cdr:cNvPr>
          <cdr:cNvSpPr txBox="1"/>
        </cdr:nvSpPr>
        <cdr:spPr>
          <a:xfrm xmlns:a="http://schemas.openxmlformats.org/drawingml/2006/main">
            <a:off x="2708417" y="322767"/>
            <a:ext cx="2281339" cy="227700"/>
          </a:xfrm>
          <a:prstGeom xmlns:a="http://schemas.openxmlformats.org/drawingml/2006/main" prst="rect">
            <a:avLst/>
          </a:prstGeom>
          <a:solidFill xmlns:a="http://schemas.openxmlformats.org/drawingml/2006/main">
            <a:srgbClr val="FFC000"/>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t>Fiscal policies and measures (+BAT)</a:t>
            </a:r>
          </a:p>
        </cdr:txBody>
      </cdr:sp>
      <cdr:sp macro="" textlink="">
        <cdr:nvSpPr>
          <cdr:cNvPr id="5" name="Left Brace 4">
            <a:extLst xmlns:a="http://schemas.openxmlformats.org/drawingml/2006/main">
              <a:ext uri="{FF2B5EF4-FFF2-40B4-BE49-F238E27FC236}">
                <a16:creationId xmlns:a16="http://schemas.microsoft.com/office/drawing/2014/main" id="{A4DB39F3-7F08-4CFA-B83A-334BDDCE3A3A}"/>
              </a:ext>
            </a:extLst>
          </cdr:cNvPr>
          <cdr:cNvSpPr/>
        </cdr:nvSpPr>
        <cdr:spPr>
          <a:xfrm xmlns:a="http://schemas.openxmlformats.org/drawingml/2006/main" rot="16200000">
            <a:off x="3676491" y="-1564229"/>
            <a:ext cx="215248" cy="3356339"/>
          </a:xfrm>
          <a:prstGeom xmlns:a="http://schemas.openxmlformats.org/drawingml/2006/main" prst="leftBrace">
            <a:avLst/>
          </a:prstGeom>
          <a:noFill xmlns:a="http://schemas.openxmlformats.org/drawingml/2006/main"/>
          <a:ln xmlns:a="http://schemas.openxmlformats.org/drawingml/2006/main" w="19050">
            <a:solidFill>
              <a:srgbClr val="FFC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sp macro="" textlink="">
        <cdr:nvSpPr>
          <cdr:cNvPr id="6" name="Left Brace 5">
            <a:extLst xmlns:a="http://schemas.openxmlformats.org/drawingml/2006/main">
              <a:ext uri="{FF2B5EF4-FFF2-40B4-BE49-F238E27FC236}">
                <a16:creationId xmlns:a16="http://schemas.microsoft.com/office/drawing/2014/main" id="{DA367DE0-8A77-4246-9104-6972808AE80B}"/>
              </a:ext>
            </a:extLst>
          </cdr:cNvPr>
          <cdr:cNvSpPr/>
        </cdr:nvSpPr>
        <cdr:spPr>
          <a:xfrm xmlns:a="http://schemas.openxmlformats.org/drawingml/2006/main" rot="16200000">
            <a:off x="827224" y="-827224"/>
            <a:ext cx="238645" cy="1893093"/>
          </a:xfrm>
          <a:prstGeom xmlns:a="http://schemas.openxmlformats.org/drawingml/2006/main" prst="leftBrace">
            <a:avLst/>
          </a:prstGeom>
          <a:noFill xmlns:a="http://schemas.openxmlformats.org/drawingml/2006/main"/>
          <a:ln xmlns:a="http://schemas.openxmlformats.org/drawingml/2006/main" w="19050">
            <a:solidFill>
              <a:srgbClr val="FFFF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sp macro="" textlink="">
        <cdr:nvSpPr>
          <cdr:cNvPr id="7" name="TextBox 1">
            <a:extLst xmlns:a="http://schemas.openxmlformats.org/drawingml/2006/main">
              <a:ext uri="{FF2B5EF4-FFF2-40B4-BE49-F238E27FC236}">
                <a16:creationId xmlns:a16="http://schemas.microsoft.com/office/drawing/2014/main" id="{BD0E31B8-6761-4326-8AB7-04319F4A4735}"/>
              </a:ext>
            </a:extLst>
          </cdr:cNvPr>
          <cdr:cNvSpPr txBox="1"/>
        </cdr:nvSpPr>
        <cdr:spPr>
          <a:xfrm xmlns:a="http://schemas.openxmlformats.org/drawingml/2006/main">
            <a:off x="377552" y="351708"/>
            <a:ext cx="1200795" cy="225847"/>
          </a:xfrm>
          <a:prstGeom xmlns:a="http://schemas.openxmlformats.org/drawingml/2006/main" prst="rect">
            <a:avLst/>
          </a:prstGeom>
          <a:solidFill xmlns:a="http://schemas.openxmlformats.org/drawingml/2006/main">
            <a:srgbClr val="FFFF00"/>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a:t>Demand/use</a:t>
            </a:r>
            <a:r>
              <a:rPr lang="en-US" sz="1100" baseline="0"/>
              <a:t> shift</a:t>
            </a:r>
            <a:endParaRPr lang="en-US" sz="1100"/>
          </a:p>
        </cdr:txBody>
      </cdr:sp>
    </cdr:grpSp>
  </cdr:relSizeAnchor>
  <cdr:relSizeAnchor xmlns:cdr="http://schemas.openxmlformats.org/drawingml/2006/chartDrawing">
    <cdr:from>
      <cdr:x>0.82918</cdr:x>
      <cdr:y>0.78303</cdr:y>
    </cdr:from>
    <cdr:to>
      <cdr:x>0.93184</cdr:x>
      <cdr:y>0.87931</cdr:y>
    </cdr:to>
    <cdr:sp macro="" textlink="">
      <cdr:nvSpPr>
        <cdr:cNvPr id="3" name="TextBox 6">
          <a:extLst xmlns:a="http://schemas.openxmlformats.org/drawingml/2006/main">
            <a:ext uri="{FF2B5EF4-FFF2-40B4-BE49-F238E27FC236}">
              <a16:creationId xmlns:a16="http://schemas.microsoft.com/office/drawing/2014/main" id="{8E77C4C2-B441-4DAD-8761-6A153DEA7A59}"/>
            </a:ext>
          </a:extLst>
        </cdr:cNvPr>
        <cdr:cNvSpPr txBox="1"/>
      </cdr:nvSpPr>
      <cdr:spPr>
        <a:xfrm xmlns:a="http://schemas.openxmlformats.org/drawingml/2006/main">
          <a:off x="6751928" y="4011637"/>
          <a:ext cx="835951" cy="493251"/>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b="1" dirty="0">
              <a:solidFill>
                <a:schemeClr val="accent6"/>
              </a:solidFill>
            </a:rPr>
            <a:t>Combined</a:t>
          </a:r>
          <a:r>
            <a:rPr lang="en-US" sz="1100" b="1" baseline="0" dirty="0">
              <a:solidFill>
                <a:schemeClr val="accent6"/>
              </a:solidFill>
            </a:rPr>
            <a:t> </a:t>
          </a:r>
        </a:p>
        <a:p xmlns:a="http://schemas.openxmlformats.org/drawingml/2006/main">
          <a:pPr algn="ctr"/>
          <a:r>
            <a:rPr lang="en-US" sz="1100" b="1" baseline="0" dirty="0">
              <a:solidFill>
                <a:schemeClr val="accent6"/>
              </a:solidFill>
            </a:rPr>
            <a:t>scenario</a:t>
          </a:r>
          <a:endParaRPr lang="en-US" sz="1100" b="1" dirty="0">
            <a:solidFill>
              <a:schemeClr val="accent6"/>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1610399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5902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onsilium.europa.eu/en/policies/green-deal/eu-plan-for-a-green-transition/"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past 70 years, humanity has experienced an unprecedented improvement in the quality of life.</a:t>
            </a:r>
          </a:p>
          <a:p>
            <a:pPr lvl="1"/>
            <a:r>
              <a:rPr lang="en-US" dirty="0"/>
              <a:t>Extreme poverty at a global scale has decreased from over 63% in 1950 to less than 10%, the share of literate world population exceeds 86% - a 30 percentage point increase since the mid-20th century and child mortality has fallen by almost 6 times since 1940 (</a:t>
            </a:r>
            <a:r>
              <a:rPr lang="en-US" dirty="0" err="1"/>
              <a:t>Roser</a:t>
            </a:r>
            <a:r>
              <a:rPr lang="en-US" dirty="0"/>
              <a:t>, 2020).</a:t>
            </a:r>
          </a:p>
          <a:p>
            <a:pPr lvl="1"/>
            <a:endParaRPr lang="en-US" dirty="0"/>
          </a:p>
          <a:p>
            <a:pPr lvl="1"/>
            <a:r>
              <a:rPr lang="en-US" dirty="0"/>
              <a:t>Consistent with these findings, the literature reports a relatively high resource elasticity of GDP, suggesting that 1% increase in GDP leads to around an 0.8% increase in consumption-based material use both in high-income and low-income countries (thus providing a rather weak evidence even for existence of a relative decoupling between GDP growth and material use. </a:t>
            </a:r>
          </a:p>
          <a:p>
            <a:pPr lvl="1"/>
            <a:endParaRPr lang="en-US"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Constantly growing incomes have substantially increased demand for material goods and therefore materials extraction has grown from 22 billion tons in 1970 to 70 billion tons in 2010 (</a:t>
            </a:r>
            <a:r>
              <a:rPr lang="en-US" dirty="0" err="1"/>
              <a:t>Schandl</a:t>
            </a:r>
            <a:r>
              <a:rPr lang="en-US" dirty="0"/>
              <a:t> et al., 2017; </a:t>
            </a:r>
            <a:r>
              <a:rPr lang="en-US" dirty="0" err="1"/>
              <a:t>Krausmann</a:t>
            </a:r>
            <a:r>
              <a:rPr lang="en-US" dirty="0"/>
              <a:t> et al., 2018; Haberl et al., 2020; Steinberger et al., 2013)</a:t>
            </a:r>
          </a:p>
          <a:p>
            <a:pPr lvl="1"/>
            <a:endParaRPr lang="en-US" dirty="0"/>
          </a:p>
          <a:p>
            <a:pPr lvl="1"/>
            <a:endParaRPr lang="en-US" dirty="0"/>
          </a:p>
        </p:txBody>
      </p:sp>
    </p:spTree>
    <p:extLst>
      <p:ext uri="{BB962C8B-B14F-4D97-AF65-F5344CB8AC3E}">
        <p14:creationId xmlns:p14="http://schemas.microsoft.com/office/powerpoint/2010/main" val="2387404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6467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 far, only a handful of EU countries have adopted national resource efficiency or circular economy strategies/action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sz="1200" kern="1200" dirty="0">
                <a:solidFill>
                  <a:schemeClr val="tx1"/>
                </a:solidFill>
                <a:effectLst/>
                <a:latin typeface="+mn-lt"/>
                <a:ea typeface="+mn-ea"/>
                <a:cs typeface="+mn-cs"/>
              </a:rPr>
              <a:t>Thus, an assessment of the regional/local measures, including identification of the potential economic implications and policy trade-offs of such transition is of a high importance for policy makers. It is also important to understand how other policy efforts implemented in the EU, such as a more ambitious climate mitigation policies (e.g., ‘fit for 55’ package), would interact with the circularity agenda, as well as how the circular economy measures can be used to complement other existing policy goals.</a:t>
            </a:r>
          </a:p>
          <a:p>
            <a:r>
              <a:rPr lang="en-US" sz="1200" u="sng" kern="1200" dirty="0">
                <a:solidFill>
                  <a:schemeClr val="tx1"/>
                </a:solidFill>
                <a:effectLst/>
                <a:latin typeface="+mn-lt"/>
                <a:ea typeface="+mn-ea"/>
                <a:cs typeface="+mn-cs"/>
                <a:hlinkClick r:id="rId3"/>
              </a:rPr>
              <a:t>https://www.consilium.europa.eu/en/policies/green-deal/eu-plan-for-a-green-transition/</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As part of the European Green Deal, with the European Climate Law, the EU has set itself a binding target of </a:t>
            </a:r>
            <a:r>
              <a:rPr lang="en-US" sz="1200" b="1" i="0" kern="1200" dirty="0">
                <a:solidFill>
                  <a:schemeClr val="tx1"/>
                </a:solidFill>
                <a:effectLst/>
                <a:latin typeface="+mn-lt"/>
                <a:ea typeface="+mn-ea"/>
                <a:cs typeface="+mn-cs"/>
              </a:rPr>
              <a:t>achieving climate neutrality by 2050</a:t>
            </a:r>
            <a:r>
              <a:rPr lang="en-US" sz="1200" b="0" i="0" kern="1200" dirty="0">
                <a:solidFill>
                  <a:schemeClr val="tx1"/>
                </a:solidFill>
                <a:effectLst/>
                <a:latin typeface="+mn-lt"/>
                <a:ea typeface="+mn-ea"/>
                <a:cs typeface="+mn-cs"/>
              </a:rPr>
              <a:t>. This requires current greenhouse gas emission levels to drop substantially in the next decades. As an intermediate step towards climate neutrality, the EU has raised its 2030 climate ambition, committing to cutting emissions by </a:t>
            </a:r>
            <a:r>
              <a:rPr lang="en-US" sz="1200" b="1" i="0" kern="1200" dirty="0">
                <a:solidFill>
                  <a:schemeClr val="tx1"/>
                </a:solidFill>
                <a:effectLst/>
                <a:latin typeface="+mn-lt"/>
                <a:ea typeface="+mn-ea"/>
                <a:cs typeface="+mn-cs"/>
              </a:rPr>
              <a:t>at least 55% by 2030</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most of the existing literature has a global focus (e.g.  Winning et al., 2017; McCarthy et al., 2018; Wiebe et al., 2019; Aguilar-Hernandez et al., 2020), future progress in the area of circular economy transition would likely depend on country level actions. To address this point, our analysis focuses on the EU economy and, in particular, four Eastern European Member States – Poland, Romania, Bulgaria and Croatia.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Tree>
    <p:extLst>
      <p:ext uri="{BB962C8B-B14F-4D97-AF65-F5344CB8AC3E}">
        <p14:creationId xmlns:p14="http://schemas.microsoft.com/office/powerpoint/2010/main" val="501368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 first step, we introduce two major modifications to the GTAP circular economy (GTAP-CE) database that has been initially developed in Chepeliev et al. (2021).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we implement targeted refinements to the representation of energy inputs to the production process of primary and secondary activities, which allows for a better representation of differences in energy and emission intensities across sectors (Figure 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we incorporate quantity flows of metal ores and non-metallic minerals to the developed database, thus enabling for an inclusive production- and consumption-based material accounting in terms of volume flows.</a:t>
            </a:r>
          </a:p>
          <a:p>
            <a:endParaRPr lang="en-US" dirty="0"/>
          </a:p>
        </p:txBody>
      </p:sp>
    </p:spTree>
    <p:extLst>
      <p:ext uri="{BB962C8B-B14F-4D97-AF65-F5344CB8AC3E}">
        <p14:creationId xmlns:p14="http://schemas.microsoft.com/office/powerpoint/2010/main" val="3796797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 first step, we introduce two major modifications to the GTAP circular economy (GTAP-CE) database that has been initially developed in Chepeliev et al. (2021).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we implement targeted refinements to the representation of energy inputs to the production process of primary and secondary activities, which allows for a better representation of differences in energy and emission intensities across sectors (Figure 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we incorporate quantity flows of metal ores and non-metallic minerals to the developed database, thus enabling for an inclusive production- and consumption-based material accounting in terms of volume flows.</a:t>
            </a:r>
          </a:p>
          <a:p>
            <a:endParaRPr lang="en-US" dirty="0"/>
          </a:p>
        </p:txBody>
      </p:sp>
    </p:spTree>
    <p:extLst>
      <p:ext uri="{BB962C8B-B14F-4D97-AF65-F5344CB8AC3E}">
        <p14:creationId xmlns:p14="http://schemas.microsoft.com/office/powerpoint/2010/main" val="3422655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slide presents a set of policy scenarios that include various climate mitigation and circular economy-specific policies and measures.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provide an assessment of these stylized policy scenarios in a ‘what-if’ type framework, we perform a dynamic simulation with a global computable general equilibrium model ENVISAGE (van der Mensbrugghe, 2019).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further investigate implications of the policy measures on various dimensions of economic, social and environmental wellbeing, such as resource productivity, competitiveness, environmental sustainability, inclusion, economic security and developmental impacts.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the baseline scenario or BAU includes implementation of the Nationally Determined Contributions (NDCs) by countries of the world.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Next, a more ambitious mitigation effort is implemented for the EU, which is consistent with the EU Green Deal (EGD) emission reduction targets (55% reduction in emissions in 2030 relative to the 1990 level).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Then a set of circular economy-specific measures: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increased recycling and overall reduction in material use,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change in consumption patterns toward dematerialization,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change in the product design with an increase in material use efficiency and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production life extension.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Fiscal policy (extraction levy)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these measures provide a stylized representation of different aspects of the circular economy transition and thus allow us to quantify their potential impacts and trade-offs within an economy wide modelling framework.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Apart from shocks in the baseline, all remaining shocks only apply to Europe.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baseline covers the period 2014-2030 with given growth rate assumptions for GDP and population and mostly static fiscal policies.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one exception is that the baseline incorporates the so-called Nationally Determined Contributions (NDCs), which are the commitments made by all countries that signed the 2015 Paris Agreement to limit greenhouse gas emissions.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NDCs are converted to country-specific prices on carbon that depend on a country’s economy and carbon intensity and the stringency of its commitment. Actual implementation of a country’s mitigation policy is likely to rely on one or more instruments, which may include a carbon price.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actual reference point for the policy simulations, however, is based on a scenario that represents an interpretation of the EU’s Green Deal mitigation target (</a:t>
            </a:r>
            <a:r>
              <a:rPr lang="en-US" sz="1200" i="1" kern="1200" dirty="0">
                <a:solidFill>
                  <a:schemeClr val="tx1"/>
                </a:solidFill>
                <a:effectLst/>
                <a:latin typeface="+mn-lt"/>
                <a:ea typeface="+mn-ea"/>
                <a:cs typeface="+mn-cs"/>
              </a:rPr>
              <a:t>EGD-NDC</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the Green Deal in practice includes a broad range of environmental objectives and instruments (EC, 2019), the modelled </a:t>
            </a:r>
            <a:r>
              <a:rPr lang="en-US" sz="1200" i="1" kern="1200" dirty="0">
                <a:solidFill>
                  <a:schemeClr val="tx1"/>
                </a:solidFill>
                <a:effectLst/>
                <a:latin typeface="+mn-lt"/>
                <a:ea typeface="+mn-ea"/>
                <a:cs typeface="+mn-cs"/>
              </a:rPr>
              <a:t>EGD-NDC</a:t>
            </a:r>
            <a:r>
              <a:rPr lang="en-US" sz="1200" kern="1200" dirty="0">
                <a:solidFill>
                  <a:schemeClr val="tx1"/>
                </a:solidFill>
                <a:effectLst/>
                <a:latin typeface="+mn-lt"/>
                <a:ea typeface="+mn-ea"/>
                <a:cs typeface="+mn-cs"/>
              </a:rPr>
              <a:t> scenario focuses on achieving the EU’s enhanced NDC target of reducing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by 55 percent by 2030 relative to the 1990 level (compared to 40 percent in the </a:t>
            </a:r>
            <a:r>
              <a:rPr lang="en-US" sz="1200" i="1" kern="1200" dirty="0">
                <a:solidFill>
                  <a:schemeClr val="tx1"/>
                </a:solidFill>
                <a:effectLst/>
                <a:latin typeface="+mn-lt"/>
                <a:ea typeface="+mn-ea"/>
                <a:cs typeface="+mn-cs"/>
              </a:rPr>
              <a:t>BAU</a:t>
            </a:r>
            <a:r>
              <a:rPr lang="en-US" sz="1200" kern="1200" dirty="0">
                <a:solidFill>
                  <a:schemeClr val="tx1"/>
                </a:solidFill>
                <a:effectLst/>
                <a:latin typeface="+mn-lt"/>
                <a:ea typeface="+mn-ea"/>
                <a:cs typeface="+mn-cs"/>
              </a:rPr>
              <a:t> scenario).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Again, the model achieves the target primarily through a carbon price, although several fiscal policies are implemented within the </a:t>
            </a:r>
            <a:r>
              <a:rPr lang="en-US" sz="1200" i="1" kern="1200" dirty="0">
                <a:solidFill>
                  <a:schemeClr val="tx1"/>
                </a:solidFill>
                <a:effectLst/>
                <a:latin typeface="+mn-lt"/>
                <a:ea typeface="+mn-ea"/>
                <a:cs typeface="+mn-cs"/>
              </a:rPr>
              <a:t>EGD-NDC</a:t>
            </a:r>
            <a:r>
              <a:rPr lang="en-US" sz="1200" kern="1200" dirty="0">
                <a:solidFill>
                  <a:schemeClr val="tx1"/>
                </a:solidFill>
                <a:effectLst/>
                <a:latin typeface="+mn-lt"/>
                <a:ea typeface="+mn-ea"/>
                <a:cs typeface="+mn-cs"/>
              </a:rPr>
              <a:t> scenario to complement carbon pricing, including: removal of production subsidies to fossil fuels and transportation activities (production tax rates are set to 3 percent); increase in the sales tax for petroleum products (by 5 percent); and, subsidy to renewable generation (5 percent). </a:t>
            </a:r>
            <a:r>
              <a:rPr lang="en-US" sz="1200" i="1" kern="1200" dirty="0">
                <a:solidFill>
                  <a:schemeClr val="tx1"/>
                </a:solidFill>
                <a:effectLst/>
                <a:latin typeface="+mn-lt"/>
                <a:ea typeface="+mn-ea"/>
                <a:cs typeface="+mn-cs"/>
              </a:rPr>
              <a:t>Thus, the reference scenario in the model incorporates emissions reduction policy but no explicit measures targeting reduction of material use.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main scenarios are structured around reduction of primary material use in the EU – i.e., improving circularity. These are specified in Table 1. Apart from BAU scenario, all policy shocks introduced in the scenarios apply only to the EU. They are introduced from 2023 and fully implemented by 2027.</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set of scenarios focuses on reducing extraction and production using primary materials and considers various fiscal policy approaches. </a:t>
            </a:r>
          </a:p>
          <a:p>
            <a:pPr marL="171450" indent="-171450">
              <a:buFontTx/>
              <a:buChar char="-"/>
            </a:pPr>
            <a:r>
              <a:rPr lang="en-US" sz="1200" kern="1200" dirty="0">
                <a:solidFill>
                  <a:schemeClr val="tx1"/>
                </a:solidFill>
                <a:effectLst/>
                <a:latin typeface="+mn-lt"/>
                <a:ea typeface="+mn-ea"/>
                <a:cs typeface="+mn-cs"/>
              </a:rPr>
              <a:t>For metals (e.g. steel, </a:t>
            </a:r>
            <a:r>
              <a:rPr lang="en-US" sz="1200" kern="1200" dirty="0" err="1">
                <a:solidFill>
                  <a:schemeClr val="tx1"/>
                </a:solidFill>
                <a:effectLst/>
                <a:latin typeface="+mn-lt"/>
                <a:ea typeface="+mn-ea"/>
                <a:cs typeface="+mn-cs"/>
              </a:rPr>
              <a:t>aluminium</a:t>
            </a:r>
            <a:r>
              <a:rPr lang="en-US" sz="1200" kern="1200" dirty="0">
                <a:solidFill>
                  <a:schemeClr val="tx1"/>
                </a:solidFill>
                <a:effectLst/>
                <a:latin typeface="+mn-lt"/>
                <a:ea typeface="+mn-ea"/>
                <a:cs typeface="+mn-cs"/>
              </a:rPr>
              <a:t>, copper) and plastics, the scenarios assess policies whereby a tax is imposed on primary production (</a:t>
            </a:r>
            <a:r>
              <a:rPr lang="en-US" sz="1200" i="1" kern="1200" dirty="0" err="1">
                <a:solidFill>
                  <a:schemeClr val="tx1"/>
                </a:solidFill>
                <a:effectLst/>
                <a:latin typeface="+mn-lt"/>
                <a:ea typeface="+mn-ea"/>
                <a:cs typeface="+mn-cs"/>
              </a:rPr>
              <a:t>MetalFF</a:t>
            </a:r>
            <a:r>
              <a:rPr lang="en-US" sz="1200" i="1" kern="1200" dirty="0">
                <a:solidFill>
                  <a:schemeClr val="tx1"/>
                </a:solidFill>
                <a:effectLst/>
                <a:latin typeface="+mn-lt"/>
                <a:ea typeface="+mn-ea"/>
                <a:cs typeface="+mn-cs"/>
              </a:rPr>
              <a:t>-tax</a:t>
            </a:r>
            <a:r>
              <a:rPr lang="en-US" sz="1200" kern="1200" dirty="0">
                <a:solidFill>
                  <a:schemeClr val="tx1"/>
                </a:solidFill>
                <a:effectLst/>
                <a:latin typeface="+mn-lt"/>
                <a:ea typeface="+mn-ea"/>
                <a:cs typeface="+mn-cs"/>
              </a:rPr>
              <a:t>), a subsidy is granted to secondary production that uses recycled materials (</a:t>
            </a:r>
            <a:r>
              <a:rPr lang="en-US" sz="1200" i="1" kern="1200" dirty="0" err="1">
                <a:solidFill>
                  <a:schemeClr val="tx1"/>
                </a:solidFill>
                <a:effectLst/>
                <a:latin typeface="+mn-lt"/>
                <a:ea typeface="+mn-ea"/>
                <a:cs typeface="+mn-cs"/>
              </a:rPr>
              <a:t>MetalFF</a:t>
            </a:r>
            <a:r>
              <a:rPr lang="en-US" sz="1200" i="1" kern="1200" dirty="0">
                <a:solidFill>
                  <a:schemeClr val="tx1"/>
                </a:solidFill>
                <a:effectLst/>
                <a:latin typeface="+mn-lt"/>
                <a:ea typeface="+mn-ea"/>
                <a:cs typeface="+mn-cs"/>
              </a:rPr>
              <a:t>- subsidy</a:t>
            </a:r>
            <a:r>
              <a:rPr lang="en-US" sz="1200" kern="1200" dirty="0">
                <a:solidFill>
                  <a:schemeClr val="tx1"/>
                </a:solidFill>
                <a:effectLst/>
                <a:latin typeface="+mn-lt"/>
                <a:ea typeface="+mn-ea"/>
                <a:cs typeface="+mn-cs"/>
              </a:rPr>
              <a:t>), and one in which both the tax and subsidy are combined (</a:t>
            </a:r>
            <a:r>
              <a:rPr lang="en-US" sz="1200" i="1" kern="1200" dirty="0" err="1">
                <a:solidFill>
                  <a:schemeClr val="tx1"/>
                </a:solidFill>
                <a:effectLst/>
                <a:latin typeface="+mn-lt"/>
                <a:ea typeface="+mn-ea"/>
                <a:cs typeface="+mn-cs"/>
              </a:rPr>
              <a:t>MetalFF</a:t>
            </a:r>
            <a:r>
              <a:rPr lang="en-US" sz="1200" i="1" kern="1200" dirty="0">
                <a:solidFill>
                  <a:schemeClr val="tx1"/>
                </a:solidFill>
                <a:effectLst/>
                <a:latin typeface="+mn-lt"/>
                <a:ea typeface="+mn-ea"/>
                <a:cs typeface="+mn-cs"/>
              </a:rPr>
              <a:t>-total). </a:t>
            </a:r>
          </a:p>
          <a:p>
            <a:pPr marL="171450" indent="-171450">
              <a:buFontTx/>
              <a:buChar char="-"/>
            </a:pPr>
            <a:r>
              <a:rPr lang="en-US" sz="1200" kern="1200" dirty="0">
                <a:solidFill>
                  <a:schemeClr val="tx1"/>
                </a:solidFill>
                <a:effectLst/>
                <a:latin typeface="+mn-lt"/>
                <a:ea typeface="+mn-ea"/>
                <a:cs typeface="+mn-cs"/>
              </a:rPr>
              <a:t>In the case of construction materials (non-metallic minerals such as limestone and clay), which account for the largest share of primary materials (in volume terms), recycling and secondary production is uncommon, so only a tax scenario is considered (</a:t>
            </a:r>
            <a:r>
              <a:rPr lang="en-US" sz="1200" i="1" kern="1200" dirty="0">
                <a:solidFill>
                  <a:schemeClr val="tx1"/>
                </a:solidFill>
                <a:effectLst/>
                <a:latin typeface="+mn-lt"/>
                <a:ea typeface="+mn-ea"/>
                <a:cs typeface="+mn-cs"/>
              </a:rPr>
              <a:t>NMN-tax</a:t>
            </a:r>
            <a:r>
              <a:rPr lang="en-US" sz="1200" b="1"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Following the approach in the UK and elsewhere (EEA, 2008), the scenario imposes a tax on extraction of raw minerals rather than taxing the production of processed commodities. </a:t>
            </a:r>
          </a:p>
          <a:p>
            <a:pPr marL="171450" indent="-171450">
              <a:buFontTx/>
              <a:buChar char="-"/>
            </a:pPr>
            <a:r>
              <a:rPr lang="en-US" sz="1200" kern="1200" dirty="0">
                <a:solidFill>
                  <a:schemeClr val="tx1"/>
                </a:solidFill>
                <a:effectLst/>
                <a:latin typeface="+mn-lt"/>
                <a:ea typeface="+mn-ea"/>
                <a:cs typeface="+mn-cs"/>
              </a:rPr>
              <a:t>This different treatment of metals and construction materials also offers the opportunity to see how outcomes differ when imposing taxes at different stages in the value chain. </a:t>
            </a:r>
          </a:p>
          <a:p>
            <a:pPr marL="171450" indent="-171450">
              <a:buFontTx/>
              <a:buChar char="-"/>
            </a:pPr>
            <a:r>
              <a:rPr lang="en-US" sz="1200" kern="1200" dirty="0">
                <a:solidFill>
                  <a:schemeClr val="tx1"/>
                </a:solidFill>
                <a:effectLst/>
                <a:latin typeface="+mn-lt"/>
                <a:ea typeface="+mn-ea"/>
                <a:cs typeface="+mn-cs"/>
              </a:rPr>
              <a:t>For both the metals and construction materials, additional scenarios assess the implications of imposing border taxes on imports of these materials into the EU (</a:t>
            </a:r>
            <a:r>
              <a:rPr lang="en-US" sz="1200" i="1" kern="1200" dirty="0" err="1">
                <a:solidFill>
                  <a:schemeClr val="tx1"/>
                </a:solidFill>
                <a:effectLst/>
                <a:latin typeface="+mn-lt"/>
                <a:ea typeface="+mn-ea"/>
                <a:cs typeface="+mn-cs"/>
              </a:rPr>
              <a:t>MetalFF</a:t>
            </a:r>
            <a:r>
              <a:rPr lang="en-US" sz="1200" i="1" kern="1200" dirty="0">
                <a:solidFill>
                  <a:schemeClr val="tx1"/>
                </a:solidFill>
                <a:effectLst/>
                <a:latin typeface="+mn-lt"/>
                <a:ea typeface="+mn-ea"/>
                <a:cs typeface="+mn-cs"/>
              </a:rPr>
              <a:t>-total*BAT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NMN-tax*BAT). </a:t>
            </a:r>
          </a:p>
          <a:p>
            <a:pPr marL="171450" indent="-171450">
              <a:buFontTx/>
              <a:buChar char="-"/>
            </a:pPr>
            <a:r>
              <a:rPr lang="en-US" sz="1200" kern="1200" dirty="0">
                <a:solidFill>
                  <a:schemeClr val="tx1"/>
                </a:solidFill>
                <a:effectLst/>
                <a:latin typeface="+mn-lt"/>
                <a:ea typeface="+mn-ea"/>
                <a:cs typeface="+mn-cs"/>
              </a:rPr>
              <a:t>Finally, the primary metals and plastics tax scenario is chosen to illustrate the implications of differing approaches to the use of tax revenues – specifically, transferring tax revenues directly to households (in the base scenario) versus using material tax revenues to reduce taxes on labor (</a:t>
            </a:r>
            <a:r>
              <a:rPr lang="en-US" sz="1200" i="1" kern="1200" dirty="0" err="1">
                <a:solidFill>
                  <a:schemeClr val="tx1"/>
                </a:solidFill>
                <a:effectLst/>
                <a:latin typeface="+mn-lt"/>
                <a:ea typeface="+mn-ea"/>
                <a:cs typeface="+mn-cs"/>
              </a:rPr>
              <a:t>MetalFF</a:t>
            </a:r>
            <a:r>
              <a:rPr lang="en-US" sz="1200" i="1" kern="1200" dirty="0">
                <a:solidFill>
                  <a:schemeClr val="tx1"/>
                </a:solidFill>
                <a:effectLst/>
                <a:latin typeface="+mn-lt"/>
                <a:ea typeface="+mn-ea"/>
                <a:cs typeface="+mn-cs"/>
              </a:rPr>
              <a:t>-tax*labor</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second set of scenarios focuses on CE actions that impact the upstream design and consumption of products. Such actions are likely to involve policies that are regulatory and behavioral in nature (although fiscal policy levers may also be relevant), and so scenarios in the model are more exploratory and are defined by CE outcomes rather than by specifying policies. They address the following CE objectives:</a:t>
            </a:r>
          </a:p>
          <a:p>
            <a:pPr marL="171450" lvl="0" indent="-171450">
              <a:buFontTx/>
              <a:buChar char="-"/>
            </a:pPr>
            <a:r>
              <a:rPr lang="en-US" sz="1200" u="sng" kern="1200" dirty="0">
                <a:solidFill>
                  <a:schemeClr val="tx1"/>
                </a:solidFill>
                <a:effectLst/>
                <a:latin typeface="+mn-lt"/>
                <a:ea typeface="+mn-ea"/>
                <a:cs typeface="+mn-cs"/>
              </a:rPr>
              <a:t>‘Designing-out’ materials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Design</a:t>
            </a:r>
            <a:r>
              <a:rPr lang="en-US" sz="1200" kern="1200" dirty="0">
                <a:solidFill>
                  <a:schemeClr val="tx1"/>
                </a:solidFill>
                <a:effectLst/>
                <a:latin typeface="+mn-lt"/>
                <a:ea typeface="+mn-ea"/>
                <a:cs typeface="+mn-cs"/>
              </a:rPr>
              <a:t>): The stylized scenario aims to reflect the outcomes of policies that would incentivize firms to invest in design that would reduce the relative use of materials in final products.</a:t>
            </a:r>
          </a:p>
          <a:p>
            <a:pPr marL="171450" lvl="0" indent="-171450">
              <a:buFontTx/>
              <a:buChar char="-"/>
            </a:pPr>
            <a:r>
              <a:rPr lang="en-US" sz="1200" u="sng" kern="1200" dirty="0">
                <a:solidFill>
                  <a:schemeClr val="tx1"/>
                </a:solidFill>
                <a:effectLst/>
                <a:latin typeface="+mn-lt"/>
                <a:ea typeface="+mn-ea"/>
                <a:cs typeface="+mn-cs"/>
              </a:rPr>
              <a:t>Extending product lifetime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Extend</a:t>
            </a:r>
            <a:r>
              <a:rPr lang="en-US" sz="1200" kern="1200" dirty="0">
                <a:solidFill>
                  <a:schemeClr val="tx1"/>
                </a:solidFill>
                <a:effectLst/>
                <a:latin typeface="+mn-lt"/>
                <a:ea typeface="+mn-ea"/>
                <a:cs typeface="+mn-cs"/>
              </a:rPr>
              <a:t>): The stylized scenario aims to reflect the outcomes of policies (e.g. extended producer responsibility, right to repair) that would allow for extension of usable life of products and thus reduce relative material disposal and reduce demand for new material.</a:t>
            </a:r>
          </a:p>
          <a:p>
            <a:pPr marL="171450" lvl="0" indent="-171450">
              <a:buFontTx/>
              <a:buChar char="-"/>
            </a:pPr>
            <a:r>
              <a:rPr lang="en-US" sz="1200" u="sng" kern="1200" dirty="0">
                <a:solidFill>
                  <a:schemeClr val="tx1"/>
                </a:solidFill>
                <a:effectLst/>
                <a:latin typeface="+mn-lt"/>
                <a:ea typeface="+mn-ea"/>
                <a:cs typeface="+mn-cs"/>
              </a:rPr>
              <a:t>Reducing consumer demand for materials </a:t>
            </a:r>
            <a:r>
              <a:rPr lang="en-US" sz="120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PrefShift</a:t>
            </a:r>
            <a:r>
              <a:rPr lang="en-US" sz="1200" kern="1200" dirty="0">
                <a:solidFill>
                  <a:schemeClr val="tx1"/>
                </a:solidFill>
                <a:effectLst/>
                <a:latin typeface="+mn-lt"/>
                <a:ea typeface="+mn-ea"/>
                <a:cs typeface="+mn-cs"/>
              </a:rPr>
              <a:t>). The stylized scenario aims to reflect the outcomes of policies (including potentially regulatory, fiscal, as well as behavioral in nature) designed to shift consumption preferences away from material goods (e.g. toward services).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216619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Under business-as-usual (</a:t>
            </a:r>
            <a:r>
              <a:rPr lang="en-US" sz="1200" i="1" kern="1200" dirty="0">
                <a:solidFill>
                  <a:schemeClr val="tx1"/>
                </a:solidFill>
                <a:effectLst/>
                <a:latin typeface="+mn-lt"/>
                <a:ea typeface="+mn-ea"/>
                <a:cs typeface="+mn-cs"/>
              </a:rPr>
              <a:t>BAU</a:t>
            </a:r>
            <a:r>
              <a:rPr lang="en-US" sz="1200" kern="1200" dirty="0">
                <a:solidFill>
                  <a:schemeClr val="tx1"/>
                </a:solidFill>
                <a:effectLst/>
                <a:latin typeface="+mn-lt"/>
                <a:ea typeface="+mn-ea"/>
                <a:cs typeface="+mn-cs"/>
              </a:rPr>
              <a:t>) scenario, the production and use of primary materials continues to grow, if only at a pace well below economic growth (Figure 6), maintaining recent trends towards relative, but not absolute, decoupling.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The BAU scenario also shows a substitution between domestic towards imported materials. Across all of Europe, primary materials use as measured by production-based accounting grows by ten percent by 2030 (compared with 2021) under BAU. While being conceptually sound, for open economies, the production-based accounting fails to adequately quantify the life-cycle–wide environmental pressures associated with domestic consumption (</a:t>
            </a:r>
            <a:r>
              <a:rPr lang="en-US" sz="1200" kern="1200" dirty="0" err="1">
                <a:solidFill>
                  <a:schemeClr val="tx1"/>
                </a:solidFill>
                <a:effectLst/>
                <a:latin typeface="+mn-lt"/>
                <a:ea typeface="+mn-ea"/>
                <a:cs typeface="+mn-cs"/>
              </a:rPr>
              <a:t>Schaffartzik</a:t>
            </a:r>
            <a:r>
              <a:rPr lang="en-US" sz="1200" kern="1200" dirty="0">
                <a:solidFill>
                  <a:schemeClr val="tx1"/>
                </a:solidFill>
                <a:effectLst/>
                <a:latin typeface="+mn-lt"/>
                <a:ea typeface="+mn-ea"/>
                <a:cs typeface="+mn-cs"/>
              </a:rPr>
              <a:t> et al., 2014). For instance, if iron ore is used to produce steel in country A, which is further exported and actually consumed in country B, production-based accounting would attribute the iron ore use to country A (where steel was produced) and not country B (where actual consumption of steel took place). </a:t>
            </a:r>
          </a:p>
          <a:p>
            <a:pPr marL="628650" lvl="1" indent="-171450">
              <a:buFontTx/>
              <a:buChar char="-"/>
            </a:pPr>
            <a:r>
              <a:rPr lang="en-US" sz="1200" kern="1200" dirty="0">
                <a:solidFill>
                  <a:schemeClr val="tx1"/>
                </a:solidFill>
                <a:effectLst/>
                <a:latin typeface="+mn-lt"/>
                <a:ea typeface="+mn-ea"/>
                <a:cs typeface="+mn-cs"/>
              </a:rPr>
              <a:t>Production-based accounting can be also referred to as a territorial-based accounting that tracks the raw materials (e.g. bauxite ore) at the point of their direct consumption (e.g. country where bauxite is used to produce aluminum). Production-based accounting can be represented via the direct material consumption (DMC) indicator and is obtained by adding domestic extraction and imports of the corresponding raw commodity and subtracting exports (Eurostat, 2001). </a:t>
            </a:r>
          </a:p>
          <a:p>
            <a:pPr marL="171450" indent="-171450">
              <a:buFontTx/>
              <a:buChar char="-"/>
            </a:pPr>
            <a:r>
              <a:rPr lang="en-US" sz="1200" kern="1200" dirty="0">
                <a:solidFill>
                  <a:schemeClr val="tx1"/>
                </a:solidFill>
                <a:effectLst/>
                <a:latin typeface="+mn-lt"/>
                <a:ea typeface="+mn-ea"/>
                <a:cs typeface="+mn-cs"/>
              </a:rPr>
              <a:t>To account for the raw commodities embedded into traded goods, consumption-based accounting is considered. From a consumption perspective, raw materials used in the production of exported goods should be accounted for in the importing country. This concept has been also applied in a similar way for the accounting of greenhouse gas emissions (e.g. Davis and </a:t>
            </a:r>
            <a:r>
              <a:rPr lang="en-US" sz="1200" kern="1200" dirty="0" err="1">
                <a:solidFill>
                  <a:schemeClr val="tx1"/>
                </a:solidFill>
                <a:effectLst/>
                <a:latin typeface="+mn-lt"/>
                <a:ea typeface="+mn-ea"/>
                <a:cs typeface="+mn-cs"/>
              </a:rPr>
              <a:t>Caldeira</a:t>
            </a:r>
            <a:r>
              <a:rPr lang="en-US" sz="1200" kern="1200" dirty="0">
                <a:solidFill>
                  <a:schemeClr val="tx1"/>
                </a:solidFill>
                <a:effectLst/>
                <a:latin typeface="+mn-lt"/>
                <a:ea typeface="+mn-ea"/>
                <a:cs typeface="+mn-cs"/>
              </a:rPr>
              <a:t>, 2010; Peters, 2008). When measured in terms of consumption-based accounting though, growth in material use increases to almost twice as much (17 percent) showing the increased relevance of imported materials.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166421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Under business-as-usual (</a:t>
            </a:r>
            <a:r>
              <a:rPr lang="en-US" sz="1200" i="1" kern="1200" dirty="0">
                <a:solidFill>
                  <a:schemeClr val="tx1"/>
                </a:solidFill>
                <a:effectLst/>
                <a:latin typeface="+mn-lt"/>
                <a:ea typeface="+mn-ea"/>
                <a:cs typeface="+mn-cs"/>
              </a:rPr>
              <a:t>BAU</a:t>
            </a:r>
            <a:r>
              <a:rPr lang="en-US" sz="1200" kern="1200" dirty="0">
                <a:solidFill>
                  <a:schemeClr val="tx1"/>
                </a:solidFill>
                <a:effectLst/>
                <a:latin typeface="+mn-lt"/>
                <a:ea typeface="+mn-ea"/>
                <a:cs typeface="+mn-cs"/>
              </a:rPr>
              <a:t>) scenario, the production and use of primary materials continues to grow, if only at a pace well below economic growth (Figure 6), maintaining recent trends towards relative, but not absolute, decoupling.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The BAU scenario also shows a substitution between domestic towards imported materials. Across all of Europe, primary materials use as measured by production-based accounting grows by ten percent by 2030 (compared with 2021) under BAU. While being conceptually sound, for open economies, the production-based accounting fails to adequately quantify the life-cycle–wide environmental pressures associated with domestic consumption (</a:t>
            </a:r>
            <a:r>
              <a:rPr lang="en-US" sz="1200" kern="1200" dirty="0" err="1">
                <a:solidFill>
                  <a:schemeClr val="tx1"/>
                </a:solidFill>
                <a:effectLst/>
                <a:latin typeface="+mn-lt"/>
                <a:ea typeface="+mn-ea"/>
                <a:cs typeface="+mn-cs"/>
              </a:rPr>
              <a:t>Schaffartzik</a:t>
            </a:r>
            <a:r>
              <a:rPr lang="en-US" sz="1200" kern="1200" dirty="0">
                <a:solidFill>
                  <a:schemeClr val="tx1"/>
                </a:solidFill>
                <a:effectLst/>
                <a:latin typeface="+mn-lt"/>
                <a:ea typeface="+mn-ea"/>
                <a:cs typeface="+mn-cs"/>
              </a:rPr>
              <a:t> et al., 2014). For instance, if iron ore is used to produce steel in country A, which is further exported and actually consumed in country B, production-based accounting would attribute the iron ore use to country A (where steel was produced) and not country B (where actual consumption of steel took place). </a:t>
            </a:r>
          </a:p>
          <a:p>
            <a:pPr marL="628650" lvl="1" indent="-171450">
              <a:buFontTx/>
              <a:buChar char="-"/>
            </a:pPr>
            <a:r>
              <a:rPr lang="en-US" sz="1200" kern="1200" dirty="0">
                <a:solidFill>
                  <a:schemeClr val="tx1"/>
                </a:solidFill>
                <a:effectLst/>
                <a:latin typeface="+mn-lt"/>
                <a:ea typeface="+mn-ea"/>
                <a:cs typeface="+mn-cs"/>
              </a:rPr>
              <a:t>Production-based accounting can be also referred to as a territorial-based accounting that tracks the raw materials (e.g. bauxite ore) at the point of their direct consumption (e.g. country where bauxite is used to produce aluminum). Production-based accounting can be represented via the direct material consumption (DMC) indicator and is obtained by adding domestic extraction and imports of the corresponding raw commodity and subtracting exports (Eurostat, 2001). </a:t>
            </a:r>
          </a:p>
          <a:p>
            <a:pPr marL="171450" indent="-171450">
              <a:buFontTx/>
              <a:buChar char="-"/>
            </a:pPr>
            <a:r>
              <a:rPr lang="en-US" sz="1200" kern="1200" dirty="0">
                <a:solidFill>
                  <a:schemeClr val="tx1"/>
                </a:solidFill>
                <a:effectLst/>
                <a:latin typeface="+mn-lt"/>
                <a:ea typeface="+mn-ea"/>
                <a:cs typeface="+mn-cs"/>
              </a:rPr>
              <a:t>To account for the raw commodities embedded into traded goods, consumption-based accounting is considered. From a consumption perspective, raw materials used in the production of exported goods should be accounted for in the importing country. This concept has been also applied in a similar way for the accounting of greenhouse gas emissions (e.g. Davis and </a:t>
            </a:r>
            <a:r>
              <a:rPr lang="en-US" sz="1200" kern="1200" dirty="0" err="1">
                <a:solidFill>
                  <a:schemeClr val="tx1"/>
                </a:solidFill>
                <a:effectLst/>
                <a:latin typeface="+mn-lt"/>
                <a:ea typeface="+mn-ea"/>
                <a:cs typeface="+mn-cs"/>
              </a:rPr>
              <a:t>Caldeira</a:t>
            </a:r>
            <a:r>
              <a:rPr lang="en-US" sz="1200" kern="1200" dirty="0">
                <a:solidFill>
                  <a:schemeClr val="tx1"/>
                </a:solidFill>
                <a:effectLst/>
                <a:latin typeface="+mn-lt"/>
                <a:ea typeface="+mn-ea"/>
                <a:cs typeface="+mn-cs"/>
              </a:rPr>
              <a:t>, 2010; Peters, 2008). When measured in terms of consumption-based accounting though, growth in material use increases to almost twice as much (17 percent) showing the increased relevance of imported materials.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150505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major component of the EU Green Deal is to reduce greenhouse gas (GHG) emissions by 55 percent in 2030 relative to 1990.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involves a more stringent emission trading system (ETS) regime for energy-intensive and trade exposed sectors (EITE) and a broadening of carbon prices to all other non-ETS activities and households.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Policies targeting GHG emissions reduction under the European Green Deal (</a:t>
            </a:r>
            <a:r>
              <a:rPr lang="en-US" sz="1200" i="1" kern="1200" dirty="0">
                <a:solidFill>
                  <a:schemeClr val="tx1"/>
                </a:solidFill>
                <a:effectLst/>
                <a:latin typeface="+mn-lt"/>
                <a:ea typeface="+mn-ea"/>
                <a:cs typeface="+mn-cs"/>
              </a:rPr>
              <a:t>EGD-NDC</a:t>
            </a:r>
            <a:r>
              <a:rPr lang="en-US" sz="1200" kern="1200" dirty="0">
                <a:solidFill>
                  <a:schemeClr val="tx1"/>
                </a:solidFill>
                <a:effectLst/>
                <a:latin typeface="+mn-lt"/>
                <a:ea typeface="+mn-ea"/>
                <a:cs typeface="+mn-cs"/>
              </a:rPr>
              <a:t>) will have large impacts on fossil fuel (FF) use from a production-based accounting perspective and a smaller, but still significant, impact when measured on a consumption basis.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while these policies contribute to reduce metal ores (MMO) and non-metallic minerals (NMN) use, the scale of the effect will be minimal – less than 1 percent relative to BAU for metals and 1-2 percent for non-metallic minerals (Figure 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policies that specifically target primary materials will be required.</a:t>
            </a:r>
          </a:p>
          <a:p>
            <a:endParaRPr lang="en-US" dirty="0"/>
          </a:p>
        </p:txBody>
      </p:sp>
    </p:spTree>
    <p:extLst>
      <p:ext uri="{BB962C8B-B14F-4D97-AF65-F5344CB8AC3E}">
        <p14:creationId xmlns:p14="http://schemas.microsoft.com/office/powerpoint/2010/main" val="336106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major component of the EU Green Deal is to reduce greenhouse gas (GHG) emissions by 55 percent in 2030 relative to 1990.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involves a more stringent emission trading system (ETS) regime for energy-intensive and trade exposed sectors (EITE) and a broadening of carbon prices to all other non-ETS activities and households.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Policies targeting GHG emissions reduction under the European Green Deal (</a:t>
            </a:r>
            <a:r>
              <a:rPr lang="en-US" sz="1200" i="1" kern="1200" dirty="0">
                <a:solidFill>
                  <a:schemeClr val="tx1"/>
                </a:solidFill>
                <a:effectLst/>
                <a:latin typeface="+mn-lt"/>
                <a:ea typeface="+mn-ea"/>
                <a:cs typeface="+mn-cs"/>
              </a:rPr>
              <a:t>EGD-NDC</a:t>
            </a:r>
            <a:r>
              <a:rPr lang="en-US" sz="1200" kern="1200" dirty="0">
                <a:solidFill>
                  <a:schemeClr val="tx1"/>
                </a:solidFill>
                <a:effectLst/>
                <a:latin typeface="+mn-lt"/>
                <a:ea typeface="+mn-ea"/>
                <a:cs typeface="+mn-cs"/>
              </a:rPr>
              <a:t>) will have large impacts on fossil fuel (FF) use from a production-based accounting perspective and a smaller, but still significant, impact when measured on a consumption basis.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while these policies contribute to reduce metal ores (MMO) and non-metallic minerals (NMN) use, the scale of the effect will be minimal – less than 1 percent relative to BAU for metals and 1-2 percent for non-metallic minerals (Figure 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policies that specifically target primary materials will be required.</a:t>
            </a:r>
          </a:p>
          <a:p>
            <a:endParaRPr lang="en-US" dirty="0"/>
          </a:p>
        </p:txBody>
      </p:sp>
    </p:spTree>
    <p:extLst>
      <p:ext uri="{BB962C8B-B14F-4D97-AF65-F5344CB8AC3E}">
        <p14:creationId xmlns:p14="http://schemas.microsoft.com/office/powerpoint/2010/main" val="2947726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Perhaps the most important finding from the analysis comes in a scenario where both the tax and subsidy are combined. In this case, the impact on reducing material use nearly doubles. This suggests the approaches are complementary.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limited to targeting production, however, subsidies and taxes will both have limited effects on overall consumption trends. Both also have a similar impact on consumption-based material use – in both cases a much smaller impact, which may be expected given that the policy is targeting production rather than consumption and a number of barriers may restrict pricing pass-through to consumers (</a:t>
            </a:r>
            <a:r>
              <a:rPr lang="en-US" sz="1200" i="1" kern="1200" dirty="0">
                <a:solidFill>
                  <a:schemeClr val="tx1"/>
                </a:solidFill>
                <a:effectLst/>
                <a:latin typeface="+mn-lt"/>
                <a:ea typeface="+mn-ea"/>
                <a:cs typeface="+mn-cs"/>
              </a:rPr>
              <a:t>e.g. leakage- as discussed later</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While the price channel will clearly play an essential role in reducing demand for primary materials, it will not be sufficient on its own. A range of policy approaches will need to be tailored to the specific dynamics of different materials, particularly to address both the production and consumption sides of the equation. Policies targeting upstream product design and downstream consumption can effectively complement fiscal policies. These include: </a:t>
            </a:r>
          </a:p>
          <a:p>
            <a:r>
              <a:rPr lang="en-US" sz="1200" kern="1200" dirty="0">
                <a:solidFill>
                  <a:schemeClr val="tx1"/>
                </a:solidFill>
                <a:effectLst/>
                <a:latin typeface="+mn-lt"/>
                <a:ea typeface="+mn-ea"/>
                <a:cs typeface="+mn-cs"/>
              </a:rPr>
              <a:t> </a:t>
            </a:r>
          </a:p>
          <a:p>
            <a:pPr marL="171450" lvl="0" indent="-171450">
              <a:buFontTx/>
              <a:buChar char="-"/>
            </a:pPr>
            <a:r>
              <a:rPr lang="en-US" sz="1200" kern="1200" dirty="0">
                <a:solidFill>
                  <a:schemeClr val="tx1"/>
                </a:solidFill>
                <a:effectLst/>
                <a:latin typeface="+mn-lt"/>
                <a:ea typeface="+mn-ea"/>
                <a:cs typeface="+mn-cs"/>
              </a:rPr>
              <a:t>designing products to reduce material usage (</a:t>
            </a:r>
            <a:r>
              <a:rPr lang="en-US" sz="1200" i="1" kern="1200" dirty="0">
                <a:solidFill>
                  <a:schemeClr val="tx1"/>
                </a:solidFill>
                <a:effectLst/>
                <a:latin typeface="+mn-lt"/>
                <a:ea typeface="+mn-ea"/>
                <a:cs typeface="+mn-cs"/>
              </a:rPr>
              <a:t>Design</a:t>
            </a:r>
            <a:r>
              <a:rPr lang="en-US" sz="1200" kern="1200" dirty="0">
                <a:solidFill>
                  <a:schemeClr val="tx1"/>
                </a:solidFill>
                <a:effectLst/>
                <a:latin typeface="+mn-lt"/>
                <a:ea typeface="+mn-ea"/>
                <a:cs typeface="+mn-cs"/>
              </a:rPr>
              <a:t>); </a:t>
            </a:r>
          </a:p>
          <a:p>
            <a:pPr marL="171450" lvl="0" indent="-171450">
              <a:buFontTx/>
              <a:buChar char="-"/>
            </a:pPr>
            <a:r>
              <a:rPr lang="en-US" sz="1200" kern="1200" dirty="0">
                <a:solidFill>
                  <a:schemeClr val="tx1"/>
                </a:solidFill>
                <a:effectLst/>
                <a:latin typeface="+mn-lt"/>
                <a:ea typeface="+mn-ea"/>
                <a:cs typeface="+mn-cs"/>
              </a:rPr>
              <a:t>extending the useable lifetime of products (</a:t>
            </a:r>
            <a:r>
              <a:rPr lang="en-US" sz="1200" i="1" kern="1200" dirty="0">
                <a:solidFill>
                  <a:schemeClr val="tx1"/>
                </a:solidFill>
                <a:effectLst/>
                <a:latin typeface="+mn-lt"/>
                <a:ea typeface="+mn-ea"/>
                <a:cs typeface="+mn-cs"/>
              </a:rPr>
              <a:t>Extend</a:t>
            </a:r>
            <a:r>
              <a:rPr lang="en-US" sz="1200" kern="1200" dirty="0">
                <a:solidFill>
                  <a:schemeClr val="tx1"/>
                </a:solidFill>
                <a:effectLst/>
                <a:latin typeface="+mn-lt"/>
                <a:ea typeface="+mn-ea"/>
                <a:cs typeface="+mn-cs"/>
              </a:rPr>
              <a:t>); </a:t>
            </a:r>
          </a:p>
          <a:p>
            <a:pPr marL="171450" lvl="0" indent="-171450">
              <a:buFontTx/>
              <a:buChar char="-"/>
            </a:pPr>
            <a:r>
              <a:rPr lang="en-US" sz="1200" kern="1200" dirty="0">
                <a:solidFill>
                  <a:schemeClr val="tx1"/>
                </a:solidFill>
                <a:effectLst/>
                <a:latin typeface="+mn-lt"/>
                <a:ea typeface="+mn-ea"/>
                <a:cs typeface="+mn-cs"/>
              </a:rPr>
              <a:t>shifting consumer preferences away from materials and toward services (</a:t>
            </a:r>
            <a:r>
              <a:rPr lang="en-US" sz="1200" i="1" kern="1200" dirty="0" err="1">
                <a:solidFill>
                  <a:schemeClr val="tx1"/>
                </a:solidFill>
                <a:effectLst/>
                <a:latin typeface="+mn-lt"/>
                <a:ea typeface="+mn-ea"/>
                <a:cs typeface="+mn-cs"/>
              </a:rPr>
              <a:t>Prefshift</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All three of these approaches could be supported by fiscal measures, and in fact price signals at the consumer level are likely play an important role in shifting demand. But they are also likely to benefit from regulatory (e.g. materials standards; rights to repair, extended producer responsibility) and social / behavioral policies (e.g. education and public awareness, behavioral incentives). Figure 10 presents the results on material use from combination of production-side fiscal policies as well as complementary policies targeting upstream product design and downstream consumption. </a:t>
            </a:r>
          </a:p>
          <a:p>
            <a:endParaRPr lang="en-US" dirty="0"/>
          </a:p>
        </p:txBody>
      </p:sp>
    </p:spTree>
    <p:extLst>
      <p:ext uri="{BB962C8B-B14F-4D97-AF65-F5344CB8AC3E}">
        <p14:creationId xmlns:p14="http://schemas.microsoft.com/office/powerpoint/2010/main" val="1874181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Climate and CE policies are complementary</a:t>
            </a:r>
            <a:r>
              <a:rPr lang="en-US" sz="1200" kern="1200" dirty="0">
                <a:solidFill>
                  <a:schemeClr val="tx1"/>
                </a:solidFill>
                <a:effectLst/>
                <a:latin typeface="+mn-lt"/>
                <a:ea typeface="+mn-ea"/>
                <a:cs typeface="+mn-cs"/>
              </a:rPr>
              <a:t>: EGD measures targeting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will have an impact on material use, but only a modest one. Similarly, materials-focused measures will have only a modest impact on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a:t>
            </a:r>
          </a:p>
          <a:p>
            <a:pPr lvl="0"/>
            <a:r>
              <a:rPr lang="en-US" sz="1200" b="1" kern="1200" dirty="0">
                <a:solidFill>
                  <a:schemeClr val="tx1"/>
                </a:solidFill>
                <a:effectLst/>
                <a:latin typeface="+mn-lt"/>
                <a:ea typeface="+mn-ea"/>
                <a:cs typeface="+mn-cs"/>
              </a:rPr>
              <a:t>CE measures can have a significant impact on materials consumption</a:t>
            </a:r>
            <a:r>
              <a:rPr lang="en-US" sz="1200" kern="1200" dirty="0">
                <a:solidFill>
                  <a:schemeClr val="tx1"/>
                </a:solidFill>
                <a:effectLst/>
                <a:latin typeface="+mn-lt"/>
                <a:ea typeface="+mn-ea"/>
                <a:cs typeface="+mn-cs"/>
              </a:rPr>
              <a:t>: Scenarios indicate aggregate material production in EU could decline 5-9% (relative to baseline in 2030) under alternative CE policies; for some products (notably metals) substantially larger declines are possible.</a:t>
            </a:r>
          </a:p>
          <a:p>
            <a:pPr lvl="0"/>
            <a:r>
              <a:rPr lang="en-US" sz="1200" b="1" kern="1200" dirty="0">
                <a:solidFill>
                  <a:schemeClr val="tx1"/>
                </a:solidFill>
                <a:effectLst/>
                <a:latin typeface="+mn-lt"/>
                <a:ea typeface="+mn-ea"/>
                <a:cs typeface="+mn-cs"/>
              </a:rPr>
              <a:t>Measures must be targeted</a:t>
            </a:r>
            <a:r>
              <a:rPr lang="en-US" sz="1200" kern="1200" dirty="0">
                <a:solidFill>
                  <a:schemeClr val="tx1"/>
                </a:solidFill>
                <a:effectLst/>
                <a:latin typeface="+mn-lt"/>
                <a:ea typeface="+mn-ea"/>
                <a:cs typeface="+mn-cs"/>
              </a:rPr>
              <a:t>: Response to CE measures varies substantially by material – e.g. metals reduce most with policies targeting production directly (recycling) and design, while construction materials respond best to design policies (and may require policies better targeting investment rather than consumption); countries’ baseline conditions will also impact outcomes.</a:t>
            </a:r>
          </a:p>
          <a:p>
            <a:pPr lvl="0"/>
            <a:r>
              <a:rPr lang="en-US" sz="1200" b="1" kern="1200" dirty="0">
                <a:solidFill>
                  <a:schemeClr val="tx1"/>
                </a:solidFill>
                <a:effectLst/>
                <a:latin typeface="+mn-lt"/>
                <a:ea typeface="+mn-ea"/>
                <a:cs typeface="+mn-cs"/>
              </a:rPr>
              <a:t>Leakage will be a concern for some materials</a:t>
            </a:r>
            <a:r>
              <a:rPr lang="en-US" sz="1200" kern="1200" dirty="0">
                <a:solidFill>
                  <a:schemeClr val="tx1"/>
                </a:solidFill>
                <a:effectLst/>
                <a:latin typeface="+mn-lt"/>
                <a:ea typeface="+mn-ea"/>
                <a:cs typeface="+mn-cs"/>
              </a:rPr>
              <a:t>: Significant gaps between production and consumption-based savings for some materials and policies are observed, however these depend on the nature of the underlying policy mechanism:</a:t>
            </a:r>
          </a:p>
          <a:p>
            <a:pPr lvl="0"/>
            <a:r>
              <a:rPr lang="en-US" sz="1200" kern="1200" dirty="0">
                <a:solidFill>
                  <a:schemeClr val="tx1"/>
                </a:solidFill>
                <a:effectLst/>
                <a:latin typeface="+mn-lt"/>
                <a:ea typeface="+mn-ea"/>
                <a:cs typeface="+mn-cs"/>
              </a:rPr>
              <a:t>In the case of </a:t>
            </a:r>
            <a:r>
              <a:rPr lang="en-US" sz="1200" b="1" kern="1200" dirty="0">
                <a:solidFill>
                  <a:schemeClr val="tx1"/>
                </a:solidFill>
                <a:effectLst/>
                <a:latin typeface="+mn-lt"/>
                <a:ea typeface="+mn-ea"/>
                <a:cs typeface="+mn-cs"/>
              </a:rPr>
              <a:t>production-based actions</a:t>
            </a:r>
            <a:r>
              <a:rPr lang="en-US" sz="1200" kern="1200" dirty="0">
                <a:solidFill>
                  <a:schemeClr val="tx1"/>
                </a:solidFill>
                <a:effectLst/>
                <a:latin typeface="+mn-lt"/>
                <a:ea typeface="+mn-ea"/>
                <a:cs typeface="+mn-cs"/>
              </a:rPr>
              <a:t> (scenarios with subsidies to secondary production and taxes on primary production), output of primary materials in the rest of the world increases, partly substituting domestic EU inputs, and an </a:t>
            </a:r>
            <a:r>
              <a:rPr lang="en-US" sz="1200" b="1" kern="1200" dirty="0">
                <a:solidFill>
                  <a:schemeClr val="tx1"/>
                </a:solidFill>
                <a:effectLst/>
                <a:latin typeface="+mn-lt"/>
                <a:ea typeface="+mn-ea"/>
                <a:cs typeface="+mn-cs"/>
              </a:rPr>
              <a:t>increase</a:t>
            </a:r>
            <a:r>
              <a:rPr lang="en-US" sz="1200" kern="1200" dirty="0">
                <a:solidFill>
                  <a:schemeClr val="tx1"/>
                </a:solidFill>
                <a:effectLst/>
                <a:latin typeface="+mn-lt"/>
                <a:ea typeface="+mn-ea"/>
                <a:cs typeface="+mn-cs"/>
              </a:rPr>
              <a:t> in </a:t>
            </a:r>
            <a:r>
              <a:rPr lang="en-US" sz="1200" b="1" kern="1200" dirty="0">
                <a:solidFill>
                  <a:schemeClr val="tx1"/>
                </a:solidFill>
                <a:effectLst/>
                <a:latin typeface="+mn-lt"/>
                <a:ea typeface="+mn-ea"/>
                <a:cs typeface="+mn-cs"/>
              </a:rPr>
              <a:t>leakage</a:t>
            </a:r>
            <a:r>
              <a:rPr lang="en-US" sz="1200" kern="1200" dirty="0">
                <a:solidFill>
                  <a:schemeClr val="tx1"/>
                </a:solidFill>
                <a:effectLst/>
                <a:latin typeface="+mn-lt"/>
                <a:ea typeface="+mn-ea"/>
                <a:cs typeface="+mn-cs"/>
              </a:rPr>
              <a:t> is observed.</a:t>
            </a:r>
          </a:p>
          <a:p>
            <a:pPr lvl="0"/>
            <a:r>
              <a:rPr lang="en-US" sz="1200" kern="1200" dirty="0">
                <a:solidFill>
                  <a:schemeClr val="tx1"/>
                </a:solidFill>
                <a:effectLst/>
                <a:latin typeface="+mn-lt"/>
                <a:ea typeface="+mn-ea"/>
                <a:cs typeface="+mn-cs"/>
              </a:rPr>
              <a:t>A different pattern is observed when </a:t>
            </a:r>
            <a:r>
              <a:rPr lang="en-US" sz="1200" b="1" kern="1200" dirty="0">
                <a:solidFill>
                  <a:schemeClr val="tx1"/>
                </a:solidFill>
                <a:effectLst/>
                <a:latin typeface="+mn-lt"/>
                <a:ea typeface="+mn-ea"/>
                <a:cs typeface="+mn-cs"/>
              </a:rPr>
              <a:t>consumption or intermediate use-focused measures</a:t>
            </a:r>
            <a:r>
              <a:rPr lang="en-US" sz="1200" kern="1200" dirty="0">
                <a:solidFill>
                  <a:schemeClr val="tx1"/>
                </a:solidFill>
                <a:effectLst/>
                <a:latin typeface="+mn-lt"/>
                <a:ea typeface="+mn-ea"/>
                <a:cs typeface="+mn-cs"/>
              </a:rPr>
              <a:t> are implemented. In this case, a substantial </a:t>
            </a:r>
            <a:r>
              <a:rPr lang="en-US" sz="1200" b="1" kern="1200" dirty="0">
                <a:solidFill>
                  <a:schemeClr val="tx1"/>
                </a:solidFill>
                <a:effectLst/>
                <a:latin typeface="+mn-lt"/>
                <a:ea typeface="+mn-ea"/>
                <a:cs typeface="+mn-cs"/>
              </a:rPr>
              <a:t>negative leakage is estimated</a:t>
            </a:r>
            <a:r>
              <a:rPr lang="en-US" sz="1200" kern="1200" dirty="0">
                <a:solidFill>
                  <a:schemeClr val="tx1"/>
                </a:solidFill>
                <a:effectLst/>
                <a:latin typeface="+mn-lt"/>
                <a:ea typeface="+mn-ea"/>
                <a:cs typeface="+mn-cs"/>
              </a:rPr>
              <a:t>, as the EU-wide material demand is falling and it does not matter whether materials are sourced domestically or imported.</a:t>
            </a:r>
          </a:p>
          <a:p>
            <a:pPr lvl="0"/>
            <a:r>
              <a:rPr lang="en-US" sz="1200" kern="1200" dirty="0">
                <a:solidFill>
                  <a:schemeClr val="tx1"/>
                </a:solidFill>
                <a:effectLst/>
                <a:latin typeface="+mn-lt"/>
                <a:ea typeface="+mn-ea"/>
                <a:cs typeface="+mn-cs"/>
              </a:rPr>
              <a:t>Depending on the channel of ‘circularity’, </a:t>
            </a:r>
            <a:r>
              <a:rPr lang="en-US" sz="1200" b="1" kern="1200" dirty="0">
                <a:solidFill>
                  <a:schemeClr val="tx1"/>
                </a:solidFill>
                <a:effectLst/>
                <a:latin typeface="+mn-lt"/>
                <a:ea typeface="+mn-ea"/>
                <a:cs typeface="+mn-cs"/>
              </a:rPr>
              <a:t>domestic output</a:t>
            </a:r>
            <a:r>
              <a:rPr lang="en-US" sz="1200" kern="1200" dirty="0">
                <a:solidFill>
                  <a:schemeClr val="tx1"/>
                </a:solidFill>
                <a:effectLst/>
                <a:latin typeface="+mn-lt"/>
                <a:ea typeface="+mn-ea"/>
                <a:cs typeface="+mn-cs"/>
              </a:rPr>
              <a:t> in Europe </a:t>
            </a:r>
            <a:r>
              <a:rPr lang="en-US" sz="1200" b="1" kern="1200" dirty="0">
                <a:solidFill>
                  <a:schemeClr val="tx1"/>
                </a:solidFill>
                <a:effectLst/>
                <a:latin typeface="+mn-lt"/>
                <a:ea typeface="+mn-ea"/>
                <a:cs typeface="+mn-cs"/>
              </a:rPr>
              <a:t>could be significantly impacted</a:t>
            </a:r>
            <a:r>
              <a:rPr lang="en-US" sz="1200" kern="1200" dirty="0">
                <a:solidFill>
                  <a:schemeClr val="tx1"/>
                </a:solidFill>
                <a:effectLst/>
                <a:latin typeface="+mn-lt"/>
                <a:ea typeface="+mn-ea"/>
                <a:cs typeface="+mn-cs"/>
              </a:rPr>
              <a:t>. The tax and subsidy channel have the greatest impact on domestic output—particularly in those sectors directly impacted by the taxes and subsidies.</a:t>
            </a:r>
          </a:p>
          <a:p>
            <a:pPr lvl="0"/>
            <a:r>
              <a:rPr lang="en-US" sz="1200" kern="1200" dirty="0">
                <a:solidFill>
                  <a:schemeClr val="tx1"/>
                </a:solidFill>
                <a:effectLst/>
                <a:latin typeface="+mn-lt"/>
                <a:ea typeface="+mn-ea"/>
                <a:cs typeface="+mn-cs"/>
              </a:rPr>
              <a:t>The EU Green Deal and the ‘circularity’ scenarios will lead to a </a:t>
            </a:r>
            <a:r>
              <a:rPr lang="en-US" sz="1200" b="1" kern="1200" dirty="0">
                <a:solidFill>
                  <a:schemeClr val="tx1"/>
                </a:solidFill>
                <a:effectLst/>
                <a:latin typeface="+mn-lt"/>
                <a:ea typeface="+mn-ea"/>
                <a:cs typeface="+mn-cs"/>
              </a:rPr>
              <a:t>short-term increase in unemployment</a:t>
            </a:r>
            <a:r>
              <a:rPr lang="en-US" sz="1200" kern="1200" dirty="0">
                <a:solidFill>
                  <a:schemeClr val="tx1"/>
                </a:solidFill>
                <a:effectLst/>
                <a:latin typeface="+mn-lt"/>
                <a:ea typeface="+mn-ea"/>
                <a:cs typeface="+mn-cs"/>
              </a:rPr>
              <a:t>—in general similar between skilled and unskilled workers. However, the impact on </a:t>
            </a:r>
            <a:r>
              <a:rPr lang="en-US" sz="1200" b="1" kern="1200" dirty="0">
                <a:solidFill>
                  <a:schemeClr val="tx1"/>
                </a:solidFill>
                <a:effectLst/>
                <a:latin typeface="+mn-lt"/>
                <a:ea typeface="+mn-ea"/>
                <a:cs typeface="+mn-cs"/>
              </a:rPr>
              <a:t>unskilled workers</a:t>
            </a:r>
            <a:r>
              <a:rPr lang="en-US" sz="1200" kern="1200" dirty="0">
                <a:solidFill>
                  <a:schemeClr val="tx1"/>
                </a:solidFill>
                <a:effectLst/>
                <a:latin typeface="+mn-lt"/>
                <a:ea typeface="+mn-ea"/>
                <a:cs typeface="+mn-cs"/>
              </a:rPr>
              <a:t> will be more pronounced due to the changing production structures that benefit services over material-based inputs.</a:t>
            </a:r>
          </a:p>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negative impacts on real income</a:t>
            </a:r>
            <a:r>
              <a:rPr lang="en-US" sz="1200" kern="1200" dirty="0">
                <a:solidFill>
                  <a:schemeClr val="tx1"/>
                </a:solidFill>
                <a:effectLst/>
                <a:latin typeface="+mn-lt"/>
                <a:ea typeface="+mn-ea"/>
                <a:cs typeface="+mn-cs"/>
              </a:rPr>
              <a:t> in 2030 will vary from 0.6 to 1.2 percent in Europe on aggregate and between 0.4 and 2.0 percent across the individual modeled regions in Europe (excluding the two sensitivity analyses).</a:t>
            </a:r>
          </a:p>
          <a:p>
            <a:endParaRPr lang="en-US" dirty="0"/>
          </a:p>
        </p:txBody>
      </p:sp>
    </p:spTree>
    <p:extLst>
      <p:ext uri="{BB962C8B-B14F-4D97-AF65-F5344CB8AC3E}">
        <p14:creationId xmlns:p14="http://schemas.microsoft.com/office/powerpoint/2010/main" val="421673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macroeconomic costs of achieving the circular economy will be minor. While CE will no doubt create economic opportunities, alternative policies explored in this assessment – all of which aim to reduce and shift demand – do have macroeconomic costs.14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In the </a:t>
            </a:r>
            <a:r>
              <a:rPr lang="en-US" sz="1200" i="1" kern="1200" dirty="0">
                <a:solidFill>
                  <a:schemeClr val="tx1"/>
                </a:solidFill>
                <a:effectLst/>
                <a:latin typeface="+mn-lt"/>
                <a:ea typeface="+mn-ea"/>
                <a:cs typeface="+mn-cs"/>
              </a:rPr>
              <a:t>Combined</a:t>
            </a:r>
            <a:r>
              <a:rPr lang="en-US" sz="1200" kern="1200" dirty="0">
                <a:solidFill>
                  <a:schemeClr val="tx1"/>
                </a:solidFill>
                <a:effectLst/>
                <a:latin typeface="+mn-lt"/>
                <a:ea typeface="+mn-ea"/>
                <a:cs typeface="+mn-cs"/>
              </a:rPr>
              <a:t> scenario, total annual GDP is around one percent lower relative to the reference scenario in 2030 – for most of the individual policy scenarios, the cost is around 0.3-0.4 percent of 2030 GDP (Figure 16). This may be considered a minor cost, particularly as it does not consider co-benefits of achieving material decoupling (e.g. improved health and productivity resulting from lower pollution, increased biodiversity, etc.). Moreover, it is important to recognize that this ‘cost’ is relative to baseline growth – real GDP in the </a:t>
            </a:r>
            <a:r>
              <a:rPr lang="en-US" sz="1200" i="1" kern="1200" dirty="0">
                <a:solidFill>
                  <a:schemeClr val="tx1"/>
                </a:solidFill>
                <a:effectLst/>
                <a:latin typeface="+mn-lt"/>
                <a:ea typeface="+mn-ea"/>
                <a:cs typeface="+mn-cs"/>
              </a:rPr>
              <a:t>Combined</a:t>
            </a:r>
            <a:r>
              <a:rPr lang="en-US" sz="1200" kern="1200" dirty="0">
                <a:solidFill>
                  <a:schemeClr val="tx1"/>
                </a:solidFill>
                <a:effectLst/>
                <a:latin typeface="+mn-lt"/>
                <a:ea typeface="+mn-ea"/>
                <a:cs typeface="+mn-cs"/>
              </a:rPr>
              <a:t> scenario is still 13.5 percent higher in 2030 versus </a:t>
            </a:r>
            <a:r>
              <a:rPr lang="en-US" sz="1200" i="1" kern="1200" dirty="0">
                <a:solidFill>
                  <a:schemeClr val="tx1"/>
                </a:solidFill>
                <a:effectLst/>
                <a:latin typeface="+mn-lt"/>
                <a:ea typeface="+mn-ea"/>
                <a:cs typeface="+mn-cs"/>
              </a:rPr>
              <a:t>BAU</a:t>
            </a:r>
            <a:r>
              <a:rPr lang="en-US" sz="1200" kern="1200" dirty="0">
                <a:solidFill>
                  <a:schemeClr val="tx1"/>
                </a:solidFill>
                <a:effectLst/>
                <a:latin typeface="+mn-lt"/>
                <a:ea typeface="+mn-ea"/>
                <a:cs typeface="+mn-cs"/>
              </a:rPr>
              <a:t> in 2021. GDP implications at the country level are broadly in line with overall EU trends, with Bulgaria and Poland most exposed to production-side policies targeting metals and fossil fuels and Poland and Romania most exposed to policies that aim to ‘design-out’ materials as inputs in production, perhaps reflecting their positions in European manufacturing value chains.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14 One important methodological note: upstream and consumption scenarios (</a:t>
            </a:r>
            <a:r>
              <a:rPr lang="en-US" sz="1200" i="1" kern="1200" dirty="0">
                <a:solidFill>
                  <a:schemeClr val="tx1"/>
                </a:solidFill>
                <a:effectLst/>
                <a:latin typeface="+mn-lt"/>
                <a:ea typeface="+mn-ea"/>
                <a:cs typeface="+mn-cs"/>
              </a:rPr>
              <a:t>Design, Extend, </a:t>
            </a:r>
            <a:r>
              <a:rPr lang="en-US" sz="1200" i="1" kern="1200" dirty="0" err="1">
                <a:solidFill>
                  <a:schemeClr val="tx1"/>
                </a:solidFill>
                <a:effectLst/>
                <a:latin typeface="+mn-lt"/>
                <a:ea typeface="+mn-ea"/>
                <a:cs typeface="+mn-cs"/>
              </a:rPr>
              <a:t>PrefShift</a:t>
            </a:r>
            <a:r>
              <a:rPr lang="en-US" sz="1200" kern="1200" dirty="0">
                <a:solidFill>
                  <a:schemeClr val="tx1"/>
                </a:solidFill>
                <a:effectLst/>
                <a:latin typeface="+mn-lt"/>
                <a:ea typeface="+mn-ea"/>
                <a:cs typeface="+mn-cs"/>
              </a:rPr>
              <a:t>) do not consider costs (investments) required to achieve them – such investments would be expected to contribute positively to growth.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labor market impacts from most individual CE policies are modest, in combination (</a:t>
            </a:r>
            <a:r>
              <a:rPr lang="en-US" sz="1200" i="1" kern="1200" dirty="0">
                <a:solidFill>
                  <a:schemeClr val="tx1"/>
                </a:solidFill>
                <a:effectLst/>
                <a:latin typeface="+mn-lt"/>
                <a:ea typeface="+mn-ea"/>
                <a:cs typeface="+mn-cs"/>
              </a:rPr>
              <a:t>Combine</a:t>
            </a:r>
            <a:r>
              <a:rPr lang="en-US" sz="1200" kern="1200" dirty="0">
                <a:solidFill>
                  <a:schemeClr val="tx1"/>
                </a:solidFill>
                <a:effectLst/>
                <a:latin typeface="+mn-lt"/>
                <a:ea typeface="+mn-ea"/>
                <a:cs typeface="+mn-cs"/>
              </a:rPr>
              <a:t>) they are relatively significant for unskilled workers (Figure 19) – relative to the reference scenario unskilled workers see unemployment rise by 0.6 percentage points and real wages decline by 2.6 percent. Skilled workers, by contrast, experience lower unemployment and only slightly lower wages. Impacts vary markedly across individual CE policy scenarios. Fiscal policies targeting production of primary materials has almost no impact on unemployment and wages. By contrast the upstream and demand-side scenarios show much larger effects, with a clear skills-bias. Under all three scenarios (</a:t>
            </a:r>
            <a:r>
              <a:rPr lang="en-US" sz="1200" i="1" kern="1200" dirty="0">
                <a:solidFill>
                  <a:schemeClr val="tx1"/>
                </a:solidFill>
                <a:effectLst/>
                <a:latin typeface="+mn-lt"/>
                <a:ea typeface="+mn-ea"/>
                <a:cs typeface="+mn-cs"/>
              </a:rPr>
              <a:t>Design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Extend</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Prefshift</a:t>
            </a:r>
            <a:r>
              <a:rPr lang="en-US" sz="1200" kern="1200" dirty="0">
                <a:solidFill>
                  <a:schemeClr val="tx1"/>
                </a:solidFill>
                <a:effectLst/>
                <a:latin typeface="+mn-lt"/>
                <a:ea typeface="+mn-ea"/>
                <a:cs typeface="+mn-cs"/>
              </a:rPr>
              <a:t>) unemployment rises and wages fall for unskilled workers, while unemployment falls and wages rise for skilled workers.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249134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Climate and CE policies are complementary</a:t>
            </a:r>
            <a:r>
              <a:rPr lang="en-US" sz="1200" kern="1200" dirty="0">
                <a:solidFill>
                  <a:schemeClr val="tx1"/>
                </a:solidFill>
                <a:effectLst/>
                <a:latin typeface="+mn-lt"/>
                <a:ea typeface="+mn-ea"/>
                <a:cs typeface="+mn-cs"/>
              </a:rPr>
              <a:t>: EGD measures targeting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 will have an impact on material use, but only a modest one. Similarly, materials-focused measures will have only a modest impact on CO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emissions.</a:t>
            </a:r>
          </a:p>
          <a:p>
            <a:pPr lvl="0"/>
            <a:r>
              <a:rPr lang="en-US" sz="1200" b="1" kern="1200" dirty="0">
                <a:solidFill>
                  <a:schemeClr val="tx1"/>
                </a:solidFill>
                <a:effectLst/>
                <a:latin typeface="+mn-lt"/>
                <a:ea typeface="+mn-ea"/>
                <a:cs typeface="+mn-cs"/>
              </a:rPr>
              <a:t>CE measures can have a significant impact on materials consumption</a:t>
            </a:r>
            <a:r>
              <a:rPr lang="en-US" sz="1200" kern="1200" dirty="0">
                <a:solidFill>
                  <a:schemeClr val="tx1"/>
                </a:solidFill>
                <a:effectLst/>
                <a:latin typeface="+mn-lt"/>
                <a:ea typeface="+mn-ea"/>
                <a:cs typeface="+mn-cs"/>
              </a:rPr>
              <a:t>: Scenarios indicate aggregate material production in EU could decline 5-9% (relative to baseline in 2030) under alternative CE policies; for some products (notably metals) substantially larger declines are possible.</a:t>
            </a:r>
          </a:p>
          <a:p>
            <a:pPr lvl="0"/>
            <a:r>
              <a:rPr lang="en-US" sz="1200" b="1" kern="1200" dirty="0">
                <a:solidFill>
                  <a:schemeClr val="tx1"/>
                </a:solidFill>
                <a:effectLst/>
                <a:latin typeface="+mn-lt"/>
                <a:ea typeface="+mn-ea"/>
                <a:cs typeface="+mn-cs"/>
              </a:rPr>
              <a:t>Measures must be targeted</a:t>
            </a:r>
            <a:r>
              <a:rPr lang="en-US" sz="1200" kern="1200" dirty="0">
                <a:solidFill>
                  <a:schemeClr val="tx1"/>
                </a:solidFill>
                <a:effectLst/>
                <a:latin typeface="+mn-lt"/>
                <a:ea typeface="+mn-ea"/>
                <a:cs typeface="+mn-cs"/>
              </a:rPr>
              <a:t>: Response to CE measures varies substantially by material – e.g. metals reduce most with policies targeting production directly (recycling) and design, while construction materials respond best to design policies (and may require policies better targeting investment rather than consumption); countries’ baseline conditions will also impact outcomes.</a:t>
            </a:r>
          </a:p>
          <a:p>
            <a:pPr lvl="0"/>
            <a:r>
              <a:rPr lang="en-US" sz="1200" b="1" kern="1200" dirty="0">
                <a:solidFill>
                  <a:schemeClr val="tx1"/>
                </a:solidFill>
                <a:effectLst/>
                <a:latin typeface="+mn-lt"/>
                <a:ea typeface="+mn-ea"/>
                <a:cs typeface="+mn-cs"/>
              </a:rPr>
              <a:t>Leakage will be a concern for some materials</a:t>
            </a:r>
            <a:r>
              <a:rPr lang="en-US" sz="1200" kern="1200" dirty="0">
                <a:solidFill>
                  <a:schemeClr val="tx1"/>
                </a:solidFill>
                <a:effectLst/>
                <a:latin typeface="+mn-lt"/>
                <a:ea typeface="+mn-ea"/>
                <a:cs typeface="+mn-cs"/>
              </a:rPr>
              <a:t>: Significant gaps between production and consumption-based savings for some materials and policies are observed, however these depend on the nature of the underlying policy mechanism:</a:t>
            </a:r>
          </a:p>
          <a:p>
            <a:pPr lvl="0"/>
            <a:r>
              <a:rPr lang="en-US" sz="1200" kern="1200" dirty="0">
                <a:solidFill>
                  <a:schemeClr val="tx1"/>
                </a:solidFill>
                <a:effectLst/>
                <a:latin typeface="+mn-lt"/>
                <a:ea typeface="+mn-ea"/>
                <a:cs typeface="+mn-cs"/>
              </a:rPr>
              <a:t>In the case of </a:t>
            </a:r>
            <a:r>
              <a:rPr lang="en-US" sz="1200" b="1" kern="1200" dirty="0">
                <a:solidFill>
                  <a:schemeClr val="tx1"/>
                </a:solidFill>
                <a:effectLst/>
                <a:latin typeface="+mn-lt"/>
                <a:ea typeface="+mn-ea"/>
                <a:cs typeface="+mn-cs"/>
              </a:rPr>
              <a:t>production-based actions</a:t>
            </a:r>
            <a:r>
              <a:rPr lang="en-US" sz="1200" kern="1200" dirty="0">
                <a:solidFill>
                  <a:schemeClr val="tx1"/>
                </a:solidFill>
                <a:effectLst/>
                <a:latin typeface="+mn-lt"/>
                <a:ea typeface="+mn-ea"/>
                <a:cs typeface="+mn-cs"/>
              </a:rPr>
              <a:t> (scenarios with subsidies to secondary production and taxes on primary production), output of primary materials in the rest of the world increases, partly substituting domestic EU inputs, and an </a:t>
            </a:r>
            <a:r>
              <a:rPr lang="en-US" sz="1200" b="1" kern="1200" dirty="0">
                <a:solidFill>
                  <a:schemeClr val="tx1"/>
                </a:solidFill>
                <a:effectLst/>
                <a:latin typeface="+mn-lt"/>
                <a:ea typeface="+mn-ea"/>
                <a:cs typeface="+mn-cs"/>
              </a:rPr>
              <a:t>increase</a:t>
            </a:r>
            <a:r>
              <a:rPr lang="en-US" sz="1200" kern="1200" dirty="0">
                <a:solidFill>
                  <a:schemeClr val="tx1"/>
                </a:solidFill>
                <a:effectLst/>
                <a:latin typeface="+mn-lt"/>
                <a:ea typeface="+mn-ea"/>
                <a:cs typeface="+mn-cs"/>
              </a:rPr>
              <a:t> in </a:t>
            </a:r>
            <a:r>
              <a:rPr lang="en-US" sz="1200" b="1" kern="1200" dirty="0">
                <a:solidFill>
                  <a:schemeClr val="tx1"/>
                </a:solidFill>
                <a:effectLst/>
                <a:latin typeface="+mn-lt"/>
                <a:ea typeface="+mn-ea"/>
                <a:cs typeface="+mn-cs"/>
              </a:rPr>
              <a:t>leakage</a:t>
            </a:r>
            <a:r>
              <a:rPr lang="en-US" sz="1200" kern="1200" dirty="0">
                <a:solidFill>
                  <a:schemeClr val="tx1"/>
                </a:solidFill>
                <a:effectLst/>
                <a:latin typeface="+mn-lt"/>
                <a:ea typeface="+mn-ea"/>
                <a:cs typeface="+mn-cs"/>
              </a:rPr>
              <a:t> is observed.</a:t>
            </a:r>
          </a:p>
          <a:p>
            <a:pPr lvl="0"/>
            <a:r>
              <a:rPr lang="en-US" sz="1200" kern="1200" dirty="0">
                <a:solidFill>
                  <a:schemeClr val="tx1"/>
                </a:solidFill>
                <a:effectLst/>
                <a:latin typeface="+mn-lt"/>
                <a:ea typeface="+mn-ea"/>
                <a:cs typeface="+mn-cs"/>
              </a:rPr>
              <a:t>A different pattern is observed when </a:t>
            </a:r>
            <a:r>
              <a:rPr lang="en-US" sz="1200" b="1" kern="1200" dirty="0">
                <a:solidFill>
                  <a:schemeClr val="tx1"/>
                </a:solidFill>
                <a:effectLst/>
                <a:latin typeface="+mn-lt"/>
                <a:ea typeface="+mn-ea"/>
                <a:cs typeface="+mn-cs"/>
              </a:rPr>
              <a:t>consumption or intermediate use-focused measures</a:t>
            </a:r>
            <a:r>
              <a:rPr lang="en-US" sz="1200" kern="1200" dirty="0">
                <a:solidFill>
                  <a:schemeClr val="tx1"/>
                </a:solidFill>
                <a:effectLst/>
                <a:latin typeface="+mn-lt"/>
                <a:ea typeface="+mn-ea"/>
                <a:cs typeface="+mn-cs"/>
              </a:rPr>
              <a:t> are implemented. In this case, a substantial </a:t>
            </a:r>
            <a:r>
              <a:rPr lang="en-US" sz="1200" b="1" kern="1200" dirty="0">
                <a:solidFill>
                  <a:schemeClr val="tx1"/>
                </a:solidFill>
                <a:effectLst/>
                <a:latin typeface="+mn-lt"/>
                <a:ea typeface="+mn-ea"/>
                <a:cs typeface="+mn-cs"/>
              </a:rPr>
              <a:t>negative leakage is estimated</a:t>
            </a:r>
            <a:r>
              <a:rPr lang="en-US" sz="1200" kern="1200" dirty="0">
                <a:solidFill>
                  <a:schemeClr val="tx1"/>
                </a:solidFill>
                <a:effectLst/>
                <a:latin typeface="+mn-lt"/>
                <a:ea typeface="+mn-ea"/>
                <a:cs typeface="+mn-cs"/>
              </a:rPr>
              <a:t>, as the EU-wide material demand is falling and it does not matter whether materials are sourced domestically or imported.</a:t>
            </a:r>
          </a:p>
          <a:p>
            <a:pPr lvl="0"/>
            <a:r>
              <a:rPr lang="en-US" sz="1200" kern="1200" dirty="0">
                <a:solidFill>
                  <a:schemeClr val="tx1"/>
                </a:solidFill>
                <a:effectLst/>
                <a:latin typeface="+mn-lt"/>
                <a:ea typeface="+mn-ea"/>
                <a:cs typeface="+mn-cs"/>
              </a:rPr>
              <a:t>Depending on the channel of ‘circularity’, </a:t>
            </a:r>
            <a:r>
              <a:rPr lang="en-US" sz="1200" b="1" kern="1200" dirty="0">
                <a:solidFill>
                  <a:schemeClr val="tx1"/>
                </a:solidFill>
                <a:effectLst/>
                <a:latin typeface="+mn-lt"/>
                <a:ea typeface="+mn-ea"/>
                <a:cs typeface="+mn-cs"/>
              </a:rPr>
              <a:t>domestic output</a:t>
            </a:r>
            <a:r>
              <a:rPr lang="en-US" sz="1200" kern="1200" dirty="0">
                <a:solidFill>
                  <a:schemeClr val="tx1"/>
                </a:solidFill>
                <a:effectLst/>
                <a:latin typeface="+mn-lt"/>
                <a:ea typeface="+mn-ea"/>
                <a:cs typeface="+mn-cs"/>
              </a:rPr>
              <a:t> in Europe </a:t>
            </a:r>
            <a:r>
              <a:rPr lang="en-US" sz="1200" b="1" kern="1200" dirty="0">
                <a:solidFill>
                  <a:schemeClr val="tx1"/>
                </a:solidFill>
                <a:effectLst/>
                <a:latin typeface="+mn-lt"/>
                <a:ea typeface="+mn-ea"/>
                <a:cs typeface="+mn-cs"/>
              </a:rPr>
              <a:t>could be significantly impacted</a:t>
            </a:r>
            <a:r>
              <a:rPr lang="en-US" sz="1200" kern="1200" dirty="0">
                <a:solidFill>
                  <a:schemeClr val="tx1"/>
                </a:solidFill>
                <a:effectLst/>
                <a:latin typeface="+mn-lt"/>
                <a:ea typeface="+mn-ea"/>
                <a:cs typeface="+mn-cs"/>
              </a:rPr>
              <a:t>. The tax and subsidy channel have the greatest impact on domestic output—particularly in those sectors directly impacted by the taxes and subsidies.</a:t>
            </a:r>
          </a:p>
          <a:p>
            <a:pPr lvl="0"/>
            <a:r>
              <a:rPr lang="en-US" sz="1200" kern="1200" dirty="0">
                <a:solidFill>
                  <a:schemeClr val="tx1"/>
                </a:solidFill>
                <a:effectLst/>
                <a:latin typeface="+mn-lt"/>
                <a:ea typeface="+mn-ea"/>
                <a:cs typeface="+mn-cs"/>
              </a:rPr>
              <a:t>The EU Green Deal and the ‘circularity’ scenarios will lead to a </a:t>
            </a:r>
            <a:r>
              <a:rPr lang="en-US" sz="1200" b="1" kern="1200" dirty="0">
                <a:solidFill>
                  <a:schemeClr val="tx1"/>
                </a:solidFill>
                <a:effectLst/>
                <a:latin typeface="+mn-lt"/>
                <a:ea typeface="+mn-ea"/>
                <a:cs typeface="+mn-cs"/>
              </a:rPr>
              <a:t>short-term increase in unemployment</a:t>
            </a:r>
            <a:r>
              <a:rPr lang="en-US" sz="1200" kern="1200" dirty="0">
                <a:solidFill>
                  <a:schemeClr val="tx1"/>
                </a:solidFill>
                <a:effectLst/>
                <a:latin typeface="+mn-lt"/>
                <a:ea typeface="+mn-ea"/>
                <a:cs typeface="+mn-cs"/>
              </a:rPr>
              <a:t>—in general similar between skilled and unskilled workers. However, the impact on </a:t>
            </a:r>
            <a:r>
              <a:rPr lang="en-US" sz="1200" b="1" kern="1200" dirty="0">
                <a:solidFill>
                  <a:schemeClr val="tx1"/>
                </a:solidFill>
                <a:effectLst/>
                <a:latin typeface="+mn-lt"/>
                <a:ea typeface="+mn-ea"/>
                <a:cs typeface="+mn-cs"/>
              </a:rPr>
              <a:t>unskilled workers</a:t>
            </a:r>
            <a:r>
              <a:rPr lang="en-US" sz="1200" kern="1200" dirty="0">
                <a:solidFill>
                  <a:schemeClr val="tx1"/>
                </a:solidFill>
                <a:effectLst/>
                <a:latin typeface="+mn-lt"/>
                <a:ea typeface="+mn-ea"/>
                <a:cs typeface="+mn-cs"/>
              </a:rPr>
              <a:t> will be more pronounced due to the changing production structures that benefit services over material-based inputs.</a:t>
            </a:r>
          </a:p>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negative impacts on real income</a:t>
            </a:r>
            <a:r>
              <a:rPr lang="en-US" sz="1200" kern="1200" dirty="0">
                <a:solidFill>
                  <a:schemeClr val="tx1"/>
                </a:solidFill>
                <a:effectLst/>
                <a:latin typeface="+mn-lt"/>
                <a:ea typeface="+mn-ea"/>
                <a:cs typeface="+mn-cs"/>
              </a:rPr>
              <a:t> in 2030 will vary from 0.6 to 1.2 percent in Europe on aggregate and between 0.4 and 2.0 percent across the individual modeled regions in Europe (excluding the two sensitivity analyses).</a:t>
            </a:r>
          </a:p>
          <a:p>
            <a:endParaRPr lang="en-US" dirty="0"/>
          </a:p>
        </p:txBody>
      </p:sp>
    </p:spTree>
    <p:extLst>
      <p:ext uri="{BB962C8B-B14F-4D97-AF65-F5344CB8AC3E}">
        <p14:creationId xmlns:p14="http://schemas.microsoft.com/office/powerpoint/2010/main" val="2233270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6172200"/>
            <a:ext cx="12192000" cy="747583"/>
          </a:xfrm>
          <a:prstGeom prst="rect">
            <a:avLst/>
          </a:prstGeom>
          <a:solidFill>
            <a:srgbClr val="1B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09600" y="2014343"/>
            <a:ext cx="10058400" cy="2051367"/>
          </a:xfrm>
        </p:spPr>
        <p:txBody>
          <a:bodyPr anchor="ctr" anchorCtr="0">
            <a:normAutofit/>
          </a:bodyPr>
          <a:lstStyle>
            <a:lvl1pPr algn="ctr">
              <a:defRPr sz="4800" baseline="0"/>
            </a:lvl1pPr>
          </a:lstStyle>
          <a:p>
            <a:r>
              <a:rPr lang="en-US"/>
              <a:t>Click to edit Master title style</a:t>
            </a:r>
            <a:endParaRPr lang="en-US" dirty="0"/>
          </a:p>
        </p:txBody>
      </p:sp>
      <p:sp>
        <p:nvSpPr>
          <p:cNvPr id="3" name="Subtitle 2"/>
          <p:cNvSpPr>
            <a:spLocks noGrp="1"/>
          </p:cNvSpPr>
          <p:nvPr>
            <p:ph type="subTitle" idx="1"/>
          </p:nvPr>
        </p:nvSpPr>
        <p:spPr>
          <a:xfrm>
            <a:off x="609600" y="4157786"/>
            <a:ext cx="10058400" cy="1376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4" name="Picture 13"/>
          <p:cNvPicPr>
            <a:picLocks noChangeAspect="1"/>
          </p:cNvPicPr>
          <p:nvPr userDrawn="1"/>
        </p:nvPicPr>
        <p:blipFill>
          <a:blip r:embed="rId2"/>
          <a:stretch>
            <a:fillRect/>
          </a:stretch>
        </p:blipFill>
        <p:spPr>
          <a:xfrm>
            <a:off x="10487026" y="-163440"/>
            <a:ext cx="1720662" cy="7396838"/>
          </a:xfrm>
          <a:prstGeom prst="rect">
            <a:avLst/>
          </a:prstGeom>
        </p:spPr>
      </p:pic>
      <p:sp>
        <p:nvSpPr>
          <p:cNvPr id="17" name="TextBox 16"/>
          <p:cNvSpPr txBox="1"/>
          <p:nvPr userDrawn="1"/>
        </p:nvSpPr>
        <p:spPr>
          <a:xfrm>
            <a:off x="95250" y="6260501"/>
            <a:ext cx="3305175" cy="507831"/>
          </a:xfrm>
          <a:prstGeom prst="rect">
            <a:avLst/>
          </a:prstGeom>
          <a:noFill/>
        </p:spPr>
        <p:txBody>
          <a:bodyPr wrap="square" rtlCol="0" anchor="ctr" anchorCtr="0">
            <a:spAutoFit/>
          </a:bodyPr>
          <a:lstStyle/>
          <a:p>
            <a:r>
              <a:rPr lang="en-US" sz="900" b="1" baseline="0" dirty="0">
                <a:solidFill>
                  <a:schemeClr val="bg1"/>
                </a:solidFill>
                <a:latin typeface="Arial" panose="020B0604020202020204" pitchFamily="34" charset="0"/>
              </a:rPr>
              <a:t>Center for Global Trade Analysis</a:t>
            </a:r>
          </a:p>
          <a:p>
            <a:r>
              <a:rPr lang="en-US" sz="900" baseline="0" dirty="0">
                <a:solidFill>
                  <a:schemeClr val="bg1"/>
                </a:solidFill>
                <a:latin typeface="Arial" panose="020B0604020202020204" pitchFamily="34" charset="0"/>
              </a:rPr>
              <a:t>Department of Agricultural Economics, Purdue University</a:t>
            </a:r>
          </a:p>
          <a:p>
            <a:r>
              <a:rPr lang="en-US" sz="900" baseline="0" dirty="0">
                <a:solidFill>
                  <a:schemeClr val="bg1"/>
                </a:solidFill>
                <a:latin typeface="Arial" panose="020B0604020202020204" pitchFamily="34" charset="0"/>
              </a:rPr>
              <a:t>403 West State Street, West Lafayette, IN 47907-2056 USA</a:t>
            </a:r>
          </a:p>
        </p:txBody>
      </p:sp>
      <p:grpSp>
        <p:nvGrpSpPr>
          <p:cNvPr id="22" name="Group 21"/>
          <p:cNvGrpSpPr/>
          <p:nvPr userDrawn="1"/>
        </p:nvGrpSpPr>
        <p:grpSpPr>
          <a:xfrm>
            <a:off x="-242887" y="229671"/>
            <a:ext cx="3676650" cy="1308422"/>
            <a:chOff x="3719513" y="458271"/>
            <a:chExt cx="3676650" cy="1308422"/>
          </a:xfrm>
        </p:grpSpPr>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91038" y="458271"/>
              <a:ext cx="2724150" cy="948489"/>
            </a:xfrm>
            <a:prstGeom prst="rect">
              <a:avLst/>
            </a:prstGeom>
          </p:spPr>
        </p:pic>
        <p:sp>
          <p:nvSpPr>
            <p:cNvPr id="19" name="TextBox 18"/>
            <p:cNvSpPr txBox="1"/>
            <p:nvPr userDrawn="1"/>
          </p:nvSpPr>
          <p:spPr>
            <a:xfrm>
              <a:off x="3719513" y="1397361"/>
              <a:ext cx="3676650" cy="369332"/>
            </a:xfrm>
            <a:prstGeom prst="rect">
              <a:avLst/>
            </a:prstGeom>
            <a:noFill/>
          </p:spPr>
          <p:txBody>
            <a:bodyPr wrap="square" rtlCol="0">
              <a:spAutoFit/>
            </a:bodyPr>
            <a:lstStyle/>
            <a:p>
              <a:pPr algn="ctr"/>
              <a:r>
                <a:rPr lang="en-US" sz="1800" b="1" dirty="0">
                  <a:latin typeface="Candara" panose="020E0502030303020204" pitchFamily="34" charset="0"/>
                </a:rPr>
                <a:t>Global Trade</a:t>
              </a:r>
              <a:r>
                <a:rPr lang="en-US" sz="1800" b="1" baseline="0" dirty="0">
                  <a:latin typeface="Candara" panose="020E0502030303020204" pitchFamily="34" charset="0"/>
                </a:rPr>
                <a:t> Analysis Project</a:t>
              </a:r>
              <a:endParaRPr lang="en-US" sz="1800" b="1" dirty="0">
                <a:latin typeface="Candara" panose="020E0502030303020204" pitchFamily="34" charset="0"/>
              </a:endParaRPr>
            </a:p>
          </p:txBody>
        </p:sp>
      </p:grpSp>
      <p:grpSp>
        <p:nvGrpSpPr>
          <p:cNvPr id="11" name="Group 10"/>
          <p:cNvGrpSpPr/>
          <p:nvPr userDrawn="1"/>
        </p:nvGrpSpPr>
        <p:grpSpPr>
          <a:xfrm>
            <a:off x="10067378" y="6288455"/>
            <a:ext cx="519492" cy="512340"/>
            <a:chOff x="8593544" y="5744285"/>
            <a:chExt cx="519492" cy="512340"/>
          </a:xfrm>
        </p:grpSpPr>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84436" y="5744285"/>
              <a:ext cx="228600" cy="228600"/>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593544" y="5744285"/>
              <a:ext cx="228600" cy="228600"/>
            </a:xfrm>
            <a:prstGeom prst="rect">
              <a:avLst/>
            </a:prstGeom>
          </p:spPr>
        </p:pic>
        <p:pic>
          <p:nvPicPr>
            <p:cNvPr id="20" name="Pictur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93544" y="6028025"/>
              <a:ext cx="228600" cy="228600"/>
            </a:xfrm>
            <a:prstGeom prst="rect">
              <a:avLst/>
            </a:prstGeom>
          </p:spPr>
        </p:pic>
        <p:pic>
          <p:nvPicPr>
            <p:cNvPr id="21" name="Picture 2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884436" y="6028025"/>
              <a:ext cx="228600" cy="228600"/>
            </a:xfrm>
            <a:prstGeom prst="rect">
              <a:avLst/>
            </a:prstGeom>
          </p:spPr>
        </p:pic>
      </p:grpSp>
      <p:sp>
        <p:nvSpPr>
          <p:cNvPr id="23" name="TextBox 22"/>
          <p:cNvSpPr txBox="1"/>
          <p:nvPr userDrawn="1"/>
        </p:nvSpPr>
        <p:spPr>
          <a:xfrm>
            <a:off x="8243470" y="6321487"/>
            <a:ext cx="1859160" cy="446276"/>
          </a:xfrm>
          <a:prstGeom prst="rect">
            <a:avLst/>
          </a:prstGeom>
          <a:noFill/>
        </p:spPr>
        <p:txBody>
          <a:bodyPr wrap="square" rtlCol="0" anchor="ctr" anchorCtr="0">
            <a:spAutoFit/>
          </a:bodyPr>
          <a:lstStyle/>
          <a:p>
            <a:pPr algn="ctr"/>
            <a:r>
              <a:rPr lang="en-US" sz="900" b="1" i="0" u="none" baseline="0" dirty="0">
                <a:solidFill>
                  <a:schemeClr val="bg1"/>
                </a:solidFill>
                <a:latin typeface="Arial" panose="020B0604020202020204" pitchFamily="34" charset="0"/>
              </a:rPr>
              <a:t>Stay Connected with GTAP!</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 b="1" i="1" u="none" baseline="0" dirty="0">
              <a:solidFill>
                <a:schemeClr val="bg1"/>
              </a:solidFill>
              <a:latin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1" u="none" baseline="0" dirty="0">
                <a:solidFill>
                  <a:schemeClr val="bg1"/>
                </a:solidFill>
                <a:latin typeface="Arial" panose="020B0604020202020204" pitchFamily="34" charset="0"/>
              </a:rPr>
              <a:t>www.gtap.agecon.purdue.edu</a:t>
            </a:r>
          </a:p>
        </p:txBody>
      </p:sp>
    </p:spTree>
    <p:extLst>
      <p:ext uri="{BB962C8B-B14F-4D97-AF65-F5344CB8AC3E}">
        <p14:creationId xmlns:p14="http://schemas.microsoft.com/office/powerpoint/2010/main" val="744730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52475" y="1825625"/>
            <a:ext cx="10972800" cy="4351338"/>
          </a:xfrm>
        </p:spPr>
        <p:txBody>
          <a:bodyPr/>
          <a:lstStyle>
            <a:lvl1pPr>
              <a:defRPr b="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a:xfrm>
            <a:off x="752475" y="365125"/>
            <a:ext cx="10972800" cy="1325563"/>
          </a:xfrm>
        </p:spPr>
        <p:txBody>
          <a:bodyPr/>
          <a:lstStyle/>
          <a:p>
            <a:r>
              <a:rPr lang="en-US"/>
              <a:t>Click to edit Master title style</a:t>
            </a:r>
          </a:p>
        </p:txBody>
      </p:sp>
      <p:sp>
        <p:nvSpPr>
          <p:cNvPr id="15" name="Slide Number Placeholder 14"/>
          <p:cNvSpPr>
            <a:spLocks noGrp="1"/>
          </p:cNvSpPr>
          <p:nvPr>
            <p:ph type="sldNum" sz="quarter" idx="12"/>
          </p:nvPr>
        </p:nvSpPr>
        <p:spPr>
          <a:xfrm>
            <a:off x="8982075" y="6356350"/>
            <a:ext cx="2743200" cy="365125"/>
          </a:xfrm>
        </p:spPr>
        <p:txBody>
          <a:bodyPr/>
          <a:lstStyle/>
          <a:p>
            <a:fld id="{89D7931E-637B-46D8-A580-615CC76C5C63}" type="slidenum">
              <a:rPr lang="en-US" smtClean="0"/>
              <a:pPr/>
              <a:t>‹#›</a:t>
            </a:fld>
            <a:endParaRPr lang="en-US" dirty="0"/>
          </a:p>
        </p:txBody>
      </p:sp>
      <p:sp>
        <p:nvSpPr>
          <p:cNvPr id="17" name="Rectangle 16"/>
          <p:cNvSpPr/>
          <p:nvPr userDrawn="1"/>
        </p:nvSpPr>
        <p:spPr>
          <a:xfrm>
            <a:off x="-28574" y="0"/>
            <a:ext cx="152400" cy="6858000"/>
          </a:xfrm>
          <a:prstGeom prst="rect">
            <a:avLst/>
          </a:prstGeom>
          <a:solidFill>
            <a:srgbClr val="1B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190500" y="0"/>
            <a:ext cx="209549" cy="6858000"/>
          </a:xfrm>
          <a:prstGeom prst="rect">
            <a:avLst/>
          </a:prstGeom>
          <a:gradFill flip="none" rotWithShape="1">
            <a:gsLst>
              <a:gs pos="0">
                <a:srgbClr val="F38F22"/>
              </a:gs>
              <a:gs pos="100000">
                <a:srgbClr val="F1BA2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651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15" name="Rectangle 14"/>
          <p:cNvSpPr/>
          <p:nvPr userDrawn="1"/>
        </p:nvSpPr>
        <p:spPr>
          <a:xfrm>
            <a:off x="0" y="6172200"/>
            <a:ext cx="12192000" cy="747583"/>
          </a:xfrm>
          <a:prstGeom prst="rect">
            <a:avLst/>
          </a:prstGeom>
          <a:solidFill>
            <a:srgbClr val="1B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09600" y="2014343"/>
            <a:ext cx="10058400" cy="2051367"/>
          </a:xfrm>
        </p:spPr>
        <p:txBody>
          <a:bodyPr anchor="ctr" anchorCtr="0">
            <a:normAutofit/>
          </a:bodyPr>
          <a:lstStyle>
            <a:lvl1pPr algn="ctr">
              <a:defRPr sz="4800" baseline="0"/>
            </a:lvl1pPr>
          </a:lstStyle>
          <a:p>
            <a:r>
              <a:rPr lang="en-US"/>
              <a:t>Click to edit Master title style</a:t>
            </a:r>
            <a:endParaRPr lang="en-US" dirty="0"/>
          </a:p>
        </p:txBody>
      </p:sp>
      <p:sp>
        <p:nvSpPr>
          <p:cNvPr id="3" name="Subtitle 2"/>
          <p:cNvSpPr>
            <a:spLocks noGrp="1"/>
          </p:cNvSpPr>
          <p:nvPr>
            <p:ph type="subTitle" idx="1"/>
          </p:nvPr>
        </p:nvSpPr>
        <p:spPr>
          <a:xfrm>
            <a:off x="609600" y="4157786"/>
            <a:ext cx="10058400" cy="137623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4" name="Picture 13"/>
          <p:cNvPicPr>
            <a:picLocks noChangeAspect="1"/>
          </p:cNvPicPr>
          <p:nvPr userDrawn="1"/>
        </p:nvPicPr>
        <p:blipFill>
          <a:blip r:embed="rId2"/>
          <a:stretch>
            <a:fillRect/>
          </a:stretch>
        </p:blipFill>
        <p:spPr>
          <a:xfrm>
            <a:off x="10487026" y="-163440"/>
            <a:ext cx="1720662" cy="7396838"/>
          </a:xfrm>
          <a:prstGeom prst="rect">
            <a:avLst/>
          </a:prstGeom>
        </p:spPr>
      </p:pic>
      <p:sp>
        <p:nvSpPr>
          <p:cNvPr id="17" name="TextBox 16"/>
          <p:cNvSpPr txBox="1"/>
          <p:nvPr userDrawn="1"/>
        </p:nvSpPr>
        <p:spPr>
          <a:xfrm>
            <a:off x="95250" y="6260501"/>
            <a:ext cx="3305175" cy="507831"/>
          </a:xfrm>
          <a:prstGeom prst="rect">
            <a:avLst/>
          </a:prstGeom>
          <a:noFill/>
        </p:spPr>
        <p:txBody>
          <a:bodyPr wrap="square" rtlCol="0" anchor="ctr" anchorCtr="0">
            <a:spAutoFit/>
          </a:bodyPr>
          <a:lstStyle/>
          <a:p>
            <a:r>
              <a:rPr lang="en-US" sz="900" b="1" baseline="0" dirty="0">
                <a:solidFill>
                  <a:schemeClr val="bg1"/>
                </a:solidFill>
                <a:latin typeface="Arial" panose="020B0604020202020204" pitchFamily="34" charset="0"/>
              </a:rPr>
              <a:t>Center for Global Trade Analysis</a:t>
            </a:r>
          </a:p>
          <a:p>
            <a:r>
              <a:rPr lang="en-US" sz="900" baseline="0" dirty="0">
                <a:solidFill>
                  <a:schemeClr val="bg1"/>
                </a:solidFill>
                <a:latin typeface="Arial" panose="020B0604020202020204" pitchFamily="34" charset="0"/>
              </a:rPr>
              <a:t>Department of Agricultural Economics, Purdue University</a:t>
            </a:r>
          </a:p>
          <a:p>
            <a:r>
              <a:rPr lang="en-US" sz="900" baseline="0" dirty="0">
                <a:solidFill>
                  <a:schemeClr val="bg1"/>
                </a:solidFill>
                <a:latin typeface="Arial" panose="020B0604020202020204" pitchFamily="34" charset="0"/>
              </a:rPr>
              <a:t>403 West State Street, West Lafayette, IN 47907-2056 USA</a:t>
            </a:r>
          </a:p>
        </p:txBody>
      </p:sp>
      <p:grpSp>
        <p:nvGrpSpPr>
          <p:cNvPr id="22" name="Group 21"/>
          <p:cNvGrpSpPr/>
          <p:nvPr userDrawn="1"/>
        </p:nvGrpSpPr>
        <p:grpSpPr>
          <a:xfrm>
            <a:off x="-242887" y="229671"/>
            <a:ext cx="3676650" cy="1308422"/>
            <a:chOff x="3719513" y="458271"/>
            <a:chExt cx="3676650" cy="1308422"/>
          </a:xfrm>
        </p:grpSpPr>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91038" y="458271"/>
              <a:ext cx="2724150" cy="948489"/>
            </a:xfrm>
            <a:prstGeom prst="rect">
              <a:avLst/>
            </a:prstGeom>
          </p:spPr>
        </p:pic>
        <p:sp>
          <p:nvSpPr>
            <p:cNvPr id="19" name="TextBox 18"/>
            <p:cNvSpPr txBox="1"/>
            <p:nvPr userDrawn="1"/>
          </p:nvSpPr>
          <p:spPr>
            <a:xfrm>
              <a:off x="3719513" y="1397361"/>
              <a:ext cx="3676650" cy="369332"/>
            </a:xfrm>
            <a:prstGeom prst="rect">
              <a:avLst/>
            </a:prstGeom>
            <a:noFill/>
          </p:spPr>
          <p:txBody>
            <a:bodyPr wrap="square" rtlCol="0">
              <a:spAutoFit/>
            </a:bodyPr>
            <a:lstStyle/>
            <a:p>
              <a:pPr algn="ctr"/>
              <a:r>
                <a:rPr lang="en-US" sz="1800" b="1" dirty="0">
                  <a:latin typeface="Candara" panose="020E0502030303020204" pitchFamily="34" charset="0"/>
                </a:rPr>
                <a:t>Global Trade</a:t>
              </a:r>
              <a:r>
                <a:rPr lang="en-US" sz="1800" b="1" baseline="0" dirty="0">
                  <a:latin typeface="Candara" panose="020E0502030303020204" pitchFamily="34" charset="0"/>
                </a:rPr>
                <a:t> Analysis Project</a:t>
              </a:r>
              <a:endParaRPr lang="en-US" sz="1800" b="1" dirty="0">
                <a:latin typeface="Candara" panose="020E0502030303020204" pitchFamily="34" charset="0"/>
              </a:endParaRPr>
            </a:p>
          </p:txBody>
        </p:sp>
      </p:grpSp>
      <p:grpSp>
        <p:nvGrpSpPr>
          <p:cNvPr id="11" name="Group 10"/>
          <p:cNvGrpSpPr/>
          <p:nvPr userDrawn="1"/>
        </p:nvGrpSpPr>
        <p:grpSpPr>
          <a:xfrm>
            <a:off x="10067378" y="6288455"/>
            <a:ext cx="519492" cy="512340"/>
            <a:chOff x="8593544" y="5744285"/>
            <a:chExt cx="519492" cy="512340"/>
          </a:xfrm>
        </p:grpSpPr>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84436" y="5744285"/>
              <a:ext cx="228600" cy="228600"/>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593544" y="5744285"/>
              <a:ext cx="228600" cy="228600"/>
            </a:xfrm>
            <a:prstGeom prst="rect">
              <a:avLst/>
            </a:prstGeom>
          </p:spPr>
        </p:pic>
        <p:pic>
          <p:nvPicPr>
            <p:cNvPr id="20" name="Pictur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593544" y="6028025"/>
              <a:ext cx="228600" cy="228600"/>
            </a:xfrm>
            <a:prstGeom prst="rect">
              <a:avLst/>
            </a:prstGeom>
          </p:spPr>
        </p:pic>
        <p:pic>
          <p:nvPicPr>
            <p:cNvPr id="21" name="Picture 2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884436" y="6028025"/>
              <a:ext cx="228600" cy="228600"/>
            </a:xfrm>
            <a:prstGeom prst="rect">
              <a:avLst/>
            </a:prstGeom>
          </p:spPr>
        </p:pic>
      </p:grpSp>
      <p:sp>
        <p:nvSpPr>
          <p:cNvPr id="23" name="TextBox 22"/>
          <p:cNvSpPr txBox="1"/>
          <p:nvPr userDrawn="1"/>
        </p:nvSpPr>
        <p:spPr>
          <a:xfrm>
            <a:off x="8243470" y="6321487"/>
            <a:ext cx="1859160" cy="446276"/>
          </a:xfrm>
          <a:prstGeom prst="rect">
            <a:avLst/>
          </a:prstGeom>
          <a:noFill/>
        </p:spPr>
        <p:txBody>
          <a:bodyPr wrap="square" rtlCol="0" anchor="ctr" anchorCtr="0">
            <a:spAutoFit/>
          </a:bodyPr>
          <a:lstStyle/>
          <a:p>
            <a:pPr algn="ctr"/>
            <a:r>
              <a:rPr lang="en-US" sz="900" b="1" i="0" u="none" baseline="0" dirty="0">
                <a:solidFill>
                  <a:schemeClr val="bg1"/>
                </a:solidFill>
                <a:latin typeface="Arial" panose="020B0604020202020204" pitchFamily="34" charset="0"/>
              </a:rPr>
              <a:t>Stay Connected with GTAP!</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 b="1" i="1" u="none" baseline="0" dirty="0">
              <a:solidFill>
                <a:schemeClr val="bg1"/>
              </a:solidFill>
              <a:latin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1" u="none" baseline="0" dirty="0">
                <a:solidFill>
                  <a:schemeClr val="bg1"/>
                </a:solidFill>
                <a:latin typeface="Arial" panose="020B0604020202020204" pitchFamily="34" charset="0"/>
              </a:rPr>
              <a:t>www.gtap.agecon.purdue.edu</a:t>
            </a:r>
          </a:p>
        </p:txBody>
      </p:sp>
    </p:spTree>
    <p:extLst>
      <p:ext uri="{BB962C8B-B14F-4D97-AF65-F5344CB8AC3E}">
        <p14:creationId xmlns:p14="http://schemas.microsoft.com/office/powerpoint/2010/main" val="27726243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9D7931E-637B-46D8-A580-615CC76C5C63}" type="slidenum">
              <a:rPr lang="en-US" smtClean="0"/>
              <a:pPr/>
              <a:t>‹#›</a:t>
            </a:fld>
            <a:endParaRPr lang="en-US" dirty="0"/>
          </a:p>
        </p:txBody>
      </p:sp>
    </p:spTree>
    <p:extLst>
      <p:ext uri="{BB962C8B-B14F-4D97-AF65-F5344CB8AC3E}">
        <p14:creationId xmlns:p14="http://schemas.microsoft.com/office/powerpoint/2010/main" val="2695836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b="1" i="0" kern="1200" baseline="0">
          <a:solidFill>
            <a:srgbClr val="2E3640"/>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666767"/>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666767"/>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666767"/>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767"/>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666767"/>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ensoneo.com/global-waste-index/" TargetMode="External"/><Relationship Id="rId7" Type="http://schemas.openxmlformats.org/officeDocument/2006/relationships/hyperlink" Target="https://doi.org/10.1177/0734242X2098878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s://nicholasinstitute.duke.edu/sites/default/files/projects/Plastic-Pollution-Policy-Country-Profile-Turkey.pdf"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39875"/>
            <a:ext cx="10058400" cy="1617131"/>
          </a:xfrm>
        </p:spPr>
        <p:txBody>
          <a:bodyPr>
            <a:normAutofit/>
          </a:bodyPr>
          <a:lstStyle/>
          <a:p>
            <a:r>
              <a:rPr lang="en-US" sz="4000" b="1" dirty="0">
                <a:effectLst/>
                <a:latin typeface="Calibri" panose="020F0502020204030204" pitchFamily="34" charset="0"/>
                <a:ea typeface="Calibri" panose="020F0502020204030204" pitchFamily="34" charset="0"/>
                <a:cs typeface="Times New Roman" panose="02020603050405020304" pitchFamily="18" charset="0"/>
              </a:rPr>
              <a:t>Circular Economy Transition in Türkiye</a:t>
            </a:r>
            <a:endParaRPr lang="en-US" sz="7200" dirty="0"/>
          </a:p>
        </p:txBody>
      </p:sp>
      <p:sp>
        <p:nvSpPr>
          <p:cNvPr id="3" name="Subtitle 2"/>
          <p:cNvSpPr>
            <a:spLocks noGrp="1"/>
          </p:cNvSpPr>
          <p:nvPr>
            <p:ph type="subTitle" idx="1"/>
          </p:nvPr>
        </p:nvSpPr>
        <p:spPr>
          <a:xfrm>
            <a:off x="1045028" y="3301886"/>
            <a:ext cx="9622972" cy="2431869"/>
          </a:xfrm>
        </p:spPr>
        <p:txBody>
          <a:bodyPr>
            <a:normAutofit fontScale="92500" lnSpcReduction="10000"/>
          </a:bodyPr>
          <a:lstStyle/>
          <a:p>
            <a:pPr>
              <a:lnSpc>
                <a:spcPct val="100000"/>
              </a:lnSpc>
              <a:spcBef>
                <a:spcPts val="0"/>
              </a:spcBef>
              <a:spcAft>
                <a:spcPts val="1200"/>
              </a:spcAft>
            </a:pPr>
            <a:r>
              <a:rPr lang="en-US" sz="2000" b="1" dirty="0">
                <a:solidFill>
                  <a:schemeClr val="bg1">
                    <a:lumMod val="50000"/>
                  </a:schemeClr>
                </a:solidFill>
              </a:rPr>
              <a:t>Maksym Chepeliev</a:t>
            </a:r>
            <a:r>
              <a:rPr lang="en-US" sz="2000" b="1" baseline="30000" dirty="0">
                <a:solidFill>
                  <a:schemeClr val="bg1">
                    <a:lumMod val="50000"/>
                  </a:schemeClr>
                </a:solidFill>
              </a:rPr>
              <a:t>1</a:t>
            </a:r>
            <a:r>
              <a:rPr lang="en-US" sz="2000" b="1" dirty="0">
                <a:solidFill>
                  <a:schemeClr val="bg1">
                    <a:lumMod val="50000"/>
                  </a:schemeClr>
                </a:solidFill>
              </a:rPr>
              <a:t>, Thomas Farole,</a:t>
            </a:r>
            <a:r>
              <a:rPr lang="en-US" sz="2000" b="1" baseline="30000" dirty="0">
                <a:solidFill>
                  <a:schemeClr val="bg1">
                    <a:lumMod val="50000"/>
                  </a:schemeClr>
                </a:solidFill>
              </a:rPr>
              <a:t>2</a:t>
            </a:r>
            <a:r>
              <a:rPr lang="en-US" sz="2000" b="1" dirty="0">
                <a:solidFill>
                  <a:schemeClr val="bg1">
                    <a:lumMod val="50000"/>
                  </a:schemeClr>
                </a:solidFill>
              </a:rPr>
              <a:t> Andrea Liverani,</a:t>
            </a:r>
            <a:r>
              <a:rPr lang="en-US" sz="2000" b="1" baseline="30000" dirty="0">
                <a:solidFill>
                  <a:schemeClr val="bg1">
                    <a:lumMod val="50000"/>
                  </a:schemeClr>
                </a:solidFill>
              </a:rPr>
              <a:t>2 </a:t>
            </a:r>
            <a:r>
              <a:rPr lang="en-US" sz="2000" b="1" dirty="0">
                <a:solidFill>
                  <a:schemeClr val="bg1">
                    <a:lumMod val="50000"/>
                  </a:schemeClr>
                </a:solidFill>
              </a:rPr>
              <a:t>and Dominique van der Mensbrugghe</a:t>
            </a:r>
            <a:r>
              <a:rPr lang="en-US" sz="2000" b="1" baseline="30000" dirty="0">
                <a:solidFill>
                  <a:schemeClr val="bg1">
                    <a:lumMod val="50000"/>
                  </a:schemeClr>
                </a:solidFill>
              </a:rPr>
              <a:t>1</a:t>
            </a:r>
            <a:endParaRPr lang="en-US" sz="2000" b="1" dirty="0">
              <a:solidFill>
                <a:schemeClr val="bg1">
                  <a:lumMod val="50000"/>
                </a:schemeClr>
              </a:solidFill>
            </a:endParaRPr>
          </a:p>
          <a:p>
            <a:pPr lvl="0">
              <a:lnSpc>
                <a:spcPct val="100000"/>
              </a:lnSpc>
              <a:spcBef>
                <a:spcPts val="0"/>
              </a:spcBef>
            </a:pPr>
            <a:r>
              <a:rPr lang="en-US" sz="1800" b="1" baseline="30000" dirty="0"/>
              <a:t>1</a:t>
            </a:r>
            <a:r>
              <a:rPr lang="en-US" sz="1800" dirty="0"/>
              <a:t>Center for Global Trade Analysis, Purdue University</a:t>
            </a:r>
          </a:p>
          <a:p>
            <a:pPr lvl="0">
              <a:lnSpc>
                <a:spcPct val="100000"/>
              </a:lnSpc>
              <a:spcBef>
                <a:spcPts val="0"/>
              </a:spcBef>
            </a:pPr>
            <a:r>
              <a:rPr lang="en-US" sz="1800" b="1" baseline="30000" dirty="0"/>
              <a:t>2</a:t>
            </a:r>
            <a:r>
              <a:rPr lang="en-US" sz="1800" dirty="0"/>
              <a:t>The World Bank</a:t>
            </a:r>
          </a:p>
          <a:p>
            <a:pPr lvl="0">
              <a:lnSpc>
                <a:spcPct val="100000"/>
              </a:lnSpc>
              <a:spcBef>
                <a:spcPts val="0"/>
              </a:spcBef>
            </a:pPr>
            <a:endParaRPr lang="en-US" sz="1800" dirty="0"/>
          </a:p>
          <a:p>
            <a:pPr lvl="0">
              <a:lnSpc>
                <a:spcPct val="100000"/>
              </a:lnSpc>
              <a:spcBef>
                <a:spcPts val="0"/>
              </a:spcBef>
            </a:pPr>
            <a:r>
              <a:rPr lang="en-US" dirty="0"/>
              <a:t>26th Annual Conference on Global Economic Analysis</a:t>
            </a:r>
          </a:p>
          <a:p>
            <a:pPr lvl="0">
              <a:lnSpc>
                <a:spcPct val="100000"/>
              </a:lnSpc>
              <a:spcBef>
                <a:spcPts val="0"/>
              </a:spcBef>
            </a:pPr>
            <a:r>
              <a:rPr lang="en-US" dirty="0"/>
              <a:t>June 14-16, 2022 </a:t>
            </a:r>
          </a:p>
          <a:p>
            <a:pPr lvl="0">
              <a:lnSpc>
                <a:spcPct val="100000"/>
              </a:lnSpc>
              <a:spcBef>
                <a:spcPts val="0"/>
              </a:spcBef>
            </a:pPr>
            <a:r>
              <a:rPr lang="en-US" dirty="0"/>
              <a:t>Bordeaux, France</a:t>
            </a:r>
          </a:p>
        </p:txBody>
      </p:sp>
    </p:spTree>
    <p:extLst>
      <p:ext uri="{BB962C8B-B14F-4D97-AF65-F5344CB8AC3E}">
        <p14:creationId xmlns:p14="http://schemas.microsoft.com/office/powerpoint/2010/main" val="831183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C92F6A-8F7E-498F-8328-F026B52262D3}"/>
              </a:ext>
            </a:extLst>
          </p:cNvPr>
          <p:cNvSpPr>
            <a:spLocks noGrp="1"/>
          </p:cNvSpPr>
          <p:nvPr>
            <p:ph idx="1"/>
          </p:nvPr>
        </p:nvSpPr>
        <p:spPr>
          <a:xfrm>
            <a:off x="752475" y="679904"/>
            <a:ext cx="10972800" cy="5816690"/>
          </a:xfrm>
        </p:spPr>
        <p:txBody>
          <a:bodyPr>
            <a:normAutofit/>
          </a:bodyPr>
          <a:lstStyle/>
          <a:p>
            <a:r>
              <a:rPr lang="en-US" dirty="0">
                <a:solidFill>
                  <a:schemeClr val="tx1"/>
                </a:solidFill>
              </a:rPr>
              <a:t>Increasing material extraction is putting major pressure on ecosystems (Otero et al., 2020)</a:t>
            </a:r>
          </a:p>
          <a:p>
            <a:r>
              <a:rPr lang="en-US" b="0" dirty="0">
                <a:solidFill>
                  <a:schemeClr val="tx1"/>
                </a:solidFill>
              </a:rPr>
              <a:t>Projected income and population growth could </a:t>
            </a:r>
            <a:r>
              <a:rPr lang="en-US" dirty="0">
                <a:solidFill>
                  <a:schemeClr val="tx1"/>
                </a:solidFill>
              </a:rPr>
              <a:t>more than double global material demand by 2050 </a:t>
            </a:r>
            <a:r>
              <a:rPr lang="en-US" b="0" dirty="0">
                <a:solidFill>
                  <a:schemeClr val="tx1"/>
                </a:solidFill>
              </a:rPr>
              <a:t>(IRP, 2019)</a:t>
            </a:r>
          </a:p>
          <a:p>
            <a:pPr lvl="1"/>
            <a:r>
              <a:rPr lang="en-US" dirty="0">
                <a:solidFill>
                  <a:schemeClr val="tx1"/>
                </a:solidFill>
              </a:rPr>
              <a:t>Such trends could also put at risk the success of future climate mitigation policies, as materials management is a major contributor of the global greenhouse gas emissions (</a:t>
            </a:r>
            <a:r>
              <a:rPr lang="en-US" dirty="0" err="1">
                <a:solidFill>
                  <a:schemeClr val="tx1"/>
                </a:solidFill>
              </a:rPr>
              <a:t>Hertwich</a:t>
            </a:r>
            <a:r>
              <a:rPr lang="en-US" dirty="0">
                <a:solidFill>
                  <a:schemeClr val="tx1"/>
                </a:solidFill>
              </a:rPr>
              <a:t> et al., 2019). </a:t>
            </a:r>
          </a:p>
          <a:p>
            <a:r>
              <a:rPr lang="en-US" dirty="0">
                <a:solidFill>
                  <a:schemeClr val="tx1"/>
                </a:solidFill>
              </a:rPr>
              <a:t>An absolute decoupling </a:t>
            </a:r>
            <a:r>
              <a:rPr lang="en-US" b="0" dirty="0">
                <a:solidFill>
                  <a:schemeClr val="tx1"/>
                </a:solidFill>
              </a:rPr>
              <a:t>of material use from GDP </a:t>
            </a:r>
            <a:r>
              <a:rPr lang="en-US" dirty="0">
                <a:solidFill>
                  <a:schemeClr val="tx1"/>
                </a:solidFill>
              </a:rPr>
              <a:t>is essential </a:t>
            </a:r>
            <a:r>
              <a:rPr lang="en-US" b="0" dirty="0">
                <a:solidFill>
                  <a:schemeClr val="tx1"/>
                </a:solidFill>
              </a:rPr>
              <a:t>to preserve safe operating boundaries (Steffen et al., 2015)</a:t>
            </a:r>
          </a:p>
          <a:p>
            <a:pPr algn="just"/>
            <a:r>
              <a:rPr lang="en-US" b="0" dirty="0">
                <a:solidFill>
                  <a:schemeClr val="tx1"/>
                </a:solidFill>
              </a:rPr>
              <a:t>In this study we focus on the </a:t>
            </a:r>
            <a:r>
              <a:rPr lang="en-US" dirty="0">
                <a:solidFill>
                  <a:schemeClr val="tx1"/>
                </a:solidFill>
              </a:rPr>
              <a:t>circular economy (CE) transition policies in Türkiye</a:t>
            </a:r>
          </a:p>
          <a:p>
            <a:pPr lvl="1"/>
            <a:r>
              <a:rPr lang="en-US" dirty="0">
                <a:solidFill>
                  <a:schemeClr val="tx1"/>
                </a:solidFill>
              </a:rPr>
              <a:t>Explore interactions between climate mitigation and CE transition. </a:t>
            </a:r>
          </a:p>
          <a:p>
            <a:pPr lvl="1"/>
            <a:r>
              <a:rPr lang="en-US" dirty="0">
                <a:solidFill>
                  <a:schemeClr val="tx1"/>
                </a:solidFill>
              </a:rPr>
              <a:t>Evaluate impacts of various CE-specific policies.</a:t>
            </a:r>
          </a:p>
        </p:txBody>
      </p:sp>
      <p:sp>
        <p:nvSpPr>
          <p:cNvPr id="3" name="Title 2">
            <a:extLst>
              <a:ext uri="{FF2B5EF4-FFF2-40B4-BE49-F238E27FC236}">
                <a16:creationId xmlns:a16="http://schemas.microsoft.com/office/drawing/2014/main" id="{AD06B28A-0BEC-40BE-88B2-64E42A112022}"/>
              </a:ext>
            </a:extLst>
          </p:cNvPr>
          <p:cNvSpPr>
            <a:spLocks noGrp="1"/>
          </p:cNvSpPr>
          <p:nvPr>
            <p:ph type="title"/>
          </p:nvPr>
        </p:nvSpPr>
        <p:spPr>
          <a:xfrm>
            <a:off x="531223" y="0"/>
            <a:ext cx="10972800" cy="679904"/>
          </a:xfrm>
        </p:spPr>
        <p:txBody>
          <a:bodyPr>
            <a:normAutofit fontScale="90000"/>
          </a:bodyPr>
          <a:lstStyle/>
          <a:p>
            <a:r>
              <a:rPr lang="en-US" sz="3600" dirty="0">
                <a:solidFill>
                  <a:schemeClr val="tx1"/>
                </a:solidFill>
              </a:rPr>
              <a:t>Introduction</a:t>
            </a:r>
            <a:r>
              <a:rPr lang="en-US" dirty="0">
                <a:solidFill>
                  <a:schemeClr val="tx1"/>
                </a:solidFill>
              </a:rPr>
              <a:t> </a:t>
            </a:r>
          </a:p>
        </p:txBody>
      </p:sp>
      <p:sp>
        <p:nvSpPr>
          <p:cNvPr id="4" name="Slide Number Placeholder 3">
            <a:extLst>
              <a:ext uri="{FF2B5EF4-FFF2-40B4-BE49-F238E27FC236}">
                <a16:creationId xmlns:a16="http://schemas.microsoft.com/office/drawing/2014/main" id="{AFAC1B31-58C4-4BB0-92E8-E51BE2C1D590}"/>
              </a:ext>
            </a:extLst>
          </p:cNvPr>
          <p:cNvSpPr>
            <a:spLocks noGrp="1"/>
          </p:cNvSpPr>
          <p:nvPr>
            <p:ph type="sldNum" sz="quarter" idx="12"/>
          </p:nvPr>
        </p:nvSpPr>
        <p:spPr/>
        <p:txBody>
          <a:bodyPr/>
          <a:lstStyle/>
          <a:p>
            <a:fld id="{89D7931E-637B-46D8-A580-615CC76C5C63}" type="slidenum">
              <a:rPr lang="en-US" smtClean="0"/>
              <a:pPr/>
              <a:t>2</a:t>
            </a:fld>
            <a:endParaRPr lang="en-US" dirty="0"/>
          </a:p>
        </p:txBody>
      </p:sp>
    </p:spTree>
    <p:extLst>
      <p:ext uri="{BB962C8B-B14F-4D97-AF65-F5344CB8AC3E}">
        <p14:creationId xmlns:p14="http://schemas.microsoft.com/office/powerpoint/2010/main" val="2184881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9441" y="967369"/>
            <a:ext cx="11125834" cy="5326819"/>
          </a:xfrm>
        </p:spPr>
        <p:txBody>
          <a:bodyPr>
            <a:noAutofit/>
          </a:bodyPr>
          <a:lstStyle/>
          <a:p>
            <a:pPr marL="403225" lvl="2" indent="-403225" algn="just">
              <a:lnSpc>
                <a:spcPct val="120000"/>
              </a:lnSpc>
              <a:spcBef>
                <a:spcPts val="0"/>
              </a:spcBef>
              <a:spcAft>
                <a:spcPts val="2400"/>
              </a:spcAft>
            </a:pPr>
            <a:r>
              <a:rPr lang="en-US" sz="2400" dirty="0">
                <a:solidFill>
                  <a:schemeClr val="tx1"/>
                </a:solidFill>
                <a:latin typeface="+mn-lt"/>
              </a:rPr>
              <a:t>In </a:t>
            </a:r>
            <a:r>
              <a:rPr lang="en-US" sz="2400" b="1" dirty="0">
                <a:solidFill>
                  <a:schemeClr val="tx1"/>
                </a:solidFill>
                <a:latin typeface="+mn-lt"/>
              </a:rPr>
              <a:t>2015</a:t>
            </a:r>
            <a:r>
              <a:rPr lang="en-US" sz="2400" dirty="0">
                <a:solidFill>
                  <a:schemeClr val="tx1"/>
                </a:solidFill>
                <a:latin typeface="+mn-lt"/>
              </a:rPr>
              <a:t>, Türkiye launched its </a:t>
            </a:r>
            <a:r>
              <a:rPr lang="en-US" sz="2400" b="1" dirty="0">
                <a:solidFill>
                  <a:schemeClr val="tx1"/>
                </a:solidFill>
                <a:latin typeface="+mn-lt"/>
              </a:rPr>
              <a:t>Zero-Waste Initiative</a:t>
            </a:r>
            <a:r>
              <a:rPr lang="en-US" sz="2400" dirty="0">
                <a:solidFill>
                  <a:schemeClr val="tx1"/>
                </a:solidFill>
                <a:latin typeface="+mn-lt"/>
              </a:rPr>
              <a:t>.  </a:t>
            </a:r>
          </a:p>
          <a:p>
            <a:pPr marL="403225" lvl="2" indent="-403225" algn="just">
              <a:lnSpc>
                <a:spcPct val="120000"/>
              </a:lnSpc>
              <a:spcBef>
                <a:spcPts val="0"/>
              </a:spcBef>
              <a:spcAft>
                <a:spcPts val="2400"/>
              </a:spcAft>
            </a:pPr>
            <a:r>
              <a:rPr lang="en-US" sz="2400" b="1" dirty="0">
                <a:solidFill>
                  <a:schemeClr val="tx1"/>
                </a:solidFill>
                <a:latin typeface="+mn-lt"/>
              </a:rPr>
              <a:t>Circular Economy</a:t>
            </a:r>
            <a:r>
              <a:rPr lang="en-US" sz="2400" dirty="0">
                <a:solidFill>
                  <a:schemeClr val="tx1"/>
                </a:solidFill>
                <a:latin typeface="+mn-lt"/>
              </a:rPr>
              <a:t> is flagged as a </a:t>
            </a:r>
            <a:r>
              <a:rPr lang="en-US" sz="2400" b="1" dirty="0">
                <a:solidFill>
                  <a:schemeClr val="tx1"/>
                </a:solidFill>
                <a:latin typeface="+mn-lt"/>
              </a:rPr>
              <a:t>priority</a:t>
            </a:r>
            <a:r>
              <a:rPr lang="en-US" sz="2400" dirty="0">
                <a:solidFill>
                  <a:schemeClr val="tx1"/>
                </a:solidFill>
                <a:latin typeface="+mn-lt"/>
              </a:rPr>
              <a:t> in 2021 </a:t>
            </a:r>
            <a:r>
              <a:rPr lang="en-US" sz="2400" b="1" dirty="0">
                <a:solidFill>
                  <a:schemeClr val="tx1"/>
                </a:solidFill>
                <a:latin typeface="+mn-lt"/>
              </a:rPr>
              <a:t>Economic Reform Program</a:t>
            </a:r>
            <a:r>
              <a:rPr lang="en-US" sz="2400" dirty="0">
                <a:solidFill>
                  <a:schemeClr val="tx1"/>
                </a:solidFill>
                <a:latin typeface="+mn-lt"/>
              </a:rPr>
              <a:t> of the country. </a:t>
            </a:r>
          </a:p>
          <a:p>
            <a:pPr marL="403225" lvl="2" indent="-403225" algn="just">
              <a:lnSpc>
                <a:spcPct val="120000"/>
              </a:lnSpc>
              <a:spcBef>
                <a:spcPts val="0"/>
              </a:spcBef>
              <a:spcAft>
                <a:spcPts val="2400"/>
              </a:spcAft>
            </a:pPr>
            <a:r>
              <a:rPr lang="en-US" sz="2400" dirty="0">
                <a:solidFill>
                  <a:schemeClr val="tx1"/>
                </a:solidFill>
                <a:latin typeface="+mn-lt"/>
              </a:rPr>
              <a:t>Türkiye’s goals include creating </a:t>
            </a:r>
            <a:r>
              <a:rPr lang="en-US" sz="2400" b="1" dirty="0">
                <a:solidFill>
                  <a:schemeClr val="tx1"/>
                </a:solidFill>
                <a:latin typeface="+mn-lt"/>
              </a:rPr>
              <a:t>100,000 jobs in zero-waste management</a:t>
            </a:r>
            <a:r>
              <a:rPr lang="en-US" sz="2400" dirty="0">
                <a:solidFill>
                  <a:schemeClr val="tx1"/>
                </a:solidFill>
                <a:latin typeface="+mn-lt"/>
              </a:rPr>
              <a:t> systems and reaching a </a:t>
            </a:r>
            <a:r>
              <a:rPr lang="en-US" sz="2400" b="1" dirty="0">
                <a:solidFill>
                  <a:schemeClr val="tx1"/>
                </a:solidFill>
                <a:latin typeface="+mn-lt"/>
              </a:rPr>
              <a:t>recycling rate of 60% by 2035</a:t>
            </a:r>
            <a:r>
              <a:rPr lang="en-US" sz="2400" dirty="0">
                <a:solidFill>
                  <a:schemeClr val="tx1"/>
                </a:solidFill>
                <a:latin typeface="+mn-lt"/>
              </a:rPr>
              <a:t>.</a:t>
            </a:r>
          </a:p>
          <a:p>
            <a:pPr marL="403225" lvl="2" indent="-403225" algn="just">
              <a:lnSpc>
                <a:spcPct val="120000"/>
              </a:lnSpc>
              <a:spcBef>
                <a:spcPts val="0"/>
              </a:spcBef>
              <a:spcAft>
                <a:spcPts val="2400"/>
              </a:spcAft>
            </a:pPr>
            <a:r>
              <a:rPr lang="en-US" sz="2400" dirty="0">
                <a:solidFill>
                  <a:schemeClr val="tx1"/>
                </a:solidFill>
                <a:latin typeface="+mn-lt"/>
              </a:rPr>
              <a:t>Türkiye is revising its NDC in line with net zero emissions target by 2053.</a:t>
            </a:r>
          </a:p>
          <a:p>
            <a:pPr marL="403225" lvl="2" indent="-403225" algn="just">
              <a:lnSpc>
                <a:spcPct val="120000"/>
              </a:lnSpc>
              <a:spcBef>
                <a:spcPts val="0"/>
              </a:spcBef>
              <a:spcAft>
                <a:spcPts val="2400"/>
              </a:spcAft>
            </a:pPr>
            <a:r>
              <a:rPr lang="en-US" sz="2400" dirty="0">
                <a:solidFill>
                  <a:schemeClr val="tx1"/>
                </a:solidFill>
                <a:effectLst/>
                <a:latin typeface="+mn-lt"/>
                <a:ea typeface="Calibri" panose="020F0502020204030204" pitchFamily="34" charset="0"/>
                <a:cs typeface="Times New Roman" panose="02020603050405020304" pitchFamily="18" charset="0"/>
              </a:rPr>
              <a:t>The </a:t>
            </a:r>
            <a:r>
              <a:rPr lang="en-US" sz="2400" b="1" dirty="0">
                <a:solidFill>
                  <a:schemeClr val="tx1"/>
                </a:solidFill>
                <a:effectLst/>
                <a:latin typeface="+mn-lt"/>
                <a:ea typeface="Calibri" panose="020F0502020204030204" pitchFamily="34" charset="0"/>
                <a:cs typeface="Times New Roman" panose="02020603050405020304" pitchFamily="18" charset="0"/>
              </a:rPr>
              <a:t>Green Deal Action Plan of Türkiye </a:t>
            </a:r>
            <a:r>
              <a:rPr lang="en-US" sz="2400" dirty="0">
                <a:solidFill>
                  <a:schemeClr val="tx1"/>
                </a:solidFill>
                <a:effectLst/>
                <a:latin typeface="+mn-lt"/>
                <a:ea typeface="Calibri" panose="020F0502020204030204" pitchFamily="34" charset="0"/>
                <a:cs typeface="Times New Roman" panose="02020603050405020304" pitchFamily="18" charset="0"/>
              </a:rPr>
              <a:t>has been published in 2021 with the aim to establish alignment with the EU Green Deal, including on </a:t>
            </a:r>
            <a:r>
              <a:rPr lang="en-US" sz="2400" b="1" dirty="0">
                <a:solidFill>
                  <a:schemeClr val="tx1"/>
                </a:solidFill>
                <a:effectLst/>
                <a:latin typeface="+mn-lt"/>
                <a:ea typeface="Calibri" panose="020F0502020204030204" pitchFamily="34" charset="0"/>
                <a:cs typeface="Times New Roman" panose="02020603050405020304" pitchFamily="18" charset="0"/>
              </a:rPr>
              <a:t>issues related to the </a:t>
            </a:r>
            <a:r>
              <a:rPr lang="en-US" sz="2400" b="1" dirty="0">
                <a:solidFill>
                  <a:schemeClr val="tx1"/>
                </a:solidFill>
                <a:latin typeface="+mn-lt"/>
                <a:ea typeface="Calibri" panose="020F0502020204030204" pitchFamily="34" charset="0"/>
                <a:cs typeface="Times New Roman" panose="02020603050405020304" pitchFamily="18" charset="0"/>
              </a:rPr>
              <a:t>Circular Economy</a:t>
            </a:r>
            <a:r>
              <a:rPr lang="en-US" sz="2400" dirty="0">
                <a:solidFill>
                  <a:schemeClr val="tx1"/>
                </a:solidFill>
                <a:effectLst/>
                <a:latin typeface="+mn-lt"/>
                <a:ea typeface="Calibri" panose="020F0502020204030204" pitchFamily="34" charset="0"/>
                <a:cs typeface="Times New Roman" panose="02020603050405020304" pitchFamily="18" charset="0"/>
              </a:rPr>
              <a:t>.</a:t>
            </a:r>
            <a:endParaRPr lang="en-US" sz="2400" dirty="0">
              <a:solidFill>
                <a:schemeClr val="tx1"/>
              </a:solidFill>
              <a:latin typeface="+mn-lt"/>
            </a:endParaRPr>
          </a:p>
        </p:txBody>
      </p:sp>
      <p:sp>
        <p:nvSpPr>
          <p:cNvPr id="3" name="Title 2"/>
          <p:cNvSpPr>
            <a:spLocks noGrp="1"/>
          </p:cNvSpPr>
          <p:nvPr>
            <p:ph type="title"/>
          </p:nvPr>
        </p:nvSpPr>
        <p:spPr>
          <a:xfrm>
            <a:off x="487003" y="0"/>
            <a:ext cx="11662626" cy="657224"/>
          </a:xfrm>
        </p:spPr>
        <p:txBody>
          <a:bodyPr>
            <a:normAutofit fontScale="90000"/>
          </a:bodyPr>
          <a:lstStyle/>
          <a:p>
            <a:r>
              <a:rPr lang="en-US" sz="3200" dirty="0"/>
              <a:t>Türkiye has recently launched several CE-focused initiatives</a:t>
            </a:r>
          </a:p>
        </p:txBody>
      </p:sp>
      <p:sp>
        <p:nvSpPr>
          <p:cNvPr id="4" name="Slide Number Placeholder 3"/>
          <p:cNvSpPr>
            <a:spLocks noGrp="1"/>
          </p:cNvSpPr>
          <p:nvPr>
            <p:ph type="sldNum" sz="quarter" idx="12"/>
          </p:nvPr>
        </p:nvSpPr>
        <p:spPr/>
        <p:txBody>
          <a:bodyPr/>
          <a:lstStyle/>
          <a:p>
            <a:fld id="{89D7931E-637B-46D8-A580-615CC76C5C63}" type="slidenum">
              <a:rPr lang="en-US" smtClean="0"/>
              <a:pPr/>
              <a:t>3</a:t>
            </a:fld>
            <a:endParaRPr lang="en-US" dirty="0"/>
          </a:p>
        </p:txBody>
      </p:sp>
    </p:spTree>
    <p:extLst>
      <p:ext uri="{BB962C8B-B14F-4D97-AF65-F5344CB8AC3E}">
        <p14:creationId xmlns:p14="http://schemas.microsoft.com/office/powerpoint/2010/main" val="2050619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9608" y="1115322"/>
            <a:ext cx="5231814" cy="5606153"/>
          </a:xfrm>
        </p:spPr>
        <p:txBody>
          <a:bodyPr>
            <a:noAutofit/>
          </a:bodyPr>
          <a:lstStyle/>
          <a:p>
            <a:pPr marL="403225" lvl="2" indent="-403225" algn="just">
              <a:lnSpc>
                <a:spcPct val="120000"/>
              </a:lnSpc>
              <a:spcBef>
                <a:spcPts val="0"/>
              </a:spcBef>
              <a:spcAft>
                <a:spcPts val="600"/>
              </a:spcAft>
            </a:pPr>
            <a:r>
              <a:rPr lang="en-US" dirty="0"/>
              <a:t>Global Waste Index 2022 report (</a:t>
            </a:r>
            <a:r>
              <a:rPr lang="en-US" dirty="0">
                <a:hlinkClick r:id="rId3"/>
              </a:rPr>
              <a:t>https://sensoneo.com/global-waste-index/</a:t>
            </a:r>
            <a:r>
              <a:rPr lang="en-US" dirty="0"/>
              <a:t>) ranks </a:t>
            </a:r>
            <a:r>
              <a:rPr lang="en-US" sz="2000" dirty="0"/>
              <a:t>Türkiye in the last place out of 38 considered countries with a recycling rate of 11% and over 41% of waste going to open dump.</a:t>
            </a:r>
          </a:p>
          <a:p>
            <a:pPr marL="403225" lvl="2" indent="-403225" algn="just">
              <a:lnSpc>
                <a:spcPct val="120000"/>
              </a:lnSpc>
              <a:spcBef>
                <a:spcPts val="0"/>
              </a:spcBef>
              <a:spcAft>
                <a:spcPts val="600"/>
              </a:spcAft>
            </a:pPr>
            <a:r>
              <a:rPr lang="en-US" dirty="0"/>
              <a:t>With a substantial share of secondary steel production in the country (over 70%), the recycling rate of plastics is less than 6% (</a:t>
            </a:r>
            <a:r>
              <a:rPr lang="en-US" dirty="0" err="1"/>
              <a:t>Karasik</a:t>
            </a:r>
            <a:r>
              <a:rPr lang="en-US" dirty="0"/>
              <a:t>, 2022).</a:t>
            </a:r>
          </a:p>
          <a:p>
            <a:pPr marL="403225" lvl="2" indent="-403225" algn="just">
              <a:lnSpc>
                <a:spcPct val="120000"/>
              </a:lnSpc>
              <a:spcBef>
                <a:spcPts val="0"/>
              </a:spcBef>
              <a:spcAft>
                <a:spcPts val="600"/>
              </a:spcAft>
            </a:pPr>
            <a:r>
              <a:rPr lang="en-US" dirty="0"/>
              <a:t>Substantial volumes of recycling in the country started to occur only in recent years (</a:t>
            </a:r>
            <a:r>
              <a:rPr lang="en-US" dirty="0" err="1"/>
              <a:t>Ayçin</a:t>
            </a:r>
            <a:r>
              <a:rPr lang="en-US" dirty="0"/>
              <a:t> et al., 2021).</a:t>
            </a:r>
          </a:p>
          <a:p>
            <a:pPr marL="403225" lvl="2" indent="-403225" algn="just">
              <a:lnSpc>
                <a:spcPct val="120000"/>
              </a:lnSpc>
              <a:spcBef>
                <a:spcPts val="0"/>
              </a:spcBef>
              <a:spcAft>
                <a:spcPts val="600"/>
              </a:spcAft>
            </a:pPr>
            <a:endParaRPr lang="en-US" sz="1600" dirty="0"/>
          </a:p>
        </p:txBody>
      </p:sp>
      <p:sp>
        <p:nvSpPr>
          <p:cNvPr id="3" name="Title 2"/>
          <p:cNvSpPr>
            <a:spLocks noGrp="1"/>
          </p:cNvSpPr>
          <p:nvPr>
            <p:ph type="title"/>
          </p:nvPr>
        </p:nvSpPr>
        <p:spPr>
          <a:xfrm>
            <a:off x="487004" y="0"/>
            <a:ext cx="10972800" cy="1115322"/>
          </a:xfrm>
        </p:spPr>
        <p:txBody>
          <a:bodyPr>
            <a:normAutofit/>
          </a:bodyPr>
          <a:lstStyle/>
          <a:p>
            <a:r>
              <a:rPr lang="en-US" sz="3200" dirty="0"/>
              <a:t>Circularity and waste management practices in Türkiye require major improvements</a:t>
            </a:r>
          </a:p>
        </p:txBody>
      </p:sp>
      <p:sp>
        <p:nvSpPr>
          <p:cNvPr id="4" name="Slide Number Placeholder 3"/>
          <p:cNvSpPr>
            <a:spLocks noGrp="1"/>
          </p:cNvSpPr>
          <p:nvPr>
            <p:ph type="sldNum" sz="quarter" idx="12"/>
          </p:nvPr>
        </p:nvSpPr>
        <p:spPr/>
        <p:txBody>
          <a:bodyPr/>
          <a:lstStyle/>
          <a:p>
            <a:fld id="{89D7931E-637B-46D8-A580-615CC76C5C63}" type="slidenum">
              <a:rPr lang="en-US" smtClean="0"/>
              <a:pPr/>
              <a:t>4</a:t>
            </a:fld>
            <a:endParaRPr lang="en-US" dirty="0"/>
          </a:p>
        </p:txBody>
      </p:sp>
      <p:pic>
        <p:nvPicPr>
          <p:cNvPr id="6" name="Picture 5">
            <a:extLst>
              <a:ext uri="{FF2B5EF4-FFF2-40B4-BE49-F238E27FC236}">
                <a16:creationId xmlns:a16="http://schemas.microsoft.com/office/drawing/2014/main" id="{32B26424-7FBD-44CC-9165-E888D9676788}"/>
              </a:ext>
            </a:extLst>
          </p:cNvPr>
          <p:cNvPicPr>
            <a:picLocks noChangeAspect="1"/>
          </p:cNvPicPr>
          <p:nvPr/>
        </p:nvPicPr>
        <p:blipFill>
          <a:blip r:embed="rId4"/>
          <a:stretch>
            <a:fillRect/>
          </a:stretch>
        </p:blipFill>
        <p:spPr>
          <a:xfrm>
            <a:off x="6455138" y="591456"/>
            <a:ext cx="4845780" cy="2956656"/>
          </a:xfrm>
          <a:prstGeom prst="rect">
            <a:avLst/>
          </a:prstGeom>
        </p:spPr>
      </p:pic>
      <p:sp>
        <p:nvSpPr>
          <p:cNvPr id="8" name="TextBox 7">
            <a:extLst>
              <a:ext uri="{FF2B5EF4-FFF2-40B4-BE49-F238E27FC236}">
                <a16:creationId xmlns:a16="http://schemas.microsoft.com/office/drawing/2014/main" id="{C13C88E8-F206-409F-ABA1-072FADB4487D}"/>
              </a:ext>
            </a:extLst>
          </p:cNvPr>
          <p:cNvSpPr txBox="1"/>
          <p:nvPr/>
        </p:nvSpPr>
        <p:spPr>
          <a:xfrm>
            <a:off x="6335192" y="3548112"/>
            <a:ext cx="6109668" cy="430887"/>
          </a:xfrm>
          <a:prstGeom prst="rect">
            <a:avLst/>
          </a:prstGeom>
          <a:noFill/>
        </p:spPr>
        <p:txBody>
          <a:bodyPr wrap="square">
            <a:spAutoFit/>
          </a:bodyPr>
          <a:lstStyle/>
          <a:p>
            <a:r>
              <a:rPr lang="en-US" sz="1100" i="1" dirty="0"/>
              <a:t>Source: </a:t>
            </a:r>
            <a:r>
              <a:rPr lang="en-US" sz="1100" dirty="0" err="1"/>
              <a:t>Karasik</a:t>
            </a:r>
            <a:r>
              <a:rPr lang="en-US" sz="1100" dirty="0"/>
              <a:t> (2022) </a:t>
            </a:r>
            <a:r>
              <a:rPr lang="en-US" sz="1100" dirty="0">
                <a:hlinkClick r:id="rId5"/>
              </a:rPr>
              <a:t>https://nicholasinstitute.duke.edu/sites/default/files/projects/Plastic-Pollution-Policy-Country-Profile-Turkey.pdf</a:t>
            </a:r>
            <a:r>
              <a:rPr lang="en-US" sz="1100" dirty="0"/>
              <a:t> </a:t>
            </a:r>
          </a:p>
        </p:txBody>
      </p:sp>
      <p:pic>
        <p:nvPicPr>
          <p:cNvPr id="7" name="Picture 6">
            <a:extLst>
              <a:ext uri="{FF2B5EF4-FFF2-40B4-BE49-F238E27FC236}">
                <a16:creationId xmlns:a16="http://schemas.microsoft.com/office/drawing/2014/main" id="{43434756-A8D9-45F0-A46A-9F9139FFE1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0033" y="4061781"/>
            <a:ext cx="4785360" cy="2350008"/>
          </a:xfrm>
          <a:prstGeom prst="rect">
            <a:avLst/>
          </a:prstGeom>
        </p:spPr>
      </p:pic>
      <p:sp>
        <p:nvSpPr>
          <p:cNvPr id="10" name="TextBox 9">
            <a:extLst>
              <a:ext uri="{FF2B5EF4-FFF2-40B4-BE49-F238E27FC236}">
                <a16:creationId xmlns:a16="http://schemas.microsoft.com/office/drawing/2014/main" id="{9A5AF455-7059-4B00-8AF7-5B67AFBAF443}"/>
              </a:ext>
            </a:extLst>
          </p:cNvPr>
          <p:cNvSpPr txBox="1"/>
          <p:nvPr/>
        </p:nvSpPr>
        <p:spPr>
          <a:xfrm>
            <a:off x="6410033" y="6493259"/>
            <a:ext cx="4916437" cy="276999"/>
          </a:xfrm>
          <a:prstGeom prst="rect">
            <a:avLst/>
          </a:prstGeom>
          <a:noFill/>
        </p:spPr>
        <p:txBody>
          <a:bodyPr wrap="square">
            <a:spAutoFit/>
          </a:bodyPr>
          <a:lstStyle/>
          <a:p>
            <a:r>
              <a:rPr lang="en-US" sz="1200" i="1" dirty="0"/>
              <a:t>Source: </a:t>
            </a:r>
            <a:r>
              <a:rPr lang="en-US" sz="1200" dirty="0" err="1"/>
              <a:t>Ayçin</a:t>
            </a:r>
            <a:r>
              <a:rPr lang="en-US" sz="1200" dirty="0"/>
              <a:t> et al. (2021) </a:t>
            </a:r>
            <a:r>
              <a:rPr lang="en-US" sz="1200" dirty="0">
                <a:hlinkClick r:id="rId7"/>
              </a:rPr>
              <a:t>https://doi.org/10.1177/0734242X2098878</a:t>
            </a:r>
            <a:endParaRPr lang="en-US" sz="1200" dirty="0"/>
          </a:p>
        </p:txBody>
      </p:sp>
    </p:spTree>
    <p:extLst>
      <p:ext uri="{BB962C8B-B14F-4D97-AF65-F5344CB8AC3E}">
        <p14:creationId xmlns:p14="http://schemas.microsoft.com/office/powerpoint/2010/main" val="2138818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2759" y="29702"/>
            <a:ext cx="10972800" cy="692071"/>
          </a:xfrm>
        </p:spPr>
        <p:txBody>
          <a:bodyPr>
            <a:normAutofit/>
          </a:bodyPr>
          <a:lstStyle/>
          <a:p>
            <a:r>
              <a:rPr lang="en-US" sz="3200" dirty="0"/>
              <a:t>Overview of the GTAP-CE: Emission intensities in TUR</a:t>
            </a:r>
          </a:p>
        </p:txBody>
      </p:sp>
      <p:sp>
        <p:nvSpPr>
          <p:cNvPr id="4" name="Slide Number Placeholder 3"/>
          <p:cNvSpPr>
            <a:spLocks noGrp="1"/>
          </p:cNvSpPr>
          <p:nvPr>
            <p:ph type="sldNum" sz="quarter" idx="12"/>
          </p:nvPr>
        </p:nvSpPr>
        <p:spPr/>
        <p:txBody>
          <a:bodyPr/>
          <a:lstStyle/>
          <a:p>
            <a:fld id="{89D7931E-637B-46D8-A580-615CC76C5C63}" type="slidenum">
              <a:rPr lang="en-US" smtClean="0"/>
              <a:pPr/>
              <a:t>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956597086"/>
              </p:ext>
            </p:extLst>
          </p:nvPr>
        </p:nvGraphicFramePr>
        <p:xfrm>
          <a:off x="495559" y="706177"/>
          <a:ext cx="3999578" cy="5445646"/>
        </p:xfrm>
        <a:graphic>
          <a:graphicData uri="http://schemas.openxmlformats.org/drawingml/2006/table">
            <a:tbl>
              <a:tblPr firstRow="1" bandCol="1">
                <a:tableStyleId>{FABFCF23-3B69-468F-B69F-88F6DE6A72F2}</a:tableStyleId>
              </a:tblPr>
              <a:tblGrid>
                <a:gridCol w="479985">
                  <a:extLst>
                    <a:ext uri="{9D8B030D-6E8A-4147-A177-3AD203B41FA5}">
                      <a16:colId xmlns:a16="http://schemas.microsoft.com/office/drawing/2014/main" val="4055691991"/>
                    </a:ext>
                  </a:extLst>
                </a:gridCol>
                <a:gridCol w="479985">
                  <a:extLst>
                    <a:ext uri="{9D8B030D-6E8A-4147-A177-3AD203B41FA5}">
                      <a16:colId xmlns:a16="http://schemas.microsoft.com/office/drawing/2014/main" val="277423820"/>
                    </a:ext>
                  </a:extLst>
                </a:gridCol>
                <a:gridCol w="977171">
                  <a:extLst>
                    <a:ext uri="{9D8B030D-6E8A-4147-A177-3AD203B41FA5}">
                      <a16:colId xmlns:a16="http://schemas.microsoft.com/office/drawing/2014/main" val="2639316846"/>
                    </a:ext>
                  </a:extLst>
                </a:gridCol>
                <a:gridCol w="2062437">
                  <a:extLst>
                    <a:ext uri="{9D8B030D-6E8A-4147-A177-3AD203B41FA5}">
                      <a16:colId xmlns:a16="http://schemas.microsoft.com/office/drawing/2014/main" val="3671401314"/>
                    </a:ext>
                  </a:extLst>
                </a:gridCol>
              </a:tblGrid>
              <a:tr h="260859">
                <a:tc>
                  <a:txBody>
                    <a:bodyPr/>
                    <a:lstStyle/>
                    <a:p>
                      <a:pPr algn="ctr" fontAlgn="b">
                        <a:lnSpc>
                          <a:spcPct val="120000"/>
                        </a:lnSpc>
                      </a:pPr>
                      <a:r>
                        <a:rPr lang="en-US" sz="1200" u="none" strike="noStrike" dirty="0">
                          <a:effectLst/>
                        </a:rPr>
                        <a:t>No.</a:t>
                      </a:r>
                      <a:endParaRPr lang="en-US" sz="1200" b="1" i="0" u="none" strike="noStrike" dirty="0">
                        <a:solidFill>
                          <a:srgbClr val="000000"/>
                        </a:solidFill>
                        <a:effectLst/>
                        <a:latin typeface="Calibri" panose="020F0502020204030204" pitchFamily="34" charset="0"/>
                      </a:endParaRPr>
                    </a:p>
                  </a:txBody>
                  <a:tcPr marL="9065" marR="9065" marT="9065" marB="0" anchor="b"/>
                </a:tc>
                <a:tc>
                  <a:txBody>
                    <a:bodyPr/>
                    <a:lstStyle/>
                    <a:p>
                      <a:pPr algn="ctr" fontAlgn="b">
                        <a:lnSpc>
                          <a:spcPct val="120000"/>
                        </a:lnSpc>
                      </a:pPr>
                      <a:r>
                        <a:rPr lang="en-US" sz="1200" b="1" u="none" strike="noStrike" kern="1200" dirty="0">
                          <a:solidFill>
                            <a:schemeClr val="lt1"/>
                          </a:solidFill>
                          <a:effectLst/>
                          <a:latin typeface="+mn-lt"/>
                          <a:ea typeface="+mn-ea"/>
                          <a:cs typeface="+mn-cs"/>
                        </a:rPr>
                        <a:t>GTAP</a:t>
                      </a:r>
                    </a:p>
                  </a:txBody>
                  <a:tcPr marL="9065" marR="9065" marT="9065" marB="0" anchor="b"/>
                </a:tc>
                <a:tc>
                  <a:txBody>
                    <a:bodyPr/>
                    <a:lstStyle/>
                    <a:p>
                      <a:pPr algn="ctr" fontAlgn="b">
                        <a:lnSpc>
                          <a:spcPct val="120000"/>
                        </a:lnSpc>
                      </a:pPr>
                      <a:r>
                        <a:rPr lang="en-US" sz="1200" u="none" strike="noStrike" dirty="0">
                          <a:effectLst/>
                        </a:rPr>
                        <a:t>New sector</a:t>
                      </a:r>
                      <a:endParaRPr lang="en-US" sz="1200" b="1" i="0" u="none" strike="noStrike" dirty="0">
                        <a:solidFill>
                          <a:srgbClr val="000000"/>
                        </a:solidFill>
                        <a:effectLst/>
                        <a:latin typeface="Calibri" panose="020F0502020204030204" pitchFamily="34" charset="0"/>
                      </a:endParaRPr>
                    </a:p>
                  </a:txBody>
                  <a:tcPr marL="9065" marR="9065" marT="9065" marB="0" anchor="b"/>
                </a:tc>
                <a:tc>
                  <a:txBody>
                    <a:bodyPr/>
                    <a:lstStyle/>
                    <a:p>
                      <a:pPr algn="ctr" fontAlgn="b">
                        <a:lnSpc>
                          <a:spcPct val="120000"/>
                        </a:lnSpc>
                      </a:pPr>
                      <a:r>
                        <a:rPr lang="en-US" sz="1200" u="none" strike="noStrike" dirty="0">
                          <a:effectLst/>
                        </a:rPr>
                        <a:t>Description</a:t>
                      </a:r>
                      <a:endParaRPr lang="en-US" sz="1200" b="1" i="0" u="none" strike="noStrike" dirty="0">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440319050"/>
                  </a:ext>
                </a:extLst>
              </a:tr>
              <a:tr h="205273">
                <a:tc>
                  <a:txBody>
                    <a:bodyPr/>
                    <a:lstStyle/>
                    <a:p>
                      <a:pPr algn="ctr" fontAlgn="b">
                        <a:lnSpc>
                          <a:spcPct val="120000"/>
                        </a:lnSpc>
                      </a:pPr>
                      <a:r>
                        <a:rPr lang="en-US" sz="1200" u="none" strike="noStrike" dirty="0">
                          <a:effectLst/>
                        </a:rPr>
                        <a:t>1</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rowSpan="5">
                  <a:txBody>
                    <a:bodyPr/>
                    <a:lstStyle/>
                    <a:p>
                      <a:pPr algn="ctr" fontAlgn="b">
                        <a:lnSpc>
                          <a:spcPct val="120000"/>
                        </a:lnSpc>
                      </a:pPr>
                      <a:r>
                        <a:rPr lang="en-US" sz="1200" b="0" i="0" u="none" strike="noStrike" dirty="0" err="1">
                          <a:solidFill>
                            <a:srgbClr val="000000"/>
                          </a:solidFill>
                          <a:effectLst/>
                          <a:latin typeface="Calibri" panose="020F0502020204030204" pitchFamily="34" charset="0"/>
                        </a:rPr>
                        <a:t>oxt</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tc>
                  <a:txBody>
                    <a:bodyPr/>
                    <a:lstStyle/>
                    <a:p>
                      <a:pPr algn="ctr" rtl="0" fontAlgn="ctr">
                        <a:lnSpc>
                          <a:spcPct val="120000"/>
                        </a:lnSpc>
                      </a:pPr>
                      <a:r>
                        <a:rPr lang="en-US" sz="1200" u="none" strike="noStrike" dirty="0" err="1">
                          <a:effectLst/>
                        </a:rPr>
                        <a:t>nmn</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tc>
                  <a:txBody>
                    <a:bodyPr/>
                    <a:lstStyle/>
                    <a:p>
                      <a:pPr algn="ctr" rtl="0" fontAlgn="ctr">
                        <a:lnSpc>
                          <a:spcPct val="120000"/>
                        </a:lnSpc>
                      </a:pPr>
                      <a:r>
                        <a:rPr lang="en-US" sz="1200" u="none" strike="noStrike" dirty="0">
                          <a:effectLst/>
                        </a:rPr>
                        <a:t>Non-metallic minerals mining</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extLst>
                  <a:ext uri="{0D108BD9-81ED-4DB2-BD59-A6C34878D82A}">
                    <a16:rowId xmlns:a16="http://schemas.microsoft.com/office/drawing/2014/main" val="2051674713"/>
                  </a:ext>
                </a:extLst>
              </a:tr>
              <a:tr h="205273">
                <a:tc>
                  <a:txBody>
                    <a:bodyPr/>
                    <a:lstStyle/>
                    <a:p>
                      <a:pPr algn="ctr" fontAlgn="b">
                        <a:lnSpc>
                          <a:spcPct val="120000"/>
                        </a:lnSpc>
                      </a:pPr>
                      <a:r>
                        <a:rPr lang="en-US" sz="1200" u="none" strike="noStrike">
                          <a:effectLst/>
                        </a:rPr>
                        <a:t>2</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a:txBody>
                    <a:bodyPr/>
                    <a:lstStyle/>
                    <a:p>
                      <a:pPr algn="ctr" rtl="0" fontAlgn="ctr">
                        <a:lnSpc>
                          <a:spcPct val="120000"/>
                        </a:lnSpc>
                      </a:pPr>
                      <a:r>
                        <a:rPr lang="en-US" sz="1200" u="none" strike="noStrike" dirty="0" err="1">
                          <a:effectLst/>
                        </a:rPr>
                        <a:t>mio</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tc>
                  <a:txBody>
                    <a:bodyPr/>
                    <a:lstStyle/>
                    <a:p>
                      <a:pPr algn="ctr" rtl="0" fontAlgn="ctr">
                        <a:lnSpc>
                          <a:spcPct val="120000"/>
                        </a:lnSpc>
                      </a:pPr>
                      <a:r>
                        <a:rPr lang="en-US" sz="1200" u="none" strike="noStrike" dirty="0">
                          <a:effectLst/>
                        </a:rPr>
                        <a:t>Mining of iron ores</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extLst>
                  <a:ext uri="{0D108BD9-81ED-4DB2-BD59-A6C34878D82A}">
                    <a16:rowId xmlns:a16="http://schemas.microsoft.com/office/drawing/2014/main" val="1425866112"/>
                  </a:ext>
                </a:extLst>
              </a:tr>
              <a:tr h="205273">
                <a:tc>
                  <a:txBody>
                    <a:bodyPr/>
                    <a:lstStyle/>
                    <a:p>
                      <a:pPr algn="ctr" fontAlgn="b">
                        <a:lnSpc>
                          <a:spcPct val="120000"/>
                        </a:lnSpc>
                      </a:pPr>
                      <a:r>
                        <a:rPr lang="en-US" sz="1200" u="none" strike="noStrike">
                          <a:effectLst/>
                        </a:rPr>
                        <a:t>3</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a:txBody>
                    <a:bodyPr/>
                    <a:lstStyle/>
                    <a:p>
                      <a:pPr algn="ctr" rtl="0" fontAlgn="ctr">
                        <a:lnSpc>
                          <a:spcPct val="120000"/>
                        </a:lnSpc>
                      </a:pPr>
                      <a:r>
                        <a:rPr lang="en-US" sz="1200" u="none" strike="noStrike" dirty="0" err="1">
                          <a:effectLst/>
                        </a:rPr>
                        <a:t>mao</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tc>
                  <a:txBody>
                    <a:bodyPr/>
                    <a:lstStyle/>
                    <a:p>
                      <a:pPr algn="ctr" rtl="0" fontAlgn="ctr">
                        <a:lnSpc>
                          <a:spcPct val="120000"/>
                        </a:lnSpc>
                      </a:pPr>
                      <a:r>
                        <a:rPr lang="en-US" sz="1200" u="none" strike="noStrike" dirty="0">
                          <a:effectLst/>
                        </a:rPr>
                        <a:t>Mining of aluminum ores</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extLst>
                  <a:ext uri="{0D108BD9-81ED-4DB2-BD59-A6C34878D82A}">
                    <a16:rowId xmlns:a16="http://schemas.microsoft.com/office/drawing/2014/main" val="1636030065"/>
                  </a:ext>
                </a:extLst>
              </a:tr>
              <a:tr h="205273">
                <a:tc>
                  <a:txBody>
                    <a:bodyPr/>
                    <a:lstStyle/>
                    <a:p>
                      <a:pPr algn="ctr" fontAlgn="b">
                        <a:lnSpc>
                          <a:spcPct val="120000"/>
                        </a:lnSpc>
                      </a:pPr>
                      <a:r>
                        <a:rPr lang="en-US" sz="1200" u="none" strike="noStrike">
                          <a:effectLst/>
                        </a:rPr>
                        <a:t>4</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a:txBody>
                    <a:bodyPr/>
                    <a:lstStyle/>
                    <a:p>
                      <a:pPr algn="ctr" rtl="0" fontAlgn="ctr">
                        <a:lnSpc>
                          <a:spcPct val="120000"/>
                        </a:lnSpc>
                      </a:pPr>
                      <a:r>
                        <a:rPr lang="en-US" sz="1200" u="none" strike="noStrike">
                          <a:effectLst/>
                        </a:rPr>
                        <a:t>mco</a:t>
                      </a:r>
                      <a:endParaRPr lang="en-US" sz="1200" b="1" i="0" u="none" strike="noStrike">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tc>
                  <a:txBody>
                    <a:bodyPr/>
                    <a:lstStyle/>
                    <a:p>
                      <a:pPr algn="ctr" rtl="0" fontAlgn="ctr">
                        <a:lnSpc>
                          <a:spcPct val="120000"/>
                        </a:lnSpc>
                      </a:pPr>
                      <a:r>
                        <a:rPr lang="en-US" sz="1200" u="none" strike="noStrike" dirty="0">
                          <a:effectLst/>
                        </a:rPr>
                        <a:t>Mining of copper ores</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extLst>
                  <a:ext uri="{0D108BD9-81ED-4DB2-BD59-A6C34878D82A}">
                    <a16:rowId xmlns:a16="http://schemas.microsoft.com/office/drawing/2014/main" val="242129547"/>
                  </a:ext>
                </a:extLst>
              </a:tr>
              <a:tr h="205273">
                <a:tc>
                  <a:txBody>
                    <a:bodyPr/>
                    <a:lstStyle/>
                    <a:p>
                      <a:pPr algn="ctr" fontAlgn="b">
                        <a:lnSpc>
                          <a:spcPct val="120000"/>
                        </a:lnSpc>
                      </a:pPr>
                      <a:r>
                        <a:rPr lang="en-US" sz="1200" u="none" strike="noStrike">
                          <a:effectLst/>
                        </a:rPr>
                        <a:t>5</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1">
                        <a:lumMod val="40000"/>
                        <a:lumOff val="60000"/>
                      </a:schemeClr>
                    </a:solidFill>
                  </a:tcPr>
                </a:tc>
                <a:tc>
                  <a:txBody>
                    <a:bodyPr/>
                    <a:lstStyle/>
                    <a:p>
                      <a:pPr algn="ctr" rtl="0" fontAlgn="ctr">
                        <a:lnSpc>
                          <a:spcPct val="120000"/>
                        </a:lnSpc>
                      </a:pPr>
                      <a:r>
                        <a:rPr lang="en-US" sz="1200" u="none" strike="noStrike">
                          <a:effectLst/>
                        </a:rPr>
                        <a:t>moo</a:t>
                      </a:r>
                      <a:endParaRPr lang="en-US" sz="1200" b="1" i="0" u="none" strike="noStrike">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tc>
                  <a:txBody>
                    <a:bodyPr/>
                    <a:lstStyle/>
                    <a:p>
                      <a:pPr algn="ctr" rtl="0" fontAlgn="ctr">
                        <a:lnSpc>
                          <a:spcPct val="120000"/>
                        </a:lnSpc>
                      </a:pPr>
                      <a:r>
                        <a:rPr lang="en-US" sz="1200" u="none" strike="noStrike" dirty="0">
                          <a:effectLst/>
                        </a:rPr>
                        <a:t>Mining of other ores</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1">
                        <a:lumMod val="40000"/>
                        <a:lumOff val="60000"/>
                      </a:schemeClr>
                    </a:solidFill>
                  </a:tcPr>
                </a:tc>
                <a:extLst>
                  <a:ext uri="{0D108BD9-81ED-4DB2-BD59-A6C34878D82A}">
                    <a16:rowId xmlns:a16="http://schemas.microsoft.com/office/drawing/2014/main" val="3875367471"/>
                  </a:ext>
                </a:extLst>
              </a:tr>
              <a:tr h="205273">
                <a:tc>
                  <a:txBody>
                    <a:bodyPr/>
                    <a:lstStyle/>
                    <a:p>
                      <a:pPr algn="ctr" fontAlgn="b">
                        <a:lnSpc>
                          <a:spcPct val="120000"/>
                        </a:lnSpc>
                      </a:pPr>
                      <a:r>
                        <a:rPr lang="en-US" sz="1200" u="none" strike="noStrike" dirty="0">
                          <a:effectLst/>
                        </a:rPr>
                        <a:t>6</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rowSpan="4">
                  <a:txBody>
                    <a:bodyPr/>
                    <a:lstStyle/>
                    <a:p>
                      <a:pPr algn="ctr" fontAlgn="b">
                        <a:lnSpc>
                          <a:spcPct val="120000"/>
                        </a:lnSpc>
                      </a:pPr>
                      <a:r>
                        <a:rPr lang="en-US" sz="1200" b="0" i="0" u="none" strike="noStrike" dirty="0" err="1">
                          <a:solidFill>
                            <a:srgbClr val="000000"/>
                          </a:solidFill>
                          <a:effectLst/>
                          <a:latin typeface="Calibri" panose="020F0502020204030204" pitchFamily="34" charset="0"/>
                        </a:rPr>
                        <a:t>rpp</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6">
                        <a:lumMod val="40000"/>
                        <a:lumOff val="60000"/>
                      </a:schemeClr>
                    </a:solidFill>
                  </a:tcPr>
                </a:tc>
                <a:tc>
                  <a:txBody>
                    <a:bodyPr/>
                    <a:lstStyle/>
                    <a:p>
                      <a:pPr algn="ctr" fontAlgn="b">
                        <a:lnSpc>
                          <a:spcPct val="120000"/>
                        </a:lnSpc>
                      </a:pPr>
                      <a:r>
                        <a:rPr lang="en-US" sz="1200" u="none" strike="noStrike">
                          <a:effectLst/>
                        </a:rPr>
                        <a:t>rbr</a:t>
                      </a:r>
                      <a:endParaRPr lang="en-US" sz="1200" b="1" i="0" u="none" strike="noStrike">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a:txBody>
                    <a:bodyPr/>
                    <a:lstStyle/>
                    <a:p>
                      <a:pPr algn="ctr" rtl="0" fontAlgn="ctr">
                        <a:lnSpc>
                          <a:spcPct val="120000"/>
                        </a:lnSpc>
                      </a:pPr>
                      <a:r>
                        <a:rPr lang="en-US" sz="1200" u="none" strike="noStrike" dirty="0">
                          <a:effectLst/>
                        </a:rPr>
                        <a:t>Rubber products</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6">
                        <a:lumMod val="40000"/>
                        <a:lumOff val="60000"/>
                      </a:schemeClr>
                    </a:solidFill>
                  </a:tcPr>
                </a:tc>
                <a:extLst>
                  <a:ext uri="{0D108BD9-81ED-4DB2-BD59-A6C34878D82A}">
                    <a16:rowId xmlns:a16="http://schemas.microsoft.com/office/drawing/2014/main" val="937974128"/>
                  </a:ext>
                </a:extLst>
              </a:tr>
              <a:tr h="205273">
                <a:tc>
                  <a:txBody>
                    <a:bodyPr/>
                    <a:lstStyle/>
                    <a:p>
                      <a:pPr algn="ctr" fontAlgn="b">
                        <a:lnSpc>
                          <a:spcPct val="120000"/>
                        </a:lnSpc>
                      </a:pPr>
                      <a:r>
                        <a:rPr lang="en-US" sz="1200" u="none" strike="noStrike" dirty="0">
                          <a:effectLst/>
                        </a:rPr>
                        <a:t>7</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a:txBody>
                    <a:bodyPr/>
                    <a:lstStyle/>
                    <a:p>
                      <a:pPr algn="ctr" fontAlgn="b">
                        <a:lnSpc>
                          <a:spcPct val="120000"/>
                        </a:lnSpc>
                      </a:pPr>
                      <a:r>
                        <a:rPr lang="en-US" sz="1200" u="none" strike="noStrike" dirty="0" err="1">
                          <a:effectLst/>
                        </a:rPr>
                        <a:t>plp</a:t>
                      </a:r>
                      <a:endParaRPr lang="en-US" sz="1200" b="1" i="0" u="none" strike="noStrike" dirty="0">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a:txBody>
                    <a:bodyPr/>
                    <a:lstStyle/>
                    <a:p>
                      <a:pPr algn="ctr" rtl="0" fontAlgn="ctr">
                        <a:lnSpc>
                          <a:spcPct val="120000"/>
                        </a:lnSpc>
                      </a:pPr>
                      <a:r>
                        <a:rPr lang="en-US" sz="1200" u="none" strike="noStrike" dirty="0">
                          <a:effectLst/>
                        </a:rPr>
                        <a:t>Plastic products – primary </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6">
                        <a:lumMod val="40000"/>
                        <a:lumOff val="60000"/>
                      </a:schemeClr>
                    </a:solidFill>
                  </a:tcPr>
                </a:tc>
                <a:extLst>
                  <a:ext uri="{0D108BD9-81ED-4DB2-BD59-A6C34878D82A}">
                    <a16:rowId xmlns:a16="http://schemas.microsoft.com/office/drawing/2014/main" val="2603473463"/>
                  </a:ext>
                </a:extLst>
              </a:tr>
              <a:tr h="205273">
                <a:tc>
                  <a:txBody>
                    <a:bodyPr/>
                    <a:lstStyle/>
                    <a:p>
                      <a:pPr algn="ctr" fontAlgn="b">
                        <a:lnSpc>
                          <a:spcPct val="120000"/>
                        </a:lnSpc>
                      </a:pPr>
                      <a:r>
                        <a:rPr lang="en-US" sz="1200" u="none" strike="noStrike">
                          <a:effectLst/>
                        </a:rPr>
                        <a:t>8</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a:txBody>
                    <a:bodyPr/>
                    <a:lstStyle/>
                    <a:p>
                      <a:pPr algn="ctr" fontAlgn="b">
                        <a:lnSpc>
                          <a:spcPct val="120000"/>
                        </a:lnSpc>
                      </a:pPr>
                      <a:r>
                        <a:rPr lang="en-US" sz="1200" u="none" strike="noStrike">
                          <a:effectLst/>
                        </a:rPr>
                        <a:t>pls</a:t>
                      </a:r>
                      <a:endParaRPr lang="en-US" sz="1200" b="1" i="0" u="none" strike="noStrike">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a:txBody>
                    <a:bodyPr/>
                    <a:lstStyle/>
                    <a:p>
                      <a:pPr algn="ctr" rtl="0" fontAlgn="ctr">
                        <a:lnSpc>
                          <a:spcPct val="120000"/>
                        </a:lnSpc>
                      </a:pPr>
                      <a:r>
                        <a:rPr lang="en-US" sz="1200" u="none" strike="noStrike" dirty="0">
                          <a:effectLst/>
                        </a:rPr>
                        <a:t>Plastic products – secondary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6">
                        <a:lumMod val="40000"/>
                        <a:lumOff val="60000"/>
                      </a:schemeClr>
                    </a:solidFill>
                  </a:tcPr>
                </a:tc>
                <a:extLst>
                  <a:ext uri="{0D108BD9-81ED-4DB2-BD59-A6C34878D82A}">
                    <a16:rowId xmlns:a16="http://schemas.microsoft.com/office/drawing/2014/main" val="1193928580"/>
                  </a:ext>
                </a:extLst>
              </a:tr>
              <a:tr h="205273">
                <a:tc>
                  <a:txBody>
                    <a:bodyPr/>
                    <a:lstStyle/>
                    <a:p>
                      <a:pPr algn="ctr" fontAlgn="b">
                        <a:lnSpc>
                          <a:spcPct val="120000"/>
                        </a:lnSpc>
                      </a:pPr>
                      <a:r>
                        <a:rPr lang="en-US" sz="1200" u="none" strike="noStrike">
                          <a:effectLst/>
                        </a:rPr>
                        <a:t>9</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a:txBody>
                    <a:bodyPr/>
                    <a:lstStyle/>
                    <a:p>
                      <a:pPr algn="ctr" fontAlgn="b">
                        <a:lnSpc>
                          <a:spcPct val="120000"/>
                        </a:lnSpc>
                      </a:pPr>
                      <a:r>
                        <a:rPr lang="en-US" sz="1200" u="none" strike="noStrike">
                          <a:effectLst/>
                        </a:rPr>
                        <a:t>plr</a:t>
                      </a:r>
                      <a:endParaRPr lang="en-US" sz="1200" b="1" i="0" u="none" strike="noStrike">
                        <a:solidFill>
                          <a:srgbClr val="000000"/>
                        </a:solidFill>
                        <a:effectLst/>
                        <a:latin typeface="Calibri" panose="020F0502020204030204" pitchFamily="34" charset="0"/>
                      </a:endParaRPr>
                    </a:p>
                  </a:txBody>
                  <a:tcPr marL="9065" marR="9065" marT="9065" marB="0" anchor="b">
                    <a:solidFill>
                      <a:schemeClr val="accent6">
                        <a:lumMod val="40000"/>
                        <a:lumOff val="60000"/>
                      </a:schemeClr>
                    </a:solidFill>
                  </a:tcPr>
                </a:tc>
                <a:tc>
                  <a:txBody>
                    <a:bodyPr/>
                    <a:lstStyle/>
                    <a:p>
                      <a:pPr algn="ctr" rtl="0" fontAlgn="ctr">
                        <a:lnSpc>
                          <a:spcPct val="120000"/>
                        </a:lnSpc>
                      </a:pPr>
                      <a:r>
                        <a:rPr lang="en-US" sz="1200" u="none" strike="noStrike" dirty="0">
                          <a:effectLst/>
                        </a:rPr>
                        <a:t>Recycling - plastics</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6">
                        <a:lumMod val="40000"/>
                        <a:lumOff val="60000"/>
                      </a:schemeClr>
                    </a:solidFill>
                  </a:tcPr>
                </a:tc>
                <a:extLst>
                  <a:ext uri="{0D108BD9-81ED-4DB2-BD59-A6C34878D82A}">
                    <a16:rowId xmlns:a16="http://schemas.microsoft.com/office/drawing/2014/main" val="764335543"/>
                  </a:ext>
                </a:extLst>
              </a:tr>
              <a:tr h="205273">
                <a:tc>
                  <a:txBody>
                    <a:bodyPr/>
                    <a:lstStyle/>
                    <a:p>
                      <a:pPr algn="ctr" fontAlgn="b">
                        <a:lnSpc>
                          <a:spcPct val="120000"/>
                        </a:lnSpc>
                      </a:pPr>
                      <a:r>
                        <a:rPr lang="en-US" sz="1200" u="none" strike="noStrike" dirty="0">
                          <a:effectLst/>
                        </a:rPr>
                        <a:t>10</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rowSpan="4">
                  <a:txBody>
                    <a:bodyPr/>
                    <a:lstStyle/>
                    <a:p>
                      <a:pPr algn="ctr" fontAlgn="b">
                        <a:lnSpc>
                          <a:spcPct val="120000"/>
                        </a:lnSpc>
                      </a:pPr>
                      <a:r>
                        <a:rPr lang="en-US" sz="1200" b="0" i="0" u="none" strike="noStrike" dirty="0" err="1">
                          <a:solidFill>
                            <a:srgbClr val="000000"/>
                          </a:solidFill>
                          <a:effectLst/>
                          <a:latin typeface="Calibri" panose="020F0502020204030204" pitchFamily="34" charset="0"/>
                        </a:rPr>
                        <a:t>i_s</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tc>
                  <a:txBody>
                    <a:bodyPr/>
                    <a:lstStyle/>
                    <a:p>
                      <a:pPr algn="ctr" rtl="0" fontAlgn="ctr">
                        <a:lnSpc>
                          <a:spcPct val="120000"/>
                        </a:lnSpc>
                      </a:pPr>
                      <a:r>
                        <a:rPr lang="en-US" sz="1200" u="none" strike="noStrike" dirty="0" err="1">
                          <a:effectLst/>
                        </a:rPr>
                        <a:t>isp</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tc>
                  <a:txBody>
                    <a:bodyPr/>
                    <a:lstStyle/>
                    <a:p>
                      <a:pPr algn="ctr" rtl="0" fontAlgn="ctr">
                        <a:lnSpc>
                          <a:spcPct val="120000"/>
                        </a:lnSpc>
                      </a:pPr>
                      <a:r>
                        <a:rPr lang="en-US" sz="1200" u="none" strike="noStrike" dirty="0">
                          <a:effectLst/>
                        </a:rPr>
                        <a:t>Iron and steel – primary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extLst>
                  <a:ext uri="{0D108BD9-81ED-4DB2-BD59-A6C34878D82A}">
                    <a16:rowId xmlns:a16="http://schemas.microsoft.com/office/drawing/2014/main" val="3393193689"/>
                  </a:ext>
                </a:extLst>
              </a:tr>
              <a:tr h="205273">
                <a:tc>
                  <a:txBody>
                    <a:bodyPr/>
                    <a:lstStyle/>
                    <a:p>
                      <a:pPr algn="ctr" fontAlgn="b">
                        <a:lnSpc>
                          <a:spcPct val="120000"/>
                        </a:lnSpc>
                      </a:pPr>
                      <a:r>
                        <a:rPr lang="en-US" sz="1200" u="none" strike="noStrike">
                          <a:effectLst/>
                        </a:rPr>
                        <a:t>11</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a:txBody>
                    <a:bodyPr/>
                    <a:lstStyle/>
                    <a:p>
                      <a:pPr algn="ctr" rtl="0" fontAlgn="ctr">
                        <a:lnSpc>
                          <a:spcPct val="120000"/>
                        </a:lnSpc>
                      </a:pPr>
                      <a:r>
                        <a:rPr lang="en-US" sz="1200" u="none" strike="noStrike" dirty="0" err="1">
                          <a:effectLst/>
                        </a:rPr>
                        <a:t>iss</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tc>
                  <a:txBody>
                    <a:bodyPr/>
                    <a:lstStyle/>
                    <a:p>
                      <a:pPr algn="ctr" rtl="0" fontAlgn="ctr">
                        <a:lnSpc>
                          <a:spcPct val="120000"/>
                        </a:lnSpc>
                      </a:pPr>
                      <a:r>
                        <a:rPr lang="en-US" sz="1200" u="none" strike="noStrike" dirty="0">
                          <a:effectLst/>
                        </a:rPr>
                        <a:t>Iron and steel – secondary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extLst>
                  <a:ext uri="{0D108BD9-81ED-4DB2-BD59-A6C34878D82A}">
                    <a16:rowId xmlns:a16="http://schemas.microsoft.com/office/drawing/2014/main" val="1128797013"/>
                  </a:ext>
                </a:extLst>
              </a:tr>
              <a:tr h="205273">
                <a:tc>
                  <a:txBody>
                    <a:bodyPr/>
                    <a:lstStyle/>
                    <a:p>
                      <a:pPr algn="ctr" fontAlgn="b">
                        <a:lnSpc>
                          <a:spcPct val="120000"/>
                        </a:lnSpc>
                      </a:pPr>
                      <a:r>
                        <a:rPr lang="en-US" sz="1200" u="none" strike="noStrike">
                          <a:effectLst/>
                        </a:rPr>
                        <a:t>12</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a:txBody>
                    <a:bodyPr/>
                    <a:lstStyle/>
                    <a:p>
                      <a:pPr algn="ctr" fontAlgn="b">
                        <a:lnSpc>
                          <a:spcPct val="120000"/>
                        </a:lnSpc>
                      </a:pPr>
                      <a:r>
                        <a:rPr lang="en-US" sz="1200" u="none" strike="noStrike">
                          <a:effectLst/>
                        </a:rPr>
                        <a:t>ris</a:t>
                      </a:r>
                      <a:endParaRPr lang="en-US" sz="1200" b="1" i="0" u="none" strike="noStrike">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a:txBody>
                    <a:bodyPr/>
                    <a:lstStyle/>
                    <a:p>
                      <a:pPr algn="ctr" rtl="0" fontAlgn="ctr">
                        <a:lnSpc>
                          <a:spcPct val="120000"/>
                        </a:lnSpc>
                      </a:pPr>
                      <a:r>
                        <a:rPr lang="en-US" sz="1200" u="none" strike="noStrike" dirty="0">
                          <a:effectLst/>
                        </a:rPr>
                        <a:t>Recycling - iron and steel</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extLst>
                  <a:ext uri="{0D108BD9-81ED-4DB2-BD59-A6C34878D82A}">
                    <a16:rowId xmlns:a16="http://schemas.microsoft.com/office/drawing/2014/main" val="589490865"/>
                  </a:ext>
                </a:extLst>
              </a:tr>
              <a:tr h="205273">
                <a:tc>
                  <a:txBody>
                    <a:bodyPr/>
                    <a:lstStyle/>
                    <a:p>
                      <a:pPr algn="ctr" fontAlgn="b">
                        <a:lnSpc>
                          <a:spcPct val="120000"/>
                        </a:lnSpc>
                      </a:pPr>
                      <a:r>
                        <a:rPr lang="en-US" sz="1200" u="none" strike="noStrike">
                          <a:effectLst/>
                        </a:rPr>
                        <a:t>13</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4">
                        <a:lumMod val="40000"/>
                        <a:lumOff val="60000"/>
                      </a:schemeClr>
                    </a:solidFill>
                  </a:tcPr>
                </a:tc>
                <a:tc>
                  <a:txBody>
                    <a:bodyPr/>
                    <a:lstStyle/>
                    <a:p>
                      <a:pPr algn="ctr" rtl="0" fontAlgn="ctr">
                        <a:lnSpc>
                          <a:spcPct val="120000"/>
                        </a:lnSpc>
                      </a:pPr>
                      <a:r>
                        <a:rPr lang="en-US" sz="1200" u="none" strike="noStrike">
                          <a:effectLst/>
                        </a:rPr>
                        <a:t>isc</a:t>
                      </a:r>
                      <a:endParaRPr lang="en-US" sz="1200" b="1" i="0" u="none" strike="noStrike">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tc>
                  <a:txBody>
                    <a:bodyPr/>
                    <a:lstStyle/>
                    <a:p>
                      <a:pPr algn="ctr" rtl="0" fontAlgn="ctr">
                        <a:lnSpc>
                          <a:spcPct val="120000"/>
                        </a:lnSpc>
                      </a:pPr>
                      <a:r>
                        <a:rPr lang="en-US" sz="1200" u="none" strike="noStrike" dirty="0">
                          <a:effectLst/>
                        </a:rPr>
                        <a:t>Iron and steel casting</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4">
                        <a:lumMod val="40000"/>
                        <a:lumOff val="60000"/>
                      </a:schemeClr>
                    </a:solidFill>
                  </a:tcPr>
                </a:tc>
                <a:extLst>
                  <a:ext uri="{0D108BD9-81ED-4DB2-BD59-A6C34878D82A}">
                    <a16:rowId xmlns:a16="http://schemas.microsoft.com/office/drawing/2014/main" val="3763116505"/>
                  </a:ext>
                </a:extLst>
              </a:tr>
              <a:tr h="205273">
                <a:tc>
                  <a:txBody>
                    <a:bodyPr/>
                    <a:lstStyle/>
                    <a:p>
                      <a:pPr algn="ctr" fontAlgn="b">
                        <a:lnSpc>
                          <a:spcPct val="120000"/>
                        </a:lnSpc>
                      </a:pPr>
                      <a:r>
                        <a:rPr lang="en-US" sz="1200" u="none" strike="noStrike" dirty="0">
                          <a:effectLst/>
                        </a:rPr>
                        <a:t>14</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bg2">
                        <a:lumMod val="90000"/>
                      </a:schemeClr>
                    </a:solidFill>
                  </a:tcPr>
                </a:tc>
                <a:tc rowSpan="10">
                  <a:txBody>
                    <a:bodyPr/>
                    <a:lstStyle/>
                    <a:p>
                      <a:pPr algn="ctr" fontAlgn="b">
                        <a:lnSpc>
                          <a:spcPct val="120000"/>
                        </a:lnSpc>
                      </a:pPr>
                      <a:r>
                        <a:rPr lang="en-US" sz="1200" b="0" i="0" u="none" strike="noStrike" dirty="0" err="1">
                          <a:solidFill>
                            <a:srgbClr val="000000"/>
                          </a:solidFill>
                          <a:effectLst/>
                          <a:latin typeface="Calibri" panose="020F0502020204030204" pitchFamily="34" charset="0"/>
                        </a:rPr>
                        <a:t>nfm</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bg2">
                        <a:lumMod val="90000"/>
                      </a:schemeClr>
                    </a:solidFill>
                  </a:tcPr>
                </a:tc>
                <a:tc>
                  <a:txBody>
                    <a:bodyPr/>
                    <a:lstStyle/>
                    <a:p>
                      <a:pPr algn="ctr" rtl="0" fontAlgn="ctr">
                        <a:lnSpc>
                          <a:spcPct val="120000"/>
                        </a:lnSpc>
                      </a:pPr>
                      <a:r>
                        <a:rPr lang="en-US" sz="1200" u="none" strike="noStrike" dirty="0">
                          <a:effectLst/>
                        </a:rPr>
                        <a:t>app</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bg2">
                        <a:lumMod val="90000"/>
                      </a:schemeClr>
                    </a:solidFill>
                  </a:tcPr>
                </a:tc>
                <a:tc>
                  <a:txBody>
                    <a:bodyPr/>
                    <a:lstStyle/>
                    <a:p>
                      <a:pPr algn="ctr" rtl="0" fontAlgn="ctr">
                        <a:lnSpc>
                          <a:spcPct val="120000"/>
                        </a:lnSpc>
                      </a:pPr>
                      <a:r>
                        <a:rPr lang="en-US" sz="1200" u="none" strike="noStrike" dirty="0">
                          <a:effectLst/>
                        </a:rPr>
                        <a:t>Aluminum – primary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bg2">
                        <a:lumMod val="90000"/>
                      </a:schemeClr>
                    </a:solidFill>
                  </a:tcPr>
                </a:tc>
                <a:extLst>
                  <a:ext uri="{0D108BD9-81ED-4DB2-BD59-A6C34878D82A}">
                    <a16:rowId xmlns:a16="http://schemas.microsoft.com/office/drawing/2014/main" val="2498196242"/>
                  </a:ext>
                </a:extLst>
              </a:tr>
              <a:tr h="205273">
                <a:tc>
                  <a:txBody>
                    <a:bodyPr/>
                    <a:lstStyle/>
                    <a:p>
                      <a:pPr algn="ctr" fontAlgn="b">
                        <a:lnSpc>
                          <a:spcPct val="120000"/>
                        </a:lnSpc>
                      </a:pPr>
                      <a:r>
                        <a:rPr lang="en-US" sz="1200" u="none" strike="noStrike">
                          <a:effectLst/>
                        </a:rPr>
                        <a:t>15</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bg2">
                        <a:lumMod val="9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bg2">
                        <a:lumMod val="90000"/>
                      </a:schemeClr>
                    </a:solidFill>
                  </a:tcPr>
                </a:tc>
                <a:tc>
                  <a:txBody>
                    <a:bodyPr/>
                    <a:lstStyle/>
                    <a:p>
                      <a:pPr algn="ctr" rtl="0" fontAlgn="ctr">
                        <a:lnSpc>
                          <a:spcPct val="120000"/>
                        </a:lnSpc>
                      </a:pPr>
                      <a:r>
                        <a:rPr lang="en-US" sz="1200" u="none" strike="noStrike" dirty="0">
                          <a:effectLst/>
                        </a:rPr>
                        <a:t>aps</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bg2">
                        <a:lumMod val="90000"/>
                      </a:schemeClr>
                    </a:solidFill>
                  </a:tcPr>
                </a:tc>
                <a:tc>
                  <a:txBody>
                    <a:bodyPr/>
                    <a:lstStyle/>
                    <a:p>
                      <a:pPr algn="ctr" rtl="0" fontAlgn="ctr">
                        <a:lnSpc>
                          <a:spcPct val="120000"/>
                        </a:lnSpc>
                      </a:pPr>
                      <a:r>
                        <a:rPr lang="en-US" sz="1200" u="none" strike="noStrike" dirty="0">
                          <a:effectLst/>
                        </a:rPr>
                        <a:t>Aluminum – secondary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bg2">
                        <a:lumMod val="90000"/>
                      </a:schemeClr>
                    </a:solidFill>
                  </a:tcPr>
                </a:tc>
                <a:extLst>
                  <a:ext uri="{0D108BD9-81ED-4DB2-BD59-A6C34878D82A}">
                    <a16:rowId xmlns:a16="http://schemas.microsoft.com/office/drawing/2014/main" val="2820209854"/>
                  </a:ext>
                </a:extLst>
              </a:tr>
              <a:tr h="204789">
                <a:tc>
                  <a:txBody>
                    <a:bodyPr/>
                    <a:lstStyle/>
                    <a:p>
                      <a:pPr algn="ctr" fontAlgn="b">
                        <a:lnSpc>
                          <a:spcPct val="120000"/>
                        </a:lnSpc>
                      </a:pPr>
                      <a:r>
                        <a:rPr lang="en-US" sz="1200" u="none" strike="noStrike">
                          <a:effectLst/>
                        </a:rPr>
                        <a:t>16</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bg2">
                        <a:lumMod val="9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bg2">
                        <a:lumMod val="90000"/>
                      </a:schemeClr>
                    </a:solidFill>
                  </a:tcPr>
                </a:tc>
                <a:tc>
                  <a:txBody>
                    <a:bodyPr/>
                    <a:lstStyle/>
                    <a:p>
                      <a:pPr algn="ctr" fontAlgn="b">
                        <a:lnSpc>
                          <a:spcPct val="120000"/>
                        </a:lnSpc>
                      </a:pPr>
                      <a:r>
                        <a:rPr lang="en-US" sz="1200" u="none" strike="noStrike">
                          <a:effectLst/>
                        </a:rPr>
                        <a:t>ral</a:t>
                      </a:r>
                      <a:endParaRPr lang="en-US" sz="1200" b="1" i="0" u="none" strike="noStrike">
                        <a:solidFill>
                          <a:srgbClr val="000000"/>
                        </a:solidFill>
                        <a:effectLst/>
                        <a:latin typeface="Calibri" panose="020F0502020204030204" pitchFamily="34" charset="0"/>
                      </a:endParaRPr>
                    </a:p>
                  </a:txBody>
                  <a:tcPr marL="9065" marR="9065" marT="9065" marB="0" anchor="b">
                    <a:solidFill>
                      <a:schemeClr val="bg2">
                        <a:lumMod val="90000"/>
                      </a:schemeClr>
                    </a:solidFill>
                  </a:tcPr>
                </a:tc>
                <a:tc>
                  <a:txBody>
                    <a:bodyPr/>
                    <a:lstStyle/>
                    <a:p>
                      <a:pPr algn="ctr" fontAlgn="b">
                        <a:lnSpc>
                          <a:spcPct val="120000"/>
                        </a:lnSpc>
                      </a:pPr>
                      <a:r>
                        <a:rPr lang="en-US" sz="1200" u="none" strike="noStrike" dirty="0">
                          <a:effectLst/>
                        </a:rPr>
                        <a:t>Recycling - aluminum</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bg2">
                        <a:lumMod val="90000"/>
                      </a:schemeClr>
                    </a:solidFill>
                  </a:tcPr>
                </a:tc>
                <a:extLst>
                  <a:ext uri="{0D108BD9-81ED-4DB2-BD59-A6C34878D82A}">
                    <a16:rowId xmlns:a16="http://schemas.microsoft.com/office/drawing/2014/main" val="1156343438"/>
                  </a:ext>
                </a:extLst>
              </a:tr>
              <a:tr h="205273">
                <a:tc>
                  <a:txBody>
                    <a:bodyPr/>
                    <a:lstStyle/>
                    <a:p>
                      <a:pPr algn="ctr" fontAlgn="b">
                        <a:lnSpc>
                          <a:spcPct val="120000"/>
                        </a:lnSpc>
                      </a:pPr>
                      <a:r>
                        <a:rPr lang="en-US" sz="1200" u="none" strike="noStrike" dirty="0">
                          <a:effectLst/>
                        </a:rPr>
                        <a:t>17</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tc>
                  <a:txBody>
                    <a:bodyPr/>
                    <a:lstStyle/>
                    <a:p>
                      <a:pPr algn="ctr" rtl="0" fontAlgn="ctr">
                        <a:lnSpc>
                          <a:spcPct val="120000"/>
                        </a:lnSpc>
                      </a:pPr>
                      <a:r>
                        <a:rPr lang="en-US" sz="1200" u="none" strike="noStrike" dirty="0" err="1">
                          <a:effectLst/>
                        </a:rPr>
                        <a:t>cpp</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2">
                        <a:lumMod val="40000"/>
                        <a:lumOff val="60000"/>
                      </a:schemeClr>
                    </a:solidFill>
                  </a:tcPr>
                </a:tc>
                <a:tc>
                  <a:txBody>
                    <a:bodyPr/>
                    <a:lstStyle/>
                    <a:p>
                      <a:pPr algn="ctr" rtl="0" fontAlgn="ctr">
                        <a:lnSpc>
                          <a:spcPct val="120000"/>
                        </a:lnSpc>
                      </a:pPr>
                      <a:r>
                        <a:rPr lang="en-US" sz="1200" u="none" strike="noStrike" dirty="0">
                          <a:effectLst/>
                        </a:rPr>
                        <a:t>Copper – primary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2">
                        <a:lumMod val="40000"/>
                        <a:lumOff val="60000"/>
                      </a:schemeClr>
                    </a:solidFill>
                  </a:tcPr>
                </a:tc>
                <a:extLst>
                  <a:ext uri="{0D108BD9-81ED-4DB2-BD59-A6C34878D82A}">
                    <a16:rowId xmlns:a16="http://schemas.microsoft.com/office/drawing/2014/main" val="3898847126"/>
                  </a:ext>
                </a:extLst>
              </a:tr>
              <a:tr h="205273">
                <a:tc>
                  <a:txBody>
                    <a:bodyPr/>
                    <a:lstStyle/>
                    <a:p>
                      <a:pPr algn="ctr" fontAlgn="b">
                        <a:lnSpc>
                          <a:spcPct val="120000"/>
                        </a:lnSpc>
                      </a:pPr>
                      <a:r>
                        <a:rPr lang="en-US" sz="1200" u="none" strike="noStrike">
                          <a:effectLst/>
                        </a:rPr>
                        <a:t>18</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tc>
                  <a:txBody>
                    <a:bodyPr/>
                    <a:lstStyle/>
                    <a:p>
                      <a:pPr algn="ctr" rtl="0" fontAlgn="ctr">
                        <a:lnSpc>
                          <a:spcPct val="120000"/>
                        </a:lnSpc>
                      </a:pPr>
                      <a:r>
                        <a:rPr lang="en-US" sz="1200" u="none" strike="noStrike" dirty="0">
                          <a:effectLst/>
                        </a:rPr>
                        <a:t>cps</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2">
                        <a:lumMod val="40000"/>
                        <a:lumOff val="60000"/>
                      </a:schemeClr>
                    </a:solidFill>
                  </a:tcPr>
                </a:tc>
                <a:tc>
                  <a:txBody>
                    <a:bodyPr/>
                    <a:lstStyle/>
                    <a:p>
                      <a:pPr algn="ctr" rtl="0" fontAlgn="ctr">
                        <a:lnSpc>
                          <a:spcPct val="120000"/>
                        </a:lnSpc>
                      </a:pPr>
                      <a:r>
                        <a:rPr lang="en-US" sz="1200" u="none" strike="noStrike" dirty="0">
                          <a:effectLst/>
                        </a:rPr>
                        <a:t>Copper – secondary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2">
                        <a:lumMod val="40000"/>
                        <a:lumOff val="60000"/>
                      </a:schemeClr>
                    </a:solidFill>
                  </a:tcPr>
                </a:tc>
                <a:extLst>
                  <a:ext uri="{0D108BD9-81ED-4DB2-BD59-A6C34878D82A}">
                    <a16:rowId xmlns:a16="http://schemas.microsoft.com/office/drawing/2014/main" val="1750935258"/>
                  </a:ext>
                </a:extLst>
              </a:tr>
              <a:tr h="204789">
                <a:tc>
                  <a:txBody>
                    <a:bodyPr/>
                    <a:lstStyle/>
                    <a:p>
                      <a:pPr algn="ctr" fontAlgn="b">
                        <a:lnSpc>
                          <a:spcPct val="120000"/>
                        </a:lnSpc>
                      </a:pPr>
                      <a:r>
                        <a:rPr lang="en-US" sz="1200" u="none" strike="noStrike">
                          <a:effectLst/>
                        </a:rPr>
                        <a:t>19</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tc>
                  <a:txBody>
                    <a:bodyPr/>
                    <a:lstStyle/>
                    <a:p>
                      <a:pPr algn="ctr" fontAlgn="b">
                        <a:lnSpc>
                          <a:spcPct val="120000"/>
                        </a:lnSpc>
                      </a:pPr>
                      <a:r>
                        <a:rPr lang="en-US" sz="1200" u="none" strike="noStrike">
                          <a:effectLst/>
                        </a:rPr>
                        <a:t>rcp</a:t>
                      </a:r>
                      <a:endParaRPr lang="en-US" sz="1200" b="1" i="0" u="none" strike="noStrike">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tc>
                  <a:txBody>
                    <a:bodyPr/>
                    <a:lstStyle/>
                    <a:p>
                      <a:pPr algn="ctr" fontAlgn="b">
                        <a:lnSpc>
                          <a:spcPct val="120000"/>
                        </a:lnSpc>
                      </a:pPr>
                      <a:r>
                        <a:rPr lang="en-US" sz="1200" u="none" strike="noStrike" dirty="0">
                          <a:effectLst/>
                        </a:rPr>
                        <a:t>Recycling - copper</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2">
                        <a:lumMod val="40000"/>
                        <a:lumOff val="60000"/>
                      </a:schemeClr>
                    </a:solidFill>
                  </a:tcPr>
                </a:tc>
                <a:extLst>
                  <a:ext uri="{0D108BD9-81ED-4DB2-BD59-A6C34878D82A}">
                    <a16:rowId xmlns:a16="http://schemas.microsoft.com/office/drawing/2014/main" val="2903927903"/>
                  </a:ext>
                </a:extLst>
              </a:tr>
              <a:tr h="205273">
                <a:tc>
                  <a:txBody>
                    <a:bodyPr/>
                    <a:lstStyle/>
                    <a:p>
                      <a:pPr algn="ctr" fontAlgn="b">
                        <a:lnSpc>
                          <a:spcPct val="120000"/>
                        </a:lnSpc>
                      </a:pPr>
                      <a:r>
                        <a:rPr lang="en-US" sz="1200" u="none" strike="noStrike" dirty="0">
                          <a:effectLst/>
                        </a:rPr>
                        <a:t>20</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tc>
                  <a:txBody>
                    <a:bodyPr/>
                    <a:lstStyle/>
                    <a:p>
                      <a:pPr algn="ctr" rtl="0" fontAlgn="ctr">
                        <a:lnSpc>
                          <a:spcPct val="120000"/>
                        </a:lnSpc>
                      </a:pPr>
                      <a:r>
                        <a:rPr lang="en-US" sz="1200" u="none" strike="noStrike" dirty="0" err="1">
                          <a:effectLst/>
                        </a:rPr>
                        <a:t>mpp</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5">
                        <a:lumMod val="40000"/>
                        <a:lumOff val="60000"/>
                      </a:schemeClr>
                    </a:solidFill>
                  </a:tcPr>
                </a:tc>
                <a:tc>
                  <a:txBody>
                    <a:bodyPr/>
                    <a:lstStyle/>
                    <a:p>
                      <a:pPr algn="ctr" rtl="0" fontAlgn="ctr">
                        <a:lnSpc>
                          <a:spcPct val="120000"/>
                        </a:lnSpc>
                      </a:pPr>
                      <a:r>
                        <a:rPr lang="en-US" sz="1200" u="none" strike="noStrike" dirty="0">
                          <a:effectLst/>
                        </a:rPr>
                        <a:t>Other metals – primary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5">
                        <a:lumMod val="40000"/>
                        <a:lumOff val="60000"/>
                      </a:schemeClr>
                    </a:solidFill>
                  </a:tcPr>
                </a:tc>
                <a:extLst>
                  <a:ext uri="{0D108BD9-81ED-4DB2-BD59-A6C34878D82A}">
                    <a16:rowId xmlns:a16="http://schemas.microsoft.com/office/drawing/2014/main" val="73566742"/>
                  </a:ext>
                </a:extLst>
              </a:tr>
              <a:tr h="205273">
                <a:tc>
                  <a:txBody>
                    <a:bodyPr/>
                    <a:lstStyle/>
                    <a:p>
                      <a:pPr algn="ctr" fontAlgn="b">
                        <a:lnSpc>
                          <a:spcPct val="120000"/>
                        </a:lnSpc>
                      </a:pPr>
                      <a:r>
                        <a:rPr lang="en-US" sz="1200" u="none" strike="noStrike">
                          <a:effectLst/>
                        </a:rPr>
                        <a:t>21</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tc>
                  <a:txBody>
                    <a:bodyPr/>
                    <a:lstStyle/>
                    <a:p>
                      <a:pPr algn="ctr" rtl="0" fontAlgn="ctr">
                        <a:lnSpc>
                          <a:spcPct val="120000"/>
                        </a:lnSpc>
                      </a:pPr>
                      <a:r>
                        <a:rPr lang="en-US" sz="1200" u="none" strike="noStrike" dirty="0" err="1">
                          <a:effectLst/>
                        </a:rPr>
                        <a:t>mps</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accent5">
                        <a:lumMod val="40000"/>
                        <a:lumOff val="60000"/>
                      </a:schemeClr>
                    </a:solidFill>
                  </a:tcPr>
                </a:tc>
                <a:tc>
                  <a:txBody>
                    <a:bodyPr/>
                    <a:lstStyle/>
                    <a:p>
                      <a:pPr algn="ctr" rtl="0" fontAlgn="ctr">
                        <a:lnSpc>
                          <a:spcPct val="120000"/>
                        </a:lnSpc>
                      </a:pPr>
                      <a:r>
                        <a:rPr lang="en-US" sz="1200" u="none" strike="noStrike" dirty="0">
                          <a:effectLst/>
                        </a:rPr>
                        <a:t>Other metals – secondary</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accent5">
                        <a:lumMod val="40000"/>
                        <a:lumOff val="60000"/>
                      </a:schemeClr>
                    </a:solidFill>
                  </a:tcPr>
                </a:tc>
                <a:extLst>
                  <a:ext uri="{0D108BD9-81ED-4DB2-BD59-A6C34878D82A}">
                    <a16:rowId xmlns:a16="http://schemas.microsoft.com/office/drawing/2014/main" val="1345183106"/>
                  </a:ext>
                </a:extLst>
              </a:tr>
              <a:tr h="204789">
                <a:tc>
                  <a:txBody>
                    <a:bodyPr/>
                    <a:lstStyle/>
                    <a:p>
                      <a:pPr algn="ctr" fontAlgn="b">
                        <a:lnSpc>
                          <a:spcPct val="120000"/>
                        </a:lnSpc>
                      </a:pPr>
                      <a:r>
                        <a:rPr lang="en-US" sz="1200" u="none" strike="noStrike">
                          <a:effectLst/>
                        </a:rPr>
                        <a:t>22</a:t>
                      </a:r>
                      <a:endParaRPr lang="en-US" sz="1200" b="0" i="0" u="none" strike="noStrike">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tc>
                  <a:txBody>
                    <a:bodyPr/>
                    <a:lstStyle/>
                    <a:p>
                      <a:pPr algn="ctr" fontAlgn="b">
                        <a:lnSpc>
                          <a:spcPct val="120000"/>
                        </a:lnSpc>
                      </a:pPr>
                      <a:r>
                        <a:rPr lang="en-US" sz="1200" u="none" strike="noStrike">
                          <a:effectLst/>
                        </a:rPr>
                        <a:t>rom</a:t>
                      </a:r>
                      <a:endParaRPr lang="en-US" sz="1200" b="1" i="0" u="none" strike="noStrike">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tc>
                  <a:txBody>
                    <a:bodyPr/>
                    <a:lstStyle/>
                    <a:p>
                      <a:pPr algn="ctr" fontAlgn="b">
                        <a:lnSpc>
                          <a:spcPct val="120000"/>
                        </a:lnSpc>
                      </a:pPr>
                      <a:r>
                        <a:rPr lang="en-US" sz="1200" u="none" strike="noStrike" dirty="0">
                          <a:effectLst/>
                        </a:rPr>
                        <a:t>Recycling - other metals</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accent5">
                        <a:lumMod val="40000"/>
                        <a:lumOff val="60000"/>
                      </a:schemeClr>
                    </a:solidFill>
                  </a:tcPr>
                </a:tc>
                <a:extLst>
                  <a:ext uri="{0D108BD9-81ED-4DB2-BD59-A6C34878D82A}">
                    <a16:rowId xmlns:a16="http://schemas.microsoft.com/office/drawing/2014/main" val="2383974398"/>
                  </a:ext>
                </a:extLst>
              </a:tr>
              <a:tr h="205273">
                <a:tc>
                  <a:txBody>
                    <a:bodyPr/>
                    <a:lstStyle/>
                    <a:p>
                      <a:pPr algn="ctr" fontAlgn="b">
                        <a:lnSpc>
                          <a:spcPct val="120000"/>
                        </a:lnSpc>
                      </a:pPr>
                      <a:r>
                        <a:rPr lang="en-US" sz="1200" u="none" strike="noStrike" dirty="0">
                          <a:effectLst/>
                        </a:rPr>
                        <a:t>23</a:t>
                      </a: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bg2">
                        <a:lumMod val="90000"/>
                      </a:schemeClr>
                    </a:solidFill>
                  </a:tcPr>
                </a:tc>
                <a:tc vMerge="1">
                  <a:txBody>
                    <a:bodyPr/>
                    <a:lstStyle/>
                    <a:p>
                      <a:pPr algn="ctr" fontAlgn="b">
                        <a:lnSpc>
                          <a:spcPct val="120000"/>
                        </a:lnSpc>
                      </a:pPr>
                      <a:endParaRPr lang="en-US" sz="1200" b="0" i="0" u="none" strike="noStrike" dirty="0">
                        <a:solidFill>
                          <a:srgbClr val="000000"/>
                        </a:solidFill>
                        <a:effectLst/>
                        <a:latin typeface="Calibri" panose="020F0502020204030204" pitchFamily="34" charset="0"/>
                      </a:endParaRPr>
                    </a:p>
                  </a:txBody>
                  <a:tcPr marL="9065" marR="9065" marT="9065" marB="0" anchor="b">
                    <a:solidFill>
                      <a:schemeClr val="bg2">
                        <a:lumMod val="90000"/>
                      </a:schemeClr>
                    </a:solidFill>
                  </a:tcPr>
                </a:tc>
                <a:tc>
                  <a:txBody>
                    <a:bodyPr/>
                    <a:lstStyle/>
                    <a:p>
                      <a:pPr algn="ctr" rtl="0" fontAlgn="ctr">
                        <a:lnSpc>
                          <a:spcPct val="120000"/>
                        </a:lnSpc>
                      </a:pPr>
                      <a:r>
                        <a:rPr lang="en-US" sz="1200" u="none" strike="noStrike" dirty="0" err="1">
                          <a:effectLst/>
                        </a:rPr>
                        <a:t>nfc</a:t>
                      </a:r>
                      <a:endParaRPr lang="en-US" sz="1200" b="1" i="0" u="none" strike="noStrike" dirty="0">
                        <a:solidFill>
                          <a:srgbClr val="000000"/>
                        </a:solidFill>
                        <a:effectLst/>
                        <a:latin typeface="Calibri" panose="020F0502020204030204" pitchFamily="34" charset="0"/>
                      </a:endParaRPr>
                    </a:p>
                  </a:txBody>
                  <a:tcPr marL="9065" marR="9065" marT="9065" marB="0" anchor="ctr">
                    <a:solidFill>
                      <a:schemeClr val="bg2">
                        <a:lumMod val="90000"/>
                      </a:schemeClr>
                    </a:solidFill>
                  </a:tcPr>
                </a:tc>
                <a:tc>
                  <a:txBody>
                    <a:bodyPr/>
                    <a:lstStyle/>
                    <a:p>
                      <a:pPr algn="ctr" rtl="0" fontAlgn="ctr">
                        <a:lnSpc>
                          <a:spcPct val="120000"/>
                        </a:lnSpc>
                      </a:pPr>
                      <a:r>
                        <a:rPr lang="en-US" sz="1200" u="none" strike="noStrike" dirty="0">
                          <a:effectLst/>
                        </a:rPr>
                        <a:t>Non-ferrous metals casting</a:t>
                      </a:r>
                      <a:endParaRPr lang="en-US" sz="1200" b="0" i="0" u="none" strike="noStrike" dirty="0">
                        <a:solidFill>
                          <a:srgbClr val="000000"/>
                        </a:solidFill>
                        <a:effectLst/>
                        <a:latin typeface="Calibri" panose="020F0502020204030204" pitchFamily="34" charset="0"/>
                      </a:endParaRPr>
                    </a:p>
                  </a:txBody>
                  <a:tcPr marL="9065" marR="9065" marT="9065" marB="0" anchor="ctr">
                    <a:solidFill>
                      <a:schemeClr val="bg2">
                        <a:lumMod val="90000"/>
                      </a:schemeClr>
                    </a:solidFill>
                  </a:tcPr>
                </a:tc>
                <a:extLst>
                  <a:ext uri="{0D108BD9-81ED-4DB2-BD59-A6C34878D82A}">
                    <a16:rowId xmlns:a16="http://schemas.microsoft.com/office/drawing/2014/main" val="3197652079"/>
                  </a:ext>
                </a:extLst>
              </a:tr>
            </a:tbl>
          </a:graphicData>
        </a:graphic>
      </p:graphicFrame>
      <p:sp>
        <p:nvSpPr>
          <p:cNvPr id="2" name="TextBox 1"/>
          <p:cNvSpPr txBox="1"/>
          <p:nvPr/>
        </p:nvSpPr>
        <p:spPr>
          <a:xfrm>
            <a:off x="4773811" y="772149"/>
            <a:ext cx="7075280" cy="584775"/>
          </a:xfrm>
          <a:prstGeom prst="rect">
            <a:avLst/>
          </a:prstGeom>
          <a:noFill/>
        </p:spPr>
        <p:txBody>
          <a:bodyPr wrap="square" rtlCol="0">
            <a:spAutoFit/>
          </a:bodyPr>
          <a:lstStyle/>
          <a:p>
            <a:pPr algn="ctr"/>
            <a:r>
              <a:rPr lang="en-US" sz="1600" b="1" dirty="0"/>
              <a:t>Carbon intensity (kg CO</a:t>
            </a:r>
            <a:r>
              <a:rPr lang="en-US" sz="1600" b="1" baseline="-25000" dirty="0"/>
              <a:t>2</a:t>
            </a:r>
            <a:r>
              <a:rPr lang="en-US" sz="1600" b="1" dirty="0"/>
              <a:t>/USD) and the share of corresponding </a:t>
            </a:r>
          </a:p>
          <a:p>
            <a:pPr algn="ctr"/>
            <a:r>
              <a:rPr lang="en-US" sz="1600" b="1" dirty="0"/>
              <a:t>technology in output (%): Türkiye</a:t>
            </a:r>
          </a:p>
        </p:txBody>
      </p:sp>
      <p:sp>
        <p:nvSpPr>
          <p:cNvPr id="8" name="TextBox 7">
            <a:extLst>
              <a:ext uri="{FF2B5EF4-FFF2-40B4-BE49-F238E27FC236}">
                <a16:creationId xmlns:a16="http://schemas.microsoft.com/office/drawing/2014/main" id="{3FA1DAE2-D106-496B-B282-02CF20387D48}"/>
              </a:ext>
            </a:extLst>
          </p:cNvPr>
          <p:cNvSpPr txBox="1"/>
          <p:nvPr/>
        </p:nvSpPr>
        <p:spPr>
          <a:xfrm>
            <a:off x="581298" y="6213379"/>
            <a:ext cx="3999578" cy="646331"/>
          </a:xfrm>
          <a:prstGeom prst="rect">
            <a:avLst/>
          </a:prstGeom>
          <a:noFill/>
        </p:spPr>
        <p:txBody>
          <a:bodyPr wrap="square">
            <a:spAutoFit/>
          </a:bodyPr>
          <a:lstStyle/>
          <a:p>
            <a:pPr algn="ctr"/>
            <a:r>
              <a:rPr lang="en-US" sz="1800" dirty="0"/>
              <a:t>GTAP-CE database covers 141 regions a</a:t>
            </a:r>
            <a:r>
              <a:rPr lang="en-US" dirty="0"/>
              <a:t>nd 95 sectors</a:t>
            </a:r>
          </a:p>
        </p:txBody>
      </p:sp>
      <p:pic>
        <p:nvPicPr>
          <p:cNvPr id="5" name="Picture 4">
            <a:extLst>
              <a:ext uri="{FF2B5EF4-FFF2-40B4-BE49-F238E27FC236}">
                <a16:creationId xmlns:a16="http://schemas.microsoft.com/office/drawing/2014/main" id="{ACFA4AC0-08B2-4D61-A1CD-A81D21BDF3C1}"/>
              </a:ext>
            </a:extLst>
          </p:cNvPr>
          <p:cNvPicPr>
            <a:picLocks noChangeAspect="1"/>
          </p:cNvPicPr>
          <p:nvPr/>
        </p:nvPicPr>
        <p:blipFill>
          <a:blip r:embed="rId3"/>
          <a:stretch>
            <a:fillRect/>
          </a:stretch>
        </p:blipFill>
        <p:spPr>
          <a:xfrm>
            <a:off x="5075611" y="1478991"/>
            <a:ext cx="6773480" cy="4864930"/>
          </a:xfrm>
          <a:prstGeom prst="rect">
            <a:avLst/>
          </a:prstGeom>
        </p:spPr>
      </p:pic>
    </p:spTree>
    <p:extLst>
      <p:ext uri="{BB962C8B-B14F-4D97-AF65-F5344CB8AC3E}">
        <p14:creationId xmlns:p14="http://schemas.microsoft.com/office/powerpoint/2010/main" val="224416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2758" y="29702"/>
            <a:ext cx="11749241" cy="692071"/>
          </a:xfrm>
        </p:spPr>
        <p:txBody>
          <a:bodyPr>
            <a:normAutofit/>
          </a:bodyPr>
          <a:lstStyle/>
          <a:p>
            <a:r>
              <a:rPr lang="en-US" sz="3200" dirty="0"/>
              <a:t>GTAP-CE database is coupled with ENVISAGE CGE model</a:t>
            </a:r>
          </a:p>
        </p:txBody>
      </p:sp>
      <p:sp>
        <p:nvSpPr>
          <p:cNvPr id="4" name="Slide Number Placeholder 3"/>
          <p:cNvSpPr>
            <a:spLocks noGrp="1"/>
          </p:cNvSpPr>
          <p:nvPr>
            <p:ph type="sldNum" sz="quarter" idx="12"/>
          </p:nvPr>
        </p:nvSpPr>
        <p:spPr/>
        <p:txBody>
          <a:bodyPr/>
          <a:lstStyle/>
          <a:p>
            <a:fld id="{89D7931E-637B-46D8-A580-615CC76C5C63}" type="slidenum">
              <a:rPr lang="en-US" smtClean="0"/>
              <a:pPr/>
              <a:t>6</a:t>
            </a:fld>
            <a:endParaRPr lang="en-US" dirty="0"/>
          </a:p>
        </p:txBody>
      </p:sp>
      <p:sp>
        <p:nvSpPr>
          <p:cNvPr id="9" name="Content Placeholder 1">
            <a:extLst>
              <a:ext uri="{FF2B5EF4-FFF2-40B4-BE49-F238E27FC236}">
                <a16:creationId xmlns:a16="http://schemas.microsoft.com/office/drawing/2014/main" id="{63B5049A-3A9D-4149-B67C-928AD5EE82DC}"/>
              </a:ext>
            </a:extLst>
          </p:cNvPr>
          <p:cNvSpPr>
            <a:spLocks noGrp="1"/>
          </p:cNvSpPr>
          <p:nvPr>
            <p:ph idx="1"/>
          </p:nvPr>
        </p:nvSpPr>
        <p:spPr>
          <a:xfrm>
            <a:off x="466726" y="1147666"/>
            <a:ext cx="7836682" cy="5369853"/>
          </a:xfrm>
        </p:spPr>
        <p:txBody>
          <a:bodyPr>
            <a:normAutofit lnSpcReduction="10000"/>
          </a:bodyPr>
          <a:lstStyle/>
          <a:p>
            <a:pPr>
              <a:spcAft>
                <a:spcPts val="600"/>
              </a:spcAft>
            </a:pPr>
            <a:r>
              <a:rPr lang="en-US" sz="2400" dirty="0"/>
              <a:t>Global computable general equilibrium model</a:t>
            </a:r>
          </a:p>
          <a:p>
            <a:pPr lvl="1">
              <a:spcAft>
                <a:spcPts val="600"/>
              </a:spcAft>
            </a:pPr>
            <a:r>
              <a:rPr lang="en-US" sz="2200" dirty="0"/>
              <a:t>Recursive-dynamic (2014-2030).</a:t>
            </a:r>
          </a:p>
          <a:p>
            <a:pPr lvl="1">
              <a:spcAft>
                <a:spcPts val="600"/>
              </a:spcAft>
            </a:pPr>
            <a:r>
              <a:rPr lang="en-US" sz="2200" dirty="0"/>
              <a:t>Vintage capital.</a:t>
            </a:r>
          </a:p>
          <a:p>
            <a:pPr lvl="1">
              <a:spcAft>
                <a:spcPts val="600"/>
              </a:spcAft>
            </a:pPr>
            <a:r>
              <a:rPr lang="en-US" sz="2400" dirty="0"/>
              <a:t>Türkiye and its key trading partners are disaggregated.</a:t>
            </a:r>
            <a:endParaRPr lang="en-US" sz="2200" dirty="0"/>
          </a:p>
          <a:p>
            <a:r>
              <a:rPr lang="en-US" sz="2400" dirty="0"/>
              <a:t>Nested energy demand</a:t>
            </a:r>
          </a:p>
          <a:p>
            <a:pPr marL="690563">
              <a:spcAft>
                <a:spcPts val="600"/>
              </a:spcAft>
            </a:pPr>
            <a:r>
              <a:rPr lang="en-US" sz="2200" b="0" dirty="0"/>
              <a:t>Alternative generation technologies (GTAP-Power database).</a:t>
            </a:r>
          </a:p>
          <a:p>
            <a:r>
              <a:rPr lang="en-US" sz="2400" dirty="0"/>
              <a:t>Preference shifts/technological changes</a:t>
            </a:r>
          </a:p>
          <a:p>
            <a:pPr lvl="1" algn="just">
              <a:spcAft>
                <a:spcPts val="1200"/>
              </a:spcAft>
            </a:pPr>
            <a:r>
              <a:rPr lang="en-US" sz="2200" dirty="0"/>
              <a:t>Decreasing cost of renewables; increasing preferences toward renewable energy; increasing electrification rates; energy efficiency improvements.</a:t>
            </a:r>
          </a:p>
          <a:p>
            <a:pPr marL="233363" lvl="1" indent="-233363">
              <a:spcAft>
                <a:spcPts val="600"/>
              </a:spcAft>
            </a:pPr>
            <a:r>
              <a:rPr lang="en-US" b="1" dirty="0"/>
              <a:t>Model aggregation:</a:t>
            </a:r>
            <a:r>
              <a:rPr lang="en-US" dirty="0"/>
              <a:t> 20 regions and 42 activities.</a:t>
            </a:r>
          </a:p>
        </p:txBody>
      </p:sp>
      <p:graphicFrame>
        <p:nvGraphicFramePr>
          <p:cNvPr id="10" name="Diagram 9">
            <a:extLst>
              <a:ext uri="{FF2B5EF4-FFF2-40B4-BE49-F238E27FC236}">
                <a16:creationId xmlns:a16="http://schemas.microsoft.com/office/drawing/2014/main" id="{AB9CAF08-A0C9-42D6-B23E-53410F7E9D6E}"/>
              </a:ext>
            </a:extLst>
          </p:cNvPr>
          <p:cNvGraphicFramePr/>
          <p:nvPr/>
        </p:nvGraphicFramePr>
        <p:xfrm>
          <a:off x="8462865" y="1389064"/>
          <a:ext cx="3348371" cy="3777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340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1511" y="82614"/>
            <a:ext cx="11710418" cy="539443"/>
          </a:xfrm>
        </p:spPr>
        <p:txBody>
          <a:bodyPr>
            <a:noAutofit/>
          </a:bodyPr>
          <a:lstStyle/>
          <a:p>
            <a:r>
              <a:rPr lang="en-US" sz="2600" dirty="0"/>
              <a:t>Scenario framework: simultaneously implemented by the EU and Türkiye </a:t>
            </a:r>
          </a:p>
        </p:txBody>
      </p:sp>
      <p:sp>
        <p:nvSpPr>
          <p:cNvPr id="4" name="Slide Number Placeholder 3"/>
          <p:cNvSpPr>
            <a:spLocks noGrp="1"/>
          </p:cNvSpPr>
          <p:nvPr>
            <p:ph type="sldNum" sz="quarter" idx="12"/>
          </p:nvPr>
        </p:nvSpPr>
        <p:spPr/>
        <p:txBody>
          <a:bodyPr/>
          <a:lstStyle/>
          <a:p>
            <a:fld id="{89D7931E-637B-46D8-A580-615CC76C5C63}" type="slidenum">
              <a:rPr lang="en-US" smtClean="0"/>
              <a:pPr/>
              <a:t>7</a:t>
            </a:fld>
            <a:endParaRPr lang="en-US" dirty="0"/>
          </a:p>
        </p:txBody>
      </p:sp>
      <p:pic>
        <p:nvPicPr>
          <p:cNvPr id="5" name="Picture 4">
            <a:extLst>
              <a:ext uri="{FF2B5EF4-FFF2-40B4-BE49-F238E27FC236}">
                <a16:creationId xmlns:a16="http://schemas.microsoft.com/office/drawing/2014/main" id="{AC1ED581-9F42-42AA-8AA2-15C31332ECDB}"/>
              </a:ext>
            </a:extLst>
          </p:cNvPr>
          <p:cNvPicPr>
            <a:picLocks noChangeAspect="1"/>
          </p:cNvPicPr>
          <p:nvPr/>
        </p:nvPicPr>
        <p:blipFill>
          <a:blip r:embed="rId3"/>
          <a:stretch>
            <a:fillRect/>
          </a:stretch>
        </p:blipFill>
        <p:spPr>
          <a:xfrm>
            <a:off x="1297637" y="770883"/>
            <a:ext cx="8874686" cy="5861591"/>
          </a:xfrm>
          <a:prstGeom prst="rect">
            <a:avLst/>
          </a:prstGeom>
        </p:spPr>
      </p:pic>
    </p:spTree>
    <p:extLst>
      <p:ext uri="{BB962C8B-B14F-4D97-AF65-F5344CB8AC3E}">
        <p14:creationId xmlns:p14="http://schemas.microsoft.com/office/powerpoint/2010/main" val="747071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011" y="136525"/>
            <a:ext cx="11395587" cy="1015701"/>
          </a:xfrm>
        </p:spPr>
        <p:txBody>
          <a:bodyPr>
            <a:noAutofit/>
          </a:bodyPr>
          <a:lstStyle/>
          <a:p>
            <a:r>
              <a:rPr lang="en-US" sz="3200" dirty="0"/>
              <a:t>In volume terms, non-metallic minerals dominate supply and demand</a:t>
            </a:r>
          </a:p>
        </p:txBody>
      </p:sp>
      <p:sp>
        <p:nvSpPr>
          <p:cNvPr id="4" name="Slide Number Placeholder 3"/>
          <p:cNvSpPr>
            <a:spLocks noGrp="1"/>
          </p:cNvSpPr>
          <p:nvPr>
            <p:ph type="sldNum" sz="quarter" idx="12"/>
          </p:nvPr>
        </p:nvSpPr>
        <p:spPr/>
        <p:txBody>
          <a:bodyPr/>
          <a:lstStyle/>
          <a:p>
            <a:fld id="{89D7931E-637B-46D8-A580-615CC76C5C63}" type="slidenum">
              <a:rPr lang="en-US" smtClean="0"/>
              <a:pPr/>
              <a:t>8</a:t>
            </a:fld>
            <a:endParaRPr lang="en-US" dirty="0"/>
          </a:p>
        </p:txBody>
      </p:sp>
      <p:sp>
        <p:nvSpPr>
          <p:cNvPr id="2" name="Rectangle 1">
            <a:extLst>
              <a:ext uri="{FF2B5EF4-FFF2-40B4-BE49-F238E27FC236}">
                <a16:creationId xmlns:a16="http://schemas.microsoft.com/office/drawing/2014/main" id="{C954487A-E013-4928-9E3D-BD90CB9E0489}"/>
              </a:ext>
            </a:extLst>
          </p:cNvPr>
          <p:cNvSpPr/>
          <p:nvPr/>
        </p:nvSpPr>
        <p:spPr>
          <a:xfrm>
            <a:off x="436475" y="5230760"/>
            <a:ext cx="5521874" cy="923330"/>
          </a:xfrm>
          <a:prstGeom prst="rect">
            <a:avLst/>
          </a:prstGeom>
        </p:spPr>
        <p:txBody>
          <a:bodyPr wrap="square">
            <a:spAutoFit/>
          </a:bodyPr>
          <a:lstStyle/>
          <a:p>
            <a:pPr algn="just"/>
            <a:r>
              <a:rPr lang="en-US" b="1" dirty="0"/>
              <a:t>Production-based</a:t>
            </a:r>
            <a:r>
              <a:rPr lang="en-US" dirty="0"/>
              <a:t> accounting adds domestic extraction and imports of the corresponding raw commodity and subtracting exports.</a:t>
            </a:r>
          </a:p>
        </p:txBody>
      </p:sp>
      <p:sp>
        <p:nvSpPr>
          <p:cNvPr id="5" name="Rectangle 4">
            <a:extLst>
              <a:ext uri="{FF2B5EF4-FFF2-40B4-BE49-F238E27FC236}">
                <a16:creationId xmlns:a16="http://schemas.microsoft.com/office/drawing/2014/main" id="{20148A7C-6E1E-42CF-B6DD-065863491E64}"/>
              </a:ext>
            </a:extLst>
          </p:cNvPr>
          <p:cNvSpPr/>
          <p:nvPr/>
        </p:nvSpPr>
        <p:spPr>
          <a:xfrm>
            <a:off x="6276697" y="5203720"/>
            <a:ext cx="5546901" cy="923330"/>
          </a:xfrm>
          <a:prstGeom prst="rect">
            <a:avLst/>
          </a:prstGeom>
        </p:spPr>
        <p:txBody>
          <a:bodyPr wrap="square">
            <a:spAutoFit/>
          </a:bodyPr>
          <a:lstStyle/>
          <a:p>
            <a:pPr algn="just"/>
            <a:r>
              <a:rPr lang="en-US" dirty="0"/>
              <a:t>From a </a:t>
            </a:r>
            <a:r>
              <a:rPr lang="en-US" b="1" dirty="0"/>
              <a:t>consumption perspective</a:t>
            </a:r>
            <a:r>
              <a:rPr lang="en-US" dirty="0"/>
              <a:t>, raw materials used in the production of exported goods should be accounted for in the importing country.</a:t>
            </a:r>
          </a:p>
        </p:txBody>
      </p:sp>
      <p:graphicFrame>
        <p:nvGraphicFramePr>
          <p:cNvPr id="8" name="Chart 7">
            <a:extLst>
              <a:ext uri="{FF2B5EF4-FFF2-40B4-BE49-F238E27FC236}">
                <a16:creationId xmlns:a16="http://schemas.microsoft.com/office/drawing/2014/main" id="{FA202F59-07E5-46F2-A971-88B756D774F7}"/>
              </a:ext>
            </a:extLst>
          </p:cNvPr>
          <p:cNvGraphicFramePr>
            <a:graphicFrameLocks/>
          </p:cNvGraphicFramePr>
          <p:nvPr>
            <p:extLst>
              <p:ext uri="{D42A27DB-BD31-4B8C-83A1-F6EECF244321}">
                <p14:modId xmlns:p14="http://schemas.microsoft.com/office/powerpoint/2010/main" val="899515361"/>
              </p:ext>
            </p:extLst>
          </p:nvPr>
        </p:nvGraphicFramePr>
        <p:xfrm>
          <a:off x="6274250" y="1152226"/>
          <a:ext cx="5491480" cy="37448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C4C5D5ED-49DF-47C0-B793-88039017EF45}"/>
              </a:ext>
            </a:extLst>
          </p:cNvPr>
          <p:cNvGraphicFramePr>
            <a:graphicFrameLocks/>
          </p:cNvGraphicFramePr>
          <p:nvPr>
            <p:extLst>
              <p:ext uri="{D42A27DB-BD31-4B8C-83A1-F6EECF244321}">
                <p14:modId xmlns:p14="http://schemas.microsoft.com/office/powerpoint/2010/main" val="4166828386"/>
              </p:ext>
            </p:extLst>
          </p:nvPr>
        </p:nvGraphicFramePr>
        <p:xfrm>
          <a:off x="477072" y="1265740"/>
          <a:ext cx="5440680" cy="38515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38584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8491" y="50801"/>
            <a:ext cx="11657309" cy="1214119"/>
          </a:xfrm>
        </p:spPr>
        <p:txBody>
          <a:bodyPr>
            <a:noAutofit/>
          </a:bodyPr>
          <a:lstStyle/>
          <a:p>
            <a:r>
              <a:rPr lang="en-US" sz="3200" dirty="0"/>
              <a:t>Baseline sees a relative decoupling for all materials, except metal ores, but absolute volumes increase</a:t>
            </a:r>
          </a:p>
        </p:txBody>
      </p:sp>
      <p:sp>
        <p:nvSpPr>
          <p:cNvPr id="4" name="Slide Number Placeholder 3"/>
          <p:cNvSpPr>
            <a:spLocks noGrp="1"/>
          </p:cNvSpPr>
          <p:nvPr>
            <p:ph type="sldNum" sz="quarter" idx="12"/>
          </p:nvPr>
        </p:nvSpPr>
        <p:spPr/>
        <p:txBody>
          <a:bodyPr/>
          <a:lstStyle/>
          <a:p>
            <a:fld id="{89D7931E-637B-46D8-A580-615CC76C5C63}" type="slidenum">
              <a:rPr lang="en-US" smtClean="0"/>
              <a:pPr/>
              <a:t>9</a:t>
            </a:fld>
            <a:endParaRPr lang="en-US" dirty="0"/>
          </a:p>
        </p:txBody>
      </p:sp>
      <p:grpSp>
        <p:nvGrpSpPr>
          <p:cNvPr id="9" name="Group 8">
            <a:extLst>
              <a:ext uri="{FF2B5EF4-FFF2-40B4-BE49-F238E27FC236}">
                <a16:creationId xmlns:a16="http://schemas.microsoft.com/office/drawing/2014/main" id="{F0F1F3C4-E515-46CE-BD15-98ED32FAB162}"/>
              </a:ext>
            </a:extLst>
          </p:cNvPr>
          <p:cNvGrpSpPr/>
          <p:nvPr/>
        </p:nvGrpSpPr>
        <p:grpSpPr>
          <a:xfrm>
            <a:off x="1248410" y="1285240"/>
            <a:ext cx="9795510" cy="5436235"/>
            <a:chOff x="0" y="0"/>
            <a:chExt cx="9532620" cy="5964555"/>
          </a:xfrm>
        </p:grpSpPr>
        <p:graphicFrame>
          <p:nvGraphicFramePr>
            <p:cNvPr id="10" name="Chart 9">
              <a:extLst>
                <a:ext uri="{FF2B5EF4-FFF2-40B4-BE49-F238E27FC236}">
                  <a16:creationId xmlns:a16="http://schemas.microsoft.com/office/drawing/2014/main" id="{2B5B600F-13EA-466F-90C3-625F38448D8B}"/>
                </a:ext>
              </a:extLst>
            </p:cNvPr>
            <p:cNvGraphicFramePr/>
            <p:nvPr>
              <p:extLst>
                <p:ext uri="{D42A27DB-BD31-4B8C-83A1-F6EECF244321}">
                  <p14:modId xmlns:p14="http://schemas.microsoft.com/office/powerpoint/2010/main" val="2896507352"/>
                </p:ext>
              </p:extLst>
            </p:nvPr>
          </p:nvGraphicFramePr>
          <p:xfrm>
            <a:off x="0" y="1904"/>
            <a:ext cx="4766310" cy="29775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81965006-0900-4121-AF18-7B296989A301}"/>
                </a:ext>
              </a:extLst>
            </p:cNvPr>
            <p:cNvGraphicFramePr>
              <a:graphicFrameLocks/>
            </p:cNvGraphicFramePr>
            <p:nvPr>
              <p:extLst>
                <p:ext uri="{D42A27DB-BD31-4B8C-83A1-F6EECF244321}">
                  <p14:modId xmlns:p14="http://schemas.microsoft.com/office/powerpoint/2010/main" val="2422695653"/>
                </p:ext>
              </p:extLst>
            </p:nvPr>
          </p:nvGraphicFramePr>
          <p:xfrm>
            <a:off x="4758690" y="0"/>
            <a:ext cx="4766310" cy="29775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E58F6FD1-AB0A-4A8E-97C3-5CA2DBBE7128}"/>
                </a:ext>
              </a:extLst>
            </p:cNvPr>
            <p:cNvGraphicFramePr>
              <a:graphicFrameLocks/>
            </p:cNvGraphicFramePr>
            <p:nvPr>
              <p:extLst>
                <p:ext uri="{D42A27DB-BD31-4B8C-83A1-F6EECF244321}">
                  <p14:modId xmlns:p14="http://schemas.microsoft.com/office/powerpoint/2010/main" val="720182713"/>
                </p:ext>
              </p:extLst>
            </p:nvPr>
          </p:nvGraphicFramePr>
          <p:xfrm>
            <a:off x="0" y="2987040"/>
            <a:ext cx="4766310" cy="29775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id="{31FDE8BD-3B9F-418D-829E-8D7276FBB513}"/>
                </a:ext>
              </a:extLst>
            </p:cNvPr>
            <p:cNvGraphicFramePr>
              <a:graphicFrameLocks/>
            </p:cNvGraphicFramePr>
            <p:nvPr>
              <p:extLst>
                <p:ext uri="{D42A27DB-BD31-4B8C-83A1-F6EECF244321}">
                  <p14:modId xmlns:p14="http://schemas.microsoft.com/office/powerpoint/2010/main" val="3154407203"/>
                </p:ext>
              </p:extLst>
            </p:nvPr>
          </p:nvGraphicFramePr>
          <p:xfrm>
            <a:off x="4766310" y="2971800"/>
            <a:ext cx="4766310" cy="2977515"/>
          </p:xfrm>
          <a:graphic>
            <a:graphicData uri="http://schemas.openxmlformats.org/drawingml/2006/chart">
              <c:chart xmlns:c="http://schemas.openxmlformats.org/drawingml/2006/chart" xmlns:r="http://schemas.openxmlformats.org/officeDocument/2006/relationships" r:id="rId6"/>
            </a:graphicData>
          </a:graphic>
        </p:graphicFrame>
      </p:grpSp>
    </p:spTree>
    <p:extLst>
      <p:ext uri="{BB962C8B-B14F-4D97-AF65-F5344CB8AC3E}">
        <p14:creationId xmlns:p14="http://schemas.microsoft.com/office/powerpoint/2010/main" val="3567410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3411" y="136525"/>
            <a:ext cx="11395587" cy="880925"/>
          </a:xfrm>
        </p:spPr>
        <p:txBody>
          <a:bodyPr>
            <a:noAutofit/>
          </a:bodyPr>
          <a:lstStyle/>
          <a:p>
            <a:r>
              <a:rPr lang="en-US" sz="3200" dirty="0"/>
              <a:t>NDC mitigation policies reduce the use of fossil fuels but have limited impact on the use of other materials</a:t>
            </a:r>
          </a:p>
        </p:txBody>
      </p:sp>
      <p:sp>
        <p:nvSpPr>
          <p:cNvPr id="4" name="Slide Number Placeholder 3"/>
          <p:cNvSpPr>
            <a:spLocks noGrp="1"/>
          </p:cNvSpPr>
          <p:nvPr>
            <p:ph type="sldNum" sz="quarter" idx="12"/>
          </p:nvPr>
        </p:nvSpPr>
        <p:spPr>
          <a:xfrm>
            <a:off x="8997315" y="6356350"/>
            <a:ext cx="2743200" cy="365125"/>
          </a:xfrm>
        </p:spPr>
        <p:txBody>
          <a:bodyPr/>
          <a:lstStyle/>
          <a:p>
            <a:fld id="{89D7931E-637B-46D8-A580-615CC76C5C63}" type="slidenum">
              <a:rPr lang="en-US" smtClean="0"/>
              <a:pPr/>
              <a:t>10</a:t>
            </a:fld>
            <a:endParaRPr lang="en-US" dirty="0"/>
          </a:p>
        </p:txBody>
      </p:sp>
      <p:graphicFrame>
        <p:nvGraphicFramePr>
          <p:cNvPr id="5" name="Chart 4">
            <a:extLst>
              <a:ext uri="{FF2B5EF4-FFF2-40B4-BE49-F238E27FC236}">
                <a16:creationId xmlns:a16="http://schemas.microsoft.com/office/drawing/2014/main" id="{F71FCFC9-53BE-483D-9A3E-5CC522B9D82A}"/>
              </a:ext>
            </a:extLst>
          </p:cNvPr>
          <p:cNvGraphicFramePr>
            <a:graphicFrameLocks/>
          </p:cNvGraphicFramePr>
          <p:nvPr>
            <p:extLst>
              <p:ext uri="{D42A27DB-BD31-4B8C-83A1-F6EECF244321}">
                <p14:modId xmlns:p14="http://schemas.microsoft.com/office/powerpoint/2010/main" val="1435868445"/>
              </p:ext>
            </p:extLst>
          </p:nvPr>
        </p:nvGraphicFramePr>
        <p:xfrm>
          <a:off x="1614803" y="1193230"/>
          <a:ext cx="8742929" cy="49840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1766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3411" y="96520"/>
            <a:ext cx="11395587" cy="920113"/>
          </a:xfrm>
        </p:spPr>
        <p:txBody>
          <a:bodyPr>
            <a:noAutofit/>
          </a:bodyPr>
          <a:lstStyle/>
          <a:p>
            <a:r>
              <a:rPr lang="en-US" sz="3200" dirty="0"/>
              <a:t>Drivers of changing material use under NDC scenario: Türkiye vs Europe</a:t>
            </a:r>
          </a:p>
        </p:txBody>
      </p:sp>
      <p:sp>
        <p:nvSpPr>
          <p:cNvPr id="4" name="Slide Number Placeholder 3"/>
          <p:cNvSpPr>
            <a:spLocks noGrp="1"/>
          </p:cNvSpPr>
          <p:nvPr>
            <p:ph type="sldNum" sz="quarter" idx="12"/>
          </p:nvPr>
        </p:nvSpPr>
        <p:spPr>
          <a:xfrm>
            <a:off x="8997315" y="6356350"/>
            <a:ext cx="2743200" cy="365125"/>
          </a:xfrm>
        </p:spPr>
        <p:txBody>
          <a:bodyPr/>
          <a:lstStyle/>
          <a:p>
            <a:fld id="{89D7931E-637B-46D8-A580-615CC76C5C63}" type="slidenum">
              <a:rPr lang="en-US" smtClean="0"/>
              <a:pPr/>
              <a:t>11</a:t>
            </a:fld>
            <a:endParaRPr lang="en-US" dirty="0"/>
          </a:p>
        </p:txBody>
      </p:sp>
      <p:graphicFrame>
        <p:nvGraphicFramePr>
          <p:cNvPr id="6" name="Chart 5">
            <a:extLst>
              <a:ext uri="{FF2B5EF4-FFF2-40B4-BE49-F238E27FC236}">
                <a16:creationId xmlns:a16="http://schemas.microsoft.com/office/drawing/2014/main" id="{7BD3CED1-99F1-4F49-9ABA-D6D7D81BF78B}"/>
              </a:ext>
            </a:extLst>
          </p:cNvPr>
          <p:cNvGraphicFramePr>
            <a:graphicFrameLocks/>
          </p:cNvGraphicFramePr>
          <p:nvPr>
            <p:extLst>
              <p:ext uri="{D42A27DB-BD31-4B8C-83A1-F6EECF244321}">
                <p14:modId xmlns:p14="http://schemas.microsoft.com/office/powerpoint/2010/main" val="1210902398"/>
              </p:ext>
            </p:extLst>
          </p:nvPr>
        </p:nvGraphicFramePr>
        <p:xfrm>
          <a:off x="1431289" y="1156326"/>
          <a:ext cx="9385693" cy="54540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3648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011" y="15823"/>
            <a:ext cx="11763989" cy="654737"/>
          </a:xfrm>
        </p:spPr>
        <p:txBody>
          <a:bodyPr>
            <a:noAutofit/>
          </a:bodyPr>
          <a:lstStyle/>
          <a:p>
            <a:r>
              <a:rPr lang="en-US" sz="3200" dirty="0"/>
              <a:t>Complementarity of demand-side and fiscal policies</a:t>
            </a:r>
          </a:p>
        </p:txBody>
      </p:sp>
      <p:sp>
        <p:nvSpPr>
          <p:cNvPr id="4" name="Slide Number Placeholder 3"/>
          <p:cNvSpPr>
            <a:spLocks noGrp="1"/>
          </p:cNvSpPr>
          <p:nvPr>
            <p:ph type="sldNum" sz="quarter" idx="12"/>
          </p:nvPr>
        </p:nvSpPr>
        <p:spPr/>
        <p:txBody>
          <a:bodyPr/>
          <a:lstStyle/>
          <a:p>
            <a:fld id="{89D7931E-637B-46D8-A580-615CC76C5C63}" type="slidenum">
              <a:rPr lang="en-US" smtClean="0"/>
              <a:pPr/>
              <a:t>12</a:t>
            </a:fld>
            <a:endParaRPr lang="en-US" dirty="0"/>
          </a:p>
        </p:txBody>
      </p:sp>
      <p:sp>
        <p:nvSpPr>
          <p:cNvPr id="7" name="TextBox 6">
            <a:extLst>
              <a:ext uri="{FF2B5EF4-FFF2-40B4-BE49-F238E27FC236}">
                <a16:creationId xmlns:a16="http://schemas.microsoft.com/office/drawing/2014/main" id="{AE919C1F-93EA-4C80-BB91-61CDD26E63E9}"/>
              </a:ext>
            </a:extLst>
          </p:cNvPr>
          <p:cNvSpPr txBox="1"/>
          <p:nvPr/>
        </p:nvSpPr>
        <p:spPr>
          <a:xfrm>
            <a:off x="9706717" y="4477042"/>
            <a:ext cx="2355670" cy="1569660"/>
          </a:xfrm>
          <a:prstGeom prst="rect">
            <a:avLst/>
          </a:prstGeom>
          <a:noFill/>
        </p:spPr>
        <p:txBody>
          <a:bodyPr wrap="square">
            <a:spAutoFit/>
          </a:bodyPr>
          <a:lstStyle/>
          <a:p>
            <a:r>
              <a:rPr lang="en-US" sz="1200" i="1" dirty="0">
                <a:ea typeface="Calibri" panose="020F0502020204030204" pitchFamily="34" charset="0"/>
                <a:cs typeface="Times New Roman" panose="02020603050405020304" pitchFamily="18" charset="0"/>
              </a:rPr>
              <a:t>Notes: </a:t>
            </a:r>
            <a:r>
              <a:rPr lang="en-US" sz="1200" dirty="0">
                <a:ea typeface="Calibri" panose="020F0502020204030204" pitchFamily="34" charset="0"/>
                <a:cs typeface="Times New Roman" panose="02020603050405020304" pitchFamily="18" charset="0"/>
              </a:rPr>
              <a:t>“prod” and “cons” labels correspond to production- and consumption-based material accounting methods.</a:t>
            </a:r>
          </a:p>
          <a:p>
            <a:endParaRPr lang="en-US" sz="1200" dirty="0">
              <a:ea typeface="Calibri" panose="020F0502020204030204" pitchFamily="34" charset="0"/>
              <a:cs typeface="Times New Roman" panose="02020603050405020304" pitchFamily="18" charset="0"/>
            </a:endParaRPr>
          </a:p>
          <a:p>
            <a:r>
              <a:rPr lang="en-US" sz="1200" i="1" dirty="0"/>
              <a:t>Percent changes are reported relative to the total material use under baseline in 2030.</a:t>
            </a:r>
          </a:p>
        </p:txBody>
      </p:sp>
      <p:graphicFrame>
        <p:nvGraphicFramePr>
          <p:cNvPr id="6" name="Chart 5">
            <a:extLst>
              <a:ext uri="{FF2B5EF4-FFF2-40B4-BE49-F238E27FC236}">
                <a16:creationId xmlns:a16="http://schemas.microsoft.com/office/drawing/2014/main" id="{00000000-0008-0000-0900-000002000000}"/>
              </a:ext>
            </a:extLst>
          </p:cNvPr>
          <p:cNvGraphicFramePr>
            <a:graphicFrameLocks noGrp="1"/>
          </p:cNvGraphicFramePr>
          <p:nvPr>
            <p:extLst>
              <p:ext uri="{D42A27DB-BD31-4B8C-83A1-F6EECF244321}">
                <p14:modId xmlns:p14="http://schemas.microsoft.com/office/powerpoint/2010/main" val="640349243"/>
              </p:ext>
            </p:extLst>
          </p:nvPr>
        </p:nvGraphicFramePr>
        <p:xfrm>
          <a:off x="709058" y="785373"/>
          <a:ext cx="8418540" cy="57999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2031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8971" y="0"/>
            <a:ext cx="10972800" cy="810271"/>
          </a:xfrm>
        </p:spPr>
        <p:txBody>
          <a:bodyPr>
            <a:normAutofit/>
          </a:bodyPr>
          <a:lstStyle/>
          <a:p>
            <a:r>
              <a:rPr lang="en-US" sz="2800" dirty="0">
                <a:ea typeface="Calibri" panose="020F0502020204030204" pitchFamily="34" charset="0"/>
                <a:cs typeface="Times New Roman" panose="02020603050405020304" pitchFamily="18" charset="0"/>
              </a:rPr>
              <a:t>Material use VS recycling rates in </a:t>
            </a:r>
            <a:r>
              <a:rPr lang="en-US" sz="2800" dirty="0"/>
              <a:t>Türkiye</a:t>
            </a:r>
            <a:r>
              <a:rPr lang="en-US" sz="2800" dirty="0">
                <a:ea typeface="Calibri" panose="020F0502020204030204" pitchFamily="34" charset="0"/>
                <a:cs typeface="Times New Roman" panose="02020603050405020304" pitchFamily="18" charset="0"/>
              </a:rPr>
              <a:t> </a:t>
            </a:r>
            <a:endParaRPr lang="en-US" sz="2800" dirty="0"/>
          </a:p>
        </p:txBody>
      </p:sp>
      <p:sp>
        <p:nvSpPr>
          <p:cNvPr id="4" name="Slide Number Placeholder 3"/>
          <p:cNvSpPr>
            <a:spLocks noGrp="1"/>
          </p:cNvSpPr>
          <p:nvPr>
            <p:ph type="sldNum" sz="quarter" idx="12"/>
          </p:nvPr>
        </p:nvSpPr>
        <p:spPr/>
        <p:txBody>
          <a:bodyPr/>
          <a:lstStyle/>
          <a:p>
            <a:fld id="{89D7931E-637B-46D8-A580-615CC76C5C63}" type="slidenum">
              <a:rPr lang="en-US" smtClean="0"/>
              <a:pPr/>
              <a:t>13</a:t>
            </a:fld>
            <a:endParaRPr lang="en-US" dirty="0"/>
          </a:p>
        </p:txBody>
      </p:sp>
      <p:sp>
        <p:nvSpPr>
          <p:cNvPr id="2" name="Rectangle 1"/>
          <p:cNvSpPr/>
          <p:nvPr/>
        </p:nvSpPr>
        <p:spPr>
          <a:xfrm>
            <a:off x="521110" y="810271"/>
            <a:ext cx="5190815" cy="5786199"/>
          </a:xfrm>
          <a:prstGeom prst="rect">
            <a:avLst/>
          </a:prstGeom>
        </p:spPr>
        <p:txBody>
          <a:bodyPr wrap="square">
            <a:spAutoFit/>
          </a:bodyPr>
          <a:lstStyle/>
          <a:p>
            <a:pPr marL="285750" indent="-285750" algn="just">
              <a:spcBef>
                <a:spcPts val="600"/>
              </a:spcBef>
              <a:spcAft>
                <a:spcPts val="600"/>
              </a:spcAft>
              <a:buFont typeface="Wingdings" panose="05000000000000000000" pitchFamily="2" charset="2"/>
              <a:buChar char="Ø"/>
            </a:pPr>
            <a:r>
              <a:rPr lang="en-US" sz="2000" dirty="0">
                <a:ea typeface="Calibri" panose="020F0502020204030204" pitchFamily="34" charset="0"/>
                <a:cs typeface="Times New Roman" panose="02020603050405020304" pitchFamily="18" charset="0"/>
              </a:rPr>
              <a:t>Achieving absolute decoupling is complicated by a </a:t>
            </a:r>
            <a:r>
              <a:rPr lang="en-US" sz="2000" b="1" dirty="0">
                <a:ea typeface="Calibri" panose="020F0502020204030204" pitchFamily="34" charset="0"/>
                <a:cs typeface="Times New Roman" panose="02020603050405020304" pitchFamily="18" charset="0"/>
              </a:rPr>
              <a:t>substantial share of non-metallic minerals</a:t>
            </a:r>
            <a:r>
              <a:rPr lang="en-US" sz="2000" dirty="0">
                <a:ea typeface="Calibri" panose="020F0502020204030204" pitchFamily="34" charset="0"/>
                <a:cs typeface="Times New Roman" panose="02020603050405020304" pitchFamily="18" charset="0"/>
              </a:rPr>
              <a:t> in </a:t>
            </a:r>
            <a:r>
              <a:rPr lang="en-US" sz="2000" dirty="0"/>
              <a:t>Türkiye (85%-90% of total material use)</a:t>
            </a:r>
            <a:r>
              <a:rPr lang="en-US" sz="2000" dirty="0">
                <a:ea typeface="Calibri" panose="020F0502020204030204" pitchFamily="34" charset="0"/>
                <a:cs typeface="Times New Roman" panose="02020603050405020304" pitchFamily="18" charset="0"/>
              </a:rPr>
              <a:t>.</a:t>
            </a:r>
          </a:p>
          <a:p>
            <a:pPr marL="285750" indent="-285750" algn="just">
              <a:spcBef>
                <a:spcPts val="600"/>
              </a:spcBef>
              <a:spcAft>
                <a:spcPts val="600"/>
              </a:spcAft>
              <a:buFont typeface="Wingdings" panose="05000000000000000000" pitchFamily="2" charset="2"/>
              <a:buChar char="Ø"/>
            </a:pPr>
            <a:r>
              <a:rPr lang="en-US" sz="2000" b="1" dirty="0">
                <a:ea typeface="Calibri" panose="020F0502020204030204" pitchFamily="34" charset="0"/>
                <a:cs typeface="Times New Roman" panose="02020603050405020304" pitchFamily="18" charset="0"/>
              </a:rPr>
              <a:t>Non-metallic minerals </a:t>
            </a:r>
            <a:r>
              <a:rPr lang="en-US" sz="2000" dirty="0">
                <a:ea typeface="Calibri" panose="020F0502020204030204" pitchFamily="34" charset="0"/>
                <a:cs typeface="Times New Roman" panose="02020603050405020304" pitchFamily="18" charset="0"/>
              </a:rPr>
              <a:t>are primarily used in the production of </a:t>
            </a:r>
            <a:r>
              <a:rPr lang="en-US" sz="2000" b="1" dirty="0">
                <a:ea typeface="Calibri" panose="020F0502020204030204" pitchFamily="34" charset="0"/>
                <a:cs typeface="Times New Roman" panose="02020603050405020304" pitchFamily="18" charset="0"/>
              </a:rPr>
              <a:t>construction materials</a:t>
            </a:r>
            <a:r>
              <a:rPr lang="en-US" sz="2000" dirty="0">
                <a:ea typeface="Calibri" panose="020F0502020204030204" pitchFamily="34" charset="0"/>
                <a:cs typeface="Times New Roman" panose="02020603050405020304" pitchFamily="18" charset="0"/>
              </a:rPr>
              <a:t> (gravel, cement, bricks, etc.), which are hard or not economically feasible to recycle.</a:t>
            </a:r>
          </a:p>
          <a:p>
            <a:pPr marL="285750" indent="-285750" algn="just">
              <a:spcBef>
                <a:spcPts val="600"/>
              </a:spcBef>
              <a:spcAft>
                <a:spcPts val="600"/>
              </a:spcAft>
              <a:buFont typeface="Wingdings" panose="05000000000000000000" pitchFamily="2" charset="2"/>
              <a:buChar char="Ø"/>
            </a:pPr>
            <a:r>
              <a:rPr lang="en-US" sz="2000" b="1" dirty="0">
                <a:ea typeface="Calibri" panose="020F0502020204030204" pitchFamily="34" charset="0"/>
                <a:cs typeface="Times New Roman" panose="02020603050405020304" pitchFamily="18" charset="0"/>
              </a:rPr>
              <a:t>Non-metallic minerals have long life-cycle </a:t>
            </a:r>
            <a:r>
              <a:rPr lang="en-US" sz="2000" dirty="0">
                <a:ea typeface="Calibri" panose="020F0502020204030204" pitchFamily="34" charset="0"/>
                <a:cs typeface="Times New Roman" panose="02020603050405020304" pitchFamily="18" charset="0"/>
              </a:rPr>
              <a:t>(inflow &gt;&gt; outflow; stock of newly created buildings &gt;&gt; stock of demolished buildings).</a:t>
            </a:r>
          </a:p>
          <a:p>
            <a:pPr marL="285750" indent="-285750" algn="just">
              <a:spcBef>
                <a:spcPts val="600"/>
              </a:spcBef>
              <a:spcAft>
                <a:spcPts val="600"/>
              </a:spcAft>
              <a:buFont typeface="Wingdings" panose="05000000000000000000" pitchFamily="2" charset="2"/>
              <a:buChar char="Ø"/>
            </a:pPr>
            <a:r>
              <a:rPr lang="en-US" sz="2000" b="1" dirty="0">
                <a:cs typeface="Times New Roman" panose="02020603050405020304" pitchFamily="18" charset="0"/>
              </a:rPr>
              <a:t>CE policies </a:t>
            </a:r>
            <a:r>
              <a:rPr lang="en-US" sz="2000" dirty="0">
                <a:cs typeface="Times New Roman" panose="02020603050405020304" pitchFamily="18" charset="0"/>
              </a:rPr>
              <a:t>have much more </a:t>
            </a:r>
            <a:r>
              <a:rPr lang="en-US" sz="2000" b="1" dirty="0">
                <a:cs typeface="Times New Roman" panose="02020603050405020304" pitchFamily="18" charset="0"/>
              </a:rPr>
              <a:t>substantial impact on commodities with higher recycling possibilities (Figure on the right)</a:t>
            </a:r>
            <a:endParaRPr lang="en-US" sz="2000" dirty="0">
              <a:cs typeface="Times New Roman" panose="02020603050405020304" pitchFamily="18" charset="0"/>
            </a:endParaRPr>
          </a:p>
        </p:txBody>
      </p:sp>
      <p:graphicFrame>
        <p:nvGraphicFramePr>
          <p:cNvPr id="5" name="Chart 4">
            <a:extLst>
              <a:ext uri="{FF2B5EF4-FFF2-40B4-BE49-F238E27FC236}">
                <a16:creationId xmlns:a16="http://schemas.microsoft.com/office/drawing/2014/main" id="{A6444E7D-A47D-4B44-8D5C-77D5B774C986}"/>
              </a:ext>
            </a:extLst>
          </p:cNvPr>
          <p:cNvGraphicFramePr>
            <a:graphicFrameLocks/>
          </p:cNvGraphicFramePr>
          <p:nvPr>
            <p:extLst>
              <p:ext uri="{D42A27DB-BD31-4B8C-83A1-F6EECF244321}">
                <p14:modId xmlns:p14="http://schemas.microsoft.com/office/powerpoint/2010/main" val="1340700376"/>
              </p:ext>
            </p:extLst>
          </p:nvPr>
        </p:nvGraphicFramePr>
        <p:xfrm>
          <a:off x="6359795" y="725805"/>
          <a:ext cx="5365480" cy="55150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90034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011" y="136715"/>
            <a:ext cx="11763989" cy="654672"/>
          </a:xfrm>
        </p:spPr>
        <p:txBody>
          <a:bodyPr>
            <a:noAutofit/>
          </a:bodyPr>
          <a:lstStyle/>
          <a:p>
            <a:r>
              <a:rPr lang="en-US" sz="3200" dirty="0"/>
              <a:t>Moderate macro impacts but increasing skill wage gap</a:t>
            </a:r>
          </a:p>
        </p:txBody>
      </p:sp>
      <p:sp>
        <p:nvSpPr>
          <p:cNvPr id="4" name="Slide Number Placeholder 3"/>
          <p:cNvSpPr>
            <a:spLocks noGrp="1"/>
          </p:cNvSpPr>
          <p:nvPr>
            <p:ph type="sldNum" sz="quarter" idx="12"/>
          </p:nvPr>
        </p:nvSpPr>
        <p:spPr/>
        <p:txBody>
          <a:bodyPr/>
          <a:lstStyle/>
          <a:p>
            <a:fld id="{89D7931E-637B-46D8-A580-615CC76C5C63}" type="slidenum">
              <a:rPr lang="en-US" smtClean="0"/>
              <a:pPr/>
              <a:t>14</a:t>
            </a:fld>
            <a:endParaRPr lang="en-US" dirty="0"/>
          </a:p>
        </p:txBody>
      </p:sp>
      <p:graphicFrame>
        <p:nvGraphicFramePr>
          <p:cNvPr id="12" name="Chart 11">
            <a:extLst>
              <a:ext uri="{FF2B5EF4-FFF2-40B4-BE49-F238E27FC236}">
                <a16:creationId xmlns:a16="http://schemas.microsoft.com/office/drawing/2014/main" id="{77332161-AB59-41B9-A0DA-1B1B774C9D45}"/>
              </a:ext>
            </a:extLst>
          </p:cNvPr>
          <p:cNvGraphicFramePr>
            <a:graphicFrameLocks/>
          </p:cNvGraphicFramePr>
          <p:nvPr>
            <p:extLst>
              <p:ext uri="{D42A27DB-BD31-4B8C-83A1-F6EECF244321}">
                <p14:modId xmlns:p14="http://schemas.microsoft.com/office/powerpoint/2010/main" val="1345304834"/>
              </p:ext>
            </p:extLst>
          </p:nvPr>
        </p:nvGraphicFramePr>
        <p:xfrm>
          <a:off x="1763774" y="1075822"/>
          <a:ext cx="8142910" cy="51232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6357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8971" y="0"/>
            <a:ext cx="10972800" cy="810271"/>
          </a:xfrm>
        </p:spPr>
        <p:txBody>
          <a:bodyPr>
            <a:normAutofit/>
          </a:bodyPr>
          <a:lstStyle/>
          <a:p>
            <a:r>
              <a:rPr lang="en-US" sz="2800" dirty="0">
                <a:ea typeface="Calibri" panose="020F0502020204030204" pitchFamily="34" charset="0"/>
                <a:cs typeface="Times New Roman" panose="02020603050405020304" pitchFamily="18" charset="0"/>
              </a:rPr>
              <a:t>Conclusions</a:t>
            </a:r>
            <a:endParaRPr lang="en-US" sz="2800" dirty="0"/>
          </a:p>
        </p:txBody>
      </p:sp>
      <p:sp>
        <p:nvSpPr>
          <p:cNvPr id="4" name="Slide Number Placeholder 3"/>
          <p:cNvSpPr>
            <a:spLocks noGrp="1"/>
          </p:cNvSpPr>
          <p:nvPr>
            <p:ph type="sldNum" sz="quarter" idx="12"/>
          </p:nvPr>
        </p:nvSpPr>
        <p:spPr/>
        <p:txBody>
          <a:bodyPr/>
          <a:lstStyle/>
          <a:p>
            <a:fld id="{89D7931E-637B-46D8-A580-615CC76C5C63}" type="slidenum">
              <a:rPr lang="en-US" smtClean="0"/>
              <a:pPr/>
              <a:t>15</a:t>
            </a:fld>
            <a:endParaRPr lang="en-US" dirty="0"/>
          </a:p>
        </p:txBody>
      </p:sp>
      <p:sp>
        <p:nvSpPr>
          <p:cNvPr id="2" name="Rectangle 1"/>
          <p:cNvSpPr/>
          <p:nvPr/>
        </p:nvSpPr>
        <p:spPr>
          <a:xfrm>
            <a:off x="521110" y="810271"/>
            <a:ext cx="11454580" cy="5647700"/>
          </a:xfrm>
          <a:prstGeom prst="rect">
            <a:avLst/>
          </a:prstGeom>
        </p:spPr>
        <p:txBody>
          <a:bodyPr wrap="square">
            <a:spAutoFit/>
          </a:bodyPr>
          <a:lstStyle/>
          <a:p>
            <a:pPr marL="285750" indent="-285750">
              <a:spcBef>
                <a:spcPts val="600"/>
              </a:spcBef>
              <a:spcAft>
                <a:spcPts val="600"/>
              </a:spcAft>
              <a:buFont typeface="Wingdings" panose="05000000000000000000" pitchFamily="2" charset="2"/>
              <a:buChar char="Ø"/>
            </a:pPr>
            <a:r>
              <a:rPr lang="en-US" sz="2200" b="1" dirty="0">
                <a:ea typeface="Calibri" panose="020F0502020204030204" pitchFamily="34" charset="0"/>
                <a:cs typeface="Times New Roman" panose="02020603050405020304" pitchFamily="18" charset="0"/>
              </a:rPr>
              <a:t>In recent years, </a:t>
            </a:r>
            <a:r>
              <a:rPr lang="en-US" sz="2200" dirty="0">
                <a:solidFill>
                  <a:schemeClr val="tx1"/>
                </a:solidFill>
                <a:latin typeface="+mn-lt"/>
              </a:rPr>
              <a:t>Türkiye started to achieve limited progress on CE, but much remains to be done (country is ranked low on waste management).</a:t>
            </a:r>
          </a:p>
          <a:p>
            <a:pPr marL="285750" indent="-285750">
              <a:spcBef>
                <a:spcPts val="600"/>
              </a:spcBef>
              <a:spcAft>
                <a:spcPts val="600"/>
              </a:spcAft>
              <a:buFont typeface="Wingdings" panose="05000000000000000000" pitchFamily="2" charset="2"/>
              <a:buChar char="Ø"/>
            </a:pPr>
            <a:r>
              <a:rPr lang="en-US" sz="2200" b="1" dirty="0"/>
              <a:t>No-policy baseline </a:t>
            </a:r>
            <a:r>
              <a:rPr lang="en-US" sz="2200" dirty="0"/>
              <a:t>sees a </a:t>
            </a:r>
            <a:r>
              <a:rPr lang="en-US" sz="2200" b="1" dirty="0"/>
              <a:t>relative decoupling </a:t>
            </a:r>
            <a:r>
              <a:rPr lang="en-US" sz="2200" dirty="0"/>
              <a:t>for all materials, </a:t>
            </a:r>
            <a:r>
              <a:rPr lang="en-US" sz="2200" b="1" dirty="0"/>
              <a:t>except metal ores</a:t>
            </a:r>
            <a:r>
              <a:rPr lang="en-US" sz="2200" dirty="0"/>
              <a:t>, but absolute volumes increase.</a:t>
            </a:r>
            <a:endParaRPr lang="en-US" sz="2200" b="1" dirty="0">
              <a:ea typeface="Calibri" panose="020F0502020204030204" pitchFamily="34" charset="0"/>
              <a:cs typeface="Times New Roman" panose="02020603050405020304" pitchFamily="18" charset="0"/>
            </a:endParaRPr>
          </a:p>
          <a:p>
            <a:pPr marL="285750" indent="-285750">
              <a:spcBef>
                <a:spcPts val="600"/>
              </a:spcBef>
              <a:spcAft>
                <a:spcPts val="600"/>
              </a:spcAft>
              <a:buFont typeface="Wingdings" panose="05000000000000000000" pitchFamily="2" charset="2"/>
              <a:buChar char="Ø"/>
            </a:pPr>
            <a:r>
              <a:rPr lang="en-US" sz="2200" b="1" dirty="0">
                <a:ea typeface="Calibri" panose="020F0502020204030204" pitchFamily="34" charset="0"/>
                <a:cs typeface="Times New Roman" panose="02020603050405020304" pitchFamily="18" charset="0"/>
              </a:rPr>
              <a:t>Climate mitigation and CE policies are complementary</a:t>
            </a:r>
            <a:endParaRPr lang="en-US" sz="2200" dirty="0">
              <a:ea typeface="Calibri" panose="020F0502020204030204" pitchFamily="34" charset="0"/>
              <a:cs typeface="Times New Roman" panose="02020603050405020304" pitchFamily="18" charset="0"/>
            </a:endParaRPr>
          </a:p>
          <a:p>
            <a:pPr marL="742950" lvl="1" indent="-285750">
              <a:spcBef>
                <a:spcPts val="600"/>
              </a:spcBef>
              <a:spcAft>
                <a:spcPts val="600"/>
              </a:spcAft>
              <a:buFont typeface="Wingdings" panose="05000000000000000000" pitchFamily="2" charset="2"/>
              <a:buChar char="Ø"/>
            </a:pPr>
            <a:r>
              <a:rPr lang="en-US" sz="2200" b="1" dirty="0">
                <a:ea typeface="Calibri" panose="020F0502020204030204" pitchFamily="34" charset="0"/>
                <a:cs typeface="Times New Roman" panose="02020603050405020304" pitchFamily="18" charset="0"/>
              </a:rPr>
              <a:t>Achievement of the NDC</a:t>
            </a:r>
            <a:r>
              <a:rPr lang="en-US" sz="2200" dirty="0">
                <a:ea typeface="Calibri" panose="020F0502020204030204" pitchFamily="34" charset="0"/>
                <a:cs typeface="Times New Roman" panose="02020603050405020304" pitchFamily="18" charset="0"/>
              </a:rPr>
              <a:t> primarily </a:t>
            </a:r>
            <a:r>
              <a:rPr lang="en-US" sz="2200" b="1" dirty="0">
                <a:ea typeface="Calibri" panose="020F0502020204030204" pitchFamily="34" charset="0"/>
                <a:cs typeface="Times New Roman" panose="02020603050405020304" pitchFamily="18" charset="0"/>
              </a:rPr>
              <a:t>impacts coal </a:t>
            </a:r>
            <a:r>
              <a:rPr lang="en-US" sz="2200" dirty="0">
                <a:ea typeface="Calibri" panose="020F0502020204030204" pitchFamily="34" charset="0"/>
                <a:cs typeface="Times New Roman" panose="02020603050405020304" pitchFamily="18" charset="0"/>
              </a:rPr>
              <a:t>use but has limited implications for use of other materials.</a:t>
            </a:r>
          </a:p>
          <a:p>
            <a:pPr marL="742950" lvl="1" indent="-285750">
              <a:spcBef>
                <a:spcPts val="600"/>
              </a:spcBef>
              <a:spcAft>
                <a:spcPts val="600"/>
              </a:spcAft>
              <a:buFont typeface="Wingdings" panose="05000000000000000000" pitchFamily="2" charset="2"/>
              <a:buChar char="Ø"/>
            </a:pPr>
            <a:r>
              <a:rPr lang="en-US" sz="2200" b="1" dirty="0">
                <a:ea typeface="Calibri" panose="020F0502020204030204" pitchFamily="34" charset="0"/>
                <a:cs typeface="Times New Roman" panose="02020603050405020304" pitchFamily="18" charset="0"/>
              </a:rPr>
              <a:t>CE measures </a:t>
            </a:r>
            <a:r>
              <a:rPr lang="en-US" sz="2200" dirty="0">
                <a:ea typeface="Calibri" panose="020F0502020204030204" pitchFamily="34" charset="0"/>
                <a:cs typeface="Times New Roman" panose="02020603050405020304" pitchFamily="18" charset="0"/>
              </a:rPr>
              <a:t>can </a:t>
            </a:r>
            <a:r>
              <a:rPr lang="en-US" sz="2200" b="1" dirty="0">
                <a:ea typeface="Calibri" panose="020F0502020204030204" pitchFamily="34" charset="0"/>
                <a:cs typeface="Times New Roman" panose="02020603050405020304" pitchFamily="18" charset="0"/>
              </a:rPr>
              <a:t>reduce material use up to 14% </a:t>
            </a:r>
            <a:r>
              <a:rPr lang="en-US" sz="2200" dirty="0">
                <a:ea typeface="Calibri" panose="020F0502020204030204" pitchFamily="34" charset="0"/>
                <a:cs typeface="Times New Roman" panose="02020603050405020304" pitchFamily="18" charset="0"/>
              </a:rPr>
              <a:t>in 2030 </a:t>
            </a:r>
            <a:r>
              <a:rPr lang="en-US" sz="2200" dirty="0" err="1">
                <a:ea typeface="Calibri" panose="020F0502020204030204" pitchFamily="34" charset="0"/>
                <a:cs typeface="Times New Roman" panose="02020603050405020304" pitchFamily="18" charset="0"/>
              </a:rPr>
              <a:t>w.r.t.</a:t>
            </a:r>
            <a:r>
              <a:rPr lang="en-US" sz="2200" dirty="0">
                <a:ea typeface="Calibri" panose="020F0502020204030204" pitchFamily="34" charset="0"/>
                <a:cs typeface="Times New Roman" panose="02020603050405020304" pitchFamily="18" charset="0"/>
              </a:rPr>
              <a:t> baseline.</a:t>
            </a:r>
          </a:p>
          <a:p>
            <a:pPr marL="742950" lvl="1" indent="-285750">
              <a:spcBef>
                <a:spcPts val="600"/>
              </a:spcBef>
              <a:spcAft>
                <a:spcPts val="600"/>
              </a:spcAft>
              <a:buFont typeface="Wingdings" panose="05000000000000000000" pitchFamily="2" charset="2"/>
              <a:buChar char="Ø"/>
            </a:pPr>
            <a:r>
              <a:rPr lang="en-US" sz="2200" b="1" dirty="0">
                <a:ea typeface="Calibri" panose="020F0502020204030204" pitchFamily="34" charset="0"/>
                <a:cs typeface="Times New Roman" panose="02020603050405020304" pitchFamily="18" charset="0"/>
              </a:rPr>
              <a:t>Harder to reduce emissions </a:t>
            </a:r>
            <a:r>
              <a:rPr lang="en-US" sz="2200" dirty="0">
                <a:ea typeface="Calibri" panose="020F0502020204030204" pitchFamily="34" charset="0"/>
                <a:cs typeface="Times New Roman" panose="02020603050405020304" pitchFamily="18" charset="0"/>
              </a:rPr>
              <a:t>for commodities </a:t>
            </a:r>
            <a:r>
              <a:rPr lang="en-US" sz="2200" b="1" dirty="0">
                <a:ea typeface="Calibri" panose="020F0502020204030204" pitchFamily="34" charset="0"/>
                <a:cs typeface="Times New Roman" panose="02020603050405020304" pitchFamily="18" charset="0"/>
              </a:rPr>
              <a:t>with limited recycling options </a:t>
            </a:r>
            <a:r>
              <a:rPr lang="en-US" sz="2200" dirty="0">
                <a:ea typeface="Calibri" panose="020F0502020204030204" pitchFamily="34" charset="0"/>
                <a:cs typeface="Times New Roman" panose="02020603050405020304" pitchFamily="18" charset="0"/>
              </a:rPr>
              <a:t>(e.g. gravel, limestone, cement, etc.).</a:t>
            </a:r>
          </a:p>
          <a:p>
            <a:pPr marL="285750" indent="-285750">
              <a:spcBef>
                <a:spcPts val="600"/>
              </a:spcBef>
              <a:spcAft>
                <a:spcPts val="600"/>
              </a:spcAft>
              <a:buFont typeface="Wingdings" panose="05000000000000000000" pitchFamily="2" charset="2"/>
              <a:buChar char="Ø"/>
            </a:pPr>
            <a:r>
              <a:rPr lang="en-US" sz="2200" b="1" dirty="0">
                <a:ea typeface="Calibri" panose="020F0502020204030204" pitchFamily="34" charset="0"/>
                <a:cs typeface="Times New Roman" panose="02020603050405020304" pitchFamily="18" charset="0"/>
              </a:rPr>
              <a:t>Measures must be targeted: </a:t>
            </a:r>
            <a:r>
              <a:rPr lang="en-US" sz="2200" dirty="0">
                <a:ea typeface="Calibri" panose="020F0502020204030204" pitchFamily="34" charset="0"/>
                <a:cs typeface="Times New Roman" panose="02020603050405020304" pitchFamily="18" charset="0"/>
              </a:rPr>
              <a:t>response to CE polices substantially varies by materials.</a:t>
            </a:r>
          </a:p>
          <a:p>
            <a:pPr marL="285750" indent="-285750">
              <a:spcBef>
                <a:spcPts val="1200"/>
              </a:spcBef>
              <a:spcAft>
                <a:spcPts val="600"/>
              </a:spcAft>
              <a:buFont typeface="Wingdings" panose="05000000000000000000" pitchFamily="2" charset="2"/>
              <a:buChar char="Ø"/>
            </a:pPr>
            <a:r>
              <a:rPr lang="en-US" sz="2200" b="1" dirty="0">
                <a:cs typeface="Times New Roman" panose="02020603050405020304" pitchFamily="18" charset="0"/>
              </a:rPr>
              <a:t>Macroeconomic costs are moderate but increasing skill premium</a:t>
            </a:r>
            <a:r>
              <a:rPr lang="en-US" sz="2200" dirty="0">
                <a:cs typeface="Times New Roman" panose="02020603050405020304" pitchFamily="18" charset="0"/>
              </a:rPr>
              <a:t> could result in regressive distributional impacts.</a:t>
            </a:r>
            <a:endParaRPr lang="en-US" sz="2200" dirty="0"/>
          </a:p>
        </p:txBody>
      </p:sp>
    </p:spTree>
    <p:extLst>
      <p:ext uri="{BB962C8B-B14F-4D97-AF65-F5344CB8AC3E}">
        <p14:creationId xmlns:p14="http://schemas.microsoft.com/office/powerpoint/2010/main" val="2404619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p:cNvSpPr>
            <a:spLocks noGrp="1"/>
          </p:cNvSpPr>
          <p:nvPr>
            <p:ph type="subTitle" idx="1"/>
          </p:nvPr>
        </p:nvSpPr>
        <p:spPr/>
        <p:txBody>
          <a:bodyPr/>
          <a:lstStyle/>
          <a:p>
            <a:r>
              <a:rPr lang="en-US" dirty="0"/>
              <a:t>mchepeli@purdue.edu</a:t>
            </a:r>
          </a:p>
        </p:txBody>
      </p:sp>
    </p:spTree>
    <p:extLst>
      <p:ext uri="{BB962C8B-B14F-4D97-AF65-F5344CB8AC3E}">
        <p14:creationId xmlns:p14="http://schemas.microsoft.com/office/powerpoint/2010/main" val="294217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TAP_Template.potx" id="{4E90B565-5D04-4CB7-AF2A-292BAA81E6D5}" vid="{98F8CC7E-D3DC-4B47-A3A5-5DFB79AB3A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GTAP_Template</Template>
  <TotalTime>16448</TotalTime>
  <Words>5623</Words>
  <Application>Microsoft Office PowerPoint</Application>
  <PresentationFormat>Widescreen</PresentationFormat>
  <Paragraphs>335</Paragraphs>
  <Slides>16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Candara</vt:lpstr>
      <vt:lpstr>Wingdings</vt:lpstr>
      <vt:lpstr>Office Theme</vt:lpstr>
      <vt:lpstr>Circular Economy Transition in Türkiye</vt:lpstr>
      <vt:lpstr>Introduction </vt:lpstr>
      <vt:lpstr>Türkiye has recently launched several CE-focused initiatives</vt:lpstr>
      <vt:lpstr>Circularity and waste management practices in Türkiye require major improvements</vt:lpstr>
      <vt:lpstr>Overview of the GTAP-CE: Emission intensities in TUR</vt:lpstr>
      <vt:lpstr>GTAP-CE database is coupled with ENVISAGE CGE model</vt:lpstr>
      <vt:lpstr>Scenario framework: simultaneously implemented by the EU and Türkiye </vt:lpstr>
      <vt:lpstr>In volume terms, non-metallic minerals dominate supply and demand</vt:lpstr>
      <vt:lpstr>Baseline sees a relative decoupling for all materials, except metal ores, but absolute volumes increase</vt:lpstr>
      <vt:lpstr>NDC mitigation policies reduce the use of fossil fuels but have limited impact on the use of other materials</vt:lpstr>
      <vt:lpstr>Drivers of changing material use under NDC scenario: Türkiye vs Europe</vt:lpstr>
      <vt:lpstr>Complementarity of demand-side and fiscal policies</vt:lpstr>
      <vt:lpstr>Material use VS recycling rates in Türkiye </vt:lpstr>
      <vt:lpstr>Moderate macro impacts but increasing skill wage gap</vt:lpstr>
      <vt:lpstr>Conclusions</vt:lpstr>
      <vt:lpstr>Thank you!</vt:lpstr>
    </vt:vector>
  </TitlesOfParts>
  <Company>Purdue University - AgIT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Trade Analysis Project</dc:title>
  <dc:creator>Batta, Ginger L</dc:creator>
  <cp:lastModifiedBy>Chepeliev, Maksym G</cp:lastModifiedBy>
  <cp:revision>291</cp:revision>
  <cp:lastPrinted>2023-06-06T18:37:37Z</cp:lastPrinted>
  <dcterms:created xsi:type="dcterms:W3CDTF">2017-03-31T15:01:41Z</dcterms:created>
  <dcterms:modified xsi:type="dcterms:W3CDTF">2023-07-03T15:30:46Z</dcterms:modified>
</cp:coreProperties>
</file>