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8" r:id="rId1"/>
    <p:sldMasterId id="2147483674" r:id="rId2"/>
    <p:sldMasterId id="2147483680" r:id="rId3"/>
  </p:sldMasterIdLst>
  <p:notesMasterIdLst>
    <p:notesMasterId r:id="rId24"/>
  </p:notesMasterIdLst>
  <p:handoutMasterIdLst>
    <p:handoutMasterId r:id="rId25"/>
  </p:handoutMasterIdLst>
  <p:sldIdLst>
    <p:sldId id="310" r:id="rId4"/>
    <p:sldId id="513" r:id="rId5"/>
    <p:sldId id="314" r:id="rId6"/>
    <p:sldId id="332" r:id="rId7"/>
    <p:sldId id="523" r:id="rId8"/>
    <p:sldId id="333" r:id="rId9"/>
    <p:sldId id="521" r:id="rId10"/>
    <p:sldId id="522" r:id="rId11"/>
    <p:sldId id="357" r:id="rId12"/>
    <p:sldId id="531" r:id="rId13"/>
    <p:sldId id="525" r:id="rId14"/>
    <p:sldId id="532" r:id="rId15"/>
    <p:sldId id="535" r:id="rId16"/>
    <p:sldId id="529" r:id="rId17"/>
    <p:sldId id="530" r:id="rId18"/>
    <p:sldId id="526" r:id="rId19"/>
    <p:sldId id="527" r:id="rId20"/>
    <p:sldId id="528" r:id="rId21"/>
    <p:sldId id="533" r:id="rId22"/>
    <p:sldId id="534" r:id="rId23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arles Baschnagel" initials="CB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  <a:srgbClr val="000099"/>
    <a:srgbClr val="A50021"/>
    <a:srgbClr val="EFFE94"/>
    <a:srgbClr val="F3F9FA"/>
    <a:srgbClr val="E7F3F4"/>
    <a:srgbClr val="FFC1C1"/>
    <a:srgbClr val="FF9797"/>
    <a:srgbClr val="F16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19" autoAdjust="0"/>
    <p:restoredTop sz="86397" autoAdjust="0"/>
  </p:normalViewPr>
  <p:slideViewPr>
    <p:cSldViewPr>
      <p:cViewPr varScale="1">
        <p:scale>
          <a:sx n="72" d="100"/>
          <a:sy n="72" d="100"/>
        </p:scale>
        <p:origin x="144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633" cy="469104"/>
          </a:xfrm>
          <a:prstGeom prst="rect">
            <a:avLst/>
          </a:prstGeom>
        </p:spPr>
        <p:txBody>
          <a:bodyPr vert="horz" lIns="92319" tIns="46160" rIns="92319" bIns="4616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237" y="0"/>
            <a:ext cx="3077633" cy="469104"/>
          </a:xfrm>
          <a:prstGeom prst="rect">
            <a:avLst/>
          </a:prstGeom>
        </p:spPr>
        <p:txBody>
          <a:bodyPr vert="horz" lIns="92319" tIns="46160" rIns="92319" bIns="46160" rtlCol="0"/>
          <a:lstStyle>
            <a:lvl1pPr algn="r">
              <a:defRPr sz="1200"/>
            </a:lvl1pPr>
          </a:lstStyle>
          <a:p>
            <a:fld id="{F042CA22-78F9-4BB8-A76E-CD75F5C5C6AB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771"/>
            <a:ext cx="3077633" cy="469104"/>
          </a:xfrm>
          <a:prstGeom prst="rect">
            <a:avLst/>
          </a:prstGeom>
        </p:spPr>
        <p:txBody>
          <a:bodyPr vert="horz" lIns="92319" tIns="46160" rIns="92319" bIns="4616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237" y="8917771"/>
            <a:ext cx="3077633" cy="469104"/>
          </a:xfrm>
          <a:prstGeom prst="rect">
            <a:avLst/>
          </a:prstGeom>
        </p:spPr>
        <p:txBody>
          <a:bodyPr vert="horz" lIns="92319" tIns="46160" rIns="92319" bIns="46160" rtlCol="0" anchor="b"/>
          <a:lstStyle>
            <a:lvl1pPr algn="r">
              <a:defRPr sz="1200"/>
            </a:lvl1pPr>
          </a:lstStyle>
          <a:p>
            <a:fld id="{4A715DC2-794E-4572-BBE2-7CDDED02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667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4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fld id="{A6AF8642-AD8B-427A-A3C1-FF0F89366CBB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3263"/>
            <a:ext cx="4694237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1" tIns="47111" rIns="94221" bIns="4711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vert="horz" lIns="94221" tIns="47111" rIns="94221" bIns="4711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917423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4" y="8917423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ABC9A73B-0181-48FD-A722-4238D77A63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6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DBFF3A1C-B2B1-4B54-B10A-2C9210F3D6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DFB7F4DE-C4B4-4687-B5F5-A075A016AD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3406801D-3852-458B-926F-BE1CF69F47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9334" indent="-292052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8205" indent="-23364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5488" indent="-23364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02770" indent="-233641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70052" indent="-2336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37335" indent="-2336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04616" indent="-2336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71899" indent="-2336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34565" fontAlgn="base">
              <a:spcBef>
                <a:spcPct val="0"/>
              </a:spcBef>
              <a:spcAft>
                <a:spcPct val="0"/>
              </a:spcAft>
              <a:defRPr/>
            </a:pPr>
            <a:fld id="{D40D7BDB-6C2F-4473-B190-30D2482A29BD}" type="slidenum">
              <a:rPr lang="en-US" altLang="en-US">
                <a:solidFill>
                  <a:prstClr val="black"/>
                </a:solidFill>
              </a:rPr>
              <a:pPr defTabSz="934565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18" charset="0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38EE48-1C76-4DC3-BC66-CBA488283F61}" type="slidenum">
              <a:rPr lang="en-US" smtClean="0">
                <a:latin typeface="Times" pitchFamily="18" charset="0"/>
                <a:cs typeface="Arial" charset="0"/>
              </a:rPr>
              <a:pPr/>
              <a:t>6</a:t>
            </a:fld>
            <a:endParaRPr lang="en-US">
              <a:latin typeface="Times" pitchFamily="18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367BDF-9F53-D242-93E4-8EE9B53D8BD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648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9A73B-0181-48FD-A722-4238D77A630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16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9A73B-0181-48FD-A722-4238D77A630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25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8130"/>
            <a:ext cx="7782128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78212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5" descr="University Programs 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6197600"/>
            <a:ext cx="270668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629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59882"/>
            <a:ext cx="7791855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399" y="1984443"/>
            <a:ext cx="7791855" cy="44446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/>
              <a:pPr algn="ctr"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419693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356" y="679337"/>
            <a:ext cx="7747172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362200"/>
            <a:ext cx="35052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362200"/>
            <a:ext cx="35052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/>
              <a:pPr algn="ctr"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18291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128" y="659882"/>
            <a:ext cx="778212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/>
              <a:pPr algn="ctr"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334305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/>
              <a:pPr algn="ctr"/>
              <a:t>‹#›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07508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>
                <a:solidFill>
                  <a:prstClr val="black"/>
                </a:solidFill>
              </a:rPr>
              <a:pPr algn="ctr"/>
              <a:t>‹#›</a:t>
            </a:fld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762000" y="609600"/>
            <a:ext cx="8000999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 b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8001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2813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>
                <a:solidFill>
                  <a:prstClr val="black"/>
                </a:solidFill>
              </a:rPr>
              <a:pPr algn="ctr"/>
              <a:t>‹#›</a:t>
            </a:fld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000999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9925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>
                <a:solidFill>
                  <a:prstClr val="black"/>
                </a:solidFill>
              </a:rPr>
              <a:pPr algn="ctr"/>
              <a:t>‹#›</a:t>
            </a:fld>
            <a:endParaRPr lang="en-US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3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8130"/>
            <a:ext cx="7782128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78212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5" descr="University Programs 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324600"/>
            <a:ext cx="1849650" cy="325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22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C144A-B7CE-4C68-91FA-BB08C29B4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CA5B5-22F7-4DA0-BAE5-0CC12FDC01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\\ppd3.sppd.usc.edu\users$\gees\Desktop\CREATE PP Template Column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83517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2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4795-F91F-4252-937F-0F00151F7648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2ECA7-C792-4388-8177-2F10255EA6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57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8130"/>
            <a:ext cx="7782128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78212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5" descr="University Programs 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6197600"/>
            <a:ext cx="270668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0288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59882"/>
            <a:ext cx="7791855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399" y="1984443"/>
            <a:ext cx="7791855" cy="44446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>
                <a:solidFill>
                  <a:srgbClr val="000000"/>
                </a:solidFill>
              </a:rPr>
              <a:pPr algn="ctr"/>
              <a:t>‹#›</a:t>
            </a:fld>
            <a:endParaRPr 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255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356" y="679337"/>
            <a:ext cx="7747172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362200"/>
            <a:ext cx="35052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362200"/>
            <a:ext cx="35052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>
                <a:solidFill>
                  <a:srgbClr val="000000"/>
                </a:solidFill>
              </a:rPr>
              <a:pPr algn="ctr"/>
              <a:t>‹#›</a:t>
            </a:fld>
            <a:endParaRPr 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039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128" y="659882"/>
            <a:ext cx="778212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>
                <a:solidFill>
                  <a:srgbClr val="000000"/>
                </a:solidFill>
              </a:rPr>
              <a:pPr algn="ctr"/>
              <a:t>‹#›</a:t>
            </a:fld>
            <a:endParaRPr 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9143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8638167" y="6533274"/>
            <a:ext cx="445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778969FF-4E9B-41A4-9F17-6839D08C1DC7}" type="slidenum">
              <a:rPr lang="en-US" sz="1100" smtClean="0">
                <a:solidFill>
                  <a:srgbClr val="000000"/>
                </a:solidFill>
              </a:rPr>
              <a:pPr algn="ctr"/>
              <a:t>‹#›</a:t>
            </a:fld>
            <a:endParaRPr 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710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7.jpeg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6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1912" y="659882"/>
            <a:ext cx="75500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1912" y="1984443"/>
            <a:ext cx="7550088" cy="444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0" y="0"/>
            <a:ext cx="762000" cy="6858000"/>
          </a:xfrm>
          <a:prstGeom prst="rect">
            <a:avLst/>
          </a:prstGeom>
          <a:solidFill>
            <a:srgbClr val="9800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 dirty="0">
              <a:solidFill>
                <a:schemeClr val="accent2"/>
              </a:solidFill>
              <a:latin typeface="Times" panose="02020603050405020304" pitchFamily="18" charset="0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0" y="0"/>
            <a:ext cx="6324600" cy="609600"/>
          </a:xfrm>
          <a:prstGeom prst="rect">
            <a:avLst/>
          </a:prstGeom>
          <a:solidFill>
            <a:srgbClr val="9800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 dirty="0">
              <a:latin typeface="Times" panose="02020603050405020304" pitchFamily="18" charset="0"/>
            </a:endParaRPr>
          </a:p>
        </p:txBody>
      </p:sp>
      <p:pic>
        <p:nvPicPr>
          <p:cNvPr id="1030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86"/>
          <a:stretch>
            <a:fillRect/>
          </a:stretch>
        </p:blipFill>
        <p:spPr bwMode="auto">
          <a:xfrm>
            <a:off x="0" y="609600"/>
            <a:ext cx="77311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24" descr="CREATElogosmall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05"/>
          <a:stretch>
            <a:fillRect/>
          </a:stretch>
        </p:blipFill>
        <p:spPr bwMode="auto">
          <a:xfrm>
            <a:off x="6400800" y="0"/>
            <a:ext cx="1981200" cy="609600"/>
          </a:xfrm>
          <a:prstGeom prst="rect">
            <a:avLst/>
          </a:prstGeom>
          <a:solidFill>
            <a:srgbClr val="A507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PrimShield-Mono_SmallUseShield_GoldOnCard.jp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688" y="0"/>
            <a:ext cx="152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59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+mj-lt"/>
          <a:ea typeface="MS PGothic" panose="020B0600070205080204" pitchFamily="34" charset="-128"/>
          <a:cs typeface="Century Gothic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609600"/>
            <a:ext cx="8000999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752600"/>
            <a:ext cx="8001000" cy="43735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C144A-B7CE-4C68-91FA-BB08C29B47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294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CA5B5-22F7-4DA0-BAE5-0CC12FDC01D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 descr="\\ppd3.sppd.usc.edu\users$\gees\Desktop\CREATE Spelled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0969" y="0"/>
            <a:ext cx="1715262" cy="60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ppd3.sppd.usc.edu\users$\gees\Desktop\CREATE Spelled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034195" y="3105768"/>
            <a:ext cx="6786429" cy="71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ppd3.sppd.usc.edu\users$\gees\Desktop\CREATE PP Template Column 2.jpg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609599"/>
            <a:ext cx="713985" cy="182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802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7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1912" y="659882"/>
            <a:ext cx="75500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1912" y="1984443"/>
            <a:ext cx="7550088" cy="444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0" y="0"/>
            <a:ext cx="762000" cy="6858000"/>
          </a:xfrm>
          <a:prstGeom prst="rect">
            <a:avLst/>
          </a:prstGeom>
          <a:solidFill>
            <a:srgbClr val="9800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 dirty="0">
              <a:solidFill>
                <a:srgbClr val="333399"/>
              </a:solidFill>
              <a:latin typeface="Times" panose="02020603050405020304" pitchFamily="18" charset="0"/>
            </a:endParaRP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0" y="0"/>
            <a:ext cx="6324600" cy="609600"/>
          </a:xfrm>
          <a:prstGeom prst="rect">
            <a:avLst/>
          </a:prstGeom>
          <a:solidFill>
            <a:srgbClr val="9800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endParaRPr lang="en-US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pic>
        <p:nvPicPr>
          <p:cNvPr id="1030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86"/>
          <a:stretch>
            <a:fillRect/>
          </a:stretch>
        </p:blipFill>
        <p:spPr bwMode="auto">
          <a:xfrm>
            <a:off x="0" y="609600"/>
            <a:ext cx="77311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24" descr="CREATElogosmall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05"/>
          <a:stretch>
            <a:fillRect/>
          </a:stretch>
        </p:blipFill>
        <p:spPr bwMode="auto">
          <a:xfrm>
            <a:off x="6400800" y="0"/>
            <a:ext cx="1981200" cy="609600"/>
          </a:xfrm>
          <a:prstGeom prst="rect">
            <a:avLst/>
          </a:prstGeom>
          <a:solidFill>
            <a:srgbClr val="A507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PrimShield-Mono_SmallUseShield_GoldOnCard.jp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688" y="0"/>
            <a:ext cx="152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598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+mj-lt"/>
          <a:ea typeface="MS PGothic" panose="020B0600070205080204" pitchFamily="34" charset="-128"/>
          <a:cs typeface="Century Gothic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Century Gothic" pitchFamily="34" charset="0"/>
          <a:ea typeface="MS PGothic" panose="020B0600070205080204" pitchFamily="34" charset="-128"/>
          <a:cs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98002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Century Gothic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685800"/>
            <a:ext cx="8305800" cy="2514600"/>
          </a:xfrm>
        </p:spPr>
        <p:txBody>
          <a:bodyPr>
            <a:normAutofit fontScale="90000"/>
          </a:bodyPr>
          <a:lstStyle/>
          <a:p>
            <a:br>
              <a:rPr lang="en-US" sz="4000" b="1" kern="0" dirty="0">
                <a:solidFill>
                  <a:srgbClr val="980021"/>
                </a:solidFill>
                <a:latin typeface="Arial"/>
                <a:ea typeface="MS PGothic" panose="020B0600070205080204" pitchFamily="34" charset="-128"/>
              </a:rPr>
            </a:br>
            <a:br>
              <a:rPr lang="en-US" sz="4000" b="1" kern="0" dirty="0">
                <a:solidFill>
                  <a:srgbClr val="980021"/>
                </a:solidFill>
                <a:latin typeface="Arial"/>
                <a:ea typeface="MS PGothic" panose="020B0600070205080204" pitchFamily="34" charset="-128"/>
              </a:rPr>
            </a:br>
            <a:br>
              <a:rPr lang="en-US" sz="4000" b="1" kern="0" dirty="0">
                <a:solidFill>
                  <a:srgbClr val="980021"/>
                </a:solidFill>
                <a:latin typeface="Arial"/>
                <a:ea typeface="MS PGothic" panose="020B0600070205080204" pitchFamily="34" charset="-128"/>
              </a:rPr>
            </a:br>
            <a:r>
              <a:rPr lang="en-US" b="1" dirty="0">
                <a:solidFill>
                  <a:srgbClr val="920000"/>
                </a:solidFill>
              </a:rPr>
              <a:t>Estimating the Economy-wide Consequences of Widespread, Long Duration Electric Power Interruptions</a:t>
            </a:r>
            <a:br>
              <a:rPr lang="en-US" sz="4000" b="1" kern="0" dirty="0">
                <a:solidFill>
                  <a:srgbClr val="92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br>
              <a:rPr lang="en-US" dirty="0"/>
            </a:br>
            <a:br>
              <a:rPr lang="en-US" sz="4000" b="1" kern="0" dirty="0">
                <a:solidFill>
                  <a:srgbClr val="920000"/>
                </a:solidFill>
                <a:latin typeface="Arial"/>
                <a:ea typeface="MS PGothic" panose="020B0600070205080204" pitchFamily="34" charset="-128"/>
              </a:rPr>
            </a:br>
            <a:br>
              <a:rPr lang="en-US" sz="4000" b="1" kern="0" dirty="0">
                <a:solidFill>
                  <a:srgbClr val="980021"/>
                </a:solidFill>
                <a:latin typeface="Arial"/>
                <a:ea typeface="MS PGothic" panose="020B0600070205080204" pitchFamily="34" charset="-128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848600" cy="2819400"/>
          </a:xfrm>
        </p:spPr>
        <p:txBody>
          <a:bodyPr/>
          <a:lstStyle/>
          <a:p>
            <a:pPr lvl="0" eaLnBrk="0" fontAlgn="base" hangingPunct="0">
              <a:spcAft>
                <a:spcPct val="0"/>
              </a:spcAft>
            </a:pPr>
            <a:endParaRPr lang="en-US" sz="1200" kern="0" dirty="0">
              <a:solidFill>
                <a:srgbClr val="000000"/>
              </a:solidFill>
              <a:latin typeface="Arial"/>
              <a:ea typeface="MS PGothic" panose="020B0600070205080204" pitchFamily="34" charset="-128"/>
            </a:endParaRPr>
          </a:p>
          <a:p>
            <a:pPr lvl="0" eaLnBrk="0" fontAlgn="base" hangingPunct="0">
              <a:spcAft>
                <a:spcPct val="0"/>
              </a:spcAft>
            </a:pPr>
            <a:endParaRPr lang="en-US" sz="1600" kern="0" dirty="0">
              <a:solidFill>
                <a:srgbClr val="000000"/>
              </a:solidFill>
              <a:latin typeface="Arial"/>
              <a:ea typeface="MS PGothic" panose="020B0600070205080204" pitchFamily="34" charset="-128"/>
            </a:endParaRPr>
          </a:p>
          <a:p>
            <a:pPr lvl="0" eaLnBrk="0" fontAlgn="base" hangingPunct="0">
              <a:spcAft>
                <a:spcPct val="0"/>
              </a:spcAft>
            </a:pPr>
            <a:endParaRPr lang="en-US" sz="2000" kern="0" dirty="0">
              <a:solidFill>
                <a:srgbClr val="000000"/>
              </a:solidFill>
              <a:latin typeface="Arial"/>
              <a:ea typeface="MS PGothic" panose="020B0600070205080204" pitchFamily="34" charset="-128"/>
            </a:endParaRPr>
          </a:p>
          <a:p>
            <a:pPr lvl="0" eaLnBrk="0" fontAlgn="base" hangingPunct="0">
              <a:spcAft>
                <a:spcPct val="0"/>
              </a:spcAft>
            </a:pPr>
            <a:endParaRPr lang="en-US" sz="2000" kern="0" dirty="0">
              <a:solidFill>
                <a:srgbClr val="000000"/>
              </a:solidFill>
              <a:latin typeface="Arial"/>
              <a:ea typeface="MS PGothic" panose="020B0600070205080204" pitchFamily="34" charset="-128"/>
            </a:endParaRPr>
          </a:p>
          <a:p>
            <a:pPr lvl="0" eaLnBrk="0" fontAlgn="base" hangingPunct="0">
              <a:spcAft>
                <a:spcPct val="0"/>
              </a:spcAft>
            </a:pPr>
            <a:endParaRPr lang="en-US" sz="2000" kern="0" dirty="0">
              <a:solidFill>
                <a:srgbClr val="000000"/>
              </a:solidFill>
              <a:latin typeface="Arial"/>
              <a:ea typeface="MS PGothic" panose="020B0600070205080204" pitchFamily="34" charset="-128"/>
            </a:endParaRPr>
          </a:p>
          <a:p>
            <a:pPr lvl="0" eaLnBrk="0" fontAlgn="base" hangingPunct="0">
              <a:spcAft>
                <a:spcPct val="0"/>
              </a:spcAft>
            </a:pPr>
            <a:endParaRPr lang="en-US" sz="2000" kern="0" dirty="0">
              <a:solidFill>
                <a:srgbClr val="000000"/>
              </a:solidFill>
              <a:latin typeface="Arial"/>
              <a:ea typeface="MS PGothic" panose="020B0600070205080204" pitchFamily="34" charset="-128"/>
            </a:endParaRPr>
          </a:p>
          <a:p>
            <a:pPr lvl="0" eaLnBrk="0" fontAlgn="base" hangingPunct="0">
              <a:spcAft>
                <a:spcPct val="0"/>
              </a:spcAft>
            </a:pPr>
            <a:r>
              <a:rPr lang="en-US" sz="2000" kern="0" dirty="0">
                <a:solidFill>
                  <a:srgbClr val="000000"/>
                </a:solidFill>
                <a:latin typeface="Arial"/>
                <a:ea typeface="MS PGothic" panose="020B0600070205080204" pitchFamily="34" charset="-128"/>
              </a:rPr>
              <a:t>June 3, 2024</a:t>
            </a:r>
          </a:p>
        </p:txBody>
      </p:sp>
    </p:spTree>
    <p:extLst>
      <p:ext uri="{BB962C8B-B14F-4D97-AF65-F5344CB8AC3E}">
        <p14:creationId xmlns:p14="http://schemas.microsoft.com/office/powerpoint/2010/main" val="1813541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64869-AE9E-4663-8D25-2D0A46EB3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E6A83-41CC-4376-AF44-E9AF4CE6A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17785"/>
            <a:ext cx="8001000" cy="4648200"/>
          </a:xfrm>
        </p:spPr>
        <p:txBody>
          <a:bodyPr>
            <a:noAutofit/>
          </a:bodyPr>
          <a:lstStyle/>
          <a:p>
            <a:r>
              <a:rPr lang="en-US" sz="2400" dirty="0"/>
              <a:t>Economic Resilience</a:t>
            </a:r>
          </a:p>
          <a:p>
            <a:pPr marL="0" indent="0">
              <a:buNone/>
            </a:pPr>
            <a:r>
              <a:rPr lang="en-US" sz="2000" dirty="0"/>
              <a:t>     -  Definition &amp; contrast with mitigation</a:t>
            </a:r>
          </a:p>
          <a:p>
            <a:pPr marL="0" indent="0">
              <a:buNone/>
            </a:pPr>
            <a:r>
              <a:rPr lang="en-US" sz="2000" dirty="0"/>
              <a:t>     -  Examples 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2400" dirty="0"/>
              <a:t>LBNL Survey</a:t>
            </a:r>
          </a:p>
          <a:p>
            <a:pPr marL="0" indent="0">
              <a:buNone/>
            </a:pPr>
            <a:r>
              <a:rPr lang="en-US" sz="2000" dirty="0"/>
              <a:t>     -  Residential</a:t>
            </a:r>
          </a:p>
          <a:p>
            <a:pPr marL="0" indent="0">
              <a:buNone/>
            </a:pPr>
            <a:r>
              <a:rPr lang="en-US" sz="2000" dirty="0"/>
              <a:t>     -  Commercial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2400" dirty="0"/>
              <a:t>CGE Model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2400" dirty="0"/>
              <a:t>Results</a:t>
            </a:r>
          </a:p>
          <a:p>
            <a:pPr marL="0" indent="0">
              <a:buNone/>
            </a:pPr>
            <a:endParaRPr lang="en-US" sz="1900" dirty="0"/>
          </a:p>
          <a:p>
            <a:r>
              <a:rPr lang="en-US" sz="2400" dirty="0"/>
              <a:t>Implication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6AD98E-D717-49F0-9D11-7106EFD09650}"/>
              </a:ext>
            </a:extLst>
          </p:cNvPr>
          <p:cNvSpPr/>
          <p:nvPr/>
        </p:nvSpPr>
        <p:spPr>
          <a:xfrm>
            <a:off x="1523999" y="1859340"/>
            <a:ext cx="73914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561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09C5BE92-B412-4996-ABFA-128D6773D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0"/>
            <a:ext cx="8534400" cy="685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600" dirty="0">
                <a:solidFill>
                  <a:srgbClr val="7E001B"/>
                </a:solidFill>
              </a:rPr>
              <a:t>Interpretations of Disaster Resilience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F4135-BF07-4376-86A7-A529B4974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76400"/>
            <a:ext cx="8382000" cy="5181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400" dirty="0"/>
              <a:t>One approach: </a:t>
            </a:r>
            <a:r>
              <a:rPr lang="en-US" sz="2400" i="1" dirty="0"/>
              <a:t>any action </a:t>
            </a:r>
            <a:r>
              <a:rPr lang="en-US" sz="2400" dirty="0"/>
              <a:t>that reduces hazard losses</a:t>
            </a:r>
          </a:p>
          <a:p>
            <a:pPr marL="0" indent="0">
              <a:buFontTx/>
              <a:buNone/>
              <a:defRPr/>
            </a:pPr>
            <a:r>
              <a:rPr lang="en-US" sz="2400" dirty="0"/>
              <a:t>    But, there’s a perfectly good word for actions taken 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sz="2400" b="1" i="1" dirty="0"/>
              <a:t>    before</a:t>
            </a:r>
            <a:r>
              <a:rPr lang="en-US" sz="2400" i="1" dirty="0"/>
              <a:t> </a:t>
            </a:r>
            <a:r>
              <a:rPr lang="en-US" sz="2400" dirty="0"/>
              <a:t>the event – “mitigation”</a:t>
            </a:r>
          </a:p>
          <a:p>
            <a:pPr marL="0" indent="0">
              <a:buFontTx/>
              <a:buNone/>
              <a:defRPr/>
            </a:pPr>
            <a:endParaRPr lang="en-US" sz="800" dirty="0"/>
          </a:p>
          <a:p>
            <a:pPr>
              <a:defRPr/>
            </a:pPr>
            <a:r>
              <a:rPr lang="en-US" sz="2400" dirty="0"/>
              <a:t>Best use: actions taken </a:t>
            </a:r>
            <a:r>
              <a:rPr lang="en-US" sz="2400" b="1" i="1" dirty="0"/>
              <a:t>after</a:t>
            </a:r>
            <a:r>
              <a:rPr lang="en-US" sz="2400" i="1" dirty="0"/>
              <a:t> </a:t>
            </a:r>
            <a:r>
              <a:rPr lang="en-US" sz="2400" dirty="0"/>
              <a:t>the disasters strikes:</a:t>
            </a:r>
          </a:p>
          <a:p>
            <a:pPr marL="0" indent="0">
              <a:buFontTx/>
              <a:buNone/>
              <a:defRPr/>
            </a:pPr>
            <a:r>
              <a:rPr lang="en-US" sz="2000" dirty="0"/>
              <a:t>      -  can </a:t>
            </a:r>
            <a:r>
              <a:rPr lang="en-US" sz="2000" i="1" dirty="0"/>
              <a:t>build up resilience capacity beforehand </a:t>
            </a:r>
            <a:r>
              <a:rPr lang="en-US" sz="2000" dirty="0"/>
              <a:t>– it’s a </a:t>
            </a:r>
            <a:r>
              <a:rPr lang="en-US" sz="2000" b="1" i="1" dirty="0"/>
              <a:t>process 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sz="2000" dirty="0"/>
              <a:t>         (inventories, emergency drills, identify back-up locations)</a:t>
            </a:r>
          </a:p>
          <a:p>
            <a:pPr marL="0" indent="0">
              <a:spcBef>
                <a:spcPts val="450"/>
              </a:spcBef>
              <a:buFontTx/>
              <a:buNone/>
              <a:defRPr/>
            </a:pPr>
            <a:r>
              <a:rPr lang="en-US" sz="2000" dirty="0"/>
              <a:t>      -  but these tactics are </a:t>
            </a:r>
            <a:r>
              <a:rPr lang="en-US" sz="2000" i="1" dirty="0"/>
              <a:t>not implemented until </a:t>
            </a:r>
            <a:r>
              <a:rPr lang="en-US" sz="2000" i="1" u="sng" dirty="0"/>
              <a:t>after</a:t>
            </a:r>
            <a:r>
              <a:rPr lang="en-US" sz="2000" i="1" dirty="0"/>
              <a:t> </a:t>
            </a:r>
            <a:r>
              <a:rPr lang="en-US" sz="2000" dirty="0"/>
              <a:t>the disaster begins</a:t>
            </a:r>
          </a:p>
          <a:p>
            <a:pPr marL="0" indent="0">
              <a:buFontTx/>
              <a:buNone/>
              <a:defRPr/>
            </a:pPr>
            <a:endParaRPr lang="en-US" sz="800" dirty="0"/>
          </a:p>
          <a:p>
            <a:pPr>
              <a:defRPr/>
            </a:pPr>
            <a:r>
              <a:rPr lang="en-US" sz="2400" dirty="0"/>
              <a:t>Can only prevent property damage before the event</a:t>
            </a:r>
          </a:p>
          <a:p>
            <a:pPr marL="0" indent="0">
              <a:buFontTx/>
              <a:buNone/>
              <a:defRPr/>
            </a:pPr>
            <a:r>
              <a:rPr lang="en-US" sz="2400" dirty="0"/>
              <a:t>    But, can reduce </a:t>
            </a:r>
            <a:r>
              <a:rPr lang="en-US" sz="2400" i="1" dirty="0"/>
              <a:t>business interruption losses </a:t>
            </a:r>
            <a:r>
              <a:rPr lang="en-US" sz="2400" dirty="0"/>
              <a:t>afterwards:  </a:t>
            </a:r>
          </a:p>
          <a:p>
            <a:pPr marL="0" indent="0">
              <a:spcBef>
                <a:spcPts val="450"/>
              </a:spcBef>
              <a:buFontTx/>
              <a:buNone/>
              <a:defRPr/>
            </a:pPr>
            <a:r>
              <a:rPr lang="en-US" altLang="en-US" sz="2000" dirty="0"/>
              <a:t>      -  BI begins when the disaster strikes &amp; continues until recovery</a:t>
            </a:r>
          </a:p>
          <a:p>
            <a:pPr marL="0" indent="0">
              <a:spcBef>
                <a:spcPts val="300"/>
              </a:spcBef>
              <a:buFontTx/>
              <a:buNone/>
              <a:defRPr/>
            </a:pPr>
            <a:r>
              <a:rPr lang="en-US" altLang="en-US" sz="2000" dirty="0"/>
              <a:t>      -  </a:t>
            </a:r>
            <a:r>
              <a:rPr lang="en-US" sz="2000" dirty="0"/>
              <a:t>measured in terms of lost sales revenue, GDP, employment</a:t>
            </a:r>
          </a:p>
          <a:p>
            <a:pPr marL="0" indent="0">
              <a:spcBef>
                <a:spcPts val="300"/>
              </a:spcBef>
              <a:buFontTx/>
              <a:buNone/>
              <a:defRPr/>
            </a:pPr>
            <a:r>
              <a:rPr lang="en-US" sz="2000" dirty="0"/>
              <a:t>      -  </a:t>
            </a:r>
            <a:r>
              <a:rPr lang="en-US" sz="2000" i="1" dirty="0"/>
              <a:t>Resilience is synonymous with business continuity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791855" cy="1143000"/>
          </a:xfrm>
        </p:spPr>
        <p:txBody>
          <a:bodyPr/>
          <a:lstStyle/>
          <a:p>
            <a:pPr algn="ctr"/>
            <a:r>
              <a:rPr lang="en-US" dirty="0"/>
              <a:t>Economic Resilience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8458200" cy="5181600"/>
          </a:xfrm>
        </p:spPr>
        <p:txBody>
          <a:bodyPr/>
          <a:lstStyle/>
          <a:p>
            <a:r>
              <a:rPr lang="en-US" sz="2800" dirty="0"/>
              <a:t>Static:</a:t>
            </a:r>
          </a:p>
          <a:p>
            <a:pPr marL="0" indent="0">
              <a:buNone/>
            </a:pPr>
            <a:r>
              <a:rPr lang="en-US" sz="2400" dirty="0"/>
              <a:t>     -  General Definition:  Ability of a system to </a:t>
            </a:r>
            <a:r>
              <a:rPr lang="en-US" sz="2400" i="1" dirty="0"/>
              <a:t>maintain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i="1" dirty="0"/>
              <a:t>        function </a:t>
            </a:r>
            <a:r>
              <a:rPr lang="en-US" sz="2400" dirty="0"/>
              <a:t>when shocked.</a:t>
            </a:r>
          </a:p>
          <a:p>
            <a:pPr marL="0" indent="0">
              <a:buNone/>
            </a:pPr>
            <a:r>
              <a:rPr lang="en-US" sz="2400" dirty="0"/>
              <a:t>     -  Econ Definition:  </a:t>
            </a:r>
            <a:r>
              <a:rPr lang="en-US" sz="2400" i="1" dirty="0"/>
              <a:t>Efficient use of remaining resources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i="1" dirty="0"/>
              <a:t>         </a:t>
            </a:r>
            <a:r>
              <a:rPr lang="en-US" sz="2400" dirty="0"/>
              <a:t>at a given point in time to produce as much as possible.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/>
          </a:p>
          <a:p>
            <a:pPr>
              <a:spcBef>
                <a:spcPts val="0"/>
              </a:spcBef>
            </a:pPr>
            <a:r>
              <a:rPr lang="en-US" sz="2800" dirty="0"/>
              <a:t>Dynamic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    </a:t>
            </a:r>
            <a:r>
              <a:rPr lang="en-US" sz="2400" dirty="0"/>
              <a:t>-  General:  </a:t>
            </a:r>
            <a:r>
              <a:rPr lang="en-US" sz="2400" i="1" dirty="0"/>
              <a:t>Ability &amp; speed</a:t>
            </a:r>
            <a:r>
              <a:rPr lang="en-US" sz="2400" dirty="0"/>
              <a:t> of a system to </a:t>
            </a:r>
            <a:r>
              <a:rPr lang="en-US" sz="2400" i="1" dirty="0"/>
              <a:t>recover.</a:t>
            </a:r>
          </a:p>
          <a:p>
            <a:pPr marL="0" indent="0">
              <a:spcBef>
                <a:spcPts val="0"/>
              </a:spcBef>
              <a:buNone/>
            </a:pPr>
            <a:endParaRPr lang="en-US" sz="400" i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-  Economic:  </a:t>
            </a:r>
            <a:r>
              <a:rPr lang="en-US" sz="2400" i="1" dirty="0"/>
              <a:t>Efficient </a:t>
            </a:r>
            <a:r>
              <a:rPr lang="en-US" sz="2400" dirty="0"/>
              <a:t>use of resources </a:t>
            </a:r>
            <a:r>
              <a:rPr lang="en-US" sz="2400" i="1" dirty="0"/>
              <a:t>over time </a:t>
            </a:r>
            <a:r>
              <a:rPr lang="en-US" sz="2400" dirty="0"/>
              <a:t>for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    investment in repair and reconstruction, including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         expediting the process &amp; adapting to change </a:t>
            </a:r>
          </a:p>
          <a:p>
            <a:pPr marL="0" indent="0">
              <a:spcBef>
                <a:spcPts val="0"/>
              </a:spcBef>
              <a:buNone/>
            </a:pPr>
            <a:endParaRPr lang="en-US" sz="1200" dirty="0"/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800" i="1" dirty="0"/>
              <a:t>Metric</a:t>
            </a:r>
            <a:r>
              <a:rPr lang="en-US" sz="2800" dirty="0"/>
              <a:t>:  </a:t>
            </a:r>
            <a:r>
              <a:rPr lang="en-US" sz="2800" i="1" dirty="0"/>
              <a:t>averted losses as % of potential losses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39648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E8B80-9AA3-4946-84B6-A591F854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09600"/>
            <a:ext cx="8229600" cy="685800"/>
          </a:xfrm>
        </p:spPr>
        <p:txBody>
          <a:bodyPr/>
          <a:lstStyle/>
          <a:p>
            <a:r>
              <a:rPr lang="en-US" dirty="0"/>
              <a:t>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D8C6F-235B-4FE1-97DD-1780EAF09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76400"/>
            <a:ext cx="8458200" cy="51054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LBNL, Resource Innovations, </a:t>
            </a:r>
            <a:r>
              <a:rPr lang="en-US" sz="2400" dirty="0" err="1"/>
              <a:t>Incc</a:t>
            </a:r>
            <a:r>
              <a:rPr lang="en-US" sz="2400" dirty="0"/>
              <a:t>. &amp; my own experience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2400" dirty="0"/>
              <a:t>Extend survey to L-T outages &amp; broaden scope of impacts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2400" dirty="0"/>
              <a:t>Not a WTP approach, but rather specific costs &amp; benefits</a:t>
            </a:r>
          </a:p>
          <a:p>
            <a:pPr marL="0" indent="0">
              <a:buNone/>
            </a:pPr>
            <a:r>
              <a:rPr lang="en-US" sz="2000" dirty="0"/>
              <a:t>     -  costs:  income loss, food spoilage</a:t>
            </a:r>
          </a:p>
          <a:p>
            <a:pPr marL="0" indent="0">
              <a:buNone/>
            </a:pPr>
            <a:r>
              <a:rPr lang="en-US" sz="2000" dirty="0"/>
              <a:t>     -  savings:  less spent on electricity during outage</a:t>
            </a:r>
          </a:p>
          <a:p>
            <a:pPr marL="0" indent="0">
              <a:buNone/>
            </a:pPr>
            <a:r>
              <a:rPr lang="en-US" sz="2000" dirty="0"/>
              <a:t>     (statistical relationship between interruption attributes &amp; net customer </a:t>
            </a:r>
          </a:p>
          <a:p>
            <a:pPr marL="0" indent="0">
              <a:buNone/>
            </a:pPr>
            <a:r>
              <a:rPr lang="en-US" sz="2000" dirty="0"/>
              <a:t>      economic losses)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2400" dirty="0"/>
              <a:t>Resilience</a:t>
            </a:r>
            <a:r>
              <a:rPr lang="en-US" sz="1200" dirty="0"/>
              <a:t> </a:t>
            </a:r>
            <a:r>
              <a:rPr lang="en-US" sz="2400" dirty="0"/>
              <a:t>Benefits are Avoided Net Cost Savings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2400" dirty="0"/>
              <a:t>Resilience Types</a:t>
            </a:r>
          </a:p>
          <a:p>
            <a:pPr marL="0" indent="0">
              <a:buNone/>
            </a:pPr>
            <a:r>
              <a:rPr lang="en-US" sz="2400" dirty="0"/>
              <a:t>     </a:t>
            </a:r>
            <a:r>
              <a:rPr lang="en-US" sz="2000" dirty="0"/>
              <a:t>-  inherent (back-up generation already in place)</a:t>
            </a:r>
          </a:p>
          <a:p>
            <a:pPr marL="0" indent="0">
              <a:buNone/>
            </a:pPr>
            <a:r>
              <a:rPr lang="en-US" sz="2000" dirty="0"/>
              <a:t>      -  adaptive (BUG rental/purchase anew; relocation)</a:t>
            </a:r>
          </a:p>
        </p:txBody>
      </p:sp>
    </p:spTree>
    <p:extLst>
      <p:ext uri="{BB962C8B-B14F-4D97-AF65-F5344CB8AC3E}">
        <p14:creationId xmlns:p14="http://schemas.microsoft.com/office/powerpoint/2010/main" val="4290444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838200"/>
            <a:ext cx="8534400" cy="838200"/>
          </a:xfrm>
        </p:spPr>
        <p:txBody>
          <a:bodyPr/>
          <a:lstStyle/>
          <a:p>
            <a:pPr eaLnBrk="1" hangingPunct="1"/>
            <a:r>
              <a:rPr lang="en-US" sz="3600" dirty="0"/>
              <a:t>Measuring Econ Resilience of 9/11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8305800" cy="4724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/>
              <a:t>95% of over 1,100 WTC area firms relocated after 9/11 </a:t>
            </a:r>
          </a:p>
          <a:p>
            <a:pPr eaLnBrk="1" hangingPunct="1">
              <a:buFontTx/>
              <a:buNone/>
            </a:pPr>
            <a:endParaRPr lang="en-US" sz="1200" dirty="0"/>
          </a:p>
          <a:p>
            <a:pPr eaLnBrk="1" hangingPunct="1"/>
            <a:r>
              <a:rPr lang="en-US" sz="2400" dirty="0"/>
              <a:t>If all of firms in the WTC area went out of business, direct business interruption (BI) loss would  =  $58.4B</a:t>
            </a:r>
          </a:p>
          <a:p>
            <a:pPr eaLnBrk="1" hangingPunct="1">
              <a:buFontTx/>
              <a:buNone/>
            </a:pPr>
            <a:endParaRPr lang="en-US" sz="1200" dirty="0"/>
          </a:p>
          <a:p>
            <a:pPr eaLnBrk="1" hangingPunct="1"/>
            <a:r>
              <a:rPr lang="en-US" sz="2400" dirty="0"/>
              <a:t>If all relocation were immediate, then BI = $0</a:t>
            </a:r>
          </a:p>
          <a:p>
            <a:pPr eaLnBrk="1" hangingPunct="1">
              <a:buFontTx/>
              <a:buNone/>
            </a:pPr>
            <a:endParaRPr lang="en-US" sz="1200" dirty="0"/>
          </a:p>
          <a:p>
            <a:pPr eaLnBrk="1" hangingPunct="1"/>
            <a:r>
              <a:rPr lang="en-US" sz="2400" dirty="0"/>
              <a:t>Businesses relocated 2 to 4 months, BI = $16.1B</a:t>
            </a:r>
          </a:p>
          <a:p>
            <a:pPr eaLnBrk="1" hangingPunct="1">
              <a:buFontTx/>
              <a:buNone/>
            </a:pPr>
            <a:endParaRPr lang="en-US" sz="1200" dirty="0"/>
          </a:p>
          <a:p>
            <a:pPr eaLnBrk="1" hangingPunct="1"/>
            <a:r>
              <a:rPr lang="en-US" sz="2400" dirty="0">
                <a:solidFill>
                  <a:srgbClr val="002D86"/>
                </a:solidFill>
              </a:rPr>
              <a:t>Resilience Metric:  Avoided Loss ÷ Max Potential Loss</a:t>
            </a:r>
          </a:p>
          <a:p>
            <a:pPr eaLnBrk="1" hangingPunct="1">
              <a:buFontTx/>
              <a:buNone/>
            </a:pPr>
            <a:endParaRPr lang="en-US" sz="1200" dirty="0">
              <a:solidFill>
                <a:srgbClr val="002D86"/>
              </a:solidFill>
            </a:endParaRP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002D86"/>
                </a:solidFill>
              </a:rPr>
              <a:t>                $42.3B ÷ $58.4B  =  72%   </a:t>
            </a:r>
          </a:p>
          <a:p>
            <a:pPr eaLnBrk="1" hangingPunct="1">
              <a:buFontTx/>
              <a:buNone/>
            </a:pPr>
            <a:endParaRPr lang="en-US" sz="1800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097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254F590D-220B-4929-BBF7-E649F5945A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5426663"/>
              </p:ext>
            </p:extLst>
          </p:nvPr>
        </p:nvGraphicFramePr>
        <p:xfrm>
          <a:off x="838200" y="1828800"/>
          <a:ext cx="8181653" cy="50354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11402">
                  <a:extLst>
                    <a:ext uri="{9D8B030D-6E8A-4147-A177-3AD203B41FA5}">
                      <a16:colId xmlns:a16="http://schemas.microsoft.com/office/drawing/2014/main" val="1457082185"/>
                    </a:ext>
                  </a:extLst>
                </a:gridCol>
                <a:gridCol w="6070251">
                  <a:extLst>
                    <a:ext uri="{9D8B030D-6E8A-4147-A177-3AD203B41FA5}">
                      <a16:colId xmlns:a16="http://schemas.microsoft.com/office/drawing/2014/main" val="1650283759"/>
                    </a:ext>
                  </a:extLst>
                </a:gridCol>
              </a:tblGrid>
              <a:tr h="473591"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Resilience Tactic</a:t>
                      </a:r>
                      <a:endParaRPr lang="en-US" sz="16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Definition (Activities Involved)</a:t>
                      </a:r>
                      <a:endParaRPr lang="en-US" sz="16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416132"/>
                  </a:ext>
                </a:extLst>
              </a:tr>
              <a:tr h="393512"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Conservation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Maintaining intended production using lower amounts of an input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/>
                </a:tc>
                <a:extLst>
                  <a:ext uri="{0D108BD9-81ED-4DB2-BD59-A6C34878D82A}">
                    <a16:rowId xmlns:a16="http://schemas.microsoft.com/office/drawing/2014/main" val="4002908180"/>
                  </a:ext>
                </a:extLst>
              </a:tr>
              <a:tr h="383729"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Resource Isolation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Modifying a portion of business operations to run without a critical input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/>
                </a:tc>
                <a:extLst>
                  <a:ext uri="{0D108BD9-81ED-4DB2-BD59-A6C34878D82A}">
                    <a16:rowId xmlns:a16="http://schemas.microsoft.com/office/drawing/2014/main" val="1554001647"/>
                  </a:ext>
                </a:extLst>
              </a:tr>
              <a:tr h="383830"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Input Substitution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Replacing a production input in short supply with another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/>
                </a:tc>
                <a:extLst>
                  <a:ext uri="{0D108BD9-81ED-4DB2-BD59-A6C34878D82A}">
                    <a16:rowId xmlns:a16="http://schemas.microsoft.com/office/drawing/2014/main" val="1064097150"/>
                  </a:ext>
                </a:extLst>
              </a:tr>
              <a:tr h="383830"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Inventories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Continuing business operations using emergency and ordinary</a:t>
                      </a:r>
                      <a:r>
                        <a:rPr lang="en-US" sz="1400" kern="1200" baseline="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stockpiles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/>
                </a:tc>
                <a:extLst>
                  <a:ext uri="{0D108BD9-81ED-4DB2-BD59-A6C34878D82A}">
                    <a16:rowId xmlns:a16="http://schemas.microsoft.com/office/drawing/2014/main" val="4048177393"/>
                  </a:ext>
                </a:extLst>
              </a:tr>
              <a:tr h="383830"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Excess Capacity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Using idle plant or equipment in place of damaged ones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/>
                </a:tc>
                <a:extLst>
                  <a:ext uri="{0D108BD9-81ED-4DB2-BD59-A6C34878D82A}">
                    <a16:rowId xmlns:a16="http://schemas.microsoft.com/office/drawing/2014/main" val="1622975168"/>
                  </a:ext>
                </a:extLst>
              </a:tr>
              <a:tr h="383830"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Relocation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Moving some or all of the business activity to a new location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/>
                </a:tc>
                <a:extLst>
                  <a:ext uri="{0D108BD9-81ED-4DB2-BD59-A6C34878D82A}">
                    <a16:rowId xmlns:a16="http://schemas.microsoft.com/office/drawing/2014/main" val="3444761686"/>
                  </a:ext>
                </a:extLst>
              </a:tr>
              <a:tr h="439651"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Management Effectiveness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Improving the efficiency of business operations in the aftermath of a</a:t>
                      </a:r>
                      <a:r>
                        <a:rPr lang="en-US" sz="1400" kern="100" baseline="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disaster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/>
                </a:tc>
                <a:extLst>
                  <a:ext uri="{0D108BD9-81ED-4DB2-BD59-A6C34878D82A}">
                    <a16:rowId xmlns:a16="http://schemas.microsoft.com/office/drawing/2014/main" val="3323670152"/>
                  </a:ext>
                </a:extLst>
              </a:tr>
              <a:tr h="439651"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Import Substitution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Importing needed production inputs when not</a:t>
                      </a:r>
                      <a:r>
                        <a:rPr lang="en-US" sz="1400" kern="100" baseline="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available from </a:t>
                      </a:r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local suppliers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/>
                </a:tc>
                <a:extLst>
                  <a:ext uri="{0D108BD9-81ED-4DB2-BD59-A6C34878D82A}">
                    <a16:rowId xmlns:a16="http://schemas.microsoft.com/office/drawing/2014/main" val="4055234948"/>
                  </a:ext>
                </a:extLst>
              </a:tr>
              <a:tr h="439651"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Technological Change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Improvising the</a:t>
                      </a:r>
                      <a:r>
                        <a:rPr lang="en-US" sz="1400" kern="100" baseline="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production process without requiring a major investment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/>
                </a:tc>
                <a:extLst>
                  <a:ext uri="{0D108BD9-81ED-4DB2-BD59-A6C34878D82A}">
                    <a16:rowId xmlns:a16="http://schemas.microsoft.com/office/drawing/2014/main" val="920244879"/>
                  </a:ext>
                </a:extLst>
              </a:tr>
              <a:tr h="412143"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Resource Pooling/Sharing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Recontrac</a:t>
                      </a:r>
                      <a:r>
                        <a:rPr lang="en-US" sz="1400" kern="1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ting</a:t>
                      </a:r>
                      <a:r>
                        <a:rPr lang="en-US" sz="1400" kern="1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4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selective exchange of resources,</a:t>
                      </a:r>
                      <a:r>
                        <a:rPr lang="en-US" sz="1400" kern="1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creating new partnerships 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/>
                </a:tc>
                <a:extLst>
                  <a:ext uri="{0D108BD9-81ED-4DB2-BD59-A6C34878D82A}">
                    <a16:rowId xmlns:a16="http://schemas.microsoft.com/office/drawing/2014/main" val="1339187814"/>
                  </a:ext>
                </a:extLst>
              </a:tr>
              <a:tr h="511954">
                <a:tc>
                  <a:txBody>
                    <a:bodyPr/>
                    <a:lstStyle/>
                    <a:p>
                      <a:r>
                        <a:rPr lang="en-US" sz="1400" kern="1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Production Recapture</a:t>
                      </a:r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Making up for lost production by working overtime or extra shifts 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US" sz="1400" dirty="0"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860" marR="43860" marT="0" marB="0" anchor="ctr"/>
                </a:tc>
                <a:extLst>
                  <a:ext uri="{0D108BD9-81ED-4DB2-BD59-A6C34878D82A}">
                    <a16:rowId xmlns:a16="http://schemas.microsoft.com/office/drawing/2014/main" val="1490899223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0EA6CBDD-96E6-410F-BADB-6896D01BBE33}"/>
              </a:ext>
            </a:extLst>
          </p:cNvPr>
          <p:cNvSpPr txBox="1">
            <a:spLocks/>
          </p:cNvSpPr>
          <p:nvPr/>
        </p:nvSpPr>
        <p:spPr>
          <a:xfrm>
            <a:off x="838200" y="685800"/>
            <a:ext cx="8229600" cy="990600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>
              <a:defRPr/>
            </a:pPr>
            <a:endParaRPr lang="en-US" sz="3600" b="1" dirty="0">
              <a:solidFill>
                <a:srgbClr val="800000"/>
              </a:solidFill>
            </a:endParaRPr>
          </a:p>
          <a:p>
            <a:pPr algn="ctr" defTabSz="685800">
              <a:defRPr/>
            </a:pPr>
            <a:endParaRPr lang="en-US" sz="3600" b="1" dirty="0">
              <a:solidFill>
                <a:srgbClr val="800000"/>
              </a:solidFill>
            </a:endParaRPr>
          </a:p>
          <a:p>
            <a:pPr algn="ctr" defTabSz="685800">
              <a:defRPr/>
            </a:pPr>
            <a:endParaRPr lang="en-US" sz="3600" b="1" dirty="0">
              <a:solidFill>
                <a:srgbClr val="800000"/>
              </a:solidFill>
            </a:endParaRPr>
          </a:p>
          <a:p>
            <a:pPr algn="ctr" defTabSz="685800">
              <a:defRPr/>
            </a:pPr>
            <a:r>
              <a:rPr lang="en-US" sz="3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Microeconomic Resilience Tactics</a:t>
            </a:r>
          </a:p>
          <a:p>
            <a:pPr algn="ctr" defTabSz="685800">
              <a:defRPr/>
            </a:pPr>
            <a:r>
              <a:rPr lang="en-US" sz="36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Responses to Input Disruptions</a:t>
            </a:r>
          </a:p>
        </p:txBody>
      </p:sp>
    </p:spTree>
    <p:extLst>
      <p:ext uri="{BB962C8B-B14F-4D97-AF65-F5344CB8AC3E}">
        <p14:creationId xmlns:p14="http://schemas.microsoft.com/office/powerpoint/2010/main" val="2570606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9" y="685800"/>
            <a:ext cx="8305801" cy="5334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800000"/>
                </a:solidFill>
              </a:rPr>
              <a:t>Hurricane Harvey Survey Results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7527514"/>
              </p:ext>
            </p:extLst>
          </p:nvPr>
        </p:nvGraphicFramePr>
        <p:xfrm>
          <a:off x="838200" y="1524001"/>
          <a:ext cx="8229600" cy="52388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133024807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065606780"/>
                    </a:ext>
                  </a:extLst>
                </a:gridCol>
                <a:gridCol w="1206271">
                  <a:extLst>
                    <a:ext uri="{9D8B030D-6E8A-4147-A177-3AD203B41FA5}">
                      <a16:colId xmlns:a16="http://schemas.microsoft.com/office/drawing/2014/main" val="4100758785"/>
                    </a:ext>
                  </a:extLst>
                </a:gridCol>
                <a:gridCol w="165329">
                  <a:extLst>
                    <a:ext uri="{9D8B030D-6E8A-4147-A177-3AD203B41FA5}">
                      <a16:colId xmlns:a16="http://schemas.microsoft.com/office/drawing/2014/main" val="302982315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8746108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956669573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1058670350"/>
                    </a:ext>
                  </a:extLst>
                </a:gridCol>
                <a:gridCol w="1437640">
                  <a:extLst>
                    <a:ext uri="{9D8B030D-6E8A-4147-A177-3AD203B41FA5}">
                      <a16:colId xmlns:a16="http://schemas.microsoft.com/office/drawing/2014/main" val="4238347019"/>
                    </a:ext>
                  </a:extLst>
                </a:gridCol>
              </a:tblGrid>
              <a:tr h="4574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Tactic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Implementation Cost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Effectiveness (Avoided Losses)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Cost-Effectiveness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652372"/>
                  </a:ext>
                </a:extLst>
              </a:tr>
              <a:tr h="67789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Total Cost (Net)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Average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Total Effectiveness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(Net)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Average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Effectiveness/ Total Cost Ratio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003960"/>
                  </a:ext>
                </a:extLst>
              </a:tr>
              <a:tr h="36471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Conservation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-$921,120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-$25,586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$1,0695,663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$297,101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-11.6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649910"/>
                  </a:ext>
                </a:extLst>
              </a:tr>
              <a:tr h="36471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Resource Isolation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441,090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11,921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6,149,022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170,806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14.3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876136"/>
                  </a:ext>
                </a:extLst>
              </a:tr>
              <a:tr h="36471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Input Substitution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1,201,875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38,770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9,539,292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307,719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7.9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998438"/>
                  </a:ext>
                </a:extLst>
              </a:tr>
              <a:tr h="36471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Inventories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$3,490,610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$64,640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$4,119,222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$77,721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1.2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490095"/>
                  </a:ext>
                </a:extLst>
              </a:tr>
              <a:tr h="45378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Excess Capacity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-$2,357,800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-$157,186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$2,834,450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$188,963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-1.2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612440"/>
                  </a:ext>
                </a:extLst>
              </a:tr>
              <a:tr h="36471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Relocation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$676,100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$18,780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$11,706,813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$325,189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17.3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139716"/>
                  </a:ext>
                </a:extLst>
              </a:tr>
              <a:tr h="36471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Mgt</a:t>
                      </a:r>
                      <a:r>
                        <a:rPr lang="en-US" sz="1400" dirty="0">
                          <a:effectLst/>
                        </a:rPr>
                        <a:t> Effectiveness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-$4,870,720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-$69,581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$12,469,063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$180,711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-2.6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5171937"/>
                  </a:ext>
                </a:extLst>
              </a:tr>
              <a:tr h="36471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Import Substitution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-$1,016,700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-$46,213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$8,457,967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$422,898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-9.2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165425"/>
                  </a:ext>
                </a:extLst>
              </a:tr>
              <a:tr h="36598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Technological Change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-$1,513,625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-$40,908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$4,565,845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$130,452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-3.2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96511"/>
                  </a:ext>
                </a:extLst>
              </a:tr>
              <a:tr h="36598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Production Recapture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$6,543,615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$145,413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$11,723,025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$266,432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1.8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448509"/>
                  </a:ext>
                </a:extLst>
              </a:tr>
              <a:tr h="36471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Resource Pooling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$504,855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$9,708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$9,872,387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$201,477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20.8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995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9929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85800"/>
            <a:ext cx="8458201" cy="457200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 Disaster Consequences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458201" cy="54864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1200" dirty="0">
                <a:ea typeface="Arial" panose="020B0604020202020204" pitchFamily="34" charset="0"/>
              </a:rPr>
              <a:t>Walmsley, T. A. Rose, R. John, D. Wei, J. </a:t>
            </a:r>
            <a:r>
              <a:rPr lang="en-US" sz="1200" dirty="0" err="1">
                <a:ea typeface="Arial" panose="020B0604020202020204" pitchFamily="34" charset="0"/>
              </a:rPr>
              <a:t>Hlávka</a:t>
            </a:r>
            <a:r>
              <a:rPr lang="en-US" sz="1200" dirty="0">
                <a:ea typeface="Arial" panose="020B0604020202020204" pitchFamily="34" charset="0"/>
              </a:rPr>
              <a:t>, J. Machado, and K. Byrd. 2023. “Macroeconomic Consequences of the COVID-19 Pandemic,” </a:t>
            </a:r>
            <a:r>
              <a:rPr lang="en-US" sz="1200" i="1" dirty="0">
                <a:ea typeface="Arial" panose="020B0604020202020204" pitchFamily="34" charset="0"/>
              </a:rPr>
              <a:t>Economic Modelling</a:t>
            </a:r>
            <a:r>
              <a:rPr lang="en-US" sz="1200" dirty="0">
                <a:ea typeface="Arial" panose="020B0604020202020204" pitchFamily="34" charset="0"/>
              </a:rPr>
              <a:t> </a:t>
            </a:r>
            <a:r>
              <a:rPr lang="en-US" sz="1200" dirty="0">
                <a:solidFill>
                  <a:srgbClr val="2E2E2E"/>
                </a:solidFill>
                <a:ea typeface="Times New Roman" panose="02020603050405020304" pitchFamily="18" charset="0"/>
              </a:rPr>
              <a:t>120: 106147.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Rose, A. 2022. “Behavioral Consequences of Disasters: A Basis for Inclusion in Benefit-Cost Analysis,” </a:t>
            </a:r>
            <a:r>
              <a:rPr lang="en-US" sz="1200" i="1" dirty="0"/>
              <a:t>Economics of Disasters and Climate Change</a:t>
            </a:r>
            <a:r>
              <a:rPr lang="en-US" sz="1200" dirty="0"/>
              <a:t> 6: 213-23. 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Dormady, N., A. Rose, C. B. Morin and A. Roa-Henriquez. 2022. “The Cost-Effectiveness of Economic Resilience,” </a:t>
            </a:r>
            <a:r>
              <a:rPr lang="en-US" sz="1200" i="1" dirty="0"/>
              <a:t>International Journal of Production Economics</a:t>
            </a:r>
            <a:r>
              <a:rPr lang="en-US" sz="1200" dirty="0"/>
              <a:t> 244: 108371. 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Rose, A. 2021. “COVID-19 Economic Impacts in Perspective: A Comparison to Recent U.S. Disasters,” </a:t>
            </a:r>
            <a:r>
              <a:rPr lang="en-US" sz="1200" i="1" dirty="0"/>
              <a:t>International Journal of Disaster Risk Reduction</a:t>
            </a:r>
            <a:r>
              <a:rPr lang="en-US" sz="1200" dirty="0"/>
              <a:t> 102317. 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Rose, A., F. Prager, Z. Chen and S. Chatterjee. 2017. </a:t>
            </a:r>
            <a:r>
              <a:rPr lang="en-US" sz="1200" i="1" dirty="0"/>
              <a:t>Economic Consequences Analysis Tool </a:t>
            </a:r>
            <a:r>
              <a:rPr lang="en-US" sz="1200" dirty="0"/>
              <a:t>(</a:t>
            </a:r>
            <a:r>
              <a:rPr lang="en-US" sz="1200" i="1" dirty="0"/>
              <a:t>E-CAT</a:t>
            </a:r>
            <a:r>
              <a:rPr lang="en-US" sz="1200" dirty="0"/>
              <a:t>). Singapore: Springer.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Rose, A., I. Sue Wing, D. Wei, and A. Wein. 2016. “Economic Impacts of a California Tsunami,” </a:t>
            </a:r>
            <a:r>
              <a:rPr lang="en-US" sz="1200" i="1" dirty="0"/>
              <a:t>Natural Hazards Review</a:t>
            </a:r>
            <a:r>
              <a:rPr lang="en-US" sz="1200" dirty="0"/>
              <a:t> 17(2): 04016002.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Rose, A. 2015. “Macroeconomic Consequences of Terrorist Attacks:  Estimation for the Analysis of Policies and Rules," in C. Mansfield and V. K. Smith (eds.), </a:t>
            </a:r>
            <a:r>
              <a:rPr lang="en-US" sz="1200" i="1" dirty="0"/>
              <a:t>Benefit Transfer for the Analysis of DHS Policies and Rules,</a:t>
            </a:r>
            <a:r>
              <a:rPr lang="en-US" sz="1200" dirty="0"/>
              <a:t> Cheltenham, UK:  Edward Elgar. </a:t>
            </a:r>
          </a:p>
          <a:p>
            <a:pPr>
              <a:spcBef>
                <a:spcPts val="600"/>
              </a:spcBef>
            </a:pPr>
            <a:r>
              <a:rPr lang="en-US" sz="1200" dirty="0" err="1">
                <a:ea typeface="Arial" panose="020B0604020202020204" pitchFamily="34" charset="0"/>
              </a:rPr>
              <a:t>Oladosu</a:t>
            </a:r>
            <a:r>
              <a:rPr lang="en-US" sz="1200" dirty="0">
                <a:ea typeface="Arial" panose="020B0604020202020204" pitchFamily="34" charset="0"/>
              </a:rPr>
              <a:t>, G., A. Rose, and B. Lee.  2013. "Economic Impacts of Potential Foot and Mouth Disease Agro-terrorism in the United States:  A Computable General Equilibrium Analysis," </a:t>
            </a:r>
            <a:r>
              <a:rPr lang="en-US" sz="1200" i="1" dirty="0">
                <a:ea typeface="Arial" panose="020B0604020202020204" pitchFamily="34" charset="0"/>
              </a:rPr>
              <a:t>Journal of Biothreats and Biodefense</a:t>
            </a:r>
            <a:r>
              <a:rPr lang="en-US" sz="1200" dirty="0">
                <a:ea typeface="Arial" panose="020B0604020202020204" pitchFamily="34" charset="0"/>
              </a:rPr>
              <a:t> S12: 001.</a:t>
            </a:r>
            <a:endParaRPr lang="en-US" sz="1200" dirty="0"/>
          </a:p>
          <a:p>
            <a:pPr>
              <a:spcBef>
                <a:spcPts val="600"/>
              </a:spcBef>
            </a:pPr>
            <a:r>
              <a:rPr lang="en-US" sz="1200" dirty="0"/>
              <a:t>Giesecke, J., A. Rose, P. Slovic et al. 2012. "Assessment of the Regional Economic Impacts of Catastrophic Events:  A CGE Analysis of Resource Loss and Behavioral Effects of a Radiological Dispersion Device Attack Scenario," </a:t>
            </a:r>
            <a:r>
              <a:rPr lang="en-US" sz="1200" i="1" dirty="0"/>
              <a:t>Risk Analysis</a:t>
            </a:r>
            <a:r>
              <a:rPr lang="en-US" sz="1200" dirty="0"/>
              <a:t>  32: 583-600.  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Rose, A., G. </a:t>
            </a:r>
            <a:r>
              <a:rPr lang="en-US" sz="1200" dirty="0" err="1"/>
              <a:t>Oladosu</a:t>
            </a:r>
            <a:r>
              <a:rPr lang="en-US" sz="1200" dirty="0"/>
              <a:t>, B. Lee and G. Beeler </a:t>
            </a:r>
            <a:r>
              <a:rPr lang="en-US" sz="1200" dirty="0" err="1"/>
              <a:t>Asay</a:t>
            </a:r>
            <a:r>
              <a:rPr lang="en-US" sz="1200" dirty="0"/>
              <a:t>. 2009. "The Economic Impacts of the 2001 Terrorist Attacks on the World Trade Center:  A Computable General Equilibrium Analysis," </a:t>
            </a:r>
            <a:r>
              <a:rPr lang="en-US" sz="1200" i="1" dirty="0"/>
              <a:t>Peace Economics, Peace Science, and Public Policy </a:t>
            </a:r>
            <a:r>
              <a:rPr lang="en-US" sz="1200" dirty="0"/>
              <a:t>15:</a:t>
            </a:r>
            <a:r>
              <a:rPr lang="en-US" sz="1200" i="1" dirty="0"/>
              <a:t> </a:t>
            </a:r>
            <a:r>
              <a:rPr lang="en-US" sz="1200" dirty="0"/>
              <a:t>Article 6. 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Whitehead, J., and A. Rose. 2009. "Estimating Environmental Benefits of Natural Hazard Mitigation:  Results from a Benefit-Cost Analysis of FEMA Mitigation Grants," </a:t>
            </a:r>
            <a:r>
              <a:rPr lang="en-US" sz="1200" i="1" dirty="0"/>
              <a:t>Mitigation and Adaptation Strategies for Global Change</a:t>
            </a:r>
            <a:r>
              <a:rPr lang="en-US" sz="1200" dirty="0"/>
              <a:t> 14: 655-76.</a:t>
            </a:r>
          </a:p>
          <a:p>
            <a:pPr marL="0" indent="0">
              <a:buNone/>
            </a:pPr>
            <a:endParaRPr lang="en-US" sz="1200" dirty="0"/>
          </a:p>
          <a:p>
            <a:endParaRPr lang="en-US" sz="1200" dirty="0"/>
          </a:p>
          <a:p>
            <a:pPr marL="0" indent="0">
              <a:buNone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51622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D4C4-71BE-AFD9-ADC5-FE961A203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938" y="521038"/>
            <a:ext cx="8001000" cy="990600"/>
          </a:xfrm>
        </p:spPr>
        <p:txBody>
          <a:bodyPr>
            <a:noAutofit/>
          </a:bodyPr>
          <a:lstStyle/>
          <a:p>
            <a:r>
              <a:rPr lang="en-US" dirty="0"/>
              <a:t>Sample Design Summaries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C76BCF8-9266-E4FA-53E1-EAFB7B07AF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9101" y="1452677"/>
            <a:ext cx="6658539" cy="15191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825C9A-1C11-30F0-C757-230518C46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281" y="3124200"/>
            <a:ext cx="6724879" cy="3352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D0EF65-D49C-5887-79D6-AD42492229BC}"/>
              </a:ext>
            </a:extLst>
          </p:cNvPr>
          <p:cNvSpPr txBox="1"/>
          <p:nvPr/>
        </p:nvSpPr>
        <p:spPr>
          <a:xfrm>
            <a:off x="1219200" y="6400800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 design summary by geographic area (top);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SMB and LCI sample design summary by industry sector (bottom)</a:t>
            </a:r>
          </a:p>
        </p:txBody>
      </p:sp>
    </p:spTree>
    <p:extLst>
      <p:ext uri="{BB962C8B-B14F-4D97-AF65-F5344CB8AC3E}">
        <p14:creationId xmlns:p14="http://schemas.microsoft.com/office/powerpoint/2010/main" val="486819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B0B39-45D4-B716-6972-2F56140EE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 Responses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19DBDC-503B-CD40-2E2B-AD4C21EBF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828800"/>
            <a:ext cx="73152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41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D4C4-71BE-AFD9-ADC5-FE961A203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85800"/>
            <a:ext cx="8001000" cy="685800"/>
          </a:xfrm>
        </p:spPr>
        <p:txBody>
          <a:bodyPr>
            <a:noAutofit/>
          </a:bodyPr>
          <a:lstStyle/>
          <a:p>
            <a:r>
              <a:rPr lang="en-US" dirty="0"/>
              <a:t>Incurred Costs </a:t>
            </a:r>
            <a:br>
              <a:rPr lang="en-US" dirty="0"/>
            </a:br>
            <a:r>
              <a:rPr lang="en-US" sz="1800" dirty="0"/>
              <a:t>(High Backup Generation Scenario)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C1EAD0E-B68B-0692-DDB0-152798E47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45" y="1698826"/>
            <a:ext cx="6715110" cy="447337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CDA1C2A-C389-90BF-7B4C-542647D970AB}"/>
              </a:ext>
            </a:extLst>
          </p:cNvPr>
          <p:cNvSpPr txBox="1"/>
          <p:nvPr/>
        </p:nvSpPr>
        <p:spPr>
          <a:xfrm>
            <a:off x="1143000" y="6173037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Total costs incurred by residential customers in Cook County by cost category and interruption                           duration (high backup generation scenario) ($ millions)</a:t>
            </a:r>
          </a:p>
        </p:txBody>
      </p:sp>
    </p:spTree>
    <p:extLst>
      <p:ext uri="{BB962C8B-B14F-4D97-AF65-F5344CB8AC3E}">
        <p14:creationId xmlns:p14="http://schemas.microsoft.com/office/powerpoint/2010/main" val="3195823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D4C4-71BE-AFD9-ADC5-FE961A203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8" y="457200"/>
            <a:ext cx="8534400" cy="914400"/>
          </a:xfrm>
        </p:spPr>
        <p:txBody>
          <a:bodyPr>
            <a:noAutofit/>
          </a:bodyPr>
          <a:lstStyle/>
          <a:p>
            <a:r>
              <a:rPr lang="en-US" dirty="0"/>
              <a:t>Summary of CGE Model Shocks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1787BB-571E-C9AD-995C-6AF952FCE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295400"/>
            <a:ext cx="5867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74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D4C4-71BE-AFD9-ADC5-FE961A203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0"/>
            <a:ext cx="8001000" cy="990600"/>
          </a:xfrm>
        </p:spPr>
        <p:txBody>
          <a:bodyPr>
            <a:noAutofit/>
          </a:bodyPr>
          <a:lstStyle/>
          <a:p>
            <a:r>
              <a:rPr lang="en-US" dirty="0"/>
              <a:t>Percentage of Customers with Backup Generation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77DCBDB-EA8F-822A-BE8E-2ED0BB02AB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11259" y="2057400"/>
            <a:ext cx="7407282" cy="441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88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D4C4-71BE-AFD9-ADC5-FE961A203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0"/>
            <a:ext cx="8001000" cy="990600"/>
          </a:xfrm>
        </p:spPr>
        <p:txBody>
          <a:bodyPr>
            <a:noAutofit/>
          </a:bodyPr>
          <a:lstStyle/>
          <a:p>
            <a:r>
              <a:rPr lang="en-US" dirty="0"/>
              <a:t>Residential Resilience Tactics by Interruption Duration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3ED26D-FEEE-E656-A717-3F4595EDDC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6754" y="1905000"/>
            <a:ext cx="6776291" cy="48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4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D4C4-71BE-AFD9-ADC5-FE961A203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8458200" cy="685800"/>
          </a:xfrm>
        </p:spPr>
        <p:txBody>
          <a:bodyPr>
            <a:normAutofit/>
          </a:bodyPr>
          <a:lstStyle/>
          <a:p>
            <a:r>
              <a:rPr lang="en-US" dirty="0"/>
              <a:t>Study Area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3819A2-79C5-0DF2-128F-46BC6A0B32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5400"/>
            <a:ext cx="5791200" cy="4953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17E461-0C59-80D5-5E6F-A67536FD6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9748" y="2514600"/>
            <a:ext cx="304339" cy="2887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53F9DA-C3DB-E901-67C2-A922F1C31A1C}"/>
              </a:ext>
            </a:extLst>
          </p:cNvPr>
          <p:cNvSpPr txBox="1"/>
          <p:nvPr/>
        </p:nvSpPr>
        <p:spPr>
          <a:xfrm>
            <a:off x="914400" y="6248400"/>
            <a:ext cx="8115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kern="0" dirty="0">
                <a:effectLst/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Commonwealth Edison’s northern Illinois service area (shaded) </a:t>
            </a:r>
          </a:p>
          <a:p>
            <a:pPr algn="ctr"/>
            <a:r>
              <a:rPr lang="en-US" sz="1200" kern="0" dirty="0">
                <a:effectLst/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and the city of Chicago (star)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393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D4C4-71BE-AFD9-ADC5-FE961A203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362" y="762000"/>
            <a:ext cx="8686800" cy="990600"/>
          </a:xfrm>
        </p:spPr>
        <p:txBody>
          <a:bodyPr>
            <a:noAutofit/>
          </a:bodyPr>
          <a:lstStyle/>
          <a:p>
            <a:r>
              <a:rPr lang="en-US" kern="0" dirty="0">
                <a:effectLst/>
                <a:ea typeface="Batang" panose="02030600000101010101" pitchFamily="18" charset="-127"/>
              </a:rPr>
              <a:t>Ancillary Impacts </a:t>
            </a:r>
            <a:br>
              <a:rPr lang="en-US" kern="0" dirty="0">
                <a:effectLst/>
                <a:ea typeface="Batang" panose="02030600000101010101" pitchFamily="18" charset="-127"/>
              </a:rPr>
            </a:br>
            <a:r>
              <a:rPr lang="en-US" kern="0" dirty="0">
                <a:effectLst/>
                <a:ea typeface="Batang" panose="02030600000101010101" pitchFamily="18" charset="-127"/>
              </a:rPr>
              <a:t>from Survey Results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3819A2-79C5-0DF2-128F-46BC6A0B32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0" y="2362200"/>
            <a:ext cx="4800600" cy="33527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066606-4D62-CAA8-46DA-30E55A421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5498" y="2667000"/>
            <a:ext cx="3422301" cy="3276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D1A143-C423-0587-6468-69E2C72FCFDA}"/>
              </a:ext>
            </a:extLst>
          </p:cNvPr>
          <p:cNvSpPr txBox="1"/>
          <p:nvPr/>
        </p:nvSpPr>
        <p:spPr>
          <a:xfrm>
            <a:off x="3352800" y="1987034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5BFA8F-253D-4621-8368-EFF1EE60D8DD}"/>
              </a:ext>
            </a:extLst>
          </p:cNvPr>
          <p:cNvSpPr txBox="1"/>
          <p:nvPr/>
        </p:nvSpPr>
        <p:spPr>
          <a:xfrm>
            <a:off x="7051849" y="1987034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5048B6-75C3-0FA2-72DB-181D32942CDB}"/>
              </a:ext>
            </a:extLst>
          </p:cNvPr>
          <p:cNvSpPr txBox="1"/>
          <p:nvPr/>
        </p:nvSpPr>
        <p:spPr>
          <a:xfrm>
            <a:off x="900998" y="6096000"/>
            <a:ext cx="7709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kern="0" dirty="0">
                <a:effectLst/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Direct additional or avoided expenditures due to disequilibrium resilience adjustments by interruption duration,                 as a percent of households’ income and sectors’ gross output: by tactic </a:t>
            </a:r>
            <a:r>
              <a:rPr lang="en-US" sz="1200" b="1" kern="0" dirty="0">
                <a:effectLst/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(A)</a:t>
            </a:r>
            <a:r>
              <a:rPr lang="en-US" sz="1200" kern="0" dirty="0">
                <a:effectLst/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and micro-region </a:t>
            </a:r>
            <a:r>
              <a:rPr lang="en-US" sz="1200" b="1" kern="0" dirty="0">
                <a:effectLst/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(B)</a:t>
            </a:r>
            <a:r>
              <a:rPr lang="en-US" sz="1200" kern="0" dirty="0">
                <a:effectLst/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47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D4C4-71BE-AFD9-ADC5-FE961A203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838" y="762000"/>
            <a:ext cx="8399162" cy="1219200"/>
          </a:xfrm>
        </p:spPr>
        <p:txBody>
          <a:bodyPr>
            <a:noAutofit/>
          </a:bodyPr>
          <a:lstStyle/>
          <a:p>
            <a:r>
              <a:rPr lang="en-US" kern="0" dirty="0">
                <a:effectLst/>
                <a:ea typeface="Batang" panose="02030600000101010101" pitchFamily="18" charset="-127"/>
              </a:rPr>
              <a:t>Economic Impacts on </a:t>
            </a:r>
            <a:br>
              <a:rPr lang="en-US" kern="0" dirty="0">
                <a:effectLst/>
                <a:ea typeface="Batang" panose="02030600000101010101" pitchFamily="18" charset="-127"/>
              </a:rPr>
            </a:br>
            <a:r>
              <a:rPr lang="en-US" kern="0" dirty="0">
                <a:effectLst/>
                <a:ea typeface="Batang" panose="02030600000101010101" pitchFamily="18" charset="-127"/>
              </a:rPr>
              <a:t>Households and Firms </a:t>
            </a:r>
            <a:br>
              <a:rPr lang="en-US" kern="0" dirty="0">
                <a:effectLst/>
                <a:ea typeface="Batang" panose="02030600000101010101" pitchFamily="18" charset="-127"/>
              </a:rPr>
            </a:br>
            <a:r>
              <a:rPr lang="en-US" kern="0" dirty="0">
                <a:effectLst/>
                <a:ea typeface="Batang" panose="02030600000101010101" pitchFamily="18" charset="-127"/>
              </a:rPr>
              <a:t>Simulated by the CGE Model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5048B6-75C3-0FA2-72DB-181D32942CDB}"/>
              </a:ext>
            </a:extLst>
          </p:cNvPr>
          <p:cNvSpPr txBox="1"/>
          <p:nvPr/>
        </p:nvSpPr>
        <p:spPr>
          <a:xfrm>
            <a:off x="6781800" y="3124200"/>
            <a:ext cx="2373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kern="0" dirty="0">
                <a:effectLst/>
                <a:latin typeface="Calibri" panose="020F0502020204030204" pitchFamily="34" charset="0"/>
                <a:ea typeface="Batang" panose="02030600000101010101" pitchFamily="18" charset="-127"/>
              </a:rPr>
              <a:t>Sectoral gross output, expressed  as percent changes from baseline                 economic conditions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Content Placeholder 8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ADDD006E-9B93-4804-562D-3B3018B9FD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8" t="43628" r="6342" b="2913"/>
          <a:stretch/>
        </p:blipFill>
        <p:spPr bwMode="auto">
          <a:xfrm>
            <a:off x="828150" y="2438401"/>
            <a:ext cx="5953650" cy="4343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39385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D4C4-71BE-AFD9-ADC5-FE961A203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838200"/>
            <a:ext cx="8534400" cy="1143000"/>
          </a:xfrm>
        </p:spPr>
        <p:txBody>
          <a:bodyPr>
            <a:noAutofit/>
          </a:bodyPr>
          <a:lstStyle/>
          <a:p>
            <a:r>
              <a:rPr lang="en-US" dirty="0"/>
              <a:t>Summary of Survey-derived Dollar Losses from Disequilibrium Residential Resilience Tactics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33C61B1-6CA3-4F79-9C07-D6348B93E0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2286000"/>
            <a:ext cx="7391400" cy="472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649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D4C4-71BE-AFD9-ADC5-FE961A203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990600"/>
            <a:ext cx="8534400" cy="609600"/>
          </a:xfrm>
        </p:spPr>
        <p:txBody>
          <a:bodyPr>
            <a:noAutofit/>
          </a:bodyPr>
          <a:lstStyle/>
          <a:p>
            <a:r>
              <a:rPr lang="en-US" dirty="0"/>
              <a:t>Summary of Simulated GDP Losses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BC25D1-6573-DC9C-A8C9-B06CDEE9E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86000"/>
            <a:ext cx="89154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90299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30209</TotalTime>
  <Words>1379</Words>
  <Application>Microsoft Office PowerPoint</Application>
  <PresentationFormat>On-screen Show (4:3)</PresentationFormat>
  <Paragraphs>226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Batang</vt:lpstr>
      <vt:lpstr>MS PGothic</vt:lpstr>
      <vt:lpstr>Arial</vt:lpstr>
      <vt:lpstr>Calibri</vt:lpstr>
      <vt:lpstr>Century Gothic</vt:lpstr>
      <vt:lpstr>Courier New</vt:lpstr>
      <vt:lpstr>Times</vt:lpstr>
      <vt:lpstr>Times New Roman</vt:lpstr>
      <vt:lpstr>Blank Presentation</vt:lpstr>
      <vt:lpstr>Office Theme</vt:lpstr>
      <vt:lpstr>1_Blank Presentation</vt:lpstr>
      <vt:lpstr>   Estimating the Economy-wide Consequences of Widespread, Long Duration Electric Power Interruptions    </vt:lpstr>
      <vt:lpstr>Overview</vt:lpstr>
      <vt:lpstr>Interpretations of Disaster Resilience</vt:lpstr>
      <vt:lpstr>Economic Resilience</vt:lpstr>
      <vt:lpstr>Survey</vt:lpstr>
      <vt:lpstr>Measuring Econ Resilience of 9/11</vt:lpstr>
      <vt:lpstr>PowerPoint Presentation</vt:lpstr>
      <vt:lpstr>Hurricane Harvey Survey Results</vt:lpstr>
      <vt:lpstr> Disaster Consequences References</vt:lpstr>
      <vt:lpstr>Sample Design Summaries</vt:lpstr>
      <vt:lpstr>Survey Responses</vt:lpstr>
      <vt:lpstr>Incurred Costs  (High Backup Generation Scenario)</vt:lpstr>
      <vt:lpstr>Summary of CGE Model Shocks</vt:lpstr>
      <vt:lpstr>Percentage of Customers with Backup Generation</vt:lpstr>
      <vt:lpstr>Residential Resilience Tactics by Interruption Duration</vt:lpstr>
      <vt:lpstr>Study Area</vt:lpstr>
      <vt:lpstr>Ancillary Impacts  from Survey Results</vt:lpstr>
      <vt:lpstr>Economic Impacts on  Households and Firms  Simulated by the CGE Model</vt:lpstr>
      <vt:lpstr>Summary of Survey-derived Dollar Losses from Disequilibrium Residential Resilience Tactics</vt:lpstr>
      <vt:lpstr>Summary of Simulated GDP Losses</vt:lpstr>
    </vt:vector>
  </TitlesOfParts>
  <Company>SPPD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CREATE Update</dc:title>
  <dc:creator>hora</dc:creator>
  <cp:lastModifiedBy>Adam Zachary Rose</cp:lastModifiedBy>
  <cp:revision>383</cp:revision>
  <cp:lastPrinted>2023-01-13T09:51:03Z</cp:lastPrinted>
  <dcterms:created xsi:type="dcterms:W3CDTF">2011-05-19T22:31:09Z</dcterms:created>
  <dcterms:modified xsi:type="dcterms:W3CDTF">2024-06-03T22:55:43Z</dcterms:modified>
</cp:coreProperties>
</file>