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tiff" ContentType="image/tiff"/>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notesSlides/notesSlide1.xml" ContentType="application/vnd.openxmlformats-officedocument.presentationml.notesSlide+xml"/>
  <Override PartName="/ppt/charts/chart6.xml" ContentType="application/vnd.openxmlformats-officedocument.drawingml.chart+xml"/>
  <Override PartName="/ppt/charts/style6.xml" ContentType="application/vnd.ms-office.chartstyle+xml"/>
  <Override PartName="/ppt/charts/colors6.xml" ContentType="application/vnd.ms-office.chartcolorstyle+xml"/>
  <Override PartName="/ppt/charts/chart7.xml" ContentType="application/vnd.openxmlformats-officedocument.drawingml.chart+xml"/>
  <Override PartName="/ppt/charts/style7.xml" ContentType="application/vnd.ms-office.chartstyle+xml"/>
  <Override PartName="/ppt/charts/colors7.xml" ContentType="application/vnd.ms-office.chartcolorstyle+xml"/>
  <Override PartName="/ppt/charts/chart8.xml" ContentType="application/vnd.openxmlformats-officedocument.drawingml.chart+xml"/>
  <Override PartName="/ppt/charts/style8.xml" ContentType="application/vnd.ms-office.chartstyle+xml"/>
  <Override PartName="/ppt/charts/colors8.xml" ContentType="application/vnd.ms-office.chartcolorstyle+xml"/>
  <Override PartName="/ppt/charts/chart9.xml" ContentType="application/vnd.openxmlformats-officedocument.drawingml.chart+xml"/>
  <Override PartName="/ppt/charts/style9.xml" ContentType="application/vnd.ms-office.chartstyle+xml"/>
  <Override PartName="/ppt/charts/colors9.xml" ContentType="application/vnd.ms-office.chartcolorstyle+xml"/>
  <Override PartName="/ppt/charts/chart10.xml" ContentType="application/vnd.openxmlformats-officedocument.drawingml.chart+xml"/>
  <Override PartName="/ppt/charts/style10.xml" ContentType="application/vnd.ms-office.chartstyle+xml"/>
  <Override PartName="/ppt/charts/colors10.xml" ContentType="application/vnd.ms-office.chartcolorstyle+xml"/>
  <Override PartName="/ppt/charts/chart11.xml" ContentType="application/vnd.openxmlformats-officedocument.drawingml.chart+xml"/>
  <Override PartName="/ppt/charts/style11.xml" ContentType="application/vnd.ms-office.chartstyle+xml"/>
  <Override PartName="/ppt/charts/colors11.xml" ContentType="application/vnd.ms-office.chartcolorstyle+xml"/>
  <Override PartName="/ppt/charts/chart12.xml" ContentType="application/vnd.openxmlformats-officedocument.drawingml.chart+xml"/>
  <Override PartName="/ppt/charts/style12.xml" ContentType="application/vnd.ms-office.chartstyle+xml"/>
  <Override PartName="/ppt/charts/colors12.xml" ContentType="application/vnd.ms-office.chartcolorstyle+xml"/>
  <Override PartName="/ppt/charts/chart13.xml" ContentType="application/vnd.openxmlformats-officedocument.drawingml.chart+xml"/>
  <Override PartName="/ppt/charts/style13.xml" ContentType="application/vnd.ms-office.chartstyle+xml"/>
  <Override PartName="/ppt/charts/colors13.xml" ContentType="application/vnd.ms-office.chartcolorstyle+xml"/>
  <Override PartName="/ppt/charts/chart14.xml" ContentType="application/vnd.openxmlformats-officedocument.drawingml.chart+xml"/>
  <Override PartName="/ppt/charts/style14.xml" ContentType="application/vnd.ms-office.chartstyle+xml"/>
  <Override PartName="/ppt/charts/colors14.xml" ContentType="application/vnd.ms-office.chartcolorstyle+xml"/>
  <Override PartName="/ppt/charts/chart15.xml" ContentType="application/vnd.openxmlformats-officedocument.drawingml.chart+xml"/>
  <Override PartName="/ppt/charts/style15.xml" ContentType="application/vnd.ms-office.chartstyle+xml"/>
  <Override PartName="/ppt/charts/colors15.xml" ContentType="application/vnd.ms-office.chartcolorstyle+xml"/>
  <Override PartName="/ppt/charts/chart16.xml" ContentType="application/vnd.openxmlformats-officedocument.drawingml.chart+xml"/>
  <Override PartName="/ppt/charts/style16.xml" ContentType="application/vnd.ms-office.chartstyle+xml"/>
  <Override PartName="/ppt/charts/colors16.xml" ContentType="application/vnd.ms-office.chartcolorstyle+xml"/>
  <Override PartName="/ppt/charts/chart17.xml" ContentType="application/vnd.openxmlformats-officedocument.drawingml.chart+xml"/>
  <Override PartName="/ppt/charts/style17.xml" ContentType="application/vnd.ms-office.chartstyle+xml"/>
  <Override PartName="/ppt/charts/colors17.xml" ContentType="application/vnd.ms-office.chartcolorstyle+xml"/>
  <Override PartName="/ppt/charts/chart18.xml" ContentType="application/vnd.openxmlformats-officedocument.drawingml.chart+xml"/>
  <Override PartName="/ppt/charts/style18.xml" ContentType="application/vnd.ms-office.chartstyle+xml"/>
  <Override PartName="/ppt/charts/colors18.xml" ContentType="application/vnd.ms-office.chartcolorstyle+xml"/>
  <Override PartName="/ppt/charts/chart19.xml" ContentType="application/vnd.openxmlformats-officedocument.drawingml.chart+xml"/>
  <Override PartName="/ppt/charts/style19.xml" ContentType="application/vnd.ms-office.chartstyle+xml"/>
  <Override PartName="/ppt/charts/colors19.xml" ContentType="application/vnd.ms-office.chartcolorstyle+xml"/>
  <Override PartName="/ppt/charts/chart20.xml" ContentType="application/vnd.openxmlformats-officedocument.drawingml.chart+xml"/>
  <Override PartName="/ppt/charts/style20.xml" ContentType="application/vnd.ms-office.chartstyle+xml"/>
  <Override PartName="/ppt/charts/colors20.xml" ContentType="application/vnd.ms-office.chartcolorstyle+xml"/>
  <Override PartName="/ppt/charts/chart21.xml" ContentType="application/vnd.openxmlformats-officedocument.drawingml.chart+xml"/>
  <Override PartName="/ppt/charts/style21.xml" ContentType="application/vnd.ms-office.chartstyle+xml"/>
  <Override PartName="/ppt/charts/colors21.xml" ContentType="application/vnd.ms-office.chartcolorstyl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6"/>
  </p:notesMasterIdLst>
  <p:sldIdLst>
    <p:sldId id="256" r:id="rId2"/>
    <p:sldId id="271" r:id="rId3"/>
    <p:sldId id="259" r:id="rId4"/>
    <p:sldId id="273" r:id="rId5"/>
    <p:sldId id="258" r:id="rId6"/>
    <p:sldId id="266" r:id="rId7"/>
    <p:sldId id="260" r:id="rId8"/>
    <p:sldId id="269" r:id="rId9"/>
    <p:sldId id="261" r:id="rId10"/>
    <p:sldId id="263" r:id="rId11"/>
    <p:sldId id="262" r:id="rId12"/>
    <p:sldId id="264" r:id="rId13"/>
    <p:sldId id="265" r:id="rId14"/>
    <p:sldId id="270" r:id="rId15"/>
  </p:sldIdLst>
  <p:sldSz cx="12192000" cy="6858000"/>
  <p:notesSz cx="6858000" cy="9144000"/>
  <p:defaultTextStyle>
    <a:defPPr>
      <a:defRPr lang="en-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2B61A5"/>
    <a:srgbClr val="548235"/>
    <a:srgbClr val="5DD4C3"/>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ABFCF23-3B69-468F-B69F-88F6DE6A72F2}" styleName="Medium Style 1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a:noFill/>
            </a:ln>
          </a:insideV>
        </a:tcBdr>
        <a:fill>
          <a:solidFill>
            <a:schemeClr val="lt1"/>
          </a:solidFill>
        </a:fill>
      </a:tcStyle>
    </a:wholeTbl>
    <a:band1H>
      <a:tcStyle>
        <a:tcBdr/>
        <a:fill>
          <a:solidFill>
            <a:schemeClr val="accent5">
              <a:tint val="20000"/>
            </a:schemeClr>
          </a:solidFill>
        </a:fill>
      </a:tcStyle>
    </a:band1H>
    <a:band1V>
      <a:tcStyle>
        <a:tcBdr/>
        <a:fill>
          <a:solidFill>
            <a:schemeClr val="accent5">
              <a:tint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solidFill>
            <a:schemeClr val="lt1"/>
          </a:solidFill>
        </a:fill>
      </a:tcStyle>
    </a:lastRow>
    <a:firstRow>
      <a:tcTxStyle b="on">
        <a:fontRef idx="minor">
          <a:scrgbClr r="0" g="0" b="0"/>
        </a:fontRef>
        <a:schemeClr val="lt1"/>
      </a:tcTxStyle>
      <a:tcStyle>
        <a:tcBdr/>
        <a:fill>
          <a:solidFill>
            <a:schemeClr val="accent5"/>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C083E6E3-FA7D-4D7B-A595-EF9225AFEA82}" styleName="Light Style 1 - Accent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9779"/>
    <p:restoredTop sz="94697"/>
  </p:normalViewPr>
  <p:slideViewPr>
    <p:cSldViewPr snapToGrid="0" snapToObjects="1">
      <p:cViewPr>
        <p:scale>
          <a:sx n="66" d="100"/>
          <a:sy n="66" d="100"/>
        </p:scale>
        <p:origin x="1056" y="59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charts/_rels/chart1.xml.rels><?xml version="1.0" encoding="UTF-8" standalone="yes"?>
<Relationships xmlns="http://schemas.openxmlformats.org/package/2006/relationships"><Relationship Id="rId3" Type="http://schemas.openxmlformats.org/officeDocument/2006/relationships/oleObject" Target="file:////Users/elisa/Desktop/PhD_Climate_science_and_management/chartnex.xlsx" TargetMode="External"/><Relationship Id="rId2" Type="http://schemas.microsoft.com/office/2011/relationships/chartColorStyle" Target="colors1.xml"/><Relationship Id="rId1" Type="http://schemas.microsoft.com/office/2011/relationships/chartStyle" Target="style1.xml"/></Relationships>
</file>

<file path=ppt/charts/_rels/chart10.xml.rels><?xml version="1.0" encoding="UTF-8" standalone="yes"?>
<Relationships xmlns="http://schemas.openxmlformats.org/package/2006/relationships"><Relationship Id="rId3" Type="http://schemas.openxmlformats.org/officeDocument/2006/relationships/oleObject" Target="file:////Users/elisa/Desktop/PhD_Climate_science_and_management/Graph_GTAPconf.xlsx" TargetMode="External"/><Relationship Id="rId2" Type="http://schemas.microsoft.com/office/2011/relationships/chartColorStyle" Target="colors10.xml"/><Relationship Id="rId1" Type="http://schemas.microsoft.com/office/2011/relationships/chartStyle" Target="style10.xml"/></Relationships>
</file>

<file path=ppt/charts/_rels/chart11.xml.rels><?xml version="1.0" encoding="UTF-8" standalone="yes"?>
<Relationships xmlns="http://schemas.openxmlformats.org/package/2006/relationships"><Relationship Id="rId3" Type="http://schemas.openxmlformats.org/officeDocument/2006/relationships/oleObject" Target="file:////Users/elisa/Desktop/PhD_Climate_science_and_management/Graph_GTAPconf.xlsx" TargetMode="External"/><Relationship Id="rId2" Type="http://schemas.microsoft.com/office/2011/relationships/chartColorStyle" Target="colors11.xml"/><Relationship Id="rId1" Type="http://schemas.microsoft.com/office/2011/relationships/chartStyle" Target="style11.xml"/></Relationships>
</file>

<file path=ppt/charts/_rels/chart12.xml.rels><?xml version="1.0" encoding="UTF-8" standalone="yes"?>
<Relationships xmlns="http://schemas.openxmlformats.org/package/2006/relationships"><Relationship Id="rId3" Type="http://schemas.openxmlformats.org/officeDocument/2006/relationships/oleObject" Target="file:////Users/elisa/Desktop/PhD_Climate_science_and_management/Graph_GTAPconf.xlsx" TargetMode="External"/><Relationship Id="rId2" Type="http://schemas.microsoft.com/office/2011/relationships/chartColorStyle" Target="colors12.xml"/><Relationship Id="rId1" Type="http://schemas.microsoft.com/office/2011/relationships/chartStyle" Target="style12.xml"/></Relationships>
</file>

<file path=ppt/charts/_rels/chart13.xml.rels><?xml version="1.0" encoding="UTF-8" standalone="yes"?>
<Relationships xmlns="http://schemas.openxmlformats.org/package/2006/relationships"><Relationship Id="rId3" Type="http://schemas.openxmlformats.org/officeDocument/2006/relationships/oleObject" Target="file:////Users/elisa/Desktop/PhD_Climate_science_and_management/Graph_GTAPconf.xlsx" TargetMode="External"/><Relationship Id="rId2" Type="http://schemas.microsoft.com/office/2011/relationships/chartColorStyle" Target="colors13.xml"/><Relationship Id="rId1" Type="http://schemas.microsoft.com/office/2011/relationships/chartStyle" Target="style13.xml"/></Relationships>
</file>

<file path=ppt/charts/_rels/chart14.xml.rels><?xml version="1.0" encoding="UTF-8" standalone="yes"?>
<Relationships xmlns="http://schemas.openxmlformats.org/package/2006/relationships"><Relationship Id="rId3" Type="http://schemas.openxmlformats.org/officeDocument/2006/relationships/oleObject" Target="file:////Users/elisa/Desktop/PhD_Climate_science_and_management/Graph_GTAPconf.xlsx" TargetMode="External"/><Relationship Id="rId2" Type="http://schemas.microsoft.com/office/2011/relationships/chartColorStyle" Target="colors14.xml"/><Relationship Id="rId1" Type="http://schemas.microsoft.com/office/2011/relationships/chartStyle" Target="style14.xml"/></Relationships>
</file>

<file path=ppt/charts/_rels/chart15.xml.rels><?xml version="1.0" encoding="UTF-8" standalone="yes"?>
<Relationships xmlns="http://schemas.openxmlformats.org/package/2006/relationships"><Relationship Id="rId3" Type="http://schemas.openxmlformats.org/officeDocument/2006/relationships/oleObject" Target="file:////Users/elisa/Desktop/PhD_Climate_science_and_management/Graph_GTAPconf.xlsx" TargetMode="External"/><Relationship Id="rId2" Type="http://schemas.microsoft.com/office/2011/relationships/chartColorStyle" Target="colors15.xml"/><Relationship Id="rId1" Type="http://schemas.microsoft.com/office/2011/relationships/chartStyle" Target="style15.xml"/></Relationships>
</file>

<file path=ppt/charts/_rels/chart16.xml.rels><?xml version="1.0" encoding="UTF-8" standalone="yes"?>
<Relationships xmlns="http://schemas.openxmlformats.org/package/2006/relationships"><Relationship Id="rId3" Type="http://schemas.openxmlformats.org/officeDocument/2006/relationships/oleObject" Target="file:////Users/elisa/Desktop/PhD_Climate_science_and_management/Graph_GTAPconf.xlsx" TargetMode="External"/><Relationship Id="rId2" Type="http://schemas.microsoft.com/office/2011/relationships/chartColorStyle" Target="colors16.xml"/><Relationship Id="rId1" Type="http://schemas.microsoft.com/office/2011/relationships/chartStyle" Target="style16.xml"/></Relationships>
</file>

<file path=ppt/charts/_rels/chart17.xml.rels><?xml version="1.0" encoding="UTF-8" standalone="yes"?>
<Relationships xmlns="http://schemas.openxmlformats.org/package/2006/relationships"><Relationship Id="rId3" Type="http://schemas.openxmlformats.org/officeDocument/2006/relationships/oleObject" Target="file:////Users/elisa/Desktop/PhD_Climate_science_and_management/Graph_GTAPconf.xlsx" TargetMode="External"/><Relationship Id="rId2" Type="http://schemas.microsoft.com/office/2011/relationships/chartColorStyle" Target="colors17.xml"/><Relationship Id="rId1" Type="http://schemas.microsoft.com/office/2011/relationships/chartStyle" Target="style17.xml"/></Relationships>
</file>

<file path=ppt/charts/_rels/chart18.xml.rels><?xml version="1.0" encoding="UTF-8" standalone="yes"?>
<Relationships xmlns="http://schemas.openxmlformats.org/package/2006/relationships"><Relationship Id="rId3" Type="http://schemas.openxmlformats.org/officeDocument/2006/relationships/oleObject" Target="Book7" TargetMode="External"/><Relationship Id="rId2" Type="http://schemas.microsoft.com/office/2011/relationships/chartColorStyle" Target="colors18.xml"/><Relationship Id="rId1" Type="http://schemas.microsoft.com/office/2011/relationships/chartStyle" Target="style18.xml"/></Relationships>
</file>

<file path=ppt/charts/_rels/chart19.xml.rels><?xml version="1.0" encoding="UTF-8" standalone="yes"?>
<Relationships xmlns="http://schemas.openxmlformats.org/package/2006/relationships"><Relationship Id="rId3" Type="http://schemas.openxmlformats.org/officeDocument/2006/relationships/oleObject" Target="Book7" TargetMode="External"/><Relationship Id="rId2" Type="http://schemas.microsoft.com/office/2011/relationships/chartColorStyle" Target="colors19.xml"/><Relationship Id="rId1" Type="http://schemas.microsoft.com/office/2011/relationships/chartStyle" Target="style19.xml"/></Relationships>
</file>

<file path=ppt/charts/_rels/chart2.xml.rels><?xml version="1.0" encoding="UTF-8" standalone="yes"?>
<Relationships xmlns="http://schemas.openxmlformats.org/package/2006/relationships"><Relationship Id="rId3" Type="http://schemas.openxmlformats.org/officeDocument/2006/relationships/oleObject" Target="file:////Users/elisa/Desktop/PhD_Climate_science_and_management/chartnex.xlsx" TargetMode="External"/><Relationship Id="rId2" Type="http://schemas.microsoft.com/office/2011/relationships/chartColorStyle" Target="colors2.xml"/><Relationship Id="rId1" Type="http://schemas.microsoft.com/office/2011/relationships/chartStyle" Target="style2.xml"/></Relationships>
</file>

<file path=ppt/charts/_rels/chart20.xml.rels><?xml version="1.0" encoding="UTF-8" standalone="yes"?>
<Relationships xmlns="http://schemas.openxmlformats.org/package/2006/relationships"><Relationship Id="rId3" Type="http://schemas.openxmlformats.org/officeDocument/2006/relationships/oleObject" Target="Book7" TargetMode="External"/><Relationship Id="rId2" Type="http://schemas.microsoft.com/office/2011/relationships/chartColorStyle" Target="colors20.xml"/><Relationship Id="rId1" Type="http://schemas.microsoft.com/office/2011/relationships/chartStyle" Target="style20.xml"/></Relationships>
</file>

<file path=ppt/charts/_rels/chart21.xml.rels><?xml version="1.0" encoding="UTF-8" standalone="yes"?>
<Relationships xmlns="http://schemas.openxmlformats.org/package/2006/relationships"><Relationship Id="rId3" Type="http://schemas.openxmlformats.org/officeDocument/2006/relationships/oleObject" Target="Book7" TargetMode="External"/><Relationship Id="rId2" Type="http://schemas.microsoft.com/office/2011/relationships/chartColorStyle" Target="colors21.xml"/><Relationship Id="rId1" Type="http://schemas.microsoft.com/office/2011/relationships/chartStyle" Target="style21.xml"/></Relationships>
</file>

<file path=ppt/charts/_rels/chart3.xml.rels><?xml version="1.0" encoding="UTF-8" standalone="yes"?>
<Relationships xmlns="http://schemas.openxmlformats.org/package/2006/relationships"><Relationship Id="rId3" Type="http://schemas.openxmlformats.org/officeDocument/2006/relationships/oleObject" Target="file:////Users/elisa/Desktop/PhD_Climate_science_and_management/chartnex.xlsx" TargetMode="External"/><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oleObject" Target="file:////Users/elisa/Desktop/PhD_Climate_science_and_management/chartnex.xlsx" TargetMode="External"/><Relationship Id="rId2" Type="http://schemas.microsoft.com/office/2011/relationships/chartColorStyle" Target="colors4.xml"/><Relationship Id="rId1" Type="http://schemas.microsoft.com/office/2011/relationships/chartStyle" Target="style4.xml"/></Relationships>
</file>

<file path=ppt/charts/_rels/chart5.xml.rels><?xml version="1.0" encoding="UTF-8" standalone="yes"?>
<Relationships xmlns="http://schemas.openxmlformats.org/package/2006/relationships"><Relationship Id="rId3" Type="http://schemas.openxmlformats.org/officeDocument/2006/relationships/oleObject" Target="Book7" TargetMode="External"/><Relationship Id="rId2" Type="http://schemas.microsoft.com/office/2011/relationships/chartColorStyle" Target="colors5.xml"/><Relationship Id="rId1" Type="http://schemas.microsoft.com/office/2011/relationships/chartStyle" Target="style5.xml"/></Relationships>
</file>

<file path=ppt/charts/_rels/chart6.xml.rels><?xml version="1.0" encoding="UTF-8" standalone="yes"?>
<Relationships xmlns="http://schemas.openxmlformats.org/package/2006/relationships"><Relationship Id="rId3" Type="http://schemas.openxmlformats.org/officeDocument/2006/relationships/oleObject" Target="file:////Users/elisa/Desktop/PhD_Climate_science_and_management/Graph_GTAPconf.xlsx" TargetMode="External"/><Relationship Id="rId2" Type="http://schemas.microsoft.com/office/2011/relationships/chartColorStyle" Target="colors6.xml"/><Relationship Id="rId1" Type="http://schemas.microsoft.com/office/2011/relationships/chartStyle" Target="style6.xml"/></Relationships>
</file>

<file path=ppt/charts/_rels/chart7.xml.rels><?xml version="1.0" encoding="UTF-8" standalone="yes"?>
<Relationships xmlns="http://schemas.openxmlformats.org/package/2006/relationships"><Relationship Id="rId3" Type="http://schemas.openxmlformats.org/officeDocument/2006/relationships/oleObject" Target="file:////Users/elisa/Desktop/PhD_Climate_science_and_management/Graph_GTAPconf.xlsx" TargetMode="External"/><Relationship Id="rId2" Type="http://schemas.microsoft.com/office/2011/relationships/chartColorStyle" Target="colors7.xml"/><Relationship Id="rId1" Type="http://schemas.microsoft.com/office/2011/relationships/chartStyle" Target="style7.xml"/></Relationships>
</file>

<file path=ppt/charts/_rels/chart8.xml.rels><?xml version="1.0" encoding="UTF-8" standalone="yes"?>
<Relationships xmlns="http://schemas.openxmlformats.org/package/2006/relationships"><Relationship Id="rId3" Type="http://schemas.openxmlformats.org/officeDocument/2006/relationships/oleObject" Target="file:////Users/elisa/Desktop/PhD_Climate_science_and_management/Graph_GTAPconf.xlsx" TargetMode="External"/><Relationship Id="rId2" Type="http://schemas.microsoft.com/office/2011/relationships/chartColorStyle" Target="colors8.xml"/><Relationship Id="rId1" Type="http://schemas.microsoft.com/office/2011/relationships/chartStyle" Target="style8.xml"/></Relationships>
</file>

<file path=ppt/charts/_rels/chart9.xml.rels><?xml version="1.0" encoding="UTF-8" standalone="yes"?>
<Relationships xmlns="http://schemas.openxmlformats.org/package/2006/relationships"><Relationship Id="rId3" Type="http://schemas.openxmlformats.org/officeDocument/2006/relationships/oleObject" Target="file:////Users/elisa/Desktop/PhD_Climate_science_and_management/Graph_GTAPconf.xlsx" TargetMode="External"/><Relationship Id="rId2" Type="http://schemas.microsoft.com/office/2011/relationships/chartColorStyle" Target="colors9.xml"/><Relationship Id="rId1" Type="http://schemas.microsoft.com/office/2011/relationships/chartStyle" Target="style9.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r>
              <a:rPr kumimoji="0" lang="en-US" sz="1600" b="1" i="0" u="none" strike="noStrike" kern="1200" cap="none" spc="0" normalizeH="0" baseline="0" noProof="0">
                <a:ln>
                  <a:noFill/>
                </a:ln>
                <a:solidFill>
                  <a:prstClr val="black"/>
                </a:solidFill>
                <a:effectLst/>
                <a:uLnTx/>
                <a:uFillTx/>
                <a:latin typeface="Calibri" panose="020F0502020204030204"/>
              </a:rPr>
              <a:t>Enegy-Food</a:t>
            </a:r>
          </a:p>
        </c:rich>
      </c:tx>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en-IT"/>
        </a:p>
      </c:txPr>
    </c:title>
    <c:autoTitleDeleted val="0"/>
    <c:plotArea>
      <c:layout/>
      <c:barChart>
        <c:barDir val="col"/>
        <c:grouping val="clustered"/>
        <c:varyColors val="0"/>
        <c:ser>
          <c:idx val="0"/>
          <c:order val="0"/>
          <c:tx>
            <c:strRef>
              <c:f>Sheet1!$A$15</c:f>
              <c:strCache>
                <c:ptCount val="1"/>
                <c:pt idx="0">
                  <c:v>Enegy-Food</c:v>
                </c:pt>
              </c:strCache>
            </c:strRef>
          </c:tx>
          <c:spPr>
            <a:solidFill>
              <a:schemeClr val="accent5">
                <a:lumMod val="60000"/>
                <a:lumOff val="40000"/>
              </a:schemeClr>
            </a:solidFill>
            <a:ln w="19050">
              <a:solidFill>
                <a:schemeClr val="tx1"/>
              </a:solid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IT"/>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Sheet1!$A$16:$A$17</c:f>
              <c:strCache>
                <c:ptCount val="2"/>
                <c:pt idx="0">
                  <c:v>Yes</c:v>
                </c:pt>
                <c:pt idx="1">
                  <c:v>No</c:v>
                </c:pt>
              </c:strCache>
            </c:strRef>
          </c:cat>
          <c:val>
            <c:numRef>
              <c:f>Sheet1!$B$16:$B$17</c:f>
              <c:numCache>
                <c:formatCode>General</c:formatCode>
                <c:ptCount val="2"/>
                <c:pt idx="0">
                  <c:v>1</c:v>
                </c:pt>
                <c:pt idx="1">
                  <c:v>13</c:v>
                </c:pt>
              </c:numCache>
            </c:numRef>
          </c:val>
          <c:extLst>
            <c:ext xmlns:c16="http://schemas.microsoft.com/office/drawing/2014/chart" uri="{C3380CC4-5D6E-409C-BE32-E72D297353CC}">
              <c16:uniqueId val="{00000000-6EB3-5F49-A526-F0D5F6B48E86}"/>
            </c:ext>
          </c:extLst>
        </c:ser>
        <c:dLbls>
          <c:dLblPos val="outEnd"/>
          <c:showLegendKey val="0"/>
          <c:showVal val="1"/>
          <c:showCatName val="0"/>
          <c:showSerName val="0"/>
          <c:showPercent val="0"/>
          <c:showBubbleSize val="0"/>
        </c:dLbls>
        <c:gapWidth val="150"/>
        <c:axId val="1781698464"/>
        <c:axId val="1828326592"/>
      </c:barChart>
      <c:catAx>
        <c:axId val="178169846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IT"/>
          </a:p>
        </c:txPr>
        <c:crossAx val="1828326592"/>
        <c:crosses val="autoZero"/>
        <c:auto val="1"/>
        <c:lblAlgn val="ctr"/>
        <c:lblOffset val="100"/>
        <c:noMultiLvlLbl val="0"/>
      </c:catAx>
      <c:valAx>
        <c:axId val="1828326592"/>
        <c:scaling>
          <c:orientation val="minMax"/>
          <c:max val="25"/>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IT"/>
          </a:p>
        </c:txPr>
        <c:crossAx val="1781698464"/>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IT"/>
    </a:p>
  </c:txPr>
  <c:externalData r:id="rId3">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Sheet2!$P$16</c:f>
              <c:strCache>
                <c:ptCount val="1"/>
                <c:pt idx="0">
                  <c:v>ORIG</c:v>
                </c:pt>
              </c:strCache>
            </c:strRef>
          </c:tx>
          <c:spPr>
            <a:solidFill>
              <a:schemeClr val="accent6">
                <a:lumMod val="60000"/>
                <a:lumOff val="40000"/>
              </a:schemeClr>
            </a:solidFill>
            <a:ln>
              <a:solidFill>
                <a:schemeClr val="tx1"/>
              </a:solidFill>
            </a:ln>
            <a:effectLst/>
          </c:spPr>
          <c:invertIfNegative val="0"/>
          <c:cat>
            <c:strRef>
              <c:f>Sheet2!$O$17:$O$26</c:f>
              <c:strCache>
                <c:ptCount val="10"/>
                <c:pt idx="0">
                  <c:v>1 OECDEU</c:v>
                </c:pt>
                <c:pt idx="1">
                  <c:v>2 OECDAmerica</c:v>
                </c:pt>
                <c:pt idx="2">
                  <c:v>3 OECDAsiaOce</c:v>
                </c:pt>
                <c:pt idx="3">
                  <c:v>4 OthEUEuras</c:v>
                </c:pt>
                <c:pt idx="4">
                  <c:v>5 Asia</c:v>
                </c:pt>
                <c:pt idx="5">
                  <c:v>6 Cina</c:v>
                </c:pt>
                <c:pt idx="6">
                  <c:v>7 India</c:v>
                </c:pt>
                <c:pt idx="7">
                  <c:v>8 MiddleEast</c:v>
                </c:pt>
                <c:pt idx="8">
                  <c:v>9 Africa</c:v>
                </c:pt>
                <c:pt idx="9">
                  <c:v>10 LatinAmerica</c:v>
                </c:pt>
              </c:strCache>
            </c:strRef>
          </c:cat>
          <c:val>
            <c:numRef>
              <c:f>Sheet2!$P$17:$P$26</c:f>
              <c:numCache>
                <c:formatCode>General</c:formatCode>
                <c:ptCount val="10"/>
                <c:pt idx="0">
                  <c:v>14.698909</c:v>
                </c:pt>
                <c:pt idx="1">
                  <c:v>26.76857</c:v>
                </c:pt>
                <c:pt idx="2">
                  <c:v>13.910987</c:v>
                </c:pt>
                <c:pt idx="3">
                  <c:v>22.144462999999998</c:v>
                </c:pt>
                <c:pt idx="4">
                  <c:v>37.659495999999997</c:v>
                </c:pt>
                <c:pt idx="5">
                  <c:v>17.130103999999999</c:v>
                </c:pt>
                <c:pt idx="6">
                  <c:v>48.315581999999999</c:v>
                </c:pt>
                <c:pt idx="7">
                  <c:v>14.413565</c:v>
                </c:pt>
                <c:pt idx="8">
                  <c:v>13.749964</c:v>
                </c:pt>
                <c:pt idx="9">
                  <c:v>24.733505000000001</c:v>
                </c:pt>
              </c:numCache>
            </c:numRef>
          </c:val>
          <c:extLst>
            <c:ext xmlns:c16="http://schemas.microsoft.com/office/drawing/2014/chart" uri="{C3380CC4-5D6E-409C-BE32-E72D297353CC}">
              <c16:uniqueId val="{00000000-9640-3D43-A735-80A65BE4F3B6}"/>
            </c:ext>
          </c:extLst>
        </c:ser>
        <c:ser>
          <c:idx val="1"/>
          <c:order val="1"/>
          <c:tx>
            <c:strRef>
              <c:f>Sheet2!$Q$16</c:f>
              <c:strCache>
                <c:ptCount val="1"/>
                <c:pt idx="0">
                  <c:v>Flat </c:v>
                </c:pt>
              </c:strCache>
            </c:strRef>
          </c:tx>
          <c:spPr>
            <a:solidFill>
              <a:schemeClr val="accent4">
                <a:lumMod val="60000"/>
                <a:lumOff val="40000"/>
              </a:schemeClr>
            </a:solidFill>
            <a:ln>
              <a:solidFill>
                <a:schemeClr val="tx1"/>
              </a:solidFill>
            </a:ln>
            <a:effectLst/>
          </c:spPr>
          <c:invertIfNegative val="0"/>
          <c:cat>
            <c:strRef>
              <c:f>Sheet2!$O$17:$O$26</c:f>
              <c:strCache>
                <c:ptCount val="10"/>
                <c:pt idx="0">
                  <c:v>1 OECDEU</c:v>
                </c:pt>
                <c:pt idx="1">
                  <c:v>2 OECDAmerica</c:v>
                </c:pt>
                <c:pt idx="2">
                  <c:v>3 OECDAsiaOce</c:v>
                </c:pt>
                <c:pt idx="3">
                  <c:v>4 OthEUEuras</c:v>
                </c:pt>
                <c:pt idx="4">
                  <c:v>5 Asia</c:v>
                </c:pt>
                <c:pt idx="5">
                  <c:v>6 Cina</c:v>
                </c:pt>
                <c:pt idx="6">
                  <c:v>7 India</c:v>
                </c:pt>
                <c:pt idx="7">
                  <c:v>8 MiddleEast</c:v>
                </c:pt>
                <c:pt idx="8">
                  <c:v>9 Africa</c:v>
                </c:pt>
                <c:pt idx="9">
                  <c:v>10 LatinAmerica</c:v>
                </c:pt>
              </c:strCache>
            </c:strRef>
          </c:cat>
          <c:val>
            <c:numRef>
              <c:f>Sheet2!$Q$17:$Q$26</c:f>
              <c:numCache>
                <c:formatCode>General</c:formatCode>
                <c:ptCount val="10"/>
                <c:pt idx="0">
                  <c:v>8.2793259999999993</c:v>
                </c:pt>
                <c:pt idx="1">
                  <c:v>15.276721999999999</c:v>
                </c:pt>
                <c:pt idx="2">
                  <c:v>10.826688000000001</c:v>
                </c:pt>
                <c:pt idx="3">
                  <c:v>15.327627</c:v>
                </c:pt>
                <c:pt idx="4">
                  <c:v>34.610667999999997</c:v>
                </c:pt>
                <c:pt idx="5">
                  <c:v>12.385222000000001</c:v>
                </c:pt>
                <c:pt idx="6">
                  <c:v>42.669013999999997</c:v>
                </c:pt>
                <c:pt idx="7">
                  <c:v>12.955588000000001</c:v>
                </c:pt>
                <c:pt idx="8">
                  <c:v>11.654097</c:v>
                </c:pt>
                <c:pt idx="9">
                  <c:v>18.596679999999999</c:v>
                </c:pt>
              </c:numCache>
            </c:numRef>
          </c:val>
          <c:extLst>
            <c:ext xmlns:c16="http://schemas.microsoft.com/office/drawing/2014/chart" uri="{C3380CC4-5D6E-409C-BE32-E72D297353CC}">
              <c16:uniqueId val="{00000001-9640-3D43-A735-80A65BE4F3B6}"/>
            </c:ext>
          </c:extLst>
        </c:ser>
        <c:dLbls>
          <c:showLegendKey val="0"/>
          <c:showVal val="0"/>
          <c:showCatName val="0"/>
          <c:showSerName val="0"/>
          <c:showPercent val="0"/>
          <c:showBubbleSize val="0"/>
        </c:dLbls>
        <c:gapWidth val="219"/>
        <c:overlap val="-27"/>
        <c:axId val="81103791"/>
        <c:axId val="81189087"/>
      </c:barChart>
      <c:catAx>
        <c:axId val="81103791"/>
        <c:scaling>
          <c:orientation val="minMax"/>
        </c:scaling>
        <c:delete val="0"/>
        <c:axPos val="b"/>
        <c:numFmt formatCode="General" sourceLinked="1"/>
        <c:majorTickMark val="none"/>
        <c:minorTickMark val="none"/>
        <c:tickLblPos val="high"/>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IT"/>
          </a:p>
        </c:txPr>
        <c:crossAx val="81189087"/>
        <c:crosses val="autoZero"/>
        <c:auto val="1"/>
        <c:lblAlgn val="ctr"/>
        <c:lblOffset val="100"/>
        <c:noMultiLvlLbl val="0"/>
      </c:catAx>
      <c:valAx>
        <c:axId val="81189087"/>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IT"/>
          </a:p>
        </c:txPr>
        <c:crossAx val="81103791"/>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IT"/>
        </a:p>
      </c:txPr>
    </c:legend>
    <c:plotVisOnly val="1"/>
    <c:dispBlanksAs val="gap"/>
    <c:showDLblsOverMax val="0"/>
  </c:chart>
  <c:spPr>
    <a:noFill/>
    <a:ln>
      <a:noFill/>
    </a:ln>
    <a:effectLst/>
  </c:spPr>
  <c:txPr>
    <a:bodyPr/>
    <a:lstStyle/>
    <a:p>
      <a:pPr>
        <a:defRPr/>
      </a:pPr>
      <a:endParaRPr lang="en-IT"/>
    </a:p>
  </c:txPr>
  <c:externalData r:id="rId3">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Sheet2!$S$16</c:f>
              <c:strCache>
                <c:ptCount val="1"/>
                <c:pt idx="0">
                  <c:v>ICESWN(ORIG)</c:v>
                </c:pt>
              </c:strCache>
            </c:strRef>
          </c:tx>
          <c:spPr>
            <a:solidFill>
              <a:schemeClr val="accent6">
                <a:lumMod val="75000"/>
              </a:schemeClr>
            </a:solidFill>
            <a:ln>
              <a:solidFill>
                <a:schemeClr val="tx1"/>
              </a:solidFill>
            </a:ln>
            <a:effectLst/>
          </c:spPr>
          <c:invertIfNegative val="0"/>
          <c:cat>
            <c:strRef>
              <c:f>Sheet2!$R$17:$R$27</c:f>
              <c:strCache>
                <c:ptCount val="10"/>
                <c:pt idx="0">
                  <c:v>1 OECDEU</c:v>
                </c:pt>
                <c:pt idx="1">
                  <c:v>2 OECDAmerica</c:v>
                </c:pt>
                <c:pt idx="2">
                  <c:v>3 OECDAsiaOce</c:v>
                </c:pt>
                <c:pt idx="3">
                  <c:v>4 OthEUEuras</c:v>
                </c:pt>
                <c:pt idx="4">
                  <c:v>5 Asia</c:v>
                </c:pt>
                <c:pt idx="5">
                  <c:v>6 Cina</c:v>
                </c:pt>
                <c:pt idx="6">
                  <c:v>7 India</c:v>
                </c:pt>
                <c:pt idx="7">
                  <c:v>8 MiddleEast</c:v>
                </c:pt>
                <c:pt idx="8">
                  <c:v>9 Africa</c:v>
                </c:pt>
                <c:pt idx="9">
                  <c:v>10 LatinAmerica</c:v>
                </c:pt>
              </c:strCache>
            </c:strRef>
          </c:cat>
          <c:val>
            <c:numRef>
              <c:f>Sheet2!$S$17:$S$27</c:f>
              <c:numCache>
                <c:formatCode>General</c:formatCode>
                <c:ptCount val="11"/>
                <c:pt idx="0">
                  <c:v>2493.0652559999999</c:v>
                </c:pt>
                <c:pt idx="1">
                  <c:v>2908.2958549999998</c:v>
                </c:pt>
                <c:pt idx="2">
                  <c:v>2735.916667</c:v>
                </c:pt>
                <c:pt idx="3">
                  <c:v>2216.818409</c:v>
                </c:pt>
                <c:pt idx="4">
                  <c:v>1678.0417170000001</c:v>
                </c:pt>
                <c:pt idx="5">
                  <c:v>2599.6219139999998</c:v>
                </c:pt>
                <c:pt idx="6">
                  <c:v>1556.5034109999999</c:v>
                </c:pt>
                <c:pt idx="7">
                  <c:v>1669.01044</c:v>
                </c:pt>
                <c:pt idx="8">
                  <c:v>2107.505834</c:v>
                </c:pt>
                <c:pt idx="9">
                  <c:v>2856.6204950000001</c:v>
                </c:pt>
                <c:pt idx="10">
                  <c:v>2282.1399997999997</c:v>
                </c:pt>
              </c:numCache>
            </c:numRef>
          </c:val>
          <c:extLst>
            <c:ext xmlns:c16="http://schemas.microsoft.com/office/drawing/2014/chart" uri="{C3380CC4-5D6E-409C-BE32-E72D297353CC}">
              <c16:uniqueId val="{00000000-7711-F64B-AF01-8E0B8E8431F1}"/>
            </c:ext>
          </c:extLst>
        </c:ser>
        <c:ser>
          <c:idx val="1"/>
          <c:order val="1"/>
          <c:tx>
            <c:strRef>
              <c:f>Sheet2!$T$16</c:f>
              <c:strCache>
                <c:ptCount val="1"/>
                <c:pt idx="0">
                  <c:v>ICESWN</c:v>
                </c:pt>
              </c:strCache>
            </c:strRef>
          </c:tx>
          <c:spPr>
            <a:solidFill>
              <a:schemeClr val="accent4">
                <a:lumMod val="75000"/>
              </a:schemeClr>
            </a:solidFill>
            <a:ln>
              <a:solidFill>
                <a:schemeClr val="tx1"/>
              </a:solidFill>
            </a:ln>
            <a:effectLst/>
          </c:spPr>
          <c:invertIfNegative val="0"/>
          <c:cat>
            <c:strRef>
              <c:f>Sheet2!$R$17:$R$27</c:f>
              <c:strCache>
                <c:ptCount val="10"/>
                <c:pt idx="0">
                  <c:v>1 OECDEU</c:v>
                </c:pt>
                <c:pt idx="1">
                  <c:v>2 OECDAmerica</c:v>
                </c:pt>
                <c:pt idx="2">
                  <c:v>3 OECDAsiaOce</c:v>
                </c:pt>
                <c:pt idx="3">
                  <c:v>4 OthEUEuras</c:v>
                </c:pt>
                <c:pt idx="4">
                  <c:v>5 Asia</c:v>
                </c:pt>
                <c:pt idx="5">
                  <c:v>6 Cina</c:v>
                </c:pt>
                <c:pt idx="6">
                  <c:v>7 India</c:v>
                </c:pt>
                <c:pt idx="7">
                  <c:v>8 MiddleEast</c:v>
                </c:pt>
                <c:pt idx="8">
                  <c:v>9 Africa</c:v>
                </c:pt>
                <c:pt idx="9">
                  <c:v>10 LatinAmerica</c:v>
                </c:pt>
              </c:strCache>
            </c:strRef>
          </c:cat>
          <c:val>
            <c:numRef>
              <c:f>Sheet2!$T$17:$T$27</c:f>
              <c:numCache>
                <c:formatCode>General</c:formatCode>
                <c:ptCount val="11"/>
                <c:pt idx="0">
                  <c:v>833.16302499999995</c:v>
                </c:pt>
                <c:pt idx="1">
                  <c:v>873.81420900000001</c:v>
                </c:pt>
                <c:pt idx="2">
                  <c:v>1073.2404790000001</c:v>
                </c:pt>
                <c:pt idx="3">
                  <c:v>976.44158900000002</c:v>
                </c:pt>
                <c:pt idx="4">
                  <c:v>866.79815699999995</c:v>
                </c:pt>
                <c:pt idx="5">
                  <c:v>1178.2860109999999</c:v>
                </c:pt>
                <c:pt idx="6">
                  <c:v>818.56561299999998</c:v>
                </c:pt>
                <c:pt idx="7">
                  <c:v>752.84338400000001</c:v>
                </c:pt>
                <c:pt idx="8">
                  <c:v>876.28057899999999</c:v>
                </c:pt>
                <c:pt idx="9">
                  <c:v>1081.94165</c:v>
                </c:pt>
                <c:pt idx="10">
                  <c:v>933.13746960000003</c:v>
                </c:pt>
              </c:numCache>
            </c:numRef>
          </c:val>
          <c:extLst>
            <c:ext xmlns:c16="http://schemas.microsoft.com/office/drawing/2014/chart" uri="{C3380CC4-5D6E-409C-BE32-E72D297353CC}">
              <c16:uniqueId val="{00000001-7711-F64B-AF01-8E0B8E8431F1}"/>
            </c:ext>
          </c:extLst>
        </c:ser>
        <c:dLbls>
          <c:showLegendKey val="0"/>
          <c:showVal val="0"/>
          <c:showCatName val="0"/>
          <c:showSerName val="0"/>
          <c:showPercent val="0"/>
          <c:showBubbleSize val="0"/>
        </c:dLbls>
        <c:gapWidth val="219"/>
        <c:overlap val="-27"/>
        <c:axId val="1619345264"/>
        <c:axId val="1619044256"/>
      </c:barChart>
      <c:catAx>
        <c:axId val="1619345264"/>
        <c:scaling>
          <c:orientation val="minMax"/>
        </c:scaling>
        <c:delete val="0"/>
        <c:axPos val="b"/>
        <c:numFmt formatCode="General" sourceLinked="1"/>
        <c:majorTickMark val="none"/>
        <c:minorTickMark val="none"/>
        <c:tickLblPos val="high"/>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IT"/>
          </a:p>
        </c:txPr>
        <c:crossAx val="1619044256"/>
        <c:crosses val="autoZero"/>
        <c:auto val="1"/>
        <c:lblAlgn val="ctr"/>
        <c:lblOffset val="100"/>
        <c:noMultiLvlLbl val="0"/>
      </c:catAx>
      <c:valAx>
        <c:axId val="1619044256"/>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IT"/>
          </a:p>
        </c:txPr>
        <c:crossAx val="1619345264"/>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IT"/>
        </a:p>
      </c:txPr>
    </c:legend>
    <c:plotVisOnly val="1"/>
    <c:dispBlanksAs val="gap"/>
    <c:showDLblsOverMax val="0"/>
  </c:chart>
  <c:spPr>
    <a:noFill/>
    <a:ln>
      <a:noFill/>
    </a:ln>
    <a:effectLst/>
  </c:spPr>
  <c:txPr>
    <a:bodyPr/>
    <a:lstStyle/>
    <a:p>
      <a:pPr>
        <a:defRPr/>
      </a:pPr>
      <a:endParaRPr lang="en-IT"/>
    </a:p>
  </c:txPr>
  <c:externalData r:id="rId3">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Sheet2!$X$16</c:f>
              <c:strCache>
                <c:ptCount val="1"/>
                <c:pt idx="0">
                  <c:v>ORIG</c:v>
                </c:pt>
              </c:strCache>
            </c:strRef>
          </c:tx>
          <c:spPr>
            <a:solidFill>
              <a:schemeClr val="accent6">
                <a:lumMod val="60000"/>
                <a:lumOff val="40000"/>
              </a:schemeClr>
            </a:solidFill>
            <a:ln>
              <a:solidFill>
                <a:schemeClr val="tx1"/>
              </a:solidFill>
            </a:ln>
            <a:effectLst/>
          </c:spPr>
          <c:invertIfNegative val="0"/>
          <c:cat>
            <c:strRef>
              <c:f>Sheet2!$W$17:$W$26</c:f>
              <c:strCache>
                <c:ptCount val="10"/>
                <c:pt idx="0">
                  <c:v>1 OECDEU</c:v>
                </c:pt>
                <c:pt idx="1">
                  <c:v>2 OECDAmerica</c:v>
                </c:pt>
                <c:pt idx="2">
                  <c:v>3 OECDAsiaOce</c:v>
                </c:pt>
                <c:pt idx="3">
                  <c:v>4 OthEUEuras</c:v>
                </c:pt>
                <c:pt idx="4">
                  <c:v>5 Asia</c:v>
                </c:pt>
                <c:pt idx="5">
                  <c:v>6 Cina</c:v>
                </c:pt>
                <c:pt idx="6">
                  <c:v>7 India</c:v>
                </c:pt>
                <c:pt idx="7">
                  <c:v>8 MiddleEast</c:v>
                </c:pt>
                <c:pt idx="8">
                  <c:v>9 Africa</c:v>
                </c:pt>
                <c:pt idx="9">
                  <c:v>10 LatinAmerica</c:v>
                </c:pt>
              </c:strCache>
            </c:strRef>
          </c:cat>
          <c:val>
            <c:numRef>
              <c:f>Sheet2!$X$17:$X$26</c:f>
              <c:numCache>
                <c:formatCode>General</c:formatCode>
                <c:ptCount val="10"/>
                <c:pt idx="0">
                  <c:v>-0.14179700000000001</c:v>
                </c:pt>
                <c:pt idx="1">
                  <c:v>-0.199633</c:v>
                </c:pt>
                <c:pt idx="2">
                  <c:v>-0.21178</c:v>
                </c:pt>
                <c:pt idx="3">
                  <c:v>-0.24936800000000001</c:v>
                </c:pt>
                <c:pt idx="4">
                  <c:v>-0.79164400000000001</c:v>
                </c:pt>
                <c:pt idx="5">
                  <c:v>-0.40293699999999999</c:v>
                </c:pt>
                <c:pt idx="6">
                  <c:v>-2.663913</c:v>
                </c:pt>
                <c:pt idx="7">
                  <c:v>-0.43068400000000001</c:v>
                </c:pt>
                <c:pt idx="8">
                  <c:v>-0.37089699999999998</c:v>
                </c:pt>
                <c:pt idx="9">
                  <c:v>-0.30619600000000002</c:v>
                </c:pt>
              </c:numCache>
            </c:numRef>
          </c:val>
          <c:extLst>
            <c:ext xmlns:c16="http://schemas.microsoft.com/office/drawing/2014/chart" uri="{C3380CC4-5D6E-409C-BE32-E72D297353CC}">
              <c16:uniqueId val="{00000000-FC51-B04E-AE88-5AFCCCC0C1D1}"/>
            </c:ext>
          </c:extLst>
        </c:ser>
        <c:ser>
          <c:idx val="1"/>
          <c:order val="1"/>
          <c:tx>
            <c:strRef>
              <c:f>Sheet2!$Y$16</c:f>
              <c:strCache>
                <c:ptCount val="1"/>
                <c:pt idx="0">
                  <c:v>FLAT</c:v>
                </c:pt>
              </c:strCache>
            </c:strRef>
          </c:tx>
          <c:spPr>
            <a:solidFill>
              <a:schemeClr val="accent4">
                <a:lumMod val="60000"/>
                <a:lumOff val="40000"/>
              </a:schemeClr>
            </a:solidFill>
            <a:ln>
              <a:solidFill>
                <a:schemeClr val="tx1"/>
              </a:solidFill>
            </a:ln>
            <a:effectLst/>
          </c:spPr>
          <c:invertIfNegative val="0"/>
          <c:cat>
            <c:strRef>
              <c:f>Sheet2!$W$17:$W$26</c:f>
              <c:strCache>
                <c:ptCount val="10"/>
                <c:pt idx="0">
                  <c:v>1 OECDEU</c:v>
                </c:pt>
                <c:pt idx="1">
                  <c:v>2 OECDAmerica</c:v>
                </c:pt>
                <c:pt idx="2">
                  <c:v>3 OECDAsiaOce</c:v>
                </c:pt>
                <c:pt idx="3">
                  <c:v>4 OthEUEuras</c:v>
                </c:pt>
                <c:pt idx="4">
                  <c:v>5 Asia</c:v>
                </c:pt>
                <c:pt idx="5">
                  <c:v>6 Cina</c:v>
                </c:pt>
                <c:pt idx="6">
                  <c:v>7 India</c:v>
                </c:pt>
                <c:pt idx="7">
                  <c:v>8 MiddleEast</c:v>
                </c:pt>
                <c:pt idx="8">
                  <c:v>9 Africa</c:v>
                </c:pt>
                <c:pt idx="9">
                  <c:v>10 LatinAmerica</c:v>
                </c:pt>
              </c:strCache>
            </c:strRef>
          </c:cat>
          <c:val>
            <c:numRef>
              <c:f>Sheet2!$Y$17:$Y$26</c:f>
              <c:numCache>
                <c:formatCode>General</c:formatCode>
                <c:ptCount val="10"/>
                <c:pt idx="0">
                  <c:v>0.54936099999999999</c:v>
                </c:pt>
                <c:pt idx="1">
                  <c:v>1.3088759999999999</c:v>
                </c:pt>
                <c:pt idx="2">
                  <c:v>0.20257700000000001</c:v>
                </c:pt>
                <c:pt idx="3">
                  <c:v>0.40550399999999998</c:v>
                </c:pt>
                <c:pt idx="4">
                  <c:v>-0.148836</c:v>
                </c:pt>
                <c:pt idx="5">
                  <c:v>0.71981899999999999</c:v>
                </c:pt>
                <c:pt idx="6">
                  <c:v>-0.964862</c:v>
                </c:pt>
                <c:pt idx="7">
                  <c:v>0.28189599999999998</c:v>
                </c:pt>
                <c:pt idx="8">
                  <c:v>0.418493</c:v>
                </c:pt>
                <c:pt idx="9">
                  <c:v>0.49109900000000001</c:v>
                </c:pt>
              </c:numCache>
            </c:numRef>
          </c:val>
          <c:extLst>
            <c:ext xmlns:c16="http://schemas.microsoft.com/office/drawing/2014/chart" uri="{C3380CC4-5D6E-409C-BE32-E72D297353CC}">
              <c16:uniqueId val="{00000001-FC51-B04E-AE88-5AFCCCC0C1D1}"/>
            </c:ext>
          </c:extLst>
        </c:ser>
        <c:dLbls>
          <c:showLegendKey val="0"/>
          <c:showVal val="0"/>
          <c:showCatName val="0"/>
          <c:showSerName val="0"/>
          <c:showPercent val="0"/>
          <c:showBubbleSize val="0"/>
        </c:dLbls>
        <c:gapWidth val="219"/>
        <c:overlap val="-27"/>
        <c:axId val="1623970928"/>
        <c:axId val="1578194880"/>
      </c:barChart>
      <c:catAx>
        <c:axId val="1623970928"/>
        <c:scaling>
          <c:orientation val="minMax"/>
        </c:scaling>
        <c:delete val="0"/>
        <c:axPos val="b"/>
        <c:numFmt formatCode="General" sourceLinked="1"/>
        <c:majorTickMark val="none"/>
        <c:minorTickMark val="none"/>
        <c:tickLblPos val="high"/>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IT"/>
          </a:p>
        </c:txPr>
        <c:crossAx val="1578194880"/>
        <c:crosses val="autoZero"/>
        <c:auto val="1"/>
        <c:lblAlgn val="ctr"/>
        <c:lblOffset val="100"/>
        <c:noMultiLvlLbl val="0"/>
      </c:catAx>
      <c:valAx>
        <c:axId val="1578194880"/>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IT"/>
          </a:p>
        </c:txPr>
        <c:crossAx val="1623970928"/>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IT"/>
        </a:p>
      </c:txPr>
    </c:legend>
    <c:plotVisOnly val="1"/>
    <c:dispBlanksAs val="gap"/>
    <c:showDLblsOverMax val="0"/>
  </c:chart>
  <c:spPr>
    <a:noFill/>
    <a:ln>
      <a:noFill/>
    </a:ln>
    <a:effectLst/>
  </c:spPr>
  <c:txPr>
    <a:bodyPr/>
    <a:lstStyle/>
    <a:p>
      <a:pPr>
        <a:defRPr/>
      </a:pPr>
      <a:endParaRPr lang="en-IT"/>
    </a:p>
  </c:txPr>
  <c:externalData r:id="rId3">
    <c:autoUpdate val="0"/>
  </c:externalData>
</c:chartSpace>
</file>

<file path=ppt/charts/chart1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Sheet2!$AA$16</c:f>
              <c:strCache>
                <c:ptCount val="1"/>
                <c:pt idx="0">
                  <c:v>ICESWN(ORIG)</c:v>
                </c:pt>
              </c:strCache>
            </c:strRef>
          </c:tx>
          <c:spPr>
            <a:solidFill>
              <a:schemeClr val="accent6">
                <a:lumMod val="75000"/>
              </a:schemeClr>
            </a:solidFill>
            <a:ln>
              <a:solidFill>
                <a:schemeClr val="tx1"/>
              </a:solidFill>
            </a:ln>
            <a:effectLst/>
          </c:spPr>
          <c:invertIfNegative val="0"/>
          <c:cat>
            <c:strRef>
              <c:f>Sheet2!$Z$17:$Z$26</c:f>
              <c:strCache>
                <c:ptCount val="10"/>
                <c:pt idx="0">
                  <c:v>1 OECDEU</c:v>
                </c:pt>
                <c:pt idx="1">
                  <c:v>2 OECDAmerica</c:v>
                </c:pt>
                <c:pt idx="2">
                  <c:v>3 OECDAsiaOce</c:v>
                </c:pt>
                <c:pt idx="3">
                  <c:v>4 OthEUEuras</c:v>
                </c:pt>
                <c:pt idx="4">
                  <c:v>5 Asia</c:v>
                </c:pt>
                <c:pt idx="5">
                  <c:v>6 Cina</c:v>
                </c:pt>
                <c:pt idx="6">
                  <c:v>7 India</c:v>
                </c:pt>
                <c:pt idx="7">
                  <c:v>8 MiddleEast</c:v>
                </c:pt>
                <c:pt idx="8">
                  <c:v>9 Africa</c:v>
                </c:pt>
                <c:pt idx="9">
                  <c:v>10 LatinAmerica</c:v>
                </c:pt>
              </c:strCache>
            </c:strRef>
          </c:cat>
          <c:val>
            <c:numRef>
              <c:f>Sheet2!$AA$17:$AA$26</c:f>
              <c:numCache>
                <c:formatCode>General</c:formatCode>
                <c:ptCount val="10"/>
                <c:pt idx="0">
                  <c:v>-15.775673640000001</c:v>
                </c:pt>
                <c:pt idx="1">
                  <c:v>-17.787444539999999</c:v>
                </c:pt>
                <c:pt idx="2">
                  <c:v>-23.984857120000001</c:v>
                </c:pt>
                <c:pt idx="3">
                  <c:v>-20.58364662</c:v>
                </c:pt>
                <c:pt idx="4">
                  <c:v>-37.725701479999998</c:v>
                </c:pt>
                <c:pt idx="5">
                  <c:v>-48.489586279999997</c:v>
                </c:pt>
                <c:pt idx="6">
                  <c:v>-45.248231199999999</c:v>
                </c:pt>
                <c:pt idx="7">
                  <c:v>-30.226234590000001</c:v>
                </c:pt>
                <c:pt idx="8">
                  <c:v>-30.026183369999998</c:v>
                </c:pt>
                <c:pt idx="9">
                  <c:v>-27.415530029999999</c:v>
                </c:pt>
              </c:numCache>
            </c:numRef>
          </c:val>
          <c:extLst>
            <c:ext xmlns:c16="http://schemas.microsoft.com/office/drawing/2014/chart" uri="{C3380CC4-5D6E-409C-BE32-E72D297353CC}">
              <c16:uniqueId val="{00000000-8C07-8D47-866E-40000D777704}"/>
            </c:ext>
          </c:extLst>
        </c:ser>
        <c:ser>
          <c:idx val="1"/>
          <c:order val="1"/>
          <c:tx>
            <c:strRef>
              <c:f>Sheet2!$AB$16</c:f>
              <c:strCache>
                <c:ptCount val="1"/>
                <c:pt idx="0">
                  <c:v>ICESWN</c:v>
                </c:pt>
              </c:strCache>
            </c:strRef>
          </c:tx>
          <c:spPr>
            <a:solidFill>
              <a:schemeClr val="accent4">
                <a:lumMod val="75000"/>
              </a:schemeClr>
            </a:solidFill>
            <a:ln>
              <a:solidFill>
                <a:schemeClr val="tx1"/>
              </a:solidFill>
            </a:ln>
            <a:effectLst/>
          </c:spPr>
          <c:invertIfNegative val="0"/>
          <c:cat>
            <c:strRef>
              <c:f>Sheet2!$Z$17:$Z$26</c:f>
              <c:strCache>
                <c:ptCount val="10"/>
                <c:pt idx="0">
                  <c:v>1 OECDEU</c:v>
                </c:pt>
                <c:pt idx="1">
                  <c:v>2 OECDAmerica</c:v>
                </c:pt>
                <c:pt idx="2">
                  <c:v>3 OECDAsiaOce</c:v>
                </c:pt>
                <c:pt idx="3">
                  <c:v>4 OthEUEuras</c:v>
                </c:pt>
                <c:pt idx="4">
                  <c:v>5 Asia</c:v>
                </c:pt>
                <c:pt idx="5">
                  <c:v>6 Cina</c:v>
                </c:pt>
                <c:pt idx="6">
                  <c:v>7 India</c:v>
                </c:pt>
                <c:pt idx="7">
                  <c:v>8 MiddleEast</c:v>
                </c:pt>
                <c:pt idx="8">
                  <c:v>9 Africa</c:v>
                </c:pt>
                <c:pt idx="9">
                  <c:v>10 LatinAmerica</c:v>
                </c:pt>
              </c:strCache>
            </c:strRef>
          </c:cat>
          <c:val>
            <c:numRef>
              <c:f>Sheet2!$AB$17:$AB$26</c:f>
              <c:numCache>
                <c:formatCode>General</c:formatCode>
                <c:ptCount val="10"/>
                <c:pt idx="0">
                  <c:v>49.214633999999997</c:v>
                </c:pt>
                <c:pt idx="1">
                  <c:v>85.763717999999997</c:v>
                </c:pt>
                <c:pt idx="2">
                  <c:v>15.401984000000001</c:v>
                </c:pt>
                <c:pt idx="3">
                  <c:v>26.521598999999998</c:v>
                </c:pt>
                <c:pt idx="4">
                  <c:v>15.243192000000001</c:v>
                </c:pt>
                <c:pt idx="5">
                  <c:v>65.483536000000001</c:v>
                </c:pt>
                <c:pt idx="6">
                  <c:v>4.1647559999999997</c:v>
                </c:pt>
                <c:pt idx="7">
                  <c:v>24.624904999999998</c:v>
                </c:pt>
                <c:pt idx="8">
                  <c:v>27.642835999999999</c:v>
                </c:pt>
                <c:pt idx="9">
                  <c:v>27.423514999999998</c:v>
                </c:pt>
              </c:numCache>
            </c:numRef>
          </c:val>
          <c:extLst>
            <c:ext xmlns:c16="http://schemas.microsoft.com/office/drawing/2014/chart" uri="{C3380CC4-5D6E-409C-BE32-E72D297353CC}">
              <c16:uniqueId val="{00000001-8C07-8D47-866E-40000D777704}"/>
            </c:ext>
          </c:extLst>
        </c:ser>
        <c:dLbls>
          <c:showLegendKey val="0"/>
          <c:showVal val="0"/>
          <c:showCatName val="0"/>
          <c:showSerName val="0"/>
          <c:showPercent val="0"/>
          <c:showBubbleSize val="0"/>
        </c:dLbls>
        <c:gapWidth val="219"/>
        <c:overlap val="-27"/>
        <c:axId val="80616751"/>
        <c:axId val="80184255"/>
      </c:barChart>
      <c:catAx>
        <c:axId val="80616751"/>
        <c:scaling>
          <c:orientation val="minMax"/>
        </c:scaling>
        <c:delete val="0"/>
        <c:axPos val="b"/>
        <c:numFmt formatCode="General" sourceLinked="1"/>
        <c:majorTickMark val="none"/>
        <c:minorTickMark val="none"/>
        <c:tickLblPos val="high"/>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IT"/>
          </a:p>
        </c:txPr>
        <c:crossAx val="80184255"/>
        <c:crosses val="autoZero"/>
        <c:auto val="1"/>
        <c:lblAlgn val="ctr"/>
        <c:lblOffset val="100"/>
        <c:noMultiLvlLbl val="0"/>
      </c:catAx>
      <c:valAx>
        <c:axId val="80184255"/>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IT"/>
          </a:p>
        </c:txPr>
        <c:crossAx val="80616751"/>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IT"/>
        </a:p>
      </c:txPr>
    </c:legend>
    <c:plotVisOnly val="1"/>
    <c:dispBlanksAs val="gap"/>
    <c:showDLblsOverMax val="0"/>
  </c:chart>
  <c:spPr>
    <a:noFill/>
    <a:ln>
      <a:noFill/>
    </a:ln>
    <a:effectLst/>
  </c:spPr>
  <c:txPr>
    <a:bodyPr/>
    <a:lstStyle/>
    <a:p>
      <a:pPr>
        <a:defRPr/>
      </a:pPr>
      <a:endParaRPr lang="en-IT"/>
    </a:p>
  </c:txPr>
  <c:externalData r:id="rId3">
    <c:autoUpdate val="0"/>
  </c:externalData>
</c:chartSpace>
</file>

<file path=ppt/charts/chart1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Sheet2!$AE$16</c:f>
              <c:strCache>
                <c:ptCount val="1"/>
                <c:pt idx="0">
                  <c:v>ORIG</c:v>
                </c:pt>
              </c:strCache>
            </c:strRef>
          </c:tx>
          <c:spPr>
            <a:solidFill>
              <a:schemeClr val="accent6">
                <a:lumMod val="60000"/>
                <a:lumOff val="40000"/>
              </a:schemeClr>
            </a:solidFill>
            <a:ln>
              <a:solidFill>
                <a:schemeClr val="tx1"/>
              </a:solidFill>
            </a:ln>
            <a:effectLst/>
          </c:spPr>
          <c:invertIfNegative val="0"/>
          <c:cat>
            <c:strRef>
              <c:f>Sheet2!$AD$17:$AD$26</c:f>
              <c:strCache>
                <c:ptCount val="10"/>
                <c:pt idx="0">
                  <c:v>1 OECDEU</c:v>
                </c:pt>
                <c:pt idx="1">
                  <c:v>2 OECDAmerica</c:v>
                </c:pt>
                <c:pt idx="2">
                  <c:v>3 OECDAsiaOce</c:v>
                </c:pt>
                <c:pt idx="3">
                  <c:v>4 OthEUEuras</c:v>
                </c:pt>
                <c:pt idx="4">
                  <c:v>5 Asia</c:v>
                </c:pt>
                <c:pt idx="5">
                  <c:v>6 Cina</c:v>
                </c:pt>
                <c:pt idx="6">
                  <c:v>7 India</c:v>
                </c:pt>
                <c:pt idx="7">
                  <c:v>8 MiddleEast</c:v>
                </c:pt>
                <c:pt idx="8">
                  <c:v>9 Africa</c:v>
                </c:pt>
                <c:pt idx="9">
                  <c:v>10 LatinAmerica</c:v>
                </c:pt>
              </c:strCache>
            </c:strRef>
          </c:cat>
          <c:val>
            <c:numRef>
              <c:f>Sheet2!$AE$17:$AE$26</c:f>
              <c:numCache>
                <c:formatCode>General</c:formatCode>
                <c:ptCount val="10"/>
                <c:pt idx="0">
                  <c:v>-3.3391700000000002</c:v>
                </c:pt>
                <c:pt idx="1">
                  <c:v>11.718956</c:v>
                </c:pt>
                <c:pt idx="2">
                  <c:v>-13.937973</c:v>
                </c:pt>
                <c:pt idx="3">
                  <c:v>12.744681999999999</c:v>
                </c:pt>
                <c:pt idx="4">
                  <c:v>32.938659999999999</c:v>
                </c:pt>
                <c:pt idx="5">
                  <c:v>-10.328488999999999</c:v>
                </c:pt>
                <c:pt idx="6">
                  <c:v>73.479827999999998</c:v>
                </c:pt>
                <c:pt idx="7">
                  <c:v>-5.9412349999999998</c:v>
                </c:pt>
                <c:pt idx="8">
                  <c:v>-12.255330000000001</c:v>
                </c:pt>
                <c:pt idx="9">
                  <c:v>5.0147950000000003</c:v>
                </c:pt>
              </c:numCache>
            </c:numRef>
          </c:val>
          <c:extLst>
            <c:ext xmlns:c16="http://schemas.microsoft.com/office/drawing/2014/chart" uri="{C3380CC4-5D6E-409C-BE32-E72D297353CC}">
              <c16:uniqueId val="{00000000-BB4A-9849-B387-F485205B3D19}"/>
            </c:ext>
          </c:extLst>
        </c:ser>
        <c:ser>
          <c:idx val="1"/>
          <c:order val="1"/>
          <c:tx>
            <c:strRef>
              <c:f>Sheet2!$AF$16</c:f>
              <c:strCache>
                <c:ptCount val="1"/>
                <c:pt idx="0">
                  <c:v>FLAT </c:v>
                </c:pt>
              </c:strCache>
            </c:strRef>
          </c:tx>
          <c:spPr>
            <a:solidFill>
              <a:schemeClr val="accent4">
                <a:lumMod val="60000"/>
                <a:lumOff val="40000"/>
              </a:schemeClr>
            </a:solidFill>
            <a:ln>
              <a:solidFill>
                <a:schemeClr val="tx1"/>
              </a:solidFill>
            </a:ln>
            <a:effectLst/>
          </c:spPr>
          <c:invertIfNegative val="0"/>
          <c:cat>
            <c:strRef>
              <c:f>Sheet2!$AD$17:$AD$26</c:f>
              <c:strCache>
                <c:ptCount val="10"/>
                <c:pt idx="0">
                  <c:v>1 OECDEU</c:v>
                </c:pt>
                <c:pt idx="1">
                  <c:v>2 OECDAmerica</c:v>
                </c:pt>
                <c:pt idx="2">
                  <c:v>3 OECDAsiaOce</c:v>
                </c:pt>
                <c:pt idx="3">
                  <c:v>4 OthEUEuras</c:v>
                </c:pt>
                <c:pt idx="4">
                  <c:v>5 Asia</c:v>
                </c:pt>
                <c:pt idx="5">
                  <c:v>6 Cina</c:v>
                </c:pt>
                <c:pt idx="6">
                  <c:v>7 India</c:v>
                </c:pt>
                <c:pt idx="7">
                  <c:v>8 MiddleEast</c:v>
                </c:pt>
                <c:pt idx="8">
                  <c:v>9 Africa</c:v>
                </c:pt>
                <c:pt idx="9">
                  <c:v>10 LatinAmerica</c:v>
                </c:pt>
              </c:strCache>
            </c:strRef>
          </c:cat>
          <c:val>
            <c:numRef>
              <c:f>Sheet2!$AF$17:$AF$26</c:f>
              <c:numCache>
                <c:formatCode>General</c:formatCode>
                <c:ptCount val="10"/>
                <c:pt idx="0">
                  <c:v>-4.4587310000000002</c:v>
                </c:pt>
                <c:pt idx="1">
                  <c:v>4.7483719999999998</c:v>
                </c:pt>
                <c:pt idx="2">
                  <c:v>-5.571269</c:v>
                </c:pt>
                <c:pt idx="3">
                  <c:v>8.8786129999999996</c:v>
                </c:pt>
                <c:pt idx="4">
                  <c:v>38.753967000000003</c:v>
                </c:pt>
                <c:pt idx="5">
                  <c:v>-5.3005060000000004</c:v>
                </c:pt>
                <c:pt idx="6">
                  <c:v>79.460982999999999</c:v>
                </c:pt>
                <c:pt idx="7">
                  <c:v>-0.87144500000000003</c:v>
                </c:pt>
                <c:pt idx="8">
                  <c:v>-3.9373320000000001</c:v>
                </c:pt>
                <c:pt idx="9">
                  <c:v>10.364201</c:v>
                </c:pt>
              </c:numCache>
            </c:numRef>
          </c:val>
          <c:extLst>
            <c:ext xmlns:c16="http://schemas.microsoft.com/office/drawing/2014/chart" uri="{C3380CC4-5D6E-409C-BE32-E72D297353CC}">
              <c16:uniqueId val="{00000001-BB4A-9849-B387-F485205B3D19}"/>
            </c:ext>
          </c:extLst>
        </c:ser>
        <c:dLbls>
          <c:showLegendKey val="0"/>
          <c:showVal val="0"/>
          <c:showCatName val="0"/>
          <c:showSerName val="0"/>
          <c:showPercent val="0"/>
          <c:showBubbleSize val="0"/>
        </c:dLbls>
        <c:gapWidth val="219"/>
        <c:overlap val="-27"/>
        <c:axId val="1573974592"/>
        <c:axId val="1582010512"/>
      </c:barChart>
      <c:catAx>
        <c:axId val="1573974592"/>
        <c:scaling>
          <c:orientation val="minMax"/>
        </c:scaling>
        <c:delete val="0"/>
        <c:axPos val="b"/>
        <c:numFmt formatCode="General" sourceLinked="1"/>
        <c:majorTickMark val="none"/>
        <c:minorTickMark val="none"/>
        <c:tickLblPos val="high"/>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IT"/>
          </a:p>
        </c:txPr>
        <c:crossAx val="1582010512"/>
        <c:crosses val="autoZero"/>
        <c:auto val="1"/>
        <c:lblAlgn val="ctr"/>
        <c:lblOffset val="100"/>
        <c:noMultiLvlLbl val="0"/>
      </c:catAx>
      <c:valAx>
        <c:axId val="1582010512"/>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IT"/>
          </a:p>
        </c:txPr>
        <c:crossAx val="1573974592"/>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IT"/>
        </a:p>
      </c:txPr>
    </c:legend>
    <c:plotVisOnly val="1"/>
    <c:dispBlanksAs val="gap"/>
    <c:showDLblsOverMax val="0"/>
  </c:chart>
  <c:spPr>
    <a:noFill/>
    <a:ln>
      <a:noFill/>
    </a:ln>
    <a:effectLst/>
  </c:spPr>
  <c:txPr>
    <a:bodyPr/>
    <a:lstStyle/>
    <a:p>
      <a:pPr>
        <a:defRPr/>
      </a:pPr>
      <a:endParaRPr lang="en-IT"/>
    </a:p>
  </c:txPr>
  <c:externalData r:id="rId3">
    <c:autoUpdate val="0"/>
  </c:externalData>
</c:chartSpace>
</file>

<file path=ppt/charts/chart1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Sheet2!$AH$16</c:f>
              <c:strCache>
                <c:ptCount val="1"/>
                <c:pt idx="0">
                  <c:v>ICESWN(ORIG)</c:v>
                </c:pt>
              </c:strCache>
            </c:strRef>
          </c:tx>
          <c:spPr>
            <a:solidFill>
              <a:schemeClr val="accent6">
                <a:lumMod val="75000"/>
              </a:schemeClr>
            </a:solidFill>
            <a:ln>
              <a:solidFill>
                <a:schemeClr val="tx1"/>
              </a:solidFill>
            </a:ln>
            <a:effectLst/>
          </c:spPr>
          <c:invertIfNegative val="0"/>
          <c:cat>
            <c:strRef>
              <c:f>Sheet2!$AG$17:$AG$26</c:f>
              <c:strCache>
                <c:ptCount val="10"/>
                <c:pt idx="0">
                  <c:v>1 OECDEU</c:v>
                </c:pt>
                <c:pt idx="1">
                  <c:v>2 OECDAmerica</c:v>
                </c:pt>
                <c:pt idx="2">
                  <c:v>3 OECDAsiaOce</c:v>
                </c:pt>
                <c:pt idx="3">
                  <c:v>4 OthEUEuras</c:v>
                </c:pt>
                <c:pt idx="4">
                  <c:v>5 Asia</c:v>
                </c:pt>
                <c:pt idx="5">
                  <c:v>6 Cina</c:v>
                </c:pt>
                <c:pt idx="6">
                  <c:v>7 India</c:v>
                </c:pt>
                <c:pt idx="7">
                  <c:v>8 MiddleEast</c:v>
                </c:pt>
                <c:pt idx="8">
                  <c:v>9 Africa</c:v>
                </c:pt>
                <c:pt idx="9">
                  <c:v>10 LatinAmerica</c:v>
                </c:pt>
              </c:strCache>
            </c:strRef>
          </c:cat>
          <c:val>
            <c:numRef>
              <c:f>Sheet2!$AH$17:$AH$26</c:f>
              <c:numCache>
                <c:formatCode>General</c:formatCode>
                <c:ptCount val="10"/>
                <c:pt idx="0">
                  <c:v>23.404964490000001</c:v>
                </c:pt>
                <c:pt idx="1">
                  <c:v>63.778648400000002</c:v>
                </c:pt>
                <c:pt idx="2">
                  <c:v>39.57852338</c:v>
                </c:pt>
                <c:pt idx="3">
                  <c:v>38.451449510000003</c:v>
                </c:pt>
                <c:pt idx="4">
                  <c:v>-44.06851614</c:v>
                </c:pt>
                <c:pt idx="5">
                  <c:v>41.045579179999997</c:v>
                </c:pt>
                <c:pt idx="6">
                  <c:v>-68.990996359999997</c:v>
                </c:pt>
                <c:pt idx="7">
                  <c:v>-24.124111889999998</c:v>
                </c:pt>
                <c:pt idx="8">
                  <c:v>-38.557717629999999</c:v>
                </c:pt>
                <c:pt idx="9">
                  <c:v>19.879534580000001</c:v>
                </c:pt>
              </c:numCache>
            </c:numRef>
          </c:val>
          <c:extLst>
            <c:ext xmlns:c16="http://schemas.microsoft.com/office/drawing/2014/chart" uri="{C3380CC4-5D6E-409C-BE32-E72D297353CC}">
              <c16:uniqueId val="{00000000-6FDA-3B47-AA12-510BC9ADF0B6}"/>
            </c:ext>
          </c:extLst>
        </c:ser>
        <c:ser>
          <c:idx val="1"/>
          <c:order val="1"/>
          <c:tx>
            <c:strRef>
              <c:f>Sheet2!$AI$16</c:f>
              <c:strCache>
                <c:ptCount val="1"/>
                <c:pt idx="0">
                  <c:v>ICESWN</c:v>
                </c:pt>
              </c:strCache>
            </c:strRef>
          </c:tx>
          <c:spPr>
            <a:solidFill>
              <a:schemeClr val="accent4">
                <a:lumMod val="75000"/>
              </a:schemeClr>
            </a:solidFill>
            <a:ln>
              <a:solidFill>
                <a:schemeClr val="tx1"/>
              </a:solidFill>
            </a:ln>
            <a:effectLst/>
          </c:spPr>
          <c:invertIfNegative val="0"/>
          <c:cat>
            <c:strRef>
              <c:f>Sheet2!$AG$17:$AG$26</c:f>
              <c:strCache>
                <c:ptCount val="10"/>
                <c:pt idx="0">
                  <c:v>1 OECDEU</c:v>
                </c:pt>
                <c:pt idx="1">
                  <c:v>2 OECDAmerica</c:v>
                </c:pt>
                <c:pt idx="2">
                  <c:v>3 OECDAsiaOce</c:v>
                </c:pt>
                <c:pt idx="3">
                  <c:v>4 OthEUEuras</c:v>
                </c:pt>
                <c:pt idx="4">
                  <c:v>5 Asia</c:v>
                </c:pt>
                <c:pt idx="5">
                  <c:v>6 Cina</c:v>
                </c:pt>
                <c:pt idx="6">
                  <c:v>7 India</c:v>
                </c:pt>
                <c:pt idx="7">
                  <c:v>8 MiddleEast</c:v>
                </c:pt>
                <c:pt idx="8">
                  <c:v>9 Africa</c:v>
                </c:pt>
                <c:pt idx="9">
                  <c:v>10 LatinAmerica</c:v>
                </c:pt>
              </c:strCache>
            </c:strRef>
          </c:cat>
          <c:val>
            <c:numRef>
              <c:f>Sheet2!$AI$17:$AI$26</c:f>
              <c:numCache>
                <c:formatCode>General</c:formatCode>
                <c:ptCount val="10"/>
                <c:pt idx="0">
                  <c:v>5.2788069999999996</c:v>
                </c:pt>
                <c:pt idx="1">
                  <c:v>44.383223999999998</c:v>
                </c:pt>
                <c:pt idx="2">
                  <c:v>71.618926999999999</c:v>
                </c:pt>
                <c:pt idx="3">
                  <c:v>42.367984999999997</c:v>
                </c:pt>
                <c:pt idx="4">
                  <c:v>-13.758042</c:v>
                </c:pt>
                <c:pt idx="5">
                  <c:v>148.55706799999999</c:v>
                </c:pt>
                <c:pt idx="6">
                  <c:v>-31.614279</c:v>
                </c:pt>
                <c:pt idx="7">
                  <c:v>-13.120054</c:v>
                </c:pt>
                <c:pt idx="8">
                  <c:v>-12.543647999999999</c:v>
                </c:pt>
                <c:pt idx="9">
                  <c:v>72.100982999999999</c:v>
                </c:pt>
              </c:numCache>
            </c:numRef>
          </c:val>
          <c:extLst>
            <c:ext xmlns:c16="http://schemas.microsoft.com/office/drawing/2014/chart" uri="{C3380CC4-5D6E-409C-BE32-E72D297353CC}">
              <c16:uniqueId val="{00000001-6FDA-3B47-AA12-510BC9ADF0B6}"/>
            </c:ext>
          </c:extLst>
        </c:ser>
        <c:dLbls>
          <c:showLegendKey val="0"/>
          <c:showVal val="0"/>
          <c:showCatName val="0"/>
          <c:showSerName val="0"/>
          <c:showPercent val="0"/>
          <c:showBubbleSize val="0"/>
        </c:dLbls>
        <c:gapWidth val="219"/>
        <c:overlap val="-27"/>
        <c:axId val="1620571856"/>
        <c:axId val="1620175456"/>
      </c:barChart>
      <c:catAx>
        <c:axId val="1620571856"/>
        <c:scaling>
          <c:orientation val="minMax"/>
        </c:scaling>
        <c:delete val="0"/>
        <c:axPos val="b"/>
        <c:numFmt formatCode="General" sourceLinked="1"/>
        <c:majorTickMark val="none"/>
        <c:minorTickMark val="none"/>
        <c:tickLblPos val="high"/>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IT"/>
          </a:p>
        </c:txPr>
        <c:crossAx val="1620175456"/>
        <c:crosses val="autoZero"/>
        <c:auto val="1"/>
        <c:lblAlgn val="ctr"/>
        <c:lblOffset val="100"/>
        <c:noMultiLvlLbl val="0"/>
      </c:catAx>
      <c:valAx>
        <c:axId val="1620175456"/>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IT"/>
          </a:p>
        </c:txPr>
        <c:crossAx val="1620571856"/>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IT"/>
        </a:p>
      </c:txPr>
    </c:legend>
    <c:plotVisOnly val="1"/>
    <c:dispBlanksAs val="gap"/>
    <c:showDLblsOverMax val="0"/>
  </c:chart>
  <c:spPr>
    <a:noFill/>
    <a:ln>
      <a:noFill/>
    </a:ln>
    <a:effectLst/>
  </c:spPr>
  <c:txPr>
    <a:bodyPr/>
    <a:lstStyle/>
    <a:p>
      <a:pPr>
        <a:defRPr/>
      </a:pPr>
      <a:endParaRPr lang="en-IT"/>
    </a:p>
  </c:txPr>
  <c:externalData r:id="rId3">
    <c:autoUpdate val="0"/>
  </c:externalData>
</c:chartSpace>
</file>

<file path=ppt/charts/chart1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Sheet2!$AL$16</c:f>
              <c:strCache>
                <c:ptCount val="1"/>
                <c:pt idx="0">
                  <c:v>ORIG</c:v>
                </c:pt>
              </c:strCache>
            </c:strRef>
          </c:tx>
          <c:spPr>
            <a:solidFill>
              <a:schemeClr val="accent6">
                <a:lumMod val="60000"/>
                <a:lumOff val="40000"/>
              </a:schemeClr>
            </a:solidFill>
            <a:ln>
              <a:solidFill>
                <a:schemeClr val="tx1"/>
              </a:solidFill>
            </a:ln>
            <a:effectLst/>
          </c:spPr>
          <c:invertIfNegative val="0"/>
          <c:cat>
            <c:strRef>
              <c:f>Sheet2!$AK$17:$AK$26</c:f>
              <c:strCache>
                <c:ptCount val="10"/>
                <c:pt idx="0">
                  <c:v>1 OECDEU</c:v>
                </c:pt>
                <c:pt idx="1">
                  <c:v>2 OECDAmerica</c:v>
                </c:pt>
                <c:pt idx="2">
                  <c:v>3 OECDAsiaOce</c:v>
                </c:pt>
                <c:pt idx="3">
                  <c:v>4 OthEUEuras</c:v>
                </c:pt>
                <c:pt idx="4">
                  <c:v>5 Asia</c:v>
                </c:pt>
                <c:pt idx="5">
                  <c:v>6 Cina</c:v>
                </c:pt>
                <c:pt idx="6">
                  <c:v>7 India</c:v>
                </c:pt>
                <c:pt idx="7">
                  <c:v>8 MiddleEast</c:v>
                </c:pt>
                <c:pt idx="8">
                  <c:v>9 Africa</c:v>
                </c:pt>
                <c:pt idx="9">
                  <c:v>10 LatinAmerica</c:v>
                </c:pt>
              </c:strCache>
            </c:strRef>
          </c:cat>
          <c:val>
            <c:numRef>
              <c:f>Sheet2!$AL$17:$AL$26</c:f>
              <c:numCache>
                <c:formatCode>General</c:formatCode>
                <c:ptCount val="10"/>
                <c:pt idx="0">
                  <c:v>0.27568999999999999</c:v>
                </c:pt>
                <c:pt idx="1">
                  <c:v>0.30308499999999999</c:v>
                </c:pt>
                <c:pt idx="2">
                  <c:v>7.4586E-2</c:v>
                </c:pt>
                <c:pt idx="3">
                  <c:v>7.2813000000000003E-2</c:v>
                </c:pt>
                <c:pt idx="4">
                  <c:v>-1.488718</c:v>
                </c:pt>
                <c:pt idx="5">
                  <c:v>-0.15781100000000001</c:v>
                </c:pt>
                <c:pt idx="6">
                  <c:v>-4.3919689999999996</c:v>
                </c:pt>
                <c:pt idx="7">
                  <c:v>-0.21174999999999999</c:v>
                </c:pt>
                <c:pt idx="8">
                  <c:v>-0.47934599999999999</c:v>
                </c:pt>
                <c:pt idx="9">
                  <c:v>-0.146206</c:v>
                </c:pt>
              </c:numCache>
            </c:numRef>
          </c:val>
          <c:extLst>
            <c:ext xmlns:c16="http://schemas.microsoft.com/office/drawing/2014/chart" uri="{C3380CC4-5D6E-409C-BE32-E72D297353CC}">
              <c16:uniqueId val="{00000000-2C66-D34E-A1F0-D2410822E933}"/>
            </c:ext>
          </c:extLst>
        </c:ser>
        <c:ser>
          <c:idx val="1"/>
          <c:order val="1"/>
          <c:tx>
            <c:strRef>
              <c:f>Sheet2!$AM$16</c:f>
              <c:strCache>
                <c:ptCount val="1"/>
                <c:pt idx="0">
                  <c:v>FLAT</c:v>
                </c:pt>
              </c:strCache>
            </c:strRef>
          </c:tx>
          <c:spPr>
            <a:solidFill>
              <a:schemeClr val="accent4">
                <a:lumMod val="60000"/>
                <a:lumOff val="40000"/>
              </a:schemeClr>
            </a:solidFill>
            <a:ln>
              <a:solidFill>
                <a:schemeClr val="tx1"/>
              </a:solidFill>
            </a:ln>
            <a:effectLst/>
          </c:spPr>
          <c:invertIfNegative val="0"/>
          <c:cat>
            <c:strRef>
              <c:f>Sheet2!$AK$17:$AK$26</c:f>
              <c:strCache>
                <c:ptCount val="10"/>
                <c:pt idx="0">
                  <c:v>1 OECDEU</c:v>
                </c:pt>
                <c:pt idx="1">
                  <c:v>2 OECDAmerica</c:v>
                </c:pt>
                <c:pt idx="2">
                  <c:v>3 OECDAsiaOce</c:v>
                </c:pt>
                <c:pt idx="3">
                  <c:v>4 OthEUEuras</c:v>
                </c:pt>
                <c:pt idx="4">
                  <c:v>5 Asia</c:v>
                </c:pt>
                <c:pt idx="5">
                  <c:v>6 Cina</c:v>
                </c:pt>
                <c:pt idx="6">
                  <c:v>7 India</c:v>
                </c:pt>
                <c:pt idx="7">
                  <c:v>8 MiddleEast</c:v>
                </c:pt>
                <c:pt idx="8">
                  <c:v>9 Africa</c:v>
                </c:pt>
                <c:pt idx="9">
                  <c:v>10 LatinAmerica</c:v>
                </c:pt>
              </c:strCache>
            </c:strRef>
          </c:cat>
          <c:val>
            <c:numRef>
              <c:f>Sheet2!$AM$17:$AM$26</c:f>
              <c:numCache>
                <c:formatCode>General</c:formatCode>
                <c:ptCount val="10"/>
                <c:pt idx="0">
                  <c:v>0.249055</c:v>
                </c:pt>
                <c:pt idx="1">
                  <c:v>2.0640589999999999</c:v>
                </c:pt>
                <c:pt idx="2">
                  <c:v>-0.175425</c:v>
                </c:pt>
                <c:pt idx="3">
                  <c:v>-0.184172</c:v>
                </c:pt>
                <c:pt idx="4">
                  <c:v>-1.547731</c:v>
                </c:pt>
                <c:pt idx="5">
                  <c:v>1.211128</c:v>
                </c:pt>
                <c:pt idx="6">
                  <c:v>-2.5186130000000002</c:v>
                </c:pt>
                <c:pt idx="7">
                  <c:v>-0.36258400000000002</c:v>
                </c:pt>
                <c:pt idx="8">
                  <c:v>-0.31425700000000001</c:v>
                </c:pt>
                <c:pt idx="9">
                  <c:v>-9.1103000000000003E-2</c:v>
                </c:pt>
              </c:numCache>
            </c:numRef>
          </c:val>
          <c:extLst>
            <c:ext xmlns:c16="http://schemas.microsoft.com/office/drawing/2014/chart" uri="{C3380CC4-5D6E-409C-BE32-E72D297353CC}">
              <c16:uniqueId val="{00000001-2C66-D34E-A1F0-D2410822E933}"/>
            </c:ext>
          </c:extLst>
        </c:ser>
        <c:dLbls>
          <c:showLegendKey val="0"/>
          <c:showVal val="0"/>
          <c:showCatName val="0"/>
          <c:showSerName val="0"/>
          <c:showPercent val="0"/>
          <c:showBubbleSize val="0"/>
        </c:dLbls>
        <c:gapWidth val="219"/>
        <c:overlap val="-27"/>
        <c:axId val="1625991392"/>
        <c:axId val="1625728064"/>
      </c:barChart>
      <c:catAx>
        <c:axId val="1625991392"/>
        <c:scaling>
          <c:orientation val="minMax"/>
        </c:scaling>
        <c:delete val="0"/>
        <c:axPos val="b"/>
        <c:numFmt formatCode="General" sourceLinked="1"/>
        <c:majorTickMark val="none"/>
        <c:minorTickMark val="none"/>
        <c:tickLblPos val="high"/>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IT"/>
          </a:p>
        </c:txPr>
        <c:crossAx val="1625728064"/>
        <c:crosses val="autoZero"/>
        <c:auto val="1"/>
        <c:lblAlgn val="ctr"/>
        <c:lblOffset val="100"/>
        <c:noMultiLvlLbl val="0"/>
      </c:catAx>
      <c:valAx>
        <c:axId val="1625728064"/>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IT"/>
          </a:p>
        </c:txPr>
        <c:crossAx val="1625991392"/>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IT"/>
        </a:p>
      </c:txPr>
    </c:legend>
    <c:plotVisOnly val="1"/>
    <c:dispBlanksAs val="gap"/>
    <c:showDLblsOverMax val="0"/>
  </c:chart>
  <c:spPr>
    <a:noFill/>
    <a:ln>
      <a:noFill/>
    </a:ln>
    <a:effectLst/>
  </c:spPr>
  <c:txPr>
    <a:bodyPr/>
    <a:lstStyle/>
    <a:p>
      <a:pPr>
        <a:defRPr/>
      </a:pPr>
      <a:endParaRPr lang="en-IT"/>
    </a:p>
  </c:txPr>
  <c:externalData r:id="rId3">
    <c:autoUpdate val="0"/>
  </c:externalData>
</c:chartSpace>
</file>

<file path=ppt/charts/chart1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Sheet2!$AO$16</c:f>
              <c:strCache>
                <c:ptCount val="1"/>
                <c:pt idx="0">
                  <c:v>ICESWN(ORIG)</c:v>
                </c:pt>
              </c:strCache>
            </c:strRef>
          </c:tx>
          <c:spPr>
            <a:solidFill>
              <a:schemeClr val="accent6">
                <a:lumMod val="75000"/>
              </a:schemeClr>
            </a:solidFill>
            <a:ln>
              <a:solidFill>
                <a:schemeClr val="tx1"/>
              </a:solidFill>
            </a:ln>
            <a:effectLst/>
          </c:spPr>
          <c:invertIfNegative val="0"/>
          <c:cat>
            <c:strRef>
              <c:f>Sheet2!$AN$17:$AN$26</c:f>
              <c:strCache>
                <c:ptCount val="10"/>
                <c:pt idx="0">
                  <c:v>1 OECDEU</c:v>
                </c:pt>
                <c:pt idx="1">
                  <c:v>2 OECDAmerica</c:v>
                </c:pt>
                <c:pt idx="2">
                  <c:v>3 OECDAsiaOce</c:v>
                </c:pt>
                <c:pt idx="3">
                  <c:v>4 OthEUEuras</c:v>
                </c:pt>
                <c:pt idx="4">
                  <c:v>5 Asia</c:v>
                </c:pt>
                <c:pt idx="5">
                  <c:v>6 Cina</c:v>
                </c:pt>
                <c:pt idx="6">
                  <c:v>7 India</c:v>
                </c:pt>
                <c:pt idx="7">
                  <c:v>8 MiddleEast</c:v>
                </c:pt>
                <c:pt idx="8">
                  <c:v>9 Africa</c:v>
                </c:pt>
                <c:pt idx="9">
                  <c:v>10 LatinAmerica</c:v>
                </c:pt>
              </c:strCache>
            </c:strRef>
          </c:cat>
          <c:val>
            <c:numRef>
              <c:f>Sheet2!$AO$17:$AO$26</c:f>
              <c:numCache>
                <c:formatCode>General</c:formatCode>
                <c:ptCount val="10"/>
                <c:pt idx="0">
                  <c:v>32.392507909999999</c:v>
                </c:pt>
                <c:pt idx="1">
                  <c:v>35.036246179999999</c:v>
                </c:pt>
                <c:pt idx="2">
                  <c:v>6.3972084369999997</c:v>
                </c:pt>
                <c:pt idx="3">
                  <c:v>23.230377600000001</c:v>
                </c:pt>
                <c:pt idx="4">
                  <c:v>-47.401082850000002</c:v>
                </c:pt>
                <c:pt idx="5">
                  <c:v>-69.513785510000005</c:v>
                </c:pt>
                <c:pt idx="6">
                  <c:v>-65.34927476</c:v>
                </c:pt>
                <c:pt idx="7">
                  <c:v>5.6640504600000003</c:v>
                </c:pt>
                <c:pt idx="8">
                  <c:v>-36.438468870000001</c:v>
                </c:pt>
                <c:pt idx="9">
                  <c:v>-4.6556804490000001</c:v>
                </c:pt>
              </c:numCache>
            </c:numRef>
          </c:val>
          <c:extLst>
            <c:ext xmlns:c16="http://schemas.microsoft.com/office/drawing/2014/chart" uri="{C3380CC4-5D6E-409C-BE32-E72D297353CC}">
              <c16:uniqueId val="{00000000-C2C1-654A-A15F-F3693BADC9D4}"/>
            </c:ext>
          </c:extLst>
        </c:ser>
        <c:ser>
          <c:idx val="1"/>
          <c:order val="1"/>
          <c:tx>
            <c:strRef>
              <c:f>Sheet2!$AP$16</c:f>
              <c:strCache>
                <c:ptCount val="1"/>
                <c:pt idx="0">
                  <c:v>ICESWN</c:v>
                </c:pt>
              </c:strCache>
            </c:strRef>
          </c:tx>
          <c:spPr>
            <a:solidFill>
              <a:schemeClr val="accent4">
                <a:lumMod val="75000"/>
              </a:schemeClr>
            </a:solidFill>
            <a:ln>
              <a:solidFill>
                <a:schemeClr val="tx1"/>
              </a:solidFill>
            </a:ln>
            <a:effectLst/>
          </c:spPr>
          <c:invertIfNegative val="0"/>
          <c:cat>
            <c:strRef>
              <c:f>Sheet2!$AN$17:$AN$26</c:f>
              <c:strCache>
                <c:ptCount val="10"/>
                <c:pt idx="0">
                  <c:v>1 OECDEU</c:v>
                </c:pt>
                <c:pt idx="1">
                  <c:v>2 OECDAmerica</c:v>
                </c:pt>
                <c:pt idx="2">
                  <c:v>3 OECDAsiaOce</c:v>
                </c:pt>
                <c:pt idx="3">
                  <c:v>4 OthEUEuras</c:v>
                </c:pt>
                <c:pt idx="4">
                  <c:v>5 Asia</c:v>
                </c:pt>
                <c:pt idx="5">
                  <c:v>6 Cina</c:v>
                </c:pt>
                <c:pt idx="6">
                  <c:v>7 India</c:v>
                </c:pt>
                <c:pt idx="7">
                  <c:v>8 MiddleEast</c:v>
                </c:pt>
                <c:pt idx="8">
                  <c:v>9 Africa</c:v>
                </c:pt>
                <c:pt idx="9">
                  <c:v>10 LatinAmerica</c:v>
                </c:pt>
              </c:strCache>
            </c:strRef>
          </c:cat>
          <c:val>
            <c:numRef>
              <c:f>Sheet2!$AP$17:$AP$26</c:f>
              <c:numCache>
                <c:formatCode>General</c:formatCode>
                <c:ptCount val="10"/>
                <c:pt idx="0">
                  <c:v>32.713863000000003</c:v>
                </c:pt>
                <c:pt idx="1">
                  <c:v>111.396736</c:v>
                </c:pt>
                <c:pt idx="2">
                  <c:v>-6.5436009999999998</c:v>
                </c:pt>
                <c:pt idx="3">
                  <c:v>-6.1567360000000004</c:v>
                </c:pt>
                <c:pt idx="4">
                  <c:v>-29.983132999999999</c:v>
                </c:pt>
                <c:pt idx="5">
                  <c:v>105.20564299999999</c:v>
                </c:pt>
                <c:pt idx="6">
                  <c:v>-44.413333999999999</c:v>
                </c:pt>
                <c:pt idx="7">
                  <c:v>-9.3914390000000001</c:v>
                </c:pt>
                <c:pt idx="8">
                  <c:v>-16.826305000000001</c:v>
                </c:pt>
                <c:pt idx="9">
                  <c:v>-3.6780520000000001</c:v>
                </c:pt>
              </c:numCache>
            </c:numRef>
          </c:val>
          <c:extLst>
            <c:ext xmlns:c16="http://schemas.microsoft.com/office/drawing/2014/chart" uri="{C3380CC4-5D6E-409C-BE32-E72D297353CC}">
              <c16:uniqueId val="{00000001-C2C1-654A-A15F-F3693BADC9D4}"/>
            </c:ext>
          </c:extLst>
        </c:ser>
        <c:dLbls>
          <c:showLegendKey val="0"/>
          <c:showVal val="0"/>
          <c:showCatName val="0"/>
          <c:showSerName val="0"/>
          <c:showPercent val="0"/>
          <c:showBubbleSize val="0"/>
        </c:dLbls>
        <c:gapWidth val="219"/>
        <c:overlap val="-27"/>
        <c:axId val="82381839"/>
        <c:axId val="1625267712"/>
      </c:barChart>
      <c:catAx>
        <c:axId val="82381839"/>
        <c:scaling>
          <c:orientation val="minMax"/>
        </c:scaling>
        <c:delete val="0"/>
        <c:axPos val="b"/>
        <c:numFmt formatCode="General" sourceLinked="1"/>
        <c:majorTickMark val="none"/>
        <c:minorTickMark val="none"/>
        <c:tickLblPos val="high"/>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IT"/>
          </a:p>
        </c:txPr>
        <c:crossAx val="1625267712"/>
        <c:crosses val="autoZero"/>
        <c:auto val="1"/>
        <c:lblAlgn val="ctr"/>
        <c:lblOffset val="100"/>
        <c:noMultiLvlLbl val="0"/>
      </c:catAx>
      <c:valAx>
        <c:axId val="1625267712"/>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IT"/>
          </a:p>
        </c:txPr>
        <c:crossAx val="82381839"/>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IT"/>
        </a:p>
      </c:txPr>
    </c:legend>
    <c:plotVisOnly val="1"/>
    <c:dispBlanksAs val="gap"/>
    <c:showDLblsOverMax val="0"/>
  </c:chart>
  <c:spPr>
    <a:noFill/>
    <a:ln>
      <a:noFill/>
    </a:ln>
    <a:effectLst/>
  </c:spPr>
  <c:txPr>
    <a:bodyPr/>
    <a:lstStyle/>
    <a:p>
      <a:pPr>
        <a:defRPr/>
      </a:pPr>
      <a:endParaRPr lang="en-IT"/>
    </a:p>
  </c:txPr>
  <c:externalData r:id="rId3">
    <c:autoUpdate val="0"/>
  </c:externalData>
</c:chartSpace>
</file>

<file path=ppt/charts/chart1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IT"/>
        </a:p>
      </c:txPr>
    </c:title>
    <c:autoTitleDeleted val="0"/>
    <c:plotArea>
      <c:layout/>
      <c:barChart>
        <c:barDir val="col"/>
        <c:grouping val="clustered"/>
        <c:varyColors val="0"/>
        <c:ser>
          <c:idx val="0"/>
          <c:order val="0"/>
          <c:tx>
            <c:strRef>
              <c:f>Sheet2!$B$2</c:f>
              <c:strCache>
                <c:ptCount val="1"/>
                <c:pt idx="0">
                  <c:v>Energy </c:v>
                </c:pt>
              </c:strCache>
            </c:strRef>
          </c:tx>
          <c:spPr>
            <a:solidFill>
              <a:schemeClr val="accent4">
                <a:lumMod val="40000"/>
                <a:lumOff val="60000"/>
              </a:schemeClr>
            </a:solidFill>
            <a:ln>
              <a:solidFill>
                <a:schemeClr val="tx1"/>
              </a:solidFill>
            </a:ln>
            <a:effectLst/>
          </c:spPr>
          <c:invertIfNegative val="0"/>
          <c:cat>
            <c:strRef>
              <c:f>Sheet2!$A$3:$A$13</c:f>
              <c:strCache>
                <c:ptCount val="11"/>
                <c:pt idx="0">
                  <c:v>1 OECDEU</c:v>
                </c:pt>
                <c:pt idx="1">
                  <c:v>2 OECDAmerica</c:v>
                </c:pt>
                <c:pt idx="2">
                  <c:v>3 OECDAsiaOce</c:v>
                </c:pt>
                <c:pt idx="3">
                  <c:v>4 OthEUEuras</c:v>
                </c:pt>
                <c:pt idx="4">
                  <c:v>5 Asia</c:v>
                </c:pt>
                <c:pt idx="5">
                  <c:v>6 Cina</c:v>
                </c:pt>
                <c:pt idx="6">
                  <c:v>7 India</c:v>
                </c:pt>
                <c:pt idx="7">
                  <c:v>8 MiddleEast</c:v>
                </c:pt>
                <c:pt idx="8">
                  <c:v>9 Africa</c:v>
                </c:pt>
                <c:pt idx="9">
                  <c:v>10 LatinAmerica</c:v>
                </c:pt>
                <c:pt idx="10">
                  <c:v>Mean Global </c:v>
                </c:pt>
              </c:strCache>
            </c:strRef>
          </c:cat>
          <c:val>
            <c:numRef>
              <c:f>Sheet2!$B$3:$B$13</c:f>
              <c:numCache>
                <c:formatCode>General</c:formatCode>
                <c:ptCount val="11"/>
                <c:pt idx="0">
                  <c:v>-55.38</c:v>
                </c:pt>
                <c:pt idx="1">
                  <c:v>-64.900000000000006</c:v>
                </c:pt>
                <c:pt idx="2">
                  <c:v>-1.43</c:v>
                </c:pt>
                <c:pt idx="3">
                  <c:v>-12.36</c:v>
                </c:pt>
                <c:pt idx="4">
                  <c:v>35.64</c:v>
                </c:pt>
                <c:pt idx="5">
                  <c:v>-62.91</c:v>
                </c:pt>
                <c:pt idx="6">
                  <c:v>-9.3000000000000007</c:v>
                </c:pt>
                <c:pt idx="7">
                  <c:v>-7.79</c:v>
                </c:pt>
                <c:pt idx="8">
                  <c:v>4.57</c:v>
                </c:pt>
                <c:pt idx="9">
                  <c:v>-1.98</c:v>
                </c:pt>
                <c:pt idx="10">
                  <c:v>-17.579999999999998</c:v>
                </c:pt>
              </c:numCache>
            </c:numRef>
          </c:val>
          <c:extLst>
            <c:ext xmlns:c16="http://schemas.microsoft.com/office/drawing/2014/chart" uri="{C3380CC4-5D6E-409C-BE32-E72D297353CC}">
              <c16:uniqueId val="{00000000-DB9B-F14E-9B49-6CC4D5FA3CE0}"/>
            </c:ext>
          </c:extLst>
        </c:ser>
        <c:dLbls>
          <c:showLegendKey val="0"/>
          <c:showVal val="0"/>
          <c:showCatName val="0"/>
          <c:showSerName val="0"/>
          <c:showPercent val="0"/>
          <c:showBubbleSize val="0"/>
        </c:dLbls>
        <c:gapWidth val="219"/>
        <c:overlap val="-27"/>
        <c:axId val="1582873824"/>
        <c:axId val="1623565424"/>
      </c:barChart>
      <c:catAx>
        <c:axId val="1582873824"/>
        <c:scaling>
          <c:orientation val="minMax"/>
        </c:scaling>
        <c:delete val="0"/>
        <c:axPos val="b"/>
        <c:numFmt formatCode="General" sourceLinked="1"/>
        <c:majorTickMark val="none"/>
        <c:minorTickMark val="none"/>
        <c:tickLblPos val="high"/>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IT"/>
          </a:p>
        </c:txPr>
        <c:crossAx val="1623565424"/>
        <c:crosses val="autoZero"/>
        <c:auto val="1"/>
        <c:lblAlgn val="ctr"/>
        <c:lblOffset val="100"/>
        <c:noMultiLvlLbl val="0"/>
      </c:catAx>
      <c:valAx>
        <c:axId val="1623565424"/>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IT"/>
          </a:p>
        </c:txPr>
        <c:crossAx val="1582873824"/>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IT"/>
    </a:p>
  </c:txPr>
  <c:externalData r:id="rId3">
    <c:autoUpdate val="0"/>
  </c:externalData>
</c:chartSpace>
</file>

<file path=ppt/charts/chart1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IT"/>
        </a:p>
      </c:txPr>
    </c:title>
    <c:autoTitleDeleted val="0"/>
    <c:plotArea>
      <c:layout/>
      <c:barChart>
        <c:barDir val="col"/>
        <c:grouping val="clustered"/>
        <c:varyColors val="0"/>
        <c:ser>
          <c:idx val="0"/>
          <c:order val="0"/>
          <c:tx>
            <c:strRef>
              <c:f>Sheet2!$D$2</c:f>
              <c:strCache>
                <c:ptCount val="1"/>
                <c:pt idx="0">
                  <c:v>Irrig. Agr</c:v>
                </c:pt>
              </c:strCache>
            </c:strRef>
          </c:tx>
          <c:spPr>
            <a:solidFill>
              <a:schemeClr val="accent6">
                <a:lumMod val="60000"/>
                <a:lumOff val="40000"/>
              </a:schemeClr>
            </a:solidFill>
            <a:ln>
              <a:solidFill>
                <a:schemeClr val="tx1"/>
              </a:solidFill>
            </a:ln>
            <a:effectLst/>
          </c:spPr>
          <c:invertIfNegative val="0"/>
          <c:cat>
            <c:strRef>
              <c:f>Sheet2!$C$3:$C$13</c:f>
              <c:strCache>
                <c:ptCount val="11"/>
                <c:pt idx="0">
                  <c:v>1 OECDEU</c:v>
                </c:pt>
                <c:pt idx="1">
                  <c:v>2 OECDAmerica</c:v>
                </c:pt>
                <c:pt idx="2">
                  <c:v>3 OECDAsiaOce</c:v>
                </c:pt>
                <c:pt idx="3">
                  <c:v>4 OthEUEuras</c:v>
                </c:pt>
                <c:pt idx="4">
                  <c:v>5 Asia</c:v>
                </c:pt>
                <c:pt idx="5">
                  <c:v>6 Cina</c:v>
                </c:pt>
                <c:pt idx="6">
                  <c:v>7 India</c:v>
                </c:pt>
                <c:pt idx="7">
                  <c:v>8 MiddleEast</c:v>
                </c:pt>
                <c:pt idx="8">
                  <c:v>9 Africa</c:v>
                </c:pt>
                <c:pt idx="9">
                  <c:v>10 LatinAmerica</c:v>
                </c:pt>
                <c:pt idx="10">
                  <c:v>Mean Global </c:v>
                </c:pt>
              </c:strCache>
            </c:strRef>
          </c:cat>
          <c:val>
            <c:numRef>
              <c:f>Sheet2!$D$3:$D$13</c:f>
              <c:numCache>
                <c:formatCode>General</c:formatCode>
                <c:ptCount val="11"/>
                <c:pt idx="0">
                  <c:v>-13.33</c:v>
                </c:pt>
                <c:pt idx="1">
                  <c:v>2.2599999999999998</c:v>
                </c:pt>
                <c:pt idx="2">
                  <c:v>-32.25</c:v>
                </c:pt>
                <c:pt idx="3">
                  <c:v>-39.950000000000003</c:v>
                </c:pt>
                <c:pt idx="4">
                  <c:v>-31.05</c:v>
                </c:pt>
                <c:pt idx="5">
                  <c:v>-21.92</c:v>
                </c:pt>
                <c:pt idx="6">
                  <c:v>-31.17</c:v>
                </c:pt>
                <c:pt idx="7">
                  <c:v>-30.33</c:v>
                </c:pt>
                <c:pt idx="8">
                  <c:v>-30.78</c:v>
                </c:pt>
                <c:pt idx="9">
                  <c:v>-33.14</c:v>
                </c:pt>
                <c:pt idx="10">
                  <c:v>-26.17</c:v>
                </c:pt>
              </c:numCache>
            </c:numRef>
          </c:val>
          <c:extLst>
            <c:ext xmlns:c16="http://schemas.microsoft.com/office/drawing/2014/chart" uri="{C3380CC4-5D6E-409C-BE32-E72D297353CC}">
              <c16:uniqueId val="{00000000-A1C5-8445-A151-53C38D5F5DD9}"/>
            </c:ext>
          </c:extLst>
        </c:ser>
        <c:dLbls>
          <c:showLegendKey val="0"/>
          <c:showVal val="0"/>
          <c:showCatName val="0"/>
          <c:showSerName val="0"/>
          <c:showPercent val="0"/>
          <c:showBubbleSize val="0"/>
        </c:dLbls>
        <c:gapWidth val="219"/>
        <c:overlap val="-27"/>
        <c:axId val="1581611184"/>
        <c:axId val="1619472848"/>
      </c:barChart>
      <c:catAx>
        <c:axId val="1581611184"/>
        <c:scaling>
          <c:orientation val="minMax"/>
        </c:scaling>
        <c:delete val="0"/>
        <c:axPos val="b"/>
        <c:numFmt formatCode="General" sourceLinked="1"/>
        <c:majorTickMark val="none"/>
        <c:minorTickMark val="none"/>
        <c:tickLblPos val="high"/>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IT"/>
          </a:p>
        </c:txPr>
        <c:crossAx val="1619472848"/>
        <c:crosses val="autoZero"/>
        <c:auto val="1"/>
        <c:lblAlgn val="ctr"/>
        <c:lblOffset val="100"/>
        <c:noMultiLvlLbl val="0"/>
      </c:catAx>
      <c:valAx>
        <c:axId val="1619472848"/>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IT"/>
          </a:p>
        </c:txPr>
        <c:crossAx val="1581611184"/>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en-IT"/>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00" b="0" i="0" u="none" strike="noStrike" kern="1200" spc="0" baseline="0">
                <a:solidFill>
                  <a:schemeClr val="tx1">
                    <a:lumMod val="65000"/>
                    <a:lumOff val="35000"/>
                  </a:schemeClr>
                </a:solidFill>
                <a:latin typeface="+mn-lt"/>
                <a:ea typeface="+mn-ea"/>
                <a:cs typeface="+mn-cs"/>
              </a:defRPr>
            </a:pPr>
            <a:r>
              <a:rPr lang="en-US" sz="1800" b="1" dirty="0">
                <a:solidFill>
                  <a:schemeClr val="tx1"/>
                </a:solidFill>
              </a:rPr>
              <a:t>Water-Food (+ Energy sector)</a:t>
            </a:r>
          </a:p>
        </c:rich>
      </c:tx>
      <c:layout>
        <c:manualLayout>
          <c:xMode val="edge"/>
          <c:yMode val="edge"/>
          <c:x val="0.14886088997885902"/>
          <c:y val="0"/>
        </c:manualLayout>
      </c:layout>
      <c:overlay val="0"/>
      <c:spPr>
        <a:noFill/>
        <a:ln>
          <a:noFill/>
        </a:ln>
        <a:effectLst/>
      </c:spPr>
      <c:txPr>
        <a:bodyPr rot="0" spcFirstLastPara="1" vertOverflow="ellipsis" vert="horz" wrap="square" anchor="ctr" anchorCtr="1"/>
        <a:lstStyle/>
        <a:p>
          <a:pPr>
            <a:defRPr sz="1800" b="0" i="0" u="none" strike="noStrike" kern="1200" spc="0" baseline="0">
              <a:solidFill>
                <a:schemeClr val="tx1">
                  <a:lumMod val="65000"/>
                  <a:lumOff val="35000"/>
                </a:schemeClr>
              </a:solidFill>
              <a:latin typeface="+mn-lt"/>
              <a:ea typeface="+mn-ea"/>
              <a:cs typeface="+mn-cs"/>
            </a:defRPr>
          </a:pPr>
          <a:endParaRPr lang="en-IT"/>
        </a:p>
      </c:txPr>
    </c:title>
    <c:autoTitleDeleted val="0"/>
    <c:plotArea>
      <c:layout/>
      <c:barChart>
        <c:barDir val="col"/>
        <c:grouping val="clustered"/>
        <c:varyColors val="0"/>
        <c:ser>
          <c:idx val="0"/>
          <c:order val="0"/>
          <c:tx>
            <c:strRef>
              <c:f>Sheet1!$F$8</c:f>
              <c:strCache>
                <c:ptCount val="1"/>
                <c:pt idx="0">
                  <c:v>Water-Food (with energy sector)</c:v>
                </c:pt>
              </c:strCache>
            </c:strRef>
          </c:tx>
          <c:spPr>
            <a:solidFill>
              <a:schemeClr val="accent5">
                <a:lumMod val="60000"/>
                <a:lumOff val="40000"/>
              </a:schemeClr>
            </a:solidFill>
            <a:ln w="19050">
              <a:solidFill>
                <a:schemeClr val="tx1"/>
              </a:solidFill>
            </a:ln>
            <a:effectLst/>
          </c:spPr>
          <c:invertIfNegative val="0"/>
          <c:dPt>
            <c:idx val="0"/>
            <c:invertIfNegative val="0"/>
            <c:bubble3D val="0"/>
            <c:spPr>
              <a:solidFill>
                <a:schemeClr val="accent5">
                  <a:lumMod val="60000"/>
                  <a:lumOff val="40000"/>
                </a:schemeClr>
              </a:solidFill>
              <a:ln w="19050">
                <a:solidFill>
                  <a:schemeClr val="tx1"/>
                </a:solidFill>
              </a:ln>
              <a:effectLst/>
            </c:spPr>
            <c:extLst>
              <c:ext xmlns:c16="http://schemas.microsoft.com/office/drawing/2014/chart" uri="{C3380CC4-5D6E-409C-BE32-E72D297353CC}">
                <c16:uniqueId val="{00000001-C1AB-2A46-B52A-7689D8F447E5}"/>
              </c:ext>
            </c:extLst>
          </c:dPt>
          <c:dPt>
            <c:idx val="1"/>
            <c:invertIfNegative val="0"/>
            <c:bubble3D val="0"/>
            <c:spPr>
              <a:solidFill>
                <a:schemeClr val="accent5">
                  <a:lumMod val="60000"/>
                  <a:lumOff val="40000"/>
                </a:schemeClr>
              </a:solidFill>
              <a:ln w="19050">
                <a:solidFill>
                  <a:schemeClr val="tx1"/>
                </a:solidFill>
              </a:ln>
              <a:effectLst/>
            </c:spPr>
            <c:extLst>
              <c:ext xmlns:c16="http://schemas.microsoft.com/office/drawing/2014/chart" uri="{C3380CC4-5D6E-409C-BE32-E72D297353CC}">
                <c16:uniqueId val="{00000003-C1AB-2A46-B52A-7689D8F447E5}"/>
              </c:ext>
            </c:extLst>
          </c:dPt>
          <c:dLbls>
            <c:dLbl>
              <c:idx val="0"/>
              <c:spPr>
                <a:noFill/>
                <a:ln>
                  <a:noFill/>
                </a:ln>
                <a:effectLst/>
              </c:spPr>
              <c:txPr>
                <a:bodyPr rot="0" spcFirstLastPara="1" vertOverflow="ellipsis" vert="horz" wrap="square" lIns="38100" tIns="19050" rIns="38100" bIns="19050" anchor="ctr" anchorCtr="1">
                  <a:noAutofit/>
                </a:bodyPr>
                <a:lstStyle/>
                <a:p>
                  <a:pPr>
                    <a:defRPr sz="1400" b="1" i="0" u="none" strike="noStrike" kern="1200" baseline="0">
                      <a:solidFill>
                        <a:schemeClr val="tx1">
                          <a:lumMod val="75000"/>
                          <a:lumOff val="25000"/>
                        </a:schemeClr>
                      </a:solidFill>
                      <a:latin typeface="+mn-lt"/>
                      <a:ea typeface="+mn-ea"/>
                      <a:cs typeface="+mn-cs"/>
                    </a:defRPr>
                  </a:pPr>
                  <a:endParaRPr lang="en-IT"/>
                </a:p>
              </c:txPr>
              <c:dLblPos val="outEnd"/>
              <c:showLegendKey val="0"/>
              <c:showVal val="1"/>
              <c:showCatName val="1"/>
              <c:showSerName val="0"/>
              <c:showPercent val="0"/>
              <c:showBubbleSize val="0"/>
              <c:extLst>
                <c:ext xmlns:c15="http://schemas.microsoft.com/office/drawing/2012/chart" uri="{CE6537A1-D6FC-4f65-9D91-7224C49458BB}">
                  <c15:layout>
                    <c:manualLayout>
                      <c:w val="0.185694929777207"/>
                      <c:h val="0.25842555555555558"/>
                    </c:manualLayout>
                  </c15:layout>
                </c:ext>
                <c:ext xmlns:c16="http://schemas.microsoft.com/office/drawing/2014/chart" uri="{C3380CC4-5D6E-409C-BE32-E72D297353CC}">
                  <c16:uniqueId val="{00000001-C1AB-2A46-B52A-7689D8F447E5}"/>
                </c:ext>
              </c:extLst>
            </c:dLbl>
            <c:dLbl>
              <c:idx val="1"/>
              <c:layout>
                <c:manualLayout>
                  <c:x val="3.5509086697410978E-2"/>
                  <c:y val="3.9348336286370071E-2"/>
                </c:manualLayout>
              </c:layout>
              <c:spPr>
                <a:noFill/>
                <a:ln>
                  <a:noFill/>
                </a:ln>
                <a:effectLst/>
              </c:spPr>
              <c:txPr>
                <a:bodyPr rot="0" spcFirstLastPara="1" vertOverflow="ellipsis" vert="horz" wrap="square" lIns="38100" tIns="19050" rIns="38100" bIns="19050" anchor="ctr" anchorCtr="1">
                  <a:noAutofit/>
                </a:bodyPr>
                <a:lstStyle/>
                <a:p>
                  <a:pPr>
                    <a:defRPr sz="1400" b="1" i="0" u="none" strike="noStrike" kern="1200" baseline="0">
                      <a:solidFill>
                        <a:schemeClr val="tx1">
                          <a:lumMod val="75000"/>
                          <a:lumOff val="25000"/>
                        </a:schemeClr>
                      </a:solidFill>
                      <a:latin typeface="+mn-lt"/>
                      <a:ea typeface="+mn-ea"/>
                      <a:cs typeface="+mn-cs"/>
                    </a:defRPr>
                  </a:pPr>
                  <a:endParaRPr lang="en-IT"/>
                </a:p>
              </c:txPr>
              <c:dLblPos val="outEnd"/>
              <c:showLegendKey val="0"/>
              <c:showVal val="1"/>
              <c:showCatName val="1"/>
              <c:showSerName val="0"/>
              <c:showPercent val="0"/>
              <c:showBubbleSize val="0"/>
              <c:extLst>
                <c:ext xmlns:c15="http://schemas.microsoft.com/office/drawing/2012/chart" uri="{CE6537A1-D6FC-4f65-9D91-7224C49458BB}">
                  <c15:layout>
                    <c:manualLayout>
                      <c:w val="0.24415972222222221"/>
                      <c:h val="0.25783499999999998"/>
                    </c:manualLayout>
                  </c15:layout>
                </c:ext>
                <c:ext xmlns:c16="http://schemas.microsoft.com/office/drawing/2014/chart" uri="{C3380CC4-5D6E-409C-BE32-E72D297353CC}">
                  <c16:uniqueId val="{00000003-C1AB-2A46-B52A-7689D8F447E5}"/>
                </c:ext>
              </c:extLst>
            </c:dLbl>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tx1">
                        <a:lumMod val="75000"/>
                        <a:lumOff val="25000"/>
                      </a:schemeClr>
                    </a:solidFill>
                    <a:latin typeface="+mn-lt"/>
                    <a:ea typeface="+mn-ea"/>
                    <a:cs typeface="+mn-cs"/>
                  </a:defRPr>
                </a:pPr>
                <a:endParaRPr lang="en-IT"/>
              </a:p>
            </c:txPr>
            <c:dLblPos val="outEnd"/>
            <c:showLegendKey val="0"/>
            <c:showVal val="1"/>
            <c:showCatName val="1"/>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Sheet1!$F$9:$F$10</c:f>
              <c:strCache>
                <c:ptCount val="2"/>
                <c:pt idx="0">
                  <c:v>Yes</c:v>
                </c:pt>
                <c:pt idx="1">
                  <c:v>No</c:v>
                </c:pt>
              </c:strCache>
            </c:strRef>
          </c:cat>
          <c:val>
            <c:numRef>
              <c:f>Sheet1!$G$9:$G$10</c:f>
              <c:numCache>
                <c:formatCode>General</c:formatCode>
                <c:ptCount val="2"/>
                <c:pt idx="0">
                  <c:v>2</c:v>
                </c:pt>
                <c:pt idx="1">
                  <c:v>23</c:v>
                </c:pt>
              </c:numCache>
            </c:numRef>
          </c:val>
          <c:extLst>
            <c:ext xmlns:c16="http://schemas.microsoft.com/office/drawing/2014/chart" uri="{C3380CC4-5D6E-409C-BE32-E72D297353CC}">
              <c16:uniqueId val="{00000004-C1AB-2A46-B52A-7689D8F447E5}"/>
            </c:ext>
          </c:extLst>
        </c:ser>
        <c:dLbls>
          <c:showLegendKey val="0"/>
          <c:showVal val="0"/>
          <c:showCatName val="0"/>
          <c:showSerName val="0"/>
          <c:showPercent val="0"/>
          <c:showBubbleSize val="0"/>
        </c:dLbls>
        <c:gapWidth val="100"/>
        <c:axId val="1829225584"/>
        <c:axId val="1828941168"/>
      </c:barChart>
      <c:valAx>
        <c:axId val="1828941168"/>
        <c:scaling>
          <c:orientation val="minMax"/>
          <c:max val="25"/>
        </c:scaling>
        <c:delete val="0"/>
        <c:axPos val="l"/>
        <c:majorGridlines>
          <c:spPr>
            <a:ln w="9525" cap="flat" cmpd="sng" algn="ctr">
              <a:solidFill>
                <a:schemeClr val="tx1">
                  <a:lumMod val="15000"/>
                  <a:lumOff val="85000"/>
                </a:schemeClr>
              </a:solidFill>
              <a:round/>
            </a:ln>
            <a:effectLst/>
          </c:spPr>
        </c:majorGridlines>
        <c:numFmt formatCode="General" sourceLinked="1"/>
        <c:majorTickMark val="out"/>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IT"/>
          </a:p>
        </c:txPr>
        <c:crossAx val="1829225584"/>
        <c:crosses val="autoZero"/>
        <c:crossBetween val="between"/>
      </c:valAx>
      <c:catAx>
        <c:axId val="1829225584"/>
        <c:scaling>
          <c:orientation val="minMax"/>
        </c:scaling>
        <c:delete val="0"/>
        <c:axPos val="b"/>
        <c:numFmt formatCode="General"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IT"/>
          </a:p>
        </c:txPr>
        <c:crossAx val="1828941168"/>
        <c:crosses val="autoZero"/>
        <c:auto val="1"/>
        <c:lblAlgn val="ctr"/>
        <c:lblOffset val="100"/>
        <c:noMultiLvlLbl val="0"/>
      </c:catAx>
      <c:spPr>
        <a:noFill/>
        <a:ln>
          <a:noFill/>
        </a:ln>
        <a:effectLst/>
      </c:spPr>
    </c:plotArea>
    <c:plotVisOnly val="1"/>
    <c:dispBlanksAs val="gap"/>
    <c:showDLblsOverMax val="0"/>
  </c:chart>
  <c:spPr>
    <a:noFill/>
    <a:ln>
      <a:noFill/>
    </a:ln>
    <a:effectLst/>
  </c:spPr>
  <c:txPr>
    <a:bodyPr/>
    <a:lstStyle/>
    <a:p>
      <a:pPr>
        <a:defRPr/>
      </a:pPr>
      <a:endParaRPr lang="en-IT"/>
    </a:p>
  </c:txPr>
  <c:externalData r:id="rId3">
    <c:autoUpdate val="0"/>
  </c:externalData>
</c:chartSpace>
</file>

<file path=ppt/charts/chart2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9.3603535613733649E-2"/>
          <c:y val="0.15392896677248236"/>
          <c:w val="0.87628375456462648"/>
          <c:h val="0.65488869417264239"/>
        </c:manualLayout>
      </c:layout>
      <c:barChart>
        <c:barDir val="col"/>
        <c:grouping val="stacked"/>
        <c:varyColors val="0"/>
        <c:ser>
          <c:idx val="0"/>
          <c:order val="0"/>
          <c:tx>
            <c:strRef>
              <c:f>Sheet2!$C$24</c:f>
              <c:strCache>
                <c:ptCount val="1"/>
                <c:pt idx="0">
                  <c:v>Initial Energy</c:v>
                </c:pt>
              </c:strCache>
            </c:strRef>
          </c:tx>
          <c:spPr>
            <a:solidFill>
              <a:schemeClr val="accent4">
                <a:lumMod val="20000"/>
                <a:lumOff val="80000"/>
              </a:schemeClr>
            </a:solidFill>
            <a:ln>
              <a:solidFill>
                <a:schemeClr val="tx1"/>
              </a:solidFill>
            </a:ln>
            <a:effectLst/>
          </c:spPr>
          <c:invertIfNegative val="0"/>
          <c:cat>
            <c:strRef>
              <c:f>Sheet2!$B$25:$B$35</c:f>
              <c:strCache>
                <c:ptCount val="11"/>
                <c:pt idx="0">
                  <c:v>1 OECDEU</c:v>
                </c:pt>
                <c:pt idx="1">
                  <c:v>2 OECDAmerica</c:v>
                </c:pt>
                <c:pt idx="2">
                  <c:v>3 OECDAsiaOce</c:v>
                </c:pt>
                <c:pt idx="3">
                  <c:v>4 OthEUEuras</c:v>
                </c:pt>
                <c:pt idx="4">
                  <c:v>5 Asia</c:v>
                </c:pt>
                <c:pt idx="5">
                  <c:v>6 Cina</c:v>
                </c:pt>
                <c:pt idx="6">
                  <c:v>7 India</c:v>
                </c:pt>
                <c:pt idx="7">
                  <c:v>8 MiddleEast</c:v>
                </c:pt>
                <c:pt idx="8">
                  <c:v>9 Africa</c:v>
                </c:pt>
                <c:pt idx="9">
                  <c:v>10 LatinAmerica</c:v>
                </c:pt>
                <c:pt idx="10">
                  <c:v>Mean Global </c:v>
                </c:pt>
              </c:strCache>
            </c:strRef>
          </c:cat>
          <c:val>
            <c:numRef>
              <c:f>Sheet2!$C$25:$C$35</c:f>
              <c:numCache>
                <c:formatCode>General</c:formatCode>
                <c:ptCount val="11"/>
                <c:pt idx="0">
                  <c:v>39.65</c:v>
                </c:pt>
                <c:pt idx="1">
                  <c:v>48.03</c:v>
                </c:pt>
                <c:pt idx="2">
                  <c:v>7.29</c:v>
                </c:pt>
                <c:pt idx="3">
                  <c:v>36.06</c:v>
                </c:pt>
                <c:pt idx="4">
                  <c:v>1.57</c:v>
                </c:pt>
                <c:pt idx="5">
                  <c:v>19.71</c:v>
                </c:pt>
                <c:pt idx="6">
                  <c:v>5.34</c:v>
                </c:pt>
                <c:pt idx="7">
                  <c:v>1.46</c:v>
                </c:pt>
                <c:pt idx="8">
                  <c:v>2.2200000000000002</c:v>
                </c:pt>
                <c:pt idx="9">
                  <c:v>10.07</c:v>
                </c:pt>
                <c:pt idx="10">
                  <c:v>17.14</c:v>
                </c:pt>
              </c:numCache>
            </c:numRef>
          </c:val>
          <c:extLst>
            <c:ext xmlns:c16="http://schemas.microsoft.com/office/drawing/2014/chart" uri="{C3380CC4-5D6E-409C-BE32-E72D297353CC}">
              <c16:uniqueId val="{00000000-F7B2-614E-9EC3-03C01604E43C}"/>
            </c:ext>
          </c:extLst>
        </c:ser>
        <c:ser>
          <c:idx val="1"/>
          <c:order val="1"/>
          <c:tx>
            <c:strRef>
              <c:f>Sheet2!$D$24</c:f>
              <c:strCache>
                <c:ptCount val="1"/>
                <c:pt idx="0">
                  <c:v>Initial Irrig. Agr </c:v>
                </c:pt>
              </c:strCache>
            </c:strRef>
          </c:tx>
          <c:spPr>
            <a:solidFill>
              <a:schemeClr val="accent6">
                <a:lumMod val="20000"/>
                <a:lumOff val="80000"/>
              </a:schemeClr>
            </a:solidFill>
            <a:ln>
              <a:solidFill>
                <a:schemeClr val="tx1"/>
              </a:solidFill>
            </a:ln>
            <a:effectLst/>
          </c:spPr>
          <c:invertIfNegative val="0"/>
          <c:cat>
            <c:strRef>
              <c:f>Sheet2!$B$25:$B$35</c:f>
              <c:strCache>
                <c:ptCount val="11"/>
                <c:pt idx="0">
                  <c:v>1 OECDEU</c:v>
                </c:pt>
                <c:pt idx="1">
                  <c:v>2 OECDAmerica</c:v>
                </c:pt>
                <c:pt idx="2">
                  <c:v>3 OECDAsiaOce</c:v>
                </c:pt>
                <c:pt idx="3">
                  <c:v>4 OthEUEuras</c:v>
                </c:pt>
                <c:pt idx="4">
                  <c:v>5 Asia</c:v>
                </c:pt>
                <c:pt idx="5">
                  <c:v>6 Cina</c:v>
                </c:pt>
                <c:pt idx="6">
                  <c:v>7 India</c:v>
                </c:pt>
                <c:pt idx="7">
                  <c:v>8 MiddleEast</c:v>
                </c:pt>
                <c:pt idx="8">
                  <c:v>9 Africa</c:v>
                </c:pt>
                <c:pt idx="9">
                  <c:v>10 LatinAmerica</c:v>
                </c:pt>
                <c:pt idx="10">
                  <c:v>Mean Global </c:v>
                </c:pt>
              </c:strCache>
            </c:strRef>
          </c:cat>
          <c:val>
            <c:numRef>
              <c:f>Sheet2!$D$25:$D$35</c:f>
              <c:numCache>
                <c:formatCode>General</c:formatCode>
                <c:ptCount val="11"/>
                <c:pt idx="0">
                  <c:v>60.35</c:v>
                </c:pt>
                <c:pt idx="1">
                  <c:v>51.97</c:v>
                </c:pt>
                <c:pt idx="2">
                  <c:v>92.71</c:v>
                </c:pt>
                <c:pt idx="3">
                  <c:v>63.94</c:v>
                </c:pt>
                <c:pt idx="4">
                  <c:v>98.43</c:v>
                </c:pt>
                <c:pt idx="5">
                  <c:v>80.290000000000006</c:v>
                </c:pt>
                <c:pt idx="6">
                  <c:v>94.66</c:v>
                </c:pt>
                <c:pt idx="7">
                  <c:v>98.54</c:v>
                </c:pt>
                <c:pt idx="8">
                  <c:v>97.79</c:v>
                </c:pt>
                <c:pt idx="9">
                  <c:v>89.93</c:v>
                </c:pt>
                <c:pt idx="10">
                  <c:v>82.86</c:v>
                </c:pt>
              </c:numCache>
            </c:numRef>
          </c:val>
          <c:extLst>
            <c:ext xmlns:c16="http://schemas.microsoft.com/office/drawing/2014/chart" uri="{C3380CC4-5D6E-409C-BE32-E72D297353CC}">
              <c16:uniqueId val="{00000001-F7B2-614E-9EC3-03C01604E43C}"/>
            </c:ext>
          </c:extLst>
        </c:ser>
        <c:dLbls>
          <c:showLegendKey val="0"/>
          <c:showVal val="0"/>
          <c:showCatName val="0"/>
          <c:showSerName val="0"/>
          <c:showPercent val="0"/>
          <c:showBubbleSize val="0"/>
        </c:dLbls>
        <c:gapWidth val="150"/>
        <c:overlap val="100"/>
        <c:axId val="1612349264"/>
        <c:axId val="1612144992"/>
      </c:barChart>
      <c:catAx>
        <c:axId val="161234926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IT"/>
          </a:p>
        </c:txPr>
        <c:crossAx val="1612144992"/>
        <c:crosses val="autoZero"/>
        <c:auto val="1"/>
        <c:lblAlgn val="ctr"/>
        <c:lblOffset val="100"/>
        <c:noMultiLvlLbl val="0"/>
      </c:catAx>
      <c:valAx>
        <c:axId val="1612144992"/>
        <c:scaling>
          <c:orientation val="minMax"/>
          <c:max val="100"/>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IT"/>
          </a:p>
        </c:txPr>
        <c:crossAx val="1612349264"/>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en-IT"/>
    </a:p>
  </c:txPr>
  <c:externalData r:id="rId3">
    <c:autoUpdate val="0"/>
  </c:externalData>
</c:chartSpace>
</file>

<file path=ppt/charts/chart2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3.0852284450859295E-2"/>
          <c:y val="7.4508466035122026E-2"/>
          <c:w val="0.95495833000310004"/>
          <c:h val="0.77452717098876112"/>
        </c:manualLayout>
      </c:layout>
      <c:barChart>
        <c:barDir val="col"/>
        <c:grouping val="stacked"/>
        <c:varyColors val="0"/>
        <c:ser>
          <c:idx val="0"/>
          <c:order val="0"/>
          <c:tx>
            <c:strRef>
              <c:f>Sheet2!$G$24</c:f>
              <c:strCache>
                <c:ptCount val="1"/>
                <c:pt idx="0">
                  <c:v>Energy</c:v>
                </c:pt>
              </c:strCache>
            </c:strRef>
          </c:tx>
          <c:spPr>
            <a:solidFill>
              <a:schemeClr val="accent4">
                <a:lumMod val="60000"/>
                <a:lumOff val="40000"/>
              </a:schemeClr>
            </a:solidFill>
            <a:ln>
              <a:solidFill>
                <a:schemeClr val="tx1"/>
              </a:solidFill>
            </a:ln>
            <a:effectLst/>
          </c:spPr>
          <c:invertIfNegative val="0"/>
          <c:cat>
            <c:strRef>
              <c:f>Sheet2!$F$25:$F$35</c:f>
              <c:strCache>
                <c:ptCount val="11"/>
                <c:pt idx="0">
                  <c:v>1 OECDEU</c:v>
                </c:pt>
                <c:pt idx="1">
                  <c:v>2 OECDAmerica</c:v>
                </c:pt>
                <c:pt idx="2">
                  <c:v>3 OECDAsiaOce</c:v>
                </c:pt>
                <c:pt idx="3">
                  <c:v>4 OthEUEuras</c:v>
                </c:pt>
                <c:pt idx="4">
                  <c:v>5 Asia</c:v>
                </c:pt>
                <c:pt idx="5">
                  <c:v>6 Cina</c:v>
                </c:pt>
                <c:pt idx="6">
                  <c:v>7 India</c:v>
                </c:pt>
                <c:pt idx="7">
                  <c:v>8 MiddleEast</c:v>
                </c:pt>
                <c:pt idx="8">
                  <c:v>9 Africa</c:v>
                </c:pt>
                <c:pt idx="9">
                  <c:v>10 LatinAmerica</c:v>
                </c:pt>
                <c:pt idx="10">
                  <c:v>Mean Global </c:v>
                </c:pt>
              </c:strCache>
            </c:strRef>
          </c:cat>
          <c:val>
            <c:numRef>
              <c:f>Sheet2!$G$25:$G$35</c:f>
              <c:numCache>
                <c:formatCode>General</c:formatCode>
                <c:ptCount val="11"/>
                <c:pt idx="0">
                  <c:v>25.27</c:v>
                </c:pt>
                <c:pt idx="1">
                  <c:v>24.08</c:v>
                </c:pt>
                <c:pt idx="2">
                  <c:v>10.27</c:v>
                </c:pt>
                <c:pt idx="3">
                  <c:v>45.14</c:v>
                </c:pt>
                <c:pt idx="4">
                  <c:v>3.05</c:v>
                </c:pt>
                <c:pt idx="5">
                  <c:v>10.45</c:v>
                </c:pt>
                <c:pt idx="6">
                  <c:v>6.91</c:v>
                </c:pt>
                <c:pt idx="7">
                  <c:v>1.92</c:v>
                </c:pt>
                <c:pt idx="8">
                  <c:v>3.31</c:v>
                </c:pt>
                <c:pt idx="9">
                  <c:v>14.11</c:v>
                </c:pt>
                <c:pt idx="10">
                  <c:v>14.45</c:v>
                </c:pt>
              </c:numCache>
            </c:numRef>
          </c:val>
          <c:extLst>
            <c:ext xmlns:c16="http://schemas.microsoft.com/office/drawing/2014/chart" uri="{C3380CC4-5D6E-409C-BE32-E72D297353CC}">
              <c16:uniqueId val="{00000000-B8A8-8D41-B7E6-CC3667BDA3CE}"/>
            </c:ext>
          </c:extLst>
        </c:ser>
        <c:ser>
          <c:idx val="1"/>
          <c:order val="1"/>
          <c:tx>
            <c:strRef>
              <c:f>Sheet2!$H$24</c:f>
              <c:strCache>
                <c:ptCount val="1"/>
                <c:pt idx="0">
                  <c:v>Irrig. Agr</c:v>
                </c:pt>
              </c:strCache>
            </c:strRef>
          </c:tx>
          <c:spPr>
            <a:solidFill>
              <a:schemeClr val="accent6">
                <a:lumMod val="60000"/>
                <a:lumOff val="40000"/>
              </a:schemeClr>
            </a:solidFill>
            <a:ln>
              <a:solidFill>
                <a:schemeClr val="tx1">
                  <a:alpha val="99000"/>
                </a:schemeClr>
              </a:solidFill>
            </a:ln>
            <a:effectLst/>
          </c:spPr>
          <c:invertIfNegative val="0"/>
          <c:cat>
            <c:strRef>
              <c:f>Sheet2!$F$25:$F$35</c:f>
              <c:strCache>
                <c:ptCount val="11"/>
                <c:pt idx="0">
                  <c:v>1 OECDEU</c:v>
                </c:pt>
                <c:pt idx="1">
                  <c:v>2 OECDAmerica</c:v>
                </c:pt>
                <c:pt idx="2">
                  <c:v>3 OECDAsiaOce</c:v>
                </c:pt>
                <c:pt idx="3">
                  <c:v>4 OthEUEuras</c:v>
                </c:pt>
                <c:pt idx="4">
                  <c:v>5 Asia</c:v>
                </c:pt>
                <c:pt idx="5">
                  <c:v>6 Cina</c:v>
                </c:pt>
                <c:pt idx="6">
                  <c:v>7 India</c:v>
                </c:pt>
                <c:pt idx="7">
                  <c:v>8 MiddleEast</c:v>
                </c:pt>
                <c:pt idx="8">
                  <c:v>9 Africa</c:v>
                </c:pt>
                <c:pt idx="9">
                  <c:v>10 LatinAmerica</c:v>
                </c:pt>
                <c:pt idx="10">
                  <c:v>Mean Global </c:v>
                </c:pt>
              </c:strCache>
            </c:strRef>
          </c:cat>
          <c:val>
            <c:numRef>
              <c:f>Sheet2!$H$25:$H$35</c:f>
              <c:numCache>
                <c:formatCode>General</c:formatCode>
                <c:ptCount val="11"/>
                <c:pt idx="0">
                  <c:v>74.73</c:v>
                </c:pt>
                <c:pt idx="1">
                  <c:v>75.92</c:v>
                </c:pt>
                <c:pt idx="2">
                  <c:v>89.73</c:v>
                </c:pt>
                <c:pt idx="3">
                  <c:v>54.86</c:v>
                </c:pt>
                <c:pt idx="4">
                  <c:v>96.96</c:v>
                </c:pt>
                <c:pt idx="5">
                  <c:v>89.56</c:v>
                </c:pt>
                <c:pt idx="6">
                  <c:v>93.09</c:v>
                </c:pt>
                <c:pt idx="7">
                  <c:v>98.08</c:v>
                </c:pt>
                <c:pt idx="8">
                  <c:v>96.69</c:v>
                </c:pt>
                <c:pt idx="9">
                  <c:v>85.9</c:v>
                </c:pt>
                <c:pt idx="10">
                  <c:v>85.55</c:v>
                </c:pt>
              </c:numCache>
            </c:numRef>
          </c:val>
          <c:extLst>
            <c:ext xmlns:c16="http://schemas.microsoft.com/office/drawing/2014/chart" uri="{C3380CC4-5D6E-409C-BE32-E72D297353CC}">
              <c16:uniqueId val="{00000001-B8A8-8D41-B7E6-CC3667BDA3CE}"/>
            </c:ext>
          </c:extLst>
        </c:ser>
        <c:dLbls>
          <c:showLegendKey val="0"/>
          <c:showVal val="0"/>
          <c:showCatName val="0"/>
          <c:showSerName val="0"/>
          <c:showPercent val="0"/>
          <c:showBubbleSize val="0"/>
        </c:dLbls>
        <c:gapWidth val="150"/>
        <c:overlap val="100"/>
        <c:axId val="1613129728"/>
        <c:axId val="81781855"/>
      </c:barChart>
      <c:catAx>
        <c:axId val="1613129728"/>
        <c:scaling>
          <c:orientation val="minMax"/>
        </c:scaling>
        <c:delete val="1"/>
        <c:axPos val="b"/>
        <c:numFmt formatCode="General" sourceLinked="1"/>
        <c:majorTickMark val="none"/>
        <c:minorTickMark val="none"/>
        <c:tickLblPos val="nextTo"/>
        <c:crossAx val="81781855"/>
        <c:crosses val="autoZero"/>
        <c:auto val="1"/>
        <c:lblAlgn val="ctr"/>
        <c:lblOffset val="100"/>
        <c:noMultiLvlLbl val="0"/>
      </c:catAx>
      <c:valAx>
        <c:axId val="81781855"/>
        <c:scaling>
          <c:orientation val="minMax"/>
          <c:max val="100"/>
        </c:scaling>
        <c:delete val="1"/>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crossAx val="1613129728"/>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en-IT"/>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00" b="0" i="0" u="none" strike="noStrike" kern="1200" spc="0" baseline="0">
                <a:solidFill>
                  <a:schemeClr val="tx1">
                    <a:lumMod val="65000"/>
                    <a:lumOff val="35000"/>
                  </a:schemeClr>
                </a:solidFill>
                <a:latin typeface="+mn-lt"/>
                <a:ea typeface="+mn-ea"/>
                <a:cs typeface="+mn-cs"/>
              </a:defRPr>
            </a:pPr>
            <a:r>
              <a:rPr lang="en-GB" sz="1800" b="1" dirty="0">
                <a:solidFill>
                  <a:schemeClr val="tx1"/>
                </a:solidFill>
              </a:rPr>
              <a:t>Water-Energy</a:t>
            </a:r>
          </a:p>
        </c:rich>
      </c:tx>
      <c:layout>
        <c:manualLayout>
          <c:xMode val="edge"/>
          <c:yMode val="edge"/>
          <c:x val="0.24814969314933044"/>
          <c:y val="4.7402985918412528E-2"/>
        </c:manualLayout>
      </c:layout>
      <c:overlay val="0"/>
      <c:spPr>
        <a:noFill/>
        <a:ln>
          <a:noFill/>
        </a:ln>
        <a:effectLst/>
      </c:spPr>
      <c:txPr>
        <a:bodyPr rot="0" spcFirstLastPara="1" vertOverflow="ellipsis" vert="horz" wrap="square" anchor="ctr" anchorCtr="1"/>
        <a:lstStyle/>
        <a:p>
          <a:pPr>
            <a:defRPr sz="1800" b="0" i="0" u="none" strike="noStrike" kern="1200" spc="0" baseline="0">
              <a:solidFill>
                <a:schemeClr val="tx1">
                  <a:lumMod val="65000"/>
                  <a:lumOff val="35000"/>
                </a:schemeClr>
              </a:solidFill>
              <a:latin typeface="+mn-lt"/>
              <a:ea typeface="+mn-ea"/>
              <a:cs typeface="+mn-cs"/>
            </a:defRPr>
          </a:pPr>
          <a:endParaRPr lang="en-IT"/>
        </a:p>
      </c:txPr>
    </c:title>
    <c:autoTitleDeleted val="0"/>
    <c:plotArea>
      <c:layout/>
      <c:barChart>
        <c:barDir val="col"/>
        <c:grouping val="clustered"/>
        <c:varyColors val="0"/>
        <c:ser>
          <c:idx val="0"/>
          <c:order val="0"/>
          <c:spPr>
            <a:solidFill>
              <a:schemeClr val="accent5">
                <a:lumMod val="60000"/>
                <a:lumOff val="40000"/>
              </a:schemeClr>
            </a:solidFill>
            <a:ln w="19050">
              <a:solidFill>
                <a:schemeClr val="tx1"/>
              </a:solidFill>
            </a:ln>
            <a:effectLst/>
          </c:spPr>
          <c:invertIfNegative val="0"/>
          <c:dPt>
            <c:idx val="0"/>
            <c:invertIfNegative val="0"/>
            <c:bubble3D val="0"/>
            <c:spPr>
              <a:solidFill>
                <a:schemeClr val="accent5">
                  <a:lumMod val="60000"/>
                  <a:lumOff val="40000"/>
                </a:schemeClr>
              </a:solidFill>
              <a:ln w="19050">
                <a:solidFill>
                  <a:schemeClr val="tx1"/>
                </a:solidFill>
              </a:ln>
              <a:effectLst/>
            </c:spPr>
            <c:extLst>
              <c:ext xmlns:c16="http://schemas.microsoft.com/office/drawing/2014/chart" uri="{C3380CC4-5D6E-409C-BE32-E72D297353CC}">
                <c16:uniqueId val="{00000001-B7CE-D54F-A8B7-3720E9482C31}"/>
              </c:ext>
            </c:extLst>
          </c:dPt>
          <c:dPt>
            <c:idx val="1"/>
            <c:invertIfNegative val="0"/>
            <c:bubble3D val="0"/>
            <c:spPr>
              <a:solidFill>
                <a:schemeClr val="accent5">
                  <a:lumMod val="60000"/>
                  <a:lumOff val="40000"/>
                </a:schemeClr>
              </a:solidFill>
              <a:ln w="19050">
                <a:solidFill>
                  <a:schemeClr val="tx1"/>
                </a:solidFill>
              </a:ln>
              <a:effectLst/>
            </c:spPr>
            <c:extLst>
              <c:ext xmlns:c16="http://schemas.microsoft.com/office/drawing/2014/chart" uri="{C3380CC4-5D6E-409C-BE32-E72D297353CC}">
                <c16:uniqueId val="{00000003-B7CE-D54F-A8B7-3720E9482C31}"/>
              </c:ext>
            </c:extLst>
          </c:dPt>
          <c:dLbls>
            <c:dLbl>
              <c:idx val="0"/>
              <c:spPr>
                <a:noFill/>
                <a:ln>
                  <a:noFill/>
                </a:ln>
                <a:effectLst/>
              </c:spPr>
              <c:txPr>
                <a:bodyPr rot="0" spcFirstLastPara="1" vertOverflow="ellipsis" vert="horz" wrap="square" lIns="38100" tIns="19050" rIns="38100" bIns="19050" anchor="ctr" anchorCtr="1">
                  <a:noAutofit/>
                </a:bodyPr>
                <a:lstStyle/>
                <a:p>
                  <a:pPr>
                    <a:defRPr sz="1400" b="1" i="0" u="none" strike="noStrike" kern="1200" baseline="0">
                      <a:solidFill>
                        <a:schemeClr val="tx1">
                          <a:lumMod val="75000"/>
                          <a:lumOff val="25000"/>
                        </a:schemeClr>
                      </a:solidFill>
                      <a:latin typeface="+mn-lt"/>
                      <a:ea typeface="+mn-ea"/>
                      <a:cs typeface="+mn-cs"/>
                    </a:defRPr>
                  </a:pPr>
                  <a:endParaRPr lang="en-IT"/>
                </a:p>
              </c:txPr>
              <c:dLblPos val="outEnd"/>
              <c:showLegendKey val="0"/>
              <c:showVal val="1"/>
              <c:showCatName val="1"/>
              <c:showSerName val="0"/>
              <c:showPercent val="0"/>
              <c:showBubbleSize val="0"/>
              <c:extLst>
                <c:ext xmlns:c15="http://schemas.microsoft.com/office/drawing/2012/chart" uri="{CE6537A1-D6FC-4f65-9D91-7224C49458BB}">
                  <c15:layout>
                    <c:manualLayout>
                      <c:w val="0.17362423376930983"/>
                      <c:h val="0.24892720430382517"/>
                    </c:manualLayout>
                  </c15:layout>
                </c:ext>
                <c:ext xmlns:c16="http://schemas.microsoft.com/office/drawing/2014/chart" uri="{C3380CC4-5D6E-409C-BE32-E72D297353CC}">
                  <c16:uniqueId val="{00000001-B7CE-D54F-A8B7-3720E9482C31}"/>
                </c:ext>
              </c:extLst>
            </c:dLbl>
            <c:dLbl>
              <c:idx val="1"/>
              <c:spPr>
                <a:noFill/>
                <a:ln>
                  <a:noFill/>
                </a:ln>
                <a:effectLst/>
              </c:spPr>
              <c:txPr>
                <a:bodyPr rot="0" spcFirstLastPara="1" vertOverflow="ellipsis" vert="horz" wrap="square" lIns="38100" tIns="19050" rIns="38100" bIns="19050" anchor="ctr" anchorCtr="1">
                  <a:noAutofit/>
                </a:bodyPr>
                <a:lstStyle/>
                <a:p>
                  <a:pPr>
                    <a:defRPr sz="1400" b="1" i="0" u="none" strike="noStrike" kern="1200" baseline="0">
                      <a:solidFill>
                        <a:schemeClr val="tx1">
                          <a:lumMod val="75000"/>
                          <a:lumOff val="25000"/>
                        </a:schemeClr>
                      </a:solidFill>
                      <a:latin typeface="+mn-lt"/>
                      <a:ea typeface="+mn-ea"/>
                      <a:cs typeface="+mn-cs"/>
                    </a:defRPr>
                  </a:pPr>
                  <a:endParaRPr lang="en-IT"/>
                </a:p>
              </c:txPr>
              <c:dLblPos val="outEnd"/>
              <c:showLegendKey val="0"/>
              <c:showVal val="1"/>
              <c:showCatName val="1"/>
              <c:showSerName val="0"/>
              <c:showPercent val="0"/>
              <c:showBubbleSize val="0"/>
              <c:extLst>
                <c:ext xmlns:c15="http://schemas.microsoft.com/office/drawing/2012/chart" uri="{CE6537A1-D6FC-4f65-9D91-7224C49458BB}">
                  <c15:layout>
                    <c:manualLayout>
                      <c:w val="0.15526007842805431"/>
                      <c:h val="0.23972540756349117"/>
                    </c:manualLayout>
                  </c15:layout>
                </c:ext>
                <c:ext xmlns:c16="http://schemas.microsoft.com/office/drawing/2014/chart" uri="{C3380CC4-5D6E-409C-BE32-E72D297353CC}">
                  <c16:uniqueId val="{00000003-B7CE-D54F-A8B7-3720E9482C31}"/>
                </c:ext>
              </c:extLst>
            </c:dLbl>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tx1">
                        <a:lumMod val="75000"/>
                        <a:lumOff val="25000"/>
                      </a:schemeClr>
                    </a:solidFill>
                    <a:latin typeface="+mn-lt"/>
                    <a:ea typeface="+mn-ea"/>
                    <a:cs typeface="+mn-cs"/>
                  </a:defRPr>
                </a:pPr>
                <a:endParaRPr lang="en-IT"/>
              </a:p>
            </c:txPr>
            <c:dLblPos val="outEnd"/>
            <c:showLegendKey val="0"/>
            <c:showVal val="1"/>
            <c:showCatName val="1"/>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Sheet1!$A$2:$A$3</c:f>
              <c:strCache>
                <c:ptCount val="2"/>
                <c:pt idx="0">
                  <c:v>Yes</c:v>
                </c:pt>
                <c:pt idx="1">
                  <c:v>No</c:v>
                </c:pt>
              </c:strCache>
            </c:strRef>
          </c:cat>
          <c:val>
            <c:numRef>
              <c:f>Sheet1!$B$2:$B$3</c:f>
              <c:numCache>
                <c:formatCode>General</c:formatCode>
                <c:ptCount val="2"/>
                <c:pt idx="0">
                  <c:v>1</c:v>
                </c:pt>
                <c:pt idx="1">
                  <c:v>6</c:v>
                </c:pt>
              </c:numCache>
            </c:numRef>
          </c:val>
          <c:extLst>
            <c:ext xmlns:c16="http://schemas.microsoft.com/office/drawing/2014/chart" uri="{C3380CC4-5D6E-409C-BE32-E72D297353CC}">
              <c16:uniqueId val="{00000004-B7CE-D54F-A8B7-3720E9482C31}"/>
            </c:ext>
          </c:extLst>
        </c:ser>
        <c:dLbls>
          <c:showLegendKey val="0"/>
          <c:showVal val="0"/>
          <c:showCatName val="0"/>
          <c:showSerName val="0"/>
          <c:showPercent val="0"/>
          <c:showBubbleSize val="0"/>
        </c:dLbls>
        <c:gapWidth val="100"/>
        <c:axId val="1364655424"/>
        <c:axId val="1356631120"/>
      </c:barChart>
      <c:catAx>
        <c:axId val="1364655424"/>
        <c:scaling>
          <c:orientation val="minMax"/>
        </c:scaling>
        <c:delete val="0"/>
        <c:axPos val="b"/>
        <c:numFmt formatCode="General"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IT"/>
          </a:p>
        </c:txPr>
        <c:crossAx val="1356631120"/>
        <c:crosses val="autoZero"/>
        <c:auto val="1"/>
        <c:lblAlgn val="ctr"/>
        <c:lblOffset val="100"/>
        <c:noMultiLvlLbl val="0"/>
      </c:catAx>
      <c:valAx>
        <c:axId val="1356631120"/>
        <c:scaling>
          <c:orientation val="minMax"/>
          <c:max val="25"/>
        </c:scaling>
        <c:delete val="0"/>
        <c:axPos val="l"/>
        <c:majorGridlines>
          <c:spPr>
            <a:ln w="9525" cap="flat" cmpd="sng" algn="ctr">
              <a:solidFill>
                <a:schemeClr val="tx1">
                  <a:lumMod val="15000"/>
                  <a:lumOff val="85000"/>
                </a:schemeClr>
              </a:solidFill>
              <a:round/>
            </a:ln>
            <a:effectLst/>
          </c:spPr>
        </c:majorGridlines>
        <c:numFmt formatCode="General" sourceLinked="1"/>
        <c:majorTickMark val="out"/>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IT"/>
          </a:p>
        </c:txPr>
        <c:crossAx val="1364655424"/>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en-IT"/>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00" b="0" i="0" u="none" strike="noStrike" kern="1200" spc="0" baseline="0">
                <a:solidFill>
                  <a:schemeClr val="tx1">
                    <a:lumMod val="65000"/>
                    <a:lumOff val="35000"/>
                  </a:schemeClr>
                </a:solidFill>
                <a:latin typeface="+mn-lt"/>
                <a:ea typeface="+mn-ea"/>
                <a:cs typeface="+mn-cs"/>
              </a:defRPr>
            </a:pPr>
            <a:r>
              <a:rPr lang="en-GB" sz="1800" b="1" dirty="0">
                <a:solidFill>
                  <a:schemeClr val="tx1"/>
                </a:solidFill>
              </a:rPr>
              <a:t>Water-Food (for </a:t>
            </a:r>
            <a:r>
              <a:rPr lang="en-GB" sz="1800" b="1" dirty="0" err="1">
                <a:solidFill>
                  <a:schemeClr val="tx1"/>
                </a:solidFill>
              </a:rPr>
              <a:t>Agr</a:t>
            </a:r>
            <a:r>
              <a:rPr lang="en-GB" sz="1800" b="1" dirty="0">
                <a:solidFill>
                  <a:schemeClr val="tx1"/>
                </a:solidFill>
              </a:rPr>
              <a:t>. sector)</a:t>
            </a:r>
          </a:p>
        </c:rich>
      </c:tx>
      <c:layout>
        <c:manualLayout>
          <c:xMode val="edge"/>
          <c:yMode val="edge"/>
          <c:x val="0.191715625"/>
          <c:y val="9.3461111111111158E-3"/>
        </c:manualLayout>
      </c:layout>
      <c:overlay val="0"/>
      <c:spPr>
        <a:noFill/>
        <a:ln>
          <a:noFill/>
        </a:ln>
        <a:effectLst/>
      </c:spPr>
      <c:txPr>
        <a:bodyPr rot="0" spcFirstLastPara="1" vertOverflow="ellipsis" vert="horz" wrap="square" anchor="ctr" anchorCtr="1"/>
        <a:lstStyle/>
        <a:p>
          <a:pPr>
            <a:defRPr sz="1800" b="0" i="0" u="none" strike="noStrike" kern="1200" spc="0" baseline="0">
              <a:solidFill>
                <a:schemeClr val="tx1">
                  <a:lumMod val="65000"/>
                  <a:lumOff val="35000"/>
                </a:schemeClr>
              </a:solidFill>
              <a:latin typeface="+mn-lt"/>
              <a:ea typeface="+mn-ea"/>
              <a:cs typeface="+mn-cs"/>
            </a:defRPr>
          </a:pPr>
          <a:endParaRPr lang="en-IT"/>
        </a:p>
      </c:txPr>
    </c:title>
    <c:autoTitleDeleted val="0"/>
    <c:plotArea>
      <c:layout/>
      <c:barChart>
        <c:barDir val="col"/>
        <c:grouping val="clustered"/>
        <c:varyColors val="0"/>
        <c:ser>
          <c:idx val="0"/>
          <c:order val="0"/>
          <c:spPr>
            <a:solidFill>
              <a:schemeClr val="accent5">
                <a:lumMod val="60000"/>
                <a:lumOff val="40000"/>
              </a:schemeClr>
            </a:solidFill>
            <a:ln w="19050">
              <a:solidFill>
                <a:schemeClr val="tx1"/>
              </a:solidFill>
            </a:ln>
            <a:effectLst/>
          </c:spPr>
          <c:invertIfNegative val="0"/>
          <c:dPt>
            <c:idx val="0"/>
            <c:invertIfNegative val="0"/>
            <c:bubble3D val="0"/>
            <c:spPr>
              <a:solidFill>
                <a:schemeClr val="accent5">
                  <a:lumMod val="60000"/>
                  <a:lumOff val="40000"/>
                </a:schemeClr>
              </a:solidFill>
              <a:ln w="19050">
                <a:solidFill>
                  <a:schemeClr val="tx1"/>
                </a:solidFill>
              </a:ln>
              <a:effectLst/>
            </c:spPr>
            <c:extLst>
              <c:ext xmlns:c16="http://schemas.microsoft.com/office/drawing/2014/chart" uri="{C3380CC4-5D6E-409C-BE32-E72D297353CC}">
                <c16:uniqueId val="{00000001-E192-0A45-8D35-699F1D035F51}"/>
              </c:ext>
            </c:extLst>
          </c:dPt>
          <c:dPt>
            <c:idx val="1"/>
            <c:invertIfNegative val="0"/>
            <c:bubble3D val="0"/>
            <c:spPr>
              <a:solidFill>
                <a:schemeClr val="accent5">
                  <a:lumMod val="60000"/>
                  <a:lumOff val="40000"/>
                </a:schemeClr>
              </a:solidFill>
              <a:ln w="19050">
                <a:solidFill>
                  <a:schemeClr val="tx1"/>
                </a:solidFill>
              </a:ln>
              <a:effectLst/>
            </c:spPr>
            <c:extLst>
              <c:ext xmlns:c16="http://schemas.microsoft.com/office/drawing/2014/chart" uri="{C3380CC4-5D6E-409C-BE32-E72D297353CC}">
                <c16:uniqueId val="{00000003-E192-0A45-8D35-699F1D035F51}"/>
              </c:ext>
            </c:extLst>
          </c:dPt>
          <c:dLbls>
            <c:dLbl>
              <c:idx val="0"/>
              <c:spPr>
                <a:noFill/>
                <a:ln>
                  <a:noFill/>
                </a:ln>
                <a:effectLst/>
              </c:spPr>
              <c:txPr>
                <a:bodyPr rot="0" spcFirstLastPara="1" vertOverflow="ellipsis" vert="horz" wrap="square" lIns="38100" tIns="19050" rIns="38100" bIns="19050" anchor="ctr" anchorCtr="1">
                  <a:noAutofit/>
                </a:bodyPr>
                <a:lstStyle/>
                <a:p>
                  <a:pPr>
                    <a:defRPr sz="1400" b="1" i="0" u="none" strike="noStrike" kern="1200" baseline="0">
                      <a:solidFill>
                        <a:schemeClr val="tx1">
                          <a:lumMod val="75000"/>
                          <a:lumOff val="25000"/>
                        </a:schemeClr>
                      </a:solidFill>
                      <a:latin typeface="+mn-lt"/>
                      <a:ea typeface="+mn-ea"/>
                      <a:cs typeface="+mn-cs"/>
                    </a:defRPr>
                  </a:pPr>
                  <a:endParaRPr lang="en-IT"/>
                </a:p>
              </c:txPr>
              <c:dLblPos val="outEnd"/>
              <c:showLegendKey val="0"/>
              <c:showVal val="1"/>
              <c:showCatName val="1"/>
              <c:showSerName val="0"/>
              <c:showPercent val="0"/>
              <c:showBubbleSize val="0"/>
              <c:extLst>
                <c:ext xmlns:c15="http://schemas.microsoft.com/office/drawing/2012/chart" uri="{CE6537A1-D6FC-4f65-9D91-7224C49458BB}">
                  <c15:layout>
                    <c:manualLayout>
                      <c:w val="0.16122460433408484"/>
                      <c:h val="0.27499856445869958"/>
                    </c:manualLayout>
                  </c15:layout>
                </c:ext>
                <c:ext xmlns:c16="http://schemas.microsoft.com/office/drawing/2014/chart" uri="{C3380CC4-5D6E-409C-BE32-E72D297353CC}">
                  <c16:uniqueId val="{00000001-E192-0A45-8D35-699F1D035F51}"/>
                </c:ext>
              </c:extLst>
            </c:dLbl>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tx1">
                        <a:lumMod val="75000"/>
                        <a:lumOff val="25000"/>
                      </a:schemeClr>
                    </a:solidFill>
                    <a:latin typeface="+mn-lt"/>
                    <a:ea typeface="+mn-ea"/>
                    <a:cs typeface="+mn-cs"/>
                  </a:defRPr>
                </a:pPr>
                <a:endParaRPr lang="en-IT"/>
              </a:p>
            </c:txPr>
            <c:dLblPos val="outEnd"/>
            <c:showLegendKey val="0"/>
            <c:showVal val="1"/>
            <c:showCatName val="1"/>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Sheet1!$A$9:$A$10</c:f>
              <c:strCache>
                <c:ptCount val="2"/>
                <c:pt idx="0">
                  <c:v>Yes</c:v>
                </c:pt>
                <c:pt idx="1">
                  <c:v>No</c:v>
                </c:pt>
              </c:strCache>
            </c:strRef>
          </c:cat>
          <c:val>
            <c:numRef>
              <c:f>Sheet1!$B$9:$B$10</c:f>
              <c:numCache>
                <c:formatCode>General</c:formatCode>
                <c:ptCount val="2"/>
                <c:pt idx="0">
                  <c:v>16</c:v>
                </c:pt>
                <c:pt idx="1">
                  <c:v>9</c:v>
                </c:pt>
              </c:numCache>
            </c:numRef>
          </c:val>
          <c:extLst>
            <c:ext xmlns:c16="http://schemas.microsoft.com/office/drawing/2014/chart" uri="{C3380CC4-5D6E-409C-BE32-E72D297353CC}">
              <c16:uniqueId val="{00000004-E192-0A45-8D35-699F1D035F51}"/>
            </c:ext>
          </c:extLst>
        </c:ser>
        <c:dLbls>
          <c:showLegendKey val="0"/>
          <c:showVal val="0"/>
          <c:showCatName val="0"/>
          <c:showSerName val="0"/>
          <c:showPercent val="0"/>
          <c:showBubbleSize val="0"/>
        </c:dLbls>
        <c:gapWidth val="100"/>
        <c:axId val="1361361600"/>
        <c:axId val="1361357360"/>
      </c:barChart>
      <c:valAx>
        <c:axId val="1361357360"/>
        <c:scaling>
          <c:orientation val="minMax"/>
          <c:max val="25"/>
        </c:scaling>
        <c:delete val="0"/>
        <c:axPos val="l"/>
        <c:majorGridlines>
          <c:spPr>
            <a:ln w="9525" cap="flat" cmpd="sng" algn="ctr">
              <a:solidFill>
                <a:schemeClr val="tx1">
                  <a:lumMod val="15000"/>
                  <a:lumOff val="85000"/>
                </a:schemeClr>
              </a:solidFill>
              <a:round/>
            </a:ln>
            <a:effectLst/>
          </c:spPr>
        </c:majorGridlines>
        <c:numFmt formatCode="General" sourceLinked="1"/>
        <c:majorTickMark val="out"/>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IT"/>
          </a:p>
        </c:txPr>
        <c:crossAx val="1361361600"/>
        <c:crosses val="autoZero"/>
        <c:crossBetween val="between"/>
      </c:valAx>
      <c:catAx>
        <c:axId val="1361361600"/>
        <c:scaling>
          <c:orientation val="minMax"/>
        </c:scaling>
        <c:delete val="0"/>
        <c:axPos val="b"/>
        <c:numFmt formatCode="General"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IT"/>
          </a:p>
        </c:txPr>
        <c:crossAx val="1361357360"/>
        <c:crosses val="autoZero"/>
        <c:auto val="1"/>
        <c:lblAlgn val="ctr"/>
        <c:lblOffset val="100"/>
        <c:noMultiLvlLbl val="0"/>
      </c:catAx>
      <c:spPr>
        <a:noFill/>
        <a:ln>
          <a:noFill/>
        </a:ln>
        <a:effectLst/>
      </c:spPr>
    </c:plotArea>
    <c:plotVisOnly val="1"/>
    <c:dispBlanksAs val="gap"/>
    <c:showDLblsOverMax val="0"/>
  </c:chart>
  <c:spPr>
    <a:noFill/>
    <a:ln>
      <a:noFill/>
    </a:ln>
    <a:effectLst/>
  </c:spPr>
  <c:txPr>
    <a:bodyPr/>
    <a:lstStyle/>
    <a:p>
      <a:pPr>
        <a:defRPr/>
      </a:pPr>
      <a:endParaRPr lang="en-IT"/>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Sheet1!$F$3</c:f>
              <c:strCache>
                <c:ptCount val="1"/>
                <c:pt idx="0">
                  <c:v>Flat_MoveLa_MoveW</c:v>
                </c:pt>
              </c:strCache>
            </c:strRef>
          </c:tx>
          <c:spPr>
            <a:solidFill>
              <a:schemeClr val="accent4">
                <a:lumMod val="20000"/>
                <a:lumOff val="80000"/>
              </a:schemeClr>
            </a:solidFill>
            <a:ln>
              <a:solidFill>
                <a:schemeClr val="tx1"/>
              </a:solid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IT"/>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Sheet1!$K$2</c:f>
              <c:numCache>
                <c:formatCode>0%</c:formatCode>
                <c:ptCount val="1"/>
                <c:pt idx="0">
                  <c:v>-0.5</c:v>
                </c:pt>
              </c:numCache>
            </c:numRef>
          </c:cat>
          <c:val>
            <c:numRef>
              <c:f>Sheet1!$K$3</c:f>
              <c:numCache>
                <c:formatCode>General</c:formatCode>
                <c:ptCount val="1"/>
                <c:pt idx="0">
                  <c:v>-0.32</c:v>
                </c:pt>
              </c:numCache>
            </c:numRef>
          </c:val>
          <c:extLst>
            <c:ext xmlns:c16="http://schemas.microsoft.com/office/drawing/2014/chart" uri="{C3380CC4-5D6E-409C-BE32-E72D297353CC}">
              <c16:uniqueId val="{00000000-9137-D141-98AF-7EE2853BB940}"/>
            </c:ext>
          </c:extLst>
        </c:ser>
        <c:ser>
          <c:idx val="1"/>
          <c:order val="1"/>
          <c:tx>
            <c:strRef>
              <c:f>Sheet1!$F$4</c:f>
              <c:strCache>
                <c:ptCount val="1"/>
                <c:pt idx="0">
                  <c:v>Flat_SlugLa_MoveW</c:v>
                </c:pt>
              </c:strCache>
            </c:strRef>
          </c:tx>
          <c:spPr>
            <a:solidFill>
              <a:schemeClr val="accent4">
                <a:lumMod val="40000"/>
                <a:lumOff val="60000"/>
              </a:schemeClr>
            </a:solidFill>
            <a:ln>
              <a:solidFill>
                <a:schemeClr val="tx1"/>
              </a:solid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IT"/>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Sheet1!$K$2</c:f>
              <c:numCache>
                <c:formatCode>0%</c:formatCode>
                <c:ptCount val="1"/>
                <c:pt idx="0">
                  <c:v>-0.5</c:v>
                </c:pt>
              </c:numCache>
            </c:numRef>
          </c:cat>
          <c:val>
            <c:numRef>
              <c:f>Sheet1!$K$4</c:f>
              <c:numCache>
                <c:formatCode>General</c:formatCode>
                <c:ptCount val="1"/>
                <c:pt idx="0">
                  <c:v>-0.32</c:v>
                </c:pt>
              </c:numCache>
            </c:numRef>
          </c:val>
          <c:extLst>
            <c:ext xmlns:c16="http://schemas.microsoft.com/office/drawing/2014/chart" uri="{C3380CC4-5D6E-409C-BE32-E72D297353CC}">
              <c16:uniqueId val="{00000001-9137-D141-98AF-7EE2853BB940}"/>
            </c:ext>
          </c:extLst>
        </c:ser>
        <c:ser>
          <c:idx val="2"/>
          <c:order val="2"/>
          <c:tx>
            <c:strRef>
              <c:f>Sheet1!$F$5</c:f>
              <c:strCache>
                <c:ptCount val="1"/>
                <c:pt idx="0">
                  <c:v>Original_MoveLa_SlugW</c:v>
                </c:pt>
              </c:strCache>
            </c:strRef>
          </c:tx>
          <c:spPr>
            <a:solidFill>
              <a:schemeClr val="accent3">
                <a:lumMod val="60000"/>
                <a:lumOff val="40000"/>
              </a:schemeClr>
            </a:solidFill>
            <a:ln>
              <a:noFill/>
            </a:ln>
            <a:effectLst/>
          </c:spPr>
          <c:invertIfNegative val="0"/>
          <c:dPt>
            <c:idx val="0"/>
            <c:invertIfNegative val="0"/>
            <c:bubble3D val="0"/>
            <c:spPr>
              <a:solidFill>
                <a:schemeClr val="accent3">
                  <a:lumMod val="60000"/>
                  <a:lumOff val="40000"/>
                </a:schemeClr>
              </a:solidFill>
              <a:ln>
                <a:solidFill>
                  <a:schemeClr val="tx1"/>
                </a:solidFill>
              </a:ln>
              <a:effectLst/>
            </c:spPr>
            <c:extLst>
              <c:ext xmlns:c16="http://schemas.microsoft.com/office/drawing/2014/chart" uri="{C3380CC4-5D6E-409C-BE32-E72D297353CC}">
                <c16:uniqueId val="{00000002-1211-4B48-ADCA-0894DA187156}"/>
              </c:ext>
            </c:extLst>
          </c:dPt>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IT"/>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Sheet1!$K$2</c:f>
              <c:numCache>
                <c:formatCode>0%</c:formatCode>
                <c:ptCount val="1"/>
                <c:pt idx="0">
                  <c:v>-0.5</c:v>
                </c:pt>
              </c:numCache>
            </c:numRef>
          </c:cat>
          <c:val>
            <c:numRef>
              <c:f>Sheet1!$K$5</c:f>
              <c:numCache>
                <c:formatCode>General</c:formatCode>
                <c:ptCount val="1"/>
                <c:pt idx="0">
                  <c:v>-0.38</c:v>
                </c:pt>
              </c:numCache>
            </c:numRef>
          </c:val>
          <c:extLst>
            <c:ext xmlns:c16="http://schemas.microsoft.com/office/drawing/2014/chart" uri="{C3380CC4-5D6E-409C-BE32-E72D297353CC}">
              <c16:uniqueId val="{00000002-9137-D141-98AF-7EE2853BB940}"/>
            </c:ext>
          </c:extLst>
        </c:ser>
        <c:ser>
          <c:idx val="3"/>
          <c:order val="3"/>
          <c:tx>
            <c:strRef>
              <c:f>Sheet1!$F$6</c:f>
              <c:strCache>
                <c:ptCount val="1"/>
                <c:pt idx="0">
                  <c:v>Original_SlugLa_SlugW</c:v>
                </c:pt>
              </c:strCache>
            </c:strRef>
          </c:tx>
          <c:spPr>
            <a:solidFill>
              <a:schemeClr val="accent3">
                <a:lumMod val="75000"/>
              </a:schemeClr>
            </a:solidFill>
            <a:ln>
              <a:solidFill>
                <a:schemeClr val="tx1"/>
              </a:solid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IT"/>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Sheet1!$K$2</c:f>
              <c:numCache>
                <c:formatCode>0%</c:formatCode>
                <c:ptCount val="1"/>
                <c:pt idx="0">
                  <c:v>-0.5</c:v>
                </c:pt>
              </c:numCache>
            </c:numRef>
          </c:cat>
          <c:val>
            <c:numRef>
              <c:f>Sheet1!$K$6</c:f>
              <c:numCache>
                <c:formatCode>General</c:formatCode>
                <c:ptCount val="1"/>
                <c:pt idx="0">
                  <c:v>-0.39</c:v>
                </c:pt>
              </c:numCache>
            </c:numRef>
          </c:val>
          <c:extLst>
            <c:ext xmlns:c16="http://schemas.microsoft.com/office/drawing/2014/chart" uri="{C3380CC4-5D6E-409C-BE32-E72D297353CC}">
              <c16:uniqueId val="{00000003-9137-D141-98AF-7EE2853BB940}"/>
            </c:ext>
          </c:extLst>
        </c:ser>
        <c:ser>
          <c:idx val="4"/>
          <c:order val="4"/>
          <c:tx>
            <c:strRef>
              <c:f>Sheet1!$F$7</c:f>
              <c:strCache>
                <c:ptCount val="1"/>
                <c:pt idx="0">
                  <c:v>Flat_SlugLa_SlugW</c:v>
                </c:pt>
              </c:strCache>
            </c:strRef>
          </c:tx>
          <c:spPr>
            <a:solidFill>
              <a:schemeClr val="accent4">
                <a:lumMod val="60000"/>
                <a:lumOff val="40000"/>
              </a:schemeClr>
            </a:solidFill>
            <a:ln>
              <a:solidFill>
                <a:schemeClr val="tx1"/>
              </a:solid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IT"/>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Sheet1!$K$2</c:f>
              <c:numCache>
                <c:formatCode>0%</c:formatCode>
                <c:ptCount val="1"/>
                <c:pt idx="0">
                  <c:v>-0.5</c:v>
                </c:pt>
              </c:numCache>
            </c:numRef>
          </c:cat>
          <c:val>
            <c:numRef>
              <c:f>Sheet1!$K$7</c:f>
              <c:numCache>
                <c:formatCode>General</c:formatCode>
                <c:ptCount val="1"/>
                <c:pt idx="0">
                  <c:v>-0.42</c:v>
                </c:pt>
              </c:numCache>
            </c:numRef>
          </c:val>
          <c:extLst>
            <c:ext xmlns:c16="http://schemas.microsoft.com/office/drawing/2014/chart" uri="{C3380CC4-5D6E-409C-BE32-E72D297353CC}">
              <c16:uniqueId val="{00000004-9137-D141-98AF-7EE2853BB940}"/>
            </c:ext>
          </c:extLst>
        </c:ser>
        <c:ser>
          <c:idx val="5"/>
          <c:order val="5"/>
          <c:tx>
            <c:strRef>
              <c:f>Sheet1!$F$8</c:f>
              <c:strCache>
                <c:ptCount val="1"/>
                <c:pt idx="0">
                  <c:v>ICESWN_MovLa_MoveW</c:v>
                </c:pt>
              </c:strCache>
            </c:strRef>
          </c:tx>
          <c:spPr>
            <a:solidFill>
              <a:schemeClr val="accent6">
                <a:lumMod val="20000"/>
                <a:lumOff val="80000"/>
              </a:schemeClr>
            </a:solidFill>
            <a:ln>
              <a:noFill/>
            </a:ln>
            <a:effectLst/>
          </c:spPr>
          <c:invertIfNegative val="0"/>
          <c:dPt>
            <c:idx val="0"/>
            <c:invertIfNegative val="0"/>
            <c:bubble3D val="0"/>
            <c:spPr>
              <a:solidFill>
                <a:schemeClr val="accent6">
                  <a:lumMod val="20000"/>
                  <a:lumOff val="80000"/>
                </a:schemeClr>
              </a:solidFill>
              <a:ln>
                <a:solidFill>
                  <a:schemeClr val="tx1"/>
                </a:solidFill>
              </a:ln>
              <a:effectLst/>
            </c:spPr>
            <c:extLst>
              <c:ext xmlns:c16="http://schemas.microsoft.com/office/drawing/2014/chart" uri="{C3380CC4-5D6E-409C-BE32-E72D297353CC}">
                <c16:uniqueId val="{00000000-4A87-A34E-87FF-EBC4413DD6C2}"/>
              </c:ext>
            </c:extLst>
          </c:dPt>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IT"/>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Sheet1!$K$2</c:f>
              <c:numCache>
                <c:formatCode>0%</c:formatCode>
                <c:ptCount val="1"/>
                <c:pt idx="0">
                  <c:v>-0.5</c:v>
                </c:pt>
              </c:numCache>
            </c:numRef>
          </c:cat>
          <c:val>
            <c:numRef>
              <c:f>Sheet1!$K$8</c:f>
              <c:numCache>
                <c:formatCode>General</c:formatCode>
                <c:ptCount val="1"/>
                <c:pt idx="0">
                  <c:v>-10.66</c:v>
                </c:pt>
              </c:numCache>
            </c:numRef>
          </c:val>
          <c:extLst>
            <c:ext xmlns:c16="http://schemas.microsoft.com/office/drawing/2014/chart" uri="{C3380CC4-5D6E-409C-BE32-E72D297353CC}">
              <c16:uniqueId val="{00000005-9137-D141-98AF-7EE2853BB940}"/>
            </c:ext>
          </c:extLst>
        </c:ser>
        <c:ser>
          <c:idx val="6"/>
          <c:order val="6"/>
          <c:tx>
            <c:strRef>
              <c:f>Sheet1!$F$9</c:f>
              <c:strCache>
                <c:ptCount val="1"/>
                <c:pt idx="0">
                  <c:v>ICESWN_SlugLa_MoveW</c:v>
                </c:pt>
              </c:strCache>
            </c:strRef>
          </c:tx>
          <c:spPr>
            <a:solidFill>
              <a:schemeClr val="accent6">
                <a:lumMod val="40000"/>
                <a:lumOff val="60000"/>
              </a:schemeClr>
            </a:solidFill>
            <a:ln>
              <a:solidFill>
                <a:schemeClr val="tx1"/>
              </a:solid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IT"/>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Sheet1!$K$2</c:f>
              <c:numCache>
                <c:formatCode>0%</c:formatCode>
                <c:ptCount val="1"/>
                <c:pt idx="0">
                  <c:v>-0.5</c:v>
                </c:pt>
              </c:numCache>
            </c:numRef>
          </c:cat>
          <c:val>
            <c:numRef>
              <c:f>Sheet1!$K$9</c:f>
              <c:numCache>
                <c:formatCode>General</c:formatCode>
                <c:ptCount val="1"/>
                <c:pt idx="0">
                  <c:v>-10.67</c:v>
                </c:pt>
              </c:numCache>
            </c:numRef>
          </c:val>
          <c:extLst>
            <c:ext xmlns:c16="http://schemas.microsoft.com/office/drawing/2014/chart" uri="{C3380CC4-5D6E-409C-BE32-E72D297353CC}">
              <c16:uniqueId val="{00000006-9137-D141-98AF-7EE2853BB940}"/>
            </c:ext>
          </c:extLst>
        </c:ser>
        <c:ser>
          <c:idx val="7"/>
          <c:order val="7"/>
          <c:tx>
            <c:strRef>
              <c:f>Sheet1!$F$10</c:f>
              <c:strCache>
                <c:ptCount val="1"/>
                <c:pt idx="0">
                  <c:v>ICESWN_Original_MoveLa_SlugW</c:v>
                </c:pt>
              </c:strCache>
            </c:strRef>
          </c:tx>
          <c:spPr>
            <a:solidFill>
              <a:schemeClr val="accent5">
                <a:lumMod val="60000"/>
                <a:lumOff val="40000"/>
              </a:schemeClr>
            </a:solidFill>
            <a:ln>
              <a:solidFill>
                <a:schemeClr val="tx1"/>
              </a:solid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IT"/>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Sheet1!$K$2</c:f>
              <c:numCache>
                <c:formatCode>0%</c:formatCode>
                <c:ptCount val="1"/>
                <c:pt idx="0">
                  <c:v>-0.5</c:v>
                </c:pt>
              </c:numCache>
            </c:numRef>
          </c:cat>
          <c:val>
            <c:numRef>
              <c:f>Sheet1!$K$10</c:f>
              <c:numCache>
                <c:formatCode>General</c:formatCode>
                <c:ptCount val="1"/>
                <c:pt idx="0">
                  <c:v>-16.02</c:v>
                </c:pt>
              </c:numCache>
            </c:numRef>
          </c:val>
          <c:extLst>
            <c:ext xmlns:c16="http://schemas.microsoft.com/office/drawing/2014/chart" uri="{C3380CC4-5D6E-409C-BE32-E72D297353CC}">
              <c16:uniqueId val="{00000007-9137-D141-98AF-7EE2853BB940}"/>
            </c:ext>
          </c:extLst>
        </c:ser>
        <c:ser>
          <c:idx val="8"/>
          <c:order val="8"/>
          <c:tx>
            <c:strRef>
              <c:f>Sheet1!$F$11</c:f>
              <c:strCache>
                <c:ptCount val="1"/>
                <c:pt idx="0">
                  <c:v>ICESWN_Original_SlugLa_SlugW</c:v>
                </c:pt>
              </c:strCache>
            </c:strRef>
          </c:tx>
          <c:spPr>
            <a:solidFill>
              <a:schemeClr val="accent5">
                <a:lumMod val="75000"/>
              </a:schemeClr>
            </a:solidFill>
            <a:ln>
              <a:solidFill>
                <a:schemeClr val="tx1"/>
              </a:solid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IT"/>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Sheet1!$K$2</c:f>
              <c:numCache>
                <c:formatCode>0%</c:formatCode>
                <c:ptCount val="1"/>
                <c:pt idx="0">
                  <c:v>-0.5</c:v>
                </c:pt>
              </c:numCache>
            </c:numRef>
          </c:cat>
          <c:val>
            <c:numRef>
              <c:f>Sheet1!$K$11</c:f>
              <c:numCache>
                <c:formatCode>General</c:formatCode>
                <c:ptCount val="1"/>
                <c:pt idx="0">
                  <c:v>-16.02</c:v>
                </c:pt>
              </c:numCache>
            </c:numRef>
          </c:val>
          <c:extLst>
            <c:ext xmlns:c16="http://schemas.microsoft.com/office/drawing/2014/chart" uri="{C3380CC4-5D6E-409C-BE32-E72D297353CC}">
              <c16:uniqueId val="{00000008-9137-D141-98AF-7EE2853BB940}"/>
            </c:ext>
          </c:extLst>
        </c:ser>
        <c:ser>
          <c:idx val="9"/>
          <c:order val="9"/>
          <c:tx>
            <c:strRef>
              <c:f>Sheet1!$F$12</c:f>
              <c:strCache>
                <c:ptCount val="1"/>
                <c:pt idx="0">
                  <c:v>ICESWN_SlugLa_SlugW</c:v>
                </c:pt>
              </c:strCache>
            </c:strRef>
          </c:tx>
          <c:spPr>
            <a:solidFill>
              <a:schemeClr val="accent6">
                <a:lumMod val="60000"/>
                <a:lumOff val="40000"/>
              </a:schemeClr>
            </a:solidFill>
            <a:ln>
              <a:solidFill>
                <a:schemeClr val="tx1"/>
              </a:solid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IT"/>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Sheet1!$K$2</c:f>
              <c:numCache>
                <c:formatCode>0%</c:formatCode>
                <c:ptCount val="1"/>
                <c:pt idx="0">
                  <c:v>-0.5</c:v>
                </c:pt>
              </c:numCache>
            </c:numRef>
          </c:cat>
          <c:val>
            <c:numRef>
              <c:f>Sheet1!$K$12</c:f>
              <c:numCache>
                <c:formatCode>General</c:formatCode>
                <c:ptCount val="1"/>
                <c:pt idx="0">
                  <c:v>-18.63</c:v>
                </c:pt>
              </c:numCache>
            </c:numRef>
          </c:val>
          <c:extLst>
            <c:ext xmlns:c16="http://schemas.microsoft.com/office/drawing/2014/chart" uri="{C3380CC4-5D6E-409C-BE32-E72D297353CC}">
              <c16:uniqueId val="{00000009-9137-D141-98AF-7EE2853BB940}"/>
            </c:ext>
          </c:extLst>
        </c:ser>
        <c:dLbls>
          <c:dLblPos val="ctr"/>
          <c:showLegendKey val="0"/>
          <c:showVal val="1"/>
          <c:showCatName val="0"/>
          <c:showSerName val="0"/>
          <c:showPercent val="0"/>
          <c:showBubbleSize val="0"/>
        </c:dLbls>
        <c:gapWidth val="219"/>
        <c:overlap val="-27"/>
        <c:axId val="85267599"/>
        <c:axId val="85683375"/>
      </c:barChart>
      <c:catAx>
        <c:axId val="85267599"/>
        <c:scaling>
          <c:orientation val="minMax"/>
        </c:scaling>
        <c:delete val="0"/>
        <c:axPos val="b"/>
        <c:numFmt formatCode="0%" sourceLinked="1"/>
        <c:majorTickMark val="none"/>
        <c:minorTickMark val="none"/>
        <c:tickLblPos val="low"/>
        <c:spPr>
          <a:noFill/>
          <a:ln w="9525" cap="flat" cmpd="sng" algn="ctr">
            <a:solidFill>
              <a:schemeClr val="tx1"/>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IT"/>
          </a:p>
        </c:txPr>
        <c:crossAx val="85683375"/>
        <c:crosses val="autoZero"/>
        <c:auto val="1"/>
        <c:lblAlgn val="ctr"/>
        <c:lblOffset val="100"/>
        <c:noMultiLvlLbl val="0"/>
      </c:catAx>
      <c:valAx>
        <c:axId val="85683375"/>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IT"/>
          </a:p>
        </c:txPr>
        <c:crossAx val="85267599"/>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IT"/>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IT"/>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Sheet2!$B$16</c:f>
              <c:strCache>
                <c:ptCount val="1"/>
                <c:pt idx="0">
                  <c:v>ORIG</c:v>
                </c:pt>
              </c:strCache>
            </c:strRef>
          </c:tx>
          <c:spPr>
            <a:solidFill>
              <a:schemeClr val="accent6">
                <a:lumMod val="60000"/>
                <a:lumOff val="40000"/>
              </a:schemeClr>
            </a:solidFill>
            <a:ln>
              <a:solidFill>
                <a:schemeClr val="tx1"/>
              </a:solidFill>
            </a:ln>
            <a:effectLst/>
          </c:spPr>
          <c:invertIfNegative val="0"/>
          <c:cat>
            <c:strRef>
              <c:f>Sheet2!$A$17:$A$26</c:f>
              <c:strCache>
                <c:ptCount val="10"/>
                <c:pt idx="0">
                  <c:v>1 OECDEU</c:v>
                </c:pt>
                <c:pt idx="1">
                  <c:v>2 OECDAmerica</c:v>
                </c:pt>
                <c:pt idx="2">
                  <c:v>3 OECDAsiaOce</c:v>
                </c:pt>
                <c:pt idx="3">
                  <c:v>4 OthEUEuras</c:v>
                </c:pt>
                <c:pt idx="4">
                  <c:v>5 Asia</c:v>
                </c:pt>
                <c:pt idx="5">
                  <c:v>6 Cina</c:v>
                </c:pt>
                <c:pt idx="6">
                  <c:v>7 India</c:v>
                </c:pt>
                <c:pt idx="7">
                  <c:v>8 MiddleEast</c:v>
                </c:pt>
                <c:pt idx="8">
                  <c:v>9 Africa</c:v>
                </c:pt>
                <c:pt idx="9">
                  <c:v>10 LatinAmerica</c:v>
                </c:pt>
              </c:strCache>
            </c:strRef>
          </c:cat>
          <c:val>
            <c:numRef>
              <c:f>Sheet2!$B$17:$B$26</c:f>
              <c:numCache>
                <c:formatCode>General</c:formatCode>
                <c:ptCount val="10"/>
                <c:pt idx="0">
                  <c:v>4.5746739999999999</c:v>
                </c:pt>
                <c:pt idx="1">
                  <c:v>-5.3588009999999997</c:v>
                </c:pt>
                <c:pt idx="2">
                  <c:v>6.076702</c:v>
                </c:pt>
                <c:pt idx="3">
                  <c:v>-6.4760499999999999</c:v>
                </c:pt>
                <c:pt idx="4">
                  <c:v>-5.6364539999999996</c:v>
                </c:pt>
                <c:pt idx="5">
                  <c:v>0.62899899999999997</c:v>
                </c:pt>
                <c:pt idx="6">
                  <c:v>-5.9277990000000003</c:v>
                </c:pt>
                <c:pt idx="7">
                  <c:v>1.5248600000000001</c:v>
                </c:pt>
                <c:pt idx="8">
                  <c:v>4.1477190000000004</c:v>
                </c:pt>
                <c:pt idx="9">
                  <c:v>-2.3517980000000001</c:v>
                </c:pt>
              </c:numCache>
            </c:numRef>
          </c:val>
          <c:extLst>
            <c:ext xmlns:c16="http://schemas.microsoft.com/office/drawing/2014/chart" uri="{C3380CC4-5D6E-409C-BE32-E72D297353CC}">
              <c16:uniqueId val="{00000000-800F-6B42-BC72-1F7A723CB0B3}"/>
            </c:ext>
          </c:extLst>
        </c:ser>
        <c:ser>
          <c:idx val="1"/>
          <c:order val="1"/>
          <c:tx>
            <c:strRef>
              <c:f>Sheet2!$C$16</c:f>
              <c:strCache>
                <c:ptCount val="1"/>
                <c:pt idx="0">
                  <c:v>Flat</c:v>
                </c:pt>
              </c:strCache>
            </c:strRef>
          </c:tx>
          <c:spPr>
            <a:solidFill>
              <a:schemeClr val="accent4">
                <a:lumMod val="40000"/>
                <a:lumOff val="60000"/>
              </a:schemeClr>
            </a:solidFill>
            <a:ln>
              <a:solidFill>
                <a:schemeClr val="tx1"/>
              </a:solidFill>
            </a:ln>
            <a:effectLst/>
          </c:spPr>
          <c:invertIfNegative val="0"/>
          <c:cat>
            <c:strRef>
              <c:f>Sheet2!$A$17:$A$26</c:f>
              <c:strCache>
                <c:ptCount val="10"/>
                <c:pt idx="0">
                  <c:v>1 OECDEU</c:v>
                </c:pt>
                <c:pt idx="1">
                  <c:v>2 OECDAmerica</c:v>
                </c:pt>
                <c:pt idx="2">
                  <c:v>3 OECDAsiaOce</c:v>
                </c:pt>
                <c:pt idx="3">
                  <c:v>4 OthEUEuras</c:v>
                </c:pt>
                <c:pt idx="4">
                  <c:v>5 Asia</c:v>
                </c:pt>
                <c:pt idx="5">
                  <c:v>6 Cina</c:v>
                </c:pt>
                <c:pt idx="6">
                  <c:v>7 India</c:v>
                </c:pt>
                <c:pt idx="7">
                  <c:v>8 MiddleEast</c:v>
                </c:pt>
                <c:pt idx="8">
                  <c:v>9 Africa</c:v>
                </c:pt>
                <c:pt idx="9">
                  <c:v>10 LatinAmerica</c:v>
                </c:pt>
              </c:strCache>
            </c:strRef>
          </c:cat>
          <c:val>
            <c:numRef>
              <c:f>Sheet2!$C$17:$C$26</c:f>
              <c:numCache>
                <c:formatCode>General</c:formatCode>
                <c:ptCount val="10"/>
                <c:pt idx="0">
                  <c:v>5.560562</c:v>
                </c:pt>
                <c:pt idx="1">
                  <c:v>-0.32258999999999999</c:v>
                </c:pt>
                <c:pt idx="2">
                  <c:v>3.62399</c:v>
                </c:pt>
                <c:pt idx="3">
                  <c:v>-4.2347130000000002</c:v>
                </c:pt>
                <c:pt idx="4">
                  <c:v>-6.2760309999999997</c:v>
                </c:pt>
                <c:pt idx="5">
                  <c:v>0.35933399999999999</c:v>
                </c:pt>
                <c:pt idx="6">
                  <c:v>-5.6910629999999998</c:v>
                </c:pt>
                <c:pt idx="7">
                  <c:v>-0.46296799999999999</c:v>
                </c:pt>
                <c:pt idx="8">
                  <c:v>1.134242</c:v>
                </c:pt>
                <c:pt idx="9">
                  <c:v>-4.2585740000000003</c:v>
                </c:pt>
              </c:numCache>
            </c:numRef>
          </c:val>
          <c:extLst>
            <c:ext xmlns:c16="http://schemas.microsoft.com/office/drawing/2014/chart" uri="{C3380CC4-5D6E-409C-BE32-E72D297353CC}">
              <c16:uniqueId val="{00000001-800F-6B42-BC72-1F7A723CB0B3}"/>
            </c:ext>
          </c:extLst>
        </c:ser>
        <c:dLbls>
          <c:showLegendKey val="0"/>
          <c:showVal val="0"/>
          <c:showCatName val="0"/>
          <c:showSerName val="0"/>
          <c:showPercent val="0"/>
          <c:showBubbleSize val="0"/>
        </c:dLbls>
        <c:gapWidth val="219"/>
        <c:overlap val="-27"/>
        <c:axId val="1619901808"/>
        <c:axId val="1619903456"/>
      </c:barChart>
      <c:catAx>
        <c:axId val="1619901808"/>
        <c:scaling>
          <c:orientation val="minMax"/>
        </c:scaling>
        <c:delete val="0"/>
        <c:axPos val="b"/>
        <c:numFmt formatCode="General" sourceLinked="1"/>
        <c:majorTickMark val="none"/>
        <c:minorTickMark val="none"/>
        <c:tickLblPos val="high"/>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IT"/>
          </a:p>
        </c:txPr>
        <c:crossAx val="1619903456"/>
        <c:crosses val="autoZero"/>
        <c:auto val="1"/>
        <c:lblAlgn val="ctr"/>
        <c:lblOffset val="100"/>
        <c:noMultiLvlLbl val="0"/>
      </c:catAx>
      <c:valAx>
        <c:axId val="1619903456"/>
        <c:scaling>
          <c:orientation val="minMax"/>
          <c:max val="10"/>
          <c:min val="-10"/>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IT"/>
          </a:p>
        </c:txPr>
        <c:crossAx val="1619901808"/>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IT"/>
        </a:p>
      </c:txPr>
    </c:legend>
    <c:plotVisOnly val="1"/>
    <c:dispBlanksAs val="gap"/>
    <c:showDLblsOverMax val="0"/>
  </c:chart>
  <c:spPr>
    <a:noFill/>
    <a:ln>
      <a:noFill/>
    </a:ln>
    <a:effectLst/>
  </c:spPr>
  <c:txPr>
    <a:bodyPr/>
    <a:lstStyle/>
    <a:p>
      <a:pPr>
        <a:defRPr/>
      </a:pPr>
      <a:endParaRPr lang="en-IT"/>
    </a:p>
  </c:txPr>
  <c:externalData r:id="rId3">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Sheet2!$E$16</c:f>
              <c:strCache>
                <c:ptCount val="1"/>
                <c:pt idx="0">
                  <c:v>ICESWN(ORIG)</c:v>
                </c:pt>
              </c:strCache>
            </c:strRef>
          </c:tx>
          <c:spPr>
            <a:solidFill>
              <a:schemeClr val="accent6">
                <a:lumMod val="75000"/>
              </a:schemeClr>
            </a:solidFill>
            <a:ln>
              <a:solidFill>
                <a:schemeClr val="tx1"/>
              </a:solidFill>
            </a:ln>
            <a:effectLst/>
          </c:spPr>
          <c:invertIfNegative val="0"/>
          <c:cat>
            <c:strRef>
              <c:f>Sheet2!$D$17:$D$26</c:f>
              <c:strCache>
                <c:ptCount val="10"/>
                <c:pt idx="0">
                  <c:v>1 OECDEU</c:v>
                </c:pt>
                <c:pt idx="1">
                  <c:v>2 OECDAmerica</c:v>
                </c:pt>
                <c:pt idx="2">
                  <c:v>3 OECDAsiaOce</c:v>
                </c:pt>
                <c:pt idx="3">
                  <c:v>4 OthEUEuras</c:v>
                </c:pt>
                <c:pt idx="4">
                  <c:v>5 Asia</c:v>
                </c:pt>
                <c:pt idx="5">
                  <c:v>6 Cina</c:v>
                </c:pt>
                <c:pt idx="6">
                  <c:v>7 India</c:v>
                </c:pt>
                <c:pt idx="7">
                  <c:v>8 MiddleEast</c:v>
                </c:pt>
                <c:pt idx="8">
                  <c:v>9 Africa</c:v>
                </c:pt>
                <c:pt idx="9">
                  <c:v>10 LatinAmerica</c:v>
                </c:pt>
              </c:strCache>
            </c:strRef>
          </c:cat>
          <c:val>
            <c:numRef>
              <c:f>Sheet2!$E$17:$E$26</c:f>
              <c:numCache>
                <c:formatCode>General</c:formatCode>
                <c:ptCount val="10"/>
                <c:pt idx="0">
                  <c:v>-18.952752270000001</c:v>
                </c:pt>
                <c:pt idx="1">
                  <c:v>-22.849589989999998</c:v>
                </c:pt>
                <c:pt idx="2">
                  <c:v>-18.553479280000001</c:v>
                </c:pt>
                <c:pt idx="3">
                  <c:v>-22.214104020000001</c:v>
                </c:pt>
                <c:pt idx="4">
                  <c:v>-23.30752975</c:v>
                </c:pt>
                <c:pt idx="5">
                  <c:v>-19.88441693</c:v>
                </c:pt>
                <c:pt idx="6">
                  <c:v>-24.087478300000001</c:v>
                </c:pt>
                <c:pt idx="7">
                  <c:v>-19.339786539999999</c:v>
                </c:pt>
                <c:pt idx="8">
                  <c:v>-18.486917309999999</c:v>
                </c:pt>
                <c:pt idx="9">
                  <c:v>-21.84452967</c:v>
                </c:pt>
              </c:numCache>
            </c:numRef>
          </c:val>
          <c:extLst>
            <c:ext xmlns:c16="http://schemas.microsoft.com/office/drawing/2014/chart" uri="{C3380CC4-5D6E-409C-BE32-E72D297353CC}">
              <c16:uniqueId val="{00000000-2A83-4F48-9840-785539746116}"/>
            </c:ext>
          </c:extLst>
        </c:ser>
        <c:ser>
          <c:idx val="1"/>
          <c:order val="1"/>
          <c:tx>
            <c:strRef>
              <c:f>Sheet2!$F$16</c:f>
              <c:strCache>
                <c:ptCount val="1"/>
                <c:pt idx="0">
                  <c:v>ICESWN</c:v>
                </c:pt>
              </c:strCache>
            </c:strRef>
          </c:tx>
          <c:spPr>
            <a:solidFill>
              <a:schemeClr val="accent4">
                <a:lumMod val="75000"/>
              </a:schemeClr>
            </a:solidFill>
            <a:ln>
              <a:solidFill>
                <a:schemeClr val="tx1"/>
              </a:solidFill>
            </a:ln>
            <a:effectLst/>
          </c:spPr>
          <c:invertIfNegative val="0"/>
          <c:cat>
            <c:strRef>
              <c:f>Sheet2!$D$17:$D$26</c:f>
              <c:strCache>
                <c:ptCount val="10"/>
                <c:pt idx="0">
                  <c:v>1 OECDEU</c:v>
                </c:pt>
                <c:pt idx="1">
                  <c:v>2 OECDAmerica</c:v>
                </c:pt>
                <c:pt idx="2">
                  <c:v>3 OECDAsiaOce</c:v>
                </c:pt>
                <c:pt idx="3">
                  <c:v>4 OthEUEuras</c:v>
                </c:pt>
                <c:pt idx="4">
                  <c:v>5 Asia</c:v>
                </c:pt>
                <c:pt idx="5">
                  <c:v>6 Cina</c:v>
                </c:pt>
                <c:pt idx="6">
                  <c:v>7 India</c:v>
                </c:pt>
                <c:pt idx="7">
                  <c:v>8 MiddleEast</c:v>
                </c:pt>
                <c:pt idx="8">
                  <c:v>9 Africa</c:v>
                </c:pt>
                <c:pt idx="9">
                  <c:v>10 LatinAmerica</c:v>
                </c:pt>
              </c:strCache>
            </c:strRef>
          </c:cat>
          <c:val>
            <c:numRef>
              <c:f>Sheet2!$F$17:$F$26</c:f>
              <c:numCache>
                <c:formatCode>General</c:formatCode>
                <c:ptCount val="10"/>
                <c:pt idx="0">
                  <c:v>8.1165000000000001E-2</c:v>
                </c:pt>
                <c:pt idx="1">
                  <c:v>12.480950999999999</c:v>
                </c:pt>
                <c:pt idx="2">
                  <c:v>-21.310645999999998</c:v>
                </c:pt>
                <c:pt idx="3">
                  <c:v>-33.393752999999997</c:v>
                </c:pt>
                <c:pt idx="4">
                  <c:v>-24.578325</c:v>
                </c:pt>
                <c:pt idx="5">
                  <c:v>-10.769258000000001</c:v>
                </c:pt>
                <c:pt idx="6">
                  <c:v>-25.424236000000001</c:v>
                </c:pt>
                <c:pt idx="7">
                  <c:v>-20.005842000000001</c:v>
                </c:pt>
                <c:pt idx="8">
                  <c:v>-19.645987000000002</c:v>
                </c:pt>
                <c:pt idx="9">
                  <c:v>-25.493389000000001</c:v>
                </c:pt>
              </c:numCache>
            </c:numRef>
          </c:val>
          <c:extLst>
            <c:ext xmlns:c16="http://schemas.microsoft.com/office/drawing/2014/chart" uri="{C3380CC4-5D6E-409C-BE32-E72D297353CC}">
              <c16:uniqueId val="{00000001-2A83-4F48-9840-785539746116}"/>
            </c:ext>
          </c:extLst>
        </c:ser>
        <c:dLbls>
          <c:showLegendKey val="0"/>
          <c:showVal val="0"/>
          <c:showCatName val="0"/>
          <c:showSerName val="0"/>
          <c:showPercent val="0"/>
          <c:showBubbleSize val="0"/>
        </c:dLbls>
        <c:gapWidth val="219"/>
        <c:overlap val="-27"/>
        <c:axId val="1623582304"/>
        <c:axId val="1624638880"/>
      </c:barChart>
      <c:catAx>
        <c:axId val="1623582304"/>
        <c:scaling>
          <c:orientation val="minMax"/>
        </c:scaling>
        <c:delete val="0"/>
        <c:axPos val="b"/>
        <c:numFmt formatCode="General" sourceLinked="1"/>
        <c:majorTickMark val="none"/>
        <c:minorTickMark val="none"/>
        <c:tickLblPos val="high"/>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IT"/>
          </a:p>
        </c:txPr>
        <c:crossAx val="1624638880"/>
        <c:crosses val="autoZero"/>
        <c:auto val="1"/>
        <c:lblAlgn val="ctr"/>
        <c:lblOffset val="100"/>
        <c:noMultiLvlLbl val="0"/>
      </c:catAx>
      <c:valAx>
        <c:axId val="1624638880"/>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IT"/>
          </a:p>
        </c:txPr>
        <c:crossAx val="1623582304"/>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IT"/>
        </a:p>
      </c:txPr>
    </c:legend>
    <c:plotVisOnly val="1"/>
    <c:dispBlanksAs val="gap"/>
    <c:showDLblsOverMax val="0"/>
  </c:chart>
  <c:spPr>
    <a:noFill/>
    <a:ln>
      <a:noFill/>
    </a:ln>
    <a:effectLst/>
  </c:spPr>
  <c:txPr>
    <a:bodyPr/>
    <a:lstStyle/>
    <a:p>
      <a:pPr>
        <a:defRPr/>
      </a:pPr>
      <a:endParaRPr lang="en-IT"/>
    </a:p>
  </c:txPr>
  <c:externalData r:id="rId3">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Sheet2!$I$16</c:f>
              <c:strCache>
                <c:ptCount val="1"/>
                <c:pt idx="0">
                  <c:v>Origin</c:v>
                </c:pt>
              </c:strCache>
            </c:strRef>
          </c:tx>
          <c:spPr>
            <a:solidFill>
              <a:schemeClr val="accent6">
                <a:lumMod val="60000"/>
                <a:lumOff val="40000"/>
              </a:schemeClr>
            </a:solidFill>
            <a:ln>
              <a:solidFill>
                <a:schemeClr val="tx1"/>
              </a:solidFill>
            </a:ln>
            <a:effectLst/>
          </c:spPr>
          <c:invertIfNegative val="0"/>
          <c:cat>
            <c:strRef>
              <c:f>Sheet2!$H$17:$H$26</c:f>
              <c:strCache>
                <c:ptCount val="10"/>
                <c:pt idx="0">
                  <c:v>1 OECDEU</c:v>
                </c:pt>
                <c:pt idx="1">
                  <c:v>2 OECDAmerica</c:v>
                </c:pt>
                <c:pt idx="2">
                  <c:v>3 OECDAsiaOce</c:v>
                </c:pt>
                <c:pt idx="3">
                  <c:v>4 OthEUEuras</c:v>
                </c:pt>
                <c:pt idx="4">
                  <c:v>5 Asia</c:v>
                </c:pt>
                <c:pt idx="5">
                  <c:v>6 Cina</c:v>
                </c:pt>
                <c:pt idx="6">
                  <c:v>7 India</c:v>
                </c:pt>
                <c:pt idx="7">
                  <c:v>8 MiddleEast</c:v>
                </c:pt>
                <c:pt idx="8">
                  <c:v>9 Africa</c:v>
                </c:pt>
                <c:pt idx="9">
                  <c:v>10 LatinAmerica</c:v>
                </c:pt>
              </c:strCache>
            </c:strRef>
          </c:cat>
          <c:val>
            <c:numRef>
              <c:f>Sheet2!$I$17:$I$26</c:f>
              <c:numCache>
                <c:formatCode>General</c:formatCode>
                <c:ptCount val="10"/>
                <c:pt idx="0">
                  <c:v>-0.49337399999999998</c:v>
                </c:pt>
                <c:pt idx="1">
                  <c:v>-0.331619</c:v>
                </c:pt>
                <c:pt idx="2">
                  <c:v>-0.85198600000000002</c:v>
                </c:pt>
                <c:pt idx="3">
                  <c:v>-0.17694199999999999</c:v>
                </c:pt>
                <c:pt idx="4">
                  <c:v>1.457803</c:v>
                </c:pt>
                <c:pt idx="5">
                  <c:v>-0.12726799999999999</c:v>
                </c:pt>
                <c:pt idx="6">
                  <c:v>3.902345</c:v>
                </c:pt>
                <c:pt idx="7">
                  <c:v>-0.103628</c:v>
                </c:pt>
                <c:pt idx="8">
                  <c:v>-5.0666000000000003E-2</c:v>
                </c:pt>
                <c:pt idx="9">
                  <c:v>-0.23169799999999999</c:v>
                </c:pt>
              </c:numCache>
            </c:numRef>
          </c:val>
          <c:extLst>
            <c:ext xmlns:c16="http://schemas.microsoft.com/office/drawing/2014/chart" uri="{C3380CC4-5D6E-409C-BE32-E72D297353CC}">
              <c16:uniqueId val="{00000000-0397-6943-8AE1-01DBF82103F3}"/>
            </c:ext>
          </c:extLst>
        </c:ser>
        <c:ser>
          <c:idx val="1"/>
          <c:order val="1"/>
          <c:tx>
            <c:strRef>
              <c:f>Sheet2!$J$16</c:f>
              <c:strCache>
                <c:ptCount val="1"/>
                <c:pt idx="0">
                  <c:v>Flat</c:v>
                </c:pt>
              </c:strCache>
            </c:strRef>
          </c:tx>
          <c:spPr>
            <a:solidFill>
              <a:schemeClr val="accent4">
                <a:lumMod val="40000"/>
                <a:lumOff val="60000"/>
              </a:schemeClr>
            </a:solidFill>
            <a:ln>
              <a:solidFill>
                <a:schemeClr val="tx1"/>
              </a:solidFill>
            </a:ln>
            <a:effectLst/>
          </c:spPr>
          <c:invertIfNegative val="0"/>
          <c:cat>
            <c:strRef>
              <c:f>Sheet2!$H$17:$H$26</c:f>
              <c:strCache>
                <c:ptCount val="10"/>
                <c:pt idx="0">
                  <c:v>1 OECDEU</c:v>
                </c:pt>
                <c:pt idx="1">
                  <c:v>2 OECDAmerica</c:v>
                </c:pt>
                <c:pt idx="2">
                  <c:v>3 OECDAsiaOce</c:v>
                </c:pt>
                <c:pt idx="3">
                  <c:v>4 OthEUEuras</c:v>
                </c:pt>
                <c:pt idx="4">
                  <c:v>5 Asia</c:v>
                </c:pt>
                <c:pt idx="5">
                  <c:v>6 Cina</c:v>
                </c:pt>
                <c:pt idx="6">
                  <c:v>7 India</c:v>
                </c:pt>
                <c:pt idx="7">
                  <c:v>8 MiddleEast</c:v>
                </c:pt>
                <c:pt idx="8">
                  <c:v>9 Africa</c:v>
                </c:pt>
                <c:pt idx="9">
                  <c:v>10 LatinAmerica</c:v>
                </c:pt>
              </c:strCache>
            </c:strRef>
          </c:cat>
          <c:val>
            <c:numRef>
              <c:f>Sheet2!$J$17:$J$26</c:f>
              <c:numCache>
                <c:formatCode>General</c:formatCode>
                <c:ptCount val="10"/>
                <c:pt idx="0">
                  <c:v>-0.54553300000000005</c:v>
                </c:pt>
                <c:pt idx="1">
                  <c:v>-2.0270830000000002</c:v>
                </c:pt>
                <c:pt idx="2">
                  <c:v>9.0164999999999995E-2</c:v>
                </c:pt>
                <c:pt idx="3">
                  <c:v>1.8588E-2</c:v>
                </c:pt>
                <c:pt idx="4">
                  <c:v>1.9557519999999999</c:v>
                </c:pt>
                <c:pt idx="5">
                  <c:v>-0.94227099999999997</c:v>
                </c:pt>
                <c:pt idx="6">
                  <c:v>1.6228119999999999</c:v>
                </c:pt>
                <c:pt idx="7">
                  <c:v>0.33301999999999998</c:v>
                </c:pt>
                <c:pt idx="8">
                  <c:v>0.56282699999999997</c:v>
                </c:pt>
                <c:pt idx="9">
                  <c:v>0.32188699999999998</c:v>
                </c:pt>
              </c:numCache>
            </c:numRef>
          </c:val>
          <c:extLst>
            <c:ext xmlns:c16="http://schemas.microsoft.com/office/drawing/2014/chart" uri="{C3380CC4-5D6E-409C-BE32-E72D297353CC}">
              <c16:uniqueId val="{00000001-0397-6943-8AE1-01DBF82103F3}"/>
            </c:ext>
          </c:extLst>
        </c:ser>
        <c:dLbls>
          <c:showLegendKey val="0"/>
          <c:showVal val="0"/>
          <c:showCatName val="0"/>
          <c:showSerName val="0"/>
          <c:showPercent val="0"/>
          <c:showBubbleSize val="0"/>
        </c:dLbls>
        <c:gapWidth val="219"/>
        <c:overlap val="-27"/>
        <c:axId val="84352015"/>
        <c:axId val="1613145440"/>
      </c:barChart>
      <c:catAx>
        <c:axId val="84352015"/>
        <c:scaling>
          <c:orientation val="minMax"/>
        </c:scaling>
        <c:delete val="0"/>
        <c:axPos val="b"/>
        <c:numFmt formatCode="General" sourceLinked="1"/>
        <c:majorTickMark val="none"/>
        <c:minorTickMark val="none"/>
        <c:tickLblPos val="high"/>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IT"/>
          </a:p>
        </c:txPr>
        <c:crossAx val="1613145440"/>
        <c:crosses val="autoZero"/>
        <c:auto val="1"/>
        <c:lblAlgn val="ctr"/>
        <c:lblOffset val="100"/>
        <c:noMultiLvlLbl val="0"/>
      </c:catAx>
      <c:valAx>
        <c:axId val="1613145440"/>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IT"/>
          </a:p>
        </c:txPr>
        <c:crossAx val="84352015"/>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IT"/>
        </a:p>
      </c:txPr>
    </c:legend>
    <c:plotVisOnly val="1"/>
    <c:dispBlanksAs val="gap"/>
    <c:showDLblsOverMax val="0"/>
  </c:chart>
  <c:spPr>
    <a:noFill/>
    <a:ln>
      <a:noFill/>
    </a:ln>
    <a:effectLst/>
  </c:spPr>
  <c:txPr>
    <a:bodyPr/>
    <a:lstStyle/>
    <a:p>
      <a:pPr>
        <a:defRPr/>
      </a:pPr>
      <a:endParaRPr lang="en-IT"/>
    </a:p>
  </c:txPr>
  <c:externalData r:id="rId3">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Sheet2!$L$16</c:f>
              <c:strCache>
                <c:ptCount val="1"/>
                <c:pt idx="0">
                  <c:v>ICESWN(ORIG)</c:v>
                </c:pt>
              </c:strCache>
            </c:strRef>
          </c:tx>
          <c:spPr>
            <a:solidFill>
              <a:schemeClr val="accent6">
                <a:lumMod val="75000"/>
              </a:schemeClr>
            </a:solidFill>
            <a:ln>
              <a:solidFill>
                <a:schemeClr val="tx1"/>
              </a:solidFill>
            </a:ln>
            <a:effectLst/>
          </c:spPr>
          <c:invertIfNegative val="0"/>
          <c:cat>
            <c:strRef>
              <c:f>Sheet2!$K$17:$K$26</c:f>
              <c:strCache>
                <c:ptCount val="10"/>
                <c:pt idx="0">
                  <c:v>1 OECDEU</c:v>
                </c:pt>
                <c:pt idx="1">
                  <c:v>2 OECDAmerica</c:v>
                </c:pt>
                <c:pt idx="2">
                  <c:v>3 OECDAsiaOce</c:v>
                </c:pt>
                <c:pt idx="3">
                  <c:v>4 OthEUEuras</c:v>
                </c:pt>
                <c:pt idx="4">
                  <c:v>5 Asia</c:v>
                </c:pt>
                <c:pt idx="5">
                  <c:v>6 Cina</c:v>
                </c:pt>
                <c:pt idx="6">
                  <c:v>7 India</c:v>
                </c:pt>
                <c:pt idx="7">
                  <c:v>8 MiddleEast</c:v>
                </c:pt>
                <c:pt idx="8">
                  <c:v>9 Africa</c:v>
                </c:pt>
                <c:pt idx="9">
                  <c:v>10 LatinAmerica</c:v>
                </c:pt>
              </c:strCache>
            </c:strRef>
          </c:cat>
          <c:val>
            <c:numRef>
              <c:f>Sheet2!$L$17:$L$26</c:f>
              <c:numCache>
                <c:formatCode>General</c:formatCode>
                <c:ptCount val="10"/>
                <c:pt idx="0">
                  <c:v>-29.463390440000001</c:v>
                </c:pt>
                <c:pt idx="1">
                  <c:v>-23.130824329999999</c:v>
                </c:pt>
                <c:pt idx="2">
                  <c:v>-24.282755439999999</c:v>
                </c:pt>
                <c:pt idx="3">
                  <c:v>-14.505694699999999</c:v>
                </c:pt>
                <c:pt idx="4">
                  <c:v>45.088500160000002</c:v>
                </c:pt>
                <c:pt idx="5">
                  <c:v>62.715661400000002</c:v>
                </c:pt>
                <c:pt idx="6">
                  <c:v>15.161452369999999</c:v>
                </c:pt>
                <c:pt idx="7">
                  <c:v>6.0483923519999996</c:v>
                </c:pt>
                <c:pt idx="8">
                  <c:v>38.257016450000002</c:v>
                </c:pt>
                <c:pt idx="9">
                  <c:v>-1.797278419</c:v>
                </c:pt>
              </c:numCache>
            </c:numRef>
          </c:val>
          <c:extLst>
            <c:ext xmlns:c16="http://schemas.microsoft.com/office/drawing/2014/chart" uri="{C3380CC4-5D6E-409C-BE32-E72D297353CC}">
              <c16:uniqueId val="{00000000-2F7E-7542-8C7C-3228B1A0B718}"/>
            </c:ext>
          </c:extLst>
        </c:ser>
        <c:ser>
          <c:idx val="1"/>
          <c:order val="1"/>
          <c:tx>
            <c:strRef>
              <c:f>Sheet2!$M$16</c:f>
              <c:strCache>
                <c:ptCount val="1"/>
                <c:pt idx="0">
                  <c:v>ICESWN</c:v>
                </c:pt>
              </c:strCache>
            </c:strRef>
          </c:tx>
          <c:spPr>
            <a:solidFill>
              <a:schemeClr val="accent4">
                <a:lumMod val="75000"/>
              </a:schemeClr>
            </a:solidFill>
            <a:ln>
              <a:solidFill>
                <a:schemeClr val="tx1"/>
              </a:solidFill>
            </a:ln>
            <a:effectLst/>
          </c:spPr>
          <c:invertIfNegative val="0"/>
          <c:cat>
            <c:strRef>
              <c:f>Sheet2!$K$17:$K$26</c:f>
              <c:strCache>
                <c:ptCount val="10"/>
                <c:pt idx="0">
                  <c:v>1 OECDEU</c:v>
                </c:pt>
                <c:pt idx="1">
                  <c:v>2 OECDAmerica</c:v>
                </c:pt>
                <c:pt idx="2">
                  <c:v>3 OECDAsiaOce</c:v>
                </c:pt>
                <c:pt idx="3">
                  <c:v>4 OthEUEuras</c:v>
                </c:pt>
                <c:pt idx="4">
                  <c:v>5 Asia</c:v>
                </c:pt>
                <c:pt idx="5">
                  <c:v>6 Cina</c:v>
                </c:pt>
                <c:pt idx="6">
                  <c:v>7 India</c:v>
                </c:pt>
                <c:pt idx="7">
                  <c:v>8 MiddleEast</c:v>
                </c:pt>
                <c:pt idx="8">
                  <c:v>9 Africa</c:v>
                </c:pt>
                <c:pt idx="9">
                  <c:v>10 LatinAmerica</c:v>
                </c:pt>
              </c:strCache>
            </c:strRef>
          </c:cat>
          <c:val>
            <c:numRef>
              <c:f>Sheet2!$M$17:$M$26</c:f>
              <c:numCache>
                <c:formatCode>General</c:formatCode>
                <c:ptCount val="10"/>
                <c:pt idx="0">
                  <c:v>-43.126246999999999</c:v>
                </c:pt>
                <c:pt idx="1">
                  <c:v>-57.541786000000002</c:v>
                </c:pt>
                <c:pt idx="2">
                  <c:v>30.812479</c:v>
                </c:pt>
                <c:pt idx="3">
                  <c:v>9.4203340000000004</c:v>
                </c:pt>
                <c:pt idx="4">
                  <c:v>66.726401999999993</c:v>
                </c:pt>
                <c:pt idx="5">
                  <c:v>-53.172671999999999</c:v>
                </c:pt>
                <c:pt idx="6">
                  <c:v>10.732309000000001</c:v>
                </c:pt>
                <c:pt idx="7">
                  <c:v>18.217248999999999</c:v>
                </c:pt>
                <c:pt idx="8">
                  <c:v>35.634346000000001</c:v>
                </c:pt>
                <c:pt idx="9">
                  <c:v>24.006277000000001</c:v>
                </c:pt>
              </c:numCache>
            </c:numRef>
          </c:val>
          <c:extLst>
            <c:ext xmlns:c16="http://schemas.microsoft.com/office/drawing/2014/chart" uri="{C3380CC4-5D6E-409C-BE32-E72D297353CC}">
              <c16:uniqueId val="{00000001-2F7E-7542-8C7C-3228B1A0B718}"/>
            </c:ext>
          </c:extLst>
        </c:ser>
        <c:dLbls>
          <c:showLegendKey val="0"/>
          <c:showVal val="0"/>
          <c:showCatName val="0"/>
          <c:showSerName val="0"/>
          <c:showPercent val="0"/>
          <c:showBubbleSize val="0"/>
        </c:dLbls>
        <c:gapWidth val="219"/>
        <c:overlap val="-27"/>
        <c:axId val="80062431"/>
        <c:axId val="117781519"/>
      </c:barChart>
      <c:catAx>
        <c:axId val="80062431"/>
        <c:scaling>
          <c:orientation val="minMax"/>
        </c:scaling>
        <c:delete val="0"/>
        <c:axPos val="b"/>
        <c:numFmt formatCode="General" sourceLinked="1"/>
        <c:majorTickMark val="none"/>
        <c:minorTickMark val="none"/>
        <c:tickLblPos val="high"/>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IT"/>
          </a:p>
        </c:txPr>
        <c:crossAx val="117781519"/>
        <c:crosses val="autoZero"/>
        <c:auto val="1"/>
        <c:lblAlgn val="ctr"/>
        <c:lblOffset val="100"/>
        <c:noMultiLvlLbl val="0"/>
      </c:catAx>
      <c:valAx>
        <c:axId val="117781519"/>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IT"/>
          </a:p>
        </c:txPr>
        <c:crossAx val="80062431"/>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IT"/>
        </a:p>
      </c:txPr>
    </c:legend>
    <c:plotVisOnly val="1"/>
    <c:dispBlanksAs val="gap"/>
    <c:showDLblsOverMax val="0"/>
  </c:chart>
  <c:spPr>
    <a:noFill/>
    <a:ln>
      <a:noFill/>
    </a:ln>
    <a:effectLst/>
  </c:spPr>
  <c:txPr>
    <a:bodyPr/>
    <a:lstStyle/>
    <a:p>
      <a:pPr>
        <a:defRPr/>
      </a:pPr>
      <a:endParaRPr lang="en-IT"/>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0.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1.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5DB1757-7F17-2C4B-8C26-A90F98F7959E}" type="datetimeFigureOut">
              <a:rPr lang="en-GB" smtClean="0"/>
              <a:t>29/05/2021</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F302FC1-12F1-9047-82E3-1FE189ECE8FB}" type="slidenum">
              <a:rPr lang="en-GB" smtClean="0"/>
              <a:t>‹#›</a:t>
            </a:fld>
            <a:endParaRPr lang="en-GB"/>
          </a:p>
        </p:txBody>
      </p:sp>
    </p:spTree>
    <p:extLst>
      <p:ext uri="{BB962C8B-B14F-4D97-AF65-F5344CB8AC3E}">
        <p14:creationId xmlns:p14="http://schemas.microsoft.com/office/powerpoint/2010/main" val="26236536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5F302FC1-12F1-9047-82E3-1FE189ECE8FB}" type="slidenum">
              <a:rPr lang="en-GB" smtClean="0"/>
              <a:t>8</a:t>
            </a:fld>
            <a:endParaRPr lang="en-GB"/>
          </a:p>
        </p:txBody>
      </p:sp>
    </p:spTree>
    <p:extLst>
      <p:ext uri="{BB962C8B-B14F-4D97-AF65-F5344CB8AC3E}">
        <p14:creationId xmlns:p14="http://schemas.microsoft.com/office/powerpoint/2010/main" val="327185699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1EA50E-AEBF-5B4E-A822-71A716F05E73}"/>
              </a:ext>
            </a:extLst>
          </p:cNvPr>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p>
        </p:txBody>
      </p:sp>
      <p:sp>
        <p:nvSpPr>
          <p:cNvPr id="3" name="Subtitle 2">
            <a:extLst>
              <a:ext uri="{FF2B5EF4-FFF2-40B4-BE49-F238E27FC236}">
                <a16:creationId xmlns:a16="http://schemas.microsoft.com/office/drawing/2014/main" id="{3FD3E3EE-794D-B542-9C56-97CA688AF908}"/>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p>
        </p:txBody>
      </p:sp>
      <p:sp>
        <p:nvSpPr>
          <p:cNvPr id="4" name="Date Placeholder 3">
            <a:extLst>
              <a:ext uri="{FF2B5EF4-FFF2-40B4-BE49-F238E27FC236}">
                <a16:creationId xmlns:a16="http://schemas.microsoft.com/office/drawing/2014/main" id="{FD5E0DFD-37B0-554F-B667-3887F344EAA2}"/>
              </a:ext>
            </a:extLst>
          </p:cNvPr>
          <p:cNvSpPr>
            <a:spLocks noGrp="1"/>
          </p:cNvSpPr>
          <p:nvPr>
            <p:ph type="dt" sz="half" idx="10"/>
          </p:nvPr>
        </p:nvSpPr>
        <p:spPr/>
        <p:txBody>
          <a:bodyPr/>
          <a:lstStyle/>
          <a:p>
            <a:fld id="{52E9D1D5-97BC-8741-8CBE-46861CD99405}" type="datetimeFigureOut">
              <a:rPr lang="en-GB" smtClean="0"/>
              <a:t>29/05/2021</a:t>
            </a:fld>
            <a:endParaRPr lang="en-GB"/>
          </a:p>
        </p:txBody>
      </p:sp>
      <p:sp>
        <p:nvSpPr>
          <p:cNvPr id="5" name="Footer Placeholder 4">
            <a:extLst>
              <a:ext uri="{FF2B5EF4-FFF2-40B4-BE49-F238E27FC236}">
                <a16:creationId xmlns:a16="http://schemas.microsoft.com/office/drawing/2014/main" id="{F3F92B65-990A-CB4F-B406-0E0FD9ED664E}"/>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A1D8348D-637D-3945-B161-1A8E7B8D4187}"/>
              </a:ext>
            </a:extLst>
          </p:cNvPr>
          <p:cNvSpPr>
            <a:spLocks noGrp="1"/>
          </p:cNvSpPr>
          <p:nvPr>
            <p:ph type="sldNum" sz="quarter" idx="12"/>
          </p:nvPr>
        </p:nvSpPr>
        <p:spPr/>
        <p:txBody>
          <a:bodyPr/>
          <a:lstStyle/>
          <a:p>
            <a:fld id="{36B67619-7A16-3B49-93C5-5610211A5763}" type="slidenum">
              <a:rPr lang="en-GB" smtClean="0"/>
              <a:t>‹#›</a:t>
            </a:fld>
            <a:endParaRPr lang="en-GB"/>
          </a:p>
        </p:txBody>
      </p:sp>
    </p:spTree>
    <p:extLst>
      <p:ext uri="{BB962C8B-B14F-4D97-AF65-F5344CB8AC3E}">
        <p14:creationId xmlns:p14="http://schemas.microsoft.com/office/powerpoint/2010/main" val="390493845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145529-C1DF-DB40-A4D9-8CDE4E6C0469}"/>
              </a:ext>
            </a:extLst>
          </p:cNvPr>
          <p:cNvSpPr>
            <a:spLocks noGrp="1"/>
          </p:cNvSpPr>
          <p:nvPr>
            <p:ph type="title"/>
          </p:nvPr>
        </p:nvSpPr>
        <p:spPr/>
        <p:txBody>
          <a:bodyPr/>
          <a:lstStyle/>
          <a:p>
            <a:r>
              <a:rPr lang="en-GB"/>
              <a:t>Click to edit Master title style</a:t>
            </a:r>
          </a:p>
        </p:txBody>
      </p:sp>
      <p:sp>
        <p:nvSpPr>
          <p:cNvPr id="3" name="Vertical Text Placeholder 2">
            <a:extLst>
              <a:ext uri="{FF2B5EF4-FFF2-40B4-BE49-F238E27FC236}">
                <a16:creationId xmlns:a16="http://schemas.microsoft.com/office/drawing/2014/main" id="{D7AD50C8-F9C8-2C43-B395-ED645BB51A79}"/>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19706A4C-0A87-0F40-A46B-AD86019D027D}"/>
              </a:ext>
            </a:extLst>
          </p:cNvPr>
          <p:cNvSpPr>
            <a:spLocks noGrp="1"/>
          </p:cNvSpPr>
          <p:nvPr>
            <p:ph type="dt" sz="half" idx="10"/>
          </p:nvPr>
        </p:nvSpPr>
        <p:spPr/>
        <p:txBody>
          <a:bodyPr/>
          <a:lstStyle/>
          <a:p>
            <a:fld id="{52E9D1D5-97BC-8741-8CBE-46861CD99405}" type="datetimeFigureOut">
              <a:rPr lang="en-GB" smtClean="0"/>
              <a:t>29/05/2021</a:t>
            </a:fld>
            <a:endParaRPr lang="en-GB"/>
          </a:p>
        </p:txBody>
      </p:sp>
      <p:sp>
        <p:nvSpPr>
          <p:cNvPr id="5" name="Footer Placeholder 4">
            <a:extLst>
              <a:ext uri="{FF2B5EF4-FFF2-40B4-BE49-F238E27FC236}">
                <a16:creationId xmlns:a16="http://schemas.microsoft.com/office/drawing/2014/main" id="{AE435898-3710-E94F-9F6A-4B283A9E9DED}"/>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9586F730-1BBC-784A-BC53-25BE8E88B1CB}"/>
              </a:ext>
            </a:extLst>
          </p:cNvPr>
          <p:cNvSpPr>
            <a:spLocks noGrp="1"/>
          </p:cNvSpPr>
          <p:nvPr>
            <p:ph type="sldNum" sz="quarter" idx="12"/>
          </p:nvPr>
        </p:nvSpPr>
        <p:spPr/>
        <p:txBody>
          <a:bodyPr/>
          <a:lstStyle/>
          <a:p>
            <a:fld id="{36B67619-7A16-3B49-93C5-5610211A5763}" type="slidenum">
              <a:rPr lang="en-GB" smtClean="0"/>
              <a:t>‹#›</a:t>
            </a:fld>
            <a:endParaRPr lang="en-GB"/>
          </a:p>
        </p:txBody>
      </p:sp>
    </p:spTree>
    <p:extLst>
      <p:ext uri="{BB962C8B-B14F-4D97-AF65-F5344CB8AC3E}">
        <p14:creationId xmlns:p14="http://schemas.microsoft.com/office/powerpoint/2010/main" val="66396984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E55FDF24-8063-BF47-9EC4-B43C17B63443}"/>
              </a:ext>
            </a:extLst>
          </p:cNvPr>
          <p:cNvSpPr>
            <a:spLocks noGrp="1"/>
          </p:cNvSpPr>
          <p:nvPr>
            <p:ph type="title" orient="vert"/>
          </p:nvPr>
        </p:nvSpPr>
        <p:spPr>
          <a:xfrm>
            <a:off x="8724900" y="365125"/>
            <a:ext cx="2628900" cy="5811838"/>
          </a:xfrm>
        </p:spPr>
        <p:txBody>
          <a:bodyPr vert="eaVert"/>
          <a:lstStyle/>
          <a:p>
            <a:r>
              <a:rPr lang="en-GB"/>
              <a:t>Click to edit Master title style</a:t>
            </a:r>
          </a:p>
        </p:txBody>
      </p:sp>
      <p:sp>
        <p:nvSpPr>
          <p:cNvPr id="3" name="Vertical Text Placeholder 2">
            <a:extLst>
              <a:ext uri="{FF2B5EF4-FFF2-40B4-BE49-F238E27FC236}">
                <a16:creationId xmlns:a16="http://schemas.microsoft.com/office/drawing/2014/main" id="{EB3C5579-952D-884B-9D2F-B1CBDE08D0A7}"/>
              </a:ext>
            </a:extLst>
          </p:cNvPr>
          <p:cNvSpPr>
            <a:spLocks noGrp="1"/>
          </p:cNvSpPr>
          <p:nvPr>
            <p:ph type="body" orient="vert" idx="1"/>
          </p:nvPr>
        </p:nvSpPr>
        <p:spPr>
          <a:xfrm>
            <a:off x="838200" y="365125"/>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A2EEE0C1-CC6F-3D41-B598-91FE72C796AB}"/>
              </a:ext>
            </a:extLst>
          </p:cNvPr>
          <p:cNvSpPr>
            <a:spLocks noGrp="1"/>
          </p:cNvSpPr>
          <p:nvPr>
            <p:ph type="dt" sz="half" idx="10"/>
          </p:nvPr>
        </p:nvSpPr>
        <p:spPr/>
        <p:txBody>
          <a:bodyPr/>
          <a:lstStyle/>
          <a:p>
            <a:fld id="{52E9D1D5-97BC-8741-8CBE-46861CD99405}" type="datetimeFigureOut">
              <a:rPr lang="en-GB" smtClean="0"/>
              <a:t>29/05/2021</a:t>
            </a:fld>
            <a:endParaRPr lang="en-GB"/>
          </a:p>
        </p:txBody>
      </p:sp>
      <p:sp>
        <p:nvSpPr>
          <p:cNvPr id="5" name="Footer Placeholder 4">
            <a:extLst>
              <a:ext uri="{FF2B5EF4-FFF2-40B4-BE49-F238E27FC236}">
                <a16:creationId xmlns:a16="http://schemas.microsoft.com/office/drawing/2014/main" id="{FDD8F2E6-EED5-0F4F-B8C4-2FE42241CAF3}"/>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132B010D-C16C-A644-80C9-DC898FF46AA4}"/>
              </a:ext>
            </a:extLst>
          </p:cNvPr>
          <p:cNvSpPr>
            <a:spLocks noGrp="1"/>
          </p:cNvSpPr>
          <p:nvPr>
            <p:ph type="sldNum" sz="quarter" idx="12"/>
          </p:nvPr>
        </p:nvSpPr>
        <p:spPr/>
        <p:txBody>
          <a:bodyPr/>
          <a:lstStyle/>
          <a:p>
            <a:fld id="{36B67619-7A16-3B49-93C5-5610211A5763}" type="slidenum">
              <a:rPr lang="en-GB" smtClean="0"/>
              <a:t>‹#›</a:t>
            </a:fld>
            <a:endParaRPr lang="en-GB"/>
          </a:p>
        </p:txBody>
      </p:sp>
    </p:spTree>
    <p:extLst>
      <p:ext uri="{BB962C8B-B14F-4D97-AF65-F5344CB8AC3E}">
        <p14:creationId xmlns:p14="http://schemas.microsoft.com/office/powerpoint/2010/main" val="213013083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6B94B4-DCCE-F045-A1EC-968C241E323A}"/>
              </a:ext>
            </a:extLst>
          </p:cNvPr>
          <p:cNvSpPr>
            <a:spLocks noGrp="1"/>
          </p:cNvSpPr>
          <p:nvPr>
            <p:ph type="title"/>
          </p:nvPr>
        </p:nvSpPr>
        <p:spPr/>
        <p:txBody>
          <a:bodyPr/>
          <a:lstStyle/>
          <a:p>
            <a:r>
              <a:rPr lang="en-GB"/>
              <a:t>Click to edit Master title style</a:t>
            </a:r>
          </a:p>
        </p:txBody>
      </p:sp>
      <p:sp>
        <p:nvSpPr>
          <p:cNvPr id="3" name="Content Placeholder 2">
            <a:extLst>
              <a:ext uri="{FF2B5EF4-FFF2-40B4-BE49-F238E27FC236}">
                <a16:creationId xmlns:a16="http://schemas.microsoft.com/office/drawing/2014/main" id="{7E22EED6-E6B1-C749-815F-40BBA2AE608B}"/>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400C6FDE-F588-DE45-8C25-66A146EC88CC}"/>
              </a:ext>
            </a:extLst>
          </p:cNvPr>
          <p:cNvSpPr>
            <a:spLocks noGrp="1"/>
          </p:cNvSpPr>
          <p:nvPr>
            <p:ph type="dt" sz="half" idx="10"/>
          </p:nvPr>
        </p:nvSpPr>
        <p:spPr/>
        <p:txBody>
          <a:bodyPr/>
          <a:lstStyle/>
          <a:p>
            <a:fld id="{52E9D1D5-97BC-8741-8CBE-46861CD99405}" type="datetimeFigureOut">
              <a:rPr lang="en-GB" smtClean="0"/>
              <a:t>29/05/2021</a:t>
            </a:fld>
            <a:endParaRPr lang="en-GB"/>
          </a:p>
        </p:txBody>
      </p:sp>
      <p:sp>
        <p:nvSpPr>
          <p:cNvPr id="5" name="Footer Placeholder 4">
            <a:extLst>
              <a:ext uri="{FF2B5EF4-FFF2-40B4-BE49-F238E27FC236}">
                <a16:creationId xmlns:a16="http://schemas.microsoft.com/office/drawing/2014/main" id="{A16EE68A-53BB-564D-B919-E60AAC25599E}"/>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CABBE548-426E-884C-A0F6-E04A91AD6905}"/>
              </a:ext>
            </a:extLst>
          </p:cNvPr>
          <p:cNvSpPr>
            <a:spLocks noGrp="1"/>
          </p:cNvSpPr>
          <p:nvPr>
            <p:ph type="sldNum" sz="quarter" idx="12"/>
          </p:nvPr>
        </p:nvSpPr>
        <p:spPr/>
        <p:txBody>
          <a:bodyPr/>
          <a:lstStyle/>
          <a:p>
            <a:fld id="{36B67619-7A16-3B49-93C5-5610211A5763}" type="slidenum">
              <a:rPr lang="en-GB" smtClean="0"/>
              <a:t>‹#›</a:t>
            </a:fld>
            <a:endParaRPr lang="en-GB"/>
          </a:p>
        </p:txBody>
      </p:sp>
    </p:spTree>
    <p:extLst>
      <p:ext uri="{BB962C8B-B14F-4D97-AF65-F5344CB8AC3E}">
        <p14:creationId xmlns:p14="http://schemas.microsoft.com/office/powerpoint/2010/main" val="376239370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0D0B47-317B-634A-8A4C-818B17E85FB5}"/>
              </a:ext>
            </a:extLst>
          </p:cNvPr>
          <p:cNvSpPr>
            <a:spLocks noGrp="1"/>
          </p:cNvSpPr>
          <p:nvPr>
            <p:ph type="title"/>
          </p:nvPr>
        </p:nvSpPr>
        <p:spPr>
          <a:xfrm>
            <a:off x="831850" y="1709738"/>
            <a:ext cx="10515600" cy="2852737"/>
          </a:xfrm>
        </p:spPr>
        <p:txBody>
          <a:bodyPr anchor="b"/>
          <a:lstStyle>
            <a:lvl1pPr>
              <a:defRPr sz="6000"/>
            </a:lvl1pPr>
          </a:lstStyle>
          <a:p>
            <a:r>
              <a:rPr lang="en-GB"/>
              <a:t>Click to edit Master title style</a:t>
            </a:r>
          </a:p>
        </p:txBody>
      </p:sp>
      <p:sp>
        <p:nvSpPr>
          <p:cNvPr id="3" name="Text Placeholder 2">
            <a:extLst>
              <a:ext uri="{FF2B5EF4-FFF2-40B4-BE49-F238E27FC236}">
                <a16:creationId xmlns:a16="http://schemas.microsoft.com/office/drawing/2014/main" id="{5A6D8E0F-8FC4-F043-9B9A-569A1F347F62}"/>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id="{37C91BE0-E864-484A-B9F2-1E9C04AE1BC6}"/>
              </a:ext>
            </a:extLst>
          </p:cNvPr>
          <p:cNvSpPr>
            <a:spLocks noGrp="1"/>
          </p:cNvSpPr>
          <p:nvPr>
            <p:ph type="dt" sz="half" idx="10"/>
          </p:nvPr>
        </p:nvSpPr>
        <p:spPr/>
        <p:txBody>
          <a:bodyPr/>
          <a:lstStyle/>
          <a:p>
            <a:fld id="{52E9D1D5-97BC-8741-8CBE-46861CD99405}" type="datetimeFigureOut">
              <a:rPr lang="en-GB" smtClean="0"/>
              <a:t>29/05/2021</a:t>
            </a:fld>
            <a:endParaRPr lang="en-GB"/>
          </a:p>
        </p:txBody>
      </p:sp>
      <p:sp>
        <p:nvSpPr>
          <p:cNvPr id="5" name="Footer Placeholder 4">
            <a:extLst>
              <a:ext uri="{FF2B5EF4-FFF2-40B4-BE49-F238E27FC236}">
                <a16:creationId xmlns:a16="http://schemas.microsoft.com/office/drawing/2014/main" id="{17AED6E4-F8BA-F444-BDB2-9AFFD99003B0}"/>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77F388C7-3B0D-F64B-B6EC-B24C68D8288F}"/>
              </a:ext>
            </a:extLst>
          </p:cNvPr>
          <p:cNvSpPr>
            <a:spLocks noGrp="1"/>
          </p:cNvSpPr>
          <p:nvPr>
            <p:ph type="sldNum" sz="quarter" idx="12"/>
          </p:nvPr>
        </p:nvSpPr>
        <p:spPr/>
        <p:txBody>
          <a:bodyPr/>
          <a:lstStyle/>
          <a:p>
            <a:fld id="{36B67619-7A16-3B49-93C5-5610211A5763}" type="slidenum">
              <a:rPr lang="en-GB" smtClean="0"/>
              <a:t>‹#›</a:t>
            </a:fld>
            <a:endParaRPr lang="en-GB"/>
          </a:p>
        </p:txBody>
      </p:sp>
    </p:spTree>
    <p:extLst>
      <p:ext uri="{BB962C8B-B14F-4D97-AF65-F5344CB8AC3E}">
        <p14:creationId xmlns:p14="http://schemas.microsoft.com/office/powerpoint/2010/main" val="306841005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DADE7F-390B-FE49-94FC-6EE6AB3F41E9}"/>
              </a:ext>
            </a:extLst>
          </p:cNvPr>
          <p:cNvSpPr>
            <a:spLocks noGrp="1"/>
          </p:cNvSpPr>
          <p:nvPr>
            <p:ph type="title"/>
          </p:nvPr>
        </p:nvSpPr>
        <p:spPr/>
        <p:txBody>
          <a:bodyPr/>
          <a:lstStyle/>
          <a:p>
            <a:r>
              <a:rPr lang="en-GB"/>
              <a:t>Click to edit Master title style</a:t>
            </a:r>
          </a:p>
        </p:txBody>
      </p:sp>
      <p:sp>
        <p:nvSpPr>
          <p:cNvPr id="3" name="Content Placeholder 2">
            <a:extLst>
              <a:ext uri="{FF2B5EF4-FFF2-40B4-BE49-F238E27FC236}">
                <a16:creationId xmlns:a16="http://schemas.microsoft.com/office/drawing/2014/main" id="{AA1CAEB2-C976-6443-9BBA-189A2717CFE8}"/>
              </a:ext>
            </a:extLst>
          </p:cNvPr>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Content Placeholder 3">
            <a:extLst>
              <a:ext uri="{FF2B5EF4-FFF2-40B4-BE49-F238E27FC236}">
                <a16:creationId xmlns:a16="http://schemas.microsoft.com/office/drawing/2014/main" id="{96746270-8910-8141-9F77-06E6C169901F}"/>
              </a:ext>
            </a:extLst>
          </p:cNvPr>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5" name="Date Placeholder 4">
            <a:extLst>
              <a:ext uri="{FF2B5EF4-FFF2-40B4-BE49-F238E27FC236}">
                <a16:creationId xmlns:a16="http://schemas.microsoft.com/office/drawing/2014/main" id="{0DD54C91-D3EB-7249-A397-182CC68DEF9C}"/>
              </a:ext>
            </a:extLst>
          </p:cNvPr>
          <p:cNvSpPr>
            <a:spLocks noGrp="1"/>
          </p:cNvSpPr>
          <p:nvPr>
            <p:ph type="dt" sz="half" idx="10"/>
          </p:nvPr>
        </p:nvSpPr>
        <p:spPr/>
        <p:txBody>
          <a:bodyPr/>
          <a:lstStyle/>
          <a:p>
            <a:fld id="{52E9D1D5-97BC-8741-8CBE-46861CD99405}" type="datetimeFigureOut">
              <a:rPr lang="en-GB" smtClean="0"/>
              <a:t>29/05/2021</a:t>
            </a:fld>
            <a:endParaRPr lang="en-GB"/>
          </a:p>
        </p:txBody>
      </p:sp>
      <p:sp>
        <p:nvSpPr>
          <p:cNvPr id="6" name="Footer Placeholder 5">
            <a:extLst>
              <a:ext uri="{FF2B5EF4-FFF2-40B4-BE49-F238E27FC236}">
                <a16:creationId xmlns:a16="http://schemas.microsoft.com/office/drawing/2014/main" id="{C49AE3DE-C62B-9B4D-AC7C-327C35420D04}"/>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67D25DB6-00D4-4C4E-BBD2-5F48A7DDA9EA}"/>
              </a:ext>
            </a:extLst>
          </p:cNvPr>
          <p:cNvSpPr>
            <a:spLocks noGrp="1"/>
          </p:cNvSpPr>
          <p:nvPr>
            <p:ph type="sldNum" sz="quarter" idx="12"/>
          </p:nvPr>
        </p:nvSpPr>
        <p:spPr/>
        <p:txBody>
          <a:bodyPr/>
          <a:lstStyle/>
          <a:p>
            <a:fld id="{36B67619-7A16-3B49-93C5-5610211A5763}" type="slidenum">
              <a:rPr lang="en-GB" smtClean="0"/>
              <a:t>‹#›</a:t>
            </a:fld>
            <a:endParaRPr lang="en-GB"/>
          </a:p>
        </p:txBody>
      </p:sp>
    </p:spTree>
    <p:extLst>
      <p:ext uri="{BB962C8B-B14F-4D97-AF65-F5344CB8AC3E}">
        <p14:creationId xmlns:p14="http://schemas.microsoft.com/office/powerpoint/2010/main" val="283941862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8BA545-2B22-B042-B80F-BFE7E8464CD8}"/>
              </a:ext>
            </a:extLst>
          </p:cNvPr>
          <p:cNvSpPr>
            <a:spLocks noGrp="1"/>
          </p:cNvSpPr>
          <p:nvPr>
            <p:ph type="title"/>
          </p:nvPr>
        </p:nvSpPr>
        <p:spPr>
          <a:xfrm>
            <a:off x="839788" y="365125"/>
            <a:ext cx="10515600" cy="1325563"/>
          </a:xfrm>
        </p:spPr>
        <p:txBody>
          <a:bodyPr/>
          <a:lstStyle/>
          <a:p>
            <a:r>
              <a:rPr lang="en-GB"/>
              <a:t>Click to edit Master title style</a:t>
            </a:r>
          </a:p>
        </p:txBody>
      </p:sp>
      <p:sp>
        <p:nvSpPr>
          <p:cNvPr id="3" name="Text Placeholder 2">
            <a:extLst>
              <a:ext uri="{FF2B5EF4-FFF2-40B4-BE49-F238E27FC236}">
                <a16:creationId xmlns:a16="http://schemas.microsoft.com/office/drawing/2014/main" id="{24D910F5-E4AB-584C-B83C-013EB25597F7}"/>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A9D3AC23-A87A-8A4A-A35C-3780C14D09E5}"/>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5" name="Text Placeholder 4">
            <a:extLst>
              <a:ext uri="{FF2B5EF4-FFF2-40B4-BE49-F238E27FC236}">
                <a16:creationId xmlns:a16="http://schemas.microsoft.com/office/drawing/2014/main" id="{C55809B0-0617-E14B-9DC1-2EB5FAA0BD4C}"/>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26655964-4309-1848-9813-1537AD666A30}"/>
              </a:ext>
            </a:extLst>
          </p:cNvPr>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7" name="Date Placeholder 6">
            <a:extLst>
              <a:ext uri="{FF2B5EF4-FFF2-40B4-BE49-F238E27FC236}">
                <a16:creationId xmlns:a16="http://schemas.microsoft.com/office/drawing/2014/main" id="{5A85B116-8194-1642-A00A-383B66129039}"/>
              </a:ext>
            </a:extLst>
          </p:cNvPr>
          <p:cNvSpPr>
            <a:spLocks noGrp="1"/>
          </p:cNvSpPr>
          <p:nvPr>
            <p:ph type="dt" sz="half" idx="10"/>
          </p:nvPr>
        </p:nvSpPr>
        <p:spPr/>
        <p:txBody>
          <a:bodyPr/>
          <a:lstStyle/>
          <a:p>
            <a:fld id="{52E9D1D5-97BC-8741-8CBE-46861CD99405}" type="datetimeFigureOut">
              <a:rPr lang="en-GB" smtClean="0"/>
              <a:t>29/05/2021</a:t>
            </a:fld>
            <a:endParaRPr lang="en-GB"/>
          </a:p>
        </p:txBody>
      </p:sp>
      <p:sp>
        <p:nvSpPr>
          <p:cNvPr id="8" name="Footer Placeholder 7">
            <a:extLst>
              <a:ext uri="{FF2B5EF4-FFF2-40B4-BE49-F238E27FC236}">
                <a16:creationId xmlns:a16="http://schemas.microsoft.com/office/drawing/2014/main" id="{35A80CD5-3731-0042-AC0F-30293B4BD999}"/>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B13D0F49-F3D0-9542-BC06-B3348E38AE7A}"/>
              </a:ext>
            </a:extLst>
          </p:cNvPr>
          <p:cNvSpPr>
            <a:spLocks noGrp="1"/>
          </p:cNvSpPr>
          <p:nvPr>
            <p:ph type="sldNum" sz="quarter" idx="12"/>
          </p:nvPr>
        </p:nvSpPr>
        <p:spPr/>
        <p:txBody>
          <a:bodyPr/>
          <a:lstStyle/>
          <a:p>
            <a:fld id="{36B67619-7A16-3B49-93C5-5610211A5763}" type="slidenum">
              <a:rPr lang="en-GB" smtClean="0"/>
              <a:t>‹#›</a:t>
            </a:fld>
            <a:endParaRPr lang="en-GB"/>
          </a:p>
        </p:txBody>
      </p:sp>
    </p:spTree>
    <p:extLst>
      <p:ext uri="{BB962C8B-B14F-4D97-AF65-F5344CB8AC3E}">
        <p14:creationId xmlns:p14="http://schemas.microsoft.com/office/powerpoint/2010/main" val="9148517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AD3AE8-F74F-DE4B-926E-60D58BD7ED78}"/>
              </a:ext>
            </a:extLst>
          </p:cNvPr>
          <p:cNvSpPr>
            <a:spLocks noGrp="1"/>
          </p:cNvSpPr>
          <p:nvPr>
            <p:ph type="title"/>
          </p:nvPr>
        </p:nvSpPr>
        <p:spPr/>
        <p:txBody>
          <a:bodyPr/>
          <a:lstStyle/>
          <a:p>
            <a:r>
              <a:rPr lang="en-GB"/>
              <a:t>Click to edit Master title style</a:t>
            </a:r>
          </a:p>
        </p:txBody>
      </p:sp>
      <p:sp>
        <p:nvSpPr>
          <p:cNvPr id="3" name="Date Placeholder 2">
            <a:extLst>
              <a:ext uri="{FF2B5EF4-FFF2-40B4-BE49-F238E27FC236}">
                <a16:creationId xmlns:a16="http://schemas.microsoft.com/office/drawing/2014/main" id="{C4FA22A0-65BB-224B-AC53-BD0EDF95A05D}"/>
              </a:ext>
            </a:extLst>
          </p:cNvPr>
          <p:cNvSpPr>
            <a:spLocks noGrp="1"/>
          </p:cNvSpPr>
          <p:nvPr>
            <p:ph type="dt" sz="half" idx="10"/>
          </p:nvPr>
        </p:nvSpPr>
        <p:spPr/>
        <p:txBody>
          <a:bodyPr/>
          <a:lstStyle/>
          <a:p>
            <a:fld id="{52E9D1D5-97BC-8741-8CBE-46861CD99405}" type="datetimeFigureOut">
              <a:rPr lang="en-GB" smtClean="0"/>
              <a:t>29/05/2021</a:t>
            </a:fld>
            <a:endParaRPr lang="en-GB"/>
          </a:p>
        </p:txBody>
      </p:sp>
      <p:sp>
        <p:nvSpPr>
          <p:cNvPr id="4" name="Footer Placeholder 3">
            <a:extLst>
              <a:ext uri="{FF2B5EF4-FFF2-40B4-BE49-F238E27FC236}">
                <a16:creationId xmlns:a16="http://schemas.microsoft.com/office/drawing/2014/main" id="{B9E9776C-0C78-EC4A-B597-7C77609FC00C}"/>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535B9D1C-11BF-B34D-996D-9F44027ED1F3}"/>
              </a:ext>
            </a:extLst>
          </p:cNvPr>
          <p:cNvSpPr>
            <a:spLocks noGrp="1"/>
          </p:cNvSpPr>
          <p:nvPr>
            <p:ph type="sldNum" sz="quarter" idx="12"/>
          </p:nvPr>
        </p:nvSpPr>
        <p:spPr/>
        <p:txBody>
          <a:bodyPr/>
          <a:lstStyle/>
          <a:p>
            <a:fld id="{36B67619-7A16-3B49-93C5-5610211A5763}" type="slidenum">
              <a:rPr lang="en-GB" smtClean="0"/>
              <a:t>‹#›</a:t>
            </a:fld>
            <a:endParaRPr lang="en-GB"/>
          </a:p>
        </p:txBody>
      </p:sp>
    </p:spTree>
    <p:extLst>
      <p:ext uri="{BB962C8B-B14F-4D97-AF65-F5344CB8AC3E}">
        <p14:creationId xmlns:p14="http://schemas.microsoft.com/office/powerpoint/2010/main" val="205628426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DD8EDB07-AAE9-C143-AC2A-D2623B267A7E}"/>
              </a:ext>
            </a:extLst>
          </p:cNvPr>
          <p:cNvSpPr>
            <a:spLocks noGrp="1"/>
          </p:cNvSpPr>
          <p:nvPr>
            <p:ph type="dt" sz="half" idx="10"/>
          </p:nvPr>
        </p:nvSpPr>
        <p:spPr/>
        <p:txBody>
          <a:bodyPr/>
          <a:lstStyle/>
          <a:p>
            <a:fld id="{52E9D1D5-97BC-8741-8CBE-46861CD99405}" type="datetimeFigureOut">
              <a:rPr lang="en-GB" smtClean="0"/>
              <a:t>29/05/2021</a:t>
            </a:fld>
            <a:endParaRPr lang="en-GB"/>
          </a:p>
        </p:txBody>
      </p:sp>
      <p:sp>
        <p:nvSpPr>
          <p:cNvPr id="3" name="Footer Placeholder 2">
            <a:extLst>
              <a:ext uri="{FF2B5EF4-FFF2-40B4-BE49-F238E27FC236}">
                <a16:creationId xmlns:a16="http://schemas.microsoft.com/office/drawing/2014/main" id="{6C52C151-8261-0B4E-83F1-BE3E540FD663}"/>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DED9DA2F-DB23-1549-AE54-1D03244C4FBE}"/>
              </a:ext>
            </a:extLst>
          </p:cNvPr>
          <p:cNvSpPr>
            <a:spLocks noGrp="1"/>
          </p:cNvSpPr>
          <p:nvPr>
            <p:ph type="sldNum" sz="quarter" idx="12"/>
          </p:nvPr>
        </p:nvSpPr>
        <p:spPr/>
        <p:txBody>
          <a:bodyPr/>
          <a:lstStyle/>
          <a:p>
            <a:fld id="{36B67619-7A16-3B49-93C5-5610211A5763}" type="slidenum">
              <a:rPr lang="en-GB" smtClean="0"/>
              <a:t>‹#›</a:t>
            </a:fld>
            <a:endParaRPr lang="en-GB"/>
          </a:p>
        </p:txBody>
      </p:sp>
    </p:spTree>
    <p:extLst>
      <p:ext uri="{BB962C8B-B14F-4D97-AF65-F5344CB8AC3E}">
        <p14:creationId xmlns:p14="http://schemas.microsoft.com/office/powerpoint/2010/main" val="92624755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A26F72-58A0-BC43-998B-95E429624106}"/>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p>
        </p:txBody>
      </p:sp>
      <p:sp>
        <p:nvSpPr>
          <p:cNvPr id="3" name="Content Placeholder 2">
            <a:extLst>
              <a:ext uri="{FF2B5EF4-FFF2-40B4-BE49-F238E27FC236}">
                <a16:creationId xmlns:a16="http://schemas.microsoft.com/office/drawing/2014/main" id="{754939DE-30CD-6549-8F22-091051FBC6FA}"/>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Text Placeholder 3">
            <a:extLst>
              <a:ext uri="{FF2B5EF4-FFF2-40B4-BE49-F238E27FC236}">
                <a16:creationId xmlns:a16="http://schemas.microsoft.com/office/drawing/2014/main" id="{A6D1FBB8-B88F-024F-B703-783018DF652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09D9FA69-6EEA-4946-8EC1-FEBB5CD3BA23}"/>
              </a:ext>
            </a:extLst>
          </p:cNvPr>
          <p:cNvSpPr>
            <a:spLocks noGrp="1"/>
          </p:cNvSpPr>
          <p:nvPr>
            <p:ph type="dt" sz="half" idx="10"/>
          </p:nvPr>
        </p:nvSpPr>
        <p:spPr/>
        <p:txBody>
          <a:bodyPr/>
          <a:lstStyle/>
          <a:p>
            <a:fld id="{52E9D1D5-97BC-8741-8CBE-46861CD99405}" type="datetimeFigureOut">
              <a:rPr lang="en-GB" smtClean="0"/>
              <a:t>29/05/2021</a:t>
            </a:fld>
            <a:endParaRPr lang="en-GB"/>
          </a:p>
        </p:txBody>
      </p:sp>
      <p:sp>
        <p:nvSpPr>
          <p:cNvPr id="6" name="Footer Placeholder 5">
            <a:extLst>
              <a:ext uri="{FF2B5EF4-FFF2-40B4-BE49-F238E27FC236}">
                <a16:creationId xmlns:a16="http://schemas.microsoft.com/office/drawing/2014/main" id="{FC202BA1-B771-E24B-90A0-AB488C0B1150}"/>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3ECD2359-4B8B-7846-947B-935C7F6F6F09}"/>
              </a:ext>
            </a:extLst>
          </p:cNvPr>
          <p:cNvSpPr>
            <a:spLocks noGrp="1"/>
          </p:cNvSpPr>
          <p:nvPr>
            <p:ph type="sldNum" sz="quarter" idx="12"/>
          </p:nvPr>
        </p:nvSpPr>
        <p:spPr/>
        <p:txBody>
          <a:bodyPr/>
          <a:lstStyle/>
          <a:p>
            <a:fld id="{36B67619-7A16-3B49-93C5-5610211A5763}" type="slidenum">
              <a:rPr lang="en-GB" smtClean="0"/>
              <a:t>‹#›</a:t>
            </a:fld>
            <a:endParaRPr lang="en-GB"/>
          </a:p>
        </p:txBody>
      </p:sp>
    </p:spTree>
    <p:extLst>
      <p:ext uri="{BB962C8B-B14F-4D97-AF65-F5344CB8AC3E}">
        <p14:creationId xmlns:p14="http://schemas.microsoft.com/office/powerpoint/2010/main" val="331393632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F450D2-42D8-8744-97B2-E5EAEC1CD9CD}"/>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p>
        </p:txBody>
      </p:sp>
      <p:sp>
        <p:nvSpPr>
          <p:cNvPr id="3" name="Picture Placeholder 2">
            <a:extLst>
              <a:ext uri="{FF2B5EF4-FFF2-40B4-BE49-F238E27FC236}">
                <a16:creationId xmlns:a16="http://schemas.microsoft.com/office/drawing/2014/main" id="{D77C0C24-3446-814D-90F6-4F96812ACC68}"/>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733A56E0-557A-9244-AA1D-0EA68B383F4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66EC53C3-CD44-5B48-850F-D1F7A1988794}"/>
              </a:ext>
            </a:extLst>
          </p:cNvPr>
          <p:cNvSpPr>
            <a:spLocks noGrp="1"/>
          </p:cNvSpPr>
          <p:nvPr>
            <p:ph type="dt" sz="half" idx="10"/>
          </p:nvPr>
        </p:nvSpPr>
        <p:spPr/>
        <p:txBody>
          <a:bodyPr/>
          <a:lstStyle/>
          <a:p>
            <a:fld id="{52E9D1D5-97BC-8741-8CBE-46861CD99405}" type="datetimeFigureOut">
              <a:rPr lang="en-GB" smtClean="0"/>
              <a:t>29/05/2021</a:t>
            </a:fld>
            <a:endParaRPr lang="en-GB"/>
          </a:p>
        </p:txBody>
      </p:sp>
      <p:sp>
        <p:nvSpPr>
          <p:cNvPr id="6" name="Footer Placeholder 5">
            <a:extLst>
              <a:ext uri="{FF2B5EF4-FFF2-40B4-BE49-F238E27FC236}">
                <a16:creationId xmlns:a16="http://schemas.microsoft.com/office/drawing/2014/main" id="{208EB73B-269B-5B43-8595-0F4B3CA4FDB0}"/>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BF2B0552-7C6F-594D-94BE-1218184B10B1}"/>
              </a:ext>
            </a:extLst>
          </p:cNvPr>
          <p:cNvSpPr>
            <a:spLocks noGrp="1"/>
          </p:cNvSpPr>
          <p:nvPr>
            <p:ph type="sldNum" sz="quarter" idx="12"/>
          </p:nvPr>
        </p:nvSpPr>
        <p:spPr/>
        <p:txBody>
          <a:bodyPr/>
          <a:lstStyle/>
          <a:p>
            <a:fld id="{36B67619-7A16-3B49-93C5-5610211A5763}" type="slidenum">
              <a:rPr lang="en-GB" smtClean="0"/>
              <a:t>‹#›</a:t>
            </a:fld>
            <a:endParaRPr lang="en-GB"/>
          </a:p>
        </p:txBody>
      </p:sp>
    </p:spTree>
    <p:extLst>
      <p:ext uri="{BB962C8B-B14F-4D97-AF65-F5344CB8AC3E}">
        <p14:creationId xmlns:p14="http://schemas.microsoft.com/office/powerpoint/2010/main" val="103204840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39FEB5D9-3346-6E47-8AF3-BF63D349BDC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p>
        </p:txBody>
      </p:sp>
      <p:sp>
        <p:nvSpPr>
          <p:cNvPr id="3" name="Text Placeholder 2">
            <a:extLst>
              <a:ext uri="{FF2B5EF4-FFF2-40B4-BE49-F238E27FC236}">
                <a16:creationId xmlns:a16="http://schemas.microsoft.com/office/drawing/2014/main" id="{E3874610-B7E0-2E45-825F-0ED9F94AED9B}"/>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D2DF8622-9189-1949-A984-45298E72820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2E9D1D5-97BC-8741-8CBE-46861CD99405}" type="datetimeFigureOut">
              <a:rPr lang="en-GB" smtClean="0"/>
              <a:t>29/05/2021</a:t>
            </a:fld>
            <a:endParaRPr lang="en-GB"/>
          </a:p>
        </p:txBody>
      </p:sp>
      <p:sp>
        <p:nvSpPr>
          <p:cNvPr id="5" name="Footer Placeholder 4">
            <a:extLst>
              <a:ext uri="{FF2B5EF4-FFF2-40B4-BE49-F238E27FC236}">
                <a16:creationId xmlns:a16="http://schemas.microsoft.com/office/drawing/2014/main" id="{F9390029-BEC6-A146-806E-9022F96E22C7}"/>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DA3C9207-EEE3-9644-B342-88239D625361}"/>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6B67619-7A16-3B49-93C5-5610211A5763}" type="slidenum">
              <a:rPr lang="en-GB" smtClean="0"/>
              <a:t>‹#›</a:t>
            </a:fld>
            <a:endParaRPr lang="en-GB"/>
          </a:p>
        </p:txBody>
      </p:sp>
    </p:spTree>
    <p:extLst>
      <p:ext uri="{BB962C8B-B14F-4D97-AF65-F5344CB8AC3E}">
        <p14:creationId xmlns:p14="http://schemas.microsoft.com/office/powerpoint/2010/main" val="284128207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3.jpeg"/></Relationships>
</file>

<file path=ppt/slides/_rels/slide10.xml.rels><?xml version="1.0" encoding="UTF-8" standalone="yes"?>
<Relationships xmlns="http://schemas.openxmlformats.org/package/2006/relationships"><Relationship Id="rId8" Type="http://schemas.openxmlformats.org/officeDocument/2006/relationships/chart" Target="../charts/chart13.xml"/><Relationship Id="rId3" Type="http://schemas.openxmlformats.org/officeDocument/2006/relationships/image" Target="../media/image2.svg"/><Relationship Id="rId7" Type="http://schemas.openxmlformats.org/officeDocument/2006/relationships/chart" Target="../charts/chart12.xml"/><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chart" Target="../charts/chart11.xml"/><Relationship Id="rId5" Type="http://schemas.openxmlformats.org/officeDocument/2006/relationships/chart" Target="../charts/chart10.xml"/><Relationship Id="rId4" Type="http://schemas.openxmlformats.org/officeDocument/2006/relationships/image" Target="../media/image3.jpeg"/></Relationships>
</file>

<file path=ppt/slides/_rels/slide11.xml.rels><?xml version="1.0" encoding="UTF-8" standalone="yes"?>
<Relationships xmlns="http://schemas.openxmlformats.org/package/2006/relationships"><Relationship Id="rId8" Type="http://schemas.openxmlformats.org/officeDocument/2006/relationships/chart" Target="../charts/chart17.xml"/><Relationship Id="rId3" Type="http://schemas.openxmlformats.org/officeDocument/2006/relationships/image" Target="../media/image2.svg"/><Relationship Id="rId7" Type="http://schemas.openxmlformats.org/officeDocument/2006/relationships/chart" Target="../charts/chart16.xml"/><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chart" Target="../charts/chart15.xml"/><Relationship Id="rId5" Type="http://schemas.openxmlformats.org/officeDocument/2006/relationships/chart" Target="../charts/chart14.xml"/><Relationship Id="rId4" Type="http://schemas.openxmlformats.org/officeDocument/2006/relationships/image" Target="../media/image3.jpeg"/></Relationships>
</file>

<file path=ppt/slides/_rels/slide12.xml.rels><?xml version="1.0" encoding="UTF-8" standalone="yes"?>
<Relationships xmlns="http://schemas.openxmlformats.org/package/2006/relationships"><Relationship Id="rId8" Type="http://schemas.openxmlformats.org/officeDocument/2006/relationships/image" Target="../media/image6.svg"/><Relationship Id="rId3" Type="http://schemas.openxmlformats.org/officeDocument/2006/relationships/chart" Target="../charts/chart19.xml"/><Relationship Id="rId7" Type="http://schemas.openxmlformats.org/officeDocument/2006/relationships/image" Target="../media/image5.png"/><Relationship Id="rId2" Type="http://schemas.openxmlformats.org/officeDocument/2006/relationships/chart" Target="../charts/chart18.xml"/><Relationship Id="rId1" Type="http://schemas.openxmlformats.org/officeDocument/2006/relationships/slideLayout" Target="../slideLayouts/slideLayout2.xml"/><Relationship Id="rId6" Type="http://schemas.openxmlformats.org/officeDocument/2006/relationships/image" Target="../media/image3.jpeg"/><Relationship Id="rId5" Type="http://schemas.openxmlformats.org/officeDocument/2006/relationships/image" Target="../media/image2.svg"/><Relationship Id="rId4" Type="http://schemas.openxmlformats.org/officeDocument/2006/relationships/image" Target="../media/image1.png"/></Relationships>
</file>

<file path=ppt/slides/_rels/slide13.xml.rels><?xml version="1.0" encoding="UTF-8" standalone="yes"?>
<Relationships xmlns="http://schemas.openxmlformats.org/package/2006/relationships"><Relationship Id="rId8" Type="http://schemas.openxmlformats.org/officeDocument/2006/relationships/image" Target="../media/image6.svg"/><Relationship Id="rId3" Type="http://schemas.openxmlformats.org/officeDocument/2006/relationships/chart" Target="../charts/chart21.xml"/><Relationship Id="rId7" Type="http://schemas.openxmlformats.org/officeDocument/2006/relationships/image" Target="../media/image5.png"/><Relationship Id="rId2" Type="http://schemas.openxmlformats.org/officeDocument/2006/relationships/chart" Target="../charts/chart20.xml"/><Relationship Id="rId1" Type="http://schemas.openxmlformats.org/officeDocument/2006/relationships/slideLayout" Target="../slideLayouts/slideLayout2.xml"/><Relationship Id="rId6" Type="http://schemas.openxmlformats.org/officeDocument/2006/relationships/image" Target="../media/image3.jpeg"/><Relationship Id="rId5" Type="http://schemas.openxmlformats.org/officeDocument/2006/relationships/image" Target="../media/image2.svg"/><Relationship Id="rId4" Type="http://schemas.openxmlformats.org/officeDocument/2006/relationships/image" Target="../media/image1.png"/></Relationships>
</file>

<file path=ppt/slides/_rels/slide14.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3.jpeg"/></Relationships>
</file>

<file path=ppt/slides/_rels/slide2.xml.rels><?xml version="1.0" encoding="UTF-8" standalone="yes"?>
<Relationships xmlns="http://schemas.openxmlformats.org/package/2006/relationships"><Relationship Id="rId8" Type="http://schemas.openxmlformats.org/officeDocument/2006/relationships/image" Target="../media/image3.jpeg"/><Relationship Id="rId3" Type="http://schemas.openxmlformats.org/officeDocument/2006/relationships/chart" Target="../charts/chart2.xml"/><Relationship Id="rId7" Type="http://schemas.openxmlformats.org/officeDocument/2006/relationships/image" Target="../media/image2.svg"/><Relationship Id="rId12" Type="http://schemas.openxmlformats.org/officeDocument/2006/relationships/image" Target="../media/image6.svg"/><Relationship Id="rId2" Type="http://schemas.openxmlformats.org/officeDocument/2006/relationships/chart" Target="../charts/chart1.xml"/><Relationship Id="rId1" Type="http://schemas.openxmlformats.org/officeDocument/2006/relationships/slideLayout" Target="../slideLayouts/slideLayout2.xml"/><Relationship Id="rId6" Type="http://schemas.openxmlformats.org/officeDocument/2006/relationships/image" Target="../media/image1.png"/><Relationship Id="rId11" Type="http://schemas.openxmlformats.org/officeDocument/2006/relationships/image" Target="../media/image5.png"/><Relationship Id="rId5" Type="http://schemas.openxmlformats.org/officeDocument/2006/relationships/chart" Target="../charts/chart4.xml"/><Relationship Id="rId10" Type="http://schemas.microsoft.com/office/2007/relationships/hdphoto" Target="../media/hdphoto1.wdp"/><Relationship Id="rId4" Type="http://schemas.openxmlformats.org/officeDocument/2006/relationships/chart" Target="../charts/chart3.xml"/><Relationship Id="rId9" Type="http://schemas.openxmlformats.org/officeDocument/2006/relationships/image" Target="../media/image4.png"/></Relationships>
</file>

<file path=ppt/slides/_rels/slide3.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image" Target="../media/image6.svg"/><Relationship Id="rId5" Type="http://schemas.openxmlformats.org/officeDocument/2006/relationships/image" Target="../media/image5.png"/><Relationship Id="rId4" Type="http://schemas.openxmlformats.org/officeDocument/2006/relationships/image" Target="../media/image3.jpeg"/></Relationships>
</file>

<file path=ppt/slides/_rels/slide4.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image" Target="../media/image8.png"/><Relationship Id="rId7" Type="http://schemas.openxmlformats.org/officeDocument/2006/relationships/image" Target="../media/image9.png"/><Relationship Id="rId2" Type="http://schemas.openxmlformats.org/officeDocument/2006/relationships/image" Target="../media/image7.png"/><Relationship Id="rId1" Type="http://schemas.openxmlformats.org/officeDocument/2006/relationships/slideLayout" Target="../slideLayouts/slideLayout2.xml"/><Relationship Id="rId6" Type="http://schemas.openxmlformats.org/officeDocument/2006/relationships/image" Target="../media/image3.jpeg"/><Relationship Id="rId5" Type="http://schemas.openxmlformats.org/officeDocument/2006/relationships/image" Target="../media/image2.svg"/><Relationship Id="rId4" Type="http://schemas.openxmlformats.org/officeDocument/2006/relationships/image" Target="../media/image1.png"/><Relationship Id="rId9" Type="http://schemas.openxmlformats.org/officeDocument/2006/relationships/image" Target="../media/image6.svg"/></Relationships>
</file>

<file path=ppt/slides/_rels/slide5.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3.jpeg"/></Relationships>
</file>

<file path=ppt/slides/_rels/slide6.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image" Target="../media/image6.svg"/><Relationship Id="rId5" Type="http://schemas.openxmlformats.org/officeDocument/2006/relationships/image" Target="../media/image5.png"/><Relationship Id="rId4" Type="http://schemas.openxmlformats.org/officeDocument/2006/relationships/image" Target="../media/image3.jpeg"/></Relationships>
</file>

<file path=ppt/slides/_rels/slide7.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6.svg"/><Relationship Id="rId2" Type="http://schemas.openxmlformats.org/officeDocument/2006/relationships/chart" Target="../charts/chart5.xml"/><Relationship Id="rId1" Type="http://schemas.openxmlformats.org/officeDocument/2006/relationships/slideLayout" Target="../slideLayouts/slideLayout2.xml"/><Relationship Id="rId6" Type="http://schemas.openxmlformats.org/officeDocument/2006/relationships/image" Target="../media/image5.png"/><Relationship Id="rId5" Type="http://schemas.openxmlformats.org/officeDocument/2006/relationships/image" Target="../media/image3.jpeg"/><Relationship Id="rId4" Type="http://schemas.openxmlformats.org/officeDocument/2006/relationships/image" Target="../media/image2.svg"/></Relationships>
</file>

<file path=ppt/slides/_rels/slide8.xml.rels><?xml version="1.0" encoding="UTF-8" standalone="yes"?>
<Relationships xmlns="http://schemas.openxmlformats.org/package/2006/relationships"><Relationship Id="rId8" Type="http://schemas.openxmlformats.org/officeDocument/2006/relationships/image" Target="../media/image12.tiff"/><Relationship Id="rId3" Type="http://schemas.openxmlformats.org/officeDocument/2006/relationships/image" Target="../media/image1.png"/><Relationship Id="rId7" Type="http://schemas.openxmlformats.org/officeDocument/2006/relationships/image" Target="../media/image11.tiff"/><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image" Target="../media/image10.tiff"/><Relationship Id="rId5" Type="http://schemas.openxmlformats.org/officeDocument/2006/relationships/image" Target="../media/image3.jpeg"/><Relationship Id="rId10" Type="http://schemas.openxmlformats.org/officeDocument/2006/relationships/image" Target="../media/image14.tiff"/><Relationship Id="rId4" Type="http://schemas.openxmlformats.org/officeDocument/2006/relationships/image" Target="../media/image2.svg"/><Relationship Id="rId9" Type="http://schemas.openxmlformats.org/officeDocument/2006/relationships/image" Target="../media/image13.tiff"/></Relationships>
</file>

<file path=ppt/slides/_rels/slide9.xml.rels><?xml version="1.0" encoding="UTF-8" standalone="yes"?>
<Relationships xmlns="http://schemas.openxmlformats.org/package/2006/relationships"><Relationship Id="rId8" Type="http://schemas.openxmlformats.org/officeDocument/2006/relationships/chart" Target="../charts/chart9.xml"/><Relationship Id="rId3" Type="http://schemas.openxmlformats.org/officeDocument/2006/relationships/image" Target="../media/image2.svg"/><Relationship Id="rId7" Type="http://schemas.openxmlformats.org/officeDocument/2006/relationships/chart" Target="../charts/chart8.xml"/><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chart" Target="../charts/chart7.xml"/><Relationship Id="rId5" Type="http://schemas.openxmlformats.org/officeDocument/2006/relationships/chart" Target="../charts/chart6.xml"/><Relationship Id="rId4" Type="http://schemas.openxmlformats.org/officeDocument/2006/relationships/image" Target="../media/image3.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4DB9045F-2842-7A44-891A-FCFA61BF87B7}"/>
              </a:ext>
            </a:extLst>
          </p:cNvPr>
          <p:cNvSpPr/>
          <p:nvPr/>
        </p:nvSpPr>
        <p:spPr>
          <a:xfrm>
            <a:off x="2243528" y="1793478"/>
            <a:ext cx="7879830" cy="1569660"/>
          </a:xfrm>
          <a:prstGeom prst="rect">
            <a:avLst/>
          </a:prstGeom>
        </p:spPr>
        <p:txBody>
          <a:bodyPr wrap="square">
            <a:spAutoFit/>
          </a:bodyPr>
          <a:lstStyle/>
          <a:p>
            <a:pPr algn="ctr"/>
            <a:r>
              <a:rPr lang="en-GB" sz="3200" b="1" dirty="0">
                <a:solidFill>
                  <a:srgbClr val="000000"/>
                </a:solidFill>
              </a:rPr>
              <a:t>Introducing the Water-Energy link in a General Equilibrium Model: </a:t>
            </a:r>
          </a:p>
          <a:p>
            <a:pPr algn="ctr"/>
            <a:r>
              <a:rPr lang="en-GB" sz="3200" b="1" dirty="0">
                <a:solidFill>
                  <a:srgbClr val="000000"/>
                </a:solidFill>
              </a:rPr>
              <a:t>ICES-WN</a:t>
            </a:r>
            <a:endParaRPr lang="en-GB" sz="3200" b="0" dirty="0">
              <a:effectLst/>
            </a:endParaRPr>
          </a:p>
        </p:txBody>
      </p:sp>
      <p:sp>
        <p:nvSpPr>
          <p:cNvPr id="5" name="Rectangle 4">
            <a:extLst>
              <a:ext uri="{FF2B5EF4-FFF2-40B4-BE49-F238E27FC236}">
                <a16:creationId xmlns:a16="http://schemas.microsoft.com/office/drawing/2014/main" id="{90F09062-5B13-F945-A593-6408224665D2}"/>
              </a:ext>
            </a:extLst>
          </p:cNvPr>
          <p:cNvSpPr/>
          <p:nvPr/>
        </p:nvSpPr>
        <p:spPr>
          <a:xfrm>
            <a:off x="2243528" y="4065330"/>
            <a:ext cx="8524407" cy="369332"/>
          </a:xfrm>
          <a:prstGeom prst="rect">
            <a:avLst/>
          </a:prstGeom>
        </p:spPr>
        <p:txBody>
          <a:bodyPr wrap="square">
            <a:spAutoFit/>
          </a:bodyPr>
          <a:lstStyle/>
          <a:p>
            <a:pPr>
              <a:spcAft>
                <a:spcPts val="600"/>
              </a:spcAft>
            </a:pPr>
            <a:r>
              <a:rPr lang="en-GB" b="1" dirty="0">
                <a:solidFill>
                  <a:srgbClr val="000000"/>
                </a:solidFill>
                <a:latin typeface="Calibri" panose="020F0502020204030204" pitchFamily="34" charset="0"/>
              </a:rPr>
              <a:t>Elisa </a:t>
            </a:r>
            <a:r>
              <a:rPr lang="en-GB" b="1" dirty="0" err="1">
                <a:solidFill>
                  <a:srgbClr val="000000"/>
                </a:solidFill>
                <a:latin typeface="Calibri" panose="020F0502020204030204" pitchFamily="34" charset="0"/>
              </a:rPr>
              <a:t>Bardazzi</a:t>
            </a:r>
            <a:r>
              <a:rPr lang="en-GB" b="1" dirty="0">
                <a:solidFill>
                  <a:srgbClr val="000000"/>
                </a:solidFill>
                <a:latin typeface="Calibri" panose="020F0502020204030204" pitchFamily="34" charset="0"/>
              </a:rPr>
              <a:t>*, Gabriele </a:t>
            </a:r>
            <a:r>
              <a:rPr lang="en-GB" b="1" dirty="0" err="1">
                <a:solidFill>
                  <a:srgbClr val="000000"/>
                </a:solidFill>
                <a:latin typeface="Calibri" panose="020F0502020204030204" pitchFamily="34" charset="0"/>
              </a:rPr>
              <a:t>Standardi</a:t>
            </a:r>
            <a:r>
              <a:rPr lang="en-GB" b="1" dirty="0">
                <a:solidFill>
                  <a:srgbClr val="000000"/>
                </a:solidFill>
                <a:latin typeface="Calibri" panose="020F0502020204030204" pitchFamily="34" charset="0"/>
              </a:rPr>
              <a:t> , Ramón E. Key Hernández, Francesco </a:t>
            </a:r>
            <a:r>
              <a:rPr lang="en-GB" b="1" dirty="0" err="1">
                <a:solidFill>
                  <a:srgbClr val="000000"/>
                </a:solidFill>
                <a:latin typeface="Calibri" panose="020F0502020204030204" pitchFamily="34" charset="0"/>
              </a:rPr>
              <a:t>Bosello</a:t>
            </a:r>
            <a:endParaRPr lang="en-GB" b="0" dirty="0">
              <a:effectLst/>
            </a:endParaRPr>
          </a:p>
        </p:txBody>
      </p:sp>
      <p:sp>
        <p:nvSpPr>
          <p:cNvPr id="9" name="Frame 8">
            <a:extLst>
              <a:ext uri="{FF2B5EF4-FFF2-40B4-BE49-F238E27FC236}">
                <a16:creationId xmlns:a16="http://schemas.microsoft.com/office/drawing/2014/main" id="{F9492C01-5CBA-844A-B28A-12333AEAA310}"/>
              </a:ext>
            </a:extLst>
          </p:cNvPr>
          <p:cNvSpPr/>
          <p:nvPr/>
        </p:nvSpPr>
        <p:spPr>
          <a:xfrm>
            <a:off x="1888761" y="1274164"/>
            <a:ext cx="8589364" cy="2608288"/>
          </a:xfrm>
          <a:prstGeom prst="frame">
            <a:avLst>
              <a:gd name="adj1" fmla="val 3580"/>
            </a:avLst>
          </a:prstGeom>
          <a:solidFill>
            <a:schemeClr val="accent5">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10" name="TextBox 9">
            <a:extLst>
              <a:ext uri="{FF2B5EF4-FFF2-40B4-BE49-F238E27FC236}">
                <a16:creationId xmlns:a16="http://schemas.microsoft.com/office/drawing/2014/main" id="{22A01481-6C2F-EF4F-85EB-24AF5BB17057}"/>
              </a:ext>
            </a:extLst>
          </p:cNvPr>
          <p:cNvSpPr txBox="1"/>
          <p:nvPr/>
        </p:nvSpPr>
        <p:spPr>
          <a:xfrm>
            <a:off x="5026684" y="4434662"/>
            <a:ext cx="2313518" cy="369332"/>
          </a:xfrm>
          <a:prstGeom prst="rect">
            <a:avLst/>
          </a:prstGeom>
          <a:noFill/>
        </p:spPr>
        <p:txBody>
          <a:bodyPr wrap="none" rtlCol="0">
            <a:spAutoFit/>
          </a:bodyPr>
          <a:lstStyle/>
          <a:p>
            <a:r>
              <a:rPr lang="en-GB" dirty="0" err="1"/>
              <a:t>elisa.bardazzi@cmcc.it</a:t>
            </a:r>
            <a:endParaRPr lang="en-GB" dirty="0"/>
          </a:p>
        </p:txBody>
      </p:sp>
      <p:pic>
        <p:nvPicPr>
          <p:cNvPr id="12" name="Elemento grafico 4">
            <a:extLst>
              <a:ext uri="{FF2B5EF4-FFF2-40B4-BE49-F238E27FC236}">
                <a16:creationId xmlns:a16="http://schemas.microsoft.com/office/drawing/2014/main" id="{5D542E51-05C0-FA43-9A7C-8ED49DFFBB82}"/>
              </a:ext>
            </a:extLst>
          </p:cNvPr>
          <p:cNvPicPr>
            <a:picLocks noChangeAspect="1"/>
          </p:cNvPicPr>
          <p:nvPr/>
        </p:nvPicPr>
        <p:blipFill rotWithShape="1">
          <a:blip r:embed="rId2">
            <a:extLst>
              <a:ext uri="{96DAC541-7B7A-43D3-8B79-37D633B846F1}">
                <asvg:svgBlip xmlns:asvg="http://schemas.microsoft.com/office/drawing/2016/SVG/main" r:embed="rId3"/>
              </a:ext>
            </a:extLst>
          </a:blip>
          <a:srcRect r="33767" b="48638"/>
          <a:stretch/>
        </p:blipFill>
        <p:spPr>
          <a:xfrm>
            <a:off x="10339754" y="146333"/>
            <a:ext cx="875370" cy="857980"/>
          </a:xfrm>
          <a:prstGeom prst="rect">
            <a:avLst/>
          </a:prstGeom>
        </p:spPr>
      </p:pic>
      <p:pic>
        <p:nvPicPr>
          <p:cNvPr id="13" name="Picture 2" descr="Chi siamo – Sushi – Sassari">
            <a:extLst>
              <a:ext uri="{FF2B5EF4-FFF2-40B4-BE49-F238E27FC236}">
                <a16:creationId xmlns:a16="http://schemas.microsoft.com/office/drawing/2014/main" id="{9F2A7D8F-5630-9441-8B35-06074B70483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152750" y="66186"/>
            <a:ext cx="1039250" cy="92865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2838363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BC2A76FA-7F88-264F-9BCE-895C4E5ADD47}"/>
              </a:ext>
            </a:extLst>
          </p:cNvPr>
          <p:cNvSpPr txBox="1"/>
          <p:nvPr/>
        </p:nvSpPr>
        <p:spPr>
          <a:xfrm>
            <a:off x="439615" y="312001"/>
            <a:ext cx="8965083" cy="461665"/>
          </a:xfrm>
          <a:prstGeom prst="rect">
            <a:avLst/>
          </a:prstGeom>
          <a:noFill/>
        </p:spPr>
        <p:txBody>
          <a:bodyPr wrap="none" rtlCol="0">
            <a:spAutoFit/>
          </a:bodyPr>
          <a:lstStyle/>
          <a:p>
            <a:r>
              <a:rPr lang="en-GB" sz="2400" b="1" dirty="0"/>
              <a:t>3.3 Results - Regional Impacts (30% Water Scarcity Scenario): Prices   </a:t>
            </a:r>
          </a:p>
        </p:txBody>
      </p:sp>
      <p:pic>
        <p:nvPicPr>
          <p:cNvPr id="10" name="Elemento grafico 4">
            <a:extLst>
              <a:ext uri="{FF2B5EF4-FFF2-40B4-BE49-F238E27FC236}">
                <a16:creationId xmlns:a16="http://schemas.microsoft.com/office/drawing/2014/main" id="{289DD729-2A9D-3842-AD33-76CA720901E2}"/>
              </a:ext>
            </a:extLst>
          </p:cNvPr>
          <p:cNvPicPr>
            <a:picLocks noChangeAspect="1"/>
          </p:cNvPicPr>
          <p:nvPr/>
        </p:nvPicPr>
        <p:blipFill rotWithShape="1">
          <a:blip r:embed="rId2">
            <a:extLst>
              <a:ext uri="{96DAC541-7B7A-43D3-8B79-37D633B846F1}">
                <asvg:svgBlip xmlns:asvg="http://schemas.microsoft.com/office/drawing/2016/SVG/main" r:embed="rId3"/>
              </a:ext>
            </a:extLst>
          </a:blip>
          <a:srcRect r="33767" b="48638"/>
          <a:stretch/>
        </p:blipFill>
        <p:spPr>
          <a:xfrm>
            <a:off x="10339754" y="146333"/>
            <a:ext cx="875370" cy="857980"/>
          </a:xfrm>
          <a:prstGeom prst="rect">
            <a:avLst/>
          </a:prstGeom>
        </p:spPr>
      </p:pic>
      <p:pic>
        <p:nvPicPr>
          <p:cNvPr id="11" name="Picture 2" descr="Chi siamo – Sushi – Sassari">
            <a:extLst>
              <a:ext uri="{FF2B5EF4-FFF2-40B4-BE49-F238E27FC236}">
                <a16:creationId xmlns:a16="http://schemas.microsoft.com/office/drawing/2014/main" id="{3FF4FFE9-DD65-754D-877C-6B18954F4F1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152750" y="66186"/>
            <a:ext cx="1039250" cy="928653"/>
          </a:xfrm>
          <a:prstGeom prst="rect">
            <a:avLst/>
          </a:prstGeom>
          <a:noFill/>
          <a:extLst>
            <a:ext uri="{909E8E84-426E-40DD-AFC4-6F175D3DCCD1}">
              <a14:hiddenFill xmlns:a14="http://schemas.microsoft.com/office/drawing/2010/main">
                <a:solidFill>
                  <a:srgbClr val="FFFFFF"/>
                </a:solidFill>
              </a14:hiddenFill>
            </a:ext>
          </a:extLst>
        </p:spPr>
      </p:pic>
      <p:sp>
        <p:nvSpPr>
          <p:cNvPr id="12" name="TextBox 11">
            <a:extLst>
              <a:ext uri="{FF2B5EF4-FFF2-40B4-BE49-F238E27FC236}">
                <a16:creationId xmlns:a16="http://schemas.microsoft.com/office/drawing/2014/main" id="{B153022F-B3FE-0447-B8D2-3E0CD3F7462A}"/>
              </a:ext>
            </a:extLst>
          </p:cNvPr>
          <p:cNvSpPr txBox="1"/>
          <p:nvPr/>
        </p:nvSpPr>
        <p:spPr>
          <a:xfrm>
            <a:off x="309773" y="5012648"/>
            <a:ext cx="832792" cy="369332"/>
          </a:xfrm>
          <a:prstGeom prst="rect">
            <a:avLst/>
          </a:prstGeom>
          <a:noFill/>
        </p:spPr>
        <p:txBody>
          <a:bodyPr wrap="none" rtlCol="0">
            <a:spAutoFit/>
          </a:bodyPr>
          <a:lstStyle/>
          <a:p>
            <a:r>
              <a:rPr lang="en-GB" b="1" dirty="0"/>
              <a:t>Energy</a:t>
            </a:r>
          </a:p>
        </p:txBody>
      </p:sp>
      <p:sp>
        <p:nvSpPr>
          <p:cNvPr id="13" name="TextBox 12">
            <a:extLst>
              <a:ext uri="{FF2B5EF4-FFF2-40B4-BE49-F238E27FC236}">
                <a16:creationId xmlns:a16="http://schemas.microsoft.com/office/drawing/2014/main" id="{B8FC0658-0227-6E4F-8582-552B2C8C80EB}"/>
              </a:ext>
            </a:extLst>
          </p:cNvPr>
          <p:cNvSpPr txBox="1"/>
          <p:nvPr/>
        </p:nvSpPr>
        <p:spPr>
          <a:xfrm>
            <a:off x="155126" y="1845352"/>
            <a:ext cx="1244893" cy="646331"/>
          </a:xfrm>
          <a:prstGeom prst="rect">
            <a:avLst/>
          </a:prstGeom>
          <a:noFill/>
        </p:spPr>
        <p:txBody>
          <a:bodyPr wrap="none" rtlCol="0">
            <a:spAutoFit/>
          </a:bodyPr>
          <a:lstStyle/>
          <a:p>
            <a:r>
              <a:rPr lang="en-GB" b="1" dirty="0"/>
              <a:t>Irrigated</a:t>
            </a:r>
          </a:p>
          <a:p>
            <a:r>
              <a:rPr lang="en-GB" b="1" dirty="0"/>
              <a:t>Agriculture</a:t>
            </a:r>
          </a:p>
        </p:txBody>
      </p:sp>
      <p:graphicFrame>
        <p:nvGraphicFramePr>
          <p:cNvPr id="9" name="Chart 8">
            <a:extLst>
              <a:ext uri="{FF2B5EF4-FFF2-40B4-BE49-F238E27FC236}">
                <a16:creationId xmlns:a16="http://schemas.microsoft.com/office/drawing/2014/main" id="{BE6B3364-739E-2F45-A8B8-8AC87101B6EA}"/>
              </a:ext>
            </a:extLst>
          </p:cNvPr>
          <p:cNvGraphicFramePr>
            <a:graphicFrameLocks/>
          </p:cNvGraphicFramePr>
          <p:nvPr>
            <p:extLst>
              <p:ext uri="{D42A27DB-BD31-4B8C-83A1-F6EECF244321}">
                <p14:modId xmlns:p14="http://schemas.microsoft.com/office/powerpoint/2010/main" val="415825013"/>
              </p:ext>
            </p:extLst>
          </p:nvPr>
        </p:nvGraphicFramePr>
        <p:xfrm>
          <a:off x="1356737" y="840320"/>
          <a:ext cx="5040000" cy="2880000"/>
        </p:xfrm>
        <a:graphic>
          <a:graphicData uri="http://schemas.openxmlformats.org/drawingml/2006/chart">
            <c:chart xmlns:c="http://schemas.openxmlformats.org/drawingml/2006/chart" xmlns:r="http://schemas.openxmlformats.org/officeDocument/2006/relationships" r:id="rId5"/>
          </a:graphicData>
        </a:graphic>
      </p:graphicFrame>
      <p:graphicFrame>
        <p:nvGraphicFramePr>
          <p:cNvPr id="16" name="Chart 15">
            <a:extLst>
              <a:ext uri="{FF2B5EF4-FFF2-40B4-BE49-F238E27FC236}">
                <a16:creationId xmlns:a16="http://schemas.microsoft.com/office/drawing/2014/main" id="{EE308F96-557B-D84B-AD8B-D576D7E6E8EC}"/>
              </a:ext>
            </a:extLst>
          </p:cNvPr>
          <p:cNvGraphicFramePr>
            <a:graphicFrameLocks/>
          </p:cNvGraphicFramePr>
          <p:nvPr>
            <p:extLst>
              <p:ext uri="{D42A27DB-BD31-4B8C-83A1-F6EECF244321}">
                <p14:modId xmlns:p14="http://schemas.microsoft.com/office/powerpoint/2010/main" val="3076949194"/>
              </p:ext>
            </p:extLst>
          </p:nvPr>
        </p:nvGraphicFramePr>
        <p:xfrm>
          <a:off x="6353454" y="840320"/>
          <a:ext cx="5040000" cy="2880000"/>
        </p:xfrm>
        <a:graphic>
          <a:graphicData uri="http://schemas.openxmlformats.org/drawingml/2006/chart">
            <c:chart xmlns:c="http://schemas.openxmlformats.org/drawingml/2006/chart" xmlns:r="http://schemas.openxmlformats.org/officeDocument/2006/relationships" r:id="rId6"/>
          </a:graphicData>
        </a:graphic>
      </p:graphicFrame>
      <p:graphicFrame>
        <p:nvGraphicFramePr>
          <p:cNvPr id="17" name="Chart 16">
            <a:extLst>
              <a:ext uri="{FF2B5EF4-FFF2-40B4-BE49-F238E27FC236}">
                <a16:creationId xmlns:a16="http://schemas.microsoft.com/office/drawing/2014/main" id="{8E8132AD-1AD3-0348-9F12-CF3D79C3D0A2}"/>
              </a:ext>
            </a:extLst>
          </p:cNvPr>
          <p:cNvGraphicFramePr>
            <a:graphicFrameLocks/>
          </p:cNvGraphicFramePr>
          <p:nvPr>
            <p:extLst>
              <p:ext uri="{D42A27DB-BD31-4B8C-83A1-F6EECF244321}">
                <p14:modId xmlns:p14="http://schemas.microsoft.com/office/powerpoint/2010/main" val="3402194724"/>
              </p:ext>
            </p:extLst>
          </p:nvPr>
        </p:nvGraphicFramePr>
        <p:xfrm>
          <a:off x="1356737" y="3810254"/>
          <a:ext cx="5040000" cy="2880000"/>
        </p:xfrm>
        <a:graphic>
          <a:graphicData uri="http://schemas.openxmlformats.org/drawingml/2006/chart">
            <c:chart xmlns:c="http://schemas.openxmlformats.org/drawingml/2006/chart" xmlns:r="http://schemas.openxmlformats.org/officeDocument/2006/relationships" r:id="rId7"/>
          </a:graphicData>
        </a:graphic>
      </p:graphicFrame>
      <p:graphicFrame>
        <p:nvGraphicFramePr>
          <p:cNvPr id="18" name="Chart 17">
            <a:extLst>
              <a:ext uri="{FF2B5EF4-FFF2-40B4-BE49-F238E27FC236}">
                <a16:creationId xmlns:a16="http://schemas.microsoft.com/office/drawing/2014/main" id="{803FF7EA-DB4E-5543-A1C7-B3E1C8693A11}"/>
              </a:ext>
            </a:extLst>
          </p:cNvPr>
          <p:cNvGraphicFramePr>
            <a:graphicFrameLocks/>
          </p:cNvGraphicFramePr>
          <p:nvPr>
            <p:extLst>
              <p:ext uri="{D42A27DB-BD31-4B8C-83A1-F6EECF244321}">
                <p14:modId xmlns:p14="http://schemas.microsoft.com/office/powerpoint/2010/main" val="1834175802"/>
              </p:ext>
            </p:extLst>
          </p:nvPr>
        </p:nvGraphicFramePr>
        <p:xfrm>
          <a:off x="6353454" y="3757314"/>
          <a:ext cx="5040000" cy="2880000"/>
        </p:xfrm>
        <a:graphic>
          <a:graphicData uri="http://schemas.openxmlformats.org/drawingml/2006/chart">
            <c:chart xmlns:c="http://schemas.openxmlformats.org/drawingml/2006/chart" xmlns:r="http://schemas.openxmlformats.org/officeDocument/2006/relationships" r:id="rId8"/>
          </a:graphicData>
        </a:graphic>
      </p:graphicFrame>
    </p:spTree>
    <p:extLst>
      <p:ext uri="{BB962C8B-B14F-4D97-AF65-F5344CB8AC3E}">
        <p14:creationId xmlns:p14="http://schemas.microsoft.com/office/powerpoint/2010/main" val="412135194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BC2A76FA-7F88-264F-9BCE-895C4E5ADD47}"/>
              </a:ext>
            </a:extLst>
          </p:cNvPr>
          <p:cNvSpPr txBox="1"/>
          <p:nvPr/>
        </p:nvSpPr>
        <p:spPr>
          <a:xfrm>
            <a:off x="439615" y="312001"/>
            <a:ext cx="9211945" cy="461665"/>
          </a:xfrm>
          <a:prstGeom prst="rect">
            <a:avLst/>
          </a:prstGeom>
          <a:noFill/>
        </p:spPr>
        <p:txBody>
          <a:bodyPr wrap="none" rtlCol="0">
            <a:spAutoFit/>
          </a:bodyPr>
          <a:lstStyle/>
          <a:p>
            <a:r>
              <a:rPr lang="en-GB" sz="2400" b="1" dirty="0"/>
              <a:t>3.3 Results - Regional Impacts (30% Water Scarcity Scenario): Imports   </a:t>
            </a:r>
          </a:p>
        </p:txBody>
      </p:sp>
      <p:pic>
        <p:nvPicPr>
          <p:cNvPr id="10" name="Elemento grafico 4">
            <a:extLst>
              <a:ext uri="{FF2B5EF4-FFF2-40B4-BE49-F238E27FC236}">
                <a16:creationId xmlns:a16="http://schemas.microsoft.com/office/drawing/2014/main" id="{289DD729-2A9D-3842-AD33-76CA720901E2}"/>
              </a:ext>
            </a:extLst>
          </p:cNvPr>
          <p:cNvPicPr>
            <a:picLocks noChangeAspect="1"/>
          </p:cNvPicPr>
          <p:nvPr/>
        </p:nvPicPr>
        <p:blipFill rotWithShape="1">
          <a:blip r:embed="rId2">
            <a:extLst>
              <a:ext uri="{96DAC541-7B7A-43D3-8B79-37D633B846F1}">
                <asvg:svgBlip xmlns:asvg="http://schemas.microsoft.com/office/drawing/2016/SVG/main" r:embed="rId3"/>
              </a:ext>
            </a:extLst>
          </a:blip>
          <a:srcRect r="33767" b="48638"/>
          <a:stretch/>
        </p:blipFill>
        <p:spPr>
          <a:xfrm>
            <a:off x="10339754" y="146333"/>
            <a:ext cx="875370" cy="857980"/>
          </a:xfrm>
          <a:prstGeom prst="rect">
            <a:avLst/>
          </a:prstGeom>
        </p:spPr>
      </p:pic>
      <p:pic>
        <p:nvPicPr>
          <p:cNvPr id="11" name="Picture 2" descr="Chi siamo – Sushi – Sassari">
            <a:extLst>
              <a:ext uri="{FF2B5EF4-FFF2-40B4-BE49-F238E27FC236}">
                <a16:creationId xmlns:a16="http://schemas.microsoft.com/office/drawing/2014/main" id="{3FF4FFE9-DD65-754D-877C-6B18954F4F1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152750" y="66186"/>
            <a:ext cx="1039250" cy="928653"/>
          </a:xfrm>
          <a:prstGeom prst="rect">
            <a:avLst/>
          </a:prstGeom>
          <a:noFill/>
          <a:extLst>
            <a:ext uri="{909E8E84-426E-40DD-AFC4-6F175D3DCCD1}">
              <a14:hiddenFill xmlns:a14="http://schemas.microsoft.com/office/drawing/2010/main">
                <a:solidFill>
                  <a:srgbClr val="FFFFFF"/>
                </a:solidFill>
              </a14:hiddenFill>
            </a:ext>
          </a:extLst>
        </p:spPr>
      </p:pic>
      <p:sp>
        <p:nvSpPr>
          <p:cNvPr id="12" name="TextBox 11">
            <a:extLst>
              <a:ext uri="{FF2B5EF4-FFF2-40B4-BE49-F238E27FC236}">
                <a16:creationId xmlns:a16="http://schemas.microsoft.com/office/drawing/2014/main" id="{B153022F-B3FE-0447-B8D2-3E0CD3F7462A}"/>
              </a:ext>
            </a:extLst>
          </p:cNvPr>
          <p:cNvSpPr txBox="1"/>
          <p:nvPr/>
        </p:nvSpPr>
        <p:spPr>
          <a:xfrm>
            <a:off x="309773" y="5012648"/>
            <a:ext cx="832792" cy="369332"/>
          </a:xfrm>
          <a:prstGeom prst="rect">
            <a:avLst/>
          </a:prstGeom>
          <a:noFill/>
        </p:spPr>
        <p:txBody>
          <a:bodyPr wrap="none" rtlCol="0">
            <a:spAutoFit/>
          </a:bodyPr>
          <a:lstStyle/>
          <a:p>
            <a:r>
              <a:rPr lang="en-GB" b="1" dirty="0"/>
              <a:t>Energy</a:t>
            </a:r>
          </a:p>
        </p:txBody>
      </p:sp>
      <p:sp>
        <p:nvSpPr>
          <p:cNvPr id="13" name="TextBox 12">
            <a:extLst>
              <a:ext uri="{FF2B5EF4-FFF2-40B4-BE49-F238E27FC236}">
                <a16:creationId xmlns:a16="http://schemas.microsoft.com/office/drawing/2014/main" id="{B8FC0658-0227-6E4F-8582-552B2C8C80EB}"/>
              </a:ext>
            </a:extLst>
          </p:cNvPr>
          <p:cNvSpPr txBox="1"/>
          <p:nvPr/>
        </p:nvSpPr>
        <p:spPr>
          <a:xfrm>
            <a:off x="155126" y="1845352"/>
            <a:ext cx="1244893" cy="646331"/>
          </a:xfrm>
          <a:prstGeom prst="rect">
            <a:avLst/>
          </a:prstGeom>
          <a:noFill/>
        </p:spPr>
        <p:txBody>
          <a:bodyPr wrap="none" rtlCol="0">
            <a:spAutoFit/>
          </a:bodyPr>
          <a:lstStyle/>
          <a:p>
            <a:r>
              <a:rPr lang="en-GB" b="1" dirty="0"/>
              <a:t>Irrigated</a:t>
            </a:r>
          </a:p>
          <a:p>
            <a:r>
              <a:rPr lang="en-GB" b="1" dirty="0"/>
              <a:t>Agriculture</a:t>
            </a:r>
          </a:p>
        </p:txBody>
      </p:sp>
      <p:graphicFrame>
        <p:nvGraphicFramePr>
          <p:cNvPr id="9" name="Chart 8">
            <a:extLst>
              <a:ext uri="{FF2B5EF4-FFF2-40B4-BE49-F238E27FC236}">
                <a16:creationId xmlns:a16="http://schemas.microsoft.com/office/drawing/2014/main" id="{D8060A10-6FD7-4149-B5D5-383B29D6433D}"/>
              </a:ext>
            </a:extLst>
          </p:cNvPr>
          <p:cNvGraphicFramePr>
            <a:graphicFrameLocks/>
          </p:cNvGraphicFramePr>
          <p:nvPr>
            <p:extLst>
              <p:ext uri="{D42A27DB-BD31-4B8C-83A1-F6EECF244321}">
                <p14:modId xmlns:p14="http://schemas.microsoft.com/office/powerpoint/2010/main" val="949951159"/>
              </p:ext>
            </p:extLst>
          </p:nvPr>
        </p:nvGraphicFramePr>
        <p:xfrm>
          <a:off x="1400019" y="994839"/>
          <a:ext cx="5040000" cy="2880000"/>
        </p:xfrm>
        <a:graphic>
          <a:graphicData uri="http://schemas.openxmlformats.org/drawingml/2006/chart">
            <c:chart xmlns:c="http://schemas.openxmlformats.org/drawingml/2006/chart" xmlns:r="http://schemas.openxmlformats.org/officeDocument/2006/relationships" r:id="rId5"/>
          </a:graphicData>
        </a:graphic>
      </p:graphicFrame>
      <p:graphicFrame>
        <p:nvGraphicFramePr>
          <p:cNvPr id="17" name="Chart 16">
            <a:extLst>
              <a:ext uri="{FF2B5EF4-FFF2-40B4-BE49-F238E27FC236}">
                <a16:creationId xmlns:a16="http://schemas.microsoft.com/office/drawing/2014/main" id="{F790525F-CF83-9844-BC8C-22B597C1AACC}"/>
              </a:ext>
            </a:extLst>
          </p:cNvPr>
          <p:cNvGraphicFramePr>
            <a:graphicFrameLocks/>
          </p:cNvGraphicFramePr>
          <p:nvPr>
            <p:extLst>
              <p:ext uri="{D42A27DB-BD31-4B8C-83A1-F6EECF244321}">
                <p14:modId xmlns:p14="http://schemas.microsoft.com/office/powerpoint/2010/main" val="3291949385"/>
              </p:ext>
            </p:extLst>
          </p:nvPr>
        </p:nvGraphicFramePr>
        <p:xfrm>
          <a:off x="6440019" y="1051683"/>
          <a:ext cx="5040000" cy="2880000"/>
        </p:xfrm>
        <a:graphic>
          <a:graphicData uri="http://schemas.openxmlformats.org/drawingml/2006/chart">
            <c:chart xmlns:c="http://schemas.openxmlformats.org/drawingml/2006/chart" xmlns:r="http://schemas.openxmlformats.org/officeDocument/2006/relationships" r:id="rId6"/>
          </a:graphicData>
        </a:graphic>
      </p:graphicFrame>
      <p:graphicFrame>
        <p:nvGraphicFramePr>
          <p:cNvPr id="18" name="Chart 17">
            <a:extLst>
              <a:ext uri="{FF2B5EF4-FFF2-40B4-BE49-F238E27FC236}">
                <a16:creationId xmlns:a16="http://schemas.microsoft.com/office/drawing/2014/main" id="{7CF6B744-8A50-914E-B8BC-AFFD011D17B4}"/>
              </a:ext>
            </a:extLst>
          </p:cNvPr>
          <p:cNvGraphicFramePr>
            <a:graphicFrameLocks/>
          </p:cNvGraphicFramePr>
          <p:nvPr>
            <p:extLst>
              <p:ext uri="{D42A27DB-BD31-4B8C-83A1-F6EECF244321}">
                <p14:modId xmlns:p14="http://schemas.microsoft.com/office/powerpoint/2010/main" val="610046581"/>
              </p:ext>
            </p:extLst>
          </p:nvPr>
        </p:nvGraphicFramePr>
        <p:xfrm>
          <a:off x="1400019" y="3756394"/>
          <a:ext cx="5040000" cy="2880000"/>
        </p:xfrm>
        <a:graphic>
          <a:graphicData uri="http://schemas.openxmlformats.org/drawingml/2006/chart">
            <c:chart xmlns:c="http://schemas.openxmlformats.org/drawingml/2006/chart" xmlns:r="http://schemas.openxmlformats.org/officeDocument/2006/relationships" r:id="rId7"/>
          </a:graphicData>
        </a:graphic>
      </p:graphicFrame>
      <p:graphicFrame>
        <p:nvGraphicFramePr>
          <p:cNvPr id="19" name="Chart 18">
            <a:extLst>
              <a:ext uri="{FF2B5EF4-FFF2-40B4-BE49-F238E27FC236}">
                <a16:creationId xmlns:a16="http://schemas.microsoft.com/office/drawing/2014/main" id="{3EDF5B6E-493A-8441-9954-B5E633648E93}"/>
              </a:ext>
            </a:extLst>
          </p:cNvPr>
          <p:cNvGraphicFramePr>
            <a:graphicFrameLocks/>
          </p:cNvGraphicFramePr>
          <p:nvPr>
            <p:extLst>
              <p:ext uri="{D42A27DB-BD31-4B8C-83A1-F6EECF244321}">
                <p14:modId xmlns:p14="http://schemas.microsoft.com/office/powerpoint/2010/main" val="1808797886"/>
              </p:ext>
            </p:extLst>
          </p:nvPr>
        </p:nvGraphicFramePr>
        <p:xfrm>
          <a:off x="6440019" y="3758667"/>
          <a:ext cx="5040000" cy="2880000"/>
        </p:xfrm>
        <a:graphic>
          <a:graphicData uri="http://schemas.openxmlformats.org/drawingml/2006/chart">
            <c:chart xmlns:c="http://schemas.openxmlformats.org/drawingml/2006/chart" xmlns:r="http://schemas.openxmlformats.org/officeDocument/2006/relationships" r:id="rId8"/>
          </a:graphicData>
        </a:graphic>
      </p:graphicFrame>
    </p:spTree>
    <p:extLst>
      <p:ext uri="{BB962C8B-B14F-4D97-AF65-F5344CB8AC3E}">
        <p14:creationId xmlns:p14="http://schemas.microsoft.com/office/powerpoint/2010/main" val="352184183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Chart 4">
            <a:extLst>
              <a:ext uri="{FF2B5EF4-FFF2-40B4-BE49-F238E27FC236}">
                <a16:creationId xmlns:a16="http://schemas.microsoft.com/office/drawing/2014/main" id="{80F57F8A-6067-5B42-B1C2-BF9A003E9F44}"/>
              </a:ext>
            </a:extLst>
          </p:cNvPr>
          <p:cNvGraphicFramePr>
            <a:graphicFrameLocks/>
          </p:cNvGraphicFramePr>
          <p:nvPr>
            <p:extLst>
              <p:ext uri="{D42A27DB-BD31-4B8C-83A1-F6EECF244321}">
                <p14:modId xmlns:p14="http://schemas.microsoft.com/office/powerpoint/2010/main" val="2205889880"/>
              </p:ext>
            </p:extLst>
          </p:nvPr>
        </p:nvGraphicFramePr>
        <p:xfrm>
          <a:off x="1060449" y="3734102"/>
          <a:ext cx="10071100" cy="271145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6" name="Chart 5">
            <a:extLst>
              <a:ext uri="{FF2B5EF4-FFF2-40B4-BE49-F238E27FC236}">
                <a16:creationId xmlns:a16="http://schemas.microsoft.com/office/drawing/2014/main" id="{EED8F5EB-034A-4A47-B95F-994E68C041A3}"/>
              </a:ext>
            </a:extLst>
          </p:cNvPr>
          <p:cNvGraphicFramePr>
            <a:graphicFrameLocks/>
          </p:cNvGraphicFramePr>
          <p:nvPr>
            <p:extLst>
              <p:ext uri="{D42A27DB-BD31-4B8C-83A1-F6EECF244321}">
                <p14:modId xmlns:p14="http://schemas.microsoft.com/office/powerpoint/2010/main" val="1196769606"/>
              </p:ext>
            </p:extLst>
          </p:nvPr>
        </p:nvGraphicFramePr>
        <p:xfrm>
          <a:off x="1060450" y="648009"/>
          <a:ext cx="10071099" cy="3098800"/>
        </p:xfrm>
        <a:graphic>
          <a:graphicData uri="http://schemas.openxmlformats.org/drawingml/2006/chart">
            <c:chart xmlns:c="http://schemas.openxmlformats.org/drawingml/2006/chart" xmlns:r="http://schemas.openxmlformats.org/officeDocument/2006/relationships" r:id="rId3"/>
          </a:graphicData>
        </a:graphic>
      </p:graphicFrame>
      <p:sp>
        <p:nvSpPr>
          <p:cNvPr id="7" name="TextBox 6">
            <a:extLst>
              <a:ext uri="{FF2B5EF4-FFF2-40B4-BE49-F238E27FC236}">
                <a16:creationId xmlns:a16="http://schemas.microsoft.com/office/drawing/2014/main" id="{45F0420B-3B50-274B-9941-7E2B7400C99F}"/>
              </a:ext>
            </a:extLst>
          </p:cNvPr>
          <p:cNvSpPr txBox="1"/>
          <p:nvPr/>
        </p:nvSpPr>
        <p:spPr>
          <a:xfrm>
            <a:off x="439615" y="312001"/>
            <a:ext cx="9910726" cy="461665"/>
          </a:xfrm>
          <a:prstGeom prst="rect">
            <a:avLst/>
          </a:prstGeom>
          <a:noFill/>
        </p:spPr>
        <p:txBody>
          <a:bodyPr wrap="none" rtlCol="0">
            <a:spAutoFit/>
          </a:bodyPr>
          <a:lstStyle/>
          <a:p>
            <a:r>
              <a:rPr lang="en-GB" sz="2400" b="1" dirty="0"/>
              <a:t>3.3 Results - Regional Impacts (30% Water Scarcity Scenario): Water demand</a:t>
            </a:r>
          </a:p>
        </p:txBody>
      </p:sp>
      <p:pic>
        <p:nvPicPr>
          <p:cNvPr id="8" name="Elemento grafico 4">
            <a:extLst>
              <a:ext uri="{FF2B5EF4-FFF2-40B4-BE49-F238E27FC236}">
                <a16:creationId xmlns:a16="http://schemas.microsoft.com/office/drawing/2014/main" id="{B84B1432-8B2F-C14A-8A2C-D9C1317C418A}"/>
              </a:ext>
            </a:extLst>
          </p:cNvPr>
          <p:cNvPicPr>
            <a:picLocks noChangeAspect="1"/>
          </p:cNvPicPr>
          <p:nvPr/>
        </p:nvPicPr>
        <p:blipFill rotWithShape="1">
          <a:blip r:embed="rId4">
            <a:extLst>
              <a:ext uri="{96DAC541-7B7A-43D3-8B79-37D633B846F1}">
                <asvg:svgBlip xmlns:asvg="http://schemas.microsoft.com/office/drawing/2016/SVG/main" r:embed="rId5"/>
              </a:ext>
            </a:extLst>
          </a:blip>
          <a:srcRect r="33767" b="48638"/>
          <a:stretch/>
        </p:blipFill>
        <p:spPr>
          <a:xfrm>
            <a:off x="10339754" y="146333"/>
            <a:ext cx="875370" cy="857980"/>
          </a:xfrm>
          <a:prstGeom prst="rect">
            <a:avLst/>
          </a:prstGeom>
        </p:spPr>
      </p:pic>
      <p:pic>
        <p:nvPicPr>
          <p:cNvPr id="9" name="Picture 2" descr="Chi siamo – Sushi – Sassari">
            <a:extLst>
              <a:ext uri="{FF2B5EF4-FFF2-40B4-BE49-F238E27FC236}">
                <a16:creationId xmlns:a16="http://schemas.microsoft.com/office/drawing/2014/main" id="{8EA5D3CC-82A0-D542-8CA6-3D82F05017A1}"/>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1152750" y="66186"/>
            <a:ext cx="1039250" cy="928653"/>
          </a:xfrm>
          <a:prstGeom prst="rect">
            <a:avLst/>
          </a:prstGeom>
          <a:noFill/>
          <a:extLst>
            <a:ext uri="{909E8E84-426E-40DD-AFC4-6F175D3DCCD1}">
              <a14:hiddenFill xmlns:a14="http://schemas.microsoft.com/office/drawing/2010/main">
                <a:solidFill>
                  <a:srgbClr val="FFFFFF"/>
                </a:solidFill>
              </a14:hiddenFill>
            </a:ext>
          </a:extLst>
        </p:spPr>
      </p:pic>
      <p:pic>
        <p:nvPicPr>
          <p:cNvPr id="10" name="Graphic 9" descr="Line arrow: Clockwise curve outline">
            <a:extLst>
              <a:ext uri="{FF2B5EF4-FFF2-40B4-BE49-F238E27FC236}">
                <a16:creationId xmlns:a16="http://schemas.microsoft.com/office/drawing/2014/main" id="{E1C35061-F664-614D-8E25-C9F6A21CC93A}"/>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rot="19853739">
            <a:off x="6084115" y="5988352"/>
            <a:ext cx="914400" cy="914400"/>
          </a:xfrm>
          <a:prstGeom prst="rect">
            <a:avLst/>
          </a:prstGeom>
        </p:spPr>
      </p:pic>
      <p:pic>
        <p:nvPicPr>
          <p:cNvPr id="11" name="Graphic 10" descr="Line arrow: Clockwise curve outline">
            <a:extLst>
              <a:ext uri="{FF2B5EF4-FFF2-40B4-BE49-F238E27FC236}">
                <a16:creationId xmlns:a16="http://schemas.microsoft.com/office/drawing/2014/main" id="{DAB883DB-22B1-214E-9812-AA5A19C107A4}"/>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rot="19881246">
            <a:off x="2637277" y="5988351"/>
            <a:ext cx="914400" cy="914400"/>
          </a:xfrm>
          <a:prstGeom prst="rect">
            <a:avLst/>
          </a:prstGeom>
        </p:spPr>
      </p:pic>
      <p:pic>
        <p:nvPicPr>
          <p:cNvPr id="12" name="Graphic 11" descr="Line arrow: Clockwise curve outline">
            <a:extLst>
              <a:ext uri="{FF2B5EF4-FFF2-40B4-BE49-F238E27FC236}">
                <a16:creationId xmlns:a16="http://schemas.microsoft.com/office/drawing/2014/main" id="{21BD7EE1-1E44-D54A-8FDB-994D8818236F}"/>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rot="20096790">
            <a:off x="1746649" y="5988352"/>
            <a:ext cx="914400" cy="914400"/>
          </a:xfrm>
          <a:prstGeom prst="rect">
            <a:avLst/>
          </a:prstGeom>
        </p:spPr>
      </p:pic>
      <p:pic>
        <p:nvPicPr>
          <p:cNvPr id="14" name="Graphic 13" descr="Line arrow: Clockwise curve outline">
            <a:extLst>
              <a:ext uri="{FF2B5EF4-FFF2-40B4-BE49-F238E27FC236}">
                <a16:creationId xmlns:a16="http://schemas.microsoft.com/office/drawing/2014/main" id="{90ED90C9-0EEA-A945-BC20-43043F4E60B2}"/>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rot="6499562">
            <a:off x="4195630" y="4153222"/>
            <a:ext cx="914400" cy="914400"/>
          </a:xfrm>
          <a:prstGeom prst="rect">
            <a:avLst/>
          </a:prstGeom>
        </p:spPr>
      </p:pic>
      <p:pic>
        <p:nvPicPr>
          <p:cNvPr id="15" name="Graphic 14" descr="Line arrow: Clockwise curve outline">
            <a:extLst>
              <a:ext uri="{FF2B5EF4-FFF2-40B4-BE49-F238E27FC236}">
                <a16:creationId xmlns:a16="http://schemas.microsoft.com/office/drawing/2014/main" id="{369C31F2-4933-4147-91BF-287547C69F1E}"/>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rot="20574266">
            <a:off x="2487650" y="1456001"/>
            <a:ext cx="914400" cy="914400"/>
          </a:xfrm>
          <a:prstGeom prst="rect">
            <a:avLst/>
          </a:prstGeom>
        </p:spPr>
      </p:pic>
    </p:spTree>
    <p:extLst>
      <p:ext uri="{BB962C8B-B14F-4D97-AF65-F5344CB8AC3E}">
        <p14:creationId xmlns:p14="http://schemas.microsoft.com/office/powerpoint/2010/main" val="55719797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hart 3">
            <a:extLst>
              <a:ext uri="{FF2B5EF4-FFF2-40B4-BE49-F238E27FC236}">
                <a16:creationId xmlns:a16="http://schemas.microsoft.com/office/drawing/2014/main" id="{3C280487-CCCC-8D47-8F23-D86F3A617AEE}"/>
              </a:ext>
            </a:extLst>
          </p:cNvPr>
          <p:cNvGraphicFramePr>
            <a:graphicFrameLocks/>
          </p:cNvGraphicFramePr>
          <p:nvPr>
            <p:extLst>
              <p:ext uri="{D42A27DB-BD31-4B8C-83A1-F6EECF244321}">
                <p14:modId xmlns:p14="http://schemas.microsoft.com/office/powerpoint/2010/main" val="2236536433"/>
              </p:ext>
            </p:extLst>
          </p:nvPr>
        </p:nvGraphicFramePr>
        <p:xfrm>
          <a:off x="-773387" y="2400066"/>
          <a:ext cx="12695275" cy="399595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5" name="Chart 4">
            <a:extLst>
              <a:ext uri="{FF2B5EF4-FFF2-40B4-BE49-F238E27FC236}">
                <a16:creationId xmlns:a16="http://schemas.microsoft.com/office/drawing/2014/main" id="{59742A6B-A086-0B46-A479-94FC1AF9E3DC}"/>
              </a:ext>
            </a:extLst>
          </p:cNvPr>
          <p:cNvGraphicFramePr>
            <a:graphicFrameLocks/>
          </p:cNvGraphicFramePr>
          <p:nvPr>
            <p:extLst>
              <p:ext uri="{D42A27DB-BD31-4B8C-83A1-F6EECF244321}">
                <p14:modId xmlns:p14="http://schemas.microsoft.com/office/powerpoint/2010/main" val="1325119908"/>
              </p:ext>
            </p:extLst>
          </p:nvPr>
        </p:nvGraphicFramePr>
        <p:xfrm>
          <a:off x="532329" y="2769473"/>
          <a:ext cx="11659671" cy="3384000"/>
        </p:xfrm>
        <a:graphic>
          <a:graphicData uri="http://schemas.openxmlformats.org/drawingml/2006/chart">
            <c:chart xmlns:c="http://schemas.openxmlformats.org/drawingml/2006/chart" xmlns:r="http://schemas.openxmlformats.org/officeDocument/2006/relationships" r:id="rId3"/>
          </a:graphicData>
        </a:graphic>
      </p:graphicFrame>
      <p:sp>
        <p:nvSpPr>
          <p:cNvPr id="6" name="TextBox 5">
            <a:extLst>
              <a:ext uri="{FF2B5EF4-FFF2-40B4-BE49-F238E27FC236}">
                <a16:creationId xmlns:a16="http://schemas.microsoft.com/office/drawing/2014/main" id="{6BB324A6-7AD1-B74A-BF84-25029051A84B}"/>
              </a:ext>
            </a:extLst>
          </p:cNvPr>
          <p:cNvSpPr txBox="1"/>
          <p:nvPr/>
        </p:nvSpPr>
        <p:spPr>
          <a:xfrm>
            <a:off x="439615" y="312001"/>
            <a:ext cx="9559412" cy="461665"/>
          </a:xfrm>
          <a:prstGeom prst="rect">
            <a:avLst/>
          </a:prstGeom>
          <a:noFill/>
        </p:spPr>
        <p:txBody>
          <a:bodyPr wrap="none" rtlCol="0">
            <a:spAutoFit/>
          </a:bodyPr>
          <a:lstStyle/>
          <a:p>
            <a:r>
              <a:rPr lang="en-GB" sz="2400" b="1" dirty="0"/>
              <a:t>3.3 Results - Regional Impacts (30% Water Scarcity Scenario): Water share</a:t>
            </a:r>
          </a:p>
        </p:txBody>
      </p:sp>
      <p:sp>
        <p:nvSpPr>
          <p:cNvPr id="7" name="TextBox 6">
            <a:extLst>
              <a:ext uri="{FF2B5EF4-FFF2-40B4-BE49-F238E27FC236}">
                <a16:creationId xmlns:a16="http://schemas.microsoft.com/office/drawing/2014/main" id="{80149E11-F7A0-FA4A-A2FF-D399467B5FF3}"/>
              </a:ext>
            </a:extLst>
          </p:cNvPr>
          <p:cNvSpPr txBox="1"/>
          <p:nvPr/>
        </p:nvSpPr>
        <p:spPr>
          <a:xfrm>
            <a:off x="2859039" y="1540399"/>
            <a:ext cx="856004" cy="369332"/>
          </a:xfrm>
          <a:prstGeom prst="rect">
            <a:avLst/>
          </a:prstGeom>
          <a:noFill/>
        </p:spPr>
        <p:txBody>
          <a:bodyPr wrap="none" rtlCol="0">
            <a:spAutoFit/>
          </a:bodyPr>
          <a:lstStyle/>
          <a:p>
            <a:r>
              <a:rPr lang="en-GB" dirty="0"/>
              <a:t>Before </a:t>
            </a:r>
          </a:p>
        </p:txBody>
      </p:sp>
      <p:sp>
        <p:nvSpPr>
          <p:cNvPr id="8" name="TextBox 7">
            <a:extLst>
              <a:ext uri="{FF2B5EF4-FFF2-40B4-BE49-F238E27FC236}">
                <a16:creationId xmlns:a16="http://schemas.microsoft.com/office/drawing/2014/main" id="{D52B3C82-F4CB-2844-A944-F11B558FD3CC}"/>
              </a:ext>
            </a:extLst>
          </p:cNvPr>
          <p:cNvSpPr txBox="1"/>
          <p:nvPr/>
        </p:nvSpPr>
        <p:spPr>
          <a:xfrm>
            <a:off x="2859039" y="1975498"/>
            <a:ext cx="711157" cy="369332"/>
          </a:xfrm>
          <a:prstGeom prst="rect">
            <a:avLst/>
          </a:prstGeom>
          <a:noFill/>
        </p:spPr>
        <p:txBody>
          <a:bodyPr wrap="none" rtlCol="0">
            <a:spAutoFit/>
          </a:bodyPr>
          <a:lstStyle/>
          <a:p>
            <a:r>
              <a:rPr lang="en-GB" dirty="0"/>
              <a:t>After </a:t>
            </a:r>
          </a:p>
        </p:txBody>
      </p:sp>
      <p:sp>
        <p:nvSpPr>
          <p:cNvPr id="9" name="Rectangle 8">
            <a:extLst>
              <a:ext uri="{FF2B5EF4-FFF2-40B4-BE49-F238E27FC236}">
                <a16:creationId xmlns:a16="http://schemas.microsoft.com/office/drawing/2014/main" id="{725A9999-9006-F345-A72F-82DCD0CC21D7}"/>
              </a:ext>
            </a:extLst>
          </p:cNvPr>
          <p:cNvSpPr/>
          <p:nvPr/>
        </p:nvSpPr>
        <p:spPr>
          <a:xfrm>
            <a:off x="964029" y="1563824"/>
            <a:ext cx="720000" cy="360000"/>
          </a:xfrm>
          <a:prstGeom prst="rect">
            <a:avLst/>
          </a:prstGeom>
          <a:solidFill>
            <a:schemeClr val="accent4">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Rectangle 9">
            <a:extLst>
              <a:ext uri="{FF2B5EF4-FFF2-40B4-BE49-F238E27FC236}">
                <a16:creationId xmlns:a16="http://schemas.microsoft.com/office/drawing/2014/main" id="{B67612AE-DD64-3E4B-989D-8E0919DB26EC}"/>
              </a:ext>
            </a:extLst>
          </p:cNvPr>
          <p:cNvSpPr/>
          <p:nvPr/>
        </p:nvSpPr>
        <p:spPr>
          <a:xfrm>
            <a:off x="1911534" y="1563824"/>
            <a:ext cx="720000" cy="360000"/>
          </a:xfrm>
          <a:prstGeom prst="rect">
            <a:avLst/>
          </a:prstGeom>
          <a:solidFill>
            <a:schemeClr val="accent6">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A0FBDC3F-246A-0149-ADDD-355D9A71DA72}"/>
              </a:ext>
            </a:extLst>
          </p:cNvPr>
          <p:cNvSpPr/>
          <p:nvPr/>
        </p:nvSpPr>
        <p:spPr>
          <a:xfrm>
            <a:off x="964029" y="1995360"/>
            <a:ext cx="720000" cy="360000"/>
          </a:xfrm>
          <a:prstGeom prst="rect">
            <a:avLst/>
          </a:prstGeom>
          <a:solidFill>
            <a:schemeClr val="accent4">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33F2DF5F-068A-D848-83E8-26D0AD6A0E9A}"/>
              </a:ext>
            </a:extLst>
          </p:cNvPr>
          <p:cNvSpPr/>
          <p:nvPr/>
        </p:nvSpPr>
        <p:spPr>
          <a:xfrm>
            <a:off x="1911534" y="1996863"/>
            <a:ext cx="720000" cy="360000"/>
          </a:xfrm>
          <a:prstGeom prst="rect">
            <a:avLst/>
          </a:prstGeom>
          <a:solidFill>
            <a:schemeClr val="accent6">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21" name="Elemento grafico 4">
            <a:extLst>
              <a:ext uri="{FF2B5EF4-FFF2-40B4-BE49-F238E27FC236}">
                <a16:creationId xmlns:a16="http://schemas.microsoft.com/office/drawing/2014/main" id="{EC4C71FC-ABDC-1940-91FF-28E896E2B415}"/>
              </a:ext>
            </a:extLst>
          </p:cNvPr>
          <p:cNvPicPr>
            <a:picLocks noChangeAspect="1"/>
          </p:cNvPicPr>
          <p:nvPr/>
        </p:nvPicPr>
        <p:blipFill rotWithShape="1">
          <a:blip r:embed="rId4">
            <a:extLst>
              <a:ext uri="{96DAC541-7B7A-43D3-8B79-37D633B846F1}">
                <asvg:svgBlip xmlns:asvg="http://schemas.microsoft.com/office/drawing/2016/SVG/main" r:embed="rId5"/>
              </a:ext>
            </a:extLst>
          </a:blip>
          <a:srcRect r="33767" b="48638"/>
          <a:stretch/>
        </p:blipFill>
        <p:spPr>
          <a:xfrm>
            <a:off x="10339754" y="146333"/>
            <a:ext cx="875370" cy="857980"/>
          </a:xfrm>
          <a:prstGeom prst="rect">
            <a:avLst/>
          </a:prstGeom>
        </p:spPr>
      </p:pic>
      <p:pic>
        <p:nvPicPr>
          <p:cNvPr id="22" name="Picture 2" descr="Chi siamo – Sushi – Sassari">
            <a:extLst>
              <a:ext uri="{FF2B5EF4-FFF2-40B4-BE49-F238E27FC236}">
                <a16:creationId xmlns:a16="http://schemas.microsoft.com/office/drawing/2014/main" id="{6B587ABC-7E54-4142-AF11-8CC1672446D2}"/>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1152750" y="66186"/>
            <a:ext cx="1039250" cy="928653"/>
          </a:xfrm>
          <a:prstGeom prst="rect">
            <a:avLst/>
          </a:prstGeom>
          <a:noFill/>
          <a:extLst>
            <a:ext uri="{909E8E84-426E-40DD-AFC4-6F175D3DCCD1}">
              <a14:hiddenFill xmlns:a14="http://schemas.microsoft.com/office/drawing/2010/main">
                <a:solidFill>
                  <a:srgbClr val="FFFFFF"/>
                </a:solidFill>
              </a14:hiddenFill>
            </a:ext>
          </a:extLst>
        </p:spPr>
      </p:pic>
      <p:pic>
        <p:nvPicPr>
          <p:cNvPr id="25" name="Graphic 24" descr="Line arrow: Clockwise curve outline">
            <a:extLst>
              <a:ext uri="{FF2B5EF4-FFF2-40B4-BE49-F238E27FC236}">
                <a16:creationId xmlns:a16="http://schemas.microsoft.com/office/drawing/2014/main" id="{8AD32FD3-2D5B-EA42-8DD6-5E559465A75D}"/>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rot="19465197">
            <a:off x="1009912" y="5648300"/>
            <a:ext cx="914400" cy="914400"/>
          </a:xfrm>
          <a:prstGeom prst="rect">
            <a:avLst/>
          </a:prstGeom>
        </p:spPr>
      </p:pic>
      <p:pic>
        <p:nvPicPr>
          <p:cNvPr id="26" name="Graphic 25" descr="Line arrow: Clockwise curve outline">
            <a:extLst>
              <a:ext uri="{FF2B5EF4-FFF2-40B4-BE49-F238E27FC236}">
                <a16:creationId xmlns:a16="http://schemas.microsoft.com/office/drawing/2014/main" id="{86644398-0FB8-944A-8B2B-E03B989184B2}"/>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rot="19465197">
            <a:off x="1999474" y="5648300"/>
            <a:ext cx="914400" cy="914400"/>
          </a:xfrm>
          <a:prstGeom prst="rect">
            <a:avLst/>
          </a:prstGeom>
        </p:spPr>
      </p:pic>
      <p:pic>
        <p:nvPicPr>
          <p:cNvPr id="27" name="Graphic 26" descr="Line arrow: Clockwise curve outline">
            <a:extLst>
              <a:ext uri="{FF2B5EF4-FFF2-40B4-BE49-F238E27FC236}">
                <a16:creationId xmlns:a16="http://schemas.microsoft.com/office/drawing/2014/main" id="{87E83DD6-C99E-2548-883F-F91185C4330E}"/>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rot="19465197">
            <a:off x="6079346" y="5570248"/>
            <a:ext cx="914400" cy="914400"/>
          </a:xfrm>
          <a:prstGeom prst="rect">
            <a:avLst/>
          </a:prstGeom>
        </p:spPr>
      </p:pic>
      <p:pic>
        <p:nvPicPr>
          <p:cNvPr id="28" name="Graphic 27" descr="Line arrow: Clockwise curve outline">
            <a:extLst>
              <a:ext uri="{FF2B5EF4-FFF2-40B4-BE49-F238E27FC236}">
                <a16:creationId xmlns:a16="http://schemas.microsoft.com/office/drawing/2014/main" id="{A7E0A902-E294-9C43-9D33-EDB975C1C1FD}"/>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rot="19465197">
            <a:off x="10990237" y="5696755"/>
            <a:ext cx="914400" cy="914400"/>
          </a:xfrm>
          <a:prstGeom prst="rect">
            <a:avLst/>
          </a:prstGeom>
        </p:spPr>
      </p:pic>
      <p:sp>
        <p:nvSpPr>
          <p:cNvPr id="2" name="TextBox 1">
            <a:extLst>
              <a:ext uri="{FF2B5EF4-FFF2-40B4-BE49-F238E27FC236}">
                <a16:creationId xmlns:a16="http://schemas.microsoft.com/office/drawing/2014/main" id="{4DE02F83-E3A5-E24E-A21B-F50CC6E209FD}"/>
              </a:ext>
            </a:extLst>
          </p:cNvPr>
          <p:cNvSpPr txBox="1"/>
          <p:nvPr/>
        </p:nvSpPr>
        <p:spPr>
          <a:xfrm>
            <a:off x="867361" y="1157960"/>
            <a:ext cx="824328" cy="369332"/>
          </a:xfrm>
          <a:prstGeom prst="rect">
            <a:avLst/>
          </a:prstGeom>
          <a:noFill/>
        </p:spPr>
        <p:txBody>
          <a:bodyPr wrap="none" rtlCol="0">
            <a:spAutoFit/>
          </a:bodyPr>
          <a:lstStyle/>
          <a:p>
            <a:r>
              <a:rPr lang="en-GB" dirty="0"/>
              <a:t>Energy</a:t>
            </a:r>
          </a:p>
        </p:txBody>
      </p:sp>
      <p:sp>
        <p:nvSpPr>
          <p:cNvPr id="3" name="TextBox 2">
            <a:extLst>
              <a:ext uri="{FF2B5EF4-FFF2-40B4-BE49-F238E27FC236}">
                <a16:creationId xmlns:a16="http://schemas.microsoft.com/office/drawing/2014/main" id="{501E6309-8BA2-CB41-B29C-95AF534C044E}"/>
              </a:ext>
            </a:extLst>
          </p:cNvPr>
          <p:cNvSpPr txBox="1"/>
          <p:nvPr/>
        </p:nvSpPr>
        <p:spPr>
          <a:xfrm>
            <a:off x="1839176" y="1164079"/>
            <a:ext cx="1009444" cy="369332"/>
          </a:xfrm>
          <a:prstGeom prst="rect">
            <a:avLst/>
          </a:prstGeom>
          <a:noFill/>
        </p:spPr>
        <p:txBody>
          <a:bodyPr wrap="none" rtlCol="0">
            <a:spAutoFit/>
          </a:bodyPr>
          <a:lstStyle/>
          <a:p>
            <a:r>
              <a:rPr lang="en-GB" dirty="0" err="1"/>
              <a:t>Irrig</a:t>
            </a:r>
            <a:r>
              <a:rPr lang="en-GB" dirty="0"/>
              <a:t>. </a:t>
            </a:r>
            <a:r>
              <a:rPr lang="en-GB" dirty="0" err="1"/>
              <a:t>agr</a:t>
            </a:r>
            <a:r>
              <a:rPr lang="en-GB" dirty="0"/>
              <a:t>.</a:t>
            </a:r>
          </a:p>
        </p:txBody>
      </p:sp>
    </p:spTree>
    <p:extLst>
      <p:ext uri="{BB962C8B-B14F-4D97-AF65-F5344CB8AC3E}">
        <p14:creationId xmlns:p14="http://schemas.microsoft.com/office/powerpoint/2010/main" val="40623635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9EE7C24E-8AAF-6F4A-A2B4-95ABA440B588}"/>
              </a:ext>
            </a:extLst>
          </p:cNvPr>
          <p:cNvSpPr txBox="1"/>
          <p:nvPr/>
        </p:nvSpPr>
        <p:spPr>
          <a:xfrm>
            <a:off x="1351721" y="2736502"/>
            <a:ext cx="5565914" cy="1384995"/>
          </a:xfrm>
          <a:prstGeom prst="rect">
            <a:avLst/>
          </a:prstGeom>
          <a:noFill/>
        </p:spPr>
        <p:txBody>
          <a:bodyPr wrap="square" rtlCol="0">
            <a:spAutoFit/>
          </a:bodyPr>
          <a:lstStyle/>
          <a:p>
            <a:r>
              <a:rPr lang="en-GB" sz="2800" b="1" dirty="0"/>
              <a:t>Thank you for your attention. </a:t>
            </a:r>
          </a:p>
          <a:p>
            <a:r>
              <a:rPr lang="en-GB" sz="2800" dirty="0"/>
              <a:t>For any question please write to; </a:t>
            </a:r>
          </a:p>
          <a:p>
            <a:r>
              <a:rPr lang="en-GB" sz="2800" dirty="0" err="1"/>
              <a:t>elisa.bardazzi@cmcc.it</a:t>
            </a:r>
            <a:endParaRPr lang="en-GB" sz="2800" dirty="0"/>
          </a:p>
        </p:txBody>
      </p:sp>
      <p:pic>
        <p:nvPicPr>
          <p:cNvPr id="5" name="Elemento grafico 4">
            <a:extLst>
              <a:ext uri="{FF2B5EF4-FFF2-40B4-BE49-F238E27FC236}">
                <a16:creationId xmlns:a16="http://schemas.microsoft.com/office/drawing/2014/main" id="{5F4C2DD5-50AF-5743-90E2-8D819D1E4C5B}"/>
              </a:ext>
            </a:extLst>
          </p:cNvPr>
          <p:cNvPicPr>
            <a:picLocks noChangeAspect="1"/>
          </p:cNvPicPr>
          <p:nvPr/>
        </p:nvPicPr>
        <p:blipFill rotWithShape="1">
          <a:blip r:embed="rId2">
            <a:extLst>
              <a:ext uri="{96DAC541-7B7A-43D3-8B79-37D633B846F1}">
                <asvg:svgBlip xmlns:asvg="http://schemas.microsoft.com/office/drawing/2016/SVG/main" r:embed="rId3"/>
              </a:ext>
            </a:extLst>
          </a:blip>
          <a:srcRect r="33767" b="48638"/>
          <a:stretch/>
        </p:blipFill>
        <p:spPr>
          <a:xfrm>
            <a:off x="10339754" y="146333"/>
            <a:ext cx="875370" cy="857980"/>
          </a:xfrm>
          <a:prstGeom prst="rect">
            <a:avLst/>
          </a:prstGeom>
        </p:spPr>
      </p:pic>
      <p:pic>
        <p:nvPicPr>
          <p:cNvPr id="6" name="Picture 2" descr="Chi siamo – Sushi – Sassari">
            <a:extLst>
              <a:ext uri="{FF2B5EF4-FFF2-40B4-BE49-F238E27FC236}">
                <a16:creationId xmlns:a16="http://schemas.microsoft.com/office/drawing/2014/main" id="{55073314-AB0F-E44F-8866-75437D2B475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152750" y="66186"/>
            <a:ext cx="1039250" cy="92865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1649903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7" name="Chart 16">
            <a:extLst>
              <a:ext uri="{FF2B5EF4-FFF2-40B4-BE49-F238E27FC236}">
                <a16:creationId xmlns:a16="http://schemas.microsoft.com/office/drawing/2014/main" id="{00E97423-44BD-BE40-BF9F-92DFBE8FDF83}"/>
              </a:ext>
            </a:extLst>
          </p:cNvPr>
          <p:cNvGraphicFramePr>
            <a:graphicFrameLocks/>
          </p:cNvGraphicFramePr>
          <p:nvPr>
            <p:extLst>
              <p:ext uri="{D42A27DB-BD31-4B8C-83A1-F6EECF244321}">
                <p14:modId xmlns:p14="http://schemas.microsoft.com/office/powerpoint/2010/main" val="424520168"/>
              </p:ext>
            </p:extLst>
          </p:nvPr>
        </p:nvGraphicFramePr>
        <p:xfrm>
          <a:off x="7383562" y="416875"/>
          <a:ext cx="2880000" cy="180000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8" name="Chart 17">
            <a:extLst>
              <a:ext uri="{FF2B5EF4-FFF2-40B4-BE49-F238E27FC236}">
                <a16:creationId xmlns:a16="http://schemas.microsoft.com/office/drawing/2014/main" id="{B0E5287B-93C1-DF4A-8182-3239F36FA956}"/>
              </a:ext>
            </a:extLst>
          </p:cNvPr>
          <p:cNvGraphicFramePr>
            <a:graphicFrameLocks/>
          </p:cNvGraphicFramePr>
          <p:nvPr>
            <p:extLst>
              <p:ext uri="{D42A27DB-BD31-4B8C-83A1-F6EECF244321}">
                <p14:modId xmlns:p14="http://schemas.microsoft.com/office/powerpoint/2010/main" val="3887532876"/>
              </p:ext>
            </p:extLst>
          </p:nvPr>
        </p:nvGraphicFramePr>
        <p:xfrm>
          <a:off x="8899754" y="2680947"/>
          <a:ext cx="2880000" cy="1800000"/>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9" name="Chart 18">
            <a:extLst>
              <a:ext uri="{FF2B5EF4-FFF2-40B4-BE49-F238E27FC236}">
                <a16:creationId xmlns:a16="http://schemas.microsoft.com/office/drawing/2014/main" id="{DFC9676D-CB49-2E47-A95E-D390795A3D3F}"/>
              </a:ext>
            </a:extLst>
          </p:cNvPr>
          <p:cNvGraphicFramePr>
            <a:graphicFrameLocks/>
          </p:cNvGraphicFramePr>
          <p:nvPr>
            <p:extLst>
              <p:ext uri="{D42A27DB-BD31-4B8C-83A1-F6EECF244321}">
                <p14:modId xmlns:p14="http://schemas.microsoft.com/office/powerpoint/2010/main" val="373405360"/>
              </p:ext>
            </p:extLst>
          </p:nvPr>
        </p:nvGraphicFramePr>
        <p:xfrm>
          <a:off x="7459754" y="4641126"/>
          <a:ext cx="2880000" cy="1800000"/>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20" name="Chart 19">
            <a:extLst>
              <a:ext uri="{FF2B5EF4-FFF2-40B4-BE49-F238E27FC236}">
                <a16:creationId xmlns:a16="http://schemas.microsoft.com/office/drawing/2014/main" id="{085BE565-E2FE-C945-8719-497013803CA3}"/>
              </a:ext>
            </a:extLst>
          </p:cNvPr>
          <p:cNvGraphicFramePr>
            <a:graphicFrameLocks/>
          </p:cNvGraphicFramePr>
          <p:nvPr>
            <p:extLst>
              <p:ext uri="{D42A27DB-BD31-4B8C-83A1-F6EECF244321}">
                <p14:modId xmlns:p14="http://schemas.microsoft.com/office/powerpoint/2010/main" val="2637611819"/>
              </p:ext>
            </p:extLst>
          </p:nvPr>
        </p:nvGraphicFramePr>
        <p:xfrm>
          <a:off x="5853132" y="2680947"/>
          <a:ext cx="2880000" cy="1800000"/>
        </p:xfrm>
        <a:graphic>
          <a:graphicData uri="http://schemas.openxmlformats.org/drawingml/2006/chart">
            <c:chart xmlns:c="http://schemas.openxmlformats.org/drawingml/2006/chart" xmlns:r="http://schemas.openxmlformats.org/officeDocument/2006/relationships" r:id="rId5"/>
          </a:graphicData>
        </a:graphic>
      </p:graphicFrame>
      <p:sp>
        <p:nvSpPr>
          <p:cNvPr id="24" name="TextBox 23">
            <a:extLst>
              <a:ext uri="{FF2B5EF4-FFF2-40B4-BE49-F238E27FC236}">
                <a16:creationId xmlns:a16="http://schemas.microsoft.com/office/drawing/2014/main" id="{5DE37DCE-8CD7-CB44-AAB2-F9D359116BCA}"/>
              </a:ext>
            </a:extLst>
          </p:cNvPr>
          <p:cNvSpPr txBox="1"/>
          <p:nvPr/>
        </p:nvSpPr>
        <p:spPr>
          <a:xfrm>
            <a:off x="439615" y="262027"/>
            <a:ext cx="4819524" cy="461665"/>
          </a:xfrm>
          <a:prstGeom prst="rect">
            <a:avLst/>
          </a:prstGeom>
          <a:noFill/>
        </p:spPr>
        <p:txBody>
          <a:bodyPr wrap="none" rtlCol="0">
            <a:spAutoFit/>
          </a:bodyPr>
          <a:lstStyle/>
          <a:p>
            <a:r>
              <a:rPr lang="en-GB" sz="2400" b="1" dirty="0"/>
              <a:t>1. Introduction: Why focus on Water</a:t>
            </a:r>
          </a:p>
        </p:txBody>
      </p:sp>
      <p:pic>
        <p:nvPicPr>
          <p:cNvPr id="29" name="Elemento grafico 4">
            <a:extLst>
              <a:ext uri="{FF2B5EF4-FFF2-40B4-BE49-F238E27FC236}">
                <a16:creationId xmlns:a16="http://schemas.microsoft.com/office/drawing/2014/main" id="{86FBE839-0105-254C-8218-DF8736816C4A}"/>
              </a:ext>
            </a:extLst>
          </p:cNvPr>
          <p:cNvPicPr>
            <a:picLocks noChangeAspect="1"/>
          </p:cNvPicPr>
          <p:nvPr/>
        </p:nvPicPr>
        <p:blipFill rotWithShape="1">
          <a:blip r:embed="rId6">
            <a:extLst>
              <a:ext uri="{96DAC541-7B7A-43D3-8B79-37D633B846F1}">
                <asvg:svgBlip xmlns:asvg="http://schemas.microsoft.com/office/drawing/2016/SVG/main" r:embed="rId7"/>
              </a:ext>
            </a:extLst>
          </a:blip>
          <a:srcRect r="33767" b="48638"/>
          <a:stretch/>
        </p:blipFill>
        <p:spPr>
          <a:xfrm>
            <a:off x="10339754" y="146333"/>
            <a:ext cx="875370" cy="857980"/>
          </a:xfrm>
          <a:prstGeom prst="rect">
            <a:avLst/>
          </a:prstGeom>
        </p:spPr>
      </p:pic>
      <p:pic>
        <p:nvPicPr>
          <p:cNvPr id="30" name="Picture 2" descr="Chi siamo – Sushi – Sassari">
            <a:extLst>
              <a:ext uri="{FF2B5EF4-FFF2-40B4-BE49-F238E27FC236}">
                <a16:creationId xmlns:a16="http://schemas.microsoft.com/office/drawing/2014/main" id="{519DA31D-459A-5D40-8FB1-49698CD07A7C}"/>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1152750" y="66186"/>
            <a:ext cx="1039250" cy="928653"/>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15" descr="Diagram&#10;&#10;Description automatically generated">
            <a:extLst>
              <a:ext uri="{FF2B5EF4-FFF2-40B4-BE49-F238E27FC236}">
                <a16:creationId xmlns:a16="http://schemas.microsoft.com/office/drawing/2014/main" id="{96E37D8A-931F-734B-AEF9-28C8ABE1C08B}"/>
              </a:ext>
            </a:extLst>
          </p:cNvPr>
          <p:cNvPicPr/>
          <p:nvPr/>
        </p:nvPicPr>
        <p:blipFill rotWithShape="1">
          <a:blip r:embed="rId9" cstate="print">
            <a:extLst>
              <a:ext uri="{BEBA8EAE-BF5A-486C-A8C5-ECC9F3942E4B}">
                <a14:imgProps xmlns:a14="http://schemas.microsoft.com/office/drawing/2010/main">
                  <a14:imgLayer r:embed="rId10">
                    <a14:imgEffect>
                      <a14:brightnessContrast contrast="-25000"/>
                    </a14:imgEffect>
                  </a14:imgLayer>
                </a14:imgProps>
              </a:ext>
              <a:ext uri="{28A0092B-C50C-407E-A947-70E740481C1C}">
                <a14:useLocalDpi xmlns:a14="http://schemas.microsoft.com/office/drawing/2010/main" val="0"/>
              </a:ext>
            </a:extLst>
          </a:blip>
          <a:srcRect l="7163" t="5306" r="25549" b="1598"/>
          <a:stretch/>
        </p:blipFill>
        <p:spPr bwMode="auto">
          <a:xfrm>
            <a:off x="231928" y="1044048"/>
            <a:ext cx="5864072" cy="5251821"/>
          </a:xfrm>
          <a:prstGeom prst="rect">
            <a:avLst/>
          </a:prstGeom>
          <a:ln>
            <a:noFill/>
          </a:ln>
          <a:extLst>
            <a:ext uri="{53640926-AAD7-44D8-BBD7-CCE9431645EC}">
              <a14:shadowObscured xmlns:a14="http://schemas.microsoft.com/office/drawing/2010/main"/>
            </a:ext>
          </a:extLst>
        </p:spPr>
      </p:pic>
      <p:sp>
        <p:nvSpPr>
          <p:cNvPr id="2" name="TextBox 1">
            <a:extLst>
              <a:ext uri="{FF2B5EF4-FFF2-40B4-BE49-F238E27FC236}">
                <a16:creationId xmlns:a16="http://schemas.microsoft.com/office/drawing/2014/main" id="{D3CF1262-3BCF-D747-A6A7-804B10C11CD0}"/>
              </a:ext>
            </a:extLst>
          </p:cNvPr>
          <p:cNvSpPr txBox="1"/>
          <p:nvPr/>
        </p:nvSpPr>
        <p:spPr>
          <a:xfrm>
            <a:off x="5570994" y="1537825"/>
            <a:ext cx="1888760" cy="830997"/>
          </a:xfrm>
          <a:prstGeom prst="rect">
            <a:avLst/>
          </a:prstGeom>
          <a:noFill/>
        </p:spPr>
        <p:txBody>
          <a:bodyPr wrap="square" rtlCol="0">
            <a:spAutoFit/>
          </a:bodyPr>
          <a:lstStyle/>
          <a:p>
            <a:pPr marL="171450" indent="-171450">
              <a:buFont typeface="Arial" panose="020B0604020202020204" pitchFamily="34" charset="0"/>
              <a:buChar char="•"/>
            </a:pPr>
            <a:r>
              <a:rPr lang="en-GB" sz="1200" b="1" dirty="0"/>
              <a:t>GTAP-W-BIO</a:t>
            </a:r>
          </a:p>
          <a:p>
            <a:r>
              <a:rPr lang="en-GB" sz="1200" dirty="0"/>
              <a:t>(</a:t>
            </a:r>
            <a:r>
              <a:rPr lang="en-GB" sz="1200" dirty="0" err="1"/>
              <a:t>Haqiqi</a:t>
            </a:r>
            <a:r>
              <a:rPr lang="en-GB" sz="1200" dirty="0"/>
              <a:t>, 2016; </a:t>
            </a:r>
          </a:p>
          <a:p>
            <a:r>
              <a:rPr lang="en-GB" sz="1200" dirty="0"/>
              <a:t>Taheripour et al., 2020, 2013a, 2007) </a:t>
            </a:r>
          </a:p>
        </p:txBody>
      </p:sp>
      <p:sp>
        <p:nvSpPr>
          <p:cNvPr id="3" name="TextBox 2">
            <a:extLst>
              <a:ext uri="{FF2B5EF4-FFF2-40B4-BE49-F238E27FC236}">
                <a16:creationId xmlns:a16="http://schemas.microsoft.com/office/drawing/2014/main" id="{B04E1367-3143-AA45-B2D7-6BF0BACF7A41}"/>
              </a:ext>
            </a:extLst>
          </p:cNvPr>
          <p:cNvSpPr txBox="1"/>
          <p:nvPr/>
        </p:nvSpPr>
        <p:spPr>
          <a:xfrm>
            <a:off x="10506376" y="4641126"/>
            <a:ext cx="1829711" cy="1169551"/>
          </a:xfrm>
          <a:prstGeom prst="rect">
            <a:avLst/>
          </a:prstGeom>
          <a:noFill/>
        </p:spPr>
        <p:txBody>
          <a:bodyPr wrap="square" rtlCol="0">
            <a:spAutoFit/>
          </a:bodyPr>
          <a:lstStyle/>
          <a:p>
            <a:pPr marL="285750" indent="-285750">
              <a:buFont typeface="Arial" panose="020B0604020202020204" pitchFamily="34" charset="0"/>
              <a:buChar char="•"/>
            </a:pPr>
            <a:r>
              <a:rPr lang="en-GB" sz="1400" dirty="0"/>
              <a:t>Li et al., 2015</a:t>
            </a:r>
            <a:r>
              <a:rPr lang="en-IT" sz="1400" dirty="0"/>
              <a:t>;</a:t>
            </a:r>
          </a:p>
          <a:p>
            <a:pPr marL="285750" indent="-285750">
              <a:buFont typeface="Arial" panose="020B0604020202020204" pitchFamily="34" charset="0"/>
              <a:buChar char="•"/>
            </a:pPr>
            <a:r>
              <a:rPr lang="en-GB" sz="1400" dirty="0" err="1"/>
              <a:t>Nechifor</a:t>
            </a:r>
            <a:r>
              <a:rPr lang="en-GB" sz="1400" dirty="0"/>
              <a:t> and Winning, 2018 (</a:t>
            </a:r>
            <a:r>
              <a:rPr lang="en-GB" sz="1400" dirty="0" err="1"/>
              <a:t>Rescu</a:t>
            </a:r>
            <a:r>
              <a:rPr lang="en-GB" sz="1400" dirty="0"/>
              <a:t>-water </a:t>
            </a:r>
            <a:r>
              <a:rPr lang="en-GB" sz="1400" dirty="0" err="1"/>
              <a:t>Gtap</a:t>
            </a:r>
            <a:r>
              <a:rPr lang="en-GB" sz="1400" dirty="0"/>
              <a:t>-based)</a:t>
            </a:r>
          </a:p>
        </p:txBody>
      </p:sp>
      <p:sp>
        <p:nvSpPr>
          <p:cNvPr id="4" name="TextBox 3">
            <a:extLst>
              <a:ext uri="{FF2B5EF4-FFF2-40B4-BE49-F238E27FC236}">
                <a16:creationId xmlns:a16="http://schemas.microsoft.com/office/drawing/2014/main" id="{3C3D1F7E-1411-1440-B539-4678E7C9DF11}"/>
              </a:ext>
            </a:extLst>
          </p:cNvPr>
          <p:cNvSpPr txBox="1"/>
          <p:nvPr/>
        </p:nvSpPr>
        <p:spPr>
          <a:xfrm>
            <a:off x="5573815" y="5931038"/>
            <a:ext cx="2007857" cy="307777"/>
          </a:xfrm>
          <a:prstGeom prst="rect">
            <a:avLst/>
          </a:prstGeom>
          <a:noFill/>
        </p:spPr>
        <p:txBody>
          <a:bodyPr wrap="none" rtlCol="0">
            <a:spAutoFit/>
          </a:bodyPr>
          <a:lstStyle/>
          <a:p>
            <a:pPr marL="285750" indent="-285750">
              <a:buFont typeface="Arial" panose="020B0604020202020204" pitchFamily="34" charset="0"/>
              <a:buChar char="•"/>
            </a:pPr>
            <a:r>
              <a:rPr lang="en-GB" sz="1400" dirty="0" err="1"/>
              <a:t>Teotónio</a:t>
            </a:r>
            <a:r>
              <a:rPr lang="en-GB" sz="1400" dirty="0"/>
              <a:t> et al., 2020</a:t>
            </a:r>
            <a:r>
              <a:rPr lang="en-IT" sz="1400" dirty="0"/>
              <a:t> </a:t>
            </a:r>
            <a:endParaRPr lang="en-GB" sz="1400" dirty="0"/>
          </a:p>
        </p:txBody>
      </p:sp>
      <p:sp>
        <p:nvSpPr>
          <p:cNvPr id="5" name="TextBox 4">
            <a:extLst>
              <a:ext uri="{FF2B5EF4-FFF2-40B4-BE49-F238E27FC236}">
                <a16:creationId xmlns:a16="http://schemas.microsoft.com/office/drawing/2014/main" id="{840E506C-E09A-6C4F-95C5-B0710E501E57}"/>
              </a:ext>
            </a:extLst>
          </p:cNvPr>
          <p:cNvSpPr txBox="1"/>
          <p:nvPr/>
        </p:nvSpPr>
        <p:spPr>
          <a:xfrm>
            <a:off x="231928" y="6441126"/>
            <a:ext cx="2200346" cy="307777"/>
          </a:xfrm>
          <a:prstGeom prst="rect">
            <a:avLst/>
          </a:prstGeom>
          <a:noFill/>
        </p:spPr>
        <p:txBody>
          <a:bodyPr wrap="none" rtlCol="0">
            <a:spAutoFit/>
          </a:bodyPr>
          <a:lstStyle/>
          <a:p>
            <a:r>
              <a:rPr lang="en-GB" sz="1400" dirty="0"/>
              <a:t>Last Update: February 2021</a:t>
            </a:r>
          </a:p>
        </p:txBody>
      </p:sp>
      <p:sp>
        <p:nvSpPr>
          <p:cNvPr id="11" name="TextBox 10">
            <a:extLst>
              <a:ext uri="{FF2B5EF4-FFF2-40B4-BE49-F238E27FC236}">
                <a16:creationId xmlns:a16="http://schemas.microsoft.com/office/drawing/2014/main" id="{C6EC8112-4AC1-F045-8A51-5D6794C1AF87}"/>
              </a:ext>
            </a:extLst>
          </p:cNvPr>
          <p:cNvSpPr txBox="1"/>
          <p:nvPr/>
        </p:nvSpPr>
        <p:spPr>
          <a:xfrm>
            <a:off x="285133" y="730562"/>
            <a:ext cx="6517297" cy="338554"/>
          </a:xfrm>
          <a:prstGeom prst="rect">
            <a:avLst/>
          </a:prstGeom>
          <a:noFill/>
        </p:spPr>
        <p:txBody>
          <a:bodyPr wrap="none" rtlCol="0">
            <a:spAutoFit/>
          </a:bodyPr>
          <a:lstStyle/>
          <a:p>
            <a:r>
              <a:rPr lang="en-GB" sz="1600" b="1" dirty="0"/>
              <a:t>Keywords</a:t>
            </a:r>
            <a:r>
              <a:rPr lang="en-GB" sz="1600" dirty="0"/>
              <a:t>: Water AND Energy AND Food AND Nexus AND CGE</a:t>
            </a:r>
            <a:r>
              <a:rPr lang="en-IT" sz="1600" dirty="0"/>
              <a:t> (and Subsets)</a:t>
            </a:r>
          </a:p>
        </p:txBody>
      </p:sp>
      <p:pic>
        <p:nvPicPr>
          <p:cNvPr id="25" name="Graphic 24" descr="Line arrow: Clockwise curve outline">
            <a:extLst>
              <a:ext uri="{FF2B5EF4-FFF2-40B4-BE49-F238E27FC236}">
                <a16:creationId xmlns:a16="http://schemas.microsoft.com/office/drawing/2014/main" id="{1B2420DD-9A27-3146-A7D1-2B748A413F56}"/>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rot="17798872">
            <a:off x="7188815" y="1847554"/>
            <a:ext cx="914400" cy="914400"/>
          </a:xfrm>
          <a:prstGeom prst="rect">
            <a:avLst/>
          </a:prstGeom>
        </p:spPr>
      </p:pic>
      <p:pic>
        <p:nvPicPr>
          <p:cNvPr id="26" name="Graphic 25" descr="Line arrow: Clockwise curve outline">
            <a:extLst>
              <a:ext uri="{FF2B5EF4-FFF2-40B4-BE49-F238E27FC236}">
                <a16:creationId xmlns:a16="http://schemas.microsoft.com/office/drawing/2014/main" id="{33E24274-F629-E642-98FE-E98FC6FA0D44}"/>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rot="16576830" flipV="1">
            <a:off x="9756028" y="4385605"/>
            <a:ext cx="691399" cy="815529"/>
          </a:xfrm>
          <a:prstGeom prst="rect">
            <a:avLst/>
          </a:prstGeom>
        </p:spPr>
      </p:pic>
      <p:pic>
        <p:nvPicPr>
          <p:cNvPr id="27" name="Graphic 26" descr="Line arrow: Clockwise curve outline">
            <a:extLst>
              <a:ext uri="{FF2B5EF4-FFF2-40B4-BE49-F238E27FC236}">
                <a16:creationId xmlns:a16="http://schemas.microsoft.com/office/drawing/2014/main" id="{4EA20762-73E2-E942-BFEE-6458F917B831}"/>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rot="18403414">
            <a:off x="7186137" y="5968925"/>
            <a:ext cx="914400" cy="914400"/>
          </a:xfrm>
          <a:prstGeom prst="rect">
            <a:avLst/>
          </a:prstGeom>
        </p:spPr>
      </p:pic>
    </p:spTree>
    <p:extLst>
      <p:ext uri="{BB962C8B-B14F-4D97-AF65-F5344CB8AC3E}">
        <p14:creationId xmlns:p14="http://schemas.microsoft.com/office/powerpoint/2010/main" val="123199301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E2B739DB-FCB7-8C4F-9245-E8DD2AD2B879}"/>
              </a:ext>
            </a:extLst>
          </p:cNvPr>
          <p:cNvSpPr/>
          <p:nvPr/>
        </p:nvSpPr>
        <p:spPr>
          <a:xfrm>
            <a:off x="452115" y="254949"/>
            <a:ext cx="2415469" cy="461665"/>
          </a:xfrm>
          <a:prstGeom prst="rect">
            <a:avLst/>
          </a:prstGeom>
        </p:spPr>
        <p:txBody>
          <a:bodyPr wrap="none">
            <a:spAutoFit/>
          </a:bodyPr>
          <a:lstStyle/>
          <a:p>
            <a:r>
              <a:rPr lang="en-GB" sz="2400" b="1" dirty="0"/>
              <a:t>1. Project Outline</a:t>
            </a:r>
          </a:p>
        </p:txBody>
      </p:sp>
      <p:pic>
        <p:nvPicPr>
          <p:cNvPr id="11" name="Elemento grafico 4">
            <a:extLst>
              <a:ext uri="{FF2B5EF4-FFF2-40B4-BE49-F238E27FC236}">
                <a16:creationId xmlns:a16="http://schemas.microsoft.com/office/drawing/2014/main" id="{32CC1AC2-4A2B-854C-8D71-D836D55E9236}"/>
              </a:ext>
            </a:extLst>
          </p:cNvPr>
          <p:cNvPicPr>
            <a:picLocks noChangeAspect="1"/>
          </p:cNvPicPr>
          <p:nvPr/>
        </p:nvPicPr>
        <p:blipFill rotWithShape="1">
          <a:blip r:embed="rId2">
            <a:extLst>
              <a:ext uri="{96DAC541-7B7A-43D3-8B79-37D633B846F1}">
                <asvg:svgBlip xmlns:asvg="http://schemas.microsoft.com/office/drawing/2016/SVG/main" r:embed="rId3"/>
              </a:ext>
            </a:extLst>
          </a:blip>
          <a:srcRect r="33767" b="48638"/>
          <a:stretch/>
        </p:blipFill>
        <p:spPr>
          <a:xfrm>
            <a:off x="10339754" y="146333"/>
            <a:ext cx="875370" cy="857980"/>
          </a:xfrm>
          <a:prstGeom prst="rect">
            <a:avLst/>
          </a:prstGeom>
        </p:spPr>
      </p:pic>
      <p:pic>
        <p:nvPicPr>
          <p:cNvPr id="12" name="Picture 2" descr="Chi siamo – Sushi – Sassari">
            <a:extLst>
              <a:ext uri="{FF2B5EF4-FFF2-40B4-BE49-F238E27FC236}">
                <a16:creationId xmlns:a16="http://schemas.microsoft.com/office/drawing/2014/main" id="{AFA8B95D-BA30-AF41-B0F5-8324A2DBDB9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152750" y="66186"/>
            <a:ext cx="1039250" cy="928653"/>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AA5E9CBA-9746-8547-A7DD-F701302018EA}"/>
              </a:ext>
            </a:extLst>
          </p:cNvPr>
          <p:cNvSpPr txBox="1"/>
          <p:nvPr/>
        </p:nvSpPr>
        <p:spPr>
          <a:xfrm>
            <a:off x="494675" y="1109272"/>
            <a:ext cx="9130000" cy="923330"/>
          </a:xfrm>
          <a:prstGeom prst="rect">
            <a:avLst/>
          </a:prstGeom>
          <a:noFill/>
        </p:spPr>
        <p:txBody>
          <a:bodyPr wrap="none" rtlCol="0">
            <a:spAutoFit/>
          </a:bodyPr>
          <a:lstStyle/>
          <a:p>
            <a:r>
              <a:rPr lang="en-GB" b="1" dirty="0"/>
              <a:t>What</a:t>
            </a:r>
            <a:r>
              <a:rPr lang="en-GB" dirty="0"/>
              <a:t>: </a:t>
            </a:r>
          </a:p>
          <a:p>
            <a:endParaRPr lang="en-GB" dirty="0"/>
          </a:p>
          <a:p>
            <a:r>
              <a:rPr lang="en-GB" dirty="0"/>
              <a:t>Fill the gap in CGE the literature about integrating the nexus, specifically the Water-Energy link </a:t>
            </a:r>
          </a:p>
        </p:txBody>
      </p:sp>
      <p:sp>
        <p:nvSpPr>
          <p:cNvPr id="3" name="TextBox 2">
            <a:extLst>
              <a:ext uri="{FF2B5EF4-FFF2-40B4-BE49-F238E27FC236}">
                <a16:creationId xmlns:a16="http://schemas.microsoft.com/office/drawing/2014/main" id="{8FE05932-D599-2E44-AA50-8D7F2C3FFDB5}"/>
              </a:ext>
            </a:extLst>
          </p:cNvPr>
          <p:cNvSpPr txBox="1"/>
          <p:nvPr/>
        </p:nvSpPr>
        <p:spPr>
          <a:xfrm>
            <a:off x="494675" y="2425260"/>
            <a:ext cx="9298699" cy="1200329"/>
          </a:xfrm>
          <a:prstGeom prst="rect">
            <a:avLst/>
          </a:prstGeom>
          <a:noFill/>
        </p:spPr>
        <p:txBody>
          <a:bodyPr wrap="none" rtlCol="0">
            <a:spAutoFit/>
          </a:bodyPr>
          <a:lstStyle/>
          <a:p>
            <a:r>
              <a:rPr lang="en-GB" b="1" dirty="0"/>
              <a:t>How</a:t>
            </a:r>
            <a:r>
              <a:rPr lang="en-GB" dirty="0"/>
              <a:t>: </a:t>
            </a:r>
          </a:p>
          <a:p>
            <a:endParaRPr lang="en-GB" dirty="0"/>
          </a:p>
          <a:p>
            <a:pPr marL="285750" indent="-285750">
              <a:buFont typeface="Arial" panose="020B0604020202020204" pitchFamily="34" charset="0"/>
              <a:buChar char="•"/>
            </a:pPr>
            <a:r>
              <a:rPr lang="en-GB" dirty="0"/>
              <a:t>Assign a value added for the water endowment in Energy sector (</a:t>
            </a:r>
            <a:r>
              <a:rPr lang="en-GB" b="1" dirty="0"/>
              <a:t>database modification</a:t>
            </a:r>
            <a:r>
              <a:rPr lang="en-GB" dirty="0"/>
              <a:t>)</a:t>
            </a:r>
          </a:p>
          <a:p>
            <a:pPr marL="285750" indent="-285750">
              <a:buFont typeface="Arial" panose="020B0604020202020204" pitchFamily="34" charset="0"/>
              <a:buChar char="•"/>
            </a:pPr>
            <a:r>
              <a:rPr lang="en-GB" dirty="0"/>
              <a:t>Allow the perception of this value added: </a:t>
            </a:r>
            <a:r>
              <a:rPr lang="en-GB" b="1" dirty="0"/>
              <a:t>modification of production function </a:t>
            </a:r>
            <a:r>
              <a:rPr lang="en-GB" dirty="0"/>
              <a:t>introduce water</a:t>
            </a:r>
          </a:p>
        </p:txBody>
      </p:sp>
      <p:sp>
        <p:nvSpPr>
          <p:cNvPr id="7" name="TextBox 6">
            <a:extLst>
              <a:ext uri="{FF2B5EF4-FFF2-40B4-BE49-F238E27FC236}">
                <a16:creationId xmlns:a16="http://schemas.microsoft.com/office/drawing/2014/main" id="{F51029FD-5FA2-0444-BCAE-D263A9239BD4}"/>
              </a:ext>
            </a:extLst>
          </p:cNvPr>
          <p:cNvSpPr txBox="1"/>
          <p:nvPr/>
        </p:nvSpPr>
        <p:spPr>
          <a:xfrm>
            <a:off x="584616" y="4527030"/>
            <a:ext cx="9517093" cy="646331"/>
          </a:xfrm>
          <a:prstGeom prst="rect">
            <a:avLst/>
          </a:prstGeom>
          <a:noFill/>
        </p:spPr>
        <p:txBody>
          <a:bodyPr wrap="none" rtlCol="0">
            <a:spAutoFit/>
          </a:bodyPr>
          <a:lstStyle/>
          <a:p>
            <a:r>
              <a:rPr lang="en-GB" b="1" dirty="0"/>
              <a:t>Methodological basis</a:t>
            </a:r>
            <a:r>
              <a:rPr lang="en-GB" dirty="0"/>
              <a:t>: </a:t>
            </a:r>
            <a:r>
              <a:rPr lang="en-GB" dirty="0" err="1"/>
              <a:t>Gtap</a:t>
            </a:r>
            <a:r>
              <a:rPr lang="en-GB" dirty="0"/>
              <a:t>-W (</a:t>
            </a:r>
            <a:r>
              <a:rPr lang="en-GB" dirty="0" err="1"/>
              <a:t>Calzadilla</a:t>
            </a:r>
            <a:r>
              <a:rPr lang="en-GB" dirty="0"/>
              <a:t>, </a:t>
            </a:r>
            <a:r>
              <a:rPr lang="en-GB" dirty="0" err="1"/>
              <a:t>Rehdanz</a:t>
            </a:r>
            <a:r>
              <a:rPr lang="en-GB" dirty="0"/>
              <a:t>, Tol, 2011a; </a:t>
            </a:r>
            <a:r>
              <a:rPr lang="en-GB" dirty="0" err="1"/>
              <a:t>Calzadilla</a:t>
            </a:r>
            <a:r>
              <a:rPr lang="en-GB" dirty="0"/>
              <a:t>, </a:t>
            </a:r>
            <a:r>
              <a:rPr lang="en-GB" dirty="0" err="1"/>
              <a:t>Rehdanz</a:t>
            </a:r>
            <a:r>
              <a:rPr lang="en-GB" dirty="0"/>
              <a:t>, Tol; 2011b) and </a:t>
            </a:r>
          </a:p>
          <a:p>
            <a:r>
              <a:rPr lang="en-GB" dirty="0" err="1"/>
              <a:t>Gtap</a:t>
            </a:r>
            <a:r>
              <a:rPr lang="en-GB" dirty="0"/>
              <a:t>-W-BIO (</a:t>
            </a:r>
            <a:r>
              <a:rPr lang="en-GB" dirty="0" err="1"/>
              <a:t>Haqiqi</a:t>
            </a:r>
            <a:r>
              <a:rPr lang="en-GB" dirty="0"/>
              <a:t>, 2016; Taheripour et al., 2020, 2013a, 2007)</a:t>
            </a:r>
          </a:p>
        </p:txBody>
      </p:sp>
      <p:pic>
        <p:nvPicPr>
          <p:cNvPr id="13" name="Graphic 12" descr="Line arrow: Clockwise curve outline">
            <a:extLst>
              <a:ext uri="{FF2B5EF4-FFF2-40B4-BE49-F238E27FC236}">
                <a16:creationId xmlns:a16="http://schemas.microsoft.com/office/drawing/2014/main" id="{CD640342-C8EE-0D42-B76D-1183D8859A09}"/>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rot="4816023" flipH="1" flipV="1">
            <a:off x="1808165" y="3687688"/>
            <a:ext cx="803028" cy="803028"/>
          </a:xfrm>
          <a:prstGeom prst="rect">
            <a:avLst/>
          </a:prstGeom>
        </p:spPr>
      </p:pic>
    </p:spTree>
    <p:extLst>
      <p:ext uri="{BB962C8B-B14F-4D97-AF65-F5344CB8AC3E}">
        <p14:creationId xmlns:p14="http://schemas.microsoft.com/office/powerpoint/2010/main" val="238457849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E2B739DB-FCB7-8C4F-9245-E8DD2AD2B879}"/>
              </a:ext>
            </a:extLst>
          </p:cNvPr>
          <p:cNvSpPr/>
          <p:nvPr/>
        </p:nvSpPr>
        <p:spPr>
          <a:xfrm>
            <a:off x="452115" y="254949"/>
            <a:ext cx="5129481" cy="461665"/>
          </a:xfrm>
          <a:prstGeom prst="rect">
            <a:avLst/>
          </a:prstGeom>
        </p:spPr>
        <p:txBody>
          <a:bodyPr wrap="none">
            <a:spAutoFit/>
          </a:bodyPr>
          <a:lstStyle/>
          <a:p>
            <a:r>
              <a:rPr lang="en-GB" sz="2400" b="1" dirty="0"/>
              <a:t>2. Modifications: Production Function </a:t>
            </a:r>
          </a:p>
        </p:txBody>
      </p:sp>
      <p:sp>
        <p:nvSpPr>
          <p:cNvPr id="5" name="TextBox 4">
            <a:extLst>
              <a:ext uri="{FF2B5EF4-FFF2-40B4-BE49-F238E27FC236}">
                <a16:creationId xmlns:a16="http://schemas.microsoft.com/office/drawing/2014/main" id="{A6F29167-9FCD-604A-BD4E-53E5615DEB42}"/>
              </a:ext>
            </a:extLst>
          </p:cNvPr>
          <p:cNvSpPr txBox="1"/>
          <p:nvPr/>
        </p:nvSpPr>
        <p:spPr>
          <a:xfrm>
            <a:off x="452115" y="1055076"/>
            <a:ext cx="3347519" cy="369332"/>
          </a:xfrm>
          <a:prstGeom prst="rect">
            <a:avLst/>
          </a:prstGeom>
          <a:noFill/>
        </p:spPr>
        <p:txBody>
          <a:bodyPr wrap="none" rtlCol="0">
            <a:spAutoFit/>
          </a:bodyPr>
          <a:lstStyle/>
          <a:p>
            <a:r>
              <a:rPr lang="en-GB" dirty="0"/>
              <a:t>Before: ICES production function  </a:t>
            </a:r>
          </a:p>
        </p:txBody>
      </p:sp>
      <p:pic>
        <p:nvPicPr>
          <p:cNvPr id="4098" name="Picture 2" descr="A picture containing dark, night sky&#10;&#10;Description automatically generated">
            <a:extLst>
              <a:ext uri="{FF2B5EF4-FFF2-40B4-BE49-F238E27FC236}">
                <a16:creationId xmlns:a16="http://schemas.microsoft.com/office/drawing/2014/main" id="{E2123193-F19F-9848-8852-25CCBB6887B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2115" y="4325423"/>
            <a:ext cx="5129481" cy="1776357"/>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id="{D9EF31F2-2D8C-1944-BEE7-8287E0785D01}"/>
              </a:ext>
            </a:extLst>
          </p:cNvPr>
          <p:cNvSpPr txBox="1"/>
          <p:nvPr/>
        </p:nvSpPr>
        <p:spPr>
          <a:xfrm>
            <a:off x="452115" y="3569677"/>
            <a:ext cx="1129540" cy="369332"/>
          </a:xfrm>
          <a:prstGeom prst="rect">
            <a:avLst/>
          </a:prstGeom>
          <a:noFill/>
        </p:spPr>
        <p:txBody>
          <a:bodyPr wrap="none" rtlCol="0">
            <a:spAutoFit/>
          </a:bodyPr>
          <a:lstStyle/>
          <a:p>
            <a:r>
              <a:rPr lang="en-GB" b="1" dirty="0"/>
              <a:t>Option a: </a:t>
            </a:r>
          </a:p>
        </p:txBody>
      </p:sp>
      <p:pic>
        <p:nvPicPr>
          <p:cNvPr id="4100" name="Picture 4" descr="A picture containing computer, dark, set, night sky&#10;&#10;Description automatically generated">
            <a:extLst>
              <a:ext uri="{FF2B5EF4-FFF2-40B4-BE49-F238E27FC236}">
                <a16:creationId xmlns:a16="http://schemas.microsoft.com/office/drawing/2014/main" id="{445B233D-1F24-8045-A88A-D4C7A81AD20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162256" y="3939009"/>
            <a:ext cx="5499370" cy="2597528"/>
          </a:xfrm>
          <a:prstGeom prst="rect">
            <a:avLst/>
          </a:prstGeom>
          <a:noFill/>
          <a:extLst>
            <a:ext uri="{909E8E84-426E-40DD-AFC4-6F175D3DCCD1}">
              <a14:hiddenFill xmlns:a14="http://schemas.microsoft.com/office/drawing/2010/main">
                <a:solidFill>
                  <a:srgbClr val="FFFFFF"/>
                </a:solidFill>
              </a14:hiddenFill>
            </a:ext>
          </a:extLst>
        </p:spPr>
      </p:pic>
      <p:pic>
        <p:nvPicPr>
          <p:cNvPr id="11" name="Elemento grafico 4">
            <a:extLst>
              <a:ext uri="{FF2B5EF4-FFF2-40B4-BE49-F238E27FC236}">
                <a16:creationId xmlns:a16="http://schemas.microsoft.com/office/drawing/2014/main" id="{32CC1AC2-4A2B-854C-8D71-D836D55E9236}"/>
              </a:ext>
            </a:extLst>
          </p:cNvPr>
          <p:cNvPicPr>
            <a:picLocks noChangeAspect="1"/>
          </p:cNvPicPr>
          <p:nvPr/>
        </p:nvPicPr>
        <p:blipFill rotWithShape="1">
          <a:blip r:embed="rId4">
            <a:extLst>
              <a:ext uri="{96DAC541-7B7A-43D3-8B79-37D633B846F1}">
                <asvg:svgBlip xmlns:asvg="http://schemas.microsoft.com/office/drawing/2016/SVG/main" r:embed="rId5"/>
              </a:ext>
            </a:extLst>
          </a:blip>
          <a:srcRect r="33767" b="48638"/>
          <a:stretch/>
        </p:blipFill>
        <p:spPr>
          <a:xfrm>
            <a:off x="10339754" y="146333"/>
            <a:ext cx="875370" cy="857980"/>
          </a:xfrm>
          <a:prstGeom prst="rect">
            <a:avLst/>
          </a:prstGeom>
        </p:spPr>
      </p:pic>
      <p:pic>
        <p:nvPicPr>
          <p:cNvPr id="12" name="Picture 2" descr="Chi siamo – Sushi – Sassari">
            <a:extLst>
              <a:ext uri="{FF2B5EF4-FFF2-40B4-BE49-F238E27FC236}">
                <a16:creationId xmlns:a16="http://schemas.microsoft.com/office/drawing/2014/main" id="{AFA8B95D-BA30-AF41-B0F5-8324A2DBDB90}"/>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1152750" y="66186"/>
            <a:ext cx="1039250" cy="928653"/>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7F9371DB-1FB7-3747-B183-884BDD087D97}"/>
              </a:ext>
            </a:extLst>
          </p:cNvPr>
          <p:cNvSpPr txBox="1"/>
          <p:nvPr/>
        </p:nvSpPr>
        <p:spPr>
          <a:xfrm>
            <a:off x="6096000" y="3697565"/>
            <a:ext cx="1139158" cy="369332"/>
          </a:xfrm>
          <a:prstGeom prst="rect">
            <a:avLst/>
          </a:prstGeom>
          <a:noFill/>
        </p:spPr>
        <p:txBody>
          <a:bodyPr wrap="none" rtlCol="0">
            <a:spAutoFit/>
          </a:bodyPr>
          <a:lstStyle/>
          <a:p>
            <a:r>
              <a:rPr lang="en-GB" b="1" dirty="0"/>
              <a:t>Option b: </a:t>
            </a:r>
          </a:p>
        </p:txBody>
      </p:sp>
      <p:pic>
        <p:nvPicPr>
          <p:cNvPr id="7" name="Picture 6" descr="Diagram&#10;&#10;Description automatically generated">
            <a:extLst>
              <a:ext uri="{FF2B5EF4-FFF2-40B4-BE49-F238E27FC236}">
                <a16:creationId xmlns:a16="http://schemas.microsoft.com/office/drawing/2014/main" id="{C7620756-EDF3-3C49-852A-C05CAD1F0E0E}"/>
              </a:ext>
            </a:extLst>
          </p:cNvPr>
          <p:cNvPicPr>
            <a:picLocks noChangeAspect="1"/>
          </p:cNvPicPr>
          <p:nvPr/>
        </p:nvPicPr>
        <p:blipFill>
          <a:blip r:embed="rId7"/>
          <a:stretch>
            <a:fillRect/>
          </a:stretch>
        </p:blipFill>
        <p:spPr>
          <a:xfrm>
            <a:off x="2465050" y="1387232"/>
            <a:ext cx="6233092" cy="2351941"/>
          </a:xfrm>
          <a:prstGeom prst="rect">
            <a:avLst/>
          </a:prstGeom>
        </p:spPr>
      </p:pic>
      <p:pic>
        <p:nvPicPr>
          <p:cNvPr id="13" name="Graphic 12" descr="Line arrow: Clockwise curve outline">
            <a:extLst>
              <a:ext uri="{FF2B5EF4-FFF2-40B4-BE49-F238E27FC236}">
                <a16:creationId xmlns:a16="http://schemas.microsoft.com/office/drawing/2014/main" id="{44A8B7FF-BE75-8E40-A748-767DD62FA459}"/>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rot="19465197">
            <a:off x="2559654" y="5716839"/>
            <a:ext cx="914400" cy="914400"/>
          </a:xfrm>
          <a:prstGeom prst="rect">
            <a:avLst/>
          </a:prstGeom>
        </p:spPr>
      </p:pic>
      <p:pic>
        <p:nvPicPr>
          <p:cNvPr id="14" name="Graphic 13" descr="Line arrow: Clockwise curve outline">
            <a:extLst>
              <a:ext uri="{FF2B5EF4-FFF2-40B4-BE49-F238E27FC236}">
                <a16:creationId xmlns:a16="http://schemas.microsoft.com/office/drawing/2014/main" id="{E4394816-5F45-A744-ABD8-8DE0D4D58A84}"/>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rot="17758839" flipV="1">
            <a:off x="5378253" y="4379311"/>
            <a:ext cx="934063" cy="934063"/>
          </a:xfrm>
          <a:prstGeom prst="rect">
            <a:avLst/>
          </a:prstGeom>
        </p:spPr>
      </p:pic>
      <p:sp>
        <p:nvSpPr>
          <p:cNvPr id="8" name="TextBox 7">
            <a:extLst>
              <a:ext uri="{FF2B5EF4-FFF2-40B4-BE49-F238E27FC236}">
                <a16:creationId xmlns:a16="http://schemas.microsoft.com/office/drawing/2014/main" id="{C62B66D1-6411-1B4C-9123-70B67CA3BF64}"/>
              </a:ext>
            </a:extLst>
          </p:cNvPr>
          <p:cNvSpPr txBox="1"/>
          <p:nvPr/>
        </p:nvSpPr>
        <p:spPr>
          <a:xfrm>
            <a:off x="6537037" y="6459485"/>
            <a:ext cx="5190845" cy="369332"/>
          </a:xfrm>
          <a:prstGeom prst="rect">
            <a:avLst/>
          </a:prstGeom>
          <a:noFill/>
        </p:spPr>
        <p:txBody>
          <a:bodyPr wrap="none" rtlCol="0">
            <a:spAutoFit/>
          </a:bodyPr>
          <a:lstStyle/>
          <a:p>
            <a:r>
              <a:rPr lang="en-GB" dirty="0"/>
              <a:t>Basis: </a:t>
            </a:r>
            <a:r>
              <a:rPr lang="en-GB" dirty="0" err="1"/>
              <a:t>Nechifor</a:t>
            </a:r>
            <a:r>
              <a:rPr lang="en-GB" dirty="0"/>
              <a:t> and </a:t>
            </a:r>
            <a:r>
              <a:rPr lang="en-GB" dirty="0" err="1"/>
              <a:t>Wwinning</a:t>
            </a:r>
            <a:r>
              <a:rPr lang="en-GB" dirty="0"/>
              <a:t>, 2018; IEA 2012, 2016</a:t>
            </a:r>
          </a:p>
        </p:txBody>
      </p:sp>
    </p:spTree>
    <p:extLst>
      <p:ext uri="{BB962C8B-B14F-4D97-AF65-F5344CB8AC3E}">
        <p14:creationId xmlns:p14="http://schemas.microsoft.com/office/powerpoint/2010/main" val="299051046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E2165EE3-789D-9644-8968-A93E0A84B253}"/>
              </a:ext>
            </a:extLst>
          </p:cNvPr>
          <p:cNvSpPr txBox="1"/>
          <p:nvPr/>
        </p:nvSpPr>
        <p:spPr>
          <a:xfrm>
            <a:off x="439615" y="255152"/>
            <a:ext cx="3601307" cy="461665"/>
          </a:xfrm>
          <a:prstGeom prst="rect">
            <a:avLst/>
          </a:prstGeom>
          <a:noFill/>
        </p:spPr>
        <p:txBody>
          <a:bodyPr wrap="none" rtlCol="0">
            <a:spAutoFit/>
          </a:bodyPr>
          <a:lstStyle/>
          <a:p>
            <a:r>
              <a:rPr lang="en-GB" sz="2400" b="1" dirty="0"/>
              <a:t>2. Modifications: Database</a:t>
            </a:r>
          </a:p>
        </p:txBody>
      </p:sp>
      <p:sp>
        <p:nvSpPr>
          <p:cNvPr id="9" name="Rectangle 1">
            <a:extLst>
              <a:ext uri="{FF2B5EF4-FFF2-40B4-BE49-F238E27FC236}">
                <a16:creationId xmlns:a16="http://schemas.microsoft.com/office/drawing/2014/main" id="{7FF05982-E24D-9644-A015-31CB0A91A0EB}"/>
              </a:ext>
            </a:extLst>
          </p:cNvPr>
          <p:cNvSpPr>
            <a:spLocks noChangeArrowheads="1"/>
          </p:cNvSpPr>
          <p:nvPr/>
        </p:nvSpPr>
        <p:spPr bwMode="auto">
          <a:xfrm>
            <a:off x="8283253" y="1848643"/>
            <a:ext cx="13093778" cy="4933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GB"/>
          </a:p>
        </p:txBody>
      </p:sp>
      <p:pic>
        <p:nvPicPr>
          <p:cNvPr id="11" name="Elemento grafico 4">
            <a:extLst>
              <a:ext uri="{FF2B5EF4-FFF2-40B4-BE49-F238E27FC236}">
                <a16:creationId xmlns:a16="http://schemas.microsoft.com/office/drawing/2014/main" id="{9CA2B457-F5B2-4D4B-BF01-0CA18CEE832E}"/>
              </a:ext>
            </a:extLst>
          </p:cNvPr>
          <p:cNvPicPr>
            <a:picLocks noChangeAspect="1"/>
          </p:cNvPicPr>
          <p:nvPr/>
        </p:nvPicPr>
        <p:blipFill rotWithShape="1">
          <a:blip r:embed="rId2">
            <a:extLst>
              <a:ext uri="{96DAC541-7B7A-43D3-8B79-37D633B846F1}">
                <asvg:svgBlip xmlns:asvg="http://schemas.microsoft.com/office/drawing/2016/SVG/main" r:embed="rId3"/>
              </a:ext>
            </a:extLst>
          </a:blip>
          <a:srcRect r="33767" b="48638"/>
          <a:stretch/>
        </p:blipFill>
        <p:spPr>
          <a:xfrm>
            <a:off x="10339754" y="146333"/>
            <a:ext cx="875370" cy="857980"/>
          </a:xfrm>
          <a:prstGeom prst="rect">
            <a:avLst/>
          </a:prstGeom>
        </p:spPr>
      </p:pic>
      <p:pic>
        <p:nvPicPr>
          <p:cNvPr id="12" name="Picture 2" descr="Chi siamo – Sushi – Sassari">
            <a:extLst>
              <a:ext uri="{FF2B5EF4-FFF2-40B4-BE49-F238E27FC236}">
                <a16:creationId xmlns:a16="http://schemas.microsoft.com/office/drawing/2014/main" id="{C0F93EF7-1D4B-CC40-9CD5-9EE0C8CE5AA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152750" y="66186"/>
            <a:ext cx="1039250" cy="928653"/>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6F7BD318-3DA6-F642-960C-CA2062F68256}"/>
              </a:ext>
            </a:extLst>
          </p:cNvPr>
          <p:cNvSpPr txBox="1"/>
          <p:nvPr/>
        </p:nvSpPr>
        <p:spPr>
          <a:xfrm>
            <a:off x="976876" y="695941"/>
            <a:ext cx="3315908" cy="461665"/>
          </a:xfrm>
          <a:prstGeom prst="rect">
            <a:avLst/>
          </a:prstGeom>
          <a:noFill/>
        </p:spPr>
        <p:txBody>
          <a:bodyPr wrap="square" rtlCol="0">
            <a:spAutoFit/>
          </a:bodyPr>
          <a:lstStyle/>
          <a:p>
            <a:r>
              <a:rPr lang="en-GB" sz="2400" b="1" dirty="0" err="1"/>
              <a:t>VA</a:t>
            </a:r>
            <a:r>
              <a:rPr lang="en-GB" sz="2400" b="1" baseline="-25000" dirty="0" err="1"/>
              <a:t>ijr</a:t>
            </a:r>
            <a:r>
              <a:rPr lang="en-GB" sz="2400" b="1" dirty="0"/>
              <a:t> = </a:t>
            </a:r>
            <a:r>
              <a:rPr lang="en-GB" sz="2400" b="1" dirty="0" err="1"/>
              <a:t>P</a:t>
            </a:r>
            <a:r>
              <a:rPr lang="en-GB" sz="2400" b="1" baseline="-25000" dirty="0" err="1"/>
              <a:t>ir</a:t>
            </a:r>
            <a:r>
              <a:rPr lang="en-GB" sz="2400" b="1" dirty="0"/>
              <a:t> * </a:t>
            </a:r>
            <a:r>
              <a:rPr lang="en-GB" sz="2400" b="1" dirty="0" err="1"/>
              <a:t>Q</a:t>
            </a:r>
            <a:r>
              <a:rPr lang="en-GB" sz="2400" b="1" baseline="-25000" dirty="0" err="1"/>
              <a:t>ijr</a:t>
            </a:r>
            <a:r>
              <a:rPr lang="en-GB" sz="2400" dirty="0"/>
              <a:t>        </a:t>
            </a:r>
          </a:p>
        </p:txBody>
      </p:sp>
      <p:sp>
        <p:nvSpPr>
          <p:cNvPr id="4" name="Doughnut 3">
            <a:extLst>
              <a:ext uri="{FF2B5EF4-FFF2-40B4-BE49-F238E27FC236}">
                <a16:creationId xmlns:a16="http://schemas.microsoft.com/office/drawing/2014/main" id="{0F540F2A-CB2A-BA43-8884-E9AB84184111}"/>
              </a:ext>
            </a:extLst>
          </p:cNvPr>
          <p:cNvSpPr/>
          <p:nvPr/>
        </p:nvSpPr>
        <p:spPr>
          <a:xfrm>
            <a:off x="1950764" y="927772"/>
            <a:ext cx="289504" cy="267579"/>
          </a:xfrm>
          <a:prstGeom prst="donut">
            <a:avLst>
              <a:gd name="adj" fmla="val 3243"/>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5" name="TextBox 4">
            <a:extLst>
              <a:ext uri="{FF2B5EF4-FFF2-40B4-BE49-F238E27FC236}">
                <a16:creationId xmlns:a16="http://schemas.microsoft.com/office/drawing/2014/main" id="{811A9732-BEFA-4849-A9F5-5EAD105C22E4}"/>
              </a:ext>
            </a:extLst>
          </p:cNvPr>
          <p:cNvSpPr txBox="1"/>
          <p:nvPr/>
        </p:nvSpPr>
        <p:spPr>
          <a:xfrm>
            <a:off x="439615" y="1158502"/>
            <a:ext cx="9415591" cy="1077218"/>
          </a:xfrm>
          <a:prstGeom prst="rect">
            <a:avLst/>
          </a:prstGeom>
          <a:noFill/>
        </p:spPr>
        <p:txBody>
          <a:bodyPr wrap="none" rtlCol="0">
            <a:spAutoFit/>
          </a:bodyPr>
          <a:lstStyle/>
          <a:p>
            <a:r>
              <a:rPr lang="en-GB" sz="1600" b="1" dirty="0"/>
              <a:t>Inputs: </a:t>
            </a:r>
            <a:br>
              <a:rPr lang="en-GB" sz="1600" b="1" dirty="0"/>
            </a:br>
            <a:r>
              <a:rPr lang="en-GB" sz="1600" b="1" dirty="0"/>
              <a:t>Value Added</a:t>
            </a:r>
            <a:r>
              <a:rPr lang="en-GB" sz="1600" dirty="0"/>
              <a:t>: GTAP-W-BIO (Expansion GTAP9) – (F. Taheripour, T. W. Hertel, and J. Liu,</a:t>
            </a:r>
            <a:r>
              <a:rPr lang="en-IT" sz="1600" dirty="0"/>
              <a:t> 2013; Haqiqi et al., 2016)</a:t>
            </a:r>
          </a:p>
          <a:p>
            <a:r>
              <a:rPr lang="en-IT" sz="1600" b="1" dirty="0"/>
              <a:t>Q water for irrigated agriculture</a:t>
            </a:r>
            <a:r>
              <a:rPr lang="en-IT" sz="1600" dirty="0"/>
              <a:t> (on which GTAP-W-BIO is calibrated): FAO- AQUASTAT</a:t>
            </a:r>
          </a:p>
          <a:p>
            <a:r>
              <a:rPr lang="en-GB" sz="1600" b="1" dirty="0"/>
              <a:t>Q water for Energy from </a:t>
            </a:r>
            <a:r>
              <a:rPr lang="en-GB" sz="1600" dirty="0"/>
              <a:t>World Energy Outlook (IEA) </a:t>
            </a:r>
            <a:endParaRPr lang="en-IT" sz="1600" dirty="0"/>
          </a:p>
        </p:txBody>
      </p:sp>
      <p:graphicFrame>
        <p:nvGraphicFramePr>
          <p:cNvPr id="10" name="Table 9">
            <a:extLst>
              <a:ext uri="{FF2B5EF4-FFF2-40B4-BE49-F238E27FC236}">
                <a16:creationId xmlns:a16="http://schemas.microsoft.com/office/drawing/2014/main" id="{7FBBDAE7-85C8-BA41-A91D-3BBBC97C8045}"/>
              </a:ext>
            </a:extLst>
          </p:cNvPr>
          <p:cNvGraphicFramePr>
            <a:graphicFrameLocks noGrp="1"/>
          </p:cNvGraphicFramePr>
          <p:nvPr>
            <p:extLst>
              <p:ext uri="{D42A27DB-BD31-4B8C-83A1-F6EECF244321}">
                <p14:modId xmlns:p14="http://schemas.microsoft.com/office/powerpoint/2010/main" val="4069611845"/>
              </p:ext>
            </p:extLst>
          </p:nvPr>
        </p:nvGraphicFramePr>
        <p:xfrm>
          <a:off x="760187" y="3147594"/>
          <a:ext cx="10953673" cy="3229805"/>
        </p:xfrm>
        <a:graphic>
          <a:graphicData uri="http://schemas.openxmlformats.org/drawingml/2006/table">
            <a:tbl>
              <a:tblPr firstRow="1" firstCol="1" bandRow="1">
                <a:tableStyleId>{C083E6E3-FA7D-4D7B-A595-EF9225AFEA82}</a:tableStyleId>
              </a:tblPr>
              <a:tblGrid>
                <a:gridCol w="1532921">
                  <a:extLst>
                    <a:ext uri="{9D8B030D-6E8A-4147-A177-3AD203B41FA5}">
                      <a16:colId xmlns:a16="http://schemas.microsoft.com/office/drawing/2014/main" val="2517740487"/>
                    </a:ext>
                  </a:extLst>
                </a:gridCol>
                <a:gridCol w="1155331">
                  <a:extLst>
                    <a:ext uri="{9D8B030D-6E8A-4147-A177-3AD203B41FA5}">
                      <a16:colId xmlns:a16="http://schemas.microsoft.com/office/drawing/2014/main" val="1275808519"/>
                    </a:ext>
                  </a:extLst>
                </a:gridCol>
                <a:gridCol w="1021155">
                  <a:extLst>
                    <a:ext uri="{9D8B030D-6E8A-4147-A177-3AD203B41FA5}">
                      <a16:colId xmlns:a16="http://schemas.microsoft.com/office/drawing/2014/main" val="3060825712"/>
                    </a:ext>
                  </a:extLst>
                </a:gridCol>
                <a:gridCol w="869170">
                  <a:extLst>
                    <a:ext uri="{9D8B030D-6E8A-4147-A177-3AD203B41FA5}">
                      <a16:colId xmlns:a16="http://schemas.microsoft.com/office/drawing/2014/main" val="3518326099"/>
                    </a:ext>
                  </a:extLst>
                </a:gridCol>
                <a:gridCol w="960598">
                  <a:extLst>
                    <a:ext uri="{9D8B030D-6E8A-4147-A177-3AD203B41FA5}">
                      <a16:colId xmlns:a16="http://schemas.microsoft.com/office/drawing/2014/main" val="1983560089"/>
                    </a:ext>
                  </a:extLst>
                </a:gridCol>
                <a:gridCol w="1149394">
                  <a:extLst>
                    <a:ext uri="{9D8B030D-6E8A-4147-A177-3AD203B41FA5}">
                      <a16:colId xmlns:a16="http://schemas.microsoft.com/office/drawing/2014/main" val="3440070600"/>
                    </a:ext>
                  </a:extLst>
                </a:gridCol>
                <a:gridCol w="1149394">
                  <a:extLst>
                    <a:ext uri="{9D8B030D-6E8A-4147-A177-3AD203B41FA5}">
                      <a16:colId xmlns:a16="http://schemas.microsoft.com/office/drawing/2014/main" val="4147272230"/>
                    </a:ext>
                  </a:extLst>
                </a:gridCol>
                <a:gridCol w="1054402">
                  <a:extLst>
                    <a:ext uri="{9D8B030D-6E8A-4147-A177-3AD203B41FA5}">
                      <a16:colId xmlns:a16="http://schemas.microsoft.com/office/drawing/2014/main" val="3864593455"/>
                    </a:ext>
                  </a:extLst>
                </a:gridCol>
                <a:gridCol w="660188">
                  <a:extLst>
                    <a:ext uri="{9D8B030D-6E8A-4147-A177-3AD203B41FA5}">
                      <a16:colId xmlns:a16="http://schemas.microsoft.com/office/drawing/2014/main" val="1675684013"/>
                    </a:ext>
                  </a:extLst>
                </a:gridCol>
                <a:gridCol w="700560">
                  <a:extLst>
                    <a:ext uri="{9D8B030D-6E8A-4147-A177-3AD203B41FA5}">
                      <a16:colId xmlns:a16="http://schemas.microsoft.com/office/drawing/2014/main" val="3482616903"/>
                    </a:ext>
                  </a:extLst>
                </a:gridCol>
                <a:gridCol w="700560">
                  <a:extLst>
                    <a:ext uri="{9D8B030D-6E8A-4147-A177-3AD203B41FA5}">
                      <a16:colId xmlns:a16="http://schemas.microsoft.com/office/drawing/2014/main" val="3754120791"/>
                    </a:ext>
                  </a:extLst>
                </a:gridCol>
              </a:tblGrid>
              <a:tr h="445179">
                <a:tc rowSpan="2">
                  <a:txBody>
                    <a:bodyPr/>
                    <a:lstStyle/>
                    <a:p>
                      <a:pPr algn="just">
                        <a:lnSpc>
                          <a:spcPct val="115000"/>
                        </a:lnSpc>
                      </a:pPr>
                      <a:r>
                        <a:rPr lang="en-GB" sz="1400">
                          <a:effectLst/>
                        </a:rPr>
                        <a:t>Region</a:t>
                      </a:r>
                      <a:endParaRPr lang="en-IT" sz="2800">
                        <a:effectLst/>
                        <a:latin typeface="Arial" panose="020B0604020202020204" pitchFamily="34" charset="0"/>
                        <a:ea typeface="Arial" panose="020B0604020202020204" pitchFamily="34" charset="0"/>
                      </a:endParaRPr>
                    </a:p>
                  </a:txBody>
                  <a:tcPr marL="68580" marR="68580" marT="0" marB="0"/>
                </a:tc>
                <a:tc rowSpan="2">
                  <a:txBody>
                    <a:bodyPr/>
                    <a:lstStyle/>
                    <a:p>
                      <a:pPr algn="just">
                        <a:lnSpc>
                          <a:spcPct val="115000"/>
                        </a:lnSpc>
                      </a:pPr>
                      <a:r>
                        <a:rPr lang="en-GB" sz="1400" dirty="0">
                          <a:effectLst/>
                        </a:rPr>
                        <a:t>Energy Water Withdraw (billion m3)</a:t>
                      </a:r>
                      <a:endParaRPr lang="en-IT" sz="2800" dirty="0">
                        <a:effectLst/>
                        <a:latin typeface="Arial" panose="020B0604020202020204" pitchFamily="34" charset="0"/>
                        <a:ea typeface="Arial" panose="020B0604020202020204" pitchFamily="34" charset="0"/>
                      </a:endParaRPr>
                    </a:p>
                  </a:txBody>
                  <a:tcPr marL="68580" marR="68580" marT="0" marB="0"/>
                </a:tc>
                <a:tc gridSpan="3">
                  <a:txBody>
                    <a:bodyPr/>
                    <a:lstStyle/>
                    <a:p>
                      <a:pPr algn="just">
                        <a:lnSpc>
                          <a:spcPct val="115000"/>
                        </a:lnSpc>
                      </a:pPr>
                      <a:r>
                        <a:rPr lang="en-GB" sz="1400">
                          <a:effectLst/>
                        </a:rPr>
                        <a:t>Water Value Added in Energy </a:t>
                      </a:r>
                      <a:endParaRPr lang="en-IT" sz="2800">
                        <a:effectLst/>
                        <a:latin typeface="Arial" panose="020B0604020202020204" pitchFamily="34" charset="0"/>
                        <a:ea typeface="Arial" panose="020B0604020202020204" pitchFamily="34" charset="0"/>
                      </a:endParaRPr>
                    </a:p>
                  </a:txBody>
                  <a:tcPr marL="68580" marR="68580" marT="0" marB="0"/>
                </a:tc>
                <a:tc hMerge="1">
                  <a:txBody>
                    <a:bodyPr/>
                    <a:lstStyle/>
                    <a:p>
                      <a:endParaRPr lang="en-GB"/>
                    </a:p>
                  </a:txBody>
                  <a:tcPr/>
                </a:tc>
                <a:tc hMerge="1">
                  <a:txBody>
                    <a:bodyPr/>
                    <a:lstStyle/>
                    <a:p>
                      <a:endParaRPr lang="en-GB"/>
                    </a:p>
                  </a:txBody>
                  <a:tcPr/>
                </a:tc>
                <a:tc gridSpan="3">
                  <a:txBody>
                    <a:bodyPr/>
                    <a:lstStyle/>
                    <a:p>
                      <a:pPr algn="just">
                        <a:lnSpc>
                          <a:spcPct val="115000"/>
                        </a:lnSpc>
                      </a:pPr>
                      <a:r>
                        <a:rPr lang="en-GB" sz="1400">
                          <a:effectLst/>
                        </a:rPr>
                        <a:t>Capital Value Added in Energy Sector</a:t>
                      </a:r>
                      <a:endParaRPr lang="en-IT" sz="2800">
                        <a:effectLst/>
                        <a:latin typeface="Arial" panose="020B0604020202020204" pitchFamily="34" charset="0"/>
                        <a:ea typeface="Arial" panose="020B0604020202020204" pitchFamily="34" charset="0"/>
                      </a:endParaRPr>
                    </a:p>
                  </a:txBody>
                  <a:tcPr marL="68580" marR="68580" marT="0" marB="0"/>
                </a:tc>
                <a:tc hMerge="1">
                  <a:txBody>
                    <a:bodyPr/>
                    <a:lstStyle/>
                    <a:p>
                      <a:endParaRPr lang="en-GB"/>
                    </a:p>
                  </a:txBody>
                  <a:tcPr/>
                </a:tc>
                <a:tc hMerge="1">
                  <a:txBody>
                    <a:bodyPr/>
                    <a:lstStyle/>
                    <a:p>
                      <a:endParaRPr lang="en-GB"/>
                    </a:p>
                  </a:txBody>
                  <a:tcPr/>
                </a:tc>
                <a:tc gridSpan="3">
                  <a:txBody>
                    <a:bodyPr/>
                    <a:lstStyle/>
                    <a:p>
                      <a:pPr algn="just">
                        <a:lnSpc>
                          <a:spcPct val="115000"/>
                        </a:lnSpc>
                      </a:pPr>
                      <a:r>
                        <a:rPr lang="en-GB" sz="1400">
                          <a:effectLst/>
                        </a:rPr>
                        <a:t>Share of Capital directed to Water (%)</a:t>
                      </a:r>
                      <a:endParaRPr lang="en-IT" sz="2800">
                        <a:effectLst/>
                        <a:latin typeface="Arial" panose="020B0604020202020204" pitchFamily="34" charset="0"/>
                        <a:ea typeface="Arial" panose="020B0604020202020204" pitchFamily="34" charset="0"/>
                      </a:endParaRPr>
                    </a:p>
                  </a:txBody>
                  <a:tcPr marL="68580" marR="68580" marT="0" marB="0"/>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2812107091"/>
                  </a:ext>
                </a:extLst>
              </a:tr>
              <a:tr h="460062">
                <a:tc vMerge="1">
                  <a:txBody>
                    <a:bodyPr/>
                    <a:lstStyle/>
                    <a:p>
                      <a:endParaRPr lang="en-GB"/>
                    </a:p>
                  </a:txBody>
                  <a:tcPr/>
                </a:tc>
                <a:tc vMerge="1">
                  <a:txBody>
                    <a:bodyPr/>
                    <a:lstStyle/>
                    <a:p>
                      <a:endParaRPr lang="en-GB"/>
                    </a:p>
                  </a:txBody>
                  <a:tcPr/>
                </a:tc>
                <a:tc>
                  <a:txBody>
                    <a:bodyPr/>
                    <a:lstStyle/>
                    <a:p>
                      <a:pPr algn="just">
                        <a:lnSpc>
                          <a:spcPct val="115000"/>
                        </a:lnSpc>
                      </a:pPr>
                      <a:r>
                        <a:rPr lang="en-GB" sz="1400">
                          <a:effectLst/>
                        </a:rPr>
                        <a:t>VFM</a:t>
                      </a:r>
                      <a:endParaRPr lang="en-IT" sz="2800">
                        <a:effectLst/>
                        <a:latin typeface="Arial" panose="020B0604020202020204" pitchFamily="34" charset="0"/>
                        <a:ea typeface="Arial" panose="020B0604020202020204" pitchFamily="34" charset="0"/>
                      </a:endParaRPr>
                    </a:p>
                  </a:txBody>
                  <a:tcPr marL="68580" marR="68580" marT="0" marB="0"/>
                </a:tc>
                <a:tc>
                  <a:txBody>
                    <a:bodyPr/>
                    <a:lstStyle/>
                    <a:p>
                      <a:pPr algn="just">
                        <a:lnSpc>
                          <a:spcPct val="115000"/>
                        </a:lnSpc>
                      </a:pPr>
                      <a:r>
                        <a:rPr lang="en-GB" sz="1400">
                          <a:effectLst/>
                        </a:rPr>
                        <a:t>EVFA</a:t>
                      </a:r>
                      <a:endParaRPr lang="en-IT" sz="2800">
                        <a:effectLst/>
                        <a:latin typeface="Arial" panose="020B0604020202020204" pitchFamily="34" charset="0"/>
                        <a:ea typeface="Arial" panose="020B0604020202020204" pitchFamily="34" charset="0"/>
                      </a:endParaRPr>
                    </a:p>
                  </a:txBody>
                  <a:tcPr marL="68580" marR="68580" marT="0" marB="0"/>
                </a:tc>
                <a:tc>
                  <a:txBody>
                    <a:bodyPr/>
                    <a:lstStyle/>
                    <a:p>
                      <a:pPr algn="just">
                        <a:lnSpc>
                          <a:spcPct val="115000"/>
                        </a:lnSpc>
                      </a:pPr>
                      <a:r>
                        <a:rPr lang="en-GB" sz="1400">
                          <a:effectLst/>
                        </a:rPr>
                        <a:t>EVOA</a:t>
                      </a:r>
                      <a:endParaRPr lang="en-IT" sz="2800">
                        <a:effectLst/>
                        <a:latin typeface="Arial" panose="020B0604020202020204" pitchFamily="34" charset="0"/>
                        <a:ea typeface="Arial" panose="020B0604020202020204" pitchFamily="34" charset="0"/>
                      </a:endParaRPr>
                    </a:p>
                  </a:txBody>
                  <a:tcPr marL="68580" marR="68580" marT="0" marB="0"/>
                </a:tc>
                <a:tc>
                  <a:txBody>
                    <a:bodyPr/>
                    <a:lstStyle/>
                    <a:p>
                      <a:pPr algn="just">
                        <a:lnSpc>
                          <a:spcPct val="115000"/>
                        </a:lnSpc>
                      </a:pPr>
                      <a:r>
                        <a:rPr lang="en-GB" sz="1400">
                          <a:effectLst/>
                        </a:rPr>
                        <a:t>VFM</a:t>
                      </a:r>
                      <a:endParaRPr lang="en-IT" sz="2800">
                        <a:effectLst/>
                        <a:latin typeface="Arial" panose="020B0604020202020204" pitchFamily="34" charset="0"/>
                        <a:ea typeface="Arial" panose="020B0604020202020204" pitchFamily="34" charset="0"/>
                      </a:endParaRPr>
                    </a:p>
                  </a:txBody>
                  <a:tcPr marL="68580" marR="68580" marT="0" marB="0"/>
                </a:tc>
                <a:tc>
                  <a:txBody>
                    <a:bodyPr/>
                    <a:lstStyle/>
                    <a:p>
                      <a:pPr algn="just">
                        <a:lnSpc>
                          <a:spcPct val="115000"/>
                        </a:lnSpc>
                      </a:pPr>
                      <a:r>
                        <a:rPr lang="en-GB" sz="1400">
                          <a:effectLst/>
                        </a:rPr>
                        <a:t>EVFA</a:t>
                      </a:r>
                      <a:endParaRPr lang="en-IT" sz="2800">
                        <a:effectLst/>
                        <a:latin typeface="Arial" panose="020B0604020202020204" pitchFamily="34" charset="0"/>
                        <a:ea typeface="Arial" panose="020B0604020202020204" pitchFamily="34" charset="0"/>
                      </a:endParaRPr>
                    </a:p>
                  </a:txBody>
                  <a:tcPr marL="68580" marR="68580" marT="0" marB="0"/>
                </a:tc>
                <a:tc>
                  <a:txBody>
                    <a:bodyPr/>
                    <a:lstStyle/>
                    <a:p>
                      <a:pPr algn="just">
                        <a:lnSpc>
                          <a:spcPct val="115000"/>
                        </a:lnSpc>
                      </a:pPr>
                      <a:r>
                        <a:rPr lang="en-GB" sz="1400">
                          <a:effectLst/>
                        </a:rPr>
                        <a:t>EVOA</a:t>
                      </a:r>
                      <a:endParaRPr lang="en-IT" sz="2800">
                        <a:effectLst/>
                        <a:latin typeface="Arial" panose="020B0604020202020204" pitchFamily="34" charset="0"/>
                        <a:ea typeface="Arial" panose="020B0604020202020204" pitchFamily="34" charset="0"/>
                      </a:endParaRPr>
                    </a:p>
                  </a:txBody>
                  <a:tcPr marL="68580" marR="68580" marT="0" marB="0"/>
                </a:tc>
                <a:tc>
                  <a:txBody>
                    <a:bodyPr/>
                    <a:lstStyle/>
                    <a:p>
                      <a:pPr algn="just">
                        <a:lnSpc>
                          <a:spcPct val="115000"/>
                        </a:lnSpc>
                      </a:pPr>
                      <a:r>
                        <a:rPr lang="en-GB" sz="1400">
                          <a:effectLst/>
                        </a:rPr>
                        <a:t>VFM</a:t>
                      </a:r>
                      <a:endParaRPr lang="en-IT" sz="2800">
                        <a:effectLst/>
                        <a:latin typeface="Arial" panose="020B0604020202020204" pitchFamily="34" charset="0"/>
                        <a:ea typeface="Arial" panose="020B0604020202020204" pitchFamily="34" charset="0"/>
                      </a:endParaRPr>
                    </a:p>
                  </a:txBody>
                  <a:tcPr marL="68580" marR="68580" marT="0" marB="0"/>
                </a:tc>
                <a:tc>
                  <a:txBody>
                    <a:bodyPr/>
                    <a:lstStyle/>
                    <a:p>
                      <a:pPr algn="just">
                        <a:lnSpc>
                          <a:spcPct val="115000"/>
                        </a:lnSpc>
                      </a:pPr>
                      <a:r>
                        <a:rPr lang="en-GB" sz="1400">
                          <a:effectLst/>
                        </a:rPr>
                        <a:t>EVFA</a:t>
                      </a:r>
                      <a:endParaRPr lang="en-IT" sz="2800">
                        <a:effectLst/>
                        <a:latin typeface="Arial" panose="020B0604020202020204" pitchFamily="34" charset="0"/>
                        <a:ea typeface="Arial" panose="020B0604020202020204" pitchFamily="34" charset="0"/>
                      </a:endParaRPr>
                    </a:p>
                  </a:txBody>
                  <a:tcPr marL="68580" marR="68580" marT="0" marB="0"/>
                </a:tc>
                <a:tc>
                  <a:txBody>
                    <a:bodyPr/>
                    <a:lstStyle/>
                    <a:p>
                      <a:pPr algn="just">
                        <a:lnSpc>
                          <a:spcPct val="115000"/>
                        </a:lnSpc>
                      </a:pPr>
                      <a:r>
                        <a:rPr lang="en-GB" sz="1400">
                          <a:effectLst/>
                        </a:rPr>
                        <a:t>EVOA</a:t>
                      </a:r>
                      <a:endParaRPr lang="en-IT" sz="2800">
                        <a:effectLst/>
                        <a:latin typeface="Arial" panose="020B0604020202020204" pitchFamily="34" charset="0"/>
                        <a:ea typeface="Arial" panose="020B0604020202020204" pitchFamily="34" charset="0"/>
                      </a:endParaRPr>
                    </a:p>
                  </a:txBody>
                  <a:tcPr marL="68580" marR="68580" marT="0" marB="0"/>
                </a:tc>
                <a:extLst>
                  <a:ext uri="{0D108BD9-81ED-4DB2-BD59-A6C34878D82A}">
                    <a16:rowId xmlns:a16="http://schemas.microsoft.com/office/drawing/2014/main" val="888682332"/>
                  </a:ext>
                </a:extLst>
              </a:tr>
              <a:tr h="215148">
                <a:tc>
                  <a:txBody>
                    <a:bodyPr/>
                    <a:lstStyle/>
                    <a:p>
                      <a:pPr algn="just">
                        <a:lnSpc>
                          <a:spcPct val="115000"/>
                        </a:lnSpc>
                      </a:pPr>
                      <a:r>
                        <a:rPr lang="en-GB" sz="1400">
                          <a:effectLst/>
                        </a:rPr>
                        <a:t>OECDAmerica</a:t>
                      </a:r>
                      <a:endParaRPr lang="en-IT" sz="2800">
                        <a:effectLst/>
                        <a:latin typeface="Arial" panose="020B0604020202020204" pitchFamily="34" charset="0"/>
                        <a:ea typeface="Arial" panose="020B0604020202020204" pitchFamily="34" charset="0"/>
                      </a:endParaRPr>
                    </a:p>
                  </a:txBody>
                  <a:tcPr marL="68580" marR="68580" marT="0" marB="0"/>
                </a:tc>
                <a:tc>
                  <a:txBody>
                    <a:bodyPr/>
                    <a:lstStyle/>
                    <a:p>
                      <a:pPr algn="just">
                        <a:lnSpc>
                          <a:spcPct val="115000"/>
                        </a:lnSpc>
                      </a:pPr>
                      <a:r>
                        <a:rPr lang="en-GB" sz="1400">
                          <a:effectLst/>
                        </a:rPr>
                        <a:t>241</a:t>
                      </a:r>
                      <a:endParaRPr lang="en-IT" sz="2800">
                        <a:effectLst/>
                        <a:latin typeface="Arial" panose="020B0604020202020204" pitchFamily="34" charset="0"/>
                        <a:ea typeface="Arial" panose="020B0604020202020204" pitchFamily="34" charset="0"/>
                      </a:endParaRPr>
                    </a:p>
                  </a:txBody>
                  <a:tcPr marL="68580" marR="68580" marT="0" marB="0"/>
                </a:tc>
                <a:tc>
                  <a:txBody>
                    <a:bodyPr/>
                    <a:lstStyle/>
                    <a:p>
                      <a:pPr algn="just">
                        <a:lnSpc>
                          <a:spcPct val="115000"/>
                        </a:lnSpc>
                      </a:pPr>
                      <a:r>
                        <a:rPr lang="en-GB" sz="1400">
                          <a:effectLst/>
                        </a:rPr>
                        <a:t>11679.1</a:t>
                      </a:r>
                      <a:endParaRPr lang="en-IT" sz="2800">
                        <a:effectLst/>
                        <a:latin typeface="Arial" panose="020B0604020202020204" pitchFamily="34" charset="0"/>
                        <a:ea typeface="Arial" panose="020B0604020202020204" pitchFamily="34" charset="0"/>
                      </a:endParaRPr>
                    </a:p>
                  </a:txBody>
                  <a:tcPr marL="68580" marR="68580" marT="0" marB="0"/>
                </a:tc>
                <a:tc>
                  <a:txBody>
                    <a:bodyPr/>
                    <a:lstStyle/>
                    <a:p>
                      <a:pPr algn="just">
                        <a:lnSpc>
                          <a:spcPct val="115000"/>
                        </a:lnSpc>
                      </a:pPr>
                      <a:r>
                        <a:rPr lang="en-GB" sz="1400">
                          <a:effectLst/>
                        </a:rPr>
                        <a:t>10268.5</a:t>
                      </a:r>
                      <a:endParaRPr lang="en-IT" sz="2800">
                        <a:effectLst/>
                        <a:latin typeface="Arial" panose="020B0604020202020204" pitchFamily="34" charset="0"/>
                        <a:ea typeface="Arial" panose="020B0604020202020204" pitchFamily="34" charset="0"/>
                      </a:endParaRPr>
                    </a:p>
                  </a:txBody>
                  <a:tcPr marL="68580" marR="68580" marT="0" marB="0"/>
                </a:tc>
                <a:tc>
                  <a:txBody>
                    <a:bodyPr/>
                    <a:lstStyle/>
                    <a:p>
                      <a:pPr algn="just">
                        <a:lnSpc>
                          <a:spcPct val="115000"/>
                        </a:lnSpc>
                      </a:pPr>
                      <a:r>
                        <a:rPr lang="en-GB" sz="1400">
                          <a:effectLst/>
                        </a:rPr>
                        <a:t>10746.3</a:t>
                      </a:r>
                      <a:endParaRPr lang="en-IT" sz="2800">
                        <a:effectLst/>
                        <a:latin typeface="Arial" panose="020B0604020202020204" pitchFamily="34" charset="0"/>
                        <a:ea typeface="Arial" panose="020B0604020202020204" pitchFamily="34" charset="0"/>
                      </a:endParaRPr>
                    </a:p>
                  </a:txBody>
                  <a:tcPr marL="68580" marR="68580" marT="0" marB="0"/>
                </a:tc>
                <a:tc>
                  <a:txBody>
                    <a:bodyPr/>
                    <a:lstStyle/>
                    <a:p>
                      <a:pPr algn="just">
                        <a:lnSpc>
                          <a:spcPct val="115000"/>
                        </a:lnSpc>
                      </a:pPr>
                      <a:r>
                        <a:rPr lang="en-GB" sz="1400">
                          <a:effectLst/>
                        </a:rPr>
                        <a:t>299185.5</a:t>
                      </a:r>
                      <a:endParaRPr lang="en-IT" sz="2800">
                        <a:effectLst/>
                        <a:latin typeface="Arial" panose="020B0604020202020204" pitchFamily="34" charset="0"/>
                        <a:ea typeface="Arial" panose="020B0604020202020204" pitchFamily="34" charset="0"/>
                      </a:endParaRPr>
                    </a:p>
                  </a:txBody>
                  <a:tcPr marL="68580" marR="68580" marT="0" marB="0"/>
                </a:tc>
                <a:tc>
                  <a:txBody>
                    <a:bodyPr/>
                    <a:lstStyle/>
                    <a:p>
                      <a:pPr algn="just">
                        <a:lnSpc>
                          <a:spcPct val="115000"/>
                        </a:lnSpc>
                      </a:pPr>
                      <a:r>
                        <a:rPr lang="en-GB" sz="1400">
                          <a:effectLst/>
                        </a:rPr>
                        <a:t>309022.1</a:t>
                      </a:r>
                      <a:endParaRPr lang="en-IT" sz="2800">
                        <a:effectLst/>
                        <a:latin typeface="Arial" panose="020B0604020202020204" pitchFamily="34" charset="0"/>
                        <a:ea typeface="Arial" panose="020B0604020202020204" pitchFamily="34" charset="0"/>
                      </a:endParaRPr>
                    </a:p>
                  </a:txBody>
                  <a:tcPr marL="68580" marR="68580" marT="0" marB="0"/>
                </a:tc>
                <a:tc>
                  <a:txBody>
                    <a:bodyPr/>
                    <a:lstStyle/>
                    <a:p>
                      <a:pPr algn="just">
                        <a:lnSpc>
                          <a:spcPct val="115000"/>
                        </a:lnSpc>
                      </a:pPr>
                      <a:r>
                        <a:rPr lang="en-GB" sz="1400">
                          <a:effectLst/>
                        </a:rPr>
                        <a:t>4823449.0</a:t>
                      </a:r>
                      <a:endParaRPr lang="en-IT" sz="2800">
                        <a:effectLst/>
                        <a:latin typeface="Arial" panose="020B0604020202020204" pitchFamily="34" charset="0"/>
                        <a:ea typeface="Arial" panose="020B0604020202020204" pitchFamily="34" charset="0"/>
                      </a:endParaRPr>
                    </a:p>
                  </a:txBody>
                  <a:tcPr marL="68580" marR="68580" marT="0" marB="0"/>
                </a:tc>
                <a:tc>
                  <a:txBody>
                    <a:bodyPr/>
                    <a:lstStyle/>
                    <a:p>
                      <a:pPr algn="just">
                        <a:lnSpc>
                          <a:spcPct val="115000"/>
                        </a:lnSpc>
                      </a:pPr>
                      <a:r>
                        <a:rPr lang="en-GB" sz="1400">
                          <a:effectLst/>
                        </a:rPr>
                        <a:t>3.9</a:t>
                      </a:r>
                      <a:endParaRPr lang="en-IT" sz="2800">
                        <a:effectLst/>
                        <a:latin typeface="Arial" panose="020B0604020202020204" pitchFamily="34" charset="0"/>
                        <a:ea typeface="Arial" panose="020B0604020202020204" pitchFamily="34" charset="0"/>
                      </a:endParaRPr>
                    </a:p>
                  </a:txBody>
                  <a:tcPr marL="68580" marR="68580" marT="0" marB="0"/>
                </a:tc>
                <a:tc>
                  <a:txBody>
                    <a:bodyPr/>
                    <a:lstStyle/>
                    <a:p>
                      <a:pPr algn="just">
                        <a:lnSpc>
                          <a:spcPct val="115000"/>
                        </a:lnSpc>
                      </a:pPr>
                      <a:r>
                        <a:rPr lang="en-GB" sz="1400">
                          <a:effectLst/>
                        </a:rPr>
                        <a:t>3.3</a:t>
                      </a:r>
                      <a:endParaRPr lang="en-IT" sz="2800">
                        <a:effectLst/>
                        <a:latin typeface="Arial" panose="020B0604020202020204" pitchFamily="34" charset="0"/>
                        <a:ea typeface="Arial" panose="020B0604020202020204" pitchFamily="34" charset="0"/>
                      </a:endParaRPr>
                    </a:p>
                  </a:txBody>
                  <a:tcPr marL="68580" marR="68580" marT="0" marB="0"/>
                </a:tc>
                <a:tc>
                  <a:txBody>
                    <a:bodyPr/>
                    <a:lstStyle/>
                    <a:p>
                      <a:pPr algn="just">
                        <a:lnSpc>
                          <a:spcPct val="115000"/>
                        </a:lnSpc>
                      </a:pPr>
                      <a:r>
                        <a:rPr lang="en-GB" sz="1400">
                          <a:effectLst/>
                        </a:rPr>
                        <a:t>0.2</a:t>
                      </a:r>
                      <a:endParaRPr lang="en-IT" sz="2800">
                        <a:effectLst/>
                        <a:latin typeface="Arial" panose="020B0604020202020204" pitchFamily="34" charset="0"/>
                        <a:ea typeface="Arial" panose="020B0604020202020204" pitchFamily="34" charset="0"/>
                      </a:endParaRPr>
                    </a:p>
                  </a:txBody>
                  <a:tcPr marL="68580" marR="68580" marT="0" marB="0"/>
                </a:tc>
                <a:extLst>
                  <a:ext uri="{0D108BD9-81ED-4DB2-BD59-A6C34878D82A}">
                    <a16:rowId xmlns:a16="http://schemas.microsoft.com/office/drawing/2014/main" val="1465104835"/>
                  </a:ext>
                </a:extLst>
              </a:tr>
              <a:tr h="215148">
                <a:tc>
                  <a:txBody>
                    <a:bodyPr/>
                    <a:lstStyle/>
                    <a:p>
                      <a:pPr algn="just">
                        <a:lnSpc>
                          <a:spcPct val="115000"/>
                        </a:lnSpc>
                      </a:pPr>
                      <a:r>
                        <a:rPr lang="en-GB" sz="1400">
                          <a:effectLst/>
                        </a:rPr>
                        <a:t>China</a:t>
                      </a:r>
                      <a:endParaRPr lang="en-IT" sz="2800">
                        <a:effectLst/>
                        <a:latin typeface="Arial" panose="020B0604020202020204" pitchFamily="34" charset="0"/>
                        <a:ea typeface="Arial" panose="020B0604020202020204" pitchFamily="34" charset="0"/>
                      </a:endParaRPr>
                    </a:p>
                  </a:txBody>
                  <a:tcPr marL="68580" marR="68580" marT="0" marB="0"/>
                </a:tc>
                <a:tc>
                  <a:txBody>
                    <a:bodyPr/>
                    <a:lstStyle/>
                    <a:p>
                      <a:pPr algn="just">
                        <a:lnSpc>
                          <a:spcPct val="115000"/>
                        </a:lnSpc>
                      </a:pPr>
                      <a:r>
                        <a:rPr lang="en-GB" sz="1400">
                          <a:effectLst/>
                        </a:rPr>
                        <a:t>106</a:t>
                      </a:r>
                      <a:endParaRPr lang="en-IT" sz="2800">
                        <a:effectLst/>
                        <a:latin typeface="Arial" panose="020B0604020202020204" pitchFamily="34" charset="0"/>
                        <a:ea typeface="Arial" panose="020B0604020202020204" pitchFamily="34" charset="0"/>
                      </a:endParaRPr>
                    </a:p>
                  </a:txBody>
                  <a:tcPr marL="68580" marR="68580" marT="0" marB="0"/>
                </a:tc>
                <a:tc>
                  <a:txBody>
                    <a:bodyPr/>
                    <a:lstStyle/>
                    <a:p>
                      <a:pPr algn="just">
                        <a:lnSpc>
                          <a:spcPct val="115000"/>
                        </a:lnSpc>
                      </a:pPr>
                      <a:r>
                        <a:rPr lang="en-GB" sz="1400">
                          <a:effectLst/>
                        </a:rPr>
                        <a:t>2993.3</a:t>
                      </a:r>
                      <a:endParaRPr lang="en-IT" sz="2800">
                        <a:effectLst/>
                        <a:latin typeface="Arial" panose="020B0604020202020204" pitchFamily="34" charset="0"/>
                        <a:ea typeface="Arial" panose="020B0604020202020204" pitchFamily="34" charset="0"/>
                      </a:endParaRPr>
                    </a:p>
                  </a:txBody>
                  <a:tcPr marL="68580" marR="68580" marT="0" marB="0"/>
                </a:tc>
                <a:tc>
                  <a:txBody>
                    <a:bodyPr/>
                    <a:lstStyle/>
                    <a:p>
                      <a:pPr algn="just">
                        <a:lnSpc>
                          <a:spcPct val="115000"/>
                        </a:lnSpc>
                      </a:pPr>
                      <a:r>
                        <a:rPr lang="en-GB" sz="1400">
                          <a:effectLst/>
                        </a:rPr>
                        <a:t>2375.7</a:t>
                      </a:r>
                      <a:endParaRPr lang="en-IT" sz="2800">
                        <a:effectLst/>
                        <a:latin typeface="Arial" panose="020B0604020202020204" pitchFamily="34" charset="0"/>
                        <a:ea typeface="Arial" panose="020B0604020202020204" pitchFamily="34" charset="0"/>
                      </a:endParaRPr>
                    </a:p>
                  </a:txBody>
                  <a:tcPr marL="68580" marR="68580" marT="0" marB="0"/>
                </a:tc>
                <a:tc>
                  <a:txBody>
                    <a:bodyPr/>
                    <a:lstStyle/>
                    <a:p>
                      <a:pPr algn="just">
                        <a:lnSpc>
                          <a:spcPct val="115000"/>
                        </a:lnSpc>
                      </a:pPr>
                      <a:r>
                        <a:rPr lang="en-GB" sz="1400">
                          <a:effectLst/>
                        </a:rPr>
                        <a:t>2959.8</a:t>
                      </a:r>
                      <a:endParaRPr lang="en-IT" sz="2800">
                        <a:effectLst/>
                        <a:latin typeface="Arial" panose="020B0604020202020204" pitchFamily="34" charset="0"/>
                        <a:ea typeface="Arial" panose="020B0604020202020204" pitchFamily="34" charset="0"/>
                      </a:endParaRPr>
                    </a:p>
                  </a:txBody>
                  <a:tcPr marL="68580" marR="68580" marT="0" marB="0"/>
                </a:tc>
                <a:tc>
                  <a:txBody>
                    <a:bodyPr/>
                    <a:lstStyle/>
                    <a:p>
                      <a:pPr algn="just">
                        <a:lnSpc>
                          <a:spcPct val="115000"/>
                        </a:lnSpc>
                      </a:pPr>
                      <a:r>
                        <a:rPr lang="en-GB" sz="1400">
                          <a:effectLst/>
                        </a:rPr>
                        <a:t>95477.6</a:t>
                      </a:r>
                      <a:endParaRPr lang="en-IT" sz="2800">
                        <a:effectLst/>
                        <a:latin typeface="Arial" panose="020B0604020202020204" pitchFamily="34" charset="0"/>
                        <a:ea typeface="Arial" panose="020B0604020202020204" pitchFamily="34" charset="0"/>
                      </a:endParaRPr>
                    </a:p>
                  </a:txBody>
                  <a:tcPr marL="68580" marR="68580" marT="0" marB="0"/>
                </a:tc>
                <a:tc>
                  <a:txBody>
                    <a:bodyPr/>
                    <a:lstStyle/>
                    <a:p>
                      <a:pPr algn="just">
                        <a:lnSpc>
                          <a:spcPct val="115000"/>
                        </a:lnSpc>
                      </a:pPr>
                      <a:r>
                        <a:rPr lang="en-GB" sz="1400">
                          <a:effectLst/>
                        </a:rPr>
                        <a:t>95614.3</a:t>
                      </a:r>
                      <a:endParaRPr lang="en-IT" sz="2800">
                        <a:effectLst/>
                        <a:latin typeface="Arial" panose="020B0604020202020204" pitchFamily="34" charset="0"/>
                        <a:ea typeface="Arial" panose="020B0604020202020204" pitchFamily="34" charset="0"/>
                      </a:endParaRPr>
                    </a:p>
                  </a:txBody>
                  <a:tcPr marL="68580" marR="68580" marT="0" marB="0"/>
                </a:tc>
                <a:tc>
                  <a:txBody>
                    <a:bodyPr/>
                    <a:lstStyle/>
                    <a:p>
                      <a:pPr algn="just">
                        <a:lnSpc>
                          <a:spcPct val="115000"/>
                        </a:lnSpc>
                      </a:pPr>
                      <a:r>
                        <a:rPr lang="en-GB" sz="1400">
                          <a:effectLst/>
                        </a:rPr>
                        <a:t>2925523.3</a:t>
                      </a:r>
                      <a:endParaRPr lang="en-IT" sz="2800">
                        <a:effectLst/>
                        <a:latin typeface="Arial" panose="020B0604020202020204" pitchFamily="34" charset="0"/>
                        <a:ea typeface="Arial" panose="020B0604020202020204" pitchFamily="34" charset="0"/>
                      </a:endParaRPr>
                    </a:p>
                  </a:txBody>
                  <a:tcPr marL="68580" marR="68580" marT="0" marB="0"/>
                </a:tc>
                <a:tc>
                  <a:txBody>
                    <a:bodyPr/>
                    <a:lstStyle/>
                    <a:p>
                      <a:pPr algn="just">
                        <a:lnSpc>
                          <a:spcPct val="115000"/>
                        </a:lnSpc>
                      </a:pPr>
                      <a:r>
                        <a:rPr lang="en-GB" sz="1400">
                          <a:effectLst/>
                        </a:rPr>
                        <a:t>3.1</a:t>
                      </a:r>
                      <a:endParaRPr lang="en-IT" sz="2800">
                        <a:effectLst/>
                        <a:latin typeface="Arial" panose="020B0604020202020204" pitchFamily="34" charset="0"/>
                        <a:ea typeface="Arial" panose="020B0604020202020204" pitchFamily="34" charset="0"/>
                      </a:endParaRPr>
                    </a:p>
                  </a:txBody>
                  <a:tcPr marL="68580" marR="68580" marT="0" marB="0"/>
                </a:tc>
                <a:tc>
                  <a:txBody>
                    <a:bodyPr/>
                    <a:lstStyle/>
                    <a:p>
                      <a:pPr algn="just">
                        <a:lnSpc>
                          <a:spcPct val="115000"/>
                        </a:lnSpc>
                      </a:pPr>
                      <a:r>
                        <a:rPr lang="en-GB" sz="1400">
                          <a:effectLst/>
                        </a:rPr>
                        <a:t>2.5</a:t>
                      </a:r>
                      <a:endParaRPr lang="en-IT" sz="2800">
                        <a:effectLst/>
                        <a:latin typeface="Arial" panose="020B0604020202020204" pitchFamily="34" charset="0"/>
                        <a:ea typeface="Arial" panose="020B0604020202020204" pitchFamily="34" charset="0"/>
                      </a:endParaRPr>
                    </a:p>
                  </a:txBody>
                  <a:tcPr marL="68580" marR="68580" marT="0" marB="0"/>
                </a:tc>
                <a:tc>
                  <a:txBody>
                    <a:bodyPr/>
                    <a:lstStyle/>
                    <a:p>
                      <a:pPr algn="just">
                        <a:lnSpc>
                          <a:spcPct val="115000"/>
                        </a:lnSpc>
                      </a:pPr>
                      <a:r>
                        <a:rPr lang="en-GB" sz="1400">
                          <a:effectLst/>
                        </a:rPr>
                        <a:t>0.1</a:t>
                      </a:r>
                      <a:endParaRPr lang="en-IT" sz="2800">
                        <a:effectLst/>
                        <a:latin typeface="Arial" panose="020B0604020202020204" pitchFamily="34" charset="0"/>
                        <a:ea typeface="Arial" panose="020B0604020202020204" pitchFamily="34" charset="0"/>
                      </a:endParaRPr>
                    </a:p>
                  </a:txBody>
                  <a:tcPr marL="68580" marR="68580" marT="0" marB="0"/>
                </a:tc>
                <a:extLst>
                  <a:ext uri="{0D108BD9-81ED-4DB2-BD59-A6C34878D82A}">
                    <a16:rowId xmlns:a16="http://schemas.microsoft.com/office/drawing/2014/main" val="719493076"/>
                  </a:ext>
                </a:extLst>
              </a:tr>
              <a:tr h="215148">
                <a:tc>
                  <a:txBody>
                    <a:bodyPr/>
                    <a:lstStyle/>
                    <a:p>
                      <a:pPr algn="just">
                        <a:lnSpc>
                          <a:spcPct val="115000"/>
                        </a:lnSpc>
                      </a:pPr>
                      <a:r>
                        <a:rPr lang="en-GB" sz="1400">
                          <a:effectLst/>
                        </a:rPr>
                        <a:t>India</a:t>
                      </a:r>
                      <a:endParaRPr lang="en-IT" sz="2800">
                        <a:effectLst/>
                        <a:latin typeface="Arial" panose="020B0604020202020204" pitchFamily="34" charset="0"/>
                        <a:ea typeface="Arial" panose="020B0604020202020204" pitchFamily="34" charset="0"/>
                      </a:endParaRPr>
                    </a:p>
                  </a:txBody>
                  <a:tcPr marL="68580" marR="68580" marT="0" marB="0"/>
                </a:tc>
                <a:tc>
                  <a:txBody>
                    <a:bodyPr/>
                    <a:lstStyle/>
                    <a:p>
                      <a:pPr algn="just">
                        <a:lnSpc>
                          <a:spcPct val="115000"/>
                        </a:lnSpc>
                      </a:pPr>
                      <a:r>
                        <a:rPr lang="en-GB" sz="1400">
                          <a:effectLst/>
                        </a:rPr>
                        <a:t>40</a:t>
                      </a:r>
                      <a:endParaRPr lang="en-IT" sz="2800">
                        <a:effectLst/>
                        <a:latin typeface="Arial" panose="020B0604020202020204" pitchFamily="34" charset="0"/>
                        <a:ea typeface="Arial" panose="020B0604020202020204" pitchFamily="34" charset="0"/>
                      </a:endParaRPr>
                    </a:p>
                  </a:txBody>
                  <a:tcPr marL="68580" marR="68580" marT="0" marB="0"/>
                </a:tc>
                <a:tc>
                  <a:txBody>
                    <a:bodyPr/>
                    <a:lstStyle/>
                    <a:p>
                      <a:pPr algn="just">
                        <a:lnSpc>
                          <a:spcPct val="115000"/>
                        </a:lnSpc>
                      </a:pPr>
                      <a:r>
                        <a:rPr lang="en-GB" sz="1400">
                          <a:effectLst/>
                        </a:rPr>
                        <a:t>974.1</a:t>
                      </a:r>
                      <a:endParaRPr lang="en-IT" sz="2800">
                        <a:effectLst/>
                        <a:latin typeface="Arial" panose="020B0604020202020204" pitchFamily="34" charset="0"/>
                        <a:ea typeface="Arial" panose="020B0604020202020204" pitchFamily="34" charset="0"/>
                      </a:endParaRPr>
                    </a:p>
                  </a:txBody>
                  <a:tcPr marL="68580" marR="68580" marT="0" marB="0"/>
                </a:tc>
                <a:tc>
                  <a:txBody>
                    <a:bodyPr/>
                    <a:lstStyle/>
                    <a:p>
                      <a:pPr algn="just">
                        <a:lnSpc>
                          <a:spcPct val="115000"/>
                        </a:lnSpc>
                      </a:pPr>
                      <a:r>
                        <a:rPr lang="en-GB" sz="1400">
                          <a:effectLst/>
                        </a:rPr>
                        <a:t>974.7</a:t>
                      </a:r>
                      <a:endParaRPr lang="en-IT" sz="2800">
                        <a:effectLst/>
                        <a:latin typeface="Arial" panose="020B0604020202020204" pitchFamily="34" charset="0"/>
                        <a:ea typeface="Arial" panose="020B0604020202020204" pitchFamily="34" charset="0"/>
                      </a:endParaRPr>
                    </a:p>
                  </a:txBody>
                  <a:tcPr marL="68580" marR="68580" marT="0" marB="0"/>
                </a:tc>
                <a:tc>
                  <a:txBody>
                    <a:bodyPr/>
                    <a:lstStyle/>
                    <a:p>
                      <a:pPr algn="just">
                        <a:lnSpc>
                          <a:spcPct val="115000"/>
                        </a:lnSpc>
                      </a:pPr>
                      <a:r>
                        <a:rPr lang="en-GB" sz="1400">
                          <a:effectLst/>
                        </a:rPr>
                        <a:t>938.8</a:t>
                      </a:r>
                      <a:endParaRPr lang="en-IT" sz="2800">
                        <a:effectLst/>
                        <a:latin typeface="Arial" panose="020B0604020202020204" pitchFamily="34" charset="0"/>
                        <a:ea typeface="Arial" panose="020B0604020202020204" pitchFamily="34" charset="0"/>
                      </a:endParaRPr>
                    </a:p>
                  </a:txBody>
                  <a:tcPr marL="68580" marR="68580" marT="0" marB="0"/>
                </a:tc>
                <a:tc>
                  <a:txBody>
                    <a:bodyPr/>
                    <a:lstStyle/>
                    <a:p>
                      <a:pPr algn="just">
                        <a:lnSpc>
                          <a:spcPct val="115000"/>
                        </a:lnSpc>
                      </a:pPr>
                      <a:r>
                        <a:rPr lang="en-GB" sz="1400">
                          <a:effectLst/>
                        </a:rPr>
                        <a:t>36455.9</a:t>
                      </a:r>
                      <a:endParaRPr lang="en-IT" sz="2800">
                        <a:effectLst/>
                        <a:latin typeface="Arial" panose="020B0604020202020204" pitchFamily="34" charset="0"/>
                        <a:ea typeface="Arial" panose="020B0604020202020204" pitchFamily="34" charset="0"/>
                      </a:endParaRPr>
                    </a:p>
                  </a:txBody>
                  <a:tcPr marL="68580" marR="68580" marT="0" marB="0"/>
                </a:tc>
                <a:tc>
                  <a:txBody>
                    <a:bodyPr/>
                    <a:lstStyle/>
                    <a:p>
                      <a:pPr algn="just">
                        <a:lnSpc>
                          <a:spcPct val="115000"/>
                        </a:lnSpc>
                      </a:pPr>
                      <a:r>
                        <a:rPr lang="en-GB" sz="1400">
                          <a:effectLst/>
                        </a:rPr>
                        <a:t>36476.5</a:t>
                      </a:r>
                      <a:endParaRPr lang="en-IT" sz="2800">
                        <a:effectLst/>
                        <a:latin typeface="Arial" panose="020B0604020202020204" pitchFamily="34" charset="0"/>
                        <a:ea typeface="Arial" panose="020B0604020202020204" pitchFamily="34" charset="0"/>
                      </a:endParaRPr>
                    </a:p>
                  </a:txBody>
                  <a:tcPr marL="68580" marR="68580" marT="0" marB="0"/>
                </a:tc>
                <a:tc>
                  <a:txBody>
                    <a:bodyPr/>
                    <a:lstStyle/>
                    <a:p>
                      <a:pPr algn="just">
                        <a:lnSpc>
                          <a:spcPct val="115000"/>
                        </a:lnSpc>
                      </a:pPr>
                      <a:r>
                        <a:rPr lang="en-GB" sz="1400">
                          <a:effectLst/>
                        </a:rPr>
                        <a:t>684071.6</a:t>
                      </a:r>
                      <a:endParaRPr lang="en-IT" sz="2800">
                        <a:effectLst/>
                        <a:latin typeface="Arial" panose="020B0604020202020204" pitchFamily="34" charset="0"/>
                        <a:ea typeface="Arial" panose="020B0604020202020204" pitchFamily="34" charset="0"/>
                      </a:endParaRPr>
                    </a:p>
                  </a:txBody>
                  <a:tcPr marL="68580" marR="68580" marT="0" marB="0"/>
                </a:tc>
                <a:tc>
                  <a:txBody>
                    <a:bodyPr/>
                    <a:lstStyle/>
                    <a:p>
                      <a:pPr algn="just">
                        <a:lnSpc>
                          <a:spcPct val="115000"/>
                        </a:lnSpc>
                      </a:pPr>
                      <a:r>
                        <a:rPr lang="en-GB" sz="1400">
                          <a:effectLst/>
                        </a:rPr>
                        <a:t>2.7</a:t>
                      </a:r>
                      <a:endParaRPr lang="en-IT" sz="2800">
                        <a:effectLst/>
                        <a:latin typeface="Arial" panose="020B0604020202020204" pitchFamily="34" charset="0"/>
                        <a:ea typeface="Arial" panose="020B0604020202020204" pitchFamily="34" charset="0"/>
                      </a:endParaRPr>
                    </a:p>
                  </a:txBody>
                  <a:tcPr marL="68580" marR="68580" marT="0" marB="0"/>
                </a:tc>
                <a:tc>
                  <a:txBody>
                    <a:bodyPr/>
                    <a:lstStyle/>
                    <a:p>
                      <a:pPr algn="just">
                        <a:lnSpc>
                          <a:spcPct val="115000"/>
                        </a:lnSpc>
                      </a:pPr>
                      <a:r>
                        <a:rPr lang="en-GB" sz="1400">
                          <a:effectLst/>
                        </a:rPr>
                        <a:t>2.7</a:t>
                      </a:r>
                      <a:endParaRPr lang="en-IT" sz="2800">
                        <a:effectLst/>
                        <a:latin typeface="Arial" panose="020B0604020202020204" pitchFamily="34" charset="0"/>
                        <a:ea typeface="Arial" panose="020B0604020202020204" pitchFamily="34" charset="0"/>
                      </a:endParaRPr>
                    </a:p>
                  </a:txBody>
                  <a:tcPr marL="68580" marR="68580" marT="0" marB="0"/>
                </a:tc>
                <a:tc>
                  <a:txBody>
                    <a:bodyPr/>
                    <a:lstStyle/>
                    <a:p>
                      <a:pPr algn="just">
                        <a:lnSpc>
                          <a:spcPct val="115000"/>
                        </a:lnSpc>
                      </a:pPr>
                      <a:r>
                        <a:rPr lang="en-GB" sz="1400">
                          <a:effectLst/>
                        </a:rPr>
                        <a:t>0.1</a:t>
                      </a:r>
                      <a:endParaRPr lang="en-IT" sz="2800">
                        <a:effectLst/>
                        <a:latin typeface="Arial" panose="020B0604020202020204" pitchFamily="34" charset="0"/>
                        <a:ea typeface="Arial" panose="020B0604020202020204" pitchFamily="34" charset="0"/>
                      </a:endParaRPr>
                    </a:p>
                  </a:txBody>
                  <a:tcPr marL="68580" marR="68580" marT="0" marB="0"/>
                </a:tc>
                <a:extLst>
                  <a:ext uri="{0D108BD9-81ED-4DB2-BD59-A6C34878D82A}">
                    <a16:rowId xmlns:a16="http://schemas.microsoft.com/office/drawing/2014/main" val="815525886"/>
                  </a:ext>
                </a:extLst>
              </a:tr>
              <a:tr h="215148">
                <a:tc>
                  <a:txBody>
                    <a:bodyPr/>
                    <a:lstStyle/>
                    <a:p>
                      <a:pPr algn="just">
                        <a:lnSpc>
                          <a:spcPct val="115000"/>
                        </a:lnSpc>
                      </a:pPr>
                      <a:r>
                        <a:rPr lang="en-GB" sz="1400">
                          <a:effectLst/>
                        </a:rPr>
                        <a:t>OECDEU</a:t>
                      </a:r>
                      <a:endParaRPr lang="en-IT" sz="2800">
                        <a:effectLst/>
                        <a:latin typeface="Arial" panose="020B0604020202020204" pitchFamily="34" charset="0"/>
                        <a:ea typeface="Arial" panose="020B0604020202020204" pitchFamily="34" charset="0"/>
                      </a:endParaRPr>
                    </a:p>
                  </a:txBody>
                  <a:tcPr marL="68580" marR="68580" marT="0" marB="0"/>
                </a:tc>
                <a:tc>
                  <a:txBody>
                    <a:bodyPr/>
                    <a:lstStyle/>
                    <a:p>
                      <a:pPr algn="just">
                        <a:lnSpc>
                          <a:spcPct val="115000"/>
                        </a:lnSpc>
                      </a:pPr>
                      <a:r>
                        <a:rPr lang="en-GB" sz="1400">
                          <a:effectLst/>
                        </a:rPr>
                        <a:t>61</a:t>
                      </a:r>
                      <a:endParaRPr lang="en-IT" sz="2800">
                        <a:effectLst/>
                        <a:latin typeface="Arial" panose="020B0604020202020204" pitchFamily="34" charset="0"/>
                        <a:ea typeface="Arial" panose="020B0604020202020204" pitchFamily="34" charset="0"/>
                      </a:endParaRPr>
                    </a:p>
                  </a:txBody>
                  <a:tcPr marL="68580" marR="68580" marT="0" marB="0"/>
                </a:tc>
                <a:tc>
                  <a:txBody>
                    <a:bodyPr/>
                    <a:lstStyle/>
                    <a:p>
                      <a:pPr algn="just">
                        <a:lnSpc>
                          <a:spcPct val="115000"/>
                        </a:lnSpc>
                      </a:pPr>
                      <a:r>
                        <a:rPr lang="en-GB" sz="1400">
                          <a:effectLst/>
                        </a:rPr>
                        <a:t>2475.2</a:t>
                      </a:r>
                      <a:endParaRPr lang="en-IT" sz="2800">
                        <a:effectLst/>
                        <a:latin typeface="Arial" panose="020B0604020202020204" pitchFamily="34" charset="0"/>
                        <a:ea typeface="Arial" panose="020B0604020202020204" pitchFamily="34" charset="0"/>
                      </a:endParaRPr>
                    </a:p>
                  </a:txBody>
                  <a:tcPr marL="68580" marR="68580" marT="0" marB="0"/>
                </a:tc>
                <a:tc>
                  <a:txBody>
                    <a:bodyPr/>
                    <a:lstStyle/>
                    <a:p>
                      <a:pPr algn="just">
                        <a:lnSpc>
                          <a:spcPct val="115000"/>
                        </a:lnSpc>
                      </a:pPr>
                      <a:r>
                        <a:rPr lang="en-GB" sz="1400">
                          <a:effectLst/>
                        </a:rPr>
                        <a:t>2379.5</a:t>
                      </a:r>
                      <a:endParaRPr lang="en-IT" sz="2800">
                        <a:effectLst/>
                        <a:latin typeface="Arial" panose="020B0604020202020204" pitchFamily="34" charset="0"/>
                        <a:ea typeface="Arial" panose="020B0604020202020204" pitchFamily="34" charset="0"/>
                      </a:endParaRPr>
                    </a:p>
                  </a:txBody>
                  <a:tcPr marL="68580" marR="68580" marT="0" marB="0"/>
                </a:tc>
                <a:tc>
                  <a:txBody>
                    <a:bodyPr/>
                    <a:lstStyle/>
                    <a:p>
                      <a:pPr algn="just">
                        <a:lnSpc>
                          <a:spcPct val="115000"/>
                        </a:lnSpc>
                      </a:pPr>
                      <a:r>
                        <a:rPr lang="en-GB" sz="1400">
                          <a:effectLst/>
                        </a:rPr>
                        <a:t>2282.1</a:t>
                      </a:r>
                      <a:endParaRPr lang="en-IT" sz="2800">
                        <a:effectLst/>
                        <a:latin typeface="Arial" panose="020B0604020202020204" pitchFamily="34" charset="0"/>
                        <a:ea typeface="Arial" panose="020B0604020202020204" pitchFamily="34" charset="0"/>
                      </a:endParaRPr>
                    </a:p>
                  </a:txBody>
                  <a:tcPr marL="68580" marR="68580" marT="0" marB="0"/>
                </a:tc>
                <a:tc>
                  <a:txBody>
                    <a:bodyPr/>
                    <a:lstStyle/>
                    <a:p>
                      <a:pPr algn="just">
                        <a:lnSpc>
                          <a:spcPct val="115000"/>
                        </a:lnSpc>
                      </a:pPr>
                      <a:r>
                        <a:rPr lang="en-GB" sz="1400">
                          <a:effectLst/>
                        </a:rPr>
                        <a:t>260282.0</a:t>
                      </a:r>
                      <a:endParaRPr lang="en-IT" sz="2800">
                        <a:effectLst/>
                        <a:latin typeface="Arial" panose="020B0604020202020204" pitchFamily="34" charset="0"/>
                        <a:ea typeface="Arial" panose="020B0604020202020204" pitchFamily="34" charset="0"/>
                      </a:endParaRPr>
                    </a:p>
                  </a:txBody>
                  <a:tcPr marL="68580" marR="68580" marT="0" marB="0"/>
                </a:tc>
                <a:tc>
                  <a:txBody>
                    <a:bodyPr/>
                    <a:lstStyle/>
                    <a:p>
                      <a:pPr algn="just">
                        <a:lnSpc>
                          <a:spcPct val="115000"/>
                        </a:lnSpc>
                      </a:pPr>
                      <a:r>
                        <a:rPr lang="en-GB" sz="1400">
                          <a:effectLst/>
                        </a:rPr>
                        <a:t>265589.3</a:t>
                      </a:r>
                      <a:endParaRPr lang="en-IT" sz="2800">
                        <a:effectLst/>
                        <a:latin typeface="Arial" panose="020B0604020202020204" pitchFamily="34" charset="0"/>
                        <a:ea typeface="Arial" panose="020B0604020202020204" pitchFamily="34" charset="0"/>
                      </a:endParaRPr>
                    </a:p>
                  </a:txBody>
                  <a:tcPr marL="68580" marR="68580" marT="0" marB="0"/>
                </a:tc>
                <a:tc>
                  <a:txBody>
                    <a:bodyPr/>
                    <a:lstStyle/>
                    <a:p>
                      <a:pPr algn="just">
                        <a:lnSpc>
                          <a:spcPct val="115000"/>
                        </a:lnSpc>
                      </a:pPr>
                      <a:r>
                        <a:rPr lang="en-GB" sz="1400">
                          <a:effectLst/>
                        </a:rPr>
                        <a:t>6401322.5</a:t>
                      </a:r>
                      <a:endParaRPr lang="en-IT" sz="2800">
                        <a:effectLst/>
                        <a:latin typeface="Arial" panose="020B0604020202020204" pitchFamily="34" charset="0"/>
                        <a:ea typeface="Arial" panose="020B0604020202020204" pitchFamily="34" charset="0"/>
                      </a:endParaRPr>
                    </a:p>
                  </a:txBody>
                  <a:tcPr marL="68580" marR="68580" marT="0" marB="0"/>
                </a:tc>
                <a:tc>
                  <a:txBody>
                    <a:bodyPr/>
                    <a:lstStyle/>
                    <a:p>
                      <a:pPr algn="just">
                        <a:lnSpc>
                          <a:spcPct val="115000"/>
                        </a:lnSpc>
                      </a:pPr>
                      <a:r>
                        <a:rPr lang="en-GB" sz="1400">
                          <a:effectLst/>
                        </a:rPr>
                        <a:t>1.0</a:t>
                      </a:r>
                      <a:endParaRPr lang="en-IT" sz="2800">
                        <a:effectLst/>
                        <a:latin typeface="Arial" panose="020B0604020202020204" pitchFamily="34" charset="0"/>
                        <a:ea typeface="Arial" panose="020B0604020202020204" pitchFamily="34" charset="0"/>
                      </a:endParaRPr>
                    </a:p>
                  </a:txBody>
                  <a:tcPr marL="68580" marR="68580" marT="0" marB="0"/>
                </a:tc>
                <a:tc>
                  <a:txBody>
                    <a:bodyPr/>
                    <a:lstStyle/>
                    <a:p>
                      <a:pPr algn="just">
                        <a:lnSpc>
                          <a:spcPct val="115000"/>
                        </a:lnSpc>
                      </a:pPr>
                      <a:r>
                        <a:rPr lang="en-GB" sz="1400">
                          <a:effectLst/>
                        </a:rPr>
                        <a:t>0.9</a:t>
                      </a:r>
                      <a:endParaRPr lang="en-IT" sz="2800">
                        <a:effectLst/>
                        <a:latin typeface="Arial" panose="020B0604020202020204" pitchFamily="34" charset="0"/>
                        <a:ea typeface="Arial" panose="020B0604020202020204" pitchFamily="34" charset="0"/>
                      </a:endParaRPr>
                    </a:p>
                  </a:txBody>
                  <a:tcPr marL="68580" marR="68580" marT="0" marB="0"/>
                </a:tc>
                <a:tc>
                  <a:txBody>
                    <a:bodyPr/>
                    <a:lstStyle/>
                    <a:p>
                      <a:pPr algn="just">
                        <a:lnSpc>
                          <a:spcPct val="115000"/>
                        </a:lnSpc>
                      </a:pPr>
                      <a:r>
                        <a:rPr lang="en-GB" sz="1400">
                          <a:effectLst/>
                        </a:rPr>
                        <a:t>0.0</a:t>
                      </a:r>
                      <a:endParaRPr lang="en-IT" sz="2800">
                        <a:effectLst/>
                        <a:latin typeface="Arial" panose="020B0604020202020204" pitchFamily="34" charset="0"/>
                        <a:ea typeface="Arial" panose="020B0604020202020204" pitchFamily="34" charset="0"/>
                      </a:endParaRPr>
                    </a:p>
                  </a:txBody>
                  <a:tcPr marL="68580" marR="68580" marT="0" marB="0"/>
                </a:tc>
                <a:extLst>
                  <a:ext uri="{0D108BD9-81ED-4DB2-BD59-A6C34878D82A}">
                    <a16:rowId xmlns:a16="http://schemas.microsoft.com/office/drawing/2014/main" val="3322423594"/>
                  </a:ext>
                </a:extLst>
              </a:tr>
              <a:tr h="215148">
                <a:tc>
                  <a:txBody>
                    <a:bodyPr/>
                    <a:lstStyle/>
                    <a:p>
                      <a:pPr algn="just">
                        <a:lnSpc>
                          <a:spcPct val="115000"/>
                        </a:lnSpc>
                      </a:pPr>
                      <a:r>
                        <a:rPr lang="en-GB" sz="1400">
                          <a:effectLst/>
                        </a:rPr>
                        <a:t>Othereueurasia</a:t>
                      </a:r>
                      <a:endParaRPr lang="en-IT" sz="2800">
                        <a:effectLst/>
                        <a:latin typeface="Arial" panose="020B0604020202020204" pitchFamily="34" charset="0"/>
                        <a:ea typeface="Arial" panose="020B0604020202020204" pitchFamily="34" charset="0"/>
                      </a:endParaRPr>
                    </a:p>
                  </a:txBody>
                  <a:tcPr marL="68580" marR="68580" marT="0" marB="0"/>
                </a:tc>
                <a:tc>
                  <a:txBody>
                    <a:bodyPr/>
                    <a:lstStyle/>
                    <a:p>
                      <a:pPr algn="just">
                        <a:lnSpc>
                          <a:spcPct val="115000"/>
                        </a:lnSpc>
                      </a:pPr>
                      <a:r>
                        <a:rPr lang="en-GB" sz="1400">
                          <a:effectLst/>
                        </a:rPr>
                        <a:t>95</a:t>
                      </a:r>
                      <a:endParaRPr lang="en-IT" sz="2800">
                        <a:effectLst/>
                        <a:latin typeface="Arial" panose="020B0604020202020204" pitchFamily="34" charset="0"/>
                        <a:ea typeface="Arial" panose="020B0604020202020204" pitchFamily="34" charset="0"/>
                      </a:endParaRPr>
                    </a:p>
                  </a:txBody>
                  <a:tcPr marL="68580" marR="68580" marT="0" marB="0"/>
                </a:tc>
                <a:tc>
                  <a:txBody>
                    <a:bodyPr/>
                    <a:lstStyle/>
                    <a:p>
                      <a:pPr algn="just">
                        <a:lnSpc>
                          <a:spcPct val="115000"/>
                        </a:lnSpc>
                      </a:pPr>
                      <a:r>
                        <a:rPr lang="en-GB" sz="1400">
                          <a:effectLst/>
                        </a:rPr>
                        <a:t>1256.4</a:t>
                      </a:r>
                      <a:endParaRPr lang="en-IT" sz="2800">
                        <a:effectLst/>
                        <a:latin typeface="Arial" panose="020B0604020202020204" pitchFamily="34" charset="0"/>
                        <a:ea typeface="Arial" panose="020B0604020202020204" pitchFamily="34" charset="0"/>
                      </a:endParaRPr>
                    </a:p>
                  </a:txBody>
                  <a:tcPr marL="68580" marR="68580" marT="0" marB="0"/>
                </a:tc>
                <a:tc>
                  <a:txBody>
                    <a:bodyPr/>
                    <a:lstStyle/>
                    <a:p>
                      <a:pPr algn="just">
                        <a:lnSpc>
                          <a:spcPct val="115000"/>
                        </a:lnSpc>
                      </a:pPr>
                      <a:r>
                        <a:rPr lang="en-GB" sz="1400">
                          <a:effectLst/>
                        </a:rPr>
                        <a:t>1274.6</a:t>
                      </a:r>
                      <a:endParaRPr lang="en-IT" sz="2800">
                        <a:effectLst/>
                        <a:latin typeface="Arial" panose="020B0604020202020204" pitchFamily="34" charset="0"/>
                        <a:ea typeface="Arial" panose="020B0604020202020204" pitchFamily="34" charset="0"/>
                      </a:endParaRPr>
                    </a:p>
                  </a:txBody>
                  <a:tcPr marL="68580" marR="68580" marT="0" marB="0"/>
                </a:tc>
                <a:tc>
                  <a:txBody>
                    <a:bodyPr/>
                    <a:lstStyle/>
                    <a:p>
                      <a:pPr algn="just">
                        <a:lnSpc>
                          <a:spcPct val="115000"/>
                        </a:lnSpc>
                      </a:pPr>
                      <a:r>
                        <a:rPr lang="en-GB" sz="1400">
                          <a:effectLst/>
                        </a:rPr>
                        <a:t>1188.0</a:t>
                      </a:r>
                      <a:endParaRPr lang="en-IT" sz="2800">
                        <a:effectLst/>
                        <a:latin typeface="Arial" panose="020B0604020202020204" pitchFamily="34" charset="0"/>
                        <a:ea typeface="Arial" panose="020B0604020202020204" pitchFamily="34" charset="0"/>
                      </a:endParaRPr>
                    </a:p>
                  </a:txBody>
                  <a:tcPr marL="68580" marR="68580" marT="0" marB="0"/>
                </a:tc>
                <a:tc>
                  <a:txBody>
                    <a:bodyPr/>
                    <a:lstStyle/>
                    <a:p>
                      <a:pPr algn="just">
                        <a:lnSpc>
                          <a:spcPct val="115000"/>
                        </a:lnSpc>
                      </a:pPr>
                      <a:r>
                        <a:rPr lang="en-GB" sz="1400">
                          <a:effectLst/>
                        </a:rPr>
                        <a:t>193118.7</a:t>
                      </a:r>
                      <a:endParaRPr lang="en-IT" sz="2800">
                        <a:effectLst/>
                        <a:latin typeface="Arial" panose="020B0604020202020204" pitchFamily="34" charset="0"/>
                        <a:ea typeface="Arial" panose="020B0604020202020204" pitchFamily="34" charset="0"/>
                      </a:endParaRPr>
                    </a:p>
                  </a:txBody>
                  <a:tcPr marL="68580" marR="68580" marT="0" marB="0"/>
                </a:tc>
                <a:tc>
                  <a:txBody>
                    <a:bodyPr/>
                    <a:lstStyle/>
                    <a:p>
                      <a:pPr algn="just">
                        <a:lnSpc>
                          <a:spcPct val="115000"/>
                        </a:lnSpc>
                      </a:pPr>
                      <a:r>
                        <a:rPr lang="en-GB" sz="1400">
                          <a:effectLst/>
                        </a:rPr>
                        <a:t>196711.0</a:t>
                      </a:r>
                      <a:endParaRPr lang="en-IT" sz="2800">
                        <a:effectLst/>
                        <a:latin typeface="Arial" panose="020B0604020202020204" pitchFamily="34" charset="0"/>
                        <a:ea typeface="Arial" panose="020B0604020202020204" pitchFamily="34" charset="0"/>
                      </a:endParaRPr>
                    </a:p>
                  </a:txBody>
                  <a:tcPr marL="68580" marR="68580" marT="0" marB="0"/>
                </a:tc>
                <a:tc>
                  <a:txBody>
                    <a:bodyPr/>
                    <a:lstStyle/>
                    <a:p>
                      <a:pPr algn="just">
                        <a:lnSpc>
                          <a:spcPct val="115000"/>
                        </a:lnSpc>
                      </a:pPr>
                      <a:r>
                        <a:rPr lang="en-GB" sz="1400">
                          <a:effectLst/>
                        </a:rPr>
                        <a:t>1151904.3</a:t>
                      </a:r>
                      <a:endParaRPr lang="en-IT" sz="2800">
                        <a:effectLst/>
                        <a:latin typeface="Arial" panose="020B0604020202020204" pitchFamily="34" charset="0"/>
                        <a:ea typeface="Arial" panose="020B0604020202020204" pitchFamily="34" charset="0"/>
                      </a:endParaRPr>
                    </a:p>
                  </a:txBody>
                  <a:tcPr marL="68580" marR="68580" marT="0" marB="0"/>
                </a:tc>
                <a:tc>
                  <a:txBody>
                    <a:bodyPr/>
                    <a:lstStyle/>
                    <a:p>
                      <a:pPr algn="just">
                        <a:lnSpc>
                          <a:spcPct val="115000"/>
                        </a:lnSpc>
                      </a:pPr>
                      <a:r>
                        <a:rPr lang="en-GB" sz="1400">
                          <a:effectLst/>
                        </a:rPr>
                        <a:t>0.7</a:t>
                      </a:r>
                      <a:endParaRPr lang="en-IT" sz="2800">
                        <a:effectLst/>
                        <a:latin typeface="Arial" panose="020B0604020202020204" pitchFamily="34" charset="0"/>
                        <a:ea typeface="Arial" panose="020B0604020202020204" pitchFamily="34" charset="0"/>
                      </a:endParaRPr>
                    </a:p>
                  </a:txBody>
                  <a:tcPr marL="68580" marR="68580" marT="0" marB="0"/>
                </a:tc>
                <a:tc>
                  <a:txBody>
                    <a:bodyPr/>
                    <a:lstStyle/>
                    <a:p>
                      <a:pPr algn="just">
                        <a:lnSpc>
                          <a:spcPct val="115000"/>
                        </a:lnSpc>
                      </a:pPr>
                      <a:r>
                        <a:rPr lang="en-GB" sz="1400">
                          <a:effectLst/>
                        </a:rPr>
                        <a:t>0.7</a:t>
                      </a:r>
                      <a:endParaRPr lang="en-IT" sz="2800">
                        <a:effectLst/>
                        <a:latin typeface="Arial" panose="020B0604020202020204" pitchFamily="34" charset="0"/>
                        <a:ea typeface="Arial" panose="020B0604020202020204" pitchFamily="34" charset="0"/>
                      </a:endParaRPr>
                    </a:p>
                  </a:txBody>
                  <a:tcPr marL="68580" marR="68580" marT="0" marB="0"/>
                </a:tc>
                <a:tc>
                  <a:txBody>
                    <a:bodyPr/>
                    <a:lstStyle/>
                    <a:p>
                      <a:pPr algn="just">
                        <a:lnSpc>
                          <a:spcPct val="115000"/>
                        </a:lnSpc>
                      </a:pPr>
                      <a:r>
                        <a:rPr lang="en-GB" sz="1400">
                          <a:effectLst/>
                        </a:rPr>
                        <a:t>0.1</a:t>
                      </a:r>
                      <a:endParaRPr lang="en-IT" sz="2800">
                        <a:effectLst/>
                        <a:latin typeface="Arial" panose="020B0604020202020204" pitchFamily="34" charset="0"/>
                        <a:ea typeface="Arial" panose="020B0604020202020204" pitchFamily="34" charset="0"/>
                      </a:endParaRPr>
                    </a:p>
                  </a:txBody>
                  <a:tcPr marL="68580" marR="68580" marT="0" marB="0"/>
                </a:tc>
                <a:extLst>
                  <a:ext uri="{0D108BD9-81ED-4DB2-BD59-A6C34878D82A}">
                    <a16:rowId xmlns:a16="http://schemas.microsoft.com/office/drawing/2014/main" val="991254896"/>
                  </a:ext>
                </a:extLst>
              </a:tr>
              <a:tr h="215148">
                <a:tc>
                  <a:txBody>
                    <a:bodyPr/>
                    <a:lstStyle/>
                    <a:p>
                      <a:pPr algn="just">
                        <a:lnSpc>
                          <a:spcPct val="115000"/>
                        </a:lnSpc>
                      </a:pPr>
                      <a:r>
                        <a:rPr lang="en-GB" sz="1400">
                          <a:effectLst/>
                        </a:rPr>
                        <a:t>Latinamerica</a:t>
                      </a:r>
                      <a:endParaRPr lang="en-IT" sz="2800">
                        <a:effectLst/>
                        <a:latin typeface="Arial" panose="020B0604020202020204" pitchFamily="34" charset="0"/>
                        <a:ea typeface="Arial" panose="020B0604020202020204" pitchFamily="34" charset="0"/>
                      </a:endParaRPr>
                    </a:p>
                  </a:txBody>
                  <a:tcPr marL="68580" marR="68580" marT="0" marB="0"/>
                </a:tc>
                <a:tc>
                  <a:txBody>
                    <a:bodyPr/>
                    <a:lstStyle/>
                    <a:p>
                      <a:pPr algn="just">
                        <a:lnSpc>
                          <a:spcPct val="115000"/>
                        </a:lnSpc>
                      </a:pPr>
                      <a:r>
                        <a:rPr lang="en-GB" sz="1400">
                          <a:effectLst/>
                        </a:rPr>
                        <a:t>16</a:t>
                      </a:r>
                      <a:endParaRPr lang="en-IT" sz="2800">
                        <a:effectLst/>
                        <a:latin typeface="Arial" panose="020B0604020202020204" pitchFamily="34" charset="0"/>
                        <a:ea typeface="Arial" panose="020B0604020202020204" pitchFamily="34" charset="0"/>
                      </a:endParaRPr>
                    </a:p>
                  </a:txBody>
                  <a:tcPr marL="68580" marR="68580" marT="0" marB="0"/>
                </a:tc>
                <a:tc>
                  <a:txBody>
                    <a:bodyPr/>
                    <a:lstStyle/>
                    <a:p>
                      <a:pPr algn="just">
                        <a:lnSpc>
                          <a:spcPct val="115000"/>
                        </a:lnSpc>
                      </a:pPr>
                      <a:r>
                        <a:rPr lang="en-GB" sz="1400">
                          <a:effectLst/>
                        </a:rPr>
                        <a:t>487.5</a:t>
                      </a:r>
                      <a:endParaRPr lang="en-IT" sz="2800">
                        <a:effectLst/>
                        <a:latin typeface="Arial" panose="020B0604020202020204" pitchFamily="34" charset="0"/>
                        <a:ea typeface="Arial" panose="020B0604020202020204" pitchFamily="34" charset="0"/>
                      </a:endParaRPr>
                    </a:p>
                  </a:txBody>
                  <a:tcPr marL="68580" marR="68580" marT="0" marB="0"/>
                </a:tc>
                <a:tc>
                  <a:txBody>
                    <a:bodyPr/>
                    <a:lstStyle/>
                    <a:p>
                      <a:pPr algn="just">
                        <a:lnSpc>
                          <a:spcPct val="115000"/>
                        </a:lnSpc>
                      </a:pPr>
                      <a:r>
                        <a:rPr lang="en-GB" sz="1400">
                          <a:effectLst/>
                        </a:rPr>
                        <a:t>492.1</a:t>
                      </a:r>
                      <a:endParaRPr lang="en-IT" sz="2800">
                        <a:effectLst/>
                        <a:latin typeface="Arial" panose="020B0604020202020204" pitchFamily="34" charset="0"/>
                        <a:ea typeface="Arial" panose="020B0604020202020204" pitchFamily="34" charset="0"/>
                      </a:endParaRPr>
                    </a:p>
                  </a:txBody>
                  <a:tcPr marL="68580" marR="68580" marT="0" marB="0"/>
                </a:tc>
                <a:tc>
                  <a:txBody>
                    <a:bodyPr/>
                    <a:lstStyle/>
                    <a:p>
                      <a:pPr algn="just">
                        <a:lnSpc>
                          <a:spcPct val="115000"/>
                        </a:lnSpc>
                      </a:pPr>
                      <a:r>
                        <a:rPr lang="en-GB" sz="1400">
                          <a:effectLst/>
                        </a:rPr>
                        <a:t>453.7</a:t>
                      </a:r>
                      <a:endParaRPr lang="en-IT" sz="2800">
                        <a:effectLst/>
                        <a:latin typeface="Arial" panose="020B0604020202020204" pitchFamily="34" charset="0"/>
                        <a:ea typeface="Arial" panose="020B0604020202020204" pitchFamily="34" charset="0"/>
                      </a:endParaRPr>
                    </a:p>
                  </a:txBody>
                  <a:tcPr marL="68580" marR="68580" marT="0" marB="0"/>
                </a:tc>
                <a:tc>
                  <a:txBody>
                    <a:bodyPr/>
                    <a:lstStyle/>
                    <a:p>
                      <a:pPr algn="just">
                        <a:lnSpc>
                          <a:spcPct val="115000"/>
                        </a:lnSpc>
                      </a:pPr>
                      <a:r>
                        <a:rPr lang="en-GB" sz="1400">
                          <a:effectLst/>
                        </a:rPr>
                        <a:t>128161.7</a:t>
                      </a:r>
                      <a:endParaRPr lang="en-IT" sz="2800">
                        <a:effectLst/>
                        <a:latin typeface="Arial" panose="020B0604020202020204" pitchFamily="34" charset="0"/>
                        <a:ea typeface="Arial" panose="020B0604020202020204" pitchFamily="34" charset="0"/>
                      </a:endParaRPr>
                    </a:p>
                  </a:txBody>
                  <a:tcPr marL="68580" marR="68580" marT="0" marB="0"/>
                </a:tc>
                <a:tc>
                  <a:txBody>
                    <a:bodyPr/>
                    <a:lstStyle/>
                    <a:p>
                      <a:pPr algn="just">
                        <a:lnSpc>
                          <a:spcPct val="115000"/>
                        </a:lnSpc>
                      </a:pPr>
                      <a:r>
                        <a:rPr lang="en-GB" sz="1400">
                          <a:effectLst/>
                        </a:rPr>
                        <a:t>129287.0</a:t>
                      </a:r>
                      <a:endParaRPr lang="en-IT" sz="2800">
                        <a:effectLst/>
                        <a:latin typeface="Arial" panose="020B0604020202020204" pitchFamily="34" charset="0"/>
                        <a:ea typeface="Arial" panose="020B0604020202020204" pitchFamily="34" charset="0"/>
                      </a:endParaRPr>
                    </a:p>
                  </a:txBody>
                  <a:tcPr marL="68580" marR="68580" marT="0" marB="0"/>
                </a:tc>
                <a:tc>
                  <a:txBody>
                    <a:bodyPr/>
                    <a:lstStyle/>
                    <a:p>
                      <a:pPr algn="just">
                        <a:lnSpc>
                          <a:spcPct val="115000"/>
                        </a:lnSpc>
                      </a:pPr>
                      <a:r>
                        <a:rPr lang="en-GB" sz="1400">
                          <a:effectLst/>
                        </a:rPr>
                        <a:t>1575094.0</a:t>
                      </a:r>
                      <a:endParaRPr lang="en-IT" sz="2800">
                        <a:effectLst/>
                        <a:latin typeface="Arial" panose="020B0604020202020204" pitchFamily="34" charset="0"/>
                        <a:ea typeface="Arial" panose="020B0604020202020204" pitchFamily="34" charset="0"/>
                      </a:endParaRPr>
                    </a:p>
                  </a:txBody>
                  <a:tcPr marL="68580" marR="68580" marT="0" marB="0"/>
                </a:tc>
                <a:tc>
                  <a:txBody>
                    <a:bodyPr/>
                    <a:lstStyle/>
                    <a:p>
                      <a:pPr algn="just">
                        <a:lnSpc>
                          <a:spcPct val="115000"/>
                        </a:lnSpc>
                      </a:pPr>
                      <a:r>
                        <a:rPr lang="en-GB" sz="1400">
                          <a:effectLst/>
                        </a:rPr>
                        <a:t>0.4</a:t>
                      </a:r>
                      <a:endParaRPr lang="en-IT" sz="2800">
                        <a:effectLst/>
                        <a:latin typeface="Arial" panose="020B0604020202020204" pitchFamily="34" charset="0"/>
                        <a:ea typeface="Arial" panose="020B0604020202020204" pitchFamily="34" charset="0"/>
                      </a:endParaRPr>
                    </a:p>
                  </a:txBody>
                  <a:tcPr marL="68580" marR="68580" marT="0" marB="0"/>
                </a:tc>
                <a:tc>
                  <a:txBody>
                    <a:bodyPr/>
                    <a:lstStyle/>
                    <a:p>
                      <a:pPr algn="just">
                        <a:lnSpc>
                          <a:spcPct val="115000"/>
                        </a:lnSpc>
                      </a:pPr>
                      <a:r>
                        <a:rPr lang="en-GB" sz="1400">
                          <a:effectLst/>
                        </a:rPr>
                        <a:t>0.4</a:t>
                      </a:r>
                      <a:endParaRPr lang="en-IT" sz="2800">
                        <a:effectLst/>
                        <a:latin typeface="Arial" panose="020B0604020202020204" pitchFamily="34" charset="0"/>
                        <a:ea typeface="Arial" panose="020B0604020202020204" pitchFamily="34" charset="0"/>
                      </a:endParaRPr>
                    </a:p>
                  </a:txBody>
                  <a:tcPr marL="68580" marR="68580" marT="0" marB="0"/>
                </a:tc>
                <a:tc>
                  <a:txBody>
                    <a:bodyPr/>
                    <a:lstStyle/>
                    <a:p>
                      <a:pPr algn="just">
                        <a:lnSpc>
                          <a:spcPct val="115000"/>
                        </a:lnSpc>
                      </a:pPr>
                      <a:r>
                        <a:rPr lang="en-GB" sz="1400">
                          <a:effectLst/>
                        </a:rPr>
                        <a:t>0.0</a:t>
                      </a:r>
                      <a:endParaRPr lang="en-IT" sz="2800">
                        <a:effectLst/>
                        <a:latin typeface="Arial" panose="020B0604020202020204" pitchFamily="34" charset="0"/>
                        <a:ea typeface="Arial" panose="020B0604020202020204" pitchFamily="34" charset="0"/>
                      </a:endParaRPr>
                    </a:p>
                  </a:txBody>
                  <a:tcPr marL="68580" marR="68580" marT="0" marB="0"/>
                </a:tc>
                <a:extLst>
                  <a:ext uri="{0D108BD9-81ED-4DB2-BD59-A6C34878D82A}">
                    <a16:rowId xmlns:a16="http://schemas.microsoft.com/office/drawing/2014/main" val="531051741"/>
                  </a:ext>
                </a:extLst>
              </a:tr>
              <a:tr h="215148">
                <a:tc>
                  <a:txBody>
                    <a:bodyPr/>
                    <a:lstStyle/>
                    <a:p>
                      <a:pPr algn="just">
                        <a:lnSpc>
                          <a:spcPct val="115000"/>
                        </a:lnSpc>
                      </a:pPr>
                      <a:r>
                        <a:rPr lang="en-GB" sz="1400">
                          <a:effectLst/>
                        </a:rPr>
                        <a:t>Asia</a:t>
                      </a:r>
                      <a:endParaRPr lang="en-IT" sz="2800">
                        <a:effectLst/>
                        <a:latin typeface="Arial" panose="020B0604020202020204" pitchFamily="34" charset="0"/>
                        <a:ea typeface="Arial" panose="020B0604020202020204" pitchFamily="34" charset="0"/>
                      </a:endParaRPr>
                    </a:p>
                  </a:txBody>
                  <a:tcPr marL="68580" marR="68580" marT="0" marB="0"/>
                </a:tc>
                <a:tc>
                  <a:txBody>
                    <a:bodyPr/>
                    <a:lstStyle/>
                    <a:p>
                      <a:pPr algn="just">
                        <a:lnSpc>
                          <a:spcPct val="115000"/>
                        </a:lnSpc>
                      </a:pPr>
                      <a:r>
                        <a:rPr lang="en-GB" sz="1400">
                          <a:effectLst/>
                        </a:rPr>
                        <a:t>11</a:t>
                      </a:r>
                      <a:endParaRPr lang="en-IT" sz="2800">
                        <a:effectLst/>
                        <a:latin typeface="Arial" panose="020B0604020202020204" pitchFamily="34" charset="0"/>
                        <a:ea typeface="Arial" panose="020B0604020202020204" pitchFamily="34" charset="0"/>
                      </a:endParaRPr>
                    </a:p>
                  </a:txBody>
                  <a:tcPr marL="68580" marR="68580" marT="0" marB="0"/>
                </a:tc>
                <a:tc>
                  <a:txBody>
                    <a:bodyPr/>
                    <a:lstStyle/>
                    <a:p>
                      <a:pPr algn="just">
                        <a:lnSpc>
                          <a:spcPct val="115000"/>
                        </a:lnSpc>
                      </a:pPr>
                      <a:r>
                        <a:rPr lang="en-GB" sz="1400">
                          <a:effectLst/>
                        </a:rPr>
                        <a:t>165.1</a:t>
                      </a:r>
                      <a:endParaRPr lang="en-IT" sz="2800">
                        <a:effectLst/>
                        <a:latin typeface="Arial" panose="020B0604020202020204" pitchFamily="34" charset="0"/>
                        <a:ea typeface="Arial" panose="020B0604020202020204" pitchFamily="34" charset="0"/>
                      </a:endParaRPr>
                    </a:p>
                  </a:txBody>
                  <a:tcPr marL="68580" marR="68580" marT="0" marB="0"/>
                </a:tc>
                <a:tc>
                  <a:txBody>
                    <a:bodyPr/>
                    <a:lstStyle/>
                    <a:p>
                      <a:pPr algn="just">
                        <a:lnSpc>
                          <a:spcPct val="115000"/>
                        </a:lnSpc>
                      </a:pPr>
                      <a:r>
                        <a:rPr lang="en-GB" sz="1400">
                          <a:effectLst/>
                        </a:rPr>
                        <a:t>166.1</a:t>
                      </a:r>
                      <a:endParaRPr lang="en-IT" sz="2800">
                        <a:effectLst/>
                        <a:latin typeface="Arial" panose="020B0604020202020204" pitchFamily="34" charset="0"/>
                        <a:ea typeface="Arial" panose="020B0604020202020204" pitchFamily="34" charset="0"/>
                      </a:endParaRPr>
                    </a:p>
                  </a:txBody>
                  <a:tcPr marL="68580" marR="68580" marT="0" marB="0"/>
                </a:tc>
                <a:tc>
                  <a:txBody>
                    <a:bodyPr/>
                    <a:lstStyle/>
                    <a:p>
                      <a:pPr algn="just">
                        <a:lnSpc>
                          <a:spcPct val="115000"/>
                        </a:lnSpc>
                      </a:pPr>
                      <a:r>
                        <a:rPr lang="en-GB" sz="1400">
                          <a:effectLst/>
                        </a:rPr>
                        <a:t>155.1</a:t>
                      </a:r>
                      <a:endParaRPr lang="en-IT" sz="2800">
                        <a:effectLst/>
                        <a:latin typeface="Arial" panose="020B0604020202020204" pitchFamily="34" charset="0"/>
                        <a:ea typeface="Arial" panose="020B0604020202020204" pitchFamily="34" charset="0"/>
                      </a:endParaRPr>
                    </a:p>
                  </a:txBody>
                  <a:tcPr marL="68580" marR="68580" marT="0" marB="0"/>
                </a:tc>
                <a:tc>
                  <a:txBody>
                    <a:bodyPr/>
                    <a:lstStyle/>
                    <a:p>
                      <a:pPr algn="just">
                        <a:lnSpc>
                          <a:spcPct val="115000"/>
                        </a:lnSpc>
                      </a:pPr>
                      <a:r>
                        <a:rPr lang="en-GB" sz="1400">
                          <a:effectLst/>
                        </a:rPr>
                        <a:t>92483.1</a:t>
                      </a:r>
                      <a:endParaRPr lang="en-IT" sz="2800">
                        <a:effectLst/>
                        <a:latin typeface="Arial" panose="020B0604020202020204" pitchFamily="34" charset="0"/>
                        <a:ea typeface="Arial" panose="020B0604020202020204" pitchFamily="34" charset="0"/>
                      </a:endParaRPr>
                    </a:p>
                  </a:txBody>
                  <a:tcPr marL="68580" marR="68580" marT="0" marB="0"/>
                </a:tc>
                <a:tc>
                  <a:txBody>
                    <a:bodyPr/>
                    <a:lstStyle/>
                    <a:p>
                      <a:pPr algn="just">
                        <a:lnSpc>
                          <a:spcPct val="115000"/>
                        </a:lnSpc>
                      </a:pPr>
                      <a:r>
                        <a:rPr lang="en-GB" sz="1400">
                          <a:effectLst/>
                        </a:rPr>
                        <a:t>93151.9</a:t>
                      </a:r>
                      <a:endParaRPr lang="en-IT" sz="2800">
                        <a:effectLst/>
                        <a:latin typeface="Arial" panose="020B0604020202020204" pitchFamily="34" charset="0"/>
                        <a:ea typeface="Arial" panose="020B0604020202020204" pitchFamily="34" charset="0"/>
                      </a:endParaRPr>
                    </a:p>
                  </a:txBody>
                  <a:tcPr marL="68580" marR="68580" marT="0" marB="0"/>
                </a:tc>
                <a:tc>
                  <a:txBody>
                    <a:bodyPr/>
                    <a:lstStyle/>
                    <a:p>
                      <a:pPr algn="just">
                        <a:lnSpc>
                          <a:spcPct val="115000"/>
                        </a:lnSpc>
                      </a:pPr>
                      <a:r>
                        <a:rPr lang="en-GB" sz="1400">
                          <a:effectLst/>
                        </a:rPr>
                        <a:t>1224403.5</a:t>
                      </a:r>
                      <a:endParaRPr lang="en-IT" sz="2800">
                        <a:effectLst/>
                        <a:latin typeface="Arial" panose="020B0604020202020204" pitchFamily="34" charset="0"/>
                        <a:ea typeface="Arial" panose="020B0604020202020204" pitchFamily="34" charset="0"/>
                      </a:endParaRPr>
                    </a:p>
                  </a:txBody>
                  <a:tcPr marL="68580" marR="68580" marT="0" marB="0"/>
                </a:tc>
                <a:tc>
                  <a:txBody>
                    <a:bodyPr/>
                    <a:lstStyle/>
                    <a:p>
                      <a:pPr algn="just">
                        <a:lnSpc>
                          <a:spcPct val="115000"/>
                        </a:lnSpc>
                      </a:pPr>
                      <a:r>
                        <a:rPr lang="en-GB" sz="1400">
                          <a:effectLst/>
                        </a:rPr>
                        <a:t>0.2</a:t>
                      </a:r>
                      <a:endParaRPr lang="en-IT" sz="2800">
                        <a:effectLst/>
                        <a:latin typeface="Arial" panose="020B0604020202020204" pitchFamily="34" charset="0"/>
                        <a:ea typeface="Arial" panose="020B0604020202020204" pitchFamily="34" charset="0"/>
                      </a:endParaRPr>
                    </a:p>
                  </a:txBody>
                  <a:tcPr marL="68580" marR="68580" marT="0" marB="0"/>
                </a:tc>
                <a:tc>
                  <a:txBody>
                    <a:bodyPr/>
                    <a:lstStyle/>
                    <a:p>
                      <a:pPr algn="just">
                        <a:lnSpc>
                          <a:spcPct val="115000"/>
                        </a:lnSpc>
                      </a:pPr>
                      <a:r>
                        <a:rPr lang="en-GB" sz="1400">
                          <a:effectLst/>
                        </a:rPr>
                        <a:t>0.2</a:t>
                      </a:r>
                      <a:endParaRPr lang="en-IT" sz="2800">
                        <a:effectLst/>
                        <a:latin typeface="Arial" panose="020B0604020202020204" pitchFamily="34" charset="0"/>
                        <a:ea typeface="Arial" panose="020B0604020202020204" pitchFamily="34" charset="0"/>
                      </a:endParaRPr>
                    </a:p>
                  </a:txBody>
                  <a:tcPr marL="68580" marR="68580" marT="0" marB="0"/>
                </a:tc>
                <a:tc>
                  <a:txBody>
                    <a:bodyPr/>
                    <a:lstStyle/>
                    <a:p>
                      <a:pPr algn="just">
                        <a:lnSpc>
                          <a:spcPct val="115000"/>
                        </a:lnSpc>
                      </a:pPr>
                      <a:r>
                        <a:rPr lang="en-GB" sz="1400">
                          <a:effectLst/>
                        </a:rPr>
                        <a:t>0.0</a:t>
                      </a:r>
                      <a:endParaRPr lang="en-IT" sz="2800">
                        <a:effectLst/>
                        <a:latin typeface="Arial" panose="020B0604020202020204" pitchFamily="34" charset="0"/>
                        <a:ea typeface="Arial" panose="020B0604020202020204" pitchFamily="34" charset="0"/>
                      </a:endParaRPr>
                    </a:p>
                  </a:txBody>
                  <a:tcPr marL="68580" marR="68580" marT="0" marB="0"/>
                </a:tc>
                <a:extLst>
                  <a:ext uri="{0D108BD9-81ED-4DB2-BD59-A6C34878D82A}">
                    <a16:rowId xmlns:a16="http://schemas.microsoft.com/office/drawing/2014/main" val="3593901454"/>
                  </a:ext>
                </a:extLst>
              </a:tr>
              <a:tr h="215148">
                <a:tc>
                  <a:txBody>
                    <a:bodyPr/>
                    <a:lstStyle/>
                    <a:p>
                      <a:pPr algn="just">
                        <a:lnSpc>
                          <a:spcPct val="115000"/>
                        </a:lnSpc>
                      </a:pPr>
                      <a:r>
                        <a:rPr lang="en-GB" sz="1400">
                          <a:effectLst/>
                        </a:rPr>
                        <a:t>OECDoceania</a:t>
                      </a:r>
                      <a:endParaRPr lang="en-IT" sz="2800">
                        <a:effectLst/>
                        <a:latin typeface="Arial" panose="020B0604020202020204" pitchFamily="34" charset="0"/>
                        <a:ea typeface="Arial" panose="020B0604020202020204" pitchFamily="34" charset="0"/>
                      </a:endParaRPr>
                    </a:p>
                  </a:txBody>
                  <a:tcPr marL="68580" marR="68580" marT="0" marB="0"/>
                </a:tc>
                <a:tc>
                  <a:txBody>
                    <a:bodyPr/>
                    <a:lstStyle/>
                    <a:p>
                      <a:pPr algn="just">
                        <a:lnSpc>
                          <a:spcPct val="115000"/>
                        </a:lnSpc>
                      </a:pPr>
                      <a:r>
                        <a:rPr lang="en-GB" sz="1400">
                          <a:effectLst/>
                        </a:rPr>
                        <a:t>5</a:t>
                      </a:r>
                      <a:endParaRPr lang="en-IT" sz="2800">
                        <a:effectLst/>
                        <a:latin typeface="Arial" panose="020B0604020202020204" pitchFamily="34" charset="0"/>
                        <a:ea typeface="Arial" panose="020B0604020202020204" pitchFamily="34" charset="0"/>
                      </a:endParaRPr>
                    </a:p>
                  </a:txBody>
                  <a:tcPr marL="68580" marR="68580" marT="0" marB="0"/>
                </a:tc>
                <a:tc>
                  <a:txBody>
                    <a:bodyPr/>
                    <a:lstStyle/>
                    <a:p>
                      <a:pPr algn="just">
                        <a:lnSpc>
                          <a:spcPct val="115000"/>
                        </a:lnSpc>
                      </a:pPr>
                      <a:r>
                        <a:rPr lang="en-GB" sz="1400">
                          <a:effectLst/>
                        </a:rPr>
                        <a:t>158.8</a:t>
                      </a:r>
                      <a:endParaRPr lang="en-IT" sz="2800">
                        <a:effectLst/>
                        <a:latin typeface="Arial" panose="020B0604020202020204" pitchFamily="34" charset="0"/>
                        <a:ea typeface="Arial" panose="020B0604020202020204" pitchFamily="34" charset="0"/>
                      </a:endParaRPr>
                    </a:p>
                  </a:txBody>
                  <a:tcPr marL="68580" marR="68580" marT="0" marB="0"/>
                </a:tc>
                <a:tc>
                  <a:txBody>
                    <a:bodyPr/>
                    <a:lstStyle/>
                    <a:p>
                      <a:pPr algn="just">
                        <a:lnSpc>
                          <a:spcPct val="115000"/>
                        </a:lnSpc>
                      </a:pPr>
                      <a:r>
                        <a:rPr lang="en-GB" sz="1400">
                          <a:effectLst/>
                        </a:rPr>
                        <a:t>147.5</a:t>
                      </a:r>
                      <a:endParaRPr lang="en-IT" sz="2800">
                        <a:effectLst/>
                        <a:latin typeface="Arial" panose="020B0604020202020204" pitchFamily="34" charset="0"/>
                        <a:ea typeface="Arial" panose="020B0604020202020204" pitchFamily="34" charset="0"/>
                      </a:endParaRPr>
                    </a:p>
                  </a:txBody>
                  <a:tcPr marL="68580" marR="68580" marT="0" marB="0"/>
                </a:tc>
                <a:tc>
                  <a:txBody>
                    <a:bodyPr/>
                    <a:lstStyle/>
                    <a:p>
                      <a:pPr algn="just">
                        <a:lnSpc>
                          <a:spcPct val="115000"/>
                        </a:lnSpc>
                      </a:pPr>
                      <a:r>
                        <a:rPr lang="en-GB" sz="1400">
                          <a:effectLst/>
                        </a:rPr>
                        <a:t>146.6</a:t>
                      </a:r>
                      <a:endParaRPr lang="en-IT" sz="2800">
                        <a:effectLst/>
                        <a:latin typeface="Arial" panose="020B0604020202020204" pitchFamily="34" charset="0"/>
                        <a:ea typeface="Arial" panose="020B0604020202020204" pitchFamily="34" charset="0"/>
                      </a:endParaRPr>
                    </a:p>
                  </a:txBody>
                  <a:tcPr marL="68580" marR="68580" marT="0" marB="0"/>
                </a:tc>
                <a:tc>
                  <a:txBody>
                    <a:bodyPr/>
                    <a:lstStyle/>
                    <a:p>
                      <a:pPr algn="just">
                        <a:lnSpc>
                          <a:spcPct val="115000"/>
                        </a:lnSpc>
                      </a:pPr>
                      <a:r>
                        <a:rPr lang="en-GB" sz="1400">
                          <a:effectLst/>
                        </a:rPr>
                        <a:t>91064.7</a:t>
                      </a:r>
                      <a:endParaRPr lang="en-IT" sz="2800">
                        <a:effectLst/>
                        <a:latin typeface="Arial" panose="020B0604020202020204" pitchFamily="34" charset="0"/>
                        <a:ea typeface="Arial" panose="020B0604020202020204" pitchFamily="34" charset="0"/>
                      </a:endParaRPr>
                    </a:p>
                  </a:txBody>
                  <a:tcPr marL="68580" marR="68580" marT="0" marB="0"/>
                </a:tc>
                <a:tc>
                  <a:txBody>
                    <a:bodyPr/>
                    <a:lstStyle/>
                    <a:p>
                      <a:pPr algn="just">
                        <a:lnSpc>
                          <a:spcPct val="115000"/>
                        </a:lnSpc>
                      </a:pPr>
                      <a:r>
                        <a:rPr lang="en-GB" sz="1400">
                          <a:effectLst/>
                        </a:rPr>
                        <a:t>93576.5</a:t>
                      </a:r>
                      <a:endParaRPr lang="en-IT" sz="2800">
                        <a:effectLst/>
                        <a:latin typeface="Arial" panose="020B0604020202020204" pitchFamily="34" charset="0"/>
                        <a:ea typeface="Arial" panose="020B0604020202020204" pitchFamily="34" charset="0"/>
                      </a:endParaRPr>
                    </a:p>
                  </a:txBody>
                  <a:tcPr marL="68580" marR="68580" marT="0" marB="0"/>
                </a:tc>
                <a:tc>
                  <a:txBody>
                    <a:bodyPr/>
                    <a:lstStyle/>
                    <a:p>
                      <a:pPr algn="just">
                        <a:lnSpc>
                          <a:spcPct val="115000"/>
                        </a:lnSpc>
                      </a:pPr>
                      <a:r>
                        <a:rPr lang="en-GB" sz="1400">
                          <a:effectLst/>
                        </a:rPr>
                        <a:t>3067511.3</a:t>
                      </a:r>
                      <a:endParaRPr lang="en-IT" sz="2800">
                        <a:effectLst/>
                        <a:latin typeface="Arial" panose="020B0604020202020204" pitchFamily="34" charset="0"/>
                        <a:ea typeface="Arial" panose="020B0604020202020204" pitchFamily="34" charset="0"/>
                      </a:endParaRPr>
                    </a:p>
                  </a:txBody>
                  <a:tcPr marL="68580" marR="68580" marT="0" marB="0"/>
                </a:tc>
                <a:tc>
                  <a:txBody>
                    <a:bodyPr/>
                    <a:lstStyle/>
                    <a:p>
                      <a:pPr algn="just">
                        <a:lnSpc>
                          <a:spcPct val="115000"/>
                        </a:lnSpc>
                      </a:pPr>
                      <a:r>
                        <a:rPr lang="en-GB" sz="1400">
                          <a:effectLst/>
                        </a:rPr>
                        <a:t>0.2</a:t>
                      </a:r>
                      <a:endParaRPr lang="en-IT" sz="2800">
                        <a:effectLst/>
                        <a:latin typeface="Arial" panose="020B0604020202020204" pitchFamily="34" charset="0"/>
                        <a:ea typeface="Arial" panose="020B0604020202020204" pitchFamily="34" charset="0"/>
                      </a:endParaRPr>
                    </a:p>
                  </a:txBody>
                  <a:tcPr marL="68580" marR="68580" marT="0" marB="0"/>
                </a:tc>
                <a:tc>
                  <a:txBody>
                    <a:bodyPr/>
                    <a:lstStyle/>
                    <a:p>
                      <a:pPr algn="just">
                        <a:lnSpc>
                          <a:spcPct val="115000"/>
                        </a:lnSpc>
                      </a:pPr>
                      <a:r>
                        <a:rPr lang="en-GB" sz="1400">
                          <a:effectLst/>
                        </a:rPr>
                        <a:t>0.2</a:t>
                      </a:r>
                      <a:endParaRPr lang="en-IT" sz="2800">
                        <a:effectLst/>
                        <a:latin typeface="Arial" panose="020B0604020202020204" pitchFamily="34" charset="0"/>
                        <a:ea typeface="Arial" panose="020B0604020202020204" pitchFamily="34" charset="0"/>
                      </a:endParaRPr>
                    </a:p>
                  </a:txBody>
                  <a:tcPr marL="68580" marR="68580" marT="0" marB="0"/>
                </a:tc>
                <a:tc>
                  <a:txBody>
                    <a:bodyPr/>
                    <a:lstStyle/>
                    <a:p>
                      <a:pPr algn="just">
                        <a:lnSpc>
                          <a:spcPct val="115000"/>
                        </a:lnSpc>
                      </a:pPr>
                      <a:r>
                        <a:rPr lang="en-GB" sz="1400">
                          <a:effectLst/>
                        </a:rPr>
                        <a:t>0.0</a:t>
                      </a:r>
                      <a:endParaRPr lang="en-IT" sz="2800">
                        <a:effectLst/>
                        <a:latin typeface="Arial" panose="020B0604020202020204" pitchFamily="34" charset="0"/>
                        <a:ea typeface="Arial" panose="020B0604020202020204" pitchFamily="34" charset="0"/>
                      </a:endParaRPr>
                    </a:p>
                  </a:txBody>
                  <a:tcPr marL="68580" marR="68580" marT="0" marB="0"/>
                </a:tc>
                <a:extLst>
                  <a:ext uri="{0D108BD9-81ED-4DB2-BD59-A6C34878D82A}">
                    <a16:rowId xmlns:a16="http://schemas.microsoft.com/office/drawing/2014/main" val="2451339203"/>
                  </a:ext>
                </a:extLst>
              </a:tr>
              <a:tr h="215148">
                <a:tc>
                  <a:txBody>
                    <a:bodyPr/>
                    <a:lstStyle/>
                    <a:p>
                      <a:pPr algn="just">
                        <a:lnSpc>
                          <a:spcPct val="115000"/>
                        </a:lnSpc>
                      </a:pPr>
                      <a:r>
                        <a:rPr lang="en-GB" sz="1400">
                          <a:effectLst/>
                        </a:rPr>
                        <a:t>Africa</a:t>
                      </a:r>
                      <a:endParaRPr lang="en-IT" sz="2800">
                        <a:effectLst/>
                        <a:latin typeface="Arial" panose="020B0604020202020204" pitchFamily="34" charset="0"/>
                        <a:ea typeface="Arial" panose="020B0604020202020204" pitchFamily="34" charset="0"/>
                      </a:endParaRPr>
                    </a:p>
                  </a:txBody>
                  <a:tcPr marL="68580" marR="68580" marT="0" marB="0"/>
                </a:tc>
                <a:tc>
                  <a:txBody>
                    <a:bodyPr/>
                    <a:lstStyle/>
                    <a:p>
                      <a:pPr algn="just">
                        <a:lnSpc>
                          <a:spcPct val="115000"/>
                        </a:lnSpc>
                      </a:pPr>
                      <a:r>
                        <a:rPr lang="en-GB" sz="1400">
                          <a:effectLst/>
                        </a:rPr>
                        <a:t>5</a:t>
                      </a:r>
                      <a:endParaRPr lang="en-IT" sz="2800">
                        <a:effectLst/>
                        <a:latin typeface="Arial" panose="020B0604020202020204" pitchFamily="34" charset="0"/>
                        <a:ea typeface="Arial" panose="020B0604020202020204" pitchFamily="34" charset="0"/>
                      </a:endParaRPr>
                    </a:p>
                  </a:txBody>
                  <a:tcPr marL="68580" marR="68580" marT="0" marB="0"/>
                </a:tc>
                <a:tc>
                  <a:txBody>
                    <a:bodyPr/>
                    <a:lstStyle/>
                    <a:p>
                      <a:pPr algn="just">
                        <a:lnSpc>
                          <a:spcPct val="115000"/>
                        </a:lnSpc>
                      </a:pPr>
                      <a:r>
                        <a:rPr lang="en-GB" sz="1400">
                          <a:effectLst/>
                        </a:rPr>
                        <a:t>67.7</a:t>
                      </a:r>
                      <a:endParaRPr lang="en-IT" sz="2800">
                        <a:effectLst/>
                        <a:latin typeface="Arial" panose="020B0604020202020204" pitchFamily="34" charset="0"/>
                        <a:ea typeface="Arial" panose="020B0604020202020204" pitchFamily="34" charset="0"/>
                      </a:endParaRPr>
                    </a:p>
                  </a:txBody>
                  <a:tcPr marL="68580" marR="68580" marT="0" marB="0"/>
                </a:tc>
                <a:tc>
                  <a:txBody>
                    <a:bodyPr/>
                    <a:lstStyle/>
                    <a:p>
                      <a:pPr algn="just">
                        <a:lnSpc>
                          <a:spcPct val="115000"/>
                        </a:lnSpc>
                      </a:pPr>
                      <a:r>
                        <a:rPr lang="en-GB" sz="1400">
                          <a:effectLst/>
                        </a:rPr>
                        <a:t>68.1</a:t>
                      </a:r>
                      <a:endParaRPr lang="en-IT" sz="2800">
                        <a:effectLst/>
                        <a:latin typeface="Arial" panose="020B0604020202020204" pitchFamily="34" charset="0"/>
                        <a:ea typeface="Arial" panose="020B0604020202020204" pitchFamily="34" charset="0"/>
                      </a:endParaRPr>
                    </a:p>
                  </a:txBody>
                  <a:tcPr marL="68580" marR="68580" marT="0" marB="0"/>
                </a:tc>
                <a:tc>
                  <a:txBody>
                    <a:bodyPr/>
                    <a:lstStyle/>
                    <a:p>
                      <a:pPr algn="just">
                        <a:lnSpc>
                          <a:spcPct val="115000"/>
                        </a:lnSpc>
                      </a:pPr>
                      <a:r>
                        <a:rPr lang="en-GB" sz="1400">
                          <a:effectLst/>
                        </a:rPr>
                        <a:t>57.7</a:t>
                      </a:r>
                      <a:endParaRPr lang="en-IT" sz="2800">
                        <a:effectLst/>
                        <a:latin typeface="Arial" panose="020B0604020202020204" pitchFamily="34" charset="0"/>
                        <a:ea typeface="Arial" panose="020B0604020202020204" pitchFamily="34" charset="0"/>
                      </a:endParaRPr>
                    </a:p>
                  </a:txBody>
                  <a:tcPr marL="68580" marR="68580" marT="0" marB="0"/>
                </a:tc>
                <a:tc>
                  <a:txBody>
                    <a:bodyPr/>
                    <a:lstStyle/>
                    <a:p>
                      <a:pPr algn="just">
                        <a:lnSpc>
                          <a:spcPct val="115000"/>
                        </a:lnSpc>
                      </a:pPr>
                      <a:r>
                        <a:rPr lang="en-GB" sz="1400">
                          <a:effectLst/>
                        </a:rPr>
                        <a:t>158781.4</a:t>
                      </a:r>
                      <a:endParaRPr lang="en-IT" sz="2800">
                        <a:effectLst/>
                        <a:latin typeface="Arial" panose="020B0604020202020204" pitchFamily="34" charset="0"/>
                        <a:ea typeface="Arial" panose="020B0604020202020204" pitchFamily="34" charset="0"/>
                      </a:endParaRPr>
                    </a:p>
                  </a:txBody>
                  <a:tcPr marL="68580" marR="68580" marT="0" marB="0"/>
                </a:tc>
                <a:tc>
                  <a:txBody>
                    <a:bodyPr/>
                    <a:lstStyle/>
                    <a:p>
                      <a:pPr algn="just">
                        <a:lnSpc>
                          <a:spcPct val="115000"/>
                        </a:lnSpc>
                      </a:pPr>
                      <a:r>
                        <a:rPr lang="en-GB" sz="1400">
                          <a:effectLst/>
                        </a:rPr>
                        <a:t>160577.1</a:t>
                      </a:r>
                      <a:endParaRPr lang="en-IT" sz="2800">
                        <a:effectLst/>
                        <a:latin typeface="Arial" panose="020B0604020202020204" pitchFamily="34" charset="0"/>
                        <a:ea typeface="Arial" panose="020B0604020202020204" pitchFamily="34" charset="0"/>
                      </a:endParaRPr>
                    </a:p>
                  </a:txBody>
                  <a:tcPr marL="68580" marR="68580" marT="0" marB="0"/>
                </a:tc>
                <a:tc>
                  <a:txBody>
                    <a:bodyPr/>
                    <a:lstStyle/>
                    <a:p>
                      <a:pPr algn="just">
                        <a:lnSpc>
                          <a:spcPct val="115000"/>
                        </a:lnSpc>
                      </a:pPr>
                      <a:r>
                        <a:rPr lang="en-GB" sz="1400">
                          <a:effectLst/>
                        </a:rPr>
                        <a:t>720084.2</a:t>
                      </a:r>
                      <a:endParaRPr lang="en-IT" sz="2800">
                        <a:effectLst/>
                        <a:latin typeface="Arial" panose="020B0604020202020204" pitchFamily="34" charset="0"/>
                        <a:ea typeface="Arial" panose="020B0604020202020204" pitchFamily="34" charset="0"/>
                      </a:endParaRPr>
                    </a:p>
                  </a:txBody>
                  <a:tcPr marL="68580" marR="68580" marT="0" marB="0"/>
                </a:tc>
                <a:tc>
                  <a:txBody>
                    <a:bodyPr/>
                    <a:lstStyle/>
                    <a:p>
                      <a:pPr algn="just">
                        <a:lnSpc>
                          <a:spcPct val="115000"/>
                        </a:lnSpc>
                      </a:pPr>
                      <a:r>
                        <a:rPr lang="en-GB" sz="1400">
                          <a:effectLst/>
                        </a:rPr>
                        <a:t>0.0</a:t>
                      </a:r>
                      <a:endParaRPr lang="en-IT" sz="2800">
                        <a:effectLst/>
                        <a:latin typeface="Arial" panose="020B0604020202020204" pitchFamily="34" charset="0"/>
                        <a:ea typeface="Arial" panose="020B0604020202020204" pitchFamily="34" charset="0"/>
                      </a:endParaRPr>
                    </a:p>
                  </a:txBody>
                  <a:tcPr marL="68580" marR="68580" marT="0" marB="0"/>
                </a:tc>
                <a:tc>
                  <a:txBody>
                    <a:bodyPr/>
                    <a:lstStyle/>
                    <a:p>
                      <a:pPr algn="just">
                        <a:lnSpc>
                          <a:spcPct val="115000"/>
                        </a:lnSpc>
                      </a:pPr>
                      <a:r>
                        <a:rPr lang="en-GB" sz="1400">
                          <a:effectLst/>
                        </a:rPr>
                        <a:t>0.0</a:t>
                      </a:r>
                      <a:endParaRPr lang="en-IT" sz="2800">
                        <a:effectLst/>
                        <a:latin typeface="Arial" panose="020B0604020202020204" pitchFamily="34" charset="0"/>
                        <a:ea typeface="Arial" panose="020B0604020202020204" pitchFamily="34" charset="0"/>
                      </a:endParaRPr>
                    </a:p>
                  </a:txBody>
                  <a:tcPr marL="68580" marR="68580" marT="0" marB="0"/>
                </a:tc>
                <a:tc>
                  <a:txBody>
                    <a:bodyPr/>
                    <a:lstStyle/>
                    <a:p>
                      <a:pPr algn="just">
                        <a:lnSpc>
                          <a:spcPct val="115000"/>
                        </a:lnSpc>
                      </a:pPr>
                      <a:r>
                        <a:rPr lang="en-GB" sz="1400">
                          <a:effectLst/>
                        </a:rPr>
                        <a:t>0.0</a:t>
                      </a:r>
                      <a:endParaRPr lang="en-IT" sz="2800">
                        <a:effectLst/>
                        <a:latin typeface="Arial" panose="020B0604020202020204" pitchFamily="34" charset="0"/>
                        <a:ea typeface="Arial" panose="020B0604020202020204" pitchFamily="34" charset="0"/>
                      </a:endParaRPr>
                    </a:p>
                  </a:txBody>
                  <a:tcPr marL="68580" marR="68580" marT="0" marB="0"/>
                </a:tc>
                <a:extLst>
                  <a:ext uri="{0D108BD9-81ED-4DB2-BD59-A6C34878D82A}">
                    <a16:rowId xmlns:a16="http://schemas.microsoft.com/office/drawing/2014/main" val="3255317744"/>
                  </a:ext>
                </a:extLst>
              </a:tr>
              <a:tr h="220167">
                <a:tc>
                  <a:txBody>
                    <a:bodyPr/>
                    <a:lstStyle/>
                    <a:p>
                      <a:pPr algn="just">
                        <a:lnSpc>
                          <a:spcPct val="115000"/>
                        </a:lnSpc>
                      </a:pPr>
                      <a:r>
                        <a:rPr lang="en-GB" sz="1400">
                          <a:effectLst/>
                        </a:rPr>
                        <a:t>Middleeast</a:t>
                      </a:r>
                      <a:endParaRPr lang="en-IT" sz="2800">
                        <a:effectLst/>
                        <a:latin typeface="Arial" panose="020B0604020202020204" pitchFamily="34" charset="0"/>
                        <a:ea typeface="Arial" panose="020B0604020202020204" pitchFamily="34" charset="0"/>
                      </a:endParaRPr>
                    </a:p>
                  </a:txBody>
                  <a:tcPr marL="68580" marR="68580" marT="0" marB="0"/>
                </a:tc>
                <a:tc>
                  <a:txBody>
                    <a:bodyPr/>
                    <a:lstStyle/>
                    <a:p>
                      <a:pPr algn="just">
                        <a:lnSpc>
                          <a:spcPct val="115000"/>
                        </a:lnSpc>
                      </a:pPr>
                      <a:r>
                        <a:rPr lang="en-GB" sz="1400">
                          <a:effectLst/>
                        </a:rPr>
                        <a:t>3</a:t>
                      </a:r>
                      <a:endParaRPr lang="en-IT" sz="2800">
                        <a:effectLst/>
                        <a:latin typeface="Arial" panose="020B0604020202020204" pitchFamily="34" charset="0"/>
                        <a:ea typeface="Arial" panose="020B0604020202020204" pitchFamily="34" charset="0"/>
                      </a:endParaRPr>
                    </a:p>
                  </a:txBody>
                  <a:tcPr marL="68580" marR="68580" marT="0" marB="0"/>
                </a:tc>
                <a:tc>
                  <a:txBody>
                    <a:bodyPr/>
                    <a:lstStyle/>
                    <a:p>
                      <a:pPr algn="just">
                        <a:lnSpc>
                          <a:spcPct val="115000"/>
                        </a:lnSpc>
                      </a:pPr>
                      <a:r>
                        <a:rPr lang="en-GB" sz="1400">
                          <a:effectLst/>
                        </a:rPr>
                        <a:t>45.0</a:t>
                      </a:r>
                      <a:endParaRPr lang="en-IT" sz="2800">
                        <a:effectLst/>
                        <a:latin typeface="Arial" panose="020B0604020202020204" pitchFamily="34" charset="0"/>
                        <a:ea typeface="Arial" panose="020B0604020202020204" pitchFamily="34" charset="0"/>
                      </a:endParaRPr>
                    </a:p>
                  </a:txBody>
                  <a:tcPr marL="68580" marR="68580" marT="0" marB="0"/>
                </a:tc>
                <a:tc>
                  <a:txBody>
                    <a:bodyPr/>
                    <a:lstStyle/>
                    <a:p>
                      <a:pPr algn="just">
                        <a:lnSpc>
                          <a:spcPct val="115000"/>
                        </a:lnSpc>
                      </a:pPr>
                      <a:r>
                        <a:rPr lang="en-GB" sz="1400">
                          <a:effectLst/>
                        </a:rPr>
                        <a:t>45.5</a:t>
                      </a:r>
                      <a:endParaRPr lang="en-IT" sz="2800">
                        <a:effectLst/>
                        <a:latin typeface="Arial" panose="020B0604020202020204" pitchFamily="34" charset="0"/>
                        <a:ea typeface="Arial" panose="020B0604020202020204" pitchFamily="34" charset="0"/>
                      </a:endParaRPr>
                    </a:p>
                  </a:txBody>
                  <a:tcPr marL="68580" marR="68580" marT="0" marB="0"/>
                </a:tc>
                <a:tc>
                  <a:txBody>
                    <a:bodyPr/>
                    <a:lstStyle/>
                    <a:p>
                      <a:pPr algn="just">
                        <a:lnSpc>
                          <a:spcPct val="115000"/>
                        </a:lnSpc>
                      </a:pPr>
                      <a:r>
                        <a:rPr lang="en-GB" sz="1400">
                          <a:effectLst/>
                        </a:rPr>
                        <a:t>43.6</a:t>
                      </a:r>
                      <a:endParaRPr lang="en-IT" sz="2800">
                        <a:effectLst/>
                        <a:latin typeface="Arial" panose="020B0604020202020204" pitchFamily="34" charset="0"/>
                        <a:ea typeface="Arial" panose="020B0604020202020204" pitchFamily="34" charset="0"/>
                      </a:endParaRPr>
                    </a:p>
                  </a:txBody>
                  <a:tcPr marL="68580" marR="68580" marT="0" marB="0"/>
                </a:tc>
                <a:tc>
                  <a:txBody>
                    <a:bodyPr/>
                    <a:lstStyle/>
                    <a:p>
                      <a:pPr algn="just">
                        <a:lnSpc>
                          <a:spcPct val="115000"/>
                        </a:lnSpc>
                      </a:pPr>
                      <a:r>
                        <a:rPr lang="en-GB" sz="1400">
                          <a:effectLst/>
                        </a:rPr>
                        <a:t>522909.8</a:t>
                      </a:r>
                      <a:endParaRPr lang="en-IT" sz="2800">
                        <a:effectLst/>
                        <a:latin typeface="Arial" panose="020B0604020202020204" pitchFamily="34" charset="0"/>
                        <a:ea typeface="Arial" panose="020B0604020202020204" pitchFamily="34" charset="0"/>
                      </a:endParaRPr>
                    </a:p>
                  </a:txBody>
                  <a:tcPr marL="68580" marR="68580" marT="0" marB="0"/>
                </a:tc>
                <a:tc>
                  <a:txBody>
                    <a:bodyPr/>
                    <a:lstStyle/>
                    <a:p>
                      <a:pPr algn="just">
                        <a:lnSpc>
                          <a:spcPct val="115000"/>
                        </a:lnSpc>
                      </a:pPr>
                      <a:r>
                        <a:rPr lang="en-GB" sz="1400">
                          <a:effectLst/>
                        </a:rPr>
                        <a:t>528546.4</a:t>
                      </a:r>
                      <a:endParaRPr lang="en-IT" sz="2800">
                        <a:effectLst/>
                        <a:latin typeface="Arial" panose="020B0604020202020204" pitchFamily="34" charset="0"/>
                        <a:ea typeface="Arial" panose="020B0604020202020204" pitchFamily="34" charset="0"/>
                      </a:endParaRPr>
                    </a:p>
                  </a:txBody>
                  <a:tcPr marL="68580" marR="68580" marT="0" marB="0"/>
                </a:tc>
                <a:tc>
                  <a:txBody>
                    <a:bodyPr/>
                    <a:lstStyle/>
                    <a:p>
                      <a:pPr algn="just">
                        <a:lnSpc>
                          <a:spcPct val="115000"/>
                        </a:lnSpc>
                      </a:pPr>
                      <a:r>
                        <a:rPr lang="en-GB" sz="1400">
                          <a:effectLst/>
                        </a:rPr>
                        <a:t>1377191.8</a:t>
                      </a:r>
                      <a:endParaRPr lang="en-IT" sz="2800">
                        <a:effectLst/>
                        <a:latin typeface="Arial" panose="020B0604020202020204" pitchFamily="34" charset="0"/>
                        <a:ea typeface="Arial" panose="020B0604020202020204" pitchFamily="34" charset="0"/>
                      </a:endParaRPr>
                    </a:p>
                  </a:txBody>
                  <a:tcPr marL="68580" marR="68580" marT="0" marB="0"/>
                </a:tc>
                <a:tc>
                  <a:txBody>
                    <a:bodyPr/>
                    <a:lstStyle/>
                    <a:p>
                      <a:pPr algn="just">
                        <a:lnSpc>
                          <a:spcPct val="115000"/>
                        </a:lnSpc>
                      </a:pPr>
                      <a:r>
                        <a:rPr lang="en-GB" sz="1400">
                          <a:effectLst/>
                        </a:rPr>
                        <a:t>0.0</a:t>
                      </a:r>
                      <a:endParaRPr lang="en-IT" sz="2800">
                        <a:effectLst/>
                        <a:latin typeface="Arial" panose="020B0604020202020204" pitchFamily="34" charset="0"/>
                        <a:ea typeface="Arial" panose="020B0604020202020204" pitchFamily="34" charset="0"/>
                      </a:endParaRPr>
                    </a:p>
                  </a:txBody>
                  <a:tcPr marL="68580" marR="68580" marT="0" marB="0"/>
                </a:tc>
                <a:tc>
                  <a:txBody>
                    <a:bodyPr/>
                    <a:lstStyle/>
                    <a:p>
                      <a:pPr algn="just">
                        <a:lnSpc>
                          <a:spcPct val="115000"/>
                        </a:lnSpc>
                      </a:pPr>
                      <a:r>
                        <a:rPr lang="en-GB" sz="1400">
                          <a:effectLst/>
                        </a:rPr>
                        <a:t>0.0</a:t>
                      </a:r>
                      <a:endParaRPr lang="en-IT" sz="2800">
                        <a:effectLst/>
                        <a:latin typeface="Arial" panose="020B0604020202020204" pitchFamily="34" charset="0"/>
                        <a:ea typeface="Arial" panose="020B0604020202020204" pitchFamily="34" charset="0"/>
                      </a:endParaRPr>
                    </a:p>
                  </a:txBody>
                  <a:tcPr marL="68580" marR="68580" marT="0" marB="0"/>
                </a:tc>
                <a:tc>
                  <a:txBody>
                    <a:bodyPr/>
                    <a:lstStyle/>
                    <a:p>
                      <a:pPr algn="just">
                        <a:lnSpc>
                          <a:spcPct val="115000"/>
                        </a:lnSpc>
                      </a:pPr>
                      <a:r>
                        <a:rPr lang="en-GB" sz="1400" dirty="0">
                          <a:effectLst/>
                        </a:rPr>
                        <a:t>0.0</a:t>
                      </a:r>
                      <a:endParaRPr lang="en-IT" sz="2800" dirty="0">
                        <a:effectLst/>
                        <a:latin typeface="Arial" panose="020B0604020202020204" pitchFamily="34" charset="0"/>
                        <a:ea typeface="Arial" panose="020B0604020202020204" pitchFamily="34" charset="0"/>
                      </a:endParaRPr>
                    </a:p>
                  </a:txBody>
                  <a:tcPr marL="68580" marR="68580" marT="0" marB="0"/>
                </a:tc>
                <a:extLst>
                  <a:ext uri="{0D108BD9-81ED-4DB2-BD59-A6C34878D82A}">
                    <a16:rowId xmlns:a16="http://schemas.microsoft.com/office/drawing/2014/main" val="640409806"/>
                  </a:ext>
                </a:extLst>
              </a:tr>
            </a:tbl>
          </a:graphicData>
        </a:graphic>
      </p:graphicFrame>
      <p:sp>
        <p:nvSpPr>
          <p:cNvPr id="14" name="Left Brace 13">
            <a:extLst>
              <a:ext uri="{FF2B5EF4-FFF2-40B4-BE49-F238E27FC236}">
                <a16:creationId xmlns:a16="http://schemas.microsoft.com/office/drawing/2014/main" id="{05948018-6CE4-EB43-AD70-F810092CAE78}"/>
              </a:ext>
            </a:extLst>
          </p:cNvPr>
          <p:cNvSpPr/>
          <p:nvPr/>
        </p:nvSpPr>
        <p:spPr>
          <a:xfrm rot="5400000">
            <a:off x="8786993" y="676395"/>
            <a:ext cx="240477" cy="4514099"/>
          </a:xfrm>
          <a:prstGeom prst="leftBrace">
            <a:avLst>
              <a:gd name="adj1" fmla="val 62467"/>
              <a:gd name="adj2" fmla="val 15449"/>
            </a:avLst>
          </a:prstGeom>
          <a:ln>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15" name="TextBox 14">
            <a:extLst>
              <a:ext uri="{FF2B5EF4-FFF2-40B4-BE49-F238E27FC236}">
                <a16:creationId xmlns:a16="http://schemas.microsoft.com/office/drawing/2014/main" id="{D0BCFC94-6BAC-1649-B83D-D32FC1216DF4}"/>
              </a:ext>
            </a:extLst>
          </p:cNvPr>
          <p:cNvSpPr txBox="1"/>
          <p:nvPr/>
        </p:nvSpPr>
        <p:spPr>
          <a:xfrm>
            <a:off x="8915678" y="2081831"/>
            <a:ext cx="3003030" cy="738664"/>
          </a:xfrm>
          <a:prstGeom prst="rect">
            <a:avLst/>
          </a:prstGeom>
          <a:noFill/>
        </p:spPr>
        <p:txBody>
          <a:bodyPr wrap="square" rtlCol="0">
            <a:spAutoFit/>
          </a:bodyPr>
          <a:lstStyle/>
          <a:p>
            <a:pPr algn="ctr"/>
            <a:r>
              <a:rPr lang="en-GB" sz="1400" dirty="0"/>
              <a:t>Extraction water value added from Capital Value added (based on Hertel and J. Liu, 2019) </a:t>
            </a:r>
          </a:p>
        </p:txBody>
      </p:sp>
      <p:sp>
        <p:nvSpPr>
          <p:cNvPr id="16" name="TextBox 15">
            <a:extLst>
              <a:ext uri="{FF2B5EF4-FFF2-40B4-BE49-F238E27FC236}">
                <a16:creationId xmlns:a16="http://schemas.microsoft.com/office/drawing/2014/main" id="{0352EE93-688C-1445-8C8C-3F18C6AFDECD}"/>
              </a:ext>
            </a:extLst>
          </p:cNvPr>
          <p:cNvSpPr txBox="1"/>
          <p:nvPr/>
        </p:nvSpPr>
        <p:spPr>
          <a:xfrm>
            <a:off x="439615" y="2235720"/>
            <a:ext cx="8476063" cy="584775"/>
          </a:xfrm>
          <a:prstGeom prst="rect">
            <a:avLst/>
          </a:prstGeom>
          <a:noFill/>
        </p:spPr>
        <p:txBody>
          <a:bodyPr wrap="square" rtlCol="0">
            <a:spAutoFit/>
          </a:bodyPr>
          <a:lstStyle/>
          <a:p>
            <a:r>
              <a:rPr lang="en-GB" sz="1600" u="sng" dirty="0"/>
              <a:t>Prices are assumed same regionally for all the sectors as the supply sites are the same and the risk (e.g. climate change) are share by everyone, so scarcity issues are homogeneous btw sectors</a:t>
            </a:r>
          </a:p>
        </p:txBody>
      </p:sp>
    </p:spTree>
    <p:extLst>
      <p:ext uri="{BB962C8B-B14F-4D97-AF65-F5344CB8AC3E}">
        <p14:creationId xmlns:p14="http://schemas.microsoft.com/office/powerpoint/2010/main" val="323156689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TextBox 19">
            <a:extLst>
              <a:ext uri="{FF2B5EF4-FFF2-40B4-BE49-F238E27FC236}">
                <a16:creationId xmlns:a16="http://schemas.microsoft.com/office/drawing/2014/main" id="{452AA9E0-6CC1-FE4F-B4F2-24B960924072}"/>
              </a:ext>
            </a:extLst>
          </p:cNvPr>
          <p:cNvSpPr txBox="1"/>
          <p:nvPr/>
        </p:nvSpPr>
        <p:spPr>
          <a:xfrm>
            <a:off x="439615" y="312001"/>
            <a:ext cx="2143857" cy="461665"/>
          </a:xfrm>
          <a:prstGeom prst="rect">
            <a:avLst/>
          </a:prstGeom>
          <a:noFill/>
        </p:spPr>
        <p:txBody>
          <a:bodyPr wrap="none" rtlCol="0">
            <a:spAutoFit/>
          </a:bodyPr>
          <a:lstStyle/>
          <a:p>
            <a:r>
              <a:rPr lang="en-GB" sz="2400" b="1" dirty="0"/>
              <a:t>3.1 Simulations</a:t>
            </a:r>
          </a:p>
        </p:txBody>
      </p:sp>
      <p:pic>
        <p:nvPicPr>
          <p:cNvPr id="29" name="Elemento grafico 4">
            <a:extLst>
              <a:ext uri="{FF2B5EF4-FFF2-40B4-BE49-F238E27FC236}">
                <a16:creationId xmlns:a16="http://schemas.microsoft.com/office/drawing/2014/main" id="{40D8496C-DAAB-824D-8DF0-625E962DC099}"/>
              </a:ext>
            </a:extLst>
          </p:cNvPr>
          <p:cNvPicPr>
            <a:picLocks noChangeAspect="1"/>
          </p:cNvPicPr>
          <p:nvPr/>
        </p:nvPicPr>
        <p:blipFill rotWithShape="1">
          <a:blip r:embed="rId2">
            <a:extLst>
              <a:ext uri="{96DAC541-7B7A-43D3-8B79-37D633B846F1}">
                <asvg:svgBlip xmlns:asvg="http://schemas.microsoft.com/office/drawing/2016/SVG/main" r:embed="rId3"/>
              </a:ext>
            </a:extLst>
          </a:blip>
          <a:srcRect r="33767" b="48638"/>
          <a:stretch/>
        </p:blipFill>
        <p:spPr>
          <a:xfrm>
            <a:off x="10339754" y="146333"/>
            <a:ext cx="875370" cy="857980"/>
          </a:xfrm>
          <a:prstGeom prst="rect">
            <a:avLst/>
          </a:prstGeom>
        </p:spPr>
      </p:pic>
      <p:pic>
        <p:nvPicPr>
          <p:cNvPr id="30" name="Picture 2" descr="Chi siamo – Sushi – Sassari">
            <a:extLst>
              <a:ext uri="{FF2B5EF4-FFF2-40B4-BE49-F238E27FC236}">
                <a16:creationId xmlns:a16="http://schemas.microsoft.com/office/drawing/2014/main" id="{1A036B7E-18D5-EE42-8954-F08760D81C9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152750" y="66186"/>
            <a:ext cx="1039250" cy="928653"/>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6D59CCBA-757B-4942-8DC8-28339FFB4B9D}"/>
              </a:ext>
            </a:extLst>
          </p:cNvPr>
          <p:cNvSpPr txBox="1"/>
          <p:nvPr/>
        </p:nvSpPr>
        <p:spPr>
          <a:xfrm>
            <a:off x="839449" y="1409075"/>
            <a:ext cx="5108193" cy="369332"/>
          </a:xfrm>
          <a:prstGeom prst="rect">
            <a:avLst/>
          </a:prstGeom>
          <a:noFill/>
        </p:spPr>
        <p:txBody>
          <a:bodyPr wrap="none" rtlCol="0">
            <a:spAutoFit/>
          </a:bodyPr>
          <a:lstStyle/>
          <a:p>
            <a:r>
              <a:rPr lang="en-GB" dirty="0"/>
              <a:t>Systematic shocks on water endowment 10% to %50 </a:t>
            </a:r>
          </a:p>
        </p:txBody>
      </p:sp>
      <p:sp>
        <p:nvSpPr>
          <p:cNvPr id="4" name="TextBox 3">
            <a:extLst>
              <a:ext uri="{FF2B5EF4-FFF2-40B4-BE49-F238E27FC236}">
                <a16:creationId xmlns:a16="http://schemas.microsoft.com/office/drawing/2014/main" id="{BB721F27-74E0-6A40-94CD-2AA85458CA6D}"/>
              </a:ext>
            </a:extLst>
          </p:cNvPr>
          <p:cNvSpPr txBox="1"/>
          <p:nvPr/>
        </p:nvSpPr>
        <p:spPr>
          <a:xfrm>
            <a:off x="833935" y="1911445"/>
            <a:ext cx="4096314" cy="369332"/>
          </a:xfrm>
          <a:prstGeom prst="rect">
            <a:avLst/>
          </a:prstGeom>
          <a:noFill/>
        </p:spPr>
        <p:txBody>
          <a:bodyPr wrap="none" rtlCol="0">
            <a:spAutoFit/>
          </a:bodyPr>
          <a:lstStyle/>
          <a:p>
            <a:r>
              <a:rPr lang="en-GB" dirty="0"/>
              <a:t>2 production functions (original, Leontief)</a:t>
            </a:r>
          </a:p>
        </p:txBody>
      </p:sp>
      <p:sp>
        <p:nvSpPr>
          <p:cNvPr id="5" name="TextBox 4">
            <a:extLst>
              <a:ext uri="{FF2B5EF4-FFF2-40B4-BE49-F238E27FC236}">
                <a16:creationId xmlns:a16="http://schemas.microsoft.com/office/drawing/2014/main" id="{372DAEE4-0DB5-7440-A676-C8979C2B030F}"/>
              </a:ext>
            </a:extLst>
          </p:cNvPr>
          <p:cNvSpPr txBox="1"/>
          <p:nvPr/>
        </p:nvSpPr>
        <p:spPr>
          <a:xfrm>
            <a:off x="839449" y="2413816"/>
            <a:ext cx="4090800" cy="369332"/>
          </a:xfrm>
          <a:prstGeom prst="rect">
            <a:avLst/>
          </a:prstGeom>
          <a:noFill/>
        </p:spPr>
        <p:txBody>
          <a:bodyPr wrap="none" rtlCol="0">
            <a:spAutoFit/>
          </a:bodyPr>
          <a:lstStyle/>
          <a:p>
            <a:r>
              <a:rPr lang="en-GB" dirty="0"/>
              <a:t>2 versions of database: 1 sector; 2 sectors</a:t>
            </a:r>
          </a:p>
        </p:txBody>
      </p:sp>
      <p:sp>
        <p:nvSpPr>
          <p:cNvPr id="6" name="TextBox 5">
            <a:extLst>
              <a:ext uri="{FF2B5EF4-FFF2-40B4-BE49-F238E27FC236}">
                <a16:creationId xmlns:a16="http://schemas.microsoft.com/office/drawing/2014/main" id="{2E438370-06A2-F441-864B-403968C41DDB}"/>
              </a:ext>
            </a:extLst>
          </p:cNvPr>
          <p:cNvSpPr txBox="1"/>
          <p:nvPr/>
        </p:nvSpPr>
        <p:spPr>
          <a:xfrm>
            <a:off x="833935" y="3000506"/>
            <a:ext cx="6502549" cy="369332"/>
          </a:xfrm>
          <a:prstGeom prst="rect">
            <a:avLst/>
          </a:prstGeom>
          <a:noFill/>
        </p:spPr>
        <p:txBody>
          <a:bodyPr wrap="none" rtlCol="0">
            <a:spAutoFit/>
          </a:bodyPr>
          <a:lstStyle/>
          <a:p>
            <a:r>
              <a:rPr lang="en-GB" dirty="0"/>
              <a:t>Varying assumptions on Water* and Land Mobility between sectors</a:t>
            </a:r>
          </a:p>
        </p:txBody>
      </p:sp>
      <p:pic>
        <p:nvPicPr>
          <p:cNvPr id="18" name="Graphic 17" descr="Line arrow: Clockwise curve outline">
            <a:extLst>
              <a:ext uri="{FF2B5EF4-FFF2-40B4-BE49-F238E27FC236}">
                <a16:creationId xmlns:a16="http://schemas.microsoft.com/office/drawing/2014/main" id="{28327F4C-C266-1248-85E0-3D1B9DACD9E6}"/>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rot="6179406" flipH="1">
            <a:off x="2180212" y="3650769"/>
            <a:ext cx="638307" cy="638307"/>
          </a:xfrm>
          <a:prstGeom prst="rect">
            <a:avLst/>
          </a:prstGeom>
        </p:spPr>
      </p:pic>
      <p:sp>
        <p:nvSpPr>
          <p:cNvPr id="7" name="TextBox 6">
            <a:extLst>
              <a:ext uri="{FF2B5EF4-FFF2-40B4-BE49-F238E27FC236}">
                <a16:creationId xmlns:a16="http://schemas.microsoft.com/office/drawing/2014/main" id="{AF19DAB0-E6EE-4B40-9648-65397B456854}"/>
              </a:ext>
            </a:extLst>
          </p:cNvPr>
          <p:cNvSpPr txBox="1"/>
          <p:nvPr/>
        </p:nvSpPr>
        <p:spPr>
          <a:xfrm>
            <a:off x="2969167" y="3988264"/>
            <a:ext cx="4631524" cy="369332"/>
          </a:xfrm>
          <a:prstGeom prst="rect">
            <a:avLst/>
          </a:prstGeom>
          <a:noFill/>
        </p:spPr>
        <p:txBody>
          <a:bodyPr wrap="none" rtlCol="0">
            <a:spAutoFit/>
          </a:bodyPr>
          <a:lstStyle/>
          <a:p>
            <a:r>
              <a:rPr lang="en-GB" dirty="0"/>
              <a:t>12 different composition for 5 water scenarios</a:t>
            </a:r>
          </a:p>
        </p:txBody>
      </p:sp>
      <p:pic>
        <p:nvPicPr>
          <p:cNvPr id="31" name="Graphic 30" descr="Line arrow: Clockwise curve outline">
            <a:extLst>
              <a:ext uri="{FF2B5EF4-FFF2-40B4-BE49-F238E27FC236}">
                <a16:creationId xmlns:a16="http://schemas.microsoft.com/office/drawing/2014/main" id="{E7046EA5-4851-C345-A0CC-25C5DE83C417}"/>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rot="6179406" flipH="1">
            <a:off x="6275025" y="4416222"/>
            <a:ext cx="638307" cy="638307"/>
          </a:xfrm>
          <a:prstGeom prst="rect">
            <a:avLst/>
          </a:prstGeom>
        </p:spPr>
      </p:pic>
      <p:sp>
        <p:nvSpPr>
          <p:cNvPr id="8" name="TextBox 7">
            <a:extLst>
              <a:ext uri="{FF2B5EF4-FFF2-40B4-BE49-F238E27FC236}">
                <a16:creationId xmlns:a16="http://schemas.microsoft.com/office/drawing/2014/main" id="{99BAAECD-F763-2E41-BC1B-AFCEEF88300A}"/>
              </a:ext>
            </a:extLst>
          </p:cNvPr>
          <p:cNvSpPr txBox="1"/>
          <p:nvPr/>
        </p:nvSpPr>
        <p:spPr>
          <a:xfrm>
            <a:off x="986432" y="5978770"/>
            <a:ext cx="5225020" cy="369332"/>
          </a:xfrm>
          <a:prstGeom prst="rect">
            <a:avLst/>
          </a:prstGeom>
          <a:noFill/>
        </p:spPr>
        <p:txBody>
          <a:bodyPr wrap="none" rtlCol="0">
            <a:spAutoFit/>
          </a:bodyPr>
          <a:lstStyle/>
          <a:p>
            <a:r>
              <a:rPr lang="en-GB" dirty="0"/>
              <a:t>* Water mobility applies only to the two sectors cases</a:t>
            </a:r>
          </a:p>
        </p:txBody>
      </p:sp>
      <p:sp>
        <p:nvSpPr>
          <p:cNvPr id="9" name="TextBox 8">
            <a:extLst>
              <a:ext uri="{FF2B5EF4-FFF2-40B4-BE49-F238E27FC236}">
                <a16:creationId xmlns:a16="http://schemas.microsoft.com/office/drawing/2014/main" id="{8194081A-74C6-E344-831D-2E541F63B492}"/>
              </a:ext>
            </a:extLst>
          </p:cNvPr>
          <p:cNvSpPr txBox="1"/>
          <p:nvPr/>
        </p:nvSpPr>
        <p:spPr>
          <a:xfrm>
            <a:off x="7336484" y="4860546"/>
            <a:ext cx="1572354" cy="369332"/>
          </a:xfrm>
          <a:prstGeom prst="rect">
            <a:avLst/>
          </a:prstGeom>
          <a:noFill/>
        </p:spPr>
        <p:txBody>
          <a:bodyPr wrap="none" rtlCol="0">
            <a:spAutoFit/>
          </a:bodyPr>
          <a:lstStyle/>
          <a:p>
            <a:r>
              <a:rPr lang="en-GB" b="1" dirty="0"/>
              <a:t>60 simulations</a:t>
            </a:r>
          </a:p>
        </p:txBody>
      </p:sp>
    </p:spTree>
    <p:extLst>
      <p:ext uri="{BB962C8B-B14F-4D97-AF65-F5344CB8AC3E}">
        <p14:creationId xmlns:p14="http://schemas.microsoft.com/office/powerpoint/2010/main" val="278012608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Chart 6">
            <a:extLst>
              <a:ext uri="{FF2B5EF4-FFF2-40B4-BE49-F238E27FC236}">
                <a16:creationId xmlns:a16="http://schemas.microsoft.com/office/drawing/2014/main" id="{A73C850B-A421-414E-A968-86B8BD3B0720}"/>
              </a:ext>
            </a:extLst>
          </p:cNvPr>
          <p:cNvGraphicFramePr>
            <a:graphicFrameLocks/>
          </p:cNvGraphicFramePr>
          <p:nvPr>
            <p:extLst>
              <p:ext uri="{D42A27DB-BD31-4B8C-83A1-F6EECF244321}">
                <p14:modId xmlns:p14="http://schemas.microsoft.com/office/powerpoint/2010/main" val="1412518806"/>
              </p:ext>
            </p:extLst>
          </p:nvPr>
        </p:nvGraphicFramePr>
        <p:xfrm>
          <a:off x="1157291" y="1976851"/>
          <a:ext cx="10567425" cy="4366106"/>
        </p:xfrm>
        <a:graphic>
          <a:graphicData uri="http://schemas.openxmlformats.org/drawingml/2006/chart">
            <c:chart xmlns:c="http://schemas.openxmlformats.org/drawingml/2006/chart" xmlns:r="http://schemas.openxmlformats.org/officeDocument/2006/relationships" r:id="rId2"/>
          </a:graphicData>
        </a:graphic>
      </p:graphicFrame>
      <p:sp>
        <p:nvSpPr>
          <p:cNvPr id="9" name="TextBox 8">
            <a:extLst>
              <a:ext uri="{FF2B5EF4-FFF2-40B4-BE49-F238E27FC236}">
                <a16:creationId xmlns:a16="http://schemas.microsoft.com/office/drawing/2014/main" id="{B3B27B44-C581-704A-8016-ECCF9553C432}"/>
              </a:ext>
            </a:extLst>
          </p:cNvPr>
          <p:cNvSpPr txBox="1"/>
          <p:nvPr/>
        </p:nvSpPr>
        <p:spPr>
          <a:xfrm>
            <a:off x="439615" y="312001"/>
            <a:ext cx="9270551" cy="461665"/>
          </a:xfrm>
          <a:prstGeom prst="rect">
            <a:avLst/>
          </a:prstGeom>
          <a:noFill/>
        </p:spPr>
        <p:txBody>
          <a:bodyPr wrap="none" rtlCol="0">
            <a:spAutoFit/>
          </a:bodyPr>
          <a:lstStyle/>
          <a:p>
            <a:r>
              <a:rPr lang="en-GB" sz="2400" b="1" dirty="0"/>
              <a:t>3.1 Results: Global Impacts: </a:t>
            </a:r>
            <a:r>
              <a:rPr lang="en-GB" sz="2400" b="1" dirty="0">
                <a:solidFill>
                  <a:srgbClr val="000000"/>
                </a:solidFill>
                <a:latin typeface="Calibri" panose="020F0502020204030204" pitchFamily="34" charset="0"/>
              </a:rPr>
              <a:t>GDP for the different model specifications </a:t>
            </a:r>
            <a:r>
              <a:rPr lang="en-GB" sz="2400" b="1" dirty="0"/>
              <a:t> </a:t>
            </a:r>
          </a:p>
        </p:txBody>
      </p:sp>
      <p:sp>
        <p:nvSpPr>
          <p:cNvPr id="12" name="Left Bracket 11">
            <a:extLst>
              <a:ext uri="{FF2B5EF4-FFF2-40B4-BE49-F238E27FC236}">
                <a16:creationId xmlns:a16="http://schemas.microsoft.com/office/drawing/2014/main" id="{6E8FF572-A098-E644-9762-D3AC3DB851BA}"/>
              </a:ext>
            </a:extLst>
          </p:cNvPr>
          <p:cNvSpPr/>
          <p:nvPr/>
        </p:nvSpPr>
        <p:spPr>
          <a:xfrm rot="5400000">
            <a:off x="2845310" y="1000756"/>
            <a:ext cx="364395" cy="1671894"/>
          </a:xfrm>
          <a:prstGeom prst="leftBracket">
            <a:avLst>
              <a:gd name="adj" fmla="val 0"/>
            </a:avLst>
          </a:prstGeom>
          <a:ln>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b="1" dirty="0"/>
          </a:p>
        </p:txBody>
      </p:sp>
      <p:sp>
        <p:nvSpPr>
          <p:cNvPr id="13" name="Left Bracket 12">
            <a:extLst>
              <a:ext uri="{FF2B5EF4-FFF2-40B4-BE49-F238E27FC236}">
                <a16:creationId xmlns:a16="http://schemas.microsoft.com/office/drawing/2014/main" id="{D2FB4BDA-D5A7-7F44-B276-F0F0768360B3}"/>
              </a:ext>
            </a:extLst>
          </p:cNvPr>
          <p:cNvSpPr/>
          <p:nvPr/>
        </p:nvSpPr>
        <p:spPr>
          <a:xfrm rot="5400000">
            <a:off x="4580445" y="1016712"/>
            <a:ext cx="364395" cy="1671894"/>
          </a:xfrm>
          <a:prstGeom prst="leftBracket">
            <a:avLst>
              <a:gd name="adj" fmla="val 0"/>
            </a:avLst>
          </a:prstGeom>
          <a:ln>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b="1" dirty="0"/>
          </a:p>
        </p:txBody>
      </p:sp>
      <p:sp>
        <p:nvSpPr>
          <p:cNvPr id="14" name="TextBox 13">
            <a:extLst>
              <a:ext uri="{FF2B5EF4-FFF2-40B4-BE49-F238E27FC236}">
                <a16:creationId xmlns:a16="http://schemas.microsoft.com/office/drawing/2014/main" id="{76ACF50E-D046-D54B-A844-31798EB33A79}"/>
              </a:ext>
            </a:extLst>
          </p:cNvPr>
          <p:cNvSpPr txBox="1"/>
          <p:nvPr/>
        </p:nvSpPr>
        <p:spPr>
          <a:xfrm>
            <a:off x="2243456" y="1008049"/>
            <a:ext cx="1511952" cy="646331"/>
          </a:xfrm>
          <a:prstGeom prst="rect">
            <a:avLst/>
          </a:prstGeom>
          <a:noFill/>
          <a:ln>
            <a:noFill/>
          </a:ln>
        </p:spPr>
        <p:txBody>
          <a:bodyPr wrap="none" rtlCol="0">
            <a:spAutoFit/>
          </a:bodyPr>
          <a:lstStyle/>
          <a:p>
            <a:pPr algn="ctr"/>
            <a:r>
              <a:rPr lang="en-GB" dirty="0"/>
              <a:t>Original </a:t>
            </a:r>
            <a:r>
              <a:rPr lang="en-GB" dirty="0" err="1"/>
              <a:t>funct</a:t>
            </a:r>
            <a:r>
              <a:rPr lang="en-GB" dirty="0"/>
              <a:t> </a:t>
            </a:r>
          </a:p>
          <a:p>
            <a:pPr algn="ctr"/>
            <a:r>
              <a:rPr lang="en-GB" dirty="0"/>
              <a:t>(2 sec)</a:t>
            </a:r>
          </a:p>
        </p:txBody>
      </p:sp>
      <p:sp>
        <p:nvSpPr>
          <p:cNvPr id="15" name="TextBox 14">
            <a:extLst>
              <a:ext uri="{FF2B5EF4-FFF2-40B4-BE49-F238E27FC236}">
                <a16:creationId xmlns:a16="http://schemas.microsoft.com/office/drawing/2014/main" id="{1FDD0178-C4FB-304F-B087-560080810735}"/>
              </a:ext>
            </a:extLst>
          </p:cNvPr>
          <p:cNvSpPr txBox="1"/>
          <p:nvPr/>
        </p:nvSpPr>
        <p:spPr>
          <a:xfrm>
            <a:off x="4059727" y="994839"/>
            <a:ext cx="1511952" cy="646331"/>
          </a:xfrm>
          <a:prstGeom prst="rect">
            <a:avLst/>
          </a:prstGeom>
          <a:noFill/>
        </p:spPr>
        <p:txBody>
          <a:bodyPr wrap="none" rtlCol="0">
            <a:spAutoFit/>
          </a:bodyPr>
          <a:lstStyle/>
          <a:p>
            <a:pPr algn="ctr"/>
            <a:r>
              <a:rPr lang="en-GB" dirty="0"/>
              <a:t>Original </a:t>
            </a:r>
            <a:r>
              <a:rPr lang="en-GB" dirty="0" err="1"/>
              <a:t>funct</a:t>
            </a:r>
            <a:r>
              <a:rPr lang="en-GB" dirty="0"/>
              <a:t> </a:t>
            </a:r>
          </a:p>
          <a:p>
            <a:pPr algn="ctr"/>
            <a:r>
              <a:rPr lang="en-GB" dirty="0"/>
              <a:t>(1 sec) </a:t>
            </a:r>
          </a:p>
        </p:txBody>
      </p:sp>
      <p:sp>
        <p:nvSpPr>
          <p:cNvPr id="16" name="Left Bracket 15">
            <a:extLst>
              <a:ext uri="{FF2B5EF4-FFF2-40B4-BE49-F238E27FC236}">
                <a16:creationId xmlns:a16="http://schemas.microsoft.com/office/drawing/2014/main" id="{31C74046-E897-BA46-A115-C5D0396F434B}"/>
              </a:ext>
            </a:extLst>
          </p:cNvPr>
          <p:cNvSpPr/>
          <p:nvPr/>
        </p:nvSpPr>
        <p:spPr>
          <a:xfrm rot="5400000">
            <a:off x="7243476" y="995062"/>
            <a:ext cx="364395" cy="1671894"/>
          </a:xfrm>
          <a:prstGeom prst="leftBracket">
            <a:avLst>
              <a:gd name="adj" fmla="val 0"/>
            </a:avLst>
          </a:prstGeom>
          <a:ln>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b="1" dirty="0"/>
          </a:p>
        </p:txBody>
      </p:sp>
      <p:sp>
        <p:nvSpPr>
          <p:cNvPr id="17" name="TextBox 16">
            <a:extLst>
              <a:ext uri="{FF2B5EF4-FFF2-40B4-BE49-F238E27FC236}">
                <a16:creationId xmlns:a16="http://schemas.microsoft.com/office/drawing/2014/main" id="{E3981B2B-4F54-E84F-B6E1-6A5A4BED335B}"/>
              </a:ext>
            </a:extLst>
          </p:cNvPr>
          <p:cNvSpPr txBox="1"/>
          <p:nvPr/>
        </p:nvSpPr>
        <p:spPr>
          <a:xfrm>
            <a:off x="6767867" y="944651"/>
            <a:ext cx="1375698" cy="646331"/>
          </a:xfrm>
          <a:prstGeom prst="rect">
            <a:avLst/>
          </a:prstGeom>
          <a:noFill/>
        </p:spPr>
        <p:txBody>
          <a:bodyPr wrap="none" rtlCol="0">
            <a:spAutoFit/>
          </a:bodyPr>
          <a:lstStyle/>
          <a:p>
            <a:pPr algn="ctr"/>
            <a:r>
              <a:rPr lang="en-GB" dirty="0"/>
              <a:t>Modified </a:t>
            </a:r>
          </a:p>
          <a:p>
            <a:pPr algn="ctr"/>
            <a:r>
              <a:rPr lang="en-GB" dirty="0" err="1"/>
              <a:t>Funct</a:t>
            </a:r>
            <a:r>
              <a:rPr lang="en-GB" dirty="0"/>
              <a:t> (2 sec)</a:t>
            </a:r>
          </a:p>
        </p:txBody>
      </p:sp>
      <p:sp>
        <p:nvSpPr>
          <p:cNvPr id="18" name="Left Bracket 17">
            <a:extLst>
              <a:ext uri="{FF2B5EF4-FFF2-40B4-BE49-F238E27FC236}">
                <a16:creationId xmlns:a16="http://schemas.microsoft.com/office/drawing/2014/main" id="{74CC174F-F012-154B-AD5B-6E41863F819F}"/>
              </a:ext>
            </a:extLst>
          </p:cNvPr>
          <p:cNvSpPr/>
          <p:nvPr/>
        </p:nvSpPr>
        <p:spPr>
          <a:xfrm rot="5400000">
            <a:off x="8948888" y="993527"/>
            <a:ext cx="364395" cy="1671894"/>
          </a:xfrm>
          <a:prstGeom prst="leftBracket">
            <a:avLst>
              <a:gd name="adj" fmla="val 0"/>
            </a:avLst>
          </a:prstGeom>
          <a:ln>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b="1" dirty="0"/>
          </a:p>
        </p:txBody>
      </p:sp>
      <p:sp>
        <p:nvSpPr>
          <p:cNvPr id="19" name="TextBox 18">
            <a:extLst>
              <a:ext uri="{FF2B5EF4-FFF2-40B4-BE49-F238E27FC236}">
                <a16:creationId xmlns:a16="http://schemas.microsoft.com/office/drawing/2014/main" id="{FFA72CE0-BD20-0748-9B27-7DCEBC0993BA}"/>
              </a:ext>
            </a:extLst>
          </p:cNvPr>
          <p:cNvSpPr txBox="1"/>
          <p:nvPr/>
        </p:nvSpPr>
        <p:spPr>
          <a:xfrm>
            <a:off x="8515195" y="963326"/>
            <a:ext cx="1375698" cy="646331"/>
          </a:xfrm>
          <a:prstGeom prst="rect">
            <a:avLst/>
          </a:prstGeom>
          <a:noFill/>
        </p:spPr>
        <p:txBody>
          <a:bodyPr wrap="none" rtlCol="0">
            <a:spAutoFit/>
          </a:bodyPr>
          <a:lstStyle/>
          <a:p>
            <a:pPr algn="ctr"/>
            <a:r>
              <a:rPr lang="en-GB" dirty="0"/>
              <a:t>Modified </a:t>
            </a:r>
          </a:p>
          <a:p>
            <a:pPr algn="ctr"/>
            <a:r>
              <a:rPr lang="en-GB" dirty="0" err="1"/>
              <a:t>funct</a:t>
            </a:r>
            <a:r>
              <a:rPr lang="en-GB" dirty="0"/>
              <a:t> (1 sec)</a:t>
            </a:r>
          </a:p>
        </p:txBody>
      </p:sp>
      <p:sp>
        <p:nvSpPr>
          <p:cNvPr id="20" name="TextBox 19">
            <a:extLst>
              <a:ext uri="{FF2B5EF4-FFF2-40B4-BE49-F238E27FC236}">
                <a16:creationId xmlns:a16="http://schemas.microsoft.com/office/drawing/2014/main" id="{CBE5E82B-59ED-2A42-837A-14E5AC1783FA}"/>
              </a:ext>
            </a:extLst>
          </p:cNvPr>
          <p:cNvSpPr txBox="1"/>
          <p:nvPr/>
        </p:nvSpPr>
        <p:spPr>
          <a:xfrm>
            <a:off x="5698160" y="963326"/>
            <a:ext cx="970137" cy="1200329"/>
          </a:xfrm>
          <a:prstGeom prst="rect">
            <a:avLst/>
          </a:prstGeom>
          <a:noFill/>
        </p:spPr>
        <p:txBody>
          <a:bodyPr wrap="none" rtlCol="0">
            <a:spAutoFit/>
          </a:bodyPr>
          <a:lstStyle/>
          <a:p>
            <a:r>
              <a:rPr lang="en-GB" dirty="0"/>
              <a:t>Original </a:t>
            </a:r>
          </a:p>
          <a:p>
            <a:r>
              <a:rPr lang="en-GB" dirty="0" err="1"/>
              <a:t>funct</a:t>
            </a:r>
            <a:endParaRPr lang="en-GB" dirty="0"/>
          </a:p>
          <a:p>
            <a:r>
              <a:rPr lang="en-GB" dirty="0"/>
              <a:t>(2 sect) </a:t>
            </a:r>
          </a:p>
          <a:p>
            <a:r>
              <a:rPr lang="en-GB" dirty="0"/>
              <a:t>SLUG</a:t>
            </a:r>
          </a:p>
        </p:txBody>
      </p:sp>
      <p:sp>
        <p:nvSpPr>
          <p:cNvPr id="21" name="TextBox 20">
            <a:extLst>
              <a:ext uri="{FF2B5EF4-FFF2-40B4-BE49-F238E27FC236}">
                <a16:creationId xmlns:a16="http://schemas.microsoft.com/office/drawing/2014/main" id="{2E69BCBA-E370-3442-B7F0-CA0E8113F4B8}"/>
              </a:ext>
            </a:extLst>
          </p:cNvPr>
          <p:cNvSpPr txBox="1"/>
          <p:nvPr/>
        </p:nvSpPr>
        <p:spPr>
          <a:xfrm>
            <a:off x="10017374" y="1374507"/>
            <a:ext cx="1877437" cy="646331"/>
          </a:xfrm>
          <a:prstGeom prst="rect">
            <a:avLst/>
          </a:prstGeom>
          <a:noFill/>
        </p:spPr>
        <p:txBody>
          <a:bodyPr wrap="none" rtlCol="0">
            <a:spAutoFit/>
          </a:bodyPr>
          <a:lstStyle/>
          <a:p>
            <a:r>
              <a:rPr lang="en-GB" dirty="0"/>
              <a:t>Modified function</a:t>
            </a:r>
          </a:p>
          <a:p>
            <a:r>
              <a:rPr lang="en-GB" dirty="0"/>
              <a:t>(2 sect) SLUG</a:t>
            </a:r>
          </a:p>
        </p:txBody>
      </p:sp>
      <p:pic>
        <p:nvPicPr>
          <p:cNvPr id="28" name="Elemento grafico 4">
            <a:extLst>
              <a:ext uri="{FF2B5EF4-FFF2-40B4-BE49-F238E27FC236}">
                <a16:creationId xmlns:a16="http://schemas.microsoft.com/office/drawing/2014/main" id="{81853C2C-E49D-E84C-AA59-6B1FC3919E8E}"/>
              </a:ext>
            </a:extLst>
          </p:cNvPr>
          <p:cNvPicPr>
            <a:picLocks noChangeAspect="1"/>
          </p:cNvPicPr>
          <p:nvPr/>
        </p:nvPicPr>
        <p:blipFill rotWithShape="1">
          <a:blip r:embed="rId3">
            <a:extLst>
              <a:ext uri="{96DAC541-7B7A-43D3-8B79-37D633B846F1}">
                <asvg:svgBlip xmlns:asvg="http://schemas.microsoft.com/office/drawing/2016/SVG/main" r:embed="rId4"/>
              </a:ext>
            </a:extLst>
          </a:blip>
          <a:srcRect r="33767" b="48638"/>
          <a:stretch/>
        </p:blipFill>
        <p:spPr>
          <a:xfrm>
            <a:off x="10339754" y="146333"/>
            <a:ext cx="875370" cy="857980"/>
          </a:xfrm>
          <a:prstGeom prst="rect">
            <a:avLst/>
          </a:prstGeom>
        </p:spPr>
      </p:pic>
      <p:pic>
        <p:nvPicPr>
          <p:cNvPr id="29" name="Picture 2" descr="Chi siamo – Sushi – Sassari">
            <a:extLst>
              <a:ext uri="{FF2B5EF4-FFF2-40B4-BE49-F238E27FC236}">
                <a16:creationId xmlns:a16="http://schemas.microsoft.com/office/drawing/2014/main" id="{65F1E2E1-D554-3E42-966B-83E213210731}"/>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1152750" y="66186"/>
            <a:ext cx="1039250" cy="928653"/>
          </a:xfrm>
          <a:prstGeom prst="rect">
            <a:avLst/>
          </a:prstGeom>
          <a:noFill/>
          <a:extLst>
            <a:ext uri="{909E8E84-426E-40DD-AFC4-6F175D3DCCD1}">
              <a14:hiddenFill xmlns:a14="http://schemas.microsoft.com/office/drawing/2010/main">
                <a:solidFill>
                  <a:srgbClr val="FFFFFF"/>
                </a:solidFill>
              </a14:hiddenFill>
            </a:ext>
          </a:extLst>
        </p:spPr>
      </p:pic>
      <p:pic>
        <p:nvPicPr>
          <p:cNvPr id="22" name="Graphic 21" descr="Line arrow: Clockwise curve outline">
            <a:extLst>
              <a:ext uri="{FF2B5EF4-FFF2-40B4-BE49-F238E27FC236}">
                <a16:creationId xmlns:a16="http://schemas.microsoft.com/office/drawing/2014/main" id="{07C63FDA-B39C-014E-B304-02144C55B1B3}"/>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rot="1013766" flipH="1">
            <a:off x="6568689" y="4151822"/>
            <a:ext cx="1031931" cy="1031931"/>
          </a:xfrm>
          <a:prstGeom prst="rect">
            <a:avLst/>
          </a:prstGeom>
        </p:spPr>
      </p:pic>
    </p:spTree>
    <p:extLst>
      <p:ext uri="{BB962C8B-B14F-4D97-AF65-F5344CB8AC3E}">
        <p14:creationId xmlns:p14="http://schemas.microsoft.com/office/powerpoint/2010/main" val="238599716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TextBox 19">
            <a:extLst>
              <a:ext uri="{FF2B5EF4-FFF2-40B4-BE49-F238E27FC236}">
                <a16:creationId xmlns:a16="http://schemas.microsoft.com/office/drawing/2014/main" id="{452AA9E0-6CC1-FE4F-B4F2-24B960924072}"/>
              </a:ext>
            </a:extLst>
          </p:cNvPr>
          <p:cNvSpPr txBox="1"/>
          <p:nvPr/>
        </p:nvSpPr>
        <p:spPr>
          <a:xfrm>
            <a:off x="259574" y="299679"/>
            <a:ext cx="9604037" cy="461665"/>
          </a:xfrm>
          <a:prstGeom prst="rect">
            <a:avLst/>
          </a:prstGeom>
          <a:noFill/>
        </p:spPr>
        <p:txBody>
          <a:bodyPr wrap="square" rtlCol="0">
            <a:spAutoFit/>
          </a:bodyPr>
          <a:lstStyle/>
          <a:p>
            <a:r>
              <a:rPr lang="en-GB" sz="2400" b="1" dirty="0"/>
              <a:t>3.1 Results: Economic justification of scenarios selection </a:t>
            </a:r>
          </a:p>
        </p:txBody>
      </p:sp>
      <p:pic>
        <p:nvPicPr>
          <p:cNvPr id="21" name="Elemento grafico 4">
            <a:extLst>
              <a:ext uri="{FF2B5EF4-FFF2-40B4-BE49-F238E27FC236}">
                <a16:creationId xmlns:a16="http://schemas.microsoft.com/office/drawing/2014/main" id="{26879DD3-9DF7-1C43-BCCF-740E10D03AD0}"/>
              </a:ext>
            </a:extLst>
          </p:cNvPr>
          <p:cNvPicPr>
            <a:picLocks noChangeAspect="1"/>
          </p:cNvPicPr>
          <p:nvPr/>
        </p:nvPicPr>
        <p:blipFill rotWithShape="1">
          <a:blip r:embed="rId3">
            <a:extLst>
              <a:ext uri="{96DAC541-7B7A-43D3-8B79-37D633B846F1}">
                <asvg:svgBlip xmlns:asvg="http://schemas.microsoft.com/office/drawing/2016/SVG/main" r:embed="rId4"/>
              </a:ext>
            </a:extLst>
          </a:blip>
          <a:srcRect r="33767" b="48638"/>
          <a:stretch/>
        </p:blipFill>
        <p:spPr>
          <a:xfrm>
            <a:off x="10339754" y="146333"/>
            <a:ext cx="875370" cy="857980"/>
          </a:xfrm>
          <a:prstGeom prst="rect">
            <a:avLst/>
          </a:prstGeom>
        </p:spPr>
      </p:pic>
      <p:pic>
        <p:nvPicPr>
          <p:cNvPr id="22" name="Picture 2" descr="Chi siamo – Sushi – Sassari">
            <a:extLst>
              <a:ext uri="{FF2B5EF4-FFF2-40B4-BE49-F238E27FC236}">
                <a16:creationId xmlns:a16="http://schemas.microsoft.com/office/drawing/2014/main" id="{AB59439E-A8FB-0E47-9090-05EC438383F9}"/>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1152750" y="66186"/>
            <a:ext cx="1039250" cy="928653"/>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1">
            <a:extLst>
              <a:ext uri="{FF2B5EF4-FFF2-40B4-BE49-F238E27FC236}">
                <a16:creationId xmlns:a16="http://schemas.microsoft.com/office/drawing/2014/main" id="{2D979C88-A806-9749-8345-6B7B5343DC74}"/>
              </a:ext>
            </a:extLst>
          </p:cNvPr>
          <p:cNvSpPr/>
          <p:nvPr/>
        </p:nvSpPr>
        <p:spPr>
          <a:xfrm>
            <a:off x="259574" y="819253"/>
            <a:ext cx="10373524" cy="1346010"/>
          </a:xfrm>
          <a:prstGeom prst="rect">
            <a:avLst/>
          </a:prstGeom>
        </p:spPr>
        <p:txBody>
          <a:bodyPr wrap="square">
            <a:spAutoFit/>
          </a:bodyPr>
          <a:lstStyle/>
          <a:p>
            <a:pPr marL="285750" indent="-285750">
              <a:lnSpc>
                <a:spcPct val="115000"/>
              </a:lnSpc>
              <a:buFont typeface="Arial" panose="020B0604020202020204" pitchFamily="34" charset="0"/>
              <a:buChar char="•"/>
            </a:pPr>
            <a:r>
              <a:rPr lang="en-GB" dirty="0">
                <a:latin typeface="Calibri" panose="020F0502020204030204" pitchFamily="34" charset="0"/>
                <a:ea typeface="Calibri" panose="020F0502020204030204" pitchFamily="34" charset="0"/>
              </a:rPr>
              <a:t>In consideration of these results and acknowledging the strong dependence of several energy production techniques from water availability (IEA, 2012, 2016) we consider the two sector Leontief with mobile land and water as the most theoretically coherent version and the next sections will concern only this specification (ICESWN). </a:t>
            </a:r>
            <a:endParaRPr lang="en-IT" dirty="0">
              <a:latin typeface="Arial" panose="020B0604020202020204" pitchFamily="34" charset="0"/>
              <a:ea typeface="Arial" panose="020B0604020202020204" pitchFamily="34" charset="0"/>
            </a:endParaRPr>
          </a:p>
        </p:txBody>
      </p:sp>
      <p:sp>
        <p:nvSpPr>
          <p:cNvPr id="3" name="Rectangle 2">
            <a:extLst>
              <a:ext uri="{FF2B5EF4-FFF2-40B4-BE49-F238E27FC236}">
                <a16:creationId xmlns:a16="http://schemas.microsoft.com/office/drawing/2014/main" id="{00771BE0-CEFC-9B4E-BDF8-97CF4C20CED2}"/>
              </a:ext>
            </a:extLst>
          </p:cNvPr>
          <p:cNvSpPr/>
          <p:nvPr/>
        </p:nvSpPr>
        <p:spPr>
          <a:xfrm>
            <a:off x="259574" y="2223172"/>
            <a:ext cx="11067187" cy="369332"/>
          </a:xfrm>
          <a:prstGeom prst="rect">
            <a:avLst/>
          </a:prstGeom>
        </p:spPr>
        <p:txBody>
          <a:bodyPr wrap="square">
            <a:spAutoFit/>
          </a:bodyPr>
          <a:lstStyle/>
          <a:p>
            <a:pPr marL="285750" indent="-285750">
              <a:buFont typeface="Arial" panose="020B0604020202020204" pitchFamily="34" charset="0"/>
              <a:buChar char="•"/>
            </a:pPr>
            <a:r>
              <a:rPr lang="en-GB" dirty="0">
                <a:latin typeface="Calibri" panose="020F0502020204030204" pitchFamily="34" charset="0"/>
                <a:ea typeface="Calibri" panose="020F0502020204030204" pitchFamily="34" charset="0"/>
              </a:rPr>
              <a:t>the decision to alter the standard land mobility assumption (slug between sectors) was due to:</a:t>
            </a:r>
            <a:endParaRPr lang="en-GB" dirty="0"/>
          </a:p>
        </p:txBody>
      </p:sp>
      <p:sp>
        <p:nvSpPr>
          <p:cNvPr id="4" name="TextBox 3">
            <a:extLst>
              <a:ext uri="{FF2B5EF4-FFF2-40B4-BE49-F238E27FC236}">
                <a16:creationId xmlns:a16="http://schemas.microsoft.com/office/drawing/2014/main" id="{D5EFFB54-7BF4-154E-BABC-C7567F1AB2CA}"/>
              </a:ext>
            </a:extLst>
          </p:cNvPr>
          <p:cNvSpPr txBox="1"/>
          <p:nvPr/>
        </p:nvSpPr>
        <p:spPr>
          <a:xfrm>
            <a:off x="559837" y="2715209"/>
            <a:ext cx="3644075" cy="369332"/>
          </a:xfrm>
          <a:prstGeom prst="rect">
            <a:avLst/>
          </a:prstGeom>
          <a:noFill/>
        </p:spPr>
        <p:txBody>
          <a:bodyPr wrap="none" rtlCol="0">
            <a:spAutoFit/>
          </a:bodyPr>
          <a:lstStyle/>
          <a:p>
            <a:r>
              <a:rPr lang="en-GB" dirty="0"/>
              <a:t>Assuming ICESWN, 30% water shock:</a:t>
            </a:r>
          </a:p>
        </p:txBody>
      </p:sp>
      <p:pic>
        <p:nvPicPr>
          <p:cNvPr id="7" name="Picture 6">
            <a:extLst>
              <a:ext uri="{FF2B5EF4-FFF2-40B4-BE49-F238E27FC236}">
                <a16:creationId xmlns:a16="http://schemas.microsoft.com/office/drawing/2014/main" id="{27C90CF5-156D-1C46-946F-FD3F306AC8AF}"/>
              </a:ext>
            </a:extLst>
          </p:cNvPr>
          <p:cNvPicPr>
            <a:picLocks noChangeAspect="1"/>
          </p:cNvPicPr>
          <p:nvPr/>
        </p:nvPicPr>
        <p:blipFill>
          <a:blip r:embed="rId6"/>
          <a:stretch>
            <a:fillRect/>
          </a:stretch>
        </p:blipFill>
        <p:spPr>
          <a:xfrm>
            <a:off x="5600846" y="2920728"/>
            <a:ext cx="2778138" cy="1669838"/>
          </a:xfrm>
          <a:prstGeom prst="rect">
            <a:avLst/>
          </a:prstGeom>
        </p:spPr>
      </p:pic>
      <p:pic>
        <p:nvPicPr>
          <p:cNvPr id="8" name="Picture 7">
            <a:extLst>
              <a:ext uri="{FF2B5EF4-FFF2-40B4-BE49-F238E27FC236}">
                <a16:creationId xmlns:a16="http://schemas.microsoft.com/office/drawing/2014/main" id="{2D91CECC-7927-9B48-B559-5F4F824FA201}"/>
              </a:ext>
            </a:extLst>
          </p:cNvPr>
          <p:cNvPicPr>
            <a:picLocks noChangeAspect="1"/>
          </p:cNvPicPr>
          <p:nvPr/>
        </p:nvPicPr>
        <p:blipFill>
          <a:blip r:embed="rId7"/>
          <a:stretch>
            <a:fillRect/>
          </a:stretch>
        </p:blipFill>
        <p:spPr>
          <a:xfrm>
            <a:off x="559837" y="3429000"/>
            <a:ext cx="4341882" cy="2609747"/>
          </a:xfrm>
          <a:prstGeom prst="rect">
            <a:avLst/>
          </a:prstGeom>
        </p:spPr>
      </p:pic>
      <p:pic>
        <p:nvPicPr>
          <p:cNvPr id="9" name="Picture 8">
            <a:extLst>
              <a:ext uri="{FF2B5EF4-FFF2-40B4-BE49-F238E27FC236}">
                <a16:creationId xmlns:a16="http://schemas.microsoft.com/office/drawing/2014/main" id="{AF13E830-5B94-2041-9DC4-5BD6B9683C6C}"/>
              </a:ext>
            </a:extLst>
          </p:cNvPr>
          <p:cNvPicPr>
            <a:picLocks noChangeAspect="1"/>
          </p:cNvPicPr>
          <p:nvPr/>
        </p:nvPicPr>
        <p:blipFill>
          <a:blip r:embed="rId8"/>
          <a:stretch>
            <a:fillRect/>
          </a:stretch>
        </p:blipFill>
        <p:spPr>
          <a:xfrm>
            <a:off x="8548625" y="2985918"/>
            <a:ext cx="2778136" cy="1669837"/>
          </a:xfrm>
          <a:prstGeom prst="rect">
            <a:avLst/>
          </a:prstGeom>
        </p:spPr>
      </p:pic>
      <p:pic>
        <p:nvPicPr>
          <p:cNvPr id="10" name="Picture 9">
            <a:extLst>
              <a:ext uri="{FF2B5EF4-FFF2-40B4-BE49-F238E27FC236}">
                <a16:creationId xmlns:a16="http://schemas.microsoft.com/office/drawing/2014/main" id="{C3935E4E-8E5F-FE44-AC84-961C1A117977}"/>
              </a:ext>
            </a:extLst>
          </p:cNvPr>
          <p:cNvPicPr>
            <a:picLocks noChangeAspect="1"/>
          </p:cNvPicPr>
          <p:nvPr/>
        </p:nvPicPr>
        <p:blipFill>
          <a:blip r:embed="rId9"/>
          <a:stretch>
            <a:fillRect/>
          </a:stretch>
        </p:blipFill>
        <p:spPr>
          <a:xfrm>
            <a:off x="5600848" y="4851501"/>
            <a:ext cx="2778136" cy="1669837"/>
          </a:xfrm>
          <a:prstGeom prst="rect">
            <a:avLst/>
          </a:prstGeom>
        </p:spPr>
      </p:pic>
      <p:pic>
        <p:nvPicPr>
          <p:cNvPr id="11" name="Picture 10">
            <a:extLst>
              <a:ext uri="{FF2B5EF4-FFF2-40B4-BE49-F238E27FC236}">
                <a16:creationId xmlns:a16="http://schemas.microsoft.com/office/drawing/2014/main" id="{9347C890-2142-1D42-9CA3-3E345CABFCEB}"/>
              </a:ext>
            </a:extLst>
          </p:cNvPr>
          <p:cNvPicPr>
            <a:picLocks noChangeAspect="1"/>
          </p:cNvPicPr>
          <p:nvPr/>
        </p:nvPicPr>
        <p:blipFill>
          <a:blip r:embed="rId10"/>
          <a:stretch>
            <a:fillRect/>
          </a:stretch>
        </p:blipFill>
        <p:spPr>
          <a:xfrm>
            <a:off x="8593491" y="4851501"/>
            <a:ext cx="2778136" cy="1669837"/>
          </a:xfrm>
          <a:prstGeom prst="rect">
            <a:avLst/>
          </a:prstGeom>
        </p:spPr>
      </p:pic>
      <p:sp>
        <p:nvSpPr>
          <p:cNvPr id="5" name="TextBox 4">
            <a:extLst>
              <a:ext uri="{FF2B5EF4-FFF2-40B4-BE49-F238E27FC236}">
                <a16:creationId xmlns:a16="http://schemas.microsoft.com/office/drawing/2014/main" id="{AFF39197-D7E8-F942-A5ED-B0255C06ABD9}"/>
              </a:ext>
            </a:extLst>
          </p:cNvPr>
          <p:cNvSpPr txBox="1"/>
          <p:nvPr/>
        </p:nvSpPr>
        <p:spPr>
          <a:xfrm>
            <a:off x="559837" y="6175267"/>
            <a:ext cx="3456652" cy="369332"/>
          </a:xfrm>
          <a:prstGeom prst="rect">
            <a:avLst/>
          </a:prstGeom>
          <a:noFill/>
        </p:spPr>
        <p:txBody>
          <a:bodyPr wrap="none" rtlCol="0">
            <a:spAutoFit/>
          </a:bodyPr>
          <a:lstStyle/>
          <a:p>
            <a:r>
              <a:rPr lang="en-GB" b="1" dirty="0"/>
              <a:t>! &amp; Technological shift assumption</a:t>
            </a:r>
          </a:p>
        </p:txBody>
      </p:sp>
    </p:spTree>
    <p:extLst>
      <p:ext uri="{BB962C8B-B14F-4D97-AF65-F5344CB8AC3E}">
        <p14:creationId xmlns:p14="http://schemas.microsoft.com/office/powerpoint/2010/main" val="251654522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BC2A76FA-7F88-264F-9BCE-895C4E5ADD47}"/>
              </a:ext>
            </a:extLst>
          </p:cNvPr>
          <p:cNvSpPr txBox="1"/>
          <p:nvPr/>
        </p:nvSpPr>
        <p:spPr>
          <a:xfrm>
            <a:off x="439615" y="312001"/>
            <a:ext cx="9151031" cy="461665"/>
          </a:xfrm>
          <a:prstGeom prst="rect">
            <a:avLst/>
          </a:prstGeom>
          <a:noFill/>
        </p:spPr>
        <p:txBody>
          <a:bodyPr wrap="none" rtlCol="0">
            <a:spAutoFit/>
          </a:bodyPr>
          <a:lstStyle/>
          <a:p>
            <a:r>
              <a:rPr lang="en-GB" sz="2400" b="1" dirty="0"/>
              <a:t>3.3 Results - Regional Impacts (30% Water Scarcity Scenario): Output   </a:t>
            </a:r>
          </a:p>
        </p:txBody>
      </p:sp>
      <p:pic>
        <p:nvPicPr>
          <p:cNvPr id="10" name="Elemento grafico 4">
            <a:extLst>
              <a:ext uri="{FF2B5EF4-FFF2-40B4-BE49-F238E27FC236}">
                <a16:creationId xmlns:a16="http://schemas.microsoft.com/office/drawing/2014/main" id="{289DD729-2A9D-3842-AD33-76CA720901E2}"/>
              </a:ext>
            </a:extLst>
          </p:cNvPr>
          <p:cNvPicPr>
            <a:picLocks noChangeAspect="1"/>
          </p:cNvPicPr>
          <p:nvPr/>
        </p:nvPicPr>
        <p:blipFill rotWithShape="1">
          <a:blip r:embed="rId2">
            <a:extLst>
              <a:ext uri="{96DAC541-7B7A-43D3-8B79-37D633B846F1}">
                <asvg:svgBlip xmlns:asvg="http://schemas.microsoft.com/office/drawing/2016/SVG/main" r:embed="rId3"/>
              </a:ext>
            </a:extLst>
          </a:blip>
          <a:srcRect r="33767" b="48638"/>
          <a:stretch/>
        </p:blipFill>
        <p:spPr>
          <a:xfrm>
            <a:off x="10339754" y="146333"/>
            <a:ext cx="875370" cy="857980"/>
          </a:xfrm>
          <a:prstGeom prst="rect">
            <a:avLst/>
          </a:prstGeom>
        </p:spPr>
      </p:pic>
      <p:pic>
        <p:nvPicPr>
          <p:cNvPr id="11" name="Picture 2" descr="Chi siamo – Sushi – Sassari">
            <a:extLst>
              <a:ext uri="{FF2B5EF4-FFF2-40B4-BE49-F238E27FC236}">
                <a16:creationId xmlns:a16="http://schemas.microsoft.com/office/drawing/2014/main" id="{3FF4FFE9-DD65-754D-877C-6B18954F4F1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152750" y="66186"/>
            <a:ext cx="1039250" cy="928653"/>
          </a:xfrm>
          <a:prstGeom prst="rect">
            <a:avLst/>
          </a:prstGeom>
          <a:noFill/>
          <a:extLst>
            <a:ext uri="{909E8E84-426E-40DD-AFC4-6F175D3DCCD1}">
              <a14:hiddenFill xmlns:a14="http://schemas.microsoft.com/office/drawing/2010/main">
                <a:solidFill>
                  <a:srgbClr val="FFFFFF"/>
                </a:solidFill>
              </a14:hiddenFill>
            </a:ext>
          </a:extLst>
        </p:spPr>
      </p:pic>
      <p:sp>
        <p:nvSpPr>
          <p:cNvPr id="12" name="TextBox 11">
            <a:extLst>
              <a:ext uri="{FF2B5EF4-FFF2-40B4-BE49-F238E27FC236}">
                <a16:creationId xmlns:a16="http://schemas.microsoft.com/office/drawing/2014/main" id="{B153022F-B3FE-0447-B8D2-3E0CD3F7462A}"/>
              </a:ext>
            </a:extLst>
          </p:cNvPr>
          <p:cNvSpPr txBox="1"/>
          <p:nvPr/>
        </p:nvSpPr>
        <p:spPr>
          <a:xfrm>
            <a:off x="309773" y="5012648"/>
            <a:ext cx="832792" cy="369332"/>
          </a:xfrm>
          <a:prstGeom prst="rect">
            <a:avLst/>
          </a:prstGeom>
          <a:noFill/>
        </p:spPr>
        <p:txBody>
          <a:bodyPr wrap="none" rtlCol="0">
            <a:spAutoFit/>
          </a:bodyPr>
          <a:lstStyle/>
          <a:p>
            <a:r>
              <a:rPr lang="en-GB" b="1" dirty="0"/>
              <a:t>Energy</a:t>
            </a:r>
          </a:p>
        </p:txBody>
      </p:sp>
      <p:sp>
        <p:nvSpPr>
          <p:cNvPr id="13" name="TextBox 12">
            <a:extLst>
              <a:ext uri="{FF2B5EF4-FFF2-40B4-BE49-F238E27FC236}">
                <a16:creationId xmlns:a16="http://schemas.microsoft.com/office/drawing/2014/main" id="{B8FC0658-0227-6E4F-8582-552B2C8C80EB}"/>
              </a:ext>
            </a:extLst>
          </p:cNvPr>
          <p:cNvSpPr txBox="1"/>
          <p:nvPr/>
        </p:nvSpPr>
        <p:spPr>
          <a:xfrm>
            <a:off x="155126" y="1845352"/>
            <a:ext cx="1244893" cy="646331"/>
          </a:xfrm>
          <a:prstGeom prst="rect">
            <a:avLst/>
          </a:prstGeom>
          <a:noFill/>
        </p:spPr>
        <p:txBody>
          <a:bodyPr wrap="none" rtlCol="0">
            <a:spAutoFit/>
          </a:bodyPr>
          <a:lstStyle/>
          <a:p>
            <a:r>
              <a:rPr lang="en-GB" b="1" dirty="0"/>
              <a:t>Irrigated</a:t>
            </a:r>
          </a:p>
          <a:p>
            <a:r>
              <a:rPr lang="en-GB" b="1" dirty="0"/>
              <a:t>Agriculture</a:t>
            </a:r>
          </a:p>
        </p:txBody>
      </p:sp>
      <p:graphicFrame>
        <p:nvGraphicFramePr>
          <p:cNvPr id="14" name="Chart 13">
            <a:extLst>
              <a:ext uri="{FF2B5EF4-FFF2-40B4-BE49-F238E27FC236}">
                <a16:creationId xmlns:a16="http://schemas.microsoft.com/office/drawing/2014/main" id="{C837D8D3-BC3F-D647-B163-49012710C74D}"/>
              </a:ext>
            </a:extLst>
          </p:cNvPr>
          <p:cNvGraphicFramePr>
            <a:graphicFrameLocks/>
          </p:cNvGraphicFramePr>
          <p:nvPr>
            <p:extLst>
              <p:ext uri="{D42A27DB-BD31-4B8C-83A1-F6EECF244321}">
                <p14:modId xmlns:p14="http://schemas.microsoft.com/office/powerpoint/2010/main" val="3402927617"/>
              </p:ext>
            </p:extLst>
          </p:nvPr>
        </p:nvGraphicFramePr>
        <p:xfrm>
          <a:off x="1400019" y="991289"/>
          <a:ext cx="5040000" cy="2880000"/>
        </p:xfrm>
        <a:graphic>
          <a:graphicData uri="http://schemas.openxmlformats.org/drawingml/2006/chart">
            <c:chart xmlns:c="http://schemas.openxmlformats.org/drawingml/2006/chart" xmlns:r="http://schemas.openxmlformats.org/officeDocument/2006/relationships" r:id="rId5"/>
          </a:graphicData>
        </a:graphic>
      </p:graphicFrame>
      <p:graphicFrame>
        <p:nvGraphicFramePr>
          <p:cNvPr id="16" name="Chart 15">
            <a:extLst>
              <a:ext uri="{FF2B5EF4-FFF2-40B4-BE49-F238E27FC236}">
                <a16:creationId xmlns:a16="http://schemas.microsoft.com/office/drawing/2014/main" id="{0EF8B46D-9E54-6D40-BB2C-5908CFCBF113}"/>
              </a:ext>
            </a:extLst>
          </p:cNvPr>
          <p:cNvGraphicFramePr>
            <a:graphicFrameLocks/>
          </p:cNvGraphicFramePr>
          <p:nvPr>
            <p:extLst>
              <p:ext uri="{D42A27DB-BD31-4B8C-83A1-F6EECF244321}">
                <p14:modId xmlns:p14="http://schemas.microsoft.com/office/powerpoint/2010/main" val="2252247385"/>
              </p:ext>
            </p:extLst>
          </p:nvPr>
        </p:nvGraphicFramePr>
        <p:xfrm>
          <a:off x="6440019" y="1004313"/>
          <a:ext cx="5040000" cy="2880000"/>
        </p:xfrm>
        <a:graphic>
          <a:graphicData uri="http://schemas.openxmlformats.org/drawingml/2006/chart">
            <c:chart xmlns:c="http://schemas.openxmlformats.org/drawingml/2006/chart" xmlns:r="http://schemas.openxmlformats.org/officeDocument/2006/relationships" r:id="rId6"/>
          </a:graphicData>
        </a:graphic>
      </p:graphicFrame>
      <p:graphicFrame>
        <p:nvGraphicFramePr>
          <p:cNvPr id="17" name="Chart 16">
            <a:extLst>
              <a:ext uri="{FF2B5EF4-FFF2-40B4-BE49-F238E27FC236}">
                <a16:creationId xmlns:a16="http://schemas.microsoft.com/office/drawing/2014/main" id="{FA94FD13-70BC-074B-B96D-F23CF0EB50F1}"/>
              </a:ext>
            </a:extLst>
          </p:cNvPr>
          <p:cNvGraphicFramePr>
            <a:graphicFrameLocks/>
          </p:cNvGraphicFramePr>
          <p:nvPr>
            <p:extLst>
              <p:ext uri="{D42A27DB-BD31-4B8C-83A1-F6EECF244321}">
                <p14:modId xmlns:p14="http://schemas.microsoft.com/office/powerpoint/2010/main" val="854062642"/>
              </p:ext>
            </p:extLst>
          </p:nvPr>
        </p:nvGraphicFramePr>
        <p:xfrm>
          <a:off x="1400019" y="3871289"/>
          <a:ext cx="5040000" cy="2880000"/>
        </p:xfrm>
        <a:graphic>
          <a:graphicData uri="http://schemas.openxmlformats.org/drawingml/2006/chart">
            <c:chart xmlns:c="http://schemas.openxmlformats.org/drawingml/2006/chart" xmlns:r="http://schemas.openxmlformats.org/officeDocument/2006/relationships" r:id="rId7"/>
          </a:graphicData>
        </a:graphic>
      </p:graphicFrame>
      <p:graphicFrame>
        <p:nvGraphicFramePr>
          <p:cNvPr id="18" name="Chart 17">
            <a:extLst>
              <a:ext uri="{FF2B5EF4-FFF2-40B4-BE49-F238E27FC236}">
                <a16:creationId xmlns:a16="http://schemas.microsoft.com/office/drawing/2014/main" id="{8B8CD55C-BB2D-FC47-A0EF-25ABE8EBAC56}"/>
              </a:ext>
            </a:extLst>
          </p:cNvPr>
          <p:cNvGraphicFramePr>
            <a:graphicFrameLocks/>
          </p:cNvGraphicFramePr>
          <p:nvPr>
            <p:extLst>
              <p:ext uri="{D42A27DB-BD31-4B8C-83A1-F6EECF244321}">
                <p14:modId xmlns:p14="http://schemas.microsoft.com/office/powerpoint/2010/main" val="1739003522"/>
              </p:ext>
            </p:extLst>
          </p:nvPr>
        </p:nvGraphicFramePr>
        <p:xfrm>
          <a:off x="6440019" y="3876746"/>
          <a:ext cx="5040000" cy="2880000"/>
        </p:xfrm>
        <a:graphic>
          <a:graphicData uri="http://schemas.openxmlformats.org/drawingml/2006/chart">
            <c:chart xmlns:c="http://schemas.openxmlformats.org/drawingml/2006/chart" xmlns:r="http://schemas.openxmlformats.org/officeDocument/2006/relationships" r:id="rId8"/>
          </a:graphicData>
        </a:graphic>
      </p:graphicFrame>
    </p:spTree>
    <p:extLst>
      <p:ext uri="{BB962C8B-B14F-4D97-AF65-F5344CB8AC3E}">
        <p14:creationId xmlns:p14="http://schemas.microsoft.com/office/powerpoint/2010/main" val="2751300570"/>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1659</TotalTime>
  <Words>829</Words>
  <Application>Microsoft Macintosh PowerPoint</Application>
  <PresentationFormat>Widescreen</PresentationFormat>
  <Paragraphs>220</Paragraphs>
  <Slides>14</Slides>
  <Notes>1</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14</vt:i4>
      </vt:variant>
    </vt:vector>
  </HeadingPairs>
  <TitlesOfParts>
    <vt:vector size="18" baseType="lpstr">
      <vt:lpstr>Arial</vt:lpstr>
      <vt:lpstr>Calibri</vt:lpstr>
      <vt:lpstr>Calibri Light</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Elisa Bardazzi</dc:creator>
  <cp:lastModifiedBy>Elisa Bardazzi</cp:lastModifiedBy>
  <cp:revision>44</cp:revision>
  <dcterms:created xsi:type="dcterms:W3CDTF">2021-05-25T10:10:07Z</dcterms:created>
  <dcterms:modified xsi:type="dcterms:W3CDTF">2021-05-29T12:13:00Z</dcterms:modified>
</cp:coreProperties>
</file>