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304" r:id="rId3"/>
    <p:sldId id="472" r:id="rId4"/>
    <p:sldId id="475" r:id="rId5"/>
    <p:sldId id="361" r:id="rId6"/>
    <p:sldId id="463" r:id="rId7"/>
    <p:sldId id="466" r:id="rId8"/>
    <p:sldId id="375" r:id="rId9"/>
    <p:sldId id="464" r:id="rId10"/>
    <p:sldId id="467" r:id="rId11"/>
    <p:sldId id="468" r:id="rId12"/>
    <p:sldId id="461" r:id="rId13"/>
    <p:sldId id="460" r:id="rId14"/>
    <p:sldId id="462" r:id="rId15"/>
    <p:sldId id="469" r:id="rId16"/>
    <p:sldId id="420" r:id="rId17"/>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56414" cy="467071"/>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995217" y="1"/>
            <a:ext cx="3056414" cy="467071"/>
          </a:xfrm>
          <a:prstGeom prst="rect">
            <a:avLst/>
          </a:prstGeom>
        </p:spPr>
        <p:txBody>
          <a:bodyPr vert="horz" lIns="91440" tIns="45720" rIns="91440" bIns="45720" rtlCol="0"/>
          <a:lstStyle>
            <a:lvl1pPr algn="r">
              <a:defRPr sz="1200"/>
            </a:lvl1pPr>
          </a:lstStyle>
          <a:p>
            <a:fld id="{CA03EC9A-2F82-4F79-BFA3-3DC96361A629}" type="datetimeFigureOut">
              <a:rPr lang="en-AU" smtClean="0"/>
              <a:t>16/06/2023</a:t>
            </a:fld>
            <a:endParaRPr lang="en-AU"/>
          </a:p>
        </p:txBody>
      </p:sp>
      <p:sp>
        <p:nvSpPr>
          <p:cNvPr id="4" name="Footer Placeholder 3"/>
          <p:cNvSpPr>
            <a:spLocks noGrp="1"/>
          </p:cNvSpPr>
          <p:nvPr>
            <p:ph type="ftr" sz="quarter" idx="2"/>
          </p:nvPr>
        </p:nvSpPr>
        <p:spPr>
          <a:xfrm>
            <a:off x="0" y="8842029"/>
            <a:ext cx="3056414" cy="467071"/>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995217" y="8842029"/>
            <a:ext cx="3056414" cy="467071"/>
          </a:xfrm>
          <a:prstGeom prst="rect">
            <a:avLst/>
          </a:prstGeom>
        </p:spPr>
        <p:txBody>
          <a:bodyPr vert="horz" lIns="91440" tIns="45720" rIns="91440" bIns="45720" rtlCol="0" anchor="b"/>
          <a:lstStyle>
            <a:lvl1pPr algn="r">
              <a:defRPr sz="1200"/>
            </a:lvl1pPr>
          </a:lstStyle>
          <a:p>
            <a:fld id="{C36981A2-7FCC-46AC-A321-1EB1B26B14C1}" type="slidenum">
              <a:rPr lang="en-AU" smtClean="0"/>
              <a:t>‹#›</a:t>
            </a:fld>
            <a:endParaRPr lang="en-AU"/>
          </a:p>
        </p:txBody>
      </p:sp>
    </p:spTree>
    <p:extLst>
      <p:ext uri="{BB962C8B-B14F-4D97-AF65-F5344CB8AC3E}">
        <p14:creationId xmlns:p14="http://schemas.microsoft.com/office/powerpoint/2010/main" val="17516248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56414" cy="467071"/>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995217" y="1"/>
            <a:ext cx="3056414" cy="467071"/>
          </a:xfrm>
          <a:prstGeom prst="rect">
            <a:avLst/>
          </a:prstGeom>
        </p:spPr>
        <p:txBody>
          <a:bodyPr vert="horz" lIns="91440" tIns="45720" rIns="91440" bIns="45720" rtlCol="0"/>
          <a:lstStyle>
            <a:lvl1pPr algn="r">
              <a:defRPr sz="1200"/>
            </a:lvl1pPr>
          </a:lstStyle>
          <a:p>
            <a:fld id="{B5698C87-9B29-4625-B86A-7D6279CE43D0}" type="datetimeFigureOut">
              <a:rPr lang="en-AU" smtClean="0"/>
              <a:t>16/06/2023</a:t>
            </a:fld>
            <a:endParaRPr lang="en-AU"/>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705327" y="4480004"/>
            <a:ext cx="5642610" cy="366545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842029"/>
            <a:ext cx="3056414" cy="467071"/>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995217" y="8842029"/>
            <a:ext cx="3056414" cy="467071"/>
          </a:xfrm>
          <a:prstGeom prst="rect">
            <a:avLst/>
          </a:prstGeom>
        </p:spPr>
        <p:txBody>
          <a:bodyPr vert="horz" lIns="91440" tIns="45720" rIns="91440" bIns="45720" rtlCol="0" anchor="b"/>
          <a:lstStyle>
            <a:lvl1pPr algn="r">
              <a:defRPr sz="1200"/>
            </a:lvl1pPr>
          </a:lstStyle>
          <a:p>
            <a:fld id="{AED9063C-756A-4D1D-9848-B942AD7C7F36}" type="slidenum">
              <a:rPr lang="en-AU" smtClean="0"/>
              <a:t>‹#›</a:t>
            </a:fld>
            <a:endParaRPr lang="en-AU"/>
          </a:p>
        </p:txBody>
      </p:sp>
    </p:spTree>
    <p:extLst>
      <p:ext uri="{BB962C8B-B14F-4D97-AF65-F5344CB8AC3E}">
        <p14:creationId xmlns:p14="http://schemas.microsoft.com/office/powerpoint/2010/main" val="222776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E89775F6-3E75-467F-A653-B0230F811BCB}" type="datetimeFigureOut">
              <a:rPr lang="en-AU" smtClean="0"/>
              <a:t>16/06/2023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221470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89775F6-3E75-467F-A653-B0230F811BCB}" type="datetimeFigureOut">
              <a:rPr lang="en-AU" smtClean="0"/>
              <a:t>16/06/2023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212602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9775F6-3E75-467F-A653-B0230F811BCB}" type="datetimeFigureOut">
              <a:rPr lang="en-AU" smtClean="0"/>
              <a:t>16/06/2023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104784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E89775F6-3E75-467F-A653-B0230F811BCB}" type="datetimeFigureOut">
              <a:rPr lang="en-AU" smtClean="0"/>
              <a:t>16/06/2023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2372701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E89775F6-3E75-467F-A653-B0230F811BCB}" type="datetimeFigureOut">
              <a:rPr lang="en-AU" smtClean="0"/>
              <a:t>16/06/2023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1015806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E89775F6-3E75-467F-A653-B0230F811BCB}" type="datetimeFigureOut">
              <a:rPr lang="en-AU" smtClean="0"/>
              <a:t>16/06/2023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2152917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9775F6-3E75-467F-A653-B0230F811BCB}" type="datetimeFigureOut">
              <a:rPr lang="en-AU" smtClean="0"/>
              <a:t>16/06/2023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4052845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9775F6-3E75-467F-A653-B0230F811BCB}" type="datetimeFigureOut">
              <a:rPr lang="en-AU" smtClean="0"/>
              <a:t>16/06/2023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3364593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9775F6-3E75-467F-A653-B0230F811BCB}" type="datetimeFigureOut">
              <a:rPr lang="en-AU" smtClean="0"/>
              <a:t>16/06/2023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1876274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89775F6-3E75-467F-A653-B0230F811BCB}" type="datetimeFigureOut">
              <a:rPr lang="en-AU" smtClean="0"/>
              <a:t>16/06/2023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3739277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89775F6-3E75-467F-A653-B0230F811BCB}" type="datetimeFigureOut">
              <a:rPr lang="en-AU" smtClean="0"/>
              <a:t>16/06/2023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0814709-6025-4C6B-8B38-9DCB11863917}" type="slidenum">
              <a:rPr lang="en-AU" smtClean="0"/>
              <a:t>‹#›</a:t>
            </a:fld>
            <a:endParaRPr lang="en-AU"/>
          </a:p>
        </p:txBody>
      </p:sp>
    </p:spTree>
    <p:extLst>
      <p:ext uri="{BB962C8B-B14F-4D97-AF65-F5344CB8AC3E}">
        <p14:creationId xmlns:p14="http://schemas.microsoft.com/office/powerpoint/2010/main" val="3804692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9775F6-3E75-467F-A653-B0230F811BCB}" type="datetimeFigureOut">
              <a:rPr lang="en-AU" smtClean="0"/>
              <a:t>16/06/2023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14709-6025-4C6B-8B38-9DCB11863917}" type="slidenum">
              <a:rPr lang="en-AU" smtClean="0"/>
              <a:t>‹#›</a:t>
            </a:fld>
            <a:endParaRPr lang="en-AU"/>
          </a:p>
        </p:txBody>
      </p:sp>
    </p:spTree>
    <p:extLst>
      <p:ext uri="{BB962C8B-B14F-4D97-AF65-F5344CB8AC3E}">
        <p14:creationId xmlns:p14="http://schemas.microsoft.com/office/powerpoint/2010/main" val="1017384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4025" y="690002"/>
            <a:ext cx="10327340" cy="2738997"/>
          </a:xfrm>
        </p:spPr>
        <p:txBody>
          <a:bodyPr>
            <a:normAutofit/>
          </a:bodyPr>
          <a:lstStyle/>
          <a:p>
            <a:pPr fontAlgn="base"/>
            <a:r>
              <a:rPr lang="en-AU" sz="3600" dirty="0"/>
              <a:t>Multilateral Context for EU-Australia Economic </a:t>
            </a:r>
            <a:r>
              <a:rPr lang="en-AU" sz="3600" dirty="0" smtClean="0"/>
              <a:t>Cooperation</a:t>
            </a:r>
            <a:r>
              <a:rPr lang="en-AU" sz="3600" smtClean="0"/>
              <a:t/>
            </a:r>
            <a:br>
              <a:rPr lang="en-AU" sz="3600" smtClean="0"/>
            </a:br>
            <a:r>
              <a:rPr lang="en-AU" sz="3600" smtClean="0"/>
              <a:t>26</a:t>
            </a:r>
            <a:r>
              <a:rPr lang="en-AU" sz="3600" baseline="30000" smtClean="0"/>
              <a:t>th</a:t>
            </a:r>
            <a:r>
              <a:rPr lang="en-AU" sz="3600" smtClean="0"/>
              <a:t> </a:t>
            </a:r>
            <a:r>
              <a:rPr lang="en-AU" sz="3600" dirty="0" smtClean="0"/>
              <a:t>Annual Conference on Global Economic Analysis, Bordeaux</a:t>
            </a:r>
            <a:r>
              <a:rPr lang="en-AU" sz="3600" smtClean="0"/>
              <a:t/>
            </a:r>
            <a:br>
              <a:rPr lang="en-AU" sz="3600" smtClean="0"/>
            </a:br>
            <a:r>
              <a:rPr lang="en-AU" sz="2800" b="1" smtClean="0"/>
              <a:t>14-16 </a:t>
            </a:r>
            <a:r>
              <a:rPr lang="en-AU" sz="2800" b="1" dirty="0" smtClean="0"/>
              <a:t>July 2023</a:t>
            </a:r>
            <a:endParaRPr lang="en-AU" sz="2800" dirty="0"/>
          </a:p>
        </p:txBody>
      </p:sp>
      <p:sp>
        <p:nvSpPr>
          <p:cNvPr id="3" name="Subtitle 2"/>
          <p:cNvSpPr>
            <a:spLocks noGrp="1"/>
          </p:cNvSpPr>
          <p:nvPr>
            <p:ph type="subTitle" idx="1"/>
          </p:nvPr>
        </p:nvSpPr>
        <p:spPr>
          <a:xfrm>
            <a:off x="1524000" y="4489540"/>
            <a:ext cx="9144000" cy="1655762"/>
          </a:xfrm>
        </p:spPr>
        <p:txBody>
          <a:bodyPr>
            <a:normAutofit fontScale="77500" lnSpcReduction="20000"/>
          </a:bodyPr>
          <a:lstStyle/>
          <a:p>
            <a:r>
              <a:rPr lang="en-AU" dirty="0" smtClean="0"/>
              <a:t>Paul Gretton</a:t>
            </a:r>
          </a:p>
          <a:p>
            <a:r>
              <a:rPr lang="en-AU" dirty="0" smtClean="0"/>
              <a:t>East Asia Bureau of Economic Research, Crawford School and </a:t>
            </a:r>
          </a:p>
          <a:p>
            <a:r>
              <a:rPr lang="en-AU" dirty="0" smtClean="0"/>
              <a:t>Centre of European Studies</a:t>
            </a:r>
          </a:p>
          <a:p>
            <a:r>
              <a:rPr lang="en-AU" dirty="0" smtClean="0"/>
              <a:t>The Australian National University</a:t>
            </a:r>
          </a:p>
          <a:p>
            <a:r>
              <a:rPr lang="en-AU" dirty="0" smtClean="0"/>
              <a:t>(Not for quotation or circulation; Comments welcome)</a:t>
            </a:r>
            <a:endParaRPr lang="en-AU" dirty="0"/>
          </a:p>
        </p:txBody>
      </p:sp>
    </p:spTree>
    <p:extLst>
      <p:ext uri="{BB962C8B-B14F-4D97-AF65-F5344CB8AC3E}">
        <p14:creationId xmlns:p14="http://schemas.microsoft.com/office/powerpoint/2010/main" val="2616773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Abstract</a:t>
            </a:r>
            <a:endParaRPr lang="en-AU" dirty="0"/>
          </a:p>
        </p:txBody>
      </p:sp>
      <p:sp>
        <p:nvSpPr>
          <p:cNvPr id="3" name="Content Placeholder 2"/>
          <p:cNvSpPr>
            <a:spLocks noGrp="1"/>
          </p:cNvSpPr>
          <p:nvPr>
            <p:ph idx="1"/>
          </p:nvPr>
        </p:nvSpPr>
        <p:spPr>
          <a:xfrm>
            <a:off x="838200" y="1690688"/>
            <a:ext cx="10515600" cy="4831136"/>
          </a:xfrm>
        </p:spPr>
        <p:txBody>
          <a:bodyPr>
            <a:noAutofit/>
          </a:bodyPr>
          <a:lstStyle/>
          <a:p>
            <a:pPr marL="0" indent="0">
              <a:buNone/>
            </a:pPr>
            <a:r>
              <a:rPr lang="en-GB" sz="2400" dirty="0"/>
              <a:t>Following the GFC, growth in global trade has been sluggish with recent trade and regional tensions providing doubt as to whether these trends will change any time soon. There is, therefore considerable uncertainty about how the EU-Australian economic relationship will evolve over the next decades. This paper first uses </a:t>
            </a:r>
            <a:r>
              <a:rPr lang="en-AU" sz="2400" dirty="0"/>
              <a:t>longer-term projections of the global economy implemented in </a:t>
            </a:r>
            <a:r>
              <a:rPr lang="en-GB" sz="2400" dirty="0"/>
              <a:t>the GDyn-FS dynamic global general equilibrium model, </a:t>
            </a:r>
            <a:r>
              <a:rPr lang="en-AU" sz="2400" dirty="0"/>
              <a:t>to suggest global exports could expand to reach around 35 percent of global output by 2050 from the current level of around 30 percent. Such a change would likely be accompanied by a re-orientation of trade between regions and materially influence the EU-Australia economic relationship and global trading relationships more broadly. It then draws on differences between regions in energy demand, productive capital and the distribution of real wealth to provide a wider context for EU-Australia economic cooperation over the coming decades.</a:t>
            </a:r>
            <a:endParaRPr lang="en-AU" dirty="0"/>
          </a:p>
        </p:txBody>
      </p:sp>
    </p:spTree>
    <p:extLst>
      <p:ext uri="{BB962C8B-B14F-4D97-AF65-F5344CB8AC3E}">
        <p14:creationId xmlns:p14="http://schemas.microsoft.com/office/powerpoint/2010/main" val="38571783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Context of this presentation and intended outcomes</a:t>
            </a:r>
            <a:endParaRPr lang="en-AU" dirty="0"/>
          </a:p>
        </p:txBody>
      </p:sp>
      <p:sp>
        <p:nvSpPr>
          <p:cNvPr id="3" name="Content Placeholder 2"/>
          <p:cNvSpPr>
            <a:spLocks noGrp="1"/>
          </p:cNvSpPr>
          <p:nvPr>
            <p:ph idx="1"/>
          </p:nvPr>
        </p:nvSpPr>
        <p:spPr/>
        <p:txBody>
          <a:bodyPr>
            <a:normAutofit fontScale="92500" lnSpcReduction="10000"/>
          </a:bodyPr>
          <a:lstStyle/>
          <a:p>
            <a:r>
              <a:rPr lang="en-US" dirty="0" smtClean="0">
                <a:cs typeface="Times New Roman" panose="02020603050405020304" pitchFamily="18" charset="0"/>
              </a:rPr>
              <a:t>Contribution to </a:t>
            </a:r>
            <a:r>
              <a:rPr lang="en-AU" dirty="0"/>
              <a:t>Jean Monnet Centre of Excellence </a:t>
            </a:r>
            <a:r>
              <a:rPr lang="en-AU" dirty="0" smtClean="0"/>
              <a:t>Grant Project on </a:t>
            </a:r>
            <a:r>
              <a:rPr lang="en-AU" dirty="0"/>
              <a:t>Closer Economic Cooperation between EU and </a:t>
            </a:r>
            <a:r>
              <a:rPr lang="en-AU" dirty="0" smtClean="0"/>
              <a:t>Australia</a:t>
            </a:r>
          </a:p>
          <a:p>
            <a:pPr lvl="1"/>
            <a:r>
              <a:rPr lang="en-AU" dirty="0" smtClean="0">
                <a:cs typeface="Times New Roman" panose="02020603050405020304" pitchFamily="18" charset="0"/>
              </a:rPr>
              <a:t>Coordinated by Centre of European Studies ANU</a:t>
            </a:r>
            <a:endParaRPr lang="en-US" dirty="0" smtClean="0">
              <a:cs typeface="Times New Roman" panose="02020603050405020304" pitchFamily="18" charset="0"/>
            </a:endParaRPr>
          </a:p>
          <a:p>
            <a:r>
              <a:rPr lang="en-US" dirty="0" smtClean="0">
                <a:cs typeface="Times New Roman" panose="02020603050405020304" pitchFamily="18" charset="0"/>
              </a:rPr>
              <a:t>Deeper understanding of possible future trade growth trajectories in a global context </a:t>
            </a:r>
          </a:p>
          <a:p>
            <a:r>
              <a:rPr lang="en-US" dirty="0" smtClean="0">
                <a:cs typeface="Times New Roman" panose="02020603050405020304" pitchFamily="18" charset="0"/>
              </a:rPr>
              <a:t>Some implications of convergence of per capita primary energy consumption for global energy demand</a:t>
            </a:r>
          </a:p>
          <a:p>
            <a:r>
              <a:rPr lang="en-US" dirty="0" smtClean="0">
                <a:cs typeface="Times New Roman" panose="02020603050405020304" pitchFamily="18" charset="0"/>
              </a:rPr>
              <a:t>Policy implications bearing on EU-Australia economic cooperation</a:t>
            </a:r>
          </a:p>
          <a:p>
            <a:r>
              <a:rPr lang="en-AU" dirty="0" smtClean="0"/>
              <a:t>Analysis Included in a broader workshop </a:t>
            </a:r>
          </a:p>
          <a:p>
            <a:pPr marL="457200" lvl="1" indent="0">
              <a:buNone/>
            </a:pPr>
            <a:r>
              <a:rPr lang="en-AU" dirty="0" smtClean="0"/>
              <a:t>https</a:t>
            </a:r>
            <a:r>
              <a:rPr lang="en-AU" dirty="0"/>
              <a:t>://ces.cass.anu.edu.au/sites/default/files/docs/2023/5/2023_vol_14_no_2_CoE_Academic_Workshop.pdf</a:t>
            </a:r>
            <a:endParaRPr lang="en-US" dirty="0" smtClean="0">
              <a:cs typeface="Times New Roman" panose="02020603050405020304" pitchFamily="18" charset="0"/>
            </a:endParaRPr>
          </a:p>
        </p:txBody>
      </p:sp>
    </p:spTree>
    <p:extLst>
      <p:ext uri="{BB962C8B-B14F-4D97-AF65-F5344CB8AC3E}">
        <p14:creationId xmlns:p14="http://schemas.microsoft.com/office/powerpoint/2010/main" val="701277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Methods</a:t>
            </a:r>
            <a:endParaRPr lang="en-AU" dirty="0"/>
          </a:p>
        </p:txBody>
      </p:sp>
      <p:sp>
        <p:nvSpPr>
          <p:cNvPr id="3" name="Content Placeholder 2"/>
          <p:cNvSpPr>
            <a:spLocks noGrp="1"/>
          </p:cNvSpPr>
          <p:nvPr>
            <p:ph idx="1"/>
          </p:nvPr>
        </p:nvSpPr>
        <p:spPr/>
        <p:txBody>
          <a:bodyPr>
            <a:noAutofit/>
          </a:bodyPr>
          <a:lstStyle/>
          <a:p>
            <a:r>
              <a:rPr lang="en-AU" sz="2600" dirty="0" smtClean="0"/>
              <a:t>Utilize the GDyn-FS model – a multi-region, multi-sector </a:t>
            </a:r>
            <a:r>
              <a:rPr lang="en-AU" sz="2600" i="1" dirty="0" smtClean="0"/>
              <a:t>dynamic</a:t>
            </a:r>
            <a:r>
              <a:rPr lang="en-AU" sz="2600" dirty="0" smtClean="0"/>
              <a:t> global </a:t>
            </a:r>
            <a:r>
              <a:rPr lang="en-AU" sz="2600" dirty="0"/>
              <a:t>general equilibrium model (</a:t>
            </a:r>
            <a:r>
              <a:rPr lang="en-AU" sz="2600" dirty="0" err="1"/>
              <a:t>Ianchovichina</a:t>
            </a:r>
            <a:r>
              <a:rPr lang="en-AU" sz="2600" dirty="0"/>
              <a:t> &amp; Walmsley </a:t>
            </a:r>
            <a:r>
              <a:rPr lang="en-AU" sz="2600" dirty="0" smtClean="0"/>
              <a:t>2012, Gretton 2022)</a:t>
            </a:r>
          </a:p>
          <a:p>
            <a:r>
              <a:rPr lang="en-AU" sz="2600" dirty="0" smtClean="0"/>
              <a:t>Novel features of GDyn-FS</a:t>
            </a:r>
          </a:p>
          <a:p>
            <a:pPr lvl="1"/>
            <a:r>
              <a:rPr lang="en-AU" sz="2200" dirty="0" smtClean="0"/>
              <a:t>Projects </a:t>
            </a:r>
            <a:r>
              <a:rPr lang="en-AU" sz="2200" dirty="0"/>
              <a:t>a stable long-run base line with non-convex adjustment </a:t>
            </a:r>
            <a:r>
              <a:rPr lang="en-AU" sz="2200" dirty="0" smtClean="0"/>
              <a:t>costs </a:t>
            </a:r>
          </a:p>
          <a:p>
            <a:pPr lvl="1"/>
            <a:r>
              <a:rPr lang="en-AU" sz="2200" dirty="0" smtClean="0"/>
              <a:t>Includes </a:t>
            </a:r>
            <a:r>
              <a:rPr lang="en-AU" sz="2200" dirty="0"/>
              <a:t>a rate of return rule for the allocation of saving between </a:t>
            </a:r>
            <a:r>
              <a:rPr lang="en-AU" sz="2200" dirty="0" smtClean="0"/>
              <a:t>regions</a:t>
            </a:r>
          </a:p>
          <a:p>
            <a:pPr lvl="1"/>
            <a:r>
              <a:rPr lang="en-AU" sz="2200" dirty="0" smtClean="0"/>
              <a:t>Relaxes </a:t>
            </a:r>
            <a:r>
              <a:rPr lang="en-AU" sz="2200" dirty="0"/>
              <a:t>the assumption of fixed shares </a:t>
            </a:r>
            <a:r>
              <a:rPr lang="en-AU" sz="2200" dirty="0" smtClean="0"/>
              <a:t>consumption-saving decisions </a:t>
            </a:r>
          </a:p>
          <a:p>
            <a:pPr lvl="1"/>
            <a:r>
              <a:rPr lang="en-AU" sz="2200" dirty="0" smtClean="0"/>
              <a:t>Exhibits imperfect mobility of factors across regions </a:t>
            </a:r>
          </a:p>
          <a:p>
            <a:pPr lvl="1"/>
            <a:r>
              <a:rPr lang="en-AU" sz="2200" dirty="0" smtClean="0"/>
              <a:t>Relaxes Leontief technology in intermediate input use</a:t>
            </a:r>
          </a:p>
          <a:p>
            <a:pPr lvl="1"/>
            <a:r>
              <a:rPr lang="en-AU" sz="2200" dirty="0" smtClean="0"/>
              <a:t>Includes exogenous </a:t>
            </a:r>
            <a:r>
              <a:rPr lang="en-AU" sz="2200" dirty="0"/>
              <a:t>national consumption-saving choices and trade </a:t>
            </a:r>
            <a:r>
              <a:rPr lang="en-AU" sz="2200" dirty="0" smtClean="0"/>
              <a:t>intensities </a:t>
            </a:r>
          </a:p>
          <a:p>
            <a:pPr lvl="1"/>
            <a:r>
              <a:rPr lang="en-AU" sz="2200" dirty="0" smtClean="0"/>
              <a:t>Can </a:t>
            </a:r>
            <a:r>
              <a:rPr lang="en-AU" sz="2200" dirty="0"/>
              <a:t>compare projected trade shares in a target year (</a:t>
            </a:r>
            <a:r>
              <a:rPr lang="en-AU" sz="2200" dirty="0" smtClean="0"/>
              <a:t>2050) with </a:t>
            </a:r>
            <a:r>
              <a:rPr lang="en-AU" sz="2200" dirty="0"/>
              <a:t>shares in a benchmark year </a:t>
            </a:r>
            <a:r>
              <a:rPr lang="en-AU" sz="2200" dirty="0" smtClean="0"/>
              <a:t>(pre-COVID </a:t>
            </a:r>
            <a:r>
              <a:rPr lang="en-AU" sz="2200" dirty="0"/>
              <a:t>year of 2020</a:t>
            </a:r>
            <a:r>
              <a:rPr lang="en-AU" sz="2200" dirty="0" smtClean="0"/>
              <a:t>)</a:t>
            </a:r>
          </a:p>
          <a:p>
            <a:r>
              <a:rPr lang="en-AU" sz="2600" dirty="0" smtClean="0"/>
              <a:t>Model projections complemented with data analysis</a:t>
            </a:r>
          </a:p>
        </p:txBody>
      </p:sp>
    </p:spTree>
    <p:extLst>
      <p:ext uri="{BB962C8B-B14F-4D97-AF65-F5344CB8AC3E}">
        <p14:creationId xmlns:p14="http://schemas.microsoft.com/office/powerpoint/2010/main" val="28126501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8572"/>
            <a:ext cx="10645588" cy="1325563"/>
          </a:xfrm>
        </p:spPr>
        <p:txBody>
          <a:bodyPr>
            <a:normAutofit/>
          </a:bodyPr>
          <a:lstStyle/>
          <a:p>
            <a:r>
              <a:rPr lang="en-AU" dirty="0" smtClean="0"/>
              <a:t>A summary database used – 2011 base year projected to 2021 then forward to 2050…</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5330912"/>
              </p:ext>
            </p:extLst>
          </p:nvPr>
        </p:nvGraphicFramePr>
        <p:xfrm>
          <a:off x="838200" y="1758390"/>
          <a:ext cx="10515600" cy="4053840"/>
        </p:xfrm>
        <a:graphic>
          <a:graphicData uri="http://schemas.openxmlformats.org/drawingml/2006/table">
            <a:tbl>
              <a:tblPr firstRow="1" bandRow="1">
                <a:tableStyleId>{5C22544A-7EE6-4342-B048-85BDC9FD1C3A}</a:tableStyleId>
              </a:tblPr>
              <a:tblGrid>
                <a:gridCol w="3505200"/>
                <a:gridCol w="3505200"/>
                <a:gridCol w="3505200"/>
              </a:tblGrid>
              <a:tr h="370840">
                <a:tc>
                  <a:txBody>
                    <a:bodyPr/>
                    <a:lstStyle/>
                    <a:p>
                      <a:r>
                        <a:rPr lang="en-AU" sz="2000" dirty="0" smtClean="0">
                          <a:solidFill>
                            <a:schemeClr val="tx1"/>
                          </a:solidFill>
                        </a:rPr>
                        <a:t>6</a:t>
                      </a:r>
                      <a:r>
                        <a:rPr lang="en-AU" sz="2000" baseline="0" dirty="0" smtClean="0">
                          <a:solidFill>
                            <a:schemeClr val="tx1"/>
                          </a:solidFill>
                        </a:rPr>
                        <a:t> regions</a:t>
                      </a:r>
                      <a:endParaRPr lang="en-AU" sz="2000" dirty="0">
                        <a:solidFill>
                          <a:schemeClr val="tx1"/>
                        </a:solidFill>
                      </a:endParaRPr>
                    </a:p>
                  </a:txBody>
                  <a:tcPr>
                    <a:noFill/>
                  </a:tcPr>
                </a:tc>
                <a:tc>
                  <a:txBody>
                    <a:bodyPr/>
                    <a:lstStyle/>
                    <a:p>
                      <a:r>
                        <a:rPr lang="en-AU" sz="2000" dirty="0" smtClean="0">
                          <a:solidFill>
                            <a:schemeClr val="tx1"/>
                          </a:solidFill>
                        </a:rPr>
                        <a:t>13 industry</a:t>
                      </a:r>
                      <a:r>
                        <a:rPr lang="en-AU" sz="2000" baseline="0" dirty="0" smtClean="0">
                          <a:solidFill>
                            <a:schemeClr val="tx1"/>
                          </a:solidFill>
                        </a:rPr>
                        <a:t> </a:t>
                      </a:r>
                      <a:r>
                        <a:rPr lang="en-AU" sz="2000" dirty="0" smtClean="0">
                          <a:solidFill>
                            <a:schemeClr val="tx1"/>
                          </a:solidFill>
                        </a:rPr>
                        <a:t>sectors</a:t>
                      </a:r>
                      <a:endParaRPr lang="en-AU" sz="2000" dirty="0">
                        <a:solidFill>
                          <a:schemeClr val="tx1"/>
                        </a:solidFill>
                      </a:endParaRPr>
                    </a:p>
                  </a:txBody>
                  <a:tcPr>
                    <a:noFill/>
                  </a:tcPr>
                </a:tc>
                <a:tc>
                  <a:txBody>
                    <a:bodyPr/>
                    <a:lstStyle/>
                    <a:p>
                      <a:r>
                        <a:rPr lang="en-AU" sz="2000" dirty="0" smtClean="0">
                          <a:solidFill>
                            <a:schemeClr val="tx1"/>
                          </a:solidFill>
                        </a:rPr>
                        <a:t>5 primary factor inputs</a:t>
                      </a:r>
                      <a:endParaRPr lang="en-AU" sz="2000" dirty="0">
                        <a:solidFill>
                          <a:schemeClr val="tx1"/>
                        </a:solidFill>
                      </a:endParaRPr>
                    </a:p>
                  </a:txBody>
                  <a:tcPr>
                    <a:noFill/>
                  </a:tcPr>
                </a:tc>
              </a:tr>
              <a:tr h="370840">
                <a:tc>
                  <a:txBody>
                    <a:bodyPr/>
                    <a:lstStyle/>
                    <a:p>
                      <a:r>
                        <a:rPr lang="en-AU" dirty="0" smtClean="0">
                          <a:solidFill>
                            <a:schemeClr val="tx1"/>
                          </a:solidFill>
                        </a:rPr>
                        <a:t>Australia (AUS)</a:t>
                      </a:r>
                    </a:p>
                    <a:p>
                      <a:r>
                        <a:rPr lang="en-AU" dirty="0" smtClean="0">
                          <a:solidFill>
                            <a:schemeClr val="tx1"/>
                          </a:solidFill>
                        </a:rPr>
                        <a:t>China (CHN)</a:t>
                      </a:r>
                    </a:p>
                    <a:p>
                      <a:r>
                        <a:rPr lang="en-AU" dirty="0" smtClean="0">
                          <a:solidFill>
                            <a:schemeClr val="tx1"/>
                          </a:solidFill>
                        </a:rPr>
                        <a:t>Japan (JPN)</a:t>
                      </a:r>
                    </a:p>
                    <a:p>
                      <a:r>
                        <a:rPr lang="en-AU" dirty="0" smtClean="0">
                          <a:solidFill>
                            <a:schemeClr val="tx1"/>
                          </a:solidFill>
                        </a:rPr>
                        <a:t>United States (USA) </a:t>
                      </a:r>
                    </a:p>
                    <a:p>
                      <a:r>
                        <a:rPr lang="en-AU" smtClean="0">
                          <a:solidFill>
                            <a:schemeClr val="tx1"/>
                          </a:solidFill>
                        </a:rPr>
                        <a:t>European Union +1 </a:t>
                      </a:r>
                      <a:r>
                        <a:rPr lang="en-AU" dirty="0" smtClean="0">
                          <a:solidFill>
                            <a:schemeClr val="tx1"/>
                          </a:solidFill>
                        </a:rPr>
                        <a:t>(EU28)</a:t>
                      </a:r>
                    </a:p>
                    <a:p>
                      <a:r>
                        <a:rPr lang="en-AU" dirty="0" smtClean="0">
                          <a:solidFill>
                            <a:schemeClr val="tx1"/>
                          </a:solidFill>
                        </a:rPr>
                        <a:t>Rest of the World (ROW)</a:t>
                      </a:r>
                      <a:endParaRPr lang="en-AU" dirty="0">
                        <a:solidFill>
                          <a:schemeClr val="tx1"/>
                        </a:solidFill>
                      </a:endParaRPr>
                    </a:p>
                  </a:txBody>
                  <a:tcPr>
                    <a:noFill/>
                  </a:tcPr>
                </a:tc>
                <a:tc>
                  <a:txBody>
                    <a:bodyPr/>
                    <a:lstStyle/>
                    <a:p>
                      <a:r>
                        <a:rPr lang="en-AU" sz="1800" kern="1200" dirty="0" smtClean="0">
                          <a:solidFill>
                            <a:schemeClr val="dk1"/>
                          </a:solidFill>
                          <a:effectLst/>
                          <a:latin typeface="+mn-lt"/>
                          <a:ea typeface="+mn-ea"/>
                          <a:cs typeface="+mn-cs"/>
                        </a:rPr>
                        <a:t>Grains, Crops, Forestry</a:t>
                      </a:r>
                    </a:p>
                    <a:p>
                      <a:r>
                        <a:rPr lang="en-AU" sz="1800" kern="1200" dirty="0" smtClean="0">
                          <a:solidFill>
                            <a:schemeClr val="dk1"/>
                          </a:solidFill>
                          <a:effectLst/>
                          <a:latin typeface="+mn-lt"/>
                          <a:ea typeface="+mn-ea"/>
                          <a:cs typeface="+mn-cs"/>
                        </a:rPr>
                        <a:t>Livestock, fishing</a:t>
                      </a:r>
                    </a:p>
                    <a:p>
                      <a:r>
                        <a:rPr lang="en-AU" sz="1800" kern="1200" dirty="0" smtClean="0">
                          <a:solidFill>
                            <a:schemeClr val="dk1"/>
                          </a:solidFill>
                          <a:effectLst/>
                          <a:latin typeface="+mn-lt"/>
                          <a:ea typeface="+mn-ea"/>
                          <a:cs typeface="+mn-cs"/>
                        </a:rPr>
                        <a:t>Mining</a:t>
                      </a:r>
                    </a:p>
                    <a:p>
                      <a:r>
                        <a:rPr lang="en-AU" sz="1800" kern="1200" dirty="0" smtClean="0">
                          <a:solidFill>
                            <a:schemeClr val="dk1"/>
                          </a:solidFill>
                          <a:effectLst/>
                          <a:latin typeface="+mn-lt"/>
                          <a:ea typeface="+mn-ea"/>
                          <a:cs typeface="+mn-cs"/>
                        </a:rPr>
                        <a:t>Processed food</a:t>
                      </a:r>
                    </a:p>
                    <a:p>
                      <a:r>
                        <a:rPr lang="en-AU" sz="1800" kern="1200" dirty="0" smtClean="0">
                          <a:solidFill>
                            <a:schemeClr val="dk1"/>
                          </a:solidFill>
                          <a:effectLst/>
                          <a:latin typeface="+mn-lt"/>
                          <a:ea typeface="+mn-ea"/>
                          <a:cs typeface="+mn-cs"/>
                        </a:rPr>
                        <a:t>Textiles and clothing</a:t>
                      </a:r>
                    </a:p>
                    <a:p>
                      <a:r>
                        <a:rPr lang="en-AU" sz="1800" kern="1200" dirty="0" smtClean="0">
                          <a:solidFill>
                            <a:schemeClr val="dk1"/>
                          </a:solidFill>
                          <a:effectLst/>
                          <a:latin typeface="+mn-lt"/>
                          <a:ea typeface="+mn-ea"/>
                          <a:cs typeface="+mn-cs"/>
                        </a:rPr>
                        <a:t>Light manufacturing</a:t>
                      </a:r>
                    </a:p>
                    <a:p>
                      <a:r>
                        <a:rPr lang="en-AU" sz="1800" kern="1200" dirty="0" smtClean="0">
                          <a:solidFill>
                            <a:schemeClr val="dk1"/>
                          </a:solidFill>
                          <a:effectLst/>
                          <a:latin typeface="+mn-lt"/>
                          <a:ea typeface="+mn-ea"/>
                          <a:cs typeface="+mn-cs"/>
                        </a:rPr>
                        <a:t>Heavy manufacturing</a:t>
                      </a:r>
                    </a:p>
                    <a:p>
                      <a:r>
                        <a:rPr lang="en-AU" sz="1800" kern="1200" dirty="0" smtClean="0">
                          <a:solidFill>
                            <a:schemeClr val="dk1"/>
                          </a:solidFill>
                          <a:effectLst/>
                          <a:latin typeface="+mn-lt"/>
                          <a:ea typeface="+mn-ea"/>
                          <a:cs typeface="+mn-cs"/>
                        </a:rPr>
                        <a:t>Utilities</a:t>
                      </a:r>
                    </a:p>
                    <a:p>
                      <a:r>
                        <a:rPr lang="en-AU" sz="1800" kern="1200" dirty="0" smtClean="0">
                          <a:solidFill>
                            <a:schemeClr val="dk1"/>
                          </a:solidFill>
                          <a:effectLst/>
                          <a:latin typeface="+mn-lt"/>
                          <a:ea typeface="+mn-ea"/>
                          <a:cs typeface="+mn-cs"/>
                        </a:rPr>
                        <a:t>Construction</a:t>
                      </a:r>
                    </a:p>
                    <a:p>
                      <a:r>
                        <a:rPr lang="en-AU" sz="1800" kern="1200" dirty="0" smtClean="0">
                          <a:solidFill>
                            <a:schemeClr val="dk1"/>
                          </a:solidFill>
                          <a:effectLst/>
                          <a:latin typeface="+mn-lt"/>
                          <a:ea typeface="+mn-ea"/>
                          <a:cs typeface="+mn-cs"/>
                        </a:rPr>
                        <a:t>Transport and</a:t>
                      </a:r>
                      <a:r>
                        <a:rPr lang="en-AU" sz="1800" kern="1200" baseline="0" dirty="0" smtClean="0">
                          <a:solidFill>
                            <a:schemeClr val="dk1"/>
                          </a:solidFill>
                          <a:effectLst/>
                          <a:latin typeface="+mn-lt"/>
                          <a:ea typeface="+mn-ea"/>
                          <a:cs typeface="+mn-cs"/>
                        </a:rPr>
                        <a:t> communication</a:t>
                      </a:r>
                    </a:p>
                    <a:p>
                      <a:r>
                        <a:rPr lang="en-AU" sz="1800" kern="1200" baseline="0" dirty="0" smtClean="0">
                          <a:solidFill>
                            <a:schemeClr val="dk1"/>
                          </a:solidFill>
                          <a:effectLst/>
                          <a:latin typeface="+mn-lt"/>
                          <a:ea typeface="+mn-ea"/>
                          <a:cs typeface="+mn-cs"/>
                        </a:rPr>
                        <a:t>Financial services</a:t>
                      </a:r>
                    </a:p>
                    <a:p>
                      <a:r>
                        <a:rPr lang="en-AU" sz="1800" kern="1200" baseline="0" dirty="0" smtClean="0">
                          <a:solidFill>
                            <a:schemeClr val="dk1"/>
                          </a:solidFill>
                          <a:effectLst/>
                          <a:latin typeface="+mn-lt"/>
                          <a:ea typeface="+mn-ea"/>
                          <a:cs typeface="+mn-cs"/>
                        </a:rPr>
                        <a:t>Other services</a:t>
                      </a:r>
                    </a:p>
                    <a:p>
                      <a:r>
                        <a:rPr lang="en-AU" sz="1800" kern="1200" baseline="0" dirty="0" smtClean="0">
                          <a:solidFill>
                            <a:schemeClr val="dk1"/>
                          </a:solidFill>
                          <a:effectLst/>
                          <a:latin typeface="+mn-lt"/>
                          <a:ea typeface="+mn-ea"/>
                          <a:cs typeface="+mn-cs"/>
                        </a:rPr>
                        <a:t>Ownership of dwellings</a:t>
                      </a:r>
                      <a:endParaRPr lang="en-AU" dirty="0">
                        <a:solidFill>
                          <a:schemeClr val="tx1"/>
                        </a:solidFill>
                      </a:endParaRPr>
                    </a:p>
                  </a:txBody>
                  <a:tcPr>
                    <a:noFill/>
                  </a:tcPr>
                </a:tc>
                <a:tc>
                  <a:txBody>
                    <a:bodyPr/>
                    <a:lstStyle/>
                    <a:p>
                      <a:r>
                        <a:rPr lang="en-AU" sz="1800" kern="1200" dirty="0" smtClean="0">
                          <a:solidFill>
                            <a:schemeClr val="dk1"/>
                          </a:solidFill>
                          <a:effectLst/>
                          <a:latin typeface="+mn-lt"/>
                          <a:ea typeface="+mn-ea"/>
                          <a:cs typeface="+mn-cs"/>
                        </a:rPr>
                        <a:t>Land</a:t>
                      </a:r>
                    </a:p>
                    <a:p>
                      <a:r>
                        <a:rPr lang="en-AU" sz="1800" kern="1200" dirty="0" smtClean="0">
                          <a:solidFill>
                            <a:schemeClr val="dk1"/>
                          </a:solidFill>
                          <a:effectLst/>
                          <a:latin typeface="+mn-lt"/>
                          <a:ea typeface="+mn-ea"/>
                          <a:cs typeface="+mn-cs"/>
                        </a:rPr>
                        <a:t>Natural resources</a:t>
                      </a:r>
                    </a:p>
                    <a:p>
                      <a:r>
                        <a:rPr lang="en-AU" sz="1800" kern="1200" dirty="0" smtClean="0">
                          <a:solidFill>
                            <a:schemeClr val="dk1"/>
                          </a:solidFill>
                          <a:effectLst/>
                          <a:latin typeface="+mn-lt"/>
                          <a:ea typeface="+mn-ea"/>
                          <a:cs typeface="+mn-cs"/>
                        </a:rPr>
                        <a:t>Skilled labour</a:t>
                      </a:r>
                    </a:p>
                    <a:p>
                      <a:r>
                        <a:rPr lang="en-AU" sz="1800" kern="1200" dirty="0" smtClean="0">
                          <a:solidFill>
                            <a:schemeClr val="dk1"/>
                          </a:solidFill>
                          <a:effectLst/>
                          <a:latin typeface="+mn-lt"/>
                          <a:ea typeface="+mn-ea"/>
                          <a:cs typeface="+mn-cs"/>
                        </a:rPr>
                        <a:t>Unskilled labour</a:t>
                      </a:r>
                    </a:p>
                    <a:p>
                      <a:r>
                        <a:rPr lang="en-AU" sz="1800" kern="1200" dirty="0" smtClean="0">
                          <a:solidFill>
                            <a:schemeClr val="dk1"/>
                          </a:solidFill>
                          <a:effectLst/>
                          <a:latin typeface="+mn-lt"/>
                          <a:ea typeface="+mn-ea"/>
                          <a:cs typeface="+mn-cs"/>
                        </a:rPr>
                        <a:t>Capital</a:t>
                      </a:r>
                      <a:endParaRPr lang="en-AU" dirty="0">
                        <a:solidFill>
                          <a:schemeClr val="tx1"/>
                        </a:solidFill>
                      </a:endParaRPr>
                    </a:p>
                  </a:txBody>
                  <a:tcPr>
                    <a:noFill/>
                  </a:tcPr>
                </a:tc>
              </a:tr>
            </a:tbl>
          </a:graphicData>
        </a:graphic>
      </p:graphicFrame>
    </p:spTree>
    <p:extLst>
      <p:ext uri="{BB962C8B-B14F-4D97-AF65-F5344CB8AC3E}">
        <p14:creationId xmlns:p14="http://schemas.microsoft.com/office/powerpoint/2010/main" val="4222622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Global population &amp; output are rising, per capita output gaps remain  </a:t>
            </a:r>
            <a:endParaRPr lang="en-AU" dirty="0"/>
          </a:p>
        </p:txBody>
      </p:sp>
      <p:sp>
        <p:nvSpPr>
          <p:cNvPr id="3" name="Content Placeholder 2"/>
          <p:cNvSpPr>
            <a:spLocks noGrp="1"/>
          </p:cNvSpPr>
          <p:nvPr>
            <p:ph idx="1"/>
          </p:nvPr>
        </p:nvSpPr>
        <p:spPr>
          <a:xfrm>
            <a:off x="7879976" y="1675722"/>
            <a:ext cx="3863790" cy="4748822"/>
          </a:xfrm>
        </p:spPr>
        <p:txBody>
          <a:bodyPr>
            <a:normAutofit fontScale="92500" lnSpcReduction="20000"/>
          </a:bodyPr>
          <a:lstStyle/>
          <a:p>
            <a:r>
              <a:rPr lang="en-AU" dirty="0"/>
              <a:t>Key points</a:t>
            </a:r>
          </a:p>
          <a:p>
            <a:pPr lvl="1"/>
            <a:r>
              <a:rPr lang="en-AU" dirty="0"/>
              <a:t>Population </a:t>
            </a:r>
            <a:r>
              <a:rPr lang="en-AU" dirty="0" smtClean="0"/>
              <a:t>expanding in ROW; flat/tapering elsewhere</a:t>
            </a:r>
            <a:endParaRPr lang="en-AU" dirty="0"/>
          </a:p>
          <a:p>
            <a:pPr lvl="1"/>
            <a:r>
              <a:rPr lang="en-AU" dirty="0" smtClean="0"/>
              <a:t>GDP: </a:t>
            </a:r>
            <a:r>
              <a:rPr lang="en-AU" dirty="0"/>
              <a:t>expanded </a:t>
            </a:r>
            <a:r>
              <a:rPr lang="en-AU" dirty="0" smtClean="0"/>
              <a:t>rapidly post-2000 in China, projected to taper; gradual build-up for  ROW</a:t>
            </a:r>
          </a:p>
          <a:p>
            <a:pPr lvl="1"/>
            <a:r>
              <a:rPr lang="en-AU" dirty="0" smtClean="0"/>
              <a:t>Large differences in per capita output projected to remain</a:t>
            </a:r>
          </a:p>
          <a:p>
            <a:pPr lvl="1"/>
            <a:r>
              <a:rPr lang="en-AU" dirty="0"/>
              <a:t>Likely change in the centre of gravity in global trade </a:t>
            </a:r>
            <a:r>
              <a:rPr lang="en-AU" dirty="0" smtClean="0"/>
              <a:t>&amp; commerce, but uncertain future </a:t>
            </a:r>
            <a:endParaRPr lang="en-AU" dirty="0"/>
          </a:p>
          <a:p>
            <a:pPr lvl="1"/>
            <a:r>
              <a:rPr lang="en-AU" dirty="0" smtClean="0"/>
              <a:t>Convergence of per capita output requires energy and capital</a:t>
            </a:r>
          </a:p>
        </p:txBody>
      </p:sp>
      <p:sp>
        <p:nvSpPr>
          <p:cNvPr id="8" name="Rectangle 7"/>
          <p:cNvSpPr/>
          <p:nvPr/>
        </p:nvSpPr>
        <p:spPr>
          <a:xfrm>
            <a:off x="7635316" y="6348067"/>
            <a:ext cx="4394010" cy="461665"/>
          </a:xfrm>
          <a:prstGeom prst="rect">
            <a:avLst/>
          </a:prstGeom>
        </p:spPr>
        <p:txBody>
          <a:bodyPr wrap="square">
            <a:spAutoFit/>
          </a:bodyPr>
          <a:lstStyle/>
          <a:p>
            <a:pPr algn="just">
              <a:spcBef>
                <a:spcPts val="600"/>
              </a:spcBef>
              <a:spcAft>
                <a:spcPts val="0"/>
              </a:spcAft>
            </a:pPr>
            <a:r>
              <a:rPr lang="en-AU" sz="1200" i="1" dirty="0" smtClean="0">
                <a:latin typeface="Arial" panose="020B0604020202020204" pitchFamily="34" charset="0"/>
                <a:ea typeface="Times New Roman" panose="02020603050405020304" pitchFamily="18" charset="0"/>
                <a:cs typeface="Times New Roman" panose="02020603050405020304" pitchFamily="18" charset="0"/>
              </a:rPr>
              <a:t>Sources</a:t>
            </a:r>
            <a:r>
              <a:rPr lang="en-AU" sz="1200" dirty="0" smtClean="0">
                <a:latin typeface="Arial" panose="020B0604020202020204" pitchFamily="34" charset="0"/>
                <a:ea typeface="Times New Roman" panose="02020603050405020304" pitchFamily="18" charset="0"/>
                <a:cs typeface="Times New Roman" panose="02020603050405020304" pitchFamily="18" charset="0"/>
              </a:rPr>
              <a:t>: WDI, ILO, IMF, SSP2 (LR projections), Author estimates.</a:t>
            </a:r>
            <a:endParaRPr lang="en-AU"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4249269" y="1661646"/>
            <a:ext cx="3154269" cy="2527445"/>
          </a:xfrm>
          <a:prstGeom prst="rect">
            <a:avLst/>
          </a:prstGeom>
        </p:spPr>
      </p:pic>
      <p:pic>
        <p:nvPicPr>
          <p:cNvPr id="11" name="Picture 10"/>
          <p:cNvPicPr>
            <a:picLocks noChangeAspect="1"/>
          </p:cNvPicPr>
          <p:nvPr/>
        </p:nvPicPr>
        <p:blipFill>
          <a:blip r:embed="rId3"/>
          <a:stretch>
            <a:fillRect/>
          </a:stretch>
        </p:blipFill>
        <p:spPr>
          <a:xfrm>
            <a:off x="838200" y="4212039"/>
            <a:ext cx="3174812" cy="2543905"/>
          </a:xfrm>
          <a:prstGeom prst="rect">
            <a:avLst/>
          </a:prstGeom>
        </p:spPr>
      </p:pic>
      <p:pic>
        <p:nvPicPr>
          <p:cNvPr id="12" name="Picture 11"/>
          <p:cNvPicPr>
            <a:picLocks noChangeAspect="1"/>
          </p:cNvPicPr>
          <p:nvPr/>
        </p:nvPicPr>
        <p:blipFill>
          <a:blip r:embed="rId4"/>
          <a:stretch>
            <a:fillRect/>
          </a:stretch>
        </p:blipFill>
        <p:spPr>
          <a:xfrm>
            <a:off x="838200" y="1610008"/>
            <a:ext cx="3182469" cy="2550041"/>
          </a:xfrm>
          <a:prstGeom prst="rect">
            <a:avLst/>
          </a:prstGeom>
        </p:spPr>
      </p:pic>
      <p:pic>
        <p:nvPicPr>
          <p:cNvPr id="13" name="Picture 12"/>
          <p:cNvPicPr>
            <a:picLocks noChangeAspect="1"/>
          </p:cNvPicPr>
          <p:nvPr/>
        </p:nvPicPr>
        <p:blipFill>
          <a:blip r:embed="rId5"/>
          <a:stretch>
            <a:fillRect/>
          </a:stretch>
        </p:blipFill>
        <p:spPr>
          <a:xfrm>
            <a:off x="4249269" y="4212038"/>
            <a:ext cx="3149790" cy="2543905"/>
          </a:xfrm>
          <a:prstGeom prst="rect">
            <a:avLst/>
          </a:prstGeom>
        </p:spPr>
      </p:pic>
    </p:spTree>
    <p:extLst>
      <p:ext uri="{BB962C8B-B14F-4D97-AF65-F5344CB8AC3E}">
        <p14:creationId xmlns:p14="http://schemas.microsoft.com/office/powerpoint/2010/main" val="3800788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Adopt a scenario approach to consider trade potential of regions</a:t>
            </a:r>
            <a:endParaRPr lang="en-AU" dirty="0"/>
          </a:p>
        </p:txBody>
      </p:sp>
      <p:sp>
        <p:nvSpPr>
          <p:cNvPr id="3" name="Content Placeholder 2"/>
          <p:cNvSpPr>
            <a:spLocks noGrp="1"/>
          </p:cNvSpPr>
          <p:nvPr>
            <p:ph idx="1"/>
          </p:nvPr>
        </p:nvSpPr>
        <p:spPr/>
        <p:txBody>
          <a:bodyPr>
            <a:normAutofit fontScale="92500" lnSpcReduction="10000"/>
          </a:bodyPr>
          <a:lstStyle/>
          <a:p>
            <a:r>
              <a:rPr lang="en-AU" sz="3000" b="1" dirty="0"/>
              <a:t>Scenario 1: Moderate increase </a:t>
            </a:r>
            <a:r>
              <a:rPr lang="en-AU" sz="3000" b="1" dirty="0" smtClean="0"/>
              <a:t>– central </a:t>
            </a:r>
            <a:r>
              <a:rPr lang="en-AU" sz="3000" b="1" dirty="0"/>
              <a:t>case</a:t>
            </a:r>
            <a:endParaRPr lang="en-AU" sz="3000" dirty="0"/>
          </a:p>
          <a:p>
            <a:pPr lvl="1"/>
            <a:r>
              <a:rPr lang="en-AU" sz="2600" dirty="0"/>
              <a:t>Export </a:t>
            </a:r>
            <a:r>
              <a:rPr lang="en-AU" sz="2600" dirty="0" smtClean="0"/>
              <a:t>shares</a:t>
            </a:r>
          </a:p>
          <a:p>
            <a:pPr lvl="2"/>
            <a:r>
              <a:rPr lang="en-AU" sz="2200" dirty="0"/>
              <a:t>Common criteria except China and ROW: </a:t>
            </a:r>
            <a:r>
              <a:rPr lang="en-AU" sz="2200" dirty="0" smtClean="0"/>
              <a:t> 2019 </a:t>
            </a:r>
            <a:r>
              <a:rPr lang="en-AU" sz="2200" dirty="0"/>
              <a:t>value </a:t>
            </a:r>
            <a:r>
              <a:rPr lang="en-AU" sz="2200" i="1" dirty="0"/>
              <a:t>uplifted by</a:t>
            </a:r>
            <a:r>
              <a:rPr lang="en-AU" sz="2200" dirty="0"/>
              <a:t> </a:t>
            </a:r>
            <a:r>
              <a:rPr lang="en-AU" sz="2200" b="1" dirty="0"/>
              <a:t>10</a:t>
            </a:r>
            <a:r>
              <a:rPr lang="en-AU" sz="2200" b="1" dirty="0" smtClean="0"/>
              <a:t>%</a:t>
            </a:r>
          </a:p>
          <a:p>
            <a:pPr lvl="2"/>
            <a:r>
              <a:rPr lang="en-AU" sz="2200" dirty="0"/>
              <a:t>China: Export share </a:t>
            </a:r>
            <a:r>
              <a:rPr lang="en-AU" sz="2200" dirty="0" smtClean="0"/>
              <a:t>to </a:t>
            </a:r>
            <a:r>
              <a:rPr lang="en-AU" sz="2200" i="1" dirty="0" smtClean="0"/>
              <a:t>converge</a:t>
            </a:r>
            <a:r>
              <a:rPr lang="en-AU" sz="2200" dirty="0" smtClean="0"/>
              <a:t> to the </a:t>
            </a:r>
            <a:r>
              <a:rPr lang="en-AU" sz="2200" dirty="0"/>
              <a:t>average of Japan and the </a:t>
            </a:r>
            <a:r>
              <a:rPr lang="en-AU" sz="2200" dirty="0" smtClean="0"/>
              <a:t>USA</a:t>
            </a:r>
          </a:p>
          <a:p>
            <a:pPr lvl="2"/>
            <a:r>
              <a:rPr lang="en-AU" sz="2200" dirty="0"/>
              <a:t>ROW: the 2019 value </a:t>
            </a:r>
            <a:r>
              <a:rPr lang="en-AU" sz="2200" i="1" dirty="0"/>
              <a:t>uplifted by</a:t>
            </a:r>
            <a:r>
              <a:rPr lang="en-AU" sz="2200" dirty="0"/>
              <a:t> </a:t>
            </a:r>
            <a:r>
              <a:rPr lang="en-AU" sz="2200" b="1" dirty="0" smtClean="0"/>
              <a:t>10%</a:t>
            </a:r>
            <a:r>
              <a:rPr lang="en-AU" sz="2200" dirty="0" smtClean="0"/>
              <a:t> </a:t>
            </a:r>
            <a:r>
              <a:rPr lang="en-AU" sz="2200" b="1" dirty="0" smtClean="0"/>
              <a:t>PLUS</a:t>
            </a:r>
            <a:r>
              <a:rPr lang="en-AU" sz="2200" dirty="0" smtClean="0"/>
              <a:t> </a:t>
            </a:r>
            <a:r>
              <a:rPr lang="en-AU" sz="2200" dirty="0"/>
              <a:t>close half projected gap with </a:t>
            </a:r>
            <a:r>
              <a:rPr lang="en-AU" sz="2200" dirty="0" smtClean="0"/>
              <a:t>EU28</a:t>
            </a:r>
            <a:endParaRPr lang="en-AU" sz="2200" dirty="0"/>
          </a:p>
          <a:p>
            <a:pPr lvl="1"/>
            <a:r>
              <a:rPr lang="en-AU" sz="2600" dirty="0" err="1"/>
              <a:t>BoT</a:t>
            </a:r>
            <a:r>
              <a:rPr lang="en-AU" sz="2600" dirty="0"/>
              <a:t> share: Average across data years </a:t>
            </a:r>
            <a:r>
              <a:rPr lang="en-AU" sz="2600" dirty="0" smtClean="0"/>
              <a:t>(circa) 1960 </a:t>
            </a:r>
            <a:r>
              <a:rPr lang="en-AU" sz="2600" dirty="0"/>
              <a:t>to </a:t>
            </a:r>
            <a:r>
              <a:rPr lang="en-AU" sz="2600" dirty="0" smtClean="0"/>
              <a:t>2019</a:t>
            </a:r>
            <a:endParaRPr lang="en-AU" sz="2600" dirty="0"/>
          </a:p>
          <a:p>
            <a:pPr lvl="1"/>
            <a:r>
              <a:rPr lang="en-AU" sz="2600" dirty="0"/>
              <a:t>Import share: </a:t>
            </a:r>
            <a:r>
              <a:rPr lang="en-AU" sz="2600" dirty="0" smtClean="0"/>
              <a:t>Target Export </a:t>
            </a:r>
            <a:r>
              <a:rPr lang="en-AU" sz="2600" dirty="0"/>
              <a:t>share </a:t>
            </a:r>
            <a:r>
              <a:rPr lang="en-AU" sz="2600" b="1" i="1" dirty="0"/>
              <a:t>less</a:t>
            </a:r>
            <a:r>
              <a:rPr lang="en-AU" sz="2600" dirty="0"/>
              <a:t> target </a:t>
            </a:r>
            <a:r>
              <a:rPr lang="en-AU" sz="2600" dirty="0" err="1" smtClean="0"/>
              <a:t>BoT</a:t>
            </a:r>
            <a:r>
              <a:rPr lang="en-AU" sz="2600" dirty="0" smtClean="0"/>
              <a:t> share</a:t>
            </a:r>
          </a:p>
          <a:p>
            <a:r>
              <a:rPr lang="en-AU" sz="3000" b="1" dirty="0"/>
              <a:t>Scenario </a:t>
            </a:r>
            <a:r>
              <a:rPr lang="en-AU" sz="3000" b="1" dirty="0" smtClean="0"/>
              <a:t>2: Lower potential</a:t>
            </a:r>
          </a:p>
          <a:p>
            <a:pPr lvl="1"/>
            <a:r>
              <a:rPr lang="en-AU" sz="2600" dirty="0" err="1" smtClean="0"/>
              <a:t>Scenerio</a:t>
            </a:r>
            <a:r>
              <a:rPr lang="en-AU" sz="2600" dirty="0" smtClean="0"/>
              <a:t> 1 with Uplift of 2.5%; ROW does not close gap with EU28</a:t>
            </a:r>
          </a:p>
          <a:p>
            <a:r>
              <a:rPr lang="en-AU" sz="3000" b="1" dirty="0" smtClean="0"/>
              <a:t>Scenario 3: Higher potential</a:t>
            </a:r>
          </a:p>
          <a:p>
            <a:pPr lvl="1"/>
            <a:r>
              <a:rPr lang="en-AU" sz="2600" dirty="0" smtClean="0"/>
              <a:t>Scenario 1 with Uplift of 20%; ROW closes 75% of gap with EU28</a:t>
            </a:r>
            <a:endParaRPr lang="en-AU" sz="2600" dirty="0"/>
          </a:p>
          <a:p>
            <a:endParaRPr lang="en-AU" dirty="0"/>
          </a:p>
        </p:txBody>
      </p:sp>
    </p:spTree>
    <p:extLst>
      <p:ext uri="{BB962C8B-B14F-4D97-AF65-F5344CB8AC3E}">
        <p14:creationId xmlns:p14="http://schemas.microsoft.com/office/powerpoint/2010/main" val="13688903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The forward scenarios reflect different potentials compared to history</a:t>
            </a:r>
            <a:endParaRPr lang="en-AU" dirty="0"/>
          </a:p>
        </p:txBody>
      </p:sp>
      <p:sp>
        <p:nvSpPr>
          <p:cNvPr id="5" name="Rectangle 4"/>
          <p:cNvSpPr/>
          <p:nvPr/>
        </p:nvSpPr>
        <p:spPr>
          <a:xfrm>
            <a:off x="838200" y="5952464"/>
            <a:ext cx="4769224" cy="276999"/>
          </a:xfrm>
          <a:prstGeom prst="rect">
            <a:avLst/>
          </a:prstGeom>
        </p:spPr>
        <p:txBody>
          <a:bodyPr wrap="square">
            <a:spAutoFit/>
          </a:bodyPr>
          <a:lstStyle/>
          <a:p>
            <a:pPr algn="just">
              <a:spcBef>
                <a:spcPts val="600"/>
              </a:spcBef>
              <a:spcAft>
                <a:spcPts val="0"/>
              </a:spcAft>
            </a:pPr>
            <a:r>
              <a:rPr lang="en-AU" sz="1200" i="1" dirty="0" smtClean="0">
                <a:latin typeface="Arial" panose="020B0604020202020204" pitchFamily="34" charset="0"/>
                <a:ea typeface="Times New Roman" panose="02020603050405020304" pitchFamily="18" charset="0"/>
                <a:cs typeface="Times New Roman" panose="02020603050405020304" pitchFamily="18" charset="0"/>
              </a:rPr>
              <a:t>Sources</a:t>
            </a:r>
            <a:r>
              <a:rPr lang="en-AU" sz="1200" dirty="0" smtClean="0">
                <a:latin typeface="Arial" panose="020B0604020202020204" pitchFamily="34" charset="0"/>
                <a:ea typeface="Times New Roman" panose="02020603050405020304" pitchFamily="18" charset="0"/>
                <a:cs typeface="Times New Roman" panose="02020603050405020304" pitchFamily="18" charset="0"/>
              </a:rPr>
              <a:t>: WDI, Author projections.</a:t>
            </a:r>
            <a:endParaRPr lang="en-AU"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Content Placeholder 2"/>
          <p:cNvSpPr txBox="1">
            <a:spLocks/>
          </p:cNvSpPr>
          <p:nvPr/>
        </p:nvSpPr>
        <p:spPr>
          <a:xfrm>
            <a:off x="7953829" y="1837979"/>
            <a:ext cx="4082142" cy="422501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smtClean="0"/>
              <a:t>Under medium growth scenario, exports could reach around 35% of global product by 2050</a:t>
            </a:r>
          </a:p>
          <a:p>
            <a:r>
              <a:rPr lang="en-AU" dirty="0" smtClean="0"/>
              <a:t>Implying a trade elasticity of  ~1.2 over the 2020 to 2050 period</a:t>
            </a:r>
          </a:p>
          <a:p>
            <a:r>
              <a:rPr lang="en-AU" dirty="0" smtClean="0"/>
              <a:t>Higher growth resumes historical growth path</a:t>
            </a:r>
          </a:p>
          <a:p>
            <a:r>
              <a:rPr lang="en-AU" dirty="0" smtClean="0"/>
              <a:t>Lower growth represents continuation of status quo</a:t>
            </a:r>
          </a:p>
        </p:txBody>
      </p:sp>
      <p:pic>
        <p:nvPicPr>
          <p:cNvPr id="3" name="Picture 2"/>
          <p:cNvPicPr>
            <a:picLocks noChangeAspect="1"/>
          </p:cNvPicPr>
          <p:nvPr/>
        </p:nvPicPr>
        <p:blipFill>
          <a:blip r:embed="rId2"/>
          <a:stretch>
            <a:fillRect/>
          </a:stretch>
        </p:blipFill>
        <p:spPr>
          <a:xfrm>
            <a:off x="908632" y="1670819"/>
            <a:ext cx="6443899" cy="4281645"/>
          </a:xfrm>
          <a:prstGeom prst="rect">
            <a:avLst/>
          </a:prstGeom>
        </p:spPr>
      </p:pic>
    </p:spTree>
    <p:extLst>
      <p:ext uri="{BB962C8B-B14F-4D97-AF65-F5344CB8AC3E}">
        <p14:creationId xmlns:p14="http://schemas.microsoft.com/office/powerpoint/2010/main" val="1252928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695" y="351678"/>
            <a:ext cx="10959352" cy="1325563"/>
          </a:xfrm>
        </p:spPr>
        <p:txBody>
          <a:bodyPr>
            <a:normAutofit fontScale="90000"/>
          </a:bodyPr>
          <a:lstStyle/>
          <a:p>
            <a:r>
              <a:rPr lang="en-AU" dirty="0" smtClean="0"/>
              <a:t>And the trade orientation of all regions likely to shift towards the developing world, 2020 to 2050</a:t>
            </a:r>
            <a:endParaRPr lang="en-AU" dirty="0"/>
          </a:p>
        </p:txBody>
      </p:sp>
      <p:sp>
        <p:nvSpPr>
          <p:cNvPr id="5" name="Rectangle 4"/>
          <p:cNvSpPr/>
          <p:nvPr/>
        </p:nvSpPr>
        <p:spPr>
          <a:xfrm>
            <a:off x="814363" y="4854388"/>
            <a:ext cx="6096000" cy="276999"/>
          </a:xfrm>
          <a:prstGeom prst="rect">
            <a:avLst/>
          </a:prstGeom>
        </p:spPr>
        <p:txBody>
          <a:bodyPr>
            <a:spAutoFit/>
          </a:bodyPr>
          <a:lstStyle/>
          <a:p>
            <a:pPr algn="just">
              <a:spcBef>
                <a:spcPts val="600"/>
              </a:spcBef>
              <a:spcAft>
                <a:spcPts val="0"/>
              </a:spcAft>
            </a:pPr>
            <a:r>
              <a:rPr lang="en-AU" sz="1200" i="1" dirty="0" smtClean="0">
                <a:latin typeface="Arial" panose="020B0604020202020204" pitchFamily="34" charset="0"/>
                <a:ea typeface="Times New Roman" panose="02020603050405020304" pitchFamily="18" charset="0"/>
                <a:cs typeface="Times New Roman" panose="02020603050405020304" pitchFamily="18" charset="0"/>
              </a:rPr>
              <a:t>Source</a:t>
            </a:r>
            <a:r>
              <a:rPr lang="en-AU" sz="1200" dirty="0" smtClean="0">
                <a:latin typeface="Arial" panose="020B0604020202020204" pitchFamily="34" charset="0"/>
                <a:ea typeface="Times New Roman" panose="02020603050405020304" pitchFamily="18" charset="0"/>
                <a:cs typeface="Times New Roman" panose="02020603050405020304" pitchFamily="18" charset="0"/>
              </a:rPr>
              <a:t>: Author GDyn-FS projections.</a:t>
            </a:r>
            <a:endParaRPr lang="en-AU" sz="12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838200" y="5057870"/>
            <a:ext cx="10565438" cy="1746343"/>
          </a:xfrm>
        </p:spPr>
        <p:txBody>
          <a:bodyPr>
            <a:noAutofit/>
          </a:bodyPr>
          <a:lstStyle/>
          <a:p>
            <a:r>
              <a:rPr lang="en-AU" dirty="0" smtClean="0"/>
              <a:t>As economic gravity shifts towards the ROW, countries across that area are projected to increase in importance as a destination for exports &amp; as a source of imports</a:t>
            </a:r>
          </a:p>
          <a:p>
            <a:r>
              <a:rPr lang="en-AU" dirty="0" smtClean="0"/>
              <a:t>Trade footprint between countries in the ROW area likely to increase</a:t>
            </a:r>
            <a:endParaRPr lang="en-AU" dirty="0"/>
          </a:p>
        </p:txBody>
      </p:sp>
      <p:pic>
        <p:nvPicPr>
          <p:cNvPr id="10" name="Picture 9"/>
          <p:cNvPicPr>
            <a:picLocks noChangeAspect="1"/>
          </p:cNvPicPr>
          <p:nvPr/>
        </p:nvPicPr>
        <p:blipFill>
          <a:blip r:embed="rId2"/>
          <a:stretch>
            <a:fillRect/>
          </a:stretch>
        </p:blipFill>
        <p:spPr>
          <a:xfrm>
            <a:off x="6373596" y="1586647"/>
            <a:ext cx="5037969" cy="3209429"/>
          </a:xfrm>
          <a:prstGeom prst="rect">
            <a:avLst/>
          </a:prstGeom>
        </p:spPr>
      </p:pic>
      <p:pic>
        <p:nvPicPr>
          <p:cNvPr id="11" name="Picture 10"/>
          <p:cNvPicPr>
            <a:picLocks noChangeAspect="1"/>
          </p:cNvPicPr>
          <p:nvPr/>
        </p:nvPicPr>
        <p:blipFill>
          <a:blip r:embed="rId3"/>
          <a:stretch>
            <a:fillRect/>
          </a:stretch>
        </p:blipFill>
        <p:spPr>
          <a:xfrm>
            <a:off x="712695" y="1586647"/>
            <a:ext cx="5037969" cy="3209429"/>
          </a:xfrm>
          <a:prstGeom prst="rect">
            <a:avLst/>
          </a:prstGeom>
        </p:spPr>
      </p:pic>
    </p:spTree>
    <p:extLst>
      <p:ext uri="{BB962C8B-B14F-4D97-AF65-F5344CB8AC3E}">
        <p14:creationId xmlns:p14="http://schemas.microsoft.com/office/powerpoint/2010/main" val="554516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0995"/>
            <a:ext cx="10515600" cy="1325563"/>
          </a:xfrm>
        </p:spPr>
        <p:txBody>
          <a:bodyPr>
            <a:normAutofit/>
          </a:bodyPr>
          <a:lstStyle/>
          <a:p>
            <a:r>
              <a:rPr lang="en-AU" dirty="0" smtClean="0"/>
              <a:t>Export focus remains on traditional sectors, but some subtle re-orientation possible</a:t>
            </a:r>
            <a:endParaRPr lang="en-AU" dirty="0"/>
          </a:p>
        </p:txBody>
      </p:sp>
      <p:sp>
        <p:nvSpPr>
          <p:cNvPr id="3" name="Content Placeholder 2"/>
          <p:cNvSpPr>
            <a:spLocks noGrp="1"/>
          </p:cNvSpPr>
          <p:nvPr>
            <p:ph idx="1"/>
          </p:nvPr>
        </p:nvSpPr>
        <p:spPr>
          <a:xfrm>
            <a:off x="838200" y="5593975"/>
            <a:ext cx="10515600" cy="993029"/>
          </a:xfrm>
        </p:spPr>
        <p:txBody>
          <a:bodyPr>
            <a:normAutofit fontScale="70000" lnSpcReduction="20000"/>
          </a:bodyPr>
          <a:lstStyle/>
          <a:p>
            <a:r>
              <a:rPr lang="en-AU" dirty="0" smtClean="0"/>
              <a:t>EU export focus projected to remain with Heavy manufacturing</a:t>
            </a:r>
          </a:p>
          <a:p>
            <a:r>
              <a:rPr lang="en-AU" dirty="0" smtClean="0"/>
              <a:t>Australian export focus projected to remain with Mining products</a:t>
            </a:r>
          </a:p>
          <a:p>
            <a:r>
              <a:rPr lang="en-AU" dirty="0" smtClean="0"/>
              <a:t>Services exports (mainly to ROW) projected to increase in importance, more so from Australia  </a:t>
            </a:r>
          </a:p>
          <a:p>
            <a:endParaRPr lang="en-AU" dirty="0"/>
          </a:p>
        </p:txBody>
      </p:sp>
      <p:pic>
        <p:nvPicPr>
          <p:cNvPr id="4" name="Picture 3"/>
          <p:cNvPicPr>
            <a:picLocks noChangeAspect="1"/>
          </p:cNvPicPr>
          <p:nvPr/>
        </p:nvPicPr>
        <p:blipFill>
          <a:blip r:embed="rId2"/>
          <a:stretch>
            <a:fillRect/>
          </a:stretch>
        </p:blipFill>
        <p:spPr>
          <a:xfrm>
            <a:off x="6087264" y="1592916"/>
            <a:ext cx="5495135" cy="3675756"/>
          </a:xfrm>
          <a:prstGeom prst="rect">
            <a:avLst/>
          </a:prstGeom>
        </p:spPr>
      </p:pic>
      <p:pic>
        <p:nvPicPr>
          <p:cNvPr id="5" name="Picture 4"/>
          <p:cNvPicPr>
            <a:picLocks noChangeAspect="1"/>
          </p:cNvPicPr>
          <p:nvPr/>
        </p:nvPicPr>
        <p:blipFill>
          <a:blip r:embed="rId3"/>
          <a:stretch>
            <a:fillRect/>
          </a:stretch>
        </p:blipFill>
        <p:spPr>
          <a:xfrm>
            <a:off x="605996" y="1595693"/>
            <a:ext cx="5493611" cy="3666613"/>
          </a:xfrm>
          <a:prstGeom prst="rect">
            <a:avLst/>
          </a:prstGeom>
        </p:spPr>
      </p:pic>
      <p:sp>
        <p:nvSpPr>
          <p:cNvPr id="6" name="Rectangle 5"/>
          <p:cNvSpPr/>
          <p:nvPr/>
        </p:nvSpPr>
        <p:spPr>
          <a:xfrm>
            <a:off x="612658" y="5298139"/>
            <a:ext cx="6096000" cy="276999"/>
          </a:xfrm>
          <a:prstGeom prst="rect">
            <a:avLst/>
          </a:prstGeom>
        </p:spPr>
        <p:txBody>
          <a:bodyPr>
            <a:spAutoFit/>
          </a:bodyPr>
          <a:lstStyle/>
          <a:p>
            <a:pPr algn="just">
              <a:spcBef>
                <a:spcPts val="600"/>
              </a:spcBef>
              <a:spcAft>
                <a:spcPts val="0"/>
              </a:spcAft>
            </a:pPr>
            <a:r>
              <a:rPr lang="en-AU" sz="1200" i="1" dirty="0" smtClean="0">
                <a:latin typeface="Arial" panose="020B0604020202020204" pitchFamily="34" charset="0"/>
                <a:ea typeface="Times New Roman" panose="02020603050405020304" pitchFamily="18" charset="0"/>
                <a:cs typeface="Times New Roman" panose="02020603050405020304" pitchFamily="18" charset="0"/>
              </a:rPr>
              <a:t>Source</a:t>
            </a:r>
            <a:r>
              <a:rPr lang="en-AU" sz="1200" dirty="0" smtClean="0">
                <a:latin typeface="Arial" panose="020B0604020202020204" pitchFamily="34" charset="0"/>
                <a:ea typeface="Times New Roman" panose="02020603050405020304" pitchFamily="18" charset="0"/>
                <a:cs typeface="Times New Roman" panose="02020603050405020304" pitchFamily="18" charset="0"/>
              </a:rPr>
              <a:t>: Author GDyn-FS projections.</a:t>
            </a:r>
            <a:endParaRPr lang="en-AU" sz="1200"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3342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0995"/>
            <a:ext cx="10515600" cy="1325563"/>
          </a:xfrm>
        </p:spPr>
        <p:txBody>
          <a:bodyPr>
            <a:normAutofit fontScale="90000"/>
          </a:bodyPr>
          <a:lstStyle/>
          <a:p>
            <a:r>
              <a:rPr lang="en-AU" dirty="0" smtClean="0"/>
              <a:t>Import focus also remains on traditional sectors, but again some subtle re-orientation possible</a:t>
            </a:r>
            <a:endParaRPr lang="en-AU" dirty="0"/>
          </a:p>
        </p:txBody>
      </p:sp>
      <p:sp>
        <p:nvSpPr>
          <p:cNvPr id="3" name="Content Placeholder 2"/>
          <p:cNvSpPr>
            <a:spLocks noGrp="1"/>
          </p:cNvSpPr>
          <p:nvPr>
            <p:ph idx="1"/>
          </p:nvPr>
        </p:nvSpPr>
        <p:spPr>
          <a:xfrm>
            <a:off x="838200" y="5593975"/>
            <a:ext cx="10515600" cy="993029"/>
          </a:xfrm>
        </p:spPr>
        <p:txBody>
          <a:bodyPr>
            <a:normAutofit fontScale="70000" lnSpcReduction="20000"/>
          </a:bodyPr>
          <a:lstStyle/>
          <a:p>
            <a:r>
              <a:rPr lang="en-AU" dirty="0" smtClean="0"/>
              <a:t>EU import focus projected to remain with Heavy manufacturing</a:t>
            </a:r>
            <a:r>
              <a:rPr lang="en-AU" dirty="0"/>
              <a:t> </a:t>
            </a:r>
            <a:r>
              <a:rPr lang="en-AU" dirty="0" smtClean="0"/>
              <a:t>-  intra-industry trade</a:t>
            </a:r>
          </a:p>
          <a:p>
            <a:r>
              <a:rPr lang="en-AU" dirty="0" smtClean="0"/>
              <a:t>Australian import focus projected to remain with Heavy manufacturing -  capital goods, vehicles</a:t>
            </a:r>
          </a:p>
          <a:p>
            <a:r>
              <a:rPr lang="en-AU" dirty="0" smtClean="0"/>
              <a:t>Some tilting to Light manufactures (particularly from ROW)</a:t>
            </a:r>
          </a:p>
          <a:p>
            <a:endParaRPr lang="en-AU" dirty="0"/>
          </a:p>
        </p:txBody>
      </p:sp>
      <p:pic>
        <p:nvPicPr>
          <p:cNvPr id="6" name="Picture 5"/>
          <p:cNvPicPr>
            <a:picLocks noChangeAspect="1"/>
          </p:cNvPicPr>
          <p:nvPr/>
        </p:nvPicPr>
        <p:blipFill>
          <a:blip r:embed="rId2"/>
          <a:stretch>
            <a:fillRect/>
          </a:stretch>
        </p:blipFill>
        <p:spPr>
          <a:xfrm>
            <a:off x="636495" y="1596558"/>
            <a:ext cx="5495135" cy="3677280"/>
          </a:xfrm>
          <a:prstGeom prst="rect">
            <a:avLst/>
          </a:prstGeom>
        </p:spPr>
      </p:pic>
      <p:pic>
        <p:nvPicPr>
          <p:cNvPr id="7" name="Picture 6"/>
          <p:cNvPicPr>
            <a:picLocks noChangeAspect="1"/>
          </p:cNvPicPr>
          <p:nvPr/>
        </p:nvPicPr>
        <p:blipFill>
          <a:blip r:embed="rId3"/>
          <a:stretch>
            <a:fillRect/>
          </a:stretch>
        </p:blipFill>
        <p:spPr>
          <a:xfrm>
            <a:off x="6158868" y="1591122"/>
            <a:ext cx="5495135" cy="3675756"/>
          </a:xfrm>
          <a:prstGeom prst="rect">
            <a:avLst/>
          </a:prstGeom>
        </p:spPr>
      </p:pic>
      <p:sp>
        <p:nvSpPr>
          <p:cNvPr id="8" name="Rectangle 7"/>
          <p:cNvSpPr/>
          <p:nvPr/>
        </p:nvSpPr>
        <p:spPr>
          <a:xfrm>
            <a:off x="639552" y="5298139"/>
            <a:ext cx="6096000" cy="276999"/>
          </a:xfrm>
          <a:prstGeom prst="rect">
            <a:avLst/>
          </a:prstGeom>
        </p:spPr>
        <p:txBody>
          <a:bodyPr>
            <a:spAutoFit/>
          </a:bodyPr>
          <a:lstStyle/>
          <a:p>
            <a:pPr algn="just">
              <a:spcBef>
                <a:spcPts val="600"/>
              </a:spcBef>
              <a:spcAft>
                <a:spcPts val="0"/>
              </a:spcAft>
            </a:pPr>
            <a:r>
              <a:rPr lang="en-AU" sz="1200" i="1" dirty="0" smtClean="0">
                <a:latin typeface="Arial" panose="020B0604020202020204" pitchFamily="34" charset="0"/>
                <a:ea typeface="Times New Roman" panose="02020603050405020304" pitchFamily="18" charset="0"/>
                <a:cs typeface="Times New Roman" panose="02020603050405020304" pitchFamily="18" charset="0"/>
              </a:rPr>
              <a:t>Source</a:t>
            </a:r>
            <a:r>
              <a:rPr lang="en-AU" sz="1200" dirty="0" smtClean="0">
                <a:latin typeface="Arial" panose="020B0604020202020204" pitchFamily="34" charset="0"/>
                <a:ea typeface="Times New Roman" panose="02020603050405020304" pitchFamily="18" charset="0"/>
                <a:cs typeface="Times New Roman" panose="02020603050405020304" pitchFamily="18" charset="0"/>
              </a:rPr>
              <a:t>: Author GDyn-FS projections.</a:t>
            </a:r>
            <a:endParaRPr lang="en-AU" sz="1200"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49595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012" y="365125"/>
            <a:ext cx="11053482" cy="1325563"/>
          </a:xfrm>
        </p:spPr>
        <p:txBody>
          <a:bodyPr>
            <a:normAutofit/>
          </a:bodyPr>
          <a:lstStyle/>
          <a:p>
            <a:r>
              <a:rPr lang="en-AU" dirty="0" smtClean="0"/>
              <a:t>Trade &amp; economic growth has relied on a steady increase in primary energy consumption</a:t>
            </a:r>
            <a:endParaRPr lang="en-AU" dirty="0"/>
          </a:p>
        </p:txBody>
      </p:sp>
      <p:sp>
        <p:nvSpPr>
          <p:cNvPr id="5" name="Rectangle 4"/>
          <p:cNvSpPr/>
          <p:nvPr/>
        </p:nvSpPr>
        <p:spPr>
          <a:xfrm>
            <a:off x="838200" y="6195173"/>
            <a:ext cx="8211671" cy="465884"/>
          </a:xfrm>
          <a:prstGeom prst="rect">
            <a:avLst/>
          </a:prstGeom>
        </p:spPr>
        <p:txBody>
          <a:bodyPr wrap="square">
            <a:spAutoFit/>
          </a:bodyPr>
          <a:lstStyle/>
          <a:p>
            <a:r>
              <a:rPr lang="en-US" sz="1200" i="1" dirty="0" smtClean="0">
                <a:latin typeface="Arial" panose="020B0604020202020204" pitchFamily="34" charset="0"/>
                <a:ea typeface="Calibri" panose="020F0502020204030204" pitchFamily="34" charset="0"/>
                <a:cs typeface="Arial" panose="020B0604020202020204" pitchFamily="34" charset="0"/>
              </a:rPr>
              <a:t>Sources</a:t>
            </a:r>
            <a:r>
              <a:rPr lang="en-AU" sz="1200" dirty="0" smtClean="0">
                <a:latin typeface="Arial" panose="020B0604020202020204" pitchFamily="34" charset="0"/>
                <a:ea typeface="Calibri" panose="020F0502020204030204" pitchFamily="34" charset="0"/>
                <a:cs typeface="Arial" panose="020B0604020202020204" pitchFamily="34" charset="0"/>
              </a:rPr>
              <a:t>: </a:t>
            </a:r>
            <a:r>
              <a:rPr lang="en-AU" sz="1200" dirty="0">
                <a:latin typeface="Arial" panose="020B0604020202020204" pitchFamily="34" charset="0"/>
                <a:ea typeface="Calibri" panose="020F0502020204030204" pitchFamily="34" charset="0"/>
                <a:cs typeface="Arial" panose="020B0604020202020204" pitchFamily="34" charset="0"/>
              </a:rPr>
              <a:t>Hannah Ritchie, Max </a:t>
            </a:r>
            <a:r>
              <a:rPr lang="en-AU" sz="1200" dirty="0" err="1">
                <a:latin typeface="Arial" panose="020B0604020202020204" pitchFamily="34" charset="0"/>
                <a:ea typeface="Calibri" panose="020F0502020204030204" pitchFamily="34" charset="0"/>
                <a:cs typeface="Arial" panose="020B0604020202020204" pitchFamily="34" charset="0"/>
              </a:rPr>
              <a:t>Roser</a:t>
            </a:r>
            <a:r>
              <a:rPr lang="en-AU" sz="1200" dirty="0">
                <a:latin typeface="Arial" panose="020B0604020202020204" pitchFamily="34" charset="0"/>
                <a:ea typeface="Calibri" panose="020F0502020204030204" pitchFamily="34" charset="0"/>
                <a:cs typeface="Arial" panose="020B0604020202020204" pitchFamily="34" charset="0"/>
              </a:rPr>
              <a:t> and Pablo Rosado (2020) - "Energy". Published online at OurWorldInData.org at: 'https://ourworldindata.org/energy' </a:t>
            </a:r>
            <a:r>
              <a:rPr lang="en-AU" sz="1200" dirty="0" smtClean="0">
                <a:latin typeface="Arial" panose="020B0604020202020204" pitchFamily="34" charset="0"/>
                <a:ea typeface="Calibri" panose="020F0502020204030204" pitchFamily="34" charset="0"/>
                <a:cs typeface="Arial" panose="020B0604020202020204" pitchFamily="34" charset="0"/>
              </a:rPr>
              <a:t>(accessed 31 March 2022; Author aggregation. </a:t>
            </a:r>
            <a:endParaRPr lang="en-AU" sz="1200" dirty="0">
              <a:latin typeface="Arial" panose="020B0604020202020204" pitchFamily="34" charset="0"/>
              <a:cs typeface="Arial" panose="020B0604020202020204" pitchFamily="34" charset="0"/>
            </a:endParaRPr>
          </a:p>
        </p:txBody>
      </p:sp>
      <p:sp>
        <p:nvSpPr>
          <p:cNvPr id="6" name="Content Placeholder 2"/>
          <p:cNvSpPr txBox="1">
            <a:spLocks/>
          </p:cNvSpPr>
          <p:nvPr/>
        </p:nvSpPr>
        <p:spPr>
          <a:xfrm>
            <a:off x="7637929" y="1825625"/>
            <a:ext cx="371587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p:txBody>
      </p:sp>
      <p:pic>
        <p:nvPicPr>
          <p:cNvPr id="4" name="Picture 3"/>
          <p:cNvPicPr>
            <a:picLocks noChangeAspect="1"/>
          </p:cNvPicPr>
          <p:nvPr/>
        </p:nvPicPr>
        <p:blipFill>
          <a:blip r:embed="rId2"/>
          <a:stretch>
            <a:fillRect/>
          </a:stretch>
        </p:blipFill>
        <p:spPr>
          <a:xfrm>
            <a:off x="2892028" y="1888097"/>
            <a:ext cx="6407943" cy="4122272"/>
          </a:xfrm>
          <a:prstGeom prst="rect">
            <a:avLst/>
          </a:prstGeom>
        </p:spPr>
      </p:pic>
    </p:spTree>
    <p:extLst>
      <p:ext uri="{BB962C8B-B14F-4D97-AF65-F5344CB8AC3E}">
        <p14:creationId xmlns:p14="http://schemas.microsoft.com/office/powerpoint/2010/main" val="1357757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2019"/>
            <a:ext cx="10515600" cy="1325563"/>
          </a:xfrm>
        </p:spPr>
        <p:txBody>
          <a:bodyPr>
            <a:normAutofit fontScale="90000"/>
          </a:bodyPr>
          <a:lstStyle/>
          <a:p>
            <a:r>
              <a:rPr lang="en-AU" dirty="0" smtClean="0"/>
              <a:t>But there remains a wide gap in per capita energy consumption between OECD &amp; non-OECD areas</a:t>
            </a:r>
            <a:endParaRPr lang="en-AU" dirty="0"/>
          </a:p>
        </p:txBody>
      </p:sp>
      <p:sp>
        <p:nvSpPr>
          <p:cNvPr id="6" name="Rectangle 5"/>
          <p:cNvSpPr/>
          <p:nvPr/>
        </p:nvSpPr>
        <p:spPr>
          <a:xfrm>
            <a:off x="2102223" y="6392116"/>
            <a:ext cx="8211671" cy="465884"/>
          </a:xfrm>
          <a:prstGeom prst="rect">
            <a:avLst/>
          </a:prstGeom>
        </p:spPr>
        <p:txBody>
          <a:bodyPr wrap="square">
            <a:spAutoFit/>
          </a:bodyPr>
          <a:lstStyle/>
          <a:p>
            <a:r>
              <a:rPr lang="en-US" sz="1200" i="1" dirty="0" smtClean="0">
                <a:latin typeface="Arial" panose="020B0604020202020204" pitchFamily="34" charset="0"/>
                <a:ea typeface="Calibri" panose="020F0502020204030204" pitchFamily="34" charset="0"/>
                <a:cs typeface="Arial" panose="020B0604020202020204" pitchFamily="34" charset="0"/>
              </a:rPr>
              <a:t>Sources</a:t>
            </a:r>
            <a:r>
              <a:rPr lang="en-AU" sz="1200" dirty="0" smtClean="0">
                <a:latin typeface="Arial" panose="020B0604020202020204" pitchFamily="34" charset="0"/>
                <a:ea typeface="Calibri" panose="020F0502020204030204" pitchFamily="34" charset="0"/>
                <a:cs typeface="Arial" panose="020B0604020202020204" pitchFamily="34" charset="0"/>
              </a:rPr>
              <a:t>: </a:t>
            </a:r>
            <a:r>
              <a:rPr lang="en-AU" sz="1200" dirty="0">
                <a:latin typeface="Arial" panose="020B0604020202020204" pitchFamily="34" charset="0"/>
                <a:ea typeface="Calibri" panose="020F0502020204030204" pitchFamily="34" charset="0"/>
                <a:cs typeface="Arial" panose="020B0604020202020204" pitchFamily="34" charset="0"/>
              </a:rPr>
              <a:t>Hannah Ritchie, Max </a:t>
            </a:r>
            <a:r>
              <a:rPr lang="en-AU" sz="1200" dirty="0" err="1">
                <a:latin typeface="Arial" panose="020B0604020202020204" pitchFamily="34" charset="0"/>
                <a:ea typeface="Calibri" panose="020F0502020204030204" pitchFamily="34" charset="0"/>
                <a:cs typeface="Arial" panose="020B0604020202020204" pitchFamily="34" charset="0"/>
              </a:rPr>
              <a:t>Roser</a:t>
            </a:r>
            <a:r>
              <a:rPr lang="en-AU" sz="1200" dirty="0">
                <a:latin typeface="Arial" panose="020B0604020202020204" pitchFamily="34" charset="0"/>
                <a:ea typeface="Calibri" panose="020F0502020204030204" pitchFamily="34" charset="0"/>
                <a:cs typeface="Arial" panose="020B0604020202020204" pitchFamily="34" charset="0"/>
              </a:rPr>
              <a:t> and Pablo Rosado (2020) - "Energy". Published online at OurWorldInData.org at: 'https://ourworldindata.org/energy' </a:t>
            </a:r>
            <a:r>
              <a:rPr lang="en-AU" sz="1200" dirty="0" smtClean="0">
                <a:latin typeface="Arial" panose="020B0604020202020204" pitchFamily="34" charset="0"/>
                <a:ea typeface="Calibri" panose="020F0502020204030204" pitchFamily="34" charset="0"/>
                <a:cs typeface="Arial" panose="020B0604020202020204" pitchFamily="34" charset="0"/>
              </a:rPr>
              <a:t>(accessed 31 March 2022); World Development Indicators; Author calculations. </a:t>
            </a:r>
            <a:endParaRPr lang="en-AU" sz="12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2891266" y="1730454"/>
            <a:ext cx="6409467" cy="4580980"/>
          </a:xfrm>
          <a:prstGeom prst="rect">
            <a:avLst/>
          </a:prstGeom>
        </p:spPr>
      </p:pic>
    </p:spTree>
    <p:extLst>
      <p:ext uri="{BB962C8B-B14F-4D97-AF65-F5344CB8AC3E}">
        <p14:creationId xmlns:p14="http://schemas.microsoft.com/office/powerpoint/2010/main" val="22483544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smtClean="0"/>
              <a:t>Closing the gap would imply more than doubling of global energy demand &amp; use</a:t>
            </a:r>
            <a:endParaRPr lang="en-AU" dirty="0"/>
          </a:p>
        </p:txBody>
      </p:sp>
      <p:sp>
        <p:nvSpPr>
          <p:cNvPr id="3" name="Content Placeholder 2"/>
          <p:cNvSpPr>
            <a:spLocks noGrp="1"/>
          </p:cNvSpPr>
          <p:nvPr>
            <p:ph idx="1"/>
          </p:nvPr>
        </p:nvSpPr>
        <p:spPr>
          <a:xfrm>
            <a:off x="7772400" y="1771836"/>
            <a:ext cx="3818965" cy="4620279"/>
          </a:xfrm>
        </p:spPr>
        <p:txBody>
          <a:bodyPr>
            <a:normAutofit fontScale="92500" lnSpcReduction="20000"/>
          </a:bodyPr>
          <a:lstStyle/>
          <a:p>
            <a:r>
              <a:rPr lang="en-AU" dirty="0" smtClean="0"/>
              <a:t>Closing the </a:t>
            </a:r>
            <a:r>
              <a:rPr lang="en-AU" dirty="0"/>
              <a:t>gap </a:t>
            </a:r>
            <a:r>
              <a:rPr lang="en-AU" dirty="0" smtClean="0"/>
              <a:t>would </a:t>
            </a:r>
          </a:p>
          <a:p>
            <a:pPr lvl="1"/>
            <a:r>
              <a:rPr lang="en-AU" sz="2600" dirty="0" smtClean="0"/>
              <a:t>Require new technologies &amp; ways of working</a:t>
            </a:r>
          </a:p>
          <a:p>
            <a:pPr lvl="1"/>
            <a:r>
              <a:rPr lang="en-AU" sz="2600" dirty="0" smtClean="0"/>
              <a:t>Generate </a:t>
            </a:r>
            <a:r>
              <a:rPr lang="en-AU" sz="2600" dirty="0"/>
              <a:t>competition for resource and produced inputs (including energy, metals &amp; minerals)</a:t>
            </a:r>
          </a:p>
          <a:p>
            <a:pPr lvl="1"/>
            <a:r>
              <a:rPr lang="en-AU" sz="2600" dirty="0" smtClean="0"/>
              <a:t>Compete </a:t>
            </a:r>
            <a:r>
              <a:rPr lang="en-AU" sz="2600" dirty="0"/>
              <a:t>for domestic and foreign savings to fund new capital </a:t>
            </a:r>
            <a:r>
              <a:rPr lang="en-AU" sz="2600" dirty="0" smtClean="0"/>
              <a:t>formation</a:t>
            </a:r>
          </a:p>
          <a:p>
            <a:pPr lvl="1"/>
            <a:r>
              <a:rPr lang="en-AU" sz="2600" dirty="0" smtClean="0"/>
              <a:t>Benefit from open global markets, technological transfer</a:t>
            </a:r>
            <a:endParaRPr lang="en-AU" sz="2600" dirty="0"/>
          </a:p>
        </p:txBody>
      </p:sp>
      <p:sp>
        <p:nvSpPr>
          <p:cNvPr id="6" name="Rectangle 5"/>
          <p:cNvSpPr/>
          <p:nvPr/>
        </p:nvSpPr>
        <p:spPr>
          <a:xfrm>
            <a:off x="771113" y="6392116"/>
            <a:ext cx="8211671" cy="465884"/>
          </a:xfrm>
          <a:prstGeom prst="rect">
            <a:avLst/>
          </a:prstGeom>
        </p:spPr>
        <p:txBody>
          <a:bodyPr wrap="square">
            <a:spAutoFit/>
          </a:bodyPr>
          <a:lstStyle/>
          <a:p>
            <a:r>
              <a:rPr lang="en-US" sz="1200" i="1" dirty="0" smtClean="0">
                <a:latin typeface="Arial" panose="020B0604020202020204" pitchFamily="34" charset="0"/>
                <a:ea typeface="Calibri" panose="020F0502020204030204" pitchFamily="34" charset="0"/>
                <a:cs typeface="Arial" panose="020B0604020202020204" pitchFamily="34" charset="0"/>
              </a:rPr>
              <a:t>Sources</a:t>
            </a:r>
            <a:r>
              <a:rPr lang="en-AU" sz="1200" dirty="0" smtClean="0">
                <a:latin typeface="Arial" panose="020B0604020202020204" pitchFamily="34" charset="0"/>
                <a:ea typeface="Calibri" panose="020F0502020204030204" pitchFamily="34" charset="0"/>
                <a:cs typeface="Arial" panose="020B0604020202020204" pitchFamily="34" charset="0"/>
              </a:rPr>
              <a:t>: </a:t>
            </a:r>
            <a:r>
              <a:rPr lang="en-AU" sz="1200" dirty="0">
                <a:latin typeface="Arial" panose="020B0604020202020204" pitchFamily="34" charset="0"/>
                <a:ea typeface="Calibri" panose="020F0502020204030204" pitchFamily="34" charset="0"/>
                <a:cs typeface="Arial" panose="020B0604020202020204" pitchFamily="34" charset="0"/>
              </a:rPr>
              <a:t>Hannah Ritchie, Max </a:t>
            </a:r>
            <a:r>
              <a:rPr lang="en-AU" sz="1200" dirty="0" err="1">
                <a:latin typeface="Arial" panose="020B0604020202020204" pitchFamily="34" charset="0"/>
                <a:ea typeface="Calibri" panose="020F0502020204030204" pitchFamily="34" charset="0"/>
                <a:cs typeface="Arial" panose="020B0604020202020204" pitchFamily="34" charset="0"/>
              </a:rPr>
              <a:t>Roser</a:t>
            </a:r>
            <a:r>
              <a:rPr lang="en-AU" sz="1200" dirty="0">
                <a:latin typeface="Arial" panose="020B0604020202020204" pitchFamily="34" charset="0"/>
                <a:ea typeface="Calibri" panose="020F0502020204030204" pitchFamily="34" charset="0"/>
                <a:cs typeface="Arial" panose="020B0604020202020204" pitchFamily="34" charset="0"/>
              </a:rPr>
              <a:t> and Pablo Rosado (2020) - "Energy". Published online at OurWorldInData.org at: 'https://ourworldindata.org/energy' </a:t>
            </a:r>
            <a:r>
              <a:rPr lang="en-AU" sz="1200" dirty="0" smtClean="0">
                <a:latin typeface="Arial" panose="020B0604020202020204" pitchFamily="34" charset="0"/>
                <a:ea typeface="Calibri" panose="020F0502020204030204" pitchFamily="34" charset="0"/>
                <a:cs typeface="Arial" panose="020B0604020202020204" pitchFamily="34" charset="0"/>
              </a:rPr>
              <a:t>(accessed 31 March 2022); World Development Indicators; Author calculations. </a:t>
            </a:r>
            <a:endParaRPr lang="en-AU" sz="12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838200" y="1690688"/>
            <a:ext cx="6409467" cy="4580980"/>
          </a:xfrm>
          <a:prstGeom prst="rect">
            <a:avLst/>
          </a:prstGeom>
        </p:spPr>
      </p:pic>
    </p:spTree>
    <p:extLst>
      <p:ext uri="{BB962C8B-B14F-4D97-AF65-F5344CB8AC3E}">
        <p14:creationId xmlns:p14="http://schemas.microsoft.com/office/powerpoint/2010/main" val="2770680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Capital deepening in the developing world will compete for funding and resources </a:t>
            </a:r>
            <a:endParaRPr lang="en-AU" dirty="0"/>
          </a:p>
        </p:txBody>
      </p:sp>
      <p:sp>
        <p:nvSpPr>
          <p:cNvPr id="3" name="Content Placeholder 2"/>
          <p:cNvSpPr>
            <a:spLocks noGrp="1"/>
          </p:cNvSpPr>
          <p:nvPr>
            <p:ph idx="1"/>
          </p:nvPr>
        </p:nvSpPr>
        <p:spPr>
          <a:xfrm>
            <a:off x="838200" y="5997386"/>
            <a:ext cx="10515600" cy="753038"/>
          </a:xfrm>
        </p:spPr>
        <p:txBody>
          <a:bodyPr>
            <a:normAutofit fontScale="92500" lnSpcReduction="10000"/>
          </a:bodyPr>
          <a:lstStyle/>
          <a:p>
            <a:pPr marL="0" indent="0">
              <a:buNone/>
            </a:pPr>
            <a:r>
              <a:rPr lang="en-AU" dirty="0" smtClean="0"/>
              <a:t>… economic growth and associated accumulation of real wealth will see a changing balance of real wealth holding across regions</a:t>
            </a:r>
            <a:endParaRPr lang="en-AU" dirty="0"/>
          </a:p>
        </p:txBody>
      </p:sp>
      <p:pic>
        <p:nvPicPr>
          <p:cNvPr id="5" name="Picture 4"/>
          <p:cNvPicPr>
            <a:picLocks noChangeAspect="1"/>
          </p:cNvPicPr>
          <p:nvPr/>
        </p:nvPicPr>
        <p:blipFill>
          <a:blip r:embed="rId2"/>
          <a:stretch>
            <a:fillRect/>
          </a:stretch>
        </p:blipFill>
        <p:spPr>
          <a:xfrm>
            <a:off x="838200" y="1904992"/>
            <a:ext cx="5172635" cy="3696990"/>
          </a:xfrm>
          <a:prstGeom prst="rect">
            <a:avLst/>
          </a:prstGeom>
        </p:spPr>
      </p:pic>
      <p:pic>
        <p:nvPicPr>
          <p:cNvPr id="6" name="Picture 5"/>
          <p:cNvPicPr>
            <a:picLocks noChangeAspect="1"/>
          </p:cNvPicPr>
          <p:nvPr/>
        </p:nvPicPr>
        <p:blipFill>
          <a:blip r:embed="rId3"/>
          <a:stretch>
            <a:fillRect/>
          </a:stretch>
        </p:blipFill>
        <p:spPr>
          <a:xfrm>
            <a:off x="6897124" y="2086867"/>
            <a:ext cx="4637187" cy="3712331"/>
          </a:xfrm>
          <a:prstGeom prst="rect">
            <a:avLst/>
          </a:prstGeom>
        </p:spPr>
      </p:pic>
      <p:sp>
        <p:nvSpPr>
          <p:cNvPr id="8" name="TextBox 7"/>
          <p:cNvSpPr txBox="1"/>
          <p:nvPr/>
        </p:nvSpPr>
        <p:spPr>
          <a:xfrm>
            <a:off x="7947206" y="1931886"/>
            <a:ext cx="2768322" cy="307777"/>
          </a:xfrm>
          <a:prstGeom prst="rect">
            <a:avLst/>
          </a:prstGeom>
          <a:noFill/>
        </p:spPr>
        <p:txBody>
          <a:bodyPr wrap="none" rtlCol="0">
            <a:spAutoFit/>
          </a:bodyPr>
          <a:lstStyle/>
          <a:p>
            <a:r>
              <a:rPr lang="en-AU" sz="1400" dirty="0" smtClean="0"/>
              <a:t>Real </a:t>
            </a:r>
            <a:r>
              <a:rPr lang="en-AU" sz="1400" dirty="0"/>
              <a:t>wealth holdings across regions</a:t>
            </a:r>
          </a:p>
        </p:txBody>
      </p:sp>
      <p:sp>
        <p:nvSpPr>
          <p:cNvPr id="9" name="Rectangle 8"/>
          <p:cNvSpPr/>
          <p:nvPr/>
        </p:nvSpPr>
        <p:spPr>
          <a:xfrm>
            <a:off x="7480607" y="5627979"/>
            <a:ext cx="2732992" cy="369332"/>
          </a:xfrm>
          <a:prstGeom prst="rect">
            <a:avLst/>
          </a:prstGeom>
        </p:spPr>
        <p:txBody>
          <a:bodyPr wrap="none">
            <a:spAutoFit/>
          </a:bodyPr>
          <a:lstStyle/>
          <a:p>
            <a:pPr algn="just">
              <a:spcBef>
                <a:spcPts val="600"/>
              </a:spcBef>
              <a:spcAft>
                <a:spcPts val="0"/>
              </a:spcAft>
            </a:pPr>
            <a:r>
              <a:rPr lang="en-AU" sz="1200" i="1" dirty="0">
                <a:latin typeface="Arial" panose="020B0604020202020204" pitchFamily="34" charset="0"/>
                <a:ea typeface="Times New Roman" panose="02020603050405020304" pitchFamily="18" charset="0"/>
                <a:cs typeface="Times New Roman" panose="02020603050405020304" pitchFamily="18" charset="0"/>
              </a:rPr>
              <a:t>Source</a:t>
            </a:r>
            <a:r>
              <a:rPr lang="en-AU" sz="1200" dirty="0">
                <a:latin typeface="Arial" panose="020B0604020202020204" pitchFamily="34" charset="0"/>
                <a:ea typeface="Times New Roman" panose="02020603050405020304" pitchFamily="18" charset="0"/>
                <a:cs typeface="Times New Roman" panose="02020603050405020304" pitchFamily="18" charset="0"/>
              </a:rPr>
              <a:t>: Author GDyn-FS projections</a:t>
            </a:r>
            <a:r>
              <a:rPr lang="en-AU" dirty="0">
                <a:latin typeface="Arial" panose="020B0604020202020204" pitchFamily="34" charset="0"/>
                <a:ea typeface="Times New Roman" panose="02020603050405020304" pitchFamily="18" charset="0"/>
                <a:cs typeface="Times New Roman" panose="02020603050405020304" pitchFamily="18" charset="0"/>
              </a:rPr>
              <a:t>.</a:t>
            </a:r>
          </a:p>
        </p:txBody>
      </p:sp>
      <p:sp>
        <p:nvSpPr>
          <p:cNvPr id="10" name="Rectangle 9"/>
          <p:cNvSpPr/>
          <p:nvPr/>
        </p:nvSpPr>
        <p:spPr>
          <a:xfrm>
            <a:off x="1506952" y="5632462"/>
            <a:ext cx="2156616" cy="369332"/>
          </a:xfrm>
          <a:prstGeom prst="rect">
            <a:avLst/>
          </a:prstGeom>
        </p:spPr>
        <p:txBody>
          <a:bodyPr wrap="none">
            <a:spAutoFit/>
          </a:bodyPr>
          <a:lstStyle/>
          <a:p>
            <a:pPr algn="just">
              <a:spcBef>
                <a:spcPts val="600"/>
              </a:spcBef>
              <a:spcAft>
                <a:spcPts val="0"/>
              </a:spcAft>
            </a:pPr>
            <a:r>
              <a:rPr lang="en-AU" sz="1200" i="1" dirty="0">
                <a:latin typeface="Arial" panose="020B0604020202020204" pitchFamily="34" charset="0"/>
                <a:ea typeface="Times New Roman" panose="02020603050405020304" pitchFamily="18" charset="0"/>
                <a:cs typeface="Times New Roman" panose="02020603050405020304" pitchFamily="18" charset="0"/>
              </a:rPr>
              <a:t>Source</a:t>
            </a:r>
            <a:r>
              <a:rPr lang="en-AU" sz="1200" dirty="0">
                <a:latin typeface="Arial" panose="020B0604020202020204" pitchFamily="34" charset="0"/>
                <a:ea typeface="Times New Roman" panose="02020603050405020304" pitchFamily="18" charset="0"/>
                <a:cs typeface="Times New Roman" panose="02020603050405020304" pitchFamily="18" charset="0"/>
              </a:rPr>
              <a:t>: </a:t>
            </a:r>
            <a:r>
              <a:rPr lang="en-AU" sz="1200" dirty="0" smtClean="0">
                <a:latin typeface="Arial" panose="020B0604020202020204" pitchFamily="34" charset="0"/>
                <a:ea typeface="Times New Roman" panose="02020603050405020304" pitchFamily="18" charset="0"/>
                <a:cs typeface="Times New Roman" panose="02020603050405020304" pitchFamily="18" charset="0"/>
              </a:rPr>
              <a:t>GTAP 10 data base</a:t>
            </a:r>
            <a:r>
              <a:rPr lang="en-AU" dirty="0" smtClean="0">
                <a:latin typeface="Arial" panose="020B0604020202020204" pitchFamily="34" charset="0"/>
                <a:ea typeface="Times New Roman" panose="02020603050405020304" pitchFamily="18" charset="0"/>
                <a:cs typeface="Times New Roman" panose="02020603050405020304" pitchFamily="18" charset="0"/>
              </a:rPr>
              <a:t>.</a:t>
            </a:r>
            <a:endParaRPr lang="en-AU"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9905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Policy implications</a:t>
            </a:r>
            <a:endParaRPr lang="en-AU" dirty="0"/>
          </a:p>
        </p:txBody>
      </p:sp>
      <p:sp>
        <p:nvSpPr>
          <p:cNvPr id="3" name="Content Placeholder 2"/>
          <p:cNvSpPr>
            <a:spLocks noGrp="1"/>
          </p:cNvSpPr>
          <p:nvPr>
            <p:ph idx="1"/>
          </p:nvPr>
        </p:nvSpPr>
        <p:spPr>
          <a:xfrm>
            <a:off x="838200" y="1825625"/>
            <a:ext cx="10515600" cy="4803775"/>
          </a:xfrm>
        </p:spPr>
        <p:txBody>
          <a:bodyPr>
            <a:normAutofit fontScale="25000" lnSpcReduction="20000"/>
          </a:bodyPr>
          <a:lstStyle/>
          <a:p>
            <a:r>
              <a:rPr lang="en-AU" sz="9600" dirty="0" smtClean="0"/>
              <a:t>Shift of economic gravity between developed and developing world likely</a:t>
            </a:r>
          </a:p>
          <a:p>
            <a:r>
              <a:rPr lang="en-AU" sz="9600" dirty="0" smtClean="0"/>
              <a:t>Common elements of high regulatory standards and similar stages of economic development will remain between developed economies and naturally support closer relationships</a:t>
            </a:r>
          </a:p>
          <a:p>
            <a:pPr lvl="1"/>
            <a:r>
              <a:rPr lang="en-AU" sz="8000" dirty="0" smtClean="0"/>
              <a:t>Impacts likely most evident and rewarding through the wider cooperation that encourages </a:t>
            </a:r>
            <a:r>
              <a:rPr lang="en-AU" sz="8000" i="1" dirty="0" smtClean="0"/>
              <a:t>all</a:t>
            </a:r>
            <a:r>
              <a:rPr lang="en-AU" sz="8000" dirty="0" smtClean="0"/>
              <a:t> countries to reach their productive potential </a:t>
            </a:r>
          </a:p>
          <a:p>
            <a:r>
              <a:rPr lang="en-AU" sz="9600" dirty="0" smtClean="0"/>
              <a:t>Premium </a:t>
            </a:r>
            <a:r>
              <a:rPr lang="en-AU" sz="9600" dirty="0"/>
              <a:t>on domestic policies </a:t>
            </a:r>
            <a:r>
              <a:rPr lang="en-AU" sz="9600" dirty="0" smtClean="0"/>
              <a:t>that</a:t>
            </a:r>
          </a:p>
          <a:p>
            <a:pPr lvl="1"/>
            <a:r>
              <a:rPr lang="en-AU" sz="8000" dirty="0" smtClean="0"/>
              <a:t>Increase </a:t>
            </a:r>
            <a:r>
              <a:rPr lang="en-AU" sz="8000" dirty="0"/>
              <a:t>competitiveness of local firms in existing and </a:t>
            </a:r>
            <a:r>
              <a:rPr lang="en-AU" sz="8000" i="1" dirty="0"/>
              <a:t>new</a:t>
            </a:r>
            <a:r>
              <a:rPr lang="en-AU" sz="8000" dirty="0"/>
              <a:t> global </a:t>
            </a:r>
            <a:r>
              <a:rPr lang="en-AU" sz="8000" dirty="0" smtClean="0"/>
              <a:t>markets</a:t>
            </a:r>
          </a:p>
          <a:p>
            <a:pPr lvl="1"/>
            <a:r>
              <a:rPr lang="en-AU" sz="8000" dirty="0" smtClean="0"/>
              <a:t>Lower </a:t>
            </a:r>
            <a:r>
              <a:rPr lang="en-AU" sz="8000" dirty="0"/>
              <a:t>the costs of trade </a:t>
            </a:r>
            <a:r>
              <a:rPr lang="en-AU" sz="8000" dirty="0" smtClean="0"/>
              <a:t>across </a:t>
            </a:r>
            <a:r>
              <a:rPr lang="en-AU" sz="8000" i="1" dirty="0" smtClean="0"/>
              <a:t>all</a:t>
            </a:r>
            <a:r>
              <a:rPr lang="en-AU" sz="8000" dirty="0" smtClean="0"/>
              <a:t> markets</a:t>
            </a:r>
          </a:p>
          <a:p>
            <a:pPr lvl="1"/>
            <a:r>
              <a:rPr lang="en-AU" sz="8000" dirty="0" smtClean="0"/>
              <a:t>Avoid </a:t>
            </a:r>
            <a:r>
              <a:rPr lang="en-AU" sz="8000" dirty="0"/>
              <a:t>undue impediments to </a:t>
            </a:r>
            <a:r>
              <a:rPr lang="en-AU" sz="8000" dirty="0" smtClean="0"/>
              <a:t>trade and commerce </a:t>
            </a:r>
            <a:r>
              <a:rPr lang="en-AU" sz="8000" dirty="0"/>
              <a:t>(</a:t>
            </a:r>
            <a:r>
              <a:rPr lang="en-AU" sz="8000" dirty="0" err="1"/>
              <a:t>eg</a:t>
            </a:r>
            <a:r>
              <a:rPr lang="en-AU" sz="8000" dirty="0"/>
              <a:t> bilateral trade conflicts; </a:t>
            </a:r>
            <a:r>
              <a:rPr lang="en-AU" sz="8000" dirty="0" err="1" smtClean="0"/>
              <a:t>RoO</a:t>
            </a:r>
            <a:r>
              <a:rPr lang="en-AU" sz="8000" dirty="0" smtClean="0"/>
              <a:t>) </a:t>
            </a:r>
          </a:p>
          <a:p>
            <a:r>
              <a:rPr lang="en-AU" sz="9600" dirty="0" smtClean="0"/>
              <a:t>Premium on innovation and the development of new energy technologies and ways of working that help: (</a:t>
            </a:r>
            <a:r>
              <a:rPr lang="en-AU" sz="9600" dirty="0" err="1" smtClean="0"/>
              <a:t>i</a:t>
            </a:r>
            <a:r>
              <a:rPr lang="en-AU" sz="9600" dirty="0" smtClean="0"/>
              <a:t>) meet ongoing global energy demand; and (ii) close the energy gap between OECD and non-OECD economies     </a:t>
            </a:r>
          </a:p>
          <a:p>
            <a:r>
              <a:rPr lang="en-AU" sz="9600" dirty="0"/>
              <a:t>Premium on non-discriminatory multi-lateral, plurilateral and open regional institutions that promote </a:t>
            </a:r>
            <a:r>
              <a:rPr lang="en-AU" sz="9600" dirty="0" smtClean="0"/>
              <a:t>cooperation, </a:t>
            </a:r>
            <a:r>
              <a:rPr lang="en-AU" sz="9600" dirty="0"/>
              <a:t>a non-discriminatory </a:t>
            </a:r>
            <a:r>
              <a:rPr lang="en-AU" sz="9600" dirty="0" smtClean="0"/>
              <a:t>global order and technological transfer</a:t>
            </a:r>
            <a:r>
              <a:rPr lang="en-AU" sz="7400" dirty="0" smtClean="0"/>
              <a:t>      </a:t>
            </a:r>
            <a:endParaRPr lang="en-AU" sz="7400" dirty="0"/>
          </a:p>
          <a:p>
            <a:endParaRPr lang="en-AU" sz="7400" dirty="0" smtClean="0"/>
          </a:p>
        </p:txBody>
      </p:sp>
    </p:spTree>
    <p:extLst>
      <p:ext uri="{BB962C8B-B14F-4D97-AF65-F5344CB8AC3E}">
        <p14:creationId xmlns:p14="http://schemas.microsoft.com/office/powerpoint/2010/main" val="249873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67834</TotalTime>
  <Words>1244</Words>
  <Application>Microsoft Office PowerPoint</Application>
  <PresentationFormat>Widescreen</PresentationFormat>
  <Paragraphs>121</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Multilateral Context for EU-Australia Economic Cooperation 26th Annual Conference on Global Economic Analysis, Bordeaux 14-16 July 2023</vt:lpstr>
      <vt:lpstr>Abstract</vt:lpstr>
      <vt:lpstr>Context of this presentation and intended outcomes</vt:lpstr>
      <vt:lpstr>Methods</vt:lpstr>
      <vt:lpstr>A summary database used – 2011 base year projected to 2021 then forward to 2050…</vt:lpstr>
      <vt:lpstr>Global population &amp; output are rising, per capita output gaps remain  </vt:lpstr>
      <vt:lpstr>Adopt a scenario approach to consider trade potential of regions</vt:lpstr>
      <vt:lpstr>The forward scenarios reflect different potentials compared to history</vt:lpstr>
      <vt:lpstr>And the trade orientation of all regions likely to shift towards the developing world, 2020 to 2050</vt:lpstr>
      <vt:lpstr>Export focus remains on traditional sectors, but some subtle re-orientation possible</vt:lpstr>
      <vt:lpstr>Import focus also remains on traditional sectors, but again some subtle re-orientation possible</vt:lpstr>
      <vt:lpstr>Trade &amp; economic growth has relied on a steady increase in primary energy consumption</vt:lpstr>
      <vt:lpstr>But there remains a wide gap in per capita energy consumption between OECD &amp; non-OECD areas</vt:lpstr>
      <vt:lpstr>Closing the gap would imply more than doubling of global energy demand &amp; use</vt:lpstr>
      <vt:lpstr>Capital deepening in the developing world will compete for funding and resources </vt:lpstr>
      <vt:lpstr>Policy implications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Gretton</dc:creator>
  <cp:lastModifiedBy>Reviewer</cp:lastModifiedBy>
  <cp:revision>935</cp:revision>
  <cp:lastPrinted>2022-08-25T04:53:39Z</cp:lastPrinted>
  <dcterms:created xsi:type="dcterms:W3CDTF">2017-06-20T10:11:38Z</dcterms:created>
  <dcterms:modified xsi:type="dcterms:W3CDTF">2023-06-16T05:49:54Z</dcterms:modified>
</cp:coreProperties>
</file>